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9" r:id="rId4"/>
    <p:sldId id="276" r:id="rId5"/>
    <p:sldId id="278" r:id="rId6"/>
    <p:sldId id="290" r:id="rId7"/>
    <p:sldId id="277" r:id="rId8"/>
    <p:sldId id="279" r:id="rId9"/>
    <p:sldId id="280" r:id="rId10"/>
    <p:sldId id="281" r:id="rId11"/>
    <p:sldId id="282" r:id="rId12"/>
    <p:sldId id="262" r:id="rId13"/>
    <p:sldId id="283" r:id="rId14"/>
    <p:sldId id="284" r:id="rId15"/>
    <p:sldId id="285" r:id="rId16"/>
    <p:sldId id="286" r:id="rId17"/>
    <p:sldId id="289" r:id="rId18"/>
    <p:sldId id="287" r:id="rId19"/>
    <p:sldId id="288" r:id="rId20"/>
    <p:sldId id="258" r:id="rId21"/>
  </p:sldIdLst>
  <p:sldSz cx="10693400" cy="7561263"/>
  <p:notesSz cx="6807200" cy="9939338"/>
  <p:defaultTextStyle>
    <a:defPPr>
      <a:defRPr lang="zh-TW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68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 autoAdjust="0"/>
  </p:normalViewPr>
  <p:slideViewPr>
    <p:cSldViewPr>
      <p:cViewPr varScale="1">
        <p:scale>
          <a:sx n="75" d="100"/>
          <a:sy n="75" d="100"/>
        </p:scale>
        <p:origin x="-1301" y="-86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485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115BD2-A4D7-4F3A-A489-6AFC8CB5D12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601FE241-DB84-4F39-909A-839E4DC27557}">
      <dgm:prSet phldrT="[文字]"/>
      <dgm:spPr/>
      <dgm:t>
        <a:bodyPr/>
        <a:lstStyle/>
        <a:p>
          <a:r>
            <a:rPr lang="zh-TW" altLang="en-US" dirty="0" smtClean="0"/>
            <a:t>落實管制</a:t>
          </a:r>
          <a:endParaRPr lang="zh-TW" altLang="en-US" dirty="0"/>
        </a:p>
      </dgm:t>
    </dgm:pt>
    <dgm:pt modelId="{D364971B-D5FF-4F11-9B0C-F1256EC30E6B}" type="parTrans" cxnId="{80FA4721-0223-4ECA-8331-74DCB27188F7}">
      <dgm:prSet/>
      <dgm:spPr/>
      <dgm:t>
        <a:bodyPr/>
        <a:lstStyle/>
        <a:p>
          <a:endParaRPr lang="zh-TW" altLang="en-US"/>
        </a:p>
      </dgm:t>
    </dgm:pt>
    <dgm:pt modelId="{A81FA069-DBCB-4818-ACFE-9812109DB872}" type="sibTrans" cxnId="{80FA4721-0223-4ECA-8331-74DCB27188F7}">
      <dgm:prSet/>
      <dgm:spPr/>
      <dgm:t>
        <a:bodyPr/>
        <a:lstStyle/>
        <a:p>
          <a:endParaRPr lang="zh-TW" altLang="en-US"/>
        </a:p>
      </dgm:t>
    </dgm:pt>
    <dgm:pt modelId="{B5E0E1C0-1E17-4E43-AABB-82B81107259F}">
      <dgm:prSet phldrT="[文字]"/>
      <dgm:spPr/>
      <dgm:t>
        <a:bodyPr/>
        <a:lstStyle/>
        <a:p>
          <a:r>
            <a:rPr lang="zh-TW" altLang="en-US" dirty="0" smtClean="0"/>
            <a:t>超前部署</a:t>
          </a:r>
          <a:endParaRPr lang="zh-TW" altLang="en-US" dirty="0"/>
        </a:p>
      </dgm:t>
    </dgm:pt>
    <dgm:pt modelId="{DB335878-A021-412A-A45F-3ABF82CFC8DD}" type="parTrans" cxnId="{A6559F77-7B3B-4894-8E97-4EC1B256F054}">
      <dgm:prSet/>
      <dgm:spPr/>
      <dgm:t>
        <a:bodyPr/>
        <a:lstStyle/>
        <a:p>
          <a:endParaRPr lang="zh-TW" altLang="en-US"/>
        </a:p>
      </dgm:t>
    </dgm:pt>
    <dgm:pt modelId="{047AFAAF-C8BA-413C-BA74-89E6B77E409A}" type="sibTrans" cxnId="{A6559F77-7B3B-4894-8E97-4EC1B256F054}">
      <dgm:prSet/>
      <dgm:spPr/>
      <dgm:t>
        <a:bodyPr/>
        <a:lstStyle/>
        <a:p>
          <a:endParaRPr lang="zh-TW" altLang="en-US"/>
        </a:p>
      </dgm:t>
    </dgm:pt>
    <dgm:pt modelId="{B5EAD308-DF20-4A28-9EC6-04DD5C968C8A}">
      <dgm:prSet phldrT="[文字]"/>
      <dgm:spPr/>
      <dgm:t>
        <a:bodyPr/>
        <a:lstStyle/>
        <a:p>
          <a:r>
            <a:rPr lang="zh-TW" altLang="en-US" dirty="0" smtClean="0"/>
            <a:t>案例分享</a:t>
          </a:r>
          <a:endParaRPr lang="zh-TW" altLang="en-US" dirty="0"/>
        </a:p>
      </dgm:t>
    </dgm:pt>
    <dgm:pt modelId="{0192375E-E6C9-4DA6-9ECB-ECA862073008}" type="parTrans" cxnId="{CB0F45B8-A92A-4D69-9C8D-13E578058253}">
      <dgm:prSet/>
      <dgm:spPr/>
      <dgm:t>
        <a:bodyPr/>
        <a:lstStyle/>
        <a:p>
          <a:endParaRPr lang="zh-TW" altLang="en-US"/>
        </a:p>
      </dgm:t>
    </dgm:pt>
    <dgm:pt modelId="{C817F939-D682-4F46-AFB7-2515343A4AAD}" type="sibTrans" cxnId="{CB0F45B8-A92A-4D69-9C8D-13E578058253}">
      <dgm:prSet/>
      <dgm:spPr/>
      <dgm:t>
        <a:bodyPr/>
        <a:lstStyle/>
        <a:p>
          <a:endParaRPr lang="zh-TW" altLang="en-US"/>
        </a:p>
      </dgm:t>
    </dgm:pt>
    <dgm:pt modelId="{460F5AB6-5904-4ECC-B2AF-848136BE82E5}" type="pres">
      <dgm:prSet presAssocID="{E6115BD2-A4D7-4F3A-A489-6AFC8CB5D12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AA8730EE-A7DB-4E84-8B90-1E6FD6296675}" type="pres">
      <dgm:prSet presAssocID="{E6115BD2-A4D7-4F3A-A489-6AFC8CB5D12A}" presName="Name1" presStyleCnt="0"/>
      <dgm:spPr/>
    </dgm:pt>
    <dgm:pt modelId="{818405E7-7708-4C12-BC6D-DD5E8092D2D5}" type="pres">
      <dgm:prSet presAssocID="{E6115BD2-A4D7-4F3A-A489-6AFC8CB5D12A}" presName="cycle" presStyleCnt="0"/>
      <dgm:spPr/>
    </dgm:pt>
    <dgm:pt modelId="{890BD9A8-83BE-4282-8EC7-24E805F9BF45}" type="pres">
      <dgm:prSet presAssocID="{E6115BD2-A4D7-4F3A-A489-6AFC8CB5D12A}" presName="srcNode" presStyleLbl="node1" presStyleIdx="0" presStyleCnt="3"/>
      <dgm:spPr/>
    </dgm:pt>
    <dgm:pt modelId="{7946CC68-9959-4E67-B68E-4D052D21861A}" type="pres">
      <dgm:prSet presAssocID="{E6115BD2-A4D7-4F3A-A489-6AFC8CB5D12A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2C660FE4-15DB-4EB4-A2BF-64DA7632FDBF}" type="pres">
      <dgm:prSet presAssocID="{E6115BD2-A4D7-4F3A-A489-6AFC8CB5D12A}" presName="extraNode" presStyleLbl="node1" presStyleIdx="0" presStyleCnt="3"/>
      <dgm:spPr/>
    </dgm:pt>
    <dgm:pt modelId="{766DDC27-39AA-4783-8CD6-188CCEA1FEC3}" type="pres">
      <dgm:prSet presAssocID="{E6115BD2-A4D7-4F3A-A489-6AFC8CB5D12A}" presName="dstNode" presStyleLbl="node1" presStyleIdx="0" presStyleCnt="3"/>
      <dgm:spPr/>
    </dgm:pt>
    <dgm:pt modelId="{EB7C9946-8D9A-4D7C-B8A1-E0CB708BA4DF}" type="pres">
      <dgm:prSet presAssocID="{601FE241-DB84-4F39-909A-839E4DC2755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769CFA-FDF6-4C09-98FE-1835CC457611}" type="pres">
      <dgm:prSet presAssocID="{601FE241-DB84-4F39-909A-839E4DC27557}" presName="accent_1" presStyleCnt="0"/>
      <dgm:spPr/>
    </dgm:pt>
    <dgm:pt modelId="{52C5FC12-67F0-4012-A500-9B3BD599DC0E}" type="pres">
      <dgm:prSet presAssocID="{601FE241-DB84-4F39-909A-839E4DC27557}" presName="accentRepeatNode" presStyleLbl="solidFgAcc1" presStyleIdx="0" presStyleCnt="3"/>
      <dgm:spPr/>
    </dgm:pt>
    <dgm:pt modelId="{BA81BE04-9BBD-493B-994E-04B717F3D69D}" type="pres">
      <dgm:prSet presAssocID="{B5E0E1C0-1E17-4E43-AABB-82B81107259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F5496A-79AF-4640-BB5D-8942B7DB5699}" type="pres">
      <dgm:prSet presAssocID="{B5E0E1C0-1E17-4E43-AABB-82B81107259F}" presName="accent_2" presStyleCnt="0"/>
      <dgm:spPr/>
    </dgm:pt>
    <dgm:pt modelId="{16D21589-F6D8-40A0-96C4-31724F5DFC15}" type="pres">
      <dgm:prSet presAssocID="{B5E0E1C0-1E17-4E43-AABB-82B81107259F}" presName="accentRepeatNode" presStyleLbl="solidFgAcc1" presStyleIdx="1" presStyleCnt="3"/>
      <dgm:spPr/>
    </dgm:pt>
    <dgm:pt modelId="{248DD4F2-4D51-4134-AA41-BBDF78B53F0D}" type="pres">
      <dgm:prSet presAssocID="{B5EAD308-DF20-4A28-9EC6-04DD5C968C8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A2406C-7F13-4712-B8AE-1700B21DB83A}" type="pres">
      <dgm:prSet presAssocID="{B5EAD308-DF20-4A28-9EC6-04DD5C968C8A}" presName="accent_3" presStyleCnt="0"/>
      <dgm:spPr/>
    </dgm:pt>
    <dgm:pt modelId="{7B2097C4-2613-4FB8-8C14-2D073C9C9B94}" type="pres">
      <dgm:prSet presAssocID="{B5EAD308-DF20-4A28-9EC6-04DD5C968C8A}" presName="accentRepeatNode" presStyleLbl="solidFgAcc1" presStyleIdx="2" presStyleCnt="3"/>
      <dgm:spPr/>
    </dgm:pt>
  </dgm:ptLst>
  <dgm:cxnLst>
    <dgm:cxn modelId="{248C72DF-337A-4EB8-9BDB-176C50EE5E7F}" type="presOf" srcId="{601FE241-DB84-4F39-909A-839E4DC27557}" destId="{EB7C9946-8D9A-4D7C-B8A1-E0CB708BA4DF}" srcOrd="0" destOrd="0" presId="urn:microsoft.com/office/officeart/2008/layout/VerticalCurvedList"/>
    <dgm:cxn modelId="{EE1FE28C-28F9-43E3-B73F-B8545FF101E5}" type="presOf" srcId="{E6115BD2-A4D7-4F3A-A489-6AFC8CB5D12A}" destId="{460F5AB6-5904-4ECC-B2AF-848136BE82E5}" srcOrd="0" destOrd="0" presId="urn:microsoft.com/office/officeart/2008/layout/VerticalCurvedList"/>
    <dgm:cxn modelId="{A6559F77-7B3B-4894-8E97-4EC1B256F054}" srcId="{E6115BD2-A4D7-4F3A-A489-6AFC8CB5D12A}" destId="{B5E0E1C0-1E17-4E43-AABB-82B81107259F}" srcOrd="1" destOrd="0" parTransId="{DB335878-A021-412A-A45F-3ABF82CFC8DD}" sibTransId="{047AFAAF-C8BA-413C-BA74-89E6B77E409A}"/>
    <dgm:cxn modelId="{2D4F1640-D168-45AE-AEA0-38D7ABE683D5}" type="presOf" srcId="{B5EAD308-DF20-4A28-9EC6-04DD5C968C8A}" destId="{248DD4F2-4D51-4134-AA41-BBDF78B53F0D}" srcOrd="0" destOrd="0" presId="urn:microsoft.com/office/officeart/2008/layout/VerticalCurvedList"/>
    <dgm:cxn modelId="{5F978CCC-032A-4CDF-905A-AD0D43E08D83}" type="presOf" srcId="{A81FA069-DBCB-4818-ACFE-9812109DB872}" destId="{7946CC68-9959-4E67-B68E-4D052D21861A}" srcOrd="0" destOrd="0" presId="urn:microsoft.com/office/officeart/2008/layout/VerticalCurvedList"/>
    <dgm:cxn modelId="{CB0F45B8-A92A-4D69-9C8D-13E578058253}" srcId="{E6115BD2-A4D7-4F3A-A489-6AFC8CB5D12A}" destId="{B5EAD308-DF20-4A28-9EC6-04DD5C968C8A}" srcOrd="2" destOrd="0" parTransId="{0192375E-E6C9-4DA6-9ECB-ECA862073008}" sibTransId="{C817F939-D682-4F46-AFB7-2515343A4AAD}"/>
    <dgm:cxn modelId="{EE5D357C-19C8-4D7F-8D6C-610763A3E69A}" type="presOf" srcId="{B5E0E1C0-1E17-4E43-AABB-82B81107259F}" destId="{BA81BE04-9BBD-493B-994E-04B717F3D69D}" srcOrd="0" destOrd="0" presId="urn:microsoft.com/office/officeart/2008/layout/VerticalCurvedList"/>
    <dgm:cxn modelId="{80FA4721-0223-4ECA-8331-74DCB27188F7}" srcId="{E6115BD2-A4D7-4F3A-A489-6AFC8CB5D12A}" destId="{601FE241-DB84-4F39-909A-839E4DC27557}" srcOrd="0" destOrd="0" parTransId="{D364971B-D5FF-4F11-9B0C-F1256EC30E6B}" sibTransId="{A81FA069-DBCB-4818-ACFE-9812109DB872}"/>
    <dgm:cxn modelId="{9AA53787-E044-4D6B-88BB-E23DE64E8C2C}" type="presParOf" srcId="{460F5AB6-5904-4ECC-B2AF-848136BE82E5}" destId="{AA8730EE-A7DB-4E84-8B90-1E6FD6296675}" srcOrd="0" destOrd="0" presId="urn:microsoft.com/office/officeart/2008/layout/VerticalCurvedList"/>
    <dgm:cxn modelId="{C03C2475-5A6E-4D5E-A209-3496C91731C7}" type="presParOf" srcId="{AA8730EE-A7DB-4E84-8B90-1E6FD6296675}" destId="{818405E7-7708-4C12-BC6D-DD5E8092D2D5}" srcOrd="0" destOrd="0" presId="urn:microsoft.com/office/officeart/2008/layout/VerticalCurvedList"/>
    <dgm:cxn modelId="{229020A0-3BB0-418C-AA20-17E71579050F}" type="presParOf" srcId="{818405E7-7708-4C12-BC6D-DD5E8092D2D5}" destId="{890BD9A8-83BE-4282-8EC7-24E805F9BF45}" srcOrd="0" destOrd="0" presId="urn:microsoft.com/office/officeart/2008/layout/VerticalCurvedList"/>
    <dgm:cxn modelId="{BF00167E-4681-47F3-B3BC-60E7B6A822B6}" type="presParOf" srcId="{818405E7-7708-4C12-BC6D-DD5E8092D2D5}" destId="{7946CC68-9959-4E67-B68E-4D052D21861A}" srcOrd="1" destOrd="0" presId="urn:microsoft.com/office/officeart/2008/layout/VerticalCurvedList"/>
    <dgm:cxn modelId="{AC37D0D3-D3CC-40B8-A9CC-9FE9460B6A9C}" type="presParOf" srcId="{818405E7-7708-4C12-BC6D-DD5E8092D2D5}" destId="{2C660FE4-15DB-4EB4-A2BF-64DA7632FDBF}" srcOrd="2" destOrd="0" presId="urn:microsoft.com/office/officeart/2008/layout/VerticalCurvedList"/>
    <dgm:cxn modelId="{7F670F8C-66BA-48F9-A1B9-B2EA169BBEE6}" type="presParOf" srcId="{818405E7-7708-4C12-BC6D-DD5E8092D2D5}" destId="{766DDC27-39AA-4783-8CD6-188CCEA1FEC3}" srcOrd="3" destOrd="0" presId="urn:microsoft.com/office/officeart/2008/layout/VerticalCurvedList"/>
    <dgm:cxn modelId="{C4840E05-B762-49C3-88BD-B999CC40AE34}" type="presParOf" srcId="{AA8730EE-A7DB-4E84-8B90-1E6FD6296675}" destId="{EB7C9946-8D9A-4D7C-B8A1-E0CB708BA4DF}" srcOrd="1" destOrd="0" presId="urn:microsoft.com/office/officeart/2008/layout/VerticalCurvedList"/>
    <dgm:cxn modelId="{EEAB5B7D-999D-4804-84DD-635FC3D5F8F1}" type="presParOf" srcId="{AA8730EE-A7DB-4E84-8B90-1E6FD6296675}" destId="{14769CFA-FDF6-4C09-98FE-1835CC457611}" srcOrd="2" destOrd="0" presId="urn:microsoft.com/office/officeart/2008/layout/VerticalCurvedList"/>
    <dgm:cxn modelId="{001D5EDB-1CEE-4A3C-9819-2B2ED9906E82}" type="presParOf" srcId="{14769CFA-FDF6-4C09-98FE-1835CC457611}" destId="{52C5FC12-67F0-4012-A500-9B3BD599DC0E}" srcOrd="0" destOrd="0" presId="urn:microsoft.com/office/officeart/2008/layout/VerticalCurvedList"/>
    <dgm:cxn modelId="{5D5ABF15-08C7-40EE-9C8D-C25BA77C97E1}" type="presParOf" srcId="{AA8730EE-A7DB-4E84-8B90-1E6FD6296675}" destId="{BA81BE04-9BBD-493B-994E-04B717F3D69D}" srcOrd="3" destOrd="0" presId="urn:microsoft.com/office/officeart/2008/layout/VerticalCurvedList"/>
    <dgm:cxn modelId="{B7B02BF9-053A-482C-A1AC-84194764C9A6}" type="presParOf" srcId="{AA8730EE-A7DB-4E84-8B90-1E6FD6296675}" destId="{5EF5496A-79AF-4640-BB5D-8942B7DB5699}" srcOrd="4" destOrd="0" presId="urn:microsoft.com/office/officeart/2008/layout/VerticalCurvedList"/>
    <dgm:cxn modelId="{07860F70-0D50-4426-9DB1-4291A25AFBFA}" type="presParOf" srcId="{5EF5496A-79AF-4640-BB5D-8942B7DB5699}" destId="{16D21589-F6D8-40A0-96C4-31724F5DFC15}" srcOrd="0" destOrd="0" presId="urn:microsoft.com/office/officeart/2008/layout/VerticalCurvedList"/>
    <dgm:cxn modelId="{CEB00C34-A22D-48AA-A32C-A706D7BB5B17}" type="presParOf" srcId="{AA8730EE-A7DB-4E84-8B90-1E6FD6296675}" destId="{248DD4F2-4D51-4134-AA41-BBDF78B53F0D}" srcOrd="5" destOrd="0" presId="urn:microsoft.com/office/officeart/2008/layout/VerticalCurvedList"/>
    <dgm:cxn modelId="{7BE5437D-1E12-4159-8D00-580EA5F91CD5}" type="presParOf" srcId="{AA8730EE-A7DB-4E84-8B90-1E6FD6296675}" destId="{8EA2406C-7F13-4712-B8AE-1700B21DB83A}" srcOrd="6" destOrd="0" presId="urn:microsoft.com/office/officeart/2008/layout/VerticalCurvedList"/>
    <dgm:cxn modelId="{2FAF41A3-DE87-4168-B27A-74F1C1BC29D5}" type="presParOf" srcId="{8EA2406C-7F13-4712-B8AE-1700B21DB83A}" destId="{7B2097C4-2613-4FB8-8C14-2D073C9C9B9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6CC68-9959-4E67-B68E-4D052D21861A}">
      <dsp:nvSpPr>
        <dsp:cNvPr id="0" name=""/>
        <dsp:cNvSpPr/>
      </dsp:nvSpPr>
      <dsp:spPr>
        <a:xfrm>
          <a:off x="-7161996" y="-1095313"/>
          <a:ext cx="8527330" cy="8527330"/>
        </a:xfrm>
        <a:prstGeom prst="blockArc">
          <a:avLst>
            <a:gd name="adj1" fmla="val 18900000"/>
            <a:gd name="adj2" fmla="val 2700000"/>
            <a:gd name="adj3" fmla="val 253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C9946-8D9A-4D7C-B8A1-E0CB708BA4DF}">
      <dsp:nvSpPr>
        <dsp:cNvPr id="0" name=""/>
        <dsp:cNvSpPr/>
      </dsp:nvSpPr>
      <dsp:spPr>
        <a:xfrm>
          <a:off x="879534" y="633670"/>
          <a:ext cx="8669267" cy="12673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5952" tIns="157480" rIns="157480" bIns="157480" numCol="1" spcCol="1270" anchor="ctr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200" kern="1200" dirty="0" smtClean="0"/>
            <a:t>落實管制</a:t>
          </a:r>
          <a:endParaRPr lang="zh-TW" altLang="en-US" sz="6200" kern="1200" dirty="0"/>
        </a:p>
      </dsp:txBody>
      <dsp:txXfrm>
        <a:off x="879534" y="633670"/>
        <a:ext cx="8669267" cy="1267340"/>
      </dsp:txXfrm>
    </dsp:sp>
    <dsp:sp modelId="{52C5FC12-67F0-4012-A500-9B3BD599DC0E}">
      <dsp:nvSpPr>
        <dsp:cNvPr id="0" name=""/>
        <dsp:cNvSpPr/>
      </dsp:nvSpPr>
      <dsp:spPr>
        <a:xfrm>
          <a:off x="87446" y="475252"/>
          <a:ext cx="1584175" cy="15841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1BE04-9BBD-493B-994E-04B717F3D69D}">
      <dsp:nvSpPr>
        <dsp:cNvPr id="0" name=""/>
        <dsp:cNvSpPr/>
      </dsp:nvSpPr>
      <dsp:spPr>
        <a:xfrm>
          <a:off x="1340212" y="2534681"/>
          <a:ext cx="8208589" cy="12673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5952" tIns="157480" rIns="157480" bIns="157480" numCol="1" spcCol="1270" anchor="ctr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200" kern="1200" dirty="0" smtClean="0"/>
            <a:t>超前部署</a:t>
          </a:r>
          <a:endParaRPr lang="zh-TW" altLang="en-US" sz="6200" kern="1200" dirty="0"/>
        </a:p>
      </dsp:txBody>
      <dsp:txXfrm>
        <a:off x="1340212" y="2534681"/>
        <a:ext cx="8208589" cy="1267340"/>
      </dsp:txXfrm>
    </dsp:sp>
    <dsp:sp modelId="{16D21589-F6D8-40A0-96C4-31724F5DFC15}">
      <dsp:nvSpPr>
        <dsp:cNvPr id="0" name=""/>
        <dsp:cNvSpPr/>
      </dsp:nvSpPr>
      <dsp:spPr>
        <a:xfrm>
          <a:off x="548124" y="2376263"/>
          <a:ext cx="1584175" cy="15841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8DD4F2-4D51-4134-AA41-BBDF78B53F0D}">
      <dsp:nvSpPr>
        <dsp:cNvPr id="0" name=""/>
        <dsp:cNvSpPr/>
      </dsp:nvSpPr>
      <dsp:spPr>
        <a:xfrm>
          <a:off x="879534" y="4435692"/>
          <a:ext cx="8669267" cy="12673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5952" tIns="157480" rIns="157480" bIns="157480" numCol="1" spcCol="1270" anchor="ctr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200" kern="1200" dirty="0" smtClean="0"/>
            <a:t>案例分享</a:t>
          </a:r>
          <a:endParaRPr lang="zh-TW" altLang="en-US" sz="6200" kern="1200" dirty="0"/>
        </a:p>
      </dsp:txBody>
      <dsp:txXfrm>
        <a:off x="879534" y="4435692"/>
        <a:ext cx="8669267" cy="1267340"/>
      </dsp:txXfrm>
    </dsp:sp>
    <dsp:sp modelId="{7B2097C4-2613-4FB8-8C14-2D073C9C9B94}">
      <dsp:nvSpPr>
        <dsp:cNvPr id="0" name=""/>
        <dsp:cNvSpPr/>
      </dsp:nvSpPr>
      <dsp:spPr>
        <a:xfrm>
          <a:off x="87446" y="4277275"/>
          <a:ext cx="1584175" cy="15841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3FDFF-D4FA-40EC-BDCC-3C2659DF3730}" type="datetimeFigureOut">
              <a:rPr lang="zh-TW" altLang="en-US" smtClean="0"/>
              <a:t>2020/4/1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C5A64-DE9E-40C1-ACB5-31B590F73E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39597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05476-0282-44D7-AF93-66BC69981B99}" type="datetimeFigureOut">
              <a:rPr lang="zh-TW" altLang="en-US" smtClean="0"/>
              <a:t>2020/4/1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B20EF-F1E3-4B2C-B89E-7E3B3BCCF8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91945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20EF-F1E3-4B2C-B89E-7E3B3BCCF8A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2708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20EF-F1E3-4B2C-B89E-7E3B3BCCF8A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4456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20EF-F1E3-4B2C-B89E-7E3B3BCCF8AE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4456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747300" cy="756126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0718" y="612279"/>
            <a:ext cx="9089390" cy="162077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32723" y="2548102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E0EB-AA24-48FD-94B6-D5BB2F4D001B}" type="datetime1">
              <a:rPr lang="zh-TW" altLang="en-US" smtClean="0"/>
              <a:t>2020/4/1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2754413" y="7020991"/>
            <a:ext cx="2736303" cy="402567"/>
          </a:xfrm>
        </p:spPr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 dirty="0"/>
          </a:p>
        </p:txBody>
      </p:sp>
      <p:sp>
        <p:nvSpPr>
          <p:cNvPr id="12" name="文字方塊 11"/>
          <p:cNvSpPr txBox="1"/>
          <p:nvPr userDrawn="1"/>
        </p:nvSpPr>
        <p:spPr>
          <a:xfrm>
            <a:off x="738188" y="407288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 smtClean="0">
                <a:solidFill>
                  <a:srgbClr val="00B0F0"/>
                </a:solidFill>
                <a:latin typeface="Adobe 繁黑體 Std B" pitchFamily="34" charset="-120"/>
                <a:ea typeface="Adobe 繁黑體 Std B" pitchFamily="34" charset="-120"/>
              </a:rPr>
              <a:t>核能研究所</a:t>
            </a:r>
            <a:endParaRPr lang="zh-TW" altLang="en-US" sz="1200" b="1" dirty="0">
              <a:solidFill>
                <a:srgbClr val="00B0F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301596"/>
            <a:ext cx="336072" cy="38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44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6045-7931-42B1-83FD-E2A59FE40A61}" type="datetime1">
              <a:rPr lang="zh-TW" altLang="en-US" smtClean="0"/>
              <a:t>2020/4/1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18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996E-F421-487E-9AA5-C5233A3A0254}" type="datetime1">
              <a:rPr lang="zh-TW" altLang="en-US" smtClean="0"/>
              <a:t>2020/4/1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83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" y="1111"/>
            <a:ext cx="10669571" cy="756015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0156" y="2844527"/>
            <a:ext cx="9624060" cy="126021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95E9-1694-4F57-BF7E-4AE6DA8DE885}" type="datetime1">
              <a:rPr lang="zh-TW" altLang="en-US" smtClean="0"/>
              <a:t>2020/4/1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文字方塊 9"/>
          <p:cNvSpPr txBox="1"/>
          <p:nvPr userDrawn="1"/>
        </p:nvSpPr>
        <p:spPr>
          <a:xfrm>
            <a:off x="9235132" y="6732959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 smtClean="0">
                <a:solidFill>
                  <a:srgbClr val="00B0F0"/>
                </a:solidFill>
                <a:latin typeface="Adobe 繁黑體 Std B" pitchFamily="34" charset="-120"/>
                <a:ea typeface="Adobe 繁黑體 Std B" pitchFamily="34" charset="-120"/>
              </a:rPr>
              <a:t>核能研究所</a:t>
            </a:r>
            <a:endParaRPr lang="zh-TW" altLang="en-US" sz="1200" b="1" dirty="0">
              <a:solidFill>
                <a:srgbClr val="00B0F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100" y="6608104"/>
            <a:ext cx="336072" cy="38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6CBF-478A-421E-8F26-8C47C852A68E}" type="datetime1">
              <a:rPr lang="zh-TW" altLang="en-US" smtClean="0"/>
              <a:t>2020/4/1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114452" y="7020991"/>
            <a:ext cx="2495127" cy="402567"/>
          </a:xfrm>
        </p:spPr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88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249E-3088-42DE-B00C-038517E90453}" type="datetime1">
              <a:rPr lang="zh-TW" altLang="en-US" smtClean="0"/>
              <a:t>2020/4/1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133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46F6-F981-4BB8-9115-0D677037C1A9}" type="datetime1">
              <a:rPr lang="zh-TW" altLang="en-US" smtClean="0"/>
              <a:t>2020/4/1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03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1701-BEC0-4194-BAD1-0C3F39E79B8D}" type="datetime1">
              <a:rPr lang="zh-TW" altLang="en-US" smtClean="0"/>
              <a:t>2020/4/1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434C-A463-4855-A21E-0443ADE246BA}" type="datetime1">
              <a:rPr lang="zh-TW" altLang="en-US" smtClean="0"/>
              <a:t>2020/4/1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9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6C52-D1EF-4769-8E11-7CE933CD640C}" type="datetime1">
              <a:rPr lang="zh-TW" altLang="en-US" smtClean="0"/>
              <a:t>2020/4/1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51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08EE-FB99-4D39-8917-D0A6640E6D06}" type="datetime1">
              <a:rPr lang="zh-TW" altLang="en-US" smtClean="0"/>
              <a:t>2020/4/1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91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1FCE-E4D3-4F0B-9857-4367C960E23E}" type="datetime1">
              <a:rPr lang="zh-TW" altLang="en-US" smtClean="0"/>
              <a:t>2020/4/1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37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" y="-2"/>
            <a:ext cx="10664546" cy="7581777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A5D72-C48C-41F8-B1C0-64AEC0E22794}" type="datetime1">
              <a:rPr lang="zh-TW" altLang="en-US" smtClean="0"/>
              <a:t>2020/4/1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3114452" y="702099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AEA7-8BCE-4301-A51E-CEE06A27A943}" type="slidenum">
              <a:rPr lang="zh-TW" altLang="en-US" smtClean="0"/>
              <a:t>‹#›</a:t>
            </a:fld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55" y="240600"/>
            <a:ext cx="336072" cy="38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4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0718" y="756295"/>
            <a:ext cx="9089390" cy="1476755"/>
          </a:xfrm>
        </p:spPr>
        <p:txBody>
          <a:bodyPr>
            <a:normAutofit fontScale="90000"/>
          </a:bodyPr>
          <a:lstStyle/>
          <a:p>
            <a:r>
              <a:rPr lang="zh-TW" altLang="zh-TW" b="1" dirty="0"/>
              <a:t>核能研究所因應</a:t>
            </a:r>
            <a:r>
              <a:rPr lang="en-US" altLang="zh-TW" b="1" dirty="0"/>
              <a:t>COVID-19(</a:t>
            </a:r>
            <a:r>
              <a:rPr lang="zh-TW" altLang="zh-TW" b="1" dirty="0"/>
              <a:t>武漢肺炎</a:t>
            </a:r>
            <a:r>
              <a:rPr lang="en-US" altLang="zh-TW" b="1" dirty="0"/>
              <a:t>)</a:t>
            </a:r>
            <a:r>
              <a:rPr lang="zh-TW" altLang="zh-TW" b="1" dirty="0"/>
              <a:t>之防疫應變措施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70236" y="5628940"/>
            <a:ext cx="7485380" cy="1320043"/>
          </a:xfrm>
        </p:spPr>
        <p:txBody>
          <a:bodyPr>
            <a:normAutofit lnSpcReduction="10000"/>
          </a:bodyPr>
          <a:lstStyle/>
          <a:p>
            <a:r>
              <a:rPr lang="zh-TW" altLang="en-US" b="1" dirty="0" smtClean="0"/>
              <a:t>報告人：秘書室主任 莊光彩</a:t>
            </a:r>
            <a:endParaRPr lang="en-US" altLang="zh-TW" b="1" dirty="0" smtClean="0"/>
          </a:p>
          <a:p>
            <a:r>
              <a:rPr lang="en-US" altLang="zh-TW" b="1" dirty="0" smtClean="0"/>
              <a:t>109</a:t>
            </a:r>
            <a:r>
              <a:rPr lang="zh-TW" altLang="en-US" b="1" dirty="0" smtClean="0"/>
              <a:t>年</a:t>
            </a:r>
            <a:r>
              <a:rPr lang="en-US" altLang="zh-TW" b="1" dirty="0" smtClean="0"/>
              <a:t>3</a:t>
            </a:r>
            <a:r>
              <a:rPr lang="zh-TW" altLang="en-US" b="1" dirty="0" smtClean="0"/>
              <a:t>月</a:t>
            </a:r>
            <a:r>
              <a:rPr lang="en-US" altLang="zh-TW" b="1" dirty="0" smtClean="0"/>
              <a:t>30</a:t>
            </a:r>
            <a:r>
              <a:rPr lang="zh-TW" altLang="en-US" b="1" dirty="0" smtClean="0"/>
              <a:t>日</a:t>
            </a:r>
            <a:endParaRPr lang="zh-TW" altLang="en-US" b="1" dirty="0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88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zh-TW" altLang="en-US" b="1" dirty="0"/>
          </a:p>
        </p:txBody>
      </p:sp>
      <p:sp>
        <p:nvSpPr>
          <p:cNvPr id="5" name="圓角矩形 4"/>
          <p:cNvSpPr/>
          <p:nvPr/>
        </p:nvSpPr>
        <p:spPr>
          <a:xfrm>
            <a:off x="3762524" y="306845"/>
            <a:ext cx="6347125" cy="12241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000" dirty="0" smtClean="0"/>
              <a:t>落實管制</a:t>
            </a:r>
            <a:r>
              <a:rPr lang="en-US" altLang="zh-TW" sz="5000" dirty="0" smtClean="0"/>
              <a:t>—</a:t>
            </a:r>
            <a:r>
              <a:rPr lang="zh-TW" altLang="en-US" sz="5000" dirty="0" smtClean="0"/>
              <a:t>物的管理</a:t>
            </a:r>
            <a:endParaRPr lang="zh-TW" altLang="en-US" sz="5000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534885"/>
              </p:ext>
            </p:extLst>
          </p:nvPr>
        </p:nvGraphicFramePr>
        <p:xfrm>
          <a:off x="594171" y="1908423"/>
          <a:ext cx="9508169" cy="4932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065">
                  <a:extLst>
                    <a:ext uri="{9D8B030D-6E8A-4147-A177-3AD203B41FA5}">
                      <a16:colId xmlns="" xmlns:a16="http://schemas.microsoft.com/office/drawing/2014/main" val="1925670855"/>
                    </a:ext>
                  </a:extLst>
                </a:gridCol>
                <a:gridCol w="3591975">
                  <a:extLst>
                    <a:ext uri="{9D8B030D-6E8A-4147-A177-3AD203B41FA5}">
                      <a16:colId xmlns="" xmlns:a16="http://schemas.microsoft.com/office/drawing/2014/main" val="1342603368"/>
                    </a:ext>
                  </a:extLst>
                </a:gridCol>
                <a:gridCol w="1126894">
                  <a:extLst>
                    <a:ext uri="{9D8B030D-6E8A-4147-A177-3AD203B41FA5}">
                      <a16:colId xmlns="" xmlns:a16="http://schemas.microsoft.com/office/drawing/2014/main" val="200535638"/>
                    </a:ext>
                  </a:extLst>
                </a:gridCol>
                <a:gridCol w="986032">
                  <a:extLst>
                    <a:ext uri="{9D8B030D-6E8A-4147-A177-3AD203B41FA5}">
                      <a16:colId xmlns="" xmlns:a16="http://schemas.microsoft.com/office/drawing/2014/main" val="1045410490"/>
                    </a:ext>
                  </a:extLst>
                </a:gridCol>
                <a:gridCol w="1831203">
                  <a:extLst>
                    <a:ext uri="{9D8B030D-6E8A-4147-A177-3AD203B41FA5}">
                      <a16:colId xmlns="" xmlns:a16="http://schemas.microsoft.com/office/drawing/2014/main" val="204783559"/>
                    </a:ext>
                  </a:extLst>
                </a:gridCol>
              </a:tblGrid>
              <a:tr h="429256">
                <a:tc rowSpan="2">
                  <a:txBody>
                    <a:bodyPr/>
                    <a:lstStyle/>
                    <a:p>
                      <a:r>
                        <a:rPr lang="zh-TW" altLang="en-US" sz="2100" dirty="0" smtClean="0"/>
                        <a:t>辦公室</a:t>
                      </a:r>
                      <a:endParaRPr lang="zh-TW" altLang="en-US" sz="2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zh-TW" altLang="en-US" sz="2100" dirty="0" smtClean="0"/>
                        <a:t>集會場所</a:t>
                      </a:r>
                      <a:endParaRPr lang="zh-TW" altLang="en-US" sz="2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公共設施</a:t>
                      </a:r>
                      <a:endParaRPr lang="zh-TW" altLang="en-US" sz="2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95330306"/>
                  </a:ext>
                </a:extLst>
              </a:tr>
              <a:tr h="5424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>
                          <a:solidFill>
                            <a:schemeClr val="bg1"/>
                          </a:solidFill>
                        </a:rPr>
                        <a:t>廁所</a:t>
                      </a:r>
                      <a:endParaRPr lang="zh-TW" altLang="en-US" sz="2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>
                          <a:solidFill>
                            <a:schemeClr val="bg1"/>
                          </a:solidFill>
                        </a:rPr>
                        <a:t>茶水間</a:t>
                      </a:r>
                      <a:endParaRPr lang="zh-TW" altLang="en-US" sz="2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>
                          <a:solidFill>
                            <a:schemeClr val="bg1"/>
                          </a:solidFill>
                        </a:rPr>
                        <a:t>電梯</a:t>
                      </a:r>
                      <a:endParaRPr lang="zh-TW" altLang="en-US" sz="2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3348153"/>
                  </a:ext>
                </a:extLst>
              </a:tr>
              <a:tr h="763122">
                <a:tc>
                  <a:txBody>
                    <a:bodyPr/>
                    <a:lstStyle/>
                    <a:p>
                      <a:r>
                        <a:rPr lang="zh-TW" altLang="en-US" sz="2100" dirty="0" smtClean="0"/>
                        <a:t>開窗</a:t>
                      </a:r>
                      <a:endParaRPr lang="en-US" altLang="zh-TW" sz="2100" dirty="0" smtClean="0"/>
                    </a:p>
                    <a:p>
                      <a:r>
                        <a:rPr lang="zh-TW" altLang="en-US" sz="2100" dirty="0" smtClean="0"/>
                        <a:t>暫停空調</a:t>
                      </a:r>
                      <a:endParaRPr lang="zh-TW" alt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開窗</a:t>
                      </a:r>
                      <a:endParaRPr kumimoji="0" lang="en-US" altLang="zh-TW" sz="2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暫停空調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開窗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開窗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開窗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46097081"/>
                  </a:ext>
                </a:extLst>
              </a:tr>
              <a:tr h="429256">
                <a:tc>
                  <a:txBody>
                    <a:bodyPr/>
                    <a:lstStyle/>
                    <a:p>
                      <a:endParaRPr lang="zh-TW" alt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100" dirty="0" smtClean="0"/>
                        <a:t>梅花座</a:t>
                      </a:r>
                      <a:endParaRPr lang="zh-TW" alt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70224609"/>
                  </a:ext>
                </a:extLst>
              </a:tr>
              <a:tr h="429256">
                <a:tc>
                  <a:txBody>
                    <a:bodyPr/>
                    <a:lstStyle/>
                    <a:p>
                      <a:endParaRPr lang="zh-TW" altLang="en-US" sz="2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100" dirty="0" smtClean="0"/>
                        <a:t>視訊</a:t>
                      </a:r>
                      <a:endParaRPr lang="zh-TW" alt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02665651"/>
                  </a:ext>
                </a:extLst>
              </a:tr>
              <a:tr h="429256">
                <a:tc>
                  <a:txBody>
                    <a:bodyPr/>
                    <a:lstStyle/>
                    <a:p>
                      <a:endParaRPr lang="zh-TW" altLang="en-US" sz="2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100" dirty="0" smtClean="0"/>
                        <a:t>集會宣導張貼</a:t>
                      </a:r>
                      <a:endParaRPr lang="zh-TW" alt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91930894"/>
                  </a:ext>
                </a:extLst>
              </a:tr>
              <a:tr h="429256">
                <a:tc>
                  <a:txBody>
                    <a:bodyPr/>
                    <a:lstStyle/>
                    <a:p>
                      <a:endParaRPr lang="zh-TW" alt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100" dirty="0" smtClean="0"/>
                        <a:t>使用前後消毒</a:t>
                      </a:r>
                      <a:endParaRPr lang="zh-TW" alt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消毒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消毒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消毒</a:t>
                      </a:r>
                      <a:r>
                        <a:rPr kumimoji="0" lang="en-US" altLang="zh-TW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zh-TW" altLang="en-US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至少</a:t>
                      </a:r>
                      <a:r>
                        <a:rPr kumimoji="0" lang="en-US" altLang="zh-TW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zh-TW" altLang="en-US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次</a:t>
                      </a:r>
                      <a:r>
                        <a:rPr kumimoji="0" lang="en-US" altLang="zh-TW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zh-TW" altLang="en-US" sz="2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20750265"/>
                  </a:ext>
                </a:extLst>
              </a:tr>
              <a:tr h="429256">
                <a:tc>
                  <a:txBody>
                    <a:bodyPr/>
                    <a:lstStyle/>
                    <a:p>
                      <a:endParaRPr lang="zh-TW" alt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2100" dirty="0" smtClean="0"/>
                        <a:t>人員洗手消毒</a:t>
                      </a:r>
                      <a:endParaRPr lang="zh-TW" alt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015426">
                <a:tc>
                  <a:txBody>
                    <a:bodyPr/>
                    <a:lstStyle/>
                    <a:p>
                      <a:endParaRPr lang="zh-TW" alt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100" dirty="0" smtClean="0"/>
                        <a:t>1.50</a:t>
                      </a:r>
                      <a:r>
                        <a:rPr lang="zh-TW" altLang="en-US" sz="2100" dirty="0" smtClean="0"/>
                        <a:t>人以上填寫風險評估表</a:t>
                      </a:r>
                      <a:endParaRPr lang="en-US" altLang="zh-TW" sz="2100" dirty="0" smtClean="0"/>
                    </a:p>
                    <a:p>
                      <a:pPr algn="just"/>
                      <a:r>
                        <a:rPr lang="en-US" altLang="zh-TW" sz="2100" dirty="0" smtClean="0"/>
                        <a:t>2.5</a:t>
                      </a:r>
                      <a:r>
                        <a:rPr lang="zh-TW" altLang="en-US" sz="2100" dirty="0" smtClean="0"/>
                        <a:t>人以上，一律至雲端分享</a:t>
                      </a:r>
                      <a:endParaRPr lang="en-US" altLang="zh-TW" sz="2100" dirty="0" smtClean="0"/>
                    </a:p>
                    <a:p>
                      <a:pPr algn="just"/>
                      <a:r>
                        <a:rPr lang="zh-TW" altLang="en-US" sz="2100" dirty="0" smtClean="0"/>
                        <a:t>   平台登錄參加人員資訊</a:t>
                      </a:r>
                      <a:endParaRPr lang="zh-TW" alt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65520784"/>
                  </a:ext>
                </a:extLst>
              </a:tr>
            </a:tbl>
          </a:graphicData>
        </a:graphic>
      </p:graphicFrame>
      <p:sp>
        <p:nvSpPr>
          <p:cNvPr id="11" name="圓角矩形 10"/>
          <p:cNvSpPr/>
          <p:nvPr/>
        </p:nvSpPr>
        <p:spPr>
          <a:xfrm>
            <a:off x="3330476" y="306845"/>
            <a:ext cx="6779173" cy="12241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000" dirty="0" smtClean="0"/>
              <a:t>落實管制</a:t>
            </a:r>
            <a:r>
              <a:rPr lang="en-US" altLang="zh-TW" sz="5000" dirty="0" smtClean="0"/>
              <a:t>—</a:t>
            </a:r>
            <a:r>
              <a:rPr lang="zh-TW" altLang="en-US" sz="5000" dirty="0" smtClean="0"/>
              <a:t>物的管理</a:t>
            </a:r>
            <a:r>
              <a:rPr lang="en-US" altLang="zh-TW" sz="3200" dirty="0" smtClean="0"/>
              <a:t>(8/9)</a:t>
            </a:r>
            <a:endParaRPr lang="zh-TW" altLang="en-US" sz="3200" dirty="0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220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zh-TW" altLang="en-US" b="1" dirty="0"/>
          </a:p>
        </p:txBody>
      </p:sp>
      <p:sp>
        <p:nvSpPr>
          <p:cNvPr id="5" name="圓角矩形 4"/>
          <p:cNvSpPr/>
          <p:nvPr/>
        </p:nvSpPr>
        <p:spPr>
          <a:xfrm>
            <a:off x="3762524" y="306845"/>
            <a:ext cx="6347125" cy="12241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000" dirty="0" smtClean="0"/>
              <a:t>落實管制</a:t>
            </a:r>
            <a:r>
              <a:rPr lang="en-US" altLang="zh-TW" sz="5000" dirty="0" smtClean="0"/>
              <a:t>—</a:t>
            </a:r>
            <a:r>
              <a:rPr lang="zh-TW" altLang="en-US" sz="5000" dirty="0" smtClean="0"/>
              <a:t>物的管理</a:t>
            </a:r>
            <a:endParaRPr lang="zh-TW" altLang="en-US" sz="5000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91" y="1736472"/>
            <a:ext cx="3506820" cy="229405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476" y="4428702"/>
            <a:ext cx="3486345" cy="250290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732" y="1736472"/>
            <a:ext cx="3528392" cy="227673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6498828" y="4013204"/>
            <a:ext cx="153118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會議室消毒</a:t>
            </a: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1962324" y="4013204"/>
            <a:ext cx="126188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電梯消毒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2106340" y="6931608"/>
            <a:ext cx="126188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門把消毒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00473" y="3934969"/>
            <a:ext cx="2502909" cy="349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矩形 17"/>
          <p:cNvSpPr/>
          <p:nvPr/>
        </p:nvSpPr>
        <p:spPr>
          <a:xfrm>
            <a:off x="6170492" y="6931608"/>
            <a:ext cx="260840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會議室張貼防疫宣導</a:t>
            </a:r>
            <a:endParaRPr lang="zh-TW" altLang="en-US" dirty="0"/>
          </a:p>
        </p:txBody>
      </p:sp>
      <p:sp>
        <p:nvSpPr>
          <p:cNvPr id="19" name="圓角矩形 18"/>
          <p:cNvSpPr/>
          <p:nvPr/>
        </p:nvSpPr>
        <p:spPr>
          <a:xfrm>
            <a:off x="3330476" y="306845"/>
            <a:ext cx="6779173" cy="12241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000" dirty="0" smtClean="0"/>
              <a:t>落實管制</a:t>
            </a:r>
            <a:r>
              <a:rPr lang="en-US" altLang="zh-TW" sz="5000" dirty="0" smtClean="0"/>
              <a:t>—</a:t>
            </a:r>
            <a:r>
              <a:rPr lang="zh-TW" altLang="en-US" sz="5000" dirty="0" smtClean="0"/>
              <a:t>物的管理</a:t>
            </a:r>
            <a:r>
              <a:rPr lang="en-US" altLang="zh-TW" sz="3200" dirty="0" smtClean="0"/>
              <a:t>(9/9)</a:t>
            </a:r>
            <a:endParaRPr lang="zh-TW" altLang="en-US" sz="3200" dirty="0"/>
          </a:p>
        </p:txBody>
      </p:sp>
      <p:sp>
        <p:nvSpPr>
          <p:cNvPr id="20" name="投影片編號版面配置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695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4172" y="1476375"/>
            <a:ext cx="5616624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TW" altLang="en-US" sz="4400" dirty="0" smtClean="0">
                <a:solidFill>
                  <a:srgbClr val="FF0000"/>
                </a:solidFill>
              </a:rPr>
              <a:t>本所網頁防疫資訊公告與宣導</a:t>
            </a:r>
            <a:endParaRPr lang="en-US" altLang="zh-TW" sz="44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altLang="zh-TW" sz="3200" dirty="0" smtClean="0"/>
              <a:t>109</a:t>
            </a:r>
            <a:r>
              <a:rPr lang="zh-TW" altLang="en-US" sz="3200" dirty="0" smtClean="0"/>
              <a:t>年</a:t>
            </a:r>
            <a:r>
              <a:rPr lang="en-US" altLang="zh-TW" sz="3200" dirty="0" smtClean="0"/>
              <a:t>1</a:t>
            </a:r>
            <a:r>
              <a:rPr lang="zh-TW" altLang="en-US" sz="3200" dirty="0" smtClean="0"/>
              <a:t>月</a:t>
            </a:r>
            <a:r>
              <a:rPr lang="en-US" altLang="zh-TW" sz="3200" dirty="0" smtClean="0"/>
              <a:t>30</a:t>
            </a:r>
            <a:r>
              <a:rPr lang="zh-TW" altLang="en-US" sz="3200" dirty="0" smtClean="0"/>
              <a:t>日職安會蒐集防疫資訊，公告於本所網頁置頂區</a:t>
            </a:r>
            <a:endParaRPr lang="en-US" altLang="zh-TW" sz="3200" dirty="0" smtClean="0"/>
          </a:p>
          <a:p>
            <a:pPr marL="446088" indent="-446088" algn="just">
              <a:buNone/>
            </a:pPr>
            <a:endParaRPr lang="en-US" altLang="zh-TW" sz="3000" dirty="0" smtClean="0"/>
          </a:p>
          <a:p>
            <a:pPr marL="446088" indent="-446088" algn="just">
              <a:buNone/>
            </a:pPr>
            <a:r>
              <a:rPr lang="zh-TW" altLang="en-US" sz="3000" dirty="0" smtClean="0"/>
              <a:t>★</a:t>
            </a:r>
            <a:r>
              <a:rPr lang="zh-TW" altLang="en-US" sz="3000" dirty="0" smtClean="0">
                <a:solidFill>
                  <a:srgbClr val="FF0000"/>
                </a:solidFill>
              </a:rPr>
              <a:t>蒐集</a:t>
            </a:r>
            <a:r>
              <a:rPr lang="zh-TW" altLang="en-US" sz="3000" dirty="0" smtClean="0"/>
              <a:t>中央流行疫情指揮中心發佈之</a:t>
            </a:r>
            <a:r>
              <a:rPr lang="zh-TW" altLang="en-US" sz="3000" dirty="0" smtClean="0">
                <a:solidFill>
                  <a:srgbClr val="FF0000"/>
                </a:solidFill>
              </a:rPr>
              <a:t>防疫資訊</a:t>
            </a:r>
            <a:endParaRPr lang="en-US" altLang="zh-TW" sz="3000" dirty="0" smtClean="0">
              <a:solidFill>
                <a:srgbClr val="FF0000"/>
              </a:solidFill>
            </a:endParaRPr>
          </a:p>
          <a:p>
            <a:pPr marL="446088" indent="-446088" algn="just">
              <a:buNone/>
            </a:pPr>
            <a:r>
              <a:rPr lang="zh-TW" altLang="en-US" sz="3000" dirty="0" smtClean="0"/>
              <a:t>★</a:t>
            </a:r>
            <a:r>
              <a:rPr lang="zh-TW" altLang="en-US" sz="3000" dirty="0" smtClean="0">
                <a:solidFill>
                  <a:srgbClr val="FF0000"/>
                </a:solidFill>
              </a:rPr>
              <a:t>轉知</a:t>
            </a:r>
            <a:r>
              <a:rPr lang="zh-TW" altLang="en-US" sz="3000" dirty="0" smtClean="0"/>
              <a:t>疾管署等機關</a:t>
            </a:r>
            <a:r>
              <a:rPr lang="zh-TW" altLang="en-US" sz="3000" dirty="0" smtClean="0">
                <a:solidFill>
                  <a:srgbClr val="FF0000"/>
                </a:solidFill>
              </a:rPr>
              <a:t>公告訊息</a:t>
            </a:r>
            <a:endParaRPr lang="en-US" altLang="zh-TW" sz="3000" dirty="0" smtClean="0">
              <a:solidFill>
                <a:srgbClr val="FF0000"/>
              </a:solidFill>
            </a:endParaRPr>
          </a:p>
          <a:p>
            <a:pPr marL="446088" indent="-446088" algn="just">
              <a:buNone/>
            </a:pPr>
            <a:r>
              <a:rPr lang="zh-TW" altLang="en-US" sz="3000" dirty="0" smtClean="0"/>
              <a:t>★</a:t>
            </a:r>
            <a:r>
              <a:rPr lang="zh-TW" altLang="en-US" sz="3000" dirty="0" smtClean="0">
                <a:solidFill>
                  <a:srgbClr val="FF0000"/>
                </a:solidFill>
              </a:rPr>
              <a:t>公布</a:t>
            </a:r>
            <a:r>
              <a:rPr lang="zh-TW" altLang="en-US" sz="3000" dirty="0" smtClean="0"/>
              <a:t>本所各單位</a:t>
            </a:r>
            <a:r>
              <a:rPr lang="zh-TW" altLang="en-US" sz="3000" dirty="0" smtClean="0">
                <a:solidFill>
                  <a:srgbClr val="FF0000"/>
                </a:solidFill>
              </a:rPr>
              <a:t>管制作為</a:t>
            </a:r>
            <a:endParaRPr lang="en-US" altLang="zh-TW" sz="3000" dirty="0" smtClean="0">
              <a:solidFill>
                <a:srgbClr val="FF0000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482604" y="324247"/>
            <a:ext cx="5532110" cy="117357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5000" dirty="0" smtClean="0"/>
              <a:t>超前部署</a:t>
            </a:r>
            <a:r>
              <a:rPr lang="en-US" altLang="zh-TW" sz="3200" dirty="0" smtClean="0"/>
              <a:t>(1/4)</a:t>
            </a:r>
            <a:endParaRPr lang="zh-TW" alt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2" t="11173" r="16336" b="3821"/>
          <a:stretch/>
        </p:blipFill>
        <p:spPr bwMode="auto">
          <a:xfrm>
            <a:off x="6282804" y="1620391"/>
            <a:ext cx="362282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248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4172" y="1620391"/>
            <a:ext cx="9361040" cy="525658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zh-TW" altLang="en-US" sz="5200" dirty="0" smtClean="0">
                <a:solidFill>
                  <a:srgbClr val="FF0000"/>
                </a:solidFill>
              </a:rPr>
              <a:t>滾動因應疫情，採取策略</a:t>
            </a:r>
            <a:r>
              <a:rPr lang="en-US" altLang="zh-TW" sz="5200" dirty="0" smtClean="0">
                <a:solidFill>
                  <a:srgbClr val="FF0000"/>
                </a:solidFill>
              </a:rPr>
              <a:t>(1/2)</a:t>
            </a:r>
          </a:p>
          <a:p>
            <a:pPr marL="1169988" indent="-1169988" algn="just">
              <a:buNone/>
            </a:pPr>
            <a:r>
              <a:rPr lang="zh-TW" altLang="en-US" sz="3800" dirty="0"/>
              <a:t>（</a:t>
            </a:r>
            <a:r>
              <a:rPr lang="zh-TW" altLang="en-US" sz="3800" dirty="0" smtClean="0"/>
              <a:t>一</a:t>
            </a:r>
            <a:r>
              <a:rPr lang="en-US" altLang="zh-TW" sz="3800" dirty="0" smtClean="0"/>
              <a:t>)</a:t>
            </a:r>
            <a:r>
              <a:rPr lang="zh-TW" altLang="en-US" sz="3800" dirty="0" smtClean="0"/>
              <a:t> 修訂本所防疫應變措施</a:t>
            </a:r>
            <a:r>
              <a:rPr lang="en-US" altLang="zh-TW" sz="3800" dirty="0" smtClean="0"/>
              <a:t>3</a:t>
            </a:r>
            <a:r>
              <a:rPr lang="zh-TW" altLang="en-US" sz="3800" dirty="0" smtClean="0"/>
              <a:t>版，增列發現確診時之應變</a:t>
            </a:r>
            <a:r>
              <a:rPr lang="en-US" altLang="zh-TW" sz="3800" dirty="0" smtClean="0"/>
              <a:t>SOP</a:t>
            </a:r>
            <a:r>
              <a:rPr lang="zh-TW" altLang="en-US" sz="38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endParaRPr lang="en-US" altLang="zh-TW" sz="3800" dirty="0" smtClean="0"/>
          </a:p>
          <a:p>
            <a:pPr marL="893763" indent="0" algn="just">
              <a:buNone/>
            </a:pPr>
            <a:r>
              <a:rPr lang="en-US" altLang="zh-TW" sz="3200" dirty="0" smtClean="0"/>
              <a:t>1.</a:t>
            </a:r>
            <a:r>
              <a:rPr lang="zh-TW" altLang="en-US" sz="3200" dirty="0" smtClean="0">
                <a:solidFill>
                  <a:srgbClr val="FF0000"/>
                </a:solidFill>
              </a:rPr>
              <a:t>確</a:t>
            </a:r>
            <a:r>
              <a:rPr lang="zh-TW" altLang="en-US" sz="3200" dirty="0">
                <a:solidFill>
                  <a:srgbClr val="FF0000"/>
                </a:solidFill>
              </a:rPr>
              <a:t>診</a:t>
            </a:r>
            <a:r>
              <a:rPr lang="zh-TW" altLang="en-US" sz="3200" dirty="0"/>
              <a:t>員工依中央流行疫情指揮中心規範，</a:t>
            </a:r>
            <a:r>
              <a:rPr lang="zh-TW" altLang="en-US" sz="3200" dirty="0" smtClean="0"/>
              <a:t>收至負</a:t>
            </a:r>
            <a:r>
              <a:rPr lang="zh-TW" altLang="en-US" sz="3200" dirty="0"/>
              <a:t>壓</a:t>
            </a:r>
            <a:r>
              <a:rPr lang="zh-TW" altLang="en-US" sz="3200" dirty="0" smtClean="0"/>
              <a:t>隔</a:t>
            </a:r>
            <a:endParaRPr lang="en-US" altLang="zh-TW" sz="3200" dirty="0" smtClean="0"/>
          </a:p>
          <a:p>
            <a:pPr marL="893763" indent="0" algn="just">
              <a:buNone/>
            </a:pPr>
            <a:r>
              <a:rPr lang="zh-TW" altLang="en-US" sz="3200" dirty="0"/>
              <a:t> </a:t>
            </a:r>
            <a:r>
              <a:rPr lang="zh-TW" altLang="en-US" sz="3200" dirty="0" smtClean="0"/>
              <a:t>   離</a:t>
            </a:r>
            <a:r>
              <a:rPr lang="zh-TW" altLang="en-US" sz="3200" dirty="0"/>
              <a:t>病房，</a:t>
            </a:r>
            <a:r>
              <a:rPr lang="zh-TW" altLang="en-US" sz="3200" dirty="0">
                <a:solidFill>
                  <a:srgbClr val="FF0000"/>
                </a:solidFill>
              </a:rPr>
              <a:t>人事室應立即通報行政院原子能委員會，</a:t>
            </a:r>
            <a:r>
              <a:rPr lang="zh-TW" altLang="en-US" sz="3200" dirty="0" smtClean="0">
                <a:solidFill>
                  <a:srgbClr val="FF0000"/>
                </a:solidFill>
              </a:rPr>
              <a:t>並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pPr marL="893763" indent="0" algn="just">
              <a:buNone/>
            </a:pPr>
            <a:r>
              <a:rPr lang="zh-TW" altLang="en-US" sz="3200" dirty="0">
                <a:solidFill>
                  <a:srgbClr val="FF0000"/>
                </a:solidFill>
              </a:rPr>
              <a:t> </a:t>
            </a:r>
            <a:r>
              <a:rPr lang="zh-TW" altLang="en-US" sz="3200" dirty="0" smtClean="0">
                <a:solidFill>
                  <a:srgbClr val="FF0000"/>
                </a:solidFill>
              </a:rPr>
              <a:t>   持續</a:t>
            </a:r>
            <a:r>
              <a:rPr lang="zh-TW" altLang="en-US" sz="3200" dirty="0">
                <a:solidFill>
                  <a:srgbClr val="FF0000"/>
                </a:solidFill>
              </a:rPr>
              <a:t>追蹤關懷健康情形</a:t>
            </a:r>
            <a:r>
              <a:rPr lang="zh-TW" altLang="en-US" sz="3200" dirty="0"/>
              <a:t>。</a:t>
            </a:r>
          </a:p>
          <a:p>
            <a:pPr marL="893763" indent="0" algn="just">
              <a:buNone/>
            </a:pPr>
            <a:r>
              <a:rPr lang="en-US" altLang="zh-TW" sz="3200" dirty="0"/>
              <a:t>2.</a:t>
            </a:r>
            <a:r>
              <a:rPr lang="zh-TW" altLang="en-US" sz="3200" dirty="0"/>
              <a:t>確診員工之辦公室館舍，由該</a:t>
            </a:r>
            <a:r>
              <a:rPr lang="zh-TW" altLang="en-US" sz="3200" dirty="0">
                <a:solidFill>
                  <a:srgbClr val="FF0000"/>
                </a:solidFill>
              </a:rPr>
              <a:t>館舍進行全面消毒</a:t>
            </a:r>
            <a:r>
              <a:rPr lang="zh-TW" altLang="en-US" sz="3200" dirty="0"/>
              <a:t>，</a:t>
            </a:r>
            <a:r>
              <a:rPr lang="zh-TW" altLang="en-US" sz="3200" dirty="0" smtClean="0"/>
              <a:t>確</a:t>
            </a:r>
            <a:endParaRPr lang="en-US" altLang="zh-TW" sz="3200" dirty="0" smtClean="0"/>
          </a:p>
          <a:p>
            <a:pPr marL="893763" indent="0" algn="just">
              <a:buNone/>
            </a:pPr>
            <a:r>
              <a:rPr lang="zh-TW" altLang="en-US" sz="3200" dirty="0"/>
              <a:t> </a:t>
            </a:r>
            <a:r>
              <a:rPr lang="zh-TW" altLang="en-US" sz="3200" dirty="0" smtClean="0"/>
              <a:t>   診</a:t>
            </a:r>
            <a:r>
              <a:rPr lang="zh-TW" altLang="en-US" sz="3200" dirty="0"/>
              <a:t>員工之辦公室消毒後封閉。</a:t>
            </a:r>
          </a:p>
          <a:p>
            <a:pPr marL="893763" indent="0" algn="just">
              <a:buNone/>
            </a:pPr>
            <a:r>
              <a:rPr lang="en-US" altLang="zh-TW" sz="3200" dirty="0"/>
              <a:t>3.</a:t>
            </a:r>
            <a:r>
              <a:rPr lang="zh-TW" altLang="en-US" sz="3200" dirty="0"/>
              <a:t>與確診員工</a:t>
            </a:r>
            <a:r>
              <a:rPr lang="zh-TW" altLang="en-US" sz="3200" dirty="0">
                <a:solidFill>
                  <a:srgbClr val="FF0000"/>
                </a:solidFill>
              </a:rPr>
              <a:t>近距離接觸人員</a:t>
            </a:r>
            <a:r>
              <a:rPr lang="zh-TW" altLang="en-US" sz="3200" dirty="0"/>
              <a:t>，依中央流行疫情指揮</a:t>
            </a:r>
            <a:r>
              <a:rPr lang="zh-TW" altLang="en-US" sz="3200" dirty="0" smtClean="0"/>
              <a:t>中</a:t>
            </a:r>
            <a:endParaRPr lang="en-US" altLang="zh-TW" sz="3200" dirty="0" smtClean="0"/>
          </a:p>
          <a:p>
            <a:pPr marL="893763" indent="0" algn="just">
              <a:buNone/>
            </a:pPr>
            <a:r>
              <a:rPr lang="zh-TW" altLang="en-US" sz="3200" dirty="0"/>
              <a:t> </a:t>
            </a:r>
            <a:r>
              <a:rPr lang="zh-TW" altLang="en-US" sz="3200" dirty="0" smtClean="0"/>
              <a:t>  心</a:t>
            </a:r>
            <a:r>
              <a:rPr lang="zh-TW" altLang="en-US" sz="3200" dirty="0"/>
              <a:t>及上級機關規範，</a:t>
            </a:r>
            <a:r>
              <a:rPr lang="zh-TW" altLang="en-US" sz="3200" dirty="0">
                <a:solidFill>
                  <a:srgbClr val="FF0000"/>
                </a:solidFill>
              </a:rPr>
              <a:t>配合實施居家隔離及居家辦公</a:t>
            </a:r>
            <a:r>
              <a:rPr lang="zh-TW" altLang="en-US" sz="3200" dirty="0"/>
              <a:t>。</a:t>
            </a:r>
          </a:p>
          <a:p>
            <a:pPr marL="893763" indent="0" algn="just">
              <a:buNone/>
            </a:pPr>
            <a:r>
              <a:rPr lang="en-US" altLang="zh-TW" sz="3200" dirty="0"/>
              <a:t>4.</a:t>
            </a:r>
            <a:r>
              <a:rPr lang="zh-TW" altLang="en-US" sz="3200" dirty="0"/>
              <a:t>確診員工隔離後</a:t>
            </a:r>
            <a:r>
              <a:rPr lang="zh-TW" altLang="en-US" sz="3200" dirty="0" smtClean="0"/>
              <a:t>，</a:t>
            </a:r>
            <a:r>
              <a:rPr lang="zh-TW" altLang="en-US" sz="3200" dirty="0" smtClean="0">
                <a:solidFill>
                  <a:srgbClr val="FF0000"/>
                </a:solidFill>
              </a:rPr>
              <a:t>代理人</a:t>
            </a:r>
            <a:r>
              <a:rPr lang="zh-TW" altLang="en-US" sz="3200" dirty="0">
                <a:solidFill>
                  <a:srgbClr val="FF0000"/>
                </a:solidFill>
              </a:rPr>
              <a:t>接替辦理</a:t>
            </a:r>
            <a:r>
              <a:rPr lang="zh-TW" altLang="en-US" sz="3200" dirty="0" smtClean="0">
                <a:solidFill>
                  <a:srgbClr val="FF0000"/>
                </a:solidFill>
              </a:rPr>
              <a:t>相關</a:t>
            </a:r>
            <a:r>
              <a:rPr lang="zh-TW" altLang="en-US" sz="3200" dirty="0">
                <a:solidFill>
                  <a:srgbClr val="FF0000"/>
                </a:solidFill>
              </a:rPr>
              <a:t>業務</a:t>
            </a:r>
            <a:r>
              <a:rPr lang="zh-TW" altLang="en-US" sz="3200" dirty="0" smtClean="0"/>
              <a:t>。</a:t>
            </a:r>
            <a:endParaRPr lang="en-US" altLang="zh-TW" sz="3200" dirty="0" smtClean="0">
              <a:solidFill>
                <a:srgbClr val="FF0000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482604" y="324247"/>
            <a:ext cx="5532110" cy="117357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dirty="0"/>
              <a:t>超前部署</a:t>
            </a:r>
            <a:r>
              <a:rPr lang="en-US" altLang="zh-TW" sz="3200" dirty="0" smtClean="0"/>
              <a:t>(2/4</a:t>
            </a:r>
            <a:r>
              <a:rPr lang="en-US" altLang="zh-TW" sz="3200" dirty="0"/>
              <a:t>)</a:t>
            </a:r>
            <a:endParaRPr lang="zh-TW" altLang="en-US" sz="3200" dirty="0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478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4172" y="1476375"/>
            <a:ext cx="9361040" cy="54006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zh-TW" altLang="en-US" sz="4400" dirty="0" smtClean="0">
                <a:solidFill>
                  <a:srgbClr val="FF0000"/>
                </a:solidFill>
              </a:rPr>
              <a:t>滾動因應疫情，採取策略</a:t>
            </a:r>
            <a:r>
              <a:rPr lang="en-US" altLang="zh-TW" sz="4400" dirty="0" smtClean="0">
                <a:solidFill>
                  <a:srgbClr val="FF0000"/>
                </a:solidFill>
              </a:rPr>
              <a:t>(2/2)</a:t>
            </a:r>
          </a:p>
          <a:p>
            <a:pPr marL="0" indent="0" algn="just">
              <a:buNone/>
            </a:pPr>
            <a:endParaRPr lang="en-US" altLang="zh-TW" sz="3000" dirty="0" smtClean="0"/>
          </a:p>
          <a:p>
            <a:pPr marL="0" indent="0" algn="just">
              <a:buNone/>
            </a:pPr>
            <a:r>
              <a:rPr lang="zh-TW" altLang="en-US" sz="3000" dirty="0" smtClean="0"/>
              <a:t>（二）</a:t>
            </a:r>
            <a:r>
              <a:rPr lang="en-US" altLang="zh-TW" sz="3000" dirty="0"/>
              <a:t>109</a:t>
            </a:r>
            <a:r>
              <a:rPr lang="zh-TW" altLang="en-US" sz="3000" dirty="0"/>
              <a:t>年</a:t>
            </a:r>
            <a:r>
              <a:rPr lang="en-US" altLang="zh-TW" sz="3000" dirty="0"/>
              <a:t>2</a:t>
            </a:r>
            <a:r>
              <a:rPr lang="zh-TW" altLang="en-US" sz="3000" dirty="0"/>
              <a:t>月起暫停辦理大型講座</a:t>
            </a:r>
            <a:r>
              <a:rPr lang="zh-TW" altLang="en-US" sz="3000" dirty="0" smtClean="0"/>
              <a:t>會議（積</a:t>
            </a:r>
            <a:r>
              <a:rPr lang="zh-TW" altLang="en-US" sz="3000" dirty="0"/>
              <a:t>彭</a:t>
            </a:r>
            <a:r>
              <a:rPr lang="zh-TW" altLang="en-US" sz="3000" dirty="0" smtClean="0"/>
              <a:t>講座）。</a:t>
            </a:r>
            <a:endParaRPr lang="en-US" altLang="zh-TW" sz="3000" dirty="0"/>
          </a:p>
          <a:p>
            <a:pPr marL="0" indent="0" algn="just">
              <a:buNone/>
            </a:pPr>
            <a:r>
              <a:rPr lang="zh-TW" altLang="en-US" sz="3000" dirty="0" smtClean="0"/>
              <a:t>（三）</a:t>
            </a:r>
            <a:r>
              <a:rPr lang="en-US" altLang="zh-TW" sz="3000" dirty="0" smtClean="0"/>
              <a:t>109</a:t>
            </a:r>
            <a:r>
              <a:rPr lang="zh-TW" altLang="en-US" sz="3000" dirty="0" smtClean="0"/>
              <a:t>年</a:t>
            </a:r>
            <a:r>
              <a:rPr lang="en-US" altLang="zh-TW" sz="3000" dirty="0" smtClean="0"/>
              <a:t>3</a:t>
            </a:r>
            <a:r>
              <a:rPr lang="zh-TW" altLang="en-US" sz="3000" dirty="0" smtClean="0"/>
              <a:t>月</a:t>
            </a:r>
            <a:r>
              <a:rPr lang="en-US" altLang="zh-TW" sz="3000" dirty="0" smtClean="0"/>
              <a:t>16</a:t>
            </a:r>
            <a:r>
              <a:rPr lang="zh-TW" altLang="en-US" sz="3000" dirty="0" smtClean="0"/>
              <a:t>日起暫緩全所員工出國公差及旅遊。</a:t>
            </a:r>
            <a:endParaRPr lang="en-US" altLang="zh-TW" sz="3000" dirty="0" smtClean="0"/>
          </a:p>
          <a:p>
            <a:pPr marL="0" indent="0" algn="just">
              <a:buNone/>
            </a:pPr>
            <a:r>
              <a:rPr lang="zh-TW" altLang="en-US" sz="3000" dirty="0" smtClean="0"/>
              <a:t>（四）</a:t>
            </a:r>
            <a:r>
              <a:rPr lang="en-US" altLang="zh-TW" sz="3000" dirty="0"/>
              <a:t>109</a:t>
            </a:r>
            <a:r>
              <a:rPr lang="zh-TW" altLang="en-US" sz="3000" dirty="0"/>
              <a:t>年</a:t>
            </a:r>
            <a:r>
              <a:rPr lang="en-US" altLang="zh-TW" sz="3000" dirty="0"/>
              <a:t>3</a:t>
            </a:r>
            <a:r>
              <a:rPr lang="zh-TW" altLang="en-US" sz="3000" dirty="0"/>
              <a:t>月</a:t>
            </a:r>
            <a:r>
              <a:rPr lang="en-US" altLang="zh-TW" sz="3000" dirty="0"/>
              <a:t>20</a:t>
            </a:r>
            <a:r>
              <a:rPr lang="zh-TW" altLang="en-US" sz="3000" dirty="0"/>
              <a:t>日</a:t>
            </a:r>
            <a:r>
              <a:rPr lang="zh-TW" altLang="en-US" sz="3000" dirty="0" smtClean="0"/>
              <a:t>暫停開放活動中心相關設施及全</a:t>
            </a:r>
            <a:r>
              <a:rPr lang="zh-TW" altLang="en-US" sz="3000" dirty="0"/>
              <a:t>所</a:t>
            </a:r>
            <a:r>
              <a:rPr lang="zh-TW" altLang="en-US" sz="3000" dirty="0" smtClean="0"/>
              <a:t>各</a:t>
            </a:r>
            <a:endParaRPr lang="en-US" altLang="zh-TW" sz="3000" dirty="0" smtClean="0"/>
          </a:p>
          <a:p>
            <a:pPr marL="0" indent="0" algn="just">
              <a:buNone/>
            </a:pPr>
            <a:r>
              <a:rPr lang="zh-TW" altLang="en-US" sz="3000" dirty="0"/>
              <a:t> </a:t>
            </a:r>
            <a:r>
              <a:rPr lang="zh-TW" altLang="en-US" sz="3000" dirty="0" smtClean="0"/>
              <a:t>             社團</a:t>
            </a:r>
            <a:r>
              <a:rPr lang="zh-TW" altLang="en-US" sz="3000" dirty="0"/>
              <a:t>活動</a:t>
            </a:r>
            <a:r>
              <a:rPr lang="zh-TW" altLang="en-US" sz="3000" dirty="0" smtClean="0"/>
              <a:t>。</a:t>
            </a:r>
            <a:endParaRPr lang="en-US" altLang="zh-TW" sz="3000" dirty="0" smtClean="0"/>
          </a:p>
          <a:p>
            <a:pPr marL="0" indent="0" algn="just">
              <a:buNone/>
            </a:pPr>
            <a:r>
              <a:rPr lang="zh-TW" altLang="en-US" sz="3000" dirty="0"/>
              <a:t>（五</a:t>
            </a:r>
            <a:r>
              <a:rPr lang="zh-TW" altLang="en-US" sz="3000" dirty="0" smtClean="0"/>
              <a:t>）其他重要設施（如</a:t>
            </a:r>
            <a:r>
              <a:rPr lang="zh-TW" altLang="en-US" sz="3000" dirty="0"/>
              <a:t>加速器、輻射照射</a:t>
            </a:r>
            <a:r>
              <a:rPr lang="zh-TW" altLang="en-US" sz="3000" dirty="0" smtClean="0"/>
              <a:t>廠）證照人員</a:t>
            </a:r>
            <a:endParaRPr lang="en-US" altLang="zh-TW" sz="3000" dirty="0" smtClean="0"/>
          </a:p>
          <a:p>
            <a:pPr marL="0" indent="0" algn="just">
              <a:buNone/>
            </a:pPr>
            <a:r>
              <a:rPr lang="zh-TW" altLang="en-US" sz="3000" dirty="0"/>
              <a:t> </a:t>
            </a:r>
            <a:r>
              <a:rPr lang="zh-TW" altLang="en-US" sz="3000" dirty="0" smtClean="0"/>
              <a:t>             採</a:t>
            </a:r>
            <a:r>
              <a:rPr lang="zh-TW" altLang="en-US" sz="3000" dirty="0"/>
              <a:t>分開辦公方式，並落實職務代理制度。</a:t>
            </a:r>
            <a:endParaRPr lang="en-US" altLang="zh-TW" sz="3000" dirty="0" smtClean="0"/>
          </a:p>
          <a:p>
            <a:pPr marL="0" indent="0" algn="just">
              <a:buNone/>
            </a:pPr>
            <a:r>
              <a:rPr lang="zh-TW" altLang="en-US" sz="3000" dirty="0" smtClean="0"/>
              <a:t>（六）規劃變電站、水處理廠值班人員採二組分時輪班。</a:t>
            </a:r>
            <a:endParaRPr lang="en-US" altLang="zh-TW" sz="3000" dirty="0"/>
          </a:p>
          <a:p>
            <a:pPr marL="0" indent="0" algn="just">
              <a:buNone/>
            </a:pPr>
            <a:r>
              <a:rPr lang="zh-TW" altLang="en-US" sz="3000" dirty="0" smtClean="0"/>
              <a:t>（七）</a:t>
            </a:r>
            <a:r>
              <a:rPr lang="zh-TW" altLang="en-US" sz="3000" dirty="0"/>
              <a:t>員工體溫紀錄、防疫回復資料、集會風險</a:t>
            </a:r>
            <a:r>
              <a:rPr lang="zh-TW" altLang="en-US" sz="3000" dirty="0" smtClean="0"/>
              <a:t>評估、防</a:t>
            </a:r>
            <a:endParaRPr lang="en-US" altLang="zh-TW" sz="3000" dirty="0" smtClean="0"/>
          </a:p>
          <a:p>
            <a:pPr marL="0" indent="0" algn="just">
              <a:buNone/>
            </a:pPr>
            <a:r>
              <a:rPr lang="zh-TW" altLang="en-US" sz="3000" dirty="0"/>
              <a:t> </a:t>
            </a:r>
            <a:r>
              <a:rPr lang="zh-TW" altLang="en-US" sz="3000" dirty="0" smtClean="0"/>
              <a:t>            疫建議事項及</a:t>
            </a:r>
            <a:r>
              <a:rPr lang="zh-TW" altLang="en-US" sz="3000" dirty="0"/>
              <a:t>防疫大事紀，均於</a:t>
            </a:r>
            <a:r>
              <a:rPr lang="zh-TW" altLang="en-US" sz="3000" dirty="0" smtClean="0"/>
              <a:t>雲端分享平台即時</a:t>
            </a:r>
            <a:endParaRPr lang="en-US" altLang="zh-TW" sz="3000" dirty="0" smtClean="0"/>
          </a:p>
          <a:p>
            <a:pPr marL="0" indent="0" algn="just">
              <a:buNone/>
            </a:pPr>
            <a:r>
              <a:rPr lang="zh-TW" altLang="en-US" sz="3000" dirty="0"/>
              <a:t> </a:t>
            </a:r>
            <a:r>
              <a:rPr lang="zh-TW" altLang="en-US" sz="3000" dirty="0" smtClean="0"/>
              <a:t>            紀錄追蹤</a:t>
            </a:r>
            <a:r>
              <a:rPr lang="zh-TW" altLang="en-US" sz="3000" dirty="0"/>
              <a:t>。</a:t>
            </a:r>
            <a:endParaRPr lang="en-US" altLang="zh-TW" sz="3000" dirty="0"/>
          </a:p>
          <a:p>
            <a:pPr marL="0" indent="0" algn="just">
              <a:buNone/>
            </a:pPr>
            <a:endParaRPr lang="en-US" altLang="zh-TW" sz="3200" dirty="0" smtClean="0">
              <a:solidFill>
                <a:srgbClr val="FF0000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482604" y="324247"/>
            <a:ext cx="5532110" cy="117357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dirty="0"/>
              <a:t>超前部署</a:t>
            </a:r>
            <a:r>
              <a:rPr lang="en-US" altLang="zh-TW" sz="3200" dirty="0" smtClean="0"/>
              <a:t>(3/4</a:t>
            </a:r>
            <a:r>
              <a:rPr lang="en-US" altLang="zh-TW" sz="3200" dirty="0"/>
              <a:t>)</a:t>
            </a:r>
            <a:endParaRPr lang="zh-TW" altLang="en-US" sz="3200" dirty="0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538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4172" y="1476375"/>
            <a:ext cx="9361040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TW" altLang="en-US" sz="4400" dirty="0" smtClean="0">
                <a:solidFill>
                  <a:srgbClr val="FF0000"/>
                </a:solidFill>
              </a:rPr>
              <a:t>分區辦公</a:t>
            </a:r>
            <a:r>
              <a:rPr lang="zh-TW" altLang="en-US" sz="4400" dirty="0">
                <a:solidFill>
                  <a:srgbClr val="FF0000"/>
                </a:solidFill>
              </a:rPr>
              <a:t>準備</a:t>
            </a:r>
            <a:endParaRPr lang="en-US" altLang="zh-TW" sz="44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zh-TW" altLang="en-US" sz="3200" dirty="0" smtClean="0"/>
              <a:t>（一</a:t>
            </a:r>
            <a:r>
              <a:rPr lang="zh-TW" altLang="en-US" sz="3200" dirty="0"/>
              <a:t>）</a:t>
            </a:r>
            <a:r>
              <a:rPr lang="zh-TW" altLang="en-US" sz="3200" dirty="0" smtClean="0"/>
              <a:t>訂定本</a:t>
            </a:r>
            <a:r>
              <a:rPr lang="zh-TW" altLang="en-US" sz="3200" dirty="0"/>
              <a:t>所因應</a:t>
            </a:r>
            <a:r>
              <a:rPr lang="en-US" altLang="zh-TW" sz="3200" dirty="0"/>
              <a:t>COVID-19(</a:t>
            </a:r>
            <a:r>
              <a:rPr lang="zh-TW" altLang="en-US" sz="3200" dirty="0"/>
              <a:t>武漢肺炎</a:t>
            </a:r>
            <a:r>
              <a:rPr lang="en-US" altLang="zh-TW" sz="3200" dirty="0"/>
              <a:t>)</a:t>
            </a:r>
            <a:r>
              <a:rPr lang="zh-TW" altLang="en-US" sz="3200" dirty="0"/>
              <a:t>疫情人</a:t>
            </a:r>
            <a:r>
              <a:rPr lang="zh-TW" altLang="en-US" sz="3200" dirty="0" smtClean="0"/>
              <a:t>力</a:t>
            </a:r>
            <a:endParaRPr lang="en-US" altLang="zh-TW" sz="3200" dirty="0" smtClean="0"/>
          </a:p>
          <a:p>
            <a:pPr marL="0" indent="0" algn="just">
              <a:buNone/>
            </a:pPr>
            <a:r>
              <a:rPr lang="zh-TW" altLang="en-US" sz="3200" dirty="0"/>
              <a:t> </a:t>
            </a:r>
            <a:r>
              <a:rPr lang="zh-TW" altLang="en-US" sz="3200" dirty="0" smtClean="0"/>
              <a:t>            運用</a:t>
            </a:r>
            <a:r>
              <a:rPr lang="zh-TW" altLang="en-US" sz="3200" dirty="0"/>
              <a:t>及辦公場所</a:t>
            </a:r>
            <a:r>
              <a:rPr lang="zh-TW" altLang="en-US" sz="3200" dirty="0" smtClean="0"/>
              <a:t>應變措施，供實施本所分</a:t>
            </a:r>
            <a:endParaRPr lang="en-US" altLang="zh-TW" sz="3200" dirty="0" smtClean="0"/>
          </a:p>
          <a:p>
            <a:pPr marL="0" indent="0" algn="just">
              <a:buNone/>
            </a:pPr>
            <a:r>
              <a:rPr lang="zh-TW" altLang="en-US" sz="3200" dirty="0"/>
              <a:t> </a:t>
            </a:r>
            <a:r>
              <a:rPr lang="zh-TW" altLang="en-US" sz="3200" dirty="0" smtClean="0"/>
              <a:t>            區辦公。</a:t>
            </a:r>
            <a:endParaRPr lang="en-US" altLang="zh-TW" sz="3200" dirty="0" smtClean="0"/>
          </a:p>
          <a:p>
            <a:pPr marL="0" indent="0" algn="just">
              <a:buNone/>
            </a:pPr>
            <a:r>
              <a:rPr lang="zh-TW" altLang="en-US" sz="3200" dirty="0" smtClean="0"/>
              <a:t>（二</a:t>
            </a:r>
            <a:r>
              <a:rPr lang="zh-TW" altLang="en-US" sz="3200" dirty="0"/>
              <a:t>）提供</a:t>
            </a:r>
            <a:r>
              <a:rPr lang="en-US" altLang="zh-TW" sz="3200" dirty="0"/>
              <a:t>037A</a:t>
            </a:r>
            <a:r>
              <a:rPr lang="zh-TW" altLang="en-US" sz="3200" dirty="0"/>
              <a:t>館部分辦公室，供本會異地辦公。</a:t>
            </a:r>
            <a:endParaRPr lang="en-US" altLang="zh-TW" sz="3200" dirty="0"/>
          </a:p>
          <a:p>
            <a:pPr marL="0" indent="0" algn="just">
              <a:buNone/>
            </a:pPr>
            <a:r>
              <a:rPr lang="zh-TW" altLang="en-US" sz="3200" dirty="0" smtClean="0"/>
              <a:t>（三</a:t>
            </a:r>
            <a:r>
              <a:rPr lang="zh-TW" altLang="en-US" sz="3200" dirty="0"/>
              <a:t>）提供</a:t>
            </a:r>
            <a:r>
              <a:rPr lang="en-US" altLang="zh-TW" sz="3200" dirty="0"/>
              <a:t>014</a:t>
            </a:r>
            <a:r>
              <a:rPr lang="zh-TW" altLang="en-US" sz="3200" dirty="0"/>
              <a:t>館部分辦公室，供</a:t>
            </a:r>
            <a:r>
              <a:rPr lang="en-US" altLang="zh-TW" sz="3200" dirty="0"/>
              <a:t>625</a:t>
            </a:r>
            <a:r>
              <a:rPr lang="zh-TW" altLang="en-US" sz="3200" dirty="0"/>
              <a:t>保警中隊異地</a:t>
            </a:r>
            <a:endParaRPr lang="en-US" altLang="zh-TW" sz="3200" dirty="0"/>
          </a:p>
          <a:p>
            <a:pPr marL="0" indent="0" algn="just">
              <a:buNone/>
            </a:pPr>
            <a:r>
              <a:rPr lang="zh-TW" altLang="en-US" sz="3200" dirty="0"/>
              <a:t>              辦公。</a:t>
            </a:r>
            <a:endParaRPr lang="en-US" altLang="zh-TW" sz="3200" dirty="0"/>
          </a:p>
          <a:p>
            <a:pPr marL="0" indent="0" algn="just">
              <a:buNone/>
            </a:pPr>
            <a:r>
              <a:rPr lang="zh-TW" altLang="en-US" sz="3200" dirty="0" smtClean="0"/>
              <a:t>（四）</a:t>
            </a:r>
            <a:r>
              <a:rPr lang="zh-TW" altLang="en-US" sz="3200" dirty="0"/>
              <a:t>配合中科院異地辦公，關閉本所南、北管制</a:t>
            </a:r>
            <a:endParaRPr lang="en-US" altLang="zh-TW" sz="3200" dirty="0"/>
          </a:p>
          <a:p>
            <a:pPr marL="0" indent="0" algn="just">
              <a:buNone/>
            </a:pPr>
            <a:r>
              <a:rPr lang="zh-TW" altLang="en-US" sz="3200" dirty="0"/>
              <a:t>             哨。</a:t>
            </a:r>
            <a:endParaRPr lang="en-US" altLang="zh-TW" sz="3200" dirty="0"/>
          </a:p>
          <a:p>
            <a:pPr marL="0" indent="0" algn="just">
              <a:buNone/>
            </a:pPr>
            <a:endParaRPr lang="en-US" altLang="zh-TW" sz="3200" dirty="0" smtClean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482604" y="324247"/>
            <a:ext cx="5532110" cy="117357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dirty="0"/>
              <a:t>超前部署</a:t>
            </a:r>
            <a:r>
              <a:rPr lang="en-US" altLang="zh-TW" sz="3200" dirty="0" smtClean="0"/>
              <a:t>(4/4</a:t>
            </a:r>
            <a:r>
              <a:rPr lang="en-US" altLang="zh-TW" sz="3200" dirty="0"/>
              <a:t>)</a:t>
            </a:r>
            <a:endParaRPr lang="zh-TW" altLang="en-US" sz="3200" dirty="0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52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4172" y="1332359"/>
            <a:ext cx="9361040" cy="56886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TW" altLang="en-US" sz="4400" dirty="0" smtClean="0">
                <a:solidFill>
                  <a:srgbClr val="FF0000"/>
                </a:solidFill>
              </a:rPr>
              <a:t>案例</a:t>
            </a:r>
            <a:r>
              <a:rPr lang="en-US" altLang="zh-TW" sz="4400" dirty="0" smtClean="0">
                <a:solidFill>
                  <a:srgbClr val="FF0000"/>
                </a:solidFill>
              </a:rPr>
              <a:t>1</a:t>
            </a:r>
          </a:p>
          <a:p>
            <a:pPr marL="0" indent="0" algn="just">
              <a:buNone/>
            </a:pPr>
            <a:r>
              <a:rPr lang="zh-TW" altLang="en-US" sz="3200" dirty="0" smtClean="0"/>
              <a:t>（一）所務會議、主管會議改於國際會議廳，採梅</a:t>
            </a:r>
            <a:endParaRPr lang="en-US" altLang="zh-TW" sz="3200" dirty="0" smtClean="0"/>
          </a:p>
          <a:p>
            <a:pPr marL="0" indent="0" algn="just">
              <a:buNone/>
            </a:pPr>
            <a:r>
              <a:rPr lang="zh-TW" altLang="en-US" sz="3200" dirty="0"/>
              <a:t> </a:t>
            </a:r>
            <a:r>
              <a:rPr lang="zh-TW" altLang="en-US" sz="3200" dirty="0" smtClean="0"/>
              <a:t>            花座及實名制方式入座。</a:t>
            </a:r>
            <a:endParaRPr lang="en-US" altLang="zh-TW" sz="3200" dirty="0" smtClean="0"/>
          </a:p>
          <a:p>
            <a:pPr marL="0" indent="0" algn="just">
              <a:buNone/>
            </a:pPr>
            <a:r>
              <a:rPr lang="zh-TW" altLang="en-US" sz="3200" dirty="0" smtClean="0"/>
              <a:t>（二）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OKR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會議採視訊方式，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部分人員在辦公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位置</a:t>
            </a:r>
            <a:endParaRPr lang="en-US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以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365 teams 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平台上線參與。</a:t>
            </a: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altLang="zh-TW" sz="3200" dirty="0" smtClean="0"/>
          </a:p>
          <a:p>
            <a:pPr marL="0" indent="0" algn="just">
              <a:buNone/>
            </a:pPr>
            <a:endParaRPr lang="en-US" altLang="zh-TW" sz="3200" dirty="0" smtClean="0"/>
          </a:p>
          <a:p>
            <a:pPr marL="0" indent="0" algn="just">
              <a:buNone/>
            </a:pPr>
            <a:endParaRPr lang="en-US" altLang="zh-TW" sz="4600" dirty="0" smtClean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482604" y="324247"/>
            <a:ext cx="5532110" cy="117357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dirty="0" smtClean="0"/>
              <a:t>案例分享</a:t>
            </a:r>
            <a:r>
              <a:rPr lang="en-US" altLang="zh-TW" sz="3200" dirty="0" smtClean="0"/>
              <a:t>(1/4)</a:t>
            </a:r>
            <a:endParaRPr lang="zh-TW" altLang="en-US" sz="32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34732" y="4398534"/>
            <a:ext cx="4134508" cy="271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" t="4962" b="3333"/>
          <a:stretch/>
        </p:blipFill>
        <p:spPr bwMode="auto">
          <a:xfrm rot="5400000">
            <a:off x="2953004" y="4681724"/>
            <a:ext cx="2669746" cy="220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679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4172" y="1476375"/>
            <a:ext cx="9361040" cy="568863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zh-TW" altLang="en-US" sz="7000" dirty="0" smtClean="0">
                <a:solidFill>
                  <a:srgbClr val="FF0000"/>
                </a:solidFill>
              </a:rPr>
              <a:t>案例</a:t>
            </a:r>
            <a:r>
              <a:rPr lang="en-US" altLang="zh-TW" sz="7000" dirty="0" smtClean="0">
                <a:solidFill>
                  <a:srgbClr val="FF0000"/>
                </a:solidFill>
              </a:rPr>
              <a:t>2</a:t>
            </a:r>
          </a:p>
          <a:p>
            <a:pPr marL="0" indent="0" algn="just">
              <a:buNone/>
            </a:pPr>
            <a:endParaRPr lang="en-US" altLang="zh-TW" sz="3200" dirty="0" smtClean="0"/>
          </a:p>
          <a:p>
            <a:pPr marL="0" indent="0" algn="just">
              <a:buNone/>
            </a:pPr>
            <a:endParaRPr lang="en-US" altLang="zh-TW" sz="3200" dirty="0"/>
          </a:p>
          <a:p>
            <a:pPr marL="0" indent="0" algn="just">
              <a:buNone/>
            </a:pPr>
            <a:endParaRPr lang="en-US" altLang="zh-TW" sz="3200" dirty="0" smtClean="0"/>
          </a:p>
          <a:p>
            <a:pPr marL="0" indent="0" algn="just">
              <a:buNone/>
            </a:pPr>
            <a:endParaRPr lang="en-US" altLang="zh-TW" sz="3200" dirty="0" smtClean="0"/>
          </a:p>
          <a:p>
            <a:pPr marL="0" indent="0" algn="just">
              <a:buNone/>
            </a:pPr>
            <a:endParaRPr lang="en-US" altLang="zh-TW" sz="4600" dirty="0" smtClean="0"/>
          </a:p>
          <a:p>
            <a:pPr marL="0" indent="0" algn="just">
              <a:buNone/>
            </a:pPr>
            <a:r>
              <a:rPr lang="zh-TW" altLang="en-US" sz="5800" dirty="0" smtClean="0"/>
              <a:t>處理說明</a:t>
            </a:r>
            <a:endParaRPr lang="en-US" altLang="zh-TW" sz="5800" dirty="0" smtClean="0"/>
          </a:p>
          <a:p>
            <a:pPr marL="0" indent="0" algn="just">
              <a:buNone/>
            </a:pPr>
            <a:r>
              <a:rPr lang="en-US" altLang="zh-TW" sz="5800" dirty="0" smtClean="0"/>
              <a:t>1.</a:t>
            </a:r>
            <a:r>
              <a:rPr lang="zh-TW" altLang="en-US" sz="5800" dirty="0" smtClean="0">
                <a:solidFill>
                  <a:srgbClr val="FF0000"/>
                </a:solidFill>
              </a:rPr>
              <a:t>提供口罩</a:t>
            </a:r>
            <a:r>
              <a:rPr lang="zh-TW" altLang="en-US" sz="5800" dirty="0" smtClean="0"/>
              <a:t>，要求全日配戴。</a:t>
            </a:r>
            <a:endParaRPr lang="en-US" altLang="zh-TW" sz="5800" dirty="0" smtClean="0"/>
          </a:p>
          <a:p>
            <a:pPr marL="0" indent="0" algn="just">
              <a:buNone/>
            </a:pPr>
            <a:r>
              <a:rPr lang="en-US" altLang="zh-TW" sz="5800" dirty="0" smtClean="0"/>
              <a:t>2.</a:t>
            </a:r>
            <a:r>
              <a:rPr lang="zh-TW" altLang="en-US" sz="5800" dirty="0" smtClean="0"/>
              <a:t>通報單位主管，</a:t>
            </a:r>
            <a:r>
              <a:rPr lang="zh-TW" altLang="en-US" sz="5800" dirty="0"/>
              <a:t>立即</a:t>
            </a:r>
            <a:r>
              <a:rPr lang="zh-TW" altLang="en-US" sz="5800" dirty="0" smtClean="0">
                <a:solidFill>
                  <a:srgbClr val="FF0000"/>
                </a:solidFill>
              </a:rPr>
              <a:t>調整獨立辦公空間</a:t>
            </a:r>
            <a:r>
              <a:rPr lang="zh-TW" altLang="en-US" sz="5800" dirty="0" smtClean="0"/>
              <a:t>，每小時</a:t>
            </a:r>
            <a:endParaRPr lang="en-US" altLang="zh-TW" sz="5800" dirty="0" smtClean="0"/>
          </a:p>
          <a:p>
            <a:pPr marL="0" indent="0" algn="just">
              <a:buNone/>
            </a:pPr>
            <a:r>
              <a:rPr lang="zh-TW" altLang="en-US" sz="5800" dirty="0"/>
              <a:t> </a:t>
            </a:r>
            <a:r>
              <a:rPr lang="zh-TW" altLang="en-US" sz="5800" dirty="0" smtClean="0"/>
              <a:t>   紀錄體溫。</a:t>
            </a:r>
            <a:endParaRPr lang="en-US" altLang="zh-TW" sz="5800" dirty="0" smtClean="0"/>
          </a:p>
          <a:p>
            <a:pPr marL="0" indent="0" algn="just">
              <a:buNone/>
            </a:pPr>
            <a:r>
              <a:rPr lang="en-US" altLang="zh-TW" sz="5800" dirty="0" smtClean="0"/>
              <a:t>3.</a:t>
            </a:r>
            <a:r>
              <a:rPr lang="zh-TW" altLang="en-US" sz="5800" dirty="0" smtClean="0"/>
              <a:t>要求同仁下班</a:t>
            </a:r>
            <a:r>
              <a:rPr lang="zh-TW" altLang="en-US" sz="5800" dirty="0" smtClean="0">
                <a:solidFill>
                  <a:srgbClr val="FF0000"/>
                </a:solidFill>
              </a:rPr>
              <a:t>就醫，並提供就醫證明</a:t>
            </a:r>
            <a:r>
              <a:rPr lang="zh-TW" altLang="en-US" sz="5800" dirty="0" smtClean="0"/>
              <a:t>。</a:t>
            </a:r>
            <a:endParaRPr lang="en-US" altLang="zh-TW" sz="5800" dirty="0" smtClean="0"/>
          </a:p>
          <a:p>
            <a:pPr marL="0" indent="0" algn="just">
              <a:buNone/>
            </a:pPr>
            <a:r>
              <a:rPr lang="en-US" altLang="zh-TW" sz="5800" dirty="0" smtClean="0"/>
              <a:t>4.</a:t>
            </a:r>
            <a:r>
              <a:rPr lang="zh-TW" altLang="en-US" sz="5800" dirty="0" smtClean="0"/>
              <a:t>勸導同仁</a:t>
            </a:r>
            <a:r>
              <a:rPr lang="zh-TW" altLang="en-US" sz="5800" dirty="0" smtClean="0">
                <a:solidFill>
                  <a:srgbClr val="FF0000"/>
                </a:solidFill>
              </a:rPr>
              <a:t>請假居家自主健康管理至</a:t>
            </a:r>
            <a:r>
              <a:rPr lang="en-US" altLang="zh-TW" sz="5800" dirty="0" smtClean="0">
                <a:solidFill>
                  <a:srgbClr val="FF0000"/>
                </a:solidFill>
              </a:rPr>
              <a:t>2</a:t>
            </a:r>
            <a:r>
              <a:rPr lang="zh-TW" altLang="en-US" sz="5800" dirty="0" smtClean="0">
                <a:solidFill>
                  <a:srgbClr val="FF0000"/>
                </a:solidFill>
              </a:rPr>
              <a:t>月</a:t>
            </a:r>
            <a:r>
              <a:rPr lang="en-US" altLang="zh-TW" sz="5800" dirty="0" smtClean="0">
                <a:solidFill>
                  <a:srgbClr val="FF0000"/>
                </a:solidFill>
              </a:rPr>
              <a:t>10</a:t>
            </a:r>
            <a:r>
              <a:rPr lang="zh-TW" altLang="en-US" sz="5800" dirty="0" smtClean="0">
                <a:solidFill>
                  <a:srgbClr val="FF0000"/>
                </a:solidFill>
              </a:rPr>
              <a:t>日</a:t>
            </a:r>
            <a:r>
              <a:rPr lang="zh-TW" altLang="en-US" sz="5800" dirty="0" smtClean="0"/>
              <a:t>。</a:t>
            </a:r>
            <a:r>
              <a:rPr lang="en-US" altLang="zh-TW" sz="5800" dirty="0" smtClean="0"/>
              <a:t>2</a:t>
            </a:r>
            <a:r>
              <a:rPr lang="zh-TW" altLang="en-US" sz="5800" dirty="0" smtClean="0"/>
              <a:t>月</a:t>
            </a:r>
            <a:endParaRPr lang="en-US" altLang="zh-TW" sz="5800" dirty="0" smtClean="0"/>
          </a:p>
          <a:p>
            <a:pPr marL="0" indent="0" algn="just">
              <a:buNone/>
            </a:pPr>
            <a:r>
              <a:rPr lang="zh-TW" altLang="en-US" sz="5800" dirty="0"/>
              <a:t> </a:t>
            </a:r>
            <a:r>
              <a:rPr lang="zh-TW" altLang="en-US" sz="5800" dirty="0" smtClean="0"/>
              <a:t>   </a:t>
            </a:r>
            <a:r>
              <a:rPr lang="en-US" altLang="zh-TW" sz="5800" dirty="0" smtClean="0"/>
              <a:t>11</a:t>
            </a:r>
            <a:r>
              <a:rPr lang="zh-TW" altLang="en-US" sz="5800" dirty="0" smtClean="0"/>
              <a:t>日正常上班。</a:t>
            </a:r>
            <a:endParaRPr lang="en-US" altLang="zh-TW" sz="5800" dirty="0" smtClean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482604" y="324247"/>
            <a:ext cx="5532110" cy="117357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dirty="0" smtClean="0"/>
              <a:t>案例分享</a:t>
            </a:r>
            <a:r>
              <a:rPr lang="en-US" altLang="zh-TW" sz="3200" dirty="0" smtClean="0"/>
              <a:t>(2/4)</a:t>
            </a:r>
            <a:endParaRPr lang="zh-TW" altLang="en-US" sz="3200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68958"/>
              </p:ext>
            </p:extLst>
          </p:nvPr>
        </p:nvGraphicFramePr>
        <p:xfrm>
          <a:off x="666180" y="2124447"/>
          <a:ext cx="9289033" cy="1143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14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22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74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46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118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4142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時間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地點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體溫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旅遊史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接觸史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健康情形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109.2.6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大門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38</a:t>
                      </a:r>
                      <a:r>
                        <a:rPr lang="zh-TW" altLang="en-US" dirty="0" smtClean="0"/>
                        <a:t>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×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1/27</a:t>
                      </a:r>
                      <a:r>
                        <a:rPr lang="zh-TW" altLang="en-US" dirty="0" smtClean="0"/>
                        <a:t>友人自大陸返國，一起運動約</a:t>
                      </a:r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小時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發燒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喉嚨痛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351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4172" y="1476375"/>
            <a:ext cx="9361040" cy="547260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zh-TW" altLang="en-US" sz="4800" dirty="0" smtClean="0">
                <a:solidFill>
                  <a:srgbClr val="FF0000"/>
                </a:solidFill>
              </a:rPr>
              <a:t>案例</a:t>
            </a:r>
            <a:r>
              <a:rPr lang="en-US" altLang="zh-TW" sz="4800" dirty="0" smtClean="0">
                <a:solidFill>
                  <a:srgbClr val="FF0000"/>
                </a:solidFill>
              </a:rPr>
              <a:t>3</a:t>
            </a:r>
          </a:p>
          <a:p>
            <a:pPr marL="0" indent="0" algn="just">
              <a:buNone/>
            </a:pPr>
            <a:endParaRPr lang="en-US" altLang="zh-TW" sz="3200" dirty="0" smtClean="0"/>
          </a:p>
          <a:p>
            <a:pPr marL="0" indent="0" algn="just">
              <a:buNone/>
            </a:pPr>
            <a:endParaRPr lang="en-US" altLang="zh-TW" sz="3200" dirty="0"/>
          </a:p>
          <a:p>
            <a:pPr marL="0" indent="0" algn="just">
              <a:buNone/>
            </a:pPr>
            <a:endParaRPr lang="en-US" altLang="zh-TW" sz="3200" dirty="0" smtClean="0"/>
          </a:p>
          <a:p>
            <a:pPr marL="0" indent="0" algn="just">
              <a:buNone/>
            </a:pPr>
            <a:r>
              <a:rPr lang="zh-TW" altLang="en-US" sz="3500" dirty="0" smtClean="0"/>
              <a:t>處理</a:t>
            </a:r>
            <a:r>
              <a:rPr lang="zh-TW" altLang="en-US" sz="3500" dirty="0"/>
              <a:t>說明</a:t>
            </a:r>
            <a:endParaRPr lang="en-US" altLang="zh-TW" sz="3500" dirty="0"/>
          </a:p>
          <a:p>
            <a:pPr marL="0" indent="0" algn="just">
              <a:buNone/>
            </a:pPr>
            <a:r>
              <a:rPr lang="en-US" altLang="zh-TW" sz="3500" dirty="0"/>
              <a:t>1.</a:t>
            </a:r>
            <a:r>
              <a:rPr lang="zh-TW" altLang="en-US" sz="3500" dirty="0">
                <a:solidFill>
                  <a:srgbClr val="FF0000"/>
                </a:solidFill>
              </a:rPr>
              <a:t>提供口罩</a:t>
            </a:r>
            <a:r>
              <a:rPr lang="zh-TW" altLang="en-US" sz="3500" dirty="0"/>
              <a:t>，要求全日配</a:t>
            </a:r>
            <a:r>
              <a:rPr lang="zh-TW" altLang="en-US" sz="3500" dirty="0" smtClean="0"/>
              <a:t>戴。</a:t>
            </a:r>
            <a:endParaRPr lang="en-US" altLang="zh-TW" sz="3500" dirty="0"/>
          </a:p>
          <a:p>
            <a:pPr marL="0" indent="0" algn="just">
              <a:buNone/>
            </a:pPr>
            <a:r>
              <a:rPr lang="en-US" altLang="zh-TW" sz="3500" dirty="0"/>
              <a:t>2</a:t>
            </a:r>
            <a:r>
              <a:rPr lang="en-US" altLang="zh-TW" sz="3500" dirty="0" smtClean="0"/>
              <a:t>.</a:t>
            </a:r>
            <a:r>
              <a:rPr lang="zh-TW" altLang="en-US" sz="3500" dirty="0" smtClean="0"/>
              <a:t>單位主管要求</a:t>
            </a:r>
            <a:r>
              <a:rPr lang="zh-TW" altLang="en-US" sz="3500" dirty="0" smtClean="0">
                <a:solidFill>
                  <a:srgbClr val="FF0000"/>
                </a:solidFill>
              </a:rPr>
              <a:t>立即請假就醫，</a:t>
            </a:r>
            <a:r>
              <a:rPr lang="zh-TW" altLang="en-US" sz="3500" dirty="0"/>
              <a:t>並提供就醫證明</a:t>
            </a:r>
            <a:r>
              <a:rPr lang="zh-TW" altLang="en-US" sz="3500" dirty="0" smtClean="0"/>
              <a:t>。</a:t>
            </a:r>
            <a:endParaRPr lang="en-US" altLang="zh-TW" sz="3500" dirty="0" smtClean="0"/>
          </a:p>
          <a:p>
            <a:pPr marL="0" indent="0" algn="just">
              <a:buNone/>
            </a:pPr>
            <a:r>
              <a:rPr lang="en-US" altLang="zh-TW" sz="3500" dirty="0" smtClean="0"/>
              <a:t>3.</a:t>
            </a:r>
            <a:r>
              <a:rPr lang="zh-TW" altLang="en-US" sz="3500" dirty="0" smtClean="0">
                <a:solidFill>
                  <a:srgbClr val="FF0000"/>
                </a:solidFill>
              </a:rPr>
              <a:t>提前部署</a:t>
            </a:r>
            <a:r>
              <a:rPr lang="zh-TW" altLang="en-US" sz="3500" dirty="0" smtClean="0"/>
              <a:t>：已備妥</a:t>
            </a:r>
            <a:r>
              <a:rPr lang="zh-TW" altLang="en-US" sz="3500" dirty="0" smtClean="0">
                <a:solidFill>
                  <a:srgbClr val="FF0000"/>
                </a:solidFill>
              </a:rPr>
              <a:t>口罩、獨立</a:t>
            </a:r>
            <a:r>
              <a:rPr lang="zh-TW" altLang="en-US" sz="3500" dirty="0">
                <a:solidFill>
                  <a:srgbClr val="FF0000"/>
                </a:solidFill>
              </a:rPr>
              <a:t>辦公</a:t>
            </a:r>
            <a:r>
              <a:rPr lang="zh-TW" altLang="en-US" sz="3500" dirty="0" smtClean="0">
                <a:solidFill>
                  <a:srgbClr val="FF0000"/>
                </a:solidFill>
              </a:rPr>
              <a:t>空間</a:t>
            </a:r>
            <a:r>
              <a:rPr lang="zh-TW" altLang="en-US" sz="3500" dirty="0" smtClean="0"/>
              <a:t>。</a:t>
            </a:r>
            <a:endParaRPr lang="en-US" altLang="zh-TW" sz="3500" dirty="0"/>
          </a:p>
          <a:p>
            <a:pPr marL="0" indent="0" algn="just">
              <a:buNone/>
            </a:pPr>
            <a:r>
              <a:rPr lang="en-US" altLang="zh-TW" sz="3500" dirty="0" smtClean="0"/>
              <a:t>4.</a:t>
            </a:r>
            <a:r>
              <a:rPr lang="zh-TW" altLang="en-US" sz="3500" dirty="0" smtClean="0"/>
              <a:t>後續追蹤：醫生診斷為一般流感，</a:t>
            </a:r>
            <a:r>
              <a:rPr lang="en-US" altLang="zh-TW" sz="3500" dirty="0" smtClean="0"/>
              <a:t>3</a:t>
            </a:r>
            <a:r>
              <a:rPr lang="zh-TW" altLang="en-US" sz="3500" dirty="0" smtClean="0"/>
              <a:t>月</a:t>
            </a:r>
            <a:r>
              <a:rPr lang="en-US" altLang="zh-TW" sz="3500" dirty="0" smtClean="0"/>
              <a:t>7</a:t>
            </a:r>
            <a:r>
              <a:rPr lang="zh-TW" altLang="en-US" sz="3500" dirty="0" smtClean="0"/>
              <a:t>日正常上</a:t>
            </a:r>
            <a:endParaRPr lang="en-US" altLang="zh-TW" sz="3500" dirty="0" smtClean="0"/>
          </a:p>
          <a:p>
            <a:pPr marL="0" indent="0" algn="just">
              <a:buNone/>
            </a:pPr>
            <a:r>
              <a:rPr lang="zh-TW" altLang="en-US" sz="3500" dirty="0"/>
              <a:t> </a:t>
            </a:r>
            <a:r>
              <a:rPr lang="zh-TW" altLang="en-US" sz="3500" dirty="0" smtClean="0"/>
              <a:t>   班。</a:t>
            </a:r>
            <a:endParaRPr lang="en-US" altLang="zh-TW" sz="3500" dirty="0"/>
          </a:p>
          <a:p>
            <a:pPr marL="0" indent="0" algn="just">
              <a:buNone/>
            </a:pPr>
            <a:endParaRPr lang="en-US" altLang="zh-TW" sz="3200" dirty="0" smtClean="0">
              <a:solidFill>
                <a:srgbClr val="FF0000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482604" y="324247"/>
            <a:ext cx="5532110" cy="117357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dirty="0" smtClean="0"/>
              <a:t>案例分享</a:t>
            </a:r>
            <a:r>
              <a:rPr lang="en-US" altLang="zh-TW" sz="3200" dirty="0" smtClean="0"/>
              <a:t>(3/4)</a:t>
            </a:r>
            <a:endParaRPr lang="zh-TW" altLang="en-US" sz="3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67624"/>
              </p:ext>
            </p:extLst>
          </p:nvPr>
        </p:nvGraphicFramePr>
        <p:xfrm>
          <a:off x="738188" y="2340471"/>
          <a:ext cx="9217024" cy="822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01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06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53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43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1764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時間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地點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體溫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旅遊史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接觸史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健康情形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109.3.5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館舍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38.5</a:t>
                      </a:r>
                      <a:r>
                        <a:rPr lang="zh-TW" altLang="en-US" dirty="0" smtClean="0"/>
                        <a:t>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×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×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發燒、喉嚨痛、肌肉痠痛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66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4172" y="1476375"/>
            <a:ext cx="9361040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TW" altLang="en-US" sz="4400" dirty="0" smtClean="0">
                <a:solidFill>
                  <a:srgbClr val="FF0000"/>
                </a:solidFill>
              </a:rPr>
              <a:t>案例</a:t>
            </a:r>
            <a:r>
              <a:rPr lang="en-US" altLang="zh-TW" sz="4400" dirty="0" smtClean="0">
                <a:solidFill>
                  <a:srgbClr val="FF0000"/>
                </a:solidFill>
              </a:rPr>
              <a:t>4</a:t>
            </a:r>
          </a:p>
          <a:p>
            <a:pPr marL="0" indent="0" algn="just">
              <a:buNone/>
            </a:pPr>
            <a:endParaRPr lang="en-US" altLang="zh-TW" sz="3200" dirty="0" smtClean="0"/>
          </a:p>
          <a:p>
            <a:pPr marL="0" indent="0" algn="just">
              <a:buNone/>
            </a:pPr>
            <a:endParaRPr lang="en-US" altLang="zh-TW" sz="3200" dirty="0"/>
          </a:p>
          <a:p>
            <a:pPr marL="0" indent="0" algn="just">
              <a:buNone/>
            </a:pPr>
            <a:endParaRPr lang="en-US" altLang="zh-TW" sz="3200" dirty="0" smtClean="0"/>
          </a:p>
          <a:p>
            <a:pPr marL="0" indent="0" algn="just">
              <a:buNone/>
            </a:pPr>
            <a:r>
              <a:rPr lang="zh-TW" altLang="en-US" sz="3200" dirty="0" smtClean="0"/>
              <a:t>處理</a:t>
            </a:r>
            <a:r>
              <a:rPr lang="zh-TW" altLang="en-US" sz="3200" dirty="0"/>
              <a:t>說明</a:t>
            </a:r>
          </a:p>
          <a:p>
            <a:pPr marL="0" indent="0" algn="just">
              <a:buNone/>
            </a:pPr>
            <a:r>
              <a:rPr lang="en-US" altLang="zh-TW" sz="3200" dirty="0"/>
              <a:t>1</a:t>
            </a:r>
            <a:r>
              <a:rPr lang="en-US" altLang="zh-TW" sz="3200" dirty="0" smtClean="0"/>
              <a:t>.</a:t>
            </a:r>
            <a:r>
              <a:rPr lang="zh-TW" altLang="en-US" sz="3200" dirty="0" smtClean="0"/>
              <a:t>該員為</a:t>
            </a:r>
            <a:r>
              <a:rPr lang="zh-TW" altLang="en-US" sz="3200" dirty="0" smtClean="0">
                <a:solidFill>
                  <a:srgbClr val="FF0000"/>
                </a:solidFill>
              </a:rPr>
              <a:t>志工，未同意入所，建議儘速就醫</a:t>
            </a:r>
            <a:r>
              <a:rPr lang="zh-TW" altLang="en-US" sz="3200" dirty="0" smtClean="0"/>
              <a:t>。</a:t>
            </a:r>
            <a:endParaRPr lang="zh-TW" altLang="en-US" sz="3200" dirty="0"/>
          </a:p>
          <a:p>
            <a:pPr marL="0" indent="0" algn="just">
              <a:buNone/>
            </a:pPr>
            <a:r>
              <a:rPr lang="en-US" altLang="zh-TW" sz="3200" dirty="0"/>
              <a:t>2</a:t>
            </a:r>
            <a:r>
              <a:rPr lang="en-US" altLang="zh-TW" sz="3200" dirty="0" smtClean="0"/>
              <a:t>.</a:t>
            </a:r>
            <a:r>
              <a:rPr lang="zh-TW" altLang="en-US" sz="3200" dirty="0" smtClean="0"/>
              <a:t>通報該名志工所屬之單位主管。</a:t>
            </a:r>
            <a:endParaRPr lang="zh-TW" altLang="en-US" sz="3200" dirty="0"/>
          </a:p>
          <a:p>
            <a:pPr marL="0" indent="0" algn="just">
              <a:buNone/>
            </a:pPr>
            <a:r>
              <a:rPr lang="en-US" altLang="zh-TW" sz="3200" dirty="0" smtClean="0"/>
              <a:t>3.</a:t>
            </a:r>
            <a:r>
              <a:rPr lang="zh-TW" altLang="en-US" sz="3200" dirty="0" smtClean="0"/>
              <a:t>後續</a:t>
            </a:r>
            <a:r>
              <a:rPr lang="zh-TW" altLang="en-US" sz="3200" dirty="0"/>
              <a:t>追蹤：醫生診斷</a:t>
            </a:r>
            <a:r>
              <a:rPr lang="zh-TW" altLang="en-US" sz="3200" dirty="0" smtClean="0"/>
              <a:t>為牙齦發炎引發體溫過高。</a:t>
            </a:r>
            <a:endParaRPr lang="zh-TW" altLang="en-US" sz="3200" dirty="0"/>
          </a:p>
          <a:p>
            <a:pPr marL="0" indent="0" algn="just">
              <a:buNone/>
            </a:pPr>
            <a:endParaRPr lang="en-US" altLang="zh-TW" sz="3200" dirty="0" smtClean="0">
              <a:solidFill>
                <a:srgbClr val="FF0000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482604" y="324247"/>
            <a:ext cx="5532110" cy="117357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dirty="0" smtClean="0"/>
              <a:t>案例分享</a:t>
            </a:r>
            <a:r>
              <a:rPr lang="en-US" altLang="zh-TW" sz="3200" dirty="0" smtClean="0"/>
              <a:t>(4/4)</a:t>
            </a:r>
            <a:endParaRPr lang="zh-TW" altLang="en-US" sz="3200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57064"/>
              </p:ext>
            </p:extLst>
          </p:nvPr>
        </p:nvGraphicFramePr>
        <p:xfrm>
          <a:off x="810196" y="2340471"/>
          <a:ext cx="9145014" cy="822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52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10445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時間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地點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體溫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旅遊史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接觸史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健康情形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109.3.6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大門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38</a:t>
                      </a:r>
                      <a:r>
                        <a:rPr lang="zh-TW" altLang="en-US" dirty="0" smtClean="0"/>
                        <a:t>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×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×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發燒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152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534670" y="180231"/>
            <a:ext cx="9624060" cy="1382781"/>
          </a:xfrm>
        </p:spPr>
        <p:txBody>
          <a:bodyPr>
            <a:noAutofit/>
          </a:bodyPr>
          <a:lstStyle/>
          <a:p>
            <a:pPr algn="r"/>
            <a:r>
              <a:rPr lang="zh-TW" altLang="en-US" sz="8800" b="1" dirty="0" smtClean="0"/>
              <a:t>大綱</a:t>
            </a:r>
            <a:endParaRPr lang="zh-TW" altLang="en-US" sz="8800" b="1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719661"/>
              </p:ext>
            </p:extLst>
          </p:nvPr>
        </p:nvGraphicFramePr>
        <p:xfrm>
          <a:off x="522164" y="1116335"/>
          <a:ext cx="9636249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468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38588" y="2556495"/>
            <a:ext cx="5951652" cy="1764267"/>
          </a:xfrm>
        </p:spPr>
        <p:txBody>
          <a:bodyPr/>
          <a:lstStyle/>
          <a:p>
            <a:r>
              <a:rPr lang="zh-TW" altLang="en-US" dirty="0" smtClean="0"/>
              <a:t>簡報完畢  敬請指教</a:t>
            </a:r>
            <a:endParaRPr lang="zh-TW" altLang="en-US" dirty="0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66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4670" y="1764295"/>
            <a:ext cx="4812030" cy="49900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TW" altLang="en-US" b="1" dirty="0" smtClean="0">
                <a:solidFill>
                  <a:srgbClr val="FF0000"/>
                </a:solidFill>
              </a:rPr>
              <a:t>入所體溫量測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3330476" y="306845"/>
            <a:ext cx="6779173" cy="12241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000" dirty="0" smtClean="0"/>
              <a:t>落實管制</a:t>
            </a:r>
            <a:r>
              <a:rPr lang="en-US" altLang="zh-TW" sz="5000" dirty="0" smtClean="0"/>
              <a:t>—</a:t>
            </a:r>
            <a:r>
              <a:rPr lang="zh-TW" altLang="en-US" sz="5000" dirty="0" smtClean="0"/>
              <a:t>人的管理</a:t>
            </a:r>
            <a:r>
              <a:rPr lang="en-US" altLang="zh-TW" sz="3200" dirty="0" smtClean="0"/>
              <a:t>(1/9)</a:t>
            </a:r>
            <a:endParaRPr lang="zh-TW" altLang="en-US" sz="32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938158"/>
              </p:ext>
            </p:extLst>
          </p:nvPr>
        </p:nvGraphicFramePr>
        <p:xfrm>
          <a:off x="3906540" y="1908423"/>
          <a:ext cx="6264696" cy="47854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9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32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68948">
                <a:tc rowSpan="4">
                  <a:txBody>
                    <a:bodyPr/>
                    <a:lstStyle/>
                    <a:p>
                      <a:pPr algn="ctr"/>
                      <a:endParaRPr lang="en-US" altLang="zh-TW" sz="2400" b="1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</a:rPr>
                        <a:t>入所</a:t>
                      </a:r>
                      <a:endParaRPr lang="en-US" altLang="zh-TW" sz="2400" b="1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</a:rPr>
                        <a:t>門</a:t>
                      </a:r>
                      <a:endParaRPr lang="en-US" altLang="zh-TW" sz="2400" b="1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</a:rPr>
                        <a:t>口</a:t>
                      </a:r>
                      <a:endParaRPr lang="zh-TW" alt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00B0F0">
                        <a:alpha val="2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/>
                        <a:t>07:30</a:t>
                      </a:r>
                    </a:p>
                    <a:p>
                      <a:pPr algn="l"/>
                      <a:r>
                        <a:rPr lang="en-US" altLang="zh-TW" sz="2400" dirty="0" smtClean="0"/>
                        <a:t>~09:00</a:t>
                      </a:r>
                      <a:endParaRPr lang="zh-TW" altLang="en-US" sz="2400" dirty="0"/>
                    </a:p>
                  </a:txBody>
                  <a:tcPr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/>
                        <a:t>自行開車、騎車、步行人員</a:t>
                      </a:r>
                      <a:endParaRPr lang="zh-TW" altLang="en-US" sz="2400" dirty="0"/>
                    </a:p>
                  </a:txBody>
                  <a:tcPr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/>
                        <a:t>事務科</a:t>
                      </a:r>
                      <a:endParaRPr lang="zh-TW" altLang="en-US" sz="2400" dirty="0"/>
                    </a:p>
                  </a:txBody>
                  <a:tcPr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25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zh-TW" altLang="en-US" sz="2800" dirty="0"/>
                    </a:p>
                  </a:txBody>
                  <a:tcPr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/>
                        <a:t>搭乘中科院共乘交通車人員</a:t>
                      </a:r>
                      <a:endParaRPr lang="zh-TW" altLang="en-US" sz="2400" dirty="0"/>
                    </a:p>
                  </a:txBody>
                  <a:tcPr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/>
                        <a:t>中科院</a:t>
                      </a:r>
                      <a:endParaRPr lang="zh-TW" altLang="en-US" sz="2400" dirty="0"/>
                    </a:p>
                  </a:txBody>
                  <a:tcPr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9661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/>
                        <a:t>09:00~18:00</a:t>
                      </a:r>
                      <a:endParaRPr lang="zh-TW" altLang="en-US" sz="2400" dirty="0"/>
                    </a:p>
                  </a:txBody>
                  <a:tcPr>
                    <a:solidFill>
                      <a:srgbClr val="00B0F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zh-TW" altLang="en-US" sz="2800" dirty="0"/>
                    </a:p>
                  </a:txBody>
                  <a:tcPr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/>
                        <a:t>會客室</a:t>
                      </a:r>
                      <a:endParaRPr lang="zh-TW" altLang="en-US" sz="2400" dirty="0"/>
                    </a:p>
                  </a:txBody>
                  <a:tcPr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661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/>
                        <a:t>18:00~</a:t>
                      </a:r>
                      <a:r>
                        <a:rPr lang="zh-TW" altLang="en-US" sz="2400" dirty="0" smtClean="0"/>
                        <a:t>翌日</a:t>
                      </a:r>
                      <a:r>
                        <a:rPr lang="en-US" altLang="zh-TW" sz="2400" dirty="0" smtClean="0"/>
                        <a:t>07:30</a:t>
                      </a:r>
                      <a:endParaRPr lang="zh-TW" altLang="en-US" sz="2400" dirty="0"/>
                    </a:p>
                  </a:txBody>
                  <a:tcPr>
                    <a:solidFill>
                      <a:srgbClr val="00B0F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zh-TW" altLang="en-US" sz="2800" dirty="0"/>
                    </a:p>
                  </a:txBody>
                  <a:tcPr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/>
                        <a:t>保警</a:t>
                      </a:r>
                      <a:endParaRPr lang="zh-TW" altLang="en-US" sz="2400" dirty="0"/>
                    </a:p>
                  </a:txBody>
                  <a:tcPr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6619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</a:rPr>
                        <a:t>入</a:t>
                      </a:r>
                      <a:endParaRPr lang="en-US" altLang="zh-TW" sz="2400" b="1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</a:rPr>
                        <a:t>各館</a:t>
                      </a:r>
                      <a:endParaRPr lang="en-US" altLang="zh-TW" sz="2400" b="1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0000FF"/>
                          </a:solidFill>
                        </a:rPr>
                        <a:t>舍</a:t>
                      </a:r>
                      <a:endParaRPr lang="zh-TW" alt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zh-TW" altLang="en-US" sz="2400" dirty="0" smtClean="0"/>
                        <a:t>館舍入口置酒精</a:t>
                      </a:r>
                      <a:endParaRPr lang="zh-TW" altLang="en-US" sz="2400" dirty="0"/>
                    </a:p>
                  </a:txBody>
                  <a:tcP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255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TW" altLang="en-US" sz="2400" dirty="0" smtClean="0"/>
                        <a:t>員工（含全時派駐本所人員）上、下午二次體溫紀錄</a:t>
                      </a:r>
                      <a:endParaRPr lang="zh-TW" altLang="en-US" sz="2400" dirty="0"/>
                    </a:p>
                  </a:txBody>
                  <a:tcP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752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TW" altLang="en-US" sz="2400" dirty="0" smtClean="0"/>
                        <a:t>派員陪同進出</a:t>
                      </a:r>
                      <a:endParaRPr lang="zh-TW" altLang="en-US" sz="2400" dirty="0"/>
                    </a:p>
                  </a:txBody>
                  <a:tcP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圖片 8" descr="C:\Users\i0469\Desktop\核研所地形圖1081223-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5" y="2564597"/>
            <a:ext cx="3240359" cy="431237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圖說文字 9"/>
          <p:cNvSpPr/>
          <p:nvPr/>
        </p:nvSpPr>
        <p:spPr>
          <a:xfrm>
            <a:off x="594172" y="2783294"/>
            <a:ext cx="999658" cy="477391"/>
          </a:xfrm>
          <a:prstGeom prst="wedgeRectCallout">
            <a:avLst>
              <a:gd name="adj1" fmla="val 78525"/>
              <a:gd name="adj2" fmla="val 13091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zh-TW" sz="1600" kern="100" dirty="0">
                <a:effectLst/>
                <a:ea typeface="標楷體"/>
                <a:cs typeface="Times New Roman"/>
              </a:rPr>
              <a:t>入</a:t>
            </a:r>
            <a:r>
              <a:rPr lang="zh-TW" sz="1600" kern="100" dirty="0" smtClean="0">
                <a:effectLst/>
                <a:ea typeface="標楷體"/>
                <a:cs typeface="Times New Roman"/>
              </a:rPr>
              <a:t>所</a:t>
            </a:r>
            <a:r>
              <a:rPr lang="zh-TW" altLang="en-US" sz="1600" kern="100" dirty="0" smtClean="0">
                <a:effectLst/>
                <a:ea typeface="標楷體"/>
                <a:cs typeface="Times New Roman"/>
              </a:rPr>
              <a:t>門口</a:t>
            </a:r>
            <a:r>
              <a:rPr lang="en-US" sz="1600" kern="100" dirty="0" smtClean="0">
                <a:effectLst/>
                <a:ea typeface="標楷體"/>
                <a:cs typeface="Times New Roman"/>
              </a:rPr>
              <a:t> </a:t>
            </a:r>
            <a:endParaRPr lang="zh-TW" sz="1600" kern="100" dirty="0">
              <a:effectLst/>
              <a:ea typeface="新細明體"/>
              <a:cs typeface="Times New Roman"/>
            </a:endParaRPr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168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zh-TW" altLang="en-US" b="1" dirty="0"/>
          </a:p>
        </p:txBody>
      </p:sp>
      <p:sp>
        <p:nvSpPr>
          <p:cNvPr id="5" name="圓角矩形 4"/>
          <p:cNvSpPr/>
          <p:nvPr/>
        </p:nvSpPr>
        <p:spPr>
          <a:xfrm>
            <a:off x="3762524" y="306845"/>
            <a:ext cx="6347125" cy="12241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000" dirty="0" smtClean="0"/>
              <a:t>落實管制</a:t>
            </a:r>
            <a:r>
              <a:rPr lang="en-US" altLang="zh-TW" sz="5000" dirty="0" smtClean="0"/>
              <a:t>—</a:t>
            </a:r>
            <a:r>
              <a:rPr lang="zh-TW" altLang="en-US" sz="5000" dirty="0" smtClean="0"/>
              <a:t>人的管理</a:t>
            </a:r>
            <a:endParaRPr lang="zh-TW" altLang="en-US" sz="5000" dirty="0"/>
          </a:p>
        </p:txBody>
      </p:sp>
      <p:pic>
        <p:nvPicPr>
          <p:cNvPr id="12" name="Picture 2" descr="C:\Users\i0133\AppData\Local\Microsoft\Windows\Temporary Internet Files\Content.Outlook\UR08OYEG\IMG_137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91" y="2107897"/>
            <a:ext cx="4360568" cy="210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i0133\AppData\Local\Microsoft\Windows\Temporary Internet Files\Content.Outlook\UR08OYEG\IMG_1376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0" y="4716735"/>
            <a:ext cx="4328649" cy="23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i0133\AppData\Local\Microsoft\Windows\Temporary Internet Files\Content.Outlook\UR08OYEG\IMG_1378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2107897"/>
            <a:ext cx="4248472" cy="210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i0133\AppData\Local\Microsoft\Windows\Temporary Internet Files\Content.Outlook\UR08OYEG\IMG_1380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4716734"/>
            <a:ext cx="4248472" cy="237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字方塊 18"/>
          <p:cNvSpPr txBox="1"/>
          <p:nvPr/>
        </p:nvSpPr>
        <p:spPr>
          <a:xfrm>
            <a:off x="618032" y="1692399"/>
            <a:ext cx="40085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07:30~09:00(</a:t>
            </a:r>
            <a:r>
              <a:rPr lang="zh-TW" altLang="en-US" dirty="0" smtClean="0"/>
              <a:t>上班時間</a:t>
            </a:r>
            <a:r>
              <a:rPr lang="en-US" altLang="zh-TW" dirty="0" smtClean="0"/>
              <a:t>)</a:t>
            </a:r>
            <a:r>
              <a:rPr lang="zh-TW" altLang="en-US" dirty="0" smtClean="0"/>
              <a:t>體溫量測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5346700" y="1686627"/>
            <a:ext cx="40324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07:30~09:00(</a:t>
            </a:r>
            <a:r>
              <a:rPr lang="zh-TW" altLang="en-US" dirty="0" smtClean="0"/>
              <a:t>上班時間</a:t>
            </a:r>
            <a:r>
              <a:rPr lang="en-US" altLang="zh-TW" dirty="0" smtClean="0"/>
              <a:t>)</a:t>
            </a:r>
            <a:r>
              <a:rPr lang="zh-TW" altLang="en-US" dirty="0" smtClean="0"/>
              <a:t>體溫量測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691658" y="4301237"/>
            <a:ext cx="39349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07:30~09:00(</a:t>
            </a:r>
            <a:r>
              <a:rPr lang="zh-TW" altLang="en-US" dirty="0" smtClean="0"/>
              <a:t>上班時間</a:t>
            </a:r>
            <a:r>
              <a:rPr lang="en-US" altLang="zh-TW" dirty="0" smtClean="0"/>
              <a:t>)</a:t>
            </a:r>
            <a:r>
              <a:rPr lang="zh-TW" altLang="en-US" dirty="0" smtClean="0"/>
              <a:t>體溫量測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387914" y="4301236"/>
            <a:ext cx="39912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09:00~18:00(</a:t>
            </a:r>
            <a:r>
              <a:rPr lang="zh-TW" altLang="en-US" dirty="0" smtClean="0"/>
              <a:t>門口保全</a:t>
            </a:r>
            <a:r>
              <a:rPr lang="en-US" altLang="zh-TW" dirty="0" smtClean="0"/>
              <a:t>)</a:t>
            </a:r>
            <a:r>
              <a:rPr lang="zh-TW" altLang="en-US" dirty="0" smtClean="0"/>
              <a:t>體溫量測</a:t>
            </a:r>
            <a:endParaRPr lang="zh-TW" altLang="en-US" dirty="0"/>
          </a:p>
        </p:txBody>
      </p:sp>
      <p:sp>
        <p:nvSpPr>
          <p:cNvPr id="24" name="圓角矩形 23"/>
          <p:cNvSpPr/>
          <p:nvPr/>
        </p:nvSpPr>
        <p:spPr>
          <a:xfrm>
            <a:off x="3330476" y="306845"/>
            <a:ext cx="6779173" cy="12241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000" dirty="0" smtClean="0"/>
              <a:t>落實管制</a:t>
            </a:r>
            <a:r>
              <a:rPr lang="en-US" altLang="zh-TW" sz="5000" dirty="0" smtClean="0"/>
              <a:t>—</a:t>
            </a:r>
            <a:r>
              <a:rPr lang="zh-TW" altLang="en-US" sz="5000" dirty="0" smtClean="0"/>
              <a:t>人的管理</a:t>
            </a:r>
            <a:r>
              <a:rPr lang="en-US" altLang="zh-TW" sz="3200" dirty="0" smtClean="0"/>
              <a:t>(2/9)</a:t>
            </a:r>
            <a:endParaRPr lang="zh-TW" altLang="en-US" sz="3200" dirty="0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746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4669" y="1764295"/>
            <a:ext cx="9574979" cy="499008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zh-TW" altLang="en-US" sz="53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額溫≧</a:t>
            </a:r>
            <a:r>
              <a:rPr lang="en-US" altLang="zh-TW" sz="53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37.5</a:t>
            </a:r>
            <a:r>
              <a:rPr lang="zh-TW" altLang="en-US" sz="53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℃後續處理</a:t>
            </a:r>
            <a:r>
              <a:rPr lang="en-US" altLang="zh-TW" sz="53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SOP</a:t>
            </a:r>
          </a:p>
          <a:p>
            <a:pPr marL="0" lvl="0" indent="0">
              <a:buNone/>
            </a:pPr>
            <a:endParaRPr lang="en-US" altLang="zh-TW" sz="3500" dirty="0" smtClean="0">
              <a:latin typeface="+mj-ea"/>
              <a:ea typeface="+mj-ea"/>
            </a:endParaRPr>
          </a:p>
          <a:p>
            <a:pPr marL="0" lvl="0" indent="0">
              <a:buNone/>
            </a:pPr>
            <a:r>
              <a:rPr lang="zh-TW" altLang="en-US" sz="4100" dirty="0" smtClean="0">
                <a:latin typeface="+mj-ea"/>
                <a:ea typeface="+mj-ea"/>
              </a:rPr>
              <a:t>（一）派員陪同至</a:t>
            </a:r>
            <a:r>
              <a:rPr lang="zh-TW" altLang="zh-TW" sz="4100" dirty="0" smtClean="0">
                <a:latin typeface="+mj-ea"/>
                <a:ea typeface="+mj-ea"/>
              </a:rPr>
              <a:t>醫護</a:t>
            </a:r>
            <a:r>
              <a:rPr lang="zh-TW" altLang="zh-TW" sz="4100" dirty="0">
                <a:latin typeface="+mj-ea"/>
                <a:ea typeface="+mj-ea"/>
              </a:rPr>
              <a:t>室量測耳溫，</a:t>
            </a:r>
            <a:r>
              <a:rPr lang="zh-TW" altLang="zh-TW" sz="4100" dirty="0">
                <a:solidFill>
                  <a:srgbClr val="FF0000"/>
                </a:solidFill>
                <a:latin typeface="+mj-ea"/>
                <a:ea typeface="+mj-ea"/>
              </a:rPr>
              <a:t>由護理人員</a:t>
            </a:r>
            <a:r>
              <a:rPr lang="zh-TW" altLang="zh-TW" sz="4100" dirty="0" smtClean="0">
                <a:solidFill>
                  <a:srgbClr val="FF0000"/>
                </a:solidFill>
                <a:latin typeface="+mj-ea"/>
                <a:ea typeface="+mj-ea"/>
              </a:rPr>
              <a:t>再度</a:t>
            </a:r>
            <a:endParaRPr lang="en-US" altLang="zh-TW" sz="41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0" lvl="0" indent="0">
              <a:buNone/>
            </a:pPr>
            <a:r>
              <a:rPr lang="zh-TW" altLang="en-US" sz="4100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zh-TW" altLang="en-US" sz="4100" dirty="0" smtClean="0">
                <a:solidFill>
                  <a:srgbClr val="FF0000"/>
                </a:solidFill>
                <a:latin typeface="+mj-ea"/>
                <a:ea typeface="+mj-ea"/>
              </a:rPr>
              <a:t>           </a:t>
            </a:r>
            <a:r>
              <a:rPr lang="zh-TW" altLang="zh-TW" sz="4100" dirty="0" smtClean="0">
                <a:solidFill>
                  <a:srgbClr val="FF0000"/>
                </a:solidFill>
                <a:latin typeface="+mj-ea"/>
                <a:ea typeface="+mj-ea"/>
              </a:rPr>
              <a:t>確認</a:t>
            </a:r>
            <a:r>
              <a:rPr lang="zh-TW" altLang="zh-TW" sz="4100" dirty="0">
                <a:solidFill>
                  <a:srgbClr val="FF0000"/>
                </a:solidFill>
                <a:latin typeface="+mj-ea"/>
                <a:ea typeface="+mj-ea"/>
              </a:rPr>
              <a:t>是否發燒</a:t>
            </a:r>
            <a:r>
              <a:rPr lang="zh-TW" altLang="zh-TW" sz="4100" dirty="0" smtClean="0">
                <a:latin typeface="+mj-ea"/>
                <a:ea typeface="+mj-ea"/>
              </a:rPr>
              <a:t>。</a:t>
            </a:r>
            <a:endParaRPr lang="en-US" altLang="zh-TW" sz="41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4100" dirty="0" smtClean="0">
                <a:latin typeface="+mj-ea"/>
                <a:ea typeface="+mj-ea"/>
              </a:rPr>
              <a:t>（二）</a:t>
            </a:r>
            <a:r>
              <a:rPr lang="zh-TW" altLang="zh-TW" sz="4100" dirty="0">
                <a:latin typeface="+mj-ea"/>
                <a:ea typeface="+mj-ea"/>
              </a:rPr>
              <a:t>護理人員判</a:t>
            </a:r>
            <a:r>
              <a:rPr lang="zh-TW" altLang="zh-TW" sz="4100" dirty="0" smtClean="0">
                <a:latin typeface="+mj-ea"/>
                <a:ea typeface="+mj-ea"/>
              </a:rPr>
              <a:t>讀</a:t>
            </a:r>
            <a:r>
              <a:rPr lang="zh-TW" altLang="zh-TW" sz="4100" dirty="0" smtClean="0">
                <a:solidFill>
                  <a:srgbClr val="FF0000"/>
                </a:solidFill>
                <a:latin typeface="+mj-ea"/>
                <a:ea typeface="+mj-ea"/>
              </a:rPr>
              <a:t>已發燒</a:t>
            </a:r>
            <a:endParaRPr lang="en-US" altLang="zh-TW" sz="4100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4100" dirty="0" smtClean="0">
                <a:latin typeface="+mj-ea"/>
                <a:ea typeface="+mj-ea"/>
              </a:rPr>
              <a:t>       </a:t>
            </a:r>
            <a:r>
              <a:rPr lang="en-US" altLang="zh-TW" sz="4100" dirty="0" smtClean="0">
                <a:latin typeface="+mj-ea"/>
                <a:ea typeface="+mj-ea"/>
              </a:rPr>
              <a:t>1</a:t>
            </a:r>
            <a:r>
              <a:rPr lang="zh-TW" altLang="en-US" sz="4100" dirty="0" smtClean="0">
                <a:latin typeface="+mj-ea"/>
                <a:ea typeface="+mj-ea"/>
              </a:rPr>
              <a:t>、</a:t>
            </a:r>
            <a:r>
              <a:rPr lang="zh-TW" altLang="zh-TW" sz="4100" dirty="0" smtClean="0">
                <a:latin typeface="+mj-ea"/>
                <a:ea typeface="+mj-ea"/>
              </a:rPr>
              <a:t>請</a:t>
            </a:r>
            <a:r>
              <a:rPr lang="zh-TW" altLang="zh-TW" sz="4100" dirty="0">
                <a:latin typeface="+mj-ea"/>
                <a:ea typeface="+mj-ea"/>
              </a:rPr>
              <a:t>同仁立即</a:t>
            </a:r>
            <a:r>
              <a:rPr lang="zh-TW" altLang="zh-TW" sz="4100" dirty="0">
                <a:solidFill>
                  <a:srgbClr val="FF0000"/>
                </a:solidFill>
                <a:latin typeface="+mj-ea"/>
                <a:ea typeface="+mj-ea"/>
              </a:rPr>
              <a:t>戴上口罩儘速就醫</a:t>
            </a:r>
            <a:r>
              <a:rPr lang="zh-TW" altLang="zh-TW" sz="4100" dirty="0" smtClean="0">
                <a:latin typeface="+mj-ea"/>
                <a:ea typeface="+mj-ea"/>
              </a:rPr>
              <a:t>。</a:t>
            </a:r>
            <a:endParaRPr lang="en-US" altLang="zh-TW" sz="41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4100" dirty="0" smtClean="0">
                <a:latin typeface="+mj-ea"/>
                <a:ea typeface="+mj-ea"/>
              </a:rPr>
              <a:t>       </a:t>
            </a:r>
            <a:r>
              <a:rPr lang="en-US" altLang="zh-TW" sz="4100" dirty="0" smtClean="0">
                <a:latin typeface="+mj-ea"/>
                <a:ea typeface="+mj-ea"/>
              </a:rPr>
              <a:t>2</a:t>
            </a:r>
            <a:r>
              <a:rPr lang="zh-TW" altLang="en-US" sz="4100" dirty="0" smtClean="0">
                <a:latin typeface="+mj-ea"/>
                <a:ea typeface="+mj-ea"/>
              </a:rPr>
              <a:t>、</a:t>
            </a:r>
            <a:r>
              <a:rPr lang="zh-TW" altLang="zh-TW" sz="4100" u="sng" dirty="0" smtClean="0">
                <a:latin typeface="+mj-ea"/>
                <a:ea typeface="+mj-ea"/>
              </a:rPr>
              <a:t>陳</a:t>
            </a:r>
            <a:r>
              <a:rPr lang="zh-TW" altLang="zh-TW" sz="4100" u="sng" dirty="0">
                <a:latin typeface="+mj-ea"/>
                <a:ea typeface="+mj-ea"/>
              </a:rPr>
              <a:t>報單位主管及主任秘書</a:t>
            </a:r>
            <a:r>
              <a:rPr lang="zh-TW" altLang="zh-TW" sz="4100" dirty="0" smtClean="0">
                <a:latin typeface="+mj-ea"/>
                <a:ea typeface="+mj-ea"/>
              </a:rPr>
              <a:t>。</a:t>
            </a:r>
            <a:endParaRPr lang="en-US" altLang="zh-TW" sz="41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4100" dirty="0" smtClean="0">
                <a:latin typeface="+mj-ea"/>
                <a:ea typeface="+mj-ea"/>
              </a:rPr>
              <a:t>       </a:t>
            </a:r>
            <a:r>
              <a:rPr lang="en-US" altLang="zh-TW" sz="4100" dirty="0" smtClean="0">
                <a:latin typeface="+mj-ea"/>
                <a:ea typeface="+mj-ea"/>
              </a:rPr>
              <a:t>3</a:t>
            </a:r>
            <a:r>
              <a:rPr lang="zh-TW" altLang="en-US" sz="4100" dirty="0" smtClean="0">
                <a:latin typeface="+mj-ea"/>
                <a:ea typeface="+mj-ea"/>
              </a:rPr>
              <a:t>、至雲端分享平台</a:t>
            </a:r>
            <a:r>
              <a:rPr lang="zh-TW" altLang="en-US" sz="4100" dirty="0" smtClean="0">
                <a:solidFill>
                  <a:srgbClr val="FF0000"/>
                </a:solidFill>
                <a:latin typeface="+mj-ea"/>
                <a:ea typeface="+mj-ea"/>
              </a:rPr>
              <a:t>詳填</a:t>
            </a:r>
            <a:r>
              <a:rPr lang="zh-TW" altLang="zh-TW" sz="4100" dirty="0" smtClean="0">
                <a:solidFill>
                  <a:srgbClr val="FF0000"/>
                </a:solidFill>
                <a:latin typeface="+mj-ea"/>
                <a:ea typeface="+mj-ea"/>
              </a:rPr>
              <a:t>「</a:t>
            </a:r>
            <a:r>
              <a:rPr lang="zh-TW" altLang="zh-TW" sz="4100" dirty="0">
                <a:solidFill>
                  <a:srgbClr val="FF0000"/>
                </a:solidFill>
                <a:latin typeface="+mj-ea"/>
                <a:ea typeface="+mj-ea"/>
              </a:rPr>
              <a:t>各單位額溫量測</a:t>
            </a:r>
            <a:r>
              <a:rPr lang="zh-TW" altLang="zh-TW" sz="4100" dirty="0" smtClean="0">
                <a:solidFill>
                  <a:srgbClr val="FF0000"/>
                </a:solidFill>
                <a:latin typeface="+mj-ea"/>
                <a:ea typeface="+mj-ea"/>
              </a:rPr>
              <a:t>發燒</a:t>
            </a:r>
            <a:endParaRPr lang="en-US" altLang="zh-TW" sz="41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4100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zh-TW" altLang="en-US" sz="4100" dirty="0" smtClean="0">
                <a:solidFill>
                  <a:srgbClr val="FF0000"/>
                </a:solidFill>
                <a:latin typeface="+mj-ea"/>
                <a:ea typeface="+mj-ea"/>
              </a:rPr>
              <a:t>            </a:t>
            </a:r>
            <a:r>
              <a:rPr lang="zh-TW" altLang="zh-TW" sz="4100" dirty="0" smtClean="0">
                <a:solidFill>
                  <a:srgbClr val="FF0000"/>
                </a:solidFill>
                <a:latin typeface="+mj-ea"/>
                <a:ea typeface="+mj-ea"/>
              </a:rPr>
              <a:t>狀況</a:t>
            </a:r>
            <a:r>
              <a:rPr lang="zh-TW" altLang="zh-TW" sz="4100" dirty="0">
                <a:solidFill>
                  <a:srgbClr val="FF0000"/>
                </a:solidFill>
                <a:latin typeface="+mj-ea"/>
                <a:ea typeface="+mj-ea"/>
              </a:rPr>
              <a:t>與處理情形彙整表」</a:t>
            </a:r>
            <a:r>
              <a:rPr lang="zh-TW" altLang="zh-TW" sz="4100" dirty="0">
                <a:latin typeface="+mj-ea"/>
                <a:ea typeface="+mj-ea"/>
              </a:rPr>
              <a:t>，並</a:t>
            </a:r>
            <a:r>
              <a:rPr lang="zh-TW" altLang="zh-TW" sz="4100" dirty="0">
                <a:solidFill>
                  <a:srgbClr val="FF0000"/>
                </a:solidFill>
                <a:latin typeface="+mj-ea"/>
                <a:ea typeface="+mj-ea"/>
              </a:rPr>
              <a:t>隨時更新</a:t>
            </a:r>
            <a:r>
              <a:rPr lang="zh-TW" altLang="zh-TW" sz="4100" dirty="0" smtClean="0">
                <a:solidFill>
                  <a:srgbClr val="FF0000"/>
                </a:solidFill>
                <a:latin typeface="+mj-ea"/>
                <a:ea typeface="+mj-ea"/>
              </a:rPr>
              <a:t>處理</a:t>
            </a:r>
            <a:endParaRPr lang="en-US" altLang="zh-TW" sz="41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4100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zh-TW" altLang="en-US" sz="4100" dirty="0" smtClean="0">
                <a:solidFill>
                  <a:srgbClr val="FF0000"/>
                </a:solidFill>
                <a:latin typeface="+mj-ea"/>
                <a:ea typeface="+mj-ea"/>
              </a:rPr>
              <a:t>            </a:t>
            </a:r>
            <a:r>
              <a:rPr lang="zh-TW" altLang="zh-TW" sz="4100" dirty="0" smtClean="0">
                <a:solidFill>
                  <a:srgbClr val="FF0000"/>
                </a:solidFill>
                <a:latin typeface="+mj-ea"/>
                <a:ea typeface="+mj-ea"/>
              </a:rPr>
              <a:t>進度</a:t>
            </a:r>
            <a:r>
              <a:rPr lang="zh-TW" altLang="zh-TW" sz="4100" dirty="0">
                <a:latin typeface="+mj-ea"/>
                <a:ea typeface="+mj-ea"/>
              </a:rPr>
              <a:t>。</a:t>
            </a:r>
          </a:p>
          <a:p>
            <a:pPr marL="0" indent="0" algn="just">
              <a:buNone/>
            </a:pPr>
            <a:endParaRPr lang="zh-TW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3762524" y="306845"/>
            <a:ext cx="6347125" cy="12241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000" dirty="0" smtClean="0"/>
              <a:t>落實管制</a:t>
            </a:r>
            <a:r>
              <a:rPr lang="en-US" altLang="zh-TW" sz="5000" dirty="0" smtClean="0"/>
              <a:t>—</a:t>
            </a:r>
            <a:r>
              <a:rPr lang="zh-TW" altLang="en-US" sz="5000" dirty="0" smtClean="0"/>
              <a:t>人的管理</a:t>
            </a:r>
            <a:endParaRPr lang="zh-TW" altLang="en-US" sz="5000" dirty="0"/>
          </a:p>
        </p:txBody>
      </p:sp>
      <p:sp>
        <p:nvSpPr>
          <p:cNvPr id="6" name="圓角矩形 5"/>
          <p:cNvSpPr/>
          <p:nvPr/>
        </p:nvSpPr>
        <p:spPr>
          <a:xfrm>
            <a:off x="3330476" y="306845"/>
            <a:ext cx="6779173" cy="12241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000" dirty="0" smtClean="0"/>
              <a:t>落實管制</a:t>
            </a:r>
            <a:r>
              <a:rPr lang="en-US" altLang="zh-TW" sz="5000" dirty="0" smtClean="0"/>
              <a:t>—</a:t>
            </a:r>
            <a:r>
              <a:rPr lang="zh-TW" altLang="en-US" sz="5000" dirty="0" smtClean="0"/>
              <a:t>人的管理</a:t>
            </a:r>
            <a:r>
              <a:rPr lang="en-US" altLang="zh-TW" sz="3200" dirty="0" smtClean="0"/>
              <a:t>(3/9)</a:t>
            </a:r>
            <a:endParaRPr lang="zh-TW" altLang="en-US" sz="3200" dirty="0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651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4670" y="1764295"/>
            <a:ext cx="4812030" cy="49900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TW" altLang="en-US" b="1" dirty="0" smtClean="0">
                <a:solidFill>
                  <a:srgbClr val="FF0000"/>
                </a:solidFill>
              </a:rPr>
              <a:t>業務第一線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3762524" y="306845"/>
            <a:ext cx="6347125" cy="12241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000" dirty="0" smtClean="0"/>
              <a:t>落實管制</a:t>
            </a:r>
            <a:r>
              <a:rPr lang="en-US" altLang="zh-TW" sz="5000" dirty="0" smtClean="0"/>
              <a:t>—</a:t>
            </a:r>
            <a:r>
              <a:rPr lang="zh-TW" altLang="en-US" sz="5000" dirty="0" smtClean="0"/>
              <a:t>人的管理</a:t>
            </a:r>
            <a:endParaRPr lang="zh-TW" altLang="en-US" sz="50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497457"/>
              </p:ext>
            </p:extLst>
          </p:nvPr>
        </p:nvGraphicFramePr>
        <p:xfrm>
          <a:off x="738188" y="2556496"/>
          <a:ext cx="9433048" cy="4002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1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91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91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91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791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7913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7913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7913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87113">
                <a:tc>
                  <a:txBody>
                    <a:bodyPr/>
                    <a:lstStyle/>
                    <a:p>
                      <a:endParaRPr lang="zh-TW" alt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開標室</a:t>
                      </a:r>
                      <a:endParaRPr lang="zh-TW" alt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會客室</a:t>
                      </a:r>
                      <a:endParaRPr lang="zh-TW" alt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公務車</a:t>
                      </a:r>
                      <a:endParaRPr lang="zh-TW" alt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銀行</a:t>
                      </a:r>
                      <a:endParaRPr lang="zh-TW" alt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郵局</a:t>
                      </a:r>
                      <a:endParaRPr lang="zh-TW" alt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合作社</a:t>
                      </a:r>
                      <a:endParaRPr lang="zh-TW" alt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餐廳</a:t>
                      </a:r>
                      <a:endParaRPr lang="zh-TW" altLang="en-US" sz="2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63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口罩</a:t>
                      </a:r>
                      <a:endParaRPr lang="zh-TW" altLang="en-US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√</a:t>
                      </a:r>
                      <a:endParaRPr lang="zh-TW" altLang="en-US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√</a:t>
                      </a:r>
                      <a:endParaRPr lang="zh-TW" altLang="en-US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√</a:t>
                      </a:r>
                      <a:endParaRPr lang="zh-TW" altLang="en-US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√</a:t>
                      </a:r>
                      <a:endParaRPr lang="zh-TW" altLang="en-US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√</a:t>
                      </a:r>
                      <a:endParaRPr lang="zh-TW" altLang="en-US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√</a:t>
                      </a:r>
                      <a:endParaRPr lang="zh-TW" altLang="en-US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√</a:t>
                      </a:r>
                      <a:endParaRPr lang="zh-TW" altLang="en-US" sz="21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63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消毒</a:t>
                      </a:r>
                      <a:endParaRPr lang="zh-TW" altLang="en-US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√</a:t>
                      </a:r>
                      <a:endParaRPr lang="zh-TW" altLang="en-US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√</a:t>
                      </a:r>
                      <a:endParaRPr lang="zh-TW" altLang="en-US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√</a:t>
                      </a:r>
                      <a:endParaRPr lang="zh-TW" altLang="en-US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√</a:t>
                      </a:r>
                      <a:endParaRPr lang="zh-TW" altLang="en-US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√</a:t>
                      </a:r>
                      <a:endParaRPr lang="zh-TW" altLang="en-US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√</a:t>
                      </a:r>
                      <a:endParaRPr lang="zh-TW" altLang="en-US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√</a:t>
                      </a:r>
                      <a:endParaRPr lang="zh-TW" altLang="en-US" sz="21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63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量測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體溫</a:t>
                      </a:r>
                      <a:endParaRPr lang="zh-TW" altLang="en-US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√</a:t>
                      </a:r>
                      <a:endParaRPr lang="zh-TW" altLang="en-US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自主量測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√</a:t>
                      </a:r>
                      <a:endParaRPr lang="zh-TW" altLang="en-US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自主量測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自主量測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自主量測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自主量測</a:t>
                      </a:r>
                      <a:endParaRPr lang="zh-TW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63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其他</a:t>
                      </a:r>
                      <a:endParaRPr lang="zh-TW" alt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100" dirty="0" smtClean="0"/>
                        <a:t>1.</a:t>
                      </a:r>
                      <a:r>
                        <a:rPr lang="zh-TW" altLang="en-US" sz="2100" dirty="0" smtClean="0"/>
                        <a:t>改送</a:t>
                      </a:r>
                      <a:endParaRPr lang="en-US" altLang="zh-TW" sz="2100" dirty="0" smtClean="0"/>
                    </a:p>
                    <a:p>
                      <a:r>
                        <a:rPr lang="zh-TW" altLang="en-US" sz="2100" dirty="0" smtClean="0"/>
                        <a:t>    便當</a:t>
                      </a:r>
                      <a:endParaRPr lang="en-US" altLang="zh-TW" sz="2100" dirty="0" smtClean="0"/>
                    </a:p>
                    <a:p>
                      <a:r>
                        <a:rPr lang="en-US" altLang="zh-TW" sz="2100" dirty="0" smtClean="0"/>
                        <a:t>2.</a:t>
                      </a:r>
                      <a:r>
                        <a:rPr lang="zh-TW" altLang="en-US" sz="2100" dirty="0" smtClean="0"/>
                        <a:t> 採梅</a:t>
                      </a:r>
                      <a:endParaRPr lang="en-US" altLang="zh-TW" sz="2100" dirty="0" smtClean="0"/>
                    </a:p>
                    <a:p>
                      <a:r>
                        <a:rPr lang="zh-TW" altLang="en-US" sz="2100" dirty="0" smtClean="0"/>
                        <a:t>    花座</a:t>
                      </a:r>
                      <a:endParaRPr lang="zh-TW" altLang="en-US" sz="2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圓角矩形 5"/>
          <p:cNvSpPr/>
          <p:nvPr/>
        </p:nvSpPr>
        <p:spPr>
          <a:xfrm>
            <a:off x="3330476" y="306845"/>
            <a:ext cx="6779173" cy="12241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000" dirty="0" smtClean="0"/>
              <a:t>落實管制</a:t>
            </a:r>
            <a:r>
              <a:rPr lang="en-US" altLang="zh-TW" sz="5000" dirty="0" smtClean="0"/>
              <a:t>—</a:t>
            </a:r>
            <a:r>
              <a:rPr lang="zh-TW" altLang="en-US" sz="5000" dirty="0" smtClean="0"/>
              <a:t>人的管理</a:t>
            </a:r>
            <a:r>
              <a:rPr lang="en-US" altLang="zh-TW" sz="3200" dirty="0" smtClean="0"/>
              <a:t>(4/9)</a:t>
            </a:r>
            <a:endParaRPr lang="zh-TW" altLang="en-US" sz="3200" dirty="0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29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4670" y="1764295"/>
            <a:ext cx="9420542" cy="49900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TW" altLang="en-US" b="1" dirty="0" smtClean="0">
                <a:solidFill>
                  <a:srgbClr val="FF0000"/>
                </a:solidFill>
              </a:rPr>
              <a:t>員工（含非編制人員）及眷屬健康情形調查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3762524" y="306845"/>
            <a:ext cx="6347125" cy="12241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000" dirty="0" smtClean="0"/>
              <a:t>落實管制</a:t>
            </a:r>
            <a:r>
              <a:rPr lang="en-US" altLang="zh-TW" sz="5000" dirty="0" smtClean="0"/>
              <a:t>—</a:t>
            </a:r>
            <a:r>
              <a:rPr lang="zh-TW" altLang="en-US" sz="5000" dirty="0" smtClean="0"/>
              <a:t>人的管理</a:t>
            </a:r>
            <a:endParaRPr lang="zh-TW" altLang="en-US" sz="50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103787"/>
              </p:ext>
            </p:extLst>
          </p:nvPr>
        </p:nvGraphicFramePr>
        <p:xfrm>
          <a:off x="810196" y="2556495"/>
          <a:ext cx="8856984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523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2205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管制人次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解除管制人次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隔離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居家隔離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居家檢疫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自主健康管理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自我健康觀察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健康追蹤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原能會自訂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19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居家辦公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圓角矩形 6"/>
          <p:cNvSpPr/>
          <p:nvPr/>
        </p:nvSpPr>
        <p:spPr>
          <a:xfrm>
            <a:off x="3330476" y="306845"/>
            <a:ext cx="6779173" cy="12241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000" dirty="0" smtClean="0"/>
              <a:t>落實管制</a:t>
            </a:r>
            <a:r>
              <a:rPr lang="en-US" altLang="zh-TW" sz="5000" dirty="0" smtClean="0"/>
              <a:t>—</a:t>
            </a:r>
            <a:r>
              <a:rPr lang="zh-TW" altLang="en-US" sz="5000" dirty="0" smtClean="0"/>
              <a:t>人的管理</a:t>
            </a:r>
            <a:r>
              <a:rPr lang="en-US" altLang="zh-TW" sz="3200" dirty="0" smtClean="0"/>
              <a:t>(5/9)</a:t>
            </a:r>
            <a:endParaRPr lang="zh-TW" altLang="en-US" sz="3200" dirty="0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6671136" y="6713070"/>
            <a:ext cx="3384376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統計時間：</a:t>
            </a:r>
            <a:r>
              <a:rPr lang="en-US" altLang="zh-TW" dirty="0" smtClean="0"/>
              <a:t>109</a:t>
            </a:r>
            <a:r>
              <a:rPr lang="zh-TW" altLang="en-US" dirty="0" smtClean="0"/>
              <a:t>年</a:t>
            </a:r>
            <a:r>
              <a:rPr lang="en-US" altLang="zh-TW" dirty="0" smtClean="0"/>
              <a:t>3</a:t>
            </a:r>
            <a:r>
              <a:rPr lang="zh-TW" altLang="en-US" dirty="0" smtClean="0"/>
              <a:t>月</a:t>
            </a:r>
            <a:r>
              <a:rPr lang="en-US" altLang="zh-TW" dirty="0" smtClean="0"/>
              <a:t>30</a:t>
            </a:r>
            <a:r>
              <a:rPr lang="zh-TW" altLang="en-US" dirty="0" smtClean="0"/>
              <a:t>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42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4172" y="1536820"/>
            <a:ext cx="9420542" cy="49900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TW" altLang="en-US" b="1" dirty="0" smtClean="0">
                <a:solidFill>
                  <a:srgbClr val="FF0000"/>
                </a:solidFill>
              </a:rPr>
              <a:t>防疫物資準備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3762524" y="306845"/>
            <a:ext cx="6347125" cy="12241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000" dirty="0" smtClean="0"/>
              <a:t>落實管制</a:t>
            </a:r>
            <a:r>
              <a:rPr lang="en-US" altLang="zh-TW" sz="5000" dirty="0" smtClean="0"/>
              <a:t>—</a:t>
            </a:r>
            <a:r>
              <a:rPr lang="zh-TW" altLang="en-US" sz="5000" dirty="0" smtClean="0"/>
              <a:t>物的管理</a:t>
            </a:r>
            <a:endParaRPr lang="zh-TW" altLang="en-US" sz="5000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042107"/>
              </p:ext>
            </p:extLst>
          </p:nvPr>
        </p:nvGraphicFramePr>
        <p:xfrm>
          <a:off x="594172" y="2196455"/>
          <a:ext cx="9433048" cy="4741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110">
                  <a:extLst>
                    <a:ext uri="{9D8B030D-6E8A-4147-A177-3AD203B41FA5}">
                      <a16:colId xmlns="" xmlns:a16="http://schemas.microsoft.com/office/drawing/2014/main" val="3174867200"/>
                    </a:ext>
                  </a:extLst>
                </a:gridCol>
                <a:gridCol w="2705603">
                  <a:extLst>
                    <a:ext uri="{9D8B030D-6E8A-4147-A177-3AD203B41FA5}">
                      <a16:colId xmlns="" xmlns:a16="http://schemas.microsoft.com/office/drawing/2014/main" val="3562254319"/>
                    </a:ext>
                  </a:extLst>
                </a:gridCol>
                <a:gridCol w="1316239">
                  <a:extLst>
                    <a:ext uri="{9D8B030D-6E8A-4147-A177-3AD203B41FA5}">
                      <a16:colId xmlns="" xmlns:a16="http://schemas.microsoft.com/office/drawing/2014/main" val="1115727621"/>
                    </a:ext>
                  </a:extLst>
                </a:gridCol>
                <a:gridCol w="3583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項目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數量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備置日期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+mj-ea"/>
                          <a:ea typeface="+mj-ea"/>
                        </a:rPr>
                        <a:t>後續補充規劃</a:t>
                      </a: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22233798"/>
                  </a:ext>
                </a:extLst>
              </a:tr>
              <a:tr h="1072285">
                <a:tc>
                  <a:txBody>
                    <a:bodyPr/>
                    <a:lstStyle/>
                    <a:p>
                      <a:r>
                        <a:rPr lang="zh-TW" altLang="en-US" sz="2100" dirty="0" smtClean="0">
                          <a:latin typeface="+mj-ea"/>
                          <a:ea typeface="+mj-ea"/>
                        </a:rPr>
                        <a:t>口罩</a:t>
                      </a:r>
                      <a:endParaRPr lang="zh-TW" altLang="en-US" sz="21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100" dirty="0" smtClean="0">
                          <a:latin typeface="+mj-ea"/>
                          <a:ea typeface="+mj-ea"/>
                        </a:rPr>
                        <a:t>1</a:t>
                      </a:r>
                      <a:r>
                        <a:rPr lang="zh-TW" altLang="en-US" sz="2100" dirty="0" smtClean="0">
                          <a:latin typeface="+mj-ea"/>
                          <a:ea typeface="+mj-ea"/>
                        </a:rPr>
                        <a:t>箱</a:t>
                      </a:r>
                      <a:r>
                        <a:rPr lang="en-US" altLang="zh-TW" sz="2100" dirty="0" smtClean="0">
                          <a:latin typeface="+mj-ea"/>
                          <a:ea typeface="+mj-ea"/>
                        </a:rPr>
                        <a:t>(50</a:t>
                      </a:r>
                      <a:r>
                        <a:rPr lang="zh-TW" altLang="en-US" sz="2100" dirty="0" smtClean="0">
                          <a:latin typeface="+mj-ea"/>
                          <a:ea typeface="+mj-ea"/>
                        </a:rPr>
                        <a:t>盒</a:t>
                      </a:r>
                      <a:r>
                        <a:rPr lang="en-US" altLang="zh-TW" sz="2100" dirty="0" smtClean="0">
                          <a:latin typeface="+mj-ea"/>
                          <a:ea typeface="+mj-ea"/>
                        </a:rPr>
                        <a:t>)</a:t>
                      </a:r>
                    </a:p>
                    <a:p>
                      <a:r>
                        <a:rPr lang="en-US" altLang="zh-TW" sz="2100" dirty="0" smtClean="0">
                          <a:latin typeface="+mj-ea"/>
                          <a:ea typeface="+mj-ea"/>
                        </a:rPr>
                        <a:t>3</a:t>
                      </a:r>
                      <a:r>
                        <a:rPr lang="zh-TW" altLang="en-US" sz="2100" dirty="0" smtClean="0">
                          <a:latin typeface="+mj-ea"/>
                          <a:ea typeface="+mj-ea"/>
                        </a:rPr>
                        <a:t>盒</a:t>
                      </a:r>
                      <a:endParaRPr lang="zh-TW" altLang="en-US" sz="21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100" dirty="0" smtClean="0">
                          <a:latin typeface="+mj-ea"/>
                          <a:ea typeface="+mj-ea"/>
                        </a:rPr>
                        <a:t>109.1.31</a:t>
                      </a:r>
                    </a:p>
                    <a:p>
                      <a:r>
                        <a:rPr lang="en-US" altLang="zh-TW" sz="2100" dirty="0" smtClean="0">
                          <a:latin typeface="+mj-ea"/>
                          <a:ea typeface="+mj-ea"/>
                        </a:rPr>
                        <a:t>109.2.27</a:t>
                      </a:r>
                      <a:endParaRPr lang="zh-TW" altLang="en-US" sz="21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+mj-ea"/>
                          <a:ea typeface="+mj-ea"/>
                        </a:rPr>
                        <a:t>1.</a:t>
                      </a:r>
                      <a:r>
                        <a:rPr lang="zh-TW" altLang="en-US" sz="1800" dirty="0" smtClean="0">
                          <a:latin typeface="+mj-ea"/>
                          <a:ea typeface="+mj-ea"/>
                        </a:rPr>
                        <a:t>請數家合作廠商積極尋求醫療</a:t>
                      </a:r>
                      <a:endParaRPr lang="en-US" altLang="zh-TW" sz="1800" dirty="0" smtClean="0">
                        <a:latin typeface="+mj-ea"/>
                        <a:ea typeface="+mj-ea"/>
                      </a:endParaRPr>
                    </a:p>
                    <a:p>
                      <a:r>
                        <a:rPr lang="zh-TW" altLang="en-US" sz="1800" dirty="0" smtClean="0">
                          <a:latin typeface="+mj-ea"/>
                          <a:ea typeface="+mj-ea"/>
                        </a:rPr>
                        <a:t>   口罩，並優先提供本所</a:t>
                      </a:r>
                      <a:endParaRPr lang="en-US" altLang="zh-TW" sz="1800" dirty="0" smtClean="0">
                        <a:latin typeface="+mj-ea"/>
                        <a:ea typeface="+mj-ea"/>
                      </a:endParaRPr>
                    </a:p>
                    <a:p>
                      <a:r>
                        <a:rPr lang="en-US" altLang="zh-TW" sz="1800" dirty="0" smtClean="0">
                          <a:latin typeface="+mj-ea"/>
                          <a:ea typeface="+mj-ea"/>
                        </a:rPr>
                        <a:t>2.</a:t>
                      </a:r>
                      <a:r>
                        <a:rPr lang="zh-TW" altLang="en-US" sz="1800" dirty="0" smtClean="0">
                          <a:latin typeface="+mj-ea"/>
                          <a:ea typeface="+mj-ea"/>
                        </a:rPr>
                        <a:t>如現有醫療口罩用罄，考慮購</a:t>
                      </a:r>
                      <a:endParaRPr lang="en-US" altLang="zh-TW" sz="1800" dirty="0" smtClean="0">
                        <a:latin typeface="+mj-ea"/>
                        <a:ea typeface="+mj-ea"/>
                      </a:endParaRPr>
                    </a:p>
                    <a:p>
                      <a:r>
                        <a:rPr lang="zh-TW" altLang="en-US" sz="1800" dirty="0" smtClean="0">
                          <a:latin typeface="+mj-ea"/>
                          <a:ea typeface="+mj-ea"/>
                        </a:rPr>
                        <a:t>   置活性碳口罩支應</a:t>
                      </a:r>
                      <a:endParaRPr lang="zh-TW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77928469"/>
                  </a:ext>
                </a:extLst>
              </a:tr>
              <a:tr h="824834">
                <a:tc>
                  <a:txBody>
                    <a:bodyPr/>
                    <a:lstStyle/>
                    <a:p>
                      <a:r>
                        <a:rPr lang="zh-TW" altLang="en-US" sz="2100" dirty="0" smtClean="0">
                          <a:latin typeface="+mj-ea"/>
                          <a:ea typeface="+mj-ea"/>
                        </a:rPr>
                        <a:t>酒精</a:t>
                      </a:r>
                      <a:endParaRPr lang="zh-TW" altLang="en-US" sz="21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100" dirty="0" smtClean="0">
                          <a:latin typeface="+mj-ea"/>
                          <a:ea typeface="+mj-ea"/>
                        </a:rPr>
                        <a:t>75%</a:t>
                      </a:r>
                      <a:r>
                        <a:rPr lang="zh-TW" altLang="en-US" sz="2100" dirty="0" smtClean="0">
                          <a:latin typeface="+mj-ea"/>
                          <a:ea typeface="+mj-ea"/>
                        </a:rPr>
                        <a:t>濃度 </a:t>
                      </a:r>
                      <a:r>
                        <a:rPr lang="en-US" altLang="zh-TW" sz="2100" dirty="0" smtClean="0">
                          <a:latin typeface="+mj-ea"/>
                          <a:ea typeface="+mj-ea"/>
                        </a:rPr>
                        <a:t>400</a:t>
                      </a:r>
                      <a:r>
                        <a:rPr lang="zh-TW" altLang="en-US" sz="2100" dirty="0" smtClean="0">
                          <a:latin typeface="+mj-ea"/>
                          <a:ea typeface="+mj-ea"/>
                        </a:rPr>
                        <a:t>瓶</a:t>
                      </a:r>
                      <a:r>
                        <a:rPr lang="en-US" altLang="zh-TW" sz="2100" dirty="0" smtClean="0">
                          <a:latin typeface="+mj-ea"/>
                          <a:ea typeface="+mj-ea"/>
                        </a:rPr>
                        <a:t>/500ml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zh-TW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95</a:t>
                      </a:r>
                      <a:r>
                        <a:rPr kumimoji="0" lang="zh-TW" altLang="en-US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％濃度</a:t>
                      </a:r>
                      <a:r>
                        <a:rPr kumimoji="0" lang="en-US" altLang="zh-TW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10</a:t>
                      </a:r>
                      <a:r>
                        <a:rPr kumimoji="0" lang="zh-TW" altLang="en-US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桶</a:t>
                      </a:r>
                      <a:r>
                        <a:rPr kumimoji="0" lang="en-US" altLang="zh-TW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/18</a:t>
                      </a:r>
                      <a:r>
                        <a:rPr kumimoji="0" lang="zh-TW" altLang="en-US" sz="2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公升</a:t>
                      </a:r>
                      <a:endParaRPr kumimoji="0" lang="en-US" altLang="zh-TW" sz="2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100" dirty="0" smtClean="0">
                          <a:latin typeface="+mj-ea"/>
                          <a:ea typeface="+mj-ea"/>
                        </a:rPr>
                        <a:t>109.1.30</a:t>
                      </a:r>
                    </a:p>
                    <a:p>
                      <a:r>
                        <a:rPr lang="en-US" altLang="zh-TW" sz="2100" dirty="0" smtClean="0">
                          <a:latin typeface="+mj-ea"/>
                          <a:ea typeface="+mj-ea"/>
                        </a:rPr>
                        <a:t>109.1.31</a:t>
                      </a:r>
                      <a:endParaRPr lang="zh-TW" altLang="en-US" sz="21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+mj-ea"/>
                          <a:ea typeface="+mj-ea"/>
                        </a:rPr>
                        <a:t>1.</a:t>
                      </a:r>
                      <a:r>
                        <a:rPr lang="zh-TW" altLang="en-US" sz="1800" dirty="0" smtClean="0">
                          <a:latin typeface="+mj-ea"/>
                          <a:ea typeface="+mj-ea"/>
                        </a:rPr>
                        <a:t>臺酒公司龍潭營業所視當日庫</a:t>
                      </a:r>
                      <a:endParaRPr lang="en-US" altLang="zh-TW" sz="1800" dirty="0" smtClean="0">
                        <a:latin typeface="+mj-ea"/>
                        <a:ea typeface="+mj-ea"/>
                      </a:endParaRPr>
                    </a:p>
                    <a:p>
                      <a:r>
                        <a:rPr lang="zh-TW" altLang="en-US" sz="1800" dirty="0" smtClean="0">
                          <a:latin typeface="+mj-ea"/>
                          <a:ea typeface="+mj-ea"/>
                        </a:rPr>
                        <a:t>  存量優先提供本所購買</a:t>
                      </a:r>
                      <a:endParaRPr lang="en-US" altLang="zh-TW" sz="1800" dirty="0" smtClean="0">
                        <a:latin typeface="+mj-ea"/>
                        <a:ea typeface="+mj-ea"/>
                      </a:endParaRPr>
                    </a:p>
                    <a:p>
                      <a:r>
                        <a:rPr lang="en-US" altLang="zh-TW" sz="1800" dirty="0" smtClean="0">
                          <a:latin typeface="+mj-ea"/>
                          <a:ea typeface="+mj-ea"/>
                        </a:rPr>
                        <a:t>2.</a:t>
                      </a:r>
                      <a:r>
                        <a:rPr lang="zh-TW" altLang="en-US" sz="1800" dirty="0" smtClean="0">
                          <a:latin typeface="+mj-ea"/>
                          <a:ea typeface="+mj-ea"/>
                        </a:rPr>
                        <a:t>行文至臺酒公司申請專案購買</a:t>
                      </a:r>
                      <a:endParaRPr lang="zh-TW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02281157"/>
                  </a:ext>
                </a:extLst>
              </a:tr>
              <a:tr h="1237252">
                <a:tc>
                  <a:txBody>
                    <a:bodyPr/>
                    <a:lstStyle/>
                    <a:p>
                      <a:r>
                        <a:rPr lang="zh-TW" altLang="en-US" sz="2100" dirty="0" smtClean="0">
                          <a:latin typeface="+mj-ea"/>
                          <a:ea typeface="+mj-ea"/>
                        </a:rPr>
                        <a:t>紅外線額溫槍</a:t>
                      </a:r>
                      <a:endParaRPr lang="zh-TW" altLang="en-US" sz="21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100" dirty="0" smtClean="0">
                          <a:latin typeface="+mj-ea"/>
                          <a:ea typeface="+mj-ea"/>
                        </a:rPr>
                        <a:t>22</a:t>
                      </a:r>
                      <a:r>
                        <a:rPr lang="zh-TW" altLang="en-US" sz="2100" dirty="0" smtClean="0">
                          <a:latin typeface="+mj-ea"/>
                          <a:ea typeface="+mj-ea"/>
                        </a:rPr>
                        <a:t>支</a:t>
                      </a:r>
                      <a:endParaRPr lang="en-US" altLang="zh-TW" sz="2100" dirty="0" smtClean="0">
                        <a:latin typeface="+mj-ea"/>
                        <a:ea typeface="+mj-ea"/>
                      </a:endParaRPr>
                    </a:p>
                    <a:p>
                      <a:r>
                        <a:rPr lang="en-US" altLang="zh-TW" sz="2100" dirty="0" smtClean="0">
                          <a:latin typeface="+mj-ea"/>
                          <a:ea typeface="+mj-ea"/>
                        </a:rPr>
                        <a:t>2</a:t>
                      </a:r>
                      <a:r>
                        <a:rPr lang="zh-TW" altLang="en-US" sz="2100" dirty="0" smtClean="0">
                          <a:latin typeface="+mj-ea"/>
                          <a:ea typeface="+mj-ea"/>
                        </a:rPr>
                        <a:t>支</a:t>
                      </a:r>
                      <a:endParaRPr lang="en-US" altLang="zh-TW" sz="2100" dirty="0" smtClean="0">
                        <a:latin typeface="+mj-ea"/>
                        <a:ea typeface="+mj-ea"/>
                      </a:endParaRPr>
                    </a:p>
                    <a:p>
                      <a:r>
                        <a:rPr lang="en-US" altLang="zh-TW" sz="2100" dirty="0" smtClean="0">
                          <a:latin typeface="+mj-ea"/>
                          <a:ea typeface="+mj-ea"/>
                        </a:rPr>
                        <a:t>9</a:t>
                      </a:r>
                      <a:r>
                        <a:rPr lang="zh-TW" altLang="en-US" sz="2100" dirty="0" smtClean="0">
                          <a:latin typeface="+mj-ea"/>
                          <a:ea typeface="+mj-ea"/>
                        </a:rPr>
                        <a:t>支</a:t>
                      </a:r>
                      <a:endParaRPr lang="en-US" altLang="zh-TW" sz="2100" dirty="0" smtClean="0">
                        <a:latin typeface="+mj-ea"/>
                        <a:ea typeface="+mj-ea"/>
                      </a:endParaRPr>
                    </a:p>
                    <a:p>
                      <a:r>
                        <a:rPr lang="en-US" altLang="zh-TW" sz="2100" dirty="0" smtClean="0">
                          <a:latin typeface="+mj-ea"/>
                          <a:ea typeface="+mj-ea"/>
                        </a:rPr>
                        <a:t>13</a:t>
                      </a:r>
                      <a:r>
                        <a:rPr lang="zh-TW" altLang="en-US" sz="2100" dirty="0" smtClean="0">
                          <a:latin typeface="+mj-ea"/>
                          <a:ea typeface="+mj-ea"/>
                        </a:rPr>
                        <a:t>支</a:t>
                      </a:r>
                      <a:endParaRPr lang="zh-TW" altLang="en-US" sz="21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100" dirty="0" smtClean="0">
                          <a:latin typeface="+mj-ea"/>
                          <a:ea typeface="+mj-ea"/>
                        </a:rPr>
                        <a:t>109.1.31</a:t>
                      </a:r>
                    </a:p>
                    <a:p>
                      <a:r>
                        <a:rPr lang="en-US" altLang="zh-TW" sz="2100" dirty="0" smtClean="0">
                          <a:latin typeface="+mj-ea"/>
                          <a:ea typeface="+mj-ea"/>
                        </a:rPr>
                        <a:t>109.2.4</a:t>
                      </a:r>
                    </a:p>
                    <a:p>
                      <a:r>
                        <a:rPr lang="en-US" altLang="zh-TW" sz="2100" dirty="0" smtClean="0">
                          <a:latin typeface="+mj-ea"/>
                          <a:ea typeface="+mj-ea"/>
                        </a:rPr>
                        <a:t>109.2.27</a:t>
                      </a:r>
                    </a:p>
                    <a:p>
                      <a:r>
                        <a:rPr lang="en-US" altLang="zh-TW" sz="2100" dirty="0" smtClean="0">
                          <a:latin typeface="+mj-ea"/>
                          <a:ea typeface="+mj-ea"/>
                        </a:rPr>
                        <a:t>109.3.17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+mj-ea"/>
                          <a:ea typeface="+mj-ea"/>
                        </a:rPr>
                        <a:t>合作廠商俟貨源陸續供貨，最近一批額溫槍預計</a:t>
                      </a:r>
                      <a:r>
                        <a:rPr lang="en-US" altLang="zh-TW" sz="1800" dirty="0" smtClean="0">
                          <a:latin typeface="+mj-ea"/>
                          <a:ea typeface="+mj-ea"/>
                        </a:rPr>
                        <a:t>109</a:t>
                      </a:r>
                      <a:r>
                        <a:rPr lang="zh-TW" altLang="en-US" sz="1800" dirty="0" smtClean="0"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zh-TW" sz="1800" dirty="0" smtClean="0">
                          <a:latin typeface="+mj-ea"/>
                          <a:ea typeface="+mj-ea"/>
                        </a:rPr>
                        <a:t>4</a:t>
                      </a:r>
                      <a:r>
                        <a:rPr lang="zh-TW" altLang="en-US" sz="1800" dirty="0" smtClean="0">
                          <a:latin typeface="+mj-ea"/>
                          <a:ea typeface="+mj-ea"/>
                        </a:rPr>
                        <a:t>月中旬到貨</a:t>
                      </a:r>
                      <a:endParaRPr lang="en-US" altLang="zh-TW" sz="1800" dirty="0" smtClean="0">
                        <a:latin typeface="+mj-ea"/>
                        <a:ea typeface="+mj-ea"/>
                      </a:endParaRPr>
                    </a:p>
                    <a:p>
                      <a:endParaRPr lang="en-US" altLang="zh-TW" sz="1800" dirty="0" smtClean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87491042"/>
                  </a:ext>
                </a:extLst>
              </a:tr>
              <a:tr h="423012">
                <a:tc>
                  <a:txBody>
                    <a:bodyPr/>
                    <a:lstStyle/>
                    <a:p>
                      <a:r>
                        <a:rPr lang="zh-TW" altLang="en-US" sz="2100" dirty="0" smtClean="0">
                          <a:latin typeface="+mj-ea"/>
                          <a:ea typeface="+mj-ea"/>
                        </a:rPr>
                        <a:t>醫檢手套</a:t>
                      </a:r>
                      <a:endParaRPr lang="zh-TW" altLang="en-US" sz="21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100" dirty="0" smtClean="0">
                          <a:latin typeface="+mj-ea"/>
                          <a:ea typeface="+mj-ea"/>
                        </a:rPr>
                        <a:t>6</a:t>
                      </a:r>
                      <a:r>
                        <a:rPr lang="zh-TW" altLang="en-US" sz="2100" dirty="0" smtClean="0">
                          <a:latin typeface="+mj-ea"/>
                          <a:ea typeface="+mj-ea"/>
                        </a:rPr>
                        <a:t>盒</a:t>
                      </a:r>
                      <a:r>
                        <a:rPr lang="en-US" altLang="zh-TW" sz="2100" dirty="0" smtClean="0">
                          <a:latin typeface="+mj-ea"/>
                          <a:ea typeface="+mj-ea"/>
                        </a:rPr>
                        <a:t>/100</a:t>
                      </a:r>
                      <a:r>
                        <a:rPr lang="zh-TW" altLang="en-US" sz="2100" dirty="0" smtClean="0">
                          <a:latin typeface="+mj-ea"/>
                          <a:ea typeface="+mj-ea"/>
                        </a:rPr>
                        <a:t>雙</a:t>
                      </a:r>
                      <a:endParaRPr lang="zh-TW" altLang="en-US" sz="21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100" dirty="0" smtClean="0">
                          <a:latin typeface="+mj-ea"/>
                          <a:ea typeface="+mj-ea"/>
                        </a:rPr>
                        <a:t>109.2.27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+mj-ea"/>
                          <a:ea typeface="+mj-ea"/>
                        </a:rPr>
                        <a:t>市場貨源尚足因應</a:t>
                      </a:r>
                      <a:endParaRPr lang="en-US" altLang="zh-TW" sz="1800" dirty="0" smtClean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34058418"/>
                  </a:ext>
                </a:extLst>
              </a:tr>
              <a:tr h="391262">
                <a:tc>
                  <a:txBody>
                    <a:bodyPr/>
                    <a:lstStyle/>
                    <a:p>
                      <a:r>
                        <a:rPr lang="zh-TW" altLang="en-US" sz="2100" dirty="0" smtClean="0">
                          <a:latin typeface="+mj-ea"/>
                          <a:ea typeface="+mj-ea"/>
                        </a:rPr>
                        <a:t>彩色標籤紙</a:t>
                      </a:r>
                      <a:endParaRPr lang="zh-TW" altLang="en-US" sz="21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100" dirty="0" smtClean="0">
                          <a:latin typeface="+mj-ea"/>
                          <a:ea typeface="+mj-ea"/>
                        </a:rPr>
                        <a:t>51</a:t>
                      </a:r>
                      <a:r>
                        <a:rPr lang="zh-TW" altLang="en-US" sz="2100" dirty="0" smtClean="0">
                          <a:latin typeface="+mj-ea"/>
                          <a:ea typeface="+mj-ea"/>
                        </a:rPr>
                        <a:t>包</a:t>
                      </a:r>
                      <a:endParaRPr lang="zh-TW" altLang="en-US" sz="21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100" dirty="0" smtClean="0">
                          <a:latin typeface="+mj-ea"/>
                          <a:ea typeface="+mj-ea"/>
                        </a:rPr>
                        <a:t>109.1.31</a:t>
                      </a:r>
                      <a:endParaRPr lang="zh-TW" altLang="en-US" sz="21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+mj-ea"/>
                          <a:ea typeface="+mj-ea"/>
                        </a:rPr>
                        <a:t>市場貨源供應無虞</a:t>
                      </a:r>
                      <a:endParaRPr lang="zh-TW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05418607"/>
                  </a:ext>
                </a:extLst>
              </a:tr>
            </a:tbl>
          </a:graphicData>
        </a:graphic>
      </p:graphicFrame>
      <p:sp>
        <p:nvSpPr>
          <p:cNvPr id="13" name="圓角矩形 12"/>
          <p:cNvSpPr/>
          <p:nvPr/>
        </p:nvSpPr>
        <p:spPr>
          <a:xfrm>
            <a:off x="3330476" y="306845"/>
            <a:ext cx="6779173" cy="12241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000" dirty="0" smtClean="0"/>
              <a:t>落實管制</a:t>
            </a:r>
            <a:r>
              <a:rPr lang="en-US" altLang="zh-TW" sz="5000" dirty="0" smtClean="0"/>
              <a:t>—</a:t>
            </a:r>
            <a:r>
              <a:rPr lang="zh-TW" altLang="en-US" sz="5000" dirty="0" smtClean="0"/>
              <a:t>物的管理</a:t>
            </a:r>
            <a:r>
              <a:rPr lang="en-US" altLang="zh-TW" sz="3200" dirty="0" smtClean="0"/>
              <a:t>(6/9)</a:t>
            </a:r>
            <a:endParaRPr lang="zh-TW" altLang="en-US" sz="3200" dirty="0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608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zh-TW" altLang="en-US" b="1" dirty="0"/>
          </a:p>
        </p:txBody>
      </p:sp>
      <p:sp>
        <p:nvSpPr>
          <p:cNvPr id="5" name="圓角矩形 4"/>
          <p:cNvSpPr/>
          <p:nvPr/>
        </p:nvSpPr>
        <p:spPr>
          <a:xfrm>
            <a:off x="3762524" y="306845"/>
            <a:ext cx="6347125" cy="12241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000" dirty="0" smtClean="0"/>
              <a:t>落實管制</a:t>
            </a:r>
            <a:r>
              <a:rPr lang="en-US" altLang="zh-TW" sz="5000" dirty="0" smtClean="0"/>
              <a:t>—</a:t>
            </a:r>
            <a:r>
              <a:rPr lang="zh-TW" altLang="en-US" sz="5000" dirty="0" smtClean="0"/>
              <a:t>物的管理</a:t>
            </a:r>
            <a:endParaRPr lang="zh-TW" altLang="en-US" sz="5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1764407"/>
            <a:ext cx="2981961" cy="216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圖片 13" descr="C:\Users\i0133\AppData\Local\Microsoft\Windows\Temporary Internet Files\Content.Word\IMG_016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43" y="4644727"/>
            <a:ext cx="2970749" cy="2192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540" y="1783448"/>
            <a:ext cx="2992416" cy="214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540" y="4613555"/>
            <a:ext cx="2900363" cy="222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矩形 19"/>
          <p:cNvSpPr/>
          <p:nvPr/>
        </p:nvSpPr>
        <p:spPr>
          <a:xfrm>
            <a:off x="1112897" y="3924648"/>
            <a:ext cx="180049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紅外線額溫槍</a:t>
            </a:r>
            <a:endParaRPr lang="zh-TW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1242244" y="6837714"/>
            <a:ext cx="126188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醫療口罩</a:t>
            </a:r>
            <a:endParaRPr lang="zh-TW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4960110" y="3924648"/>
            <a:ext cx="72327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酒精</a:t>
            </a:r>
            <a:endParaRPr lang="zh-TW" altLang="en-US" dirty="0"/>
          </a:p>
        </p:txBody>
      </p:sp>
      <p:pic>
        <p:nvPicPr>
          <p:cNvPr id="23" name="圖片 22" descr="C:\Users\i0133\AppData\Local\Microsoft\Windows\Temporary Internet Files\Content.Word\IMG_016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68" y="4644726"/>
            <a:ext cx="2970749" cy="2192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圖片 23" descr="C:\Users\i0133\AppData\Local\Microsoft\Windows\Temporary Internet Files\Content.Word\IMG_016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42" y="4613554"/>
            <a:ext cx="2970749" cy="219298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矩形 24"/>
          <p:cNvSpPr/>
          <p:nvPr/>
        </p:nvSpPr>
        <p:spPr>
          <a:xfrm>
            <a:off x="4770636" y="6843505"/>
            <a:ext cx="126188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醫檢手套</a:t>
            </a:r>
            <a:endParaRPr lang="zh-TW" altLang="en-US" dirty="0"/>
          </a:p>
        </p:txBody>
      </p:sp>
      <p:pic>
        <p:nvPicPr>
          <p:cNvPr id="26" name="圖片 25" descr="C:\Users\i0133\AppData\Local\Microsoft\Windows\Temporary Internet Files\Content.Outlook\UR08OYEG\20200211_132237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6"/>
          <a:stretch/>
        </p:blipFill>
        <p:spPr bwMode="auto">
          <a:xfrm>
            <a:off x="6944459" y="1783449"/>
            <a:ext cx="3084383" cy="21411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矩形 26"/>
          <p:cNvSpPr/>
          <p:nvPr/>
        </p:nvSpPr>
        <p:spPr>
          <a:xfrm>
            <a:off x="7907064" y="3924648"/>
            <a:ext cx="126188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彩色標籤</a:t>
            </a:r>
            <a:endParaRPr lang="zh-TW" altLang="en-US" dirty="0"/>
          </a:p>
        </p:txBody>
      </p:sp>
      <p:sp>
        <p:nvSpPr>
          <p:cNvPr id="28" name="圓角矩形 27"/>
          <p:cNvSpPr/>
          <p:nvPr/>
        </p:nvSpPr>
        <p:spPr>
          <a:xfrm>
            <a:off x="3330476" y="306845"/>
            <a:ext cx="6779173" cy="12241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000" dirty="0" smtClean="0"/>
              <a:t>落實管制</a:t>
            </a:r>
            <a:r>
              <a:rPr lang="en-US" altLang="zh-TW" sz="5000" dirty="0" smtClean="0"/>
              <a:t>—</a:t>
            </a:r>
            <a:r>
              <a:rPr lang="zh-TW" altLang="en-US" sz="5000" dirty="0" smtClean="0"/>
              <a:t>物的管理</a:t>
            </a:r>
            <a:r>
              <a:rPr lang="en-US" altLang="zh-TW" sz="3200" dirty="0" smtClean="0"/>
              <a:t>(7/9)</a:t>
            </a:r>
            <a:endParaRPr lang="zh-TW" altLang="en-US" sz="3200" dirty="0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627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</TotalTime>
  <Words>1529</Words>
  <Application>Microsoft Office PowerPoint</Application>
  <PresentationFormat>自訂</PresentationFormat>
  <Paragraphs>339</Paragraphs>
  <Slides>20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Office 佈景主題</vt:lpstr>
      <vt:lpstr>核能研究所因應COVID-19(武漢肺炎)之防疫應變措施</vt:lpstr>
      <vt:lpstr>大綱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超前部署(1/4)</vt:lpstr>
      <vt:lpstr>超前部署(2/4)</vt:lpstr>
      <vt:lpstr>超前部署(3/4)</vt:lpstr>
      <vt:lpstr>超前部署(4/4)</vt:lpstr>
      <vt:lpstr>案例分享(1/4)</vt:lpstr>
      <vt:lpstr>案例分享(2/4)</vt:lpstr>
      <vt:lpstr>案例分享(3/4)</vt:lpstr>
      <vt:lpstr>案例分享(4/4)</vt:lpstr>
      <vt:lpstr>簡報完畢  敬請指教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孫筱玲</dc:creator>
  <cp:lastModifiedBy>蔡銀藝</cp:lastModifiedBy>
  <cp:revision>129</cp:revision>
  <cp:lastPrinted>2020-04-01T04:27:02Z</cp:lastPrinted>
  <dcterms:created xsi:type="dcterms:W3CDTF">2016-03-02T01:31:29Z</dcterms:created>
  <dcterms:modified xsi:type="dcterms:W3CDTF">2020-04-01T05:20:12Z</dcterms:modified>
</cp:coreProperties>
</file>