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8" r:id="rId2"/>
    <p:sldId id="331" r:id="rId3"/>
    <p:sldId id="332" r:id="rId4"/>
    <p:sldId id="333" r:id="rId5"/>
    <p:sldId id="334" r:id="rId6"/>
    <p:sldId id="322" r:id="rId7"/>
    <p:sldId id="335" r:id="rId8"/>
    <p:sldId id="325" r:id="rId9"/>
    <p:sldId id="326" r:id="rId10"/>
    <p:sldId id="330" r:id="rId11"/>
  </p:sldIdLst>
  <p:sldSz cx="10693400" cy="7561263"/>
  <p:notesSz cx="6807200" cy="9939338"/>
  <p:defaultTextStyle>
    <a:defPPr>
      <a:defRPr lang="zh-TW"/>
    </a:defPPr>
    <a:lvl1pPr algn="l" defTabSz="1042988" rtl="0" fontAlgn="base">
      <a:spcBef>
        <a:spcPct val="0"/>
      </a:spcBef>
      <a:spcAft>
        <a:spcPct val="0"/>
      </a:spcAft>
      <a:defRPr kumimoji="1" sz="2100" kern="1200">
        <a:solidFill>
          <a:schemeClr val="tx1"/>
        </a:solidFill>
        <a:latin typeface="Arial" charset="0"/>
        <a:ea typeface="新細明體" charset="-120"/>
        <a:cs typeface="+mn-cs"/>
      </a:defRPr>
    </a:lvl1pPr>
    <a:lvl2pPr marL="520700" indent="-63500" algn="l" defTabSz="1042988" rtl="0" fontAlgn="base">
      <a:spcBef>
        <a:spcPct val="0"/>
      </a:spcBef>
      <a:spcAft>
        <a:spcPct val="0"/>
      </a:spcAft>
      <a:defRPr kumimoji="1" sz="2100" kern="1200">
        <a:solidFill>
          <a:schemeClr val="tx1"/>
        </a:solidFill>
        <a:latin typeface="Arial" charset="0"/>
        <a:ea typeface="新細明體" charset="-120"/>
        <a:cs typeface="+mn-cs"/>
      </a:defRPr>
    </a:lvl2pPr>
    <a:lvl3pPr marL="1042988" indent="-128588" algn="l" defTabSz="1042988" rtl="0" fontAlgn="base">
      <a:spcBef>
        <a:spcPct val="0"/>
      </a:spcBef>
      <a:spcAft>
        <a:spcPct val="0"/>
      </a:spcAft>
      <a:defRPr kumimoji="1" sz="2100" kern="1200">
        <a:solidFill>
          <a:schemeClr val="tx1"/>
        </a:solidFill>
        <a:latin typeface="Arial" charset="0"/>
        <a:ea typeface="新細明體" charset="-120"/>
        <a:cs typeface="+mn-cs"/>
      </a:defRPr>
    </a:lvl3pPr>
    <a:lvl4pPr marL="1563688" indent="-192088" algn="l" defTabSz="1042988" rtl="0" fontAlgn="base">
      <a:spcBef>
        <a:spcPct val="0"/>
      </a:spcBef>
      <a:spcAft>
        <a:spcPct val="0"/>
      </a:spcAft>
      <a:defRPr kumimoji="1" sz="2100" kern="1200">
        <a:solidFill>
          <a:schemeClr val="tx1"/>
        </a:solidFill>
        <a:latin typeface="Arial" charset="0"/>
        <a:ea typeface="新細明體" charset="-120"/>
        <a:cs typeface="+mn-cs"/>
      </a:defRPr>
    </a:lvl4pPr>
    <a:lvl5pPr marL="2085975" indent="-257175" algn="l" defTabSz="1042988" rtl="0" fontAlgn="base">
      <a:spcBef>
        <a:spcPct val="0"/>
      </a:spcBef>
      <a:spcAft>
        <a:spcPct val="0"/>
      </a:spcAft>
      <a:defRPr kumimoji="1" sz="2100" kern="1200">
        <a:solidFill>
          <a:schemeClr val="tx1"/>
        </a:solidFill>
        <a:latin typeface="Arial" charset="0"/>
        <a:ea typeface="新細明體" charset="-120"/>
        <a:cs typeface="+mn-cs"/>
      </a:defRPr>
    </a:lvl5pPr>
    <a:lvl6pPr marL="2286000" algn="l" defTabSz="914400" rtl="0" eaLnBrk="1" latinLnBrk="0" hangingPunct="1">
      <a:defRPr kumimoji="1" sz="2100" kern="1200">
        <a:solidFill>
          <a:schemeClr val="tx1"/>
        </a:solidFill>
        <a:latin typeface="Arial" charset="0"/>
        <a:ea typeface="新細明體" charset="-120"/>
        <a:cs typeface="+mn-cs"/>
      </a:defRPr>
    </a:lvl6pPr>
    <a:lvl7pPr marL="2743200" algn="l" defTabSz="914400" rtl="0" eaLnBrk="1" latinLnBrk="0" hangingPunct="1">
      <a:defRPr kumimoji="1" sz="2100" kern="1200">
        <a:solidFill>
          <a:schemeClr val="tx1"/>
        </a:solidFill>
        <a:latin typeface="Arial" charset="0"/>
        <a:ea typeface="新細明體" charset="-120"/>
        <a:cs typeface="+mn-cs"/>
      </a:defRPr>
    </a:lvl7pPr>
    <a:lvl8pPr marL="3200400" algn="l" defTabSz="914400" rtl="0" eaLnBrk="1" latinLnBrk="0" hangingPunct="1">
      <a:defRPr kumimoji="1" sz="2100" kern="1200">
        <a:solidFill>
          <a:schemeClr val="tx1"/>
        </a:solidFill>
        <a:latin typeface="Arial" charset="0"/>
        <a:ea typeface="新細明體" charset="-120"/>
        <a:cs typeface="+mn-cs"/>
      </a:defRPr>
    </a:lvl8pPr>
    <a:lvl9pPr marL="3657600" algn="l" defTabSz="914400" rtl="0" eaLnBrk="1" latinLnBrk="0" hangingPunct="1">
      <a:defRPr kumimoji="1" sz="2100"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CCCCFF"/>
    <a:srgbClr val="FF6699"/>
    <a:srgbClr val="33CC33"/>
    <a:srgbClr val="99FF99"/>
    <a:srgbClr val="FF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56" autoAdjust="0"/>
  </p:normalViewPr>
  <p:slideViewPr>
    <p:cSldViewPr>
      <p:cViewPr varScale="1">
        <p:scale>
          <a:sx n="83" d="100"/>
          <a:sy n="83" d="100"/>
        </p:scale>
        <p:origin x="1013" y="62"/>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31" tIns="45715" rIns="91431" bIns="45715" rtlCol="0"/>
          <a:lstStyle>
            <a:lvl1pPr algn="l" defTabSz="1043056"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31" tIns="45715" rIns="91431" bIns="45715" rtlCol="0"/>
          <a:lstStyle>
            <a:lvl1pPr algn="r" defTabSz="1043056" fontAlgn="auto">
              <a:spcBef>
                <a:spcPts val="0"/>
              </a:spcBef>
              <a:spcAft>
                <a:spcPts val="0"/>
              </a:spcAft>
              <a:defRPr kumimoji="0" sz="1200" smtClean="0">
                <a:latin typeface="+mn-lt"/>
                <a:ea typeface="+mn-ea"/>
              </a:defRPr>
            </a:lvl1pPr>
          </a:lstStyle>
          <a:p>
            <a:pPr>
              <a:defRPr/>
            </a:pPr>
            <a:fld id="{0999C1CD-B9FD-487F-B65A-F18B206844DA}" type="datetimeFigureOut">
              <a:rPr lang="zh-TW" altLang="en-US"/>
              <a:pPr>
                <a:defRPr/>
              </a:pPr>
              <a:t>2019/12/25</a:t>
            </a:fld>
            <a:endParaRPr lang="zh-TW" altLang="en-US"/>
          </a:p>
        </p:txBody>
      </p:sp>
      <p:sp>
        <p:nvSpPr>
          <p:cNvPr id="4" name="投影片圖像版面配置區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31" tIns="45715" rIns="91431" bIns="45715"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31" tIns="45715" rIns="91431" bIns="45715"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31" tIns="45715" rIns="91431" bIns="45715" rtlCol="0" anchor="b"/>
          <a:lstStyle>
            <a:lvl1pPr algn="l" defTabSz="1043056"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31" tIns="45715" rIns="91431" bIns="45715" rtlCol="0" anchor="b"/>
          <a:lstStyle>
            <a:lvl1pPr algn="r" defTabSz="1043056" fontAlgn="auto">
              <a:spcBef>
                <a:spcPts val="0"/>
              </a:spcBef>
              <a:spcAft>
                <a:spcPts val="0"/>
              </a:spcAft>
              <a:defRPr kumimoji="0" sz="1200" smtClean="0">
                <a:latin typeface="+mn-lt"/>
                <a:ea typeface="+mn-ea"/>
              </a:defRPr>
            </a:lvl1pPr>
          </a:lstStyle>
          <a:p>
            <a:pPr>
              <a:defRPr/>
            </a:pPr>
            <a:fld id="{BF1BC747-BAFD-423F-B05B-5C47501FB41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algn="just" fontAlgn="auto">
              <a:spcBef>
                <a:spcPts val="601"/>
              </a:spcBef>
              <a:spcAft>
                <a:spcPts val="0"/>
              </a:spcAft>
              <a:defRPr/>
            </a:pPr>
            <a:r>
              <a:rPr lang="zh-TW" altLang="zh-TW" b="1" kern="100" dirty="0">
                <a:cs typeface="Times New Roman" panose="02020603050405020304" pitchFamily="18" charset="0"/>
              </a:rPr>
              <a:t>依執行組別統計</a:t>
            </a:r>
            <a:r>
              <a:rPr lang="en-US" altLang="zh-TW" b="1" kern="100" dirty="0">
                <a:cs typeface="Times New Roman" panose="02020603050405020304" pitchFamily="18" charset="0"/>
              </a:rPr>
              <a:t>(</a:t>
            </a:r>
            <a:r>
              <a:rPr lang="zh-TW" altLang="en-US" b="1" kern="100" dirty="0">
                <a:cs typeface="Times New Roman" panose="02020603050405020304" pitchFamily="18" charset="0"/>
              </a:rPr>
              <a:t>目前年度績效考評以此方式進行人力統計</a:t>
            </a:r>
            <a:r>
              <a:rPr lang="en-US" altLang="zh-TW" b="1" kern="100" dirty="0">
                <a:cs typeface="Times New Roman" panose="02020603050405020304" pitchFamily="18" charset="0"/>
              </a:rPr>
              <a:t>)</a:t>
            </a:r>
            <a:r>
              <a:rPr lang="zh-TW" altLang="zh-TW" kern="100" dirty="0">
                <a:cs typeface="Times New Roman" panose="02020603050405020304" pitchFamily="18" charset="0"/>
              </a:rPr>
              <a:t>：</a:t>
            </a:r>
            <a:endParaRPr lang="en-US" altLang="zh-TW" kern="100" dirty="0">
              <a:cs typeface="Times New Roman" panose="02020603050405020304" pitchFamily="18" charset="0"/>
            </a:endParaRPr>
          </a:p>
          <a:p>
            <a:pPr algn="just" fontAlgn="auto">
              <a:spcBef>
                <a:spcPts val="601"/>
              </a:spcBef>
              <a:spcAft>
                <a:spcPts val="0"/>
              </a:spcAft>
              <a:defRPr/>
            </a:pPr>
            <a:r>
              <a:rPr lang="zh-TW" altLang="zh-TW" kern="100" dirty="0">
                <a:cs typeface="Times New Roman" panose="02020603050405020304" pitchFamily="18" charset="0"/>
              </a:rPr>
              <a:t>若有其他單位人力投入執行組別計畫，將組內</a:t>
            </a:r>
            <a:r>
              <a:rPr lang="zh-TW" altLang="en-US" kern="100" dirty="0">
                <a:cs typeface="Times New Roman" panose="02020603050405020304" pitchFamily="18" charset="0"/>
              </a:rPr>
              <a:t>年度</a:t>
            </a:r>
            <a:r>
              <a:rPr lang="zh-TW" altLang="zh-TW" kern="100" dirty="0">
                <a:cs typeface="Times New Roman" panose="02020603050405020304" pitchFamily="18" charset="0"/>
              </a:rPr>
              <a:t>人力</a:t>
            </a:r>
            <a:r>
              <a:rPr lang="zh-TW" altLang="en-US" kern="100" dirty="0">
                <a:cs typeface="Times New Roman" panose="02020603050405020304" pitchFamily="18" charset="0"/>
              </a:rPr>
              <a:t>將增加</a:t>
            </a:r>
            <a:r>
              <a:rPr lang="zh-TW" altLang="zh-TW" kern="100" dirty="0">
                <a:cs typeface="Times New Roman" panose="02020603050405020304" pitchFamily="18" charset="0"/>
              </a:rPr>
              <a:t>。</a:t>
            </a:r>
            <a:endParaRPr lang="en-US" altLang="zh-TW" kern="100" dirty="0">
              <a:cs typeface="Times New Roman" panose="02020603050405020304" pitchFamily="18" charset="0"/>
            </a:endParaRPr>
          </a:p>
          <a:p>
            <a:pPr algn="just" fontAlgn="auto">
              <a:spcBef>
                <a:spcPts val="601"/>
              </a:spcBef>
              <a:spcAft>
                <a:spcPts val="0"/>
              </a:spcAft>
              <a:defRPr/>
            </a:pPr>
            <a:r>
              <a:rPr lang="en-US" altLang="zh-TW" kern="100" dirty="0">
                <a:cs typeface="Times New Roman" panose="02020603050405020304" pitchFamily="18" charset="0"/>
              </a:rPr>
              <a:t>(</a:t>
            </a:r>
            <a:r>
              <a:rPr lang="zh-TW" altLang="zh-TW" kern="100" dirty="0">
                <a:cs typeface="Times New Roman" panose="02020603050405020304" pitchFamily="18" charset="0"/>
              </a:rPr>
              <a:t>如機械系統人員參加工程組計畫，</a:t>
            </a:r>
            <a:r>
              <a:rPr lang="zh-TW" altLang="en-US" kern="100" dirty="0">
                <a:cs typeface="Times New Roman" panose="02020603050405020304" pitchFamily="18" charset="0"/>
              </a:rPr>
              <a:t>會使</a:t>
            </a:r>
            <a:r>
              <a:rPr lang="zh-TW" altLang="zh-TW" kern="100" dirty="0">
                <a:cs typeface="Times New Roman" panose="02020603050405020304" pitchFamily="18" charset="0"/>
              </a:rPr>
              <a:t>工程組</a:t>
            </a:r>
            <a:r>
              <a:rPr lang="zh-TW" altLang="en-US" kern="100" dirty="0">
                <a:cs typeface="Times New Roman" panose="02020603050405020304" pitchFamily="18" charset="0"/>
              </a:rPr>
              <a:t>年度</a:t>
            </a:r>
            <a:r>
              <a:rPr lang="zh-TW" altLang="zh-TW" kern="100" dirty="0">
                <a:cs typeface="Times New Roman" panose="02020603050405020304" pitchFamily="18" charset="0"/>
              </a:rPr>
              <a:t>人力</a:t>
            </a:r>
            <a:r>
              <a:rPr lang="zh-TW" altLang="en-US" kern="100" dirty="0">
                <a:cs typeface="Times New Roman" panose="02020603050405020304" pitchFamily="18" charset="0"/>
              </a:rPr>
              <a:t>增加</a:t>
            </a:r>
            <a:r>
              <a:rPr lang="en-US" altLang="zh-TW" kern="100" dirty="0">
                <a:cs typeface="Times New Roman" panose="02020603050405020304" pitchFamily="18" charset="0"/>
              </a:rPr>
              <a:t>)</a:t>
            </a:r>
            <a:endParaRPr lang="zh-TW" altLang="zh-TW" sz="1100" kern="100" dirty="0">
              <a:cs typeface="Times New Roman" panose="02020603050405020304" pitchFamily="18" charset="0"/>
            </a:endParaRPr>
          </a:p>
          <a:p>
            <a:pPr algn="just" fontAlgn="auto">
              <a:spcBef>
                <a:spcPts val="601"/>
              </a:spcBef>
              <a:spcAft>
                <a:spcPts val="0"/>
              </a:spcAft>
              <a:defRPr/>
            </a:pPr>
            <a:endParaRPr lang="en-US" altLang="zh-TW" b="1" kern="100">
              <a:cs typeface="Times New Roman" panose="02020603050405020304" pitchFamily="18" charset="0"/>
            </a:endParaRPr>
          </a:p>
          <a:p>
            <a:pPr algn="just" fontAlgn="auto">
              <a:spcBef>
                <a:spcPts val="601"/>
              </a:spcBef>
              <a:spcAft>
                <a:spcPts val="0"/>
              </a:spcAft>
              <a:defRPr/>
            </a:pPr>
            <a:r>
              <a:rPr lang="zh-TW" altLang="zh-TW" b="1" kern="100" dirty="0">
                <a:cs typeface="Times New Roman" panose="02020603050405020304" pitchFamily="18" charset="0"/>
              </a:rPr>
              <a:t>依服務單位統計</a:t>
            </a:r>
            <a:r>
              <a:rPr lang="zh-TW" altLang="zh-TW" kern="100" dirty="0">
                <a:cs typeface="Times New Roman" panose="02020603050405020304" pitchFamily="18" charset="0"/>
              </a:rPr>
              <a:t>：人員服務單位異動</a:t>
            </a:r>
            <a:r>
              <a:rPr lang="en-US" altLang="zh-TW" kern="100" dirty="0">
                <a:cs typeface="Times New Roman" panose="02020603050405020304" pitchFamily="18" charset="0"/>
              </a:rPr>
              <a:t>(</a:t>
            </a:r>
            <a:r>
              <a:rPr lang="zh-TW" altLang="zh-TW" kern="100" dirty="0">
                <a:cs typeface="Times New Roman" panose="02020603050405020304" pitchFamily="18" charset="0"/>
              </a:rPr>
              <a:t>調動</a:t>
            </a:r>
            <a:r>
              <a:rPr lang="zh-TW" altLang="en-US" kern="100" dirty="0">
                <a:cs typeface="Times New Roman" panose="02020603050405020304" pitchFamily="18" charset="0"/>
              </a:rPr>
              <a:t>服務單位</a:t>
            </a:r>
            <a:r>
              <a:rPr lang="en-US" altLang="zh-TW" kern="100" dirty="0">
                <a:cs typeface="Times New Roman" panose="02020603050405020304" pitchFamily="18" charset="0"/>
              </a:rPr>
              <a:t>)</a:t>
            </a:r>
            <a:r>
              <a:rPr lang="zh-TW" altLang="zh-TW" kern="100" dirty="0">
                <a:cs typeface="Times New Roman" panose="02020603050405020304" pitchFamily="18" charset="0"/>
              </a:rPr>
              <a:t>，將會漏原參與組</a:t>
            </a:r>
            <a:r>
              <a:rPr lang="zh-TW" altLang="en-US" kern="100" dirty="0">
                <a:cs typeface="Times New Roman" panose="02020603050405020304" pitchFamily="18" charset="0"/>
              </a:rPr>
              <a:t>內</a:t>
            </a:r>
            <a:r>
              <a:rPr lang="zh-TW" altLang="zh-TW" kern="100" dirty="0">
                <a:cs typeface="Times New Roman" panose="02020603050405020304" pitchFamily="18" charset="0"/>
              </a:rPr>
              <a:t>之計畫人力。</a:t>
            </a:r>
            <a:endParaRPr lang="en-US" altLang="zh-TW" kern="100" dirty="0">
              <a:cs typeface="Times New Roman" panose="02020603050405020304" pitchFamily="18" charset="0"/>
            </a:endParaRPr>
          </a:p>
          <a:p>
            <a:pPr algn="just" fontAlgn="auto">
              <a:spcBef>
                <a:spcPts val="601"/>
              </a:spcBef>
              <a:spcAft>
                <a:spcPts val="0"/>
              </a:spcAft>
              <a:defRPr/>
            </a:pPr>
            <a:r>
              <a:rPr lang="en-US" altLang="zh-TW" kern="100" dirty="0">
                <a:cs typeface="Times New Roman" panose="02020603050405020304" pitchFamily="18" charset="0"/>
              </a:rPr>
              <a:t>(</a:t>
            </a:r>
            <a:r>
              <a:rPr lang="zh-TW" altLang="zh-TW" kern="100" dirty="0">
                <a:cs typeface="Times New Roman" panose="02020603050405020304" pitchFamily="18" charset="0"/>
              </a:rPr>
              <a:t>如工程組人員</a:t>
            </a:r>
            <a:r>
              <a:rPr lang="zh-TW" altLang="en-US" kern="100" dirty="0">
                <a:cs typeface="Times New Roman" panose="02020603050405020304" pitchFamily="18" charset="0"/>
              </a:rPr>
              <a:t>於</a:t>
            </a:r>
            <a:r>
              <a:rPr lang="zh-TW" altLang="zh-TW" kern="100" dirty="0">
                <a:cs typeface="Times New Roman" panose="02020603050405020304" pitchFamily="18" charset="0"/>
              </a:rPr>
              <a:t>年中調</a:t>
            </a:r>
            <a:r>
              <a:rPr lang="zh-TW" altLang="en-US" kern="100" dirty="0">
                <a:cs typeface="Times New Roman" panose="02020603050405020304" pitchFamily="18" charset="0"/>
              </a:rPr>
              <a:t>整單位</a:t>
            </a:r>
            <a:r>
              <a:rPr lang="zh-TW" altLang="zh-TW" kern="100" dirty="0">
                <a:cs typeface="Times New Roman" panose="02020603050405020304" pitchFamily="18" charset="0"/>
              </a:rPr>
              <a:t>至綜計組，此</a:t>
            </a:r>
            <a:r>
              <a:rPr lang="zh-TW" altLang="en-US" kern="100" dirty="0">
                <a:cs typeface="Times New Roman" panose="02020603050405020304" pitchFamily="18" charset="0"/>
              </a:rPr>
              <a:t>時於原單位之</a:t>
            </a:r>
            <a:r>
              <a:rPr lang="zh-TW" altLang="zh-TW" kern="100" dirty="0">
                <a:cs typeface="Times New Roman" panose="02020603050405020304" pitchFamily="18" charset="0"/>
              </a:rPr>
              <a:t>人力</a:t>
            </a:r>
            <a:r>
              <a:rPr lang="zh-TW" altLang="en-US" kern="100" dirty="0">
                <a:cs typeface="Times New Roman" panose="02020603050405020304" pitchFamily="18" charset="0"/>
              </a:rPr>
              <a:t>將</a:t>
            </a:r>
            <a:r>
              <a:rPr lang="zh-TW" altLang="zh-TW" kern="100" dirty="0">
                <a:cs typeface="Times New Roman" panose="02020603050405020304" pitchFamily="18" charset="0"/>
              </a:rPr>
              <a:t>會漏列</a:t>
            </a:r>
            <a:r>
              <a:rPr lang="en-US" altLang="zh-TW" kern="100" dirty="0">
                <a:cs typeface="Times New Roman" panose="02020603050405020304" pitchFamily="18" charset="0"/>
              </a:rPr>
              <a:t>)</a:t>
            </a:r>
            <a:endParaRPr lang="zh-TW" altLang="zh-TW" sz="1100" kern="100" dirty="0">
              <a:cs typeface="Times New Roman" panose="02020603050405020304" pitchFamily="18" charset="0"/>
            </a:endParaRPr>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302F7D7F-9D8C-42C6-8DC9-ADDFB33911F2}" type="slidenum">
              <a:rPr lang="zh-TW" altLang="en-US"/>
              <a:pPr defTabSz="1042988" fontAlgn="base">
                <a:spcBef>
                  <a:spcPct val="0"/>
                </a:spcBef>
                <a:spcAft>
                  <a:spcPct val="0"/>
                </a:spcAft>
              </a:pPr>
              <a:t>4</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algn="just" fontAlgn="auto">
              <a:spcBef>
                <a:spcPts val="601"/>
              </a:spcBef>
              <a:spcAft>
                <a:spcPts val="0"/>
              </a:spcAft>
              <a:defRPr/>
            </a:pPr>
            <a:r>
              <a:rPr lang="zh-TW" altLang="zh-TW" b="1" kern="100" dirty="0">
                <a:cs typeface="Times New Roman" panose="02020603050405020304" pitchFamily="18" charset="0"/>
              </a:rPr>
              <a:t>依執行組別統計</a:t>
            </a:r>
            <a:r>
              <a:rPr lang="en-US" altLang="zh-TW" b="1" kern="100" dirty="0">
                <a:cs typeface="Times New Roman" panose="02020603050405020304" pitchFamily="18" charset="0"/>
              </a:rPr>
              <a:t>(</a:t>
            </a:r>
            <a:r>
              <a:rPr lang="zh-TW" altLang="en-US" b="1" kern="100" dirty="0">
                <a:cs typeface="Times New Roman" panose="02020603050405020304" pitchFamily="18" charset="0"/>
              </a:rPr>
              <a:t>目前年度績效考評以此方式進行人力統計</a:t>
            </a:r>
            <a:r>
              <a:rPr lang="en-US" altLang="zh-TW" b="1" kern="100" dirty="0">
                <a:cs typeface="Times New Roman" panose="02020603050405020304" pitchFamily="18" charset="0"/>
              </a:rPr>
              <a:t>)</a:t>
            </a:r>
            <a:r>
              <a:rPr lang="zh-TW" altLang="zh-TW" kern="100" dirty="0">
                <a:cs typeface="Times New Roman" panose="02020603050405020304" pitchFamily="18" charset="0"/>
              </a:rPr>
              <a:t>：</a:t>
            </a:r>
            <a:endParaRPr lang="en-US" altLang="zh-TW" kern="100" dirty="0">
              <a:cs typeface="Times New Roman" panose="02020603050405020304" pitchFamily="18" charset="0"/>
            </a:endParaRPr>
          </a:p>
          <a:p>
            <a:pPr algn="just" fontAlgn="auto">
              <a:spcBef>
                <a:spcPts val="601"/>
              </a:spcBef>
              <a:spcAft>
                <a:spcPts val="0"/>
              </a:spcAft>
              <a:defRPr/>
            </a:pPr>
            <a:r>
              <a:rPr lang="zh-TW" altLang="zh-TW" kern="100" dirty="0">
                <a:cs typeface="Times New Roman" panose="02020603050405020304" pitchFamily="18" charset="0"/>
              </a:rPr>
              <a:t>若有其他單位人力投入執行組別計畫，將組內</a:t>
            </a:r>
            <a:r>
              <a:rPr lang="zh-TW" altLang="en-US" kern="100" dirty="0">
                <a:cs typeface="Times New Roman" panose="02020603050405020304" pitchFamily="18" charset="0"/>
              </a:rPr>
              <a:t>年度</a:t>
            </a:r>
            <a:r>
              <a:rPr lang="zh-TW" altLang="zh-TW" kern="100" dirty="0">
                <a:cs typeface="Times New Roman" panose="02020603050405020304" pitchFamily="18" charset="0"/>
              </a:rPr>
              <a:t>人力</a:t>
            </a:r>
            <a:r>
              <a:rPr lang="zh-TW" altLang="en-US" kern="100" dirty="0">
                <a:cs typeface="Times New Roman" panose="02020603050405020304" pitchFamily="18" charset="0"/>
              </a:rPr>
              <a:t>將增加</a:t>
            </a:r>
            <a:r>
              <a:rPr lang="zh-TW" altLang="zh-TW" kern="100" dirty="0">
                <a:cs typeface="Times New Roman" panose="02020603050405020304" pitchFamily="18" charset="0"/>
              </a:rPr>
              <a:t>。</a:t>
            </a:r>
            <a:endParaRPr lang="en-US" altLang="zh-TW" kern="100" dirty="0">
              <a:cs typeface="Times New Roman" panose="02020603050405020304" pitchFamily="18" charset="0"/>
            </a:endParaRPr>
          </a:p>
          <a:p>
            <a:pPr algn="just" fontAlgn="auto">
              <a:spcBef>
                <a:spcPts val="601"/>
              </a:spcBef>
              <a:spcAft>
                <a:spcPts val="0"/>
              </a:spcAft>
              <a:defRPr/>
            </a:pPr>
            <a:r>
              <a:rPr lang="en-US" altLang="zh-TW" kern="100" dirty="0">
                <a:cs typeface="Times New Roman" panose="02020603050405020304" pitchFamily="18" charset="0"/>
              </a:rPr>
              <a:t>(</a:t>
            </a:r>
            <a:r>
              <a:rPr lang="zh-TW" altLang="zh-TW" kern="100" dirty="0">
                <a:cs typeface="Times New Roman" panose="02020603050405020304" pitchFamily="18" charset="0"/>
              </a:rPr>
              <a:t>如機械系統人員參加工程組計畫，</a:t>
            </a:r>
            <a:r>
              <a:rPr lang="zh-TW" altLang="en-US" kern="100" dirty="0">
                <a:cs typeface="Times New Roman" panose="02020603050405020304" pitchFamily="18" charset="0"/>
              </a:rPr>
              <a:t>會使</a:t>
            </a:r>
            <a:r>
              <a:rPr lang="zh-TW" altLang="zh-TW" kern="100" dirty="0">
                <a:cs typeface="Times New Roman" panose="02020603050405020304" pitchFamily="18" charset="0"/>
              </a:rPr>
              <a:t>工程組</a:t>
            </a:r>
            <a:r>
              <a:rPr lang="zh-TW" altLang="en-US" kern="100" dirty="0">
                <a:cs typeface="Times New Roman" panose="02020603050405020304" pitchFamily="18" charset="0"/>
              </a:rPr>
              <a:t>年度</a:t>
            </a:r>
            <a:r>
              <a:rPr lang="zh-TW" altLang="zh-TW" kern="100" dirty="0">
                <a:cs typeface="Times New Roman" panose="02020603050405020304" pitchFamily="18" charset="0"/>
              </a:rPr>
              <a:t>人力</a:t>
            </a:r>
            <a:r>
              <a:rPr lang="zh-TW" altLang="en-US" kern="100" dirty="0">
                <a:cs typeface="Times New Roman" panose="02020603050405020304" pitchFamily="18" charset="0"/>
              </a:rPr>
              <a:t>增加</a:t>
            </a:r>
            <a:r>
              <a:rPr lang="en-US" altLang="zh-TW" kern="100" dirty="0">
                <a:cs typeface="Times New Roman" panose="02020603050405020304" pitchFamily="18" charset="0"/>
              </a:rPr>
              <a:t>)</a:t>
            </a:r>
            <a:endParaRPr lang="zh-TW" altLang="zh-TW" sz="1100" kern="100" dirty="0">
              <a:cs typeface="Times New Roman" panose="02020603050405020304" pitchFamily="18" charset="0"/>
            </a:endParaRPr>
          </a:p>
          <a:p>
            <a:pPr algn="just" fontAlgn="auto">
              <a:spcBef>
                <a:spcPts val="601"/>
              </a:spcBef>
              <a:spcAft>
                <a:spcPts val="0"/>
              </a:spcAft>
              <a:defRPr/>
            </a:pPr>
            <a:endParaRPr lang="en-US" altLang="zh-TW" b="1" kern="100">
              <a:cs typeface="Times New Roman" panose="02020603050405020304" pitchFamily="18" charset="0"/>
            </a:endParaRPr>
          </a:p>
          <a:p>
            <a:pPr algn="just" fontAlgn="auto">
              <a:spcBef>
                <a:spcPts val="601"/>
              </a:spcBef>
              <a:spcAft>
                <a:spcPts val="0"/>
              </a:spcAft>
              <a:defRPr/>
            </a:pPr>
            <a:r>
              <a:rPr lang="zh-TW" altLang="zh-TW" b="1" kern="100" dirty="0">
                <a:cs typeface="Times New Roman" panose="02020603050405020304" pitchFamily="18" charset="0"/>
              </a:rPr>
              <a:t>依服務單位統計</a:t>
            </a:r>
            <a:r>
              <a:rPr lang="zh-TW" altLang="zh-TW" kern="100" dirty="0">
                <a:cs typeface="Times New Roman" panose="02020603050405020304" pitchFamily="18" charset="0"/>
              </a:rPr>
              <a:t>：人員服務單位異動</a:t>
            </a:r>
            <a:r>
              <a:rPr lang="en-US" altLang="zh-TW" kern="100" dirty="0">
                <a:cs typeface="Times New Roman" panose="02020603050405020304" pitchFamily="18" charset="0"/>
              </a:rPr>
              <a:t>(</a:t>
            </a:r>
            <a:r>
              <a:rPr lang="zh-TW" altLang="zh-TW" kern="100" dirty="0">
                <a:cs typeface="Times New Roman" panose="02020603050405020304" pitchFamily="18" charset="0"/>
              </a:rPr>
              <a:t>調動</a:t>
            </a:r>
            <a:r>
              <a:rPr lang="zh-TW" altLang="en-US" kern="100" dirty="0">
                <a:cs typeface="Times New Roman" panose="02020603050405020304" pitchFamily="18" charset="0"/>
              </a:rPr>
              <a:t>服務單位</a:t>
            </a:r>
            <a:r>
              <a:rPr lang="en-US" altLang="zh-TW" kern="100" dirty="0">
                <a:cs typeface="Times New Roman" panose="02020603050405020304" pitchFamily="18" charset="0"/>
              </a:rPr>
              <a:t>)</a:t>
            </a:r>
            <a:r>
              <a:rPr lang="zh-TW" altLang="zh-TW" kern="100" dirty="0">
                <a:cs typeface="Times New Roman" panose="02020603050405020304" pitchFamily="18" charset="0"/>
              </a:rPr>
              <a:t>，將會漏原參與組</a:t>
            </a:r>
            <a:r>
              <a:rPr lang="zh-TW" altLang="en-US" kern="100" dirty="0">
                <a:cs typeface="Times New Roman" panose="02020603050405020304" pitchFamily="18" charset="0"/>
              </a:rPr>
              <a:t>內</a:t>
            </a:r>
            <a:r>
              <a:rPr lang="zh-TW" altLang="zh-TW" kern="100" dirty="0">
                <a:cs typeface="Times New Roman" panose="02020603050405020304" pitchFamily="18" charset="0"/>
              </a:rPr>
              <a:t>之計畫人力。</a:t>
            </a:r>
            <a:endParaRPr lang="en-US" altLang="zh-TW" kern="100" dirty="0">
              <a:cs typeface="Times New Roman" panose="02020603050405020304" pitchFamily="18" charset="0"/>
            </a:endParaRPr>
          </a:p>
          <a:p>
            <a:pPr algn="just" fontAlgn="auto">
              <a:spcBef>
                <a:spcPts val="601"/>
              </a:spcBef>
              <a:spcAft>
                <a:spcPts val="0"/>
              </a:spcAft>
              <a:defRPr/>
            </a:pPr>
            <a:r>
              <a:rPr lang="en-US" altLang="zh-TW" kern="100" dirty="0">
                <a:cs typeface="Times New Roman" panose="02020603050405020304" pitchFamily="18" charset="0"/>
              </a:rPr>
              <a:t>(</a:t>
            </a:r>
            <a:r>
              <a:rPr lang="zh-TW" altLang="zh-TW" kern="100" dirty="0">
                <a:cs typeface="Times New Roman" panose="02020603050405020304" pitchFamily="18" charset="0"/>
              </a:rPr>
              <a:t>如工程組人員</a:t>
            </a:r>
            <a:r>
              <a:rPr lang="zh-TW" altLang="en-US" kern="100" dirty="0">
                <a:cs typeface="Times New Roman" panose="02020603050405020304" pitchFamily="18" charset="0"/>
              </a:rPr>
              <a:t>於</a:t>
            </a:r>
            <a:r>
              <a:rPr lang="zh-TW" altLang="zh-TW" kern="100" dirty="0">
                <a:cs typeface="Times New Roman" panose="02020603050405020304" pitchFamily="18" charset="0"/>
              </a:rPr>
              <a:t>年中調</a:t>
            </a:r>
            <a:r>
              <a:rPr lang="zh-TW" altLang="en-US" kern="100" dirty="0">
                <a:cs typeface="Times New Roman" panose="02020603050405020304" pitchFamily="18" charset="0"/>
              </a:rPr>
              <a:t>整單位</a:t>
            </a:r>
            <a:r>
              <a:rPr lang="zh-TW" altLang="zh-TW" kern="100" dirty="0">
                <a:cs typeface="Times New Roman" panose="02020603050405020304" pitchFamily="18" charset="0"/>
              </a:rPr>
              <a:t>至綜計組，此</a:t>
            </a:r>
            <a:r>
              <a:rPr lang="zh-TW" altLang="en-US" kern="100" dirty="0">
                <a:cs typeface="Times New Roman" panose="02020603050405020304" pitchFamily="18" charset="0"/>
              </a:rPr>
              <a:t>時於原單位之</a:t>
            </a:r>
            <a:r>
              <a:rPr lang="zh-TW" altLang="zh-TW" kern="100" dirty="0">
                <a:cs typeface="Times New Roman" panose="02020603050405020304" pitchFamily="18" charset="0"/>
              </a:rPr>
              <a:t>人力</a:t>
            </a:r>
            <a:r>
              <a:rPr lang="zh-TW" altLang="en-US" kern="100" dirty="0">
                <a:cs typeface="Times New Roman" panose="02020603050405020304" pitchFamily="18" charset="0"/>
              </a:rPr>
              <a:t>將</a:t>
            </a:r>
            <a:r>
              <a:rPr lang="zh-TW" altLang="zh-TW" kern="100" dirty="0">
                <a:cs typeface="Times New Roman" panose="02020603050405020304" pitchFamily="18" charset="0"/>
              </a:rPr>
              <a:t>會漏列</a:t>
            </a:r>
            <a:r>
              <a:rPr lang="en-US" altLang="zh-TW" kern="100" dirty="0">
                <a:cs typeface="Times New Roman" panose="02020603050405020304" pitchFamily="18" charset="0"/>
              </a:rPr>
              <a:t>)</a:t>
            </a:r>
            <a:endParaRPr lang="zh-TW" altLang="zh-TW" sz="1100" kern="100" dirty="0">
              <a:cs typeface="Times New Roman" panose="02020603050405020304" pitchFamily="18" charset="0"/>
            </a:endParaRPr>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E137BE2C-D088-46D7-847B-73E9AE4B9947}" type="slidenum">
              <a:rPr lang="zh-TW" altLang="en-US"/>
              <a:pPr defTabSz="1042988" fontAlgn="base">
                <a:spcBef>
                  <a:spcPct val="0"/>
                </a:spcBef>
                <a:spcAft>
                  <a:spcPct val="0"/>
                </a:spcAft>
              </a:pPr>
              <a:t>5</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7"/>
          <p:cNvPicPr>
            <a:picLocks noChangeAspect="1"/>
          </p:cNvPicPr>
          <p:nvPr userDrawn="1"/>
        </p:nvPicPr>
        <p:blipFill>
          <a:blip r:embed="rId2"/>
          <a:srcRect l="1064" r="864" b="4614"/>
          <a:stretch>
            <a:fillRect/>
          </a:stretch>
        </p:blipFill>
        <p:spPr bwMode="auto">
          <a:xfrm>
            <a:off x="3175" y="0"/>
            <a:ext cx="10744200" cy="7561263"/>
          </a:xfrm>
          <a:prstGeom prst="rect">
            <a:avLst/>
          </a:prstGeom>
          <a:noFill/>
          <a:ln w="9525">
            <a:noFill/>
            <a:miter lim="800000"/>
            <a:headEnd/>
            <a:tailEnd/>
          </a:ln>
        </p:spPr>
      </p:pic>
      <p:pic>
        <p:nvPicPr>
          <p:cNvPr id="5" name="圖片 8"/>
          <p:cNvPicPr>
            <a:picLocks noChangeAspect="1"/>
          </p:cNvPicPr>
          <p:nvPr userDrawn="1"/>
        </p:nvPicPr>
        <p:blipFill>
          <a:blip r:embed="rId3"/>
          <a:srcRect/>
          <a:stretch>
            <a:fillRect/>
          </a:stretch>
        </p:blipFill>
        <p:spPr bwMode="auto">
          <a:xfrm>
            <a:off x="8442325" y="6751638"/>
            <a:ext cx="2073275" cy="493712"/>
          </a:xfrm>
          <a:prstGeom prst="rect">
            <a:avLst/>
          </a:prstGeom>
          <a:noFill/>
          <a:ln w="9525">
            <a:noFill/>
            <a:miter lim="800000"/>
            <a:headEnd/>
            <a:tailEnd/>
          </a:ln>
        </p:spPr>
      </p:pic>
      <p:sp>
        <p:nvSpPr>
          <p:cNvPr id="2" name="標題 1"/>
          <p:cNvSpPr>
            <a:spLocks noGrp="1"/>
          </p:cNvSpPr>
          <p:nvPr>
            <p:ph type="ctrTitle"/>
          </p:nvPr>
        </p:nvSpPr>
        <p:spPr>
          <a:xfrm>
            <a:off x="830718" y="61227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32723" y="2548102"/>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6" name="日期版面配置區 3"/>
          <p:cNvSpPr>
            <a:spLocks noGrp="1"/>
          </p:cNvSpPr>
          <p:nvPr>
            <p:ph type="dt" sz="half" idx="10"/>
          </p:nvPr>
        </p:nvSpPr>
        <p:spPr/>
        <p:txBody>
          <a:bodyPr/>
          <a:lstStyle>
            <a:lvl1pPr>
              <a:defRPr/>
            </a:lvl1pPr>
          </a:lstStyle>
          <a:p>
            <a:pPr>
              <a:defRPr/>
            </a:pPr>
            <a:fld id="{11C96C28-CDFB-4AE7-A958-649FAC00623C}" type="datetime1">
              <a:rPr lang="zh-TW" altLang="en-US"/>
              <a:pPr>
                <a:defRPr/>
              </a:pPr>
              <a:t>2019/12/25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016EDF94-87BC-4C52-9B92-7DE6543E2288}"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258C650-4666-4A27-B442-B9A3BD217E14}" type="datetime1">
              <a:rPr lang="zh-TW" altLang="en-US"/>
              <a:pPr>
                <a:defRPr/>
              </a:pPr>
              <a:t>2019/12/25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C3C7647-4EA8-4F65-8E2E-DC87FB19F776}"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CEBF48A-1487-40C6-B3E8-141E22D81B5E}" type="datetime1">
              <a:rPr lang="zh-TW" altLang="en-US"/>
              <a:pPr>
                <a:defRPr/>
              </a:pPr>
              <a:t>2019/12/25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E3B3E5D-D607-42B9-A34E-AEA10E0601A8}"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3" name="圖片 5"/>
          <p:cNvPicPr>
            <a:picLocks noChangeAspect="1"/>
          </p:cNvPicPr>
          <p:nvPr userDrawn="1"/>
        </p:nvPicPr>
        <p:blipFill>
          <a:blip r:embed="rId2"/>
          <a:srcRect r="1286" b="4630"/>
          <a:stretch>
            <a:fillRect/>
          </a:stretch>
        </p:blipFill>
        <p:spPr bwMode="auto">
          <a:xfrm>
            <a:off x="0" y="0"/>
            <a:ext cx="10747375" cy="7561263"/>
          </a:xfrm>
          <a:prstGeom prst="rect">
            <a:avLst/>
          </a:prstGeom>
          <a:noFill/>
          <a:ln w="9525">
            <a:noFill/>
            <a:miter lim="800000"/>
            <a:headEnd/>
            <a:tailEnd/>
          </a:ln>
        </p:spPr>
      </p:pic>
      <p:sp>
        <p:nvSpPr>
          <p:cNvPr id="2" name="標題 1"/>
          <p:cNvSpPr>
            <a:spLocks noGrp="1"/>
          </p:cNvSpPr>
          <p:nvPr>
            <p:ph type="title"/>
          </p:nvPr>
        </p:nvSpPr>
        <p:spPr>
          <a:xfrm>
            <a:off x="450156" y="2844527"/>
            <a:ext cx="9624060" cy="1260211"/>
          </a:xfrm>
        </p:spPr>
        <p:txBody>
          <a:bodyPr/>
          <a:lstStyle/>
          <a:p>
            <a:r>
              <a:rPr lang="zh-TW" altLang="en-US" smtClean="0"/>
              <a:t>按一下以編輯母片標題樣式</a:t>
            </a:r>
            <a:endParaRPr lang="zh-TW" altLang="en-US"/>
          </a:p>
        </p:txBody>
      </p:sp>
      <p:sp>
        <p:nvSpPr>
          <p:cNvPr id="4" name="日期版面配置區 2"/>
          <p:cNvSpPr>
            <a:spLocks noGrp="1"/>
          </p:cNvSpPr>
          <p:nvPr>
            <p:ph type="dt" sz="half" idx="10"/>
          </p:nvPr>
        </p:nvSpPr>
        <p:spPr/>
        <p:txBody>
          <a:bodyPr/>
          <a:lstStyle>
            <a:lvl1pPr>
              <a:defRPr/>
            </a:lvl1pPr>
          </a:lstStyle>
          <a:p>
            <a:pPr>
              <a:defRPr/>
            </a:pPr>
            <a:fld id="{D134CD32-67D7-4D72-8E9C-0B175C548DB9}" type="datetime1">
              <a:rPr lang="zh-TW" altLang="en-US"/>
              <a:pPr>
                <a:defRPr/>
              </a:pPr>
              <a:t>2019/12/25</a:t>
            </a:fld>
            <a:endParaRPr lang="zh-TW" altLang="en-US"/>
          </a:p>
        </p:txBody>
      </p:sp>
      <p:sp>
        <p:nvSpPr>
          <p:cNvPr id="5" name="頁尾版面配置區 3"/>
          <p:cNvSpPr>
            <a:spLocks noGrp="1"/>
          </p:cNvSpPr>
          <p:nvPr>
            <p:ph type="ftr" sz="quarter" idx="11"/>
          </p:nvPr>
        </p:nvSpPr>
        <p:spPr/>
        <p:txBody>
          <a:bodyPr/>
          <a:lstStyle>
            <a:lvl1pPr>
              <a:defRPr/>
            </a:lvl1pPr>
          </a:lstStyle>
          <a:p>
            <a:pPr>
              <a:defRPr/>
            </a:pPr>
            <a:endParaRPr lang="zh-TW" altLang="en-US"/>
          </a:p>
        </p:txBody>
      </p:sp>
      <p:sp>
        <p:nvSpPr>
          <p:cNvPr id="6" name="投影片編號版面配置區 4"/>
          <p:cNvSpPr>
            <a:spLocks noGrp="1"/>
          </p:cNvSpPr>
          <p:nvPr>
            <p:ph type="sldNum" sz="quarter" idx="12"/>
          </p:nvPr>
        </p:nvSpPr>
        <p:spPr/>
        <p:txBody>
          <a:bodyPr/>
          <a:lstStyle>
            <a:lvl1pPr>
              <a:defRPr/>
            </a:lvl1pPr>
          </a:lstStyle>
          <a:p>
            <a:pPr>
              <a:defRPr/>
            </a:pPr>
            <a:fld id="{B48D88B9-E59E-48BA-9448-081A68F0667E}"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A541B97D-5220-4614-8DC7-D5D361FD68EE}" type="datetime1">
              <a:rPr lang="zh-TW" altLang="en-US"/>
              <a:pPr>
                <a:defRPr/>
              </a:pPr>
              <a:t>2019/12/25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8251825" y="7194550"/>
            <a:ext cx="2495550" cy="403225"/>
          </a:xfrm>
        </p:spPr>
        <p:txBody>
          <a:bodyPr/>
          <a:lstStyle>
            <a:lvl1pPr>
              <a:defRPr b="1" smtClean="0"/>
            </a:lvl1pPr>
          </a:lstStyle>
          <a:p>
            <a:pPr>
              <a:defRPr/>
            </a:pPr>
            <a:fld id="{7EB07DA6-59B0-4353-8A31-0393380BA2C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CE8902A-1F05-4E95-9FD9-1878AC79EB50}" type="datetime1">
              <a:rPr lang="zh-TW" altLang="en-US"/>
              <a:pPr>
                <a:defRPr/>
              </a:pPr>
              <a:t>2019/12/25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C48505A-6E6E-4AD2-9881-FC559A619948}"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F594BD7-71CC-4F0B-B6FB-00AADC0FB3C3}" type="datetime1">
              <a:rPr lang="zh-TW" altLang="en-US"/>
              <a:pPr>
                <a:defRPr/>
              </a:pPr>
              <a:t>2019/12/25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744290A-531A-4926-B4FF-C53CC5E7FCB9}"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CFE534B3-89EE-40AF-9BF6-D96E4F40C3EB}" type="datetime1">
              <a:rPr lang="zh-TW" altLang="en-US"/>
              <a:pPr>
                <a:defRPr/>
              </a:pPr>
              <a:t>2019/12/25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C3481AE-0BCD-484B-93E2-A91F97FDDFBB}"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C8AB16B1-2E2C-46BD-9BA0-CCDD96536145}" type="datetime1">
              <a:rPr lang="zh-TW" altLang="en-US"/>
              <a:pPr>
                <a:defRPr/>
              </a:pPr>
              <a:t>2019/12/25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E0761E1-A113-4317-8B2E-23AE79DE942A}"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B38CC47-F270-4AED-A22A-CFE37161C233}" type="datetime1">
              <a:rPr lang="zh-TW" altLang="en-US"/>
              <a:pPr>
                <a:defRPr/>
              </a:pPr>
              <a:t>2019/12/25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49AFD47-C74F-49C4-A8D4-FEB175C71C7D}"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E35FB18-9B82-4C53-87BC-784C3B9C8FD5}" type="datetime1">
              <a:rPr lang="zh-TW" altLang="en-US"/>
              <a:pPr>
                <a:defRPr/>
              </a:pPr>
              <a:t>2019/12/25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B23648B-C2C5-410C-902C-A7BEAE5D4CC8}"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zh-TW" altLang="en-US" noProof="0"/>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ABA501-2049-46B1-8C95-7481EBAF63CC}" type="datetime1">
              <a:rPr lang="zh-TW" altLang="en-US"/>
              <a:pPr>
                <a:defRPr/>
              </a:pPr>
              <a:t>2019/12/25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242D10D-495F-4F11-A8A4-5C891BD47736}"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7"/>
          <p:cNvPicPr>
            <a:picLocks noChangeAspect="1"/>
          </p:cNvPicPr>
          <p:nvPr userDrawn="1"/>
        </p:nvPicPr>
        <p:blipFill>
          <a:blip r:embed="rId14"/>
          <a:srcRect r="2693" b="5441"/>
          <a:stretch>
            <a:fillRect/>
          </a:stretch>
        </p:blipFill>
        <p:spPr bwMode="auto">
          <a:xfrm>
            <a:off x="-9525" y="0"/>
            <a:ext cx="10734675" cy="7561263"/>
          </a:xfrm>
          <a:prstGeom prst="rect">
            <a:avLst/>
          </a:prstGeom>
          <a:noFill/>
          <a:ln w="9525">
            <a:noFill/>
            <a:miter lim="800000"/>
            <a:headEnd/>
            <a:tailEnd/>
          </a:ln>
        </p:spPr>
      </p:pic>
      <p:sp>
        <p:nvSpPr>
          <p:cNvPr id="1027" name="標題版面配置區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kumimoji="0" sz="1400" smtClean="0">
                <a:solidFill>
                  <a:schemeClr val="tx1">
                    <a:tint val="75000"/>
                  </a:schemeClr>
                </a:solidFill>
                <a:latin typeface="+mn-lt"/>
                <a:ea typeface="+mn-ea"/>
              </a:defRPr>
            </a:lvl1pPr>
          </a:lstStyle>
          <a:p>
            <a:pPr>
              <a:defRPr/>
            </a:pPr>
            <a:fld id="{5D0E0452-2E05-4B5D-9E3E-58D709767B09}" type="datetime1">
              <a:rPr lang="zh-TW" altLang="en-US"/>
              <a:pPr>
                <a:defRPr/>
              </a:pPr>
              <a:t>2019/12/25</a:t>
            </a:fld>
            <a:endParaRPr lang="zh-TW" altLang="en-US"/>
          </a:p>
        </p:txBody>
      </p:sp>
      <p:sp>
        <p:nvSpPr>
          <p:cNvPr id="5" name="頁尾版面配置區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kumimoji="0" sz="14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fontAlgn="auto">
              <a:spcBef>
                <a:spcPts val="0"/>
              </a:spcBef>
              <a:spcAft>
                <a:spcPts val="0"/>
              </a:spcAft>
              <a:defRPr kumimoji="0" sz="1400" smtClean="0">
                <a:solidFill>
                  <a:schemeClr val="tx1">
                    <a:tint val="75000"/>
                  </a:schemeClr>
                </a:solidFill>
                <a:latin typeface="+mn-lt"/>
                <a:ea typeface="+mn-ea"/>
              </a:defRPr>
            </a:lvl1pPr>
          </a:lstStyle>
          <a:p>
            <a:pPr>
              <a:defRPr/>
            </a:pPr>
            <a:fld id="{30F01D48-84D8-4D27-BA63-4A0540ECAF52}" type="slidenum">
              <a:rPr lang="zh-TW" altLang="en-US"/>
              <a:pPr>
                <a:defRPr/>
              </a:pPr>
              <a:t>‹#›</a:t>
            </a:fld>
            <a:endParaRPr lang="zh-TW" altLang="en-US"/>
          </a:p>
        </p:txBody>
      </p:sp>
      <p:sp>
        <p:nvSpPr>
          <p:cNvPr id="9" name="文字方塊 8"/>
          <p:cNvSpPr txBox="1"/>
          <p:nvPr userDrawn="1"/>
        </p:nvSpPr>
        <p:spPr>
          <a:xfrm>
            <a:off x="63500" y="5292725"/>
            <a:ext cx="461963" cy="1511300"/>
          </a:xfrm>
          <a:prstGeom prst="rect">
            <a:avLst/>
          </a:prstGeom>
          <a:noFill/>
        </p:spPr>
        <p:txBody>
          <a:bodyPr vert="eaVert">
            <a:spAutoFit/>
          </a:bodyPr>
          <a:lstStyle/>
          <a:p>
            <a:pPr defTabSz="1043056" fontAlgn="auto">
              <a:spcBef>
                <a:spcPts val="0"/>
              </a:spcBef>
              <a:spcAft>
                <a:spcPts val="0"/>
              </a:spcAft>
              <a:defRPr/>
            </a:pPr>
            <a:r>
              <a:rPr kumimoji="0" lang="zh-TW" altLang="en-US" sz="1800" b="1" dirty="0">
                <a:solidFill>
                  <a:schemeClr val="bg1"/>
                </a:solidFill>
                <a:latin typeface="微軟正黑體" panose="020B0604030504040204" pitchFamily="34" charset="-120"/>
                <a:ea typeface="微軟正黑體" panose="020B0604030504040204" pitchFamily="34" charset="-120"/>
              </a:rPr>
              <a:t>核能研究所</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hf hdr="0" ftr="0" dt="0"/>
  <p:txStyles>
    <p:titleStyle>
      <a:lvl1pPr algn="ctr" defTabSz="1042988" rtl="0" fontAlgn="base">
        <a:spcBef>
          <a:spcPct val="0"/>
        </a:spcBef>
        <a:spcAft>
          <a:spcPct val="0"/>
        </a:spcAft>
        <a:defRPr sz="5000" kern="1200">
          <a:solidFill>
            <a:schemeClr val="tx1"/>
          </a:solidFill>
          <a:latin typeface="+mj-lt"/>
          <a:ea typeface="+mj-ea"/>
          <a:cs typeface="+mj-cs"/>
        </a:defRPr>
      </a:lvl1pPr>
      <a:lvl2pPr algn="ctr" defTabSz="1042988" rtl="0" fontAlgn="base">
        <a:spcBef>
          <a:spcPct val="0"/>
        </a:spcBef>
        <a:spcAft>
          <a:spcPct val="0"/>
        </a:spcAft>
        <a:defRPr sz="5000">
          <a:solidFill>
            <a:schemeClr val="tx1"/>
          </a:solidFill>
          <a:latin typeface="Calibri" pitchFamily="34" charset="0"/>
          <a:ea typeface="新細明體" charset="-120"/>
        </a:defRPr>
      </a:lvl2pPr>
      <a:lvl3pPr algn="ctr" defTabSz="1042988" rtl="0" fontAlgn="base">
        <a:spcBef>
          <a:spcPct val="0"/>
        </a:spcBef>
        <a:spcAft>
          <a:spcPct val="0"/>
        </a:spcAft>
        <a:defRPr sz="5000">
          <a:solidFill>
            <a:schemeClr val="tx1"/>
          </a:solidFill>
          <a:latin typeface="Calibri" pitchFamily="34" charset="0"/>
          <a:ea typeface="新細明體" charset="-120"/>
        </a:defRPr>
      </a:lvl3pPr>
      <a:lvl4pPr algn="ctr" defTabSz="1042988" rtl="0" fontAlgn="base">
        <a:spcBef>
          <a:spcPct val="0"/>
        </a:spcBef>
        <a:spcAft>
          <a:spcPct val="0"/>
        </a:spcAft>
        <a:defRPr sz="5000">
          <a:solidFill>
            <a:schemeClr val="tx1"/>
          </a:solidFill>
          <a:latin typeface="Calibri" pitchFamily="34" charset="0"/>
          <a:ea typeface="新細明體" charset="-120"/>
        </a:defRPr>
      </a:lvl4pPr>
      <a:lvl5pPr algn="ctr" defTabSz="1042988" rtl="0" fontAlgn="base">
        <a:spcBef>
          <a:spcPct val="0"/>
        </a:spcBef>
        <a:spcAft>
          <a:spcPct val="0"/>
        </a:spcAft>
        <a:defRPr sz="5000">
          <a:solidFill>
            <a:schemeClr val="tx1"/>
          </a:solidFill>
          <a:latin typeface="Calibri" pitchFamily="34" charset="0"/>
          <a:ea typeface="新細明體" charset="-120"/>
        </a:defRPr>
      </a:lvl5pPr>
      <a:lvl6pPr marL="457200" algn="ctr" defTabSz="1042988" rtl="0" fontAlgn="base">
        <a:spcBef>
          <a:spcPct val="0"/>
        </a:spcBef>
        <a:spcAft>
          <a:spcPct val="0"/>
        </a:spcAft>
        <a:defRPr sz="5000">
          <a:solidFill>
            <a:schemeClr val="tx1"/>
          </a:solidFill>
          <a:latin typeface="Calibri" pitchFamily="34" charset="0"/>
          <a:ea typeface="新細明體" charset="-120"/>
        </a:defRPr>
      </a:lvl6pPr>
      <a:lvl7pPr marL="914400" algn="ctr" defTabSz="1042988" rtl="0" fontAlgn="base">
        <a:spcBef>
          <a:spcPct val="0"/>
        </a:spcBef>
        <a:spcAft>
          <a:spcPct val="0"/>
        </a:spcAft>
        <a:defRPr sz="5000">
          <a:solidFill>
            <a:schemeClr val="tx1"/>
          </a:solidFill>
          <a:latin typeface="Calibri" pitchFamily="34" charset="0"/>
          <a:ea typeface="新細明體" charset="-120"/>
        </a:defRPr>
      </a:lvl7pPr>
      <a:lvl8pPr marL="1371600" algn="ctr" defTabSz="1042988" rtl="0" fontAlgn="base">
        <a:spcBef>
          <a:spcPct val="0"/>
        </a:spcBef>
        <a:spcAft>
          <a:spcPct val="0"/>
        </a:spcAft>
        <a:defRPr sz="5000">
          <a:solidFill>
            <a:schemeClr val="tx1"/>
          </a:solidFill>
          <a:latin typeface="Calibri" pitchFamily="34" charset="0"/>
          <a:ea typeface="新細明體" charset="-120"/>
        </a:defRPr>
      </a:lvl8pPr>
      <a:lvl9pPr marL="1828800" algn="ctr" defTabSz="1042988" rtl="0" fontAlgn="base">
        <a:spcBef>
          <a:spcPct val="0"/>
        </a:spcBef>
        <a:spcAft>
          <a:spcPct val="0"/>
        </a:spcAft>
        <a:defRPr sz="5000">
          <a:solidFill>
            <a:schemeClr val="tx1"/>
          </a:solidFill>
          <a:latin typeface="Calibri" pitchFamily="34" charset="0"/>
          <a:ea typeface="新細明體" charset="-120"/>
        </a:defRPr>
      </a:lvl9pPr>
    </p:titleStyle>
    <p:bodyStyle>
      <a:lvl1pPr marL="390525" indent="-390525" algn="l" defTabSz="1042988" rtl="0" fontAlgn="base">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defTabSz="1042988"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1042988"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fontAlgn="base">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bin.iner.gov.tw/index.php/&#26032;&#32862;&#20027;&#38988;/&#36039;&#36890;&#23433;&#20840;&#20998;&#39006;/9158-.html" TargetMode="External"/><Relationship Id="rId2" Type="http://schemas.openxmlformats.org/officeDocument/2006/relationships/hyperlink" Target="http://webin.iner.gov.tw/index.php/&#26032;&#32862;&#20027;&#38988;/&#36039;&#36890;&#23433;&#20840;&#20998;&#3900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09625" y="1260475"/>
            <a:ext cx="9361488" cy="1620838"/>
          </a:xfrm>
        </p:spPr>
        <p:txBody>
          <a:bodyPr rtlCol="0">
            <a:normAutofit/>
          </a:bodyPr>
          <a:lstStyle/>
          <a:p>
            <a:pPr defTabSz="1043056" fontAlgn="auto">
              <a:spcAft>
                <a:spcPts val="0"/>
              </a:spcAft>
              <a:defRPr/>
            </a:pPr>
            <a:r>
              <a:rPr lang="zh-TW" altLang="en-US" sz="4800" b="1" spc="300" dirty="0" smtClean="0">
                <a:latin typeface="標楷體" panose="03000509000000000000" pitchFamily="65" charset="-120"/>
                <a:ea typeface="標楷體" panose="03000509000000000000" pitchFamily="65" charset="-120"/>
              </a:rPr>
              <a:t>行政人員座談會</a:t>
            </a:r>
            <a:r>
              <a:rPr lang="en-US" altLang="zh-TW" sz="4800" b="1" spc="300" dirty="0">
                <a:latin typeface="標楷體" panose="03000509000000000000" pitchFamily="65" charset="-120"/>
                <a:ea typeface="標楷體" panose="03000509000000000000" pitchFamily="65" charset="-120"/>
              </a:rPr>
              <a:t/>
            </a:r>
            <a:br>
              <a:rPr lang="en-US" altLang="zh-TW" sz="4800" b="1" spc="300" dirty="0">
                <a:latin typeface="標楷體" panose="03000509000000000000" pitchFamily="65" charset="-120"/>
                <a:ea typeface="標楷體" panose="03000509000000000000" pitchFamily="65" charset="-120"/>
              </a:rPr>
            </a:br>
            <a:r>
              <a:rPr lang="zh-TW" altLang="en-US" sz="4800" b="1" spc="300" dirty="0" smtClean="0">
                <a:latin typeface="標楷體" panose="03000509000000000000" pitchFamily="65" charset="-120"/>
                <a:ea typeface="標楷體" panose="03000509000000000000" pitchFamily="65" charset="-120"/>
              </a:rPr>
              <a:t>綜計組案例</a:t>
            </a:r>
            <a:r>
              <a:rPr lang="zh-TW" altLang="en-US" sz="4800" b="1" spc="300" dirty="0">
                <a:latin typeface="標楷體" panose="03000509000000000000" pitchFamily="65" charset="-120"/>
                <a:ea typeface="標楷體" panose="03000509000000000000" pitchFamily="65" charset="-120"/>
              </a:rPr>
              <a:t>分享暨宣導事項</a:t>
            </a:r>
            <a:endParaRPr lang="zh-TW" altLang="en-US" sz="48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3906838" y="5221288"/>
            <a:ext cx="6408737" cy="1584325"/>
          </a:xfrm>
        </p:spPr>
        <p:txBody>
          <a:bodyPr rtlCol="0">
            <a:normAutofit/>
          </a:bodyPr>
          <a:lstStyle/>
          <a:p>
            <a:pPr defTabSz="914400" fontAlgn="auto">
              <a:spcAft>
                <a:spcPts val="0"/>
              </a:spcAft>
              <a:buFont typeface="Arial" panose="020B0604020202020204" pitchFamily="34" charset="0"/>
              <a:buNone/>
              <a:defRPr/>
            </a:pPr>
            <a:r>
              <a:rPr lang="zh-TW" alt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綜計組</a:t>
            </a:r>
            <a:endParaRPr lang="en-US" altLang="zh-TW"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defTabSz="914400" fontAlgn="auto">
              <a:spcAft>
                <a:spcPts val="0"/>
              </a:spcAft>
              <a:buFont typeface="Arial" panose="020B0604020202020204" pitchFamily="34" charset="0"/>
              <a:buNone/>
              <a:defRPr/>
            </a:pPr>
            <a:r>
              <a:rPr lang="en-US" altLang="zh-TW"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3600"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alt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363" name="投影片編號版面配置區 3"/>
          <p:cNvSpPr>
            <a:spLocks noGrp="1"/>
          </p:cNvSpPr>
          <p:nvPr>
            <p:ph type="sldNum" sz="quarter" idx="12"/>
          </p:nvPr>
        </p:nvSpPr>
        <p:spPr bwMode="auto">
          <a:xfrm>
            <a:off x="8226425" y="7164388"/>
            <a:ext cx="2495550" cy="403225"/>
          </a:xfrm>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31023CE9-F530-4B2D-BC54-141272190E31}" type="slidenum">
              <a:rPr lang="zh-TW" altLang="en-US" b="1">
                <a:solidFill>
                  <a:srgbClr val="898989"/>
                </a:solidFill>
              </a:rPr>
              <a:pPr defTabSz="1042988" fontAlgn="base">
                <a:spcBef>
                  <a:spcPct val="0"/>
                </a:spcBef>
                <a:spcAft>
                  <a:spcPct val="0"/>
                </a:spcAft>
              </a:pPr>
              <a:t>1</a:t>
            </a:fld>
            <a:endParaRPr lang="en-US" altLang="zh-TW" b="1">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450850" y="2844800"/>
            <a:ext cx="9623425" cy="1260475"/>
          </a:xfrm>
        </p:spPr>
        <p:txBody>
          <a:bodyPr/>
          <a:lstStyle/>
          <a:p>
            <a:r>
              <a:rPr lang="zh-TW" altLang="en-US" sz="6600" b="1" smtClean="0">
                <a:latin typeface="標楷體" pitchFamily="65" charset="-120"/>
                <a:ea typeface="標楷體" pitchFamily="65" charset="-120"/>
                <a:cs typeface="Times New Roman" pitchFamily="18" charset="0"/>
              </a:rPr>
              <a:t>謝謝聆聽 </a:t>
            </a:r>
            <a:r>
              <a:rPr lang="en-US" altLang="zh-TW" sz="6600" b="1" smtClean="0">
                <a:latin typeface="標楷體" pitchFamily="65" charset="-120"/>
                <a:ea typeface="標楷體" pitchFamily="65" charset="-120"/>
                <a:cs typeface="Times New Roman" pitchFamily="18" charset="0"/>
              </a:rPr>
              <a:t>!</a:t>
            </a:r>
            <a:endParaRPr lang="zh-TW" altLang="en-US" sz="6600" b="1" smtClean="0">
              <a:latin typeface="標楷體" pitchFamily="65" charset="-120"/>
              <a:ea typeface="標楷體" pitchFamily="65" charset="-120"/>
              <a:cs typeface="Times New Roman" pitchFamily="18" charset="0"/>
            </a:endParaRPr>
          </a:p>
        </p:txBody>
      </p:sp>
      <p:sp>
        <p:nvSpPr>
          <p:cNvPr id="26626" name="投影片編號版面配置區 3"/>
          <p:cNvSpPr txBox="1">
            <a:spLocks/>
          </p:cNvSpPr>
          <p:nvPr/>
        </p:nvSpPr>
        <p:spPr bwMode="auto">
          <a:xfrm>
            <a:off x="8251825" y="7194550"/>
            <a:ext cx="2495550" cy="403225"/>
          </a:xfrm>
          <a:prstGeom prst="rect">
            <a:avLst/>
          </a:prstGeom>
          <a:noFill/>
          <a:ln w="9525">
            <a:noFill/>
            <a:miter lim="800000"/>
            <a:headEnd/>
            <a:tailEnd/>
          </a:ln>
        </p:spPr>
        <p:txBody>
          <a:bodyPr lIns="104306" tIns="52153" rIns="104306" bIns="52153" anchor="ctr"/>
          <a:lstStyle/>
          <a:p>
            <a:pPr algn="r"/>
            <a:fld id="{90C51DD7-30A9-4B91-906E-B1E14E682FC9}" type="slidenum">
              <a:rPr kumimoji="0" lang="zh-TW" altLang="en-US" sz="1400">
                <a:solidFill>
                  <a:srgbClr val="FFFFFF"/>
                </a:solidFill>
                <a:latin typeface="Calibri" pitchFamily="34" charset="0"/>
              </a:rPr>
              <a:pPr algn="r"/>
              <a:t>10</a:t>
            </a:fld>
            <a:endParaRPr kumimoji="0" lang="en-US" altLang="zh-TW" sz="1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a:xfrm>
            <a:off x="377825" y="230188"/>
            <a:ext cx="9625013" cy="814387"/>
          </a:xfrm>
        </p:spPr>
        <p:txBody>
          <a:bodyPr/>
          <a:lstStyle/>
          <a:p>
            <a:r>
              <a:rPr lang="zh-TW" altLang="en-US" sz="3600" b="1" smtClean="0">
                <a:solidFill>
                  <a:srgbClr val="0000FF"/>
                </a:solidFill>
                <a:latin typeface="Times New Roman" pitchFamily="18" charset="0"/>
                <a:ea typeface="標楷體" pitchFamily="65" charset="-120"/>
                <a:cs typeface="Times New Roman" pitchFamily="18" charset="0"/>
              </a:rPr>
              <a:t>一、計畫立案與管考</a:t>
            </a:r>
            <a:r>
              <a:rPr lang="en-US" altLang="zh-TW" sz="3600" b="1" smtClean="0">
                <a:solidFill>
                  <a:srgbClr val="0000FF"/>
                </a:solidFill>
                <a:latin typeface="Times New Roman" pitchFamily="18" charset="0"/>
                <a:ea typeface="標楷體" pitchFamily="65" charset="-120"/>
                <a:cs typeface="Times New Roman" pitchFamily="18" charset="0"/>
              </a:rPr>
              <a:t>(1/4)</a:t>
            </a:r>
          </a:p>
        </p:txBody>
      </p:sp>
      <p:sp>
        <p:nvSpPr>
          <p:cNvPr id="16386" name="文字方塊 3"/>
          <p:cNvSpPr txBox="1">
            <a:spLocks noChangeArrowheads="1"/>
          </p:cNvSpPr>
          <p:nvPr/>
        </p:nvSpPr>
        <p:spPr bwMode="auto">
          <a:xfrm>
            <a:off x="809625" y="1189038"/>
            <a:ext cx="9009063" cy="1814512"/>
          </a:xfrm>
          <a:prstGeom prst="rect">
            <a:avLst/>
          </a:prstGeom>
          <a:noFill/>
          <a:ln w="9525">
            <a:noFill/>
            <a:miter lim="800000"/>
            <a:headEnd/>
            <a:tailEnd/>
          </a:ln>
        </p:spPr>
        <p:txBody>
          <a:bodyPr/>
          <a:lstStyle/>
          <a:p>
            <a:pPr marL="633413" indent="-633413" algn="just">
              <a:spcBef>
                <a:spcPts val="600"/>
              </a:spcBef>
              <a:spcAft>
                <a:spcPts val="1200"/>
              </a:spcAft>
            </a:pP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一</a:t>
            </a: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參與學研機構主提之研究計畫，請簽陳所部核可後，送綜計組</a:t>
            </a: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計畫科</a:t>
            </a: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立案備查</a:t>
            </a:r>
            <a:endParaRPr kumimoji="0" lang="en-US" altLang="zh-TW" sz="2800" b="1">
              <a:solidFill>
                <a:srgbClr val="000000"/>
              </a:solidFill>
              <a:latin typeface="Times New Roman" pitchFamily="18" charset="0"/>
              <a:ea typeface="標楷體" pitchFamily="65" charset="-120"/>
            </a:endParaRPr>
          </a:p>
        </p:txBody>
      </p:sp>
      <p:sp>
        <p:nvSpPr>
          <p:cNvPr id="16387" name="投影片編號版面配置區 2"/>
          <p:cNvSpPr>
            <a:spLocks noGrp="1"/>
          </p:cNvSpPr>
          <p:nvPr>
            <p:ph type="sldNum" sz="quarter" idx="12"/>
          </p:nvPr>
        </p:nvSpPr>
        <p:spPr bwMode="auto">
          <a:xfrm>
            <a:off x="8154988" y="7194550"/>
            <a:ext cx="2495550" cy="403225"/>
          </a:xfrm>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AA246EDE-95D3-46EA-A56F-4162A3BF3D22}" type="slidenum">
              <a:rPr lang="zh-TW" altLang="en-US" b="1">
                <a:solidFill>
                  <a:srgbClr val="898989"/>
                </a:solidFill>
              </a:rPr>
              <a:pPr defTabSz="1042988" fontAlgn="base">
                <a:spcBef>
                  <a:spcPct val="0"/>
                </a:spcBef>
                <a:spcAft>
                  <a:spcPct val="0"/>
                </a:spcAft>
              </a:pPr>
              <a:t>2</a:t>
            </a:fld>
            <a:endParaRPr lang="en-US" altLang="zh-TW" b="1">
              <a:solidFill>
                <a:srgbClr val="898989"/>
              </a:solidFill>
            </a:endParaRPr>
          </a:p>
        </p:txBody>
      </p:sp>
      <p:grpSp>
        <p:nvGrpSpPr>
          <p:cNvPr id="16388" name="群組 8"/>
          <p:cNvGrpSpPr>
            <a:grpSpLocks noChangeAspect="1"/>
          </p:cNvGrpSpPr>
          <p:nvPr/>
        </p:nvGrpSpPr>
        <p:grpSpPr bwMode="auto">
          <a:xfrm>
            <a:off x="2768600" y="2562225"/>
            <a:ext cx="5761038" cy="4330700"/>
            <a:chOff x="5202684" y="1360522"/>
            <a:chExt cx="5256584" cy="4124137"/>
          </a:xfrm>
        </p:grpSpPr>
        <p:pic>
          <p:nvPicPr>
            <p:cNvPr id="16390" name="Picture 2"/>
            <p:cNvPicPr>
              <a:picLocks noChangeAspect="1" noChangeArrowheads="1"/>
            </p:cNvPicPr>
            <p:nvPr/>
          </p:nvPicPr>
          <p:blipFill>
            <a:blip r:embed="rId2"/>
            <a:srcRect/>
            <a:stretch>
              <a:fillRect/>
            </a:stretch>
          </p:blipFill>
          <p:spPr bwMode="auto">
            <a:xfrm>
              <a:off x="5202684" y="1360522"/>
              <a:ext cx="5256584" cy="4124137"/>
            </a:xfrm>
            <a:prstGeom prst="rect">
              <a:avLst/>
            </a:prstGeom>
            <a:noFill/>
            <a:ln w="9525">
              <a:noFill/>
              <a:miter lim="800000"/>
              <a:headEnd/>
              <a:tailEnd/>
            </a:ln>
          </p:spPr>
        </p:pic>
        <p:cxnSp>
          <p:nvCxnSpPr>
            <p:cNvPr id="5" name="直線接點 4"/>
            <p:cNvCxnSpPr/>
            <p:nvPr/>
          </p:nvCxnSpPr>
          <p:spPr>
            <a:xfrm>
              <a:off x="7003162" y="4024279"/>
              <a:ext cx="2808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067435" y="4255582"/>
              <a:ext cx="19178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7291412" y="4716675"/>
              <a:ext cx="21090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389" name="文字方塊 11"/>
          <p:cNvSpPr txBox="1">
            <a:spLocks noChangeArrowheads="1"/>
          </p:cNvSpPr>
          <p:nvPr/>
        </p:nvSpPr>
        <p:spPr bwMode="auto">
          <a:xfrm>
            <a:off x="1238250" y="2628900"/>
            <a:ext cx="1371600" cy="447675"/>
          </a:xfrm>
          <a:prstGeom prst="rect">
            <a:avLst/>
          </a:prstGeom>
          <a:noFill/>
          <a:ln w="9525">
            <a:noFill/>
            <a:miter lim="800000"/>
            <a:headEnd/>
            <a:tailEnd/>
          </a:ln>
        </p:spPr>
        <p:txBody>
          <a:bodyPr/>
          <a:lstStyle/>
          <a:p>
            <a:pPr marL="633413" indent="-633413" algn="just">
              <a:spcBef>
                <a:spcPts val="600"/>
              </a:spcBef>
              <a:spcAft>
                <a:spcPts val="1200"/>
              </a:spcAft>
            </a:pPr>
            <a:r>
              <a:rPr kumimoji="0" lang="en-US" altLang="zh-TW" sz="2000">
                <a:solidFill>
                  <a:srgbClr val="0000FF"/>
                </a:solidFill>
                <a:latin typeface="Times New Roman" pitchFamily="18" charset="0"/>
                <a:ea typeface="標楷體" pitchFamily="65" charset="-120"/>
              </a:rPr>
              <a:t>(</a:t>
            </a:r>
            <a:r>
              <a:rPr kumimoji="0" lang="zh-TW" altLang="en-US" sz="2000">
                <a:solidFill>
                  <a:srgbClr val="0000FF"/>
                </a:solidFill>
                <a:latin typeface="Times New Roman" pitchFamily="18" charset="0"/>
                <a:ea typeface="標楷體" pitchFamily="65" charset="-120"/>
              </a:rPr>
              <a:t>參考案例</a:t>
            </a:r>
            <a:r>
              <a:rPr kumimoji="0" lang="en-US" altLang="zh-TW" sz="2000">
                <a:solidFill>
                  <a:srgbClr val="0000FF"/>
                </a:solidFill>
                <a:latin typeface="Times New Roman" pitchFamily="18" charset="0"/>
                <a:ea typeface="標楷體" pitchFamily="65" charset="-120"/>
              </a:rPr>
              <a:t>)</a:t>
            </a:r>
            <a:endParaRPr kumimoji="0" lang="zh-TW" altLang="en-US" sz="200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編號版面配置區 2"/>
          <p:cNvSpPr>
            <a:spLocks noGrp="1"/>
          </p:cNvSpPr>
          <p:nvPr>
            <p:ph type="sldNum" sz="quarter" idx="12"/>
          </p:nvPr>
        </p:nvSpPr>
        <p:spPr bwMode="auto">
          <a:xfrm>
            <a:off x="8154988" y="7194550"/>
            <a:ext cx="2495550" cy="403225"/>
          </a:xfrm>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43795EFC-B373-4196-ABAB-348FF6EC1885}" type="slidenum">
              <a:rPr lang="zh-TW" altLang="en-US" b="1">
                <a:solidFill>
                  <a:srgbClr val="898989"/>
                </a:solidFill>
              </a:rPr>
              <a:pPr defTabSz="1042988" fontAlgn="base">
                <a:spcBef>
                  <a:spcPct val="0"/>
                </a:spcBef>
                <a:spcAft>
                  <a:spcPct val="0"/>
                </a:spcAft>
              </a:pPr>
              <a:t>3</a:t>
            </a:fld>
            <a:endParaRPr lang="en-US" altLang="zh-TW" b="1">
              <a:solidFill>
                <a:srgbClr val="898989"/>
              </a:solidFill>
            </a:endParaRPr>
          </a:p>
        </p:txBody>
      </p:sp>
      <p:graphicFrame>
        <p:nvGraphicFramePr>
          <p:cNvPr id="11" name="表格 10"/>
          <p:cNvGraphicFramePr>
            <a:graphicFrameLocks noGrp="1"/>
          </p:cNvGraphicFramePr>
          <p:nvPr/>
        </p:nvGraphicFramePr>
        <p:xfrm>
          <a:off x="666750" y="1620838"/>
          <a:ext cx="9407525" cy="4319587"/>
        </p:xfrm>
        <a:graphic>
          <a:graphicData uri="http://schemas.openxmlformats.org/drawingml/2006/table">
            <a:tbl>
              <a:tblPr/>
              <a:tblGrid>
                <a:gridCol w="1469873">
                  <a:extLst>
                    <a:ext uri="{9D8B030D-6E8A-4147-A177-3AD203B41FA5}">
                      <a16:colId xmlns:a16="http://schemas.microsoft.com/office/drawing/2014/main" val="20000"/>
                    </a:ext>
                  </a:extLst>
                </a:gridCol>
                <a:gridCol w="995696">
                  <a:extLst>
                    <a:ext uri="{9D8B030D-6E8A-4147-A177-3AD203B41FA5}">
                      <a16:colId xmlns:a16="http://schemas.microsoft.com/office/drawing/2014/main" val="20001"/>
                    </a:ext>
                  </a:extLst>
                </a:gridCol>
                <a:gridCol w="4807238">
                  <a:extLst>
                    <a:ext uri="{9D8B030D-6E8A-4147-A177-3AD203B41FA5}">
                      <a16:colId xmlns:a16="http://schemas.microsoft.com/office/drawing/2014/main" val="20002"/>
                    </a:ext>
                  </a:extLst>
                </a:gridCol>
                <a:gridCol w="990144">
                  <a:extLst>
                    <a:ext uri="{9D8B030D-6E8A-4147-A177-3AD203B41FA5}">
                      <a16:colId xmlns:a16="http://schemas.microsoft.com/office/drawing/2014/main" val="20003"/>
                    </a:ext>
                  </a:extLst>
                </a:gridCol>
                <a:gridCol w="1145083">
                  <a:extLst>
                    <a:ext uri="{9D8B030D-6E8A-4147-A177-3AD203B41FA5}">
                      <a16:colId xmlns:a16="http://schemas.microsoft.com/office/drawing/2014/main" val="20004"/>
                    </a:ext>
                  </a:extLst>
                </a:gridCol>
              </a:tblGrid>
              <a:tr h="720080">
                <a:tc>
                  <a:txBody>
                    <a:bodyPr/>
                    <a:lstStyle/>
                    <a:p>
                      <a:pPr algn="ctr" fontAlgn="ctr"/>
                      <a:r>
                        <a:rPr lang="zh-TW" altLang="en-US" sz="18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計畫類型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8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計畫單位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8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計畫名稱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800" b="1"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b="1"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endParaRPr lang="en-US" altLang="zh-TW" sz="1800" b="1"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fontAlgn="ctr"/>
                      <a:r>
                        <a:rPr lang="zh-TW" altLang="en-US" sz="1800" b="1"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核定數</a:t>
                      </a:r>
                      <a:endParaRPr lang="zh-TW" altLang="en-US" sz="18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8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720080">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合作計畫</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67164" rtl="0" eaLnBrk="1" fontAlgn="ctr" latinLnBrk="0" hangingPunct="1"/>
                      <a:r>
                        <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化學組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智能化多元料源高彈性氣化超臨界動力循環發電系統</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67164" rtl="0" eaLnBrk="1" fontAlgn="ctr" latinLnBrk="0" hangingPunct="1"/>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1,800</a:t>
                      </a:r>
                      <a:endParaRPr lang="en-US" altLang="zh-TW"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中央大學委託</a:t>
                      </a:r>
                      <a:endParaRPr lang="zh-TW" altLang="en-US" sz="11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80">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合作計畫</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67164" rtl="0" eaLnBrk="1" fontAlgn="ctr" latinLnBrk="0" hangingPunct="1"/>
                      <a:r>
                        <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核儀組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隨插即用式能源作業系統建置</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67164" rtl="0" eaLnBrk="1" fontAlgn="ctr" latinLnBrk="0" hangingPunct="1"/>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5,424</a:t>
                      </a:r>
                      <a:endParaRPr lang="en-US" altLang="zh-TW"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國實院委託</a:t>
                      </a:r>
                      <a:endParaRPr lang="zh-TW" altLang="en-US" sz="11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80">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合作計畫</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67164" rtl="0" eaLnBrk="1" fontAlgn="ctr" latinLnBrk="0" hangingPunct="1"/>
                      <a:r>
                        <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燃材組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鈣鈦礦</a:t>
                      </a:r>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矽晶疊層太陽電池量產技術研發</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67164" rtl="0" eaLnBrk="1" fontAlgn="ctr" latinLnBrk="0" hangingPunct="1"/>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1,090</a:t>
                      </a:r>
                      <a:endParaRPr lang="en-US" altLang="zh-TW"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台灣大學委託</a:t>
                      </a:r>
                      <a:endParaRPr lang="zh-TW" altLang="en-US" sz="11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0">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合作計畫</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機械系統</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抗颱型浮動風機關鍵技術開發與實海域驗證</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67164" rtl="0" eaLnBrk="1" fontAlgn="ctr" latinLnBrk="0" hangingPunct="1"/>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3,917</a:t>
                      </a:r>
                      <a:endParaRPr lang="en-US" altLang="zh-TW"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成功大學及</a:t>
                      </a:r>
                      <a:endParaRPr lang="en-US" altLang="zh-TW"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67164" rtl="0" eaLnBrk="1" fontAlgn="ctr" latinLnBrk="0" hangingPunct="1">
                        <a:lnSpc>
                          <a:spcPct val="100000"/>
                        </a:lnSpc>
                        <a:spcBef>
                          <a:spcPts val="0"/>
                        </a:spcBef>
                        <a:spcAft>
                          <a:spcPts val="0"/>
                        </a:spcAft>
                        <a:buClrTx/>
                        <a:buSzTx/>
                        <a:buFontTx/>
                        <a:buNone/>
                        <a:tabLst/>
                        <a:defRPr/>
                      </a:pPr>
                      <a:r>
                        <a:rPr lang="zh-TW" altLang="en-US" sz="11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宏華營造委託</a:t>
                      </a:r>
                      <a:endParaRPr lang="zh-TW" altLang="en-US" sz="11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20080">
                <a:tc gridSpan="3">
                  <a:txBody>
                    <a:bodyPr/>
                    <a:lstStyle/>
                    <a:p>
                      <a:pPr marL="0" algn="ctr" defTabSz="967164" rtl="0" eaLnBrk="1" fontAlgn="ctr" latinLnBrk="0" hangingPunct="1"/>
                      <a:r>
                        <a:rPr lang="zh-TW" altLang="en-US"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由學校主提合作計畫  合計數</a:t>
                      </a:r>
                      <a:endParaRPr lang="zh-TW" altLang="en-US"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fontAlgn="ctr"/>
                      <a:endParaRPr lang="zh-TW" altLang="en-US" sz="1600" b="1" i="0" u="none" strike="noStrike" dirty="0">
                        <a:solidFill>
                          <a:srgbClr val="FFFFFF"/>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95959"/>
                    </a:solidFill>
                  </a:tcPr>
                </a:tc>
                <a:tc hMerge="1">
                  <a:txBody>
                    <a:bodyPr/>
                    <a:lstStyle/>
                    <a:p>
                      <a:pPr marL="0" algn="ctr" defTabSz="967164" rtl="0" eaLnBrk="1" fontAlgn="ctr" latinLnBrk="0" hangingPunct="1"/>
                      <a:endParaRPr lang="zh-TW" altLang="en-US" sz="1600" b="1" i="0" u="none" strike="noStrike" kern="1200" dirty="0">
                        <a:solidFill>
                          <a:srgbClr val="FFFFFF"/>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95959"/>
                    </a:solidFill>
                  </a:tcPr>
                </a:tc>
                <a:tc>
                  <a:txBody>
                    <a:bodyPr/>
                    <a:lstStyle/>
                    <a:p>
                      <a:pPr marL="0" algn="r" defTabSz="967164" rtl="0" eaLnBrk="1" fontAlgn="ctr" latinLnBrk="0" hangingPunct="1"/>
                      <a:r>
                        <a:rPr lang="en-US" altLang="zh-TW" sz="1600" b="1"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12,231</a:t>
                      </a:r>
                      <a:endParaRPr lang="en-US" altLang="zh-TW" sz="16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67164" rtl="0" eaLnBrk="1" fontAlgn="ctr" latinLnBrk="0" hangingPunct="1">
                        <a:lnSpc>
                          <a:spcPct val="100000"/>
                        </a:lnSpc>
                        <a:spcBef>
                          <a:spcPts val="0"/>
                        </a:spcBef>
                        <a:spcAft>
                          <a:spcPts val="0"/>
                        </a:spcAft>
                        <a:buClrTx/>
                        <a:buSzTx/>
                        <a:buFontTx/>
                        <a:buNone/>
                        <a:tabLst/>
                        <a:defRPr/>
                      </a:pPr>
                      <a:endParaRPr lang="zh-TW" altLang="en-US" sz="1100" b="1"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7452" name="文字方塊 12"/>
          <p:cNvSpPr txBox="1">
            <a:spLocks noChangeArrowheads="1"/>
          </p:cNvSpPr>
          <p:nvPr/>
        </p:nvSpPr>
        <p:spPr bwMode="auto">
          <a:xfrm>
            <a:off x="3546475" y="1044575"/>
            <a:ext cx="3600450" cy="576263"/>
          </a:xfrm>
          <a:prstGeom prst="rect">
            <a:avLst/>
          </a:prstGeom>
          <a:noFill/>
          <a:ln w="9525">
            <a:noFill/>
            <a:miter lim="800000"/>
            <a:headEnd/>
            <a:tailEnd/>
          </a:ln>
        </p:spPr>
        <p:txBody>
          <a:bodyPr/>
          <a:lstStyle/>
          <a:p>
            <a:pPr marL="633413" indent="-633413" algn="ctr">
              <a:spcBef>
                <a:spcPts val="600"/>
              </a:spcBef>
              <a:spcAft>
                <a:spcPts val="1200"/>
              </a:spcAft>
            </a:pPr>
            <a:r>
              <a:rPr kumimoji="0" lang="en-US" altLang="zh-TW" sz="2800" b="1">
                <a:solidFill>
                  <a:srgbClr val="FF0000"/>
                </a:solidFill>
                <a:latin typeface="Times New Roman" pitchFamily="18" charset="0"/>
                <a:ea typeface="標楷體" pitchFamily="65" charset="-120"/>
              </a:rPr>
              <a:t>108</a:t>
            </a:r>
            <a:r>
              <a:rPr kumimoji="0" lang="zh-TW" altLang="en-US" sz="2800" b="1">
                <a:solidFill>
                  <a:srgbClr val="FF0000"/>
                </a:solidFill>
                <a:latin typeface="Times New Roman" pitchFamily="18" charset="0"/>
                <a:ea typeface="標楷體" pitchFamily="65" charset="-120"/>
              </a:rPr>
              <a:t>年度計畫案例清單</a:t>
            </a:r>
            <a:endParaRPr kumimoji="0" lang="en-US" altLang="zh-TW" sz="2800" b="1">
              <a:solidFill>
                <a:srgbClr val="FF0000"/>
              </a:solidFill>
              <a:latin typeface="Times New Roman" pitchFamily="18" charset="0"/>
              <a:ea typeface="標楷體" pitchFamily="65" charset="-120"/>
            </a:endParaRPr>
          </a:p>
        </p:txBody>
      </p:sp>
      <p:sp>
        <p:nvSpPr>
          <p:cNvPr id="17453" name="標題 1"/>
          <p:cNvSpPr>
            <a:spLocks noGrp="1"/>
          </p:cNvSpPr>
          <p:nvPr>
            <p:ph type="title"/>
          </p:nvPr>
        </p:nvSpPr>
        <p:spPr>
          <a:xfrm>
            <a:off x="377825" y="230188"/>
            <a:ext cx="9625013" cy="814387"/>
          </a:xfrm>
        </p:spPr>
        <p:txBody>
          <a:bodyPr/>
          <a:lstStyle/>
          <a:p>
            <a:r>
              <a:rPr lang="zh-TW" altLang="en-US" sz="3600" b="1" smtClean="0">
                <a:solidFill>
                  <a:srgbClr val="0000FF"/>
                </a:solidFill>
                <a:latin typeface="Times New Roman" pitchFamily="18" charset="0"/>
                <a:ea typeface="標楷體" pitchFamily="65" charset="-120"/>
                <a:cs typeface="Times New Roman" pitchFamily="18" charset="0"/>
              </a:rPr>
              <a:t>一、計畫立案與管考</a:t>
            </a:r>
            <a:r>
              <a:rPr lang="en-US" altLang="zh-TW" sz="3600" b="1" smtClean="0">
                <a:solidFill>
                  <a:srgbClr val="0000FF"/>
                </a:solidFill>
                <a:latin typeface="Times New Roman" pitchFamily="18" charset="0"/>
                <a:ea typeface="標楷體" pitchFamily="65" charset="-120"/>
                <a:cs typeface="Times New Roman" pitchFamily="18" charset="0"/>
              </a:rPr>
              <a:t>(2/4)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字方塊 3"/>
          <p:cNvSpPr txBox="1">
            <a:spLocks noChangeArrowheads="1"/>
          </p:cNvSpPr>
          <p:nvPr/>
        </p:nvSpPr>
        <p:spPr bwMode="auto">
          <a:xfrm>
            <a:off x="809625" y="1189038"/>
            <a:ext cx="9432925" cy="1744662"/>
          </a:xfrm>
          <a:prstGeom prst="rect">
            <a:avLst/>
          </a:prstGeom>
          <a:noFill/>
          <a:ln w="9525">
            <a:noFill/>
            <a:miter lim="800000"/>
            <a:headEnd/>
            <a:tailEnd/>
          </a:ln>
        </p:spPr>
        <p:txBody>
          <a:bodyPr/>
          <a:lstStyle/>
          <a:p>
            <a:pPr marL="633413" indent="-633413" algn="just">
              <a:spcBef>
                <a:spcPts val="600"/>
              </a:spcBef>
              <a:spcAft>
                <a:spcPts val="1200"/>
              </a:spcAft>
            </a:pP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二</a:t>
            </a:r>
            <a:r>
              <a:rPr kumimoji="0" lang="en-US" altLang="zh-TW" sz="2800" b="1">
                <a:solidFill>
                  <a:srgbClr val="000000"/>
                </a:solidFill>
                <a:latin typeface="Times New Roman" pitchFamily="18" charset="0"/>
                <a:ea typeface="標楷體" pitchFamily="65" charset="-120"/>
              </a:rPr>
              <a:t>)</a:t>
            </a:r>
            <a:r>
              <a:rPr kumimoji="0" lang="zh-TW" altLang="en-US" sz="2800" b="1">
                <a:solidFill>
                  <a:srgbClr val="000000"/>
                </a:solidFill>
                <a:latin typeface="Times New Roman" pitchFamily="18" charset="0"/>
                <a:ea typeface="標楷體" pitchFamily="65" charset="-120"/>
              </a:rPr>
              <a:t>年度績效考評以</a:t>
            </a:r>
            <a:r>
              <a:rPr kumimoji="0" lang="zh-TW" altLang="en-US" sz="2800" b="1">
                <a:solidFill>
                  <a:srgbClr val="000000"/>
                </a:solidFill>
                <a:latin typeface="新細明體" charset="-120"/>
              </a:rPr>
              <a:t>「</a:t>
            </a:r>
            <a:r>
              <a:rPr kumimoji="0" lang="zh-TW" altLang="en-US" sz="2800" b="1">
                <a:solidFill>
                  <a:srgbClr val="000000"/>
                </a:solidFill>
                <a:latin typeface="Times New Roman" pitchFamily="18" charset="0"/>
                <a:ea typeface="標楷體" pitchFamily="65" charset="-120"/>
              </a:rPr>
              <a:t>依執行組別</a:t>
            </a:r>
            <a:r>
              <a:rPr kumimoji="0" lang="zh-TW" altLang="en-US" sz="2800" b="1">
                <a:solidFill>
                  <a:srgbClr val="000000"/>
                </a:solidFill>
                <a:latin typeface="新細明體" charset="-120"/>
              </a:rPr>
              <a:t>」</a:t>
            </a:r>
            <a:r>
              <a:rPr kumimoji="0" lang="zh-TW" altLang="en-US" sz="2800" b="1">
                <a:solidFill>
                  <a:srgbClr val="000000"/>
                </a:solidFill>
                <a:latin typeface="Times New Roman" pitchFamily="18" charset="0"/>
                <a:ea typeface="標楷體" pitchFamily="65" charset="-120"/>
              </a:rPr>
              <a:t>進行人力統計，若有他單位人力投入執行組別計畫，將影響單位人均產值表現，請各單位人力規劃前，與計畫參與人員充分協商。</a:t>
            </a:r>
          </a:p>
        </p:txBody>
      </p:sp>
      <p:sp>
        <p:nvSpPr>
          <p:cNvPr id="18434" name="投影片編號版面配置區 2"/>
          <p:cNvSpPr>
            <a:spLocks noGrp="1"/>
          </p:cNvSpPr>
          <p:nvPr>
            <p:ph type="sldNum" sz="quarter" idx="12"/>
          </p:nvPr>
        </p:nvSpPr>
        <p:spPr bwMode="auto">
          <a:xfrm>
            <a:off x="8154988" y="7194550"/>
            <a:ext cx="2495550" cy="403225"/>
          </a:xfrm>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F2E26028-0298-424A-9BAA-AE24DB11A09A}" type="slidenum">
              <a:rPr lang="zh-TW" altLang="en-US" b="1">
                <a:solidFill>
                  <a:srgbClr val="898989"/>
                </a:solidFill>
              </a:rPr>
              <a:pPr defTabSz="1042988" fontAlgn="base">
                <a:spcBef>
                  <a:spcPct val="0"/>
                </a:spcBef>
                <a:spcAft>
                  <a:spcPct val="0"/>
                </a:spcAft>
              </a:pPr>
              <a:t>4</a:t>
            </a:fld>
            <a:endParaRPr lang="en-US" altLang="zh-TW" b="1">
              <a:solidFill>
                <a:srgbClr val="898989"/>
              </a:solidFill>
            </a:endParaRPr>
          </a:p>
        </p:txBody>
      </p:sp>
      <p:sp>
        <p:nvSpPr>
          <p:cNvPr id="18435" name="文字方塊 9"/>
          <p:cNvSpPr txBox="1">
            <a:spLocks noChangeArrowheads="1"/>
          </p:cNvSpPr>
          <p:nvPr/>
        </p:nvSpPr>
        <p:spPr bwMode="auto">
          <a:xfrm>
            <a:off x="1238250" y="2628900"/>
            <a:ext cx="1371600" cy="447675"/>
          </a:xfrm>
          <a:prstGeom prst="rect">
            <a:avLst/>
          </a:prstGeom>
          <a:noFill/>
          <a:ln w="9525">
            <a:noFill/>
            <a:miter lim="800000"/>
            <a:headEnd/>
            <a:tailEnd/>
          </a:ln>
        </p:spPr>
        <p:txBody>
          <a:bodyPr/>
          <a:lstStyle/>
          <a:p>
            <a:pPr marL="633413" indent="-633413" algn="just">
              <a:spcBef>
                <a:spcPts val="600"/>
              </a:spcBef>
              <a:spcAft>
                <a:spcPts val="1200"/>
              </a:spcAft>
            </a:pPr>
            <a:r>
              <a:rPr kumimoji="0" lang="en-US" altLang="zh-TW" sz="2000">
                <a:solidFill>
                  <a:srgbClr val="0000FF"/>
                </a:solidFill>
                <a:latin typeface="Times New Roman" pitchFamily="18" charset="0"/>
                <a:ea typeface="標楷體" pitchFamily="65" charset="-120"/>
              </a:rPr>
              <a:t>(</a:t>
            </a:r>
            <a:r>
              <a:rPr kumimoji="0" lang="zh-TW" altLang="en-US" sz="2000">
                <a:solidFill>
                  <a:srgbClr val="0000FF"/>
                </a:solidFill>
                <a:latin typeface="Times New Roman" pitchFamily="18" charset="0"/>
                <a:ea typeface="標楷體" pitchFamily="65" charset="-120"/>
              </a:rPr>
              <a:t>參考案例</a:t>
            </a:r>
            <a:r>
              <a:rPr kumimoji="0" lang="en-US" altLang="zh-TW" sz="2000">
                <a:solidFill>
                  <a:srgbClr val="0000FF"/>
                </a:solidFill>
                <a:latin typeface="Times New Roman" pitchFamily="18" charset="0"/>
                <a:ea typeface="標楷體" pitchFamily="65" charset="-120"/>
              </a:rPr>
              <a:t>)</a:t>
            </a:r>
            <a:endParaRPr kumimoji="0" lang="zh-TW" altLang="en-US" sz="2000">
              <a:solidFill>
                <a:srgbClr val="0000FF"/>
              </a:solidFill>
              <a:latin typeface="Times New Roman" pitchFamily="18" charset="0"/>
              <a:ea typeface="標楷體" pitchFamily="65" charset="-120"/>
            </a:endParaRPr>
          </a:p>
        </p:txBody>
      </p:sp>
      <p:sp>
        <p:nvSpPr>
          <p:cNvPr id="17" name="矩形 16"/>
          <p:cNvSpPr/>
          <p:nvPr/>
        </p:nvSpPr>
        <p:spPr>
          <a:xfrm>
            <a:off x="1235075" y="3049588"/>
            <a:ext cx="8785225" cy="369887"/>
          </a:xfrm>
          <a:prstGeom prst="rect">
            <a:avLst/>
          </a:prstGeom>
        </p:spPr>
        <p:txBody>
          <a:bodyPr>
            <a:spAutoFit/>
          </a:bodyPr>
          <a:lstStyle/>
          <a:p>
            <a:pPr algn="just" defTabSz="1043056" fontAlgn="auto">
              <a:spcBef>
                <a:spcPts val="600"/>
              </a:spcBef>
              <a:spcAft>
                <a:spcPts val="0"/>
              </a:spcAft>
              <a:defRPr/>
            </a:pPr>
            <a:r>
              <a:rPr kumimoji="0" lang="zh-TW" altLang="en-US" sz="1800" b="1" kern="100" dirty="0">
                <a:latin typeface="標楷體" panose="03000509000000000000" pitchFamily="65" charset="-120"/>
                <a:ea typeface="標楷體" panose="03000509000000000000" pitchFamily="65" charset="-120"/>
                <a:cs typeface="Times New Roman" panose="02020603050405020304" pitchFamily="18" charset="0"/>
              </a:rPr>
              <a:t>*</a:t>
            </a:r>
            <a:r>
              <a:rPr kumimoji="0" lang="zh-TW" altLang="zh-TW" sz="1800" b="1" kern="100" dirty="0">
                <a:latin typeface="標楷體" panose="03000509000000000000" pitchFamily="65" charset="-120"/>
                <a:ea typeface="標楷體" panose="03000509000000000000" pitchFamily="65" charset="-120"/>
                <a:cs typeface="Times New Roman" panose="02020603050405020304" pitchFamily="18" charset="0"/>
              </a:rPr>
              <a:t>機械系統人員參加工程組計畫，</a:t>
            </a:r>
            <a:r>
              <a:rPr kumimoji="0" lang="zh-TW" altLang="en-US" sz="1800" b="1" kern="100" dirty="0">
                <a:latin typeface="標楷體" panose="03000509000000000000" pitchFamily="65" charset="-120"/>
                <a:ea typeface="標楷體" panose="03000509000000000000" pitchFamily="65" charset="-120"/>
                <a:cs typeface="Times New Roman" panose="02020603050405020304" pitchFamily="18" charset="0"/>
              </a:rPr>
              <a:t>使</a:t>
            </a:r>
            <a:r>
              <a:rPr kumimoji="0" lang="zh-TW" altLang="zh-TW" sz="1800" b="1" kern="100" dirty="0">
                <a:latin typeface="標楷體" panose="03000509000000000000" pitchFamily="65" charset="-120"/>
                <a:ea typeface="標楷體" panose="03000509000000000000" pitchFamily="65" charset="-120"/>
                <a:cs typeface="Times New Roman" panose="02020603050405020304" pitchFamily="18" charset="0"/>
              </a:rPr>
              <a:t>工程組</a:t>
            </a:r>
            <a:r>
              <a:rPr kumimoji="0" lang="zh-TW" altLang="en-US" sz="1800" b="1" kern="100" dirty="0">
                <a:latin typeface="標楷體" panose="03000509000000000000" pitchFamily="65" charset="-120"/>
                <a:ea typeface="標楷體" panose="03000509000000000000" pitchFamily="65" charset="-120"/>
                <a:cs typeface="Times New Roman" panose="02020603050405020304" pitchFamily="18" charset="0"/>
              </a:rPr>
              <a:t>年度</a:t>
            </a:r>
            <a:r>
              <a:rPr kumimoji="0" lang="zh-TW" altLang="zh-TW" sz="1800" b="1" kern="100" dirty="0">
                <a:latin typeface="標楷體" panose="03000509000000000000" pitchFamily="65" charset="-120"/>
                <a:ea typeface="標楷體" panose="03000509000000000000" pitchFamily="65" charset="-120"/>
                <a:cs typeface="Times New Roman" panose="02020603050405020304" pitchFamily="18" charset="0"/>
              </a:rPr>
              <a:t>人力</a:t>
            </a:r>
            <a:r>
              <a:rPr kumimoji="0" lang="zh-TW" altLang="en-US" sz="1800" b="1" kern="100" dirty="0">
                <a:latin typeface="標楷體" panose="03000509000000000000" pitchFamily="65" charset="-120"/>
                <a:ea typeface="標楷體" panose="03000509000000000000" pitchFamily="65" charset="-120"/>
                <a:cs typeface="Times New Roman" panose="02020603050405020304" pitchFamily="18" charset="0"/>
              </a:rPr>
              <a:t>統計增加</a:t>
            </a:r>
            <a:endParaRPr kumimoji="0" lang="zh-TW" altLang="zh-TW" sz="1600" b="1" kern="1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8437" name="圖片 18"/>
          <p:cNvPicPr>
            <a:picLocks noChangeAspect="1"/>
          </p:cNvPicPr>
          <p:nvPr/>
        </p:nvPicPr>
        <p:blipFill>
          <a:blip r:embed="rId3"/>
          <a:srcRect l="17027"/>
          <a:stretch>
            <a:fillRect/>
          </a:stretch>
        </p:blipFill>
        <p:spPr bwMode="auto">
          <a:xfrm>
            <a:off x="1235075" y="3489325"/>
            <a:ext cx="5302250" cy="3454400"/>
          </a:xfrm>
          <a:prstGeom prst="rect">
            <a:avLst/>
          </a:prstGeom>
          <a:noFill/>
          <a:ln w="9525">
            <a:noFill/>
            <a:miter lim="800000"/>
            <a:headEnd/>
            <a:tailEnd/>
          </a:ln>
        </p:spPr>
      </p:pic>
      <p:pic>
        <p:nvPicPr>
          <p:cNvPr id="18438" name="圖片 20"/>
          <p:cNvPicPr>
            <a:picLocks noChangeAspect="1"/>
          </p:cNvPicPr>
          <p:nvPr/>
        </p:nvPicPr>
        <p:blipFill>
          <a:blip r:embed="rId4"/>
          <a:srcRect/>
          <a:stretch>
            <a:fillRect/>
          </a:stretch>
        </p:blipFill>
        <p:spPr bwMode="auto">
          <a:xfrm>
            <a:off x="1303338" y="4408488"/>
            <a:ext cx="2374900" cy="2211387"/>
          </a:xfrm>
          <a:prstGeom prst="rect">
            <a:avLst/>
          </a:prstGeom>
          <a:noFill/>
          <a:ln w="9525">
            <a:noFill/>
            <a:miter lim="800000"/>
            <a:headEnd/>
            <a:tailEnd/>
          </a:ln>
        </p:spPr>
      </p:pic>
      <p:pic>
        <p:nvPicPr>
          <p:cNvPr id="18439" name="圖片 21"/>
          <p:cNvPicPr>
            <a:picLocks noChangeAspect="1"/>
          </p:cNvPicPr>
          <p:nvPr/>
        </p:nvPicPr>
        <p:blipFill>
          <a:blip r:embed="rId5"/>
          <a:srcRect l="17004" r="39107"/>
          <a:stretch>
            <a:fillRect/>
          </a:stretch>
        </p:blipFill>
        <p:spPr bwMode="auto">
          <a:xfrm>
            <a:off x="6804025" y="3505200"/>
            <a:ext cx="3006725" cy="3457575"/>
          </a:xfrm>
          <a:prstGeom prst="rect">
            <a:avLst/>
          </a:prstGeom>
          <a:noFill/>
          <a:ln w="9525">
            <a:noFill/>
            <a:miter lim="800000"/>
            <a:headEnd/>
            <a:tailEnd/>
          </a:ln>
        </p:spPr>
      </p:pic>
      <p:pic>
        <p:nvPicPr>
          <p:cNvPr id="18440" name="圖片 23"/>
          <p:cNvPicPr>
            <a:picLocks noChangeAspect="1"/>
          </p:cNvPicPr>
          <p:nvPr/>
        </p:nvPicPr>
        <p:blipFill>
          <a:blip r:embed="rId5"/>
          <a:srcRect l="60515" t="23643"/>
          <a:stretch>
            <a:fillRect/>
          </a:stretch>
        </p:blipFill>
        <p:spPr bwMode="auto">
          <a:xfrm>
            <a:off x="6931025" y="4310063"/>
            <a:ext cx="2698750" cy="2633662"/>
          </a:xfrm>
          <a:prstGeom prst="rect">
            <a:avLst/>
          </a:prstGeom>
          <a:noFill/>
          <a:ln w="9525">
            <a:noFill/>
            <a:miter lim="800000"/>
            <a:headEnd/>
            <a:tailEnd/>
          </a:ln>
        </p:spPr>
      </p:pic>
      <p:cxnSp>
        <p:nvCxnSpPr>
          <p:cNvPr id="7" name="直線單箭頭接點 6"/>
          <p:cNvCxnSpPr/>
          <p:nvPr/>
        </p:nvCxnSpPr>
        <p:spPr>
          <a:xfrm flipV="1">
            <a:off x="3186113" y="4408488"/>
            <a:ext cx="2536825" cy="16049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2049463" y="3852863"/>
            <a:ext cx="3673475"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8083550" y="3914775"/>
            <a:ext cx="719138"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414463" y="6008688"/>
            <a:ext cx="269875" cy="4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fontAlgn="auto">
              <a:spcBef>
                <a:spcPts val="0"/>
              </a:spcBef>
              <a:spcAft>
                <a:spcPts val="0"/>
              </a:spcAft>
              <a:defRPr/>
            </a:pPr>
            <a:endParaRPr kumimoji="0" lang="zh-TW" altLang="en-US"/>
          </a:p>
        </p:txBody>
      </p:sp>
      <p:sp>
        <p:nvSpPr>
          <p:cNvPr id="16" name="矩形 15"/>
          <p:cNvSpPr/>
          <p:nvPr/>
        </p:nvSpPr>
        <p:spPr>
          <a:xfrm>
            <a:off x="1409700" y="6234113"/>
            <a:ext cx="269875" cy="4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fontAlgn="auto">
              <a:spcBef>
                <a:spcPts val="0"/>
              </a:spcBef>
              <a:spcAft>
                <a:spcPts val="0"/>
              </a:spcAft>
              <a:defRPr/>
            </a:pPr>
            <a:endParaRPr kumimoji="0" lang="zh-TW" altLang="en-US"/>
          </a:p>
        </p:txBody>
      </p:sp>
      <p:sp>
        <p:nvSpPr>
          <p:cNvPr id="18446" name="標題 1"/>
          <p:cNvSpPr>
            <a:spLocks noGrp="1"/>
          </p:cNvSpPr>
          <p:nvPr>
            <p:ph type="title"/>
          </p:nvPr>
        </p:nvSpPr>
        <p:spPr>
          <a:xfrm>
            <a:off x="377825" y="230188"/>
            <a:ext cx="9625013" cy="814387"/>
          </a:xfrm>
        </p:spPr>
        <p:txBody>
          <a:bodyPr/>
          <a:lstStyle/>
          <a:p>
            <a:r>
              <a:rPr lang="zh-TW" altLang="en-US" sz="3600" b="1" smtClean="0">
                <a:solidFill>
                  <a:srgbClr val="0000FF"/>
                </a:solidFill>
                <a:latin typeface="Times New Roman" pitchFamily="18" charset="0"/>
                <a:ea typeface="標楷體" pitchFamily="65" charset="-120"/>
                <a:cs typeface="Times New Roman" pitchFamily="18" charset="0"/>
              </a:rPr>
              <a:t>一、計畫立案與管考</a:t>
            </a:r>
            <a:r>
              <a:rPr lang="en-US" altLang="zh-TW" sz="3600" b="1" smtClean="0">
                <a:solidFill>
                  <a:srgbClr val="0000FF"/>
                </a:solidFill>
                <a:latin typeface="Times New Roman" pitchFamily="18" charset="0"/>
                <a:ea typeface="標楷體" pitchFamily="65" charset="-120"/>
                <a:cs typeface="Times New Roman" pitchFamily="18" charset="0"/>
              </a:rPr>
              <a:t>(3/4)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2"/>
          <p:cNvSpPr>
            <a:spLocks noGrp="1"/>
          </p:cNvSpPr>
          <p:nvPr>
            <p:ph type="sldNum" sz="quarter" idx="12"/>
          </p:nvPr>
        </p:nvSpPr>
        <p:spPr bwMode="auto">
          <a:xfrm>
            <a:off x="8154988" y="7194550"/>
            <a:ext cx="2495550" cy="403225"/>
          </a:xfrm>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30486126-75F5-4AFF-9E7C-EA512268EEB4}" type="slidenum">
              <a:rPr lang="zh-TW" altLang="en-US" b="1">
                <a:solidFill>
                  <a:srgbClr val="898989"/>
                </a:solidFill>
              </a:rPr>
              <a:pPr defTabSz="1042988" fontAlgn="base">
                <a:spcBef>
                  <a:spcPct val="0"/>
                </a:spcBef>
                <a:spcAft>
                  <a:spcPct val="0"/>
                </a:spcAft>
              </a:pPr>
              <a:t>5</a:t>
            </a:fld>
            <a:endParaRPr lang="en-US" altLang="zh-TW" b="1">
              <a:solidFill>
                <a:srgbClr val="898989"/>
              </a:solidFill>
            </a:endParaRPr>
          </a:p>
        </p:txBody>
      </p:sp>
      <p:graphicFrame>
        <p:nvGraphicFramePr>
          <p:cNvPr id="6" name="表格 5"/>
          <p:cNvGraphicFramePr>
            <a:graphicFrameLocks noGrp="1"/>
          </p:cNvGraphicFramePr>
          <p:nvPr/>
        </p:nvGraphicFramePr>
        <p:xfrm>
          <a:off x="593725" y="1490663"/>
          <a:ext cx="9432925" cy="5530850"/>
        </p:xfrm>
        <a:graphic>
          <a:graphicData uri="http://schemas.openxmlformats.org/drawingml/2006/table">
            <a:tbl>
              <a:tblPr/>
              <a:tblGrid>
                <a:gridCol w="1223963">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12888">
                  <a:extLst>
                    <a:ext uri="{9D8B030D-6E8A-4147-A177-3AD203B41FA5}">
                      <a16:colId xmlns:a16="http://schemas.microsoft.com/office/drawing/2014/main" val="20003"/>
                    </a:ext>
                  </a:extLst>
                </a:gridCol>
                <a:gridCol w="1512887">
                  <a:extLst>
                    <a:ext uri="{9D8B030D-6E8A-4147-A177-3AD203B41FA5}">
                      <a16:colId xmlns:a16="http://schemas.microsoft.com/office/drawing/2014/main" val="20004"/>
                    </a:ext>
                  </a:extLst>
                </a:gridCol>
                <a:gridCol w="1079500">
                  <a:extLst>
                    <a:ext uri="{9D8B030D-6E8A-4147-A177-3AD203B41FA5}">
                      <a16:colId xmlns:a16="http://schemas.microsoft.com/office/drawing/2014/main" val="20005"/>
                    </a:ext>
                  </a:extLst>
                </a:gridCol>
                <a:gridCol w="1079500">
                  <a:extLst>
                    <a:ext uri="{9D8B030D-6E8A-4147-A177-3AD203B41FA5}">
                      <a16:colId xmlns:a16="http://schemas.microsoft.com/office/drawing/2014/main" val="20006"/>
                    </a:ext>
                  </a:extLst>
                </a:gridCol>
              </a:tblGrid>
              <a:tr h="3444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a:t>
                      </a:r>
                      <a:endPar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依執行組別統計</a:t>
                      </a:r>
                      <a:endParaRPr kumimoji="0" lang="en-US" altLang="zh-TW"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年度績效考評用</a:t>
                      </a:r>
                      <a:r>
                        <a:rPr kumimoji="0" lang="en-US" altLang="zh-TW"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依服務單位統計</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hMerge="1">
                  <a:txBody>
                    <a:bodyPr/>
                    <a:lstStyle/>
                    <a:p>
                      <a:endParaRPr lang="zh-TW"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總人力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差異</a:t>
                      </a: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科技人力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差異</a:t>
                      </a: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(B-D)</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0"/>
                  </a:ext>
                </a:extLst>
              </a:tr>
              <a:tr h="677863">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單位規劃人力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a:t>
                      </a:r>
                      <a:endPar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單位科技人力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(B)</a:t>
                      </a:r>
                      <a:endPar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單位規劃人力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 )</a:t>
                      </a:r>
                      <a:endPar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單位科技人力</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a:t>
                      </a:r>
                      <a:endPar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1DE"/>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01</a:t>
                      </a:r>
                      <a:r>
                        <a:rPr kumimoji="0" lang="zh-TW" altLang="en-US"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化學組</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79.71</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58.26</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78.10</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56.48</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1.61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1.78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02</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核儀組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61.71</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54.25</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61.82</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54.69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(0.11)</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(0.44)</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03</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燃材組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81.16</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60.54</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82.01</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60.99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(0.85)</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(0.45)</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04</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物理組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66.57</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59.57</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67.92</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60.92</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(1.35)</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(1.35)</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05</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核工組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84.33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73.29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87.13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76.09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(2.80)</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(2.80)</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06</a:t>
                      </a:r>
                      <a:r>
                        <a:rPr kumimoji="0" lang="zh-TW" altLang="en-US"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工程組</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83.04</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67.36</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74.96</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59.88</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8.08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7.48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07</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化工組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82.54</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56.87</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84.47</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58.2</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(1.93)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08</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機械系統</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59.59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52.03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59.99</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51.53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(0.40)</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0.50 </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09</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保物組</a:t>
                      </a:r>
                      <a:endParaRPr kumimoji="0" lang="zh-TW" altLang="en-US"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80.66</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68.71</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83.92</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70.24</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(3.26)</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(1.53)</a:t>
                      </a:r>
                      <a:endPar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10</a:t>
                      </a:r>
                      <a:r>
                        <a:rPr kumimoji="0" lang="zh-TW" altLang="en-US"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同位素組</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102.5</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71.18</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101.48</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70.16</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1.02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1.02 </a:t>
                      </a: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5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總計</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781.81</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622.06</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781.80</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619.18</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0.01 </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2.88 </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011" marR="9011" marT="9011"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12"/>
                  </a:ext>
                </a:extLst>
              </a:tr>
            </a:tbl>
          </a:graphicData>
        </a:graphic>
      </p:graphicFrame>
      <p:sp>
        <p:nvSpPr>
          <p:cNvPr id="20591" name="文字方塊 17"/>
          <p:cNvSpPr txBox="1">
            <a:spLocks noChangeArrowheads="1"/>
          </p:cNvSpPr>
          <p:nvPr/>
        </p:nvSpPr>
        <p:spPr bwMode="auto">
          <a:xfrm>
            <a:off x="1077913" y="900113"/>
            <a:ext cx="8640762" cy="576262"/>
          </a:xfrm>
          <a:prstGeom prst="rect">
            <a:avLst/>
          </a:prstGeom>
          <a:noFill/>
          <a:ln w="9525">
            <a:noFill/>
            <a:miter lim="800000"/>
            <a:headEnd/>
            <a:tailEnd/>
          </a:ln>
        </p:spPr>
        <p:txBody>
          <a:bodyPr/>
          <a:lstStyle/>
          <a:p>
            <a:pPr marL="633413" indent="-633413" algn="ctr">
              <a:spcBef>
                <a:spcPts val="600"/>
              </a:spcBef>
              <a:spcAft>
                <a:spcPts val="1200"/>
              </a:spcAft>
            </a:pPr>
            <a:r>
              <a:rPr kumimoji="0" lang="en-US" altLang="zh-TW" sz="2800" b="1">
                <a:solidFill>
                  <a:srgbClr val="FF0000"/>
                </a:solidFill>
                <a:latin typeface="Times New Roman" pitchFamily="18" charset="0"/>
                <a:ea typeface="標楷體" pitchFamily="65" charset="-120"/>
                <a:cs typeface="Times New Roman" pitchFamily="18" charset="0"/>
              </a:rPr>
              <a:t>108</a:t>
            </a:r>
            <a:r>
              <a:rPr kumimoji="0" lang="zh-TW" altLang="en-US" sz="2800" b="1">
                <a:solidFill>
                  <a:srgbClr val="FF0000"/>
                </a:solidFill>
                <a:latin typeface="Times New Roman" pitchFamily="18" charset="0"/>
                <a:ea typeface="標楷體" pitchFamily="65" charset="-120"/>
                <a:cs typeface="Times New Roman" pitchFamily="18" charset="0"/>
              </a:rPr>
              <a:t>年度各單位規劃人力統計比較表</a:t>
            </a:r>
            <a:endParaRPr kumimoji="0" lang="en-US" altLang="zh-TW" sz="2800" b="1">
              <a:solidFill>
                <a:srgbClr val="FF0000"/>
              </a:solidFill>
              <a:latin typeface="Times New Roman" pitchFamily="18" charset="0"/>
              <a:ea typeface="標楷體" pitchFamily="65" charset="-120"/>
              <a:cs typeface="Times New Roman" pitchFamily="18" charset="0"/>
            </a:endParaRPr>
          </a:p>
        </p:txBody>
      </p:sp>
      <p:sp>
        <p:nvSpPr>
          <p:cNvPr id="20592" name="標題 1"/>
          <p:cNvSpPr>
            <a:spLocks noGrp="1"/>
          </p:cNvSpPr>
          <p:nvPr>
            <p:ph type="title"/>
          </p:nvPr>
        </p:nvSpPr>
        <p:spPr>
          <a:xfrm>
            <a:off x="547688" y="180975"/>
            <a:ext cx="9623425" cy="812800"/>
          </a:xfrm>
        </p:spPr>
        <p:txBody>
          <a:bodyPr/>
          <a:lstStyle/>
          <a:p>
            <a:r>
              <a:rPr lang="zh-TW" altLang="en-US" sz="3600" b="1" smtClean="0">
                <a:solidFill>
                  <a:srgbClr val="0000FF"/>
                </a:solidFill>
                <a:latin typeface="Times New Roman" pitchFamily="18" charset="0"/>
                <a:ea typeface="標楷體" pitchFamily="65" charset="-120"/>
                <a:cs typeface="Times New Roman" pitchFamily="18" charset="0"/>
              </a:rPr>
              <a:t>一、計畫立案與管考</a:t>
            </a:r>
            <a:r>
              <a:rPr lang="en-US" altLang="zh-TW" sz="3600" b="1" smtClean="0">
                <a:solidFill>
                  <a:srgbClr val="0000FF"/>
                </a:solidFill>
                <a:latin typeface="Times New Roman" pitchFamily="18" charset="0"/>
                <a:ea typeface="標楷體" pitchFamily="65" charset="-120"/>
                <a:cs typeface="Times New Roman" pitchFamily="18" charset="0"/>
              </a:rPr>
              <a:t>(4/4)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編號版面配置區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3C682A6D-D7A7-47EE-954D-EAC11CE84DCD}" type="slidenum">
              <a:rPr lang="zh-TW" altLang="en-US">
                <a:solidFill>
                  <a:srgbClr val="898989"/>
                </a:solidFill>
              </a:rPr>
              <a:pPr defTabSz="1042988" fontAlgn="base">
                <a:spcBef>
                  <a:spcPct val="0"/>
                </a:spcBef>
                <a:spcAft>
                  <a:spcPct val="0"/>
                </a:spcAft>
              </a:pPr>
              <a:t>6</a:t>
            </a:fld>
            <a:endParaRPr lang="en-US" altLang="zh-TW">
              <a:solidFill>
                <a:srgbClr val="898989"/>
              </a:solidFill>
            </a:endParaRPr>
          </a:p>
        </p:txBody>
      </p:sp>
      <p:sp>
        <p:nvSpPr>
          <p:cNvPr id="5" name="矩形 4"/>
          <p:cNvSpPr/>
          <p:nvPr/>
        </p:nvSpPr>
        <p:spPr>
          <a:xfrm>
            <a:off x="4868863" y="1563688"/>
            <a:ext cx="5472112" cy="4949825"/>
          </a:xfrm>
          <a:prstGeom prst="rect">
            <a:avLst/>
          </a:prstGeom>
        </p:spPr>
        <p:txBody>
          <a:bodyPr>
            <a:spAutoFit/>
          </a:bodyPr>
          <a:lstStyle/>
          <a:p>
            <a:pPr marL="342900" indent="-342900" algn="just" defTabSz="1043056" fontAlgn="auto">
              <a:lnSpc>
                <a:spcPts val="2600"/>
              </a:lnSpc>
              <a:spcBef>
                <a:spcPts val="0"/>
              </a:spcBef>
              <a:spcAft>
                <a:spcPts val="0"/>
              </a:spcAft>
              <a:buFont typeface="Wingdings" pitchFamily="2" charset="2"/>
              <a:buChar char="p"/>
              <a:defRPr/>
            </a:pPr>
            <a:endParaRPr kumimoji="0" lang="en-US" altLang="zh-TW" sz="2800" b="1" dirty="0">
              <a:solidFill>
                <a:prstClr val="black"/>
              </a:solidFill>
              <a:latin typeface="標楷體" pitchFamily="65" charset="-120"/>
              <a:ea typeface="標楷體" pitchFamily="65" charset="-120"/>
            </a:endParaRPr>
          </a:p>
          <a:p>
            <a:pPr marL="446087" defTabSz="1043056" fontAlgn="auto">
              <a:lnSpc>
                <a:spcPct val="150000"/>
              </a:lnSpc>
              <a:spcBef>
                <a:spcPts val="0"/>
              </a:spcBef>
              <a:spcAft>
                <a:spcPts val="0"/>
              </a:spcAft>
              <a:defRPr/>
            </a:pPr>
            <a:r>
              <a:rPr kumimoji="0" lang="zh-TW" altLang="en-US" sz="2800" b="1" dirty="0">
                <a:solidFill>
                  <a:prstClr val="black"/>
                </a:solidFill>
                <a:latin typeface="標楷體" pitchFamily="65" charset="-120"/>
                <a:ea typeface="標楷體" pitchFamily="65" charset="-120"/>
              </a:rPr>
              <a:t>技服案成本計價簽陳或立案簽奉核可後，需送綜計組之文件：</a:t>
            </a:r>
            <a:endParaRPr kumimoji="0" lang="en-US" altLang="zh-TW" sz="2800" b="1" dirty="0">
              <a:solidFill>
                <a:prstClr val="black"/>
              </a:solidFill>
              <a:latin typeface="標楷體" pitchFamily="65" charset="-120"/>
              <a:ea typeface="標楷體" pitchFamily="65" charset="-120"/>
            </a:endParaRPr>
          </a:p>
          <a:p>
            <a:pPr marL="446087" defTabSz="1043056" fontAlgn="auto">
              <a:lnSpc>
                <a:spcPct val="150000"/>
              </a:lnSpc>
              <a:spcBef>
                <a:spcPts val="0"/>
              </a:spcBef>
              <a:spcAft>
                <a:spcPts val="0"/>
              </a:spcAft>
              <a:defRPr/>
            </a:pPr>
            <a:r>
              <a:rPr kumimoji="0" lang="zh-TW" altLang="en-US" sz="2800" b="1" dirty="0">
                <a:solidFill>
                  <a:srgbClr val="FF0000"/>
                </a:solidFill>
                <a:latin typeface="標楷體" pitchFamily="65" charset="-120"/>
                <a:ea typeface="標楷體" pitchFamily="65" charset="-120"/>
              </a:rPr>
              <a:t>˙成本分析及建議售價表正本</a:t>
            </a:r>
            <a:endParaRPr kumimoji="0" lang="en-US" altLang="zh-TW" sz="2800" b="1" dirty="0">
              <a:solidFill>
                <a:srgbClr val="FF0000"/>
              </a:solidFill>
              <a:latin typeface="標楷體" pitchFamily="65" charset="-120"/>
              <a:ea typeface="標楷體" pitchFamily="65" charset="-120"/>
            </a:endParaRPr>
          </a:p>
          <a:p>
            <a:pPr marL="446087" defTabSz="1043056" fontAlgn="auto">
              <a:lnSpc>
                <a:spcPct val="150000"/>
              </a:lnSpc>
              <a:spcBef>
                <a:spcPts val="0"/>
              </a:spcBef>
              <a:spcAft>
                <a:spcPts val="0"/>
              </a:spcAft>
              <a:defRPr/>
            </a:pPr>
            <a:r>
              <a:rPr kumimoji="0" lang="zh-TW" altLang="en-US" sz="2800" b="1" dirty="0">
                <a:latin typeface="標楷體" pitchFamily="65" charset="-120"/>
                <a:ea typeface="標楷體" pitchFamily="65" charset="-120"/>
              </a:rPr>
              <a:t>˙</a:t>
            </a:r>
            <a:r>
              <a:rPr kumimoji="0" lang="zh-TW" altLang="en-US" sz="2800" b="1" dirty="0">
                <a:solidFill>
                  <a:prstClr val="black"/>
                </a:solidFill>
                <a:latin typeface="標楷體" pitchFamily="65" charset="-120"/>
                <a:ea typeface="標楷體" pitchFamily="65" charset="-120"/>
              </a:rPr>
              <a:t>其餘文件影本</a:t>
            </a:r>
            <a:endParaRPr kumimoji="0" lang="en-US" altLang="zh-TW" sz="2800" b="1" dirty="0">
              <a:solidFill>
                <a:prstClr val="black"/>
              </a:solidFill>
              <a:latin typeface="標楷體" pitchFamily="65" charset="-120"/>
              <a:ea typeface="標楷體" pitchFamily="65" charset="-120"/>
            </a:endParaRPr>
          </a:p>
          <a:p>
            <a:pPr marL="446087" defTabSz="1043056" fontAlgn="auto">
              <a:lnSpc>
                <a:spcPct val="150000"/>
              </a:lnSpc>
              <a:spcBef>
                <a:spcPts val="0"/>
              </a:spcBef>
              <a:spcAft>
                <a:spcPts val="0"/>
              </a:spcAft>
              <a:defRPr/>
            </a:pPr>
            <a:r>
              <a:rPr kumimoji="0" lang="zh-TW" altLang="en-US" sz="2800" b="1" dirty="0">
                <a:solidFill>
                  <a:srgbClr val="FF0000"/>
                </a:solidFill>
                <a:latin typeface="標楷體" pitchFamily="65" charset="-120"/>
                <a:ea typeface="標楷體" pitchFamily="65" charset="-120"/>
              </a:rPr>
              <a:t>成本分析及建議售價表正本</a:t>
            </a:r>
            <a:r>
              <a:rPr kumimoji="0" lang="zh-TW" altLang="en-US" sz="2800" b="1" dirty="0">
                <a:latin typeface="標楷體" pitchFamily="65" charset="-120"/>
                <a:ea typeface="標楷體" pitchFamily="65" charset="-120"/>
              </a:rPr>
              <a:t>需留存於綜計組，請勿隨案歸檔。</a:t>
            </a:r>
          </a:p>
          <a:p>
            <a:pPr marL="446087" algn="just" defTabSz="1043056" fontAlgn="auto">
              <a:lnSpc>
                <a:spcPct val="150000"/>
              </a:lnSpc>
              <a:spcBef>
                <a:spcPts val="0"/>
              </a:spcBef>
              <a:spcAft>
                <a:spcPts val="0"/>
              </a:spcAft>
              <a:defRPr/>
            </a:pPr>
            <a:endParaRPr kumimoji="0" lang="zh-TW" altLang="en-US" sz="2800" b="1" dirty="0">
              <a:solidFill>
                <a:prstClr val="black"/>
              </a:solidFill>
              <a:latin typeface="標楷體" pitchFamily="65" charset="-120"/>
              <a:ea typeface="標楷體" pitchFamily="65" charset="-120"/>
            </a:endParaRPr>
          </a:p>
        </p:txBody>
      </p:sp>
      <p:pic>
        <p:nvPicPr>
          <p:cNvPr id="22531" name="Picture 2"/>
          <p:cNvPicPr>
            <a:picLocks noChangeAspect="1" noChangeArrowheads="1"/>
          </p:cNvPicPr>
          <p:nvPr/>
        </p:nvPicPr>
        <p:blipFill>
          <a:blip r:embed="rId2"/>
          <a:srcRect/>
          <a:stretch>
            <a:fillRect/>
          </a:stretch>
        </p:blipFill>
        <p:spPr bwMode="auto">
          <a:xfrm>
            <a:off x="1458913" y="1563688"/>
            <a:ext cx="3378200" cy="5121275"/>
          </a:xfrm>
          <a:prstGeom prst="rect">
            <a:avLst/>
          </a:prstGeom>
          <a:noFill/>
          <a:ln w="9525">
            <a:solidFill>
              <a:schemeClr val="tx1"/>
            </a:solidFill>
            <a:miter lim="800000"/>
            <a:headEnd/>
            <a:tailEnd/>
          </a:ln>
        </p:spPr>
      </p:pic>
      <p:sp>
        <p:nvSpPr>
          <p:cNvPr id="22532" name="標題 1"/>
          <p:cNvSpPr txBox="1">
            <a:spLocks/>
          </p:cNvSpPr>
          <p:nvPr/>
        </p:nvSpPr>
        <p:spPr bwMode="auto">
          <a:xfrm>
            <a:off x="161925" y="4763"/>
            <a:ext cx="9625013" cy="1260475"/>
          </a:xfrm>
          <a:prstGeom prst="rect">
            <a:avLst/>
          </a:prstGeom>
          <a:noFill/>
          <a:ln w="9525">
            <a:noFill/>
            <a:miter lim="800000"/>
            <a:headEnd/>
            <a:tailEnd/>
          </a:ln>
        </p:spPr>
        <p:txBody>
          <a:bodyPr lIns="104306" tIns="52153" rIns="104306" bIns="52153" anchor="ctr"/>
          <a:lstStyle/>
          <a:p>
            <a:pPr marL="1074738" algn="ctr"/>
            <a:r>
              <a:rPr kumimoji="0" lang="zh-TW" altLang="en-US" sz="3600" b="1">
                <a:solidFill>
                  <a:srgbClr val="0000FF"/>
                </a:solidFill>
                <a:latin typeface="標楷體" pitchFamily="65" charset="-120"/>
                <a:ea typeface="標楷體" pitchFamily="65" charset="-120"/>
              </a:rPr>
              <a:t>二、辦理技術服務案注意事項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編號版面配置區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042988" fontAlgn="base">
              <a:spcBef>
                <a:spcPct val="0"/>
              </a:spcBef>
              <a:spcAft>
                <a:spcPct val="0"/>
              </a:spcAft>
            </a:pPr>
            <a:fld id="{246EDCB2-7B9F-45D7-875F-5DBF6E0D3A0F}" type="slidenum">
              <a:rPr lang="zh-TW" altLang="en-US">
                <a:solidFill>
                  <a:srgbClr val="898989"/>
                </a:solidFill>
                <a:latin typeface="標楷體" pitchFamily="65" charset="-120"/>
                <a:ea typeface="標楷體" pitchFamily="65" charset="-120"/>
              </a:rPr>
              <a:pPr defTabSz="1042988" fontAlgn="base">
                <a:spcBef>
                  <a:spcPct val="0"/>
                </a:spcBef>
                <a:spcAft>
                  <a:spcPct val="0"/>
                </a:spcAft>
              </a:pPr>
              <a:t>7</a:t>
            </a:fld>
            <a:endParaRPr lang="en-US" altLang="zh-TW">
              <a:solidFill>
                <a:srgbClr val="898989"/>
              </a:solidFill>
              <a:latin typeface="標楷體" pitchFamily="65" charset="-120"/>
              <a:ea typeface="標楷體" pitchFamily="65" charset="-120"/>
            </a:endParaRPr>
          </a:p>
        </p:txBody>
      </p:sp>
      <p:sp>
        <p:nvSpPr>
          <p:cNvPr id="23554" name="標題 1"/>
          <p:cNvSpPr>
            <a:spLocks noGrp="1"/>
          </p:cNvSpPr>
          <p:nvPr>
            <p:ph type="title"/>
          </p:nvPr>
        </p:nvSpPr>
        <p:spPr>
          <a:xfrm>
            <a:off x="161925" y="4763"/>
            <a:ext cx="9625013" cy="1260475"/>
          </a:xfrm>
        </p:spPr>
        <p:txBody>
          <a:bodyPr/>
          <a:lstStyle/>
          <a:p>
            <a:pPr marL="1074738"/>
            <a:r>
              <a:rPr lang="zh-TW" altLang="en-US" sz="3600" b="1" smtClean="0">
                <a:solidFill>
                  <a:srgbClr val="0000FF"/>
                </a:solidFill>
                <a:latin typeface="標楷體" pitchFamily="65" charset="-120"/>
                <a:ea typeface="標楷體" pitchFamily="65" charset="-120"/>
              </a:rPr>
              <a:t>三、資訊安全宣導</a:t>
            </a:r>
          </a:p>
        </p:txBody>
      </p:sp>
      <p:sp>
        <p:nvSpPr>
          <p:cNvPr id="12" name="內容版面配置區 2"/>
          <p:cNvSpPr>
            <a:spLocks noGrp="1"/>
          </p:cNvSpPr>
          <p:nvPr>
            <p:ph idx="1"/>
          </p:nvPr>
        </p:nvSpPr>
        <p:spPr>
          <a:xfrm>
            <a:off x="809625" y="1116013"/>
            <a:ext cx="9625013" cy="5976937"/>
          </a:xfrm>
        </p:spPr>
        <p:txBody>
          <a:bodyPr>
            <a:normAutofit/>
          </a:bodyPr>
          <a:lstStyle/>
          <a:p>
            <a:pPr marL="0" indent="0">
              <a:lnSpc>
                <a:spcPts val="3500"/>
              </a:lnSpc>
              <a:buFont typeface="Arial" charset="0"/>
              <a:buNone/>
            </a:pPr>
            <a:r>
              <a:rPr lang="zh-TW" altLang="en-US" sz="2800" b="1" smtClean="0">
                <a:latin typeface="標楷體" pitchFamily="65" charset="-120"/>
                <a:ea typeface="標楷體" pitchFamily="65" charset="-120"/>
              </a:rPr>
              <a:t>配合本所</a:t>
            </a:r>
            <a:r>
              <a:rPr lang="en-US" altLang="zh-TW" sz="2800" b="1" smtClean="0">
                <a:latin typeface="Times New Roman" pitchFamily="18" charset="0"/>
                <a:ea typeface="標楷體" pitchFamily="65" charset="-120"/>
                <a:cs typeface="Times New Roman" pitchFamily="18" charset="0"/>
              </a:rPr>
              <a:t>109</a:t>
            </a:r>
            <a:r>
              <a:rPr lang="zh-TW" altLang="en-US" sz="2800" b="1" smtClean="0">
                <a:latin typeface="標楷體" pitchFamily="65" charset="-120"/>
                <a:ea typeface="標楷體" pitchFamily="65" charset="-120"/>
              </a:rPr>
              <a:t>年度資安政策與行政院國家資通安全會報技術服中心推行之政府組態基準</a:t>
            </a:r>
            <a:r>
              <a:rPr lang="zh-TW" altLang="en-US" sz="2800" b="1" smtClean="0">
                <a:latin typeface="Times New Roman" pitchFamily="18" charset="0"/>
                <a:ea typeface="標楷體" pitchFamily="65" charset="-120"/>
              </a:rPr>
              <a:t>（</a:t>
            </a:r>
            <a:r>
              <a:rPr lang="en-US" altLang="zh-TW" sz="2800" b="1" smtClean="0">
                <a:latin typeface="Times New Roman" pitchFamily="18" charset="0"/>
                <a:ea typeface="標楷體" pitchFamily="65" charset="-120"/>
              </a:rPr>
              <a:t>GCB</a:t>
            </a:r>
            <a:r>
              <a:rPr lang="zh-TW" altLang="en-US" sz="2800" b="1" smtClean="0">
                <a:latin typeface="Times New Roman" pitchFamily="18" charset="0"/>
                <a:ea typeface="標楷體" pitchFamily="65" charset="-120"/>
              </a:rPr>
              <a:t>），</a:t>
            </a:r>
            <a:r>
              <a:rPr lang="zh-TW" altLang="en-US" sz="2800" b="1" smtClean="0">
                <a:latin typeface="標楷體" pitchFamily="65" charset="-120"/>
                <a:ea typeface="標楷體" pitchFamily="65" charset="-120"/>
              </a:rPr>
              <a:t>請同仁配合以下事項：</a:t>
            </a:r>
            <a:endParaRPr lang="en-US" altLang="zh-TW" sz="2800" b="1" smtClean="0">
              <a:latin typeface="標楷體" pitchFamily="65" charset="-120"/>
              <a:ea typeface="標楷體" pitchFamily="65" charset="-120"/>
            </a:endParaRPr>
          </a:p>
          <a:p>
            <a:pPr marL="0" indent="0">
              <a:lnSpc>
                <a:spcPct val="80000"/>
              </a:lnSpc>
              <a:buFont typeface="Arial" charset="0"/>
              <a:buNone/>
            </a:pPr>
            <a:r>
              <a:rPr lang="en-US" altLang="zh-TW" sz="2100" b="1" smtClean="0">
                <a:latin typeface="標楷體" pitchFamily="65" charset="-120"/>
                <a:ea typeface="標楷體" pitchFamily="65" charset="-120"/>
              </a:rPr>
              <a:t>(</a:t>
            </a:r>
            <a:r>
              <a:rPr lang="zh-TW" altLang="en-US" sz="2100" b="1" smtClean="0">
                <a:latin typeface="標楷體" pitchFamily="65" charset="-120"/>
                <a:ea typeface="標楷體" pitchFamily="65" charset="-120"/>
              </a:rPr>
              <a:t>一</a:t>
            </a:r>
            <a:r>
              <a:rPr lang="en-US" altLang="zh-TW" sz="2100" b="1" smtClean="0">
                <a:latin typeface="標楷體" pitchFamily="65" charset="-120"/>
                <a:ea typeface="標楷體" pitchFamily="65" charset="-120"/>
              </a:rPr>
              <a:t>)</a:t>
            </a:r>
            <a:r>
              <a:rPr lang="zh-TW" altLang="en-US" sz="2700" b="1" smtClean="0">
                <a:latin typeface="標楷體" pitchFamily="65" charset="-120"/>
                <a:ea typeface="標楷體" pitchFamily="65" charset="-120"/>
              </a:rPr>
              <a:t>連上本所網路之電腦</a:t>
            </a:r>
            <a:r>
              <a:rPr lang="en-US" altLang="zh-TW" sz="2700" b="1" smtClean="0">
                <a:latin typeface="Times New Roman" pitchFamily="18" charset="0"/>
                <a:ea typeface="標楷體" pitchFamily="65" charset="-120"/>
              </a:rPr>
              <a:t>(Windows </a:t>
            </a:r>
            <a:r>
              <a:rPr lang="zh-TW" altLang="en-US" sz="2700" b="1" smtClean="0">
                <a:latin typeface="標楷體" pitchFamily="65" charset="-120"/>
                <a:ea typeface="標楷體" pitchFamily="65" charset="-120"/>
              </a:rPr>
              <a:t>作業系統</a:t>
            </a:r>
            <a:r>
              <a:rPr lang="en-US" altLang="zh-TW" sz="2700" b="1" smtClean="0">
                <a:latin typeface="標楷體" pitchFamily="65" charset="-120"/>
                <a:ea typeface="標楷體" pitchFamily="65" charset="-120"/>
              </a:rPr>
              <a:t>)</a:t>
            </a:r>
            <a:r>
              <a:rPr lang="zh-TW" altLang="en-US" sz="2700" b="1" smtClean="0">
                <a:latin typeface="標楷體" pitchFamily="65" charset="-120"/>
                <a:ea typeface="標楷體" pitchFamily="65" charset="-120"/>
              </a:rPr>
              <a:t>需加入網域</a:t>
            </a:r>
            <a:endParaRPr lang="en-US" altLang="zh-TW" sz="2700" b="1" smtClean="0">
              <a:latin typeface="標楷體" pitchFamily="65" charset="-120"/>
              <a:ea typeface="標楷體" pitchFamily="65" charset="-120"/>
            </a:endParaRPr>
          </a:p>
          <a:p>
            <a:pPr marL="0" indent="0">
              <a:lnSpc>
                <a:spcPct val="80000"/>
              </a:lnSpc>
              <a:buFont typeface="Arial" charset="0"/>
              <a:buNone/>
            </a:pPr>
            <a:r>
              <a:rPr lang="zh-TW" altLang="en-US" sz="1700" b="1" smtClean="0">
                <a:latin typeface="標楷體" pitchFamily="65" charset="-120"/>
                <a:ea typeface="標楷體" pitchFamily="65" charset="-120"/>
              </a:rPr>
              <a:t>˙ </a:t>
            </a:r>
            <a:r>
              <a:rPr lang="en-US" altLang="zh-TW" sz="1800" b="1" u="sng" smtClean="0">
                <a:solidFill>
                  <a:srgbClr val="FF0000"/>
                </a:solidFill>
                <a:latin typeface="標楷體" pitchFamily="65" charset="-120"/>
                <a:ea typeface="標楷體" pitchFamily="65" charset="-120"/>
              </a:rPr>
              <a:t>109</a:t>
            </a:r>
            <a:r>
              <a:rPr lang="zh-TW" altLang="en-US" sz="1800" b="1" u="sng" smtClean="0">
                <a:solidFill>
                  <a:srgbClr val="FF0000"/>
                </a:solidFill>
                <a:latin typeface="標楷體" pitchFamily="65" charset="-120"/>
                <a:ea typeface="標楷體" pitchFamily="65" charset="-120"/>
              </a:rPr>
              <a:t>年</a:t>
            </a:r>
            <a:r>
              <a:rPr lang="en-US" altLang="zh-TW" sz="1800" b="1" u="sng" smtClean="0">
                <a:solidFill>
                  <a:srgbClr val="FF0000"/>
                </a:solidFill>
                <a:latin typeface="標楷體" pitchFamily="65" charset="-120"/>
                <a:ea typeface="標楷體" pitchFamily="65" charset="-120"/>
              </a:rPr>
              <a:t>1</a:t>
            </a:r>
            <a:r>
              <a:rPr lang="zh-TW" altLang="en-US" sz="1800" b="1" u="sng" smtClean="0">
                <a:solidFill>
                  <a:srgbClr val="FF0000"/>
                </a:solidFill>
                <a:latin typeface="標楷體" pitchFamily="65" charset="-120"/>
                <a:ea typeface="標楷體" pitchFamily="65" charset="-120"/>
              </a:rPr>
              <a:t>月</a:t>
            </a:r>
            <a:r>
              <a:rPr lang="en-US" altLang="zh-TW" sz="1800" b="1" u="sng" smtClean="0">
                <a:solidFill>
                  <a:srgbClr val="FF0000"/>
                </a:solidFill>
                <a:latin typeface="標楷體" pitchFamily="65" charset="-120"/>
                <a:ea typeface="標楷體" pitchFamily="65" charset="-120"/>
              </a:rPr>
              <a:t>1</a:t>
            </a:r>
            <a:r>
              <a:rPr lang="zh-TW" altLang="en-US" sz="1800" b="1" u="sng" smtClean="0">
                <a:solidFill>
                  <a:srgbClr val="FF0000"/>
                </a:solidFill>
                <a:latin typeface="標楷體" pitchFamily="65" charset="-120"/>
                <a:ea typeface="標楷體" pitchFamily="65" charset="-120"/>
              </a:rPr>
              <a:t>日</a:t>
            </a:r>
            <a:r>
              <a:rPr lang="zh-TW" altLang="en-US" sz="1800" b="1" smtClean="0">
                <a:solidFill>
                  <a:srgbClr val="FF0000"/>
                </a:solidFill>
                <a:latin typeface="標楷體" pitchFamily="65" charset="-120"/>
                <a:ea typeface="標楷體" pitchFamily="65" charset="-120"/>
              </a:rPr>
              <a:t>仍未加入網域，將終止該電腦之網路服務</a:t>
            </a:r>
            <a:endParaRPr lang="en-US" altLang="zh-TW" sz="1800" b="1" smtClean="0">
              <a:solidFill>
                <a:srgbClr val="FF0000"/>
              </a:solidFill>
              <a:latin typeface="標楷體" pitchFamily="65" charset="-120"/>
              <a:ea typeface="標楷體" pitchFamily="65" charset="-120"/>
            </a:endParaRPr>
          </a:p>
          <a:p>
            <a:pPr marL="0" indent="0">
              <a:lnSpc>
                <a:spcPct val="80000"/>
              </a:lnSpc>
              <a:buFont typeface="Arial" charset="0"/>
              <a:buNone/>
            </a:pPr>
            <a:r>
              <a:rPr lang="en-US" altLang="zh-TW" sz="2200" b="1" smtClean="0">
                <a:latin typeface="標楷體" pitchFamily="65" charset="-120"/>
                <a:ea typeface="標楷體" pitchFamily="65" charset="-120"/>
              </a:rPr>
              <a:t>(</a:t>
            </a:r>
            <a:r>
              <a:rPr lang="zh-TW" altLang="en-US" sz="2200" b="1" smtClean="0">
                <a:latin typeface="標楷體" pitchFamily="65" charset="-120"/>
                <a:ea typeface="標楷體" pitchFamily="65" charset="-120"/>
              </a:rPr>
              <a:t>二</a:t>
            </a:r>
            <a:r>
              <a:rPr lang="en-US" altLang="zh-TW" sz="2200" b="1" smtClean="0">
                <a:latin typeface="標楷體" pitchFamily="65" charset="-120"/>
                <a:ea typeface="標楷體" pitchFamily="65" charset="-120"/>
              </a:rPr>
              <a:t>)</a:t>
            </a:r>
            <a:r>
              <a:rPr lang="en-US" altLang="zh-TW" sz="2900" b="1" smtClean="0">
                <a:latin typeface="Times New Roman" pitchFamily="18" charset="0"/>
                <a:ea typeface="標楷體" pitchFamily="65" charset="-120"/>
              </a:rPr>
              <a:t>Windows</a:t>
            </a:r>
            <a:r>
              <a:rPr lang="zh-TW" altLang="en-US" sz="2900" b="1" smtClean="0">
                <a:latin typeface="Times New Roman" pitchFamily="18" charset="0"/>
                <a:ea typeface="標楷體" pitchFamily="65" charset="-120"/>
              </a:rPr>
              <a:t> </a:t>
            </a:r>
            <a:r>
              <a:rPr lang="en-US" altLang="zh-TW" sz="2900" b="1" smtClean="0">
                <a:latin typeface="Times New Roman" pitchFamily="18" charset="0"/>
                <a:ea typeface="標楷體" pitchFamily="65" charset="-120"/>
              </a:rPr>
              <a:t>XP</a:t>
            </a:r>
            <a:r>
              <a:rPr lang="zh-TW" altLang="en-US" sz="2900" b="1" smtClean="0">
                <a:latin typeface="Times New Roman" pitchFamily="18" charset="0"/>
                <a:ea typeface="標楷體" pitchFamily="65" charset="-120"/>
              </a:rPr>
              <a:t>系統 </a:t>
            </a:r>
            <a:r>
              <a:rPr lang="en-US" altLang="zh-TW" sz="2900" b="1" u="sng" smtClean="0">
                <a:latin typeface="Times New Roman" pitchFamily="18" charset="0"/>
                <a:ea typeface="標楷體" pitchFamily="65" charset="-120"/>
              </a:rPr>
              <a:t>109</a:t>
            </a:r>
            <a:r>
              <a:rPr lang="zh-TW" altLang="en-US" sz="2900" b="1" u="sng" smtClean="0">
                <a:latin typeface="Times New Roman" pitchFamily="18" charset="0"/>
                <a:ea typeface="標楷體" pitchFamily="65" charset="-120"/>
              </a:rPr>
              <a:t>年</a:t>
            </a:r>
            <a:r>
              <a:rPr lang="en-US" altLang="zh-TW" sz="2900" b="1" u="sng" smtClean="0">
                <a:latin typeface="Times New Roman" pitchFamily="18" charset="0"/>
                <a:ea typeface="標楷體" pitchFamily="65" charset="-120"/>
              </a:rPr>
              <a:t>1</a:t>
            </a:r>
            <a:r>
              <a:rPr lang="zh-TW" altLang="en-US" sz="2900" b="1" u="sng" smtClean="0">
                <a:latin typeface="Times New Roman" pitchFamily="18" charset="0"/>
                <a:ea typeface="標楷體" pitchFamily="65" charset="-120"/>
              </a:rPr>
              <a:t>月</a:t>
            </a:r>
            <a:r>
              <a:rPr lang="en-US" altLang="zh-TW" sz="2900" b="1" u="sng" smtClean="0">
                <a:latin typeface="Times New Roman" pitchFamily="18" charset="0"/>
                <a:ea typeface="標楷體" pitchFamily="65" charset="-120"/>
              </a:rPr>
              <a:t>1</a:t>
            </a:r>
            <a:r>
              <a:rPr lang="zh-TW" altLang="en-US" sz="2900" b="1" u="sng" smtClean="0">
                <a:latin typeface="Times New Roman" pitchFamily="18" charset="0"/>
                <a:ea typeface="標楷體" pitchFamily="65" charset="-120"/>
              </a:rPr>
              <a:t>日</a:t>
            </a:r>
            <a:r>
              <a:rPr lang="zh-TW" altLang="en-US" sz="2900" b="1" smtClean="0">
                <a:latin typeface="Times New Roman" pitchFamily="18" charset="0"/>
                <a:ea typeface="標楷體" pitchFamily="65" charset="-120"/>
              </a:rPr>
              <a:t>後</a:t>
            </a:r>
            <a:r>
              <a:rPr lang="zh-TW" altLang="en-US" sz="2900" b="1" smtClean="0">
                <a:latin typeface="標楷體" pitchFamily="65" charset="-120"/>
                <a:ea typeface="標楷體" pitchFamily="65" charset="-120"/>
              </a:rPr>
              <a:t>將停止網路服務</a:t>
            </a:r>
            <a:endParaRPr lang="en-US" altLang="zh-TW" sz="2900" b="1" smtClean="0">
              <a:latin typeface="標楷體" pitchFamily="65" charset="-120"/>
              <a:ea typeface="標楷體" pitchFamily="65" charset="-120"/>
            </a:endParaRPr>
          </a:p>
          <a:p>
            <a:pPr marL="0" indent="0">
              <a:lnSpc>
                <a:spcPct val="80000"/>
              </a:lnSpc>
              <a:buFont typeface="Arial" charset="0"/>
              <a:buNone/>
            </a:pPr>
            <a:r>
              <a:rPr lang="en-US" altLang="zh-TW" sz="2200" b="1" smtClean="0">
                <a:latin typeface="標楷體" pitchFamily="65" charset="-120"/>
                <a:ea typeface="標楷體" pitchFamily="65" charset="-120"/>
              </a:rPr>
              <a:t>(</a:t>
            </a:r>
            <a:r>
              <a:rPr lang="zh-TW" altLang="en-US" sz="2200" b="1" smtClean="0">
                <a:latin typeface="標楷體" pitchFamily="65" charset="-120"/>
                <a:ea typeface="標楷體" pitchFamily="65" charset="-120"/>
              </a:rPr>
              <a:t>三</a:t>
            </a:r>
            <a:r>
              <a:rPr lang="en-US" altLang="zh-TW" sz="2200" b="1" smtClean="0">
                <a:latin typeface="標楷體" pitchFamily="65" charset="-120"/>
                <a:ea typeface="標楷體" pitchFamily="65" charset="-120"/>
              </a:rPr>
              <a:t>)</a:t>
            </a:r>
            <a:r>
              <a:rPr lang="zh-TW" altLang="en-US" sz="2900" b="1" smtClean="0">
                <a:latin typeface="標楷體" pitchFamily="65" charset="-120"/>
                <a:ea typeface="標楷體" pitchFamily="65" charset="-120"/>
              </a:rPr>
              <a:t>全所電腦命名規則</a:t>
            </a:r>
            <a:endParaRPr lang="en-US" altLang="zh-TW" sz="2900" b="1" smtClean="0">
              <a:latin typeface="標楷體" pitchFamily="65" charset="-120"/>
              <a:ea typeface="標楷體" pitchFamily="65" charset="-120"/>
            </a:endParaRPr>
          </a:p>
          <a:p>
            <a:pPr marL="0" indent="0">
              <a:lnSpc>
                <a:spcPct val="80000"/>
              </a:lnSpc>
              <a:buFont typeface="Arial" charset="0"/>
              <a:buNone/>
            </a:pPr>
            <a:r>
              <a:rPr lang="zh-TW" altLang="en-US" sz="1700" b="1" smtClean="0">
                <a:latin typeface="標楷體" pitchFamily="65" charset="-120"/>
                <a:ea typeface="標楷體" pitchFamily="65" charset="-120"/>
              </a:rPr>
              <a:t>˙</a:t>
            </a:r>
            <a:r>
              <a:rPr lang="zh-TW" altLang="en-US" sz="1800" b="1" smtClean="0">
                <a:solidFill>
                  <a:srgbClr val="FF0000"/>
                </a:solidFill>
                <a:latin typeface="標楷體" pitchFamily="65" charset="-120"/>
                <a:ea typeface="標楷體" pitchFamily="65" charset="-120"/>
              </a:rPr>
              <a:t>未依規則命名，將導致電腦鎖定登入</a:t>
            </a:r>
            <a:r>
              <a:rPr lang="en-US" altLang="zh-TW" sz="1400" b="1" smtClean="0">
                <a:solidFill>
                  <a:srgbClr val="FF0000"/>
                </a:solidFill>
                <a:latin typeface="標楷體" pitchFamily="65" charset="-120"/>
                <a:ea typeface="標楷體" pitchFamily="65" charset="-120"/>
              </a:rPr>
              <a:t>(</a:t>
            </a:r>
            <a:r>
              <a:rPr lang="zh-TW" altLang="en-US" sz="1400" b="1" smtClean="0">
                <a:solidFill>
                  <a:srgbClr val="FF0000"/>
                </a:solidFill>
                <a:latin typeface="標楷體" pitchFamily="65" charset="-120"/>
                <a:ea typeface="標楷體" pitchFamily="65" charset="-120"/>
              </a:rPr>
              <a:t>參考網頁公告：</a:t>
            </a:r>
            <a:r>
              <a:rPr lang="zh-TW" altLang="en-US" sz="1400" smtClean="0">
                <a:hlinkClick r:id="rId2"/>
              </a:rPr>
              <a:t>資通安全</a:t>
            </a:r>
            <a:r>
              <a:rPr lang="zh-TW" altLang="en-US" sz="1400" smtClean="0"/>
              <a:t> </a:t>
            </a:r>
            <a:r>
              <a:rPr lang="en-US" altLang="zh-TW" sz="1400" smtClean="0"/>
              <a:t>/ </a:t>
            </a:r>
            <a:r>
              <a:rPr lang="en-US" altLang="zh-TW" sz="1400" smtClean="0">
                <a:hlinkClick r:id="rId3"/>
              </a:rPr>
              <a:t>109 </a:t>
            </a:r>
            <a:r>
              <a:rPr lang="zh-TW" altLang="en-US" sz="1400" smtClean="0">
                <a:hlinkClick r:id="rId3"/>
              </a:rPr>
              <a:t>年元旦起，本所重要資安政策</a:t>
            </a:r>
            <a:r>
              <a:rPr lang="zh-TW" altLang="en-US" sz="1400" b="1" smtClean="0">
                <a:solidFill>
                  <a:srgbClr val="FF0000"/>
                </a:solidFill>
              </a:rPr>
              <a:t> </a:t>
            </a:r>
            <a:r>
              <a:rPr lang="en-US" altLang="zh-TW" sz="1400" b="1" smtClean="0">
                <a:solidFill>
                  <a:srgbClr val="FF0000"/>
                </a:solidFill>
              </a:rPr>
              <a:t>)</a:t>
            </a:r>
            <a:endParaRPr lang="en-US" altLang="zh-TW" sz="1400" b="1" smtClean="0">
              <a:solidFill>
                <a:srgbClr val="FF0000"/>
              </a:solidFill>
              <a:latin typeface="標楷體" pitchFamily="65" charset="-120"/>
              <a:ea typeface="標楷體" pitchFamily="65" charset="-120"/>
            </a:endParaRPr>
          </a:p>
          <a:p>
            <a:pPr marL="0" indent="0">
              <a:lnSpc>
                <a:spcPct val="80000"/>
              </a:lnSpc>
              <a:buFont typeface="Arial" charset="0"/>
              <a:buNone/>
            </a:pPr>
            <a:r>
              <a:rPr lang="en-US" altLang="zh-TW" sz="2100" b="1" smtClean="0">
                <a:latin typeface="標楷體" pitchFamily="65" charset="-120"/>
                <a:ea typeface="標楷體" pitchFamily="65" charset="-120"/>
              </a:rPr>
              <a:t>(</a:t>
            </a:r>
            <a:r>
              <a:rPr lang="zh-TW" altLang="en-US" sz="2100" b="1" smtClean="0">
                <a:latin typeface="標楷體" pitchFamily="65" charset="-120"/>
                <a:ea typeface="標楷體" pitchFamily="65" charset="-120"/>
              </a:rPr>
              <a:t>四</a:t>
            </a:r>
            <a:r>
              <a:rPr lang="en-US" altLang="zh-TW" sz="2100" b="1" smtClean="0">
                <a:latin typeface="標楷體" pitchFamily="65" charset="-120"/>
                <a:ea typeface="標楷體" pitchFamily="65" charset="-120"/>
              </a:rPr>
              <a:t>)</a:t>
            </a:r>
            <a:r>
              <a:rPr lang="zh-TW" altLang="en-US" sz="2200" b="1" smtClean="0">
                <a:latin typeface="標楷體" pitchFamily="65" charset="-120"/>
                <a:ea typeface="標楷體" pitchFamily="65" charset="-120"/>
              </a:rPr>
              <a:t> </a:t>
            </a:r>
            <a:r>
              <a:rPr lang="zh-TW" altLang="en-US" sz="2900" b="1" smtClean="0">
                <a:latin typeface="標楷體" pitchFamily="65" charset="-120"/>
                <a:ea typeface="標楷體" pitchFamily="65" charset="-120"/>
              </a:rPr>
              <a:t>規劃</a:t>
            </a:r>
            <a:r>
              <a:rPr lang="en-US" altLang="zh-TW" sz="2900" b="1" smtClean="0">
                <a:latin typeface="Times New Roman" pitchFamily="18" charset="0"/>
                <a:ea typeface="標楷體" pitchFamily="65" charset="-120"/>
              </a:rPr>
              <a:t>109</a:t>
            </a:r>
            <a:r>
              <a:rPr lang="zh-TW" altLang="en-US" sz="2900" b="1" smtClean="0">
                <a:latin typeface="標楷體" pitchFamily="65" charset="-120"/>
                <a:ea typeface="標楷體" pitchFamily="65" charset="-120"/>
              </a:rPr>
              <a:t>年度逐步將本所電腦</a:t>
            </a:r>
            <a:r>
              <a:rPr lang="en-US" altLang="zh-TW" sz="2400" b="1" smtClean="0">
                <a:latin typeface="Times New Roman" pitchFamily="18" charset="0"/>
                <a:ea typeface="標楷體" pitchFamily="65" charset="-120"/>
              </a:rPr>
              <a:t>Windows7</a:t>
            </a:r>
            <a:r>
              <a:rPr lang="zh-TW" altLang="en-US" sz="2900" b="1" smtClean="0">
                <a:latin typeface="標楷體" pitchFamily="65" charset="-120"/>
                <a:ea typeface="標楷體" pitchFamily="65" charset="-120"/>
              </a:rPr>
              <a:t>升級至</a:t>
            </a:r>
            <a:r>
              <a:rPr lang="en-US" altLang="zh-TW" sz="2400" b="1" smtClean="0">
                <a:latin typeface="Times New Roman" pitchFamily="18" charset="0"/>
                <a:ea typeface="標楷體" pitchFamily="65" charset="-120"/>
              </a:rPr>
              <a:t>Windows10</a:t>
            </a:r>
            <a:r>
              <a:rPr lang="en-US" altLang="zh-TW" sz="2900" b="1" smtClean="0">
                <a:latin typeface="標楷體" pitchFamily="65" charset="-120"/>
                <a:ea typeface="標楷體" pitchFamily="65" charset="-120"/>
              </a:rPr>
              <a:t> </a:t>
            </a:r>
          </a:p>
          <a:p>
            <a:pPr marL="0" indent="0">
              <a:lnSpc>
                <a:spcPct val="80000"/>
              </a:lnSpc>
              <a:buFont typeface="Arial" charset="0"/>
              <a:buNone/>
            </a:pPr>
            <a:r>
              <a:rPr lang="zh-TW" altLang="en-US" sz="1700" b="1" smtClean="0">
                <a:latin typeface="標楷體" pitchFamily="65" charset="-120"/>
                <a:ea typeface="標楷體" pitchFamily="65" charset="-120"/>
              </a:rPr>
              <a:t>˙ </a:t>
            </a:r>
            <a:r>
              <a:rPr lang="en-US" altLang="zh-TW" sz="1800" b="1" smtClean="0">
                <a:solidFill>
                  <a:srgbClr val="FF0000"/>
                </a:solidFill>
                <a:latin typeface="標楷體" pitchFamily="65" charset="-120"/>
                <a:ea typeface="標楷體" pitchFamily="65" charset="-120"/>
              </a:rPr>
              <a:t>Windows7</a:t>
            </a:r>
            <a:r>
              <a:rPr lang="zh-TW" altLang="en-US" sz="1800" b="1" smtClean="0">
                <a:solidFill>
                  <a:srgbClr val="FF0000"/>
                </a:solidFill>
                <a:latin typeface="標楷體" pitchFamily="65" charset="-120"/>
                <a:ea typeface="標楷體" pitchFamily="65" charset="-120"/>
              </a:rPr>
              <a:t>電腦系統預計</a:t>
            </a:r>
            <a:r>
              <a:rPr lang="en-US" altLang="zh-TW" sz="1800" b="1" u="sng" smtClean="0">
                <a:solidFill>
                  <a:srgbClr val="FF0000"/>
                </a:solidFill>
                <a:latin typeface="Times New Roman" pitchFamily="18" charset="0"/>
                <a:ea typeface="標楷體" pitchFamily="65" charset="-120"/>
              </a:rPr>
              <a:t>110</a:t>
            </a:r>
            <a:r>
              <a:rPr lang="zh-TW" altLang="en-US" sz="1800" b="1" u="sng" smtClean="0">
                <a:solidFill>
                  <a:srgbClr val="FF0000"/>
                </a:solidFill>
                <a:latin typeface="Times New Roman" pitchFamily="18" charset="0"/>
                <a:ea typeface="標楷體" pitchFamily="65" charset="-120"/>
              </a:rPr>
              <a:t>年</a:t>
            </a:r>
            <a:r>
              <a:rPr lang="en-US" altLang="zh-TW" sz="1800" b="1" u="sng" smtClean="0">
                <a:solidFill>
                  <a:srgbClr val="FF0000"/>
                </a:solidFill>
                <a:latin typeface="Times New Roman" pitchFamily="18" charset="0"/>
                <a:ea typeface="標楷體" pitchFamily="65" charset="-120"/>
              </a:rPr>
              <a:t>1</a:t>
            </a:r>
            <a:r>
              <a:rPr lang="zh-TW" altLang="en-US" sz="1800" b="1" u="sng" smtClean="0">
                <a:solidFill>
                  <a:srgbClr val="FF0000"/>
                </a:solidFill>
                <a:latin typeface="Times New Roman" pitchFamily="18" charset="0"/>
                <a:ea typeface="標楷體" pitchFamily="65" charset="-120"/>
              </a:rPr>
              <a:t>月</a:t>
            </a:r>
            <a:r>
              <a:rPr lang="en-US" altLang="zh-TW" sz="1800" b="1" u="sng" smtClean="0">
                <a:solidFill>
                  <a:srgbClr val="FF0000"/>
                </a:solidFill>
                <a:latin typeface="Times New Roman" pitchFamily="18" charset="0"/>
                <a:ea typeface="標楷體" pitchFamily="65" charset="-120"/>
              </a:rPr>
              <a:t>14</a:t>
            </a:r>
            <a:r>
              <a:rPr lang="zh-TW" altLang="en-US" sz="1800" b="1" u="sng" smtClean="0">
                <a:solidFill>
                  <a:srgbClr val="FF0000"/>
                </a:solidFill>
                <a:latin typeface="Times New Roman" pitchFamily="18" charset="0"/>
                <a:ea typeface="標楷體" pitchFamily="65" charset="-120"/>
              </a:rPr>
              <a:t>日</a:t>
            </a:r>
            <a:r>
              <a:rPr lang="zh-TW" altLang="en-US" sz="1800" b="1" smtClean="0">
                <a:solidFill>
                  <a:srgbClr val="FF0000"/>
                </a:solidFill>
                <a:latin typeface="標楷體" pitchFamily="65" charset="-120"/>
                <a:ea typeface="標楷體" pitchFamily="65" charset="-120"/>
              </a:rPr>
              <a:t>後停止網路服務</a:t>
            </a:r>
            <a:endParaRPr lang="en-US" altLang="zh-TW" sz="1800" b="1" smtClean="0">
              <a:solidFill>
                <a:srgbClr val="FF0000"/>
              </a:solidFill>
              <a:latin typeface="標楷體" pitchFamily="65" charset="-120"/>
              <a:ea typeface="標楷體" pitchFamily="65" charset="-120"/>
            </a:endParaRPr>
          </a:p>
          <a:p>
            <a:pPr marL="0" indent="0">
              <a:lnSpc>
                <a:spcPct val="80000"/>
              </a:lnSpc>
              <a:buFont typeface="Arial" charset="0"/>
              <a:buNone/>
            </a:pPr>
            <a:r>
              <a:rPr lang="zh-TW" altLang="en-US" sz="2000" b="1" smtClean="0">
                <a:latin typeface="標楷體" pitchFamily="65" charset="-120"/>
                <a:ea typeface="標楷體" pitchFamily="65" charset="-120"/>
              </a:rPr>
              <a:t>建立</a:t>
            </a:r>
            <a:r>
              <a:rPr lang="en-US" altLang="zh-TW" sz="2000" b="1" smtClean="0">
                <a:latin typeface="Times New Roman" pitchFamily="18" charset="0"/>
                <a:ea typeface="標楷體" pitchFamily="65" charset="-120"/>
              </a:rPr>
              <a:t>WIN10</a:t>
            </a:r>
            <a:r>
              <a:rPr lang="zh-TW" altLang="en-US" sz="2000" b="1" smtClean="0">
                <a:latin typeface="標楷體" pitchFamily="65" charset="-120"/>
                <a:ea typeface="標楷體" pitchFamily="65" charset="-120"/>
              </a:rPr>
              <a:t>升級方法</a:t>
            </a:r>
            <a:endParaRPr lang="en-US" altLang="zh-TW" sz="2000" b="1" smtClean="0">
              <a:latin typeface="標楷體" pitchFamily="65" charset="-120"/>
              <a:ea typeface="標楷體" pitchFamily="65" charset="-120"/>
            </a:endParaRPr>
          </a:p>
          <a:p>
            <a:pPr marL="0" indent="0">
              <a:lnSpc>
                <a:spcPct val="80000"/>
              </a:lnSpc>
              <a:buFont typeface="Arial" charset="0"/>
              <a:buNone/>
            </a:pPr>
            <a:r>
              <a:rPr lang="zh-TW" altLang="en-US" sz="1500" b="1" smtClean="0">
                <a:solidFill>
                  <a:srgbClr val="FF0000"/>
                </a:solidFill>
                <a:latin typeface="標楷體" pitchFamily="65" charset="-120"/>
                <a:ea typeface="標楷體" pitchFamily="65" charset="-120"/>
                <a:sym typeface="Wingdings" pitchFamily="2" charset="2"/>
              </a:rPr>
              <a:t>           </a:t>
            </a:r>
            <a:r>
              <a:rPr lang="en-US" altLang="zh-TW" sz="1500" b="1" smtClean="0">
                <a:solidFill>
                  <a:srgbClr val="FF0000"/>
                </a:solidFill>
                <a:latin typeface="標楷體" pitchFamily="65" charset="-120"/>
                <a:ea typeface="標楷體" pitchFamily="65" charset="-120"/>
                <a:sym typeface="Wingdings" pitchFamily="2" charset="2"/>
              </a:rPr>
              <a:t></a:t>
            </a:r>
            <a:r>
              <a:rPr lang="zh-TW" altLang="en-US" sz="1800" b="1" smtClean="0">
                <a:solidFill>
                  <a:srgbClr val="FF0000"/>
                </a:solidFill>
                <a:latin typeface="標楷體" pitchFamily="65" charset="-120"/>
                <a:ea typeface="標楷體" pitchFamily="65" charset="-120"/>
                <a:sym typeface="Wingdings" pitchFamily="2" charset="2"/>
              </a:rPr>
              <a:t>已</a:t>
            </a:r>
            <a:r>
              <a:rPr lang="zh-TW" altLang="en-US" sz="1800" b="1" smtClean="0">
                <a:solidFill>
                  <a:srgbClr val="FF0000"/>
                </a:solidFill>
                <a:latin typeface="標楷體" pitchFamily="65" charset="-120"/>
                <a:ea typeface="標楷體" pitchFamily="65" charset="-120"/>
              </a:rPr>
              <a:t>公告網頁說明，</a:t>
            </a:r>
            <a:r>
              <a:rPr lang="en-US" altLang="zh-TW" sz="1800" b="1" smtClean="0">
                <a:solidFill>
                  <a:srgbClr val="FF0000"/>
                </a:solidFill>
                <a:latin typeface="Times New Roman" pitchFamily="18" charset="0"/>
                <a:ea typeface="標楷體" pitchFamily="65" charset="-120"/>
              </a:rPr>
              <a:t>1.</a:t>
            </a:r>
            <a:r>
              <a:rPr lang="zh-TW" altLang="en-US" sz="1800" b="1" smtClean="0">
                <a:solidFill>
                  <a:srgbClr val="FF0000"/>
                </a:solidFill>
                <a:latin typeface="標楷體" pitchFamily="65" charset="-120"/>
                <a:ea typeface="標楷體" pitchFamily="65" charset="-120"/>
              </a:rPr>
              <a:t>自行升級或由各館資訊服務人員協助同仁升級服務。</a:t>
            </a:r>
            <a:endParaRPr lang="en-US" altLang="zh-TW" sz="1800" b="1" smtClean="0">
              <a:solidFill>
                <a:srgbClr val="FF0000"/>
              </a:solidFill>
              <a:latin typeface="標楷體" pitchFamily="65" charset="-120"/>
              <a:ea typeface="標楷體" pitchFamily="65" charset="-120"/>
            </a:endParaRPr>
          </a:p>
          <a:p>
            <a:pPr marL="0" indent="0">
              <a:lnSpc>
                <a:spcPct val="80000"/>
              </a:lnSpc>
              <a:buFont typeface="Arial" charset="0"/>
              <a:buNone/>
            </a:pPr>
            <a:r>
              <a:rPr lang="zh-TW" altLang="en-US" sz="1800" b="1" smtClean="0">
                <a:solidFill>
                  <a:srgbClr val="FF0000"/>
                </a:solidFill>
                <a:latin typeface="標楷體" pitchFamily="65" charset="-120"/>
                <a:ea typeface="標楷體" pitchFamily="65" charset="-120"/>
              </a:rPr>
              <a:t>                           </a:t>
            </a:r>
            <a:r>
              <a:rPr lang="en-US" altLang="zh-TW" sz="1800" b="1" smtClean="0">
                <a:solidFill>
                  <a:srgbClr val="FF0000"/>
                </a:solidFill>
                <a:latin typeface="Times New Roman" pitchFamily="18" charset="0"/>
                <a:ea typeface="標楷體" pitchFamily="65" charset="-120"/>
              </a:rPr>
              <a:t>2</a:t>
            </a:r>
            <a:r>
              <a:rPr lang="en-US" altLang="zh-TW" sz="1800" b="1" smtClean="0">
                <a:solidFill>
                  <a:srgbClr val="FF0000"/>
                </a:solidFill>
                <a:latin typeface="標楷體" pitchFamily="65" charset="-120"/>
                <a:ea typeface="標楷體" pitchFamily="65" charset="-120"/>
              </a:rPr>
              <a:t>.</a:t>
            </a:r>
            <a:r>
              <a:rPr lang="zh-TW" altLang="en-US" sz="1800" b="1" smtClean="0">
                <a:solidFill>
                  <a:srgbClr val="FF0000"/>
                </a:solidFill>
                <a:latin typeface="標楷體" pitchFamily="65" charset="-120"/>
                <a:ea typeface="標楷體" pitchFamily="65" charset="-120"/>
              </a:rPr>
              <a:t>廠商協助升級</a:t>
            </a:r>
            <a:r>
              <a:rPr lang="en-US" altLang="zh-TW" sz="1800" b="1" smtClean="0">
                <a:solidFill>
                  <a:srgbClr val="FF0000"/>
                </a:solidFill>
                <a:latin typeface="標楷體" pitchFamily="65" charset="-120"/>
                <a:ea typeface="標楷體" pitchFamily="65" charset="-120"/>
              </a:rPr>
              <a:t>(</a:t>
            </a:r>
            <a:r>
              <a:rPr lang="zh-TW" altLang="en-US" sz="1800" b="1" smtClean="0">
                <a:solidFill>
                  <a:srgbClr val="FF0000"/>
                </a:solidFill>
                <a:latin typeface="標楷體" pitchFamily="65" charset="-120"/>
                <a:ea typeface="標楷體" pitchFamily="65" charset="-120"/>
              </a:rPr>
              <a:t>需開口合約採購</a:t>
            </a:r>
            <a:r>
              <a:rPr lang="en-US" altLang="zh-TW" sz="1800" b="1" smtClean="0">
                <a:solidFill>
                  <a:srgbClr val="FF0000"/>
                </a:solidFill>
                <a:latin typeface="標楷體" pitchFamily="65" charset="-120"/>
                <a:ea typeface="標楷體" pitchFamily="65" charset="-120"/>
              </a:rPr>
              <a:t>)</a:t>
            </a:r>
            <a:r>
              <a:rPr lang="zh-TW" altLang="en-US" sz="1800" b="1" smtClean="0">
                <a:solidFill>
                  <a:srgbClr val="FF0000"/>
                </a:solidFill>
                <a:latin typeface="標楷體" pitchFamily="65" charset="-120"/>
                <a:ea typeface="標楷體" pitchFamily="65" charset="-120"/>
              </a:rPr>
              <a:t>。</a:t>
            </a:r>
          </a:p>
          <a:p>
            <a:pPr marL="0" indent="0">
              <a:lnSpc>
                <a:spcPct val="80000"/>
              </a:lnSpc>
              <a:buFont typeface="Arial" charset="0"/>
              <a:buNone/>
            </a:pPr>
            <a:r>
              <a:rPr lang="zh-TW" altLang="en-US" sz="2000" b="1" smtClean="0">
                <a:latin typeface="標楷體" pitchFamily="65" charset="-120"/>
                <a:ea typeface="標楷體" pitchFamily="65" charset="-120"/>
              </a:rPr>
              <a:t>建立升級所需硬體支援</a:t>
            </a:r>
          </a:p>
          <a:p>
            <a:pPr marL="0" indent="0">
              <a:lnSpc>
                <a:spcPct val="80000"/>
              </a:lnSpc>
              <a:buFont typeface="Arial" charset="0"/>
              <a:buNone/>
            </a:pPr>
            <a:r>
              <a:rPr lang="zh-TW" altLang="en-US" sz="1800" b="1" smtClean="0">
                <a:latin typeface="標楷體" pitchFamily="65" charset="-120"/>
                <a:ea typeface="標楷體" pitchFamily="65" charset="-120"/>
              </a:rPr>
              <a:t>         </a:t>
            </a:r>
            <a:r>
              <a:rPr lang="en-US" altLang="zh-TW" sz="1500" b="1" smtClean="0">
                <a:solidFill>
                  <a:srgbClr val="FF0000"/>
                </a:solidFill>
                <a:latin typeface="標楷體" pitchFamily="65" charset="-120"/>
                <a:ea typeface="標楷體" pitchFamily="65" charset="-120"/>
                <a:sym typeface="Wingdings" pitchFamily="2" charset="2"/>
              </a:rPr>
              <a:t></a:t>
            </a:r>
            <a:r>
              <a:rPr lang="zh-TW" altLang="en-US" sz="1800" b="1" smtClean="0">
                <a:solidFill>
                  <a:srgbClr val="FF0000"/>
                </a:solidFill>
                <a:latin typeface="標楷體" pitchFamily="65" charset="-120"/>
                <a:ea typeface="標楷體" pitchFamily="65" charset="-120"/>
              </a:rPr>
              <a:t>提供各功能組同仁升級暫存資料儲存設備借用</a:t>
            </a:r>
            <a:r>
              <a:rPr lang="en-US" altLang="zh-TW" sz="1600" b="1" smtClean="0">
                <a:solidFill>
                  <a:srgbClr val="FF0000"/>
                </a:solidFill>
                <a:latin typeface="標楷體" pitchFamily="65" charset="-120"/>
                <a:ea typeface="標楷體" pitchFamily="65" charset="-120"/>
              </a:rPr>
              <a:t>(</a:t>
            </a:r>
            <a:r>
              <a:rPr lang="zh-TW" altLang="en-US" sz="1600" b="1" smtClean="0">
                <a:solidFill>
                  <a:srgbClr val="FF0000"/>
                </a:solidFill>
                <a:latin typeface="標楷體" pitchFamily="65" charset="-120"/>
                <a:ea typeface="標楷體" pitchFamily="65" charset="-120"/>
              </a:rPr>
              <a:t>洽圖資科：邱文豪</a:t>
            </a:r>
            <a:r>
              <a:rPr lang="en-US" altLang="zh-TW" sz="1600" b="1" smtClean="0">
                <a:solidFill>
                  <a:srgbClr val="FF0000"/>
                </a:solidFill>
                <a:latin typeface="標楷體" pitchFamily="65" charset="-120"/>
                <a:ea typeface="標楷體" pitchFamily="65" charset="-120"/>
              </a:rPr>
              <a:t>#3021)</a:t>
            </a:r>
          </a:p>
          <a:p>
            <a:pPr marL="0" indent="0">
              <a:lnSpc>
                <a:spcPct val="80000"/>
              </a:lnSpc>
              <a:buFont typeface="Arial" charset="0"/>
              <a:buNone/>
            </a:pPr>
            <a:r>
              <a:rPr lang="zh-TW" altLang="en-US" sz="1300" b="1" smtClean="0">
                <a:solidFill>
                  <a:srgbClr val="984807"/>
                </a:solidFill>
                <a:latin typeface="標楷體" pitchFamily="65" charset="-120"/>
                <a:ea typeface="標楷體" pitchFamily="65" charset="-120"/>
              </a:rPr>
              <a:t>             </a:t>
            </a:r>
            <a:r>
              <a:rPr lang="zh-TW" altLang="en-US" sz="1300" b="1" smtClean="0">
                <a:solidFill>
                  <a:srgbClr val="984807"/>
                </a:solidFill>
                <a:latin typeface="Times New Roman" pitchFamily="18" charset="0"/>
                <a:ea typeface="標楷體" pitchFamily="65" charset="-120"/>
              </a:rPr>
              <a:t>提供備份用：</a:t>
            </a:r>
            <a:r>
              <a:rPr lang="en-US" altLang="zh-TW" sz="1300" b="1" smtClean="0">
                <a:solidFill>
                  <a:srgbClr val="984807"/>
                </a:solidFill>
                <a:latin typeface="Times New Roman" pitchFamily="18" charset="0"/>
                <a:ea typeface="標楷體" pitchFamily="65" charset="-120"/>
              </a:rPr>
              <a:t>SSD</a:t>
            </a:r>
            <a:r>
              <a:rPr lang="zh-TW" altLang="en-US" sz="1300" b="1" smtClean="0">
                <a:solidFill>
                  <a:srgbClr val="984807"/>
                </a:solidFill>
                <a:latin typeface="Times New Roman" pitchFamily="18" charset="0"/>
                <a:ea typeface="標楷體" pitchFamily="65" charset="-120"/>
              </a:rPr>
              <a:t>硬碟 </a:t>
            </a:r>
            <a:r>
              <a:rPr lang="en-US" altLang="zh-TW" sz="1300" b="1" smtClean="0">
                <a:solidFill>
                  <a:srgbClr val="984807"/>
                </a:solidFill>
                <a:latin typeface="Times New Roman" pitchFamily="18" charset="0"/>
                <a:ea typeface="標楷體" pitchFamily="65" charset="-120"/>
              </a:rPr>
              <a:t>1T / WIN10</a:t>
            </a:r>
            <a:r>
              <a:rPr lang="zh-TW" altLang="en-US" sz="1300" b="1" smtClean="0">
                <a:solidFill>
                  <a:srgbClr val="984807"/>
                </a:solidFill>
                <a:latin typeface="Times New Roman" pitchFamily="18" charset="0"/>
                <a:ea typeface="標楷體" pitchFamily="65" charset="-120"/>
              </a:rPr>
              <a:t>系統隨身碟</a:t>
            </a:r>
            <a:endParaRPr lang="en-US" altLang="zh-TW" sz="1300" b="1" smtClean="0">
              <a:solidFill>
                <a:srgbClr val="984807"/>
              </a:solidFill>
              <a:latin typeface="Times New Roman" pitchFamily="18" charset="0"/>
              <a:ea typeface="標楷體" pitchFamily="65" charset="-120"/>
            </a:endParaRPr>
          </a:p>
          <a:p>
            <a:pPr marL="0" indent="0">
              <a:lnSpc>
                <a:spcPct val="80000"/>
              </a:lnSpc>
              <a:buFont typeface="Arial" charset="0"/>
              <a:buNone/>
            </a:pPr>
            <a:r>
              <a:rPr lang="zh-TW" altLang="en-US" sz="2000" b="1" smtClean="0">
                <a:latin typeface="標楷體" pitchFamily="65" charset="-120"/>
                <a:ea typeface="標楷體" pitchFamily="65" charset="-120"/>
              </a:rPr>
              <a:t>建立技術支援及詢問管道</a:t>
            </a:r>
          </a:p>
          <a:p>
            <a:pPr marL="0" indent="0">
              <a:lnSpc>
                <a:spcPct val="80000"/>
              </a:lnSpc>
              <a:buFont typeface="Arial" charset="0"/>
              <a:buNone/>
            </a:pPr>
            <a:r>
              <a:rPr lang="zh-TW" altLang="en-US" sz="1800" b="1" smtClean="0">
                <a:latin typeface="標楷體" pitchFamily="65" charset="-120"/>
                <a:ea typeface="標楷體" pitchFamily="65" charset="-120"/>
              </a:rPr>
              <a:t>         </a:t>
            </a:r>
            <a:r>
              <a:rPr lang="en-US" altLang="zh-TW" sz="1500" b="1" smtClean="0">
                <a:solidFill>
                  <a:srgbClr val="FF0000"/>
                </a:solidFill>
                <a:latin typeface="標楷體" pitchFamily="65" charset="-120"/>
                <a:ea typeface="標楷體" pitchFamily="65" charset="-120"/>
                <a:sym typeface="Wingdings" pitchFamily="2" charset="2"/>
              </a:rPr>
              <a:t></a:t>
            </a:r>
            <a:r>
              <a:rPr lang="zh-TW" altLang="en-US" sz="1800" b="1" smtClean="0">
                <a:solidFill>
                  <a:srgbClr val="FF0000"/>
                </a:solidFill>
                <a:latin typeface="標楷體" pitchFamily="65" charset="-120"/>
                <a:ea typeface="標楷體" pitchFamily="65" charset="-120"/>
              </a:rPr>
              <a:t>建立技術諮詢管道並公告網頁</a:t>
            </a:r>
            <a:r>
              <a:rPr lang="en-US" altLang="zh-TW" sz="1500" b="1" smtClean="0">
                <a:solidFill>
                  <a:srgbClr val="FF0000"/>
                </a:solidFill>
                <a:latin typeface="標楷體" pitchFamily="65" charset="-120"/>
                <a:ea typeface="標楷體" pitchFamily="65" charset="-120"/>
              </a:rPr>
              <a:t>(</a:t>
            </a:r>
            <a:r>
              <a:rPr lang="zh-TW" altLang="en-US" sz="1500" b="1" smtClean="0">
                <a:solidFill>
                  <a:srgbClr val="FF0000"/>
                </a:solidFill>
                <a:latin typeface="標楷體" pitchFamily="65" charset="-120"/>
                <a:ea typeface="標楷體" pitchFamily="65" charset="-120"/>
              </a:rPr>
              <a:t>洽圖資科：劉懷祖</a:t>
            </a:r>
            <a:r>
              <a:rPr lang="en-US" altLang="zh-TW" sz="1500" b="1" smtClean="0">
                <a:solidFill>
                  <a:srgbClr val="FF0000"/>
                </a:solidFill>
                <a:latin typeface="標楷體" pitchFamily="65" charset="-120"/>
                <a:ea typeface="標楷體" pitchFamily="65" charset="-120"/>
              </a:rPr>
              <a:t>#3166)</a:t>
            </a:r>
          </a:p>
          <a:p>
            <a:pPr marL="0" indent="0">
              <a:lnSpc>
                <a:spcPct val="80000"/>
              </a:lnSpc>
              <a:buFont typeface="Arial" charset="0"/>
              <a:buNone/>
            </a:pPr>
            <a:endParaRPr lang="en-US" altLang="zh-TW" sz="1800" b="1" smtClean="0">
              <a:latin typeface="標楷體" pitchFamily="65" charset="-120"/>
              <a:ea typeface="標楷體" pitchFamily="65" charset="-120"/>
            </a:endParaRPr>
          </a:p>
          <a:p>
            <a:pPr marL="0" indent="0">
              <a:lnSpc>
                <a:spcPct val="80000"/>
              </a:lnSpc>
            </a:pPr>
            <a:endParaRPr lang="zh-TW" altLang="en-US" sz="2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5"/>
          <p:cNvSpPr>
            <a:spLocks noGrp="1"/>
          </p:cNvSpPr>
          <p:nvPr>
            <p:ph type="title"/>
          </p:nvPr>
        </p:nvSpPr>
        <p:spPr>
          <a:xfrm>
            <a:off x="539750" y="396875"/>
            <a:ext cx="9625013" cy="1258888"/>
          </a:xfrm>
        </p:spPr>
        <p:txBody>
          <a:bodyPr/>
          <a:lstStyle/>
          <a:p>
            <a:pPr>
              <a:lnSpc>
                <a:spcPts val="4500"/>
              </a:lnSpc>
            </a:pPr>
            <a:r>
              <a:rPr lang="zh-TW" altLang="en-US" sz="3600" b="1" smtClean="0">
                <a:solidFill>
                  <a:srgbClr val="0000FF"/>
                </a:solidFill>
                <a:latin typeface="標楷體" pitchFamily="65" charset="-120"/>
                <a:ea typeface="標楷體" pitchFamily="65" charset="-120"/>
              </a:rPr>
              <a:t>四、雲端分享服務平台</a:t>
            </a:r>
          </a:p>
        </p:txBody>
      </p:sp>
      <p:sp>
        <p:nvSpPr>
          <p:cNvPr id="7" name="內容版面配置區 6"/>
          <p:cNvSpPr>
            <a:spLocks noGrp="1"/>
          </p:cNvSpPr>
          <p:nvPr>
            <p:ph idx="1"/>
          </p:nvPr>
        </p:nvSpPr>
        <p:spPr>
          <a:xfrm>
            <a:off x="666750" y="1674813"/>
            <a:ext cx="9498013" cy="4895850"/>
          </a:xfrm>
        </p:spPr>
        <p:txBody>
          <a:bodyPr rtlCol="0">
            <a:normAutofit/>
          </a:bodyPr>
          <a:lstStyle/>
          <a:p>
            <a:pPr marL="809625" indent="-809625" defTabSz="1043056" fontAlgn="auto">
              <a:spcAft>
                <a:spcPts val="0"/>
              </a:spcAft>
              <a:buFont typeface="Arial" panose="020B0604020202020204" pitchFamily="34" charset="0"/>
              <a:buNone/>
              <a:defRPr/>
            </a:pPr>
            <a:r>
              <a:rPr lang="en-US" altLang="zh-TW" sz="33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300" b="1"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33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300" b="1" dirty="0">
                <a:latin typeface="Times New Roman" panose="02020603050405020304" pitchFamily="18" charset="0"/>
                <a:ea typeface="標楷體" panose="03000509000000000000" pitchFamily="65" charset="-120"/>
                <a:cs typeface="Times New Roman" panose="02020603050405020304" pitchFamily="18" charset="0"/>
              </a:rPr>
              <a:t>綜計組建置新的雲端分享服務平台</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(Synology</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Drive)</a:t>
            </a:r>
            <a:endPar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342162" lvl="1" indent="-342900" defTabSz="1043056" fontAlgn="auto">
              <a:spcAft>
                <a:spcPts val="0"/>
              </a:spcAft>
              <a:buFont typeface="Wingdings" panose="05000000000000000000" pitchFamily="2" charset="2"/>
              <a:buChar char="ü"/>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正式上線</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342162" lvl="1" indent="-342900" defTabSz="1043056" fontAlgn="auto">
              <a:spcAft>
                <a:spcPts val="0"/>
              </a:spcAft>
              <a:buFont typeface="Wingdings" panose="05000000000000000000" pitchFamily="2" charset="2"/>
              <a:buChar char="ü"/>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個人空間</a:t>
            </a:r>
            <a:r>
              <a:rPr lang="en-US" altLang="zh-TW"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25Gb</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、各功能組</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空間</a:t>
            </a:r>
            <a:r>
              <a:rPr lang="en-US" altLang="zh-TW"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100Gb</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342162" lvl="1" indent="-342900" defTabSz="1043056" fontAlgn="auto">
              <a:lnSpc>
                <a:spcPts val="4000"/>
              </a:lnSpc>
              <a:spcBef>
                <a:spcPts val="0"/>
              </a:spcBef>
              <a:spcAft>
                <a:spcPts val="0"/>
              </a:spcAft>
              <a:buFont typeface="Wingdings" panose="05000000000000000000" pitchFamily="2" charset="2"/>
              <a:buChar char="ü"/>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新版</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雲端分享服務平台</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(Drive)</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上課內容整理成</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FAQ</a:t>
            </a:r>
          </a:p>
          <a:p>
            <a:pPr marL="1086574" lvl="1" indent="0" defTabSz="1043056" fontAlgn="auto">
              <a:spcAft>
                <a:spcPts val="0"/>
              </a:spcAft>
              <a:buFont typeface="Arial" panose="020B0604020202020204" pitchFamily="34" charset="0"/>
              <a:buNone/>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所內網站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更多服務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資訊服務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其它資訊服務</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線上</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FAQ</a:t>
            </a:r>
            <a:r>
              <a:rPr lang="en-US" altLang="zh-TW" sz="1600" b="1"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新版</a:t>
            </a:r>
            <a:r>
              <a:rPr lang="en-US" altLang="zh-TW" sz="1600" b="1"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，請同仁逕至前往</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瀏覽。</a:t>
            </a:r>
            <a:endPar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630237" indent="0" defTabSz="1043056" fontAlgn="auto">
              <a:spcAft>
                <a:spcPts val="0"/>
              </a:spcAft>
              <a:buFont typeface="Arial" panose="020B0604020202020204" pitchFamily="34" charset="0"/>
              <a:buNone/>
              <a:defRPr/>
            </a:pPr>
            <a:endPar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9625" indent="-809625" defTabSz="1043056" fontAlgn="auto">
              <a:spcAft>
                <a:spcPts val="0"/>
              </a:spcAft>
              <a:buFont typeface="Arial" panose="020B0604020202020204" pitchFamily="34" charset="0"/>
              <a:buNone/>
              <a:defRPr/>
            </a:pPr>
            <a:r>
              <a:rPr lang="en-US" altLang="zh-TW" sz="33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300" b="1"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33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300" b="1" dirty="0" smtClean="0">
                <a:latin typeface="Times New Roman" panose="02020603050405020304" pitchFamily="18" charset="0"/>
                <a:ea typeface="標楷體" panose="03000509000000000000" pitchFamily="65" charset="-120"/>
                <a:cs typeface="Times New Roman" panose="02020603050405020304" pitchFamily="18" charset="0"/>
              </a:rPr>
              <a:t>舊</a:t>
            </a:r>
            <a:r>
              <a:rPr lang="zh-TW" altLang="en-US" sz="3300" b="1" dirty="0">
                <a:latin typeface="Times New Roman" panose="02020603050405020304" pitchFamily="18" charset="0"/>
                <a:ea typeface="標楷體" panose="03000509000000000000" pitchFamily="65" charset="-120"/>
                <a:cs typeface="Times New Roman" panose="02020603050405020304" pitchFamily="18" charset="0"/>
              </a:rPr>
              <a:t>版雲端分享服務</a:t>
            </a:r>
            <a:r>
              <a:rPr lang="en-US" altLang="zh-TW" sz="33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300" b="1" dirty="0" err="1">
                <a:latin typeface="Times New Roman" panose="02020603050405020304" pitchFamily="18" charset="0"/>
                <a:ea typeface="標楷體" panose="03000509000000000000" pitchFamily="65" charset="-120"/>
                <a:cs typeface="Times New Roman" panose="02020603050405020304" pitchFamily="18" charset="0"/>
              </a:rPr>
              <a:t>Safesync</a:t>
            </a:r>
            <a:r>
              <a:rPr lang="en-US" altLang="zh-TW" sz="3300" b="1" dirty="0" smtClean="0">
                <a:latin typeface="Times New Roman" panose="02020603050405020304" pitchFamily="18" charset="0"/>
                <a:ea typeface="標楷體" panose="03000509000000000000" pitchFamily="65" charset="-120"/>
                <a:cs typeface="Times New Roman" panose="02020603050405020304" pitchFamily="18" charset="0"/>
              </a:rPr>
              <a:t>)</a:t>
            </a:r>
          </a:p>
          <a:p>
            <a:pPr marL="1342162" lvl="1" indent="-342900" defTabSz="1043056" fontAlgn="auto">
              <a:lnSpc>
                <a:spcPts val="3100"/>
              </a:lnSpc>
              <a:spcAft>
                <a:spcPts val="0"/>
              </a:spcAft>
              <a:buFont typeface="Wingdings" panose="05000000000000000000" pitchFamily="2" charset="2"/>
              <a:buChar char="ü"/>
              <a:tabLst>
                <a:tab pos="630238" algn="l"/>
              </a:tabLst>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預計於</a:t>
            </a:r>
            <a:r>
              <a:rPr lang="en-US" altLang="zh-TW"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停止</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服務</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342162" lvl="1" indent="-342900" defTabSz="1043056" fontAlgn="auto">
              <a:lnSpc>
                <a:spcPts val="3100"/>
              </a:lnSpc>
              <a:spcAft>
                <a:spcPts val="0"/>
              </a:spcAft>
              <a:buFont typeface="Wingdings" panose="05000000000000000000" pitchFamily="2" charset="2"/>
              <a:buChar char="ü"/>
              <a:tabLst>
                <a:tab pos="630238" algn="l"/>
              </a:tabLst>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屆時</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將會清除系統上的檔案</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342162" lvl="1" indent="-342900" defTabSz="1043056" fontAlgn="auto">
              <a:lnSpc>
                <a:spcPts val="3100"/>
              </a:lnSpc>
              <a:spcAft>
                <a:spcPts val="0"/>
              </a:spcAft>
              <a:buFont typeface="Wingdings" panose="05000000000000000000" pitchFamily="2" charset="2"/>
              <a:buChar char="ü"/>
              <a:tabLst>
                <a:tab pos="630238" algn="l"/>
              </a:tabLst>
              <a:defRPr/>
            </a:pP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同仁</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儘速備份</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個人</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團體的檔案至其他裝置。</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630238" indent="271463" defTabSz="1043056" fontAlgn="auto">
              <a:lnSpc>
                <a:spcPts val="3100"/>
              </a:lnSpc>
              <a:spcAft>
                <a:spcPts val="0"/>
              </a:spcAft>
              <a:buFont typeface="Arial" panose="020B0604020202020204" pitchFamily="34" charset="0"/>
              <a:buNone/>
              <a:tabLst>
                <a:tab pos="630238" algn="l"/>
              </a:tabLst>
              <a:defRPr/>
            </a:pP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4579" name="圖片 1"/>
          <p:cNvPicPr>
            <a:picLocks noChangeAspect="1"/>
          </p:cNvPicPr>
          <p:nvPr/>
        </p:nvPicPr>
        <p:blipFill>
          <a:blip r:embed="rId2"/>
          <a:srcRect/>
          <a:stretch>
            <a:fillRect/>
          </a:stretch>
        </p:blipFill>
        <p:spPr bwMode="auto">
          <a:xfrm>
            <a:off x="8001000" y="2178050"/>
            <a:ext cx="657225" cy="704850"/>
          </a:xfrm>
          <a:prstGeom prst="rect">
            <a:avLst/>
          </a:prstGeom>
          <a:noFill/>
          <a:ln w="9525">
            <a:noFill/>
            <a:miter lim="800000"/>
            <a:headEnd/>
            <a:tailEnd/>
          </a:ln>
        </p:spPr>
      </p:pic>
      <p:pic>
        <p:nvPicPr>
          <p:cNvPr id="24580" name="圖片 2"/>
          <p:cNvPicPr>
            <a:picLocks noChangeAspect="1"/>
          </p:cNvPicPr>
          <p:nvPr/>
        </p:nvPicPr>
        <p:blipFill>
          <a:blip r:embed="rId3"/>
          <a:srcRect/>
          <a:stretch>
            <a:fillRect/>
          </a:stretch>
        </p:blipFill>
        <p:spPr bwMode="auto">
          <a:xfrm>
            <a:off x="8659813" y="2339975"/>
            <a:ext cx="13049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p:txBody>
          <a:bodyPr/>
          <a:lstStyle/>
          <a:p>
            <a:r>
              <a:rPr lang="zh-TW" altLang="en-US" sz="3600" b="1" smtClean="0">
                <a:solidFill>
                  <a:srgbClr val="0000FF"/>
                </a:solidFill>
                <a:latin typeface="標楷體" pitchFamily="65" charset="-120"/>
                <a:ea typeface="標楷體" pitchFamily="65" charset="-120"/>
              </a:rPr>
              <a:t>五、資訊通訊機房稽核</a:t>
            </a:r>
          </a:p>
        </p:txBody>
      </p:sp>
      <p:sp>
        <p:nvSpPr>
          <p:cNvPr id="3" name="內容版面配置區 2"/>
          <p:cNvSpPr>
            <a:spLocks noGrp="1"/>
          </p:cNvSpPr>
          <p:nvPr>
            <p:ph idx="1"/>
          </p:nvPr>
        </p:nvSpPr>
        <p:spPr>
          <a:xfrm>
            <a:off x="750888" y="1476375"/>
            <a:ext cx="9925050" cy="4989513"/>
          </a:xfrm>
        </p:spPr>
        <p:txBody>
          <a:bodyPr rtlCol="0">
            <a:normAutofit/>
          </a:bodyPr>
          <a:lstStyle/>
          <a:p>
            <a:pPr marL="0" indent="0" defTabSz="1043056" fontAlgn="auto">
              <a:spcAft>
                <a:spcPts val="0"/>
              </a:spcAft>
              <a:buFont typeface="Arial" panose="020B0604020202020204" pitchFamily="34" charset="0"/>
              <a:buNone/>
              <a:defRPr/>
            </a:pP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03</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04</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日已完成專案稽核</a:t>
            </a:r>
            <a:endPar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3275" indent="-803275" defTabSz="1043056" fontAlgn="auto">
              <a:spcAft>
                <a:spcPts val="0"/>
              </a:spcAft>
              <a:buFont typeface="Arial" panose="020B0604020202020204" pitchFamily="34" charset="0"/>
              <a:buNone/>
              <a:defRPr/>
            </a:pP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年將定期稽核全所各單位之資訊通訊機房</a:t>
            </a:r>
            <a:endPar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803275" defTabSz="1043056" fontAlgn="auto">
              <a:spcAft>
                <a:spcPts val="0"/>
              </a:spcAft>
              <a:buFont typeface="Arial" panose="020B0604020202020204" pitchFamily="34" charset="0"/>
              <a:buNone/>
              <a:tabLst>
                <a:tab pos="803275" algn="l"/>
              </a:tabLst>
              <a:defRPr/>
            </a:pP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稽核項目:</a:t>
            </a:r>
            <a:endPar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1146175" lvl="1" indent="-342900" defTabSz="1043056" fontAlgn="auto">
              <a:spcAft>
                <a:spcPts val="0"/>
              </a:spcAft>
              <a:buFont typeface="Wingdings" panose="05000000000000000000" pitchFamily="2" charset="2"/>
              <a:buChar char="ü"/>
              <a:defRPr/>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機房內不得擺放與機房無關物品，機櫃四週不得擺放易燃物</a:t>
            </a:r>
            <a:endPar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146175" lvl="1" indent="-342900" defTabSz="1043056" fontAlgn="auto">
              <a:spcAft>
                <a:spcPts val="0"/>
              </a:spcAft>
              <a:buFont typeface="Wingdings" panose="05000000000000000000" pitchFamily="2" charset="2"/>
              <a:buChar char="ü"/>
              <a:defRPr/>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機櫃不得覆蓋造成散熱不良</a:t>
            </a:r>
            <a:endPar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1" indent="0" defTabSz="1043056" fontAlgn="auto">
              <a:spcAft>
                <a:spcPts val="0"/>
              </a:spcAft>
              <a:buFont typeface="Arial" panose="020B0604020202020204" pitchFamily="34" charset="0"/>
              <a:buNone/>
              <a:defRPr/>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其它注意事項</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1146175" lvl="1" indent="-342900" defTabSz="1043056" fontAlgn="auto">
              <a:spcAft>
                <a:spcPts val="0"/>
              </a:spcAft>
              <a:buFont typeface="Wingdings" panose="05000000000000000000" pitchFamily="2" charset="2"/>
              <a:buChar char="ü"/>
              <a:defRPr/>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請將網路設備收納至機櫃內</a:t>
            </a:r>
            <a:endPar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5603" name="圖片 3"/>
          <p:cNvPicPr>
            <a:picLocks noChangeAspect="1"/>
          </p:cNvPicPr>
          <p:nvPr/>
        </p:nvPicPr>
        <p:blipFill>
          <a:blip r:embed="rId2"/>
          <a:srcRect l="13124" t="18365" r="24013" b="15598"/>
          <a:stretch>
            <a:fillRect/>
          </a:stretch>
        </p:blipFill>
        <p:spPr bwMode="auto">
          <a:xfrm>
            <a:off x="6931025" y="4068763"/>
            <a:ext cx="2592388" cy="204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1216</Words>
  <Application>Microsoft Office PowerPoint</Application>
  <PresentationFormat>自訂</PresentationFormat>
  <Paragraphs>201</Paragraphs>
  <Slides>10</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微軟正黑體</vt:lpstr>
      <vt:lpstr>新細明體</vt:lpstr>
      <vt:lpstr>標楷體</vt:lpstr>
      <vt:lpstr>Arial</vt:lpstr>
      <vt:lpstr>Calibri</vt:lpstr>
      <vt:lpstr>Times New Roman</vt:lpstr>
      <vt:lpstr>Wingdings</vt:lpstr>
      <vt:lpstr>Office 佈景主題</vt:lpstr>
      <vt:lpstr>行政人員座談會 綜計組案例分享暨宣導事項</vt:lpstr>
      <vt:lpstr>一、計畫立案與管考(1/4)</vt:lpstr>
      <vt:lpstr>一、計畫立案與管考(2/4)</vt:lpstr>
      <vt:lpstr>一、計畫立案與管考(3/4)</vt:lpstr>
      <vt:lpstr>一、計畫立案與管考(4/4)</vt:lpstr>
      <vt:lpstr>PowerPoint 簡報</vt:lpstr>
      <vt:lpstr>三、資訊安全宣導</vt:lpstr>
      <vt:lpstr>四、雲端分享服務平台</vt:lpstr>
      <vt:lpstr>五、資訊通訊機房稽核</vt:lpstr>
      <vt:lpstr>謝謝聆聽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劉美玲</cp:lastModifiedBy>
  <cp:revision>293</cp:revision>
  <cp:lastPrinted>2019-12-23T07:10:46Z</cp:lastPrinted>
  <dcterms:created xsi:type="dcterms:W3CDTF">2016-03-02T01:31:29Z</dcterms:created>
  <dcterms:modified xsi:type="dcterms:W3CDTF">2019-12-25T06:09:10Z</dcterms:modified>
</cp:coreProperties>
</file>