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11" r:id="rId1"/>
  </p:sldMasterIdLst>
  <p:notesMasterIdLst>
    <p:notesMasterId r:id="rId18"/>
  </p:notesMasterIdLst>
  <p:handoutMasterIdLst>
    <p:handoutMasterId r:id="rId19"/>
  </p:handoutMasterIdLst>
  <p:sldIdLst>
    <p:sldId id="256" r:id="rId2"/>
    <p:sldId id="401" r:id="rId3"/>
    <p:sldId id="411" r:id="rId4"/>
    <p:sldId id="415" r:id="rId5"/>
    <p:sldId id="416" r:id="rId6"/>
    <p:sldId id="347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</p:sldIdLst>
  <p:sldSz cx="9144000" cy="6858000" type="screen4x3"/>
  <p:notesSz cx="6797675" cy="99266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40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12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684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56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0099"/>
    <a:srgbClr val="6600CC"/>
    <a:srgbClr val="FFFFFF"/>
    <a:srgbClr val="FFFF00"/>
    <a:srgbClr val="0000FF"/>
    <a:srgbClr val="6600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1" autoAdjust="0"/>
    <p:restoredTop sz="94555" autoAdjust="0"/>
  </p:normalViewPr>
  <p:slideViewPr>
    <p:cSldViewPr>
      <p:cViewPr varScale="1">
        <p:scale>
          <a:sx n="65" d="100"/>
          <a:sy n="65" d="100"/>
        </p:scale>
        <p:origin x="-1288" y="-56"/>
      </p:cViewPr>
      <p:guideLst>
        <p:guide orient="horz" pos="890"/>
        <p:guide pos="12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034" cy="496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642" y="0"/>
            <a:ext cx="2947033" cy="496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85"/>
            <a:ext cx="2947034" cy="496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2" tIns="45711" rIns="91422" bIns="4571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642" y="9430385"/>
            <a:ext cx="2947033" cy="496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2" tIns="45711" rIns="91422" bIns="4571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CA50B46-BAAC-4BFE-ABAB-5F303561A32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8727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398" cy="45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518" y="0"/>
            <a:ext cx="2896304" cy="45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6676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8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706" y="4748489"/>
            <a:ext cx="4952411" cy="4442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208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2459"/>
            <a:ext cx="2972398" cy="535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2" tIns="45711" rIns="91422" bIns="4571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8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518" y="9422459"/>
            <a:ext cx="2896304" cy="535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2" tIns="45711" rIns="91422" bIns="4571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23C65DA-AC3F-4C1A-98D0-6E88C055732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301361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402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122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6842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562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5192" algn="l" defTabSz="9140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232" algn="l" defTabSz="9140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271" algn="l" defTabSz="9140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308" algn="l" defTabSz="9140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1910" indent="-2853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1400" indent="-22828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597960" indent="-22828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4520" indent="-22828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1080" indent="-22828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67639" indent="-22828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4199" indent="-22828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0759" indent="-22828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01947BC9-178F-44F5-9477-DBE588DC5081}" type="slidenum">
              <a:rPr lang="en-US" altLang="zh-TW" smtClean="0"/>
              <a:pPr eaLnBrk="1" hangingPunct="1"/>
              <a:t>7</a:t>
            </a:fld>
            <a:endParaRPr lang="en-US" altLang="zh-TW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4" r="864" b="4614"/>
          <a:stretch>
            <a:fillRect/>
          </a:stretch>
        </p:blipFill>
        <p:spPr bwMode="auto">
          <a:xfrm>
            <a:off x="3175" y="0"/>
            <a:ext cx="91868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字方塊 10"/>
          <p:cNvSpPr txBox="1">
            <a:spLocks noChangeArrowheads="1"/>
          </p:cNvSpPr>
          <p:nvPr/>
        </p:nvSpPr>
        <p:spPr bwMode="auto">
          <a:xfrm>
            <a:off x="7897813" y="6042025"/>
            <a:ext cx="866775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sz="1100" b="1">
                <a:solidFill>
                  <a:srgbClr val="00B0F0"/>
                </a:solidFill>
                <a:latin typeface="Adobe 繁黑體 Std B"/>
                <a:ea typeface="Adobe 繁黑體 Std B"/>
                <a:cs typeface="Adobe 繁黑體 Std B"/>
              </a:rPr>
              <a:t>核能研究所</a:t>
            </a:r>
          </a:p>
        </p:txBody>
      </p:sp>
      <p:pic>
        <p:nvPicPr>
          <p:cNvPr id="6" name="圖片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163" y="5992813"/>
            <a:ext cx="287337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10353" y="555332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96153" y="2311107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40754-CE27-4CA6-A064-F8DEF4AE5D8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774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45F85-C702-4FE8-9EC2-FA06687AC93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845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CB6F8-5862-4579-8BDF-540373720B2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0892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86" b="4630"/>
          <a:stretch>
            <a:fillRect/>
          </a:stretch>
        </p:blipFill>
        <p:spPr bwMode="auto">
          <a:xfrm>
            <a:off x="0" y="0"/>
            <a:ext cx="91900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字方塊 10"/>
          <p:cNvSpPr txBox="1">
            <a:spLocks noChangeArrowheads="1"/>
          </p:cNvSpPr>
          <p:nvPr/>
        </p:nvSpPr>
        <p:spPr bwMode="auto">
          <a:xfrm>
            <a:off x="1554163" y="685800"/>
            <a:ext cx="8683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sz="1100" b="1">
                <a:solidFill>
                  <a:srgbClr val="00B0F0"/>
                </a:solidFill>
                <a:latin typeface="Adobe 繁黑體 Std B"/>
                <a:ea typeface="Adobe 繁黑體 Std B"/>
                <a:cs typeface="Adobe 繁黑體 Std B"/>
              </a:rPr>
              <a:t>核能研究所</a:t>
            </a:r>
          </a:p>
        </p:txBody>
      </p:sp>
      <p:pic>
        <p:nvPicPr>
          <p:cNvPr id="5" name="圖片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100" y="577850"/>
            <a:ext cx="287338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4931" y="2579962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6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209A7-03A9-4C1F-A43E-2856F9E3BF6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4462952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70D4D-4952-4CC8-81F9-68C8ACEC6C2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935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C78D5-5648-4324-B631-13BA427284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1489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C09A0-3B8D-4D16-A5AA-B0D980E9F49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677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1F5C-84DC-4D67-89D2-09958E0F116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5560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99738-84AD-46C4-A24A-C2730A4662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93661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C79AC-1157-4209-B210-8D3E0D116F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8249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286C0-51BC-4C2A-86F4-BD519C1AE0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795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7C07A-562D-45D9-9512-104D638FF4C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11128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3" b="5441"/>
          <a:stretch>
            <a:fillRect/>
          </a:stretch>
        </p:blipFill>
        <p:spPr bwMode="auto">
          <a:xfrm>
            <a:off x="-7938" y="0"/>
            <a:ext cx="917892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EE717AD8-1F35-4FC0-BB48-A1FE51F9E2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2" name="文字方塊 8"/>
          <p:cNvSpPr txBox="1">
            <a:spLocks noChangeArrowheads="1"/>
          </p:cNvSpPr>
          <p:nvPr/>
        </p:nvSpPr>
        <p:spPr bwMode="auto">
          <a:xfrm>
            <a:off x="41275" y="4800600"/>
            <a:ext cx="407988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80147" tIns="40074" rIns="80147" bIns="4007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sz="1600" b="1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核能研究所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6" r:id="rId1"/>
    <p:sldLayoutId id="2147484026" r:id="rId2"/>
    <p:sldLayoutId id="214748402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33" r:id="rId9"/>
    <p:sldLayoutId id="2147484034" r:id="rId10"/>
    <p:sldLayoutId id="2147484035" r:id="rId11"/>
    <p:sldLayoutId id="2147484037" r:id="rId12"/>
  </p:sldLayoutIdLst>
  <p:hf hdr="0" ftr="0" dt="0"/>
  <p:txStyles>
    <p:titleStyle>
      <a:lvl1pPr algn="ctr" defTabSz="912813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1313" indent="-341313" algn="l" defTabSz="912813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2"/>
          <p:cNvSpPr>
            <a:spLocks noGrp="1"/>
          </p:cNvSpPr>
          <p:nvPr>
            <p:ph type="subTitle" idx="1"/>
          </p:nvPr>
        </p:nvSpPr>
        <p:spPr>
          <a:xfrm>
            <a:off x="3635375" y="5300663"/>
            <a:ext cx="5329238" cy="685800"/>
          </a:xfrm>
        </p:spPr>
        <p:txBody>
          <a:bodyPr/>
          <a:lstStyle/>
          <a:p>
            <a:r>
              <a:rPr lang="zh-TW" altLang="en-US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報告單位：秘書室管理科</a:t>
            </a:r>
          </a:p>
        </p:txBody>
      </p:sp>
      <p:sp>
        <p:nvSpPr>
          <p:cNvPr id="4099" name="投影片編號版面配置區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6F965BE3-1D70-4487-8156-89476A698D6B}" type="slidenum">
              <a:rPr lang="en-US" altLang="zh-TW"/>
              <a:pPr eaLnBrk="1" hangingPunct="1"/>
              <a:t>1</a:t>
            </a:fld>
            <a:endParaRPr lang="en-US" altLang="zh-TW"/>
          </a:p>
        </p:txBody>
      </p:sp>
      <p:sp>
        <p:nvSpPr>
          <p:cNvPr id="4100" name="Text Box 15"/>
          <p:cNvSpPr txBox="1">
            <a:spLocks noChangeArrowheads="1"/>
          </p:cNvSpPr>
          <p:nvPr/>
        </p:nvSpPr>
        <p:spPr bwMode="auto">
          <a:xfrm>
            <a:off x="668338" y="1341438"/>
            <a:ext cx="8064500" cy="98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zh-TW" altLang="en-US" sz="5600" b="1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本所</a:t>
            </a:r>
            <a:r>
              <a:rPr lang="zh-TW" altLang="zh-TW" sz="5600" b="1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財</a:t>
            </a:r>
            <a:r>
              <a:rPr lang="zh-TW" altLang="en-US" sz="5600" b="1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產及</a:t>
            </a:r>
            <a:r>
              <a:rPr lang="zh-TW" altLang="zh-TW" sz="5600" b="1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物</a:t>
            </a:r>
            <a:r>
              <a:rPr lang="zh-TW" altLang="en-US" sz="5600" b="1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品</a:t>
            </a:r>
            <a:r>
              <a:rPr lang="zh-TW" altLang="zh-TW" sz="5600" b="1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管理規定</a:t>
            </a:r>
            <a:endParaRPr lang="zh-TW" altLang="en-US" sz="5600" b="1">
              <a:solidFill>
                <a:srgbClr val="000099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編號版面配置區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BA16D2B2-887A-4114-BBEC-19E7CF70AF8F}" type="slidenum">
              <a:rPr lang="en-US" altLang="zh-TW"/>
              <a:pPr eaLnBrk="1" hangingPunct="1"/>
              <a:t>10</a:t>
            </a:fld>
            <a:endParaRPr lang="en-US" altLang="zh-TW"/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593725" y="207963"/>
            <a:ext cx="82089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zh-TW" sz="32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本所財物列管及攜出所區相關規定</a:t>
            </a:r>
            <a:endParaRPr kumimoji="0" lang="zh-TW" altLang="en-US" sz="3200" b="1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1042988" y="806450"/>
            <a:ext cx="730885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保管使用人之管理養護權責：黏貼標籤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保養使用紀錄填載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提供使用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攜出所外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移動申請</a:t>
            </a:r>
            <a:endParaRPr lang="zh-TW" altLang="en-US" sz="2800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317" name="AutoShape 4"/>
          <p:cNvSpPr>
            <a:spLocks noChangeArrowheads="1"/>
          </p:cNvSpPr>
          <p:nvPr/>
        </p:nvSpPr>
        <p:spPr bwMode="auto">
          <a:xfrm>
            <a:off x="625475" y="1025525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8" tIns="45704" rIns="91408" bIns="45704" anchor="ctr"/>
          <a:lstStyle/>
          <a:p>
            <a:endParaRPr lang="zh-TW" altLang="en-US"/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815975" y="1504950"/>
            <a:ext cx="7543800" cy="429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457039"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defRPr/>
            </a:pPr>
            <a:endParaRPr lang="en-US" altLang="zh-TW" sz="2400" b="1" dirty="0">
              <a:solidFill>
                <a:srgbClr val="000000"/>
              </a:solidFill>
              <a:latin typeface="Tahoma" pitchFamily="34" charset="0"/>
              <a:ea typeface="標楷體" pitchFamily="65" charset="-120"/>
            </a:endParaRPr>
          </a:p>
          <a:p>
            <a:pPr marL="342778" indent="-342778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l"/>
              <a:defRPr/>
            </a:pPr>
            <a:r>
              <a:rPr lang="zh-TW" altLang="zh-TW" sz="2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提供使用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財產提供使用，應依本所財產與物品管理作業要點第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柒點規定，陳報核准並訂立財產提供使用契約書，依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約管理並按時收回，如有損壞或短少，應要求賠償。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778" indent="-342778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l"/>
              <a:defRPr/>
            </a:pPr>
            <a:r>
              <a:rPr lang="zh-TW" altLang="en-US" sz="2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攜出所外</a:t>
            </a:r>
            <a:endParaRPr lang="en-US" altLang="zh-TW" sz="28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defRPr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財物非因執行公務需要，不得擅自攜出所外。因送修、</a:t>
            </a:r>
            <a: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送校等非屬提供使用情形攜出，應填製員工物品攜入</a:t>
            </a:r>
            <a: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申請單，陳經單位主管核准，並載明攜出財物之</a:t>
            </a:r>
            <a: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財產編號。</a:t>
            </a:r>
            <a:endParaRPr lang="en-US" altLang="zh-TW" sz="2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編號版面配置區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DB1B09BF-771F-4316-8517-9F254BF6CD2D}" type="slidenum">
              <a:rPr lang="en-US" altLang="zh-TW"/>
              <a:pPr eaLnBrk="1" hangingPunct="1"/>
              <a:t>11</a:t>
            </a:fld>
            <a:endParaRPr lang="en-US" altLang="zh-TW"/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593725" y="207963"/>
            <a:ext cx="82089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zh-TW" sz="32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本所財物列管及攜出所區相關規定</a:t>
            </a:r>
            <a:endParaRPr kumimoji="0" lang="zh-TW" altLang="en-US" sz="3200" b="1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1047750" y="796925"/>
            <a:ext cx="723582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保管使用人之管理養護權責：黏貼標籤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保養使用紀錄填載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提供使用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攜出所外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移動申請</a:t>
            </a:r>
            <a:endParaRPr lang="zh-TW" altLang="en-US" sz="2800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341" name="AutoShape 4"/>
          <p:cNvSpPr>
            <a:spLocks noChangeArrowheads="1"/>
          </p:cNvSpPr>
          <p:nvPr/>
        </p:nvSpPr>
        <p:spPr bwMode="auto">
          <a:xfrm>
            <a:off x="625475" y="1025525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8" tIns="45704" rIns="91408" bIns="45704" anchor="ctr"/>
          <a:lstStyle/>
          <a:p>
            <a:endParaRPr lang="zh-TW" altLang="en-US"/>
          </a:p>
        </p:txBody>
      </p:sp>
      <p:sp>
        <p:nvSpPr>
          <p:cNvPr id="14342" name="Text Box 5"/>
          <p:cNvSpPr txBox="1">
            <a:spLocks noChangeArrowheads="1"/>
          </p:cNvSpPr>
          <p:nvPr/>
        </p:nvSpPr>
        <p:spPr bwMode="auto">
          <a:xfrm>
            <a:off x="899592" y="1484948"/>
            <a:ext cx="8001000" cy="325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457039"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defRPr/>
            </a:pPr>
            <a:endParaRPr lang="en-US" altLang="zh-TW" sz="2400" b="1" dirty="0">
              <a:solidFill>
                <a:srgbClr val="000000"/>
              </a:solidFill>
              <a:latin typeface="Tahoma" pitchFamily="34" charset="0"/>
              <a:ea typeface="標楷體" pitchFamily="65" charset="-120"/>
            </a:endParaRPr>
          </a:p>
          <a:p>
            <a:pPr marL="342778" indent="-342778" eaLnBrk="1" hangingPunct="1">
              <a:lnSpc>
                <a:spcPct val="11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l"/>
              <a:defRPr/>
            </a:pPr>
            <a:r>
              <a:rPr lang="zh-TW" altLang="zh-TW" sz="2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移動申請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hlink"/>
              </a:buClr>
              <a:buSzPct val="110000"/>
              <a:defRPr/>
            </a:pPr>
            <a:r>
              <a:rPr lang="zh-TW" altLang="en-US" sz="2800" dirty="0"/>
              <a:t>   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單位內部同仁相互移轉時，由原保管人填製移動單，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轉移至該單位之保管人。個人職務調整至其他單位時，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攜帶至新單位之財物，原保管人應填製移動單，由原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單位及新單位簽章確認；仍需留在原單位者，由原保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管人轉移至原單位之保管人。</a:t>
            </a:r>
            <a:r>
              <a:rPr lang="zh-TW" altLang="en-US" sz="24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 </a:t>
            </a:r>
          </a:p>
        </p:txBody>
      </p:sp>
      <p:sp>
        <p:nvSpPr>
          <p:cNvPr id="14343" name="AutoShape 10"/>
          <p:cNvSpPr>
            <a:spLocks noChangeArrowheads="1"/>
          </p:cNvSpPr>
          <p:nvPr/>
        </p:nvSpPr>
        <p:spPr bwMode="auto">
          <a:xfrm>
            <a:off x="969963" y="4732338"/>
            <a:ext cx="7189787" cy="1944687"/>
          </a:xfrm>
          <a:prstGeom prst="horizontalScrol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08" tIns="45704" rIns="91408" bIns="45704" anchor="ctr"/>
          <a:lstStyle/>
          <a:p>
            <a:r>
              <a:rPr lang="zh-TW" altLang="zh-TW" sz="2400" b="1" dirty="0">
                <a:solidFill>
                  <a:srgbClr val="6600CC"/>
                </a:solidFill>
                <a:latin typeface="標楷體" pitchFamily="65" charset="-120"/>
                <a:ea typeface="標楷體" pitchFamily="65" charset="-120"/>
              </a:rPr>
              <a:t>財產移動單與報廢單</a:t>
            </a:r>
            <a:r>
              <a:rPr lang="zh-TW" altLang="en-US" sz="2400" b="1" dirty="0">
                <a:solidFill>
                  <a:srgbClr val="6600CC"/>
                </a:solidFill>
                <a:latin typeface="標楷體" pitchFamily="65" charset="-120"/>
                <a:ea typeface="標楷體" pitchFamily="65" charset="-120"/>
              </a:rPr>
              <a:t>等</a:t>
            </a:r>
            <a:r>
              <a:rPr lang="zh-TW" altLang="zh-TW" sz="2400" b="1" dirty="0">
                <a:solidFill>
                  <a:srgbClr val="6600CC"/>
                </a:solidFill>
                <a:latin typeface="標楷體" pitchFamily="65" charset="-120"/>
                <a:ea typeface="標楷體" pitchFamily="65" charset="-120"/>
              </a:rPr>
              <a:t>填</a:t>
            </a:r>
            <a:r>
              <a:rPr lang="zh-TW" altLang="en-US" sz="2400" b="1" dirty="0">
                <a:solidFill>
                  <a:srgbClr val="6600CC"/>
                </a:solidFill>
                <a:latin typeface="標楷體" pitchFamily="65" charset="-120"/>
                <a:ea typeface="標楷體" pitchFamily="65" charset="-120"/>
              </a:rPr>
              <a:t>表作業</a:t>
            </a:r>
            <a:r>
              <a:rPr lang="zh-TW" altLang="zh-TW" sz="2400" b="1" dirty="0">
                <a:solidFill>
                  <a:srgbClr val="6600CC"/>
                </a:solidFill>
                <a:latin typeface="標楷體" pitchFamily="65" charset="-120"/>
                <a:ea typeface="標楷體" pitchFamily="65" charset="-120"/>
              </a:rPr>
              <a:t>系統</a:t>
            </a:r>
            <a:r>
              <a:rPr lang="zh-TW" altLang="en-US" sz="2400" b="1" dirty="0">
                <a:solidFill>
                  <a:srgbClr val="6600CC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400" b="1" dirty="0">
              <a:solidFill>
                <a:srgbClr val="6600CC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b="1" dirty="0">
                <a:solidFill>
                  <a:srgbClr val="6600CC"/>
                </a:solidFill>
                <a:latin typeface="標楷體" pitchFamily="65" charset="-120"/>
                <a:ea typeface="標楷體" pitchFamily="65" charset="-120"/>
              </a:rPr>
              <a:t>進入本所財物管理系統路徑：</a:t>
            </a:r>
          </a:p>
          <a:p>
            <a:r>
              <a:rPr lang="zh-TW" altLang="en-US" sz="2400" b="1" dirty="0">
                <a:solidFill>
                  <a:srgbClr val="6600CC"/>
                </a:solidFill>
                <a:latin typeface="標楷體" pitchFamily="65" charset="-120"/>
                <a:ea typeface="標楷體" pitchFamily="65" charset="-120"/>
              </a:rPr>
              <a:t>所區首頁→更多服務→其他資訊服務→財物管理</a:t>
            </a:r>
            <a:endParaRPr lang="en-US" altLang="zh-TW" sz="2400" b="1" dirty="0">
              <a:solidFill>
                <a:srgbClr val="6600CC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b="1" dirty="0">
                <a:solidFill>
                  <a:srgbClr val="6600CC"/>
                </a:solidFill>
                <a:latin typeface="標楷體" pitchFamily="65" charset="-120"/>
                <a:ea typeface="標楷體" pitchFamily="65" charset="-120"/>
              </a:rPr>
              <a:t>→登入</a:t>
            </a:r>
            <a:r>
              <a:rPr lang="en-US" altLang="zh-TW" sz="2400" b="1" dirty="0">
                <a:solidFill>
                  <a:srgbClr val="6600CC"/>
                </a:solidFill>
                <a:latin typeface="標楷體" pitchFamily="65" charset="-120"/>
                <a:ea typeface="標楷體" pitchFamily="65" charset="-120"/>
              </a:rPr>
              <a:t>MIS</a:t>
            </a:r>
            <a:r>
              <a:rPr lang="zh-TW" altLang="en-US" sz="2400" b="1" dirty="0">
                <a:solidFill>
                  <a:srgbClr val="6600CC"/>
                </a:solidFill>
                <a:latin typeface="標楷體" pitchFamily="65" charset="-120"/>
                <a:ea typeface="標楷體" pitchFamily="65" charset="-120"/>
              </a:rPr>
              <a:t>帳號、密碼及驗證碼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編號版面配置區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7A0970A7-4BC9-4B76-AD1C-2BC6BF18E7A2}" type="slidenum">
              <a:rPr lang="en-US" altLang="zh-TW"/>
              <a:pPr eaLnBrk="1" hangingPunct="1"/>
              <a:t>12</a:t>
            </a:fld>
            <a:endParaRPr lang="en-US" altLang="zh-TW"/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593725" y="207963"/>
            <a:ext cx="82089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zh-TW" sz="32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本所財物列管及攜出所區相關規定</a:t>
            </a:r>
            <a:endParaRPr kumimoji="0" lang="zh-TW" altLang="en-US" sz="3200" b="1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1050925" y="990600"/>
            <a:ext cx="73802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保管責任之解除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報廢或報損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繳交廢品或賠償</a:t>
            </a:r>
            <a:endParaRPr lang="zh-TW" altLang="en-US" sz="2800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365" name="AutoShape 4"/>
          <p:cNvSpPr>
            <a:spLocks noChangeArrowheads="1"/>
          </p:cNvSpPr>
          <p:nvPr/>
        </p:nvSpPr>
        <p:spPr bwMode="auto">
          <a:xfrm>
            <a:off x="669925" y="1071563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8" tIns="45704" rIns="91408" bIns="45704" anchor="ctr"/>
          <a:lstStyle/>
          <a:p>
            <a:endParaRPr lang="zh-TW" altLang="en-US"/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892175" y="1481138"/>
            <a:ext cx="7543800" cy="21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457039" lvl="1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defRPr/>
            </a:pPr>
            <a:endParaRPr lang="en-US" altLang="zh-TW" sz="2400" b="1" dirty="0">
              <a:solidFill>
                <a:srgbClr val="000000"/>
              </a:solidFill>
              <a:latin typeface="Tahoma" pitchFamily="34" charset="0"/>
              <a:ea typeface="標楷體" pitchFamily="65" charset="-120"/>
            </a:endParaRPr>
          </a:p>
          <a:p>
            <a:pPr marL="457039" indent="-457039">
              <a:lnSpc>
                <a:spcPct val="110000"/>
              </a:lnSpc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l"/>
              <a:defRPr/>
            </a:pPr>
            <a:r>
              <a:rPr lang="zh-TW" altLang="zh-TW" sz="2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報廢或報損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039" indent="-457039">
              <a:lnSpc>
                <a:spcPct val="110000"/>
              </a:lnSpc>
              <a:buClr>
                <a:srgbClr val="C00000"/>
              </a:buClr>
              <a:buFont typeface="+mj-ea"/>
              <a:buAutoNum type="ea1ChtPeriod"/>
              <a:defRPr/>
            </a:pP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財產毀損，致失原有效能不能修復，或經評估修復而不經濟者，得依有關法令規定程序予以報廢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若已達使用年限，仍可繼續使用，應延後辦理報廢。</a:t>
            </a:r>
            <a:endParaRPr lang="zh-TW" altLang="en-US" sz="24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367" name="AutoShape 10"/>
          <p:cNvSpPr>
            <a:spLocks noChangeArrowheads="1"/>
          </p:cNvSpPr>
          <p:nvPr/>
        </p:nvSpPr>
        <p:spPr bwMode="auto">
          <a:xfrm>
            <a:off x="1050925" y="4005263"/>
            <a:ext cx="7526338" cy="1828800"/>
          </a:xfrm>
          <a:prstGeom prst="horizontalScrol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08" tIns="45704" rIns="91408" bIns="45704" anchor="ctr"/>
          <a:lstStyle/>
          <a:p>
            <a:pPr>
              <a:spcBef>
                <a:spcPct val="20000"/>
              </a:spcBef>
              <a:buClr>
                <a:schemeClr val="hlink"/>
              </a:buClr>
              <a:buSzPct val="110000"/>
            </a:pP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本所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第三、四、五類財產申請報廢時，</a:t>
            </a: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除填寫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「財產</a:t>
            </a:r>
            <a:r>
              <a:rPr lang="en-US" altLang="zh-TW" sz="2400" b="1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400" b="1">
                <a:latin typeface="標楷體" pitchFamily="65" charset="-120"/>
                <a:ea typeface="標楷體" pitchFamily="65" charset="-120"/>
              </a:rPr>
            </a:b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毀損報廢單或減損單」</a:t>
            </a: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外，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應</a:t>
            </a: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另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填寫「申請核定財產</a:t>
            </a:r>
            <a:r>
              <a:rPr lang="en-US" altLang="zh-TW" sz="2400" b="1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400" b="1">
                <a:latin typeface="標楷體" pitchFamily="65" charset="-120"/>
                <a:ea typeface="標楷體" pitchFamily="65" charset="-120"/>
              </a:rPr>
            </a:b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報廢暨自我檢核技術鑑定表」進行自我檢核。</a:t>
            </a:r>
            <a:endParaRPr lang="en-US" altLang="zh-TW" sz="2400" b="1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1B00F947-3FD2-42FE-8127-3A3441939442}" type="slidenum">
              <a:rPr lang="en-US" altLang="zh-TW"/>
              <a:pPr eaLnBrk="1" hangingPunct="1"/>
              <a:t>13</a:t>
            </a:fld>
            <a:endParaRPr lang="en-US" altLang="zh-TW"/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593725" y="115888"/>
            <a:ext cx="82089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zh-TW" sz="32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本所財物列管及攜出所區相關規定</a:t>
            </a:r>
            <a:endParaRPr kumimoji="0" lang="zh-TW" altLang="en-US" sz="3200" b="1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904875" y="606425"/>
            <a:ext cx="7516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保管責任之解除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報廢或報損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繳交廢品或賠償</a:t>
            </a:r>
            <a:endParaRPr lang="zh-TW" altLang="en-US" sz="2800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389" name="AutoShape 4"/>
          <p:cNvSpPr>
            <a:spLocks noChangeArrowheads="1"/>
          </p:cNvSpPr>
          <p:nvPr/>
        </p:nvSpPr>
        <p:spPr bwMode="auto">
          <a:xfrm>
            <a:off x="549275" y="700088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8" tIns="45704" rIns="91408" bIns="45704" anchor="ctr"/>
          <a:lstStyle/>
          <a:p>
            <a:endParaRPr lang="zh-TW" altLang="en-US"/>
          </a:p>
        </p:txBody>
      </p:sp>
      <p:sp>
        <p:nvSpPr>
          <p:cNvPr id="16390" name="Text Box 5"/>
          <p:cNvSpPr txBox="1">
            <a:spLocks noChangeArrowheads="1"/>
          </p:cNvSpPr>
          <p:nvPr/>
        </p:nvSpPr>
        <p:spPr bwMode="auto">
          <a:xfrm>
            <a:off x="766763" y="1081088"/>
            <a:ext cx="7948612" cy="363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457039" indent="-457039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l"/>
              <a:defRPr/>
            </a:pPr>
            <a:r>
              <a:rPr lang="zh-TW" altLang="zh-TW" sz="2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報廢或報損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168" indent="-514168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+mj-ea"/>
              <a:buAutoNum type="ea1ChtPeriod" startAt="2"/>
              <a:defRPr/>
            </a:pP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財物之報廢，應依「各機關財物報廢分級核定金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額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表」之規定辦理，需報主管機關或審計機關審核者，應填具財產毀損報廢單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本所自行核定者，填列減損單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式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份。</a:t>
            </a:r>
            <a:r>
              <a:rPr lang="en-US" altLang="zh-TW" sz="2400" b="1" dirty="0">
                <a:solidFill>
                  <a:srgbClr val="FF0000"/>
                </a:solidFill>
                <a:latin typeface="新細明體"/>
                <a:ea typeface="新細明體"/>
              </a:rPr>
              <a:t>※</a:t>
            </a:r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所各單位辦理財產及物品報廢時，必須到達使用年限及因毀損，致失原有效能不能修復，或經評估修復而不經濟者，得依有關法令規定程序予以報廢，如該財產及物品雖已達使用年限，功能正常仍可繼續使用者，不得辦理報廢事宜。</a:t>
            </a:r>
          </a:p>
        </p:txBody>
      </p:sp>
      <p:sp>
        <p:nvSpPr>
          <p:cNvPr id="16391" name="AutoShape 9"/>
          <p:cNvSpPr>
            <a:spLocks noChangeArrowheads="1"/>
          </p:cNvSpPr>
          <p:nvPr/>
        </p:nvSpPr>
        <p:spPr bwMode="auto">
          <a:xfrm>
            <a:off x="904875" y="5565775"/>
            <a:ext cx="7440613" cy="936625"/>
          </a:xfrm>
          <a:prstGeom prst="roundRect">
            <a:avLst>
              <a:gd name="adj" fmla="val 16667"/>
            </a:avLst>
          </a:prstGeom>
          <a:solidFill>
            <a:srgbClr val="FFCC99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8" tIns="45704" rIns="91408" bIns="45704" anchor="ctr"/>
          <a:lstStyle/>
          <a:p>
            <a:r>
              <a:rPr lang="en-US" altLang="zh-TW" sz="2400" b="1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未達使用年限或</a:t>
            </a: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已達使用年限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金額</a:t>
            </a:r>
            <a:r>
              <a:rPr lang="en-US" altLang="zh-TW" sz="2400" b="1">
                <a:latin typeface="標楷體" pitchFamily="65" charset="-120"/>
                <a:ea typeface="標楷體" pitchFamily="65" charset="-120"/>
              </a:rPr>
              <a:t>3,000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萬</a:t>
            </a: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元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以上者</a:t>
            </a:r>
            <a:r>
              <a:rPr lang="en-US" altLang="zh-TW" sz="2400" b="1">
                <a:latin typeface="標楷體" pitchFamily="65" charset="-120"/>
                <a:ea typeface="標楷體" pitchFamily="65" charset="-120"/>
              </a:rPr>
              <a:t>)</a:t>
            </a:r>
            <a:br>
              <a:rPr lang="en-US" altLang="zh-TW" sz="2400" b="1">
                <a:latin typeface="標楷體" pitchFamily="65" charset="-120"/>
                <a:ea typeface="標楷體" pitchFamily="65" charset="-120"/>
              </a:rPr>
            </a:b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陳報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主管機關</a:t>
            </a: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核定並轉審計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機關</a:t>
            </a: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審核</a:t>
            </a:r>
            <a:endParaRPr lang="zh-TW" altLang="en-US" sz="2400" b="1">
              <a:ea typeface="標楷體" pitchFamily="65" charset="-120"/>
            </a:endParaRPr>
          </a:p>
        </p:txBody>
      </p:sp>
      <p:sp>
        <p:nvSpPr>
          <p:cNvPr id="16392" name="AutoShape 10"/>
          <p:cNvSpPr>
            <a:spLocks noChangeArrowheads="1"/>
          </p:cNvSpPr>
          <p:nvPr/>
        </p:nvSpPr>
        <p:spPr bwMode="auto">
          <a:xfrm>
            <a:off x="881063" y="4633913"/>
            <a:ext cx="7445375" cy="931862"/>
          </a:xfrm>
          <a:prstGeom prst="roundRect">
            <a:avLst>
              <a:gd name="adj" fmla="val 16667"/>
            </a:avLst>
          </a:prstGeom>
          <a:solidFill>
            <a:srgbClr val="FFCC99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8" tIns="45704" rIns="91408" bIns="45704" anchor="ctr"/>
          <a:lstStyle/>
          <a:p>
            <a:r>
              <a:rPr lang="en-US" altLang="zh-TW" sz="2400" b="1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超過使用年限</a:t>
            </a: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且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金額</a:t>
            </a:r>
            <a:r>
              <a:rPr lang="en-US" altLang="zh-TW" sz="2400" b="1">
                <a:latin typeface="標楷體" pitchFamily="65" charset="-120"/>
                <a:ea typeface="標楷體" pitchFamily="65" charset="-120"/>
              </a:rPr>
              <a:t>1,500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萬</a:t>
            </a: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以上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未達</a:t>
            </a:r>
            <a:r>
              <a:rPr lang="en-US" altLang="zh-TW" sz="2400" b="1">
                <a:latin typeface="標楷體" pitchFamily="65" charset="-120"/>
                <a:ea typeface="標楷體" pitchFamily="65" charset="-120"/>
              </a:rPr>
              <a:t>3,000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萬</a:t>
            </a: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元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者</a:t>
            </a:r>
            <a:r>
              <a:rPr lang="en-US" altLang="zh-TW" sz="2400" b="1">
                <a:latin typeface="標楷體" pitchFamily="65" charset="-120"/>
                <a:ea typeface="標楷體" pitchFamily="65" charset="-120"/>
              </a:rPr>
              <a:t>)</a:t>
            </a:r>
            <a:br>
              <a:rPr lang="en-US" altLang="zh-TW" sz="2400" b="1">
                <a:latin typeface="標楷體" pitchFamily="65" charset="-120"/>
                <a:ea typeface="標楷體" pitchFamily="65" charset="-120"/>
              </a:rPr>
            </a:b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陳報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主管機關</a:t>
            </a: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核定</a:t>
            </a:r>
            <a:endParaRPr lang="zh-TW" altLang="en-US" sz="2400" b="1">
              <a:ea typeface="標楷體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投影片編號版面配置區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2EBF277A-22DB-4158-99ED-E6234BBDD63C}" type="slidenum">
              <a:rPr lang="en-US" altLang="zh-TW"/>
              <a:pPr eaLnBrk="1" hangingPunct="1"/>
              <a:t>14</a:t>
            </a:fld>
            <a:endParaRPr lang="en-US" altLang="zh-TW"/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593725" y="207963"/>
            <a:ext cx="82089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zh-TW" sz="32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本所財物列管及攜出所區相關規定</a:t>
            </a:r>
            <a:endParaRPr kumimoji="0" lang="zh-TW" altLang="en-US" sz="3200" b="1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974725" y="990600"/>
            <a:ext cx="77009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保管責任之解除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報廢或報損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繳交廢品或賠償</a:t>
            </a:r>
            <a:endParaRPr lang="zh-TW" altLang="en-US" sz="2800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7413" name="AutoShape 4"/>
          <p:cNvSpPr>
            <a:spLocks noChangeArrowheads="1"/>
          </p:cNvSpPr>
          <p:nvPr/>
        </p:nvSpPr>
        <p:spPr bwMode="auto">
          <a:xfrm>
            <a:off x="593725" y="1025525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8" tIns="45704" rIns="91408" bIns="45704" anchor="ctr"/>
          <a:lstStyle/>
          <a:p>
            <a:endParaRPr lang="zh-TW" altLang="en-US"/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914400" y="1600200"/>
            <a:ext cx="7543800" cy="408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342778" indent="-342778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l"/>
              <a:defRPr/>
            </a:pPr>
            <a:r>
              <a:rPr lang="zh-TW" altLang="zh-TW" sz="2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繳交廢品或賠償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168" indent="-514168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+mj-ea"/>
              <a:buAutoNum type="ea1ChtPeriod"/>
              <a:defRPr/>
            </a:pP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在未奉核定處理前，應妥善保管，不得隨意廢棄。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奉准報廢後，須將廢品繳至秘書室管理科報廢物料儲存場並加蓋廢品收繳章後，方能辦理除帳，解除保管責任。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168" indent="-514168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+mj-ea"/>
              <a:buAutoNum type="ea1ChtPeriod"/>
              <a:defRPr/>
            </a:pP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管制區財物辦理報廢時，凡遭受輻射汙染且無法完成除污者，應填具廢棄物處理申請表送化工組審核。奉准報廢後不得先行破壞，待送化工組鑑定接收後，再進行初步功能破壞，並將已蓋接收章之財產減損單送秘書室除帳。</a:t>
            </a: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投影片編號版面配置區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15A53CFB-08D8-4319-96DB-431E070CD6DD}" type="slidenum">
              <a:rPr lang="en-US" altLang="zh-TW"/>
              <a:pPr eaLnBrk="1" hangingPunct="1"/>
              <a:t>15</a:t>
            </a:fld>
            <a:endParaRPr lang="en-US" altLang="zh-TW"/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593725" y="207963"/>
            <a:ext cx="82089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zh-TW" sz="32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本所財物列管及攜出所區相關規定</a:t>
            </a:r>
            <a:endParaRPr kumimoji="0" lang="zh-TW" altLang="en-US" sz="3200" b="1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1017588" y="1004888"/>
            <a:ext cx="75866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保管責任之解除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報廢或報損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繳交廢品或賠償</a:t>
            </a:r>
            <a:endParaRPr lang="zh-TW" altLang="en-US" sz="2800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8437" name="AutoShape 4"/>
          <p:cNvSpPr>
            <a:spLocks noChangeArrowheads="1"/>
          </p:cNvSpPr>
          <p:nvPr/>
        </p:nvSpPr>
        <p:spPr bwMode="auto">
          <a:xfrm>
            <a:off x="593725" y="1025525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8" tIns="45704" rIns="91408" bIns="45704" anchor="ctr"/>
          <a:lstStyle/>
          <a:p>
            <a:endParaRPr lang="zh-TW" altLang="en-US"/>
          </a:p>
        </p:txBody>
      </p:sp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914400" y="1600200"/>
            <a:ext cx="7543800" cy="465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342778" indent="-342778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l"/>
              <a:defRPr/>
            </a:pPr>
            <a:r>
              <a:rPr lang="zh-TW" altLang="zh-TW" sz="2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繳交廢品或賠償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039" indent="-457039" eaLnBrk="1" hangingPunct="1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+mj-ea"/>
              <a:buAutoNum type="ea1ChtPeriod" startAt="3"/>
              <a:defRPr/>
            </a:pP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財物保管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、使用人，因疏忽而遭致損失或損壞時，應按情節輕重，負責賠償或依法處理。若有侵占、盜賣情事，應陳報所長懲處並依法究辦。屬遺失賠償者，應檢附本所出納單位開具之有關收據，始准辦理除帳。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039" indent="-457039" eaLnBrk="1" hangingPunct="1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+mj-ea"/>
              <a:buAutoNum type="ea1ChtPeriod" startAt="3"/>
              <a:defRPr/>
            </a:pP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如因災害、盜竊、不可抗力或其他意外事故，財產致毀損或滅失時，應依審計法第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58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條及其施行細則第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41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條規定，檢同有關證明文件，經主管機關查明屬實，轉請審計機關核准後，解除其責任。</a:t>
            </a:r>
            <a:endParaRPr lang="zh-TW" altLang="en-US" sz="24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投影片編號版面配置區 1"/>
          <p:cNvSpPr>
            <a:spLocks noGrp="1"/>
          </p:cNvSpPr>
          <p:nvPr>
            <p:ph type="sldNum" sz="quarter" idx="12"/>
          </p:nvPr>
        </p:nvSpPr>
        <p:spPr bwMode="auto">
          <a:xfrm>
            <a:off x="6897688" y="64008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2CC1530A-6C14-4B77-84D5-128E1BF72CEA}" type="slidenum">
              <a:rPr lang="en-US" altLang="zh-TW"/>
              <a:pPr eaLnBrk="1" hangingPunct="1"/>
              <a:t>16</a:t>
            </a:fld>
            <a:endParaRPr lang="en-US" altLang="zh-TW"/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593725" y="207963"/>
            <a:ext cx="82089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zh-TW" sz="32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本所財物列管及攜出所區相關規定</a:t>
            </a:r>
            <a:endParaRPr kumimoji="0" lang="zh-TW" altLang="en-US" sz="3200" b="1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1006475" y="990600"/>
            <a:ext cx="74517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保管責任之解除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報廢或報損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繳交廢品或賠償</a:t>
            </a:r>
            <a:endParaRPr lang="zh-TW" altLang="en-US" sz="2800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9461" name="AutoShape 4"/>
          <p:cNvSpPr>
            <a:spLocks noChangeArrowheads="1"/>
          </p:cNvSpPr>
          <p:nvPr/>
        </p:nvSpPr>
        <p:spPr bwMode="auto">
          <a:xfrm>
            <a:off x="593725" y="1058863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8" tIns="45704" rIns="91408" bIns="45704" anchor="ctr"/>
          <a:lstStyle/>
          <a:p>
            <a:endParaRPr lang="zh-TW" altLang="en-US"/>
          </a:p>
        </p:txBody>
      </p:sp>
      <p:sp>
        <p:nvSpPr>
          <p:cNvPr id="19462" name="Text Box 5"/>
          <p:cNvSpPr txBox="1">
            <a:spLocks noChangeArrowheads="1"/>
          </p:cNvSpPr>
          <p:nvPr/>
        </p:nvSpPr>
        <p:spPr bwMode="auto">
          <a:xfrm>
            <a:off x="914400" y="1600200"/>
            <a:ext cx="7402513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342778" indent="-342778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l"/>
              <a:defRPr/>
            </a:pPr>
            <a:r>
              <a:rPr lang="zh-TW" altLang="zh-TW" sz="2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繳交廢品或賠償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039" indent="-457039" eaLnBrk="1" hangingPunct="1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+mj-ea"/>
              <a:buAutoNum type="ea1ChtPeriod" startAt="5"/>
              <a:defRPr/>
            </a:pP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離職時，應將保管或使用之財產交還，如有短缺而未賠償者，除不發給離職證明文件，應追究賠償責任。</a:t>
            </a:r>
            <a:endParaRPr lang="zh-TW" altLang="en-US" sz="28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9463" name="Text Box 6"/>
          <p:cNvSpPr txBox="1">
            <a:spLocks noChangeArrowheads="1"/>
          </p:cNvSpPr>
          <p:nvPr/>
        </p:nvSpPr>
        <p:spPr bwMode="auto">
          <a:xfrm>
            <a:off x="1981200" y="3733800"/>
            <a:ext cx="57150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/>
          </a:p>
        </p:txBody>
      </p:sp>
      <p:sp>
        <p:nvSpPr>
          <p:cNvPr id="18440" name="AutoShape 10"/>
          <p:cNvSpPr>
            <a:spLocks noChangeArrowheads="1"/>
          </p:cNvSpPr>
          <p:nvPr/>
        </p:nvSpPr>
        <p:spPr bwMode="auto">
          <a:xfrm>
            <a:off x="628650" y="3144838"/>
            <a:ext cx="7975600" cy="3706812"/>
          </a:xfrm>
          <a:prstGeom prst="horizontalScroll">
            <a:avLst>
              <a:gd name="adj" fmla="val 12500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lIns="91408" tIns="45704" rIns="91408" bIns="45704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defRPr/>
            </a:pPr>
            <a:r>
              <a:rPr lang="zh-TW" altLang="en-US" sz="30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結語：</a:t>
            </a:r>
            <a:endParaRPr lang="en-US" altLang="zh-TW" sz="3000" b="1" dirty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marL="457039" indent="-457039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u"/>
              <a:defRPr/>
            </a:pPr>
            <a:r>
              <a:rPr lang="zh-TW" altLang="en-US" sz="30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公用財</a:t>
            </a:r>
            <a:r>
              <a:rPr lang="zh-TW" altLang="zh-TW" sz="30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物</a:t>
            </a:r>
            <a:r>
              <a:rPr lang="zh-TW" altLang="en-US" sz="30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應</a:t>
            </a:r>
            <a:r>
              <a:rPr lang="zh-TW" altLang="zh-TW" sz="30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遵守使用規定或操作手冊說明</a:t>
            </a:r>
            <a:r>
              <a:rPr lang="en-US" altLang="zh-TW" sz="30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0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30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，善</a:t>
            </a:r>
            <a:r>
              <a:rPr lang="zh-TW" altLang="zh-TW" sz="30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盡保管、使用、保養職責</a:t>
            </a:r>
            <a:r>
              <a:rPr lang="zh-TW" altLang="en-US" sz="30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b="1" dirty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marL="457039" indent="-457039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u"/>
              <a:defRPr/>
            </a:pPr>
            <a:r>
              <a:rPr lang="zh-TW" altLang="en-US" sz="30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不得任意提供非本所人員使用，且不得擅</a:t>
            </a:r>
            <a:r>
              <a:rPr lang="en-US" altLang="zh-TW" sz="30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0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30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自攜出所外使用</a:t>
            </a:r>
            <a:r>
              <a:rPr lang="zh-TW" altLang="zh-TW" sz="30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b="1" dirty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defRPr/>
            </a:pPr>
            <a:endParaRPr lang="en-US" altLang="zh-TW" sz="2400" b="1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編號版面配置區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BE8BE1B3-1877-416C-AC98-B6CFC4C4848D}" type="slidenum">
              <a:rPr lang="en-US" altLang="zh-TW"/>
              <a:pPr eaLnBrk="1" hangingPunct="1"/>
              <a:t>2</a:t>
            </a:fld>
            <a:endParaRPr lang="en-US" altLang="zh-TW"/>
          </a:p>
        </p:txBody>
      </p:sp>
      <p:sp>
        <p:nvSpPr>
          <p:cNvPr id="5123" name="Text Box 1028"/>
          <p:cNvSpPr txBox="1">
            <a:spLocks noChangeArrowheads="1"/>
          </p:cNvSpPr>
          <p:nvPr/>
        </p:nvSpPr>
        <p:spPr bwMode="auto">
          <a:xfrm>
            <a:off x="858838" y="260350"/>
            <a:ext cx="820896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zh-TW" altLang="en-US" sz="3200" b="1">
                <a:solidFill>
                  <a:schemeClr val="bg2"/>
                </a:solidFill>
                <a:latin typeface="Times New Roman" pitchFamily="18" charset="0"/>
                <a:ea typeface="標楷體" pitchFamily="65" charset="-120"/>
              </a:rPr>
              <a:t>   </a:t>
            </a:r>
            <a:r>
              <a:rPr kumimoji="0" lang="zh-TW" altLang="en-US" sz="3200" b="1">
                <a:solidFill>
                  <a:srgbClr val="7030A0"/>
                </a:solidFill>
                <a:latin typeface="Times New Roman" pitchFamily="18" charset="0"/>
                <a:ea typeface="標楷體" pitchFamily="65" charset="-120"/>
              </a:rPr>
              <a:t>講授大綱：</a:t>
            </a:r>
          </a:p>
        </p:txBody>
      </p:sp>
      <p:sp>
        <p:nvSpPr>
          <p:cNvPr id="4100" name="Text Box 1030"/>
          <p:cNvSpPr txBox="1">
            <a:spLocks noChangeArrowheads="1"/>
          </p:cNvSpPr>
          <p:nvPr/>
        </p:nvSpPr>
        <p:spPr bwMode="auto">
          <a:xfrm>
            <a:off x="858838" y="1125538"/>
            <a:ext cx="6902450" cy="4967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457039" indent="-457039" eaLnBrk="1" hangingPunct="1">
              <a:lnSpc>
                <a:spcPct val="80000"/>
              </a:lnSpc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l"/>
              <a:defRPr/>
            </a:pPr>
            <a:r>
              <a:rPr kumimoji="0" lang="zh-TW" altLang="en-US" sz="3200" b="1" dirty="0">
                <a:latin typeface="標楷體" pitchFamily="65" charset="-120"/>
                <a:ea typeface="標楷體" pitchFamily="65" charset="-120"/>
              </a:rPr>
              <a:t>國有財產及公用物品基本概念</a:t>
            </a:r>
            <a:endParaRPr kumimoji="0" lang="en-US" altLang="zh-TW" sz="3200" b="1" dirty="0">
              <a:latin typeface="標楷體" pitchFamily="65" charset="-120"/>
              <a:ea typeface="標楷體" pitchFamily="65" charset="-120"/>
            </a:endParaRPr>
          </a:p>
          <a:p>
            <a:pPr marL="514168" indent="-514168" eaLnBrk="1" hangingPunct="1">
              <a:lnSpc>
                <a:spcPct val="80000"/>
              </a:lnSpc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+mj-ea"/>
              <a:buAutoNum type="ea1ChtPeriod"/>
              <a:defRPr/>
            </a:pP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國有財產範圍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168" indent="-514168" eaLnBrk="1" hangingPunct="1">
              <a:lnSpc>
                <a:spcPct val="80000"/>
              </a:lnSpc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+mj-ea"/>
              <a:buAutoNum type="ea1ChtPeriod"/>
              <a:defRPr/>
            </a:pP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財產與物品之定義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defRPr/>
            </a:pPr>
            <a:endParaRPr kumimoji="0" lang="en-US" altLang="zh-TW" sz="3200" b="1" dirty="0">
              <a:solidFill>
                <a:srgbClr val="330033"/>
              </a:solidFill>
              <a:latin typeface="標楷體" pitchFamily="65" charset="-120"/>
              <a:ea typeface="標楷體" pitchFamily="65" charset="-120"/>
            </a:endParaRPr>
          </a:p>
          <a:p>
            <a:pPr marL="457039" indent="-457039" eaLnBrk="1" hangingPunct="1">
              <a:lnSpc>
                <a:spcPct val="80000"/>
              </a:lnSpc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l"/>
              <a:defRPr/>
            </a:pPr>
            <a:r>
              <a:rPr kumimoji="0" lang="zh-TW" altLang="en-US" sz="3200" b="1" dirty="0">
                <a:latin typeface="標楷體" pitchFamily="65" charset="-120"/>
                <a:ea typeface="標楷體" pitchFamily="65" charset="-120"/>
              </a:rPr>
              <a:t>本所財物列管及攜出所區相關規定</a:t>
            </a:r>
            <a:endParaRPr kumimoji="0" lang="en-US" altLang="zh-TW" sz="3200" b="1" dirty="0">
              <a:latin typeface="標楷體" pitchFamily="65" charset="-120"/>
              <a:ea typeface="標楷體" pitchFamily="65" charset="-120"/>
            </a:endParaRPr>
          </a:p>
          <a:p>
            <a:pPr marL="514168" indent="-514168" eaLnBrk="1" hangingPunct="1">
              <a:lnSpc>
                <a:spcPct val="80000"/>
              </a:lnSpc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+mj-ea"/>
              <a:buAutoNum type="ea1ChtPeriod"/>
              <a:defRPr/>
            </a:pP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保管使用權之取得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168" indent="-514168" eaLnBrk="1" hangingPunct="1">
              <a:lnSpc>
                <a:spcPct val="80000"/>
              </a:lnSpc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+mj-ea"/>
              <a:buAutoNum type="ea1ChtPeriod"/>
              <a:defRPr/>
            </a:pP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保管使用人之管理養護責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任</a:t>
            </a:r>
            <a:endParaRPr kumimoji="0" lang="en-US" altLang="zh-TW" sz="3200" b="1" dirty="0">
              <a:solidFill>
                <a:srgbClr val="330033"/>
              </a:solidFill>
              <a:latin typeface="標楷體" pitchFamily="65" charset="-120"/>
              <a:ea typeface="標楷體" pitchFamily="65" charset="-120"/>
            </a:endParaRPr>
          </a:p>
          <a:p>
            <a:pPr marL="514168" indent="-514168" eaLnBrk="1" hangingPunct="1">
              <a:lnSpc>
                <a:spcPct val="80000"/>
              </a:lnSpc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+mj-ea"/>
              <a:buAutoNum type="ea1ChtPeriod"/>
              <a:defRPr/>
            </a:pP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保管責任之解除</a:t>
            </a:r>
            <a:endParaRPr kumimoji="0" lang="zh-TW" altLang="en-US" sz="3200" b="1" dirty="0">
              <a:solidFill>
                <a:srgbClr val="330033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1"/>
          <p:cNvSpPr>
            <a:spLocks noGrp="1"/>
          </p:cNvSpPr>
          <p:nvPr>
            <p:ph type="title"/>
          </p:nvPr>
        </p:nvSpPr>
        <p:spPr>
          <a:xfrm>
            <a:off x="611188" y="188913"/>
            <a:ext cx="8147050" cy="635000"/>
          </a:xfrm>
        </p:spPr>
        <p:txBody>
          <a:bodyPr anchor="t"/>
          <a:lstStyle/>
          <a:p>
            <a:r>
              <a:rPr lang="zh-TW" altLang="zh-TW" sz="32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國有財產及公用物品基本概念</a:t>
            </a:r>
            <a:endParaRPr lang="zh-TW" altLang="en-US" sz="32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188" y="981075"/>
            <a:ext cx="8135937" cy="5327650"/>
          </a:xfrm>
        </p:spPr>
        <p:txBody>
          <a:bodyPr rtlCol="0">
            <a:normAutofit/>
          </a:bodyPr>
          <a:lstStyle/>
          <a:p>
            <a:pPr marL="342718" indent="-342718" defTabSz="913916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l"/>
              <a:defRPr/>
            </a:pPr>
            <a:r>
              <a:rPr lang="zh-TW" altLang="zh-TW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國有財產範圍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國有財產法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defTabSz="913916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不動產</a:t>
            </a:r>
            <a:r>
              <a:rPr lang="zh-TW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：指土地及其改良物暨天然資源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defTabSz="913916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動產：指機械及設備、交通運輸及設備，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defTabSz="913916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暨其他雜項設備。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defTabSz="913916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有價證券：指國家所有之股份或股票及債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defTabSz="913916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券。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defTabSz="913916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權利：指地上權、地役權、典權、抵押權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defTabSz="913916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、礦業權、漁業權、專利權、著作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defTabSz="913916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權、商標權及其他財產上之權利。</a:t>
            </a:r>
            <a:endParaRPr lang="zh-TW" altLang="en-US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168" indent="-514168" defTabSz="913916" fontAlgn="auto">
              <a:spcAft>
                <a:spcPts val="0"/>
              </a:spcAft>
              <a:buFont typeface="+mj-ea"/>
              <a:buAutoNum type="ea1ChtPeriod"/>
              <a:defRPr/>
            </a:pPr>
            <a:endParaRPr lang="en-US" altLang="zh-TW" b="1" dirty="0" smtClean="0"/>
          </a:p>
        </p:txBody>
      </p:sp>
      <p:sp>
        <p:nvSpPr>
          <p:cNvPr id="6148" name="投影片編號版面配置區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3519B139-8980-4A8C-8534-FF642339BE9A}" type="slidenum">
              <a:rPr lang="en-US" altLang="zh-TW"/>
              <a:pPr eaLnBrk="1" hangingPunct="1"/>
              <a:t>3</a:t>
            </a:fld>
            <a:endParaRPr lang="en-US" altLang="zh-TW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B65DFB07-8E9F-472F-B5F0-314443EE3CCF}" type="slidenum">
              <a:rPr lang="en-US" altLang="zh-TW"/>
              <a:pPr eaLnBrk="1" hangingPunct="1"/>
              <a:t>4</a:t>
            </a:fld>
            <a:endParaRPr lang="en-US" altLang="zh-TW"/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593725" y="207963"/>
            <a:ext cx="82089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zh-TW" altLang="en-US" sz="32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國有財產及公用物品基本概念－</a:t>
            </a:r>
            <a:endParaRPr kumimoji="0" lang="zh-TW" altLang="en-US" sz="3200" b="1">
              <a:solidFill>
                <a:srgbClr val="7030A0"/>
              </a:solidFill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741363" y="1243013"/>
            <a:ext cx="7610475" cy="3443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marL="342900" indent="-3429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800100" indent="-3429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257300" indent="-3429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714500" indent="-3429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171700" indent="-3429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457039" indent="-457039" eaLnBrk="1" hangingPunct="1"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l"/>
              <a:defRPr/>
            </a:pPr>
            <a:r>
              <a:rPr lang="zh-TW" altLang="en-US" sz="32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財產之定義</a:t>
            </a:r>
            <a:r>
              <a:rPr lang="en-US" altLang="zh-TW" sz="3200" b="1" dirty="0">
                <a:latin typeface="Times New Roman" pitchFamily="18" charset="0"/>
                <a:ea typeface="標楷體" pitchFamily="65" charset="-120"/>
              </a:rPr>
              <a:t>—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財物標準分類總說明</a:t>
            </a:r>
          </a:p>
          <a:p>
            <a:pPr marL="0" indent="0" eaLnBrk="1" hangingPunct="1">
              <a:lnSpc>
                <a:spcPct val="180000"/>
              </a:lnSpc>
              <a:spcBef>
                <a:spcPct val="50000"/>
              </a:spcBef>
              <a:defRPr/>
            </a:pP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包括供使用</a:t>
            </a:r>
            <a:r>
              <a:rPr lang="zh-TW" altLang="en-US" sz="2400" b="1" u="sng" dirty="0">
                <a:latin typeface="標楷體" pitchFamily="65" charset="-120"/>
                <a:ea typeface="標楷體" pitchFamily="65" charset="-120"/>
              </a:rPr>
              <a:t>土地、土地改良物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400" b="1" u="sng" dirty="0">
                <a:latin typeface="標楷體" pitchFamily="65" charset="-120"/>
                <a:ea typeface="標楷體" pitchFamily="65" charset="-120"/>
              </a:rPr>
              <a:t>房屋建築及設備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、金額超過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萬元以上且使用年限在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年以上之</a:t>
            </a:r>
            <a:r>
              <a:rPr lang="zh-TW" altLang="en-US" sz="2400" b="1" u="sng" dirty="0">
                <a:latin typeface="標楷體" pitchFamily="65" charset="-120"/>
                <a:ea typeface="標楷體" pitchFamily="65" charset="-120"/>
              </a:rPr>
              <a:t>機械及設備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400" b="1" u="sng" dirty="0">
                <a:latin typeface="標楷體" pitchFamily="65" charset="-120"/>
                <a:ea typeface="標楷體" pitchFamily="65" charset="-120"/>
              </a:rPr>
              <a:t>交通及運輸設備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及</a:t>
            </a:r>
            <a:r>
              <a:rPr lang="zh-TW" altLang="en-US" sz="2400" b="1" u="sng" dirty="0">
                <a:latin typeface="標楷體" pitchFamily="65" charset="-120"/>
                <a:ea typeface="標楷體" pitchFamily="65" charset="-120"/>
              </a:rPr>
              <a:t>雜項設備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，惟圖書館典藏之分類圖書仍依有關規定辦理。</a:t>
            </a:r>
            <a:endParaRPr lang="en-US" altLang="zh-TW" sz="2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3" name="AutoShape 10"/>
          <p:cNvSpPr>
            <a:spLocks noChangeArrowheads="1"/>
          </p:cNvSpPr>
          <p:nvPr/>
        </p:nvSpPr>
        <p:spPr bwMode="auto">
          <a:xfrm>
            <a:off x="2400300" y="2460625"/>
            <a:ext cx="2305050" cy="247650"/>
          </a:xfrm>
          <a:prstGeom prst="beve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lIns="91408" tIns="45704" rIns="91408" bIns="45704" anchor="ctr"/>
          <a:lstStyle/>
          <a:p>
            <a:pPr algn="ctr"/>
            <a:r>
              <a:rPr lang="zh-TW" altLang="en-US" sz="2000" b="1">
                <a:ea typeface="標楷體" pitchFamily="65" charset="-120"/>
              </a:rPr>
              <a:t>第一類</a:t>
            </a:r>
          </a:p>
        </p:txBody>
      </p:sp>
      <p:sp>
        <p:nvSpPr>
          <p:cNvPr id="7174" name="AutoShape 10"/>
          <p:cNvSpPr>
            <a:spLocks noChangeArrowheads="1"/>
          </p:cNvSpPr>
          <p:nvPr/>
        </p:nvSpPr>
        <p:spPr bwMode="auto">
          <a:xfrm>
            <a:off x="5260975" y="2460625"/>
            <a:ext cx="1800225" cy="247650"/>
          </a:xfrm>
          <a:prstGeom prst="beve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lIns="91408" tIns="45704" rIns="91408" bIns="45704" anchor="ctr"/>
          <a:lstStyle/>
          <a:p>
            <a:pPr algn="ctr"/>
            <a:r>
              <a:rPr lang="zh-TW" altLang="en-US" sz="2000" b="1">
                <a:ea typeface="標楷體" pitchFamily="65" charset="-120"/>
              </a:rPr>
              <a:t>第二類</a:t>
            </a:r>
          </a:p>
        </p:txBody>
      </p:sp>
      <p:sp>
        <p:nvSpPr>
          <p:cNvPr id="7175" name="AutoShape 10"/>
          <p:cNvSpPr>
            <a:spLocks noChangeArrowheads="1"/>
          </p:cNvSpPr>
          <p:nvPr/>
        </p:nvSpPr>
        <p:spPr bwMode="auto">
          <a:xfrm>
            <a:off x="6053138" y="3143250"/>
            <a:ext cx="1441450" cy="271463"/>
          </a:xfrm>
          <a:prstGeom prst="beve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lIns="91408" tIns="45704" rIns="91408" bIns="45704" anchor="ctr"/>
          <a:lstStyle/>
          <a:p>
            <a:pPr algn="ctr"/>
            <a:r>
              <a:rPr lang="zh-TW" altLang="en-US" sz="2000" b="1">
                <a:ea typeface="標楷體" pitchFamily="65" charset="-120"/>
              </a:rPr>
              <a:t>第三類</a:t>
            </a:r>
          </a:p>
        </p:txBody>
      </p:sp>
      <p:sp>
        <p:nvSpPr>
          <p:cNvPr id="7176" name="AutoShape 10"/>
          <p:cNvSpPr>
            <a:spLocks noChangeArrowheads="1"/>
          </p:cNvSpPr>
          <p:nvPr/>
        </p:nvSpPr>
        <p:spPr bwMode="auto">
          <a:xfrm>
            <a:off x="900113" y="3789363"/>
            <a:ext cx="1728787" cy="303212"/>
          </a:xfrm>
          <a:prstGeom prst="beve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lIns="91408" tIns="45704" rIns="91408" bIns="45704" anchor="ctr"/>
          <a:lstStyle/>
          <a:p>
            <a:pPr algn="ctr"/>
            <a:r>
              <a:rPr lang="zh-TW" altLang="en-US" sz="2000" b="1">
                <a:ea typeface="標楷體" pitchFamily="65" charset="-120"/>
              </a:rPr>
              <a:t>第四類</a:t>
            </a:r>
          </a:p>
        </p:txBody>
      </p:sp>
      <p:sp>
        <p:nvSpPr>
          <p:cNvPr id="7177" name="AutoShape 10"/>
          <p:cNvSpPr>
            <a:spLocks noChangeArrowheads="1"/>
          </p:cNvSpPr>
          <p:nvPr/>
        </p:nvSpPr>
        <p:spPr bwMode="auto">
          <a:xfrm>
            <a:off x="2930525" y="3789363"/>
            <a:ext cx="1246188" cy="322262"/>
          </a:xfrm>
          <a:prstGeom prst="beve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lIns="91408" tIns="45704" rIns="91408" bIns="45704" anchor="ctr"/>
          <a:lstStyle/>
          <a:p>
            <a:pPr algn="ctr"/>
            <a:r>
              <a:rPr lang="zh-TW" altLang="en-US" sz="2000" b="1">
                <a:ea typeface="標楷體" pitchFamily="65" charset="-120"/>
              </a:rPr>
              <a:t>第五類</a:t>
            </a:r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>
            <a:off x="1258888" y="4924425"/>
            <a:ext cx="6842125" cy="1439863"/>
          </a:xfrm>
          <a:prstGeom prst="horizontalScrol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08" tIns="45704" rIns="91408" bIns="45704" anchor="ctr"/>
          <a:lstStyle/>
          <a:p>
            <a:pPr>
              <a:spcBef>
                <a:spcPct val="20000"/>
              </a:spcBef>
              <a:buClr>
                <a:schemeClr val="hlink"/>
              </a:buClr>
              <a:buSzPct val="110000"/>
            </a:pP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本所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第</a:t>
            </a: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三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四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五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類財產</a:t>
            </a: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標籤為</a:t>
            </a:r>
            <a:r>
              <a:rPr lang="zh-TW" altLang="en-US" sz="2800" b="1">
                <a:solidFill>
                  <a:srgbClr val="990000"/>
                </a:solidFill>
                <a:latin typeface="標楷體" pitchFamily="65" charset="-120"/>
                <a:ea typeface="標楷體" pitchFamily="65" charset="-120"/>
              </a:rPr>
              <a:t>桃紅色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800" b="1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/>
          <p:cNvSpPr>
            <a:spLocks noGrp="1"/>
          </p:cNvSpPr>
          <p:nvPr>
            <p:ph type="title"/>
          </p:nvPr>
        </p:nvSpPr>
        <p:spPr>
          <a:xfrm>
            <a:off x="611188" y="260350"/>
            <a:ext cx="8147050" cy="777875"/>
          </a:xfrm>
          <a:extLst/>
        </p:spPr>
        <p:txBody>
          <a:bodyPr rtlCol="0" anchor="t">
            <a:normAutofit fontScale="90000"/>
          </a:bodyPr>
          <a:lstStyle/>
          <a:p>
            <a:pPr defTabSz="913916" fontAlgn="auto">
              <a:spcAft>
                <a:spcPts val="0"/>
              </a:spcAft>
              <a:defRPr/>
            </a:pPr>
            <a:r>
              <a:rPr lang="zh-TW" altLang="en-US" sz="32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國有財產及公用物品基本概念－</a:t>
            </a:r>
            <a:r>
              <a:rPr lang="zh-TW" altLang="en-US" sz="3200" dirty="0">
                <a:solidFill>
                  <a:schemeClr val="bg2"/>
                </a:solidFill>
              </a:rPr>
              <a:t/>
            </a:r>
            <a:br>
              <a:rPr lang="zh-TW" altLang="en-US" sz="3200" dirty="0">
                <a:solidFill>
                  <a:schemeClr val="bg2"/>
                </a:solidFill>
              </a:rPr>
            </a:b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4213" y="1263650"/>
            <a:ext cx="7974012" cy="3509963"/>
          </a:xfrm>
        </p:spPr>
        <p:txBody>
          <a:bodyPr rtlCol="0">
            <a:normAutofit/>
          </a:bodyPr>
          <a:lstStyle/>
          <a:p>
            <a:pPr marL="342718" indent="-342718" defTabSz="913916" fontAlgn="auto">
              <a:spcBef>
                <a:spcPct val="500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l"/>
              <a:defRPr/>
            </a:pPr>
            <a:r>
              <a:rPr lang="zh-TW" altLang="en-US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物品之</a:t>
            </a:r>
            <a:r>
              <a:rPr lang="zh-TW" altLang="en-US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定義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物品管理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手冊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defTabSz="913916" fontAlgn="auto">
              <a:spcBef>
                <a:spcPct val="5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指金額未達新台幣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萬元，或使用年限未達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年之設備、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用品等。按使用性質、效能及使用年限分類為二：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defTabSz="913916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24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非消耗品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：指物品質料堅固，不易損耗者，如事務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用具、餐飲用具、陳設用具等。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defTabSz="913916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24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消耗用品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：指物品經使用後喪失其原有效能或使用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價值者，如事務用品、紙張用品、衛生用品等。</a:t>
            </a:r>
            <a:endParaRPr lang="zh-TW" altLang="en-US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718" indent="-342718" defTabSz="913916" fontAlgn="auto">
              <a:spcAft>
                <a:spcPts val="0"/>
              </a:spcAft>
              <a:defRPr/>
            </a:pPr>
            <a:endParaRPr lang="zh-TW" altLang="en-US" dirty="0"/>
          </a:p>
        </p:txBody>
      </p:sp>
      <p:sp>
        <p:nvSpPr>
          <p:cNvPr id="8196" name="投影片編號版面配置區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E2201F90-B1E0-430A-8115-AB2704E3AEB0}" type="slidenum">
              <a:rPr lang="en-US" altLang="zh-TW"/>
              <a:pPr eaLnBrk="1" hangingPunct="1"/>
              <a:t>5</a:t>
            </a:fld>
            <a:endParaRPr lang="en-US" altLang="zh-TW"/>
          </a:p>
        </p:txBody>
      </p:sp>
      <p:sp>
        <p:nvSpPr>
          <p:cNvPr id="8197" name="AutoShape 10"/>
          <p:cNvSpPr>
            <a:spLocks noChangeArrowheads="1"/>
          </p:cNvSpPr>
          <p:nvPr/>
        </p:nvSpPr>
        <p:spPr bwMode="auto">
          <a:xfrm>
            <a:off x="1042988" y="3213100"/>
            <a:ext cx="768350" cy="4191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lIns="91408" tIns="45704" rIns="91408" bIns="45704" anchor="ctr"/>
          <a:lstStyle/>
          <a:p>
            <a:pPr algn="ctr"/>
            <a:r>
              <a:rPr lang="zh-TW" altLang="en-US" sz="2000" b="1">
                <a:ea typeface="標楷體" pitchFamily="65" charset="-120"/>
              </a:rPr>
              <a:t>第六類</a:t>
            </a:r>
          </a:p>
        </p:txBody>
      </p:sp>
      <p:sp>
        <p:nvSpPr>
          <p:cNvPr id="8198" name="AutoShape 10"/>
          <p:cNvSpPr>
            <a:spLocks noChangeArrowheads="1"/>
          </p:cNvSpPr>
          <p:nvPr/>
        </p:nvSpPr>
        <p:spPr bwMode="auto">
          <a:xfrm>
            <a:off x="1042988" y="4100513"/>
            <a:ext cx="768350" cy="433387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lIns="91408" tIns="45704" rIns="91408" bIns="45704" anchor="ctr"/>
          <a:lstStyle/>
          <a:p>
            <a:pPr algn="ctr"/>
            <a:r>
              <a:rPr lang="zh-TW" altLang="en-US" sz="2000" b="1">
                <a:ea typeface="標楷體" pitchFamily="65" charset="-120"/>
              </a:rPr>
              <a:t>第七類</a:t>
            </a:r>
          </a:p>
        </p:txBody>
      </p:sp>
      <p:sp>
        <p:nvSpPr>
          <p:cNvPr id="8199" name="AutoShape 10"/>
          <p:cNvSpPr>
            <a:spLocks noChangeArrowheads="1"/>
          </p:cNvSpPr>
          <p:nvPr/>
        </p:nvSpPr>
        <p:spPr bwMode="auto">
          <a:xfrm>
            <a:off x="827088" y="5018088"/>
            <a:ext cx="7993062" cy="1439862"/>
          </a:xfrm>
          <a:prstGeom prst="horizontalScrol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08" tIns="45704" rIns="91408" bIns="45704" anchor="ctr"/>
          <a:lstStyle/>
          <a:p>
            <a:pPr>
              <a:spcBef>
                <a:spcPct val="20000"/>
              </a:spcBef>
              <a:buClr>
                <a:schemeClr val="hlink"/>
              </a:buClr>
              <a:buSzPct val="110000"/>
            </a:pP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本所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第</a:t>
            </a: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六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類</a:t>
            </a: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物品標籤為</a:t>
            </a:r>
            <a:r>
              <a:rPr lang="zh-TW" altLang="en-US" sz="2800" b="1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淺綠色</a:t>
            </a: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，第七類無標籤。</a:t>
            </a:r>
            <a:endParaRPr lang="en-US" altLang="zh-TW" sz="2800" b="1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編號版面配置區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F2541A15-593D-45C0-BB1D-6BCEF660C1AA}" type="slidenum">
              <a:rPr lang="en-US" altLang="zh-TW"/>
              <a:pPr eaLnBrk="1" hangingPunct="1"/>
              <a:t>6</a:t>
            </a:fld>
            <a:endParaRPr lang="en-US" altLang="zh-TW"/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593725" y="207963"/>
            <a:ext cx="82089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0" lang="zh-TW" altLang="en-US" sz="32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國有財產及公用物品基本概念－</a:t>
            </a:r>
            <a:endParaRPr kumimoji="0" lang="zh-TW" altLang="en-US" sz="3200" b="1">
              <a:solidFill>
                <a:srgbClr val="7030A0"/>
              </a:solidFill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755650" y="1235075"/>
            <a:ext cx="7620000" cy="350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marL="342900" indent="-3429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800100" indent="-3429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257300" indent="-3429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714500" indent="-3429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171700" indent="-3429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457039" indent="-457039" eaLnBrk="1" hangingPunct="1">
              <a:lnSpc>
                <a:spcPct val="80000"/>
              </a:lnSpc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l"/>
              <a:defRPr/>
            </a:pP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財產之單位</a:t>
            </a:r>
            <a:r>
              <a:rPr lang="en-US" altLang="zh-TW" sz="2800" b="1" dirty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—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財物標準分類總說明</a:t>
            </a:r>
          </a:p>
          <a:p>
            <a:pPr marL="0" indent="0" eaLnBrk="1" hangingPunct="1">
              <a:lnSpc>
                <a:spcPct val="80000"/>
              </a:lnSpc>
              <a:spcBef>
                <a:spcPct val="50000"/>
              </a:spcBef>
              <a:defRPr/>
            </a:pP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   為財產個體數量計算之根據，其釐訂原則有二：</a:t>
            </a:r>
            <a:endParaRPr lang="zh-TW" altLang="en-US" sz="2400" b="1" dirty="0">
              <a:ea typeface="標楷體" pitchFamily="65" charset="-120"/>
            </a:endParaRPr>
          </a:p>
          <a:p>
            <a:pPr marL="457039" indent="-457039" eaLnBrk="1" hangingPunct="1"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+mj-ea"/>
              <a:buAutoNum type="ea1ChtPeriod"/>
              <a:defRPr/>
            </a:pP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凡專供特定用途之一般財物，以機械操作或使用上可以劃分段落為一單位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組合財產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、例：空調系統等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400" b="1" dirty="0">
              <a:latin typeface="標楷體" pitchFamily="65" charset="-120"/>
              <a:ea typeface="標楷體" pitchFamily="65" charset="-120"/>
            </a:endParaRPr>
          </a:p>
          <a:p>
            <a:pPr marL="457039" indent="-457039" eaLnBrk="1" hangingPunct="1"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+mj-ea"/>
              <a:buAutoNum type="ea1ChtPeriod"/>
              <a:defRPr/>
            </a:pP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凡無特定用途之一般財物，以具有完整之個體，並能單獨使用者為一單位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單一財產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、例：顯微鏡、筆電等</a:t>
            </a:r>
            <a:r>
              <a:rPr lang="en-US" altLang="zh-TW" sz="2400" b="1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b="1" dirty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 </a:t>
            </a:r>
          </a:p>
        </p:txBody>
      </p:sp>
      <p:sp>
        <p:nvSpPr>
          <p:cNvPr id="9221" name="AutoShape 10"/>
          <p:cNvSpPr>
            <a:spLocks noChangeArrowheads="1"/>
          </p:cNvSpPr>
          <p:nvPr/>
        </p:nvSpPr>
        <p:spPr bwMode="auto">
          <a:xfrm>
            <a:off x="900113" y="4664075"/>
            <a:ext cx="7632700" cy="1439863"/>
          </a:xfrm>
          <a:prstGeom prst="horizontalScrol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08" tIns="45704" rIns="91408" bIns="45704" anchor="ctr"/>
          <a:lstStyle/>
          <a:p>
            <a:pPr>
              <a:spcBef>
                <a:spcPct val="20000"/>
              </a:spcBef>
              <a:buClr>
                <a:schemeClr val="hlink"/>
              </a:buClr>
              <a:buSzPct val="110000"/>
            </a:pP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一單位財產編列一財產編號，各別登帳列管。</a:t>
            </a:r>
            <a:endParaRPr lang="en-US" altLang="zh-TW" sz="2800" b="1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編號版面配置區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45FF342F-8FB4-4053-A914-5A9691237477}" type="slidenum">
              <a:rPr lang="en-US" altLang="zh-TW"/>
              <a:pPr eaLnBrk="1" hangingPunct="1"/>
              <a:t>7</a:t>
            </a:fld>
            <a:endParaRPr lang="en-US" altLang="zh-TW"/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593725" y="207963"/>
            <a:ext cx="82089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zh-TW" sz="32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本所財物列管及攜出所區相關規定</a:t>
            </a:r>
            <a:endParaRPr kumimoji="0" lang="zh-TW" altLang="en-US" sz="3200" b="1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1133475" y="968375"/>
            <a:ext cx="76692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保管使用權之取得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由同仁移轉、購置取得等</a:t>
            </a:r>
            <a:endParaRPr lang="zh-TW" altLang="en-US" sz="2800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245" name="AutoShape 9"/>
          <p:cNvSpPr>
            <a:spLocks noChangeArrowheads="1"/>
          </p:cNvSpPr>
          <p:nvPr/>
        </p:nvSpPr>
        <p:spPr bwMode="auto">
          <a:xfrm>
            <a:off x="625475" y="1039813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8" tIns="45704" rIns="91408" bIns="45704" anchor="ctr"/>
          <a:lstStyle/>
          <a:p>
            <a:endParaRPr lang="zh-TW" altLang="en-US"/>
          </a:p>
        </p:txBody>
      </p:sp>
      <p:sp>
        <p:nvSpPr>
          <p:cNvPr id="10246" name="Text Box 10"/>
          <p:cNvSpPr txBox="1">
            <a:spLocks noChangeArrowheads="1"/>
          </p:cNvSpPr>
          <p:nvPr/>
        </p:nvSpPr>
        <p:spPr bwMode="auto">
          <a:xfrm>
            <a:off x="763588" y="1628775"/>
            <a:ext cx="7896225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342778" indent="-342778" algn="just" eaLnBrk="1" hangingPunct="1">
              <a:lnSpc>
                <a:spcPct val="65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l"/>
              <a:defRPr/>
            </a:pPr>
            <a:r>
              <a:rPr lang="zh-TW" altLang="zh-TW" sz="2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由同仁移轉</a:t>
            </a:r>
            <a:r>
              <a:rPr lang="zh-TW" altLang="en-US" sz="28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28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457039" indent="-457039" algn="just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+mj-ea"/>
              <a:buAutoNum type="ea1ChtPeriod"/>
              <a:defRPr/>
            </a:pP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個人使用財物，以使用人為保管人員；單位共同使用財物，由主管人員指定專人保管。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039" indent="-457039" algn="just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+mj-ea"/>
              <a:buAutoNum type="ea1ChtPeriod"/>
              <a:defRPr/>
            </a:pP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本所各單位或個人執行業務所需之財物，可經由所內單位間相互調撥使用，或透過個人保管使用之財物轉帳（移）給所內其他單位或同仁使用。</a:t>
            </a:r>
            <a:endParaRPr lang="zh-TW" altLang="en-US" sz="24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457039" lvl="1" eaLnBrk="1" hangingPunct="1">
              <a:lnSpc>
                <a:spcPct val="85000"/>
              </a:lnSpc>
              <a:spcBef>
                <a:spcPct val="20000"/>
              </a:spcBef>
              <a:buClr>
                <a:schemeClr val="tx1"/>
              </a:buClr>
              <a:buSzPct val="60000"/>
              <a:buFontTx/>
              <a:buBlip>
                <a:blip r:embed="rId3"/>
              </a:buBlip>
              <a:defRPr/>
            </a:pPr>
            <a:endParaRPr lang="zh-TW" altLang="en-US" sz="19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247" name="AutoShape 10"/>
          <p:cNvSpPr>
            <a:spLocks noChangeArrowheads="1"/>
          </p:cNvSpPr>
          <p:nvPr/>
        </p:nvSpPr>
        <p:spPr bwMode="auto">
          <a:xfrm>
            <a:off x="815975" y="4541838"/>
            <a:ext cx="7788275" cy="1828800"/>
          </a:xfrm>
          <a:prstGeom prst="horizontalScroll">
            <a:avLst>
              <a:gd name="adj" fmla="val 12500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08" tIns="45704" rIns="91408" bIns="45704" anchor="ctr"/>
          <a:lstStyle/>
          <a:p>
            <a:pPr>
              <a:spcBef>
                <a:spcPct val="20000"/>
              </a:spcBef>
              <a:buClr>
                <a:schemeClr val="hlink"/>
              </a:buClr>
              <a:buSzPct val="110000"/>
            </a:pP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本所專業支援人員使用之財物，以編制內人員為財物</a:t>
            </a:r>
            <a:r>
              <a:rPr lang="en-US" altLang="zh-TW" sz="2400" b="1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400" b="1">
                <a:latin typeface="標楷體" pitchFamily="65" charset="-120"/>
                <a:ea typeface="標楷體" pitchFamily="65" charset="-120"/>
              </a:rPr>
            </a:b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保管人，專支人員為使用人員</a:t>
            </a: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，各種財產異動單據須</a:t>
            </a:r>
            <a:r>
              <a:rPr lang="en-US" altLang="zh-TW" sz="2400" b="1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400" b="1">
                <a:latin typeface="標楷體" pitchFamily="65" charset="-120"/>
                <a:ea typeface="標楷體" pitchFamily="65" charset="-120"/>
              </a:rPr>
            </a:b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二人共同用章。</a:t>
            </a:r>
            <a:endParaRPr lang="en-US" altLang="zh-TW" sz="2400" b="1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編號版面配置區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CA97F05B-45C6-4A0A-B11E-5D11D3109701}" type="slidenum">
              <a:rPr lang="en-US" altLang="zh-TW"/>
              <a:pPr eaLnBrk="1" hangingPunct="1"/>
              <a:t>8</a:t>
            </a:fld>
            <a:endParaRPr lang="en-US" altLang="zh-TW"/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593725" y="207963"/>
            <a:ext cx="82089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zh-TW" sz="32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本所財物列管及攜出所區相關規定</a:t>
            </a:r>
            <a:endParaRPr kumimoji="0" lang="zh-TW" altLang="en-US" sz="3200" b="1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1008063" y="990600"/>
            <a:ext cx="73802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保管使用權之取得</a:t>
            </a: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由同仁移轉、購置取得等</a:t>
            </a:r>
            <a:endParaRPr lang="zh-TW" altLang="en-US" sz="2800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269" name="AutoShape 4"/>
          <p:cNvSpPr>
            <a:spLocks noChangeArrowheads="1"/>
          </p:cNvSpPr>
          <p:nvPr/>
        </p:nvSpPr>
        <p:spPr bwMode="auto">
          <a:xfrm>
            <a:off x="609600" y="1062038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8" tIns="45704" rIns="91408" bIns="45704" anchor="ctr"/>
          <a:lstStyle/>
          <a:p>
            <a:endParaRPr lang="zh-TW" altLang="en-US"/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800100" y="1776413"/>
            <a:ext cx="7543800" cy="324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342778" indent="-342778" algn="just" eaLnBrk="1" hangingPunct="1">
              <a:lnSpc>
                <a:spcPct val="65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l"/>
              <a:defRPr/>
            </a:pPr>
            <a:r>
              <a:rPr lang="zh-TW" altLang="zh-TW" sz="2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購置取得</a:t>
            </a:r>
            <a:r>
              <a:rPr lang="zh-TW" altLang="en-US" sz="24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24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457039" indent="-457039" algn="just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+mj-ea"/>
              <a:buAutoNum type="ea1ChtPeriod"/>
              <a:defRPr/>
            </a:pP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採購可單獨列帳之單位財物，應於採購明細表詳載名稱、廠牌、型號並分算取得單價。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039" indent="-457039" algn="just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+mj-ea"/>
              <a:buAutoNum type="ea1ChtPeriod"/>
              <a:defRPr/>
            </a:pP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廠商附贈之財產或物品，應登帳管理，其價值應併入採購案財物均價列帳。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039" indent="-457039" algn="just" eaLnBrk="1" hangingPunct="1">
              <a:spcBef>
                <a:spcPct val="20000"/>
              </a:spcBef>
              <a:buClr>
                <a:schemeClr val="hlink"/>
              </a:buClr>
              <a:buSzPct val="110000"/>
              <a:buFont typeface="+mj-ea"/>
              <a:buAutoNum type="ea1ChtPeriod"/>
              <a:defRPr/>
            </a:pP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採購原主要設備之零組件或維修案提出時，應註明原列管主要設備之財產編號，以增值方式併入主要設備列管，不再另行單獨列管。</a:t>
            </a:r>
            <a:endParaRPr lang="zh-TW" altLang="en-US" sz="2400" b="1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271" name="AutoShape 10"/>
          <p:cNvSpPr>
            <a:spLocks noChangeArrowheads="1"/>
          </p:cNvSpPr>
          <p:nvPr/>
        </p:nvSpPr>
        <p:spPr bwMode="auto">
          <a:xfrm>
            <a:off x="467544" y="4941888"/>
            <a:ext cx="8568506" cy="1439862"/>
          </a:xfrm>
          <a:prstGeom prst="horizontalScrol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08" tIns="45704" rIns="91408" bIns="45704" anchor="ctr"/>
          <a:lstStyle/>
          <a:p>
            <a:pPr>
              <a:spcBef>
                <a:spcPct val="20000"/>
              </a:spcBef>
              <a:buClr>
                <a:schemeClr val="hlink"/>
              </a:buClr>
              <a:buSzPct val="110000"/>
            </a:pPr>
            <a:r>
              <a:rPr lang="zh-TW" altLang="zh-TW" sz="2800" b="1" dirty="0">
                <a:latin typeface="標楷體" pitchFamily="65" charset="-120"/>
                <a:ea typeface="標楷體" pitchFamily="65" charset="-120"/>
              </a:rPr>
              <a:t>單價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10</a:t>
            </a:r>
            <a:r>
              <a:rPr lang="zh-TW" altLang="zh-TW" sz="2800" b="1" dirty="0">
                <a:latin typeface="標楷體" pitchFamily="65" charset="-120"/>
                <a:ea typeface="標楷體" pitchFamily="65" charset="-120"/>
              </a:rPr>
              <a:t>萬元以上第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zh-TW" sz="2800" b="1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zh-TW" sz="2800" b="1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zh-TW" sz="2800" b="1" dirty="0">
                <a:latin typeface="標楷體" pitchFamily="65" charset="-120"/>
                <a:ea typeface="標楷體" pitchFamily="65" charset="-120"/>
              </a:rPr>
              <a:t>類財產，結報時加附照片。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編號版面配置區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02672457-DA95-422A-9942-F1C47D1795C9}" type="slidenum">
              <a:rPr lang="en-US" altLang="zh-TW"/>
              <a:pPr eaLnBrk="1" hangingPunct="1"/>
              <a:t>9</a:t>
            </a:fld>
            <a:endParaRPr lang="en-US" altLang="zh-TW"/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593725" y="207963"/>
            <a:ext cx="82089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zh-TW" sz="32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本所財物列管及攜出所區相關規定</a:t>
            </a:r>
            <a:endParaRPr kumimoji="0" lang="zh-TW" altLang="en-US" sz="3200" b="1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1006475" y="822325"/>
            <a:ext cx="7796213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保管使用人之管理養護權責：黏貼標籤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保養使用紀錄填載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提供使用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2800" b="1">
                <a:latin typeface="標楷體" pitchFamily="65" charset="-120"/>
                <a:ea typeface="標楷體" pitchFamily="65" charset="-120"/>
              </a:rPr>
              <a:t>攜出所外</a:t>
            </a:r>
            <a:r>
              <a:rPr lang="en-US" altLang="zh-TW" sz="2800" b="1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zh-TW" sz="2800" b="1">
                <a:latin typeface="標楷體" pitchFamily="65" charset="-120"/>
                <a:ea typeface="標楷體" pitchFamily="65" charset="-120"/>
              </a:rPr>
              <a:t>移動申請</a:t>
            </a:r>
            <a:endParaRPr lang="zh-TW" altLang="en-US" sz="2800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293" name="AutoShape 4"/>
          <p:cNvSpPr>
            <a:spLocks noChangeArrowheads="1"/>
          </p:cNvSpPr>
          <p:nvPr/>
        </p:nvSpPr>
        <p:spPr bwMode="auto">
          <a:xfrm>
            <a:off x="625475" y="1025525"/>
            <a:ext cx="3810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8" tIns="45704" rIns="91408" bIns="45704" anchor="ctr"/>
          <a:lstStyle/>
          <a:p>
            <a:endParaRPr lang="zh-TW" altLang="en-US"/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815975" y="1916113"/>
            <a:ext cx="7877175" cy="291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08" tIns="45704" rIns="91408" bIns="45704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457039" indent="-457039" eaLnBrk="1" hangingPunct="1">
              <a:lnSpc>
                <a:spcPct val="85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l"/>
              <a:defRPr/>
            </a:pPr>
            <a:r>
              <a:rPr lang="zh-TW" altLang="zh-TW" sz="2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黏貼標籤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85000"/>
              </a:lnSpc>
              <a:spcBef>
                <a:spcPct val="20000"/>
              </a:spcBef>
              <a:buClr>
                <a:schemeClr val="hlink"/>
              </a:buClr>
              <a:buSzPct val="110000"/>
              <a:defRPr/>
            </a:pP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財產取得後應妥慎保管，按照財產分類編號逐一黏訂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標籤於顯明處。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039" indent="-457039" eaLnBrk="1" hangingPunct="1">
              <a:lnSpc>
                <a:spcPct val="85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l"/>
              <a:defRPr/>
            </a:pPr>
            <a:r>
              <a:rPr lang="zh-TW" altLang="zh-TW" sz="2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使用</a:t>
            </a:r>
            <a:r>
              <a:rPr lang="zh-TW" altLang="en-US" sz="2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zh-TW" sz="28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保養紀錄填載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85000"/>
              </a:lnSpc>
              <a:spcBef>
                <a:spcPct val="20000"/>
              </a:spcBef>
              <a:buClr>
                <a:schemeClr val="hlink"/>
              </a:buClr>
              <a:buSzPct val="110000"/>
              <a:defRPr/>
            </a:pPr>
            <a:r>
              <a:rPr lang="en-US" altLang="zh-TW" sz="2800" dirty="0"/>
              <a:t>     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保管、使用單位對使用中之財產，應善盡保管之責，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未經核准，不得私自移轉或借撥，並應經常注意保養。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85000"/>
              </a:lnSpc>
              <a:spcBef>
                <a:spcPct val="20000"/>
              </a:spcBef>
              <a:buClr>
                <a:schemeClr val="hlink"/>
              </a:buClr>
              <a:buSzPct val="110000"/>
              <a:defRPr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endParaRPr lang="zh-TW" altLang="en-US" sz="2800" b="1" dirty="0">
              <a:solidFill>
                <a:srgbClr val="000000"/>
              </a:solidFill>
              <a:latin typeface="Tahoma" pitchFamily="34" charset="0"/>
              <a:ea typeface="標楷體" pitchFamily="65" charset="-120"/>
            </a:endParaRPr>
          </a:p>
        </p:txBody>
      </p:sp>
      <p:sp>
        <p:nvSpPr>
          <p:cNvPr id="12295" name="AutoShape 10"/>
          <p:cNvSpPr>
            <a:spLocks noChangeArrowheads="1"/>
          </p:cNvSpPr>
          <p:nvPr/>
        </p:nvSpPr>
        <p:spPr bwMode="auto">
          <a:xfrm>
            <a:off x="1096963" y="4508500"/>
            <a:ext cx="7315200" cy="1828800"/>
          </a:xfrm>
          <a:prstGeom prst="horizontalScrol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08" tIns="45704" rIns="91408" bIns="45704" anchor="ctr"/>
          <a:lstStyle/>
          <a:p>
            <a:pPr>
              <a:buClr>
                <a:schemeClr val="hlink"/>
              </a:buClr>
              <a:buSzPct val="110000"/>
            </a:pP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本所每年</a:t>
            </a:r>
            <a:r>
              <a:rPr lang="en-US" altLang="zh-TW" sz="2400" b="1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月至</a:t>
            </a:r>
            <a:r>
              <a:rPr lang="en-US" altLang="zh-TW" sz="2400" b="1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月辦理年度財物盤點及財產保養檢</a:t>
            </a:r>
            <a:r>
              <a:rPr lang="en-US" altLang="zh-TW" sz="2400" b="1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400" b="1">
                <a:latin typeface="標楷體" pitchFamily="65" charset="-120"/>
                <a:ea typeface="標楷體" pitchFamily="65" charset="-120"/>
              </a:rPr>
            </a:b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查</a:t>
            </a: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查對財物數量，</a:t>
            </a: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標籤黏貼情形，</a:t>
            </a: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並檢查使用狀</a:t>
            </a:r>
            <a:endParaRPr lang="en-US" altLang="zh-TW" sz="2400" b="1">
              <a:latin typeface="標楷體" pitchFamily="65" charset="-120"/>
              <a:ea typeface="標楷體" pitchFamily="65" charset="-120"/>
            </a:endParaRPr>
          </a:p>
          <a:p>
            <a:pPr>
              <a:buClr>
                <a:schemeClr val="hlink"/>
              </a:buClr>
              <a:buSzPct val="110000"/>
            </a:pPr>
            <a:r>
              <a:rPr lang="zh-TW" altLang="zh-TW" sz="2400" b="1">
                <a:latin typeface="標楷體" pitchFamily="65" charset="-120"/>
                <a:ea typeface="標楷體" pitchFamily="65" charset="-120"/>
              </a:rPr>
              <a:t>況、養護情形及保養使用紀錄填載情形。</a:t>
            </a:r>
            <a:endParaRPr lang="en-US" altLang="zh-TW" sz="2400" b="1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簡報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簡報1</Template>
  <TotalTime>3897</TotalTime>
  <Words>1459</Words>
  <Application>Microsoft Office PowerPoint</Application>
  <PresentationFormat>如螢幕大小 (4:3)</PresentationFormat>
  <Paragraphs>128</Paragraphs>
  <Slides>16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簡報1</vt:lpstr>
      <vt:lpstr>PowerPoint 簡報</vt:lpstr>
      <vt:lpstr>PowerPoint 簡報</vt:lpstr>
      <vt:lpstr>國有財產及公用物品基本概念</vt:lpstr>
      <vt:lpstr>PowerPoint 簡報</vt:lpstr>
      <vt:lpstr>國有財產及公用物品基本概念－ 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mar</dc:creator>
  <cp:lastModifiedBy>mcLiao</cp:lastModifiedBy>
  <cp:revision>372</cp:revision>
  <cp:lastPrinted>2018-11-06T03:26:49Z</cp:lastPrinted>
  <dcterms:created xsi:type="dcterms:W3CDTF">2006-11-04T15:43:27Z</dcterms:created>
  <dcterms:modified xsi:type="dcterms:W3CDTF">2018-11-07T01:09:47Z</dcterms:modified>
</cp:coreProperties>
</file>