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64" r:id="rId3"/>
  </p:sldMasterIdLst>
  <p:notesMasterIdLst>
    <p:notesMasterId r:id="rId36"/>
  </p:notesMasterIdLst>
  <p:handoutMasterIdLst>
    <p:handoutMasterId r:id="rId37"/>
  </p:handoutMasterIdLst>
  <p:sldIdLst>
    <p:sldId id="257" r:id="rId4"/>
    <p:sldId id="259" r:id="rId5"/>
    <p:sldId id="312" r:id="rId6"/>
    <p:sldId id="281" r:id="rId7"/>
    <p:sldId id="260" r:id="rId8"/>
    <p:sldId id="261" r:id="rId9"/>
    <p:sldId id="292" r:id="rId10"/>
    <p:sldId id="285" r:id="rId11"/>
    <p:sldId id="280" r:id="rId12"/>
    <p:sldId id="310" r:id="rId13"/>
    <p:sldId id="264" r:id="rId14"/>
    <p:sldId id="311" r:id="rId15"/>
    <p:sldId id="278" r:id="rId16"/>
    <p:sldId id="313" r:id="rId17"/>
    <p:sldId id="314" r:id="rId18"/>
    <p:sldId id="315" r:id="rId19"/>
    <p:sldId id="317" r:id="rId20"/>
    <p:sldId id="263" r:id="rId21"/>
    <p:sldId id="265" r:id="rId22"/>
    <p:sldId id="296" r:id="rId23"/>
    <p:sldId id="304" r:id="rId24"/>
    <p:sldId id="305" r:id="rId25"/>
    <p:sldId id="306" r:id="rId26"/>
    <p:sldId id="319" r:id="rId27"/>
    <p:sldId id="266" r:id="rId28"/>
    <p:sldId id="307" r:id="rId29"/>
    <p:sldId id="269" r:id="rId30"/>
    <p:sldId id="270" r:id="rId31"/>
    <p:sldId id="308" r:id="rId32"/>
    <p:sldId id="271" r:id="rId33"/>
    <p:sldId id="272" r:id="rId34"/>
    <p:sldId id="274" r:id="rId35"/>
  </p:sldIdLst>
  <p:sldSz cx="9144000" cy="6858000" type="screen4x3"/>
  <p:notesSz cx="6794500" cy="99314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66"/>
    <a:srgbClr val="003300"/>
    <a:srgbClr val="4D2403"/>
    <a:srgbClr val="FF0000"/>
    <a:srgbClr val="B34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6" autoAdjust="0"/>
    <p:restoredTop sz="92387" autoAdjust="0"/>
  </p:normalViewPr>
  <p:slideViewPr>
    <p:cSldViewPr>
      <p:cViewPr>
        <p:scale>
          <a:sx n="65" d="100"/>
          <a:sy n="65" d="100"/>
        </p:scale>
        <p:origin x="-130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89010-9A33-4CBE-B987-A8C1774C891E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1AE12-FAE5-40BD-AA6F-B5428CA0EC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095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215A7-155C-44B5-8D40-198B14BEBBAA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909B4-8C9A-454A-BECB-F11619A145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248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198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856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799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423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248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12950E3-5ED5-4ABF-8413-09E11E6D60E5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  <a:defRPr/>
              </a:pPr>
              <a:t>25</a:t>
            </a:fld>
            <a:endParaRPr lang="zh-TW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5135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24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689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684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543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3293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078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0248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721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697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522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953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09B4-8C9A-454A-BECB-F11619A145BB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8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6598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7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113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標題投影片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6"/>
          <p:cNvGraphicFramePr>
            <a:graphicFrameLocks noChangeAspect="1"/>
          </p:cNvGraphicFramePr>
          <p:nvPr userDrawn="1"/>
        </p:nvGraphicFramePr>
        <p:xfrm>
          <a:off x="1763713" y="5616575"/>
          <a:ext cx="7380287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6" name="Image" r:id="rId3" imgW="9666667" imgH="4047619" progId="Photoshop.Image.6">
                  <p:embed/>
                </p:oleObj>
              </mc:Choice>
              <mc:Fallback>
                <p:oleObj name="Image" r:id="rId3" imgW="9666667" imgH="4047619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gray">
                      <a:xfrm>
                        <a:off x="1763713" y="5616575"/>
                        <a:ext cx="7380287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1"/>
          <p:cNvGraphicFramePr>
            <a:graphicFrameLocks noChangeAspect="1"/>
          </p:cNvGraphicFramePr>
          <p:nvPr userDrawn="1"/>
        </p:nvGraphicFramePr>
        <p:xfrm>
          <a:off x="2514600" y="0"/>
          <a:ext cx="66294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7" name="Image" r:id="rId5" imgW="5726984" imgH="5726984" progId="Photoshop.Image.6">
                  <p:embed/>
                </p:oleObj>
              </mc:Choice>
              <mc:Fallback>
                <p:oleObj name="Image" r:id="rId5" imgW="5726984" imgH="572698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0"/>
                        <a:ext cx="66294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2"/>
          <p:cNvSpPr>
            <a:spLocks noChangeArrowheads="1"/>
          </p:cNvSpPr>
          <p:nvPr userDrawn="1"/>
        </p:nvSpPr>
        <p:spPr bwMode="gray">
          <a:xfrm>
            <a:off x="0" y="0"/>
            <a:ext cx="1763713" cy="5084763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6" name="Rectangle 33" descr="Light horizontal"/>
          <p:cNvSpPr>
            <a:spLocks noChangeArrowheads="1"/>
          </p:cNvSpPr>
          <p:nvPr userDrawn="1"/>
        </p:nvSpPr>
        <p:spPr bwMode="gray">
          <a:xfrm>
            <a:off x="0" y="5084763"/>
            <a:ext cx="1763713" cy="1773237"/>
          </a:xfrm>
          <a:prstGeom prst="rect">
            <a:avLst/>
          </a:prstGeom>
          <a:pattFill prst="ltHorz">
            <a:fgClr>
              <a:schemeClr val="accent1"/>
            </a:fgClr>
            <a:bgClr>
              <a:srgbClr val="FFFFFF"/>
            </a:bgClr>
          </a:patt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7" name="Rectangle 34"/>
          <p:cNvSpPr>
            <a:spLocks noChangeArrowheads="1"/>
          </p:cNvSpPr>
          <p:nvPr userDrawn="1"/>
        </p:nvSpPr>
        <p:spPr bwMode="gray">
          <a:xfrm>
            <a:off x="0" y="5084763"/>
            <a:ext cx="1763713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8" name="Rectangle 35"/>
          <p:cNvSpPr>
            <a:spLocks noChangeArrowheads="1"/>
          </p:cNvSpPr>
          <p:nvPr userDrawn="1"/>
        </p:nvSpPr>
        <p:spPr bwMode="gray">
          <a:xfrm>
            <a:off x="1763713" y="5084763"/>
            <a:ext cx="7380287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TW" altLang="en-US" smtClean="0">
              <a:ea typeface="+mn-ea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1676400"/>
            <a:ext cx="6019800" cy="1447800"/>
          </a:xfrm>
        </p:spPr>
        <p:txBody>
          <a:bodyPr/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3293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en-US" noProof="0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2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3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7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2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60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4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9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41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4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31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63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59621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EC84-9752-42EA-8147-F5F2E7A1C63B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11C33-428C-4E05-8192-DE6BCD08C2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25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88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ea typeface="新細明體" panose="02020500000000000000" pitchFamily="18" charset="-12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3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6238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3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en-US" noProof="0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6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5" y="585216"/>
            <a:ext cx="2220772" cy="7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73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68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57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38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24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9970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723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98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10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65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46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8" y="908050"/>
            <a:ext cx="1962150" cy="52181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7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08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901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160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532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13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88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AC74B-D446-45C1-98B0-C8B61C3E0780}" type="datetimeFigureOut">
              <a:rPr lang="zh-TW" altLang="en-US" smtClean="0"/>
              <a:t>2019/10/29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D7FA2-425B-41C4-AA67-B80036ED036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71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7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38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6C0D5-EB53-4496-850A-1856A6EAB588}" type="slidenum">
              <a:rPr kumimoji="1" lang="en-US" altLang="zh-TW">
                <a:solidFill>
                  <a:srgbClr val="000000"/>
                </a:solidFill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4" y="-26988"/>
            <a:ext cx="9109431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38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" y="123602"/>
            <a:ext cx="1294393" cy="41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3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611560" y="220486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採購作業簡介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秘書室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管理科 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79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" y="1340768"/>
            <a:ext cx="9182100" cy="461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611560" y="551178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二</a:t>
            </a:r>
            <a:r>
              <a:rPr lang="en-US" altLang="zh-TW" sz="4000" b="1" dirty="0">
                <a:solidFill>
                  <a:prstClr val="black"/>
                </a:solidFill>
                <a:cs typeface="+mj-cs"/>
              </a:rPr>
              <a:t>.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本所</a:t>
            </a:r>
            <a:r>
              <a:rPr lang="zh-TW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採購</a:t>
            </a:r>
            <a:r>
              <a:rPr lang="zh-TW" altLang="en-US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作業相關</a:t>
            </a:r>
            <a:r>
              <a:rPr lang="zh-TW" altLang="en-US" sz="4000" b="1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規定</a:t>
            </a:r>
            <a: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/>
            </a:r>
            <a:br>
              <a:rPr lang="en-US" altLang="zh-TW" sz="4000" b="1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</a:b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75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9248" y="620688"/>
            <a:ext cx="8229600" cy="523449"/>
          </a:xfrm>
        </p:spPr>
        <p:txBody>
          <a:bodyPr/>
          <a:lstStyle/>
          <a:p>
            <a:pPr algn="l"/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TW" altLang="en-US" sz="4000" b="1" dirty="0" smtClean="0">
                <a:solidFill>
                  <a:srgbClr val="0000FF"/>
                </a:solidFill>
                <a:cs typeface="Arial Unicode MS" pitchFamily="34" charset="-120"/>
              </a:rPr>
              <a:t>申請階段類別</a:t>
            </a:r>
            <a:r>
              <a:rPr lang="en-US" altLang="zh-TW" sz="4000" b="1" dirty="0" err="1" smtClean="0">
                <a:solidFill>
                  <a:srgbClr val="0000FF"/>
                </a:solidFill>
                <a:cs typeface="Arial Unicode MS" pitchFamily="34" charset="-120"/>
              </a:rPr>
              <a:t>v.s</a:t>
            </a:r>
            <a:r>
              <a:rPr lang="en-US" altLang="zh-TW" sz="4000" b="1" dirty="0" smtClean="0">
                <a:solidFill>
                  <a:srgbClr val="0000FF"/>
                </a:solidFill>
                <a:cs typeface="Arial Unicode MS" pitchFamily="34" charset="-120"/>
              </a:rPr>
              <a:t>.</a:t>
            </a:r>
            <a:r>
              <a:rPr lang="zh-TW" altLang="en-US" sz="4000" b="1" dirty="0" smtClean="0">
                <a:solidFill>
                  <a:srgbClr val="0000FF"/>
                </a:solidFill>
                <a:cs typeface="Arial Unicode MS" pitchFamily="34" charset="-120"/>
              </a:rPr>
              <a:t>採購類別</a:t>
            </a:r>
            <a:endParaRPr lang="zh-TW" altLang="en-US" sz="4000" dirty="0"/>
          </a:p>
        </p:txBody>
      </p:sp>
      <p:sp>
        <p:nvSpPr>
          <p:cNvPr id="4" name="圓角矩形 3"/>
          <p:cNvSpPr/>
          <p:nvPr/>
        </p:nvSpPr>
        <p:spPr>
          <a:xfrm>
            <a:off x="340121" y="4437112"/>
            <a:ext cx="2137203" cy="15841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 cmpd="thickThin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600" dirty="0" smtClean="0">
                <a:solidFill>
                  <a:schemeClr val="tx1"/>
                </a:solidFill>
              </a:rPr>
              <a:t>D</a:t>
            </a:r>
          </a:p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單位自辦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萬元以下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395536" y="2024248"/>
            <a:ext cx="2088232" cy="17287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6600" dirty="0" smtClean="0">
                <a:solidFill>
                  <a:schemeClr val="tx1"/>
                </a:solidFill>
              </a:rPr>
              <a:t>B</a:t>
            </a:r>
          </a:p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大於</a:t>
            </a:r>
            <a:r>
              <a:rPr lang="en-US" altLang="zh-TW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</a:t>
            </a: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元</a:t>
            </a:r>
            <a:r>
              <a:rPr lang="en-US" altLang="zh-TW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集中採購</a:t>
            </a:r>
            <a:endParaRPr lang="en-US" altLang="zh-TW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059832" y="1340768"/>
            <a:ext cx="1800225" cy="16758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採購財物</a:t>
            </a:r>
            <a:endParaRPr lang="en-US" altLang="zh-TW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採購勞務</a:t>
            </a:r>
            <a:endParaRPr lang="en-US" altLang="zh-TW" sz="1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altLang="zh-TW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集中</a:t>
            </a:r>
            <a:r>
              <a:rPr lang="zh-TW" altLang="en-US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採購工程</a:t>
            </a:r>
            <a:endParaRPr lang="en-US" altLang="zh-TW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2550846" y="2272652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004048" y="1144137"/>
            <a:ext cx="3816424" cy="18725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 cmpd="thickThin"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TW" alt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辦公雜項設備、文具類及影印紙、清潔用品類、軟體一般共同使用性軟體、電腦印表機電腦耗材、化學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藥品、實驗耗材、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其他</a:t>
            </a:r>
            <a:r>
              <a:rPr lang="zh-TW" altLang="zh-TW" sz="2000" b="1" dirty="0">
                <a:solidFill>
                  <a:srgbClr val="FF0000"/>
                </a:solidFill>
              </a:rPr>
              <a:t>共通性品</a:t>
            </a:r>
            <a:r>
              <a:rPr lang="zh-TW" altLang="zh-TW" sz="2000" b="1" dirty="0" smtClean="0">
                <a:solidFill>
                  <a:srgbClr val="FF0000"/>
                </a:solidFill>
              </a:rPr>
              <a:t>項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:</a:t>
            </a:r>
            <a:r>
              <a:rPr lang="zh-TW" altLang="zh-TW" sz="2000" dirty="0" smtClean="0">
                <a:solidFill>
                  <a:schemeClr val="tx1"/>
                </a:solidFill>
              </a:rPr>
              <a:t>單位</a:t>
            </a:r>
            <a:r>
              <a:rPr lang="zh-TW" altLang="zh-TW" sz="2000" dirty="0">
                <a:solidFill>
                  <a:schemeClr val="tx1"/>
                </a:solidFill>
              </a:rPr>
              <a:t>主管核定後，送秘書室彙整統一辦理</a:t>
            </a:r>
            <a:r>
              <a:rPr lang="zh-TW" altLang="zh-TW" sz="2000" dirty="0" smtClean="0">
                <a:solidFill>
                  <a:schemeClr val="tx1"/>
                </a:solidFill>
              </a:rPr>
              <a:t>。</a:t>
            </a:r>
            <a:endParaRPr lang="zh-TW" alt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2553566" y="3375660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3139540" y="3071570"/>
            <a:ext cx="5765570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ckThin">
            <a:solidFill>
              <a:srgbClr val="B34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S-</a:t>
            </a:r>
            <a:r>
              <a:rPr lang="zh-TW" alt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財物</a:t>
            </a: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L-</a:t>
            </a:r>
            <a:r>
              <a:rPr lang="zh-TW" altLang="en-US" sz="2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勞務</a:t>
            </a: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</a:t>
            </a:r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工程</a:t>
            </a:r>
            <a:endParaRPr lang="en-US" altLang="zh-TW" sz="20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altLang="zh-TW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O-</a:t>
            </a:r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開口合約</a:t>
            </a:r>
            <a:endParaRPr lang="zh-TW" altLang="en-US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550846" y="4857490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向右箭號 11"/>
          <p:cNvSpPr/>
          <p:nvPr/>
        </p:nvSpPr>
        <p:spPr>
          <a:xfrm>
            <a:off x="2564092" y="5736084"/>
            <a:ext cx="360040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3203848" y="4597876"/>
            <a:ext cx="5544616" cy="85194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 cmpd="thickThin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小額購案</a:t>
            </a:r>
            <a:endParaRPr lang="en-US" altLang="zh-TW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萬元以上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單位主管批核後列印申請單先會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主計室</a:t>
            </a:r>
            <a:r>
              <a:rPr lang="zh-TW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再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與廠商</a:t>
            </a:r>
            <a:r>
              <a:rPr lang="zh-TW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簽訂小額</a:t>
            </a: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採購簡易契約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3203848" y="5591850"/>
            <a:ext cx="5544616" cy="8588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 cmpd="thickThin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小額購案</a:t>
            </a:r>
            <a:endParaRPr lang="en-US" altLang="zh-TW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未達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萬元</a:t>
            </a:r>
            <a:r>
              <a:rPr lang="en-US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單位主管批核後列印申請單並與廠商</a:t>
            </a:r>
            <a:r>
              <a:rPr lang="zh-TW" altLang="zh-TW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簽訂小額</a:t>
            </a:r>
            <a:r>
              <a:rPr lang="zh-TW" altLang="zh-TW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採購簡易契約</a:t>
            </a:r>
            <a:endParaRPr lang="zh-TW" alt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70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本所採購作業相關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規定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446355"/>
              </p:ext>
            </p:extLst>
          </p:nvPr>
        </p:nvGraphicFramePr>
        <p:xfrm>
          <a:off x="467544" y="1772816"/>
          <a:ext cx="8229600" cy="430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604664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階段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權責單位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類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 </a:t>
                      </a:r>
                      <a:r>
                        <a:rPr lang="en-US" altLang="zh-TW" sz="24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zh-TW" altLang="en-US" sz="2400" dirty="0" smtClean="0">
                          <a:solidFill>
                            <a:schemeClr val="tx1"/>
                          </a:solidFill>
                        </a:rPr>
                        <a:t>類</a:t>
                      </a:r>
                      <a:endParaRPr lang="zh-TW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申請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同左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108012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招標與決標訂約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秘書室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各單位自行傳真廠商簽訂合約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履約與驗收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同左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結報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秘書室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各單位</a:t>
                      </a:r>
                    </a:p>
                    <a:p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0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有問題要問誰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8024" y="1628800"/>
            <a:ext cx="3672408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張采琪小姐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2395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88024" y="2505094"/>
            <a:ext cx="3631982" cy="5040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黃貴貞小姐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#2394</a:t>
            </a:r>
          </a:p>
        </p:txBody>
      </p:sp>
      <p:sp>
        <p:nvSpPr>
          <p:cNvPr id="6" name="矩形 5"/>
          <p:cNvSpPr/>
          <p:nvPr/>
        </p:nvSpPr>
        <p:spPr>
          <a:xfrm>
            <a:off x="4892789" y="3591018"/>
            <a:ext cx="3462877" cy="1620180"/>
          </a:xfrm>
          <a:prstGeom prst="rect">
            <a:avLst/>
          </a:prstGeom>
          <a:gradFill>
            <a:gsLst>
              <a:gs pos="0">
                <a:srgbClr val="8488C4"/>
              </a:gs>
              <a:gs pos="68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水電營繕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張炳南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先生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r>
              <a:rPr lang="en-US" altLang="zh-TW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2475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05903" y="5620877"/>
            <a:ext cx="3485895" cy="504056"/>
          </a:xfrm>
          <a:prstGeom prst="rect">
            <a:avLst/>
          </a:prstGeom>
          <a:gradFill>
            <a:gsLst>
              <a:gs pos="0">
                <a:srgbClr val="8488C4"/>
              </a:gs>
              <a:gs pos="85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謝佳吟小姐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#2389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5113" y="1637806"/>
            <a:ext cx="2952328" cy="5040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共同供應</a:t>
            </a:r>
            <a:r>
              <a:rPr lang="zh-TW" altLang="en-US" sz="28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契約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4169" y="2300270"/>
            <a:ext cx="2934216" cy="9177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類、集中採購</a:t>
            </a:r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en-US" altLang="zh-TW" sz="2800" b="1" dirty="0" smtClean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開口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endParaRPr lang="en-US" altLang="zh-TW" sz="2800" b="1" dirty="0">
              <a:solidFill>
                <a:srgbClr val="66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5113" y="3501008"/>
            <a:ext cx="2943272" cy="1800200"/>
          </a:xfrm>
          <a:prstGeom prst="rect">
            <a:avLst/>
          </a:prstGeom>
          <a:gradFill>
            <a:gsLst>
              <a:gs pos="0">
                <a:srgbClr val="8488C4"/>
              </a:gs>
              <a:gs pos="68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委託設計監造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含小型營繕委設監造開口合約</a:t>
            </a:r>
            <a:r>
              <a:rPr lang="en-US" altLang="zh-TW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、工程</a:t>
            </a:r>
            <a:r>
              <a:rPr lang="zh-TW" altLang="en-US" sz="2800" b="1" dirty="0" smtClean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</a:t>
            </a:r>
            <a:endParaRPr lang="en-US" altLang="zh-TW" sz="2800" b="1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4169" y="5630079"/>
            <a:ext cx="2934216" cy="504056"/>
          </a:xfrm>
          <a:prstGeom prst="rect">
            <a:avLst/>
          </a:prstGeom>
          <a:gradFill>
            <a:gsLst>
              <a:gs pos="0">
                <a:srgbClr val="8488C4"/>
              </a:gs>
              <a:gs pos="85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8100" cmpd="thinThick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800" b="1" dirty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類、系統</a:t>
            </a:r>
            <a:r>
              <a:rPr lang="zh-TW" altLang="en-US" sz="2800" b="1" dirty="0" smtClean="0">
                <a:solidFill>
                  <a:srgbClr val="66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3995935" y="1745818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010621" y="2615114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3989828" y="4152603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>
            <a:off x="3954864" y="5728889"/>
            <a:ext cx="565151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45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864096"/>
          </a:xfrm>
        </p:spPr>
        <p:txBody>
          <a:bodyPr>
            <a:normAutofit/>
          </a:bodyPr>
          <a:lstStyle/>
          <a:p>
            <a:r>
              <a:rPr lang="zh-TW" altLang="en-US" sz="4000" b="0" dirty="0">
                <a:cs typeface="Arial Unicode MS" pitchFamily="34" charset="-120"/>
              </a:rPr>
              <a:t>採購申請案例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344816" cy="465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單箭頭接點 10"/>
          <p:cNvCxnSpPr/>
          <p:nvPr/>
        </p:nvCxnSpPr>
        <p:spPr bwMode="auto">
          <a:xfrm>
            <a:off x="1331640" y="3159357"/>
            <a:ext cx="504056" cy="0"/>
          </a:xfrm>
          <a:prstGeom prst="straightConnector1">
            <a:avLst/>
          </a:prstGeom>
          <a:solidFill>
            <a:schemeClr val="accent1"/>
          </a:solidFill>
          <a:ln w="1905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線單箭頭接點 12"/>
          <p:cNvCxnSpPr/>
          <p:nvPr/>
        </p:nvCxnSpPr>
        <p:spPr bwMode="auto">
          <a:xfrm>
            <a:off x="179512" y="4581128"/>
            <a:ext cx="432048" cy="0"/>
          </a:xfrm>
          <a:prstGeom prst="straightConnector1">
            <a:avLst/>
          </a:prstGeom>
          <a:solidFill>
            <a:schemeClr val="accent1"/>
          </a:solidFill>
          <a:ln w="19050" cap="flat" cmpd="tri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554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620688"/>
            <a:ext cx="751205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4"/>
          <p:cNvSpPr/>
          <p:nvPr/>
        </p:nvSpPr>
        <p:spPr bwMode="auto">
          <a:xfrm>
            <a:off x="1187624" y="4304123"/>
            <a:ext cx="2448272" cy="167124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41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12" y="1269010"/>
            <a:ext cx="6418464" cy="547260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36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65527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1" y="3991805"/>
            <a:ext cx="7440971" cy="260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6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4" y="1484784"/>
            <a:ext cx="8868235" cy="49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9451" y="548680"/>
            <a:ext cx="8229600" cy="648072"/>
          </a:xfrm>
        </p:spPr>
        <p:txBody>
          <a:bodyPr/>
          <a:lstStyle/>
          <a:p>
            <a:r>
              <a:rPr lang="zh-TW" altLang="en-US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zh-TW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管理系統操作說明</a:t>
            </a:r>
            <a:endParaRPr lang="zh-TW" altLang="en-US" sz="4000" dirty="0">
              <a:solidFill>
                <a:schemeClr val="bg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576064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申請階段</a:t>
            </a:r>
          </a:p>
        </p:txBody>
      </p:sp>
      <p:sp>
        <p:nvSpPr>
          <p:cNvPr id="6" name="橢圓 5"/>
          <p:cNvSpPr/>
          <p:nvPr/>
        </p:nvSpPr>
        <p:spPr>
          <a:xfrm>
            <a:off x="0" y="3140968"/>
            <a:ext cx="187220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62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71" y="1339337"/>
            <a:ext cx="9036496" cy="532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114479" y="2996952"/>
            <a:ext cx="129614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051907" y="2060848"/>
            <a:ext cx="1296144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2627784" y="3534826"/>
            <a:ext cx="266429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14479" y="83671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077">
              <a:spcBef>
                <a:spcPct val="20000"/>
              </a:spcBef>
            </a:pP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申請階段</a:t>
            </a:r>
          </a:p>
        </p:txBody>
      </p:sp>
    </p:spTree>
    <p:extLst>
      <p:ext uri="{BB962C8B-B14F-4D97-AF65-F5344CB8AC3E}">
        <p14:creationId xmlns:p14="http://schemas.microsoft.com/office/powerpoint/2010/main" val="347798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2588" y="401638"/>
            <a:ext cx="5761037" cy="93913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大</a:t>
            </a:r>
            <a:r>
              <a:rPr lang="en-US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5400" dirty="0" smtClean="0">
                <a:latin typeface="標楷體" pitchFamily="65" charset="-120"/>
                <a:ea typeface="標楷體" panose="03000509000000000000" pitchFamily="65" charset="-120"/>
              </a:rPr>
              <a:t>綱</a:t>
            </a:r>
            <a:endParaRPr lang="en-US" altLang="zh-TW" sz="5400" dirty="0" smtClean="0">
              <a:solidFill>
                <a:schemeClr val="accent1"/>
              </a:solidFill>
              <a:latin typeface="標楷體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5363" name="Group 35"/>
          <p:cNvGrpSpPr>
            <a:grpSpLocks/>
          </p:cNvGrpSpPr>
          <p:nvPr/>
        </p:nvGrpSpPr>
        <p:grpSpPr bwMode="auto">
          <a:xfrm>
            <a:off x="566601" y="4158842"/>
            <a:ext cx="7488882" cy="772396"/>
            <a:chOff x="1152" y="1253"/>
            <a:chExt cx="3408" cy="441"/>
          </a:xfrm>
        </p:grpSpPr>
        <p:grpSp>
          <p:nvGrpSpPr>
            <p:cNvPr id="15381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1538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1538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0966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15382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383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260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kumimoji="0" lang="zh-TW" altLang="en-US" sz="3600" b="0" dirty="0"/>
                <a:t>本所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zh-TW" sz="3600" b="0" dirty="0"/>
                <a:t>管理系統操作</a:t>
              </a:r>
              <a:r>
                <a:rPr kumimoji="0" lang="zh-TW" altLang="zh-TW" sz="3600" b="0" dirty="0" smtClean="0"/>
                <a:t>說明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15384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三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grpSp>
        <p:nvGrpSpPr>
          <p:cNvPr id="15364" name="Group 36"/>
          <p:cNvGrpSpPr>
            <a:grpSpLocks/>
          </p:cNvGrpSpPr>
          <p:nvPr/>
        </p:nvGrpSpPr>
        <p:grpSpPr bwMode="auto">
          <a:xfrm>
            <a:off x="552128" y="3052719"/>
            <a:ext cx="7556698" cy="893021"/>
            <a:chOff x="1152" y="1797"/>
            <a:chExt cx="3408" cy="473"/>
          </a:xfrm>
        </p:grpSpPr>
        <p:grpSp>
          <p:nvGrpSpPr>
            <p:cNvPr id="15374" name="Group 7"/>
            <p:cNvGrpSpPr>
              <a:grpSpLocks/>
            </p:cNvGrpSpPr>
            <p:nvPr/>
          </p:nvGrpSpPr>
          <p:grpSpPr bwMode="auto">
            <a:xfrm>
              <a:off x="1152" y="1851"/>
              <a:ext cx="480" cy="419"/>
              <a:chOff x="3174" y="2656"/>
              <a:chExt cx="1549" cy="1351"/>
            </a:xfrm>
          </p:grpSpPr>
          <p:sp>
            <p:nvSpPr>
              <p:cNvPr id="15378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 b="0"/>
              </a:p>
            </p:txBody>
          </p:sp>
          <p:sp>
            <p:nvSpPr>
              <p:cNvPr id="15379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3600" b="0"/>
              </a:p>
            </p:txBody>
          </p:sp>
          <p:sp>
            <p:nvSpPr>
              <p:cNvPr id="40970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50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 sz="3600">
                  <a:ea typeface="+mn-ea"/>
                </a:endParaRPr>
              </a:p>
            </p:txBody>
          </p:sp>
        </p:grpSp>
        <p:sp>
          <p:nvSpPr>
            <p:cNvPr id="15375" name="Line 14"/>
            <p:cNvSpPr>
              <a:spLocks noChangeShapeType="1"/>
            </p:cNvSpPr>
            <p:nvPr/>
          </p:nvSpPr>
          <p:spPr bwMode="auto">
            <a:xfrm>
              <a:off x="1536" y="2235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 sz="3600"/>
            </a:p>
          </p:txBody>
        </p:sp>
        <p:sp>
          <p:nvSpPr>
            <p:cNvPr id="15376" name="Text Box 15"/>
            <p:cNvSpPr txBox="1">
              <a:spLocks noChangeArrowheads="1"/>
            </p:cNvSpPr>
            <p:nvPr/>
          </p:nvSpPr>
          <p:spPr bwMode="auto">
            <a:xfrm>
              <a:off x="1791" y="1797"/>
              <a:ext cx="2165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en-US" sz="3600" b="0" dirty="0" smtClean="0"/>
                <a:t>本所</a:t>
              </a: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作業相關規定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15377" name="Text Box 16"/>
            <p:cNvSpPr txBox="1">
              <a:spLocks noChangeArrowheads="1"/>
            </p:cNvSpPr>
            <p:nvPr/>
          </p:nvSpPr>
          <p:spPr bwMode="gray">
            <a:xfrm>
              <a:off x="1254" y="1886"/>
              <a:ext cx="291" cy="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二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sp>
        <p:nvSpPr>
          <p:cNvPr id="15366" name="Text Box 32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zh-TW" sz="1800" b="0"/>
          </a:p>
        </p:txBody>
      </p:sp>
      <p:grpSp>
        <p:nvGrpSpPr>
          <p:cNvPr id="28" name="Group 35"/>
          <p:cNvGrpSpPr>
            <a:grpSpLocks/>
          </p:cNvGrpSpPr>
          <p:nvPr/>
        </p:nvGrpSpPr>
        <p:grpSpPr bwMode="auto">
          <a:xfrm>
            <a:off x="619944" y="2106371"/>
            <a:ext cx="7488882" cy="772396"/>
            <a:chOff x="1152" y="1253"/>
            <a:chExt cx="3408" cy="441"/>
          </a:xfrm>
        </p:grpSpPr>
        <p:grpSp>
          <p:nvGrpSpPr>
            <p:cNvPr id="29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33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34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35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134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zh-TW" sz="3600" b="0" dirty="0"/>
                <a:t>採購相關</a:t>
              </a:r>
              <a:r>
                <a:rPr kumimoji="0" lang="zh-TW" altLang="zh-TW" sz="3600" b="0" dirty="0" smtClean="0"/>
                <a:t>名詞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一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626816" y="5157192"/>
            <a:ext cx="7488882" cy="772396"/>
            <a:chOff x="1152" y="1253"/>
            <a:chExt cx="3408" cy="441"/>
          </a:xfrm>
        </p:grpSpPr>
        <p:grpSp>
          <p:nvGrpSpPr>
            <p:cNvPr id="37" name="Group 3"/>
            <p:cNvGrpSpPr>
              <a:grpSpLocks/>
            </p:cNvGrpSpPr>
            <p:nvPr/>
          </p:nvGrpSpPr>
          <p:grpSpPr bwMode="auto">
            <a:xfrm>
              <a:off x="1152" y="1275"/>
              <a:ext cx="480" cy="419"/>
              <a:chOff x="1110" y="2656"/>
              <a:chExt cx="1549" cy="1351"/>
            </a:xfrm>
          </p:grpSpPr>
          <p:sp>
            <p:nvSpPr>
              <p:cNvPr id="41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2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2800" b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kumimoji="0" lang="zh-TW" altLang="en-US" sz="1800" b="0"/>
              </a:p>
            </p:txBody>
          </p:sp>
          <p:sp>
            <p:nvSpPr>
              <p:cNvPr id="43" name="AutoShape 6"/>
              <p:cNvSpPr>
                <a:spLocks noChangeArrowheads="1"/>
              </p:cNvSpPr>
              <p:nvPr/>
            </p:nvSpPr>
            <p:spPr bwMode="gray">
              <a:xfrm>
                <a:off x="1199" y="2737"/>
                <a:ext cx="1351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>
                  <a:ea typeface="+mn-ea"/>
                </a:endParaRPr>
              </a:p>
            </p:txBody>
          </p:sp>
        </p:grpSp>
        <p:sp>
          <p:nvSpPr>
            <p:cNvPr id="38" name="Line 11"/>
            <p:cNvSpPr>
              <a:spLocks noChangeShapeType="1"/>
            </p:cNvSpPr>
            <p:nvPr/>
          </p:nvSpPr>
          <p:spPr bwMode="auto">
            <a:xfrm>
              <a:off x="1536" y="1659"/>
              <a:ext cx="302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1791" y="1253"/>
              <a:ext cx="1345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kumimoji="0" lang="zh-TW" altLang="zh-TW" sz="3600" b="0" dirty="0" smtClean="0"/>
                <a:t>採購</a:t>
              </a:r>
              <a:r>
                <a:rPr kumimoji="0" lang="zh-TW" altLang="en-US" sz="3600" b="0" dirty="0" smtClean="0"/>
                <a:t>注意事項</a:t>
              </a:r>
              <a:endParaRPr kumimoji="0" lang="en-US" altLang="zh-TW" sz="3600" b="0" dirty="0">
                <a:solidFill>
                  <a:schemeClr val="tx2"/>
                </a:solidFill>
                <a:ea typeface="新細明體" charset="-120"/>
              </a:endParaRPr>
            </a:p>
          </p:txBody>
        </p:sp>
        <p:sp>
          <p:nvSpPr>
            <p:cNvPr id="40" name="Text Box 13"/>
            <p:cNvSpPr txBox="1">
              <a:spLocks noChangeArrowheads="1"/>
            </p:cNvSpPr>
            <p:nvPr/>
          </p:nvSpPr>
          <p:spPr bwMode="gray">
            <a:xfrm>
              <a:off x="1250" y="1293"/>
              <a:ext cx="2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2800" b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3600" dirty="0" smtClean="0">
                  <a:solidFill>
                    <a:schemeClr val="bg1"/>
                  </a:solidFill>
                  <a:ea typeface="新細明體" charset="-120"/>
                </a:rPr>
                <a:t>四</a:t>
              </a:r>
              <a:endParaRPr kumimoji="0" lang="en-US" altLang="zh-TW" sz="3600" dirty="0">
                <a:solidFill>
                  <a:schemeClr val="bg1"/>
                </a:solidFill>
                <a:ea typeface="新細明體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88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3" y="1989833"/>
            <a:ext cx="8998578" cy="339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橢圓 23"/>
          <p:cNvSpPr/>
          <p:nvPr/>
        </p:nvSpPr>
        <p:spPr>
          <a:xfrm>
            <a:off x="179512" y="3813980"/>
            <a:ext cx="1440160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6" name="群組 25"/>
          <p:cNvGrpSpPr/>
          <p:nvPr/>
        </p:nvGrpSpPr>
        <p:grpSpPr>
          <a:xfrm>
            <a:off x="1672842" y="1025688"/>
            <a:ext cx="3096344" cy="2596323"/>
            <a:chOff x="2424743" y="1975433"/>
            <a:chExt cx="3096344" cy="2596323"/>
          </a:xfrm>
        </p:grpSpPr>
        <p:sp>
          <p:nvSpPr>
            <p:cNvPr id="27" name="橢圓 26"/>
            <p:cNvSpPr/>
            <p:nvPr/>
          </p:nvSpPr>
          <p:spPr>
            <a:xfrm>
              <a:off x="2424743" y="1975433"/>
              <a:ext cx="3096344" cy="108012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 smtClean="0"/>
                <a:t>100</a:t>
              </a:r>
              <a:r>
                <a:rPr lang="zh-TW" altLang="en-US" sz="1600" b="1" dirty="0" smtClean="0"/>
                <a:t>萬</a:t>
              </a:r>
              <a:r>
                <a:rPr lang="zh-TW" altLang="en-US" sz="1600" b="1" dirty="0"/>
                <a:t>以上採限制性招標辦理需附檢核</a:t>
              </a:r>
              <a:r>
                <a:rPr lang="zh-TW" altLang="en-US" sz="1600" b="1" dirty="0" smtClean="0"/>
                <a:t>表、</a:t>
              </a:r>
              <a:r>
                <a:rPr lang="zh-TW" altLang="zh-TW" sz="1600" b="1" dirty="0"/>
                <a:t>理由及必要性說明書</a:t>
              </a:r>
              <a:endParaRPr lang="zh-TW" altLang="en-US" sz="1600" b="1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4139953" y="4383865"/>
              <a:ext cx="1368152" cy="1878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9" name="直線單箭頭接點 28"/>
            <p:cNvCxnSpPr/>
            <p:nvPr/>
          </p:nvCxnSpPr>
          <p:spPr>
            <a:xfrm flipH="1" flipV="1">
              <a:off x="4112335" y="3055553"/>
              <a:ext cx="693934" cy="13283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群組 29"/>
          <p:cNvGrpSpPr/>
          <p:nvPr/>
        </p:nvGrpSpPr>
        <p:grpSpPr>
          <a:xfrm>
            <a:off x="3573755" y="856809"/>
            <a:ext cx="4572000" cy="2912933"/>
            <a:chOff x="4164360" y="1805057"/>
            <a:chExt cx="4559173" cy="2912933"/>
          </a:xfrm>
        </p:grpSpPr>
        <p:sp>
          <p:nvSpPr>
            <p:cNvPr id="31" name="矩形 30"/>
            <p:cNvSpPr/>
            <p:nvPr/>
          </p:nvSpPr>
          <p:spPr>
            <a:xfrm>
              <a:off x="4164360" y="4560939"/>
              <a:ext cx="1288634" cy="146233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2" name="直線單箭頭接點 31"/>
            <p:cNvCxnSpPr/>
            <p:nvPr/>
          </p:nvCxnSpPr>
          <p:spPr>
            <a:xfrm flipV="1">
              <a:off x="5011526" y="2603871"/>
              <a:ext cx="882936" cy="1957068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橢圓 32"/>
            <p:cNvSpPr/>
            <p:nvPr/>
          </p:nvSpPr>
          <p:spPr>
            <a:xfrm>
              <a:off x="5627189" y="1805057"/>
              <a:ext cx="3096344" cy="1080120"/>
            </a:xfrm>
            <a:prstGeom prst="ellipse">
              <a:avLst/>
            </a:prstGeom>
            <a:solidFill>
              <a:srgbClr val="0033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 dirty="0" smtClean="0"/>
                <a:t>檢視廠商資格訂定是否符合相關法規</a:t>
              </a:r>
              <a:endParaRPr lang="zh-TW" altLang="en-US" sz="1600" b="1" dirty="0"/>
            </a:p>
          </p:txBody>
        </p:sp>
        <p:sp>
          <p:nvSpPr>
            <p:cNvPr id="34" name="矩形 33"/>
            <p:cNvSpPr/>
            <p:nvPr/>
          </p:nvSpPr>
          <p:spPr>
            <a:xfrm>
              <a:off x="5508104" y="4365104"/>
              <a:ext cx="2150429" cy="195835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508105" y="4560940"/>
              <a:ext cx="2150429" cy="157050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6" name="直線單箭頭接點 35"/>
            <p:cNvCxnSpPr/>
            <p:nvPr/>
          </p:nvCxnSpPr>
          <p:spPr>
            <a:xfrm flipV="1">
              <a:off x="6175846" y="2839297"/>
              <a:ext cx="605899" cy="1525807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單箭頭接點 36"/>
            <p:cNvCxnSpPr/>
            <p:nvPr/>
          </p:nvCxnSpPr>
          <p:spPr>
            <a:xfrm flipV="1">
              <a:off x="7427389" y="2797218"/>
              <a:ext cx="708518" cy="1774538"/>
            </a:xfrm>
            <a:prstGeom prst="straightConnector1">
              <a:avLst/>
            </a:prstGeom>
            <a:ln w="28575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41"/>
          <p:cNvGrpSpPr/>
          <p:nvPr/>
        </p:nvGrpSpPr>
        <p:grpSpPr>
          <a:xfrm>
            <a:off x="385702" y="3769742"/>
            <a:ext cx="6805341" cy="1422720"/>
            <a:chOff x="-400504" y="4750797"/>
            <a:chExt cx="6805341" cy="1422720"/>
          </a:xfrm>
        </p:grpSpPr>
        <p:sp>
          <p:nvSpPr>
            <p:cNvPr id="43" name="矩形 42"/>
            <p:cNvSpPr/>
            <p:nvPr/>
          </p:nvSpPr>
          <p:spPr>
            <a:xfrm>
              <a:off x="4079808" y="4750797"/>
              <a:ext cx="2325029" cy="26026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4" name="直線單箭頭接點 43"/>
            <p:cNvCxnSpPr/>
            <p:nvPr/>
          </p:nvCxnSpPr>
          <p:spPr>
            <a:xfrm flipH="1">
              <a:off x="2551824" y="5021389"/>
              <a:ext cx="2690498" cy="252762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橢圓 44"/>
            <p:cNvSpPr/>
            <p:nvPr/>
          </p:nvSpPr>
          <p:spPr>
            <a:xfrm>
              <a:off x="-400504" y="5021389"/>
              <a:ext cx="3173807" cy="115212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 dirty="0" smtClean="0"/>
                <a:t>100</a:t>
              </a:r>
              <a:r>
                <a:rPr lang="zh-TW" altLang="en-US" sz="1600" b="1" dirty="0"/>
                <a:t>萬以上之儀器設備購案，採購項目規格訂定，應</a:t>
              </a:r>
              <a:r>
                <a:rPr lang="zh-TW" altLang="en-US" sz="1600" b="1" dirty="0" smtClean="0"/>
                <a:t>填寫</a:t>
              </a:r>
              <a:r>
                <a:rPr lang="zh-TW" altLang="en-US" sz="1600" b="1" dirty="0"/>
                <a:t>本</a:t>
              </a:r>
              <a:r>
                <a:rPr lang="zh-TW" altLang="en-US" sz="1600" b="1" dirty="0" smtClean="0"/>
                <a:t>表，檢視有</a:t>
              </a:r>
              <a:r>
                <a:rPr lang="zh-TW" altLang="en-US" sz="1600" b="1" dirty="0"/>
                <a:t>無</a:t>
              </a:r>
              <a:r>
                <a:rPr lang="zh-TW" altLang="en-US" sz="1600" b="1" dirty="0" smtClean="0"/>
                <a:t>違反採購</a:t>
              </a:r>
              <a:r>
                <a:rPr lang="zh-TW" altLang="en-US" sz="1600" b="1" dirty="0"/>
                <a:t>法第</a:t>
              </a:r>
              <a:r>
                <a:rPr lang="en-US" altLang="zh-TW" sz="1600" b="1" dirty="0"/>
                <a:t>26</a:t>
              </a:r>
              <a:r>
                <a:rPr lang="zh-TW" altLang="en-US" sz="1600" b="1" dirty="0" smtClean="0"/>
                <a:t>條。</a:t>
              </a:r>
              <a:endParaRPr lang="zh-TW" altLang="en-US" sz="1600" b="1" dirty="0"/>
            </a:p>
          </p:txBody>
        </p:sp>
      </p:grpSp>
      <p:sp>
        <p:nvSpPr>
          <p:cNvPr id="49" name="橢圓 48"/>
          <p:cNvSpPr/>
          <p:nvPr/>
        </p:nvSpPr>
        <p:spPr>
          <a:xfrm>
            <a:off x="1489434" y="5733255"/>
            <a:ext cx="2730451" cy="792089"/>
          </a:xfrm>
          <a:prstGeom prst="ellips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各類契約範本</a:t>
            </a:r>
            <a:r>
              <a:rPr lang="zh-TW" altLang="en-US" sz="1600" b="1" dirty="0" smtClean="0"/>
              <a:t>。</a:t>
            </a:r>
            <a:endParaRPr lang="zh-TW" altLang="en-US" sz="1600" b="1" dirty="0"/>
          </a:p>
        </p:txBody>
      </p:sp>
      <p:cxnSp>
        <p:nvCxnSpPr>
          <p:cNvPr id="51" name="直線單箭頭接點 50"/>
          <p:cNvCxnSpPr>
            <a:endCxn id="49" idx="0"/>
          </p:cNvCxnSpPr>
          <p:nvPr/>
        </p:nvCxnSpPr>
        <p:spPr>
          <a:xfrm flipH="1">
            <a:off x="2854660" y="4912085"/>
            <a:ext cx="729030" cy="8211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38032"/>
            <a:ext cx="24447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49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 bwMode="auto">
          <a:xfrm>
            <a:off x="1181819" y="2484407"/>
            <a:ext cx="6780362" cy="3295291"/>
          </a:xfrm>
          <a:prstGeom prst="roundRect">
            <a:avLst/>
          </a:prstGeom>
          <a:solidFill>
            <a:schemeClr val="accent1"/>
          </a:solidFill>
          <a:ln w="127000" cap="flat" cmpd="thinThick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將原有自我檢核表刪除</a:t>
            </a:r>
            <a:endParaRPr kumimoji="1" lang="en-US" altLang="zh-TW" sz="40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選擇正確的採購類別</a:t>
            </a:r>
            <a:endParaRPr kumimoji="1" lang="en-US" altLang="zh-TW" sz="4000" dirty="0" smtClean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1" lang="zh-TW" altLang="en-US" sz="4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重新進到自我檢核表填寫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200" dirty="0"/>
              <a:t>申請階段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3551" y="1355576"/>
            <a:ext cx="7848600" cy="4352925"/>
          </a:xfrm>
        </p:spPr>
        <p:txBody>
          <a:bodyPr/>
          <a:lstStyle/>
          <a:p>
            <a:r>
              <a:rPr lang="zh-TW" altLang="en-US" dirty="0" smtClean="0"/>
              <a:t>修改自我檢核表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034"/>
            <a:ext cx="9144000" cy="45160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6" name="向右箭號 5"/>
          <p:cNvSpPr/>
          <p:nvPr/>
        </p:nvSpPr>
        <p:spPr bwMode="auto">
          <a:xfrm>
            <a:off x="2924355" y="6219645"/>
            <a:ext cx="569343" cy="77638"/>
          </a:xfrm>
          <a:prstGeom prst="right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6150634" y="5779698"/>
            <a:ext cx="155275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09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507671" y="565704"/>
            <a:ext cx="7848600" cy="725488"/>
          </a:xfrm>
        </p:spPr>
        <p:txBody>
          <a:bodyPr/>
          <a:lstStyle/>
          <a:p>
            <a:pPr algn="l"/>
            <a:r>
              <a:rPr lang="zh-TW" altLang="en-US" sz="3600" dirty="0" smtClean="0"/>
              <a:t>申請階段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200F3-629E-49C0-BEEB-47D471E5ECCF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" y="3233892"/>
            <a:ext cx="9144000" cy="3097862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 bwMode="auto">
          <a:xfrm>
            <a:off x="2383604" y="4561828"/>
            <a:ext cx="750014" cy="482885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6409361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7167936" y="4561828"/>
            <a:ext cx="279115" cy="393944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0875"/>
            <a:ext cx="9144000" cy="3155849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68248" y="1265815"/>
            <a:ext cx="7848600" cy="4962422"/>
          </a:xfrm>
        </p:spPr>
        <p:txBody>
          <a:bodyPr/>
          <a:lstStyle/>
          <a:p>
            <a:r>
              <a:rPr lang="zh-TW" altLang="en-US" sz="2800" dirty="0" smtClean="0"/>
              <a:t>刪除</a:t>
            </a:r>
            <a:r>
              <a:rPr lang="en-US" altLang="zh-TW" sz="2800" dirty="0" smtClean="0"/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案件</a:t>
            </a:r>
            <a:r>
              <a:rPr lang="zh-TW" altLang="en-US" sz="2000" dirty="0">
                <a:solidFill>
                  <a:schemeClr val="accent1">
                    <a:lumMod val="25000"/>
                  </a:schemeClr>
                </a:solidFill>
              </a:rPr>
              <a:t>已送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審，單位主管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</a:rPr>
              <a:t>未批示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r>
              <a:rPr lang="zh-TW" altLang="en-US" sz="2800" dirty="0">
                <a:solidFill>
                  <a:srgbClr val="002060"/>
                </a:solidFill>
                <a:sym typeface="Wingdings" pitchFamily="2" charset="2"/>
              </a:rPr>
              <a:t>明細修改</a:t>
            </a:r>
            <a:r>
              <a:rPr lang="en-US" altLang="zh-TW" sz="2800" dirty="0" smtClean="0">
                <a:solidFill>
                  <a:srgbClr val="002060"/>
                </a:solidFill>
                <a:sym typeface="Wingdings" pitchFamily="2" charset="2"/>
              </a:rPr>
              <a:t>:</a:t>
            </a:r>
          </a:p>
          <a:p>
            <a:pPr lvl="1"/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B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類案件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管理科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未取採購案號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D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類案件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: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單位主管</a:t>
            </a:r>
            <a:r>
              <a:rPr lang="zh-TW" altLang="en-US" sz="2000" u="sng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未批示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，撤回</a:t>
            </a:r>
            <a:r>
              <a:rPr lang="en-US" altLang="zh-TW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</a:t>
            </a:r>
            <a:r>
              <a:rPr lang="zh-TW" altLang="en-US" sz="2000" dirty="0" smtClean="0">
                <a:solidFill>
                  <a:schemeClr val="accent1">
                    <a:lumMod val="25000"/>
                  </a:schemeClr>
                </a:solidFill>
                <a:sym typeface="Wingdings" pitchFamily="2" charset="2"/>
              </a:rPr>
              <a:t>修改刪除 </a:t>
            </a:r>
            <a:endParaRPr lang="en-US" altLang="zh-TW" sz="2000" dirty="0" smtClean="0">
              <a:solidFill>
                <a:schemeClr val="accent1">
                  <a:lumMod val="25000"/>
                </a:schemeClr>
              </a:solidFill>
              <a:sym typeface="Wingdings" pitchFamily="2" charset="2"/>
            </a:endParaRPr>
          </a:p>
          <a:p>
            <a:pPr lvl="1"/>
            <a:endParaRPr lang="en-US" altLang="zh-TW" dirty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zh-TW" dirty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endParaRPr lang="en-US" altLang="zh-TW" sz="2400" dirty="0" smtClean="0">
              <a:latin typeface="Adobe Devanagari"/>
              <a:cs typeface="Adobe Devanagari"/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US" altLang="zh-TW" sz="2400" dirty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 </a:t>
            </a:r>
            <a:r>
              <a:rPr lang="en-US" altLang="zh-TW" sz="2400" dirty="0" smtClean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                         </a:t>
            </a:r>
            <a:r>
              <a:rPr lang="zh-TW" altLang="en-US" sz="3200" dirty="0" smtClean="0">
                <a:solidFill>
                  <a:srgbClr val="CC0000"/>
                </a:solidFill>
                <a:latin typeface="Adobe Devanagari"/>
                <a:cs typeface="Adobe Devanagari"/>
                <a:sym typeface="Wingdings" pitchFamily="2" charset="2"/>
              </a:rPr>
              <a:t>√</a:t>
            </a:r>
            <a:endParaRPr lang="zh-TW" altLang="en-US" sz="3200" dirty="0">
              <a:solidFill>
                <a:srgbClr val="CC0000"/>
              </a:solidFill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7307491" y="4955772"/>
            <a:ext cx="1302251" cy="35596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87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7418" y="980728"/>
            <a:ext cx="8625062" cy="4763361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solidFill>
                  <a:srgbClr val="000000"/>
                </a:solidFill>
                <a:cs typeface="+mj-cs"/>
              </a:rPr>
              <a:t>會辦</a:t>
            </a:r>
            <a:r>
              <a:rPr lang="zh-TW" altLang="en-US" dirty="0" smtClean="0">
                <a:solidFill>
                  <a:srgbClr val="000000"/>
                </a:solidFill>
                <a:cs typeface="+mj-cs"/>
              </a:rPr>
              <a:t>階段</a:t>
            </a:r>
            <a:endParaRPr lang="en-US" altLang="zh-TW" dirty="0" smtClean="0">
              <a:solidFill>
                <a:srgbClr val="000000"/>
              </a:solidFill>
              <a:cs typeface="+mj-cs"/>
            </a:endParaRPr>
          </a:p>
          <a:p>
            <a:r>
              <a:rPr lang="en-US" altLang="zh-TW" sz="2400" dirty="0" smtClean="0"/>
              <a:t>D</a:t>
            </a:r>
            <a:r>
              <a:rPr lang="zh-TW" altLang="en-US" sz="2400" dirty="0" smtClean="0"/>
              <a:t>類</a:t>
            </a:r>
            <a:r>
              <a:rPr lang="zh-TW" altLang="en-US" sz="2400" dirty="0"/>
              <a:t>案件退件修正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/>
              <a:t>  </a:t>
            </a:r>
            <a:r>
              <a:rPr lang="zh-TW" altLang="en-US" sz="2400" dirty="0"/>
              <a:t>請</a:t>
            </a:r>
            <a:r>
              <a:rPr lang="zh-TW" altLang="en-US" sz="2400" dirty="0" smtClean="0">
                <a:solidFill>
                  <a:srgbClr val="FF0000"/>
                </a:solidFill>
              </a:rPr>
              <a:t>主計室退件</a:t>
            </a:r>
            <a:r>
              <a:rPr lang="zh-TW" altLang="en-US" sz="2400" dirty="0" smtClean="0"/>
              <a:t>後至會辦階段修正，修正完須將退件狀態改為送  審後存檔，至申請單列印出新表單送主計室。</a:t>
            </a:r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2926"/>
            <a:ext cx="9144000" cy="2338707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125082" y="4341097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88589" y="3216417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43336" y="3371692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" y="2924944"/>
            <a:ext cx="9144000" cy="3678506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 bwMode="auto">
          <a:xfrm>
            <a:off x="7599872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1" name="向下箭號 10"/>
          <p:cNvSpPr/>
          <p:nvPr/>
        </p:nvSpPr>
        <p:spPr bwMode="auto">
          <a:xfrm>
            <a:off x="8508520" y="3567626"/>
            <a:ext cx="258792" cy="501568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634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3200" dirty="0" smtClean="0"/>
              <a:t>會辦階段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7699" y="1519478"/>
            <a:ext cx="8056353" cy="4352925"/>
          </a:xfrm>
        </p:spPr>
        <p:txBody>
          <a:bodyPr/>
          <a:lstStyle/>
          <a:p>
            <a:r>
              <a:rPr lang="en-US" altLang="zh-TW" dirty="0"/>
              <a:t>B</a:t>
            </a:r>
            <a:r>
              <a:rPr lang="zh-TW" altLang="en-US" dirty="0"/>
              <a:t>類案件</a:t>
            </a:r>
            <a:r>
              <a:rPr lang="zh-TW" altLang="en-US" dirty="0" smtClean="0"/>
              <a:t>退件修正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B</a:t>
            </a:r>
            <a:r>
              <a:rPr lang="zh-TW" altLang="en-US" dirty="0" smtClean="0"/>
              <a:t>類案件如會辦單位有意見需修改，紙本修改後，可請管理科採購人員退件後修正系統，重新列印明細表再送至會辦單位。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" y="3526969"/>
            <a:ext cx="9144000" cy="2676653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 bwMode="auto">
          <a:xfrm>
            <a:off x="267418" y="4589251"/>
            <a:ext cx="284672" cy="195325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下箭號 6"/>
          <p:cNvSpPr/>
          <p:nvPr/>
        </p:nvSpPr>
        <p:spPr bwMode="auto">
          <a:xfrm>
            <a:off x="3528204" y="3371693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下箭號 7"/>
          <p:cNvSpPr/>
          <p:nvPr/>
        </p:nvSpPr>
        <p:spPr bwMode="auto">
          <a:xfrm>
            <a:off x="8131834" y="3526969"/>
            <a:ext cx="120770" cy="310551"/>
          </a:xfrm>
          <a:prstGeom prst="downArrow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00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133351" y="836712"/>
            <a:ext cx="8713787" cy="1152128"/>
          </a:xfrm>
        </p:spPr>
        <p:txBody>
          <a:bodyPr>
            <a:normAutofit fontScale="92500" lnSpcReduction="10000"/>
          </a:bodyPr>
          <a:lstStyle/>
          <a:p>
            <a:pPr marL="342900" lvl="0" indent="-342900" defTabSz="914400" eaLnBrk="0" fontAlgn="base" hangingPunct="0">
              <a:spcAft>
                <a:spcPct val="0"/>
              </a:spcAft>
              <a:buClr>
                <a:srgbClr val="CC0000"/>
              </a:buClr>
              <a:buSzPct val="70000"/>
              <a:buFont typeface="Wingdings" panose="05000000000000000000" pitchFamily="2" charset="2"/>
              <a:buChar char="p"/>
            </a:pPr>
            <a:r>
              <a:rPr lang="en-US" altLang="zh-TW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r>
              <a:rPr lang="zh-TW" altLang="en-US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類案件</a:t>
            </a:r>
            <a:r>
              <a:rPr lang="en-US" altLang="zh-TW" sz="3000" dirty="0" smtClean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0" indent="0" algn="just" eaLnBrk="1" hangingPunct="1">
              <a:buNone/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申請階段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己送審案件補正</a:t>
            </a:r>
            <a:r>
              <a:rPr lang="en-US" altLang="zh-TW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購案維護：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除了採購名稱、採購金額、招標方式、採購明細外</a:t>
            </a:r>
            <a:r>
              <a:rPr lang="zh-TW" altLang="en-US" sz="24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，其餘一般性欄位均可修改。</a:t>
            </a: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None/>
              <a:defRPr/>
            </a:pPr>
            <a:endParaRPr lang="en-US" altLang="zh-TW" sz="2400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defRPr/>
            </a:pPr>
            <a:endParaRPr lang="en-US" altLang="zh-TW" sz="1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endParaRPr lang="zh-TW" altLang="zh-TW" b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539552" y="3858806"/>
            <a:ext cx="845170" cy="216024"/>
          </a:xfrm>
          <a:prstGeom prst="ellipse">
            <a:avLst/>
          </a:prstGeom>
          <a:noFill/>
          <a:ln w="127000" cap="flat" cmpd="tri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7" y="2192655"/>
            <a:ext cx="8536288" cy="376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圓角矩形 12"/>
          <p:cNvSpPr/>
          <p:nvPr/>
        </p:nvSpPr>
        <p:spPr bwMode="auto">
          <a:xfrm>
            <a:off x="5580112" y="2492896"/>
            <a:ext cx="864096" cy="360040"/>
          </a:xfrm>
          <a:prstGeom prst="roundRect">
            <a:avLst/>
          </a:prstGeom>
          <a:noFill/>
          <a:ln w="381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圓角矩形 13"/>
          <p:cNvSpPr/>
          <p:nvPr/>
        </p:nvSpPr>
        <p:spPr bwMode="auto">
          <a:xfrm>
            <a:off x="422077" y="3858805"/>
            <a:ext cx="1080120" cy="290275"/>
          </a:xfrm>
          <a:prstGeom prst="roundRect">
            <a:avLst/>
          </a:prstGeom>
          <a:noFill/>
          <a:ln w="381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910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098699"/>
            <a:ext cx="7848600" cy="4352925"/>
          </a:xfrm>
        </p:spPr>
        <p:txBody>
          <a:bodyPr/>
          <a:lstStyle/>
          <a:p>
            <a:r>
              <a:rPr lang="zh-TW" altLang="en-US" dirty="0"/>
              <a:t>會辦</a:t>
            </a:r>
            <a:r>
              <a:rPr lang="zh-TW" altLang="en-US" dirty="0" smtClean="0"/>
              <a:t>階段</a:t>
            </a:r>
            <a:r>
              <a:rPr lang="en-US" altLang="zh-TW" dirty="0" smtClean="0"/>
              <a:t>/</a:t>
            </a:r>
            <a:r>
              <a:rPr lang="zh-TW" altLang="en-US" dirty="0" smtClean="0"/>
              <a:t>進度查詢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zh-TW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1597"/>
            <a:ext cx="9144000" cy="2735467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 bwMode="auto">
          <a:xfrm>
            <a:off x="4942936" y="2414946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7" name="向右箭號 6"/>
          <p:cNvSpPr/>
          <p:nvPr/>
        </p:nvSpPr>
        <p:spPr bwMode="auto">
          <a:xfrm>
            <a:off x="0" y="3493698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向右箭號 7"/>
          <p:cNvSpPr/>
          <p:nvPr/>
        </p:nvSpPr>
        <p:spPr bwMode="auto">
          <a:xfrm>
            <a:off x="2162355" y="3050875"/>
            <a:ext cx="388189" cy="224287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9" name="向下箭號 8"/>
          <p:cNvSpPr/>
          <p:nvPr/>
        </p:nvSpPr>
        <p:spPr bwMode="auto">
          <a:xfrm>
            <a:off x="7976558" y="2561597"/>
            <a:ext cx="250166" cy="336879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2639683" y="3929330"/>
            <a:ext cx="448574" cy="34074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 smtClean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9170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850"/>
            <a:ext cx="9144000" cy="447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67165" y="620688"/>
            <a:ext cx="6889211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defTabSz="914077" eaLnBrk="1" hangingPunct="1">
              <a:defRPr/>
            </a:pP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價格</a:t>
            </a:r>
            <a:endParaRPr lang="zh-TW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2438" y="4459812"/>
            <a:ext cx="5275262" cy="5605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底價分析表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5851" y="1268760"/>
            <a:ext cx="5276850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預算分析表應確實分析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03050" y="5020373"/>
            <a:ext cx="7489825" cy="1368425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底價建議依採購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法第</a:t>
            </a:r>
            <a:r>
              <a:rPr lang="en-US" altLang="zh-TW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46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條，得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依以上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方式</a:t>
            </a: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至少應參考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以往決標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資料</a:t>
            </a:r>
            <a:endParaRPr lang="en-US" altLang="zh-TW" sz="28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底價未決標前必須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保密</a:t>
            </a:r>
            <a:endParaRPr lang="en-US" altLang="zh-TW" sz="2800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b="1" dirty="0">
              <a:solidFill>
                <a:srgbClr val="000000"/>
              </a:solidFill>
              <a:latin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369094" y="1700808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411099" y="5020373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785850" y="1916708"/>
            <a:ext cx="7626173" cy="230438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sz="24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en-US" altLang="zh-TW" sz="24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zh-TW" sz="24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確實</a:t>
            </a:r>
            <a:r>
              <a:rPr lang="zh-TW" altLang="zh-TW" sz="24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訪價，洽取二家以上之報價單，不可由一廠商提供二家以上之報價單，如無法取得二家以上之報價單，應於自我檢核表中敘明理由</a:t>
            </a:r>
            <a:r>
              <a:rPr lang="zh-TW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得上工程會採購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資訊網，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連結資料查詢價格、或參考本所購案資料同樣品項之價格、或廠商估價單、或綜合考量市場行情編製採購預算分析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499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87624" y="522926"/>
            <a:ext cx="7077075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規格</a:t>
            </a: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6548" y="1315014"/>
            <a:ext cx="6716712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不可抄襲特定廠牌型號之規格</a:t>
            </a:r>
          </a:p>
        </p:txBody>
      </p:sp>
      <p:sp>
        <p:nvSpPr>
          <p:cNvPr id="11" name="矩形 10"/>
          <p:cNvSpPr/>
          <p:nvPr/>
        </p:nvSpPr>
        <p:spPr>
          <a:xfrm>
            <a:off x="554762" y="4437112"/>
            <a:ext cx="6372225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需要審規格型錄嗎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550" y="2096975"/>
            <a:ext cx="7777162" cy="223224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除依本所各單位之需求所訂製之產品外，不得抄襲特定廠商之規格等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。採購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金額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100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萬以上之儀器設備購案，採購項目規格訂定，應填寫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儀器採購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(100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萬以上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規格訂定檢核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表，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注意有無違反政府採購法第</a:t>
            </a:r>
            <a:r>
              <a:rPr lang="en-US" altLang="zh-TW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條</a:t>
            </a:r>
            <a:r>
              <a:rPr lang="zh-TW" altLang="en-US" sz="26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576263" y="2781300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566738" y="5688013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930224" y="5352458"/>
            <a:ext cx="7696302" cy="1295499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所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開規格型號無指定廠牌而市面上有此廠牌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型號之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規格才需要審規，若屬特製品</a:t>
            </a:r>
            <a:r>
              <a:rPr lang="zh-TW" altLang="en-US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無需</a:t>
            </a:r>
            <a:r>
              <a:rPr lang="zh-TW" altLang="en-US" sz="28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審</a:t>
            </a:r>
            <a:r>
              <a:rPr lang="zh-TW" altLang="en-US" sz="2800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規格型錄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889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5449887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7" y="1484782"/>
            <a:ext cx="77358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899592" y="3501008"/>
            <a:ext cx="6716712" cy="5811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想買特定</a:t>
            </a: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廠牌型號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之儀器</a:t>
            </a:r>
            <a:r>
              <a:rPr lang="en-US" altLang="zh-TW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,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可以嗎</a:t>
            </a:r>
            <a:endParaRPr lang="zh-TW" alt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8366" y="4148092"/>
            <a:ext cx="7777162" cy="2376264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</a:rPr>
              <a:t>未達公告金額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</a:rPr>
              <a:t>之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</a:rPr>
              <a:t>案件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</a:rPr>
              <a:t>: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不適用採購法第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26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條之規定，惟應審酌其正當性，不得違反「政府採購法」第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條第</a:t>
            </a:r>
            <a:r>
              <a:rPr lang="en-US" altLang="zh-TW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 </a:t>
            </a:r>
            <a:r>
              <a:rPr lang="zh-TW" altLang="en-US" sz="2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項「機關辦理採購，應以維護公共利益及公平合理之原則，對廠商不得為無正當理由之差別待遇。」之規定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6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有正當理由</a:t>
            </a:r>
            <a:r>
              <a:rPr lang="zh-TW" altLang="en-US" sz="26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，得指定特定之商標或商名</a:t>
            </a:r>
            <a:r>
              <a:rPr lang="zh-TW" altLang="zh-TW" sz="24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5" y="1578814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8" y="4287694"/>
            <a:ext cx="40798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99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848600" cy="509464"/>
          </a:xfrm>
        </p:spPr>
        <p:txBody>
          <a:bodyPr/>
          <a:lstStyle/>
          <a:p>
            <a:r>
              <a:rPr lang="zh-TW" altLang="en-US" sz="4000" dirty="0"/>
              <a:t>政府採購流程說明</a:t>
            </a:r>
            <a:r>
              <a:rPr lang="zh-TW" altLang="en-US" sz="3600" dirty="0"/>
              <a:t/>
            </a:r>
            <a:br>
              <a:rPr lang="zh-TW" altLang="en-US" sz="3600" dirty="0"/>
            </a:b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188" y="1556793"/>
            <a:ext cx="7848600" cy="3816424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r>
              <a:rPr lang="zh-TW" altLang="en-US" dirty="0" smtClean="0"/>
              <a:t>研</a:t>
            </a:r>
            <a:r>
              <a:rPr lang="zh-TW" altLang="en-US" dirty="0"/>
              <a:t>擬採購計畫→編列預算→蒐集採購資訊</a:t>
            </a:r>
            <a:r>
              <a:rPr lang="en-US" altLang="zh-TW" dirty="0"/>
              <a:t>(</a:t>
            </a:r>
            <a:r>
              <a:rPr lang="zh-TW" altLang="en-US" dirty="0"/>
              <a:t>訪查規格及價格等</a:t>
            </a:r>
            <a:r>
              <a:rPr lang="en-US" altLang="zh-TW" dirty="0"/>
              <a:t>)→</a:t>
            </a:r>
            <a:r>
              <a:rPr lang="zh-TW" altLang="en-US" dirty="0"/>
              <a:t>提出請購</a:t>
            </a:r>
            <a:r>
              <a:rPr lang="zh-TW" altLang="en-US" dirty="0" smtClean="0"/>
              <a:t>→訂</a:t>
            </a:r>
            <a:r>
              <a:rPr lang="zh-TW" altLang="en-US" dirty="0"/>
              <a:t>定招標文件</a:t>
            </a:r>
            <a:r>
              <a:rPr lang="zh-TW" altLang="en-US" dirty="0" smtClean="0"/>
              <a:t>→公告</a:t>
            </a:r>
            <a:r>
              <a:rPr lang="zh-TW" altLang="en-US" dirty="0"/>
              <a:t>招標→廠商投標→訂定</a:t>
            </a:r>
            <a:r>
              <a:rPr lang="zh-TW" altLang="en-US" dirty="0" smtClean="0"/>
              <a:t>底價</a:t>
            </a:r>
            <a:r>
              <a:rPr lang="en-US" altLang="zh-TW" dirty="0" smtClean="0"/>
              <a:t>→</a:t>
            </a:r>
            <a:r>
              <a:rPr lang="zh-TW" altLang="en-US" dirty="0" smtClean="0"/>
              <a:t>開標</a:t>
            </a:r>
            <a:r>
              <a:rPr lang="en-US" altLang="zh-TW" dirty="0" smtClean="0"/>
              <a:t>→</a:t>
            </a:r>
            <a:r>
              <a:rPr lang="zh-TW" altLang="en-US" dirty="0"/>
              <a:t>審標→決標→傳輸決</a:t>
            </a:r>
            <a:r>
              <a:rPr lang="zh-TW" altLang="en-US" dirty="0" smtClean="0"/>
              <a:t>標資料</a:t>
            </a:r>
            <a:r>
              <a:rPr lang="zh-TW" altLang="en-US" dirty="0"/>
              <a:t>→履約管理→驗收結算→保固結案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3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45863" y="476672"/>
            <a:ext cx="7077075" cy="9366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資格</a:t>
            </a:r>
            <a:endParaRPr lang="zh-TW" altLang="zh-TW" sz="4000" kern="0" dirty="0">
              <a:latin typeface="標楷體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6371" y="1268760"/>
            <a:ext cx="6755792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廠商資格訂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定</a:t>
            </a:r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不得不當限制競爭並以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確認廠商履約所必須之能力為限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35939" y="2636912"/>
            <a:ext cx="7700169" cy="3672408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錯誤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態樣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endPara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過當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之資格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，如丙級營造廠可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承攬，卻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要求甲級營造廠。</a:t>
            </a:r>
            <a:endParaRPr lang="en-US" altLang="zh-TW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投標時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須擁有指定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設備、出廠證明、品質證明</a:t>
            </a:r>
            <a:endParaRPr lang="en-US" altLang="zh-TW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要求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廠商提出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不存在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之營業項目或證照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如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需要求特定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營業項目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或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證照</a:t>
            </a:r>
            <a:r>
              <a:rPr lang="zh-TW" altLang="en-US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，應確認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其</a:t>
            </a:r>
            <a:r>
              <a:rPr lang="zh-TW" altLang="en-US" sz="28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正確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名稱</a:t>
            </a:r>
            <a:r>
              <a:rPr lang="en-US" altLang="zh-TW" sz="28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7" name="向右箭號 6"/>
          <p:cNvSpPr/>
          <p:nvPr/>
        </p:nvSpPr>
        <p:spPr>
          <a:xfrm>
            <a:off x="239486" y="3117687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0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頁尾版面配置區 1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rgbClr val="195C4E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>
                <a:solidFill>
                  <a:srgbClr val="195C4E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rgbClr val="195C4E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>
                <a:solidFill>
                  <a:srgbClr val="195C4E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rgbClr val="195C4E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TW" sz="1400" b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46149" y="548680"/>
            <a:ext cx="7077075" cy="9366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6666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dirty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4000" dirty="0" smtClean="0">
                <a:solidFill>
                  <a:schemeClr val="bg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sz="4000" kern="0" dirty="0">
                <a:latin typeface="標楷體" pitchFamily="65" charset="-120"/>
                <a:ea typeface="標楷體" panose="03000509000000000000" pitchFamily="65" charset="-120"/>
              </a:rPr>
              <a:t>注意事項</a:t>
            </a:r>
            <a:r>
              <a:rPr lang="en-US" altLang="zh-TW" sz="4000" kern="0" dirty="0" smtClean="0">
                <a:latin typeface="標楷體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kern="0" dirty="0" smtClean="0">
                <a:latin typeface="標楷體" pitchFamily="65" charset="-120"/>
                <a:ea typeface="標楷體" panose="03000509000000000000" pitchFamily="65" charset="-120"/>
              </a:rPr>
              <a:t>招標階段</a:t>
            </a:r>
            <a:endParaRPr lang="zh-TW" altLang="zh-TW" sz="4000" kern="0" dirty="0">
              <a:latin typeface="標楷體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endParaRPr lang="zh-TW" altLang="zh-TW" sz="4000" kern="0" dirty="0" smtClean="0">
              <a:latin typeface="標楷體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3383" y="1255045"/>
            <a:ext cx="5276850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規格、數量或金額變更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369094" y="2554734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881120" y="2083935"/>
            <a:ext cx="7488237" cy="1851620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採購規格上網公告後，如需更改，請至秘書室網站下載「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金額調整</a:t>
            </a:r>
            <a:r>
              <a:rPr lang="en-US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zh-TW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規格數量變更申請表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」，填寫後會辦秘書室、主計室、政風室，送至所部陳核。</a:t>
            </a:r>
          </a:p>
        </p:txBody>
      </p:sp>
      <p:sp>
        <p:nvSpPr>
          <p:cNvPr id="10" name="矩形 9"/>
          <p:cNvSpPr/>
          <p:nvPr/>
        </p:nvSpPr>
        <p:spPr>
          <a:xfrm>
            <a:off x="566737" y="4041005"/>
            <a:ext cx="5275262" cy="72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開標</a:t>
            </a:r>
            <a:r>
              <a:rPr lang="zh-TW" altLang="en-US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請準時</a:t>
            </a:r>
            <a:r>
              <a:rPr lang="zh-TW" altLang="en-US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出席開標</a:t>
            </a:r>
            <a:endParaRPr lang="en-US" altLang="zh-TW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6149" y="4761730"/>
            <a:ext cx="7488238" cy="1368425"/>
          </a:xfrm>
          <a:prstGeom prst="rect">
            <a:avLst/>
          </a:prstGeom>
          <a:solidFill>
            <a:srgbClr val="CCFFCC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如需審查廠商履約能力證明文件、規格文件，請準時至開標室</a:t>
            </a:r>
            <a:r>
              <a:rPr lang="zh-TW" altLang="en-US" sz="2800" b="1" dirty="0">
                <a:solidFill>
                  <a:schemeClr val="tx1"/>
                </a:solidFill>
                <a:latin typeface="標楷體" pitchFamily="65" charset="-120"/>
              </a:rPr>
              <a:t>。</a:t>
            </a:r>
          </a:p>
        </p:txBody>
      </p:sp>
      <p:sp>
        <p:nvSpPr>
          <p:cNvPr id="13" name="向右箭號 12"/>
          <p:cNvSpPr/>
          <p:nvPr/>
        </p:nvSpPr>
        <p:spPr>
          <a:xfrm>
            <a:off x="369093" y="5209041"/>
            <a:ext cx="395287" cy="431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901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gray">
          <a:xfrm>
            <a:off x="1056244" y="2996952"/>
            <a:ext cx="7344816" cy="1759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r>
              <a:rPr lang="zh-TW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報告完畢</a:t>
            </a:r>
            <a:r>
              <a:rPr lang="en-US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4400" b="1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敬請指教</a:t>
            </a:r>
          </a:p>
          <a:p>
            <a:pPr marL="342900" indent="-342900" algn="ctr">
              <a:spcBef>
                <a:spcPct val="20000"/>
              </a:spcBef>
              <a:buClr>
                <a:schemeClr val="tx2"/>
              </a:buClr>
              <a:defRPr/>
            </a:pPr>
            <a:endParaRPr lang="en-US" altLang="zh-TW" sz="3200" b="1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15034" y="5157192"/>
            <a:ext cx="58272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kern="10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Verdana"/>
              </a:rPr>
              <a:t>歡迎加入核研所工作團隊</a:t>
            </a:r>
            <a:endParaRPr lang="zh-TW" alt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37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848600" cy="797496"/>
          </a:xfrm>
        </p:spPr>
        <p:txBody>
          <a:bodyPr/>
          <a:lstStyle/>
          <a:p>
            <a:r>
              <a:rPr lang="zh-TW" altLang="en-US" sz="4000" dirty="0" smtClean="0"/>
              <a:t>一</a:t>
            </a:r>
            <a:r>
              <a:rPr lang="en-US" altLang="zh-TW" sz="4000" dirty="0" smtClean="0"/>
              <a:t>.</a:t>
            </a:r>
            <a:r>
              <a:rPr lang="zh-TW" altLang="zh-TW" sz="4000" dirty="0" smtClean="0"/>
              <a:t>採購</a:t>
            </a:r>
            <a:r>
              <a:rPr lang="zh-TW" altLang="zh-TW" sz="4000" dirty="0"/>
              <a:t>相關名詞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63742"/>
              </p:ext>
            </p:extLst>
          </p:nvPr>
        </p:nvGraphicFramePr>
        <p:xfrm>
          <a:off x="323528" y="1196753"/>
          <a:ext cx="8352927" cy="54418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73082"/>
                <a:gridCol w="2773082"/>
                <a:gridCol w="2806763"/>
              </a:tblGrid>
              <a:tr h="504056"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採購性質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定義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採購法第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</a:t>
                      </a:r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條</a:t>
                      </a:r>
                      <a:r>
                        <a:rPr lang="en-US" altLang="zh-TW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aseline="0" dirty="0" smtClean="0">
                          <a:solidFill>
                            <a:schemeClr val="tx1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舉例</a:t>
                      </a:r>
                      <a:endParaRPr lang="zh-TW" altLang="en-US" baseline="0" dirty="0">
                        <a:solidFill>
                          <a:schemeClr val="tx1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1971929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工程</a:t>
                      </a:r>
                    </a:p>
                    <a:p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指在地面上下新建、增建、改建、修建、拆除構造物與其所屬設備及改變自然環境之行為，包括建築、土木、水利、環境、交通、機械、電氣、化工及其他經主管機關認定之工程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館舍整修、油漆、防水等工程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 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1434130"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財物</a:t>
                      </a:r>
                    </a:p>
                    <a:p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指各種物品 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生鮮農漁產品除外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) </a:t>
                      </a: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、材料、設備、機具與其他動產、不動產、權利及其他經主管機關認定之財物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購買儀器、耗材、化學藥品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..</a:t>
                      </a:r>
                      <a:endParaRPr lang="zh-TW" altLang="en-US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1426563"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勞務</a:t>
                      </a:r>
                      <a:endParaRPr lang="zh-TW" altLang="en-US" sz="2400" baseline="0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指專業服務、技術服務、資訊服務、研究發展、營運管理、維修、訓練、勞力及其他經主管機關認定之勞務</a:t>
                      </a:r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0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>
                          <a:latin typeface="標楷體" pitchFamily="65" charset="-120"/>
                          <a:ea typeface="標楷體" pitchFamily="65" charset="-120"/>
                        </a:rPr>
                        <a:t>例如</a:t>
                      </a:r>
                      <a:r>
                        <a:rPr lang="en-US" altLang="zh-TW" dirty="0" smtClean="0">
                          <a:latin typeface="標楷體" pitchFamily="65" charset="-120"/>
                          <a:ea typeface="標楷體" pitchFamily="65" charset="-120"/>
                        </a:rPr>
                        <a:t>: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委託研究、儀器校正、儀器維修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lang="zh-TW" altLang="en-US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電腦保養</a:t>
                      </a:r>
                      <a:r>
                        <a:rPr lang="en-US" altLang="zh-TW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…</a:t>
                      </a:r>
                    </a:p>
                    <a:p>
                      <a:endParaRPr lang="zh-TW" altLang="en-US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8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136904" cy="56207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採購相關名詞</a:t>
            </a:r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>
          <a:xfrm>
            <a:off x="323528" y="1124743"/>
            <a:ext cx="8280920" cy="432049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zh-TW" altLang="en-US" dirty="0" smtClean="0">
                <a:solidFill>
                  <a:srgbClr val="4D240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採購性質、採購金額級距及招標方式</a:t>
            </a:r>
            <a:endParaRPr lang="en-US" altLang="zh-TW" dirty="0" smtClean="0">
              <a:solidFill>
                <a:srgbClr val="4D2403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eaLnBrk="1" hangingPunct="1"/>
            <a:endParaRPr lang="en-US" altLang="zh-TW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690784"/>
              </p:ext>
            </p:extLst>
          </p:nvPr>
        </p:nvGraphicFramePr>
        <p:xfrm>
          <a:off x="179388" y="1628775"/>
          <a:ext cx="8712200" cy="4824561"/>
        </p:xfrm>
        <a:graphic>
          <a:graphicData uri="http://schemas.openxmlformats.org/drawingml/2006/table">
            <a:tbl>
              <a:tblPr/>
              <a:tblGrid>
                <a:gridCol w="1030287"/>
                <a:gridCol w="1582738"/>
                <a:gridCol w="1584325"/>
                <a:gridCol w="1584325"/>
                <a:gridCol w="1504950"/>
                <a:gridCol w="1425575"/>
              </a:tblGrid>
              <a:tr h="139272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級距</a:t>
                      </a: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性質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小額採購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未達</a:t>
                      </a:r>
                      <a:endParaRPr kumimoji="0" lang="en-US" altLang="zh-TW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公告公額</a:t>
                      </a:r>
                      <a:r>
                        <a:rPr kumimoji="0" lang="en-US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逾公告金額十分之一</a:t>
                      </a:r>
                      <a:r>
                        <a:rPr kumimoji="0" lang="en-US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公告金額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查核金額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巨額採購</a:t>
                      </a: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55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工程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萬元以下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逾</a:t>
                      </a:r>
                      <a:r>
                        <a:rPr kumimoji="0" lang="en-US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</a:t>
                      </a:r>
                      <a:r>
                        <a:rPr kumimoji="0" lang="zh-TW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萬元</a:t>
                      </a: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未達</a:t>
                      </a:r>
                      <a:r>
                        <a:rPr kumimoji="0" lang="en-US" altLang="zh-TW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100</a:t>
                      </a:r>
                      <a:r>
                        <a:rPr kumimoji="0" lang="zh-TW" altLang="en-US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萬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含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5000</a:t>
                      </a: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財物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  <a:endParaRPr kumimoji="0" lang="en-US" altLang="zh-TW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r>
                        <a:rPr kumimoji="0" lang="zh-TW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億元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  <a:endParaRPr kumimoji="0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1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勞務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同上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1000</a:t>
                      </a:r>
                      <a:r>
                        <a:rPr kumimoji="0" lang="zh-TW" altLang="zh-TW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2000</a:t>
                      </a:r>
                      <a:r>
                        <a:rPr kumimoji="0" lang="zh-TW" altLang="zh-TW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萬元</a:t>
                      </a:r>
                      <a:r>
                        <a:rPr kumimoji="0" lang="zh-TW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以上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12140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招標方式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逕行採購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比價或議價</a:t>
                      </a:r>
                      <a:endParaRPr kumimoji="0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公開取得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報價單或</a:t>
                      </a:r>
                      <a:endParaRPr kumimoji="0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企畫書</a:t>
                      </a:r>
                      <a:r>
                        <a:rPr kumimoji="0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公開招標</a:t>
                      </a:r>
                      <a:r>
                        <a:rPr kumimoji="0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/</a:t>
                      </a:r>
                      <a:r>
                        <a:rPr kumimoji="0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限制性招標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400" b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400">
                          <a:solidFill>
                            <a:schemeClr val="tx1"/>
                          </a:solidFill>
                          <a:latin typeface="Arial" charset="0"/>
                          <a:ea typeface="標楷體" pitchFamily="65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40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504055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採購相關名詞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107504" y="764704"/>
            <a:ext cx="8229600" cy="57606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zh-TW" altLang="en-US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招標方式</a:t>
            </a:r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US" altLang="zh-TW" dirty="0" smtClean="0">
              <a:solidFill>
                <a:srgbClr val="00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091115"/>
              </p:ext>
            </p:extLst>
          </p:nvPr>
        </p:nvGraphicFramePr>
        <p:xfrm>
          <a:off x="179512" y="1268760"/>
          <a:ext cx="8785225" cy="5373730"/>
        </p:xfrm>
        <a:graphic>
          <a:graphicData uri="http://schemas.openxmlformats.org/drawingml/2006/table">
            <a:tbl>
              <a:tblPr firstRow="1" firstCol="1" bandCol="1">
                <a:tableStyleId>{5C22544A-7EE6-4342-B048-85BDC9FD1C3A}</a:tableStyleId>
              </a:tblPr>
              <a:tblGrid>
                <a:gridCol w="1008236"/>
                <a:gridCol w="864096"/>
                <a:gridCol w="1440036"/>
                <a:gridCol w="1224260"/>
                <a:gridCol w="2664172"/>
                <a:gridCol w="1584425"/>
              </a:tblGrid>
              <a:tr h="697028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en-US" altLang="zh-TW" sz="2000" b="1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適用金額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定  義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依據法條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開標之投標廠商家數</a:t>
                      </a:r>
                      <a:endParaRPr lang="zh-TW" altLang="en-US" sz="20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等標期</a:t>
                      </a:r>
                      <a:r>
                        <a:rPr lang="en-US" altLang="zh-TW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電領</a:t>
                      </a:r>
                      <a:r>
                        <a:rPr lang="en-US" altLang="zh-TW" sz="1400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531232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</a:t>
                      </a:r>
                      <a:endParaRPr lang="en-US" altLang="zh-TW" sz="20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  <a:endParaRPr lang="zh-TW" altLang="en-US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萬以上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以公告方式邀請不特定廠商投標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 smtClean="0">
                          <a:latin typeface="標楷體"/>
                          <a:ea typeface="標楷體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合格廠商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以上不限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第一次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WTO/GPA: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巨額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查核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公告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1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en-US" altLang="zh-TW" sz="1600" b="0" dirty="0" smtClean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第二次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altLang="zh-TW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5266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solidFill>
                            <a:srgbClr val="80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公開取得書面報價或企劃書</a:t>
                      </a:r>
                      <a:endParaRPr lang="zh-TW" altLang="en-US" sz="2000" b="1" dirty="0">
                        <a:solidFill>
                          <a:srgbClr val="8000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100,001</a:t>
                      </a:r>
                    </a:p>
                    <a:p>
                      <a:r>
                        <a:rPr lang="zh-TW" altLang="en-US" sz="1600" b="0" kern="1200" baseline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至</a:t>
                      </a:r>
                      <a:endParaRPr lang="en-US" altLang="zh-TW" sz="1600" b="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altLang="zh-TW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999,999</a:t>
                      </a:r>
                      <a:endParaRPr lang="zh-TW" altLang="en-US" sz="16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以公告方式應公開取得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家以上廠商之報價單或企劃書</a:t>
                      </a: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49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條中央機關未達公告金額採購招標辦法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次應公開取得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家以上書面報價或企劃書，依中央機關未達公告金額採購辦法第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條規定第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次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未達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時可經機關首長或其授權人之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核可改採限制性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投標即可開標。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天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299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限制性</a:t>
                      </a:r>
                      <a:endParaRPr lang="en-US" altLang="zh-TW" sz="2000" b="1" dirty="0" smtClean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招標</a:t>
                      </a:r>
                      <a:endParaRPr lang="zh-TW" altLang="en-US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不限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不經公告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方式邀請</a:t>
                      </a:r>
                      <a:r>
                        <a:rPr lang="en-US" altLang="zh-TW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以上比價或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僅邀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議價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採購法第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條第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項各款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邀請</a:t>
                      </a:r>
                      <a:r>
                        <a:rPr lang="en-US" altLang="zh-TW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家以上廠商比價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或僅邀</a:t>
                      </a:r>
                      <a:r>
                        <a:rPr lang="en-US" altLang="zh-TW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16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家廠商議價</a:t>
                      </a:r>
                    </a:p>
                    <a:p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 b="0" dirty="0" smtClean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可不公告</a:t>
                      </a:r>
                      <a:endParaRPr lang="zh-TW" altLang="en-US" sz="1600" b="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1449" marR="91449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300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1" y="3962248"/>
            <a:ext cx="7920880" cy="224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單箭頭接點 6"/>
          <p:cNvCxnSpPr/>
          <p:nvPr/>
        </p:nvCxnSpPr>
        <p:spPr>
          <a:xfrm>
            <a:off x="611560" y="2924944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6" y="1595389"/>
            <a:ext cx="8257800" cy="23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524328" y="2924944"/>
            <a:ext cx="792088" cy="50405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971600" y="3429000"/>
            <a:ext cx="1944216" cy="2880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4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003232" cy="72008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作業相關規定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40768"/>
            <a:ext cx="8686800" cy="4785395"/>
          </a:xfrm>
        </p:spPr>
        <p:txBody>
          <a:bodyPr>
            <a:normAutofit/>
          </a:bodyPr>
          <a:lstStyle/>
          <a:p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採購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作業規定</a:t>
            </a:r>
            <a:endParaRPr lang="zh-TW" altLang="en-US" sz="2400" b="1" dirty="0">
              <a:latin typeface="標楷體" pitchFamily="65" charset="-120"/>
              <a:ea typeface="標楷體" pitchFamily="65" charset="-120"/>
              <a:cs typeface="Arial Unicode MS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9459"/>
            <a:ext cx="8421404" cy="454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83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8800" y="692696"/>
            <a:ext cx="7848600" cy="72548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/>
              <a:t>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本所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採購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作業相關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規定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採購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  <a:cs typeface="Arial Unicode MS" pitchFamily="34" charset="-120"/>
              </a:rPr>
              <a:t>作業表格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88115"/>
            <a:ext cx="826167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66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簡報1" id="{55EC7766-C1C1-4CD9-A20C-01EAA9385243}" vid="{051D9F98-01E4-4A39-A991-D0CA52EB9A04}"/>
    </a:ext>
  </a:extLst>
</a:theme>
</file>

<file path=ppt/theme/theme3.xml><?xml version="1.0" encoding="utf-8"?>
<a:theme xmlns:a="http://schemas.openxmlformats.org/drawingml/2006/main" name="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簡報1" id="{55EC7766-C1C1-4CD9-A20C-01EAA9385243}" vid="{051D9F98-01E4-4A39-A991-D0CA52EB9A04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2662</TotalTime>
  <Words>1729</Words>
  <Application>Microsoft Office PowerPoint</Application>
  <PresentationFormat>如螢幕大小 (4:3)</PresentationFormat>
  <Paragraphs>259</Paragraphs>
  <Slides>32</Slides>
  <Notes>19</Notes>
  <HiddenSlides>0</HiddenSlides>
  <MMClips>0</MMClips>
  <ScaleCrop>false</ScaleCrop>
  <HeadingPairs>
    <vt:vector size="6" baseType="variant">
      <vt:variant>
        <vt:lpstr>佈景主題</vt:lpstr>
      </vt:variant>
      <vt:variant>
        <vt:i4>3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6" baseType="lpstr">
      <vt:lpstr>自訂設計</vt:lpstr>
      <vt:lpstr>2_佈景主題1</vt:lpstr>
      <vt:lpstr>佈景主題1</vt:lpstr>
      <vt:lpstr>Image</vt:lpstr>
      <vt:lpstr>採購作業簡介</vt:lpstr>
      <vt:lpstr>大   綱</vt:lpstr>
      <vt:lpstr>政府採購流程說明 </vt:lpstr>
      <vt:lpstr>一.採購相關名詞</vt:lpstr>
      <vt:lpstr>一.採購相關名詞</vt:lpstr>
      <vt:lpstr>一.採購相關名詞</vt:lpstr>
      <vt:lpstr>二.本所採購作業相關規定</vt:lpstr>
      <vt:lpstr>二.本所採購作業相關規定</vt:lpstr>
      <vt:lpstr>二.本所採購作業相關規定</vt:lpstr>
      <vt:lpstr>PowerPoint 簡報</vt:lpstr>
      <vt:lpstr> 申請階段類別v.s.採購類別</vt:lpstr>
      <vt:lpstr>二.本所採購作業相關規定 </vt:lpstr>
      <vt:lpstr>有問題要問誰?</vt:lpstr>
      <vt:lpstr>採購申請案例</vt:lpstr>
      <vt:lpstr>PowerPoint 簡報</vt:lpstr>
      <vt:lpstr>PowerPoint 簡報</vt:lpstr>
      <vt:lpstr>PowerPoint 簡報</vt:lpstr>
      <vt:lpstr>三.採購管理系統操作說明</vt:lpstr>
      <vt:lpstr>PowerPoint 簡報</vt:lpstr>
      <vt:lpstr>PowerPoint 簡報</vt:lpstr>
      <vt:lpstr>申請階段</vt:lpstr>
      <vt:lpstr>申請階段</vt:lpstr>
      <vt:lpstr>PowerPoint 簡報</vt:lpstr>
      <vt:lpstr>會辦階段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謝佳吟</dc:creator>
  <cp:lastModifiedBy>王麗如</cp:lastModifiedBy>
  <cp:revision>249</cp:revision>
  <cp:lastPrinted>2019-04-24T07:18:27Z</cp:lastPrinted>
  <dcterms:created xsi:type="dcterms:W3CDTF">2016-11-07T07:24:56Z</dcterms:created>
  <dcterms:modified xsi:type="dcterms:W3CDTF">2019-10-29T05:52:47Z</dcterms:modified>
</cp:coreProperties>
</file>