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7" r:id="rId1"/>
  </p:sldMasterIdLst>
  <p:notesMasterIdLst>
    <p:notesMasterId r:id="rId12"/>
  </p:notesMasterIdLst>
  <p:handoutMasterIdLst>
    <p:handoutMasterId r:id="rId13"/>
  </p:handoutMasterIdLst>
  <p:sldIdLst>
    <p:sldId id="256" r:id="rId2"/>
    <p:sldId id="270" r:id="rId3"/>
    <p:sldId id="271" r:id="rId4"/>
    <p:sldId id="257" r:id="rId5"/>
    <p:sldId id="265" r:id="rId6"/>
    <p:sldId id="266" r:id="rId7"/>
    <p:sldId id="263" r:id="rId8"/>
    <p:sldId id="267" r:id="rId9"/>
    <p:sldId id="268" r:id="rId10"/>
    <p:sldId id="261" r:id="rId11"/>
  </p:sldIdLst>
  <p:sldSz cx="9144000" cy="6858000" type="screen4x3"/>
  <p:notesSz cx="6735763" cy="9866313"/>
  <p:defaultTextStyle>
    <a:defPPr>
      <a:defRPr lang="zh-TW"/>
    </a:defPPr>
    <a:lvl1pPr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  <a:srgbClr val="DDDDDD"/>
    <a:srgbClr val="CC0000"/>
    <a:srgbClr val="0000FF"/>
    <a:srgbClr val="FFFFCC"/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無樣式、表格格線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81336" autoAdjust="0"/>
  </p:normalViewPr>
  <p:slideViewPr>
    <p:cSldViewPr snapToGrid="0">
      <p:cViewPr varScale="1">
        <p:scale>
          <a:sx n="71" d="100"/>
          <a:sy n="71" d="100"/>
        </p:scale>
        <p:origin x="1814" y="53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2919413" cy="4919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7573" tIns="43786" rIns="87573" bIns="43786" numCol="1" anchor="t" anchorCtr="0" compatLnSpc="1">
            <a:prstTxWarp prst="textNoShape">
              <a:avLst/>
            </a:prstTxWarp>
          </a:bodyPr>
          <a:lstStyle>
            <a:lvl1pPr defTabSz="876300" eaLnBrk="0" hangingPunct="0">
              <a:defRPr sz="1200" smtClean="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14763" y="0"/>
            <a:ext cx="2919412" cy="4919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7573" tIns="43786" rIns="87573" bIns="43786" numCol="1" anchor="t" anchorCtr="0" compatLnSpc="1">
            <a:prstTxWarp prst="textNoShape">
              <a:avLst/>
            </a:prstTxWarp>
          </a:bodyPr>
          <a:lstStyle>
            <a:lvl1pPr algn="r" defTabSz="876300" eaLnBrk="0" hangingPunct="0">
              <a:defRPr sz="1200" smtClean="0"/>
            </a:lvl1pPr>
          </a:lstStyle>
          <a:p>
            <a:pPr>
              <a:defRPr/>
            </a:pPr>
            <a:fld id="{194D7E39-C853-4375-BE0E-77EC8E3C4CA9}" type="datetimeFigureOut">
              <a:rPr lang="zh-TW" altLang="en-US"/>
              <a:pPr>
                <a:defRPr/>
              </a:pPr>
              <a:t>2019/10/17</a:t>
            </a:fld>
            <a:endParaRPr lang="en-US" altLang="zh-TW"/>
          </a:p>
        </p:txBody>
      </p:sp>
      <p:sp>
        <p:nvSpPr>
          <p:cNvPr id="4506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9372759"/>
            <a:ext cx="2919413" cy="4919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7573" tIns="43786" rIns="87573" bIns="43786" numCol="1" anchor="b" anchorCtr="0" compatLnSpc="1">
            <a:prstTxWarp prst="textNoShape">
              <a:avLst/>
            </a:prstTxWarp>
          </a:bodyPr>
          <a:lstStyle>
            <a:lvl1pPr defTabSz="876300" eaLnBrk="0" hangingPunct="0">
              <a:defRPr sz="1200" smtClean="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506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14763" y="9372759"/>
            <a:ext cx="2919412" cy="4919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7573" tIns="43786" rIns="87573" bIns="43786" numCol="1" anchor="b" anchorCtr="0" compatLnSpc="1">
            <a:prstTxWarp prst="textNoShape">
              <a:avLst/>
            </a:prstTxWarp>
          </a:bodyPr>
          <a:lstStyle>
            <a:lvl1pPr algn="r" defTabSz="876300" eaLnBrk="0" hangingPunct="0">
              <a:defRPr sz="1200" smtClean="0"/>
            </a:lvl1pPr>
          </a:lstStyle>
          <a:p>
            <a:pPr>
              <a:defRPr/>
            </a:pPr>
            <a:fld id="{DCB9B6DB-8331-4BD4-8BEB-6B245D7792A3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52421135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 bwMode="auto">
          <a:xfrm>
            <a:off x="1" y="1"/>
            <a:ext cx="2919413" cy="493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0760" tIns="45380" rIns="90760" bIns="45380" numCol="1" anchor="t" anchorCtr="0" compatLnSpc="1">
            <a:prstTxWarp prst="textNoShape">
              <a:avLst/>
            </a:prstTxWarp>
          </a:bodyPr>
          <a:lstStyle>
            <a:lvl1pPr defTabSz="876300" eaLnBrk="0" hangingPunct="0">
              <a:defRPr sz="1200" smtClean="0"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 bwMode="auto">
          <a:xfrm>
            <a:off x="3814763" y="1"/>
            <a:ext cx="2919412" cy="493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0760" tIns="45380" rIns="90760" bIns="45380" numCol="1" anchor="t" anchorCtr="0" compatLnSpc="1">
            <a:prstTxWarp prst="textNoShape">
              <a:avLst/>
            </a:prstTxWarp>
          </a:bodyPr>
          <a:lstStyle>
            <a:lvl1pPr algn="r" defTabSz="876300" eaLnBrk="0" hangingPunct="0">
              <a:defRPr sz="1200" smtClean="0"/>
            </a:lvl1pPr>
          </a:lstStyle>
          <a:p>
            <a:pPr>
              <a:defRPr/>
            </a:pPr>
            <a:fld id="{82FD1795-F88C-465D-B394-BC2EA9270A51}" type="datetimeFigureOut">
              <a:rPr lang="zh-TW" altLang="en-US"/>
              <a:pPr>
                <a:defRPr/>
              </a:pPr>
              <a:t>2019/10/17</a:t>
            </a:fld>
            <a:endParaRPr lang="en-US" altLang="zh-TW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150938" y="1233488"/>
            <a:ext cx="4438650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768" tIns="47384" rIns="94768" bIns="47384" rtlCol="0" anchor="ctr"/>
          <a:lstStyle/>
          <a:p>
            <a:pPr lvl="0"/>
            <a:endParaRPr lang="zh-TW" altLang="en-US" noProof="0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 bwMode="auto">
          <a:xfrm>
            <a:off x="673100" y="4748272"/>
            <a:ext cx="5389563" cy="3884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0760" tIns="45380" rIns="90760" bIns="4538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noProof="0" smtClean="0"/>
              <a:t>按一下以編輯母片文字樣式</a:t>
            </a:r>
          </a:p>
          <a:p>
            <a:pPr lvl="1"/>
            <a:r>
              <a:rPr lang="zh-TW" altLang="en-US" noProof="0" smtClean="0"/>
              <a:t>第二層</a:t>
            </a:r>
          </a:p>
          <a:p>
            <a:pPr lvl="2"/>
            <a:r>
              <a:rPr lang="zh-TW" altLang="en-US" noProof="0" smtClean="0"/>
              <a:t>第三層</a:t>
            </a:r>
          </a:p>
          <a:p>
            <a:pPr lvl="3"/>
            <a:r>
              <a:rPr lang="zh-TW" altLang="en-US" noProof="0" smtClean="0"/>
              <a:t>第四層</a:t>
            </a:r>
          </a:p>
          <a:p>
            <a:pPr lvl="4"/>
            <a:r>
              <a:rPr lang="zh-TW" altLang="en-US" noProof="0" smtClean="0"/>
              <a:t>第五層</a:t>
            </a:r>
            <a:endParaRPr lang="zh-TW" altLang="en-US" noProof="0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 bwMode="auto">
          <a:xfrm>
            <a:off x="1" y="9372759"/>
            <a:ext cx="2919413" cy="493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0760" tIns="45380" rIns="90760" bIns="45380" numCol="1" anchor="b" anchorCtr="0" compatLnSpc="1">
            <a:prstTxWarp prst="textNoShape">
              <a:avLst/>
            </a:prstTxWarp>
          </a:bodyPr>
          <a:lstStyle>
            <a:lvl1pPr defTabSz="876300" eaLnBrk="0" hangingPunct="0">
              <a:defRPr sz="1200" smtClean="0"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 bwMode="auto">
          <a:xfrm>
            <a:off x="3814763" y="9372759"/>
            <a:ext cx="2919412" cy="493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0760" tIns="45380" rIns="90760" bIns="45380" numCol="1" anchor="b" anchorCtr="0" compatLnSpc="1">
            <a:prstTxWarp prst="textNoShape">
              <a:avLst/>
            </a:prstTxWarp>
          </a:bodyPr>
          <a:lstStyle>
            <a:lvl1pPr algn="r" defTabSz="876300" eaLnBrk="0" hangingPunct="0">
              <a:defRPr sz="1200" smtClean="0"/>
            </a:lvl1pPr>
          </a:lstStyle>
          <a:p>
            <a:pPr>
              <a:defRPr/>
            </a:pPr>
            <a:fld id="{B36B95FE-6008-4B32-8A81-AF26413ABE5B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21497352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en-US" dirty="0" smtClean="0"/>
              <a:t>標題</a:t>
            </a:r>
            <a:r>
              <a:rPr lang="en-US" altLang="zh-TW" dirty="0" smtClean="0"/>
              <a:t>:</a:t>
            </a:r>
            <a:r>
              <a:rPr lang="zh-TW" altLang="en-US" dirty="0" smtClean="0"/>
              <a:t> </a:t>
            </a:r>
            <a:r>
              <a:rPr lang="en-US" altLang="zh-TW" dirty="0" smtClean="0"/>
              <a:t>44</a:t>
            </a:r>
            <a:r>
              <a:rPr lang="zh-TW" altLang="en-US" dirty="0" smtClean="0"/>
              <a:t>點標楷體加粗</a:t>
            </a:r>
            <a:endParaRPr lang="en-US" altLang="zh-TW" dirty="0" smtClean="0"/>
          </a:p>
          <a:p>
            <a:r>
              <a:rPr lang="zh-TW" altLang="en-US" dirty="0" smtClean="0"/>
              <a:t>副標題</a:t>
            </a:r>
            <a:r>
              <a:rPr lang="en-US" altLang="zh-TW" dirty="0" smtClean="0"/>
              <a:t>:</a:t>
            </a:r>
            <a:r>
              <a:rPr lang="zh-TW" altLang="en-US" dirty="0" smtClean="0"/>
              <a:t> </a:t>
            </a:r>
            <a:r>
              <a:rPr lang="en-US" altLang="zh-TW" dirty="0" smtClean="0"/>
              <a:t>32</a:t>
            </a:r>
            <a:r>
              <a:rPr lang="zh-TW" altLang="en-US" dirty="0" smtClean="0"/>
              <a:t>點標楷體加粗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36B95FE-6008-4B32-8A81-AF26413ABE5B}" type="slidenum">
              <a:rPr lang="zh-TW" altLang="en-US" smtClean="0"/>
              <a:pPr>
                <a:defRPr/>
              </a:pPr>
              <a:t>1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69468002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en-US" dirty="0" smtClean="0"/>
              <a:t>標題</a:t>
            </a:r>
            <a:r>
              <a:rPr lang="en-US" altLang="zh-TW" dirty="0" smtClean="0"/>
              <a:t>:</a:t>
            </a:r>
            <a:r>
              <a:rPr lang="zh-TW" altLang="en-US" dirty="0" smtClean="0"/>
              <a:t> </a:t>
            </a:r>
            <a:r>
              <a:rPr lang="en-US" altLang="zh-TW" dirty="0" smtClean="0"/>
              <a:t>44</a:t>
            </a:r>
            <a:r>
              <a:rPr lang="zh-TW" altLang="en-US" dirty="0" smtClean="0"/>
              <a:t>點標楷體加粗</a:t>
            </a:r>
            <a:endParaRPr lang="en-US" altLang="zh-TW" dirty="0" smtClean="0"/>
          </a:p>
          <a:p>
            <a:r>
              <a:rPr lang="zh-TW" altLang="en-US" dirty="0" smtClean="0"/>
              <a:t>標題一</a:t>
            </a:r>
            <a:r>
              <a:rPr lang="en-US" altLang="zh-TW" dirty="0" smtClean="0"/>
              <a:t>:</a:t>
            </a:r>
            <a:r>
              <a:rPr lang="zh-TW" altLang="en-US" dirty="0" smtClean="0"/>
              <a:t> </a:t>
            </a:r>
            <a:r>
              <a:rPr lang="en-US" altLang="zh-TW" dirty="0" smtClean="0"/>
              <a:t>32</a:t>
            </a:r>
            <a:r>
              <a:rPr lang="zh-TW" altLang="en-US" dirty="0" smtClean="0"/>
              <a:t>點標楷體加粗</a:t>
            </a:r>
            <a:endParaRPr lang="en-US" altLang="zh-TW" dirty="0" smtClean="0"/>
          </a:p>
          <a:p>
            <a:r>
              <a:rPr lang="zh-TW" altLang="en-US" dirty="0" smtClean="0"/>
              <a:t>標題二</a:t>
            </a:r>
            <a:r>
              <a:rPr lang="en-US" altLang="zh-TW" dirty="0" smtClean="0"/>
              <a:t>:</a:t>
            </a:r>
            <a:r>
              <a:rPr lang="zh-TW" altLang="en-US" dirty="0" smtClean="0"/>
              <a:t> </a:t>
            </a:r>
            <a:r>
              <a:rPr lang="en-US" altLang="zh-TW" dirty="0" smtClean="0"/>
              <a:t>28</a:t>
            </a:r>
            <a:r>
              <a:rPr lang="zh-TW" altLang="en-US" dirty="0" smtClean="0"/>
              <a:t>點標楷體加粗</a:t>
            </a:r>
            <a:endParaRPr lang="en-US" altLang="zh-TW" dirty="0" smtClean="0"/>
          </a:p>
          <a:p>
            <a:r>
              <a:rPr lang="zh-TW" altLang="en-US" dirty="0" smtClean="0"/>
              <a:t>標題三</a:t>
            </a:r>
            <a:r>
              <a:rPr lang="en-US" altLang="zh-TW" dirty="0" smtClean="0"/>
              <a:t>:</a:t>
            </a:r>
            <a:r>
              <a:rPr lang="zh-TW" altLang="en-US" dirty="0" smtClean="0"/>
              <a:t> </a:t>
            </a:r>
            <a:r>
              <a:rPr lang="en-US" altLang="zh-TW" dirty="0" smtClean="0"/>
              <a:t>24</a:t>
            </a:r>
            <a:r>
              <a:rPr lang="zh-TW" altLang="en-US" dirty="0" smtClean="0"/>
              <a:t>點標楷體加粗</a:t>
            </a:r>
            <a:endParaRPr lang="en-US" altLang="zh-TW" dirty="0" smtClean="0"/>
          </a:p>
          <a:p>
            <a:r>
              <a:rPr lang="zh-TW" altLang="en-US" dirty="0" smtClean="0"/>
              <a:t>間距</a:t>
            </a:r>
            <a:r>
              <a:rPr lang="en-US" altLang="zh-TW" dirty="0" smtClean="0"/>
              <a:t>:</a:t>
            </a:r>
            <a:r>
              <a:rPr lang="zh-TW" altLang="en-US" dirty="0" smtClean="0"/>
              <a:t> </a:t>
            </a:r>
            <a:r>
              <a:rPr lang="en-US" altLang="zh-TW" dirty="0" smtClean="0"/>
              <a:t>1.5</a:t>
            </a:r>
            <a:r>
              <a:rPr lang="zh-TW" altLang="en-US" dirty="0" smtClean="0"/>
              <a:t>倍行距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36B95FE-6008-4B32-8A81-AF26413ABE5B}" type="slidenum">
              <a:rPr lang="zh-TW" altLang="en-US" smtClean="0"/>
              <a:pPr>
                <a:defRPr/>
              </a:pPr>
              <a:t>4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93316681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en-US" dirty="0" smtClean="0"/>
              <a:t>標題</a:t>
            </a:r>
            <a:r>
              <a:rPr lang="en-US" altLang="zh-TW" dirty="0" smtClean="0"/>
              <a:t>:</a:t>
            </a:r>
            <a:r>
              <a:rPr lang="zh-TW" altLang="en-US" dirty="0" smtClean="0"/>
              <a:t> </a:t>
            </a:r>
            <a:r>
              <a:rPr lang="en-US" altLang="zh-TW" dirty="0" smtClean="0"/>
              <a:t>44</a:t>
            </a:r>
            <a:r>
              <a:rPr lang="zh-TW" altLang="en-US" dirty="0" smtClean="0"/>
              <a:t>點標楷體加粗</a:t>
            </a:r>
            <a:endParaRPr lang="en-US" altLang="zh-TW" dirty="0" smtClean="0"/>
          </a:p>
          <a:p>
            <a:r>
              <a:rPr lang="zh-TW" altLang="en-US" dirty="0" smtClean="0"/>
              <a:t>標題一</a:t>
            </a:r>
            <a:r>
              <a:rPr lang="en-US" altLang="zh-TW" dirty="0" smtClean="0"/>
              <a:t>:</a:t>
            </a:r>
            <a:r>
              <a:rPr lang="zh-TW" altLang="en-US" dirty="0" smtClean="0"/>
              <a:t> </a:t>
            </a:r>
            <a:r>
              <a:rPr lang="en-US" altLang="zh-TW" dirty="0" smtClean="0"/>
              <a:t>32</a:t>
            </a:r>
            <a:r>
              <a:rPr lang="zh-TW" altLang="en-US" dirty="0" smtClean="0"/>
              <a:t>點標楷體加粗</a:t>
            </a:r>
            <a:endParaRPr lang="en-US" altLang="zh-TW" dirty="0" smtClean="0"/>
          </a:p>
          <a:p>
            <a:r>
              <a:rPr lang="zh-TW" altLang="en-US" dirty="0" smtClean="0"/>
              <a:t>標題二</a:t>
            </a:r>
            <a:r>
              <a:rPr lang="en-US" altLang="zh-TW" dirty="0" smtClean="0"/>
              <a:t>:</a:t>
            </a:r>
            <a:r>
              <a:rPr lang="zh-TW" altLang="en-US" dirty="0" smtClean="0"/>
              <a:t> </a:t>
            </a:r>
            <a:r>
              <a:rPr lang="en-US" altLang="zh-TW" dirty="0" smtClean="0"/>
              <a:t>28</a:t>
            </a:r>
            <a:r>
              <a:rPr lang="zh-TW" altLang="en-US" dirty="0" smtClean="0"/>
              <a:t>點標楷體加粗</a:t>
            </a:r>
            <a:endParaRPr lang="en-US" altLang="zh-TW" dirty="0" smtClean="0"/>
          </a:p>
          <a:p>
            <a:r>
              <a:rPr lang="zh-TW" altLang="en-US" dirty="0" smtClean="0"/>
              <a:t>標題三</a:t>
            </a:r>
            <a:r>
              <a:rPr lang="en-US" altLang="zh-TW" dirty="0" smtClean="0"/>
              <a:t>:</a:t>
            </a:r>
            <a:r>
              <a:rPr lang="zh-TW" altLang="en-US" dirty="0" smtClean="0"/>
              <a:t> </a:t>
            </a:r>
            <a:r>
              <a:rPr lang="en-US" altLang="zh-TW" dirty="0" smtClean="0"/>
              <a:t>24</a:t>
            </a:r>
            <a:r>
              <a:rPr lang="zh-TW" altLang="en-US" dirty="0" smtClean="0"/>
              <a:t>點標楷體加粗</a:t>
            </a:r>
            <a:endParaRPr lang="en-US" altLang="zh-TW" dirty="0" smtClean="0"/>
          </a:p>
          <a:p>
            <a:r>
              <a:rPr lang="zh-TW" altLang="en-US" dirty="0" smtClean="0"/>
              <a:t>間距</a:t>
            </a:r>
            <a:r>
              <a:rPr lang="en-US" altLang="zh-TW" dirty="0" smtClean="0"/>
              <a:t>:</a:t>
            </a:r>
            <a:r>
              <a:rPr lang="zh-TW" altLang="en-US" dirty="0" smtClean="0"/>
              <a:t> </a:t>
            </a:r>
            <a:r>
              <a:rPr lang="en-US" altLang="zh-TW" dirty="0" smtClean="0"/>
              <a:t>1.5</a:t>
            </a:r>
            <a:r>
              <a:rPr lang="zh-TW" altLang="en-US" dirty="0" smtClean="0"/>
              <a:t>倍行距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36B95FE-6008-4B32-8A81-AF26413ABE5B}" type="slidenum">
              <a:rPr lang="zh-TW" altLang="en-US" smtClean="0"/>
              <a:pPr>
                <a:defRPr/>
              </a:pPr>
              <a:t>5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93316681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en-US" dirty="0" smtClean="0"/>
              <a:t>標題</a:t>
            </a:r>
            <a:r>
              <a:rPr lang="en-US" altLang="zh-TW" dirty="0" smtClean="0"/>
              <a:t>:</a:t>
            </a:r>
            <a:r>
              <a:rPr lang="zh-TW" altLang="en-US" dirty="0" smtClean="0"/>
              <a:t> </a:t>
            </a:r>
            <a:r>
              <a:rPr lang="en-US" altLang="zh-TW" dirty="0" smtClean="0"/>
              <a:t>44</a:t>
            </a:r>
            <a:r>
              <a:rPr lang="zh-TW" altLang="en-US" dirty="0" smtClean="0"/>
              <a:t>點標楷體加粗</a:t>
            </a:r>
            <a:endParaRPr lang="en-US" altLang="zh-TW" dirty="0" smtClean="0"/>
          </a:p>
          <a:p>
            <a:r>
              <a:rPr lang="zh-TW" altLang="en-US" dirty="0" smtClean="0"/>
              <a:t>標題一</a:t>
            </a:r>
            <a:r>
              <a:rPr lang="en-US" altLang="zh-TW" dirty="0" smtClean="0"/>
              <a:t>:</a:t>
            </a:r>
            <a:r>
              <a:rPr lang="zh-TW" altLang="en-US" dirty="0" smtClean="0"/>
              <a:t> </a:t>
            </a:r>
            <a:r>
              <a:rPr lang="en-US" altLang="zh-TW" dirty="0" smtClean="0"/>
              <a:t>32</a:t>
            </a:r>
            <a:r>
              <a:rPr lang="zh-TW" altLang="en-US" dirty="0" smtClean="0"/>
              <a:t>點標楷體加粗</a:t>
            </a:r>
            <a:endParaRPr lang="en-US" altLang="zh-TW" dirty="0" smtClean="0"/>
          </a:p>
          <a:p>
            <a:r>
              <a:rPr lang="zh-TW" altLang="en-US" dirty="0" smtClean="0"/>
              <a:t>標題二</a:t>
            </a:r>
            <a:r>
              <a:rPr lang="en-US" altLang="zh-TW" dirty="0" smtClean="0"/>
              <a:t>:</a:t>
            </a:r>
            <a:r>
              <a:rPr lang="zh-TW" altLang="en-US" dirty="0" smtClean="0"/>
              <a:t> </a:t>
            </a:r>
            <a:r>
              <a:rPr lang="en-US" altLang="zh-TW" dirty="0" smtClean="0"/>
              <a:t>28</a:t>
            </a:r>
            <a:r>
              <a:rPr lang="zh-TW" altLang="en-US" dirty="0" smtClean="0"/>
              <a:t>點標楷體加粗</a:t>
            </a:r>
            <a:endParaRPr lang="en-US" altLang="zh-TW" dirty="0" smtClean="0"/>
          </a:p>
          <a:p>
            <a:r>
              <a:rPr lang="zh-TW" altLang="en-US" dirty="0" smtClean="0"/>
              <a:t>標題三</a:t>
            </a:r>
            <a:r>
              <a:rPr lang="en-US" altLang="zh-TW" dirty="0" smtClean="0"/>
              <a:t>:</a:t>
            </a:r>
            <a:r>
              <a:rPr lang="zh-TW" altLang="en-US" dirty="0" smtClean="0"/>
              <a:t> </a:t>
            </a:r>
            <a:r>
              <a:rPr lang="en-US" altLang="zh-TW" dirty="0" smtClean="0"/>
              <a:t>24</a:t>
            </a:r>
            <a:r>
              <a:rPr lang="zh-TW" altLang="en-US" dirty="0" smtClean="0"/>
              <a:t>點標楷體加粗</a:t>
            </a:r>
            <a:endParaRPr lang="en-US" altLang="zh-TW" dirty="0" smtClean="0"/>
          </a:p>
          <a:p>
            <a:r>
              <a:rPr lang="zh-TW" altLang="en-US" dirty="0" smtClean="0"/>
              <a:t>間距</a:t>
            </a:r>
            <a:r>
              <a:rPr lang="en-US" altLang="zh-TW" dirty="0" smtClean="0"/>
              <a:t>:</a:t>
            </a:r>
            <a:r>
              <a:rPr lang="zh-TW" altLang="en-US" dirty="0" smtClean="0"/>
              <a:t> </a:t>
            </a:r>
            <a:r>
              <a:rPr lang="en-US" altLang="zh-TW" dirty="0" smtClean="0"/>
              <a:t>1.5</a:t>
            </a:r>
            <a:r>
              <a:rPr lang="zh-TW" altLang="en-US" dirty="0" smtClean="0"/>
              <a:t>倍行距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36B95FE-6008-4B32-8A81-AF26413ABE5B}" type="slidenum">
              <a:rPr lang="zh-TW" altLang="en-US" smtClean="0"/>
              <a:pPr>
                <a:defRPr/>
              </a:pPr>
              <a:t>6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93316681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en-US" dirty="0" smtClean="0"/>
              <a:t>向會議中受眾說明</a:t>
            </a:r>
            <a:r>
              <a:rPr lang="en-US" altLang="zh-TW" dirty="0" smtClean="0"/>
              <a:t>:</a:t>
            </a:r>
            <a:r>
              <a:rPr lang="zh-TW" altLang="en-US" dirty="0" smtClean="0"/>
              <a:t> 本次報告之主題</a:t>
            </a:r>
            <a:r>
              <a:rPr lang="en-US" altLang="zh-TW" dirty="0" smtClean="0"/>
              <a:t>,</a:t>
            </a:r>
            <a:r>
              <a:rPr lang="zh-TW" altLang="en-US" dirty="0" smtClean="0"/>
              <a:t> 其發生原因摘要</a:t>
            </a:r>
            <a:r>
              <a:rPr lang="en-US" altLang="zh-TW" dirty="0" smtClean="0"/>
              <a:t>(</a:t>
            </a:r>
            <a:r>
              <a:rPr lang="zh-TW" altLang="en-US" dirty="0" smtClean="0"/>
              <a:t>人事時地物</a:t>
            </a:r>
            <a:r>
              <a:rPr lang="en-US" altLang="zh-TW" dirty="0" smtClean="0"/>
              <a:t>),</a:t>
            </a:r>
            <a:r>
              <a:rPr lang="zh-TW" altLang="en-US" dirty="0" smtClean="0"/>
              <a:t> 並舉出</a:t>
            </a:r>
            <a:r>
              <a:rPr lang="en-US" altLang="zh-TW" dirty="0" smtClean="0"/>
              <a:t>&lt;</a:t>
            </a:r>
            <a:r>
              <a:rPr lang="zh-TW" altLang="en-US" dirty="0" smtClean="0"/>
              <a:t>關切事項</a:t>
            </a:r>
            <a:r>
              <a:rPr lang="en-US" altLang="zh-TW" dirty="0" smtClean="0"/>
              <a:t>/</a:t>
            </a:r>
            <a:r>
              <a:rPr lang="zh-TW" altLang="en-US" dirty="0" smtClean="0"/>
              <a:t> 待討論議題</a:t>
            </a:r>
            <a:r>
              <a:rPr lang="en-US" altLang="zh-TW" dirty="0" smtClean="0"/>
              <a:t>&gt;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36B95FE-6008-4B32-8A81-AF26413ABE5B}" type="slidenum">
              <a:rPr lang="zh-TW" altLang="en-US" smtClean="0"/>
              <a:pPr>
                <a:defRPr/>
              </a:pPr>
              <a:t>7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25625306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en-US" dirty="0" smtClean="0"/>
              <a:t>向會議中受眾說明</a:t>
            </a:r>
            <a:r>
              <a:rPr lang="en-US" altLang="zh-TW" dirty="0" smtClean="0"/>
              <a:t>:</a:t>
            </a:r>
            <a:r>
              <a:rPr lang="zh-TW" altLang="en-US" dirty="0" smtClean="0"/>
              <a:t> 本次報告之主題</a:t>
            </a:r>
            <a:r>
              <a:rPr lang="en-US" altLang="zh-TW" dirty="0" smtClean="0"/>
              <a:t>,</a:t>
            </a:r>
            <a:r>
              <a:rPr lang="zh-TW" altLang="en-US" dirty="0" smtClean="0"/>
              <a:t> 其發生原因摘要</a:t>
            </a:r>
            <a:r>
              <a:rPr lang="en-US" altLang="zh-TW" dirty="0" smtClean="0"/>
              <a:t>(</a:t>
            </a:r>
            <a:r>
              <a:rPr lang="zh-TW" altLang="en-US" dirty="0" smtClean="0"/>
              <a:t>人事時地物</a:t>
            </a:r>
            <a:r>
              <a:rPr lang="en-US" altLang="zh-TW" dirty="0" smtClean="0"/>
              <a:t>),</a:t>
            </a:r>
            <a:r>
              <a:rPr lang="zh-TW" altLang="en-US" dirty="0" smtClean="0"/>
              <a:t> 並舉出</a:t>
            </a:r>
            <a:r>
              <a:rPr lang="en-US" altLang="zh-TW" dirty="0" smtClean="0"/>
              <a:t>&lt;</a:t>
            </a:r>
            <a:r>
              <a:rPr lang="zh-TW" altLang="en-US" dirty="0" smtClean="0"/>
              <a:t>關切事項</a:t>
            </a:r>
            <a:r>
              <a:rPr lang="en-US" altLang="zh-TW" dirty="0" smtClean="0"/>
              <a:t>/</a:t>
            </a:r>
            <a:r>
              <a:rPr lang="zh-TW" altLang="en-US" dirty="0" smtClean="0"/>
              <a:t> 待討論議題</a:t>
            </a:r>
            <a:r>
              <a:rPr lang="en-US" altLang="zh-TW" dirty="0" smtClean="0"/>
              <a:t>&gt;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36B95FE-6008-4B32-8A81-AF26413ABE5B}" type="slidenum">
              <a:rPr lang="zh-TW" altLang="en-US" smtClean="0"/>
              <a:pPr>
                <a:defRPr/>
              </a:pPr>
              <a:t>8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25625306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en-US" dirty="0" smtClean="0"/>
              <a:t>向會議中受眾說明</a:t>
            </a:r>
            <a:r>
              <a:rPr lang="en-US" altLang="zh-TW" dirty="0" smtClean="0"/>
              <a:t>:</a:t>
            </a:r>
            <a:r>
              <a:rPr lang="zh-TW" altLang="en-US" dirty="0" smtClean="0"/>
              <a:t> 本次報告之主題</a:t>
            </a:r>
            <a:r>
              <a:rPr lang="en-US" altLang="zh-TW" dirty="0" smtClean="0"/>
              <a:t>,</a:t>
            </a:r>
            <a:r>
              <a:rPr lang="zh-TW" altLang="en-US" dirty="0" smtClean="0"/>
              <a:t> 其發生原因摘要</a:t>
            </a:r>
            <a:r>
              <a:rPr lang="en-US" altLang="zh-TW" dirty="0" smtClean="0"/>
              <a:t>(</a:t>
            </a:r>
            <a:r>
              <a:rPr lang="zh-TW" altLang="en-US" dirty="0" smtClean="0"/>
              <a:t>人事時地物</a:t>
            </a:r>
            <a:r>
              <a:rPr lang="en-US" altLang="zh-TW" dirty="0" smtClean="0"/>
              <a:t>),</a:t>
            </a:r>
            <a:r>
              <a:rPr lang="zh-TW" altLang="en-US" dirty="0" smtClean="0"/>
              <a:t> 並舉出</a:t>
            </a:r>
            <a:r>
              <a:rPr lang="en-US" altLang="zh-TW" dirty="0" smtClean="0"/>
              <a:t>&lt;</a:t>
            </a:r>
            <a:r>
              <a:rPr lang="zh-TW" altLang="en-US" dirty="0" smtClean="0"/>
              <a:t>關切事項</a:t>
            </a:r>
            <a:r>
              <a:rPr lang="en-US" altLang="zh-TW" dirty="0" smtClean="0"/>
              <a:t>/</a:t>
            </a:r>
            <a:r>
              <a:rPr lang="zh-TW" altLang="en-US" dirty="0" smtClean="0"/>
              <a:t> 待討論議題</a:t>
            </a:r>
            <a:r>
              <a:rPr lang="en-US" altLang="zh-TW" dirty="0" smtClean="0"/>
              <a:t>&gt;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36B95FE-6008-4B32-8A81-AF26413ABE5B}" type="slidenum">
              <a:rPr lang="zh-TW" altLang="en-US" smtClean="0"/>
              <a:pPr>
                <a:defRPr/>
              </a:pPr>
              <a:t>9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2562530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9"/>
          <p:cNvSpPr>
            <a:spLocks noChangeArrowheads="1"/>
          </p:cNvSpPr>
          <p:nvPr/>
        </p:nvSpPr>
        <p:spPr bwMode="auto">
          <a:xfrm>
            <a:off x="0" y="6643688"/>
            <a:ext cx="9144000" cy="53975"/>
          </a:xfrm>
          <a:prstGeom prst="rect">
            <a:avLst/>
          </a:prstGeom>
          <a:solidFill>
            <a:schemeClr val="accent3">
              <a:lumMod val="65000"/>
            </a:schemeClr>
          </a:solidFill>
          <a:ln>
            <a:noFill/>
          </a:ln>
          <a:extLst/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defRPr/>
            </a:pPr>
            <a:endParaRPr lang="zh-TW" altLang="en-US" smtClean="0"/>
          </a:p>
        </p:txBody>
      </p:sp>
      <p:sp>
        <p:nvSpPr>
          <p:cNvPr id="5" name="Rectangle 10"/>
          <p:cNvSpPr>
            <a:spLocks noChangeArrowheads="1"/>
          </p:cNvSpPr>
          <p:nvPr/>
        </p:nvSpPr>
        <p:spPr bwMode="auto">
          <a:xfrm>
            <a:off x="755650" y="1628775"/>
            <a:ext cx="7775575" cy="73025"/>
          </a:xfrm>
          <a:prstGeom prst="rect">
            <a:avLst/>
          </a:prstGeom>
          <a:solidFill>
            <a:schemeClr val="accent3">
              <a:lumMod val="6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zh-TW" altLang="en-US">
              <a:ln w="0"/>
              <a:solidFill>
                <a:srgbClr val="99FF33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6" name="Rectangle 11"/>
          <p:cNvSpPr>
            <a:spLocks noChangeArrowheads="1"/>
          </p:cNvSpPr>
          <p:nvPr/>
        </p:nvSpPr>
        <p:spPr bwMode="auto">
          <a:xfrm>
            <a:off x="755650" y="3573463"/>
            <a:ext cx="7775575" cy="73025"/>
          </a:xfrm>
          <a:prstGeom prst="rect">
            <a:avLst/>
          </a:prstGeom>
          <a:solidFill>
            <a:schemeClr val="accent3">
              <a:lumMod val="65000"/>
            </a:schemeClr>
          </a:solidFill>
          <a:ln>
            <a:noFill/>
          </a:ln>
          <a:extLst/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defRPr/>
            </a:pPr>
            <a:endParaRPr lang="zh-TW" altLang="en-US" smtClean="0"/>
          </a:p>
        </p:txBody>
      </p:sp>
      <p:pic>
        <p:nvPicPr>
          <p:cNvPr id="8" name="圖片 1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726238"/>
            <a:ext cx="9153525" cy="128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7107" name="Rectangle 3"/>
          <p:cNvSpPr>
            <a:spLocks noGrp="1" noChangeArrowheads="1"/>
          </p:cNvSpPr>
          <p:nvPr>
            <p:ph type="ctrTitle"/>
          </p:nvPr>
        </p:nvSpPr>
        <p:spPr>
          <a:xfrm>
            <a:off x="827088" y="1916113"/>
            <a:ext cx="7632700" cy="1470025"/>
          </a:xfrm>
        </p:spPr>
        <p:txBody>
          <a:bodyPr/>
          <a:lstStyle>
            <a:lvl1pPr>
              <a:defRPr sz="4400" b="1">
                <a:latin typeface="標楷體" panose="03000509000000000000" pitchFamily="65" charset="-120"/>
                <a:ea typeface="標楷體" panose="03000509000000000000" pitchFamily="65" charset="-120"/>
              </a:defRPr>
            </a:lvl1pPr>
          </a:lstStyle>
          <a:p>
            <a:pPr lvl="0"/>
            <a:r>
              <a:rPr lang="zh-TW" altLang="en-US" noProof="0" smtClean="0"/>
              <a:t>按一下以編輯母片標題樣式</a:t>
            </a:r>
            <a:endParaRPr lang="zh-TW" altLang="en-US" noProof="0" dirty="0" smtClean="0"/>
          </a:p>
        </p:txBody>
      </p:sp>
      <p:sp>
        <p:nvSpPr>
          <p:cNvPr id="47108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443037" y="3955256"/>
            <a:ext cx="6400800" cy="1393825"/>
          </a:xfrm>
        </p:spPr>
        <p:txBody>
          <a:bodyPr/>
          <a:lstStyle>
            <a:lvl1pPr marL="0" indent="0" algn="ctr">
              <a:buFont typeface="Wingdings" panose="05000000000000000000" pitchFamily="2" charset="2"/>
              <a:buNone/>
              <a:defRPr>
                <a:solidFill>
                  <a:srgbClr val="663300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1pPr>
          </a:lstStyle>
          <a:p>
            <a:pPr lvl="0"/>
            <a:r>
              <a:rPr lang="zh-TW" altLang="en-US" noProof="0" dirty="0" smtClean="0"/>
              <a:t>按一下以編輯母片副標題樣式</a:t>
            </a:r>
          </a:p>
        </p:txBody>
      </p:sp>
      <p:sp>
        <p:nvSpPr>
          <p:cNvPr id="9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1" name="Rectangle 7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4503C708-75E0-42E3-9F8F-D137891E66A3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  <p:pic>
        <p:nvPicPr>
          <p:cNvPr id="2" name="圖片 1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48295" y="585216"/>
            <a:ext cx="2220772" cy="7061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08711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2B48C4-A93A-463D-8A70-2BEFBE5005D2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380211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497638" y="908050"/>
            <a:ext cx="1962150" cy="5218113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611188" y="908050"/>
            <a:ext cx="5734050" cy="5218113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F737B8-65F7-4F03-9B36-77F208EA3557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5050609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0386E3-A356-4CD5-AF4C-F24117DCB973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6024404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44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E200F3-629E-49C0-BEEB-47D471E5ECCF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0134177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611188" y="1773238"/>
            <a:ext cx="3848100" cy="4352925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11688" y="1773238"/>
            <a:ext cx="3848100" cy="4352925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5B65F2-344B-47DF-9DD2-F5E5908C2B55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0605484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9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8917A1-97C9-4E79-8443-FDF0B96719D1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2292680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177B1A-4BD5-43E6-923C-B1812ECB55A2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6592067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D2A511-9D61-4AFE-9B60-3786D44D9059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5144756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6DF0A9-3F4A-46FE-921E-B0E9E4F3BA84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4032214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zh-TW" altLang="en-US" noProof="0" smtClean="0"/>
              <a:t>按一下圖示以新增圖片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D62134-19F9-4E5B-B1EB-4D54311453F0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2625700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4"/>
          <p:cNvSpPr>
            <a:spLocks noGrp="1" noChangeArrowheads="1"/>
          </p:cNvSpPr>
          <p:nvPr>
            <p:ph type="title"/>
          </p:nvPr>
        </p:nvSpPr>
        <p:spPr bwMode="auto">
          <a:xfrm>
            <a:off x="611188" y="807244"/>
            <a:ext cx="7848600" cy="725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dirty="0" smtClean="0"/>
              <a:t>按一下以編輯母片標題樣式</a:t>
            </a:r>
          </a:p>
        </p:txBody>
      </p:sp>
      <p:sp>
        <p:nvSpPr>
          <p:cNvPr id="1027" name="Rectangle 5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188" y="1735138"/>
            <a:ext cx="7848600" cy="435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dirty="0" smtClean="0"/>
              <a:t>按一下以編輯母片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</a:p>
        </p:txBody>
      </p:sp>
      <p:sp>
        <p:nvSpPr>
          <p:cNvPr id="46086" name="Rectangle 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panose="020B0604020202020204" pitchFamily="34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6087" name="Rectangle 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panose="020B0604020202020204" pitchFamily="34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6088" name="Rectangle 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8580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smtClean="0"/>
            </a:lvl1pPr>
          </a:lstStyle>
          <a:p>
            <a:pPr>
              <a:defRPr/>
            </a:pPr>
            <a:fld id="{18C6C0D5-EB53-4496-850A-1856A6EAB588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  <p:pic>
        <p:nvPicPr>
          <p:cNvPr id="1031" name="Picture 9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7284" y="-26988"/>
            <a:ext cx="9109431" cy="712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4" name="Rectangle 9"/>
          <p:cNvSpPr>
            <a:spLocks noChangeArrowheads="1"/>
          </p:cNvSpPr>
          <p:nvPr/>
        </p:nvSpPr>
        <p:spPr bwMode="auto">
          <a:xfrm>
            <a:off x="-9525" y="6650038"/>
            <a:ext cx="9163050" cy="47625"/>
          </a:xfrm>
          <a:prstGeom prst="rect">
            <a:avLst/>
          </a:prstGeom>
          <a:solidFill>
            <a:schemeClr val="accent3">
              <a:lumMod val="65000"/>
            </a:schemeClr>
          </a:solidFill>
          <a:ln>
            <a:noFill/>
          </a:ln>
          <a:extLst/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defRPr/>
            </a:pPr>
            <a:endParaRPr lang="zh-TW" altLang="en-US" smtClean="0"/>
          </a:p>
        </p:txBody>
      </p:sp>
      <p:pic>
        <p:nvPicPr>
          <p:cNvPr id="1033" name="圖片 1"/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721475"/>
            <a:ext cx="9153525" cy="128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圖片 1"/>
          <p:cNvPicPr>
            <a:picLocks noChangeAspect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6183" y="123602"/>
            <a:ext cx="1294393" cy="411606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81" r:id="rId2"/>
    <p:sldLayoutId id="2147483682" r:id="rId3"/>
    <p:sldLayoutId id="2147483683" r:id="rId4"/>
    <p:sldLayoutId id="2147483684" r:id="rId5"/>
    <p:sldLayoutId id="2147483685" r:id="rId6"/>
    <p:sldLayoutId id="2147483686" r:id="rId7"/>
    <p:sldLayoutId id="2147483687" r:id="rId8"/>
    <p:sldLayoutId id="2147483688" r:id="rId9"/>
    <p:sldLayoutId id="2147483689" r:id="rId10"/>
    <p:sldLayoutId id="2147483690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 b="1" kern="1200">
          <a:solidFill>
            <a:schemeClr val="tx2"/>
          </a:solidFill>
          <a:latin typeface="標楷體" panose="03000509000000000000" pitchFamily="65" charset="-120"/>
          <a:ea typeface="標楷體" panose="03000509000000000000" pitchFamily="65" charset="-120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3500">
          <a:solidFill>
            <a:schemeClr val="tx2"/>
          </a:solidFill>
          <a:latin typeface="微軟正黑體" panose="020B0604030504040204" pitchFamily="34" charset="-120"/>
          <a:ea typeface="微軟正黑體" panose="020B0604030504040204" pitchFamily="34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3500">
          <a:solidFill>
            <a:schemeClr val="tx2"/>
          </a:solidFill>
          <a:latin typeface="微軟正黑體" panose="020B0604030504040204" pitchFamily="34" charset="-120"/>
          <a:ea typeface="微軟正黑體" panose="020B0604030504040204" pitchFamily="34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3500">
          <a:solidFill>
            <a:schemeClr val="tx2"/>
          </a:solidFill>
          <a:latin typeface="微軟正黑體" panose="020B0604030504040204" pitchFamily="34" charset="-120"/>
          <a:ea typeface="微軟正黑體" panose="020B0604030504040204" pitchFamily="34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3500">
          <a:solidFill>
            <a:schemeClr val="tx2"/>
          </a:solidFill>
          <a:latin typeface="微軟正黑體" panose="020B0604030504040204" pitchFamily="34" charset="-120"/>
          <a:ea typeface="微軟正黑體" panose="020B0604030504040204" pitchFamily="34" charset="-12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kumimoji="1" sz="3500">
          <a:solidFill>
            <a:schemeClr val="tx2"/>
          </a:solidFill>
          <a:latin typeface="Arial" panose="020B0604020202020204" pitchFamily="34" charset="0"/>
          <a:ea typeface="華康儷中黑" pitchFamily="49" charset="-12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kumimoji="1" sz="3500">
          <a:solidFill>
            <a:schemeClr val="tx2"/>
          </a:solidFill>
          <a:latin typeface="Arial" panose="020B0604020202020204" pitchFamily="34" charset="0"/>
          <a:ea typeface="華康儷中黑" pitchFamily="49" charset="-12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kumimoji="1" sz="3500">
          <a:solidFill>
            <a:schemeClr val="tx2"/>
          </a:solidFill>
          <a:latin typeface="Arial" panose="020B0604020202020204" pitchFamily="34" charset="0"/>
          <a:ea typeface="華康儷中黑" pitchFamily="49" charset="-12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kumimoji="1" sz="3500">
          <a:solidFill>
            <a:schemeClr val="tx2"/>
          </a:solidFill>
          <a:latin typeface="Arial" panose="020B0604020202020204" pitchFamily="34" charset="0"/>
          <a:ea typeface="華康儷中黑" pitchFamily="49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CC0000"/>
        </a:buClr>
        <a:buSzPct val="70000"/>
        <a:buFont typeface="Wingdings" panose="05000000000000000000" pitchFamily="2" charset="2"/>
        <a:buChar char="p"/>
        <a:defRPr kumimoji="1" sz="3200" b="1" kern="1200">
          <a:solidFill>
            <a:srgbClr val="000066"/>
          </a:solidFill>
          <a:latin typeface="標楷體" panose="03000509000000000000" pitchFamily="65" charset="-120"/>
          <a:ea typeface="標楷體" panose="03000509000000000000" pitchFamily="65" charset="-120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C0000"/>
        </a:buClr>
        <a:buSzPct val="70000"/>
        <a:buFont typeface="Wingdings" panose="05000000000000000000" pitchFamily="2" charset="2"/>
        <a:buChar char="l"/>
        <a:defRPr kumimoji="1" sz="2800" b="1" kern="1200">
          <a:solidFill>
            <a:srgbClr val="663300"/>
          </a:solidFill>
          <a:latin typeface="標楷體" panose="03000509000000000000" pitchFamily="65" charset="-120"/>
          <a:ea typeface="標楷體" panose="03000509000000000000" pitchFamily="65" charset="-120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00CC00"/>
        </a:buClr>
        <a:buSzPct val="60000"/>
        <a:buFont typeface="Wingdings" panose="05000000000000000000" pitchFamily="2" charset="2"/>
        <a:buChar char="u"/>
        <a:defRPr kumimoji="1" sz="2400" b="1" kern="1200">
          <a:solidFill>
            <a:schemeClr val="tx1"/>
          </a:solidFill>
          <a:latin typeface="標楷體" panose="03000509000000000000" pitchFamily="65" charset="-120"/>
          <a:ea typeface="標楷體" panose="03000509000000000000" pitchFamily="65" charset="-120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60000"/>
        <a:buFont typeface="Wingdings" panose="05000000000000000000" pitchFamily="2" charset="2"/>
        <a:buChar char="l"/>
        <a:defRPr kumimoji="1" sz="2000" b="1" kern="1200">
          <a:solidFill>
            <a:schemeClr val="tx1"/>
          </a:solidFill>
          <a:latin typeface="標楷體" panose="03000509000000000000" pitchFamily="65" charset="-120"/>
          <a:ea typeface="標楷體" panose="03000509000000000000" pitchFamily="65" charset="-120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 b="1" kern="1200">
          <a:solidFill>
            <a:schemeClr val="tx1"/>
          </a:solidFill>
          <a:latin typeface="標楷體" panose="03000509000000000000" pitchFamily="65" charset="-120"/>
          <a:ea typeface="標楷體" panose="03000509000000000000" pitchFamily="65" charset="-120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/>
              <a:t>估</a:t>
            </a:r>
            <a:r>
              <a:rPr lang="zh-TW" altLang="en-US" dirty="0" smtClean="0"/>
              <a:t>驗</a:t>
            </a:r>
            <a:r>
              <a:rPr lang="en-US" altLang="zh-TW" dirty="0" smtClean="0"/>
              <a:t>/</a:t>
            </a:r>
            <a:r>
              <a:rPr lang="zh-TW" altLang="en-US" dirty="0" smtClean="0"/>
              <a:t>查核</a:t>
            </a:r>
            <a:r>
              <a:rPr lang="en-US" altLang="zh-TW" dirty="0" smtClean="0"/>
              <a:t>/</a:t>
            </a:r>
            <a:r>
              <a:rPr lang="zh-TW" altLang="en-US" dirty="0" smtClean="0"/>
              <a:t>查驗</a:t>
            </a:r>
            <a:r>
              <a:rPr lang="en-US" altLang="zh-TW" dirty="0" smtClean="0"/>
              <a:t>/</a:t>
            </a:r>
            <a:r>
              <a:rPr lang="zh-TW" altLang="en-US" dirty="0" smtClean="0"/>
              <a:t>點驗與</a:t>
            </a:r>
            <a:r>
              <a:rPr lang="zh-TW" altLang="en-US" dirty="0"/>
              <a:t>驗收的使用時機</a:t>
            </a:r>
          </a:p>
        </p:txBody>
      </p:sp>
    </p:spTree>
    <p:extLst>
      <p:ext uri="{BB962C8B-B14F-4D97-AF65-F5344CB8AC3E}">
        <p14:creationId xmlns:p14="http://schemas.microsoft.com/office/powerpoint/2010/main" val="372812268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報告完畢、敬請指教</a:t>
            </a:r>
            <a:endParaRPr lang="zh-TW" altLang="en-US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9E200F3-629E-49C0-BEEB-47D471E5ECCF}" type="slidenum">
              <a:rPr lang="en-US" altLang="zh-TW" smtClean="0"/>
              <a:pPr>
                <a:defRPr/>
              </a:pPr>
              <a:t>10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3681157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E0386E3-A356-4CD5-AF4C-F24117DCB973}" type="slidenum">
              <a:rPr lang="en-US" altLang="zh-TW" smtClean="0"/>
              <a:pPr>
                <a:defRPr/>
              </a:pPr>
              <a:t>2</a:t>
            </a:fld>
            <a:endParaRPr lang="en-US" altLang="zh-TW"/>
          </a:p>
        </p:txBody>
      </p:sp>
      <p:graphicFrame>
        <p:nvGraphicFramePr>
          <p:cNvPr id="5" name="表格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84169362"/>
              </p:ext>
            </p:extLst>
          </p:nvPr>
        </p:nvGraphicFramePr>
        <p:xfrm>
          <a:off x="606175" y="697441"/>
          <a:ext cx="7890553" cy="5425957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398637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9041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77828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dirty="0" smtClean="0"/>
                        <a:t>驗收</a:t>
                      </a:r>
                      <a:endParaRPr lang="zh-TW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sz="2400" dirty="0" smtClean="0"/>
                        <a:t>估驗 </a:t>
                      </a:r>
                      <a:r>
                        <a:rPr lang="en-US" altLang="zh-TW" sz="2400" dirty="0" smtClean="0"/>
                        <a:t>/ </a:t>
                      </a:r>
                      <a:r>
                        <a:rPr lang="zh-TW" altLang="en-US" sz="2400" dirty="0" smtClean="0"/>
                        <a:t>查核 </a:t>
                      </a:r>
                      <a:r>
                        <a:rPr lang="en-US" altLang="zh-TW" sz="2400" dirty="0" smtClean="0"/>
                        <a:t>/ </a:t>
                      </a:r>
                      <a:r>
                        <a:rPr lang="zh-TW" altLang="en-US" sz="2400" dirty="0" smtClean="0"/>
                        <a:t>查驗 </a:t>
                      </a:r>
                      <a:r>
                        <a:rPr lang="en-US" altLang="zh-TW" sz="2400" dirty="0" smtClean="0"/>
                        <a:t>/ </a:t>
                      </a:r>
                      <a:r>
                        <a:rPr lang="zh-TW" altLang="en-US" sz="2400" dirty="0" smtClean="0"/>
                        <a:t>點驗</a:t>
                      </a:r>
                      <a:endParaRPr lang="zh-TW" alt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37094">
                <a:tc>
                  <a:txBody>
                    <a:bodyPr/>
                    <a:lstStyle/>
                    <a:p>
                      <a:r>
                        <a:rPr lang="zh-TW" altLang="en-US" sz="2400" dirty="0" smtClean="0"/>
                        <a:t>●寄發通知時系統會通知監辦單位監辦</a:t>
                      </a:r>
                      <a:r>
                        <a:rPr lang="en-US" altLang="zh-TW" sz="2400" dirty="0" smtClean="0"/>
                        <a:t>(</a:t>
                      </a:r>
                      <a:r>
                        <a:rPr lang="zh-TW" altLang="en-US" sz="2400" dirty="0" smtClean="0"/>
                        <a:t>收到</a:t>
                      </a:r>
                      <a:r>
                        <a:rPr lang="en-US" altLang="zh-TW" sz="2400" dirty="0" smtClean="0"/>
                        <a:t>E-Mail)</a:t>
                      </a:r>
                    </a:p>
                    <a:p>
                      <a:r>
                        <a:rPr lang="en-US" altLang="zh-TW" sz="2400" dirty="0" smtClean="0"/>
                        <a:t>●100</a:t>
                      </a:r>
                      <a:r>
                        <a:rPr lang="zh-TW" altLang="en-US" sz="2400" dirty="0" smtClean="0"/>
                        <a:t>萬以上案件，主計、政風人員到場監辦</a:t>
                      </a:r>
                      <a:endParaRPr lang="zh-TW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sz="2400" dirty="0" smtClean="0"/>
                        <a:t>●非監辦範圍</a:t>
                      </a:r>
                      <a:endParaRPr lang="en-US" altLang="zh-TW" sz="2400" dirty="0" smtClean="0"/>
                    </a:p>
                    <a:p>
                      <a:r>
                        <a:rPr lang="zh-TW" altLang="en-US" sz="2400" dirty="0" smtClean="0"/>
                        <a:t>●系統通知不會寄發主計、政風</a:t>
                      </a:r>
                      <a:endParaRPr lang="en-US" altLang="zh-TW" sz="2400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22181">
                <a:tc>
                  <a:txBody>
                    <a:bodyPr/>
                    <a:lstStyle/>
                    <a:p>
                      <a:r>
                        <a:rPr lang="en-US" altLang="zh-TW" sz="2400" dirty="0" smtClean="0"/>
                        <a:t>●100</a:t>
                      </a:r>
                      <a:r>
                        <a:rPr lang="zh-TW" altLang="en-US" sz="2400" dirty="0" smtClean="0"/>
                        <a:t>萬以上先辦初驗</a:t>
                      </a:r>
                      <a:endParaRPr lang="zh-TW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sz="2400" dirty="0" smtClean="0"/>
                        <a:t>●不須初驗</a:t>
                      </a:r>
                      <a:endParaRPr lang="en-US" altLang="zh-TW" sz="2400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748508">
                <a:tc>
                  <a:txBody>
                    <a:bodyPr/>
                    <a:lstStyle/>
                    <a:p>
                      <a:r>
                        <a:rPr lang="zh-TW" altLang="en-US" sz="2400" dirty="0" smtClean="0"/>
                        <a:t>●履約標的已完成或可單獨使用</a:t>
                      </a:r>
                      <a:endParaRPr lang="en-US" altLang="zh-TW" sz="2400" dirty="0" smtClean="0"/>
                    </a:p>
                    <a:p>
                      <a:r>
                        <a:rPr lang="zh-TW" altLang="zh-TW" sz="2400" dirty="0" smtClean="0"/>
                        <a:t>●</a:t>
                      </a:r>
                      <a:r>
                        <a:rPr lang="zh-TW" altLang="en-US" sz="2400" dirty="0" smtClean="0"/>
                        <a:t>已交貨部分與未交貨部分無關聯</a:t>
                      </a:r>
                      <a:endParaRPr lang="zh-TW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sz="2400" dirty="0" smtClean="0"/>
                        <a:t>●標的尚未完成</a:t>
                      </a:r>
                      <a:endParaRPr lang="en-US" altLang="zh-TW" sz="2400" dirty="0" smtClean="0"/>
                    </a:p>
                    <a:p>
                      <a:r>
                        <a:rPr lang="zh-TW" altLang="zh-TW" sz="2400" dirty="0" smtClean="0"/>
                        <a:t>●</a:t>
                      </a:r>
                      <a:r>
                        <a:rPr lang="zh-TW" altLang="en-US" sz="2400" dirty="0" smtClean="0"/>
                        <a:t>依進度</a:t>
                      </a:r>
                      <a:r>
                        <a:rPr lang="en-US" altLang="zh-TW" sz="2400" dirty="0" smtClean="0"/>
                        <a:t>(</a:t>
                      </a:r>
                      <a:r>
                        <a:rPr lang="zh-TW" altLang="en-US" sz="2400" dirty="0" smtClean="0"/>
                        <a:t>查核點</a:t>
                      </a:r>
                      <a:r>
                        <a:rPr lang="en-US" altLang="zh-TW" sz="2400" dirty="0" smtClean="0"/>
                        <a:t>)</a:t>
                      </a:r>
                      <a:r>
                        <a:rPr lang="zh-TW" altLang="en-US" sz="2400" dirty="0" smtClean="0"/>
                        <a:t>檢驗廠商履約狀況是否符合契約</a:t>
                      </a:r>
                      <a:endParaRPr lang="en-US" altLang="zh-TW" sz="2400" dirty="0" smtClean="0"/>
                    </a:p>
                    <a:p>
                      <a:r>
                        <a:rPr lang="zh-TW" altLang="zh-TW" sz="2400" dirty="0" smtClean="0"/>
                        <a:t>●</a:t>
                      </a:r>
                      <a:r>
                        <a:rPr lang="zh-TW" altLang="en-US" sz="2400" dirty="0" smtClean="0"/>
                        <a:t>已交貨部分無法單獨使用</a:t>
                      </a:r>
                      <a:endParaRPr lang="en-US" altLang="zh-TW" sz="2400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39566">
                <a:tc>
                  <a:txBody>
                    <a:bodyPr/>
                    <a:lstStyle/>
                    <a:p>
                      <a:r>
                        <a:rPr lang="zh-TW" altLang="en-US" sz="2400" dirty="0" smtClean="0"/>
                        <a:t>例如</a:t>
                      </a:r>
                      <a:r>
                        <a:rPr lang="en-US" altLang="zh-TW" sz="2400" dirty="0" smtClean="0"/>
                        <a:t>:</a:t>
                      </a:r>
                      <a:r>
                        <a:rPr lang="zh-TW" altLang="en-US" sz="2400" dirty="0" smtClean="0"/>
                        <a:t>化學藥品分批交貨</a:t>
                      </a:r>
                      <a:endParaRPr lang="zh-TW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sz="2400" dirty="0" smtClean="0"/>
                        <a:t>例如</a:t>
                      </a:r>
                      <a:r>
                        <a:rPr lang="en-US" altLang="zh-TW" sz="2400" dirty="0" smtClean="0"/>
                        <a:t>:</a:t>
                      </a:r>
                      <a:r>
                        <a:rPr lang="zh-TW" altLang="en-US" sz="2400" dirty="0" smtClean="0"/>
                        <a:t>委託研究案依進度查核、工程案依進度估驗付款</a:t>
                      </a:r>
                      <a:endParaRPr lang="en-US" altLang="zh-TW" sz="2400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143391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>
                <a:solidFill>
                  <a:schemeClr val="tx1"/>
                </a:solidFill>
                <a:latin typeface="新細明體"/>
                <a:ea typeface="新細明體"/>
              </a:rPr>
              <a:t>採購案有分期付款或分批</a:t>
            </a:r>
            <a:r>
              <a:rPr lang="zh-TW" altLang="en-US" dirty="0" smtClean="0">
                <a:solidFill>
                  <a:schemeClr val="tx1"/>
                </a:solidFill>
                <a:latin typeface="新細明體"/>
                <a:ea typeface="新細明體"/>
              </a:rPr>
              <a:t>付款時，才會有</a:t>
            </a:r>
            <a:r>
              <a:rPr lang="zh-TW" altLang="en-US" dirty="0"/>
              <a:t>估驗 </a:t>
            </a:r>
            <a:r>
              <a:rPr lang="en-US" altLang="zh-TW" dirty="0"/>
              <a:t>/ </a:t>
            </a:r>
            <a:r>
              <a:rPr lang="zh-TW" altLang="en-US" dirty="0"/>
              <a:t>查核 </a:t>
            </a:r>
            <a:r>
              <a:rPr lang="en-US" altLang="zh-TW" dirty="0"/>
              <a:t>/ </a:t>
            </a:r>
            <a:r>
              <a:rPr lang="zh-TW" altLang="en-US" dirty="0"/>
              <a:t>查驗 </a:t>
            </a:r>
            <a:r>
              <a:rPr lang="en-US" altLang="zh-TW" dirty="0"/>
              <a:t>/ </a:t>
            </a:r>
            <a:r>
              <a:rPr lang="zh-TW" altLang="en-US" dirty="0" smtClean="0"/>
              <a:t>點驗，</a:t>
            </a:r>
            <a:r>
              <a:rPr lang="zh-TW" altLang="en-US" dirty="0" smtClean="0">
                <a:solidFill>
                  <a:schemeClr val="tx1"/>
                </a:solidFill>
                <a:latin typeface="新細明體" pitchFamily="18" charset="-120"/>
                <a:ea typeface="新細明體" pitchFamily="18" charset="-120"/>
              </a:rPr>
              <a:t>否則為全案一次驗收。</a:t>
            </a:r>
            <a:endParaRPr lang="en-US" altLang="zh-TW" dirty="0" smtClean="0">
              <a:solidFill>
                <a:schemeClr val="tx1"/>
              </a:solidFill>
              <a:latin typeface="新細明體" pitchFamily="18" charset="-120"/>
              <a:ea typeface="新細明體" pitchFamily="18" charset="-120"/>
            </a:endParaRPr>
          </a:p>
          <a:p>
            <a:r>
              <a:rPr lang="zh-TW" altLang="en-US" dirty="0" smtClean="0">
                <a:solidFill>
                  <a:schemeClr val="tx1"/>
                </a:solidFill>
                <a:latin typeface="新細明體"/>
                <a:ea typeface="新細明體"/>
              </a:rPr>
              <a:t>採購</a:t>
            </a:r>
            <a:r>
              <a:rPr lang="zh-TW" altLang="en-US" dirty="0">
                <a:solidFill>
                  <a:schemeClr val="tx1"/>
                </a:solidFill>
                <a:latin typeface="新細明體"/>
                <a:ea typeface="新細明體"/>
              </a:rPr>
              <a:t>案申請時於招標規範中</a:t>
            </a:r>
            <a:r>
              <a:rPr lang="zh-TW" altLang="en-US" dirty="0">
                <a:latin typeface="新細明體"/>
                <a:ea typeface="新細明體"/>
              </a:rPr>
              <a:t>敘明驗收或估驗等作業</a:t>
            </a:r>
            <a:r>
              <a:rPr lang="zh-TW" altLang="en-US" dirty="0">
                <a:solidFill>
                  <a:schemeClr val="tx1"/>
                </a:solidFill>
                <a:latin typeface="新細明體"/>
                <a:ea typeface="新細明體"/>
              </a:rPr>
              <a:t>，履約時依契約</a:t>
            </a:r>
            <a:r>
              <a:rPr lang="zh-TW" altLang="en-US" dirty="0" smtClean="0">
                <a:solidFill>
                  <a:schemeClr val="tx1"/>
                </a:solidFill>
                <a:latin typeface="新細明體"/>
                <a:ea typeface="新細明體"/>
              </a:rPr>
              <a:t>規範確實執行。</a:t>
            </a:r>
            <a:endParaRPr lang="en-US" altLang="zh-TW" dirty="0" smtClean="0">
              <a:solidFill>
                <a:schemeClr val="tx1"/>
              </a:solidFill>
              <a:latin typeface="新細明體"/>
              <a:ea typeface="新細明體"/>
            </a:endParaRPr>
          </a:p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E0386E3-A356-4CD5-AF4C-F24117DCB973}" type="slidenum">
              <a:rPr lang="en-US" altLang="zh-TW" smtClean="0"/>
              <a:pPr>
                <a:defRPr/>
              </a:pPr>
              <a:t>3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1419881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11188" y="714776"/>
            <a:ext cx="7848600" cy="725488"/>
          </a:xfrm>
        </p:spPr>
        <p:txBody>
          <a:bodyPr/>
          <a:lstStyle/>
          <a:p>
            <a:r>
              <a:rPr lang="zh-TW" altLang="en-US" dirty="0"/>
              <a:t>估驗</a:t>
            </a:r>
            <a:r>
              <a:rPr lang="en-US" altLang="zh-TW" dirty="0"/>
              <a:t>/</a:t>
            </a:r>
            <a:r>
              <a:rPr lang="zh-TW" altLang="en-US" dirty="0"/>
              <a:t>查核</a:t>
            </a:r>
            <a:r>
              <a:rPr lang="en-US" altLang="zh-TW" dirty="0"/>
              <a:t>/</a:t>
            </a:r>
            <a:r>
              <a:rPr lang="zh-TW" altLang="en-US" dirty="0"/>
              <a:t>查驗</a:t>
            </a:r>
            <a:r>
              <a:rPr lang="en-US" altLang="zh-TW" dirty="0"/>
              <a:t>/</a:t>
            </a:r>
            <a:r>
              <a:rPr lang="zh-TW" altLang="en-US" dirty="0"/>
              <a:t>點驗</a:t>
            </a:r>
          </a:p>
        </p:txBody>
      </p:sp>
      <p:pic>
        <p:nvPicPr>
          <p:cNvPr id="5" name="內容版面配置區 4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5978" y="1436016"/>
            <a:ext cx="7848600" cy="2813091"/>
          </a:xfrm>
        </p:spPr>
      </p:pic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E0386E3-A356-4CD5-AF4C-F24117DCB973}" type="slidenum">
              <a:rPr lang="en-US" altLang="zh-TW" smtClean="0"/>
              <a:pPr>
                <a:defRPr/>
              </a:pPr>
              <a:t>4</a:t>
            </a:fld>
            <a:endParaRPr lang="en-US" altLang="zh-TW"/>
          </a:p>
        </p:txBody>
      </p:sp>
      <p:cxnSp>
        <p:nvCxnSpPr>
          <p:cNvPr id="13" name="直線接點 12"/>
          <p:cNvCxnSpPr/>
          <p:nvPr/>
        </p:nvCxnSpPr>
        <p:spPr bwMode="auto">
          <a:xfrm>
            <a:off x="1839074" y="1756881"/>
            <a:ext cx="893852" cy="0"/>
          </a:xfrm>
          <a:prstGeom prst="line">
            <a:avLst/>
          </a:prstGeom>
          <a:solidFill>
            <a:schemeClr val="accent1"/>
          </a:solidFill>
          <a:ln w="38100" cap="flat" cmpd="tri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pic>
        <p:nvPicPr>
          <p:cNvPr id="15" name="圖片 1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955690"/>
            <a:ext cx="9144000" cy="2665863"/>
          </a:xfrm>
          <a:prstGeom prst="rect">
            <a:avLst/>
          </a:prstGeom>
        </p:spPr>
      </p:pic>
      <p:sp>
        <p:nvSpPr>
          <p:cNvPr id="17" name="矩形 16"/>
          <p:cNvSpPr/>
          <p:nvPr/>
        </p:nvSpPr>
        <p:spPr bwMode="auto">
          <a:xfrm>
            <a:off x="246579" y="1273996"/>
            <a:ext cx="1407560" cy="2681694"/>
          </a:xfrm>
          <a:prstGeom prst="rect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zh-TW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新細明體" panose="02020500000000000000" pitchFamily="18" charset="-120"/>
              </a:rPr>
              <a:t>如契約規定</a:t>
            </a:r>
            <a:endParaRPr kumimoji="1" lang="en-US" altLang="zh-TW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新細明體" panose="02020500000000000000" pitchFamily="18" charset="-120"/>
            </a:endParaRP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zh-TW" altLang="en-US" dirty="0"/>
              <a:t>按</a:t>
            </a:r>
            <a:r>
              <a:rPr kumimoji="1" lang="zh-TW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新細明體" panose="02020500000000000000" pitchFamily="18" charset="-120"/>
              </a:rPr>
              <a:t>進度估驗，</a:t>
            </a:r>
            <a:endParaRPr kumimoji="1" lang="en-US" altLang="zh-TW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新細明體" panose="02020500000000000000" pitchFamily="18" charset="-120"/>
            </a:endParaRP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zh-TW" altLang="en-US" dirty="0"/>
              <a:t>在履驗</a:t>
            </a:r>
            <a:r>
              <a:rPr lang="zh-TW" altLang="en-US" dirty="0" smtClean="0"/>
              <a:t>作業</a:t>
            </a:r>
            <a:endParaRPr lang="en-US" altLang="zh-TW" dirty="0" smtClean="0"/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zh-TW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新細明體" panose="02020500000000000000" pitchFamily="18" charset="-120"/>
              </a:rPr>
              <a:t>應</a:t>
            </a:r>
            <a:r>
              <a:rPr kumimoji="1" lang="zh-TW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新細明體" panose="02020500000000000000" pitchFamily="18" charset="-120"/>
              </a:rPr>
              <a:t>選擇</a:t>
            </a:r>
            <a:r>
              <a:rPr kumimoji="1" lang="zh-TW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新細明體"/>
                <a:ea typeface="新細明體"/>
              </a:rPr>
              <a:t>「估</a:t>
            </a:r>
            <a:endParaRPr kumimoji="1" lang="en-US" altLang="zh-TW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新細明體"/>
              <a:ea typeface="新細明體"/>
            </a:endParaRP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zh-TW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新細明體"/>
                <a:ea typeface="新細明體"/>
              </a:rPr>
              <a:t>驗</a:t>
            </a:r>
            <a:r>
              <a:rPr kumimoji="1" lang="en-US" altLang="zh-TW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新細明體"/>
                <a:ea typeface="新細明體"/>
              </a:rPr>
              <a:t>/</a:t>
            </a:r>
            <a:r>
              <a:rPr kumimoji="1" lang="zh-TW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新細明體"/>
                <a:ea typeface="新細明體"/>
              </a:rPr>
              <a:t>查核</a:t>
            </a:r>
            <a:r>
              <a:rPr kumimoji="1" lang="en-US" altLang="zh-TW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新細明體"/>
                <a:ea typeface="新細明體"/>
              </a:rPr>
              <a:t>/</a:t>
            </a:r>
            <a:r>
              <a:rPr kumimoji="1" lang="zh-TW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新細明體"/>
                <a:ea typeface="新細明體"/>
              </a:rPr>
              <a:t>查驗</a:t>
            </a:r>
            <a:endParaRPr kumimoji="1" lang="en-US" altLang="zh-TW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新細明體"/>
              <a:ea typeface="新細明體"/>
            </a:endParaRP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zh-TW" dirty="0" smtClean="0">
                <a:latin typeface="新細明體"/>
                <a:ea typeface="新細明體"/>
              </a:rPr>
              <a:t>/</a:t>
            </a:r>
            <a:r>
              <a:rPr lang="zh-TW" altLang="en-US" dirty="0" smtClean="0">
                <a:latin typeface="新細明體"/>
                <a:ea typeface="新細明體"/>
              </a:rPr>
              <a:t>點驗</a:t>
            </a:r>
            <a:r>
              <a:rPr kumimoji="1" lang="zh-TW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新細明體"/>
                <a:ea typeface="新細明體"/>
              </a:rPr>
              <a:t>」</a:t>
            </a:r>
            <a:endParaRPr kumimoji="1" lang="zh-TW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新細明體" panose="02020500000000000000" pitchFamily="18" charset="-120"/>
            </a:endParaRPr>
          </a:p>
        </p:txBody>
      </p:sp>
      <p:cxnSp>
        <p:nvCxnSpPr>
          <p:cNvPr id="18" name="直線接點 17"/>
          <p:cNvCxnSpPr/>
          <p:nvPr/>
        </p:nvCxnSpPr>
        <p:spPr bwMode="auto">
          <a:xfrm>
            <a:off x="3840822" y="2731214"/>
            <a:ext cx="893852" cy="0"/>
          </a:xfrm>
          <a:prstGeom prst="line">
            <a:avLst/>
          </a:prstGeom>
          <a:solidFill>
            <a:schemeClr val="accent1"/>
          </a:solidFill>
          <a:ln w="38100" cap="flat" cmpd="tri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" name="橢圓 2"/>
          <p:cNvSpPr/>
          <p:nvPr/>
        </p:nvSpPr>
        <p:spPr bwMode="auto">
          <a:xfrm>
            <a:off x="3637052" y="4078840"/>
            <a:ext cx="277402" cy="297951"/>
          </a:xfrm>
          <a:prstGeom prst="ellipse">
            <a:avLst/>
          </a:prstGeom>
          <a:noFill/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TW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新細明體" panose="02020500000000000000" pitchFamily="18" charset="-120"/>
            </a:endParaRPr>
          </a:p>
        </p:txBody>
      </p:sp>
      <p:cxnSp>
        <p:nvCxnSpPr>
          <p:cNvPr id="7" name="直線單箭頭接點 6"/>
          <p:cNvCxnSpPr/>
          <p:nvPr/>
        </p:nvCxnSpPr>
        <p:spPr bwMode="auto">
          <a:xfrm flipH="1">
            <a:off x="3840822" y="2731214"/>
            <a:ext cx="287676" cy="1347626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17367002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11188" y="714776"/>
            <a:ext cx="7848600" cy="725488"/>
          </a:xfrm>
        </p:spPr>
        <p:txBody>
          <a:bodyPr/>
          <a:lstStyle/>
          <a:p>
            <a:r>
              <a:rPr lang="zh-TW" altLang="en-US" dirty="0"/>
              <a:t>估驗</a:t>
            </a:r>
            <a:r>
              <a:rPr lang="en-US" altLang="zh-TW" dirty="0"/>
              <a:t>/</a:t>
            </a:r>
            <a:r>
              <a:rPr lang="zh-TW" altLang="en-US" dirty="0"/>
              <a:t>查核</a:t>
            </a:r>
            <a:r>
              <a:rPr lang="en-US" altLang="zh-TW" dirty="0"/>
              <a:t>/</a:t>
            </a:r>
            <a:r>
              <a:rPr lang="zh-TW" altLang="en-US" dirty="0"/>
              <a:t>查驗</a:t>
            </a:r>
            <a:r>
              <a:rPr lang="en-US" altLang="zh-TW" dirty="0"/>
              <a:t>/</a:t>
            </a:r>
            <a:r>
              <a:rPr lang="zh-TW" altLang="en-US" dirty="0"/>
              <a:t>點驗</a:t>
            </a: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E0386E3-A356-4CD5-AF4C-F24117DCB973}" type="slidenum">
              <a:rPr lang="en-US" altLang="zh-TW" smtClean="0"/>
              <a:pPr>
                <a:defRPr/>
              </a:pPr>
              <a:t>5</a:t>
            </a:fld>
            <a:endParaRPr lang="en-US" altLang="zh-TW"/>
          </a:p>
        </p:txBody>
      </p:sp>
      <p:pic>
        <p:nvPicPr>
          <p:cNvPr id="6" name="內容版面配置區 5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7228" y="1345915"/>
            <a:ext cx="7848600" cy="2926283"/>
          </a:xfrm>
        </p:spPr>
      </p:pic>
      <p:pic>
        <p:nvPicPr>
          <p:cNvPr id="15" name="圖片 1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955690"/>
            <a:ext cx="9144000" cy="2665863"/>
          </a:xfrm>
          <a:prstGeom prst="rect">
            <a:avLst/>
          </a:prstGeom>
        </p:spPr>
      </p:pic>
      <p:sp>
        <p:nvSpPr>
          <p:cNvPr id="17" name="矩形 16"/>
          <p:cNvSpPr/>
          <p:nvPr/>
        </p:nvSpPr>
        <p:spPr bwMode="auto">
          <a:xfrm>
            <a:off x="246579" y="1273996"/>
            <a:ext cx="1407560" cy="2681694"/>
          </a:xfrm>
          <a:prstGeom prst="rect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zh-TW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新細明體" panose="02020500000000000000" pitchFamily="18" charset="-120"/>
              </a:rPr>
              <a:t>如契約規定</a:t>
            </a:r>
            <a:endParaRPr kumimoji="1" lang="en-US" altLang="zh-TW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新細明體" panose="02020500000000000000" pitchFamily="18" charset="-120"/>
            </a:endParaRP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zh-TW" altLang="en-US" dirty="0"/>
              <a:t>按</a:t>
            </a:r>
            <a:r>
              <a:rPr kumimoji="1" lang="zh-TW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新細明體" panose="02020500000000000000" pitchFamily="18" charset="-120"/>
              </a:rPr>
              <a:t>進度查核，</a:t>
            </a:r>
            <a:endParaRPr kumimoji="1" lang="en-US" altLang="zh-TW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新細明體" panose="02020500000000000000" pitchFamily="18" charset="-120"/>
            </a:endParaRP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zh-TW" altLang="en-US" dirty="0"/>
              <a:t>在履驗</a:t>
            </a:r>
            <a:r>
              <a:rPr lang="zh-TW" altLang="en-US" dirty="0" smtClean="0"/>
              <a:t>作業</a:t>
            </a:r>
            <a:endParaRPr lang="en-US" altLang="zh-TW" dirty="0" smtClean="0"/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zh-TW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新細明體" panose="02020500000000000000" pitchFamily="18" charset="-120"/>
              </a:rPr>
              <a:t>應</a:t>
            </a:r>
            <a:r>
              <a:rPr kumimoji="1" lang="zh-TW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新細明體" panose="02020500000000000000" pitchFamily="18" charset="-120"/>
              </a:rPr>
              <a:t>選擇</a:t>
            </a:r>
            <a:r>
              <a:rPr kumimoji="1" lang="zh-TW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新細明體"/>
                <a:ea typeface="新細明體"/>
              </a:rPr>
              <a:t>「估</a:t>
            </a:r>
            <a:endParaRPr kumimoji="1" lang="en-US" altLang="zh-TW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新細明體"/>
              <a:ea typeface="新細明體"/>
            </a:endParaRP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zh-TW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新細明體"/>
                <a:ea typeface="新細明體"/>
              </a:rPr>
              <a:t>驗</a:t>
            </a:r>
            <a:r>
              <a:rPr kumimoji="1" lang="en-US" altLang="zh-TW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新細明體"/>
                <a:ea typeface="新細明體"/>
              </a:rPr>
              <a:t>/</a:t>
            </a:r>
            <a:r>
              <a:rPr kumimoji="1" lang="zh-TW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新細明體"/>
                <a:ea typeface="新細明體"/>
              </a:rPr>
              <a:t>查核</a:t>
            </a:r>
            <a:r>
              <a:rPr kumimoji="1" lang="en-US" altLang="zh-TW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新細明體"/>
                <a:ea typeface="新細明體"/>
              </a:rPr>
              <a:t>/</a:t>
            </a:r>
            <a:r>
              <a:rPr kumimoji="1" lang="zh-TW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新細明體"/>
                <a:ea typeface="新細明體"/>
              </a:rPr>
              <a:t>查驗</a:t>
            </a:r>
            <a:endParaRPr kumimoji="1" lang="en-US" altLang="zh-TW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新細明體"/>
              <a:ea typeface="新細明體"/>
            </a:endParaRP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zh-TW" dirty="0" smtClean="0">
                <a:latin typeface="新細明體"/>
                <a:ea typeface="新細明體"/>
              </a:rPr>
              <a:t>/</a:t>
            </a:r>
            <a:r>
              <a:rPr lang="zh-TW" altLang="en-US" dirty="0" smtClean="0">
                <a:latin typeface="新細明體"/>
                <a:ea typeface="新細明體"/>
              </a:rPr>
              <a:t>點驗</a:t>
            </a:r>
            <a:r>
              <a:rPr kumimoji="1" lang="zh-TW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新細明體"/>
                <a:ea typeface="新細明體"/>
              </a:rPr>
              <a:t>」</a:t>
            </a:r>
            <a:endParaRPr kumimoji="1" lang="zh-TW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新細明體" panose="02020500000000000000" pitchFamily="18" charset="-120"/>
            </a:endParaRPr>
          </a:p>
        </p:txBody>
      </p:sp>
      <p:cxnSp>
        <p:nvCxnSpPr>
          <p:cNvPr id="18" name="直線接點 17"/>
          <p:cNvCxnSpPr/>
          <p:nvPr/>
        </p:nvCxnSpPr>
        <p:spPr bwMode="auto">
          <a:xfrm>
            <a:off x="6871697" y="1981200"/>
            <a:ext cx="1018855" cy="0"/>
          </a:xfrm>
          <a:prstGeom prst="line">
            <a:avLst/>
          </a:prstGeom>
          <a:solidFill>
            <a:schemeClr val="accent1"/>
          </a:solidFill>
          <a:ln w="38100" cap="flat" cmpd="tri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3" name="直線接點 12"/>
          <p:cNvCxnSpPr/>
          <p:nvPr/>
        </p:nvCxnSpPr>
        <p:spPr bwMode="auto">
          <a:xfrm>
            <a:off x="6070312" y="2239767"/>
            <a:ext cx="893852" cy="0"/>
          </a:xfrm>
          <a:prstGeom prst="line">
            <a:avLst/>
          </a:prstGeom>
          <a:solidFill>
            <a:schemeClr val="accent1"/>
          </a:solidFill>
          <a:ln w="38100" cap="flat" cmpd="tri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9" name="橢圓 8"/>
          <p:cNvSpPr/>
          <p:nvPr/>
        </p:nvSpPr>
        <p:spPr bwMode="auto">
          <a:xfrm>
            <a:off x="3637052" y="4078840"/>
            <a:ext cx="277402" cy="297951"/>
          </a:xfrm>
          <a:prstGeom prst="ellipse">
            <a:avLst/>
          </a:prstGeom>
          <a:noFill/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TW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新細明體" panose="02020500000000000000" pitchFamily="18" charset="-120"/>
            </a:endParaRPr>
          </a:p>
        </p:txBody>
      </p:sp>
      <p:cxnSp>
        <p:nvCxnSpPr>
          <p:cNvPr id="10" name="直線單箭頭接點 9"/>
          <p:cNvCxnSpPr/>
          <p:nvPr/>
        </p:nvCxnSpPr>
        <p:spPr bwMode="auto">
          <a:xfrm flipH="1">
            <a:off x="3840822" y="2239767"/>
            <a:ext cx="2529156" cy="1839073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37066205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11188" y="714776"/>
            <a:ext cx="7848600" cy="725488"/>
          </a:xfrm>
        </p:spPr>
        <p:txBody>
          <a:bodyPr/>
          <a:lstStyle/>
          <a:p>
            <a:r>
              <a:rPr lang="zh-TW" altLang="en-US" dirty="0"/>
              <a:t>估驗</a:t>
            </a:r>
            <a:r>
              <a:rPr lang="en-US" altLang="zh-TW" dirty="0"/>
              <a:t>/</a:t>
            </a:r>
            <a:r>
              <a:rPr lang="zh-TW" altLang="en-US" dirty="0"/>
              <a:t>查核</a:t>
            </a:r>
            <a:r>
              <a:rPr lang="en-US" altLang="zh-TW" dirty="0"/>
              <a:t>/</a:t>
            </a:r>
            <a:r>
              <a:rPr lang="zh-TW" altLang="en-US" dirty="0"/>
              <a:t>查驗</a:t>
            </a:r>
            <a:r>
              <a:rPr lang="en-US" altLang="zh-TW" dirty="0"/>
              <a:t>/</a:t>
            </a:r>
            <a:r>
              <a:rPr lang="zh-TW" altLang="en-US" dirty="0"/>
              <a:t>點驗</a:t>
            </a: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E0386E3-A356-4CD5-AF4C-F24117DCB973}" type="slidenum">
              <a:rPr lang="en-US" altLang="zh-TW" smtClean="0"/>
              <a:pPr>
                <a:defRPr/>
              </a:pPr>
              <a:t>6</a:t>
            </a:fld>
            <a:endParaRPr lang="en-US" altLang="zh-TW"/>
          </a:p>
        </p:txBody>
      </p:sp>
      <p:pic>
        <p:nvPicPr>
          <p:cNvPr id="5" name="內容版面配置區 4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7700" y="1387011"/>
            <a:ext cx="7848600" cy="3713076"/>
          </a:xfrm>
        </p:spPr>
      </p:pic>
      <p:pic>
        <p:nvPicPr>
          <p:cNvPr id="15" name="圖片 1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955690"/>
            <a:ext cx="9144000" cy="2665863"/>
          </a:xfrm>
          <a:prstGeom prst="rect">
            <a:avLst/>
          </a:prstGeom>
        </p:spPr>
      </p:pic>
      <p:sp>
        <p:nvSpPr>
          <p:cNvPr id="17" name="矩形 16"/>
          <p:cNvSpPr/>
          <p:nvPr/>
        </p:nvSpPr>
        <p:spPr bwMode="auto">
          <a:xfrm>
            <a:off x="246579" y="1273996"/>
            <a:ext cx="1407560" cy="2681694"/>
          </a:xfrm>
          <a:prstGeom prst="rect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zh-TW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新細明體" panose="02020500000000000000" pitchFamily="18" charset="-120"/>
              </a:rPr>
              <a:t>如契約規定</a:t>
            </a:r>
            <a:endParaRPr kumimoji="1" lang="en-US" altLang="zh-TW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新細明體" panose="02020500000000000000" pitchFamily="18" charset="-120"/>
            </a:endParaRP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zh-TW" altLang="en-US" dirty="0"/>
              <a:t>第</a:t>
            </a:r>
            <a:r>
              <a:rPr lang="en-US" altLang="zh-TW" dirty="0"/>
              <a:t>1</a:t>
            </a:r>
            <a:r>
              <a:rPr lang="zh-TW" altLang="en-US" dirty="0"/>
              <a:t>期</a:t>
            </a:r>
            <a:r>
              <a:rPr kumimoji="1" lang="zh-TW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新細明體" panose="02020500000000000000" pitchFamily="18" charset="-120"/>
              </a:rPr>
              <a:t>查驗，</a:t>
            </a:r>
            <a:endParaRPr kumimoji="1" lang="en-US" altLang="zh-TW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新細明體" panose="02020500000000000000" pitchFamily="18" charset="-120"/>
            </a:endParaRP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zh-TW" altLang="en-US" dirty="0"/>
              <a:t>在履驗</a:t>
            </a:r>
            <a:r>
              <a:rPr lang="zh-TW" altLang="en-US" dirty="0" smtClean="0"/>
              <a:t>作業</a:t>
            </a:r>
            <a:endParaRPr lang="en-US" altLang="zh-TW" dirty="0" smtClean="0"/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zh-TW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新細明體" panose="02020500000000000000" pitchFamily="18" charset="-120"/>
              </a:rPr>
              <a:t>應</a:t>
            </a:r>
            <a:r>
              <a:rPr kumimoji="1" lang="zh-TW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新細明體" panose="02020500000000000000" pitchFamily="18" charset="-120"/>
              </a:rPr>
              <a:t>選擇</a:t>
            </a:r>
            <a:r>
              <a:rPr kumimoji="1" lang="zh-TW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新細明體"/>
                <a:ea typeface="新細明體"/>
              </a:rPr>
              <a:t>「估</a:t>
            </a:r>
            <a:endParaRPr kumimoji="1" lang="en-US" altLang="zh-TW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新細明體"/>
              <a:ea typeface="新細明體"/>
            </a:endParaRP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zh-TW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新細明體"/>
                <a:ea typeface="新細明體"/>
              </a:rPr>
              <a:t>驗</a:t>
            </a:r>
            <a:r>
              <a:rPr kumimoji="1" lang="en-US" altLang="zh-TW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新細明體"/>
                <a:ea typeface="新細明體"/>
              </a:rPr>
              <a:t>/</a:t>
            </a:r>
            <a:r>
              <a:rPr kumimoji="1" lang="zh-TW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新細明體"/>
                <a:ea typeface="新細明體"/>
              </a:rPr>
              <a:t>查核</a:t>
            </a:r>
            <a:r>
              <a:rPr kumimoji="1" lang="en-US" altLang="zh-TW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新細明體"/>
                <a:ea typeface="新細明體"/>
              </a:rPr>
              <a:t>/</a:t>
            </a:r>
            <a:r>
              <a:rPr kumimoji="1" lang="zh-TW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新細明體"/>
                <a:ea typeface="新細明體"/>
              </a:rPr>
              <a:t>查驗</a:t>
            </a:r>
            <a:endParaRPr kumimoji="1" lang="en-US" altLang="zh-TW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新細明體"/>
              <a:ea typeface="新細明體"/>
            </a:endParaRP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zh-TW" dirty="0" smtClean="0">
                <a:latin typeface="新細明體"/>
                <a:ea typeface="新細明體"/>
              </a:rPr>
              <a:t>/</a:t>
            </a:r>
            <a:r>
              <a:rPr lang="zh-TW" altLang="en-US" dirty="0" smtClean="0">
                <a:latin typeface="新細明體"/>
                <a:ea typeface="新細明體"/>
              </a:rPr>
              <a:t>點驗</a:t>
            </a:r>
            <a:r>
              <a:rPr kumimoji="1" lang="zh-TW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新細明體"/>
                <a:ea typeface="新細明體"/>
              </a:rPr>
              <a:t>」</a:t>
            </a:r>
            <a:endParaRPr kumimoji="1" lang="zh-TW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新細明體" panose="02020500000000000000" pitchFamily="18" charset="-120"/>
            </a:endParaRPr>
          </a:p>
        </p:txBody>
      </p:sp>
      <p:cxnSp>
        <p:nvCxnSpPr>
          <p:cNvPr id="13" name="直線接點 12"/>
          <p:cNvCxnSpPr/>
          <p:nvPr/>
        </p:nvCxnSpPr>
        <p:spPr bwMode="auto">
          <a:xfrm>
            <a:off x="2587372" y="1929829"/>
            <a:ext cx="1696952" cy="0"/>
          </a:xfrm>
          <a:prstGeom prst="line">
            <a:avLst/>
          </a:prstGeom>
          <a:solidFill>
            <a:schemeClr val="accent1"/>
          </a:solidFill>
          <a:ln w="38100" cap="flat" cmpd="tri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8" name="橢圓 7"/>
          <p:cNvSpPr/>
          <p:nvPr/>
        </p:nvSpPr>
        <p:spPr bwMode="auto">
          <a:xfrm>
            <a:off x="3637052" y="4078840"/>
            <a:ext cx="277402" cy="297951"/>
          </a:xfrm>
          <a:prstGeom prst="ellipse">
            <a:avLst/>
          </a:prstGeom>
          <a:noFill/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TW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新細明體" panose="02020500000000000000" pitchFamily="18" charset="-120"/>
            </a:endParaRPr>
          </a:p>
        </p:txBody>
      </p:sp>
      <p:cxnSp>
        <p:nvCxnSpPr>
          <p:cNvPr id="9" name="直線單箭頭接點 8"/>
          <p:cNvCxnSpPr/>
          <p:nvPr/>
        </p:nvCxnSpPr>
        <p:spPr bwMode="auto">
          <a:xfrm>
            <a:off x="3328827" y="1929829"/>
            <a:ext cx="446926" cy="2149011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5826062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驗收</a:t>
            </a:r>
          </a:p>
        </p:txBody>
      </p:sp>
      <p:pic>
        <p:nvPicPr>
          <p:cNvPr id="5" name="內容版面配置區 4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95400" y="1445910"/>
            <a:ext cx="7848600" cy="1972423"/>
          </a:xfrm>
        </p:spPr>
      </p:pic>
      <p:sp>
        <p:nvSpPr>
          <p:cNvPr id="3" name="投影片編號版面配置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4177B1A-4BD5-43E6-923C-B1812ECB55A2}" type="slidenum">
              <a:rPr lang="en-US" altLang="zh-TW" smtClean="0"/>
              <a:pPr>
                <a:defRPr/>
              </a:pPr>
              <a:t>7</a:t>
            </a:fld>
            <a:endParaRPr lang="en-US" altLang="zh-TW"/>
          </a:p>
        </p:txBody>
      </p:sp>
      <p:pic>
        <p:nvPicPr>
          <p:cNvPr id="6" name="圖片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045426"/>
            <a:ext cx="9144000" cy="1536034"/>
          </a:xfrm>
          <a:prstGeom prst="rect">
            <a:avLst/>
          </a:prstGeom>
        </p:spPr>
      </p:pic>
      <p:cxnSp>
        <p:nvCxnSpPr>
          <p:cNvPr id="8" name="直線接點 7"/>
          <p:cNvCxnSpPr/>
          <p:nvPr/>
        </p:nvCxnSpPr>
        <p:spPr bwMode="auto">
          <a:xfrm>
            <a:off x="5250094" y="3254339"/>
            <a:ext cx="1438382" cy="15411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0" name="橢圓 9"/>
          <p:cNvSpPr/>
          <p:nvPr/>
        </p:nvSpPr>
        <p:spPr bwMode="auto">
          <a:xfrm>
            <a:off x="1797978" y="4227815"/>
            <a:ext cx="277402" cy="297951"/>
          </a:xfrm>
          <a:prstGeom prst="ellipse">
            <a:avLst/>
          </a:prstGeom>
          <a:noFill/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TW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新細明體" panose="02020500000000000000" pitchFamily="18" charset="-120"/>
            </a:endParaRPr>
          </a:p>
        </p:txBody>
      </p:sp>
      <p:sp>
        <p:nvSpPr>
          <p:cNvPr id="11" name="矩形 10"/>
          <p:cNvSpPr/>
          <p:nvPr/>
        </p:nvSpPr>
        <p:spPr bwMode="auto">
          <a:xfrm>
            <a:off x="71919" y="1273996"/>
            <a:ext cx="1407560" cy="2681694"/>
          </a:xfrm>
          <a:prstGeom prst="rect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zh-TW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新細明體" panose="02020500000000000000" pitchFamily="18" charset="-120"/>
              </a:rPr>
              <a:t>如契約規定</a:t>
            </a:r>
            <a:endParaRPr kumimoji="1" lang="en-US" altLang="zh-TW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新細明體" panose="02020500000000000000" pitchFamily="18" charset="-120"/>
            </a:endParaRP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zh-TW" altLang="en-US" dirty="0"/>
              <a:t>依各批次</a:t>
            </a:r>
            <a:r>
              <a:rPr kumimoji="1" lang="zh-TW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新細明體" panose="02020500000000000000" pitchFamily="18" charset="-120"/>
              </a:rPr>
              <a:t>驗</a:t>
            </a:r>
            <a:endParaRPr kumimoji="1" lang="en-US" altLang="zh-TW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新細明體" panose="02020500000000000000" pitchFamily="18" charset="-120"/>
            </a:endParaRP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zh-TW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新細明體" panose="02020500000000000000" pitchFamily="18" charset="-120"/>
              </a:rPr>
              <a:t>收，</a:t>
            </a:r>
            <a:r>
              <a:rPr lang="zh-TW" altLang="en-US" dirty="0" smtClean="0"/>
              <a:t>在</a:t>
            </a:r>
            <a:r>
              <a:rPr lang="zh-TW" altLang="en-US" dirty="0"/>
              <a:t>履</a:t>
            </a:r>
            <a:r>
              <a:rPr lang="zh-TW" altLang="en-US" dirty="0" smtClean="0"/>
              <a:t>驗</a:t>
            </a:r>
            <a:endParaRPr lang="en-US" altLang="zh-TW" dirty="0" smtClean="0"/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zh-TW" altLang="en-US" dirty="0" smtClean="0"/>
              <a:t>作業</a:t>
            </a:r>
            <a:r>
              <a:rPr kumimoji="1" lang="zh-TW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新細明體" panose="02020500000000000000" pitchFamily="18" charset="-120"/>
              </a:rPr>
              <a:t>應選擇</a:t>
            </a:r>
            <a:endParaRPr lang="en-US" altLang="zh-TW" dirty="0">
              <a:latin typeface="新細明體"/>
              <a:ea typeface="新細明體"/>
            </a:endParaRP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zh-TW" altLang="zh-TW" dirty="0" smtClean="0">
                <a:latin typeface="新細明體"/>
                <a:ea typeface="新細明體"/>
              </a:rPr>
              <a:t>「</a:t>
            </a:r>
            <a:r>
              <a:rPr lang="zh-TW" altLang="en-US" b="1" dirty="0" smtClean="0">
                <a:latin typeface="新細明體"/>
                <a:ea typeface="新細明體"/>
              </a:rPr>
              <a:t>驗收</a:t>
            </a:r>
            <a:r>
              <a:rPr kumimoji="1" lang="zh-TW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新細明體"/>
                <a:ea typeface="新細明體"/>
              </a:rPr>
              <a:t>」。</a:t>
            </a:r>
            <a:endParaRPr kumimoji="1" lang="zh-TW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新細明體" panose="02020500000000000000" pitchFamily="18" charset="-120"/>
            </a:endParaRPr>
          </a:p>
        </p:txBody>
      </p:sp>
      <p:cxnSp>
        <p:nvCxnSpPr>
          <p:cNvPr id="12" name="直線單箭頭接點 11"/>
          <p:cNvCxnSpPr/>
          <p:nvPr/>
        </p:nvCxnSpPr>
        <p:spPr bwMode="auto">
          <a:xfrm flipH="1">
            <a:off x="2075380" y="3269750"/>
            <a:ext cx="3893906" cy="110704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41663895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圖片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150828"/>
            <a:ext cx="9144000" cy="2227615"/>
          </a:xfrm>
          <a:prstGeom prst="rect">
            <a:avLst/>
          </a:prstGeom>
        </p:spPr>
      </p:pic>
      <p:pic>
        <p:nvPicPr>
          <p:cNvPr id="7" name="內容版面配置區 6"/>
          <p:cNvPicPr>
            <a:picLocks noGrp="1" noChangeAspect="1"/>
          </p:cNvPicPr>
          <p:nvPr>
            <p:ph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0510" y="1508049"/>
            <a:ext cx="7848600" cy="2315221"/>
          </a:xfrm>
        </p:spPr>
      </p:pic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驗收</a:t>
            </a:r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4177B1A-4BD5-43E6-923C-B1812ECB55A2}" type="slidenum">
              <a:rPr lang="en-US" altLang="zh-TW" smtClean="0"/>
              <a:pPr>
                <a:defRPr/>
              </a:pPr>
              <a:t>8</a:t>
            </a:fld>
            <a:endParaRPr lang="en-US" altLang="zh-TW"/>
          </a:p>
        </p:txBody>
      </p:sp>
      <p:cxnSp>
        <p:nvCxnSpPr>
          <p:cNvPr id="8" name="直線接點 7"/>
          <p:cNvCxnSpPr/>
          <p:nvPr/>
        </p:nvCxnSpPr>
        <p:spPr bwMode="auto">
          <a:xfrm>
            <a:off x="5691883" y="3048856"/>
            <a:ext cx="2219218" cy="15411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0" name="橢圓 9"/>
          <p:cNvSpPr/>
          <p:nvPr/>
        </p:nvSpPr>
        <p:spPr bwMode="auto">
          <a:xfrm>
            <a:off x="1952090" y="5048146"/>
            <a:ext cx="277402" cy="297951"/>
          </a:xfrm>
          <a:prstGeom prst="ellipse">
            <a:avLst/>
          </a:prstGeom>
          <a:noFill/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TW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新細明體" panose="02020500000000000000" pitchFamily="18" charset="-120"/>
            </a:endParaRPr>
          </a:p>
        </p:txBody>
      </p:sp>
      <p:sp>
        <p:nvSpPr>
          <p:cNvPr id="11" name="矩形 10"/>
          <p:cNvSpPr/>
          <p:nvPr/>
        </p:nvSpPr>
        <p:spPr bwMode="auto">
          <a:xfrm>
            <a:off x="71918" y="1273996"/>
            <a:ext cx="1643865" cy="2681694"/>
          </a:xfrm>
          <a:prstGeom prst="rect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zh-TW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新細明體" panose="02020500000000000000" pitchFamily="18" charset="-120"/>
              </a:rPr>
              <a:t>契約規定驗收</a:t>
            </a:r>
            <a:endParaRPr kumimoji="1" lang="en-US" altLang="zh-TW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新細明體" panose="02020500000000000000" pitchFamily="18" charset="-120"/>
            </a:endParaRP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zh-TW" altLang="en-US" dirty="0" smtClean="0"/>
              <a:t>合格</a:t>
            </a:r>
            <a:r>
              <a:rPr lang="zh-TW" altLang="en-US" dirty="0"/>
              <a:t>後</a:t>
            </a:r>
            <a:r>
              <a:rPr kumimoji="1" lang="zh-TW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新細明體" panose="02020500000000000000" pitchFamily="18" charset="-120"/>
              </a:rPr>
              <a:t>，</a:t>
            </a:r>
            <a:r>
              <a:rPr lang="zh-TW" altLang="en-US" dirty="0" smtClean="0"/>
              <a:t>分批</a:t>
            </a:r>
            <a:r>
              <a:rPr lang="en-US" altLang="zh-TW" dirty="0" smtClean="0"/>
              <a:t>(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zh-TW" altLang="en-US" dirty="0"/>
              <a:t>季</a:t>
            </a:r>
            <a:r>
              <a:rPr lang="en-US" altLang="zh-TW" dirty="0" smtClean="0"/>
              <a:t>)</a:t>
            </a:r>
            <a:r>
              <a:rPr lang="zh-TW" altLang="en-US" dirty="0" smtClean="0"/>
              <a:t>結報，在履</a:t>
            </a:r>
            <a:endParaRPr lang="en-US" altLang="zh-TW" dirty="0" smtClean="0"/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zh-TW" altLang="en-US" dirty="0" smtClean="0"/>
              <a:t>驗作業</a:t>
            </a:r>
            <a:r>
              <a:rPr kumimoji="1" lang="zh-TW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新細明體" panose="02020500000000000000" pitchFamily="18" charset="-120"/>
              </a:rPr>
              <a:t>應選擇</a:t>
            </a:r>
            <a:r>
              <a:rPr lang="zh-TW" altLang="zh-TW" dirty="0" smtClean="0">
                <a:latin typeface="新細明體"/>
                <a:ea typeface="新細明體"/>
              </a:rPr>
              <a:t>「</a:t>
            </a:r>
            <a:endParaRPr lang="en-US" altLang="zh-TW" dirty="0" smtClean="0">
              <a:latin typeface="新細明體"/>
              <a:ea typeface="新細明體"/>
            </a:endParaRP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zh-TW" altLang="en-US" b="1" dirty="0" smtClean="0">
                <a:latin typeface="新細明體"/>
                <a:ea typeface="新細明體"/>
              </a:rPr>
              <a:t>驗收</a:t>
            </a:r>
            <a:r>
              <a:rPr kumimoji="1" lang="zh-TW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新細明體"/>
                <a:ea typeface="新細明體"/>
              </a:rPr>
              <a:t>」。</a:t>
            </a:r>
            <a:endParaRPr kumimoji="1" lang="zh-TW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新細明體" panose="02020500000000000000" pitchFamily="18" charset="-120"/>
            </a:endParaRPr>
          </a:p>
        </p:txBody>
      </p:sp>
      <p:cxnSp>
        <p:nvCxnSpPr>
          <p:cNvPr id="12" name="直線單箭頭接點 11"/>
          <p:cNvCxnSpPr/>
          <p:nvPr/>
        </p:nvCxnSpPr>
        <p:spPr bwMode="auto">
          <a:xfrm flipH="1">
            <a:off x="2229492" y="3064267"/>
            <a:ext cx="3935003" cy="1983879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53934750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驗收</a:t>
            </a:r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altLang="zh-TW" dirty="0" smtClean="0"/>
              <a:t>7</a:t>
            </a:r>
            <a:endParaRPr lang="en-US" altLang="zh-TW" dirty="0"/>
          </a:p>
        </p:txBody>
      </p:sp>
      <p:pic>
        <p:nvPicPr>
          <p:cNvPr id="5" name="內容版面配置區 4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95400" y="1479480"/>
            <a:ext cx="7848600" cy="1870857"/>
          </a:xfrm>
        </p:spPr>
      </p:pic>
      <p:cxnSp>
        <p:nvCxnSpPr>
          <p:cNvPr id="8" name="直線接點 7"/>
          <p:cNvCxnSpPr/>
          <p:nvPr/>
        </p:nvCxnSpPr>
        <p:spPr bwMode="auto">
          <a:xfrm>
            <a:off x="5342562" y="2011166"/>
            <a:ext cx="1222625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pic>
        <p:nvPicPr>
          <p:cNvPr id="6" name="圖片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6446" y="4056206"/>
            <a:ext cx="8716592" cy="1676634"/>
          </a:xfrm>
          <a:prstGeom prst="rect">
            <a:avLst/>
          </a:prstGeom>
        </p:spPr>
      </p:pic>
      <p:sp>
        <p:nvSpPr>
          <p:cNvPr id="10" name="橢圓 9"/>
          <p:cNvSpPr/>
          <p:nvPr/>
        </p:nvSpPr>
        <p:spPr bwMode="auto">
          <a:xfrm>
            <a:off x="1813389" y="4318680"/>
            <a:ext cx="277402" cy="297951"/>
          </a:xfrm>
          <a:prstGeom prst="ellipse">
            <a:avLst/>
          </a:prstGeom>
          <a:noFill/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TW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新細明體" panose="02020500000000000000" pitchFamily="18" charset="-120"/>
            </a:endParaRPr>
          </a:p>
        </p:txBody>
      </p:sp>
      <p:sp>
        <p:nvSpPr>
          <p:cNvPr id="11" name="矩形 10"/>
          <p:cNvSpPr/>
          <p:nvPr/>
        </p:nvSpPr>
        <p:spPr bwMode="auto">
          <a:xfrm>
            <a:off x="71918" y="1273996"/>
            <a:ext cx="1438383" cy="2681694"/>
          </a:xfrm>
          <a:prstGeom prst="rect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zh-TW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新細明體" panose="02020500000000000000" pitchFamily="18" charset="-120"/>
              </a:rPr>
              <a:t>契約規定</a:t>
            </a:r>
            <a:r>
              <a:rPr lang="zh-TW" altLang="en-US" dirty="0" smtClean="0"/>
              <a:t>分</a:t>
            </a:r>
            <a:endParaRPr lang="en-US" altLang="zh-TW" dirty="0" smtClean="0"/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zh-TW" altLang="en-US" dirty="0" smtClean="0"/>
              <a:t>期</a:t>
            </a:r>
            <a:r>
              <a:rPr lang="zh-TW" altLang="en-US" dirty="0"/>
              <a:t>驗收結報</a:t>
            </a:r>
            <a:r>
              <a:rPr lang="zh-TW" altLang="en-US" dirty="0" smtClean="0"/>
              <a:t>，</a:t>
            </a:r>
            <a:endParaRPr lang="en-US" altLang="zh-TW" dirty="0" smtClean="0"/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zh-TW" altLang="en-US" dirty="0" smtClean="0"/>
              <a:t>在履驗作業</a:t>
            </a:r>
            <a:endParaRPr lang="en-US" altLang="zh-TW" dirty="0" smtClean="0"/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zh-TW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新細明體" panose="02020500000000000000" pitchFamily="18" charset="-120"/>
              </a:rPr>
              <a:t>應選擇</a:t>
            </a:r>
            <a:r>
              <a:rPr lang="zh-TW" altLang="zh-TW" dirty="0" smtClean="0">
                <a:latin typeface="新細明體"/>
                <a:ea typeface="新細明體"/>
              </a:rPr>
              <a:t>「</a:t>
            </a:r>
            <a:r>
              <a:rPr lang="zh-TW" altLang="en-US" b="1" dirty="0" smtClean="0">
                <a:latin typeface="新細明體"/>
                <a:ea typeface="新細明體"/>
              </a:rPr>
              <a:t>驗</a:t>
            </a:r>
            <a:endParaRPr lang="en-US" altLang="zh-TW" b="1" dirty="0" smtClean="0">
              <a:latin typeface="新細明體"/>
              <a:ea typeface="新細明體"/>
            </a:endParaRP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zh-TW" altLang="en-US" b="1" dirty="0" smtClean="0">
                <a:latin typeface="新細明體"/>
                <a:ea typeface="新細明體"/>
              </a:rPr>
              <a:t>收</a:t>
            </a:r>
            <a:r>
              <a:rPr kumimoji="1" lang="zh-TW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新細明體"/>
                <a:ea typeface="新細明體"/>
              </a:rPr>
              <a:t>」。</a:t>
            </a:r>
            <a:endParaRPr kumimoji="1" lang="zh-TW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新細明體" panose="02020500000000000000" pitchFamily="18" charset="-120"/>
            </a:endParaRPr>
          </a:p>
        </p:txBody>
      </p:sp>
      <p:cxnSp>
        <p:nvCxnSpPr>
          <p:cNvPr id="12" name="直線單箭頭接點 11"/>
          <p:cNvCxnSpPr/>
          <p:nvPr/>
        </p:nvCxnSpPr>
        <p:spPr bwMode="auto">
          <a:xfrm flipH="1">
            <a:off x="2049696" y="2011166"/>
            <a:ext cx="3755203" cy="2307514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1123575665"/>
      </p:ext>
    </p:extLst>
  </p:cSld>
  <p:clrMapOvr>
    <a:masterClrMapping/>
  </p:clrMapOvr>
</p:sld>
</file>

<file path=ppt/theme/theme1.xml><?xml version="1.0" encoding="utf-8"?>
<a:theme xmlns:a="http://schemas.openxmlformats.org/drawingml/2006/main" name="佈景主題1">
  <a:themeElements>
    <a:clrScheme name="AEC2009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AEC2009">
      <a:majorFont>
        <a:latin typeface="Arial"/>
        <a:ea typeface="華康儷中黑"/>
        <a:cs typeface=""/>
      </a:majorFont>
      <a:minorFont>
        <a:latin typeface="Arial"/>
        <a:ea typeface="華康儷中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0" cap="flat" cmpd="tri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新細明體" panose="02020500000000000000" pitchFamily="18" charset="-120"/>
          </a:defRPr>
        </a:defPPr>
      </a:lstStyle>
    </a:spDef>
    <a:lnDef>
      <a:spPr bwMode="auto">
        <a:solidFill>
          <a:schemeClr val="accent1"/>
        </a:solidFill>
        <a:ln w="19050" cap="flat" cmpd="tri" algn="ctr">
          <a:solidFill>
            <a:schemeClr val="tx1"/>
          </a:solidFill>
          <a:prstDash val="solid"/>
          <a:round/>
          <a:headEnd type="none" w="med" len="med"/>
          <a:tailEnd type="triangle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/>
      <a:lstStyle/>
    </a:lnDef>
  </a:objectDefaults>
  <a:extraClrSchemeLst>
    <a:extraClrScheme>
      <a:clrScheme name="AEC2009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EC2009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EC2009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EC2009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EC2009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EC2009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EC2009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EC2009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EC2009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EC2009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EC2009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EC2009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簡報1" id="{55EC7766-C1C1-4CD9-A20C-01EAA9385243}" vid="{051D9F98-01E4-4A39-A991-D0CA52EB9A04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原能會母片</Template>
  <TotalTime>2122</TotalTime>
  <Words>603</Words>
  <Application>Microsoft Office PowerPoint</Application>
  <PresentationFormat>如螢幕大小 (4:3)</PresentationFormat>
  <Paragraphs>94</Paragraphs>
  <Slides>10</Slides>
  <Notes>7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10</vt:i4>
      </vt:variant>
    </vt:vector>
  </HeadingPairs>
  <TitlesOfParts>
    <vt:vector size="18" baseType="lpstr">
      <vt:lpstr>華康儷中黑</vt:lpstr>
      <vt:lpstr>微軟正黑體</vt:lpstr>
      <vt:lpstr>新細明體</vt:lpstr>
      <vt:lpstr>標楷體</vt:lpstr>
      <vt:lpstr>Arial</vt:lpstr>
      <vt:lpstr>Calibri</vt:lpstr>
      <vt:lpstr>Wingdings</vt:lpstr>
      <vt:lpstr>佈景主題1</vt:lpstr>
      <vt:lpstr>估驗/查核/查驗/點驗與驗收的使用時機</vt:lpstr>
      <vt:lpstr>PowerPoint 簡報</vt:lpstr>
      <vt:lpstr>PowerPoint 簡報</vt:lpstr>
      <vt:lpstr>估驗/查核/查驗/點驗</vt:lpstr>
      <vt:lpstr>估驗/查核/查驗/點驗</vt:lpstr>
      <vt:lpstr>估驗/查核/查驗/點驗</vt:lpstr>
      <vt:lpstr>驗收</vt:lpstr>
      <vt:lpstr>驗收</vt:lpstr>
      <vt:lpstr>驗收</vt:lpstr>
      <vt:lpstr>報告完畢、敬請指教</vt:lpstr>
    </vt:vector>
  </TitlesOfParts>
  <Company>原能會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林琦峰</dc:creator>
  <cp:lastModifiedBy>黃貴貞</cp:lastModifiedBy>
  <cp:revision>175</cp:revision>
  <cp:lastPrinted>2017-06-09T07:28:14Z</cp:lastPrinted>
  <dcterms:created xsi:type="dcterms:W3CDTF">2017-05-11T07:05:38Z</dcterms:created>
  <dcterms:modified xsi:type="dcterms:W3CDTF">2019-10-17T01:06:10Z</dcterms:modified>
</cp:coreProperties>
</file>