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5" r:id="rId18"/>
    <p:sldId id="276" r:id="rId19"/>
    <p:sldId id="258" r:id="rId20"/>
  </p:sldIdLst>
  <p:sldSz cx="10693400" cy="7561263"/>
  <p:notesSz cx="6858000" cy="9144000"/>
  <p:defaultTextStyle>
    <a:defPPr>
      <a:defRPr lang="zh-TW"/>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82">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6" d="100"/>
          <a:sy n="56" d="100"/>
        </p:scale>
        <p:origin x="-880" y="-68"/>
      </p:cViewPr>
      <p:guideLst>
        <p:guide orient="horz" pos="238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0" name="圖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0747300" cy="7561263"/>
          </a:xfrm>
          <a:prstGeom prst="rect">
            <a:avLst/>
          </a:prstGeom>
        </p:spPr>
      </p:pic>
      <p:sp>
        <p:nvSpPr>
          <p:cNvPr id="2" name="標題 1"/>
          <p:cNvSpPr>
            <a:spLocks noGrp="1"/>
          </p:cNvSpPr>
          <p:nvPr>
            <p:ph type="ctrTitle"/>
          </p:nvPr>
        </p:nvSpPr>
        <p:spPr>
          <a:xfrm>
            <a:off x="830718" y="612279"/>
            <a:ext cx="9089390" cy="1620771"/>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632723" y="2548102"/>
            <a:ext cx="7485380" cy="1932323"/>
          </a:xfrm>
        </p:spPr>
        <p:txBody>
          <a:bodyPr/>
          <a:lstStyle>
            <a:lvl1pPr marL="0" indent="0" algn="ctr">
              <a:buNone/>
              <a:defRPr>
                <a:solidFill>
                  <a:schemeClr val="tx1">
                    <a:tint val="75000"/>
                  </a:schemeClr>
                </a:solidFill>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2019/9/20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
        <p:nvSpPr>
          <p:cNvPr id="12" name="文字方塊 11"/>
          <p:cNvSpPr txBox="1"/>
          <p:nvPr userDrawn="1"/>
        </p:nvSpPr>
        <p:spPr>
          <a:xfrm>
            <a:off x="738188" y="407288"/>
            <a:ext cx="954107" cy="276999"/>
          </a:xfrm>
          <a:prstGeom prst="rect">
            <a:avLst/>
          </a:prstGeom>
          <a:noFill/>
        </p:spPr>
        <p:txBody>
          <a:bodyPr wrap="none" rtlCol="0">
            <a:spAutoFit/>
          </a:bodyPr>
          <a:lstStyle/>
          <a:p>
            <a:r>
              <a:rPr lang="zh-TW" altLang="en-US" sz="1200" b="1" dirty="0" smtClean="0">
                <a:solidFill>
                  <a:srgbClr val="00B0F0"/>
                </a:solidFill>
                <a:latin typeface="Adobe 繁黑體 Std B" pitchFamily="34" charset="-120"/>
                <a:ea typeface="Adobe 繁黑體 Std B" pitchFamily="34" charset="-120"/>
              </a:rPr>
              <a:t>核能研究所</a:t>
            </a:r>
            <a:endParaRPr lang="zh-TW" altLang="en-US" sz="1200" b="1" dirty="0">
              <a:solidFill>
                <a:srgbClr val="00B0F0"/>
              </a:solidFill>
              <a:latin typeface="Adobe 繁黑體 Std B" pitchFamily="34" charset="-120"/>
              <a:ea typeface="Adobe 繁黑體 Std B" pitchFamily="34" charset="-120"/>
            </a:endParaRPr>
          </a:p>
        </p:txBody>
      </p:sp>
      <p:pic>
        <p:nvPicPr>
          <p:cNvPr id="13" name="圖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0156" y="301596"/>
            <a:ext cx="336072" cy="382691"/>
          </a:xfrm>
          <a:prstGeom prst="rect">
            <a:avLst/>
          </a:prstGeom>
        </p:spPr>
      </p:pic>
    </p:spTree>
    <p:extLst>
      <p:ext uri="{BB962C8B-B14F-4D97-AF65-F5344CB8AC3E}">
        <p14:creationId xmlns:p14="http://schemas.microsoft.com/office/powerpoint/2010/main" val="233234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2019/9/20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970185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752715" y="302802"/>
            <a:ext cx="2406015" cy="645157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34670" y="302802"/>
            <a:ext cx="7039822" cy="645157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2019/9/20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1289833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9" y="1111"/>
            <a:ext cx="10669571" cy="7560152"/>
          </a:xfrm>
          <a:prstGeom prst="rect">
            <a:avLst/>
          </a:prstGeom>
        </p:spPr>
      </p:pic>
      <p:sp>
        <p:nvSpPr>
          <p:cNvPr id="2" name="標題 1"/>
          <p:cNvSpPr>
            <a:spLocks noGrp="1"/>
          </p:cNvSpPr>
          <p:nvPr>
            <p:ph type="title"/>
          </p:nvPr>
        </p:nvSpPr>
        <p:spPr>
          <a:xfrm>
            <a:off x="450156" y="2844527"/>
            <a:ext cx="9624060" cy="1260211"/>
          </a:xfrm>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924D69C9-26FB-409F-BAB6-E218E84513F0}" type="datetimeFigureOut">
              <a:rPr lang="zh-TW" altLang="en-US" smtClean="0"/>
              <a:t>2019/9/20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3AAAEA7-8BCE-4301-A51E-CEE06A27A943}" type="slidenum">
              <a:rPr lang="zh-TW" altLang="en-US" smtClean="0"/>
              <a:t>‹#›</a:t>
            </a:fld>
            <a:endParaRPr lang="zh-TW" altLang="en-US"/>
          </a:p>
        </p:txBody>
      </p:sp>
      <p:sp>
        <p:nvSpPr>
          <p:cNvPr id="10" name="文字方塊 9"/>
          <p:cNvSpPr txBox="1"/>
          <p:nvPr userDrawn="1"/>
        </p:nvSpPr>
        <p:spPr>
          <a:xfrm>
            <a:off x="9235132" y="6732959"/>
            <a:ext cx="954107" cy="276999"/>
          </a:xfrm>
          <a:prstGeom prst="rect">
            <a:avLst/>
          </a:prstGeom>
          <a:noFill/>
        </p:spPr>
        <p:txBody>
          <a:bodyPr wrap="none" rtlCol="0">
            <a:spAutoFit/>
          </a:bodyPr>
          <a:lstStyle/>
          <a:p>
            <a:r>
              <a:rPr lang="zh-TW" altLang="en-US" sz="1200" b="1" dirty="0" smtClean="0">
                <a:solidFill>
                  <a:srgbClr val="00B0F0"/>
                </a:solidFill>
                <a:latin typeface="Adobe 繁黑體 Std B" pitchFamily="34" charset="-120"/>
                <a:ea typeface="Adobe 繁黑體 Std B" pitchFamily="34" charset="-120"/>
              </a:rPr>
              <a:t>核能研究所</a:t>
            </a:r>
            <a:endParaRPr lang="zh-TW" altLang="en-US" sz="1200" b="1" dirty="0">
              <a:solidFill>
                <a:srgbClr val="00B0F0"/>
              </a:solidFill>
              <a:latin typeface="Adobe 繁黑體 Std B" pitchFamily="34" charset="-120"/>
              <a:ea typeface="Adobe 繁黑體 Std B" pitchFamily="34" charset="-120"/>
            </a:endParaRPr>
          </a:p>
        </p:txBody>
      </p:sp>
      <p:pic>
        <p:nvPicPr>
          <p:cNvPr id="11" name="圖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47100" y="6608104"/>
            <a:ext cx="336072" cy="382691"/>
          </a:xfrm>
          <a:prstGeom prst="rect">
            <a:avLst/>
          </a:prstGeom>
        </p:spPr>
      </p:pic>
    </p:spTree>
    <p:extLst>
      <p:ext uri="{BB962C8B-B14F-4D97-AF65-F5344CB8AC3E}">
        <p14:creationId xmlns:p14="http://schemas.microsoft.com/office/powerpoint/2010/main" val="427422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2019/9/20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992880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44705" y="4858812"/>
            <a:ext cx="9089390" cy="1501751"/>
          </a:xfrm>
        </p:spPr>
        <p:txBody>
          <a:bodyPr anchor="t"/>
          <a:lstStyle>
            <a:lvl1pPr algn="l">
              <a:defRPr sz="46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44705" y="3204786"/>
            <a:ext cx="9089390" cy="1654026"/>
          </a:xfrm>
        </p:spPr>
        <p:txBody>
          <a:bodyPr anchor="b"/>
          <a:lstStyle>
            <a:lvl1pPr marL="0" indent="0">
              <a:buNone/>
              <a:defRPr sz="2300">
                <a:solidFill>
                  <a:schemeClr val="tx1">
                    <a:tint val="75000"/>
                  </a:schemeClr>
                </a:solidFill>
              </a:defRPr>
            </a:lvl1pPr>
            <a:lvl2pPr marL="521528" indent="0">
              <a:buNone/>
              <a:defRPr sz="2100">
                <a:solidFill>
                  <a:schemeClr val="tx1">
                    <a:tint val="75000"/>
                  </a:schemeClr>
                </a:solidFill>
              </a:defRPr>
            </a:lvl2pPr>
            <a:lvl3pPr marL="1043056" indent="0">
              <a:buNone/>
              <a:defRPr sz="1800">
                <a:solidFill>
                  <a:schemeClr val="tx1">
                    <a:tint val="75000"/>
                  </a:schemeClr>
                </a:solidFill>
              </a:defRPr>
            </a:lvl3pPr>
            <a:lvl4pPr marL="1564584" indent="0">
              <a:buNone/>
              <a:defRPr sz="1600">
                <a:solidFill>
                  <a:schemeClr val="tx1">
                    <a:tint val="75000"/>
                  </a:schemeClr>
                </a:solidFill>
              </a:defRPr>
            </a:lvl4pPr>
            <a:lvl5pPr marL="2086112" indent="0">
              <a:buNone/>
              <a:defRPr sz="1600">
                <a:solidFill>
                  <a:schemeClr val="tx1">
                    <a:tint val="75000"/>
                  </a:schemeClr>
                </a:solidFill>
              </a:defRPr>
            </a:lvl5pPr>
            <a:lvl6pPr marL="2607640" indent="0">
              <a:buNone/>
              <a:defRPr sz="1600">
                <a:solidFill>
                  <a:schemeClr val="tx1">
                    <a:tint val="75000"/>
                  </a:schemeClr>
                </a:solidFill>
              </a:defRPr>
            </a:lvl6pPr>
            <a:lvl7pPr marL="3129168" indent="0">
              <a:buNone/>
              <a:defRPr sz="1600">
                <a:solidFill>
                  <a:schemeClr val="tx1">
                    <a:tint val="75000"/>
                  </a:schemeClr>
                </a:solidFill>
              </a:defRPr>
            </a:lvl7pPr>
            <a:lvl8pPr marL="3650696" indent="0">
              <a:buNone/>
              <a:defRPr sz="1600">
                <a:solidFill>
                  <a:schemeClr val="tx1">
                    <a:tint val="75000"/>
                  </a:schemeClr>
                </a:solidFill>
              </a:defRPr>
            </a:lvl8pPr>
            <a:lvl9pPr marL="4172224"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2019/9/20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70813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534670"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435812"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924D69C9-26FB-409F-BAB6-E218E84513F0}" type="datetimeFigureOut">
              <a:rPr lang="zh-TW" altLang="en-US" smtClean="0"/>
              <a:t>2019/9/20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2358039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534670" y="1692533"/>
            <a:ext cx="4724775"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zh-TW" altLang="en-US" smtClean="0"/>
              <a:t>按一下以編輯母片文字樣式</a:t>
            </a:r>
          </a:p>
        </p:txBody>
      </p:sp>
      <p:sp>
        <p:nvSpPr>
          <p:cNvPr id="4" name="內容版面配置區 3"/>
          <p:cNvSpPr>
            <a:spLocks noGrp="1"/>
          </p:cNvSpPr>
          <p:nvPr>
            <p:ph sz="half" idx="2"/>
          </p:nvPr>
        </p:nvSpPr>
        <p:spPr>
          <a:xfrm>
            <a:off x="534670" y="2397901"/>
            <a:ext cx="4724775"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432099" y="1692533"/>
            <a:ext cx="4726631"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zh-TW" altLang="en-US" smtClean="0"/>
              <a:t>按一下以編輯母片文字樣式</a:t>
            </a:r>
          </a:p>
        </p:txBody>
      </p:sp>
      <p:sp>
        <p:nvSpPr>
          <p:cNvPr id="6" name="內容版面配置區 5"/>
          <p:cNvSpPr>
            <a:spLocks noGrp="1"/>
          </p:cNvSpPr>
          <p:nvPr>
            <p:ph sz="quarter" idx="4"/>
          </p:nvPr>
        </p:nvSpPr>
        <p:spPr>
          <a:xfrm>
            <a:off x="5432099" y="2397901"/>
            <a:ext cx="4726631"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924D69C9-26FB-409F-BAB6-E218E84513F0}" type="datetimeFigureOut">
              <a:rPr lang="zh-TW" altLang="en-US" smtClean="0"/>
              <a:t>2019/9/20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5716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924D69C9-26FB-409F-BAB6-E218E84513F0}" type="datetimeFigureOut">
              <a:rPr lang="zh-TW" altLang="en-US" smtClean="0"/>
              <a:t>2019/9/20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11659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24D69C9-26FB-409F-BAB6-E218E84513F0}" type="datetimeFigureOut">
              <a:rPr lang="zh-TW" altLang="en-US" smtClean="0"/>
              <a:t>2019/9/20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691511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34671" y="301050"/>
            <a:ext cx="3518055" cy="1281214"/>
          </a:xfrm>
        </p:spPr>
        <p:txBody>
          <a:bodyPr anchor="b"/>
          <a:lstStyle>
            <a:lvl1pPr algn="l">
              <a:defRPr sz="23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180822" y="301051"/>
            <a:ext cx="5977908"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534671" y="1582265"/>
            <a:ext cx="3518055" cy="5172114"/>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24D69C9-26FB-409F-BAB6-E218E84513F0}" type="datetimeFigureOut">
              <a:rPr lang="zh-TW" altLang="en-US" smtClean="0"/>
              <a:t>2019/9/20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3139917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095981" y="5292884"/>
            <a:ext cx="6416040" cy="624855"/>
          </a:xfrm>
        </p:spPr>
        <p:txBody>
          <a:bodyPr anchor="b"/>
          <a:lstStyle>
            <a:lvl1pPr algn="l">
              <a:defRPr sz="23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095981" y="675613"/>
            <a:ext cx="6416040" cy="4536758"/>
          </a:xfrm>
        </p:spPr>
        <p:txBody>
          <a:bodyPr/>
          <a:lstStyle>
            <a:lvl1pPr marL="0" indent="0">
              <a:buNone/>
              <a:defRPr sz="3700"/>
            </a:lvl1pPr>
            <a:lvl2pPr marL="521528" indent="0">
              <a:buNone/>
              <a:defRPr sz="3200"/>
            </a:lvl2pPr>
            <a:lvl3pPr marL="1043056" indent="0">
              <a:buNone/>
              <a:defRPr sz="2700"/>
            </a:lvl3pPr>
            <a:lvl4pPr marL="1564584" indent="0">
              <a:buNone/>
              <a:defRPr sz="2300"/>
            </a:lvl4pPr>
            <a:lvl5pPr marL="2086112" indent="0">
              <a:buNone/>
              <a:defRPr sz="2300"/>
            </a:lvl5pPr>
            <a:lvl6pPr marL="2607640" indent="0">
              <a:buNone/>
              <a:defRPr sz="2300"/>
            </a:lvl6pPr>
            <a:lvl7pPr marL="3129168" indent="0">
              <a:buNone/>
              <a:defRPr sz="2300"/>
            </a:lvl7pPr>
            <a:lvl8pPr marL="3650696" indent="0">
              <a:buNone/>
              <a:defRPr sz="2300"/>
            </a:lvl8pPr>
            <a:lvl9pPr marL="4172224" indent="0">
              <a:buNone/>
              <a:defRPr sz="2300"/>
            </a:lvl9pPr>
          </a:lstStyle>
          <a:p>
            <a:endParaRPr lang="zh-TW" altLang="en-US"/>
          </a:p>
        </p:txBody>
      </p:sp>
      <p:sp>
        <p:nvSpPr>
          <p:cNvPr id="4" name="文字版面配置區 3"/>
          <p:cNvSpPr>
            <a:spLocks noGrp="1"/>
          </p:cNvSpPr>
          <p:nvPr>
            <p:ph type="body" sz="half" idx="2"/>
          </p:nvPr>
        </p:nvSpPr>
        <p:spPr>
          <a:xfrm>
            <a:off x="2095981" y="5917739"/>
            <a:ext cx="6416040" cy="887398"/>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24D69C9-26FB-409F-BAB6-E218E84513F0}" type="datetimeFigureOut">
              <a:rPr lang="zh-TW" altLang="en-US" smtClean="0"/>
              <a:t>2019/9/20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671379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圖片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854" y="-1"/>
            <a:ext cx="10664546" cy="7581777"/>
          </a:xfrm>
          <a:prstGeom prst="rect">
            <a:avLst/>
          </a:prstGeom>
        </p:spPr>
      </p:pic>
      <p:sp>
        <p:nvSpPr>
          <p:cNvPr id="2" name="標題版面配置區 1"/>
          <p:cNvSpPr>
            <a:spLocks noGrp="1"/>
          </p:cNvSpPr>
          <p:nvPr>
            <p:ph type="title"/>
          </p:nvPr>
        </p:nvSpPr>
        <p:spPr>
          <a:xfrm>
            <a:off x="534670" y="302801"/>
            <a:ext cx="9624060" cy="1260211"/>
          </a:xfrm>
          <a:prstGeom prst="rect">
            <a:avLst/>
          </a:prstGeom>
        </p:spPr>
        <p:txBody>
          <a:bodyPr vert="horz" lIns="104306" tIns="52153" rIns="104306" bIns="52153"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534670" y="1764295"/>
            <a:ext cx="9624060" cy="4990084"/>
          </a:xfrm>
          <a:prstGeom prst="rect">
            <a:avLst/>
          </a:prstGeom>
        </p:spPr>
        <p:txBody>
          <a:bodyPr vert="horz" lIns="104306" tIns="52153" rIns="104306" bIns="52153"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534670" y="7008171"/>
            <a:ext cx="2495127" cy="402567"/>
          </a:xfrm>
          <a:prstGeom prst="rect">
            <a:avLst/>
          </a:prstGeom>
        </p:spPr>
        <p:txBody>
          <a:bodyPr vert="horz" lIns="104306" tIns="52153" rIns="104306" bIns="52153" rtlCol="0" anchor="ctr"/>
          <a:lstStyle>
            <a:lvl1pPr algn="l">
              <a:defRPr sz="1400">
                <a:solidFill>
                  <a:schemeClr val="tx1">
                    <a:tint val="75000"/>
                  </a:schemeClr>
                </a:solidFill>
              </a:defRPr>
            </a:lvl1pPr>
          </a:lstStyle>
          <a:p>
            <a:fld id="{924D69C9-26FB-409F-BAB6-E218E84513F0}" type="datetimeFigureOut">
              <a:rPr lang="zh-TW" altLang="en-US" smtClean="0"/>
              <a:t>2019/9/20</a:t>
            </a:fld>
            <a:endParaRPr lang="zh-TW" altLang="en-US"/>
          </a:p>
        </p:txBody>
      </p:sp>
      <p:sp>
        <p:nvSpPr>
          <p:cNvPr id="5" name="頁尾版面配置區 4"/>
          <p:cNvSpPr>
            <a:spLocks noGrp="1"/>
          </p:cNvSpPr>
          <p:nvPr>
            <p:ph type="ftr" sz="quarter" idx="3"/>
          </p:nvPr>
        </p:nvSpPr>
        <p:spPr>
          <a:xfrm>
            <a:off x="3653579" y="7008171"/>
            <a:ext cx="3386243" cy="402567"/>
          </a:xfrm>
          <a:prstGeom prst="rect">
            <a:avLst/>
          </a:prstGeom>
        </p:spPr>
        <p:txBody>
          <a:bodyPr vert="horz" lIns="104306" tIns="52153" rIns="104306" bIns="52153" rtlCol="0" anchor="ctr"/>
          <a:lstStyle>
            <a:lvl1pPr algn="ctr">
              <a:defRPr sz="14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663603" y="7008171"/>
            <a:ext cx="2495127" cy="402567"/>
          </a:xfrm>
          <a:prstGeom prst="rect">
            <a:avLst/>
          </a:prstGeom>
        </p:spPr>
        <p:txBody>
          <a:bodyPr vert="horz" lIns="104306" tIns="52153" rIns="104306" bIns="52153" rtlCol="0" anchor="ctr"/>
          <a:lstStyle>
            <a:lvl1pPr algn="r">
              <a:defRPr sz="1400">
                <a:solidFill>
                  <a:schemeClr val="tx1">
                    <a:tint val="75000"/>
                  </a:schemeClr>
                </a:solidFill>
              </a:defRPr>
            </a:lvl1pPr>
          </a:lstStyle>
          <a:p>
            <a:fld id="{B3AAAEA7-8BCE-4301-A51E-CEE06A27A943}" type="slidenum">
              <a:rPr lang="zh-TW" altLang="en-US" smtClean="0"/>
              <a:t>‹#›</a:t>
            </a:fld>
            <a:endParaRPr lang="zh-TW" altLang="en-US"/>
          </a:p>
        </p:txBody>
      </p:sp>
      <p:pic>
        <p:nvPicPr>
          <p:cNvPr id="10" name="圖片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58755" y="240600"/>
            <a:ext cx="336072" cy="382691"/>
          </a:xfrm>
          <a:prstGeom prst="rect">
            <a:avLst/>
          </a:prstGeom>
        </p:spPr>
      </p:pic>
    </p:spTree>
    <p:extLst>
      <p:ext uri="{BB962C8B-B14F-4D97-AF65-F5344CB8AC3E}">
        <p14:creationId xmlns:p14="http://schemas.microsoft.com/office/powerpoint/2010/main" val="2696147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043056" rtl="0" eaLnBrk="1" latinLnBrk="0" hangingPunct="1">
        <a:spcBef>
          <a:spcPct val="0"/>
        </a:spcBef>
        <a:buNone/>
        <a:defRPr sz="5000" kern="1200">
          <a:solidFill>
            <a:schemeClr val="tx1"/>
          </a:solidFill>
          <a:latin typeface="+mj-lt"/>
          <a:ea typeface="+mj-ea"/>
          <a:cs typeface="+mj-cs"/>
        </a:defRPr>
      </a:lvl1pPr>
    </p:titleStyle>
    <p:body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TW"/>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ctrTitle"/>
          </p:nvPr>
        </p:nvSpPr>
        <p:spPr>
          <a:xfrm>
            <a:off x="830263" y="755650"/>
            <a:ext cx="9090025" cy="1477963"/>
          </a:xfrm>
        </p:spPr>
        <p:txBody>
          <a:bodyPr>
            <a:normAutofit/>
          </a:bodyPr>
          <a:lstStyle/>
          <a:p>
            <a:r>
              <a:rPr lang="zh-TW" altLang="en-US" sz="4800" dirty="0">
                <a:latin typeface="標楷體" panose="03000509000000000000" pitchFamily="65" charset="-120"/>
                <a:ea typeface="標楷體" panose="03000509000000000000" pitchFamily="65" charset="-120"/>
              </a:rPr>
              <a:t>行政</a:t>
            </a:r>
            <a:r>
              <a:rPr lang="zh-TW" altLang="en-US" sz="4800" dirty="0" smtClean="0">
                <a:latin typeface="標楷體" panose="03000509000000000000" pitchFamily="65" charset="-120"/>
                <a:ea typeface="標楷體" panose="03000509000000000000" pitchFamily="65" charset="-120"/>
              </a:rPr>
              <a:t>人員座談</a:t>
            </a:r>
            <a:endParaRPr lang="zh-TW" altLang="en-US" sz="4800" dirty="0">
              <a:latin typeface="標楷體" panose="03000509000000000000" pitchFamily="65" charset="-120"/>
              <a:ea typeface="標楷體" panose="03000509000000000000" pitchFamily="65" charset="-120"/>
            </a:endParaRPr>
          </a:p>
        </p:txBody>
      </p:sp>
      <p:sp>
        <p:nvSpPr>
          <p:cNvPr id="5" name="副標題 2"/>
          <p:cNvSpPr>
            <a:spLocks noGrp="1"/>
          </p:cNvSpPr>
          <p:nvPr>
            <p:ph type="subTitle" idx="1"/>
          </p:nvPr>
        </p:nvSpPr>
        <p:spPr>
          <a:xfrm>
            <a:off x="1458268" y="5652839"/>
            <a:ext cx="7485062" cy="1319213"/>
          </a:xfrm>
        </p:spPr>
        <p:txBody>
          <a:bodyPr>
            <a:normAutofit lnSpcReduction="10000"/>
          </a:bodyPr>
          <a:lstStyle/>
          <a:p>
            <a:r>
              <a:rPr lang="zh-TW" altLang="en-US" dirty="0" smtClean="0">
                <a:solidFill>
                  <a:schemeClr val="tx1"/>
                </a:solidFill>
                <a:latin typeface="標楷體" panose="03000509000000000000" pitchFamily="65" charset="-120"/>
                <a:ea typeface="標楷體" panose="03000509000000000000" pitchFamily="65" charset="-120"/>
              </a:rPr>
              <a:t>秘書室</a:t>
            </a:r>
            <a:endParaRPr lang="en-US" altLang="zh-TW" dirty="0" smtClean="0">
              <a:solidFill>
                <a:schemeClr val="tx1"/>
              </a:solidFill>
              <a:latin typeface="標楷體" panose="03000509000000000000" pitchFamily="65" charset="-120"/>
              <a:ea typeface="標楷體" panose="03000509000000000000" pitchFamily="65" charset="-120"/>
            </a:endParaRPr>
          </a:p>
          <a:p>
            <a:r>
              <a:rPr lang="zh-TW" altLang="en-US" dirty="0" smtClean="0">
                <a:solidFill>
                  <a:schemeClr val="tx1"/>
                </a:solidFill>
                <a:latin typeface="標楷體" panose="03000509000000000000" pitchFamily="65" charset="-120"/>
                <a:ea typeface="標楷體" panose="03000509000000000000" pitchFamily="65" charset="-120"/>
              </a:rPr>
              <a:t>中華民國</a:t>
            </a:r>
            <a:r>
              <a:rPr lang="en-US" altLang="zh-TW" dirty="0" smtClean="0">
                <a:solidFill>
                  <a:schemeClr val="tx1"/>
                </a:solidFill>
                <a:latin typeface="標楷體" panose="03000509000000000000" pitchFamily="65" charset="-120"/>
                <a:ea typeface="標楷體" panose="03000509000000000000" pitchFamily="65" charset="-120"/>
              </a:rPr>
              <a:t>108</a:t>
            </a:r>
            <a:r>
              <a:rPr lang="zh-TW" altLang="en-US" dirty="0" smtClean="0">
                <a:solidFill>
                  <a:schemeClr val="tx1"/>
                </a:solidFill>
                <a:latin typeface="標楷體" panose="03000509000000000000" pitchFamily="65" charset="-120"/>
                <a:ea typeface="標楷體" panose="03000509000000000000" pitchFamily="65" charset="-120"/>
              </a:rPr>
              <a:t>年</a:t>
            </a:r>
            <a:r>
              <a:rPr lang="en-US" altLang="zh-TW" dirty="0" smtClean="0">
                <a:solidFill>
                  <a:schemeClr val="tx1"/>
                </a:solidFill>
                <a:latin typeface="標楷體" panose="03000509000000000000" pitchFamily="65" charset="-120"/>
                <a:ea typeface="標楷體" panose="03000509000000000000" pitchFamily="65" charset="-120"/>
              </a:rPr>
              <a:t>9</a:t>
            </a:r>
            <a:r>
              <a:rPr lang="zh-TW" altLang="en-US" dirty="0" smtClean="0">
                <a:solidFill>
                  <a:schemeClr val="tx1"/>
                </a:solidFill>
                <a:latin typeface="標楷體" panose="03000509000000000000" pitchFamily="65" charset="-120"/>
                <a:ea typeface="標楷體" panose="03000509000000000000" pitchFamily="65" charset="-120"/>
              </a:rPr>
              <a:t>月</a:t>
            </a:r>
            <a:r>
              <a:rPr lang="en-US" altLang="zh-TW" dirty="0" smtClean="0">
                <a:solidFill>
                  <a:schemeClr val="tx1"/>
                </a:solidFill>
                <a:latin typeface="標楷體" panose="03000509000000000000" pitchFamily="65" charset="-120"/>
                <a:ea typeface="標楷體" panose="03000509000000000000" pitchFamily="65" charset="-120"/>
              </a:rPr>
              <a:t>24</a:t>
            </a:r>
            <a:r>
              <a:rPr lang="zh-TW" altLang="en-US" dirty="0" smtClean="0">
                <a:solidFill>
                  <a:schemeClr val="tx1"/>
                </a:solidFill>
                <a:latin typeface="標楷體" panose="03000509000000000000" pitchFamily="65" charset="-120"/>
                <a:ea typeface="標楷體" panose="03000509000000000000" pitchFamily="65" charset="-120"/>
              </a:rPr>
              <a:t>日</a:t>
            </a:r>
            <a:endParaRPr lang="zh-TW" altLang="en-US"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78875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14252" y="92204"/>
            <a:ext cx="7560840" cy="1260211"/>
          </a:xfrm>
        </p:spPr>
        <p:txBody>
          <a:bodyPr>
            <a:normAutofit/>
          </a:bodyPr>
          <a:lstStyle/>
          <a:p>
            <a:r>
              <a:rPr lang="zh-TW" altLang="en-US" sz="3600" dirty="0" smtClean="0">
                <a:latin typeface="標楷體" panose="03000509000000000000" pitchFamily="65" charset="-120"/>
                <a:ea typeface="標楷體" panose="03000509000000000000" pitchFamily="65" charset="-120"/>
              </a:rPr>
              <a:t>二</a:t>
            </a:r>
            <a:r>
              <a:rPr lang="en-US" altLang="zh-TW" sz="3600" dirty="0" smtClean="0">
                <a:latin typeface="標楷體" panose="03000509000000000000" pitchFamily="65" charset="-120"/>
                <a:ea typeface="標楷體" panose="03000509000000000000" pitchFamily="65" charset="-120"/>
              </a:rPr>
              <a:t>.108</a:t>
            </a:r>
            <a:r>
              <a:rPr lang="zh-TW" altLang="en-US" sz="3600" dirty="0">
                <a:latin typeface="標楷體" panose="03000509000000000000" pitchFamily="65" charset="-120"/>
                <a:ea typeface="標楷體" panose="03000509000000000000" pitchFamily="65" charset="-120"/>
              </a:rPr>
              <a:t>年</a:t>
            </a:r>
            <a:r>
              <a:rPr lang="en-US" altLang="zh-TW" sz="3600" dirty="0">
                <a:latin typeface="標楷體" panose="03000509000000000000" pitchFamily="65" charset="-120"/>
                <a:ea typeface="標楷體" panose="03000509000000000000" pitchFamily="65" charset="-120"/>
              </a:rPr>
              <a:t>10</a:t>
            </a:r>
            <a:r>
              <a:rPr lang="zh-TW" altLang="en-US" sz="3600" dirty="0">
                <a:latin typeface="標楷體" panose="03000509000000000000" pitchFamily="65" charset="-120"/>
                <a:ea typeface="標楷體" panose="03000509000000000000" pitchFamily="65" charset="-120"/>
              </a:rPr>
              <a:t>萬元以下採購</a:t>
            </a:r>
            <a:r>
              <a:rPr lang="zh-TW" altLang="en-US" sz="3600" dirty="0" smtClean="0">
                <a:latin typeface="標楷體" panose="03000509000000000000" pitchFamily="65" charset="-120"/>
                <a:ea typeface="標楷體" panose="03000509000000000000" pitchFamily="65" charset="-120"/>
              </a:rPr>
              <a:t>案件</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專案稽核缺失建議事項</a:t>
            </a:r>
            <a:endParaRPr lang="zh-TW" altLang="en-US" sz="3600" dirty="0"/>
          </a:p>
        </p:txBody>
      </p:sp>
      <p:graphicFrame>
        <p:nvGraphicFramePr>
          <p:cNvPr id="7" name="內容版面配置區 3"/>
          <p:cNvGraphicFramePr>
            <a:graphicFrameLocks noGrp="1"/>
          </p:cNvGraphicFramePr>
          <p:nvPr>
            <p:ph idx="1"/>
            <p:extLst>
              <p:ext uri="{D42A27DB-BD31-4B8C-83A1-F6EECF244321}">
                <p14:modId xmlns:p14="http://schemas.microsoft.com/office/powerpoint/2010/main" val="1156091179"/>
              </p:ext>
            </p:extLst>
          </p:nvPr>
        </p:nvGraphicFramePr>
        <p:xfrm>
          <a:off x="499986" y="2196455"/>
          <a:ext cx="9852272" cy="4593577"/>
        </p:xfrm>
        <a:graphic>
          <a:graphicData uri="http://schemas.openxmlformats.org/drawingml/2006/table">
            <a:tbl>
              <a:tblPr firstRow="1" bandRow="1">
                <a:tableStyleId>{5C22544A-7EE6-4342-B048-85BDC9FD1C3A}</a:tableStyleId>
              </a:tblPr>
              <a:tblGrid>
                <a:gridCol w="5073576">
                  <a:extLst>
                    <a:ext uri="{9D8B030D-6E8A-4147-A177-3AD203B41FA5}">
                      <a16:colId xmlns="" xmlns:a16="http://schemas.microsoft.com/office/drawing/2014/main" val="20000"/>
                    </a:ext>
                  </a:extLst>
                </a:gridCol>
                <a:gridCol w="4778696">
                  <a:extLst>
                    <a:ext uri="{9D8B030D-6E8A-4147-A177-3AD203B41FA5}">
                      <a16:colId xmlns="" xmlns:a16="http://schemas.microsoft.com/office/drawing/2014/main" val="20001"/>
                    </a:ext>
                  </a:extLst>
                </a:gridCol>
              </a:tblGrid>
              <a:tr h="432048">
                <a:tc>
                  <a:txBody>
                    <a:bodyPr/>
                    <a:lstStyle/>
                    <a:p>
                      <a:pPr algn="ctr"/>
                      <a:r>
                        <a:rPr lang="zh-TW" altLang="en-US" dirty="0" smtClean="0">
                          <a:latin typeface="標楷體" panose="03000509000000000000" pitchFamily="65" charset="-120"/>
                          <a:ea typeface="標楷體" panose="03000509000000000000" pitchFamily="65" charset="-120"/>
                        </a:rPr>
                        <a:t>發現缺失</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建議事項</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0"/>
                  </a:ext>
                </a:extLst>
              </a:tr>
              <a:tr h="4161529">
                <a:tc>
                  <a:txBody>
                    <a:bodyPr/>
                    <a:lstStyle/>
                    <a:p>
                      <a:r>
                        <a:rPr lang="zh-TW" altLang="en-US" dirty="0" smtClean="0">
                          <a:latin typeface="標楷體" panose="03000509000000000000" pitchFamily="65" charset="-120"/>
                          <a:ea typeface="標楷體" panose="03000509000000000000" pitchFamily="65" charset="-120"/>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NH1070841</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註銷管制編號，但未註銷採購案，導致採購案逾預定完成日多時未辦理結報</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a:txBody>
                  <a:tcPr/>
                </a:tc>
                <a:tc>
                  <a:txBody>
                    <a:bodyPr/>
                    <a:lstStyle/>
                    <a:p>
                      <a:pPr marL="265113" indent="-265113"/>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如採購案因故不再辦理，欲辦理採購案註銷者，</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應至採購管理系統申請註銷</a:t>
                      </a:r>
                      <a:r>
                        <a:rPr lang="zh-TW" altLang="en-US" dirty="0" smtClean="0">
                          <a:latin typeface="標楷體" panose="03000509000000000000" pitchFamily="65" charset="-120"/>
                          <a:ea typeface="標楷體" panose="03000509000000000000" pitchFamily="65" charset="-120"/>
                        </a:rPr>
                        <a:t>，直接將管制編號註銷僅</a:t>
                      </a:r>
                      <a:r>
                        <a:rPr lang="zh-TW" altLang="en-US" b="1" dirty="0" smtClean="0">
                          <a:solidFill>
                            <a:srgbClr val="C00000"/>
                          </a:solidFill>
                          <a:latin typeface="標楷體" panose="03000509000000000000" pitchFamily="65" charset="-120"/>
                          <a:ea typeface="標楷體" panose="03000509000000000000" pitchFamily="65" charset="-120"/>
                        </a:rPr>
                        <a:t>預管系統註銷，採購系統沒有完成喔</a:t>
                      </a:r>
                      <a:r>
                        <a:rPr lang="en-US" altLang="zh-TW" b="1" dirty="0" smtClean="0">
                          <a:solidFill>
                            <a:srgbClr val="C00000"/>
                          </a:solidFill>
                          <a:latin typeface="標楷體" panose="03000509000000000000" pitchFamily="65" charset="-120"/>
                          <a:ea typeface="標楷體" panose="03000509000000000000" pitchFamily="65" charset="-120"/>
                        </a:rPr>
                        <a:t>!</a:t>
                      </a:r>
                    </a:p>
                    <a:p>
                      <a:pPr marL="265113" indent="-265113"/>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預管人員辦理發債金額註銷時可請同仁</a:t>
                      </a:r>
                      <a:r>
                        <a:rPr lang="en-US" altLang="zh-TW"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mail</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購案奉主管核定註銷之信件</a:t>
                      </a:r>
                      <a:r>
                        <a:rPr lang="zh-TW" altLang="en-US" dirty="0" smtClean="0">
                          <a:latin typeface="標楷體" panose="03000509000000000000" pitchFamily="65" charset="-120"/>
                          <a:ea typeface="標楷體" panose="03000509000000000000" pitchFamily="65" charset="-120"/>
                        </a:rPr>
                        <a:t>，以確認購案已辦理註銷。</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1"/>
                  </a:ext>
                </a:extLst>
              </a:tr>
            </a:tbl>
          </a:graphicData>
        </a:graphic>
      </p:graphicFrame>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180" y="3923792"/>
            <a:ext cx="4320480" cy="3063856"/>
          </a:xfrm>
          <a:prstGeom prst="rect">
            <a:avLst/>
          </a:prstGeom>
        </p:spPr>
      </p:pic>
      <p:sp>
        <p:nvSpPr>
          <p:cNvPr id="9" name="矩形 8"/>
          <p:cNvSpPr/>
          <p:nvPr/>
        </p:nvSpPr>
        <p:spPr>
          <a:xfrm>
            <a:off x="534025" y="1438837"/>
            <a:ext cx="9708256" cy="584775"/>
          </a:xfrm>
          <a:prstGeom prst="rect">
            <a:avLst/>
          </a:prstGeom>
        </p:spPr>
        <p:txBody>
          <a:bodyPr wrap="square">
            <a:spAutoFit/>
          </a:bodyPr>
          <a:lstStyle/>
          <a:p>
            <a:pPr marL="265113" indent="-265113">
              <a:buFont typeface="Wingdings" panose="05000000000000000000" pitchFamily="2" charset="2"/>
              <a:buChar char="l"/>
            </a:pP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欲辦理註銷案件僅將管制編號註銷</a:t>
            </a:r>
            <a:endParaRPr lang="zh-TW" altLang="en-US" sz="3200" dirty="0"/>
          </a:p>
        </p:txBody>
      </p:sp>
      <p:pic>
        <p:nvPicPr>
          <p:cNvPr id="11" name="圖片 10"/>
          <p:cNvPicPr>
            <a:picLocks noChangeAspect="1"/>
          </p:cNvPicPr>
          <p:nvPr/>
        </p:nvPicPr>
        <p:blipFill>
          <a:blip r:embed="rId3"/>
          <a:stretch>
            <a:fillRect/>
          </a:stretch>
        </p:blipFill>
        <p:spPr>
          <a:xfrm>
            <a:off x="5922764" y="5004767"/>
            <a:ext cx="4046995" cy="1806440"/>
          </a:xfrm>
          <a:prstGeom prst="rect">
            <a:avLst/>
          </a:prstGeom>
        </p:spPr>
      </p:pic>
      <p:sp>
        <p:nvSpPr>
          <p:cNvPr id="12" name="橢圓 11"/>
          <p:cNvSpPr/>
          <p:nvPr/>
        </p:nvSpPr>
        <p:spPr>
          <a:xfrm>
            <a:off x="5778748" y="5148783"/>
            <a:ext cx="1008112" cy="75920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單箭頭接點 13"/>
          <p:cNvCxnSpPr/>
          <p:nvPr/>
        </p:nvCxnSpPr>
        <p:spPr>
          <a:xfrm flipH="1">
            <a:off x="6498828" y="3276575"/>
            <a:ext cx="792088" cy="225181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577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90316" y="121368"/>
            <a:ext cx="7416824" cy="1059440"/>
          </a:xfrm>
        </p:spPr>
        <p:txBody>
          <a:bodyPr>
            <a:noAutofit/>
          </a:bodyPr>
          <a:lstStyle/>
          <a:p>
            <a:r>
              <a:rPr lang="zh-TW" altLang="en-US" sz="3600" dirty="0" smtClean="0">
                <a:latin typeface="標楷體" panose="03000509000000000000" pitchFamily="65" charset="-120"/>
                <a:ea typeface="標楷體" panose="03000509000000000000" pitchFamily="65" charset="-120"/>
              </a:rPr>
              <a:t>二</a:t>
            </a:r>
            <a:r>
              <a:rPr lang="en-US" altLang="zh-TW" sz="3600" dirty="0" smtClean="0">
                <a:latin typeface="標楷體" panose="03000509000000000000" pitchFamily="65" charset="-120"/>
                <a:ea typeface="標楷體" panose="03000509000000000000" pitchFamily="65" charset="-120"/>
              </a:rPr>
              <a:t>.</a:t>
            </a:r>
            <a:r>
              <a:rPr lang="en-US" altLang="zh-TW" sz="3600" dirty="0">
                <a:latin typeface="標楷體" panose="03000509000000000000" pitchFamily="65" charset="-120"/>
                <a:ea typeface="標楷體" panose="03000509000000000000" pitchFamily="65" charset="-120"/>
              </a:rPr>
              <a:t>108</a:t>
            </a:r>
            <a:r>
              <a:rPr lang="zh-TW" altLang="en-US" sz="3600" dirty="0">
                <a:latin typeface="標楷體" panose="03000509000000000000" pitchFamily="65" charset="-120"/>
                <a:ea typeface="標楷體" panose="03000509000000000000" pitchFamily="65" charset="-120"/>
              </a:rPr>
              <a:t>年</a:t>
            </a:r>
            <a:r>
              <a:rPr lang="en-US" altLang="zh-TW" sz="3600" dirty="0">
                <a:latin typeface="標楷體" panose="03000509000000000000" pitchFamily="65" charset="-120"/>
                <a:ea typeface="標楷體" panose="03000509000000000000" pitchFamily="65" charset="-120"/>
              </a:rPr>
              <a:t>10</a:t>
            </a:r>
            <a:r>
              <a:rPr lang="zh-TW" altLang="en-US" sz="3600" dirty="0">
                <a:latin typeface="標楷體" panose="03000509000000000000" pitchFamily="65" charset="-120"/>
                <a:ea typeface="標楷體" panose="03000509000000000000" pitchFamily="65" charset="-120"/>
              </a:rPr>
              <a:t>萬元以下採購</a:t>
            </a:r>
            <a:r>
              <a:rPr lang="zh-TW" altLang="en-US" sz="3600" dirty="0" smtClean="0">
                <a:latin typeface="標楷體" panose="03000509000000000000" pitchFamily="65" charset="-120"/>
                <a:ea typeface="標楷體" panose="03000509000000000000" pitchFamily="65" charset="-120"/>
              </a:rPr>
              <a:t>案件</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專案</a:t>
            </a:r>
            <a:r>
              <a:rPr lang="zh-TW" altLang="en-US" sz="3600" dirty="0">
                <a:latin typeface="標楷體" panose="03000509000000000000" pitchFamily="65" charset="-120"/>
                <a:ea typeface="標楷體" panose="03000509000000000000" pitchFamily="65" charset="-120"/>
              </a:rPr>
              <a:t>稽核缺失建議事項</a:t>
            </a:r>
            <a:endParaRPr lang="zh-TW" altLang="en-US" sz="3600"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77705338"/>
              </p:ext>
            </p:extLst>
          </p:nvPr>
        </p:nvGraphicFramePr>
        <p:xfrm>
          <a:off x="466336" y="1782961"/>
          <a:ext cx="9472022" cy="5370013"/>
        </p:xfrm>
        <a:graphic>
          <a:graphicData uri="http://schemas.openxmlformats.org/drawingml/2006/table">
            <a:tbl>
              <a:tblPr firstRow="1" bandRow="1">
                <a:tableStyleId>{5C22544A-7EE6-4342-B048-85BDC9FD1C3A}</a:tableStyleId>
              </a:tblPr>
              <a:tblGrid>
                <a:gridCol w="5768686">
                  <a:extLst>
                    <a:ext uri="{9D8B030D-6E8A-4147-A177-3AD203B41FA5}">
                      <a16:colId xmlns="" xmlns:a16="http://schemas.microsoft.com/office/drawing/2014/main" val="20000"/>
                    </a:ext>
                  </a:extLst>
                </a:gridCol>
                <a:gridCol w="3703336">
                  <a:extLst>
                    <a:ext uri="{9D8B030D-6E8A-4147-A177-3AD203B41FA5}">
                      <a16:colId xmlns="" xmlns:a16="http://schemas.microsoft.com/office/drawing/2014/main" val="20001"/>
                    </a:ext>
                  </a:extLst>
                </a:gridCol>
              </a:tblGrid>
              <a:tr h="485502">
                <a:tc>
                  <a:txBody>
                    <a:bodyPr/>
                    <a:lstStyle/>
                    <a:p>
                      <a:pPr algn="ctr"/>
                      <a:r>
                        <a:rPr lang="zh-TW" altLang="en-US" dirty="0" smtClean="0">
                          <a:latin typeface="標楷體" panose="03000509000000000000" pitchFamily="65" charset="-120"/>
                          <a:ea typeface="標楷體" panose="03000509000000000000" pitchFamily="65" charset="-120"/>
                        </a:rPr>
                        <a:t>發現缺失</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建議事項</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0"/>
                  </a:ext>
                </a:extLst>
              </a:tr>
              <a:tr h="4884511">
                <a:tc>
                  <a:txBody>
                    <a:bodyPr/>
                    <a:lstStyle/>
                    <a:p>
                      <a:r>
                        <a:rPr lang="zh-TW" altLang="en-US" dirty="0" smtClean="0">
                          <a:latin typeface="標楷體" panose="03000509000000000000" pitchFamily="65" charset="-120"/>
                          <a:ea typeface="標楷體" panose="03000509000000000000" pitchFamily="65" charset="-120"/>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FH1072641</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NH1072718</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NH1072987</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NH1073106</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採購管理系統結報作業輸入之承作廠商與預算管理系統之受款人不一致，導致結報完成後採購管理系統顯示錯誤訊息無法結案</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如預管人員發現申請人將廠商資料誤植，勿直接從預管系統更改，建議請申請人至</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採購管理系統修改</a:t>
                      </a:r>
                      <a:r>
                        <a:rPr lang="zh-TW" altLang="en-US" dirty="0" smtClean="0">
                          <a:latin typeface="標楷體" panose="03000509000000000000" pitchFamily="65" charset="-120"/>
                          <a:ea typeface="標楷體" panose="03000509000000000000" pitchFamily="65" charset="-120"/>
                        </a:rPr>
                        <a:t>，資料正確後預管人員再審核。</a:t>
                      </a:r>
                      <a:r>
                        <a:rPr lang="en-US" altLang="zh-TW" dirty="0" smtClean="0">
                          <a:solidFill>
                            <a:srgbClr val="C00000"/>
                          </a:solidFill>
                          <a:latin typeface="標楷體" panose="03000509000000000000" pitchFamily="65" charset="-120"/>
                          <a:ea typeface="標楷體" panose="03000509000000000000" pitchFamily="65" charset="-120"/>
                        </a:rPr>
                        <a:t>【</a:t>
                      </a:r>
                      <a:r>
                        <a:rPr lang="zh-TW" altLang="en-US" dirty="0" smtClean="0">
                          <a:solidFill>
                            <a:srgbClr val="C00000"/>
                          </a:solidFill>
                          <a:latin typeface="標楷體" panose="03000509000000000000" pitchFamily="65" charset="-120"/>
                          <a:ea typeface="標楷體" panose="03000509000000000000" pitchFamily="65" charset="-120"/>
                        </a:rPr>
                        <a:t>預管系統與採購系統係屬不同二個系統喔</a:t>
                      </a:r>
                      <a:r>
                        <a:rPr lang="en-US" altLang="zh-TW" dirty="0" smtClean="0">
                          <a:solidFill>
                            <a:srgbClr val="C00000"/>
                          </a:solidFill>
                          <a:latin typeface="標楷體" panose="03000509000000000000" pitchFamily="65" charset="-120"/>
                          <a:ea typeface="標楷體" panose="03000509000000000000" pitchFamily="65" charset="-120"/>
                        </a:rPr>
                        <a:t>!</a:t>
                      </a:r>
                      <a:r>
                        <a:rPr lang="zh-TW" altLang="en-US" dirty="0" smtClean="0">
                          <a:solidFill>
                            <a:srgbClr val="C00000"/>
                          </a:solidFill>
                          <a:latin typeface="標楷體" panose="03000509000000000000" pitchFamily="65" charset="-120"/>
                          <a:ea typeface="標楷體" panose="03000509000000000000" pitchFamily="65" charset="-120"/>
                        </a:rPr>
                        <a:t>未修正採購系統將無法結案</a:t>
                      </a:r>
                      <a:r>
                        <a:rPr lang="en-US" altLang="zh-TW" dirty="0" smtClean="0">
                          <a:solidFill>
                            <a:srgbClr val="C00000"/>
                          </a:solidFill>
                          <a:latin typeface="標楷體" panose="03000509000000000000" pitchFamily="65" charset="-120"/>
                          <a:ea typeface="標楷體" panose="03000509000000000000" pitchFamily="65" charset="-120"/>
                        </a:rPr>
                        <a:t>】</a:t>
                      </a:r>
                      <a:endParaRPr lang="zh-TW" altLang="en-US" dirty="0">
                        <a:solidFill>
                          <a:srgbClr val="C00000"/>
                        </a:solidFill>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1"/>
                  </a:ext>
                </a:extLst>
              </a:tr>
            </a:tbl>
          </a:graphicData>
        </a:graphic>
      </p:graphicFrame>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173" y="3636615"/>
            <a:ext cx="4639777" cy="1218807"/>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64" y="4932759"/>
            <a:ext cx="4783793" cy="2309771"/>
          </a:xfrm>
          <a:prstGeom prst="rect">
            <a:avLst/>
          </a:prstGeom>
        </p:spPr>
      </p:pic>
      <p:sp>
        <p:nvSpPr>
          <p:cNvPr id="7" name="矩形 6"/>
          <p:cNvSpPr/>
          <p:nvPr/>
        </p:nvSpPr>
        <p:spPr>
          <a:xfrm>
            <a:off x="666180" y="1180808"/>
            <a:ext cx="2953053" cy="584775"/>
          </a:xfrm>
          <a:prstGeom prst="rect">
            <a:avLst/>
          </a:prstGeom>
        </p:spPr>
        <p:txBody>
          <a:bodyPr wrap="none">
            <a:spAutoFit/>
          </a:bodyPr>
          <a:lstStyle/>
          <a:p>
            <a:pPr marL="265113" indent="-265113">
              <a:buFont typeface="Wingdings" panose="05000000000000000000" pitchFamily="2" charset="2"/>
              <a:buChar char="l"/>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受款廠商誤植</a:t>
            </a:r>
            <a:endParaRPr lang="zh-TW" altLang="en-US" sz="3200" dirty="0"/>
          </a:p>
        </p:txBody>
      </p:sp>
      <p:cxnSp>
        <p:nvCxnSpPr>
          <p:cNvPr id="9" name="直線單箭頭接點 8"/>
          <p:cNvCxnSpPr/>
          <p:nvPr/>
        </p:nvCxnSpPr>
        <p:spPr>
          <a:xfrm>
            <a:off x="1154056" y="4183529"/>
            <a:ext cx="2664296" cy="2736304"/>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2580129" y="5249826"/>
            <a:ext cx="1024292" cy="415498"/>
          </a:xfrm>
          <a:prstGeom prst="rect">
            <a:avLst/>
          </a:prstGeom>
          <a:noFill/>
        </p:spPr>
        <p:txBody>
          <a:bodyPr wrap="square" rtlCol="0">
            <a:spAutoFit/>
          </a:bodyPr>
          <a:lstStyle/>
          <a:p>
            <a:r>
              <a:rPr lang="zh-TW" altLang="en-US" dirty="0" smtClean="0">
                <a:solidFill>
                  <a:srgbClr val="C00000"/>
                </a:solidFill>
                <a:latin typeface="標楷體" panose="03000509000000000000" pitchFamily="65" charset="-120"/>
                <a:ea typeface="標楷體" panose="03000509000000000000" pitchFamily="65" charset="-120"/>
              </a:rPr>
              <a:t>不一致</a:t>
            </a:r>
            <a:endParaRPr lang="zh-TW" altLang="en-US"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9464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99962" y="180231"/>
            <a:ext cx="7416824" cy="1032054"/>
          </a:xfrm>
        </p:spPr>
        <p:txBody>
          <a:bodyPr>
            <a:noAutofit/>
          </a:bodyPr>
          <a:lstStyle/>
          <a:p>
            <a:r>
              <a:rPr lang="zh-TW" altLang="en-US" sz="3600" dirty="0" smtClean="0">
                <a:latin typeface="標楷體" panose="03000509000000000000" pitchFamily="65" charset="-120"/>
                <a:ea typeface="標楷體" panose="03000509000000000000" pitchFamily="65" charset="-120"/>
              </a:rPr>
              <a:t>二</a:t>
            </a:r>
            <a:r>
              <a:rPr lang="en-US" altLang="zh-TW" sz="3600" dirty="0" smtClean="0">
                <a:latin typeface="標楷體" panose="03000509000000000000" pitchFamily="65" charset="-120"/>
                <a:ea typeface="標楷體" panose="03000509000000000000" pitchFamily="65" charset="-120"/>
              </a:rPr>
              <a:t>.</a:t>
            </a:r>
            <a:r>
              <a:rPr lang="en-US" altLang="zh-TW" sz="3600" dirty="0">
                <a:latin typeface="標楷體" panose="03000509000000000000" pitchFamily="65" charset="-120"/>
                <a:ea typeface="標楷體" panose="03000509000000000000" pitchFamily="65" charset="-120"/>
              </a:rPr>
              <a:t>108</a:t>
            </a:r>
            <a:r>
              <a:rPr lang="zh-TW" altLang="en-US" sz="3600" dirty="0">
                <a:latin typeface="標楷體" panose="03000509000000000000" pitchFamily="65" charset="-120"/>
                <a:ea typeface="標楷體" panose="03000509000000000000" pitchFamily="65" charset="-120"/>
              </a:rPr>
              <a:t>年</a:t>
            </a:r>
            <a:r>
              <a:rPr lang="en-US" altLang="zh-TW" sz="3600" dirty="0">
                <a:latin typeface="標楷體" panose="03000509000000000000" pitchFamily="65" charset="-120"/>
                <a:ea typeface="標楷體" panose="03000509000000000000" pitchFamily="65" charset="-120"/>
              </a:rPr>
              <a:t>10</a:t>
            </a:r>
            <a:r>
              <a:rPr lang="zh-TW" altLang="en-US" sz="3600" dirty="0">
                <a:latin typeface="標楷體" panose="03000509000000000000" pitchFamily="65" charset="-120"/>
                <a:ea typeface="標楷體" panose="03000509000000000000" pitchFamily="65" charset="-120"/>
              </a:rPr>
              <a:t>萬元以下採購</a:t>
            </a:r>
            <a:r>
              <a:rPr lang="zh-TW" altLang="en-US" sz="3600" dirty="0" smtClean="0">
                <a:latin typeface="標楷體" panose="03000509000000000000" pitchFamily="65" charset="-120"/>
                <a:ea typeface="標楷體" panose="03000509000000000000" pitchFamily="65" charset="-120"/>
              </a:rPr>
              <a:t>案件</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專案</a:t>
            </a:r>
            <a:r>
              <a:rPr lang="zh-TW" altLang="en-US" sz="3600" dirty="0">
                <a:latin typeface="標楷體" panose="03000509000000000000" pitchFamily="65" charset="-120"/>
                <a:ea typeface="標楷體" panose="03000509000000000000" pitchFamily="65" charset="-120"/>
              </a:rPr>
              <a:t>稽核缺失建議事項</a:t>
            </a:r>
            <a:endParaRPr lang="zh-TW" altLang="en-US" sz="3600"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909205175"/>
              </p:ext>
            </p:extLst>
          </p:nvPr>
        </p:nvGraphicFramePr>
        <p:xfrm>
          <a:off x="567104" y="1975939"/>
          <a:ext cx="9623426" cy="4576430"/>
        </p:xfrm>
        <a:graphic>
          <a:graphicData uri="http://schemas.openxmlformats.org/drawingml/2006/table">
            <a:tbl>
              <a:tblPr firstRow="1" bandRow="1">
                <a:tableStyleId>{5C22544A-7EE6-4342-B048-85BDC9FD1C3A}</a:tableStyleId>
              </a:tblPr>
              <a:tblGrid>
                <a:gridCol w="5027736">
                  <a:extLst>
                    <a:ext uri="{9D8B030D-6E8A-4147-A177-3AD203B41FA5}">
                      <a16:colId xmlns="" xmlns:a16="http://schemas.microsoft.com/office/drawing/2014/main" val="20000"/>
                    </a:ext>
                  </a:extLst>
                </a:gridCol>
                <a:gridCol w="4595690">
                  <a:extLst>
                    <a:ext uri="{9D8B030D-6E8A-4147-A177-3AD203B41FA5}">
                      <a16:colId xmlns="" xmlns:a16="http://schemas.microsoft.com/office/drawing/2014/main" val="20001"/>
                    </a:ext>
                  </a:extLst>
                </a:gridCol>
              </a:tblGrid>
              <a:tr h="508548">
                <a:tc>
                  <a:txBody>
                    <a:bodyPr/>
                    <a:lstStyle/>
                    <a:p>
                      <a:pPr algn="ctr"/>
                      <a:r>
                        <a:rPr lang="zh-TW" altLang="en-US" dirty="0" smtClean="0">
                          <a:latin typeface="標楷體" panose="03000509000000000000" pitchFamily="65" charset="-120"/>
                          <a:ea typeface="標楷體" panose="03000509000000000000" pitchFamily="65" charset="-120"/>
                        </a:rPr>
                        <a:t>發現缺失</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建議事項</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0"/>
                  </a:ext>
                </a:extLst>
              </a:tr>
              <a:tr h="4067882">
                <a:tc>
                  <a:txBody>
                    <a:bodyPr/>
                    <a:lstStyle/>
                    <a:p>
                      <a:r>
                        <a:rPr lang="zh-TW" altLang="en-US" dirty="0" smtClean="0">
                          <a:latin typeface="標楷體" panose="03000509000000000000" pitchFamily="65" charset="-120"/>
                          <a:ea typeface="標楷體" panose="03000509000000000000" pitchFamily="65" charset="-120"/>
                        </a:rPr>
                        <a:t>採購案號</a:t>
                      </a:r>
                      <a:r>
                        <a:rPr lang="en-US" altLang="zh-TW" dirty="0" smtClean="0">
                          <a:latin typeface="標楷體" panose="03000509000000000000" pitchFamily="65" charset="-120"/>
                          <a:ea typeface="標楷體" panose="03000509000000000000" pitchFamily="65" charset="-120"/>
                        </a:rPr>
                        <a:t>NH1072102</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家廠商的報價單提出時間分別為</a:t>
                      </a:r>
                      <a:r>
                        <a:rPr lang="en-US" altLang="zh-TW" dirty="0" smtClean="0">
                          <a:latin typeface="標楷體" panose="03000509000000000000" pitchFamily="65" charset="-120"/>
                          <a:ea typeface="標楷體" panose="03000509000000000000" pitchFamily="65" charset="-120"/>
                        </a:rPr>
                        <a:t>106</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10</a:t>
                      </a:r>
                      <a:r>
                        <a:rPr lang="zh-TW" altLang="en-US" dirty="0" smtClean="0">
                          <a:latin typeface="標楷體" panose="03000509000000000000" pitchFamily="65" charset="-120"/>
                          <a:ea typeface="標楷體" panose="03000509000000000000" pitchFamily="65" charset="-120"/>
                        </a:rPr>
                        <a:t>月及</a:t>
                      </a:r>
                      <a:r>
                        <a:rPr lang="en-US" altLang="zh-TW" dirty="0" smtClean="0">
                          <a:latin typeface="標楷體" panose="03000509000000000000" pitchFamily="65" charset="-120"/>
                          <a:ea typeface="標楷體" panose="03000509000000000000" pitchFamily="65" charset="-120"/>
                        </a:rPr>
                        <a:t>11</a:t>
                      </a:r>
                      <a:r>
                        <a:rPr lang="zh-TW" altLang="en-US" dirty="0" smtClean="0">
                          <a:latin typeface="標楷體" panose="03000509000000000000" pitchFamily="65" charset="-120"/>
                          <a:ea typeface="標楷體" panose="03000509000000000000" pitchFamily="65" charset="-120"/>
                        </a:rPr>
                        <a:t>月，距離該採購案申請時間（</a:t>
                      </a:r>
                      <a:r>
                        <a:rPr lang="en-US" altLang="zh-TW" dirty="0" smtClean="0">
                          <a:latin typeface="標楷體" panose="03000509000000000000" pitchFamily="65" charset="-120"/>
                          <a:ea typeface="標楷體" panose="03000509000000000000" pitchFamily="65" charset="-120"/>
                        </a:rPr>
                        <a:t>107</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9</a:t>
                      </a:r>
                      <a:r>
                        <a:rPr lang="zh-TW" altLang="en-US" dirty="0" smtClean="0">
                          <a:latin typeface="標楷體" panose="03000509000000000000" pitchFamily="65" charset="-120"/>
                          <a:ea typeface="標楷體" panose="03000509000000000000" pitchFamily="65" charset="-120"/>
                        </a:rPr>
                        <a:t>月）將近</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年。</a:t>
                      </a:r>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b="1" dirty="0" smtClean="0">
                          <a:latin typeface="標楷體" panose="03000509000000000000" pitchFamily="65" charset="-120"/>
                          <a:ea typeface="標楷體" panose="03000509000000000000" pitchFamily="65" charset="-120"/>
                        </a:rPr>
                        <a:t>應注意估價單報價有效期限，避免報價資訊失真</a:t>
                      </a:r>
                      <a:r>
                        <a:rPr lang="en-US" altLang="zh-TW" b="1" dirty="0" smtClean="0">
                          <a:latin typeface="標楷體" panose="03000509000000000000" pitchFamily="65" charset="-120"/>
                          <a:ea typeface="標楷體" panose="03000509000000000000" pitchFamily="65" charset="-120"/>
                        </a:rPr>
                        <a:t>:</a:t>
                      </a:r>
                    </a:p>
                    <a:p>
                      <a:r>
                        <a:rPr lang="zh-TW" altLang="en-US" dirty="0" smtClean="0">
                          <a:latin typeface="標楷體" panose="03000509000000000000" pitchFamily="65" charset="-120"/>
                          <a:ea typeface="標楷體" panose="03000509000000000000" pitchFamily="65" charset="-120"/>
                        </a:rPr>
                        <a:t>估價單一般訂有</a:t>
                      </a:r>
                      <a:r>
                        <a:rPr lang="en-US" altLang="zh-TW" dirty="0" smtClean="0">
                          <a:latin typeface="標楷體" panose="03000509000000000000" pitchFamily="65" charset="-120"/>
                          <a:ea typeface="標楷體" panose="03000509000000000000" pitchFamily="65" charset="-120"/>
                        </a:rPr>
                        <a:t>30</a:t>
                      </a:r>
                      <a:r>
                        <a:rPr lang="zh-TW" altLang="en-US" dirty="0" smtClean="0">
                          <a:latin typeface="標楷體" panose="03000509000000000000" pitchFamily="65" charset="-120"/>
                          <a:ea typeface="標楷體" panose="03000509000000000000" pitchFamily="65" charset="-120"/>
                        </a:rPr>
                        <a:t>天至</a:t>
                      </a:r>
                      <a:r>
                        <a:rPr lang="en-US" altLang="zh-TW" dirty="0" smtClean="0">
                          <a:latin typeface="標楷體" panose="03000509000000000000" pitchFamily="65" charset="-120"/>
                          <a:ea typeface="標楷體" panose="03000509000000000000" pitchFamily="65" charset="-120"/>
                        </a:rPr>
                        <a:t>90</a:t>
                      </a:r>
                      <a:r>
                        <a:rPr lang="zh-TW" altLang="en-US" dirty="0" smtClean="0">
                          <a:latin typeface="標楷體" panose="03000509000000000000" pitchFamily="65" charset="-120"/>
                          <a:ea typeface="標楷體" panose="03000509000000000000" pitchFamily="65" charset="-120"/>
                        </a:rPr>
                        <a:t>天不等之報價有效期限，廠商報價資訊為辦理採購案</a:t>
                      </a:r>
                      <a:r>
                        <a:rPr lang="zh-TW" altLang="en-US" b="1" u="sng"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訂定預算及底價之重要參考依據</a:t>
                      </a:r>
                      <a:r>
                        <a:rPr lang="zh-TW" altLang="en-US" dirty="0" smtClean="0">
                          <a:latin typeface="標楷體" panose="03000509000000000000" pitchFamily="65" charset="-120"/>
                          <a:ea typeface="標楷體" panose="03000509000000000000" pitchFamily="65" charset="-120"/>
                        </a:rPr>
                        <a:t>，如報價資訊距案件辦理日期較久，恐因物價波動產生落差，甚而發生商品停產或斷貨之風險，如起案時發現超過報價有效期限或因故起案時間推遲，</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應請廠商重新報價</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1"/>
                  </a:ext>
                </a:extLst>
              </a:tr>
            </a:tbl>
          </a:graphicData>
        </a:graphic>
      </p:graphicFrame>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37" y="3577556"/>
            <a:ext cx="4833909" cy="2947215"/>
          </a:xfrm>
          <a:prstGeom prst="rect">
            <a:avLst/>
          </a:prstGeom>
        </p:spPr>
      </p:pic>
      <p:sp>
        <p:nvSpPr>
          <p:cNvPr id="6" name="矩形 5"/>
          <p:cNvSpPr/>
          <p:nvPr/>
        </p:nvSpPr>
        <p:spPr>
          <a:xfrm>
            <a:off x="594172" y="1357005"/>
            <a:ext cx="5044971" cy="584775"/>
          </a:xfrm>
          <a:prstGeom prst="rect">
            <a:avLst/>
          </a:prstGeom>
        </p:spPr>
        <p:txBody>
          <a:bodyPr wrap="none">
            <a:spAutoFit/>
          </a:bodyPr>
          <a:lstStyle/>
          <a:p>
            <a:pPr marL="342900" indent="-342900">
              <a:buFont typeface="Wingdings" panose="05000000000000000000" pitchFamily="2" charset="2"/>
              <a:buChar char="l"/>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廠商報價單提出時間過久</a:t>
            </a:r>
            <a:endParaRPr lang="zh-TW" altLang="en-US" sz="3200" dirty="0"/>
          </a:p>
        </p:txBody>
      </p:sp>
      <p:cxnSp>
        <p:nvCxnSpPr>
          <p:cNvPr id="8" name="直線單箭頭接點 7"/>
          <p:cNvCxnSpPr/>
          <p:nvPr/>
        </p:nvCxnSpPr>
        <p:spPr>
          <a:xfrm flipH="1">
            <a:off x="4050556" y="3420591"/>
            <a:ext cx="504056" cy="57606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5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內容版面配置區 3"/>
          <p:cNvGraphicFramePr>
            <a:graphicFrameLocks noGrp="1"/>
          </p:cNvGraphicFramePr>
          <p:nvPr>
            <p:ph idx="1"/>
            <p:extLst>
              <p:ext uri="{D42A27DB-BD31-4B8C-83A1-F6EECF244321}">
                <p14:modId xmlns:p14="http://schemas.microsoft.com/office/powerpoint/2010/main" val="1805810842"/>
              </p:ext>
            </p:extLst>
          </p:nvPr>
        </p:nvGraphicFramePr>
        <p:xfrm>
          <a:off x="596661" y="1837616"/>
          <a:ext cx="9623426" cy="4811868"/>
        </p:xfrm>
        <a:graphic>
          <a:graphicData uri="http://schemas.openxmlformats.org/drawingml/2006/table">
            <a:tbl>
              <a:tblPr firstRow="1" bandRow="1">
                <a:tableStyleId>{5C22544A-7EE6-4342-B048-85BDC9FD1C3A}</a:tableStyleId>
              </a:tblPr>
              <a:tblGrid>
                <a:gridCol w="4811713">
                  <a:extLst>
                    <a:ext uri="{9D8B030D-6E8A-4147-A177-3AD203B41FA5}">
                      <a16:colId xmlns="" xmlns:a16="http://schemas.microsoft.com/office/drawing/2014/main" val="20000"/>
                    </a:ext>
                  </a:extLst>
                </a:gridCol>
                <a:gridCol w="4811713">
                  <a:extLst>
                    <a:ext uri="{9D8B030D-6E8A-4147-A177-3AD203B41FA5}">
                      <a16:colId xmlns="" xmlns:a16="http://schemas.microsoft.com/office/drawing/2014/main" val="20001"/>
                    </a:ext>
                  </a:extLst>
                </a:gridCol>
              </a:tblGrid>
              <a:tr h="430847">
                <a:tc>
                  <a:txBody>
                    <a:bodyPr/>
                    <a:lstStyle/>
                    <a:p>
                      <a:pPr algn="ctr"/>
                      <a:r>
                        <a:rPr lang="zh-TW" altLang="en-US" dirty="0" smtClean="0">
                          <a:latin typeface="標楷體" panose="03000509000000000000" pitchFamily="65" charset="-120"/>
                          <a:ea typeface="標楷體" panose="03000509000000000000" pitchFamily="65" charset="-120"/>
                        </a:rPr>
                        <a:t>發現缺失</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建議事項</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0"/>
                  </a:ext>
                </a:extLst>
              </a:tr>
              <a:tr h="4381021">
                <a:tc>
                  <a:txBody>
                    <a:bodyPr/>
                    <a:lstStyle/>
                    <a:p>
                      <a:pPr marL="265113" indent="-265113"/>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採購案號</a:t>
                      </a:r>
                      <a:r>
                        <a:rPr lang="en-US" altLang="zh-TW" dirty="0" smtClean="0">
                          <a:latin typeface="標楷體" panose="03000509000000000000" pitchFamily="65" charset="-120"/>
                          <a:ea typeface="標楷體" panose="03000509000000000000" pitchFamily="65" charset="-120"/>
                        </a:rPr>
                        <a:t>NH1072369</a:t>
                      </a:r>
                      <a:r>
                        <a:rPr lang="zh-TW" altLang="en-US" dirty="0" smtClean="0">
                          <a:latin typeface="標楷體" panose="03000509000000000000" pitchFamily="65" charset="-120"/>
                          <a:ea typeface="標楷體" panose="03000509000000000000" pitchFamily="65" charset="-120"/>
                        </a:rPr>
                        <a:t>，簽約日</a:t>
                      </a:r>
                      <a:r>
                        <a:rPr lang="en-US" altLang="zh-TW" dirty="0" smtClean="0">
                          <a:latin typeface="標楷體" panose="03000509000000000000" pitchFamily="65" charset="-120"/>
                          <a:ea typeface="標楷體" panose="03000509000000000000" pitchFamily="65" charset="-120"/>
                        </a:rPr>
                        <a:t>107</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10</a:t>
                      </a:r>
                      <a:r>
                        <a:rPr lang="zh-TW" altLang="en-US" dirty="0" smtClean="0">
                          <a:latin typeface="標楷體" panose="03000509000000000000" pitchFamily="65" charset="-120"/>
                          <a:ea typeface="標楷體" panose="03000509000000000000" pitchFamily="65" charset="-120"/>
                        </a:rPr>
                        <a:t>月</a:t>
                      </a:r>
                      <a:r>
                        <a:rPr lang="en-US" altLang="zh-TW" dirty="0" smtClean="0">
                          <a:latin typeface="標楷體" panose="03000509000000000000" pitchFamily="65" charset="-120"/>
                          <a:ea typeface="標楷體" panose="03000509000000000000" pitchFamily="65" charset="-120"/>
                        </a:rPr>
                        <a:t>15</a:t>
                      </a:r>
                      <a:r>
                        <a:rPr lang="zh-TW" altLang="en-US" dirty="0" smtClean="0">
                          <a:latin typeface="標楷體" panose="03000509000000000000" pitchFamily="65" charset="-120"/>
                          <a:ea typeface="標楷體" panose="03000509000000000000" pitchFamily="65" charset="-120"/>
                        </a:rPr>
                        <a:t>日，惟拒絕往來廠商查詢日為</a:t>
                      </a:r>
                      <a:r>
                        <a:rPr lang="en-US" altLang="zh-TW" dirty="0" smtClean="0">
                          <a:latin typeface="標楷體" panose="03000509000000000000" pitchFamily="65" charset="-120"/>
                          <a:ea typeface="標楷體" panose="03000509000000000000" pitchFamily="65" charset="-120"/>
                        </a:rPr>
                        <a:t>107</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11</a:t>
                      </a:r>
                      <a:r>
                        <a:rPr lang="zh-TW" altLang="en-US" dirty="0" smtClean="0">
                          <a:latin typeface="標楷體" panose="03000509000000000000" pitchFamily="65" charset="-120"/>
                          <a:ea typeface="標楷體" panose="03000509000000000000" pitchFamily="65" charset="-120"/>
                        </a:rPr>
                        <a:t>月</a:t>
                      </a:r>
                      <a:r>
                        <a:rPr lang="en-US" altLang="zh-TW" dirty="0" smtClean="0">
                          <a:latin typeface="標楷體" panose="03000509000000000000" pitchFamily="65" charset="-120"/>
                          <a:ea typeface="標楷體" panose="03000509000000000000" pitchFamily="65" charset="-120"/>
                        </a:rPr>
                        <a:t>6</a:t>
                      </a:r>
                      <a:r>
                        <a:rPr lang="zh-TW" altLang="en-US" dirty="0" smtClean="0">
                          <a:latin typeface="標楷體" panose="03000509000000000000" pitchFamily="65" charset="-120"/>
                          <a:ea typeface="標楷體" panose="03000509000000000000" pitchFamily="65" charset="-120"/>
                        </a:rPr>
                        <a:t>日，承辦人表示</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誤查成『註銷拒絕往來廠商』，之後始經主計室通知補正</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265113" indent="-265113"/>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採購案號</a:t>
                      </a:r>
                      <a:r>
                        <a:rPr lang="en-US" altLang="zh-TW" dirty="0" smtClean="0">
                          <a:latin typeface="標楷體" panose="03000509000000000000" pitchFamily="65" charset="-120"/>
                          <a:ea typeface="標楷體" panose="03000509000000000000" pitchFamily="65" charset="-120"/>
                        </a:rPr>
                        <a:t>NH1073128</a:t>
                      </a:r>
                      <a:r>
                        <a:rPr lang="zh-TW" altLang="en-US" dirty="0" smtClean="0">
                          <a:latin typeface="標楷體" panose="03000509000000000000" pitchFamily="65" charset="-120"/>
                          <a:ea typeface="標楷體" panose="03000509000000000000" pitchFamily="65" charset="-120"/>
                        </a:rPr>
                        <a:t>，申請單位查詢拒絕往來廠商時誤查詢「優良廠商」。</a:t>
                      </a:r>
                      <a:endParaRPr lang="en-US" altLang="zh-TW" dirty="0" smtClean="0">
                        <a:latin typeface="標楷體" panose="03000509000000000000" pitchFamily="65" charset="-120"/>
                        <a:ea typeface="標楷體" panose="03000509000000000000" pitchFamily="65" charset="-120"/>
                      </a:endParaRPr>
                    </a:p>
                    <a:p>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落實申請前查詢拒絕往來廠商程序</a:t>
                      </a:r>
                      <a:r>
                        <a:rPr lang="zh-TW" altLang="en-US" dirty="0" smtClean="0">
                          <a:latin typeface="標楷體" panose="03000509000000000000" pitchFamily="65" charset="-120"/>
                          <a:ea typeface="標楷體" panose="03000509000000000000" pitchFamily="65" charset="-120"/>
                        </a:rPr>
                        <a:t>，避免</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履約後始發現承作廠商為拒絕往來廠商，致事後須辦理解除契約（或報上級同意不解除契約），徒增行政成本</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1"/>
                  </a:ext>
                </a:extLst>
              </a:tr>
            </a:tbl>
          </a:graphicData>
        </a:graphic>
      </p:graphicFrame>
      <p:pic>
        <p:nvPicPr>
          <p:cNvPr id="14" name="圖片 13"/>
          <p:cNvPicPr/>
          <p:nvPr/>
        </p:nvPicPr>
        <p:blipFill rotWithShape="1">
          <a:blip r:embed="rId2" cstate="email">
            <a:extLst>
              <a:ext uri="{28A0092B-C50C-407E-A947-70E740481C1C}">
                <a14:useLocalDpi xmlns:a14="http://schemas.microsoft.com/office/drawing/2010/main"/>
              </a:ext>
            </a:extLst>
          </a:blip>
          <a:srcRect/>
          <a:stretch/>
        </p:blipFill>
        <p:spPr bwMode="auto">
          <a:xfrm>
            <a:off x="392198" y="4777522"/>
            <a:ext cx="4896544" cy="2418725"/>
          </a:xfrm>
          <a:prstGeom prst="rect">
            <a:avLst/>
          </a:prstGeom>
          <a:ln>
            <a:noFill/>
          </a:ln>
          <a:extLst>
            <a:ext uri="{53640926-AAD7-44D8-BBD7-CCE9431645EC}">
              <a14:shadowObscured xmlns:a14="http://schemas.microsoft.com/office/drawing/2010/main"/>
            </a:ext>
          </a:extLst>
        </p:spPr>
      </p:pic>
      <p:sp>
        <p:nvSpPr>
          <p:cNvPr id="15" name="橢圓 14"/>
          <p:cNvSpPr/>
          <p:nvPr/>
        </p:nvSpPr>
        <p:spPr>
          <a:xfrm>
            <a:off x="596661" y="4921538"/>
            <a:ext cx="108012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707" y="3845793"/>
            <a:ext cx="4909413" cy="2973588"/>
          </a:xfrm>
          <a:prstGeom prst="rect">
            <a:avLst/>
          </a:prstGeom>
        </p:spPr>
      </p:pic>
      <p:sp>
        <p:nvSpPr>
          <p:cNvPr id="17" name="圓角矩形圖說文字 16"/>
          <p:cNvSpPr/>
          <p:nvPr/>
        </p:nvSpPr>
        <p:spPr>
          <a:xfrm>
            <a:off x="6184393" y="5822856"/>
            <a:ext cx="2952328" cy="1270143"/>
          </a:xfrm>
          <a:prstGeom prst="wedgeRoundRectCallout">
            <a:avLst>
              <a:gd name="adj1" fmla="val -37786"/>
              <a:gd name="adj2" fmla="val -662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latin typeface="標楷體" panose="03000509000000000000" pitchFamily="65" charset="-120"/>
                <a:ea typeface="標楷體" panose="03000509000000000000" pitchFamily="65" charset="-120"/>
              </a:rPr>
              <a:t>可於系統上直接點，連結到</a:t>
            </a:r>
            <a:r>
              <a:rPr lang="zh-TW" altLang="en-US" dirty="0" smtClean="0">
                <a:solidFill>
                  <a:srgbClr val="FFC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拒絕往來廠商</a:t>
            </a:r>
            <a:r>
              <a:rPr lang="zh-TW" altLang="en-US" dirty="0" smtClean="0">
                <a:latin typeface="標楷體" panose="03000509000000000000" pitchFamily="65" charset="-120"/>
                <a:ea typeface="標楷體" panose="03000509000000000000" pitchFamily="65" charset="-120"/>
              </a:rPr>
              <a:t>查詢，不易漏查或查錯頁面</a:t>
            </a:r>
            <a:r>
              <a:rPr lang="zh-TW" altLang="en-US" dirty="0" smtClean="0"/>
              <a:t>。</a:t>
            </a:r>
            <a:endParaRPr lang="zh-TW" altLang="en-US" dirty="0"/>
          </a:p>
        </p:txBody>
      </p:sp>
      <p:sp>
        <p:nvSpPr>
          <p:cNvPr id="18" name="矩形 17"/>
          <p:cNvSpPr/>
          <p:nvPr/>
        </p:nvSpPr>
        <p:spPr>
          <a:xfrm>
            <a:off x="702184" y="1295142"/>
            <a:ext cx="5044971" cy="584775"/>
          </a:xfrm>
          <a:prstGeom prst="rect">
            <a:avLst/>
          </a:prstGeom>
        </p:spPr>
        <p:txBody>
          <a:bodyPr wrap="none">
            <a:spAutoFit/>
          </a:bodyPr>
          <a:lstStyle/>
          <a:p>
            <a:pPr marL="342900" indent="-342900">
              <a:buFont typeface="Wingdings" panose="05000000000000000000" pitchFamily="2" charset="2"/>
              <a:buChar char="l"/>
            </a:pPr>
            <a:r>
              <a:rPr lang="zh-TW" altLang="en-US" sz="3200" dirty="0">
                <a:latin typeface="標楷體" panose="03000509000000000000" pitchFamily="65" charset="-120"/>
                <a:ea typeface="標楷體" panose="03000509000000000000" pitchFamily="65" charset="-120"/>
              </a:rPr>
              <a:t>未正確查詢拒絕往來廠商</a:t>
            </a:r>
          </a:p>
        </p:txBody>
      </p:sp>
      <p:sp>
        <p:nvSpPr>
          <p:cNvPr id="19" name="標題 1"/>
          <p:cNvSpPr>
            <a:spLocks noGrp="1"/>
          </p:cNvSpPr>
          <p:nvPr>
            <p:ph type="title"/>
          </p:nvPr>
        </p:nvSpPr>
        <p:spPr>
          <a:xfrm>
            <a:off x="1699962" y="180231"/>
            <a:ext cx="7416824" cy="1032054"/>
          </a:xfrm>
        </p:spPr>
        <p:txBody>
          <a:bodyPr>
            <a:noAutofit/>
          </a:bodyPr>
          <a:lstStyle/>
          <a:p>
            <a:r>
              <a:rPr lang="zh-TW" altLang="en-US" sz="3600" dirty="0" smtClean="0">
                <a:latin typeface="標楷體" panose="03000509000000000000" pitchFamily="65" charset="-120"/>
                <a:ea typeface="標楷體" panose="03000509000000000000" pitchFamily="65" charset="-120"/>
              </a:rPr>
              <a:t>二</a:t>
            </a:r>
            <a:r>
              <a:rPr lang="en-US" altLang="zh-TW" sz="3600" dirty="0" smtClean="0">
                <a:latin typeface="標楷體" panose="03000509000000000000" pitchFamily="65" charset="-120"/>
                <a:ea typeface="標楷體" panose="03000509000000000000" pitchFamily="65" charset="-120"/>
              </a:rPr>
              <a:t>.</a:t>
            </a:r>
            <a:r>
              <a:rPr lang="en-US" altLang="zh-TW" sz="3600" dirty="0">
                <a:latin typeface="標楷體" panose="03000509000000000000" pitchFamily="65" charset="-120"/>
                <a:ea typeface="標楷體" panose="03000509000000000000" pitchFamily="65" charset="-120"/>
              </a:rPr>
              <a:t>108</a:t>
            </a:r>
            <a:r>
              <a:rPr lang="zh-TW" altLang="en-US" sz="3600" dirty="0">
                <a:latin typeface="標楷體" panose="03000509000000000000" pitchFamily="65" charset="-120"/>
                <a:ea typeface="標楷體" panose="03000509000000000000" pitchFamily="65" charset="-120"/>
              </a:rPr>
              <a:t>年</a:t>
            </a:r>
            <a:r>
              <a:rPr lang="en-US" altLang="zh-TW" sz="3600" dirty="0">
                <a:latin typeface="標楷體" panose="03000509000000000000" pitchFamily="65" charset="-120"/>
                <a:ea typeface="標楷體" panose="03000509000000000000" pitchFamily="65" charset="-120"/>
              </a:rPr>
              <a:t>10</a:t>
            </a:r>
            <a:r>
              <a:rPr lang="zh-TW" altLang="en-US" sz="3600" dirty="0">
                <a:latin typeface="標楷體" panose="03000509000000000000" pitchFamily="65" charset="-120"/>
                <a:ea typeface="標楷體" panose="03000509000000000000" pitchFamily="65" charset="-120"/>
              </a:rPr>
              <a:t>萬元以下採購</a:t>
            </a:r>
            <a:r>
              <a:rPr lang="zh-TW" altLang="en-US" sz="3600" dirty="0" smtClean="0">
                <a:latin typeface="標楷體" panose="03000509000000000000" pitchFamily="65" charset="-120"/>
                <a:ea typeface="標楷體" panose="03000509000000000000" pitchFamily="65" charset="-120"/>
              </a:rPr>
              <a:t>案件</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專案</a:t>
            </a:r>
            <a:r>
              <a:rPr lang="zh-TW" altLang="en-US" sz="3600" dirty="0">
                <a:latin typeface="標楷體" panose="03000509000000000000" pitchFamily="65" charset="-120"/>
                <a:ea typeface="標楷體" panose="03000509000000000000" pitchFamily="65" charset="-120"/>
              </a:rPr>
              <a:t>稽核缺失建議事項</a:t>
            </a:r>
            <a:endParaRPr lang="zh-TW" altLang="en-US" sz="3600" dirty="0"/>
          </a:p>
        </p:txBody>
      </p:sp>
      <p:cxnSp>
        <p:nvCxnSpPr>
          <p:cNvPr id="3" name="直線單箭頭接點 2"/>
          <p:cNvCxnSpPr/>
          <p:nvPr/>
        </p:nvCxnSpPr>
        <p:spPr>
          <a:xfrm flipH="1">
            <a:off x="1524965" y="4489490"/>
            <a:ext cx="2376264" cy="57606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94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1343" y="1140277"/>
            <a:ext cx="8196406" cy="792089"/>
          </a:xfrm>
        </p:spPr>
        <p:txBody>
          <a:bodyPr>
            <a:normAutofit/>
          </a:bodyPr>
          <a:lstStyle/>
          <a:p>
            <a:pPr marL="457200" indent="-457200">
              <a:buFont typeface="Wingdings" panose="05000000000000000000" pitchFamily="2" charset="2"/>
              <a:buChar char="l"/>
            </a:pPr>
            <a:r>
              <a:rPr lang="zh-TW" altLang="zh-TW" sz="3200" dirty="0">
                <a:latin typeface="標楷體" panose="03000509000000000000" pitchFamily="65" charset="-120"/>
                <a:ea typeface="標楷體" panose="03000509000000000000" pitchFamily="65" charset="-120"/>
              </a:rPr>
              <a:t>簡易契約未請廠商用印或註記日期不完整</a:t>
            </a:r>
            <a:endParaRPr lang="zh-TW" altLang="en-US" sz="3200" dirty="0">
              <a:latin typeface="標楷體" panose="03000509000000000000" pitchFamily="65" charset="-120"/>
              <a:ea typeface="標楷體" panose="03000509000000000000" pitchFamily="65" charset="-120"/>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979364036"/>
              </p:ext>
            </p:extLst>
          </p:nvPr>
        </p:nvGraphicFramePr>
        <p:xfrm>
          <a:off x="530861" y="1846749"/>
          <a:ext cx="9623426" cy="5236016"/>
        </p:xfrm>
        <a:graphic>
          <a:graphicData uri="http://schemas.openxmlformats.org/drawingml/2006/table">
            <a:tbl>
              <a:tblPr firstRow="1" bandRow="1">
                <a:tableStyleId>{5C22544A-7EE6-4342-B048-85BDC9FD1C3A}</a:tableStyleId>
              </a:tblPr>
              <a:tblGrid>
                <a:gridCol w="5040560">
                  <a:extLst>
                    <a:ext uri="{9D8B030D-6E8A-4147-A177-3AD203B41FA5}">
                      <a16:colId xmlns="" xmlns:a16="http://schemas.microsoft.com/office/drawing/2014/main" val="20000"/>
                    </a:ext>
                  </a:extLst>
                </a:gridCol>
                <a:gridCol w="4582866">
                  <a:extLst>
                    <a:ext uri="{9D8B030D-6E8A-4147-A177-3AD203B41FA5}">
                      <a16:colId xmlns="" xmlns:a16="http://schemas.microsoft.com/office/drawing/2014/main" val="20001"/>
                    </a:ext>
                  </a:extLst>
                </a:gridCol>
              </a:tblGrid>
              <a:tr h="397044">
                <a:tc>
                  <a:txBody>
                    <a:bodyPr/>
                    <a:lstStyle/>
                    <a:p>
                      <a:pPr algn="ctr"/>
                      <a:r>
                        <a:rPr lang="zh-TW" altLang="en-US" dirty="0" smtClean="0">
                          <a:latin typeface="標楷體" panose="03000509000000000000" pitchFamily="65" charset="-120"/>
                          <a:ea typeface="標楷體" panose="03000509000000000000" pitchFamily="65" charset="-120"/>
                        </a:rPr>
                        <a:t>發現缺失</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建議事項</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0"/>
                  </a:ext>
                </a:extLst>
              </a:tr>
              <a:tr h="4824536">
                <a:tc>
                  <a:txBody>
                    <a:bodyPr/>
                    <a:lstStyle/>
                    <a:p>
                      <a:pPr marL="265113" indent="-265113"/>
                      <a:r>
                        <a:rPr lang="en-US" altLang="zh-TW" dirty="0" smtClean="0">
                          <a:latin typeface="標楷體" panose="03000509000000000000" pitchFamily="65" charset="-120"/>
                          <a:ea typeface="標楷體" panose="03000509000000000000" pitchFamily="65" charset="-120"/>
                        </a:rPr>
                        <a:t>1.</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NH1070908</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未請廠商於簡易契約簽章</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265113" indent="-265113"/>
                      <a:r>
                        <a:rPr lang="en-US" altLang="zh-TW" dirty="0" smtClean="0">
                          <a:latin typeface="標楷體" panose="03000509000000000000" pitchFamily="65" charset="-120"/>
                          <a:ea typeface="標楷體" panose="03000509000000000000" pitchFamily="65" charset="-120"/>
                        </a:rPr>
                        <a:t>2.</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NH1072881</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簡易契約訂約日未填寫完整年月日（未填寫年度）</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a:txBody>
                  <a:tcPr/>
                </a:tc>
                <a:tc>
                  <a:txBody>
                    <a:bodyPr/>
                    <a:lstStyle/>
                    <a:p>
                      <a:pPr marL="265113" indent="-265113"/>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1.</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本所</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小額採購作業注意事項第</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3</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點第</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7</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項規定「採購申請奉准後應簽訂核能研究所小額採購簡易契約」</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en-US" sz="2100" b="1" kern="1200" dirty="0" smtClean="0">
                          <a:solidFill>
                            <a:schemeClr val="dk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請</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落實請廠商簽章並完整填寫訂約日期</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265113" indent="-265113"/>
                      <a:r>
                        <a:rPr lang="en-US" altLang="zh-TW" dirty="0" smtClean="0">
                          <a:latin typeface="標楷體" panose="03000509000000000000" pitchFamily="65" charset="-120"/>
                          <a:ea typeface="標楷體" panose="03000509000000000000" pitchFamily="65" charset="-120"/>
                        </a:rPr>
                        <a:t>2.</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並應留意各項欄位（如</a:t>
                      </a:r>
                      <a:r>
                        <a:rPr lang="zh-TW" altLang="zh-TW" sz="2100" kern="1200" dirty="0" smtClean="0">
                          <a:solidFill>
                            <a:schemeClr val="dk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履約期限</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zh-TW" sz="2100" kern="1200" dirty="0" smtClean="0">
                          <a:solidFill>
                            <a:schemeClr val="dk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履約地點、驗收方式、保固期限、其他履約事項及通知日期等</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）有無錯誤，以作為未來執行採購案件之依循。</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1"/>
                  </a:ext>
                </a:extLst>
              </a:tr>
            </a:tbl>
          </a:graphicData>
        </a:graphic>
      </p:graphicFrame>
      <p:pic>
        <p:nvPicPr>
          <p:cNvPr id="5" name="圖片 4"/>
          <p:cNvPicPr/>
          <p:nvPr/>
        </p:nvPicPr>
        <p:blipFill rotWithShape="1">
          <a:blip r:embed="rId2" cstate="email">
            <a:extLst>
              <a:ext uri="{28A0092B-C50C-407E-A947-70E740481C1C}">
                <a14:useLocalDpi xmlns:a14="http://schemas.microsoft.com/office/drawing/2010/main"/>
              </a:ext>
            </a:extLst>
          </a:blip>
          <a:srcRect/>
          <a:stretch/>
        </p:blipFill>
        <p:spPr bwMode="auto">
          <a:xfrm>
            <a:off x="810196" y="3780631"/>
            <a:ext cx="3903612" cy="3633832"/>
          </a:xfrm>
          <a:prstGeom prst="rect">
            <a:avLst/>
          </a:prstGeom>
          <a:ln>
            <a:noFill/>
          </a:ln>
          <a:extLst>
            <a:ext uri="{53640926-AAD7-44D8-BBD7-CCE9431645EC}">
              <a14:shadowObscured xmlns:a14="http://schemas.microsoft.com/office/drawing/2010/main"/>
            </a:ext>
          </a:extLst>
        </p:spPr>
      </p:pic>
      <p:sp>
        <p:nvSpPr>
          <p:cNvPr id="6" name="橢圓 5"/>
          <p:cNvSpPr/>
          <p:nvPr/>
        </p:nvSpPr>
        <p:spPr>
          <a:xfrm>
            <a:off x="686765" y="6516935"/>
            <a:ext cx="3199190" cy="4099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標題 1"/>
          <p:cNvSpPr txBox="1">
            <a:spLocks/>
          </p:cNvSpPr>
          <p:nvPr/>
        </p:nvSpPr>
        <p:spPr>
          <a:xfrm>
            <a:off x="1530276" y="108223"/>
            <a:ext cx="7416824" cy="1032054"/>
          </a:xfrm>
          <a:prstGeom prst="rect">
            <a:avLst/>
          </a:prstGeom>
        </p:spPr>
        <p:txBody>
          <a:bodyPr vert="horz" lIns="104306" tIns="52153" rIns="104306" bIns="52153" rtlCol="0" anchor="ctr">
            <a:noAutofit/>
          </a:bodyPr>
          <a:lstStyle>
            <a:lvl1pPr algn="ctr" defTabSz="1043056" rtl="0" eaLnBrk="1" latinLnBrk="0" hangingPunct="1">
              <a:spcBef>
                <a:spcPct val="0"/>
              </a:spcBef>
              <a:buNone/>
              <a:defRPr sz="5000" kern="1200">
                <a:solidFill>
                  <a:schemeClr val="tx1"/>
                </a:solidFill>
                <a:latin typeface="+mj-lt"/>
                <a:ea typeface="+mj-ea"/>
                <a:cs typeface="+mj-cs"/>
              </a:defRPr>
            </a:lvl1pPr>
          </a:lstStyle>
          <a:p>
            <a:r>
              <a:rPr lang="zh-TW" altLang="en-US" sz="3600" dirty="0" smtClean="0">
                <a:latin typeface="標楷體" panose="03000509000000000000" pitchFamily="65" charset="-120"/>
                <a:ea typeface="標楷體" panose="03000509000000000000" pitchFamily="65" charset="-120"/>
              </a:rPr>
              <a:t>二</a:t>
            </a:r>
            <a:r>
              <a:rPr lang="en-US" altLang="zh-TW" sz="3600" dirty="0" smtClean="0">
                <a:latin typeface="標楷體" panose="03000509000000000000" pitchFamily="65" charset="-120"/>
                <a:ea typeface="標楷體" panose="03000509000000000000" pitchFamily="65" charset="-120"/>
              </a:rPr>
              <a:t>.</a:t>
            </a:r>
            <a:r>
              <a:rPr lang="en-US" altLang="zh-TW" sz="3600" dirty="0">
                <a:latin typeface="標楷體" panose="03000509000000000000" pitchFamily="65" charset="-120"/>
                <a:ea typeface="標楷體" panose="03000509000000000000" pitchFamily="65" charset="-120"/>
              </a:rPr>
              <a:t>108</a:t>
            </a:r>
            <a:r>
              <a:rPr lang="zh-TW" altLang="en-US" sz="3600" dirty="0">
                <a:latin typeface="標楷體" panose="03000509000000000000" pitchFamily="65" charset="-120"/>
                <a:ea typeface="標楷體" panose="03000509000000000000" pitchFamily="65" charset="-120"/>
              </a:rPr>
              <a:t>年</a:t>
            </a:r>
            <a:r>
              <a:rPr lang="en-US" altLang="zh-TW" sz="3600" dirty="0">
                <a:latin typeface="標楷體" panose="03000509000000000000" pitchFamily="65" charset="-120"/>
                <a:ea typeface="標楷體" panose="03000509000000000000" pitchFamily="65" charset="-120"/>
              </a:rPr>
              <a:t>10</a:t>
            </a:r>
            <a:r>
              <a:rPr lang="zh-TW" altLang="en-US" sz="3600" dirty="0">
                <a:latin typeface="標楷體" panose="03000509000000000000" pitchFamily="65" charset="-120"/>
                <a:ea typeface="標楷體" panose="03000509000000000000" pitchFamily="65" charset="-120"/>
              </a:rPr>
              <a:t>萬元以下採購</a:t>
            </a:r>
            <a:r>
              <a:rPr lang="zh-TW" altLang="en-US" sz="3600" dirty="0" smtClean="0">
                <a:latin typeface="標楷體" panose="03000509000000000000" pitchFamily="65" charset="-120"/>
                <a:ea typeface="標楷體" panose="03000509000000000000" pitchFamily="65" charset="-120"/>
              </a:rPr>
              <a:t>案件</a:t>
            </a:r>
            <a:endParaRPr lang="en-US" altLang="zh-TW" sz="3600" dirty="0" smtClean="0">
              <a:latin typeface="標楷體" panose="03000509000000000000" pitchFamily="65" charset="-120"/>
              <a:ea typeface="標楷體" panose="03000509000000000000" pitchFamily="65" charset="-120"/>
            </a:endParaRPr>
          </a:p>
          <a:p>
            <a:r>
              <a:rPr lang="zh-TW" altLang="en-US" sz="3600" dirty="0" smtClean="0">
                <a:latin typeface="標楷體" panose="03000509000000000000" pitchFamily="65" charset="-120"/>
                <a:ea typeface="標楷體" panose="03000509000000000000" pitchFamily="65" charset="-120"/>
              </a:rPr>
              <a:t>專案</a:t>
            </a:r>
            <a:r>
              <a:rPr lang="zh-TW" altLang="en-US" sz="3600" dirty="0">
                <a:latin typeface="標楷體" panose="03000509000000000000" pitchFamily="65" charset="-120"/>
                <a:ea typeface="標楷體" panose="03000509000000000000" pitchFamily="65" charset="-120"/>
              </a:rPr>
              <a:t>稽核缺失建議事項</a:t>
            </a:r>
            <a:endParaRPr lang="zh-TW" altLang="en-US" sz="3600" dirty="0"/>
          </a:p>
        </p:txBody>
      </p:sp>
    </p:spTree>
    <p:extLst>
      <p:ext uri="{BB962C8B-B14F-4D97-AF65-F5344CB8AC3E}">
        <p14:creationId xmlns:p14="http://schemas.microsoft.com/office/powerpoint/2010/main" val="1227680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3987384493"/>
              </p:ext>
            </p:extLst>
          </p:nvPr>
        </p:nvGraphicFramePr>
        <p:xfrm>
          <a:off x="522164" y="1917816"/>
          <a:ext cx="9623426" cy="5256584"/>
        </p:xfrm>
        <a:graphic>
          <a:graphicData uri="http://schemas.openxmlformats.org/drawingml/2006/table">
            <a:tbl>
              <a:tblPr firstRow="1" bandRow="1">
                <a:tableStyleId>{5C22544A-7EE6-4342-B048-85BDC9FD1C3A}</a:tableStyleId>
              </a:tblPr>
              <a:tblGrid>
                <a:gridCol w="5976664">
                  <a:extLst>
                    <a:ext uri="{9D8B030D-6E8A-4147-A177-3AD203B41FA5}">
                      <a16:colId xmlns="" xmlns:a16="http://schemas.microsoft.com/office/drawing/2014/main" val="20000"/>
                    </a:ext>
                  </a:extLst>
                </a:gridCol>
                <a:gridCol w="3646762">
                  <a:extLst>
                    <a:ext uri="{9D8B030D-6E8A-4147-A177-3AD203B41FA5}">
                      <a16:colId xmlns="" xmlns:a16="http://schemas.microsoft.com/office/drawing/2014/main" val="20001"/>
                    </a:ext>
                  </a:extLst>
                </a:gridCol>
              </a:tblGrid>
              <a:tr h="432048">
                <a:tc>
                  <a:txBody>
                    <a:bodyPr/>
                    <a:lstStyle/>
                    <a:p>
                      <a:pPr algn="ctr"/>
                      <a:r>
                        <a:rPr lang="zh-TW" altLang="en-US" dirty="0" smtClean="0">
                          <a:latin typeface="標楷體" panose="03000509000000000000" pitchFamily="65" charset="-120"/>
                          <a:ea typeface="標楷體" panose="03000509000000000000" pitchFamily="65" charset="-120"/>
                        </a:rPr>
                        <a:t>發現缺失</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建議事項</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0"/>
                  </a:ext>
                </a:extLst>
              </a:tr>
              <a:tr h="4824536">
                <a:tc>
                  <a:txBody>
                    <a:bodyPr/>
                    <a:lstStyle/>
                    <a:p>
                      <a:pPr marL="265113" indent="-265113"/>
                      <a:r>
                        <a:rPr lang="en-US" altLang="zh-TW" dirty="0" smtClean="0">
                          <a:latin typeface="標楷體" panose="03000509000000000000" pitchFamily="65" charset="-120"/>
                          <a:ea typeface="標楷體" panose="03000509000000000000" pitchFamily="65" charset="-120"/>
                        </a:rPr>
                        <a:t>1.</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NH1072590</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及</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NH1071691</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，本所收受廠商交貨之同仁未於廠商</a:t>
                      </a:r>
                      <a:r>
                        <a:rPr lang="zh-TW" altLang="zh-TW" sz="2100" b="1" kern="1200" dirty="0" smtClean="0">
                          <a:solidFill>
                            <a:schemeClr val="dk1"/>
                          </a:solidFill>
                          <a:effectLst/>
                          <a:latin typeface="標楷體" panose="03000509000000000000" pitchFamily="65" charset="-120"/>
                          <a:ea typeface="標楷體" panose="03000509000000000000" pitchFamily="65" charset="-120"/>
                          <a:cs typeface="+mn-cs"/>
                        </a:rPr>
                        <a:t>送（出）貨單上簽名並加註日期</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265113" indent="-265113"/>
                      <a:r>
                        <a:rPr lang="en-US" altLang="zh-TW" dirty="0" smtClean="0">
                          <a:latin typeface="標楷體" panose="03000509000000000000" pitchFamily="65" charset="-120"/>
                          <a:ea typeface="標楷體" panose="03000509000000000000" pitchFamily="65" charset="-120"/>
                        </a:rPr>
                        <a:t>2.</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NH1071241</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，廠商送</a:t>
                      </a:r>
                      <a:r>
                        <a:rPr lang="zh-TW" altLang="zh-TW" sz="2100" b="1" kern="1200" dirty="0" smtClean="0">
                          <a:solidFill>
                            <a:schemeClr val="dk1"/>
                          </a:solidFill>
                          <a:effectLst/>
                          <a:latin typeface="標楷體" panose="03000509000000000000" pitchFamily="65" charset="-120"/>
                          <a:ea typeface="標楷體" panose="03000509000000000000" pitchFamily="65" charset="-120"/>
                          <a:cs typeface="+mn-cs"/>
                        </a:rPr>
                        <a:t>貨單品名項次與契約規定不同</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，且未註明產品規格、數量及價格</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endParaRPr lang="en-US" altLang="zh-TW" dirty="0" smtClean="0">
                        <a:latin typeface="標楷體" panose="03000509000000000000" pitchFamily="65" charset="-120"/>
                        <a:ea typeface="標楷體" panose="03000509000000000000" pitchFamily="65" charset="-120"/>
                      </a:endParaRPr>
                    </a:p>
                    <a:p>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a:txBody>
                  <a:tcPr/>
                </a:tc>
                <a:tc>
                  <a:txBody>
                    <a:bodyPr/>
                    <a:lstStyle/>
                    <a:p>
                      <a:pPr marL="265113" indent="-265113"/>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1.</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請</a:t>
                      </a:r>
                      <a:r>
                        <a:rPr lang="zh-TW" altLang="en-US" dirty="0" smtClean="0">
                          <a:latin typeface="標楷體" panose="03000509000000000000" pitchFamily="65" charset="-120"/>
                          <a:ea typeface="標楷體" panose="03000509000000000000" pitchFamily="65" charset="-120"/>
                        </a:rPr>
                        <a:t>落實</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本所小額採購作業注意事項第</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5</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點第</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1</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項規定「收貨人按採購明細所列規格條件核對無誤後，</a:t>
                      </a:r>
                      <a:r>
                        <a:rPr lang="zh-TW" altLang="zh-TW" sz="2100" b="1" kern="1200" dirty="0" smtClean="0">
                          <a:solidFill>
                            <a:srgbClr val="C00000"/>
                          </a:solidFill>
                          <a:effectLst/>
                          <a:latin typeface="標楷體" panose="03000509000000000000" pitchFamily="65" charset="-120"/>
                          <a:ea typeface="標楷體" panose="03000509000000000000" pitchFamily="65" charset="-120"/>
                          <a:cs typeface="+mn-cs"/>
                        </a:rPr>
                        <a:t>應於廠商送貨單文件中簽名並加註日期，另可視個案情形（如工程、維修耗材等）予以拍照」</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265113" indent="-265113"/>
                      <a:r>
                        <a:rPr lang="en-US" altLang="zh-TW" dirty="0" smtClean="0">
                          <a:latin typeface="標楷體" panose="03000509000000000000" pitchFamily="65" charset="-120"/>
                          <a:ea typeface="標楷體" panose="03000509000000000000" pitchFamily="65" charset="-120"/>
                        </a:rPr>
                        <a:t>2.</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廠商送貨單</a:t>
                      </a:r>
                      <a:r>
                        <a:rPr lang="zh-TW" altLang="zh-TW" sz="2100" kern="1200" dirty="0" smtClean="0">
                          <a:solidFill>
                            <a:srgbClr val="C00000"/>
                          </a:solidFill>
                          <a:effectLst/>
                          <a:latin typeface="標楷體" panose="03000509000000000000" pitchFamily="65" charset="-120"/>
                          <a:ea typeface="標楷體" panose="03000509000000000000" pitchFamily="65" charset="-120"/>
                          <a:cs typeface="+mn-cs"/>
                        </a:rPr>
                        <a:t>貨品不符契約</a:t>
                      </a:r>
                      <a:r>
                        <a:rPr lang="zh-TW" altLang="en-US" sz="2100" kern="1200" dirty="0" smtClean="0">
                          <a:solidFill>
                            <a:srgbClr val="C00000"/>
                          </a:solidFill>
                          <a:effectLst/>
                          <a:latin typeface="標楷體" panose="03000509000000000000" pitchFamily="65" charset="-120"/>
                          <a:ea typeface="標楷體" panose="03000509000000000000" pitchFamily="65" charset="-120"/>
                          <a:cs typeface="+mn-cs"/>
                        </a:rPr>
                        <a:t>項目</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或廠商提交資料記載錯誤不清晰者，應退還不予收受</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並</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要求</a:t>
                      </a:r>
                      <a:r>
                        <a:rPr lang="zh-TW" altLang="zh-TW" sz="2100" kern="1200" dirty="0" smtClean="0">
                          <a:solidFill>
                            <a:srgbClr val="C00000"/>
                          </a:solidFill>
                          <a:effectLst/>
                          <a:latin typeface="標楷體" panose="03000509000000000000" pitchFamily="65" charset="-120"/>
                          <a:ea typeface="標楷體" panose="03000509000000000000" pitchFamily="65" charset="-120"/>
                          <a:cs typeface="+mn-cs"/>
                        </a:rPr>
                        <a:t>廠商</a:t>
                      </a:r>
                      <a:r>
                        <a:rPr lang="zh-TW" altLang="en-US" sz="2100" kern="1200" dirty="0" smtClean="0">
                          <a:solidFill>
                            <a:srgbClr val="C00000"/>
                          </a:solidFill>
                          <a:effectLst/>
                          <a:latin typeface="標楷體" panose="03000509000000000000" pitchFamily="65" charset="-120"/>
                          <a:ea typeface="標楷體" panose="03000509000000000000" pitchFamily="65" charset="-120"/>
                          <a:cs typeface="+mn-cs"/>
                        </a:rPr>
                        <a:t>重送送貨單</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，降低後續發生履約爭議之風險</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1"/>
                  </a:ext>
                </a:extLst>
              </a:tr>
            </a:tbl>
          </a:graphicData>
        </a:graphic>
      </p:graphicFrame>
      <p:pic>
        <p:nvPicPr>
          <p:cNvPr id="5" name="圖片 4"/>
          <p:cNvPicPr/>
          <p:nvPr/>
        </p:nvPicPr>
        <p:blipFill rotWithShape="1">
          <a:blip r:embed="rId2" cstate="screen">
            <a:extLst>
              <a:ext uri="{28A0092B-C50C-407E-A947-70E740481C1C}">
                <a14:useLocalDpi xmlns:a14="http://schemas.microsoft.com/office/drawing/2010/main"/>
              </a:ext>
            </a:extLst>
          </a:blip>
          <a:srcRect/>
          <a:stretch/>
        </p:blipFill>
        <p:spPr bwMode="auto">
          <a:xfrm>
            <a:off x="1284871" y="3744839"/>
            <a:ext cx="3782294" cy="3816424"/>
          </a:xfrm>
          <a:prstGeom prst="rect">
            <a:avLst/>
          </a:prstGeom>
          <a:ln>
            <a:noFill/>
          </a:ln>
          <a:extLst>
            <a:ext uri="{53640926-AAD7-44D8-BBD7-CCE9431645EC}">
              <a14:shadowObscured xmlns:a14="http://schemas.microsoft.com/office/drawing/2010/main"/>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740" y="5207696"/>
            <a:ext cx="3908425" cy="144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橢圓 5"/>
          <p:cNvSpPr/>
          <p:nvPr/>
        </p:nvSpPr>
        <p:spPr>
          <a:xfrm>
            <a:off x="3618508" y="6529242"/>
            <a:ext cx="1224136" cy="727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1386260" y="4510913"/>
            <a:ext cx="2952328"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78148" y="1350622"/>
            <a:ext cx="8372812" cy="584775"/>
          </a:xfrm>
          <a:prstGeom prst="rect">
            <a:avLst/>
          </a:prstGeom>
        </p:spPr>
        <p:txBody>
          <a:bodyPr wrap="square">
            <a:spAutoFit/>
          </a:bodyPr>
          <a:lstStyle/>
          <a:p>
            <a:pPr marL="342900" indent="-342900">
              <a:buFont typeface="Wingdings" panose="05000000000000000000" pitchFamily="2" charset="2"/>
              <a:buChar char="l"/>
            </a:pPr>
            <a:r>
              <a:rPr lang="zh-TW" altLang="zh-TW" sz="3200" dirty="0">
                <a:latin typeface="標楷體" panose="03000509000000000000" pitchFamily="65" charset="-120"/>
                <a:ea typeface="標楷體" panose="03000509000000000000" pitchFamily="65" charset="-120"/>
              </a:rPr>
              <a:t>廠商出貨單或履約書面通知單填寫不完備</a:t>
            </a:r>
            <a:endParaRPr lang="zh-TW" altLang="en-US" sz="3200" dirty="0">
              <a:latin typeface="標楷體" panose="03000509000000000000" pitchFamily="65" charset="-120"/>
              <a:ea typeface="標楷體" panose="03000509000000000000" pitchFamily="65" charset="-120"/>
            </a:endParaRPr>
          </a:p>
        </p:txBody>
      </p:sp>
      <p:sp>
        <p:nvSpPr>
          <p:cNvPr id="10" name="標題 1"/>
          <p:cNvSpPr txBox="1">
            <a:spLocks/>
          </p:cNvSpPr>
          <p:nvPr/>
        </p:nvSpPr>
        <p:spPr>
          <a:xfrm>
            <a:off x="1481449" y="151188"/>
            <a:ext cx="7416824" cy="1032054"/>
          </a:xfrm>
          <a:prstGeom prst="rect">
            <a:avLst/>
          </a:prstGeom>
        </p:spPr>
        <p:txBody>
          <a:bodyPr vert="horz" lIns="104306" tIns="52153" rIns="104306" bIns="52153" rtlCol="0" anchor="ctr">
            <a:noAutofit/>
          </a:bodyPr>
          <a:lstStyle>
            <a:lvl1pPr algn="ctr" defTabSz="1043056" rtl="0" eaLnBrk="1" latinLnBrk="0" hangingPunct="1">
              <a:spcBef>
                <a:spcPct val="0"/>
              </a:spcBef>
              <a:buNone/>
              <a:defRPr sz="5000" kern="1200">
                <a:solidFill>
                  <a:schemeClr val="tx1"/>
                </a:solidFill>
                <a:latin typeface="+mj-lt"/>
                <a:ea typeface="+mj-ea"/>
                <a:cs typeface="+mj-cs"/>
              </a:defRPr>
            </a:lvl1pPr>
          </a:lstStyle>
          <a:p>
            <a:r>
              <a:rPr lang="zh-TW" altLang="en-US" sz="3600" dirty="0" smtClean="0">
                <a:latin typeface="標楷體" panose="03000509000000000000" pitchFamily="65" charset="-120"/>
                <a:ea typeface="標楷體" panose="03000509000000000000" pitchFamily="65" charset="-120"/>
              </a:rPr>
              <a:t>二</a:t>
            </a:r>
            <a:r>
              <a:rPr lang="en-US" altLang="zh-TW" sz="3600" dirty="0" smtClean="0">
                <a:latin typeface="標楷體" panose="03000509000000000000" pitchFamily="65" charset="-120"/>
                <a:ea typeface="標楷體" panose="03000509000000000000" pitchFamily="65" charset="-120"/>
              </a:rPr>
              <a:t>.</a:t>
            </a:r>
            <a:r>
              <a:rPr lang="en-US" altLang="zh-TW" sz="3600" dirty="0">
                <a:latin typeface="標楷體" panose="03000509000000000000" pitchFamily="65" charset="-120"/>
                <a:ea typeface="標楷體" panose="03000509000000000000" pitchFamily="65" charset="-120"/>
              </a:rPr>
              <a:t>108</a:t>
            </a:r>
            <a:r>
              <a:rPr lang="zh-TW" altLang="en-US" sz="3600" dirty="0">
                <a:latin typeface="標楷體" panose="03000509000000000000" pitchFamily="65" charset="-120"/>
                <a:ea typeface="標楷體" panose="03000509000000000000" pitchFamily="65" charset="-120"/>
              </a:rPr>
              <a:t>年</a:t>
            </a:r>
            <a:r>
              <a:rPr lang="en-US" altLang="zh-TW" sz="3600" dirty="0">
                <a:latin typeface="標楷體" panose="03000509000000000000" pitchFamily="65" charset="-120"/>
                <a:ea typeface="標楷體" panose="03000509000000000000" pitchFamily="65" charset="-120"/>
              </a:rPr>
              <a:t>10</a:t>
            </a:r>
            <a:r>
              <a:rPr lang="zh-TW" altLang="en-US" sz="3600" dirty="0">
                <a:latin typeface="標楷體" panose="03000509000000000000" pitchFamily="65" charset="-120"/>
                <a:ea typeface="標楷體" panose="03000509000000000000" pitchFamily="65" charset="-120"/>
              </a:rPr>
              <a:t>萬元以下採購</a:t>
            </a:r>
            <a:r>
              <a:rPr lang="zh-TW" altLang="en-US" sz="3600" dirty="0" smtClean="0">
                <a:latin typeface="標楷體" panose="03000509000000000000" pitchFamily="65" charset="-120"/>
                <a:ea typeface="標楷體" panose="03000509000000000000" pitchFamily="65" charset="-120"/>
              </a:rPr>
              <a:t>案件</a:t>
            </a:r>
            <a:endParaRPr lang="en-US" altLang="zh-TW" sz="3600" dirty="0" smtClean="0">
              <a:latin typeface="標楷體" panose="03000509000000000000" pitchFamily="65" charset="-120"/>
              <a:ea typeface="標楷體" panose="03000509000000000000" pitchFamily="65" charset="-120"/>
            </a:endParaRPr>
          </a:p>
          <a:p>
            <a:r>
              <a:rPr lang="zh-TW" altLang="en-US" sz="3600" dirty="0" smtClean="0">
                <a:latin typeface="標楷體" panose="03000509000000000000" pitchFamily="65" charset="-120"/>
                <a:ea typeface="標楷體" panose="03000509000000000000" pitchFamily="65" charset="-120"/>
              </a:rPr>
              <a:t>專案</a:t>
            </a:r>
            <a:r>
              <a:rPr lang="zh-TW" altLang="en-US" sz="3600" dirty="0">
                <a:latin typeface="標楷體" panose="03000509000000000000" pitchFamily="65" charset="-120"/>
                <a:ea typeface="標楷體" panose="03000509000000000000" pitchFamily="65" charset="-120"/>
              </a:rPr>
              <a:t>稽核缺失建議事項</a:t>
            </a:r>
            <a:endParaRPr lang="zh-TW" altLang="en-US" sz="3600" dirty="0"/>
          </a:p>
        </p:txBody>
      </p:sp>
      <p:cxnSp>
        <p:nvCxnSpPr>
          <p:cNvPr id="3" name="直線單箭頭接點 2"/>
          <p:cNvCxnSpPr/>
          <p:nvPr/>
        </p:nvCxnSpPr>
        <p:spPr>
          <a:xfrm flipH="1">
            <a:off x="4194572" y="2914197"/>
            <a:ext cx="576064" cy="381876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a:off x="1408430" y="3608171"/>
            <a:ext cx="432048" cy="136815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3154348405"/>
              </p:ext>
            </p:extLst>
          </p:nvPr>
        </p:nvGraphicFramePr>
        <p:xfrm>
          <a:off x="666180" y="1908423"/>
          <a:ext cx="9623426" cy="5472607"/>
        </p:xfrm>
        <a:graphic>
          <a:graphicData uri="http://schemas.openxmlformats.org/drawingml/2006/table">
            <a:tbl>
              <a:tblPr firstRow="1" bandRow="1">
                <a:tableStyleId>{5C22544A-7EE6-4342-B048-85BDC9FD1C3A}</a:tableStyleId>
              </a:tblPr>
              <a:tblGrid>
                <a:gridCol w="4032473">
                  <a:extLst>
                    <a:ext uri="{9D8B030D-6E8A-4147-A177-3AD203B41FA5}">
                      <a16:colId xmlns="" xmlns:a16="http://schemas.microsoft.com/office/drawing/2014/main" val="20000"/>
                    </a:ext>
                  </a:extLst>
                </a:gridCol>
                <a:gridCol w="5590953">
                  <a:extLst>
                    <a:ext uri="{9D8B030D-6E8A-4147-A177-3AD203B41FA5}">
                      <a16:colId xmlns="" xmlns:a16="http://schemas.microsoft.com/office/drawing/2014/main" val="20001"/>
                    </a:ext>
                  </a:extLst>
                </a:gridCol>
              </a:tblGrid>
              <a:tr h="533904">
                <a:tc>
                  <a:txBody>
                    <a:bodyPr/>
                    <a:lstStyle/>
                    <a:p>
                      <a:pPr algn="ctr"/>
                      <a:r>
                        <a:rPr lang="zh-TW" altLang="en-US" dirty="0" smtClean="0">
                          <a:latin typeface="標楷體" panose="03000509000000000000" pitchFamily="65" charset="-120"/>
                          <a:ea typeface="標楷體" panose="03000509000000000000" pitchFamily="65" charset="-120"/>
                        </a:rPr>
                        <a:t>發現缺失</a:t>
                      </a: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建議事項</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0"/>
                  </a:ext>
                </a:extLst>
              </a:tr>
              <a:tr h="4938703">
                <a:tc>
                  <a:txBody>
                    <a:bodyPr/>
                    <a:lstStyle/>
                    <a:p>
                      <a:pPr marL="265113" indent="-265113"/>
                      <a:r>
                        <a:rPr lang="en-US" altLang="zh-TW" dirty="0" smtClean="0">
                          <a:latin typeface="標楷體" panose="03000509000000000000" pitchFamily="65" charset="-120"/>
                          <a:ea typeface="標楷體" panose="03000509000000000000" pitchFamily="65" charset="-120"/>
                        </a:rPr>
                        <a:t>1.</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NH1072476</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，其主要在設置爬梯不鏽鋼護籠，其採購契約並訂有護籠尺寸，惟驗收紀錄卻無相關測量照片</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endParaRPr lang="en-US" altLang="zh-TW" sz="2100" kern="1200" dirty="0" smtClean="0">
                        <a:solidFill>
                          <a:schemeClr val="dk1"/>
                        </a:solidFill>
                        <a:effectLst/>
                        <a:latin typeface="標楷體" panose="03000509000000000000" pitchFamily="65" charset="-120"/>
                        <a:ea typeface="標楷體" panose="03000509000000000000" pitchFamily="65" charset="-120"/>
                        <a:cs typeface="+mn-cs"/>
                      </a:endParaRPr>
                    </a:p>
                    <a:p>
                      <a:pPr marL="265113" indent="-265113"/>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2.</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NH1073128</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NH1072519</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雖有於驗收紀錄檢附相關照片，惟未明確註明各該照片代表哪一個契約履約項目</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endParaRPr lang="en-US" altLang="zh-TW" sz="2100" kern="1200" dirty="0" smtClean="0">
                        <a:solidFill>
                          <a:schemeClr val="dk1"/>
                        </a:solidFill>
                        <a:effectLst/>
                        <a:latin typeface="標楷體" panose="03000509000000000000" pitchFamily="65" charset="-120"/>
                        <a:ea typeface="標楷體" panose="03000509000000000000" pitchFamily="65" charset="-120"/>
                        <a:cs typeface="+mn-cs"/>
                      </a:endParaRPr>
                    </a:p>
                    <a:p>
                      <a:pPr marL="265113" indent="-265113"/>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3.</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採購案號</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NH1072476</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NH1072590</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NH1071241</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及</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NH1072504</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等</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4</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案，雖非純工程採購案件，惟部分契約項目帶有施工性質，相關驗收照片僅附單一照片或施工前後照片。</a:t>
                      </a:r>
                      <a:endParaRPr lang="en-US" altLang="zh-TW" dirty="0" smtClean="0">
                        <a:latin typeface="標楷體" panose="03000509000000000000" pitchFamily="65" charset="-120"/>
                        <a:ea typeface="標楷體" panose="03000509000000000000" pitchFamily="65" charset="-120"/>
                      </a:endParaRPr>
                    </a:p>
                  </a:txBody>
                  <a:tcPr/>
                </a:tc>
                <a:tc>
                  <a:txBody>
                    <a:bodyPr/>
                    <a:lstStyle/>
                    <a:p>
                      <a:pPr marL="265113" indent="-265113"/>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1.</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請申請單位說明後，始知</a:t>
                      </a: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NH1072476</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當初確有測量並拍照存證，惟未附於驗收紀錄內，</a:t>
                      </a:r>
                      <a:r>
                        <a:rPr lang="zh-TW" altLang="en-US" sz="2100" b="1" kern="1200" dirty="0" smtClean="0">
                          <a:solidFill>
                            <a:srgbClr val="C00000"/>
                          </a:solidFill>
                          <a:effectLst/>
                          <a:latin typeface="標楷體" panose="03000509000000000000" pitchFamily="65" charset="-120"/>
                          <a:ea typeface="標楷體" panose="03000509000000000000" pitchFamily="65" charset="-120"/>
                          <a:cs typeface="+mn-cs"/>
                        </a:rPr>
                        <a:t>建議</a:t>
                      </a:r>
                      <a:r>
                        <a:rPr lang="zh-TW" altLang="zh-TW" sz="2100" b="1" kern="1200" dirty="0" smtClean="0">
                          <a:solidFill>
                            <a:srgbClr val="C00000"/>
                          </a:solidFill>
                          <a:effectLst/>
                          <a:latin typeface="標楷體" panose="03000509000000000000" pitchFamily="65" charset="-120"/>
                          <a:ea typeface="標楷體" panose="03000509000000000000" pitchFamily="65" charset="-120"/>
                          <a:cs typeface="+mn-cs"/>
                        </a:rPr>
                        <a:t>將相關資料照片備齊</a:t>
                      </a:r>
                      <a:r>
                        <a:rPr lang="zh-TW" altLang="en-US" sz="2100" b="1" kern="1200" dirty="0" smtClean="0">
                          <a:solidFill>
                            <a:srgbClr val="C00000"/>
                          </a:solidFill>
                          <a:effectLst/>
                          <a:latin typeface="標楷體" panose="03000509000000000000" pitchFamily="65" charset="-120"/>
                          <a:ea typeface="標楷體" panose="03000509000000000000" pitchFamily="65" charset="-120"/>
                          <a:cs typeface="+mn-cs"/>
                        </a:rPr>
                        <a:t>並置於結報案卷。</a:t>
                      </a:r>
                      <a:endParaRPr lang="en-US" altLang="zh-TW" sz="2100" b="1" kern="1200" dirty="0" smtClean="0">
                        <a:solidFill>
                          <a:srgbClr val="C00000"/>
                        </a:solidFill>
                        <a:effectLst/>
                        <a:latin typeface="標楷體" panose="03000509000000000000" pitchFamily="65" charset="-120"/>
                        <a:ea typeface="標楷體" panose="03000509000000000000" pitchFamily="65" charset="-120"/>
                        <a:cs typeface="+mn-cs"/>
                      </a:endParaRPr>
                    </a:p>
                    <a:p>
                      <a:pPr marL="265113" indent="-265113"/>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2.</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請</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於驗收照片註明各照片係表示</a:t>
                      </a:r>
                      <a:r>
                        <a:rPr lang="zh-TW" altLang="zh-TW" sz="2100" kern="1200" dirty="0" smtClean="0">
                          <a:solidFill>
                            <a:srgbClr val="C00000"/>
                          </a:solidFill>
                          <a:effectLst/>
                          <a:latin typeface="標楷體" panose="03000509000000000000" pitchFamily="65" charset="-120"/>
                          <a:ea typeface="標楷體" panose="03000509000000000000" pitchFamily="65" charset="-120"/>
                          <a:cs typeface="+mn-cs"/>
                        </a:rPr>
                        <a:t>契約哪一項需求</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，履約項目有規範測量數值或物品尺寸者，</a:t>
                      </a:r>
                      <a:r>
                        <a:rPr lang="zh-TW" altLang="zh-TW" sz="2100" kern="1200" dirty="0" smtClean="0">
                          <a:solidFill>
                            <a:srgbClr val="C00000"/>
                          </a:solidFill>
                          <a:effectLst/>
                          <a:latin typeface="標楷體" panose="03000509000000000000" pitchFamily="65" charset="-120"/>
                          <a:ea typeface="標楷體" panose="03000509000000000000" pitchFamily="65" charset="-120"/>
                          <a:cs typeface="+mn-cs"/>
                        </a:rPr>
                        <a:t>提示相關測量照片</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等</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endParaRPr lang="en-US" altLang="zh-TW" sz="2100" kern="1200" dirty="0" smtClean="0">
                        <a:solidFill>
                          <a:schemeClr val="dk1"/>
                        </a:solidFill>
                        <a:effectLst/>
                        <a:latin typeface="標楷體" panose="03000509000000000000" pitchFamily="65" charset="-120"/>
                        <a:ea typeface="標楷體" panose="03000509000000000000" pitchFamily="65" charset="-120"/>
                        <a:cs typeface="+mn-cs"/>
                      </a:endParaRPr>
                    </a:p>
                    <a:p>
                      <a:pPr marL="265113" indent="-265113"/>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3.</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帶有施工性質之履約內容，涉及施工後部分履約標的已隱蔽於內部不易查知，為佐證廠商如期如質完工及落實履約管理之責，宜於驗收紀錄</a:t>
                      </a:r>
                      <a:r>
                        <a:rPr lang="zh-TW" altLang="en-US" sz="2100" b="1" kern="1200" dirty="0" smtClean="0">
                          <a:solidFill>
                            <a:srgbClr val="C00000"/>
                          </a:solidFill>
                          <a:effectLst/>
                          <a:latin typeface="標楷體" panose="03000509000000000000" pitchFamily="65" charset="-120"/>
                          <a:ea typeface="標楷體" panose="03000509000000000000" pitchFamily="65" charset="-120"/>
                          <a:cs typeface="+mn-cs"/>
                        </a:rPr>
                        <a:t>提供施工前、施工中及完工後之各項目拍照</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（或相關可資代替之紀錄）。</a:t>
                      </a:r>
                      <a:endParaRPr lang="en-US" altLang="zh-TW" sz="2100" kern="1200" dirty="0" smtClean="0">
                        <a:solidFill>
                          <a:schemeClr val="dk1"/>
                        </a:solidFill>
                        <a:effectLst/>
                        <a:latin typeface="標楷體" panose="03000509000000000000" pitchFamily="65" charset="-120"/>
                        <a:ea typeface="標楷體" panose="03000509000000000000" pitchFamily="65" charset="-120"/>
                        <a:cs typeface="+mn-cs"/>
                      </a:endParaRPr>
                    </a:p>
                    <a:p>
                      <a:pPr marL="265113" marR="0" indent="-265113" algn="l" defTabSz="1043056" rtl="0" eaLnBrk="1" fontAlgn="auto" latinLnBrk="0" hangingPunct="1">
                        <a:lnSpc>
                          <a:spcPct val="100000"/>
                        </a:lnSpc>
                        <a:spcBef>
                          <a:spcPts val="0"/>
                        </a:spcBef>
                        <a:spcAft>
                          <a:spcPts val="0"/>
                        </a:spcAft>
                        <a:buClrTx/>
                        <a:buSzTx/>
                        <a:buFontTx/>
                        <a:buNone/>
                        <a:tabLst/>
                        <a:defRPr/>
                      </a:pPr>
                      <a:r>
                        <a:rPr lang="en-US" altLang="zh-TW" sz="2100" kern="1200" dirty="0" smtClean="0">
                          <a:solidFill>
                            <a:schemeClr val="dk1"/>
                          </a:solidFill>
                          <a:effectLst/>
                          <a:latin typeface="標楷體" panose="03000509000000000000" pitchFamily="65" charset="-120"/>
                          <a:ea typeface="標楷體" panose="03000509000000000000" pitchFamily="65" charset="-120"/>
                          <a:cs typeface="+mn-cs"/>
                        </a:rPr>
                        <a:t>4.</a:t>
                      </a:r>
                      <a:r>
                        <a:rPr lang="zh-TW" altLang="zh-TW" sz="2100" kern="1200" dirty="0" smtClean="0">
                          <a:solidFill>
                            <a:schemeClr val="dk1"/>
                          </a:solidFill>
                          <a:effectLst/>
                          <a:latin typeface="標楷體" panose="03000509000000000000" pitchFamily="65" charset="-120"/>
                          <a:ea typeface="標楷體" panose="03000509000000000000" pitchFamily="65" charset="-120"/>
                          <a:cs typeface="+mn-cs"/>
                        </a:rPr>
                        <a:t>如遇審計或檢調單位事後稽核調卷，驗收資料完備精確，可使該等機關迅速明確瞭解案件辦理情形，減少後續約詢等繁瑣程序</a:t>
                      </a:r>
                      <a:r>
                        <a:rPr lang="zh-TW" altLang="en-US" sz="2100" kern="1200" dirty="0" smtClean="0">
                          <a:solidFill>
                            <a:schemeClr val="dk1"/>
                          </a:solidFill>
                          <a:effectLst/>
                          <a:latin typeface="標楷體" panose="03000509000000000000" pitchFamily="65" charset="-120"/>
                          <a:ea typeface="標楷體" panose="03000509000000000000" pitchFamily="65" charset="-120"/>
                          <a:cs typeface="+mn-cs"/>
                        </a:rPr>
                        <a:t>。</a:t>
                      </a:r>
                      <a:endParaRPr lang="en-US" altLang="zh-TW" sz="2100" kern="1200" dirty="0" smtClean="0">
                        <a:solidFill>
                          <a:schemeClr val="dk1"/>
                        </a:solidFill>
                        <a:effectLst/>
                        <a:latin typeface="標楷體" panose="03000509000000000000" pitchFamily="65" charset="-120"/>
                        <a:ea typeface="標楷體" panose="03000509000000000000" pitchFamily="65" charset="-120"/>
                        <a:cs typeface="+mn-cs"/>
                      </a:endParaRPr>
                    </a:p>
                  </a:txBody>
                  <a:tcPr/>
                </a:tc>
                <a:extLst>
                  <a:ext uri="{0D108BD9-81ED-4DB2-BD59-A6C34878D82A}">
                    <a16:rowId xmlns="" xmlns:a16="http://schemas.microsoft.com/office/drawing/2014/main" val="10001"/>
                  </a:ext>
                </a:extLst>
              </a:tr>
            </a:tbl>
          </a:graphicData>
        </a:graphic>
      </p:graphicFrame>
      <p:sp>
        <p:nvSpPr>
          <p:cNvPr id="5" name="標題 1"/>
          <p:cNvSpPr txBox="1">
            <a:spLocks/>
          </p:cNvSpPr>
          <p:nvPr/>
        </p:nvSpPr>
        <p:spPr>
          <a:xfrm>
            <a:off x="1530276" y="108223"/>
            <a:ext cx="7416824" cy="1032054"/>
          </a:xfrm>
          <a:prstGeom prst="rect">
            <a:avLst/>
          </a:prstGeom>
        </p:spPr>
        <p:txBody>
          <a:bodyPr vert="horz" lIns="104306" tIns="52153" rIns="104306" bIns="52153" rtlCol="0" anchor="ctr">
            <a:noAutofit/>
          </a:bodyPr>
          <a:lstStyle>
            <a:lvl1pPr algn="ctr" defTabSz="1043056" rtl="0" eaLnBrk="1" latinLnBrk="0" hangingPunct="1">
              <a:spcBef>
                <a:spcPct val="0"/>
              </a:spcBef>
              <a:buNone/>
              <a:defRPr sz="5000" kern="1200">
                <a:solidFill>
                  <a:schemeClr val="tx1"/>
                </a:solidFill>
                <a:latin typeface="+mj-lt"/>
                <a:ea typeface="+mj-ea"/>
                <a:cs typeface="+mj-cs"/>
              </a:defRPr>
            </a:lvl1pPr>
          </a:lstStyle>
          <a:p>
            <a:r>
              <a:rPr lang="zh-TW" altLang="en-US" sz="3600" dirty="0" smtClean="0">
                <a:latin typeface="標楷體" panose="03000509000000000000" pitchFamily="65" charset="-120"/>
                <a:ea typeface="標楷體" panose="03000509000000000000" pitchFamily="65" charset="-120"/>
              </a:rPr>
              <a:t>二</a:t>
            </a:r>
            <a:r>
              <a:rPr lang="en-US" altLang="zh-TW" sz="3600" dirty="0" smtClean="0">
                <a:latin typeface="標楷體" panose="03000509000000000000" pitchFamily="65" charset="-120"/>
                <a:ea typeface="標楷體" panose="03000509000000000000" pitchFamily="65" charset="-120"/>
              </a:rPr>
              <a:t>.</a:t>
            </a:r>
            <a:r>
              <a:rPr lang="en-US" altLang="zh-TW" sz="3600" dirty="0">
                <a:latin typeface="標楷體" panose="03000509000000000000" pitchFamily="65" charset="-120"/>
                <a:ea typeface="標楷體" panose="03000509000000000000" pitchFamily="65" charset="-120"/>
              </a:rPr>
              <a:t>108</a:t>
            </a:r>
            <a:r>
              <a:rPr lang="zh-TW" altLang="en-US" sz="3600" dirty="0">
                <a:latin typeface="標楷體" panose="03000509000000000000" pitchFamily="65" charset="-120"/>
                <a:ea typeface="標楷體" panose="03000509000000000000" pitchFamily="65" charset="-120"/>
              </a:rPr>
              <a:t>年</a:t>
            </a:r>
            <a:r>
              <a:rPr lang="en-US" altLang="zh-TW" sz="3600" dirty="0">
                <a:latin typeface="標楷體" panose="03000509000000000000" pitchFamily="65" charset="-120"/>
                <a:ea typeface="標楷體" panose="03000509000000000000" pitchFamily="65" charset="-120"/>
              </a:rPr>
              <a:t>10</a:t>
            </a:r>
            <a:r>
              <a:rPr lang="zh-TW" altLang="en-US" sz="3600" dirty="0">
                <a:latin typeface="標楷體" panose="03000509000000000000" pitchFamily="65" charset="-120"/>
                <a:ea typeface="標楷體" panose="03000509000000000000" pitchFamily="65" charset="-120"/>
              </a:rPr>
              <a:t>萬元以下採購</a:t>
            </a:r>
            <a:r>
              <a:rPr lang="zh-TW" altLang="en-US" sz="3600" dirty="0" smtClean="0">
                <a:latin typeface="標楷體" panose="03000509000000000000" pitchFamily="65" charset="-120"/>
                <a:ea typeface="標楷體" panose="03000509000000000000" pitchFamily="65" charset="-120"/>
              </a:rPr>
              <a:t>案件</a:t>
            </a:r>
            <a:endParaRPr lang="en-US" altLang="zh-TW" sz="3600" dirty="0" smtClean="0">
              <a:latin typeface="標楷體" panose="03000509000000000000" pitchFamily="65" charset="-120"/>
              <a:ea typeface="標楷體" panose="03000509000000000000" pitchFamily="65" charset="-120"/>
            </a:endParaRPr>
          </a:p>
          <a:p>
            <a:r>
              <a:rPr lang="zh-TW" altLang="en-US" sz="3600" dirty="0" smtClean="0">
                <a:latin typeface="標楷體" panose="03000509000000000000" pitchFamily="65" charset="-120"/>
                <a:ea typeface="標楷體" panose="03000509000000000000" pitchFamily="65" charset="-120"/>
              </a:rPr>
              <a:t>專案</a:t>
            </a:r>
            <a:r>
              <a:rPr lang="zh-TW" altLang="en-US" sz="3600" dirty="0">
                <a:latin typeface="標楷體" panose="03000509000000000000" pitchFamily="65" charset="-120"/>
                <a:ea typeface="標楷體" panose="03000509000000000000" pitchFamily="65" charset="-120"/>
              </a:rPr>
              <a:t>稽核缺失建議事項</a:t>
            </a:r>
            <a:endParaRPr lang="zh-TW" altLang="en-US" sz="3600" dirty="0"/>
          </a:p>
        </p:txBody>
      </p:sp>
      <p:sp>
        <p:nvSpPr>
          <p:cNvPr id="6" name="矩形 5"/>
          <p:cNvSpPr/>
          <p:nvPr/>
        </p:nvSpPr>
        <p:spPr>
          <a:xfrm>
            <a:off x="633909" y="1277086"/>
            <a:ext cx="4634602" cy="584775"/>
          </a:xfrm>
          <a:prstGeom prst="rect">
            <a:avLst/>
          </a:prstGeom>
        </p:spPr>
        <p:txBody>
          <a:bodyPr wrap="none">
            <a:spAutoFit/>
          </a:bodyPr>
          <a:lstStyle/>
          <a:p>
            <a:pPr marL="342900" indent="-342900">
              <a:buFont typeface="Wingdings" panose="05000000000000000000" pitchFamily="2" charset="2"/>
              <a:buChar char="l"/>
            </a:pPr>
            <a:r>
              <a:rPr lang="zh-TW" altLang="zh-TW" sz="3200" dirty="0">
                <a:latin typeface="標楷體" panose="03000509000000000000" pitchFamily="65" charset="-120"/>
                <a:ea typeface="標楷體" panose="03000509000000000000" pitchFamily="65" charset="-120"/>
              </a:rPr>
              <a:t>驗收資料標註未臻明確</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61199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a:xfrm>
            <a:off x="1314252" y="252239"/>
            <a:ext cx="7920880" cy="741526"/>
          </a:xfrm>
        </p:spPr>
        <p:txBody>
          <a:bodyPr>
            <a:noAutofit/>
          </a:bodyPr>
          <a:lstStyle/>
          <a:p>
            <a:r>
              <a:rPr lang="zh-TW" altLang="en-US" sz="4000" dirty="0" smtClean="0">
                <a:latin typeface="標楷體" panose="03000509000000000000" pitchFamily="65" charset="-120"/>
                <a:ea typeface="標楷體" panose="03000509000000000000" pitchFamily="65" charset="-120"/>
              </a:rPr>
              <a:t>三</a:t>
            </a:r>
            <a:r>
              <a:rPr lang="en-US"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本所空拍機、無人機管制說明</a:t>
            </a:r>
            <a:endParaRPr lang="zh-TW" altLang="en-US" sz="4000" dirty="0">
              <a:latin typeface="標楷體" panose="03000509000000000000" pitchFamily="65" charset="-120"/>
              <a:ea typeface="標楷體" panose="03000509000000000000" pitchFamily="65" charset="-120"/>
            </a:endParaRPr>
          </a:p>
        </p:txBody>
      </p:sp>
      <p:sp>
        <p:nvSpPr>
          <p:cNvPr id="2" name="內容版面配置區 1"/>
          <p:cNvSpPr>
            <a:spLocks noGrp="1"/>
          </p:cNvSpPr>
          <p:nvPr>
            <p:ph idx="1"/>
          </p:nvPr>
        </p:nvSpPr>
        <p:spPr>
          <a:xfrm>
            <a:off x="522164" y="1024895"/>
            <a:ext cx="9793088" cy="5904656"/>
          </a:xfrm>
        </p:spPr>
        <p:txBody>
          <a:bodyPr>
            <a:normAutofit fontScale="85000" lnSpcReduction="10000"/>
          </a:bodyPr>
          <a:lstStyle/>
          <a:p>
            <a:pPr marL="0" indent="0">
              <a:buNone/>
            </a:pPr>
            <a:r>
              <a:rPr lang="zh-TW" altLang="en-US" sz="3300" b="1" dirty="0" smtClean="0">
                <a:latin typeface="標楷體" panose="03000509000000000000" pitchFamily="65" charset="-120"/>
                <a:ea typeface="標楷體" panose="03000509000000000000" pitchFamily="65" charset="-120"/>
              </a:rPr>
              <a:t>案由：</a:t>
            </a:r>
            <a:endParaRPr lang="en-US" altLang="zh-TW" sz="3300" b="1" dirty="0" smtClean="0">
              <a:latin typeface="標楷體" panose="03000509000000000000" pitchFamily="65" charset="-120"/>
              <a:ea typeface="標楷體" panose="03000509000000000000" pitchFamily="65" charset="-120"/>
            </a:endParaRPr>
          </a:p>
          <a:p>
            <a:pPr marL="0" indent="0">
              <a:buNone/>
            </a:pPr>
            <a:r>
              <a:rPr lang="zh-TW" altLang="en-US" sz="3300" dirty="0">
                <a:latin typeface="標楷體" panose="03000509000000000000" pitchFamily="65" charset="-120"/>
                <a:ea typeface="標楷體" panose="03000509000000000000" pitchFamily="65" charset="-120"/>
              </a:rPr>
              <a:t> </a:t>
            </a:r>
            <a:r>
              <a:rPr lang="zh-TW" altLang="en-US" sz="3300" dirty="0" smtClean="0">
                <a:latin typeface="標楷體" panose="03000509000000000000" pitchFamily="65" charset="-120"/>
                <a:ea typeface="標楷體" panose="03000509000000000000" pitchFamily="65" charset="-120"/>
              </a:rPr>
              <a:t>   因承辦單位未依規定完成作業，造成程序不完備，相關</a:t>
            </a:r>
            <a:endParaRPr lang="en-US" altLang="zh-TW" sz="3300" dirty="0" smtClean="0">
              <a:latin typeface="標楷體" panose="03000509000000000000" pitchFamily="65" charset="-120"/>
              <a:ea typeface="標楷體" panose="03000509000000000000" pitchFamily="65" charset="-120"/>
            </a:endParaRPr>
          </a:p>
          <a:p>
            <a:pPr marL="0" indent="0">
              <a:buNone/>
            </a:pPr>
            <a:r>
              <a:rPr lang="zh-TW" altLang="en-US" sz="3300" dirty="0">
                <a:latin typeface="標楷體" panose="03000509000000000000" pitchFamily="65" charset="-120"/>
                <a:ea typeface="標楷體" panose="03000509000000000000" pitchFamily="65" charset="-120"/>
              </a:rPr>
              <a:t> </a:t>
            </a:r>
            <a:r>
              <a:rPr lang="zh-TW" altLang="en-US" sz="3300" dirty="0" smtClean="0">
                <a:latin typeface="標楷體" panose="03000509000000000000" pitchFamily="65" charset="-120"/>
                <a:ea typeface="標楷體" panose="03000509000000000000" pitchFamily="65" charset="-120"/>
              </a:rPr>
              <a:t>   單位無法掌握配合事項，引發安全顧慮，浪費人力資源</a:t>
            </a:r>
            <a:endParaRPr lang="en-US" altLang="zh-TW" sz="3300" dirty="0" smtClean="0">
              <a:latin typeface="標楷體" panose="03000509000000000000" pitchFamily="65" charset="-120"/>
              <a:ea typeface="標楷體" panose="03000509000000000000" pitchFamily="65" charset="-120"/>
            </a:endParaRPr>
          </a:p>
          <a:p>
            <a:pPr marL="0" indent="0">
              <a:buNone/>
            </a:pPr>
            <a:r>
              <a:rPr lang="zh-TW" altLang="en-US" sz="3300" b="1" dirty="0" smtClean="0">
                <a:latin typeface="標楷體" panose="03000509000000000000" pitchFamily="65" charset="-120"/>
                <a:ea typeface="標楷體" panose="03000509000000000000" pitchFamily="65" charset="-120"/>
              </a:rPr>
              <a:t>錯誤態樣：</a:t>
            </a:r>
            <a:endParaRPr lang="en-US" altLang="zh-TW" sz="3300" b="1" dirty="0" smtClean="0">
              <a:latin typeface="標楷體" panose="03000509000000000000" pitchFamily="65" charset="-120"/>
              <a:ea typeface="標楷體" panose="03000509000000000000" pitchFamily="65" charset="-120"/>
            </a:endParaRPr>
          </a:p>
          <a:p>
            <a:pPr marL="0" indent="0">
              <a:buNone/>
            </a:pP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        本（</a:t>
            </a:r>
            <a:r>
              <a:rPr lang="en-US" altLang="zh-TW" sz="3300" dirty="0" smtClean="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300" dirty="0" smtClean="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3300" dirty="0" smtClean="0">
                <a:latin typeface="Times New Roman" panose="02020603050405020304" pitchFamily="18" charset="0"/>
                <a:ea typeface="標楷體" panose="03000509000000000000" pitchFamily="65" charset="-120"/>
                <a:cs typeface="Times New Roman" panose="02020603050405020304" pitchFamily="18" charset="0"/>
              </a:rPr>
              <a:t>29</a:t>
            </a: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日保</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警中隊</a:t>
            </a: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員警</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巡</a:t>
            </a:r>
            <a:endParaRPr lang="en-US" altLang="zh-TW" sz="33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        邏時，發現北</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管哨</a:t>
            </a: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上空</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一台空</a:t>
            </a: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拍</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機執</a:t>
            </a:r>
            <a:endParaRPr lang="en-US" altLang="zh-TW" sz="33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        行偵測作業</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，基於所區安全</a:t>
            </a: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防止機</a:t>
            </a:r>
            <a:endParaRPr lang="en-US" altLang="zh-TW" sz="33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        密</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外洩</a:t>
            </a: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立即與安管中心、秘書</a:t>
            </a: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室</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3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        中</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科院確認，並無申請核准之</a:t>
            </a: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飛</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行計</a:t>
            </a:r>
            <a:endParaRPr lang="en-US" altLang="zh-TW" sz="33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        畫，隨即阻止空拍機偵測</a:t>
            </a:r>
            <a:r>
              <a:rPr lang="zh-TW" altLang="en-US" sz="3300" dirty="0">
                <a:latin typeface="Times New Roman" panose="02020603050405020304" pitchFamily="18" charset="0"/>
                <a:ea typeface="標楷體" panose="03000509000000000000" pitchFamily="65" charset="-120"/>
                <a:cs typeface="Times New Roman" panose="02020603050405020304" pitchFamily="18" charset="0"/>
              </a:rPr>
              <a:t>作業。</a:t>
            </a:r>
            <a:endParaRPr lang="en-US" altLang="zh-TW" sz="33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        因承辦單位未事先專簽核准飛行計畫</a:t>
            </a:r>
            <a:endParaRPr lang="en-US" altLang="zh-TW" sz="33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        ，致徒增保警中隊及安管中心勤務。</a:t>
            </a:r>
            <a:endParaRPr lang="en-US" altLang="zh-TW" sz="33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en-US" altLang="zh-TW" sz="34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en-US" altLang="zh-TW" sz="34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p>
        </p:txBody>
      </p:sp>
      <p:graphicFrame>
        <p:nvGraphicFramePr>
          <p:cNvPr id="3" name="物件 2"/>
          <p:cNvGraphicFramePr>
            <a:graphicFrameLocks noChangeAspect="1"/>
          </p:cNvGraphicFramePr>
          <p:nvPr>
            <p:extLst>
              <p:ext uri="{D42A27DB-BD31-4B8C-83A1-F6EECF244321}">
                <p14:modId xmlns:p14="http://schemas.microsoft.com/office/powerpoint/2010/main" val="3048750576"/>
              </p:ext>
            </p:extLst>
          </p:nvPr>
        </p:nvGraphicFramePr>
        <p:xfrm>
          <a:off x="7146900" y="2704063"/>
          <a:ext cx="3096890" cy="4244920"/>
        </p:xfrm>
        <a:graphic>
          <a:graphicData uri="http://schemas.openxmlformats.org/presentationml/2006/ole">
            <mc:AlternateContent xmlns:mc="http://schemas.openxmlformats.org/markup-compatibility/2006">
              <mc:Choice xmlns:v="urn:schemas-microsoft-com:vml" Requires="v">
                <p:oleObj spid="_x0000_s1030" name="Acrobat Document" r:id="rId3" imgW="4533695" imgH="6415848" progId="AcroExch.Document.DC">
                  <p:embed/>
                </p:oleObj>
              </mc:Choice>
              <mc:Fallback>
                <p:oleObj name="Acrobat Document" r:id="rId3" imgW="4533695" imgH="6415848" progId="AcroExch.Document.DC">
                  <p:embed/>
                  <p:pic>
                    <p:nvPicPr>
                      <p:cNvPr id="0" name=""/>
                      <p:cNvPicPr/>
                      <p:nvPr/>
                    </p:nvPicPr>
                    <p:blipFill>
                      <a:blip r:embed="rId4"/>
                      <a:stretch>
                        <a:fillRect/>
                      </a:stretch>
                    </p:blipFill>
                    <p:spPr>
                      <a:xfrm>
                        <a:off x="7146900" y="2704063"/>
                        <a:ext cx="3096890" cy="4244920"/>
                      </a:xfrm>
                      <a:prstGeom prst="rect">
                        <a:avLst/>
                      </a:prstGeom>
                    </p:spPr>
                  </p:pic>
                </p:oleObj>
              </mc:Fallback>
            </mc:AlternateContent>
          </a:graphicData>
        </a:graphic>
      </p:graphicFrame>
    </p:spTree>
    <p:extLst>
      <p:ext uri="{BB962C8B-B14F-4D97-AF65-F5344CB8AC3E}">
        <p14:creationId xmlns:p14="http://schemas.microsoft.com/office/powerpoint/2010/main" val="1096051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a:xfrm>
            <a:off x="1314252" y="252239"/>
            <a:ext cx="8856984" cy="741526"/>
          </a:xfrm>
        </p:spPr>
        <p:txBody>
          <a:bodyPr>
            <a:normAutofit fontScale="90000"/>
          </a:bodyPr>
          <a:lstStyle/>
          <a:p>
            <a:pPr algn="l"/>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三、本所空拍機、無人機管制說明</a:t>
            </a:r>
            <a:r>
              <a:rPr lang="zh-TW" altLang="en-US" sz="3100" dirty="0" smtClean="0">
                <a:latin typeface="Times New Roman" panose="02020603050405020304" pitchFamily="18" charset="0"/>
                <a:ea typeface="標楷體" panose="03000509000000000000" pitchFamily="65" charset="-120"/>
                <a:cs typeface="Times New Roman" panose="02020603050405020304" pitchFamily="18" charset="0"/>
              </a:rPr>
              <a:t>（續）</a:t>
            </a:r>
            <a:endParaRPr lang="zh-TW" altLang="en-US" sz="3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內容版面配置區 1"/>
          <p:cNvSpPr>
            <a:spLocks noGrp="1"/>
          </p:cNvSpPr>
          <p:nvPr>
            <p:ph idx="1"/>
          </p:nvPr>
        </p:nvSpPr>
        <p:spPr>
          <a:xfrm>
            <a:off x="522164" y="1260351"/>
            <a:ext cx="9793088" cy="5904656"/>
          </a:xfrm>
        </p:spPr>
        <p:txBody>
          <a:bodyPr>
            <a:normAutofit fontScale="77500" lnSpcReduction="20000"/>
          </a:bodyPr>
          <a:lstStyle/>
          <a:p>
            <a:pPr marL="0" indent="0">
              <a:spcAft>
                <a:spcPts val="1200"/>
              </a:spcAft>
              <a:buNone/>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管制說明</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（一）本所</a:t>
            </a:r>
            <a:r>
              <a:rPr lang="zh-TW" altLang="en-US"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員工一律禁止攜帶</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空拍機或無人機入所區飛行或</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拍攝。</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（二）各單位因公務所需，須採用空拍機或無人機執行業務</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事前</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應</a:t>
            </a:r>
            <a:r>
              <a:rPr lang="zh-TW" altLang="en-US"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專案簽奉核可</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後，始准於所區使用空拍機或</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無人機。</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、專簽內容應敘明「</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公務理由</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飛行計畫</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」，並知</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會並會知政風室、秘書室，呈所部長官核定。      </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飛行</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計畫</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應含無人</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機或空拍機</a:t>
            </a:r>
            <a:r>
              <a:rPr lang="zh-TW" altLang="en-US" u="sng" dirty="0" smtClean="0">
                <a:latin typeface="Times New Roman" panose="02020603050405020304" pitchFamily="18" charset="0"/>
                <a:ea typeface="標楷體" panose="03000509000000000000" pitchFamily="65" charset="-120"/>
                <a:cs typeface="Times New Roman" panose="02020603050405020304" pitchFamily="18" charset="0"/>
              </a:rPr>
              <a:t>照片、飛行</a:t>
            </a:r>
            <a:r>
              <a:rPr lang="zh-TW" altLang="en-US" u="sng" dirty="0">
                <a:latin typeface="Times New Roman" panose="02020603050405020304" pitchFamily="18" charset="0"/>
                <a:ea typeface="標楷體" panose="03000509000000000000" pitchFamily="65" charset="-120"/>
                <a:cs typeface="Times New Roman" panose="02020603050405020304" pitchFamily="18" charset="0"/>
              </a:rPr>
              <a:t>預定</a:t>
            </a:r>
            <a:r>
              <a:rPr lang="zh-TW" altLang="en-US" u="sng" dirty="0" smtClean="0">
                <a:latin typeface="Times New Roman" panose="02020603050405020304" pitchFamily="18" charset="0"/>
                <a:ea typeface="標楷體" panose="03000509000000000000" pitchFamily="65" charset="-120"/>
                <a:cs typeface="Times New Roman" panose="02020603050405020304" pitchFamily="18" charset="0"/>
              </a:rPr>
              <a:t>日期、</a:t>
            </a:r>
            <a:endParaRPr lang="en-US" altLang="zh-TW" u="sng"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u="sng" dirty="0" smtClean="0">
                <a:latin typeface="Times New Roman" panose="02020603050405020304" pitchFamily="18" charset="0"/>
                <a:ea typeface="標楷體" panose="03000509000000000000" pitchFamily="65" charset="-120"/>
                <a:cs typeface="Times New Roman" panose="02020603050405020304" pitchFamily="18" charset="0"/>
              </a:rPr>
              <a:t>時間</a:t>
            </a:r>
            <a:r>
              <a:rPr lang="zh-TW" altLang="en-US" u="sng" dirty="0">
                <a:latin typeface="Times New Roman" panose="02020603050405020304" pitchFamily="18" charset="0"/>
                <a:ea typeface="標楷體" panose="03000509000000000000" pitchFamily="65" charset="-120"/>
                <a:cs typeface="Times New Roman" panose="02020603050405020304" pitchFamily="18" charset="0"/>
              </a:rPr>
              <a:t>、高度、範圍</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等</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資料，</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由政風室審核</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、請將</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核准後之簽呈影本送秘書室</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，俾利通知保警中隊</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安管</a:t>
            </a:r>
            <a:r>
              <a:rPr lang="zh-TW" altLang="en-US" dirty="0" smtClean="0">
                <a:latin typeface="標楷體" panose="03000509000000000000" pitchFamily="65" charset="-120"/>
                <a:ea typeface="標楷體" panose="03000509000000000000" pitchFamily="65" charset="-120"/>
              </a:rPr>
              <a:t>中心及中科院。</a:t>
            </a:r>
            <a:endParaRPr lang="zh-TW" altLang="en-US" dirty="0"/>
          </a:p>
        </p:txBody>
      </p:sp>
    </p:spTree>
    <p:extLst>
      <p:ext uri="{BB962C8B-B14F-4D97-AF65-F5344CB8AC3E}">
        <p14:creationId xmlns:p14="http://schemas.microsoft.com/office/powerpoint/2010/main" val="530102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4338638" y="2555875"/>
            <a:ext cx="5951537" cy="1765300"/>
          </a:xfrm>
          <a:prstGeom prst="rect">
            <a:avLst/>
          </a:prstGeom>
        </p:spPr>
        <p:txBody>
          <a:bodyPr vert="horz" lIns="104306" tIns="52153" rIns="104306" bIns="52153" rtlCol="0" anchor="ctr">
            <a:normAutofit/>
          </a:bodyPr>
          <a:lstStyle>
            <a:lvl1pPr algn="ctr" defTabSz="1043056" rtl="0" eaLnBrk="1" latinLnBrk="0" hangingPunct="1">
              <a:spcBef>
                <a:spcPct val="0"/>
              </a:spcBef>
              <a:buNone/>
              <a:defRPr sz="5000" kern="1200">
                <a:solidFill>
                  <a:schemeClr val="tx1"/>
                </a:solidFill>
                <a:latin typeface="+mj-lt"/>
                <a:ea typeface="+mj-ea"/>
                <a:cs typeface="+mj-cs"/>
              </a:defRPr>
            </a:lvl1pPr>
          </a:lstStyle>
          <a:p>
            <a:r>
              <a:rPr lang="zh-TW" altLang="en-US" dirty="0" smtClean="0">
                <a:latin typeface="標楷體" panose="03000509000000000000" pitchFamily="65" charset="-120"/>
                <a:ea typeface="標楷體" panose="03000509000000000000" pitchFamily="65" charset="-120"/>
              </a:rPr>
              <a:t>感謝聆聽</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zh-TW" altLang="en-US" dirty="0" smtClean="0">
                <a:latin typeface="標楷體" panose="03000509000000000000" pitchFamily="65" charset="-120"/>
                <a:ea typeface="標楷體" panose="03000509000000000000" pitchFamily="65" charset="-120"/>
              </a:rPr>
              <a:t>敬請指教</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4665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案例宣導事項</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594172" y="1764407"/>
            <a:ext cx="9505056" cy="4608512"/>
          </a:xfrm>
        </p:spPr>
        <p:txBody>
          <a:bodyPr>
            <a:normAutofit/>
          </a:bodyPr>
          <a:lstStyle/>
          <a:p>
            <a:pPr marL="742950" indent="-742950">
              <a:buFont typeface="+mj-ea"/>
              <a:buAutoNum type="ea1ChtPeriod"/>
            </a:pPr>
            <a:r>
              <a:rPr lang="zh-TW" altLang="en-US" sz="3600" dirty="0" smtClean="0">
                <a:latin typeface="標楷體" panose="03000509000000000000" pitchFamily="65" charset="-120"/>
                <a:ea typeface="標楷體" panose="03000509000000000000" pitchFamily="65" charset="-120"/>
              </a:rPr>
              <a:t>參照</a:t>
            </a:r>
            <a:r>
              <a:rPr lang="zh-TW" altLang="en-US" sz="3600" dirty="0">
                <a:latin typeface="標楷體" panose="03000509000000000000" pitchFamily="65" charset="-120"/>
                <a:ea typeface="標楷體" panose="03000509000000000000" pitchFamily="65" charset="-120"/>
              </a:rPr>
              <a:t>最有利標精神辦理評審</a:t>
            </a:r>
            <a:r>
              <a:rPr lang="zh-TW" altLang="en-US" sz="3600" dirty="0" smtClean="0">
                <a:latin typeface="標楷體" panose="03000509000000000000" pitchFamily="65" charset="-120"/>
                <a:ea typeface="標楷體" panose="03000509000000000000" pitchFamily="65" charset="-120"/>
              </a:rPr>
              <a:t>作業錯誤</a:t>
            </a:r>
            <a:r>
              <a:rPr lang="zh-TW" altLang="en-US" sz="3600" dirty="0">
                <a:latin typeface="標楷體" panose="03000509000000000000" pitchFamily="65" charset="-120"/>
                <a:ea typeface="標楷體" panose="03000509000000000000" pitchFamily="65" charset="-120"/>
              </a:rPr>
              <a:t>態</a:t>
            </a:r>
            <a:r>
              <a:rPr lang="zh-TW" altLang="en-US" sz="3600" dirty="0" smtClean="0">
                <a:latin typeface="標楷體" panose="03000509000000000000" pitchFamily="65" charset="-120"/>
                <a:ea typeface="標楷體" panose="03000509000000000000" pitchFamily="65" charset="-120"/>
              </a:rPr>
              <a:t>樣</a:t>
            </a:r>
            <a:endParaRPr lang="en-US" altLang="zh-TW" sz="3600" dirty="0">
              <a:latin typeface="標楷體" panose="03000509000000000000" pitchFamily="65" charset="-120"/>
              <a:ea typeface="標楷體" panose="03000509000000000000" pitchFamily="65" charset="-120"/>
            </a:endParaRPr>
          </a:p>
          <a:p>
            <a:pPr marL="742950" indent="-742950">
              <a:buFont typeface="+mj-lt"/>
              <a:buAutoNum type="ea1ChtPeriod"/>
            </a:pPr>
            <a:r>
              <a:rPr lang="en-US" altLang="zh-TW" dirty="0" smtClean="0">
                <a:latin typeface="標楷體" panose="03000509000000000000" pitchFamily="65" charset="-120"/>
                <a:ea typeface="標楷體" panose="03000509000000000000" pitchFamily="65" charset="-120"/>
              </a:rPr>
              <a:t>108</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10</a:t>
            </a:r>
            <a:r>
              <a:rPr lang="zh-TW" altLang="en-US" dirty="0">
                <a:latin typeface="標楷體" panose="03000509000000000000" pitchFamily="65" charset="-120"/>
                <a:ea typeface="標楷體" panose="03000509000000000000" pitchFamily="65" charset="-120"/>
              </a:rPr>
              <a:t>萬元以下採購案件專案</a:t>
            </a:r>
            <a:r>
              <a:rPr lang="zh-TW" altLang="en-US" dirty="0" smtClean="0">
                <a:latin typeface="標楷體" panose="03000509000000000000" pitchFamily="65" charset="-120"/>
                <a:ea typeface="標楷體" panose="03000509000000000000" pitchFamily="65" charset="-120"/>
              </a:rPr>
              <a:t>稽核缺失建議事項</a:t>
            </a:r>
            <a:endParaRPr lang="en-US" altLang="zh-TW" dirty="0" smtClean="0">
              <a:latin typeface="標楷體" panose="03000509000000000000" pitchFamily="65" charset="-120"/>
              <a:ea typeface="標楷體" panose="03000509000000000000" pitchFamily="65" charset="-120"/>
            </a:endParaRPr>
          </a:p>
          <a:p>
            <a:pPr marL="456337" lvl="1" indent="0">
              <a:buNone/>
            </a:pPr>
            <a:r>
              <a:rPr lang="en-US" altLang="zh-TW" sz="3500" dirty="0" smtClean="0">
                <a:latin typeface="標楷體" panose="03000509000000000000" pitchFamily="65" charset="-120"/>
                <a:ea typeface="標楷體" panose="03000509000000000000" pitchFamily="65" charset="-120"/>
              </a:rPr>
              <a:t>(</a:t>
            </a:r>
            <a:r>
              <a:rPr lang="zh-TW" altLang="en-US" sz="3500" dirty="0">
                <a:latin typeface="標楷體" panose="03000509000000000000" pitchFamily="65" charset="-120"/>
                <a:ea typeface="標楷體" panose="03000509000000000000" pitchFamily="65" charset="-120"/>
              </a:rPr>
              <a:t>依據</a:t>
            </a:r>
            <a:r>
              <a:rPr lang="en-US" altLang="zh-TW" sz="3500" dirty="0">
                <a:latin typeface="標楷體" panose="03000509000000000000" pitchFamily="65" charset="-120"/>
                <a:ea typeface="標楷體" panose="03000509000000000000" pitchFamily="65" charset="-120"/>
              </a:rPr>
              <a:t>108</a:t>
            </a:r>
            <a:r>
              <a:rPr lang="zh-TW" altLang="en-US" sz="3500" dirty="0">
                <a:latin typeface="標楷體" panose="03000509000000000000" pitchFamily="65" charset="-120"/>
                <a:ea typeface="標楷體" panose="03000509000000000000" pitchFamily="65" charset="-120"/>
              </a:rPr>
              <a:t>年</a:t>
            </a:r>
            <a:r>
              <a:rPr lang="en-US" altLang="zh-TW" sz="3500" dirty="0">
                <a:latin typeface="標楷體" panose="03000509000000000000" pitchFamily="65" charset="-120"/>
                <a:ea typeface="標楷體" panose="03000509000000000000" pitchFamily="65" charset="-120"/>
              </a:rPr>
              <a:t>6</a:t>
            </a:r>
            <a:r>
              <a:rPr lang="zh-TW" altLang="en-US" sz="3500" dirty="0">
                <a:latin typeface="標楷體" panose="03000509000000000000" pitchFamily="65" charset="-120"/>
                <a:ea typeface="標楷體" panose="03000509000000000000" pitchFamily="65" charset="-120"/>
              </a:rPr>
              <a:t>月</a:t>
            </a:r>
            <a:r>
              <a:rPr lang="en-US" altLang="zh-TW" sz="3500" dirty="0">
                <a:latin typeface="標楷體" panose="03000509000000000000" pitchFamily="65" charset="-120"/>
                <a:ea typeface="標楷體" panose="03000509000000000000" pitchFamily="65" charset="-120"/>
              </a:rPr>
              <a:t>21</a:t>
            </a:r>
            <a:r>
              <a:rPr lang="zh-TW" altLang="en-US" sz="3500" dirty="0">
                <a:latin typeface="標楷體" panose="03000509000000000000" pitchFamily="65" charset="-120"/>
                <a:ea typeface="標楷體" panose="03000509000000000000" pitchFamily="65" charset="-120"/>
              </a:rPr>
              <a:t>日核政字第</a:t>
            </a:r>
            <a:r>
              <a:rPr lang="en-US" altLang="zh-TW" sz="3500" dirty="0">
                <a:latin typeface="標楷體" panose="03000509000000000000" pitchFamily="65" charset="-120"/>
                <a:ea typeface="標楷體" panose="03000509000000000000" pitchFamily="65" charset="-120"/>
              </a:rPr>
              <a:t>1080004699</a:t>
            </a:r>
            <a:r>
              <a:rPr lang="zh-TW" altLang="en-US" sz="3500" dirty="0">
                <a:latin typeface="標楷體" panose="03000509000000000000" pitchFamily="65" charset="-120"/>
                <a:ea typeface="標楷體" panose="03000509000000000000" pitchFamily="65" charset="-120"/>
              </a:rPr>
              <a:t>號函說明辦理宣導</a:t>
            </a:r>
            <a:r>
              <a:rPr lang="en-US" altLang="zh-TW" sz="3500" dirty="0">
                <a:latin typeface="標楷體" panose="03000509000000000000" pitchFamily="65" charset="-120"/>
                <a:ea typeface="標楷體" panose="03000509000000000000" pitchFamily="65" charset="-120"/>
              </a:rPr>
              <a:t>)</a:t>
            </a:r>
          </a:p>
          <a:p>
            <a:pPr marL="742950" indent="-742950">
              <a:buFont typeface="+mj-lt"/>
              <a:buAutoNum type="ea1ChtPeriod"/>
            </a:pPr>
            <a:r>
              <a:rPr lang="zh-TW" altLang="en-US" dirty="0" smtClean="0">
                <a:latin typeface="標楷體" panose="03000509000000000000" pitchFamily="65" charset="-120"/>
                <a:ea typeface="標楷體" panose="03000509000000000000" pitchFamily="65" charset="-120"/>
              </a:rPr>
              <a:t>本</a:t>
            </a:r>
            <a:r>
              <a:rPr lang="zh-TW" altLang="en-US" dirty="0">
                <a:latin typeface="標楷體" panose="03000509000000000000" pitchFamily="65" charset="-120"/>
                <a:ea typeface="標楷體" panose="03000509000000000000" pitchFamily="65" charset="-120"/>
              </a:rPr>
              <a:t>所空拍機、無人機管制說明</a:t>
            </a:r>
            <a:endParaRPr lang="en-US" altLang="zh-TW" dirty="0" smtClean="0">
              <a:latin typeface="標楷體" panose="03000509000000000000" pitchFamily="65" charset="-120"/>
              <a:ea typeface="標楷體" panose="03000509000000000000" pitchFamily="65" charset="-120"/>
            </a:endParaRPr>
          </a:p>
          <a:p>
            <a:pPr marL="0" indent="361950">
              <a:buNone/>
            </a:pP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7996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52239"/>
            <a:ext cx="9624060" cy="1173573"/>
          </a:xfrm>
        </p:spPr>
        <p:txBody>
          <a:bodyPr>
            <a:noAutofit/>
          </a:bodyPr>
          <a:lstStyle/>
          <a:p>
            <a:r>
              <a:rPr lang="en-US" altLang="zh-TW" sz="4000" dirty="0" smtClean="0">
                <a:latin typeface="標楷體" panose="03000509000000000000" pitchFamily="65" charset="-120"/>
                <a:ea typeface="標楷體" panose="03000509000000000000" pitchFamily="65" charset="-120"/>
              </a:rPr>
              <a:t> </a:t>
            </a:r>
            <a:r>
              <a:rPr lang="zh-TW" altLang="en-US" sz="4000" dirty="0" smtClean="0">
                <a:latin typeface="標楷體" panose="03000509000000000000" pitchFamily="65" charset="-120"/>
                <a:ea typeface="標楷體" panose="03000509000000000000" pitchFamily="65" charset="-120"/>
              </a:rPr>
              <a:t>一</a:t>
            </a:r>
            <a:r>
              <a:rPr lang="en-US"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參照最有利標精神辦理評審作業</a:t>
            </a:r>
            <a:r>
              <a:rPr lang="en-US" altLang="zh-TW" sz="4000" dirty="0" smtClean="0">
                <a:latin typeface="標楷體" panose="03000509000000000000" pitchFamily="65" charset="-120"/>
                <a:ea typeface="標楷體" panose="03000509000000000000" pitchFamily="65" charset="-120"/>
              </a:rPr>
              <a:t/>
            </a:r>
            <a:br>
              <a:rPr lang="en-US" altLang="zh-TW" sz="4000" dirty="0" smtClean="0">
                <a:latin typeface="標楷體" panose="03000509000000000000" pitchFamily="65" charset="-120"/>
                <a:ea typeface="標楷體" panose="03000509000000000000" pitchFamily="65" charset="-120"/>
              </a:rPr>
            </a:br>
            <a:r>
              <a:rPr lang="zh-TW" altLang="en-US" sz="4000" dirty="0" smtClean="0">
                <a:latin typeface="標楷體" panose="03000509000000000000" pitchFamily="65" charset="-120"/>
                <a:ea typeface="標楷體" panose="03000509000000000000" pitchFamily="65" charset="-120"/>
              </a:rPr>
              <a:t>錯誤態樣</a:t>
            </a:r>
            <a:endParaRPr lang="zh-TW" altLang="en-US" sz="4000" dirty="0">
              <a:latin typeface="標楷體" panose="03000509000000000000" pitchFamily="65" charset="-120"/>
              <a:ea typeface="標楷體" panose="03000509000000000000" pitchFamily="65" charset="-120"/>
            </a:endParaRPr>
          </a:p>
        </p:txBody>
      </p:sp>
      <p:sp>
        <p:nvSpPr>
          <p:cNvPr id="3" name="文字方塊 2"/>
          <p:cNvSpPr txBox="1"/>
          <p:nvPr/>
        </p:nvSpPr>
        <p:spPr>
          <a:xfrm>
            <a:off x="835358" y="1425812"/>
            <a:ext cx="9276614" cy="1631216"/>
          </a:xfrm>
          <a:prstGeom prst="rect">
            <a:avLst/>
          </a:prstGeom>
          <a:noFill/>
        </p:spPr>
        <p:txBody>
          <a:bodyPr wrap="square" rtlCol="0">
            <a:spAutoFit/>
          </a:bodyPr>
          <a:lstStyle/>
          <a:p>
            <a:r>
              <a:rPr lang="zh-TW" altLang="en-US" sz="2800" b="1" dirty="0" smtClean="0">
                <a:latin typeface="標楷體" panose="03000509000000000000" pitchFamily="65" charset="-120"/>
                <a:ea typeface="標楷體" panose="03000509000000000000" pitchFamily="65" charset="-120"/>
              </a:rPr>
              <a:t>案由：</a:t>
            </a:r>
            <a:endParaRPr lang="en-US" altLang="zh-TW" sz="2800" b="1" dirty="0" smtClean="0">
              <a:latin typeface="標楷體" panose="03000509000000000000" pitchFamily="65" charset="-120"/>
              <a:ea typeface="標楷體" panose="03000509000000000000" pitchFamily="65" charset="-120"/>
            </a:endParaRPr>
          </a:p>
          <a:p>
            <a:pPr marL="265113" indent="-265113"/>
            <a:r>
              <a:rPr lang="en-US" altLang="zh-TW" sz="2400" dirty="0" smtClean="0">
                <a:latin typeface="標楷體" panose="03000509000000000000" pitchFamily="65" charset="-120"/>
                <a:ea typeface="標楷體" panose="03000509000000000000" pitchFamily="65" charset="-120"/>
              </a:rPr>
              <a:t>1.NL1080288</a:t>
            </a:r>
            <a:r>
              <a:rPr lang="zh-TW" altLang="en-US" sz="2400" dirty="0" smtClean="0">
                <a:latin typeface="標楷體" panose="03000509000000000000" pitchFamily="65" charset="-120"/>
                <a:ea typeface="標楷體" panose="03000509000000000000" pitchFamily="65" charset="-120"/>
              </a:rPr>
              <a:t> 核設施除役熱切割遙控蛇行機械載具研究開發</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委辦案</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 採購金額</a:t>
            </a:r>
            <a:r>
              <a:rPr lang="en-US" altLang="zh-TW" sz="2400" dirty="0" smtClean="0">
                <a:latin typeface="標楷體" panose="03000509000000000000" pitchFamily="65" charset="-120"/>
                <a:ea typeface="標楷體" panose="03000509000000000000" pitchFamily="65" charset="-120"/>
              </a:rPr>
              <a:t>68</a:t>
            </a:r>
            <a:r>
              <a:rPr lang="zh-TW" altLang="en-US" sz="2400" dirty="0" smtClean="0">
                <a:latin typeface="標楷體" panose="03000509000000000000" pitchFamily="65" charset="-120"/>
                <a:ea typeface="標楷體" panose="03000509000000000000" pitchFamily="65" charset="-120"/>
              </a:rPr>
              <a:t>萬。</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參照最有利標精神，免成立工作小組，聘請所內同仁為評審委員。</a:t>
            </a:r>
            <a:endParaRPr lang="zh-TW" altLang="en-US" sz="2400" dirty="0">
              <a:latin typeface="標楷體" panose="03000509000000000000" pitchFamily="65" charset="-120"/>
              <a:ea typeface="標楷體" panose="03000509000000000000" pitchFamily="65" charset="-120"/>
            </a:endParaRPr>
          </a:p>
        </p:txBody>
      </p:sp>
      <p:pic>
        <p:nvPicPr>
          <p:cNvPr id="13" name="圖片 12"/>
          <p:cNvPicPr>
            <a:picLocks noChangeAspect="1"/>
          </p:cNvPicPr>
          <p:nvPr/>
        </p:nvPicPr>
        <p:blipFill>
          <a:blip r:embed="rId2"/>
          <a:stretch>
            <a:fillRect/>
          </a:stretch>
        </p:blipFill>
        <p:spPr>
          <a:xfrm>
            <a:off x="2034332" y="3204567"/>
            <a:ext cx="6239509" cy="3744416"/>
          </a:xfrm>
          <a:prstGeom prst="rect">
            <a:avLst/>
          </a:prstGeom>
        </p:spPr>
      </p:pic>
    </p:spTree>
    <p:extLst>
      <p:ext uri="{BB962C8B-B14F-4D97-AF65-F5344CB8AC3E}">
        <p14:creationId xmlns:p14="http://schemas.microsoft.com/office/powerpoint/2010/main" val="4035983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4172" y="153625"/>
            <a:ext cx="9624060" cy="1260211"/>
          </a:xfrm>
        </p:spPr>
        <p:txBody>
          <a:bodyPr>
            <a:noAutofit/>
          </a:bodyPr>
          <a:lstStyle/>
          <a:p>
            <a:r>
              <a:rPr lang="zh-TW" altLang="en-US" sz="4000" dirty="0" smtClean="0">
                <a:solidFill>
                  <a:prstClr val="black"/>
                </a:solidFill>
                <a:latin typeface="標楷體" panose="03000509000000000000" pitchFamily="65" charset="-120"/>
                <a:ea typeface="標楷體" panose="03000509000000000000" pitchFamily="65" charset="-120"/>
              </a:rPr>
              <a:t>一</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參照</a:t>
            </a:r>
            <a:r>
              <a:rPr lang="zh-TW" altLang="en-US" sz="4000" dirty="0">
                <a:solidFill>
                  <a:prstClr val="black"/>
                </a:solidFill>
                <a:latin typeface="標楷體" panose="03000509000000000000" pitchFamily="65" charset="-120"/>
                <a:ea typeface="標楷體" panose="03000509000000000000" pitchFamily="65" charset="-120"/>
              </a:rPr>
              <a:t>最有利標精神辦理評審作業</a:t>
            </a:r>
            <a:r>
              <a:rPr lang="en-US" altLang="zh-TW" sz="4000" dirty="0">
                <a:solidFill>
                  <a:prstClr val="black"/>
                </a:solidFill>
                <a:latin typeface="標楷體" panose="03000509000000000000" pitchFamily="65" charset="-120"/>
                <a:ea typeface="標楷體" panose="03000509000000000000" pitchFamily="65" charset="-120"/>
              </a:rPr>
              <a:t/>
            </a:r>
            <a:br>
              <a:rPr lang="en-US" altLang="zh-TW" sz="4000" dirty="0">
                <a:solidFill>
                  <a:prstClr val="black"/>
                </a:solidFill>
                <a:latin typeface="標楷體" panose="03000509000000000000" pitchFamily="65" charset="-120"/>
                <a:ea typeface="標楷體" panose="03000509000000000000" pitchFamily="65" charset="-120"/>
              </a:rPr>
            </a:br>
            <a:r>
              <a:rPr lang="zh-TW" altLang="en-US" sz="4000" dirty="0">
                <a:solidFill>
                  <a:prstClr val="black"/>
                </a:solidFill>
                <a:latin typeface="標楷體" panose="03000509000000000000" pitchFamily="65" charset="-120"/>
                <a:ea typeface="標楷體" panose="03000509000000000000" pitchFamily="65" charset="-120"/>
              </a:rPr>
              <a:t>錯誤態樣</a:t>
            </a:r>
            <a:endParaRPr lang="zh-TW" altLang="en-US" sz="4000" dirty="0"/>
          </a:p>
        </p:txBody>
      </p:sp>
      <p:sp>
        <p:nvSpPr>
          <p:cNvPr id="5" name="文字方塊 4"/>
          <p:cNvSpPr txBox="1"/>
          <p:nvPr/>
        </p:nvSpPr>
        <p:spPr>
          <a:xfrm>
            <a:off x="604538" y="2855939"/>
            <a:ext cx="3374010" cy="2677656"/>
          </a:xfrm>
          <a:prstGeom prst="rect">
            <a:avLst/>
          </a:prstGeom>
          <a:noFill/>
        </p:spPr>
        <p:txBody>
          <a:bodyPr wrap="square" rtlCol="0">
            <a:spAutoFit/>
          </a:bodyPr>
          <a:lstStyle/>
          <a:p>
            <a:pPr marL="265113" indent="-265113"/>
            <a:r>
              <a:rPr lang="en-US" altLang="zh-TW" sz="2400" dirty="0" smtClean="0">
                <a:latin typeface="SimSun" panose="02010600030101010101" pitchFamily="2" charset="-122"/>
                <a:ea typeface="SimSun" panose="02010600030101010101" pitchFamily="2" charset="-122"/>
              </a:rPr>
              <a:t>◎</a:t>
            </a:r>
            <a:r>
              <a:rPr lang="zh-TW" altLang="en-US" sz="2400" dirty="0" smtClean="0">
                <a:latin typeface="標楷體" panose="03000509000000000000" pitchFamily="65" charset="-120"/>
                <a:ea typeface="標楷體" panose="03000509000000000000" pitchFamily="65" charset="-120"/>
              </a:rPr>
              <a:t>承辦人員依副所長勾選順序詢問委員意願，</a:t>
            </a:r>
            <a:r>
              <a:rPr lang="zh-TW" altLang="en-US" sz="2400" b="1" u="sng"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使用單位通知管理科</a:t>
            </a:r>
            <a:r>
              <a:rPr lang="zh-TW" altLang="en-US" sz="2400" dirty="0" smtClean="0">
                <a:latin typeface="標楷體" panose="03000509000000000000" pitchFamily="65" charset="-120"/>
                <a:ea typeface="標楷體" panose="03000509000000000000" pitchFamily="65" charset="-120"/>
              </a:rPr>
              <a:t>之評審委員會由排序正</a:t>
            </a:r>
            <a:r>
              <a:rPr lang="zh-TW" altLang="en-US" sz="2400" dirty="0">
                <a:latin typeface="標楷體" panose="03000509000000000000" pitchFamily="65" charset="-120"/>
                <a:ea typeface="標楷體" panose="03000509000000000000" pitchFamily="65" charset="-120"/>
              </a:rPr>
              <a:t>取</a:t>
            </a:r>
            <a:r>
              <a:rPr lang="en-US" altLang="zh-TW" sz="2400" dirty="0">
                <a:latin typeface="標楷體" panose="03000509000000000000" pitchFamily="65" charset="-120"/>
                <a:ea typeface="標楷體" panose="03000509000000000000" pitchFamily="65" charset="-120"/>
              </a:rPr>
              <a:t>#1</a:t>
            </a:r>
            <a:r>
              <a:rPr lang="zh-TW" altLang="en-US" sz="2400" dirty="0">
                <a:latin typeface="標楷體" panose="03000509000000000000" pitchFamily="65" charset="-120"/>
                <a:ea typeface="標楷體" panose="03000509000000000000" pitchFamily="65" charset="-120"/>
              </a:rPr>
              <a:t>李員 </a:t>
            </a:r>
            <a:r>
              <a:rPr lang="en-US" altLang="zh-TW" sz="2400" dirty="0">
                <a:latin typeface="標楷體" panose="03000509000000000000" pitchFamily="65" charset="-120"/>
                <a:ea typeface="標楷體" panose="03000509000000000000" pitchFamily="65" charset="-120"/>
              </a:rPr>
              <a:t>#3</a:t>
            </a:r>
            <a:r>
              <a:rPr lang="zh-TW" altLang="en-US" sz="2400" dirty="0">
                <a:latin typeface="標楷體" panose="03000509000000000000" pitchFamily="65" charset="-120"/>
                <a:ea typeface="標楷體" panose="03000509000000000000" pitchFamily="65" charset="-120"/>
              </a:rPr>
              <a:t> 張員 </a:t>
            </a:r>
            <a:r>
              <a:rPr lang="en-US" altLang="zh-TW" sz="2400" dirty="0">
                <a:latin typeface="標楷體" panose="03000509000000000000" pitchFamily="65" charset="-120"/>
                <a:ea typeface="標楷體" panose="03000509000000000000" pitchFamily="65" charset="-120"/>
              </a:rPr>
              <a:t>#4</a:t>
            </a:r>
            <a:r>
              <a:rPr lang="zh-TW" altLang="en-US" sz="2400" dirty="0">
                <a:latin typeface="標楷體" panose="03000509000000000000" pitchFamily="65" charset="-120"/>
                <a:ea typeface="標楷體" panose="03000509000000000000" pitchFamily="65" charset="-120"/>
              </a:rPr>
              <a:t> 郭員 </a:t>
            </a:r>
            <a:r>
              <a:rPr lang="en-US" altLang="zh-TW" sz="2400" dirty="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5</a:t>
            </a:r>
            <a:r>
              <a:rPr lang="zh-TW" altLang="en-US" sz="2400" dirty="0" smtClean="0">
                <a:latin typeface="標楷體" panose="03000509000000000000" pitchFamily="65" charset="-120"/>
                <a:ea typeface="標楷體" panose="03000509000000000000" pitchFamily="65" charset="-120"/>
              </a:rPr>
              <a:t>黃員 </a:t>
            </a:r>
            <a:r>
              <a:rPr lang="zh-TW" altLang="en-US" sz="2400" dirty="0">
                <a:latin typeface="標楷體" panose="03000509000000000000" pitchFamily="65" charset="-120"/>
                <a:ea typeface="標楷體" panose="03000509000000000000" pitchFamily="65" charset="-120"/>
              </a:rPr>
              <a:t>備取 </a:t>
            </a:r>
            <a:r>
              <a:rPr lang="en-US" altLang="zh-TW" sz="2400" dirty="0">
                <a:latin typeface="標楷體" panose="03000509000000000000" pitchFamily="65" charset="-120"/>
                <a:ea typeface="標楷體" panose="03000509000000000000" pitchFamily="65" charset="-120"/>
              </a:rPr>
              <a:t>#7</a:t>
            </a:r>
            <a:r>
              <a:rPr lang="zh-TW" altLang="en-US" sz="2400" dirty="0">
                <a:latin typeface="標楷體" panose="03000509000000000000" pitchFamily="65" charset="-120"/>
                <a:ea typeface="標楷體" panose="03000509000000000000" pitchFamily="65" charset="-120"/>
              </a:rPr>
              <a:t>黃</a:t>
            </a:r>
            <a:r>
              <a:rPr lang="zh-TW" altLang="en-US" sz="2400" dirty="0" smtClean="0">
                <a:latin typeface="標楷體" panose="03000509000000000000" pitchFamily="65" charset="-120"/>
                <a:ea typeface="標楷體" panose="03000509000000000000" pitchFamily="65" charset="-120"/>
              </a:rPr>
              <a:t>員等</a:t>
            </a:r>
            <a:r>
              <a:rPr lang="en-US" altLang="zh-TW" sz="2400" dirty="0" smtClean="0">
                <a:latin typeface="標楷體" panose="03000509000000000000" pitchFamily="65" charset="-120"/>
                <a:ea typeface="標楷體" panose="03000509000000000000" pitchFamily="65" charset="-120"/>
              </a:rPr>
              <a:t>5</a:t>
            </a:r>
            <a:r>
              <a:rPr lang="zh-TW" altLang="en-US" sz="2400" dirty="0" smtClean="0">
                <a:latin typeface="標楷體" panose="03000509000000000000" pitchFamily="65" charset="-120"/>
                <a:ea typeface="標楷體" panose="03000509000000000000" pitchFamily="65" charset="-120"/>
              </a:rPr>
              <a:t>位委員組成。</a:t>
            </a:r>
            <a:endParaRPr lang="en-US" altLang="zh-TW" sz="2400" dirty="0" smtClean="0">
              <a:latin typeface="標楷體" panose="03000509000000000000" pitchFamily="65" charset="-120"/>
              <a:ea typeface="標楷體" panose="03000509000000000000" pitchFamily="65" charset="-120"/>
            </a:endParaRPr>
          </a:p>
        </p:txBody>
      </p:sp>
      <p:grpSp>
        <p:nvGrpSpPr>
          <p:cNvPr id="13" name="群組 12"/>
          <p:cNvGrpSpPr/>
          <p:nvPr/>
        </p:nvGrpSpPr>
        <p:grpSpPr>
          <a:xfrm>
            <a:off x="4004054" y="1692399"/>
            <a:ext cx="5606587" cy="5326304"/>
            <a:chOff x="4294868" y="1866903"/>
            <a:chExt cx="5606587" cy="5326304"/>
          </a:xfrm>
        </p:grpSpPr>
        <p:pic>
          <p:nvPicPr>
            <p:cNvPr id="4" name="圖片 3"/>
            <p:cNvPicPr>
              <a:picLocks noChangeAspect="1"/>
            </p:cNvPicPr>
            <p:nvPr/>
          </p:nvPicPr>
          <p:blipFill>
            <a:blip r:embed="rId2"/>
            <a:stretch>
              <a:fillRect/>
            </a:stretch>
          </p:blipFill>
          <p:spPr>
            <a:xfrm>
              <a:off x="4294868" y="1866903"/>
              <a:ext cx="5606587" cy="5326304"/>
            </a:xfrm>
            <a:prstGeom prst="rect">
              <a:avLst/>
            </a:prstGeom>
          </p:spPr>
        </p:pic>
        <p:sp>
          <p:nvSpPr>
            <p:cNvPr id="6" name="矩形 5"/>
            <p:cNvSpPr/>
            <p:nvPr/>
          </p:nvSpPr>
          <p:spPr>
            <a:xfrm>
              <a:off x="9419976" y="4312098"/>
              <a:ext cx="353357" cy="273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9414091" y="3618470"/>
              <a:ext cx="326339" cy="2431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9419977" y="3951538"/>
              <a:ext cx="353357" cy="273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9378444" y="5853949"/>
              <a:ext cx="353357" cy="273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9383559" y="6228467"/>
              <a:ext cx="353357" cy="273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772369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0156" y="265115"/>
            <a:ext cx="9624060" cy="1080120"/>
          </a:xfrm>
        </p:spPr>
        <p:txBody>
          <a:bodyPr>
            <a:noAutofit/>
          </a:bodyPr>
          <a:lstStyle/>
          <a:p>
            <a:r>
              <a:rPr lang="zh-TW" altLang="en-US" sz="4000" dirty="0" smtClean="0">
                <a:solidFill>
                  <a:prstClr val="black"/>
                </a:solidFill>
                <a:latin typeface="標楷體" panose="03000509000000000000" pitchFamily="65" charset="-120"/>
                <a:ea typeface="標楷體" panose="03000509000000000000" pitchFamily="65" charset="-120"/>
              </a:rPr>
              <a:t>一</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參照</a:t>
            </a:r>
            <a:r>
              <a:rPr lang="zh-TW" altLang="en-US" sz="4000" dirty="0">
                <a:solidFill>
                  <a:prstClr val="black"/>
                </a:solidFill>
                <a:latin typeface="標楷體" panose="03000509000000000000" pitchFamily="65" charset="-120"/>
                <a:ea typeface="標楷體" panose="03000509000000000000" pitchFamily="65" charset="-120"/>
              </a:rPr>
              <a:t>最有利標精神辦理評審作業</a:t>
            </a:r>
            <a:r>
              <a:rPr lang="en-US" altLang="zh-TW" sz="4000" dirty="0">
                <a:solidFill>
                  <a:prstClr val="black"/>
                </a:solidFill>
                <a:latin typeface="標楷體" panose="03000509000000000000" pitchFamily="65" charset="-120"/>
                <a:ea typeface="標楷體" panose="03000509000000000000" pitchFamily="65" charset="-120"/>
              </a:rPr>
              <a:t/>
            </a:r>
            <a:br>
              <a:rPr lang="en-US" altLang="zh-TW" sz="4000" dirty="0">
                <a:solidFill>
                  <a:prstClr val="black"/>
                </a:solidFill>
                <a:latin typeface="標楷體" panose="03000509000000000000" pitchFamily="65" charset="-120"/>
                <a:ea typeface="標楷體" panose="03000509000000000000" pitchFamily="65" charset="-120"/>
              </a:rPr>
            </a:br>
            <a:r>
              <a:rPr lang="zh-TW" altLang="en-US" sz="4000" dirty="0">
                <a:solidFill>
                  <a:prstClr val="black"/>
                </a:solidFill>
                <a:latin typeface="標楷體" panose="03000509000000000000" pitchFamily="65" charset="-120"/>
                <a:ea typeface="標楷體" panose="03000509000000000000" pitchFamily="65" charset="-120"/>
              </a:rPr>
              <a:t>錯誤態樣</a:t>
            </a:r>
            <a:endParaRPr lang="zh-TW" altLang="en-US" sz="4000" dirty="0"/>
          </a:p>
        </p:txBody>
      </p:sp>
      <p:grpSp>
        <p:nvGrpSpPr>
          <p:cNvPr id="10" name="群組 9"/>
          <p:cNvGrpSpPr/>
          <p:nvPr/>
        </p:nvGrpSpPr>
        <p:grpSpPr>
          <a:xfrm>
            <a:off x="738188" y="1404367"/>
            <a:ext cx="9217024" cy="5639752"/>
            <a:chOff x="666180" y="1332359"/>
            <a:chExt cx="9217024" cy="5639752"/>
          </a:xfrm>
        </p:grpSpPr>
        <p:pic>
          <p:nvPicPr>
            <p:cNvPr id="4" name="圖片 3"/>
            <p:cNvPicPr>
              <a:picLocks noChangeAspect="1"/>
            </p:cNvPicPr>
            <p:nvPr/>
          </p:nvPicPr>
          <p:blipFill>
            <a:blip r:embed="rId2"/>
            <a:stretch>
              <a:fillRect/>
            </a:stretch>
          </p:blipFill>
          <p:spPr>
            <a:xfrm>
              <a:off x="5346700" y="1332359"/>
              <a:ext cx="4536504" cy="5639752"/>
            </a:xfrm>
            <a:prstGeom prst="rect">
              <a:avLst/>
            </a:prstGeom>
          </p:spPr>
        </p:pic>
        <p:sp>
          <p:nvSpPr>
            <p:cNvPr id="7" name="矩形 6"/>
            <p:cNvSpPr/>
            <p:nvPr/>
          </p:nvSpPr>
          <p:spPr>
            <a:xfrm>
              <a:off x="666180" y="1424171"/>
              <a:ext cx="4395249" cy="5262979"/>
            </a:xfrm>
            <a:prstGeom prst="rect">
              <a:avLst/>
            </a:prstGeom>
          </p:spPr>
          <p:txBody>
            <a:bodyPr wrap="square">
              <a:spAutoFit/>
            </a:bodyPr>
            <a:lstStyle/>
            <a:p>
              <a:pPr marL="342900" indent="-342900">
                <a:buFont typeface="Wingdings" panose="05000000000000000000" pitchFamily="2" charset="2"/>
                <a:buChar char="Ø"/>
              </a:pPr>
              <a:r>
                <a:rPr lang="zh-TW" altLang="zh-TW" sz="2000" kern="100" dirty="0">
                  <a:ea typeface="標楷體" panose="03000509000000000000" pitchFamily="65" charset="-120"/>
                  <a:cs typeface="Times New Roman" panose="02020603050405020304" pitchFamily="18" charset="0"/>
                </a:rPr>
                <a:t>行政院公共工程委員會於</a:t>
              </a:r>
              <a:r>
                <a:rPr lang="en-US" altLang="zh-TW" sz="2000" kern="100" dirty="0">
                  <a:ea typeface="標楷體" panose="03000509000000000000" pitchFamily="65" charset="-120"/>
                  <a:cs typeface="Times New Roman" panose="02020603050405020304" pitchFamily="18" charset="0"/>
                </a:rPr>
                <a:t>107</a:t>
              </a:r>
              <a:r>
                <a:rPr lang="zh-TW" altLang="zh-TW" sz="2000" kern="100" dirty="0">
                  <a:ea typeface="標楷體" panose="03000509000000000000" pitchFamily="65" charset="-120"/>
                  <a:cs typeface="Times New Roman" panose="02020603050405020304" pitchFamily="18" charset="0"/>
                </a:rPr>
                <a:t>年</a:t>
              </a:r>
              <a:r>
                <a:rPr lang="en-US" altLang="zh-TW" sz="2000" kern="100" dirty="0">
                  <a:ea typeface="標楷體" panose="03000509000000000000" pitchFamily="65" charset="-120"/>
                  <a:cs typeface="Times New Roman" panose="02020603050405020304" pitchFamily="18" charset="0"/>
                </a:rPr>
                <a:t>8</a:t>
              </a:r>
              <a:r>
                <a:rPr lang="zh-TW" altLang="zh-TW" sz="2000" kern="100" dirty="0">
                  <a:ea typeface="標楷體" panose="03000509000000000000" pitchFamily="65" charset="-120"/>
                  <a:cs typeface="Times New Roman" panose="02020603050405020304" pitchFamily="18" charset="0"/>
                </a:rPr>
                <a:t>月</a:t>
              </a:r>
              <a:r>
                <a:rPr lang="en-US" altLang="zh-TW" sz="2000" kern="100" dirty="0">
                  <a:ea typeface="標楷體" panose="03000509000000000000" pitchFamily="65" charset="-120"/>
                  <a:cs typeface="Times New Roman" panose="02020603050405020304" pitchFamily="18" charset="0"/>
                </a:rPr>
                <a:t>8</a:t>
              </a:r>
              <a:r>
                <a:rPr lang="zh-TW" altLang="zh-TW" sz="2000" kern="100" dirty="0">
                  <a:ea typeface="標楷體" panose="03000509000000000000" pitchFamily="65" charset="-120"/>
                  <a:cs typeface="Times New Roman" panose="02020603050405020304" pitchFamily="18" charset="0"/>
                </a:rPr>
                <a:t>日以工程企字第</a:t>
              </a:r>
              <a:r>
                <a:rPr lang="en-US" altLang="zh-TW" sz="2000" kern="100" dirty="0">
                  <a:ea typeface="標楷體" panose="03000509000000000000" pitchFamily="65" charset="-120"/>
                  <a:cs typeface="Times New Roman" panose="02020603050405020304" pitchFamily="18" charset="0"/>
                </a:rPr>
                <a:t>10700240070</a:t>
              </a:r>
              <a:r>
                <a:rPr lang="zh-TW" altLang="zh-TW" sz="2000" kern="100" dirty="0">
                  <a:ea typeface="標楷體" panose="03000509000000000000" pitchFamily="65" charset="-120"/>
                  <a:cs typeface="Times New Roman" panose="02020603050405020304" pitchFamily="18" charset="0"/>
                </a:rPr>
                <a:t>號令修正發布「採購評選委員會組織準則」第</a:t>
              </a:r>
              <a:r>
                <a:rPr lang="en-US" altLang="zh-TW" sz="2000" kern="100" dirty="0">
                  <a:ea typeface="標楷體" panose="03000509000000000000" pitchFamily="65" charset="-120"/>
                  <a:cs typeface="Times New Roman" panose="02020603050405020304" pitchFamily="18" charset="0"/>
                </a:rPr>
                <a:t>6</a:t>
              </a:r>
              <a:r>
                <a:rPr lang="zh-TW" altLang="zh-TW" sz="2000" kern="100" dirty="0">
                  <a:ea typeface="標楷體" panose="03000509000000000000" pitchFamily="65" charset="-120"/>
                  <a:cs typeface="Times New Roman" panose="02020603050405020304" pitchFamily="18" charset="0"/>
                </a:rPr>
                <a:t>條，本次修正條文為達評選委員資訊公開透明之目的，避免外界質疑黑箱作業及委員名單外洩之爭議，</a:t>
              </a:r>
              <a:r>
                <a:rPr lang="zh-TW" altLang="zh-TW" sz="2400" kern="100" dirty="0">
                  <a:ea typeface="標楷體" panose="03000509000000000000" pitchFamily="65" charset="-120"/>
                  <a:cs typeface="Times New Roman" panose="02020603050405020304" pitchFamily="18" charset="0"/>
                </a:rPr>
                <a:t>爰明定</a:t>
              </a:r>
              <a:r>
                <a:rPr lang="zh-TW" altLang="zh-TW" sz="2400" b="1" u="sng" kern="100"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委員名單應予公開</a:t>
              </a:r>
              <a:r>
                <a:rPr lang="zh-TW" altLang="zh-TW" sz="2400" kern="100"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a:t>
              </a:r>
              <a:r>
                <a:rPr lang="zh-TW" altLang="zh-TW" sz="2400" b="1" u="sng" kern="100"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機關於名單公開前仍應予</a:t>
              </a:r>
              <a:r>
                <a:rPr lang="zh-TW" altLang="zh-TW" sz="2400" b="1" u="sng" kern="100" dirty="0" smtClean="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保密</a:t>
              </a:r>
              <a:r>
                <a:rPr lang="zh-TW" altLang="en-US" sz="2400"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a:t>
              </a:r>
              <a:endParaRPr lang="en-US" altLang="zh-TW" sz="2400"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p>
              <a:pPr marL="342900" indent="-342900">
                <a:buFont typeface="Wingdings" panose="05000000000000000000" pitchFamily="2" charset="2"/>
                <a:buChar char="Ø"/>
              </a:pP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因</a:t>
              </a:r>
              <a:r>
                <a:rPr lang="zh-TW" altLang="en-US" sz="2400" kern="100" dirty="0">
                  <a:latin typeface="標楷體" panose="03000509000000000000" pitchFamily="65" charset="-120"/>
                  <a:ea typeface="標楷體" panose="03000509000000000000" pitchFamily="65" charset="-120"/>
                  <a:cs typeface="Times New Roman" panose="02020603050405020304" pitchFamily="18" charset="0"/>
                </a:rPr>
                <a:t>排序正取</a:t>
              </a:r>
              <a:r>
                <a:rPr lang="en-US" altLang="zh-TW" sz="2400" kern="100" dirty="0">
                  <a:latin typeface="標楷體" panose="03000509000000000000" pitchFamily="65" charset="-120"/>
                  <a:ea typeface="標楷體" panose="03000509000000000000" pitchFamily="65" charset="-120"/>
                  <a:cs typeface="Times New Roman" panose="02020603050405020304" pitchFamily="18" charset="0"/>
                </a:rPr>
                <a:t>#5</a:t>
              </a:r>
              <a:r>
                <a:rPr lang="zh-TW" altLang="en-US" sz="2400" kern="100" dirty="0">
                  <a:latin typeface="標楷體" panose="03000509000000000000" pitchFamily="65" charset="-120"/>
                  <a:ea typeface="標楷體" panose="03000509000000000000" pitchFamily="65" charset="-120"/>
                  <a:cs typeface="Times New Roman" panose="02020603050405020304" pitchFamily="18" charset="0"/>
                </a:rPr>
                <a:t>黃員係專支</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人員故</a:t>
              </a:r>
              <a:r>
                <a:rPr lang="zh-TW" altLang="en-US" sz="2400"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使用單位改</a:t>
              </a:r>
              <a:r>
                <a:rPr lang="zh-TW" altLang="en-US" sz="24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由備取</a:t>
              </a:r>
              <a:r>
                <a:rPr lang="en-US" altLang="zh-TW" sz="24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2400"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6</a:t>
              </a:r>
              <a:r>
                <a:rPr lang="zh-TW" altLang="en-US" sz="2400"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洪員</a:t>
              </a:r>
              <a:r>
                <a:rPr lang="en-US" altLang="zh-TW" sz="2400"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原洪員無法參加</a:t>
              </a:r>
              <a:r>
                <a:rPr lang="en-US" altLang="zh-TW" sz="2400"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2400"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擔任</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。秘書室公告評審委員名單之版本為正取</a:t>
              </a:r>
              <a:r>
                <a:rPr lang="en-US" altLang="zh-TW" sz="2400" kern="100" dirty="0" smtClean="0">
                  <a:latin typeface="標楷體" panose="03000509000000000000" pitchFamily="65" charset="-120"/>
                  <a:ea typeface="標楷體" panose="03000509000000000000" pitchFamily="65" charset="-120"/>
                  <a:cs typeface="Times New Roman" panose="02020603050405020304" pitchFamily="18" charset="0"/>
                </a:rPr>
                <a:t>#1</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 </a:t>
              </a:r>
              <a:r>
                <a:rPr lang="en-US" altLang="zh-TW" sz="2400" kern="100" dirty="0" smtClean="0">
                  <a:latin typeface="標楷體" panose="03000509000000000000" pitchFamily="65" charset="-120"/>
                  <a:ea typeface="標楷體" panose="03000509000000000000" pitchFamily="65" charset="-120"/>
                  <a:cs typeface="Times New Roman" panose="02020603050405020304" pitchFamily="18" charset="0"/>
                </a:rPr>
                <a:t>#3 #4 </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備取</a:t>
              </a:r>
              <a:r>
                <a:rPr lang="en-US" altLang="zh-TW" sz="2400" kern="100" dirty="0" smtClean="0">
                  <a:latin typeface="標楷體" panose="03000509000000000000" pitchFamily="65" charset="-120"/>
                  <a:ea typeface="標楷體" panose="03000509000000000000" pitchFamily="65" charset="-120"/>
                  <a:cs typeface="Times New Roman" panose="02020603050405020304" pitchFamily="18" charset="0"/>
                </a:rPr>
                <a:t>#6</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 及</a:t>
              </a:r>
              <a:r>
                <a:rPr lang="en-US" altLang="zh-TW" sz="2400" kern="100" dirty="0" smtClean="0">
                  <a:latin typeface="標楷體" panose="03000509000000000000" pitchFamily="65" charset="-120"/>
                  <a:ea typeface="標楷體" panose="03000509000000000000" pitchFamily="65" charset="-120"/>
                  <a:cs typeface="Times New Roman" panose="02020603050405020304" pitchFamily="18" charset="0"/>
                </a:rPr>
                <a:t>#7</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等</a:t>
              </a:r>
              <a:r>
                <a:rPr lang="en-US" altLang="zh-TW" sz="2400" kern="100" dirty="0" smtClean="0">
                  <a:latin typeface="標楷體" panose="03000509000000000000" pitchFamily="65" charset="-120"/>
                  <a:ea typeface="標楷體" panose="03000509000000000000" pitchFamily="65" charset="-120"/>
                  <a:cs typeface="Times New Roman" panose="02020603050405020304" pitchFamily="18" charset="0"/>
                </a:rPr>
                <a:t>5</a:t>
              </a:r>
              <a:r>
                <a:rPr lang="zh-TW" altLang="en-US" sz="2400" kern="100" dirty="0" smtClean="0">
                  <a:latin typeface="標楷體" panose="03000509000000000000" pitchFamily="65" charset="-120"/>
                  <a:ea typeface="標楷體" panose="03000509000000000000" pitchFamily="65" charset="-120"/>
                  <a:cs typeface="Times New Roman" panose="02020603050405020304" pitchFamily="18" charset="0"/>
                </a:rPr>
                <a:t>位委員。</a:t>
              </a:r>
              <a:endParaRPr lang="zh-TW" altLang="en-US" dirty="0"/>
            </a:p>
          </p:txBody>
        </p:sp>
      </p:grpSp>
    </p:spTree>
    <p:extLst>
      <p:ext uri="{BB962C8B-B14F-4D97-AF65-F5344CB8AC3E}">
        <p14:creationId xmlns:p14="http://schemas.microsoft.com/office/powerpoint/2010/main" val="2825934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49187"/>
            <a:ext cx="9624060" cy="1080120"/>
          </a:xfrm>
        </p:spPr>
        <p:txBody>
          <a:bodyPr>
            <a:noAutofit/>
          </a:bodyPr>
          <a:lstStyle/>
          <a:p>
            <a:r>
              <a:rPr lang="zh-TW" altLang="en-US" sz="4000" dirty="0" smtClean="0">
                <a:solidFill>
                  <a:prstClr val="black"/>
                </a:solidFill>
                <a:latin typeface="標楷體" panose="03000509000000000000" pitchFamily="65" charset="-120"/>
                <a:ea typeface="標楷體" panose="03000509000000000000" pitchFamily="65" charset="-120"/>
              </a:rPr>
              <a:t>一</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參照</a:t>
            </a:r>
            <a:r>
              <a:rPr lang="zh-TW" altLang="en-US" sz="4000" dirty="0">
                <a:solidFill>
                  <a:prstClr val="black"/>
                </a:solidFill>
                <a:latin typeface="標楷體" panose="03000509000000000000" pitchFamily="65" charset="-120"/>
                <a:ea typeface="標楷體" panose="03000509000000000000" pitchFamily="65" charset="-120"/>
              </a:rPr>
              <a:t>最有利標精神辦理評審作業</a:t>
            </a:r>
            <a:r>
              <a:rPr lang="en-US" altLang="zh-TW" sz="4000" dirty="0">
                <a:solidFill>
                  <a:prstClr val="black"/>
                </a:solidFill>
                <a:latin typeface="標楷體" panose="03000509000000000000" pitchFamily="65" charset="-120"/>
                <a:ea typeface="標楷體" panose="03000509000000000000" pitchFamily="65" charset="-120"/>
              </a:rPr>
              <a:t/>
            </a:r>
            <a:br>
              <a:rPr lang="en-US" altLang="zh-TW" sz="4000" dirty="0">
                <a:solidFill>
                  <a:prstClr val="black"/>
                </a:solidFill>
                <a:latin typeface="標楷體" panose="03000509000000000000" pitchFamily="65" charset="-120"/>
                <a:ea typeface="標楷體" panose="03000509000000000000" pitchFamily="65" charset="-120"/>
              </a:rPr>
            </a:br>
            <a:r>
              <a:rPr lang="zh-TW" altLang="en-US" sz="4000" dirty="0">
                <a:solidFill>
                  <a:prstClr val="black"/>
                </a:solidFill>
                <a:latin typeface="標楷體" panose="03000509000000000000" pitchFamily="65" charset="-120"/>
                <a:ea typeface="標楷體" panose="03000509000000000000" pitchFamily="65" charset="-120"/>
              </a:rPr>
              <a:t>錯誤態樣</a:t>
            </a:r>
            <a:endParaRPr lang="zh-TW" altLang="en-US" sz="4000" dirty="0"/>
          </a:p>
        </p:txBody>
      </p:sp>
      <p:sp>
        <p:nvSpPr>
          <p:cNvPr id="5" name="文字方塊 4"/>
          <p:cNvSpPr txBox="1"/>
          <p:nvPr/>
        </p:nvSpPr>
        <p:spPr>
          <a:xfrm>
            <a:off x="693250" y="1659670"/>
            <a:ext cx="4608512" cy="3413755"/>
          </a:xfrm>
          <a:prstGeom prst="rect">
            <a:avLst/>
          </a:prstGeom>
          <a:noFill/>
        </p:spPr>
        <p:txBody>
          <a:bodyPr wrap="square" rtlCol="0">
            <a:spAutoFit/>
          </a:bodyPr>
          <a:lstStyle/>
          <a:p>
            <a:pPr marL="1701800" lvl="0" indent="-1701800">
              <a:lnSpc>
                <a:spcPts val="3700"/>
              </a:lnSpc>
            </a:pPr>
            <a:r>
              <a:rPr lang="zh-TW" altLang="en-US" sz="2800" b="1" dirty="0" smtClean="0">
                <a:latin typeface="標楷體" panose="03000509000000000000" pitchFamily="65" charset="-120"/>
                <a:ea typeface="標楷體" panose="03000509000000000000" pitchFamily="65" charset="-120"/>
              </a:rPr>
              <a:t>錯誤態樣</a:t>
            </a:r>
            <a:r>
              <a:rPr lang="zh-TW" altLang="en-US" sz="2800" b="1" dirty="0" smtClean="0">
                <a:latin typeface="PMingLiU" panose="02020500000000000000" pitchFamily="18" charset="-120"/>
                <a:ea typeface="PMingLiU" panose="02020500000000000000" pitchFamily="18" charset="-120"/>
              </a:rPr>
              <a:t>：</a:t>
            </a:r>
            <a:endParaRPr lang="en-US" altLang="zh-TW" sz="2800" b="1" dirty="0" smtClean="0">
              <a:latin typeface="標楷體" panose="03000509000000000000" pitchFamily="65" charset="-120"/>
              <a:ea typeface="標楷體" panose="03000509000000000000" pitchFamily="65" charset="-120"/>
            </a:endParaRPr>
          </a:p>
          <a:p>
            <a:pPr lvl="0">
              <a:lnSpc>
                <a:spcPts val="3700"/>
              </a:lnSpc>
            </a:pPr>
            <a:r>
              <a:rPr lang="zh-TW" altLang="en-US" sz="2800" dirty="0" smtClean="0">
                <a:latin typeface="標楷體" panose="03000509000000000000" pitchFamily="65" charset="-120"/>
                <a:ea typeface="標楷體" panose="03000509000000000000" pitchFamily="65" charset="-120"/>
              </a:rPr>
              <a:t>出席委員與公告委員名單不一致</a:t>
            </a:r>
            <a:endParaRPr lang="en-US" altLang="zh-TW" sz="2800" dirty="0" smtClean="0">
              <a:latin typeface="標楷體" panose="03000509000000000000" pitchFamily="65" charset="-120"/>
              <a:ea typeface="標楷體" panose="03000509000000000000" pitchFamily="65" charset="-120"/>
            </a:endParaRPr>
          </a:p>
          <a:p>
            <a:pPr marL="342900" lvl="0" indent="-342900">
              <a:lnSpc>
                <a:spcPts val="3700"/>
              </a:lnSpc>
              <a:buFont typeface="Wingdings" panose="05000000000000000000" pitchFamily="2" charset="2"/>
              <a:buChar char="Ø"/>
            </a:pPr>
            <a:r>
              <a:rPr lang="zh-TW" altLang="en-US" sz="2400" dirty="0" smtClean="0">
                <a:latin typeface="標楷體" panose="03000509000000000000" pitchFamily="65" charset="-120"/>
                <a:ea typeface="標楷體" panose="03000509000000000000" pitchFamily="65" charset="-120"/>
              </a:rPr>
              <a:t>出席評審委員：</a:t>
            </a:r>
            <a:r>
              <a:rPr lang="en-US" altLang="zh-TW" sz="2400" dirty="0">
                <a:solidFill>
                  <a:prstClr val="black"/>
                </a:solidFill>
                <a:latin typeface="標楷體" panose="03000509000000000000" pitchFamily="65" charset="-120"/>
                <a:ea typeface="標楷體" panose="03000509000000000000" pitchFamily="65" charset="-120"/>
              </a:rPr>
              <a:t>#1</a:t>
            </a:r>
            <a:r>
              <a:rPr lang="zh-TW" altLang="en-US" sz="2400" dirty="0">
                <a:solidFill>
                  <a:prstClr val="black"/>
                </a:solidFill>
                <a:latin typeface="標楷體" panose="03000509000000000000" pitchFamily="65" charset="-120"/>
                <a:ea typeface="標楷體" panose="03000509000000000000" pitchFamily="65" charset="-120"/>
              </a:rPr>
              <a:t>李員 </a:t>
            </a:r>
            <a:r>
              <a:rPr lang="en-US" altLang="zh-TW" sz="2400" dirty="0">
                <a:solidFill>
                  <a:prstClr val="black"/>
                </a:solidFill>
                <a:latin typeface="標楷體" panose="03000509000000000000" pitchFamily="65" charset="-120"/>
                <a:ea typeface="標楷體" panose="03000509000000000000" pitchFamily="65" charset="-120"/>
              </a:rPr>
              <a:t>#3</a:t>
            </a:r>
            <a:r>
              <a:rPr lang="zh-TW" altLang="en-US" sz="2400" dirty="0">
                <a:solidFill>
                  <a:prstClr val="black"/>
                </a:solidFill>
                <a:latin typeface="標楷體" panose="03000509000000000000" pitchFamily="65" charset="-120"/>
                <a:ea typeface="標楷體" panose="03000509000000000000" pitchFamily="65" charset="-120"/>
              </a:rPr>
              <a:t> 張員 </a:t>
            </a:r>
            <a:r>
              <a:rPr lang="en-US" altLang="zh-TW" sz="2400" b="1" dirty="0" smtClean="0">
                <a:solidFill>
                  <a:srgbClr val="FF0000"/>
                </a:solidFill>
                <a:latin typeface="標楷體" panose="03000509000000000000" pitchFamily="65" charset="-120"/>
                <a:ea typeface="標楷體" panose="03000509000000000000" pitchFamily="65" charset="-120"/>
              </a:rPr>
              <a:t>#2</a:t>
            </a:r>
            <a:r>
              <a:rPr lang="zh-TW" altLang="en-US" sz="2400" b="1" dirty="0" smtClean="0">
                <a:solidFill>
                  <a:srgbClr val="FF0000"/>
                </a:solidFill>
                <a:latin typeface="標楷體" panose="03000509000000000000" pitchFamily="65" charset="-120"/>
                <a:ea typeface="標楷體" panose="03000509000000000000" pitchFamily="65" charset="-120"/>
              </a:rPr>
              <a:t> 李員 </a:t>
            </a:r>
            <a:r>
              <a:rPr lang="en-US" altLang="zh-TW" sz="2400" dirty="0">
                <a:solidFill>
                  <a:prstClr val="black"/>
                </a:solidFill>
                <a:latin typeface="標楷體" panose="03000509000000000000" pitchFamily="65" charset="-120"/>
                <a:ea typeface="標楷體" panose="03000509000000000000" pitchFamily="65" charset="-120"/>
              </a:rPr>
              <a:t>#6</a:t>
            </a:r>
            <a:r>
              <a:rPr lang="zh-TW" altLang="en-US" sz="2400" dirty="0">
                <a:solidFill>
                  <a:prstClr val="black"/>
                </a:solidFill>
                <a:latin typeface="標楷體" panose="03000509000000000000" pitchFamily="65" charset="-120"/>
                <a:ea typeface="標楷體" panose="03000509000000000000" pitchFamily="65" charset="-120"/>
              </a:rPr>
              <a:t>洪員 </a:t>
            </a:r>
            <a:r>
              <a:rPr lang="en-US" altLang="zh-TW" sz="2400" dirty="0">
                <a:solidFill>
                  <a:prstClr val="black"/>
                </a:solidFill>
                <a:latin typeface="標楷體" panose="03000509000000000000" pitchFamily="65" charset="-120"/>
                <a:ea typeface="標楷體" panose="03000509000000000000" pitchFamily="65" charset="-120"/>
              </a:rPr>
              <a:t>#7</a:t>
            </a:r>
            <a:r>
              <a:rPr lang="zh-TW" altLang="en-US" sz="2400" dirty="0">
                <a:solidFill>
                  <a:prstClr val="black"/>
                </a:solidFill>
                <a:latin typeface="標楷體" panose="03000509000000000000" pitchFamily="65" charset="-120"/>
                <a:ea typeface="標楷體" panose="03000509000000000000" pitchFamily="65" charset="-120"/>
              </a:rPr>
              <a:t> 黃員</a:t>
            </a:r>
          </a:p>
          <a:p>
            <a:pPr marL="342900" indent="-342900">
              <a:lnSpc>
                <a:spcPts val="3700"/>
              </a:lnSpc>
              <a:buFont typeface="Wingdings" panose="05000000000000000000" pitchFamily="2" charset="2"/>
              <a:buChar char="Ø"/>
            </a:pPr>
            <a:r>
              <a:rPr lang="zh-TW" altLang="en-US" sz="2400" dirty="0" smtClean="0">
                <a:latin typeface="標楷體" panose="03000509000000000000" pitchFamily="65" charset="-120"/>
                <a:ea typeface="標楷體" panose="03000509000000000000" pitchFamily="65" charset="-120"/>
              </a:rPr>
              <a:t>公告委員名單：</a:t>
            </a:r>
            <a:r>
              <a:rPr lang="en-US" altLang="zh-TW" sz="2400" dirty="0" smtClean="0">
                <a:latin typeface="標楷體" panose="03000509000000000000" pitchFamily="65" charset="-120"/>
                <a:ea typeface="標楷體" panose="03000509000000000000" pitchFamily="65" charset="-120"/>
              </a:rPr>
              <a:t>#</a:t>
            </a:r>
            <a:r>
              <a:rPr lang="en-US" altLang="zh-TW" sz="2400" dirty="0">
                <a:latin typeface="標楷體" panose="03000509000000000000" pitchFamily="65" charset="-120"/>
                <a:ea typeface="標楷體" panose="03000509000000000000" pitchFamily="65" charset="-120"/>
              </a:rPr>
              <a:t>1</a:t>
            </a:r>
            <a:r>
              <a:rPr lang="zh-TW" altLang="en-US" sz="2400" dirty="0">
                <a:latin typeface="標楷體" panose="03000509000000000000" pitchFamily="65" charset="-120"/>
                <a:ea typeface="標楷體" panose="03000509000000000000" pitchFamily="65" charset="-120"/>
              </a:rPr>
              <a:t>李員 </a:t>
            </a:r>
            <a:r>
              <a:rPr lang="en-US" altLang="zh-TW" sz="2400" dirty="0">
                <a:latin typeface="標楷體" panose="03000509000000000000" pitchFamily="65" charset="-120"/>
                <a:ea typeface="標楷體" panose="03000509000000000000" pitchFamily="65" charset="-120"/>
              </a:rPr>
              <a:t>#3</a:t>
            </a:r>
            <a:r>
              <a:rPr lang="zh-TW" altLang="en-US" sz="2400" dirty="0">
                <a:latin typeface="標楷體" panose="03000509000000000000" pitchFamily="65" charset="-120"/>
                <a:ea typeface="標楷體" panose="03000509000000000000" pitchFamily="65" charset="-120"/>
              </a:rPr>
              <a:t> 張員 </a:t>
            </a:r>
            <a:r>
              <a:rPr lang="en-US" altLang="zh-TW" sz="2400" b="1" dirty="0">
                <a:solidFill>
                  <a:srgbClr val="FF0000"/>
                </a:solidFill>
                <a:latin typeface="標楷體" panose="03000509000000000000" pitchFamily="65" charset="-120"/>
                <a:ea typeface="標楷體" panose="03000509000000000000" pitchFamily="65" charset="-120"/>
              </a:rPr>
              <a:t>#4</a:t>
            </a:r>
            <a:r>
              <a:rPr lang="zh-TW" altLang="en-US" sz="2400" b="1" dirty="0">
                <a:solidFill>
                  <a:srgbClr val="FF0000"/>
                </a:solidFill>
                <a:latin typeface="標楷體" panose="03000509000000000000" pitchFamily="65" charset="-120"/>
                <a:ea typeface="標楷體" panose="03000509000000000000" pitchFamily="65" charset="-120"/>
              </a:rPr>
              <a:t> 郭員 </a:t>
            </a:r>
            <a:r>
              <a:rPr lang="en-US" altLang="zh-TW" sz="2400" dirty="0">
                <a:latin typeface="標楷體" panose="03000509000000000000" pitchFamily="65" charset="-120"/>
                <a:ea typeface="標楷體" panose="03000509000000000000" pitchFamily="65" charset="-120"/>
              </a:rPr>
              <a:t>#6</a:t>
            </a:r>
            <a:r>
              <a:rPr lang="zh-TW" altLang="en-US" sz="2400" dirty="0">
                <a:latin typeface="標楷體" panose="03000509000000000000" pitchFamily="65" charset="-120"/>
                <a:ea typeface="標楷體" panose="03000509000000000000" pitchFamily="65" charset="-120"/>
              </a:rPr>
              <a:t>洪員 </a:t>
            </a:r>
            <a:r>
              <a:rPr lang="en-US" altLang="zh-TW" sz="2400" dirty="0">
                <a:latin typeface="標楷體" panose="03000509000000000000" pitchFamily="65" charset="-120"/>
                <a:ea typeface="標楷體" panose="03000509000000000000" pitchFamily="65" charset="-120"/>
              </a:rPr>
              <a:t>#7</a:t>
            </a:r>
            <a:r>
              <a:rPr lang="zh-TW" altLang="en-US" sz="2400" dirty="0">
                <a:latin typeface="標楷體" panose="03000509000000000000" pitchFamily="65" charset="-120"/>
                <a:ea typeface="標楷體" panose="03000509000000000000" pitchFamily="65" charset="-120"/>
              </a:rPr>
              <a:t> 黃員</a:t>
            </a:r>
          </a:p>
        </p:txBody>
      </p:sp>
      <p:grpSp>
        <p:nvGrpSpPr>
          <p:cNvPr id="8" name="群組 7"/>
          <p:cNvGrpSpPr/>
          <p:nvPr/>
        </p:nvGrpSpPr>
        <p:grpSpPr>
          <a:xfrm>
            <a:off x="5496060" y="1329307"/>
            <a:ext cx="4387144" cy="5928441"/>
            <a:chOff x="4999660" y="1188344"/>
            <a:chExt cx="4405488" cy="6141413"/>
          </a:xfrm>
        </p:grpSpPr>
        <p:pic>
          <p:nvPicPr>
            <p:cNvPr id="4" name="圖片 3"/>
            <p:cNvPicPr>
              <a:picLocks noChangeAspect="1"/>
            </p:cNvPicPr>
            <p:nvPr/>
          </p:nvPicPr>
          <p:blipFill>
            <a:blip r:embed="rId2"/>
            <a:stretch>
              <a:fillRect/>
            </a:stretch>
          </p:blipFill>
          <p:spPr>
            <a:xfrm>
              <a:off x="4999660" y="1188344"/>
              <a:ext cx="4320480" cy="6141413"/>
            </a:xfrm>
            <a:prstGeom prst="rect">
              <a:avLst/>
            </a:prstGeom>
          </p:spPr>
        </p:pic>
        <p:sp>
          <p:nvSpPr>
            <p:cNvPr id="6" name="橢圓 5"/>
            <p:cNvSpPr/>
            <p:nvPr/>
          </p:nvSpPr>
          <p:spPr>
            <a:xfrm>
              <a:off x="6907872" y="4831912"/>
              <a:ext cx="504056" cy="9854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8613060" y="6444927"/>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文字方塊 10"/>
          <p:cNvSpPr txBox="1"/>
          <p:nvPr/>
        </p:nvSpPr>
        <p:spPr>
          <a:xfrm>
            <a:off x="1226322" y="5665967"/>
            <a:ext cx="4253816" cy="830997"/>
          </a:xfrm>
          <a:prstGeom prst="rect">
            <a:avLst/>
          </a:prstGeom>
          <a:noFill/>
        </p:spPr>
        <p:txBody>
          <a:bodyPr wrap="square" rtlCol="0">
            <a:spAutoFit/>
          </a:bodyPr>
          <a:lstStyle/>
          <a:p>
            <a:pPr marL="361950" indent="-361950"/>
            <a:r>
              <a:rPr lang="en-US" altLang="zh-TW" sz="2400" dirty="0" smtClean="0">
                <a:latin typeface="PMingLiU" panose="02020500000000000000" pitchFamily="18" charset="-120"/>
                <a:ea typeface="PMingLiU" panose="02020500000000000000" pitchFamily="18" charset="-120"/>
              </a:rPr>
              <a:t>※</a:t>
            </a:r>
            <a:r>
              <a:rPr lang="zh-TW" altLang="en-US" sz="2400" dirty="0" smtClean="0">
                <a:latin typeface="標楷體" panose="03000509000000000000" pitchFamily="65" charset="-120"/>
                <a:ea typeface="標楷體" panose="03000509000000000000" pitchFamily="65" charset="-120"/>
              </a:rPr>
              <a:t>原</a:t>
            </a:r>
            <a:r>
              <a:rPr lang="zh-TW" altLang="en-US"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排序</a:t>
            </a:r>
            <a:r>
              <a:rPr lang="en-US" altLang="zh-TW"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 李員已不克擔任評審，故不應出席評審會。</a:t>
            </a:r>
            <a:endParaRPr lang="zh-TW" altLang="en-US" sz="2400" dirty="0">
              <a:latin typeface="標楷體" panose="03000509000000000000" pitchFamily="65" charset="-120"/>
              <a:ea typeface="標楷體" panose="03000509000000000000" pitchFamily="65" charset="-120"/>
            </a:endParaRPr>
          </a:p>
        </p:txBody>
      </p:sp>
      <p:cxnSp>
        <p:nvCxnSpPr>
          <p:cNvPr id="13" name="直線單箭頭接點 12"/>
          <p:cNvCxnSpPr/>
          <p:nvPr/>
        </p:nvCxnSpPr>
        <p:spPr>
          <a:xfrm flipH="1">
            <a:off x="5107463" y="5580831"/>
            <a:ext cx="2399477" cy="27912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797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101566"/>
          </a:xfrm>
        </p:spPr>
        <p:txBody>
          <a:bodyPr>
            <a:noAutofit/>
          </a:bodyPr>
          <a:lstStyle/>
          <a:p>
            <a:r>
              <a:rPr lang="zh-TW" altLang="en-US" sz="4000" dirty="0" smtClean="0">
                <a:solidFill>
                  <a:prstClr val="black"/>
                </a:solidFill>
                <a:latin typeface="標楷體" panose="03000509000000000000" pitchFamily="65" charset="-120"/>
                <a:ea typeface="標楷體" panose="03000509000000000000" pitchFamily="65" charset="-120"/>
              </a:rPr>
              <a:t>一</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參照</a:t>
            </a:r>
            <a:r>
              <a:rPr lang="zh-TW" altLang="en-US" sz="4000" dirty="0">
                <a:solidFill>
                  <a:prstClr val="black"/>
                </a:solidFill>
                <a:latin typeface="標楷體" panose="03000509000000000000" pitchFamily="65" charset="-120"/>
                <a:ea typeface="標楷體" panose="03000509000000000000" pitchFamily="65" charset="-120"/>
              </a:rPr>
              <a:t>最有利標精神辦理評審作業</a:t>
            </a:r>
            <a:r>
              <a:rPr lang="en-US" altLang="zh-TW" sz="4000" dirty="0">
                <a:solidFill>
                  <a:prstClr val="black"/>
                </a:solidFill>
                <a:latin typeface="標楷體" panose="03000509000000000000" pitchFamily="65" charset="-120"/>
                <a:ea typeface="標楷體" panose="03000509000000000000" pitchFamily="65" charset="-120"/>
              </a:rPr>
              <a:t/>
            </a:r>
            <a:br>
              <a:rPr lang="en-US" altLang="zh-TW" sz="4000" dirty="0">
                <a:solidFill>
                  <a:prstClr val="black"/>
                </a:solidFill>
                <a:latin typeface="標楷體" panose="03000509000000000000" pitchFamily="65" charset="-120"/>
                <a:ea typeface="標楷體" panose="03000509000000000000" pitchFamily="65" charset="-120"/>
              </a:rPr>
            </a:br>
            <a:r>
              <a:rPr lang="zh-TW" altLang="en-US" sz="4000" dirty="0">
                <a:solidFill>
                  <a:prstClr val="black"/>
                </a:solidFill>
                <a:latin typeface="標楷體" panose="03000509000000000000" pitchFamily="65" charset="-120"/>
                <a:ea typeface="標楷體" panose="03000509000000000000" pitchFamily="65" charset="-120"/>
              </a:rPr>
              <a:t>錯誤態樣</a:t>
            </a:r>
            <a:endParaRPr lang="zh-TW" altLang="en-US" sz="4000" dirty="0"/>
          </a:p>
        </p:txBody>
      </p:sp>
      <p:sp>
        <p:nvSpPr>
          <p:cNvPr id="5" name="文字方塊 4"/>
          <p:cNvSpPr txBox="1"/>
          <p:nvPr/>
        </p:nvSpPr>
        <p:spPr>
          <a:xfrm>
            <a:off x="1063943" y="2124447"/>
            <a:ext cx="3155846" cy="3739485"/>
          </a:xfrm>
          <a:prstGeom prst="rect">
            <a:avLst/>
          </a:prstGeom>
          <a:noFill/>
        </p:spPr>
        <p:txBody>
          <a:bodyPr wrap="square" rtlCol="0">
            <a:spAutoFit/>
          </a:bodyPr>
          <a:lstStyle/>
          <a:p>
            <a:pPr>
              <a:spcAft>
                <a:spcPts val="600"/>
              </a:spcAft>
            </a:pPr>
            <a:r>
              <a:rPr lang="zh-TW" altLang="en-US" sz="2800" b="1" dirty="0" smtClean="0">
                <a:latin typeface="標楷體" panose="03000509000000000000" pitchFamily="65" charset="-120"/>
                <a:ea typeface="標楷體" panose="03000509000000000000" pitchFamily="65" charset="-120"/>
              </a:rPr>
              <a:t>錯誤態樣</a:t>
            </a:r>
            <a:r>
              <a:rPr lang="en-US" altLang="zh-TW" sz="2800" b="1" dirty="0" smtClean="0">
                <a:latin typeface="標楷體" panose="03000509000000000000" pitchFamily="65" charset="-120"/>
                <a:ea typeface="標楷體" panose="03000509000000000000" pitchFamily="65" charset="-120"/>
              </a:rPr>
              <a:t>:</a:t>
            </a:r>
          </a:p>
          <a:p>
            <a:r>
              <a:rPr lang="en-US" altLang="zh-TW" dirty="0" smtClean="0">
                <a:latin typeface="標楷體" panose="03000509000000000000" pitchFamily="65" charset="-120"/>
                <a:ea typeface="標楷體" panose="03000509000000000000" pitchFamily="65" charset="-120"/>
              </a:rPr>
              <a:t>#4</a:t>
            </a:r>
            <a:r>
              <a:rPr lang="zh-TW" altLang="en-US" dirty="0" smtClean="0">
                <a:latin typeface="標楷體" panose="03000509000000000000" pitchFamily="65" charset="-120"/>
                <a:ea typeface="標楷體" panose="03000509000000000000" pitchFamily="65" charset="-120"/>
              </a:rPr>
              <a:t> </a:t>
            </a:r>
            <a:r>
              <a:rPr lang="zh-TW" altLang="en-US" b="1" dirty="0" smtClean="0">
                <a:solidFill>
                  <a:srgbClr val="0070C0"/>
                </a:solidFill>
                <a:latin typeface="標楷體" panose="03000509000000000000" pitchFamily="65" charset="-120"/>
                <a:ea typeface="標楷體" panose="03000509000000000000" pitchFamily="65" charset="-120"/>
              </a:rPr>
              <a:t>郭員已公告於評審委員名單中</a:t>
            </a:r>
            <a:r>
              <a:rPr lang="zh-TW" altLang="en-US" dirty="0" smtClean="0">
                <a:latin typeface="標楷體" panose="03000509000000000000" pitchFamily="65" charset="-120"/>
                <a:ea typeface="標楷體" panose="03000509000000000000" pitchFamily="65" charset="-120"/>
              </a:rPr>
              <a:t>，此不克擔任評審委員之意願調查表</a:t>
            </a:r>
            <a:r>
              <a:rPr lang="zh-TW" altLang="en-US" b="1" dirty="0" smtClean="0">
                <a:solidFill>
                  <a:srgbClr val="FF0000"/>
                </a:solidFill>
                <a:latin typeface="標楷體" panose="03000509000000000000" pitchFamily="65" charset="-120"/>
                <a:ea typeface="標楷體" panose="03000509000000000000" pitchFamily="65" charset="-120"/>
              </a:rPr>
              <a:t>係事後作業。</a:t>
            </a:r>
            <a:endParaRPr lang="en-US" altLang="zh-TW" b="1" dirty="0" smtClean="0">
              <a:solidFill>
                <a:srgbClr val="FF0000"/>
              </a:solidFill>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en-US" sz="2400" dirty="0" smtClean="0">
                <a:latin typeface="標楷體" panose="03000509000000000000" pitchFamily="65" charset="-120"/>
                <a:ea typeface="標楷體" panose="03000509000000000000" pitchFamily="65" charset="-120"/>
              </a:rPr>
              <a:t>委員意願調查表應於名單送秘書室上工程會網站公告前即已完成，不可事後作業。</a:t>
            </a:r>
            <a:endParaRPr lang="en-US" altLang="zh-TW" sz="2400" dirty="0">
              <a:latin typeface="標楷體" panose="03000509000000000000" pitchFamily="65" charset="-120"/>
              <a:ea typeface="標楷體" panose="03000509000000000000" pitchFamily="65" charset="-120"/>
            </a:endParaRPr>
          </a:p>
        </p:txBody>
      </p:sp>
      <p:grpSp>
        <p:nvGrpSpPr>
          <p:cNvPr id="7" name="群組 6"/>
          <p:cNvGrpSpPr/>
          <p:nvPr/>
        </p:nvGrpSpPr>
        <p:grpSpPr>
          <a:xfrm>
            <a:off x="4194572" y="1934847"/>
            <a:ext cx="5828181" cy="3672408"/>
            <a:chOff x="4050556" y="1745248"/>
            <a:chExt cx="5828181" cy="3672408"/>
          </a:xfrm>
        </p:grpSpPr>
        <p:pic>
          <p:nvPicPr>
            <p:cNvPr id="4" name="圖片 3"/>
            <p:cNvPicPr>
              <a:picLocks noChangeAspect="1"/>
            </p:cNvPicPr>
            <p:nvPr/>
          </p:nvPicPr>
          <p:blipFill>
            <a:blip r:embed="rId2"/>
            <a:stretch>
              <a:fillRect/>
            </a:stretch>
          </p:blipFill>
          <p:spPr>
            <a:xfrm>
              <a:off x="4050556" y="1745248"/>
              <a:ext cx="5828181" cy="3672408"/>
            </a:xfrm>
            <a:prstGeom prst="rect">
              <a:avLst/>
            </a:prstGeom>
          </p:spPr>
        </p:pic>
        <p:sp>
          <p:nvSpPr>
            <p:cNvPr id="6" name="橢圓 5"/>
            <p:cNvSpPr/>
            <p:nvPr/>
          </p:nvSpPr>
          <p:spPr>
            <a:xfrm>
              <a:off x="4554612" y="4428703"/>
              <a:ext cx="2664296"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477503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245582"/>
          </a:xfrm>
        </p:spPr>
        <p:txBody>
          <a:bodyPr>
            <a:noAutofit/>
          </a:bodyPr>
          <a:lstStyle/>
          <a:p>
            <a:r>
              <a:rPr lang="zh-TW" altLang="en-US" sz="4000" dirty="0" smtClean="0">
                <a:solidFill>
                  <a:prstClr val="black"/>
                </a:solidFill>
                <a:latin typeface="標楷體" panose="03000509000000000000" pitchFamily="65" charset="-120"/>
                <a:ea typeface="標楷體" panose="03000509000000000000" pitchFamily="65" charset="-120"/>
              </a:rPr>
              <a:t>一</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參照</a:t>
            </a:r>
            <a:r>
              <a:rPr lang="zh-TW" altLang="en-US" sz="4000" dirty="0">
                <a:solidFill>
                  <a:prstClr val="black"/>
                </a:solidFill>
                <a:latin typeface="標楷體" panose="03000509000000000000" pitchFamily="65" charset="-120"/>
                <a:ea typeface="標楷體" panose="03000509000000000000" pitchFamily="65" charset="-120"/>
              </a:rPr>
              <a:t>最有利標精神辦理評審作業</a:t>
            </a:r>
            <a:r>
              <a:rPr lang="en-US" altLang="zh-TW" sz="4000" dirty="0">
                <a:solidFill>
                  <a:prstClr val="black"/>
                </a:solidFill>
                <a:latin typeface="標楷體" panose="03000509000000000000" pitchFamily="65" charset="-120"/>
                <a:ea typeface="標楷體" panose="03000509000000000000" pitchFamily="65" charset="-120"/>
              </a:rPr>
              <a:t/>
            </a:r>
            <a:br>
              <a:rPr lang="en-US" altLang="zh-TW" sz="4000" dirty="0">
                <a:solidFill>
                  <a:prstClr val="black"/>
                </a:solidFill>
                <a:latin typeface="標楷體" panose="03000509000000000000" pitchFamily="65" charset="-120"/>
                <a:ea typeface="標楷體" panose="03000509000000000000" pitchFamily="65" charset="-120"/>
              </a:rPr>
            </a:br>
            <a:r>
              <a:rPr lang="zh-TW" altLang="en-US" sz="4000" dirty="0">
                <a:solidFill>
                  <a:prstClr val="black"/>
                </a:solidFill>
                <a:latin typeface="標楷體" panose="03000509000000000000" pitchFamily="65" charset="-120"/>
                <a:ea typeface="標楷體" panose="03000509000000000000" pitchFamily="65" charset="-120"/>
              </a:rPr>
              <a:t>錯誤態樣</a:t>
            </a:r>
            <a:endParaRPr lang="zh-TW" altLang="en-US" sz="4000" dirty="0"/>
          </a:p>
        </p:txBody>
      </p:sp>
      <p:sp>
        <p:nvSpPr>
          <p:cNvPr id="10" name="文字方塊 9"/>
          <p:cNvSpPr txBox="1"/>
          <p:nvPr/>
        </p:nvSpPr>
        <p:spPr>
          <a:xfrm>
            <a:off x="508630" y="1889388"/>
            <a:ext cx="4464496" cy="5401479"/>
          </a:xfrm>
          <a:prstGeom prst="rect">
            <a:avLst/>
          </a:prstGeom>
          <a:noFill/>
        </p:spPr>
        <p:txBody>
          <a:bodyPr wrap="square" rtlCol="0">
            <a:spAutoFit/>
          </a:bodyPr>
          <a:lstStyle/>
          <a:p>
            <a:pPr>
              <a:spcAft>
                <a:spcPts val="600"/>
              </a:spcAft>
            </a:pPr>
            <a:r>
              <a:rPr lang="zh-TW" altLang="en-US" sz="2800" b="1" dirty="0" smtClean="0">
                <a:latin typeface="標楷體" panose="03000509000000000000" pitchFamily="65" charset="-120"/>
                <a:ea typeface="標楷體" panose="03000509000000000000" pitchFamily="65" charset="-120"/>
              </a:rPr>
              <a:t>改進措施</a:t>
            </a:r>
            <a:r>
              <a:rPr lang="en-US" altLang="zh-TW" sz="2800" b="1" dirty="0" smtClean="0">
                <a:latin typeface="標楷體" panose="03000509000000000000" pitchFamily="65" charset="-120"/>
                <a:ea typeface="標楷體" panose="03000509000000000000" pitchFamily="65" charset="-120"/>
              </a:rPr>
              <a:t>:</a:t>
            </a:r>
          </a:p>
          <a:p>
            <a:pPr marL="342900" indent="-342900">
              <a:buFont typeface="Wingdings" panose="05000000000000000000" pitchFamily="2" charset="2"/>
              <a:buChar char="Ø"/>
            </a:pPr>
            <a:r>
              <a:rPr lang="en-US" altLang="zh-TW" sz="2400" dirty="0" smtClean="0">
                <a:latin typeface="標楷體" panose="03000509000000000000" pitchFamily="65" charset="-120"/>
                <a:ea typeface="標楷體" panose="03000509000000000000" pitchFamily="65" charset="-120"/>
              </a:rPr>
              <a:t>#</a:t>
            </a:r>
            <a:r>
              <a:rPr lang="en-US" altLang="zh-TW" sz="2400" b="1" dirty="0" smtClean="0">
                <a:latin typeface="標楷體" panose="03000509000000000000" pitchFamily="65" charset="-120"/>
                <a:ea typeface="標楷體" panose="03000509000000000000" pitchFamily="65" charset="-120"/>
              </a:rPr>
              <a:t>2</a:t>
            </a:r>
            <a:r>
              <a:rPr lang="zh-TW" altLang="en-US" sz="2400" b="1" dirty="0" smtClean="0">
                <a:latin typeface="標楷體" panose="03000509000000000000" pitchFamily="65" charset="-120"/>
                <a:ea typeface="標楷體" panose="03000509000000000000" pitchFamily="65" charset="-120"/>
              </a:rPr>
              <a:t> 李員評審分數</a:t>
            </a:r>
            <a:r>
              <a:rPr lang="zh-TW" altLang="en-US" sz="2400" b="1" u="sng" dirty="0" smtClean="0">
                <a:latin typeface="標楷體" panose="03000509000000000000" pitchFamily="65" charset="-120"/>
                <a:ea typeface="標楷體" panose="03000509000000000000" pitchFamily="65" charset="-120"/>
              </a:rPr>
              <a:t>刪除</a:t>
            </a:r>
            <a:r>
              <a:rPr lang="zh-TW" altLang="en-US" sz="2400" dirty="0" smtClean="0">
                <a:latin typeface="標楷體" panose="03000509000000000000" pitchFamily="65" charset="-120"/>
                <a:ea typeface="標楷體" panose="03000509000000000000" pitchFamily="65" charset="-120"/>
              </a:rPr>
              <a:t>，重新計算總評分及平均總評分，評審總表應重新製作。</a:t>
            </a:r>
            <a:endParaRPr lang="en-US" altLang="zh-TW" sz="2400" dirty="0" smtClean="0">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en-US" sz="2400" b="1" dirty="0" smtClean="0">
                <a:latin typeface="標楷體" panose="03000509000000000000" pitchFamily="65" charset="-120"/>
                <a:ea typeface="標楷體" panose="03000509000000000000" pitchFamily="65" charset="-120"/>
              </a:rPr>
              <a:t>評審會議記錄</a:t>
            </a:r>
            <a:r>
              <a:rPr lang="zh-TW" altLang="en-US" sz="2400" b="1" dirty="0" smtClean="0">
                <a:latin typeface="PMingLiU" panose="02020500000000000000" pitchFamily="18" charset="-120"/>
                <a:ea typeface="PMingLiU" panose="02020500000000000000" pitchFamily="18" charset="-120"/>
              </a:rPr>
              <a:t>：</a:t>
            </a:r>
            <a:r>
              <a:rPr lang="zh-TW" altLang="en-US" sz="2400" b="1" dirty="0" smtClean="0">
                <a:latin typeface="標楷體" panose="03000509000000000000" pitchFamily="65" charset="-120"/>
                <a:ea typeface="標楷體" panose="03000509000000000000" pitchFamily="65" charset="-120"/>
              </a:rPr>
              <a:t>李員不應列入出席名單；另郭員應改列為請假委員並撕毀不克參加意願調查表。</a:t>
            </a:r>
            <a:endParaRPr lang="en-US" altLang="zh-TW" sz="2400" b="1" dirty="0" smtClean="0">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en-US" sz="2400" dirty="0" smtClean="0">
                <a:latin typeface="標楷體" panose="03000509000000000000" pitchFamily="65" charset="-120"/>
                <a:ea typeface="標楷體" panose="03000509000000000000" pitchFamily="65" charset="-120"/>
              </a:rPr>
              <a:t>承辦人員應加強訓練，事先閱讀採購法有關評選</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評審作業之相關規定。或至</a:t>
            </a:r>
            <a:r>
              <a:rPr lang="zh-TW" altLang="en-US" sz="2400" b="1" dirty="0" smtClean="0">
                <a:latin typeface="標楷體" panose="03000509000000000000" pitchFamily="65" charset="-120"/>
                <a:ea typeface="標楷體" panose="03000509000000000000" pitchFamily="65" charset="-120"/>
              </a:rPr>
              <a:t>本所首頁</a:t>
            </a:r>
            <a:r>
              <a:rPr lang="en-US" altLang="zh-TW" sz="2400" b="1" dirty="0" smtClean="0">
                <a:latin typeface="標楷體" panose="03000509000000000000" pitchFamily="65" charset="-120"/>
                <a:ea typeface="標楷體" panose="03000509000000000000" pitchFamily="65" charset="-120"/>
              </a:rPr>
              <a:t>/</a:t>
            </a:r>
            <a:r>
              <a:rPr lang="zh-TW" altLang="en-US" sz="2400" b="1" dirty="0" smtClean="0">
                <a:latin typeface="標楷體" panose="03000509000000000000" pitchFamily="65" charset="-120"/>
                <a:ea typeface="標楷體" panose="03000509000000000000" pitchFamily="65" charset="-120"/>
              </a:rPr>
              <a:t>更多服務</a:t>
            </a:r>
            <a:r>
              <a:rPr lang="en-US" altLang="zh-TW" sz="2400" b="1" dirty="0" smtClean="0">
                <a:latin typeface="標楷體" panose="03000509000000000000" pitchFamily="65" charset="-120"/>
                <a:ea typeface="標楷體" panose="03000509000000000000" pitchFamily="65" charset="-120"/>
              </a:rPr>
              <a:t>/</a:t>
            </a:r>
            <a:r>
              <a:rPr lang="zh-TW" altLang="en-US" sz="2400" b="1" dirty="0" smtClean="0">
                <a:latin typeface="標楷體" panose="03000509000000000000" pitchFamily="65" charset="-120"/>
                <a:ea typeface="標楷體" panose="03000509000000000000" pitchFamily="65" charset="-120"/>
              </a:rPr>
              <a:t>採購專區</a:t>
            </a:r>
            <a:r>
              <a:rPr lang="en-US" altLang="zh-TW" sz="2400" b="1" dirty="0" smtClean="0">
                <a:latin typeface="標楷體" panose="03000509000000000000" pitchFamily="65" charset="-120"/>
                <a:ea typeface="標楷體" panose="03000509000000000000" pitchFamily="65" charset="-120"/>
              </a:rPr>
              <a:t>/</a:t>
            </a:r>
            <a:r>
              <a:rPr lang="zh-TW" altLang="en-US" sz="2400" b="1" dirty="0" smtClean="0">
                <a:latin typeface="標楷體" panose="03000509000000000000" pitchFamily="65" charset="-120"/>
                <a:ea typeface="標楷體" panose="03000509000000000000" pitchFamily="65" charset="-120"/>
              </a:rPr>
              <a:t>教育訓練</a:t>
            </a:r>
            <a:r>
              <a:rPr lang="en-US" altLang="zh-TW" sz="2400" b="1" dirty="0" smtClean="0">
                <a:latin typeface="標楷體" panose="03000509000000000000" pitchFamily="65" charset="-120"/>
                <a:ea typeface="標楷體" panose="03000509000000000000" pitchFamily="65" charset="-120"/>
              </a:rPr>
              <a:t>/</a:t>
            </a:r>
            <a:r>
              <a:rPr lang="zh-TW" altLang="en-US" sz="2400" b="1" dirty="0" smtClean="0">
                <a:latin typeface="標楷體" panose="03000509000000000000" pitchFamily="65" charset="-120"/>
                <a:ea typeface="標楷體" panose="03000509000000000000" pitchFamily="65" charset="-120"/>
              </a:rPr>
              <a:t>參閱準用最有利標簡報資料。</a:t>
            </a:r>
            <a:endParaRPr lang="zh-TW" altLang="en-US" sz="2400" b="1" dirty="0">
              <a:latin typeface="標楷體" panose="03000509000000000000" pitchFamily="65" charset="-120"/>
              <a:ea typeface="標楷體" panose="03000509000000000000" pitchFamily="65" charset="-120"/>
            </a:endParaRPr>
          </a:p>
        </p:txBody>
      </p:sp>
      <p:grpSp>
        <p:nvGrpSpPr>
          <p:cNvPr id="21" name="群組 20"/>
          <p:cNvGrpSpPr/>
          <p:nvPr/>
        </p:nvGrpSpPr>
        <p:grpSpPr>
          <a:xfrm>
            <a:off x="4983160" y="1566995"/>
            <a:ext cx="4320480" cy="5781373"/>
            <a:chOff x="5130676" y="1548384"/>
            <a:chExt cx="4320480" cy="5781373"/>
          </a:xfrm>
        </p:grpSpPr>
        <p:pic>
          <p:nvPicPr>
            <p:cNvPr id="7" name="圖片 6"/>
            <p:cNvPicPr>
              <a:picLocks noChangeAspect="1"/>
            </p:cNvPicPr>
            <p:nvPr/>
          </p:nvPicPr>
          <p:blipFill>
            <a:blip r:embed="rId2"/>
            <a:stretch>
              <a:fillRect/>
            </a:stretch>
          </p:blipFill>
          <p:spPr>
            <a:xfrm>
              <a:off x="5130676" y="1548384"/>
              <a:ext cx="4320480" cy="5781373"/>
            </a:xfrm>
            <a:prstGeom prst="rect">
              <a:avLst/>
            </a:prstGeom>
          </p:spPr>
        </p:pic>
        <p:cxnSp>
          <p:nvCxnSpPr>
            <p:cNvPr id="14" name="直線接點 13"/>
            <p:cNvCxnSpPr/>
            <p:nvPr/>
          </p:nvCxnSpPr>
          <p:spPr>
            <a:xfrm flipH="1">
              <a:off x="7146900" y="5148783"/>
              <a:ext cx="36004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7146900" y="5148783"/>
              <a:ext cx="36004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8875092" y="6732959"/>
              <a:ext cx="5760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8875092" y="6804967"/>
              <a:ext cx="5760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1327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101565"/>
          </a:xfrm>
        </p:spPr>
        <p:txBody>
          <a:bodyPr>
            <a:noAutofit/>
          </a:bodyPr>
          <a:lstStyle/>
          <a:p>
            <a:r>
              <a:rPr lang="zh-TW" altLang="en-US" sz="4000" dirty="0" smtClean="0">
                <a:solidFill>
                  <a:prstClr val="black"/>
                </a:solidFill>
                <a:latin typeface="標楷體" panose="03000509000000000000" pitchFamily="65" charset="-120"/>
                <a:ea typeface="標楷體" panose="03000509000000000000" pitchFamily="65" charset="-120"/>
              </a:rPr>
              <a:t>一</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a:solidFill>
                  <a:prstClr val="black"/>
                </a:solidFill>
                <a:latin typeface="標楷體" panose="03000509000000000000" pitchFamily="65" charset="-120"/>
                <a:ea typeface="標楷體" panose="03000509000000000000" pitchFamily="65" charset="-120"/>
              </a:rPr>
              <a:t>參照最有利標精神辦理評審作業</a:t>
            </a:r>
            <a:r>
              <a:rPr lang="en-US" altLang="zh-TW" sz="4000" dirty="0">
                <a:solidFill>
                  <a:prstClr val="black"/>
                </a:solidFill>
                <a:latin typeface="標楷體" panose="03000509000000000000" pitchFamily="65" charset="-120"/>
                <a:ea typeface="標楷體" panose="03000509000000000000" pitchFamily="65" charset="-120"/>
              </a:rPr>
              <a:t/>
            </a:r>
            <a:br>
              <a:rPr lang="en-US" altLang="zh-TW" sz="4000" dirty="0">
                <a:solidFill>
                  <a:prstClr val="black"/>
                </a:solidFill>
                <a:latin typeface="標楷體" panose="03000509000000000000" pitchFamily="65" charset="-120"/>
                <a:ea typeface="標楷體" panose="03000509000000000000" pitchFamily="65" charset="-120"/>
              </a:rPr>
            </a:br>
            <a:r>
              <a:rPr lang="zh-TW" altLang="en-US" sz="4000" dirty="0">
                <a:solidFill>
                  <a:prstClr val="black"/>
                </a:solidFill>
                <a:latin typeface="標楷體" panose="03000509000000000000" pitchFamily="65" charset="-120"/>
                <a:ea typeface="標楷體" panose="03000509000000000000" pitchFamily="65" charset="-120"/>
              </a:rPr>
              <a:t>錯誤態樣</a:t>
            </a:r>
            <a:endParaRPr lang="zh-TW" altLang="en-US" sz="4000" dirty="0"/>
          </a:p>
        </p:txBody>
      </p:sp>
      <p:pic>
        <p:nvPicPr>
          <p:cNvPr id="13" name="圖片 12"/>
          <p:cNvPicPr>
            <a:picLocks noChangeAspect="1"/>
          </p:cNvPicPr>
          <p:nvPr/>
        </p:nvPicPr>
        <p:blipFill>
          <a:blip r:embed="rId2"/>
          <a:stretch>
            <a:fillRect/>
          </a:stretch>
        </p:blipFill>
        <p:spPr>
          <a:xfrm>
            <a:off x="520141" y="2625363"/>
            <a:ext cx="9293729" cy="4888071"/>
          </a:xfrm>
          <a:prstGeom prst="rect">
            <a:avLst/>
          </a:prstGeom>
        </p:spPr>
      </p:pic>
      <p:sp>
        <p:nvSpPr>
          <p:cNvPr id="3" name="矩形 2"/>
          <p:cNvSpPr/>
          <p:nvPr/>
        </p:nvSpPr>
        <p:spPr>
          <a:xfrm>
            <a:off x="666180" y="1548383"/>
            <a:ext cx="5840060" cy="1200329"/>
          </a:xfrm>
          <a:prstGeom prst="rect">
            <a:avLst/>
          </a:prstGeom>
        </p:spPr>
        <p:txBody>
          <a:bodyPr wrap="none">
            <a:spAutoFit/>
          </a:bodyPr>
          <a:lstStyle/>
          <a:p>
            <a:pPr marL="446088" indent="-446088">
              <a:buFont typeface="Wingdings" panose="05000000000000000000" pitchFamily="2" charset="2"/>
              <a:buChar char="Ø"/>
            </a:pPr>
            <a:r>
              <a:rPr lang="zh-TW" altLang="en-US" sz="3600" dirty="0" smtClean="0">
                <a:latin typeface="標楷體" panose="03000509000000000000" pitchFamily="65" charset="-120"/>
                <a:ea typeface="標楷體" panose="03000509000000000000" pitchFamily="65" charset="-120"/>
              </a:rPr>
              <a:t>評選</a:t>
            </a:r>
            <a:r>
              <a:rPr lang="en-US" altLang="zh-TW" sz="3600" dirty="0" smtClean="0">
                <a:latin typeface="標楷體" panose="03000509000000000000" pitchFamily="65" charset="-120"/>
                <a:ea typeface="標楷體" panose="03000509000000000000" pitchFamily="65" charset="-120"/>
              </a:rPr>
              <a:t>/</a:t>
            </a:r>
            <a:r>
              <a:rPr lang="zh-TW" altLang="en-US" sz="3600" dirty="0" smtClean="0">
                <a:latin typeface="標楷體" panose="03000509000000000000" pitchFamily="65" charset="-120"/>
                <a:ea typeface="標楷體" panose="03000509000000000000" pitchFamily="65" charset="-120"/>
              </a:rPr>
              <a:t>評審作業注意事項</a:t>
            </a:r>
            <a:r>
              <a:rPr lang="en-US" altLang="zh-TW" sz="3600" dirty="0" smtClean="0">
                <a:latin typeface="標楷體" panose="03000509000000000000" pitchFamily="65" charset="-120"/>
                <a:ea typeface="標楷體" panose="03000509000000000000" pitchFamily="65" charset="-120"/>
              </a:rPr>
              <a:t>:</a:t>
            </a:r>
          </a:p>
          <a:p>
            <a:pPr marL="446088"/>
            <a:r>
              <a:rPr lang="zh-TW" altLang="en-US" sz="3600" dirty="0" smtClean="0">
                <a:latin typeface="標楷體" panose="03000509000000000000" pitchFamily="65" charset="-120"/>
                <a:ea typeface="標楷體" panose="03000509000000000000" pitchFamily="65" charset="-120"/>
              </a:rPr>
              <a:t>這樣</a:t>
            </a:r>
            <a:r>
              <a:rPr lang="zh-TW" altLang="en-US" sz="3600" dirty="0">
                <a:latin typeface="標楷體" panose="03000509000000000000" pitchFamily="65" charset="-120"/>
                <a:ea typeface="標楷體" panose="03000509000000000000" pitchFamily="65" charset="-120"/>
              </a:rPr>
              <a:t>做可以嗎</a:t>
            </a:r>
            <a:r>
              <a:rPr lang="en-US" altLang="zh-TW" sz="3600" dirty="0">
                <a:latin typeface="標楷體" panose="03000509000000000000" pitchFamily="65" charset="-120"/>
                <a:ea typeface="標楷體" panose="03000509000000000000" pitchFamily="65" charset="-120"/>
              </a:rPr>
              <a:t>?</a:t>
            </a:r>
            <a:endParaRPr lang="zh-TW" altLang="en-US" sz="3600" dirty="0"/>
          </a:p>
        </p:txBody>
      </p:sp>
    </p:spTree>
    <p:extLst>
      <p:ext uri="{BB962C8B-B14F-4D97-AF65-F5344CB8AC3E}">
        <p14:creationId xmlns:p14="http://schemas.microsoft.com/office/powerpoint/2010/main" val="93570373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2153</Words>
  <Application>Microsoft Office PowerPoint</Application>
  <PresentationFormat>自訂</PresentationFormat>
  <Paragraphs>123</Paragraphs>
  <Slides>19</Slides>
  <Notes>0</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19</vt:i4>
      </vt:variant>
    </vt:vector>
  </HeadingPairs>
  <TitlesOfParts>
    <vt:vector size="21" baseType="lpstr">
      <vt:lpstr>Office 佈景主題</vt:lpstr>
      <vt:lpstr>Acrobat Document</vt:lpstr>
      <vt:lpstr>行政人員座談</vt:lpstr>
      <vt:lpstr>案例宣導事項</vt:lpstr>
      <vt:lpstr> 一.參照最有利標精神辦理評審作業 錯誤態樣</vt:lpstr>
      <vt:lpstr>一.參照最有利標精神辦理評審作業 錯誤態樣</vt:lpstr>
      <vt:lpstr>一.參照最有利標精神辦理評審作業 錯誤態樣</vt:lpstr>
      <vt:lpstr>一.參照最有利標精神辦理評審作業 錯誤態樣</vt:lpstr>
      <vt:lpstr>一.參照最有利標精神辦理評審作業 錯誤態樣</vt:lpstr>
      <vt:lpstr>一.參照最有利標精神辦理評審作業 錯誤態樣</vt:lpstr>
      <vt:lpstr>一.參照最有利標精神辦理評審作業 錯誤態樣</vt:lpstr>
      <vt:lpstr>二.108年10萬元以下採購案件 專案稽核缺失建議事項</vt:lpstr>
      <vt:lpstr>二.108年10萬元以下採購案件 專案稽核缺失建議事項</vt:lpstr>
      <vt:lpstr>二.108年10萬元以下採購案件 專案稽核缺失建議事項</vt:lpstr>
      <vt:lpstr>二.108年10萬元以下採購案件 專案稽核缺失建議事項</vt:lpstr>
      <vt:lpstr>簡易契約未請廠商用印或註記日期不完整</vt:lpstr>
      <vt:lpstr>PowerPoint 簡報</vt:lpstr>
      <vt:lpstr>PowerPoint 簡報</vt:lpstr>
      <vt:lpstr>三.本所空拍機、無人機管制說明</vt:lpstr>
      <vt:lpstr>三、本所空拍機、無人機管制說明（續）</vt:lpstr>
      <vt:lpstr>感謝聆聽 敬請指教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孫筱玲</dc:creator>
  <cp:lastModifiedBy>asus</cp:lastModifiedBy>
  <cp:revision>19</cp:revision>
  <dcterms:created xsi:type="dcterms:W3CDTF">2016-03-02T01:31:29Z</dcterms:created>
  <dcterms:modified xsi:type="dcterms:W3CDTF">2019-09-20T02:56:44Z</dcterms:modified>
</cp:coreProperties>
</file>