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5" r:id="rId2"/>
    <p:sldId id="277" r:id="rId3"/>
    <p:sldId id="278" r:id="rId4"/>
    <p:sldId id="279" r:id="rId5"/>
    <p:sldId id="280" r:id="rId6"/>
    <p:sldId id="281" r:id="rId7"/>
    <p:sldId id="285" r:id="rId8"/>
    <p:sldId id="293" r:id="rId9"/>
    <p:sldId id="286" r:id="rId10"/>
    <p:sldId id="287" r:id="rId11"/>
    <p:sldId id="288" r:id="rId12"/>
    <p:sldId id="290" r:id="rId13"/>
    <p:sldId id="291" r:id="rId14"/>
    <p:sldId id="266" r:id="rId1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封面" id="{9C79E93E-C08D-452B-9A8A-8C2F8A9B8620}">
          <p14:sldIdLst>
            <p14:sldId id="265"/>
          </p14:sldIdLst>
        </p14:section>
        <p14:section name="前言" id="{71CA206F-3CD8-47CA-8AFE-17A721BC43ED}">
          <p14:sldIdLst>
            <p14:sldId id="277"/>
          </p14:sldIdLst>
        </p14:section>
        <p14:section name="案例一" id="{4889E06A-1709-4DFF-AAD2-E4F49B567E79}">
          <p14:sldIdLst>
            <p14:sldId id="278"/>
            <p14:sldId id="279"/>
            <p14:sldId id="280"/>
            <p14:sldId id="281"/>
            <p14:sldId id="285"/>
            <p14:sldId id="293"/>
          </p14:sldIdLst>
        </p14:section>
        <p14:section name="案例二" id="{87264747-F947-41E2-AFCC-FAB402D31FC1}">
          <p14:sldIdLst>
            <p14:sldId id="286"/>
            <p14:sldId id="287"/>
            <p14:sldId id="288"/>
            <p14:sldId id="290"/>
            <p14:sldId id="291"/>
            <p14:sldId id="266"/>
          </p14:sldIdLst>
        </p14:section>
      </p14:sectionLst>
    </p:ex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EBEB"/>
    <a:srgbClr val="888CA6"/>
    <a:srgbClr val="545871"/>
    <a:srgbClr val="5FD0D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6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-1524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BC4B5A23-C81F-4AF5-A748-1D1EE93505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="" xmlns:a16="http://schemas.microsoft.com/office/drawing/2014/main" id="{26F8B85E-9692-4475-9B5C-3E3DB5D888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="" xmlns:a16="http://schemas.microsoft.com/office/drawing/2014/main" id="{BC005B73-604A-4AB5-8137-DDC71FB767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A27B5-0F0F-431C-AE3D-74B1B6F1C8C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2019-09-20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="" xmlns:a16="http://schemas.microsoft.com/office/drawing/2014/main" id="{D657B5ED-EDEA-4726-A63A-ABCD88DDA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="" xmlns:a16="http://schemas.microsoft.com/office/drawing/2014/main" id="{EE561B83-F1A6-46DA-BD34-3B375CB34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78A70-FB77-4F9B-8311-4FBED7F04F1E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6219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39E36BD6-A4CF-4B25-AB1E-51253291E2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="" xmlns:a16="http://schemas.microsoft.com/office/drawing/2014/main" id="{8749623F-E56B-4F2D-8C1B-7FE5A67088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="" xmlns:a16="http://schemas.microsoft.com/office/drawing/2014/main" id="{638878DC-1F89-454E-8C22-21927454B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A27B5-0F0F-431C-AE3D-74B1B6F1C8C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2019-09-20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="" xmlns:a16="http://schemas.microsoft.com/office/drawing/2014/main" id="{A9C32D40-FC59-4599-8DB0-4EDB55159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="" xmlns:a16="http://schemas.microsoft.com/office/drawing/2014/main" id="{C4BECE70-0B94-4918-8A6B-CE318F78DB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78A70-FB77-4F9B-8311-4FBED7F04F1E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594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="" xmlns:a16="http://schemas.microsoft.com/office/drawing/2014/main" id="{1CC509A6-106F-4F30-B678-2B05478C05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="" xmlns:a16="http://schemas.microsoft.com/office/drawing/2014/main" id="{4728D6E4-1D89-4B38-BBBD-0F05169812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="" xmlns:a16="http://schemas.microsoft.com/office/drawing/2014/main" id="{5C995D7F-87F4-4EAE-B067-A371E5D3C9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A27B5-0F0F-431C-AE3D-74B1B6F1C8C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2019-09-20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="" xmlns:a16="http://schemas.microsoft.com/office/drawing/2014/main" id="{B56F322D-4B78-410F-883C-30640F0A1B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="" xmlns:a16="http://schemas.microsoft.com/office/drawing/2014/main" id="{D8A676F9-DE6E-4CF9-8A5F-C636669B6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78A70-FB77-4F9B-8311-4FBED7F04F1E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039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F2AFF599-F9A5-411F-BFB9-C4FB2A3A31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="" xmlns:a16="http://schemas.microsoft.com/office/drawing/2014/main" id="{193CECED-CCAF-4DDD-B539-F3AF15540E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="" xmlns:a16="http://schemas.microsoft.com/office/drawing/2014/main" id="{BC0C8BE3-B2E2-4859-8481-2ADA01A44F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A27B5-0F0F-431C-AE3D-74B1B6F1C8C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2019-09-20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="" xmlns:a16="http://schemas.microsoft.com/office/drawing/2014/main" id="{288CDC39-E89C-42A8-9B52-C7D6DAC2A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="" xmlns:a16="http://schemas.microsoft.com/office/drawing/2014/main" id="{E1B28C08-4C0A-48B8-A2D2-41A018AB9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78A70-FB77-4F9B-8311-4FBED7F04F1E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4764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CB24B900-D8B5-4B2F-9A9B-DAFD439238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="" xmlns:a16="http://schemas.microsoft.com/office/drawing/2014/main" id="{46D0AAEF-5449-4C97-B530-902BE63F1B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="" xmlns:a16="http://schemas.microsoft.com/office/drawing/2014/main" id="{598CE2F0-2D83-432D-AAAB-53B7BDADB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A27B5-0F0F-431C-AE3D-74B1B6F1C8C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2019-09-20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="" xmlns:a16="http://schemas.microsoft.com/office/drawing/2014/main" id="{F14A1FD5-451B-4844-91B8-CAAD13002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="" xmlns:a16="http://schemas.microsoft.com/office/drawing/2014/main" id="{DC4FCB56-5F29-4966-828B-6F12C897F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78A70-FB77-4F9B-8311-4FBED7F04F1E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7226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07A8BCA9-CCD6-4662-A75A-296836740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="" xmlns:a16="http://schemas.microsoft.com/office/drawing/2014/main" id="{2DB64179-D214-4078-BA5F-DFCB5B7AB5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="" xmlns:a16="http://schemas.microsoft.com/office/drawing/2014/main" id="{B1779CDF-61C0-406A-811C-6499DEFD46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="" xmlns:a16="http://schemas.microsoft.com/office/drawing/2014/main" id="{AE2950D3-3FB5-4335-966B-7606E35446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A27B5-0F0F-431C-AE3D-74B1B6F1C8C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2019-09-20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>
            <a:extLst>
              <a:ext uri="{FF2B5EF4-FFF2-40B4-BE49-F238E27FC236}">
                <a16:creationId xmlns="" xmlns:a16="http://schemas.microsoft.com/office/drawing/2014/main" id="{6EA6937B-7D55-49EA-B7A1-89529F5A35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="" xmlns:a16="http://schemas.microsoft.com/office/drawing/2014/main" id="{BB794612-C908-4F25-B9A3-09427AE34A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78A70-FB77-4F9B-8311-4FBED7F04F1E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7144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3F3C1362-BBA7-4D01-B788-14FDB950EC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="" xmlns:a16="http://schemas.microsoft.com/office/drawing/2014/main" id="{65AC57B0-4E1F-4D85-8918-3867A4BE7C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="" xmlns:a16="http://schemas.microsoft.com/office/drawing/2014/main" id="{5E57D204-8AC0-4D04-AEF3-91D2112061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="" xmlns:a16="http://schemas.microsoft.com/office/drawing/2014/main" id="{695EB064-60AB-4FE5-AF06-C9FE48BB48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="" xmlns:a16="http://schemas.microsoft.com/office/drawing/2014/main" id="{79DB6808-33C3-4B13-8365-0D85B8DDBE4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="" xmlns:a16="http://schemas.microsoft.com/office/drawing/2014/main" id="{9C2640C7-3844-4222-AC6F-AB4902A4D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A27B5-0F0F-431C-AE3D-74B1B6F1C8C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2019-09-20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>
            <a:extLst>
              <a:ext uri="{FF2B5EF4-FFF2-40B4-BE49-F238E27FC236}">
                <a16:creationId xmlns="" xmlns:a16="http://schemas.microsoft.com/office/drawing/2014/main" id="{61889AA5-8486-41FD-8413-A101229602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>
            <a:extLst>
              <a:ext uri="{FF2B5EF4-FFF2-40B4-BE49-F238E27FC236}">
                <a16:creationId xmlns="" xmlns:a16="http://schemas.microsoft.com/office/drawing/2014/main" id="{72CBBB2D-B216-4BCD-8B81-731C681CF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78A70-FB77-4F9B-8311-4FBED7F04F1E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8152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86649871-FAAA-407D-9245-5C61A8E32E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="" xmlns:a16="http://schemas.microsoft.com/office/drawing/2014/main" id="{3A38A7DA-9D13-4BB7-ADE4-F35E84E3A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A27B5-0F0F-431C-AE3D-74B1B6F1C8C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2019-09-20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>
            <a:extLst>
              <a:ext uri="{FF2B5EF4-FFF2-40B4-BE49-F238E27FC236}">
                <a16:creationId xmlns="" xmlns:a16="http://schemas.microsoft.com/office/drawing/2014/main" id="{43FEE6E1-89D7-49AE-A816-C7B25C1D50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>
            <a:extLst>
              <a:ext uri="{FF2B5EF4-FFF2-40B4-BE49-F238E27FC236}">
                <a16:creationId xmlns="" xmlns:a16="http://schemas.microsoft.com/office/drawing/2014/main" id="{516B1AE1-FDC9-44CA-9C12-53013C082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78A70-FB77-4F9B-8311-4FBED7F04F1E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1006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="" xmlns:a16="http://schemas.microsoft.com/office/drawing/2014/main" id="{275ACA46-7E3A-4F54-B5C7-2D501C805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A27B5-0F0F-431C-AE3D-74B1B6F1C8C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2019-09-20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>
            <a:extLst>
              <a:ext uri="{FF2B5EF4-FFF2-40B4-BE49-F238E27FC236}">
                <a16:creationId xmlns="" xmlns:a16="http://schemas.microsoft.com/office/drawing/2014/main" id="{3A6C4713-7972-4FE4-B6C4-CD4F252FD0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="" xmlns:a16="http://schemas.microsoft.com/office/drawing/2014/main" id="{7D64F96C-A2F1-409B-B68C-BE3C8992C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78A70-FB77-4F9B-8311-4FBED7F04F1E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6443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C113D69A-09A1-4C99-B3A6-6FFAF00F00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="" xmlns:a16="http://schemas.microsoft.com/office/drawing/2014/main" id="{EA0AD2F4-8A1D-4D48-B8E0-B0A9F378B4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="" xmlns:a16="http://schemas.microsoft.com/office/drawing/2014/main" id="{1F2D0DD9-6BA7-496D-AB88-10339921C6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="" xmlns:a16="http://schemas.microsoft.com/office/drawing/2014/main" id="{EE604958-49B0-4000-9AE8-1A82649DBB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A27B5-0F0F-431C-AE3D-74B1B6F1C8C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2019-09-20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>
            <a:extLst>
              <a:ext uri="{FF2B5EF4-FFF2-40B4-BE49-F238E27FC236}">
                <a16:creationId xmlns="" xmlns:a16="http://schemas.microsoft.com/office/drawing/2014/main" id="{5A224506-57FE-4AE4-915B-1BCF662CF8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="" xmlns:a16="http://schemas.microsoft.com/office/drawing/2014/main" id="{106D5D81-A0DA-465B-9DDB-DA44E7CFA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78A70-FB77-4F9B-8311-4FBED7F04F1E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4021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8BD983AA-0F4A-45E5-9631-DE95D3748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="" xmlns:a16="http://schemas.microsoft.com/office/drawing/2014/main" id="{4E327D0E-1174-49F8-B6E6-ED9C4C24CCD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="" xmlns:a16="http://schemas.microsoft.com/office/drawing/2014/main" id="{909C250D-0505-42BE-A5E8-7419DF44EF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="" xmlns:a16="http://schemas.microsoft.com/office/drawing/2014/main" id="{1BEAFD8E-9839-4C72-8762-8562A9161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A27B5-0F0F-431C-AE3D-74B1B6F1C8C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2019-09-20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>
            <a:extLst>
              <a:ext uri="{FF2B5EF4-FFF2-40B4-BE49-F238E27FC236}">
                <a16:creationId xmlns="" xmlns:a16="http://schemas.microsoft.com/office/drawing/2014/main" id="{9BFA4037-6B16-4DCF-B42A-04CA15059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="" xmlns:a16="http://schemas.microsoft.com/office/drawing/2014/main" id="{F41A69A5-76C9-4317-9EA8-5195D125D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78A70-FB77-4F9B-8311-4FBED7F04F1E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7985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="" xmlns:a16="http://schemas.microsoft.com/office/drawing/2014/main" id="{E67ADECC-9799-4216-9862-AA5ADA4C89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="" xmlns:a16="http://schemas.microsoft.com/office/drawing/2014/main" id="{247C8BE3-DBC3-496D-978E-EEAF27BD15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="" xmlns:a16="http://schemas.microsoft.com/office/drawing/2014/main" id="{3EA01D7B-4D81-4C57-A818-0D2B635AD1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FA27B5-0F0F-431C-AE3D-74B1B6F1C8C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2019-09-20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="" xmlns:a16="http://schemas.microsoft.com/office/drawing/2014/main" id="{D5504206-C714-4A83-8AB2-390F6A4DB1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="" xmlns:a16="http://schemas.microsoft.com/office/drawing/2014/main" id="{DC61C595-D0A5-4894-99F9-5A8A1E0099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878A70-FB77-4F9B-8311-4FBED7F04F1E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3859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2.bp.blogspot.com/-g_rC_jzmMO8/VY4WepLLLkI/AAAAAAAAuqw/hKq4gLfx-qI/s800/car_character8_truck.png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EB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모서리가 둥근 직사각형 34"/>
          <p:cNvSpPr/>
          <p:nvPr/>
        </p:nvSpPr>
        <p:spPr>
          <a:xfrm>
            <a:off x="1437880" y="2137048"/>
            <a:ext cx="6143625" cy="3107078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noFill/>
          </a:ln>
          <a:effectLst>
            <a:outerShdw blurRad="177800" dist="88900" dir="2700000" sx="98000" sy="98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endParaRPr lang="ko-KR" altLang="en-US" sz="700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36" name="모서리가 둥근 직사각형 35"/>
          <p:cNvSpPr/>
          <p:nvPr/>
        </p:nvSpPr>
        <p:spPr>
          <a:xfrm>
            <a:off x="1510690" y="5306852"/>
            <a:ext cx="6143625" cy="36000"/>
          </a:xfrm>
          <a:prstGeom prst="roundRect">
            <a:avLst>
              <a:gd name="adj" fmla="val 0"/>
            </a:avLst>
          </a:prstGeom>
          <a:solidFill>
            <a:srgbClr val="545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000" dirty="0">
              <a:solidFill>
                <a:srgbClr val="888CA6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2322280" y="2490258"/>
            <a:ext cx="4520447" cy="22653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TW" altLang="en-US" sz="5000" b="1" spc="3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案例分享</a:t>
            </a:r>
            <a:endParaRPr lang="en-US" altLang="zh-TW" sz="5000" b="1" spc="300" dirty="0" smtClean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>
              <a:lnSpc>
                <a:spcPct val="150000"/>
              </a:lnSpc>
            </a:pPr>
            <a:r>
              <a:rPr lang="zh-TW" altLang="en-US" sz="5000" b="1" spc="3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宣導</a:t>
            </a:r>
            <a:r>
              <a:rPr lang="zh-TW" altLang="en-US" sz="5000" b="1" spc="30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事項</a:t>
            </a:r>
            <a:endParaRPr lang="en-US" altLang="ko-KR" sz="5000" b="1" dirty="0">
              <a:solidFill>
                <a:schemeClr val="accent2">
                  <a:lumMod val="5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  <a:cs typeface="Aharoni" panose="02010803020104030203" pitchFamily="2" charset="-79"/>
            </a:endParaRPr>
          </a:p>
        </p:txBody>
      </p:sp>
      <p:sp>
        <p:nvSpPr>
          <p:cNvPr id="59" name="타원 58"/>
          <p:cNvSpPr/>
          <p:nvPr/>
        </p:nvSpPr>
        <p:spPr>
          <a:xfrm>
            <a:off x="4408847" y="1939025"/>
            <a:ext cx="347316" cy="463088"/>
          </a:xfrm>
          <a:prstGeom prst="ellipse">
            <a:avLst/>
          </a:prstGeom>
          <a:solidFill>
            <a:srgbClr val="545871"/>
          </a:solidFill>
          <a:ln>
            <a:noFill/>
          </a:ln>
          <a:effectLst>
            <a:outerShdw blurRad="177800" dist="88900" dir="2700000" sx="98000" sy="98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 b="1" dirty="0">
              <a:solidFill>
                <a:prstClr val="white"/>
              </a:solidFill>
            </a:endParaRPr>
          </a:p>
        </p:txBody>
      </p:sp>
      <p:sp>
        <p:nvSpPr>
          <p:cNvPr id="60" name="Freeform 6">
            <a:extLst>
              <a:ext uri="{FF2B5EF4-FFF2-40B4-BE49-F238E27FC236}">
                <a16:creationId xmlns="" xmlns:a16="http://schemas.microsoft.com/office/drawing/2014/main" id="{F9C6CAD4-FFBF-41DD-B05E-177748E5C761}"/>
              </a:ext>
            </a:extLst>
          </p:cNvPr>
          <p:cNvSpPr>
            <a:spLocks/>
          </p:cNvSpPr>
          <p:nvPr/>
        </p:nvSpPr>
        <p:spPr bwMode="auto">
          <a:xfrm>
            <a:off x="4509695" y="2085444"/>
            <a:ext cx="145619" cy="172142"/>
          </a:xfrm>
          <a:custGeom>
            <a:avLst/>
            <a:gdLst>
              <a:gd name="T0" fmla="*/ 2689 w 3491"/>
              <a:gd name="T1" fmla="*/ 15 h 3097"/>
              <a:gd name="T2" fmla="*/ 2963 w 3491"/>
              <a:gd name="T3" fmla="*/ 108 h 3097"/>
              <a:gd name="T4" fmla="*/ 3204 w 3491"/>
              <a:gd name="T5" fmla="*/ 281 h 3097"/>
              <a:gd name="T6" fmla="*/ 3382 w 3491"/>
              <a:gd name="T7" fmla="*/ 518 h 3097"/>
              <a:gd name="T8" fmla="*/ 3475 w 3491"/>
              <a:gd name="T9" fmla="*/ 786 h 3097"/>
              <a:gd name="T10" fmla="*/ 3486 w 3491"/>
              <a:gd name="T11" fmla="*/ 1066 h 3097"/>
              <a:gd name="T12" fmla="*/ 3413 w 3491"/>
              <a:gd name="T13" fmla="*/ 1339 h 3097"/>
              <a:gd name="T14" fmla="*/ 3256 w 3491"/>
              <a:gd name="T15" fmla="*/ 1586 h 3097"/>
              <a:gd name="T16" fmla="*/ 1965 w 3491"/>
              <a:gd name="T17" fmla="*/ 2838 h 3097"/>
              <a:gd name="T18" fmla="*/ 1873 w 3491"/>
              <a:gd name="T19" fmla="*/ 2828 h 3097"/>
              <a:gd name="T20" fmla="*/ 1821 w 3491"/>
              <a:gd name="T21" fmla="*/ 2749 h 3097"/>
              <a:gd name="T22" fmla="*/ 1853 w 3491"/>
              <a:gd name="T23" fmla="*/ 2662 h 3097"/>
              <a:gd name="T24" fmla="*/ 3153 w 3491"/>
              <a:gd name="T25" fmla="*/ 1355 h 3097"/>
              <a:gd name="T26" fmla="*/ 3242 w 3491"/>
              <a:gd name="T27" fmla="*/ 1126 h 3097"/>
              <a:gd name="T28" fmla="*/ 3253 w 3491"/>
              <a:gd name="T29" fmla="*/ 885 h 3097"/>
              <a:gd name="T30" fmla="*/ 3183 w 3491"/>
              <a:gd name="T31" fmla="*/ 653 h 3097"/>
              <a:gd name="T32" fmla="*/ 3035 w 3491"/>
              <a:gd name="T33" fmla="*/ 448 h 3097"/>
              <a:gd name="T34" fmla="*/ 2825 w 3491"/>
              <a:gd name="T35" fmla="*/ 301 h 3097"/>
              <a:gd name="T36" fmla="*/ 2586 w 3491"/>
              <a:gd name="T37" fmla="*/ 234 h 3097"/>
              <a:gd name="T38" fmla="*/ 2340 w 3491"/>
              <a:gd name="T39" fmla="*/ 243 h 3097"/>
              <a:gd name="T40" fmla="*/ 2108 w 3491"/>
              <a:gd name="T41" fmla="*/ 331 h 3097"/>
              <a:gd name="T42" fmla="*/ 378 w 3491"/>
              <a:gd name="T43" fmla="*/ 1972 h 3097"/>
              <a:gd name="T44" fmla="*/ 258 w 3491"/>
              <a:gd name="T45" fmla="*/ 2149 h 3097"/>
              <a:gd name="T46" fmla="*/ 218 w 3491"/>
              <a:gd name="T47" fmla="*/ 2350 h 3097"/>
              <a:gd name="T48" fmla="*/ 258 w 3491"/>
              <a:gd name="T49" fmla="*/ 2551 h 3097"/>
              <a:gd name="T50" fmla="*/ 378 w 3491"/>
              <a:gd name="T51" fmla="*/ 2728 h 3097"/>
              <a:gd name="T52" fmla="*/ 558 w 3491"/>
              <a:gd name="T53" fmla="*/ 2846 h 3097"/>
              <a:gd name="T54" fmla="*/ 763 w 3491"/>
              <a:gd name="T55" fmla="*/ 2885 h 3097"/>
              <a:gd name="T56" fmla="*/ 968 w 3491"/>
              <a:gd name="T57" fmla="*/ 2846 h 3097"/>
              <a:gd name="T58" fmla="*/ 1149 w 3491"/>
              <a:gd name="T59" fmla="*/ 2728 h 3097"/>
              <a:gd name="T60" fmla="*/ 2809 w 3491"/>
              <a:gd name="T61" fmla="*/ 1091 h 3097"/>
              <a:gd name="T62" fmla="*/ 2837 w 3491"/>
              <a:gd name="T63" fmla="*/ 942 h 3097"/>
              <a:gd name="T64" fmla="*/ 2791 w 3491"/>
              <a:gd name="T65" fmla="*/ 797 h 3097"/>
              <a:gd name="T66" fmla="*/ 2677 w 3491"/>
              <a:gd name="T67" fmla="*/ 685 h 3097"/>
              <a:gd name="T68" fmla="*/ 2528 w 3491"/>
              <a:gd name="T69" fmla="*/ 641 h 3097"/>
              <a:gd name="T70" fmla="*/ 2377 w 3491"/>
              <a:gd name="T71" fmla="*/ 668 h 3097"/>
              <a:gd name="T72" fmla="*/ 1082 w 3491"/>
              <a:gd name="T73" fmla="*/ 1906 h 3097"/>
              <a:gd name="T74" fmla="*/ 992 w 3491"/>
              <a:gd name="T75" fmla="*/ 1937 h 3097"/>
              <a:gd name="T76" fmla="*/ 911 w 3491"/>
              <a:gd name="T77" fmla="*/ 1887 h 3097"/>
              <a:gd name="T78" fmla="*/ 900 w 3491"/>
              <a:gd name="T79" fmla="*/ 1796 h 3097"/>
              <a:gd name="T80" fmla="*/ 2165 w 3491"/>
              <a:gd name="T81" fmla="*/ 546 h 3097"/>
              <a:gd name="T82" fmla="*/ 2354 w 3491"/>
              <a:gd name="T83" fmla="*/ 449 h 3097"/>
              <a:gd name="T84" fmla="*/ 2562 w 3491"/>
              <a:gd name="T85" fmla="*/ 429 h 3097"/>
              <a:gd name="T86" fmla="*/ 2763 w 3491"/>
              <a:gd name="T87" fmla="*/ 488 h 3097"/>
              <a:gd name="T88" fmla="*/ 2932 w 3491"/>
              <a:gd name="T89" fmla="*/ 623 h 3097"/>
              <a:gd name="T90" fmla="*/ 3032 w 3491"/>
              <a:gd name="T91" fmla="*/ 809 h 3097"/>
              <a:gd name="T92" fmla="*/ 3053 w 3491"/>
              <a:gd name="T93" fmla="*/ 1012 h 3097"/>
              <a:gd name="T94" fmla="*/ 2993 w 3491"/>
              <a:gd name="T95" fmla="*/ 1209 h 3097"/>
              <a:gd name="T96" fmla="*/ 1303 w 3491"/>
              <a:gd name="T97" fmla="*/ 2879 h 3097"/>
              <a:gd name="T98" fmla="*/ 1094 w 3491"/>
              <a:gd name="T99" fmla="*/ 3025 h 3097"/>
              <a:gd name="T100" fmla="*/ 855 w 3491"/>
              <a:gd name="T101" fmla="*/ 3092 h 3097"/>
              <a:gd name="T102" fmla="*/ 609 w 3491"/>
              <a:gd name="T103" fmla="*/ 3083 h 3097"/>
              <a:gd name="T104" fmla="*/ 377 w 3491"/>
              <a:gd name="T105" fmla="*/ 2995 h 3097"/>
              <a:gd name="T106" fmla="*/ 178 w 3491"/>
              <a:gd name="T107" fmla="*/ 2832 h 3097"/>
              <a:gd name="T108" fmla="*/ 51 w 3491"/>
              <a:gd name="T109" fmla="*/ 2617 h 3097"/>
              <a:gd name="T110" fmla="*/ 0 w 3491"/>
              <a:gd name="T111" fmla="*/ 2381 h 3097"/>
              <a:gd name="T112" fmla="*/ 30 w 3491"/>
              <a:gd name="T113" fmla="*/ 2141 h 3097"/>
              <a:gd name="T114" fmla="*/ 139 w 3491"/>
              <a:gd name="T115" fmla="*/ 1920 h 3097"/>
              <a:gd name="T116" fmla="*/ 1872 w 3491"/>
              <a:gd name="T117" fmla="*/ 230 h 3097"/>
              <a:gd name="T118" fmla="*/ 2123 w 3491"/>
              <a:gd name="T119" fmla="*/ 76 h 3097"/>
              <a:gd name="T120" fmla="*/ 2402 w 3491"/>
              <a:gd name="T121" fmla="*/ 5 h 30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3491" h="3097">
                <a:moveTo>
                  <a:pt x="2474" y="0"/>
                </a:moveTo>
                <a:lnTo>
                  <a:pt x="2546" y="0"/>
                </a:lnTo>
                <a:lnTo>
                  <a:pt x="2618" y="5"/>
                </a:lnTo>
                <a:lnTo>
                  <a:pt x="2689" y="15"/>
                </a:lnTo>
                <a:lnTo>
                  <a:pt x="2758" y="31"/>
                </a:lnTo>
                <a:lnTo>
                  <a:pt x="2828" y="51"/>
                </a:lnTo>
                <a:lnTo>
                  <a:pt x="2896" y="76"/>
                </a:lnTo>
                <a:lnTo>
                  <a:pt x="2963" y="108"/>
                </a:lnTo>
                <a:lnTo>
                  <a:pt x="3026" y="143"/>
                </a:lnTo>
                <a:lnTo>
                  <a:pt x="3088" y="183"/>
                </a:lnTo>
                <a:lnTo>
                  <a:pt x="3147" y="230"/>
                </a:lnTo>
                <a:lnTo>
                  <a:pt x="3204" y="281"/>
                </a:lnTo>
                <a:lnTo>
                  <a:pt x="3256" y="336"/>
                </a:lnTo>
                <a:lnTo>
                  <a:pt x="3303" y="394"/>
                </a:lnTo>
                <a:lnTo>
                  <a:pt x="3345" y="455"/>
                </a:lnTo>
                <a:lnTo>
                  <a:pt x="3382" y="518"/>
                </a:lnTo>
                <a:lnTo>
                  <a:pt x="3413" y="582"/>
                </a:lnTo>
                <a:lnTo>
                  <a:pt x="3439" y="650"/>
                </a:lnTo>
                <a:lnTo>
                  <a:pt x="3460" y="717"/>
                </a:lnTo>
                <a:lnTo>
                  <a:pt x="3475" y="786"/>
                </a:lnTo>
                <a:lnTo>
                  <a:pt x="3486" y="856"/>
                </a:lnTo>
                <a:lnTo>
                  <a:pt x="3491" y="926"/>
                </a:lnTo>
                <a:lnTo>
                  <a:pt x="3491" y="996"/>
                </a:lnTo>
                <a:lnTo>
                  <a:pt x="3486" y="1066"/>
                </a:lnTo>
                <a:lnTo>
                  <a:pt x="3475" y="1136"/>
                </a:lnTo>
                <a:lnTo>
                  <a:pt x="3460" y="1205"/>
                </a:lnTo>
                <a:lnTo>
                  <a:pt x="3439" y="1273"/>
                </a:lnTo>
                <a:lnTo>
                  <a:pt x="3413" y="1339"/>
                </a:lnTo>
                <a:lnTo>
                  <a:pt x="3382" y="1404"/>
                </a:lnTo>
                <a:lnTo>
                  <a:pt x="3345" y="1467"/>
                </a:lnTo>
                <a:lnTo>
                  <a:pt x="3303" y="1528"/>
                </a:lnTo>
                <a:lnTo>
                  <a:pt x="3256" y="1586"/>
                </a:lnTo>
                <a:lnTo>
                  <a:pt x="3204" y="1641"/>
                </a:lnTo>
                <a:lnTo>
                  <a:pt x="2007" y="2813"/>
                </a:lnTo>
                <a:lnTo>
                  <a:pt x="1988" y="2828"/>
                </a:lnTo>
                <a:lnTo>
                  <a:pt x="1965" y="2838"/>
                </a:lnTo>
                <a:lnTo>
                  <a:pt x="1942" y="2844"/>
                </a:lnTo>
                <a:lnTo>
                  <a:pt x="1918" y="2844"/>
                </a:lnTo>
                <a:lnTo>
                  <a:pt x="1894" y="2838"/>
                </a:lnTo>
                <a:lnTo>
                  <a:pt x="1873" y="2828"/>
                </a:lnTo>
                <a:lnTo>
                  <a:pt x="1853" y="2813"/>
                </a:lnTo>
                <a:lnTo>
                  <a:pt x="1837" y="2793"/>
                </a:lnTo>
                <a:lnTo>
                  <a:pt x="1827" y="2772"/>
                </a:lnTo>
                <a:lnTo>
                  <a:pt x="1821" y="2749"/>
                </a:lnTo>
                <a:lnTo>
                  <a:pt x="1821" y="2726"/>
                </a:lnTo>
                <a:lnTo>
                  <a:pt x="1827" y="2703"/>
                </a:lnTo>
                <a:lnTo>
                  <a:pt x="1837" y="2681"/>
                </a:lnTo>
                <a:lnTo>
                  <a:pt x="1853" y="2662"/>
                </a:lnTo>
                <a:lnTo>
                  <a:pt x="3035" y="1505"/>
                </a:lnTo>
                <a:lnTo>
                  <a:pt x="3079" y="1458"/>
                </a:lnTo>
                <a:lnTo>
                  <a:pt x="3118" y="1407"/>
                </a:lnTo>
                <a:lnTo>
                  <a:pt x="3153" y="1355"/>
                </a:lnTo>
                <a:lnTo>
                  <a:pt x="3183" y="1300"/>
                </a:lnTo>
                <a:lnTo>
                  <a:pt x="3208" y="1243"/>
                </a:lnTo>
                <a:lnTo>
                  <a:pt x="3228" y="1185"/>
                </a:lnTo>
                <a:lnTo>
                  <a:pt x="3242" y="1126"/>
                </a:lnTo>
                <a:lnTo>
                  <a:pt x="3253" y="1066"/>
                </a:lnTo>
                <a:lnTo>
                  <a:pt x="3257" y="1006"/>
                </a:lnTo>
                <a:lnTo>
                  <a:pt x="3257" y="946"/>
                </a:lnTo>
                <a:lnTo>
                  <a:pt x="3253" y="885"/>
                </a:lnTo>
                <a:lnTo>
                  <a:pt x="3242" y="826"/>
                </a:lnTo>
                <a:lnTo>
                  <a:pt x="3228" y="766"/>
                </a:lnTo>
                <a:lnTo>
                  <a:pt x="3208" y="709"/>
                </a:lnTo>
                <a:lnTo>
                  <a:pt x="3183" y="653"/>
                </a:lnTo>
                <a:lnTo>
                  <a:pt x="3153" y="598"/>
                </a:lnTo>
                <a:lnTo>
                  <a:pt x="3118" y="545"/>
                </a:lnTo>
                <a:lnTo>
                  <a:pt x="3079" y="495"/>
                </a:lnTo>
                <a:lnTo>
                  <a:pt x="3035" y="448"/>
                </a:lnTo>
                <a:lnTo>
                  <a:pt x="2985" y="403"/>
                </a:lnTo>
                <a:lnTo>
                  <a:pt x="2935" y="364"/>
                </a:lnTo>
                <a:lnTo>
                  <a:pt x="2881" y="331"/>
                </a:lnTo>
                <a:lnTo>
                  <a:pt x="2825" y="301"/>
                </a:lnTo>
                <a:lnTo>
                  <a:pt x="2767" y="277"/>
                </a:lnTo>
                <a:lnTo>
                  <a:pt x="2708" y="258"/>
                </a:lnTo>
                <a:lnTo>
                  <a:pt x="2648" y="243"/>
                </a:lnTo>
                <a:lnTo>
                  <a:pt x="2586" y="234"/>
                </a:lnTo>
                <a:lnTo>
                  <a:pt x="2525" y="229"/>
                </a:lnTo>
                <a:lnTo>
                  <a:pt x="2464" y="229"/>
                </a:lnTo>
                <a:lnTo>
                  <a:pt x="2402" y="234"/>
                </a:lnTo>
                <a:lnTo>
                  <a:pt x="2340" y="243"/>
                </a:lnTo>
                <a:lnTo>
                  <a:pt x="2280" y="258"/>
                </a:lnTo>
                <a:lnTo>
                  <a:pt x="2221" y="277"/>
                </a:lnTo>
                <a:lnTo>
                  <a:pt x="2164" y="301"/>
                </a:lnTo>
                <a:lnTo>
                  <a:pt x="2108" y="331"/>
                </a:lnTo>
                <a:lnTo>
                  <a:pt x="2055" y="364"/>
                </a:lnTo>
                <a:lnTo>
                  <a:pt x="2003" y="403"/>
                </a:lnTo>
                <a:lnTo>
                  <a:pt x="1955" y="448"/>
                </a:lnTo>
                <a:lnTo>
                  <a:pt x="378" y="1972"/>
                </a:lnTo>
                <a:lnTo>
                  <a:pt x="341" y="2013"/>
                </a:lnTo>
                <a:lnTo>
                  <a:pt x="307" y="2057"/>
                </a:lnTo>
                <a:lnTo>
                  <a:pt x="280" y="2102"/>
                </a:lnTo>
                <a:lnTo>
                  <a:pt x="258" y="2149"/>
                </a:lnTo>
                <a:lnTo>
                  <a:pt x="241" y="2199"/>
                </a:lnTo>
                <a:lnTo>
                  <a:pt x="228" y="2248"/>
                </a:lnTo>
                <a:lnTo>
                  <a:pt x="220" y="2299"/>
                </a:lnTo>
                <a:lnTo>
                  <a:pt x="218" y="2350"/>
                </a:lnTo>
                <a:lnTo>
                  <a:pt x="220" y="2402"/>
                </a:lnTo>
                <a:lnTo>
                  <a:pt x="228" y="2452"/>
                </a:lnTo>
                <a:lnTo>
                  <a:pt x="241" y="2503"/>
                </a:lnTo>
                <a:lnTo>
                  <a:pt x="258" y="2551"/>
                </a:lnTo>
                <a:lnTo>
                  <a:pt x="280" y="2599"/>
                </a:lnTo>
                <a:lnTo>
                  <a:pt x="307" y="2644"/>
                </a:lnTo>
                <a:lnTo>
                  <a:pt x="341" y="2687"/>
                </a:lnTo>
                <a:lnTo>
                  <a:pt x="378" y="2728"/>
                </a:lnTo>
                <a:lnTo>
                  <a:pt x="419" y="2765"/>
                </a:lnTo>
                <a:lnTo>
                  <a:pt x="463" y="2796"/>
                </a:lnTo>
                <a:lnTo>
                  <a:pt x="509" y="2824"/>
                </a:lnTo>
                <a:lnTo>
                  <a:pt x="558" y="2846"/>
                </a:lnTo>
                <a:lnTo>
                  <a:pt x="608" y="2863"/>
                </a:lnTo>
                <a:lnTo>
                  <a:pt x="660" y="2874"/>
                </a:lnTo>
                <a:lnTo>
                  <a:pt x="711" y="2882"/>
                </a:lnTo>
                <a:lnTo>
                  <a:pt x="763" y="2885"/>
                </a:lnTo>
                <a:lnTo>
                  <a:pt x="816" y="2882"/>
                </a:lnTo>
                <a:lnTo>
                  <a:pt x="867" y="2874"/>
                </a:lnTo>
                <a:lnTo>
                  <a:pt x="919" y="2863"/>
                </a:lnTo>
                <a:lnTo>
                  <a:pt x="968" y="2846"/>
                </a:lnTo>
                <a:lnTo>
                  <a:pt x="1018" y="2824"/>
                </a:lnTo>
                <a:lnTo>
                  <a:pt x="1064" y="2796"/>
                </a:lnTo>
                <a:lnTo>
                  <a:pt x="1108" y="2765"/>
                </a:lnTo>
                <a:lnTo>
                  <a:pt x="1149" y="2728"/>
                </a:lnTo>
                <a:lnTo>
                  <a:pt x="2741" y="1187"/>
                </a:lnTo>
                <a:lnTo>
                  <a:pt x="2768" y="1158"/>
                </a:lnTo>
                <a:lnTo>
                  <a:pt x="2791" y="1125"/>
                </a:lnTo>
                <a:lnTo>
                  <a:pt x="2809" y="1091"/>
                </a:lnTo>
                <a:lnTo>
                  <a:pt x="2823" y="1055"/>
                </a:lnTo>
                <a:lnTo>
                  <a:pt x="2831" y="1018"/>
                </a:lnTo>
                <a:lnTo>
                  <a:pt x="2837" y="980"/>
                </a:lnTo>
                <a:lnTo>
                  <a:pt x="2837" y="942"/>
                </a:lnTo>
                <a:lnTo>
                  <a:pt x="2831" y="904"/>
                </a:lnTo>
                <a:lnTo>
                  <a:pt x="2823" y="867"/>
                </a:lnTo>
                <a:lnTo>
                  <a:pt x="2809" y="832"/>
                </a:lnTo>
                <a:lnTo>
                  <a:pt x="2791" y="797"/>
                </a:lnTo>
                <a:lnTo>
                  <a:pt x="2768" y="764"/>
                </a:lnTo>
                <a:lnTo>
                  <a:pt x="2741" y="734"/>
                </a:lnTo>
                <a:lnTo>
                  <a:pt x="2710" y="707"/>
                </a:lnTo>
                <a:lnTo>
                  <a:pt x="2677" y="685"/>
                </a:lnTo>
                <a:lnTo>
                  <a:pt x="2642" y="668"/>
                </a:lnTo>
                <a:lnTo>
                  <a:pt x="2605" y="654"/>
                </a:lnTo>
                <a:lnTo>
                  <a:pt x="2567" y="645"/>
                </a:lnTo>
                <a:lnTo>
                  <a:pt x="2528" y="641"/>
                </a:lnTo>
                <a:lnTo>
                  <a:pt x="2490" y="641"/>
                </a:lnTo>
                <a:lnTo>
                  <a:pt x="2452" y="645"/>
                </a:lnTo>
                <a:lnTo>
                  <a:pt x="2415" y="654"/>
                </a:lnTo>
                <a:lnTo>
                  <a:pt x="2377" y="668"/>
                </a:lnTo>
                <a:lnTo>
                  <a:pt x="2343" y="685"/>
                </a:lnTo>
                <a:lnTo>
                  <a:pt x="2309" y="707"/>
                </a:lnTo>
                <a:lnTo>
                  <a:pt x="2278" y="734"/>
                </a:lnTo>
                <a:lnTo>
                  <a:pt x="1082" y="1906"/>
                </a:lnTo>
                <a:lnTo>
                  <a:pt x="1062" y="1922"/>
                </a:lnTo>
                <a:lnTo>
                  <a:pt x="1040" y="1931"/>
                </a:lnTo>
                <a:lnTo>
                  <a:pt x="1017" y="1937"/>
                </a:lnTo>
                <a:lnTo>
                  <a:pt x="992" y="1937"/>
                </a:lnTo>
                <a:lnTo>
                  <a:pt x="969" y="1931"/>
                </a:lnTo>
                <a:lnTo>
                  <a:pt x="947" y="1922"/>
                </a:lnTo>
                <a:lnTo>
                  <a:pt x="927" y="1906"/>
                </a:lnTo>
                <a:lnTo>
                  <a:pt x="911" y="1887"/>
                </a:lnTo>
                <a:lnTo>
                  <a:pt x="900" y="1865"/>
                </a:lnTo>
                <a:lnTo>
                  <a:pt x="896" y="1842"/>
                </a:lnTo>
                <a:lnTo>
                  <a:pt x="896" y="1819"/>
                </a:lnTo>
                <a:lnTo>
                  <a:pt x="900" y="1796"/>
                </a:lnTo>
                <a:lnTo>
                  <a:pt x="911" y="1775"/>
                </a:lnTo>
                <a:lnTo>
                  <a:pt x="927" y="1755"/>
                </a:lnTo>
                <a:lnTo>
                  <a:pt x="2123" y="583"/>
                </a:lnTo>
                <a:lnTo>
                  <a:pt x="2165" y="546"/>
                </a:lnTo>
                <a:lnTo>
                  <a:pt x="2209" y="515"/>
                </a:lnTo>
                <a:lnTo>
                  <a:pt x="2255" y="488"/>
                </a:lnTo>
                <a:lnTo>
                  <a:pt x="2304" y="465"/>
                </a:lnTo>
                <a:lnTo>
                  <a:pt x="2354" y="449"/>
                </a:lnTo>
                <a:lnTo>
                  <a:pt x="2405" y="436"/>
                </a:lnTo>
                <a:lnTo>
                  <a:pt x="2457" y="429"/>
                </a:lnTo>
                <a:lnTo>
                  <a:pt x="2509" y="427"/>
                </a:lnTo>
                <a:lnTo>
                  <a:pt x="2562" y="429"/>
                </a:lnTo>
                <a:lnTo>
                  <a:pt x="2613" y="436"/>
                </a:lnTo>
                <a:lnTo>
                  <a:pt x="2665" y="449"/>
                </a:lnTo>
                <a:lnTo>
                  <a:pt x="2714" y="465"/>
                </a:lnTo>
                <a:lnTo>
                  <a:pt x="2763" y="488"/>
                </a:lnTo>
                <a:lnTo>
                  <a:pt x="2810" y="515"/>
                </a:lnTo>
                <a:lnTo>
                  <a:pt x="2854" y="546"/>
                </a:lnTo>
                <a:lnTo>
                  <a:pt x="2895" y="583"/>
                </a:lnTo>
                <a:lnTo>
                  <a:pt x="2932" y="623"/>
                </a:lnTo>
                <a:lnTo>
                  <a:pt x="2965" y="666"/>
                </a:lnTo>
                <a:lnTo>
                  <a:pt x="2993" y="713"/>
                </a:lnTo>
                <a:lnTo>
                  <a:pt x="3015" y="760"/>
                </a:lnTo>
                <a:lnTo>
                  <a:pt x="3032" y="809"/>
                </a:lnTo>
                <a:lnTo>
                  <a:pt x="3045" y="859"/>
                </a:lnTo>
                <a:lnTo>
                  <a:pt x="3053" y="910"/>
                </a:lnTo>
                <a:lnTo>
                  <a:pt x="3055" y="961"/>
                </a:lnTo>
                <a:lnTo>
                  <a:pt x="3053" y="1012"/>
                </a:lnTo>
                <a:lnTo>
                  <a:pt x="3045" y="1063"/>
                </a:lnTo>
                <a:lnTo>
                  <a:pt x="3032" y="1113"/>
                </a:lnTo>
                <a:lnTo>
                  <a:pt x="3015" y="1162"/>
                </a:lnTo>
                <a:lnTo>
                  <a:pt x="2993" y="1209"/>
                </a:lnTo>
                <a:lnTo>
                  <a:pt x="2965" y="1255"/>
                </a:lnTo>
                <a:lnTo>
                  <a:pt x="2932" y="1298"/>
                </a:lnTo>
                <a:lnTo>
                  <a:pt x="2895" y="1339"/>
                </a:lnTo>
                <a:lnTo>
                  <a:pt x="1303" y="2879"/>
                </a:lnTo>
                <a:lnTo>
                  <a:pt x="1255" y="2923"/>
                </a:lnTo>
                <a:lnTo>
                  <a:pt x="1203" y="2962"/>
                </a:lnTo>
                <a:lnTo>
                  <a:pt x="1150" y="2995"/>
                </a:lnTo>
                <a:lnTo>
                  <a:pt x="1094" y="3025"/>
                </a:lnTo>
                <a:lnTo>
                  <a:pt x="1036" y="3049"/>
                </a:lnTo>
                <a:lnTo>
                  <a:pt x="977" y="3068"/>
                </a:lnTo>
                <a:lnTo>
                  <a:pt x="917" y="3083"/>
                </a:lnTo>
                <a:lnTo>
                  <a:pt x="855" y="3092"/>
                </a:lnTo>
                <a:lnTo>
                  <a:pt x="794" y="3097"/>
                </a:lnTo>
                <a:lnTo>
                  <a:pt x="733" y="3097"/>
                </a:lnTo>
                <a:lnTo>
                  <a:pt x="671" y="3092"/>
                </a:lnTo>
                <a:lnTo>
                  <a:pt x="609" y="3083"/>
                </a:lnTo>
                <a:lnTo>
                  <a:pt x="549" y="3068"/>
                </a:lnTo>
                <a:lnTo>
                  <a:pt x="490" y="3049"/>
                </a:lnTo>
                <a:lnTo>
                  <a:pt x="433" y="3025"/>
                </a:lnTo>
                <a:lnTo>
                  <a:pt x="377" y="2995"/>
                </a:lnTo>
                <a:lnTo>
                  <a:pt x="323" y="2962"/>
                </a:lnTo>
                <a:lnTo>
                  <a:pt x="272" y="2923"/>
                </a:lnTo>
                <a:lnTo>
                  <a:pt x="224" y="2879"/>
                </a:lnTo>
                <a:lnTo>
                  <a:pt x="178" y="2832"/>
                </a:lnTo>
                <a:lnTo>
                  <a:pt x="139" y="2782"/>
                </a:lnTo>
                <a:lnTo>
                  <a:pt x="104" y="2729"/>
                </a:lnTo>
                <a:lnTo>
                  <a:pt x="75" y="2674"/>
                </a:lnTo>
                <a:lnTo>
                  <a:pt x="51" y="2617"/>
                </a:lnTo>
                <a:lnTo>
                  <a:pt x="30" y="2560"/>
                </a:lnTo>
                <a:lnTo>
                  <a:pt x="15" y="2501"/>
                </a:lnTo>
                <a:lnTo>
                  <a:pt x="5" y="2441"/>
                </a:lnTo>
                <a:lnTo>
                  <a:pt x="0" y="2381"/>
                </a:lnTo>
                <a:lnTo>
                  <a:pt x="0" y="2321"/>
                </a:lnTo>
                <a:lnTo>
                  <a:pt x="5" y="2260"/>
                </a:lnTo>
                <a:lnTo>
                  <a:pt x="15" y="2200"/>
                </a:lnTo>
                <a:lnTo>
                  <a:pt x="30" y="2141"/>
                </a:lnTo>
                <a:lnTo>
                  <a:pt x="51" y="2083"/>
                </a:lnTo>
                <a:lnTo>
                  <a:pt x="75" y="2027"/>
                </a:lnTo>
                <a:lnTo>
                  <a:pt x="104" y="1972"/>
                </a:lnTo>
                <a:lnTo>
                  <a:pt x="139" y="1920"/>
                </a:lnTo>
                <a:lnTo>
                  <a:pt x="178" y="1869"/>
                </a:lnTo>
                <a:lnTo>
                  <a:pt x="224" y="1822"/>
                </a:lnTo>
                <a:lnTo>
                  <a:pt x="1815" y="281"/>
                </a:lnTo>
                <a:lnTo>
                  <a:pt x="1872" y="230"/>
                </a:lnTo>
                <a:lnTo>
                  <a:pt x="1931" y="183"/>
                </a:lnTo>
                <a:lnTo>
                  <a:pt x="1992" y="143"/>
                </a:lnTo>
                <a:lnTo>
                  <a:pt x="2057" y="108"/>
                </a:lnTo>
                <a:lnTo>
                  <a:pt x="2123" y="76"/>
                </a:lnTo>
                <a:lnTo>
                  <a:pt x="2191" y="51"/>
                </a:lnTo>
                <a:lnTo>
                  <a:pt x="2261" y="31"/>
                </a:lnTo>
                <a:lnTo>
                  <a:pt x="2331" y="15"/>
                </a:lnTo>
                <a:lnTo>
                  <a:pt x="2402" y="5"/>
                </a:lnTo>
                <a:lnTo>
                  <a:pt x="2474" y="0"/>
                </a:ln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1600">
              <a:solidFill>
                <a:prstClr val="black"/>
              </a:solidFill>
            </a:endParaRPr>
          </a:p>
        </p:txBody>
      </p:sp>
      <p:sp>
        <p:nvSpPr>
          <p:cNvPr id="12" name="직사각형 11">
            <a:extLst>
              <a:ext uri="{FF2B5EF4-FFF2-40B4-BE49-F238E27FC236}">
                <a16:creationId xmlns="" xmlns:a16="http://schemas.microsoft.com/office/drawing/2014/main" id="{03AD5BD4-0D98-4306-AD39-B06A516B230D}"/>
              </a:ext>
            </a:extLst>
          </p:cNvPr>
          <p:cNvSpPr/>
          <p:nvPr/>
        </p:nvSpPr>
        <p:spPr>
          <a:xfrm>
            <a:off x="2015726" y="586613"/>
            <a:ext cx="5141122" cy="12130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latinLnBrk="0">
              <a:lnSpc>
                <a:spcPct val="150000"/>
              </a:lnSpc>
              <a:defRPr/>
            </a:pPr>
            <a:r>
              <a:rPr lang="zh-TW" altLang="en-US" sz="5500" kern="0" dirty="0" smtClean="0">
                <a:solidFill>
                  <a:srgbClr val="54587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行政人員座談會</a:t>
            </a:r>
            <a:endParaRPr lang="ko-KR" altLang="en-US" sz="5500" kern="0" dirty="0">
              <a:solidFill>
                <a:srgbClr val="545871"/>
              </a:solidFill>
              <a:latin typeface="標楷體" panose="03000509000000000000" pitchFamily="65" charset="-120"/>
            </a:endParaRPr>
          </a:p>
        </p:txBody>
      </p:sp>
      <p:pic>
        <p:nvPicPr>
          <p:cNvPr id="13" name="Picture 2" descr="D:\01工作筆記\09LOGO白邊(107.08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582" y="243182"/>
            <a:ext cx="1219886" cy="16317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副標題 2"/>
          <p:cNvSpPr txBox="1">
            <a:spLocks/>
          </p:cNvSpPr>
          <p:nvPr/>
        </p:nvSpPr>
        <p:spPr>
          <a:xfrm>
            <a:off x="3602005" y="5424561"/>
            <a:ext cx="2496870" cy="105496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dist">
              <a:spcBef>
                <a:spcPts val="0"/>
              </a:spcBef>
              <a:buNone/>
            </a:pPr>
            <a:r>
              <a:rPr lang="zh-TW" altLang="en-US" sz="24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政風室主任</a:t>
            </a:r>
            <a:endParaRPr lang="en-US" altLang="zh-TW" sz="2400" b="1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pPr marL="0" indent="0" algn="dist">
              <a:spcBef>
                <a:spcPts val="0"/>
              </a:spcBef>
              <a:buNone/>
            </a:pPr>
            <a:endParaRPr lang="en-US" altLang="zh-TW" b="1" dirty="0" smtClean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pPr marL="0" indent="0" algn="dist">
              <a:spcBef>
                <a:spcPts val="0"/>
              </a:spcBef>
              <a:buNone/>
            </a:pPr>
            <a:r>
              <a:rPr lang="zh-TW" alt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陳治良</a:t>
            </a:r>
            <a:endParaRPr lang="zh-TW" altLang="en-US" sz="2400" b="1" dirty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28526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EB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-8688" y="0"/>
            <a:ext cx="860924" cy="6858000"/>
          </a:xfrm>
          <a:prstGeom prst="rect">
            <a:avLst/>
          </a:prstGeom>
          <a:solidFill>
            <a:srgbClr val="545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12" name="직사각형 11">
            <a:extLst>
              <a:ext uri="{FF2B5EF4-FFF2-40B4-BE49-F238E27FC236}">
                <a16:creationId xmlns="" xmlns:a16="http://schemas.microsoft.com/office/drawing/2014/main" id="{03AD5BD4-0D98-4306-AD39-B06A516B230D}"/>
              </a:ext>
            </a:extLst>
          </p:cNvPr>
          <p:cNvSpPr/>
          <p:nvPr/>
        </p:nvSpPr>
        <p:spPr>
          <a:xfrm>
            <a:off x="1011743" y="299928"/>
            <a:ext cx="7873466" cy="8037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atinLnBrk="0">
              <a:lnSpc>
                <a:spcPct val="150000"/>
              </a:lnSpc>
              <a:defRPr/>
            </a:pPr>
            <a:r>
              <a:rPr lang="zh-TW" altLang="en-US" sz="3500" b="1" i="1" kern="0" dirty="0" smtClean="0">
                <a:solidFill>
                  <a:srgbClr val="545871"/>
                </a:solidFill>
              </a:rPr>
              <a:t>民眾陳情本所同仁刁難送檢測案</a:t>
            </a:r>
            <a:endParaRPr lang="en-US" altLang="ko-KR" sz="3500" b="1" i="1" kern="0" dirty="0">
              <a:solidFill>
                <a:srgbClr val="545871"/>
              </a:solidFill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4511" y="703564"/>
            <a:ext cx="69762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000" b="1" dirty="0" smtClean="0">
                <a:solidFill>
                  <a:srgbClr val="888CA6"/>
                </a:solidFill>
              </a:rPr>
              <a:t>前言</a:t>
            </a:r>
            <a:endParaRPr lang="ko-KR" altLang="en-US" sz="2000" b="1" dirty="0">
              <a:solidFill>
                <a:srgbClr val="888CA6"/>
              </a:solidFill>
            </a:endParaRPr>
          </a:p>
        </p:txBody>
      </p:sp>
      <p:sp>
        <p:nvSpPr>
          <p:cNvPr id="16" name="직사각형 15"/>
          <p:cNvSpPr/>
          <p:nvPr/>
        </p:nvSpPr>
        <p:spPr>
          <a:xfrm>
            <a:off x="-55280" y="1355391"/>
            <a:ext cx="95410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000" b="1" dirty="0" smtClean="0">
                <a:solidFill>
                  <a:srgbClr val="888CA6"/>
                </a:solidFill>
              </a:rPr>
              <a:t>案例一</a:t>
            </a:r>
            <a:endParaRPr lang="ko-KR" altLang="en-US" sz="2000" b="1" dirty="0">
              <a:solidFill>
                <a:srgbClr val="888CA6"/>
              </a:solidFill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-55280" y="2007218"/>
            <a:ext cx="95410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000" b="1" dirty="0">
                <a:solidFill>
                  <a:srgbClr val="F7EBEB"/>
                </a:solidFill>
              </a:rPr>
              <a:t>案例二</a:t>
            </a:r>
            <a:endParaRPr lang="ko-KR" altLang="en-US" sz="2000" b="1" dirty="0">
              <a:solidFill>
                <a:srgbClr val="F7EBEB"/>
              </a:solidFill>
            </a:endParaRPr>
          </a:p>
        </p:txBody>
      </p:sp>
      <p:sp>
        <p:nvSpPr>
          <p:cNvPr id="14" name="타원 14"/>
          <p:cNvSpPr/>
          <p:nvPr/>
        </p:nvSpPr>
        <p:spPr>
          <a:xfrm>
            <a:off x="327619" y="553601"/>
            <a:ext cx="111409" cy="148545"/>
          </a:xfrm>
          <a:prstGeom prst="ellipse">
            <a:avLst/>
          </a:prstGeom>
          <a:solidFill>
            <a:srgbClr val="888CA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800" b="1" dirty="0">
              <a:solidFill>
                <a:srgbClr val="545871"/>
              </a:solidFill>
            </a:endParaRPr>
          </a:p>
        </p:txBody>
      </p:sp>
      <p:sp>
        <p:nvSpPr>
          <p:cNvPr id="22" name="직사각형 4"/>
          <p:cNvSpPr/>
          <p:nvPr/>
        </p:nvSpPr>
        <p:spPr>
          <a:xfrm>
            <a:off x="1146566" y="1343632"/>
            <a:ext cx="7014021" cy="5690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4000"/>
              </a:lnSpc>
              <a:spcAft>
                <a:spcPts val="1200"/>
              </a:spcAft>
            </a:pPr>
            <a:r>
              <a:rPr lang="zh-TW" altLang="en-US" sz="2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原因分析：</a:t>
            </a:r>
            <a:endParaRPr lang="en-US" altLang="zh-TW" sz="26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3" name="타원 14"/>
          <p:cNvSpPr/>
          <p:nvPr/>
        </p:nvSpPr>
        <p:spPr>
          <a:xfrm>
            <a:off x="368610" y="1202115"/>
            <a:ext cx="111409" cy="148545"/>
          </a:xfrm>
          <a:prstGeom prst="ellipse">
            <a:avLst/>
          </a:prstGeom>
          <a:solidFill>
            <a:srgbClr val="888CA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800" b="1" dirty="0">
              <a:solidFill>
                <a:srgbClr val="545871"/>
              </a:solidFill>
            </a:endParaRPr>
          </a:p>
        </p:txBody>
      </p:sp>
      <p:sp>
        <p:nvSpPr>
          <p:cNvPr id="15" name="타원 14"/>
          <p:cNvSpPr/>
          <p:nvPr/>
        </p:nvSpPr>
        <p:spPr>
          <a:xfrm>
            <a:off x="340005" y="1858673"/>
            <a:ext cx="111409" cy="148545"/>
          </a:xfrm>
          <a:prstGeom prst="ellipse">
            <a:avLst/>
          </a:prstGeom>
          <a:solidFill>
            <a:srgbClr val="F7EBEB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800" b="1" dirty="0">
              <a:solidFill>
                <a:srgbClr val="545871"/>
              </a:solidFill>
            </a:endParaRPr>
          </a:p>
        </p:txBody>
      </p:sp>
      <p:sp>
        <p:nvSpPr>
          <p:cNvPr id="17" name="직사각형 4"/>
          <p:cNvSpPr/>
          <p:nvPr/>
        </p:nvSpPr>
        <p:spPr>
          <a:xfrm>
            <a:off x="1298962" y="2007218"/>
            <a:ext cx="6740857" cy="38369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4000"/>
              </a:lnSpc>
              <a:spcAft>
                <a:spcPts val="1200"/>
              </a:spcAft>
            </a:pPr>
            <a:r>
              <a:rPr lang="zh-TW" altLang="en-US" sz="2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◆溝通不良</a:t>
            </a:r>
            <a:endParaRPr lang="en-US" altLang="zh-TW" sz="2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>
              <a:lnSpc>
                <a:spcPts val="4000"/>
              </a:lnSpc>
              <a:spcAft>
                <a:spcPts val="1200"/>
              </a:spcAft>
            </a:pPr>
            <a:r>
              <a:rPr lang="zh-TW" altLang="en-US" sz="2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民眾送檢產品因活性碳洩漏，確有</a:t>
            </a:r>
            <a:r>
              <a:rPr lang="zh-TW" altLang="zh-TW" sz="2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造成</a:t>
            </a:r>
            <a:r>
              <a:rPr lang="zh-TW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本所檢測儀器損壞之</a:t>
            </a:r>
            <a:r>
              <a:rPr lang="zh-TW" altLang="zh-TW" sz="2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疑慮</a:t>
            </a:r>
            <a:r>
              <a:rPr lang="zh-TW" altLang="en-US" sz="2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，惟本所同仁</a:t>
            </a:r>
            <a:r>
              <a:rPr lang="zh-TW" altLang="en-US" sz="22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未能說明送檢測應有之具體包裝方式、</a:t>
            </a:r>
            <a:r>
              <a:rPr lang="zh-TW" altLang="en-US" sz="22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提出相關完整</a:t>
            </a:r>
            <a:r>
              <a:rPr lang="zh-TW" altLang="en-US" sz="22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規範供民眾參考</a:t>
            </a:r>
            <a:r>
              <a:rPr lang="zh-TW" altLang="en-US" sz="2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，僅表示如檢測該產品恐致本所檢測儀器損壞爰退還產品，因溝通不良致民眾認為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本所同仁服務態度不</a:t>
            </a:r>
            <a:r>
              <a:rPr lang="zh-TW" altLang="en-US" sz="2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佳、有意刁難送檢。</a:t>
            </a:r>
            <a:endParaRPr lang="en-US" altLang="zh-TW" sz="2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83472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EB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-8688" y="0"/>
            <a:ext cx="860924" cy="6858000"/>
          </a:xfrm>
          <a:prstGeom prst="rect">
            <a:avLst/>
          </a:prstGeom>
          <a:solidFill>
            <a:srgbClr val="545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12" name="직사각형 11">
            <a:extLst>
              <a:ext uri="{FF2B5EF4-FFF2-40B4-BE49-F238E27FC236}">
                <a16:creationId xmlns="" xmlns:a16="http://schemas.microsoft.com/office/drawing/2014/main" id="{03AD5BD4-0D98-4306-AD39-B06A516B230D}"/>
              </a:ext>
            </a:extLst>
          </p:cNvPr>
          <p:cNvSpPr/>
          <p:nvPr/>
        </p:nvSpPr>
        <p:spPr>
          <a:xfrm>
            <a:off x="1011743" y="99873"/>
            <a:ext cx="7873466" cy="8037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atinLnBrk="0">
              <a:lnSpc>
                <a:spcPct val="150000"/>
              </a:lnSpc>
              <a:defRPr/>
            </a:pPr>
            <a:r>
              <a:rPr lang="zh-TW" altLang="en-US" sz="3500" b="1" i="1" kern="0" dirty="0" smtClean="0">
                <a:solidFill>
                  <a:srgbClr val="545871"/>
                </a:solidFill>
              </a:rPr>
              <a:t>民眾陳情本所同仁刁難送檢測案</a:t>
            </a:r>
            <a:endParaRPr lang="en-US" altLang="ko-KR" sz="3500" b="1" i="1" kern="0" dirty="0">
              <a:solidFill>
                <a:srgbClr val="545871"/>
              </a:solidFill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4511" y="703564"/>
            <a:ext cx="69762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000" b="1" dirty="0" smtClean="0">
                <a:solidFill>
                  <a:srgbClr val="888CA6"/>
                </a:solidFill>
              </a:rPr>
              <a:t>前言</a:t>
            </a:r>
            <a:endParaRPr lang="ko-KR" altLang="en-US" sz="2000" b="1" dirty="0">
              <a:solidFill>
                <a:srgbClr val="888CA6"/>
              </a:solidFill>
            </a:endParaRPr>
          </a:p>
        </p:txBody>
      </p:sp>
      <p:sp>
        <p:nvSpPr>
          <p:cNvPr id="16" name="직사각형 15"/>
          <p:cNvSpPr/>
          <p:nvPr/>
        </p:nvSpPr>
        <p:spPr>
          <a:xfrm>
            <a:off x="-55280" y="1355391"/>
            <a:ext cx="95410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000" b="1" dirty="0" smtClean="0">
                <a:solidFill>
                  <a:srgbClr val="888CA6"/>
                </a:solidFill>
              </a:rPr>
              <a:t>案例一</a:t>
            </a:r>
            <a:endParaRPr lang="ko-KR" altLang="en-US" sz="2000" b="1" dirty="0">
              <a:solidFill>
                <a:srgbClr val="888CA6"/>
              </a:solidFill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-55280" y="2007218"/>
            <a:ext cx="95410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000" b="1" dirty="0">
                <a:solidFill>
                  <a:srgbClr val="F7EBEB"/>
                </a:solidFill>
              </a:rPr>
              <a:t>案例二</a:t>
            </a:r>
            <a:endParaRPr lang="ko-KR" altLang="en-US" sz="2000" b="1" dirty="0">
              <a:solidFill>
                <a:srgbClr val="F7EBEB"/>
              </a:solidFill>
            </a:endParaRPr>
          </a:p>
        </p:txBody>
      </p:sp>
      <p:sp>
        <p:nvSpPr>
          <p:cNvPr id="14" name="타원 14"/>
          <p:cNvSpPr/>
          <p:nvPr/>
        </p:nvSpPr>
        <p:spPr>
          <a:xfrm>
            <a:off x="327619" y="553601"/>
            <a:ext cx="111409" cy="148545"/>
          </a:xfrm>
          <a:prstGeom prst="ellipse">
            <a:avLst/>
          </a:prstGeom>
          <a:solidFill>
            <a:srgbClr val="888CA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800" b="1" dirty="0">
              <a:solidFill>
                <a:srgbClr val="545871"/>
              </a:solidFill>
            </a:endParaRPr>
          </a:p>
        </p:txBody>
      </p:sp>
      <p:sp>
        <p:nvSpPr>
          <p:cNvPr id="13" name="타원 14"/>
          <p:cNvSpPr/>
          <p:nvPr/>
        </p:nvSpPr>
        <p:spPr>
          <a:xfrm>
            <a:off x="368610" y="1202115"/>
            <a:ext cx="111409" cy="148545"/>
          </a:xfrm>
          <a:prstGeom prst="ellipse">
            <a:avLst/>
          </a:prstGeom>
          <a:solidFill>
            <a:srgbClr val="888CA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800" b="1" dirty="0">
              <a:solidFill>
                <a:srgbClr val="545871"/>
              </a:solidFill>
            </a:endParaRPr>
          </a:p>
        </p:txBody>
      </p:sp>
      <p:sp>
        <p:nvSpPr>
          <p:cNvPr id="15" name="타원 14"/>
          <p:cNvSpPr/>
          <p:nvPr/>
        </p:nvSpPr>
        <p:spPr>
          <a:xfrm>
            <a:off x="340005" y="1858673"/>
            <a:ext cx="111409" cy="148545"/>
          </a:xfrm>
          <a:prstGeom prst="ellipse">
            <a:avLst/>
          </a:prstGeom>
          <a:solidFill>
            <a:srgbClr val="F7EBEB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800" b="1" dirty="0">
              <a:solidFill>
                <a:srgbClr val="545871"/>
              </a:solidFill>
            </a:endParaRPr>
          </a:p>
        </p:txBody>
      </p:sp>
      <p:sp>
        <p:nvSpPr>
          <p:cNvPr id="17" name="직사각형 4"/>
          <p:cNvSpPr/>
          <p:nvPr/>
        </p:nvSpPr>
        <p:spPr>
          <a:xfrm>
            <a:off x="1218449" y="1209912"/>
            <a:ext cx="7356208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4000"/>
              </a:lnSpc>
              <a:spcAft>
                <a:spcPts val="1200"/>
              </a:spcAft>
            </a:pPr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◆流程未臻完善</a:t>
            </a:r>
            <a:endParaRPr lang="en-US" altLang="zh-TW" sz="2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>
              <a:lnSpc>
                <a:spcPts val="4000"/>
              </a:lnSpc>
              <a:spcAft>
                <a:spcPts val="1200"/>
              </a:spcAft>
            </a:pP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本所就該項</a:t>
            </a:r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檢測作業已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訂</a:t>
            </a:r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定作業程序書，詳述檢驗流程，惟</a:t>
            </a:r>
            <a:r>
              <a:rPr lang="zh-TW" altLang="en-US" sz="2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就「拒絕檢測並退還」之情形未訂定相關規範</a:t>
            </a:r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供同仁、民眾依循，致本所同仁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與民眾溝通</a:t>
            </a:r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過程中產生模糊地帶，增加誤會。</a:t>
            </a:r>
            <a:endParaRPr lang="en-US" altLang="zh-TW" sz="2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>
              <a:lnSpc>
                <a:spcPts val="4000"/>
              </a:lnSpc>
              <a:spcAft>
                <a:spcPts val="1200"/>
              </a:spcAft>
            </a:pP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◆對外資訊不明</a:t>
            </a:r>
            <a:endParaRPr lang="en-US" altLang="zh-TW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>
              <a:lnSpc>
                <a:spcPts val="4000"/>
              </a:lnSpc>
              <a:spcAft>
                <a:spcPts val="1200"/>
              </a:spcAft>
            </a:pPr>
            <a:r>
              <a:rPr lang="zh-TW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本案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檢測</a:t>
            </a:r>
            <a:r>
              <a:rPr lang="zh-TW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作業程序書中所規範之作業流程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未於對外網站公開，</a:t>
            </a:r>
            <a:r>
              <a:rPr lang="zh-TW" altLang="en-US" sz="2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民眾無法尋得相關資訊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，且未公告是類檢測案</a:t>
            </a:r>
            <a:r>
              <a:rPr lang="zh-TW" altLang="en-US" sz="2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對外聯繫窗口之聯絡資訊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，於承辦同仁不願告知相關資訊時，民眾亦無其他諮詢管道，爰不得已提出陳情</a:t>
            </a:r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65957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EB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-8688" y="0"/>
            <a:ext cx="860924" cy="6858000"/>
          </a:xfrm>
          <a:prstGeom prst="rect">
            <a:avLst/>
          </a:prstGeom>
          <a:solidFill>
            <a:srgbClr val="545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12" name="직사각형 11">
            <a:extLst>
              <a:ext uri="{FF2B5EF4-FFF2-40B4-BE49-F238E27FC236}">
                <a16:creationId xmlns="" xmlns:a16="http://schemas.microsoft.com/office/drawing/2014/main" id="{03AD5BD4-0D98-4306-AD39-B06A516B230D}"/>
              </a:ext>
            </a:extLst>
          </p:cNvPr>
          <p:cNvSpPr/>
          <p:nvPr/>
        </p:nvSpPr>
        <p:spPr>
          <a:xfrm>
            <a:off x="1011743" y="11073"/>
            <a:ext cx="7873466" cy="8037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atinLnBrk="0">
              <a:lnSpc>
                <a:spcPct val="150000"/>
              </a:lnSpc>
              <a:defRPr/>
            </a:pPr>
            <a:r>
              <a:rPr lang="zh-TW" altLang="en-US" sz="3500" b="1" i="1" kern="0" dirty="0" smtClean="0">
                <a:solidFill>
                  <a:srgbClr val="545871"/>
                </a:solidFill>
              </a:rPr>
              <a:t>民眾陳情本所同仁刁難送檢測案</a:t>
            </a:r>
            <a:endParaRPr lang="en-US" altLang="ko-KR" sz="3500" b="1" i="1" kern="0" dirty="0">
              <a:solidFill>
                <a:srgbClr val="545871"/>
              </a:solidFill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4511" y="703564"/>
            <a:ext cx="69762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000" b="1" dirty="0" smtClean="0">
                <a:solidFill>
                  <a:srgbClr val="888CA6"/>
                </a:solidFill>
              </a:rPr>
              <a:t>前言</a:t>
            </a:r>
            <a:endParaRPr lang="ko-KR" altLang="en-US" sz="2000" b="1" dirty="0">
              <a:solidFill>
                <a:srgbClr val="888CA6"/>
              </a:solidFill>
            </a:endParaRPr>
          </a:p>
        </p:txBody>
      </p:sp>
      <p:sp>
        <p:nvSpPr>
          <p:cNvPr id="16" name="직사각형 15"/>
          <p:cNvSpPr/>
          <p:nvPr/>
        </p:nvSpPr>
        <p:spPr>
          <a:xfrm>
            <a:off x="-55280" y="1355391"/>
            <a:ext cx="95410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000" b="1" dirty="0" smtClean="0">
                <a:solidFill>
                  <a:srgbClr val="888CA6"/>
                </a:solidFill>
              </a:rPr>
              <a:t>案例一</a:t>
            </a:r>
            <a:endParaRPr lang="ko-KR" altLang="en-US" sz="2000" b="1" dirty="0">
              <a:solidFill>
                <a:srgbClr val="888CA6"/>
              </a:solidFill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-55280" y="2007218"/>
            <a:ext cx="95410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000" b="1" dirty="0">
                <a:solidFill>
                  <a:srgbClr val="F7EBEB"/>
                </a:solidFill>
              </a:rPr>
              <a:t>案例二</a:t>
            </a:r>
            <a:endParaRPr lang="ko-KR" altLang="en-US" sz="2000" b="1" dirty="0">
              <a:solidFill>
                <a:srgbClr val="F7EBEB"/>
              </a:solidFill>
            </a:endParaRPr>
          </a:p>
        </p:txBody>
      </p:sp>
      <p:sp>
        <p:nvSpPr>
          <p:cNvPr id="14" name="타원 14"/>
          <p:cNvSpPr/>
          <p:nvPr/>
        </p:nvSpPr>
        <p:spPr>
          <a:xfrm>
            <a:off x="327619" y="553601"/>
            <a:ext cx="111409" cy="148545"/>
          </a:xfrm>
          <a:prstGeom prst="ellipse">
            <a:avLst/>
          </a:prstGeom>
          <a:solidFill>
            <a:srgbClr val="888CA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800" b="1" dirty="0">
              <a:solidFill>
                <a:srgbClr val="545871"/>
              </a:solidFill>
            </a:endParaRPr>
          </a:p>
        </p:txBody>
      </p:sp>
      <p:sp>
        <p:nvSpPr>
          <p:cNvPr id="22" name="직사각형 4"/>
          <p:cNvSpPr/>
          <p:nvPr/>
        </p:nvSpPr>
        <p:spPr>
          <a:xfrm>
            <a:off x="1146566" y="917614"/>
            <a:ext cx="7014021" cy="5690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4000"/>
              </a:lnSpc>
              <a:spcAft>
                <a:spcPts val="1200"/>
              </a:spcAft>
            </a:pPr>
            <a:r>
              <a:rPr lang="zh-TW" altLang="en-US" sz="2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預防作為：</a:t>
            </a:r>
            <a:endParaRPr lang="en-US" altLang="zh-TW" sz="26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3" name="타원 14"/>
          <p:cNvSpPr/>
          <p:nvPr/>
        </p:nvSpPr>
        <p:spPr>
          <a:xfrm>
            <a:off x="368610" y="1202115"/>
            <a:ext cx="111409" cy="148545"/>
          </a:xfrm>
          <a:prstGeom prst="ellipse">
            <a:avLst/>
          </a:prstGeom>
          <a:solidFill>
            <a:srgbClr val="888CA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800" b="1" dirty="0">
              <a:solidFill>
                <a:srgbClr val="545871"/>
              </a:solidFill>
            </a:endParaRPr>
          </a:p>
        </p:txBody>
      </p:sp>
      <p:sp>
        <p:nvSpPr>
          <p:cNvPr id="15" name="타원 14"/>
          <p:cNvSpPr/>
          <p:nvPr/>
        </p:nvSpPr>
        <p:spPr>
          <a:xfrm>
            <a:off x="340005" y="1858673"/>
            <a:ext cx="111409" cy="148545"/>
          </a:xfrm>
          <a:prstGeom prst="ellipse">
            <a:avLst/>
          </a:prstGeom>
          <a:solidFill>
            <a:srgbClr val="F7EBEB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800" b="1" dirty="0">
              <a:solidFill>
                <a:srgbClr val="545871"/>
              </a:solidFill>
            </a:endParaRPr>
          </a:p>
        </p:txBody>
      </p:sp>
      <p:sp>
        <p:nvSpPr>
          <p:cNvPr id="17" name="직사각형 4"/>
          <p:cNvSpPr/>
          <p:nvPr/>
        </p:nvSpPr>
        <p:spPr>
          <a:xfrm>
            <a:off x="1146567" y="1593945"/>
            <a:ext cx="7359078" cy="509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3000"/>
              </a:lnSpc>
              <a:spcAft>
                <a:spcPts val="1200"/>
              </a:spcAft>
            </a:pPr>
            <a:r>
              <a:rPr lang="zh-TW" altLang="en-US" sz="2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◆修改作業流程</a:t>
            </a:r>
            <a:endParaRPr lang="en-US" altLang="zh-TW" sz="2000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>
              <a:lnSpc>
                <a:spcPts val="3000"/>
              </a:lnSpc>
              <a:spcAft>
                <a:spcPts val="1200"/>
              </a:spcAft>
            </a:pPr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建議修改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本所檢測作業程序書，</a:t>
            </a:r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增訂不予受理檢測之處理流程，如「本所得拒絕受理檢測之情形」、「拒絕檢測後之處理方式」、「保障雙方權益之書面或表單資料」等。</a:t>
            </a:r>
            <a:endParaRPr lang="en-US" altLang="zh-TW" sz="2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>
              <a:lnSpc>
                <a:spcPts val="3000"/>
              </a:lnSpc>
              <a:spcAft>
                <a:spcPts val="1200"/>
              </a:spcAft>
            </a:pPr>
            <a:r>
              <a:rPr lang="zh-TW" altLang="en-US" sz="2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◆強化外網資訊</a:t>
            </a:r>
            <a:endParaRPr lang="en-US" altLang="zh-TW" sz="2000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>
              <a:lnSpc>
                <a:spcPts val="3000"/>
              </a:lnSpc>
              <a:spcAft>
                <a:spcPts val="1200"/>
              </a:spcAft>
            </a:pP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本</a:t>
            </a:r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所對外網站有關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檢測作業</a:t>
            </a:r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流程資訊並不明確，建議於外網公開檢測作業程序書規範之流程，提升本所</a:t>
            </a:r>
            <a:r>
              <a:rPr lang="zh-TW" altLang="en-US" sz="2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行政透明</a:t>
            </a:r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使民眾瞭解相關資訊</a:t>
            </a:r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，減少誤解。</a:t>
            </a:r>
            <a:endParaRPr lang="en-US" altLang="zh-TW" sz="2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>
              <a:lnSpc>
                <a:spcPts val="3000"/>
              </a:lnSpc>
              <a:spcAft>
                <a:spcPts val="1200"/>
              </a:spcAft>
            </a:pPr>
            <a:r>
              <a:rPr lang="zh-TW" altLang="en-US" sz="2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◆人力督導培育</a:t>
            </a:r>
            <a:endParaRPr lang="en-US" altLang="zh-TW" sz="20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>
              <a:lnSpc>
                <a:spcPts val="3000"/>
              </a:lnSpc>
              <a:spcAft>
                <a:spcPts val="1200"/>
              </a:spcAft>
            </a:pP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加強督導及考核同仁實務工作，或適時調整同仁工作內容，培育足適人力，以利傳承及紓解同仁壓力</a:t>
            </a:r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176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EB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-8688" y="0"/>
            <a:ext cx="860924" cy="6858000"/>
          </a:xfrm>
          <a:prstGeom prst="rect">
            <a:avLst/>
          </a:prstGeom>
          <a:solidFill>
            <a:srgbClr val="545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12" name="직사각형 11">
            <a:extLst>
              <a:ext uri="{FF2B5EF4-FFF2-40B4-BE49-F238E27FC236}">
                <a16:creationId xmlns="" xmlns:a16="http://schemas.microsoft.com/office/drawing/2014/main" id="{03AD5BD4-0D98-4306-AD39-B06A516B230D}"/>
              </a:ext>
            </a:extLst>
          </p:cNvPr>
          <p:cNvSpPr/>
          <p:nvPr/>
        </p:nvSpPr>
        <p:spPr>
          <a:xfrm>
            <a:off x="1011743" y="151728"/>
            <a:ext cx="7873466" cy="8037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atinLnBrk="0">
              <a:lnSpc>
                <a:spcPct val="150000"/>
              </a:lnSpc>
              <a:defRPr/>
            </a:pPr>
            <a:r>
              <a:rPr lang="zh-TW" altLang="en-US" sz="3500" b="1" i="1" kern="0" dirty="0" smtClean="0">
                <a:solidFill>
                  <a:srgbClr val="545871"/>
                </a:solidFill>
              </a:rPr>
              <a:t>民眾陳情本所同仁刁難送檢測案</a:t>
            </a:r>
            <a:endParaRPr lang="en-US" altLang="ko-KR" sz="3500" b="1" i="1" kern="0" dirty="0">
              <a:solidFill>
                <a:srgbClr val="545871"/>
              </a:solidFill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4511" y="703564"/>
            <a:ext cx="69762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000" b="1" dirty="0" smtClean="0">
                <a:solidFill>
                  <a:srgbClr val="888CA6"/>
                </a:solidFill>
              </a:rPr>
              <a:t>前言</a:t>
            </a:r>
            <a:endParaRPr lang="ko-KR" altLang="en-US" sz="2000" b="1" dirty="0">
              <a:solidFill>
                <a:srgbClr val="888CA6"/>
              </a:solidFill>
            </a:endParaRPr>
          </a:p>
        </p:txBody>
      </p:sp>
      <p:sp>
        <p:nvSpPr>
          <p:cNvPr id="16" name="직사각형 15"/>
          <p:cNvSpPr/>
          <p:nvPr/>
        </p:nvSpPr>
        <p:spPr>
          <a:xfrm>
            <a:off x="-55280" y="1355391"/>
            <a:ext cx="95410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000" b="1" dirty="0" smtClean="0">
                <a:solidFill>
                  <a:srgbClr val="888CA6"/>
                </a:solidFill>
              </a:rPr>
              <a:t>案例一</a:t>
            </a:r>
            <a:endParaRPr lang="ko-KR" altLang="en-US" sz="2000" b="1" dirty="0">
              <a:solidFill>
                <a:srgbClr val="888CA6"/>
              </a:solidFill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-55280" y="2007218"/>
            <a:ext cx="95410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000" b="1" dirty="0">
                <a:solidFill>
                  <a:srgbClr val="888CA6"/>
                </a:solidFill>
              </a:rPr>
              <a:t>案例二</a:t>
            </a:r>
            <a:endParaRPr lang="ko-KR" altLang="en-US" sz="2000" b="1" dirty="0">
              <a:solidFill>
                <a:srgbClr val="888CA6"/>
              </a:solidFill>
            </a:endParaRPr>
          </a:p>
        </p:txBody>
      </p:sp>
      <p:sp>
        <p:nvSpPr>
          <p:cNvPr id="19" name="타원 18"/>
          <p:cNvSpPr/>
          <p:nvPr/>
        </p:nvSpPr>
        <p:spPr>
          <a:xfrm>
            <a:off x="327616" y="1839640"/>
            <a:ext cx="111409" cy="148545"/>
          </a:xfrm>
          <a:prstGeom prst="ellipse">
            <a:avLst/>
          </a:prstGeom>
          <a:solidFill>
            <a:srgbClr val="888CA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800" b="1" dirty="0">
              <a:solidFill>
                <a:srgbClr val="545871"/>
              </a:solidFill>
            </a:endParaRPr>
          </a:p>
        </p:txBody>
      </p:sp>
      <p:sp>
        <p:nvSpPr>
          <p:cNvPr id="14" name="타원 14"/>
          <p:cNvSpPr/>
          <p:nvPr/>
        </p:nvSpPr>
        <p:spPr>
          <a:xfrm>
            <a:off x="327619" y="553601"/>
            <a:ext cx="111409" cy="148545"/>
          </a:xfrm>
          <a:prstGeom prst="ellipse">
            <a:avLst/>
          </a:prstGeom>
          <a:solidFill>
            <a:srgbClr val="888CA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800" b="1" dirty="0">
              <a:solidFill>
                <a:srgbClr val="545871"/>
              </a:solidFill>
            </a:endParaRPr>
          </a:p>
        </p:txBody>
      </p:sp>
      <p:sp>
        <p:nvSpPr>
          <p:cNvPr id="22" name="직사각형 4"/>
          <p:cNvSpPr/>
          <p:nvPr/>
        </p:nvSpPr>
        <p:spPr>
          <a:xfrm>
            <a:off x="1310468" y="1098261"/>
            <a:ext cx="6720725" cy="5529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4000"/>
              </a:lnSpc>
              <a:spcAft>
                <a:spcPts val="1200"/>
              </a:spcAft>
            </a:pPr>
            <a:r>
              <a:rPr lang="zh-TW" altLang="en-US" sz="2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結語：</a:t>
            </a:r>
            <a:endParaRPr lang="en-US" altLang="zh-TW" sz="26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>
              <a:lnSpc>
                <a:spcPts val="4000"/>
              </a:lnSpc>
              <a:spcAft>
                <a:spcPts val="1200"/>
              </a:spcAft>
            </a:pP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本所</a:t>
            </a:r>
            <a:r>
              <a:rPr lang="zh-TW" altLang="en-US" sz="2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各項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業務</a:t>
            </a:r>
            <a:r>
              <a:rPr lang="zh-TW" altLang="en-US" sz="2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均訂有相關法規、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處理</a:t>
            </a:r>
            <a:r>
              <a:rPr lang="zh-TW" altLang="en-US" sz="2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流程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供</a:t>
            </a:r>
            <a:r>
              <a:rPr lang="zh-TW" altLang="en-US" sz="2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同仁承辦業務時有所依循，除本職業務之規定及作業流程外，亦須注意會辦單位之會辦意見及所提法規等，避免疏漏，並確實依法規、作業流程及契約等執行，以免滋生後遺。</a:t>
            </a:r>
            <a:endParaRPr lang="en-US" altLang="zh-TW" sz="2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>
              <a:lnSpc>
                <a:spcPts val="4000"/>
              </a:lnSpc>
              <a:spcAft>
                <a:spcPts val="1200"/>
              </a:spcAft>
            </a:pPr>
            <a:r>
              <a:rPr lang="zh-TW" altLang="en-US" sz="2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另請同仁適時檢視所掌法規及作業流程是否有疏漏、作業流程可否於外網公開，除提升本所行政透明外，</a:t>
            </a:r>
            <a:r>
              <a:rPr lang="zh-TW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亦可</a:t>
            </a:r>
            <a:r>
              <a:rPr lang="zh-TW" altLang="zh-TW" sz="2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讓外部</a:t>
            </a:r>
            <a:r>
              <a:rPr lang="zh-TW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民眾知悉本所相關工作內容及</a:t>
            </a:r>
            <a:r>
              <a:rPr lang="zh-TW" altLang="zh-TW" sz="2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貢獻</a:t>
            </a:r>
            <a:r>
              <a:rPr lang="zh-TW" altLang="en-US" sz="2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，避免因資訊不對等致生誤解情事發生。</a:t>
            </a:r>
            <a:endParaRPr lang="en-US" altLang="zh-TW" sz="2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3" name="타원 14"/>
          <p:cNvSpPr/>
          <p:nvPr/>
        </p:nvSpPr>
        <p:spPr>
          <a:xfrm>
            <a:off x="327617" y="1202115"/>
            <a:ext cx="111409" cy="148545"/>
          </a:xfrm>
          <a:prstGeom prst="ellipse">
            <a:avLst/>
          </a:prstGeom>
          <a:solidFill>
            <a:srgbClr val="888CA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800" b="1" dirty="0">
              <a:solidFill>
                <a:srgbClr val="54587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9983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EB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모서리가 둥근 직사각형 34"/>
          <p:cNvSpPr/>
          <p:nvPr/>
        </p:nvSpPr>
        <p:spPr>
          <a:xfrm>
            <a:off x="1507725" y="1134747"/>
            <a:ext cx="6143625" cy="3285718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noFill/>
          </a:ln>
          <a:effectLst>
            <a:outerShdw blurRad="177800" dist="88900" dir="2700000" sx="98000" sy="98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endParaRPr lang="ko-KR" altLang="en-US" sz="700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36" name="모서리가 둥근 직사각형 35"/>
          <p:cNvSpPr/>
          <p:nvPr/>
        </p:nvSpPr>
        <p:spPr>
          <a:xfrm>
            <a:off x="1468374" y="4803474"/>
            <a:ext cx="6143625" cy="36000"/>
          </a:xfrm>
          <a:prstGeom prst="roundRect">
            <a:avLst>
              <a:gd name="adj" fmla="val 0"/>
            </a:avLst>
          </a:prstGeom>
          <a:solidFill>
            <a:srgbClr val="545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000" dirty="0">
              <a:solidFill>
                <a:srgbClr val="888CA6"/>
              </a:solidFill>
            </a:endParaRPr>
          </a:p>
        </p:txBody>
      </p:sp>
      <p:sp>
        <p:nvSpPr>
          <p:cNvPr id="59" name="타원 58"/>
          <p:cNvSpPr/>
          <p:nvPr/>
        </p:nvSpPr>
        <p:spPr>
          <a:xfrm>
            <a:off x="4366529" y="827535"/>
            <a:ext cx="347316" cy="463088"/>
          </a:xfrm>
          <a:prstGeom prst="ellipse">
            <a:avLst/>
          </a:prstGeom>
          <a:solidFill>
            <a:srgbClr val="545871"/>
          </a:solidFill>
          <a:ln>
            <a:noFill/>
          </a:ln>
          <a:effectLst>
            <a:outerShdw blurRad="177800" dist="88900" dir="2700000" sx="98000" sy="98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 b="1" dirty="0">
              <a:solidFill>
                <a:prstClr val="white"/>
              </a:solidFill>
            </a:endParaRPr>
          </a:p>
        </p:txBody>
      </p:sp>
      <p:sp>
        <p:nvSpPr>
          <p:cNvPr id="60" name="Freeform 6">
            <a:extLst>
              <a:ext uri="{FF2B5EF4-FFF2-40B4-BE49-F238E27FC236}">
                <a16:creationId xmlns="" xmlns:a16="http://schemas.microsoft.com/office/drawing/2014/main" id="{F9C6CAD4-FFBF-41DD-B05E-177748E5C761}"/>
              </a:ext>
            </a:extLst>
          </p:cNvPr>
          <p:cNvSpPr>
            <a:spLocks/>
          </p:cNvSpPr>
          <p:nvPr/>
        </p:nvSpPr>
        <p:spPr bwMode="auto">
          <a:xfrm>
            <a:off x="4467378" y="962605"/>
            <a:ext cx="145619" cy="172142"/>
          </a:xfrm>
          <a:custGeom>
            <a:avLst/>
            <a:gdLst>
              <a:gd name="T0" fmla="*/ 2689 w 3491"/>
              <a:gd name="T1" fmla="*/ 15 h 3097"/>
              <a:gd name="T2" fmla="*/ 2963 w 3491"/>
              <a:gd name="T3" fmla="*/ 108 h 3097"/>
              <a:gd name="T4" fmla="*/ 3204 w 3491"/>
              <a:gd name="T5" fmla="*/ 281 h 3097"/>
              <a:gd name="T6" fmla="*/ 3382 w 3491"/>
              <a:gd name="T7" fmla="*/ 518 h 3097"/>
              <a:gd name="T8" fmla="*/ 3475 w 3491"/>
              <a:gd name="T9" fmla="*/ 786 h 3097"/>
              <a:gd name="T10" fmla="*/ 3486 w 3491"/>
              <a:gd name="T11" fmla="*/ 1066 h 3097"/>
              <a:gd name="T12" fmla="*/ 3413 w 3491"/>
              <a:gd name="T13" fmla="*/ 1339 h 3097"/>
              <a:gd name="T14" fmla="*/ 3256 w 3491"/>
              <a:gd name="T15" fmla="*/ 1586 h 3097"/>
              <a:gd name="T16" fmla="*/ 1965 w 3491"/>
              <a:gd name="T17" fmla="*/ 2838 h 3097"/>
              <a:gd name="T18" fmla="*/ 1873 w 3491"/>
              <a:gd name="T19" fmla="*/ 2828 h 3097"/>
              <a:gd name="T20" fmla="*/ 1821 w 3491"/>
              <a:gd name="T21" fmla="*/ 2749 h 3097"/>
              <a:gd name="T22" fmla="*/ 1853 w 3491"/>
              <a:gd name="T23" fmla="*/ 2662 h 3097"/>
              <a:gd name="T24" fmla="*/ 3153 w 3491"/>
              <a:gd name="T25" fmla="*/ 1355 h 3097"/>
              <a:gd name="T26" fmla="*/ 3242 w 3491"/>
              <a:gd name="T27" fmla="*/ 1126 h 3097"/>
              <a:gd name="T28" fmla="*/ 3253 w 3491"/>
              <a:gd name="T29" fmla="*/ 885 h 3097"/>
              <a:gd name="T30" fmla="*/ 3183 w 3491"/>
              <a:gd name="T31" fmla="*/ 653 h 3097"/>
              <a:gd name="T32" fmla="*/ 3035 w 3491"/>
              <a:gd name="T33" fmla="*/ 448 h 3097"/>
              <a:gd name="T34" fmla="*/ 2825 w 3491"/>
              <a:gd name="T35" fmla="*/ 301 h 3097"/>
              <a:gd name="T36" fmla="*/ 2586 w 3491"/>
              <a:gd name="T37" fmla="*/ 234 h 3097"/>
              <a:gd name="T38" fmla="*/ 2340 w 3491"/>
              <a:gd name="T39" fmla="*/ 243 h 3097"/>
              <a:gd name="T40" fmla="*/ 2108 w 3491"/>
              <a:gd name="T41" fmla="*/ 331 h 3097"/>
              <a:gd name="T42" fmla="*/ 378 w 3491"/>
              <a:gd name="T43" fmla="*/ 1972 h 3097"/>
              <a:gd name="T44" fmla="*/ 258 w 3491"/>
              <a:gd name="T45" fmla="*/ 2149 h 3097"/>
              <a:gd name="T46" fmla="*/ 218 w 3491"/>
              <a:gd name="T47" fmla="*/ 2350 h 3097"/>
              <a:gd name="T48" fmla="*/ 258 w 3491"/>
              <a:gd name="T49" fmla="*/ 2551 h 3097"/>
              <a:gd name="T50" fmla="*/ 378 w 3491"/>
              <a:gd name="T51" fmla="*/ 2728 h 3097"/>
              <a:gd name="T52" fmla="*/ 558 w 3491"/>
              <a:gd name="T53" fmla="*/ 2846 h 3097"/>
              <a:gd name="T54" fmla="*/ 763 w 3491"/>
              <a:gd name="T55" fmla="*/ 2885 h 3097"/>
              <a:gd name="T56" fmla="*/ 968 w 3491"/>
              <a:gd name="T57" fmla="*/ 2846 h 3097"/>
              <a:gd name="T58" fmla="*/ 1149 w 3491"/>
              <a:gd name="T59" fmla="*/ 2728 h 3097"/>
              <a:gd name="T60" fmla="*/ 2809 w 3491"/>
              <a:gd name="T61" fmla="*/ 1091 h 3097"/>
              <a:gd name="T62" fmla="*/ 2837 w 3491"/>
              <a:gd name="T63" fmla="*/ 942 h 3097"/>
              <a:gd name="T64" fmla="*/ 2791 w 3491"/>
              <a:gd name="T65" fmla="*/ 797 h 3097"/>
              <a:gd name="T66" fmla="*/ 2677 w 3491"/>
              <a:gd name="T67" fmla="*/ 685 h 3097"/>
              <a:gd name="T68" fmla="*/ 2528 w 3491"/>
              <a:gd name="T69" fmla="*/ 641 h 3097"/>
              <a:gd name="T70" fmla="*/ 2377 w 3491"/>
              <a:gd name="T71" fmla="*/ 668 h 3097"/>
              <a:gd name="T72" fmla="*/ 1082 w 3491"/>
              <a:gd name="T73" fmla="*/ 1906 h 3097"/>
              <a:gd name="T74" fmla="*/ 992 w 3491"/>
              <a:gd name="T75" fmla="*/ 1937 h 3097"/>
              <a:gd name="T76" fmla="*/ 911 w 3491"/>
              <a:gd name="T77" fmla="*/ 1887 h 3097"/>
              <a:gd name="T78" fmla="*/ 900 w 3491"/>
              <a:gd name="T79" fmla="*/ 1796 h 3097"/>
              <a:gd name="T80" fmla="*/ 2165 w 3491"/>
              <a:gd name="T81" fmla="*/ 546 h 3097"/>
              <a:gd name="T82" fmla="*/ 2354 w 3491"/>
              <a:gd name="T83" fmla="*/ 449 h 3097"/>
              <a:gd name="T84" fmla="*/ 2562 w 3491"/>
              <a:gd name="T85" fmla="*/ 429 h 3097"/>
              <a:gd name="T86" fmla="*/ 2763 w 3491"/>
              <a:gd name="T87" fmla="*/ 488 h 3097"/>
              <a:gd name="T88" fmla="*/ 2932 w 3491"/>
              <a:gd name="T89" fmla="*/ 623 h 3097"/>
              <a:gd name="T90" fmla="*/ 3032 w 3491"/>
              <a:gd name="T91" fmla="*/ 809 h 3097"/>
              <a:gd name="T92" fmla="*/ 3053 w 3491"/>
              <a:gd name="T93" fmla="*/ 1012 h 3097"/>
              <a:gd name="T94" fmla="*/ 2993 w 3491"/>
              <a:gd name="T95" fmla="*/ 1209 h 3097"/>
              <a:gd name="T96" fmla="*/ 1303 w 3491"/>
              <a:gd name="T97" fmla="*/ 2879 h 3097"/>
              <a:gd name="T98" fmla="*/ 1094 w 3491"/>
              <a:gd name="T99" fmla="*/ 3025 h 3097"/>
              <a:gd name="T100" fmla="*/ 855 w 3491"/>
              <a:gd name="T101" fmla="*/ 3092 h 3097"/>
              <a:gd name="T102" fmla="*/ 609 w 3491"/>
              <a:gd name="T103" fmla="*/ 3083 h 3097"/>
              <a:gd name="T104" fmla="*/ 377 w 3491"/>
              <a:gd name="T105" fmla="*/ 2995 h 3097"/>
              <a:gd name="T106" fmla="*/ 178 w 3491"/>
              <a:gd name="T107" fmla="*/ 2832 h 3097"/>
              <a:gd name="T108" fmla="*/ 51 w 3491"/>
              <a:gd name="T109" fmla="*/ 2617 h 3097"/>
              <a:gd name="T110" fmla="*/ 0 w 3491"/>
              <a:gd name="T111" fmla="*/ 2381 h 3097"/>
              <a:gd name="T112" fmla="*/ 30 w 3491"/>
              <a:gd name="T113" fmla="*/ 2141 h 3097"/>
              <a:gd name="T114" fmla="*/ 139 w 3491"/>
              <a:gd name="T115" fmla="*/ 1920 h 3097"/>
              <a:gd name="T116" fmla="*/ 1872 w 3491"/>
              <a:gd name="T117" fmla="*/ 230 h 3097"/>
              <a:gd name="T118" fmla="*/ 2123 w 3491"/>
              <a:gd name="T119" fmla="*/ 76 h 3097"/>
              <a:gd name="T120" fmla="*/ 2402 w 3491"/>
              <a:gd name="T121" fmla="*/ 5 h 30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3491" h="3097">
                <a:moveTo>
                  <a:pt x="2474" y="0"/>
                </a:moveTo>
                <a:lnTo>
                  <a:pt x="2546" y="0"/>
                </a:lnTo>
                <a:lnTo>
                  <a:pt x="2618" y="5"/>
                </a:lnTo>
                <a:lnTo>
                  <a:pt x="2689" y="15"/>
                </a:lnTo>
                <a:lnTo>
                  <a:pt x="2758" y="31"/>
                </a:lnTo>
                <a:lnTo>
                  <a:pt x="2828" y="51"/>
                </a:lnTo>
                <a:lnTo>
                  <a:pt x="2896" y="76"/>
                </a:lnTo>
                <a:lnTo>
                  <a:pt x="2963" y="108"/>
                </a:lnTo>
                <a:lnTo>
                  <a:pt x="3026" y="143"/>
                </a:lnTo>
                <a:lnTo>
                  <a:pt x="3088" y="183"/>
                </a:lnTo>
                <a:lnTo>
                  <a:pt x="3147" y="230"/>
                </a:lnTo>
                <a:lnTo>
                  <a:pt x="3204" y="281"/>
                </a:lnTo>
                <a:lnTo>
                  <a:pt x="3256" y="336"/>
                </a:lnTo>
                <a:lnTo>
                  <a:pt x="3303" y="394"/>
                </a:lnTo>
                <a:lnTo>
                  <a:pt x="3345" y="455"/>
                </a:lnTo>
                <a:lnTo>
                  <a:pt x="3382" y="518"/>
                </a:lnTo>
                <a:lnTo>
                  <a:pt x="3413" y="582"/>
                </a:lnTo>
                <a:lnTo>
                  <a:pt x="3439" y="650"/>
                </a:lnTo>
                <a:lnTo>
                  <a:pt x="3460" y="717"/>
                </a:lnTo>
                <a:lnTo>
                  <a:pt x="3475" y="786"/>
                </a:lnTo>
                <a:lnTo>
                  <a:pt x="3486" y="856"/>
                </a:lnTo>
                <a:lnTo>
                  <a:pt x="3491" y="926"/>
                </a:lnTo>
                <a:lnTo>
                  <a:pt x="3491" y="996"/>
                </a:lnTo>
                <a:lnTo>
                  <a:pt x="3486" y="1066"/>
                </a:lnTo>
                <a:lnTo>
                  <a:pt x="3475" y="1136"/>
                </a:lnTo>
                <a:lnTo>
                  <a:pt x="3460" y="1205"/>
                </a:lnTo>
                <a:lnTo>
                  <a:pt x="3439" y="1273"/>
                </a:lnTo>
                <a:lnTo>
                  <a:pt x="3413" y="1339"/>
                </a:lnTo>
                <a:lnTo>
                  <a:pt x="3382" y="1404"/>
                </a:lnTo>
                <a:lnTo>
                  <a:pt x="3345" y="1467"/>
                </a:lnTo>
                <a:lnTo>
                  <a:pt x="3303" y="1528"/>
                </a:lnTo>
                <a:lnTo>
                  <a:pt x="3256" y="1586"/>
                </a:lnTo>
                <a:lnTo>
                  <a:pt x="3204" y="1641"/>
                </a:lnTo>
                <a:lnTo>
                  <a:pt x="2007" y="2813"/>
                </a:lnTo>
                <a:lnTo>
                  <a:pt x="1988" y="2828"/>
                </a:lnTo>
                <a:lnTo>
                  <a:pt x="1965" y="2838"/>
                </a:lnTo>
                <a:lnTo>
                  <a:pt x="1942" y="2844"/>
                </a:lnTo>
                <a:lnTo>
                  <a:pt x="1918" y="2844"/>
                </a:lnTo>
                <a:lnTo>
                  <a:pt x="1894" y="2838"/>
                </a:lnTo>
                <a:lnTo>
                  <a:pt x="1873" y="2828"/>
                </a:lnTo>
                <a:lnTo>
                  <a:pt x="1853" y="2813"/>
                </a:lnTo>
                <a:lnTo>
                  <a:pt x="1837" y="2793"/>
                </a:lnTo>
                <a:lnTo>
                  <a:pt x="1827" y="2772"/>
                </a:lnTo>
                <a:lnTo>
                  <a:pt x="1821" y="2749"/>
                </a:lnTo>
                <a:lnTo>
                  <a:pt x="1821" y="2726"/>
                </a:lnTo>
                <a:lnTo>
                  <a:pt x="1827" y="2703"/>
                </a:lnTo>
                <a:lnTo>
                  <a:pt x="1837" y="2681"/>
                </a:lnTo>
                <a:lnTo>
                  <a:pt x="1853" y="2662"/>
                </a:lnTo>
                <a:lnTo>
                  <a:pt x="3035" y="1505"/>
                </a:lnTo>
                <a:lnTo>
                  <a:pt x="3079" y="1458"/>
                </a:lnTo>
                <a:lnTo>
                  <a:pt x="3118" y="1407"/>
                </a:lnTo>
                <a:lnTo>
                  <a:pt x="3153" y="1355"/>
                </a:lnTo>
                <a:lnTo>
                  <a:pt x="3183" y="1300"/>
                </a:lnTo>
                <a:lnTo>
                  <a:pt x="3208" y="1243"/>
                </a:lnTo>
                <a:lnTo>
                  <a:pt x="3228" y="1185"/>
                </a:lnTo>
                <a:lnTo>
                  <a:pt x="3242" y="1126"/>
                </a:lnTo>
                <a:lnTo>
                  <a:pt x="3253" y="1066"/>
                </a:lnTo>
                <a:lnTo>
                  <a:pt x="3257" y="1006"/>
                </a:lnTo>
                <a:lnTo>
                  <a:pt x="3257" y="946"/>
                </a:lnTo>
                <a:lnTo>
                  <a:pt x="3253" y="885"/>
                </a:lnTo>
                <a:lnTo>
                  <a:pt x="3242" y="826"/>
                </a:lnTo>
                <a:lnTo>
                  <a:pt x="3228" y="766"/>
                </a:lnTo>
                <a:lnTo>
                  <a:pt x="3208" y="709"/>
                </a:lnTo>
                <a:lnTo>
                  <a:pt x="3183" y="653"/>
                </a:lnTo>
                <a:lnTo>
                  <a:pt x="3153" y="598"/>
                </a:lnTo>
                <a:lnTo>
                  <a:pt x="3118" y="545"/>
                </a:lnTo>
                <a:lnTo>
                  <a:pt x="3079" y="495"/>
                </a:lnTo>
                <a:lnTo>
                  <a:pt x="3035" y="448"/>
                </a:lnTo>
                <a:lnTo>
                  <a:pt x="2985" y="403"/>
                </a:lnTo>
                <a:lnTo>
                  <a:pt x="2935" y="364"/>
                </a:lnTo>
                <a:lnTo>
                  <a:pt x="2881" y="331"/>
                </a:lnTo>
                <a:lnTo>
                  <a:pt x="2825" y="301"/>
                </a:lnTo>
                <a:lnTo>
                  <a:pt x="2767" y="277"/>
                </a:lnTo>
                <a:lnTo>
                  <a:pt x="2708" y="258"/>
                </a:lnTo>
                <a:lnTo>
                  <a:pt x="2648" y="243"/>
                </a:lnTo>
                <a:lnTo>
                  <a:pt x="2586" y="234"/>
                </a:lnTo>
                <a:lnTo>
                  <a:pt x="2525" y="229"/>
                </a:lnTo>
                <a:lnTo>
                  <a:pt x="2464" y="229"/>
                </a:lnTo>
                <a:lnTo>
                  <a:pt x="2402" y="234"/>
                </a:lnTo>
                <a:lnTo>
                  <a:pt x="2340" y="243"/>
                </a:lnTo>
                <a:lnTo>
                  <a:pt x="2280" y="258"/>
                </a:lnTo>
                <a:lnTo>
                  <a:pt x="2221" y="277"/>
                </a:lnTo>
                <a:lnTo>
                  <a:pt x="2164" y="301"/>
                </a:lnTo>
                <a:lnTo>
                  <a:pt x="2108" y="331"/>
                </a:lnTo>
                <a:lnTo>
                  <a:pt x="2055" y="364"/>
                </a:lnTo>
                <a:lnTo>
                  <a:pt x="2003" y="403"/>
                </a:lnTo>
                <a:lnTo>
                  <a:pt x="1955" y="448"/>
                </a:lnTo>
                <a:lnTo>
                  <a:pt x="378" y="1972"/>
                </a:lnTo>
                <a:lnTo>
                  <a:pt x="341" y="2013"/>
                </a:lnTo>
                <a:lnTo>
                  <a:pt x="307" y="2057"/>
                </a:lnTo>
                <a:lnTo>
                  <a:pt x="280" y="2102"/>
                </a:lnTo>
                <a:lnTo>
                  <a:pt x="258" y="2149"/>
                </a:lnTo>
                <a:lnTo>
                  <a:pt x="241" y="2199"/>
                </a:lnTo>
                <a:lnTo>
                  <a:pt x="228" y="2248"/>
                </a:lnTo>
                <a:lnTo>
                  <a:pt x="220" y="2299"/>
                </a:lnTo>
                <a:lnTo>
                  <a:pt x="218" y="2350"/>
                </a:lnTo>
                <a:lnTo>
                  <a:pt x="220" y="2402"/>
                </a:lnTo>
                <a:lnTo>
                  <a:pt x="228" y="2452"/>
                </a:lnTo>
                <a:lnTo>
                  <a:pt x="241" y="2503"/>
                </a:lnTo>
                <a:lnTo>
                  <a:pt x="258" y="2551"/>
                </a:lnTo>
                <a:lnTo>
                  <a:pt x="280" y="2599"/>
                </a:lnTo>
                <a:lnTo>
                  <a:pt x="307" y="2644"/>
                </a:lnTo>
                <a:lnTo>
                  <a:pt x="341" y="2687"/>
                </a:lnTo>
                <a:lnTo>
                  <a:pt x="378" y="2728"/>
                </a:lnTo>
                <a:lnTo>
                  <a:pt x="419" y="2765"/>
                </a:lnTo>
                <a:lnTo>
                  <a:pt x="463" y="2796"/>
                </a:lnTo>
                <a:lnTo>
                  <a:pt x="509" y="2824"/>
                </a:lnTo>
                <a:lnTo>
                  <a:pt x="558" y="2846"/>
                </a:lnTo>
                <a:lnTo>
                  <a:pt x="608" y="2863"/>
                </a:lnTo>
                <a:lnTo>
                  <a:pt x="660" y="2874"/>
                </a:lnTo>
                <a:lnTo>
                  <a:pt x="711" y="2882"/>
                </a:lnTo>
                <a:lnTo>
                  <a:pt x="763" y="2885"/>
                </a:lnTo>
                <a:lnTo>
                  <a:pt x="816" y="2882"/>
                </a:lnTo>
                <a:lnTo>
                  <a:pt x="867" y="2874"/>
                </a:lnTo>
                <a:lnTo>
                  <a:pt x="919" y="2863"/>
                </a:lnTo>
                <a:lnTo>
                  <a:pt x="968" y="2846"/>
                </a:lnTo>
                <a:lnTo>
                  <a:pt x="1018" y="2824"/>
                </a:lnTo>
                <a:lnTo>
                  <a:pt x="1064" y="2796"/>
                </a:lnTo>
                <a:lnTo>
                  <a:pt x="1108" y="2765"/>
                </a:lnTo>
                <a:lnTo>
                  <a:pt x="1149" y="2728"/>
                </a:lnTo>
                <a:lnTo>
                  <a:pt x="2741" y="1187"/>
                </a:lnTo>
                <a:lnTo>
                  <a:pt x="2768" y="1158"/>
                </a:lnTo>
                <a:lnTo>
                  <a:pt x="2791" y="1125"/>
                </a:lnTo>
                <a:lnTo>
                  <a:pt x="2809" y="1091"/>
                </a:lnTo>
                <a:lnTo>
                  <a:pt x="2823" y="1055"/>
                </a:lnTo>
                <a:lnTo>
                  <a:pt x="2831" y="1018"/>
                </a:lnTo>
                <a:lnTo>
                  <a:pt x="2837" y="980"/>
                </a:lnTo>
                <a:lnTo>
                  <a:pt x="2837" y="942"/>
                </a:lnTo>
                <a:lnTo>
                  <a:pt x="2831" y="904"/>
                </a:lnTo>
                <a:lnTo>
                  <a:pt x="2823" y="867"/>
                </a:lnTo>
                <a:lnTo>
                  <a:pt x="2809" y="832"/>
                </a:lnTo>
                <a:lnTo>
                  <a:pt x="2791" y="797"/>
                </a:lnTo>
                <a:lnTo>
                  <a:pt x="2768" y="764"/>
                </a:lnTo>
                <a:lnTo>
                  <a:pt x="2741" y="734"/>
                </a:lnTo>
                <a:lnTo>
                  <a:pt x="2710" y="707"/>
                </a:lnTo>
                <a:lnTo>
                  <a:pt x="2677" y="685"/>
                </a:lnTo>
                <a:lnTo>
                  <a:pt x="2642" y="668"/>
                </a:lnTo>
                <a:lnTo>
                  <a:pt x="2605" y="654"/>
                </a:lnTo>
                <a:lnTo>
                  <a:pt x="2567" y="645"/>
                </a:lnTo>
                <a:lnTo>
                  <a:pt x="2528" y="641"/>
                </a:lnTo>
                <a:lnTo>
                  <a:pt x="2490" y="641"/>
                </a:lnTo>
                <a:lnTo>
                  <a:pt x="2452" y="645"/>
                </a:lnTo>
                <a:lnTo>
                  <a:pt x="2415" y="654"/>
                </a:lnTo>
                <a:lnTo>
                  <a:pt x="2377" y="668"/>
                </a:lnTo>
                <a:lnTo>
                  <a:pt x="2343" y="685"/>
                </a:lnTo>
                <a:lnTo>
                  <a:pt x="2309" y="707"/>
                </a:lnTo>
                <a:lnTo>
                  <a:pt x="2278" y="734"/>
                </a:lnTo>
                <a:lnTo>
                  <a:pt x="1082" y="1906"/>
                </a:lnTo>
                <a:lnTo>
                  <a:pt x="1062" y="1922"/>
                </a:lnTo>
                <a:lnTo>
                  <a:pt x="1040" y="1931"/>
                </a:lnTo>
                <a:lnTo>
                  <a:pt x="1017" y="1937"/>
                </a:lnTo>
                <a:lnTo>
                  <a:pt x="992" y="1937"/>
                </a:lnTo>
                <a:lnTo>
                  <a:pt x="969" y="1931"/>
                </a:lnTo>
                <a:lnTo>
                  <a:pt x="947" y="1922"/>
                </a:lnTo>
                <a:lnTo>
                  <a:pt x="927" y="1906"/>
                </a:lnTo>
                <a:lnTo>
                  <a:pt x="911" y="1887"/>
                </a:lnTo>
                <a:lnTo>
                  <a:pt x="900" y="1865"/>
                </a:lnTo>
                <a:lnTo>
                  <a:pt x="896" y="1842"/>
                </a:lnTo>
                <a:lnTo>
                  <a:pt x="896" y="1819"/>
                </a:lnTo>
                <a:lnTo>
                  <a:pt x="900" y="1796"/>
                </a:lnTo>
                <a:lnTo>
                  <a:pt x="911" y="1775"/>
                </a:lnTo>
                <a:lnTo>
                  <a:pt x="927" y="1755"/>
                </a:lnTo>
                <a:lnTo>
                  <a:pt x="2123" y="583"/>
                </a:lnTo>
                <a:lnTo>
                  <a:pt x="2165" y="546"/>
                </a:lnTo>
                <a:lnTo>
                  <a:pt x="2209" y="515"/>
                </a:lnTo>
                <a:lnTo>
                  <a:pt x="2255" y="488"/>
                </a:lnTo>
                <a:lnTo>
                  <a:pt x="2304" y="465"/>
                </a:lnTo>
                <a:lnTo>
                  <a:pt x="2354" y="449"/>
                </a:lnTo>
                <a:lnTo>
                  <a:pt x="2405" y="436"/>
                </a:lnTo>
                <a:lnTo>
                  <a:pt x="2457" y="429"/>
                </a:lnTo>
                <a:lnTo>
                  <a:pt x="2509" y="427"/>
                </a:lnTo>
                <a:lnTo>
                  <a:pt x="2562" y="429"/>
                </a:lnTo>
                <a:lnTo>
                  <a:pt x="2613" y="436"/>
                </a:lnTo>
                <a:lnTo>
                  <a:pt x="2665" y="449"/>
                </a:lnTo>
                <a:lnTo>
                  <a:pt x="2714" y="465"/>
                </a:lnTo>
                <a:lnTo>
                  <a:pt x="2763" y="488"/>
                </a:lnTo>
                <a:lnTo>
                  <a:pt x="2810" y="515"/>
                </a:lnTo>
                <a:lnTo>
                  <a:pt x="2854" y="546"/>
                </a:lnTo>
                <a:lnTo>
                  <a:pt x="2895" y="583"/>
                </a:lnTo>
                <a:lnTo>
                  <a:pt x="2932" y="623"/>
                </a:lnTo>
                <a:lnTo>
                  <a:pt x="2965" y="666"/>
                </a:lnTo>
                <a:lnTo>
                  <a:pt x="2993" y="713"/>
                </a:lnTo>
                <a:lnTo>
                  <a:pt x="3015" y="760"/>
                </a:lnTo>
                <a:lnTo>
                  <a:pt x="3032" y="809"/>
                </a:lnTo>
                <a:lnTo>
                  <a:pt x="3045" y="859"/>
                </a:lnTo>
                <a:lnTo>
                  <a:pt x="3053" y="910"/>
                </a:lnTo>
                <a:lnTo>
                  <a:pt x="3055" y="961"/>
                </a:lnTo>
                <a:lnTo>
                  <a:pt x="3053" y="1012"/>
                </a:lnTo>
                <a:lnTo>
                  <a:pt x="3045" y="1063"/>
                </a:lnTo>
                <a:lnTo>
                  <a:pt x="3032" y="1113"/>
                </a:lnTo>
                <a:lnTo>
                  <a:pt x="3015" y="1162"/>
                </a:lnTo>
                <a:lnTo>
                  <a:pt x="2993" y="1209"/>
                </a:lnTo>
                <a:lnTo>
                  <a:pt x="2965" y="1255"/>
                </a:lnTo>
                <a:lnTo>
                  <a:pt x="2932" y="1298"/>
                </a:lnTo>
                <a:lnTo>
                  <a:pt x="2895" y="1339"/>
                </a:lnTo>
                <a:lnTo>
                  <a:pt x="1303" y="2879"/>
                </a:lnTo>
                <a:lnTo>
                  <a:pt x="1255" y="2923"/>
                </a:lnTo>
                <a:lnTo>
                  <a:pt x="1203" y="2962"/>
                </a:lnTo>
                <a:lnTo>
                  <a:pt x="1150" y="2995"/>
                </a:lnTo>
                <a:lnTo>
                  <a:pt x="1094" y="3025"/>
                </a:lnTo>
                <a:lnTo>
                  <a:pt x="1036" y="3049"/>
                </a:lnTo>
                <a:lnTo>
                  <a:pt x="977" y="3068"/>
                </a:lnTo>
                <a:lnTo>
                  <a:pt x="917" y="3083"/>
                </a:lnTo>
                <a:lnTo>
                  <a:pt x="855" y="3092"/>
                </a:lnTo>
                <a:lnTo>
                  <a:pt x="794" y="3097"/>
                </a:lnTo>
                <a:lnTo>
                  <a:pt x="733" y="3097"/>
                </a:lnTo>
                <a:lnTo>
                  <a:pt x="671" y="3092"/>
                </a:lnTo>
                <a:lnTo>
                  <a:pt x="609" y="3083"/>
                </a:lnTo>
                <a:lnTo>
                  <a:pt x="549" y="3068"/>
                </a:lnTo>
                <a:lnTo>
                  <a:pt x="490" y="3049"/>
                </a:lnTo>
                <a:lnTo>
                  <a:pt x="433" y="3025"/>
                </a:lnTo>
                <a:lnTo>
                  <a:pt x="377" y="2995"/>
                </a:lnTo>
                <a:lnTo>
                  <a:pt x="323" y="2962"/>
                </a:lnTo>
                <a:lnTo>
                  <a:pt x="272" y="2923"/>
                </a:lnTo>
                <a:lnTo>
                  <a:pt x="224" y="2879"/>
                </a:lnTo>
                <a:lnTo>
                  <a:pt x="178" y="2832"/>
                </a:lnTo>
                <a:lnTo>
                  <a:pt x="139" y="2782"/>
                </a:lnTo>
                <a:lnTo>
                  <a:pt x="104" y="2729"/>
                </a:lnTo>
                <a:lnTo>
                  <a:pt x="75" y="2674"/>
                </a:lnTo>
                <a:lnTo>
                  <a:pt x="51" y="2617"/>
                </a:lnTo>
                <a:lnTo>
                  <a:pt x="30" y="2560"/>
                </a:lnTo>
                <a:lnTo>
                  <a:pt x="15" y="2501"/>
                </a:lnTo>
                <a:lnTo>
                  <a:pt x="5" y="2441"/>
                </a:lnTo>
                <a:lnTo>
                  <a:pt x="0" y="2381"/>
                </a:lnTo>
                <a:lnTo>
                  <a:pt x="0" y="2321"/>
                </a:lnTo>
                <a:lnTo>
                  <a:pt x="5" y="2260"/>
                </a:lnTo>
                <a:lnTo>
                  <a:pt x="15" y="2200"/>
                </a:lnTo>
                <a:lnTo>
                  <a:pt x="30" y="2141"/>
                </a:lnTo>
                <a:lnTo>
                  <a:pt x="51" y="2083"/>
                </a:lnTo>
                <a:lnTo>
                  <a:pt x="75" y="2027"/>
                </a:lnTo>
                <a:lnTo>
                  <a:pt x="104" y="1972"/>
                </a:lnTo>
                <a:lnTo>
                  <a:pt x="139" y="1920"/>
                </a:lnTo>
                <a:lnTo>
                  <a:pt x="178" y="1869"/>
                </a:lnTo>
                <a:lnTo>
                  <a:pt x="224" y="1822"/>
                </a:lnTo>
                <a:lnTo>
                  <a:pt x="1815" y="281"/>
                </a:lnTo>
                <a:lnTo>
                  <a:pt x="1872" y="230"/>
                </a:lnTo>
                <a:lnTo>
                  <a:pt x="1931" y="183"/>
                </a:lnTo>
                <a:lnTo>
                  <a:pt x="1992" y="143"/>
                </a:lnTo>
                <a:lnTo>
                  <a:pt x="2057" y="108"/>
                </a:lnTo>
                <a:lnTo>
                  <a:pt x="2123" y="76"/>
                </a:lnTo>
                <a:lnTo>
                  <a:pt x="2191" y="51"/>
                </a:lnTo>
                <a:lnTo>
                  <a:pt x="2261" y="31"/>
                </a:lnTo>
                <a:lnTo>
                  <a:pt x="2331" y="15"/>
                </a:lnTo>
                <a:lnTo>
                  <a:pt x="2402" y="5"/>
                </a:lnTo>
                <a:lnTo>
                  <a:pt x="2474" y="0"/>
                </a:ln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1600">
              <a:solidFill>
                <a:prstClr val="black"/>
              </a:solidFill>
            </a:endParaRPr>
          </a:p>
        </p:txBody>
      </p:sp>
      <p:pic>
        <p:nvPicPr>
          <p:cNvPr id="13" name="Picture 2" descr="D:\01工作筆記\09LOGO白邊(107.08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582" y="127028"/>
            <a:ext cx="1047358" cy="14010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æè¬ã®æ°æã¡ã®ã¤ã©ã¹ã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101922">
            <a:off x="2960856" y="1293806"/>
            <a:ext cx="3505978" cy="3505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직사각형 11">
            <a:extLst>
              <a:ext uri="{FF2B5EF4-FFF2-40B4-BE49-F238E27FC236}">
                <a16:creationId xmlns="" xmlns:a16="http://schemas.microsoft.com/office/drawing/2014/main" id="{03AD5BD4-0D98-4306-AD39-B06A516B230D}"/>
              </a:ext>
            </a:extLst>
          </p:cNvPr>
          <p:cNvSpPr/>
          <p:nvPr/>
        </p:nvSpPr>
        <p:spPr>
          <a:xfrm>
            <a:off x="2008976" y="5015887"/>
            <a:ext cx="5141122" cy="13619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latinLnBrk="0">
              <a:lnSpc>
                <a:spcPct val="150000"/>
              </a:lnSpc>
              <a:defRPr/>
            </a:pPr>
            <a:r>
              <a:rPr lang="zh-TW" altLang="en-US" sz="5500" kern="0" dirty="0" smtClean="0">
                <a:solidFill>
                  <a:srgbClr val="54587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謝謝聆聽</a:t>
            </a:r>
            <a:endParaRPr lang="ko-KR" altLang="en-US" sz="5500" kern="0" dirty="0">
              <a:solidFill>
                <a:srgbClr val="545871"/>
              </a:solidFill>
              <a:latin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81324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6000">
              <a:srgbClr val="F7EBEB"/>
            </a:gs>
            <a:gs pos="57000">
              <a:srgbClr val="F1E9ED"/>
            </a:gs>
            <a:gs pos="79000">
              <a:schemeClr val="accent1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-8688" y="0"/>
            <a:ext cx="860924" cy="6858000"/>
          </a:xfrm>
          <a:prstGeom prst="rect">
            <a:avLst/>
          </a:prstGeom>
          <a:solidFill>
            <a:srgbClr val="545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12" name="직사각형 11">
            <a:extLst>
              <a:ext uri="{FF2B5EF4-FFF2-40B4-BE49-F238E27FC236}">
                <a16:creationId xmlns="" xmlns:a16="http://schemas.microsoft.com/office/drawing/2014/main" id="{03AD5BD4-0D98-4306-AD39-B06A516B230D}"/>
              </a:ext>
            </a:extLst>
          </p:cNvPr>
          <p:cNvSpPr/>
          <p:nvPr/>
        </p:nvSpPr>
        <p:spPr>
          <a:xfrm>
            <a:off x="994490" y="175187"/>
            <a:ext cx="4138619" cy="9053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atinLnBrk="0">
              <a:lnSpc>
                <a:spcPct val="150000"/>
              </a:lnSpc>
              <a:defRPr/>
            </a:pPr>
            <a:r>
              <a:rPr lang="zh-TW" altLang="en-US" sz="4000" b="1" i="1" kern="0" dirty="0" smtClean="0">
                <a:solidFill>
                  <a:srgbClr val="545871"/>
                </a:solidFill>
              </a:rPr>
              <a:t>預警作為</a:t>
            </a:r>
            <a:endParaRPr lang="en-US" altLang="ko-KR" sz="4000" b="1" i="1" kern="0" dirty="0">
              <a:solidFill>
                <a:srgbClr val="545871"/>
              </a:solidFill>
            </a:endParaRPr>
          </a:p>
        </p:txBody>
      </p:sp>
      <p:sp>
        <p:nvSpPr>
          <p:cNvPr id="15" name="타원 14"/>
          <p:cNvSpPr/>
          <p:nvPr/>
        </p:nvSpPr>
        <p:spPr>
          <a:xfrm>
            <a:off x="310365" y="1131157"/>
            <a:ext cx="111409" cy="148545"/>
          </a:xfrm>
          <a:prstGeom prst="ellipse">
            <a:avLst/>
          </a:prstGeom>
          <a:solidFill>
            <a:srgbClr val="888CA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800" b="1" dirty="0">
              <a:solidFill>
                <a:srgbClr val="545871"/>
              </a:solidFill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4511" y="703564"/>
            <a:ext cx="69762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000" b="1" dirty="0" smtClean="0">
                <a:solidFill>
                  <a:srgbClr val="F7EBEB"/>
                </a:solidFill>
              </a:rPr>
              <a:t>前言</a:t>
            </a:r>
            <a:endParaRPr lang="ko-KR" altLang="en-US" sz="2000" b="1" dirty="0">
              <a:solidFill>
                <a:srgbClr val="F7EBEB"/>
              </a:solidFill>
            </a:endParaRPr>
          </a:p>
        </p:txBody>
      </p:sp>
      <p:sp>
        <p:nvSpPr>
          <p:cNvPr id="16" name="직사각형 15"/>
          <p:cNvSpPr/>
          <p:nvPr/>
        </p:nvSpPr>
        <p:spPr>
          <a:xfrm>
            <a:off x="-55280" y="1355391"/>
            <a:ext cx="95410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000" dirty="0" smtClean="0">
                <a:solidFill>
                  <a:srgbClr val="888CA6"/>
                </a:solidFill>
              </a:rPr>
              <a:t>案例一</a:t>
            </a:r>
            <a:endParaRPr lang="ko-KR" altLang="en-US" sz="2000" dirty="0">
              <a:solidFill>
                <a:srgbClr val="888CA6"/>
              </a:solidFill>
            </a:endParaRPr>
          </a:p>
        </p:txBody>
      </p:sp>
      <p:sp>
        <p:nvSpPr>
          <p:cNvPr id="17" name="타원 16"/>
          <p:cNvSpPr/>
          <p:nvPr/>
        </p:nvSpPr>
        <p:spPr>
          <a:xfrm>
            <a:off x="310365" y="1782984"/>
            <a:ext cx="111409" cy="148545"/>
          </a:xfrm>
          <a:prstGeom prst="ellipse">
            <a:avLst/>
          </a:prstGeom>
          <a:solidFill>
            <a:srgbClr val="888CA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800" b="1" dirty="0">
              <a:solidFill>
                <a:srgbClr val="545871"/>
              </a:solidFill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-55280" y="2007218"/>
            <a:ext cx="95410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000" b="1" dirty="0" smtClean="0">
                <a:solidFill>
                  <a:srgbClr val="888CA6"/>
                </a:solidFill>
              </a:rPr>
              <a:t>案例二</a:t>
            </a:r>
            <a:endParaRPr lang="ko-KR" altLang="en-US" sz="2000" b="1" dirty="0">
              <a:solidFill>
                <a:srgbClr val="888CA6"/>
              </a:solidFill>
            </a:endParaRPr>
          </a:p>
        </p:txBody>
      </p:sp>
      <p:sp>
        <p:nvSpPr>
          <p:cNvPr id="27" name="타원 26"/>
          <p:cNvSpPr/>
          <p:nvPr/>
        </p:nvSpPr>
        <p:spPr>
          <a:xfrm>
            <a:off x="310365" y="479330"/>
            <a:ext cx="111409" cy="148545"/>
          </a:xfrm>
          <a:prstGeom prst="ellipse">
            <a:avLst/>
          </a:prstGeom>
          <a:solidFill>
            <a:srgbClr val="F7EBEB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800" b="1" dirty="0">
              <a:solidFill>
                <a:srgbClr val="545871"/>
              </a:solidFill>
            </a:endParaRPr>
          </a:p>
        </p:txBody>
      </p:sp>
      <p:sp>
        <p:nvSpPr>
          <p:cNvPr id="28" name="직사각형 4"/>
          <p:cNvSpPr/>
          <p:nvPr/>
        </p:nvSpPr>
        <p:spPr>
          <a:xfrm>
            <a:off x="1848545" y="1131157"/>
            <a:ext cx="4372897" cy="41960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4000"/>
              </a:lnSpc>
              <a:spcAft>
                <a:spcPts val="1200"/>
              </a:spcAft>
            </a:pP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按法務部廉政署「</a:t>
            </a:r>
            <a:r>
              <a:rPr lang="zh-TW" altLang="zh-TW" sz="28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預警作為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」工作事項規定，為落實預防貪瀆之預警功能</a:t>
            </a:r>
            <a:r>
              <a:rPr lang="zh-TW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，當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機關出現潛存違失風險事件或人員，惟尚未構成刑事犯罪，政風機構應即時簽陳首長，機先採取防範作為。</a:t>
            </a:r>
            <a:endParaRPr lang="zh-TW" altLang="en-US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29" name="Picture 8" descr="惊叹号卡通惊叹号png素材 90设计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9465" y="3798109"/>
            <a:ext cx="2868944" cy="2868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7612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EB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-8688" y="0"/>
            <a:ext cx="860924" cy="6858000"/>
          </a:xfrm>
          <a:prstGeom prst="rect">
            <a:avLst/>
          </a:prstGeom>
          <a:solidFill>
            <a:srgbClr val="545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12" name="직사각형 11">
            <a:extLst>
              <a:ext uri="{FF2B5EF4-FFF2-40B4-BE49-F238E27FC236}">
                <a16:creationId xmlns="" xmlns:a16="http://schemas.microsoft.com/office/drawing/2014/main" id="{03AD5BD4-0D98-4306-AD39-B06A516B230D}"/>
              </a:ext>
            </a:extLst>
          </p:cNvPr>
          <p:cNvSpPr/>
          <p:nvPr/>
        </p:nvSpPr>
        <p:spPr>
          <a:xfrm>
            <a:off x="1011743" y="149096"/>
            <a:ext cx="787346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atinLnBrk="0">
              <a:lnSpc>
                <a:spcPct val="150000"/>
              </a:lnSpc>
              <a:defRPr/>
            </a:pPr>
            <a:r>
              <a:rPr lang="zh-TW" altLang="en-US" sz="3600" b="1" i="1" kern="0" dirty="0" smtClean="0">
                <a:solidFill>
                  <a:srgbClr val="545871"/>
                </a:solidFill>
              </a:rPr>
              <a:t>報廢化學品清運與處理案</a:t>
            </a:r>
            <a:endParaRPr lang="en-US" altLang="ko-KR" sz="2400" b="1" i="1" kern="0" dirty="0">
              <a:solidFill>
                <a:srgbClr val="545871"/>
              </a:solidFill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4511" y="703564"/>
            <a:ext cx="69762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000" b="1" dirty="0" smtClean="0">
                <a:solidFill>
                  <a:srgbClr val="888CA6"/>
                </a:solidFill>
              </a:rPr>
              <a:t>前言</a:t>
            </a:r>
            <a:endParaRPr lang="ko-KR" altLang="en-US" sz="2000" b="1" dirty="0">
              <a:solidFill>
                <a:srgbClr val="888CA6"/>
              </a:solidFill>
            </a:endParaRPr>
          </a:p>
        </p:txBody>
      </p:sp>
      <p:sp>
        <p:nvSpPr>
          <p:cNvPr id="16" name="직사각형 15"/>
          <p:cNvSpPr/>
          <p:nvPr/>
        </p:nvSpPr>
        <p:spPr>
          <a:xfrm>
            <a:off x="-55280" y="1355391"/>
            <a:ext cx="95410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000" b="1" dirty="0" smtClean="0">
                <a:solidFill>
                  <a:srgbClr val="F7EBEB"/>
                </a:solidFill>
              </a:rPr>
              <a:t>案例一</a:t>
            </a:r>
            <a:endParaRPr lang="ko-KR" altLang="en-US" sz="2000" b="1" dirty="0">
              <a:solidFill>
                <a:srgbClr val="F7EBEB"/>
              </a:solidFill>
            </a:endParaRPr>
          </a:p>
        </p:txBody>
      </p:sp>
      <p:sp>
        <p:nvSpPr>
          <p:cNvPr id="17" name="타원 16"/>
          <p:cNvSpPr/>
          <p:nvPr/>
        </p:nvSpPr>
        <p:spPr>
          <a:xfrm>
            <a:off x="310365" y="1782984"/>
            <a:ext cx="111409" cy="148545"/>
          </a:xfrm>
          <a:prstGeom prst="ellipse">
            <a:avLst/>
          </a:prstGeom>
          <a:solidFill>
            <a:srgbClr val="888CA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800" b="1" dirty="0">
              <a:solidFill>
                <a:srgbClr val="545871"/>
              </a:solidFill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-55280" y="2007218"/>
            <a:ext cx="95410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000" b="1" dirty="0" smtClean="0">
                <a:solidFill>
                  <a:srgbClr val="888CA6"/>
                </a:solidFill>
              </a:rPr>
              <a:t>案例二</a:t>
            </a:r>
            <a:endParaRPr lang="ko-KR" altLang="en-US" sz="2000" b="1" dirty="0">
              <a:solidFill>
                <a:srgbClr val="888CA6"/>
              </a:solidFill>
            </a:endParaRPr>
          </a:p>
        </p:txBody>
      </p:sp>
      <p:sp>
        <p:nvSpPr>
          <p:cNvPr id="14" name="타원 14"/>
          <p:cNvSpPr/>
          <p:nvPr/>
        </p:nvSpPr>
        <p:spPr>
          <a:xfrm>
            <a:off x="327619" y="553601"/>
            <a:ext cx="111409" cy="148545"/>
          </a:xfrm>
          <a:prstGeom prst="ellipse">
            <a:avLst/>
          </a:prstGeom>
          <a:solidFill>
            <a:srgbClr val="888CA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800" b="1" dirty="0">
              <a:solidFill>
                <a:srgbClr val="545871"/>
              </a:solidFill>
            </a:endParaRPr>
          </a:p>
        </p:txBody>
      </p:sp>
      <p:sp>
        <p:nvSpPr>
          <p:cNvPr id="21" name="타원 26"/>
          <p:cNvSpPr/>
          <p:nvPr/>
        </p:nvSpPr>
        <p:spPr>
          <a:xfrm>
            <a:off x="340005" y="1154767"/>
            <a:ext cx="111409" cy="148545"/>
          </a:xfrm>
          <a:prstGeom prst="ellipse">
            <a:avLst/>
          </a:prstGeom>
          <a:solidFill>
            <a:srgbClr val="F7EBEB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800" b="1" dirty="0">
              <a:solidFill>
                <a:srgbClr val="545871"/>
              </a:solidFill>
            </a:endParaRPr>
          </a:p>
        </p:txBody>
      </p:sp>
      <p:sp>
        <p:nvSpPr>
          <p:cNvPr id="22" name="직사각형 4"/>
          <p:cNvSpPr/>
          <p:nvPr/>
        </p:nvSpPr>
        <p:spPr>
          <a:xfrm>
            <a:off x="1284591" y="1244948"/>
            <a:ext cx="7014021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4000"/>
              </a:lnSpc>
              <a:spcAft>
                <a:spcPts val="1200"/>
              </a:spcAft>
            </a:pPr>
            <a:r>
              <a:rPr lang="zh-TW" altLang="en-US" sz="2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購案背景</a:t>
            </a:r>
            <a:r>
              <a:rPr lang="zh-TW" altLang="en-US" sz="2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endParaRPr lang="en-US" altLang="zh-TW" sz="2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>
              <a:lnSpc>
                <a:spcPts val="4000"/>
              </a:lnSpc>
              <a:spcAft>
                <a:spcPts val="1200"/>
              </a:spcAft>
            </a:pPr>
            <a:r>
              <a:rPr lang="zh-TW" altLang="zh-TW" sz="2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本所於</a:t>
            </a:r>
            <a:r>
              <a:rPr lang="en-US" altLang="zh-TW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108</a:t>
            </a:r>
            <a:r>
              <a:rPr lang="zh-TW" altLang="zh-TW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zh-TW" altLang="zh-TW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月</a:t>
            </a:r>
            <a:r>
              <a:rPr lang="en-US" altLang="zh-TW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22</a:t>
            </a:r>
            <a:r>
              <a:rPr lang="zh-TW" altLang="zh-TW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日與元鼎環保企業有限公司</a:t>
            </a:r>
            <a:r>
              <a:rPr lang="en-US" altLang="zh-TW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zh-TW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下稱元鼎公司</a:t>
            </a:r>
            <a:r>
              <a:rPr lang="en-US" altLang="zh-TW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zh-TW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簽訂「報廢化學品清運與處理」契約，履約</a:t>
            </a:r>
            <a:r>
              <a:rPr lang="zh-TW" altLang="zh-TW" sz="2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期限</a:t>
            </a:r>
            <a:r>
              <a:rPr lang="zh-TW" altLang="en-US" sz="2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至</a:t>
            </a:r>
            <a:r>
              <a:rPr lang="en-US" altLang="zh-TW" sz="2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108</a:t>
            </a:r>
            <a:r>
              <a:rPr lang="zh-TW" altLang="zh-TW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zh-TW" altLang="zh-TW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月</a:t>
            </a:r>
            <a:r>
              <a:rPr lang="en-US" altLang="zh-TW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31</a:t>
            </a:r>
            <a:r>
              <a:rPr lang="zh-TW" altLang="zh-TW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日，契約</a:t>
            </a:r>
            <a:r>
              <a:rPr lang="zh-TW" altLang="zh-TW" sz="2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金額</a:t>
            </a:r>
            <a:r>
              <a:rPr lang="zh-TW" altLang="en-US" sz="2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為</a:t>
            </a:r>
            <a:r>
              <a:rPr lang="zh-TW" altLang="zh-TW" sz="2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新台幣</a:t>
            </a:r>
            <a:r>
              <a:rPr lang="en-US" altLang="zh-TW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69</a:t>
            </a:r>
            <a:r>
              <a:rPr lang="zh-TW" altLang="zh-TW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萬</a:t>
            </a:r>
            <a:r>
              <a:rPr lang="en-US" altLang="zh-TW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1,952</a:t>
            </a:r>
            <a:r>
              <a:rPr lang="zh-TW" altLang="zh-TW" sz="2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元</a:t>
            </a:r>
            <a:r>
              <a:rPr lang="zh-TW" altLang="en-US" sz="2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，以實作數量進行結算作業。</a:t>
            </a:r>
            <a:endParaRPr lang="en-US" altLang="zh-TW" sz="2200" dirty="0" smtClean="0">
              <a:solidFill>
                <a:schemeClr val="tx1">
                  <a:lumMod val="75000"/>
                  <a:lumOff val="2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>
              <a:lnSpc>
                <a:spcPts val="4000"/>
              </a:lnSpc>
              <a:spcAft>
                <a:spcPts val="1200"/>
              </a:spcAft>
            </a:pPr>
            <a:endParaRPr lang="zh-TW" altLang="en-US" sz="3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69750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EB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-8688" y="0"/>
            <a:ext cx="860924" cy="6858000"/>
          </a:xfrm>
          <a:prstGeom prst="rect">
            <a:avLst/>
          </a:prstGeom>
          <a:solidFill>
            <a:srgbClr val="545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12" name="직사각형 11">
            <a:extLst>
              <a:ext uri="{FF2B5EF4-FFF2-40B4-BE49-F238E27FC236}">
                <a16:creationId xmlns="" xmlns:a16="http://schemas.microsoft.com/office/drawing/2014/main" id="{03AD5BD4-0D98-4306-AD39-B06A516B230D}"/>
              </a:ext>
            </a:extLst>
          </p:cNvPr>
          <p:cNvSpPr/>
          <p:nvPr/>
        </p:nvSpPr>
        <p:spPr>
          <a:xfrm>
            <a:off x="1011743" y="149096"/>
            <a:ext cx="787346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atinLnBrk="0">
              <a:lnSpc>
                <a:spcPct val="150000"/>
              </a:lnSpc>
              <a:defRPr/>
            </a:pPr>
            <a:r>
              <a:rPr lang="zh-TW" altLang="en-US" sz="3600" b="1" i="1" kern="0" dirty="0" smtClean="0">
                <a:solidFill>
                  <a:srgbClr val="545871"/>
                </a:solidFill>
              </a:rPr>
              <a:t>報廢化學品清運與處理案</a:t>
            </a:r>
            <a:endParaRPr lang="en-US" altLang="ko-KR" sz="2400" b="1" i="1" kern="0" dirty="0">
              <a:solidFill>
                <a:srgbClr val="545871"/>
              </a:solidFill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4511" y="703564"/>
            <a:ext cx="69762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000" b="1" dirty="0" smtClean="0">
                <a:solidFill>
                  <a:srgbClr val="888CA6"/>
                </a:solidFill>
              </a:rPr>
              <a:t>前言</a:t>
            </a:r>
            <a:endParaRPr lang="ko-KR" altLang="en-US" sz="2000" b="1" dirty="0">
              <a:solidFill>
                <a:srgbClr val="888CA6"/>
              </a:solidFill>
            </a:endParaRPr>
          </a:p>
        </p:txBody>
      </p:sp>
      <p:sp>
        <p:nvSpPr>
          <p:cNvPr id="16" name="직사각형 15"/>
          <p:cNvSpPr/>
          <p:nvPr/>
        </p:nvSpPr>
        <p:spPr>
          <a:xfrm>
            <a:off x="-55280" y="1355391"/>
            <a:ext cx="95410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000" b="1" dirty="0" smtClean="0">
                <a:solidFill>
                  <a:srgbClr val="F7EBEB"/>
                </a:solidFill>
              </a:rPr>
              <a:t>案例一</a:t>
            </a:r>
            <a:endParaRPr lang="ko-KR" altLang="en-US" sz="2000" b="1" dirty="0">
              <a:solidFill>
                <a:srgbClr val="F7EBEB"/>
              </a:solidFill>
            </a:endParaRPr>
          </a:p>
        </p:txBody>
      </p:sp>
      <p:sp>
        <p:nvSpPr>
          <p:cNvPr id="17" name="타원 16"/>
          <p:cNvSpPr/>
          <p:nvPr/>
        </p:nvSpPr>
        <p:spPr>
          <a:xfrm>
            <a:off x="310365" y="1782984"/>
            <a:ext cx="111409" cy="148545"/>
          </a:xfrm>
          <a:prstGeom prst="ellipse">
            <a:avLst/>
          </a:prstGeom>
          <a:solidFill>
            <a:srgbClr val="888CA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800" b="1" dirty="0">
              <a:solidFill>
                <a:srgbClr val="545871"/>
              </a:solidFill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-55280" y="2007218"/>
            <a:ext cx="95410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000" b="1" dirty="0" smtClean="0">
                <a:solidFill>
                  <a:srgbClr val="888CA6"/>
                </a:solidFill>
              </a:rPr>
              <a:t>案例二</a:t>
            </a:r>
            <a:endParaRPr lang="ko-KR" altLang="en-US" sz="2000" b="1" dirty="0">
              <a:solidFill>
                <a:srgbClr val="888CA6"/>
              </a:solidFill>
            </a:endParaRPr>
          </a:p>
        </p:txBody>
      </p:sp>
      <p:sp>
        <p:nvSpPr>
          <p:cNvPr id="14" name="타원 14"/>
          <p:cNvSpPr/>
          <p:nvPr/>
        </p:nvSpPr>
        <p:spPr>
          <a:xfrm>
            <a:off x="327619" y="553601"/>
            <a:ext cx="111409" cy="148545"/>
          </a:xfrm>
          <a:prstGeom prst="ellipse">
            <a:avLst/>
          </a:prstGeom>
          <a:solidFill>
            <a:srgbClr val="888CA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800" b="1" dirty="0">
              <a:solidFill>
                <a:srgbClr val="545871"/>
              </a:solidFill>
            </a:endParaRPr>
          </a:p>
        </p:txBody>
      </p:sp>
      <p:sp>
        <p:nvSpPr>
          <p:cNvPr id="21" name="타원 26"/>
          <p:cNvSpPr/>
          <p:nvPr/>
        </p:nvSpPr>
        <p:spPr>
          <a:xfrm>
            <a:off x="340005" y="1154767"/>
            <a:ext cx="111409" cy="148545"/>
          </a:xfrm>
          <a:prstGeom prst="ellipse">
            <a:avLst/>
          </a:prstGeom>
          <a:solidFill>
            <a:srgbClr val="F7EBEB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800" b="1" dirty="0">
              <a:solidFill>
                <a:srgbClr val="545871"/>
              </a:solidFill>
            </a:endParaRPr>
          </a:p>
        </p:txBody>
      </p:sp>
      <p:sp>
        <p:nvSpPr>
          <p:cNvPr id="22" name="직사각형 4"/>
          <p:cNvSpPr/>
          <p:nvPr/>
        </p:nvSpPr>
        <p:spPr>
          <a:xfrm>
            <a:off x="1291490" y="1254045"/>
            <a:ext cx="6782835" cy="43499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4000"/>
              </a:lnSpc>
              <a:spcAft>
                <a:spcPts val="1200"/>
              </a:spcAft>
            </a:pPr>
            <a:r>
              <a:rPr lang="zh-TW" altLang="en-US" sz="2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本案問題</a:t>
            </a:r>
            <a:r>
              <a:rPr lang="zh-TW" altLang="en-US" sz="2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endParaRPr lang="en-US" altLang="zh-TW" sz="2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>
              <a:lnSpc>
                <a:spcPts val="4000"/>
              </a:lnSpc>
              <a:spcAft>
                <a:spcPts val="1200"/>
              </a:spcAft>
            </a:pP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本</a:t>
            </a:r>
            <a:r>
              <a:rPr lang="zh-TW" altLang="en-US" sz="2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所</a:t>
            </a:r>
            <a:r>
              <a:rPr lang="zh-TW" altLang="zh-TW" sz="2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交付</a:t>
            </a:r>
            <a:r>
              <a:rPr lang="zh-TW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元鼎公司清運之報廢</a:t>
            </a:r>
            <a:r>
              <a:rPr lang="zh-TW" altLang="zh-TW" sz="2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化學品總計</a:t>
            </a:r>
            <a:r>
              <a:rPr lang="en-US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1,466</a:t>
            </a:r>
            <a:r>
              <a:rPr lang="zh-TW" altLang="zh-TW" sz="2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公斤</a:t>
            </a:r>
            <a:r>
              <a:rPr lang="zh-TW" altLang="en-US" sz="2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zh-TW" sz="2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惟元</a:t>
            </a:r>
            <a:r>
              <a:rPr lang="zh-TW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鼎公司運</a:t>
            </a:r>
            <a:r>
              <a:rPr lang="zh-TW" altLang="zh-TW" sz="2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抵</a:t>
            </a:r>
            <a:r>
              <a:rPr lang="zh-TW" altLang="en-US" sz="2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高雄</a:t>
            </a:r>
            <a:r>
              <a:rPr lang="zh-TW" altLang="zh-TW" sz="2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處理</a:t>
            </a:r>
            <a:r>
              <a:rPr lang="zh-TW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場過磅時</a:t>
            </a:r>
            <a:r>
              <a:rPr lang="zh-TW" altLang="zh-TW" sz="2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2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測得重量為</a:t>
            </a:r>
            <a:r>
              <a:rPr lang="en-US" altLang="zh-TW" sz="2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1,390</a:t>
            </a:r>
            <a:r>
              <a:rPr lang="zh-TW" altLang="zh-TW" sz="2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公斤</a:t>
            </a:r>
            <a:r>
              <a:rPr lang="zh-TW" altLang="en-US" sz="2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與本所前揭交付運送處理之報廢化學品短少</a:t>
            </a:r>
            <a:r>
              <a:rPr lang="en-US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76</a:t>
            </a:r>
            <a:r>
              <a:rPr lang="zh-TW" altLang="zh-TW" sz="2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公斤。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依</a:t>
            </a:r>
            <a:r>
              <a:rPr lang="zh-HK" altLang="zh-TW" sz="2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廢棄物</a:t>
            </a:r>
            <a:r>
              <a:rPr lang="zh-HK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清理法第</a:t>
            </a:r>
            <a:r>
              <a:rPr lang="en-US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30</a:t>
            </a:r>
            <a:r>
              <a:rPr lang="zh-HK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條「事業委託清理其廢棄物</a:t>
            </a:r>
            <a:r>
              <a:rPr lang="zh-TW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HK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應與受託人就該廢棄物負連帶清理責任</a:t>
            </a:r>
            <a:r>
              <a:rPr lang="zh-TW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HK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」之規定</a:t>
            </a:r>
            <a:r>
              <a:rPr lang="zh-TW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HK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元鼎公司未依法處理本所委託之化學廢棄物而危害環境</a:t>
            </a:r>
            <a:r>
              <a:rPr lang="zh-TW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HK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本所仍需負連帶清理</a:t>
            </a:r>
            <a:r>
              <a:rPr lang="zh-HK" altLang="zh-TW" sz="2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責任</a:t>
            </a:r>
            <a:r>
              <a:rPr lang="zh-TW" altLang="en-US" sz="2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2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94019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EB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-8688" y="0"/>
            <a:ext cx="860924" cy="6858000"/>
          </a:xfrm>
          <a:prstGeom prst="rect">
            <a:avLst/>
          </a:prstGeom>
          <a:solidFill>
            <a:srgbClr val="545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12" name="직사각형 11">
            <a:extLst>
              <a:ext uri="{FF2B5EF4-FFF2-40B4-BE49-F238E27FC236}">
                <a16:creationId xmlns="" xmlns:a16="http://schemas.microsoft.com/office/drawing/2014/main" id="{03AD5BD4-0D98-4306-AD39-B06A516B230D}"/>
              </a:ext>
            </a:extLst>
          </p:cNvPr>
          <p:cNvSpPr/>
          <p:nvPr/>
        </p:nvSpPr>
        <p:spPr>
          <a:xfrm>
            <a:off x="967384" y="88011"/>
            <a:ext cx="7873466" cy="9002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atinLnBrk="0">
              <a:lnSpc>
                <a:spcPct val="150000"/>
              </a:lnSpc>
              <a:defRPr/>
            </a:pPr>
            <a:r>
              <a:rPr lang="zh-TW" altLang="en-US" sz="3500" b="1" i="1" kern="0" dirty="0" smtClean="0">
                <a:solidFill>
                  <a:srgbClr val="545871"/>
                </a:solidFill>
              </a:rPr>
              <a:t>報廢化學品清運與處理案</a:t>
            </a:r>
            <a:endParaRPr lang="en-US" altLang="ko-KR" sz="2400" b="1" i="1" kern="0" dirty="0">
              <a:solidFill>
                <a:srgbClr val="545871"/>
              </a:solidFill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4511" y="703564"/>
            <a:ext cx="69762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000" b="1" dirty="0" smtClean="0">
                <a:solidFill>
                  <a:srgbClr val="888CA6"/>
                </a:solidFill>
              </a:rPr>
              <a:t>前言</a:t>
            </a:r>
            <a:endParaRPr lang="ko-KR" altLang="en-US" sz="2000" b="1" dirty="0">
              <a:solidFill>
                <a:srgbClr val="888CA6"/>
              </a:solidFill>
            </a:endParaRPr>
          </a:p>
        </p:txBody>
      </p:sp>
      <p:sp>
        <p:nvSpPr>
          <p:cNvPr id="16" name="직사각형 15"/>
          <p:cNvSpPr/>
          <p:nvPr/>
        </p:nvSpPr>
        <p:spPr>
          <a:xfrm>
            <a:off x="-55280" y="1355391"/>
            <a:ext cx="95410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000" b="1" dirty="0" smtClean="0">
                <a:solidFill>
                  <a:srgbClr val="F7EBEB"/>
                </a:solidFill>
              </a:rPr>
              <a:t>案例一</a:t>
            </a:r>
            <a:endParaRPr lang="ko-KR" altLang="en-US" sz="2000" b="1" dirty="0">
              <a:solidFill>
                <a:srgbClr val="F7EBEB"/>
              </a:solidFill>
            </a:endParaRPr>
          </a:p>
        </p:txBody>
      </p:sp>
      <p:sp>
        <p:nvSpPr>
          <p:cNvPr id="17" name="타원 16"/>
          <p:cNvSpPr/>
          <p:nvPr/>
        </p:nvSpPr>
        <p:spPr>
          <a:xfrm>
            <a:off x="310365" y="1782984"/>
            <a:ext cx="111409" cy="148545"/>
          </a:xfrm>
          <a:prstGeom prst="ellipse">
            <a:avLst/>
          </a:prstGeom>
          <a:solidFill>
            <a:srgbClr val="888CA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800" b="1" dirty="0">
              <a:solidFill>
                <a:srgbClr val="545871"/>
              </a:solidFill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-55280" y="2007218"/>
            <a:ext cx="95410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000" b="1" dirty="0" smtClean="0">
                <a:solidFill>
                  <a:srgbClr val="888CA6"/>
                </a:solidFill>
              </a:rPr>
              <a:t>案例二</a:t>
            </a:r>
            <a:endParaRPr lang="ko-KR" altLang="en-US" sz="2000" b="1" dirty="0">
              <a:solidFill>
                <a:srgbClr val="888CA6"/>
              </a:solidFill>
            </a:endParaRPr>
          </a:p>
        </p:txBody>
      </p:sp>
      <p:sp>
        <p:nvSpPr>
          <p:cNvPr id="14" name="타원 14"/>
          <p:cNvSpPr/>
          <p:nvPr/>
        </p:nvSpPr>
        <p:spPr>
          <a:xfrm>
            <a:off x="327619" y="553601"/>
            <a:ext cx="111409" cy="148545"/>
          </a:xfrm>
          <a:prstGeom prst="ellipse">
            <a:avLst/>
          </a:prstGeom>
          <a:solidFill>
            <a:srgbClr val="888CA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800" b="1" dirty="0">
              <a:solidFill>
                <a:srgbClr val="545871"/>
              </a:solidFill>
            </a:endParaRPr>
          </a:p>
        </p:txBody>
      </p:sp>
      <p:sp>
        <p:nvSpPr>
          <p:cNvPr id="21" name="타원 26"/>
          <p:cNvSpPr/>
          <p:nvPr/>
        </p:nvSpPr>
        <p:spPr>
          <a:xfrm>
            <a:off x="340005" y="1154767"/>
            <a:ext cx="111409" cy="148545"/>
          </a:xfrm>
          <a:prstGeom prst="ellipse">
            <a:avLst/>
          </a:prstGeom>
          <a:solidFill>
            <a:srgbClr val="F7EBEB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800" b="1" dirty="0">
              <a:solidFill>
                <a:srgbClr val="545871"/>
              </a:solidFill>
            </a:endParaRPr>
          </a:p>
        </p:txBody>
      </p:sp>
      <p:sp>
        <p:nvSpPr>
          <p:cNvPr id="22" name="직사각형 4"/>
          <p:cNvSpPr/>
          <p:nvPr/>
        </p:nvSpPr>
        <p:spPr>
          <a:xfrm>
            <a:off x="1154714" y="1276984"/>
            <a:ext cx="7686136" cy="8361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2300"/>
              </a:lnSpc>
              <a:spcAft>
                <a:spcPts val="1200"/>
              </a:spcAft>
            </a:pPr>
            <a:r>
              <a:rPr lang="zh-TW" altLang="en-US" sz="2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肇因分析：</a:t>
            </a:r>
            <a:r>
              <a:rPr lang="zh-TW" altLang="zh-TW" sz="2600" dirty="0">
                <a:latin typeface="標楷體" panose="03000509000000000000" pitchFamily="65" charset="-120"/>
                <a:ea typeface="標楷體" panose="03000509000000000000" pitchFamily="65" charset="-120"/>
              </a:rPr>
              <a:t>裝箱未確實</a:t>
            </a:r>
            <a:r>
              <a:rPr lang="zh-TW" altLang="zh-TW" sz="2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密封</a:t>
            </a:r>
            <a:r>
              <a:rPr lang="zh-TW" altLang="en-US" sz="2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致</a:t>
            </a:r>
            <a:r>
              <a:rPr lang="zh-TW" altLang="zh-TW" sz="2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洩漏</a:t>
            </a:r>
            <a:r>
              <a:rPr lang="zh-TW" altLang="zh-TW" sz="2600" dirty="0">
                <a:latin typeface="標楷體" panose="03000509000000000000" pitchFamily="65" charset="-120"/>
                <a:ea typeface="標楷體" panose="03000509000000000000" pitchFamily="65" charset="-120"/>
              </a:rPr>
              <a:t>於紙箱</a:t>
            </a:r>
            <a:r>
              <a:rPr lang="zh-TW" altLang="zh-TW" sz="2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上</a:t>
            </a:r>
            <a:r>
              <a:rPr lang="zh-TW" altLang="en-US" sz="2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2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>
              <a:lnSpc>
                <a:spcPts val="2300"/>
              </a:lnSpc>
              <a:spcAft>
                <a:spcPts val="1200"/>
              </a:spcAft>
            </a:pPr>
            <a:r>
              <a:rPr lang="zh-TW" altLang="en-US" sz="2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  且未派員全程跟隨監督</a:t>
            </a:r>
            <a:endParaRPr lang="en-US" altLang="zh-TW" sz="2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" name="圓角矩形 1"/>
          <p:cNvSpPr/>
          <p:nvPr/>
        </p:nvSpPr>
        <p:spPr>
          <a:xfrm>
            <a:off x="1049945" y="2509083"/>
            <a:ext cx="7873467" cy="3633287"/>
          </a:xfrm>
          <a:prstGeom prst="roundRect">
            <a:avLst/>
          </a:prstGeom>
          <a:noFill/>
          <a:ln w="28575">
            <a:solidFill>
              <a:srgbClr val="54587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2052" name="Picture 4" descr="トラックのキャラクター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4448" y="5345423"/>
            <a:ext cx="1292737" cy="1008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직사각형 4"/>
          <p:cNvSpPr/>
          <p:nvPr/>
        </p:nvSpPr>
        <p:spPr>
          <a:xfrm>
            <a:off x="1505922" y="2318939"/>
            <a:ext cx="3078403" cy="26058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4000"/>
              </a:lnSpc>
              <a:spcAft>
                <a:spcPts val="1200"/>
              </a:spcAft>
            </a:pPr>
            <a:endParaRPr lang="en-US" altLang="zh-TW" sz="3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>
              <a:lnSpc>
                <a:spcPts val="4000"/>
              </a:lnSpc>
              <a:spcAft>
                <a:spcPts val="1200"/>
              </a:spcAft>
            </a:pPr>
            <a:endParaRPr lang="en-US" altLang="zh-TW" sz="3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>
              <a:lnSpc>
                <a:spcPts val="4000"/>
              </a:lnSpc>
              <a:spcAft>
                <a:spcPts val="1200"/>
              </a:spcAft>
            </a:pPr>
            <a:endParaRPr lang="en-US" altLang="zh-TW" sz="3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>
              <a:lnSpc>
                <a:spcPts val="4000"/>
              </a:lnSpc>
              <a:spcAft>
                <a:spcPts val="1200"/>
              </a:spcAft>
            </a:pPr>
            <a:endParaRPr lang="en-US" altLang="zh-TW" sz="3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9" name="직사각형 4"/>
          <p:cNvSpPr/>
          <p:nvPr/>
        </p:nvSpPr>
        <p:spPr>
          <a:xfrm>
            <a:off x="1223725" y="2831418"/>
            <a:ext cx="7548113" cy="2830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2900"/>
              </a:lnSpc>
              <a:spcAft>
                <a:spcPts val="1200"/>
              </a:spcAft>
            </a:pPr>
            <a:r>
              <a:rPr lang="zh-TW" altLang="en-US" sz="2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◆廢液裝箱未確實密封，造成直接洩漏於紙箱上，雖有</a:t>
            </a:r>
            <a:r>
              <a:rPr lang="zh-TW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廢液洩漏之情形，但數量及重量尚不至於高達</a:t>
            </a:r>
            <a:r>
              <a:rPr lang="en-US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76</a:t>
            </a:r>
            <a:r>
              <a:rPr lang="zh-TW" altLang="zh-TW" sz="2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公斤</a:t>
            </a:r>
            <a:r>
              <a:rPr lang="zh-TW" altLang="en-US" sz="2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2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>
              <a:lnSpc>
                <a:spcPts val="2900"/>
              </a:lnSpc>
              <a:spcAft>
                <a:spcPts val="1200"/>
              </a:spcAft>
            </a:pPr>
            <a:r>
              <a:rPr lang="zh-TW" altLang="en-US" sz="2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◆本所</a:t>
            </a:r>
            <a:r>
              <a:rPr lang="zh-TW" altLang="zh-TW" sz="2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TW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事業廢棄物清理作業程序書</a:t>
            </a:r>
            <a:r>
              <a:rPr lang="zh-TW" altLang="zh-TW" sz="2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TW" altLang="en-US" sz="2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及「採購契約」均規定</a:t>
            </a:r>
            <a:r>
              <a:rPr lang="zh-TW" altLang="zh-TW" sz="2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辦理</a:t>
            </a:r>
            <a:r>
              <a:rPr lang="zh-TW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購案單位</a:t>
            </a:r>
            <a:r>
              <a:rPr lang="zh-TW" altLang="zh-TW" sz="22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必須派員全程</a:t>
            </a:r>
            <a:r>
              <a:rPr lang="zh-TW" altLang="zh-TW" sz="22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跟隨</a:t>
            </a:r>
            <a:r>
              <a:rPr lang="zh-TW" altLang="en-US" sz="22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廢棄物</a:t>
            </a:r>
            <a:r>
              <a:rPr lang="zh-TW" altLang="zh-TW" sz="22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清</a:t>
            </a:r>
            <a:r>
              <a:rPr lang="zh-TW" altLang="zh-TW" sz="22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運車輛</a:t>
            </a:r>
            <a:r>
              <a:rPr lang="zh-TW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，確認廢棄物清運至合格之之棄物處理場，並</a:t>
            </a:r>
            <a:r>
              <a:rPr lang="zh-TW" altLang="zh-TW" sz="22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監看廢棄物過磅作業之正確性，且需全程照相</a:t>
            </a:r>
            <a:r>
              <a:rPr lang="zh-TW" altLang="zh-TW" sz="22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佐證</a:t>
            </a:r>
            <a:r>
              <a:rPr lang="zh-TW" altLang="en-US" sz="2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，惟辦理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購單位未派員跟隨</a:t>
            </a:r>
            <a:r>
              <a:rPr lang="zh-TW" altLang="en-US" sz="2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車輛、監督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秤重及拍照，</a:t>
            </a:r>
            <a:r>
              <a:rPr lang="zh-HK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似有</a:t>
            </a:r>
            <a:r>
              <a:rPr lang="zh-HK" altLang="zh-TW" sz="2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作業</a:t>
            </a:r>
            <a:r>
              <a:rPr lang="zh-TW" altLang="en-US" sz="2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瑕疵</a:t>
            </a:r>
            <a:r>
              <a:rPr lang="zh-HK" altLang="zh-TW" sz="2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疑慮</a:t>
            </a:r>
            <a:r>
              <a:rPr lang="zh-TW" altLang="en-US" sz="2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2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69114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EB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-8688" y="0"/>
            <a:ext cx="860924" cy="6858000"/>
          </a:xfrm>
          <a:prstGeom prst="rect">
            <a:avLst/>
          </a:prstGeom>
          <a:solidFill>
            <a:srgbClr val="545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12" name="직사각형 11">
            <a:extLst>
              <a:ext uri="{FF2B5EF4-FFF2-40B4-BE49-F238E27FC236}">
                <a16:creationId xmlns="" xmlns:a16="http://schemas.microsoft.com/office/drawing/2014/main" id="{03AD5BD4-0D98-4306-AD39-B06A516B230D}"/>
              </a:ext>
            </a:extLst>
          </p:cNvPr>
          <p:cNvSpPr/>
          <p:nvPr/>
        </p:nvSpPr>
        <p:spPr>
          <a:xfrm>
            <a:off x="1011743" y="103478"/>
            <a:ext cx="7873466" cy="9002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atinLnBrk="0">
              <a:lnSpc>
                <a:spcPct val="150000"/>
              </a:lnSpc>
              <a:defRPr/>
            </a:pPr>
            <a:r>
              <a:rPr lang="zh-TW" altLang="en-US" sz="3500" b="1" i="1" kern="0" dirty="0" smtClean="0">
                <a:solidFill>
                  <a:srgbClr val="545871"/>
                </a:solidFill>
              </a:rPr>
              <a:t>報廢化學品清運與處理案</a:t>
            </a:r>
            <a:endParaRPr lang="en-US" altLang="ko-KR" sz="2400" b="1" i="1" kern="0" dirty="0">
              <a:solidFill>
                <a:srgbClr val="545871"/>
              </a:solidFill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4511" y="703564"/>
            <a:ext cx="69762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000" b="1" dirty="0" smtClean="0">
                <a:solidFill>
                  <a:srgbClr val="888CA6"/>
                </a:solidFill>
              </a:rPr>
              <a:t>前言</a:t>
            </a:r>
            <a:endParaRPr lang="ko-KR" altLang="en-US" sz="2000" b="1" dirty="0">
              <a:solidFill>
                <a:srgbClr val="888CA6"/>
              </a:solidFill>
            </a:endParaRPr>
          </a:p>
        </p:txBody>
      </p:sp>
      <p:sp>
        <p:nvSpPr>
          <p:cNvPr id="16" name="직사각형 15"/>
          <p:cNvSpPr/>
          <p:nvPr/>
        </p:nvSpPr>
        <p:spPr>
          <a:xfrm>
            <a:off x="-55280" y="1355391"/>
            <a:ext cx="95410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000" b="1" dirty="0" smtClean="0">
                <a:solidFill>
                  <a:srgbClr val="F7EBEB"/>
                </a:solidFill>
              </a:rPr>
              <a:t>案例一</a:t>
            </a:r>
            <a:endParaRPr lang="ko-KR" altLang="en-US" sz="2000" b="1" dirty="0">
              <a:solidFill>
                <a:srgbClr val="F7EBEB"/>
              </a:solidFill>
            </a:endParaRPr>
          </a:p>
        </p:txBody>
      </p:sp>
      <p:sp>
        <p:nvSpPr>
          <p:cNvPr id="17" name="타원 16"/>
          <p:cNvSpPr/>
          <p:nvPr/>
        </p:nvSpPr>
        <p:spPr>
          <a:xfrm>
            <a:off x="310365" y="1782984"/>
            <a:ext cx="111409" cy="148545"/>
          </a:xfrm>
          <a:prstGeom prst="ellipse">
            <a:avLst/>
          </a:prstGeom>
          <a:solidFill>
            <a:srgbClr val="888CA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800" b="1" dirty="0">
              <a:solidFill>
                <a:srgbClr val="545871"/>
              </a:solidFill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-55280" y="2007218"/>
            <a:ext cx="95410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000" b="1" dirty="0" smtClean="0">
                <a:solidFill>
                  <a:srgbClr val="888CA6"/>
                </a:solidFill>
              </a:rPr>
              <a:t>案例二</a:t>
            </a:r>
            <a:endParaRPr lang="ko-KR" altLang="en-US" sz="2000" b="1" dirty="0">
              <a:solidFill>
                <a:srgbClr val="888CA6"/>
              </a:solidFill>
            </a:endParaRPr>
          </a:p>
        </p:txBody>
      </p:sp>
      <p:sp>
        <p:nvSpPr>
          <p:cNvPr id="14" name="타원 14"/>
          <p:cNvSpPr/>
          <p:nvPr/>
        </p:nvSpPr>
        <p:spPr>
          <a:xfrm>
            <a:off x="327619" y="553601"/>
            <a:ext cx="111409" cy="148545"/>
          </a:xfrm>
          <a:prstGeom prst="ellipse">
            <a:avLst/>
          </a:prstGeom>
          <a:solidFill>
            <a:srgbClr val="888CA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800" b="1" dirty="0">
              <a:solidFill>
                <a:srgbClr val="545871"/>
              </a:solidFill>
            </a:endParaRPr>
          </a:p>
        </p:txBody>
      </p:sp>
      <p:sp>
        <p:nvSpPr>
          <p:cNvPr id="21" name="타원 26"/>
          <p:cNvSpPr/>
          <p:nvPr/>
        </p:nvSpPr>
        <p:spPr>
          <a:xfrm>
            <a:off x="340005" y="1154767"/>
            <a:ext cx="111409" cy="148545"/>
          </a:xfrm>
          <a:prstGeom prst="ellipse">
            <a:avLst/>
          </a:prstGeom>
          <a:solidFill>
            <a:srgbClr val="F7EBEB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800" b="1" dirty="0">
              <a:solidFill>
                <a:srgbClr val="545871"/>
              </a:solidFill>
            </a:endParaRPr>
          </a:p>
        </p:txBody>
      </p:sp>
      <p:sp>
        <p:nvSpPr>
          <p:cNvPr id="22" name="직사각형 4"/>
          <p:cNvSpPr/>
          <p:nvPr/>
        </p:nvSpPr>
        <p:spPr>
          <a:xfrm>
            <a:off x="1105408" y="1229039"/>
            <a:ext cx="7686136" cy="9900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2900"/>
              </a:lnSpc>
              <a:spcAft>
                <a:spcPts val="1200"/>
              </a:spcAft>
            </a:pPr>
            <a:r>
              <a:rPr lang="zh-TW" altLang="en-US" sz="2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肇因分析</a:t>
            </a:r>
            <a:r>
              <a:rPr lang="zh-TW" altLang="en-US" sz="2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zh-TW" sz="2600" dirty="0">
                <a:latin typeface="標楷體" panose="03000509000000000000" pitchFamily="65" charset="-120"/>
                <a:ea typeface="標楷體" panose="03000509000000000000" pitchFamily="65" charset="-120"/>
              </a:rPr>
              <a:t>未確實統計數量</a:t>
            </a:r>
            <a:r>
              <a:rPr lang="zh-TW" altLang="zh-TW" sz="2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2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>
              <a:lnSpc>
                <a:spcPts val="2900"/>
              </a:lnSpc>
              <a:spcAft>
                <a:spcPts val="1200"/>
              </a:spcAft>
            </a:pPr>
            <a:r>
              <a:rPr lang="zh-TW" altLang="en-US" sz="26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2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 </a:t>
            </a:r>
            <a:r>
              <a:rPr lang="zh-TW" altLang="zh-TW" sz="2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致</a:t>
            </a:r>
            <a:r>
              <a:rPr lang="zh-HK" altLang="zh-TW" sz="2600" dirty="0">
                <a:latin typeface="標楷體" panose="03000509000000000000" pitchFamily="65" charset="-120"/>
                <a:ea typeface="標楷體" panose="03000509000000000000" pitchFamily="65" charset="-120"/>
              </a:rPr>
              <a:t>生清運廢棄物總量誤差值</a:t>
            </a:r>
            <a:endParaRPr lang="en-US" altLang="zh-TW" sz="2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5" name="圓角矩形 14"/>
          <p:cNvSpPr/>
          <p:nvPr/>
        </p:nvSpPr>
        <p:spPr>
          <a:xfrm>
            <a:off x="1257803" y="2713657"/>
            <a:ext cx="7290973" cy="3464752"/>
          </a:xfrm>
          <a:prstGeom prst="roundRect">
            <a:avLst/>
          </a:prstGeom>
          <a:noFill/>
          <a:ln w="28575">
            <a:solidFill>
              <a:srgbClr val="54587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2050" name="Picture 2" descr="調理器具のイラスト「料理用はかり」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743" y="2293884"/>
            <a:ext cx="700033" cy="7000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직사각형 4"/>
          <p:cNvSpPr/>
          <p:nvPr/>
        </p:nvSpPr>
        <p:spPr>
          <a:xfrm>
            <a:off x="1505922" y="2318939"/>
            <a:ext cx="3078403" cy="26058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4000"/>
              </a:lnSpc>
              <a:spcAft>
                <a:spcPts val="1200"/>
              </a:spcAft>
            </a:pPr>
            <a:endParaRPr lang="en-US" altLang="zh-TW" sz="3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>
              <a:lnSpc>
                <a:spcPts val="4000"/>
              </a:lnSpc>
              <a:spcAft>
                <a:spcPts val="1200"/>
              </a:spcAft>
            </a:pPr>
            <a:endParaRPr lang="en-US" altLang="zh-TW" sz="3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>
              <a:lnSpc>
                <a:spcPts val="4000"/>
              </a:lnSpc>
              <a:spcAft>
                <a:spcPts val="1200"/>
              </a:spcAft>
            </a:pPr>
            <a:endParaRPr lang="en-US" altLang="zh-TW" sz="3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>
              <a:lnSpc>
                <a:spcPts val="4000"/>
              </a:lnSpc>
              <a:spcAft>
                <a:spcPts val="1200"/>
              </a:spcAft>
            </a:pPr>
            <a:endParaRPr lang="en-US" altLang="zh-TW" sz="3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3" name="직사각형 4"/>
          <p:cNvSpPr/>
          <p:nvPr/>
        </p:nvSpPr>
        <p:spPr>
          <a:xfrm>
            <a:off x="1662186" y="3207232"/>
            <a:ext cx="6482206" cy="24776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2900"/>
              </a:lnSpc>
              <a:spcAft>
                <a:spcPts val="1200"/>
              </a:spcAft>
            </a:pPr>
            <a:r>
              <a:rPr lang="zh-TW" altLang="en-US" sz="2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◆本案廢棄物重量計算方式係由各單位以小型磅秤量測每桶</a:t>
            </a:r>
            <a:r>
              <a:rPr lang="en-US" altLang="zh-TW" sz="2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/</a:t>
            </a:r>
            <a:r>
              <a:rPr lang="zh-TW" altLang="en-US" sz="2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箱廢棄物重量，並採四捨五入至整數後加總，提報予辦理採購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案單位</a:t>
            </a:r>
            <a:r>
              <a:rPr lang="zh-TW" altLang="en-US" sz="2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，因廢棄物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桶</a:t>
            </a:r>
            <a:r>
              <a:rPr lang="en-US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/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箱</a:t>
            </a:r>
            <a:r>
              <a:rPr lang="zh-TW" altLang="en-US" sz="2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數量眾多，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採四捨五入至整數加總會有較大誤差值</a:t>
            </a:r>
            <a:r>
              <a:rPr lang="zh-TW" altLang="en-US" sz="2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2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>
              <a:lnSpc>
                <a:spcPts val="2900"/>
              </a:lnSpc>
              <a:spcAft>
                <a:spcPts val="1200"/>
              </a:spcAft>
            </a:pPr>
            <a:r>
              <a:rPr lang="zh-TW" altLang="en-US" sz="2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◆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因</a:t>
            </a:r>
            <a:r>
              <a:rPr lang="zh-TW" altLang="en-US" sz="2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各單位使用不同磅秤，且購案承辦人未確實統計數量，</a:t>
            </a:r>
            <a:r>
              <a:rPr lang="zh-TW" altLang="zh-TW" sz="2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致</a:t>
            </a:r>
            <a:r>
              <a:rPr lang="zh-HK" altLang="zh-TW" sz="2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清</a:t>
            </a:r>
            <a:r>
              <a:rPr lang="zh-HK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運廢棄物</a:t>
            </a:r>
            <a:r>
              <a:rPr lang="zh-HK" altLang="zh-TW" sz="2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總量</a:t>
            </a:r>
            <a:r>
              <a:rPr lang="zh-TW" altLang="en-US" sz="2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產生</a:t>
            </a:r>
            <a:r>
              <a:rPr lang="zh-HK" altLang="zh-TW" sz="2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誤差值</a:t>
            </a:r>
            <a:r>
              <a:rPr lang="zh-TW" altLang="en-US" sz="2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2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44658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EB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0" y="0"/>
            <a:ext cx="879894" cy="6858000"/>
          </a:xfrm>
          <a:prstGeom prst="rect">
            <a:avLst/>
          </a:prstGeom>
          <a:solidFill>
            <a:srgbClr val="545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12" name="직사각형 11">
            <a:extLst>
              <a:ext uri="{FF2B5EF4-FFF2-40B4-BE49-F238E27FC236}">
                <a16:creationId xmlns="" xmlns:a16="http://schemas.microsoft.com/office/drawing/2014/main" id="{03AD5BD4-0D98-4306-AD39-B06A516B230D}"/>
              </a:ext>
            </a:extLst>
          </p:cNvPr>
          <p:cNvSpPr/>
          <p:nvPr/>
        </p:nvSpPr>
        <p:spPr>
          <a:xfrm>
            <a:off x="1003405" y="56014"/>
            <a:ext cx="7968354" cy="9074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atinLnBrk="0">
              <a:lnSpc>
                <a:spcPct val="150000"/>
              </a:lnSpc>
              <a:defRPr/>
            </a:pPr>
            <a:r>
              <a:rPr lang="zh-TW" altLang="en-US" sz="3500" b="1" i="1" kern="0" dirty="0">
                <a:solidFill>
                  <a:srgbClr val="545871"/>
                </a:solidFill>
              </a:rPr>
              <a:t>報廢化學品清運與處理</a:t>
            </a:r>
            <a:r>
              <a:rPr lang="zh-TW" altLang="en-US" sz="3500" b="1" i="1" kern="0" dirty="0" smtClean="0">
                <a:solidFill>
                  <a:srgbClr val="545871"/>
                </a:solidFill>
              </a:rPr>
              <a:t>案</a:t>
            </a:r>
            <a:endParaRPr lang="en-US" altLang="ko-KR" sz="2400" b="1" i="1" kern="0" dirty="0">
              <a:solidFill>
                <a:srgbClr val="545871"/>
              </a:solidFill>
            </a:endParaRPr>
          </a:p>
        </p:txBody>
      </p:sp>
      <p:sp>
        <p:nvSpPr>
          <p:cNvPr id="15" name="타원 14"/>
          <p:cNvSpPr/>
          <p:nvPr/>
        </p:nvSpPr>
        <p:spPr>
          <a:xfrm>
            <a:off x="310365" y="1131157"/>
            <a:ext cx="111409" cy="148545"/>
          </a:xfrm>
          <a:prstGeom prst="ellipse">
            <a:avLst/>
          </a:prstGeom>
          <a:solidFill>
            <a:srgbClr val="F7EBEB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800" b="1" dirty="0">
              <a:solidFill>
                <a:srgbClr val="545871"/>
              </a:solidFill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72960" y="680562"/>
            <a:ext cx="69762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000" b="1" dirty="0">
                <a:solidFill>
                  <a:srgbClr val="888CA6"/>
                </a:solidFill>
              </a:rPr>
              <a:t>前言</a:t>
            </a:r>
            <a:endParaRPr lang="ko-KR" altLang="en-US" sz="2000" b="1" dirty="0">
              <a:solidFill>
                <a:srgbClr val="888CA6"/>
              </a:solidFill>
            </a:endParaRPr>
          </a:p>
        </p:txBody>
      </p:sp>
      <p:sp>
        <p:nvSpPr>
          <p:cNvPr id="16" name="직사각형 15"/>
          <p:cNvSpPr/>
          <p:nvPr/>
        </p:nvSpPr>
        <p:spPr>
          <a:xfrm>
            <a:off x="-37107" y="1355391"/>
            <a:ext cx="95410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000" b="1" dirty="0">
                <a:solidFill>
                  <a:srgbClr val="F7EBEB"/>
                </a:solidFill>
              </a:rPr>
              <a:t>案例</a:t>
            </a:r>
            <a:r>
              <a:rPr lang="zh-TW" altLang="en-US" sz="2000" b="1" dirty="0" smtClean="0">
                <a:solidFill>
                  <a:srgbClr val="F7EBEB"/>
                </a:solidFill>
              </a:rPr>
              <a:t>一</a:t>
            </a:r>
            <a:endParaRPr lang="ko-KR" altLang="en-US" sz="2000" b="1" dirty="0">
              <a:solidFill>
                <a:srgbClr val="F7EBEB"/>
              </a:solidFill>
            </a:endParaRPr>
          </a:p>
        </p:txBody>
      </p:sp>
      <p:sp>
        <p:nvSpPr>
          <p:cNvPr id="17" name="타원 16"/>
          <p:cNvSpPr/>
          <p:nvPr/>
        </p:nvSpPr>
        <p:spPr>
          <a:xfrm>
            <a:off x="310365" y="1782984"/>
            <a:ext cx="111409" cy="148545"/>
          </a:xfrm>
          <a:prstGeom prst="ellipse">
            <a:avLst/>
          </a:prstGeom>
          <a:solidFill>
            <a:srgbClr val="888CA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800" b="1" dirty="0">
              <a:solidFill>
                <a:srgbClr val="545871"/>
              </a:solidFill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-55281" y="1993673"/>
            <a:ext cx="95410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000" b="1" dirty="0">
                <a:solidFill>
                  <a:srgbClr val="888CA6"/>
                </a:solidFill>
              </a:rPr>
              <a:t>案例二</a:t>
            </a:r>
            <a:endParaRPr lang="ko-KR" altLang="en-US" sz="2000" b="1" dirty="0">
              <a:solidFill>
                <a:srgbClr val="888CA6"/>
              </a:solidFill>
            </a:endParaRPr>
          </a:p>
          <a:p>
            <a:endParaRPr lang="ko-KR" altLang="en-US" sz="800" b="1" dirty="0">
              <a:solidFill>
                <a:srgbClr val="888CA6"/>
              </a:solidFill>
            </a:endParaRPr>
          </a:p>
        </p:txBody>
      </p:sp>
      <p:sp>
        <p:nvSpPr>
          <p:cNvPr id="27" name="타원 26"/>
          <p:cNvSpPr/>
          <p:nvPr/>
        </p:nvSpPr>
        <p:spPr>
          <a:xfrm>
            <a:off x="310365" y="479330"/>
            <a:ext cx="111409" cy="148545"/>
          </a:xfrm>
          <a:prstGeom prst="ellipse">
            <a:avLst/>
          </a:prstGeom>
          <a:solidFill>
            <a:srgbClr val="888CA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800" b="1" dirty="0">
              <a:solidFill>
                <a:srgbClr val="545871"/>
              </a:solidFill>
            </a:endParaRPr>
          </a:p>
        </p:txBody>
      </p:sp>
      <p:grpSp>
        <p:nvGrpSpPr>
          <p:cNvPr id="14" name="그룹 13"/>
          <p:cNvGrpSpPr/>
          <p:nvPr/>
        </p:nvGrpSpPr>
        <p:grpSpPr>
          <a:xfrm>
            <a:off x="3956861" y="1402664"/>
            <a:ext cx="1826856" cy="2019453"/>
            <a:chOff x="5194810" y="1474116"/>
            <a:chExt cx="2622465" cy="2313000"/>
          </a:xfrm>
        </p:grpSpPr>
        <p:sp>
          <p:nvSpPr>
            <p:cNvPr id="35" name="사각형: 둥근 모서리 16">
              <a:extLst>
                <a:ext uri="{FF2B5EF4-FFF2-40B4-BE49-F238E27FC236}">
                  <a16:creationId xmlns:a16="http://schemas.microsoft.com/office/drawing/2014/main" xmlns="" id="{C7C7A6D0-3CE1-49B9-B7D1-61BEC30CE42C}"/>
                </a:ext>
              </a:extLst>
            </p:cNvPr>
            <p:cNvSpPr/>
            <p:nvPr/>
          </p:nvSpPr>
          <p:spPr>
            <a:xfrm rot="1380000">
              <a:off x="5980751" y="2894870"/>
              <a:ext cx="1836524" cy="659561"/>
            </a:xfrm>
            <a:prstGeom prst="roundRect">
              <a:avLst>
                <a:gd name="adj" fmla="val 50000"/>
              </a:avLst>
            </a:prstGeom>
            <a:solidFill>
              <a:schemeClr val="tx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pic>
          <p:nvPicPr>
            <p:cNvPr id="36" name="그림 35">
              <a:extLst>
                <a:ext uri="{FF2B5EF4-FFF2-40B4-BE49-F238E27FC236}">
                  <a16:creationId xmlns:a16="http://schemas.microsoft.com/office/drawing/2014/main" xmlns="" id="{B5CEBDD9-B095-4877-8DFE-A3ECA2A3A4F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5194810" y="1474116"/>
              <a:ext cx="2565000" cy="2313000"/>
            </a:xfrm>
            <a:custGeom>
              <a:avLst/>
              <a:gdLst>
                <a:gd name="connsiteX0" fmla="*/ 0 w 2565000"/>
                <a:gd name="connsiteY0" fmla="*/ 0 h 2313000"/>
                <a:gd name="connsiteX1" fmla="*/ 2565000 w 2565000"/>
                <a:gd name="connsiteY1" fmla="*/ 0 h 2313000"/>
                <a:gd name="connsiteX2" fmla="*/ 2565000 w 2565000"/>
                <a:gd name="connsiteY2" fmla="*/ 1913612 h 2313000"/>
                <a:gd name="connsiteX3" fmla="*/ 2538061 w 2565000"/>
                <a:gd name="connsiteY3" fmla="*/ 1875488 h 2313000"/>
                <a:gd name="connsiteX4" fmla="*/ 2120683 w 2565000"/>
                <a:gd name="connsiteY4" fmla="*/ 1759439 h 2313000"/>
                <a:gd name="connsiteX5" fmla="*/ 440575 w 2565000"/>
                <a:gd name="connsiteY5" fmla="*/ 2305339 h 2313000"/>
                <a:gd name="connsiteX6" fmla="*/ 423170 w 2565000"/>
                <a:gd name="connsiteY6" fmla="*/ 2313000 h 2313000"/>
                <a:gd name="connsiteX7" fmla="*/ 0 w 2565000"/>
                <a:gd name="connsiteY7" fmla="*/ 2313000 h 2313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565000" h="2313000">
                  <a:moveTo>
                    <a:pt x="0" y="0"/>
                  </a:moveTo>
                  <a:lnTo>
                    <a:pt x="2565000" y="0"/>
                  </a:lnTo>
                  <a:lnTo>
                    <a:pt x="2565000" y="1913612"/>
                  </a:lnTo>
                  <a:lnTo>
                    <a:pt x="2538061" y="1875488"/>
                  </a:lnTo>
                  <a:cubicBezTo>
                    <a:pt x="2438017" y="1760102"/>
                    <a:pt x="2275063" y="1709278"/>
                    <a:pt x="2120683" y="1759439"/>
                  </a:cubicBezTo>
                  <a:lnTo>
                    <a:pt x="440575" y="2305339"/>
                  </a:lnTo>
                  <a:lnTo>
                    <a:pt x="423170" y="2313000"/>
                  </a:lnTo>
                  <a:lnTo>
                    <a:pt x="0" y="2313000"/>
                  </a:lnTo>
                  <a:close/>
                </a:path>
              </a:pathLst>
            </a:custGeom>
            <a:effectLst>
              <a:outerShdw dist="88900" dir="3600000" sx="97000" sy="97000" algn="t" rotWithShape="0">
                <a:prstClr val="black"/>
              </a:outerShdw>
            </a:effectLst>
          </p:spPr>
        </p:pic>
      </p:grpSp>
      <p:sp>
        <p:nvSpPr>
          <p:cNvPr id="4" name="직사각형 3"/>
          <p:cNvSpPr/>
          <p:nvPr/>
        </p:nvSpPr>
        <p:spPr>
          <a:xfrm>
            <a:off x="1915658" y="1220058"/>
            <a:ext cx="2106360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2600"/>
              </a:lnSpc>
              <a:spcAft>
                <a:spcPts val="1200"/>
              </a:spcAft>
            </a:pP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提醒辦理廢棄物清運採購單位</a:t>
            </a:r>
            <a:r>
              <a:rPr lang="zh-TW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注意依規定派員執行全程跟隨、監看、照相等各項任務，有效管理廢棄物清運與</a:t>
            </a:r>
            <a:r>
              <a:rPr lang="zh-TW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處理。</a:t>
            </a:r>
            <a:endParaRPr lang="en-US" altLang="zh-TW" sz="1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pSp>
        <p:nvGrpSpPr>
          <p:cNvPr id="40" name="Group 20">
            <a:extLst>
              <a:ext uri="{FF2B5EF4-FFF2-40B4-BE49-F238E27FC236}">
                <a16:creationId xmlns="" xmlns:a16="http://schemas.microsoft.com/office/drawing/2014/main" id="{3FA1356D-616A-4C90-AFF3-19EDFF88DF12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745549" y="2029707"/>
            <a:ext cx="209447" cy="380926"/>
            <a:chOff x="2597" y="4163"/>
            <a:chExt cx="217" cy="296"/>
          </a:xfrm>
          <a:solidFill>
            <a:schemeClr val="bg1"/>
          </a:solidFill>
        </p:grpSpPr>
        <p:sp>
          <p:nvSpPr>
            <p:cNvPr id="41" name="Freeform 22">
              <a:extLst>
                <a:ext uri="{FF2B5EF4-FFF2-40B4-BE49-F238E27FC236}">
                  <a16:creationId xmlns="" xmlns:a16="http://schemas.microsoft.com/office/drawing/2014/main" id="{022A4DA2-B7F5-4AEE-959C-05A2DBD450A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630" y="4163"/>
              <a:ext cx="151" cy="176"/>
            </a:xfrm>
            <a:custGeom>
              <a:avLst/>
              <a:gdLst>
                <a:gd name="T0" fmla="*/ 410 w 1662"/>
                <a:gd name="T1" fmla="*/ 645 h 1942"/>
                <a:gd name="T2" fmla="*/ 309 w 1662"/>
                <a:gd name="T3" fmla="*/ 847 h 1942"/>
                <a:gd name="T4" fmla="*/ 255 w 1662"/>
                <a:gd name="T5" fmla="*/ 1023 h 1942"/>
                <a:gd name="T6" fmla="*/ 263 w 1662"/>
                <a:gd name="T7" fmla="*/ 1206 h 1942"/>
                <a:gd name="T8" fmla="*/ 347 w 1662"/>
                <a:gd name="T9" fmla="*/ 1429 h 1942"/>
                <a:gd name="T10" fmla="*/ 476 w 1662"/>
                <a:gd name="T11" fmla="*/ 1620 h 1942"/>
                <a:gd name="T12" fmla="*/ 638 w 1662"/>
                <a:gd name="T13" fmla="*/ 1753 h 1942"/>
                <a:gd name="T14" fmla="*/ 825 w 1662"/>
                <a:gd name="T15" fmla="*/ 1803 h 1942"/>
                <a:gd name="T16" fmla="*/ 1013 w 1662"/>
                <a:gd name="T17" fmla="*/ 1753 h 1942"/>
                <a:gd name="T18" fmla="*/ 1176 w 1662"/>
                <a:gd name="T19" fmla="*/ 1619 h 1942"/>
                <a:gd name="T20" fmla="*/ 1305 w 1662"/>
                <a:gd name="T21" fmla="*/ 1428 h 1942"/>
                <a:gd name="T22" fmla="*/ 1388 w 1662"/>
                <a:gd name="T23" fmla="*/ 1205 h 1942"/>
                <a:gd name="T24" fmla="*/ 1418 w 1662"/>
                <a:gd name="T25" fmla="*/ 974 h 1942"/>
                <a:gd name="T26" fmla="*/ 1266 w 1662"/>
                <a:gd name="T27" fmla="*/ 836 h 1942"/>
                <a:gd name="T28" fmla="*/ 1012 w 1662"/>
                <a:gd name="T29" fmla="*/ 794 h 1942"/>
                <a:gd name="T30" fmla="*/ 806 w 1662"/>
                <a:gd name="T31" fmla="*/ 713 h 1942"/>
                <a:gd name="T32" fmla="*/ 646 w 1662"/>
                <a:gd name="T33" fmla="*/ 610 h 1942"/>
                <a:gd name="T34" fmla="*/ 526 w 1662"/>
                <a:gd name="T35" fmla="*/ 499 h 1942"/>
                <a:gd name="T36" fmla="*/ 944 w 1662"/>
                <a:gd name="T37" fmla="*/ 23 h 1942"/>
                <a:gd name="T38" fmla="*/ 1152 w 1662"/>
                <a:gd name="T39" fmla="*/ 118 h 1942"/>
                <a:gd name="T40" fmla="*/ 1271 w 1662"/>
                <a:gd name="T41" fmla="*/ 205 h 1942"/>
                <a:gd name="T42" fmla="*/ 1388 w 1662"/>
                <a:gd name="T43" fmla="*/ 323 h 1942"/>
                <a:gd name="T44" fmla="*/ 1455 w 1662"/>
                <a:gd name="T45" fmla="*/ 429 h 1942"/>
                <a:gd name="T46" fmla="*/ 1524 w 1662"/>
                <a:gd name="T47" fmla="*/ 626 h 1942"/>
                <a:gd name="T48" fmla="*/ 1555 w 1662"/>
                <a:gd name="T49" fmla="*/ 892 h 1942"/>
                <a:gd name="T50" fmla="*/ 1619 w 1662"/>
                <a:gd name="T51" fmla="*/ 939 h 1942"/>
                <a:gd name="T52" fmla="*/ 1657 w 1662"/>
                <a:gd name="T53" fmla="*/ 1032 h 1942"/>
                <a:gd name="T54" fmla="*/ 1655 w 1662"/>
                <a:gd name="T55" fmla="*/ 1183 h 1942"/>
                <a:gd name="T56" fmla="*/ 1611 w 1662"/>
                <a:gd name="T57" fmla="*/ 1304 h 1942"/>
                <a:gd name="T58" fmla="*/ 1537 w 1662"/>
                <a:gd name="T59" fmla="*/ 1372 h 1942"/>
                <a:gd name="T60" fmla="*/ 1445 w 1662"/>
                <a:gd name="T61" fmla="*/ 1454 h 1942"/>
                <a:gd name="T62" fmla="*/ 1313 w 1662"/>
                <a:gd name="T63" fmla="*/ 1670 h 1942"/>
                <a:gd name="T64" fmla="*/ 1141 w 1662"/>
                <a:gd name="T65" fmla="*/ 1836 h 1942"/>
                <a:gd name="T66" fmla="*/ 937 w 1662"/>
                <a:gd name="T67" fmla="*/ 1930 h 1942"/>
                <a:gd name="T68" fmla="*/ 714 w 1662"/>
                <a:gd name="T69" fmla="*/ 1930 h 1942"/>
                <a:gd name="T70" fmla="*/ 510 w 1662"/>
                <a:gd name="T71" fmla="*/ 1836 h 1942"/>
                <a:gd name="T72" fmla="*/ 337 w 1662"/>
                <a:gd name="T73" fmla="*/ 1669 h 1942"/>
                <a:gd name="T74" fmla="*/ 205 w 1662"/>
                <a:gd name="T75" fmla="*/ 1452 h 1942"/>
                <a:gd name="T76" fmla="*/ 111 w 1662"/>
                <a:gd name="T77" fmla="*/ 1364 h 1942"/>
                <a:gd name="T78" fmla="*/ 39 w 1662"/>
                <a:gd name="T79" fmla="*/ 1284 h 1942"/>
                <a:gd name="T80" fmla="*/ 2 w 1662"/>
                <a:gd name="T81" fmla="*/ 1143 h 1942"/>
                <a:gd name="T82" fmla="*/ 9 w 1662"/>
                <a:gd name="T83" fmla="*/ 1009 h 1942"/>
                <a:gd name="T84" fmla="*/ 50 w 1662"/>
                <a:gd name="T85" fmla="*/ 930 h 1942"/>
                <a:gd name="T86" fmla="*/ 98 w 1662"/>
                <a:gd name="T87" fmla="*/ 851 h 1942"/>
                <a:gd name="T88" fmla="*/ 85 w 1662"/>
                <a:gd name="T89" fmla="*/ 643 h 1942"/>
                <a:gd name="T90" fmla="*/ 120 w 1662"/>
                <a:gd name="T91" fmla="*/ 487 h 1942"/>
                <a:gd name="T92" fmla="*/ 183 w 1662"/>
                <a:gd name="T93" fmla="*/ 377 h 1942"/>
                <a:gd name="T94" fmla="*/ 257 w 1662"/>
                <a:gd name="T95" fmla="*/ 305 h 1942"/>
                <a:gd name="T96" fmla="*/ 319 w 1662"/>
                <a:gd name="T97" fmla="*/ 266 h 1942"/>
                <a:gd name="T98" fmla="*/ 352 w 1662"/>
                <a:gd name="T99" fmla="*/ 246 h 1942"/>
                <a:gd name="T100" fmla="*/ 390 w 1662"/>
                <a:gd name="T101" fmla="*/ 196 h 1942"/>
                <a:gd name="T102" fmla="*/ 459 w 1662"/>
                <a:gd name="T103" fmla="*/ 127 h 1942"/>
                <a:gd name="T104" fmla="*/ 559 w 1662"/>
                <a:gd name="T105" fmla="*/ 57 h 1942"/>
                <a:gd name="T106" fmla="*/ 690 w 1662"/>
                <a:gd name="T107" fmla="*/ 10 h 19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662" h="1942">
                  <a:moveTo>
                    <a:pt x="526" y="499"/>
                  </a:moveTo>
                  <a:lnTo>
                    <a:pt x="484" y="546"/>
                  </a:lnTo>
                  <a:lnTo>
                    <a:pt x="445" y="595"/>
                  </a:lnTo>
                  <a:lnTo>
                    <a:pt x="410" y="645"/>
                  </a:lnTo>
                  <a:lnTo>
                    <a:pt x="379" y="696"/>
                  </a:lnTo>
                  <a:lnTo>
                    <a:pt x="352" y="747"/>
                  </a:lnTo>
                  <a:lnTo>
                    <a:pt x="329" y="797"/>
                  </a:lnTo>
                  <a:lnTo>
                    <a:pt x="309" y="847"/>
                  </a:lnTo>
                  <a:lnTo>
                    <a:pt x="291" y="895"/>
                  </a:lnTo>
                  <a:lnTo>
                    <a:pt x="277" y="941"/>
                  </a:lnTo>
                  <a:lnTo>
                    <a:pt x="264" y="984"/>
                  </a:lnTo>
                  <a:lnTo>
                    <a:pt x="255" y="1023"/>
                  </a:lnTo>
                  <a:lnTo>
                    <a:pt x="247" y="1059"/>
                  </a:lnTo>
                  <a:lnTo>
                    <a:pt x="241" y="1091"/>
                  </a:lnTo>
                  <a:lnTo>
                    <a:pt x="250" y="1148"/>
                  </a:lnTo>
                  <a:lnTo>
                    <a:pt x="263" y="1206"/>
                  </a:lnTo>
                  <a:lnTo>
                    <a:pt x="280" y="1263"/>
                  </a:lnTo>
                  <a:lnTo>
                    <a:pt x="299" y="1320"/>
                  </a:lnTo>
                  <a:lnTo>
                    <a:pt x="322" y="1375"/>
                  </a:lnTo>
                  <a:lnTo>
                    <a:pt x="347" y="1429"/>
                  </a:lnTo>
                  <a:lnTo>
                    <a:pt x="375" y="1480"/>
                  </a:lnTo>
                  <a:lnTo>
                    <a:pt x="406" y="1530"/>
                  </a:lnTo>
                  <a:lnTo>
                    <a:pt x="440" y="1576"/>
                  </a:lnTo>
                  <a:lnTo>
                    <a:pt x="476" y="1620"/>
                  </a:lnTo>
                  <a:lnTo>
                    <a:pt x="513" y="1659"/>
                  </a:lnTo>
                  <a:lnTo>
                    <a:pt x="553" y="1695"/>
                  </a:lnTo>
                  <a:lnTo>
                    <a:pt x="594" y="1726"/>
                  </a:lnTo>
                  <a:lnTo>
                    <a:pt x="638" y="1753"/>
                  </a:lnTo>
                  <a:lnTo>
                    <a:pt x="683" y="1774"/>
                  </a:lnTo>
                  <a:lnTo>
                    <a:pt x="729" y="1789"/>
                  </a:lnTo>
                  <a:lnTo>
                    <a:pt x="777" y="1800"/>
                  </a:lnTo>
                  <a:lnTo>
                    <a:pt x="825" y="1803"/>
                  </a:lnTo>
                  <a:lnTo>
                    <a:pt x="875" y="1800"/>
                  </a:lnTo>
                  <a:lnTo>
                    <a:pt x="922" y="1789"/>
                  </a:lnTo>
                  <a:lnTo>
                    <a:pt x="968" y="1774"/>
                  </a:lnTo>
                  <a:lnTo>
                    <a:pt x="1013" y="1753"/>
                  </a:lnTo>
                  <a:lnTo>
                    <a:pt x="1056" y="1726"/>
                  </a:lnTo>
                  <a:lnTo>
                    <a:pt x="1099" y="1695"/>
                  </a:lnTo>
                  <a:lnTo>
                    <a:pt x="1139" y="1659"/>
                  </a:lnTo>
                  <a:lnTo>
                    <a:pt x="1176" y="1619"/>
                  </a:lnTo>
                  <a:lnTo>
                    <a:pt x="1212" y="1576"/>
                  </a:lnTo>
                  <a:lnTo>
                    <a:pt x="1245" y="1529"/>
                  </a:lnTo>
                  <a:lnTo>
                    <a:pt x="1276" y="1480"/>
                  </a:lnTo>
                  <a:lnTo>
                    <a:pt x="1305" y="1428"/>
                  </a:lnTo>
                  <a:lnTo>
                    <a:pt x="1330" y="1374"/>
                  </a:lnTo>
                  <a:lnTo>
                    <a:pt x="1353" y="1319"/>
                  </a:lnTo>
                  <a:lnTo>
                    <a:pt x="1372" y="1262"/>
                  </a:lnTo>
                  <a:lnTo>
                    <a:pt x="1388" y="1205"/>
                  </a:lnTo>
                  <a:lnTo>
                    <a:pt x="1401" y="1147"/>
                  </a:lnTo>
                  <a:lnTo>
                    <a:pt x="1411" y="1089"/>
                  </a:lnTo>
                  <a:lnTo>
                    <a:pt x="1416" y="1032"/>
                  </a:lnTo>
                  <a:lnTo>
                    <a:pt x="1418" y="974"/>
                  </a:lnTo>
                  <a:lnTo>
                    <a:pt x="1417" y="904"/>
                  </a:lnTo>
                  <a:lnTo>
                    <a:pt x="1414" y="838"/>
                  </a:lnTo>
                  <a:lnTo>
                    <a:pt x="1339" y="839"/>
                  </a:lnTo>
                  <a:lnTo>
                    <a:pt x="1266" y="836"/>
                  </a:lnTo>
                  <a:lnTo>
                    <a:pt x="1198" y="830"/>
                  </a:lnTo>
                  <a:lnTo>
                    <a:pt x="1133" y="820"/>
                  </a:lnTo>
                  <a:lnTo>
                    <a:pt x="1070" y="808"/>
                  </a:lnTo>
                  <a:lnTo>
                    <a:pt x="1012" y="794"/>
                  </a:lnTo>
                  <a:lnTo>
                    <a:pt x="956" y="777"/>
                  </a:lnTo>
                  <a:lnTo>
                    <a:pt x="903" y="757"/>
                  </a:lnTo>
                  <a:lnTo>
                    <a:pt x="853" y="737"/>
                  </a:lnTo>
                  <a:lnTo>
                    <a:pt x="806" y="713"/>
                  </a:lnTo>
                  <a:lnTo>
                    <a:pt x="762" y="690"/>
                  </a:lnTo>
                  <a:lnTo>
                    <a:pt x="721" y="664"/>
                  </a:lnTo>
                  <a:lnTo>
                    <a:pt x="682" y="638"/>
                  </a:lnTo>
                  <a:lnTo>
                    <a:pt x="646" y="610"/>
                  </a:lnTo>
                  <a:lnTo>
                    <a:pt x="612" y="583"/>
                  </a:lnTo>
                  <a:lnTo>
                    <a:pt x="581" y="555"/>
                  </a:lnTo>
                  <a:lnTo>
                    <a:pt x="552" y="527"/>
                  </a:lnTo>
                  <a:lnTo>
                    <a:pt x="526" y="499"/>
                  </a:lnTo>
                  <a:close/>
                  <a:moveTo>
                    <a:pt x="808" y="0"/>
                  </a:moveTo>
                  <a:lnTo>
                    <a:pt x="851" y="3"/>
                  </a:lnTo>
                  <a:lnTo>
                    <a:pt x="897" y="11"/>
                  </a:lnTo>
                  <a:lnTo>
                    <a:pt x="944" y="23"/>
                  </a:lnTo>
                  <a:lnTo>
                    <a:pt x="993" y="39"/>
                  </a:lnTo>
                  <a:lnTo>
                    <a:pt x="1044" y="60"/>
                  </a:lnTo>
                  <a:lnTo>
                    <a:pt x="1097" y="86"/>
                  </a:lnTo>
                  <a:lnTo>
                    <a:pt x="1152" y="118"/>
                  </a:lnTo>
                  <a:lnTo>
                    <a:pt x="1179" y="135"/>
                  </a:lnTo>
                  <a:lnTo>
                    <a:pt x="1208" y="155"/>
                  </a:lnTo>
                  <a:lnTo>
                    <a:pt x="1239" y="179"/>
                  </a:lnTo>
                  <a:lnTo>
                    <a:pt x="1271" y="205"/>
                  </a:lnTo>
                  <a:lnTo>
                    <a:pt x="1304" y="233"/>
                  </a:lnTo>
                  <a:lnTo>
                    <a:pt x="1334" y="261"/>
                  </a:lnTo>
                  <a:lnTo>
                    <a:pt x="1363" y="292"/>
                  </a:lnTo>
                  <a:lnTo>
                    <a:pt x="1388" y="323"/>
                  </a:lnTo>
                  <a:lnTo>
                    <a:pt x="1409" y="353"/>
                  </a:lnTo>
                  <a:lnTo>
                    <a:pt x="1409" y="353"/>
                  </a:lnTo>
                  <a:lnTo>
                    <a:pt x="1433" y="389"/>
                  </a:lnTo>
                  <a:lnTo>
                    <a:pt x="1455" y="429"/>
                  </a:lnTo>
                  <a:lnTo>
                    <a:pt x="1475" y="472"/>
                  </a:lnTo>
                  <a:lnTo>
                    <a:pt x="1493" y="519"/>
                  </a:lnTo>
                  <a:lnTo>
                    <a:pt x="1509" y="570"/>
                  </a:lnTo>
                  <a:lnTo>
                    <a:pt x="1524" y="626"/>
                  </a:lnTo>
                  <a:lnTo>
                    <a:pt x="1535" y="685"/>
                  </a:lnTo>
                  <a:lnTo>
                    <a:pt x="1545" y="749"/>
                  </a:lnTo>
                  <a:lnTo>
                    <a:pt x="1551" y="817"/>
                  </a:lnTo>
                  <a:lnTo>
                    <a:pt x="1555" y="892"/>
                  </a:lnTo>
                  <a:lnTo>
                    <a:pt x="1573" y="900"/>
                  </a:lnTo>
                  <a:lnTo>
                    <a:pt x="1590" y="910"/>
                  </a:lnTo>
                  <a:lnTo>
                    <a:pt x="1605" y="922"/>
                  </a:lnTo>
                  <a:lnTo>
                    <a:pt x="1619" y="939"/>
                  </a:lnTo>
                  <a:lnTo>
                    <a:pt x="1632" y="957"/>
                  </a:lnTo>
                  <a:lnTo>
                    <a:pt x="1642" y="979"/>
                  </a:lnTo>
                  <a:lnTo>
                    <a:pt x="1651" y="1003"/>
                  </a:lnTo>
                  <a:lnTo>
                    <a:pt x="1657" y="1032"/>
                  </a:lnTo>
                  <a:lnTo>
                    <a:pt x="1661" y="1064"/>
                  </a:lnTo>
                  <a:lnTo>
                    <a:pt x="1662" y="1102"/>
                  </a:lnTo>
                  <a:lnTo>
                    <a:pt x="1660" y="1143"/>
                  </a:lnTo>
                  <a:lnTo>
                    <a:pt x="1655" y="1183"/>
                  </a:lnTo>
                  <a:lnTo>
                    <a:pt x="1648" y="1218"/>
                  </a:lnTo>
                  <a:lnTo>
                    <a:pt x="1638" y="1250"/>
                  </a:lnTo>
                  <a:lnTo>
                    <a:pt x="1625" y="1278"/>
                  </a:lnTo>
                  <a:lnTo>
                    <a:pt x="1611" y="1304"/>
                  </a:lnTo>
                  <a:lnTo>
                    <a:pt x="1595" y="1325"/>
                  </a:lnTo>
                  <a:lnTo>
                    <a:pt x="1577" y="1344"/>
                  </a:lnTo>
                  <a:lnTo>
                    <a:pt x="1558" y="1360"/>
                  </a:lnTo>
                  <a:lnTo>
                    <a:pt x="1537" y="1372"/>
                  </a:lnTo>
                  <a:lnTo>
                    <a:pt x="1515" y="1382"/>
                  </a:lnTo>
                  <a:lnTo>
                    <a:pt x="1493" y="1390"/>
                  </a:lnTo>
                  <a:lnTo>
                    <a:pt x="1471" y="1395"/>
                  </a:lnTo>
                  <a:lnTo>
                    <a:pt x="1445" y="1454"/>
                  </a:lnTo>
                  <a:lnTo>
                    <a:pt x="1416" y="1512"/>
                  </a:lnTo>
                  <a:lnTo>
                    <a:pt x="1385" y="1567"/>
                  </a:lnTo>
                  <a:lnTo>
                    <a:pt x="1350" y="1620"/>
                  </a:lnTo>
                  <a:lnTo>
                    <a:pt x="1313" y="1670"/>
                  </a:lnTo>
                  <a:lnTo>
                    <a:pt x="1273" y="1717"/>
                  </a:lnTo>
                  <a:lnTo>
                    <a:pt x="1231" y="1761"/>
                  </a:lnTo>
                  <a:lnTo>
                    <a:pt x="1187" y="1801"/>
                  </a:lnTo>
                  <a:lnTo>
                    <a:pt x="1141" y="1836"/>
                  </a:lnTo>
                  <a:lnTo>
                    <a:pt x="1092" y="1868"/>
                  </a:lnTo>
                  <a:lnTo>
                    <a:pt x="1042" y="1893"/>
                  </a:lnTo>
                  <a:lnTo>
                    <a:pt x="990" y="1915"/>
                  </a:lnTo>
                  <a:lnTo>
                    <a:pt x="937" y="1930"/>
                  </a:lnTo>
                  <a:lnTo>
                    <a:pt x="882" y="1939"/>
                  </a:lnTo>
                  <a:lnTo>
                    <a:pt x="825" y="1942"/>
                  </a:lnTo>
                  <a:lnTo>
                    <a:pt x="769" y="1939"/>
                  </a:lnTo>
                  <a:lnTo>
                    <a:pt x="714" y="1930"/>
                  </a:lnTo>
                  <a:lnTo>
                    <a:pt x="661" y="1915"/>
                  </a:lnTo>
                  <a:lnTo>
                    <a:pt x="608" y="1893"/>
                  </a:lnTo>
                  <a:lnTo>
                    <a:pt x="558" y="1867"/>
                  </a:lnTo>
                  <a:lnTo>
                    <a:pt x="510" y="1836"/>
                  </a:lnTo>
                  <a:lnTo>
                    <a:pt x="464" y="1800"/>
                  </a:lnTo>
                  <a:lnTo>
                    <a:pt x="419" y="1760"/>
                  </a:lnTo>
                  <a:lnTo>
                    <a:pt x="377" y="1716"/>
                  </a:lnTo>
                  <a:lnTo>
                    <a:pt x="337" y="1669"/>
                  </a:lnTo>
                  <a:lnTo>
                    <a:pt x="300" y="1618"/>
                  </a:lnTo>
                  <a:lnTo>
                    <a:pt x="266" y="1565"/>
                  </a:lnTo>
                  <a:lnTo>
                    <a:pt x="234" y="1510"/>
                  </a:lnTo>
                  <a:lnTo>
                    <a:pt x="205" y="1452"/>
                  </a:lnTo>
                  <a:lnTo>
                    <a:pt x="179" y="1392"/>
                  </a:lnTo>
                  <a:lnTo>
                    <a:pt x="156" y="1386"/>
                  </a:lnTo>
                  <a:lnTo>
                    <a:pt x="133" y="1376"/>
                  </a:lnTo>
                  <a:lnTo>
                    <a:pt x="111" y="1364"/>
                  </a:lnTo>
                  <a:lnTo>
                    <a:pt x="91" y="1349"/>
                  </a:lnTo>
                  <a:lnTo>
                    <a:pt x="72" y="1330"/>
                  </a:lnTo>
                  <a:lnTo>
                    <a:pt x="55" y="1309"/>
                  </a:lnTo>
                  <a:lnTo>
                    <a:pt x="39" y="1284"/>
                  </a:lnTo>
                  <a:lnTo>
                    <a:pt x="26" y="1254"/>
                  </a:lnTo>
                  <a:lnTo>
                    <a:pt x="15" y="1221"/>
                  </a:lnTo>
                  <a:lnTo>
                    <a:pt x="7" y="1184"/>
                  </a:lnTo>
                  <a:lnTo>
                    <a:pt x="2" y="1143"/>
                  </a:lnTo>
                  <a:lnTo>
                    <a:pt x="0" y="1104"/>
                  </a:lnTo>
                  <a:lnTo>
                    <a:pt x="1" y="1068"/>
                  </a:lnTo>
                  <a:lnTo>
                    <a:pt x="4" y="1038"/>
                  </a:lnTo>
                  <a:lnTo>
                    <a:pt x="9" y="1009"/>
                  </a:lnTo>
                  <a:lnTo>
                    <a:pt x="17" y="985"/>
                  </a:lnTo>
                  <a:lnTo>
                    <a:pt x="27" y="964"/>
                  </a:lnTo>
                  <a:lnTo>
                    <a:pt x="38" y="946"/>
                  </a:lnTo>
                  <a:lnTo>
                    <a:pt x="50" y="930"/>
                  </a:lnTo>
                  <a:lnTo>
                    <a:pt x="65" y="916"/>
                  </a:lnTo>
                  <a:lnTo>
                    <a:pt x="80" y="906"/>
                  </a:lnTo>
                  <a:lnTo>
                    <a:pt x="96" y="897"/>
                  </a:lnTo>
                  <a:lnTo>
                    <a:pt x="98" y="851"/>
                  </a:lnTo>
                  <a:lnTo>
                    <a:pt x="89" y="794"/>
                  </a:lnTo>
                  <a:lnTo>
                    <a:pt x="85" y="740"/>
                  </a:lnTo>
                  <a:lnTo>
                    <a:pt x="83" y="690"/>
                  </a:lnTo>
                  <a:lnTo>
                    <a:pt x="85" y="643"/>
                  </a:lnTo>
                  <a:lnTo>
                    <a:pt x="90" y="599"/>
                  </a:lnTo>
                  <a:lnTo>
                    <a:pt x="98" y="559"/>
                  </a:lnTo>
                  <a:lnTo>
                    <a:pt x="108" y="522"/>
                  </a:lnTo>
                  <a:lnTo>
                    <a:pt x="120" y="487"/>
                  </a:lnTo>
                  <a:lnTo>
                    <a:pt x="134" y="455"/>
                  </a:lnTo>
                  <a:lnTo>
                    <a:pt x="149" y="427"/>
                  </a:lnTo>
                  <a:lnTo>
                    <a:pt x="166" y="400"/>
                  </a:lnTo>
                  <a:lnTo>
                    <a:pt x="183" y="377"/>
                  </a:lnTo>
                  <a:lnTo>
                    <a:pt x="202" y="355"/>
                  </a:lnTo>
                  <a:lnTo>
                    <a:pt x="220" y="337"/>
                  </a:lnTo>
                  <a:lnTo>
                    <a:pt x="239" y="320"/>
                  </a:lnTo>
                  <a:lnTo>
                    <a:pt x="257" y="305"/>
                  </a:lnTo>
                  <a:lnTo>
                    <a:pt x="274" y="293"/>
                  </a:lnTo>
                  <a:lnTo>
                    <a:pt x="290" y="282"/>
                  </a:lnTo>
                  <a:lnTo>
                    <a:pt x="305" y="273"/>
                  </a:lnTo>
                  <a:lnTo>
                    <a:pt x="319" y="266"/>
                  </a:lnTo>
                  <a:lnTo>
                    <a:pt x="331" y="260"/>
                  </a:lnTo>
                  <a:lnTo>
                    <a:pt x="341" y="255"/>
                  </a:lnTo>
                  <a:lnTo>
                    <a:pt x="348" y="253"/>
                  </a:lnTo>
                  <a:lnTo>
                    <a:pt x="352" y="246"/>
                  </a:lnTo>
                  <a:lnTo>
                    <a:pt x="359" y="237"/>
                  </a:lnTo>
                  <a:lnTo>
                    <a:pt x="367" y="225"/>
                  </a:lnTo>
                  <a:lnTo>
                    <a:pt x="377" y="212"/>
                  </a:lnTo>
                  <a:lnTo>
                    <a:pt x="390" y="196"/>
                  </a:lnTo>
                  <a:lnTo>
                    <a:pt x="404" y="180"/>
                  </a:lnTo>
                  <a:lnTo>
                    <a:pt x="421" y="163"/>
                  </a:lnTo>
                  <a:lnTo>
                    <a:pt x="439" y="145"/>
                  </a:lnTo>
                  <a:lnTo>
                    <a:pt x="459" y="127"/>
                  </a:lnTo>
                  <a:lnTo>
                    <a:pt x="481" y="108"/>
                  </a:lnTo>
                  <a:lnTo>
                    <a:pt x="505" y="91"/>
                  </a:lnTo>
                  <a:lnTo>
                    <a:pt x="531" y="74"/>
                  </a:lnTo>
                  <a:lnTo>
                    <a:pt x="559" y="57"/>
                  </a:lnTo>
                  <a:lnTo>
                    <a:pt x="589" y="43"/>
                  </a:lnTo>
                  <a:lnTo>
                    <a:pt x="620" y="30"/>
                  </a:lnTo>
                  <a:lnTo>
                    <a:pt x="655" y="19"/>
                  </a:lnTo>
                  <a:lnTo>
                    <a:pt x="690" y="10"/>
                  </a:lnTo>
                  <a:lnTo>
                    <a:pt x="728" y="3"/>
                  </a:lnTo>
                  <a:lnTo>
                    <a:pt x="767" y="0"/>
                  </a:lnTo>
                  <a:lnTo>
                    <a:pt x="80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1600">
                <a:solidFill>
                  <a:prstClr val="black"/>
                </a:solidFill>
              </a:endParaRPr>
            </a:p>
          </p:txBody>
        </p:sp>
        <p:sp>
          <p:nvSpPr>
            <p:cNvPr id="42" name="Freeform 23">
              <a:extLst>
                <a:ext uri="{FF2B5EF4-FFF2-40B4-BE49-F238E27FC236}">
                  <a16:creationId xmlns="" xmlns:a16="http://schemas.microsoft.com/office/drawing/2014/main" id="{D4CF15F0-F779-47A5-A399-88F8FE2979B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664" y="4250"/>
              <a:ext cx="83" cy="27"/>
            </a:xfrm>
            <a:custGeom>
              <a:avLst/>
              <a:gdLst>
                <a:gd name="T0" fmla="*/ 613 w 916"/>
                <a:gd name="T1" fmla="*/ 78 h 300"/>
                <a:gd name="T2" fmla="*/ 561 w 916"/>
                <a:gd name="T3" fmla="*/ 109 h 300"/>
                <a:gd name="T4" fmla="*/ 554 w 916"/>
                <a:gd name="T5" fmla="*/ 165 h 300"/>
                <a:gd name="T6" fmla="*/ 579 w 916"/>
                <a:gd name="T7" fmla="*/ 210 h 300"/>
                <a:gd name="T8" fmla="*/ 665 w 916"/>
                <a:gd name="T9" fmla="*/ 229 h 300"/>
                <a:gd name="T10" fmla="*/ 787 w 916"/>
                <a:gd name="T11" fmla="*/ 223 h 300"/>
                <a:gd name="T12" fmla="*/ 839 w 916"/>
                <a:gd name="T13" fmla="*/ 191 h 300"/>
                <a:gd name="T14" fmla="*/ 846 w 916"/>
                <a:gd name="T15" fmla="*/ 135 h 300"/>
                <a:gd name="T16" fmla="*/ 820 w 916"/>
                <a:gd name="T17" fmla="*/ 90 h 300"/>
                <a:gd name="T18" fmla="*/ 734 w 916"/>
                <a:gd name="T19" fmla="*/ 72 h 300"/>
                <a:gd name="T20" fmla="*/ 153 w 916"/>
                <a:gd name="T21" fmla="*/ 74 h 300"/>
                <a:gd name="T22" fmla="*/ 85 w 916"/>
                <a:gd name="T23" fmla="*/ 99 h 300"/>
                <a:gd name="T24" fmla="*/ 70 w 916"/>
                <a:gd name="T25" fmla="*/ 150 h 300"/>
                <a:gd name="T26" fmla="*/ 85 w 916"/>
                <a:gd name="T27" fmla="*/ 201 h 300"/>
                <a:gd name="T28" fmla="*/ 153 w 916"/>
                <a:gd name="T29" fmla="*/ 227 h 300"/>
                <a:gd name="T30" fmla="*/ 280 w 916"/>
                <a:gd name="T31" fmla="*/ 227 h 300"/>
                <a:gd name="T32" fmla="*/ 348 w 916"/>
                <a:gd name="T33" fmla="*/ 201 h 300"/>
                <a:gd name="T34" fmla="*/ 363 w 916"/>
                <a:gd name="T35" fmla="*/ 150 h 300"/>
                <a:gd name="T36" fmla="*/ 348 w 916"/>
                <a:gd name="T37" fmla="*/ 99 h 300"/>
                <a:gd name="T38" fmla="*/ 280 w 916"/>
                <a:gd name="T39" fmla="*/ 74 h 300"/>
                <a:gd name="T40" fmla="*/ 234 w 916"/>
                <a:gd name="T41" fmla="*/ 0 h 300"/>
                <a:gd name="T42" fmla="*/ 321 w 916"/>
                <a:gd name="T43" fmla="*/ 9 h 300"/>
                <a:gd name="T44" fmla="*/ 400 w 916"/>
                <a:gd name="T45" fmla="*/ 53 h 300"/>
                <a:gd name="T46" fmla="*/ 574 w 916"/>
                <a:gd name="T47" fmla="*/ 17 h 300"/>
                <a:gd name="T48" fmla="*/ 662 w 916"/>
                <a:gd name="T49" fmla="*/ 1 h 300"/>
                <a:gd name="T50" fmla="*/ 732 w 916"/>
                <a:gd name="T51" fmla="*/ 0 h 300"/>
                <a:gd name="T52" fmla="*/ 806 w 916"/>
                <a:gd name="T53" fmla="*/ 10 h 300"/>
                <a:gd name="T54" fmla="*/ 875 w 916"/>
                <a:gd name="T55" fmla="*/ 45 h 300"/>
                <a:gd name="T56" fmla="*/ 914 w 916"/>
                <a:gd name="T57" fmla="*/ 123 h 300"/>
                <a:gd name="T58" fmla="*/ 900 w 916"/>
                <a:gd name="T59" fmla="*/ 223 h 300"/>
                <a:gd name="T60" fmla="*/ 843 w 916"/>
                <a:gd name="T61" fmla="*/ 277 h 300"/>
                <a:gd name="T62" fmla="*/ 768 w 916"/>
                <a:gd name="T63" fmla="*/ 297 h 300"/>
                <a:gd name="T64" fmla="*/ 699 w 916"/>
                <a:gd name="T65" fmla="*/ 300 h 300"/>
                <a:gd name="T66" fmla="*/ 632 w 916"/>
                <a:gd name="T67" fmla="*/ 297 h 300"/>
                <a:gd name="T68" fmla="*/ 557 w 916"/>
                <a:gd name="T69" fmla="*/ 277 h 300"/>
                <a:gd name="T70" fmla="*/ 500 w 916"/>
                <a:gd name="T71" fmla="*/ 224 h 300"/>
                <a:gd name="T72" fmla="*/ 485 w 916"/>
                <a:gd name="T73" fmla="*/ 137 h 300"/>
                <a:gd name="T74" fmla="*/ 432 w 916"/>
                <a:gd name="T75" fmla="*/ 150 h 300"/>
                <a:gd name="T76" fmla="*/ 405 w 916"/>
                <a:gd name="T77" fmla="*/ 241 h 300"/>
                <a:gd name="T78" fmla="*/ 342 w 916"/>
                <a:gd name="T79" fmla="*/ 284 h 300"/>
                <a:gd name="T80" fmla="*/ 266 w 916"/>
                <a:gd name="T81" fmla="*/ 298 h 300"/>
                <a:gd name="T82" fmla="*/ 201 w 916"/>
                <a:gd name="T83" fmla="*/ 299 h 300"/>
                <a:gd name="T84" fmla="*/ 129 w 916"/>
                <a:gd name="T85" fmla="*/ 294 h 300"/>
                <a:gd name="T86" fmla="*/ 57 w 916"/>
                <a:gd name="T87" fmla="*/ 267 h 300"/>
                <a:gd name="T88" fmla="*/ 7 w 916"/>
                <a:gd name="T89" fmla="*/ 202 h 300"/>
                <a:gd name="T90" fmla="*/ 7 w 916"/>
                <a:gd name="T91" fmla="*/ 98 h 300"/>
                <a:gd name="T92" fmla="*/ 57 w 916"/>
                <a:gd name="T93" fmla="*/ 33 h 300"/>
                <a:gd name="T94" fmla="*/ 129 w 916"/>
                <a:gd name="T95" fmla="*/ 6 h 300"/>
                <a:gd name="T96" fmla="*/ 201 w 916"/>
                <a:gd name="T97" fmla="*/ 0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916" h="300">
                  <a:moveTo>
                    <a:pt x="699" y="71"/>
                  </a:moveTo>
                  <a:lnTo>
                    <a:pt x="665" y="72"/>
                  </a:lnTo>
                  <a:lnTo>
                    <a:pt x="636" y="74"/>
                  </a:lnTo>
                  <a:lnTo>
                    <a:pt x="613" y="78"/>
                  </a:lnTo>
                  <a:lnTo>
                    <a:pt x="594" y="83"/>
                  </a:lnTo>
                  <a:lnTo>
                    <a:pt x="579" y="90"/>
                  </a:lnTo>
                  <a:lnTo>
                    <a:pt x="569" y="99"/>
                  </a:lnTo>
                  <a:lnTo>
                    <a:pt x="561" y="109"/>
                  </a:lnTo>
                  <a:lnTo>
                    <a:pt x="556" y="122"/>
                  </a:lnTo>
                  <a:lnTo>
                    <a:pt x="554" y="135"/>
                  </a:lnTo>
                  <a:lnTo>
                    <a:pt x="553" y="150"/>
                  </a:lnTo>
                  <a:lnTo>
                    <a:pt x="554" y="165"/>
                  </a:lnTo>
                  <a:lnTo>
                    <a:pt x="556" y="179"/>
                  </a:lnTo>
                  <a:lnTo>
                    <a:pt x="561" y="191"/>
                  </a:lnTo>
                  <a:lnTo>
                    <a:pt x="569" y="201"/>
                  </a:lnTo>
                  <a:lnTo>
                    <a:pt x="579" y="210"/>
                  </a:lnTo>
                  <a:lnTo>
                    <a:pt x="594" y="216"/>
                  </a:lnTo>
                  <a:lnTo>
                    <a:pt x="613" y="223"/>
                  </a:lnTo>
                  <a:lnTo>
                    <a:pt x="636" y="227"/>
                  </a:lnTo>
                  <a:lnTo>
                    <a:pt x="665" y="229"/>
                  </a:lnTo>
                  <a:lnTo>
                    <a:pt x="699" y="230"/>
                  </a:lnTo>
                  <a:lnTo>
                    <a:pt x="734" y="229"/>
                  </a:lnTo>
                  <a:lnTo>
                    <a:pt x="763" y="227"/>
                  </a:lnTo>
                  <a:lnTo>
                    <a:pt x="787" y="223"/>
                  </a:lnTo>
                  <a:lnTo>
                    <a:pt x="805" y="216"/>
                  </a:lnTo>
                  <a:lnTo>
                    <a:pt x="820" y="210"/>
                  </a:lnTo>
                  <a:lnTo>
                    <a:pt x="831" y="201"/>
                  </a:lnTo>
                  <a:lnTo>
                    <a:pt x="839" y="191"/>
                  </a:lnTo>
                  <a:lnTo>
                    <a:pt x="843" y="179"/>
                  </a:lnTo>
                  <a:lnTo>
                    <a:pt x="846" y="165"/>
                  </a:lnTo>
                  <a:lnTo>
                    <a:pt x="847" y="150"/>
                  </a:lnTo>
                  <a:lnTo>
                    <a:pt x="846" y="135"/>
                  </a:lnTo>
                  <a:lnTo>
                    <a:pt x="843" y="122"/>
                  </a:lnTo>
                  <a:lnTo>
                    <a:pt x="839" y="109"/>
                  </a:lnTo>
                  <a:lnTo>
                    <a:pt x="831" y="99"/>
                  </a:lnTo>
                  <a:lnTo>
                    <a:pt x="820" y="90"/>
                  </a:lnTo>
                  <a:lnTo>
                    <a:pt x="805" y="83"/>
                  </a:lnTo>
                  <a:lnTo>
                    <a:pt x="787" y="78"/>
                  </a:lnTo>
                  <a:lnTo>
                    <a:pt x="763" y="74"/>
                  </a:lnTo>
                  <a:lnTo>
                    <a:pt x="734" y="72"/>
                  </a:lnTo>
                  <a:lnTo>
                    <a:pt x="699" y="71"/>
                  </a:lnTo>
                  <a:close/>
                  <a:moveTo>
                    <a:pt x="216" y="71"/>
                  </a:moveTo>
                  <a:lnTo>
                    <a:pt x="182" y="72"/>
                  </a:lnTo>
                  <a:lnTo>
                    <a:pt x="153" y="74"/>
                  </a:lnTo>
                  <a:lnTo>
                    <a:pt x="130" y="78"/>
                  </a:lnTo>
                  <a:lnTo>
                    <a:pt x="111" y="83"/>
                  </a:lnTo>
                  <a:lnTo>
                    <a:pt x="96" y="90"/>
                  </a:lnTo>
                  <a:lnTo>
                    <a:pt x="85" y="99"/>
                  </a:lnTo>
                  <a:lnTo>
                    <a:pt x="78" y="109"/>
                  </a:lnTo>
                  <a:lnTo>
                    <a:pt x="73" y="122"/>
                  </a:lnTo>
                  <a:lnTo>
                    <a:pt x="70" y="135"/>
                  </a:lnTo>
                  <a:lnTo>
                    <a:pt x="70" y="150"/>
                  </a:lnTo>
                  <a:lnTo>
                    <a:pt x="70" y="165"/>
                  </a:lnTo>
                  <a:lnTo>
                    <a:pt x="73" y="179"/>
                  </a:lnTo>
                  <a:lnTo>
                    <a:pt x="78" y="191"/>
                  </a:lnTo>
                  <a:lnTo>
                    <a:pt x="85" y="201"/>
                  </a:lnTo>
                  <a:lnTo>
                    <a:pt x="96" y="210"/>
                  </a:lnTo>
                  <a:lnTo>
                    <a:pt x="111" y="216"/>
                  </a:lnTo>
                  <a:lnTo>
                    <a:pt x="130" y="223"/>
                  </a:lnTo>
                  <a:lnTo>
                    <a:pt x="153" y="227"/>
                  </a:lnTo>
                  <a:lnTo>
                    <a:pt x="182" y="229"/>
                  </a:lnTo>
                  <a:lnTo>
                    <a:pt x="216" y="230"/>
                  </a:lnTo>
                  <a:lnTo>
                    <a:pt x="250" y="229"/>
                  </a:lnTo>
                  <a:lnTo>
                    <a:pt x="280" y="227"/>
                  </a:lnTo>
                  <a:lnTo>
                    <a:pt x="304" y="223"/>
                  </a:lnTo>
                  <a:lnTo>
                    <a:pt x="322" y="216"/>
                  </a:lnTo>
                  <a:lnTo>
                    <a:pt x="337" y="210"/>
                  </a:lnTo>
                  <a:lnTo>
                    <a:pt x="348" y="201"/>
                  </a:lnTo>
                  <a:lnTo>
                    <a:pt x="355" y="191"/>
                  </a:lnTo>
                  <a:lnTo>
                    <a:pt x="360" y="179"/>
                  </a:lnTo>
                  <a:lnTo>
                    <a:pt x="363" y="165"/>
                  </a:lnTo>
                  <a:lnTo>
                    <a:pt x="363" y="150"/>
                  </a:lnTo>
                  <a:lnTo>
                    <a:pt x="363" y="135"/>
                  </a:lnTo>
                  <a:lnTo>
                    <a:pt x="360" y="122"/>
                  </a:lnTo>
                  <a:lnTo>
                    <a:pt x="355" y="109"/>
                  </a:lnTo>
                  <a:lnTo>
                    <a:pt x="348" y="99"/>
                  </a:lnTo>
                  <a:lnTo>
                    <a:pt x="337" y="90"/>
                  </a:lnTo>
                  <a:lnTo>
                    <a:pt x="322" y="83"/>
                  </a:lnTo>
                  <a:lnTo>
                    <a:pt x="304" y="78"/>
                  </a:lnTo>
                  <a:lnTo>
                    <a:pt x="280" y="74"/>
                  </a:lnTo>
                  <a:lnTo>
                    <a:pt x="250" y="72"/>
                  </a:lnTo>
                  <a:lnTo>
                    <a:pt x="216" y="71"/>
                  </a:lnTo>
                  <a:close/>
                  <a:moveTo>
                    <a:pt x="216" y="0"/>
                  </a:moveTo>
                  <a:lnTo>
                    <a:pt x="234" y="0"/>
                  </a:lnTo>
                  <a:lnTo>
                    <a:pt x="254" y="1"/>
                  </a:lnTo>
                  <a:lnTo>
                    <a:pt x="276" y="2"/>
                  </a:lnTo>
                  <a:lnTo>
                    <a:pt x="298" y="5"/>
                  </a:lnTo>
                  <a:lnTo>
                    <a:pt x="321" y="9"/>
                  </a:lnTo>
                  <a:lnTo>
                    <a:pt x="343" y="17"/>
                  </a:lnTo>
                  <a:lnTo>
                    <a:pt x="364" y="26"/>
                  </a:lnTo>
                  <a:lnTo>
                    <a:pt x="383" y="37"/>
                  </a:lnTo>
                  <a:lnTo>
                    <a:pt x="400" y="53"/>
                  </a:lnTo>
                  <a:lnTo>
                    <a:pt x="516" y="53"/>
                  </a:lnTo>
                  <a:lnTo>
                    <a:pt x="533" y="37"/>
                  </a:lnTo>
                  <a:lnTo>
                    <a:pt x="553" y="26"/>
                  </a:lnTo>
                  <a:lnTo>
                    <a:pt x="574" y="17"/>
                  </a:lnTo>
                  <a:lnTo>
                    <a:pt x="596" y="9"/>
                  </a:lnTo>
                  <a:lnTo>
                    <a:pt x="618" y="5"/>
                  </a:lnTo>
                  <a:lnTo>
                    <a:pt x="640" y="2"/>
                  </a:lnTo>
                  <a:lnTo>
                    <a:pt x="662" y="1"/>
                  </a:lnTo>
                  <a:lnTo>
                    <a:pt x="682" y="0"/>
                  </a:lnTo>
                  <a:lnTo>
                    <a:pt x="699" y="0"/>
                  </a:lnTo>
                  <a:lnTo>
                    <a:pt x="715" y="0"/>
                  </a:lnTo>
                  <a:lnTo>
                    <a:pt x="732" y="0"/>
                  </a:lnTo>
                  <a:lnTo>
                    <a:pt x="749" y="1"/>
                  </a:lnTo>
                  <a:lnTo>
                    <a:pt x="768" y="3"/>
                  </a:lnTo>
                  <a:lnTo>
                    <a:pt x="787" y="6"/>
                  </a:lnTo>
                  <a:lnTo>
                    <a:pt x="806" y="10"/>
                  </a:lnTo>
                  <a:lnTo>
                    <a:pt x="825" y="16"/>
                  </a:lnTo>
                  <a:lnTo>
                    <a:pt x="843" y="24"/>
                  </a:lnTo>
                  <a:lnTo>
                    <a:pt x="860" y="33"/>
                  </a:lnTo>
                  <a:lnTo>
                    <a:pt x="875" y="45"/>
                  </a:lnTo>
                  <a:lnTo>
                    <a:pt x="889" y="59"/>
                  </a:lnTo>
                  <a:lnTo>
                    <a:pt x="900" y="77"/>
                  </a:lnTo>
                  <a:lnTo>
                    <a:pt x="908" y="98"/>
                  </a:lnTo>
                  <a:lnTo>
                    <a:pt x="914" y="123"/>
                  </a:lnTo>
                  <a:lnTo>
                    <a:pt x="916" y="150"/>
                  </a:lnTo>
                  <a:lnTo>
                    <a:pt x="914" y="178"/>
                  </a:lnTo>
                  <a:lnTo>
                    <a:pt x="908" y="202"/>
                  </a:lnTo>
                  <a:lnTo>
                    <a:pt x="900" y="223"/>
                  </a:lnTo>
                  <a:lnTo>
                    <a:pt x="889" y="241"/>
                  </a:lnTo>
                  <a:lnTo>
                    <a:pt x="875" y="255"/>
                  </a:lnTo>
                  <a:lnTo>
                    <a:pt x="860" y="267"/>
                  </a:lnTo>
                  <a:lnTo>
                    <a:pt x="843" y="277"/>
                  </a:lnTo>
                  <a:lnTo>
                    <a:pt x="825" y="285"/>
                  </a:lnTo>
                  <a:lnTo>
                    <a:pt x="806" y="290"/>
                  </a:lnTo>
                  <a:lnTo>
                    <a:pt x="787" y="294"/>
                  </a:lnTo>
                  <a:lnTo>
                    <a:pt x="768" y="297"/>
                  </a:lnTo>
                  <a:lnTo>
                    <a:pt x="749" y="298"/>
                  </a:lnTo>
                  <a:lnTo>
                    <a:pt x="732" y="299"/>
                  </a:lnTo>
                  <a:lnTo>
                    <a:pt x="715" y="299"/>
                  </a:lnTo>
                  <a:lnTo>
                    <a:pt x="699" y="300"/>
                  </a:lnTo>
                  <a:lnTo>
                    <a:pt x="685" y="299"/>
                  </a:lnTo>
                  <a:lnTo>
                    <a:pt x="668" y="299"/>
                  </a:lnTo>
                  <a:lnTo>
                    <a:pt x="650" y="298"/>
                  </a:lnTo>
                  <a:lnTo>
                    <a:pt x="632" y="297"/>
                  </a:lnTo>
                  <a:lnTo>
                    <a:pt x="613" y="294"/>
                  </a:lnTo>
                  <a:lnTo>
                    <a:pt x="593" y="290"/>
                  </a:lnTo>
                  <a:lnTo>
                    <a:pt x="575" y="285"/>
                  </a:lnTo>
                  <a:lnTo>
                    <a:pt x="557" y="277"/>
                  </a:lnTo>
                  <a:lnTo>
                    <a:pt x="540" y="267"/>
                  </a:lnTo>
                  <a:lnTo>
                    <a:pt x="524" y="255"/>
                  </a:lnTo>
                  <a:lnTo>
                    <a:pt x="511" y="241"/>
                  </a:lnTo>
                  <a:lnTo>
                    <a:pt x="500" y="224"/>
                  </a:lnTo>
                  <a:lnTo>
                    <a:pt x="491" y="202"/>
                  </a:lnTo>
                  <a:lnTo>
                    <a:pt x="486" y="179"/>
                  </a:lnTo>
                  <a:lnTo>
                    <a:pt x="484" y="150"/>
                  </a:lnTo>
                  <a:lnTo>
                    <a:pt x="485" y="137"/>
                  </a:lnTo>
                  <a:lnTo>
                    <a:pt x="486" y="125"/>
                  </a:lnTo>
                  <a:lnTo>
                    <a:pt x="430" y="125"/>
                  </a:lnTo>
                  <a:lnTo>
                    <a:pt x="432" y="137"/>
                  </a:lnTo>
                  <a:lnTo>
                    <a:pt x="432" y="150"/>
                  </a:lnTo>
                  <a:lnTo>
                    <a:pt x="430" y="179"/>
                  </a:lnTo>
                  <a:lnTo>
                    <a:pt x="425" y="202"/>
                  </a:lnTo>
                  <a:lnTo>
                    <a:pt x="416" y="224"/>
                  </a:lnTo>
                  <a:lnTo>
                    <a:pt x="405" y="241"/>
                  </a:lnTo>
                  <a:lnTo>
                    <a:pt x="392" y="255"/>
                  </a:lnTo>
                  <a:lnTo>
                    <a:pt x="377" y="267"/>
                  </a:lnTo>
                  <a:lnTo>
                    <a:pt x="360" y="277"/>
                  </a:lnTo>
                  <a:lnTo>
                    <a:pt x="342" y="284"/>
                  </a:lnTo>
                  <a:lnTo>
                    <a:pt x="323" y="290"/>
                  </a:lnTo>
                  <a:lnTo>
                    <a:pt x="304" y="294"/>
                  </a:lnTo>
                  <a:lnTo>
                    <a:pt x="285" y="296"/>
                  </a:lnTo>
                  <a:lnTo>
                    <a:pt x="266" y="298"/>
                  </a:lnTo>
                  <a:lnTo>
                    <a:pt x="248" y="299"/>
                  </a:lnTo>
                  <a:lnTo>
                    <a:pt x="231" y="299"/>
                  </a:lnTo>
                  <a:lnTo>
                    <a:pt x="216" y="299"/>
                  </a:lnTo>
                  <a:lnTo>
                    <a:pt x="201" y="299"/>
                  </a:lnTo>
                  <a:lnTo>
                    <a:pt x="185" y="299"/>
                  </a:lnTo>
                  <a:lnTo>
                    <a:pt x="167" y="298"/>
                  </a:lnTo>
                  <a:lnTo>
                    <a:pt x="148" y="296"/>
                  </a:lnTo>
                  <a:lnTo>
                    <a:pt x="129" y="294"/>
                  </a:lnTo>
                  <a:lnTo>
                    <a:pt x="110" y="290"/>
                  </a:lnTo>
                  <a:lnTo>
                    <a:pt x="91" y="284"/>
                  </a:lnTo>
                  <a:lnTo>
                    <a:pt x="73" y="277"/>
                  </a:lnTo>
                  <a:lnTo>
                    <a:pt x="57" y="267"/>
                  </a:lnTo>
                  <a:lnTo>
                    <a:pt x="41" y="255"/>
                  </a:lnTo>
                  <a:lnTo>
                    <a:pt x="27" y="240"/>
                  </a:lnTo>
                  <a:lnTo>
                    <a:pt x="16" y="223"/>
                  </a:lnTo>
                  <a:lnTo>
                    <a:pt x="7" y="202"/>
                  </a:lnTo>
                  <a:lnTo>
                    <a:pt x="2" y="178"/>
                  </a:lnTo>
                  <a:lnTo>
                    <a:pt x="0" y="150"/>
                  </a:lnTo>
                  <a:lnTo>
                    <a:pt x="2" y="122"/>
                  </a:lnTo>
                  <a:lnTo>
                    <a:pt x="7" y="98"/>
                  </a:lnTo>
                  <a:lnTo>
                    <a:pt x="16" y="77"/>
                  </a:lnTo>
                  <a:lnTo>
                    <a:pt x="27" y="59"/>
                  </a:lnTo>
                  <a:lnTo>
                    <a:pt x="41" y="45"/>
                  </a:lnTo>
                  <a:lnTo>
                    <a:pt x="57" y="33"/>
                  </a:lnTo>
                  <a:lnTo>
                    <a:pt x="73" y="23"/>
                  </a:lnTo>
                  <a:lnTo>
                    <a:pt x="91" y="16"/>
                  </a:lnTo>
                  <a:lnTo>
                    <a:pt x="110" y="10"/>
                  </a:lnTo>
                  <a:lnTo>
                    <a:pt x="129" y="6"/>
                  </a:lnTo>
                  <a:lnTo>
                    <a:pt x="148" y="3"/>
                  </a:lnTo>
                  <a:lnTo>
                    <a:pt x="167" y="1"/>
                  </a:lnTo>
                  <a:lnTo>
                    <a:pt x="185" y="0"/>
                  </a:lnTo>
                  <a:lnTo>
                    <a:pt x="201" y="0"/>
                  </a:lnTo>
                  <a:lnTo>
                    <a:pt x="21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1600">
                <a:solidFill>
                  <a:prstClr val="black"/>
                </a:solidFill>
              </a:endParaRPr>
            </a:p>
          </p:txBody>
        </p:sp>
        <p:sp>
          <p:nvSpPr>
            <p:cNvPr id="43" name="Freeform 24">
              <a:extLst>
                <a:ext uri="{FF2B5EF4-FFF2-40B4-BE49-F238E27FC236}">
                  <a16:creationId xmlns="" xmlns:a16="http://schemas.microsoft.com/office/drawing/2014/main" id="{44F6341A-D731-40A2-965B-B14CF5CAC18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597" y="4335"/>
              <a:ext cx="217" cy="124"/>
            </a:xfrm>
            <a:custGeom>
              <a:avLst/>
              <a:gdLst>
                <a:gd name="T0" fmla="*/ 1796 w 2393"/>
                <a:gd name="T1" fmla="*/ 704 h 1360"/>
                <a:gd name="T2" fmla="*/ 1761 w 2393"/>
                <a:gd name="T3" fmla="*/ 720 h 1360"/>
                <a:gd name="T4" fmla="*/ 1590 w 2393"/>
                <a:gd name="T5" fmla="*/ 904 h 1360"/>
                <a:gd name="T6" fmla="*/ 1882 w 2393"/>
                <a:gd name="T7" fmla="*/ 733 h 1360"/>
                <a:gd name="T8" fmla="*/ 1851 w 2393"/>
                <a:gd name="T9" fmla="*/ 709 h 1360"/>
                <a:gd name="T10" fmla="*/ 1814 w 2393"/>
                <a:gd name="T11" fmla="*/ 702 h 1360"/>
                <a:gd name="T12" fmla="*/ 1831 w 2393"/>
                <a:gd name="T13" fmla="*/ 20 h 1360"/>
                <a:gd name="T14" fmla="*/ 1950 w 2393"/>
                <a:gd name="T15" fmla="*/ 61 h 1360"/>
                <a:gd name="T16" fmla="*/ 2057 w 2393"/>
                <a:gd name="T17" fmla="*/ 121 h 1360"/>
                <a:gd name="T18" fmla="*/ 2154 w 2393"/>
                <a:gd name="T19" fmla="*/ 196 h 1360"/>
                <a:gd name="T20" fmla="*/ 2235 w 2393"/>
                <a:gd name="T21" fmla="*/ 286 h 1360"/>
                <a:gd name="T22" fmla="*/ 2301 w 2393"/>
                <a:gd name="T23" fmla="*/ 388 h 1360"/>
                <a:gd name="T24" fmla="*/ 2352 w 2393"/>
                <a:gd name="T25" fmla="*/ 501 h 1360"/>
                <a:gd name="T26" fmla="*/ 2382 w 2393"/>
                <a:gd name="T27" fmla="*/ 622 h 1360"/>
                <a:gd name="T28" fmla="*/ 2393 w 2393"/>
                <a:gd name="T29" fmla="*/ 748 h 1360"/>
                <a:gd name="T30" fmla="*/ 2390 w 2393"/>
                <a:gd name="T31" fmla="*/ 1230 h 1360"/>
                <a:gd name="T32" fmla="*/ 2370 w 2393"/>
                <a:gd name="T33" fmla="*/ 1282 h 1360"/>
                <a:gd name="T34" fmla="*/ 2335 w 2393"/>
                <a:gd name="T35" fmla="*/ 1324 h 1360"/>
                <a:gd name="T36" fmla="*/ 2286 w 2393"/>
                <a:gd name="T37" fmla="*/ 1351 h 1360"/>
                <a:gd name="T38" fmla="*/ 2230 w 2393"/>
                <a:gd name="T39" fmla="*/ 1360 h 1360"/>
                <a:gd name="T40" fmla="*/ 129 w 2393"/>
                <a:gd name="T41" fmla="*/ 1358 h 1360"/>
                <a:gd name="T42" fmla="*/ 77 w 2393"/>
                <a:gd name="T43" fmla="*/ 1339 h 1360"/>
                <a:gd name="T44" fmla="*/ 36 w 2393"/>
                <a:gd name="T45" fmla="*/ 1304 h 1360"/>
                <a:gd name="T46" fmla="*/ 10 w 2393"/>
                <a:gd name="T47" fmla="*/ 1256 h 1360"/>
                <a:gd name="T48" fmla="*/ 0 w 2393"/>
                <a:gd name="T49" fmla="*/ 1200 h 1360"/>
                <a:gd name="T50" fmla="*/ 3 w 2393"/>
                <a:gd name="T51" fmla="*/ 684 h 1360"/>
                <a:gd name="T52" fmla="*/ 23 w 2393"/>
                <a:gd name="T53" fmla="*/ 561 h 1360"/>
                <a:gd name="T54" fmla="*/ 63 w 2393"/>
                <a:gd name="T55" fmla="*/ 443 h 1360"/>
                <a:gd name="T56" fmla="*/ 122 w 2393"/>
                <a:gd name="T57" fmla="*/ 336 h 1360"/>
                <a:gd name="T58" fmla="*/ 195 w 2393"/>
                <a:gd name="T59" fmla="*/ 240 h 1360"/>
                <a:gd name="T60" fmla="*/ 283 w 2393"/>
                <a:gd name="T61" fmla="*/ 157 h 1360"/>
                <a:gd name="T62" fmla="*/ 385 w 2393"/>
                <a:gd name="T63" fmla="*/ 89 h 1360"/>
                <a:gd name="T64" fmla="*/ 498 w 2393"/>
                <a:gd name="T65" fmla="*/ 38 h 1360"/>
                <a:gd name="T66" fmla="*/ 640 w 2393"/>
                <a:gd name="T67" fmla="*/ 0 h 1360"/>
                <a:gd name="T68" fmla="*/ 1748 w 2393"/>
                <a:gd name="T69" fmla="*/ 0 h 1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393" h="1360">
                  <a:moveTo>
                    <a:pt x="1814" y="702"/>
                  </a:moveTo>
                  <a:lnTo>
                    <a:pt x="1796" y="704"/>
                  </a:lnTo>
                  <a:lnTo>
                    <a:pt x="1778" y="709"/>
                  </a:lnTo>
                  <a:lnTo>
                    <a:pt x="1761" y="720"/>
                  </a:lnTo>
                  <a:lnTo>
                    <a:pt x="1746" y="733"/>
                  </a:lnTo>
                  <a:lnTo>
                    <a:pt x="1590" y="904"/>
                  </a:lnTo>
                  <a:lnTo>
                    <a:pt x="2038" y="904"/>
                  </a:lnTo>
                  <a:lnTo>
                    <a:pt x="1882" y="733"/>
                  </a:lnTo>
                  <a:lnTo>
                    <a:pt x="1867" y="719"/>
                  </a:lnTo>
                  <a:lnTo>
                    <a:pt x="1851" y="709"/>
                  </a:lnTo>
                  <a:lnTo>
                    <a:pt x="1833" y="703"/>
                  </a:lnTo>
                  <a:lnTo>
                    <a:pt x="1814" y="702"/>
                  </a:lnTo>
                  <a:close/>
                  <a:moveTo>
                    <a:pt x="1748" y="0"/>
                  </a:moveTo>
                  <a:lnTo>
                    <a:pt x="1831" y="20"/>
                  </a:lnTo>
                  <a:lnTo>
                    <a:pt x="1892" y="38"/>
                  </a:lnTo>
                  <a:lnTo>
                    <a:pt x="1950" y="61"/>
                  </a:lnTo>
                  <a:lnTo>
                    <a:pt x="2005" y="88"/>
                  </a:lnTo>
                  <a:lnTo>
                    <a:pt x="2057" y="121"/>
                  </a:lnTo>
                  <a:lnTo>
                    <a:pt x="2107" y="157"/>
                  </a:lnTo>
                  <a:lnTo>
                    <a:pt x="2154" y="196"/>
                  </a:lnTo>
                  <a:lnTo>
                    <a:pt x="2196" y="239"/>
                  </a:lnTo>
                  <a:lnTo>
                    <a:pt x="2235" y="286"/>
                  </a:lnTo>
                  <a:lnTo>
                    <a:pt x="2270" y="336"/>
                  </a:lnTo>
                  <a:lnTo>
                    <a:pt x="2301" y="388"/>
                  </a:lnTo>
                  <a:lnTo>
                    <a:pt x="2328" y="443"/>
                  </a:lnTo>
                  <a:lnTo>
                    <a:pt x="2352" y="501"/>
                  </a:lnTo>
                  <a:lnTo>
                    <a:pt x="2369" y="561"/>
                  </a:lnTo>
                  <a:lnTo>
                    <a:pt x="2382" y="622"/>
                  </a:lnTo>
                  <a:lnTo>
                    <a:pt x="2390" y="684"/>
                  </a:lnTo>
                  <a:lnTo>
                    <a:pt x="2393" y="748"/>
                  </a:lnTo>
                  <a:lnTo>
                    <a:pt x="2393" y="1200"/>
                  </a:lnTo>
                  <a:lnTo>
                    <a:pt x="2390" y="1230"/>
                  </a:lnTo>
                  <a:lnTo>
                    <a:pt x="2383" y="1256"/>
                  </a:lnTo>
                  <a:lnTo>
                    <a:pt x="2370" y="1282"/>
                  </a:lnTo>
                  <a:lnTo>
                    <a:pt x="2354" y="1304"/>
                  </a:lnTo>
                  <a:lnTo>
                    <a:pt x="2335" y="1324"/>
                  </a:lnTo>
                  <a:lnTo>
                    <a:pt x="2311" y="1339"/>
                  </a:lnTo>
                  <a:lnTo>
                    <a:pt x="2286" y="1351"/>
                  </a:lnTo>
                  <a:lnTo>
                    <a:pt x="2259" y="1358"/>
                  </a:lnTo>
                  <a:lnTo>
                    <a:pt x="2230" y="1360"/>
                  </a:lnTo>
                  <a:lnTo>
                    <a:pt x="157" y="1360"/>
                  </a:lnTo>
                  <a:lnTo>
                    <a:pt x="129" y="1358"/>
                  </a:lnTo>
                  <a:lnTo>
                    <a:pt x="101" y="1351"/>
                  </a:lnTo>
                  <a:lnTo>
                    <a:pt x="77" y="1339"/>
                  </a:lnTo>
                  <a:lnTo>
                    <a:pt x="55" y="1324"/>
                  </a:lnTo>
                  <a:lnTo>
                    <a:pt x="36" y="1304"/>
                  </a:lnTo>
                  <a:lnTo>
                    <a:pt x="21" y="1282"/>
                  </a:lnTo>
                  <a:lnTo>
                    <a:pt x="10" y="1256"/>
                  </a:lnTo>
                  <a:lnTo>
                    <a:pt x="3" y="1230"/>
                  </a:lnTo>
                  <a:lnTo>
                    <a:pt x="0" y="1200"/>
                  </a:lnTo>
                  <a:lnTo>
                    <a:pt x="0" y="748"/>
                  </a:lnTo>
                  <a:lnTo>
                    <a:pt x="3" y="684"/>
                  </a:lnTo>
                  <a:lnTo>
                    <a:pt x="11" y="622"/>
                  </a:lnTo>
                  <a:lnTo>
                    <a:pt x="23" y="561"/>
                  </a:lnTo>
                  <a:lnTo>
                    <a:pt x="41" y="501"/>
                  </a:lnTo>
                  <a:lnTo>
                    <a:pt x="63" y="443"/>
                  </a:lnTo>
                  <a:lnTo>
                    <a:pt x="90" y="389"/>
                  </a:lnTo>
                  <a:lnTo>
                    <a:pt x="122" y="336"/>
                  </a:lnTo>
                  <a:lnTo>
                    <a:pt x="156" y="286"/>
                  </a:lnTo>
                  <a:lnTo>
                    <a:pt x="195" y="240"/>
                  </a:lnTo>
                  <a:lnTo>
                    <a:pt x="237" y="196"/>
                  </a:lnTo>
                  <a:lnTo>
                    <a:pt x="283" y="157"/>
                  </a:lnTo>
                  <a:lnTo>
                    <a:pt x="332" y="121"/>
                  </a:lnTo>
                  <a:lnTo>
                    <a:pt x="385" y="89"/>
                  </a:lnTo>
                  <a:lnTo>
                    <a:pt x="440" y="62"/>
                  </a:lnTo>
                  <a:lnTo>
                    <a:pt x="498" y="38"/>
                  </a:lnTo>
                  <a:lnTo>
                    <a:pt x="559" y="20"/>
                  </a:lnTo>
                  <a:lnTo>
                    <a:pt x="640" y="0"/>
                  </a:lnTo>
                  <a:lnTo>
                    <a:pt x="1193" y="1280"/>
                  </a:lnTo>
                  <a:lnTo>
                    <a:pt x="174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1600">
                <a:solidFill>
                  <a:prstClr val="black"/>
                </a:solidFill>
              </a:endParaRPr>
            </a:p>
          </p:txBody>
        </p:sp>
        <p:sp>
          <p:nvSpPr>
            <p:cNvPr id="44" name="Freeform 25">
              <a:extLst>
                <a:ext uri="{FF2B5EF4-FFF2-40B4-BE49-F238E27FC236}">
                  <a16:creationId xmlns="" xmlns:a16="http://schemas.microsoft.com/office/drawing/2014/main" id="{E212B84A-D56C-4502-9094-D877EF206035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9" y="4347"/>
              <a:ext cx="34" cy="83"/>
            </a:xfrm>
            <a:custGeom>
              <a:avLst/>
              <a:gdLst>
                <a:gd name="T0" fmla="*/ 135 w 373"/>
                <a:gd name="T1" fmla="*/ 0 h 915"/>
                <a:gd name="T2" fmla="*/ 237 w 373"/>
                <a:gd name="T3" fmla="*/ 0 h 915"/>
                <a:gd name="T4" fmla="*/ 258 w 373"/>
                <a:gd name="T5" fmla="*/ 2 h 915"/>
                <a:gd name="T6" fmla="*/ 278 w 373"/>
                <a:gd name="T7" fmla="*/ 9 h 915"/>
                <a:gd name="T8" fmla="*/ 295 w 373"/>
                <a:gd name="T9" fmla="*/ 21 h 915"/>
                <a:gd name="T10" fmla="*/ 310 w 373"/>
                <a:gd name="T11" fmla="*/ 36 h 915"/>
                <a:gd name="T12" fmla="*/ 321 w 373"/>
                <a:gd name="T13" fmla="*/ 53 h 915"/>
                <a:gd name="T14" fmla="*/ 328 w 373"/>
                <a:gd name="T15" fmla="*/ 74 h 915"/>
                <a:gd name="T16" fmla="*/ 366 w 373"/>
                <a:gd name="T17" fmla="*/ 234 h 915"/>
                <a:gd name="T18" fmla="*/ 368 w 373"/>
                <a:gd name="T19" fmla="*/ 257 h 915"/>
                <a:gd name="T20" fmla="*/ 365 w 373"/>
                <a:gd name="T21" fmla="*/ 281 h 915"/>
                <a:gd name="T22" fmla="*/ 357 w 373"/>
                <a:gd name="T23" fmla="*/ 301 h 915"/>
                <a:gd name="T24" fmla="*/ 345 w 373"/>
                <a:gd name="T25" fmla="*/ 319 h 915"/>
                <a:gd name="T26" fmla="*/ 329 w 373"/>
                <a:gd name="T27" fmla="*/ 334 h 915"/>
                <a:gd name="T28" fmla="*/ 309 w 373"/>
                <a:gd name="T29" fmla="*/ 345 h 915"/>
                <a:gd name="T30" fmla="*/ 287 w 373"/>
                <a:gd name="T31" fmla="*/ 351 h 915"/>
                <a:gd name="T32" fmla="*/ 373 w 373"/>
                <a:gd name="T33" fmla="*/ 438 h 915"/>
                <a:gd name="T34" fmla="*/ 187 w 373"/>
                <a:gd name="T35" fmla="*/ 915 h 915"/>
                <a:gd name="T36" fmla="*/ 0 w 373"/>
                <a:gd name="T37" fmla="*/ 438 h 915"/>
                <a:gd name="T38" fmla="*/ 85 w 373"/>
                <a:gd name="T39" fmla="*/ 351 h 915"/>
                <a:gd name="T40" fmla="*/ 63 w 373"/>
                <a:gd name="T41" fmla="*/ 345 h 915"/>
                <a:gd name="T42" fmla="*/ 44 w 373"/>
                <a:gd name="T43" fmla="*/ 334 h 915"/>
                <a:gd name="T44" fmla="*/ 27 w 373"/>
                <a:gd name="T45" fmla="*/ 319 h 915"/>
                <a:gd name="T46" fmla="*/ 15 w 373"/>
                <a:gd name="T47" fmla="*/ 301 h 915"/>
                <a:gd name="T48" fmla="*/ 7 w 373"/>
                <a:gd name="T49" fmla="*/ 281 h 915"/>
                <a:gd name="T50" fmla="*/ 4 w 373"/>
                <a:gd name="T51" fmla="*/ 257 h 915"/>
                <a:gd name="T52" fmla="*/ 6 w 373"/>
                <a:gd name="T53" fmla="*/ 234 h 915"/>
                <a:gd name="T54" fmla="*/ 44 w 373"/>
                <a:gd name="T55" fmla="*/ 74 h 915"/>
                <a:gd name="T56" fmla="*/ 52 w 373"/>
                <a:gd name="T57" fmla="*/ 53 h 915"/>
                <a:gd name="T58" fmla="*/ 63 w 373"/>
                <a:gd name="T59" fmla="*/ 36 h 915"/>
                <a:gd name="T60" fmla="*/ 77 w 373"/>
                <a:gd name="T61" fmla="*/ 21 h 915"/>
                <a:gd name="T62" fmla="*/ 95 w 373"/>
                <a:gd name="T63" fmla="*/ 9 h 915"/>
                <a:gd name="T64" fmla="*/ 114 w 373"/>
                <a:gd name="T65" fmla="*/ 2 h 915"/>
                <a:gd name="T66" fmla="*/ 135 w 373"/>
                <a:gd name="T67" fmla="*/ 0 h 9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373" h="915">
                  <a:moveTo>
                    <a:pt x="135" y="0"/>
                  </a:moveTo>
                  <a:lnTo>
                    <a:pt x="237" y="0"/>
                  </a:lnTo>
                  <a:lnTo>
                    <a:pt x="258" y="2"/>
                  </a:lnTo>
                  <a:lnTo>
                    <a:pt x="278" y="9"/>
                  </a:lnTo>
                  <a:lnTo>
                    <a:pt x="295" y="21"/>
                  </a:lnTo>
                  <a:lnTo>
                    <a:pt x="310" y="36"/>
                  </a:lnTo>
                  <a:lnTo>
                    <a:pt x="321" y="53"/>
                  </a:lnTo>
                  <a:lnTo>
                    <a:pt x="328" y="74"/>
                  </a:lnTo>
                  <a:lnTo>
                    <a:pt x="366" y="234"/>
                  </a:lnTo>
                  <a:lnTo>
                    <a:pt x="368" y="257"/>
                  </a:lnTo>
                  <a:lnTo>
                    <a:pt x="365" y="281"/>
                  </a:lnTo>
                  <a:lnTo>
                    <a:pt x="357" y="301"/>
                  </a:lnTo>
                  <a:lnTo>
                    <a:pt x="345" y="319"/>
                  </a:lnTo>
                  <a:lnTo>
                    <a:pt x="329" y="334"/>
                  </a:lnTo>
                  <a:lnTo>
                    <a:pt x="309" y="345"/>
                  </a:lnTo>
                  <a:lnTo>
                    <a:pt x="287" y="351"/>
                  </a:lnTo>
                  <a:lnTo>
                    <a:pt x="373" y="438"/>
                  </a:lnTo>
                  <a:lnTo>
                    <a:pt x="187" y="915"/>
                  </a:lnTo>
                  <a:lnTo>
                    <a:pt x="0" y="438"/>
                  </a:lnTo>
                  <a:lnTo>
                    <a:pt x="85" y="351"/>
                  </a:lnTo>
                  <a:lnTo>
                    <a:pt x="63" y="345"/>
                  </a:lnTo>
                  <a:lnTo>
                    <a:pt x="44" y="334"/>
                  </a:lnTo>
                  <a:lnTo>
                    <a:pt x="27" y="319"/>
                  </a:lnTo>
                  <a:lnTo>
                    <a:pt x="15" y="301"/>
                  </a:lnTo>
                  <a:lnTo>
                    <a:pt x="7" y="281"/>
                  </a:lnTo>
                  <a:lnTo>
                    <a:pt x="4" y="257"/>
                  </a:lnTo>
                  <a:lnTo>
                    <a:pt x="6" y="234"/>
                  </a:lnTo>
                  <a:lnTo>
                    <a:pt x="44" y="74"/>
                  </a:lnTo>
                  <a:lnTo>
                    <a:pt x="52" y="53"/>
                  </a:lnTo>
                  <a:lnTo>
                    <a:pt x="63" y="36"/>
                  </a:lnTo>
                  <a:lnTo>
                    <a:pt x="77" y="21"/>
                  </a:lnTo>
                  <a:lnTo>
                    <a:pt x="95" y="9"/>
                  </a:lnTo>
                  <a:lnTo>
                    <a:pt x="114" y="2"/>
                  </a:lnTo>
                  <a:lnTo>
                    <a:pt x="13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1600">
                <a:solidFill>
                  <a:prstClr val="black"/>
                </a:solidFill>
              </a:endParaRPr>
            </a:p>
          </p:txBody>
        </p:sp>
      </p:grpSp>
      <p:sp>
        <p:nvSpPr>
          <p:cNvPr id="8" name="직사각형 7"/>
          <p:cNvSpPr/>
          <p:nvPr/>
        </p:nvSpPr>
        <p:spPr>
          <a:xfrm>
            <a:off x="4108172" y="2516893"/>
            <a:ext cx="1415772" cy="417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1600" b="1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注意派員監辦</a:t>
            </a:r>
            <a:endParaRPr lang="en-US" altLang="ko-KR" sz="1600" b="1" dirty="0">
              <a:solidFill>
                <a:schemeClr val="bg1"/>
              </a:solidFill>
            </a:endParaRPr>
          </a:p>
        </p:txBody>
      </p:sp>
      <p:grpSp>
        <p:nvGrpSpPr>
          <p:cNvPr id="46" name="그룹 45"/>
          <p:cNvGrpSpPr/>
          <p:nvPr/>
        </p:nvGrpSpPr>
        <p:grpSpPr>
          <a:xfrm rot="14400000">
            <a:off x="2566599" y="4132873"/>
            <a:ext cx="2215109" cy="1511164"/>
            <a:chOff x="5194811" y="1474116"/>
            <a:chExt cx="2622464" cy="2313000"/>
          </a:xfrm>
        </p:grpSpPr>
        <p:sp>
          <p:nvSpPr>
            <p:cNvPr id="47" name="사각형: 둥근 모서리 16">
              <a:extLst>
                <a:ext uri="{FF2B5EF4-FFF2-40B4-BE49-F238E27FC236}">
                  <a16:creationId xmlns:a16="http://schemas.microsoft.com/office/drawing/2014/main" xmlns="" id="{C7C7A6D0-3CE1-49B9-B7D1-61BEC30CE42C}"/>
                </a:ext>
              </a:extLst>
            </p:cNvPr>
            <p:cNvSpPr/>
            <p:nvPr/>
          </p:nvSpPr>
          <p:spPr>
            <a:xfrm rot="1380000">
              <a:off x="5980751" y="2894870"/>
              <a:ext cx="1836524" cy="659561"/>
            </a:xfrm>
            <a:prstGeom prst="roundRect">
              <a:avLst>
                <a:gd name="adj" fmla="val 50000"/>
              </a:avLst>
            </a:prstGeom>
            <a:solidFill>
              <a:schemeClr val="tx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pic>
          <p:nvPicPr>
            <p:cNvPr id="48" name="그림 47">
              <a:extLst>
                <a:ext uri="{FF2B5EF4-FFF2-40B4-BE49-F238E27FC236}">
                  <a16:creationId xmlns:a16="http://schemas.microsoft.com/office/drawing/2014/main" xmlns="" id="{B5CEBDD9-B095-4877-8DFE-A3ECA2A3A4F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5194811" y="1474116"/>
              <a:ext cx="2565001" cy="2313000"/>
            </a:xfrm>
            <a:custGeom>
              <a:avLst/>
              <a:gdLst>
                <a:gd name="connsiteX0" fmla="*/ 0 w 2565000"/>
                <a:gd name="connsiteY0" fmla="*/ 0 h 2313000"/>
                <a:gd name="connsiteX1" fmla="*/ 2565000 w 2565000"/>
                <a:gd name="connsiteY1" fmla="*/ 0 h 2313000"/>
                <a:gd name="connsiteX2" fmla="*/ 2565000 w 2565000"/>
                <a:gd name="connsiteY2" fmla="*/ 1913612 h 2313000"/>
                <a:gd name="connsiteX3" fmla="*/ 2538061 w 2565000"/>
                <a:gd name="connsiteY3" fmla="*/ 1875488 h 2313000"/>
                <a:gd name="connsiteX4" fmla="*/ 2120683 w 2565000"/>
                <a:gd name="connsiteY4" fmla="*/ 1759439 h 2313000"/>
                <a:gd name="connsiteX5" fmla="*/ 440575 w 2565000"/>
                <a:gd name="connsiteY5" fmla="*/ 2305339 h 2313000"/>
                <a:gd name="connsiteX6" fmla="*/ 423170 w 2565000"/>
                <a:gd name="connsiteY6" fmla="*/ 2313000 h 2313000"/>
                <a:gd name="connsiteX7" fmla="*/ 0 w 2565000"/>
                <a:gd name="connsiteY7" fmla="*/ 2313000 h 2313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565000" h="2313000">
                  <a:moveTo>
                    <a:pt x="0" y="0"/>
                  </a:moveTo>
                  <a:lnTo>
                    <a:pt x="2565000" y="0"/>
                  </a:lnTo>
                  <a:lnTo>
                    <a:pt x="2565000" y="1913612"/>
                  </a:lnTo>
                  <a:lnTo>
                    <a:pt x="2538061" y="1875488"/>
                  </a:lnTo>
                  <a:cubicBezTo>
                    <a:pt x="2438017" y="1760102"/>
                    <a:pt x="2275063" y="1709278"/>
                    <a:pt x="2120683" y="1759439"/>
                  </a:cubicBezTo>
                  <a:lnTo>
                    <a:pt x="440575" y="2305339"/>
                  </a:lnTo>
                  <a:lnTo>
                    <a:pt x="423170" y="2313000"/>
                  </a:lnTo>
                  <a:lnTo>
                    <a:pt x="0" y="2313000"/>
                  </a:lnTo>
                  <a:close/>
                </a:path>
              </a:pathLst>
            </a:custGeom>
            <a:effectLst>
              <a:outerShdw dist="25400" dir="18600000" sx="97000" sy="97000" algn="t" rotWithShape="0">
                <a:prstClr val="black"/>
              </a:outerShdw>
            </a:effectLst>
          </p:spPr>
        </p:pic>
      </p:grpSp>
      <p:grpSp>
        <p:nvGrpSpPr>
          <p:cNvPr id="49" name="그룹 48"/>
          <p:cNvGrpSpPr/>
          <p:nvPr/>
        </p:nvGrpSpPr>
        <p:grpSpPr>
          <a:xfrm rot="7200000">
            <a:off x="4968259" y="4103797"/>
            <a:ext cx="2257106" cy="1558801"/>
            <a:chOff x="5194810" y="1474116"/>
            <a:chExt cx="2622465" cy="2313000"/>
          </a:xfrm>
        </p:grpSpPr>
        <p:sp>
          <p:nvSpPr>
            <p:cNvPr id="50" name="사각형: 둥근 모서리 16">
              <a:extLst>
                <a:ext uri="{FF2B5EF4-FFF2-40B4-BE49-F238E27FC236}">
                  <a16:creationId xmlns:a16="http://schemas.microsoft.com/office/drawing/2014/main" xmlns="" id="{C7C7A6D0-3CE1-49B9-B7D1-61BEC30CE42C}"/>
                </a:ext>
              </a:extLst>
            </p:cNvPr>
            <p:cNvSpPr/>
            <p:nvPr/>
          </p:nvSpPr>
          <p:spPr>
            <a:xfrm rot="1380000">
              <a:off x="5980751" y="2894870"/>
              <a:ext cx="1836524" cy="659561"/>
            </a:xfrm>
            <a:prstGeom prst="roundRect">
              <a:avLst>
                <a:gd name="adj" fmla="val 50000"/>
              </a:avLst>
            </a:prstGeom>
            <a:solidFill>
              <a:schemeClr val="tx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pic>
          <p:nvPicPr>
            <p:cNvPr id="51" name="그림 50">
              <a:extLst>
                <a:ext uri="{FF2B5EF4-FFF2-40B4-BE49-F238E27FC236}">
                  <a16:creationId xmlns:a16="http://schemas.microsoft.com/office/drawing/2014/main" xmlns="" id="{B5CEBDD9-B095-4877-8DFE-A3ECA2A3A4F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5194810" y="1474116"/>
              <a:ext cx="2565000" cy="2313000"/>
            </a:xfrm>
            <a:custGeom>
              <a:avLst/>
              <a:gdLst>
                <a:gd name="connsiteX0" fmla="*/ 0 w 2565000"/>
                <a:gd name="connsiteY0" fmla="*/ 0 h 2313000"/>
                <a:gd name="connsiteX1" fmla="*/ 2565000 w 2565000"/>
                <a:gd name="connsiteY1" fmla="*/ 0 h 2313000"/>
                <a:gd name="connsiteX2" fmla="*/ 2565000 w 2565000"/>
                <a:gd name="connsiteY2" fmla="*/ 1913612 h 2313000"/>
                <a:gd name="connsiteX3" fmla="*/ 2538061 w 2565000"/>
                <a:gd name="connsiteY3" fmla="*/ 1875488 h 2313000"/>
                <a:gd name="connsiteX4" fmla="*/ 2120683 w 2565000"/>
                <a:gd name="connsiteY4" fmla="*/ 1759439 h 2313000"/>
                <a:gd name="connsiteX5" fmla="*/ 440575 w 2565000"/>
                <a:gd name="connsiteY5" fmla="*/ 2305339 h 2313000"/>
                <a:gd name="connsiteX6" fmla="*/ 423170 w 2565000"/>
                <a:gd name="connsiteY6" fmla="*/ 2313000 h 2313000"/>
                <a:gd name="connsiteX7" fmla="*/ 0 w 2565000"/>
                <a:gd name="connsiteY7" fmla="*/ 2313000 h 2313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565000" h="2313000">
                  <a:moveTo>
                    <a:pt x="0" y="0"/>
                  </a:moveTo>
                  <a:lnTo>
                    <a:pt x="2565000" y="0"/>
                  </a:lnTo>
                  <a:lnTo>
                    <a:pt x="2565000" y="1913612"/>
                  </a:lnTo>
                  <a:lnTo>
                    <a:pt x="2538061" y="1875488"/>
                  </a:lnTo>
                  <a:cubicBezTo>
                    <a:pt x="2438017" y="1760102"/>
                    <a:pt x="2275063" y="1709278"/>
                    <a:pt x="2120683" y="1759439"/>
                  </a:cubicBezTo>
                  <a:lnTo>
                    <a:pt x="440575" y="2305339"/>
                  </a:lnTo>
                  <a:lnTo>
                    <a:pt x="423170" y="2313000"/>
                  </a:lnTo>
                  <a:lnTo>
                    <a:pt x="0" y="2313000"/>
                  </a:lnTo>
                  <a:close/>
                </a:path>
              </a:pathLst>
            </a:custGeom>
            <a:effectLst>
              <a:outerShdw dist="38100" dir="10200000" sx="97000" sy="97000" algn="t" rotWithShape="0">
                <a:prstClr val="black"/>
              </a:outerShdw>
            </a:effectLst>
          </p:spPr>
        </p:pic>
      </p:grpSp>
      <p:sp>
        <p:nvSpPr>
          <p:cNvPr id="52" name="직사각형 51"/>
          <p:cNvSpPr/>
          <p:nvPr/>
        </p:nvSpPr>
        <p:spPr>
          <a:xfrm>
            <a:off x="1114158" y="4091938"/>
            <a:ext cx="1854680" cy="23237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2900"/>
              </a:lnSpc>
              <a:spcAft>
                <a:spcPts val="1200"/>
              </a:spcAft>
            </a:pP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請承辦單位及職安會確實統計及監督各單位產出廢棄物重量、箱</a:t>
            </a:r>
            <a:r>
              <a:rPr lang="en-US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/</a:t>
            </a: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桶數量正確性，避免滋生後遺。</a:t>
            </a:r>
            <a:endParaRPr lang="en-US" altLang="zh-TW" sz="1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3" name="직사각형 52"/>
          <p:cNvSpPr/>
          <p:nvPr/>
        </p:nvSpPr>
        <p:spPr>
          <a:xfrm>
            <a:off x="6946641" y="2634594"/>
            <a:ext cx="1826423" cy="38113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2900"/>
              </a:lnSpc>
              <a:spcAft>
                <a:spcPts val="1200"/>
              </a:spcAft>
            </a:pPr>
            <a:r>
              <a:rPr lang="zh-HK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職安會於</a:t>
            </a:r>
            <a:r>
              <a:rPr lang="en-US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108</a:t>
            </a:r>
            <a:r>
              <a:rPr lang="zh-HK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4</a:t>
            </a:r>
            <a:r>
              <a:rPr lang="zh-HK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月</a:t>
            </a:r>
            <a:r>
              <a:rPr lang="en-US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23</a:t>
            </a:r>
            <a:r>
              <a:rPr lang="zh-HK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日辦理「</a:t>
            </a:r>
            <a:r>
              <a:rPr lang="en-US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HK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廢</a:t>
            </a:r>
            <a:r>
              <a:rPr lang="en-US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HK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化學品管理與宣導會」</a:t>
            </a: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HK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加強</a:t>
            </a:r>
            <a:r>
              <a:rPr lang="zh-TW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宣導本所事業廢棄物清理作業程序書之規定，督促案發單位加強控管，並提醒其他業務單位留意，避免發生同樣錯誤</a:t>
            </a: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1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8" name="자유형 60">
            <a:extLst>
              <a:ext uri="{FF2B5EF4-FFF2-40B4-BE49-F238E27FC236}">
                <a16:creationId xmlns="" xmlns:a16="http://schemas.microsoft.com/office/drawing/2014/main" id="{E5891115-5F99-463C-A654-F9DC5778F8AB}"/>
              </a:ext>
            </a:extLst>
          </p:cNvPr>
          <p:cNvSpPr>
            <a:spLocks/>
          </p:cNvSpPr>
          <p:nvPr/>
        </p:nvSpPr>
        <p:spPr bwMode="auto">
          <a:xfrm>
            <a:off x="5903546" y="4268088"/>
            <a:ext cx="265583" cy="309916"/>
          </a:xfrm>
          <a:custGeom>
            <a:avLst/>
            <a:gdLst>
              <a:gd name="connsiteX0" fmla="*/ 149021 w 448462"/>
              <a:gd name="connsiteY0" fmla="*/ 328125 h 392491"/>
              <a:gd name="connsiteX1" fmla="*/ 210588 w 448462"/>
              <a:gd name="connsiteY1" fmla="*/ 357224 h 392491"/>
              <a:gd name="connsiteX2" fmla="*/ 160375 w 448462"/>
              <a:gd name="connsiteY2" fmla="*/ 391211 h 392491"/>
              <a:gd name="connsiteX3" fmla="*/ 158502 w 448462"/>
              <a:gd name="connsiteY3" fmla="*/ 392025 h 392491"/>
              <a:gd name="connsiteX4" fmla="*/ 156629 w 448462"/>
              <a:gd name="connsiteY4" fmla="*/ 392491 h 392491"/>
              <a:gd name="connsiteX5" fmla="*/ 154757 w 448462"/>
              <a:gd name="connsiteY5" fmla="*/ 392375 h 392491"/>
              <a:gd name="connsiteX6" fmla="*/ 153001 w 448462"/>
              <a:gd name="connsiteY6" fmla="*/ 391676 h 392491"/>
              <a:gd name="connsiteX7" fmla="*/ 151362 w 448462"/>
              <a:gd name="connsiteY7" fmla="*/ 390396 h 392491"/>
              <a:gd name="connsiteX8" fmla="*/ 150075 w 448462"/>
              <a:gd name="connsiteY8" fmla="*/ 388883 h 392491"/>
              <a:gd name="connsiteX9" fmla="*/ 149255 w 448462"/>
              <a:gd name="connsiteY9" fmla="*/ 387137 h 392491"/>
              <a:gd name="connsiteX10" fmla="*/ 149021 w 448462"/>
              <a:gd name="connsiteY10" fmla="*/ 385158 h 392491"/>
              <a:gd name="connsiteX11" fmla="*/ 441235 w 448462"/>
              <a:gd name="connsiteY11" fmla="*/ 0 h 392491"/>
              <a:gd name="connsiteX12" fmla="*/ 442983 w 448462"/>
              <a:gd name="connsiteY12" fmla="*/ 233 h 392491"/>
              <a:gd name="connsiteX13" fmla="*/ 444615 w 448462"/>
              <a:gd name="connsiteY13" fmla="*/ 816 h 392491"/>
              <a:gd name="connsiteX14" fmla="*/ 446131 w 448462"/>
              <a:gd name="connsiteY14" fmla="*/ 1866 h 392491"/>
              <a:gd name="connsiteX15" fmla="*/ 447530 w 448462"/>
              <a:gd name="connsiteY15" fmla="*/ 3615 h 392491"/>
              <a:gd name="connsiteX16" fmla="*/ 448346 w 448462"/>
              <a:gd name="connsiteY16" fmla="*/ 5714 h 392491"/>
              <a:gd name="connsiteX17" fmla="*/ 448462 w 448462"/>
              <a:gd name="connsiteY17" fmla="*/ 7696 h 392491"/>
              <a:gd name="connsiteX18" fmla="*/ 447879 w 448462"/>
              <a:gd name="connsiteY18" fmla="*/ 9911 h 392491"/>
              <a:gd name="connsiteX19" fmla="*/ 307990 w 448462"/>
              <a:gd name="connsiteY19" fmla="*/ 362641 h 392491"/>
              <a:gd name="connsiteX20" fmla="*/ 306708 w 448462"/>
              <a:gd name="connsiteY20" fmla="*/ 364973 h 392491"/>
              <a:gd name="connsiteX21" fmla="*/ 305076 w 448462"/>
              <a:gd name="connsiteY21" fmla="*/ 366955 h 392491"/>
              <a:gd name="connsiteX22" fmla="*/ 303094 w 448462"/>
              <a:gd name="connsiteY22" fmla="*/ 368588 h 392491"/>
              <a:gd name="connsiteX23" fmla="*/ 300646 w 448462"/>
              <a:gd name="connsiteY23" fmla="*/ 369870 h 392491"/>
              <a:gd name="connsiteX24" fmla="*/ 298314 w 448462"/>
              <a:gd name="connsiteY24" fmla="*/ 370570 h 392491"/>
              <a:gd name="connsiteX25" fmla="*/ 295983 w 448462"/>
              <a:gd name="connsiteY25" fmla="*/ 370803 h 392491"/>
              <a:gd name="connsiteX26" fmla="*/ 293068 w 448462"/>
              <a:gd name="connsiteY26" fmla="*/ 370453 h 392491"/>
              <a:gd name="connsiteX27" fmla="*/ 290387 w 448462"/>
              <a:gd name="connsiteY27" fmla="*/ 369404 h 392491"/>
              <a:gd name="connsiteX28" fmla="*/ 148982 w 448462"/>
              <a:gd name="connsiteY28" fmla="*/ 302123 h 392491"/>
              <a:gd name="connsiteX29" fmla="*/ 347858 w 448462"/>
              <a:gd name="connsiteY29" fmla="*/ 102379 h 392491"/>
              <a:gd name="connsiteX30" fmla="*/ 120771 w 448462"/>
              <a:gd name="connsiteY30" fmla="*/ 288830 h 392491"/>
              <a:gd name="connsiteX31" fmla="*/ 7344 w 448462"/>
              <a:gd name="connsiteY31" fmla="*/ 234842 h 392491"/>
              <a:gd name="connsiteX32" fmla="*/ 4896 w 448462"/>
              <a:gd name="connsiteY32" fmla="*/ 233209 h 392491"/>
              <a:gd name="connsiteX33" fmla="*/ 2798 w 448462"/>
              <a:gd name="connsiteY33" fmla="*/ 231227 h 392491"/>
              <a:gd name="connsiteX34" fmla="*/ 1282 w 448462"/>
              <a:gd name="connsiteY34" fmla="*/ 228895 h 392491"/>
              <a:gd name="connsiteX35" fmla="*/ 349 w 448462"/>
              <a:gd name="connsiteY35" fmla="*/ 226213 h 392491"/>
              <a:gd name="connsiteX36" fmla="*/ 0 w 448462"/>
              <a:gd name="connsiteY36" fmla="*/ 223298 h 392491"/>
              <a:gd name="connsiteX37" fmla="*/ 233 w 448462"/>
              <a:gd name="connsiteY37" fmla="*/ 220499 h 392491"/>
              <a:gd name="connsiteX38" fmla="*/ 1165 w 448462"/>
              <a:gd name="connsiteY38" fmla="*/ 217701 h 392491"/>
              <a:gd name="connsiteX39" fmla="*/ 2681 w 448462"/>
              <a:gd name="connsiteY39" fmla="*/ 215252 h 392491"/>
              <a:gd name="connsiteX40" fmla="*/ 4779 w 448462"/>
              <a:gd name="connsiteY40" fmla="*/ 213270 h 392491"/>
              <a:gd name="connsiteX41" fmla="*/ 7227 w 448462"/>
              <a:gd name="connsiteY41" fmla="*/ 211754 h 392491"/>
              <a:gd name="connsiteX42" fmla="*/ 437971 w 448462"/>
              <a:gd name="connsiteY42" fmla="*/ 583 h 392491"/>
              <a:gd name="connsiteX43" fmla="*/ 439603 w 448462"/>
              <a:gd name="connsiteY43" fmla="*/ 117 h 3924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448462" h="392491">
                <a:moveTo>
                  <a:pt x="149021" y="328125"/>
                </a:moveTo>
                <a:lnTo>
                  <a:pt x="210588" y="357224"/>
                </a:lnTo>
                <a:lnTo>
                  <a:pt x="160375" y="391211"/>
                </a:lnTo>
                <a:lnTo>
                  <a:pt x="158502" y="392025"/>
                </a:lnTo>
                <a:lnTo>
                  <a:pt x="156629" y="392491"/>
                </a:lnTo>
                <a:lnTo>
                  <a:pt x="154757" y="392375"/>
                </a:lnTo>
                <a:lnTo>
                  <a:pt x="153001" y="391676"/>
                </a:lnTo>
                <a:lnTo>
                  <a:pt x="151362" y="390396"/>
                </a:lnTo>
                <a:lnTo>
                  <a:pt x="150075" y="388883"/>
                </a:lnTo>
                <a:lnTo>
                  <a:pt x="149255" y="387137"/>
                </a:lnTo>
                <a:lnTo>
                  <a:pt x="149021" y="385158"/>
                </a:lnTo>
                <a:close/>
                <a:moveTo>
                  <a:pt x="441235" y="0"/>
                </a:moveTo>
                <a:lnTo>
                  <a:pt x="442983" y="233"/>
                </a:lnTo>
                <a:lnTo>
                  <a:pt x="444615" y="816"/>
                </a:lnTo>
                <a:lnTo>
                  <a:pt x="446131" y="1866"/>
                </a:lnTo>
                <a:lnTo>
                  <a:pt x="447530" y="3615"/>
                </a:lnTo>
                <a:lnTo>
                  <a:pt x="448346" y="5714"/>
                </a:lnTo>
                <a:lnTo>
                  <a:pt x="448462" y="7696"/>
                </a:lnTo>
                <a:lnTo>
                  <a:pt x="447879" y="9911"/>
                </a:lnTo>
                <a:lnTo>
                  <a:pt x="307990" y="362641"/>
                </a:lnTo>
                <a:lnTo>
                  <a:pt x="306708" y="364973"/>
                </a:lnTo>
                <a:lnTo>
                  <a:pt x="305076" y="366955"/>
                </a:lnTo>
                <a:lnTo>
                  <a:pt x="303094" y="368588"/>
                </a:lnTo>
                <a:lnTo>
                  <a:pt x="300646" y="369870"/>
                </a:lnTo>
                <a:lnTo>
                  <a:pt x="298314" y="370570"/>
                </a:lnTo>
                <a:lnTo>
                  <a:pt x="295983" y="370803"/>
                </a:lnTo>
                <a:lnTo>
                  <a:pt x="293068" y="370453"/>
                </a:lnTo>
                <a:lnTo>
                  <a:pt x="290387" y="369404"/>
                </a:lnTo>
                <a:lnTo>
                  <a:pt x="148982" y="302123"/>
                </a:lnTo>
                <a:lnTo>
                  <a:pt x="347858" y="102379"/>
                </a:lnTo>
                <a:lnTo>
                  <a:pt x="120771" y="288830"/>
                </a:lnTo>
                <a:lnTo>
                  <a:pt x="7344" y="234842"/>
                </a:lnTo>
                <a:lnTo>
                  <a:pt x="4896" y="233209"/>
                </a:lnTo>
                <a:lnTo>
                  <a:pt x="2798" y="231227"/>
                </a:lnTo>
                <a:lnTo>
                  <a:pt x="1282" y="228895"/>
                </a:lnTo>
                <a:lnTo>
                  <a:pt x="349" y="226213"/>
                </a:lnTo>
                <a:lnTo>
                  <a:pt x="0" y="223298"/>
                </a:lnTo>
                <a:lnTo>
                  <a:pt x="233" y="220499"/>
                </a:lnTo>
                <a:lnTo>
                  <a:pt x="1165" y="217701"/>
                </a:lnTo>
                <a:lnTo>
                  <a:pt x="2681" y="215252"/>
                </a:lnTo>
                <a:lnTo>
                  <a:pt x="4779" y="213270"/>
                </a:lnTo>
                <a:lnTo>
                  <a:pt x="7227" y="211754"/>
                </a:lnTo>
                <a:lnTo>
                  <a:pt x="437971" y="583"/>
                </a:lnTo>
                <a:lnTo>
                  <a:pt x="439603" y="117"/>
                </a:ln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45" name="Freeform 11">
            <a:extLst>
              <a:ext uri="{FF2B5EF4-FFF2-40B4-BE49-F238E27FC236}">
                <a16:creationId xmlns="" xmlns:a16="http://schemas.microsoft.com/office/drawing/2014/main" id="{6A70E74B-7ACB-4319-83BD-4B043481F073}"/>
              </a:ext>
            </a:extLst>
          </p:cNvPr>
          <p:cNvSpPr>
            <a:spLocks noEditPoints="1"/>
          </p:cNvSpPr>
          <p:nvPr/>
        </p:nvSpPr>
        <p:spPr bwMode="auto">
          <a:xfrm flipH="1">
            <a:off x="3589282" y="4269541"/>
            <a:ext cx="255014" cy="417448"/>
          </a:xfrm>
          <a:custGeom>
            <a:avLst/>
            <a:gdLst>
              <a:gd name="T0" fmla="*/ 1930 w 2831"/>
              <a:gd name="T1" fmla="*/ 2787 h 3472"/>
              <a:gd name="T2" fmla="*/ 1791 w 2831"/>
              <a:gd name="T3" fmla="*/ 2855 h 3472"/>
              <a:gd name="T4" fmla="*/ 2114 w 2831"/>
              <a:gd name="T5" fmla="*/ 3172 h 3472"/>
              <a:gd name="T6" fmla="*/ 2628 w 2831"/>
              <a:gd name="T7" fmla="*/ 2656 h 3472"/>
              <a:gd name="T8" fmla="*/ 2538 w 2831"/>
              <a:gd name="T9" fmla="*/ 2529 h 3472"/>
              <a:gd name="T10" fmla="*/ 1440 w 2831"/>
              <a:gd name="T11" fmla="*/ 2529 h 3472"/>
              <a:gd name="T12" fmla="*/ 914 w 2831"/>
              <a:gd name="T13" fmla="*/ 2569 h 3472"/>
              <a:gd name="T14" fmla="*/ 928 w 2831"/>
              <a:gd name="T15" fmla="*/ 2433 h 3472"/>
              <a:gd name="T16" fmla="*/ 807 w 2831"/>
              <a:gd name="T17" fmla="*/ 2382 h 3472"/>
              <a:gd name="T18" fmla="*/ 439 w 2831"/>
              <a:gd name="T19" fmla="*/ 2514 h 3472"/>
              <a:gd name="T20" fmla="*/ 470 w 2831"/>
              <a:gd name="T21" fmla="*/ 2433 h 3472"/>
              <a:gd name="T22" fmla="*/ 2186 w 2831"/>
              <a:gd name="T23" fmla="*/ 2182 h 3472"/>
              <a:gd name="T24" fmla="*/ 2642 w 2831"/>
              <a:gd name="T25" fmla="*/ 2371 h 3472"/>
              <a:gd name="T26" fmla="*/ 2831 w 2831"/>
              <a:gd name="T27" fmla="*/ 2827 h 3472"/>
              <a:gd name="T28" fmla="*/ 2642 w 2831"/>
              <a:gd name="T29" fmla="*/ 3283 h 3472"/>
              <a:gd name="T30" fmla="*/ 2186 w 2831"/>
              <a:gd name="T31" fmla="*/ 3472 h 3472"/>
              <a:gd name="T32" fmla="*/ 1729 w 2831"/>
              <a:gd name="T33" fmla="*/ 3283 h 3472"/>
              <a:gd name="T34" fmla="*/ 1540 w 2831"/>
              <a:gd name="T35" fmla="*/ 2827 h 3472"/>
              <a:gd name="T36" fmla="*/ 1729 w 2831"/>
              <a:gd name="T37" fmla="*/ 2371 h 3472"/>
              <a:gd name="T38" fmla="*/ 2186 w 2831"/>
              <a:gd name="T39" fmla="*/ 2182 h 3472"/>
              <a:gd name="T40" fmla="*/ 1540 w 2831"/>
              <a:gd name="T41" fmla="*/ 2083 h 3472"/>
              <a:gd name="T42" fmla="*/ 914 w 2831"/>
              <a:gd name="T43" fmla="*/ 2123 h 3472"/>
              <a:gd name="T44" fmla="*/ 928 w 2831"/>
              <a:gd name="T45" fmla="*/ 1986 h 3472"/>
              <a:gd name="T46" fmla="*/ 807 w 2831"/>
              <a:gd name="T47" fmla="*/ 1957 h 3472"/>
              <a:gd name="T48" fmla="*/ 439 w 2831"/>
              <a:gd name="T49" fmla="*/ 2088 h 3472"/>
              <a:gd name="T50" fmla="*/ 470 w 2831"/>
              <a:gd name="T51" fmla="*/ 2007 h 3472"/>
              <a:gd name="T52" fmla="*/ 944 w 2831"/>
              <a:gd name="T53" fmla="*/ 1588 h 3472"/>
              <a:gd name="T54" fmla="*/ 1786 w 2831"/>
              <a:gd name="T55" fmla="*/ 1702 h 3472"/>
              <a:gd name="T56" fmla="*/ 904 w 2831"/>
              <a:gd name="T57" fmla="*/ 1716 h 3472"/>
              <a:gd name="T58" fmla="*/ 944 w 2831"/>
              <a:gd name="T59" fmla="*/ 1588 h 3472"/>
              <a:gd name="T60" fmla="*/ 800 w 2831"/>
              <a:gd name="T61" fmla="*/ 1548 h 3472"/>
              <a:gd name="T62" fmla="*/ 430 w 2831"/>
              <a:gd name="T63" fmla="*/ 1656 h 3472"/>
              <a:gd name="T64" fmla="*/ 484 w 2831"/>
              <a:gd name="T65" fmla="*/ 1589 h 3472"/>
              <a:gd name="T66" fmla="*/ 1738 w 2831"/>
              <a:gd name="T67" fmla="*/ 1140 h 3472"/>
              <a:gd name="T68" fmla="*/ 1778 w 2831"/>
              <a:gd name="T69" fmla="*/ 1269 h 3472"/>
              <a:gd name="T70" fmla="*/ 896 w 2831"/>
              <a:gd name="T71" fmla="*/ 1255 h 3472"/>
              <a:gd name="T72" fmla="*/ 769 w 2831"/>
              <a:gd name="T73" fmla="*/ 1030 h 3472"/>
              <a:gd name="T74" fmla="*/ 616 w 2831"/>
              <a:gd name="T75" fmla="*/ 1312 h 3472"/>
              <a:gd name="T76" fmla="*/ 423 w 2831"/>
              <a:gd name="T77" fmla="*/ 1202 h 3472"/>
              <a:gd name="T78" fmla="*/ 496 w 2831"/>
              <a:gd name="T79" fmla="*/ 1154 h 3472"/>
              <a:gd name="T80" fmla="*/ 548 w 2831"/>
              <a:gd name="T81" fmla="*/ 372 h 3472"/>
              <a:gd name="T82" fmla="*/ 681 w 2831"/>
              <a:gd name="T83" fmla="*/ 618 h 3472"/>
              <a:gd name="T84" fmla="*/ 1588 w 2831"/>
              <a:gd name="T85" fmla="*/ 597 h 3472"/>
              <a:gd name="T86" fmla="*/ 1683 w 2831"/>
              <a:gd name="T87" fmla="*/ 347 h 3472"/>
              <a:gd name="T88" fmla="*/ 2201 w 2831"/>
              <a:gd name="T89" fmla="*/ 438 h 3472"/>
              <a:gd name="T90" fmla="*/ 2118 w 2831"/>
              <a:gd name="T91" fmla="*/ 2037 h 3472"/>
              <a:gd name="T92" fmla="*/ 1412 w 2831"/>
              <a:gd name="T93" fmla="*/ 3005 h 3472"/>
              <a:gd name="T94" fmla="*/ 47 w 2831"/>
              <a:gd name="T95" fmla="*/ 3054 h 3472"/>
              <a:gd name="T96" fmla="*/ 21 w 2831"/>
              <a:gd name="T97" fmla="*/ 455 h 3472"/>
              <a:gd name="T98" fmla="*/ 1118 w 2831"/>
              <a:gd name="T99" fmla="*/ 99 h 3472"/>
              <a:gd name="T100" fmla="*/ 1053 w 2831"/>
              <a:gd name="T101" fmla="*/ 211 h 3472"/>
              <a:gd name="T102" fmla="*/ 1182 w 2831"/>
              <a:gd name="T103" fmla="*/ 211 h 3472"/>
              <a:gd name="T104" fmla="*/ 1118 w 2831"/>
              <a:gd name="T105" fmla="*/ 99 h 3472"/>
              <a:gd name="T106" fmla="*/ 1268 w 2831"/>
              <a:gd name="T107" fmla="*/ 85 h 3472"/>
              <a:gd name="T108" fmla="*/ 1328 w 2831"/>
              <a:gd name="T109" fmla="*/ 238 h 3472"/>
              <a:gd name="T110" fmla="*/ 1564 w 2831"/>
              <a:gd name="T111" fmla="*/ 312 h 3472"/>
              <a:gd name="T112" fmla="*/ 1547 w 2831"/>
              <a:gd name="T113" fmla="*/ 503 h 3472"/>
              <a:gd name="T114" fmla="*/ 711 w 2831"/>
              <a:gd name="T115" fmla="*/ 521 h 3472"/>
              <a:gd name="T116" fmla="*/ 657 w 2831"/>
              <a:gd name="T117" fmla="*/ 338 h 3472"/>
              <a:gd name="T118" fmla="*/ 889 w 2831"/>
              <a:gd name="T119" fmla="*/ 245 h 3472"/>
              <a:gd name="T120" fmla="*/ 954 w 2831"/>
              <a:gd name="T121" fmla="*/ 112 h 34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831" h="3472">
                <a:moveTo>
                  <a:pt x="2538" y="2529"/>
                </a:moveTo>
                <a:lnTo>
                  <a:pt x="2517" y="2531"/>
                </a:lnTo>
                <a:lnTo>
                  <a:pt x="2496" y="2537"/>
                </a:lnTo>
                <a:lnTo>
                  <a:pt x="2476" y="2547"/>
                </a:lnTo>
                <a:lnTo>
                  <a:pt x="2459" y="2563"/>
                </a:lnTo>
                <a:lnTo>
                  <a:pt x="2124" y="2939"/>
                </a:lnTo>
                <a:lnTo>
                  <a:pt x="1950" y="2800"/>
                </a:lnTo>
                <a:lnTo>
                  <a:pt x="1930" y="2787"/>
                </a:lnTo>
                <a:lnTo>
                  <a:pt x="1909" y="2780"/>
                </a:lnTo>
                <a:lnTo>
                  <a:pt x="1888" y="2778"/>
                </a:lnTo>
                <a:lnTo>
                  <a:pt x="1866" y="2780"/>
                </a:lnTo>
                <a:lnTo>
                  <a:pt x="1845" y="2787"/>
                </a:lnTo>
                <a:lnTo>
                  <a:pt x="1826" y="2799"/>
                </a:lnTo>
                <a:lnTo>
                  <a:pt x="1810" y="2814"/>
                </a:lnTo>
                <a:lnTo>
                  <a:pt x="1797" y="2834"/>
                </a:lnTo>
                <a:lnTo>
                  <a:pt x="1791" y="2855"/>
                </a:lnTo>
                <a:lnTo>
                  <a:pt x="1788" y="2876"/>
                </a:lnTo>
                <a:lnTo>
                  <a:pt x="1791" y="2899"/>
                </a:lnTo>
                <a:lnTo>
                  <a:pt x="1797" y="2920"/>
                </a:lnTo>
                <a:lnTo>
                  <a:pt x="1809" y="2938"/>
                </a:lnTo>
                <a:lnTo>
                  <a:pt x="1826" y="2954"/>
                </a:lnTo>
                <a:lnTo>
                  <a:pt x="2073" y="3152"/>
                </a:lnTo>
                <a:lnTo>
                  <a:pt x="2093" y="3165"/>
                </a:lnTo>
                <a:lnTo>
                  <a:pt x="2114" y="3172"/>
                </a:lnTo>
                <a:lnTo>
                  <a:pt x="2135" y="3174"/>
                </a:lnTo>
                <a:lnTo>
                  <a:pt x="2156" y="3172"/>
                </a:lnTo>
                <a:lnTo>
                  <a:pt x="2175" y="3166"/>
                </a:lnTo>
                <a:lnTo>
                  <a:pt x="2194" y="3155"/>
                </a:lnTo>
                <a:lnTo>
                  <a:pt x="2210" y="3142"/>
                </a:lnTo>
                <a:lnTo>
                  <a:pt x="2607" y="2694"/>
                </a:lnTo>
                <a:lnTo>
                  <a:pt x="2620" y="2676"/>
                </a:lnTo>
                <a:lnTo>
                  <a:pt x="2628" y="2656"/>
                </a:lnTo>
                <a:lnTo>
                  <a:pt x="2633" y="2633"/>
                </a:lnTo>
                <a:lnTo>
                  <a:pt x="2631" y="2612"/>
                </a:lnTo>
                <a:lnTo>
                  <a:pt x="2625" y="2591"/>
                </a:lnTo>
                <a:lnTo>
                  <a:pt x="2615" y="2571"/>
                </a:lnTo>
                <a:lnTo>
                  <a:pt x="2599" y="2555"/>
                </a:lnTo>
                <a:lnTo>
                  <a:pt x="2580" y="2542"/>
                </a:lnTo>
                <a:lnTo>
                  <a:pt x="2560" y="2534"/>
                </a:lnTo>
                <a:lnTo>
                  <a:pt x="2538" y="2529"/>
                </a:lnTo>
                <a:close/>
                <a:moveTo>
                  <a:pt x="944" y="2430"/>
                </a:moveTo>
                <a:lnTo>
                  <a:pt x="1391" y="2430"/>
                </a:lnTo>
                <a:lnTo>
                  <a:pt x="1406" y="2433"/>
                </a:lnTo>
                <a:lnTo>
                  <a:pt x="1420" y="2440"/>
                </a:lnTo>
                <a:lnTo>
                  <a:pt x="1431" y="2450"/>
                </a:lnTo>
                <a:lnTo>
                  <a:pt x="1438" y="2464"/>
                </a:lnTo>
                <a:lnTo>
                  <a:pt x="1440" y="2480"/>
                </a:lnTo>
                <a:lnTo>
                  <a:pt x="1440" y="2529"/>
                </a:lnTo>
                <a:lnTo>
                  <a:pt x="1438" y="2545"/>
                </a:lnTo>
                <a:lnTo>
                  <a:pt x="1431" y="2559"/>
                </a:lnTo>
                <a:lnTo>
                  <a:pt x="1420" y="2569"/>
                </a:lnTo>
                <a:lnTo>
                  <a:pt x="1406" y="2577"/>
                </a:lnTo>
                <a:lnTo>
                  <a:pt x="1391" y="2579"/>
                </a:lnTo>
                <a:lnTo>
                  <a:pt x="944" y="2579"/>
                </a:lnTo>
                <a:lnTo>
                  <a:pt x="928" y="2577"/>
                </a:lnTo>
                <a:lnTo>
                  <a:pt x="914" y="2569"/>
                </a:lnTo>
                <a:lnTo>
                  <a:pt x="904" y="2559"/>
                </a:lnTo>
                <a:lnTo>
                  <a:pt x="896" y="2545"/>
                </a:lnTo>
                <a:lnTo>
                  <a:pt x="894" y="2529"/>
                </a:lnTo>
                <a:lnTo>
                  <a:pt x="894" y="2480"/>
                </a:lnTo>
                <a:lnTo>
                  <a:pt x="896" y="2464"/>
                </a:lnTo>
                <a:lnTo>
                  <a:pt x="904" y="2450"/>
                </a:lnTo>
                <a:lnTo>
                  <a:pt x="914" y="2440"/>
                </a:lnTo>
                <a:lnTo>
                  <a:pt x="928" y="2433"/>
                </a:lnTo>
                <a:lnTo>
                  <a:pt x="944" y="2430"/>
                </a:lnTo>
                <a:close/>
                <a:moveTo>
                  <a:pt x="769" y="2319"/>
                </a:moveTo>
                <a:lnTo>
                  <a:pt x="783" y="2322"/>
                </a:lnTo>
                <a:lnTo>
                  <a:pt x="795" y="2330"/>
                </a:lnTo>
                <a:lnTo>
                  <a:pt x="805" y="2341"/>
                </a:lnTo>
                <a:lnTo>
                  <a:pt x="810" y="2355"/>
                </a:lnTo>
                <a:lnTo>
                  <a:pt x="810" y="2368"/>
                </a:lnTo>
                <a:lnTo>
                  <a:pt x="807" y="2382"/>
                </a:lnTo>
                <a:lnTo>
                  <a:pt x="800" y="2395"/>
                </a:lnTo>
                <a:lnTo>
                  <a:pt x="616" y="2600"/>
                </a:lnTo>
                <a:lnTo>
                  <a:pt x="606" y="2608"/>
                </a:lnTo>
                <a:lnTo>
                  <a:pt x="594" y="2613"/>
                </a:lnTo>
                <a:lnTo>
                  <a:pt x="581" y="2616"/>
                </a:lnTo>
                <a:lnTo>
                  <a:pt x="567" y="2612"/>
                </a:lnTo>
                <a:lnTo>
                  <a:pt x="553" y="2605"/>
                </a:lnTo>
                <a:lnTo>
                  <a:pt x="439" y="2514"/>
                </a:lnTo>
                <a:lnTo>
                  <a:pt x="430" y="2503"/>
                </a:lnTo>
                <a:lnTo>
                  <a:pt x="423" y="2490"/>
                </a:lnTo>
                <a:lnTo>
                  <a:pt x="422" y="2477"/>
                </a:lnTo>
                <a:lnTo>
                  <a:pt x="425" y="2463"/>
                </a:lnTo>
                <a:lnTo>
                  <a:pt x="432" y="2449"/>
                </a:lnTo>
                <a:lnTo>
                  <a:pt x="442" y="2440"/>
                </a:lnTo>
                <a:lnTo>
                  <a:pt x="456" y="2435"/>
                </a:lnTo>
                <a:lnTo>
                  <a:pt x="470" y="2433"/>
                </a:lnTo>
                <a:lnTo>
                  <a:pt x="484" y="2436"/>
                </a:lnTo>
                <a:lnTo>
                  <a:pt x="496" y="2443"/>
                </a:lnTo>
                <a:lnTo>
                  <a:pt x="576" y="2507"/>
                </a:lnTo>
                <a:lnTo>
                  <a:pt x="731" y="2334"/>
                </a:lnTo>
                <a:lnTo>
                  <a:pt x="742" y="2324"/>
                </a:lnTo>
                <a:lnTo>
                  <a:pt x="755" y="2320"/>
                </a:lnTo>
                <a:lnTo>
                  <a:pt x="769" y="2319"/>
                </a:lnTo>
                <a:close/>
                <a:moveTo>
                  <a:pt x="2186" y="2182"/>
                </a:moveTo>
                <a:lnTo>
                  <a:pt x="2251" y="2185"/>
                </a:lnTo>
                <a:lnTo>
                  <a:pt x="2316" y="2196"/>
                </a:lnTo>
                <a:lnTo>
                  <a:pt x="2378" y="2212"/>
                </a:lnTo>
                <a:lnTo>
                  <a:pt x="2437" y="2233"/>
                </a:lnTo>
                <a:lnTo>
                  <a:pt x="2494" y="2260"/>
                </a:lnTo>
                <a:lnTo>
                  <a:pt x="2546" y="2293"/>
                </a:lnTo>
                <a:lnTo>
                  <a:pt x="2596" y="2329"/>
                </a:lnTo>
                <a:lnTo>
                  <a:pt x="2642" y="2371"/>
                </a:lnTo>
                <a:lnTo>
                  <a:pt x="2683" y="2417"/>
                </a:lnTo>
                <a:lnTo>
                  <a:pt x="2721" y="2466"/>
                </a:lnTo>
                <a:lnTo>
                  <a:pt x="2753" y="2520"/>
                </a:lnTo>
                <a:lnTo>
                  <a:pt x="2780" y="2577"/>
                </a:lnTo>
                <a:lnTo>
                  <a:pt x="2802" y="2636"/>
                </a:lnTo>
                <a:lnTo>
                  <a:pt x="2818" y="2698"/>
                </a:lnTo>
                <a:lnTo>
                  <a:pt x="2828" y="2761"/>
                </a:lnTo>
                <a:lnTo>
                  <a:pt x="2831" y="2827"/>
                </a:lnTo>
                <a:lnTo>
                  <a:pt x="2828" y="2893"/>
                </a:lnTo>
                <a:lnTo>
                  <a:pt x="2818" y="2958"/>
                </a:lnTo>
                <a:lnTo>
                  <a:pt x="2802" y="3019"/>
                </a:lnTo>
                <a:lnTo>
                  <a:pt x="2780" y="3079"/>
                </a:lnTo>
                <a:lnTo>
                  <a:pt x="2753" y="3134"/>
                </a:lnTo>
                <a:lnTo>
                  <a:pt x="2721" y="3188"/>
                </a:lnTo>
                <a:lnTo>
                  <a:pt x="2683" y="3237"/>
                </a:lnTo>
                <a:lnTo>
                  <a:pt x="2642" y="3283"/>
                </a:lnTo>
                <a:lnTo>
                  <a:pt x="2596" y="3325"/>
                </a:lnTo>
                <a:lnTo>
                  <a:pt x="2546" y="3362"/>
                </a:lnTo>
                <a:lnTo>
                  <a:pt x="2494" y="3394"/>
                </a:lnTo>
                <a:lnTo>
                  <a:pt x="2437" y="3421"/>
                </a:lnTo>
                <a:lnTo>
                  <a:pt x="2378" y="3443"/>
                </a:lnTo>
                <a:lnTo>
                  <a:pt x="2316" y="3459"/>
                </a:lnTo>
                <a:lnTo>
                  <a:pt x="2251" y="3469"/>
                </a:lnTo>
                <a:lnTo>
                  <a:pt x="2186" y="3472"/>
                </a:lnTo>
                <a:lnTo>
                  <a:pt x="2120" y="3469"/>
                </a:lnTo>
                <a:lnTo>
                  <a:pt x="2055" y="3459"/>
                </a:lnTo>
                <a:lnTo>
                  <a:pt x="1993" y="3443"/>
                </a:lnTo>
                <a:lnTo>
                  <a:pt x="1934" y="3421"/>
                </a:lnTo>
                <a:lnTo>
                  <a:pt x="1877" y="3394"/>
                </a:lnTo>
                <a:lnTo>
                  <a:pt x="1825" y="3362"/>
                </a:lnTo>
                <a:lnTo>
                  <a:pt x="1775" y="3325"/>
                </a:lnTo>
                <a:lnTo>
                  <a:pt x="1729" y="3283"/>
                </a:lnTo>
                <a:lnTo>
                  <a:pt x="1688" y="3237"/>
                </a:lnTo>
                <a:lnTo>
                  <a:pt x="1650" y="3188"/>
                </a:lnTo>
                <a:lnTo>
                  <a:pt x="1618" y="3134"/>
                </a:lnTo>
                <a:lnTo>
                  <a:pt x="1591" y="3079"/>
                </a:lnTo>
                <a:lnTo>
                  <a:pt x="1569" y="3019"/>
                </a:lnTo>
                <a:lnTo>
                  <a:pt x="1553" y="2958"/>
                </a:lnTo>
                <a:lnTo>
                  <a:pt x="1543" y="2893"/>
                </a:lnTo>
                <a:lnTo>
                  <a:pt x="1540" y="2827"/>
                </a:lnTo>
                <a:lnTo>
                  <a:pt x="1543" y="2761"/>
                </a:lnTo>
                <a:lnTo>
                  <a:pt x="1553" y="2698"/>
                </a:lnTo>
                <a:lnTo>
                  <a:pt x="1569" y="2636"/>
                </a:lnTo>
                <a:lnTo>
                  <a:pt x="1591" y="2577"/>
                </a:lnTo>
                <a:lnTo>
                  <a:pt x="1618" y="2520"/>
                </a:lnTo>
                <a:lnTo>
                  <a:pt x="1650" y="2466"/>
                </a:lnTo>
                <a:lnTo>
                  <a:pt x="1688" y="2417"/>
                </a:lnTo>
                <a:lnTo>
                  <a:pt x="1729" y="2371"/>
                </a:lnTo>
                <a:lnTo>
                  <a:pt x="1775" y="2329"/>
                </a:lnTo>
                <a:lnTo>
                  <a:pt x="1825" y="2293"/>
                </a:lnTo>
                <a:lnTo>
                  <a:pt x="1877" y="2260"/>
                </a:lnTo>
                <a:lnTo>
                  <a:pt x="1934" y="2233"/>
                </a:lnTo>
                <a:lnTo>
                  <a:pt x="1993" y="2212"/>
                </a:lnTo>
                <a:lnTo>
                  <a:pt x="2055" y="2196"/>
                </a:lnTo>
                <a:lnTo>
                  <a:pt x="2120" y="2185"/>
                </a:lnTo>
                <a:lnTo>
                  <a:pt x="2186" y="2182"/>
                </a:lnTo>
                <a:close/>
                <a:moveTo>
                  <a:pt x="944" y="1984"/>
                </a:moveTo>
                <a:lnTo>
                  <a:pt x="1491" y="1984"/>
                </a:lnTo>
                <a:lnTo>
                  <a:pt x="1505" y="1986"/>
                </a:lnTo>
                <a:lnTo>
                  <a:pt x="1519" y="1994"/>
                </a:lnTo>
                <a:lnTo>
                  <a:pt x="1531" y="2004"/>
                </a:lnTo>
                <a:lnTo>
                  <a:pt x="1537" y="2018"/>
                </a:lnTo>
                <a:lnTo>
                  <a:pt x="1540" y="2034"/>
                </a:lnTo>
                <a:lnTo>
                  <a:pt x="1540" y="2083"/>
                </a:lnTo>
                <a:lnTo>
                  <a:pt x="1537" y="2099"/>
                </a:lnTo>
                <a:lnTo>
                  <a:pt x="1531" y="2113"/>
                </a:lnTo>
                <a:lnTo>
                  <a:pt x="1519" y="2123"/>
                </a:lnTo>
                <a:lnTo>
                  <a:pt x="1505" y="2131"/>
                </a:lnTo>
                <a:lnTo>
                  <a:pt x="1491" y="2133"/>
                </a:lnTo>
                <a:lnTo>
                  <a:pt x="944" y="2133"/>
                </a:lnTo>
                <a:lnTo>
                  <a:pt x="928" y="2131"/>
                </a:lnTo>
                <a:lnTo>
                  <a:pt x="914" y="2123"/>
                </a:lnTo>
                <a:lnTo>
                  <a:pt x="904" y="2113"/>
                </a:lnTo>
                <a:lnTo>
                  <a:pt x="896" y="2099"/>
                </a:lnTo>
                <a:lnTo>
                  <a:pt x="894" y="2083"/>
                </a:lnTo>
                <a:lnTo>
                  <a:pt x="894" y="2034"/>
                </a:lnTo>
                <a:lnTo>
                  <a:pt x="896" y="2018"/>
                </a:lnTo>
                <a:lnTo>
                  <a:pt x="904" y="2004"/>
                </a:lnTo>
                <a:lnTo>
                  <a:pt x="914" y="1994"/>
                </a:lnTo>
                <a:lnTo>
                  <a:pt x="928" y="1986"/>
                </a:lnTo>
                <a:lnTo>
                  <a:pt x="944" y="1984"/>
                </a:lnTo>
                <a:close/>
                <a:moveTo>
                  <a:pt x="769" y="1894"/>
                </a:moveTo>
                <a:lnTo>
                  <a:pt x="783" y="1897"/>
                </a:lnTo>
                <a:lnTo>
                  <a:pt x="795" y="1905"/>
                </a:lnTo>
                <a:lnTo>
                  <a:pt x="805" y="1916"/>
                </a:lnTo>
                <a:lnTo>
                  <a:pt x="810" y="1930"/>
                </a:lnTo>
                <a:lnTo>
                  <a:pt x="810" y="1943"/>
                </a:lnTo>
                <a:lnTo>
                  <a:pt x="807" y="1957"/>
                </a:lnTo>
                <a:lnTo>
                  <a:pt x="800" y="1970"/>
                </a:lnTo>
                <a:lnTo>
                  <a:pt x="616" y="2175"/>
                </a:lnTo>
                <a:lnTo>
                  <a:pt x="606" y="2183"/>
                </a:lnTo>
                <a:lnTo>
                  <a:pt x="594" y="2188"/>
                </a:lnTo>
                <a:lnTo>
                  <a:pt x="581" y="2191"/>
                </a:lnTo>
                <a:lnTo>
                  <a:pt x="567" y="2187"/>
                </a:lnTo>
                <a:lnTo>
                  <a:pt x="553" y="2180"/>
                </a:lnTo>
                <a:lnTo>
                  <a:pt x="439" y="2088"/>
                </a:lnTo>
                <a:lnTo>
                  <a:pt x="430" y="2078"/>
                </a:lnTo>
                <a:lnTo>
                  <a:pt x="423" y="2065"/>
                </a:lnTo>
                <a:lnTo>
                  <a:pt x="422" y="2052"/>
                </a:lnTo>
                <a:lnTo>
                  <a:pt x="425" y="2038"/>
                </a:lnTo>
                <a:lnTo>
                  <a:pt x="432" y="2024"/>
                </a:lnTo>
                <a:lnTo>
                  <a:pt x="442" y="2015"/>
                </a:lnTo>
                <a:lnTo>
                  <a:pt x="456" y="2010"/>
                </a:lnTo>
                <a:lnTo>
                  <a:pt x="470" y="2007"/>
                </a:lnTo>
                <a:lnTo>
                  <a:pt x="484" y="2011"/>
                </a:lnTo>
                <a:lnTo>
                  <a:pt x="496" y="2018"/>
                </a:lnTo>
                <a:lnTo>
                  <a:pt x="576" y="2082"/>
                </a:lnTo>
                <a:lnTo>
                  <a:pt x="731" y="1909"/>
                </a:lnTo>
                <a:lnTo>
                  <a:pt x="742" y="1899"/>
                </a:lnTo>
                <a:lnTo>
                  <a:pt x="755" y="1895"/>
                </a:lnTo>
                <a:lnTo>
                  <a:pt x="769" y="1894"/>
                </a:lnTo>
                <a:close/>
                <a:moveTo>
                  <a:pt x="944" y="1588"/>
                </a:moveTo>
                <a:lnTo>
                  <a:pt x="1738" y="1588"/>
                </a:lnTo>
                <a:lnTo>
                  <a:pt x="1754" y="1590"/>
                </a:lnTo>
                <a:lnTo>
                  <a:pt x="1768" y="1597"/>
                </a:lnTo>
                <a:lnTo>
                  <a:pt x="1778" y="1608"/>
                </a:lnTo>
                <a:lnTo>
                  <a:pt x="1786" y="1621"/>
                </a:lnTo>
                <a:lnTo>
                  <a:pt x="1788" y="1637"/>
                </a:lnTo>
                <a:lnTo>
                  <a:pt x="1788" y="1687"/>
                </a:lnTo>
                <a:lnTo>
                  <a:pt x="1786" y="1702"/>
                </a:lnTo>
                <a:lnTo>
                  <a:pt x="1778" y="1716"/>
                </a:lnTo>
                <a:lnTo>
                  <a:pt x="1768" y="1727"/>
                </a:lnTo>
                <a:lnTo>
                  <a:pt x="1754" y="1734"/>
                </a:lnTo>
                <a:lnTo>
                  <a:pt x="1738" y="1736"/>
                </a:lnTo>
                <a:lnTo>
                  <a:pt x="944" y="1736"/>
                </a:lnTo>
                <a:lnTo>
                  <a:pt x="928" y="1734"/>
                </a:lnTo>
                <a:lnTo>
                  <a:pt x="914" y="1727"/>
                </a:lnTo>
                <a:lnTo>
                  <a:pt x="904" y="1716"/>
                </a:lnTo>
                <a:lnTo>
                  <a:pt x="896" y="1702"/>
                </a:lnTo>
                <a:lnTo>
                  <a:pt x="894" y="1687"/>
                </a:lnTo>
                <a:lnTo>
                  <a:pt x="894" y="1637"/>
                </a:lnTo>
                <a:lnTo>
                  <a:pt x="896" y="1621"/>
                </a:lnTo>
                <a:lnTo>
                  <a:pt x="904" y="1608"/>
                </a:lnTo>
                <a:lnTo>
                  <a:pt x="914" y="1597"/>
                </a:lnTo>
                <a:lnTo>
                  <a:pt x="928" y="1590"/>
                </a:lnTo>
                <a:lnTo>
                  <a:pt x="944" y="1588"/>
                </a:lnTo>
                <a:close/>
                <a:moveTo>
                  <a:pt x="769" y="1472"/>
                </a:moveTo>
                <a:lnTo>
                  <a:pt x="783" y="1475"/>
                </a:lnTo>
                <a:lnTo>
                  <a:pt x="795" y="1483"/>
                </a:lnTo>
                <a:lnTo>
                  <a:pt x="805" y="1494"/>
                </a:lnTo>
                <a:lnTo>
                  <a:pt x="810" y="1508"/>
                </a:lnTo>
                <a:lnTo>
                  <a:pt x="810" y="1521"/>
                </a:lnTo>
                <a:lnTo>
                  <a:pt x="807" y="1535"/>
                </a:lnTo>
                <a:lnTo>
                  <a:pt x="800" y="1548"/>
                </a:lnTo>
                <a:lnTo>
                  <a:pt x="616" y="1753"/>
                </a:lnTo>
                <a:lnTo>
                  <a:pt x="606" y="1761"/>
                </a:lnTo>
                <a:lnTo>
                  <a:pt x="594" y="1767"/>
                </a:lnTo>
                <a:lnTo>
                  <a:pt x="581" y="1769"/>
                </a:lnTo>
                <a:lnTo>
                  <a:pt x="567" y="1765"/>
                </a:lnTo>
                <a:lnTo>
                  <a:pt x="553" y="1758"/>
                </a:lnTo>
                <a:lnTo>
                  <a:pt x="439" y="1667"/>
                </a:lnTo>
                <a:lnTo>
                  <a:pt x="430" y="1656"/>
                </a:lnTo>
                <a:lnTo>
                  <a:pt x="423" y="1643"/>
                </a:lnTo>
                <a:lnTo>
                  <a:pt x="422" y="1630"/>
                </a:lnTo>
                <a:lnTo>
                  <a:pt x="425" y="1615"/>
                </a:lnTo>
                <a:lnTo>
                  <a:pt x="432" y="1602"/>
                </a:lnTo>
                <a:lnTo>
                  <a:pt x="442" y="1593"/>
                </a:lnTo>
                <a:lnTo>
                  <a:pt x="456" y="1588"/>
                </a:lnTo>
                <a:lnTo>
                  <a:pt x="470" y="1586"/>
                </a:lnTo>
                <a:lnTo>
                  <a:pt x="484" y="1589"/>
                </a:lnTo>
                <a:lnTo>
                  <a:pt x="496" y="1596"/>
                </a:lnTo>
                <a:lnTo>
                  <a:pt x="576" y="1660"/>
                </a:lnTo>
                <a:lnTo>
                  <a:pt x="731" y="1487"/>
                </a:lnTo>
                <a:lnTo>
                  <a:pt x="742" y="1477"/>
                </a:lnTo>
                <a:lnTo>
                  <a:pt x="755" y="1473"/>
                </a:lnTo>
                <a:lnTo>
                  <a:pt x="769" y="1472"/>
                </a:lnTo>
                <a:close/>
                <a:moveTo>
                  <a:pt x="944" y="1140"/>
                </a:moveTo>
                <a:lnTo>
                  <a:pt x="1738" y="1140"/>
                </a:lnTo>
                <a:lnTo>
                  <a:pt x="1754" y="1144"/>
                </a:lnTo>
                <a:lnTo>
                  <a:pt x="1768" y="1150"/>
                </a:lnTo>
                <a:lnTo>
                  <a:pt x="1778" y="1162"/>
                </a:lnTo>
                <a:lnTo>
                  <a:pt x="1786" y="1175"/>
                </a:lnTo>
                <a:lnTo>
                  <a:pt x="1788" y="1190"/>
                </a:lnTo>
                <a:lnTo>
                  <a:pt x="1788" y="1240"/>
                </a:lnTo>
                <a:lnTo>
                  <a:pt x="1786" y="1255"/>
                </a:lnTo>
                <a:lnTo>
                  <a:pt x="1778" y="1269"/>
                </a:lnTo>
                <a:lnTo>
                  <a:pt x="1768" y="1280"/>
                </a:lnTo>
                <a:lnTo>
                  <a:pt x="1754" y="1287"/>
                </a:lnTo>
                <a:lnTo>
                  <a:pt x="1738" y="1290"/>
                </a:lnTo>
                <a:lnTo>
                  <a:pt x="944" y="1290"/>
                </a:lnTo>
                <a:lnTo>
                  <a:pt x="928" y="1287"/>
                </a:lnTo>
                <a:lnTo>
                  <a:pt x="914" y="1280"/>
                </a:lnTo>
                <a:lnTo>
                  <a:pt x="904" y="1269"/>
                </a:lnTo>
                <a:lnTo>
                  <a:pt x="896" y="1255"/>
                </a:lnTo>
                <a:lnTo>
                  <a:pt x="894" y="1240"/>
                </a:lnTo>
                <a:lnTo>
                  <a:pt x="894" y="1190"/>
                </a:lnTo>
                <a:lnTo>
                  <a:pt x="896" y="1175"/>
                </a:lnTo>
                <a:lnTo>
                  <a:pt x="904" y="1162"/>
                </a:lnTo>
                <a:lnTo>
                  <a:pt x="914" y="1150"/>
                </a:lnTo>
                <a:lnTo>
                  <a:pt x="928" y="1144"/>
                </a:lnTo>
                <a:lnTo>
                  <a:pt x="944" y="1140"/>
                </a:lnTo>
                <a:close/>
                <a:moveTo>
                  <a:pt x="769" y="1030"/>
                </a:moveTo>
                <a:lnTo>
                  <a:pt x="783" y="1034"/>
                </a:lnTo>
                <a:lnTo>
                  <a:pt x="795" y="1042"/>
                </a:lnTo>
                <a:lnTo>
                  <a:pt x="805" y="1053"/>
                </a:lnTo>
                <a:lnTo>
                  <a:pt x="810" y="1066"/>
                </a:lnTo>
                <a:lnTo>
                  <a:pt x="810" y="1081"/>
                </a:lnTo>
                <a:lnTo>
                  <a:pt x="807" y="1094"/>
                </a:lnTo>
                <a:lnTo>
                  <a:pt x="800" y="1106"/>
                </a:lnTo>
                <a:lnTo>
                  <a:pt x="616" y="1312"/>
                </a:lnTo>
                <a:lnTo>
                  <a:pt x="606" y="1320"/>
                </a:lnTo>
                <a:lnTo>
                  <a:pt x="594" y="1326"/>
                </a:lnTo>
                <a:lnTo>
                  <a:pt x="581" y="1327"/>
                </a:lnTo>
                <a:lnTo>
                  <a:pt x="567" y="1325"/>
                </a:lnTo>
                <a:lnTo>
                  <a:pt x="553" y="1317"/>
                </a:lnTo>
                <a:lnTo>
                  <a:pt x="439" y="1226"/>
                </a:lnTo>
                <a:lnTo>
                  <a:pt x="430" y="1215"/>
                </a:lnTo>
                <a:lnTo>
                  <a:pt x="423" y="1202"/>
                </a:lnTo>
                <a:lnTo>
                  <a:pt x="422" y="1188"/>
                </a:lnTo>
                <a:lnTo>
                  <a:pt x="425" y="1174"/>
                </a:lnTo>
                <a:lnTo>
                  <a:pt x="432" y="1162"/>
                </a:lnTo>
                <a:lnTo>
                  <a:pt x="442" y="1152"/>
                </a:lnTo>
                <a:lnTo>
                  <a:pt x="456" y="1146"/>
                </a:lnTo>
                <a:lnTo>
                  <a:pt x="470" y="1145"/>
                </a:lnTo>
                <a:lnTo>
                  <a:pt x="484" y="1147"/>
                </a:lnTo>
                <a:lnTo>
                  <a:pt x="496" y="1154"/>
                </a:lnTo>
                <a:lnTo>
                  <a:pt x="576" y="1218"/>
                </a:lnTo>
                <a:lnTo>
                  <a:pt x="731" y="1046"/>
                </a:lnTo>
                <a:lnTo>
                  <a:pt x="742" y="1036"/>
                </a:lnTo>
                <a:lnTo>
                  <a:pt x="755" y="1031"/>
                </a:lnTo>
                <a:lnTo>
                  <a:pt x="769" y="1030"/>
                </a:lnTo>
                <a:close/>
                <a:moveTo>
                  <a:pt x="150" y="347"/>
                </a:moveTo>
                <a:lnTo>
                  <a:pt x="552" y="347"/>
                </a:lnTo>
                <a:lnTo>
                  <a:pt x="548" y="372"/>
                </a:lnTo>
                <a:lnTo>
                  <a:pt x="547" y="399"/>
                </a:lnTo>
                <a:lnTo>
                  <a:pt x="550" y="439"/>
                </a:lnTo>
                <a:lnTo>
                  <a:pt x="559" y="477"/>
                </a:lnTo>
                <a:lnTo>
                  <a:pt x="574" y="511"/>
                </a:lnTo>
                <a:lnTo>
                  <a:pt x="594" y="544"/>
                </a:lnTo>
                <a:lnTo>
                  <a:pt x="618" y="572"/>
                </a:lnTo>
                <a:lnTo>
                  <a:pt x="648" y="598"/>
                </a:lnTo>
                <a:lnTo>
                  <a:pt x="681" y="618"/>
                </a:lnTo>
                <a:lnTo>
                  <a:pt x="715" y="632"/>
                </a:lnTo>
                <a:lnTo>
                  <a:pt x="753" y="642"/>
                </a:lnTo>
                <a:lnTo>
                  <a:pt x="793" y="645"/>
                </a:lnTo>
                <a:lnTo>
                  <a:pt x="1442" y="645"/>
                </a:lnTo>
                <a:lnTo>
                  <a:pt x="1482" y="642"/>
                </a:lnTo>
                <a:lnTo>
                  <a:pt x="1520" y="632"/>
                </a:lnTo>
                <a:lnTo>
                  <a:pt x="1555" y="618"/>
                </a:lnTo>
                <a:lnTo>
                  <a:pt x="1588" y="597"/>
                </a:lnTo>
                <a:lnTo>
                  <a:pt x="1616" y="572"/>
                </a:lnTo>
                <a:lnTo>
                  <a:pt x="1641" y="543"/>
                </a:lnTo>
                <a:lnTo>
                  <a:pt x="1661" y="510"/>
                </a:lnTo>
                <a:lnTo>
                  <a:pt x="1676" y="475"/>
                </a:lnTo>
                <a:lnTo>
                  <a:pt x="1686" y="436"/>
                </a:lnTo>
                <a:lnTo>
                  <a:pt x="1689" y="396"/>
                </a:lnTo>
                <a:lnTo>
                  <a:pt x="1688" y="371"/>
                </a:lnTo>
                <a:lnTo>
                  <a:pt x="1683" y="347"/>
                </a:lnTo>
                <a:lnTo>
                  <a:pt x="1987" y="347"/>
                </a:lnTo>
                <a:lnTo>
                  <a:pt x="2029" y="349"/>
                </a:lnTo>
                <a:lnTo>
                  <a:pt x="2067" y="356"/>
                </a:lnTo>
                <a:lnTo>
                  <a:pt x="2101" y="366"/>
                </a:lnTo>
                <a:lnTo>
                  <a:pt x="2132" y="379"/>
                </a:lnTo>
                <a:lnTo>
                  <a:pt x="2159" y="396"/>
                </a:lnTo>
                <a:lnTo>
                  <a:pt x="2182" y="416"/>
                </a:lnTo>
                <a:lnTo>
                  <a:pt x="2201" y="438"/>
                </a:lnTo>
                <a:lnTo>
                  <a:pt x="2215" y="462"/>
                </a:lnTo>
                <a:lnTo>
                  <a:pt x="2226" y="488"/>
                </a:lnTo>
                <a:lnTo>
                  <a:pt x="2233" y="517"/>
                </a:lnTo>
                <a:lnTo>
                  <a:pt x="2235" y="546"/>
                </a:lnTo>
                <a:lnTo>
                  <a:pt x="2235" y="2036"/>
                </a:lnTo>
                <a:lnTo>
                  <a:pt x="2210" y="2035"/>
                </a:lnTo>
                <a:lnTo>
                  <a:pt x="2186" y="2034"/>
                </a:lnTo>
                <a:lnTo>
                  <a:pt x="2118" y="2037"/>
                </a:lnTo>
                <a:lnTo>
                  <a:pt x="2051" y="2045"/>
                </a:lnTo>
                <a:lnTo>
                  <a:pt x="1987" y="2060"/>
                </a:lnTo>
                <a:lnTo>
                  <a:pt x="1987" y="893"/>
                </a:lnTo>
                <a:lnTo>
                  <a:pt x="249" y="893"/>
                </a:lnTo>
                <a:lnTo>
                  <a:pt x="249" y="2876"/>
                </a:lnTo>
                <a:lnTo>
                  <a:pt x="1394" y="2876"/>
                </a:lnTo>
                <a:lnTo>
                  <a:pt x="1400" y="2942"/>
                </a:lnTo>
                <a:lnTo>
                  <a:pt x="1412" y="3005"/>
                </a:lnTo>
                <a:lnTo>
                  <a:pt x="1429" y="3066"/>
                </a:lnTo>
                <a:lnTo>
                  <a:pt x="1450" y="3125"/>
                </a:lnTo>
                <a:lnTo>
                  <a:pt x="199" y="3125"/>
                </a:lnTo>
                <a:lnTo>
                  <a:pt x="163" y="3122"/>
                </a:lnTo>
                <a:lnTo>
                  <a:pt x="130" y="3112"/>
                </a:lnTo>
                <a:lnTo>
                  <a:pt x="99" y="3097"/>
                </a:lnTo>
                <a:lnTo>
                  <a:pt x="71" y="3079"/>
                </a:lnTo>
                <a:lnTo>
                  <a:pt x="47" y="3054"/>
                </a:lnTo>
                <a:lnTo>
                  <a:pt x="27" y="3027"/>
                </a:lnTo>
                <a:lnTo>
                  <a:pt x="13" y="2995"/>
                </a:lnTo>
                <a:lnTo>
                  <a:pt x="3" y="2962"/>
                </a:lnTo>
                <a:lnTo>
                  <a:pt x="0" y="2926"/>
                </a:lnTo>
                <a:lnTo>
                  <a:pt x="0" y="546"/>
                </a:lnTo>
                <a:lnTo>
                  <a:pt x="3" y="513"/>
                </a:lnTo>
                <a:lnTo>
                  <a:pt x="9" y="483"/>
                </a:lnTo>
                <a:lnTo>
                  <a:pt x="21" y="455"/>
                </a:lnTo>
                <a:lnTo>
                  <a:pt x="36" y="428"/>
                </a:lnTo>
                <a:lnTo>
                  <a:pt x="53" y="405"/>
                </a:lnTo>
                <a:lnTo>
                  <a:pt x="71" y="385"/>
                </a:lnTo>
                <a:lnTo>
                  <a:pt x="91" y="369"/>
                </a:lnTo>
                <a:lnTo>
                  <a:pt x="111" y="358"/>
                </a:lnTo>
                <a:lnTo>
                  <a:pt x="131" y="349"/>
                </a:lnTo>
                <a:lnTo>
                  <a:pt x="150" y="347"/>
                </a:lnTo>
                <a:close/>
                <a:moveTo>
                  <a:pt x="1118" y="99"/>
                </a:moveTo>
                <a:lnTo>
                  <a:pt x="1098" y="102"/>
                </a:lnTo>
                <a:lnTo>
                  <a:pt x="1080" y="109"/>
                </a:lnTo>
                <a:lnTo>
                  <a:pt x="1065" y="121"/>
                </a:lnTo>
                <a:lnTo>
                  <a:pt x="1053" y="136"/>
                </a:lnTo>
                <a:lnTo>
                  <a:pt x="1046" y="154"/>
                </a:lnTo>
                <a:lnTo>
                  <a:pt x="1043" y="174"/>
                </a:lnTo>
                <a:lnTo>
                  <a:pt x="1046" y="194"/>
                </a:lnTo>
                <a:lnTo>
                  <a:pt x="1053" y="211"/>
                </a:lnTo>
                <a:lnTo>
                  <a:pt x="1065" y="226"/>
                </a:lnTo>
                <a:lnTo>
                  <a:pt x="1080" y="238"/>
                </a:lnTo>
                <a:lnTo>
                  <a:pt x="1098" y="245"/>
                </a:lnTo>
                <a:lnTo>
                  <a:pt x="1118" y="248"/>
                </a:lnTo>
                <a:lnTo>
                  <a:pt x="1138" y="245"/>
                </a:lnTo>
                <a:lnTo>
                  <a:pt x="1156" y="238"/>
                </a:lnTo>
                <a:lnTo>
                  <a:pt x="1170" y="226"/>
                </a:lnTo>
                <a:lnTo>
                  <a:pt x="1182" y="211"/>
                </a:lnTo>
                <a:lnTo>
                  <a:pt x="1189" y="194"/>
                </a:lnTo>
                <a:lnTo>
                  <a:pt x="1193" y="174"/>
                </a:lnTo>
                <a:lnTo>
                  <a:pt x="1189" y="154"/>
                </a:lnTo>
                <a:lnTo>
                  <a:pt x="1182" y="136"/>
                </a:lnTo>
                <a:lnTo>
                  <a:pt x="1170" y="121"/>
                </a:lnTo>
                <a:lnTo>
                  <a:pt x="1156" y="109"/>
                </a:lnTo>
                <a:lnTo>
                  <a:pt x="1138" y="102"/>
                </a:lnTo>
                <a:lnTo>
                  <a:pt x="1118" y="99"/>
                </a:lnTo>
                <a:close/>
                <a:moveTo>
                  <a:pt x="1116" y="0"/>
                </a:moveTo>
                <a:lnTo>
                  <a:pt x="1120" y="0"/>
                </a:lnTo>
                <a:lnTo>
                  <a:pt x="1150" y="3"/>
                </a:lnTo>
                <a:lnTo>
                  <a:pt x="1180" y="11"/>
                </a:lnTo>
                <a:lnTo>
                  <a:pt x="1206" y="23"/>
                </a:lnTo>
                <a:lnTo>
                  <a:pt x="1230" y="40"/>
                </a:lnTo>
                <a:lnTo>
                  <a:pt x="1252" y="61"/>
                </a:lnTo>
                <a:lnTo>
                  <a:pt x="1268" y="85"/>
                </a:lnTo>
                <a:lnTo>
                  <a:pt x="1281" y="112"/>
                </a:lnTo>
                <a:lnTo>
                  <a:pt x="1288" y="141"/>
                </a:lnTo>
                <a:lnTo>
                  <a:pt x="1292" y="171"/>
                </a:lnTo>
                <a:lnTo>
                  <a:pt x="1292" y="174"/>
                </a:lnTo>
                <a:lnTo>
                  <a:pt x="1294" y="194"/>
                </a:lnTo>
                <a:lnTo>
                  <a:pt x="1302" y="211"/>
                </a:lnTo>
                <a:lnTo>
                  <a:pt x="1314" y="226"/>
                </a:lnTo>
                <a:lnTo>
                  <a:pt x="1328" y="238"/>
                </a:lnTo>
                <a:lnTo>
                  <a:pt x="1345" y="245"/>
                </a:lnTo>
                <a:lnTo>
                  <a:pt x="1365" y="248"/>
                </a:lnTo>
                <a:lnTo>
                  <a:pt x="1442" y="248"/>
                </a:lnTo>
                <a:lnTo>
                  <a:pt x="1472" y="251"/>
                </a:lnTo>
                <a:lnTo>
                  <a:pt x="1499" y="260"/>
                </a:lnTo>
                <a:lnTo>
                  <a:pt x="1524" y="274"/>
                </a:lnTo>
                <a:lnTo>
                  <a:pt x="1547" y="291"/>
                </a:lnTo>
                <a:lnTo>
                  <a:pt x="1564" y="312"/>
                </a:lnTo>
                <a:lnTo>
                  <a:pt x="1578" y="338"/>
                </a:lnTo>
                <a:lnTo>
                  <a:pt x="1587" y="366"/>
                </a:lnTo>
                <a:lnTo>
                  <a:pt x="1590" y="396"/>
                </a:lnTo>
                <a:lnTo>
                  <a:pt x="1590" y="399"/>
                </a:lnTo>
                <a:lnTo>
                  <a:pt x="1587" y="428"/>
                </a:lnTo>
                <a:lnTo>
                  <a:pt x="1578" y="456"/>
                </a:lnTo>
                <a:lnTo>
                  <a:pt x="1564" y="481"/>
                </a:lnTo>
                <a:lnTo>
                  <a:pt x="1547" y="503"/>
                </a:lnTo>
                <a:lnTo>
                  <a:pt x="1524" y="521"/>
                </a:lnTo>
                <a:lnTo>
                  <a:pt x="1499" y="534"/>
                </a:lnTo>
                <a:lnTo>
                  <a:pt x="1472" y="543"/>
                </a:lnTo>
                <a:lnTo>
                  <a:pt x="1442" y="546"/>
                </a:lnTo>
                <a:lnTo>
                  <a:pt x="793" y="546"/>
                </a:lnTo>
                <a:lnTo>
                  <a:pt x="764" y="543"/>
                </a:lnTo>
                <a:lnTo>
                  <a:pt x="736" y="534"/>
                </a:lnTo>
                <a:lnTo>
                  <a:pt x="711" y="521"/>
                </a:lnTo>
                <a:lnTo>
                  <a:pt x="689" y="503"/>
                </a:lnTo>
                <a:lnTo>
                  <a:pt x="671" y="481"/>
                </a:lnTo>
                <a:lnTo>
                  <a:pt x="657" y="456"/>
                </a:lnTo>
                <a:lnTo>
                  <a:pt x="649" y="428"/>
                </a:lnTo>
                <a:lnTo>
                  <a:pt x="646" y="399"/>
                </a:lnTo>
                <a:lnTo>
                  <a:pt x="646" y="396"/>
                </a:lnTo>
                <a:lnTo>
                  <a:pt x="649" y="366"/>
                </a:lnTo>
                <a:lnTo>
                  <a:pt x="657" y="338"/>
                </a:lnTo>
                <a:lnTo>
                  <a:pt x="671" y="312"/>
                </a:lnTo>
                <a:lnTo>
                  <a:pt x="689" y="291"/>
                </a:lnTo>
                <a:lnTo>
                  <a:pt x="711" y="274"/>
                </a:lnTo>
                <a:lnTo>
                  <a:pt x="736" y="260"/>
                </a:lnTo>
                <a:lnTo>
                  <a:pt x="764" y="251"/>
                </a:lnTo>
                <a:lnTo>
                  <a:pt x="793" y="248"/>
                </a:lnTo>
                <a:lnTo>
                  <a:pt x="870" y="248"/>
                </a:lnTo>
                <a:lnTo>
                  <a:pt x="889" y="245"/>
                </a:lnTo>
                <a:lnTo>
                  <a:pt x="907" y="238"/>
                </a:lnTo>
                <a:lnTo>
                  <a:pt x="922" y="226"/>
                </a:lnTo>
                <a:lnTo>
                  <a:pt x="933" y="211"/>
                </a:lnTo>
                <a:lnTo>
                  <a:pt x="941" y="194"/>
                </a:lnTo>
                <a:lnTo>
                  <a:pt x="944" y="174"/>
                </a:lnTo>
                <a:lnTo>
                  <a:pt x="944" y="171"/>
                </a:lnTo>
                <a:lnTo>
                  <a:pt x="947" y="141"/>
                </a:lnTo>
                <a:lnTo>
                  <a:pt x="954" y="112"/>
                </a:lnTo>
                <a:lnTo>
                  <a:pt x="967" y="85"/>
                </a:lnTo>
                <a:lnTo>
                  <a:pt x="984" y="61"/>
                </a:lnTo>
                <a:lnTo>
                  <a:pt x="1005" y="40"/>
                </a:lnTo>
                <a:lnTo>
                  <a:pt x="1029" y="23"/>
                </a:lnTo>
                <a:lnTo>
                  <a:pt x="1056" y="11"/>
                </a:lnTo>
                <a:lnTo>
                  <a:pt x="1085" y="3"/>
                </a:lnTo>
                <a:lnTo>
                  <a:pt x="1116" y="0"/>
                </a:ln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1600">
              <a:solidFill>
                <a:prstClr val="black"/>
              </a:solidFill>
            </a:endParaRPr>
          </a:p>
        </p:txBody>
      </p:sp>
      <p:sp>
        <p:nvSpPr>
          <p:cNvPr id="54" name="직사각형 53"/>
          <p:cNvSpPr/>
          <p:nvPr/>
        </p:nvSpPr>
        <p:spPr>
          <a:xfrm>
            <a:off x="3195110" y="4686014"/>
            <a:ext cx="1210588" cy="7868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1600" b="1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落實</a:t>
            </a:r>
            <a:r>
              <a:rPr lang="zh-TW" altLang="en-US" sz="16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廢棄物</a:t>
            </a:r>
            <a:endParaRPr lang="en-US" altLang="zh-TW" sz="1600" b="1" dirty="0" smtClean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ct val="150000"/>
              </a:lnSpc>
            </a:pPr>
            <a:r>
              <a:rPr lang="zh-TW" altLang="en-US" sz="16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秤重、</a:t>
            </a:r>
            <a:r>
              <a:rPr lang="zh-TW" altLang="en-US" sz="1600" b="1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照相</a:t>
            </a:r>
            <a:endParaRPr lang="en-US" altLang="ko-KR" sz="1600" b="1" dirty="0">
              <a:solidFill>
                <a:schemeClr val="bg1"/>
              </a:solidFill>
            </a:endParaRPr>
          </a:p>
        </p:txBody>
      </p:sp>
      <p:sp>
        <p:nvSpPr>
          <p:cNvPr id="55" name="직사각형 54"/>
          <p:cNvSpPr/>
          <p:nvPr/>
        </p:nvSpPr>
        <p:spPr>
          <a:xfrm>
            <a:off x="5381931" y="4760469"/>
            <a:ext cx="1415772" cy="417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1600" b="1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加強宣導作為</a:t>
            </a:r>
            <a:endParaRPr lang="en-US" altLang="ko-KR" sz="1600" b="1" dirty="0">
              <a:solidFill>
                <a:schemeClr val="bg1"/>
              </a:solidFill>
            </a:endParaRPr>
          </a:p>
        </p:txBody>
      </p:sp>
      <p:sp>
        <p:nvSpPr>
          <p:cNvPr id="56" name="직사각형 55"/>
          <p:cNvSpPr/>
          <p:nvPr/>
        </p:nvSpPr>
        <p:spPr>
          <a:xfrm>
            <a:off x="4071805" y="3429000"/>
            <a:ext cx="1620957" cy="66293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800" b="1" u="sng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預防作為</a:t>
            </a:r>
            <a:endParaRPr lang="en-US" altLang="ko-KR" sz="2800" b="1" u="sng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09138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EB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-8688" y="0"/>
            <a:ext cx="860924" cy="6858000"/>
          </a:xfrm>
          <a:prstGeom prst="rect">
            <a:avLst/>
          </a:prstGeom>
          <a:solidFill>
            <a:srgbClr val="545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12" name="직사각형 11">
            <a:extLst>
              <a:ext uri="{FF2B5EF4-FFF2-40B4-BE49-F238E27FC236}">
                <a16:creationId xmlns="" xmlns:a16="http://schemas.microsoft.com/office/drawing/2014/main" id="{03AD5BD4-0D98-4306-AD39-B06A516B230D}"/>
              </a:ext>
            </a:extLst>
          </p:cNvPr>
          <p:cNvSpPr/>
          <p:nvPr/>
        </p:nvSpPr>
        <p:spPr>
          <a:xfrm>
            <a:off x="1011743" y="197861"/>
            <a:ext cx="7873466" cy="9002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atinLnBrk="0">
              <a:lnSpc>
                <a:spcPct val="150000"/>
              </a:lnSpc>
              <a:defRPr/>
            </a:pPr>
            <a:r>
              <a:rPr lang="zh-TW" altLang="en-US" sz="3500" b="1" i="1" kern="0" dirty="0" smtClean="0">
                <a:solidFill>
                  <a:srgbClr val="545871"/>
                </a:solidFill>
              </a:rPr>
              <a:t>報廢化學品清運與處理案</a:t>
            </a:r>
            <a:endParaRPr lang="en-US" altLang="ko-KR" sz="2400" b="1" i="1" kern="0" dirty="0">
              <a:solidFill>
                <a:srgbClr val="545871"/>
              </a:solidFill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4511" y="703564"/>
            <a:ext cx="69762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000" b="1" dirty="0" smtClean="0">
                <a:solidFill>
                  <a:srgbClr val="888CA6"/>
                </a:solidFill>
              </a:rPr>
              <a:t>前言</a:t>
            </a:r>
            <a:endParaRPr lang="ko-KR" altLang="en-US" sz="2000" b="1" dirty="0">
              <a:solidFill>
                <a:srgbClr val="888CA6"/>
              </a:solidFill>
            </a:endParaRPr>
          </a:p>
        </p:txBody>
      </p:sp>
      <p:sp>
        <p:nvSpPr>
          <p:cNvPr id="16" name="직사각형 15"/>
          <p:cNvSpPr/>
          <p:nvPr/>
        </p:nvSpPr>
        <p:spPr>
          <a:xfrm>
            <a:off x="-55280" y="1355391"/>
            <a:ext cx="95410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000" b="1" dirty="0" smtClean="0">
                <a:solidFill>
                  <a:srgbClr val="F7EBEB"/>
                </a:solidFill>
              </a:rPr>
              <a:t>案例一</a:t>
            </a:r>
            <a:endParaRPr lang="ko-KR" altLang="en-US" sz="2000" b="1" dirty="0">
              <a:solidFill>
                <a:srgbClr val="F7EBEB"/>
              </a:solidFill>
            </a:endParaRPr>
          </a:p>
        </p:txBody>
      </p:sp>
      <p:sp>
        <p:nvSpPr>
          <p:cNvPr id="17" name="타원 16"/>
          <p:cNvSpPr/>
          <p:nvPr/>
        </p:nvSpPr>
        <p:spPr>
          <a:xfrm>
            <a:off x="310365" y="1782984"/>
            <a:ext cx="111409" cy="148545"/>
          </a:xfrm>
          <a:prstGeom prst="ellipse">
            <a:avLst/>
          </a:prstGeom>
          <a:solidFill>
            <a:srgbClr val="888CA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800" b="1" dirty="0">
              <a:solidFill>
                <a:srgbClr val="545871"/>
              </a:solidFill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-55280" y="2007218"/>
            <a:ext cx="95410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000" b="1" dirty="0" smtClean="0">
                <a:solidFill>
                  <a:srgbClr val="888CA6"/>
                </a:solidFill>
              </a:rPr>
              <a:t>案例二</a:t>
            </a:r>
            <a:endParaRPr lang="ko-KR" altLang="en-US" sz="2000" b="1" dirty="0">
              <a:solidFill>
                <a:srgbClr val="888CA6"/>
              </a:solidFill>
            </a:endParaRPr>
          </a:p>
        </p:txBody>
      </p:sp>
      <p:sp>
        <p:nvSpPr>
          <p:cNvPr id="14" name="타원 14"/>
          <p:cNvSpPr/>
          <p:nvPr/>
        </p:nvSpPr>
        <p:spPr>
          <a:xfrm>
            <a:off x="327619" y="553601"/>
            <a:ext cx="111409" cy="148545"/>
          </a:xfrm>
          <a:prstGeom prst="ellipse">
            <a:avLst/>
          </a:prstGeom>
          <a:solidFill>
            <a:srgbClr val="888CA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800" b="1" dirty="0">
              <a:solidFill>
                <a:srgbClr val="545871"/>
              </a:solidFill>
            </a:endParaRPr>
          </a:p>
        </p:txBody>
      </p:sp>
      <p:sp>
        <p:nvSpPr>
          <p:cNvPr id="21" name="타원 26"/>
          <p:cNvSpPr/>
          <p:nvPr/>
        </p:nvSpPr>
        <p:spPr>
          <a:xfrm>
            <a:off x="340005" y="1154767"/>
            <a:ext cx="111409" cy="148545"/>
          </a:xfrm>
          <a:prstGeom prst="ellipse">
            <a:avLst/>
          </a:prstGeom>
          <a:solidFill>
            <a:srgbClr val="F7EBEB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800" b="1" dirty="0">
              <a:solidFill>
                <a:srgbClr val="545871"/>
              </a:solidFill>
            </a:endParaRPr>
          </a:p>
        </p:txBody>
      </p:sp>
      <p:sp>
        <p:nvSpPr>
          <p:cNvPr id="22" name="직사각형 4"/>
          <p:cNvSpPr/>
          <p:nvPr/>
        </p:nvSpPr>
        <p:spPr>
          <a:xfrm>
            <a:off x="1269310" y="1372445"/>
            <a:ext cx="7686136" cy="4642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2900"/>
              </a:lnSpc>
              <a:spcAft>
                <a:spcPts val="1200"/>
              </a:spcAft>
            </a:pPr>
            <a:r>
              <a:rPr lang="zh-TW" altLang="en-US" sz="2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結語：</a:t>
            </a:r>
            <a:endParaRPr lang="en-US" altLang="zh-TW" sz="2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8" name="직사각형 4"/>
          <p:cNvSpPr/>
          <p:nvPr/>
        </p:nvSpPr>
        <p:spPr>
          <a:xfrm>
            <a:off x="1505922" y="2318939"/>
            <a:ext cx="3078403" cy="26058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4000"/>
              </a:lnSpc>
              <a:spcAft>
                <a:spcPts val="1200"/>
              </a:spcAft>
            </a:pPr>
            <a:endParaRPr lang="en-US" altLang="zh-TW" sz="3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>
              <a:lnSpc>
                <a:spcPts val="4000"/>
              </a:lnSpc>
              <a:spcAft>
                <a:spcPts val="1200"/>
              </a:spcAft>
            </a:pPr>
            <a:endParaRPr lang="en-US" altLang="zh-TW" sz="3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>
              <a:lnSpc>
                <a:spcPts val="4000"/>
              </a:lnSpc>
              <a:spcAft>
                <a:spcPts val="1200"/>
              </a:spcAft>
            </a:pPr>
            <a:endParaRPr lang="en-US" altLang="zh-TW" sz="3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>
              <a:lnSpc>
                <a:spcPts val="4000"/>
              </a:lnSpc>
              <a:spcAft>
                <a:spcPts val="1200"/>
              </a:spcAft>
            </a:pPr>
            <a:endParaRPr lang="en-US" altLang="zh-TW" sz="3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3" name="직사각형 4"/>
          <p:cNvSpPr/>
          <p:nvPr/>
        </p:nvSpPr>
        <p:spPr>
          <a:xfrm>
            <a:off x="1627893" y="2036810"/>
            <a:ext cx="6482206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4000"/>
              </a:lnSpc>
              <a:spcBef>
                <a:spcPts val="0"/>
              </a:spcBef>
              <a:spcAft>
                <a:spcPts val="1200"/>
              </a:spcAft>
            </a:pPr>
            <a:r>
              <a:rPr lang="zh-TW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為有效管理報廢化學品清運與處理，本所應強化廢棄物源頭管理及流向申報管制等工作，主動調查報廢化學品廢棄物質量基線資料及清運與處理，進而推動報廢化學品廢棄物減量工作，並加強管控報廢化學品廢棄物量產及查察棄置流向作業等，以降低廢棄物處置所造成危害，確保生態環境品質。</a:t>
            </a:r>
            <a:endParaRPr lang="zh-TW" altLang="en-US" sz="2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08770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EB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-8688" y="0"/>
            <a:ext cx="860924" cy="6858000"/>
          </a:xfrm>
          <a:prstGeom prst="rect">
            <a:avLst/>
          </a:prstGeom>
          <a:solidFill>
            <a:srgbClr val="545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12" name="직사각형 11">
            <a:extLst>
              <a:ext uri="{FF2B5EF4-FFF2-40B4-BE49-F238E27FC236}">
                <a16:creationId xmlns="" xmlns:a16="http://schemas.microsoft.com/office/drawing/2014/main" id="{03AD5BD4-0D98-4306-AD39-B06A516B230D}"/>
              </a:ext>
            </a:extLst>
          </p:cNvPr>
          <p:cNvSpPr/>
          <p:nvPr/>
        </p:nvSpPr>
        <p:spPr>
          <a:xfrm>
            <a:off x="1011743" y="398369"/>
            <a:ext cx="7873466" cy="8037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atinLnBrk="0">
              <a:lnSpc>
                <a:spcPct val="150000"/>
              </a:lnSpc>
              <a:defRPr/>
            </a:pPr>
            <a:r>
              <a:rPr lang="zh-TW" altLang="en-US" sz="3500" b="1" i="1" kern="0" dirty="0" smtClean="0">
                <a:solidFill>
                  <a:srgbClr val="545871"/>
                </a:solidFill>
              </a:rPr>
              <a:t>民眾陳情本所同仁刁難送檢測案</a:t>
            </a:r>
            <a:endParaRPr lang="en-US" altLang="ko-KR" sz="3500" b="1" i="1" kern="0" dirty="0">
              <a:solidFill>
                <a:srgbClr val="545871"/>
              </a:solidFill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4511" y="703564"/>
            <a:ext cx="69762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000" b="1" dirty="0" smtClean="0">
                <a:solidFill>
                  <a:srgbClr val="888CA6"/>
                </a:solidFill>
              </a:rPr>
              <a:t>前言</a:t>
            </a:r>
            <a:endParaRPr lang="ko-KR" altLang="en-US" sz="2000" b="1" dirty="0">
              <a:solidFill>
                <a:srgbClr val="888CA6"/>
              </a:solidFill>
            </a:endParaRPr>
          </a:p>
        </p:txBody>
      </p:sp>
      <p:sp>
        <p:nvSpPr>
          <p:cNvPr id="16" name="직사각형 15"/>
          <p:cNvSpPr/>
          <p:nvPr/>
        </p:nvSpPr>
        <p:spPr>
          <a:xfrm>
            <a:off x="-55280" y="1355391"/>
            <a:ext cx="95410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000" b="1" dirty="0" smtClean="0">
                <a:solidFill>
                  <a:srgbClr val="888CA6"/>
                </a:solidFill>
              </a:rPr>
              <a:t>案例一</a:t>
            </a:r>
            <a:endParaRPr lang="ko-KR" altLang="en-US" sz="2000" b="1" dirty="0">
              <a:solidFill>
                <a:srgbClr val="888CA6"/>
              </a:solidFill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-55280" y="2007218"/>
            <a:ext cx="95410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000" b="1" dirty="0">
                <a:solidFill>
                  <a:srgbClr val="F7EBEB"/>
                </a:solidFill>
              </a:rPr>
              <a:t>案例二</a:t>
            </a:r>
            <a:endParaRPr lang="ko-KR" altLang="en-US" sz="2000" b="1" dirty="0">
              <a:solidFill>
                <a:srgbClr val="F7EBEB"/>
              </a:solidFill>
            </a:endParaRPr>
          </a:p>
        </p:txBody>
      </p:sp>
      <p:sp>
        <p:nvSpPr>
          <p:cNvPr id="14" name="타원 14"/>
          <p:cNvSpPr/>
          <p:nvPr/>
        </p:nvSpPr>
        <p:spPr>
          <a:xfrm>
            <a:off x="327619" y="553601"/>
            <a:ext cx="111409" cy="148545"/>
          </a:xfrm>
          <a:prstGeom prst="ellipse">
            <a:avLst/>
          </a:prstGeom>
          <a:solidFill>
            <a:srgbClr val="888CA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800" b="1" dirty="0">
              <a:solidFill>
                <a:srgbClr val="545871"/>
              </a:solidFill>
            </a:endParaRPr>
          </a:p>
        </p:txBody>
      </p:sp>
      <p:sp>
        <p:nvSpPr>
          <p:cNvPr id="22" name="직사각형 4"/>
          <p:cNvSpPr/>
          <p:nvPr/>
        </p:nvSpPr>
        <p:spPr>
          <a:xfrm>
            <a:off x="1284591" y="1417476"/>
            <a:ext cx="6479183" cy="43499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4000"/>
              </a:lnSpc>
              <a:spcAft>
                <a:spcPts val="1200"/>
              </a:spcAft>
            </a:pPr>
            <a:r>
              <a:rPr lang="zh-TW" altLang="en-US" sz="2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陳情內容</a:t>
            </a:r>
            <a:r>
              <a:rPr lang="zh-TW" altLang="en-US" sz="2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endParaRPr lang="en-US" altLang="zh-TW" sz="2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>
              <a:lnSpc>
                <a:spcPts val="4000"/>
              </a:lnSpc>
              <a:spcAft>
                <a:spcPts val="1200"/>
              </a:spcAft>
            </a:pP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民眾陳情指稱本所同仁對民眾送驗之產品，以各種理由</a:t>
            </a:r>
            <a:r>
              <a:rPr lang="en-US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如送驗產品規格不合、恐檢測儀器故障等</a:t>
            </a:r>
            <a:r>
              <a:rPr lang="en-US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未加檢測即退驗，或要求民眾出具切結書保證檢驗儀器不因檢測而損壞，惟民眾出具切結書後，該同仁表示無切結書一事等，且未正式發函表明未能測試之理由</a:t>
            </a:r>
            <a:r>
              <a:rPr lang="zh-TW" altLang="en-US" sz="2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，民眾認本所同仁有意刁難，耽誤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該項產品上市時程。</a:t>
            </a:r>
          </a:p>
        </p:txBody>
      </p:sp>
      <p:sp>
        <p:nvSpPr>
          <p:cNvPr id="13" name="타원 14"/>
          <p:cNvSpPr/>
          <p:nvPr/>
        </p:nvSpPr>
        <p:spPr>
          <a:xfrm>
            <a:off x="368610" y="1202115"/>
            <a:ext cx="111409" cy="148545"/>
          </a:xfrm>
          <a:prstGeom prst="ellipse">
            <a:avLst/>
          </a:prstGeom>
          <a:solidFill>
            <a:srgbClr val="888CA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800" b="1" dirty="0">
              <a:solidFill>
                <a:srgbClr val="545871"/>
              </a:solidFill>
            </a:endParaRPr>
          </a:p>
        </p:txBody>
      </p:sp>
      <p:sp>
        <p:nvSpPr>
          <p:cNvPr id="15" name="타원 14"/>
          <p:cNvSpPr/>
          <p:nvPr/>
        </p:nvSpPr>
        <p:spPr>
          <a:xfrm>
            <a:off x="340005" y="1858673"/>
            <a:ext cx="111409" cy="148545"/>
          </a:xfrm>
          <a:prstGeom prst="ellipse">
            <a:avLst/>
          </a:prstGeom>
          <a:solidFill>
            <a:srgbClr val="F7EBEB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800" b="1" dirty="0">
              <a:solidFill>
                <a:srgbClr val="54587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3196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2394</TotalTime>
  <Words>1395</Words>
  <Application>Microsoft Office PowerPoint</Application>
  <PresentationFormat>如螢幕大小 (4:3)</PresentationFormat>
  <Paragraphs>103</Paragraphs>
  <Slides>14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14</vt:i4>
      </vt:variant>
    </vt:vector>
  </HeadingPairs>
  <TitlesOfParts>
    <vt:vector size="15" baseType="lpstr">
      <vt:lpstr>1_Office 테마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조땡</dc:creator>
  <cp:lastModifiedBy>陳治良</cp:lastModifiedBy>
  <cp:revision>92</cp:revision>
  <dcterms:created xsi:type="dcterms:W3CDTF">2019-07-03T03:53:23Z</dcterms:created>
  <dcterms:modified xsi:type="dcterms:W3CDTF">2019-09-20T07:21:29Z</dcterms:modified>
</cp:coreProperties>
</file>