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9"/>
  </p:notesMasterIdLst>
  <p:handoutMasterIdLst>
    <p:handoutMasterId r:id="rId10"/>
  </p:handoutMasterIdLst>
  <p:sldIdLst>
    <p:sldId id="905" r:id="rId2"/>
    <p:sldId id="789" r:id="rId3"/>
    <p:sldId id="962" r:id="rId4"/>
    <p:sldId id="963" r:id="rId5"/>
    <p:sldId id="964" r:id="rId6"/>
    <p:sldId id="967" r:id="rId7"/>
    <p:sldId id="966" r:id="rId8"/>
  </p:sldIdLst>
  <p:sldSz cx="10440988" cy="7561263"/>
  <p:notesSz cx="6807200" cy="99393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19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77C6BD4B-58A6-45EF-A041-C46F79766A22}">
          <p14:sldIdLst>
            <p14:sldId id="905"/>
            <p14:sldId id="789"/>
            <p14:sldId id="962"/>
            <p14:sldId id="963"/>
            <p14:sldId id="964"/>
            <p14:sldId id="967"/>
            <p14:sldId id="96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FF"/>
    <a:srgbClr val="003366"/>
    <a:srgbClr val="FFCC99"/>
    <a:srgbClr val="00FFFF"/>
    <a:srgbClr val="FFCCFF"/>
    <a:srgbClr val="FFCCCC"/>
    <a:srgbClr val="00FF99"/>
    <a:srgbClr val="FFFFCC"/>
    <a:srgbClr val="DCB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佈景主題樣式 1 - 輔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佈景主題樣式 1 - 輔色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58" autoAdjust="0"/>
    <p:restoredTop sz="99219" autoAdjust="0"/>
  </p:normalViewPr>
  <p:slideViewPr>
    <p:cSldViewPr>
      <p:cViewPr>
        <p:scale>
          <a:sx n="70" d="100"/>
          <a:sy n="70" d="100"/>
        </p:scale>
        <p:origin x="-1416" y="-221"/>
      </p:cViewPr>
      <p:guideLst>
        <p:guide orient="horz" pos="2382"/>
        <p:guide pos="32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52D8DB-7E89-432A-9DCD-93231AB18262}" type="doc">
      <dgm:prSet loTypeId="urn:microsoft.com/office/officeart/2005/8/layout/vList2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CN" altLang="en-US"/>
        </a:p>
      </dgm:t>
    </dgm:pt>
    <dgm:pt modelId="{827C3964-5C04-4C55-AC88-B89839E03501}">
      <dgm:prSet phldrT="[文本]" custT="1"/>
      <dgm:spPr>
        <a:xfrm>
          <a:off x="363640" y="54251"/>
          <a:ext cx="6326186" cy="590400"/>
        </a:xfrm>
      </dgm:spPr>
      <dgm:t>
        <a:bodyPr/>
        <a:lstStyle/>
        <a:p>
          <a:pPr marL="2057400" indent="-2057400" algn="l" defTabSz="982663" rtl="0" eaLnBrk="0" fontAlgn="base" hangingPunct="0">
            <a:spcBef>
              <a:spcPct val="0"/>
            </a:spcBef>
            <a:spcAft>
              <a:spcPct val="0"/>
            </a:spcAft>
            <a:buNone/>
          </a:pPr>
          <a:r>
            <a:rPr kumimoji="1" lang="zh-TW" altLang="en-US" sz="3200" b="1" kern="1200" dirty="0" smtClean="0">
              <a:solidFill>
                <a:srgbClr val="006666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rPr>
            <a:t>案例</a:t>
          </a:r>
          <a:r>
            <a:rPr kumimoji="1" lang="en-US" altLang="zh-TW" sz="3200" b="1" kern="1200" dirty="0" smtClean="0">
              <a:solidFill>
                <a:srgbClr val="006666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rPr>
            <a:t>1</a:t>
          </a:r>
        </a:p>
        <a:p>
          <a:pPr marL="2057400" indent="-2057400" algn="l" defTabSz="982663" rtl="0" eaLnBrk="0" fontAlgn="base" hangingPunct="0">
            <a:spcBef>
              <a:spcPct val="0"/>
            </a:spcBef>
            <a:spcAft>
              <a:spcPct val="0"/>
            </a:spcAft>
            <a:buNone/>
          </a:pPr>
          <a:r>
            <a:rPr kumimoji="1" lang="zh-TW" altLang="en-US" sz="3200" b="1" kern="1200" dirty="0" smtClean="0">
              <a:solidFill>
                <a:srgbClr val="006666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rPr>
            <a:t>預算分配及執行</a:t>
          </a:r>
          <a:endParaRPr kumimoji="1" lang="zh-CN" altLang="en-US" sz="3200" b="1" kern="1200" dirty="0">
            <a:solidFill>
              <a:srgbClr val="006666"/>
            </a:solidFill>
            <a:latin typeface="微軟正黑體" panose="020B0604030504040204" pitchFamily="34" charset="-120"/>
            <a:ea typeface="微軟正黑體" panose="020B0604030504040204" pitchFamily="34" charset="-120"/>
            <a:cs typeface="+mn-cs"/>
          </a:endParaRPr>
        </a:p>
      </dgm:t>
    </dgm:pt>
    <dgm:pt modelId="{E050C6B0-4C4B-47B2-8A2F-67F141D802BE}" type="parTrans" cxnId="{DFC77E43-3BE1-455E-A727-E52C49546126}">
      <dgm:prSet/>
      <dgm:spPr/>
      <dgm:t>
        <a:bodyPr/>
        <a:lstStyle/>
        <a:p>
          <a:endParaRPr lang="zh-CN" altLang="en-US"/>
        </a:p>
      </dgm:t>
    </dgm:pt>
    <dgm:pt modelId="{03A397AB-DCBF-4138-8099-81BC132003DA}" type="sibTrans" cxnId="{DFC77E43-3BE1-455E-A727-E52C49546126}">
      <dgm:prSet/>
      <dgm:spPr/>
      <dgm:t>
        <a:bodyPr/>
        <a:lstStyle/>
        <a:p>
          <a:endParaRPr lang="zh-CN" altLang="en-US"/>
        </a:p>
      </dgm:t>
    </dgm:pt>
    <dgm:pt modelId="{B8091F3F-E55A-4772-BC7B-2C85DF6151F6}">
      <dgm:prSet phldrT="[文本]" custT="1"/>
      <dgm:spPr>
        <a:xfrm>
          <a:off x="363640" y="961451"/>
          <a:ext cx="6279095" cy="590400"/>
        </a:xfrm>
      </dgm:spPr>
      <dgm:t>
        <a:bodyPr/>
        <a:lstStyle/>
        <a:p>
          <a:pPr marL="2057400" indent="-2057400" algn="l" defTabSz="982663" rtl="0" eaLnBrk="0" fontAlgn="base" hangingPunct="0">
            <a:spcBef>
              <a:spcPct val="0"/>
            </a:spcBef>
            <a:spcAft>
              <a:spcPct val="0"/>
            </a:spcAft>
            <a:buNone/>
          </a:pPr>
          <a:r>
            <a:rPr kumimoji="1" lang="zh-TW" altLang="en-US" sz="3200" b="1" kern="1200" dirty="0" smtClean="0">
              <a:solidFill>
                <a:srgbClr val="006666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rPr>
            <a:t>案例</a:t>
          </a:r>
          <a:r>
            <a:rPr kumimoji="1" lang="en-US" altLang="zh-TW" sz="3200" b="1" kern="1200" dirty="0" smtClean="0">
              <a:solidFill>
                <a:srgbClr val="006666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rPr>
            <a:t>2</a:t>
          </a:r>
        </a:p>
        <a:p>
          <a:pPr marL="2057400" indent="-2057400" algn="l" defTabSz="982663" rtl="0" eaLnBrk="0" fontAlgn="base" hangingPunct="0">
            <a:spcBef>
              <a:spcPct val="0"/>
            </a:spcBef>
            <a:spcAft>
              <a:spcPct val="0"/>
            </a:spcAft>
            <a:buNone/>
          </a:pPr>
          <a:r>
            <a:rPr kumimoji="1" lang="zh-TW" altLang="en-US" sz="3200" b="1" kern="1200" dirty="0" smtClean="0">
              <a:solidFill>
                <a:srgbClr val="006666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rPr>
            <a:t>依契約確實履約驗收</a:t>
          </a:r>
          <a:endParaRPr kumimoji="1" lang="en-US" altLang="zh-TW" sz="3200" b="1" kern="1200" dirty="0" smtClean="0">
            <a:solidFill>
              <a:srgbClr val="006666"/>
            </a:solidFill>
            <a:latin typeface="微軟正黑體" panose="020B0604030504040204" pitchFamily="34" charset="-120"/>
            <a:ea typeface="微軟正黑體" panose="020B0604030504040204" pitchFamily="34" charset="-120"/>
            <a:cs typeface="+mn-cs"/>
          </a:endParaRPr>
        </a:p>
      </dgm:t>
    </dgm:pt>
    <dgm:pt modelId="{5548DF7E-2EF0-4C92-9B3C-249B22C2DD39}" type="sibTrans" cxnId="{BA0C625A-748B-4A04-9361-7CBACFCCAAA9}">
      <dgm:prSet/>
      <dgm:spPr/>
      <dgm:t>
        <a:bodyPr/>
        <a:lstStyle/>
        <a:p>
          <a:endParaRPr lang="zh-CN" altLang="en-US"/>
        </a:p>
      </dgm:t>
    </dgm:pt>
    <dgm:pt modelId="{83BF5D8D-13F8-483B-A85F-F81677C42B15}" type="parTrans" cxnId="{BA0C625A-748B-4A04-9361-7CBACFCCAAA9}">
      <dgm:prSet/>
      <dgm:spPr/>
      <dgm:t>
        <a:bodyPr/>
        <a:lstStyle/>
        <a:p>
          <a:endParaRPr lang="zh-CN" altLang="en-US"/>
        </a:p>
      </dgm:t>
    </dgm:pt>
    <dgm:pt modelId="{4E8C5D28-66FB-4B94-BF1E-14D3E176F853}" type="pres">
      <dgm:prSet presAssocID="{AD52D8DB-7E89-432A-9DCD-93231AB1826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F376FEF-2E6B-4DEE-A2E8-C49F08B03132}" type="pres">
      <dgm:prSet presAssocID="{827C3964-5C04-4C55-AC88-B89839E03501}" presName="parentText" presStyleLbl="node1" presStyleIdx="0" presStyleCnt="2" custLinFactNeighborX="-850" custLinFactNeighborY="-48011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51C71A-3242-4605-9430-C1AC3EAB014F}" type="pres">
      <dgm:prSet presAssocID="{03A397AB-DCBF-4138-8099-81BC132003DA}" presName="spacer" presStyleCnt="0"/>
      <dgm:spPr/>
      <dgm:t>
        <a:bodyPr/>
        <a:lstStyle/>
        <a:p>
          <a:endParaRPr lang="zh-TW" altLang="en-US"/>
        </a:p>
      </dgm:t>
    </dgm:pt>
    <dgm:pt modelId="{2E2B847E-BCB8-4712-9DF2-0016F482CB07}" type="pres">
      <dgm:prSet presAssocID="{B8091F3F-E55A-4772-BC7B-2C85DF6151F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F53813D-006B-4A08-A970-367AEC9C1157}" type="presOf" srcId="{B8091F3F-E55A-4772-BC7B-2C85DF6151F6}" destId="{2E2B847E-BCB8-4712-9DF2-0016F482CB07}" srcOrd="0" destOrd="0" presId="urn:microsoft.com/office/officeart/2005/8/layout/vList2"/>
    <dgm:cxn modelId="{BA0C625A-748B-4A04-9361-7CBACFCCAAA9}" srcId="{AD52D8DB-7E89-432A-9DCD-93231AB18262}" destId="{B8091F3F-E55A-4772-BC7B-2C85DF6151F6}" srcOrd="1" destOrd="0" parTransId="{83BF5D8D-13F8-483B-A85F-F81677C42B15}" sibTransId="{5548DF7E-2EF0-4C92-9B3C-249B22C2DD39}"/>
    <dgm:cxn modelId="{E504F7CD-0730-40F3-93ED-201FD6F18E9E}" type="presOf" srcId="{827C3964-5C04-4C55-AC88-B89839E03501}" destId="{2F376FEF-2E6B-4DEE-A2E8-C49F08B03132}" srcOrd="0" destOrd="0" presId="urn:microsoft.com/office/officeart/2005/8/layout/vList2"/>
    <dgm:cxn modelId="{DFC77E43-3BE1-455E-A727-E52C49546126}" srcId="{AD52D8DB-7E89-432A-9DCD-93231AB18262}" destId="{827C3964-5C04-4C55-AC88-B89839E03501}" srcOrd="0" destOrd="0" parTransId="{E050C6B0-4C4B-47B2-8A2F-67F141D802BE}" sibTransId="{03A397AB-DCBF-4138-8099-81BC132003DA}"/>
    <dgm:cxn modelId="{88FF8C70-2EAE-43F1-A43A-A3DC40211EA1}" type="presOf" srcId="{AD52D8DB-7E89-432A-9DCD-93231AB18262}" destId="{4E8C5D28-66FB-4B94-BF1E-14D3E176F853}" srcOrd="0" destOrd="0" presId="urn:microsoft.com/office/officeart/2005/8/layout/vList2"/>
    <dgm:cxn modelId="{65D01FC6-6367-4742-B1E4-1CF28A1E97A6}" type="presParOf" srcId="{4E8C5D28-66FB-4B94-BF1E-14D3E176F853}" destId="{2F376FEF-2E6B-4DEE-A2E8-C49F08B03132}" srcOrd="0" destOrd="0" presId="urn:microsoft.com/office/officeart/2005/8/layout/vList2"/>
    <dgm:cxn modelId="{6E9CF77C-F1C6-4358-9034-F4DFA41431B5}" type="presParOf" srcId="{4E8C5D28-66FB-4B94-BF1E-14D3E176F853}" destId="{7951C71A-3242-4605-9430-C1AC3EAB014F}" srcOrd="1" destOrd="0" presId="urn:microsoft.com/office/officeart/2005/8/layout/vList2"/>
    <dgm:cxn modelId="{72466C7D-85F9-4C3B-9D77-4177EC625D5E}" type="presParOf" srcId="{4E8C5D28-66FB-4B94-BF1E-14D3E176F853}" destId="{2E2B847E-BCB8-4712-9DF2-0016F482CB07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376FEF-2E6B-4DEE-A2E8-C49F08B03132}">
      <dsp:nvSpPr>
        <dsp:cNvPr id="0" name=""/>
        <dsp:cNvSpPr/>
      </dsp:nvSpPr>
      <dsp:spPr>
        <a:xfrm>
          <a:off x="0" y="695502"/>
          <a:ext cx="8425358" cy="16731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057400" lvl="0" indent="-2057400" algn="l" defTabSz="982663" rtl="0" eaLnBrk="0" fontAlgn="base" hangingPunct="0">
            <a:lnSpc>
              <a:spcPct val="9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1" lang="zh-TW" altLang="en-US" sz="3200" b="1" kern="1200" dirty="0" smtClean="0">
              <a:solidFill>
                <a:srgbClr val="006666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rPr>
            <a:t>案例</a:t>
          </a:r>
          <a:r>
            <a:rPr kumimoji="1" lang="en-US" altLang="zh-TW" sz="3200" b="1" kern="1200" dirty="0" smtClean="0">
              <a:solidFill>
                <a:srgbClr val="006666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rPr>
            <a:t>1</a:t>
          </a:r>
        </a:p>
        <a:p>
          <a:pPr marL="2057400" lvl="0" indent="-2057400" algn="l" defTabSz="982663" rtl="0" eaLnBrk="0" fontAlgn="base" hangingPunct="0">
            <a:lnSpc>
              <a:spcPct val="9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1" lang="zh-TW" altLang="en-US" sz="3200" b="1" kern="1200" dirty="0" smtClean="0">
              <a:solidFill>
                <a:srgbClr val="006666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rPr>
            <a:t>預算分配及執行</a:t>
          </a:r>
          <a:endParaRPr kumimoji="1" lang="zh-CN" altLang="en-US" sz="3200" b="1" kern="1200" dirty="0">
            <a:solidFill>
              <a:srgbClr val="006666"/>
            </a:solidFill>
            <a:latin typeface="微軟正黑體" panose="020B0604030504040204" pitchFamily="34" charset="-120"/>
            <a:ea typeface="微軟正黑體" panose="020B0604030504040204" pitchFamily="34" charset="-120"/>
            <a:cs typeface="+mn-cs"/>
          </a:endParaRPr>
        </a:p>
      </dsp:txBody>
      <dsp:txXfrm>
        <a:off x="81674" y="777176"/>
        <a:ext cx="8262010" cy="1509752"/>
      </dsp:txXfrm>
    </dsp:sp>
    <dsp:sp modelId="{2E2B847E-BCB8-4712-9DF2-0016F482CB07}">
      <dsp:nvSpPr>
        <dsp:cNvPr id="0" name=""/>
        <dsp:cNvSpPr/>
      </dsp:nvSpPr>
      <dsp:spPr>
        <a:xfrm>
          <a:off x="0" y="2645679"/>
          <a:ext cx="8425358" cy="1673100"/>
        </a:xfrm>
        <a:prstGeom prst="roundRect">
          <a:avLst/>
        </a:prstGeom>
        <a:gradFill rotWithShape="0">
          <a:gsLst>
            <a:gs pos="0">
              <a:schemeClr val="accent5">
                <a:hueOff val="3257026"/>
                <a:satOff val="11196"/>
                <a:lumOff val="-53726"/>
                <a:alphaOff val="0"/>
                <a:tint val="50000"/>
                <a:satMod val="300000"/>
              </a:schemeClr>
            </a:gs>
            <a:gs pos="35000">
              <a:schemeClr val="accent5">
                <a:hueOff val="3257026"/>
                <a:satOff val="11196"/>
                <a:lumOff val="-53726"/>
                <a:alphaOff val="0"/>
                <a:tint val="37000"/>
                <a:satMod val="300000"/>
              </a:schemeClr>
            </a:gs>
            <a:gs pos="100000">
              <a:schemeClr val="accent5">
                <a:hueOff val="3257026"/>
                <a:satOff val="11196"/>
                <a:lumOff val="-5372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057400" lvl="0" indent="-2057400" algn="l" defTabSz="982663" rtl="0" eaLnBrk="0" fontAlgn="base" hangingPunct="0">
            <a:lnSpc>
              <a:spcPct val="9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1" lang="zh-TW" altLang="en-US" sz="3200" b="1" kern="1200" dirty="0" smtClean="0">
              <a:solidFill>
                <a:srgbClr val="006666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rPr>
            <a:t>案例</a:t>
          </a:r>
          <a:r>
            <a:rPr kumimoji="1" lang="en-US" altLang="zh-TW" sz="3200" b="1" kern="1200" dirty="0" smtClean="0">
              <a:solidFill>
                <a:srgbClr val="006666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rPr>
            <a:t>2</a:t>
          </a:r>
        </a:p>
        <a:p>
          <a:pPr marL="2057400" lvl="0" indent="-2057400" algn="l" defTabSz="982663" rtl="0" eaLnBrk="0" fontAlgn="base" hangingPunct="0">
            <a:lnSpc>
              <a:spcPct val="9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1" lang="zh-TW" altLang="en-US" sz="3200" b="1" kern="1200" dirty="0" smtClean="0">
              <a:solidFill>
                <a:srgbClr val="006666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rPr>
            <a:t>依契約確實履約驗收</a:t>
          </a:r>
          <a:endParaRPr kumimoji="1" lang="en-US" altLang="zh-TW" sz="3200" b="1" kern="1200" dirty="0" smtClean="0">
            <a:solidFill>
              <a:srgbClr val="006666"/>
            </a:solidFill>
            <a:latin typeface="微軟正黑體" panose="020B0604030504040204" pitchFamily="34" charset="-120"/>
            <a:ea typeface="微軟正黑體" panose="020B0604030504040204" pitchFamily="34" charset="-120"/>
            <a:cs typeface="+mn-cs"/>
          </a:endParaRPr>
        </a:p>
      </dsp:txBody>
      <dsp:txXfrm>
        <a:off x="81674" y="2727353"/>
        <a:ext cx="8262010" cy="15097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0529" cy="49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62" tIns="46082" rIns="92162" bIns="46082" numCol="1" anchor="t" anchorCtr="0" compatLnSpc="1">
            <a:prstTxWarp prst="textNoShape">
              <a:avLst/>
            </a:prstTxWarp>
          </a:bodyPr>
          <a:lstStyle>
            <a:lvl1pPr defTabSz="921783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672" y="0"/>
            <a:ext cx="2950529" cy="49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62" tIns="46082" rIns="92162" bIns="46082" numCol="1" anchor="t" anchorCtr="0" compatLnSpc="1">
            <a:prstTxWarp prst="textNoShape">
              <a:avLst/>
            </a:prstTxWarp>
          </a:bodyPr>
          <a:lstStyle>
            <a:lvl1pPr algn="r" defTabSz="921783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40227"/>
            <a:ext cx="2950529" cy="49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62" tIns="46082" rIns="92162" bIns="46082" numCol="1" anchor="b" anchorCtr="0" compatLnSpc="1">
            <a:prstTxWarp prst="textNoShape">
              <a:avLst/>
            </a:prstTxWarp>
          </a:bodyPr>
          <a:lstStyle>
            <a:lvl1pPr defTabSz="921783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672" y="9440227"/>
            <a:ext cx="2950529" cy="49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162" tIns="46082" rIns="92162" bIns="46082" numCol="1" anchor="b" anchorCtr="0" compatLnSpc="1">
            <a:prstTxWarp prst="textNoShape">
              <a:avLst/>
            </a:prstTxWarp>
          </a:bodyPr>
          <a:lstStyle>
            <a:lvl1pPr algn="r" defTabSz="921783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0E256575-A802-4471-95C5-340796C5FC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67075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50529" cy="497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7" tIns="45694" rIns="91387" bIns="45694" numCol="1" anchor="t" anchorCtr="0" compatLnSpc="1">
            <a:prstTxWarp prst="textNoShape">
              <a:avLst/>
            </a:prstTxWarp>
          </a:bodyPr>
          <a:lstStyle>
            <a:lvl1pPr defTabSz="913837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13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083" y="0"/>
            <a:ext cx="2950529" cy="497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7" tIns="45694" rIns="91387" bIns="45694" numCol="1" anchor="t" anchorCtr="0" compatLnSpc="1">
            <a:prstTxWarp prst="textNoShape">
              <a:avLst/>
            </a:prstTxWarp>
          </a:bodyPr>
          <a:lstStyle>
            <a:lvl1pPr algn="r" defTabSz="913837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5025" y="746125"/>
            <a:ext cx="514350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13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993" y="4720908"/>
            <a:ext cx="5443216" cy="4472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7" tIns="45694" rIns="91387" bIns="456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113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0227"/>
            <a:ext cx="2950529" cy="497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7" tIns="45694" rIns="91387" bIns="45694" numCol="1" anchor="b" anchorCtr="0" compatLnSpc="1">
            <a:prstTxWarp prst="textNoShape">
              <a:avLst/>
            </a:prstTxWarp>
          </a:bodyPr>
          <a:lstStyle>
            <a:lvl1pPr defTabSz="913837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13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083" y="9440227"/>
            <a:ext cx="2950529" cy="497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7" tIns="45694" rIns="91387" bIns="45694" numCol="1" anchor="b" anchorCtr="0" compatLnSpc="1">
            <a:prstTxWarp prst="textNoShape">
              <a:avLst/>
            </a:prstTxWarp>
          </a:bodyPr>
          <a:lstStyle>
            <a:lvl1pPr algn="r" defTabSz="913837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5015833-D4F8-48EF-A907-DEABB4EC981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814551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833438" y="747713"/>
            <a:ext cx="5143500" cy="3725862"/>
          </a:xfrm>
          <a:ln/>
        </p:spPr>
      </p:sp>
      <p:sp>
        <p:nvSpPr>
          <p:cNvPr id="27651" name="備忘稿版面配置區 2"/>
          <p:cNvSpPr>
            <a:spLocks noGrp="1"/>
          </p:cNvSpPr>
          <p:nvPr>
            <p:ph type="body" idx="1"/>
          </p:nvPr>
        </p:nvSpPr>
        <p:spPr>
          <a:xfrm>
            <a:off x="681993" y="4722498"/>
            <a:ext cx="5443216" cy="4469761"/>
          </a:xfrm>
          <a:noFill/>
        </p:spPr>
        <p:txBody>
          <a:bodyPr lIns="91416" tIns="45707" rIns="91416" bIns="45707"/>
          <a:lstStyle/>
          <a:p>
            <a:pPr eaLnBrk="1" hangingPunct="1"/>
            <a:endParaRPr lang="zh-TW" altLang="en-US" smtClean="0"/>
          </a:p>
        </p:txBody>
      </p:sp>
      <p:sp>
        <p:nvSpPr>
          <p:cNvPr id="27652" name="投影片編號版面配置區 3"/>
          <p:cNvSpPr txBox="1">
            <a:spLocks noGrp="1"/>
          </p:cNvSpPr>
          <p:nvPr/>
        </p:nvSpPr>
        <p:spPr bwMode="auto">
          <a:xfrm>
            <a:off x="3855083" y="9440227"/>
            <a:ext cx="2950529" cy="497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6" tIns="45707" rIns="91416" bIns="45707" anchor="b"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17550" indent="-27622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01725" indent="-219075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544638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984375" indent="-220663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441575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898775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355975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13175" indent="-22066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0A50302-9D6C-4A6C-96DE-E6F9D501468D}" type="slidenum">
              <a:rPr lang="en-US" altLang="zh-TW">
                <a:latin typeface="Arial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83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18355" indent="-276534" defTabSz="91383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02960" indent="-219321" defTabSz="91383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546370" indent="-220911" defTabSz="91383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1986601" indent="-220911" defTabSz="913837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444313" indent="-220911" defTabSz="91383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02025" indent="-220911" defTabSz="91383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359739" indent="-220911" defTabSz="91383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17452" indent="-220911" defTabSz="91383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FF211846-19B0-48AF-B33E-A0D6AF2D4940}" type="slidenum">
              <a:rPr lang="en-US" altLang="zh-TW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zh-TW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31850" y="747713"/>
            <a:ext cx="5141913" cy="3724275"/>
          </a:xfrm>
          <a:ln w="12700" cap="flat"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64" tIns="46082" rIns="92164" bIns="46082"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0FBCB-751E-49B9-BDC9-97FAE7A0926C}" type="datetime1">
              <a:rPr lang="zh-TW" altLang="en-US"/>
              <a:pPr>
                <a:defRPr/>
              </a:pPr>
              <a:t>2019/9/6</a:t>
            </a:fld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2439B-A2B5-4221-8C84-F0139797137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7739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>
            <a:grpSpLocks/>
          </p:cNvGrpSpPr>
          <p:nvPr userDrawn="1"/>
        </p:nvGrpSpPr>
        <p:grpSpPr bwMode="auto">
          <a:xfrm flipH="1">
            <a:off x="-5515" y="5447867"/>
            <a:ext cx="10446502" cy="2067503"/>
            <a:chOff x="0" y="-644"/>
            <a:chExt cx="9146108" cy="2208267"/>
          </a:xfrm>
        </p:grpSpPr>
        <p:pic>
          <p:nvPicPr>
            <p:cNvPr id="10" name="图片 6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6263"/>
              <a:ext cx="3981925" cy="1821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1" name="矩形 7"/>
            <p:cNvGrpSpPr>
              <a:grpSpLocks/>
            </p:cNvGrpSpPr>
            <p:nvPr userDrawn="1"/>
          </p:nvGrpSpPr>
          <p:grpSpPr bwMode="auto">
            <a:xfrm flipH="1">
              <a:off x="2796832" y="-644"/>
              <a:ext cx="6349276" cy="2208267"/>
              <a:chOff x="-1252" y="0"/>
              <a:chExt cx="5836625" cy="2029968"/>
            </a:xfrm>
          </p:grpSpPr>
          <p:pic>
            <p:nvPicPr>
              <p:cNvPr id="12" name="矩形 7"/>
              <p:cNvPicPr>
                <a:picLocks noChangeArrowheads="1"/>
              </p:cNvPicPr>
              <p:nvPr userDrawn="1"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833872" cy="20299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3" name="Text Box 6"/>
              <p:cNvSpPr txBox="1">
                <a:spLocks noChangeArrowheads="1"/>
              </p:cNvSpPr>
              <p:nvPr userDrawn="1"/>
            </p:nvSpPr>
            <p:spPr bwMode="auto">
              <a:xfrm>
                <a:off x="-1252" y="592"/>
                <a:ext cx="5836625" cy="20293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5pPr>
                <a:lvl6pPr marL="25146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6pPr>
                <a:lvl7pPr marL="29718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7pPr>
                <a:lvl8pPr marL="34290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8pPr>
                <a:lvl9pPr marL="3886200" indent="-228600" fontAlgn="base">
                  <a:spcBef>
                    <a:spcPct val="0"/>
                  </a:spcBef>
                  <a:spcAft>
                    <a:spcPct val="0"/>
                  </a:spcAft>
                  <a:buFont typeface="Arial" pitchFamily="34" charset="0"/>
                  <a:defRPr>
                    <a:solidFill>
                      <a:schemeClr val="tx1"/>
                    </a:solidFill>
                    <a:latin typeface="Arial" pitchFamily="34" charset="0"/>
                    <a:ea typeface="宋体" pitchFamily="2" charset="-122"/>
                  </a:defRPr>
                </a:lvl9pPr>
              </a:lstStyle>
              <a:p>
                <a:pPr algn="ctr">
                  <a:defRPr/>
                </a:pPr>
                <a:endParaRPr lang="zh-CN" altLang="en-US" smtClean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4" name="矩形 9"/>
          <p:cNvSpPr>
            <a:spLocks noChangeArrowheads="1"/>
          </p:cNvSpPr>
          <p:nvPr userDrawn="1"/>
        </p:nvSpPr>
        <p:spPr bwMode="auto">
          <a:xfrm>
            <a:off x="-5513" y="382683"/>
            <a:ext cx="222959" cy="47082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2870" tIns="51435" rIns="102870" bIns="51435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>
              <a:defRPr/>
            </a:pPr>
            <a:endParaRPr lang="zh-CN" altLang="en-US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07977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192"/>
            <a:ext cx="10440988" cy="7342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19991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99000">
              <a:schemeClr val="bg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16050" y="207963"/>
            <a:ext cx="8081963" cy="1033462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8160" tIns="49079" rIns="98160" bIns="490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4688" y="1479550"/>
            <a:ext cx="9396412" cy="527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8160" tIns="49079" rIns="98160" bIns="490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89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22288" y="6884988"/>
            <a:ext cx="2435225" cy="52546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8160" tIns="49079" rIns="98160" bIns="49079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</a:lstStyle>
          <a:p>
            <a:pPr>
              <a:defRPr/>
            </a:pPr>
            <a:fld id="{656D07DF-ADD3-4328-AF92-AAB19B37F4BA}" type="datetime1">
              <a:rPr lang="zh-TW" altLang="en-US"/>
              <a:pPr>
                <a:defRPr/>
              </a:pPr>
              <a:t>2019/9/6</a:t>
            </a:fld>
            <a:endParaRPr lang="en-US" altLang="zh-TW"/>
          </a:p>
        </p:txBody>
      </p:sp>
      <p:sp>
        <p:nvSpPr>
          <p:cNvPr id="189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67113" y="6884988"/>
            <a:ext cx="3306762" cy="52546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8160" tIns="49079" rIns="98160" bIns="49079" numCol="1" anchor="t" anchorCtr="0" compatLnSpc="1">
            <a:prstTxWarp prst="textNoShape">
              <a:avLst/>
            </a:prstTxWarp>
          </a:bodyPr>
          <a:lstStyle>
            <a:lvl1pPr algn="ctr">
              <a:defRPr sz="15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9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04125" y="7115175"/>
            <a:ext cx="2436813" cy="396875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8160" tIns="49079" rIns="98160" bIns="49079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912BD32D-0152-4579-9A62-48A63C62D3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123825" y="1241425"/>
            <a:ext cx="10233025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123825" y="6956425"/>
            <a:ext cx="10233025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40" r:id="rId2"/>
    <p:sldLayoutId id="2147483739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82663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rgbClr val="006666"/>
          </a:solidFill>
          <a:latin typeface="+mj-lt"/>
          <a:ea typeface="+mj-ea"/>
          <a:cs typeface="+mj-cs"/>
        </a:defRPr>
      </a:lvl1pPr>
      <a:lvl2pPr algn="ctr" defTabSz="982663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rgbClr val="006666"/>
          </a:solidFill>
          <a:latin typeface="Arial" charset="0"/>
          <a:ea typeface="標楷體" pitchFamily="65" charset="-120"/>
        </a:defRPr>
      </a:lvl2pPr>
      <a:lvl3pPr algn="ctr" defTabSz="982663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rgbClr val="006666"/>
          </a:solidFill>
          <a:latin typeface="Arial" charset="0"/>
          <a:ea typeface="標楷體" pitchFamily="65" charset="-120"/>
        </a:defRPr>
      </a:lvl3pPr>
      <a:lvl4pPr algn="ctr" defTabSz="982663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rgbClr val="006666"/>
          </a:solidFill>
          <a:latin typeface="Arial" charset="0"/>
          <a:ea typeface="標楷體" pitchFamily="65" charset="-120"/>
        </a:defRPr>
      </a:lvl4pPr>
      <a:lvl5pPr algn="ctr" defTabSz="982663" rtl="0" eaLnBrk="0" fontAlgn="base" hangingPunct="0">
        <a:spcBef>
          <a:spcPct val="0"/>
        </a:spcBef>
        <a:spcAft>
          <a:spcPct val="0"/>
        </a:spcAft>
        <a:defRPr kumimoji="1" sz="3900" b="1">
          <a:solidFill>
            <a:srgbClr val="006666"/>
          </a:solidFill>
          <a:latin typeface="Arial" charset="0"/>
          <a:ea typeface="標楷體" pitchFamily="65" charset="-120"/>
        </a:defRPr>
      </a:lvl5pPr>
      <a:lvl6pPr marL="457200" algn="ctr" defTabSz="982663" rtl="0" fontAlgn="base">
        <a:spcBef>
          <a:spcPct val="0"/>
        </a:spcBef>
        <a:spcAft>
          <a:spcPct val="0"/>
        </a:spcAft>
        <a:defRPr kumimoji="1" sz="3900" b="1">
          <a:solidFill>
            <a:srgbClr val="006666"/>
          </a:solidFill>
          <a:latin typeface="Arial" charset="0"/>
          <a:ea typeface="標楷體" pitchFamily="65" charset="-120"/>
        </a:defRPr>
      </a:lvl6pPr>
      <a:lvl7pPr marL="914400" algn="ctr" defTabSz="982663" rtl="0" fontAlgn="base">
        <a:spcBef>
          <a:spcPct val="0"/>
        </a:spcBef>
        <a:spcAft>
          <a:spcPct val="0"/>
        </a:spcAft>
        <a:defRPr kumimoji="1" sz="3900" b="1">
          <a:solidFill>
            <a:srgbClr val="006666"/>
          </a:solidFill>
          <a:latin typeface="Arial" charset="0"/>
          <a:ea typeface="標楷體" pitchFamily="65" charset="-120"/>
        </a:defRPr>
      </a:lvl7pPr>
      <a:lvl8pPr marL="1371600" algn="ctr" defTabSz="982663" rtl="0" fontAlgn="base">
        <a:spcBef>
          <a:spcPct val="0"/>
        </a:spcBef>
        <a:spcAft>
          <a:spcPct val="0"/>
        </a:spcAft>
        <a:defRPr kumimoji="1" sz="3900" b="1">
          <a:solidFill>
            <a:srgbClr val="006666"/>
          </a:solidFill>
          <a:latin typeface="Arial" charset="0"/>
          <a:ea typeface="標楷體" pitchFamily="65" charset="-120"/>
        </a:defRPr>
      </a:lvl8pPr>
      <a:lvl9pPr marL="1828800" algn="ctr" defTabSz="982663" rtl="0" fontAlgn="base">
        <a:spcBef>
          <a:spcPct val="0"/>
        </a:spcBef>
        <a:spcAft>
          <a:spcPct val="0"/>
        </a:spcAft>
        <a:defRPr kumimoji="1" sz="3900" b="1">
          <a:solidFill>
            <a:srgbClr val="006666"/>
          </a:solidFill>
          <a:latin typeface="Arial" charset="0"/>
          <a:ea typeface="標楷體" pitchFamily="65" charset="-120"/>
        </a:defRPr>
      </a:lvl9pPr>
    </p:titleStyle>
    <p:bodyStyle>
      <a:lvl1pPr marL="368300" indent="-368300" algn="l" defTabSz="982663" rtl="0" eaLnBrk="0" fontAlgn="base" hangingPunct="0">
        <a:spcBef>
          <a:spcPct val="20000"/>
        </a:spcBef>
        <a:spcAft>
          <a:spcPct val="0"/>
        </a:spcAft>
        <a:buChar char="•"/>
        <a:defRPr kumimoji="1" sz="3000" b="1">
          <a:solidFill>
            <a:schemeClr val="tx1"/>
          </a:solidFill>
          <a:latin typeface="+mn-lt"/>
          <a:ea typeface="+mn-ea"/>
          <a:cs typeface="+mn-cs"/>
        </a:defRPr>
      </a:lvl1pPr>
      <a:lvl2pPr marL="798513" indent="-307975" algn="l" defTabSz="982663" rtl="0" eaLnBrk="0" fontAlgn="base" hangingPunct="0">
        <a:spcBef>
          <a:spcPct val="20000"/>
        </a:spcBef>
        <a:spcAft>
          <a:spcPct val="0"/>
        </a:spcAft>
        <a:buChar char="–"/>
        <a:defRPr kumimoji="1" sz="2600">
          <a:solidFill>
            <a:schemeClr val="tx1"/>
          </a:solidFill>
          <a:latin typeface="+mn-lt"/>
          <a:ea typeface="+mn-ea"/>
        </a:defRPr>
      </a:lvl2pPr>
      <a:lvl3pPr marL="1227138" indent="-244475" algn="l" defTabSz="982663" rtl="0" eaLnBrk="0" fontAlgn="base" hangingPunct="0">
        <a:spcBef>
          <a:spcPct val="20000"/>
        </a:spcBef>
        <a:spcAft>
          <a:spcPct val="0"/>
        </a:spcAft>
        <a:buChar char="•"/>
        <a:defRPr kumimoji="1" sz="2100">
          <a:solidFill>
            <a:schemeClr val="tx1"/>
          </a:solidFill>
          <a:latin typeface="+mn-lt"/>
          <a:ea typeface="+mn-ea"/>
        </a:defRPr>
      </a:lvl3pPr>
      <a:lvl4pPr marL="1717675" indent="-244475" algn="l" defTabSz="982663" rtl="0" eaLnBrk="0" fontAlgn="base" hangingPunct="0">
        <a:spcBef>
          <a:spcPct val="20000"/>
        </a:spcBef>
        <a:spcAft>
          <a:spcPct val="0"/>
        </a:spcAft>
        <a:buChar char="–"/>
        <a:defRPr kumimoji="1" sz="1900">
          <a:solidFill>
            <a:schemeClr val="tx1"/>
          </a:solidFill>
          <a:latin typeface="+mn-lt"/>
          <a:ea typeface="+mn-ea"/>
        </a:defRPr>
      </a:lvl4pPr>
      <a:lvl5pPr marL="2209800" indent="-247650" algn="l" defTabSz="982663" rtl="0" eaLnBrk="0" fontAlgn="base" hangingPunct="0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5pPr>
      <a:lvl6pPr marL="2667000" indent="-246063" algn="l" defTabSz="982663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6pPr>
      <a:lvl7pPr marL="3124200" indent="-246063" algn="l" defTabSz="982663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7pPr>
      <a:lvl8pPr marL="3581400" indent="-246063" algn="l" defTabSz="982663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8pPr>
      <a:lvl9pPr marL="4038600" indent="-246063" algn="l" defTabSz="982663" rtl="0" fontAlgn="base">
        <a:spcBef>
          <a:spcPct val="20000"/>
        </a:spcBef>
        <a:spcAft>
          <a:spcPct val="0"/>
        </a:spcAft>
        <a:buChar char="»"/>
        <a:defRPr kumimoji="1" sz="17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矩形 5"/>
          <p:cNvSpPr>
            <a:spLocks noChangeArrowheads="1"/>
          </p:cNvSpPr>
          <p:nvPr/>
        </p:nvSpPr>
        <p:spPr bwMode="auto">
          <a:xfrm>
            <a:off x="40531" y="6804824"/>
            <a:ext cx="10318236" cy="634789"/>
          </a:xfrm>
          <a:prstGeom prst="rect">
            <a:avLst/>
          </a:prstGeom>
          <a:noFill/>
          <a:extLst/>
        </p:spPr>
        <p:txBody>
          <a:bodyPr wrap="square" lIns="102870" tIns="51435" rIns="102870" bIns="51435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23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中華民國</a:t>
            </a:r>
            <a:r>
              <a:rPr lang="en-US" altLang="zh-TW" sz="23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108</a:t>
            </a:r>
            <a:r>
              <a:rPr lang="zh-TW" altLang="en-US" sz="23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3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9</a:t>
            </a:r>
            <a:r>
              <a:rPr lang="zh-TW" altLang="en-US" sz="23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3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24</a:t>
            </a:r>
            <a:r>
              <a:rPr lang="zh-TW" altLang="en-US" sz="2300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endParaRPr lang="zh-CN" altLang="en-US" sz="2300" dirty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投影片編號版面配置區 2"/>
          <p:cNvSpPr txBox="1">
            <a:spLocks/>
          </p:cNvSpPr>
          <p:nvPr/>
        </p:nvSpPr>
        <p:spPr>
          <a:xfrm>
            <a:off x="9915877" y="7035259"/>
            <a:ext cx="411108" cy="402567"/>
          </a:xfrm>
          <a:prstGeom prst="rect">
            <a:avLst/>
          </a:prstGeom>
        </p:spPr>
        <p:txBody>
          <a:bodyPr lIns="102870" tIns="51435" rIns="102870" bIns="51435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defRPr>
            </a:lvl9pPr>
          </a:lstStyle>
          <a:p>
            <a:pPr>
              <a:defRPr/>
            </a:pPr>
            <a:fld id="{017AA719-35BD-4C33-9DAF-693E25CDCAA6}" type="slidenum">
              <a:rPr lang="zh-CN" altLang="en-US" sz="1600"/>
              <a:pPr>
                <a:defRPr/>
              </a:pPr>
              <a:t>1</a:t>
            </a:fld>
            <a:endParaRPr lang="zh-CN" altLang="en-US" sz="1600" dirty="0"/>
          </a:p>
        </p:txBody>
      </p:sp>
      <p:sp>
        <p:nvSpPr>
          <p:cNvPr id="5" name="矩形 4"/>
          <p:cNvSpPr/>
          <p:nvPr/>
        </p:nvSpPr>
        <p:spPr>
          <a:xfrm>
            <a:off x="-20946" y="3681391"/>
            <a:ext cx="10440988" cy="1642757"/>
          </a:xfrm>
          <a:prstGeom prst="rect">
            <a:avLst/>
          </a:prstGeom>
          <a:noFill/>
        </p:spPr>
        <p:txBody>
          <a:bodyPr wrap="square" lIns="102870" tIns="51435" rIns="102870" bIns="51435">
            <a:spAutoFit/>
          </a:bodyPr>
          <a:lstStyle/>
          <a:p>
            <a:pPr algn="ctr"/>
            <a:r>
              <a:rPr lang="zh-TW" altLang="en-US" sz="50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行政人員座談會</a:t>
            </a:r>
            <a:endParaRPr lang="en-US" altLang="zh-TW" sz="5000" b="1" dirty="0" smtClean="0">
              <a:solidFill>
                <a:srgbClr val="0033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5000" b="1" dirty="0" smtClean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案例</a:t>
            </a:r>
            <a:r>
              <a:rPr lang="zh-TW" altLang="en-US" sz="5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分享暨宣導事項</a:t>
            </a:r>
            <a:endParaRPr lang="zh-TW" altLang="en-US" sz="4100" b="1" dirty="0">
              <a:solidFill>
                <a:srgbClr val="0000CC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矩形 5"/>
          <p:cNvSpPr>
            <a:spLocks noChangeArrowheads="1"/>
          </p:cNvSpPr>
          <p:nvPr/>
        </p:nvSpPr>
        <p:spPr bwMode="auto">
          <a:xfrm>
            <a:off x="164443" y="5246184"/>
            <a:ext cx="10318236" cy="833113"/>
          </a:xfrm>
          <a:prstGeom prst="rect">
            <a:avLst/>
          </a:prstGeom>
          <a:noFill/>
          <a:extLst/>
        </p:spPr>
        <p:txBody>
          <a:bodyPr wrap="square" lIns="102870" tIns="51435" rIns="102870" bIns="51435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3600" b="1" dirty="0" smtClean="0">
                <a:solidFill>
                  <a:srgbClr val="0033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主計室</a:t>
            </a:r>
            <a:endParaRPr lang="zh-CN" altLang="en-US" sz="3600" b="1" dirty="0">
              <a:solidFill>
                <a:srgbClr val="0033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258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4175" y="7115175"/>
            <a:ext cx="2436813" cy="396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30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6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1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9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C0829DE-EF4E-498A-B7E8-E9F53AD621B8}" type="slidenum">
              <a:rPr lang="en-US" altLang="zh-TW" sz="1400" b="0" smtClean="0">
                <a:ea typeface="新細明體" pitchFamily="18" charset="-120"/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n-US" altLang="zh-TW" sz="1400" b="0" smtClean="0">
              <a:ea typeface="新細明體" pitchFamily="18" charset="-120"/>
            </a:endParaRPr>
          </a:p>
        </p:txBody>
      </p:sp>
      <p:sp>
        <p:nvSpPr>
          <p:cNvPr id="6" name="标题 1"/>
          <p:cNvSpPr txBox="1">
            <a:spLocks/>
          </p:cNvSpPr>
          <p:nvPr/>
        </p:nvSpPr>
        <p:spPr bwMode="auto">
          <a:xfrm>
            <a:off x="107926" y="0"/>
            <a:ext cx="3411538" cy="11430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8160" tIns="49079" rIns="98160" bIns="49079" numCol="1" rtlCol="0" anchor="ctr" anchorCtr="0" compatLnSpc="1">
            <a:prstTxWarp prst="textNoShape">
              <a:avLst/>
            </a:prstTxWarp>
          </a:bodyPr>
          <a:lstStyle>
            <a:lvl1pPr algn="ctr" defTabSz="982663" rtl="0" eaLnBrk="0" fontAlgn="base" hangingPunct="0">
              <a:spcBef>
                <a:spcPct val="0"/>
              </a:spcBef>
              <a:spcAft>
                <a:spcPct val="0"/>
              </a:spcAft>
              <a:defRPr kumimoji="1" sz="3900" b="1">
                <a:solidFill>
                  <a:srgbClr val="006666"/>
                </a:solidFill>
                <a:latin typeface="+mj-lt"/>
                <a:ea typeface="+mj-ea"/>
                <a:cs typeface="+mj-cs"/>
              </a:defRPr>
            </a:lvl1pPr>
            <a:lvl2pPr algn="ctr" defTabSz="982663" rtl="0" eaLnBrk="0" fontAlgn="base" hangingPunct="0">
              <a:spcBef>
                <a:spcPct val="0"/>
              </a:spcBef>
              <a:spcAft>
                <a:spcPct val="0"/>
              </a:spcAft>
              <a:defRPr kumimoji="1" sz="39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2pPr>
            <a:lvl3pPr algn="ctr" defTabSz="982663" rtl="0" eaLnBrk="0" fontAlgn="base" hangingPunct="0">
              <a:spcBef>
                <a:spcPct val="0"/>
              </a:spcBef>
              <a:spcAft>
                <a:spcPct val="0"/>
              </a:spcAft>
              <a:defRPr kumimoji="1" sz="39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3pPr>
            <a:lvl4pPr algn="ctr" defTabSz="982663" rtl="0" eaLnBrk="0" fontAlgn="base" hangingPunct="0">
              <a:spcBef>
                <a:spcPct val="0"/>
              </a:spcBef>
              <a:spcAft>
                <a:spcPct val="0"/>
              </a:spcAft>
              <a:defRPr kumimoji="1" sz="39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4pPr>
            <a:lvl5pPr algn="ctr" defTabSz="982663" rtl="0" eaLnBrk="0" fontAlgn="base" hangingPunct="0">
              <a:spcBef>
                <a:spcPct val="0"/>
              </a:spcBef>
              <a:spcAft>
                <a:spcPct val="0"/>
              </a:spcAft>
              <a:defRPr kumimoji="1" sz="39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5pPr>
            <a:lvl6pPr marL="457200" algn="ctr" defTabSz="982663" rtl="0" fontAlgn="base">
              <a:spcBef>
                <a:spcPct val="0"/>
              </a:spcBef>
              <a:spcAft>
                <a:spcPct val="0"/>
              </a:spcAft>
              <a:defRPr kumimoji="1" sz="39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6pPr>
            <a:lvl7pPr marL="914400" algn="ctr" defTabSz="982663" rtl="0" fontAlgn="base">
              <a:spcBef>
                <a:spcPct val="0"/>
              </a:spcBef>
              <a:spcAft>
                <a:spcPct val="0"/>
              </a:spcAft>
              <a:defRPr kumimoji="1" sz="39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7pPr>
            <a:lvl8pPr marL="1371600" algn="ctr" defTabSz="982663" rtl="0" fontAlgn="base">
              <a:spcBef>
                <a:spcPct val="0"/>
              </a:spcBef>
              <a:spcAft>
                <a:spcPct val="0"/>
              </a:spcAft>
              <a:defRPr kumimoji="1" sz="39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8pPr>
            <a:lvl9pPr marL="1828800" algn="ctr" defTabSz="982663" rtl="0" fontAlgn="base">
              <a:spcBef>
                <a:spcPct val="0"/>
              </a:spcBef>
              <a:spcAft>
                <a:spcPct val="0"/>
              </a:spcAft>
              <a:defRPr kumimoji="1" sz="3900" b="1">
                <a:solidFill>
                  <a:srgbClr val="006666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4000" kern="0" dirty="0" smtClean="0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Arial" pitchFamily="34" charset="0"/>
              </a:rPr>
              <a:t>簡報大綱</a:t>
            </a:r>
            <a:endParaRPr lang="zh-CN" altLang="en-US" sz="4000" kern="0" dirty="0">
              <a:ln w="17780" cmpd="sng">
                <a:noFill/>
                <a:prstDash val="solid"/>
                <a:miter lim="800000"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  <a:cs typeface="Arial" pitchFamily="34" charset="0"/>
            </a:endParaRPr>
          </a:p>
        </p:txBody>
      </p:sp>
      <p:graphicFrame>
        <p:nvGraphicFramePr>
          <p:cNvPr id="10" name="图示 5"/>
          <p:cNvGraphicFramePr/>
          <p:nvPr>
            <p:extLst>
              <p:ext uri="{D42A27DB-BD31-4B8C-83A1-F6EECF244321}">
                <p14:modId xmlns:p14="http://schemas.microsoft.com/office/powerpoint/2010/main" val="2488810605"/>
              </p:ext>
            </p:extLst>
          </p:nvPr>
        </p:nvGraphicFramePr>
        <p:xfrm>
          <a:off x="755576" y="1340768"/>
          <a:ext cx="8425358" cy="5104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>
          <a:xfrm>
            <a:off x="8004175" y="7115175"/>
            <a:ext cx="2436813" cy="396875"/>
          </a:xfrm>
        </p:spPr>
        <p:txBody>
          <a:bodyPr/>
          <a:lstStyle/>
          <a:p>
            <a:pPr>
              <a:defRPr/>
            </a:pPr>
            <a:fld id="{8032439B-A2B5-4221-8C84-F01397971371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  <p:sp>
        <p:nvSpPr>
          <p:cNvPr id="6" name="Rectangle 80"/>
          <p:cNvSpPr>
            <a:spLocks noChangeArrowheads="1"/>
          </p:cNvSpPr>
          <p:nvPr/>
        </p:nvSpPr>
        <p:spPr bwMode="auto">
          <a:xfrm>
            <a:off x="467965" y="396255"/>
            <a:ext cx="9416295" cy="836364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160" tIns="49079" rIns="98160" bIns="49079" anchor="ctr"/>
          <a:lstStyle>
            <a:lvl1pPr defTabSz="982663" eaLnBrk="0" hangingPunct="0">
              <a:spcBef>
                <a:spcPct val="20000"/>
              </a:spcBef>
              <a:buChar char="•"/>
              <a:defRPr kumimoji="1" sz="30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defTabSz="982663" eaLnBrk="0" hangingPunct="0">
              <a:spcBef>
                <a:spcPct val="20000"/>
              </a:spcBef>
              <a:buChar char="–"/>
              <a:defRPr kumimoji="1" sz="26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defTabSz="982663" eaLnBrk="0" hangingPunct="0">
              <a:spcBef>
                <a:spcPct val="20000"/>
              </a:spcBef>
              <a:buChar char="•"/>
              <a:defRPr kumimoji="1" sz="21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defTabSz="982663" eaLnBrk="0" hangingPunct="0">
              <a:spcBef>
                <a:spcPct val="20000"/>
              </a:spcBef>
              <a:buChar char="–"/>
              <a:defRPr kumimoji="1" sz="19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defTabSz="982663" eaLnBrk="0" hangingPunct="0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marL="2057400" indent="-2057400">
              <a:spcBef>
                <a:spcPct val="0"/>
              </a:spcBef>
              <a:buNone/>
            </a:pPr>
            <a:r>
              <a:rPr lang="zh-TW" altLang="en-US" sz="3200" dirty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案例</a:t>
            </a:r>
            <a:r>
              <a:rPr lang="en-US" altLang="zh-TW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1-</a:t>
            </a:r>
            <a:r>
              <a:rPr lang="zh-TW" altLang="en-US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3200" dirty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預算分配及</a:t>
            </a:r>
            <a:r>
              <a:rPr lang="zh-TW" altLang="en-US" sz="3200" dirty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執行</a:t>
            </a:r>
            <a:endParaRPr lang="zh-CN" altLang="en-US" sz="3200" dirty="0">
              <a:solidFill>
                <a:srgbClr val="0066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251941" y="1232619"/>
            <a:ext cx="950764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n"/>
            </a:pP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案由說明</a:t>
            </a:r>
            <a:endParaRPr lang="en-US" altLang="zh-TW" sz="32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719138" lvl="1" indent="-447675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2400" dirty="0">
                <a:latin typeface="+mj-ea"/>
                <a:ea typeface="+mj-ea"/>
              </a:rPr>
              <a:t>各單位預算執行</a:t>
            </a:r>
            <a:r>
              <a:rPr lang="zh-TW" altLang="en-US" sz="2400" dirty="0" smtClean="0">
                <a:latin typeface="+mj-ea"/>
                <a:ea typeface="+mj-ea"/>
              </a:rPr>
              <a:t>率本年度截至</a:t>
            </a:r>
            <a:r>
              <a:rPr lang="en-US" altLang="zh-TW" sz="2400" dirty="0">
                <a:latin typeface="+mj-ea"/>
                <a:ea typeface="+mj-ea"/>
              </a:rPr>
              <a:t>8</a:t>
            </a:r>
            <a:r>
              <a:rPr lang="zh-TW" altLang="en-US" sz="2400" dirty="0">
                <a:latin typeface="+mj-ea"/>
                <a:ea typeface="+mj-ea"/>
              </a:rPr>
              <a:t>月底止低於</a:t>
            </a:r>
            <a:r>
              <a:rPr lang="en-US" altLang="zh-TW" sz="2400" dirty="0">
                <a:latin typeface="+mj-ea"/>
                <a:ea typeface="+mj-ea"/>
              </a:rPr>
              <a:t>80%</a:t>
            </a:r>
            <a:r>
              <a:rPr lang="zh-TW" altLang="en-US" sz="2400" dirty="0" smtClean="0">
                <a:latin typeface="+mj-ea"/>
                <a:ea typeface="+mj-ea"/>
              </a:rPr>
              <a:t>者計有</a:t>
            </a:r>
            <a:r>
              <a:rPr lang="en-US" altLang="zh-TW" sz="2400" dirty="0" smtClean="0">
                <a:latin typeface="+mj-ea"/>
                <a:ea typeface="+mj-ea"/>
              </a:rPr>
              <a:t>:</a:t>
            </a:r>
            <a:r>
              <a:rPr lang="zh-TW" altLang="en-US" sz="2400" dirty="0">
                <a:latin typeface="+mj-ea"/>
                <a:ea typeface="+mj-ea"/>
              </a:rPr>
              <a:t>化學</a:t>
            </a:r>
            <a:r>
              <a:rPr lang="zh-TW" altLang="en-US" sz="2400" dirty="0" smtClean="0">
                <a:latin typeface="+mj-ea"/>
                <a:ea typeface="+mj-ea"/>
              </a:rPr>
              <a:t>組</a:t>
            </a:r>
            <a:r>
              <a:rPr lang="en-US" altLang="zh-TW" sz="2400" dirty="0" smtClean="0">
                <a:latin typeface="+mj-ea"/>
                <a:ea typeface="+mj-ea"/>
              </a:rPr>
              <a:t>(</a:t>
            </a:r>
            <a:r>
              <a:rPr lang="zh-TW" altLang="en-US" sz="2400" dirty="0" smtClean="0">
                <a:latin typeface="+mj-ea"/>
                <a:ea typeface="+mj-ea"/>
              </a:rPr>
              <a:t>經資合計</a:t>
            </a:r>
            <a:r>
              <a:rPr lang="en-US" altLang="zh-TW" sz="2400" dirty="0">
                <a:latin typeface="+mj-ea"/>
                <a:ea typeface="+mj-ea"/>
              </a:rPr>
              <a:t>65.56</a:t>
            </a:r>
            <a:r>
              <a:rPr lang="zh-TW" altLang="en-US" sz="2400" dirty="0" smtClean="0">
                <a:latin typeface="+mj-ea"/>
                <a:ea typeface="+mj-ea"/>
              </a:rPr>
              <a:t>％、資本門</a:t>
            </a:r>
            <a:r>
              <a:rPr lang="en-US" altLang="zh-TW" sz="2400" dirty="0">
                <a:latin typeface="+mj-ea"/>
                <a:ea typeface="+mj-ea"/>
              </a:rPr>
              <a:t>35.16</a:t>
            </a:r>
            <a:r>
              <a:rPr lang="zh-TW" altLang="en-US" sz="2400" dirty="0">
                <a:latin typeface="+mj-ea"/>
                <a:ea typeface="+mj-ea"/>
              </a:rPr>
              <a:t>％</a:t>
            </a:r>
            <a:r>
              <a:rPr lang="en-US" altLang="zh-TW" sz="2400" dirty="0" smtClean="0">
                <a:latin typeface="+mj-ea"/>
                <a:ea typeface="+mj-ea"/>
              </a:rPr>
              <a:t>)</a:t>
            </a:r>
            <a:r>
              <a:rPr lang="zh-TW" altLang="en-US" sz="2400" dirty="0" smtClean="0">
                <a:latin typeface="+mj-ea"/>
                <a:ea typeface="+mj-ea"/>
              </a:rPr>
              <a:t>、保</a:t>
            </a:r>
            <a:r>
              <a:rPr lang="zh-TW" altLang="en-US" sz="2400" dirty="0">
                <a:latin typeface="+mj-ea"/>
                <a:ea typeface="+mj-ea"/>
              </a:rPr>
              <a:t>物</a:t>
            </a:r>
            <a:r>
              <a:rPr lang="zh-TW" altLang="en-US" sz="2400" dirty="0" smtClean="0">
                <a:latin typeface="+mj-ea"/>
                <a:ea typeface="+mj-ea"/>
              </a:rPr>
              <a:t>組</a:t>
            </a:r>
            <a:r>
              <a:rPr lang="en-US" altLang="zh-TW" sz="2400" dirty="0" smtClean="0">
                <a:latin typeface="+mj-ea"/>
                <a:ea typeface="+mj-ea"/>
              </a:rPr>
              <a:t>(</a:t>
            </a:r>
            <a:r>
              <a:rPr lang="zh-TW" altLang="en-US" sz="2400" dirty="0">
                <a:latin typeface="+mj-ea"/>
                <a:ea typeface="+mj-ea"/>
              </a:rPr>
              <a:t>資本門</a:t>
            </a:r>
            <a:r>
              <a:rPr lang="en-US" altLang="zh-TW" sz="2400" dirty="0" smtClean="0">
                <a:latin typeface="+mj-ea"/>
                <a:ea typeface="+mj-ea"/>
              </a:rPr>
              <a:t>39.55</a:t>
            </a:r>
            <a:r>
              <a:rPr lang="zh-TW" altLang="en-US" sz="2400" dirty="0">
                <a:latin typeface="+mj-ea"/>
                <a:ea typeface="+mj-ea"/>
              </a:rPr>
              <a:t>％</a:t>
            </a:r>
            <a:r>
              <a:rPr lang="en-US" altLang="zh-TW" sz="2400" dirty="0">
                <a:latin typeface="+mj-ea"/>
                <a:ea typeface="+mj-ea"/>
              </a:rPr>
              <a:t>)</a:t>
            </a:r>
          </a:p>
          <a:p>
            <a:pPr marL="1176338" lvl="2" indent="-447675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zh-TW" altLang="en-US" sz="2400" dirty="0">
                <a:latin typeface="+mj-ea"/>
                <a:ea typeface="+mj-ea"/>
              </a:rPr>
              <a:t>預算</a:t>
            </a:r>
            <a:r>
              <a:rPr lang="zh-TW" altLang="en-US" sz="2400" dirty="0" smtClean="0">
                <a:latin typeface="+mj-ea"/>
                <a:ea typeface="+mj-ea"/>
              </a:rPr>
              <a:t>分配不當：某計畫資本門全計畫僅提出一購案</a:t>
            </a:r>
            <a:r>
              <a:rPr lang="en-US" altLang="zh-TW" sz="2400" dirty="0" smtClean="0">
                <a:latin typeface="+mj-ea"/>
                <a:ea typeface="+mj-ea"/>
              </a:rPr>
              <a:t>(42kw</a:t>
            </a:r>
            <a:r>
              <a:rPr lang="zh-TW" altLang="en-US" sz="2400" dirty="0" smtClean="0">
                <a:latin typeface="+mj-ea"/>
                <a:ea typeface="+mj-ea"/>
              </a:rPr>
              <a:t>電池堆組件及電力周邊</a:t>
            </a:r>
            <a:r>
              <a:rPr lang="en-US" altLang="zh-TW" sz="2400" dirty="0" smtClean="0">
                <a:latin typeface="+mj-ea"/>
                <a:ea typeface="+mj-ea"/>
              </a:rPr>
              <a:t>)</a:t>
            </a:r>
            <a:r>
              <a:rPr lang="zh-TW" altLang="en-US" sz="2400" dirty="0" smtClean="0">
                <a:latin typeface="+mj-ea"/>
                <a:ea typeface="+mj-ea"/>
              </a:rPr>
              <a:t>，履約期限至</a:t>
            </a:r>
            <a:r>
              <a:rPr lang="en-US" altLang="zh-TW" sz="2400" dirty="0" smtClean="0">
                <a:latin typeface="+mj-ea"/>
                <a:ea typeface="+mj-ea"/>
              </a:rPr>
              <a:t>108</a:t>
            </a:r>
            <a:r>
              <a:rPr lang="zh-TW" altLang="en-US" sz="2400" dirty="0" smtClean="0">
                <a:latin typeface="+mj-ea"/>
                <a:ea typeface="+mj-ea"/>
              </a:rPr>
              <a:t>年</a:t>
            </a:r>
            <a:r>
              <a:rPr lang="en-US" altLang="zh-TW" sz="2400" dirty="0" smtClean="0">
                <a:latin typeface="+mj-ea"/>
                <a:ea typeface="+mj-ea"/>
              </a:rPr>
              <a:t>12</a:t>
            </a:r>
            <a:r>
              <a:rPr lang="zh-TW" altLang="en-US" sz="2400" dirty="0" smtClean="0">
                <a:latin typeface="+mj-ea"/>
                <a:ea typeface="+mj-ea"/>
              </a:rPr>
              <a:t>月</a:t>
            </a:r>
            <a:r>
              <a:rPr lang="en-US" altLang="zh-TW" sz="2400" dirty="0" smtClean="0">
                <a:latin typeface="+mj-ea"/>
                <a:ea typeface="+mj-ea"/>
              </a:rPr>
              <a:t>25</a:t>
            </a:r>
            <a:r>
              <a:rPr lang="zh-TW" altLang="en-US" sz="2400" dirty="0" smtClean="0">
                <a:latin typeface="+mj-ea"/>
                <a:ea typeface="+mj-ea"/>
              </a:rPr>
              <a:t>日，付款方式為驗收合格後一次付款，分配數卻按月分配，未考量預計採購購案付款情形，致</a:t>
            </a:r>
            <a:r>
              <a:rPr lang="en-US" altLang="zh-TW" sz="2400" dirty="0" smtClean="0">
                <a:latin typeface="+mj-ea"/>
                <a:ea typeface="+mj-ea"/>
              </a:rPr>
              <a:t>11</a:t>
            </a:r>
            <a:r>
              <a:rPr lang="zh-TW" altLang="en-US" sz="2400" dirty="0" smtClean="0">
                <a:latin typeface="+mj-ea"/>
                <a:ea typeface="+mj-ea"/>
              </a:rPr>
              <a:t>月以前執行率太低，但如提前驗收亦無足夠分配數可支用。</a:t>
            </a:r>
            <a:endParaRPr lang="en-US" altLang="zh-TW" sz="2400" dirty="0" smtClean="0">
              <a:latin typeface="+mj-ea"/>
              <a:ea typeface="+mj-ea"/>
            </a:endParaRPr>
          </a:p>
          <a:p>
            <a:pPr marL="1176338" lvl="2" indent="-447675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zh-TW" altLang="en-US" sz="2400" dirty="0" smtClean="0">
                <a:latin typeface="+mj-ea"/>
                <a:ea typeface="+mj-ea"/>
              </a:rPr>
              <a:t>採購延遲：採購規劃未能掌控時限，致較原預訂提案時程晚，致影響後續驗收結報，造成執行率偏低。</a:t>
            </a:r>
            <a:endParaRPr lang="en-US" altLang="zh-TW" sz="2400" dirty="0" smtClean="0">
              <a:latin typeface="+mj-ea"/>
              <a:ea typeface="+mj-ea"/>
            </a:endParaRPr>
          </a:p>
          <a:p>
            <a:pPr marL="719138" lvl="1" indent="-447675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2400" dirty="0" smtClean="0">
                <a:latin typeface="+mj-ea"/>
                <a:ea typeface="+mj-ea"/>
              </a:rPr>
              <a:t>預算</a:t>
            </a:r>
            <a:r>
              <a:rPr lang="zh-TW" altLang="en-US" sz="2400" dirty="0">
                <a:latin typeface="+mj-ea"/>
                <a:ea typeface="+mj-ea"/>
              </a:rPr>
              <a:t>分配</a:t>
            </a:r>
            <a:r>
              <a:rPr lang="zh-TW" altLang="en-US" sz="2400" dirty="0" smtClean="0">
                <a:latin typeface="+mj-ea"/>
                <a:ea typeface="+mj-ea"/>
              </a:rPr>
              <a:t>不足：因</a:t>
            </a:r>
            <a:r>
              <a:rPr lang="zh-TW" altLang="en-US" sz="2400" dirty="0">
                <a:latin typeface="+mj-ea"/>
                <a:ea typeface="+mj-ea"/>
              </a:rPr>
              <a:t>執行率低於</a:t>
            </a:r>
            <a:r>
              <a:rPr lang="en-US" altLang="zh-TW" sz="2400" dirty="0">
                <a:latin typeface="+mj-ea"/>
                <a:ea typeface="+mj-ea"/>
              </a:rPr>
              <a:t>90%</a:t>
            </a:r>
            <a:r>
              <a:rPr lang="zh-TW" altLang="en-US" sz="2400" dirty="0">
                <a:latin typeface="+mj-ea"/>
                <a:ea typeface="+mj-ea"/>
              </a:rPr>
              <a:t>，須檢討並說明落後原因，以致延後</a:t>
            </a:r>
            <a:r>
              <a:rPr lang="zh-TW" altLang="en-US" sz="2400" dirty="0" smtClean="0">
                <a:latin typeface="+mj-ea"/>
                <a:ea typeface="+mj-ea"/>
              </a:rPr>
              <a:t>分配，造成已驗收無分配數可支付，撥款延遲，超過採購法</a:t>
            </a:r>
            <a:r>
              <a:rPr lang="en-US" altLang="zh-TW" sz="2400" dirty="0" smtClean="0">
                <a:latin typeface="+mj-ea"/>
                <a:ea typeface="+mj-ea"/>
              </a:rPr>
              <a:t>15</a:t>
            </a:r>
            <a:r>
              <a:rPr lang="zh-TW" altLang="en-US" sz="2400" dirty="0" smtClean="0">
                <a:latin typeface="+mj-ea"/>
                <a:ea typeface="+mj-ea"/>
              </a:rPr>
              <a:t>個工作天規定。</a:t>
            </a:r>
            <a:endParaRPr lang="en-US" altLang="zh-TW" sz="2400" dirty="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721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>
          <a:xfrm>
            <a:off x="8004175" y="7115175"/>
            <a:ext cx="2436813" cy="396875"/>
          </a:xfrm>
        </p:spPr>
        <p:txBody>
          <a:bodyPr/>
          <a:lstStyle/>
          <a:p>
            <a:pPr>
              <a:defRPr/>
            </a:pPr>
            <a:fld id="{8032439B-A2B5-4221-8C84-F01397971371}" type="slidenum">
              <a:rPr lang="en-US" altLang="zh-TW" smtClean="0"/>
              <a:pPr>
                <a:defRPr/>
              </a:pPr>
              <a:t>4</a:t>
            </a:fld>
            <a:endParaRPr lang="en-US" altLang="zh-TW"/>
          </a:p>
        </p:txBody>
      </p:sp>
      <p:sp>
        <p:nvSpPr>
          <p:cNvPr id="6" name="Rectangle 80"/>
          <p:cNvSpPr>
            <a:spLocks noChangeArrowheads="1"/>
          </p:cNvSpPr>
          <p:nvPr/>
        </p:nvSpPr>
        <p:spPr bwMode="auto">
          <a:xfrm>
            <a:off x="467965" y="396255"/>
            <a:ext cx="9416295" cy="836364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160" tIns="49079" rIns="98160" bIns="49079" anchor="ctr"/>
          <a:lstStyle>
            <a:lvl1pPr defTabSz="982663" eaLnBrk="0" hangingPunct="0">
              <a:spcBef>
                <a:spcPct val="20000"/>
              </a:spcBef>
              <a:buChar char="•"/>
              <a:defRPr kumimoji="1" sz="30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defTabSz="982663" eaLnBrk="0" hangingPunct="0">
              <a:spcBef>
                <a:spcPct val="20000"/>
              </a:spcBef>
              <a:buChar char="–"/>
              <a:defRPr kumimoji="1" sz="26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defTabSz="982663" eaLnBrk="0" hangingPunct="0">
              <a:spcBef>
                <a:spcPct val="20000"/>
              </a:spcBef>
              <a:buChar char="•"/>
              <a:defRPr kumimoji="1" sz="21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defTabSz="982663" eaLnBrk="0" hangingPunct="0">
              <a:spcBef>
                <a:spcPct val="20000"/>
              </a:spcBef>
              <a:buChar char="–"/>
              <a:defRPr kumimoji="1" sz="19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defTabSz="982663" eaLnBrk="0" hangingPunct="0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marL="2057400" indent="-2057400">
              <a:spcBef>
                <a:spcPct val="0"/>
              </a:spcBef>
              <a:buNone/>
            </a:pPr>
            <a:r>
              <a:rPr lang="zh-TW" altLang="en-US" sz="3200" dirty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案例</a:t>
            </a:r>
            <a:r>
              <a:rPr lang="en-US" altLang="zh-TW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1-</a:t>
            </a:r>
            <a:r>
              <a:rPr lang="zh-TW" altLang="en-US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3200" dirty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預算</a:t>
            </a:r>
            <a:r>
              <a:rPr lang="zh-TW" altLang="en-US" sz="3200" dirty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分配及執行</a:t>
            </a:r>
            <a:endParaRPr lang="zh-CN" altLang="en-US" sz="3200" dirty="0">
              <a:solidFill>
                <a:srgbClr val="0066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251941" y="1232619"/>
            <a:ext cx="950764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n"/>
            </a:pP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建議改善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方式</a:t>
            </a:r>
            <a:r>
              <a:rPr lang="en-US" altLang="zh-TW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妥善規劃、分配，隨時追蹤</a:t>
            </a:r>
            <a:endParaRPr lang="en-US" altLang="zh-TW" sz="3200" dirty="0" smtClean="0">
              <a:latin typeface="+mj-ea"/>
              <a:ea typeface="+mj-ea"/>
            </a:endParaRP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2800" dirty="0" smtClean="0">
                <a:latin typeface="+mj-ea"/>
                <a:ea typeface="+mj-ea"/>
              </a:rPr>
              <a:t>預先</a:t>
            </a:r>
            <a:r>
              <a:rPr lang="zh-TW" altLang="en-US" sz="2800" dirty="0">
                <a:latin typeface="+mj-ea"/>
                <a:ea typeface="+mj-ea"/>
              </a:rPr>
              <a:t>規劃：資本門預算分配前應先完成資本門控管系統預計提案、結報日期，據以</a:t>
            </a:r>
            <a:r>
              <a:rPr lang="zh-TW" altLang="en-US" sz="2800" dirty="0" smtClean="0">
                <a:latin typeface="+mj-ea"/>
                <a:ea typeface="+mj-ea"/>
              </a:rPr>
              <a:t>分配，經常門依實際付款需要分配。</a:t>
            </a:r>
            <a:endParaRPr lang="en-US" altLang="zh-TW" sz="2800" dirty="0" smtClean="0">
              <a:latin typeface="+mj-ea"/>
              <a:ea typeface="+mj-ea"/>
            </a:endParaRP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2800" dirty="0" smtClean="0">
                <a:latin typeface="+mj-ea"/>
                <a:ea typeface="+mj-ea"/>
              </a:rPr>
              <a:t>配合</a:t>
            </a:r>
            <a:r>
              <a:rPr lang="zh-TW" altLang="en-US" sz="2800" dirty="0">
                <a:latin typeface="+mj-ea"/>
                <a:ea typeface="+mj-ea"/>
              </a:rPr>
              <a:t>執行：配合分配時程提案、結</a:t>
            </a:r>
            <a:r>
              <a:rPr lang="zh-TW" altLang="en-US" sz="2800" dirty="0" smtClean="0">
                <a:latin typeface="+mj-ea"/>
                <a:ea typeface="+mj-ea"/>
              </a:rPr>
              <a:t>報，應考量購案作業之繁瑣及履約期限，</a:t>
            </a:r>
            <a:r>
              <a:rPr lang="zh-TW" altLang="en-US" sz="2800" dirty="0">
                <a:latin typeface="+mj-ea"/>
                <a:ea typeface="+mj-ea"/>
              </a:rPr>
              <a:t>並</a:t>
            </a:r>
            <a:r>
              <a:rPr lang="zh-TW" altLang="en-US" sz="2800" dirty="0" smtClean="0">
                <a:latin typeface="+mj-ea"/>
                <a:ea typeface="+mj-ea"/>
              </a:rPr>
              <a:t>隨時追蹤預算</a:t>
            </a:r>
            <a:r>
              <a:rPr lang="zh-TW" altLang="en-US" sz="2800" dirty="0">
                <a:latin typeface="+mj-ea"/>
                <a:ea typeface="+mj-ea"/>
              </a:rPr>
              <a:t>執行</a:t>
            </a:r>
            <a:r>
              <a:rPr lang="zh-TW" altLang="en-US" sz="2800" dirty="0" smtClean="0">
                <a:latin typeface="+mj-ea"/>
                <a:ea typeface="+mj-ea"/>
              </a:rPr>
              <a:t>情形。</a:t>
            </a:r>
            <a:endParaRPr lang="en-US" altLang="zh-TW" sz="2800" dirty="0" smtClean="0">
              <a:latin typeface="+mj-ea"/>
              <a:ea typeface="+mj-ea"/>
            </a:endParaRP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2800" dirty="0" smtClean="0">
                <a:latin typeface="+mj-ea"/>
                <a:ea typeface="+mj-ea"/>
              </a:rPr>
              <a:t>第</a:t>
            </a:r>
            <a:r>
              <a:rPr lang="en-US" altLang="zh-TW" sz="2800" dirty="0">
                <a:latin typeface="+mj-ea"/>
                <a:ea typeface="+mj-ea"/>
              </a:rPr>
              <a:t>4</a:t>
            </a:r>
            <a:r>
              <a:rPr lang="zh-TW" altLang="en-US" sz="2800" dirty="0" smtClean="0">
                <a:latin typeface="+mj-ea"/>
                <a:ea typeface="+mj-ea"/>
              </a:rPr>
              <a:t>季才提出之購案應注意事項：</a:t>
            </a:r>
            <a:endParaRPr lang="en-US" altLang="zh-TW" sz="2800" dirty="0" smtClean="0">
              <a:latin typeface="+mj-ea"/>
              <a:ea typeface="+mj-ea"/>
            </a:endParaRPr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zh-TW" altLang="en-US" sz="2800" dirty="0" smtClean="0">
                <a:latin typeface="+mj-ea"/>
                <a:ea typeface="+mj-ea"/>
              </a:rPr>
              <a:t>以當年度能結案者為原則，且須</a:t>
            </a:r>
            <a:r>
              <a:rPr lang="zh-TW" altLang="en-US" sz="2800" b="1" u="sng" dirty="0" smtClean="0">
                <a:latin typeface="+mj-ea"/>
                <a:ea typeface="+mj-ea"/>
              </a:rPr>
              <a:t>預留合理廠商履約期限</a:t>
            </a:r>
            <a:r>
              <a:rPr lang="zh-TW" altLang="en-US" sz="2800" dirty="0" smtClean="0">
                <a:latin typeface="+mj-ea"/>
                <a:ea typeface="+mj-ea"/>
              </a:rPr>
              <a:t>。</a:t>
            </a:r>
            <a:endParaRPr lang="en-US" altLang="zh-TW" sz="2800" dirty="0" smtClean="0">
              <a:latin typeface="+mj-ea"/>
              <a:ea typeface="+mj-ea"/>
            </a:endParaRPr>
          </a:p>
          <a:p>
            <a:pPr marL="1371600" lvl="2" indent="-457200">
              <a:buFont typeface="Wingdings" panose="05000000000000000000" pitchFamily="2" charset="2"/>
              <a:buChar char="Ø"/>
            </a:pPr>
            <a:r>
              <a:rPr lang="zh-TW" altLang="en-US" sz="2800" dirty="0" smtClean="0">
                <a:latin typeface="+mj-ea"/>
                <a:ea typeface="+mj-ea"/>
              </a:rPr>
              <a:t>無法於當年度結案者，請考量以下年度預算支應。</a:t>
            </a:r>
            <a:endParaRPr lang="en-US" altLang="zh-TW" sz="2800" dirty="0" smtClean="0">
              <a:latin typeface="+mj-ea"/>
              <a:ea typeface="+mj-ea"/>
            </a:endParaRP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2800" dirty="0" smtClean="0">
                <a:latin typeface="+mj-ea"/>
                <a:ea typeface="+mj-ea"/>
              </a:rPr>
              <a:t>所部</a:t>
            </a:r>
            <a:r>
              <a:rPr lang="zh-TW" altLang="en-US" sz="2800" dirty="0">
                <a:latin typeface="+mj-ea"/>
                <a:ea typeface="+mj-ea"/>
              </a:rPr>
              <a:t>支援</a:t>
            </a:r>
            <a:r>
              <a:rPr lang="zh-TW" altLang="en-US" sz="2800" dirty="0" smtClean="0">
                <a:latin typeface="+mj-ea"/>
                <a:ea typeface="+mj-ea"/>
              </a:rPr>
              <a:t>之預算應避免保留，如須保留，應調整至申請單位預算項下。</a:t>
            </a:r>
            <a:endParaRPr lang="zh-TW" altLang="en-US" sz="28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25548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>
          <a:xfrm>
            <a:off x="8004175" y="7115175"/>
            <a:ext cx="2436813" cy="396875"/>
          </a:xfrm>
        </p:spPr>
        <p:txBody>
          <a:bodyPr/>
          <a:lstStyle/>
          <a:p>
            <a:pPr>
              <a:defRPr/>
            </a:pPr>
            <a:fld id="{8032439B-A2B5-4221-8C84-F01397971371}" type="slidenum">
              <a:rPr lang="en-US" altLang="zh-TW" smtClean="0"/>
              <a:pPr>
                <a:defRPr/>
              </a:pPr>
              <a:t>5</a:t>
            </a:fld>
            <a:endParaRPr lang="en-US" altLang="zh-TW"/>
          </a:p>
        </p:txBody>
      </p:sp>
      <p:sp>
        <p:nvSpPr>
          <p:cNvPr id="6" name="Rectangle 80"/>
          <p:cNvSpPr>
            <a:spLocks noChangeArrowheads="1"/>
          </p:cNvSpPr>
          <p:nvPr/>
        </p:nvSpPr>
        <p:spPr bwMode="auto">
          <a:xfrm>
            <a:off x="467965" y="396255"/>
            <a:ext cx="9416295" cy="836364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160" tIns="49079" rIns="98160" bIns="49079" anchor="ctr"/>
          <a:lstStyle>
            <a:lvl1pPr defTabSz="982663" eaLnBrk="0" hangingPunct="0">
              <a:spcBef>
                <a:spcPct val="20000"/>
              </a:spcBef>
              <a:buChar char="•"/>
              <a:defRPr kumimoji="1" sz="30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defTabSz="982663" eaLnBrk="0" hangingPunct="0">
              <a:spcBef>
                <a:spcPct val="20000"/>
              </a:spcBef>
              <a:buChar char="–"/>
              <a:defRPr kumimoji="1" sz="26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defTabSz="982663" eaLnBrk="0" hangingPunct="0">
              <a:spcBef>
                <a:spcPct val="20000"/>
              </a:spcBef>
              <a:buChar char="•"/>
              <a:defRPr kumimoji="1" sz="21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defTabSz="982663" eaLnBrk="0" hangingPunct="0">
              <a:spcBef>
                <a:spcPct val="20000"/>
              </a:spcBef>
              <a:buChar char="–"/>
              <a:defRPr kumimoji="1" sz="19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defTabSz="982663" eaLnBrk="0" hangingPunct="0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marL="2057400" lvl="0" indent="-2057400">
              <a:spcBef>
                <a:spcPct val="0"/>
              </a:spcBef>
              <a:buNone/>
            </a:pPr>
            <a:r>
              <a:rPr lang="zh-TW" altLang="en-US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案例</a:t>
            </a:r>
            <a:r>
              <a:rPr lang="en-US" altLang="zh-TW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2-</a:t>
            </a:r>
            <a:r>
              <a:rPr lang="zh-TW" altLang="en-US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依</a:t>
            </a:r>
            <a:r>
              <a:rPr lang="zh-TW" altLang="en-US" sz="3200" dirty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契約確實履約</a:t>
            </a:r>
            <a:r>
              <a:rPr lang="zh-TW" altLang="en-US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驗收</a:t>
            </a:r>
            <a:endParaRPr lang="zh-TW" altLang="en-US" sz="3200" dirty="0">
              <a:solidFill>
                <a:srgbClr val="0066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251941" y="1232619"/>
            <a:ext cx="9507643" cy="5068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4000"/>
              </a:lnSpc>
              <a:spcBef>
                <a:spcPts val="1200"/>
              </a:spcBef>
              <a:buFont typeface="Wingdings" panose="05000000000000000000" pitchFamily="2" charset="2"/>
              <a:buChar char="n"/>
            </a:pP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案由說明</a:t>
            </a:r>
            <a:endParaRPr lang="en-US" altLang="zh-TW" sz="32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457200">
              <a:lnSpc>
                <a:spcPts val="30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審計部審核通知提出購案履約與契約規定不符，請本所檢討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嗣後確實依規定程序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辦理。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0" lvl="2" indent="-457200">
              <a:lnSpc>
                <a:spcPts val="3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en-US" altLang="zh-TW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035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館直線加速器實驗室屋頂屏蔽及整建工程」採購案，部分施作之混凝土強度與圖說規格不符，且未依施工規範辦理抗壓強度試驗，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施工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時僅依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監造單位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指示施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作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，未</a:t>
            </a:r>
            <a:r>
              <a:rPr lang="zh-TW" altLang="en-US" sz="2400" dirty="0">
                <a:latin typeface="標楷體" panose="03000509000000000000" pitchFamily="65" charset="-120"/>
                <a:ea typeface="標楷體" panose="03000509000000000000" pitchFamily="65" charset="-120"/>
              </a:rPr>
              <a:t>辦理契約變更</a:t>
            </a: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，致實際施作與契約不符。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371600" lvl="2" indent="-457200">
              <a:lnSpc>
                <a:spcPts val="3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zh-TW" altLang="en-US" sz="2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大型電弧電漿沉積系統機構製作」採購案，廠商未辦理回壓測漏率量測測試，由本所同仁獨自完成回壓測漏及記錄真空變化值，並將該項紀錄交由得標廠商製作檢驗報告，核與契約規範不符，且未完成驗收前，在得標廠商未陪同下進行測試，倘儀器發生故障，恐生責任歸屬問題。</a:t>
            </a:r>
            <a:endParaRPr lang="en-US" altLang="zh-TW" sz="2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693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>
          <a:xfrm>
            <a:off x="8004175" y="7115175"/>
            <a:ext cx="2436813" cy="396875"/>
          </a:xfrm>
        </p:spPr>
        <p:txBody>
          <a:bodyPr/>
          <a:lstStyle/>
          <a:p>
            <a:pPr>
              <a:defRPr/>
            </a:pPr>
            <a:fld id="{8032439B-A2B5-4221-8C84-F01397971371}" type="slidenum">
              <a:rPr lang="en-US" altLang="zh-TW" smtClean="0"/>
              <a:pPr>
                <a:defRPr/>
              </a:pPr>
              <a:t>6</a:t>
            </a:fld>
            <a:endParaRPr lang="en-US" altLang="zh-TW"/>
          </a:p>
        </p:txBody>
      </p:sp>
      <p:sp>
        <p:nvSpPr>
          <p:cNvPr id="6" name="Rectangle 80"/>
          <p:cNvSpPr>
            <a:spLocks noChangeArrowheads="1"/>
          </p:cNvSpPr>
          <p:nvPr/>
        </p:nvSpPr>
        <p:spPr bwMode="auto">
          <a:xfrm>
            <a:off x="467965" y="396255"/>
            <a:ext cx="9416295" cy="836364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160" tIns="49079" rIns="98160" bIns="49079" anchor="ctr"/>
          <a:lstStyle>
            <a:lvl1pPr defTabSz="982663" eaLnBrk="0" hangingPunct="0">
              <a:spcBef>
                <a:spcPct val="20000"/>
              </a:spcBef>
              <a:buChar char="•"/>
              <a:defRPr kumimoji="1" sz="30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defTabSz="982663" eaLnBrk="0" hangingPunct="0">
              <a:spcBef>
                <a:spcPct val="20000"/>
              </a:spcBef>
              <a:buChar char="–"/>
              <a:defRPr kumimoji="1" sz="26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defTabSz="982663" eaLnBrk="0" hangingPunct="0">
              <a:spcBef>
                <a:spcPct val="20000"/>
              </a:spcBef>
              <a:buChar char="•"/>
              <a:defRPr kumimoji="1" sz="21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defTabSz="982663" eaLnBrk="0" hangingPunct="0">
              <a:spcBef>
                <a:spcPct val="20000"/>
              </a:spcBef>
              <a:buChar char="–"/>
              <a:defRPr kumimoji="1" sz="19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defTabSz="982663" eaLnBrk="0" hangingPunct="0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defTabSz="9826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marL="2057400" lvl="0" indent="-2057400">
              <a:spcBef>
                <a:spcPct val="0"/>
              </a:spcBef>
              <a:buNone/>
            </a:pPr>
            <a:r>
              <a:rPr lang="zh-TW" altLang="en-US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案例</a:t>
            </a:r>
            <a:r>
              <a:rPr lang="en-US" altLang="zh-TW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2-</a:t>
            </a:r>
            <a:r>
              <a:rPr lang="zh-TW" altLang="en-US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依</a:t>
            </a:r>
            <a:r>
              <a:rPr lang="zh-TW" altLang="en-US" sz="3200" dirty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契約確實履約</a:t>
            </a:r>
            <a:r>
              <a:rPr lang="zh-TW" altLang="en-US" sz="3200" dirty="0" smtClean="0">
                <a:solidFill>
                  <a:srgbClr val="0066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驗收</a:t>
            </a:r>
            <a:endParaRPr lang="zh-TW" altLang="en-US" sz="3200" dirty="0">
              <a:solidFill>
                <a:srgbClr val="0066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251941" y="1232619"/>
            <a:ext cx="9507643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ts val="4000"/>
              </a:lnSpc>
              <a:spcBef>
                <a:spcPts val="1200"/>
              </a:spcBef>
              <a:buFont typeface="Wingdings" panose="05000000000000000000" pitchFamily="2" charset="2"/>
              <a:buChar char="n"/>
            </a:pP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建議</a:t>
            </a:r>
            <a:r>
              <a:rPr lang="zh-TW" altLang="en-US" sz="32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改善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方式</a:t>
            </a:r>
            <a:endParaRPr lang="en-US" altLang="zh-TW" sz="3200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457200">
              <a:lnSpc>
                <a:spcPts val="40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加強採購人員履約管理能力，嚴密要求監造單位與施工單位確實依合約圖說及規範施作。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457200">
              <a:lnSpc>
                <a:spcPts val="40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加強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宣導，嗣後購案辦理履約驗收作業相關測試，應確實會同得標廠商依合約規定程序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辦理。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914400" lvl="1" indent="-457200">
              <a:lnSpc>
                <a:spcPts val="4000"/>
              </a:lnSpc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履約前應詳閱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契約內容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，履約時依契約規範履約管理，如有與契約不符部分應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及時通知廠商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補正或視需要辦理契約變更，完成履約後依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契約規定逐項檢查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，以確認廠商是否履約完成。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9750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004175" y="7115175"/>
            <a:ext cx="2436813" cy="396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3000" b="1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6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1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19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700"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00F92A47-782E-4082-9F3E-24518DA88F53}" type="slidenum">
              <a:rPr lang="en-US" altLang="zh-TW" sz="1400" b="0" smtClean="0">
                <a:ea typeface="新細明體" pitchFamily="18" charset="-120"/>
              </a:rPr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en-US" altLang="zh-TW" sz="1400" b="0" smtClean="0">
              <a:ea typeface="新細明體" pitchFamily="18" charset="-120"/>
            </a:endParaRPr>
          </a:p>
        </p:txBody>
      </p:sp>
      <p:sp>
        <p:nvSpPr>
          <p:cNvPr id="710658" name="Rectangle 2"/>
          <p:cNvSpPr>
            <a:spLocks noChangeArrowheads="1"/>
          </p:cNvSpPr>
          <p:nvPr/>
        </p:nvSpPr>
        <p:spPr bwMode="auto">
          <a:xfrm>
            <a:off x="2095500" y="2033588"/>
            <a:ext cx="5829300" cy="1339850"/>
          </a:xfrm>
          <a:prstGeom prst="rect">
            <a:avLst/>
          </a:prstGeom>
          <a:noFill/>
          <a:ln>
            <a:noFill/>
          </a:ln>
          <a:extLst/>
        </p:spPr>
        <p:txBody>
          <a:bodyPr lIns="103553" tIns="51778" rIns="103553" bIns="51778">
            <a:spAutoFit/>
          </a:bodyPr>
          <a:lstStyle/>
          <a:p>
            <a:pPr algn="ctr" defTabSz="1028700" eaLnBrk="0" hangingPunct="0">
              <a:spcBef>
                <a:spcPct val="50000"/>
              </a:spcBef>
              <a:defRPr/>
            </a:pPr>
            <a:r>
              <a:rPr lang="zh-TW" altLang="en-US" sz="81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ush Script MT" pitchFamily="66" charset="0"/>
              </a:rPr>
              <a:t>簡報結束</a:t>
            </a:r>
          </a:p>
        </p:txBody>
      </p:sp>
      <p:pic>
        <p:nvPicPr>
          <p:cNvPr id="24580" name="Picture 3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563" y="3463925"/>
            <a:ext cx="6492875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0660" name="Rectangle 4"/>
          <p:cNvSpPr>
            <a:spLocks noChangeArrowheads="1"/>
          </p:cNvSpPr>
          <p:nvPr/>
        </p:nvSpPr>
        <p:spPr bwMode="auto">
          <a:xfrm>
            <a:off x="3576638" y="3859213"/>
            <a:ext cx="5002212" cy="1339850"/>
          </a:xfrm>
          <a:prstGeom prst="rect">
            <a:avLst/>
          </a:prstGeom>
          <a:noFill/>
          <a:ln>
            <a:noFill/>
          </a:ln>
          <a:extLst/>
        </p:spPr>
        <p:txBody>
          <a:bodyPr lIns="103553" tIns="51778" rIns="103553" bIns="51778">
            <a:spAutoFit/>
          </a:bodyPr>
          <a:lstStyle/>
          <a:p>
            <a:pPr algn="ctr" defTabSz="1028700" eaLnBrk="0" hangingPunct="0">
              <a:spcBef>
                <a:spcPct val="50000"/>
              </a:spcBef>
              <a:defRPr/>
            </a:pPr>
            <a:r>
              <a:rPr lang="zh-TW" altLang="en-US" sz="81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ush Script MT" pitchFamily="66" charset="0"/>
              </a:rPr>
              <a:t>敬請指教</a:t>
            </a:r>
          </a:p>
        </p:txBody>
      </p:sp>
    </p:spTree>
    <p:extLst>
      <p:ext uri="{BB962C8B-B14F-4D97-AF65-F5344CB8AC3E}">
        <p14:creationId xmlns:p14="http://schemas.microsoft.com/office/powerpoint/2010/main" val="45430418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1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71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0658" grpId="0" autoUpdateAnimBg="0"/>
      <p:bldP spid="710660" grpId="0" autoUpdateAnimBg="0"/>
    </p:bldLst>
  </p:timing>
</p:sld>
</file>

<file path=ppt/theme/theme1.xml><?xml version="1.0" encoding="utf-8"?>
<a:theme xmlns:a="http://schemas.openxmlformats.org/drawingml/2006/main" name="INER">
  <a:themeElements>
    <a:clrScheme name="IN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NER">
      <a:majorFont>
        <a:latin typeface="Arial"/>
        <a:ea typeface="標楷體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826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826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IN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INER</Template>
  <TotalTime>21323</TotalTime>
  <Words>685</Words>
  <Application>Microsoft Office PowerPoint</Application>
  <PresentationFormat>自訂</PresentationFormat>
  <Paragraphs>44</Paragraphs>
  <Slides>7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INER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93年中心/研支 研發績效考評簡報</dc:title>
  <dc:creator>User</dc:creator>
  <cp:lastModifiedBy>陳秋微</cp:lastModifiedBy>
  <cp:revision>1295</cp:revision>
  <cp:lastPrinted>2014-11-04T00:36:21Z</cp:lastPrinted>
  <dcterms:created xsi:type="dcterms:W3CDTF">2004-11-04T08:35:30Z</dcterms:created>
  <dcterms:modified xsi:type="dcterms:W3CDTF">2019-09-06T09:11:01Z</dcterms:modified>
</cp:coreProperties>
</file>