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4"/>
  </p:notesMasterIdLst>
  <p:sldIdLst>
    <p:sldId id="256" r:id="rId3"/>
    <p:sldId id="316" r:id="rId4"/>
    <p:sldId id="317" r:id="rId5"/>
    <p:sldId id="318" r:id="rId6"/>
    <p:sldId id="319" r:id="rId7"/>
    <p:sldId id="320" r:id="rId8"/>
    <p:sldId id="322" r:id="rId9"/>
    <p:sldId id="311" r:id="rId10"/>
    <p:sldId id="313" r:id="rId11"/>
    <p:sldId id="314" r:id="rId12"/>
    <p:sldId id="258" r:id="rId13"/>
  </p:sldIdLst>
  <p:sldSz cx="10693400" cy="7561263"/>
  <p:notesSz cx="6797675" cy="9926638"/>
  <p:defaultTextStyle>
    <a:defPPr>
      <a:defRPr lang="zh-TW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382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CC"/>
    <a:srgbClr val="CCCCFF"/>
    <a:srgbClr val="FF6699"/>
    <a:srgbClr val="33CC33"/>
    <a:srgbClr val="99FF99"/>
    <a:srgbClr val="FFFF99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6" autoAdjust="0"/>
    <p:restoredTop sz="94656" autoAdjust="0"/>
  </p:normalViewPr>
  <p:slideViewPr>
    <p:cSldViewPr>
      <p:cViewPr varScale="1">
        <p:scale>
          <a:sx n="67" d="100"/>
          <a:sy n="67" d="100"/>
        </p:scale>
        <p:origin x="-864" y="-68"/>
      </p:cViewPr>
      <p:guideLst>
        <p:guide orient="horz" pos="2382"/>
        <p:guide pos="3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BBCBD2-6EFF-4F74-8D89-3E5A1C74D309}" type="doc">
      <dgm:prSet loTypeId="urn:microsoft.com/office/officeart/2005/8/layout/chevron1" loCatId="process" qsTypeId="urn:microsoft.com/office/officeart/2005/8/quickstyle/simple1" qsCatId="simple" csTypeId="urn:microsoft.com/office/officeart/2005/8/colors/accent1_3" csCatId="accent1" phldr="1"/>
      <dgm:spPr/>
    </dgm:pt>
    <dgm:pt modelId="{A50A4E24-5A2A-49BC-88ED-2648334851AE}">
      <dgm:prSet phldrT="[文字]" custT="1"/>
      <dgm:spPr/>
      <dgm:t>
        <a:bodyPr/>
        <a:lstStyle/>
        <a:p>
          <a:r>
            <a:rPr lang="zh-TW" altLang="en-US" sz="1800" dirty="0" smtClean="0"/>
            <a:t>人事資料庫</a:t>
          </a:r>
          <a:r>
            <a:rPr lang="en-US" altLang="zh-TW" sz="1800" dirty="0" smtClean="0"/>
            <a:t>(CPA)</a:t>
          </a:r>
          <a:endParaRPr lang="zh-TW" altLang="en-US" sz="1800" dirty="0"/>
        </a:p>
      </dgm:t>
    </dgm:pt>
    <dgm:pt modelId="{496B6778-29D2-4DC3-A20A-D170F75C5521}" type="parTrans" cxnId="{62F2E82F-0D9B-48E9-920A-AB1CA089B4A3}">
      <dgm:prSet/>
      <dgm:spPr/>
      <dgm:t>
        <a:bodyPr/>
        <a:lstStyle/>
        <a:p>
          <a:endParaRPr lang="zh-TW" altLang="en-US" sz="1800"/>
        </a:p>
      </dgm:t>
    </dgm:pt>
    <dgm:pt modelId="{28696CC2-5D40-4310-BEBC-95359758FC62}" type="sibTrans" cxnId="{62F2E82F-0D9B-48E9-920A-AB1CA089B4A3}">
      <dgm:prSet/>
      <dgm:spPr/>
      <dgm:t>
        <a:bodyPr/>
        <a:lstStyle/>
        <a:p>
          <a:endParaRPr lang="zh-TW" altLang="en-US" sz="1800"/>
        </a:p>
      </dgm:t>
    </dgm:pt>
    <dgm:pt modelId="{9634B25C-FEF5-4EE0-9559-B7C06E8B99F7}">
      <dgm:prSet phldrT="[文字]" custT="1"/>
      <dgm:spPr/>
      <dgm:t>
        <a:bodyPr/>
        <a:lstStyle/>
        <a:p>
          <a:r>
            <a:rPr lang="zh-TW" altLang="en-US" sz="1800" dirty="0" smtClean="0"/>
            <a:t>人事資料庫</a:t>
          </a:r>
          <a:r>
            <a:rPr lang="en-US" altLang="zh-TW" sz="1800" dirty="0" smtClean="0"/>
            <a:t>(CPA)</a:t>
          </a:r>
          <a:endParaRPr lang="zh-TW" altLang="en-US" sz="1800" dirty="0"/>
        </a:p>
      </dgm:t>
    </dgm:pt>
    <dgm:pt modelId="{B70D6056-3899-456B-9F4A-12F844A8D956}" type="parTrans" cxnId="{89CD1A9E-546F-432E-8FBA-20AD5B3A9956}">
      <dgm:prSet/>
      <dgm:spPr/>
      <dgm:t>
        <a:bodyPr/>
        <a:lstStyle/>
        <a:p>
          <a:endParaRPr lang="zh-TW" altLang="en-US" sz="1800"/>
        </a:p>
      </dgm:t>
    </dgm:pt>
    <dgm:pt modelId="{A7F18D8D-E5B5-4A50-A51D-085348922B10}" type="sibTrans" cxnId="{89CD1A9E-546F-432E-8FBA-20AD5B3A9956}">
      <dgm:prSet/>
      <dgm:spPr/>
      <dgm:t>
        <a:bodyPr/>
        <a:lstStyle/>
        <a:p>
          <a:endParaRPr lang="zh-TW" altLang="en-US" sz="1800"/>
        </a:p>
      </dgm:t>
    </dgm:pt>
    <dgm:pt modelId="{6179AF2E-7B86-43BE-9C4F-182A431A3C9B}">
      <dgm:prSet phldrT="[文字]" custT="1"/>
      <dgm:spPr/>
      <dgm:t>
        <a:bodyPr/>
        <a:lstStyle/>
        <a:p>
          <a:r>
            <a:rPr lang="zh-TW" altLang="en-US" sz="1800" dirty="0" smtClean="0"/>
            <a:t>人事資料庫</a:t>
          </a:r>
          <a:r>
            <a:rPr lang="en-US" altLang="zh-TW" sz="1800" dirty="0" smtClean="0"/>
            <a:t>(WEBHR)</a:t>
          </a:r>
          <a:endParaRPr lang="zh-TW" altLang="en-US" sz="1800" dirty="0"/>
        </a:p>
      </dgm:t>
    </dgm:pt>
    <dgm:pt modelId="{CEA51629-D785-4460-B397-2499EFCF2D76}" type="parTrans" cxnId="{8F196037-4E01-46FD-B0AE-2388C54857F5}">
      <dgm:prSet/>
      <dgm:spPr/>
      <dgm:t>
        <a:bodyPr/>
        <a:lstStyle/>
        <a:p>
          <a:endParaRPr lang="zh-TW" altLang="en-US" sz="1800"/>
        </a:p>
      </dgm:t>
    </dgm:pt>
    <dgm:pt modelId="{211F02B5-FAA5-415C-928E-8C9A787CC60C}" type="sibTrans" cxnId="{8F196037-4E01-46FD-B0AE-2388C54857F5}">
      <dgm:prSet/>
      <dgm:spPr/>
      <dgm:t>
        <a:bodyPr/>
        <a:lstStyle/>
        <a:p>
          <a:endParaRPr lang="zh-TW" altLang="en-US" sz="1800"/>
        </a:p>
      </dgm:t>
    </dgm:pt>
    <dgm:pt modelId="{0DC0E654-2904-4F3D-9607-3D22F076A3E2}" type="pres">
      <dgm:prSet presAssocID="{FFBBCBD2-6EFF-4F74-8D89-3E5A1C74D309}" presName="Name0" presStyleCnt="0">
        <dgm:presLayoutVars>
          <dgm:dir/>
          <dgm:animLvl val="lvl"/>
          <dgm:resizeHandles val="exact"/>
        </dgm:presLayoutVars>
      </dgm:prSet>
      <dgm:spPr/>
    </dgm:pt>
    <dgm:pt modelId="{88EC5568-CF68-4326-90C2-7C7FC3E4BB53}" type="pres">
      <dgm:prSet presAssocID="{A50A4E24-5A2A-49BC-88ED-2648334851AE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D200789-7768-48B1-9354-B2F921E587D5}" type="pres">
      <dgm:prSet presAssocID="{28696CC2-5D40-4310-BEBC-95359758FC62}" presName="parTxOnlySpace" presStyleCnt="0"/>
      <dgm:spPr/>
    </dgm:pt>
    <dgm:pt modelId="{91297E61-FC5E-4FFF-8F12-9618840E1412}" type="pres">
      <dgm:prSet presAssocID="{9634B25C-FEF5-4EE0-9559-B7C06E8B99F7}" presName="parTxOnly" presStyleLbl="node1" presStyleIdx="1" presStyleCnt="3" custScaleX="12605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6859E46-7558-412A-9A23-FE84A1B7AD76}" type="pres">
      <dgm:prSet presAssocID="{A7F18D8D-E5B5-4A50-A51D-085348922B10}" presName="parTxOnlySpace" presStyleCnt="0"/>
      <dgm:spPr/>
    </dgm:pt>
    <dgm:pt modelId="{31A1CADC-6504-48FF-AC13-F46773D3763B}" type="pres">
      <dgm:prSet presAssocID="{6179AF2E-7B86-43BE-9C4F-182A431A3C9B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98FF1C5C-0555-4635-8808-EFC26A93869B}" type="presOf" srcId="{A50A4E24-5A2A-49BC-88ED-2648334851AE}" destId="{88EC5568-CF68-4326-90C2-7C7FC3E4BB53}" srcOrd="0" destOrd="0" presId="urn:microsoft.com/office/officeart/2005/8/layout/chevron1"/>
    <dgm:cxn modelId="{89CD1A9E-546F-432E-8FBA-20AD5B3A9956}" srcId="{FFBBCBD2-6EFF-4F74-8D89-3E5A1C74D309}" destId="{9634B25C-FEF5-4EE0-9559-B7C06E8B99F7}" srcOrd="1" destOrd="0" parTransId="{B70D6056-3899-456B-9F4A-12F844A8D956}" sibTransId="{A7F18D8D-E5B5-4A50-A51D-085348922B10}"/>
    <dgm:cxn modelId="{085746E5-D44F-4DD3-B7BE-642E1993A5EC}" type="presOf" srcId="{FFBBCBD2-6EFF-4F74-8D89-3E5A1C74D309}" destId="{0DC0E654-2904-4F3D-9607-3D22F076A3E2}" srcOrd="0" destOrd="0" presId="urn:microsoft.com/office/officeart/2005/8/layout/chevron1"/>
    <dgm:cxn modelId="{8F196037-4E01-46FD-B0AE-2388C54857F5}" srcId="{FFBBCBD2-6EFF-4F74-8D89-3E5A1C74D309}" destId="{6179AF2E-7B86-43BE-9C4F-182A431A3C9B}" srcOrd="2" destOrd="0" parTransId="{CEA51629-D785-4460-B397-2499EFCF2D76}" sibTransId="{211F02B5-FAA5-415C-928E-8C9A787CC60C}"/>
    <dgm:cxn modelId="{AC9DE334-6043-4267-A21B-662E9808480E}" type="presOf" srcId="{9634B25C-FEF5-4EE0-9559-B7C06E8B99F7}" destId="{91297E61-FC5E-4FFF-8F12-9618840E1412}" srcOrd="0" destOrd="0" presId="urn:microsoft.com/office/officeart/2005/8/layout/chevron1"/>
    <dgm:cxn modelId="{24CF27B3-E3E4-4DB0-A62B-1BCCD9E42D3F}" type="presOf" srcId="{6179AF2E-7B86-43BE-9C4F-182A431A3C9B}" destId="{31A1CADC-6504-48FF-AC13-F46773D3763B}" srcOrd="0" destOrd="0" presId="urn:microsoft.com/office/officeart/2005/8/layout/chevron1"/>
    <dgm:cxn modelId="{62F2E82F-0D9B-48E9-920A-AB1CA089B4A3}" srcId="{FFBBCBD2-6EFF-4F74-8D89-3E5A1C74D309}" destId="{A50A4E24-5A2A-49BC-88ED-2648334851AE}" srcOrd="0" destOrd="0" parTransId="{496B6778-29D2-4DC3-A20A-D170F75C5521}" sibTransId="{28696CC2-5D40-4310-BEBC-95359758FC62}"/>
    <dgm:cxn modelId="{D0AFFC7D-AF29-4797-831D-A426BDDA237C}" type="presParOf" srcId="{0DC0E654-2904-4F3D-9607-3D22F076A3E2}" destId="{88EC5568-CF68-4326-90C2-7C7FC3E4BB53}" srcOrd="0" destOrd="0" presId="urn:microsoft.com/office/officeart/2005/8/layout/chevron1"/>
    <dgm:cxn modelId="{0ECCA31E-D746-4EE5-8E5B-B805358C7AA0}" type="presParOf" srcId="{0DC0E654-2904-4F3D-9607-3D22F076A3E2}" destId="{9D200789-7768-48B1-9354-B2F921E587D5}" srcOrd="1" destOrd="0" presId="urn:microsoft.com/office/officeart/2005/8/layout/chevron1"/>
    <dgm:cxn modelId="{2A74C1DD-42EC-465A-BB7C-5007E4C3993B}" type="presParOf" srcId="{0DC0E654-2904-4F3D-9607-3D22F076A3E2}" destId="{91297E61-FC5E-4FFF-8F12-9618840E1412}" srcOrd="2" destOrd="0" presId="urn:microsoft.com/office/officeart/2005/8/layout/chevron1"/>
    <dgm:cxn modelId="{70991CBB-7DC5-478C-9C0D-F4F4A7D2EEF0}" type="presParOf" srcId="{0DC0E654-2904-4F3D-9607-3D22F076A3E2}" destId="{36859E46-7558-412A-9A23-FE84A1B7AD76}" srcOrd="3" destOrd="0" presId="urn:microsoft.com/office/officeart/2005/8/layout/chevron1"/>
    <dgm:cxn modelId="{14A9BFA3-9D37-4596-93B1-A80387772FFA}" type="presParOf" srcId="{0DC0E654-2904-4F3D-9607-3D22F076A3E2}" destId="{31A1CADC-6504-48FF-AC13-F46773D3763B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EC5568-CF68-4326-90C2-7C7FC3E4BB53}">
      <dsp:nvSpPr>
        <dsp:cNvPr id="0" name=""/>
        <dsp:cNvSpPr/>
      </dsp:nvSpPr>
      <dsp:spPr>
        <a:xfrm>
          <a:off x="1057" y="0"/>
          <a:ext cx="2799135" cy="351475"/>
        </a:xfrm>
        <a:prstGeom prst="chevron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/>
            <a:t>人事資料庫</a:t>
          </a:r>
          <a:r>
            <a:rPr lang="en-US" altLang="zh-TW" sz="1800" kern="1200" dirty="0" smtClean="0"/>
            <a:t>(CPA)</a:t>
          </a:r>
          <a:endParaRPr lang="zh-TW" altLang="en-US" sz="1800" kern="1200" dirty="0"/>
        </a:p>
      </dsp:txBody>
      <dsp:txXfrm>
        <a:off x="176795" y="0"/>
        <a:ext cx="2447660" cy="351475"/>
      </dsp:txXfrm>
    </dsp:sp>
    <dsp:sp modelId="{91297E61-FC5E-4FFF-8F12-9618840E1412}">
      <dsp:nvSpPr>
        <dsp:cNvPr id="0" name=""/>
        <dsp:cNvSpPr/>
      </dsp:nvSpPr>
      <dsp:spPr>
        <a:xfrm>
          <a:off x="2520279" y="0"/>
          <a:ext cx="3528393" cy="351475"/>
        </a:xfrm>
        <a:prstGeom prst="chevron">
          <a:avLst/>
        </a:prstGeom>
        <a:solidFill>
          <a:schemeClr val="accent1">
            <a:shade val="80000"/>
            <a:hueOff val="153123"/>
            <a:satOff val="-2196"/>
            <a:lumOff val="1280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/>
            <a:t>人事資料庫</a:t>
          </a:r>
          <a:r>
            <a:rPr lang="en-US" altLang="zh-TW" sz="1800" kern="1200" dirty="0" smtClean="0"/>
            <a:t>(CPA)</a:t>
          </a:r>
          <a:endParaRPr lang="zh-TW" altLang="en-US" sz="1800" kern="1200" dirty="0"/>
        </a:p>
      </dsp:txBody>
      <dsp:txXfrm>
        <a:off x="2696017" y="0"/>
        <a:ext cx="3176918" cy="351475"/>
      </dsp:txXfrm>
    </dsp:sp>
    <dsp:sp modelId="{31A1CADC-6504-48FF-AC13-F46773D3763B}">
      <dsp:nvSpPr>
        <dsp:cNvPr id="0" name=""/>
        <dsp:cNvSpPr/>
      </dsp:nvSpPr>
      <dsp:spPr>
        <a:xfrm>
          <a:off x="5768759" y="0"/>
          <a:ext cx="2799135" cy="351475"/>
        </a:xfrm>
        <a:prstGeom prst="chevron">
          <a:avLst/>
        </a:prstGeom>
        <a:solidFill>
          <a:schemeClr val="accent1">
            <a:shade val="80000"/>
            <a:hueOff val="306246"/>
            <a:satOff val="-4392"/>
            <a:lumOff val="256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/>
            <a:t>人事資料庫</a:t>
          </a:r>
          <a:r>
            <a:rPr lang="en-US" altLang="zh-TW" sz="1800" kern="1200" dirty="0" smtClean="0"/>
            <a:t>(WEBHR)</a:t>
          </a:r>
          <a:endParaRPr lang="zh-TW" altLang="en-US" sz="1800" kern="1200" dirty="0"/>
        </a:p>
      </dsp:txBody>
      <dsp:txXfrm>
        <a:off x="5944497" y="0"/>
        <a:ext cx="2447660" cy="3514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r">
              <a:defRPr sz="1200"/>
            </a:lvl1pPr>
          </a:lstStyle>
          <a:p>
            <a:fld id="{7B5C6C5F-F98E-4939-B341-F54B23FD1F8E}" type="datetimeFigureOut">
              <a:rPr lang="zh-TW" altLang="en-US" smtClean="0"/>
              <a:t>2019/6/24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768350" y="744538"/>
            <a:ext cx="526097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12" tIns="45656" rIns="91312" bIns="45656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312" tIns="45656" rIns="91312" bIns="45656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312" tIns="45656" rIns="91312" bIns="45656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1312" tIns="45656" rIns="91312" bIns="45656" rtlCol="0" anchor="b"/>
          <a:lstStyle>
            <a:lvl1pPr algn="r">
              <a:defRPr sz="1200"/>
            </a:lvl1pPr>
          </a:lstStyle>
          <a:p>
            <a:fld id="{1065D35B-6C28-4F66-8551-B55D7CCF1B5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112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3" r="863" b="4615"/>
          <a:stretch/>
        </p:blipFill>
        <p:spPr>
          <a:xfrm>
            <a:off x="3526" y="0"/>
            <a:ext cx="10743774" cy="7561263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30718" y="612279"/>
            <a:ext cx="9089390" cy="1620771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632723" y="2548102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6F9F1-30AD-43E3-A59F-7CF3CF1420B7}" type="datetime1">
              <a:rPr lang="zh-TW" altLang="en-US" smtClean="0"/>
              <a:t>2019/6/24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9" name="圖片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3044" y="6751743"/>
            <a:ext cx="2072533" cy="492831"/>
          </a:xfrm>
          <a:prstGeom prst="rect">
            <a:avLst/>
          </a:prstGeom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32344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01D30-EB98-4F41-8A69-C3886E01816B}" type="datetime1">
              <a:rPr lang="zh-TW" altLang="en-US" smtClean="0"/>
              <a:t>2019/6/24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0185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752715" y="302802"/>
            <a:ext cx="2406015" cy="645157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534670" y="302802"/>
            <a:ext cx="7039822" cy="645157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72B20-ECB6-463D-B646-B0BEBD9E29A1}" type="datetime1">
              <a:rPr lang="zh-TW" altLang="en-US" smtClean="0"/>
              <a:t>2019/6/24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98333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86" b="4629"/>
          <a:stretch/>
        </p:blipFill>
        <p:spPr>
          <a:xfrm>
            <a:off x="0" y="-1"/>
            <a:ext cx="10747300" cy="7561264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0156" y="2844527"/>
            <a:ext cx="9624060" cy="1260211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ADF2E-6211-44A8-80BB-FF70952FE316}" type="datetime1">
              <a:rPr lang="zh-TW" altLang="en-US" smtClean="0"/>
              <a:t>2019/6/24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42250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3" r="863" b="4615"/>
          <a:stretch/>
        </p:blipFill>
        <p:spPr>
          <a:xfrm>
            <a:off x="3526" y="0"/>
            <a:ext cx="10743774" cy="7561263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30718" y="612279"/>
            <a:ext cx="9089390" cy="1620771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632723" y="2548102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6F9F1-30AD-43E3-A59F-7CF3CF1420B7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2019/6/24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圖片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3044" y="6751743"/>
            <a:ext cx="2072533" cy="492831"/>
          </a:xfrm>
          <a:prstGeom prst="rect">
            <a:avLst/>
          </a:prstGeom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4511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8E4AC-63C2-4C82-8914-B4FA132B6B50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2019/6/24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5158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4705" y="4858812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C12F4-440D-4916-90EF-5EF062964478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2019/6/24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3066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534670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435812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AE53E-2A0A-4636-AC56-C46AC541C211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2019/6/24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9157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5432099" y="1692533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15537-A573-4DC9-8F97-92C85F37A9BC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2019/6/24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5344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D4BFD-F404-489A-8A14-5EF4AA6B8ACD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2019/6/24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0115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A8C66-5864-42E3-838E-773E4454E478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2019/6/24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441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8E4AC-63C2-4C82-8914-B4FA132B6B50}" type="datetime1">
              <a:rPr lang="zh-TW" altLang="en-US" smtClean="0"/>
              <a:t>2019/6/24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8252173" y="7194488"/>
            <a:ext cx="2495127" cy="402567"/>
          </a:xfrm>
        </p:spPr>
        <p:txBody>
          <a:bodyPr/>
          <a:lstStyle>
            <a:lvl1pPr>
              <a:defRPr b="1"/>
            </a:lvl1pPr>
          </a:lstStyle>
          <a:p>
            <a:fld id="{B3AAAEA7-8BCE-4301-A51E-CEE06A27A94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28802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4671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34671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D3F78-E1CC-47E3-B70E-B8DA53DFAD3E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2019/6/24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0159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F766B-3B78-4EBB-8A48-E2AC291DB11E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2019/6/24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4386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01D30-EB98-4F41-8A69-C3886E01816B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2019/6/24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7445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752715" y="302802"/>
            <a:ext cx="2406015" cy="645157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534670" y="302802"/>
            <a:ext cx="7039822" cy="645157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72B20-ECB6-463D-B646-B0BEBD9E29A1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2019/6/24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8240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86" b="4629"/>
          <a:stretch/>
        </p:blipFill>
        <p:spPr>
          <a:xfrm>
            <a:off x="0" y="-1"/>
            <a:ext cx="10747300" cy="7561264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0156" y="2844527"/>
            <a:ext cx="9624060" cy="1260211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ADF2E-6211-44A8-80BB-FF70952FE316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2019/6/24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152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4705" y="4858812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C12F4-440D-4916-90EF-5EF062964478}" type="datetime1">
              <a:rPr lang="zh-TW" altLang="en-US" smtClean="0"/>
              <a:t>2019/6/24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8133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534670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435812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AE53E-2A0A-4636-AC56-C46AC541C211}" type="datetime1">
              <a:rPr lang="zh-TW" altLang="en-US" smtClean="0"/>
              <a:t>2019/6/24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8039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5432099" y="1692533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15537-A573-4DC9-8F97-92C85F37A9BC}" type="datetime1">
              <a:rPr lang="zh-TW" altLang="en-US" smtClean="0"/>
              <a:t>2019/6/24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7166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D4BFD-F404-489A-8A14-5EF4AA6B8ACD}" type="datetime1">
              <a:rPr lang="zh-TW" altLang="en-US" smtClean="0"/>
              <a:t>2019/6/24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5980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A8C66-5864-42E3-838E-773E4454E478}" type="datetime1">
              <a:rPr lang="zh-TW" altLang="en-US" smtClean="0"/>
              <a:t>2019/6/24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91511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4671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34671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D3F78-E1CC-47E3-B70E-B8DA53DFAD3E}" type="datetime1">
              <a:rPr lang="zh-TW" altLang="en-US" smtClean="0"/>
              <a:t>2019/6/24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39917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F766B-3B78-4EBB-8A48-E2AC291DB11E}" type="datetime1">
              <a:rPr lang="zh-TW" altLang="en-US" smtClean="0"/>
              <a:t>2019/6/24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1379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93" b="5441"/>
          <a:stretch/>
        </p:blipFill>
        <p:spPr>
          <a:xfrm>
            <a:off x="-9716" y="0"/>
            <a:ext cx="10734600" cy="7561263"/>
          </a:xfrm>
          <a:prstGeom prst="rect">
            <a:avLst/>
          </a:prstGeom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534670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6FD1A-8601-42BF-948E-AFDAC2207083}" type="datetime1">
              <a:rPr lang="zh-TW" altLang="en-US" smtClean="0"/>
              <a:t>2019/6/24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653579" y="7008171"/>
            <a:ext cx="3386243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7663603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文字方塊 8"/>
          <p:cNvSpPr txBox="1"/>
          <p:nvPr userDrawn="1"/>
        </p:nvSpPr>
        <p:spPr>
          <a:xfrm>
            <a:off x="64274" y="5292799"/>
            <a:ext cx="461665" cy="151086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18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核能研究所</a:t>
            </a:r>
            <a:endParaRPr lang="zh-TW" altLang="en-US" sz="18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96147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104305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93" b="5441"/>
          <a:stretch/>
        </p:blipFill>
        <p:spPr>
          <a:xfrm>
            <a:off x="-9716" y="0"/>
            <a:ext cx="10734600" cy="7561263"/>
          </a:xfrm>
          <a:prstGeom prst="rect">
            <a:avLst/>
          </a:prstGeom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534670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6FD1A-8601-42BF-948E-AFDAC2207083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2019/6/24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653579" y="7008171"/>
            <a:ext cx="3386243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7663603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AAEA7-8BCE-4301-A51E-CEE06A27A94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文字方塊 8"/>
          <p:cNvSpPr txBox="1"/>
          <p:nvPr userDrawn="1"/>
        </p:nvSpPr>
        <p:spPr>
          <a:xfrm>
            <a:off x="64274" y="5292799"/>
            <a:ext cx="461665" cy="151086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18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核能研究所</a:t>
            </a:r>
            <a:endParaRPr lang="zh-TW" altLang="en-US" sz="1800" b="1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46552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 ftr="0" dt="0"/>
  <p:txStyles>
    <p:titleStyle>
      <a:lvl1pPr algn="ctr" defTabSz="104305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6.jpe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7.jpeg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ocial.iner.gov.tw/massmailer/click.php?jobid=d467d9c523a7f154e45af6db48882f3aa30bb1f0&amp;rcpt=XXX@iner.gov.tw&amp;link=http://webin.iner.gov.tw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10196" y="1260351"/>
            <a:ext cx="9361040" cy="1620771"/>
          </a:xfrm>
        </p:spPr>
        <p:txBody>
          <a:bodyPr>
            <a:normAutofit/>
          </a:bodyPr>
          <a:lstStyle/>
          <a:p>
            <a:r>
              <a:rPr lang="zh-TW" altLang="en-US" sz="4800" b="1" spc="3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行政人員座談會</a:t>
            </a:r>
            <a:r>
              <a:rPr lang="en-US" altLang="zh-TW" sz="4800" b="1" spc="300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4800" b="1" spc="3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800" b="1" spc="3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綜計組案例</a:t>
            </a:r>
            <a:r>
              <a:rPr lang="zh-TW" altLang="en-US" sz="4800" b="1" spc="300" dirty="0">
                <a:latin typeface="標楷體" panose="03000509000000000000" pitchFamily="65" charset="-120"/>
                <a:ea typeface="標楷體" panose="03000509000000000000" pitchFamily="65" charset="-120"/>
              </a:rPr>
              <a:t>分享暨宣導事項</a:t>
            </a:r>
            <a:endParaRPr lang="zh-TW" altLang="en-US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906540" y="5220791"/>
            <a:ext cx="6408712" cy="1584177"/>
          </a:xfrm>
        </p:spPr>
        <p:txBody>
          <a:bodyPr>
            <a:normAutofit/>
          </a:bodyPr>
          <a:lstStyle/>
          <a:p>
            <a:pPr lvl="0" defTabSz="914400"/>
            <a:r>
              <a:rPr lang="zh-TW" alt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綜計組</a:t>
            </a:r>
            <a:endParaRPr lang="en-US" altLang="zh-TW" sz="3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0" defTabSz="914400"/>
            <a:r>
              <a:rPr lang="en-US" altLang="zh-TW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108</a:t>
            </a:r>
            <a:r>
              <a:rPr lang="zh-TW" alt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</a:t>
            </a:r>
            <a:r>
              <a:rPr lang="en-US" altLang="zh-TW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6</a:t>
            </a:r>
            <a:r>
              <a:rPr lang="zh-TW" alt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月</a:t>
            </a:r>
            <a:r>
              <a:rPr lang="en-US" altLang="zh-TW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26</a:t>
            </a:r>
            <a:r>
              <a:rPr lang="zh-TW" alt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日</a:t>
            </a:r>
            <a:endParaRPr lang="zh-TW" alt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227020" y="7165007"/>
            <a:ext cx="2495127" cy="402567"/>
          </a:xfrm>
        </p:spPr>
        <p:txBody>
          <a:bodyPr/>
          <a:lstStyle/>
          <a:p>
            <a:fld id="{B3AAAEA7-8BCE-4301-A51E-CEE06A27A943}" type="slidenum">
              <a:rPr lang="zh-TW" altLang="en-US" b="1" smtClean="0"/>
              <a:t>1</a:t>
            </a:fld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167887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18819" y="253332"/>
            <a:ext cx="9624060" cy="1260211"/>
          </a:xfrm>
        </p:spPr>
        <p:txBody>
          <a:bodyPr>
            <a:normAutofit/>
          </a:bodyPr>
          <a:lstStyle/>
          <a:p>
            <a:pPr>
              <a:spcBef>
                <a:spcPts val="3600"/>
              </a:spcBef>
            </a:pPr>
            <a:r>
              <a:rPr lang="zh-TW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五</a:t>
            </a:r>
            <a:r>
              <a:rPr lang="zh-TW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zh-TW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法務或商務</a:t>
            </a:r>
            <a:r>
              <a:rPr lang="zh-TW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文件會簽單位</a:t>
            </a:r>
            <a:r>
              <a:rPr lang="en-US" altLang="zh-TW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續</a:t>
            </a:r>
            <a:r>
              <a:rPr lang="en-US" altLang="zh-TW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br>
              <a:rPr lang="en-US" altLang="zh-TW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zh-TW" altLang="en-US" sz="16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附件一                                                                              附件二</a:t>
            </a:r>
            <a:endParaRPr lang="zh-TW" altLang="en-US" sz="1600" b="1" dirty="0">
              <a:solidFill>
                <a:srgbClr val="0000FF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1674292" y="1548383"/>
            <a:ext cx="79928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TW" sz="3200" b="1" dirty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3200" b="1" dirty="0" smtClean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  <a:p>
            <a:endParaRPr lang="zh-TW" altLang="en-US" sz="3200" b="1" dirty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8" y="1332359"/>
            <a:ext cx="4680520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700" y="1311887"/>
            <a:ext cx="5140449" cy="592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726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600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謝謝聆聽 </a:t>
            </a:r>
            <a:r>
              <a:rPr lang="en-US" altLang="zh-TW" sz="6600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!</a:t>
            </a:r>
            <a:endParaRPr lang="zh-TW" altLang="en-US" sz="6600" b="1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 txBox="1">
            <a:spLocks/>
          </p:cNvSpPr>
          <p:nvPr/>
        </p:nvSpPr>
        <p:spPr>
          <a:xfrm>
            <a:off x="8252173" y="7194488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defPPr>
              <a:defRPr lang="zh-TW"/>
            </a:defPPr>
            <a:lvl1pPr marL="0" algn="r" defTabSz="1043056" rtl="0" eaLnBrk="1" latinLnBrk="0" hangingPunct="1"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3AAAEA7-8BCE-4301-A51E-CEE06A27A943}" type="slidenum">
              <a:rPr lang="zh-TW" altLang="en-US" smtClean="0">
                <a:solidFill>
                  <a:schemeClr val="bg1"/>
                </a:solidFill>
              </a:rPr>
              <a:pPr/>
              <a:t>11</a:t>
            </a:fld>
            <a:endParaRPr lang="zh-TW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653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0156" y="230793"/>
            <a:ext cx="9624060" cy="813534"/>
          </a:xfrm>
        </p:spPr>
        <p:txBody>
          <a:bodyPr>
            <a:normAutofit/>
          </a:bodyPr>
          <a:lstStyle/>
          <a:p>
            <a:r>
              <a:rPr lang="zh-TW" altLang="en-US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一、落實</a:t>
            </a:r>
            <a:r>
              <a:rPr lang="zh-TW" altLang="en-US" sz="3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人力資源系統</a:t>
            </a:r>
            <a:endParaRPr lang="en-US" altLang="zh-TW" sz="36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490086" y="1125974"/>
            <a:ext cx="9325320" cy="94179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1200"/>
              </a:spcAft>
              <a:tabLst>
                <a:tab pos="450215" algn="l"/>
                <a:tab pos="540385" algn="l"/>
                <a:tab pos="709930" algn="l"/>
              </a:tabLst>
            </a:pPr>
            <a:r>
              <a:rPr lang="en-US" altLang="zh-TW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新細明體" panose="02020500000000000000" pitchFamily="18" charset="-120"/>
              </a:rPr>
              <a:t>(</a:t>
            </a:r>
            <a:r>
              <a:rPr lang="zh-TW" alt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新細明體" panose="02020500000000000000" pitchFamily="18" charset="-120"/>
              </a:rPr>
              <a:t>一</a:t>
            </a:r>
            <a:r>
              <a:rPr lang="en-US" altLang="zh-TW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新細明體" panose="02020500000000000000" pitchFamily="18" charset="-120"/>
              </a:rPr>
              <a:t>)</a:t>
            </a:r>
            <a:r>
              <a:rPr lang="zh-TW" altLang="zh-TW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新細明體" panose="02020500000000000000" pitchFamily="18" charset="-120"/>
              </a:rPr>
              <a:t>請各</a:t>
            </a:r>
            <a:r>
              <a:rPr lang="zh-TW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新細明體" panose="02020500000000000000" pitchFamily="18" charset="-120"/>
              </a:rPr>
              <a:t>單位</a:t>
            </a:r>
            <a:r>
              <a:rPr lang="zh-TW" altLang="zh-TW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新細明體" panose="02020500000000000000" pitchFamily="18" charset="-120"/>
              </a:rPr>
              <a:t>確實落實</a:t>
            </a:r>
            <a:r>
              <a:rPr lang="zh-TW" altLang="en-US" sz="2800" b="1" dirty="0" smtClean="0">
                <a:latin typeface="新細明體"/>
                <a:ea typeface="新細明體"/>
                <a:cs typeface="新細明體" panose="02020500000000000000" pitchFamily="18" charset="-120"/>
              </a:rPr>
              <a:t>「</a:t>
            </a: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人力資源系統」</a:t>
            </a:r>
            <a:r>
              <a:rPr lang="zh-TW" altLang="zh-TW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新細明體" panose="02020500000000000000" pitchFamily="18" charset="-120"/>
              </a:rPr>
              <a:t>填寫</a:t>
            </a:r>
            <a:endParaRPr lang="en-US" altLang="zh-TW" sz="2800" b="1" dirty="0" smtClean="0">
              <a:solidFill>
                <a:prstClr val="black"/>
              </a:solidFill>
              <a:latin typeface="Times New Roman" panose="02020603050405020304" pitchFamily="18" charset="0"/>
              <a:ea typeface="標楷體" panose="03000509000000000000" pitchFamily="65" charset="-120"/>
              <a:cs typeface="新細明體" panose="02020500000000000000" pitchFamily="18" charset="-120"/>
            </a:endParaRPr>
          </a:p>
          <a:p>
            <a:pPr marL="457200" indent="-457200" algn="just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50215" algn="l"/>
                <a:tab pos="540385" algn="l"/>
                <a:tab pos="709930" algn="l"/>
              </a:tabLst>
            </a:pPr>
            <a:endParaRPr lang="en-US" altLang="zh-TW" sz="24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 algn="just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50215" algn="l"/>
                <a:tab pos="540385" algn="l"/>
                <a:tab pos="709930" algn="l"/>
              </a:tabLst>
            </a:pPr>
            <a:endParaRPr lang="en-US" altLang="zh-TW" sz="24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 algn="just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50215" algn="l"/>
                <a:tab pos="540385" algn="l"/>
                <a:tab pos="709930" algn="l"/>
              </a:tabLst>
            </a:pPr>
            <a:endParaRPr lang="en-US" altLang="zh-TW" sz="24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 algn="just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50215" algn="l"/>
                <a:tab pos="540385" algn="l"/>
                <a:tab pos="709930" algn="l"/>
              </a:tabLst>
            </a:pPr>
            <a:endParaRPr lang="en-US" altLang="zh-TW" sz="24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tabLst>
                <a:tab pos="450215" algn="l"/>
                <a:tab pos="540385" algn="l"/>
                <a:tab pos="709930" algn="l"/>
              </a:tabLst>
            </a:pPr>
            <a:endParaRPr lang="en-US" altLang="zh-TW" sz="2800" b="1" dirty="0" smtClean="0">
              <a:latin typeface="Times New Roman" panose="02020603050405020304" pitchFamily="18" charset="0"/>
              <a:ea typeface="標楷體" panose="03000509000000000000" pitchFamily="65" charset="-120"/>
              <a:cs typeface="新細明體" panose="02020500000000000000" pitchFamily="18" charset="-12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tabLst>
                <a:tab pos="450215" algn="l"/>
                <a:tab pos="540385" algn="l"/>
                <a:tab pos="709930" algn="l"/>
              </a:tabLst>
            </a:pPr>
            <a:r>
              <a:rPr lang="en-US" altLang="zh-TW" sz="28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新細明體" panose="02020500000000000000" pitchFamily="18" charset="-120"/>
              </a:rPr>
              <a:t>(</a:t>
            </a:r>
            <a:r>
              <a:rPr lang="zh-TW" altLang="en-US" sz="28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新細明體" panose="02020500000000000000" pitchFamily="18" charset="-120"/>
              </a:rPr>
              <a:t>二</a:t>
            </a:r>
            <a:r>
              <a:rPr lang="en-US" altLang="zh-TW" sz="28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新細明體" panose="02020500000000000000" pitchFamily="18" charset="-120"/>
              </a:rPr>
              <a:t>)</a:t>
            </a:r>
            <a:r>
              <a:rPr lang="zh-TW" altLang="en-US" sz="28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新細明體" panose="02020500000000000000" pitchFamily="18" charset="-120"/>
              </a:rPr>
              <a:t>人力資源系統分類</a:t>
            </a:r>
            <a:endParaRPr lang="en-US" altLang="zh-TW" sz="2800" b="1" dirty="0" smtClean="0">
              <a:latin typeface="Times New Roman" panose="02020603050405020304" pitchFamily="18" charset="0"/>
              <a:ea typeface="標楷體" panose="03000509000000000000" pitchFamily="65" charset="-120"/>
              <a:cs typeface="新細明體" panose="02020500000000000000" pitchFamily="18" charset="-120"/>
            </a:endParaRP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0215" algn="l"/>
                <a:tab pos="540385" algn="l"/>
                <a:tab pos="709930" algn="l"/>
              </a:tabLst>
            </a:pPr>
            <a:r>
              <a:rPr lang="zh-TW" alt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新細明體" panose="02020500000000000000" pitchFamily="18" charset="-120"/>
              </a:rPr>
              <a:t>專長分類：「</a:t>
            </a:r>
            <a:r>
              <a:rPr lang="zh-TW" altLang="en-US" sz="2000" b="1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新細明體" panose="02020500000000000000" pitchFamily="18" charset="-120"/>
              </a:rPr>
              <a:t>證照」、「學術專長」與「特殊專長</a:t>
            </a:r>
            <a:r>
              <a:rPr lang="zh-TW" alt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新細明體" panose="02020500000000000000" pitchFamily="18" charset="-120"/>
              </a:rPr>
              <a:t>」   </a:t>
            </a:r>
            <a:endParaRPr lang="en-US" altLang="zh-TW" sz="2000" b="1" dirty="0" smtClean="0">
              <a:solidFill>
                <a:prstClr val="black"/>
              </a:solidFill>
              <a:latin typeface="Times New Roman" panose="02020603050405020304" pitchFamily="18" charset="0"/>
              <a:ea typeface="標楷體" panose="03000509000000000000" pitchFamily="65" charset="-120"/>
              <a:cs typeface="新細明體" panose="02020500000000000000" pitchFamily="18" charset="-120"/>
            </a:endParaRP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0215" algn="l"/>
                <a:tab pos="540385" algn="l"/>
                <a:tab pos="709930" algn="l"/>
              </a:tabLst>
            </a:pPr>
            <a:r>
              <a:rPr lang="zh-TW" alt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新細明體" panose="02020500000000000000" pitchFamily="18" charset="-120"/>
              </a:rPr>
              <a:t>證照</a:t>
            </a:r>
            <a:r>
              <a:rPr lang="en-US" altLang="zh-TW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新細明體" panose="02020500000000000000" pitchFamily="18" charset="-120"/>
              </a:rPr>
              <a:t>(</a:t>
            </a:r>
            <a:r>
              <a:rPr lang="zh-TW" alt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新細明體" panose="02020500000000000000" pitchFamily="18" charset="-120"/>
              </a:rPr>
              <a:t>書</a:t>
            </a:r>
            <a:r>
              <a:rPr lang="en-US" altLang="zh-TW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新細明體" panose="02020500000000000000" pitchFamily="18" charset="-120"/>
              </a:rPr>
              <a:t>)</a:t>
            </a:r>
            <a:r>
              <a:rPr lang="zh-TW" alt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新細明體" panose="02020500000000000000" pitchFamily="18" charset="-120"/>
              </a:rPr>
              <a:t>類別：專業</a:t>
            </a:r>
            <a:r>
              <a:rPr lang="zh-TW" alt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新細明體" panose="02020500000000000000" pitchFamily="18" charset="-120"/>
              </a:rPr>
              <a:t>證照、輻</a:t>
            </a:r>
            <a:r>
              <a:rPr lang="zh-TW" altLang="en-US" sz="2000" b="1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新細明體" panose="02020500000000000000" pitchFamily="18" charset="-120"/>
              </a:rPr>
              <a:t>安輻</a:t>
            </a:r>
            <a:r>
              <a:rPr lang="zh-TW" altLang="en-US" sz="2000" b="1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新細明體" panose="02020500000000000000" pitchFamily="18" charset="-120"/>
              </a:rPr>
              <a:t>防、採購</a:t>
            </a:r>
            <a:r>
              <a:rPr lang="zh-TW" alt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新細明體" panose="02020500000000000000" pitchFamily="18" charset="-120"/>
              </a:rPr>
              <a:t>、語文、</a:t>
            </a:r>
            <a:r>
              <a:rPr lang="zh-TW" altLang="en-US" sz="2000" b="1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新細明體" panose="02020500000000000000" pitchFamily="18" charset="-120"/>
              </a:rPr>
              <a:t>其</a:t>
            </a:r>
            <a:r>
              <a:rPr lang="zh-TW" alt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新細明體" panose="02020500000000000000" pitchFamily="18" charset="-120"/>
              </a:rPr>
              <a:t>他</a:t>
            </a:r>
            <a:endParaRPr lang="en-US" altLang="zh-TW" sz="2000" b="1" dirty="0" smtClean="0">
              <a:solidFill>
                <a:prstClr val="black"/>
              </a:solidFill>
              <a:latin typeface="Times New Roman" panose="02020603050405020304" pitchFamily="18" charset="0"/>
              <a:ea typeface="標楷體" panose="03000509000000000000" pitchFamily="65" charset="-120"/>
              <a:cs typeface="新細明體" panose="02020500000000000000" pitchFamily="18" charset="-12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tabLst>
                <a:tab pos="450215" algn="l"/>
                <a:tab pos="540385" algn="l"/>
                <a:tab pos="709930" algn="l"/>
              </a:tabLst>
            </a:pPr>
            <a:r>
              <a:rPr lang="zh-TW" altLang="en-US" sz="1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新細明體" panose="02020500000000000000" pitchFamily="18" charset="-120"/>
              </a:rPr>
              <a:t>      </a:t>
            </a:r>
            <a:r>
              <a:rPr lang="en-US" altLang="zh-TW" sz="18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新細明體" panose="02020500000000000000" pitchFamily="18" charset="-120"/>
              </a:rPr>
              <a:t>(</a:t>
            </a:r>
            <a:r>
              <a:rPr lang="zh-TW" altLang="en-US" sz="18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新細明體" panose="02020500000000000000" pitchFamily="18" charset="-120"/>
              </a:rPr>
              <a:t>輸入內容：主管機關、專業證照名稱、證照字號、有效日期</a:t>
            </a:r>
            <a:r>
              <a:rPr lang="en-US" altLang="zh-TW" sz="18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新細明體" panose="02020500000000000000" pitchFamily="18" charset="-120"/>
              </a:rPr>
              <a:t>…)</a:t>
            </a:r>
          </a:p>
          <a:p>
            <a:pPr>
              <a:spcBef>
                <a:spcPts val="600"/>
              </a:spcBef>
              <a:spcAft>
                <a:spcPts val="1200"/>
              </a:spcAft>
              <a:tabLst>
                <a:tab pos="450215" algn="l"/>
                <a:tab pos="540385" algn="l"/>
                <a:tab pos="709930" algn="l"/>
              </a:tabLst>
            </a:pPr>
            <a:r>
              <a:rPr lang="en-US" altLang="zh-TW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(</a:t>
            </a:r>
            <a:r>
              <a:rPr lang="zh-TW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三</a:t>
            </a:r>
            <a:r>
              <a:rPr lang="en-US" altLang="zh-TW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)</a:t>
            </a:r>
            <a:r>
              <a:rPr lang="zh-TW" altLang="en-US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人力資源系統精進預計</a:t>
            </a:r>
            <a:r>
              <a:rPr lang="en-US" altLang="zh-TW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108</a:t>
            </a:r>
            <a:r>
              <a:rPr lang="zh-TW" altLang="en-US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年</a:t>
            </a:r>
            <a:r>
              <a:rPr lang="en-US" altLang="zh-TW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7</a:t>
            </a:r>
            <a:r>
              <a:rPr lang="zh-TW" altLang="en-US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月上線</a:t>
            </a:r>
            <a:endParaRPr lang="en-US" altLang="zh-TW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  <a:cs typeface="新細明體" panose="02020500000000000000" pitchFamily="18" charset="-120"/>
            </a:endParaRPr>
          </a:p>
          <a:p>
            <a:pPr algn="just">
              <a:spcBef>
                <a:spcPts val="600"/>
              </a:spcBef>
              <a:spcAft>
                <a:spcPts val="1200"/>
              </a:spcAft>
              <a:tabLst>
                <a:tab pos="450215" algn="l"/>
                <a:tab pos="540385" algn="l"/>
                <a:tab pos="709930" algn="l"/>
              </a:tabLst>
            </a:pPr>
            <a:endParaRPr lang="zh-TW" altLang="en-US" sz="2800" b="1" dirty="0">
              <a:solidFill>
                <a:prstClr val="black"/>
              </a:solidFill>
              <a:latin typeface="Times New Roman" panose="02020603050405020304" pitchFamily="18" charset="0"/>
              <a:ea typeface="標楷體" panose="03000509000000000000" pitchFamily="65" charset="-120"/>
              <a:cs typeface="新細明體" panose="02020500000000000000" pitchFamily="18" charset="-120"/>
            </a:endParaRPr>
          </a:p>
          <a:p>
            <a:pPr algn="just">
              <a:spcBef>
                <a:spcPts val="600"/>
              </a:spcBef>
              <a:spcAft>
                <a:spcPts val="1200"/>
              </a:spcAft>
              <a:tabLst>
                <a:tab pos="450215" algn="l"/>
                <a:tab pos="540385" algn="l"/>
                <a:tab pos="709930" algn="l"/>
              </a:tabLst>
            </a:pPr>
            <a:endParaRPr lang="en-US" altLang="zh-TW" sz="2800" b="1" dirty="0" smtClean="0">
              <a:solidFill>
                <a:prstClr val="black"/>
              </a:solidFill>
              <a:latin typeface="Times New Roman" panose="02020603050405020304" pitchFamily="18" charset="0"/>
              <a:ea typeface="標楷體" panose="03000509000000000000" pitchFamily="65" charset="-120"/>
              <a:cs typeface="新細明體" panose="02020500000000000000" pitchFamily="18" charset="-120"/>
            </a:endParaRPr>
          </a:p>
          <a:p>
            <a:pPr marL="457200" indent="-457200" algn="just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50215" algn="l"/>
                <a:tab pos="540385" algn="l"/>
                <a:tab pos="709930" algn="l"/>
              </a:tabLst>
            </a:pPr>
            <a:endParaRPr lang="en-US" altLang="zh-TW" sz="2800" b="1" dirty="0">
              <a:solidFill>
                <a:prstClr val="black"/>
              </a:solidFill>
              <a:latin typeface="Times New Roman" panose="02020603050405020304" pitchFamily="18" charset="0"/>
              <a:ea typeface="標楷體" panose="03000509000000000000" pitchFamily="65" charset="-120"/>
              <a:cs typeface="新細明體" panose="02020500000000000000" pitchFamily="18" charset="-120"/>
            </a:endParaRPr>
          </a:p>
          <a:p>
            <a:pPr marL="342900" indent="-342900" algn="just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50215" algn="l"/>
                <a:tab pos="540385" algn="l"/>
                <a:tab pos="709930" algn="l"/>
              </a:tabLst>
            </a:pPr>
            <a:endParaRPr lang="en-US" altLang="zh-TW" sz="2800" b="1" dirty="0">
              <a:solidFill>
                <a:prstClr val="black"/>
              </a:solidFill>
              <a:latin typeface="Times New Roman" panose="02020603050405020304" pitchFamily="18" charset="0"/>
              <a:ea typeface="標楷體" panose="03000509000000000000" pitchFamily="65" charset="-120"/>
              <a:cs typeface="新細明體" panose="02020500000000000000" pitchFamily="18" charset="-120"/>
            </a:endParaRPr>
          </a:p>
          <a:p>
            <a:pPr marL="342900" indent="-342900" algn="just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50215" algn="l"/>
                <a:tab pos="540385" algn="l"/>
                <a:tab pos="709930" algn="l"/>
              </a:tabLst>
            </a:pPr>
            <a:endParaRPr lang="en-US" altLang="zh-TW" sz="2800" b="1" dirty="0">
              <a:solidFill>
                <a:prstClr val="black"/>
              </a:solidFill>
              <a:latin typeface="Times New Roman" panose="02020603050405020304" pitchFamily="18" charset="0"/>
              <a:ea typeface="標楷體" panose="03000509000000000000" pitchFamily="65" charset="-120"/>
              <a:cs typeface="新細明體" panose="02020500000000000000" pitchFamily="18" charset="-120"/>
            </a:endParaRPr>
          </a:p>
        </p:txBody>
      </p:sp>
      <p:sp>
        <p:nvSpPr>
          <p:cNvPr id="2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8155012" y="7194488"/>
            <a:ext cx="2495127" cy="402567"/>
          </a:xfrm>
        </p:spPr>
        <p:txBody>
          <a:bodyPr/>
          <a:lstStyle/>
          <a:p>
            <a:fld id="{B3AAAEA7-8BCE-4301-A51E-CEE06A27A943}" type="slidenum">
              <a:rPr lang="zh-TW" altLang="en-US" b="1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zh-TW" altLang="en-US" b="1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6" name="圖片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288" y="3644924"/>
            <a:ext cx="1363574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AutoShape 21"/>
          <p:cNvSpPr>
            <a:spLocks noChangeArrowheads="1"/>
          </p:cNvSpPr>
          <p:nvPr/>
        </p:nvSpPr>
        <p:spPr bwMode="auto">
          <a:xfrm>
            <a:off x="8605886" y="4265612"/>
            <a:ext cx="1100138" cy="703262"/>
          </a:xfrm>
          <a:prstGeom prst="can">
            <a:avLst>
              <a:gd name="adj" fmla="val 25000"/>
            </a:avLst>
          </a:prstGeom>
          <a:solidFill>
            <a:srgbClr val="FF99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0" lang="zh-TW" altLang="en-US" sz="1400" dirty="0">
                <a:solidFill>
                  <a:prstClr val="black"/>
                </a:solidFill>
                <a:ea typeface="華康細圓體" pitchFamily="49" charset="-120"/>
              </a:rPr>
              <a:t>本所人力資源資料庫</a:t>
            </a:r>
            <a:endParaRPr kumimoji="0" lang="zh-TW" altLang="zh-TW" sz="1400" dirty="0">
              <a:solidFill>
                <a:prstClr val="black"/>
              </a:solidFill>
              <a:ea typeface="華康細圓體" pitchFamily="49" charset="-120"/>
            </a:endParaRPr>
          </a:p>
        </p:txBody>
      </p:sp>
      <p:cxnSp>
        <p:nvCxnSpPr>
          <p:cNvPr id="28" name="弧形接點 27"/>
          <p:cNvCxnSpPr/>
          <p:nvPr/>
        </p:nvCxnSpPr>
        <p:spPr>
          <a:xfrm flipV="1">
            <a:off x="7290916" y="4356695"/>
            <a:ext cx="1314970" cy="260548"/>
          </a:xfrm>
          <a:prstGeom prst="curvedConnector3">
            <a:avLst>
              <a:gd name="adj1" fmla="val 50000"/>
            </a:avLst>
          </a:prstGeom>
          <a:ln w="15875">
            <a:solidFill>
              <a:srgbClr val="0000FF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圖片 7" descr="筆記型電腦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8108" y="3144489"/>
            <a:ext cx="490538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圖片 6" descr="男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6024" y="2962299"/>
            <a:ext cx="414338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1" name="弧形接點 30"/>
          <p:cNvCxnSpPr/>
          <p:nvPr/>
        </p:nvCxnSpPr>
        <p:spPr>
          <a:xfrm rot="5400000">
            <a:off x="9237947" y="3759433"/>
            <a:ext cx="609924" cy="402434"/>
          </a:xfrm>
          <a:prstGeom prst="curvedConnector3">
            <a:avLst>
              <a:gd name="adj1" fmla="val 50000"/>
            </a:avLst>
          </a:prstGeom>
          <a:ln w="15875">
            <a:solidFill>
              <a:srgbClr val="0000FF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文字方塊 78"/>
          <p:cNvSpPr txBox="1">
            <a:spLocks noChangeArrowheads="1"/>
          </p:cNvSpPr>
          <p:nvPr/>
        </p:nvSpPr>
        <p:spPr bwMode="auto">
          <a:xfrm>
            <a:off x="10243244" y="2838425"/>
            <a:ext cx="31432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1400" b="1" dirty="0">
                <a:solidFill>
                  <a:srgbClr val="F79646">
                    <a:lumMod val="50000"/>
                  </a:srgbClr>
                </a:solidFill>
              </a:rPr>
              <a:t>本所員工</a:t>
            </a:r>
          </a:p>
        </p:txBody>
      </p:sp>
      <p:pic>
        <p:nvPicPr>
          <p:cNvPr id="34" name="圖片 6" descr="男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7354" y="6069493"/>
            <a:ext cx="414338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圖片 7" descr="筆記型電腦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253586" y="6155217"/>
            <a:ext cx="490538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6" name="弧形接點 35"/>
          <p:cNvCxnSpPr/>
          <p:nvPr/>
        </p:nvCxnSpPr>
        <p:spPr>
          <a:xfrm rot="5400000" flipH="1" flipV="1">
            <a:off x="8806062" y="5405240"/>
            <a:ext cx="864093" cy="207170"/>
          </a:xfrm>
          <a:prstGeom prst="curvedConnector3">
            <a:avLst>
              <a:gd name="adj1" fmla="val 50000"/>
            </a:avLst>
          </a:prstGeom>
          <a:ln w="15875">
            <a:solidFill>
              <a:srgbClr val="0000FF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矩形 37"/>
          <p:cNvSpPr/>
          <p:nvPr/>
        </p:nvSpPr>
        <p:spPr>
          <a:xfrm>
            <a:off x="9341694" y="5631997"/>
            <a:ext cx="3237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zh-TW" altLang="en-US" sz="1400" b="1" dirty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審核</a:t>
            </a:r>
          </a:p>
        </p:txBody>
      </p:sp>
      <p:sp>
        <p:nvSpPr>
          <p:cNvPr id="42" name="文字方塊 78"/>
          <p:cNvSpPr txBox="1">
            <a:spLocks noChangeArrowheads="1"/>
          </p:cNvSpPr>
          <p:nvPr/>
        </p:nvSpPr>
        <p:spPr bwMode="auto">
          <a:xfrm>
            <a:off x="5506963" y="3956519"/>
            <a:ext cx="31432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1400" b="1" dirty="0">
                <a:solidFill>
                  <a:srgbClr val="F79646">
                    <a:lumMod val="50000"/>
                  </a:srgbClr>
                </a:solidFill>
              </a:rPr>
              <a:t>本所員工</a:t>
            </a:r>
          </a:p>
        </p:txBody>
      </p:sp>
      <p:sp>
        <p:nvSpPr>
          <p:cNvPr id="43" name="文字方塊 78"/>
          <p:cNvSpPr txBox="1">
            <a:spLocks noChangeArrowheads="1"/>
          </p:cNvSpPr>
          <p:nvPr/>
        </p:nvSpPr>
        <p:spPr bwMode="auto">
          <a:xfrm>
            <a:off x="8701876" y="3663649"/>
            <a:ext cx="3143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1400" b="1" dirty="0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輸入</a:t>
            </a:r>
            <a:endParaRPr lang="zh-TW" altLang="en-US" sz="1400" b="1" dirty="0">
              <a:solidFill>
                <a:srgbClr val="F79646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文字方塊 78"/>
          <p:cNvSpPr txBox="1">
            <a:spLocks noChangeArrowheads="1"/>
          </p:cNvSpPr>
          <p:nvPr/>
        </p:nvSpPr>
        <p:spPr bwMode="auto">
          <a:xfrm>
            <a:off x="8544714" y="6155217"/>
            <a:ext cx="31432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1400" b="1" dirty="0" smtClean="0">
                <a:solidFill>
                  <a:srgbClr val="F79646">
                    <a:lumMod val="50000"/>
                  </a:srgbClr>
                </a:solidFill>
              </a:rPr>
              <a:t>人事室</a:t>
            </a:r>
            <a:endParaRPr lang="zh-TW" altLang="en-US" sz="1400" b="1" dirty="0">
              <a:solidFill>
                <a:srgbClr val="F79646">
                  <a:lumMod val="50000"/>
                </a:srgbClr>
              </a:solidFill>
            </a:endParaRPr>
          </a:p>
        </p:txBody>
      </p:sp>
      <p:graphicFrame>
        <p:nvGraphicFramePr>
          <p:cNvPr id="20" name="內容版面配置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6519520"/>
              </p:ext>
            </p:extLst>
          </p:nvPr>
        </p:nvGraphicFramePr>
        <p:xfrm>
          <a:off x="773982" y="2420696"/>
          <a:ext cx="8568952" cy="351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5" name="文字方塊 4"/>
          <p:cNvSpPr txBox="1">
            <a:spLocks noChangeArrowheads="1"/>
          </p:cNvSpPr>
          <p:nvPr/>
        </p:nvSpPr>
        <p:spPr bwMode="auto">
          <a:xfrm>
            <a:off x="6940338" y="2762274"/>
            <a:ext cx="10080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TW" sz="2000" dirty="0" smtClean="0"/>
              <a:t>104</a:t>
            </a:r>
            <a:r>
              <a:rPr lang="zh-TW" altLang="en-US" sz="2000" dirty="0" smtClean="0"/>
              <a:t>年 </a:t>
            </a:r>
            <a:endParaRPr lang="zh-TW" altLang="en-US" sz="2000" dirty="0"/>
          </a:p>
        </p:txBody>
      </p:sp>
      <p:sp>
        <p:nvSpPr>
          <p:cNvPr id="37" name="文字方塊 5"/>
          <p:cNvSpPr txBox="1">
            <a:spLocks noChangeArrowheads="1"/>
          </p:cNvSpPr>
          <p:nvPr/>
        </p:nvSpPr>
        <p:spPr bwMode="auto">
          <a:xfrm>
            <a:off x="327846" y="2764029"/>
            <a:ext cx="159968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TW" sz="1800" dirty="0" smtClean="0">
                <a:solidFill>
                  <a:prstClr val="black"/>
                </a:solidFill>
              </a:rPr>
              <a:t>93</a:t>
            </a:r>
            <a:r>
              <a:rPr lang="zh-TW" altLang="en-US" sz="1800" dirty="0" smtClean="0">
                <a:solidFill>
                  <a:prstClr val="black"/>
                </a:solidFill>
              </a:rPr>
              <a:t>年以前</a:t>
            </a:r>
            <a:endParaRPr lang="zh-TW" altLang="en-US" sz="1800" dirty="0">
              <a:solidFill>
                <a:prstClr val="black"/>
              </a:solidFill>
            </a:endParaRPr>
          </a:p>
        </p:txBody>
      </p:sp>
      <p:sp>
        <p:nvSpPr>
          <p:cNvPr id="39" name="文字方塊 6"/>
          <p:cNvSpPr txBox="1">
            <a:spLocks noChangeArrowheads="1"/>
          </p:cNvSpPr>
          <p:nvPr/>
        </p:nvSpPr>
        <p:spPr bwMode="auto">
          <a:xfrm>
            <a:off x="3375745" y="2758209"/>
            <a:ext cx="10080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TW" sz="2000" dirty="0">
                <a:solidFill>
                  <a:prstClr val="black"/>
                </a:solidFill>
              </a:rPr>
              <a:t>93</a:t>
            </a:r>
            <a:r>
              <a:rPr lang="zh-TW" altLang="en-US" sz="2000" dirty="0">
                <a:solidFill>
                  <a:prstClr val="black"/>
                </a:solidFill>
              </a:rPr>
              <a:t>年</a:t>
            </a:r>
          </a:p>
        </p:txBody>
      </p:sp>
      <p:sp>
        <p:nvSpPr>
          <p:cNvPr id="40" name="文字方塊 7"/>
          <p:cNvSpPr txBox="1">
            <a:spLocks noChangeArrowheads="1"/>
          </p:cNvSpPr>
          <p:nvPr/>
        </p:nvSpPr>
        <p:spPr bwMode="auto">
          <a:xfrm>
            <a:off x="4122564" y="2775509"/>
            <a:ext cx="287496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  <a:buFont typeface="Wingdings" pitchFamily="2" charset="2"/>
              <a:buChar char="l"/>
            </a:pPr>
            <a:r>
              <a:rPr lang="zh-TW" altLang="en-US" sz="1200" dirty="0"/>
              <a:t>建置人力資源系統</a:t>
            </a:r>
            <a:endParaRPr lang="en-US" altLang="zh-TW" sz="1200" dirty="0"/>
          </a:p>
          <a:p>
            <a:pPr>
              <a:spcBef>
                <a:spcPct val="0"/>
              </a:spcBef>
              <a:buFont typeface="Wingdings" pitchFamily="2" charset="2"/>
              <a:buChar char="l"/>
            </a:pPr>
            <a:r>
              <a:rPr lang="zh-TW" altLang="en-US" sz="1200" dirty="0"/>
              <a:t>將聘僱、專支、</a:t>
            </a:r>
            <a:r>
              <a:rPr lang="zh-TW" altLang="en-US" sz="1200" dirty="0" smtClean="0"/>
              <a:t>國防役人員</a:t>
            </a:r>
            <a:r>
              <a:rPr lang="zh-TW" altLang="en-US" sz="1200" dirty="0"/>
              <a:t>人事資料納入整合</a:t>
            </a:r>
            <a:endParaRPr lang="en-US" altLang="zh-TW" sz="1200" dirty="0"/>
          </a:p>
          <a:p>
            <a:pPr>
              <a:spcBef>
                <a:spcPct val="0"/>
              </a:spcBef>
              <a:buFont typeface="Wingdings" pitchFamily="2" charset="2"/>
              <a:buChar char="l"/>
            </a:pPr>
            <a:r>
              <a:rPr lang="en-US" altLang="zh-TW" sz="1200" dirty="0"/>
              <a:t>101</a:t>
            </a:r>
            <a:r>
              <a:rPr lang="zh-TW" altLang="en-US" sz="1200" dirty="0"/>
              <a:t>年擴充證照建置與審查</a:t>
            </a:r>
            <a:r>
              <a:rPr lang="zh-TW" altLang="en-US" sz="1200" dirty="0" smtClean="0"/>
              <a:t>功能</a:t>
            </a:r>
            <a:endParaRPr lang="en-US" altLang="zh-TW" sz="1200" dirty="0"/>
          </a:p>
        </p:txBody>
      </p:sp>
      <p:sp>
        <p:nvSpPr>
          <p:cNvPr id="41" name="文字方塊 40"/>
          <p:cNvSpPr txBox="1"/>
          <p:nvPr/>
        </p:nvSpPr>
        <p:spPr>
          <a:xfrm>
            <a:off x="1519313" y="2811553"/>
            <a:ext cx="1841500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  <a:defRPr/>
            </a:pPr>
            <a:r>
              <a:rPr lang="zh-TW" altLang="en-US" sz="1200" dirty="0"/>
              <a:t>僅含：正式人員</a:t>
            </a:r>
            <a:r>
              <a:rPr lang="zh-TW" altLang="en-US" sz="1200" dirty="0" smtClean="0"/>
              <a:t>資料</a:t>
            </a:r>
            <a:endParaRPr lang="en-US" altLang="zh-TW" sz="1200" dirty="0"/>
          </a:p>
        </p:txBody>
      </p:sp>
      <p:sp>
        <p:nvSpPr>
          <p:cNvPr id="44" name="文字方塊 43"/>
          <p:cNvSpPr txBox="1"/>
          <p:nvPr/>
        </p:nvSpPr>
        <p:spPr>
          <a:xfrm>
            <a:off x="7823945" y="2848572"/>
            <a:ext cx="141416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  <a:defRPr/>
            </a:pPr>
            <a:r>
              <a:rPr lang="zh-TW" altLang="en-US" sz="1200" dirty="0" smtClean="0"/>
              <a:t>現有系統</a:t>
            </a:r>
            <a:endParaRPr lang="en-US" altLang="zh-TW" sz="1200" dirty="0"/>
          </a:p>
        </p:txBody>
      </p:sp>
    </p:spTree>
    <p:extLst>
      <p:ext uri="{BB962C8B-B14F-4D97-AF65-F5344CB8AC3E}">
        <p14:creationId xmlns:p14="http://schemas.microsoft.com/office/powerpoint/2010/main" val="213365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2447322" y="468263"/>
            <a:ext cx="6511650" cy="617854"/>
          </a:xfrm>
        </p:spPr>
        <p:txBody>
          <a:bodyPr>
            <a:normAutofit fontScale="90000"/>
          </a:bodyPr>
          <a:lstStyle/>
          <a:p>
            <a:r>
              <a:rPr lang="zh-TW" altLang="en-US" sz="41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一、落實</a:t>
            </a:r>
            <a:r>
              <a:rPr lang="zh-TW" altLang="en-US" sz="41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人力資源</a:t>
            </a:r>
            <a:r>
              <a:rPr lang="zh-TW" altLang="en-US" sz="41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系統</a:t>
            </a:r>
            <a:r>
              <a:rPr lang="en-US" altLang="zh-TW" sz="41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1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續</a:t>
            </a:r>
            <a:r>
              <a:rPr lang="en-US" altLang="zh-TW" sz="41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41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907" y="1176139"/>
            <a:ext cx="4562475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748978" y="6725235"/>
            <a:ext cx="59298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請各組加強</a:t>
            </a:r>
            <a:r>
              <a:rPr lang="zh-TW" altLang="en-US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宣導</a:t>
            </a:r>
            <a:r>
              <a:rPr lang="zh-TW" altLang="en-US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，落實</a:t>
            </a:r>
            <a:r>
              <a:rPr lang="zh-TW" altLang="en-US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人力資源</a:t>
            </a:r>
            <a:r>
              <a:rPr lang="zh-TW" altLang="en-US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系統</a:t>
            </a:r>
            <a:endParaRPr lang="zh-TW" altLang="en-US" sz="28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627240" y="2538286"/>
            <a:ext cx="1000398" cy="36004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1600" dirty="0" smtClean="0">
                <a:solidFill>
                  <a:srgbClr val="FF0000"/>
                </a:solidFill>
              </a:rPr>
              <a:t>選擇分類</a:t>
            </a:r>
            <a:endParaRPr lang="zh-TW" altLang="en-US" sz="1600" dirty="0">
              <a:solidFill>
                <a:srgbClr val="FF0000"/>
              </a:solidFill>
            </a:endParaRPr>
          </a:p>
        </p:txBody>
      </p:sp>
      <p:cxnSp>
        <p:nvCxnSpPr>
          <p:cNvPr id="9" name="直線單箭頭接點 8"/>
          <p:cNvCxnSpPr/>
          <p:nvPr/>
        </p:nvCxnSpPr>
        <p:spPr>
          <a:xfrm>
            <a:off x="2736840" y="2718306"/>
            <a:ext cx="360040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1170238" y="3204567"/>
            <a:ext cx="1457399" cy="36004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1600" dirty="0" smtClean="0">
                <a:solidFill>
                  <a:srgbClr val="FF0000"/>
                </a:solidFill>
              </a:rPr>
              <a:t>選擇證照類別</a:t>
            </a:r>
            <a:endParaRPr lang="zh-TW" altLang="en-US" sz="1600" dirty="0">
              <a:solidFill>
                <a:srgbClr val="FF0000"/>
              </a:solidFill>
            </a:endParaRPr>
          </a:p>
        </p:txBody>
      </p:sp>
      <p:cxnSp>
        <p:nvCxnSpPr>
          <p:cNvPr id="13" name="直線單箭頭接點 12"/>
          <p:cNvCxnSpPr/>
          <p:nvPr/>
        </p:nvCxnSpPr>
        <p:spPr>
          <a:xfrm>
            <a:off x="2791441" y="3417887"/>
            <a:ext cx="250838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左大括弧 13"/>
          <p:cNvSpPr/>
          <p:nvPr/>
        </p:nvSpPr>
        <p:spPr>
          <a:xfrm>
            <a:off x="2731704" y="3708623"/>
            <a:ext cx="365175" cy="2124236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170235" y="4590721"/>
            <a:ext cx="1457399" cy="36004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1600" dirty="0" smtClean="0">
                <a:solidFill>
                  <a:srgbClr val="FF0000"/>
                </a:solidFill>
              </a:rPr>
              <a:t>填寫證照資料</a:t>
            </a:r>
            <a:endParaRPr lang="zh-TW" altLang="en-US" sz="1600" dirty="0">
              <a:solidFill>
                <a:srgbClr val="FF0000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170236" y="5832859"/>
            <a:ext cx="1457399" cy="36004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1600" dirty="0" smtClean="0">
                <a:solidFill>
                  <a:srgbClr val="FF0000"/>
                </a:solidFill>
              </a:rPr>
              <a:t>填寫專長描述</a:t>
            </a:r>
            <a:endParaRPr lang="zh-TW" altLang="en-US" sz="1600" dirty="0">
              <a:solidFill>
                <a:srgbClr val="FF0000"/>
              </a:solidFill>
            </a:endParaRPr>
          </a:p>
        </p:txBody>
      </p:sp>
      <p:cxnSp>
        <p:nvCxnSpPr>
          <p:cNvPr id="18" name="直線單箭頭接點 17"/>
          <p:cNvCxnSpPr/>
          <p:nvPr/>
        </p:nvCxnSpPr>
        <p:spPr>
          <a:xfrm>
            <a:off x="2736840" y="6012879"/>
            <a:ext cx="250838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1745" y="2052439"/>
            <a:ext cx="5850812" cy="4672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矩形 18"/>
          <p:cNvSpPr/>
          <p:nvPr/>
        </p:nvSpPr>
        <p:spPr>
          <a:xfrm>
            <a:off x="7275923" y="6192899"/>
            <a:ext cx="864096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8943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二、</a:t>
            </a:r>
            <a:r>
              <a:rPr lang="zh-TW" altLang="en-US" sz="3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資安社交工程案例宣導</a:t>
            </a:r>
            <a:endParaRPr lang="zh-TW" altLang="en-US" sz="36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628626" y="2933085"/>
            <a:ext cx="208823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dirty="0" smtClean="0">
                <a:solidFill>
                  <a:srgbClr val="FF0000"/>
                </a:solidFill>
              </a:rPr>
              <a:t>Email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172" y="3348583"/>
            <a:ext cx="631507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640" y="3924647"/>
            <a:ext cx="5561979" cy="3048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文字方塊 10"/>
          <p:cNvSpPr txBox="1"/>
          <p:nvPr/>
        </p:nvSpPr>
        <p:spPr>
          <a:xfrm>
            <a:off x="628626" y="3559825"/>
            <a:ext cx="208823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dirty="0" smtClean="0">
                <a:solidFill>
                  <a:srgbClr val="FF0000"/>
                </a:solidFill>
              </a:rPr>
              <a:t>Email 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內容</a:t>
            </a:r>
            <a:endParaRPr lang="zh-TW" altLang="en-US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矩形圖說文字 7"/>
          <p:cNvSpPr/>
          <p:nvPr/>
        </p:nvSpPr>
        <p:spPr>
          <a:xfrm>
            <a:off x="5706740" y="5772770"/>
            <a:ext cx="4392488" cy="720079"/>
          </a:xfrm>
          <a:prstGeom prst="wedgeRectCallout">
            <a:avLst>
              <a:gd name="adj1" fmla="val -120467"/>
              <a:gd name="adj2" fmla="val -4086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1400" dirty="0">
                <a:solidFill>
                  <a:srgbClr val="0000FF"/>
                </a:solidFill>
                <a:hlinkClick r:id="rId4"/>
              </a:rPr>
              <a:t>http://</a:t>
            </a:r>
            <a:r>
              <a:rPr lang="en-US" altLang="zh-TW" sz="1400" dirty="0" smtClean="0">
                <a:solidFill>
                  <a:srgbClr val="0000FF"/>
                </a:solidFill>
                <a:hlinkClick r:id="rId4"/>
              </a:rPr>
              <a:t>social.iner.gov.tw/massmailer/click.php?jobid=d467d9c523a7f154e45af6db48882f3aa30bb1f0&amp;rcpt=XXX@iner.gov.tw&amp;link=http%3A%2F%2Fwebin.iner.gov.tw%2F</a:t>
            </a:r>
            <a:endParaRPr lang="en-US" altLang="zh-TW" sz="1400" dirty="0" smtClean="0">
              <a:solidFill>
                <a:srgbClr val="0000FF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22164" y="3347413"/>
            <a:ext cx="1368152" cy="24046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538388" y="6012579"/>
            <a:ext cx="985241" cy="24046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719907" y="1404367"/>
            <a:ext cx="91731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防範社交工程 ，加強員工對於不明網站、不明簡訊及社群網站所分享連結之警覺性及處理能力，以杜絕個資外洩之憾事發生。</a:t>
            </a:r>
          </a:p>
        </p:txBody>
      </p:sp>
      <p:sp>
        <p:nvSpPr>
          <p:cNvPr id="17" name="矩形 16"/>
          <p:cNvSpPr/>
          <p:nvPr/>
        </p:nvSpPr>
        <p:spPr>
          <a:xfrm>
            <a:off x="742640" y="5076775"/>
            <a:ext cx="1507716" cy="24046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97470" y="5753016"/>
            <a:ext cx="1840917" cy="24046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94172" y="2441615"/>
            <a:ext cx="32624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b="1" dirty="0">
                <a:solidFill>
                  <a:srgbClr val="F79646">
                    <a:lumMod val="50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社交工程</a:t>
            </a:r>
            <a:r>
              <a:rPr lang="zh-TW" altLang="en-US" sz="2400" b="1" dirty="0" smtClean="0">
                <a:solidFill>
                  <a:srgbClr val="F79646">
                    <a:lumMod val="50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判別</a:t>
            </a:r>
            <a:r>
              <a:rPr lang="en-US" altLang="zh-TW" sz="2400" b="1" dirty="0" smtClean="0">
                <a:solidFill>
                  <a:srgbClr val="F79646">
                    <a:lumMod val="50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6/14</a:t>
            </a:r>
            <a:r>
              <a:rPr lang="zh-TW" altLang="en-US" sz="2400" b="1" dirty="0" smtClean="0">
                <a:solidFill>
                  <a:srgbClr val="F79646">
                    <a:lumMod val="50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案例</a:t>
            </a:r>
            <a:endParaRPr lang="zh-TW" altLang="en-US" sz="2400" b="1" dirty="0">
              <a:solidFill>
                <a:srgbClr val="F79646">
                  <a:lumMod val="50000"/>
                </a:srgb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1" name="矩形圖說文字 20"/>
          <p:cNvSpPr/>
          <p:nvPr/>
        </p:nvSpPr>
        <p:spPr>
          <a:xfrm>
            <a:off x="3114452" y="3767574"/>
            <a:ext cx="1461975" cy="517112"/>
          </a:xfrm>
          <a:prstGeom prst="wedgeRectCallout">
            <a:avLst>
              <a:gd name="adj1" fmla="val -130897"/>
              <a:gd name="adj2" fmla="val -11256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1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無桃</a:t>
            </a:r>
            <a:r>
              <a:rPr lang="zh-TW" altLang="en-US" sz="1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區國稅局</a:t>
            </a:r>
            <a:endParaRPr lang="en-US" altLang="zh-TW" sz="14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1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應該是桃園分局</a:t>
            </a:r>
            <a:endParaRPr lang="zh-TW" altLang="en-US" sz="14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2" name="矩形圖說文字 21"/>
          <p:cNvSpPr/>
          <p:nvPr/>
        </p:nvSpPr>
        <p:spPr>
          <a:xfrm>
            <a:off x="3845439" y="6588943"/>
            <a:ext cx="997205" cy="517112"/>
          </a:xfrm>
          <a:prstGeom prst="wedgeRectCallout">
            <a:avLst>
              <a:gd name="adj1" fmla="val -98321"/>
              <a:gd name="adj2" fmla="val -11256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1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無此電話</a:t>
            </a:r>
            <a:endParaRPr lang="zh-TW" altLang="en-US" sz="14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6471963" y="5772770"/>
            <a:ext cx="1251001" cy="24046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6471963" y="5538783"/>
            <a:ext cx="1251001" cy="24046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>
              <a:defRPr/>
            </a:pPr>
            <a:r>
              <a:rPr lang="zh-TW" altLang="en-US" sz="1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連結至所內</a:t>
            </a:r>
            <a:endParaRPr lang="zh-TW" altLang="en-US" sz="16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897980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>
                <a:solidFill>
                  <a:prstClr val="black">
                    <a:tint val="7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pPr/>
              <a:t>5</a:t>
            </a:fld>
            <a:endParaRPr lang="zh-TW" altLang="en-US">
              <a:solidFill>
                <a:prstClr val="black">
                  <a:tint val="75000"/>
                </a:prst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</p:spPr>
        <p:txBody>
          <a:bodyPr>
            <a:normAutofit/>
          </a:bodyPr>
          <a:lstStyle/>
          <a:p>
            <a:r>
              <a:rPr lang="zh-TW" altLang="en-US" sz="3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二、資安社交工程案例宣導</a:t>
            </a:r>
            <a:r>
              <a:rPr lang="en-US" altLang="zh-TW" sz="3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續</a:t>
            </a:r>
            <a:r>
              <a:rPr lang="en-US" altLang="zh-TW" sz="3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36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954212" y="1620391"/>
            <a:ext cx="482453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原能</a:t>
            </a:r>
            <a:r>
              <a:rPr lang="zh-TW" altLang="en-US" sz="20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會</a:t>
            </a:r>
            <a:r>
              <a:rPr lang="en-US" altLang="zh-TW" sz="20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108</a:t>
            </a:r>
            <a:r>
              <a:rPr lang="zh-TW" altLang="en-US" sz="20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年度第</a:t>
            </a:r>
            <a:r>
              <a:rPr lang="en-US" altLang="zh-TW" sz="20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0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次社交工程演練</a:t>
            </a:r>
            <a:endParaRPr lang="en-US" altLang="zh-TW" sz="2000" b="1" dirty="0" smtClean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0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經由</a:t>
            </a:r>
            <a:r>
              <a:rPr lang="en-US" altLang="zh-TW" sz="20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Email</a:t>
            </a:r>
            <a:r>
              <a:rPr lang="zh-TW" altLang="en-US" sz="20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防火牆防護社交工程演練結果</a:t>
            </a:r>
            <a:endParaRPr lang="en-US" altLang="zh-TW" sz="2000" b="1" dirty="0" smtClean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000" b="1" dirty="0" smtClean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18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本所受測人數共計</a:t>
            </a:r>
            <a:r>
              <a:rPr lang="en-US" altLang="zh-TW" sz="18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1,430</a:t>
            </a:r>
            <a:r>
              <a:rPr lang="zh-TW" altLang="en-US" sz="18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</a:t>
            </a:r>
            <a:endParaRPr lang="en-US" altLang="zh-TW" sz="1800" b="1" dirty="0" smtClean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18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開啟</a:t>
            </a:r>
            <a:r>
              <a:rPr lang="zh-TW" altLang="en-US" sz="18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郵件比例</a:t>
            </a:r>
            <a:r>
              <a:rPr lang="en-US" altLang="zh-TW" sz="1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2.24</a:t>
            </a:r>
            <a:r>
              <a:rPr lang="en-US" altLang="zh-TW" sz="18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%(6</a:t>
            </a:r>
            <a:r>
              <a:rPr lang="zh-TW" altLang="en-US" sz="18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</a:t>
            </a:r>
            <a:r>
              <a:rPr lang="en-US" altLang="zh-TW" sz="18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18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開啟</a:t>
            </a:r>
            <a:r>
              <a:rPr lang="zh-TW" altLang="en-US" sz="18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附件比例</a:t>
            </a:r>
            <a:r>
              <a:rPr lang="en-US" altLang="zh-TW" sz="1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0.49</a:t>
            </a:r>
            <a:r>
              <a:rPr lang="en-US" altLang="zh-TW" sz="18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%(1</a:t>
            </a:r>
            <a:r>
              <a:rPr lang="zh-TW" altLang="en-US" sz="18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</a:t>
            </a:r>
            <a:r>
              <a:rPr lang="en-US" altLang="zh-TW" sz="18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18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點</a:t>
            </a:r>
            <a:r>
              <a:rPr lang="zh-TW" altLang="en-US" sz="18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閱連結比例</a:t>
            </a:r>
            <a:r>
              <a:rPr lang="en-US" altLang="zh-TW" sz="1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0.35</a:t>
            </a:r>
            <a:r>
              <a:rPr lang="en-US" altLang="zh-TW" sz="18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%(2</a:t>
            </a:r>
            <a:r>
              <a:rPr lang="zh-TW" altLang="en-US" sz="18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</a:t>
            </a:r>
            <a:r>
              <a:rPr lang="en-US" altLang="zh-TW" sz="18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1800" b="1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954212" y="3937451"/>
            <a:ext cx="5328592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本所</a:t>
            </a:r>
            <a:r>
              <a:rPr lang="en-US" altLang="zh-TW" sz="20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108</a:t>
            </a:r>
            <a:r>
              <a:rPr lang="zh-TW" altLang="en-US" sz="20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年度第</a:t>
            </a:r>
            <a:r>
              <a:rPr lang="en-US" altLang="zh-TW" sz="20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0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次社交工程</a:t>
            </a:r>
            <a:r>
              <a:rPr lang="zh-TW" altLang="en-US" sz="20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演練</a:t>
            </a:r>
            <a:endParaRPr lang="en-US" altLang="zh-TW" sz="2000" b="1" dirty="0" smtClean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0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社交工程</a:t>
            </a:r>
            <a:r>
              <a:rPr lang="zh-TW" altLang="en-US" sz="20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演練結果</a:t>
            </a:r>
            <a:r>
              <a:rPr lang="en-US" altLang="zh-TW" sz="20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0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無</a:t>
            </a:r>
            <a:r>
              <a:rPr lang="en-US" altLang="zh-TW" sz="20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Email</a:t>
            </a:r>
            <a:r>
              <a:rPr lang="zh-TW" altLang="en-US" sz="20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防火牆防護</a:t>
            </a:r>
            <a:r>
              <a:rPr lang="en-US" altLang="zh-TW" sz="20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endParaRPr lang="en-US" altLang="zh-TW" sz="2000" b="1" dirty="0" smtClean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18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本所受測人數共計</a:t>
            </a:r>
            <a:r>
              <a:rPr lang="en-US" altLang="zh-TW" sz="18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1,086</a:t>
            </a:r>
            <a:r>
              <a:rPr lang="zh-TW" altLang="en-US" sz="18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</a:t>
            </a:r>
            <a:endParaRPr lang="zh-TW" altLang="en-US" sz="1800" b="1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18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開啟郵件比例</a:t>
            </a:r>
            <a:r>
              <a:rPr lang="en-US" altLang="zh-TW" sz="1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24.86</a:t>
            </a:r>
            <a:r>
              <a:rPr lang="en-US" altLang="zh-TW" sz="18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%(270</a:t>
            </a:r>
            <a:r>
              <a:rPr lang="zh-TW" altLang="en-US" sz="18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</a:t>
            </a:r>
            <a:r>
              <a:rPr lang="en-US" altLang="zh-TW" sz="18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18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開啟信中連結比例</a:t>
            </a:r>
            <a:r>
              <a:rPr lang="en-US" altLang="zh-TW" sz="1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10.87</a:t>
            </a:r>
            <a:r>
              <a:rPr lang="en-US" altLang="zh-TW" sz="18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%(118</a:t>
            </a:r>
            <a:r>
              <a:rPr lang="zh-TW" altLang="en-US" sz="18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</a:t>
            </a:r>
            <a:r>
              <a:rPr lang="en-US" altLang="zh-TW" sz="18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18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開信後點連結比率</a:t>
            </a:r>
            <a:r>
              <a:rPr lang="en-US" altLang="zh-TW" sz="1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44</a:t>
            </a:r>
            <a:r>
              <a:rPr lang="en-US" altLang="zh-TW" sz="18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%(</a:t>
            </a:r>
            <a:r>
              <a:rPr lang="zh-TW" altLang="en-US" sz="18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點</a:t>
            </a:r>
            <a:r>
              <a:rPr lang="zh-TW" altLang="en-US" sz="18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閱數</a:t>
            </a:r>
            <a:r>
              <a:rPr lang="en-US" altLang="zh-TW" sz="18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18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開信</a:t>
            </a:r>
            <a:r>
              <a:rPr lang="zh-TW" altLang="en-US" sz="18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數</a:t>
            </a:r>
            <a:r>
              <a:rPr lang="en-US" altLang="zh-TW" sz="18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en-US" altLang="zh-TW" sz="1800" b="1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b="1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724" y="3060551"/>
            <a:ext cx="4849107" cy="3096344"/>
          </a:xfrm>
          <a:prstGeom prst="rect">
            <a:avLst/>
          </a:prstGeom>
        </p:spPr>
      </p:pic>
      <p:sp>
        <p:nvSpPr>
          <p:cNvPr id="10" name="向右箭號 9"/>
          <p:cNvSpPr/>
          <p:nvPr/>
        </p:nvSpPr>
        <p:spPr>
          <a:xfrm>
            <a:off x="4770636" y="5004767"/>
            <a:ext cx="648072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987525" y="6300911"/>
            <a:ext cx="992362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演練</a:t>
            </a:r>
            <a:r>
              <a:rPr lang="zh-TW" altLang="en-US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結果：</a:t>
            </a:r>
            <a:r>
              <a:rPr lang="zh-TW" altLang="en-US" sz="2000" b="1" u="sng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本所</a:t>
            </a:r>
            <a:r>
              <a:rPr lang="en-US" altLang="zh-TW" sz="2000" b="1" u="sng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108</a:t>
            </a:r>
            <a:r>
              <a:rPr lang="zh-TW" altLang="en-US" sz="2000" b="1" u="sng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年度第</a:t>
            </a:r>
            <a:r>
              <a:rPr lang="en-US" altLang="zh-TW" sz="2000" b="1" u="sng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000" b="1" u="sng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次社交工程</a:t>
            </a:r>
            <a:r>
              <a:rPr lang="zh-TW" altLang="en-US" sz="2000" b="1" u="sng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演練</a:t>
            </a:r>
            <a:r>
              <a:rPr lang="zh-TW" alt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開啟</a:t>
            </a:r>
            <a:r>
              <a:rPr lang="zh-TW" altLang="en-US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及點閱率偏高</a:t>
            </a:r>
            <a:r>
              <a:rPr lang="zh-TW" alt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000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請各組加強宣導，</a:t>
            </a:r>
            <a:r>
              <a:rPr lang="zh-TW" altLang="en-US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注意資通安全。</a:t>
            </a:r>
          </a:p>
        </p:txBody>
      </p:sp>
    </p:spTree>
    <p:extLst>
      <p:ext uri="{BB962C8B-B14F-4D97-AF65-F5344CB8AC3E}">
        <p14:creationId xmlns:p14="http://schemas.microsoft.com/office/powerpoint/2010/main" val="25841430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>
          <a:xfrm>
            <a:off x="540232" y="396255"/>
            <a:ext cx="9624060" cy="1260211"/>
          </a:xfrm>
        </p:spPr>
        <p:txBody>
          <a:bodyPr>
            <a:normAutofit/>
          </a:bodyPr>
          <a:lstStyle/>
          <a:p>
            <a:r>
              <a:rPr lang="zh-TW" altLang="en-US" sz="3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三、各館舍</a:t>
            </a:r>
            <a:r>
              <a:rPr lang="en-US" altLang="zh-TW" sz="3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WIFI</a:t>
            </a:r>
            <a:r>
              <a:rPr lang="zh-TW" altLang="en-US" sz="3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系統</a:t>
            </a:r>
            <a:endParaRPr lang="zh-TW" altLang="en-US" sz="36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>
          <a:xfrm>
            <a:off x="666180" y="1908423"/>
            <a:ext cx="6408712" cy="455792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請各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組協助：</a:t>
            </a:r>
            <a:endParaRPr lang="en-US" altLang="zh-TW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809625" indent="-809625">
              <a:buNone/>
            </a:pPr>
            <a:r>
              <a:rPr lang="en-US" altLang="zh-TW" sz="33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3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en-US" altLang="zh-TW" sz="33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3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如各館有因館舍、房間施工，需要將</a:t>
            </a:r>
            <a:r>
              <a:rPr lang="en-US" altLang="zh-TW" sz="33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WIFI</a:t>
            </a:r>
            <a:r>
              <a:rPr lang="zh-TW" altLang="en-US" sz="33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機器暫時下線</a:t>
            </a:r>
            <a:endParaRPr lang="en-US" altLang="zh-TW" sz="33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61950" indent="0">
              <a:buNone/>
            </a:pPr>
            <a:r>
              <a:rPr lang="zh-TW" altLang="en-US" sz="2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請務必將</a:t>
            </a:r>
            <a:r>
              <a:rPr lang="en-US" altLang="zh-TW" sz="2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WIFI</a:t>
            </a:r>
            <a:r>
              <a:rPr lang="zh-TW" altLang="en-US" sz="2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機器交給組辦或</a:t>
            </a:r>
            <a:r>
              <a:rPr lang="zh-TW" altLang="en-US" sz="2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館舍</a:t>
            </a:r>
            <a:r>
              <a:rPr lang="zh-TW" altLang="en-US" sz="2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負責人保管，以免</a:t>
            </a:r>
            <a:r>
              <a:rPr lang="zh-TW" altLang="en-US" sz="2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遺失</a:t>
            </a:r>
            <a:endParaRPr lang="en-US" altLang="zh-TW" sz="2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61950" indent="-361950">
              <a:buNone/>
            </a:pPr>
            <a:endParaRPr lang="en-US" altLang="zh-TW" sz="26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809625" indent="-809625">
              <a:buNone/>
            </a:pPr>
            <a:r>
              <a:rPr lang="en-US" altLang="zh-TW" sz="33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3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en-US" altLang="zh-TW" sz="33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3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先前綜計組協助各館建置</a:t>
            </a:r>
            <a:r>
              <a:rPr lang="en-US" altLang="zh-TW" sz="33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WIFI</a:t>
            </a:r>
            <a:r>
              <a:rPr lang="zh-TW" altLang="en-US" sz="33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sz="33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WIFI</a:t>
            </a:r>
            <a:r>
              <a:rPr lang="zh-TW" altLang="en-US" sz="33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機器財產皆掛綜計組</a:t>
            </a:r>
            <a:endParaRPr lang="en-US" altLang="zh-TW" sz="33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61950" indent="0">
              <a:buNone/>
            </a:pPr>
            <a:r>
              <a:rPr lang="zh-TW" altLang="en-US" sz="2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今年度將移轉</a:t>
            </a:r>
            <a:r>
              <a:rPr lang="en-US" altLang="zh-TW" sz="2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WIFI</a:t>
            </a:r>
            <a:r>
              <a:rPr lang="zh-TW" altLang="en-US" sz="2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財產回各組（或各館舍）自行保管</a:t>
            </a:r>
            <a:endParaRPr lang="zh-TW" altLang="en-US" sz="2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924" y="2634183"/>
            <a:ext cx="2801616" cy="2158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77692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四</a:t>
            </a:r>
            <a:r>
              <a:rPr lang="zh-TW" altLang="en-US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、申請輻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安及輻防</a:t>
            </a:r>
            <a:r>
              <a:rPr lang="zh-TW" altLang="en-US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證照公文流程注意事項</a:t>
            </a:r>
            <a:endParaRPr lang="zh-TW" altLang="en-US" sz="32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954212" y="1560572"/>
            <a:ext cx="864096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en-US" altLang="zh-TW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緣由</a:t>
            </a:r>
            <a:r>
              <a:rPr lang="en-US" altLang="zh-TW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pPr marL="1080000" indent="-457200">
              <a:buFont typeface="+mj-lt"/>
              <a:buAutoNum type="arabicPeriod"/>
            </a:pP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綜計組為統計及建立本所員工取得輻安及輻防證照相關資料，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原定本所</a:t>
            </a: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員工在申請新領或換發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輻安及輻防</a:t>
            </a: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證照時，公文均需會綜計組。</a:t>
            </a:r>
            <a:endParaRPr lang="en-US" altLang="zh-TW" sz="28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080000" indent="-457200">
              <a:buFont typeface="+mj-lt"/>
              <a:buAutoNum type="arabicPeriod"/>
            </a:pP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因本所網站已建有「核研所人力資源系統」可供同仁輸入，以及查詢統計，爾後申請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新領或換發輻安及輻防證照</a:t>
            </a: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時，已無再執行必要。</a:t>
            </a:r>
            <a:endParaRPr lang="en-US" altLang="zh-TW" sz="28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22800"/>
            <a:endParaRPr lang="en-US" altLang="zh-TW" sz="2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en-US" altLang="zh-TW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宣導事項</a:t>
            </a:r>
            <a:r>
              <a:rPr lang="en-US" altLang="zh-TW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pPr lvl="1"/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申請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新領或換發輻安及輻防</a:t>
            </a: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證照之公文均不需再會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綜計組。</a:t>
            </a:r>
            <a:r>
              <a:rPr lang="en-US" altLang="zh-TW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en-US" altLang="zh-TW" sz="2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909395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94172" y="324247"/>
            <a:ext cx="9624060" cy="1260211"/>
          </a:xfrm>
        </p:spPr>
        <p:txBody>
          <a:bodyPr>
            <a:normAutofit/>
          </a:bodyPr>
          <a:lstStyle/>
          <a:p>
            <a:r>
              <a:rPr lang="zh-TW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五</a:t>
            </a:r>
            <a:r>
              <a:rPr lang="zh-TW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zh-TW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法務或商務</a:t>
            </a:r>
            <a:r>
              <a:rPr lang="zh-TW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文件之會簽單位</a:t>
            </a:r>
            <a:endParaRPr lang="zh-TW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1674292" y="1548383"/>
            <a:ext cx="79928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TW" sz="3200" b="1" dirty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3200" b="1" dirty="0" smtClean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  <a:p>
            <a:endParaRPr lang="zh-TW" altLang="en-US" sz="3200" b="1" dirty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329639" y="1692399"/>
            <a:ext cx="8352928" cy="4396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ts val="2600"/>
              </a:lnSpc>
              <a:buFont typeface="Wingdings" pitchFamily="2" charset="2"/>
              <a:buChar char="p"/>
            </a:pPr>
            <a:endParaRPr lang="en-US" altLang="zh-TW" sz="2800" b="1" dirty="0" smtClean="0">
              <a:latin typeface="標楷體" pitchFamily="65" charset="-120"/>
              <a:ea typeface="標楷體" pitchFamily="65" charset="-120"/>
            </a:endParaRPr>
          </a:p>
          <a:p>
            <a:pPr marL="1257300" lvl="0" indent="-811213" algn="just">
              <a:lnSpc>
                <a:spcPct val="150000"/>
              </a:lnSpc>
            </a:pPr>
            <a:r>
              <a:rPr lang="en-US" altLang="zh-TW" sz="2800" b="1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一</a:t>
            </a:r>
            <a:r>
              <a:rPr lang="en-US" altLang="zh-TW" sz="2800" b="1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若廠商</a:t>
            </a: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請本所開立技轉技服案之「實績」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，或</a:t>
            </a: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「履約中」之相關證明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文件，原則上請</a:t>
            </a: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加會「綜計組」及「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法規室</a:t>
            </a: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」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800" b="1" dirty="0" smtClean="0">
              <a:latin typeface="標楷體" pitchFamily="65" charset="-120"/>
              <a:ea typeface="標楷體" pitchFamily="65" charset="-120"/>
            </a:endParaRPr>
          </a:p>
          <a:p>
            <a:pPr marL="1257300" lvl="0" indent="-811213" algn="just">
              <a:lnSpc>
                <a:spcPct val="150000"/>
              </a:lnSpc>
            </a:pPr>
            <a:r>
              <a:rPr lang="en-US" altLang="zh-TW" sz="2800" b="1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二</a:t>
            </a:r>
            <a:r>
              <a:rPr lang="en-US" altLang="zh-TW" sz="2800" b="1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如果業務尚有涉及其他單位，再視情形加會該單位。</a:t>
            </a:r>
            <a:endParaRPr lang="en-US" altLang="zh-TW" sz="2800" b="1" dirty="0">
              <a:latin typeface="標楷體" pitchFamily="65" charset="-120"/>
              <a:ea typeface="標楷體" pitchFamily="65" charset="-120"/>
            </a:endParaRPr>
          </a:p>
          <a:p>
            <a:pPr marL="808038" lvl="0" indent="-361950" algn="just">
              <a:lnSpc>
                <a:spcPct val="150000"/>
              </a:lnSpc>
              <a:buFont typeface="Wingdings" pitchFamily="2" charset="2"/>
              <a:buChar char="p"/>
            </a:pPr>
            <a:endParaRPr lang="zh-TW" altLang="en-US" sz="2800" b="1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63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94172" y="288172"/>
            <a:ext cx="9624060" cy="1260211"/>
          </a:xfrm>
        </p:spPr>
        <p:txBody>
          <a:bodyPr>
            <a:normAutofit/>
          </a:bodyPr>
          <a:lstStyle/>
          <a:p>
            <a:r>
              <a:rPr lang="zh-TW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五</a:t>
            </a:r>
            <a:r>
              <a:rPr lang="zh-TW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zh-TW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法務或商務</a:t>
            </a:r>
            <a:r>
              <a:rPr lang="zh-TW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文件會簽單位</a:t>
            </a:r>
            <a:r>
              <a:rPr lang="en-US" altLang="zh-TW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續</a:t>
            </a:r>
            <a:r>
              <a:rPr lang="en-US" altLang="zh-TW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lang="zh-TW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1674292" y="1548383"/>
            <a:ext cx="79928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TW" sz="3200" b="1" dirty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3200" b="1" dirty="0" smtClean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  <a:p>
            <a:endParaRPr lang="zh-TW" altLang="en-US" sz="3200" b="1" dirty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82204" y="1302161"/>
            <a:ext cx="84249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「會簽所</a:t>
            </a:r>
            <a:r>
              <a:rPr lang="zh-TW" altLang="en-US" sz="3200" b="1" dirty="0">
                <a:latin typeface="標楷體" pitchFamily="65" charset="-120"/>
                <a:ea typeface="標楷體" pitchFamily="65" charset="-120"/>
              </a:rPr>
              <a:t>內單位一覽表」請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參閱</a:t>
            </a:r>
            <a: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  <a:t>:</a:t>
            </a:r>
            <a:endParaRPr lang="zh-TW" altLang="en-US" sz="3200" b="1" dirty="0"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9496804"/>
              </p:ext>
            </p:extLst>
          </p:nvPr>
        </p:nvGraphicFramePr>
        <p:xfrm>
          <a:off x="882204" y="1980431"/>
          <a:ext cx="9181019" cy="4907104"/>
        </p:xfrm>
        <a:graphic>
          <a:graphicData uri="http://schemas.openxmlformats.org/drawingml/2006/table">
            <a:tbl>
              <a:tblPr firstRow="1" firstCol="1" bandRow="1"/>
              <a:tblGrid>
                <a:gridCol w="604227"/>
                <a:gridCol w="958752"/>
                <a:gridCol w="1437704"/>
                <a:gridCol w="501960"/>
                <a:gridCol w="501960"/>
                <a:gridCol w="502812"/>
                <a:gridCol w="1397241"/>
                <a:gridCol w="2068758"/>
                <a:gridCol w="1207605"/>
              </a:tblGrid>
              <a:tr h="1296144"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zh-TW" sz="1600" kern="0" spc="280" baseline="0" dirty="0" smtClean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類型</a:t>
                      </a:r>
                      <a:endParaRPr lang="en-US" altLang="zh-TW" sz="1600" kern="0" spc="280" baseline="0" dirty="0" smtClean="0">
                        <a:effectLst/>
                        <a:latin typeface="Calibri"/>
                        <a:ea typeface="標楷體"/>
                        <a:cs typeface="Times New Roman"/>
                      </a:endParaRPr>
                    </a:p>
                    <a:p>
                      <a:pPr algn="ctr"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zh-TW" sz="1600" kern="0" spc="280" baseline="0" dirty="0" smtClean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代號</a:t>
                      </a:r>
                      <a:endParaRPr lang="zh-TW" sz="1600" kern="0" spc="280" baseline="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600" kern="0" spc="280" baseline="0" dirty="0" smtClean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案件</a:t>
                      </a:r>
                      <a:endParaRPr lang="en-US" altLang="zh-TW" sz="1600" kern="0" spc="280" baseline="0" dirty="0" smtClean="0">
                        <a:effectLst/>
                        <a:latin typeface="Calibri"/>
                        <a:ea typeface="標楷體"/>
                        <a:cs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zh-TW" sz="1600" kern="0" spc="280" baseline="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600" kern="0" spc="280" baseline="0" dirty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類型</a:t>
                      </a:r>
                      <a:endParaRPr lang="zh-TW" sz="1600" kern="0" spc="280" baseline="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600" kern="0" spc="28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會</a:t>
                      </a:r>
                      <a:r>
                        <a:rPr lang="zh-TW" altLang="en-US" sz="1600" kern="0" spc="28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簽</a:t>
                      </a:r>
                      <a:r>
                        <a:rPr lang="zh-TW" sz="1600" kern="0" spc="28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單位</a:t>
                      </a:r>
                      <a:endParaRPr lang="zh-TW" sz="1600" kern="0" spc="280" baseline="0" dirty="0">
                        <a:solidFill>
                          <a:schemeClr val="tx1"/>
                        </a:solidFill>
                        <a:effectLst/>
                        <a:latin typeface="Calibri"/>
                        <a:ea typeface="標楷體"/>
                        <a:cs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spc="280" baseline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 </a:t>
                      </a:r>
                      <a:endParaRPr lang="zh-TW" sz="1600" kern="0" spc="280" baseline="0" dirty="0">
                        <a:solidFill>
                          <a:schemeClr val="tx1"/>
                        </a:solidFill>
                        <a:effectLst/>
                        <a:latin typeface="Calibri"/>
                        <a:ea typeface="標楷體"/>
                        <a:cs typeface="Times New Roman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n-US" altLang="zh-TW" sz="1600" kern="0" spc="280" baseline="0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標楷體"/>
                        <a:cs typeface="Times New Roman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n-US" altLang="zh-TW" sz="1600" kern="0" spc="280" baseline="0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標楷體"/>
                        <a:cs typeface="Times New Roman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n-US" altLang="zh-TW" sz="1600" kern="0" spc="280" baseline="0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標楷體"/>
                        <a:cs typeface="Times New Roman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600" kern="0" spc="28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文件項目</a:t>
                      </a:r>
                      <a:endParaRPr lang="zh-TW" sz="1600" kern="0" spc="280" baseline="0" dirty="0">
                        <a:solidFill>
                          <a:schemeClr val="tx1"/>
                        </a:solidFill>
                        <a:effectLst/>
                        <a:latin typeface="Calibri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600" kern="0" spc="280" baseline="0" dirty="0" smtClean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綜</a:t>
                      </a:r>
                      <a:endParaRPr lang="en-US" altLang="zh-TW" sz="1600" kern="0" spc="280" baseline="0" dirty="0" smtClean="0">
                        <a:effectLst/>
                        <a:latin typeface="Calibri"/>
                        <a:ea typeface="標楷體"/>
                        <a:cs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n-US" altLang="zh-TW" sz="1600" kern="0" spc="280" baseline="0" dirty="0" smtClean="0">
                        <a:effectLst/>
                        <a:latin typeface="Calibri"/>
                        <a:ea typeface="標楷體"/>
                        <a:cs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600" kern="0" spc="280" baseline="0" dirty="0" smtClean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計</a:t>
                      </a:r>
                      <a:endParaRPr lang="en-US" altLang="zh-TW" sz="1600" kern="0" spc="280" baseline="0" dirty="0" smtClean="0">
                        <a:effectLst/>
                        <a:latin typeface="Calibri"/>
                        <a:ea typeface="標楷體"/>
                        <a:cs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n-US" altLang="zh-TW" sz="1600" kern="0" spc="280" baseline="0" dirty="0" smtClean="0">
                        <a:effectLst/>
                        <a:latin typeface="Calibri"/>
                        <a:ea typeface="標楷體"/>
                        <a:cs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600" kern="0" spc="280" baseline="0" dirty="0" smtClean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組</a:t>
                      </a:r>
                      <a:endParaRPr lang="zh-TW" sz="1600" kern="0" spc="280" baseline="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600" kern="0" spc="280" baseline="0" dirty="0" smtClean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主</a:t>
                      </a:r>
                      <a:endParaRPr lang="en-US" altLang="zh-TW" sz="1600" kern="0" spc="280" baseline="0" dirty="0" smtClean="0">
                        <a:effectLst/>
                        <a:latin typeface="Calibri"/>
                        <a:ea typeface="標楷體"/>
                        <a:cs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n-US" altLang="zh-TW" sz="1600" kern="0" spc="280" baseline="0" dirty="0" smtClean="0">
                        <a:effectLst/>
                        <a:latin typeface="Calibri"/>
                        <a:ea typeface="標楷體"/>
                        <a:cs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600" kern="0" spc="280" baseline="0" dirty="0" smtClean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計</a:t>
                      </a:r>
                      <a:endParaRPr lang="en-US" altLang="zh-TW" sz="1600" kern="0" spc="280" baseline="0" dirty="0" smtClean="0">
                        <a:effectLst/>
                        <a:latin typeface="Calibri"/>
                        <a:ea typeface="標楷體"/>
                        <a:cs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n-US" altLang="zh-TW" sz="1600" kern="0" spc="280" baseline="0" dirty="0" smtClean="0">
                        <a:effectLst/>
                        <a:latin typeface="Calibri"/>
                        <a:ea typeface="標楷體"/>
                        <a:cs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600" kern="0" spc="280" baseline="0" dirty="0" smtClean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室</a:t>
                      </a:r>
                      <a:endParaRPr lang="zh-TW" sz="1600" kern="0" spc="280" baseline="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600" kern="0" spc="280" baseline="0" dirty="0" smtClean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法</a:t>
                      </a:r>
                      <a:endParaRPr lang="en-US" altLang="zh-TW" sz="1600" kern="0" spc="280" baseline="0" dirty="0" smtClean="0">
                        <a:effectLst/>
                        <a:latin typeface="Calibri"/>
                        <a:ea typeface="標楷體"/>
                        <a:cs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n-US" altLang="zh-TW" sz="1600" kern="0" spc="280" baseline="0" dirty="0" smtClean="0">
                        <a:effectLst/>
                        <a:latin typeface="Calibri"/>
                        <a:ea typeface="標楷體"/>
                        <a:cs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600" kern="0" spc="280" baseline="0" dirty="0" smtClean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規</a:t>
                      </a:r>
                      <a:endParaRPr lang="en-US" altLang="zh-TW" sz="1600" kern="0" spc="280" baseline="0" dirty="0" smtClean="0">
                        <a:effectLst/>
                        <a:latin typeface="Calibri"/>
                        <a:ea typeface="標楷體"/>
                        <a:cs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n-US" altLang="zh-TW" sz="1600" kern="0" spc="280" baseline="0" dirty="0" smtClean="0">
                        <a:effectLst/>
                        <a:latin typeface="Calibri"/>
                        <a:ea typeface="標楷體"/>
                        <a:cs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600" kern="0" spc="280" baseline="0" dirty="0" smtClean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室</a:t>
                      </a:r>
                      <a:endParaRPr lang="zh-TW" sz="1600" kern="0" spc="280" baseline="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600" kern="0" spc="280" baseline="0" dirty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其</a:t>
                      </a:r>
                      <a:endParaRPr lang="zh-TW" sz="1600" kern="0" spc="280" baseline="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n-US" sz="1600" kern="0" spc="280" baseline="0" dirty="0" smtClean="0">
                        <a:effectLst/>
                        <a:latin typeface="標楷體"/>
                        <a:ea typeface="新細明體"/>
                        <a:cs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spc="280" baseline="0" dirty="0">
                          <a:effectLst/>
                          <a:latin typeface="標楷體"/>
                          <a:ea typeface="新細明體"/>
                          <a:cs typeface="Times New Roman"/>
                        </a:rPr>
                        <a:t> </a:t>
                      </a:r>
                      <a:endParaRPr lang="zh-TW" sz="1600" kern="0" spc="280" baseline="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600" kern="0" spc="280" baseline="0" dirty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他</a:t>
                      </a:r>
                      <a:endParaRPr lang="zh-TW" sz="1600" kern="0" spc="280" baseline="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600" kern="0" spc="280" baseline="0" dirty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定義</a:t>
                      </a:r>
                      <a:endParaRPr lang="zh-TW" sz="1600" kern="0" spc="280" baseline="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600" kern="0" spc="280" baseline="0" dirty="0" smtClean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範例</a:t>
                      </a:r>
                      <a:endParaRPr lang="en-US" altLang="zh-TW" sz="1600" kern="0" spc="280" baseline="0" dirty="0" smtClean="0">
                        <a:effectLst/>
                        <a:latin typeface="Calibri"/>
                        <a:ea typeface="標楷體"/>
                        <a:cs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zh-TW" sz="1600" kern="0" spc="280" baseline="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0960">
                <a:tc>
                  <a:txBody>
                    <a:bodyPr/>
                    <a:lstStyle/>
                    <a:p>
                      <a:pPr indent="-67310" algn="ctr">
                        <a:lnSpc>
                          <a:spcPts val="26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2400" kern="100" dirty="0">
                          <a:effectLst/>
                          <a:latin typeface="標楷體"/>
                          <a:ea typeface="新細明體"/>
                          <a:cs typeface="Times New Roman"/>
                        </a:rPr>
                        <a:t>E</a:t>
                      </a:r>
                      <a:endParaRPr lang="zh-TW" sz="2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法務或商務文件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廠商</a:t>
                      </a:r>
                      <a:r>
                        <a:rPr lang="zh-TW" sz="2000" kern="100" dirty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「</a:t>
                      </a:r>
                      <a:r>
                        <a:rPr lang="zh-TW" sz="2000" kern="100" dirty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實績</a:t>
                      </a:r>
                      <a:r>
                        <a:rPr lang="zh-TW" sz="2000" kern="100" dirty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」</a:t>
                      </a:r>
                      <a:r>
                        <a:rPr lang="zh-TW" sz="2000" kern="100" dirty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或</a:t>
                      </a:r>
                      <a:r>
                        <a:rPr lang="zh-TW" sz="2000" kern="100" dirty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「</a:t>
                      </a:r>
                      <a:r>
                        <a:rPr lang="zh-TW" sz="2000" kern="100" dirty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履約中</a:t>
                      </a:r>
                      <a:r>
                        <a:rPr lang="zh-TW" sz="2000" kern="100" dirty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」</a:t>
                      </a:r>
                      <a:r>
                        <a:rPr lang="zh-TW" sz="2000" kern="100" dirty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之相關證明文件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" algn="ctr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標楷體"/>
                          <a:ea typeface="新細明體"/>
                          <a:cs typeface="Times New Roman"/>
                        </a:rPr>
                        <a:t>v</a:t>
                      </a:r>
                      <a:endParaRPr lang="zh-TW" sz="2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" algn="ctr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標楷體"/>
                          <a:ea typeface="新細明體"/>
                          <a:cs typeface="Times New Roman"/>
                        </a:rPr>
                        <a:t> </a:t>
                      </a:r>
                      <a:endParaRPr lang="zh-TW" sz="2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" algn="ctr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標楷體"/>
                          <a:ea typeface="新細明體"/>
                          <a:cs typeface="Times New Roman"/>
                        </a:rPr>
                        <a:t>v</a:t>
                      </a:r>
                      <a:endParaRPr lang="zh-TW" sz="2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標楷體"/>
                          <a:ea typeface="新細明體"/>
                          <a:cs typeface="Times New Roman"/>
                        </a:rPr>
                        <a:t>(</a:t>
                      </a:r>
                      <a:r>
                        <a:rPr lang="zh-TW" sz="2000" kern="100" dirty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視業務涉及單位進行加會</a:t>
                      </a:r>
                      <a:r>
                        <a:rPr lang="en-US" sz="2000" kern="100" dirty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)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廠商請本所開立技轉技服案之</a:t>
                      </a:r>
                      <a:r>
                        <a:rPr lang="zh-TW" sz="2400" kern="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「</a:t>
                      </a:r>
                      <a:r>
                        <a:rPr lang="zh-TW" sz="2400" kern="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實績</a:t>
                      </a:r>
                      <a:r>
                        <a:rPr lang="zh-TW" sz="2400" kern="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」</a:t>
                      </a:r>
                      <a:r>
                        <a:rPr lang="zh-TW" sz="2400" kern="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，或</a:t>
                      </a:r>
                      <a:r>
                        <a:rPr lang="zh-TW" sz="2400" kern="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「</a:t>
                      </a:r>
                      <a:r>
                        <a:rPr lang="zh-TW" sz="2400" kern="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履約中</a:t>
                      </a:r>
                      <a:r>
                        <a:rPr lang="zh-TW" sz="2400" kern="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」</a:t>
                      </a:r>
                      <a:r>
                        <a:rPr lang="zh-TW" sz="2400" kern="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之相關證明文件。</a:t>
                      </a:r>
                      <a:endParaRPr lang="zh-TW" sz="2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algn="just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除應加會左列單位，尚應視業務涉及單位，進行加會。</a:t>
                      </a:r>
                      <a:endParaRPr lang="zh-TW" sz="2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ts val="22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800" u="none" kern="100" dirty="0" err="1" smtClean="0"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附件</a:t>
                      </a:r>
                      <a:r>
                        <a:rPr lang="zh-TW" altLang="en-US" sz="1800" u="none" kern="100" dirty="0" smtClean="0"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一</a:t>
                      </a:r>
                      <a:endParaRPr lang="zh-TW" sz="1800" u="none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  <a:p>
                      <a:pPr marL="342900" lvl="0" indent="-342900" algn="ctr">
                        <a:lnSpc>
                          <a:spcPts val="22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800" u="none" kern="100" dirty="0" err="1" smtClean="0"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附件</a:t>
                      </a:r>
                      <a:r>
                        <a:rPr lang="zh-TW" altLang="en-US" sz="1800" u="none" kern="100" dirty="0" smtClean="0"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二</a:t>
                      </a:r>
                      <a:endParaRPr lang="zh-TW" sz="1800" u="none" kern="100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280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3006</TotalTime>
  <Words>863</Words>
  <Application>Microsoft Office PowerPoint</Application>
  <PresentationFormat>自訂</PresentationFormat>
  <Paragraphs>147</Paragraphs>
  <Slides>11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2</vt:i4>
      </vt:variant>
      <vt:variant>
        <vt:lpstr>投影片標題</vt:lpstr>
      </vt:variant>
      <vt:variant>
        <vt:i4>11</vt:i4>
      </vt:variant>
    </vt:vector>
  </HeadingPairs>
  <TitlesOfParts>
    <vt:vector size="13" baseType="lpstr">
      <vt:lpstr>Office 佈景主題</vt:lpstr>
      <vt:lpstr>1_Office 佈景主題</vt:lpstr>
      <vt:lpstr>行政人員座談會 綜計組案例分享暨宣導事項</vt:lpstr>
      <vt:lpstr>一、落實人力資源系統</vt:lpstr>
      <vt:lpstr>一、落實人力資源系統(續)</vt:lpstr>
      <vt:lpstr>二、資安社交工程案例宣導</vt:lpstr>
      <vt:lpstr>二、資安社交工程案例宣導(續)</vt:lpstr>
      <vt:lpstr>三、各館舍WIFI系統</vt:lpstr>
      <vt:lpstr>四、申請輻安及輻防證照公文流程注意事項</vt:lpstr>
      <vt:lpstr>五、法務或商務文件之會簽單位</vt:lpstr>
      <vt:lpstr>五、法務或商務文件會簽單位(續)</vt:lpstr>
      <vt:lpstr>五、法務或商務文件會簽單位(續) 附件一                                                                              附件二</vt:lpstr>
      <vt:lpstr>謝謝聆聽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孫筱玲</dc:creator>
  <cp:lastModifiedBy>劉美玲</cp:lastModifiedBy>
  <cp:revision>247</cp:revision>
  <cp:lastPrinted>2019-06-18T04:00:53Z</cp:lastPrinted>
  <dcterms:created xsi:type="dcterms:W3CDTF">2016-03-02T01:31:29Z</dcterms:created>
  <dcterms:modified xsi:type="dcterms:W3CDTF">2019-06-24T06:34:24Z</dcterms:modified>
</cp:coreProperties>
</file>