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6" r:id="rId1"/>
  </p:sldMasterIdLst>
  <p:handoutMasterIdLst>
    <p:handoutMasterId r:id="rId55"/>
  </p:handoutMasterIdLst>
  <p:sldIdLst>
    <p:sldId id="276" r:id="rId2"/>
    <p:sldId id="280" r:id="rId3"/>
    <p:sldId id="258" r:id="rId4"/>
    <p:sldId id="256" r:id="rId5"/>
    <p:sldId id="257" r:id="rId6"/>
    <p:sldId id="259" r:id="rId7"/>
    <p:sldId id="260" r:id="rId8"/>
    <p:sldId id="261" r:id="rId9"/>
    <p:sldId id="262" r:id="rId10"/>
    <p:sldId id="263" r:id="rId11"/>
    <p:sldId id="264" r:id="rId12"/>
    <p:sldId id="265" r:id="rId13"/>
    <p:sldId id="266" r:id="rId14"/>
    <p:sldId id="268" r:id="rId15"/>
    <p:sldId id="269" r:id="rId16"/>
    <p:sldId id="267" r:id="rId17"/>
    <p:sldId id="270" r:id="rId18"/>
    <p:sldId id="271" r:id="rId19"/>
    <p:sldId id="272" r:id="rId20"/>
    <p:sldId id="273" r:id="rId21"/>
    <p:sldId id="274" r:id="rId22"/>
    <p:sldId id="275" r:id="rId23"/>
    <p:sldId id="279" r:id="rId24"/>
    <p:sldId id="282" r:id="rId25"/>
    <p:sldId id="283" r:id="rId26"/>
    <p:sldId id="284" r:id="rId27"/>
    <p:sldId id="285" r:id="rId28"/>
    <p:sldId id="286" r:id="rId29"/>
    <p:sldId id="287" r:id="rId30"/>
    <p:sldId id="289" r:id="rId31"/>
    <p:sldId id="293" r:id="rId32"/>
    <p:sldId id="290" r:id="rId33"/>
    <p:sldId id="291" r:id="rId34"/>
    <p:sldId id="292" r:id="rId35"/>
    <p:sldId id="294" r:id="rId36"/>
    <p:sldId id="295" r:id="rId37"/>
    <p:sldId id="296" r:id="rId38"/>
    <p:sldId id="300" r:id="rId39"/>
    <p:sldId id="301" r:id="rId40"/>
    <p:sldId id="297" r:id="rId41"/>
    <p:sldId id="298" r:id="rId42"/>
    <p:sldId id="299" r:id="rId43"/>
    <p:sldId id="302" r:id="rId44"/>
    <p:sldId id="303" r:id="rId45"/>
    <p:sldId id="304" r:id="rId46"/>
    <p:sldId id="305" r:id="rId47"/>
    <p:sldId id="306" r:id="rId48"/>
    <p:sldId id="307" r:id="rId49"/>
    <p:sldId id="308" r:id="rId50"/>
    <p:sldId id="309" r:id="rId51"/>
    <p:sldId id="310" r:id="rId52"/>
    <p:sldId id="311" r:id="rId53"/>
    <p:sldId id="312" r:id="rId54"/>
  </p:sldIdLst>
  <p:sldSz cx="12192000" cy="6858000"/>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預設章節" id="{F5B68032-E188-4CF2-837B-FBE0B3E92B0B}">
          <p14:sldIdLst>
            <p14:sldId id="276"/>
            <p14:sldId id="280"/>
            <p14:sldId id="258"/>
            <p14:sldId id="256"/>
            <p14:sldId id="257"/>
            <p14:sldId id="259"/>
            <p14:sldId id="260"/>
            <p14:sldId id="261"/>
            <p14:sldId id="262"/>
            <p14:sldId id="263"/>
            <p14:sldId id="264"/>
            <p14:sldId id="265"/>
            <p14:sldId id="266"/>
            <p14:sldId id="268"/>
            <p14:sldId id="269"/>
            <p14:sldId id="267"/>
            <p14:sldId id="270"/>
          </p14:sldIdLst>
        </p14:section>
        <p14:section name="未命名的章節" id="{3A484CD6-DEF7-4685-8124-45B319039324}">
          <p14:sldIdLst>
            <p14:sldId id="271"/>
            <p14:sldId id="272"/>
            <p14:sldId id="273"/>
            <p14:sldId id="274"/>
            <p14:sldId id="275"/>
            <p14:sldId id="279"/>
            <p14:sldId id="282"/>
            <p14:sldId id="283"/>
            <p14:sldId id="284"/>
            <p14:sldId id="285"/>
            <p14:sldId id="286"/>
            <p14:sldId id="287"/>
            <p14:sldId id="289"/>
            <p14:sldId id="293"/>
            <p14:sldId id="290"/>
            <p14:sldId id="291"/>
            <p14:sldId id="292"/>
            <p14:sldId id="294"/>
            <p14:sldId id="295"/>
            <p14:sldId id="296"/>
            <p14:sldId id="300"/>
            <p14:sldId id="301"/>
            <p14:sldId id="297"/>
            <p14:sldId id="298"/>
            <p14:sldId id="299"/>
            <p14:sldId id="302"/>
            <p14:sldId id="303"/>
            <p14:sldId id="304"/>
            <p14:sldId id="305"/>
            <p14:sldId id="306"/>
            <p14:sldId id="307"/>
            <p14:sldId id="308"/>
            <p14:sldId id="309"/>
            <p14:sldId id="310"/>
            <p14:sldId id="311"/>
            <p14:sldId id="31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gardine.com.tw" initials="a" lastIdx="2" clrIdx="0">
    <p:extLst>
      <p:ext uri="{19B8F6BF-5375-455C-9EA6-DF929625EA0E}">
        <p15:presenceInfo xmlns:p15="http://schemas.microsoft.com/office/powerpoint/2012/main" userId="81594a9f5b39e67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9" autoAdjust="0"/>
    <p:restoredTop sz="94635" autoAdjust="0"/>
  </p:normalViewPr>
  <p:slideViewPr>
    <p:cSldViewPr snapToGrid="0">
      <p:cViewPr varScale="1">
        <p:scale>
          <a:sx n="64" d="100"/>
          <a:sy n="64" d="100"/>
        </p:scale>
        <p:origin x="211" y="47"/>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49" d="100"/>
          <a:sy n="49" d="100"/>
        </p:scale>
        <p:origin x="2140" y="3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263EB5B0-EFFA-4408-AD29-B21A052B9127}"/>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zh-TW" altLang="en-US"/>
          </a:p>
        </p:txBody>
      </p:sp>
      <p:sp>
        <p:nvSpPr>
          <p:cNvPr id="3" name="日期版面配置區 2">
            <a:extLst>
              <a:ext uri="{FF2B5EF4-FFF2-40B4-BE49-F238E27FC236}">
                <a16:creationId xmlns:a16="http://schemas.microsoft.com/office/drawing/2014/main" id="{BADE8641-B5F4-481E-B7E5-F5F306D7A3C3}"/>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fld id="{7FE56DCB-498E-4FCC-9F5B-366AB471B844}" type="datetimeFigureOut">
              <a:rPr lang="zh-TW" altLang="en-US" smtClean="0"/>
              <a:t>2019/4/26</a:t>
            </a:fld>
            <a:endParaRPr lang="zh-TW" altLang="en-US"/>
          </a:p>
        </p:txBody>
      </p:sp>
      <p:sp>
        <p:nvSpPr>
          <p:cNvPr id="4" name="頁尾版面配置區 3">
            <a:extLst>
              <a:ext uri="{FF2B5EF4-FFF2-40B4-BE49-F238E27FC236}">
                <a16:creationId xmlns:a16="http://schemas.microsoft.com/office/drawing/2014/main" id="{DEC339E8-CC8C-466F-A13F-965148B271E5}"/>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endParaRPr lang="zh-TW" altLang="en-US"/>
          </a:p>
        </p:txBody>
      </p:sp>
      <p:sp>
        <p:nvSpPr>
          <p:cNvPr id="5" name="投影片編號版面配置區 4">
            <a:extLst>
              <a:ext uri="{FF2B5EF4-FFF2-40B4-BE49-F238E27FC236}">
                <a16:creationId xmlns:a16="http://schemas.microsoft.com/office/drawing/2014/main" id="{DEBFB959-DFA7-4225-B8C4-CD94159ADF40}"/>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B4AE09AA-6961-4305-8E60-71643D1AD8DD}" type="slidenum">
              <a:rPr lang="zh-TW" altLang="en-US" smtClean="0"/>
              <a:t>‹#›</a:t>
            </a:fld>
            <a:endParaRPr lang="zh-TW" altLang="en-US"/>
          </a:p>
        </p:txBody>
      </p:sp>
    </p:spTree>
    <p:extLst>
      <p:ext uri="{BB962C8B-B14F-4D97-AF65-F5344CB8AC3E}">
        <p14:creationId xmlns:p14="http://schemas.microsoft.com/office/powerpoint/2010/main" val="23878366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5143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2974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19549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2714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147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7181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205103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781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8061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3869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4/26/2019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756351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2336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875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387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smtClean="0"/>
              <a:t>4/26/2019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222833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smtClean="0"/>
              <a:pPr/>
              <a:t>4/26/2019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259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4/26/2019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87252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B40331C-182D-4CFA-9DAA-57C7DBEB4BF9}"/>
              </a:ext>
            </a:extLst>
          </p:cNvPr>
          <p:cNvSpPr>
            <a:spLocks noGrp="1"/>
          </p:cNvSpPr>
          <p:nvPr>
            <p:ph type="title"/>
          </p:nvPr>
        </p:nvSpPr>
        <p:spPr>
          <a:xfrm>
            <a:off x="646180" y="487110"/>
            <a:ext cx="8596668" cy="1213503"/>
          </a:xfrm>
        </p:spPr>
        <p:txBody>
          <a:bodyPr>
            <a:normAutofit fontScale="90000"/>
          </a:bodyPr>
          <a:lstStyle/>
          <a:p>
            <a:pPr algn="ctr">
              <a:lnSpc>
                <a:spcPct val="150000"/>
              </a:lnSpc>
              <a:spcAft>
                <a:spcPts val="2400"/>
              </a:spcAft>
            </a:pPr>
            <a:r>
              <a:rPr lang="zh-TW" altLang="en-US" sz="4400" dirty="0">
                <a:solidFill>
                  <a:schemeClr val="accent3">
                    <a:lumMod val="75000"/>
                  </a:schemeClr>
                </a:solidFill>
              </a:rPr>
              <a:t>專利說明書撰寫方式</a:t>
            </a:r>
            <a:br>
              <a:rPr lang="en-US" altLang="zh-TW" sz="4800" dirty="0">
                <a:solidFill>
                  <a:schemeClr val="accent3">
                    <a:lumMod val="75000"/>
                  </a:schemeClr>
                </a:solidFill>
              </a:rPr>
            </a:br>
            <a:r>
              <a:rPr lang="en-US" altLang="zh-TW" sz="4800" dirty="0">
                <a:solidFill>
                  <a:schemeClr val="accent3">
                    <a:lumMod val="75000"/>
                  </a:schemeClr>
                </a:solidFill>
              </a:rPr>
              <a:t>			</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36BDD02B-C62B-455B-A6EF-30C3A71D3A8C}"/>
              </a:ext>
            </a:extLst>
          </p:cNvPr>
          <p:cNvSpPr txBox="1"/>
          <p:nvPr/>
        </p:nvSpPr>
        <p:spPr>
          <a:xfrm>
            <a:off x="1892893" y="5383850"/>
            <a:ext cx="6580262" cy="523220"/>
          </a:xfrm>
          <a:prstGeom prst="rect">
            <a:avLst/>
          </a:prstGeom>
          <a:noFill/>
        </p:spPr>
        <p:txBody>
          <a:bodyPr wrap="square" rtlCol="0">
            <a:spAutoFit/>
          </a:bodyPr>
          <a:lstStyle/>
          <a:p>
            <a:pPr algn="ctr"/>
            <a:r>
              <a:rPr lang="zh-TW" altLang="en-US" sz="2800" dirty="0">
                <a:solidFill>
                  <a:schemeClr val="accent2">
                    <a:lumMod val="75000"/>
                  </a:schemeClr>
                </a:solidFill>
              </a:rPr>
              <a:t>翔耀專利法律事務所　林金東　專利師</a:t>
            </a:r>
          </a:p>
        </p:txBody>
      </p:sp>
      <p:sp>
        <p:nvSpPr>
          <p:cNvPr id="4" name="文字方塊 3">
            <a:extLst>
              <a:ext uri="{FF2B5EF4-FFF2-40B4-BE49-F238E27FC236}">
                <a16:creationId xmlns:a16="http://schemas.microsoft.com/office/drawing/2014/main" id="{4BDF4664-92FE-4EC2-ACB7-F6BD3C5CECEF}"/>
              </a:ext>
            </a:extLst>
          </p:cNvPr>
          <p:cNvSpPr txBox="1"/>
          <p:nvPr/>
        </p:nvSpPr>
        <p:spPr>
          <a:xfrm>
            <a:off x="1486968" y="2367185"/>
            <a:ext cx="7392112" cy="1652568"/>
          </a:xfrm>
          <a:prstGeom prst="rect">
            <a:avLst/>
          </a:prstGeom>
          <a:noFill/>
        </p:spPr>
        <p:txBody>
          <a:bodyPr wrap="square" rtlCol="0">
            <a:spAutoFit/>
          </a:bodyPr>
          <a:lstStyle/>
          <a:p>
            <a:pPr>
              <a:lnSpc>
                <a:spcPct val="150000"/>
              </a:lnSpc>
            </a:pPr>
            <a:r>
              <a:rPr lang="en-US" altLang="zh-TW" sz="3600" dirty="0">
                <a:solidFill>
                  <a:schemeClr val="accent3">
                    <a:lumMod val="75000"/>
                  </a:schemeClr>
                </a:solidFill>
              </a:rPr>
              <a:t>		</a:t>
            </a:r>
            <a:r>
              <a:rPr lang="zh-TW" altLang="en-US" sz="3600" dirty="0">
                <a:solidFill>
                  <a:schemeClr val="accent3">
                    <a:lumMod val="75000"/>
                  </a:schemeClr>
                </a:solidFill>
              </a:rPr>
              <a:t>第一單元　專利說明書之架構</a:t>
            </a:r>
            <a:br>
              <a:rPr lang="en-US" altLang="zh-TW" sz="3600" dirty="0">
                <a:solidFill>
                  <a:schemeClr val="accent3">
                    <a:lumMod val="75000"/>
                  </a:schemeClr>
                </a:solidFill>
              </a:rPr>
            </a:br>
            <a:r>
              <a:rPr lang="en-US" altLang="zh-TW" sz="3600" dirty="0">
                <a:solidFill>
                  <a:schemeClr val="accent3">
                    <a:lumMod val="75000"/>
                  </a:schemeClr>
                </a:solidFill>
              </a:rPr>
              <a:t>	</a:t>
            </a:r>
            <a:r>
              <a:rPr lang="zh-TW" altLang="en-US" sz="3600" dirty="0">
                <a:solidFill>
                  <a:schemeClr val="accent3">
                    <a:lumMod val="75000"/>
                  </a:schemeClr>
                </a:solidFill>
              </a:rPr>
              <a:t>　第二單元　法定專利要件</a:t>
            </a:r>
            <a:endParaRPr lang="zh-TW" altLang="en-US" sz="3600" dirty="0"/>
          </a:p>
        </p:txBody>
      </p:sp>
    </p:spTree>
    <p:extLst>
      <p:ext uri="{BB962C8B-B14F-4D97-AF65-F5344CB8AC3E}">
        <p14:creationId xmlns:p14="http://schemas.microsoft.com/office/powerpoint/2010/main" val="2070849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C3A5869-470A-4599-8A29-C6C59C1B8583}"/>
              </a:ext>
            </a:extLst>
          </p:cNvPr>
          <p:cNvSpPr>
            <a:spLocks noGrp="1"/>
          </p:cNvSpPr>
          <p:nvPr>
            <p:ph type="title"/>
          </p:nvPr>
        </p:nvSpPr>
        <p:spPr>
          <a:xfrm>
            <a:off x="2335793" y="899311"/>
            <a:ext cx="5803271" cy="685046"/>
          </a:xfrm>
        </p:spPr>
        <p:txBody>
          <a:bodyPr>
            <a:normAutofit/>
          </a:bodyPr>
          <a:lstStyle/>
          <a:p>
            <a:pPr algn="ctr"/>
            <a:r>
              <a:rPr lang="zh-TW" altLang="en-US" dirty="0">
                <a:solidFill>
                  <a:schemeClr val="accent3">
                    <a:lumMod val="75000"/>
                  </a:schemeClr>
                </a:solidFill>
              </a:rPr>
              <a:t>五</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圖式簡單說明</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BF9B3E55-C21B-4936-9701-83421D1B8D83}"/>
              </a:ext>
            </a:extLst>
          </p:cNvPr>
          <p:cNvSpPr txBox="1"/>
          <p:nvPr/>
        </p:nvSpPr>
        <p:spPr>
          <a:xfrm>
            <a:off x="1982707" y="2473136"/>
            <a:ext cx="6509442" cy="1354217"/>
          </a:xfrm>
          <a:prstGeom prst="rect">
            <a:avLst/>
          </a:prstGeom>
          <a:noFill/>
        </p:spPr>
        <p:txBody>
          <a:bodyPr wrap="square" rtlCol="0">
            <a:spAutoFit/>
          </a:bodyPr>
          <a:lstStyle/>
          <a:p>
            <a:r>
              <a:rPr lang="zh-TW" altLang="en-US" sz="3200" dirty="0">
                <a:solidFill>
                  <a:schemeClr val="accent2">
                    <a:lumMod val="50000"/>
                  </a:schemeClr>
                </a:solidFill>
                <a:latin typeface="標楷體" panose="03000509000000000000" pitchFamily="65" charset="-120"/>
                <a:ea typeface="標楷體" panose="03000509000000000000" pitchFamily="65" charset="-120"/>
              </a:rPr>
              <a:t>發明</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有圖式者，應以簡明之文字依圖式之圖號順序說明圖式。</a:t>
            </a:r>
          </a:p>
          <a:p>
            <a:endParaRPr lang="zh-TW" altLang="en-US" dirty="0"/>
          </a:p>
        </p:txBody>
      </p:sp>
    </p:spTree>
    <p:extLst>
      <p:ext uri="{BB962C8B-B14F-4D97-AF65-F5344CB8AC3E}">
        <p14:creationId xmlns:p14="http://schemas.microsoft.com/office/powerpoint/2010/main" val="2647323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E808EF3-B1CD-4C64-B617-31080F23A513}"/>
              </a:ext>
            </a:extLst>
          </p:cNvPr>
          <p:cNvSpPr>
            <a:spLocks noGrp="1"/>
          </p:cNvSpPr>
          <p:nvPr>
            <p:ph type="title"/>
          </p:nvPr>
        </p:nvSpPr>
        <p:spPr>
          <a:xfrm>
            <a:off x="677334" y="609600"/>
            <a:ext cx="8596668" cy="784634"/>
          </a:xfrm>
        </p:spPr>
        <p:txBody>
          <a:bodyPr/>
          <a:lstStyle/>
          <a:p>
            <a:pPr algn="ctr"/>
            <a:r>
              <a:rPr lang="zh-TW" altLang="en-US" dirty="0">
                <a:solidFill>
                  <a:schemeClr val="accent3">
                    <a:lumMod val="75000"/>
                  </a:schemeClr>
                </a:solidFill>
              </a:rPr>
              <a:t>六</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實施方式</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4B256F29-0462-4F1F-8AE8-85B3AD9FED86}"/>
              </a:ext>
            </a:extLst>
          </p:cNvPr>
          <p:cNvSpPr txBox="1"/>
          <p:nvPr/>
        </p:nvSpPr>
        <p:spPr>
          <a:xfrm>
            <a:off x="1883121" y="1683945"/>
            <a:ext cx="6554709" cy="4031873"/>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en-US" sz="3200" dirty="0">
                <a:solidFill>
                  <a:schemeClr val="accent2">
                    <a:lumMod val="50000"/>
                  </a:schemeClr>
                </a:solidFill>
                <a:latin typeface="標楷體" panose="03000509000000000000" pitchFamily="65" charset="-120"/>
                <a:ea typeface="標楷體" panose="03000509000000000000" pitchFamily="65" charset="-120"/>
              </a:rPr>
              <a:t>是</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發明專利的詳細說明，為說明書的重要部分，</a:t>
            </a:r>
            <a:r>
              <a:rPr lang="zh-TW" altLang="en-US" sz="3200" dirty="0">
                <a:solidFill>
                  <a:schemeClr val="accent2">
                    <a:lumMod val="50000"/>
                  </a:schemeClr>
                </a:solidFill>
                <a:latin typeface="標楷體" panose="03000509000000000000" pitchFamily="65" charset="-120"/>
                <a:ea typeface="標楷體" panose="03000509000000000000" pitchFamily="65" charset="-120"/>
              </a:rPr>
              <a:t>須</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明確且充分揭露</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且</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能瞭解</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並</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實現發明，</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用於</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支持及解釋</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專利</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請求項。</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說明書應記載一個以上發明之實施方式</a:t>
            </a:r>
            <a:r>
              <a:rPr lang="zh-TW" altLang="en-US" sz="3200" dirty="0">
                <a:solidFill>
                  <a:schemeClr val="accent2">
                    <a:lumMod val="50000"/>
                  </a:schemeClr>
                </a:solidFill>
                <a:latin typeface="標楷體" panose="03000509000000000000" pitchFamily="65" charset="-120"/>
                <a:ea typeface="標楷體" panose="03000509000000000000" pitchFamily="65" charset="-120"/>
              </a:rPr>
              <a:t>或</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實施例說明</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，發明附</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有圖式者，應參照圖式</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將其組成構件以編號方式</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加以說明。</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25972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6B1F815-361E-406F-B8BF-185598387B52}"/>
              </a:ext>
            </a:extLst>
          </p:cNvPr>
          <p:cNvSpPr>
            <a:spLocks noGrp="1"/>
          </p:cNvSpPr>
          <p:nvPr>
            <p:ph type="title"/>
          </p:nvPr>
        </p:nvSpPr>
        <p:spPr>
          <a:xfrm>
            <a:off x="677334" y="609600"/>
            <a:ext cx="8596668" cy="666939"/>
          </a:xfrm>
        </p:spPr>
        <p:txBody>
          <a:bodyPr>
            <a:normAutofit/>
          </a:bodyPr>
          <a:lstStyle/>
          <a:p>
            <a:pPr algn="ctr"/>
            <a:r>
              <a:rPr lang="zh-TW" altLang="en-US" sz="3200" dirty="0">
                <a:solidFill>
                  <a:schemeClr val="accent3">
                    <a:lumMod val="75000"/>
                  </a:schemeClr>
                </a:solidFill>
                <a:latin typeface="標楷體" panose="03000509000000000000" pitchFamily="65" charset="-120"/>
                <a:ea typeface="標楷體" panose="03000509000000000000" pitchFamily="65" charset="-120"/>
              </a:rPr>
              <a:t>（續上）</a:t>
            </a:r>
          </a:p>
        </p:txBody>
      </p:sp>
      <p:sp>
        <p:nvSpPr>
          <p:cNvPr id="3" name="文字方塊 2">
            <a:extLst>
              <a:ext uri="{FF2B5EF4-FFF2-40B4-BE49-F238E27FC236}">
                <a16:creationId xmlns:a16="http://schemas.microsoft.com/office/drawing/2014/main" id="{BC5A3447-F590-408B-A2C0-492B6BC48179}"/>
              </a:ext>
            </a:extLst>
          </p:cNvPr>
          <p:cNvSpPr txBox="1"/>
          <p:nvPr/>
        </p:nvSpPr>
        <p:spPr>
          <a:xfrm>
            <a:off x="1258431" y="1629624"/>
            <a:ext cx="7613964" cy="4031873"/>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記載實施方式時，應</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以</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實現發明的較佳方式或具體實施例予以記載，以呈現解決問題所採用的技術手段。</a:t>
            </a: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實施方式中應詳細敘明申請專利範圍中所載之必要技術特徵，並應使該發明所屬技術領域中具有通常知識者，</a:t>
            </a:r>
            <a:r>
              <a:rPr lang="zh-TW" altLang="zh-TW" sz="3200" u="sng" dirty="0">
                <a:solidFill>
                  <a:schemeClr val="accent2">
                    <a:lumMod val="50000"/>
                  </a:schemeClr>
                </a:solidFill>
                <a:latin typeface="標楷體" panose="03000509000000000000" pitchFamily="65" charset="-120"/>
                <a:ea typeface="標楷體" panose="03000509000000000000" pitchFamily="65" charset="-120"/>
              </a:rPr>
              <a:t>在無須過度實驗的情況下</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zh-TW" sz="3200" u="sng" dirty="0">
                <a:solidFill>
                  <a:schemeClr val="accent2">
                    <a:lumMod val="50000"/>
                  </a:schemeClr>
                </a:solidFill>
                <a:latin typeface="標楷體" panose="03000509000000000000" pitchFamily="65" charset="-120"/>
                <a:ea typeface="標楷體" panose="03000509000000000000" pitchFamily="65" charset="-120"/>
              </a:rPr>
              <a:t>即能瞭解申請專利之發明的內容</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，並可據以實現。</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855543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410E8F2-081F-4DFC-A42A-9519250C598A}"/>
              </a:ext>
            </a:extLst>
          </p:cNvPr>
          <p:cNvSpPr>
            <a:spLocks noGrp="1"/>
          </p:cNvSpPr>
          <p:nvPr>
            <p:ph type="title"/>
          </p:nvPr>
        </p:nvSpPr>
        <p:spPr>
          <a:xfrm>
            <a:off x="677334" y="609600"/>
            <a:ext cx="8596668" cy="730313"/>
          </a:xfrm>
        </p:spPr>
        <p:txBody>
          <a:bodyPr/>
          <a:lstStyle/>
          <a:p>
            <a:pPr algn="ctr"/>
            <a:r>
              <a:rPr lang="zh-TW" altLang="en-US" dirty="0">
                <a:solidFill>
                  <a:schemeClr val="accent3">
                    <a:lumMod val="75000"/>
                  </a:schemeClr>
                </a:solidFill>
              </a:rPr>
              <a:t>七</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發明專利申請專利範圍</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8BF0DBCB-9369-476B-87C8-DE57DF8BFE77}"/>
              </a:ext>
            </a:extLst>
          </p:cNvPr>
          <p:cNvSpPr txBox="1"/>
          <p:nvPr/>
        </p:nvSpPr>
        <p:spPr>
          <a:xfrm>
            <a:off x="1466661" y="1982710"/>
            <a:ext cx="7306147" cy="3046988"/>
          </a:xfrm>
          <a:prstGeom prst="rect">
            <a:avLst/>
          </a:prstGeom>
          <a:noFill/>
        </p:spPr>
        <p:txBody>
          <a:bodyPr wrap="square" rtlCol="0">
            <a:spAutoFit/>
          </a:bodyPr>
          <a:lstStyle/>
          <a:p>
            <a:r>
              <a:rPr lang="zh-TW" altLang="zh-TW" sz="3200" dirty="0">
                <a:solidFill>
                  <a:schemeClr val="accent2">
                    <a:lumMod val="50000"/>
                  </a:schemeClr>
                </a:solidFill>
                <a:latin typeface="標楷體" panose="03000509000000000000" pitchFamily="65" charset="-120"/>
                <a:ea typeface="標楷體" panose="03000509000000000000" pitchFamily="65" charset="-120"/>
              </a:rPr>
              <a:t>申請專利範圍中之記載是否適切，對於專利權人權利之保護</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，以</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及相對於公眾利用上之限制，均具有重大意義。因此</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zh-TW" sz="3200" dirty="0">
                <a:solidFill>
                  <a:schemeClr val="accent2">
                    <a:lumMod val="50000"/>
                  </a:schemeClr>
                </a:solidFill>
                <a:latin typeface="標楷體" panose="03000509000000000000" pitchFamily="65" charset="-120"/>
                <a:ea typeface="標楷體" panose="03000509000000000000" pitchFamily="65" charset="-120"/>
              </a:rPr>
              <a:t>，請求保護的發明必須</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具體</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記載於申請專利範圍</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的請求項內</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p>
          <a:p>
            <a:endParaRPr lang="zh-TW" altLang="en-US" sz="3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294314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BB55D3-24C5-407E-8545-4BEA15B41937}"/>
              </a:ext>
            </a:extLst>
          </p:cNvPr>
          <p:cNvSpPr>
            <a:spLocks noGrp="1"/>
          </p:cNvSpPr>
          <p:nvPr>
            <p:ph type="title"/>
          </p:nvPr>
        </p:nvSpPr>
        <p:spPr>
          <a:xfrm>
            <a:off x="677334" y="609600"/>
            <a:ext cx="8596668" cy="739366"/>
          </a:xfrm>
        </p:spPr>
        <p:txBody>
          <a:bodyPr/>
          <a:lstStyle/>
          <a:p>
            <a:pPr algn="ctr"/>
            <a:r>
              <a:rPr lang="zh-TW" altLang="en-US" dirty="0">
                <a:solidFill>
                  <a:schemeClr val="accent3">
                    <a:lumMod val="75000"/>
                  </a:schemeClr>
                </a:solidFill>
                <a:latin typeface="標楷體" panose="03000509000000000000" pitchFamily="65" charset="-120"/>
                <a:ea typeface="標楷體" panose="03000509000000000000" pitchFamily="65" charset="-120"/>
              </a:rPr>
              <a:t>（續上）</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BFCE06BB-03E2-4160-9071-89406E4AC59C}"/>
              </a:ext>
            </a:extLst>
          </p:cNvPr>
          <p:cNvSpPr txBox="1"/>
          <p:nvPr/>
        </p:nvSpPr>
        <p:spPr>
          <a:xfrm>
            <a:off x="1915596" y="1747319"/>
            <a:ext cx="6295897" cy="4801314"/>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申請專利範圍得包括一項以上之請求項，</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其內容</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必須</a:t>
            </a:r>
            <a:r>
              <a:rPr lang="zh-TW" altLang="en-US" sz="3200" dirty="0">
                <a:solidFill>
                  <a:schemeClr val="accent2">
                    <a:lumMod val="50000"/>
                  </a:schemeClr>
                </a:solidFill>
                <a:latin typeface="標楷體" panose="03000509000000000000" pitchFamily="65" charset="-120"/>
                <a:ea typeface="標楷體" panose="03000509000000000000" pitchFamily="65" charset="-120"/>
              </a:rPr>
              <a:t>是已記載於專利</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說明書</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中之發明內容或實施方式或實施例中</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請求項係用於記載界定申請專利之必要技術特徵，</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供審查時判定是</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否符合專利要件、</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他造</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提起舉發或</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申請人</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主張專利權的</a:t>
            </a:r>
            <a:r>
              <a:rPr lang="zh-TW" altLang="en-US" sz="3200" dirty="0">
                <a:solidFill>
                  <a:schemeClr val="accent2">
                    <a:lumMod val="50000"/>
                  </a:schemeClr>
                </a:solidFill>
                <a:latin typeface="標楷體" panose="03000509000000000000" pitchFamily="65" charset="-120"/>
                <a:ea typeface="標楷體" panose="03000509000000000000" pitchFamily="65" charset="-120"/>
              </a:rPr>
              <a:t>標的</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p>
          <a:p>
            <a:endParaRPr lang="zh-TW" altLang="en-US" dirty="0"/>
          </a:p>
        </p:txBody>
      </p:sp>
    </p:spTree>
    <p:extLst>
      <p:ext uri="{BB962C8B-B14F-4D97-AF65-F5344CB8AC3E}">
        <p14:creationId xmlns:p14="http://schemas.microsoft.com/office/powerpoint/2010/main" val="2071084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44A7A42-F197-46A7-8AE4-BE4515AA3D62}"/>
              </a:ext>
            </a:extLst>
          </p:cNvPr>
          <p:cNvSpPr>
            <a:spLocks noGrp="1"/>
          </p:cNvSpPr>
          <p:nvPr>
            <p:ph type="title"/>
          </p:nvPr>
        </p:nvSpPr>
        <p:spPr>
          <a:xfrm>
            <a:off x="731655" y="235391"/>
            <a:ext cx="8596668" cy="869131"/>
          </a:xfrm>
        </p:spPr>
        <p:txBody>
          <a:bodyPr anchor="ctr">
            <a:normAutofit fontScale="90000"/>
          </a:bodyPr>
          <a:lstStyle/>
          <a:p>
            <a:pPr algn="ctr"/>
            <a:br>
              <a:rPr lang="en-US" altLang="zh-TW" dirty="0">
                <a:solidFill>
                  <a:schemeClr val="accent3">
                    <a:lumMod val="75000"/>
                  </a:schemeClr>
                </a:solidFill>
              </a:rPr>
            </a:br>
            <a:r>
              <a:rPr lang="zh-TW" altLang="en-US" dirty="0">
                <a:solidFill>
                  <a:schemeClr val="accent3">
                    <a:lumMod val="75000"/>
                  </a:schemeClr>
                </a:solidFill>
              </a:rPr>
              <a:t>八</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請求項之範疇</a:t>
            </a:r>
            <a:br>
              <a:rPr lang="zh-TW" altLang="zh-TW" dirty="0"/>
            </a:br>
            <a:endParaRPr lang="zh-TW" altLang="en-US" dirty="0"/>
          </a:p>
        </p:txBody>
      </p:sp>
      <p:sp>
        <p:nvSpPr>
          <p:cNvPr id="3" name="文字方塊 2">
            <a:extLst>
              <a:ext uri="{FF2B5EF4-FFF2-40B4-BE49-F238E27FC236}">
                <a16:creationId xmlns:a16="http://schemas.microsoft.com/office/drawing/2014/main" id="{B9452685-F1A9-4842-8AC4-A8B66EFDC552}"/>
              </a:ext>
            </a:extLst>
          </p:cNvPr>
          <p:cNvSpPr txBox="1"/>
          <p:nvPr/>
        </p:nvSpPr>
        <p:spPr>
          <a:xfrm>
            <a:off x="1846907" y="1593411"/>
            <a:ext cx="6898741" cy="4524315"/>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請求項得區分為兩種範疇：物的請求項及方法請求項。</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物的請求項包括物質、組成物、物品、設備、裝置或系統等。</a:t>
            </a:r>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方法請求項包括製造方法或處理方法。</a:t>
            </a:r>
          </a:p>
          <a:p>
            <a:r>
              <a:rPr lang="en-US" altLang="zh-TW"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形式上為用途的請求項，例如「物質</a:t>
            </a:r>
            <a:r>
              <a:rPr lang="en-US" altLang="zh-TW" sz="3200" dirty="0">
                <a:solidFill>
                  <a:schemeClr val="accent2">
                    <a:lumMod val="50000"/>
                  </a:schemeClr>
                </a:solidFill>
                <a:latin typeface="標楷體" panose="03000509000000000000" pitchFamily="65" charset="-120"/>
                <a:ea typeface="標楷體" panose="03000509000000000000" pitchFamily="65" charset="-120"/>
              </a:rPr>
              <a:t>X</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作為殺蟲劑之應用」，相當於方法請求項「利用物質</a:t>
            </a:r>
            <a:r>
              <a:rPr lang="en-US" altLang="zh-TW" sz="3200" dirty="0">
                <a:solidFill>
                  <a:schemeClr val="accent2">
                    <a:lumMod val="50000"/>
                  </a:schemeClr>
                </a:solidFill>
                <a:latin typeface="標楷體" panose="03000509000000000000" pitchFamily="65" charset="-120"/>
                <a:ea typeface="標楷體" panose="03000509000000000000" pitchFamily="65" charset="-120"/>
              </a:rPr>
              <a:t>X</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殺蟲的方法」。</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24077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72BDA95-0ED0-41C3-A3E0-9F03194E8EF3}"/>
              </a:ext>
            </a:extLst>
          </p:cNvPr>
          <p:cNvSpPr>
            <a:spLocks noGrp="1"/>
          </p:cNvSpPr>
          <p:nvPr>
            <p:ph type="title"/>
          </p:nvPr>
        </p:nvSpPr>
        <p:spPr>
          <a:xfrm>
            <a:off x="677334" y="609600"/>
            <a:ext cx="8596668" cy="648832"/>
          </a:xfrm>
        </p:spPr>
        <p:txBody>
          <a:bodyPr>
            <a:normAutofit/>
          </a:bodyPr>
          <a:lstStyle/>
          <a:p>
            <a:pPr algn="ctr"/>
            <a:r>
              <a:rPr lang="zh-TW" altLang="en-US" dirty="0">
                <a:solidFill>
                  <a:schemeClr val="accent3">
                    <a:lumMod val="75000"/>
                  </a:schemeClr>
                </a:solidFill>
              </a:rPr>
              <a:t>九</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請求項之記載形式</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197889EB-3E52-491E-A2E6-E47B1F643ED6}"/>
              </a:ext>
            </a:extLst>
          </p:cNvPr>
          <p:cNvSpPr txBox="1"/>
          <p:nvPr/>
        </p:nvSpPr>
        <p:spPr>
          <a:xfrm>
            <a:off x="2027977" y="1756373"/>
            <a:ext cx="6192570" cy="4801314"/>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en-US" sz="3200" dirty="0">
                <a:solidFill>
                  <a:schemeClr val="accent2">
                    <a:lumMod val="50000"/>
                  </a:schemeClr>
                </a:solidFill>
                <a:latin typeface="標楷體" panose="03000509000000000000" pitchFamily="65" charset="-120"/>
                <a:ea typeface="標楷體" panose="03000509000000000000" pitchFamily="65" charset="-120"/>
              </a:rPr>
              <a:t>請求項包括獨立項及附屬項，</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獨立項之撰寫，得以二段式（</a:t>
            </a:r>
            <a:r>
              <a:rPr lang="en-US" altLang="zh-TW" sz="3200" dirty="0">
                <a:solidFill>
                  <a:schemeClr val="accent2">
                    <a:lumMod val="50000"/>
                  </a:schemeClr>
                </a:solidFill>
                <a:latin typeface="標楷體" panose="03000509000000000000" pitchFamily="65" charset="-120"/>
                <a:ea typeface="標楷體" panose="03000509000000000000" pitchFamily="65" charset="-120"/>
              </a:rPr>
              <a:t>two-part form</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表示</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包含前言與特徵兩段。</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前言部分應包含申請專利之標的名稱及與先前技術共有之必要技術特徵</a:t>
            </a:r>
            <a:r>
              <a:rPr lang="zh-TW" altLang="en-US" sz="3200" dirty="0">
                <a:solidFill>
                  <a:schemeClr val="accent2">
                    <a:lumMod val="50000"/>
                  </a:schemeClr>
                </a:solidFill>
                <a:latin typeface="標楷體" panose="03000509000000000000" pitchFamily="65" charset="-120"/>
                <a:ea typeface="標楷體" panose="03000509000000000000" pitchFamily="65" charset="-120"/>
              </a:rPr>
              <a:t>。</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特徵部分應以「其特徵在於」敘明有別於先前技術之必要技術特徵。</a:t>
            </a:r>
          </a:p>
          <a:p>
            <a:endParaRPr lang="zh-TW" altLang="en-US" dirty="0"/>
          </a:p>
        </p:txBody>
      </p:sp>
    </p:spTree>
    <p:extLst>
      <p:ext uri="{BB962C8B-B14F-4D97-AF65-F5344CB8AC3E}">
        <p14:creationId xmlns:p14="http://schemas.microsoft.com/office/powerpoint/2010/main" val="3805798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2448C82-C1B8-4E72-B41E-442638F859CF}"/>
              </a:ext>
            </a:extLst>
          </p:cNvPr>
          <p:cNvSpPr>
            <a:spLocks noGrp="1"/>
          </p:cNvSpPr>
          <p:nvPr>
            <p:ph type="title"/>
          </p:nvPr>
        </p:nvSpPr>
        <p:spPr>
          <a:xfrm>
            <a:off x="677334" y="609600"/>
            <a:ext cx="8596668" cy="703152"/>
          </a:xfrm>
        </p:spPr>
        <p:txBody>
          <a:bodyPr/>
          <a:lstStyle/>
          <a:p>
            <a:pPr algn="ctr"/>
            <a:r>
              <a:rPr lang="zh-TW" altLang="en-US" dirty="0">
                <a:solidFill>
                  <a:schemeClr val="accent3">
                    <a:lumMod val="75000"/>
                  </a:schemeClr>
                </a:solidFill>
                <a:latin typeface="標楷體" panose="03000509000000000000" pitchFamily="65" charset="-120"/>
                <a:ea typeface="標楷體" panose="03000509000000000000" pitchFamily="65" charset="-120"/>
              </a:rPr>
              <a:t>（續上）</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CDE91D1E-D93D-456D-9EF3-B959F0265575}"/>
              </a:ext>
            </a:extLst>
          </p:cNvPr>
          <p:cNvSpPr txBox="1"/>
          <p:nvPr/>
        </p:nvSpPr>
        <p:spPr>
          <a:xfrm>
            <a:off x="1924649" y="1647730"/>
            <a:ext cx="6102037" cy="4308872"/>
          </a:xfrm>
          <a:prstGeom prst="rect">
            <a:avLst/>
          </a:prstGeom>
          <a:noFill/>
        </p:spPr>
        <p:txBody>
          <a:bodyPr wrap="square" rtlCol="0">
            <a:spAutoFit/>
          </a:bodyPr>
          <a:lstStyle/>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附屬項係依附在前之另一請求項，包含所依附請求項之所有技術特徵，並另外增加技術特徵，進一步限定被依附之請求項。</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附屬項應敘明所依附之項號，並敘明標的名稱及所依附請求項外之特徵。附屬項僅得依附在前之獨立項或附屬項。</a:t>
            </a:r>
          </a:p>
          <a:p>
            <a:endParaRPr lang="zh-TW" altLang="en-US" dirty="0"/>
          </a:p>
        </p:txBody>
      </p:sp>
    </p:spTree>
    <p:extLst>
      <p:ext uri="{BB962C8B-B14F-4D97-AF65-F5344CB8AC3E}">
        <p14:creationId xmlns:p14="http://schemas.microsoft.com/office/powerpoint/2010/main" val="2773982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2C06DA9-8354-4C00-9A6F-9EA98E7D7EC6}"/>
              </a:ext>
            </a:extLst>
          </p:cNvPr>
          <p:cNvSpPr>
            <a:spLocks noGrp="1"/>
          </p:cNvSpPr>
          <p:nvPr>
            <p:ph type="title"/>
          </p:nvPr>
        </p:nvSpPr>
        <p:spPr>
          <a:xfrm>
            <a:off x="677334" y="609600"/>
            <a:ext cx="8596668" cy="703152"/>
          </a:xfrm>
        </p:spPr>
        <p:txBody>
          <a:bodyPr/>
          <a:lstStyle/>
          <a:p>
            <a:pPr algn="ctr"/>
            <a:r>
              <a:rPr lang="zh-TW" altLang="en-US" dirty="0">
                <a:solidFill>
                  <a:schemeClr val="accent3">
                    <a:lumMod val="75000"/>
                  </a:schemeClr>
                </a:solidFill>
              </a:rPr>
              <a:t>十</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請求項之記載原則</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EBD3CA49-6E42-4AAB-9843-A2667E834E63}"/>
              </a:ext>
            </a:extLst>
          </p:cNvPr>
          <p:cNvSpPr txBox="1"/>
          <p:nvPr/>
        </p:nvSpPr>
        <p:spPr>
          <a:xfrm>
            <a:off x="2000816" y="2055136"/>
            <a:ext cx="6446068" cy="2554545"/>
          </a:xfrm>
          <a:prstGeom prst="rect">
            <a:avLst/>
          </a:prstGeom>
          <a:noFill/>
        </p:spPr>
        <p:txBody>
          <a:bodyPr wrap="square" rtlCol="0">
            <a:spAutoFit/>
          </a:bodyPr>
          <a:lstStyle/>
          <a:p>
            <a:r>
              <a:rPr lang="zh-TW" altLang="zh-TW" sz="3200" dirty="0">
                <a:solidFill>
                  <a:schemeClr val="accent2">
                    <a:lumMod val="50000"/>
                  </a:schemeClr>
                </a:solidFill>
                <a:latin typeface="標楷體" panose="03000509000000000000" pitchFamily="65" charset="-120"/>
                <a:ea typeface="標楷體" panose="03000509000000000000" pitchFamily="65" charset="-120"/>
              </a:rPr>
              <a:t>請求項記載的</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範疇</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及必要技術特徵應明確，每一請求項之間的依附關係亦應明確。不得對技術手段達成之功效、目的或用途的原因、理由或背景說明，作不必要之記載</a:t>
            </a:r>
            <a:r>
              <a:rPr lang="zh-TW" altLang="en-US" sz="3200" dirty="0">
                <a:solidFill>
                  <a:schemeClr val="accent2">
                    <a:lumMod val="50000"/>
                  </a:schemeClr>
                </a:solidFill>
                <a:latin typeface="標楷體" panose="03000509000000000000" pitchFamily="65" charset="-120"/>
                <a:ea typeface="標楷體" panose="03000509000000000000" pitchFamily="65" charset="-120"/>
              </a:rPr>
              <a:t>。</a:t>
            </a:r>
          </a:p>
        </p:txBody>
      </p:sp>
    </p:spTree>
    <p:extLst>
      <p:ext uri="{BB962C8B-B14F-4D97-AF65-F5344CB8AC3E}">
        <p14:creationId xmlns:p14="http://schemas.microsoft.com/office/powerpoint/2010/main" val="522689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E79702C4-7440-4D7F-9495-29C1D1B3E2B0}"/>
              </a:ext>
            </a:extLst>
          </p:cNvPr>
          <p:cNvPicPr>
            <a:picLocks noChangeAspect="1"/>
          </p:cNvPicPr>
          <p:nvPr/>
        </p:nvPicPr>
        <p:blipFill>
          <a:blip r:embed="rId2"/>
          <a:stretch>
            <a:fillRect/>
          </a:stretch>
        </p:blipFill>
        <p:spPr>
          <a:xfrm>
            <a:off x="1392967" y="2002740"/>
            <a:ext cx="7511752" cy="4218599"/>
          </a:xfrm>
          <a:prstGeom prst="rect">
            <a:avLst/>
          </a:prstGeom>
        </p:spPr>
      </p:pic>
      <p:sp>
        <p:nvSpPr>
          <p:cNvPr id="4" name="文字方塊 3">
            <a:extLst>
              <a:ext uri="{FF2B5EF4-FFF2-40B4-BE49-F238E27FC236}">
                <a16:creationId xmlns:a16="http://schemas.microsoft.com/office/drawing/2014/main" id="{ACB6A580-29CE-437B-9604-7CABF884DEC5}"/>
              </a:ext>
            </a:extLst>
          </p:cNvPr>
          <p:cNvSpPr txBox="1"/>
          <p:nvPr/>
        </p:nvSpPr>
        <p:spPr>
          <a:xfrm>
            <a:off x="1842929" y="630526"/>
            <a:ext cx="6315342" cy="1200329"/>
          </a:xfrm>
          <a:prstGeom prst="rect">
            <a:avLst/>
          </a:prstGeom>
          <a:noFill/>
        </p:spPr>
        <p:txBody>
          <a:bodyPr wrap="square" rtlCol="0">
            <a:spAutoFit/>
          </a:bodyPr>
          <a:lstStyle/>
          <a:p>
            <a:r>
              <a:rPr lang="zh-TW" altLang="en-US" sz="3600" dirty="0">
                <a:solidFill>
                  <a:schemeClr val="accent3">
                    <a:lumMod val="75000"/>
                  </a:schemeClr>
                </a:solidFill>
                <a:latin typeface="標楷體" panose="03000509000000000000" pitchFamily="65" charset="-120"/>
                <a:ea typeface="標楷體" panose="03000509000000000000" pitchFamily="65" charset="-120"/>
              </a:rPr>
              <a:t>十一</a:t>
            </a:r>
            <a:r>
              <a:rPr lang="zh-TW" altLang="en-US" sz="3600" dirty="0">
                <a:solidFill>
                  <a:schemeClr val="accent3">
                    <a:lumMod val="75000"/>
                  </a:schemeClr>
                </a:solidFill>
                <a:latin typeface="PMingLiU" panose="02020500000000000000" pitchFamily="18" charset="-120"/>
                <a:ea typeface="PMingLiU" panose="02020500000000000000" pitchFamily="18"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專利範圍請求項記載及 </a:t>
            </a:r>
            <a:endParaRPr lang="en-US" altLang="zh-TW" sz="3600" dirty="0">
              <a:solidFill>
                <a:schemeClr val="accent3">
                  <a:lumMod val="75000"/>
                </a:schemeClr>
              </a:solidFill>
              <a:latin typeface="標楷體" panose="03000509000000000000" pitchFamily="65" charset="-120"/>
              <a:ea typeface="標楷體" panose="03000509000000000000" pitchFamily="65" charset="-120"/>
            </a:endParaRPr>
          </a:p>
          <a:p>
            <a:r>
              <a:rPr lang="en-US" altLang="zh-TW" sz="3600" dirty="0">
                <a:solidFill>
                  <a:schemeClr val="accent3">
                    <a:lumMod val="75000"/>
                  </a:schemeClr>
                </a:solidFill>
                <a:latin typeface="標楷體" panose="03000509000000000000" pitchFamily="65" charset="-120"/>
                <a:ea typeface="標楷體" panose="03000509000000000000" pitchFamily="65" charset="-120"/>
              </a:rPr>
              <a:t>      </a:t>
            </a:r>
            <a:r>
              <a:rPr lang="zh-TW" altLang="en-US" sz="3600" dirty="0">
                <a:solidFill>
                  <a:schemeClr val="accent3">
                    <a:lumMod val="75000"/>
                  </a:schemeClr>
                </a:solidFill>
                <a:latin typeface="標楷體" panose="03000509000000000000" pitchFamily="65" charset="-120"/>
                <a:ea typeface="標楷體" panose="03000509000000000000" pitchFamily="65" charset="-120"/>
              </a:rPr>
              <a:t>解釋</a:t>
            </a:r>
          </a:p>
        </p:txBody>
      </p:sp>
    </p:spTree>
    <p:extLst>
      <p:ext uri="{BB962C8B-B14F-4D97-AF65-F5344CB8AC3E}">
        <p14:creationId xmlns:p14="http://schemas.microsoft.com/office/powerpoint/2010/main" val="222494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9D45E6-CB94-4A45-8520-534315FA4AF8}"/>
              </a:ext>
            </a:extLst>
          </p:cNvPr>
          <p:cNvSpPr>
            <a:spLocks noGrp="1"/>
          </p:cNvSpPr>
          <p:nvPr>
            <p:ph type="title"/>
          </p:nvPr>
        </p:nvSpPr>
        <p:spPr>
          <a:xfrm>
            <a:off x="549147" y="2814415"/>
            <a:ext cx="8596668" cy="766273"/>
          </a:xfrm>
        </p:spPr>
        <p:txBody>
          <a:bodyPr>
            <a:normAutofit fontScale="90000"/>
          </a:bodyPr>
          <a:lstStyle/>
          <a:p>
            <a:pPr algn="ctr"/>
            <a:r>
              <a:rPr lang="zh-TW" altLang="en-US" sz="4000" dirty="0">
                <a:solidFill>
                  <a:schemeClr val="accent3">
                    <a:lumMod val="75000"/>
                  </a:schemeClr>
                </a:solidFill>
              </a:rPr>
              <a:t>第一單元　專利說明書之架構</a:t>
            </a:r>
            <a:br>
              <a:rPr lang="en-US" altLang="zh-TW" dirty="0"/>
            </a:br>
            <a:endParaRPr lang="zh-TW" altLang="en-US" dirty="0"/>
          </a:p>
        </p:txBody>
      </p:sp>
    </p:spTree>
    <p:extLst>
      <p:ext uri="{BB962C8B-B14F-4D97-AF65-F5344CB8AC3E}">
        <p14:creationId xmlns:p14="http://schemas.microsoft.com/office/powerpoint/2010/main" val="715457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C69F9AA0-5A05-4913-8CA1-A22722B959DB}"/>
              </a:ext>
            </a:extLst>
          </p:cNvPr>
          <p:cNvPicPr>
            <a:picLocks noChangeAspect="1"/>
          </p:cNvPicPr>
          <p:nvPr/>
        </p:nvPicPr>
        <p:blipFill>
          <a:blip r:embed="rId2"/>
          <a:stretch>
            <a:fillRect/>
          </a:stretch>
        </p:blipFill>
        <p:spPr>
          <a:xfrm>
            <a:off x="1145136" y="213645"/>
            <a:ext cx="7426296" cy="6426437"/>
          </a:xfrm>
          <a:prstGeom prst="rect">
            <a:avLst/>
          </a:prstGeom>
        </p:spPr>
      </p:pic>
    </p:spTree>
    <p:extLst>
      <p:ext uri="{BB962C8B-B14F-4D97-AF65-F5344CB8AC3E}">
        <p14:creationId xmlns:p14="http://schemas.microsoft.com/office/powerpoint/2010/main" val="196181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54C6A62D-E3F2-407C-A852-4AE5D90495C7}"/>
              </a:ext>
            </a:extLst>
          </p:cNvPr>
          <p:cNvPicPr>
            <a:picLocks noChangeAspect="1"/>
          </p:cNvPicPr>
          <p:nvPr/>
        </p:nvPicPr>
        <p:blipFill>
          <a:blip r:embed="rId2"/>
          <a:stretch>
            <a:fillRect/>
          </a:stretch>
        </p:blipFill>
        <p:spPr>
          <a:xfrm>
            <a:off x="1540009" y="1606609"/>
            <a:ext cx="6441763" cy="3965249"/>
          </a:xfrm>
          <a:prstGeom prst="rect">
            <a:avLst/>
          </a:prstGeom>
        </p:spPr>
      </p:pic>
    </p:spTree>
    <p:extLst>
      <p:ext uri="{BB962C8B-B14F-4D97-AF65-F5344CB8AC3E}">
        <p14:creationId xmlns:p14="http://schemas.microsoft.com/office/powerpoint/2010/main" val="304824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C0784029-16D8-46FE-A20E-A398797A2908}"/>
              </a:ext>
            </a:extLst>
          </p:cNvPr>
          <p:cNvPicPr>
            <a:picLocks noChangeAspect="1"/>
          </p:cNvPicPr>
          <p:nvPr/>
        </p:nvPicPr>
        <p:blipFill>
          <a:blip r:embed="rId2"/>
          <a:stretch>
            <a:fillRect/>
          </a:stretch>
        </p:blipFill>
        <p:spPr>
          <a:xfrm>
            <a:off x="2118511" y="418321"/>
            <a:ext cx="5359651" cy="6132190"/>
          </a:xfrm>
          <a:prstGeom prst="rect">
            <a:avLst/>
          </a:prstGeom>
        </p:spPr>
      </p:pic>
    </p:spTree>
    <p:extLst>
      <p:ext uri="{BB962C8B-B14F-4D97-AF65-F5344CB8AC3E}">
        <p14:creationId xmlns:p14="http://schemas.microsoft.com/office/powerpoint/2010/main" val="467820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8016E304-6612-460E-8A39-91934F97FE00}"/>
              </a:ext>
            </a:extLst>
          </p:cNvPr>
          <p:cNvSpPr txBox="1"/>
          <p:nvPr/>
        </p:nvSpPr>
        <p:spPr>
          <a:xfrm>
            <a:off x="1340674" y="1111205"/>
            <a:ext cx="7298109" cy="4339650"/>
          </a:xfrm>
          <a:prstGeom prst="rect">
            <a:avLst/>
          </a:prstGeom>
          <a:noFill/>
        </p:spPr>
        <p:txBody>
          <a:bodyPr wrap="square" rtlCol="0">
            <a:spAutoFit/>
          </a:bodyPr>
          <a:lstStyle/>
          <a:p>
            <a:pPr algn="ctr"/>
            <a:r>
              <a:rPr lang="zh-TW" altLang="en-US" sz="4000" dirty="0">
                <a:solidFill>
                  <a:schemeClr val="accent3">
                    <a:lumMod val="75000"/>
                  </a:schemeClr>
                </a:solidFill>
                <a:latin typeface="標楷體" panose="03000509000000000000" pitchFamily="65" charset="-120"/>
                <a:ea typeface="標楷體" panose="03000509000000000000" pitchFamily="65" charset="-120"/>
              </a:rPr>
              <a:t>第二單元　法定專利要件</a:t>
            </a:r>
            <a:endParaRPr lang="en-US" altLang="zh-TW" sz="4000" dirty="0">
              <a:solidFill>
                <a:schemeClr val="accent3">
                  <a:lumMod val="75000"/>
                </a:schemeClr>
              </a:solidFill>
              <a:latin typeface="標楷體" panose="03000509000000000000" pitchFamily="65" charset="-120"/>
              <a:ea typeface="標楷體" panose="03000509000000000000" pitchFamily="65" charset="-120"/>
            </a:endParaRPr>
          </a:p>
          <a:p>
            <a:pPr algn="ctr"/>
            <a:endParaRPr lang="en-US" altLang="zh-TW" sz="4000" dirty="0">
              <a:solidFill>
                <a:schemeClr val="accent3">
                  <a:lumMod val="75000"/>
                </a:schemeClr>
              </a:solidFill>
              <a:latin typeface="標楷體" panose="03000509000000000000" pitchFamily="65" charset="-120"/>
              <a:ea typeface="標楷體" panose="03000509000000000000" pitchFamily="65" charset="-120"/>
            </a:endParaRPr>
          </a:p>
          <a:p>
            <a:r>
              <a:rPr lang="zh-TW" altLang="en-US" sz="4000" dirty="0">
                <a:solidFill>
                  <a:schemeClr val="accent3">
                    <a:lumMod val="75000"/>
                  </a:schemeClr>
                </a:solidFill>
                <a:latin typeface="標楷體" panose="03000509000000000000" pitchFamily="65" charset="-120"/>
                <a:ea typeface="標楷體" panose="03000509000000000000" pitchFamily="65" charset="-120"/>
              </a:rPr>
              <a:t>一</a:t>
            </a:r>
            <a:r>
              <a:rPr lang="zh-TW" altLang="en-US" sz="4000" dirty="0">
                <a:solidFill>
                  <a:schemeClr val="accent3">
                    <a:lumMod val="75000"/>
                  </a:schemeClr>
                </a:solidFill>
                <a:latin typeface="PMingLiU" panose="02020500000000000000" pitchFamily="18" charset="-120"/>
                <a:ea typeface="PMingLiU" panose="02020500000000000000" pitchFamily="18" charset="-120"/>
              </a:rPr>
              <a:t>、</a:t>
            </a:r>
            <a:r>
              <a:rPr lang="zh-TW" altLang="en-US" sz="4000" dirty="0">
                <a:solidFill>
                  <a:schemeClr val="accent3">
                    <a:lumMod val="75000"/>
                  </a:schemeClr>
                </a:solidFill>
                <a:latin typeface="標楷體" panose="03000509000000000000" pitchFamily="65" charset="-120"/>
                <a:ea typeface="標楷體" panose="03000509000000000000" pitchFamily="65" charset="-120"/>
              </a:rPr>
              <a:t>產業利用性</a:t>
            </a:r>
            <a:r>
              <a:rPr lang="en-US" altLang="zh-TW" sz="4000" dirty="0">
                <a:solidFill>
                  <a:schemeClr val="accent3">
                    <a:lumMod val="75000"/>
                  </a:schemeClr>
                </a:solidFill>
                <a:latin typeface="標楷體" panose="03000509000000000000" pitchFamily="65" charset="-120"/>
                <a:ea typeface="標楷體" panose="03000509000000000000" pitchFamily="65" charset="-120"/>
              </a:rPr>
              <a:t>(productivity)</a:t>
            </a:r>
          </a:p>
          <a:p>
            <a:r>
              <a:rPr lang="zh-TW" altLang="en-US" sz="4000" dirty="0">
                <a:solidFill>
                  <a:schemeClr val="accent3">
                    <a:lumMod val="75000"/>
                  </a:schemeClr>
                </a:solidFill>
                <a:latin typeface="標楷體" panose="03000509000000000000" pitchFamily="65" charset="-120"/>
                <a:ea typeface="標楷體" panose="03000509000000000000" pitchFamily="65" charset="-120"/>
              </a:rPr>
              <a:t>二</a:t>
            </a:r>
            <a:r>
              <a:rPr lang="zh-TW" altLang="en-US" sz="4000" dirty="0">
                <a:solidFill>
                  <a:schemeClr val="accent3">
                    <a:lumMod val="75000"/>
                  </a:schemeClr>
                </a:solidFill>
                <a:latin typeface="PMingLiU" panose="02020500000000000000" pitchFamily="18" charset="-120"/>
                <a:ea typeface="PMingLiU" panose="02020500000000000000" pitchFamily="18" charset="-120"/>
              </a:rPr>
              <a:t>、</a:t>
            </a:r>
            <a:r>
              <a:rPr lang="zh-TW" altLang="en-US" sz="4000" dirty="0">
                <a:solidFill>
                  <a:schemeClr val="accent3">
                    <a:lumMod val="75000"/>
                  </a:schemeClr>
                </a:solidFill>
                <a:latin typeface="標楷體" panose="03000509000000000000" pitchFamily="65" charset="-120"/>
                <a:ea typeface="標楷體" panose="03000509000000000000" pitchFamily="65" charset="-120"/>
              </a:rPr>
              <a:t>新穎性</a:t>
            </a:r>
            <a:r>
              <a:rPr lang="en-US" altLang="zh-TW" sz="4000" dirty="0">
                <a:solidFill>
                  <a:schemeClr val="accent3">
                    <a:lumMod val="75000"/>
                  </a:schemeClr>
                </a:solidFill>
                <a:latin typeface="標楷體" panose="03000509000000000000" pitchFamily="65" charset="-120"/>
                <a:ea typeface="標楷體" panose="03000509000000000000" pitchFamily="65" charset="-120"/>
              </a:rPr>
              <a:t>(Novelty)</a:t>
            </a:r>
          </a:p>
          <a:p>
            <a:r>
              <a:rPr lang="zh-TW" altLang="en-US" sz="4000" dirty="0">
                <a:solidFill>
                  <a:schemeClr val="accent3">
                    <a:lumMod val="75000"/>
                  </a:schemeClr>
                </a:solidFill>
                <a:latin typeface="標楷體" panose="03000509000000000000" pitchFamily="65" charset="-120"/>
                <a:ea typeface="標楷體" panose="03000509000000000000" pitchFamily="65" charset="-120"/>
              </a:rPr>
              <a:t>三</a:t>
            </a:r>
            <a:r>
              <a:rPr lang="zh-TW" altLang="en-US" sz="4000" dirty="0">
                <a:solidFill>
                  <a:schemeClr val="accent3">
                    <a:lumMod val="75000"/>
                  </a:schemeClr>
                </a:solidFill>
                <a:latin typeface="PMingLiU" panose="02020500000000000000" pitchFamily="18" charset="-120"/>
                <a:ea typeface="PMingLiU" panose="02020500000000000000" pitchFamily="18" charset="-120"/>
              </a:rPr>
              <a:t>、</a:t>
            </a:r>
            <a:r>
              <a:rPr lang="zh-TW" altLang="en-US" sz="4000" dirty="0">
                <a:solidFill>
                  <a:schemeClr val="accent3">
                    <a:lumMod val="75000"/>
                  </a:schemeClr>
                </a:solidFill>
                <a:latin typeface="標楷體" panose="03000509000000000000" pitchFamily="65" charset="-120"/>
                <a:ea typeface="標楷體" panose="03000509000000000000" pitchFamily="65" charset="-120"/>
              </a:rPr>
              <a:t>進步性</a:t>
            </a:r>
            <a:r>
              <a:rPr lang="en-US" altLang="zh-TW" sz="4000" dirty="0">
                <a:solidFill>
                  <a:schemeClr val="accent3">
                    <a:lumMod val="75000"/>
                  </a:schemeClr>
                </a:solidFill>
                <a:latin typeface="標楷體" panose="03000509000000000000" pitchFamily="65" charset="-120"/>
                <a:ea typeface="標楷體" panose="03000509000000000000" pitchFamily="65" charset="-120"/>
              </a:rPr>
              <a:t>(Non-Obviousness)</a:t>
            </a:r>
          </a:p>
          <a:p>
            <a:r>
              <a:rPr lang="zh-TW" altLang="en-US" sz="4000" dirty="0">
                <a:solidFill>
                  <a:schemeClr val="accent3">
                    <a:lumMod val="75000"/>
                  </a:schemeClr>
                </a:solidFill>
                <a:latin typeface="標楷體" panose="03000509000000000000" pitchFamily="65" charset="-120"/>
                <a:ea typeface="標楷體" panose="03000509000000000000" pitchFamily="65" charset="-120"/>
              </a:rPr>
              <a:t>四</a:t>
            </a:r>
            <a:r>
              <a:rPr lang="zh-TW" altLang="en-US" sz="4000" dirty="0">
                <a:solidFill>
                  <a:schemeClr val="accent3">
                    <a:lumMod val="75000"/>
                  </a:schemeClr>
                </a:solidFill>
                <a:latin typeface="PMingLiU" panose="02020500000000000000" pitchFamily="18" charset="-120"/>
                <a:ea typeface="PMingLiU" panose="02020500000000000000" pitchFamily="18"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範例</a:t>
            </a:r>
            <a:endParaRPr lang="en-US" altLang="zh-TW" sz="3600" dirty="0">
              <a:solidFill>
                <a:schemeClr val="accent3">
                  <a:lumMod val="75000"/>
                </a:schemeClr>
              </a:solidFill>
              <a:latin typeface="標楷體" panose="03000509000000000000" pitchFamily="65" charset="-120"/>
              <a:ea typeface="標楷體" panose="03000509000000000000" pitchFamily="65" charset="-120"/>
            </a:endParaRPr>
          </a:p>
          <a:p>
            <a:endParaRPr lang="en-US" altLang="zh-TW" sz="3600" dirty="0">
              <a:solidFill>
                <a:schemeClr val="accent3">
                  <a:lumMod val="75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594826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a:extLst>
              <a:ext uri="{FF2B5EF4-FFF2-40B4-BE49-F238E27FC236}">
                <a16:creationId xmlns:a16="http://schemas.microsoft.com/office/drawing/2014/main" id="{8D7B6ACB-D638-4EDF-B73B-982F933D6909}"/>
              </a:ext>
            </a:extLst>
          </p:cNvPr>
          <p:cNvSpPr txBox="1"/>
          <p:nvPr/>
        </p:nvSpPr>
        <p:spPr>
          <a:xfrm>
            <a:off x="2137210" y="650163"/>
            <a:ext cx="4973653" cy="646331"/>
          </a:xfrm>
          <a:prstGeom prst="rect">
            <a:avLst/>
          </a:prstGeom>
          <a:noFill/>
        </p:spPr>
        <p:txBody>
          <a:bodyPr wrap="square" rtlCol="0">
            <a:spAutoFit/>
          </a:bodyPr>
          <a:lstStyle/>
          <a:p>
            <a:pPr algn="ctr"/>
            <a:r>
              <a:rPr lang="zh-TW" altLang="en-US" sz="3600" dirty="0">
                <a:solidFill>
                  <a:schemeClr val="accent3">
                    <a:lumMod val="75000"/>
                  </a:schemeClr>
                </a:solidFill>
                <a:latin typeface="標楷體" panose="03000509000000000000" pitchFamily="65" charset="-120"/>
                <a:ea typeface="標楷體" panose="03000509000000000000" pitchFamily="65" charset="-120"/>
              </a:rPr>
              <a:t>一</a:t>
            </a:r>
            <a:r>
              <a:rPr lang="zh-TW" altLang="en-US" sz="3600" dirty="0">
                <a:solidFill>
                  <a:schemeClr val="accent3">
                    <a:lumMod val="75000"/>
                  </a:schemeClr>
                </a:solidFill>
                <a:latin typeface="PMingLiU" panose="02020500000000000000" pitchFamily="18" charset="-120"/>
                <a:ea typeface="PMingLiU" panose="02020500000000000000" pitchFamily="18"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產業利用性</a:t>
            </a:r>
          </a:p>
        </p:txBody>
      </p:sp>
      <p:sp>
        <p:nvSpPr>
          <p:cNvPr id="7" name="文字方塊 6">
            <a:extLst>
              <a:ext uri="{FF2B5EF4-FFF2-40B4-BE49-F238E27FC236}">
                <a16:creationId xmlns:a16="http://schemas.microsoft.com/office/drawing/2014/main" id="{D92D4C2B-EF65-40B5-9E02-7A6815D31F01}"/>
              </a:ext>
            </a:extLst>
          </p:cNvPr>
          <p:cNvSpPr txBox="1"/>
          <p:nvPr/>
        </p:nvSpPr>
        <p:spPr>
          <a:xfrm>
            <a:off x="1263762" y="1556774"/>
            <a:ext cx="7853585" cy="4524315"/>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專利之發明在產業上可製造或使用，即具產業利用性。製造或使用係指解決問題之技術手段於產業上有可製造或使用之可能性，但不限於該技術手段已實際被製造或使用。</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實際上顯然不能製造或使用之發明，仍不具產業利用性，例如為防止臭氧層減少而導致紫外線增加，以吸收紫外線之塑膠膜包覆整個地球表面的方法。</a:t>
            </a:r>
          </a:p>
        </p:txBody>
      </p:sp>
    </p:spTree>
    <p:extLst>
      <p:ext uri="{BB962C8B-B14F-4D97-AF65-F5344CB8AC3E}">
        <p14:creationId xmlns:p14="http://schemas.microsoft.com/office/powerpoint/2010/main" val="3224602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26256C8-5F24-45F0-B83D-212A590247C8}"/>
              </a:ext>
            </a:extLst>
          </p:cNvPr>
          <p:cNvSpPr>
            <a:spLocks noGrp="1"/>
          </p:cNvSpPr>
          <p:nvPr>
            <p:ph type="title"/>
          </p:nvPr>
        </p:nvSpPr>
        <p:spPr>
          <a:xfrm>
            <a:off x="3033757" y="461473"/>
            <a:ext cx="4093436" cy="1128045"/>
          </a:xfrm>
        </p:spPr>
        <p:txBody>
          <a:bodyPr>
            <a:normAutofit fontScale="90000"/>
          </a:bodyPr>
          <a:lstStyle/>
          <a:p>
            <a:br>
              <a:rPr lang="en-US" altLang="zh-TW" sz="4000" dirty="0"/>
            </a:br>
            <a:r>
              <a:rPr lang="zh-TW" altLang="en-US" sz="4000" dirty="0">
                <a:solidFill>
                  <a:schemeClr val="accent3">
                    <a:lumMod val="75000"/>
                  </a:schemeClr>
                </a:solidFill>
                <a:latin typeface="標楷體" panose="03000509000000000000" pitchFamily="65" charset="-120"/>
                <a:ea typeface="標楷體" panose="03000509000000000000" pitchFamily="65" charset="-120"/>
              </a:rPr>
              <a:t>二</a:t>
            </a:r>
            <a:r>
              <a:rPr lang="zh-TW" altLang="en-US" sz="4000" dirty="0">
                <a:solidFill>
                  <a:schemeClr val="accent3">
                    <a:lumMod val="75000"/>
                  </a:schemeClr>
                </a:solidFill>
                <a:latin typeface="PMingLiU" panose="02020500000000000000" pitchFamily="18" charset="-120"/>
                <a:ea typeface="PMingLiU" panose="02020500000000000000" pitchFamily="18" charset="-120"/>
              </a:rPr>
              <a:t>、</a:t>
            </a:r>
            <a:r>
              <a:rPr lang="zh-TW" altLang="en-US" sz="4000" dirty="0">
                <a:solidFill>
                  <a:schemeClr val="accent3">
                    <a:lumMod val="75000"/>
                  </a:schemeClr>
                </a:solidFill>
                <a:latin typeface="標楷體" panose="03000509000000000000" pitchFamily="65" charset="-120"/>
                <a:ea typeface="標楷體" panose="03000509000000000000" pitchFamily="65" charset="-120"/>
              </a:rPr>
              <a:t>新穎性</a:t>
            </a:r>
            <a:br>
              <a:rPr lang="zh-TW" altLang="en-US" dirty="0"/>
            </a:br>
            <a:endParaRPr lang="zh-TW" altLang="en-US" dirty="0"/>
          </a:p>
        </p:txBody>
      </p:sp>
      <p:sp>
        <p:nvSpPr>
          <p:cNvPr id="3" name="文字版面配置區 2">
            <a:extLst>
              <a:ext uri="{FF2B5EF4-FFF2-40B4-BE49-F238E27FC236}">
                <a16:creationId xmlns:a16="http://schemas.microsoft.com/office/drawing/2014/main" id="{ADB4D069-A6B6-4079-AB7B-EBFF00D9753C}"/>
              </a:ext>
            </a:extLst>
          </p:cNvPr>
          <p:cNvSpPr>
            <a:spLocks noGrp="1"/>
          </p:cNvSpPr>
          <p:nvPr>
            <p:ph type="body" idx="1"/>
          </p:nvPr>
        </p:nvSpPr>
        <p:spPr>
          <a:xfrm>
            <a:off x="1004131" y="1421315"/>
            <a:ext cx="8152688" cy="4628220"/>
          </a:xfrm>
        </p:spPr>
        <p:txBody>
          <a:bodyPr>
            <a:noAutofit/>
          </a:bodyPr>
          <a:lstStyle/>
          <a:p>
            <a:r>
              <a:rPr lang="zh-TW" altLang="en-US" sz="3600" dirty="0">
                <a:latin typeface="標楷體" panose="03000509000000000000" pitchFamily="65" charset="-120"/>
                <a:ea typeface="標楷體" panose="03000509000000000000" pitchFamily="65" charset="-120"/>
              </a:rPr>
              <a:t>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發明未構成先前技術的一部分時，稱該發明具新穎性。先前技術係指申請前已見於刊物、已公開實施或已為公眾所知悉之技術。</a:t>
            </a:r>
          </a:p>
          <a:p>
            <a:r>
              <a:rPr lang="zh-TW" altLang="en-US" sz="3600" dirty="0">
                <a:solidFill>
                  <a:schemeClr val="accent2">
                    <a:lumMod val="50000"/>
                  </a:schemeClr>
                </a:solidFill>
                <a:latin typeface="標楷體" panose="03000509000000000000" pitchFamily="65" charset="-120"/>
                <a:ea typeface="標楷體" panose="03000509000000000000" pitchFamily="65" charset="-120"/>
              </a:rPr>
              <a:t>  新穎性係發明專利要件之一，發明是否具新穎性，通常於其具產業利用性之後始予審查；若經審查認定該發明不具新穎性，即不予專利。</a:t>
            </a:r>
          </a:p>
        </p:txBody>
      </p:sp>
    </p:spTree>
    <p:extLst>
      <p:ext uri="{BB962C8B-B14F-4D97-AF65-F5344CB8AC3E}">
        <p14:creationId xmlns:p14="http://schemas.microsoft.com/office/powerpoint/2010/main" val="2281491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5ECB006-B51D-4288-938F-05911123F33B}"/>
              </a:ext>
            </a:extLst>
          </p:cNvPr>
          <p:cNvSpPr>
            <a:spLocks noGrp="1"/>
          </p:cNvSpPr>
          <p:nvPr>
            <p:ph type="title"/>
          </p:nvPr>
        </p:nvSpPr>
        <p:spPr>
          <a:xfrm>
            <a:off x="2153540" y="609600"/>
            <a:ext cx="5221482" cy="971372"/>
          </a:xfrm>
        </p:spPr>
        <p:txBody>
          <a:bodyPr>
            <a:normAutofit/>
          </a:bodyPr>
          <a:lstStyle/>
          <a:p>
            <a:pPr algn="ctr"/>
            <a:r>
              <a:rPr lang="zh-TW" altLang="en-US" sz="3600" dirty="0">
                <a:solidFill>
                  <a:schemeClr val="accent3">
                    <a:lumMod val="75000"/>
                  </a:schemeClr>
                </a:solidFill>
                <a:latin typeface="標楷體" panose="03000509000000000000" pitchFamily="65" charset="-120"/>
                <a:ea typeface="標楷體" panose="03000509000000000000" pitchFamily="65" charset="-120"/>
              </a:rPr>
              <a:t>三</a:t>
            </a:r>
            <a:r>
              <a:rPr lang="zh-TW" altLang="en-US" sz="3600" dirty="0">
                <a:solidFill>
                  <a:schemeClr val="accent3">
                    <a:lumMod val="75000"/>
                  </a:schemeClr>
                </a:solidFill>
                <a:latin typeface="PMingLiU" panose="02020500000000000000" pitchFamily="18" charset="-120"/>
                <a:ea typeface="PMingLiU" panose="02020500000000000000" pitchFamily="18"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進步性</a:t>
            </a:r>
          </a:p>
        </p:txBody>
      </p:sp>
      <p:sp>
        <p:nvSpPr>
          <p:cNvPr id="3" name="文字版面配置區 2">
            <a:extLst>
              <a:ext uri="{FF2B5EF4-FFF2-40B4-BE49-F238E27FC236}">
                <a16:creationId xmlns:a16="http://schemas.microsoft.com/office/drawing/2014/main" id="{50821F6F-7743-4B64-B1E0-BA1F8EFBD8CA}"/>
              </a:ext>
            </a:extLst>
          </p:cNvPr>
          <p:cNvSpPr>
            <a:spLocks noGrp="1"/>
          </p:cNvSpPr>
          <p:nvPr>
            <p:ph type="body" idx="1"/>
          </p:nvPr>
        </p:nvSpPr>
        <p:spPr>
          <a:xfrm>
            <a:off x="1384420" y="1760433"/>
            <a:ext cx="7178466" cy="4409631"/>
          </a:xfrm>
        </p:spPr>
        <p:txBody>
          <a:bodyPr>
            <a:normAutofit fontScale="47500" lnSpcReduction="20000"/>
          </a:bodyPr>
          <a:lstStyle/>
          <a:p>
            <a:r>
              <a:rPr lang="zh-TW" altLang="en-US" sz="7600" dirty="0">
                <a:solidFill>
                  <a:schemeClr val="accent2">
                    <a:lumMod val="50000"/>
                  </a:schemeClr>
                </a:solidFill>
                <a:latin typeface="標楷體" panose="03000509000000000000" pitchFamily="65" charset="-120"/>
                <a:ea typeface="標楷體" panose="03000509000000000000" pitchFamily="65" charset="-120"/>
              </a:rPr>
              <a:t>  申請專利之發明與先前技術雖有差異，但為該發明所屬技術領域中具有通常知識者依先前技術所能輕易完成時，稱該發明不具進步性。</a:t>
            </a:r>
          </a:p>
          <a:p>
            <a:r>
              <a:rPr lang="zh-TW" altLang="en-US" sz="7600" dirty="0">
                <a:solidFill>
                  <a:schemeClr val="accent2">
                    <a:lumMod val="50000"/>
                  </a:schemeClr>
                </a:solidFill>
                <a:latin typeface="標楷體" panose="03000509000000000000" pitchFamily="65" charset="-120"/>
                <a:ea typeface="標楷體" panose="03000509000000000000" pitchFamily="65" charset="-120"/>
              </a:rPr>
              <a:t>  發明是否具有進步性，應於其具新穎性（包含無擬制喪失新穎性之情況）之後始予審查，不具新穎性者，無須再審究其進步性。</a:t>
            </a:r>
          </a:p>
          <a:p>
            <a:endParaRPr lang="zh-TW" altLang="en-US" dirty="0"/>
          </a:p>
        </p:txBody>
      </p:sp>
    </p:spTree>
    <p:extLst>
      <p:ext uri="{BB962C8B-B14F-4D97-AF65-F5344CB8AC3E}">
        <p14:creationId xmlns:p14="http://schemas.microsoft.com/office/powerpoint/2010/main" val="4191086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23555B3-E104-4971-AA49-2DCB5C904E23}"/>
              </a:ext>
            </a:extLst>
          </p:cNvPr>
          <p:cNvSpPr>
            <a:spLocks noGrp="1"/>
          </p:cNvSpPr>
          <p:nvPr>
            <p:ph type="title"/>
          </p:nvPr>
        </p:nvSpPr>
        <p:spPr>
          <a:xfrm>
            <a:off x="677335" y="609600"/>
            <a:ext cx="8596668" cy="851731"/>
          </a:xfrm>
        </p:spPr>
        <p:txBody>
          <a:bodyPr>
            <a:normAutofit/>
          </a:bodyPr>
          <a:lstStyle/>
          <a:p>
            <a:pPr algn="ctr"/>
            <a:r>
              <a:rPr lang="zh-TW" altLang="en-US" sz="3600" dirty="0">
                <a:solidFill>
                  <a:schemeClr val="accent3">
                    <a:lumMod val="75000"/>
                  </a:schemeClr>
                </a:solidFill>
                <a:latin typeface="標楷體" panose="03000509000000000000" pitchFamily="65" charset="-120"/>
                <a:ea typeface="標楷體" panose="03000509000000000000" pitchFamily="65" charset="-120"/>
              </a:rPr>
              <a:t>四、範例</a:t>
            </a:r>
          </a:p>
        </p:txBody>
      </p:sp>
      <p:sp>
        <p:nvSpPr>
          <p:cNvPr id="3" name="文字版面配置區 2">
            <a:extLst>
              <a:ext uri="{FF2B5EF4-FFF2-40B4-BE49-F238E27FC236}">
                <a16:creationId xmlns:a16="http://schemas.microsoft.com/office/drawing/2014/main" id="{A09FABF4-4219-4909-8A81-9DE37565B510}"/>
              </a:ext>
            </a:extLst>
          </p:cNvPr>
          <p:cNvSpPr>
            <a:spLocks noGrp="1"/>
          </p:cNvSpPr>
          <p:nvPr>
            <p:ph type="body" idx="1"/>
          </p:nvPr>
        </p:nvSpPr>
        <p:spPr>
          <a:xfrm>
            <a:off x="1733649" y="1751888"/>
            <a:ext cx="6760871" cy="3931065"/>
          </a:xfrm>
        </p:spPr>
        <p:txBody>
          <a:bodyPr anchor="ctr">
            <a:normAutofit lnSpcReduction="10000"/>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1)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輕易完成</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2)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技術領域之關連性</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3)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所欲解決問題之共通性</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4)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功能或作用之共通性</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5)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教示或建議</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6)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醫藥相關發明</a:t>
            </a:r>
            <a:endParaRPr lang="en-US" altLang="zh-TW" sz="3600" dirty="0">
              <a:solidFill>
                <a:schemeClr val="accent2">
                  <a:lumMod val="50000"/>
                </a:schemeClr>
              </a:solidFill>
            </a:endParaRPr>
          </a:p>
        </p:txBody>
      </p:sp>
    </p:spTree>
    <p:extLst>
      <p:ext uri="{BB962C8B-B14F-4D97-AF65-F5344CB8AC3E}">
        <p14:creationId xmlns:p14="http://schemas.microsoft.com/office/powerpoint/2010/main" val="1082444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a:extLst>
              <a:ext uri="{FF2B5EF4-FFF2-40B4-BE49-F238E27FC236}">
                <a16:creationId xmlns:a16="http://schemas.microsoft.com/office/drawing/2014/main" id="{D8F91ADD-67DE-43D6-94B7-994E89F98AE3}"/>
              </a:ext>
            </a:extLst>
          </p:cNvPr>
          <p:cNvSpPr>
            <a:spLocks noGrp="1"/>
          </p:cNvSpPr>
          <p:nvPr>
            <p:ph type="title"/>
          </p:nvPr>
        </p:nvSpPr>
        <p:spPr>
          <a:xfrm>
            <a:off x="796974" y="683664"/>
            <a:ext cx="8596667" cy="615297"/>
          </a:xfrm>
        </p:spPr>
        <p:txBody>
          <a:bodyPr>
            <a:normAutofit fontScale="90000"/>
          </a:bodyPr>
          <a:lstStyle/>
          <a:p>
            <a:pPr algn="ctr"/>
            <a:br>
              <a:rPr lang="en-US" altLang="zh-TW" dirty="0"/>
            </a:br>
            <a:br>
              <a:rPr lang="en-US" altLang="zh-TW" dirty="0"/>
            </a:br>
            <a:br>
              <a:rPr lang="en-US" altLang="zh-TW" dirty="0"/>
            </a:br>
            <a:br>
              <a:rPr lang="zh-TW" altLang="en-US" dirty="0"/>
            </a:br>
            <a:r>
              <a:rPr lang="en-US" altLang="zh-TW" sz="4000" dirty="0">
                <a:solidFill>
                  <a:schemeClr val="accent3">
                    <a:lumMod val="75000"/>
                  </a:schemeClr>
                </a:solidFill>
                <a:latin typeface="標楷體" panose="03000509000000000000" pitchFamily="65" charset="-120"/>
                <a:ea typeface="標楷體" panose="03000509000000000000" pitchFamily="65" charset="-120"/>
              </a:rPr>
              <a:t>1) </a:t>
            </a:r>
            <a:r>
              <a:rPr lang="zh-TW" altLang="en-US" sz="4000" dirty="0">
                <a:solidFill>
                  <a:schemeClr val="accent3">
                    <a:lumMod val="75000"/>
                  </a:schemeClr>
                </a:solidFill>
                <a:latin typeface="標楷體" panose="03000509000000000000" pitchFamily="65" charset="-120"/>
                <a:ea typeface="標楷體" panose="03000509000000000000" pitchFamily="65" charset="-120"/>
              </a:rPr>
              <a:t>輕易完成</a:t>
            </a:r>
          </a:p>
        </p:txBody>
      </p:sp>
      <p:sp>
        <p:nvSpPr>
          <p:cNvPr id="9" name="文字版面配置區 8">
            <a:extLst>
              <a:ext uri="{FF2B5EF4-FFF2-40B4-BE49-F238E27FC236}">
                <a16:creationId xmlns:a16="http://schemas.microsoft.com/office/drawing/2014/main" id="{4F98BA02-166B-4BF6-B254-5EAAD475DD99}"/>
              </a:ext>
            </a:extLst>
          </p:cNvPr>
          <p:cNvSpPr>
            <a:spLocks noGrp="1"/>
          </p:cNvSpPr>
          <p:nvPr>
            <p:ph type="body" sz="half" idx="2"/>
          </p:nvPr>
        </p:nvSpPr>
        <p:spPr>
          <a:xfrm>
            <a:off x="1247685" y="1623700"/>
            <a:ext cx="7554482" cy="3640509"/>
          </a:xfrm>
        </p:spPr>
        <p:txBody>
          <a:bodyPr>
            <a:noAutofit/>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發明所屬技術領域中具有通常知識者以申請時之相關先前技術為基礎，利用申請時之通常知識，即能預期得到該發明者，則該發明之整體對於該發明所屬技術領域中具有通常知識者係顯而易知者，亦即能被輕易完成。</a:t>
            </a:r>
          </a:p>
        </p:txBody>
      </p:sp>
    </p:spTree>
    <p:extLst>
      <p:ext uri="{BB962C8B-B14F-4D97-AF65-F5344CB8AC3E}">
        <p14:creationId xmlns:p14="http://schemas.microsoft.com/office/powerpoint/2010/main" val="9785790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41B66AA-80AB-47DF-B65F-4C2EBA8225F0}"/>
              </a:ext>
            </a:extLst>
          </p:cNvPr>
          <p:cNvSpPr>
            <a:spLocks noGrp="1"/>
          </p:cNvSpPr>
          <p:nvPr>
            <p:ph type="title"/>
          </p:nvPr>
        </p:nvSpPr>
        <p:spPr>
          <a:xfrm>
            <a:off x="677335" y="609601"/>
            <a:ext cx="8596668" cy="1227746"/>
          </a:xfrm>
        </p:spPr>
        <p:txBody>
          <a:bodyPr>
            <a:normAutofit/>
          </a:bodyPr>
          <a:lstStyle/>
          <a:p>
            <a:pPr algn="ctr"/>
            <a:r>
              <a:rPr lang="en-US" altLang="zh-TW" sz="3600" dirty="0">
                <a:solidFill>
                  <a:schemeClr val="accent3">
                    <a:lumMod val="75000"/>
                  </a:schemeClr>
                </a:solidFill>
                <a:latin typeface="標楷體" panose="03000509000000000000" pitchFamily="65" charset="-120"/>
                <a:ea typeface="標楷體" panose="03000509000000000000" pitchFamily="65" charset="-120"/>
              </a:rPr>
              <a:t>2) </a:t>
            </a:r>
            <a:r>
              <a:rPr lang="zh-TW" altLang="en-US" sz="3600" dirty="0">
                <a:solidFill>
                  <a:schemeClr val="accent3">
                    <a:lumMod val="75000"/>
                  </a:schemeClr>
                </a:solidFill>
                <a:latin typeface="標楷體" panose="03000509000000000000" pitchFamily="65" charset="-120"/>
                <a:ea typeface="標楷體" panose="03000509000000000000" pitchFamily="65" charset="-120"/>
              </a:rPr>
              <a:t>技術領域之關連性</a:t>
            </a:r>
          </a:p>
        </p:txBody>
      </p:sp>
      <p:sp>
        <p:nvSpPr>
          <p:cNvPr id="3" name="文字版面配置區 2">
            <a:extLst>
              <a:ext uri="{FF2B5EF4-FFF2-40B4-BE49-F238E27FC236}">
                <a16:creationId xmlns:a16="http://schemas.microsoft.com/office/drawing/2014/main" id="{24B28475-6B40-43D2-99D2-5CB2C2366F81}"/>
              </a:ext>
            </a:extLst>
          </p:cNvPr>
          <p:cNvSpPr>
            <a:spLocks noGrp="1"/>
          </p:cNvSpPr>
          <p:nvPr>
            <p:ph type="body" idx="1"/>
          </p:nvPr>
        </p:nvSpPr>
        <p:spPr>
          <a:xfrm>
            <a:off x="1301179" y="1931350"/>
            <a:ext cx="7902643" cy="3503776"/>
          </a:xfrm>
        </p:spPr>
        <p:txBody>
          <a:bodyPr>
            <a:no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請求項</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一種根據通訊頻繁度來重排通訊錄的紀錄之電話裝置。</a:t>
            </a:r>
            <a:endParaRPr lang="en-US" altLang="zh-TW" sz="36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一種根據使用者所設定的重要程度來重排通訊錄的紀錄之電話裝置。</a:t>
            </a:r>
          </a:p>
        </p:txBody>
      </p:sp>
    </p:spTree>
    <p:extLst>
      <p:ext uri="{BB962C8B-B14F-4D97-AF65-F5344CB8AC3E}">
        <p14:creationId xmlns:p14="http://schemas.microsoft.com/office/powerpoint/2010/main" val="3791369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8062F3EB-3FE2-4257-AADC-35235DB781B3}"/>
              </a:ext>
            </a:extLst>
          </p:cNvPr>
          <p:cNvSpPr>
            <a:spLocks noGrp="1"/>
          </p:cNvSpPr>
          <p:nvPr>
            <p:ph type="title"/>
          </p:nvPr>
        </p:nvSpPr>
        <p:spPr>
          <a:xfrm>
            <a:off x="677334" y="609600"/>
            <a:ext cx="8596668" cy="838954"/>
          </a:xfrm>
        </p:spPr>
        <p:txBody>
          <a:bodyPr/>
          <a:lstStyle/>
          <a:p>
            <a:pPr algn="ctr"/>
            <a:r>
              <a:rPr lang="zh-TW" altLang="en-US" dirty="0">
                <a:solidFill>
                  <a:schemeClr val="accent3">
                    <a:lumMod val="75000"/>
                  </a:schemeClr>
                </a:solidFill>
              </a:rPr>
              <a:t>一</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發明名稱</a:t>
            </a:r>
            <a:endParaRPr lang="zh-TW" altLang="en-US" dirty="0">
              <a:solidFill>
                <a:schemeClr val="accent3">
                  <a:lumMod val="75000"/>
                </a:schemeClr>
              </a:solidFill>
            </a:endParaRPr>
          </a:p>
        </p:txBody>
      </p:sp>
      <p:sp>
        <p:nvSpPr>
          <p:cNvPr id="9" name="文字方塊 8">
            <a:extLst>
              <a:ext uri="{FF2B5EF4-FFF2-40B4-BE49-F238E27FC236}">
                <a16:creationId xmlns:a16="http://schemas.microsoft.com/office/drawing/2014/main" id="{82772133-03E5-4BDD-83B7-D902AB5DDB0C}"/>
              </a:ext>
            </a:extLst>
          </p:cNvPr>
          <p:cNvSpPr txBox="1"/>
          <p:nvPr/>
        </p:nvSpPr>
        <p:spPr>
          <a:xfrm>
            <a:off x="2245260" y="2013228"/>
            <a:ext cx="5758004" cy="2831544"/>
          </a:xfrm>
          <a:prstGeom prst="rect">
            <a:avLst/>
          </a:prstGeom>
          <a:noFill/>
        </p:spPr>
        <p:txBody>
          <a:bodyPr wrap="square" rtlCol="0">
            <a:spAutoFit/>
          </a:bodyPr>
          <a:lstStyle/>
          <a:p>
            <a:pPr algn="just"/>
            <a:r>
              <a:rPr lang="zh-TW" altLang="zh-TW" sz="3200" dirty="0">
                <a:solidFill>
                  <a:schemeClr val="accent2">
                    <a:lumMod val="50000"/>
                  </a:schemeClr>
                </a:solidFill>
                <a:latin typeface="標楷體" panose="03000509000000000000" pitchFamily="65" charset="-120"/>
                <a:ea typeface="標楷體" panose="03000509000000000000" pitchFamily="65" charset="-120"/>
              </a:rPr>
              <a:t>發明名稱應簡明表示所申請發明之內容，不得冠以無關之文字，應記載申請標的，並反映其</a:t>
            </a:r>
            <a:r>
              <a:rPr lang="zh-TW" altLang="en-US" sz="3200" dirty="0">
                <a:solidFill>
                  <a:schemeClr val="accent2">
                    <a:lumMod val="50000"/>
                  </a:schemeClr>
                </a:solidFill>
                <a:latin typeface="標楷體" panose="03000509000000000000" pitchFamily="65" charset="-120"/>
                <a:ea typeface="標楷體" panose="03000509000000000000" pitchFamily="65" charset="-120"/>
              </a:rPr>
              <a:t>範疇</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en-US" altLang="zh-TW" sz="3200" dirty="0">
                <a:solidFill>
                  <a:schemeClr val="accent2">
                    <a:lumMod val="50000"/>
                  </a:schemeClr>
                </a:solidFill>
                <a:latin typeface="標楷體" panose="03000509000000000000" pitchFamily="65" charset="-120"/>
                <a:ea typeface="標楷體" panose="03000509000000000000" pitchFamily="65" charset="-120"/>
              </a:rPr>
              <a:t>category</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），例如物或方法。</a:t>
            </a:r>
          </a:p>
          <a:p>
            <a:endParaRPr lang="zh-TW" altLang="en-US" dirty="0"/>
          </a:p>
        </p:txBody>
      </p:sp>
    </p:spTree>
    <p:extLst>
      <p:ext uri="{BB962C8B-B14F-4D97-AF65-F5344CB8AC3E}">
        <p14:creationId xmlns:p14="http://schemas.microsoft.com/office/powerpoint/2010/main" val="345429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9A97D24-BD15-4F09-8F5D-0D4A8DBF4FD6}"/>
              </a:ext>
            </a:extLst>
          </p:cNvPr>
          <p:cNvSpPr>
            <a:spLocks noGrp="1"/>
          </p:cNvSpPr>
          <p:nvPr>
            <p:ph type="title"/>
          </p:nvPr>
        </p:nvSpPr>
        <p:spPr>
          <a:xfrm>
            <a:off x="1209229" y="609600"/>
            <a:ext cx="7686943" cy="700454"/>
          </a:xfrm>
        </p:spPr>
        <p:txBody>
          <a:bodyPr>
            <a:normAutofit/>
          </a:bodyPr>
          <a:lstStyle/>
          <a:p>
            <a:r>
              <a:rPr lang="en-US" altLang="zh-TW" sz="3600" dirty="0">
                <a:solidFill>
                  <a:schemeClr val="accent3">
                    <a:lumMod val="75000"/>
                  </a:schemeClr>
                </a:solidFill>
              </a:rPr>
              <a:t>(</a:t>
            </a:r>
            <a:r>
              <a:rPr lang="zh-TW" altLang="en-US" sz="3600" dirty="0">
                <a:solidFill>
                  <a:schemeClr val="accent3">
                    <a:lumMod val="75000"/>
                  </a:schemeClr>
                </a:solidFill>
              </a:rPr>
              <a:t>續上</a:t>
            </a:r>
            <a:r>
              <a:rPr lang="en-US" altLang="zh-TW" sz="3600" dirty="0">
                <a:solidFill>
                  <a:schemeClr val="accent3">
                    <a:lumMod val="75000"/>
                  </a:schemeClr>
                </a:solidFill>
              </a:rPr>
              <a:t>)</a:t>
            </a:r>
            <a:endParaRPr lang="zh-TW" altLang="en-US" sz="3600" dirty="0"/>
          </a:p>
        </p:txBody>
      </p:sp>
      <p:sp>
        <p:nvSpPr>
          <p:cNvPr id="3" name="文字版面配置區 2">
            <a:extLst>
              <a:ext uri="{FF2B5EF4-FFF2-40B4-BE49-F238E27FC236}">
                <a16:creationId xmlns:a16="http://schemas.microsoft.com/office/drawing/2014/main" id="{9BA78975-E994-4470-ABD5-3562E52BE274}"/>
              </a:ext>
            </a:extLst>
          </p:cNvPr>
          <p:cNvSpPr>
            <a:spLocks noGrp="1"/>
          </p:cNvSpPr>
          <p:nvPr>
            <p:ph type="body" idx="1"/>
          </p:nvPr>
        </p:nvSpPr>
        <p:spPr>
          <a:xfrm>
            <a:off x="1209229" y="1837347"/>
            <a:ext cx="7409204" cy="4076344"/>
          </a:xfrm>
        </p:spPr>
        <p:txBody>
          <a:bodyPr>
            <a:norm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其他引證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一種根據通訊頻繁度來重排通訊錄的紀錄之傳真裝置。</a:t>
            </a: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說明</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主要引證之裝置與其他引證之裝置均屬具有通訊錄之通訊裝置的技術領域，二引證的技術領域具有關連性。</a:t>
            </a:r>
          </a:p>
          <a:p>
            <a:endParaRPr lang="zh-TW" altLang="en-US" dirty="0"/>
          </a:p>
        </p:txBody>
      </p:sp>
    </p:spTree>
    <p:extLst>
      <p:ext uri="{BB962C8B-B14F-4D97-AF65-F5344CB8AC3E}">
        <p14:creationId xmlns:p14="http://schemas.microsoft.com/office/powerpoint/2010/main" val="3600607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F975B81-06B5-43C2-9F64-714093A517EE}"/>
              </a:ext>
            </a:extLst>
          </p:cNvPr>
          <p:cNvSpPr>
            <a:spLocks noGrp="1"/>
          </p:cNvSpPr>
          <p:nvPr>
            <p:ph type="title"/>
          </p:nvPr>
        </p:nvSpPr>
        <p:spPr>
          <a:xfrm>
            <a:off x="1051134" y="1470177"/>
            <a:ext cx="7426296" cy="3846483"/>
          </a:xfrm>
        </p:spPr>
        <p:txBody>
          <a:bodyPr>
            <a:normAutofit fontScale="90000"/>
          </a:bodyPr>
          <a:lstStyle/>
          <a:p>
            <a:r>
              <a:rPr lang="zh-TW" altLang="en-US" sz="4000" dirty="0">
                <a:solidFill>
                  <a:schemeClr val="tx1"/>
                </a:solidFill>
                <a:latin typeface="標楷體" panose="03000509000000000000" pitchFamily="65" charset="-120"/>
                <a:ea typeface="標楷體" panose="03000509000000000000" pitchFamily="65" charset="-120"/>
              </a:rPr>
              <a:t>惟仍無法認定該發明所屬技術領域中具有通常知識者有動機能結合該等引證之技術。</a:t>
            </a:r>
            <a:r>
              <a:rPr lang="zh-TW" altLang="en-US" sz="3600" dirty="0">
                <a:solidFill>
                  <a:schemeClr val="tx1"/>
                </a:solidFill>
                <a:latin typeface="標楷體" panose="03000509000000000000" pitchFamily="65" charset="-120"/>
                <a:ea typeface="標楷體" panose="03000509000000000000" pitchFamily="65" charset="-120"/>
              </a:rPr>
              <a:t>原則上，仍須進一步考量「所欲解決問題之共通性」、「功能或作用之共通性」及「教示或建議」等一個以上事項，以綜合判斷其是否有動機能結合該等引證之技術內容。</a:t>
            </a:r>
          </a:p>
        </p:txBody>
      </p:sp>
      <p:sp>
        <p:nvSpPr>
          <p:cNvPr id="5" name="標題 1">
            <a:extLst>
              <a:ext uri="{FF2B5EF4-FFF2-40B4-BE49-F238E27FC236}">
                <a16:creationId xmlns:a16="http://schemas.microsoft.com/office/drawing/2014/main" id="{51EEF5DA-B957-444F-B8FD-95440098764B}"/>
              </a:ext>
            </a:extLst>
          </p:cNvPr>
          <p:cNvSpPr txBox="1">
            <a:spLocks/>
          </p:cNvSpPr>
          <p:nvPr/>
        </p:nvSpPr>
        <p:spPr>
          <a:xfrm>
            <a:off x="1051134" y="609600"/>
            <a:ext cx="7426296" cy="70045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TW" sz="3600" dirty="0">
                <a:solidFill>
                  <a:schemeClr val="accent3">
                    <a:lumMod val="75000"/>
                  </a:schemeClr>
                </a:solidFill>
              </a:rPr>
              <a:t>(</a:t>
            </a:r>
            <a:r>
              <a:rPr lang="zh-TW" altLang="en-US" sz="3600" dirty="0">
                <a:solidFill>
                  <a:schemeClr val="accent3">
                    <a:lumMod val="75000"/>
                  </a:schemeClr>
                </a:solidFill>
              </a:rPr>
              <a:t>續上</a:t>
            </a:r>
            <a:r>
              <a:rPr lang="en-US" altLang="zh-TW" sz="3600" dirty="0">
                <a:solidFill>
                  <a:schemeClr val="accent3">
                    <a:lumMod val="75000"/>
                  </a:schemeClr>
                </a:solidFill>
              </a:rPr>
              <a:t>)</a:t>
            </a:r>
            <a:endParaRPr lang="zh-TW" altLang="en-US" sz="3600" dirty="0"/>
          </a:p>
        </p:txBody>
      </p:sp>
    </p:spTree>
    <p:extLst>
      <p:ext uri="{BB962C8B-B14F-4D97-AF65-F5344CB8AC3E}">
        <p14:creationId xmlns:p14="http://schemas.microsoft.com/office/powerpoint/2010/main" val="3334426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17932932-A1E4-4F1B-A6F3-0021F97EA7FF}"/>
              </a:ext>
            </a:extLst>
          </p:cNvPr>
          <p:cNvSpPr txBox="1"/>
          <p:nvPr/>
        </p:nvSpPr>
        <p:spPr>
          <a:xfrm>
            <a:off x="1239142" y="897310"/>
            <a:ext cx="7246832" cy="646331"/>
          </a:xfrm>
          <a:prstGeom prst="rect">
            <a:avLst/>
          </a:prstGeom>
          <a:noFill/>
        </p:spPr>
        <p:txBody>
          <a:bodyPr wrap="square" rtlCol="0">
            <a:spAutoFit/>
          </a:bodyPr>
          <a:lstStyle/>
          <a:p>
            <a:pPr algn="ctr"/>
            <a:r>
              <a:rPr lang="en-US" altLang="zh-TW" sz="3600" dirty="0">
                <a:solidFill>
                  <a:schemeClr val="accent3">
                    <a:lumMod val="75000"/>
                  </a:schemeClr>
                </a:solidFill>
                <a:latin typeface="標楷體" panose="03000509000000000000" pitchFamily="65" charset="-120"/>
                <a:ea typeface="標楷體" panose="03000509000000000000" pitchFamily="65" charset="-120"/>
              </a:rPr>
              <a:t>3) </a:t>
            </a:r>
            <a:r>
              <a:rPr lang="zh-TW" altLang="en-US" sz="3600" dirty="0">
                <a:solidFill>
                  <a:schemeClr val="accent3">
                    <a:lumMod val="75000"/>
                  </a:schemeClr>
                </a:solidFill>
                <a:latin typeface="標楷體" panose="03000509000000000000" pitchFamily="65" charset="-120"/>
                <a:ea typeface="標楷體" panose="03000509000000000000" pitchFamily="65" charset="-120"/>
              </a:rPr>
              <a:t>所欲解決問題之共通性</a:t>
            </a:r>
          </a:p>
        </p:txBody>
      </p:sp>
      <p:sp>
        <p:nvSpPr>
          <p:cNvPr id="3" name="文字方塊 2">
            <a:extLst>
              <a:ext uri="{FF2B5EF4-FFF2-40B4-BE49-F238E27FC236}">
                <a16:creationId xmlns:a16="http://schemas.microsoft.com/office/drawing/2014/main" id="{45C22D81-DB19-44A8-B515-EADCE1E770F6}"/>
              </a:ext>
            </a:extLst>
          </p:cNvPr>
          <p:cNvSpPr txBox="1"/>
          <p:nvPr/>
        </p:nvSpPr>
        <p:spPr>
          <a:xfrm>
            <a:off x="1239142" y="2107662"/>
            <a:ext cx="7246832" cy="2862322"/>
          </a:xfrm>
          <a:prstGeom prst="rect">
            <a:avLst/>
          </a:prstGeom>
          <a:noFill/>
        </p:spPr>
        <p:txBody>
          <a:bodyPr wrap="square" rtlCol="0">
            <a:spAutoFit/>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共通性係以複數引證案之技術內容是否包含實質相同之所欲解決問題予以判斷，判斷引證之技術內容是否屬於具有通常知識者能易於思及者進行考量。</a:t>
            </a:r>
          </a:p>
        </p:txBody>
      </p:sp>
    </p:spTree>
    <p:extLst>
      <p:ext uri="{BB962C8B-B14F-4D97-AF65-F5344CB8AC3E}">
        <p14:creationId xmlns:p14="http://schemas.microsoft.com/office/powerpoint/2010/main" val="3474905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A3116462-2248-47F1-98F4-A65984252FC9}"/>
              </a:ext>
            </a:extLst>
          </p:cNvPr>
          <p:cNvSpPr txBox="1"/>
          <p:nvPr/>
        </p:nvSpPr>
        <p:spPr>
          <a:xfrm>
            <a:off x="1380144" y="1461332"/>
            <a:ext cx="7328019" cy="4524315"/>
          </a:xfrm>
          <a:prstGeom prst="rect">
            <a:avLst/>
          </a:prstGeom>
          <a:noFill/>
        </p:spPr>
        <p:txBody>
          <a:bodyPr wrap="square" rtlCol="0">
            <a:sp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請求項</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一種在表面形成有硬質碳膜的寶特瓶。</a:t>
            </a: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一種在表面形成有氧化矽膜的寶特瓶，該氧化矽膜層之塗覆可提升氣體屏蔽性之目的。</a:t>
            </a: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其他引證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一種在表面形成有硬質碳膜的密封容器，該硬質碳膜層之塗覆可提升氣體屏蔽性之目的。</a:t>
            </a:r>
          </a:p>
        </p:txBody>
      </p:sp>
      <p:sp>
        <p:nvSpPr>
          <p:cNvPr id="3" name="文字方塊 2">
            <a:extLst>
              <a:ext uri="{FF2B5EF4-FFF2-40B4-BE49-F238E27FC236}">
                <a16:creationId xmlns:a16="http://schemas.microsoft.com/office/drawing/2014/main" id="{7D4C7387-09AB-4B69-8FCC-7F942C9BBA07}"/>
              </a:ext>
            </a:extLst>
          </p:cNvPr>
          <p:cNvSpPr txBox="1"/>
          <p:nvPr/>
        </p:nvSpPr>
        <p:spPr>
          <a:xfrm>
            <a:off x="1380145" y="538386"/>
            <a:ext cx="7058826" cy="646331"/>
          </a:xfrm>
          <a:prstGeom prst="rect">
            <a:avLst/>
          </a:prstGeom>
          <a:noFill/>
        </p:spPr>
        <p:txBody>
          <a:bodyPr wrap="square" rtlCol="0">
            <a:spAutoFit/>
          </a:bodyPr>
          <a:lstStyle/>
          <a:p>
            <a:r>
              <a:rPr lang="en-US" altLang="zh-TW" sz="3600" dirty="0">
                <a:solidFill>
                  <a:schemeClr val="accent3">
                    <a:lumMod val="75000"/>
                  </a:schemeClr>
                </a:solidFill>
              </a:rPr>
              <a:t>(</a:t>
            </a:r>
            <a:r>
              <a:rPr lang="zh-TW" altLang="en-US" sz="3600" dirty="0">
                <a:solidFill>
                  <a:schemeClr val="accent3">
                    <a:lumMod val="75000"/>
                  </a:schemeClr>
                </a:solidFill>
              </a:rPr>
              <a:t>續上</a:t>
            </a:r>
            <a:r>
              <a:rPr lang="en-US" altLang="zh-TW" sz="3600" dirty="0">
                <a:solidFill>
                  <a:schemeClr val="accent3">
                    <a:lumMod val="75000"/>
                  </a:schemeClr>
                </a:solidFill>
              </a:rPr>
              <a:t>)</a:t>
            </a:r>
            <a:endParaRPr lang="zh-TW" altLang="en-US" sz="3600" dirty="0"/>
          </a:p>
        </p:txBody>
      </p:sp>
    </p:spTree>
    <p:extLst>
      <p:ext uri="{BB962C8B-B14F-4D97-AF65-F5344CB8AC3E}">
        <p14:creationId xmlns:p14="http://schemas.microsoft.com/office/powerpoint/2010/main" val="2900460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C2B74738-CD7E-4F21-97FD-4BF64CEC921D}"/>
              </a:ext>
            </a:extLst>
          </p:cNvPr>
          <p:cNvSpPr txBox="1"/>
          <p:nvPr/>
        </p:nvSpPr>
        <p:spPr>
          <a:xfrm>
            <a:off x="1430448" y="1997839"/>
            <a:ext cx="6998582" cy="2862322"/>
          </a:xfrm>
          <a:prstGeom prst="rect">
            <a:avLst/>
          </a:prstGeom>
          <a:noFill/>
        </p:spPr>
        <p:txBody>
          <a:bodyPr wrap="square" rtlCol="0">
            <a:sp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說明</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由於主要引證與其他引證均記載「膜層之塗覆可達成提升氣體屏蔽性之目的」，故二引證之技術內容的所欲解決問題具有共通性。</a:t>
            </a:r>
          </a:p>
        </p:txBody>
      </p:sp>
      <p:sp>
        <p:nvSpPr>
          <p:cNvPr id="4" name="文字方塊 3">
            <a:extLst>
              <a:ext uri="{FF2B5EF4-FFF2-40B4-BE49-F238E27FC236}">
                <a16:creationId xmlns:a16="http://schemas.microsoft.com/office/drawing/2014/main" id="{011A7D24-F02A-4D32-AEBF-62D338542030}"/>
              </a:ext>
            </a:extLst>
          </p:cNvPr>
          <p:cNvSpPr txBox="1"/>
          <p:nvPr/>
        </p:nvSpPr>
        <p:spPr>
          <a:xfrm>
            <a:off x="1316053" y="572568"/>
            <a:ext cx="7366474" cy="923330"/>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2787045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C8DDC86-723A-4C61-98AB-D8F3D7359E59}"/>
              </a:ext>
            </a:extLst>
          </p:cNvPr>
          <p:cNvSpPr>
            <a:spLocks noGrp="1"/>
          </p:cNvSpPr>
          <p:nvPr>
            <p:ph type="title"/>
          </p:nvPr>
        </p:nvSpPr>
        <p:spPr>
          <a:xfrm>
            <a:off x="1042587" y="344681"/>
            <a:ext cx="7631393" cy="663723"/>
          </a:xfrm>
        </p:spPr>
        <p:txBody>
          <a:bodyPr anchor="t">
            <a:normAutofit/>
          </a:bodyPr>
          <a:lstStyle/>
          <a:p>
            <a:pPr algn="ctr"/>
            <a:r>
              <a:rPr lang="en-US" altLang="zh-TW" sz="3600" dirty="0">
                <a:solidFill>
                  <a:schemeClr val="accent3">
                    <a:lumMod val="75000"/>
                  </a:schemeClr>
                </a:solidFill>
                <a:latin typeface="標楷體" panose="03000509000000000000" pitchFamily="65" charset="-120"/>
                <a:ea typeface="標楷體" panose="03000509000000000000" pitchFamily="65" charset="-120"/>
              </a:rPr>
              <a:t>4) </a:t>
            </a:r>
            <a:r>
              <a:rPr lang="zh-TW" altLang="en-US" sz="3600" dirty="0">
                <a:solidFill>
                  <a:schemeClr val="accent3">
                    <a:lumMod val="75000"/>
                  </a:schemeClr>
                </a:solidFill>
                <a:latin typeface="標楷體" panose="03000509000000000000" pitchFamily="65" charset="-120"/>
                <a:ea typeface="標楷體" panose="03000509000000000000" pitchFamily="65" charset="-120"/>
              </a:rPr>
              <a:t>功能或作用之共通性</a:t>
            </a:r>
          </a:p>
        </p:txBody>
      </p:sp>
      <p:sp>
        <p:nvSpPr>
          <p:cNvPr id="3" name="文字版面配置區 2">
            <a:extLst>
              <a:ext uri="{FF2B5EF4-FFF2-40B4-BE49-F238E27FC236}">
                <a16:creationId xmlns:a16="http://schemas.microsoft.com/office/drawing/2014/main" id="{9D91A0D0-B61B-42B9-89D4-4B12EB34498E}"/>
              </a:ext>
            </a:extLst>
          </p:cNvPr>
          <p:cNvSpPr>
            <a:spLocks noGrp="1"/>
          </p:cNvSpPr>
          <p:nvPr>
            <p:ph type="body" idx="1"/>
          </p:nvPr>
        </p:nvSpPr>
        <p:spPr>
          <a:xfrm>
            <a:off x="1367328" y="1328198"/>
            <a:ext cx="7161376" cy="4723649"/>
          </a:xfrm>
        </p:spPr>
        <p:txBody>
          <a:bodyPr anchor="t">
            <a:no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請求項</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一種印刷機，包含膠印滾筒之清潔裝置，該清潔裝置係藉由其中之膨脹機構膨脹按壓接觸洗淨布，以洗淨滾筒。</a:t>
            </a: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主要引證之技術內容</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一種印刷機，包含膠印滾筒之清潔裝置，該清潔裝置係藉由其中之凸輪機構按壓接觸洗淨布，以洗淨滾筒。</a:t>
            </a:r>
          </a:p>
        </p:txBody>
      </p:sp>
    </p:spTree>
    <p:extLst>
      <p:ext uri="{BB962C8B-B14F-4D97-AF65-F5344CB8AC3E}">
        <p14:creationId xmlns:p14="http://schemas.microsoft.com/office/powerpoint/2010/main" val="1112015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1F063E67-36A3-4793-878F-83A765EE1CB3}"/>
              </a:ext>
            </a:extLst>
          </p:cNvPr>
          <p:cNvSpPr txBox="1"/>
          <p:nvPr/>
        </p:nvSpPr>
        <p:spPr>
          <a:xfrm>
            <a:off x="1196411" y="1386581"/>
            <a:ext cx="7169922" cy="5078313"/>
          </a:xfrm>
          <a:prstGeom prst="rect">
            <a:avLst/>
          </a:prstGeom>
          <a:noFill/>
        </p:spPr>
        <p:txBody>
          <a:bodyPr wrap="square" rtlCol="0">
            <a:sp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其他引證之技術內容</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一種印刷機，包含凹版滾筒之清潔裝置，該清潔裝置係藉由其中之膨脹機構膨脹按壓接觸洗淨布，以洗淨滾筒。</a:t>
            </a:r>
          </a:p>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說明</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主要引證之技術內容係以凸輪機構按壓接觸洗淨布，其他引證之技術內容係以膨脹機構按壓接觸洗淨布，二引證之技術內容的功能或作用具有共通性。</a:t>
            </a:r>
          </a:p>
        </p:txBody>
      </p:sp>
      <p:sp>
        <p:nvSpPr>
          <p:cNvPr id="3" name="文字方塊 2">
            <a:extLst>
              <a:ext uri="{FF2B5EF4-FFF2-40B4-BE49-F238E27FC236}">
                <a16:creationId xmlns:a16="http://schemas.microsoft.com/office/drawing/2014/main" id="{DE374A3B-2ABD-4512-9AAD-F1A48D8999A7}"/>
              </a:ext>
            </a:extLst>
          </p:cNvPr>
          <p:cNvSpPr txBox="1"/>
          <p:nvPr/>
        </p:nvSpPr>
        <p:spPr>
          <a:xfrm>
            <a:off x="1350236" y="393106"/>
            <a:ext cx="6597354" cy="923330"/>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solidFill>
                <a:schemeClr val="accent3">
                  <a:lumMod val="75000"/>
                </a:schemeClr>
              </a:solidFill>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24148562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版面配置區 3">
            <a:extLst>
              <a:ext uri="{FF2B5EF4-FFF2-40B4-BE49-F238E27FC236}">
                <a16:creationId xmlns:a16="http://schemas.microsoft.com/office/drawing/2014/main" id="{8132DB38-A7E6-4203-92AA-9F482FEAC5AA}"/>
              </a:ext>
            </a:extLst>
          </p:cNvPr>
          <p:cNvSpPr>
            <a:spLocks noGrp="1"/>
          </p:cNvSpPr>
          <p:nvPr>
            <p:ph type="body" sz="half" idx="2"/>
          </p:nvPr>
        </p:nvSpPr>
        <p:spPr>
          <a:xfrm>
            <a:off x="1230593" y="1743342"/>
            <a:ext cx="7657033" cy="4298533"/>
          </a:xfrm>
        </p:spPr>
        <p:txBody>
          <a:bodyPr>
            <a:normAutofit lnSpcReduction="10000"/>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若相關引證之技術內容中已明確記載或實質隱含結合不同引證之技術內容的教示或建議，例如，引證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a:t>
            </a:r>
            <a:r>
              <a:rPr lang="zh-TW" altLang="en-US" sz="3600" dirty="0">
                <a:solidFill>
                  <a:schemeClr val="accent2">
                    <a:lumMod val="50000"/>
                  </a:schemeClr>
                </a:solidFill>
                <a:latin typeface="標楷體" panose="03000509000000000000" pitchFamily="65" charset="-120"/>
                <a:ea typeface="標楷體" panose="03000509000000000000" pitchFamily="65" charset="-120"/>
              </a:rPr>
              <a:t>、</a:t>
            </a:r>
            <a:r>
              <a:rPr lang="en-US" altLang="zh-TW" sz="3600" dirty="0">
                <a:solidFill>
                  <a:schemeClr val="accent2">
                    <a:lumMod val="50000"/>
                  </a:schemeClr>
                </a:solidFill>
                <a:latin typeface="標楷體" panose="03000509000000000000" pitchFamily="65" charset="-120"/>
                <a:ea typeface="標楷體" panose="03000509000000000000" pitchFamily="65" charset="-120"/>
              </a:rPr>
              <a:t>B</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至少其一揭露結合二者之教示或建議，或另一佐證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C</a:t>
            </a:r>
            <a:r>
              <a:rPr lang="zh-TW" altLang="en-US" sz="3600" dirty="0">
                <a:solidFill>
                  <a:schemeClr val="accent2">
                    <a:lumMod val="50000"/>
                  </a:schemeClr>
                </a:solidFill>
                <a:latin typeface="標楷體" panose="03000509000000000000" pitchFamily="65" charset="-120"/>
                <a:ea typeface="標楷體" panose="03000509000000000000" pitchFamily="65" charset="-120"/>
              </a:rPr>
              <a:t>揭露結合引證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與引證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B</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之教示或建議，則可判斷具有通常知識者有強烈動機能結合引證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與引證</a:t>
            </a:r>
            <a:r>
              <a:rPr lang="en-US" altLang="zh-TW" sz="3600" dirty="0">
                <a:solidFill>
                  <a:schemeClr val="accent2">
                    <a:lumMod val="50000"/>
                  </a:schemeClr>
                </a:solidFill>
                <a:latin typeface="標楷體" panose="03000509000000000000" pitchFamily="65" charset="-120"/>
                <a:ea typeface="標楷體" panose="03000509000000000000" pitchFamily="65" charset="-120"/>
              </a:rPr>
              <a:t>B</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之技術內容。</a:t>
            </a:r>
          </a:p>
          <a:p>
            <a:endParaRPr lang="zh-TW" altLang="en-US" dirty="0"/>
          </a:p>
        </p:txBody>
      </p:sp>
      <p:sp>
        <p:nvSpPr>
          <p:cNvPr id="5" name="圖片版面配置區 2">
            <a:extLst>
              <a:ext uri="{FF2B5EF4-FFF2-40B4-BE49-F238E27FC236}">
                <a16:creationId xmlns:a16="http://schemas.microsoft.com/office/drawing/2014/main" id="{D85BC244-00AD-4548-8BFF-C968986F4913}"/>
              </a:ext>
            </a:extLst>
          </p:cNvPr>
          <p:cNvSpPr>
            <a:spLocks noGrp="1"/>
          </p:cNvSpPr>
          <p:nvPr>
            <p:ph type="title"/>
          </p:nvPr>
        </p:nvSpPr>
        <p:spPr>
          <a:xfrm>
            <a:off x="697031" y="481103"/>
            <a:ext cx="8596312" cy="805040"/>
          </a:xfrm>
        </p:spPr>
        <p:txBody>
          <a:bodyPr anchor="ctr">
            <a:noAutofit/>
          </a:bodyPr>
          <a:lstStyle/>
          <a:p>
            <a:pPr algn="ctr"/>
            <a:r>
              <a:rPr lang="en-US" altLang="zh-TW" sz="3600" dirty="0">
                <a:solidFill>
                  <a:schemeClr val="accent3">
                    <a:lumMod val="75000"/>
                  </a:schemeClr>
                </a:solidFill>
                <a:latin typeface="標楷體" panose="03000509000000000000" pitchFamily="65" charset="-120"/>
                <a:ea typeface="標楷體" panose="03000509000000000000" pitchFamily="65" charset="-120"/>
              </a:rPr>
              <a:t>5) </a:t>
            </a:r>
            <a:r>
              <a:rPr lang="zh-TW" altLang="en-US" sz="3600" dirty="0">
                <a:solidFill>
                  <a:schemeClr val="accent3">
                    <a:lumMod val="75000"/>
                  </a:schemeClr>
                </a:solidFill>
                <a:latin typeface="標楷體" panose="03000509000000000000" pitchFamily="65" charset="-120"/>
                <a:ea typeface="標楷體" panose="03000509000000000000" pitchFamily="65" charset="-120"/>
              </a:rPr>
              <a:t>教示或建議</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5225098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1DD606C-3660-4FC7-BBAF-6040BEC53346}"/>
              </a:ext>
            </a:extLst>
          </p:cNvPr>
          <p:cNvSpPr/>
          <p:nvPr/>
        </p:nvSpPr>
        <p:spPr>
          <a:xfrm>
            <a:off x="1157463" y="1804562"/>
            <a:ext cx="7559247" cy="4031873"/>
          </a:xfrm>
          <a:prstGeom prst="rect">
            <a:avLst/>
          </a:prstGeom>
        </p:spPr>
        <p:txBody>
          <a:bodyPr wrap="square">
            <a:spAutoFit/>
          </a:bodyPr>
          <a:lstStyle/>
          <a:p>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請求項</a:t>
            </a:r>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一種鋁製之建築結構材料片，其具有彎曲結構。</a:t>
            </a:r>
          </a:p>
          <a:p>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主要引證</a:t>
            </a:r>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一種建築結構板片材料，其具有彎曲結構，係選自質輕、耐蝕性高之材料（惟未揭露該材料為鋁）。</a:t>
            </a:r>
          </a:p>
          <a:p>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其他引證</a:t>
            </a:r>
            <a:r>
              <a:rPr lang="en-US"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一種屋頂桁架構件，其係以鋁材或鋁合金製作，由於鋁為一種輕質材料，因此可減輕該構件之重量。</a:t>
            </a:r>
          </a:p>
        </p:txBody>
      </p:sp>
      <p:sp>
        <p:nvSpPr>
          <p:cNvPr id="5" name="文字方塊 4">
            <a:extLst>
              <a:ext uri="{FF2B5EF4-FFF2-40B4-BE49-F238E27FC236}">
                <a16:creationId xmlns:a16="http://schemas.microsoft.com/office/drawing/2014/main" id="{75498536-EF60-4F77-BDBC-AAA08D83EBA8}"/>
              </a:ext>
            </a:extLst>
          </p:cNvPr>
          <p:cNvSpPr txBox="1"/>
          <p:nvPr/>
        </p:nvSpPr>
        <p:spPr>
          <a:xfrm>
            <a:off x="1157463" y="589085"/>
            <a:ext cx="936257" cy="646331"/>
          </a:xfrm>
          <a:prstGeom prst="rect">
            <a:avLst/>
          </a:prstGeom>
          <a:noFill/>
        </p:spPr>
        <p:txBody>
          <a:bodyPr wrap="square" rtlCol="0">
            <a:spAutoFit/>
          </a:bodyPr>
          <a:lstStyle/>
          <a:p>
            <a:r>
              <a:rPr lang="zh-TW" altLang="en-US" sz="3600" dirty="0">
                <a:solidFill>
                  <a:schemeClr val="accent3">
                    <a:lumMod val="75000"/>
                  </a:schemeClr>
                </a:solidFill>
                <a:latin typeface="標楷體" panose="03000509000000000000" pitchFamily="65" charset="-120"/>
                <a:ea typeface="標楷體" panose="03000509000000000000" pitchFamily="65" charset="-120"/>
              </a:rPr>
              <a:t>例</a:t>
            </a:r>
            <a:r>
              <a:rPr lang="en-US" altLang="zh-TW" sz="3600" dirty="0">
                <a:solidFill>
                  <a:schemeClr val="accent3">
                    <a:lumMod val="75000"/>
                  </a:schemeClr>
                </a:solidFill>
                <a:latin typeface="標楷體" panose="03000509000000000000" pitchFamily="65" charset="-120"/>
                <a:ea typeface="標楷體" panose="03000509000000000000" pitchFamily="65" charset="-120"/>
              </a:rPr>
              <a:t>1</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9214770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30A7275F-7324-43B8-A4EA-0D120DC880E1}"/>
              </a:ext>
            </a:extLst>
          </p:cNvPr>
          <p:cNvSpPr txBox="1"/>
          <p:nvPr/>
        </p:nvSpPr>
        <p:spPr>
          <a:xfrm>
            <a:off x="1571276" y="1755023"/>
            <a:ext cx="7053977" cy="3970318"/>
          </a:xfrm>
          <a:prstGeom prst="rect">
            <a:avLst/>
          </a:prstGeom>
          <a:noFill/>
        </p:spPr>
        <p:txBody>
          <a:bodyPr wrap="square" rtlCol="0">
            <a:spAutoFit/>
          </a:bodyPr>
          <a:lstStyle/>
          <a:p>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說明</a:t>
            </a:r>
            <a:r>
              <a:rPr lang="en-US" altLang="zh-TW" sz="3600" dirty="0">
                <a:solidFill>
                  <a:schemeClr val="accent2">
                    <a:lumMod val="50000"/>
                  </a:schemeClr>
                </a:solidFill>
                <a:latin typeface="標楷體" panose="03000509000000000000" pitchFamily="65" charset="-120"/>
                <a:ea typeface="標楷體" panose="03000509000000000000" pitchFamily="65" charset="-120"/>
              </a:rPr>
              <a:t>〕</a:t>
            </a:r>
            <a:r>
              <a:rPr lang="zh-TW" altLang="en-US" sz="3600" dirty="0">
                <a:solidFill>
                  <a:schemeClr val="accent2">
                    <a:lumMod val="50000"/>
                  </a:schemeClr>
                </a:solidFill>
                <a:latin typeface="標楷體" panose="03000509000000000000" pitchFamily="65" charset="-120"/>
                <a:ea typeface="標楷體" panose="03000509000000000000" pitchFamily="65" charset="-120"/>
              </a:rPr>
              <a:t>主要引證之技術內容揭露其建築結構板片材料係選自質輕之材料，其他引證之技術內容揭露製作屋頂桁架構件的鋁為一種輕質材料，因此相關引證之技術內容中已揭露結合二引證之技術內容的教示或建議。</a:t>
            </a:r>
          </a:p>
        </p:txBody>
      </p:sp>
      <p:sp>
        <p:nvSpPr>
          <p:cNvPr id="4" name="文字方塊 3">
            <a:extLst>
              <a:ext uri="{FF2B5EF4-FFF2-40B4-BE49-F238E27FC236}">
                <a16:creationId xmlns:a16="http://schemas.microsoft.com/office/drawing/2014/main" id="{78D4B79C-DE0F-474F-9969-7077E35F2210}"/>
              </a:ext>
            </a:extLst>
          </p:cNvPr>
          <p:cNvSpPr txBox="1"/>
          <p:nvPr/>
        </p:nvSpPr>
        <p:spPr>
          <a:xfrm>
            <a:off x="1571275" y="589085"/>
            <a:ext cx="7053978" cy="646331"/>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015091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2692F2E-66C5-4DB5-A58B-561E65CE8355}"/>
              </a:ext>
            </a:extLst>
          </p:cNvPr>
          <p:cNvSpPr>
            <a:spLocks noGrp="1"/>
          </p:cNvSpPr>
          <p:nvPr>
            <p:ph type="title"/>
          </p:nvPr>
        </p:nvSpPr>
        <p:spPr/>
        <p:txBody>
          <a:bodyPr anchor="ctr"/>
          <a:lstStyle/>
          <a:p>
            <a:pPr algn="ctr"/>
            <a:r>
              <a:rPr lang="zh-TW" altLang="en-US" dirty="0">
                <a:solidFill>
                  <a:schemeClr val="accent3">
                    <a:lumMod val="75000"/>
                  </a:schemeClr>
                </a:solidFill>
              </a:rPr>
              <a:t>二</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技術領域</a:t>
            </a:r>
            <a:endParaRPr lang="zh-TW" altLang="en-US" dirty="0">
              <a:solidFill>
                <a:schemeClr val="accent3">
                  <a:lumMod val="75000"/>
                </a:schemeClr>
              </a:solidFill>
            </a:endParaRPr>
          </a:p>
        </p:txBody>
      </p:sp>
      <p:sp>
        <p:nvSpPr>
          <p:cNvPr id="3" name="副標題 2">
            <a:extLst>
              <a:ext uri="{FF2B5EF4-FFF2-40B4-BE49-F238E27FC236}">
                <a16:creationId xmlns:a16="http://schemas.microsoft.com/office/drawing/2014/main" id="{4FD28F65-6B20-4AC1-BDC5-1E72773FE120}"/>
              </a:ext>
            </a:extLst>
          </p:cNvPr>
          <p:cNvSpPr>
            <a:spLocks noGrp="1"/>
          </p:cNvSpPr>
          <p:nvPr>
            <p:ph type="subTitle" idx="4294967295"/>
          </p:nvPr>
        </p:nvSpPr>
        <p:spPr>
          <a:xfrm>
            <a:off x="1816448" y="2103474"/>
            <a:ext cx="6630436" cy="3645476"/>
          </a:xfrm>
        </p:spPr>
        <p:txBody>
          <a:bodyPr>
            <a:noAutofit/>
          </a:bodyPr>
          <a:lstStyle/>
          <a:p>
            <a:pPr marL="0" indent="0" algn="just">
              <a:buNone/>
            </a:pPr>
            <a:r>
              <a:rPr lang="zh-TW" altLang="zh-TW" sz="3200" dirty="0">
                <a:solidFill>
                  <a:schemeClr val="accent2">
                    <a:lumMod val="50000"/>
                  </a:schemeClr>
                </a:solidFill>
                <a:latin typeface="標楷體" panose="03000509000000000000" pitchFamily="65" charset="-120"/>
                <a:ea typeface="標楷體" panose="03000509000000000000" pitchFamily="65" charset="-120"/>
              </a:rPr>
              <a:t>應撰寫所屬或直接應用的具體技術領域，並非上一階的領域或發明本身，亦非相鄰的技術領域。具體的技術領域通常與發明在國際專利分類表中可能被指定的最低階分類有關，例如「本發明係有關一種自行車轉向裝置…」。</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806246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a:extLst>
              <a:ext uri="{FF2B5EF4-FFF2-40B4-BE49-F238E27FC236}">
                <a16:creationId xmlns:a16="http://schemas.microsoft.com/office/drawing/2014/main" id="{6E7A826F-80B7-463F-B283-B0906930A94C}"/>
              </a:ext>
            </a:extLst>
          </p:cNvPr>
          <p:cNvSpPr>
            <a:spLocks noGrp="1"/>
          </p:cNvSpPr>
          <p:nvPr>
            <p:ph type="title"/>
          </p:nvPr>
        </p:nvSpPr>
        <p:spPr>
          <a:xfrm>
            <a:off x="1224265" y="1348099"/>
            <a:ext cx="7603540" cy="4503634"/>
          </a:xfrm>
        </p:spPr>
        <p:txBody>
          <a:bodyPr>
            <a:noAutofit/>
          </a:bodyPr>
          <a:lstStyle/>
          <a:p>
            <a:br>
              <a:rPr lang="en-US" altLang="zh-TW" sz="3600" dirty="0">
                <a:solidFill>
                  <a:schemeClr val="accent3">
                    <a:lumMod val="75000"/>
                  </a:schemeClr>
                </a:solidFill>
                <a:latin typeface="標楷體" panose="03000509000000000000" pitchFamily="65" charset="-120"/>
                <a:ea typeface="標楷體" panose="03000509000000000000" pitchFamily="65" charset="-120"/>
              </a:rPr>
            </a:b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請求項</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一種透明膜，包含乙烯與醋酸乙烯酯之共聚物，以及分散在該共聚物中的酸受體粒子，其中該共聚物係以交聯劑進行交聯。</a:t>
            </a:r>
            <a:br>
              <a:rPr lang="zh-TW" altLang="en-US" sz="3600" dirty="0">
                <a:solidFill>
                  <a:schemeClr val="accent3">
                    <a:lumMod val="75000"/>
                  </a:schemeClr>
                </a:solidFill>
                <a:latin typeface="標楷體" panose="03000509000000000000" pitchFamily="65" charset="-120"/>
                <a:ea typeface="標楷體" panose="03000509000000000000" pitchFamily="65" charset="-120"/>
              </a:rPr>
            </a:b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主要引證</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一種透明膜，包括乙烯與醋酸乙烯酯之共聚物，以及分散在該共聚物中的酸受體粒子，該透明膜可應用於太陽能電池元件之密封膜。</a:t>
            </a:r>
            <a:br>
              <a:rPr lang="zh-TW" altLang="en-US" sz="3600" dirty="0">
                <a:solidFill>
                  <a:schemeClr val="accent3">
                    <a:lumMod val="75000"/>
                  </a:schemeClr>
                </a:solidFill>
                <a:latin typeface="標楷體" panose="03000509000000000000" pitchFamily="65" charset="-120"/>
                <a:ea typeface="標楷體" panose="03000509000000000000" pitchFamily="65" charset="-120"/>
              </a:rPr>
            </a:br>
            <a:endParaRPr lang="zh-TW" altLang="en-US" sz="3600" dirty="0">
              <a:solidFill>
                <a:schemeClr val="accent3">
                  <a:lumMod val="75000"/>
                </a:schemeClr>
              </a:solidFill>
              <a:latin typeface="標楷體" panose="03000509000000000000" pitchFamily="65" charset="-120"/>
              <a:ea typeface="標楷體" panose="03000509000000000000" pitchFamily="65" charset="-120"/>
            </a:endParaRPr>
          </a:p>
        </p:txBody>
      </p:sp>
      <p:sp>
        <p:nvSpPr>
          <p:cNvPr id="11" name="文字方塊 10">
            <a:extLst>
              <a:ext uri="{FF2B5EF4-FFF2-40B4-BE49-F238E27FC236}">
                <a16:creationId xmlns:a16="http://schemas.microsoft.com/office/drawing/2014/main" id="{AC2ADD8C-C53B-4670-BB21-DA6AD4BBD119}"/>
              </a:ext>
            </a:extLst>
          </p:cNvPr>
          <p:cNvSpPr txBox="1"/>
          <p:nvPr/>
        </p:nvSpPr>
        <p:spPr>
          <a:xfrm>
            <a:off x="1224265" y="358348"/>
            <a:ext cx="920729" cy="646331"/>
          </a:xfrm>
          <a:prstGeom prst="rect">
            <a:avLst/>
          </a:prstGeom>
          <a:noFill/>
        </p:spPr>
        <p:txBody>
          <a:bodyPr wrap="square" rtlCol="0">
            <a:spAutoFit/>
          </a:bodyPr>
          <a:lstStyle/>
          <a:p>
            <a:r>
              <a:rPr lang="zh-TW" altLang="en-US" sz="3600" dirty="0">
                <a:solidFill>
                  <a:schemeClr val="accent3">
                    <a:lumMod val="75000"/>
                  </a:schemeClr>
                </a:solidFill>
                <a:latin typeface="標楷體" panose="03000509000000000000" pitchFamily="65" charset="-120"/>
                <a:ea typeface="標楷體" panose="03000509000000000000" pitchFamily="65" charset="-120"/>
              </a:rPr>
              <a:t>例</a:t>
            </a:r>
            <a:r>
              <a:rPr lang="en-US" altLang="zh-TW" sz="3600" dirty="0">
                <a:solidFill>
                  <a:schemeClr val="accent3">
                    <a:lumMod val="75000"/>
                  </a:schemeClr>
                </a:solidFill>
                <a:latin typeface="標楷體" panose="03000509000000000000" pitchFamily="65" charset="-120"/>
                <a:ea typeface="標楷體" panose="03000509000000000000" pitchFamily="65" charset="-120"/>
              </a:rPr>
              <a:t>2</a:t>
            </a:r>
            <a:endParaRPr lang="zh-TW" altLang="en-US" sz="3600" dirty="0">
              <a:solidFill>
                <a:schemeClr val="accent3">
                  <a:lumMod val="75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5663844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FD212C-82C3-4ED5-A44E-F902F015DDDB}"/>
              </a:ext>
            </a:extLst>
          </p:cNvPr>
          <p:cNvSpPr>
            <a:spLocks noGrp="1"/>
          </p:cNvSpPr>
          <p:nvPr>
            <p:ph type="title"/>
          </p:nvPr>
        </p:nvSpPr>
        <p:spPr>
          <a:xfrm>
            <a:off x="1262352" y="1860490"/>
            <a:ext cx="7608183" cy="2711509"/>
          </a:xfrm>
        </p:spPr>
        <p:txBody>
          <a:bodyPr anchor="t">
            <a:no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其他引證</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一種透明膜，係由乙烯與醋酸乙烯酯之共聚物形成，該共聚物係以交聯劑進行交聯，該透明膜可應用於太陽能電池之密封膜。</a:t>
            </a:r>
            <a:br>
              <a:rPr lang="zh-TW" altLang="en-US" sz="3600" dirty="0">
                <a:solidFill>
                  <a:schemeClr val="accent3">
                    <a:lumMod val="75000"/>
                  </a:schemeClr>
                </a:solidFill>
                <a:latin typeface="標楷體" panose="03000509000000000000" pitchFamily="65" charset="-120"/>
                <a:ea typeface="標楷體" panose="03000509000000000000" pitchFamily="65" charset="-120"/>
              </a:rPr>
            </a:br>
            <a:endParaRPr lang="zh-TW" altLang="en-US" sz="3600" dirty="0">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8DB09F3B-AB47-40F7-A58A-942289C7A7EE}"/>
              </a:ext>
            </a:extLst>
          </p:cNvPr>
          <p:cNvSpPr txBox="1"/>
          <p:nvPr/>
        </p:nvSpPr>
        <p:spPr>
          <a:xfrm>
            <a:off x="1262352" y="588742"/>
            <a:ext cx="7447084" cy="646331"/>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178521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9E3957-0BD3-4899-907A-2CAD17738309}"/>
              </a:ext>
            </a:extLst>
          </p:cNvPr>
          <p:cNvSpPr>
            <a:spLocks noGrp="1"/>
          </p:cNvSpPr>
          <p:nvPr>
            <p:ph type="title"/>
          </p:nvPr>
        </p:nvSpPr>
        <p:spPr>
          <a:xfrm>
            <a:off x="1358781" y="1410056"/>
            <a:ext cx="7135740" cy="5076202"/>
          </a:xfrm>
        </p:spPr>
        <p:txBody>
          <a:bodyPr>
            <a:noAutofit/>
          </a:bodyPr>
          <a:lstStyle/>
          <a:p>
            <a:r>
              <a:rPr lang="en-US" altLang="zh-TW" dirty="0">
                <a:solidFill>
                  <a:schemeClr val="accent3">
                    <a:lumMod val="75000"/>
                  </a:schemeClr>
                </a:solidFill>
                <a:latin typeface="標楷體" panose="03000509000000000000" pitchFamily="65" charset="-120"/>
                <a:ea typeface="標楷體" panose="03000509000000000000" pitchFamily="65" charset="-120"/>
              </a:rPr>
              <a:t>〔</a:t>
            </a:r>
            <a:r>
              <a:rPr lang="zh-TW" altLang="en-US" dirty="0">
                <a:solidFill>
                  <a:schemeClr val="accent3">
                    <a:lumMod val="75000"/>
                  </a:schemeClr>
                </a:solidFill>
                <a:latin typeface="標楷體" panose="03000509000000000000" pitchFamily="65" charset="-120"/>
                <a:ea typeface="標楷體" panose="03000509000000000000" pitchFamily="65" charset="-120"/>
              </a:rPr>
              <a:t>説明</a:t>
            </a:r>
            <a:r>
              <a:rPr lang="en-US" altLang="zh-TW" dirty="0">
                <a:solidFill>
                  <a:schemeClr val="accent3">
                    <a:lumMod val="75000"/>
                  </a:schemeClr>
                </a:solidFill>
                <a:latin typeface="標楷體" panose="03000509000000000000" pitchFamily="65" charset="-120"/>
                <a:ea typeface="標楷體" panose="03000509000000000000" pitchFamily="65" charset="-120"/>
              </a:rPr>
              <a:t>〕</a:t>
            </a:r>
            <a:r>
              <a:rPr lang="zh-TW" altLang="en-US" dirty="0">
                <a:solidFill>
                  <a:schemeClr val="accent3">
                    <a:lumMod val="75000"/>
                  </a:schemeClr>
                </a:solidFill>
                <a:latin typeface="標楷體" panose="03000509000000000000" pitchFamily="65" charset="-120"/>
                <a:ea typeface="標楷體" panose="03000509000000000000" pitchFamily="65" charset="-120"/>
              </a:rPr>
              <a:t>主要引證及其他引證之技術內容己分別揭露乙烯與醋酸乙烯酯之共聚物的透明膜及乙烯與醋酸乙烯酯之共聚物藉由交聯劑進行交聯後形成的透明膜。由於主要及其他引證之技術內容皆應用於太陽能電池之密封膜，因此，引證之技術內容已教示或建議請求項之技術內容。</a:t>
            </a:r>
            <a:endParaRPr lang="zh-TW" altLang="en-US" dirty="0"/>
          </a:p>
        </p:txBody>
      </p:sp>
      <p:sp>
        <p:nvSpPr>
          <p:cNvPr id="3" name="文字方塊 2">
            <a:extLst>
              <a:ext uri="{FF2B5EF4-FFF2-40B4-BE49-F238E27FC236}">
                <a16:creationId xmlns:a16="http://schemas.microsoft.com/office/drawing/2014/main" id="{F6CBCD32-3666-47D5-9692-68E16A7C3B6F}"/>
              </a:ext>
            </a:extLst>
          </p:cNvPr>
          <p:cNvSpPr txBox="1"/>
          <p:nvPr/>
        </p:nvSpPr>
        <p:spPr>
          <a:xfrm>
            <a:off x="1358780" y="469101"/>
            <a:ext cx="7135741" cy="646331"/>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7316572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72116BC-2530-4CBE-B695-D832B369A1D4}"/>
              </a:ext>
            </a:extLst>
          </p:cNvPr>
          <p:cNvSpPr>
            <a:spLocks noGrp="1"/>
          </p:cNvSpPr>
          <p:nvPr>
            <p:ph type="title"/>
          </p:nvPr>
        </p:nvSpPr>
        <p:spPr>
          <a:xfrm>
            <a:off x="1743342" y="361085"/>
            <a:ext cx="6588807" cy="809002"/>
          </a:xfrm>
        </p:spPr>
        <p:txBody>
          <a:bodyPr/>
          <a:lstStyle/>
          <a:p>
            <a:pPr algn="ctr"/>
            <a:r>
              <a:rPr lang="en-US" altLang="zh-TW" dirty="0">
                <a:solidFill>
                  <a:schemeClr val="accent3">
                    <a:lumMod val="75000"/>
                  </a:schemeClr>
                </a:solidFill>
                <a:latin typeface="標楷體" panose="03000509000000000000" pitchFamily="65" charset="-120"/>
                <a:ea typeface="標楷體" panose="03000509000000000000" pitchFamily="65" charset="-120"/>
              </a:rPr>
              <a:t>6) </a:t>
            </a:r>
            <a:r>
              <a:rPr lang="zh-TW" altLang="en-US" dirty="0">
                <a:solidFill>
                  <a:schemeClr val="accent3">
                    <a:lumMod val="75000"/>
                  </a:schemeClr>
                </a:solidFill>
                <a:latin typeface="標楷體" panose="03000509000000000000" pitchFamily="65" charset="-120"/>
                <a:ea typeface="標楷體" panose="03000509000000000000" pitchFamily="65" charset="-120"/>
              </a:rPr>
              <a:t>醫藥相關發明</a:t>
            </a:r>
            <a:endParaRPr lang="zh-TW" altLang="en-US" dirty="0"/>
          </a:p>
        </p:txBody>
      </p:sp>
      <p:sp>
        <p:nvSpPr>
          <p:cNvPr id="3" name="文字方塊 2">
            <a:extLst>
              <a:ext uri="{FF2B5EF4-FFF2-40B4-BE49-F238E27FC236}">
                <a16:creationId xmlns:a16="http://schemas.microsoft.com/office/drawing/2014/main" id="{B105A75A-63D6-4F6E-BFB4-E99763361AAA}"/>
              </a:ext>
            </a:extLst>
          </p:cNvPr>
          <p:cNvSpPr txBox="1"/>
          <p:nvPr/>
        </p:nvSpPr>
        <p:spPr>
          <a:xfrm>
            <a:off x="1743342" y="1418602"/>
            <a:ext cx="6588807" cy="4524315"/>
          </a:xfrm>
          <a:prstGeom prst="rect">
            <a:avLst/>
          </a:prstGeom>
          <a:noFill/>
        </p:spPr>
        <p:txBody>
          <a:bodyPr wrap="square" rtlCol="0">
            <a:spAutoFit/>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申請專利之化合物結構與已知化合物結構不類似，則不論是否有無法預期的功效，原則上，該化合物具進步性；反之，該化合物不具進步性。惟若申請專利之化合物具有無法預期的功效，則具進步性，包括用途不同或是較已知化合物有更優異的效果。</a:t>
            </a:r>
          </a:p>
        </p:txBody>
      </p:sp>
    </p:spTree>
    <p:extLst>
      <p:ext uri="{BB962C8B-B14F-4D97-AF65-F5344CB8AC3E}">
        <p14:creationId xmlns:p14="http://schemas.microsoft.com/office/powerpoint/2010/main" val="59345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8C95F33-6744-424B-A1B7-B20A5B3718F8}"/>
              </a:ext>
            </a:extLst>
          </p:cNvPr>
          <p:cNvSpPr>
            <a:spLocks noGrp="1"/>
          </p:cNvSpPr>
          <p:nvPr>
            <p:ph type="title"/>
          </p:nvPr>
        </p:nvSpPr>
        <p:spPr>
          <a:xfrm>
            <a:off x="666772" y="1709159"/>
            <a:ext cx="8596668" cy="4187439"/>
          </a:xfrm>
        </p:spPr>
        <p:txBody>
          <a:bodyPr>
            <a:noAutofit/>
          </a:bodyPr>
          <a:lstStyle/>
          <a:p>
            <a:r>
              <a:rPr lang="zh-TW" altLang="en-US" dirty="0">
                <a:solidFill>
                  <a:schemeClr val="accent2">
                    <a:lumMod val="50000"/>
                  </a:schemeClr>
                </a:solidFill>
                <a:latin typeface="標楷體" panose="03000509000000000000" pitchFamily="65" charset="-120"/>
                <a:ea typeface="標楷體" panose="03000509000000000000" pitchFamily="65" charset="-120"/>
              </a:rPr>
              <a:t>化合物結構相近的程度遞減的順序是：酸及鹼的鹽類、幾何異構物（</a:t>
            </a:r>
            <a:r>
              <a:rPr lang="en-US" altLang="zh-TW" dirty="0">
                <a:solidFill>
                  <a:schemeClr val="accent2">
                    <a:lumMod val="50000"/>
                  </a:schemeClr>
                </a:solidFill>
                <a:latin typeface="標楷體" panose="03000509000000000000" pitchFamily="65" charset="-120"/>
                <a:ea typeface="標楷體" panose="03000509000000000000" pitchFamily="65" charset="-120"/>
              </a:rPr>
              <a:t>geometrical isomers</a:t>
            </a:r>
            <a:r>
              <a:rPr lang="zh-TW" altLang="en-US" dirty="0">
                <a:solidFill>
                  <a:schemeClr val="accent2">
                    <a:lumMod val="50000"/>
                  </a:schemeClr>
                </a:solidFill>
                <a:latin typeface="標楷體" panose="03000509000000000000" pitchFamily="65" charset="-120"/>
                <a:ea typeface="標楷體" panose="03000509000000000000" pitchFamily="65" charset="-120"/>
              </a:rPr>
              <a:t>）、位置異構物（</a:t>
            </a:r>
            <a:r>
              <a:rPr lang="en-US" altLang="zh-TW" dirty="0">
                <a:solidFill>
                  <a:schemeClr val="accent2">
                    <a:lumMod val="50000"/>
                  </a:schemeClr>
                </a:solidFill>
                <a:latin typeface="標楷體" panose="03000509000000000000" pitchFamily="65" charset="-120"/>
                <a:ea typeface="標楷體" panose="03000509000000000000" pitchFamily="65" charset="-120"/>
              </a:rPr>
              <a:t>positional isomers</a:t>
            </a:r>
            <a:r>
              <a:rPr lang="zh-TW" altLang="en-US" dirty="0">
                <a:solidFill>
                  <a:schemeClr val="accent2">
                    <a:lumMod val="50000"/>
                  </a:schemeClr>
                </a:solidFill>
                <a:latin typeface="標楷體" panose="03000509000000000000" pitchFamily="65" charset="-120"/>
                <a:ea typeface="標楷體" panose="03000509000000000000" pitchFamily="65" charset="-120"/>
              </a:rPr>
              <a:t>）（於相同原子之不同位置具有相同的取代基）、同系物（</a:t>
            </a:r>
            <a:r>
              <a:rPr lang="en-US" altLang="zh-TW" dirty="0">
                <a:solidFill>
                  <a:schemeClr val="accent2">
                    <a:lumMod val="50000"/>
                  </a:schemeClr>
                </a:solidFill>
                <a:latin typeface="標楷體" panose="03000509000000000000" pitchFamily="65" charset="-120"/>
                <a:ea typeface="標楷體" panose="03000509000000000000" pitchFamily="65" charset="-120"/>
              </a:rPr>
              <a:t>homologues</a:t>
            </a:r>
            <a:r>
              <a:rPr lang="zh-TW" altLang="en-US" dirty="0">
                <a:solidFill>
                  <a:schemeClr val="accent2">
                    <a:lumMod val="50000"/>
                  </a:schemeClr>
                </a:solidFill>
                <a:latin typeface="標楷體" panose="03000509000000000000" pitchFamily="65" charset="-120"/>
                <a:ea typeface="標楷體" panose="03000509000000000000" pitchFamily="65" charset="-120"/>
              </a:rPr>
              <a:t>）（化合物之不同處在於規則地連續加入相同取代官能基團，例如伸烷基</a:t>
            </a:r>
            <a:r>
              <a:rPr lang="en-US" altLang="zh-TW" dirty="0">
                <a:solidFill>
                  <a:schemeClr val="accent2">
                    <a:lumMod val="50000"/>
                  </a:schemeClr>
                </a:solidFill>
                <a:latin typeface="標楷體" panose="03000509000000000000" pitchFamily="65" charset="-120"/>
                <a:ea typeface="標楷體" panose="03000509000000000000" pitchFamily="65" charset="-120"/>
              </a:rPr>
              <a:t>-CH2-</a:t>
            </a:r>
            <a:r>
              <a:rPr lang="zh-TW" altLang="en-US" dirty="0">
                <a:solidFill>
                  <a:schemeClr val="accent2">
                    <a:lumMod val="50000"/>
                  </a:schemeClr>
                </a:solidFill>
                <a:latin typeface="標楷體" panose="03000509000000000000" pitchFamily="65" charset="-120"/>
                <a:ea typeface="標楷體" panose="03000509000000000000" pitchFamily="65" charset="-120"/>
              </a:rPr>
              <a:t>）。</a:t>
            </a:r>
          </a:p>
        </p:txBody>
      </p:sp>
      <p:sp>
        <p:nvSpPr>
          <p:cNvPr id="3" name="文字方塊 2">
            <a:extLst>
              <a:ext uri="{FF2B5EF4-FFF2-40B4-BE49-F238E27FC236}">
                <a16:creationId xmlns:a16="http://schemas.microsoft.com/office/drawing/2014/main" id="{81850150-7E5B-4D25-8285-C4D84FE1B1A4}"/>
              </a:ext>
            </a:extLst>
          </p:cNvPr>
          <p:cNvSpPr txBox="1"/>
          <p:nvPr/>
        </p:nvSpPr>
        <p:spPr>
          <a:xfrm>
            <a:off x="666772" y="726393"/>
            <a:ext cx="8443245" cy="646331"/>
          </a:xfrm>
          <a:prstGeom prst="rect">
            <a:avLst/>
          </a:prstGeom>
          <a:noFill/>
        </p:spPr>
        <p:txBody>
          <a:bodyPr wrap="square" rtlCol="0">
            <a:spAutoFit/>
          </a:bodyPr>
          <a:lstStyle/>
          <a:p>
            <a:pPr algn="ctr"/>
            <a:r>
              <a:rPr lang="en-US" altLang="zh-TW" sz="3600" dirty="0">
                <a:solidFill>
                  <a:schemeClr val="accent2">
                    <a:lumMod val="50000"/>
                  </a:schemeClr>
                </a:solidFill>
                <a:latin typeface="標楷體" panose="03000509000000000000" pitchFamily="65" charset="-120"/>
                <a:ea typeface="標楷體" panose="03000509000000000000" pitchFamily="65" charset="-120"/>
              </a:rPr>
              <a:t>6.1) </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判斷兩種化合物的結構是否類似</a:t>
            </a:r>
            <a:endParaRPr lang="zh-TW" altLang="en-US" sz="3600" dirty="0">
              <a:solidFill>
                <a:schemeClr val="accent2">
                  <a:lumMod val="50000"/>
                </a:schemeClr>
              </a:solidFill>
            </a:endParaRPr>
          </a:p>
        </p:txBody>
      </p:sp>
    </p:spTree>
    <p:extLst>
      <p:ext uri="{BB962C8B-B14F-4D97-AF65-F5344CB8AC3E}">
        <p14:creationId xmlns:p14="http://schemas.microsoft.com/office/powerpoint/2010/main" val="1534514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BD8C103-1538-48FA-818B-B2A6AC1C5174}"/>
              </a:ext>
            </a:extLst>
          </p:cNvPr>
          <p:cNvSpPr>
            <a:spLocks noGrp="1"/>
          </p:cNvSpPr>
          <p:nvPr>
            <p:ph type="title"/>
          </p:nvPr>
        </p:nvSpPr>
        <p:spPr>
          <a:xfrm>
            <a:off x="460051" y="659795"/>
            <a:ext cx="8596668" cy="774819"/>
          </a:xfrm>
        </p:spPr>
        <p:txBody>
          <a:bodyPr>
            <a:normAutofit fontScale="90000"/>
          </a:bodyPr>
          <a:lstStyle/>
          <a:p>
            <a:pPr algn="ctr"/>
            <a:r>
              <a:rPr lang="en-US" altLang="zh-TW" sz="4000" dirty="0">
                <a:solidFill>
                  <a:schemeClr val="accent2">
                    <a:lumMod val="50000"/>
                  </a:schemeClr>
                </a:solidFill>
                <a:latin typeface="標楷體" panose="03000509000000000000" pitchFamily="65" charset="-120"/>
                <a:ea typeface="標楷體" panose="03000509000000000000" pitchFamily="65" charset="-120"/>
              </a:rPr>
              <a:t>6.2) </a:t>
            </a:r>
            <a:r>
              <a:rPr lang="zh-TW" altLang="en-US" sz="4000" dirty="0">
                <a:solidFill>
                  <a:schemeClr val="accent2">
                    <a:lumMod val="50000"/>
                  </a:schemeClr>
                </a:solidFill>
                <a:latin typeface="標楷體" panose="03000509000000000000" pitchFamily="65" charset="-120"/>
                <a:ea typeface="標楷體" panose="03000509000000000000" pitchFamily="65" charset="-120"/>
              </a:rPr>
              <a:t>判斷兩種化合物的結構是否類似</a:t>
            </a:r>
            <a:br>
              <a:rPr lang="zh-TW" altLang="en-US" dirty="0">
                <a:solidFill>
                  <a:schemeClr val="accent2">
                    <a:lumMod val="50000"/>
                  </a:schemeClr>
                </a:solidFill>
              </a:rPr>
            </a:br>
            <a:endParaRPr lang="zh-TW" altLang="en-US" dirty="0"/>
          </a:p>
        </p:txBody>
      </p:sp>
      <p:sp>
        <p:nvSpPr>
          <p:cNvPr id="3" name="文字方塊 2">
            <a:extLst>
              <a:ext uri="{FF2B5EF4-FFF2-40B4-BE49-F238E27FC236}">
                <a16:creationId xmlns:a16="http://schemas.microsoft.com/office/drawing/2014/main" id="{63465FBE-42D2-46F9-A0FC-E476D231F353}"/>
              </a:ext>
            </a:extLst>
          </p:cNvPr>
          <p:cNvSpPr txBox="1"/>
          <p:nvPr/>
        </p:nvSpPr>
        <p:spPr>
          <a:xfrm>
            <a:off x="1192946" y="1840477"/>
            <a:ext cx="7565443" cy="3970318"/>
          </a:xfrm>
          <a:prstGeom prst="rect">
            <a:avLst/>
          </a:prstGeom>
          <a:noFill/>
        </p:spPr>
        <p:txBody>
          <a:bodyPr wrap="square" rtlCol="0">
            <a:spAutoFit/>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申請專利為一化合物之對映異構物（</a:t>
            </a:r>
            <a:r>
              <a:rPr lang="en-US" altLang="zh-TW" sz="3600" dirty="0">
                <a:solidFill>
                  <a:schemeClr val="accent2">
                    <a:lumMod val="50000"/>
                  </a:schemeClr>
                </a:solidFill>
                <a:latin typeface="標楷體" panose="03000509000000000000" pitchFamily="65" charset="-120"/>
                <a:ea typeface="標楷體" panose="03000509000000000000" pitchFamily="65" charset="-120"/>
              </a:rPr>
              <a:t>enantiomer</a:t>
            </a:r>
            <a:r>
              <a:rPr lang="zh-TW" altLang="en-US" sz="3600" dirty="0">
                <a:solidFill>
                  <a:schemeClr val="accent2">
                    <a:lumMod val="50000"/>
                  </a:schemeClr>
                </a:solidFill>
                <a:latin typeface="標楷體" panose="03000509000000000000" pitchFamily="65" charset="-120"/>
                <a:ea typeface="標楷體" panose="03000509000000000000" pitchFamily="65" charset="-120"/>
              </a:rPr>
              <a:t>），引證文件已公開該化合物之外消旋混合物（</a:t>
            </a:r>
            <a:r>
              <a:rPr lang="en-US" altLang="zh-TW" sz="3600" dirty="0">
                <a:solidFill>
                  <a:schemeClr val="accent2">
                    <a:lumMod val="50000"/>
                  </a:schemeClr>
                </a:solidFill>
                <a:latin typeface="標楷體" panose="03000509000000000000" pitchFamily="65" charset="-120"/>
                <a:ea typeface="標楷體" panose="03000509000000000000" pitchFamily="65" charset="-120"/>
              </a:rPr>
              <a:t>racemic mixture</a:t>
            </a:r>
            <a:r>
              <a:rPr lang="zh-TW" altLang="en-US" sz="3600" dirty="0">
                <a:solidFill>
                  <a:schemeClr val="accent2">
                    <a:lumMod val="50000"/>
                  </a:schemeClr>
                </a:solidFill>
                <a:latin typeface="標楷體" panose="03000509000000000000" pitchFamily="65" charset="-120"/>
                <a:ea typeface="標楷體" panose="03000509000000000000" pitchFamily="65" charset="-120"/>
              </a:rPr>
              <a:t>），雖未具體公開製造各種光學異構物之程度，然因具有不對稱碳原子的化合物一般預期存在光學異構物，係所屬技術領域之通常知識。</a:t>
            </a:r>
          </a:p>
        </p:txBody>
      </p:sp>
    </p:spTree>
    <p:extLst>
      <p:ext uri="{BB962C8B-B14F-4D97-AF65-F5344CB8AC3E}">
        <p14:creationId xmlns:p14="http://schemas.microsoft.com/office/powerpoint/2010/main" val="32452731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B62565-AA4B-4B4E-8FC2-C53627EA0CAD}"/>
              </a:ext>
            </a:extLst>
          </p:cNvPr>
          <p:cNvSpPr>
            <a:spLocks noGrp="1"/>
          </p:cNvSpPr>
          <p:nvPr>
            <p:ph type="title"/>
          </p:nvPr>
        </p:nvSpPr>
        <p:spPr>
          <a:xfrm>
            <a:off x="1230596" y="1404359"/>
            <a:ext cx="7189128" cy="4534969"/>
          </a:xfrm>
        </p:spPr>
        <p:txBody>
          <a:bodyPr>
            <a:noAutofit/>
          </a:bodyPr>
          <a:lstStyle/>
          <a:p>
            <a:r>
              <a:rPr lang="zh-TW" altLang="en-US" dirty="0">
                <a:solidFill>
                  <a:schemeClr val="accent2">
                    <a:lumMod val="50000"/>
                  </a:schemeClr>
                </a:solidFill>
                <a:latin typeface="標楷體" panose="03000509000000000000" pitchFamily="65" charset="-120"/>
                <a:ea typeface="標楷體" panose="03000509000000000000" pitchFamily="65" charset="-120"/>
              </a:rPr>
              <a:t>而所屬技術領域中具有通常知識者通常會嘗試從外消旋物混合物中分離出對映異構物。原則上，該對映異構物不具進步性；除非申請人可證明請求之對映異構物具有無法預期之功效，或是利用申請時的通常知識及技術無法輕易製得該對映異構物。</a:t>
            </a:r>
          </a:p>
        </p:txBody>
      </p:sp>
      <p:sp>
        <p:nvSpPr>
          <p:cNvPr id="3" name="文字方塊 2">
            <a:extLst>
              <a:ext uri="{FF2B5EF4-FFF2-40B4-BE49-F238E27FC236}">
                <a16:creationId xmlns:a16="http://schemas.microsoft.com/office/drawing/2014/main" id="{BEA06946-B8BF-4645-A84A-3D43D1F970FD}"/>
              </a:ext>
            </a:extLst>
          </p:cNvPr>
          <p:cNvSpPr txBox="1"/>
          <p:nvPr/>
        </p:nvSpPr>
        <p:spPr>
          <a:xfrm>
            <a:off x="1230595" y="469101"/>
            <a:ext cx="6793906" cy="646331"/>
          </a:xfrm>
          <a:prstGeom prst="rect">
            <a:avLst/>
          </a:prstGeom>
          <a:noFill/>
        </p:spPr>
        <p:txBody>
          <a:bodyPr wrap="square" rtlCol="0">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040860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FC80966-FBFA-493D-8F2F-D66ED107CBC3}"/>
              </a:ext>
            </a:extLst>
          </p:cNvPr>
          <p:cNvSpPr>
            <a:spLocks noGrp="1"/>
          </p:cNvSpPr>
          <p:nvPr>
            <p:ph type="title"/>
          </p:nvPr>
        </p:nvSpPr>
        <p:spPr>
          <a:xfrm>
            <a:off x="844607" y="270617"/>
            <a:ext cx="5752745" cy="672270"/>
          </a:xfrm>
        </p:spPr>
        <p:txBody>
          <a:bodyPr>
            <a:normAutofit fontScale="90000"/>
          </a:bodyPr>
          <a:lstStyle/>
          <a:p>
            <a:r>
              <a:rPr lang="zh-TW" altLang="en-US" sz="4000" dirty="0">
                <a:solidFill>
                  <a:schemeClr val="accent2">
                    <a:lumMod val="50000"/>
                  </a:schemeClr>
                </a:solidFill>
                <a:latin typeface="標楷體" panose="03000509000000000000" pitchFamily="65" charset="-120"/>
                <a:ea typeface="標楷體" panose="03000509000000000000" pitchFamily="65" charset="-120"/>
              </a:rPr>
              <a:t>例</a:t>
            </a:r>
            <a:r>
              <a:rPr lang="en-US" altLang="zh-TW" sz="4000" dirty="0">
                <a:solidFill>
                  <a:schemeClr val="accent2">
                    <a:lumMod val="50000"/>
                  </a:schemeClr>
                </a:solidFill>
                <a:latin typeface="標楷體" panose="03000509000000000000" pitchFamily="65" charset="-120"/>
                <a:ea typeface="標楷體" panose="03000509000000000000" pitchFamily="65" charset="-120"/>
              </a:rPr>
              <a:t>1  </a:t>
            </a:r>
            <a:r>
              <a:rPr lang="zh-TW" altLang="en-US" sz="4000" dirty="0">
                <a:solidFill>
                  <a:schemeClr val="accent2">
                    <a:lumMod val="50000"/>
                  </a:schemeClr>
                </a:solidFill>
                <a:latin typeface="標楷體" panose="03000509000000000000" pitchFamily="65" charset="-120"/>
                <a:ea typeface="標楷體" panose="03000509000000000000" pitchFamily="65" charset="-120"/>
              </a:rPr>
              <a:t>引證文件：化合物</a:t>
            </a:r>
            <a:r>
              <a:rPr lang="en-US" altLang="zh-TW" sz="4000" dirty="0">
                <a:solidFill>
                  <a:schemeClr val="accent2">
                    <a:lumMod val="50000"/>
                  </a:schemeClr>
                </a:solidFill>
                <a:latin typeface="標楷體" panose="03000509000000000000" pitchFamily="65" charset="-120"/>
                <a:ea typeface="標楷體" panose="03000509000000000000" pitchFamily="65" charset="-120"/>
              </a:rPr>
              <a:t>1a</a:t>
            </a:r>
            <a:br>
              <a:rPr lang="en-US" altLang="zh-TW" dirty="0"/>
            </a:br>
            <a:br>
              <a:rPr lang="en-US" altLang="zh-TW" dirty="0"/>
            </a:br>
            <a:br>
              <a:rPr lang="en-US" altLang="zh-TW" dirty="0"/>
            </a:br>
            <a:endParaRPr lang="zh-TW" altLang="en-US" dirty="0"/>
          </a:p>
        </p:txBody>
      </p:sp>
      <p:sp>
        <p:nvSpPr>
          <p:cNvPr id="5" name="矩形 4">
            <a:extLst>
              <a:ext uri="{FF2B5EF4-FFF2-40B4-BE49-F238E27FC236}">
                <a16:creationId xmlns:a16="http://schemas.microsoft.com/office/drawing/2014/main" id="{90D1E79D-1C72-45B2-AACE-6167ED94D159}"/>
              </a:ext>
            </a:extLst>
          </p:cNvPr>
          <p:cNvSpPr/>
          <p:nvPr/>
        </p:nvSpPr>
        <p:spPr>
          <a:xfrm>
            <a:off x="1700613" y="3246349"/>
            <a:ext cx="6657173" cy="646331"/>
          </a:xfrm>
          <a:prstGeom prst="rect">
            <a:avLst/>
          </a:prstGeom>
        </p:spPr>
        <p:txBody>
          <a:bodyPr wrap="square">
            <a:spAutoFit/>
          </a:bodyPr>
          <a:lstStyle/>
          <a:p>
            <a:r>
              <a:rPr lang="zh-TW" altLang="en-US" sz="3600" dirty="0">
                <a:solidFill>
                  <a:schemeClr val="accent2">
                    <a:lumMod val="50000"/>
                  </a:schemeClr>
                </a:solidFill>
                <a:latin typeface="標楷體" panose="03000509000000000000" pitchFamily="65" charset="-120"/>
                <a:ea typeface="標楷體" panose="03000509000000000000" pitchFamily="65" charset="-120"/>
              </a:rPr>
              <a:t> 申請專利之發明：化合物</a:t>
            </a:r>
            <a:r>
              <a:rPr lang="en-US" altLang="zh-TW" sz="3600" dirty="0">
                <a:solidFill>
                  <a:schemeClr val="accent2">
                    <a:lumMod val="50000"/>
                  </a:schemeClr>
                </a:solidFill>
                <a:latin typeface="標楷體" panose="03000509000000000000" pitchFamily="65" charset="-120"/>
                <a:ea typeface="標楷體" panose="03000509000000000000" pitchFamily="65" charset="-120"/>
              </a:rPr>
              <a:t>1b</a:t>
            </a:r>
            <a:endParaRPr lang="zh-TW" altLang="en-US" sz="3600" dirty="0">
              <a:solidFill>
                <a:schemeClr val="accent2">
                  <a:lumMod val="50000"/>
                </a:schemeClr>
              </a:solidFill>
              <a:latin typeface="標楷體" panose="03000509000000000000" pitchFamily="65" charset="-120"/>
              <a:ea typeface="標楷體" panose="03000509000000000000" pitchFamily="65" charset="-120"/>
            </a:endParaRPr>
          </a:p>
        </p:txBody>
      </p:sp>
      <p:pic>
        <p:nvPicPr>
          <p:cNvPr id="6" name="圖片 5">
            <a:extLst>
              <a:ext uri="{FF2B5EF4-FFF2-40B4-BE49-F238E27FC236}">
                <a16:creationId xmlns:a16="http://schemas.microsoft.com/office/drawing/2014/main" id="{11DE3265-B4E6-4D8C-8829-03B6D9C43C4E}"/>
              </a:ext>
            </a:extLst>
          </p:cNvPr>
          <p:cNvPicPr>
            <a:picLocks noChangeAspect="1"/>
          </p:cNvPicPr>
          <p:nvPr/>
        </p:nvPicPr>
        <p:blipFill>
          <a:blip r:embed="rId2"/>
          <a:stretch>
            <a:fillRect/>
          </a:stretch>
        </p:blipFill>
        <p:spPr>
          <a:xfrm>
            <a:off x="2699046" y="1003647"/>
            <a:ext cx="2667713" cy="2002812"/>
          </a:xfrm>
          <a:prstGeom prst="rect">
            <a:avLst/>
          </a:prstGeom>
        </p:spPr>
      </p:pic>
      <p:pic>
        <p:nvPicPr>
          <p:cNvPr id="7" name="圖片 6">
            <a:extLst>
              <a:ext uri="{FF2B5EF4-FFF2-40B4-BE49-F238E27FC236}">
                <a16:creationId xmlns:a16="http://schemas.microsoft.com/office/drawing/2014/main" id="{E2D7E604-9658-4374-B250-864E89579DC5}"/>
              </a:ext>
            </a:extLst>
          </p:cNvPr>
          <p:cNvPicPr>
            <a:picLocks noChangeAspect="1"/>
          </p:cNvPicPr>
          <p:nvPr/>
        </p:nvPicPr>
        <p:blipFill>
          <a:blip r:embed="rId3"/>
          <a:stretch>
            <a:fillRect/>
          </a:stretch>
        </p:blipFill>
        <p:spPr>
          <a:xfrm>
            <a:off x="2553856" y="4063228"/>
            <a:ext cx="2812903" cy="2073093"/>
          </a:xfrm>
          <a:prstGeom prst="rect">
            <a:avLst/>
          </a:prstGeom>
        </p:spPr>
      </p:pic>
    </p:spTree>
    <p:extLst>
      <p:ext uri="{BB962C8B-B14F-4D97-AF65-F5344CB8AC3E}">
        <p14:creationId xmlns:p14="http://schemas.microsoft.com/office/powerpoint/2010/main" val="14440877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A9FDF39-2B1C-4A40-B1D2-096FB5B65284}"/>
              </a:ext>
            </a:extLst>
          </p:cNvPr>
          <p:cNvSpPr>
            <a:spLocks noGrp="1"/>
          </p:cNvSpPr>
          <p:nvPr>
            <p:ph type="title"/>
          </p:nvPr>
        </p:nvSpPr>
        <p:spPr>
          <a:xfrm>
            <a:off x="1316053" y="1652899"/>
            <a:ext cx="7520298" cy="3115654"/>
          </a:xfrm>
        </p:spPr>
        <p:txBody>
          <a:bodyPr>
            <a:noAutofit/>
          </a:bodyPr>
          <a:lstStyle/>
          <a:p>
            <a:r>
              <a:rPr lang="en-US" altLang="zh-TW" dirty="0">
                <a:solidFill>
                  <a:schemeClr val="accent2">
                    <a:lumMod val="50000"/>
                  </a:schemeClr>
                </a:solidFill>
                <a:latin typeface="標楷體" panose="03000509000000000000" pitchFamily="65" charset="-120"/>
                <a:ea typeface="標楷體" panose="03000509000000000000" pitchFamily="65" charset="-120"/>
              </a:rPr>
              <a:t>〔</a:t>
            </a:r>
            <a:r>
              <a:rPr lang="zh-TW" altLang="en-US" dirty="0">
                <a:solidFill>
                  <a:schemeClr val="accent2">
                    <a:lumMod val="50000"/>
                  </a:schemeClr>
                </a:solidFill>
                <a:latin typeface="標楷體" panose="03000509000000000000" pitchFamily="65" charset="-120"/>
                <a:ea typeface="標楷體" panose="03000509000000000000" pitchFamily="65" charset="-120"/>
              </a:rPr>
              <a:t>說明</a:t>
            </a:r>
            <a:r>
              <a:rPr lang="en-US" altLang="zh-TW" dirty="0">
                <a:solidFill>
                  <a:schemeClr val="accent2">
                    <a:lumMod val="50000"/>
                  </a:schemeClr>
                </a:solidFill>
                <a:latin typeface="標楷體" panose="03000509000000000000" pitchFamily="65" charset="-120"/>
                <a:ea typeface="標楷體" panose="03000509000000000000" pitchFamily="65" charset="-120"/>
              </a:rPr>
              <a:t>〕</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zh-TW" altLang="en-US" dirty="0">
                <a:solidFill>
                  <a:schemeClr val="accent2">
                    <a:lumMod val="50000"/>
                  </a:schemeClr>
                </a:solidFill>
                <a:latin typeface="標楷體" panose="03000509000000000000" pitchFamily="65" charset="-120"/>
                <a:ea typeface="標楷體" panose="03000509000000000000" pitchFamily="65" charset="-120"/>
              </a:rPr>
              <a:t>結構類似的化合物必須具有相同的基本核心部分或者基本的環，申請專利之化合物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1b </a:t>
            </a:r>
            <a:r>
              <a:rPr lang="zh-TW" altLang="en-US" dirty="0">
                <a:solidFill>
                  <a:schemeClr val="accent2">
                    <a:lumMod val="50000"/>
                  </a:schemeClr>
                </a:solidFill>
                <a:latin typeface="標楷體" panose="03000509000000000000" pitchFamily="65" charset="-120"/>
                <a:ea typeface="標楷體" panose="03000509000000000000" pitchFamily="65" charset="-120"/>
              </a:rPr>
              <a:t>與引證文件揭露之化合物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1a </a:t>
            </a:r>
            <a:r>
              <a:rPr lang="zh-TW" altLang="en-US" dirty="0">
                <a:solidFill>
                  <a:schemeClr val="accent2">
                    <a:lumMod val="50000"/>
                  </a:schemeClr>
                </a:solidFill>
                <a:latin typeface="標楷體" panose="03000509000000000000" pitchFamily="65" charset="-120"/>
                <a:ea typeface="標楷體" panose="03000509000000000000" pitchFamily="65" charset="-120"/>
              </a:rPr>
              <a:t>結構不類似，具進步性。</a:t>
            </a:r>
          </a:p>
        </p:txBody>
      </p:sp>
      <p:sp>
        <p:nvSpPr>
          <p:cNvPr id="3" name="矩形 2">
            <a:extLst>
              <a:ext uri="{FF2B5EF4-FFF2-40B4-BE49-F238E27FC236}">
                <a16:creationId xmlns:a16="http://schemas.microsoft.com/office/drawing/2014/main" id="{BBD0B0A6-919E-45D9-B576-A39F3E0EF728}"/>
              </a:ext>
            </a:extLst>
          </p:cNvPr>
          <p:cNvSpPr/>
          <p:nvPr/>
        </p:nvSpPr>
        <p:spPr>
          <a:xfrm>
            <a:off x="829044" y="552409"/>
            <a:ext cx="1640690" cy="646331"/>
          </a:xfrm>
          <a:prstGeom prst="rect">
            <a:avLst/>
          </a:prstGeom>
        </p:spPr>
        <p:txBody>
          <a:bodyPr wrap="square">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9986700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67ABC4-C90F-4FA8-8452-5B2196A37A93}"/>
              </a:ext>
            </a:extLst>
          </p:cNvPr>
          <p:cNvSpPr>
            <a:spLocks noGrp="1"/>
          </p:cNvSpPr>
          <p:nvPr>
            <p:ph type="title"/>
          </p:nvPr>
        </p:nvSpPr>
        <p:spPr>
          <a:xfrm>
            <a:off x="1053348" y="370318"/>
            <a:ext cx="8124835" cy="5748472"/>
          </a:xfrm>
        </p:spPr>
        <p:txBody>
          <a:bodyPr>
            <a:noAutofit/>
          </a:bodyPr>
          <a:lstStyle/>
          <a:p>
            <a:r>
              <a:rPr lang="zh-TW" altLang="en-US" dirty="0">
                <a:solidFill>
                  <a:schemeClr val="accent2">
                    <a:lumMod val="50000"/>
                  </a:schemeClr>
                </a:solidFill>
                <a:latin typeface="標楷體" panose="03000509000000000000" pitchFamily="65" charset="-120"/>
                <a:ea typeface="標楷體" panose="03000509000000000000" pitchFamily="65" charset="-120"/>
              </a:rPr>
              <a:t>例</a:t>
            </a:r>
            <a:r>
              <a:rPr lang="en-US" altLang="zh-TW" dirty="0">
                <a:solidFill>
                  <a:schemeClr val="accent2">
                    <a:lumMod val="50000"/>
                  </a:schemeClr>
                </a:solidFill>
                <a:latin typeface="標楷體" panose="03000509000000000000" pitchFamily="65" charset="-120"/>
                <a:ea typeface="標楷體" panose="03000509000000000000" pitchFamily="65" charset="-120"/>
              </a:rPr>
              <a:t>2</a:t>
            </a:r>
            <a:r>
              <a:rPr lang="zh-TW" altLang="en-US" b="1" dirty="0">
                <a:solidFill>
                  <a:schemeClr val="accent2">
                    <a:lumMod val="50000"/>
                  </a:schemeClr>
                </a:solidFill>
                <a:latin typeface="標楷體" panose="03000509000000000000" pitchFamily="65" charset="-120"/>
                <a:ea typeface="標楷體" panose="03000509000000000000" pitchFamily="65" charset="-120"/>
              </a:rPr>
              <a:t>　</a:t>
            </a:r>
            <a:br>
              <a:rPr lang="en-US" altLang="zh-TW" b="1" dirty="0">
                <a:solidFill>
                  <a:schemeClr val="accent2">
                    <a:lumMod val="50000"/>
                  </a:schemeClr>
                </a:solidFill>
                <a:latin typeface="標楷體" panose="03000509000000000000" pitchFamily="65" charset="-120"/>
                <a:ea typeface="標楷體" panose="03000509000000000000" pitchFamily="65" charset="-120"/>
              </a:rPr>
            </a:br>
            <a:r>
              <a:rPr lang="en-US" altLang="zh-TW" b="1" dirty="0">
                <a:solidFill>
                  <a:schemeClr val="accent2">
                    <a:lumMod val="50000"/>
                  </a:schemeClr>
                </a:solidFill>
                <a:latin typeface="標楷體" panose="03000509000000000000" pitchFamily="65" charset="-120"/>
                <a:ea typeface="標楷體" panose="03000509000000000000" pitchFamily="65" charset="-120"/>
              </a:rPr>
              <a:t>  </a:t>
            </a:r>
            <a:r>
              <a:rPr lang="zh-TW" altLang="en-US" dirty="0">
                <a:solidFill>
                  <a:schemeClr val="accent2">
                    <a:lumMod val="50000"/>
                  </a:schemeClr>
                </a:solidFill>
                <a:latin typeface="標楷體" panose="03000509000000000000" pitchFamily="65" charset="-120"/>
                <a:ea typeface="標楷體" panose="03000509000000000000" pitchFamily="65" charset="-120"/>
              </a:rPr>
              <a:t>引證文件：化合物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2a </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en-US" altLang="zh-TW" dirty="0">
                <a:solidFill>
                  <a:schemeClr val="accent2">
                    <a:lumMod val="50000"/>
                  </a:schemeClr>
                </a:solidFill>
                <a:latin typeface="標楷體" panose="03000509000000000000" pitchFamily="65" charset="-120"/>
                <a:ea typeface="標楷體" panose="03000509000000000000" pitchFamily="65" charset="-120"/>
              </a:rPr>
              <a:t>  H2N</a:t>
            </a:r>
            <a:r>
              <a:rPr lang="zh-TW" altLang="en-US" dirty="0">
                <a:solidFill>
                  <a:schemeClr val="accent2">
                    <a:lumMod val="50000"/>
                  </a:schemeClr>
                </a:solidFill>
                <a:latin typeface="標楷體" panose="03000509000000000000" pitchFamily="65" charset="-120"/>
                <a:ea typeface="標楷體" panose="03000509000000000000" pitchFamily="65" charset="-120"/>
              </a:rPr>
              <a:t>－</a:t>
            </a:r>
            <a:r>
              <a:rPr lang="en-US" altLang="zh-TW" dirty="0">
                <a:solidFill>
                  <a:schemeClr val="accent2">
                    <a:lumMod val="50000"/>
                  </a:schemeClr>
                </a:solidFill>
                <a:latin typeface="標楷體" panose="03000509000000000000" pitchFamily="65" charset="-120"/>
                <a:ea typeface="標楷體" panose="03000509000000000000" pitchFamily="65" charset="-120"/>
              </a:rPr>
              <a:t>C6H4</a:t>
            </a:r>
            <a:r>
              <a:rPr lang="zh-TW" altLang="en-US" dirty="0">
                <a:solidFill>
                  <a:schemeClr val="accent2">
                    <a:lumMod val="50000"/>
                  </a:schemeClr>
                </a:solidFill>
                <a:latin typeface="標楷體" panose="03000509000000000000" pitchFamily="65" charset="-120"/>
                <a:ea typeface="標楷體" panose="03000509000000000000" pitchFamily="65" charset="-120"/>
              </a:rPr>
              <a:t>－</a:t>
            </a:r>
            <a:r>
              <a:rPr lang="en-US" altLang="zh-TW" dirty="0">
                <a:solidFill>
                  <a:schemeClr val="accent2">
                    <a:lumMod val="50000"/>
                  </a:schemeClr>
                </a:solidFill>
                <a:latin typeface="標楷體" panose="03000509000000000000" pitchFamily="65" charset="-120"/>
                <a:ea typeface="標楷體" panose="03000509000000000000" pitchFamily="65" charset="-120"/>
              </a:rPr>
              <a:t>SO2NHR</a:t>
            </a:r>
            <a:r>
              <a:rPr lang="en-US" altLang="zh-TW" baseline="30000" dirty="0">
                <a:solidFill>
                  <a:schemeClr val="accent2">
                    <a:lumMod val="50000"/>
                  </a:schemeClr>
                </a:solidFill>
                <a:latin typeface="標楷體" panose="03000509000000000000" pitchFamily="65" charset="-120"/>
                <a:ea typeface="標楷體" panose="03000509000000000000" pitchFamily="65" charset="-120"/>
              </a:rPr>
              <a:t>1</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en-US" altLang="zh-TW" dirty="0">
                <a:solidFill>
                  <a:schemeClr val="accent2">
                    <a:lumMod val="50000"/>
                  </a:schemeClr>
                </a:solidFill>
                <a:latin typeface="標楷體" panose="03000509000000000000" pitchFamily="65" charset="-120"/>
                <a:ea typeface="標楷體" panose="03000509000000000000" pitchFamily="65" charset="-120"/>
              </a:rPr>
              <a:t>  </a:t>
            </a:r>
            <a:r>
              <a:rPr lang="zh-TW" altLang="en-US" dirty="0">
                <a:solidFill>
                  <a:schemeClr val="accent2">
                    <a:lumMod val="50000"/>
                  </a:schemeClr>
                </a:solidFill>
                <a:latin typeface="標楷體" panose="03000509000000000000" pitchFamily="65" charset="-120"/>
                <a:ea typeface="標楷體" panose="03000509000000000000" pitchFamily="65" charset="-120"/>
              </a:rPr>
              <a:t>申請專利之發明：化合物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2b </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en-US" altLang="zh-TW" dirty="0">
                <a:solidFill>
                  <a:schemeClr val="accent2">
                    <a:lumMod val="50000"/>
                  </a:schemeClr>
                </a:solidFill>
                <a:latin typeface="標楷體" panose="03000509000000000000" pitchFamily="65" charset="-120"/>
                <a:ea typeface="標楷體" panose="03000509000000000000" pitchFamily="65" charset="-120"/>
              </a:rPr>
              <a:t>  H2N</a:t>
            </a:r>
            <a:r>
              <a:rPr lang="zh-TW" altLang="en-US" dirty="0">
                <a:solidFill>
                  <a:schemeClr val="accent2">
                    <a:lumMod val="50000"/>
                  </a:schemeClr>
                </a:solidFill>
                <a:latin typeface="標楷體" panose="03000509000000000000" pitchFamily="65" charset="-120"/>
                <a:ea typeface="標楷體" panose="03000509000000000000" pitchFamily="65" charset="-120"/>
              </a:rPr>
              <a:t>－</a:t>
            </a:r>
            <a:r>
              <a:rPr lang="en-US" altLang="zh-TW" dirty="0">
                <a:solidFill>
                  <a:schemeClr val="accent2">
                    <a:lumMod val="50000"/>
                  </a:schemeClr>
                </a:solidFill>
                <a:latin typeface="標楷體" panose="03000509000000000000" pitchFamily="65" charset="-120"/>
                <a:ea typeface="標楷體" panose="03000509000000000000" pitchFamily="65" charset="-120"/>
              </a:rPr>
              <a:t>C6H4</a:t>
            </a:r>
            <a:r>
              <a:rPr lang="zh-TW" altLang="en-US" dirty="0">
                <a:solidFill>
                  <a:schemeClr val="accent2">
                    <a:lumMod val="50000"/>
                  </a:schemeClr>
                </a:solidFill>
                <a:latin typeface="標楷體" panose="03000509000000000000" pitchFamily="65" charset="-120"/>
                <a:ea typeface="標楷體" panose="03000509000000000000" pitchFamily="65" charset="-120"/>
              </a:rPr>
              <a:t>－</a:t>
            </a:r>
            <a:r>
              <a:rPr lang="en-US" altLang="zh-TW" dirty="0">
                <a:solidFill>
                  <a:schemeClr val="accent2">
                    <a:lumMod val="50000"/>
                  </a:schemeClr>
                </a:solidFill>
                <a:latin typeface="標楷體" panose="03000509000000000000" pitchFamily="65" charset="-120"/>
                <a:ea typeface="標楷體" panose="03000509000000000000" pitchFamily="65" charset="-120"/>
              </a:rPr>
              <a:t>SO2</a:t>
            </a:r>
            <a:r>
              <a:rPr lang="zh-TW" altLang="en-US" dirty="0">
                <a:solidFill>
                  <a:schemeClr val="accent2">
                    <a:lumMod val="50000"/>
                  </a:schemeClr>
                </a:solidFill>
                <a:latin typeface="標楷體" panose="03000509000000000000" pitchFamily="65" charset="-120"/>
                <a:ea typeface="標楷體" panose="03000509000000000000" pitchFamily="65" charset="-120"/>
              </a:rPr>
              <a:t>－</a:t>
            </a:r>
            <a:r>
              <a:rPr lang="en-US" altLang="zh-TW" dirty="0">
                <a:solidFill>
                  <a:schemeClr val="accent2">
                    <a:lumMod val="50000"/>
                  </a:schemeClr>
                </a:solidFill>
                <a:latin typeface="標楷體" panose="03000509000000000000" pitchFamily="65" charset="-120"/>
                <a:ea typeface="標楷體" panose="03000509000000000000" pitchFamily="65" charset="-120"/>
              </a:rPr>
              <a:t>NHCONHR</a:t>
            </a:r>
            <a:r>
              <a:rPr lang="en-US" altLang="zh-TW" baseline="30000" dirty="0">
                <a:solidFill>
                  <a:schemeClr val="accent2">
                    <a:lumMod val="50000"/>
                  </a:schemeClr>
                </a:solidFill>
                <a:latin typeface="標楷體" panose="03000509000000000000" pitchFamily="65" charset="-120"/>
                <a:ea typeface="標楷體" panose="03000509000000000000" pitchFamily="65" charset="-120"/>
              </a:rPr>
              <a:t>1</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en-US" altLang="zh-TW" dirty="0">
                <a:solidFill>
                  <a:schemeClr val="accent2">
                    <a:lumMod val="50000"/>
                  </a:schemeClr>
                </a:solidFill>
                <a:latin typeface="標楷體" panose="03000509000000000000" pitchFamily="65" charset="-120"/>
                <a:ea typeface="標楷體" panose="03000509000000000000" pitchFamily="65" charset="-120"/>
              </a:rPr>
              <a:t>〔</a:t>
            </a:r>
            <a:r>
              <a:rPr lang="zh-TW" altLang="en-US" dirty="0">
                <a:solidFill>
                  <a:schemeClr val="accent2">
                    <a:lumMod val="50000"/>
                  </a:schemeClr>
                </a:solidFill>
                <a:latin typeface="標楷體" panose="03000509000000000000" pitchFamily="65" charset="-120"/>
                <a:ea typeface="標楷體" panose="03000509000000000000" pitchFamily="65" charset="-120"/>
              </a:rPr>
              <a:t>說明</a:t>
            </a:r>
            <a:r>
              <a:rPr lang="en-US" altLang="zh-TW" dirty="0">
                <a:solidFill>
                  <a:schemeClr val="accent2">
                    <a:lumMod val="50000"/>
                  </a:schemeClr>
                </a:solidFill>
                <a:latin typeface="標楷體" panose="03000509000000000000" pitchFamily="65" charset="-120"/>
                <a:ea typeface="標楷體" panose="03000509000000000000" pitchFamily="65" charset="-120"/>
              </a:rPr>
              <a:t>〕</a:t>
            </a:r>
            <a:r>
              <a:rPr lang="zh-TW" altLang="en-US" dirty="0">
                <a:solidFill>
                  <a:schemeClr val="accent2">
                    <a:lumMod val="50000"/>
                  </a:schemeClr>
                </a:solidFill>
                <a:latin typeface="標楷體" panose="03000509000000000000" pitchFamily="65" charset="-120"/>
                <a:ea typeface="標楷體" panose="03000509000000000000" pitchFamily="65" charset="-120"/>
              </a:rPr>
              <a:t>引證文件揭露化合物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2a </a:t>
            </a:r>
            <a:r>
              <a:rPr lang="zh-TW" altLang="en-US" dirty="0">
                <a:solidFill>
                  <a:schemeClr val="accent2">
                    <a:lumMod val="50000"/>
                  </a:schemeClr>
                </a:solidFill>
                <a:latin typeface="標楷體" panose="03000509000000000000" pitchFamily="65" charset="-120"/>
                <a:ea typeface="標楷體" panose="03000509000000000000" pitchFamily="65" charset="-120"/>
              </a:rPr>
              <a:t>磺胺係用於抗菌，申請專利之化合物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2b </a:t>
            </a:r>
            <a:r>
              <a:rPr lang="zh-TW" altLang="en-US" dirty="0">
                <a:solidFill>
                  <a:schemeClr val="accent2">
                    <a:lumMod val="50000"/>
                  </a:schemeClr>
                </a:solidFill>
                <a:latin typeface="標楷體" panose="03000509000000000000" pitchFamily="65" charset="-120"/>
                <a:ea typeface="標楷體" panose="03000509000000000000" pitchFamily="65" charset="-120"/>
              </a:rPr>
              <a:t>磺醯脲係用於治療糖尿病，該兩個化合物結構雖然類似，但藥理作用不同，申請專利之化合物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2b </a:t>
            </a:r>
            <a:r>
              <a:rPr lang="zh-TW" altLang="en-US" dirty="0">
                <a:solidFill>
                  <a:schemeClr val="accent2">
                    <a:lumMod val="50000"/>
                  </a:schemeClr>
                </a:solidFill>
                <a:latin typeface="標楷體" panose="03000509000000000000" pitchFamily="65" charset="-120"/>
                <a:ea typeface="標楷體" panose="03000509000000000000" pitchFamily="65" charset="-120"/>
              </a:rPr>
              <a:t>具進步性。</a:t>
            </a:r>
          </a:p>
        </p:txBody>
      </p:sp>
    </p:spTree>
    <p:extLst>
      <p:ext uri="{BB962C8B-B14F-4D97-AF65-F5344CB8AC3E}">
        <p14:creationId xmlns:p14="http://schemas.microsoft.com/office/powerpoint/2010/main" val="2815974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619AD43-9757-4F87-B4A5-214E961984CA}"/>
              </a:ext>
            </a:extLst>
          </p:cNvPr>
          <p:cNvSpPr>
            <a:spLocks noGrp="1"/>
          </p:cNvSpPr>
          <p:nvPr>
            <p:ph type="title"/>
          </p:nvPr>
        </p:nvSpPr>
        <p:spPr>
          <a:xfrm>
            <a:off x="1606152" y="844991"/>
            <a:ext cx="6384369" cy="816321"/>
          </a:xfrm>
        </p:spPr>
        <p:txBody>
          <a:bodyPr/>
          <a:lstStyle/>
          <a:p>
            <a:pPr algn="ctr"/>
            <a:r>
              <a:rPr lang="zh-TW" altLang="en-US" dirty="0">
                <a:solidFill>
                  <a:schemeClr val="accent3">
                    <a:lumMod val="75000"/>
                  </a:schemeClr>
                </a:solidFill>
              </a:rPr>
              <a:t>三</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先前技術</a:t>
            </a:r>
            <a:endParaRPr lang="zh-TW" altLang="en-US" dirty="0">
              <a:solidFill>
                <a:schemeClr val="accent3">
                  <a:lumMod val="75000"/>
                </a:schemeClr>
              </a:solidFill>
            </a:endParaRPr>
          </a:p>
        </p:txBody>
      </p:sp>
      <p:sp>
        <p:nvSpPr>
          <p:cNvPr id="3" name="文字方塊 2">
            <a:extLst>
              <a:ext uri="{FF2B5EF4-FFF2-40B4-BE49-F238E27FC236}">
                <a16:creationId xmlns:a16="http://schemas.microsoft.com/office/drawing/2014/main" id="{6F823A3A-B27C-40AC-9324-F06000B9FDEC}"/>
              </a:ext>
            </a:extLst>
          </p:cNvPr>
          <p:cNvSpPr txBox="1"/>
          <p:nvPr/>
        </p:nvSpPr>
        <p:spPr>
          <a:xfrm>
            <a:off x="1448555" y="1980446"/>
            <a:ext cx="7278986" cy="1569660"/>
          </a:xfrm>
          <a:prstGeom prst="rect">
            <a:avLst/>
          </a:prstGeom>
          <a:noFill/>
        </p:spPr>
        <p:txBody>
          <a:bodyPr wrap="square" rtlCol="0">
            <a:spAutoFit/>
          </a:bodyPr>
          <a:lstStyle/>
          <a:p>
            <a:r>
              <a:rPr lang="zh-TW" altLang="zh-TW" sz="3200" dirty="0">
                <a:solidFill>
                  <a:schemeClr val="accent2">
                    <a:lumMod val="50000"/>
                  </a:schemeClr>
                </a:solidFill>
                <a:latin typeface="標楷體" panose="03000509000000000000" pitchFamily="65" charset="-120"/>
                <a:ea typeface="標楷體" panose="03000509000000000000" pitchFamily="65" charset="-120"/>
              </a:rPr>
              <a:t>應記載申請人所知之先前技術，並客觀指出技術手段所欲解決而存在於先前技術中的問題或缺失</a:t>
            </a:r>
            <a:r>
              <a:rPr lang="zh-TW" altLang="en-US" sz="3200" dirty="0">
                <a:solidFill>
                  <a:schemeClr val="accent2">
                    <a:lumMod val="50000"/>
                  </a:schemeClr>
                </a:solidFill>
                <a:latin typeface="標楷體" panose="03000509000000000000" pitchFamily="65" charset="-120"/>
                <a:ea typeface="標楷體" panose="03000509000000000000" pitchFamily="65" charset="-120"/>
              </a:rPr>
              <a:t>。</a:t>
            </a:r>
          </a:p>
        </p:txBody>
      </p:sp>
    </p:spTree>
    <p:extLst>
      <p:ext uri="{BB962C8B-B14F-4D97-AF65-F5344CB8AC3E}">
        <p14:creationId xmlns:p14="http://schemas.microsoft.com/office/powerpoint/2010/main" val="12172215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D7C80577-42C5-4357-BA59-C690E1974AE4}"/>
              </a:ext>
            </a:extLst>
          </p:cNvPr>
          <p:cNvPicPr>
            <a:picLocks noChangeAspect="1"/>
          </p:cNvPicPr>
          <p:nvPr/>
        </p:nvPicPr>
        <p:blipFill>
          <a:blip r:embed="rId2"/>
          <a:stretch>
            <a:fillRect/>
          </a:stretch>
        </p:blipFill>
        <p:spPr>
          <a:xfrm>
            <a:off x="2881076" y="1117611"/>
            <a:ext cx="3228975" cy="2181225"/>
          </a:xfrm>
          <a:prstGeom prst="rect">
            <a:avLst/>
          </a:prstGeom>
        </p:spPr>
      </p:pic>
      <p:pic>
        <p:nvPicPr>
          <p:cNvPr id="6" name="圖片 5">
            <a:extLst>
              <a:ext uri="{FF2B5EF4-FFF2-40B4-BE49-F238E27FC236}">
                <a16:creationId xmlns:a16="http://schemas.microsoft.com/office/drawing/2014/main" id="{F4FB0819-FB88-4221-B342-DDD80990BDCA}"/>
              </a:ext>
            </a:extLst>
          </p:cNvPr>
          <p:cNvPicPr>
            <a:picLocks noChangeAspect="1"/>
          </p:cNvPicPr>
          <p:nvPr/>
        </p:nvPicPr>
        <p:blipFill>
          <a:blip r:embed="rId3"/>
          <a:stretch>
            <a:fillRect/>
          </a:stretch>
        </p:blipFill>
        <p:spPr>
          <a:xfrm>
            <a:off x="2881076" y="4312456"/>
            <a:ext cx="2981325" cy="2209800"/>
          </a:xfrm>
          <a:prstGeom prst="rect">
            <a:avLst/>
          </a:prstGeom>
        </p:spPr>
      </p:pic>
      <p:sp>
        <p:nvSpPr>
          <p:cNvPr id="9" name="標題 8">
            <a:extLst>
              <a:ext uri="{FF2B5EF4-FFF2-40B4-BE49-F238E27FC236}">
                <a16:creationId xmlns:a16="http://schemas.microsoft.com/office/drawing/2014/main" id="{7345CD97-95C1-4F8E-9F53-242A1335A4D3}"/>
              </a:ext>
            </a:extLst>
          </p:cNvPr>
          <p:cNvSpPr>
            <a:spLocks noGrp="1"/>
          </p:cNvSpPr>
          <p:nvPr>
            <p:ph type="title"/>
          </p:nvPr>
        </p:nvSpPr>
        <p:spPr>
          <a:xfrm>
            <a:off x="922449" y="335744"/>
            <a:ext cx="5586993" cy="698596"/>
          </a:xfrm>
        </p:spPr>
        <p:txBody>
          <a:bodyPr>
            <a:normAutofit fontScale="90000"/>
          </a:bodyPr>
          <a:lstStyle/>
          <a:p>
            <a:r>
              <a:rPr lang="zh-TW" altLang="en-US" sz="4000" dirty="0">
                <a:solidFill>
                  <a:schemeClr val="accent2">
                    <a:lumMod val="50000"/>
                  </a:schemeClr>
                </a:solidFill>
                <a:latin typeface="標楷體" panose="03000509000000000000" pitchFamily="65" charset="-120"/>
                <a:ea typeface="標楷體" panose="03000509000000000000" pitchFamily="65" charset="-120"/>
              </a:rPr>
              <a:t>例</a:t>
            </a:r>
            <a:r>
              <a:rPr lang="en-US" altLang="zh-TW" sz="4000" dirty="0">
                <a:solidFill>
                  <a:schemeClr val="accent2">
                    <a:lumMod val="50000"/>
                  </a:schemeClr>
                </a:solidFill>
                <a:latin typeface="標楷體" panose="03000509000000000000" pitchFamily="65" charset="-120"/>
                <a:ea typeface="標楷體" panose="03000509000000000000" pitchFamily="65" charset="-120"/>
              </a:rPr>
              <a:t>3  </a:t>
            </a:r>
            <a:r>
              <a:rPr lang="zh-TW" altLang="en-US" sz="4000" dirty="0">
                <a:solidFill>
                  <a:schemeClr val="accent2">
                    <a:lumMod val="50000"/>
                  </a:schemeClr>
                </a:solidFill>
                <a:latin typeface="標楷體" panose="03000509000000000000" pitchFamily="65" charset="-120"/>
                <a:ea typeface="標楷體" panose="03000509000000000000" pitchFamily="65" charset="-120"/>
              </a:rPr>
              <a:t>引證文件：化合物</a:t>
            </a:r>
            <a:r>
              <a:rPr lang="en-US" altLang="zh-TW" sz="4000" dirty="0">
                <a:solidFill>
                  <a:schemeClr val="accent2">
                    <a:lumMod val="50000"/>
                  </a:schemeClr>
                </a:solidFill>
                <a:latin typeface="標楷體" panose="03000509000000000000" pitchFamily="65" charset="-120"/>
                <a:ea typeface="標楷體" panose="03000509000000000000" pitchFamily="65" charset="-120"/>
              </a:rPr>
              <a:t>3a</a:t>
            </a:r>
            <a:br>
              <a:rPr lang="en-US" altLang="zh-TW" dirty="0"/>
            </a:br>
            <a:br>
              <a:rPr lang="en-US" altLang="zh-TW" dirty="0"/>
            </a:br>
            <a:br>
              <a:rPr lang="en-US" altLang="zh-TW" dirty="0"/>
            </a:br>
            <a:br>
              <a:rPr lang="zh-TW" altLang="en-US" dirty="0"/>
            </a:br>
            <a:endParaRPr lang="zh-TW" altLang="en-US" dirty="0"/>
          </a:p>
        </p:txBody>
      </p:sp>
      <p:sp>
        <p:nvSpPr>
          <p:cNvPr id="10" name="標題 8">
            <a:extLst>
              <a:ext uri="{FF2B5EF4-FFF2-40B4-BE49-F238E27FC236}">
                <a16:creationId xmlns:a16="http://schemas.microsoft.com/office/drawing/2014/main" id="{B13EF0BB-4676-4D42-BCAA-8DB1E543414B}"/>
              </a:ext>
            </a:extLst>
          </p:cNvPr>
          <p:cNvSpPr txBox="1">
            <a:spLocks/>
          </p:cNvSpPr>
          <p:nvPr/>
        </p:nvSpPr>
        <p:spPr>
          <a:xfrm>
            <a:off x="1637567" y="3669926"/>
            <a:ext cx="5704793" cy="589110"/>
          </a:xfrm>
          <a:prstGeom prst="rect">
            <a:avLst/>
          </a:prstGeom>
        </p:spPr>
        <p:txBody>
          <a:bodyPr vert="horz" lIns="91440" tIns="45720" rIns="91440" bIns="45720" rtlCol="0" anchor="t">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zh-TW" altLang="en-US" sz="14400" dirty="0">
                <a:solidFill>
                  <a:schemeClr val="accent2">
                    <a:lumMod val="50000"/>
                  </a:schemeClr>
                </a:solidFill>
                <a:latin typeface="標楷體" panose="03000509000000000000" pitchFamily="65" charset="-120"/>
                <a:ea typeface="標楷體" panose="03000509000000000000" pitchFamily="65" charset="-120"/>
              </a:rPr>
              <a:t>申請專利之發明：化合物</a:t>
            </a:r>
            <a:r>
              <a:rPr lang="en-US" altLang="zh-TW" sz="14400" dirty="0">
                <a:solidFill>
                  <a:schemeClr val="accent2">
                    <a:lumMod val="50000"/>
                  </a:schemeClr>
                </a:solidFill>
                <a:latin typeface="標楷體" panose="03000509000000000000" pitchFamily="65" charset="-120"/>
                <a:ea typeface="標楷體" panose="03000509000000000000" pitchFamily="65" charset="-120"/>
              </a:rPr>
              <a:t>3b</a:t>
            </a:r>
            <a:br>
              <a:rPr lang="en-US" altLang="zh-TW" dirty="0"/>
            </a:br>
            <a:br>
              <a:rPr lang="en-US" altLang="zh-TW" dirty="0"/>
            </a:br>
            <a:br>
              <a:rPr lang="en-US" altLang="zh-TW" dirty="0"/>
            </a:br>
            <a:br>
              <a:rPr lang="zh-TW" altLang="en-US" dirty="0"/>
            </a:br>
            <a:endParaRPr lang="zh-TW" altLang="en-US" dirty="0"/>
          </a:p>
        </p:txBody>
      </p:sp>
    </p:spTree>
    <p:extLst>
      <p:ext uri="{BB962C8B-B14F-4D97-AF65-F5344CB8AC3E}">
        <p14:creationId xmlns:p14="http://schemas.microsoft.com/office/powerpoint/2010/main" val="40517403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1565DA8-1B8C-4AA8-A33F-0179C2D822E6}"/>
              </a:ext>
            </a:extLst>
          </p:cNvPr>
          <p:cNvSpPr>
            <a:spLocks noGrp="1"/>
          </p:cNvSpPr>
          <p:nvPr>
            <p:ph type="title"/>
          </p:nvPr>
        </p:nvSpPr>
        <p:spPr>
          <a:xfrm>
            <a:off x="1113170" y="1259080"/>
            <a:ext cx="7979556" cy="4483693"/>
          </a:xfrm>
        </p:spPr>
        <p:txBody>
          <a:bodyPr>
            <a:normAutofit/>
          </a:bodyPr>
          <a:lstStyle/>
          <a:p>
            <a:r>
              <a:rPr lang="en-US" altLang="zh-TW" dirty="0">
                <a:solidFill>
                  <a:schemeClr val="accent2">
                    <a:lumMod val="50000"/>
                  </a:schemeClr>
                </a:solidFill>
                <a:latin typeface="標楷體" panose="03000509000000000000" pitchFamily="65" charset="-120"/>
                <a:ea typeface="標楷體" panose="03000509000000000000" pitchFamily="65" charset="-120"/>
              </a:rPr>
              <a:t>〔</a:t>
            </a:r>
            <a:r>
              <a:rPr lang="zh-TW" altLang="en-US" dirty="0">
                <a:solidFill>
                  <a:schemeClr val="accent2">
                    <a:lumMod val="50000"/>
                  </a:schemeClr>
                </a:solidFill>
                <a:latin typeface="標楷體" panose="03000509000000000000" pitchFamily="65" charset="-120"/>
                <a:ea typeface="標楷體" panose="03000509000000000000" pitchFamily="65" charset="-120"/>
              </a:rPr>
              <a:t>說明</a:t>
            </a:r>
            <a:r>
              <a:rPr lang="en-US" altLang="zh-TW" dirty="0">
                <a:solidFill>
                  <a:schemeClr val="accent2">
                    <a:lumMod val="50000"/>
                  </a:schemeClr>
                </a:solidFill>
                <a:latin typeface="標楷體" panose="03000509000000000000" pitchFamily="65" charset="-120"/>
                <a:ea typeface="標楷體" panose="03000509000000000000" pitchFamily="65" charset="-120"/>
              </a:rPr>
              <a:t>〕</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zh-TW" altLang="en-US" dirty="0">
                <a:solidFill>
                  <a:schemeClr val="accent2">
                    <a:lumMod val="50000"/>
                  </a:schemeClr>
                </a:solidFill>
                <a:latin typeface="標楷體" panose="03000509000000000000" pitchFamily="65" charset="-120"/>
                <a:ea typeface="標楷體" panose="03000509000000000000" pitchFamily="65" charset="-120"/>
              </a:rPr>
              <a:t>引證文件揭露之化合物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3a </a:t>
            </a:r>
            <a:r>
              <a:rPr lang="zh-TW" altLang="en-US" dirty="0">
                <a:solidFill>
                  <a:schemeClr val="accent2">
                    <a:lumMod val="50000"/>
                  </a:schemeClr>
                </a:solidFill>
                <a:latin typeface="標楷體" panose="03000509000000000000" pitchFamily="65" charset="-120"/>
                <a:ea typeface="標楷體" panose="03000509000000000000" pitchFamily="65" charset="-120"/>
              </a:rPr>
              <a:t>與申請專利之化合物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3b </a:t>
            </a:r>
            <a:r>
              <a:rPr lang="zh-TW" altLang="en-US" dirty="0">
                <a:solidFill>
                  <a:schemeClr val="accent2">
                    <a:lumMod val="50000"/>
                  </a:schemeClr>
                </a:solidFill>
                <a:latin typeface="標楷體" panose="03000509000000000000" pitchFamily="65" charset="-120"/>
                <a:ea typeface="標楷體" panose="03000509000000000000" pitchFamily="65" charset="-120"/>
              </a:rPr>
              <a:t>結構類似，且均具有相同的抑菌功效，但兩者同以</a:t>
            </a:r>
            <a:r>
              <a:rPr lang="en-US" altLang="zh-TW" dirty="0">
                <a:solidFill>
                  <a:schemeClr val="accent2">
                    <a:lumMod val="50000"/>
                  </a:schemeClr>
                </a:solidFill>
                <a:latin typeface="標楷體" panose="03000509000000000000" pitchFamily="65" charset="-120"/>
                <a:ea typeface="標楷體" panose="03000509000000000000" pitchFamily="65" charset="-120"/>
              </a:rPr>
              <a:t>0.002%</a:t>
            </a:r>
            <a:r>
              <a:rPr lang="zh-TW" altLang="en-US" dirty="0">
                <a:solidFill>
                  <a:schemeClr val="accent2">
                    <a:lumMod val="50000"/>
                  </a:schemeClr>
                </a:solidFill>
                <a:latin typeface="標楷體" panose="03000509000000000000" pitchFamily="65" charset="-120"/>
                <a:ea typeface="標楷體" panose="03000509000000000000" pitchFamily="65" charset="-120"/>
              </a:rPr>
              <a:t>濃度使用</a:t>
            </a:r>
            <a:r>
              <a:rPr lang="en-US" altLang="zh-TW" dirty="0">
                <a:solidFill>
                  <a:schemeClr val="accent2">
                    <a:lumMod val="50000"/>
                  </a:schemeClr>
                </a:solidFill>
                <a:latin typeface="標楷體" panose="03000509000000000000" pitchFamily="65" charset="-120"/>
                <a:ea typeface="標楷體" panose="03000509000000000000" pitchFamily="65" charset="-120"/>
              </a:rPr>
              <a:t>3 </a:t>
            </a:r>
            <a:r>
              <a:rPr lang="zh-TW" altLang="en-US" dirty="0">
                <a:solidFill>
                  <a:schemeClr val="accent2">
                    <a:lumMod val="50000"/>
                  </a:schemeClr>
                </a:solidFill>
                <a:latin typeface="標楷體" panose="03000509000000000000" pitchFamily="65" charset="-120"/>
                <a:ea typeface="標楷體" panose="03000509000000000000" pitchFamily="65" charset="-120"/>
              </a:rPr>
              <a:t>天後，引證文件化合物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3a </a:t>
            </a:r>
            <a:r>
              <a:rPr lang="zh-TW" altLang="en-US" dirty="0">
                <a:solidFill>
                  <a:schemeClr val="accent2">
                    <a:lumMod val="50000"/>
                  </a:schemeClr>
                </a:solidFill>
                <a:latin typeface="標楷體" panose="03000509000000000000" pitchFamily="65" charset="-120"/>
                <a:ea typeface="標楷體" panose="03000509000000000000" pitchFamily="65" charset="-120"/>
              </a:rPr>
              <a:t>之抑菌功效為</a:t>
            </a:r>
            <a:r>
              <a:rPr lang="en-US" altLang="zh-TW" dirty="0">
                <a:solidFill>
                  <a:schemeClr val="accent2">
                    <a:lumMod val="50000"/>
                  </a:schemeClr>
                </a:solidFill>
                <a:latin typeface="標楷體" panose="03000509000000000000" pitchFamily="65" charset="-120"/>
                <a:ea typeface="標楷體" panose="03000509000000000000" pitchFamily="65" charset="-120"/>
              </a:rPr>
              <a:t>30%</a:t>
            </a:r>
            <a:r>
              <a:rPr lang="zh-TW" altLang="en-US" dirty="0">
                <a:solidFill>
                  <a:schemeClr val="accent2">
                    <a:lumMod val="50000"/>
                  </a:schemeClr>
                </a:solidFill>
                <a:latin typeface="標楷體" panose="03000509000000000000" pitchFamily="65" charset="-120"/>
                <a:ea typeface="標楷體" panose="03000509000000000000" pitchFamily="65" charset="-120"/>
              </a:rPr>
              <a:t>，申請專利之化合物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3b </a:t>
            </a:r>
            <a:r>
              <a:rPr lang="zh-TW" altLang="en-US" dirty="0">
                <a:solidFill>
                  <a:schemeClr val="accent2">
                    <a:lumMod val="50000"/>
                  </a:schemeClr>
                </a:solidFill>
                <a:latin typeface="標楷體" panose="03000509000000000000" pitchFamily="65" charset="-120"/>
                <a:ea typeface="標楷體" panose="03000509000000000000" pitchFamily="65" charset="-120"/>
              </a:rPr>
              <a:t>之抑菌功效卻達</a:t>
            </a:r>
            <a:r>
              <a:rPr lang="en-US" altLang="zh-TW" dirty="0">
                <a:solidFill>
                  <a:schemeClr val="accent2">
                    <a:lumMod val="50000"/>
                  </a:schemeClr>
                </a:solidFill>
                <a:latin typeface="標楷體" panose="03000509000000000000" pitchFamily="65" charset="-120"/>
                <a:ea typeface="標楷體" panose="03000509000000000000" pitchFamily="65" charset="-120"/>
              </a:rPr>
              <a:t>90%</a:t>
            </a:r>
            <a:r>
              <a:rPr lang="zh-TW" altLang="en-US" dirty="0">
                <a:solidFill>
                  <a:schemeClr val="accent2">
                    <a:lumMod val="50000"/>
                  </a:schemeClr>
                </a:solidFill>
                <a:latin typeface="標楷體" panose="03000509000000000000" pitchFamily="65" charset="-120"/>
                <a:ea typeface="標楷體" panose="03000509000000000000" pitchFamily="65" charset="-120"/>
              </a:rPr>
              <a:t>，其產生無法預期之功效，具進步性。</a:t>
            </a:r>
          </a:p>
        </p:txBody>
      </p:sp>
      <p:sp>
        <p:nvSpPr>
          <p:cNvPr id="3" name="矩形 2">
            <a:extLst>
              <a:ext uri="{FF2B5EF4-FFF2-40B4-BE49-F238E27FC236}">
                <a16:creationId xmlns:a16="http://schemas.microsoft.com/office/drawing/2014/main" id="{396C3668-61AD-495B-AAC8-87F323F2AF9D}"/>
              </a:ext>
            </a:extLst>
          </p:cNvPr>
          <p:cNvSpPr/>
          <p:nvPr/>
        </p:nvSpPr>
        <p:spPr>
          <a:xfrm>
            <a:off x="717948" y="398585"/>
            <a:ext cx="1640690" cy="646331"/>
          </a:xfrm>
          <a:prstGeom prst="rect">
            <a:avLst/>
          </a:prstGeom>
        </p:spPr>
        <p:txBody>
          <a:bodyPr wrap="square">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3466871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08F61F0B-8C4A-4D8A-AD41-9F1A29CE8FDB}"/>
              </a:ext>
            </a:extLst>
          </p:cNvPr>
          <p:cNvPicPr>
            <a:picLocks noChangeAspect="1"/>
          </p:cNvPicPr>
          <p:nvPr/>
        </p:nvPicPr>
        <p:blipFill>
          <a:blip r:embed="rId2"/>
          <a:stretch>
            <a:fillRect/>
          </a:stretch>
        </p:blipFill>
        <p:spPr>
          <a:xfrm>
            <a:off x="2869948" y="1158360"/>
            <a:ext cx="3752352" cy="2207266"/>
          </a:xfrm>
          <a:prstGeom prst="rect">
            <a:avLst/>
          </a:prstGeom>
        </p:spPr>
      </p:pic>
      <p:pic>
        <p:nvPicPr>
          <p:cNvPr id="6" name="圖片 5">
            <a:extLst>
              <a:ext uri="{FF2B5EF4-FFF2-40B4-BE49-F238E27FC236}">
                <a16:creationId xmlns:a16="http://schemas.microsoft.com/office/drawing/2014/main" id="{DA9177B3-F1FB-434A-A96D-33FACD4030F6}"/>
              </a:ext>
            </a:extLst>
          </p:cNvPr>
          <p:cNvPicPr>
            <a:picLocks noChangeAspect="1"/>
          </p:cNvPicPr>
          <p:nvPr/>
        </p:nvPicPr>
        <p:blipFill>
          <a:blip r:embed="rId3"/>
          <a:stretch>
            <a:fillRect/>
          </a:stretch>
        </p:blipFill>
        <p:spPr>
          <a:xfrm>
            <a:off x="2869948" y="4334499"/>
            <a:ext cx="3752352" cy="2156615"/>
          </a:xfrm>
          <a:prstGeom prst="rect">
            <a:avLst/>
          </a:prstGeom>
        </p:spPr>
      </p:pic>
      <p:sp>
        <p:nvSpPr>
          <p:cNvPr id="7" name="標題 8">
            <a:extLst>
              <a:ext uri="{FF2B5EF4-FFF2-40B4-BE49-F238E27FC236}">
                <a16:creationId xmlns:a16="http://schemas.microsoft.com/office/drawing/2014/main" id="{5D13BBB9-3B5E-4E30-BFE0-56CD376DD450}"/>
              </a:ext>
            </a:extLst>
          </p:cNvPr>
          <p:cNvSpPr>
            <a:spLocks noGrp="1"/>
          </p:cNvSpPr>
          <p:nvPr>
            <p:ph type="title"/>
          </p:nvPr>
        </p:nvSpPr>
        <p:spPr>
          <a:xfrm>
            <a:off x="1438497" y="379847"/>
            <a:ext cx="5940078" cy="698596"/>
          </a:xfrm>
        </p:spPr>
        <p:txBody>
          <a:bodyPr>
            <a:normAutofit fontScale="90000"/>
          </a:bodyPr>
          <a:lstStyle/>
          <a:p>
            <a:r>
              <a:rPr lang="zh-TW" altLang="en-US" sz="4000" dirty="0">
                <a:solidFill>
                  <a:schemeClr val="accent2">
                    <a:lumMod val="50000"/>
                  </a:schemeClr>
                </a:solidFill>
                <a:latin typeface="標楷體" panose="03000509000000000000" pitchFamily="65" charset="-120"/>
                <a:ea typeface="標楷體" panose="03000509000000000000" pitchFamily="65" charset="-120"/>
              </a:rPr>
              <a:t>例</a:t>
            </a:r>
            <a:r>
              <a:rPr lang="en-US" altLang="zh-TW" sz="4000" dirty="0">
                <a:solidFill>
                  <a:schemeClr val="accent2">
                    <a:lumMod val="50000"/>
                  </a:schemeClr>
                </a:solidFill>
                <a:latin typeface="標楷體" panose="03000509000000000000" pitchFamily="65" charset="-120"/>
                <a:ea typeface="標楷體" panose="03000509000000000000" pitchFamily="65" charset="-120"/>
              </a:rPr>
              <a:t>4  </a:t>
            </a:r>
            <a:r>
              <a:rPr lang="zh-TW" altLang="en-US" sz="4000" dirty="0">
                <a:solidFill>
                  <a:schemeClr val="accent2">
                    <a:lumMod val="50000"/>
                  </a:schemeClr>
                </a:solidFill>
                <a:latin typeface="標楷體" panose="03000509000000000000" pitchFamily="65" charset="-120"/>
                <a:ea typeface="標楷體" panose="03000509000000000000" pitchFamily="65" charset="-120"/>
              </a:rPr>
              <a:t>引證文件：化合物</a:t>
            </a:r>
            <a:r>
              <a:rPr lang="en-US" altLang="zh-TW" sz="4000" dirty="0">
                <a:solidFill>
                  <a:schemeClr val="accent2">
                    <a:lumMod val="50000"/>
                  </a:schemeClr>
                </a:solidFill>
                <a:latin typeface="標楷體" panose="03000509000000000000" pitchFamily="65" charset="-120"/>
                <a:ea typeface="標楷體" panose="03000509000000000000" pitchFamily="65" charset="-120"/>
              </a:rPr>
              <a:t>4a</a:t>
            </a:r>
            <a:br>
              <a:rPr lang="en-US" altLang="zh-TW" dirty="0"/>
            </a:br>
            <a:br>
              <a:rPr lang="en-US" altLang="zh-TW" dirty="0"/>
            </a:br>
            <a:br>
              <a:rPr lang="en-US" altLang="zh-TW" dirty="0"/>
            </a:br>
            <a:br>
              <a:rPr lang="zh-TW" altLang="en-US" dirty="0"/>
            </a:br>
            <a:endParaRPr lang="zh-TW" altLang="en-US" dirty="0"/>
          </a:p>
        </p:txBody>
      </p:sp>
      <p:sp>
        <p:nvSpPr>
          <p:cNvPr id="8" name="標題 8">
            <a:extLst>
              <a:ext uri="{FF2B5EF4-FFF2-40B4-BE49-F238E27FC236}">
                <a16:creationId xmlns:a16="http://schemas.microsoft.com/office/drawing/2014/main" id="{2FD6EF62-A762-4F24-BFB4-9BC0BFF6052E}"/>
              </a:ext>
            </a:extLst>
          </p:cNvPr>
          <p:cNvSpPr txBox="1">
            <a:spLocks/>
          </p:cNvSpPr>
          <p:nvPr/>
        </p:nvSpPr>
        <p:spPr>
          <a:xfrm>
            <a:off x="1637567" y="3669926"/>
            <a:ext cx="5940078" cy="589110"/>
          </a:xfrm>
          <a:prstGeom prst="rect">
            <a:avLst/>
          </a:prstGeom>
        </p:spPr>
        <p:txBody>
          <a:bodyPr vert="horz" lIns="91440" tIns="45720" rIns="91440" bIns="45720" rtlCol="0" anchor="t">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zh-TW" altLang="en-US" sz="14400" dirty="0">
                <a:solidFill>
                  <a:schemeClr val="accent2">
                    <a:lumMod val="50000"/>
                  </a:schemeClr>
                </a:solidFill>
                <a:latin typeface="標楷體" panose="03000509000000000000" pitchFamily="65" charset="-120"/>
                <a:ea typeface="標楷體" panose="03000509000000000000" pitchFamily="65" charset="-120"/>
              </a:rPr>
              <a:t>申請專利之發明：化合物</a:t>
            </a:r>
            <a:r>
              <a:rPr lang="en-US" altLang="zh-TW" sz="14400" dirty="0">
                <a:solidFill>
                  <a:schemeClr val="accent2">
                    <a:lumMod val="50000"/>
                  </a:schemeClr>
                </a:solidFill>
                <a:latin typeface="標楷體" panose="03000509000000000000" pitchFamily="65" charset="-120"/>
                <a:ea typeface="標楷體" panose="03000509000000000000" pitchFamily="65" charset="-120"/>
              </a:rPr>
              <a:t>4b</a:t>
            </a:r>
            <a:br>
              <a:rPr lang="en-US" altLang="zh-TW" dirty="0"/>
            </a:br>
            <a:br>
              <a:rPr lang="en-US" altLang="zh-TW" dirty="0"/>
            </a:br>
            <a:br>
              <a:rPr lang="en-US" altLang="zh-TW" dirty="0"/>
            </a:br>
            <a:br>
              <a:rPr lang="zh-TW" altLang="en-US" dirty="0"/>
            </a:br>
            <a:endParaRPr lang="zh-TW" altLang="en-US" dirty="0"/>
          </a:p>
        </p:txBody>
      </p:sp>
    </p:spTree>
    <p:extLst>
      <p:ext uri="{BB962C8B-B14F-4D97-AF65-F5344CB8AC3E}">
        <p14:creationId xmlns:p14="http://schemas.microsoft.com/office/powerpoint/2010/main" val="34825762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8FF30BE-7055-4965-A5B8-49DA3AD6AA38}"/>
              </a:ext>
            </a:extLst>
          </p:cNvPr>
          <p:cNvSpPr>
            <a:spLocks noGrp="1"/>
          </p:cNvSpPr>
          <p:nvPr>
            <p:ph type="title"/>
          </p:nvPr>
        </p:nvSpPr>
        <p:spPr>
          <a:xfrm>
            <a:off x="1401511" y="1515453"/>
            <a:ext cx="7246833" cy="3270191"/>
          </a:xfrm>
        </p:spPr>
        <p:txBody>
          <a:bodyPr>
            <a:normAutofit/>
          </a:bodyPr>
          <a:lstStyle/>
          <a:p>
            <a:r>
              <a:rPr lang="en-US" altLang="zh-TW" dirty="0">
                <a:solidFill>
                  <a:schemeClr val="accent2">
                    <a:lumMod val="50000"/>
                  </a:schemeClr>
                </a:solidFill>
                <a:latin typeface="標楷體" panose="03000509000000000000" pitchFamily="65" charset="-120"/>
                <a:ea typeface="標楷體" panose="03000509000000000000" pitchFamily="65" charset="-120"/>
              </a:rPr>
              <a:t>〔</a:t>
            </a:r>
            <a:r>
              <a:rPr lang="zh-TW" altLang="en-US" dirty="0">
                <a:solidFill>
                  <a:schemeClr val="accent2">
                    <a:lumMod val="50000"/>
                  </a:schemeClr>
                </a:solidFill>
                <a:latin typeface="標楷體" panose="03000509000000000000" pitchFamily="65" charset="-120"/>
                <a:ea typeface="標楷體" panose="03000509000000000000" pitchFamily="65" charset="-120"/>
              </a:rPr>
              <a:t>說明</a:t>
            </a:r>
            <a:r>
              <a:rPr lang="en-US" altLang="zh-TW" dirty="0">
                <a:solidFill>
                  <a:schemeClr val="accent2">
                    <a:lumMod val="50000"/>
                  </a:schemeClr>
                </a:solidFill>
                <a:latin typeface="標楷體" panose="03000509000000000000" pitchFamily="65" charset="-120"/>
                <a:ea typeface="標楷體" panose="03000509000000000000" pitchFamily="65" charset="-120"/>
              </a:rPr>
              <a:t>〕</a:t>
            </a:r>
            <a:br>
              <a:rPr lang="en-US" altLang="zh-TW" dirty="0">
                <a:solidFill>
                  <a:schemeClr val="accent2">
                    <a:lumMod val="50000"/>
                  </a:schemeClr>
                </a:solidFill>
                <a:latin typeface="標楷體" panose="03000509000000000000" pitchFamily="65" charset="-120"/>
                <a:ea typeface="標楷體" panose="03000509000000000000" pitchFamily="65" charset="-120"/>
              </a:rPr>
            </a:br>
            <a:r>
              <a:rPr lang="zh-TW" altLang="en-US" dirty="0">
                <a:solidFill>
                  <a:schemeClr val="accent2">
                    <a:lumMod val="50000"/>
                  </a:schemeClr>
                </a:solidFill>
                <a:latin typeface="標楷體" panose="03000509000000000000" pitchFamily="65" charset="-120"/>
                <a:ea typeface="標楷體" panose="03000509000000000000" pitchFamily="65" charset="-120"/>
              </a:rPr>
              <a:t>引證文件揭露之化合物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4a </a:t>
            </a:r>
            <a:r>
              <a:rPr lang="zh-TW" altLang="en-US" dirty="0">
                <a:solidFill>
                  <a:schemeClr val="accent2">
                    <a:lumMod val="50000"/>
                  </a:schemeClr>
                </a:solidFill>
                <a:latin typeface="標楷體" panose="03000509000000000000" pitchFamily="65" charset="-120"/>
                <a:ea typeface="標楷體" panose="03000509000000000000" pitchFamily="65" charset="-120"/>
              </a:rPr>
              <a:t>與申請專利之化合物</a:t>
            </a:r>
            <a:r>
              <a:rPr lang="en-US" altLang="zh-TW" dirty="0">
                <a:solidFill>
                  <a:schemeClr val="accent2">
                    <a:lumMod val="50000"/>
                  </a:schemeClr>
                </a:solidFill>
                <a:latin typeface="標楷體" panose="03000509000000000000" pitchFamily="65" charset="-120"/>
                <a:ea typeface="標楷體" panose="03000509000000000000" pitchFamily="65" charset="-120"/>
              </a:rPr>
              <a:t>4b </a:t>
            </a:r>
            <a:r>
              <a:rPr lang="zh-TW" altLang="en-US" dirty="0">
                <a:solidFill>
                  <a:schemeClr val="accent2">
                    <a:lumMod val="50000"/>
                  </a:schemeClr>
                </a:solidFill>
                <a:latin typeface="標楷體" panose="03000509000000000000" pitchFamily="65" charset="-120"/>
                <a:ea typeface="標楷體" panose="03000509000000000000" pitchFamily="65" charset="-120"/>
              </a:rPr>
              <a:t>結構類似，只有</a:t>
            </a:r>
            <a:br>
              <a:rPr lang="zh-TW" altLang="en-US" dirty="0">
                <a:solidFill>
                  <a:schemeClr val="accent2">
                    <a:lumMod val="50000"/>
                  </a:schemeClr>
                </a:solidFill>
                <a:latin typeface="標楷體" panose="03000509000000000000" pitchFamily="65" charset="-120"/>
                <a:ea typeface="標楷體" panose="03000509000000000000" pitchFamily="65" charset="-120"/>
              </a:rPr>
            </a:br>
            <a:r>
              <a:rPr lang="en-US" altLang="zh-TW" dirty="0">
                <a:solidFill>
                  <a:schemeClr val="accent2">
                    <a:lumMod val="50000"/>
                  </a:schemeClr>
                </a:solidFill>
                <a:latin typeface="標楷體" panose="03000509000000000000" pitchFamily="65" charset="-120"/>
                <a:ea typeface="標楷體" panose="03000509000000000000" pitchFamily="65" charset="-120"/>
              </a:rPr>
              <a:t>SCH3 </a:t>
            </a:r>
            <a:r>
              <a:rPr lang="zh-TW" altLang="en-US" dirty="0">
                <a:solidFill>
                  <a:schemeClr val="accent2">
                    <a:lumMod val="50000"/>
                  </a:schemeClr>
                </a:solidFill>
                <a:latin typeface="標楷體" panose="03000509000000000000" pitchFamily="65" charset="-120"/>
                <a:ea typeface="標楷體" panose="03000509000000000000" pitchFamily="65" charset="-120"/>
              </a:rPr>
              <a:t>與</a:t>
            </a:r>
            <a:r>
              <a:rPr lang="en-US" altLang="zh-TW" dirty="0">
                <a:solidFill>
                  <a:schemeClr val="accent2">
                    <a:lumMod val="50000"/>
                  </a:schemeClr>
                </a:solidFill>
                <a:latin typeface="標楷體" panose="03000509000000000000" pitchFamily="65" charset="-120"/>
                <a:ea typeface="標楷體" panose="03000509000000000000" pitchFamily="65" charset="-120"/>
              </a:rPr>
              <a:t>OCH3 </a:t>
            </a:r>
            <a:r>
              <a:rPr lang="zh-TW" altLang="en-US" dirty="0">
                <a:solidFill>
                  <a:schemeClr val="accent2">
                    <a:lumMod val="50000"/>
                  </a:schemeClr>
                </a:solidFill>
                <a:latin typeface="標楷體" panose="03000509000000000000" pitchFamily="65" charset="-120"/>
                <a:ea typeface="標楷體" panose="03000509000000000000" pitchFamily="65" charset="-120"/>
              </a:rPr>
              <a:t>之區別，且未產生無法預期的功效，不具進步性。</a:t>
            </a:r>
          </a:p>
        </p:txBody>
      </p:sp>
      <p:sp>
        <p:nvSpPr>
          <p:cNvPr id="3" name="矩形 2">
            <a:extLst>
              <a:ext uri="{FF2B5EF4-FFF2-40B4-BE49-F238E27FC236}">
                <a16:creationId xmlns:a16="http://schemas.microsoft.com/office/drawing/2014/main" id="{F765E49D-5C09-44F3-8E06-D56E2E892272}"/>
              </a:ext>
            </a:extLst>
          </p:cNvPr>
          <p:cNvSpPr/>
          <p:nvPr/>
        </p:nvSpPr>
        <p:spPr>
          <a:xfrm>
            <a:off x="829044" y="552409"/>
            <a:ext cx="1640690" cy="646331"/>
          </a:xfrm>
          <a:prstGeom prst="rect">
            <a:avLst/>
          </a:prstGeom>
        </p:spPr>
        <p:txBody>
          <a:bodyPr wrap="square">
            <a:spAutoFit/>
          </a:bodyPr>
          <a:lstStyle/>
          <a:p>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r>
              <a:rPr lang="zh-TW" altLang="en-US" sz="3600" dirty="0">
                <a:solidFill>
                  <a:schemeClr val="accent3">
                    <a:lumMod val="75000"/>
                  </a:schemeClr>
                </a:solidFill>
                <a:latin typeface="標楷體" panose="03000509000000000000" pitchFamily="65" charset="-120"/>
                <a:ea typeface="標楷體" panose="03000509000000000000" pitchFamily="65" charset="-120"/>
              </a:rPr>
              <a:t>續上</a:t>
            </a:r>
            <a:r>
              <a:rPr lang="en-US" altLang="zh-TW" sz="3600" dirty="0">
                <a:solidFill>
                  <a:schemeClr val="accent3">
                    <a:lumMod val="75000"/>
                  </a:schemeClr>
                </a:solidFill>
                <a:latin typeface="標楷體" panose="03000509000000000000" pitchFamily="65" charset="-120"/>
                <a:ea typeface="標楷體" panose="03000509000000000000" pitchFamily="65" charset="-120"/>
              </a:rPr>
              <a:t>)</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33522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2649E6-AE5E-4422-A8B3-BF46CE49DE1E}"/>
              </a:ext>
            </a:extLst>
          </p:cNvPr>
          <p:cNvSpPr>
            <a:spLocks noGrp="1"/>
          </p:cNvSpPr>
          <p:nvPr>
            <p:ph type="title"/>
          </p:nvPr>
        </p:nvSpPr>
        <p:spPr>
          <a:xfrm>
            <a:off x="677334" y="609600"/>
            <a:ext cx="8596668" cy="775580"/>
          </a:xfrm>
        </p:spPr>
        <p:txBody>
          <a:bodyPr/>
          <a:lstStyle/>
          <a:p>
            <a:pPr algn="ctr"/>
            <a:r>
              <a:rPr lang="zh-TW" altLang="en-US" dirty="0">
                <a:solidFill>
                  <a:schemeClr val="accent3">
                    <a:lumMod val="75000"/>
                  </a:schemeClr>
                </a:solidFill>
              </a:rPr>
              <a:t>四</a:t>
            </a:r>
            <a:r>
              <a:rPr lang="zh-TW" altLang="en-US" dirty="0">
                <a:solidFill>
                  <a:schemeClr val="accent3">
                    <a:lumMod val="75000"/>
                  </a:schemeClr>
                </a:solidFill>
                <a:latin typeface="PMingLiU" panose="02020500000000000000" pitchFamily="18" charset="-120"/>
                <a:ea typeface="PMingLiU" panose="02020500000000000000" pitchFamily="18" charset="-120"/>
              </a:rPr>
              <a:t>、</a:t>
            </a:r>
            <a:r>
              <a:rPr lang="zh-TW" altLang="zh-TW" dirty="0">
                <a:solidFill>
                  <a:schemeClr val="accent3">
                    <a:lumMod val="75000"/>
                  </a:schemeClr>
                </a:solidFill>
              </a:rPr>
              <a:t>發明內容</a:t>
            </a:r>
            <a:endParaRPr lang="zh-TW" altLang="en-US" dirty="0">
              <a:solidFill>
                <a:schemeClr val="accent3">
                  <a:lumMod val="75000"/>
                </a:schemeClr>
              </a:solidFill>
            </a:endParaRPr>
          </a:p>
        </p:txBody>
      </p:sp>
      <p:sp>
        <p:nvSpPr>
          <p:cNvPr id="5" name="文字方塊 4">
            <a:extLst>
              <a:ext uri="{FF2B5EF4-FFF2-40B4-BE49-F238E27FC236}">
                <a16:creationId xmlns:a16="http://schemas.microsoft.com/office/drawing/2014/main" id="{1208BAF7-F1F3-40DC-A8D7-C8D5EA958678}"/>
              </a:ext>
            </a:extLst>
          </p:cNvPr>
          <p:cNvSpPr txBox="1"/>
          <p:nvPr/>
        </p:nvSpPr>
        <p:spPr>
          <a:xfrm>
            <a:off x="1756370" y="1631752"/>
            <a:ext cx="6762939" cy="3939540"/>
          </a:xfrm>
          <a:prstGeom prst="rect">
            <a:avLst/>
          </a:prstGeom>
          <a:noFill/>
        </p:spPr>
        <p:txBody>
          <a:bodyPr wrap="square" rtlCol="0">
            <a:spAutoFit/>
          </a:bodyPr>
          <a:lstStyle/>
          <a:p>
            <a:pPr>
              <a:spcAft>
                <a:spcPts val="1200"/>
              </a:spcAft>
            </a:pPr>
            <a:r>
              <a:rPr lang="en-US" altLang="zh-TW" sz="3200" dirty="0">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撰寫發明內容</a:t>
            </a:r>
            <a:r>
              <a:rPr lang="zh-TW" altLang="en-US" sz="3200" dirty="0">
                <a:solidFill>
                  <a:schemeClr val="accent2">
                    <a:lumMod val="50000"/>
                  </a:schemeClr>
                </a:solidFill>
                <a:latin typeface="標楷體" panose="03000509000000000000" pitchFamily="65" charset="-120"/>
                <a:ea typeface="標楷體" panose="03000509000000000000" pitchFamily="65" charset="-120"/>
              </a:rPr>
              <a:t>須</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包含</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三項</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pPr>
              <a:spcAft>
                <a:spcPts val="1200"/>
              </a:spcAft>
            </a:pPr>
            <a:r>
              <a:rPr lang="zh-TW" altLang="en-US" sz="3200" dirty="0">
                <a:solidFill>
                  <a:schemeClr val="accent2">
                    <a:lumMod val="50000"/>
                  </a:schemeClr>
                </a:solidFill>
                <a:latin typeface="標楷體" panose="03000509000000000000" pitchFamily="65" charset="-120"/>
                <a:ea typeface="標楷體" panose="03000509000000000000" pitchFamily="65" charset="-120"/>
              </a:rPr>
              <a:t>１）</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發明所欲解決之問題</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pPr>
              <a:spcAft>
                <a:spcPts val="1200"/>
              </a:spcAft>
            </a:pPr>
            <a:r>
              <a:rPr lang="zh-TW" altLang="en-US" sz="3200" dirty="0">
                <a:solidFill>
                  <a:schemeClr val="accent2">
                    <a:lumMod val="50000"/>
                  </a:schemeClr>
                </a:solidFill>
                <a:latin typeface="標楷體" panose="03000509000000000000" pitchFamily="65" charset="-120"/>
                <a:ea typeface="標楷體" panose="03000509000000000000" pitchFamily="65" charset="-120"/>
              </a:rPr>
              <a:t>２）</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解決問題之技術手段</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pPr>
              <a:spcAft>
                <a:spcPts val="1200"/>
              </a:spcAft>
            </a:pPr>
            <a:r>
              <a:rPr lang="zh-TW" altLang="en-US" sz="3200" dirty="0">
                <a:solidFill>
                  <a:schemeClr val="accent2">
                    <a:lumMod val="50000"/>
                  </a:schemeClr>
                </a:solidFill>
                <a:latin typeface="標楷體" panose="03000509000000000000" pitchFamily="65" charset="-120"/>
                <a:ea typeface="標楷體" panose="03000509000000000000" pitchFamily="65" charset="-120"/>
              </a:rPr>
              <a:t>３）</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對照先前技術之功效</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en-US" altLang="zh-TW"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以綜合的形式記載該三項</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之</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內容及對應關係，無須分項記載。</a:t>
            </a:r>
          </a:p>
          <a:p>
            <a:endParaRPr lang="zh-TW" altLang="en-US" dirty="0"/>
          </a:p>
        </p:txBody>
      </p:sp>
    </p:spTree>
    <p:extLst>
      <p:ext uri="{BB962C8B-B14F-4D97-AF65-F5344CB8AC3E}">
        <p14:creationId xmlns:p14="http://schemas.microsoft.com/office/powerpoint/2010/main" val="1251743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A254CCA-6B8C-46E6-9853-711F70298AEA}"/>
              </a:ext>
            </a:extLst>
          </p:cNvPr>
          <p:cNvSpPr>
            <a:spLocks noGrp="1"/>
          </p:cNvSpPr>
          <p:nvPr>
            <p:ph type="title"/>
          </p:nvPr>
        </p:nvSpPr>
        <p:spPr>
          <a:xfrm>
            <a:off x="677334" y="609599"/>
            <a:ext cx="8596668" cy="1201094"/>
          </a:xfrm>
        </p:spPr>
        <p:txBody>
          <a:bodyPr>
            <a:normAutofit fontScale="90000"/>
          </a:bodyPr>
          <a:lstStyle/>
          <a:p>
            <a:pPr>
              <a:spcBef>
                <a:spcPts val="0"/>
              </a:spcBef>
            </a:pPr>
            <a:r>
              <a:rPr lang="zh-TW" altLang="en-US" dirty="0">
                <a:solidFill>
                  <a:schemeClr val="accent3">
                    <a:lumMod val="75000"/>
                  </a:schemeClr>
                </a:solidFill>
                <a:latin typeface="標楷體" panose="03000509000000000000" pitchFamily="65" charset="-120"/>
                <a:ea typeface="標楷體" panose="03000509000000000000" pitchFamily="65" charset="-120"/>
              </a:rPr>
              <a:t>（續上）</a:t>
            </a:r>
            <a:br>
              <a:rPr lang="en-US" altLang="zh-TW" dirty="0">
                <a:solidFill>
                  <a:schemeClr val="accent3">
                    <a:lumMod val="75000"/>
                  </a:schemeClr>
                </a:solidFill>
                <a:latin typeface="標楷體" panose="03000509000000000000" pitchFamily="65" charset="-120"/>
                <a:ea typeface="標楷體" panose="03000509000000000000" pitchFamily="65" charset="-120"/>
              </a:rPr>
            </a:br>
            <a:r>
              <a:rPr lang="en-US" altLang="zh-TW" dirty="0">
                <a:solidFill>
                  <a:schemeClr val="accent3">
                    <a:lumMod val="75000"/>
                  </a:schemeClr>
                </a:solidFill>
                <a:latin typeface="標楷體" panose="03000509000000000000" pitchFamily="65" charset="-120"/>
                <a:ea typeface="標楷體" panose="03000509000000000000" pitchFamily="65" charset="-120"/>
              </a:rPr>
              <a:t>         </a:t>
            </a:r>
            <a:r>
              <a:rPr lang="zh-TW" altLang="en-US" dirty="0">
                <a:solidFill>
                  <a:schemeClr val="accent3">
                    <a:lumMod val="75000"/>
                  </a:schemeClr>
                </a:solidFill>
                <a:latin typeface="標楷體" panose="03000509000000000000" pitchFamily="65" charset="-120"/>
                <a:ea typeface="標楷體" panose="03000509000000000000" pitchFamily="65" charset="-120"/>
              </a:rPr>
              <a:t>１）</a:t>
            </a:r>
            <a:r>
              <a:rPr lang="zh-TW" altLang="zh-TW" dirty="0">
                <a:solidFill>
                  <a:schemeClr val="accent3">
                    <a:lumMod val="75000"/>
                  </a:schemeClr>
                </a:solidFill>
                <a:latin typeface="標楷體" panose="03000509000000000000" pitchFamily="65" charset="-120"/>
                <a:ea typeface="標楷體" panose="03000509000000000000" pitchFamily="65" charset="-120"/>
              </a:rPr>
              <a:t>發明所欲解決之問題</a:t>
            </a:r>
            <a:br>
              <a:rPr lang="en-US" altLang="zh-TW" dirty="0">
                <a:solidFill>
                  <a:schemeClr val="tx2">
                    <a:lumMod val="20000"/>
                    <a:lumOff val="80000"/>
                  </a:schemeClr>
                </a:solidFill>
                <a:latin typeface="標楷體" panose="03000509000000000000" pitchFamily="65" charset="-120"/>
                <a:ea typeface="標楷體" panose="03000509000000000000" pitchFamily="65" charset="-120"/>
              </a:rPr>
            </a:br>
            <a:endParaRPr lang="zh-TW" altLang="en-US" dirty="0">
              <a:solidFill>
                <a:schemeClr val="tx2">
                  <a:lumMod val="20000"/>
                  <a:lumOff val="80000"/>
                </a:schemeClr>
              </a:solidFill>
            </a:endParaRPr>
          </a:p>
        </p:txBody>
      </p:sp>
      <p:sp>
        <p:nvSpPr>
          <p:cNvPr id="3" name="文字方塊 2">
            <a:extLst>
              <a:ext uri="{FF2B5EF4-FFF2-40B4-BE49-F238E27FC236}">
                <a16:creationId xmlns:a16="http://schemas.microsoft.com/office/drawing/2014/main" id="{DA1F2013-B38C-49C4-9AC5-FCED2AA44B4E}"/>
              </a:ext>
            </a:extLst>
          </p:cNvPr>
          <p:cNvSpPr txBox="1"/>
          <p:nvPr/>
        </p:nvSpPr>
        <p:spPr>
          <a:xfrm>
            <a:off x="1766214" y="2426329"/>
            <a:ext cx="6418907" cy="2554545"/>
          </a:xfrm>
          <a:prstGeom prst="rect">
            <a:avLst/>
          </a:prstGeom>
          <a:noFill/>
        </p:spPr>
        <p:txBody>
          <a:bodyPr wrap="square" rtlCol="0">
            <a:spAutoFit/>
          </a:bodyPr>
          <a:lstStyle/>
          <a:p>
            <a:r>
              <a:rPr lang="zh-TW" altLang="zh-TW" sz="3200" dirty="0">
                <a:solidFill>
                  <a:schemeClr val="accent2">
                    <a:lumMod val="50000"/>
                  </a:schemeClr>
                </a:solidFill>
                <a:latin typeface="標楷體" panose="03000509000000000000" pitchFamily="65" charset="-120"/>
                <a:ea typeface="標楷體" panose="03000509000000000000" pitchFamily="65" charset="-120"/>
              </a:rPr>
              <a:t>發明所欲解決之問題，係指申請專利之發明所要解決先前技術中存在的問題，應記載先前技術中顯然存在或被忽略的問題，或導致該問題的原因</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及</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解決問題的困難。</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088663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401A613-F073-4879-A4CC-03B51ACAAFD5}"/>
              </a:ext>
            </a:extLst>
          </p:cNvPr>
          <p:cNvSpPr>
            <a:spLocks noGrp="1"/>
          </p:cNvSpPr>
          <p:nvPr>
            <p:ph type="title"/>
          </p:nvPr>
        </p:nvSpPr>
        <p:spPr>
          <a:xfrm>
            <a:off x="677334" y="609600"/>
            <a:ext cx="8596668" cy="748420"/>
          </a:xfrm>
        </p:spPr>
        <p:txBody>
          <a:bodyPr>
            <a:normAutofit fontScale="90000"/>
          </a:bodyPr>
          <a:lstStyle/>
          <a:p>
            <a:pPr algn="ctr"/>
            <a:r>
              <a:rPr lang="zh-TW" altLang="en-US" dirty="0">
                <a:solidFill>
                  <a:schemeClr val="accent3">
                    <a:lumMod val="75000"/>
                  </a:schemeClr>
                </a:solidFill>
                <a:latin typeface="標楷體" panose="03000509000000000000" pitchFamily="65" charset="-120"/>
                <a:ea typeface="標楷體" panose="03000509000000000000" pitchFamily="65" charset="-120"/>
              </a:rPr>
              <a:t>２）</a:t>
            </a:r>
            <a:r>
              <a:rPr lang="zh-TW" altLang="zh-TW" dirty="0">
                <a:solidFill>
                  <a:schemeClr val="accent3">
                    <a:lumMod val="75000"/>
                  </a:schemeClr>
                </a:solidFill>
                <a:latin typeface="標楷體" panose="03000509000000000000" pitchFamily="65" charset="-120"/>
                <a:ea typeface="標楷體" panose="03000509000000000000" pitchFamily="65" charset="-120"/>
              </a:rPr>
              <a:t>解決問題之技術手段</a:t>
            </a:r>
            <a:br>
              <a:rPr lang="en-US" altLang="zh-TW" dirty="0">
                <a:latin typeface="標楷體" panose="03000509000000000000" pitchFamily="65" charset="-120"/>
                <a:ea typeface="標楷體" panose="03000509000000000000" pitchFamily="65" charset="-120"/>
              </a:rPr>
            </a:br>
            <a:endParaRPr lang="zh-TW" altLang="en-US" dirty="0"/>
          </a:p>
        </p:txBody>
      </p:sp>
      <p:sp>
        <p:nvSpPr>
          <p:cNvPr id="3" name="文字方塊 2">
            <a:extLst>
              <a:ext uri="{FF2B5EF4-FFF2-40B4-BE49-F238E27FC236}">
                <a16:creationId xmlns:a16="http://schemas.microsoft.com/office/drawing/2014/main" id="{DF653039-A7F8-42C4-B4CA-1D68B3A1CF75}"/>
              </a:ext>
            </a:extLst>
          </p:cNvPr>
          <p:cNvSpPr txBox="1"/>
          <p:nvPr/>
        </p:nvSpPr>
        <p:spPr>
          <a:xfrm>
            <a:off x="1946494" y="1767006"/>
            <a:ext cx="6618083" cy="3323987"/>
          </a:xfrm>
          <a:prstGeom prst="rect">
            <a:avLst/>
          </a:prstGeom>
          <a:noFill/>
        </p:spPr>
        <p:txBody>
          <a:bodyPr wrap="square" rtlCol="0">
            <a:spAutoFit/>
          </a:bodyPr>
          <a:lstStyle/>
          <a:p>
            <a:r>
              <a:rPr lang="zh-TW" altLang="en-US" sz="3200" dirty="0">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解決問題之技術手段係為解決問題</a:t>
            </a:r>
            <a:r>
              <a:rPr lang="zh-TW" altLang="en-US" sz="3200" dirty="0">
                <a:solidFill>
                  <a:schemeClr val="accent2">
                    <a:lumMod val="50000"/>
                  </a:schemeClr>
                </a:solidFill>
                <a:latin typeface="標楷體" panose="03000509000000000000" pitchFamily="65" charset="-120"/>
                <a:ea typeface="標楷體" panose="03000509000000000000" pitchFamily="65" charset="-120"/>
              </a:rPr>
              <a:t>，</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獲致功效</a:t>
            </a:r>
            <a:r>
              <a:rPr lang="zh-TW" altLang="en-US" sz="3200" dirty="0">
                <a:solidFill>
                  <a:schemeClr val="accent2">
                    <a:lumMod val="50000"/>
                  </a:schemeClr>
                </a:solidFill>
                <a:latin typeface="標楷體" panose="03000509000000000000" pitchFamily="65" charset="-120"/>
                <a:ea typeface="標楷體" panose="03000509000000000000" pitchFamily="65" charset="-120"/>
              </a:rPr>
              <a:t>，</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所採取之技術內容</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，包括其</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技術特徵</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及</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構成。</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技術手段為說明書</a:t>
            </a:r>
            <a:r>
              <a:rPr lang="zh-TW" altLang="en-US" sz="3200" dirty="0">
                <a:solidFill>
                  <a:schemeClr val="accent2">
                    <a:lumMod val="50000"/>
                  </a:schemeClr>
                </a:solidFill>
                <a:latin typeface="標楷體" panose="03000509000000000000" pitchFamily="65" charset="-120"/>
                <a:ea typeface="標楷體" panose="03000509000000000000" pitchFamily="65" charset="-120"/>
              </a:rPr>
              <a:t>內容</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的核心，亦為實現</a:t>
            </a:r>
            <a:r>
              <a:rPr lang="zh-TW" altLang="en-US" sz="3200" dirty="0">
                <a:solidFill>
                  <a:schemeClr val="accent2">
                    <a:lumMod val="50000"/>
                  </a:schemeClr>
                </a:solidFill>
                <a:latin typeface="標楷體" panose="03000509000000000000" pitchFamily="65" charset="-120"/>
                <a:ea typeface="標楷體" panose="03000509000000000000" pitchFamily="65" charset="-120"/>
              </a:rPr>
              <a:t>所</a:t>
            </a:r>
            <a:r>
              <a:rPr lang="zh-TW" altLang="zh-TW" sz="3200" dirty="0">
                <a:solidFill>
                  <a:schemeClr val="accent2">
                    <a:lumMod val="50000"/>
                  </a:schemeClr>
                </a:solidFill>
                <a:latin typeface="標楷體" panose="03000509000000000000" pitchFamily="65" charset="-120"/>
                <a:ea typeface="標楷體" panose="03000509000000000000" pitchFamily="65" charset="-120"/>
              </a:rPr>
              <a:t>申請專利之發明的</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主要</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內容。</a:t>
            </a:r>
          </a:p>
          <a:p>
            <a:endParaRPr lang="zh-TW" altLang="en-US" dirty="0"/>
          </a:p>
        </p:txBody>
      </p:sp>
    </p:spTree>
    <p:extLst>
      <p:ext uri="{BB962C8B-B14F-4D97-AF65-F5344CB8AC3E}">
        <p14:creationId xmlns:p14="http://schemas.microsoft.com/office/powerpoint/2010/main" val="288165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996D2BD-9F2F-4758-89C6-3A937CDEFC4C}"/>
              </a:ext>
            </a:extLst>
          </p:cNvPr>
          <p:cNvSpPr>
            <a:spLocks noGrp="1"/>
          </p:cNvSpPr>
          <p:nvPr>
            <p:ph type="title"/>
          </p:nvPr>
        </p:nvSpPr>
        <p:spPr>
          <a:xfrm>
            <a:off x="677334" y="609600"/>
            <a:ext cx="8596668" cy="757473"/>
          </a:xfrm>
        </p:spPr>
        <p:txBody>
          <a:bodyPr>
            <a:normAutofit fontScale="90000"/>
          </a:bodyPr>
          <a:lstStyle/>
          <a:p>
            <a:pPr algn="ctr"/>
            <a:r>
              <a:rPr lang="zh-TW" altLang="en-US" dirty="0">
                <a:solidFill>
                  <a:schemeClr val="accent3">
                    <a:lumMod val="75000"/>
                  </a:schemeClr>
                </a:solidFill>
                <a:latin typeface="標楷體" panose="03000509000000000000" pitchFamily="65" charset="-120"/>
                <a:ea typeface="標楷體" panose="03000509000000000000" pitchFamily="65" charset="-120"/>
              </a:rPr>
              <a:t>３）</a:t>
            </a:r>
            <a:r>
              <a:rPr lang="zh-TW" altLang="zh-TW" dirty="0">
                <a:solidFill>
                  <a:schemeClr val="accent3">
                    <a:lumMod val="75000"/>
                  </a:schemeClr>
                </a:solidFill>
                <a:latin typeface="標楷體" panose="03000509000000000000" pitchFamily="65" charset="-120"/>
                <a:ea typeface="標楷體" panose="03000509000000000000" pitchFamily="65" charset="-120"/>
              </a:rPr>
              <a:t>對照先前技術之功效</a:t>
            </a:r>
            <a:br>
              <a:rPr lang="en-US" altLang="zh-TW" dirty="0">
                <a:latin typeface="標楷體" panose="03000509000000000000" pitchFamily="65" charset="-120"/>
                <a:ea typeface="標楷體" panose="03000509000000000000" pitchFamily="65" charset="-120"/>
              </a:rPr>
            </a:br>
            <a:endParaRPr lang="zh-TW" altLang="en-US" dirty="0"/>
          </a:p>
        </p:txBody>
      </p:sp>
      <p:sp>
        <p:nvSpPr>
          <p:cNvPr id="3" name="文字方塊 2">
            <a:extLst>
              <a:ext uri="{FF2B5EF4-FFF2-40B4-BE49-F238E27FC236}">
                <a16:creationId xmlns:a16="http://schemas.microsoft.com/office/drawing/2014/main" id="{11AB4F62-39B7-4E6E-BF17-FC05BDA7A50A}"/>
              </a:ext>
            </a:extLst>
          </p:cNvPr>
          <p:cNvSpPr txBox="1"/>
          <p:nvPr/>
        </p:nvSpPr>
        <p:spPr>
          <a:xfrm>
            <a:off x="2172833" y="1765425"/>
            <a:ext cx="5658416" cy="3539430"/>
          </a:xfrm>
          <a:prstGeom prst="rect">
            <a:avLst/>
          </a:prstGeom>
          <a:noFill/>
        </p:spPr>
        <p:txBody>
          <a:bodyPr wrap="square" rtlCol="0">
            <a:spAutoFit/>
          </a:bodyPr>
          <a:lstStyle/>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對照先前技術之功效係實現發明之技術手段所直接產生的技術效果</a:t>
            </a:r>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endParaRPr lang="en-US" altLang="zh-TW" sz="3200" dirty="0">
              <a:solidFill>
                <a:schemeClr val="accent2">
                  <a:lumMod val="50000"/>
                </a:schemeClr>
              </a:solidFill>
              <a:latin typeface="標楷體" panose="03000509000000000000" pitchFamily="65" charset="-120"/>
              <a:ea typeface="標楷體" panose="03000509000000000000" pitchFamily="65" charset="-120"/>
            </a:endParaRPr>
          </a:p>
          <a:p>
            <a:r>
              <a:rPr lang="zh-TW" altLang="en-US" sz="3200" dirty="0">
                <a:solidFill>
                  <a:schemeClr val="accent2">
                    <a:lumMod val="50000"/>
                  </a:schemeClr>
                </a:solidFill>
                <a:latin typeface="標楷體" panose="03000509000000000000" pitchFamily="65" charset="-120"/>
                <a:ea typeface="標楷體" panose="03000509000000000000" pitchFamily="65" charset="-120"/>
              </a:rPr>
              <a:t>　</a:t>
            </a:r>
            <a:r>
              <a:rPr lang="zh-TW" altLang="zh-TW" sz="3200" dirty="0">
                <a:solidFill>
                  <a:schemeClr val="accent2">
                    <a:lumMod val="50000"/>
                  </a:schemeClr>
                </a:solidFill>
                <a:latin typeface="標楷體" panose="03000509000000000000" pitchFamily="65" charset="-120"/>
                <a:ea typeface="標楷體" panose="03000509000000000000" pitchFamily="65" charset="-120"/>
              </a:rPr>
              <a:t>亦即構成技術手段之所有技術特徵所產生的技術效果</a:t>
            </a:r>
            <a:r>
              <a:rPr lang="zh-TW" altLang="en-US" sz="3200" dirty="0">
                <a:solidFill>
                  <a:schemeClr val="accent2">
                    <a:lumMod val="50000"/>
                  </a:schemeClr>
                </a:solidFill>
                <a:latin typeface="標楷體" panose="03000509000000000000" pitchFamily="65" charset="-120"/>
                <a:ea typeface="標楷體" panose="03000509000000000000" pitchFamily="65" charset="-120"/>
              </a:rPr>
              <a:t>與先前技術之對照說明</a:t>
            </a:r>
            <a:r>
              <a:rPr lang="zh-TW" altLang="zh-TW" sz="3200" dirty="0">
                <a:solidFill>
                  <a:schemeClr val="accent2">
                    <a:lumMod val="50000"/>
                  </a:schemeClr>
                </a:solidFill>
                <a:latin typeface="標楷體" panose="03000509000000000000" pitchFamily="65" charset="-120"/>
                <a:ea typeface="標楷體" panose="03000509000000000000" pitchFamily="65" charset="-120"/>
              </a:rPr>
              <a:t>，</a:t>
            </a:r>
            <a:r>
              <a:rPr lang="zh-TW" altLang="en-US" sz="3200" dirty="0">
                <a:solidFill>
                  <a:schemeClr val="accent2">
                    <a:lumMod val="50000"/>
                  </a:schemeClr>
                </a:solidFill>
                <a:latin typeface="標楷體" panose="03000509000000000000" pitchFamily="65" charset="-120"/>
                <a:ea typeface="標楷體" panose="03000509000000000000" pitchFamily="65" charset="-120"/>
              </a:rPr>
              <a:t>係</a:t>
            </a:r>
            <a:r>
              <a:rPr lang="zh-TW" altLang="zh-TW" sz="3200" dirty="0">
                <a:solidFill>
                  <a:schemeClr val="accent2">
                    <a:lumMod val="50000"/>
                  </a:schemeClr>
                </a:solidFill>
                <a:latin typeface="標楷體" panose="03000509000000000000" pitchFamily="65" charset="-120"/>
                <a:ea typeface="標楷體" panose="03000509000000000000" pitchFamily="65" charset="-120"/>
              </a:rPr>
              <a:t>專利發明是否具進步性的重要依據。</a:t>
            </a:r>
            <a:endParaRPr lang="zh-TW" altLang="en-US" sz="3200" dirty="0">
              <a:solidFill>
                <a:schemeClr val="accent2">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47193245"/>
      </p:ext>
    </p:extLst>
  </p:cSld>
  <p:clrMapOvr>
    <a:masterClrMapping/>
  </p:clrMapOvr>
</p:sld>
</file>

<file path=ppt/theme/theme1.xml><?xml version="1.0" encoding="utf-8"?>
<a:theme xmlns:a="http://schemas.openxmlformats.org/drawingml/2006/main" name="多面向">
  <a:themeElements>
    <a:clrScheme name="黃色">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2002</TotalTime>
  <Words>2039</Words>
  <Application>Microsoft Office PowerPoint</Application>
  <PresentationFormat>寬螢幕</PresentationFormat>
  <Paragraphs>137</Paragraphs>
  <Slides>53</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53</vt:i4>
      </vt:variant>
    </vt:vector>
  </HeadingPairs>
  <TitlesOfParts>
    <vt:vector size="60" baseType="lpstr">
      <vt:lpstr>PMingLiU</vt:lpstr>
      <vt:lpstr>標楷體</vt:lpstr>
      <vt:lpstr>Arial</vt:lpstr>
      <vt:lpstr>Calibri</vt:lpstr>
      <vt:lpstr>Trebuchet MS</vt:lpstr>
      <vt:lpstr>Wingdings 3</vt:lpstr>
      <vt:lpstr>多面向</vt:lpstr>
      <vt:lpstr>專利說明書撰寫方式    </vt:lpstr>
      <vt:lpstr>第一單元　專利說明書之架構 </vt:lpstr>
      <vt:lpstr>一、發明名稱</vt:lpstr>
      <vt:lpstr>二、技術領域</vt:lpstr>
      <vt:lpstr>三、先前技術</vt:lpstr>
      <vt:lpstr>四、發明內容</vt:lpstr>
      <vt:lpstr>（續上）          １）發明所欲解決之問題 </vt:lpstr>
      <vt:lpstr>２）解決問題之技術手段 </vt:lpstr>
      <vt:lpstr>３）對照先前技術之功效 </vt:lpstr>
      <vt:lpstr>五、圖式簡單說明</vt:lpstr>
      <vt:lpstr>六、實施方式</vt:lpstr>
      <vt:lpstr>（續上）</vt:lpstr>
      <vt:lpstr>七、發明專利申請專利範圍</vt:lpstr>
      <vt:lpstr>（續上）</vt:lpstr>
      <vt:lpstr> 八、請求項之範疇 </vt:lpstr>
      <vt:lpstr>九、請求項之記載形式</vt:lpstr>
      <vt:lpstr>（續上）</vt:lpstr>
      <vt:lpstr>十、請求項之記載原則</vt:lpstr>
      <vt:lpstr>PowerPoint 簡報</vt:lpstr>
      <vt:lpstr>PowerPoint 簡報</vt:lpstr>
      <vt:lpstr>PowerPoint 簡報</vt:lpstr>
      <vt:lpstr>PowerPoint 簡報</vt:lpstr>
      <vt:lpstr>PowerPoint 簡報</vt:lpstr>
      <vt:lpstr>PowerPoint 簡報</vt:lpstr>
      <vt:lpstr> 二、新穎性 </vt:lpstr>
      <vt:lpstr>三、進步性</vt:lpstr>
      <vt:lpstr>四、範例</vt:lpstr>
      <vt:lpstr>    1) 輕易完成</vt:lpstr>
      <vt:lpstr>2) 技術領域之關連性</vt:lpstr>
      <vt:lpstr>(續上)</vt:lpstr>
      <vt:lpstr>惟仍無法認定該發明所屬技術領域中具有通常知識者有動機能結合該等引證之技術。原則上，仍須進一步考量「所欲解決問題之共通性」、「功能或作用之共通性」及「教示或建議」等一個以上事項，以綜合判斷其是否有動機能結合該等引證之技術內容。</vt:lpstr>
      <vt:lpstr>PowerPoint 簡報</vt:lpstr>
      <vt:lpstr>PowerPoint 簡報</vt:lpstr>
      <vt:lpstr>PowerPoint 簡報</vt:lpstr>
      <vt:lpstr>4) 功能或作用之共通性</vt:lpstr>
      <vt:lpstr>PowerPoint 簡報</vt:lpstr>
      <vt:lpstr>5) 教示或建議</vt:lpstr>
      <vt:lpstr>PowerPoint 簡報</vt:lpstr>
      <vt:lpstr>PowerPoint 簡報</vt:lpstr>
      <vt:lpstr> 〔請求項〕一種透明膜，包含乙烯與醋酸乙烯酯之共聚物，以及分散在該共聚物中的酸受體粒子，其中該共聚物係以交聯劑進行交聯。 〔主要引證〕一種透明膜，包括乙烯與醋酸乙烯酯之共聚物，以及分散在該共聚物中的酸受體粒子，該透明膜可應用於太陽能電池元件之密封膜。 </vt:lpstr>
      <vt:lpstr>〔其他引證〕一種透明膜，係由乙烯與醋酸乙烯酯之共聚物形成，該共聚物係以交聯劑進行交聯，該透明膜可應用於太陽能電池之密封膜。 </vt:lpstr>
      <vt:lpstr>〔説明〕主要引證及其他引證之技術內容己分別揭露乙烯與醋酸乙烯酯之共聚物的透明膜及乙烯與醋酸乙烯酯之共聚物藉由交聯劑進行交聯後形成的透明膜。由於主要及其他引證之技術內容皆應用於太陽能電池之密封膜，因此，引證之技術內容已教示或建議請求項之技術內容。</vt:lpstr>
      <vt:lpstr>6) 醫藥相關發明</vt:lpstr>
      <vt:lpstr>化合物結構相近的程度遞減的順序是：酸及鹼的鹽類、幾何異構物（geometrical isomers）、位置異構物（positional isomers）（於相同原子之不同位置具有相同的取代基）、同系物（homologues）（化合物之不同處在於規則地連續加入相同取代官能基團，例如伸烷基-CH2-）。</vt:lpstr>
      <vt:lpstr>6.2) 判斷兩種化合物的結構是否類似 </vt:lpstr>
      <vt:lpstr>而所屬技術領域中具有通常知識者通常會嘗試從外消旋物混合物中分離出對映異構物。原則上，該對映異構物不具進步性；除非申請人可證明請求之對映異構物具有無法預期之功效，或是利用申請時的通常知識及技術無法輕易製得該對映異構物。</vt:lpstr>
      <vt:lpstr>例1  引證文件：化合物1a   </vt:lpstr>
      <vt:lpstr>〔說明〕 結構類似的化合物必須具有相同的基本核心部分或者基本的環，申請專利之化合物1b 與引證文件揭露之化合物1a 結構不類似，具進步性。</vt:lpstr>
      <vt:lpstr>例2　   引證文件：化合物2a    H2N－C6H4－SO2NHR1   申請專利之發明：化合物2b    H2N－C6H4－SO2－NHCONHR1 〔說明〕引證文件揭露化合物2a 磺胺係用於抗菌，申請專利之化合物2b 磺醯脲係用於治療糖尿病，該兩個化合物結構雖然類似，但藥理作用不同，申請專利之化合物2b 具進步性。</vt:lpstr>
      <vt:lpstr>例3  引證文件：化合物3a    </vt:lpstr>
      <vt:lpstr>〔說明〕 引證文件揭露之化合物3a 與申請專利之化合物3b 結構類似，且均具有相同的抑菌功效，但兩者同以0.002%濃度使用3 天後，引證文件化合物3a 之抑菌功效為30%，申請專利之化合物3b 之抑菌功效卻達90%，其產生無法預期之功效，具進步性。</vt:lpstr>
      <vt:lpstr>例4  引證文件：化合物4a    </vt:lpstr>
      <vt:lpstr>〔說明〕 引證文件揭露之化合物4a 與申請專利之化合物4b 結構類似，只有 SCH3 與OCH3 之區別，且未產生無法預期的功效，不具進步性。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發明名稱</dc:title>
  <dc:creator>adm@gardine.com.tw</dc:creator>
  <cp:lastModifiedBy>adm@gardine.com.tw</cp:lastModifiedBy>
  <cp:revision>94</cp:revision>
  <cp:lastPrinted>2019-04-17T07:28:24Z</cp:lastPrinted>
  <dcterms:created xsi:type="dcterms:W3CDTF">2019-04-15T10:08:16Z</dcterms:created>
  <dcterms:modified xsi:type="dcterms:W3CDTF">2019-04-26T02:50:48Z</dcterms:modified>
</cp:coreProperties>
</file>