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0D6107AD-4FB0-412B-B448-04B3CBE2EF76}">
          <p14:sldIdLst>
            <p14:sldId id="256"/>
            <p14:sldId id="257"/>
            <p14:sldId id="258"/>
            <p14:sldId id="259"/>
            <p14:sldId id="26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85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0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11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000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59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19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29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263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51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148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8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E04DE-5EF2-47A6-96EA-5597852BE46B}" type="datetimeFigureOut">
              <a:rPr lang="zh-TW" altLang="en-US" smtClean="0"/>
              <a:t>2019/5/15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5464F-814C-4217-832B-5E587BD402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6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圓角矩形 5"/>
          <p:cNvSpPr/>
          <p:nvPr/>
        </p:nvSpPr>
        <p:spPr>
          <a:xfrm>
            <a:off x="395536" y="404664"/>
            <a:ext cx="8352928" cy="59046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3200" b="1" dirty="0" smtClean="0"/>
              <a:t>採購評選委員會組織準則第</a:t>
            </a:r>
            <a:r>
              <a:rPr lang="en-US" altLang="zh-TW" sz="3200" b="1" dirty="0" smtClean="0"/>
              <a:t>6</a:t>
            </a:r>
            <a:r>
              <a:rPr lang="zh-TW" altLang="en-US" sz="3200" b="1" dirty="0" smtClean="0"/>
              <a:t>條</a:t>
            </a:r>
            <a:r>
              <a:rPr lang="en-US" altLang="zh-TW" sz="3200" b="1" dirty="0" smtClean="0"/>
              <a:t>:</a:t>
            </a:r>
          </a:p>
          <a:p>
            <a:r>
              <a:rPr lang="zh-TW" altLang="en-US" sz="3200" dirty="0" smtClean="0"/>
              <a:t>本</a:t>
            </a:r>
            <a:r>
              <a:rPr lang="zh-TW" altLang="en-US" sz="3200" u="sng" dirty="0" smtClean="0"/>
              <a:t>委員會成立</a:t>
            </a:r>
            <a:r>
              <a:rPr lang="zh-TW" altLang="en-US" sz="3200" dirty="0" smtClean="0"/>
              <a:t>後，其委員名單</a:t>
            </a:r>
            <a:r>
              <a:rPr lang="zh-TW" altLang="en-US" sz="3200" u="sng" dirty="0" smtClean="0"/>
              <a:t>應即公開</a:t>
            </a:r>
            <a:r>
              <a:rPr lang="zh-TW" altLang="en-US" sz="3200" dirty="0" smtClean="0"/>
              <a:t>於主管機關指定之資訊網站；委員名單有變更或補充者，亦同。但經機關衡酌個案特性及實際需要，有不予公開之必要者，不在此限。機關公開委員名單者，</a:t>
            </a:r>
            <a:r>
              <a:rPr lang="zh-TW" altLang="en-US" sz="3200" u="sng" dirty="0" smtClean="0"/>
              <a:t>公開前應予保密</a:t>
            </a:r>
            <a:r>
              <a:rPr lang="zh-TW" altLang="en-US" sz="3200" dirty="0" smtClean="0"/>
              <a:t>；未公開者，於開始評選前應予保密。</a:t>
            </a:r>
          </a:p>
        </p:txBody>
      </p:sp>
    </p:spTree>
    <p:extLst>
      <p:ext uri="{BB962C8B-B14F-4D97-AF65-F5344CB8AC3E}">
        <p14:creationId xmlns:p14="http://schemas.microsoft.com/office/powerpoint/2010/main" val="1977092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流程圖: 程序 4"/>
          <p:cNvSpPr/>
          <p:nvPr/>
        </p:nvSpPr>
        <p:spPr>
          <a:xfrm>
            <a:off x="306895" y="593391"/>
            <a:ext cx="3580386" cy="57606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/>
              <a:t>依序通知委員</a:t>
            </a:r>
            <a:endParaRPr lang="zh-TW" altLang="en-US" sz="2000" b="1" dirty="0"/>
          </a:p>
        </p:txBody>
      </p:sp>
      <p:sp>
        <p:nvSpPr>
          <p:cNvPr id="7" name="流程圖: 程序 6"/>
          <p:cNvSpPr/>
          <p:nvPr/>
        </p:nvSpPr>
        <p:spPr>
          <a:xfrm>
            <a:off x="5002737" y="440276"/>
            <a:ext cx="3600400" cy="88229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/>
              <a:t>先通知正取委員</a:t>
            </a:r>
            <a:r>
              <a:rPr lang="zh-TW" altLang="en-US" b="1" dirty="0" smtClean="0"/>
              <a:t>，如有正取委員不參加，再依序通知備取。</a:t>
            </a:r>
            <a:endParaRPr lang="zh-TW" altLang="en-US" b="1" dirty="0"/>
          </a:p>
        </p:txBody>
      </p:sp>
      <p:sp>
        <p:nvSpPr>
          <p:cNvPr id="8" name="＞形箭號 7"/>
          <p:cNvSpPr/>
          <p:nvPr/>
        </p:nvSpPr>
        <p:spPr>
          <a:xfrm>
            <a:off x="4177959" y="701403"/>
            <a:ext cx="576064" cy="360040"/>
          </a:xfrm>
          <a:prstGeom prst="chevr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流程圖: 程序 8"/>
          <p:cNvSpPr/>
          <p:nvPr/>
        </p:nvSpPr>
        <p:spPr>
          <a:xfrm>
            <a:off x="372540" y="4120310"/>
            <a:ext cx="3580386" cy="720080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委員名單有變更或補充者，</a:t>
            </a:r>
            <a:endParaRPr lang="en-US" altLang="zh-TW" sz="2000" b="1" dirty="0"/>
          </a:p>
          <a:p>
            <a:r>
              <a:rPr lang="zh-TW" altLang="en-US" sz="2000" b="1" dirty="0" smtClean="0"/>
              <a:t>亦同</a:t>
            </a:r>
          </a:p>
        </p:txBody>
      </p:sp>
      <p:sp>
        <p:nvSpPr>
          <p:cNvPr id="11" name="＞形箭號 10"/>
          <p:cNvSpPr/>
          <p:nvPr/>
        </p:nvSpPr>
        <p:spPr>
          <a:xfrm>
            <a:off x="4151833" y="4308873"/>
            <a:ext cx="576064" cy="360040"/>
          </a:xfrm>
          <a:prstGeom prst="chevr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2" name="流程圖: 程序 11"/>
          <p:cNvSpPr/>
          <p:nvPr/>
        </p:nvSpPr>
        <p:spPr>
          <a:xfrm>
            <a:off x="4972447" y="3717032"/>
            <a:ext cx="3709270" cy="1692188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/>
              <a:t>1.</a:t>
            </a:r>
            <a:r>
              <a:rPr lang="zh-TW" altLang="en-US" b="1" dirty="0" smtClean="0"/>
              <a:t>委員會成立後，如遇委員名單有變更可能，請先洽管理科釐清。</a:t>
            </a:r>
            <a:endParaRPr lang="en-US" altLang="zh-TW" b="1" dirty="0" smtClean="0"/>
          </a:p>
          <a:p>
            <a:pPr algn="ctr"/>
            <a:r>
              <a:rPr lang="en-US" altLang="zh-TW" b="1" dirty="0" smtClean="0"/>
              <a:t>2.</a:t>
            </a:r>
            <a:r>
              <a:rPr lang="zh-TW" altLang="en-US" b="1" dirty="0" smtClean="0"/>
              <a:t>委員名單確有變更時，</a:t>
            </a:r>
            <a:r>
              <a:rPr lang="zh-TW" altLang="en-US" b="1" dirty="0"/>
              <a:t>即</a:t>
            </a:r>
            <a:r>
              <a:rPr lang="zh-TW" altLang="en-US" b="1" dirty="0" smtClean="0"/>
              <a:t>以電子郵件或其他書面方式，通知管理科，以利至政府電子採購網更正。</a:t>
            </a:r>
            <a:endParaRPr lang="zh-TW" altLang="en-US" b="1" dirty="0"/>
          </a:p>
        </p:txBody>
      </p:sp>
      <p:sp>
        <p:nvSpPr>
          <p:cNvPr id="13" name="流程圖: 程序 12"/>
          <p:cNvSpPr/>
          <p:nvPr/>
        </p:nvSpPr>
        <p:spPr>
          <a:xfrm>
            <a:off x="288700" y="1665230"/>
            <a:ext cx="3580386" cy="576064"/>
          </a:xfrm>
          <a:prstGeom prst="flowChart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/>
              <a:t>如有委員表示不克參加</a:t>
            </a:r>
          </a:p>
        </p:txBody>
      </p:sp>
      <p:sp>
        <p:nvSpPr>
          <p:cNvPr id="14" name="＞形箭號 13"/>
          <p:cNvSpPr/>
          <p:nvPr/>
        </p:nvSpPr>
        <p:spPr>
          <a:xfrm>
            <a:off x="4151833" y="1773242"/>
            <a:ext cx="576064" cy="360040"/>
          </a:xfrm>
          <a:prstGeom prst="chevr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5" name="流程圖: 程序 14"/>
          <p:cNvSpPr/>
          <p:nvPr/>
        </p:nvSpPr>
        <p:spPr>
          <a:xfrm>
            <a:off x="4986103" y="1521214"/>
            <a:ext cx="3617033" cy="864096"/>
          </a:xfrm>
          <a:prstGeom prst="flowChart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/>
              <a:t>留下委員表達不參加之書面資料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如電子郵件、傳真或電話紀錄等</a:t>
            </a:r>
            <a:r>
              <a:rPr lang="en-US" altLang="zh-TW" b="1" dirty="0" smtClean="0"/>
              <a:t>)</a:t>
            </a:r>
            <a:endParaRPr lang="zh-TW" altLang="en-US" b="1" dirty="0"/>
          </a:p>
        </p:txBody>
      </p:sp>
      <p:sp>
        <p:nvSpPr>
          <p:cNvPr id="16" name="流程圖: 程序 15"/>
          <p:cNvSpPr/>
          <p:nvPr/>
        </p:nvSpPr>
        <p:spPr>
          <a:xfrm>
            <a:off x="306895" y="2679833"/>
            <a:ext cx="3609501" cy="864096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/>
              <a:t>委員會成立後，名單應即公開於主管機關指定之資訊網站</a:t>
            </a:r>
            <a:endParaRPr lang="zh-TW" altLang="en-US" sz="2000" b="1" dirty="0"/>
          </a:p>
        </p:txBody>
      </p:sp>
      <p:sp>
        <p:nvSpPr>
          <p:cNvPr id="17" name="＞形箭號 16"/>
          <p:cNvSpPr/>
          <p:nvPr/>
        </p:nvSpPr>
        <p:spPr>
          <a:xfrm>
            <a:off x="4151833" y="2948791"/>
            <a:ext cx="576064" cy="360040"/>
          </a:xfrm>
          <a:prstGeom prst="chevro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8" name="流程圖: 程序 17"/>
          <p:cNvSpPr/>
          <p:nvPr/>
        </p:nvSpPr>
        <p:spPr>
          <a:xfrm>
            <a:off x="4986104" y="2492896"/>
            <a:ext cx="3695613" cy="1152128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/>
              <a:t>請以</a:t>
            </a:r>
            <a:r>
              <a:rPr lang="zh-TW" altLang="en-US" b="1" dirty="0" smtClean="0"/>
              <a:t>電子郵件</a:t>
            </a:r>
            <a:r>
              <a:rPr lang="en-US" altLang="zh-TW" b="1" dirty="0" smtClean="0">
                <a:solidFill>
                  <a:srgbClr val="FF0000"/>
                </a:solidFill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</a:rPr>
              <a:t>副知單位主管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  <a:r>
              <a:rPr lang="zh-TW" altLang="en-US" b="1" dirty="0" smtClean="0"/>
              <a:t>或</a:t>
            </a:r>
            <a:r>
              <a:rPr lang="zh-TW" altLang="en-US" b="1" dirty="0"/>
              <a:t>其他書面</a:t>
            </a:r>
            <a:r>
              <a:rPr lang="zh-TW" altLang="en-US" b="1" dirty="0" smtClean="0"/>
              <a:t>方式</a:t>
            </a:r>
            <a:r>
              <a:rPr lang="en-US" altLang="zh-TW" b="1" dirty="0" smtClean="0">
                <a:solidFill>
                  <a:srgbClr val="FF0000"/>
                </a:solidFill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</a:rPr>
              <a:t>單位主管蓋章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  <a:r>
              <a:rPr lang="zh-TW" altLang="en-US" b="1" dirty="0" smtClean="0"/>
              <a:t>，通知</a:t>
            </a:r>
            <a:r>
              <a:rPr lang="zh-TW" altLang="en-US" b="1" dirty="0"/>
              <a:t>管理</a:t>
            </a:r>
            <a:r>
              <a:rPr lang="zh-TW" altLang="en-US" b="1" dirty="0" smtClean="0"/>
              <a:t>科</a:t>
            </a:r>
            <a:r>
              <a:rPr lang="zh-TW" altLang="en-US" b="1" dirty="0" smtClean="0">
                <a:solidFill>
                  <a:srgbClr val="FF0000"/>
                </a:solidFill>
              </a:rPr>
              <a:t>有關</a:t>
            </a:r>
            <a:r>
              <a:rPr lang="zh-TW" altLang="en-US" b="1" dirty="0" smtClean="0"/>
              <a:t>委員會名單及成立日期，以利公開至政府電子採購網</a:t>
            </a:r>
            <a:endParaRPr lang="zh-TW" altLang="en-US" b="1" dirty="0"/>
          </a:p>
        </p:txBody>
      </p:sp>
      <p:sp>
        <p:nvSpPr>
          <p:cNvPr id="19" name="流程圖: 程序 18"/>
          <p:cNvSpPr/>
          <p:nvPr/>
        </p:nvSpPr>
        <p:spPr>
          <a:xfrm>
            <a:off x="386987" y="5589240"/>
            <a:ext cx="3580386" cy="720080"/>
          </a:xfrm>
          <a:prstGeom prst="flowChart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委員名單公開前應予保密</a:t>
            </a:r>
          </a:p>
        </p:txBody>
      </p:sp>
      <p:sp>
        <p:nvSpPr>
          <p:cNvPr id="20" name="＞形箭號 19"/>
          <p:cNvSpPr/>
          <p:nvPr/>
        </p:nvSpPr>
        <p:spPr>
          <a:xfrm>
            <a:off x="4151833" y="5769260"/>
            <a:ext cx="576064" cy="360040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1" name="流程圖: 程序 20"/>
          <p:cNvSpPr/>
          <p:nvPr/>
        </p:nvSpPr>
        <p:spPr>
          <a:xfrm>
            <a:off x="4949567" y="5589240"/>
            <a:ext cx="3713591" cy="720080"/>
          </a:xfrm>
          <a:prstGeom prst="flowChart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管理科公告委員名單前，應予保密</a:t>
            </a:r>
          </a:p>
        </p:txBody>
      </p:sp>
    </p:spTree>
    <p:extLst>
      <p:ext uri="{BB962C8B-B14F-4D97-AF65-F5344CB8AC3E}">
        <p14:creationId xmlns:p14="http://schemas.microsoft.com/office/powerpoint/2010/main" val="108068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流程圖: 程序 6"/>
          <p:cNvSpPr/>
          <p:nvPr/>
        </p:nvSpPr>
        <p:spPr>
          <a:xfrm>
            <a:off x="467544" y="548680"/>
            <a:ext cx="7992888" cy="2808312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採購評選委員會組織準則第</a:t>
            </a:r>
            <a:r>
              <a:rPr lang="en-US" altLang="zh-TW" sz="2000" b="1" dirty="0" smtClean="0"/>
              <a:t>7</a:t>
            </a:r>
            <a:r>
              <a:rPr lang="zh-TW" altLang="en-US" sz="2000" b="1" dirty="0" smtClean="0"/>
              <a:t>條</a:t>
            </a:r>
            <a:r>
              <a:rPr lang="en-US" altLang="zh-TW" sz="2000" b="1" dirty="0" smtClean="0"/>
              <a:t>:</a:t>
            </a:r>
          </a:p>
          <a:p>
            <a:r>
              <a:rPr lang="zh-TW" altLang="en-US" sz="2000" dirty="0" smtClean="0"/>
              <a:t>本委員會置召集人一人，綜理評選事宜；副召集人一人，襄助召集人處理評選事宜。                                                      </a:t>
            </a:r>
            <a:br>
              <a:rPr lang="zh-TW" altLang="en-US" sz="2000" dirty="0" smtClean="0"/>
            </a:br>
            <a:r>
              <a:rPr lang="zh-TW" altLang="en-US" sz="2000" dirty="0" smtClean="0"/>
              <a:t>召集人、副召集人均為委員，由機關首長或其授權人員指定委員擔任，或由委員互選產生之；</a:t>
            </a:r>
            <a:r>
              <a:rPr lang="zh-TW" altLang="en-US" sz="2000" u="sng" dirty="0" smtClean="0"/>
              <a:t>召集人由機關內部人員擔任者，應由一級主管以上人員任之</a:t>
            </a:r>
            <a:r>
              <a:rPr lang="zh-TW" altLang="en-US" sz="2000" dirty="0" smtClean="0"/>
              <a:t>。                                                        </a:t>
            </a:r>
            <a:br>
              <a:rPr lang="zh-TW" altLang="en-US" sz="2000" dirty="0" smtClean="0"/>
            </a:br>
            <a:r>
              <a:rPr lang="zh-TW" altLang="en-US" sz="2000" dirty="0" smtClean="0"/>
              <a:t>本委員會會議，由召集人召集之，並為主席；召集人未能出席或因故出缺時，由副召集人代理之。</a:t>
            </a:r>
          </a:p>
        </p:txBody>
      </p:sp>
      <p:sp>
        <p:nvSpPr>
          <p:cNvPr id="11" name="流程圖: 程序 10"/>
          <p:cNvSpPr/>
          <p:nvPr/>
        </p:nvSpPr>
        <p:spPr>
          <a:xfrm>
            <a:off x="467544" y="3645024"/>
            <a:ext cx="7992888" cy="2808312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採購評選委員會評選須知第</a:t>
            </a:r>
            <a:r>
              <a:rPr lang="en-US" altLang="zh-TW" sz="2000" b="1" dirty="0"/>
              <a:t>8</a:t>
            </a:r>
            <a:r>
              <a:rPr lang="zh-TW" altLang="en-US" sz="2000" b="1" dirty="0" smtClean="0"/>
              <a:t>條</a:t>
            </a:r>
            <a:r>
              <a:rPr lang="en-US" altLang="zh-TW" sz="2000" b="1" dirty="0" smtClean="0"/>
              <a:t>:</a:t>
            </a:r>
          </a:p>
          <a:p>
            <a:r>
              <a:rPr lang="zh-TW" altLang="en-US" sz="2000" dirty="0" smtClean="0"/>
              <a:t>委員</a:t>
            </a:r>
            <a:r>
              <a:rPr lang="zh-TW" altLang="en-US" sz="2000" dirty="0"/>
              <a:t>評選及出席會議，應全程參與並親自為之，</a:t>
            </a:r>
            <a:r>
              <a:rPr lang="zh-TW" altLang="en-US" sz="2000" u="sng" dirty="0"/>
              <a:t>不得代理</a:t>
            </a:r>
            <a:r>
              <a:rPr lang="zh-TW" altLang="en-US" sz="2000" dirty="0"/>
              <a:t>，避免遲到早退。 </a:t>
            </a:r>
          </a:p>
          <a:p>
            <a:r>
              <a:rPr lang="zh-TW" altLang="en-US" sz="2000" u="sng" dirty="0"/>
              <a:t>召集人及副召集人如均無法出席會議，應檢討會議時間之妥適性及召集人、副召集人未出席會議之原因，並另訂時間開會，必要時得於例假日或夜間辦理。 </a:t>
            </a:r>
            <a:r>
              <a:rPr lang="zh-TW" alt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91367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程序 1"/>
          <p:cNvSpPr/>
          <p:nvPr/>
        </p:nvSpPr>
        <p:spPr>
          <a:xfrm>
            <a:off x="683568" y="404664"/>
            <a:ext cx="7992888" cy="3312368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000" b="1" dirty="0" smtClean="0"/>
              <a:t>採購評選委員會審議規則第</a:t>
            </a:r>
            <a:r>
              <a:rPr lang="en-US" altLang="zh-TW" sz="2000" b="1" dirty="0" smtClean="0"/>
              <a:t>9</a:t>
            </a:r>
            <a:r>
              <a:rPr lang="zh-TW" altLang="en-US" sz="2000" b="1" dirty="0" smtClean="0"/>
              <a:t>條</a:t>
            </a:r>
            <a:r>
              <a:rPr lang="en-US" altLang="zh-TW" sz="2000" b="1" dirty="0" smtClean="0"/>
              <a:t>:</a:t>
            </a:r>
          </a:p>
          <a:p>
            <a:r>
              <a:rPr lang="zh-TW" altLang="en-US" sz="2000" dirty="0"/>
              <a:t>本委員會會議，應有</a:t>
            </a:r>
            <a:r>
              <a:rPr lang="zh-TW" altLang="en-US" sz="2000" u="sng" dirty="0"/>
              <a:t>委員總額二分之一以上</a:t>
            </a:r>
            <a:r>
              <a:rPr lang="zh-TW" altLang="en-US" sz="2000" dirty="0"/>
              <a:t>出席，其決議應經出席委員</a:t>
            </a:r>
            <a:r>
              <a:rPr lang="zh-TW" altLang="en-US" sz="2000" dirty="0" smtClean="0"/>
              <a:t>過半數</a:t>
            </a:r>
            <a:r>
              <a:rPr lang="zh-TW" altLang="en-US" sz="2000" dirty="0"/>
              <a:t>之同意行之。出席委員中之外聘專家、學者人數應</a:t>
            </a:r>
            <a:r>
              <a:rPr lang="zh-TW" altLang="en-US" sz="2000" u="sng" dirty="0"/>
              <a:t>至少二人且不得</a:t>
            </a:r>
            <a:r>
              <a:rPr lang="zh-TW" altLang="en-US" sz="2000" u="sng" dirty="0" smtClean="0"/>
              <a:t>少於</a:t>
            </a:r>
            <a:r>
              <a:rPr lang="zh-TW" altLang="en-US" sz="2000" u="sng" dirty="0"/>
              <a:t>出席人數之三分之一</a:t>
            </a:r>
            <a:r>
              <a:rPr lang="zh-TW" altLang="en-US" sz="2000" dirty="0"/>
              <a:t>。</a:t>
            </a:r>
            <a:br>
              <a:rPr lang="zh-TW" altLang="en-US" sz="2000" dirty="0"/>
            </a:br>
            <a:r>
              <a:rPr lang="zh-TW" altLang="en-US" sz="2000" dirty="0"/>
              <a:t>本委員會委員有第十四條情形或其他原因未能繼續擔任委員，致委員</a:t>
            </a:r>
            <a:r>
              <a:rPr lang="zh-TW" altLang="en-US" sz="2000" dirty="0" smtClean="0"/>
              <a:t>總額或</a:t>
            </a:r>
            <a:r>
              <a:rPr lang="zh-TW" altLang="en-US" sz="2000" dirty="0"/>
              <a:t>專家、學者人數未達本法第九十四條第一項關於人數之規定者，應</a:t>
            </a:r>
            <a:r>
              <a:rPr lang="zh-TW" altLang="en-US" sz="2000" dirty="0" smtClean="0"/>
              <a:t>另行遴選</a:t>
            </a:r>
            <a:r>
              <a:rPr lang="zh-TW" altLang="en-US" sz="2000" dirty="0"/>
              <a:t>委員補足之。</a:t>
            </a:r>
            <a:br>
              <a:rPr lang="zh-TW" altLang="en-US" sz="2000" dirty="0"/>
            </a:br>
            <a:r>
              <a:rPr lang="zh-TW" altLang="en-US" sz="2000" dirty="0"/>
              <a:t>第一項會議表決時，主席得命本委員會以外之人員退席。但不包括應</a:t>
            </a:r>
            <a:r>
              <a:rPr lang="zh-TW" altLang="en-US" sz="2000" dirty="0" smtClean="0"/>
              <a:t>全程出席</a:t>
            </a:r>
            <a:r>
              <a:rPr lang="zh-TW" altLang="en-US" sz="2000" dirty="0"/>
              <a:t>之承辦人員。</a:t>
            </a:r>
            <a:br>
              <a:rPr lang="zh-TW" altLang="en-US" sz="2000" dirty="0"/>
            </a:br>
            <a:r>
              <a:rPr lang="zh-TW" altLang="en-US" sz="2000" dirty="0"/>
              <a:t>第一項會議，應作成紀錄，由出席委員全體簽名。	</a:t>
            </a:r>
          </a:p>
        </p:txBody>
      </p:sp>
      <p:sp>
        <p:nvSpPr>
          <p:cNvPr id="3" name="流程圖: 程序 2"/>
          <p:cNvSpPr/>
          <p:nvPr/>
        </p:nvSpPr>
        <p:spPr>
          <a:xfrm>
            <a:off x="683568" y="3933056"/>
            <a:ext cx="7992888" cy="1224136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000" b="1" dirty="0"/>
              <a:t>政府採購法</a:t>
            </a:r>
            <a:r>
              <a:rPr lang="zh-TW" altLang="en-US" sz="2000" b="1" dirty="0" smtClean="0"/>
              <a:t>第</a:t>
            </a:r>
            <a:r>
              <a:rPr lang="en-US" altLang="zh-TW" sz="2000" b="1" dirty="0" smtClean="0"/>
              <a:t>94</a:t>
            </a:r>
            <a:r>
              <a:rPr lang="zh-TW" altLang="en-US" sz="2000" b="1" dirty="0" smtClean="0"/>
              <a:t>條</a:t>
            </a:r>
            <a:r>
              <a:rPr lang="en-US" altLang="zh-TW" sz="2000" b="1" dirty="0" smtClean="0"/>
              <a:t>:</a:t>
            </a:r>
          </a:p>
          <a:p>
            <a:r>
              <a:rPr lang="zh-TW" altLang="en-US" sz="2000" dirty="0"/>
              <a:t>機關辦理評選，應成立五人以上之評選委員會，專家</a:t>
            </a:r>
            <a:r>
              <a:rPr lang="zh-TW" altLang="en-US" sz="2000" dirty="0" smtClean="0"/>
              <a:t>學者人數不得少於三分之一</a:t>
            </a:r>
            <a:r>
              <a:rPr lang="zh-TW" altLang="en-US" sz="2000" dirty="0"/>
              <a:t>．．．．．</a:t>
            </a:r>
            <a:r>
              <a:rPr lang="zh-TW" altLang="en-US" sz="2000" dirty="0" smtClean="0"/>
              <a:t>．。</a:t>
            </a:r>
            <a:endParaRPr lang="en-US" altLang="zh-TW" sz="2000" b="1" dirty="0" smtClean="0"/>
          </a:p>
          <a:p>
            <a:r>
              <a:rPr lang="zh-TW" alt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72522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流程圖: 程序 4"/>
          <p:cNvSpPr/>
          <p:nvPr/>
        </p:nvSpPr>
        <p:spPr>
          <a:xfrm>
            <a:off x="274534" y="1034538"/>
            <a:ext cx="3580386" cy="576064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/>
              <a:t>召集人、副召集人</a:t>
            </a:r>
          </a:p>
        </p:txBody>
      </p:sp>
      <p:sp>
        <p:nvSpPr>
          <p:cNvPr id="7" name="流程圖: 程序 6"/>
          <p:cNvSpPr/>
          <p:nvPr/>
        </p:nvSpPr>
        <p:spPr>
          <a:xfrm>
            <a:off x="4718282" y="116632"/>
            <a:ext cx="4174197" cy="2664296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900" dirty="0" smtClean="0"/>
              <a:t>1.</a:t>
            </a:r>
            <a:r>
              <a:rPr lang="zh-TW" altLang="en-US" sz="1900" dirty="0" smtClean="0"/>
              <a:t>均為委員。</a:t>
            </a:r>
            <a:endParaRPr lang="en-US" altLang="zh-TW" sz="1900" dirty="0" smtClean="0"/>
          </a:p>
          <a:p>
            <a:r>
              <a:rPr lang="en-US" altLang="zh-TW" sz="1900" dirty="0" smtClean="0"/>
              <a:t>2.</a:t>
            </a:r>
            <a:r>
              <a:rPr lang="zh-TW" altLang="en-US" sz="1900" dirty="0" smtClean="0"/>
              <a:t>機關首長或其授權人員指定</a:t>
            </a:r>
            <a:r>
              <a:rPr lang="zh-TW" altLang="en-US" sz="1900" dirty="0" smtClean="0">
                <a:solidFill>
                  <a:srgbClr val="FF0000"/>
                </a:solidFill>
              </a:rPr>
              <a:t>或</a:t>
            </a:r>
            <a:r>
              <a:rPr lang="zh-TW" altLang="en-US" sz="1900" dirty="0" smtClean="0"/>
              <a:t>委員互選產生</a:t>
            </a:r>
            <a:r>
              <a:rPr lang="en-US" altLang="zh-TW" sz="1900" dirty="0" smtClean="0"/>
              <a:t>(</a:t>
            </a:r>
            <a:r>
              <a:rPr lang="zh-TW" altLang="en-US" sz="1900" dirty="0" smtClean="0"/>
              <a:t>一開始就決定不可中途改變</a:t>
            </a:r>
            <a:r>
              <a:rPr lang="en-US" altLang="zh-TW" sz="1900" dirty="0" smtClean="0"/>
              <a:t>)</a:t>
            </a:r>
            <a:r>
              <a:rPr lang="zh-TW" altLang="en-US" sz="1900" dirty="0" smtClean="0"/>
              <a:t>。</a:t>
            </a:r>
            <a:endParaRPr lang="en-US" altLang="zh-TW" sz="1900" dirty="0" smtClean="0"/>
          </a:p>
          <a:p>
            <a:r>
              <a:rPr lang="en-US" altLang="zh-TW" sz="1900" dirty="0" smtClean="0"/>
              <a:t>3.</a:t>
            </a:r>
            <a:r>
              <a:rPr lang="zh-TW" altLang="en-US" sz="1900" u="sng" dirty="0" smtClean="0"/>
              <a:t>召集人</a:t>
            </a:r>
            <a:r>
              <a:rPr lang="zh-TW" altLang="en-US" sz="1900" dirty="0" smtClean="0"/>
              <a:t>由機關內部人員擔任者，應為一級主管以上人員。</a:t>
            </a:r>
            <a:endParaRPr lang="en-US" altLang="zh-TW" sz="1900" dirty="0" smtClean="0"/>
          </a:p>
          <a:p>
            <a:r>
              <a:rPr lang="en-US" altLang="zh-TW" sz="1900" dirty="0" smtClean="0"/>
              <a:t>4.</a:t>
            </a:r>
            <a:r>
              <a:rPr lang="zh-TW" altLang="en-US" sz="1900" dirty="0" smtClean="0"/>
              <a:t>召集人未能出席，由副召集人代理。</a:t>
            </a:r>
            <a:endParaRPr lang="en-US" altLang="zh-TW" sz="1900" dirty="0" smtClean="0"/>
          </a:p>
          <a:p>
            <a:r>
              <a:rPr lang="en-US" altLang="zh-TW" sz="1900" dirty="0" smtClean="0"/>
              <a:t>5.</a:t>
            </a:r>
            <a:r>
              <a:rPr lang="zh-TW" altLang="en-US" sz="1900" dirty="0" smtClean="0"/>
              <a:t>如均無法出席會議，另訂時間開會。</a:t>
            </a:r>
            <a:endParaRPr lang="en-US" altLang="zh-TW" sz="1900" dirty="0" smtClean="0"/>
          </a:p>
        </p:txBody>
      </p:sp>
      <p:sp>
        <p:nvSpPr>
          <p:cNvPr id="8" name="＞形箭號 7"/>
          <p:cNvSpPr/>
          <p:nvPr/>
        </p:nvSpPr>
        <p:spPr>
          <a:xfrm>
            <a:off x="4018401" y="1142550"/>
            <a:ext cx="576064" cy="360040"/>
          </a:xfrm>
          <a:prstGeom prst="chevr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流程圖: 程序 8"/>
          <p:cNvSpPr/>
          <p:nvPr/>
        </p:nvSpPr>
        <p:spPr>
          <a:xfrm>
            <a:off x="265228" y="5594700"/>
            <a:ext cx="3580386" cy="720080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dirty="0"/>
              <a:t>出席委員中之外</a:t>
            </a:r>
            <a:r>
              <a:rPr lang="zh-TW" altLang="en-US" sz="2000" dirty="0" smtClean="0"/>
              <a:t>聘</a:t>
            </a:r>
            <a:r>
              <a:rPr lang="zh-TW" altLang="en-US" sz="2000" dirty="0"/>
              <a:t>委員</a:t>
            </a:r>
            <a:r>
              <a:rPr lang="zh-TW" altLang="en-US" sz="2000" dirty="0" smtClean="0"/>
              <a:t>應至少</a:t>
            </a:r>
            <a:r>
              <a:rPr lang="en-US" altLang="zh-TW" sz="2000" dirty="0" smtClean="0"/>
              <a:t>2</a:t>
            </a:r>
            <a:r>
              <a:rPr lang="zh-TW" altLang="en-US" sz="2000" dirty="0" smtClean="0"/>
              <a:t>人</a:t>
            </a:r>
            <a:r>
              <a:rPr lang="zh-TW" altLang="en-US" sz="2000" dirty="0"/>
              <a:t>且不得少於出席人數</a:t>
            </a:r>
            <a:r>
              <a:rPr lang="zh-TW" altLang="en-US" sz="2000" dirty="0" smtClean="0"/>
              <a:t>之</a:t>
            </a:r>
            <a:r>
              <a:rPr lang="en-US" altLang="zh-TW" sz="2000" dirty="0" smtClean="0"/>
              <a:t>1/3</a:t>
            </a:r>
            <a:endParaRPr lang="en-US" altLang="zh-TW" sz="2000" b="1" dirty="0"/>
          </a:p>
        </p:txBody>
      </p:sp>
      <p:sp>
        <p:nvSpPr>
          <p:cNvPr id="11" name="＞形箭號 10"/>
          <p:cNvSpPr/>
          <p:nvPr/>
        </p:nvSpPr>
        <p:spPr>
          <a:xfrm>
            <a:off x="3948942" y="5774719"/>
            <a:ext cx="576064" cy="360040"/>
          </a:xfrm>
          <a:prstGeom prst="chevr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2" name="流程圖: 程序 11"/>
          <p:cNvSpPr/>
          <p:nvPr/>
        </p:nvSpPr>
        <p:spPr>
          <a:xfrm>
            <a:off x="4774184" y="5414679"/>
            <a:ext cx="4107630" cy="1080121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/>
              <a:t>例如</a:t>
            </a:r>
            <a:r>
              <a:rPr lang="en-US" altLang="zh-TW" sz="2000" b="1" dirty="0" smtClean="0"/>
              <a:t>:</a:t>
            </a:r>
            <a:r>
              <a:rPr lang="en-US" altLang="zh-TW" sz="2000" b="1" dirty="0"/>
              <a:t>7</a:t>
            </a:r>
            <a:r>
              <a:rPr lang="zh-TW" altLang="en-US" sz="2000" b="1" dirty="0" smtClean="0"/>
              <a:t>名</a:t>
            </a:r>
            <a:r>
              <a:rPr lang="zh-TW" altLang="en-US" sz="2000" b="1" dirty="0"/>
              <a:t>委員組成評選</a:t>
            </a:r>
            <a:r>
              <a:rPr lang="zh-TW" altLang="en-US" sz="2000" b="1" dirty="0" smtClean="0"/>
              <a:t>委員會，會議當日至少</a:t>
            </a:r>
            <a:r>
              <a:rPr lang="en-US" altLang="zh-TW" sz="2000" b="1" dirty="0"/>
              <a:t>4</a:t>
            </a:r>
            <a:r>
              <a:rPr lang="zh-TW" altLang="en-US" sz="2000" b="1" dirty="0" smtClean="0"/>
              <a:t>名委員出席，且至少</a:t>
            </a:r>
            <a:r>
              <a:rPr lang="en-US" altLang="zh-TW" sz="2000" b="1" dirty="0" smtClean="0"/>
              <a:t>2</a:t>
            </a:r>
            <a:r>
              <a:rPr lang="zh-TW" altLang="en-US" sz="2000" b="1" dirty="0" smtClean="0"/>
              <a:t>人為外聘委員。</a:t>
            </a:r>
            <a:endParaRPr lang="zh-TW" altLang="en-US" sz="2000" b="1" dirty="0"/>
          </a:p>
        </p:txBody>
      </p:sp>
      <p:sp>
        <p:nvSpPr>
          <p:cNvPr id="13" name="流程圖: 程序 12"/>
          <p:cNvSpPr/>
          <p:nvPr/>
        </p:nvSpPr>
        <p:spPr>
          <a:xfrm>
            <a:off x="231764" y="3104281"/>
            <a:ext cx="3580386" cy="681020"/>
          </a:xfrm>
          <a:prstGeom prst="flowChart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/>
              <a:t>委員評選及出席會議，應全程參與並親自為</a:t>
            </a:r>
            <a:r>
              <a:rPr lang="zh-TW" altLang="en-US" b="1" dirty="0" smtClean="0"/>
              <a:t>之</a:t>
            </a:r>
            <a:r>
              <a:rPr lang="zh-TW" altLang="en-US" b="1" dirty="0"/>
              <a:t>，</a:t>
            </a:r>
            <a:r>
              <a:rPr lang="zh-TW" altLang="en-US" b="1" u="sng" dirty="0"/>
              <a:t>不得代理</a:t>
            </a:r>
            <a:endParaRPr lang="zh-TW" altLang="en-US" b="1" dirty="0"/>
          </a:p>
        </p:txBody>
      </p:sp>
      <p:sp>
        <p:nvSpPr>
          <p:cNvPr id="14" name="＞形箭號 13"/>
          <p:cNvSpPr/>
          <p:nvPr/>
        </p:nvSpPr>
        <p:spPr>
          <a:xfrm>
            <a:off x="3961680" y="3264771"/>
            <a:ext cx="576064" cy="360040"/>
          </a:xfrm>
          <a:prstGeom prst="chevr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5" name="流程圖: 程序 14"/>
          <p:cNvSpPr/>
          <p:nvPr/>
        </p:nvSpPr>
        <p:spPr>
          <a:xfrm>
            <a:off x="4750115" y="2852936"/>
            <a:ext cx="4142363" cy="1279427"/>
          </a:xfrm>
          <a:prstGeom prst="flowChart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b="1" dirty="0" smtClean="0">
                <a:solidFill>
                  <a:srgbClr val="FF0000"/>
                </a:solidFill>
              </a:rPr>
              <a:t>1.</a:t>
            </a:r>
            <a:r>
              <a:rPr lang="zh-TW" altLang="en-US" sz="2000" b="1" dirty="0" smtClean="0">
                <a:solidFill>
                  <a:srgbClr val="FF0000"/>
                </a:solidFill>
              </a:rPr>
              <a:t>先確認出席委員與公開委員名單一致</a:t>
            </a:r>
            <a:r>
              <a:rPr lang="zh-TW" altLang="en-US" sz="2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b="1" dirty="0" smtClean="0">
              <a:solidFill>
                <a:srgbClr val="FF0000"/>
              </a:solidFill>
            </a:endParaRPr>
          </a:p>
          <a:p>
            <a:r>
              <a:rPr lang="en-US" altLang="zh-TW" sz="2000" b="1" dirty="0" smtClean="0"/>
              <a:t>2.</a:t>
            </a:r>
            <a:r>
              <a:rPr lang="zh-TW" altLang="en-US" sz="2000" b="1" dirty="0" smtClean="0"/>
              <a:t>會議當日委員如另有要公，不得由職務代理人代表出席會議。</a:t>
            </a:r>
            <a:endParaRPr lang="zh-TW" altLang="en-US" sz="2000" b="1" dirty="0"/>
          </a:p>
        </p:txBody>
      </p:sp>
      <p:sp>
        <p:nvSpPr>
          <p:cNvPr id="16" name="流程圖: 程序 15"/>
          <p:cNvSpPr/>
          <p:nvPr/>
        </p:nvSpPr>
        <p:spPr>
          <a:xfrm>
            <a:off x="221453" y="4257952"/>
            <a:ext cx="3609501" cy="864096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/>
              <a:t>會議應</a:t>
            </a:r>
            <a:r>
              <a:rPr lang="zh-TW" altLang="en-US" sz="2000" dirty="0"/>
              <a:t>有委員</a:t>
            </a:r>
            <a:r>
              <a:rPr lang="zh-TW" altLang="en-US" sz="2000" dirty="0" smtClean="0"/>
              <a:t>總額</a:t>
            </a:r>
            <a:r>
              <a:rPr lang="en-US" altLang="zh-TW" sz="2000" dirty="0" smtClean="0"/>
              <a:t>1/2</a:t>
            </a:r>
            <a:r>
              <a:rPr lang="zh-TW" altLang="en-US" sz="2000" dirty="0" smtClean="0"/>
              <a:t>以上</a:t>
            </a:r>
            <a:r>
              <a:rPr lang="zh-TW" altLang="en-US" sz="2000" dirty="0"/>
              <a:t>出席</a:t>
            </a:r>
            <a:endParaRPr lang="zh-TW" altLang="en-US" sz="2000" b="1" dirty="0"/>
          </a:p>
        </p:txBody>
      </p:sp>
      <p:sp>
        <p:nvSpPr>
          <p:cNvPr id="17" name="＞形箭號 16"/>
          <p:cNvSpPr/>
          <p:nvPr/>
        </p:nvSpPr>
        <p:spPr>
          <a:xfrm>
            <a:off x="3961680" y="4593501"/>
            <a:ext cx="576064" cy="360040"/>
          </a:xfrm>
          <a:prstGeom prst="chevro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8" name="流程圖: 程序 17"/>
          <p:cNvSpPr/>
          <p:nvPr/>
        </p:nvSpPr>
        <p:spPr>
          <a:xfrm>
            <a:off x="4787680" y="4305469"/>
            <a:ext cx="4107630" cy="936104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/>
              <a:t>例如</a:t>
            </a:r>
            <a:r>
              <a:rPr lang="en-US" altLang="zh-TW" sz="2000" b="1" dirty="0" smtClean="0"/>
              <a:t>:</a:t>
            </a:r>
            <a:r>
              <a:rPr lang="zh-TW" altLang="en-US" sz="2000" b="1" dirty="0" smtClean="0"/>
              <a:t>由</a:t>
            </a:r>
            <a:r>
              <a:rPr lang="en-US" altLang="zh-TW" sz="2000" b="1" dirty="0" smtClean="0"/>
              <a:t>5</a:t>
            </a:r>
            <a:r>
              <a:rPr lang="zh-TW" altLang="en-US" sz="2000" b="1" dirty="0" smtClean="0"/>
              <a:t>名委員組成評選委員會</a:t>
            </a:r>
            <a:r>
              <a:rPr lang="en-US" altLang="zh-TW" sz="2000" b="1" dirty="0" smtClean="0"/>
              <a:t>(</a:t>
            </a:r>
            <a:r>
              <a:rPr lang="zh-TW" altLang="en-US" sz="2000" b="1" dirty="0" smtClean="0"/>
              <a:t>評審小組</a:t>
            </a:r>
            <a:r>
              <a:rPr lang="en-US" altLang="zh-TW" sz="2000" b="1" dirty="0" smtClean="0"/>
              <a:t>)</a:t>
            </a:r>
            <a:r>
              <a:rPr lang="zh-TW" altLang="en-US" sz="2000" b="1" dirty="0" smtClean="0"/>
              <a:t>，須</a:t>
            </a:r>
            <a:r>
              <a:rPr lang="en-US" altLang="zh-TW" sz="2000" b="1" dirty="0" smtClean="0"/>
              <a:t>3</a:t>
            </a:r>
            <a:r>
              <a:rPr lang="zh-TW" altLang="en-US" sz="2000" b="1" dirty="0" smtClean="0"/>
              <a:t>名以上委員出席會議。</a:t>
            </a:r>
            <a:endParaRPr lang="zh-TW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54494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649</Words>
  <Application>Microsoft Office PowerPoint</Application>
  <PresentationFormat>如螢幕大小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採購評選委員會組織準則第6條:</dc:title>
  <dc:creator>謝佳吟</dc:creator>
  <cp:lastModifiedBy>謝佳吟</cp:lastModifiedBy>
  <cp:revision>35</cp:revision>
  <dcterms:created xsi:type="dcterms:W3CDTF">2019-05-15T01:19:14Z</dcterms:created>
  <dcterms:modified xsi:type="dcterms:W3CDTF">2019-05-15T08:59:34Z</dcterms:modified>
</cp:coreProperties>
</file>