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6" r:id="rId4"/>
    <p:sldId id="284" r:id="rId5"/>
    <p:sldId id="285" r:id="rId6"/>
    <p:sldId id="277" r:id="rId7"/>
    <p:sldId id="263" r:id="rId8"/>
    <p:sldId id="274" r:id="rId9"/>
    <p:sldId id="275" r:id="rId10"/>
    <p:sldId id="258" r:id="rId11"/>
    <p:sldId id="259" r:id="rId12"/>
    <p:sldId id="264" r:id="rId13"/>
    <p:sldId id="279" r:id="rId14"/>
    <p:sldId id="262" r:id="rId15"/>
    <p:sldId id="265" r:id="rId16"/>
    <p:sldId id="276" r:id="rId17"/>
    <p:sldId id="282" r:id="rId18"/>
    <p:sldId id="266" r:id="rId19"/>
    <p:sldId id="278" r:id="rId20"/>
    <p:sldId id="261" r:id="rId21"/>
    <p:sldId id="280" r:id="rId22"/>
    <p:sldId id="281" r:id="rId23"/>
    <p:sldId id="267" r:id="rId24"/>
    <p:sldId id="268" r:id="rId25"/>
    <p:sldId id="272" r:id="rId26"/>
    <p:sldId id="273" r:id="rId27"/>
    <p:sldId id="269" r:id="rId28"/>
    <p:sldId id="270" r:id="rId29"/>
    <p:sldId id="287" r:id="rId30"/>
    <p:sldId id="271" r:id="rId31"/>
    <p:sldId id="283" r:id="rId32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6600FF"/>
    <a:srgbClr val="0000FF"/>
    <a:srgbClr val="CC0000"/>
    <a:srgbClr val="0066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08" autoAdjust="0"/>
  </p:normalViewPr>
  <p:slideViewPr>
    <p:cSldViewPr snapToGrid="0">
      <p:cViewPr>
        <p:scale>
          <a:sx n="110" d="100"/>
          <a:sy n="110" d="100"/>
        </p:scale>
        <p:origin x="-16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A02B6-9022-4301-8450-37F9937A4C9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F499B9B-7868-494F-B941-53899292B770}">
      <dgm:prSet phldrT="[文字]" custT="1"/>
      <dgm:spPr/>
      <dgm:t>
        <a:bodyPr/>
        <a:lstStyle/>
        <a:p>
          <a:r>
            <a:rPr lang="zh-TW" altLang="en-US" sz="2400" b="1" dirty="0" smtClean="0"/>
            <a:t>申請階段</a:t>
          </a:r>
          <a:endParaRPr lang="zh-TW" altLang="en-US" sz="2400" b="1" dirty="0"/>
        </a:p>
      </dgm:t>
    </dgm:pt>
    <dgm:pt modelId="{D2EE74E2-CFA4-447A-AE80-2671CF339413}" type="parTrans" cxnId="{CA036D5B-64C6-40C6-AB3F-D44B718EBE5F}">
      <dgm:prSet/>
      <dgm:spPr/>
      <dgm:t>
        <a:bodyPr/>
        <a:lstStyle/>
        <a:p>
          <a:endParaRPr lang="zh-TW" altLang="en-US"/>
        </a:p>
      </dgm:t>
    </dgm:pt>
    <dgm:pt modelId="{D449D7BF-ECA8-4D5A-91FE-8DE936EBA705}" type="sibTrans" cxnId="{CA036D5B-64C6-40C6-AB3F-D44B718EBE5F}">
      <dgm:prSet/>
      <dgm:spPr/>
      <dgm:t>
        <a:bodyPr/>
        <a:lstStyle/>
        <a:p>
          <a:endParaRPr lang="zh-TW" altLang="en-US"/>
        </a:p>
      </dgm:t>
    </dgm:pt>
    <dgm:pt modelId="{907C5CB4-3286-4939-9659-4163523A5366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訂約履約階段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794CE5AC-DE25-4EF4-AA46-7E462C25D48F}" type="parTrans" cxnId="{BC76CD0E-C040-4446-BD64-1DBFAD1CBDB2}">
      <dgm:prSet/>
      <dgm:spPr/>
      <dgm:t>
        <a:bodyPr/>
        <a:lstStyle/>
        <a:p>
          <a:endParaRPr lang="zh-TW" altLang="en-US"/>
        </a:p>
      </dgm:t>
    </dgm:pt>
    <dgm:pt modelId="{5EA55E22-A85D-49E8-B2CB-822D39C828F3}" type="sibTrans" cxnId="{BC76CD0E-C040-4446-BD64-1DBFAD1CBDB2}">
      <dgm:prSet/>
      <dgm:spPr>
        <a:solidFill>
          <a:srgbClr val="DDDDDD"/>
        </a:solidFill>
        <a:ln>
          <a:noFill/>
        </a:ln>
      </dgm:spPr>
      <dgm:t>
        <a:bodyPr/>
        <a:lstStyle/>
        <a:p>
          <a:endParaRPr lang="zh-TW" altLang="en-US"/>
        </a:p>
      </dgm:t>
    </dgm:pt>
    <dgm:pt modelId="{C6802E4F-8FA2-4567-B735-A65B7C6B9071}">
      <dgm:prSet phldrT="[文字]" custT="1"/>
      <dgm:spPr/>
      <dgm:t>
        <a:bodyPr/>
        <a:lstStyle/>
        <a:p>
          <a:r>
            <a:rPr lang="zh-TW" altLang="en-US" sz="1800" b="1" dirty="0" smtClean="0"/>
            <a:t>購案會辦階段</a:t>
          </a:r>
          <a:endParaRPr lang="en-US" altLang="zh-TW" sz="1800" b="1" dirty="0" smtClean="0"/>
        </a:p>
        <a:p>
          <a:r>
            <a:rPr lang="en-US" altLang="zh-TW" sz="1800" b="1" dirty="0" smtClean="0"/>
            <a:t>(</a:t>
          </a:r>
          <a:r>
            <a:rPr lang="zh-TW" altLang="en-US" sz="1800" b="1" dirty="0" smtClean="0"/>
            <a:t>管理科</a:t>
          </a:r>
          <a:r>
            <a:rPr lang="en-US" altLang="zh-TW" sz="1800" b="1" dirty="0" smtClean="0"/>
            <a:t>)</a:t>
          </a:r>
          <a:endParaRPr lang="zh-TW" altLang="en-US" sz="1800" b="1" dirty="0"/>
        </a:p>
      </dgm:t>
    </dgm:pt>
    <dgm:pt modelId="{99CA5A2C-F55C-4F06-96A9-DE30373F77B8}" type="parTrans" cxnId="{49EC7D74-F0FC-4709-BCA6-2688AF6C8244}">
      <dgm:prSet/>
      <dgm:spPr/>
      <dgm:t>
        <a:bodyPr/>
        <a:lstStyle/>
        <a:p>
          <a:endParaRPr lang="zh-TW" altLang="en-US"/>
        </a:p>
      </dgm:t>
    </dgm:pt>
    <dgm:pt modelId="{44158C5D-C893-42F7-958E-DB714A926AA7}" type="sibTrans" cxnId="{49EC7D74-F0FC-4709-BCA6-2688AF6C8244}">
      <dgm:prSet/>
      <dgm:spPr/>
      <dgm:t>
        <a:bodyPr/>
        <a:lstStyle/>
        <a:p>
          <a:endParaRPr lang="zh-TW" altLang="en-US"/>
        </a:p>
      </dgm:t>
    </dgm:pt>
    <dgm:pt modelId="{6C92DF62-87B8-44FD-8C51-3E4B05797840}">
      <dgm:prSet phldrT="[文字]" custT="1"/>
      <dgm:spPr/>
      <dgm:t>
        <a:bodyPr/>
        <a:lstStyle/>
        <a:p>
          <a:r>
            <a:rPr lang="zh-TW" altLang="en-US" sz="1800" b="1" dirty="0" smtClean="0"/>
            <a:t>採購階段</a:t>
          </a:r>
          <a:endParaRPr lang="en-US" altLang="zh-TW" sz="1800" b="1" dirty="0" smtClean="0"/>
        </a:p>
        <a:p>
          <a:r>
            <a:rPr lang="en-US" altLang="zh-TW" sz="1800" b="1" dirty="0" smtClean="0"/>
            <a:t>(</a:t>
          </a:r>
          <a:r>
            <a:rPr lang="zh-TW" altLang="en-US" sz="1800" b="1" dirty="0" smtClean="0"/>
            <a:t>管理科</a:t>
          </a:r>
          <a:r>
            <a:rPr lang="en-US" altLang="zh-TW" sz="1800" b="1" dirty="0" smtClean="0"/>
            <a:t>)</a:t>
          </a:r>
          <a:endParaRPr lang="zh-TW" altLang="en-US" sz="1800" b="1" dirty="0"/>
        </a:p>
      </dgm:t>
    </dgm:pt>
    <dgm:pt modelId="{D3A203E6-0CD7-44D2-AA21-A5991FA3FEC8}" type="parTrans" cxnId="{5F950CAF-DCC9-4461-9FCD-1A3D845D181C}">
      <dgm:prSet/>
      <dgm:spPr/>
      <dgm:t>
        <a:bodyPr/>
        <a:lstStyle/>
        <a:p>
          <a:endParaRPr lang="zh-TW" altLang="en-US"/>
        </a:p>
      </dgm:t>
    </dgm:pt>
    <dgm:pt modelId="{A0FB6B39-A772-44DC-AEFD-F50E2F8D5F08}" type="sibTrans" cxnId="{5F950CAF-DCC9-4461-9FCD-1A3D845D181C}">
      <dgm:prSet/>
      <dgm:spPr/>
      <dgm:t>
        <a:bodyPr/>
        <a:lstStyle/>
        <a:p>
          <a:endParaRPr lang="zh-TW" altLang="en-US"/>
        </a:p>
      </dgm:t>
    </dgm:pt>
    <dgm:pt modelId="{862399A9-E789-4BA5-91B4-EC4728091496}">
      <dgm:prSet phldrT="[文字]"/>
      <dgm:spPr>
        <a:solidFill>
          <a:srgbClr val="DDDDDD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結報階段</a:t>
          </a:r>
          <a:r>
            <a:rPr lang="en-US" altLang="zh-TW" b="1" dirty="0" smtClean="0">
              <a:solidFill>
                <a:schemeClr val="tx1"/>
              </a:solidFill>
            </a:rPr>
            <a:t>(</a:t>
          </a:r>
          <a:r>
            <a:rPr lang="zh-TW" altLang="en-US" b="1" dirty="0" smtClean="0">
              <a:solidFill>
                <a:schemeClr val="tx1"/>
              </a:solidFill>
            </a:rPr>
            <a:t>管理科</a:t>
          </a:r>
          <a:r>
            <a:rPr lang="en-US" altLang="zh-TW" b="1" dirty="0" smtClean="0">
              <a:solidFill>
                <a:schemeClr val="tx1"/>
              </a:solidFill>
            </a:rPr>
            <a:t>)</a:t>
          </a:r>
          <a:endParaRPr lang="zh-TW" altLang="en-US" b="1" dirty="0">
            <a:solidFill>
              <a:schemeClr val="tx1"/>
            </a:solidFill>
          </a:endParaRPr>
        </a:p>
      </dgm:t>
    </dgm:pt>
    <dgm:pt modelId="{5B528AA4-F813-407D-8E26-28DA9BFE5079}" type="parTrans" cxnId="{038642DA-3870-4F19-A5E9-856EB8B1930F}">
      <dgm:prSet/>
      <dgm:spPr/>
      <dgm:t>
        <a:bodyPr/>
        <a:lstStyle/>
        <a:p>
          <a:endParaRPr lang="zh-TW" altLang="en-US"/>
        </a:p>
      </dgm:t>
    </dgm:pt>
    <dgm:pt modelId="{A4FFEA55-E076-47C2-9A58-7A0CEDCCB1DE}" type="sibTrans" cxnId="{038642DA-3870-4F19-A5E9-856EB8B1930F}">
      <dgm:prSet/>
      <dgm:spPr/>
      <dgm:t>
        <a:bodyPr/>
        <a:lstStyle/>
        <a:p>
          <a:endParaRPr lang="zh-TW" altLang="en-US"/>
        </a:p>
      </dgm:t>
    </dgm:pt>
    <dgm:pt modelId="{84D775D2-517A-410A-8B52-AAF8B0B28CE5}" type="pres">
      <dgm:prSet presAssocID="{6C4A02B6-9022-4301-8450-37F9937A4C96}" presName="Name0" presStyleCnt="0">
        <dgm:presLayoutVars>
          <dgm:dir/>
          <dgm:resizeHandles val="exact"/>
        </dgm:presLayoutVars>
      </dgm:prSet>
      <dgm:spPr/>
    </dgm:pt>
    <dgm:pt modelId="{FBCF5D6D-7F0A-4C60-8A2C-52EEDEE5FB30}" type="pres">
      <dgm:prSet presAssocID="{8F499B9B-7868-494F-B941-53899292B770}" presName="node" presStyleLbl="node1" presStyleIdx="0" presStyleCnt="5" custScaleX="141169" custScaleY="64801" custLinFactNeighborX="2903" custLinFactNeighborY="-703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AD9281-1D1A-4E43-985A-CA16455EDB93}" type="pres">
      <dgm:prSet presAssocID="{D449D7BF-ECA8-4D5A-91FE-8DE936EBA705}" presName="sibTrans" presStyleLbl="sibTrans2D1" presStyleIdx="0" presStyleCnt="4" custScaleX="88093" custScaleY="82877" custLinFactNeighborX="-64687" custLinFactNeighborY="-3998"/>
      <dgm:spPr/>
      <dgm:t>
        <a:bodyPr/>
        <a:lstStyle/>
        <a:p>
          <a:endParaRPr lang="zh-TW" altLang="en-US"/>
        </a:p>
      </dgm:t>
    </dgm:pt>
    <dgm:pt modelId="{3A57CEE2-D198-466A-BD88-EF329520F8CE}" type="pres">
      <dgm:prSet presAssocID="{D449D7BF-ECA8-4D5A-91FE-8DE936EBA705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931AC538-20EA-42AB-8C93-2E17361E92BD}" type="pres">
      <dgm:prSet presAssocID="{C6802E4F-8FA2-4567-B735-A65B7C6B9071}" presName="node" presStyleLbl="node1" presStyleIdx="1" presStyleCnt="5" custScaleX="155692" custScaleY="88462" custLinFactX="-14209" custLinFactNeighborX="-100000" custLinFactNeighborY="931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420C8F-5EF5-4BC6-A043-BA8BC3D4137F}" type="pres">
      <dgm:prSet presAssocID="{44158C5D-C893-42F7-958E-DB714A926AA7}" presName="sibTrans" presStyleLbl="sibTrans2D1" presStyleIdx="1" presStyleCnt="4" custScaleX="109884" custScaleY="94188" custLinFactNeighborX="-20989" custLinFactNeighborY="26805"/>
      <dgm:spPr/>
      <dgm:t>
        <a:bodyPr/>
        <a:lstStyle/>
        <a:p>
          <a:endParaRPr lang="zh-TW" altLang="en-US"/>
        </a:p>
      </dgm:t>
    </dgm:pt>
    <dgm:pt modelId="{18671C0C-6EE3-47AB-B833-90BB213DE40F}" type="pres">
      <dgm:prSet presAssocID="{44158C5D-C893-42F7-958E-DB714A926AA7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73D15ADF-2D9D-47CB-BD22-FAC85B0F36D3}" type="pres">
      <dgm:prSet presAssocID="{6C92DF62-87B8-44FD-8C51-3E4B05797840}" presName="node" presStyleLbl="node1" presStyleIdx="2" presStyleCnt="5" custScaleX="108045" custScaleY="104222" custLinFactNeighborX="-46719" custLinFactNeighborY="68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E897CD-BE6B-423F-A5BC-6393E2BA9C04}" type="pres">
      <dgm:prSet presAssocID="{A0FB6B39-A772-44DC-AEFD-F50E2F8D5F08}" presName="sibTrans" presStyleLbl="sibTrans2D1" presStyleIdx="2" presStyleCnt="4" custLinFactNeighborX="-84482" custLinFactNeighborY="-67155"/>
      <dgm:spPr/>
      <dgm:t>
        <a:bodyPr/>
        <a:lstStyle/>
        <a:p>
          <a:endParaRPr lang="zh-TW" altLang="en-US"/>
        </a:p>
      </dgm:t>
    </dgm:pt>
    <dgm:pt modelId="{AB2203D2-42B9-41F6-BC1A-42C9F3FF6C2C}" type="pres">
      <dgm:prSet presAssocID="{A0FB6B39-A772-44DC-AEFD-F50E2F8D5F08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3446EFB-A65B-444D-8B92-1275DB46664C}" type="pres">
      <dgm:prSet presAssocID="{907C5CB4-3286-4939-9659-4163523A5366}" presName="node" presStyleLbl="node1" presStyleIdx="3" presStyleCnt="5" custScaleX="140874" custScaleY="55945" custLinFactNeighborX="-43738" custLinFactNeighborY="-821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C27CB2-24C8-45A9-9BB7-3C24681DCFCD}" type="pres">
      <dgm:prSet presAssocID="{5EA55E22-A85D-49E8-B2CB-822D39C828F3}" presName="sibTrans" presStyleLbl="sibTrans2D1" presStyleIdx="3" presStyleCnt="4" custScaleX="53462" custLinFactNeighborX="-19996" custLinFactNeighborY="7667"/>
      <dgm:spPr/>
      <dgm:t>
        <a:bodyPr/>
        <a:lstStyle/>
        <a:p>
          <a:endParaRPr lang="zh-TW" altLang="en-US"/>
        </a:p>
      </dgm:t>
    </dgm:pt>
    <dgm:pt modelId="{783D90A0-6586-46FE-93A0-F9629FF16AF3}" type="pres">
      <dgm:prSet presAssocID="{5EA55E22-A85D-49E8-B2CB-822D39C828F3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8D86168E-BC3C-4760-BCF9-056153F97F6C}" type="pres">
      <dgm:prSet presAssocID="{862399A9-E789-4BA5-91B4-EC4728091496}" presName="node" presStyleLbl="node1" presStyleIdx="4" presStyleCnt="5" custScaleX="114624" custScaleY="118963" custLinFactNeighborX="-8146" custLinFactNeighborY="596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C680DB-BF3A-4F00-BC88-0F253521D664}" type="presOf" srcId="{A0FB6B39-A772-44DC-AEFD-F50E2F8D5F08}" destId="{34E897CD-BE6B-423F-A5BC-6393E2BA9C04}" srcOrd="0" destOrd="0" presId="urn:microsoft.com/office/officeart/2005/8/layout/process1"/>
    <dgm:cxn modelId="{49EC7D74-F0FC-4709-BCA6-2688AF6C8244}" srcId="{6C4A02B6-9022-4301-8450-37F9937A4C96}" destId="{C6802E4F-8FA2-4567-B735-A65B7C6B9071}" srcOrd="1" destOrd="0" parTransId="{99CA5A2C-F55C-4F06-96A9-DE30373F77B8}" sibTransId="{44158C5D-C893-42F7-958E-DB714A926AA7}"/>
    <dgm:cxn modelId="{A18D47BD-64EB-4E65-87BD-1CC3546D4820}" type="presOf" srcId="{862399A9-E789-4BA5-91B4-EC4728091496}" destId="{8D86168E-BC3C-4760-BCF9-056153F97F6C}" srcOrd="0" destOrd="0" presId="urn:microsoft.com/office/officeart/2005/8/layout/process1"/>
    <dgm:cxn modelId="{0826EA2F-5E9C-4C0D-BFE2-2FF37F55B6D2}" type="presOf" srcId="{A0FB6B39-A772-44DC-AEFD-F50E2F8D5F08}" destId="{AB2203D2-42B9-41F6-BC1A-42C9F3FF6C2C}" srcOrd="1" destOrd="0" presId="urn:microsoft.com/office/officeart/2005/8/layout/process1"/>
    <dgm:cxn modelId="{7323704B-CED0-4CC7-B65B-017E98BF0C02}" type="presOf" srcId="{6C92DF62-87B8-44FD-8C51-3E4B05797840}" destId="{73D15ADF-2D9D-47CB-BD22-FAC85B0F36D3}" srcOrd="0" destOrd="0" presId="urn:microsoft.com/office/officeart/2005/8/layout/process1"/>
    <dgm:cxn modelId="{2E3AA58D-9A3F-44AD-8676-59E35B33B081}" type="presOf" srcId="{6C4A02B6-9022-4301-8450-37F9937A4C96}" destId="{84D775D2-517A-410A-8B52-AAF8B0B28CE5}" srcOrd="0" destOrd="0" presId="urn:microsoft.com/office/officeart/2005/8/layout/process1"/>
    <dgm:cxn modelId="{6D75EA76-082E-4C48-A115-38DD3E08861E}" type="presOf" srcId="{C6802E4F-8FA2-4567-B735-A65B7C6B9071}" destId="{931AC538-20EA-42AB-8C93-2E17361E92BD}" srcOrd="0" destOrd="0" presId="urn:microsoft.com/office/officeart/2005/8/layout/process1"/>
    <dgm:cxn modelId="{ED50E67C-1EE5-497A-A121-966736F6A73A}" type="presOf" srcId="{8F499B9B-7868-494F-B941-53899292B770}" destId="{FBCF5D6D-7F0A-4C60-8A2C-52EEDEE5FB30}" srcOrd="0" destOrd="0" presId="urn:microsoft.com/office/officeart/2005/8/layout/process1"/>
    <dgm:cxn modelId="{5F4DDC63-9035-438A-9B8F-3DA1BB418070}" type="presOf" srcId="{5EA55E22-A85D-49E8-B2CB-822D39C828F3}" destId="{55C27CB2-24C8-45A9-9BB7-3C24681DCFCD}" srcOrd="0" destOrd="0" presId="urn:microsoft.com/office/officeart/2005/8/layout/process1"/>
    <dgm:cxn modelId="{7CEB3664-2A82-4596-9A04-E906268C74FF}" type="presOf" srcId="{907C5CB4-3286-4939-9659-4163523A5366}" destId="{33446EFB-A65B-444D-8B92-1275DB46664C}" srcOrd="0" destOrd="0" presId="urn:microsoft.com/office/officeart/2005/8/layout/process1"/>
    <dgm:cxn modelId="{E80B7DF0-4DCD-4DA8-AC11-92F6DA38C4DC}" type="presOf" srcId="{44158C5D-C893-42F7-958E-DB714A926AA7}" destId="{32420C8F-5EF5-4BC6-A043-BA8BC3D4137F}" srcOrd="0" destOrd="0" presId="urn:microsoft.com/office/officeart/2005/8/layout/process1"/>
    <dgm:cxn modelId="{08FFECE7-AE67-46E2-BD28-B2573F4B460F}" type="presOf" srcId="{D449D7BF-ECA8-4D5A-91FE-8DE936EBA705}" destId="{3A57CEE2-D198-466A-BD88-EF329520F8CE}" srcOrd="1" destOrd="0" presId="urn:microsoft.com/office/officeart/2005/8/layout/process1"/>
    <dgm:cxn modelId="{B72DC243-2D80-4305-A34A-0FC74EF91DDD}" type="presOf" srcId="{44158C5D-C893-42F7-958E-DB714A926AA7}" destId="{18671C0C-6EE3-47AB-B833-90BB213DE40F}" srcOrd="1" destOrd="0" presId="urn:microsoft.com/office/officeart/2005/8/layout/process1"/>
    <dgm:cxn modelId="{5F950CAF-DCC9-4461-9FCD-1A3D845D181C}" srcId="{6C4A02B6-9022-4301-8450-37F9937A4C96}" destId="{6C92DF62-87B8-44FD-8C51-3E4B05797840}" srcOrd="2" destOrd="0" parTransId="{D3A203E6-0CD7-44D2-AA21-A5991FA3FEC8}" sibTransId="{A0FB6B39-A772-44DC-AEFD-F50E2F8D5F08}"/>
    <dgm:cxn modelId="{DFBE235D-9410-4AE5-96B8-433594609F10}" type="presOf" srcId="{D449D7BF-ECA8-4D5A-91FE-8DE936EBA705}" destId="{5AAD9281-1D1A-4E43-985A-CA16455EDB93}" srcOrd="0" destOrd="0" presId="urn:microsoft.com/office/officeart/2005/8/layout/process1"/>
    <dgm:cxn modelId="{CA036D5B-64C6-40C6-AB3F-D44B718EBE5F}" srcId="{6C4A02B6-9022-4301-8450-37F9937A4C96}" destId="{8F499B9B-7868-494F-B941-53899292B770}" srcOrd="0" destOrd="0" parTransId="{D2EE74E2-CFA4-447A-AE80-2671CF339413}" sibTransId="{D449D7BF-ECA8-4D5A-91FE-8DE936EBA705}"/>
    <dgm:cxn modelId="{BC76CD0E-C040-4446-BD64-1DBFAD1CBDB2}" srcId="{6C4A02B6-9022-4301-8450-37F9937A4C96}" destId="{907C5CB4-3286-4939-9659-4163523A5366}" srcOrd="3" destOrd="0" parTransId="{794CE5AC-DE25-4EF4-AA46-7E462C25D48F}" sibTransId="{5EA55E22-A85D-49E8-B2CB-822D39C828F3}"/>
    <dgm:cxn modelId="{743A7F7D-F6BD-407F-8DCE-206B1F9A0CE1}" type="presOf" srcId="{5EA55E22-A85D-49E8-B2CB-822D39C828F3}" destId="{783D90A0-6586-46FE-93A0-F9629FF16AF3}" srcOrd="1" destOrd="0" presId="urn:microsoft.com/office/officeart/2005/8/layout/process1"/>
    <dgm:cxn modelId="{038642DA-3870-4F19-A5E9-856EB8B1930F}" srcId="{6C4A02B6-9022-4301-8450-37F9937A4C96}" destId="{862399A9-E789-4BA5-91B4-EC4728091496}" srcOrd="4" destOrd="0" parTransId="{5B528AA4-F813-407D-8E26-28DA9BFE5079}" sibTransId="{A4FFEA55-E076-47C2-9A58-7A0CEDCCB1DE}"/>
    <dgm:cxn modelId="{94860617-CAAB-4186-A11F-8C543620516D}" type="presParOf" srcId="{84D775D2-517A-410A-8B52-AAF8B0B28CE5}" destId="{FBCF5D6D-7F0A-4C60-8A2C-52EEDEE5FB30}" srcOrd="0" destOrd="0" presId="urn:microsoft.com/office/officeart/2005/8/layout/process1"/>
    <dgm:cxn modelId="{395927E5-4251-4B99-B7F8-535F80E2A837}" type="presParOf" srcId="{84D775D2-517A-410A-8B52-AAF8B0B28CE5}" destId="{5AAD9281-1D1A-4E43-985A-CA16455EDB93}" srcOrd="1" destOrd="0" presId="urn:microsoft.com/office/officeart/2005/8/layout/process1"/>
    <dgm:cxn modelId="{FCE7B790-55FB-41E0-B571-41634200D080}" type="presParOf" srcId="{5AAD9281-1D1A-4E43-985A-CA16455EDB93}" destId="{3A57CEE2-D198-466A-BD88-EF329520F8CE}" srcOrd="0" destOrd="0" presId="urn:microsoft.com/office/officeart/2005/8/layout/process1"/>
    <dgm:cxn modelId="{7013DE99-B01C-4288-90C9-0A2C24384AD6}" type="presParOf" srcId="{84D775D2-517A-410A-8B52-AAF8B0B28CE5}" destId="{931AC538-20EA-42AB-8C93-2E17361E92BD}" srcOrd="2" destOrd="0" presId="urn:microsoft.com/office/officeart/2005/8/layout/process1"/>
    <dgm:cxn modelId="{CB8FF1A6-83D6-4686-8644-AE29F5CA5E26}" type="presParOf" srcId="{84D775D2-517A-410A-8B52-AAF8B0B28CE5}" destId="{32420C8F-5EF5-4BC6-A043-BA8BC3D4137F}" srcOrd="3" destOrd="0" presId="urn:microsoft.com/office/officeart/2005/8/layout/process1"/>
    <dgm:cxn modelId="{D1C8CD96-F6AC-4649-8CF2-02164E051430}" type="presParOf" srcId="{32420C8F-5EF5-4BC6-A043-BA8BC3D4137F}" destId="{18671C0C-6EE3-47AB-B833-90BB213DE40F}" srcOrd="0" destOrd="0" presId="urn:microsoft.com/office/officeart/2005/8/layout/process1"/>
    <dgm:cxn modelId="{79454214-CEB0-4F68-A494-395553E7FE12}" type="presParOf" srcId="{84D775D2-517A-410A-8B52-AAF8B0B28CE5}" destId="{73D15ADF-2D9D-47CB-BD22-FAC85B0F36D3}" srcOrd="4" destOrd="0" presId="urn:microsoft.com/office/officeart/2005/8/layout/process1"/>
    <dgm:cxn modelId="{C4A33247-C8F6-44FB-914E-8AD5F1DE448E}" type="presParOf" srcId="{84D775D2-517A-410A-8B52-AAF8B0B28CE5}" destId="{34E897CD-BE6B-423F-A5BC-6393E2BA9C04}" srcOrd="5" destOrd="0" presId="urn:microsoft.com/office/officeart/2005/8/layout/process1"/>
    <dgm:cxn modelId="{88F32447-E344-446B-82F8-88BB1DA80540}" type="presParOf" srcId="{34E897CD-BE6B-423F-A5BC-6393E2BA9C04}" destId="{AB2203D2-42B9-41F6-BC1A-42C9F3FF6C2C}" srcOrd="0" destOrd="0" presId="urn:microsoft.com/office/officeart/2005/8/layout/process1"/>
    <dgm:cxn modelId="{C7B662CD-E549-4756-BCB1-5EEF3CFD7534}" type="presParOf" srcId="{84D775D2-517A-410A-8B52-AAF8B0B28CE5}" destId="{33446EFB-A65B-444D-8B92-1275DB46664C}" srcOrd="6" destOrd="0" presId="urn:microsoft.com/office/officeart/2005/8/layout/process1"/>
    <dgm:cxn modelId="{9B164214-F265-4CDA-8895-7DD2664A43A7}" type="presParOf" srcId="{84D775D2-517A-410A-8B52-AAF8B0B28CE5}" destId="{55C27CB2-24C8-45A9-9BB7-3C24681DCFCD}" srcOrd="7" destOrd="0" presId="urn:microsoft.com/office/officeart/2005/8/layout/process1"/>
    <dgm:cxn modelId="{29DAAAB8-3C97-41BC-BB3A-161F567650C8}" type="presParOf" srcId="{55C27CB2-24C8-45A9-9BB7-3C24681DCFCD}" destId="{783D90A0-6586-46FE-93A0-F9629FF16AF3}" srcOrd="0" destOrd="0" presId="urn:microsoft.com/office/officeart/2005/8/layout/process1"/>
    <dgm:cxn modelId="{50BC2C8F-3B49-4CAB-AE52-DFEE65C736E0}" type="presParOf" srcId="{84D775D2-517A-410A-8B52-AAF8B0B28CE5}" destId="{8D86168E-BC3C-4760-BCF9-056153F97F6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A02B6-9022-4301-8450-37F9937A4C9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8F499B9B-7868-494F-B941-53899292B770}">
      <dgm:prSet phldrT="[文字]" custT="1"/>
      <dgm:spPr/>
      <dgm:t>
        <a:bodyPr/>
        <a:lstStyle/>
        <a:p>
          <a:r>
            <a:rPr lang="zh-TW" altLang="en-US" sz="2400" b="1" dirty="0" smtClean="0"/>
            <a:t>申請階段</a:t>
          </a:r>
          <a:endParaRPr lang="zh-TW" altLang="en-US" sz="2400" b="1" dirty="0"/>
        </a:p>
      </dgm:t>
    </dgm:pt>
    <dgm:pt modelId="{D2EE74E2-CFA4-447A-AE80-2671CF339413}" type="parTrans" cxnId="{CA036D5B-64C6-40C6-AB3F-D44B718EBE5F}">
      <dgm:prSet/>
      <dgm:spPr/>
      <dgm:t>
        <a:bodyPr/>
        <a:lstStyle/>
        <a:p>
          <a:endParaRPr lang="zh-TW" altLang="en-US"/>
        </a:p>
      </dgm:t>
    </dgm:pt>
    <dgm:pt modelId="{D449D7BF-ECA8-4D5A-91FE-8DE936EBA705}" type="sibTrans" cxnId="{CA036D5B-64C6-40C6-AB3F-D44B718EBE5F}">
      <dgm:prSet/>
      <dgm:spPr/>
      <dgm:t>
        <a:bodyPr/>
        <a:lstStyle/>
        <a:p>
          <a:endParaRPr lang="zh-TW" altLang="en-US"/>
        </a:p>
      </dgm:t>
    </dgm:pt>
    <dgm:pt modelId="{862399A9-E789-4BA5-91B4-EC4728091496}">
      <dgm:prSet phldrT="[文字]" custT="1"/>
      <dgm:spPr>
        <a:solidFill>
          <a:srgbClr val="DDDDDD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結報階段</a:t>
          </a:r>
          <a:endParaRPr lang="zh-TW" altLang="en-US" sz="2800" b="1" dirty="0">
            <a:solidFill>
              <a:schemeClr val="tx1"/>
            </a:solidFill>
          </a:endParaRPr>
        </a:p>
      </dgm:t>
    </dgm:pt>
    <dgm:pt modelId="{5B528AA4-F813-407D-8E26-28DA9BFE5079}" type="parTrans" cxnId="{038642DA-3870-4F19-A5E9-856EB8B1930F}">
      <dgm:prSet/>
      <dgm:spPr/>
      <dgm:t>
        <a:bodyPr/>
        <a:lstStyle/>
        <a:p>
          <a:endParaRPr lang="zh-TW" altLang="en-US"/>
        </a:p>
      </dgm:t>
    </dgm:pt>
    <dgm:pt modelId="{A4FFEA55-E076-47C2-9A58-7A0CEDCCB1DE}" type="sibTrans" cxnId="{038642DA-3870-4F19-A5E9-856EB8B1930F}">
      <dgm:prSet/>
      <dgm:spPr/>
      <dgm:t>
        <a:bodyPr/>
        <a:lstStyle/>
        <a:p>
          <a:endParaRPr lang="zh-TW" altLang="en-US"/>
        </a:p>
      </dgm:t>
    </dgm:pt>
    <dgm:pt modelId="{84D775D2-517A-410A-8B52-AAF8B0B28CE5}" type="pres">
      <dgm:prSet presAssocID="{6C4A02B6-9022-4301-8450-37F9937A4C96}" presName="Name0" presStyleCnt="0">
        <dgm:presLayoutVars>
          <dgm:dir/>
          <dgm:resizeHandles val="exact"/>
        </dgm:presLayoutVars>
      </dgm:prSet>
      <dgm:spPr/>
    </dgm:pt>
    <dgm:pt modelId="{FBCF5D6D-7F0A-4C60-8A2C-52EEDEE5FB30}" type="pres">
      <dgm:prSet presAssocID="{8F499B9B-7868-494F-B941-53899292B770}" presName="node" presStyleLbl="node1" presStyleIdx="0" presStyleCnt="2" custScaleX="41415" custScaleY="25065" custLinFactNeighborX="-113" custLinFactNeighborY="-6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AD9281-1D1A-4E43-985A-CA16455EDB93}" type="pres">
      <dgm:prSet presAssocID="{D449D7BF-ECA8-4D5A-91FE-8DE936EBA705}" presName="sibTrans" presStyleLbl="sibTrans2D1" presStyleIdx="0" presStyleCnt="1" custScaleX="65822" custScaleY="25347" custLinFactNeighborX="-2799" custLinFactNeighborY="37689"/>
      <dgm:spPr/>
      <dgm:t>
        <a:bodyPr/>
        <a:lstStyle/>
        <a:p>
          <a:endParaRPr lang="zh-TW" altLang="en-US"/>
        </a:p>
      </dgm:t>
    </dgm:pt>
    <dgm:pt modelId="{3A57CEE2-D198-466A-BD88-EF329520F8CE}" type="pres">
      <dgm:prSet presAssocID="{D449D7BF-ECA8-4D5A-91FE-8DE936EBA705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8D86168E-BC3C-4760-BCF9-056153F97F6C}" type="pres">
      <dgm:prSet presAssocID="{862399A9-E789-4BA5-91B4-EC4728091496}" presName="node" presStyleLbl="node1" presStyleIdx="1" presStyleCnt="2" custScaleX="50620" custScaleY="23085" custLinFactNeighborX="-9133" custLinFactNeighborY="232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036D5B-64C6-40C6-AB3F-D44B718EBE5F}" srcId="{6C4A02B6-9022-4301-8450-37F9937A4C96}" destId="{8F499B9B-7868-494F-B941-53899292B770}" srcOrd="0" destOrd="0" parTransId="{D2EE74E2-CFA4-447A-AE80-2671CF339413}" sibTransId="{D449D7BF-ECA8-4D5A-91FE-8DE936EBA705}"/>
    <dgm:cxn modelId="{C3A7D29F-CAB3-4A56-82E9-DDB33966B2A1}" type="presOf" srcId="{8F499B9B-7868-494F-B941-53899292B770}" destId="{FBCF5D6D-7F0A-4C60-8A2C-52EEDEE5FB30}" srcOrd="0" destOrd="0" presId="urn:microsoft.com/office/officeart/2005/8/layout/process1"/>
    <dgm:cxn modelId="{91074B22-6AEB-4F31-8676-6933BEE34289}" type="presOf" srcId="{D449D7BF-ECA8-4D5A-91FE-8DE936EBA705}" destId="{5AAD9281-1D1A-4E43-985A-CA16455EDB93}" srcOrd="0" destOrd="0" presId="urn:microsoft.com/office/officeart/2005/8/layout/process1"/>
    <dgm:cxn modelId="{2D80FD84-F8FC-4FFB-B749-56D267A35FC9}" type="presOf" srcId="{D449D7BF-ECA8-4D5A-91FE-8DE936EBA705}" destId="{3A57CEE2-D198-466A-BD88-EF329520F8CE}" srcOrd="1" destOrd="0" presId="urn:microsoft.com/office/officeart/2005/8/layout/process1"/>
    <dgm:cxn modelId="{038642DA-3870-4F19-A5E9-856EB8B1930F}" srcId="{6C4A02B6-9022-4301-8450-37F9937A4C96}" destId="{862399A9-E789-4BA5-91B4-EC4728091496}" srcOrd="1" destOrd="0" parTransId="{5B528AA4-F813-407D-8E26-28DA9BFE5079}" sibTransId="{A4FFEA55-E076-47C2-9A58-7A0CEDCCB1DE}"/>
    <dgm:cxn modelId="{1578EF0C-9E51-4CEA-BC4C-55CF574C59B8}" type="presOf" srcId="{862399A9-E789-4BA5-91B4-EC4728091496}" destId="{8D86168E-BC3C-4760-BCF9-056153F97F6C}" srcOrd="0" destOrd="0" presId="urn:microsoft.com/office/officeart/2005/8/layout/process1"/>
    <dgm:cxn modelId="{F230AE8B-F40D-4CA2-9016-D8980EA8FA94}" type="presOf" srcId="{6C4A02B6-9022-4301-8450-37F9937A4C96}" destId="{84D775D2-517A-410A-8B52-AAF8B0B28CE5}" srcOrd="0" destOrd="0" presId="urn:microsoft.com/office/officeart/2005/8/layout/process1"/>
    <dgm:cxn modelId="{2F000D9F-9533-4067-9B3C-E195B4F477A5}" type="presParOf" srcId="{84D775D2-517A-410A-8B52-AAF8B0B28CE5}" destId="{FBCF5D6D-7F0A-4C60-8A2C-52EEDEE5FB30}" srcOrd="0" destOrd="0" presId="urn:microsoft.com/office/officeart/2005/8/layout/process1"/>
    <dgm:cxn modelId="{E294290B-3E8F-42BD-A9A5-8286C433175A}" type="presParOf" srcId="{84D775D2-517A-410A-8B52-AAF8B0B28CE5}" destId="{5AAD9281-1D1A-4E43-985A-CA16455EDB93}" srcOrd="1" destOrd="0" presId="urn:microsoft.com/office/officeart/2005/8/layout/process1"/>
    <dgm:cxn modelId="{5ED87B8D-1DDA-48E6-8905-A37C8FF286E3}" type="presParOf" srcId="{5AAD9281-1D1A-4E43-985A-CA16455EDB93}" destId="{3A57CEE2-D198-466A-BD88-EF329520F8CE}" srcOrd="0" destOrd="0" presId="urn:microsoft.com/office/officeart/2005/8/layout/process1"/>
    <dgm:cxn modelId="{DCE8B23A-ECA7-45DE-8283-57B85C8E7A25}" type="presParOf" srcId="{84D775D2-517A-410A-8B52-AAF8B0B28CE5}" destId="{8D86168E-BC3C-4760-BCF9-056153F97F6C}" srcOrd="2" destOrd="0" presId="urn:microsoft.com/office/officeart/2005/8/layout/process1"/>
  </dgm:cxnLst>
  <dgm:bg/>
  <dgm:whole>
    <a:ln w="1270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F5D6D-7F0A-4C60-8A2C-52EEDEE5FB30}">
      <dsp:nvSpPr>
        <dsp:cNvPr id="0" name=""/>
        <dsp:cNvSpPr/>
      </dsp:nvSpPr>
      <dsp:spPr>
        <a:xfrm>
          <a:off x="21251" y="614455"/>
          <a:ext cx="1547836" cy="556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申請階段</a:t>
          </a:r>
          <a:endParaRPr lang="zh-TW" altLang="en-US" sz="2400" b="1" kern="1200" dirty="0"/>
        </a:p>
      </dsp:txBody>
      <dsp:txXfrm>
        <a:off x="37551" y="630755"/>
        <a:ext cx="1515236" cy="523918"/>
      </dsp:txXfrm>
    </dsp:sp>
    <dsp:sp modelId="{5AAD9281-1D1A-4E43-985A-CA16455EDB93}">
      <dsp:nvSpPr>
        <dsp:cNvPr id="0" name=""/>
        <dsp:cNvSpPr/>
      </dsp:nvSpPr>
      <dsp:spPr>
        <a:xfrm rot="2596034">
          <a:off x="870983" y="1432889"/>
          <a:ext cx="509859" cy="225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880172" y="1454791"/>
        <a:ext cx="442252" cy="135215"/>
      </dsp:txXfrm>
    </dsp:sp>
    <dsp:sp modelId="{931AC538-20EA-42AB-8C93-2E17361E92BD}">
      <dsp:nvSpPr>
        <dsp:cNvPr id="0" name=""/>
        <dsp:cNvSpPr/>
      </dsp:nvSpPr>
      <dsp:spPr>
        <a:xfrm>
          <a:off x="1438291" y="1919450"/>
          <a:ext cx="1707072" cy="764057"/>
        </a:xfrm>
        <a:prstGeom prst="roundRect">
          <a:avLst>
            <a:gd name="adj" fmla="val 1000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購案會辦階段</a:t>
          </a:r>
          <a:endParaRPr lang="en-US" altLang="zh-TW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(</a:t>
          </a:r>
          <a:r>
            <a:rPr lang="zh-TW" altLang="en-US" sz="1800" b="1" kern="1200" dirty="0" smtClean="0"/>
            <a:t>管理科</a:t>
          </a:r>
          <a:r>
            <a:rPr lang="en-US" altLang="zh-TW" sz="1800" b="1" kern="1200" dirty="0" smtClean="0"/>
            <a:t>)</a:t>
          </a:r>
          <a:endParaRPr lang="zh-TW" altLang="en-US" sz="1800" b="1" kern="1200" dirty="0"/>
        </a:p>
      </dsp:txBody>
      <dsp:txXfrm>
        <a:off x="1460669" y="1941828"/>
        <a:ext cx="1662316" cy="719301"/>
      </dsp:txXfrm>
    </dsp:sp>
    <dsp:sp modelId="{32420C8F-5EF5-4BC6-A043-BA8BC3D4137F}">
      <dsp:nvSpPr>
        <dsp:cNvPr id="0" name=""/>
        <dsp:cNvSpPr/>
      </dsp:nvSpPr>
      <dsp:spPr>
        <a:xfrm rot="21275812">
          <a:off x="3232716" y="2127166"/>
          <a:ext cx="461318" cy="256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232887" y="2182006"/>
        <a:ext cx="384484" cy="153667"/>
      </dsp:txXfrm>
    </dsp:sp>
    <dsp:sp modelId="{73D15ADF-2D9D-47CB-BD22-FAC85B0F36D3}">
      <dsp:nvSpPr>
        <dsp:cNvPr id="0" name=""/>
        <dsp:cNvSpPr/>
      </dsp:nvSpPr>
      <dsp:spPr>
        <a:xfrm>
          <a:off x="3933962" y="1640048"/>
          <a:ext cx="1184651" cy="900178"/>
        </a:xfrm>
        <a:prstGeom prst="roundRect">
          <a:avLst>
            <a:gd name="adj" fmla="val 1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採購階段</a:t>
          </a:r>
          <a:endParaRPr lang="en-US" altLang="zh-TW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/>
            <a:t>(</a:t>
          </a:r>
          <a:r>
            <a:rPr lang="zh-TW" altLang="en-US" sz="1800" b="1" kern="1200" dirty="0" smtClean="0"/>
            <a:t>管理科</a:t>
          </a:r>
          <a:r>
            <a:rPr lang="en-US" altLang="zh-TW" sz="1800" b="1" kern="1200" dirty="0" smtClean="0"/>
            <a:t>)</a:t>
          </a:r>
          <a:endParaRPr lang="zh-TW" altLang="en-US" sz="1800" b="1" kern="1200" dirty="0"/>
        </a:p>
      </dsp:txBody>
      <dsp:txXfrm>
        <a:off x="3960327" y="1666413"/>
        <a:ext cx="1131921" cy="847448"/>
      </dsp:txXfrm>
    </dsp:sp>
    <dsp:sp modelId="{34E897CD-BE6B-423F-A5BC-6393E2BA9C04}">
      <dsp:nvSpPr>
        <dsp:cNvPr id="0" name=""/>
        <dsp:cNvSpPr/>
      </dsp:nvSpPr>
      <dsp:spPr>
        <a:xfrm rot="19302152">
          <a:off x="4792161" y="1006958"/>
          <a:ext cx="522288" cy="27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4800938" y="1086619"/>
        <a:ext cx="440713" cy="163151"/>
      </dsp:txXfrm>
    </dsp:sp>
    <dsp:sp modelId="{33446EFB-A65B-444D-8B92-1275DB46664C}">
      <dsp:nvSpPr>
        <dsp:cNvPr id="0" name=""/>
        <dsp:cNvSpPr/>
      </dsp:nvSpPr>
      <dsp:spPr>
        <a:xfrm>
          <a:off x="5403283" y="546117"/>
          <a:ext cx="1544602" cy="483203"/>
        </a:xfrm>
        <a:prstGeom prst="roundRect">
          <a:avLst>
            <a:gd name="adj" fmla="val 10000"/>
          </a:avLst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訂約履約階段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5417436" y="560270"/>
        <a:ext cx="1516296" cy="454897"/>
      </dsp:txXfrm>
    </dsp:sp>
    <dsp:sp modelId="{55C27CB2-24C8-45A9-9BB7-3C24681DCFCD}">
      <dsp:nvSpPr>
        <dsp:cNvPr id="0" name=""/>
        <dsp:cNvSpPr/>
      </dsp:nvSpPr>
      <dsp:spPr>
        <a:xfrm rot="1792688">
          <a:off x="6844384" y="1234446"/>
          <a:ext cx="353685" cy="271917"/>
        </a:xfrm>
        <a:prstGeom prst="rightArrow">
          <a:avLst>
            <a:gd name="adj1" fmla="val 60000"/>
            <a:gd name="adj2" fmla="val 50000"/>
          </a:avLst>
        </a:prstGeom>
        <a:solidFill>
          <a:srgbClr val="DDDD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849805" y="1268510"/>
        <a:ext cx="272110" cy="163151"/>
      </dsp:txXfrm>
    </dsp:sp>
    <dsp:sp modelId="{8D86168E-BC3C-4760-BCF9-056153F97F6C}">
      <dsp:nvSpPr>
        <dsp:cNvPr id="0" name=""/>
        <dsp:cNvSpPr/>
      </dsp:nvSpPr>
      <dsp:spPr>
        <a:xfrm>
          <a:off x="7678442" y="1498412"/>
          <a:ext cx="1256786" cy="1027497"/>
        </a:xfrm>
        <a:prstGeom prst="roundRect">
          <a:avLst>
            <a:gd name="adj" fmla="val 10000"/>
          </a:avLst>
        </a:prstGeom>
        <a:solidFill>
          <a:srgbClr val="DD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solidFill>
                <a:schemeClr val="tx1"/>
              </a:solidFill>
            </a:rPr>
            <a:t>結報階段</a:t>
          </a:r>
          <a:r>
            <a:rPr lang="en-US" altLang="zh-TW" sz="1900" b="1" kern="1200" dirty="0" smtClean="0">
              <a:solidFill>
                <a:schemeClr val="tx1"/>
              </a:solidFill>
            </a:rPr>
            <a:t>(</a:t>
          </a:r>
          <a:r>
            <a:rPr lang="zh-TW" altLang="en-US" sz="1900" b="1" kern="1200" dirty="0" smtClean="0">
              <a:solidFill>
                <a:schemeClr val="tx1"/>
              </a:solidFill>
            </a:rPr>
            <a:t>管理科</a:t>
          </a:r>
          <a:r>
            <a:rPr lang="en-US" altLang="zh-TW" sz="1900" b="1" kern="1200" dirty="0" smtClean="0">
              <a:solidFill>
                <a:schemeClr val="tx1"/>
              </a:solidFill>
            </a:rPr>
            <a:t>)</a:t>
          </a:r>
          <a:endParaRPr lang="zh-TW" altLang="en-US" sz="1900" b="1" kern="1200" dirty="0">
            <a:solidFill>
              <a:schemeClr val="tx1"/>
            </a:solidFill>
          </a:endParaRPr>
        </a:p>
      </dsp:txBody>
      <dsp:txXfrm>
        <a:off x="7708536" y="1528506"/>
        <a:ext cx="1196598" cy="967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F5D6D-7F0A-4C60-8A2C-52EEDEE5FB30}">
      <dsp:nvSpPr>
        <dsp:cNvPr id="0" name=""/>
        <dsp:cNvSpPr/>
      </dsp:nvSpPr>
      <dsp:spPr>
        <a:xfrm>
          <a:off x="0" y="918530"/>
          <a:ext cx="2823767" cy="1025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申請階段</a:t>
          </a:r>
          <a:endParaRPr lang="zh-TW" altLang="en-US" sz="2400" b="1" kern="1200" dirty="0"/>
        </a:p>
      </dsp:txBody>
      <dsp:txXfrm>
        <a:off x="30033" y="948563"/>
        <a:ext cx="2763701" cy="965326"/>
      </dsp:txXfrm>
    </dsp:sp>
    <dsp:sp modelId="{5AAD9281-1D1A-4E43-985A-CA16455EDB93}">
      <dsp:nvSpPr>
        <dsp:cNvPr id="0" name=""/>
        <dsp:cNvSpPr/>
      </dsp:nvSpPr>
      <dsp:spPr>
        <a:xfrm rot="604212">
          <a:off x="3582960" y="2320074"/>
          <a:ext cx="833375" cy="428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3583950" y="2394552"/>
        <a:ext cx="704796" cy="257159"/>
      </dsp:txXfrm>
    </dsp:sp>
    <dsp:sp modelId="{8D86168E-BC3C-4760-BCF9-056153F97F6C}">
      <dsp:nvSpPr>
        <dsp:cNvPr id="0" name=""/>
        <dsp:cNvSpPr/>
      </dsp:nvSpPr>
      <dsp:spPr>
        <a:xfrm>
          <a:off x="5175842" y="1933940"/>
          <a:ext cx="3451384" cy="944392"/>
        </a:xfrm>
        <a:prstGeom prst="roundRect">
          <a:avLst>
            <a:gd name="adj" fmla="val 10000"/>
          </a:avLst>
        </a:prstGeom>
        <a:solidFill>
          <a:srgbClr val="DD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結報階段</a:t>
          </a:r>
          <a:endParaRPr lang="zh-TW" altLang="en-US" sz="2800" b="1" kern="1200" dirty="0">
            <a:solidFill>
              <a:schemeClr val="tx1"/>
            </a:solidFill>
          </a:endParaRPr>
        </a:p>
      </dsp:txBody>
      <dsp:txXfrm>
        <a:off x="5203502" y="1961600"/>
        <a:ext cx="3396064" cy="88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t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t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194D7E39-C853-4375-BE0E-77EC8E3C4CA9}" type="datetimeFigureOut">
              <a:rPr lang="zh-TW" altLang="en-US"/>
              <a:pPr>
                <a:defRPr/>
              </a:pPr>
              <a:t>2019/4/17</a:t>
            </a:fld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759"/>
            <a:ext cx="2919413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b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759"/>
            <a:ext cx="2919412" cy="4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73" tIns="43786" rIns="87573" bIns="43786" numCol="1" anchor="b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DCB9B6DB-8331-4BD4-8BEB-6B245D779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421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19413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14763" y="1"/>
            <a:ext cx="2919412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82FD1795-F88C-465D-B394-BC2EA9270A51}" type="datetimeFigureOut">
              <a:rPr lang="zh-TW" altLang="en-US"/>
              <a:pPr>
                <a:defRPr/>
              </a:pPr>
              <a:t>2019/4/17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386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748272"/>
            <a:ext cx="5389563" cy="38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1" y="9372759"/>
            <a:ext cx="2919413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defTabSz="876300" eaLnBrk="0" hangingPunct="0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72759"/>
            <a:ext cx="2919412" cy="4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60" tIns="45380" rIns="90760" bIns="45380" numCol="1" anchor="b" anchorCtr="0" compatLnSpc="1">
            <a:prstTxWarp prst="textNoShape">
              <a:avLst/>
            </a:prstTxWarp>
          </a:bodyPr>
          <a:lstStyle>
            <a:lvl1pPr algn="r" defTabSz="876300" eaLnBrk="0" hangingPunct="0">
              <a:defRPr sz="1200" smtClean="0"/>
            </a:lvl1pPr>
          </a:lstStyle>
          <a:p>
            <a:pPr>
              <a:defRPr/>
            </a:pPr>
            <a:fld id="{B36B95FE-6008-4B32-8A81-AF26413ABE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97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副標題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點標楷體加粗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468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標題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標題一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32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28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標題三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24</a:t>
            </a:r>
            <a:r>
              <a:rPr lang="zh-TW" altLang="en-US" dirty="0" smtClean="0"/>
              <a:t>點標楷體加粗</a:t>
            </a:r>
            <a:endParaRPr lang="en-US" altLang="zh-TW" dirty="0" smtClean="0"/>
          </a:p>
          <a:p>
            <a:r>
              <a:rPr lang="zh-TW" altLang="en-US" dirty="0" smtClean="0"/>
              <a:t>間距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1.5</a:t>
            </a:r>
            <a:r>
              <a:rPr lang="zh-TW" altLang="en-US" dirty="0" smtClean="0"/>
              <a:t>倍行距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1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124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向會議中受眾說明</a:t>
            </a:r>
            <a:r>
              <a:rPr lang="en-US" altLang="zh-TW" dirty="0" smtClean="0"/>
              <a:t>:</a:t>
            </a:r>
            <a:r>
              <a:rPr lang="zh-TW" altLang="en-US" dirty="0" smtClean="0"/>
              <a:t> 本次報告之主題</a:t>
            </a:r>
            <a:r>
              <a:rPr lang="en-US" altLang="zh-TW" dirty="0" smtClean="0"/>
              <a:t>,</a:t>
            </a:r>
            <a:r>
              <a:rPr lang="zh-TW" altLang="en-US" dirty="0" smtClean="0"/>
              <a:t> 其發生原因摘要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),</a:t>
            </a:r>
            <a:r>
              <a:rPr lang="zh-TW" altLang="en-US" dirty="0" smtClean="0"/>
              <a:t> 並舉出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關切事項</a:t>
            </a:r>
            <a:r>
              <a:rPr lang="en-US" altLang="zh-TW" dirty="0" smtClean="0"/>
              <a:t>/</a:t>
            </a:r>
            <a:r>
              <a:rPr lang="zh-TW" altLang="en-US" dirty="0" smtClean="0"/>
              <a:t> 待討論議題</a:t>
            </a:r>
            <a:r>
              <a:rPr lang="en-US" altLang="zh-TW" dirty="0" smtClean="0"/>
              <a:t>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25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先從本次會議中的受眾的角度設想</a:t>
            </a:r>
            <a:r>
              <a:rPr lang="en-US" altLang="zh-TW" dirty="0" smtClean="0"/>
              <a:t>,</a:t>
            </a:r>
            <a:r>
              <a:rPr lang="zh-TW" altLang="en-US" dirty="0" smtClean="0"/>
              <a:t> 開門見出提出他最想知道、最關切的事情</a:t>
            </a:r>
            <a:r>
              <a:rPr lang="en-US" altLang="zh-TW" dirty="0" smtClean="0"/>
              <a:t>;</a:t>
            </a:r>
            <a:r>
              <a:rPr lang="zh-TW" altLang="en-US" dirty="0" smtClean="0"/>
              <a:t> 再分項細說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B95FE-6008-4B32-8A81-AF26413ABE5B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643688"/>
            <a:ext cx="9144000" cy="5397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55650" y="1628775"/>
            <a:ext cx="7775575" cy="730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n w="0"/>
              <a:solidFill>
                <a:srgbClr val="99FF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5650" y="3573463"/>
            <a:ext cx="7775575" cy="730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8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238"/>
            <a:ext cx="91535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916113"/>
            <a:ext cx="7632700" cy="1470025"/>
          </a:xfrm>
        </p:spPr>
        <p:txBody>
          <a:bodyPr/>
          <a:lstStyle>
            <a:lvl1pPr>
              <a:defRPr sz="4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zh-TW" altLang="en-US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7" y="3955256"/>
            <a:ext cx="6400800" cy="13938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03C708-75E0-42E3-9F8F-D137891E66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5" y="585216"/>
            <a:ext cx="2220772" cy="7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7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48C4-A93A-463D-8A70-2BEFBE500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2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97638" y="908050"/>
            <a:ext cx="1962150" cy="52181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11188" y="908050"/>
            <a:ext cx="5734050" cy="52181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37B8-65F7-4F03-9B36-77F208EA35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06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6E3-A356-4CD5-AF4C-F24117DCB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4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00F3-629E-49C0-BEEB-47D471E5E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41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3848100" cy="4352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773238"/>
            <a:ext cx="3848100" cy="4352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65F2-344B-47DF-9DD2-F5E5908C2B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5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17A1-97C9-4E79-8443-FDF0B96719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26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7B1A-4BD5-43E6-923C-B1812ECB55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92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A511-9D61-4AFE-9B60-3786D44D9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47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F0A9-3F4A-46FE-921E-B0E9E4F3B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2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2134-19F9-4E5B-B1EB-4D54311453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5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07244"/>
            <a:ext cx="7848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35138"/>
            <a:ext cx="7848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8C6C0D5-EB53-4496-850A-1856A6EAB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4" y="-26988"/>
            <a:ext cx="9109431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-9525" y="6650038"/>
            <a:ext cx="9163050" cy="4762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1033" name="圖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915352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" y="123602"/>
            <a:ext cx="1294393" cy="411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Arial" panose="020B0604020202020204" pitchFamily="34" charset="0"/>
          <a:ea typeface="華康儷中黑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p"/>
        <a:defRPr kumimoji="1" sz="3200" b="1" kern="1200">
          <a:solidFill>
            <a:srgbClr val="000066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l"/>
        <a:defRPr kumimoji="1" sz="2800" b="1" kern="1200">
          <a:solidFill>
            <a:srgbClr val="66330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60000"/>
        <a:buFont typeface="Wingdings" panose="05000000000000000000" pitchFamily="2" charset="2"/>
        <a:buChar char="u"/>
        <a:defRPr kumimoji="1" sz="24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kumimoji="1"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file:///D:\&#31777;&#22577;\107\&#24037;&#31243;&#32080;&#31639;&#39511;&#25910;&#35657;&#26126;&#26360;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採購管理系統新增功能說明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3037" y="3955256"/>
            <a:ext cx="6400800" cy="1768211"/>
          </a:xfrm>
        </p:spPr>
        <p:txBody>
          <a:bodyPr/>
          <a:lstStyle/>
          <a:p>
            <a:r>
              <a:rPr lang="zh-TW" altLang="en-US" dirty="0"/>
              <a:t>謝佳吟</a:t>
            </a:r>
            <a:endParaRPr lang="en-US" altLang="zh-TW" dirty="0" smtClean="0"/>
          </a:p>
          <a:p>
            <a:r>
              <a:rPr lang="zh-TW" altLang="en-US" dirty="0"/>
              <a:t>秘書室管理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en-US" altLang="zh-TW" dirty="0" smtClean="0"/>
              <a:t>108/4/18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81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申請階段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1378396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承攬作業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145"/>
            <a:ext cx="9144000" cy="1809882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 bwMode="auto">
          <a:xfrm>
            <a:off x="513710" y="2984546"/>
            <a:ext cx="7756988" cy="32877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404"/>
            <a:ext cx="9144000" cy="226457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6893961" y="5694014"/>
            <a:ext cx="1304818" cy="226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145"/>
            <a:ext cx="9144000" cy="2170771"/>
          </a:xfrm>
          <a:prstGeom prst="rect">
            <a:avLst/>
          </a:prstGeom>
        </p:spPr>
      </p:pic>
      <p:sp>
        <p:nvSpPr>
          <p:cNvPr id="10" name="直線圖說文字 2 9"/>
          <p:cNvSpPr/>
          <p:nvPr/>
        </p:nvSpPr>
        <p:spPr bwMode="auto">
          <a:xfrm>
            <a:off x="6215867" y="4633645"/>
            <a:ext cx="2661006" cy="711048"/>
          </a:xfrm>
          <a:prstGeom prst="borderCallout2">
            <a:avLst>
              <a:gd name="adj1" fmla="val 98839"/>
              <a:gd name="adj2" fmla="val 15636"/>
              <a:gd name="adj3" fmla="val 114560"/>
              <a:gd name="adj4" fmla="val 34905"/>
              <a:gd name="adj5" fmla="val 144821"/>
              <a:gd name="adj6" fmla="val 43158"/>
            </a:avLst>
          </a:prstGeom>
          <a:solidFill>
            <a:schemeClr val="accent1">
              <a:lumMod val="9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至少一個項次打勾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811"/>
            <a:ext cx="9144000" cy="45968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2075380" y="5807030"/>
            <a:ext cx="3534310" cy="3882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020601" y="4131026"/>
            <a:ext cx="5856271" cy="156298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申請單列印會印</a:t>
            </a: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出</a:t>
            </a:r>
            <a:r>
              <a:rPr lang="zh-TW" altLang="en-US" sz="2000" b="1" dirty="0">
                <a:solidFill>
                  <a:schemeClr val="tx1"/>
                </a:solidFill>
                <a:latin typeface="新細明體"/>
                <a:ea typeface="新細明體"/>
              </a:rPr>
              <a:t>「承攬作業文件檢核表」、「</a:t>
            </a: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</a:t>
            </a:r>
            <a:endParaRPr lang="en-US" altLang="zh-TW" sz="2000" b="1" dirty="0" smtClean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作</a:t>
            </a:r>
            <a:r>
              <a:rPr lang="zh-TW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場所交付承攬商切結</a:t>
            </a: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書</a:t>
            </a:r>
            <a:r>
              <a:rPr lang="zh-TW" altLang="en-US" sz="2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」、</a:t>
            </a:r>
            <a:r>
              <a:rPr lang="zh-TW" altLang="en-US" sz="2000" b="1" dirty="0">
                <a:solidFill>
                  <a:schemeClr val="tx1"/>
                </a:solidFill>
                <a:latin typeface="新細明體"/>
                <a:ea typeface="新細明體"/>
              </a:rPr>
              <a:t> 「</a:t>
            </a:r>
            <a:r>
              <a:rPr lang="zh-TW" altLang="en-US" sz="2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承攬</a:t>
            </a:r>
            <a:r>
              <a:rPr lang="zh-TW" altLang="en-US" sz="2000" b="1" dirty="0">
                <a:solidFill>
                  <a:schemeClr val="tx1"/>
                </a:solidFill>
                <a:latin typeface="新細明體"/>
                <a:ea typeface="新細明體"/>
              </a:rPr>
              <a:t>商安全</a:t>
            </a:r>
            <a:r>
              <a:rPr lang="zh-TW" altLang="en-US" sz="2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衛生</a:t>
            </a:r>
            <a:endParaRPr lang="en-US" altLang="zh-TW" sz="2000" b="1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eaLnBrk="1" hangingPunct="1"/>
            <a:r>
              <a:rPr lang="zh-TW" altLang="en-US" sz="2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管理規定」、</a:t>
            </a:r>
            <a:r>
              <a:rPr lang="zh-TW" altLang="en-US" sz="2000" b="1" dirty="0">
                <a:solidFill>
                  <a:schemeClr val="tx1"/>
                </a:solidFill>
                <a:latin typeface="新細明體"/>
                <a:ea typeface="新細明體"/>
              </a:rPr>
              <a:t> 「承攬商違反安全衛生規定扣罰</a:t>
            </a:r>
            <a:r>
              <a:rPr lang="zh-TW" altLang="en-US" sz="2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違</a:t>
            </a:r>
            <a:endParaRPr lang="en-US" altLang="zh-TW" sz="2000" b="1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eaLnBrk="1" hangingPunct="1"/>
            <a:r>
              <a:rPr lang="zh-TW" altLang="en-US" sz="2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約</a:t>
            </a:r>
            <a:r>
              <a:rPr lang="zh-TW" altLang="en-US" sz="2000" b="1" dirty="0">
                <a:solidFill>
                  <a:schemeClr val="tx1"/>
                </a:solidFill>
                <a:latin typeface="新細明體"/>
                <a:ea typeface="新細明體"/>
              </a:rPr>
              <a:t>金表」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申請階段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財物維修自我檢核表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5F2-344B-47DF-9DD2-F5E5908C2B5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749"/>
            <a:ext cx="9144000" cy="37954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164387" y="4384497"/>
            <a:ext cx="1500026" cy="3416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713"/>
            <a:ext cx="9144000" cy="2580135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 bwMode="auto">
          <a:xfrm>
            <a:off x="71919" y="5170497"/>
            <a:ext cx="9000162" cy="13253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申請單列印帶出，請至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財物管理系統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查詢欲維修的財產資料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並填寫、勾填說明欄。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336332" y="2809637"/>
            <a:ext cx="4379506" cy="896204"/>
          </a:xfrm>
          <a:prstGeom prst="round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新細明體"/>
                <a:ea typeface="新細明體"/>
              </a:rPr>
              <a:t>＊</a:t>
            </a:r>
            <a:r>
              <a:rPr lang="zh-TW" altLang="zh-TW" dirty="0" smtClean="0"/>
              <a:t>一般修繕</a:t>
            </a:r>
            <a:r>
              <a:rPr lang="en-US" altLang="zh-TW" dirty="0"/>
              <a:t>:</a:t>
            </a:r>
            <a:r>
              <a:rPr lang="zh-TW" altLang="zh-TW" dirty="0" smtClean="0"/>
              <a:t>使</a:t>
            </a:r>
            <a:r>
              <a:rPr lang="zh-TW" altLang="zh-TW" dirty="0"/>
              <a:t>設備資產保持正常可用</a:t>
            </a:r>
            <a:r>
              <a:rPr lang="zh-TW" altLang="zh-TW" dirty="0" smtClean="0"/>
              <a:t>的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狀態</a:t>
            </a:r>
            <a:r>
              <a:rPr lang="zh-TW" altLang="zh-TW" dirty="0"/>
              <a:t>，不能延長其耐用</a:t>
            </a:r>
            <a:r>
              <a:rPr lang="zh-TW" altLang="zh-TW" dirty="0" smtClean="0"/>
              <a:t>年限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12" name="矩形 11"/>
          <p:cNvSpPr/>
          <p:nvPr/>
        </p:nvSpPr>
        <p:spPr bwMode="auto">
          <a:xfrm>
            <a:off x="4813738" y="3447393"/>
            <a:ext cx="1870841" cy="2343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336332" y="3839966"/>
            <a:ext cx="4379506" cy="1089061"/>
          </a:xfrm>
          <a:prstGeom prst="roundRect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新細明體"/>
                <a:ea typeface="新細明體"/>
              </a:rPr>
              <a:t>＊</a:t>
            </a:r>
            <a:r>
              <a:rPr lang="zh-TW" altLang="zh-TW" dirty="0" smtClean="0"/>
              <a:t>大修</a:t>
            </a:r>
            <a:r>
              <a:rPr lang="en-US" altLang="zh-TW" dirty="0"/>
              <a:t>:</a:t>
            </a:r>
            <a:r>
              <a:rPr lang="zh-TW" altLang="zh-TW" dirty="0" smtClean="0"/>
              <a:t>可</a:t>
            </a:r>
            <a:r>
              <a:rPr lang="zh-TW" altLang="zh-TW" dirty="0"/>
              <a:t>延長耐用年限或增加服務</a:t>
            </a:r>
            <a:r>
              <a:rPr lang="zh-TW" altLang="zh-TW" dirty="0" smtClean="0"/>
              <a:t>能量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及</a:t>
            </a:r>
            <a:r>
              <a:rPr lang="zh-TW" altLang="zh-TW" dirty="0"/>
              <a:t>效率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增加</a:t>
            </a:r>
            <a:r>
              <a:rPr lang="zh-TW" altLang="en-US" dirty="0"/>
              <a:t>年限填寫方式為</a:t>
            </a:r>
            <a:r>
              <a:rPr lang="en-US" altLang="zh-TW" dirty="0"/>
              <a:t>: </a:t>
            </a:r>
            <a:r>
              <a:rPr lang="en-US" altLang="zh-TW" dirty="0" smtClean="0"/>
              <a:t>108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(</a:t>
            </a:r>
            <a:r>
              <a:rPr lang="zh-TW" altLang="en-US" dirty="0"/>
              <a:t>月份一定要和取得月份</a:t>
            </a:r>
            <a:r>
              <a:rPr lang="zh-TW" altLang="en-US" dirty="0" smtClean="0"/>
              <a:t>相同</a:t>
            </a:r>
            <a:r>
              <a:rPr lang="en-US" altLang="zh-TW" dirty="0" smtClean="0"/>
              <a:t>)</a:t>
            </a:r>
            <a:r>
              <a:rPr lang="zh-TW" altLang="zh-TW" dirty="0" smtClean="0"/>
              <a:t>。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813737" y="4694640"/>
            <a:ext cx="2837794" cy="23438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5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271" y="746865"/>
            <a:ext cx="7848600" cy="725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申請階段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07180" y="1468010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文件下載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6" y="1993466"/>
            <a:ext cx="7889557" cy="443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 bwMode="auto">
          <a:xfrm>
            <a:off x="336266" y="4207267"/>
            <a:ext cx="444570" cy="113016"/>
          </a:xfrm>
          <a:prstGeom prst="rightArrow">
            <a:avLst/>
          </a:prstGeom>
          <a:solidFill>
            <a:srgbClr val="FF0000"/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下箭號 7"/>
          <p:cNvSpPr/>
          <p:nvPr/>
        </p:nvSpPr>
        <p:spPr bwMode="auto">
          <a:xfrm>
            <a:off x="6400800" y="2373330"/>
            <a:ext cx="154112" cy="493160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424701" y="4726112"/>
            <a:ext cx="5589142" cy="6061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向右箭號 9"/>
          <p:cNvSpPr/>
          <p:nvPr/>
        </p:nvSpPr>
        <p:spPr bwMode="auto">
          <a:xfrm>
            <a:off x="647270" y="4671314"/>
            <a:ext cx="1643865" cy="606176"/>
          </a:xfrm>
          <a:prstGeom prst="rightArrow">
            <a:avLst/>
          </a:prstGeom>
          <a:solidFill>
            <a:srgbClr val="00660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承攬作業表單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424701" y="5414480"/>
            <a:ext cx="5589142" cy="53254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向右箭號 12"/>
          <p:cNvSpPr/>
          <p:nvPr/>
        </p:nvSpPr>
        <p:spPr bwMode="auto">
          <a:xfrm>
            <a:off x="770560" y="5414480"/>
            <a:ext cx="1520576" cy="641278"/>
          </a:xfrm>
          <a:prstGeom prst="rightArrow">
            <a:avLst/>
          </a:prstGeom>
          <a:solidFill>
            <a:srgbClr val="00206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</a:rPr>
              <a:t>契約範本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424701" y="4119937"/>
            <a:ext cx="1253448" cy="1746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48355" y="4383640"/>
            <a:ext cx="2333945" cy="238017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696983" y="4119937"/>
            <a:ext cx="2333945" cy="17466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678149" y="4272337"/>
            <a:ext cx="2333945" cy="17466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424700" y="4320283"/>
            <a:ext cx="1272283" cy="1267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9" y="0"/>
            <a:ext cx="8134190" cy="67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617462"/>
            <a:ext cx="7848600" cy="725488"/>
          </a:xfrm>
        </p:spPr>
        <p:txBody>
          <a:bodyPr/>
          <a:lstStyle/>
          <a:p>
            <a:r>
              <a:rPr lang="zh-TW" altLang="en-US" dirty="0"/>
              <a:t>申請階段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8055" y="1252058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化學藥品採購新增文字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1893998"/>
            <a:ext cx="9144000" cy="4363962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 bwMode="auto">
          <a:xfrm>
            <a:off x="2268747" y="5710687"/>
            <a:ext cx="603849" cy="181155"/>
          </a:xfrm>
          <a:prstGeom prst="rightArrow">
            <a:avLst/>
          </a:prstGeom>
          <a:solidFill>
            <a:srgbClr val="0000FF"/>
          </a:solidFill>
          <a:ln w="381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>
            <a:off x="4994693" y="3657598"/>
            <a:ext cx="1846053" cy="836763"/>
          </a:xfrm>
          <a:prstGeom prst="wedgeRoundRectCallout">
            <a:avLst>
              <a:gd name="adj1" fmla="val -20833"/>
              <a:gd name="adj2" fmla="val 72809"/>
              <a:gd name="adj3" fmla="val 16667"/>
            </a:avLst>
          </a:prstGeom>
          <a:solidFill>
            <a:schemeClr val="accent1"/>
          </a:solidFill>
          <a:ln w="28575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如無適合的單位</a:t>
            </a:r>
            <a:endParaRPr kumimoji="1" lang="en-US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可自行輸入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230"/>
            <a:ext cx="9144000" cy="40177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862641" y="5167223"/>
            <a:ext cx="7643004" cy="664234"/>
          </a:xfrm>
          <a:prstGeom prst="rect">
            <a:avLst/>
          </a:prstGeom>
          <a:noFill/>
          <a:ln w="28575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2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737" y="694228"/>
            <a:ext cx="7848600" cy="725488"/>
          </a:xfrm>
        </p:spPr>
        <p:txBody>
          <a:bodyPr/>
          <a:lstStyle/>
          <a:p>
            <a:r>
              <a:rPr lang="zh-TW" altLang="en-US" dirty="0"/>
              <a:t>購案會辦</a:t>
            </a:r>
            <a:r>
              <a:rPr lang="zh-TW" altLang="en-US" dirty="0" smtClean="0"/>
              <a:t>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663" y="1234556"/>
            <a:ext cx="7848600" cy="4352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查詢採購案契約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0" y="1982912"/>
            <a:ext cx="8484876" cy="47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 bwMode="auto">
          <a:xfrm>
            <a:off x="287676" y="3411019"/>
            <a:ext cx="392987" cy="61645"/>
          </a:xfrm>
          <a:prstGeom prst="rightArrow">
            <a:avLst/>
          </a:prstGeom>
          <a:solidFill>
            <a:schemeClr val="accent1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向下箭號 5"/>
          <p:cNvSpPr/>
          <p:nvPr/>
        </p:nvSpPr>
        <p:spPr bwMode="auto">
          <a:xfrm>
            <a:off x="4767209" y="2250040"/>
            <a:ext cx="82193" cy="390418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2022297" y="2946971"/>
            <a:ext cx="523982" cy="123290"/>
          </a:xfrm>
          <a:prstGeom prst="rightArrow">
            <a:avLst/>
          </a:prstGeom>
          <a:solidFill>
            <a:schemeClr val="accent1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向下箭號 8"/>
          <p:cNvSpPr/>
          <p:nvPr/>
        </p:nvSpPr>
        <p:spPr bwMode="auto">
          <a:xfrm>
            <a:off x="7560067" y="2361343"/>
            <a:ext cx="82193" cy="390418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向下箭號 9"/>
          <p:cNvSpPr/>
          <p:nvPr/>
        </p:nvSpPr>
        <p:spPr bwMode="auto">
          <a:xfrm>
            <a:off x="8061788" y="3316840"/>
            <a:ext cx="82193" cy="390418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0" y="1982912"/>
            <a:ext cx="8484876" cy="47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462" y="591487"/>
            <a:ext cx="7848600" cy="725488"/>
          </a:xfrm>
        </p:spPr>
        <p:txBody>
          <a:bodyPr/>
          <a:lstStyle/>
          <a:p>
            <a:r>
              <a:rPr lang="zh-TW" altLang="en-US" dirty="0"/>
              <a:t>訂約履約</a:t>
            </a:r>
            <a:r>
              <a:rPr lang="zh-TW" altLang="en-US" dirty="0" smtClean="0"/>
              <a:t>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9817" y="1293350"/>
            <a:ext cx="7443752" cy="720386"/>
          </a:xfrm>
        </p:spPr>
        <p:txBody>
          <a:bodyPr/>
          <a:lstStyle/>
          <a:p>
            <a:r>
              <a:rPr lang="zh-TW" altLang="en-US" dirty="0"/>
              <a:t>估驗 </a:t>
            </a:r>
            <a:r>
              <a:rPr lang="en-US" altLang="zh-TW" dirty="0"/>
              <a:t>/ </a:t>
            </a:r>
            <a:r>
              <a:rPr lang="zh-TW" altLang="en-US" dirty="0"/>
              <a:t>查核 </a:t>
            </a:r>
            <a:r>
              <a:rPr lang="en-US" altLang="zh-TW" dirty="0"/>
              <a:t>/ </a:t>
            </a:r>
            <a:r>
              <a:rPr lang="zh-TW" altLang="en-US" dirty="0"/>
              <a:t>查驗 </a:t>
            </a:r>
            <a:r>
              <a:rPr lang="en-US" altLang="zh-TW" dirty="0"/>
              <a:t>/ </a:t>
            </a:r>
            <a:r>
              <a:rPr lang="zh-TW" altLang="en-US" dirty="0" smtClean="0"/>
              <a:t>點驗</a:t>
            </a:r>
            <a:endParaRPr lang="en-US" altLang="zh-TW" dirty="0" smtClean="0"/>
          </a:p>
          <a:p>
            <a:pPr marL="400050" lvl="1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8" y="1800886"/>
            <a:ext cx="8336842" cy="46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18339"/>
              </p:ext>
            </p:extLst>
          </p:nvPr>
        </p:nvGraphicFramePr>
        <p:xfrm>
          <a:off x="595901" y="1921267"/>
          <a:ext cx="7325473" cy="3659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6503"/>
                <a:gridCol w="3708970"/>
              </a:tblGrid>
              <a:tr h="642042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驗收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估驗 </a:t>
                      </a:r>
                      <a:r>
                        <a:rPr lang="en-US" altLang="zh-TW" sz="2400" dirty="0" smtClean="0"/>
                        <a:t>/ </a:t>
                      </a:r>
                      <a:r>
                        <a:rPr lang="zh-TW" altLang="en-US" sz="2400" dirty="0" smtClean="0"/>
                        <a:t>查核 </a:t>
                      </a:r>
                      <a:r>
                        <a:rPr lang="en-US" altLang="zh-TW" sz="2400" dirty="0" smtClean="0"/>
                        <a:t>/ </a:t>
                      </a:r>
                      <a:r>
                        <a:rPr lang="zh-TW" altLang="en-US" sz="2400" dirty="0" smtClean="0"/>
                        <a:t>查驗 </a:t>
                      </a:r>
                      <a:r>
                        <a:rPr lang="en-US" altLang="zh-TW" sz="2400" dirty="0" smtClean="0"/>
                        <a:t>/ </a:t>
                      </a:r>
                      <a:r>
                        <a:rPr lang="zh-TW" altLang="en-US" sz="2400" dirty="0" smtClean="0"/>
                        <a:t>點驗</a:t>
                      </a:r>
                      <a:endParaRPr lang="zh-TW" altLang="en-US" sz="2400" dirty="0"/>
                    </a:p>
                  </a:txBody>
                  <a:tcPr/>
                </a:tc>
              </a:tr>
              <a:tr h="642042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通知監辦單位監辦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非監辦範圍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642042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100</a:t>
                      </a:r>
                      <a:r>
                        <a:rPr lang="zh-TW" altLang="en-US" sz="2400" dirty="0" smtClean="0"/>
                        <a:t>萬以上先辦初驗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不須初驗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54471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履約標的已完成或可使用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標的尚未完成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965771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例如</a:t>
                      </a:r>
                      <a:r>
                        <a:rPr lang="en-US" altLang="zh-TW" sz="2400" dirty="0" smtClean="0"/>
                        <a:t>:</a:t>
                      </a:r>
                      <a:r>
                        <a:rPr lang="zh-TW" altLang="en-US" sz="2400" dirty="0" smtClean="0"/>
                        <a:t>化學藥品分批交貨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例如</a:t>
                      </a:r>
                      <a:r>
                        <a:rPr lang="en-US" altLang="zh-TW" sz="2400" dirty="0" smtClean="0"/>
                        <a:t>:</a:t>
                      </a:r>
                      <a:r>
                        <a:rPr lang="zh-TW" altLang="en-US" sz="2400" dirty="0" smtClean="0"/>
                        <a:t>委託研究案依進度查核、工程案依進度估驗付款</a:t>
                      </a:r>
                      <a:endParaRPr lang="en-US" altLang="zh-TW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651969"/>
            <a:ext cx="7848600" cy="725488"/>
          </a:xfrm>
        </p:spPr>
        <p:txBody>
          <a:bodyPr/>
          <a:lstStyle/>
          <a:p>
            <a:r>
              <a:rPr lang="zh-TW" altLang="en-US" dirty="0"/>
              <a:t>訂約履約階段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7672" y="1303818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履驗作業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808"/>
            <a:ext cx="9144000" cy="4466587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 bwMode="auto">
          <a:xfrm>
            <a:off x="5003321" y="5193102"/>
            <a:ext cx="491705" cy="215660"/>
          </a:xfrm>
          <a:prstGeom prst="rightArrow">
            <a:avLst/>
          </a:prstGeom>
          <a:solidFill>
            <a:srgbClr val="FF0000"/>
          </a:solidFill>
          <a:ln w="381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8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643342"/>
            <a:ext cx="7848600" cy="725488"/>
          </a:xfrm>
        </p:spPr>
        <p:txBody>
          <a:bodyPr/>
          <a:lstStyle/>
          <a:p>
            <a:r>
              <a:rPr lang="zh-TW" altLang="en-US" dirty="0"/>
              <a:t>訂約履約階段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856" y="1243433"/>
            <a:ext cx="7848600" cy="4352925"/>
          </a:xfrm>
        </p:spPr>
        <p:txBody>
          <a:bodyPr/>
          <a:lstStyle/>
          <a:p>
            <a:r>
              <a:rPr lang="zh-TW" altLang="en-US" dirty="0"/>
              <a:t>履驗作業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356"/>
            <a:ext cx="9144000" cy="4389515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 bwMode="auto">
          <a:xfrm>
            <a:off x="1906439" y="3916393"/>
            <a:ext cx="4710022" cy="2389516"/>
          </a:xfrm>
          <a:prstGeom prst="wedgeRectCallout">
            <a:avLst>
              <a:gd name="adj1" fmla="val 59646"/>
              <a:gd name="adj2" fmla="val 18278"/>
            </a:avLst>
          </a:prstGeom>
          <a:ln>
            <a:solidFill>
              <a:srgbClr val="006600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工程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帶出結算驗收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證明書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一式三份，第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頁仍由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管理科結報人員列印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併同驗收紀錄請設計監造單位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及得標廠商相關人員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簽章。</a:t>
            </a:r>
          </a:p>
        </p:txBody>
      </p:sp>
      <p:sp>
        <p:nvSpPr>
          <p:cNvPr id="7" name="動作按鈕: 下一項 6">
            <a:hlinkClick r:id="rId4" action="ppaction://hlinkfile" highlightClick="1">
              <a:snd r:embed="rId3" name="type.wav"/>
            </a:hlinkClick>
          </p:cNvPr>
          <p:cNvSpPr/>
          <p:nvPr/>
        </p:nvSpPr>
        <p:spPr bwMode="auto">
          <a:xfrm>
            <a:off x="7349706" y="6313871"/>
            <a:ext cx="741871" cy="379563"/>
          </a:xfrm>
          <a:prstGeom prst="actionButtonForwardNext">
            <a:avLst/>
          </a:prstGeom>
          <a:solidFill>
            <a:schemeClr val="accent1"/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356"/>
            <a:ext cx="9144000" cy="3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結報階段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37770" y="1321567"/>
            <a:ext cx="3868737" cy="823912"/>
          </a:xfrm>
        </p:spPr>
        <p:txBody>
          <a:bodyPr/>
          <a:lstStyle/>
          <a:p>
            <a:r>
              <a:rPr lang="zh-TW" altLang="en-US" dirty="0" smtClean="0"/>
              <a:t>單據移送單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2277095"/>
            <a:ext cx="3921482" cy="4159148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659972" y="1311293"/>
            <a:ext cx="3887788" cy="823912"/>
          </a:xfrm>
        </p:spPr>
        <p:txBody>
          <a:bodyPr/>
          <a:lstStyle/>
          <a:p>
            <a:r>
              <a:rPr lang="zh-TW" altLang="en-US" dirty="0" smtClean="0"/>
              <a:t>分批</a:t>
            </a:r>
            <a:r>
              <a:rPr lang="en-US" altLang="zh-TW" dirty="0" smtClean="0"/>
              <a:t>(</a:t>
            </a:r>
            <a:r>
              <a:rPr lang="zh-TW" altLang="en-US" dirty="0" smtClean="0"/>
              <a:t>期</a:t>
            </a:r>
            <a:r>
              <a:rPr lang="en-US" altLang="zh-TW" dirty="0" smtClean="0"/>
              <a:t>)</a:t>
            </a:r>
            <a:r>
              <a:rPr lang="zh-TW" altLang="en-US" dirty="0" smtClean="0"/>
              <a:t>付款表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18" y="2311685"/>
            <a:ext cx="4425683" cy="357519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1" name="矩形 10"/>
          <p:cNvSpPr/>
          <p:nvPr/>
        </p:nvSpPr>
        <p:spPr bwMode="auto">
          <a:xfrm>
            <a:off x="339047" y="5527497"/>
            <a:ext cx="1202077" cy="3287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652481" y="5208998"/>
            <a:ext cx="1202077" cy="3287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圓角化對角線角落矩形 12"/>
          <p:cNvSpPr/>
          <p:nvPr/>
        </p:nvSpPr>
        <p:spPr bwMode="auto">
          <a:xfrm>
            <a:off x="2280863" y="5928189"/>
            <a:ext cx="4212404" cy="708917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請記得核章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!!!!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35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查詢作業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516298" y="1493599"/>
            <a:ext cx="7848600" cy="4352925"/>
          </a:xfrm>
        </p:spPr>
        <p:txBody>
          <a:bodyPr/>
          <a:lstStyle/>
          <a:p>
            <a:r>
              <a:rPr lang="zh-TW" altLang="en-US" dirty="0"/>
              <a:t>決標金額</a:t>
            </a:r>
            <a:r>
              <a:rPr lang="zh-TW" altLang="en-US" dirty="0" smtClean="0"/>
              <a:t>查詢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17A1-97C9-4E79-8443-FDF0B96719D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43"/>
            <a:ext cx="9144000" cy="4335932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 bwMode="auto">
          <a:xfrm>
            <a:off x="77638" y="3896553"/>
            <a:ext cx="310551" cy="123356"/>
          </a:xfrm>
          <a:prstGeom prst="rightArrow">
            <a:avLst/>
          </a:prstGeom>
          <a:solidFill>
            <a:srgbClr val="FF0000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左箭號 10"/>
          <p:cNvSpPr/>
          <p:nvPr/>
        </p:nvSpPr>
        <p:spPr bwMode="auto">
          <a:xfrm>
            <a:off x="3631721" y="2268747"/>
            <a:ext cx="431321" cy="146649"/>
          </a:xfrm>
          <a:prstGeom prst="leftArrow">
            <a:avLst/>
          </a:prstGeom>
          <a:solidFill>
            <a:srgbClr val="FF0000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左箭號 11"/>
          <p:cNvSpPr/>
          <p:nvPr/>
        </p:nvSpPr>
        <p:spPr bwMode="auto">
          <a:xfrm>
            <a:off x="3847381" y="2654060"/>
            <a:ext cx="431321" cy="146649"/>
          </a:xfrm>
          <a:prstGeom prst="leftArrow">
            <a:avLst/>
          </a:prstGeom>
          <a:solidFill>
            <a:srgbClr val="FF0000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向左箭號 12"/>
          <p:cNvSpPr/>
          <p:nvPr/>
        </p:nvSpPr>
        <p:spPr bwMode="auto">
          <a:xfrm>
            <a:off x="6941387" y="2474341"/>
            <a:ext cx="431321" cy="146649"/>
          </a:xfrm>
          <a:prstGeom prst="leftArrow">
            <a:avLst/>
          </a:prstGeom>
          <a:solidFill>
            <a:srgbClr val="FF0000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向左箭號 13"/>
          <p:cNvSpPr/>
          <p:nvPr/>
        </p:nvSpPr>
        <p:spPr bwMode="auto">
          <a:xfrm>
            <a:off x="6328913" y="2740323"/>
            <a:ext cx="431321" cy="146649"/>
          </a:xfrm>
          <a:prstGeom prst="leftArrow">
            <a:avLst/>
          </a:prstGeom>
          <a:solidFill>
            <a:srgbClr val="FF0000"/>
          </a:solidFill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43"/>
            <a:ext cx="9144000" cy="45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597116"/>
            <a:ext cx="7848600" cy="47519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申請階段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購案會辦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階段</a:t>
            </a:r>
            <a:endParaRPr lang="zh-TW" alt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訂約履約階段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結報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查詢作業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7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以下為採購管理</a:t>
            </a:r>
            <a:r>
              <a:rPr lang="zh-TW" altLang="en-US" dirty="0" smtClean="0"/>
              <a:t>系統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常見</a:t>
            </a:r>
            <a:r>
              <a:rPr lang="zh-TW" altLang="en-US" dirty="0"/>
              <a:t>操作問題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1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" y="1971277"/>
            <a:ext cx="7848600" cy="382888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 bwMode="auto">
          <a:xfrm>
            <a:off x="3674853" y="3597213"/>
            <a:ext cx="1250830" cy="37093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53097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 bwMode="auto">
          <a:xfrm flipH="1" flipV="1">
            <a:off x="4214004" y="3140015"/>
            <a:ext cx="86264" cy="413082"/>
          </a:xfrm>
          <a:prstGeom prst="straightConnector1">
            <a:avLst/>
          </a:prstGeom>
          <a:solidFill>
            <a:schemeClr val="accent1"/>
          </a:solidFill>
          <a:ln w="57150" cap="flat" cmpd="tri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 bwMode="auto">
          <a:xfrm>
            <a:off x="3674853" y="4261449"/>
            <a:ext cx="1250830" cy="215660"/>
          </a:xfrm>
          <a:prstGeom prst="rect">
            <a:avLst/>
          </a:prstGeom>
          <a:noFill/>
          <a:ln w="38100" cap="flat" cmpd="thickThin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2346384" y="4925684"/>
            <a:ext cx="4261449" cy="543464"/>
          </a:xfrm>
          <a:prstGeom prst="roundRect">
            <a:avLst/>
          </a:prstGeom>
          <a:solidFill>
            <a:schemeClr val="accent1"/>
          </a:solidFill>
          <a:ln w="63500" cap="flat" cmpd="thickThin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要起一個開口合約給全所使用時點選</a:t>
            </a:r>
          </a:p>
        </p:txBody>
      </p:sp>
      <p:cxnSp>
        <p:nvCxnSpPr>
          <p:cNvPr id="14" name="直線單箭頭接點 13"/>
          <p:cNvCxnSpPr/>
          <p:nvPr/>
        </p:nvCxnSpPr>
        <p:spPr bwMode="auto">
          <a:xfrm flipH="1">
            <a:off x="3998343" y="4459856"/>
            <a:ext cx="244415" cy="5089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矩形 15"/>
          <p:cNvSpPr/>
          <p:nvPr/>
        </p:nvSpPr>
        <p:spPr bwMode="auto">
          <a:xfrm>
            <a:off x="3674853" y="3968148"/>
            <a:ext cx="1250830" cy="293301"/>
          </a:xfrm>
          <a:prstGeom prst="rect">
            <a:avLst/>
          </a:prstGeom>
          <a:noFill/>
          <a:ln w="63500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18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 bwMode="auto">
          <a:xfrm>
            <a:off x="1181819" y="2484407"/>
            <a:ext cx="6780362" cy="3295291"/>
          </a:xfrm>
          <a:prstGeom prst="roundRect">
            <a:avLst/>
          </a:prstGeom>
          <a:solidFill>
            <a:schemeClr val="accent1"/>
          </a:solidFill>
          <a:ln w="1270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將原有自我檢核表刪除</a:t>
            </a:r>
            <a:endParaRPr kumimoji="1" lang="en-US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選擇正確的採購類別</a:t>
            </a:r>
            <a:endParaRPr kumimoji="1" lang="en-US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重新進到自我檢核表填寫</a:t>
            </a:r>
            <a:endParaRPr kumimoji="1" lang="zh-TW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551" y="1355576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修改自我檢核表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034"/>
            <a:ext cx="9144000" cy="45160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向右箭號 5"/>
          <p:cNvSpPr/>
          <p:nvPr/>
        </p:nvSpPr>
        <p:spPr bwMode="auto">
          <a:xfrm>
            <a:off x="2924355" y="6219645"/>
            <a:ext cx="569343" cy="77638"/>
          </a:xfrm>
          <a:prstGeom prst="rightArrow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6150634" y="5779698"/>
            <a:ext cx="155275" cy="310551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07671" y="565704"/>
            <a:ext cx="7848600" cy="725488"/>
          </a:xfrm>
        </p:spPr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3233892"/>
            <a:ext cx="9144000" cy="3097862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2383604" y="4561828"/>
            <a:ext cx="750014" cy="482885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6409361" y="4561828"/>
            <a:ext cx="279115" cy="393944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7167936" y="4561828"/>
            <a:ext cx="279115" cy="393944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0875"/>
            <a:ext cx="9144000" cy="3155849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68248" y="1265815"/>
            <a:ext cx="7848600" cy="4962422"/>
          </a:xfrm>
        </p:spPr>
        <p:txBody>
          <a:bodyPr/>
          <a:lstStyle/>
          <a:p>
            <a:r>
              <a:rPr lang="zh-TW" altLang="en-US" sz="2800" dirty="0" smtClean="0"/>
              <a:t>刪除</a:t>
            </a:r>
            <a:r>
              <a:rPr lang="en-US" altLang="zh-TW" sz="2800" dirty="0" smtClean="0"/>
              <a:t>: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</a:rPr>
              <a:t>案件</a:t>
            </a:r>
            <a:r>
              <a:rPr lang="zh-TW" altLang="en-US" sz="2000" dirty="0">
                <a:solidFill>
                  <a:schemeClr val="accent1">
                    <a:lumMod val="25000"/>
                  </a:schemeClr>
                </a:solidFill>
              </a:rPr>
              <a:t>已送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</a:rPr>
              <a:t>審，單位主管</a:t>
            </a:r>
            <a:r>
              <a:rPr lang="zh-TW" altLang="en-US" sz="2000" u="sng" dirty="0" smtClean="0">
                <a:solidFill>
                  <a:schemeClr val="accent1">
                    <a:lumMod val="25000"/>
                  </a:schemeClr>
                </a:solidFill>
              </a:rPr>
              <a:t>未批示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</a:rPr>
              <a:t>，撤回</a:t>
            </a:r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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修改刪除</a:t>
            </a:r>
            <a:endParaRPr lang="en-US" altLang="zh-TW" sz="2000" dirty="0" smtClean="0">
              <a:solidFill>
                <a:schemeClr val="accent1">
                  <a:lumMod val="25000"/>
                </a:schemeClr>
              </a:solidFill>
              <a:sym typeface="Wingdings" pitchFamily="2" charset="2"/>
            </a:endParaRPr>
          </a:p>
          <a:p>
            <a:r>
              <a:rPr lang="zh-TW" altLang="en-US" sz="2800" dirty="0">
                <a:solidFill>
                  <a:srgbClr val="002060"/>
                </a:solidFill>
                <a:sym typeface="Wingdings" pitchFamily="2" charset="2"/>
              </a:rPr>
              <a:t>明細修改</a:t>
            </a:r>
            <a:r>
              <a:rPr lang="en-US" altLang="zh-TW" sz="2800" dirty="0" smtClean="0">
                <a:solidFill>
                  <a:srgbClr val="00206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B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類案件</a:t>
            </a:r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: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管理科</a:t>
            </a:r>
            <a:r>
              <a:rPr lang="zh-TW" altLang="en-US" sz="2000" u="sng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未取採購案號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，撤回</a:t>
            </a:r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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修改刪除</a:t>
            </a:r>
            <a:endParaRPr lang="en-US" altLang="zh-TW" sz="2000" dirty="0" smtClean="0">
              <a:solidFill>
                <a:schemeClr val="accent1">
                  <a:lumMod val="25000"/>
                </a:schemeClr>
              </a:solidFill>
              <a:sym typeface="Wingdings" pitchFamily="2" charset="2"/>
            </a:endParaRPr>
          </a:p>
          <a:p>
            <a:pPr lvl="1"/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D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類案件</a:t>
            </a:r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: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單位主管</a:t>
            </a:r>
            <a:r>
              <a:rPr lang="zh-TW" altLang="en-US" sz="2000" u="sng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未批示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，撤回</a:t>
            </a:r>
            <a:r>
              <a:rPr lang="en-US" altLang="zh-TW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</a:t>
            </a:r>
            <a:r>
              <a:rPr lang="zh-TW" alt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修改刪除 </a:t>
            </a:r>
            <a:endParaRPr lang="en-US" altLang="zh-TW" sz="2000" dirty="0" smtClean="0">
              <a:solidFill>
                <a:schemeClr val="accent1">
                  <a:lumMod val="25000"/>
                </a:schemeClr>
              </a:solidFill>
              <a:sym typeface="Wingdings" pitchFamily="2" charset="2"/>
            </a:endParaRPr>
          </a:p>
          <a:p>
            <a:pPr lvl="1"/>
            <a:endParaRPr lang="en-US" altLang="zh-TW" dirty="0">
              <a:latin typeface="Adobe Devanagari"/>
              <a:cs typeface="Adobe Devanagari"/>
              <a:sym typeface="Wingdings" pitchFamily="2" charset="2"/>
            </a:endParaRPr>
          </a:p>
          <a:p>
            <a:pPr marL="457200" lvl="1" indent="0">
              <a:buNone/>
            </a:pPr>
            <a:endParaRPr lang="en-US" altLang="zh-TW" dirty="0">
              <a:latin typeface="Adobe Devanagari"/>
              <a:cs typeface="Adobe Devanagari"/>
              <a:sym typeface="Wingdings" pitchFamily="2" charset="2"/>
            </a:endParaRPr>
          </a:p>
          <a:p>
            <a:pPr marL="457200" lvl="1" indent="0">
              <a:buNone/>
            </a:pPr>
            <a:endParaRPr lang="en-US" altLang="zh-TW" sz="2400" dirty="0" smtClean="0">
              <a:latin typeface="Adobe Devanagari"/>
              <a:cs typeface="Adobe Devanagari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altLang="zh-TW" sz="2400" dirty="0">
                <a:solidFill>
                  <a:srgbClr val="CC0000"/>
                </a:solidFill>
                <a:latin typeface="Adobe Devanagari"/>
                <a:cs typeface="Adobe Devanagari"/>
                <a:sym typeface="Wingdings" pitchFamily="2" charset="2"/>
              </a:rPr>
              <a:t> </a:t>
            </a:r>
            <a:r>
              <a:rPr lang="en-US" altLang="zh-TW" sz="2400" dirty="0" smtClean="0">
                <a:solidFill>
                  <a:srgbClr val="CC0000"/>
                </a:solidFill>
                <a:latin typeface="Adobe Devanagari"/>
                <a:cs typeface="Adobe Devanagari"/>
                <a:sym typeface="Wingdings" pitchFamily="2" charset="2"/>
              </a:rPr>
              <a:t>                         </a:t>
            </a:r>
            <a:r>
              <a:rPr lang="zh-TW" altLang="en-US" sz="3200" dirty="0" smtClean="0">
                <a:solidFill>
                  <a:srgbClr val="CC0000"/>
                </a:solidFill>
                <a:latin typeface="Adobe Devanagari"/>
                <a:cs typeface="Adobe Devanagari"/>
                <a:sym typeface="Wingdings" pitchFamily="2" charset="2"/>
              </a:rPr>
              <a:t>√</a:t>
            </a:r>
            <a:endParaRPr lang="zh-TW" altLang="en-US" sz="3200" dirty="0">
              <a:solidFill>
                <a:srgbClr val="CC0000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7307491" y="4955772"/>
            <a:ext cx="1302251" cy="3559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9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068" y="1535502"/>
            <a:ext cx="8402128" cy="1880558"/>
          </a:xfrm>
        </p:spPr>
        <p:txBody>
          <a:bodyPr/>
          <a:lstStyle/>
          <a:p>
            <a:r>
              <a:rPr lang="zh-TW" altLang="en-US" sz="2400" dirty="0"/>
              <a:t>預算</a:t>
            </a:r>
            <a:r>
              <a:rPr lang="zh-TW" altLang="en-US" sz="2400" dirty="0" smtClean="0"/>
              <a:t>分攤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zh-TW" altLang="en-US" sz="2000" dirty="0" smtClean="0"/>
              <a:t>結案前皆可修改預算。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使用新的預算</a:t>
            </a:r>
            <a:r>
              <a:rPr lang="zh-TW" altLang="en-US" sz="2000" dirty="0" smtClean="0"/>
              <a:t>代號</a:t>
            </a:r>
            <a:r>
              <a:rPr lang="en-US" altLang="zh-TW" sz="2000" dirty="0" smtClean="0">
                <a:sym typeface="Wingdings" pitchFamily="2" charset="2"/>
              </a:rPr>
              <a:t></a:t>
            </a:r>
            <a:r>
              <a:rPr lang="zh-TW" altLang="en-US" sz="2000" dirty="0" smtClean="0"/>
              <a:t>新增。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修改原有管編金額</a:t>
            </a:r>
            <a:r>
              <a:rPr lang="en-US" altLang="zh-TW" sz="2000" dirty="0" smtClean="0">
                <a:sym typeface="Wingdings" pitchFamily="2" charset="2"/>
              </a:rPr>
              <a:t></a:t>
            </a:r>
            <a:r>
              <a:rPr lang="zh-TW" altLang="en-US" sz="2000" dirty="0" smtClean="0">
                <a:sym typeface="Wingdings" pitchFamily="2" charset="2"/>
              </a:rPr>
              <a:t>預管未審可修改，預管已審請預管人員修改。</a:t>
            </a:r>
            <a:endParaRPr lang="en-US" altLang="zh-TW" sz="2000" dirty="0" smtClean="0"/>
          </a:p>
          <a:p>
            <a:pPr lvl="1"/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3184943"/>
            <a:ext cx="8572381" cy="322987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 bwMode="auto">
          <a:xfrm>
            <a:off x="6901133" y="4917054"/>
            <a:ext cx="362310" cy="3019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向右箭號 6"/>
          <p:cNvSpPr/>
          <p:nvPr/>
        </p:nvSpPr>
        <p:spPr bwMode="auto">
          <a:xfrm>
            <a:off x="4580624" y="4864213"/>
            <a:ext cx="560717" cy="4076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872378" y="4198186"/>
            <a:ext cx="362310" cy="301925"/>
          </a:xfrm>
          <a:prstGeom prst="rect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向右箭號 8"/>
          <p:cNvSpPr/>
          <p:nvPr/>
        </p:nvSpPr>
        <p:spPr bwMode="auto">
          <a:xfrm>
            <a:off x="4580624" y="4166549"/>
            <a:ext cx="560717" cy="4076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1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輸入決標數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857"/>
            <a:ext cx="9144000" cy="3157259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 bwMode="auto">
          <a:xfrm>
            <a:off x="1" y="3976776"/>
            <a:ext cx="336430" cy="13370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下箭號 7"/>
          <p:cNvSpPr/>
          <p:nvPr/>
        </p:nvSpPr>
        <p:spPr bwMode="auto">
          <a:xfrm>
            <a:off x="5434642" y="2389517"/>
            <a:ext cx="172528" cy="284672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向下箭號 8"/>
          <p:cNvSpPr/>
          <p:nvPr/>
        </p:nvSpPr>
        <p:spPr bwMode="auto">
          <a:xfrm>
            <a:off x="6967269" y="2419710"/>
            <a:ext cx="172528" cy="284672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上箭號 10"/>
          <p:cNvSpPr/>
          <p:nvPr/>
        </p:nvSpPr>
        <p:spPr bwMode="auto">
          <a:xfrm>
            <a:off x="7545238" y="5004758"/>
            <a:ext cx="163902" cy="267419"/>
          </a:xfrm>
          <a:prstGeom prst="up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342"/>
            <a:ext cx="9144000" cy="3470575"/>
          </a:xfrm>
          <a:prstGeom prst="rect">
            <a:avLst/>
          </a:prstGeom>
        </p:spPr>
      </p:pic>
      <p:sp>
        <p:nvSpPr>
          <p:cNvPr id="13" name="向下箭號 12"/>
          <p:cNvSpPr/>
          <p:nvPr/>
        </p:nvSpPr>
        <p:spPr bwMode="auto">
          <a:xfrm>
            <a:off x="5434642" y="3416060"/>
            <a:ext cx="172528" cy="336431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向下箭號 13"/>
          <p:cNvSpPr/>
          <p:nvPr/>
        </p:nvSpPr>
        <p:spPr bwMode="auto">
          <a:xfrm>
            <a:off x="8036942" y="3325482"/>
            <a:ext cx="172528" cy="336431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向上箭號 14"/>
          <p:cNvSpPr/>
          <p:nvPr/>
        </p:nvSpPr>
        <p:spPr bwMode="auto">
          <a:xfrm>
            <a:off x="4942936" y="4925683"/>
            <a:ext cx="146649" cy="327804"/>
          </a:xfrm>
          <a:prstGeom prst="up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向上箭號 15"/>
          <p:cNvSpPr/>
          <p:nvPr/>
        </p:nvSpPr>
        <p:spPr bwMode="auto">
          <a:xfrm>
            <a:off x="6820620" y="4944373"/>
            <a:ext cx="146649" cy="327804"/>
          </a:xfrm>
          <a:prstGeom prst="up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8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7" y="634715"/>
            <a:ext cx="7848600" cy="725488"/>
          </a:xfrm>
        </p:spPr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5693" y="1372829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已送審案補正</a:t>
            </a:r>
            <a:endParaRPr lang="en-US" altLang="zh-TW" dirty="0" smtClean="0"/>
          </a:p>
          <a:p>
            <a:pPr lvl="1"/>
            <a:r>
              <a:rPr lang="zh-TW" altLang="en-US" dirty="0"/>
              <a:t>審核人員</a:t>
            </a:r>
            <a:r>
              <a:rPr lang="zh-TW" altLang="en-US" dirty="0" smtClean="0"/>
              <a:t>調整</a:t>
            </a:r>
            <a:endParaRPr lang="en-US" altLang="zh-TW" dirty="0" smtClean="0"/>
          </a:p>
          <a:p>
            <a:pPr lvl="1"/>
            <a:r>
              <a:rPr lang="zh-TW" altLang="en-US" dirty="0"/>
              <a:t>購案維護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583"/>
            <a:ext cx="9144000" cy="2328266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 bwMode="auto">
          <a:xfrm>
            <a:off x="31444" y="4826049"/>
            <a:ext cx="434382" cy="137052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3614468" y="3231024"/>
            <a:ext cx="163902" cy="426575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下箭號 7"/>
          <p:cNvSpPr/>
          <p:nvPr/>
        </p:nvSpPr>
        <p:spPr bwMode="auto">
          <a:xfrm>
            <a:off x="6742981" y="3170136"/>
            <a:ext cx="163902" cy="426575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7975120" y="4607962"/>
            <a:ext cx="284672" cy="2866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3143787"/>
            <a:ext cx="9144000" cy="2391062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 bwMode="auto">
          <a:xfrm>
            <a:off x="5296616" y="3959526"/>
            <a:ext cx="310551" cy="138022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向上箭號 12"/>
          <p:cNvSpPr/>
          <p:nvPr/>
        </p:nvSpPr>
        <p:spPr bwMode="auto">
          <a:xfrm>
            <a:off x="3500167" y="5181164"/>
            <a:ext cx="176842" cy="307241"/>
          </a:xfrm>
          <a:prstGeom prst="up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106"/>
            <a:ext cx="9144000" cy="2467743"/>
          </a:xfrm>
          <a:prstGeom prst="rect">
            <a:avLst/>
          </a:prstGeom>
        </p:spPr>
      </p:pic>
      <p:sp>
        <p:nvSpPr>
          <p:cNvPr id="15" name="向下箭號 14"/>
          <p:cNvSpPr/>
          <p:nvPr/>
        </p:nvSpPr>
        <p:spPr bwMode="auto">
          <a:xfrm>
            <a:off x="7332453" y="3067106"/>
            <a:ext cx="198407" cy="377205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向下箭號 15"/>
          <p:cNvSpPr/>
          <p:nvPr/>
        </p:nvSpPr>
        <p:spPr bwMode="auto">
          <a:xfrm>
            <a:off x="5296616" y="3155255"/>
            <a:ext cx="198407" cy="377205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3393416" y="4399471"/>
            <a:ext cx="850780" cy="3000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7105470" y="4399471"/>
            <a:ext cx="850780" cy="3000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254690" y="4414342"/>
            <a:ext cx="850780" cy="3000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6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會辦階段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699" y="1519478"/>
            <a:ext cx="8056353" cy="4352925"/>
          </a:xfrm>
        </p:spPr>
        <p:txBody>
          <a:bodyPr/>
          <a:lstStyle/>
          <a:p>
            <a:r>
              <a:rPr lang="en-US" altLang="zh-TW" dirty="0"/>
              <a:t>B</a:t>
            </a:r>
            <a:r>
              <a:rPr lang="zh-TW" altLang="en-US" dirty="0"/>
              <a:t>類案件</a:t>
            </a:r>
            <a:r>
              <a:rPr lang="zh-TW" altLang="en-US" dirty="0" smtClean="0"/>
              <a:t>退件修正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</a:t>
            </a:r>
            <a:r>
              <a:rPr lang="zh-TW" altLang="en-US" dirty="0" smtClean="0"/>
              <a:t>類案件如會辦單位有意見需修改，紙本修改後，可請管理科採購人員退件後修正系統，重新列印明細表再送至會辦單位。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" y="3526969"/>
            <a:ext cx="9144000" cy="2676653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 bwMode="auto">
          <a:xfrm>
            <a:off x="267418" y="4589251"/>
            <a:ext cx="284672" cy="195325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3528204" y="3371693"/>
            <a:ext cx="120770" cy="310551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下箭號 7"/>
          <p:cNvSpPr/>
          <p:nvPr/>
        </p:nvSpPr>
        <p:spPr bwMode="auto">
          <a:xfrm>
            <a:off x="8131834" y="3526969"/>
            <a:ext cx="120770" cy="310551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18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928" y="626090"/>
            <a:ext cx="7848600" cy="725488"/>
          </a:xfrm>
        </p:spPr>
        <p:txBody>
          <a:bodyPr/>
          <a:lstStyle/>
          <a:p>
            <a:r>
              <a:rPr lang="zh-TW" altLang="en-US" dirty="0"/>
              <a:t>會辦階段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5928" y="1281493"/>
            <a:ext cx="7848600" cy="4352925"/>
          </a:xfrm>
        </p:spPr>
        <p:txBody>
          <a:bodyPr/>
          <a:lstStyle/>
          <a:p>
            <a:r>
              <a:rPr lang="en-US" altLang="zh-TW" sz="2400" dirty="0" smtClean="0"/>
              <a:t>D</a:t>
            </a:r>
            <a:r>
              <a:rPr lang="zh-TW" altLang="en-US" sz="2400" dirty="0" smtClean="0"/>
              <a:t>類案件退件修正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主計室退件後至會辦階段修正，修正完須將退件狀態改為送審後存檔，至申請單列印出新表單送主計室。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2926"/>
            <a:ext cx="9144000" cy="2338707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 bwMode="auto">
          <a:xfrm>
            <a:off x="125082" y="4341097"/>
            <a:ext cx="284672" cy="195325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3588589" y="3216417"/>
            <a:ext cx="120770" cy="310551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下箭號 7"/>
          <p:cNvSpPr/>
          <p:nvPr/>
        </p:nvSpPr>
        <p:spPr bwMode="auto">
          <a:xfrm>
            <a:off x="8143336" y="3371692"/>
            <a:ext cx="120770" cy="310551"/>
          </a:xfrm>
          <a:prstGeom prst="downArrow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844"/>
            <a:ext cx="9144000" cy="3678506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 bwMode="auto">
          <a:xfrm>
            <a:off x="7599872" y="3292200"/>
            <a:ext cx="258792" cy="501568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下箭號 10"/>
          <p:cNvSpPr/>
          <p:nvPr/>
        </p:nvSpPr>
        <p:spPr bwMode="auto">
          <a:xfrm>
            <a:off x="8379124" y="3316842"/>
            <a:ext cx="258792" cy="501568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9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689" y="686474"/>
            <a:ext cx="7848600" cy="725488"/>
          </a:xfrm>
        </p:spPr>
        <p:txBody>
          <a:bodyPr/>
          <a:lstStyle/>
          <a:p>
            <a:r>
              <a:rPr lang="zh-TW" altLang="en-US" dirty="0"/>
              <a:t>會辦階段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677" y="1317235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進度查詢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597"/>
            <a:ext cx="9144000" cy="2735467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 bwMode="auto">
          <a:xfrm>
            <a:off x="4942936" y="2414946"/>
            <a:ext cx="250166" cy="336879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向右箭號 6"/>
          <p:cNvSpPr/>
          <p:nvPr/>
        </p:nvSpPr>
        <p:spPr bwMode="auto">
          <a:xfrm>
            <a:off x="0" y="3493698"/>
            <a:ext cx="388189" cy="224287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2162355" y="3050875"/>
            <a:ext cx="388189" cy="224287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向下箭號 8"/>
          <p:cNvSpPr/>
          <p:nvPr/>
        </p:nvSpPr>
        <p:spPr bwMode="auto">
          <a:xfrm>
            <a:off x="7976558" y="2561597"/>
            <a:ext cx="250166" cy="336879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2639683" y="3929330"/>
            <a:ext cx="448574" cy="3407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850"/>
            <a:ext cx="9144000" cy="449170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850"/>
            <a:ext cx="9144000" cy="44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9094722"/>
              </p:ext>
            </p:extLst>
          </p:nvPr>
        </p:nvGraphicFramePr>
        <p:xfrm>
          <a:off x="74761" y="715513"/>
          <a:ext cx="9008853" cy="299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345057" y="828136"/>
            <a:ext cx="1604513" cy="3795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B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類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406319591"/>
              </p:ext>
            </p:extLst>
          </p:nvPr>
        </p:nvGraphicFramePr>
        <p:xfrm>
          <a:off x="0" y="3709358"/>
          <a:ext cx="9008853" cy="291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169653" y="3792747"/>
            <a:ext cx="1604513" cy="3795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類</a:t>
            </a:r>
          </a:p>
        </p:txBody>
      </p:sp>
      <p:sp>
        <p:nvSpPr>
          <p:cNvPr id="10" name="向下箭號圖說文字 9"/>
          <p:cNvSpPr/>
          <p:nvPr/>
        </p:nvSpPr>
        <p:spPr bwMode="auto">
          <a:xfrm>
            <a:off x="3140015" y="4494362"/>
            <a:ext cx="2035833" cy="1242204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635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購案會辦階段</a:t>
            </a:r>
            <a:endParaRPr kumimoji="1" lang="en-US" altLang="zh-TW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ea"/>
              <a:ea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b="1" dirty="0" smtClean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zh-TW" altLang="en-US" b="1" dirty="0" smtClean="0">
                <a:solidFill>
                  <a:schemeClr val="accent3"/>
                </a:solidFill>
                <a:latin typeface="+mj-ea"/>
                <a:ea typeface="+mj-ea"/>
              </a:rPr>
              <a:t>查詢、退件、註銷</a:t>
            </a:r>
            <a:r>
              <a:rPr lang="en-US" altLang="zh-TW" b="1" dirty="0" smtClean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" name="向下箭號圖說文字 10"/>
          <p:cNvSpPr/>
          <p:nvPr/>
        </p:nvSpPr>
        <p:spPr bwMode="auto">
          <a:xfrm>
            <a:off x="1774166" y="1483743"/>
            <a:ext cx="1857555" cy="1144438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635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購案會辦階段</a:t>
            </a:r>
            <a:endParaRPr kumimoji="1" lang="en-US" altLang="zh-TW" sz="1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ea"/>
              <a:ea typeface="+mj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600" b="1" dirty="0" smtClean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solidFill>
                  <a:schemeClr val="accent3"/>
                </a:solidFill>
                <a:latin typeface="+mj-ea"/>
                <a:ea typeface="+mj-ea"/>
              </a:rPr>
              <a:t>查詢、退件、註銷</a:t>
            </a:r>
            <a:r>
              <a:rPr lang="en-US" altLang="zh-TW" b="1" dirty="0" smtClean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573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履驗作業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089"/>
            <a:ext cx="9144000" cy="4559730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 bwMode="auto">
          <a:xfrm>
            <a:off x="7194431" y="4706932"/>
            <a:ext cx="258792" cy="501568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向右箭號 8"/>
          <p:cNvSpPr/>
          <p:nvPr/>
        </p:nvSpPr>
        <p:spPr bwMode="auto">
          <a:xfrm flipV="1">
            <a:off x="6546010" y="5421115"/>
            <a:ext cx="301924" cy="75165"/>
          </a:xfrm>
          <a:prstGeom prst="rightArrow">
            <a:avLst/>
          </a:prstGeom>
          <a:solidFill>
            <a:srgbClr val="FF0000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762"/>
            <a:ext cx="9144000" cy="5428841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 bwMode="auto">
          <a:xfrm flipV="1">
            <a:off x="3786996" y="4848647"/>
            <a:ext cx="301924" cy="75165"/>
          </a:xfrm>
          <a:prstGeom prst="rightArrow">
            <a:avLst/>
          </a:prstGeom>
          <a:solidFill>
            <a:srgbClr val="FF0000"/>
          </a:solidFill>
          <a:ln w="1270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23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smtClean="0"/>
              <a:t>提問時間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00F3-629E-49C0-BEEB-47D471E5ECCF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56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訓練</a:t>
            </a:r>
            <a:r>
              <a:rPr lang="en-US" altLang="zh-TW" dirty="0" smtClean="0"/>
              <a:t>/</a:t>
            </a:r>
            <a:r>
              <a:rPr lang="zh-TW" altLang="en-US" dirty="0" smtClean="0"/>
              <a:t>支用經費請至表單流程申請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481"/>
            <a:ext cx="9144000" cy="35355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481"/>
            <a:ext cx="9144000" cy="35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委託研究計畫請點選計畫編號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173"/>
            <a:ext cx="9144000" cy="3805177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 bwMode="auto">
          <a:xfrm>
            <a:off x="4572000" y="5020574"/>
            <a:ext cx="189781" cy="396815"/>
          </a:xfrm>
          <a:prstGeom prst="downArrow">
            <a:avLst/>
          </a:prstGeom>
          <a:solidFill>
            <a:srgbClr val="FF0000"/>
          </a:solidFill>
          <a:ln w="76200" cap="flat" cmpd="dbl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303917" y="5771072"/>
            <a:ext cx="2191109" cy="258792"/>
          </a:xfrm>
          <a:prstGeom prst="rect">
            <a:avLst/>
          </a:prstGeom>
          <a:noFill/>
          <a:ln w="1905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自動帶入計畫名稱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315"/>
            <a:ext cx="9144000" cy="48965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431321" y="5615796"/>
            <a:ext cx="6650966" cy="4140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69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8211" y="1570125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小額採購</a:t>
            </a:r>
            <a:r>
              <a:rPr lang="zh-TW" altLang="en-US" dirty="0"/>
              <a:t>請購</a:t>
            </a:r>
            <a:r>
              <a:rPr lang="zh-TW" altLang="en-US" dirty="0" smtClean="0"/>
              <a:t>理由填寫格式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5F2-344B-47DF-9DD2-F5E5908C2B5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1" y="2352783"/>
            <a:ext cx="7603900" cy="42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 bwMode="auto">
          <a:xfrm>
            <a:off x="2958958" y="5712430"/>
            <a:ext cx="503434" cy="421241"/>
          </a:xfrm>
          <a:prstGeom prst="rightArrow">
            <a:avLst/>
          </a:prstGeom>
          <a:solidFill>
            <a:schemeClr val="accent1"/>
          </a:solidFill>
          <a:ln w="127000" cap="flat" cmpd="tri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42300" y="2225513"/>
            <a:ext cx="8260422" cy="4387064"/>
          </a:xfrm>
          <a:prstGeom prst="rect">
            <a:avLst/>
          </a:prstGeom>
          <a:solidFill>
            <a:schemeClr val="accent5"/>
          </a:solidFill>
          <a:ln w="1270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2800" dirty="0" smtClean="0"/>
              <a:t>1.</a:t>
            </a:r>
            <a:r>
              <a:rPr lang="zh-TW" altLang="zh-TW" sz="2800" dirty="0" smtClean="0">
                <a:solidFill>
                  <a:srgbClr val="FF0000"/>
                </a:solidFill>
              </a:rPr>
              <a:t>計畫</a:t>
            </a:r>
            <a:r>
              <a:rPr lang="zh-TW" altLang="zh-TW" sz="2800" dirty="0">
                <a:solidFill>
                  <a:srgbClr val="FF0000"/>
                </a:solidFill>
              </a:rPr>
              <a:t>請購理由</a:t>
            </a:r>
            <a:r>
              <a:rPr lang="en-US" altLang="zh-TW" sz="2800" dirty="0"/>
              <a:t>: </a:t>
            </a:r>
            <a:r>
              <a:rPr lang="zh-TW" altLang="zh-TW" sz="2800" dirty="0" smtClean="0"/>
              <a:t>廣</a:t>
            </a:r>
            <a:r>
              <a:rPr lang="zh-TW" altLang="zh-TW" sz="2800" dirty="0"/>
              <a:t>溫陶瓷基板支撐型固態</a:t>
            </a:r>
            <a:r>
              <a:rPr lang="zh-TW" altLang="zh-TW" sz="2800" dirty="0" smtClean="0"/>
              <a:t>氧化物</a:t>
            </a:r>
            <a:endParaRPr lang="en-US" altLang="zh-TW" sz="2800" dirty="0" smtClean="0"/>
          </a:p>
          <a:p>
            <a:pPr lvl="0"/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燃料</a:t>
            </a:r>
            <a:r>
              <a:rPr lang="zh-TW" altLang="zh-TW" sz="2800" dirty="0"/>
              <a:t>電池元件及材料技術研發</a:t>
            </a:r>
            <a:r>
              <a:rPr lang="en-US" altLang="zh-TW" sz="2800" dirty="0"/>
              <a:t>(5/5)</a:t>
            </a:r>
            <a:r>
              <a:rPr lang="zh-TW" altLang="zh-TW" sz="2800" dirty="0"/>
              <a:t>，因真空磁</a:t>
            </a:r>
            <a:r>
              <a:rPr lang="zh-TW" altLang="zh-TW" sz="2800" dirty="0" smtClean="0"/>
              <a:t>控</a:t>
            </a:r>
            <a:endParaRPr lang="en-US" altLang="zh-TW" sz="2800" dirty="0" smtClean="0"/>
          </a:p>
          <a:p>
            <a:pPr lvl="0"/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濺</a:t>
            </a:r>
            <a:r>
              <a:rPr lang="zh-TW" altLang="zh-TW" sz="2800" dirty="0"/>
              <a:t>鍍機需進行傳輸線材與溫控器之更換。請核示。</a:t>
            </a:r>
          </a:p>
          <a:p>
            <a:r>
              <a:rPr lang="en-US" altLang="zh-TW" sz="2800" dirty="0" smtClean="0"/>
              <a:t>2.</a:t>
            </a:r>
            <a:r>
              <a:rPr lang="zh-TW" altLang="zh-TW" sz="2800" dirty="0" smtClean="0">
                <a:solidFill>
                  <a:srgbClr val="FF0000"/>
                </a:solidFill>
              </a:rPr>
              <a:t>小額</a:t>
            </a:r>
            <a:r>
              <a:rPr lang="zh-TW" altLang="zh-TW" sz="2800" dirty="0">
                <a:solidFill>
                  <a:srgbClr val="FF0000"/>
                </a:solidFill>
              </a:rPr>
              <a:t>採購理由</a:t>
            </a:r>
            <a:r>
              <a:rPr lang="en-US" altLang="zh-TW" sz="2800" dirty="0"/>
              <a:t>: </a:t>
            </a:r>
            <a:r>
              <a:rPr lang="zh-TW" altLang="zh-TW" sz="2800" dirty="0"/>
              <a:t>█具特殊性理由</a:t>
            </a:r>
            <a:r>
              <a:rPr lang="en-US" altLang="zh-TW" sz="2800" dirty="0"/>
              <a:t>: </a:t>
            </a:r>
            <a:r>
              <a:rPr lang="zh-TW" altLang="zh-TW" sz="2800" dirty="0"/>
              <a:t>因配合計畫</a:t>
            </a:r>
            <a:r>
              <a:rPr lang="zh-TW" altLang="zh-TW" sz="2800" dirty="0" smtClean="0"/>
              <a:t>執行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須</a:t>
            </a:r>
            <a:r>
              <a:rPr lang="zh-TW" altLang="zh-TW" sz="2800" dirty="0"/>
              <a:t>進行本所研製之八角</a:t>
            </a:r>
            <a:r>
              <a:rPr lang="en-US" altLang="zh-TW" sz="2800" dirty="0"/>
              <a:t>SOFC</a:t>
            </a:r>
            <a:r>
              <a:rPr lang="zh-TW" altLang="zh-TW" sz="2800" dirty="0"/>
              <a:t>電池片陽極層之</a:t>
            </a:r>
            <a:r>
              <a:rPr lang="zh-TW" altLang="zh-TW" sz="2800" dirty="0" smtClean="0"/>
              <a:t>鎳</a:t>
            </a:r>
            <a:endParaRPr lang="en-US" altLang="zh-TW" sz="2800" dirty="0" smtClean="0"/>
          </a:p>
          <a:p>
            <a:r>
              <a:rPr lang="zh-TW" altLang="en-US" sz="2800" dirty="0" smtClean="0"/>
              <a:t>   </a:t>
            </a:r>
            <a:r>
              <a:rPr lang="zh-TW" altLang="zh-TW" sz="2800" dirty="0" smtClean="0"/>
              <a:t>金屬</a:t>
            </a:r>
            <a:r>
              <a:rPr lang="zh-TW" altLang="zh-TW" sz="2800" dirty="0"/>
              <a:t>濺鍍，從而進行</a:t>
            </a:r>
            <a:r>
              <a:rPr lang="en-US" altLang="zh-TW" sz="2800" dirty="0"/>
              <a:t>SOFC</a:t>
            </a:r>
            <a:r>
              <a:rPr lang="zh-TW" altLang="zh-TW" sz="2800" dirty="0"/>
              <a:t>電池片之效能改善</a:t>
            </a:r>
            <a:r>
              <a:rPr lang="zh-TW" altLang="zh-TW" sz="2800" dirty="0" smtClean="0"/>
              <a:t>與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協助</a:t>
            </a:r>
            <a:r>
              <a:rPr lang="zh-TW" altLang="zh-TW" sz="2800" dirty="0"/>
              <a:t>九豪公司進行電池片生產技術之優化，並</a:t>
            </a:r>
            <a:r>
              <a:rPr lang="zh-TW" altLang="zh-TW" sz="2800" dirty="0" smtClean="0"/>
              <a:t>有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利於</a:t>
            </a:r>
            <a:r>
              <a:rPr lang="zh-TW" altLang="zh-TW" sz="2800" dirty="0"/>
              <a:t>之後進行本所自行生產之電池堆組裝與</a:t>
            </a:r>
            <a:r>
              <a:rPr lang="zh-TW" altLang="zh-TW" sz="2800" dirty="0" smtClean="0"/>
              <a:t>測試</a:t>
            </a:r>
            <a:endParaRPr lang="en-US" altLang="zh-TW" sz="2800" dirty="0" smtClean="0"/>
          </a:p>
          <a:p>
            <a:r>
              <a:rPr lang="zh-TW" altLang="en-US" sz="2800" dirty="0" smtClean="0"/>
              <a:t>  </a:t>
            </a:r>
            <a:r>
              <a:rPr lang="zh-TW" altLang="zh-TW" sz="2800" dirty="0" smtClean="0"/>
              <a:t>。</a:t>
            </a:r>
            <a:r>
              <a:rPr lang="zh-TW" altLang="zh-TW" sz="2800" dirty="0"/>
              <a:t>但目前因傳輸線材與溫控器發生故障，為了</a:t>
            </a:r>
            <a:r>
              <a:rPr lang="zh-TW" altLang="zh-TW" sz="2800" dirty="0" smtClean="0"/>
              <a:t>不</a:t>
            </a:r>
            <a:endParaRPr lang="en-US" altLang="zh-TW" sz="2800" dirty="0" smtClean="0"/>
          </a:p>
          <a:p>
            <a:r>
              <a:rPr lang="zh-TW" altLang="en-US" sz="2800" dirty="0" smtClean="0"/>
              <a:t>   </a:t>
            </a:r>
            <a:r>
              <a:rPr lang="zh-TW" altLang="zh-TW" sz="2800" dirty="0" smtClean="0"/>
              <a:t>延誤</a:t>
            </a:r>
            <a:r>
              <a:rPr lang="zh-TW" altLang="zh-TW" sz="2800" dirty="0"/>
              <a:t>小型生產之排程，故申請小額採購。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66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申請階段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小額採購上傳拒絕往來廠商查詢結果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77B1A-4BD5-43E6-923C-B1812ECB55A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06"/>
            <a:ext cx="9144000" cy="3971389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 bwMode="auto">
          <a:xfrm>
            <a:off x="821932" y="3236363"/>
            <a:ext cx="7253555" cy="1910992"/>
          </a:xfrm>
          <a:prstGeom prst="wedgeRoundRectCallout">
            <a:avLst>
              <a:gd name="adj1" fmla="val -1758"/>
              <a:gd name="adj2" fmla="val -61613"/>
              <a:gd name="adj3" fmla="val 16667"/>
            </a:avLst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000" dirty="0"/>
              <a:t>為避免同仁違反採購法第</a:t>
            </a:r>
            <a:r>
              <a:rPr lang="en-US" altLang="zh-TW" sz="2000" dirty="0"/>
              <a:t>103</a:t>
            </a:r>
            <a:r>
              <a:rPr lang="zh-TW" altLang="en-US" sz="2000" dirty="0"/>
              <a:t>條規定，提醒您</a:t>
            </a:r>
            <a:r>
              <a:rPr lang="en-US" altLang="zh-TW" sz="2000" dirty="0"/>
              <a:t>!! </a:t>
            </a:r>
            <a:endParaRPr lang="en-US" altLang="zh-TW" sz="2000" dirty="0" smtClean="0"/>
          </a:p>
          <a:p>
            <a:pPr eaLnBrk="1" hangingPunct="1"/>
            <a:r>
              <a:rPr lang="en-US" altLang="zh-TW" sz="2000" dirty="0" smtClean="0"/>
              <a:t>... </a:t>
            </a:r>
            <a:r>
              <a:rPr lang="zh-TW" altLang="en-US" sz="2000" dirty="0"/>
              <a:t>承作廠商不得為拒絕往來廠商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請</a:t>
            </a:r>
            <a:r>
              <a:rPr lang="zh-TW" altLang="en-US" sz="2000" dirty="0" smtClean="0"/>
              <a:t>至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政府電子採購網查詢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zh-TW" altLang="en-US" sz="2000" dirty="0" smtClean="0"/>
              <a:t>，將</a:t>
            </a:r>
            <a:r>
              <a:rPr lang="zh-TW" altLang="en-US" sz="2000" dirty="0"/>
              <a:t>查詢結果</a:t>
            </a:r>
            <a:r>
              <a:rPr lang="zh-TW" altLang="en-US" sz="2000" dirty="0" smtClean="0"/>
              <a:t>以附件</a:t>
            </a:r>
            <a:r>
              <a:rPr lang="zh-TW" altLang="en-US" sz="2000" dirty="0"/>
              <a:t>方式上傳，並列印出紙</a:t>
            </a:r>
            <a:r>
              <a:rPr lang="zh-TW" altLang="en-US" sz="2000" dirty="0" smtClean="0"/>
              <a:t>本隨同</a:t>
            </a:r>
            <a:r>
              <a:rPr lang="zh-TW" altLang="en-US" sz="2000" dirty="0"/>
              <a:t>申請單紙</a:t>
            </a:r>
            <a:r>
              <a:rPr lang="zh-TW" altLang="en-US" sz="2000" dirty="0" smtClean="0"/>
              <a:t>本</a:t>
            </a:r>
            <a:endParaRPr lang="en-US" altLang="zh-TW" sz="2000" dirty="0" smtClean="0"/>
          </a:p>
          <a:p>
            <a:pPr eaLnBrk="1" hangingPunct="1"/>
            <a:r>
              <a:rPr lang="zh-TW" altLang="en-US" sz="2000" dirty="0" smtClean="0"/>
              <a:t>完成採購</a:t>
            </a:r>
            <a:r>
              <a:rPr lang="zh-TW" altLang="en-US" sz="2000" dirty="0"/>
              <a:t>程序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8843" y="4397871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Adobe Devanagari"/>
                <a:cs typeface="Adobe Devanagari"/>
              </a:rPr>
              <a:t>√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 21"/>
          <p:cNvCxnSpPr/>
          <p:nvPr/>
        </p:nvCxnSpPr>
        <p:spPr bwMode="auto">
          <a:xfrm>
            <a:off x="4533181" y="5158597"/>
            <a:ext cx="7159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651968"/>
            <a:ext cx="7848600" cy="725488"/>
          </a:xfrm>
        </p:spPr>
        <p:txBody>
          <a:bodyPr/>
          <a:lstStyle/>
          <a:p>
            <a:r>
              <a:rPr lang="zh-TW" altLang="en-US" dirty="0"/>
              <a:t>申請階段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3383" y="1277938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自我檢核表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112"/>
            <a:ext cx="9144000" cy="4532839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 bwMode="auto">
          <a:xfrm>
            <a:off x="4718649" y="5382883"/>
            <a:ext cx="83676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接點 13"/>
          <p:cNvCxnSpPr/>
          <p:nvPr/>
        </p:nvCxnSpPr>
        <p:spPr bwMode="auto">
          <a:xfrm>
            <a:off x="4718649" y="4871050"/>
            <a:ext cx="233775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186"/>
            <a:ext cx="9144000" cy="6093765"/>
          </a:xfrm>
          <a:prstGeom prst="rect">
            <a:avLst/>
          </a:prstGeom>
        </p:spPr>
      </p:pic>
      <p:sp>
        <p:nvSpPr>
          <p:cNvPr id="18" name="爆炸 1 17"/>
          <p:cNvSpPr/>
          <p:nvPr/>
        </p:nvSpPr>
        <p:spPr bwMode="auto">
          <a:xfrm>
            <a:off x="1095555" y="1492370"/>
            <a:ext cx="7591245" cy="4684144"/>
          </a:xfrm>
          <a:prstGeom prst="irregularSeal1">
            <a:avLst/>
          </a:prstGeom>
          <a:solidFill>
            <a:schemeClr val="accent1"/>
          </a:solidFill>
          <a:ln w="1016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400" b="1" dirty="0" smtClean="0"/>
              <a:t>「具敏感性或國安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含資安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疑慮之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業務範疇」之資訊服務採購，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不</a:t>
            </a:r>
            <a:r>
              <a:rPr lang="zh-TW" altLang="en-US" sz="2400" b="1" dirty="0"/>
              <a:t>允許陸</a:t>
            </a:r>
            <a:r>
              <a:rPr lang="zh-TW" altLang="en-US" sz="2400" b="1" dirty="0" smtClean="0"/>
              <a:t>資資訊服務業者參與。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爆炸 2 18"/>
          <p:cNvSpPr/>
          <p:nvPr/>
        </p:nvSpPr>
        <p:spPr bwMode="auto">
          <a:xfrm>
            <a:off x="884208" y="882449"/>
            <a:ext cx="7802592" cy="5688323"/>
          </a:xfrm>
          <a:prstGeom prst="irregularSeal2">
            <a:avLst/>
          </a:prstGeom>
          <a:solidFill>
            <a:schemeClr val="accent1"/>
          </a:solidFill>
          <a:ln w="127000" cap="flat" cmpd="tri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b="1" dirty="0"/>
              <a:t>國家安全之採購</a:t>
            </a:r>
            <a:r>
              <a:rPr lang="zh-TW" altLang="en-US" sz="2800" b="1" dirty="0" smtClean="0"/>
              <a:t>，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不</a:t>
            </a:r>
            <a:r>
              <a:rPr lang="zh-TW" altLang="en-US" sz="2800" b="1" dirty="0"/>
              <a:t>允許在臺陸資廠商</a:t>
            </a:r>
            <a:r>
              <a:rPr lang="zh-TW" altLang="en-US" sz="2800" b="1" dirty="0" smtClean="0"/>
              <a:t>參與。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2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2562" y="1476346"/>
            <a:ext cx="7848600" cy="4352925"/>
          </a:xfrm>
        </p:spPr>
        <p:txBody>
          <a:bodyPr/>
          <a:lstStyle/>
          <a:p>
            <a:r>
              <a:rPr lang="zh-TW" altLang="en-US" dirty="0" smtClean="0"/>
              <a:t>自我檢核表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6E3-A356-4CD5-AF4C-F24117DCB97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267"/>
            <a:ext cx="9144000" cy="4396529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 bwMode="auto">
          <a:xfrm>
            <a:off x="4632385" y="5926347"/>
            <a:ext cx="526211" cy="86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接點 7"/>
          <p:cNvCxnSpPr/>
          <p:nvPr/>
        </p:nvCxnSpPr>
        <p:spPr bwMode="auto">
          <a:xfrm>
            <a:off x="3904890" y="6058619"/>
            <a:ext cx="1779918" cy="43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接點 9"/>
          <p:cNvCxnSpPr/>
          <p:nvPr/>
        </p:nvCxnSpPr>
        <p:spPr bwMode="auto">
          <a:xfrm>
            <a:off x="7579744" y="5934973"/>
            <a:ext cx="339305" cy="86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05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AEC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C2009">
      <a:majorFont>
        <a:latin typeface="Arial"/>
        <a:ea typeface="華康儷中黑"/>
        <a:cs typeface=""/>
      </a:majorFont>
      <a:minorFont>
        <a:latin typeface="Arial"/>
        <a:ea typeface="華康儷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solidFill>
          <a:schemeClr val="accent1"/>
        </a:solidFill>
        <a:ln w="19050" cap="flat" cmpd="tri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AEC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C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C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簡報1" id="{55EC7766-C1C1-4CD9-A20C-01EAA9385243}" vid="{051D9F98-01E4-4A39-A991-D0CA52EB9A0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原能會母片</Template>
  <TotalTime>5721</TotalTime>
  <Words>1143</Words>
  <Application>Microsoft Office PowerPoint</Application>
  <PresentationFormat>如螢幕大小 (4:3)</PresentationFormat>
  <Paragraphs>194</Paragraphs>
  <Slides>31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佈景主題1</vt:lpstr>
      <vt:lpstr>採購管理系統新增功能說明</vt:lpstr>
      <vt:lpstr>簡報大綱</vt:lpstr>
      <vt:lpstr>PowerPoint 簡報</vt:lpstr>
      <vt:lpstr>申請階段</vt:lpstr>
      <vt:lpstr>申請階段</vt:lpstr>
      <vt:lpstr>申請階段</vt:lpstr>
      <vt:lpstr>申請階段</vt:lpstr>
      <vt:lpstr>申請階段</vt:lpstr>
      <vt:lpstr>申請階段</vt:lpstr>
      <vt:lpstr>申請階段</vt:lpstr>
      <vt:lpstr>申請階段</vt:lpstr>
      <vt:lpstr>申請階段</vt:lpstr>
      <vt:lpstr>申請階段</vt:lpstr>
      <vt:lpstr>購案會辦階段</vt:lpstr>
      <vt:lpstr>訂約履約階段</vt:lpstr>
      <vt:lpstr>訂約履約階段</vt:lpstr>
      <vt:lpstr>訂約履約階段</vt:lpstr>
      <vt:lpstr>結報階段</vt:lpstr>
      <vt:lpstr>查詢作業</vt:lpstr>
      <vt:lpstr>以下為採購管理系統 常見操作問題</vt:lpstr>
      <vt:lpstr>申請階段</vt:lpstr>
      <vt:lpstr>申請階段</vt:lpstr>
      <vt:lpstr>申請階段</vt:lpstr>
      <vt:lpstr>申請階段</vt:lpstr>
      <vt:lpstr>申請階段</vt:lpstr>
      <vt:lpstr>申請階段</vt:lpstr>
      <vt:lpstr>會辦階段</vt:lpstr>
      <vt:lpstr>會辦階段</vt:lpstr>
      <vt:lpstr>會辦階段</vt:lpstr>
      <vt:lpstr>履驗作業</vt:lpstr>
      <vt:lpstr>提問時間</vt:lpstr>
    </vt:vector>
  </TitlesOfParts>
  <Company>原能會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林琦峰</dc:creator>
  <cp:lastModifiedBy>謝佳吟</cp:lastModifiedBy>
  <cp:revision>337</cp:revision>
  <cp:lastPrinted>2017-06-09T07:28:14Z</cp:lastPrinted>
  <dcterms:created xsi:type="dcterms:W3CDTF">2017-05-11T07:05:38Z</dcterms:created>
  <dcterms:modified xsi:type="dcterms:W3CDTF">2019-04-17T06:05:59Z</dcterms:modified>
</cp:coreProperties>
</file>