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7" r:id="rId7"/>
    <p:sldId id="266" r:id="rId8"/>
    <p:sldId id="265" r:id="rId9"/>
    <p:sldId id="269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64" r:id="rId18"/>
    <p:sldId id="268" r:id="rId19"/>
    <p:sldId id="270" r:id="rId20"/>
    <p:sldId id="271" r:id="rId21"/>
    <p:sldId id="258" r:id="rId22"/>
  </p:sldIdLst>
  <p:sldSz cx="10693400" cy="7561263"/>
  <p:notesSz cx="6858000" cy="9144000"/>
  <p:defaultTextStyle>
    <a:defPPr>
      <a:defRPr lang="zh-TW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39" y="67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747300" cy="756126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0718" y="612279"/>
            <a:ext cx="9089390" cy="162077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32723" y="2548102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214477"/>
            <a:ext cx="1928517" cy="458585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234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18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833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1111"/>
            <a:ext cx="10669571" cy="75601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0156" y="2844527"/>
            <a:ext cx="9624060" cy="126021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2019/4/17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020" y="6538386"/>
            <a:ext cx="2049844" cy="6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2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880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813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2019/4/17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03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2019/4/17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6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2019/4/17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59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2019/4/17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51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2019/4/17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991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2019/4/17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137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4" y="-1"/>
            <a:ext cx="10664546" cy="7581777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D69C9-26FB-409F-BAB6-E218E84513F0}" type="datetimeFigureOut">
              <a:rPr lang="zh-TW" altLang="en-US" smtClean="0"/>
              <a:t>2019/4/17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3" y="180232"/>
            <a:ext cx="60907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4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&#38480;&#21046;&#24615;&#25307;&#27161;&#37679;&#35492;&#24907;&#27171;1070531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107&#24180;&#24230;%20&#25505;&#36092;&#26696;&#20214;&#24288;&#21830;&#30064;&#35696;&#25110;&#27298;&#33289;&#26696;.doc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107&#24180;&#24230;&#20839;&#37096;&#31293;&#26680;&#31293;&#26680;&#32570;&#22833;&#21450;&#25913;&#21892;&#25514;&#26045;.docx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66180" y="684287"/>
            <a:ext cx="9089390" cy="1476755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採購作業相關注意事項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58268" y="5580831"/>
            <a:ext cx="7485380" cy="1320043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秘書室 管理科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中華民國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8875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957549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預算編列合理性探討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saturation sat="240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80" y="1404368"/>
            <a:ext cx="5466567" cy="34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600"/>
                    </a14:imgEffect>
                    <a14:imgEffect>
                      <a14:saturation sat="1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6" y="4031484"/>
            <a:ext cx="7013575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276763" y="2105863"/>
            <a:ext cx="367240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採購金額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預算金額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廠商最低報價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675,000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9875" indent="-269875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經預算分析後屬合理範圍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9875" indent="-269875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購案申請日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107.6.8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核可日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107.6.15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522164" y="2844527"/>
            <a:ext cx="2877299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394372" y="5502303"/>
            <a:ext cx="2736304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13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180232"/>
            <a:ext cx="9624060" cy="864096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預算編列合理性探討</a:t>
            </a:r>
            <a:endParaRPr lang="zh-TW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536325" y="1107679"/>
            <a:ext cx="4153777" cy="3942150"/>
            <a:chOff x="544850" y="1188342"/>
            <a:chExt cx="4153777" cy="394215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600"/>
                      </a14:imgEffect>
                      <a14:imgEffect>
                        <a14:saturation sat="1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67" y="1188342"/>
              <a:ext cx="3865745" cy="3075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544850" y="4068663"/>
              <a:ext cx="4153777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9875" indent="-269875"/>
              <a:r>
                <a:rPr lang="en-US" altLang="zh-TW" dirty="0" smtClean="0">
                  <a:latin typeface="標楷體"/>
                  <a:ea typeface="標楷體"/>
                </a:rPr>
                <a:t>※</a:t>
              </a:r>
              <a:r>
                <a:rPr lang="zh-TW" altLang="en-US" dirty="0" smtClean="0">
                  <a:latin typeface="標楷體"/>
                  <a:ea typeface="標楷體"/>
                </a:rPr>
                <a:t>經評估後採較低價之拓生公司報價單 屬合理範圍 以此編列預算</a:t>
              </a:r>
              <a:r>
                <a:rPr lang="zh-TW" altLang="en-US" dirty="0" smtClean="0">
                  <a:latin typeface="新細明體"/>
                  <a:ea typeface="新細明體"/>
                </a:rPr>
                <a:t>。</a:t>
              </a:r>
              <a:endParaRPr lang="zh-TW" altLang="en-US" dirty="0"/>
            </a:p>
          </p:txBody>
        </p:sp>
        <p:sp>
          <p:nvSpPr>
            <p:cNvPr id="8" name="橢圓 7"/>
            <p:cNvSpPr/>
            <p:nvPr/>
          </p:nvSpPr>
          <p:spPr>
            <a:xfrm>
              <a:off x="882204" y="3275525"/>
              <a:ext cx="3168352" cy="49139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0" name="直線單箭頭接點 9"/>
            <p:cNvCxnSpPr>
              <a:stCxn id="8" idx="4"/>
            </p:cNvCxnSpPr>
            <p:nvPr/>
          </p:nvCxnSpPr>
          <p:spPr>
            <a:xfrm>
              <a:off x="2466380" y="3766924"/>
              <a:ext cx="0" cy="37374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群組 20"/>
          <p:cNvGrpSpPr/>
          <p:nvPr/>
        </p:nvGrpSpPr>
        <p:grpSpPr>
          <a:xfrm>
            <a:off x="5087111" y="939438"/>
            <a:ext cx="4580069" cy="4044447"/>
            <a:chOff x="5058668" y="1173091"/>
            <a:chExt cx="4795889" cy="443718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000"/>
                      </a14:imgEffect>
                      <a14:imgEffect>
                        <a14:saturation sat="2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668" y="1173091"/>
              <a:ext cx="4795889" cy="3863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字方塊 5"/>
            <p:cNvSpPr txBox="1"/>
            <p:nvPr/>
          </p:nvSpPr>
          <p:spPr>
            <a:xfrm>
              <a:off x="5922762" y="3104650"/>
              <a:ext cx="1533850" cy="4558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400,000</a:t>
              </a:r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元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6532119" y="5154434"/>
              <a:ext cx="1448777" cy="4558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399,000</a:t>
              </a:r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元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cxnSp>
          <p:nvCxnSpPr>
            <p:cNvPr id="13" name="直線單箭頭接點 12"/>
            <p:cNvCxnSpPr>
              <a:endCxn id="6" idx="0"/>
            </p:cNvCxnSpPr>
            <p:nvPr/>
          </p:nvCxnSpPr>
          <p:spPr>
            <a:xfrm>
              <a:off x="6354812" y="2844527"/>
              <a:ext cx="334876" cy="26012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/>
            <p:nvPr/>
          </p:nvCxnSpPr>
          <p:spPr>
            <a:xfrm flipH="1">
              <a:off x="7456612" y="4920639"/>
              <a:ext cx="266352" cy="26012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字方塊 21"/>
          <p:cNvSpPr txBox="1"/>
          <p:nvPr/>
        </p:nvSpPr>
        <p:spPr>
          <a:xfrm>
            <a:off x="680342" y="5148783"/>
            <a:ext cx="89333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日核可購案預算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675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千元合理，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日底價陳核育金額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400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千元，差額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275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千元，打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折，哪個金額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(675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400)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才是合理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2330450" indent="-2330450"/>
            <a:r>
              <a:rPr lang="en-US" altLang="zh-TW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</a:rPr>
              <a:t>※</a:t>
            </a:r>
            <a:r>
              <a:rPr lang="zh-TW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單位</a:t>
            </a:r>
            <a:r>
              <a:rPr lang="zh-TW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理由</a:t>
            </a:r>
            <a:r>
              <a:rPr lang="en-US" altLang="zh-TW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因有廠商看到購案公告金額，主動通知國外原廠進行促銷活動，能以較優惠價格承做，且規格品質能符合契約要求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574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885541"/>
          </a:xfrm>
        </p:spPr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預算編列合理性探討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675949" y="1548383"/>
            <a:ext cx="89289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本案投標廠商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家：拓生公司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600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千元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以其估價最為預算金額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675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千元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、友和公司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350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千元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原估價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682.5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千元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及岑祥公司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314.75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千元。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岑祥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公司低於底價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80%(399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千元*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0.8=319.2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千元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9875" indent="-269875"/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9875" indent="-269875"/>
            <a:r>
              <a:rPr lang="en-US" altLang="zh-TW" sz="2400" dirty="0" smtClean="0">
                <a:latin typeface="標楷體"/>
                <a:ea typeface="標楷體"/>
              </a:rPr>
              <a:t>※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9875" indent="-269875"/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▓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購案核可日期與底價訂定日期差距很小，市場行情不太可能大幅震盪，因此預算金額與底價預估金額差異不大，才屬合理狀況。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9875" indent="-269875"/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▓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購案申請時如已知悉價格可大幅下降，請依下降後金額稍加調整作為預算金額，以避免底價預估金額太低，造成編列不合理之情況。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444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88554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以共約採購電腦相關設備</a:t>
            </a:r>
            <a:r>
              <a:rPr lang="zh-TW" altLang="en-US" sz="4900" dirty="0">
                <a:latin typeface="標楷體" panose="03000509000000000000" pitchFamily="65" charset="-120"/>
                <a:ea typeface="標楷體" panose="03000509000000000000" pitchFamily="65" charset="-120"/>
              </a:rPr>
              <a:t>錯誤態樣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732" y="1548383"/>
            <a:ext cx="448002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4" y="3132559"/>
            <a:ext cx="4320480" cy="346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36174" y="1548383"/>
            <a:ext cx="475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案由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購一般型電腦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台及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吋筆記型電腦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$185,729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元，額外項增購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98,900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元，請購單金額總計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284,629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777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957549"/>
          </a:xfrm>
        </p:spPr>
        <p:txBody>
          <a:bodyPr/>
          <a:lstStyle/>
          <a:p>
            <a:r>
              <a:rPr lang="zh-TW" altLang="en-US" sz="4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以共約採購電腦相關設備錯誤態樣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026220" y="1404367"/>
            <a:ext cx="52121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額外項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儲存隨身碟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$2,800</a:t>
            </a: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高階運算個人電腦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$74,600</a:t>
            </a: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簡報器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$1,600</a:t>
            </a: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4.4K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個人電腦顯示器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$19,900</a:t>
            </a: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合計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$98,900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00804" y="4241285"/>
            <a:ext cx="76328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問題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及第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項是否為請購單主體之配備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及第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項為共約之單獨項目可否列為額外項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6930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2164" y="180231"/>
            <a:ext cx="9624060" cy="1029558"/>
          </a:xfrm>
        </p:spPr>
        <p:txBody>
          <a:bodyPr/>
          <a:lstStyle/>
          <a:p>
            <a:r>
              <a:rPr lang="zh-TW" altLang="en-US" sz="4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以共約採購電腦相關設備錯誤態樣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4172" y="1476375"/>
            <a:ext cx="9624060" cy="39604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共約二十一、其他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39750" indent="-539750"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依據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94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日行政院統一發包中心及集中採購中心「共同供應契約推動小組」第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18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次會議紀錄第陸點、討論事項及結論第六項規定，</a:t>
            </a:r>
            <a:r>
              <a:rPr lang="zh-TW" altLang="en-US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2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機關採購與產品相關之配備</a:t>
            </a:r>
            <a:r>
              <a:rPr lang="zh-TW" altLang="en-US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，屬共同供應契約項目以外者，其採購金額合計如為公告金額十分之一以下，機關逕洽廠商採購者，得利用工程會之政府電子採購網一併訂購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；其採購金額合計如逾公告金額十分之一而未達公告金額，機關依中央機關未達公告金額採購招標辦法第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條規定辦理者，招標程序不得免除且應依政府採購法第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62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條規定辦理決標資訊定期彙送；不得逕以電子訂購方式辦理採購。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」。 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5583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813534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以共約採購電腦相關設備錯誤態樣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2164" y="1620391"/>
            <a:ext cx="9624060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建議事項：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項高階個人電腦及第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項個人顯示器，非屬共約之品項，應另案辦理採購，送秘書室管理科集中採購。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項隨身碟及第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項簡報器敘明屬相關配備即可列為額外項逕洽廠商一併訂購。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請各單位辦理請購時得自行下載共約契約並詳加閱讀，以利購案得以順利進行</a:t>
            </a:r>
            <a:r>
              <a:rPr lang="zh-TW" altLang="en-US" dirty="0" smtClean="0">
                <a:latin typeface="標楷體"/>
                <a:ea typeface="標楷體"/>
              </a:rPr>
              <a:t>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833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4172" y="180231"/>
            <a:ext cx="9624060" cy="885541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奉核可後申請單金額變更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615504" y="1114652"/>
            <a:ext cx="9816752" cy="6042918"/>
            <a:chOff x="378148" y="1332358"/>
            <a:chExt cx="9816752" cy="6042918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148" y="1332358"/>
              <a:ext cx="4104456" cy="5783937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4698628" y="1373633"/>
              <a:ext cx="5496272" cy="6001643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1.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提案申請時採購金額</a:t>
              </a:r>
              <a:r>
                <a:rPr lang="en-US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$1,091,200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元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2.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共約特價至</a:t>
              </a:r>
              <a:r>
                <a:rPr lang="en-US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3/31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金額 </a:t>
              </a:r>
              <a:r>
                <a:rPr lang="en-US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$1,091,000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元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3.</a:t>
              </a:r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會辦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時尚在特價期間</a:t>
              </a:r>
              <a:r>
                <a:rPr lang="zh-TW" altLang="en-US" sz="2400" dirty="0" smtClean="0">
                  <a:latin typeface="標楷體"/>
                  <a:ea typeface="標楷體"/>
                </a:rPr>
                <a:t>，故副所長批示的金額為</a:t>
              </a:r>
              <a:r>
                <a:rPr lang="en-US" altLang="zh-TW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$</a:t>
              </a:r>
              <a:r>
                <a:rPr lang="en-US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1,091,000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元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4.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核可後送秘書室訂購時</a:t>
              </a:r>
              <a:r>
                <a:rPr lang="zh-TW" altLang="en-US" sz="2400" dirty="0" smtClean="0">
                  <a:latin typeface="標楷體"/>
                  <a:ea typeface="標楷體"/>
                </a:rPr>
                <a:t>，已過特價期間，恢復為</a:t>
              </a:r>
              <a:r>
                <a:rPr lang="en-US" altLang="zh-TW" sz="2400" dirty="0" smtClean="0">
                  <a:latin typeface="標楷體"/>
                  <a:ea typeface="標楷體"/>
                </a:rPr>
                <a:t>$1,091,200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元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處理方式</a:t>
              </a:r>
              <a:r>
                <a:rPr lang="zh-TW" altLang="en-US" sz="2400" dirty="0" smtClean="0">
                  <a:latin typeface="標楷體"/>
                  <a:ea typeface="標楷體"/>
                </a:rPr>
                <a:t>：</a:t>
              </a:r>
              <a:endParaRPr lang="en-US" altLang="zh-TW" sz="2400" dirty="0" smtClean="0">
                <a:latin typeface="標楷體"/>
                <a:ea typeface="標楷體"/>
              </a:endParaRPr>
            </a:p>
            <a:p>
              <a:r>
                <a:rPr lang="en-US" altLang="zh-TW" sz="2400" dirty="0" smtClean="0">
                  <a:latin typeface="標楷體"/>
                  <a:ea typeface="標楷體"/>
                </a:rPr>
                <a:t>1.</a:t>
              </a:r>
              <a:r>
                <a:rPr lang="zh-TW" altLang="en-US" sz="2400" dirty="0" smtClean="0">
                  <a:latin typeface="標楷體"/>
                  <a:ea typeface="標楷體"/>
                </a:rPr>
                <a:t>錯誤方式：直接修改金額為</a:t>
              </a:r>
              <a:r>
                <a:rPr lang="en-US" altLang="zh-TW" sz="2400" dirty="0" smtClean="0">
                  <a:latin typeface="標楷體"/>
                  <a:ea typeface="標楷體"/>
                </a:rPr>
                <a:t>$1,091</a:t>
              </a:r>
              <a:r>
                <a:rPr lang="zh-TW" altLang="en-US" sz="2400" dirty="0" smtClean="0">
                  <a:latin typeface="標楷體"/>
                  <a:ea typeface="標楷體"/>
                </a:rPr>
                <a:t> </a:t>
              </a:r>
              <a:r>
                <a:rPr lang="en-US" altLang="zh-TW" sz="2400" dirty="0" smtClean="0">
                  <a:latin typeface="標楷體"/>
                  <a:ea typeface="標楷體"/>
                </a:rPr>
                <a:t>,200</a:t>
              </a:r>
              <a:r>
                <a:rPr lang="zh-TW" altLang="en-US" sz="2400" dirty="0" smtClean="0">
                  <a:latin typeface="標楷體"/>
                  <a:ea typeface="標楷體"/>
                </a:rPr>
                <a:t>元。</a:t>
              </a:r>
              <a:r>
                <a:rPr lang="en-US" altLang="zh-TW" sz="2400" dirty="0" smtClean="0">
                  <a:latin typeface="標楷體"/>
                  <a:ea typeface="標楷體"/>
                </a:rPr>
                <a:t>(</a:t>
              </a:r>
              <a:r>
                <a:rPr lang="zh-TW" altLang="en-US" sz="2400" dirty="0" smtClean="0">
                  <a:latin typeface="標楷體"/>
                  <a:ea typeface="標楷體"/>
                </a:rPr>
                <a:t>長官核可文件不可任意更改</a:t>
              </a:r>
              <a:r>
                <a:rPr lang="en-US" altLang="zh-TW" sz="2400" dirty="0" smtClean="0">
                  <a:latin typeface="標楷體"/>
                  <a:ea typeface="標楷體"/>
                </a:rPr>
                <a:t>)</a:t>
              </a:r>
            </a:p>
            <a:p>
              <a:r>
                <a:rPr lang="en-US" altLang="zh-TW" sz="2400" dirty="0" smtClean="0">
                  <a:latin typeface="標楷體"/>
                  <a:ea typeface="標楷體"/>
                </a:rPr>
                <a:t>2.</a:t>
              </a:r>
              <a:r>
                <a:rPr lang="zh-TW" altLang="en-US" sz="2400" b="1" dirty="0" smtClean="0">
                  <a:solidFill>
                    <a:srgbClr val="FF0000"/>
                  </a:solidFill>
                  <a:latin typeface="標楷體"/>
                  <a:ea typeface="標楷體"/>
                </a:rPr>
                <a:t>正確方式</a:t>
              </a:r>
              <a:r>
                <a:rPr lang="en-US" altLang="zh-TW" sz="2400" b="1" dirty="0" smtClean="0">
                  <a:solidFill>
                    <a:srgbClr val="FF0000"/>
                  </a:solidFill>
                  <a:latin typeface="標楷體"/>
                  <a:ea typeface="標楷體"/>
                </a:rPr>
                <a:t>:</a:t>
              </a:r>
              <a:r>
                <a:rPr lang="zh-TW" altLang="en-US" sz="2400" b="1" dirty="0" smtClean="0">
                  <a:solidFill>
                    <a:srgbClr val="FF0000"/>
                  </a:solidFill>
                  <a:latin typeface="標楷體"/>
                  <a:ea typeface="標楷體"/>
                </a:rPr>
                <a:t>寫小便簽敘述原由及修改預算金額經由單位主管核章→主計室</a:t>
              </a:r>
              <a:r>
                <a:rPr lang="en-US" altLang="zh-TW" sz="2400" b="1" dirty="0" smtClean="0">
                  <a:solidFill>
                    <a:srgbClr val="FF0000"/>
                  </a:solidFill>
                  <a:latin typeface="標楷體"/>
                  <a:ea typeface="標楷體"/>
                </a:rPr>
                <a:t>(</a:t>
              </a:r>
              <a:r>
                <a:rPr lang="zh-TW" altLang="en-US" sz="2400" b="1" dirty="0" smtClean="0">
                  <a:solidFill>
                    <a:srgbClr val="FF0000"/>
                  </a:solidFill>
                  <a:latin typeface="標楷體"/>
                  <a:ea typeface="標楷體"/>
                </a:rPr>
                <a:t>修改預算管理系統金額</a:t>
              </a:r>
              <a:r>
                <a:rPr lang="en-US" altLang="zh-TW" sz="2400" b="1" dirty="0" smtClean="0">
                  <a:solidFill>
                    <a:srgbClr val="FF0000"/>
                  </a:solidFill>
                  <a:latin typeface="標楷體"/>
                  <a:ea typeface="標楷體"/>
                </a:rPr>
                <a:t>)→</a:t>
              </a:r>
              <a:r>
                <a:rPr lang="zh-TW" altLang="en-US" sz="2400" b="1" dirty="0" smtClean="0">
                  <a:solidFill>
                    <a:srgbClr val="FF0000"/>
                  </a:solidFill>
                  <a:latin typeface="標楷體"/>
                  <a:ea typeface="標楷體"/>
                </a:rPr>
                <a:t>所部長官批示，併入原採購單→秘書室下訂單。</a:t>
              </a:r>
              <a:endParaRPr lang="en-US" altLang="zh-TW" sz="2400" b="1" dirty="0" smtClean="0">
                <a:solidFill>
                  <a:srgbClr val="FF0000"/>
                </a:solidFill>
                <a:latin typeface="標楷體"/>
                <a:ea typeface="標楷體"/>
              </a:endParaRPr>
            </a:p>
            <a:p>
              <a:r>
                <a:rPr lang="en-US" altLang="zh-TW" sz="2400" dirty="0" smtClean="0">
                  <a:latin typeface="標楷體"/>
                  <a:ea typeface="標楷體"/>
                </a:rPr>
                <a:t>3.</a:t>
              </a:r>
              <a:r>
                <a:rPr lang="zh-TW" altLang="en-US" sz="2400" dirty="0" smtClean="0">
                  <a:latin typeface="標楷體"/>
                  <a:ea typeface="標楷體"/>
                </a:rPr>
                <a:t>權宜方式：寫理由請所部長官再批示→主計室修改預算金額。</a:t>
              </a: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cxnSp>
          <p:nvCxnSpPr>
            <p:cNvPr id="6" name="直線單箭頭接點 5"/>
            <p:cNvCxnSpPr/>
            <p:nvPr/>
          </p:nvCxnSpPr>
          <p:spPr>
            <a:xfrm flipH="1" flipV="1">
              <a:off x="4266580" y="5868863"/>
              <a:ext cx="792088" cy="86409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56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法第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22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條第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項各款執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行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錯誤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態樣 </a:t>
            </a:r>
          </a:p>
        </p:txBody>
      </p:sp>
      <p:sp>
        <p:nvSpPr>
          <p:cNvPr id="5" name="矩形 4"/>
          <p:cNvSpPr/>
          <p:nvPr/>
        </p:nvSpPr>
        <p:spPr>
          <a:xfrm>
            <a:off x="1062224" y="2196455"/>
            <a:ext cx="85689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29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日 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工程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企字第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10700162400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號函 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政府採購法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第 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22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條第 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1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項各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款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  <a:hlinkClick r:id="rId2" action="ppaction://hlinkfile"/>
            </a:endParaRPr>
          </a:p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執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行錯誤態樣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88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案件廠商異議或檢舉案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98228" y="1980431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本所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年度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採購案件有廠商異議或檢舉之案件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處理回復情形 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379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885541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採購項目指定廠牌並審規之錯誤樣態</a:t>
            </a:r>
            <a:endParaRPr lang="zh-TW" altLang="en-US" sz="49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36174" y="1548383"/>
            <a:ext cx="475252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案由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購卡爾費雪水份測定儀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190000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元，採購標的名稱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建議廠牌為</a:t>
            </a:r>
            <a:r>
              <a:rPr lang="en-US" altLang="zh-TW" b="1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Metrohm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/28701010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870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KF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b="1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Titrino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Plus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或同等品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，並勾選規格審核。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677815" y="1188343"/>
            <a:ext cx="9480915" cy="5621329"/>
            <a:chOff x="486773" y="1356829"/>
            <a:chExt cx="9480915" cy="5621329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773" y="3766047"/>
              <a:ext cx="4326188" cy="2576807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0676" y="1356829"/>
              <a:ext cx="4837012" cy="2904730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5246" y="3460575"/>
              <a:ext cx="5410211" cy="3517583"/>
            </a:xfrm>
            <a:prstGeom prst="rect">
              <a:avLst/>
            </a:prstGeom>
          </p:spPr>
        </p:pic>
        <p:sp>
          <p:nvSpPr>
            <p:cNvPr id="8" name="橢圓 7"/>
            <p:cNvSpPr/>
            <p:nvPr/>
          </p:nvSpPr>
          <p:spPr>
            <a:xfrm>
              <a:off x="5288702" y="2021247"/>
              <a:ext cx="4594502" cy="70370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橢圓 10"/>
            <p:cNvSpPr/>
            <p:nvPr/>
          </p:nvSpPr>
          <p:spPr>
            <a:xfrm>
              <a:off x="4698628" y="3852639"/>
              <a:ext cx="2448272" cy="11120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2" name="直線單箭頭接點 11"/>
          <p:cNvCxnSpPr/>
          <p:nvPr/>
        </p:nvCxnSpPr>
        <p:spPr>
          <a:xfrm flipH="1" flipV="1">
            <a:off x="4338588" y="2844527"/>
            <a:ext cx="1044000" cy="10801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447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957550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年度內部稽核稽核缺失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98228" y="1980431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核綜字第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1070008209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號函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  <a:hlinkClick r:id="rId2" action="ppaction://hlinkfile"/>
            </a:endParaRPr>
          </a:p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內部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稽核稽核缺失及改善措施 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672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38588" y="2556495"/>
            <a:ext cx="5951652" cy="1764267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謝謝指教</a:t>
            </a:r>
          </a:p>
        </p:txBody>
      </p:sp>
    </p:spTree>
    <p:extLst>
      <p:ext uri="{BB962C8B-B14F-4D97-AF65-F5344CB8AC3E}">
        <p14:creationId xmlns:p14="http://schemas.microsoft.com/office/powerpoint/2010/main" val="204665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957549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採購項目指定廠牌並審規之錯誤</a:t>
            </a:r>
            <a:r>
              <a:rPr lang="zh-TW" altLang="en-US" sz="4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樣態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882204" y="1280418"/>
            <a:ext cx="8450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/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▓108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月開標當日有三家廠商投標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，經使用單位審標人員審標結果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廠商及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廠商提供之型錄，缺少第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項次規格，審標結果不符合規定。本案得標廠商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提供其他廠牌型號，應審規項次符合。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738188" y="3061848"/>
            <a:ext cx="4176464" cy="3688078"/>
            <a:chOff x="666180" y="2772519"/>
            <a:chExt cx="4176464" cy="368807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432" y="3348583"/>
              <a:ext cx="3447295" cy="3112014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666180" y="2772519"/>
              <a:ext cx="417646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A</a:t>
              </a:r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廠商</a:t>
              </a:r>
              <a:r>
                <a:rPr lang="en-US" altLang="zh-TW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---</a:t>
              </a:r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型號 </a:t>
              </a:r>
              <a:r>
                <a:rPr lang="en-US" altLang="zh-TW" dirty="0" err="1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Titroline</a:t>
              </a:r>
              <a:r>
                <a:rPr lang="en-US" altLang="zh-TW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 7500KF</a:t>
              </a:r>
              <a:endParaRPr lang="zh-TW" alt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362012" y="3020745"/>
            <a:ext cx="4272172" cy="3726527"/>
            <a:chOff x="5250992" y="2715967"/>
            <a:chExt cx="4272172" cy="3726527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0992" y="3366685"/>
              <a:ext cx="3539207" cy="3075809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5250992" y="2715967"/>
              <a:ext cx="4272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B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廠商</a:t>
              </a:r>
              <a:r>
                <a:rPr lang="en-US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---870KF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en-US" altLang="zh-TW" sz="2400" dirty="0" err="1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Titrino</a:t>
              </a:r>
              <a:r>
                <a:rPr lang="en-US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 plus</a:t>
              </a: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713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2164" y="180231"/>
            <a:ext cx="9624060" cy="1029558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採購項目指定廠牌並審規之錯誤</a:t>
            </a:r>
            <a:r>
              <a:rPr lang="zh-TW" altLang="en-US" sz="4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樣態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8188" y="1404367"/>
            <a:ext cx="8640960" cy="4248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問題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265113" indent="-265113"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1.B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廠商提供之型錄廠牌與採購明細標的指定之廠牌型號一致，因型錄缺少第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項規格，審標結果判定不符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265113" indent="-265113"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本案使用單位採購標的規格，規格審核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1.2.3.4.5.9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項次，但並未確認該廠牌型錄是否均有標示其相關資訊，其中一項審規項次若是參考其他廠牌型錄而列入，也可能造成無法履約之情況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廠商為本案原提供報價，投標文件中提供之型錄亦符合採購明細之廠牌型號，型錄提供之規格並無法鉅細靡遺，因此而判定不合易造成爭議。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本案原報廠商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未提出異議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777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採購項目指定廠牌並審規之錯誤樣態</a:t>
            </a:r>
            <a:endParaRPr lang="zh-TW" altLang="en-US" sz="4400" dirty="0"/>
          </a:p>
        </p:txBody>
      </p:sp>
      <p:sp>
        <p:nvSpPr>
          <p:cNvPr id="4" name="內容版面配置區 2"/>
          <p:cNvSpPr txBox="1">
            <a:spLocks noGrp="1"/>
          </p:cNvSpPr>
          <p:nvPr>
            <p:ph idx="1"/>
          </p:nvPr>
        </p:nvSpPr>
        <p:spPr>
          <a:xfrm>
            <a:off x="504230" y="1563012"/>
            <a:ext cx="9624060" cy="5256696"/>
          </a:xfrm>
          <a:prstGeom prst="rect">
            <a:avLst/>
          </a:prstGeom>
        </p:spPr>
        <p:txBody>
          <a:bodyPr vert="horz" lIns="104306" tIns="52153" rIns="104306" bIns="52153" rtlCol="0">
            <a:noAutofit/>
          </a:bodyPr>
          <a:lstStyle>
            <a:lvl1pPr marL="391146" indent="-391146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483" indent="-325955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82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34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876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解決方案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265113" indent="-265113">
              <a:buFont typeface="Arial" panose="020B0604020202020204" pitchFamily="34" charset="0"/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採購明細標的已指定廠牌者，無須請廠商提出型錄並於開標時審規，於投標標價清單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廠商投標時，勾選</a:t>
            </a:r>
            <a:r>
              <a:rPr lang="zh-TW" altLang="en-US" sz="24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□不須提出規格文件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1950" indent="-361950">
              <a:buFont typeface="Arial" panose="020B0604020202020204" pitchFamily="34" charset="0"/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廠商於履約時應依契約規定交付相同之廠牌型號之貨品，若廠商無法提出契約所訂之貨品，得依採購法及契約規定，提出</a:t>
            </a:r>
            <a:r>
              <a:rPr lang="zh-TW" altLang="en-US" sz="24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更優產品或同等品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之功能、規格及價格等比較資料，經使用單位審查並奉所部長官核可後，始得交付其他廠牌型號之貨品。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1950" indent="-361950"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使用單位擔心廠商交付之貨品不符規定，因此於廠商投標時想事先審規，但因採購明細已規定廠牌型號或同等品，廠商如提供非規定之廠牌型號僅能依上述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較優或同等品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程序辦理，必須事先簽奉核准，造成開標程序之複雜化，因此建議此類標案應勾選</a:t>
            </a:r>
            <a:r>
              <a:rPr lang="zh-TW" altLang="en-US" sz="24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▓不</a:t>
            </a:r>
            <a:r>
              <a:rPr lang="zh-TW" altLang="en-US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須提出規格</a:t>
            </a:r>
            <a:r>
              <a:rPr lang="zh-TW" altLang="en-US" sz="24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文件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並於自我檢核表中勾選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▓</a:t>
            </a:r>
            <a:r>
              <a:rPr lang="zh-TW" altLang="en-US" sz="24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得標廠商得於使用同等品前向機關提出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不是勾選□</a:t>
            </a:r>
            <a:r>
              <a:rPr lang="zh-TW" altLang="en-US" sz="24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得標廠商應於投標時投標文件內提出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4526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738188" y="1061478"/>
            <a:ext cx="9723621" cy="6209905"/>
            <a:chOff x="738188" y="1188343"/>
            <a:chExt cx="9723621" cy="620990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188" y="1188343"/>
              <a:ext cx="5544616" cy="3473589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7115" y="4127737"/>
              <a:ext cx="6964694" cy="3270511"/>
            </a:xfrm>
            <a:prstGeom prst="rect">
              <a:avLst/>
            </a:prstGeom>
          </p:spPr>
        </p:pic>
        <p:sp>
          <p:nvSpPr>
            <p:cNvPr id="7" name="橢圓 6"/>
            <p:cNvSpPr/>
            <p:nvPr/>
          </p:nvSpPr>
          <p:spPr>
            <a:xfrm>
              <a:off x="3798566" y="4687289"/>
              <a:ext cx="2160240" cy="35579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" name="直線單箭頭接點 10"/>
            <p:cNvCxnSpPr/>
            <p:nvPr/>
          </p:nvCxnSpPr>
          <p:spPr>
            <a:xfrm flipH="1">
              <a:off x="3365266" y="4865188"/>
              <a:ext cx="829306" cy="49961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15"/>
            <p:cNvCxnSpPr/>
            <p:nvPr/>
          </p:nvCxnSpPr>
          <p:spPr>
            <a:xfrm flipH="1" flipV="1">
              <a:off x="5490716" y="2097259"/>
              <a:ext cx="936104" cy="47517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2164" y="180231"/>
            <a:ext cx="9624060" cy="813534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採購申請項目未分項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6140" y="4535067"/>
            <a:ext cx="3309903" cy="26776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項目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五、既設配電盤變壓器之拆卸搬移，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屬舊有設備應單獨分項並以業務費支應。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不可將其與新增設備合併，致新增設備虛增財產價值。同裝設新冷氣機購案，舊冷氣拆除以業務費勻支。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282804" y="1952956"/>
            <a:ext cx="3456384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65113" indent="-265113"/>
            <a:r>
              <a:rPr lang="en-US" altLang="zh-TW" dirty="0" smtClean="0">
                <a:latin typeface="PMingLiU" panose="02020500000000000000" pitchFamily="18" charset="-120"/>
                <a:ea typeface="PMingLiU" panose="02020500000000000000" pitchFamily="18" charset="-120"/>
              </a:rPr>
              <a:t>※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預算管理系統修正為設備費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1,580,000</a:t>
            </a:r>
          </a:p>
          <a:p>
            <a:pPr marL="265113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業務費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50,000(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假設本案拆除費用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50,000)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9574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236768"/>
            <a:ext cx="9624060" cy="930574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採購申請項目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未分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項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48" y="1332359"/>
            <a:ext cx="6859129" cy="4662752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648545" y="4860751"/>
            <a:ext cx="2952328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194572" y="2988543"/>
            <a:ext cx="5112568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資訊設備分為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硬體與軟體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單價超過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萬元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，皆以設備費勻支。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硬體：電腦、工作站等，結報時由管理科列入財產帳列管。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軟體：如本案人工智慧軟體專業版，</a:t>
            </a:r>
            <a:r>
              <a:rPr lang="zh-TW" altLang="en-US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結報時</a:t>
            </a:r>
            <a:r>
              <a:rPr lang="zh-TW" altLang="en-US" sz="24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由綜計組列管不列財產帳。</a:t>
            </a:r>
            <a:endParaRPr lang="en-US" altLang="zh-TW" sz="24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請於提案時分別填列，避免結報時再請廠商重新估價列管，影響執行時程。</a:t>
            </a:r>
            <a:endParaRPr lang="zh-TW" altLang="en-US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4652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2458" y="108223"/>
            <a:ext cx="9624060" cy="86409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估價單相似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711943" y="1094218"/>
            <a:ext cx="9125498" cy="4302255"/>
            <a:chOff x="666180" y="1188343"/>
            <a:chExt cx="9125498" cy="430225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180" y="1188343"/>
              <a:ext cx="5413654" cy="3600400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8628" y="1188343"/>
              <a:ext cx="5093050" cy="4208130"/>
            </a:xfrm>
            <a:prstGeom prst="rect">
              <a:avLst/>
            </a:prstGeom>
          </p:spPr>
        </p:pic>
        <p:sp>
          <p:nvSpPr>
            <p:cNvPr id="3" name="橢圓 2"/>
            <p:cNvSpPr/>
            <p:nvPr/>
          </p:nvSpPr>
          <p:spPr>
            <a:xfrm>
              <a:off x="5778748" y="4122446"/>
              <a:ext cx="2664296" cy="136815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橢圓 5"/>
            <p:cNvSpPr/>
            <p:nvPr/>
          </p:nvSpPr>
          <p:spPr>
            <a:xfrm>
              <a:off x="1970708" y="3572991"/>
              <a:ext cx="2664296" cy="136815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8" name="直線單箭頭接點 7"/>
            <p:cNvCxnSpPr/>
            <p:nvPr/>
          </p:nvCxnSpPr>
          <p:spPr>
            <a:xfrm>
              <a:off x="3690516" y="4122446"/>
              <a:ext cx="3168352" cy="684076"/>
            </a:xfrm>
            <a:prstGeom prst="straightConnector1">
              <a:avLst/>
            </a:prstGeom>
            <a:ln w="2222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字方塊 10"/>
          <p:cNvSpPr txBox="1"/>
          <p:nvPr/>
        </p:nvSpPr>
        <p:spPr>
          <a:xfrm>
            <a:off x="2060591" y="4847017"/>
            <a:ext cx="4320480" cy="830997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估價廠商的大章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---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形式一樣 都刻 </a:t>
            </a:r>
            <a:r>
              <a:rPr lang="zh-TW" altLang="en-US" sz="24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收發章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非公司名字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6590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5016" y="180231"/>
            <a:ext cx="9624060" cy="864096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估價單相似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1293526" y="1214129"/>
            <a:ext cx="8111278" cy="5421707"/>
            <a:chOff x="882204" y="1188343"/>
            <a:chExt cx="8111278" cy="5421707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204" y="1188343"/>
              <a:ext cx="4159745" cy="5134348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1133" y="1191693"/>
              <a:ext cx="3932349" cy="5418357"/>
            </a:xfrm>
            <a:prstGeom prst="rect">
              <a:avLst/>
            </a:prstGeom>
          </p:spPr>
        </p:pic>
        <p:sp>
          <p:nvSpPr>
            <p:cNvPr id="3" name="橢圓 2"/>
            <p:cNvSpPr/>
            <p:nvPr/>
          </p:nvSpPr>
          <p:spPr>
            <a:xfrm>
              <a:off x="954212" y="1980431"/>
              <a:ext cx="2376264" cy="41044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橢圓 6"/>
            <p:cNvSpPr/>
            <p:nvPr/>
          </p:nvSpPr>
          <p:spPr>
            <a:xfrm>
              <a:off x="5061133" y="1848643"/>
              <a:ext cx="2376264" cy="41044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9" name="直線單箭頭接點 8"/>
            <p:cNvCxnSpPr/>
            <p:nvPr/>
          </p:nvCxnSpPr>
          <p:spPr>
            <a:xfrm flipV="1">
              <a:off x="2826420" y="3276575"/>
              <a:ext cx="2592288" cy="1584176"/>
            </a:xfrm>
            <a:prstGeom prst="straightConnector1">
              <a:avLst/>
            </a:prstGeom>
            <a:ln w="254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字方塊 11"/>
          <p:cNvSpPr txBox="1"/>
          <p:nvPr/>
        </p:nvSpPr>
        <p:spPr>
          <a:xfrm>
            <a:off x="738188" y="6480670"/>
            <a:ext cx="8517670" cy="52322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二家估價廠商的產品名稱 一模 一樣  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只是順序顛倒</a:t>
            </a:r>
            <a:endParaRPr lang="zh-TW" altLang="en-US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6596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1676</Words>
  <Application>Microsoft Office PowerPoint</Application>
  <PresentationFormat>自訂</PresentationFormat>
  <Paragraphs>94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8" baseType="lpstr">
      <vt:lpstr>新細明體</vt:lpstr>
      <vt:lpstr>新細明體</vt:lpstr>
      <vt:lpstr>標楷體</vt:lpstr>
      <vt:lpstr>Arial</vt:lpstr>
      <vt:lpstr>Calibri</vt:lpstr>
      <vt:lpstr>Wingdings</vt:lpstr>
      <vt:lpstr>Office 佈景主題</vt:lpstr>
      <vt:lpstr>採購作業相關注意事項</vt:lpstr>
      <vt:lpstr> 採購項目指定廠牌並審規之錯誤樣態</vt:lpstr>
      <vt:lpstr>採購項目指定廠牌並審規之錯誤樣態</vt:lpstr>
      <vt:lpstr>採購項目指定廠牌並審規之錯誤樣態</vt:lpstr>
      <vt:lpstr>採購項目指定廠牌並審規之錯誤樣態</vt:lpstr>
      <vt:lpstr>採購申請項目未分項</vt:lpstr>
      <vt:lpstr>採購申請項目未分項</vt:lpstr>
      <vt:lpstr>估價單相似</vt:lpstr>
      <vt:lpstr>估價單相似</vt:lpstr>
      <vt:lpstr>預算編列合理性探討</vt:lpstr>
      <vt:lpstr>預算編列合理性探討</vt:lpstr>
      <vt:lpstr>預算編列合理性探討</vt:lpstr>
      <vt:lpstr> 以共約採購電腦相關設備錯誤態樣</vt:lpstr>
      <vt:lpstr>以共約採購電腦相關設備錯誤態樣</vt:lpstr>
      <vt:lpstr>以共約採購電腦相關設備錯誤態樣</vt:lpstr>
      <vt:lpstr>以共約採購電腦相關設備錯誤態樣</vt:lpstr>
      <vt:lpstr>奉核可後申請單金額變更</vt:lpstr>
      <vt:lpstr>採購法第 22 條第 1 項各款執行 錯誤態樣 </vt:lpstr>
      <vt:lpstr>採購案件廠商異議或檢舉案</vt:lpstr>
      <vt:lpstr>107年度內部稽核稽核缺失</vt:lpstr>
      <vt:lpstr>謝謝指教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孫筱玲</dc:creator>
  <cp:lastModifiedBy>吳金玉</cp:lastModifiedBy>
  <cp:revision>68</cp:revision>
  <dcterms:created xsi:type="dcterms:W3CDTF">2016-03-02T01:31:29Z</dcterms:created>
  <dcterms:modified xsi:type="dcterms:W3CDTF">2019-04-17T01:06:56Z</dcterms:modified>
</cp:coreProperties>
</file>