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61" r:id="rId6"/>
    <p:sldId id="262" r:id="rId7"/>
    <p:sldId id="263" r:id="rId8"/>
    <p:sldId id="258" r:id="rId9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80" y="-6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6538386"/>
            <a:ext cx="2049844" cy="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80232"/>
            <a:ext cx="60907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180" y="684287"/>
            <a:ext cx="9089390" cy="147675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人員座談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8268" y="5580831"/>
            <a:ext cx="7485380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226" y="302802"/>
            <a:ext cx="9081503" cy="1029558"/>
          </a:xfrm>
        </p:spPr>
        <p:txBody>
          <a:bodyPr>
            <a:normAutofit/>
          </a:bodyPr>
          <a:lstStyle/>
          <a:p>
            <a:r>
              <a:rPr lang="zh-TW" altLang="zh-TW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</a:t>
            </a:r>
            <a:r>
              <a:rPr lang="zh-TW" altLang="zh-TW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簽方式</a:t>
            </a:r>
            <a:endParaRPr lang="zh-TW" altLang="en-US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620391"/>
            <a:ext cx="9624060" cy="5133988"/>
          </a:xfrm>
        </p:spPr>
        <p:txBody>
          <a:bodyPr/>
          <a:lstStyle/>
          <a:p>
            <a:r>
              <a:rPr lang="zh-TW" altLang="en-US" sz="3200" dirty="0"/>
              <a:t>案由</a:t>
            </a:r>
            <a:r>
              <a:rPr lang="zh-TW" altLang="en-US" sz="3200" dirty="0" smtClean="0"/>
              <a:t>：公文主辦單位與會</a:t>
            </a:r>
            <a:r>
              <a:rPr lang="zh-TW" altLang="en-US" sz="3200" dirty="0"/>
              <a:t>辦單位持不同</a:t>
            </a:r>
            <a:r>
              <a:rPr lang="zh-TW" altLang="en-US" sz="3200" dirty="0" smtClean="0"/>
              <a:t>意見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4" name="內容版面配置區 8"/>
          <p:cNvSpPr txBox="1">
            <a:spLocks/>
          </p:cNvSpPr>
          <p:nvPr/>
        </p:nvSpPr>
        <p:spPr>
          <a:xfrm>
            <a:off x="1098228" y="2340471"/>
            <a:ext cx="4752528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4306" tIns="52153" rIns="104306" bIns="52153" rtlCol="0">
            <a:normAutofit fontScale="850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800" b="1" dirty="0"/>
              <a:t>問題</a:t>
            </a:r>
            <a:r>
              <a:rPr lang="zh-TW" altLang="en-US" sz="3800" b="1" dirty="0" smtClean="0"/>
              <a:t>：</a:t>
            </a:r>
            <a:endParaRPr lang="en-US" altLang="zh-TW" sz="3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800" b="1" dirty="0" smtClean="0">
                <a:solidFill>
                  <a:srgbClr val="FF0000"/>
                </a:solidFill>
              </a:rPr>
              <a:t>所</a:t>
            </a:r>
            <a:r>
              <a:rPr lang="zh-TW" altLang="en-US" sz="3800" b="1" dirty="0">
                <a:solidFill>
                  <a:srgbClr val="FF0000"/>
                </a:solidFill>
              </a:rPr>
              <a:t>部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長官無法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裁決</a:t>
            </a:r>
            <a:endParaRPr lang="en-US" altLang="zh-TW" sz="3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800" b="1" dirty="0" smtClean="0"/>
              <a:t>公文</a:t>
            </a:r>
            <a:r>
              <a:rPr lang="zh-TW" altLang="en-US" sz="3800" b="1" dirty="0" smtClean="0"/>
              <a:t>往返，延誤公文時效</a:t>
            </a:r>
            <a:endParaRPr lang="en-US" altLang="zh-TW" sz="3800" b="1" dirty="0" smtClean="0"/>
          </a:p>
          <a:p>
            <a:endParaRPr lang="en-US" altLang="zh-TW" dirty="0" smtClean="0"/>
          </a:p>
        </p:txBody>
      </p:sp>
      <p:sp>
        <p:nvSpPr>
          <p:cNvPr id="5" name="向右箭號 4"/>
          <p:cNvSpPr/>
          <p:nvPr/>
        </p:nvSpPr>
        <p:spPr>
          <a:xfrm>
            <a:off x="5994772" y="2700511"/>
            <a:ext cx="2903587" cy="1872208"/>
          </a:xfrm>
          <a:prstGeom prst="rightArrow">
            <a:avLst>
              <a:gd name="adj1" fmla="val 611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/>
              <a:t>依</a:t>
            </a:r>
            <a:r>
              <a:rPr lang="zh-TW" altLang="en-US" sz="2000" dirty="0"/>
              <a:t>文書手冊及本所文書流程管理作業要點規定</a:t>
            </a:r>
          </a:p>
        </p:txBody>
      </p:sp>
      <p:sp>
        <p:nvSpPr>
          <p:cNvPr id="6" name="內容版面配置區 8"/>
          <p:cNvSpPr txBox="1">
            <a:spLocks/>
          </p:cNvSpPr>
          <p:nvPr/>
        </p:nvSpPr>
        <p:spPr>
          <a:xfrm>
            <a:off x="1077227" y="4788743"/>
            <a:ext cx="8136904" cy="1800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>
            <a:normAutofit fontScale="550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prstClr val="black"/>
                </a:solidFill>
                <a:latin typeface="+mn-ea"/>
              </a:rPr>
              <a:t>處理方式</a:t>
            </a:r>
            <a:r>
              <a:rPr lang="en-US" altLang="zh-TW" sz="4500" b="1" dirty="0" smtClean="0">
                <a:solidFill>
                  <a:prstClr val="black"/>
                </a:solidFill>
                <a:latin typeface="+mn-ea"/>
              </a:rPr>
              <a:t>:</a:t>
            </a:r>
          </a:p>
          <a:p>
            <a:pPr>
              <a:lnSpc>
                <a:spcPct val="170000"/>
              </a:lnSpc>
              <a:spcAft>
                <a:spcPts val="1800"/>
              </a:spcAft>
            </a:pPr>
            <a:r>
              <a:rPr lang="zh-TW" altLang="en-US" sz="4400" b="1" dirty="0">
                <a:solidFill>
                  <a:srgbClr val="FF0000"/>
                </a:solidFill>
              </a:rPr>
              <a:t>應綜簽提出綜合意見，</a:t>
            </a:r>
            <a:r>
              <a:rPr lang="zh-TW" altLang="en-US" sz="4400" b="1" dirty="0"/>
              <a:t>以供所部長官裁決，綜簽後如與會辦單位意見一致，則無需再會，</a:t>
            </a:r>
            <a:r>
              <a:rPr lang="zh-TW" altLang="en-US" sz="4400" b="1" dirty="0">
                <a:solidFill>
                  <a:srgbClr val="FF0000"/>
                </a:solidFill>
              </a:rPr>
              <a:t>如仍有差異須再送會</a:t>
            </a:r>
            <a:r>
              <a:rPr lang="zh-TW" altLang="en-US" sz="4400" b="1" dirty="0" smtClean="0"/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6220" y="180231"/>
            <a:ext cx="9073008" cy="741526"/>
          </a:xfrm>
        </p:spPr>
        <p:txBody>
          <a:bodyPr>
            <a:noAutofit/>
          </a:bodyPr>
          <a:lstStyle/>
          <a:p>
            <a:r>
              <a:rPr lang="zh-TW" altLang="zh-TW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</a:t>
            </a:r>
            <a:r>
              <a:rPr lang="zh-TW" altLang="zh-TW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簽方式</a:t>
            </a:r>
            <a:endParaRPr lang="zh-TW" altLang="en-US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7" y="1190134"/>
            <a:ext cx="5184575" cy="23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5994772" y="1044327"/>
            <a:ext cx="4104456" cy="1944216"/>
          </a:xfrm>
          <a:prstGeom prst="wedgeRoundRectCallout">
            <a:avLst>
              <a:gd name="adj1" fmla="val -61333"/>
              <a:gd name="adj2" fmla="val -182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2400" b="1" kern="100" dirty="0">
                <a:effectLst/>
                <a:ea typeface="新細明體"/>
                <a:cs typeface="Times New Roman"/>
              </a:rPr>
              <a:t>方式一</a:t>
            </a:r>
            <a:r>
              <a:rPr lang="en-US" sz="2400" b="1" kern="100" dirty="0">
                <a:effectLst/>
                <a:ea typeface="新細明體"/>
                <a:cs typeface="Times New Roman"/>
              </a:rPr>
              <a:t> :</a:t>
            </a:r>
            <a:endParaRPr lang="zh-TW" sz="2400" kern="100" dirty="0">
              <a:effectLst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sz="2400" b="1" kern="100" dirty="0">
                <a:effectLst/>
                <a:ea typeface="新細明體"/>
                <a:cs typeface="Times New Roman"/>
              </a:rPr>
              <a:t>內容簡單</a:t>
            </a:r>
            <a:r>
              <a:rPr lang="zh-TW" sz="2400" b="1" kern="100" dirty="0" smtClean="0">
                <a:effectLst/>
                <a:ea typeface="新細明體"/>
                <a:cs typeface="Times New Roman"/>
              </a:rPr>
              <a:t>時</a:t>
            </a:r>
            <a:endParaRPr lang="en-US" altLang="zh-TW" sz="2400" b="1" kern="100" dirty="0" smtClean="0">
              <a:effectLst/>
              <a:ea typeface="新細明體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sz="2400" kern="100" dirty="0" smtClean="0">
                <a:effectLst/>
                <a:ea typeface="新細明體"/>
                <a:cs typeface="Times New Roman"/>
              </a:rPr>
              <a:t>直接</a:t>
            </a:r>
            <a:r>
              <a:rPr lang="zh-TW" sz="2400" kern="100" dirty="0">
                <a:effectLst/>
                <a:ea typeface="新細明體"/>
                <a:cs typeface="Times New Roman"/>
              </a:rPr>
              <a:t>於「意見輸入區」綜簽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8" y="4428703"/>
            <a:ext cx="5274747" cy="288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橢圓 9"/>
          <p:cNvSpPr/>
          <p:nvPr/>
        </p:nvSpPr>
        <p:spPr>
          <a:xfrm>
            <a:off x="4815439" y="1620391"/>
            <a:ext cx="692150" cy="3169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738188" y="3939952"/>
            <a:ext cx="3816424" cy="3297063"/>
          </a:xfrm>
          <a:prstGeom prst="wedgeRoundRectCallout">
            <a:avLst>
              <a:gd name="adj1" fmla="val 52879"/>
              <a:gd name="adj2" fmla="val -30731"/>
              <a:gd name="adj3" fmla="val 16667"/>
            </a:avLst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2400" b="1" kern="100" dirty="0">
                <a:effectLst/>
                <a:latin typeface="Calibri"/>
                <a:ea typeface="新細明體"/>
                <a:cs typeface="Times New Roman"/>
              </a:rPr>
              <a:t>方式二</a:t>
            </a:r>
            <a:r>
              <a:rPr lang="en-US" sz="2400" b="1" kern="100" dirty="0">
                <a:effectLst/>
                <a:latin typeface="Calibri"/>
                <a:ea typeface="新細明體"/>
                <a:cs typeface="Times New Roman"/>
              </a:rPr>
              <a:t> :</a:t>
            </a:r>
            <a:endParaRPr lang="zh-TW" sz="2400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2400" b="1" kern="100" dirty="0">
                <a:effectLst/>
                <a:latin typeface="Calibri"/>
                <a:ea typeface="新細明體"/>
                <a:cs typeface="Times New Roman"/>
              </a:rPr>
              <a:t>內容較複雜</a:t>
            </a:r>
            <a:r>
              <a:rPr lang="zh-TW" sz="2400" b="1" kern="100" dirty="0" smtClean="0">
                <a:effectLst/>
                <a:latin typeface="Calibri"/>
                <a:ea typeface="新細明體"/>
                <a:cs typeface="Times New Roman"/>
              </a:rPr>
              <a:t>時</a:t>
            </a:r>
            <a:endParaRPr lang="en-US" altLang="zh-TW" sz="2400" b="1" kern="100" dirty="0" smtClean="0">
              <a:effectLst/>
              <a:latin typeface="Calibri"/>
              <a:ea typeface="新細明體"/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zh-TW" sz="2400" kern="100" dirty="0" smtClean="0">
                <a:effectLst/>
                <a:latin typeface="Calibri"/>
                <a:ea typeface="新細明體"/>
                <a:cs typeface="Times New Roman"/>
              </a:rPr>
              <a:t>1.</a:t>
            </a:r>
            <a:r>
              <a:rPr lang="zh-TW" sz="2400" b="1" u="sng" kern="100" dirty="0" smtClean="0">
                <a:effectLst/>
                <a:latin typeface="Calibri"/>
                <a:ea typeface="新細明體"/>
                <a:cs typeface="Times New Roman"/>
              </a:rPr>
              <a:t>於</a:t>
            </a:r>
            <a:r>
              <a:rPr lang="zh-TW" sz="2400" b="1" u="sng" kern="100" dirty="0">
                <a:effectLst/>
                <a:latin typeface="Calibri"/>
                <a:ea typeface="新細明體"/>
                <a:cs typeface="Times New Roman"/>
              </a:rPr>
              <a:t>「文稿</a:t>
            </a:r>
            <a:r>
              <a:rPr lang="zh-TW" sz="2400" b="1" u="sng" kern="100" dirty="0" smtClean="0">
                <a:effectLst/>
                <a:latin typeface="Calibri"/>
                <a:ea typeface="新細明體"/>
                <a:cs typeface="Times New Roman"/>
              </a:rPr>
              <a:t>處理」</a:t>
            </a:r>
            <a:r>
              <a:rPr lang="zh-TW" sz="2400" kern="100" dirty="0" smtClean="0">
                <a:effectLst/>
                <a:latin typeface="Calibri"/>
                <a:ea typeface="新細明體"/>
                <a:cs typeface="Times New Roman"/>
              </a:rPr>
              <a:t>→</a:t>
            </a:r>
            <a:endParaRPr lang="en-US" altLang="zh-TW" sz="2400" kern="100" dirty="0" smtClean="0">
              <a:effectLst/>
              <a:latin typeface="Calibri"/>
              <a:ea typeface="新細明體"/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2400" kern="100" dirty="0">
                <a:latin typeface="Calibri"/>
                <a:ea typeface="新細明體"/>
                <a:cs typeface="Times New Roman"/>
              </a:rPr>
              <a:t> </a:t>
            </a:r>
            <a:r>
              <a:rPr lang="zh-TW" altLang="en-US" sz="2400" kern="100" dirty="0" smtClean="0">
                <a:latin typeface="Calibri"/>
                <a:ea typeface="新細明體"/>
                <a:cs typeface="Times New Roman"/>
              </a:rPr>
              <a:t>   </a:t>
            </a:r>
            <a:r>
              <a:rPr lang="zh-TW" sz="2400" kern="100" dirty="0" smtClean="0">
                <a:effectLst/>
                <a:latin typeface="Calibri"/>
                <a:ea typeface="新細明體"/>
                <a:cs typeface="Times New Roman"/>
              </a:rPr>
              <a:t>增加</a:t>
            </a:r>
            <a:r>
              <a:rPr lang="zh-TW" sz="2400" kern="100" dirty="0">
                <a:effectLst/>
                <a:latin typeface="Calibri"/>
                <a:ea typeface="新細明體"/>
                <a:cs typeface="Times New Roman"/>
              </a:rPr>
              <a:t>簽稿→綜簽</a:t>
            </a:r>
            <a:r>
              <a:rPr lang="zh-TW" sz="2400" kern="100" dirty="0" smtClean="0">
                <a:effectLst/>
                <a:latin typeface="Calibri"/>
                <a:ea typeface="新細明體"/>
                <a:cs typeface="Times New Roman"/>
              </a:rPr>
              <a:t>意見</a:t>
            </a:r>
            <a:endParaRPr lang="en-US" altLang="zh-TW" sz="2400" kern="100" dirty="0" smtClean="0">
              <a:effectLst/>
              <a:latin typeface="Calibri"/>
              <a:ea typeface="新細明體"/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Calibri"/>
                <a:ea typeface="新細明體"/>
                <a:cs typeface="Times New Roman"/>
              </a:rPr>
              <a:t>2.</a:t>
            </a:r>
            <a:r>
              <a:rPr lang="zh-TW" altLang="en-US" sz="2400" b="1" u="sng" kern="100" dirty="0" smtClean="0">
                <a:latin typeface="Calibri"/>
                <a:ea typeface="新細明體"/>
                <a:cs typeface="Times New Roman"/>
              </a:rPr>
              <a:t>於</a:t>
            </a:r>
            <a:r>
              <a:rPr lang="zh-TW" altLang="zh-TW" sz="2400" b="1" u="sng" kern="100" dirty="0">
                <a:cs typeface="Times New Roman"/>
              </a:rPr>
              <a:t>「意見輸入</a:t>
            </a:r>
            <a:r>
              <a:rPr lang="zh-TW" altLang="zh-TW" sz="2400" b="1" u="sng" kern="100" dirty="0" smtClean="0">
                <a:cs typeface="Times New Roman"/>
              </a:rPr>
              <a:t>區」</a:t>
            </a:r>
            <a:endParaRPr lang="en-US" altLang="zh-TW" sz="2400" b="1" u="sng" kern="100" dirty="0" smtClean="0"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2400" kern="100" dirty="0" smtClean="0">
                <a:cs typeface="Times New Roman"/>
              </a:rPr>
              <a:t>    註明</a:t>
            </a:r>
            <a:r>
              <a:rPr lang="en-US" altLang="zh-TW" sz="2400" kern="100" dirty="0" smtClean="0">
                <a:cs typeface="Times New Roman"/>
              </a:rPr>
              <a:t>XXX</a:t>
            </a:r>
            <a:r>
              <a:rPr lang="zh-TW" altLang="en-US" sz="2400" kern="100" dirty="0" smtClean="0">
                <a:cs typeface="Times New Roman"/>
              </a:rPr>
              <a:t>組</a:t>
            </a:r>
            <a:r>
              <a:rPr lang="en-US" altLang="zh-TW" sz="2400" kern="100" dirty="0" smtClean="0">
                <a:cs typeface="Times New Roman"/>
              </a:rPr>
              <a:t>(</a:t>
            </a:r>
            <a:r>
              <a:rPr lang="zh-TW" altLang="en-US" sz="2400" kern="100" dirty="0" smtClean="0">
                <a:cs typeface="Times New Roman"/>
              </a:rPr>
              <a:t>室</a:t>
            </a:r>
            <a:r>
              <a:rPr lang="en-US" altLang="zh-TW" sz="2400" kern="100" dirty="0" smtClean="0">
                <a:cs typeface="Times New Roman"/>
              </a:rPr>
              <a:t>)</a:t>
            </a:r>
            <a:r>
              <a:rPr lang="zh-TW" altLang="en-US" sz="2400" kern="100" dirty="0" smtClean="0">
                <a:cs typeface="Times New Roman"/>
              </a:rPr>
              <a:t>綜簽意</a:t>
            </a:r>
            <a:endParaRPr lang="en-US" altLang="zh-TW" sz="2400" kern="100" dirty="0" smtClean="0">
              <a:cs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2400" kern="100" dirty="0">
                <a:cs typeface="Times New Roman"/>
              </a:rPr>
              <a:t> </a:t>
            </a:r>
            <a:r>
              <a:rPr lang="zh-TW" altLang="en-US" sz="2400" kern="100" dirty="0" smtClean="0">
                <a:cs typeface="Times New Roman"/>
              </a:rPr>
              <a:t>   見如稿</a:t>
            </a:r>
            <a:r>
              <a:rPr lang="en-US" altLang="zh-TW" sz="2400" kern="100" dirty="0" smtClean="0">
                <a:cs typeface="Times New Roman"/>
              </a:rPr>
              <a:t>2</a:t>
            </a:r>
            <a:endParaRPr lang="zh-TW" sz="24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640359" y="4288123"/>
            <a:ext cx="1248706" cy="86066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803084" y="4589748"/>
            <a:ext cx="1054100" cy="3556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467978" y="4470395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0877" y="3939952"/>
            <a:ext cx="3930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1.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914802" y="5148783"/>
            <a:ext cx="1808161" cy="11521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矩形圖說文字 2"/>
          <p:cNvSpPr/>
          <p:nvPr/>
        </p:nvSpPr>
        <p:spPr>
          <a:xfrm rot="10800000">
            <a:off x="5914801" y="6474202"/>
            <a:ext cx="1808161" cy="612648"/>
          </a:xfrm>
          <a:prstGeom prst="wedgeRectCallout">
            <a:avLst>
              <a:gd name="adj1" fmla="val -19643"/>
              <a:gd name="adj2" fmla="val 78303"/>
            </a:avLst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994772" y="658894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/>
              <a:t>內容請參考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4819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9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49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項目指定廠牌並審規之錯誤樣態</a:t>
            </a:r>
            <a:endParaRPr lang="zh-TW" altLang="en-US" sz="49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6174" y="1548383"/>
            <a:ext cx="47525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購卡爾費雪水份測定儀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190000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元，採購標的名稱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建議廠牌為</a:t>
            </a:r>
            <a:r>
              <a:rPr lang="en-US" altLang="zh-TW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Metrohm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/28701010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870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KF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Titrino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Plus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或同等品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，並勾選規格審核。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677815" y="1188343"/>
            <a:ext cx="9480915" cy="5621329"/>
            <a:chOff x="486773" y="1356829"/>
            <a:chExt cx="9480915" cy="562132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773" y="3766047"/>
              <a:ext cx="4326188" cy="257680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0676" y="1356829"/>
              <a:ext cx="4837012" cy="290473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246" y="3460575"/>
              <a:ext cx="5410211" cy="3517583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5288702" y="2021247"/>
              <a:ext cx="4594502" cy="7037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4698628" y="3852639"/>
              <a:ext cx="2448272" cy="1112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 flipV="1">
            <a:off x="4338588" y="2844527"/>
            <a:ext cx="1044000" cy="1080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49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採購項目指定廠牌並審規之錯誤</a:t>
            </a:r>
            <a:r>
              <a:rPr lang="zh-TW" altLang="en-US" sz="4400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樣態</a:t>
            </a:r>
            <a:endParaRPr lang="zh-TW" altLang="en-US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882204" y="1280418"/>
            <a:ext cx="845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▓108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月開標當日有三家廠商投標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，經使用單位審標人員審標結果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廠商提供之型錄，缺少第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項次規格，審標結果不符合規定。本案得標廠商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提供其他廠牌型號，應審規項次符合。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38188" y="3061848"/>
            <a:ext cx="4176464" cy="3688078"/>
            <a:chOff x="666180" y="2772519"/>
            <a:chExt cx="4176464" cy="368807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432" y="3348583"/>
              <a:ext cx="3447295" cy="3112014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66180" y="2772519"/>
              <a:ext cx="41764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A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廠商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---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型號 </a:t>
              </a:r>
              <a:r>
                <a:rPr lang="en-US" altLang="zh-TW" dirty="0" err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Titroline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7500KF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362012" y="3020745"/>
            <a:ext cx="4272172" cy="3726527"/>
            <a:chOff x="5250992" y="2715967"/>
            <a:chExt cx="4272172" cy="372652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992" y="3366685"/>
              <a:ext cx="3539207" cy="3075809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5250992" y="2715967"/>
              <a:ext cx="4272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B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廠商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---870KF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dirty="0" err="1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Titrino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plus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029558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採購項目指定廠牌並審規之錯誤</a:t>
            </a:r>
            <a:r>
              <a:rPr lang="zh-TW" altLang="en-US" sz="4400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樣態</a:t>
            </a:r>
            <a:endParaRPr lang="zh-TW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188" y="1404367"/>
            <a:ext cx="864096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265113" indent="-265113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1.B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廠商提供之型錄廠牌與採購明細標的指定之廠牌型號一致，因型錄缺少第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項規格，審標結果判定不符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265113" indent="-265113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本案使用單位採購標的規格，規格審核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1.2.3.4.5.9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項次，但並未確認該廠牌型錄是否均有標示其相關資訊，其中一項審規項次若是參考其他廠牌型錄而列入，也可能造成無法履約之情況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廠商為本案原提供報價，投標文件中提供之型錄亦符合採購明細之廠牌型號，型錄提供之規格並無法鉅細靡遺，因此而判定不合易造成爭議。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本案原報廠商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未提出異議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777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採購項目指定廠牌並審規之錯誤樣態</a:t>
            </a:r>
            <a:endParaRPr lang="zh-TW" altLang="en-US" sz="4400" u="sng" dirty="0"/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504230" y="1563012"/>
            <a:ext cx="9624060" cy="525669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解決方案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265113" indent="-265113"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採購明細標的已指定廠牌者，無須請廠商提出型錄並於開標時審規，於投標標價清單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廠商投標時，勾選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□不須提出規格文件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廠商於履約時應依契約規定交付相同之廠牌型號之貨品，若廠商無法提出契約所訂之貨品，得依採購法及契約規定，提出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更優產品或同等品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之功能、規格及價格等比較資料，經使用單位審查並奉所部長官核可後，始得交付其他廠牌型號之貨品。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使用單位擔心廠商交付之貨品不符規定，因此於廠商投標時想事先審規，但因採購明細已規定廠牌型號或同等品，廠商如提供非規定之廠牌型號僅能依上述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較優或同等品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程序辦理，必須事先簽奉核准，造成開標程序之複雜化，因此建議此類標案應勾選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▓不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須提出規格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並於自我檢核表中勾選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得標廠商得於使用同等品前向機關提出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不是勾選□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得標廠商應於投標時投標文件內提出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52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702</Words>
  <Application>Microsoft Office PowerPoint</Application>
  <PresentationFormat>自訂</PresentationFormat>
  <Paragraphs>43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行政人員座談</vt:lpstr>
      <vt:lpstr>綜簽方式</vt:lpstr>
      <vt:lpstr>綜簽方式</vt:lpstr>
      <vt:lpstr> 採購項目指定廠牌並審規之錯誤樣態</vt:lpstr>
      <vt:lpstr>採購項目指定廠牌並審規之錯誤樣態</vt:lpstr>
      <vt:lpstr>採購項目指定廠牌並審規之錯誤樣態</vt:lpstr>
      <vt:lpstr>採購項目指定廠牌並審規之錯誤樣態</vt:lpstr>
      <vt:lpstr>感謝聆聽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asus</cp:lastModifiedBy>
  <cp:revision>52</cp:revision>
  <dcterms:created xsi:type="dcterms:W3CDTF">2016-03-02T01:31:29Z</dcterms:created>
  <dcterms:modified xsi:type="dcterms:W3CDTF">2019-03-25T07:34:37Z</dcterms:modified>
</cp:coreProperties>
</file>