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27"/>
  </p:notesMasterIdLst>
  <p:handoutMasterIdLst>
    <p:handoutMasterId r:id="rId28"/>
  </p:handoutMasterIdLst>
  <p:sldIdLst>
    <p:sldId id="256" r:id="rId2"/>
    <p:sldId id="285" r:id="rId3"/>
    <p:sldId id="286" r:id="rId4"/>
    <p:sldId id="288" r:id="rId5"/>
    <p:sldId id="295" r:id="rId6"/>
    <p:sldId id="297" r:id="rId7"/>
    <p:sldId id="298" r:id="rId8"/>
    <p:sldId id="299" r:id="rId9"/>
    <p:sldId id="300" r:id="rId10"/>
    <p:sldId id="301" r:id="rId11"/>
    <p:sldId id="302" r:id="rId12"/>
    <p:sldId id="303" r:id="rId13"/>
    <p:sldId id="304" r:id="rId14"/>
    <p:sldId id="317" r:id="rId15"/>
    <p:sldId id="305" r:id="rId16"/>
    <p:sldId id="306" r:id="rId17"/>
    <p:sldId id="307" r:id="rId18"/>
    <p:sldId id="308" r:id="rId19"/>
    <p:sldId id="309" r:id="rId20"/>
    <p:sldId id="318" r:id="rId21"/>
    <p:sldId id="319" r:id="rId22"/>
    <p:sldId id="312" r:id="rId23"/>
    <p:sldId id="313" r:id="rId24"/>
    <p:sldId id="314" r:id="rId25"/>
    <p:sldId id="315" r:id="rId2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65342769-CAAC-45DA-B308-FB523B25FAD6}">
          <p14:sldIdLst>
            <p14:sldId id="256"/>
          </p14:sldIdLst>
        </p14:section>
        <p14:section name="刑事偵查制度" id="{350ABCD3-A644-4261-8056-FC9A49F37614}">
          <p14:sldIdLst>
            <p14:sldId id="285"/>
            <p14:sldId id="286"/>
            <p14:sldId id="288"/>
            <p14:sldId id="295"/>
          </p14:sldIdLst>
        </p14:section>
        <p14:section name="法定權益" id="{5F7891A5-E1A5-4296-8E7D-10B78857BFB0}">
          <p14:sldIdLst>
            <p14:sldId id="297"/>
            <p14:sldId id="298"/>
            <p14:sldId id="299"/>
            <p14:sldId id="300"/>
            <p14:sldId id="301"/>
            <p14:sldId id="302"/>
            <p14:sldId id="303"/>
            <p14:sldId id="304"/>
            <p14:sldId id="317"/>
            <p14:sldId id="305"/>
            <p14:sldId id="306"/>
            <p14:sldId id="307"/>
          </p14:sldIdLst>
        </p14:section>
        <p14:section name="關懷叮嚀" id="{D507DE04-66B3-4B13-B2CD-7F819C02B309}">
          <p14:sldIdLst>
            <p14:sldId id="308"/>
            <p14:sldId id="309"/>
            <p14:sldId id="318"/>
            <p14:sldId id="319"/>
            <p14:sldId id="312"/>
            <p14:sldId id="313"/>
            <p14:sldId id="314"/>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0B5394"/>
    <a:srgbClr val="0022CC"/>
    <a:srgbClr val="0066CC"/>
    <a:srgbClr val="333399"/>
    <a:srgbClr val="000099"/>
    <a:srgbClr val="33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BD4C92A-DE3D-4B54-87B2-D580C97A8F4B}">
  <a:tblStyle styleId="{5BD4C92A-DE3D-4B54-87B2-D580C97A8F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25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39EFA-F779-4388-83C1-0CEEB586A0E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B065CCCA-FF8E-442C-A9AD-8B42B803A896}">
      <dgm:prSet phldrT="[文字]"/>
      <dgm:spPr/>
      <dgm:t>
        <a:bodyPr/>
        <a:lstStyle/>
        <a:p>
          <a:r>
            <a:rPr lang="zh-TW" altLang="en-US" b="1" dirty="0" smtClean="0">
              <a:latin typeface="標楷體" pitchFamily="65" charset="-120"/>
              <a:ea typeface="標楷體" pitchFamily="65" charset="-120"/>
            </a:rPr>
            <a:t>證人</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身分</a:t>
          </a:r>
          <a:endParaRPr lang="zh-TW" altLang="en-US" b="1" dirty="0">
            <a:latin typeface="標楷體" pitchFamily="65" charset="-120"/>
            <a:ea typeface="標楷體" pitchFamily="65" charset="-120"/>
          </a:endParaRPr>
        </a:p>
      </dgm:t>
    </dgm:pt>
    <dgm:pt modelId="{8C1C751F-527C-49F6-8EA1-2247BE1ED62D}" type="parTrans" cxnId="{43C767FC-EC6C-41DE-89FC-E53107347F18}">
      <dgm:prSet/>
      <dgm:spPr/>
      <dgm:t>
        <a:bodyPr/>
        <a:lstStyle/>
        <a:p>
          <a:endParaRPr lang="zh-TW" altLang="en-US"/>
        </a:p>
      </dgm:t>
    </dgm:pt>
    <dgm:pt modelId="{85285C06-CAE0-4217-855D-63DBCF555791}" type="sibTrans" cxnId="{43C767FC-EC6C-41DE-89FC-E53107347F18}">
      <dgm:prSet/>
      <dgm:spPr/>
      <dgm:t>
        <a:bodyPr/>
        <a:lstStyle/>
        <a:p>
          <a:endParaRPr lang="zh-TW" altLang="en-US"/>
        </a:p>
      </dgm:t>
    </dgm:pt>
    <dgm:pt modelId="{D850ECB5-4045-4429-8FBF-0BA3111B85A7}">
      <dgm:prSet phldrT="[文字]"/>
      <dgm:spPr/>
      <dgm:t>
        <a:bodyPr/>
        <a:lstStyle/>
        <a:p>
          <a:r>
            <a:rPr lang="zh-TW" b="1" dirty="0" smtClean="0">
              <a:latin typeface="標楷體" pitchFamily="65" charset="-120"/>
              <a:ea typeface="標楷體" pitchFamily="65" charset="-120"/>
            </a:rPr>
            <a:t>犯罪嫌疑人</a:t>
          </a:r>
          <a:endParaRPr lang="en-US" altLang="zh-TW" b="1" dirty="0" smtClean="0">
            <a:latin typeface="標楷體" pitchFamily="65" charset="-120"/>
            <a:ea typeface="標楷體" pitchFamily="65" charset="-120"/>
          </a:endParaRPr>
        </a:p>
        <a:p>
          <a:r>
            <a:rPr lang="zh-TW" b="1" dirty="0" smtClean="0">
              <a:latin typeface="標楷體" pitchFamily="65" charset="-120"/>
              <a:ea typeface="標楷體" pitchFamily="65" charset="-120"/>
            </a:rPr>
            <a:t>、被告身份</a:t>
          </a:r>
          <a:endParaRPr lang="zh-TW" altLang="en-US" dirty="0">
            <a:latin typeface="標楷體" pitchFamily="65" charset="-120"/>
            <a:ea typeface="標楷體" pitchFamily="65" charset="-120"/>
          </a:endParaRPr>
        </a:p>
      </dgm:t>
    </dgm:pt>
    <dgm:pt modelId="{BE127E69-FD12-4381-9CB7-7BAA899752DC}" type="parTrans" cxnId="{4EA5F360-6017-4D09-A7B9-2F114666583C}">
      <dgm:prSet/>
      <dgm:spPr/>
      <dgm:t>
        <a:bodyPr/>
        <a:lstStyle/>
        <a:p>
          <a:endParaRPr lang="zh-TW" altLang="en-US"/>
        </a:p>
      </dgm:t>
    </dgm:pt>
    <dgm:pt modelId="{F479D6E0-D8BF-40D4-8D2D-C8E837138E9C}" type="sibTrans" cxnId="{4EA5F360-6017-4D09-A7B9-2F114666583C}">
      <dgm:prSet/>
      <dgm:spPr/>
      <dgm:t>
        <a:bodyPr/>
        <a:lstStyle/>
        <a:p>
          <a:endParaRPr lang="zh-TW" altLang="en-US"/>
        </a:p>
      </dgm:t>
    </dgm:pt>
    <dgm:pt modelId="{7E268D90-6562-47D7-8913-BBD5AA46F307}">
      <dgm:prSet phldrT="[文字]"/>
      <dgm:spPr/>
      <dgm:t>
        <a:bodyPr/>
        <a:lstStyle/>
        <a:p>
          <a:r>
            <a:rPr lang="zh-TW" dirty="0" smtClean="0">
              <a:latin typeface="標楷體" pitchFamily="65" charset="-120"/>
              <a:ea typeface="標楷體" pitchFamily="65" charset="-120"/>
            </a:rPr>
            <a:t>律師到場陪同權利</a:t>
          </a: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dgm:t>
    </dgm:pt>
    <dgm:pt modelId="{B5849BBD-3403-4AAA-8211-598460F8C4FC}" type="parTrans" cxnId="{81A8DD5D-22B7-4340-8548-A32190F3B8DD}">
      <dgm:prSet/>
      <dgm:spPr/>
      <dgm:t>
        <a:bodyPr/>
        <a:lstStyle/>
        <a:p>
          <a:endParaRPr lang="zh-TW" altLang="en-US"/>
        </a:p>
      </dgm:t>
    </dgm:pt>
    <dgm:pt modelId="{9AAA23B7-C093-4ED4-9674-830CA1F0A042}" type="sibTrans" cxnId="{81A8DD5D-22B7-4340-8548-A32190F3B8DD}">
      <dgm:prSet/>
      <dgm:spPr/>
      <dgm:t>
        <a:bodyPr/>
        <a:lstStyle/>
        <a:p>
          <a:endParaRPr lang="zh-TW" altLang="en-US"/>
        </a:p>
      </dgm:t>
    </dgm:pt>
    <dgm:pt modelId="{A8A3C9EF-3CE0-4F0E-B58A-6A63EB03151D}">
      <dgm:prSet phldrT="[文字]"/>
      <dgm:spPr/>
      <dgm:t>
        <a:bodyPr/>
        <a:lstStyle/>
        <a:p>
          <a:r>
            <a:rPr lang="zh-TW" dirty="0" smtClean="0">
              <a:latin typeface="標楷體" pitchFamily="65" charset="-120"/>
              <a:ea typeface="標楷體" pitchFamily="65" charset="-120"/>
            </a:rPr>
            <a:t>被告之權利告知</a:t>
          </a:r>
          <a:endParaRPr lang="zh-TW" altLang="en-US" dirty="0">
            <a:latin typeface="標楷體" pitchFamily="65" charset="-120"/>
            <a:ea typeface="標楷體" pitchFamily="65" charset="-120"/>
          </a:endParaRPr>
        </a:p>
      </dgm:t>
    </dgm:pt>
    <dgm:pt modelId="{44B82770-8A02-434C-9CDE-B8F952FC9F87}" type="parTrans" cxnId="{0C2E4E10-E7BF-4BDE-BA34-762E6D2E4D87}">
      <dgm:prSet/>
      <dgm:spPr/>
      <dgm:t>
        <a:bodyPr/>
        <a:lstStyle/>
        <a:p>
          <a:endParaRPr lang="zh-TW" altLang="en-US"/>
        </a:p>
      </dgm:t>
    </dgm:pt>
    <dgm:pt modelId="{947D93A2-2F1F-47CC-9514-5E2453D65B27}" type="sibTrans" cxnId="{0C2E4E10-E7BF-4BDE-BA34-762E6D2E4D87}">
      <dgm:prSet/>
      <dgm:spPr/>
      <dgm:t>
        <a:bodyPr/>
        <a:lstStyle/>
        <a:p>
          <a:endParaRPr lang="zh-TW" altLang="en-US"/>
        </a:p>
      </dgm:t>
    </dgm:pt>
    <dgm:pt modelId="{B372F895-2E4B-4D86-95DC-9C14F813690A}">
      <dgm:prSet phldrT="[文字]"/>
      <dgm:spPr/>
      <dgm:t>
        <a:bodyPr/>
        <a:lstStyle/>
        <a:p>
          <a:r>
            <a:rPr lang="zh-TW" dirty="0" smtClean="0">
              <a:latin typeface="標楷體" pitchFamily="65" charset="-120"/>
              <a:ea typeface="標楷體" pitchFamily="65" charset="-120"/>
            </a:rPr>
            <a:t>拒絕夜間詢問權利</a:t>
          </a:r>
          <a:endParaRPr lang="zh-TW" altLang="en-US" dirty="0">
            <a:latin typeface="標楷體" pitchFamily="65" charset="-120"/>
            <a:ea typeface="標楷體" pitchFamily="65" charset="-120"/>
          </a:endParaRPr>
        </a:p>
      </dgm:t>
    </dgm:pt>
    <dgm:pt modelId="{56BF5930-9077-4838-93D6-314B1C8CABDF}" type="parTrans" cxnId="{D090521F-6081-4D9E-8097-C71367AB2C2A}">
      <dgm:prSet/>
      <dgm:spPr/>
      <dgm:t>
        <a:bodyPr/>
        <a:lstStyle/>
        <a:p>
          <a:endParaRPr lang="zh-TW" altLang="en-US"/>
        </a:p>
      </dgm:t>
    </dgm:pt>
    <dgm:pt modelId="{FA1DF21F-09D7-4F65-97BD-361A468EDE08}" type="sibTrans" cxnId="{D090521F-6081-4D9E-8097-C71367AB2C2A}">
      <dgm:prSet/>
      <dgm:spPr/>
      <dgm:t>
        <a:bodyPr/>
        <a:lstStyle/>
        <a:p>
          <a:endParaRPr lang="zh-TW" altLang="en-US"/>
        </a:p>
      </dgm:t>
    </dgm:pt>
    <dgm:pt modelId="{BEF1149A-DC78-4A2D-A7DD-B8293B295B35}">
      <dgm:prSet phldrT="[文字]"/>
      <dgm:spPr/>
      <dgm:t>
        <a:bodyPr/>
        <a:lstStyle/>
        <a:p>
          <a:r>
            <a:rPr lang="zh-TW" dirty="0" smtClean="0">
              <a:latin typeface="標楷體" pitchFamily="65" charset="-120"/>
              <a:ea typeface="標楷體" pitchFamily="65" charset="-120"/>
            </a:rPr>
            <a:t>得請求「認罪協商」</a:t>
          </a:r>
          <a:endParaRPr lang="zh-TW" altLang="en-US" dirty="0">
            <a:latin typeface="標楷體" pitchFamily="65" charset="-120"/>
            <a:ea typeface="標楷體" pitchFamily="65" charset="-120"/>
          </a:endParaRPr>
        </a:p>
      </dgm:t>
    </dgm:pt>
    <dgm:pt modelId="{EB55D1CD-48ED-4FF9-AD7C-0947A62541B7}" type="parTrans" cxnId="{25711ADE-3773-4BB7-82CC-167177F77C01}">
      <dgm:prSet/>
      <dgm:spPr/>
      <dgm:t>
        <a:bodyPr/>
        <a:lstStyle/>
        <a:p>
          <a:endParaRPr lang="zh-TW" altLang="en-US"/>
        </a:p>
      </dgm:t>
    </dgm:pt>
    <dgm:pt modelId="{C852E235-D24F-492C-A2F1-C0D3B60C0BC1}" type="sibTrans" cxnId="{25711ADE-3773-4BB7-82CC-167177F77C01}">
      <dgm:prSet/>
      <dgm:spPr/>
      <dgm:t>
        <a:bodyPr/>
        <a:lstStyle/>
        <a:p>
          <a:endParaRPr lang="zh-TW" altLang="en-US"/>
        </a:p>
      </dgm:t>
    </dgm:pt>
    <dgm:pt modelId="{D6519C0D-C002-4A2A-8FEC-71B5CE7085BC}">
      <dgm:prSet phldrT="[文字]"/>
      <dgm:spPr/>
      <dgm:t>
        <a:bodyPr/>
        <a:lstStyle/>
        <a:p>
          <a:r>
            <a:rPr lang="zh-TW" dirty="0" smtClean="0">
              <a:latin typeface="標楷體" pitchFamily="65" charset="-120"/>
              <a:ea typeface="標楷體" pitchFamily="65" charset="-120"/>
            </a:rPr>
            <a:t>得適用「汙點證人」</a:t>
          </a:r>
          <a:endParaRPr lang="zh-TW" altLang="en-US" dirty="0">
            <a:latin typeface="標楷體" pitchFamily="65" charset="-120"/>
            <a:ea typeface="標楷體" pitchFamily="65" charset="-120"/>
          </a:endParaRPr>
        </a:p>
      </dgm:t>
    </dgm:pt>
    <dgm:pt modelId="{3547328E-39F7-4206-AFDC-D329F39CF844}" type="parTrans" cxnId="{627C5147-6C8C-480A-95D6-F48439878B8A}">
      <dgm:prSet/>
      <dgm:spPr/>
      <dgm:t>
        <a:bodyPr/>
        <a:lstStyle/>
        <a:p>
          <a:endParaRPr lang="zh-TW" altLang="en-US"/>
        </a:p>
      </dgm:t>
    </dgm:pt>
    <dgm:pt modelId="{144830E6-16DB-40F7-9229-1F6B1615A97C}" type="sibTrans" cxnId="{627C5147-6C8C-480A-95D6-F48439878B8A}">
      <dgm:prSet/>
      <dgm:spPr/>
      <dgm:t>
        <a:bodyPr/>
        <a:lstStyle/>
        <a:p>
          <a:endParaRPr lang="zh-TW" altLang="en-US"/>
        </a:p>
      </dgm:t>
    </dgm:pt>
    <dgm:pt modelId="{EB45EC3A-387C-455E-A0D3-4C731A746152}">
      <dgm:prSet phldrT="[文字]" custT="1"/>
      <dgm:spPr/>
      <dgm:t>
        <a:bodyPr/>
        <a:lstStyle/>
        <a:p>
          <a:r>
            <a:rPr lang="zh-TW" altLang="en-US" sz="2000" dirty="0" smtClean="0">
              <a:latin typeface="標楷體" pitchFamily="65" charset="-120"/>
              <a:ea typeface="標楷體" pitchFamily="65" charset="-120"/>
            </a:rPr>
            <a:t>拒絕作證</a:t>
          </a:r>
          <a:endParaRPr lang="zh-TW" altLang="en-US" sz="2000" dirty="0">
            <a:latin typeface="標楷體" pitchFamily="65" charset="-120"/>
            <a:ea typeface="標楷體" pitchFamily="65" charset="-120"/>
          </a:endParaRPr>
        </a:p>
      </dgm:t>
    </dgm:pt>
    <dgm:pt modelId="{AB1FB2A1-48EF-4DCB-A81A-93D4426E7A2D}" type="parTrans" cxnId="{BEA0ECE4-9982-4271-8A8A-3CC6AF152185}">
      <dgm:prSet/>
      <dgm:spPr/>
      <dgm:t>
        <a:bodyPr/>
        <a:lstStyle/>
        <a:p>
          <a:endParaRPr lang="zh-TW" altLang="en-US"/>
        </a:p>
      </dgm:t>
    </dgm:pt>
    <dgm:pt modelId="{AE85C156-8B0E-4C7A-9B16-8BE3467F45D0}" type="sibTrans" cxnId="{BEA0ECE4-9982-4271-8A8A-3CC6AF152185}">
      <dgm:prSet/>
      <dgm:spPr/>
      <dgm:t>
        <a:bodyPr/>
        <a:lstStyle/>
        <a:p>
          <a:endParaRPr lang="zh-TW" altLang="en-US"/>
        </a:p>
      </dgm:t>
    </dgm:pt>
    <dgm:pt modelId="{6C0AE103-107A-4278-82FC-4F8E4B79319D}">
      <dgm:prSet phldrT="[文字]" custT="1"/>
      <dgm:spPr/>
      <dgm:t>
        <a:bodyPr/>
        <a:lstStyle/>
        <a:p>
          <a:r>
            <a:rPr lang="zh-TW" altLang="en-US" sz="2000" dirty="0" smtClean="0">
              <a:latin typeface="標楷體" pitchFamily="65" charset="-120"/>
              <a:ea typeface="標楷體" pitchFamily="65" charset="-120"/>
            </a:rPr>
            <a:t>請領證人旅費</a:t>
          </a:r>
          <a:endParaRPr lang="zh-TW" altLang="en-US" sz="2000" dirty="0">
            <a:latin typeface="標楷體" pitchFamily="65" charset="-120"/>
            <a:ea typeface="標楷體" pitchFamily="65" charset="-120"/>
          </a:endParaRPr>
        </a:p>
      </dgm:t>
    </dgm:pt>
    <dgm:pt modelId="{A7C3C55A-692D-48A2-BF09-DEC6CC377DCF}" type="parTrans" cxnId="{76697A85-B938-4AF2-930C-281AACDA448E}">
      <dgm:prSet/>
      <dgm:spPr/>
      <dgm:t>
        <a:bodyPr/>
        <a:lstStyle/>
        <a:p>
          <a:endParaRPr lang="zh-TW" altLang="en-US"/>
        </a:p>
      </dgm:t>
    </dgm:pt>
    <dgm:pt modelId="{9E08BC06-CE13-4EB3-BFB8-48306EC82BB3}" type="sibTrans" cxnId="{76697A85-B938-4AF2-930C-281AACDA448E}">
      <dgm:prSet/>
      <dgm:spPr/>
      <dgm:t>
        <a:bodyPr/>
        <a:lstStyle/>
        <a:p>
          <a:endParaRPr lang="zh-TW" altLang="en-US"/>
        </a:p>
      </dgm:t>
    </dgm:pt>
    <dgm:pt modelId="{C3386A45-D33C-4031-B09B-165DF6C7F1D4}" type="pres">
      <dgm:prSet presAssocID="{6A639EFA-F779-4388-83C1-0CEEB586A0E4}" presName="Name0" presStyleCnt="0">
        <dgm:presLayoutVars>
          <dgm:dir/>
          <dgm:animLvl val="lvl"/>
          <dgm:resizeHandles val="exact"/>
        </dgm:presLayoutVars>
      </dgm:prSet>
      <dgm:spPr/>
      <dgm:t>
        <a:bodyPr/>
        <a:lstStyle/>
        <a:p>
          <a:endParaRPr lang="zh-TW" altLang="en-US"/>
        </a:p>
      </dgm:t>
    </dgm:pt>
    <dgm:pt modelId="{0DCA4F3B-E17D-4FF8-BD83-D18ED7ABFE6B}" type="pres">
      <dgm:prSet presAssocID="{B065CCCA-FF8E-442C-A9AD-8B42B803A896}" presName="linNode" presStyleCnt="0"/>
      <dgm:spPr/>
    </dgm:pt>
    <dgm:pt modelId="{B237FBCF-90BB-43BF-9A5B-B22EBC8539F6}" type="pres">
      <dgm:prSet presAssocID="{B065CCCA-FF8E-442C-A9AD-8B42B803A896}" presName="parentText" presStyleLbl="node1" presStyleIdx="0" presStyleCnt="2" custScaleX="63656" custScaleY="64070">
        <dgm:presLayoutVars>
          <dgm:chMax val="1"/>
          <dgm:bulletEnabled val="1"/>
        </dgm:presLayoutVars>
      </dgm:prSet>
      <dgm:spPr/>
      <dgm:t>
        <a:bodyPr/>
        <a:lstStyle/>
        <a:p>
          <a:endParaRPr lang="zh-TW" altLang="en-US"/>
        </a:p>
      </dgm:t>
    </dgm:pt>
    <dgm:pt modelId="{F79D231D-84A3-4D04-A17A-9FC20AF7A06F}" type="pres">
      <dgm:prSet presAssocID="{B065CCCA-FF8E-442C-A9AD-8B42B803A896}" presName="descendantText" presStyleLbl="alignAccFollowNode1" presStyleIdx="0" presStyleCnt="2">
        <dgm:presLayoutVars>
          <dgm:bulletEnabled val="1"/>
        </dgm:presLayoutVars>
      </dgm:prSet>
      <dgm:spPr/>
      <dgm:t>
        <a:bodyPr/>
        <a:lstStyle/>
        <a:p>
          <a:endParaRPr lang="zh-TW" altLang="en-US"/>
        </a:p>
      </dgm:t>
    </dgm:pt>
    <dgm:pt modelId="{559DB7E6-AE17-43C9-BD73-3E39D9F091E6}" type="pres">
      <dgm:prSet presAssocID="{85285C06-CAE0-4217-855D-63DBCF555791}" presName="sp" presStyleCnt="0"/>
      <dgm:spPr/>
    </dgm:pt>
    <dgm:pt modelId="{7E72D324-346B-4B14-94AF-BAFA5A9D31D6}" type="pres">
      <dgm:prSet presAssocID="{D850ECB5-4045-4429-8FBF-0BA3111B85A7}" presName="linNode" presStyleCnt="0"/>
      <dgm:spPr/>
    </dgm:pt>
    <dgm:pt modelId="{53B8F8B2-6EBA-4904-8EB2-5E41EBBACC29}" type="pres">
      <dgm:prSet presAssocID="{D850ECB5-4045-4429-8FBF-0BA3111B85A7}" presName="parentText" presStyleLbl="node1" presStyleIdx="1" presStyleCnt="2" custScaleX="63656" custScaleY="70638">
        <dgm:presLayoutVars>
          <dgm:chMax val="1"/>
          <dgm:bulletEnabled val="1"/>
        </dgm:presLayoutVars>
      </dgm:prSet>
      <dgm:spPr/>
      <dgm:t>
        <a:bodyPr/>
        <a:lstStyle/>
        <a:p>
          <a:endParaRPr lang="zh-TW" altLang="en-US"/>
        </a:p>
      </dgm:t>
    </dgm:pt>
    <dgm:pt modelId="{4419AB44-610C-43EF-9A0B-AEE4B3D555B3}" type="pres">
      <dgm:prSet presAssocID="{D850ECB5-4045-4429-8FBF-0BA3111B85A7}" presName="descendantText" presStyleLbl="alignAccFollowNode1" presStyleIdx="1" presStyleCnt="2">
        <dgm:presLayoutVars>
          <dgm:bulletEnabled val="1"/>
        </dgm:presLayoutVars>
      </dgm:prSet>
      <dgm:spPr/>
      <dgm:t>
        <a:bodyPr/>
        <a:lstStyle/>
        <a:p>
          <a:endParaRPr lang="zh-TW" altLang="en-US"/>
        </a:p>
      </dgm:t>
    </dgm:pt>
  </dgm:ptLst>
  <dgm:cxnLst>
    <dgm:cxn modelId="{07D3673F-5401-4AC3-B7CC-C4305EB6A786}" type="presOf" srcId="{A8A3C9EF-3CE0-4F0E-B58A-6A63EB03151D}" destId="{4419AB44-610C-43EF-9A0B-AEE4B3D555B3}" srcOrd="0" destOrd="1" presId="urn:microsoft.com/office/officeart/2005/8/layout/vList5"/>
    <dgm:cxn modelId="{EB9AC23D-2081-4FB5-8173-7CF7E45C1D43}" type="presOf" srcId="{6C0AE103-107A-4278-82FC-4F8E4B79319D}" destId="{F79D231D-84A3-4D04-A17A-9FC20AF7A06F}" srcOrd="0" destOrd="1" presId="urn:microsoft.com/office/officeart/2005/8/layout/vList5"/>
    <dgm:cxn modelId="{43C767FC-EC6C-41DE-89FC-E53107347F18}" srcId="{6A639EFA-F779-4388-83C1-0CEEB586A0E4}" destId="{B065CCCA-FF8E-442C-A9AD-8B42B803A896}" srcOrd="0" destOrd="0" parTransId="{8C1C751F-527C-49F6-8EA1-2247BE1ED62D}" sibTransId="{85285C06-CAE0-4217-855D-63DBCF555791}"/>
    <dgm:cxn modelId="{627C5147-6C8C-480A-95D6-F48439878B8A}" srcId="{D850ECB5-4045-4429-8FBF-0BA3111B85A7}" destId="{D6519C0D-C002-4A2A-8FEC-71B5CE7085BC}" srcOrd="3" destOrd="0" parTransId="{3547328E-39F7-4206-AFDC-D329F39CF844}" sibTransId="{144830E6-16DB-40F7-9229-1F6B1615A97C}"/>
    <dgm:cxn modelId="{76697A85-B938-4AF2-930C-281AACDA448E}" srcId="{B065CCCA-FF8E-442C-A9AD-8B42B803A896}" destId="{6C0AE103-107A-4278-82FC-4F8E4B79319D}" srcOrd="1" destOrd="0" parTransId="{A7C3C55A-692D-48A2-BF09-DEC6CC377DCF}" sibTransId="{9E08BC06-CE13-4EB3-BFB8-48306EC82BB3}"/>
    <dgm:cxn modelId="{3B0CF84A-74F2-4DDE-B1D2-5C6EEBE87343}" type="presOf" srcId="{EB45EC3A-387C-455E-A0D3-4C731A746152}" destId="{F79D231D-84A3-4D04-A17A-9FC20AF7A06F}" srcOrd="0" destOrd="0" presId="urn:microsoft.com/office/officeart/2005/8/layout/vList5"/>
    <dgm:cxn modelId="{FF06A95D-C58B-4CA3-AD39-40D088A97E94}" type="presOf" srcId="{D850ECB5-4045-4429-8FBF-0BA3111B85A7}" destId="{53B8F8B2-6EBA-4904-8EB2-5E41EBBACC29}" srcOrd="0" destOrd="0" presId="urn:microsoft.com/office/officeart/2005/8/layout/vList5"/>
    <dgm:cxn modelId="{81A8DD5D-22B7-4340-8548-A32190F3B8DD}" srcId="{D850ECB5-4045-4429-8FBF-0BA3111B85A7}" destId="{7E268D90-6562-47D7-8913-BBD5AA46F307}" srcOrd="0" destOrd="0" parTransId="{B5849BBD-3403-4AAA-8211-598460F8C4FC}" sibTransId="{9AAA23B7-C093-4ED4-9674-830CA1F0A042}"/>
    <dgm:cxn modelId="{B49A7588-887C-4892-B5E6-B3CDFDC2B9C8}" type="presOf" srcId="{6A639EFA-F779-4388-83C1-0CEEB586A0E4}" destId="{C3386A45-D33C-4031-B09B-165DF6C7F1D4}" srcOrd="0" destOrd="0" presId="urn:microsoft.com/office/officeart/2005/8/layout/vList5"/>
    <dgm:cxn modelId="{25711ADE-3773-4BB7-82CC-167177F77C01}" srcId="{D850ECB5-4045-4429-8FBF-0BA3111B85A7}" destId="{BEF1149A-DC78-4A2D-A7DD-B8293B295B35}" srcOrd="4" destOrd="0" parTransId="{EB55D1CD-48ED-4FF9-AD7C-0947A62541B7}" sibTransId="{C852E235-D24F-492C-A2F1-C0D3B60C0BC1}"/>
    <dgm:cxn modelId="{4AD85101-F7D6-4B53-8DD0-B1F36176C681}" type="presOf" srcId="{B065CCCA-FF8E-442C-A9AD-8B42B803A896}" destId="{B237FBCF-90BB-43BF-9A5B-B22EBC8539F6}" srcOrd="0" destOrd="0" presId="urn:microsoft.com/office/officeart/2005/8/layout/vList5"/>
    <dgm:cxn modelId="{D090521F-6081-4D9E-8097-C71367AB2C2A}" srcId="{D850ECB5-4045-4429-8FBF-0BA3111B85A7}" destId="{B372F895-2E4B-4D86-95DC-9C14F813690A}" srcOrd="2" destOrd="0" parTransId="{56BF5930-9077-4838-93D6-314B1C8CABDF}" sibTransId="{FA1DF21F-09D7-4F65-97BD-361A468EDE08}"/>
    <dgm:cxn modelId="{4EA5F360-6017-4D09-A7B9-2F114666583C}" srcId="{6A639EFA-F779-4388-83C1-0CEEB586A0E4}" destId="{D850ECB5-4045-4429-8FBF-0BA3111B85A7}" srcOrd="1" destOrd="0" parTransId="{BE127E69-FD12-4381-9CB7-7BAA899752DC}" sibTransId="{F479D6E0-D8BF-40D4-8D2D-C8E837138E9C}"/>
    <dgm:cxn modelId="{0C2E4E10-E7BF-4BDE-BA34-762E6D2E4D87}" srcId="{D850ECB5-4045-4429-8FBF-0BA3111B85A7}" destId="{A8A3C9EF-3CE0-4F0E-B58A-6A63EB03151D}" srcOrd="1" destOrd="0" parTransId="{44B82770-8A02-434C-9CDE-B8F952FC9F87}" sibTransId="{947D93A2-2F1F-47CC-9514-5E2453D65B27}"/>
    <dgm:cxn modelId="{67109512-4667-4A31-A5C4-24DB854C2A20}" type="presOf" srcId="{7E268D90-6562-47D7-8913-BBD5AA46F307}" destId="{4419AB44-610C-43EF-9A0B-AEE4B3D555B3}" srcOrd="0" destOrd="0" presId="urn:microsoft.com/office/officeart/2005/8/layout/vList5"/>
    <dgm:cxn modelId="{B6CB0E15-4A5B-4E83-958B-8138984770FA}" type="presOf" srcId="{BEF1149A-DC78-4A2D-A7DD-B8293B295B35}" destId="{4419AB44-610C-43EF-9A0B-AEE4B3D555B3}" srcOrd="0" destOrd="4" presId="urn:microsoft.com/office/officeart/2005/8/layout/vList5"/>
    <dgm:cxn modelId="{BEA0ECE4-9982-4271-8A8A-3CC6AF152185}" srcId="{B065CCCA-FF8E-442C-A9AD-8B42B803A896}" destId="{EB45EC3A-387C-455E-A0D3-4C731A746152}" srcOrd="0" destOrd="0" parTransId="{AB1FB2A1-48EF-4DCB-A81A-93D4426E7A2D}" sibTransId="{AE85C156-8B0E-4C7A-9B16-8BE3467F45D0}"/>
    <dgm:cxn modelId="{62FAC7DD-8D30-48E8-9AD3-DA9DC965658A}" type="presOf" srcId="{D6519C0D-C002-4A2A-8FEC-71B5CE7085BC}" destId="{4419AB44-610C-43EF-9A0B-AEE4B3D555B3}" srcOrd="0" destOrd="3" presId="urn:microsoft.com/office/officeart/2005/8/layout/vList5"/>
    <dgm:cxn modelId="{99C6E49B-4D9B-46CD-9439-9257AD0E2730}" type="presOf" srcId="{B372F895-2E4B-4D86-95DC-9C14F813690A}" destId="{4419AB44-610C-43EF-9A0B-AEE4B3D555B3}" srcOrd="0" destOrd="2" presId="urn:microsoft.com/office/officeart/2005/8/layout/vList5"/>
    <dgm:cxn modelId="{1F6D0932-78C6-4444-BD8C-F54B018FB66C}" type="presParOf" srcId="{C3386A45-D33C-4031-B09B-165DF6C7F1D4}" destId="{0DCA4F3B-E17D-4FF8-BD83-D18ED7ABFE6B}" srcOrd="0" destOrd="0" presId="urn:microsoft.com/office/officeart/2005/8/layout/vList5"/>
    <dgm:cxn modelId="{ED5AEB11-F131-40EA-8E12-4D044782B076}" type="presParOf" srcId="{0DCA4F3B-E17D-4FF8-BD83-D18ED7ABFE6B}" destId="{B237FBCF-90BB-43BF-9A5B-B22EBC8539F6}" srcOrd="0" destOrd="0" presId="urn:microsoft.com/office/officeart/2005/8/layout/vList5"/>
    <dgm:cxn modelId="{A523DBF5-6C17-4942-9311-57B68F6D1807}" type="presParOf" srcId="{0DCA4F3B-E17D-4FF8-BD83-D18ED7ABFE6B}" destId="{F79D231D-84A3-4D04-A17A-9FC20AF7A06F}" srcOrd="1" destOrd="0" presId="urn:microsoft.com/office/officeart/2005/8/layout/vList5"/>
    <dgm:cxn modelId="{6BC1D8DD-3249-4531-8F8C-2F200DEA29D4}" type="presParOf" srcId="{C3386A45-D33C-4031-B09B-165DF6C7F1D4}" destId="{559DB7E6-AE17-43C9-BD73-3E39D9F091E6}" srcOrd="1" destOrd="0" presId="urn:microsoft.com/office/officeart/2005/8/layout/vList5"/>
    <dgm:cxn modelId="{E3DDAC68-3DEF-4B1E-AFFC-C7BEB564843A}" type="presParOf" srcId="{C3386A45-D33C-4031-B09B-165DF6C7F1D4}" destId="{7E72D324-346B-4B14-94AF-BAFA5A9D31D6}" srcOrd="2" destOrd="0" presId="urn:microsoft.com/office/officeart/2005/8/layout/vList5"/>
    <dgm:cxn modelId="{2AB6853C-50AE-4D5F-A586-D2493591A544}" type="presParOf" srcId="{7E72D324-346B-4B14-94AF-BAFA5A9D31D6}" destId="{53B8F8B2-6EBA-4904-8EB2-5E41EBBACC29}" srcOrd="0" destOrd="0" presId="urn:microsoft.com/office/officeart/2005/8/layout/vList5"/>
    <dgm:cxn modelId="{7EF444D4-AFDD-4BED-83BF-9568C7FA53B1}" type="presParOf" srcId="{7E72D324-346B-4B14-94AF-BAFA5A9D31D6}" destId="{4419AB44-610C-43EF-9A0B-AEE4B3D555B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D231D-84A3-4D04-A17A-9FC20AF7A06F}">
      <dsp:nvSpPr>
        <dsp:cNvPr id="0" name=""/>
        <dsp:cNvSpPr/>
      </dsp:nvSpPr>
      <dsp:spPr>
        <a:xfrm rot="5400000">
          <a:off x="3731427" y="-1481002"/>
          <a:ext cx="1919148" cy="48850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標楷體" pitchFamily="65" charset="-120"/>
              <a:ea typeface="標楷體" pitchFamily="65" charset="-120"/>
            </a:rPr>
            <a:t>拒絕作證</a:t>
          </a:r>
          <a:endParaRPr lang="zh-TW" altLang="en-US" sz="2000" kern="1200" dirty="0">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latin typeface="標楷體" pitchFamily="65" charset="-120"/>
              <a:ea typeface="標楷體" pitchFamily="65" charset="-120"/>
            </a:rPr>
            <a:t>請領證人旅費</a:t>
          </a:r>
          <a:endParaRPr lang="zh-TW" altLang="en-US" sz="2000" kern="1200" dirty="0">
            <a:latin typeface="標楷體" pitchFamily="65" charset="-120"/>
            <a:ea typeface="標楷體" pitchFamily="65" charset="-120"/>
          </a:endParaRPr>
        </a:p>
      </dsp:txBody>
      <dsp:txXfrm rot="-5400000">
        <a:off x="2248491" y="95619"/>
        <a:ext cx="4791337" cy="1731778"/>
      </dsp:txXfrm>
    </dsp:sp>
    <dsp:sp modelId="{B237FBCF-90BB-43BF-9A5B-B22EBC8539F6}">
      <dsp:nvSpPr>
        <dsp:cNvPr id="0" name=""/>
        <dsp:cNvSpPr/>
      </dsp:nvSpPr>
      <dsp:spPr>
        <a:xfrm>
          <a:off x="499334" y="193009"/>
          <a:ext cx="1749155" cy="15369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標楷體" pitchFamily="65" charset="-120"/>
              <a:ea typeface="標楷體" pitchFamily="65" charset="-120"/>
            </a:rPr>
            <a:t>證人</a:t>
          </a:r>
          <a:endParaRPr lang="en-US" altLang="zh-TW" sz="2200" b="1" kern="1200" dirty="0" smtClean="0">
            <a:latin typeface="標楷體" pitchFamily="65" charset="-120"/>
            <a:ea typeface="標楷體" pitchFamily="65" charset="-120"/>
          </a:endParaRPr>
        </a:p>
        <a:p>
          <a:pPr lvl="0" algn="ctr" defTabSz="977900">
            <a:lnSpc>
              <a:spcPct val="90000"/>
            </a:lnSpc>
            <a:spcBef>
              <a:spcPct val="0"/>
            </a:spcBef>
            <a:spcAft>
              <a:spcPct val="35000"/>
            </a:spcAft>
          </a:pPr>
          <a:r>
            <a:rPr lang="zh-TW" altLang="en-US" sz="2200" b="1" kern="1200" dirty="0" smtClean="0">
              <a:latin typeface="標楷體" pitchFamily="65" charset="-120"/>
              <a:ea typeface="標楷體" pitchFamily="65" charset="-120"/>
            </a:rPr>
            <a:t>身分</a:t>
          </a:r>
          <a:endParaRPr lang="zh-TW" altLang="en-US" sz="2200" b="1" kern="1200" dirty="0">
            <a:latin typeface="標楷體" pitchFamily="65" charset="-120"/>
            <a:ea typeface="標楷體" pitchFamily="65" charset="-120"/>
          </a:endParaRPr>
        </a:p>
      </dsp:txBody>
      <dsp:txXfrm>
        <a:off x="574364" y="268039"/>
        <a:ext cx="1599095" cy="1386938"/>
      </dsp:txXfrm>
    </dsp:sp>
    <dsp:sp modelId="{4419AB44-610C-43EF-9A0B-AEE4B3D555B3}">
      <dsp:nvSpPr>
        <dsp:cNvPr id="0" name=""/>
        <dsp:cNvSpPr/>
      </dsp:nvSpPr>
      <dsp:spPr>
        <a:xfrm rot="5400000">
          <a:off x="3731427" y="558093"/>
          <a:ext cx="1919148" cy="4885022"/>
        </a:xfrm>
        <a:prstGeom prst="round2SameRect">
          <a:avLst/>
        </a:prstGeom>
        <a:solidFill>
          <a:schemeClr val="accent3">
            <a:tint val="40000"/>
            <a:alpha val="90000"/>
            <a:hueOff val="6438709"/>
            <a:satOff val="2504"/>
            <a:lumOff val="1030"/>
            <a:alphaOff val="0"/>
          </a:schemeClr>
        </a:solidFill>
        <a:ln w="25400" cap="flat" cmpd="sng" algn="ctr">
          <a:solidFill>
            <a:schemeClr val="accent3">
              <a:tint val="40000"/>
              <a:alpha val="90000"/>
              <a:hueOff val="6438709"/>
              <a:satOff val="2504"/>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TW" sz="1900" kern="1200" dirty="0" smtClean="0">
              <a:latin typeface="標楷體" pitchFamily="65" charset="-120"/>
              <a:ea typeface="標楷體" pitchFamily="65" charset="-120"/>
            </a:rPr>
            <a:t>律師到場陪同權利</a:t>
          </a:r>
          <a:r>
            <a:rPr lang="zh-TW" altLang="en-US" sz="1900" kern="1200" dirty="0" smtClean="0">
              <a:latin typeface="標楷體" pitchFamily="65" charset="-120"/>
              <a:ea typeface="標楷體" pitchFamily="65" charset="-120"/>
            </a:rPr>
            <a:t>                   </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sz="1900" kern="1200" dirty="0" smtClean="0">
              <a:latin typeface="標楷體" pitchFamily="65" charset="-120"/>
              <a:ea typeface="標楷體" pitchFamily="65" charset="-120"/>
            </a:rPr>
            <a:t>被告之權利告知</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sz="1900" kern="1200" dirty="0" smtClean="0">
              <a:latin typeface="標楷體" pitchFamily="65" charset="-120"/>
              <a:ea typeface="標楷體" pitchFamily="65" charset="-120"/>
            </a:rPr>
            <a:t>拒絕夜間詢問權利</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sz="1900" kern="1200" dirty="0" smtClean="0">
              <a:latin typeface="標楷體" pitchFamily="65" charset="-120"/>
              <a:ea typeface="標楷體" pitchFamily="65" charset="-120"/>
            </a:rPr>
            <a:t>得適用「汙點證人」</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sz="1900" kern="1200" dirty="0" smtClean="0">
              <a:latin typeface="標楷體" pitchFamily="65" charset="-120"/>
              <a:ea typeface="標楷體" pitchFamily="65" charset="-120"/>
            </a:rPr>
            <a:t>得請求「認罪協商」</a:t>
          </a:r>
          <a:endParaRPr lang="zh-TW" altLang="en-US" sz="1900" kern="1200" dirty="0">
            <a:latin typeface="標楷體" pitchFamily="65" charset="-120"/>
            <a:ea typeface="標楷體" pitchFamily="65" charset="-120"/>
          </a:endParaRPr>
        </a:p>
      </dsp:txBody>
      <dsp:txXfrm rot="-5400000">
        <a:off x="2248491" y="2134715"/>
        <a:ext cx="4791337" cy="1731778"/>
      </dsp:txXfrm>
    </dsp:sp>
    <dsp:sp modelId="{53B8F8B2-6EBA-4904-8EB2-5E41EBBACC29}">
      <dsp:nvSpPr>
        <dsp:cNvPr id="0" name=""/>
        <dsp:cNvSpPr/>
      </dsp:nvSpPr>
      <dsp:spPr>
        <a:xfrm>
          <a:off x="499334" y="2153324"/>
          <a:ext cx="1749155" cy="1694560"/>
        </a:xfrm>
        <a:prstGeom prst="roundRect">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zh-TW" sz="2200" b="1" kern="1200" dirty="0" smtClean="0">
              <a:latin typeface="標楷體" pitchFamily="65" charset="-120"/>
              <a:ea typeface="標楷體" pitchFamily="65" charset="-120"/>
            </a:rPr>
            <a:t>犯罪嫌疑人</a:t>
          </a:r>
          <a:endParaRPr lang="en-US" altLang="zh-TW" sz="2200" b="1" kern="1200" dirty="0" smtClean="0">
            <a:latin typeface="標楷體" pitchFamily="65" charset="-120"/>
            <a:ea typeface="標楷體" pitchFamily="65" charset="-120"/>
          </a:endParaRPr>
        </a:p>
        <a:p>
          <a:pPr lvl="0" algn="ctr" defTabSz="977900">
            <a:lnSpc>
              <a:spcPct val="90000"/>
            </a:lnSpc>
            <a:spcBef>
              <a:spcPct val="0"/>
            </a:spcBef>
            <a:spcAft>
              <a:spcPct val="35000"/>
            </a:spcAft>
          </a:pPr>
          <a:r>
            <a:rPr lang="zh-TW" sz="2200" b="1" kern="1200" dirty="0" smtClean="0">
              <a:latin typeface="標楷體" pitchFamily="65" charset="-120"/>
              <a:ea typeface="標楷體" pitchFamily="65" charset="-120"/>
            </a:rPr>
            <a:t>、被告身份</a:t>
          </a:r>
          <a:endParaRPr lang="zh-TW" altLang="en-US" sz="2200" kern="1200" dirty="0">
            <a:latin typeface="標楷體" pitchFamily="65" charset="-120"/>
            <a:ea typeface="標楷體" pitchFamily="65" charset="-120"/>
          </a:endParaRPr>
        </a:p>
      </dsp:txBody>
      <dsp:txXfrm>
        <a:off x="582056" y="2236046"/>
        <a:ext cx="1583711" cy="15291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D4D939A-B68F-4A33-95B9-4DAAC93CAECD}" type="datetimeFigureOut">
              <a:rPr lang="zh-TW" altLang="en-US" smtClean="0"/>
              <a:t>2019/3/28</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EEA0E91-B15A-4535-8D90-6B45D663D25B}" type="slidenum">
              <a:rPr lang="zh-TW" altLang="en-US" smtClean="0"/>
              <a:t>‹#›</a:t>
            </a:fld>
            <a:endParaRPr lang="zh-TW" altLang="en-US"/>
          </a:p>
        </p:txBody>
      </p:sp>
    </p:spTree>
    <p:extLst>
      <p:ext uri="{BB962C8B-B14F-4D97-AF65-F5344CB8AC3E}">
        <p14:creationId xmlns:p14="http://schemas.microsoft.com/office/powerpoint/2010/main" val="332415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060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ed75ccf_0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ed75ccf_05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ed75ccf_05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2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597000"/>
            <a:ext cx="3434100" cy="3664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703525" y="2314333"/>
            <a:ext cx="3486300" cy="1546400"/>
          </a:xfrm>
          <a:prstGeom prst="rect">
            <a:avLst/>
          </a:prstGeom>
        </p:spPr>
        <p:txBody>
          <a:bodyPr spcFirstLastPara="1" wrap="square" lIns="91425" tIns="91425" rIns="91425" bIns="91425" anchor="b" anchorCtr="0"/>
          <a:lstStyle>
            <a:lvl1pPr lvl="0"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3000">
                <a:solidFill>
                  <a:srgbClr val="0B5394"/>
                </a:solidFill>
                <a:latin typeface="Pangolin"/>
                <a:ea typeface="Pangolin"/>
                <a:cs typeface="Pangolin"/>
                <a:sym typeface="Pangolin"/>
              </a:defRPr>
            </a:lvl9pPr>
          </a:lstStyle>
          <a:p>
            <a:endParaRPr/>
          </a:p>
        </p:txBody>
      </p:sp>
      <p:sp>
        <p:nvSpPr>
          <p:cNvPr id="13" name="Google Shape;13;p3"/>
          <p:cNvSpPr txBox="1">
            <a:spLocks noGrp="1"/>
          </p:cNvSpPr>
          <p:nvPr>
            <p:ph type="subTitle" idx="1"/>
          </p:nvPr>
        </p:nvSpPr>
        <p:spPr>
          <a:xfrm>
            <a:off x="2703525" y="3685136"/>
            <a:ext cx="3486300" cy="10464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3000">
                <a:solidFill>
                  <a:srgbClr val="434343"/>
                </a:solidFill>
                <a:latin typeface="Inconsolata"/>
                <a:ea typeface="Inconsolata"/>
                <a:cs typeface="Inconsolata"/>
                <a:sym typeface="Inconsolat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962850" y="1169133"/>
            <a:ext cx="4955700" cy="1093200"/>
          </a:xfrm>
          <a:prstGeom prst="rect">
            <a:avLst/>
          </a:prstGeom>
        </p:spPr>
        <p:txBody>
          <a:bodyPr spcFirstLastPara="1" wrap="square" lIns="91425" tIns="91425" rIns="91425" bIns="91425" anchor="t" anchorCtr="0"/>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Google Shape;16;p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66375" y="477833"/>
            <a:ext cx="7567800" cy="11432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8"/>
          <p:cNvSpPr txBox="1">
            <a:spLocks noGrp="1"/>
          </p:cNvSpPr>
          <p:nvPr>
            <p:ph type="body" idx="1"/>
          </p:nvPr>
        </p:nvSpPr>
        <p:spPr>
          <a:xfrm>
            <a:off x="866375" y="1775564"/>
            <a:ext cx="2439300" cy="42036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3" name="Google Shape;33;p8"/>
          <p:cNvSpPr txBox="1">
            <a:spLocks noGrp="1"/>
          </p:cNvSpPr>
          <p:nvPr>
            <p:ph type="body" idx="2"/>
          </p:nvPr>
        </p:nvSpPr>
        <p:spPr>
          <a:xfrm>
            <a:off x="3430687" y="1775564"/>
            <a:ext cx="2439300" cy="42036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4" name="Google Shape;34;p8"/>
          <p:cNvSpPr txBox="1">
            <a:spLocks noGrp="1"/>
          </p:cNvSpPr>
          <p:nvPr>
            <p:ph type="body" idx="3"/>
          </p:nvPr>
        </p:nvSpPr>
        <p:spPr>
          <a:xfrm>
            <a:off x="5994999" y="1775564"/>
            <a:ext cx="2439300" cy="42036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5" name="Google Shape;35;p8"/>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477847"/>
            <a:ext cx="5626200" cy="1143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739391"/>
            <a:ext cx="5626200" cy="4084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6235167"/>
            <a:ext cx="428100" cy="622800"/>
          </a:xfrm>
          <a:prstGeom prst="rect">
            <a:avLst/>
          </a:prstGeom>
          <a:noFill/>
          <a:ln>
            <a:noFill/>
          </a:ln>
        </p:spPr>
        <p:txBody>
          <a:bodyPr spcFirstLastPara="1" wrap="square" lIns="91425" tIns="91425" rIns="91425" bIns="91425" anchor="ctr" anchorCtr="0">
            <a:noAutofit/>
          </a:bodyPr>
          <a:lstStyle>
            <a:lvl1pPr lvl="0" algn="ctr">
              <a:buNone/>
              <a:defRPr sz="1300">
                <a:solidFill>
                  <a:srgbClr val="7F6000"/>
                </a:solidFill>
                <a:latin typeface="Inconsolata"/>
                <a:ea typeface="Inconsolata"/>
                <a:cs typeface="Inconsolata"/>
                <a:sym typeface="Inconsolata"/>
              </a:defRPr>
            </a:lvl1pPr>
            <a:lvl2pPr lvl="1" algn="ctr">
              <a:buNone/>
              <a:defRPr sz="1300">
                <a:solidFill>
                  <a:srgbClr val="7F6000"/>
                </a:solidFill>
                <a:latin typeface="Inconsolata"/>
                <a:ea typeface="Inconsolata"/>
                <a:cs typeface="Inconsolata"/>
                <a:sym typeface="Inconsolata"/>
              </a:defRPr>
            </a:lvl2pPr>
            <a:lvl3pPr lvl="2" algn="ctr">
              <a:buNone/>
              <a:defRPr sz="1300">
                <a:solidFill>
                  <a:srgbClr val="7F6000"/>
                </a:solidFill>
                <a:latin typeface="Inconsolata"/>
                <a:ea typeface="Inconsolata"/>
                <a:cs typeface="Inconsolata"/>
                <a:sym typeface="Inconsolata"/>
              </a:defRPr>
            </a:lvl3pPr>
            <a:lvl4pPr lvl="3" algn="ctr">
              <a:buNone/>
              <a:defRPr sz="1300">
                <a:solidFill>
                  <a:srgbClr val="7F6000"/>
                </a:solidFill>
                <a:latin typeface="Inconsolata"/>
                <a:ea typeface="Inconsolata"/>
                <a:cs typeface="Inconsolata"/>
                <a:sym typeface="Inconsolata"/>
              </a:defRPr>
            </a:lvl4pPr>
            <a:lvl5pPr lvl="4" algn="ctr">
              <a:buNone/>
              <a:defRPr sz="1300">
                <a:solidFill>
                  <a:srgbClr val="7F6000"/>
                </a:solidFill>
                <a:latin typeface="Inconsolata"/>
                <a:ea typeface="Inconsolata"/>
                <a:cs typeface="Inconsolata"/>
                <a:sym typeface="Inconsolata"/>
              </a:defRPr>
            </a:lvl5pPr>
            <a:lvl6pPr lvl="5" algn="ctr">
              <a:buNone/>
              <a:defRPr sz="1300">
                <a:solidFill>
                  <a:srgbClr val="7F6000"/>
                </a:solidFill>
                <a:latin typeface="Inconsolata"/>
                <a:ea typeface="Inconsolata"/>
                <a:cs typeface="Inconsolata"/>
                <a:sym typeface="Inconsolata"/>
              </a:defRPr>
            </a:lvl6pPr>
            <a:lvl7pPr lvl="6" algn="ctr">
              <a:buNone/>
              <a:defRPr sz="1300">
                <a:solidFill>
                  <a:srgbClr val="7F6000"/>
                </a:solidFill>
                <a:latin typeface="Inconsolata"/>
                <a:ea typeface="Inconsolata"/>
                <a:cs typeface="Inconsolata"/>
                <a:sym typeface="Inconsolata"/>
              </a:defRPr>
            </a:lvl7pPr>
            <a:lvl8pPr lvl="7" algn="ctr">
              <a:buNone/>
              <a:defRPr sz="1300">
                <a:solidFill>
                  <a:srgbClr val="7F6000"/>
                </a:solidFill>
                <a:latin typeface="Inconsolata"/>
                <a:ea typeface="Inconsolata"/>
                <a:cs typeface="Inconsolata"/>
                <a:sym typeface="Inconsolata"/>
              </a:defRPr>
            </a:lvl8pPr>
            <a:lvl9pPr lvl="8" algn="ctr">
              <a:buNone/>
              <a:defRPr sz="1300">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6000" r="-28000"/>
          </a:stretch>
        </a:blip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1619672" y="1700808"/>
            <a:ext cx="5688632" cy="3664000"/>
          </a:xfrm>
          <a:prstGeom prst="rect">
            <a:avLst/>
          </a:prstGeom>
        </p:spPr>
        <p:txBody>
          <a:bodyPr spcFirstLastPara="1" wrap="square" lIns="91425" tIns="91425" rIns="91425" bIns="91425" anchor="ctr" anchorCtr="0">
            <a:noAutofit/>
          </a:bodyPr>
          <a:lstStyle/>
          <a:p>
            <a:pPr lvl="0">
              <a:lnSpc>
                <a:spcPts val="5500"/>
              </a:lnSpc>
            </a:pPr>
            <a:r>
              <a:rPr lang="zh-TW" altLang="en-US"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司法機關偵辦時，</a:t>
            </a:r>
            <a:r>
              <a:rPr lang="en-US" altLang="zh-TW"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
            </a:r>
            <a:br>
              <a:rPr lang="en-US" altLang="zh-TW"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br>
            <a:r>
              <a:rPr lang="zh-TW" altLang="en-US"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如何</a:t>
            </a:r>
            <a:r>
              <a:rPr lang="zh-TW" altLang="zh-TW"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保障</a:t>
            </a:r>
            <a:r>
              <a:rPr lang="zh-TW" altLang="en-US"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同仁</a:t>
            </a:r>
            <a:r>
              <a:rPr lang="zh-TW" altLang="zh-TW" sz="5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權益</a:t>
            </a:r>
            <a:endParaRPr sz="5000" dirty="0">
              <a:solidFill>
                <a:schemeClr val="accent6"/>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Google Shape;57;p16"/>
          <p:cNvSpPr txBox="1">
            <a:spLocks/>
          </p:cNvSpPr>
          <p:nvPr/>
        </p:nvSpPr>
        <p:spPr>
          <a:xfrm>
            <a:off x="6516216" y="5524048"/>
            <a:ext cx="2504193" cy="10801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1pPr>
            <a:lvl2pPr marR="0" lvl="1"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2pPr>
            <a:lvl3pPr marR="0" lvl="2"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3pPr>
            <a:lvl4pPr marR="0" lvl="3"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4pPr>
            <a:lvl5pPr marR="0" lvl="4"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5pPr>
            <a:lvl6pPr marR="0" lvl="5"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6pPr>
            <a:lvl7pPr marR="0" lvl="6"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7pPr>
            <a:lvl8pPr marR="0" lvl="7"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8pPr>
            <a:lvl9pPr marR="0" lvl="8"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9pPr>
          </a:lstStyle>
          <a:p>
            <a:pPr>
              <a:lnSpc>
                <a:spcPts val="4000"/>
              </a:lnSpc>
            </a:pPr>
            <a:r>
              <a:rPr lang="zh-TW" altLang="en-US" sz="3000" b="1" dirty="0" smtClean="0">
                <a:latin typeface="標楷體" pitchFamily="65" charset="-120"/>
                <a:ea typeface="標楷體" pitchFamily="65" charset="-120"/>
              </a:rPr>
              <a:t>政風室主任</a:t>
            </a:r>
            <a:endParaRPr lang="en-US" altLang="zh-TW" sz="3000" b="1" dirty="0" smtClean="0">
              <a:latin typeface="標楷體" pitchFamily="65" charset="-120"/>
              <a:ea typeface="標楷體" pitchFamily="65" charset="-120"/>
            </a:endParaRPr>
          </a:p>
          <a:p>
            <a:pPr>
              <a:lnSpc>
                <a:spcPts val="4000"/>
              </a:lnSpc>
            </a:pPr>
            <a:r>
              <a:rPr lang="zh-TW" altLang="en-US" sz="3000" b="1" dirty="0">
                <a:latin typeface="標楷體" pitchFamily="65" charset="-120"/>
                <a:ea typeface="標楷體" pitchFamily="65" charset="-120"/>
              </a:rPr>
              <a:t>陳治良</a:t>
            </a:r>
          </a:p>
        </p:txBody>
      </p:sp>
      <p:sp>
        <p:nvSpPr>
          <p:cNvPr id="4" name="Google Shape;57;p16"/>
          <p:cNvSpPr txBox="1">
            <a:spLocks/>
          </p:cNvSpPr>
          <p:nvPr/>
        </p:nvSpPr>
        <p:spPr>
          <a:xfrm>
            <a:off x="1604332" y="404664"/>
            <a:ext cx="3391000" cy="9361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1pPr>
            <a:lvl2pPr marR="0" lvl="1"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2pPr>
            <a:lvl3pPr marR="0" lvl="2"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3pPr>
            <a:lvl4pPr marR="0" lvl="3"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4pPr>
            <a:lvl5pPr marR="0" lvl="4"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5pPr>
            <a:lvl6pPr marR="0" lvl="5"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6pPr>
            <a:lvl7pPr marR="0" lvl="6"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7pPr>
            <a:lvl8pPr marR="0" lvl="7"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8pPr>
            <a:lvl9pPr marR="0" lvl="8" algn="ctr" rtl="0">
              <a:lnSpc>
                <a:spcPct val="100000"/>
              </a:lnSpc>
              <a:spcBef>
                <a:spcPts val="0"/>
              </a:spcBef>
              <a:spcAft>
                <a:spcPts val="0"/>
              </a:spcAft>
              <a:buClr>
                <a:srgbClr val="0B5394"/>
              </a:buClr>
              <a:buSzPts val="3600"/>
              <a:buFont typeface="Pangolin"/>
              <a:buNone/>
              <a:defRPr sz="3600" b="0" i="0" u="none" strike="noStrike" cap="none">
                <a:solidFill>
                  <a:srgbClr val="0B5394"/>
                </a:solidFill>
                <a:latin typeface="Pangolin"/>
                <a:ea typeface="Pangolin"/>
                <a:cs typeface="Pangolin"/>
                <a:sym typeface="Pangolin"/>
              </a:defRPr>
            </a:lvl9pPr>
          </a:lstStyle>
          <a:p>
            <a:pPr>
              <a:lnSpc>
                <a:spcPts val="5500"/>
              </a:lnSpc>
            </a:pPr>
            <a:r>
              <a:rPr lang="zh-TW" altLang="en-US" sz="3200" dirty="0">
                <a:latin typeface="標楷體" pitchFamily="65" charset="-120"/>
                <a:ea typeface="標楷體" pitchFamily="65" charset="-120"/>
              </a:rPr>
              <a:t>行政人員座談會</a:t>
            </a:r>
          </a:p>
        </p:txBody>
      </p:sp>
      <p:pic>
        <p:nvPicPr>
          <p:cNvPr id="5"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632" y="116631"/>
            <a:ext cx="1455700" cy="16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t="-1000" r="-2000" b="-1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539552" y="44624"/>
            <a:ext cx="8280920" cy="1143200"/>
          </a:xfrm>
          <a:prstGeom prst="rect">
            <a:avLst/>
          </a:prstGeom>
        </p:spPr>
        <p:txBody>
          <a:bodyPr spcFirstLastPara="1" wrap="square" lIns="91425" tIns="91425" rIns="91425" bIns="91425" anchor="b" anchorCtr="0">
            <a:noAutofit/>
          </a:bodyPr>
          <a:lstStyle/>
          <a:p>
            <a:r>
              <a:rPr lang="zh-TW" altLang="zh-TW" b="1" dirty="0">
                <a:latin typeface="標楷體" pitchFamily="65" charset="-120"/>
                <a:ea typeface="標楷體" pitchFamily="65" charset="-120"/>
              </a:rPr>
              <a:t>接受約談調查時之法定</a:t>
            </a:r>
            <a:r>
              <a:rPr lang="zh-TW" altLang="zh-TW" b="1" dirty="0" smtClean="0">
                <a:latin typeface="標楷體" pitchFamily="65" charset="-120"/>
                <a:ea typeface="標楷體" pitchFamily="65" charset="-120"/>
              </a:rPr>
              <a:t>權益</a:t>
            </a:r>
            <a:r>
              <a:rPr lang="en-US" altLang="zh-TW" b="1" dirty="0" smtClean="0">
                <a:latin typeface="標楷體" pitchFamily="65" charset="-120"/>
                <a:ea typeface="標楷體" pitchFamily="65" charset="-120"/>
              </a:rPr>
              <a:t>-</a:t>
            </a:r>
            <a:r>
              <a:rPr lang="zh-TW" altLang="zh-TW" b="1" dirty="0">
                <a:latin typeface="標楷體" pitchFamily="65" charset="-120"/>
                <a:ea typeface="標楷體" pitchFamily="65" charset="-120"/>
              </a:rPr>
              <a:t>犯罪嫌疑人、被告身份</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268760"/>
            <a:ext cx="7776864" cy="4680520"/>
          </a:xfrm>
          <a:prstGeom prst="rect">
            <a:avLst/>
          </a:prstGeom>
        </p:spPr>
        <p:txBody>
          <a:bodyPr spcFirstLastPara="1" wrap="square" lIns="91425" tIns="91425" rIns="91425" bIns="91425" anchor="t" anchorCtr="0">
            <a:noAutofit/>
          </a:bodyPr>
          <a:lstStyle/>
          <a:p>
            <a:pPr marL="127000" indent="0">
              <a:buNone/>
            </a:pPr>
            <a:r>
              <a:rPr lang="zh-TW" altLang="zh-TW" sz="2200" dirty="0">
                <a:solidFill>
                  <a:schemeClr val="accent6"/>
                </a:solidFill>
                <a:latin typeface="標楷體" pitchFamily="65" charset="-120"/>
                <a:ea typeface="標楷體" pitchFamily="65" charset="-120"/>
              </a:rPr>
              <a:t>拒絕夜間詢問</a:t>
            </a:r>
            <a:r>
              <a:rPr lang="zh-TW" altLang="zh-TW" sz="2200" dirty="0" smtClean="0">
                <a:solidFill>
                  <a:schemeClr val="accent6"/>
                </a:solidFill>
                <a:latin typeface="標楷體" pitchFamily="65" charset="-120"/>
                <a:ea typeface="標楷體" pitchFamily="65" charset="-120"/>
              </a:rPr>
              <a:t>權利</a:t>
            </a:r>
            <a:r>
              <a:rPr lang="en-US" altLang="zh-TW" sz="2000" dirty="0" smtClean="0">
                <a:solidFill>
                  <a:schemeClr val="accent6"/>
                </a:solidFill>
                <a:latin typeface="標楷體" pitchFamily="65" charset="-120"/>
                <a:ea typeface="標楷體" pitchFamily="65" charset="-120"/>
              </a:rPr>
              <a:t>(</a:t>
            </a:r>
            <a:r>
              <a:rPr lang="zh-TW" altLang="en-US" sz="2000" dirty="0" smtClean="0">
                <a:solidFill>
                  <a:schemeClr val="accent6"/>
                </a:solidFill>
                <a:latin typeface="標楷體" pitchFamily="65" charset="-120"/>
                <a:ea typeface="標楷體" pitchFamily="65" charset="-120"/>
              </a:rPr>
              <a:t>刑事訴訟法第</a:t>
            </a:r>
            <a:r>
              <a:rPr lang="en-US" altLang="zh-TW" sz="2000" dirty="0" smtClean="0">
                <a:solidFill>
                  <a:schemeClr val="accent6"/>
                </a:solidFill>
                <a:latin typeface="標楷體" pitchFamily="65" charset="-120"/>
                <a:ea typeface="標楷體" pitchFamily="65" charset="-120"/>
              </a:rPr>
              <a:t>100</a:t>
            </a:r>
            <a:r>
              <a:rPr lang="zh-TW" altLang="en-US" sz="2000" dirty="0" smtClean="0">
                <a:solidFill>
                  <a:schemeClr val="accent6"/>
                </a:solidFill>
                <a:latin typeface="標楷體" pitchFamily="65" charset="-120"/>
                <a:ea typeface="標楷體" pitchFamily="65" charset="-120"/>
              </a:rPr>
              <a:t>條之</a:t>
            </a:r>
            <a:r>
              <a:rPr lang="en-US" altLang="zh-TW" sz="2000" dirty="0" smtClean="0">
                <a:solidFill>
                  <a:schemeClr val="accent6"/>
                </a:solidFill>
                <a:latin typeface="標楷體" pitchFamily="65" charset="-120"/>
                <a:ea typeface="標楷體" pitchFamily="65" charset="-120"/>
              </a:rPr>
              <a:t>3)</a:t>
            </a:r>
          </a:p>
          <a:p>
            <a:pPr marL="127000" indent="0">
              <a:buNone/>
            </a:pPr>
            <a:r>
              <a:rPr lang="en-US" altLang="zh-TW" sz="1900" dirty="0" smtClean="0">
                <a:latin typeface="標楷體" pitchFamily="65" charset="-120"/>
                <a:ea typeface="標楷體" pitchFamily="65" charset="-120"/>
              </a:rPr>
              <a:t>1.</a:t>
            </a:r>
            <a:r>
              <a:rPr lang="zh-TW" altLang="zh-TW" sz="1900" b="1" dirty="0" smtClean="0">
                <a:solidFill>
                  <a:srgbClr val="FF0000"/>
                </a:solidFill>
                <a:latin typeface="標楷體" pitchFamily="65" charset="-120"/>
                <a:ea typeface="標楷體" pitchFamily="65" charset="-120"/>
              </a:rPr>
              <a:t>司法</a:t>
            </a:r>
            <a:r>
              <a:rPr lang="zh-TW" altLang="zh-TW" sz="1900" b="1" dirty="0">
                <a:solidFill>
                  <a:srgbClr val="FF0000"/>
                </a:solidFill>
                <a:latin typeface="標楷體" pitchFamily="65" charset="-120"/>
                <a:ea typeface="標楷體" pitchFamily="65" charset="-120"/>
              </a:rPr>
              <a:t>警察（官）</a:t>
            </a:r>
            <a:r>
              <a:rPr lang="zh-TW" altLang="zh-TW" sz="1900" dirty="0">
                <a:latin typeface="標楷體" pitchFamily="65" charset="-120"/>
                <a:ea typeface="標楷體" pitchFamily="65" charset="-120"/>
              </a:rPr>
              <a:t>於詢問時，除非有「經受詢問人明示同意」、「</a:t>
            </a:r>
            <a:r>
              <a:rPr lang="zh-TW" altLang="zh-TW" sz="1900" dirty="0" smtClean="0">
                <a:latin typeface="標楷體" pitchFamily="65" charset="-120"/>
                <a:ea typeface="標楷體" pitchFamily="65" charset="-120"/>
              </a:rPr>
              <a:t>於</a:t>
            </a:r>
            <a:r>
              <a:rPr lang="zh-TW" altLang="en-US" sz="1900" dirty="0" smtClean="0">
                <a:latin typeface="標楷體" pitchFamily="65" charset="-120"/>
                <a:ea typeface="標楷體" pitchFamily="65" charset="-120"/>
              </a:rPr>
              <a:t> </a:t>
            </a: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夜間</a:t>
            </a:r>
            <a:r>
              <a:rPr lang="zh-TW" altLang="zh-TW" sz="1900" dirty="0">
                <a:latin typeface="標楷體" pitchFamily="65" charset="-120"/>
                <a:ea typeface="標楷體" pitchFamily="65" charset="-120"/>
              </a:rPr>
              <a:t>經拘提或逮捕到場而查驗其人有無錯誤」、「經檢察官或</a:t>
            </a:r>
            <a:r>
              <a:rPr lang="zh-TW" altLang="zh-TW" sz="1900" dirty="0" smtClean="0">
                <a:latin typeface="標楷體" pitchFamily="65" charset="-120"/>
                <a:ea typeface="標楷體" pitchFamily="65" charset="-120"/>
              </a:rPr>
              <a:t>法官</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許可</a:t>
            </a:r>
            <a:r>
              <a:rPr lang="zh-TW" altLang="zh-TW" sz="1900" dirty="0">
                <a:latin typeface="標楷體" pitchFamily="65" charset="-120"/>
                <a:ea typeface="標楷體" pitchFamily="65" charset="-120"/>
              </a:rPr>
              <a:t>」、「有急迫之情形」等</a:t>
            </a:r>
            <a:r>
              <a:rPr lang="en-US" altLang="zh-TW" sz="1900" dirty="0">
                <a:latin typeface="標楷體" pitchFamily="65" charset="-120"/>
                <a:ea typeface="標楷體" pitchFamily="65" charset="-120"/>
              </a:rPr>
              <a:t>4</a:t>
            </a:r>
            <a:r>
              <a:rPr lang="zh-TW" altLang="zh-TW" sz="1900" dirty="0">
                <a:latin typeface="標楷體" pitchFamily="65" charset="-120"/>
                <a:ea typeface="標楷體" pitchFamily="65" charset="-120"/>
              </a:rPr>
              <a:t>項情形之外，</a:t>
            </a:r>
            <a:r>
              <a:rPr lang="zh-TW" altLang="zh-TW" sz="1900" b="1" dirty="0">
                <a:solidFill>
                  <a:srgbClr val="FF0000"/>
                </a:solidFill>
                <a:latin typeface="標楷體" pitchFamily="65" charset="-120"/>
                <a:ea typeface="標楷體" pitchFamily="65" charset="-120"/>
              </a:rPr>
              <a:t>不得於「夜間」</a:t>
            </a:r>
            <a:r>
              <a:rPr lang="zh-TW" altLang="zh-TW" sz="1900" b="1" dirty="0" smtClean="0">
                <a:solidFill>
                  <a:srgbClr val="FF0000"/>
                </a:solidFill>
                <a:latin typeface="標楷體" pitchFamily="65" charset="-120"/>
                <a:ea typeface="標楷體" pitchFamily="65" charset="-120"/>
              </a:rPr>
              <a:t>詢問</a:t>
            </a:r>
            <a:endParaRPr lang="en-US" altLang="zh-TW" sz="1900" b="1" dirty="0" smtClean="0">
              <a:solidFill>
                <a:srgbClr val="FF0000"/>
              </a:solidFill>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犯罪</a:t>
            </a:r>
            <a:r>
              <a:rPr lang="zh-TW" altLang="zh-TW" sz="1900" dirty="0">
                <a:latin typeface="標楷體" pitchFamily="65" charset="-120"/>
                <a:ea typeface="標楷體" pitchFamily="65" charset="-120"/>
              </a:rPr>
              <a:t>嫌疑人</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marL="127000" indent="0">
              <a:buNone/>
            </a:pPr>
            <a:r>
              <a:rPr lang="en-US" altLang="zh-TW" sz="1900" dirty="0" smtClean="0">
                <a:latin typeface="標楷體" pitchFamily="65" charset="-120"/>
                <a:ea typeface="標楷體" pitchFamily="65" charset="-120"/>
              </a:rPr>
              <a:t>2.</a:t>
            </a:r>
            <a:r>
              <a:rPr lang="zh-TW" altLang="zh-TW" sz="1900" b="1" dirty="0" smtClean="0">
                <a:solidFill>
                  <a:srgbClr val="FF0000"/>
                </a:solidFill>
                <a:latin typeface="標楷體" pitchFamily="65" charset="-120"/>
                <a:ea typeface="標楷體" pitchFamily="65" charset="-120"/>
              </a:rPr>
              <a:t>法院</a:t>
            </a:r>
            <a:r>
              <a:rPr lang="zh-TW" altLang="zh-TW" sz="1900" dirty="0">
                <a:latin typeface="標楷體" pitchFamily="65" charset="-120"/>
                <a:ea typeface="標楷體" pitchFamily="65" charset="-120"/>
              </a:rPr>
              <a:t>於受理檢察官聲請羈押後，應</a:t>
            </a:r>
            <a:r>
              <a:rPr lang="zh-TW" altLang="zh-TW" sz="1900" b="1" dirty="0">
                <a:solidFill>
                  <a:srgbClr val="FF0000"/>
                </a:solidFill>
                <a:latin typeface="標楷體" pitchFamily="65" charset="-120"/>
                <a:ea typeface="標楷體" pitchFamily="65" charset="-120"/>
              </a:rPr>
              <a:t>即時訊問</a:t>
            </a:r>
            <a:r>
              <a:rPr lang="zh-TW" altLang="zh-TW" sz="1900" dirty="0">
                <a:latin typeface="標楷體" pitchFamily="65" charset="-120"/>
                <a:ea typeface="標楷體" pitchFamily="65" charset="-120"/>
              </a:rPr>
              <a:t>。但至深夜仍未訊問</a:t>
            </a:r>
            <a:r>
              <a:rPr lang="zh-TW" altLang="zh-TW" sz="1900" dirty="0" smtClean="0">
                <a:latin typeface="標楷體" pitchFamily="65" charset="-120"/>
                <a:ea typeface="標楷體" pitchFamily="65" charset="-120"/>
              </a:rPr>
              <a:t>完</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畢</a:t>
            </a:r>
            <a:r>
              <a:rPr lang="zh-TW" altLang="zh-TW" sz="1900" dirty="0">
                <a:latin typeface="標楷體" pitchFamily="65" charset="-120"/>
                <a:ea typeface="標楷體" pitchFamily="65" charset="-120"/>
              </a:rPr>
              <a:t>，或深夜始受理聲請者，被告、辯護人及得為被告輔佐人之人</a:t>
            </a:r>
            <a:r>
              <a:rPr lang="zh-TW" altLang="zh-TW" sz="1900" b="1" dirty="0" smtClean="0">
                <a:solidFill>
                  <a:srgbClr val="FF0000"/>
                </a:solidFill>
                <a:latin typeface="標楷體" pitchFamily="65" charset="-120"/>
                <a:ea typeface="標楷體" pitchFamily="65" charset="-120"/>
              </a:rPr>
              <a:t>得</a:t>
            </a:r>
            <a:endParaRPr lang="en-US" altLang="zh-TW" sz="1900" b="1" dirty="0" smtClean="0">
              <a:solidFill>
                <a:srgbClr val="FF0000"/>
              </a:solidFill>
              <a:latin typeface="標楷體" pitchFamily="65" charset="-120"/>
              <a:ea typeface="標楷體" pitchFamily="65" charset="-120"/>
            </a:endParaRPr>
          </a:p>
          <a:p>
            <a:pPr marL="127000" indent="0">
              <a:buNone/>
            </a:pPr>
            <a:r>
              <a:rPr lang="zh-TW" altLang="en-US" sz="1900" b="1" dirty="0">
                <a:solidFill>
                  <a:srgbClr val="FF0000"/>
                </a:solidFill>
                <a:latin typeface="標楷體" pitchFamily="65" charset="-120"/>
                <a:ea typeface="標楷體" pitchFamily="65" charset="-120"/>
              </a:rPr>
              <a:t> </a:t>
            </a:r>
            <a:r>
              <a:rPr lang="zh-TW" altLang="en-US" sz="1900" b="1" dirty="0" smtClean="0">
                <a:solidFill>
                  <a:srgbClr val="FF0000"/>
                </a:solidFill>
                <a:latin typeface="標楷體" pitchFamily="65" charset="-120"/>
                <a:ea typeface="標楷體" pitchFamily="65" charset="-120"/>
              </a:rPr>
              <a:t> </a:t>
            </a:r>
            <a:r>
              <a:rPr lang="zh-TW" altLang="zh-TW" sz="1900" b="1" dirty="0" smtClean="0">
                <a:solidFill>
                  <a:srgbClr val="FF0000"/>
                </a:solidFill>
                <a:latin typeface="標楷體" pitchFamily="65" charset="-120"/>
                <a:ea typeface="標楷體" pitchFamily="65" charset="-120"/>
              </a:rPr>
              <a:t>請求</a:t>
            </a:r>
            <a:r>
              <a:rPr lang="zh-TW" altLang="zh-TW" sz="1900" b="1" dirty="0">
                <a:solidFill>
                  <a:srgbClr val="FF0000"/>
                </a:solidFill>
                <a:latin typeface="標楷體" pitchFamily="65" charset="-120"/>
                <a:ea typeface="標楷體" pitchFamily="65" charset="-120"/>
              </a:rPr>
              <a:t>法院於翌日日間訊問</a:t>
            </a:r>
            <a:r>
              <a:rPr lang="zh-TW" altLang="zh-TW" sz="1900" dirty="0">
                <a:latin typeface="標楷體" pitchFamily="65" charset="-120"/>
                <a:ea typeface="標楷體" pitchFamily="65" charset="-120"/>
              </a:rPr>
              <a:t>。法院非有正當理由，不得拒絕</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marL="127000" indent="0">
              <a:buNone/>
            </a:pPr>
            <a:r>
              <a:rPr lang="en-US" altLang="zh-TW" sz="1900" dirty="0" smtClean="0">
                <a:latin typeface="標楷體" pitchFamily="65" charset="-120"/>
                <a:ea typeface="標楷體" pitchFamily="65" charset="-120"/>
              </a:rPr>
              <a:t>3.</a:t>
            </a:r>
            <a:r>
              <a:rPr lang="zh-TW" altLang="zh-TW" sz="1900" dirty="0" smtClean="0">
                <a:latin typeface="標楷體" pitchFamily="65" charset="-120"/>
                <a:ea typeface="標楷體" pitchFamily="65" charset="-120"/>
              </a:rPr>
              <a:t>所謂</a:t>
            </a:r>
            <a:r>
              <a:rPr lang="zh-TW" altLang="zh-TW" sz="1900" b="1" dirty="0">
                <a:solidFill>
                  <a:srgbClr val="FF0000"/>
                </a:solidFill>
                <a:latin typeface="標楷體" pitchFamily="65" charset="-120"/>
                <a:ea typeface="標楷體" pitchFamily="65" charset="-120"/>
              </a:rPr>
              <a:t>「夜間」是指日沒後至日出前之間</a:t>
            </a:r>
            <a:r>
              <a:rPr lang="zh-TW" altLang="zh-TW" sz="1900" dirty="0">
                <a:latin typeface="標楷體" pitchFamily="65" charset="-120"/>
                <a:ea typeface="標楷體" pitchFamily="65" charset="-120"/>
              </a:rPr>
              <a:t>的期間；另若屬經受詢問</a:t>
            </a:r>
            <a:r>
              <a:rPr lang="zh-TW" altLang="zh-TW" sz="1900" dirty="0" smtClean="0">
                <a:latin typeface="標楷體" pitchFamily="65" charset="-120"/>
                <a:ea typeface="標楷體" pitchFamily="65" charset="-120"/>
              </a:rPr>
              <a:t>人</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明示</a:t>
            </a:r>
            <a:r>
              <a:rPr lang="zh-TW" altLang="zh-TW" sz="1900" dirty="0">
                <a:latin typeface="標楷體" pitchFamily="65" charset="-120"/>
                <a:ea typeface="標楷體" pitchFamily="65" charset="-120"/>
              </a:rPr>
              <a:t>同意而於夜間接受詢問時，需以書面簽妥「</a:t>
            </a:r>
            <a:r>
              <a:rPr lang="zh-TW" altLang="zh-TW" sz="1900" b="1" dirty="0">
                <a:solidFill>
                  <a:srgbClr val="FF0000"/>
                </a:solidFill>
                <a:latin typeface="標楷體" pitchFamily="65" charset="-120"/>
                <a:ea typeface="標楷體" pitchFamily="65" charset="-120"/>
              </a:rPr>
              <a:t>夜間詢問同意書</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方</a:t>
            </a:r>
            <a:r>
              <a:rPr lang="zh-TW" altLang="zh-TW" sz="1900" dirty="0">
                <a:latin typeface="標楷體" pitchFamily="65" charset="-120"/>
                <a:ea typeface="標楷體" pitchFamily="65" charset="-120"/>
              </a:rPr>
              <a:t>生效力；又本項夜間詢問之限制，於檢察官所為之訊問程序，</a:t>
            </a:r>
            <a:r>
              <a:rPr lang="zh-TW" altLang="zh-TW" sz="1900" dirty="0" smtClean="0">
                <a:latin typeface="標楷體" pitchFamily="65" charset="-120"/>
                <a:ea typeface="標楷體" pitchFamily="65" charset="-120"/>
              </a:rPr>
              <a:t>並</a:t>
            </a:r>
            <a:endParaRPr lang="en-US" altLang="zh-TW" sz="1900" dirty="0" smtClean="0">
              <a:latin typeface="標楷體" pitchFamily="65" charset="-120"/>
              <a:ea typeface="標楷體" pitchFamily="65" charset="-120"/>
            </a:endParaRPr>
          </a:p>
          <a:p>
            <a:pPr marL="127000" indent="0">
              <a:buNone/>
            </a:pPr>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不適用</a:t>
            </a:r>
            <a:r>
              <a:rPr lang="zh-TW" altLang="zh-TW" sz="1900" dirty="0">
                <a:latin typeface="標楷體" pitchFamily="65" charset="-120"/>
                <a:ea typeface="標楷體" pitchFamily="65" charset="-120"/>
              </a:rPr>
              <a:t>。所稱深夜，則指午後十一時至翌日午前八時。</a:t>
            </a:r>
            <a:endParaRPr lang="en-US" altLang="zh-TW" sz="1900" dirty="0" smtClean="0">
              <a:solidFill>
                <a:schemeClr val="accent6"/>
              </a:solidFill>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7" name="Google Shape;352;p42"/>
          <p:cNvSpPr/>
          <p:nvPr/>
        </p:nvSpPr>
        <p:spPr>
          <a:xfrm>
            <a:off x="755576" y="1389944"/>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1026" name="Picture 2" descr="https://2.bp.blogspot.com/-BPXRyPZGjrA/VJ6XMHPQHXI/AAAAAAAAqG4/FosuyD-hKOQ/s800/time4_yor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301207"/>
            <a:ext cx="1224136" cy="1132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4.bp.blogspot.com/-KTC8yEYd-18/VJF--JOcG1I/AAAAAAAApxM/xrh8v7VUwgg/s800/sky_line05_s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821330"/>
            <a:ext cx="7416824" cy="44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67544" y="0"/>
            <a:ext cx="8280920" cy="1143200"/>
          </a:xfrm>
          <a:prstGeom prst="rect">
            <a:avLst/>
          </a:prstGeom>
        </p:spPr>
        <p:txBody>
          <a:bodyPr spcFirstLastPara="1" wrap="square" lIns="91425" tIns="91425" rIns="91425" bIns="91425" anchor="b" anchorCtr="0">
            <a:noAutofit/>
          </a:bodyPr>
          <a:lstStyle/>
          <a:p>
            <a:r>
              <a:rPr lang="zh-TW" altLang="zh-TW" b="1" dirty="0">
                <a:latin typeface="標楷體" pitchFamily="65" charset="-120"/>
                <a:ea typeface="標楷體" pitchFamily="65" charset="-120"/>
              </a:rPr>
              <a:t>接受約談調查時之法定</a:t>
            </a:r>
            <a:r>
              <a:rPr lang="zh-TW" altLang="zh-TW" b="1" dirty="0" smtClean="0">
                <a:latin typeface="標楷體" pitchFamily="65" charset="-120"/>
                <a:ea typeface="標楷體" pitchFamily="65" charset="-120"/>
              </a:rPr>
              <a:t>權益</a:t>
            </a:r>
            <a:r>
              <a:rPr lang="en-US" altLang="zh-TW" b="1" dirty="0" smtClean="0">
                <a:latin typeface="標楷體" pitchFamily="65" charset="-120"/>
                <a:ea typeface="標楷體" pitchFamily="65" charset="-120"/>
              </a:rPr>
              <a:t>-</a:t>
            </a:r>
            <a:r>
              <a:rPr lang="zh-TW" altLang="zh-TW" b="1" dirty="0">
                <a:latin typeface="標楷體" pitchFamily="65" charset="-120"/>
                <a:ea typeface="標楷體" pitchFamily="65" charset="-120"/>
              </a:rPr>
              <a:t>犯罪嫌疑人、被告身份</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601" y="1268760"/>
            <a:ext cx="7776864" cy="3456384"/>
          </a:xfrm>
          <a:prstGeom prst="rect">
            <a:avLst/>
          </a:prstGeom>
        </p:spPr>
        <p:txBody>
          <a:bodyPr spcFirstLastPara="1" wrap="square" lIns="91425" tIns="91425" rIns="91425" bIns="91425" anchor="t" anchorCtr="0">
            <a:noAutofit/>
          </a:bodyPr>
          <a:lstStyle/>
          <a:p>
            <a:pPr marL="127000" indent="0">
              <a:buNone/>
            </a:pPr>
            <a:r>
              <a:rPr lang="zh-TW" altLang="zh-TW" sz="2200" dirty="0">
                <a:solidFill>
                  <a:schemeClr val="accent6"/>
                </a:solidFill>
                <a:latin typeface="標楷體" pitchFamily="65" charset="-120"/>
                <a:ea typeface="標楷體" pitchFamily="65" charset="-120"/>
              </a:rPr>
              <a:t>得適用</a:t>
            </a:r>
            <a:r>
              <a:rPr lang="zh-TW" altLang="zh-TW" sz="2200" dirty="0" smtClean="0">
                <a:solidFill>
                  <a:schemeClr val="accent6"/>
                </a:solidFill>
                <a:latin typeface="標楷體" pitchFamily="65" charset="-120"/>
                <a:ea typeface="標楷體" pitchFamily="65" charset="-120"/>
              </a:rPr>
              <a:t>「</a:t>
            </a:r>
            <a:r>
              <a:rPr lang="zh-TW" altLang="en-US" sz="2200" dirty="0" smtClean="0">
                <a:solidFill>
                  <a:schemeClr val="accent6"/>
                </a:solidFill>
                <a:latin typeface="標楷體" pitchFamily="65" charset="-120"/>
                <a:ea typeface="標楷體" pitchFamily="65" charset="-120"/>
              </a:rPr>
              <a:t>污</a:t>
            </a:r>
            <a:r>
              <a:rPr lang="zh-TW" altLang="zh-TW" sz="2200" dirty="0" smtClean="0">
                <a:solidFill>
                  <a:schemeClr val="accent6"/>
                </a:solidFill>
                <a:latin typeface="標楷體" pitchFamily="65" charset="-120"/>
                <a:ea typeface="標楷體" pitchFamily="65" charset="-120"/>
              </a:rPr>
              <a:t>點</a:t>
            </a:r>
            <a:r>
              <a:rPr lang="zh-TW" altLang="zh-TW" sz="2200" dirty="0">
                <a:solidFill>
                  <a:schemeClr val="accent6"/>
                </a:solidFill>
                <a:latin typeface="標楷體" pitchFamily="65" charset="-120"/>
                <a:ea typeface="標楷體" pitchFamily="65" charset="-120"/>
              </a:rPr>
              <a:t>證人」 </a:t>
            </a:r>
            <a:endParaRPr lang="en-US" altLang="zh-TW" sz="2200" dirty="0" smtClean="0">
              <a:solidFill>
                <a:schemeClr val="accent6"/>
              </a:solidFill>
              <a:latin typeface="標楷體" pitchFamily="65" charset="-120"/>
              <a:ea typeface="標楷體" pitchFamily="65" charset="-120"/>
            </a:endParaRPr>
          </a:p>
          <a:p>
            <a:pPr marL="127000" indent="0" algn="just">
              <a:buNone/>
            </a:pPr>
            <a:r>
              <a:rPr lang="zh-TW" altLang="zh-TW" sz="2000" dirty="0">
                <a:latin typeface="標楷體" pitchFamily="65" charset="-120"/>
                <a:ea typeface="標楷體" pitchFamily="65" charset="-120"/>
              </a:rPr>
              <a:t>被告或犯罪嫌疑人於檢警</a:t>
            </a:r>
            <a:r>
              <a:rPr lang="zh-TW" altLang="zh-TW" sz="2000" dirty="0" smtClean="0">
                <a:latin typeface="標楷體" pitchFamily="65" charset="-120"/>
                <a:ea typeface="標楷體" pitchFamily="65" charset="-120"/>
              </a:rPr>
              <a:t>調</a:t>
            </a:r>
            <a:r>
              <a:rPr lang="zh-TW" altLang="en-US" sz="2000" dirty="0" smtClean="0">
                <a:latin typeface="標楷體" pitchFamily="65" charset="-120"/>
                <a:ea typeface="標楷體" pitchFamily="65" charset="-120"/>
              </a:rPr>
              <a:t>廉</a:t>
            </a:r>
            <a:r>
              <a:rPr lang="zh-TW" altLang="zh-TW" sz="2000" dirty="0" smtClean="0">
                <a:latin typeface="標楷體" pitchFamily="65" charset="-120"/>
                <a:ea typeface="標楷體" pitchFamily="65" charset="-120"/>
              </a:rPr>
              <a:t>機關</a:t>
            </a:r>
            <a:r>
              <a:rPr lang="zh-TW" altLang="zh-TW" sz="2000" dirty="0">
                <a:latin typeface="標楷體" pitchFamily="65" charset="-120"/>
                <a:ea typeface="標楷體" pitchFamily="65" charset="-120"/>
              </a:rPr>
              <a:t>偵辦</a:t>
            </a:r>
            <a:r>
              <a:rPr lang="zh-TW" altLang="zh-TW" sz="2000" b="1" dirty="0">
                <a:solidFill>
                  <a:srgbClr val="FF0000"/>
                </a:solidFill>
                <a:latin typeface="標楷體" pitchFamily="65" charset="-120"/>
                <a:ea typeface="標楷體" pitchFamily="65" charset="-120"/>
              </a:rPr>
              <a:t>最輕本刑</a:t>
            </a:r>
            <a:r>
              <a:rPr lang="en-US" altLang="zh-TW" sz="2000" b="1" dirty="0">
                <a:solidFill>
                  <a:srgbClr val="FF0000"/>
                </a:solidFill>
                <a:latin typeface="標楷體" pitchFamily="65" charset="-120"/>
                <a:ea typeface="標楷體" pitchFamily="65" charset="-120"/>
              </a:rPr>
              <a:t>3</a:t>
            </a:r>
            <a:r>
              <a:rPr lang="zh-TW" altLang="zh-TW" sz="2000" b="1" dirty="0">
                <a:solidFill>
                  <a:srgbClr val="FF0000"/>
                </a:solidFill>
                <a:latin typeface="標楷體" pitchFamily="65" charset="-120"/>
                <a:ea typeface="標楷體" pitchFamily="65" charset="-120"/>
              </a:rPr>
              <a:t>年以上有期徒刑之罪</a:t>
            </a:r>
            <a:r>
              <a:rPr lang="zh-TW" altLang="zh-TW" sz="2000" dirty="0">
                <a:latin typeface="標楷體" pitchFamily="65" charset="-120"/>
                <a:ea typeface="標楷體" pitchFamily="65" charset="-120"/>
              </a:rPr>
              <a:t>，或其他特定犯罪如貪污治罪條例之侵占公款、行（受）賄、圖利等罪時，供述「與該案案情有重要關係之事項」、「犯罪之前後手」、「相關犯罪之網絡」或「其他正犯或共犯之犯罪事證」等，且經</a:t>
            </a:r>
            <a:r>
              <a:rPr lang="zh-TW" altLang="zh-TW" sz="2000" b="1" dirty="0">
                <a:solidFill>
                  <a:srgbClr val="FF0000"/>
                </a:solidFill>
                <a:latin typeface="標楷體" pitchFamily="65" charset="-120"/>
                <a:ea typeface="標楷體" pitchFamily="65" charset="-120"/>
              </a:rPr>
              <a:t>檢察官事先同意適用</a:t>
            </a:r>
            <a:r>
              <a:rPr lang="zh-TW" altLang="zh-TW" sz="2000" b="1" dirty="0" smtClean="0">
                <a:solidFill>
                  <a:srgbClr val="FF0000"/>
                </a:solidFill>
                <a:latin typeface="標楷體" pitchFamily="65" charset="-120"/>
                <a:ea typeface="標楷體" pitchFamily="65" charset="-120"/>
              </a:rPr>
              <a:t>「</a:t>
            </a:r>
            <a:r>
              <a:rPr lang="zh-TW" altLang="en-US" sz="2000" b="1" dirty="0" smtClean="0">
                <a:solidFill>
                  <a:srgbClr val="FF0000"/>
                </a:solidFill>
                <a:latin typeface="標楷體" pitchFamily="65" charset="-120"/>
                <a:ea typeface="標楷體" pitchFamily="65" charset="-120"/>
              </a:rPr>
              <a:t>污</a:t>
            </a:r>
            <a:r>
              <a:rPr lang="zh-TW" altLang="zh-TW" sz="2000" b="1" dirty="0" smtClean="0">
                <a:solidFill>
                  <a:srgbClr val="FF0000"/>
                </a:solidFill>
                <a:latin typeface="標楷體" pitchFamily="65" charset="-120"/>
                <a:ea typeface="標楷體" pitchFamily="65" charset="-120"/>
              </a:rPr>
              <a:t>點</a:t>
            </a:r>
            <a:r>
              <a:rPr lang="zh-TW" altLang="zh-TW" sz="2000" b="1" dirty="0">
                <a:solidFill>
                  <a:srgbClr val="FF0000"/>
                </a:solidFill>
                <a:latin typeface="標楷體" pitchFamily="65" charset="-120"/>
                <a:ea typeface="標楷體" pitchFamily="65" charset="-120"/>
              </a:rPr>
              <a:t>證人」之規定</a:t>
            </a:r>
            <a:r>
              <a:rPr lang="zh-TW" altLang="zh-TW" sz="2000" dirty="0">
                <a:latin typeface="標楷體" pitchFamily="65" charset="-120"/>
                <a:ea typeface="標楷體" pitchFamily="65" charset="-120"/>
              </a:rPr>
              <a:t>者，如因而使檢察官</a:t>
            </a:r>
            <a:r>
              <a:rPr lang="zh-TW" altLang="zh-TW" sz="2000" b="1" dirty="0">
                <a:solidFill>
                  <a:srgbClr val="FF0000"/>
                </a:solidFill>
                <a:latin typeface="標楷體" pitchFamily="65" charset="-120"/>
                <a:ea typeface="標楷體" pitchFamily="65" charset="-120"/>
              </a:rPr>
              <a:t>得以追訴該案之其他被告或共犯</a:t>
            </a:r>
            <a:r>
              <a:rPr lang="zh-TW" altLang="zh-TW" sz="2000" dirty="0">
                <a:latin typeface="標楷體" pitchFamily="65" charset="-120"/>
                <a:ea typeface="標楷體" pitchFamily="65" charset="-120"/>
              </a:rPr>
              <a:t>時，該被告或犯罪嫌疑人所涉之犯罪，「</a:t>
            </a:r>
            <a:r>
              <a:rPr lang="zh-TW" altLang="zh-TW" sz="2000" b="1" dirty="0">
                <a:solidFill>
                  <a:srgbClr val="FF0000"/>
                </a:solidFill>
                <a:latin typeface="標楷體" pitchFamily="65" charset="-120"/>
                <a:ea typeface="標楷體" pitchFamily="65" charset="-120"/>
              </a:rPr>
              <a:t>得為不起訴處分</a:t>
            </a:r>
            <a:r>
              <a:rPr lang="zh-TW" altLang="zh-TW" sz="2000" dirty="0">
                <a:latin typeface="標楷體" pitchFamily="65" charset="-120"/>
                <a:ea typeface="標楷體" pitchFamily="65" charset="-120"/>
              </a:rPr>
              <a:t>」或「</a:t>
            </a:r>
            <a:r>
              <a:rPr lang="zh-TW" altLang="zh-TW" sz="2000" b="1" dirty="0">
                <a:solidFill>
                  <a:srgbClr val="FF0000"/>
                </a:solidFill>
                <a:latin typeface="標楷體" pitchFamily="65" charset="-120"/>
                <a:ea typeface="標楷體" pitchFamily="65" charset="-120"/>
              </a:rPr>
              <a:t>可獲減輕或免除其刑</a:t>
            </a:r>
            <a:r>
              <a:rPr lang="zh-TW" altLang="zh-TW" sz="2000" dirty="0">
                <a:latin typeface="標楷體" pitchFamily="65" charset="-120"/>
                <a:ea typeface="標楷體" pitchFamily="65" charset="-120"/>
              </a:rPr>
              <a:t>」</a:t>
            </a:r>
            <a:r>
              <a:rPr lang="zh-TW" altLang="zh-TW"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 </a:t>
            </a: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7" name="Google Shape;352;p42"/>
          <p:cNvSpPr/>
          <p:nvPr/>
        </p:nvSpPr>
        <p:spPr>
          <a:xfrm>
            <a:off x="733929" y="1412776"/>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6" name="Picture 2" descr="https://2.bp.blogspot.com/-AOIVlxPhSAA/UbVvbAMN-sI/AAAAAAAAUyA/RjWK9eNAQE0/s1000/line_hibisc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941168"/>
            <a:ext cx="8280920" cy="62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7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t="-2000" r="-1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67544" y="116632"/>
            <a:ext cx="8280920" cy="1143200"/>
          </a:xfrm>
          <a:prstGeom prst="rect">
            <a:avLst/>
          </a:prstGeom>
        </p:spPr>
        <p:txBody>
          <a:bodyPr spcFirstLastPara="1" wrap="square" lIns="91425" tIns="91425" rIns="91425" bIns="91425" anchor="b" anchorCtr="0">
            <a:noAutofit/>
          </a:bodyPr>
          <a:lstStyle/>
          <a:p>
            <a:r>
              <a:rPr lang="zh-TW" altLang="zh-TW" b="1" dirty="0">
                <a:latin typeface="標楷體" pitchFamily="65" charset="-120"/>
                <a:ea typeface="標楷體" pitchFamily="65" charset="-120"/>
              </a:rPr>
              <a:t>接受約談調查時之法定</a:t>
            </a:r>
            <a:r>
              <a:rPr lang="zh-TW" altLang="zh-TW" b="1" dirty="0" smtClean="0">
                <a:latin typeface="標楷體" pitchFamily="65" charset="-120"/>
                <a:ea typeface="標楷體" pitchFamily="65" charset="-120"/>
              </a:rPr>
              <a:t>權益</a:t>
            </a:r>
            <a:r>
              <a:rPr lang="en-US" altLang="zh-TW" b="1" dirty="0" smtClean="0">
                <a:latin typeface="標楷體" pitchFamily="65" charset="-120"/>
                <a:ea typeface="標楷體" pitchFamily="65" charset="-120"/>
              </a:rPr>
              <a:t>-</a:t>
            </a:r>
            <a:r>
              <a:rPr lang="zh-TW" altLang="zh-TW" b="1" dirty="0">
                <a:latin typeface="標楷體" pitchFamily="65" charset="-120"/>
                <a:ea typeface="標楷體" pitchFamily="65" charset="-120"/>
              </a:rPr>
              <a:t>犯罪嫌疑人、被告身份</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8470" y="1196752"/>
            <a:ext cx="7776864" cy="4248472"/>
          </a:xfrm>
          <a:prstGeom prst="rect">
            <a:avLst/>
          </a:prstGeom>
        </p:spPr>
        <p:txBody>
          <a:bodyPr spcFirstLastPara="1" wrap="square" lIns="91425" tIns="91425" rIns="91425" bIns="91425" anchor="t" anchorCtr="0">
            <a:noAutofit/>
          </a:bodyPr>
          <a:lstStyle/>
          <a:p>
            <a:pPr marL="127000" indent="0">
              <a:buNone/>
            </a:pPr>
            <a:r>
              <a:rPr lang="zh-TW" altLang="zh-TW" sz="2400" dirty="0">
                <a:solidFill>
                  <a:schemeClr val="accent6"/>
                </a:solidFill>
                <a:latin typeface="標楷體" pitchFamily="65" charset="-120"/>
                <a:ea typeface="標楷體" pitchFamily="65" charset="-120"/>
              </a:rPr>
              <a:t>得請求「認罪協商</a:t>
            </a:r>
            <a:r>
              <a:rPr lang="zh-TW" altLang="zh-TW" sz="2400" dirty="0" smtClean="0">
                <a:solidFill>
                  <a:schemeClr val="accent6"/>
                </a:solidFill>
                <a:latin typeface="標楷體" pitchFamily="65" charset="-120"/>
                <a:ea typeface="標楷體" pitchFamily="65" charset="-120"/>
              </a:rPr>
              <a:t>」</a:t>
            </a:r>
            <a:r>
              <a:rPr lang="en-US" altLang="zh-TW" sz="2000" dirty="0" smtClean="0">
                <a:solidFill>
                  <a:schemeClr val="accent6"/>
                </a:solidFill>
                <a:latin typeface="標楷體" pitchFamily="65" charset="-120"/>
                <a:ea typeface="標楷體" pitchFamily="65" charset="-120"/>
              </a:rPr>
              <a:t>(</a:t>
            </a:r>
            <a:r>
              <a:rPr lang="zh-TW" altLang="en-US" sz="2000" dirty="0" smtClean="0">
                <a:solidFill>
                  <a:schemeClr val="accent6"/>
                </a:solidFill>
                <a:latin typeface="標楷體" pitchFamily="65" charset="-120"/>
                <a:ea typeface="標楷體" pitchFamily="65" charset="-120"/>
              </a:rPr>
              <a:t>刑事訴訟法第</a:t>
            </a:r>
            <a:r>
              <a:rPr lang="en-US" altLang="zh-TW" sz="2000" dirty="0" smtClean="0">
                <a:solidFill>
                  <a:schemeClr val="accent6"/>
                </a:solidFill>
                <a:latin typeface="標楷體" pitchFamily="65" charset="-120"/>
                <a:ea typeface="標楷體" pitchFamily="65" charset="-120"/>
              </a:rPr>
              <a:t>455</a:t>
            </a:r>
            <a:r>
              <a:rPr lang="zh-TW" altLang="en-US" sz="2000" dirty="0" smtClean="0">
                <a:solidFill>
                  <a:schemeClr val="accent6"/>
                </a:solidFill>
                <a:latin typeface="標楷體" pitchFamily="65" charset="-120"/>
                <a:ea typeface="標楷體" pitchFamily="65" charset="-120"/>
              </a:rPr>
              <a:t>條之</a:t>
            </a:r>
            <a:r>
              <a:rPr lang="en-US" altLang="zh-TW" sz="2000" dirty="0" smtClean="0">
                <a:solidFill>
                  <a:schemeClr val="accent6"/>
                </a:solidFill>
                <a:latin typeface="標楷體" pitchFamily="65" charset="-120"/>
                <a:ea typeface="標楷體" pitchFamily="65" charset="-120"/>
              </a:rPr>
              <a:t>2)</a:t>
            </a:r>
          </a:p>
          <a:p>
            <a:pPr marL="127000" indent="0" algn="just">
              <a:buNone/>
            </a:pPr>
            <a:r>
              <a:rPr lang="zh-TW" altLang="zh-TW" sz="2000" dirty="0" smtClean="0">
                <a:latin typeface="標楷體" pitchFamily="65" charset="-120"/>
                <a:ea typeface="標楷體" pitchFamily="65" charset="-120"/>
              </a:rPr>
              <a:t>案件</a:t>
            </a:r>
            <a:r>
              <a:rPr lang="zh-TW" altLang="zh-TW" sz="2000" dirty="0">
                <a:latin typeface="標楷體" pitchFamily="65" charset="-120"/>
                <a:ea typeface="標楷體" pitchFamily="65" charset="-120"/>
              </a:rPr>
              <a:t>經檢察官提起公訴或聲請簡易判決處刑，於第一審言詞辯論終結前或簡易判決處刑前，檢察官得於徵詢被害人之意見後，逕行或依被告或其代理人、辯護人之請求，經法院同意，就下列事項</a:t>
            </a:r>
            <a:r>
              <a:rPr lang="zh-TW" altLang="zh-TW" sz="2000" b="1" dirty="0">
                <a:solidFill>
                  <a:srgbClr val="FF0000"/>
                </a:solidFill>
                <a:latin typeface="標楷體" pitchFamily="65" charset="-120"/>
                <a:ea typeface="標楷體" pitchFamily="65" charset="-120"/>
              </a:rPr>
              <a:t>於審判外進行協商</a:t>
            </a:r>
            <a:r>
              <a:rPr lang="zh-TW" altLang="zh-TW" sz="2000" dirty="0">
                <a:latin typeface="標楷體" pitchFamily="65" charset="-120"/>
                <a:ea typeface="標楷體" pitchFamily="65" charset="-120"/>
              </a:rPr>
              <a:t>，經</a:t>
            </a:r>
            <a:r>
              <a:rPr lang="zh-TW" altLang="zh-TW" sz="2000" b="1" dirty="0">
                <a:solidFill>
                  <a:srgbClr val="FF0000"/>
                </a:solidFill>
                <a:latin typeface="標楷體" pitchFamily="65" charset="-120"/>
                <a:ea typeface="標楷體" pitchFamily="65" charset="-120"/>
              </a:rPr>
              <a:t>當事人雙方合意且被告認罪</a:t>
            </a:r>
            <a:r>
              <a:rPr lang="zh-TW" altLang="zh-TW" sz="2000" dirty="0">
                <a:latin typeface="標楷體" pitchFamily="65" charset="-120"/>
                <a:ea typeface="標楷體" pitchFamily="65" charset="-120"/>
              </a:rPr>
              <a:t>者，由檢察官聲請法院改依協商程序而為判決：</a:t>
            </a:r>
          </a:p>
          <a:p>
            <a:pPr marL="127000" indent="0" algn="just">
              <a:buNone/>
            </a:pP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1</a:t>
            </a:r>
            <a:r>
              <a:rPr lang="zh-TW" altLang="zh-TW" sz="2000" dirty="0">
                <a:latin typeface="標楷體" pitchFamily="65" charset="-120"/>
                <a:ea typeface="標楷體" pitchFamily="65" charset="-120"/>
              </a:rPr>
              <a:t>）被告願受科刑之範圍或願意接受緩刑之宣告。</a:t>
            </a:r>
          </a:p>
          <a:p>
            <a:pPr marL="127000" indent="0" algn="just">
              <a:buNone/>
            </a:pP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2</a:t>
            </a:r>
            <a:r>
              <a:rPr lang="zh-TW" altLang="zh-TW" sz="2000" dirty="0">
                <a:latin typeface="標楷體" pitchFamily="65" charset="-120"/>
                <a:ea typeface="標楷體" pitchFamily="65" charset="-120"/>
              </a:rPr>
              <a:t>）被告向被害人道歉。</a:t>
            </a:r>
          </a:p>
          <a:p>
            <a:pPr marL="127000" indent="0" algn="just">
              <a:buNone/>
            </a:pP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3</a:t>
            </a:r>
            <a:r>
              <a:rPr lang="zh-TW" altLang="zh-TW" sz="2000" dirty="0">
                <a:latin typeface="標楷體" pitchFamily="65" charset="-120"/>
                <a:ea typeface="標楷體" pitchFamily="65" charset="-120"/>
              </a:rPr>
              <a:t>）被告支付相當數額之賠償金。</a:t>
            </a:r>
          </a:p>
          <a:p>
            <a:pPr marL="127000" indent="0" algn="just">
              <a:buNone/>
            </a:pPr>
            <a:r>
              <a:rPr lang="zh-TW" altLang="zh-TW" sz="2000" dirty="0">
                <a:latin typeface="標楷體" pitchFamily="65" charset="-120"/>
                <a:ea typeface="標楷體" pitchFamily="65" charset="-120"/>
              </a:rPr>
              <a:t>（</a:t>
            </a:r>
            <a:r>
              <a:rPr lang="en-US" altLang="zh-TW" sz="2000" dirty="0">
                <a:latin typeface="標楷體" pitchFamily="65" charset="-120"/>
                <a:ea typeface="標楷體" pitchFamily="65" charset="-120"/>
              </a:rPr>
              <a:t>4</a:t>
            </a:r>
            <a:r>
              <a:rPr lang="zh-TW" altLang="zh-TW" sz="2000" dirty="0" smtClean="0">
                <a:latin typeface="標楷體" pitchFamily="65" charset="-120"/>
                <a:ea typeface="標楷體" pitchFamily="65" charset="-120"/>
              </a:rPr>
              <a:t>）被告</a:t>
            </a:r>
            <a:r>
              <a:rPr lang="zh-TW" altLang="zh-TW" sz="2000" dirty="0">
                <a:latin typeface="標楷體" pitchFamily="65" charset="-120"/>
                <a:ea typeface="標楷體" pitchFamily="65" charset="-120"/>
              </a:rPr>
              <a:t>向公庫或指定之公益團體、地方自治團體支付一定之</a:t>
            </a:r>
            <a:r>
              <a:rPr lang="zh-TW" altLang="zh-TW" sz="2000" dirty="0" smtClean="0">
                <a:latin typeface="標楷體" pitchFamily="65" charset="-120"/>
                <a:ea typeface="標楷體" pitchFamily="65" charset="-120"/>
              </a:rPr>
              <a:t>金</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marL="127000" indent="0" algn="just">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額</a:t>
            </a:r>
            <a:r>
              <a:rPr lang="zh-TW" altLang="zh-TW" sz="2000" dirty="0">
                <a:latin typeface="標楷體" pitchFamily="65" charset="-120"/>
                <a:ea typeface="標楷體" pitchFamily="65" charset="-120"/>
              </a:rPr>
              <a:t>。</a:t>
            </a: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7" name="Google Shape;352;p42"/>
          <p:cNvSpPr/>
          <p:nvPr/>
        </p:nvSpPr>
        <p:spPr>
          <a:xfrm>
            <a:off x="718742" y="1353758"/>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pic>
        <p:nvPicPr>
          <p:cNvPr id="6" name="Picture 2" descr="https://2.bp.blogspot.com/-frp_Sc3d1gA/VJF-_hA5TwI/AAAAAAAApxk/ctu9vkRZJa4/s800/sky_line09_pla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4" y="5608008"/>
            <a:ext cx="8064896" cy="46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6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37184" y="99842"/>
            <a:ext cx="7567800" cy="1143200"/>
          </a:xfrm>
          <a:prstGeom prst="rect">
            <a:avLst/>
          </a:prstGeom>
        </p:spPr>
        <p:txBody>
          <a:bodyPr spcFirstLastPara="1" wrap="square" lIns="91425" tIns="91425" rIns="91425" bIns="91425" anchor="b" anchorCtr="0">
            <a:noAutofit/>
          </a:bodyPr>
          <a:lstStyle/>
          <a:p>
            <a:pPr lvl="0"/>
            <a:r>
              <a:rPr lang="zh-TW" altLang="zh-TW" b="1" dirty="0">
                <a:latin typeface="標楷體" pitchFamily="65" charset="-120"/>
                <a:ea typeface="標楷體" pitchFamily="65" charset="-120"/>
              </a:rPr>
              <a:t>遇</a:t>
            </a:r>
            <a:r>
              <a:rPr lang="zh-TW" altLang="zh-TW" b="1" dirty="0">
                <a:solidFill>
                  <a:schemeClr val="accent6"/>
                </a:solidFill>
                <a:latin typeface="標楷體" pitchFamily="65" charset="-120"/>
                <a:ea typeface="標楷體" pitchFamily="65" charset="-120"/>
              </a:rPr>
              <a:t>搜索、扣押</a:t>
            </a:r>
            <a:r>
              <a:rPr lang="zh-TW" altLang="zh-TW" b="1" dirty="0">
                <a:latin typeface="標楷體" pitchFamily="65" charset="-120"/>
                <a:ea typeface="標楷體" pitchFamily="65" charset="-120"/>
              </a:rPr>
              <a:t>時之法定權益</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1028450" y="1720263"/>
            <a:ext cx="2967486" cy="3456384"/>
          </a:xfrm>
          <a:prstGeom prst="rect">
            <a:avLst/>
          </a:prstGeom>
        </p:spPr>
        <p:txBody>
          <a:bodyPr spcFirstLastPara="1" wrap="square" lIns="91425" tIns="91425" rIns="91425" bIns="91425" anchor="t" anchorCtr="0">
            <a:noAutofit/>
          </a:bodyPr>
          <a:lstStyle/>
          <a:p>
            <a:pPr marL="127000" indent="0" algn="just">
              <a:lnSpc>
                <a:spcPts val="3000"/>
              </a:lnSpc>
              <a:buNone/>
            </a:pPr>
            <a:r>
              <a:rPr lang="zh-TW" altLang="zh-TW" sz="2200" dirty="0" smtClean="0">
                <a:solidFill>
                  <a:schemeClr val="accent1">
                    <a:lumMod val="75000"/>
                  </a:schemeClr>
                </a:solidFill>
                <a:latin typeface="標楷體" pitchFamily="65" charset="-120"/>
                <a:ea typeface="標楷體" pitchFamily="65" charset="-120"/>
              </a:rPr>
              <a:t>檢</a:t>
            </a:r>
            <a:r>
              <a:rPr lang="zh-TW" altLang="zh-TW" sz="2200" dirty="0" smtClean="0">
                <a:solidFill>
                  <a:schemeClr val="accent1">
                    <a:lumMod val="75000"/>
                  </a:schemeClr>
                </a:solidFill>
                <a:latin typeface="標楷體" pitchFamily="65" charset="-120"/>
                <a:ea typeface="標楷體" pitchFamily="65" charset="-120"/>
              </a:rPr>
              <a:t>警</a:t>
            </a:r>
            <a:r>
              <a:rPr lang="zh-TW" altLang="en-US" sz="2200" dirty="0" smtClean="0">
                <a:solidFill>
                  <a:schemeClr val="accent1">
                    <a:lumMod val="75000"/>
                  </a:schemeClr>
                </a:solidFill>
                <a:latin typeface="標楷體" pitchFamily="65" charset="-120"/>
                <a:ea typeface="標楷體" pitchFamily="65" charset="-120"/>
              </a:rPr>
              <a:t>調廉</a:t>
            </a:r>
            <a:r>
              <a:rPr lang="zh-TW" altLang="zh-TW" sz="2200" dirty="0" smtClean="0">
                <a:solidFill>
                  <a:schemeClr val="accent1">
                    <a:lumMod val="75000"/>
                  </a:schemeClr>
                </a:solidFill>
                <a:latin typeface="標楷體" pitchFamily="65" charset="-120"/>
                <a:ea typeface="標楷體" pitchFamily="65" charset="-120"/>
              </a:rPr>
              <a:t>機關</a:t>
            </a:r>
            <a:r>
              <a:rPr lang="zh-TW" altLang="zh-TW" sz="2200" dirty="0">
                <a:solidFill>
                  <a:schemeClr val="accent1">
                    <a:lumMod val="75000"/>
                  </a:schemeClr>
                </a:solidFill>
                <a:latin typeface="標楷體" pitchFamily="65" charset="-120"/>
                <a:ea typeface="標楷體" pitchFamily="65" charset="-120"/>
              </a:rPr>
              <a:t>執行</a:t>
            </a:r>
            <a:r>
              <a:rPr lang="zh-TW" altLang="zh-TW" sz="2200" b="1" dirty="0">
                <a:solidFill>
                  <a:srgbClr val="FF0000"/>
                </a:solidFill>
                <a:latin typeface="標楷體" pitchFamily="65" charset="-120"/>
                <a:ea typeface="標楷體" pitchFamily="65" charset="-120"/>
              </a:rPr>
              <a:t>搜索</a:t>
            </a:r>
            <a:r>
              <a:rPr lang="zh-TW" altLang="zh-TW" sz="2200" dirty="0">
                <a:solidFill>
                  <a:schemeClr val="accent1">
                    <a:lumMod val="75000"/>
                  </a:schemeClr>
                </a:solidFill>
                <a:latin typeface="標楷體" pitchFamily="65" charset="-120"/>
                <a:ea typeface="標楷體" pitchFamily="65" charset="-120"/>
              </a:rPr>
              <a:t>、</a:t>
            </a:r>
            <a:r>
              <a:rPr lang="zh-TW" altLang="zh-TW" sz="2200" b="1" dirty="0" smtClean="0">
                <a:solidFill>
                  <a:srgbClr val="FF0000"/>
                </a:solidFill>
                <a:latin typeface="標楷體" pitchFamily="65" charset="-120"/>
                <a:ea typeface="標楷體" pitchFamily="65" charset="-120"/>
              </a:rPr>
              <a:t>扣押</a:t>
            </a:r>
            <a:r>
              <a:rPr lang="zh-TW" altLang="en-US" sz="2200" dirty="0" smtClean="0">
                <a:solidFill>
                  <a:schemeClr val="accent1">
                    <a:lumMod val="75000"/>
                  </a:schemeClr>
                </a:solidFill>
                <a:latin typeface="標楷體" pitchFamily="65" charset="-120"/>
                <a:ea typeface="標楷體" pitchFamily="65" charset="-120"/>
              </a:rPr>
              <a:t>，</a:t>
            </a:r>
            <a:r>
              <a:rPr lang="zh-TW" altLang="zh-TW" sz="2200" dirty="0" smtClean="0">
                <a:solidFill>
                  <a:schemeClr val="accent1">
                    <a:lumMod val="75000"/>
                  </a:schemeClr>
                </a:solidFill>
                <a:latin typeface="標楷體" pitchFamily="65" charset="-120"/>
                <a:ea typeface="標楷體" pitchFamily="65" charset="-120"/>
              </a:rPr>
              <a:t>應</a:t>
            </a:r>
            <a:r>
              <a:rPr lang="zh-TW" altLang="zh-TW" sz="2200" b="1" dirty="0">
                <a:solidFill>
                  <a:srgbClr val="FF0000"/>
                </a:solidFill>
                <a:latin typeface="標楷體" pitchFamily="65" charset="-120"/>
                <a:ea typeface="標楷體" pitchFamily="65" charset="-120"/>
              </a:rPr>
              <a:t>製作筆錄</a:t>
            </a:r>
            <a:r>
              <a:rPr lang="zh-TW" altLang="zh-TW" sz="2200" dirty="0">
                <a:solidFill>
                  <a:schemeClr val="accent1">
                    <a:lumMod val="75000"/>
                  </a:schemeClr>
                </a:solidFill>
                <a:latin typeface="標楷體" pitchFamily="65" charset="-120"/>
                <a:ea typeface="標楷體" pitchFamily="65" charset="-120"/>
              </a:rPr>
              <a:t>，記載實施之年、月、日</a:t>
            </a:r>
            <a:r>
              <a:rPr lang="zh-TW" altLang="en-US" sz="2200" dirty="0">
                <a:solidFill>
                  <a:schemeClr val="accent1">
                    <a:lumMod val="75000"/>
                  </a:schemeClr>
                </a:solidFill>
                <a:latin typeface="標楷體" pitchFamily="65" charset="-120"/>
                <a:ea typeface="標楷體" pitchFamily="65" charset="-120"/>
              </a:rPr>
              <a:t> </a:t>
            </a:r>
            <a:r>
              <a:rPr lang="zh-TW" altLang="zh-TW" sz="2200" dirty="0" smtClean="0">
                <a:solidFill>
                  <a:schemeClr val="accent1">
                    <a:lumMod val="75000"/>
                  </a:schemeClr>
                </a:solidFill>
                <a:latin typeface="標楷體" pitchFamily="65" charset="-120"/>
                <a:ea typeface="標楷體" pitchFamily="65" charset="-120"/>
              </a:rPr>
              <a:t>及</a:t>
            </a:r>
            <a:r>
              <a:rPr lang="zh-TW" altLang="zh-TW" sz="2200" dirty="0">
                <a:solidFill>
                  <a:schemeClr val="accent1">
                    <a:lumMod val="75000"/>
                  </a:schemeClr>
                </a:solidFill>
                <a:latin typeface="標楷體" pitchFamily="65" charset="-120"/>
                <a:ea typeface="標楷體" pitchFamily="65" charset="-120"/>
              </a:rPr>
              <a:t>時間、處所及其他必要之事項，並命其在場之人簽名、</a:t>
            </a:r>
            <a:r>
              <a:rPr lang="zh-TW" altLang="zh-TW" sz="2200" dirty="0" smtClean="0">
                <a:solidFill>
                  <a:schemeClr val="accent1">
                    <a:lumMod val="75000"/>
                  </a:schemeClr>
                </a:solidFill>
                <a:latin typeface="標楷體" pitchFamily="65" charset="-120"/>
                <a:ea typeface="標楷體" pitchFamily="65" charset="-120"/>
              </a:rPr>
              <a:t>蓋章或</a:t>
            </a:r>
            <a:r>
              <a:rPr lang="zh-TW" altLang="zh-TW" sz="2200" dirty="0">
                <a:solidFill>
                  <a:schemeClr val="accent1">
                    <a:lumMod val="75000"/>
                  </a:schemeClr>
                </a:solidFill>
                <a:latin typeface="標楷體" pitchFamily="65" charset="-120"/>
                <a:ea typeface="標楷體" pitchFamily="65" charset="-120"/>
              </a:rPr>
              <a:t>按指印；</a:t>
            </a:r>
            <a:r>
              <a:rPr lang="zh-TW" altLang="zh-TW" sz="2200" b="1" dirty="0">
                <a:solidFill>
                  <a:srgbClr val="FF0000"/>
                </a:solidFill>
                <a:latin typeface="標楷體" pitchFamily="65" charset="-120"/>
                <a:ea typeface="標楷體" pitchFamily="65" charset="-120"/>
              </a:rPr>
              <a:t>受搜索人亦得請求閱覽</a:t>
            </a:r>
            <a:r>
              <a:rPr lang="zh-TW" altLang="zh-TW" sz="2200" dirty="0">
                <a:solidFill>
                  <a:schemeClr val="accent1">
                    <a:lumMod val="75000"/>
                  </a:schemeClr>
                </a:solidFill>
                <a:latin typeface="標楷體" pitchFamily="65" charset="-120"/>
                <a:ea typeface="標楷體" pitchFamily="65" charset="-120"/>
              </a:rPr>
              <a:t>搜索或扣押筆錄。</a:t>
            </a:r>
          </a:p>
          <a:p>
            <a:pPr marL="127000" indent="0">
              <a:buNone/>
            </a:pPr>
            <a:endParaRPr lang="zh-TW" altLang="zh-TW" sz="20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5" name="Google Shape;122;p24"/>
          <p:cNvSpPr txBox="1">
            <a:spLocks noGrp="1"/>
          </p:cNvSpPr>
          <p:nvPr>
            <p:ph type="body" idx="1"/>
          </p:nvPr>
        </p:nvSpPr>
        <p:spPr>
          <a:xfrm>
            <a:off x="4993772" y="1703740"/>
            <a:ext cx="3116896" cy="3501540"/>
          </a:xfrm>
          <a:prstGeom prst="rect">
            <a:avLst/>
          </a:prstGeom>
        </p:spPr>
        <p:txBody>
          <a:bodyPr spcFirstLastPara="1" wrap="square" lIns="91425" tIns="91425" rIns="91425" bIns="91425" anchor="t" anchorCtr="0">
            <a:noAutofit/>
          </a:bodyPr>
          <a:lstStyle/>
          <a:p>
            <a:pPr marL="127000" indent="0" algn="just">
              <a:lnSpc>
                <a:spcPts val="3000"/>
              </a:lnSpc>
              <a:buNone/>
            </a:pPr>
            <a:r>
              <a:rPr lang="zh-TW" altLang="zh-TW" sz="2200" dirty="0">
                <a:solidFill>
                  <a:schemeClr val="accent1">
                    <a:lumMod val="75000"/>
                  </a:schemeClr>
                </a:solidFill>
                <a:latin typeface="標楷體" pitchFamily="65" charset="-120"/>
                <a:ea typeface="標楷體" pitchFamily="65" charset="-120"/>
              </a:rPr>
              <a:t>如有扣押之物品，應於筆錄內詳記扣押物之名目，或製作</a:t>
            </a:r>
            <a:r>
              <a:rPr lang="zh-TW" altLang="zh-TW" sz="2200" dirty="0" smtClean="0">
                <a:solidFill>
                  <a:schemeClr val="accent1">
                    <a:lumMod val="75000"/>
                  </a:schemeClr>
                </a:solidFill>
                <a:latin typeface="標楷體" pitchFamily="65" charset="-120"/>
                <a:ea typeface="標楷體" pitchFamily="65" charset="-120"/>
              </a:rPr>
              <a:t>目錄附</a:t>
            </a:r>
            <a:r>
              <a:rPr lang="zh-TW" altLang="zh-TW" sz="2200" dirty="0">
                <a:solidFill>
                  <a:schemeClr val="accent1">
                    <a:lumMod val="75000"/>
                  </a:schemeClr>
                </a:solidFill>
                <a:latin typeface="標楷體" pitchFamily="65" charset="-120"/>
                <a:ea typeface="標楷體" pitchFamily="65" charset="-120"/>
              </a:rPr>
              <a:t>後，並開立扣押物品收據付與被扣押人，如未製作或未</a:t>
            </a:r>
            <a:r>
              <a:rPr lang="zh-TW" altLang="zh-TW" sz="2200" dirty="0" smtClean="0">
                <a:solidFill>
                  <a:schemeClr val="accent1">
                    <a:lumMod val="75000"/>
                  </a:schemeClr>
                </a:solidFill>
                <a:latin typeface="標楷體" pitchFamily="65" charset="-120"/>
                <a:ea typeface="標楷體" pitchFamily="65" charset="-120"/>
              </a:rPr>
              <a:t>付與收據</a:t>
            </a:r>
            <a:r>
              <a:rPr lang="zh-TW" altLang="zh-TW" sz="2200" dirty="0">
                <a:solidFill>
                  <a:schemeClr val="accent1">
                    <a:lumMod val="75000"/>
                  </a:schemeClr>
                </a:solidFill>
                <a:latin typeface="標楷體" pitchFamily="65" charset="-120"/>
                <a:ea typeface="標楷體" pitchFamily="65" charset="-120"/>
              </a:rPr>
              <a:t>，受扣押單位亦得請求之，經搜索而未發見應扣押之物者</a:t>
            </a:r>
            <a:r>
              <a:rPr lang="zh-TW" altLang="zh-TW" sz="2200" dirty="0" smtClean="0">
                <a:solidFill>
                  <a:schemeClr val="accent1">
                    <a:lumMod val="75000"/>
                  </a:schemeClr>
                </a:solidFill>
                <a:latin typeface="標楷體" pitchFamily="65" charset="-120"/>
                <a:ea typeface="標楷體" pitchFamily="65" charset="-120"/>
              </a:rPr>
              <a:t>，應付</a:t>
            </a:r>
            <a:r>
              <a:rPr lang="zh-TW" altLang="zh-TW" sz="2200" dirty="0">
                <a:solidFill>
                  <a:schemeClr val="accent1">
                    <a:lumMod val="75000"/>
                  </a:schemeClr>
                </a:solidFill>
                <a:latin typeface="標楷體" pitchFamily="65" charset="-120"/>
                <a:ea typeface="標楷體" pitchFamily="65" charset="-120"/>
              </a:rPr>
              <a:t>與證明書於受搜索人。</a:t>
            </a:r>
          </a:p>
          <a:p>
            <a:pPr marL="127000" indent="0">
              <a:buNone/>
            </a:pPr>
            <a:endParaRPr lang="zh-TW" altLang="zh-TW" sz="2000" dirty="0">
              <a:latin typeface="標楷體" pitchFamily="65" charset="-120"/>
              <a:ea typeface="標楷體" pitchFamily="65" charset="-120"/>
            </a:endParaRPr>
          </a:p>
        </p:txBody>
      </p:sp>
      <p:sp>
        <p:nvSpPr>
          <p:cNvPr id="2" name="圓角矩形 1"/>
          <p:cNvSpPr/>
          <p:nvPr/>
        </p:nvSpPr>
        <p:spPr>
          <a:xfrm>
            <a:off x="899592" y="1503095"/>
            <a:ext cx="3384376" cy="4250965"/>
          </a:xfrm>
          <a:prstGeom prst="round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圓角矩形 6"/>
          <p:cNvSpPr/>
          <p:nvPr/>
        </p:nvSpPr>
        <p:spPr>
          <a:xfrm>
            <a:off x="4788024" y="1487764"/>
            <a:ext cx="3528392" cy="4320480"/>
          </a:xfrm>
          <a:prstGeom prst="round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1030" name="Picture 6" descr="æ°å­ 2 ã¤ã©ã¹ãæ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12662"/>
            <a:ext cx="756084" cy="7821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4.bp.blogspot.com/-7T-JzvxK5y0/UNO15R_x8oI/AAAAAAAAIvY/q6WNM45XVhE/s1600/numb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00" y="1312662"/>
            <a:ext cx="716288" cy="83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61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37184" y="99842"/>
            <a:ext cx="7567800" cy="1143200"/>
          </a:xfrm>
          <a:prstGeom prst="rect">
            <a:avLst/>
          </a:prstGeom>
        </p:spPr>
        <p:txBody>
          <a:bodyPr spcFirstLastPara="1" wrap="square" lIns="91425" tIns="91425" rIns="91425" bIns="91425" anchor="b" anchorCtr="0">
            <a:noAutofit/>
          </a:bodyPr>
          <a:lstStyle/>
          <a:p>
            <a:pPr lvl="0"/>
            <a:r>
              <a:rPr lang="zh-TW" altLang="zh-TW" b="1" dirty="0">
                <a:latin typeface="標楷體" pitchFamily="65" charset="-120"/>
                <a:ea typeface="標楷體" pitchFamily="65" charset="-120"/>
              </a:rPr>
              <a:t>遇</a:t>
            </a:r>
            <a:r>
              <a:rPr lang="zh-TW" altLang="zh-TW" b="1" dirty="0">
                <a:solidFill>
                  <a:schemeClr val="accent6"/>
                </a:solidFill>
                <a:latin typeface="標楷體" pitchFamily="65" charset="-120"/>
                <a:ea typeface="標楷體" pitchFamily="65" charset="-120"/>
              </a:rPr>
              <a:t>搜索、扣押</a:t>
            </a:r>
            <a:r>
              <a:rPr lang="zh-TW" altLang="zh-TW" b="1" dirty="0">
                <a:latin typeface="標楷體" pitchFamily="65" charset="-120"/>
                <a:ea typeface="標楷體" pitchFamily="65" charset="-120"/>
              </a:rPr>
              <a:t>時之法定權益</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1223628" y="1716807"/>
            <a:ext cx="2772308" cy="3456384"/>
          </a:xfrm>
          <a:prstGeom prst="rect">
            <a:avLst/>
          </a:prstGeom>
        </p:spPr>
        <p:txBody>
          <a:bodyPr spcFirstLastPara="1" wrap="square" lIns="91425" tIns="91425" rIns="91425" bIns="91425" anchor="t" anchorCtr="0">
            <a:noAutofit/>
          </a:bodyPr>
          <a:lstStyle/>
          <a:p>
            <a:pPr marL="127000" indent="0">
              <a:buNone/>
            </a:pPr>
            <a:r>
              <a:rPr lang="zh-TW" altLang="zh-TW" sz="2200" dirty="0">
                <a:solidFill>
                  <a:schemeClr val="accent1">
                    <a:lumMod val="75000"/>
                  </a:schemeClr>
                </a:solidFill>
                <a:latin typeface="標楷體" pitchFamily="65" charset="-120"/>
                <a:ea typeface="標楷體" pitchFamily="65" charset="-120"/>
              </a:rPr>
              <a:t>檢</a:t>
            </a:r>
            <a:r>
              <a:rPr lang="zh-TW" altLang="zh-TW" sz="2200" dirty="0" smtClean="0">
                <a:solidFill>
                  <a:schemeClr val="accent1">
                    <a:lumMod val="75000"/>
                  </a:schemeClr>
                </a:solidFill>
                <a:latin typeface="標楷體" pitchFamily="65" charset="-120"/>
                <a:ea typeface="標楷體" pitchFamily="65" charset="-120"/>
              </a:rPr>
              <a:t>警</a:t>
            </a:r>
            <a:r>
              <a:rPr lang="zh-TW" altLang="en-US" sz="2200" dirty="0" smtClean="0">
                <a:solidFill>
                  <a:schemeClr val="accent1">
                    <a:lumMod val="75000"/>
                  </a:schemeClr>
                </a:solidFill>
                <a:latin typeface="標楷體" pitchFamily="65" charset="-120"/>
                <a:ea typeface="標楷體" pitchFamily="65" charset="-120"/>
              </a:rPr>
              <a:t>調廉</a:t>
            </a:r>
            <a:r>
              <a:rPr lang="zh-TW" altLang="zh-TW" sz="2200" dirty="0" smtClean="0">
                <a:solidFill>
                  <a:schemeClr val="accent1">
                    <a:lumMod val="75000"/>
                  </a:schemeClr>
                </a:solidFill>
                <a:latin typeface="標楷體" pitchFamily="65" charset="-120"/>
                <a:ea typeface="標楷體" pitchFamily="65" charset="-120"/>
              </a:rPr>
              <a:t>機關</a:t>
            </a:r>
            <a:r>
              <a:rPr lang="zh-TW" altLang="zh-TW" sz="2200" dirty="0">
                <a:solidFill>
                  <a:schemeClr val="accent1">
                    <a:lumMod val="75000"/>
                  </a:schemeClr>
                </a:solidFill>
                <a:latin typeface="標楷體" pitchFamily="65" charset="-120"/>
                <a:ea typeface="標楷體" pitchFamily="65" charset="-120"/>
              </a:rPr>
              <a:t>執行</a:t>
            </a:r>
            <a:r>
              <a:rPr lang="zh-TW" altLang="zh-TW" sz="2200" b="1" dirty="0">
                <a:solidFill>
                  <a:srgbClr val="FF0000"/>
                </a:solidFill>
                <a:latin typeface="標楷體" pitchFamily="65" charset="-120"/>
                <a:ea typeface="標楷體" pitchFamily="65" charset="-120"/>
              </a:rPr>
              <a:t>搜索及扣押</a:t>
            </a:r>
            <a:r>
              <a:rPr lang="zh-TW" altLang="zh-TW" sz="2200" dirty="0">
                <a:solidFill>
                  <a:schemeClr val="accent1">
                    <a:lumMod val="75000"/>
                  </a:schemeClr>
                </a:solidFill>
                <a:latin typeface="標楷體" pitchFamily="65" charset="-120"/>
                <a:ea typeface="標楷體" pitchFamily="65" charset="-120"/>
              </a:rPr>
              <a:t>，除依法得不用搜索票之情形外，</a:t>
            </a:r>
            <a:r>
              <a:rPr lang="zh-TW" altLang="zh-TW" sz="2200" dirty="0" smtClean="0">
                <a:solidFill>
                  <a:schemeClr val="accent1">
                    <a:lumMod val="75000"/>
                  </a:schemeClr>
                </a:solidFill>
                <a:latin typeface="標楷體" pitchFamily="65" charset="-120"/>
                <a:ea typeface="標楷體" pitchFamily="65" charset="-120"/>
              </a:rPr>
              <a:t>應對</a:t>
            </a:r>
            <a:r>
              <a:rPr lang="zh-TW" altLang="zh-TW" sz="2200" dirty="0">
                <a:solidFill>
                  <a:schemeClr val="accent1">
                    <a:lumMod val="75000"/>
                  </a:schemeClr>
                </a:solidFill>
                <a:latin typeface="標楷體" pitchFamily="65" charset="-120"/>
                <a:ea typeface="標楷體" pitchFamily="65" charset="-120"/>
              </a:rPr>
              <a:t>在場的人</a:t>
            </a:r>
            <a:r>
              <a:rPr lang="zh-TW" altLang="zh-TW" sz="2200" b="1" dirty="0">
                <a:solidFill>
                  <a:srgbClr val="FF0000"/>
                </a:solidFill>
                <a:latin typeface="標楷體" pitchFamily="65" charset="-120"/>
                <a:ea typeface="標楷體" pitchFamily="65" charset="-120"/>
              </a:rPr>
              <a:t>出示搜索票</a:t>
            </a:r>
            <a:r>
              <a:rPr lang="zh-TW" altLang="zh-TW" sz="2200" dirty="0">
                <a:solidFill>
                  <a:schemeClr val="accent1">
                    <a:lumMod val="75000"/>
                  </a:schemeClr>
                </a:solidFill>
                <a:latin typeface="標楷體" pitchFamily="65" charset="-120"/>
                <a:ea typeface="標楷體" pitchFamily="65" charset="-120"/>
              </a:rPr>
              <a:t>，如果檢警調機關沒有主動出示搜索票</a:t>
            </a:r>
            <a:r>
              <a:rPr lang="zh-TW" altLang="zh-TW" sz="2200" dirty="0" smtClean="0">
                <a:solidFill>
                  <a:schemeClr val="accent1">
                    <a:lumMod val="75000"/>
                  </a:schemeClr>
                </a:solidFill>
                <a:latin typeface="標楷體" pitchFamily="65" charset="-120"/>
                <a:ea typeface="標楷體" pitchFamily="65" charset="-120"/>
              </a:rPr>
              <a:t>，受</a:t>
            </a:r>
            <a:r>
              <a:rPr lang="zh-TW" altLang="zh-TW" sz="2200" dirty="0">
                <a:solidFill>
                  <a:schemeClr val="accent1">
                    <a:lumMod val="75000"/>
                  </a:schemeClr>
                </a:solidFill>
                <a:latin typeface="標楷體" pitchFamily="65" charset="-120"/>
                <a:ea typeface="標楷體" pitchFamily="65" charset="-120"/>
              </a:rPr>
              <a:t>搜索單位可請求出示。</a:t>
            </a:r>
            <a:endParaRPr lang="en-US" altLang="zh-TW" sz="2200" dirty="0">
              <a:solidFill>
                <a:schemeClr val="accent1">
                  <a:lumMod val="75000"/>
                </a:schemeClr>
              </a:solidFill>
              <a:latin typeface="標楷體" pitchFamily="65" charset="-120"/>
              <a:ea typeface="標楷體" pitchFamily="65" charset="-120"/>
            </a:endParaRPr>
          </a:p>
          <a:p>
            <a:pPr marL="127000" indent="0">
              <a:buNone/>
            </a:pPr>
            <a:endParaRPr lang="zh-TW" altLang="zh-TW" sz="20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5" name="Google Shape;122;p24"/>
          <p:cNvSpPr txBox="1">
            <a:spLocks noGrp="1"/>
          </p:cNvSpPr>
          <p:nvPr>
            <p:ph type="body" idx="1"/>
          </p:nvPr>
        </p:nvSpPr>
        <p:spPr>
          <a:xfrm>
            <a:off x="5076056" y="1695408"/>
            <a:ext cx="2962604" cy="3501540"/>
          </a:xfrm>
          <a:prstGeom prst="rect">
            <a:avLst/>
          </a:prstGeom>
        </p:spPr>
        <p:txBody>
          <a:bodyPr spcFirstLastPara="1" wrap="square" lIns="91425" tIns="91425" rIns="91425" bIns="91425" anchor="t" anchorCtr="0">
            <a:noAutofit/>
          </a:bodyPr>
          <a:lstStyle/>
          <a:p>
            <a:pPr marL="127000" indent="0">
              <a:buNone/>
            </a:pPr>
            <a:r>
              <a:rPr lang="zh-TW" altLang="zh-TW" sz="2200" dirty="0">
                <a:solidFill>
                  <a:schemeClr val="accent1">
                    <a:lumMod val="75000"/>
                  </a:schemeClr>
                </a:solidFill>
                <a:latin typeface="標楷體" pitchFamily="65" charset="-120"/>
                <a:ea typeface="標楷體" pitchFamily="65" charset="-120"/>
              </a:rPr>
              <a:t>在政府</a:t>
            </a:r>
            <a:r>
              <a:rPr lang="zh-TW" altLang="zh-TW" sz="2200" b="1" dirty="0">
                <a:solidFill>
                  <a:srgbClr val="FF0000"/>
                </a:solidFill>
                <a:latin typeface="標楷體" pitchFamily="65" charset="-120"/>
                <a:ea typeface="標楷體" pitchFamily="65" charset="-120"/>
              </a:rPr>
              <a:t>機關內</a:t>
            </a:r>
            <a:r>
              <a:rPr lang="zh-TW" altLang="zh-TW" sz="2200" dirty="0">
                <a:solidFill>
                  <a:schemeClr val="accent1">
                    <a:lumMod val="75000"/>
                  </a:schemeClr>
                </a:solidFill>
                <a:latin typeface="標楷體" pitchFamily="65" charset="-120"/>
                <a:ea typeface="標楷體" pitchFamily="65" charset="-120"/>
              </a:rPr>
              <a:t>行搜索或扣押者，應通知</a:t>
            </a:r>
            <a:r>
              <a:rPr lang="zh-TW" altLang="zh-TW" sz="2200" b="1" dirty="0">
                <a:solidFill>
                  <a:srgbClr val="FF0000"/>
                </a:solidFill>
                <a:latin typeface="標楷體" pitchFamily="65" charset="-120"/>
                <a:ea typeface="標楷體" pitchFamily="65" charset="-120"/>
              </a:rPr>
              <a:t>該管長官或可為其</a:t>
            </a:r>
            <a:r>
              <a:rPr lang="zh-TW" altLang="zh-TW" sz="2200" b="1" dirty="0" smtClean="0">
                <a:solidFill>
                  <a:srgbClr val="FF0000"/>
                </a:solidFill>
                <a:latin typeface="標楷體" pitchFamily="65" charset="-120"/>
                <a:ea typeface="標楷體" pitchFamily="65" charset="-120"/>
              </a:rPr>
              <a:t>代表之</a:t>
            </a:r>
            <a:r>
              <a:rPr lang="zh-TW" altLang="zh-TW" sz="2200" b="1" dirty="0">
                <a:solidFill>
                  <a:srgbClr val="FF0000"/>
                </a:solidFill>
                <a:latin typeface="標楷體" pitchFamily="65" charset="-120"/>
                <a:ea typeface="標楷體" pitchFamily="65" charset="-120"/>
              </a:rPr>
              <a:t>人在場</a:t>
            </a:r>
            <a:r>
              <a:rPr lang="zh-TW" altLang="zh-TW" sz="2200" dirty="0">
                <a:solidFill>
                  <a:schemeClr val="accent1">
                    <a:lumMod val="75000"/>
                  </a:schemeClr>
                </a:solidFill>
                <a:latin typeface="標楷體" pitchFamily="65" charset="-120"/>
                <a:ea typeface="標楷體" pitchFamily="65" charset="-120"/>
              </a:rPr>
              <a:t>。</a:t>
            </a:r>
          </a:p>
          <a:p>
            <a:pPr marL="127000" indent="0">
              <a:buNone/>
            </a:pPr>
            <a:endParaRPr lang="zh-TW" altLang="zh-TW" sz="2000" dirty="0">
              <a:latin typeface="標楷體" pitchFamily="65" charset="-120"/>
              <a:ea typeface="標楷體" pitchFamily="65" charset="-120"/>
            </a:endParaRPr>
          </a:p>
        </p:txBody>
      </p:sp>
      <p:sp>
        <p:nvSpPr>
          <p:cNvPr id="2" name="圓角矩形 1"/>
          <p:cNvSpPr/>
          <p:nvPr/>
        </p:nvSpPr>
        <p:spPr>
          <a:xfrm>
            <a:off x="971600" y="1503095"/>
            <a:ext cx="3312368" cy="4250965"/>
          </a:xfrm>
          <a:prstGeom prst="round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圓角矩形 6"/>
          <p:cNvSpPr/>
          <p:nvPr/>
        </p:nvSpPr>
        <p:spPr>
          <a:xfrm>
            <a:off x="4788024" y="1464491"/>
            <a:ext cx="3384376" cy="4320480"/>
          </a:xfrm>
          <a:prstGeom prst="roundRect">
            <a:avLst/>
          </a:prstGeom>
          <a:no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pic>
        <p:nvPicPr>
          <p:cNvPr id="2050" name="Picture 2" descr="https://2.bp.blogspot.com/-YWUaTFjv2Lw/UNO17P9q_bI/AAAAAAAAIvo/Oiyc7TOC3V0/s1600/number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54" y="1245139"/>
            <a:ext cx="738691" cy="866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2.bp.blogspot.com/-ACDt5s7fi5s/UNO18HREIRI/AAAAAAAAIvw/GQICsxU_jFw/s1600/number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684" y="1245139"/>
            <a:ext cx="908680" cy="10655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ãã³ã·ã§ã³ï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856" y="3789040"/>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3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pPr lvl="0"/>
            <a:r>
              <a:rPr lang="zh-TW" altLang="zh-TW" b="1" dirty="0">
                <a:latin typeface="標楷體" pitchFamily="65" charset="-120"/>
                <a:ea typeface="標楷體" pitchFamily="65" charset="-120"/>
              </a:rPr>
              <a:t>遇</a:t>
            </a:r>
            <a:r>
              <a:rPr lang="zh-TW" altLang="zh-TW" b="1" dirty="0">
                <a:solidFill>
                  <a:schemeClr val="accent6"/>
                </a:solidFill>
                <a:latin typeface="標楷體" pitchFamily="65" charset="-120"/>
                <a:ea typeface="標楷體" pitchFamily="65" charset="-120"/>
              </a:rPr>
              <a:t>刑事羈押</a:t>
            </a:r>
            <a:r>
              <a:rPr lang="zh-TW" altLang="zh-TW" b="1" dirty="0">
                <a:latin typeface="標楷體" pitchFamily="65" charset="-120"/>
                <a:ea typeface="標楷體" pitchFamily="65" charset="-120"/>
              </a:rPr>
              <a:t>時之法定權益</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340768"/>
            <a:ext cx="7488832" cy="4680520"/>
          </a:xfrm>
          <a:prstGeom prst="rect">
            <a:avLst/>
          </a:prstGeom>
        </p:spPr>
        <p:txBody>
          <a:bodyPr spcFirstLastPara="1" wrap="square" lIns="91425" tIns="91425" rIns="91425" bIns="91425" anchor="t" anchorCtr="0">
            <a:noAutofit/>
          </a:bodyPr>
          <a:lstStyle/>
          <a:p>
            <a:pPr marL="127000" indent="0" algn="just">
              <a:buNone/>
            </a:pPr>
            <a:r>
              <a:rPr lang="en-US" altLang="zh-TW" sz="2200" dirty="0" smtClean="0">
                <a:latin typeface="標楷體" pitchFamily="65" charset="-120"/>
                <a:ea typeface="標楷體" pitchFamily="65" charset="-120"/>
              </a:rPr>
              <a:t>1.</a:t>
            </a:r>
            <a:r>
              <a:rPr lang="zh-TW" altLang="zh-TW" sz="2200" dirty="0" smtClean="0">
                <a:latin typeface="標楷體" pitchFamily="65" charset="-120"/>
                <a:ea typeface="標楷體" pitchFamily="65" charset="-120"/>
              </a:rPr>
              <a:t>犯罪</a:t>
            </a:r>
            <a:r>
              <a:rPr lang="zh-TW" altLang="zh-TW" sz="2200" dirty="0">
                <a:latin typeface="標楷體" pitchFamily="65" charset="-120"/>
                <a:ea typeface="標楷體" pitchFamily="65" charset="-120"/>
              </a:rPr>
              <a:t>嫌疑人或被告，經檢察官向法院聲請羈押</a:t>
            </a:r>
            <a:r>
              <a:rPr lang="zh-TW" altLang="zh-TW" sz="2200" dirty="0" smtClean="0">
                <a:latin typeface="標楷體" pitchFamily="65" charset="-120"/>
                <a:ea typeface="標楷體" pitchFamily="65" charset="-120"/>
              </a:rPr>
              <a:t>獲准</a:t>
            </a:r>
            <a:r>
              <a:rPr lang="zh-TW" altLang="zh-TW" sz="2200" dirty="0">
                <a:latin typeface="標楷體" pitchFamily="65" charset="-120"/>
                <a:ea typeface="標楷體" pitchFamily="65" charset="-120"/>
              </a:rPr>
              <a:t>後</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127000" indent="0" algn="just">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本人</a:t>
            </a:r>
            <a:r>
              <a:rPr lang="zh-TW" altLang="zh-TW" sz="2200" dirty="0">
                <a:latin typeface="標楷體" pitchFamily="65" charset="-120"/>
                <a:ea typeface="標楷體" pitchFamily="65" charset="-120"/>
              </a:rPr>
              <a:t>、辯護人或輔佐人若不服，得</a:t>
            </a:r>
            <a:r>
              <a:rPr lang="zh-TW" altLang="zh-TW" sz="2200" b="1" dirty="0">
                <a:solidFill>
                  <a:srgbClr val="FF0000"/>
                </a:solidFill>
                <a:latin typeface="標楷體" pitchFamily="65" charset="-120"/>
                <a:ea typeface="標楷體" pitchFamily="65" charset="-120"/>
              </a:rPr>
              <a:t>提出</a:t>
            </a:r>
            <a:r>
              <a:rPr lang="zh-TW" altLang="zh-TW" sz="2200" b="1" dirty="0" smtClean="0">
                <a:solidFill>
                  <a:srgbClr val="FF0000"/>
                </a:solidFill>
                <a:latin typeface="標楷體" pitchFamily="65" charset="-120"/>
                <a:ea typeface="標楷體" pitchFamily="65" charset="-120"/>
              </a:rPr>
              <a:t>抗告</a:t>
            </a:r>
            <a:r>
              <a:rPr lang="zh-TW" altLang="zh-TW" sz="2200" b="1" dirty="0">
                <a:solidFill>
                  <a:srgbClr val="FF0000"/>
                </a:solidFill>
                <a:latin typeface="標楷體" pitchFamily="65" charset="-120"/>
                <a:ea typeface="標楷體" pitchFamily="65" charset="-120"/>
              </a:rPr>
              <a:t>或隨時具</a:t>
            </a:r>
            <a:r>
              <a:rPr lang="zh-TW" altLang="zh-TW" sz="2200" b="1" dirty="0" smtClean="0">
                <a:solidFill>
                  <a:srgbClr val="FF0000"/>
                </a:solidFill>
                <a:latin typeface="標楷體" pitchFamily="65" charset="-120"/>
                <a:ea typeface="標楷體" pitchFamily="65" charset="-120"/>
              </a:rPr>
              <a:t>保</a:t>
            </a:r>
            <a:endParaRPr lang="en-US" altLang="zh-TW" sz="2200" b="1" dirty="0" smtClean="0">
              <a:solidFill>
                <a:srgbClr val="FF0000"/>
              </a:solidFill>
              <a:latin typeface="標楷體" pitchFamily="65" charset="-120"/>
              <a:ea typeface="標楷體" pitchFamily="65" charset="-120"/>
            </a:endParaRPr>
          </a:p>
          <a:p>
            <a:pPr marL="127000" indent="0" algn="just">
              <a:buNone/>
            </a:pPr>
            <a:r>
              <a:rPr lang="zh-TW" altLang="en-US" sz="2200" b="1" dirty="0">
                <a:solidFill>
                  <a:srgbClr val="FF0000"/>
                </a:solidFill>
                <a:latin typeface="標楷體" pitchFamily="65" charset="-120"/>
                <a:ea typeface="標楷體" pitchFamily="65" charset="-120"/>
              </a:rPr>
              <a:t> </a:t>
            </a:r>
            <a:r>
              <a:rPr lang="zh-TW" altLang="en-US" sz="2200" b="1" dirty="0" smtClean="0">
                <a:solidFill>
                  <a:srgbClr val="FF0000"/>
                </a:solidFill>
                <a:latin typeface="標楷體" pitchFamily="65" charset="-120"/>
                <a:ea typeface="標楷體" pitchFamily="65" charset="-120"/>
              </a:rPr>
              <a:t> </a:t>
            </a:r>
            <a:r>
              <a:rPr lang="zh-TW" altLang="zh-TW" sz="2200" b="1" dirty="0" smtClean="0">
                <a:solidFill>
                  <a:srgbClr val="FF0000"/>
                </a:solidFill>
                <a:latin typeface="標楷體" pitchFamily="65" charset="-120"/>
                <a:ea typeface="標楷體" pitchFamily="65" charset="-120"/>
              </a:rPr>
              <a:t>向</a:t>
            </a:r>
            <a:r>
              <a:rPr lang="zh-TW" altLang="zh-TW" sz="2200" b="1" dirty="0">
                <a:solidFill>
                  <a:srgbClr val="FF0000"/>
                </a:solidFill>
                <a:latin typeface="標楷體" pitchFamily="65" charset="-120"/>
                <a:ea typeface="標楷體" pitchFamily="65" charset="-120"/>
              </a:rPr>
              <a:t>法院聲請停止羈押</a:t>
            </a:r>
            <a:r>
              <a:rPr lang="zh-TW" altLang="zh-TW" sz="2200" dirty="0" smtClean="0">
                <a:latin typeface="標楷體" pitchFamily="65" charset="-120"/>
                <a:ea typeface="標楷體" pitchFamily="65" charset="-120"/>
              </a:rPr>
              <a:t>。</a:t>
            </a:r>
          </a:p>
          <a:p>
            <a:pPr marL="127000" indent="0" algn="just">
              <a:buNone/>
            </a:pPr>
            <a:r>
              <a:rPr lang="en-US" altLang="zh-TW" sz="2200" dirty="0" smtClean="0">
                <a:latin typeface="標楷體" pitchFamily="65" charset="-120"/>
                <a:ea typeface="標楷體" pitchFamily="65" charset="-120"/>
              </a:rPr>
              <a:t>2.</a:t>
            </a:r>
            <a:r>
              <a:rPr lang="zh-TW" altLang="zh-TW" sz="2200" b="1" dirty="0" smtClean="0">
                <a:solidFill>
                  <a:srgbClr val="FF0000"/>
                </a:solidFill>
                <a:latin typeface="標楷體" pitchFamily="65" charset="-120"/>
                <a:ea typeface="標楷體" pitchFamily="65" charset="-120"/>
              </a:rPr>
              <a:t>受</a:t>
            </a:r>
            <a:r>
              <a:rPr lang="zh-TW" altLang="zh-TW" sz="2200" b="1" dirty="0">
                <a:solidFill>
                  <a:srgbClr val="FF0000"/>
                </a:solidFill>
                <a:latin typeface="標楷體" pitchFamily="65" charset="-120"/>
                <a:ea typeface="標楷體" pitchFamily="65" charset="-120"/>
              </a:rPr>
              <a:t>羈押之被告</a:t>
            </a:r>
            <a:r>
              <a:rPr lang="zh-TW" altLang="zh-TW" sz="2200" dirty="0">
                <a:latin typeface="標楷體" pitchFamily="65" charset="-120"/>
                <a:ea typeface="標楷體" pitchFamily="65" charset="-120"/>
              </a:rPr>
              <a:t>，原則上</a:t>
            </a:r>
            <a:r>
              <a:rPr lang="zh-TW" altLang="zh-TW" sz="2200" b="1" dirty="0">
                <a:solidFill>
                  <a:srgbClr val="FF0000"/>
                </a:solidFill>
                <a:latin typeface="標楷體" pitchFamily="65" charset="-120"/>
                <a:ea typeface="標楷體" pitchFamily="65" charset="-120"/>
              </a:rPr>
              <a:t>可與外人接見、通信</a:t>
            </a:r>
            <a:r>
              <a:rPr lang="zh-TW" altLang="zh-TW" sz="2200" dirty="0">
                <a:latin typeface="標楷體" pitchFamily="65" charset="-120"/>
                <a:ea typeface="標楷體" pitchFamily="65" charset="-120"/>
              </a:rPr>
              <a:t>，</a:t>
            </a:r>
            <a:r>
              <a:rPr lang="zh-TW" altLang="zh-TW" sz="2200" dirty="0" smtClean="0">
                <a:latin typeface="標楷體" pitchFamily="65" charset="-120"/>
                <a:ea typeface="標楷體" pitchFamily="65" charset="-120"/>
              </a:rPr>
              <a:t>但法院若</a:t>
            </a:r>
            <a:endParaRPr lang="en-US" altLang="zh-TW" sz="2200" dirty="0" smtClean="0">
              <a:latin typeface="標楷體" pitchFamily="65" charset="-120"/>
              <a:ea typeface="標楷體" pitchFamily="65" charset="-120"/>
            </a:endParaRPr>
          </a:p>
          <a:p>
            <a:pPr marL="127000" indent="0" algn="just">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認為</a:t>
            </a:r>
            <a:r>
              <a:rPr lang="zh-TW" altLang="zh-TW" sz="2200" dirty="0">
                <a:latin typeface="標楷體" pitchFamily="65" charset="-120"/>
                <a:ea typeface="標楷體" pitchFamily="65" charset="-120"/>
              </a:rPr>
              <a:t>被告之接見有證據被偽造、變造、</a:t>
            </a:r>
            <a:r>
              <a:rPr lang="zh-TW" altLang="zh-TW" sz="2200" dirty="0" smtClean="0">
                <a:latin typeface="標楷體" pitchFamily="65" charset="-120"/>
                <a:ea typeface="標楷體" pitchFamily="65" charset="-120"/>
              </a:rPr>
              <a:t>湮滅</a:t>
            </a:r>
            <a:r>
              <a:rPr lang="zh-TW" altLang="zh-TW" sz="2200" dirty="0">
                <a:latin typeface="標楷體" pitchFamily="65" charset="-120"/>
                <a:ea typeface="標楷體" pitchFamily="65" charset="-120"/>
              </a:rPr>
              <a:t>證據或勾</a:t>
            </a:r>
            <a:r>
              <a:rPr lang="zh-TW" altLang="zh-TW" sz="2200" dirty="0" smtClean="0">
                <a:latin typeface="標楷體" pitchFamily="65" charset="-120"/>
                <a:ea typeface="標楷體" pitchFamily="65" charset="-120"/>
              </a:rPr>
              <a:t>串</a:t>
            </a:r>
            <a:endParaRPr lang="en-US" altLang="zh-TW" sz="2200" dirty="0" smtClean="0">
              <a:latin typeface="標楷體" pitchFamily="65" charset="-120"/>
              <a:ea typeface="標楷體" pitchFamily="65" charset="-120"/>
            </a:endParaRPr>
          </a:p>
          <a:p>
            <a:pPr marL="127000" indent="0" algn="just">
              <a:buNone/>
            </a:pP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證人</a:t>
            </a:r>
            <a:r>
              <a:rPr lang="zh-TW" altLang="zh-TW" sz="2200" dirty="0">
                <a:latin typeface="標楷體" pitchFamily="65" charset="-120"/>
                <a:ea typeface="標楷體" pitchFamily="65" charset="-120"/>
              </a:rPr>
              <a:t>、共犯之虞時，可禁止之。</a:t>
            </a:r>
            <a:r>
              <a:rPr lang="zh-TW" altLang="zh-TW" sz="2200" dirty="0" smtClean="0">
                <a:latin typeface="標楷體" pitchFamily="65" charset="-120"/>
                <a:ea typeface="標楷體" pitchFamily="65" charset="-120"/>
              </a:rPr>
              <a:t>辯護人</a:t>
            </a:r>
            <a:r>
              <a:rPr lang="zh-TW" altLang="zh-TW" sz="2200" dirty="0">
                <a:latin typeface="標楷體" pitchFamily="65" charset="-120"/>
                <a:ea typeface="標楷體" pitchFamily="65" charset="-120"/>
              </a:rPr>
              <a:t>得接見羈押之</a:t>
            </a:r>
            <a:r>
              <a:rPr lang="zh-TW" altLang="zh-TW" sz="2200" dirty="0" smtClean="0">
                <a:latin typeface="標楷體" pitchFamily="65" charset="-120"/>
                <a:ea typeface="標楷體" pitchFamily="65" charset="-120"/>
              </a:rPr>
              <a:t>被</a:t>
            </a:r>
            <a:endParaRPr lang="en-US" altLang="zh-TW" sz="2200" dirty="0" smtClean="0">
              <a:latin typeface="標楷體" pitchFamily="65" charset="-120"/>
              <a:ea typeface="標楷體" pitchFamily="65" charset="-120"/>
            </a:endParaRPr>
          </a:p>
          <a:p>
            <a:pPr marL="127000" indent="0" algn="just">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告</a:t>
            </a:r>
            <a:r>
              <a:rPr lang="zh-TW" altLang="zh-TW" sz="2200" dirty="0">
                <a:latin typeface="標楷體" pitchFamily="65" charset="-120"/>
                <a:ea typeface="標楷體" pitchFamily="65" charset="-120"/>
              </a:rPr>
              <a:t>，並互通書信。非有事</a:t>
            </a:r>
            <a:r>
              <a:rPr lang="zh-TW" altLang="zh-TW" sz="2200" dirty="0" smtClean="0">
                <a:latin typeface="標楷體" pitchFamily="65" charset="-120"/>
                <a:ea typeface="標楷體" pitchFamily="65" charset="-120"/>
              </a:rPr>
              <a:t>證足</a:t>
            </a:r>
            <a:r>
              <a:rPr lang="zh-TW" altLang="zh-TW" sz="2200" dirty="0">
                <a:latin typeface="標楷體" pitchFamily="65" charset="-120"/>
                <a:ea typeface="標楷體" pitchFamily="65" charset="-120"/>
              </a:rPr>
              <a:t>認其有湮滅、偽造、變</a:t>
            </a:r>
            <a:r>
              <a:rPr lang="zh-TW" altLang="zh-TW" sz="2200" dirty="0" smtClean="0">
                <a:latin typeface="標楷體" pitchFamily="65" charset="-120"/>
                <a:ea typeface="標楷體" pitchFamily="65" charset="-120"/>
              </a:rPr>
              <a:t>造</a:t>
            </a:r>
            <a:endParaRPr lang="en-US" altLang="zh-TW" sz="2200" dirty="0" smtClean="0">
              <a:latin typeface="標楷體" pitchFamily="65" charset="-120"/>
              <a:ea typeface="標楷體" pitchFamily="65" charset="-120"/>
            </a:endParaRPr>
          </a:p>
          <a:p>
            <a:pPr marL="127000" indent="0" algn="just">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證據</a:t>
            </a:r>
            <a:r>
              <a:rPr lang="zh-TW" altLang="zh-TW" sz="2200" dirty="0">
                <a:latin typeface="標楷體" pitchFamily="65" charset="-120"/>
                <a:ea typeface="標楷體" pitchFamily="65" charset="-120"/>
              </a:rPr>
              <a:t>或勾串共犯或</a:t>
            </a:r>
            <a:r>
              <a:rPr lang="zh-TW" altLang="zh-TW" sz="2200" dirty="0" smtClean="0">
                <a:latin typeface="標楷體" pitchFamily="65" charset="-120"/>
                <a:ea typeface="標楷體" pitchFamily="65" charset="-120"/>
              </a:rPr>
              <a:t>證人</a:t>
            </a:r>
            <a:r>
              <a:rPr lang="zh-TW" altLang="zh-TW" sz="2200" dirty="0">
                <a:latin typeface="標楷體" pitchFamily="65" charset="-120"/>
                <a:ea typeface="標楷體" pitchFamily="65" charset="-120"/>
              </a:rPr>
              <a:t>者，不得</a:t>
            </a:r>
            <a:r>
              <a:rPr lang="zh-TW" altLang="zh-TW" sz="2200" dirty="0" smtClean="0">
                <a:latin typeface="標楷體" pitchFamily="65" charset="-120"/>
                <a:ea typeface="標楷體" pitchFamily="65" charset="-120"/>
              </a:rPr>
              <a:t>限制</a:t>
            </a:r>
            <a:r>
              <a:rPr lang="zh-TW" altLang="en-US" sz="2200" dirty="0" smtClean="0">
                <a:latin typeface="標楷體" pitchFamily="65" charset="-120"/>
                <a:ea typeface="標楷體" pitchFamily="65" charset="-120"/>
              </a:rPr>
              <a:t>。</a:t>
            </a:r>
            <a:r>
              <a:rPr lang="zh-TW" altLang="zh-TW" sz="2200" dirty="0" smtClean="0">
                <a:latin typeface="標楷體" pitchFamily="65" charset="-120"/>
                <a:ea typeface="標楷體" pitchFamily="65" charset="-120"/>
              </a:rPr>
              <a:t>限制</a:t>
            </a:r>
            <a:r>
              <a:rPr lang="zh-TW" altLang="zh-TW" sz="2200" dirty="0">
                <a:latin typeface="標楷體" pitchFamily="65" charset="-120"/>
                <a:ea typeface="標楷體" pitchFamily="65" charset="-120"/>
              </a:rPr>
              <a:t>辯護人與</a:t>
            </a:r>
            <a:r>
              <a:rPr lang="zh-TW" altLang="zh-TW" sz="2200" dirty="0" smtClean="0">
                <a:latin typeface="標楷體" pitchFamily="65" charset="-120"/>
                <a:ea typeface="標楷體" pitchFamily="65" charset="-120"/>
              </a:rPr>
              <a:t>羈</a:t>
            </a:r>
            <a:endParaRPr lang="en-US" altLang="zh-TW" sz="2200" dirty="0" smtClean="0">
              <a:latin typeface="標楷體" pitchFamily="65" charset="-120"/>
              <a:ea typeface="標楷體" pitchFamily="65" charset="-120"/>
            </a:endParaRPr>
          </a:p>
          <a:p>
            <a:pPr marL="127000" indent="0" algn="just">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押</a:t>
            </a:r>
            <a:r>
              <a:rPr lang="zh-TW" altLang="zh-TW" sz="2200" dirty="0">
                <a:latin typeface="標楷體" pitchFamily="65" charset="-120"/>
                <a:ea typeface="標楷體" pitchFamily="65" charset="-120"/>
              </a:rPr>
              <a:t>之被告</a:t>
            </a:r>
            <a:r>
              <a:rPr lang="zh-TW" altLang="zh-TW" sz="2200" dirty="0" smtClean="0">
                <a:latin typeface="標楷體" pitchFamily="65" charset="-120"/>
                <a:ea typeface="標楷體" pitchFamily="65" charset="-120"/>
              </a:rPr>
              <a:t>接見或</a:t>
            </a:r>
            <a:r>
              <a:rPr lang="zh-TW" altLang="zh-TW" sz="2200" dirty="0">
                <a:latin typeface="標楷體" pitchFamily="65" charset="-120"/>
                <a:ea typeface="標楷體" pitchFamily="65" charset="-120"/>
              </a:rPr>
              <a:t>互通書信，應由法院核發限制</a:t>
            </a:r>
            <a:r>
              <a:rPr lang="zh-TW" altLang="zh-TW" sz="2200" dirty="0" smtClean="0">
                <a:latin typeface="標楷體" pitchFamily="65" charset="-120"/>
                <a:ea typeface="標楷體" pitchFamily="65" charset="-120"/>
              </a:rPr>
              <a:t>書</a:t>
            </a:r>
            <a:r>
              <a:rPr lang="zh-TW" altLang="en-US" sz="2200" dirty="0">
                <a:latin typeface="標楷體" pitchFamily="65" charset="-120"/>
                <a:ea typeface="標楷體" pitchFamily="65" charset="-120"/>
              </a:rPr>
              <a:t>。</a:t>
            </a:r>
            <a:endParaRPr sz="22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1026" name="Picture 2" descr="https://4.bp.blogspot.com/-rqnbdoLZHbU/VXOT4j9z3lI/AAAAAAAAuEw/LzqkK9p8qY0/s800/machi_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76200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34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pPr lvl="0"/>
            <a:r>
              <a:rPr lang="zh-TW" altLang="zh-TW" b="1" dirty="0">
                <a:latin typeface="標楷體" pitchFamily="65" charset="-120"/>
                <a:ea typeface="標楷體" pitchFamily="65" charset="-120"/>
              </a:rPr>
              <a:t>遇</a:t>
            </a:r>
            <a:r>
              <a:rPr lang="zh-TW" altLang="zh-TW" b="1" dirty="0">
                <a:solidFill>
                  <a:schemeClr val="accent6"/>
                </a:solidFill>
                <a:latin typeface="標楷體" pitchFamily="65" charset="-120"/>
                <a:ea typeface="標楷體" pitchFamily="65" charset="-120"/>
              </a:rPr>
              <a:t>通訊監察</a:t>
            </a:r>
            <a:r>
              <a:rPr lang="zh-TW" altLang="zh-TW" b="1" dirty="0">
                <a:latin typeface="標楷體" pitchFamily="65" charset="-120"/>
                <a:ea typeface="標楷體" pitchFamily="65" charset="-120"/>
              </a:rPr>
              <a:t>時之法定權益</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340768"/>
            <a:ext cx="7692008" cy="4680520"/>
          </a:xfrm>
          <a:prstGeom prst="rect">
            <a:avLst/>
          </a:prstGeom>
        </p:spPr>
        <p:txBody>
          <a:bodyPr spcFirstLastPara="1" wrap="square" lIns="91425" tIns="91425" rIns="91425" bIns="91425" anchor="t" anchorCtr="0">
            <a:noAutofit/>
          </a:bodyPr>
          <a:lstStyle/>
          <a:p>
            <a:pPr marL="127000" indent="0">
              <a:buNone/>
            </a:pPr>
            <a:r>
              <a:rPr lang="zh-TW" altLang="zh-TW" sz="2400" dirty="0" smtClean="0">
                <a:latin typeface="標楷體" pitchFamily="65" charset="-120"/>
                <a:ea typeface="標楷體" pitchFamily="65" charset="-120"/>
              </a:rPr>
              <a:t>執行</a:t>
            </a:r>
            <a:r>
              <a:rPr lang="zh-TW" altLang="zh-TW" sz="2400" dirty="0">
                <a:latin typeface="標楷體" pitchFamily="65" charset="-120"/>
                <a:ea typeface="標楷體" pitchFamily="65" charset="-120"/>
              </a:rPr>
              <a:t>機關於</a:t>
            </a:r>
            <a:r>
              <a:rPr lang="zh-TW" altLang="zh-TW" sz="2400" b="1" dirty="0">
                <a:solidFill>
                  <a:srgbClr val="FF0000"/>
                </a:solidFill>
                <a:latin typeface="標楷體" pitchFamily="65" charset="-120"/>
                <a:ea typeface="標楷體" pitchFamily="65" charset="-120"/>
              </a:rPr>
              <a:t>通訊監察結束</a:t>
            </a:r>
            <a:r>
              <a:rPr lang="zh-TW" altLang="zh-TW" sz="2400" dirty="0">
                <a:latin typeface="標楷體" pitchFamily="65" charset="-120"/>
                <a:ea typeface="標楷體" pitchFamily="65" charset="-120"/>
              </a:rPr>
              <a:t>時，應即敘明受監察人之姓名、住所或居所、實際監察期間、有無獲得監察目的之通訊資料及救濟程序等事項陳報法院，法院除有具體理由足認通知有妨害監察目的之虞或不能通知之情形外，</a:t>
            </a:r>
            <a:r>
              <a:rPr lang="zh-TW" altLang="zh-TW" sz="2400" b="1" dirty="0">
                <a:solidFill>
                  <a:srgbClr val="FF0000"/>
                </a:solidFill>
                <a:latin typeface="標楷體" pitchFamily="65" charset="-120"/>
                <a:ea typeface="標楷體" pitchFamily="65" charset="-120"/>
              </a:rPr>
              <a:t>應通知受監察人</a:t>
            </a:r>
            <a:r>
              <a:rPr lang="zh-TW" altLang="zh-TW" sz="2400" dirty="0" smtClean="0">
                <a:latin typeface="標楷體" pitchFamily="65" charset="-120"/>
                <a:ea typeface="標楷體" pitchFamily="65" charset="-120"/>
              </a:rPr>
              <a:t>。</a:t>
            </a:r>
          </a:p>
          <a:p>
            <a:pPr marL="127000" indent="0">
              <a:buNone/>
            </a:pPr>
            <a:r>
              <a:rPr lang="zh-TW" altLang="zh-TW" sz="2400" dirty="0" smtClean="0">
                <a:latin typeface="標楷體" pitchFamily="65" charset="-120"/>
                <a:ea typeface="標楷體" pitchFamily="65" charset="-120"/>
              </a:rPr>
              <a:t>違反法律規定監察他人通訊或洩漏、提供、使用通訊監察所得之資料，執行人員需負刑事及損害賠償責任。</a:t>
            </a:r>
            <a:endParaRPr sz="22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pic>
        <p:nvPicPr>
          <p:cNvPr id="7" name="Picture 2" descr="https://3.bp.blogspot.com/-2sgMuJ27to0/WhUipaiN1FI/AAAAAAABIUg/ucWR0SUTbGEsIw9zO7quW0q42jfBrRyfwCLcBGAs/s800/tori_saeduri_sing_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653136"/>
            <a:ext cx="7128792" cy="130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4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zh-TW" b="1" dirty="0">
                <a:solidFill>
                  <a:schemeClr val="accent6"/>
                </a:solidFill>
                <a:latin typeface="標楷體" pitchFamily="65" charset="-120"/>
                <a:ea typeface="標楷體" pitchFamily="65" charset="-120"/>
              </a:rPr>
              <a:t>因公涉訟輔助</a:t>
            </a:r>
            <a:r>
              <a:rPr lang="zh-TW" altLang="zh-TW" b="1" dirty="0">
                <a:latin typeface="標楷體" pitchFamily="65" charset="-120"/>
                <a:ea typeface="標楷體" pitchFamily="65" charset="-120"/>
              </a:rPr>
              <a:t>之法定權益</a:t>
            </a:r>
            <a:endParaRPr lang="zh-TW" altLang="zh-TW"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340768"/>
            <a:ext cx="7692008" cy="4680520"/>
          </a:xfrm>
          <a:prstGeom prst="rect">
            <a:avLst/>
          </a:prstGeom>
        </p:spPr>
        <p:txBody>
          <a:bodyPr spcFirstLastPara="1" wrap="square" lIns="91425" tIns="91425" rIns="91425" bIns="91425" anchor="t" anchorCtr="0">
            <a:noAutofit/>
          </a:bodyPr>
          <a:lstStyle/>
          <a:p>
            <a:pPr marL="127000" indent="0">
              <a:buNone/>
            </a:pPr>
            <a:r>
              <a:rPr lang="en-US" altLang="zh-TW" sz="2200" dirty="0" smtClean="0">
                <a:latin typeface="標楷體" pitchFamily="65" charset="-120"/>
                <a:ea typeface="標楷體" pitchFamily="65" charset="-120"/>
              </a:rPr>
              <a:t>1.</a:t>
            </a:r>
            <a:r>
              <a:rPr lang="zh-TW" altLang="zh-TW" sz="2200" dirty="0" smtClean="0">
                <a:latin typeface="標楷體" pitchFamily="65" charset="-120"/>
                <a:ea typeface="標楷體" pitchFamily="65" charset="-120"/>
              </a:rPr>
              <a:t>公務人員</a:t>
            </a:r>
            <a:r>
              <a:rPr lang="zh-TW" altLang="zh-TW" sz="2200" b="1" dirty="0" smtClean="0">
                <a:solidFill>
                  <a:srgbClr val="FF0000"/>
                </a:solidFill>
                <a:latin typeface="標楷體" pitchFamily="65" charset="-120"/>
                <a:ea typeface="標楷體" pitchFamily="65" charset="-120"/>
              </a:rPr>
              <a:t>依法執行職務涉訟</a:t>
            </a:r>
            <a:r>
              <a:rPr lang="zh-TW" altLang="zh-TW" sz="2200" dirty="0" smtClean="0">
                <a:latin typeface="標楷體" pitchFamily="65" charset="-120"/>
                <a:ea typeface="標楷體" pitchFamily="65" charset="-120"/>
              </a:rPr>
              <a:t>時，服務機關應延聘律師為其</a:t>
            </a:r>
            <a:endParaRPr lang="en-US" altLang="zh-TW" sz="2200" dirty="0" smtClean="0">
              <a:latin typeface="標楷體" pitchFamily="65" charset="-120"/>
              <a:ea typeface="標楷體" pitchFamily="65" charset="-120"/>
            </a:endParaRPr>
          </a:p>
          <a:p>
            <a:pPr marL="127000" indent="0">
              <a:buNone/>
            </a:pP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辯護及提供法律上之協助。所謂「</a:t>
            </a:r>
            <a:r>
              <a:rPr lang="zh-TW" altLang="zh-TW" sz="2200" dirty="0">
                <a:latin typeface="標楷體" pitchFamily="65" charset="-120"/>
                <a:ea typeface="標楷體" pitchFamily="65" charset="-120"/>
              </a:rPr>
              <a:t>涉訟」，係指</a:t>
            </a:r>
            <a:r>
              <a:rPr lang="zh-TW" altLang="zh-TW" sz="2200" b="1" dirty="0" smtClean="0">
                <a:solidFill>
                  <a:srgbClr val="FF0000"/>
                </a:solidFill>
                <a:latin typeface="標楷體" pitchFamily="65" charset="-120"/>
                <a:ea typeface="標楷體" pitchFamily="65" charset="-120"/>
              </a:rPr>
              <a:t>公務人員</a:t>
            </a:r>
            <a:endParaRPr lang="en-US" altLang="zh-TW" sz="2200" b="1" dirty="0" smtClean="0">
              <a:solidFill>
                <a:srgbClr val="FF0000"/>
              </a:solidFill>
              <a:latin typeface="標楷體" pitchFamily="65" charset="-120"/>
              <a:ea typeface="標楷體" pitchFamily="65" charset="-120"/>
            </a:endParaRPr>
          </a:p>
          <a:p>
            <a:pPr marL="127000" indent="0">
              <a:buNone/>
            </a:pPr>
            <a:r>
              <a:rPr lang="zh-TW" altLang="en-US" sz="2200" b="1" dirty="0" smtClean="0">
                <a:solidFill>
                  <a:srgbClr val="FF0000"/>
                </a:solidFill>
                <a:latin typeface="標楷體" pitchFamily="65" charset="-120"/>
                <a:ea typeface="標楷體" pitchFamily="65" charset="-120"/>
              </a:rPr>
              <a:t>  </a:t>
            </a:r>
            <a:r>
              <a:rPr lang="zh-TW" altLang="zh-TW" sz="2200" b="1" dirty="0" smtClean="0">
                <a:solidFill>
                  <a:srgbClr val="FF0000"/>
                </a:solidFill>
                <a:latin typeface="標楷體" pitchFamily="65" charset="-120"/>
                <a:ea typeface="標楷體" pitchFamily="65" charset="-120"/>
              </a:rPr>
              <a:t>依法執行職務，而以告訴人、自訴人、被告或犯罪嫌疑人</a:t>
            </a:r>
            <a:endParaRPr lang="en-US" altLang="zh-TW" sz="2200" b="1" dirty="0" smtClean="0">
              <a:solidFill>
                <a:srgbClr val="FF0000"/>
              </a:solidFill>
              <a:latin typeface="標楷體" pitchFamily="65" charset="-120"/>
              <a:ea typeface="標楷體" pitchFamily="65" charset="-120"/>
            </a:endParaRPr>
          </a:p>
          <a:p>
            <a:pPr marL="127000" indent="0">
              <a:buNone/>
            </a:pPr>
            <a:r>
              <a:rPr lang="zh-TW" altLang="en-US" sz="2200" b="1" dirty="0" smtClean="0">
                <a:solidFill>
                  <a:srgbClr val="FF0000"/>
                </a:solidFill>
                <a:latin typeface="標楷體" pitchFamily="65" charset="-120"/>
                <a:ea typeface="標楷體" pitchFamily="65" charset="-120"/>
              </a:rPr>
              <a:t>  </a:t>
            </a:r>
            <a:r>
              <a:rPr lang="zh-TW" altLang="zh-TW" sz="2200" b="1" dirty="0" smtClean="0">
                <a:solidFill>
                  <a:srgbClr val="FF0000"/>
                </a:solidFill>
                <a:latin typeface="標楷體" pitchFamily="65" charset="-120"/>
                <a:ea typeface="標楷體" pitchFamily="65" charset="-120"/>
              </a:rPr>
              <a:t>等身分涉及刑事訴訟偵查或審判程序</a:t>
            </a:r>
            <a:r>
              <a:rPr lang="zh-TW" altLang="zh-TW" sz="2200" dirty="0" smtClean="0">
                <a:latin typeface="標楷體" pitchFamily="65" charset="-120"/>
                <a:ea typeface="標楷體" pitchFamily="65" charset="-120"/>
              </a:rPr>
              <a:t>者。</a:t>
            </a:r>
            <a:endParaRPr lang="en-US" altLang="zh-TW" sz="2200" dirty="0" smtClean="0">
              <a:latin typeface="標楷體" pitchFamily="65" charset="-120"/>
              <a:ea typeface="標楷體" pitchFamily="65" charset="-120"/>
            </a:endParaRPr>
          </a:p>
          <a:p>
            <a:pPr marL="127000" indent="0">
              <a:buNone/>
            </a:pPr>
            <a:r>
              <a:rPr lang="en-US" altLang="zh-TW" sz="2200" dirty="0" smtClean="0">
                <a:latin typeface="標楷體" pitchFamily="65" charset="-120"/>
                <a:ea typeface="標楷體" pitchFamily="65" charset="-120"/>
              </a:rPr>
              <a:t>2.</a:t>
            </a:r>
            <a:r>
              <a:rPr lang="zh-TW" altLang="zh-TW" sz="2200" dirty="0" smtClean="0">
                <a:latin typeface="標楷體" pitchFamily="65" charset="-120"/>
                <a:ea typeface="標楷體" pitchFamily="65" charset="-120"/>
              </a:rPr>
              <a:t>公務人員</a:t>
            </a:r>
            <a:r>
              <a:rPr lang="zh-TW" altLang="zh-TW" sz="2200" dirty="0">
                <a:latin typeface="標楷體" pitchFamily="65" charset="-120"/>
                <a:ea typeface="標楷體" pitchFamily="65" charset="-120"/>
              </a:rPr>
              <a:t>依法執行職務涉訟，服務機關延聘律師之人選</a:t>
            </a:r>
            <a:r>
              <a:rPr lang="zh-TW" altLang="zh-TW" sz="2200" dirty="0" smtClean="0">
                <a:latin typeface="標楷體" pitchFamily="65" charset="-120"/>
                <a:ea typeface="標楷體" pitchFamily="65" charset="-120"/>
              </a:rPr>
              <a:t>應</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先</a:t>
            </a:r>
            <a:r>
              <a:rPr lang="zh-TW" altLang="zh-TW" sz="2200" dirty="0">
                <a:latin typeface="標楷體" pitchFamily="65" charset="-120"/>
                <a:ea typeface="標楷體" pitchFamily="65" charset="-120"/>
              </a:rPr>
              <a:t>徵得該公務人員同意。若服務機關未為其延聘律師或</a:t>
            </a:r>
            <a:r>
              <a:rPr lang="zh-TW" altLang="zh-TW" sz="2200" dirty="0" smtClean="0">
                <a:latin typeface="標楷體" pitchFamily="65" charset="-120"/>
                <a:ea typeface="標楷體" pitchFamily="65" charset="-120"/>
              </a:rPr>
              <a:t>不</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同意</a:t>
            </a:r>
            <a:r>
              <a:rPr lang="zh-TW" altLang="zh-TW" sz="2200" dirty="0">
                <a:latin typeface="標楷體" pitchFamily="65" charset="-120"/>
                <a:ea typeface="標楷體" pitchFamily="65" charset="-120"/>
              </a:rPr>
              <a:t>機關為其延聘律師之人選者，得向服務機關申請或</a:t>
            </a:r>
            <a:r>
              <a:rPr lang="zh-TW" altLang="zh-TW" sz="2200" dirty="0" smtClean="0">
                <a:latin typeface="標楷體" pitchFamily="65" charset="-120"/>
                <a:ea typeface="標楷體" pitchFamily="65" charset="-120"/>
              </a:rPr>
              <a:t>檢</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具</a:t>
            </a:r>
            <a:r>
              <a:rPr lang="zh-TW" altLang="zh-TW" sz="2200" dirty="0">
                <a:latin typeface="標楷體" pitchFamily="65" charset="-120"/>
                <a:ea typeface="標楷體" pitchFamily="65" charset="-120"/>
              </a:rPr>
              <a:t>事證申請核發逕行延聘律師之費用</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127000" indent="0">
              <a:buNone/>
            </a:pPr>
            <a:r>
              <a:rPr lang="en-US" altLang="zh-TW" sz="2200" dirty="0" smtClean="0">
                <a:latin typeface="標楷體" pitchFamily="65" charset="-120"/>
                <a:ea typeface="標楷體" pitchFamily="65" charset="-120"/>
              </a:rPr>
              <a:t>3.</a:t>
            </a:r>
            <a:r>
              <a:rPr lang="zh-TW" altLang="zh-TW" sz="2200" dirty="0" smtClean="0">
                <a:latin typeface="標楷體" pitchFamily="65" charset="-120"/>
                <a:ea typeface="標楷體" pitchFamily="65" charset="-120"/>
              </a:rPr>
              <a:t>接受</a:t>
            </a:r>
            <a:r>
              <a:rPr lang="zh-TW" altLang="zh-TW" sz="2200" dirty="0">
                <a:latin typeface="標楷體" pitchFamily="65" charset="-120"/>
                <a:ea typeface="標楷體" pitchFamily="65" charset="-120"/>
              </a:rPr>
              <a:t>涉訟輔助之公務人員，於訴訟案件不起訴處分、緩</a:t>
            </a:r>
            <a:r>
              <a:rPr lang="zh-TW" altLang="zh-TW" sz="2200" dirty="0" smtClean="0">
                <a:latin typeface="標楷體" pitchFamily="65" charset="-120"/>
                <a:ea typeface="標楷體" pitchFamily="65" charset="-120"/>
              </a:rPr>
              <a:t>起</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訴</a:t>
            </a:r>
            <a:r>
              <a:rPr lang="zh-TW" altLang="zh-TW" sz="2200" dirty="0">
                <a:latin typeface="標楷體" pitchFamily="65" charset="-120"/>
                <a:ea typeface="標楷體" pitchFamily="65" charset="-120"/>
              </a:rPr>
              <a:t>處分、裁判或懲戒議決確定後，涉訟輔助機關認定其</a:t>
            </a:r>
            <a:r>
              <a:rPr lang="zh-TW" altLang="zh-TW" sz="2200" dirty="0" smtClean="0">
                <a:latin typeface="標楷體" pitchFamily="65" charset="-120"/>
                <a:ea typeface="標楷體" pitchFamily="65" charset="-120"/>
              </a:rPr>
              <a:t>有</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b="1" dirty="0" smtClean="0">
                <a:solidFill>
                  <a:srgbClr val="FF0000"/>
                </a:solidFill>
                <a:latin typeface="標楷體" pitchFamily="65" charset="-120"/>
                <a:ea typeface="標楷體" pitchFamily="65" charset="-120"/>
              </a:rPr>
              <a:t>故意</a:t>
            </a:r>
            <a:r>
              <a:rPr lang="zh-TW" altLang="zh-TW" sz="2200" b="1" dirty="0">
                <a:solidFill>
                  <a:srgbClr val="FF0000"/>
                </a:solidFill>
                <a:latin typeface="標楷體" pitchFamily="65" charset="-120"/>
                <a:ea typeface="標楷體" pitchFamily="65" charset="-120"/>
              </a:rPr>
              <a:t>或重大過失</a:t>
            </a:r>
            <a:r>
              <a:rPr lang="zh-TW" altLang="zh-TW" sz="2200" dirty="0">
                <a:latin typeface="標楷體" pitchFamily="65" charset="-120"/>
                <a:ea typeface="標楷體" pitchFamily="65" charset="-120"/>
              </a:rPr>
              <a:t>者，應以</a:t>
            </a:r>
            <a:r>
              <a:rPr lang="zh-TW" altLang="zh-TW" sz="2200" b="1" dirty="0">
                <a:solidFill>
                  <a:srgbClr val="FF0000"/>
                </a:solidFill>
                <a:latin typeface="標楷體" pitchFamily="65" charset="-120"/>
                <a:ea typeface="標楷體" pitchFamily="65" charset="-120"/>
              </a:rPr>
              <a:t>書面限期命其繳還涉訟輔助費用</a:t>
            </a:r>
            <a:r>
              <a:rPr lang="zh-TW" altLang="zh-TW" sz="2200" dirty="0">
                <a:latin typeface="標楷體" pitchFamily="65" charset="-120"/>
                <a:ea typeface="標楷體" pitchFamily="65" charset="-120"/>
              </a:rPr>
              <a:t>。</a:t>
            </a:r>
            <a:endParaRPr sz="22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122" name="Picture 2" descr="https://3.bp.blogspot.com/-caF4U6jKGGk/U9y_aYjyPxI/AAAAAAAAjcc/bj1W332uQ-Y/s800/hawaii_mark2_hibisc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0"/>
            <a:ext cx="1453482" cy="145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74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11000" r="-11000"/>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555776" y="2348880"/>
            <a:ext cx="3672408" cy="1546400"/>
          </a:xfrm>
          <a:prstGeom prst="rect">
            <a:avLst/>
          </a:prstGeom>
        </p:spPr>
        <p:txBody>
          <a:bodyPr spcFirstLastPara="1" wrap="square" lIns="91425" tIns="91425" rIns="91425" bIns="91425" anchor="b" anchorCtr="0">
            <a:noAutofit/>
          </a:bodyPr>
          <a:lstStyle/>
          <a:p>
            <a:pPr lvl="0"/>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800" b="1" dirty="0" smtClean="0">
                <a:latin typeface="標楷體" pitchFamily="65" charset="-120"/>
                <a:ea typeface="標楷體" pitchFamily="65" charset="-120"/>
              </a:rPr>
              <a:t>關 懷 叮 嚀</a:t>
            </a:r>
            <a:endParaRPr sz="4800" dirty="0">
              <a:latin typeface="標楷體" pitchFamily="65" charset="-120"/>
              <a:ea typeface="標楷體" pitchFamily="65" charset="-120"/>
            </a:endParaRPr>
          </a:p>
        </p:txBody>
      </p:sp>
      <p:sp>
        <p:nvSpPr>
          <p:cNvPr id="81" name="Google Shape;81;p19"/>
          <p:cNvSpPr txBox="1">
            <a:spLocks noGrp="1"/>
          </p:cNvSpPr>
          <p:nvPr>
            <p:ph type="subTitle" idx="1"/>
          </p:nvPr>
        </p:nvSpPr>
        <p:spPr>
          <a:xfrm>
            <a:off x="2703525" y="3685136"/>
            <a:ext cx="34863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Google Shape;301;p42"/>
          <p:cNvSpPr/>
          <p:nvPr/>
        </p:nvSpPr>
        <p:spPr>
          <a:xfrm rot="1711870">
            <a:off x="5182968" y="2937245"/>
            <a:ext cx="1225794" cy="1060858"/>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Tree>
    <p:extLst>
      <p:ext uri="{BB962C8B-B14F-4D97-AF65-F5344CB8AC3E}">
        <p14:creationId xmlns:p14="http://schemas.microsoft.com/office/powerpoint/2010/main" val="2290226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公務方面</a:t>
            </a:r>
            <a:endParaRPr lang="zh-TW" altLang="zh-TW" b="1"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340768"/>
            <a:ext cx="7692008" cy="4680520"/>
          </a:xfrm>
          <a:prstGeom prst="rect">
            <a:avLst/>
          </a:prstGeom>
        </p:spPr>
        <p:txBody>
          <a:bodyPr spcFirstLastPara="1" wrap="square" lIns="91425" tIns="91425" rIns="91425" bIns="91425" anchor="t" anchorCtr="0">
            <a:noAutofit/>
          </a:bodyPr>
          <a:lstStyle/>
          <a:p>
            <a:pPr marL="127000" indent="0">
              <a:buNone/>
            </a:pPr>
            <a:r>
              <a:rPr lang="zh-TW" altLang="zh-TW" sz="2400" dirty="0">
                <a:latin typeface="標楷體" pitchFamily="65" charset="-120"/>
                <a:ea typeface="標楷體" pitchFamily="65" charset="-120"/>
              </a:rPr>
              <a:t>同仁因公接受約談調查之</a:t>
            </a:r>
            <a:r>
              <a:rPr lang="zh-TW" altLang="zh-TW" sz="2400" b="1" dirty="0">
                <a:latin typeface="標楷體" pitchFamily="65" charset="-120"/>
                <a:ea typeface="標楷體" pitchFamily="65" charset="-120"/>
              </a:rPr>
              <a:t>前</a:t>
            </a:r>
            <a:r>
              <a:rPr lang="zh-TW" altLang="zh-TW" sz="2400" dirty="0">
                <a:latin typeface="標楷體" pitchFamily="65" charset="-120"/>
                <a:ea typeface="標楷體" pitchFamily="65" charset="-120"/>
              </a:rPr>
              <a:t>，宜優先辦理事項</a:t>
            </a:r>
            <a:r>
              <a:rPr lang="zh-TW"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127000" indent="0">
              <a:buNone/>
            </a:pPr>
            <a:r>
              <a:rPr lang="en-US" altLang="zh-TW" sz="2200" dirty="0" smtClean="0">
                <a:latin typeface="標楷體" pitchFamily="65" charset="-120"/>
                <a:ea typeface="標楷體" pitchFamily="65" charset="-120"/>
              </a:rPr>
              <a:t>1.</a:t>
            </a:r>
            <a:r>
              <a:rPr lang="zh-TW" altLang="zh-TW" sz="2200" dirty="0" smtClean="0">
                <a:latin typeface="標楷體" pitchFamily="65" charset="-120"/>
                <a:ea typeface="標楷體" pitchFamily="65" charset="-120"/>
              </a:rPr>
              <a:t>面洽</a:t>
            </a:r>
            <a:r>
              <a:rPr lang="zh-TW" altLang="zh-TW" sz="2200" dirty="0">
                <a:latin typeface="標楷體" pitchFamily="65" charset="-120"/>
                <a:ea typeface="標楷體" pitchFamily="65" charset="-120"/>
              </a:rPr>
              <a:t>「</a:t>
            </a:r>
            <a:r>
              <a:rPr lang="zh-TW" altLang="zh-TW" sz="2200" dirty="0">
                <a:solidFill>
                  <a:schemeClr val="accent6"/>
                </a:solidFill>
                <a:latin typeface="標楷體" pitchFamily="65" charset="-120"/>
                <a:ea typeface="標楷體" pitchFamily="65" charset="-120"/>
              </a:rPr>
              <a:t>政風單位</a:t>
            </a:r>
            <a:r>
              <a:rPr lang="zh-TW"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瞭解</a:t>
            </a:r>
            <a:r>
              <a:rPr lang="zh-TW" altLang="zh-TW" sz="2200" dirty="0">
                <a:latin typeface="標楷體" pitchFamily="65" charset="-120"/>
                <a:ea typeface="標楷體" pitchFamily="65" charset="-120"/>
              </a:rPr>
              <a:t>「本身被約談之身分性質」</a:t>
            </a:r>
            <a:r>
              <a:rPr lang="zh-TW" altLang="zh-TW" sz="2200" dirty="0" smtClean="0">
                <a:latin typeface="標楷體" pitchFamily="65" charset="-120"/>
                <a:ea typeface="標楷體" pitchFamily="65" charset="-120"/>
              </a:rPr>
              <a:t>、「</a:t>
            </a:r>
            <a:r>
              <a:rPr lang="zh-TW" altLang="zh-TW" sz="2200" dirty="0">
                <a:latin typeface="標楷體" pitchFamily="65" charset="-120"/>
                <a:ea typeface="標楷體" pitchFamily="65" charset="-120"/>
              </a:rPr>
              <a:t>約談行動可能</a:t>
            </a:r>
            <a:r>
              <a:rPr lang="zh-TW" altLang="zh-TW" sz="2200" dirty="0" smtClean="0">
                <a:latin typeface="標楷體" pitchFamily="65" charset="-120"/>
                <a:ea typeface="標楷體" pitchFamily="65" charset="-120"/>
              </a:rPr>
              <a:t>之目的</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或</a:t>
            </a:r>
            <a:r>
              <a:rPr lang="zh-TW" altLang="zh-TW" sz="2200" dirty="0">
                <a:latin typeface="標楷體" pitchFamily="65" charset="-120"/>
                <a:ea typeface="標楷體" pitchFamily="65" charset="-120"/>
              </a:rPr>
              <a:t>方向」、「對刑事偵查之</a:t>
            </a:r>
            <a:r>
              <a:rPr lang="zh-TW" altLang="zh-TW" sz="2200" dirty="0" smtClean="0">
                <a:latin typeface="標楷體" pitchFamily="65" charset="-120"/>
                <a:ea typeface="標楷體" pitchFamily="65" charset="-120"/>
              </a:rPr>
              <a:t>認識</a:t>
            </a:r>
            <a:r>
              <a:rPr lang="zh-TW" altLang="zh-TW" sz="2200" dirty="0">
                <a:latin typeface="標楷體" pitchFamily="65" charset="-120"/>
                <a:ea typeface="標楷體" pitchFamily="65" charset="-120"/>
              </a:rPr>
              <a:t>與權益」、「</a:t>
            </a:r>
            <a:r>
              <a:rPr lang="zh-TW" altLang="zh-TW" sz="2200" dirty="0" smtClean="0">
                <a:latin typeface="標楷體" pitchFamily="65" charset="-120"/>
                <a:ea typeface="標楷體" pitchFamily="65" charset="-120"/>
              </a:rPr>
              <a:t>相關</a:t>
            </a:r>
            <a:r>
              <a:rPr lang="zh-TW" altLang="zh-TW" sz="2200" dirty="0">
                <a:latin typeface="標楷體" pitchFamily="65" charset="-120"/>
                <a:ea typeface="標楷體" pitchFamily="65" charset="-120"/>
              </a:rPr>
              <a:t>之</a:t>
            </a:r>
            <a:r>
              <a:rPr lang="zh-TW" altLang="zh-TW" sz="2200" dirty="0" smtClean="0">
                <a:latin typeface="標楷體" pitchFamily="65" charset="-120"/>
                <a:ea typeface="標楷體" pitchFamily="65" charset="-120"/>
              </a:rPr>
              <a:t>因應</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建議</a:t>
            </a:r>
            <a:r>
              <a:rPr lang="zh-TW" altLang="zh-TW" sz="2200" dirty="0">
                <a:latin typeface="標楷體" pitchFamily="65" charset="-120"/>
                <a:ea typeface="標楷體" pitchFamily="65" charset="-120"/>
              </a:rPr>
              <a:t>」等事項。</a:t>
            </a:r>
          </a:p>
          <a:p>
            <a:pPr marL="127000" indent="0">
              <a:buNone/>
            </a:pPr>
            <a:r>
              <a:rPr lang="en-US" altLang="zh-TW" sz="2200" dirty="0" smtClean="0">
                <a:latin typeface="標楷體" pitchFamily="65" charset="-120"/>
                <a:ea typeface="標楷體" pitchFamily="65" charset="-120"/>
              </a:rPr>
              <a:t>2.</a:t>
            </a:r>
            <a:r>
              <a:rPr lang="zh-TW" altLang="zh-TW" sz="2200" dirty="0" smtClean="0">
                <a:latin typeface="標楷體" pitchFamily="65" charset="-120"/>
                <a:ea typeface="標楷體" pitchFamily="65" charset="-120"/>
              </a:rPr>
              <a:t>面洽</a:t>
            </a:r>
            <a:r>
              <a:rPr lang="zh-TW" altLang="zh-TW" sz="2200" dirty="0">
                <a:latin typeface="標楷體" pitchFamily="65" charset="-120"/>
                <a:ea typeface="標楷體" pitchFamily="65" charset="-120"/>
              </a:rPr>
              <a:t>「</a:t>
            </a:r>
            <a:r>
              <a:rPr lang="zh-TW" altLang="zh-TW" sz="2200" dirty="0">
                <a:solidFill>
                  <a:schemeClr val="accent6"/>
                </a:solidFill>
                <a:latin typeface="標楷體" pitchFamily="65" charset="-120"/>
                <a:ea typeface="標楷體" pitchFamily="65" charset="-120"/>
              </a:rPr>
              <a:t>人事單位</a:t>
            </a:r>
            <a:r>
              <a:rPr lang="zh-TW"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研</a:t>
            </a:r>
            <a:r>
              <a:rPr lang="zh-TW" altLang="zh-TW" sz="2200" dirty="0">
                <a:latin typeface="標楷體" pitchFamily="65" charset="-120"/>
                <a:ea typeface="標楷體" pitchFamily="65" charset="-120"/>
              </a:rPr>
              <a:t>商因公涉訟輔助之適用及</a:t>
            </a:r>
            <a:r>
              <a:rPr lang="zh-TW" altLang="zh-TW" sz="2200" dirty="0" smtClean="0">
                <a:latin typeface="標楷體" pitchFamily="65" charset="-120"/>
                <a:ea typeface="標楷體" pitchFamily="65" charset="-120"/>
              </a:rPr>
              <a:t>延聘律師</a:t>
            </a:r>
            <a:r>
              <a:rPr lang="zh-TW" altLang="zh-TW" sz="2200" dirty="0">
                <a:latin typeface="標楷體" pitchFamily="65" charset="-120"/>
                <a:ea typeface="標楷體" pitchFamily="65" charset="-120"/>
              </a:rPr>
              <a:t>有關事宜。</a:t>
            </a:r>
          </a:p>
          <a:p>
            <a:pPr marL="127000" indent="0">
              <a:buNone/>
            </a:pPr>
            <a:r>
              <a:rPr lang="en-US" altLang="zh-TW" sz="2200" dirty="0" smtClean="0">
                <a:latin typeface="標楷體" pitchFamily="65" charset="-120"/>
                <a:ea typeface="標楷體" pitchFamily="65" charset="-120"/>
              </a:rPr>
              <a:t>3.</a:t>
            </a:r>
            <a:r>
              <a:rPr lang="zh-TW" altLang="zh-TW" sz="2200" dirty="0" smtClean="0">
                <a:latin typeface="標楷體" pitchFamily="65" charset="-120"/>
                <a:ea typeface="標楷體" pitchFamily="65" charset="-120"/>
              </a:rPr>
              <a:t>面陳</a:t>
            </a:r>
            <a:r>
              <a:rPr lang="zh-TW" altLang="zh-TW" sz="2200" dirty="0">
                <a:latin typeface="標楷體" pitchFamily="65" charset="-120"/>
                <a:ea typeface="標楷體" pitchFamily="65" charset="-120"/>
              </a:rPr>
              <a:t>「</a:t>
            </a:r>
            <a:r>
              <a:rPr lang="zh-TW" altLang="zh-TW" sz="2200" dirty="0">
                <a:solidFill>
                  <a:schemeClr val="accent6"/>
                </a:solidFill>
                <a:latin typeface="標楷體" pitchFamily="65" charset="-120"/>
                <a:ea typeface="標楷體" pitchFamily="65" charset="-120"/>
              </a:rPr>
              <a:t>單位主管</a:t>
            </a:r>
            <a:r>
              <a:rPr lang="zh-TW" altLang="zh-TW" sz="2200" dirty="0">
                <a:latin typeface="標楷體" pitchFamily="65" charset="-120"/>
                <a:ea typeface="標楷體" pitchFamily="65" charset="-120"/>
              </a:rPr>
              <a:t>」及「</a:t>
            </a:r>
            <a:r>
              <a:rPr lang="zh-TW" altLang="zh-TW" sz="2200" dirty="0">
                <a:solidFill>
                  <a:schemeClr val="accent6"/>
                </a:solidFill>
                <a:latin typeface="標楷體" pitchFamily="65" charset="-120"/>
                <a:ea typeface="標楷體" pitchFamily="65" charset="-120"/>
              </a:rPr>
              <a:t>機關首長</a:t>
            </a:r>
            <a:r>
              <a:rPr lang="zh-TW"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報備</a:t>
            </a:r>
            <a:r>
              <a:rPr lang="zh-TW" altLang="zh-TW" sz="2200" dirty="0">
                <a:latin typeface="標楷體" pitchFamily="65" charset="-120"/>
                <a:ea typeface="標楷體" pitchFamily="65" charset="-120"/>
              </a:rPr>
              <a:t>有關因公</a:t>
            </a:r>
            <a:r>
              <a:rPr lang="zh-TW" altLang="zh-TW" sz="2200" dirty="0" smtClean="0">
                <a:latin typeface="標楷體" pitchFamily="65" charset="-120"/>
                <a:ea typeface="標楷體" pitchFamily="65" charset="-120"/>
              </a:rPr>
              <a:t>涉訟</a:t>
            </a:r>
            <a:r>
              <a:rPr lang="zh-TW" altLang="zh-TW" sz="2200" dirty="0">
                <a:latin typeface="標楷體" pitchFamily="65" charset="-120"/>
                <a:ea typeface="標楷體" pitchFamily="65" charset="-120"/>
              </a:rPr>
              <a:t>將被約談調查之情形，並覓妥</a:t>
            </a:r>
            <a:r>
              <a:rPr lang="zh-TW" altLang="zh-TW" sz="2200" dirty="0" smtClean="0">
                <a:latin typeface="標楷體" pitchFamily="65" charset="-120"/>
                <a:ea typeface="標楷體" pitchFamily="65" charset="-120"/>
              </a:rPr>
              <a:t>職務代理</a:t>
            </a:r>
            <a:endParaRPr lang="en-US" altLang="zh-TW" sz="2200" dirty="0" smtClean="0">
              <a:latin typeface="標楷體" pitchFamily="65" charset="-120"/>
              <a:ea typeface="標楷體" pitchFamily="65" charset="-120"/>
            </a:endParaRPr>
          </a:p>
          <a:p>
            <a:pPr marL="127000" indent="0">
              <a:buNone/>
            </a:pPr>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人</a:t>
            </a:r>
            <a:r>
              <a:rPr lang="zh-TW" altLang="zh-TW" sz="2200" dirty="0">
                <a:latin typeface="標楷體" pitchFamily="65" charset="-120"/>
                <a:ea typeface="標楷體" pitchFamily="65" charset="-120"/>
              </a:rPr>
              <a:t>，請准</a:t>
            </a:r>
            <a:r>
              <a:rPr lang="zh-TW" altLang="zh-TW" sz="2200" dirty="0" smtClean="0">
                <a:latin typeface="標楷體" pitchFamily="65" charset="-120"/>
                <a:ea typeface="標楷體" pitchFamily="65" charset="-120"/>
              </a:rPr>
              <a:t>公假</a:t>
            </a:r>
            <a:r>
              <a:rPr lang="zh-TW" altLang="zh-TW" sz="2200" dirty="0">
                <a:latin typeface="標楷體" pitchFamily="65" charset="-120"/>
                <a:ea typeface="標楷體" pitchFamily="65" charset="-120"/>
              </a:rPr>
              <a:t>，準時到場應詢。</a:t>
            </a:r>
            <a:endParaRPr sz="22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7" name="圓角矩形 6"/>
          <p:cNvSpPr/>
          <p:nvPr/>
        </p:nvSpPr>
        <p:spPr>
          <a:xfrm>
            <a:off x="602392" y="1340768"/>
            <a:ext cx="8136904" cy="4320480"/>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pic>
        <p:nvPicPr>
          <p:cNvPr id="3076" name="Picture 4" descr="https://4.bp.blogspot.com/-993E8FTMZds/U9zsXft5wXI/AAAAAAAAkcg/yjF2qgfDIDk/s1600/numb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479" y="857461"/>
            <a:ext cx="970817" cy="96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6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11000" r="-11000"/>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670554" y="2132856"/>
            <a:ext cx="3486300" cy="1546400"/>
          </a:xfrm>
          <a:prstGeom prst="rect">
            <a:avLst/>
          </a:prstGeom>
        </p:spPr>
        <p:txBody>
          <a:bodyPr spcFirstLastPara="1" wrap="square" lIns="91425" tIns="91425" rIns="91425" bIns="91425" anchor="b" anchorCtr="0">
            <a:noAutofit/>
          </a:bodyPr>
          <a:lstStyle/>
          <a:p>
            <a:pPr lvl="0"/>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zh-TW" sz="3800" b="1" dirty="0" smtClean="0">
                <a:latin typeface="標楷體" pitchFamily="65" charset="-120"/>
                <a:ea typeface="標楷體" pitchFamily="65" charset="-120"/>
              </a:rPr>
              <a:t>刑事偵查</a:t>
            </a:r>
            <a:r>
              <a:rPr lang="zh-TW" altLang="en-US" sz="3800" b="1" dirty="0" smtClean="0">
                <a:latin typeface="標楷體" pitchFamily="65" charset="-120"/>
                <a:ea typeface="標楷體" pitchFamily="65" charset="-120"/>
              </a:rPr>
              <a:t>制度</a:t>
            </a:r>
            <a:endParaRPr sz="3800" dirty="0">
              <a:latin typeface="標楷體" pitchFamily="65" charset="-120"/>
              <a:ea typeface="標楷體" pitchFamily="65" charset="-120"/>
            </a:endParaRPr>
          </a:p>
        </p:txBody>
      </p:sp>
      <p:pic>
        <p:nvPicPr>
          <p:cNvPr id="1026" name="Picture 2" descr="https://4.bp.blogspot.com/-d22NPnx_PYk/V0QnhpLTtyI/AAAAAAAA67I/Dam50_nDRSEiUvJ2Jq9sa1uLCCMZKa0ggCLcB/s800/line_enogu6_pur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184" y="1780685"/>
            <a:ext cx="4349040" cy="424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4.bp.blogspot.com/-d22NPnx_PYk/V0QnhpLTtyI/AAAAAAAA67I/Dam50_nDRSEiUvJ2Jq9sa1uLCCMZKa0ggCLcB/s800/line_enogu6_pur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584" y="4145145"/>
            <a:ext cx="4349040" cy="42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61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t="-2000" r="-2000" b="-3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公務方面</a:t>
            </a:r>
            <a:endParaRPr lang="zh-TW" altLang="zh-TW" b="1"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2" name="圓角矩形 1"/>
          <p:cNvSpPr/>
          <p:nvPr/>
        </p:nvSpPr>
        <p:spPr>
          <a:xfrm>
            <a:off x="740100" y="1484784"/>
            <a:ext cx="7920880" cy="2088232"/>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圓角矩形 8"/>
          <p:cNvSpPr/>
          <p:nvPr/>
        </p:nvSpPr>
        <p:spPr>
          <a:xfrm>
            <a:off x="740100" y="3861048"/>
            <a:ext cx="7920880" cy="2016224"/>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 name="文字方塊 9"/>
          <p:cNvSpPr txBox="1"/>
          <p:nvPr/>
        </p:nvSpPr>
        <p:spPr>
          <a:xfrm>
            <a:off x="1353456" y="1606827"/>
            <a:ext cx="6962961" cy="2000548"/>
          </a:xfrm>
          <a:prstGeom prst="rect">
            <a:avLst/>
          </a:prstGeom>
          <a:noFill/>
        </p:spPr>
        <p:txBody>
          <a:bodyPr wrap="square" rtlCol="0">
            <a:spAutoFit/>
          </a:bodyPr>
          <a:lstStyle/>
          <a:p>
            <a:pPr algn="just"/>
            <a:r>
              <a:rPr lang="zh-TW" altLang="zh-TW" sz="2200" dirty="0" smtClean="0">
                <a:solidFill>
                  <a:schemeClr val="accent1">
                    <a:lumMod val="75000"/>
                  </a:schemeClr>
                </a:solidFill>
                <a:latin typeface="標楷體" pitchFamily="65" charset="-120"/>
                <a:ea typeface="標楷體" pitchFamily="65" charset="-120"/>
              </a:rPr>
              <a:t>同仁接受</a:t>
            </a:r>
            <a:r>
              <a:rPr lang="zh-TW" altLang="zh-TW" sz="2200" dirty="0">
                <a:solidFill>
                  <a:schemeClr val="accent1">
                    <a:lumMod val="75000"/>
                  </a:schemeClr>
                </a:solidFill>
                <a:latin typeface="標楷體" pitchFamily="65" charset="-120"/>
                <a:ea typeface="標楷體" pitchFamily="65" charset="-120"/>
              </a:rPr>
              <a:t>約談</a:t>
            </a:r>
            <a:r>
              <a:rPr lang="zh-TW" altLang="zh-TW" sz="2200" dirty="0" smtClean="0">
                <a:solidFill>
                  <a:schemeClr val="accent1">
                    <a:lumMod val="75000"/>
                  </a:schemeClr>
                </a:solidFill>
                <a:latin typeface="標楷體" pitchFamily="65" charset="-120"/>
                <a:ea typeface="標楷體" pitchFamily="65" charset="-120"/>
              </a:rPr>
              <a:t>調查</a:t>
            </a:r>
            <a:r>
              <a:rPr lang="zh-TW" altLang="en-US" sz="2200" dirty="0" smtClean="0">
                <a:solidFill>
                  <a:schemeClr val="accent1">
                    <a:lumMod val="75000"/>
                  </a:schemeClr>
                </a:solidFill>
                <a:latin typeface="標楷體" pitchFamily="65" charset="-120"/>
                <a:ea typeface="標楷體" pitchFamily="65" charset="-120"/>
              </a:rPr>
              <a:t>之</a:t>
            </a:r>
            <a:r>
              <a:rPr lang="zh-TW" altLang="zh-TW" sz="2200" dirty="0" smtClean="0">
                <a:solidFill>
                  <a:schemeClr val="accent1">
                    <a:lumMod val="75000"/>
                  </a:schemeClr>
                </a:solidFill>
                <a:latin typeface="標楷體" pitchFamily="65" charset="-120"/>
                <a:ea typeface="標楷體" pitchFamily="65" charset="-120"/>
              </a:rPr>
              <a:t>前，</a:t>
            </a:r>
            <a:r>
              <a:rPr lang="zh-TW" altLang="zh-TW" sz="2200" dirty="0">
                <a:solidFill>
                  <a:schemeClr val="accent1">
                    <a:lumMod val="75000"/>
                  </a:schemeClr>
                </a:solidFill>
                <a:latin typeface="標楷體" pitchFamily="65" charset="-120"/>
                <a:ea typeface="標楷體" pitchFamily="65" charset="-120"/>
              </a:rPr>
              <a:t>宜先瞭解回顧</a:t>
            </a:r>
            <a:r>
              <a:rPr lang="zh-TW" altLang="zh-TW" sz="2200" dirty="0" smtClean="0">
                <a:solidFill>
                  <a:schemeClr val="accent1">
                    <a:lumMod val="75000"/>
                  </a:schemeClr>
                </a:solidFill>
                <a:latin typeface="標楷體" pitchFamily="65" charset="-120"/>
                <a:ea typeface="標楷體" pitchFamily="65" charset="-120"/>
              </a:rPr>
              <a:t>本身經辦特定</a:t>
            </a:r>
            <a:r>
              <a:rPr lang="zh-TW" altLang="zh-TW" sz="2200" dirty="0">
                <a:solidFill>
                  <a:schemeClr val="accent1">
                    <a:lumMod val="75000"/>
                  </a:schemeClr>
                </a:solidFill>
                <a:latin typeface="標楷體" pitchFamily="65" charset="-120"/>
                <a:ea typeface="標楷體" pitchFamily="65" charset="-120"/>
              </a:rPr>
              <a:t>涉案</a:t>
            </a:r>
            <a:r>
              <a:rPr lang="zh-TW" altLang="zh-TW" sz="2200" dirty="0" smtClean="0">
                <a:solidFill>
                  <a:schemeClr val="accent1">
                    <a:lumMod val="75000"/>
                  </a:schemeClr>
                </a:solidFill>
                <a:latin typeface="標楷體" pitchFamily="65" charset="-120"/>
                <a:ea typeface="標楷體" pitchFamily="65" charset="-120"/>
              </a:rPr>
              <a:t>業務個案</a:t>
            </a:r>
            <a:r>
              <a:rPr lang="zh-TW" altLang="zh-TW" sz="2200" dirty="0">
                <a:solidFill>
                  <a:schemeClr val="accent1">
                    <a:lumMod val="75000"/>
                  </a:schemeClr>
                </a:solidFill>
                <a:latin typeface="標楷體" pitchFamily="65" charset="-120"/>
                <a:ea typeface="標楷體" pitchFamily="65" charset="-120"/>
              </a:rPr>
              <a:t>，必要時預作</a:t>
            </a:r>
            <a:r>
              <a:rPr lang="zh-TW" altLang="zh-TW" sz="2200" dirty="0" smtClean="0">
                <a:solidFill>
                  <a:schemeClr val="accent1">
                    <a:lumMod val="75000"/>
                  </a:schemeClr>
                </a:solidFill>
                <a:latin typeface="標楷體" pitchFamily="65" charset="-120"/>
                <a:ea typeface="標楷體" pitchFamily="65" charset="-120"/>
              </a:rPr>
              <a:t>筆記</a:t>
            </a:r>
            <a:r>
              <a:rPr lang="zh-TW" altLang="zh-TW" sz="2200" dirty="0">
                <a:solidFill>
                  <a:schemeClr val="accent1">
                    <a:lumMod val="75000"/>
                  </a:schemeClr>
                </a:solidFill>
                <a:latin typeface="標楷體" pitchFamily="65" charset="-120"/>
                <a:ea typeface="標楷體" pitchFamily="65" charset="-120"/>
              </a:rPr>
              <a:t>摘錄，特別是</a:t>
            </a:r>
            <a:r>
              <a:rPr lang="zh-TW" altLang="zh-TW" sz="2200" b="1" dirty="0" smtClean="0">
                <a:solidFill>
                  <a:srgbClr val="FF0000"/>
                </a:solidFill>
                <a:latin typeface="標楷體" pitchFamily="65" charset="-120"/>
                <a:ea typeface="標楷體" pitchFamily="65" charset="-120"/>
              </a:rPr>
              <a:t>時間、</a:t>
            </a:r>
            <a:r>
              <a:rPr lang="zh-TW" altLang="zh-TW" sz="2200" b="1" dirty="0">
                <a:solidFill>
                  <a:srgbClr val="FF0000"/>
                </a:solidFill>
                <a:latin typeface="標楷體" pitchFamily="65" charset="-120"/>
                <a:ea typeface="標楷體" pitchFamily="65" charset="-120"/>
              </a:rPr>
              <a:t>數字</a:t>
            </a:r>
            <a:r>
              <a:rPr lang="zh-TW" altLang="zh-TW" sz="2200" dirty="0" smtClean="0">
                <a:solidFill>
                  <a:schemeClr val="accent1">
                    <a:lumMod val="75000"/>
                  </a:schemeClr>
                </a:solidFill>
                <a:latin typeface="標楷體" pitchFamily="65" charset="-120"/>
                <a:ea typeface="標楷體" pitchFamily="65" charset="-120"/>
              </a:rPr>
              <a:t>部分，</a:t>
            </a:r>
            <a:r>
              <a:rPr lang="zh-TW" altLang="zh-TW" sz="2200" dirty="0">
                <a:solidFill>
                  <a:schemeClr val="accent1">
                    <a:lumMod val="75000"/>
                  </a:schemeClr>
                </a:solidFill>
                <a:latin typeface="標楷體" pitchFamily="65" charset="-120"/>
                <a:ea typeface="標楷體" pitchFamily="65" charset="-120"/>
              </a:rPr>
              <a:t>以加強歸納記憶</a:t>
            </a:r>
            <a:r>
              <a:rPr lang="zh-TW" altLang="zh-TW" sz="2200" dirty="0" smtClean="0">
                <a:solidFill>
                  <a:schemeClr val="accent1">
                    <a:lumMod val="75000"/>
                  </a:schemeClr>
                </a:solidFill>
                <a:latin typeface="標楷體" pitchFamily="65" charset="-120"/>
                <a:ea typeface="標楷體" pitchFamily="65" charset="-120"/>
              </a:rPr>
              <a:t>，便於</a:t>
            </a:r>
            <a:r>
              <a:rPr lang="zh-TW" altLang="zh-TW" sz="2200" dirty="0">
                <a:solidFill>
                  <a:schemeClr val="accent1">
                    <a:lumMod val="75000"/>
                  </a:schemeClr>
                </a:solidFill>
                <a:latin typeface="標楷體" pitchFamily="65" charset="-120"/>
                <a:ea typeface="標楷體" pitchFamily="65" charset="-120"/>
              </a:rPr>
              <a:t>屆時答詢；亦可準備相關資料以備提示予檢警調機關</a:t>
            </a:r>
            <a:r>
              <a:rPr lang="zh-TW" altLang="zh-TW" sz="2200" dirty="0" smtClean="0">
                <a:solidFill>
                  <a:schemeClr val="accent1">
                    <a:lumMod val="75000"/>
                  </a:schemeClr>
                </a:solidFill>
                <a:latin typeface="標楷體" pitchFamily="65" charset="-120"/>
                <a:ea typeface="標楷體" pitchFamily="65" charset="-120"/>
              </a:rPr>
              <a:t>，作為</a:t>
            </a:r>
            <a:r>
              <a:rPr lang="zh-TW" altLang="zh-TW" sz="2200" dirty="0">
                <a:solidFill>
                  <a:schemeClr val="accent1">
                    <a:lumMod val="75000"/>
                  </a:schemeClr>
                </a:solidFill>
                <a:latin typeface="標楷體" pitchFamily="65" charset="-120"/>
                <a:ea typeface="標楷體" pitchFamily="65" charset="-120"/>
              </a:rPr>
              <a:t>主張陳明、事實釐清、案件偵辦之參考。</a:t>
            </a:r>
            <a:endParaRPr lang="en-US" altLang="zh-TW" sz="2200" dirty="0">
              <a:solidFill>
                <a:schemeClr val="accent1">
                  <a:lumMod val="75000"/>
                </a:schemeClr>
              </a:solidFill>
              <a:latin typeface="標楷體" pitchFamily="65" charset="-120"/>
              <a:ea typeface="標楷體" pitchFamily="65" charset="-120"/>
            </a:endParaRPr>
          </a:p>
          <a:p>
            <a:endParaRPr lang="zh-TW" altLang="en-US" dirty="0"/>
          </a:p>
        </p:txBody>
      </p:sp>
      <p:sp>
        <p:nvSpPr>
          <p:cNvPr id="4" name="文字方塊 3"/>
          <p:cNvSpPr txBox="1"/>
          <p:nvPr/>
        </p:nvSpPr>
        <p:spPr>
          <a:xfrm>
            <a:off x="1227984" y="3997522"/>
            <a:ext cx="7213904" cy="1785104"/>
          </a:xfrm>
          <a:prstGeom prst="rect">
            <a:avLst/>
          </a:prstGeom>
          <a:noFill/>
        </p:spPr>
        <p:txBody>
          <a:bodyPr wrap="square" rtlCol="0">
            <a:spAutoFit/>
          </a:bodyPr>
          <a:lstStyle/>
          <a:p>
            <a:pPr marL="127000" indent="0" algn="just">
              <a:buNone/>
            </a:pPr>
            <a:r>
              <a:rPr lang="zh-TW" altLang="zh-TW" sz="2200" dirty="0">
                <a:solidFill>
                  <a:schemeClr val="accent1">
                    <a:lumMod val="75000"/>
                  </a:schemeClr>
                </a:solidFill>
                <a:latin typeface="標楷體" pitchFamily="65" charset="-120"/>
                <a:ea typeface="標楷體" pitchFamily="65" charset="-120"/>
              </a:rPr>
              <a:t>約談時，檢警</a:t>
            </a:r>
            <a:r>
              <a:rPr lang="zh-TW" altLang="zh-TW" sz="2200" dirty="0" smtClean="0">
                <a:solidFill>
                  <a:schemeClr val="accent1">
                    <a:lumMod val="75000"/>
                  </a:schemeClr>
                </a:solidFill>
                <a:latin typeface="標楷體" pitchFamily="65" charset="-120"/>
                <a:ea typeface="標楷體" pitchFamily="65" charset="-120"/>
              </a:rPr>
              <a:t>調</a:t>
            </a:r>
            <a:r>
              <a:rPr lang="zh-TW" altLang="en-US" sz="2200" dirty="0" smtClean="0">
                <a:solidFill>
                  <a:schemeClr val="accent1">
                    <a:lumMod val="75000"/>
                  </a:schemeClr>
                </a:solidFill>
                <a:latin typeface="標楷體" pitchFamily="65" charset="-120"/>
                <a:ea typeface="標楷體" pitchFamily="65" charset="-120"/>
              </a:rPr>
              <a:t>廉</a:t>
            </a:r>
            <a:r>
              <a:rPr lang="zh-TW" altLang="zh-TW" sz="2200" dirty="0" smtClean="0">
                <a:solidFill>
                  <a:schemeClr val="accent1">
                    <a:lumMod val="75000"/>
                  </a:schemeClr>
                </a:solidFill>
                <a:latin typeface="標楷體" pitchFamily="65" charset="-120"/>
                <a:ea typeface="標楷體" pitchFamily="65" charset="-120"/>
              </a:rPr>
              <a:t>為</a:t>
            </a:r>
            <a:r>
              <a:rPr lang="zh-TW" altLang="zh-TW" sz="2200" dirty="0">
                <a:solidFill>
                  <a:schemeClr val="accent1">
                    <a:lumMod val="75000"/>
                  </a:schemeClr>
                </a:solidFill>
                <a:latin typeface="標楷體" pitchFamily="65" charset="-120"/>
                <a:ea typeface="標楷體" pitchFamily="65" charset="-120"/>
              </a:rPr>
              <a:t>確認</a:t>
            </a:r>
            <a:r>
              <a:rPr lang="zh-TW" altLang="zh-TW" sz="2200" b="1" dirty="0">
                <a:solidFill>
                  <a:srgbClr val="FF0000"/>
                </a:solidFill>
                <a:latin typeface="標楷體" pitchFamily="65" charset="-120"/>
                <a:ea typeface="標楷體" pitchFamily="65" charset="-120"/>
              </a:rPr>
              <a:t>陳述之正確性、真實性及可信性</a:t>
            </a:r>
            <a:r>
              <a:rPr lang="zh-TW" altLang="zh-TW" sz="2200" dirty="0">
                <a:solidFill>
                  <a:schemeClr val="accent1">
                    <a:lumMod val="75000"/>
                  </a:schemeClr>
                </a:solidFill>
                <a:latin typeface="標楷體" pitchFamily="65" charset="-120"/>
                <a:ea typeface="標楷體" pitchFamily="65" charset="-120"/>
              </a:rPr>
              <a:t>，恐針對</a:t>
            </a:r>
            <a:r>
              <a:rPr lang="zh-TW" altLang="zh-TW" sz="2200" b="1" dirty="0">
                <a:solidFill>
                  <a:srgbClr val="FF0000"/>
                </a:solidFill>
                <a:latin typeface="標楷體" pitchFamily="65" charset="-120"/>
                <a:ea typeface="標楷體" pitchFamily="65" charset="-120"/>
              </a:rPr>
              <a:t>同一問題設計以不同方式數次提問</a:t>
            </a:r>
            <a:r>
              <a:rPr lang="zh-TW" altLang="zh-TW" sz="2200" dirty="0">
                <a:solidFill>
                  <a:schemeClr val="accent1">
                    <a:lumMod val="75000"/>
                  </a:schemeClr>
                </a:solidFill>
                <a:latin typeface="標楷體" pitchFamily="65" charset="-120"/>
                <a:ea typeface="標楷體" pitchFamily="65" charset="-120"/>
              </a:rPr>
              <a:t>，受約談人應保持心情平穩、頭腦</a:t>
            </a:r>
            <a:r>
              <a:rPr lang="zh-TW" altLang="zh-TW" sz="2200" dirty="0" smtClean="0">
                <a:solidFill>
                  <a:schemeClr val="accent1">
                    <a:lumMod val="75000"/>
                  </a:schemeClr>
                </a:solidFill>
                <a:latin typeface="標楷體" pitchFamily="65" charset="-120"/>
                <a:ea typeface="標楷體" pitchFamily="65" charset="-120"/>
              </a:rPr>
              <a:t>清晰，</a:t>
            </a:r>
            <a:r>
              <a:rPr lang="zh-TW" altLang="zh-TW" sz="2200" dirty="0">
                <a:solidFill>
                  <a:schemeClr val="accent1">
                    <a:lumMod val="75000"/>
                  </a:schemeClr>
                </a:solidFill>
                <a:latin typeface="標楷體" pitchFamily="65" charset="-120"/>
                <a:ea typeface="標楷體" pitchFamily="65" charset="-120"/>
              </a:rPr>
              <a:t>並</a:t>
            </a:r>
            <a:r>
              <a:rPr lang="zh-TW" altLang="zh-TW" sz="2200" b="1" dirty="0">
                <a:solidFill>
                  <a:srgbClr val="FF0000"/>
                </a:solidFill>
                <a:latin typeface="標楷體" pitchFamily="65" charset="-120"/>
                <a:ea typeface="標楷體" pitchFamily="65" charset="-120"/>
              </a:rPr>
              <a:t>據實陳述</a:t>
            </a:r>
            <a:r>
              <a:rPr lang="zh-TW" altLang="zh-TW" sz="2200" dirty="0">
                <a:solidFill>
                  <a:schemeClr val="accent1">
                    <a:lumMod val="75000"/>
                  </a:schemeClr>
                </a:solidFill>
                <a:latin typeface="標楷體" pitchFamily="65" charset="-120"/>
                <a:ea typeface="標楷體" pitchFamily="65" charset="-120"/>
              </a:rPr>
              <a:t>，忌因緊張浮躁導致陳述前後矛盾，影響供詞可信度及受約談人之地位評價。</a:t>
            </a:r>
            <a:endParaRPr lang="en-US" altLang="zh-TW" sz="2200" dirty="0">
              <a:solidFill>
                <a:schemeClr val="accent1">
                  <a:lumMod val="75000"/>
                </a:schemeClr>
              </a:solidFill>
              <a:latin typeface="標楷體" pitchFamily="65" charset="-120"/>
              <a:ea typeface="標楷體" pitchFamily="65" charset="-120"/>
            </a:endParaRPr>
          </a:p>
        </p:txBody>
      </p:sp>
      <p:pic>
        <p:nvPicPr>
          <p:cNvPr id="4098" name="Picture 2" descr="https://1.bp.blogspot.com/-a0AMrvLUJmM/U9zsXbwKokI/AAAAAAAAkck/UPrQbQ1R50E/s1600/number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2" y="1927037"/>
            <a:ext cx="1006547" cy="10021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2.bp.blogspot.com/-wsph92D4YYQ/U9zsYIuFt3I/AAAAAAAAkc0/bdRK56v8Rfg/s1600/number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225967"/>
            <a:ext cx="1022299" cy="101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3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t="-2000" b="-3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公務方面</a:t>
            </a:r>
            <a:endParaRPr lang="zh-TW" altLang="zh-TW" b="1"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 name="圓角矩形 1"/>
          <p:cNvSpPr/>
          <p:nvPr/>
        </p:nvSpPr>
        <p:spPr>
          <a:xfrm>
            <a:off x="1495674" y="1484780"/>
            <a:ext cx="6614964" cy="1296143"/>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圓角矩形 8"/>
          <p:cNvSpPr/>
          <p:nvPr/>
        </p:nvSpPr>
        <p:spPr>
          <a:xfrm>
            <a:off x="1457024" y="3007523"/>
            <a:ext cx="6597986" cy="1335633"/>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 name="文字方塊 9"/>
          <p:cNvSpPr txBox="1"/>
          <p:nvPr/>
        </p:nvSpPr>
        <p:spPr>
          <a:xfrm>
            <a:off x="1576469" y="3112050"/>
            <a:ext cx="6359096" cy="1231106"/>
          </a:xfrm>
          <a:prstGeom prst="rect">
            <a:avLst/>
          </a:prstGeom>
          <a:noFill/>
        </p:spPr>
        <p:txBody>
          <a:bodyPr wrap="square" rtlCol="0">
            <a:spAutoFit/>
          </a:bodyPr>
          <a:lstStyle/>
          <a:p>
            <a:pPr marL="127000" indent="0" algn="just">
              <a:buNone/>
            </a:pPr>
            <a:r>
              <a:rPr lang="zh-TW" altLang="zh-TW" sz="2000" dirty="0">
                <a:solidFill>
                  <a:schemeClr val="accent1">
                    <a:lumMod val="75000"/>
                  </a:schemeClr>
                </a:solidFill>
                <a:latin typeface="標楷體" pitchFamily="65" charset="-120"/>
                <a:ea typeface="標楷體" pitchFamily="65" charset="-120"/>
              </a:rPr>
              <a:t>接受約談調查時，若有不確定記憶部分，則應據實陳述「記不清楚」或「無法肯定」，</a:t>
            </a:r>
            <a:r>
              <a:rPr lang="zh-TW" altLang="zh-TW" sz="2000" b="1" dirty="0">
                <a:solidFill>
                  <a:srgbClr val="FF0000"/>
                </a:solidFill>
                <a:latin typeface="標楷體" pitchFamily="65" charset="-120"/>
                <a:ea typeface="標楷體" pitchFamily="65" charset="-120"/>
              </a:rPr>
              <a:t>不宜使用「大概」、「可能」</a:t>
            </a:r>
            <a:r>
              <a:rPr lang="zh-TW" altLang="zh-TW" sz="2000" dirty="0">
                <a:solidFill>
                  <a:schemeClr val="accent1">
                    <a:lumMod val="75000"/>
                  </a:schemeClr>
                </a:solidFill>
                <a:latin typeface="標楷體" pitchFamily="65" charset="-120"/>
                <a:ea typeface="標楷體" pitchFamily="65" charset="-120"/>
              </a:rPr>
              <a:t>等失之輕率之肯定、假設或判斷。</a:t>
            </a:r>
            <a:endParaRPr lang="en-US" altLang="zh-TW" sz="2000" dirty="0">
              <a:solidFill>
                <a:schemeClr val="accent1">
                  <a:lumMod val="75000"/>
                </a:schemeClr>
              </a:solidFill>
              <a:latin typeface="標楷體" pitchFamily="65" charset="-120"/>
              <a:ea typeface="標楷體" pitchFamily="65" charset="-120"/>
            </a:endParaRPr>
          </a:p>
          <a:p>
            <a:endParaRPr lang="zh-TW" altLang="en-US" dirty="0"/>
          </a:p>
        </p:txBody>
      </p:sp>
      <p:sp>
        <p:nvSpPr>
          <p:cNvPr id="3" name="文字方塊 2"/>
          <p:cNvSpPr txBox="1"/>
          <p:nvPr/>
        </p:nvSpPr>
        <p:spPr>
          <a:xfrm>
            <a:off x="1567682" y="1664877"/>
            <a:ext cx="6470948" cy="1015663"/>
          </a:xfrm>
          <a:prstGeom prst="rect">
            <a:avLst/>
          </a:prstGeom>
          <a:noFill/>
        </p:spPr>
        <p:txBody>
          <a:bodyPr wrap="square" rtlCol="0">
            <a:spAutoFit/>
          </a:bodyPr>
          <a:lstStyle/>
          <a:p>
            <a:pPr marL="127000" indent="0" algn="just">
              <a:buNone/>
            </a:pPr>
            <a:r>
              <a:rPr lang="zh-TW" altLang="zh-TW" sz="2000" dirty="0">
                <a:solidFill>
                  <a:schemeClr val="accent1">
                    <a:lumMod val="75000"/>
                  </a:schemeClr>
                </a:solidFill>
                <a:latin typeface="標楷體" pitchFamily="65" charset="-120"/>
                <a:ea typeface="標楷體" pitchFamily="65" charset="-120"/>
              </a:rPr>
              <a:t>同仁若屬自行於</a:t>
            </a:r>
            <a:r>
              <a:rPr lang="zh-TW" altLang="zh-TW" sz="2000" b="1" dirty="0">
                <a:solidFill>
                  <a:srgbClr val="FF0000"/>
                </a:solidFill>
                <a:latin typeface="標楷體" pitchFamily="65" charset="-120"/>
                <a:ea typeface="標楷體" pitchFamily="65" charset="-120"/>
              </a:rPr>
              <a:t>戶籍地址</a:t>
            </a:r>
            <a:r>
              <a:rPr lang="zh-TW" altLang="zh-TW" sz="2000" dirty="0">
                <a:solidFill>
                  <a:schemeClr val="accent1">
                    <a:lumMod val="75000"/>
                  </a:schemeClr>
                </a:solidFill>
                <a:latin typeface="標楷體" pitchFamily="65" charset="-120"/>
                <a:ea typeface="標楷體" pitchFamily="65" charset="-120"/>
              </a:rPr>
              <a:t>收受「</a:t>
            </a:r>
            <a:r>
              <a:rPr lang="zh-TW" altLang="zh-TW" sz="2000" b="1" dirty="0">
                <a:solidFill>
                  <a:srgbClr val="FF0000"/>
                </a:solidFill>
                <a:latin typeface="標楷體" pitchFamily="65" charset="-120"/>
                <a:ea typeface="標楷體" pitchFamily="65" charset="-120"/>
              </a:rPr>
              <a:t>約談通知書或傳票</a:t>
            </a:r>
            <a:r>
              <a:rPr lang="zh-TW" altLang="zh-TW" sz="2000" dirty="0">
                <a:solidFill>
                  <a:schemeClr val="accent1">
                    <a:lumMod val="75000"/>
                  </a:schemeClr>
                </a:solidFill>
                <a:latin typeface="標楷體" pitchFamily="65" charset="-120"/>
                <a:ea typeface="標楷體" pitchFamily="65" charset="-120"/>
              </a:rPr>
              <a:t>」（非由機關政風單位轉交），請及早報告「機關長官」</a:t>
            </a:r>
            <a:r>
              <a:rPr lang="zh-TW" altLang="en-US" sz="2000" dirty="0">
                <a:solidFill>
                  <a:schemeClr val="accent1">
                    <a:lumMod val="75000"/>
                  </a:schemeClr>
                </a:solidFill>
                <a:latin typeface="標楷體" pitchFamily="65" charset="-120"/>
                <a:ea typeface="標楷體" pitchFamily="65" charset="-120"/>
              </a:rPr>
              <a:t>並</a:t>
            </a:r>
            <a:r>
              <a:rPr lang="zh-TW" altLang="zh-TW" sz="2000" dirty="0">
                <a:solidFill>
                  <a:schemeClr val="accent1">
                    <a:lumMod val="75000"/>
                  </a:schemeClr>
                </a:solidFill>
                <a:latin typeface="標楷體" pitchFamily="65" charset="-120"/>
                <a:ea typeface="標楷體" pitchFamily="65" charset="-120"/>
              </a:rPr>
              <a:t>知會「政風單位」。</a:t>
            </a:r>
            <a:endParaRPr lang="en-US" altLang="zh-TW" sz="2000" dirty="0">
              <a:solidFill>
                <a:schemeClr val="accent1">
                  <a:lumMod val="75000"/>
                </a:schemeClr>
              </a:solidFill>
              <a:latin typeface="標楷體" pitchFamily="65" charset="-120"/>
              <a:ea typeface="標楷體" pitchFamily="65" charset="-120"/>
            </a:endParaRPr>
          </a:p>
        </p:txBody>
      </p:sp>
      <p:sp>
        <p:nvSpPr>
          <p:cNvPr id="11" name="圓角矩形 10"/>
          <p:cNvSpPr/>
          <p:nvPr/>
        </p:nvSpPr>
        <p:spPr>
          <a:xfrm>
            <a:off x="1409994" y="4605492"/>
            <a:ext cx="6628636" cy="1296143"/>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5" name="矩形 4"/>
          <p:cNvSpPr/>
          <p:nvPr/>
        </p:nvSpPr>
        <p:spPr>
          <a:xfrm>
            <a:off x="1587439" y="4785386"/>
            <a:ext cx="6337155" cy="1015663"/>
          </a:xfrm>
          <a:prstGeom prst="rect">
            <a:avLst/>
          </a:prstGeom>
        </p:spPr>
        <p:txBody>
          <a:bodyPr wrap="square">
            <a:spAutoFit/>
          </a:bodyPr>
          <a:lstStyle/>
          <a:p>
            <a:pPr marL="127000" indent="0" algn="just">
              <a:buNone/>
            </a:pPr>
            <a:r>
              <a:rPr lang="zh-TW" altLang="en-US" sz="2000" dirty="0">
                <a:solidFill>
                  <a:schemeClr val="accent1">
                    <a:lumMod val="75000"/>
                  </a:schemeClr>
                </a:solidFill>
                <a:latin typeface="標楷體" pitchFamily="65" charset="-120"/>
                <a:ea typeface="標楷體" pitchFamily="65" charset="-120"/>
              </a:rPr>
              <a:t>同仁若接受檢警</a:t>
            </a:r>
            <a:r>
              <a:rPr lang="zh-TW" altLang="en-US" sz="2000" dirty="0" smtClean="0">
                <a:solidFill>
                  <a:schemeClr val="accent1">
                    <a:lumMod val="75000"/>
                  </a:schemeClr>
                </a:solidFill>
                <a:latin typeface="標楷體" pitchFamily="65" charset="-120"/>
                <a:ea typeface="標楷體" pitchFamily="65" charset="-120"/>
              </a:rPr>
              <a:t>調廉機關</a:t>
            </a:r>
            <a:r>
              <a:rPr lang="zh-TW" altLang="en-US" sz="2000" dirty="0">
                <a:solidFill>
                  <a:schemeClr val="accent1">
                    <a:lumMod val="75000"/>
                  </a:schemeClr>
                </a:solidFill>
                <a:latin typeface="標楷體" pitchFamily="65" charset="-120"/>
                <a:ea typeface="標楷體" pitchFamily="65" charset="-120"/>
              </a:rPr>
              <a:t>約談調查後，其當場製作之訊問或詢問</a:t>
            </a:r>
            <a:r>
              <a:rPr lang="zh-TW" altLang="en-US" sz="2000" b="1" dirty="0">
                <a:solidFill>
                  <a:srgbClr val="FF0000"/>
                </a:solidFill>
                <a:latin typeface="標楷體" pitchFamily="65" charset="-120"/>
                <a:ea typeface="標楷體" pitchFamily="65" charset="-120"/>
              </a:rPr>
              <a:t>筆錄應仔細慎重詳閱無誤</a:t>
            </a:r>
            <a:r>
              <a:rPr lang="zh-TW" altLang="en-US" sz="2000" dirty="0">
                <a:solidFill>
                  <a:schemeClr val="accent1">
                    <a:lumMod val="75000"/>
                  </a:schemeClr>
                </a:solidFill>
                <a:latin typeface="標楷體" pitchFamily="65" charset="-120"/>
                <a:ea typeface="標楷體" pitchFamily="65" charset="-120"/>
              </a:rPr>
              <a:t>，始親自於緊接記載之末行，簽名、蓋章或按指印。</a:t>
            </a:r>
          </a:p>
        </p:txBody>
      </p:sp>
      <p:pic>
        <p:nvPicPr>
          <p:cNvPr id="5122" name="Picture 2" descr="https://1.bp.blogspot.com/-yA0P4Mb91Mg/U9zsYau5ipI/AAAAAAAAkdE/5r7XBPHa4G4/s1600/number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85163"/>
            <a:ext cx="1100138" cy="1095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3.bp.blogspot.com/-R9KkEj4ktSE/U9zsYZsi71I/AAAAAAAAkc4/FFtsImk-Rng/s1600/number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99" y="3112050"/>
            <a:ext cx="1100137" cy="10953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3.bp.blogspot.com/-URcDilfSvKc/U9zsZb-JtYI/AAAAAAAAkdM/kzq9NztVsYE/s1600/number_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814" y="4726864"/>
            <a:ext cx="1137630" cy="113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9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私</a:t>
            </a:r>
            <a:r>
              <a:rPr lang="zh-TW" altLang="en-US" b="1" dirty="0" smtClean="0">
                <a:latin typeface="標楷體" pitchFamily="65" charset="-120"/>
                <a:ea typeface="標楷體" pitchFamily="65" charset="-120"/>
              </a:rPr>
              <a:t>務方面</a:t>
            </a:r>
            <a:endParaRPr lang="zh-TW" altLang="zh-TW" b="1" dirty="0">
              <a:latin typeface="標楷體" pitchFamily="65" charset="-120"/>
              <a:ea typeface="標楷體" pitchFamily="65" charset="-120"/>
            </a:endParaRPr>
          </a:p>
        </p:txBody>
      </p:sp>
      <p:sp>
        <p:nvSpPr>
          <p:cNvPr id="122" name="Google Shape;122;p24"/>
          <p:cNvSpPr txBox="1">
            <a:spLocks noGrp="1"/>
          </p:cNvSpPr>
          <p:nvPr>
            <p:ph type="body" idx="1"/>
          </p:nvPr>
        </p:nvSpPr>
        <p:spPr>
          <a:xfrm>
            <a:off x="1007290" y="1772816"/>
            <a:ext cx="7599284" cy="2215165"/>
          </a:xfrm>
          <a:prstGeom prst="rect">
            <a:avLst/>
          </a:prstGeom>
          <a:noFill/>
        </p:spPr>
        <p:txBody>
          <a:bodyPr spcFirstLastPara="1" wrap="square" lIns="91425" tIns="91425" rIns="91425" bIns="91425" anchor="t" anchorCtr="0">
            <a:noAutofit/>
          </a:bodyPr>
          <a:lstStyle/>
          <a:p>
            <a:pPr marL="127000" indent="0" algn="just">
              <a:lnSpc>
                <a:spcPct val="100000"/>
              </a:lnSpc>
              <a:buNone/>
            </a:pPr>
            <a:r>
              <a:rPr lang="zh-TW" altLang="zh-TW" sz="2400" dirty="0">
                <a:solidFill>
                  <a:schemeClr val="accent1">
                    <a:lumMod val="75000"/>
                  </a:schemeClr>
                </a:solidFill>
                <a:latin typeface="標楷體" pitchFamily="65" charset="-120"/>
                <a:ea typeface="標楷體" pitchFamily="65" charset="-120"/>
              </a:rPr>
              <a:t>接受約談調查之前，個人「</a:t>
            </a:r>
            <a:r>
              <a:rPr lang="zh-TW" altLang="zh-TW" sz="2400" dirty="0">
                <a:solidFill>
                  <a:srgbClr val="FF0000"/>
                </a:solidFill>
                <a:latin typeface="標楷體" pitchFamily="65" charset="-120"/>
                <a:ea typeface="標楷體" pitchFamily="65" charset="-120"/>
              </a:rPr>
              <a:t>健保卡</a:t>
            </a:r>
            <a:r>
              <a:rPr lang="zh-TW" altLang="zh-TW" sz="2400" dirty="0">
                <a:solidFill>
                  <a:schemeClr val="accent1">
                    <a:lumMod val="75000"/>
                  </a:schemeClr>
                </a:solidFill>
                <a:latin typeface="標楷體" pitchFamily="65" charset="-120"/>
                <a:ea typeface="標楷體" pitchFamily="65" charset="-120"/>
              </a:rPr>
              <a:t>」</a:t>
            </a:r>
            <a:r>
              <a:rPr lang="zh-TW" altLang="zh-TW" sz="2400" dirty="0" smtClean="0">
                <a:solidFill>
                  <a:schemeClr val="accent1">
                    <a:lumMod val="75000"/>
                  </a:schemeClr>
                </a:solidFill>
                <a:latin typeface="標楷體" pitchFamily="65" charset="-120"/>
                <a:ea typeface="標楷體" pitchFamily="65" charset="-120"/>
              </a:rPr>
              <a:t>及相關「</a:t>
            </a:r>
            <a:r>
              <a:rPr lang="zh-TW" altLang="zh-TW" sz="2400" dirty="0">
                <a:solidFill>
                  <a:srgbClr val="FF0000"/>
                </a:solidFill>
                <a:latin typeface="標楷體" pitchFamily="65" charset="-120"/>
                <a:ea typeface="標楷體" pitchFamily="65" charset="-120"/>
              </a:rPr>
              <a:t>常備藥品</a:t>
            </a:r>
            <a:r>
              <a:rPr lang="zh-TW" altLang="zh-TW" sz="2400" dirty="0" smtClean="0">
                <a:solidFill>
                  <a:schemeClr val="accent1">
                    <a:lumMod val="75000"/>
                  </a:schemeClr>
                </a:solidFill>
                <a:latin typeface="標楷體" pitchFamily="65" charset="-120"/>
                <a:ea typeface="標楷體" pitchFamily="65" charset="-120"/>
              </a:rPr>
              <a:t>」或「</a:t>
            </a:r>
            <a:r>
              <a:rPr lang="zh-TW" altLang="zh-TW" sz="2400" dirty="0">
                <a:solidFill>
                  <a:srgbClr val="FF0000"/>
                </a:solidFill>
                <a:latin typeface="標楷體" pitchFamily="65" charset="-120"/>
                <a:ea typeface="標楷體" pitchFamily="65" charset="-120"/>
              </a:rPr>
              <a:t>緊急用藥</a:t>
            </a:r>
            <a:r>
              <a:rPr lang="zh-TW" altLang="zh-TW" sz="2400" dirty="0">
                <a:solidFill>
                  <a:schemeClr val="accent1">
                    <a:lumMod val="75000"/>
                  </a:schemeClr>
                </a:solidFill>
                <a:latin typeface="標楷體" pitchFamily="65" charset="-120"/>
                <a:ea typeface="標楷體" pitchFamily="65" charset="-120"/>
              </a:rPr>
              <a:t>」應預為備妥，屆時隨身</a:t>
            </a:r>
            <a:r>
              <a:rPr lang="zh-TW" altLang="zh-TW" sz="2400" dirty="0" smtClean="0">
                <a:solidFill>
                  <a:schemeClr val="accent1">
                    <a:lumMod val="75000"/>
                  </a:schemeClr>
                </a:solidFill>
                <a:latin typeface="標楷體" pitchFamily="65" charset="-120"/>
                <a:ea typeface="標楷體" pitchFamily="65" charset="-120"/>
              </a:rPr>
              <a:t>攜帶。另若</a:t>
            </a:r>
            <a:r>
              <a:rPr lang="zh-TW" altLang="zh-TW" sz="2400" dirty="0">
                <a:solidFill>
                  <a:schemeClr val="accent1">
                    <a:lumMod val="75000"/>
                  </a:schemeClr>
                </a:solidFill>
                <a:latin typeface="標楷體" pitchFamily="65" charset="-120"/>
                <a:ea typeface="標楷體" pitchFamily="65" charset="-120"/>
              </a:rPr>
              <a:t>以「犯罪嫌疑人」或「被告」之身分接受約談調查，亦可請家屬先行備妥相當數額之現金，俾遇「具保」時能即時繳交保證金</a:t>
            </a:r>
            <a:r>
              <a:rPr lang="zh-TW" altLang="zh-TW" sz="2400" dirty="0" smtClean="0">
                <a:solidFill>
                  <a:schemeClr val="accent1">
                    <a:lumMod val="75000"/>
                  </a:schemeClr>
                </a:solidFill>
                <a:latin typeface="標楷體" pitchFamily="65" charset="-120"/>
                <a:ea typeface="標楷體" pitchFamily="65" charset="-120"/>
              </a:rPr>
              <a:t>。</a:t>
            </a:r>
            <a:endParaRPr lang="en-US" altLang="zh-TW" sz="2400" dirty="0" smtClean="0">
              <a:solidFill>
                <a:schemeClr val="accent1">
                  <a:lumMod val="75000"/>
                </a:schemeClr>
              </a:solidFill>
              <a:latin typeface="標楷體" pitchFamily="65" charset="-120"/>
              <a:ea typeface="標楷體" pitchFamily="65" charset="-120"/>
            </a:endParaRPr>
          </a:p>
          <a:p>
            <a:pPr marL="127000" indent="0" algn="just">
              <a:buNone/>
            </a:pPr>
            <a:endParaRPr lang="en-US" altLang="zh-TW" sz="2400" dirty="0" smtClean="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 name="圓角矩形 1"/>
          <p:cNvSpPr/>
          <p:nvPr/>
        </p:nvSpPr>
        <p:spPr>
          <a:xfrm>
            <a:off x="882496" y="1628800"/>
            <a:ext cx="7848872" cy="2218017"/>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925896" y="4251576"/>
            <a:ext cx="7848872" cy="1224136"/>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188880" y="4434176"/>
            <a:ext cx="7593904" cy="1046440"/>
          </a:xfrm>
          <a:prstGeom prst="rect">
            <a:avLst/>
          </a:prstGeom>
          <a:noFill/>
        </p:spPr>
        <p:txBody>
          <a:bodyPr wrap="square" rtlCol="0">
            <a:spAutoFit/>
          </a:bodyPr>
          <a:lstStyle/>
          <a:p>
            <a:r>
              <a:rPr lang="zh-TW" altLang="en-US" sz="2400" dirty="0">
                <a:solidFill>
                  <a:schemeClr val="accent1">
                    <a:lumMod val="75000"/>
                  </a:schemeClr>
                </a:solidFill>
                <a:latin typeface="標楷體" pitchFamily="65" charset="-120"/>
                <a:ea typeface="標楷體" pitchFamily="65" charset="-120"/>
              </a:rPr>
              <a:t>接受約談調查之時，請隨身攜帶</a:t>
            </a:r>
            <a:r>
              <a:rPr lang="zh-TW" altLang="en-US" sz="2400" dirty="0">
                <a:solidFill>
                  <a:srgbClr val="FF0000"/>
                </a:solidFill>
                <a:latin typeface="標楷體" pitchFamily="65" charset="-120"/>
                <a:ea typeface="標楷體" pitchFamily="65" charset="-120"/>
              </a:rPr>
              <a:t>身分證</a:t>
            </a:r>
            <a:r>
              <a:rPr lang="zh-TW" altLang="en-US" sz="2400" dirty="0">
                <a:solidFill>
                  <a:schemeClr val="accent1">
                    <a:lumMod val="75000"/>
                  </a:schemeClr>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私章</a:t>
            </a:r>
            <a:r>
              <a:rPr lang="zh-TW" altLang="en-US" sz="2400" dirty="0">
                <a:solidFill>
                  <a:schemeClr val="accent1">
                    <a:lumMod val="75000"/>
                  </a:schemeClr>
                </a:solidFill>
                <a:latin typeface="標楷體" pitchFamily="65" charset="-120"/>
                <a:ea typeface="標楷體" pitchFamily="65" charset="-120"/>
              </a:rPr>
              <a:t>或近視</a:t>
            </a:r>
            <a:r>
              <a:rPr lang="en-US" altLang="zh-TW" sz="2400" dirty="0">
                <a:solidFill>
                  <a:schemeClr val="accent1">
                    <a:lumMod val="75000"/>
                  </a:schemeClr>
                </a:solidFill>
                <a:latin typeface="標楷體" pitchFamily="65" charset="-120"/>
                <a:ea typeface="標楷體" pitchFamily="65" charset="-120"/>
              </a:rPr>
              <a:t>(</a:t>
            </a:r>
            <a:r>
              <a:rPr lang="zh-TW" altLang="en-US" sz="2400" dirty="0">
                <a:solidFill>
                  <a:schemeClr val="accent1">
                    <a:lumMod val="75000"/>
                  </a:schemeClr>
                </a:solidFill>
                <a:latin typeface="標楷體" pitchFamily="65" charset="-120"/>
                <a:ea typeface="標楷體" pitchFamily="65" charset="-120"/>
              </a:rPr>
              <a:t>老花</a:t>
            </a:r>
            <a:r>
              <a:rPr lang="en-US" altLang="zh-TW" sz="2400" dirty="0">
                <a:solidFill>
                  <a:schemeClr val="accent1">
                    <a:lumMod val="75000"/>
                  </a:schemeClr>
                </a:solidFill>
                <a:latin typeface="標楷體" pitchFamily="65" charset="-120"/>
                <a:ea typeface="標楷體" pitchFamily="65" charset="-120"/>
              </a:rPr>
              <a:t>)</a:t>
            </a:r>
            <a:r>
              <a:rPr lang="zh-TW" altLang="en-US" sz="2400" dirty="0">
                <a:solidFill>
                  <a:schemeClr val="accent1">
                    <a:lumMod val="75000"/>
                  </a:schemeClr>
                </a:solidFill>
                <a:latin typeface="標楷體" pitchFamily="65" charset="-120"/>
                <a:ea typeface="標楷體" pitchFamily="65" charset="-120"/>
              </a:rPr>
              <a:t>眼鏡及個人臨場備忘札記用紙筆。</a:t>
            </a:r>
          </a:p>
          <a:p>
            <a:endParaRPr lang="zh-TW" altLang="en-US" dirty="0"/>
          </a:p>
        </p:txBody>
      </p:sp>
      <p:pic>
        <p:nvPicPr>
          <p:cNvPr id="12" name="Picture 4" descr="https://4.bp.blogspot.com/-993E8FTMZds/U9zsXft5wXI/AAAAAAAAkcg/yjF2qgfDIDk/s1600/number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17" y="2204864"/>
            <a:ext cx="822498" cy="8189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1.bp.blogspot.com/-a0AMrvLUJmM/U9zsXbwKokI/AAAAAAAAkck/UPrQbQ1R50E/s1600/numb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87" y="4526944"/>
            <a:ext cx="864648" cy="86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5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私</a:t>
            </a:r>
            <a:r>
              <a:rPr lang="zh-TW" altLang="en-US" b="1" dirty="0" smtClean="0">
                <a:latin typeface="標楷體" pitchFamily="65" charset="-120"/>
                <a:ea typeface="標楷體" pitchFamily="65" charset="-120"/>
              </a:rPr>
              <a:t>務方面</a:t>
            </a:r>
            <a:endParaRPr lang="zh-TW" altLang="zh-TW" b="1" dirty="0">
              <a:latin typeface="標楷體" pitchFamily="65" charset="-120"/>
              <a:ea typeface="標楷體" pitchFamily="65" charset="-120"/>
            </a:endParaRPr>
          </a:p>
        </p:txBody>
      </p:sp>
      <p:sp>
        <p:nvSpPr>
          <p:cNvPr id="122" name="Google Shape;122;p24"/>
          <p:cNvSpPr txBox="1">
            <a:spLocks noGrp="1"/>
          </p:cNvSpPr>
          <p:nvPr>
            <p:ph type="body" idx="1"/>
          </p:nvPr>
        </p:nvSpPr>
        <p:spPr>
          <a:xfrm>
            <a:off x="946212" y="1376772"/>
            <a:ext cx="7692008" cy="1512168"/>
          </a:xfrm>
          <a:prstGeom prst="rect">
            <a:avLst/>
          </a:prstGeom>
        </p:spPr>
        <p:txBody>
          <a:bodyPr spcFirstLastPara="1" wrap="square" lIns="91425" tIns="91425" rIns="91425" bIns="91425" anchor="t" anchorCtr="0">
            <a:noAutofit/>
          </a:bodyPr>
          <a:lstStyle/>
          <a:p>
            <a:pPr marL="127000" indent="0">
              <a:buNone/>
            </a:pPr>
            <a:r>
              <a:rPr lang="zh-TW" altLang="zh-TW" sz="2400" dirty="0">
                <a:solidFill>
                  <a:schemeClr val="accent1">
                    <a:lumMod val="75000"/>
                  </a:schemeClr>
                </a:solidFill>
                <a:latin typeface="標楷體" pitchFamily="65" charset="-120"/>
                <a:ea typeface="標楷體" pitchFamily="65" charset="-120"/>
              </a:rPr>
              <a:t>檢警機關為深入瞭解案情，進行約談調查之時間難免冗長，於接受約談調查之前一日，宜有充足之休息及體力儲備，以為因應</a:t>
            </a:r>
            <a:r>
              <a:rPr lang="zh-TW" altLang="zh-TW" sz="2400" dirty="0" smtClean="0">
                <a:solidFill>
                  <a:schemeClr val="accent1">
                    <a:lumMod val="75000"/>
                  </a:schemeClr>
                </a:solidFill>
                <a:latin typeface="標楷體" pitchFamily="65" charset="-120"/>
                <a:ea typeface="標楷體" pitchFamily="65" charset="-120"/>
              </a:rPr>
              <a:t>。</a:t>
            </a:r>
            <a:endParaRPr lang="en-US" altLang="zh-TW" sz="2400" dirty="0" smtClean="0">
              <a:solidFill>
                <a:schemeClr val="accent1">
                  <a:lumMod val="75000"/>
                </a:schemeClr>
              </a:solidFill>
              <a:latin typeface="標楷體" pitchFamily="65" charset="-120"/>
              <a:ea typeface="標楷體" pitchFamily="65" charset="-120"/>
            </a:endParaRPr>
          </a:p>
          <a:p>
            <a:pPr marL="127000" indent="0">
              <a:buNone/>
            </a:pPr>
            <a:endParaRPr lang="en-US" altLang="zh-TW" sz="24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
        <p:nvSpPr>
          <p:cNvPr id="2" name="矩形 1"/>
          <p:cNvSpPr/>
          <p:nvPr/>
        </p:nvSpPr>
        <p:spPr>
          <a:xfrm>
            <a:off x="1010856" y="3284984"/>
            <a:ext cx="7704856" cy="2308324"/>
          </a:xfrm>
          <a:prstGeom prst="rect">
            <a:avLst/>
          </a:prstGeom>
        </p:spPr>
        <p:txBody>
          <a:bodyPr wrap="square">
            <a:spAutoFit/>
          </a:bodyPr>
          <a:lstStyle/>
          <a:p>
            <a:pPr marL="127000" indent="0">
              <a:lnSpc>
                <a:spcPct val="120000"/>
              </a:lnSpc>
              <a:buNone/>
            </a:pPr>
            <a:r>
              <a:rPr lang="zh-TW" altLang="zh-TW" sz="2400" dirty="0">
                <a:solidFill>
                  <a:schemeClr val="accent1">
                    <a:lumMod val="75000"/>
                  </a:schemeClr>
                </a:solidFill>
                <a:latin typeface="標楷體" pitchFamily="65" charset="-120"/>
                <a:ea typeface="標楷體" pitchFamily="65" charset="-120"/>
              </a:rPr>
              <a:t>若有</a:t>
            </a:r>
            <a:r>
              <a:rPr lang="zh-TW" altLang="zh-TW" sz="2400" dirty="0">
                <a:solidFill>
                  <a:srgbClr val="FF0000"/>
                </a:solidFill>
                <a:latin typeface="標楷體" pitchFamily="65" charset="-120"/>
                <a:ea typeface="標楷體" pitchFamily="65" charset="-120"/>
              </a:rPr>
              <a:t>懷孕、心臟血管疾病、糖尿病、身心精神科疾病或其他慢性病史</a:t>
            </a:r>
            <a:r>
              <a:rPr lang="zh-TW" altLang="zh-TW" sz="2400" dirty="0" smtClean="0">
                <a:solidFill>
                  <a:srgbClr val="FF0000"/>
                </a:solidFill>
                <a:latin typeface="標楷體" pitchFamily="65" charset="-120"/>
                <a:ea typeface="標楷體" pitchFamily="65" charset="-120"/>
              </a:rPr>
              <a:t>，請</a:t>
            </a:r>
            <a:r>
              <a:rPr lang="zh-TW" altLang="zh-TW" sz="2400" dirty="0">
                <a:solidFill>
                  <a:srgbClr val="FF0000"/>
                </a:solidFill>
                <a:latin typeface="標楷體" pitchFamily="65" charset="-120"/>
                <a:ea typeface="標楷體" pitchFamily="65" charset="-120"/>
              </a:rPr>
              <a:t>預先告知機關政風單位</a:t>
            </a:r>
            <a:r>
              <a:rPr lang="zh-TW" altLang="zh-TW" sz="2400" dirty="0">
                <a:solidFill>
                  <a:schemeClr val="accent1">
                    <a:lumMod val="75000"/>
                  </a:schemeClr>
                </a:solidFill>
                <a:latin typeface="標楷體" pitchFamily="65" charset="-120"/>
                <a:ea typeface="標楷體" pitchFamily="65" charset="-120"/>
              </a:rPr>
              <a:t>，並備妥相關醫療證明文件，俾便先行代為聯繫約談機關預作妥善安排；接受約談調查之時，亦可於現場再行提醒辯護律師及檢警機關。</a:t>
            </a:r>
            <a:endParaRPr lang="en-US" altLang="zh-TW" sz="2400" dirty="0">
              <a:solidFill>
                <a:schemeClr val="accent1">
                  <a:lumMod val="75000"/>
                </a:schemeClr>
              </a:solidFill>
              <a:latin typeface="標楷體" pitchFamily="65" charset="-120"/>
              <a:ea typeface="標楷體" pitchFamily="65" charset="-120"/>
            </a:endParaRPr>
          </a:p>
        </p:txBody>
      </p:sp>
      <p:sp>
        <p:nvSpPr>
          <p:cNvPr id="3" name="圓角矩形 2"/>
          <p:cNvSpPr/>
          <p:nvPr/>
        </p:nvSpPr>
        <p:spPr>
          <a:xfrm>
            <a:off x="827584" y="1412776"/>
            <a:ext cx="7888128" cy="1440160"/>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827584" y="3284984"/>
            <a:ext cx="7929264" cy="2232248"/>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4" descr="https://2.bp.blogspot.com/-wsph92D4YYQ/U9zsYIuFt3I/AAAAAAAAkc0/bdRK56v8Rfg/s1600/number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53" y="1700808"/>
            <a:ext cx="795533" cy="7920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1.bp.blogspot.com/-yA0P4Mb91Mg/U9zsYau5ipI/AAAAAAAAkdE/5r7XBPHa4G4/s1600/number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33" y="3977021"/>
            <a:ext cx="843333" cy="83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90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88640"/>
            <a:ext cx="7567800" cy="1143200"/>
          </a:xfrm>
          <a:prstGeom prst="rect">
            <a:avLst/>
          </a:prstGeom>
        </p:spPr>
        <p:txBody>
          <a:bodyPr spcFirstLastPara="1" wrap="square" lIns="91425" tIns="91425" rIns="91425" bIns="91425" anchor="b" anchorCtr="0">
            <a:noAutofit/>
          </a:bodyPr>
          <a:lstStyle/>
          <a:p>
            <a:r>
              <a:rPr lang="zh-TW" altLang="en-US" b="1" dirty="0" smtClean="0">
                <a:latin typeface="標楷體" pitchFamily="65" charset="-120"/>
                <a:ea typeface="標楷體" pitchFamily="65" charset="-120"/>
              </a:rPr>
              <a:t>關懷叮嚀</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私</a:t>
            </a:r>
            <a:r>
              <a:rPr lang="zh-TW" altLang="en-US" b="1" dirty="0" smtClean="0">
                <a:latin typeface="標楷體" pitchFamily="65" charset="-120"/>
                <a:ea typeface="標楷體" pitchFamily="65" charset="-120"/>
              </a:rPr>
              <a:t>務方面</a:t>
            </a:r>
            <a:endParaRPr lang="zh-TW" altLang="zh-TW" b="1" dirty="0">
              <a:latin typeface="標楷體" pitchFamily="65" charset="-120"/>
              <a:ea typeface="標楷體" pitchFamily="65" charset="-120"/>
            </a:endParaRPr>
          </a:p>
        </p:txBody>
      </p:sp>
      <p:sp>
        <p:nvSpPr>
          <p:cNvPr id="122" name="Google Shape;122;p24"/>
          <p:cNvSpPr txBox="1">
            <a:spLocks noGrp="1"/>
          </p:cNvSpPr>
          <p:nvPr>
            <p:ph type="body" idx="1"/>
          </p:nvPr>
        </p:nvSpPr>
        <p:spPr>
          <a:xfrm>
            <a:off x="1011796" y="1406556"/>
            <a:ext cx="7560840" cy="1944216"/>
          </a:xfrm>
          <a:prstGeom prst="rect">
            <a:avLst/>
          </a:prstGeom>
        </p:spPr>
        <p:txBody>
          <a:bodyPr spcFirstLastPara="1" wrap="square" lIns="91425" tIns="91425" rIns="91425" bIns="91425" anchor="t" anchorCtr="0">
            <a:noAutofit/>
          </a:bodyPr>
          <a:lstStyle/>
          <a:p>
            <a:pPr marL="127000" indent="0">
              <a:buNone/>
            </a:pPr>
            <a:r>
              <a:rPr lang="zh-TW" altLang="zh-TW" sz="2400" dirty="0">
                <a:solidFill>
                  <a:schemeClr val="accent1">
                    <a:lumMod val="75000"/>
                  </a:schemeClr>
                </a:solidFill>
                <a:latin typeface="標楷體" pitchFamily="65" charset="-120"/>
                <a:ea typeface="標楷體" pitchFamily="65" charset="-120"/>
              </a:rPr>
              <a:t>同仁接受廉政、調查機關約談調查時，</a:t>
            </a:r>
            <a:r>
              <a:rPr lang="zh-TW" altLang="zh-TW" sz="2400" dirty="0">
                <a:solidFill>
                  <a:srgbClr val="FF0000"/>
                </a:solidFill>
                <a:latin typeface="標楷體" pitchFamily="65" charset="-120"/>
                <a:ea typeface="標楷體" pitchFamily="65" charset="-120"/>
              </a:rPr>
              <a:t>得報請機關首長指派政風人員及該單位其他同仁陪同前往</a:t>
            </a:r>
            <a:r>
              <a:rPr lang="zh-TW" altLang="zh-TW" sz="2400" dirty="0">
                <a:solidFill>
                  <a:schemeClr val="accent1">
                    <a:lumMod val="75000"/>
                  </a:schemeClr>
                </a:solidFill>
                <a:latin typeface="標楷體" pitchFamily="65" charset="-120"/>
                <a:ea typeface="標楷體" pitchFamily="65" charset="-120"/>
              </a:rPr>
              <a:t>，並於約談結束後，視其結果請同仁「協助聯繫家屬」、「回報機關長官」</a:t>
            </a:r>
            <a:r>
              <a:rPr lang="zh-TW" altLang="zh-TW" sz="2400" dirty="0" smtClean="0">
                <a:solidFill>
                  <a:schemeClr val="accent1">
                    <a:lumMod val="75000"/>
                  </a:schemeClr>
                </a:solidFill>
                <a:latin typeface="標楷體" pitchFamily="65" charset="-120"/>
                <a:ea typeface="標楷體" pitchFamily="65" charset="-120"/>
              </a:rPr>
              <a:t>等。</a:t>
            </a:r>
            <a:endParaRPr lang="zh-TW" altLang="zh-TW" sz="2400" dirty="0">
              <a:solidFill>
                <a:schemeClr val="accent1">
                  <a:lumMod val="75000"/>
                </a:schemeClr>
              </a:solidFill>
              <a:latin typeface="標楷體" pitchFamily="65" charset="-120"/>
              <a:ea typeface="標楷體" pitchFamily="65" charset="-120"/>
            </a:endParaRPr>
          </a:p>
          <a:p>
            <a:pPr marL="127000" indent="0">
              <a:buNone/>
            </a:pPr>
            <a:endParaRPr lang="en-US" altLang="zh-TW" sz="2400" dirty="0" smtClean="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8" name="圓角矩形 7"/>
          <p:cNvSpPr/>
          <p:nvPr/>
        </p:nvSpPr>
        <p:spPr>
          <a:xfrm>
            <a:off x="827584" y="3751442"/>
            <a:ext cx="7929264" cy="1944216"/>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827584" y="1340768"/>
            <a:ext cx="7929264" cy="2088232"/>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Picture 4" descr="https://3.bp.blogspot.com/-R9KkEj4ktSE/U9zsYZsi71I/AAAAAAAAkc4/FFtsImk-Rng/s1600/number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97" y="2020324"/>
            <a:ext cx="867238" cy="8634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3.bp.blogspot.com/-URcDilfSvKc/U9zsZb-JtYI/AAAAAAAAkdM/kzq9NztVsYE/s1600/number_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497" y="4149080"/>
            <a:ext cx="940174"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083381" y="3865441"/>
            <a:ext cx="7521065" cy="1865126"/>
          </a:xfrm>
          <a:prstGeom prst="rect">
            <a:avLst/>
          </a:prstGeom>
        </p:spPr>
        <p:txBody>
          <a:bodyPr wrap="square">
            <a:spAutoFit/>
          </a:bodyPr>
          <a:lstStyle/>
          <a:p>
            <a:pPr marL="127000" indent="0">
              <a:lnSpc>
                <a:spcPct val="120000"/>
              </a:lnSpc>
              <a:buNone/>
            </a:pPr>
            <a:r>
              <a:rPr lang="zh-TW" altLang="zh-TW" sz="2400" dirty="0">
                <a:solidFill>
                  <a:schemeClr val="accent1">
                    <a:lumMod val="75000"/>
                  </a:schemeClr>
                </a:solidFill>
                <a:latin typeface="標楷體" pitchFamily="65" charset="-120"/>
                <a:ea typeface="標楷體" pitchFamily="65" charset="-120"/>
              </a:rPr>
              <a:t>檢</a:t>
            </a:r>
            <a:r>
              <a:rPr lang="zh-TW" altLang="zh-TW" sz="2400" dirty="0" smtClean="0">
                <a:solidFill>
                  <a:schemeClr val="accent1">
                    <a:lumMod val="75000"/>
                  </a:schemeClr>
                </a:solidFill>
                <a:latin typeface="標楷體" pitchFamily="65" charset="-120"/>
                <a:ea typeface="標楷體" pitchFamily="65" charset="-120"/>
              </a:rPr>
              <a:t>警</a:t>
            </a:r>
            <a:r>
              <a:rPr lang="zh-TW" altLang="en-US" sz="2400" dirty="0" smtClean="0">
                <a:solidFill>
                  <a:schemeClr val="accent1">
                    <a:lumMod val="75000"/>
                  </a:schemeClr>
                </a:solidFill>
                <a:latin typeface="標楷體" pitchFamily="65" charset="-120"/>
                <a:ea typeface="標楷體" pitchFamily="65" charset="-120"/>
              </a:rPr>
              <a:t>調廉</a:t>
            </a:r>
            <a:r>
              <a:rPr lang="zh-TW" altLang="zh-TW" sz="2400" dirty="0" smtClean="0">
                <a:solidFill>
                  <a:schemeClr val="accent1">
                    <a:lumMod val="75000"/>
                  </a:schemeClr>
                </a:solidFill>
                <a:latin typeface="標楷體" pitchFamily="65" charset="-120"/>
                <a:ea typeface="標楷體" pitchFamily="65" charset="-120"/>
              </a:rPr>
              <a:t>機關</a:t>
            </a:r>
            <a:r>
              <a:rPr lang="zh-TW" altLang="zh-TW" sz="2400" dirty="0">
                <a:solidFill>
                  <a:schemeClr val="accent1">
                    <a:lumMod val="75000"/>
                  </a:schemeClr>
                </a:solidFill>
                <a:latin typeface="標楷體" pitchFamily="65" charset="-120"/>
                <a:ea typeface="標楷體" pitchFamily="65" charset="-120"/>
              </a:rPr>
              <a:t>對個案之刑事偵查，須進行繁瑣之調查程序，在尚無偵辦結果或尚未結案澄清之前，相關繫案同仁應避免心情浮動不安，影響家庭生活氣氛或上班工作士氣。</a:t>
            </a:r>
            <a:endParaRPr lang="en-US" altLang="zh-TW" sz="2400" dirty="0">
              <a:solidFill>
                <a:schemeClr val="accent1">
                  <a:lumMod val="75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24976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262" name="Google Shape;262;p39"/>
          <p:cNvSpPr txBox="1">
            <a:spLocks noGrp="1"/>
          </p:cNvSpPr>
          <p:nvPr>
            <p:ph type="title" idx="4294967295"/>
          </p:nvPr>
        </p:nvSpPr>
        <p:spPr>
          <a:xfrm>
            <a:off x="1043608" y="1377140"/>
            <a:ext cx="3762726" cy="114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altLang="en-US" sz="6000" dirty="0" smtClean="0">
                <a:latin typeface="標楷體" pitchFamily="65" charset="-120"/>
                <a:ea typeface="標楷體" pitchFamily="65" charset="-120"/>
              </a:rPr>
              <a:t>謝謝聆聽</a:t>
            </a:r>
            <a:endParaRPr sz="6000" dirty="0">
              <a:latin typeface="標楷體" pitchFamily="65" charset="-120"/>
              <a:ea typeface="標楷體" pitchFamily="65" charset="-120"/>
            </a:endParaRPr>
          </a:p>
        </p:txBody>
      </p:sp>
      <p:sp>
        <p:nvSpPr>
          <p:cNvPr id="263" name="Google Shape;263;p39"/>
          <p:cNvSpPr txBox="1">
            <a:spLocks noGrp="1"/>
          </p:cNvSpPr>
          <p:nvPr>
            <p:ph type="body" idx="4294967295"/>
          </p:nvPr>
        </p:nvSpPr>
        <p:spPr>
          <a:xfrm>
            <a:off x="866375" y="2607664"/>
            <a:ext cx="3966600" cy="28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標楷體" pitchFamily="65" charset="-120"/>
              <a:ea typeface="標楷體" pitchFamily="65" charset="-120"/>
            </a:endParaRPr>
          </a:p>
        </p:txBody>
      </p:sp>
      <p:pic>
        <p:nvPicPr>
          <p:cNvPr id="1026" name="Picture 2" descr="æè¬ã®æ°æã¡ã®ã¤ã©ã¹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1922">
            <a:off x="4927347" y="1642169"/>
            <a:ext cx="3958563" cy="395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2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2000" r="-2000"/>
          </a:stretch>
        </a:blipFill>
        <a:effectLst/>
      </p:bgPr>
    </p:bg>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579552" y="1628800"/>
            <a:ext cx="5976664" cy="3744416"/>
          </a:xfrm>
          <a:prstGeom prst="rect">
            <a:avLst/>
          </a:prstGeom>
        </p:spPr>
        <p:txBody>
          <a:bodyPr spcFirstLastPara="1" wrap="square" lIns="91425" tIns="91425" rIns="91425" bIns="91425" anchor="t" anchorCtr="0">
            <a:noAutofit/>
          </a:bodyPr>
          <a:lstStyle/>
          <a:p>
            <a:pPr marL="0" indent="0">
              <a:buNone/>
            </a:pPr>
            <a:r>
              <a:rPr lang="zh-TW" altLang="en-US" sz="2500" i="0" dirty="0" smtClean="0">
                <a:latin typeface="標楷體" pitchFamily="65" charset="-120"/>
                <a:ea typeface="標楷體" pitchFamily="65" charset="-120"/>
              </a:rPr>
              <a:t>司法</a:t>
            </a:r>
            <a:r>
              <a:rPr lang="zh-TW" altLang="zh-TW" sz="2500" i="0" dirty="0" smtClean="0">
                <a:latin typeface="標楷體" pitchFamily="65" charset="-120"/>
                <a:ea typeface="標楷體" pitchFamily="65" charset="-120"/>
              </a:rPr>
              <a:t>機關</a:t>
            </a:r>
            <a:r>
              <a:rPr lang="zh-TW" altLang="zh-TW" sz="2500" i="0" dirty="0">
                <a:latin typeface="標楷體" pitchFamily="65" charset="-120"/>
                <a:ea typeface="標楷體" pitchFamily="65" charset="-120"/>
              </a:rPr>
              <a:t>依法定職權與程序規範所進行之犯罪偵查作為，包括檢察官之「</a:t>
            </a:r>
            <a:r>
              <a:rPr lang="zh-TW" altLang="zh-TW" sz="2500" i="0" dirty="0">
                <a:solidFill>
                  <a:srgbClr val="FF0000"/>
                </a:solidFill>
                <a:latin typeface="標楷體" pitchFamily="65" charset="-120"/>
                <a:ea typeface="標楷體" pitchFamily="65" charset="-120"/>
              </a:rPr>
              <a:t>犯罪偵查程序</a:t>
            </a:r>
            <a:r>
              <a:rPr lang="zh-TW" altLang="zh-TW" sz="2500" i="0" dirty="0">
                <a:latin typeface="標楷體" pitchFamily="65" charset="-120"/>
                <a:ea typeface="標楷體" pitchFamily="65" charset="-120"/>
              </a:rPr>
              <a:t>」及由司法警察協助或執行刑事偵查之「</a:t>
            </a:r>
            <a:r>
              <a:rPr lang="zh-TW" altLang="zh-TW" sz="2500" i="0" dirty="0">
                <a:solidFill>
                  <a:srgbClr val="FF0000"/>
                </a:solidFill>
                <a:latin typeface="標楷體" pitchFamily="65" charset="-120"/>
                <a:ea typeface="標楷體" pitchFamily="65" charset="-120"/>
              </a:rPr>
              <a:t>犯罪調查程序</a:t>
            </a:r>
            <a:r>
              <a:rPr lang="zh-TW" altLang="zh-TW" sz="2500" i="0" dirty="0">
                <a:latin typeface="標楷體" pitchFamily="65" charset="-120"/>
                <a:ea typeface="標楷體" pitchFamily="65" charset="-120"/>
              </a:rPr>
              <a:t>」，為釐清犯罪嫌疑事實，或決定起訴與否及相應處分，而展開調卷、搜索、扣押、通訊監察、約談調查等強制處分與刑事偵查程序</a:t>
            </a:r>
            <a:r>
              <a:rPr lang="zh-TW" altLang="zh-TW" sz="2500" i="0" dirty="0" smtClean="0">
                <a:latin typeface="標楷體" pitchFamily="65" charset="-120"/>
                <a:ea typeface="標楷體" pitchFamily="65" charset="-120"/>
              </a:rPr>
              <a:t>。</a:t>
            </a:r>
            <a:endParaRPr lang="zh-TW" altLang="zh-TW" sz="2500" i="0" dirty="0">
              <a:latin typeface="標楷體" pitchFamily="65" charset="-120"/>
              <a:ea typeface="標楷體" pitchFamily="65" charset="-120"/>
            </a:endParaRPr>
          </a:p>
        </p:txBody>
      </p:sp>
      <p:sp>
        <p:nvSpPr>
          <p:cNvPr id="87" name="Google Shape;87;p20"/>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88" name="Google Shape;88;p20"/>
          <p:cNvSpPr/>
          <p:nvPr/>
        </p:nvSpPr>
        <p:spPr>
          <a:xfrm>
            <a:off x="7098305" y="1435843"/>
            <a:ext cx="1281591" cy="17257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p24"/>
          <p:cNvSpPr txBox="1">
            <a:spLocks/>
          </p:cNvSpPr>
          <p:nvPr/>
        </p:nvSpPr>
        <p:spPr>
          <a:xfrm>
            <a:off x="611560" y="320157"/>
            <a:ext cx="7567800" cy="1143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TW" altLang="en-US" sz="2800" b="1" dirty="0" smtClean="0">
                <a:latin typeface="標楷體" pitchFamily="65" charset="-120"/>
                <a:ea typeface="標楷體" pitchFamily="65" charset="-120"/>
              </a:rPr>
              <a:t>刑事偵查的意義</a:t>
            </a:r>
            <a:endParaRPr lang="zh-TW" altLang="en-US" sz="2800" b="1" dirty="0"/>
          </a:p>
        </p:txBody>
      </p:sp>
    </p:spTree>
    <p:extLst>
      <p:ext uri="{BB962C8B-B14F-4D97-AF65-F5344CB8AC3E}">
        <p14:creationId xmlns:p14="http://schemas.microsoft.com/office/powerpoint/2010/main" val="92453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08508" y="260648"/>
            <a:ext cx="7567800" cy="1143200"/>
          </a:xfrm>
          <a:prstGeom prst="rect">
            <a:avLst/>
          </a:prstGeom>
        </p:spPr>
        <p:txBody>
          <a:bodyPr spcFirstLastPara="1" wrap="square" lIns="91425" tIns="91425" rIns="91425" bIns="91425" anchor="b" anchorCtr="0">
            <a:noAutofit/>
          </a:bodyPr>
          <a:lstStyle/>
          <a:p>
            <a:pPr lvl="0"/>
            <a:r>
              <a:rPr lang="zh-TW" altLang="zh-TW" sz="3000" b="1" dirty="0">
                <a:latin typeface="標楷體" pitchFamily="65" charset="-120"/>
                <a:ea typeface="標楷體" pitchFamily="65" charset="-120"/>
              </a:rPr>
              <a:t>刑事偵查之作為</a:t>
            </a:r>
            <a:endParaRPr sz="3000" b="1"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2" name="圓角矩形 1"/>
          <p:cNvSpPr/>
          <p:nvPr/>
        </p:nvSpPr>
        <p:spPr>
          <a:xfrm>
            <a:off x="971600" y="1604797"/>
            <a:ext cx="151216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915816" y="1604797"/>
            <a:ext cx="1512168" cy="86409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4854159" y="1604797"/>
            <a:ext cx="151216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1403648" y="2920008"/>
            <a:ext cx="1512168" cy="86409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3341991" y="2948088"/>
            <a:ext cx="151216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5266125" y="2923633"/>
            <a:ext cx="1512168" cy="86409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1897671" y="4270669"/>
            <a:ext cx="151216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786734" y="4298879"/>
            <a:ext cx="1512168" cy="86409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5646127" y="4298879"/>
            <a:ext cx="1512168" cy="8640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256820" y="1798317"/>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調卷</a:t>
            </a:r>
            <a:endParaRPr lang="zh-TW" altLang="en-US" sz="2500" dirty="0">
              <a:latin typeface="標楷體" pitchFamily="65" charset="-120"/>
              <a:ea typeface="標楷體" pitchFamily="65" charset="-120"/>
            </a:endParaRPr>
          </a:p>
        </p:txBody>
      </p:sp>
      <p:sp>
        <p:nvSpPr>
          <p:cNvPr id="16" name="文字方塊 15"/>
          <p:cNvSpPr txBox="1"/>
          <p:nvPr/>
        </p:nvSpPr>
        <p:spPr>
          <a:xfrm>
            <a:off x="3259936" y="1798317"/>
            <a:ext cx="823931" cy="477054"/>
          </a:xfrm>
          <a:prstGeom prst="rect">
            <a:avLst/>
          </a:prstGeom>
          <a:noFill/>
        </p:spPr>
        <p:txBody>
          <a:bodyPr wrap="square" rtlCol="0">
            <a:spAutoFit/>
          </a:bodyPr>
          <a:lstStyle/>
          <a:p>
            <a:r>
              <a:rPr lang="zh-TW" altLang="en-US" sz="2500" dirty="0">
                <a:latin typeface="標楷體" pitchFamily="65" charset="-120"/>
                <a:ea typeface="標楷體" pitchFamily="65" charset="-120"/>
              </a:rPr>
              <a:t>搜索</a:t>
            </a:r>
          </a:p>
        </p:txBody>
      </p:sp>
      <p:sp>
        <p:nvSpPr>
          <p:cNvPr id="17" name="文字方塊 16"/>
          <p:cNvSpPr txBox="1"/>
          <p:nvPr/>
        </p:nvSpPr>
        <p:spPr>
          <a:xfrm>
            <a:off x="5166319" y="1798317"/>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扣押</a:t>
            </a:r>
            <a:endParaRPr lang="zh-TW" altLang="en-US" sz="2500" dirty="0">
              <a:latin typeface="標楷體" pitchFamily="65" charset="-120"/>
              <a:ea typeface="標楷體" pitchFamily="65" charset="-120"/>
            </a:endParaRPr>
          </a:p>
        </p:txBody>
      </p:sp>
      <p:sp>
        <p:nvSpPr>
          <p:cNvPr id="18" name="文字方塊 17"/>
          <p:cNvSpPr txBox="1"/>
          <p:nvPr/>
        </p:nvSpPr>
        <p:spPr>
          <a:xfrm>
            <a:off x="1747768" y="3103077"/>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監聽</a:t>
            </a:r>
            <a:endParaRPr lang="zh-TW" altLang="en-US" sz="2500" dirty="0">
              <a:latin typeface="標楷體" pitchFamily="65" charset="-120"/>
              <a:ea typeface="標楷體" pitchFamily="65" charset="-120"/>
            </a:endParaRPr>
          </a:p>
        </p:txBody>
      </p:sp>
      <p:sp>
        <p:nvSpPr>
          <p:cNvPr id="19" name="文字方塊 18"/>
          <p:cNvSpPr txBox="1"/>
          <p:nvPr/>
        </p:nvSpPr>
        <p:spPr>
          <a:xfrm>
            <a:off x="3668477" y="3106997"/>
            <a:ext cx="823931" cy="477054"/>
          </a:xfrm>
          <a:prstGeom prst="rect">
            <a:avLst/>
          </a:prstGeom>
          <a:noFill/>
        </p:spPr>
        <p:txBody>
          <a:bodyPr wrap="square" rtlCol="0">
            <a:spAutoFit/>
          </a:bodyPr>
          <a:lstStyle/>
          <a:p>
            <a:r>
              <a:rPr lang="zh-TW" altLang="en-US" sz="2500" dirty="0">
                <a:latin typeface="標楷體" pitchFamily="65" charset="-120"/>
                <a:ea typeface="標楷體" pitchFamily="65" charset="-120"/>
              </a:rPr>
              <a:t>約談</a:t>
            </a:r>
          </a:p>
        </p:txBody>
      </p:sp>
      <p:sp>
        <p:nvSpPr>
          <p:cNvPr id="20" name="文字方塊 19"/>
          <p:cNvSpPr txBox="1"/>
          <p:nvPr/>
        </p:nvSpPr>
        <p:spPr>
          <a:xfrm>
            <a:off x="5586221" y="3103077"/>
            <a:ext cx="823931" cy="477054"/>
          </a:xfrm>
          <a:prstGeom prst="rect">
            <a:avLst/>
          </a:prstGeom>
          <a:noFill/>
        </p:spPr>
        <p:txBody>
          <a:bodyPr wrap="square" rtlCol="0">
            <a:spAutoFit/>
          </a:bodyPr>
          <a:lstStyle/>
          <a:p>
            <a:r>
              <a:rPr lang="zh-TW" altLang="en-US" sz="2500" dirty="0">
                <a:latin typeface="標楷體" pitchFamily="65" charset="-120"/>
                <a:ea typeface="標楷體" pitchFamily="65" charset="-120"/>
              </a:rPr>
              <a:t>拘提</a:t>
            </a:r>
          </a:p>
        </p:txBody>
      </p:sp>
      <p:sp>
        <p:nvSpPr>
          <p:cNvPr id="21" name="文字方塊 20"/>
          <p:cNvSpPr txBox="1"/>
          <p:nvPr/>
        </p:nvSpPr>
        <p:spPr>
          <a:xfrm>
            <a:off x="2241789" y="4464189"/>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逮捕</a:t>
            </a:r>
            <a:endParaRPr lang="zh-TW" altLang="en-US" sz="2500" dirty="0">
              <a:latin typeface="標楷體" pitchFamily="65" charset="-120"/>
              <a:ea typeface="標楷體" pitchFamily="65" charset="-120"/>
            </a:endParaRPr>
          </a:p>
        </p:txBody>
      </p:sp>
      <p:sp>
        <p:nvSpPr>
          <p:cNvPr id="22" name="文字方塊 21"/>
          <p:cNvSpPr txBox="1"/>
          <p:nvPr/>
        </p:nvSpPr>
        <p:spPr>
          <a:xfrm>
            <a:off x="4146570" y="4464189"/>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羈押</a:t>
            </a:r>
            <a:endParaRPr lang="zh-TW" altLang="en-US" sz="2500" dirty="0">
              <a:latin typeface="標楷體" pitchFamily="65" charset="-120"/>
              <a:ea typeface="標楷體" pitchFamily="65" charset="-120"/>
            </a:endParaRPr>
          </a:p>
        </p:txBody>
      </p:sp>
      <p:sp>
        <p:nvSpPr>
          <p:cNvPr id="23" name="文字方塊 22"/>
          <p:cNvSpPr txBox="1"/>
          <p:nvPr/>
        </p:nvSpPr>
        <p:spPr>
          <a:xfrm>
            <a:off x="5985650" y="4464189"/>
            <a:ext cx="823931" cy="477054"/>
          </a:xfrm>
          <a:prstGeom prst="rect">
            <a:avLst/>
          </a:prstGeom>
          <a:noFill/>
        </p:spPr>
        <p:txBody>
          <a:bodyPr wrap="square" rtlCol="0">
            <a:spAutoFit/>
          </a:bodyPr>
          <a:lstStyle/>
          <a:p>
            <a:r>
              <a:rPr lang="zh-TW" altLang="en-US" sz="2500" dirty="0" smtClean="0">
                <a:latin typeface="標楷體" pitchFamily="65" charset="-120"/>
                <a:ea typeface="標楷體" pitchFamily="65" charset="-120"/>
              </a:rPr>
              <a:t>通緝</a:t>
            </a:r>
            <a:endParaRPr lang="zh-TW" altLang="en-US" sz="2500" dirty="0">
              <a:latin typeface="標楷體" pitchFamily="65" charset="-120"/>
              <a:ea typeface="標楷體" pitchFamily="65" charset="-120"/>
            </a:endParaRPr>
          </a:p>
        </p:txBody>
      </p:sp>
      <p:pic>
        <p:nvPicPr>
          <p:cNvPr id="2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386" l="1463" r="99452"/>
                    </a14:imgEffect>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7524328" y="2398676"/>
            <a:ext cx="1248721" cy="374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86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33"/>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2" name="Google Shape;121;p24"/>
          <p:cNvSpPr txBox="1">
            <a:spLocks noGrp="1"/>
          </p:cNvSpPr>
          <p:nvPr>
            <p:ph type="title"/>
          </p:nvPr>
        </p:nvSpPr>
        <p:spPr>
          <a:xfrm>
            <a:off x="611560" y="332656"/>
            <a:ext cx="7567800" cy="1143200"/>
          </a:xfrm>
          <a:prstGeom prst="rect">
            <a:avLst/>
          </a:prstGeom>
        </p:spPr>
        <p:txBody>
          <a:bodyPr spcFirstLastPara="1" wrap="square" lIns="91425" tIns="91425" rIns="91425" bIns="91425" anchor="b" anchorCtr="0">
            <a:noAutofit/>
          </a:bodyPr>
          <a:lstStyle/>
          <a:p>
            <a:pPr lvl="0"/>
            <a:r>
              <a:rPr lang="zh-TW" altLang="zh-TW" sz="3200" b="1" dirty="0">
                <a:latin typeface="標楷體" pitchFamily="65" charset="-120"/>
                <a:ea typeface="標楷體" pitchFamily="65" charset="-120"/>
              </a:rPr>
              <a:t>刑事偵查</a:t>
            </a:r>
            <a:r>
              <a:rPr lang="zh-TW" altLang="zh-TW" sz="3200" b="1" dirty="0" smtClean="0">
                <a:latin typeface="標楷體" pitchFamily="65" charset="-120"/>
                <a:ea typeface="標楷體" pitchFamily="65" charset="-120"/>
              </a:rPr>
              <a:t>之</a:t>
            </a:r>
            <a:r>
              <a:rPr lang="zh-TW" altLang="en-US" sz="3200" b="1" dirty="0" smtClean="0">
                <a:latin typeface="標楷體" pitchFamily="65" charset="-120"/>
                <a:ea typeface="標楷體" pitchFamily="65" charset="-120"/>
              </a:rPr>
              <a:t>終結</a:t>
            </a:r>
            <a:endParaRPr sz="3200" b="1" dirty="0">
              <a:latin typeface="標楷體" pitchFamily="65" charset="-120"/>
              <a:ea typeface="標楷體" pitchFamily="65" charset="-120"/>
            </a:endParaRPr>
          </a:p>
        </p:txBody>
      </p:sp>
      <p:grpSp>
        <p:nvGrpSpPr>
          <p:cNvPr id="25" name="群組 24"/>
          <p:cNvGrpSpPr/>
          <p:nvPr/>
        </p:nvGrpSpPr>
        <p:grpSpPr>
          <a:xfrm>
            <a:off x="6372200" y="1952970"/>
            <a:ext cx="1937558" cy="1522105"/>
            <a:chOff x="4353966" y="1220390"/>
            <a:chExt cx="1547812" cy="1225351"/>
          </a:xfrm>
          <a:noFill/>
        </p:grpSpPr>
        <p:sp>
          <p:nvSpPr>
            <p:cNvPr id="26" name="圓角矩形 25"/>
            <p:cNvSpPr/>
            <p:nvPr/>
          </p:nvSpPr>
          <p:spPr>
            <a:xfrm>
              <a:off x="4353966" y="1220390"/>
              <a:ext cx="1547812" cy="1225351"/>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27" name="圓角矩形 4"/>
            <p:cNvSpPr/>
            <p:nvPr/>
          </p:nvSpPr>
          <p:spPr>
            <a:xfrm>
              <a:off x="4389855" y="1256279"/>
              <a:ext cx="1476034" cy="1153573"/>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sp>
        <p:nvSpPr>
          <p:cNvPr id="7" name="文字方塊 6"/>
          <p:cNvSpPr txBox="1"/>
          <p:nvPr/>
        </p:nvSpPr>
        <p:spPr>
          <a:xfrm>
            <a:off x="1486835" y="2397189"/>
            <a:ext cx="1146468" cy="553998"/>
          </a:xfrm>
          <a:prstGeom prst="rect">
            <a:avLst/>
          </a:prstGeom>
          <a:noFill/>
        </p:spPr>
        <p:txBody>
          <a:bodyPr wrap="none" rtlCol="0">
            <a:spAutoFit/>
          </a:bodyPr>
          <a:lstStyle/>
          <a:p>
            <a:r>
              <a:rPr lang="zh-TW" altLang="en-US" sz="3000" b="1" dirty="0" smtClean="0">
                <a:solidFill>
                  <a:schemeClr val="accent6"/>
                </a:solidFill>
                <a:latin typeface="標楷體" pitchFamily="65" charset="-120"/>
                <a:ea typeface="標楷體" pitchFamily="65" charset="-120"/>
              </a:rPr>
              <a:t>起 訴</a:t>
            </a:r>
            <a:endParaRPr lang="zh-TW" altLang="en-US" sz="3000" b="1" dirty="0">
              <a:solidFill>
                <a:schemeClr val="accent6"/>
              </a:solidFill>
              <a:latin typeface="標楷體" pitchFamily="65" charset="-120"/>
              <a:ea typeface="標楷體" pitchFamily="65" charset="-120"/>
            </a:endParaRPr>
          </a:p>
        </p:txBody>
      </p:sp>
      <p:sp>
        <p:nvSpPr>
          <p:cNvPr id="8" name="文字方塊 7"/>
          <p:cNvSpPr txBox="1"/>
          <p:nvPr/>
        </p:nvSpPr>
        <p:spPr>
          <a:xfrm>
            <a:off x="3900482" y="2197135"/>
            <a:ext cx="1620957" cy="954107"/>
          </a:xfrm>
          <a:prstGeom prst="rect">
            <a:avLst/>
          </a:prstGeom>
          <a:noFill/>
        </p:spPr>
        <p:txBody>
          <a:bodyPr wrap="none" rtlCol="0">
            <a:spAutoFit/>
          </a:bodyPr>
          <a:lstStyle/>
          <a:p>
            <a:pPr marL="0" lvl="0" indent="0">
              <a:buNone/>
            </a:pPr>
            <a:r>
              <a:rPr lang="zh-TW" altLang="zh-TW" sz="2800" b="1" dirty="0">
                <a:solidFill>
                  <a:schemeClr val="accent6"/>
                </a:solidFill>
                <a:latin typeface="標楷體" pitchFamily="65" charset="-120"/>
                <a:ea typeface="標楷體" pitchFamily="65" charset="-120"/>
              </a:rPr>
              <a:t>聲請</a:t>
            </a:r>
            <a:r>
              <a:rPr lang="zh-TW" altLang="zh-TW" sz="2800" b="1" dirty="0" smtClean="0">
                <a:solidFill>
                  <a:schemeClr val="accent6"/>
                </a:solidFill>
                <a:latin typeface="標楷體" pitchFamily="65" charset="-120"/>
                <a:ea typeface="標楷體" pitchFamily="65" charset="-120"/>
              </a:rPr>
              <a:t>簡易</a:t>
            </a:r>
            <a:endParaRPr lang="en-US" altLang="zh-TW" sz="2800" b="1" dirty="0" smtClean="0">
              <a:solidFill>
                <a:schemeClr val="accent6"/>
              </a:solidFill>
              <a:latin typeface="標楷體" pitchFamily="65" charset="-120"/>
              <a:ea typeface="標楷體" pitchFamily="65" charset="-120"/>
            </a:endParaRPr>
          </a:p>
          <a:p>
            <a:pPr marL="0" lvl="0" indent="0">
              <a:buNone/>
            </a:pPr>
            <a:r>
              <a:rPr lang="zh-TW" altLang="zh-TW" sz="2800" b="1" dirty="0" smtClean="0">
                <a:solidFill>
                  <a:schemeClr val="accent6"/>
                </a:solidFill>
                <a:latin typeface="標楷體" pitchFamily="65" charset="-120"/>
                <a:ea typeface="標楷體" pitchFamily="65" charset="-120"/>
              </a:rPr>
              <a:t>判決</a:t>
            </a:r>
            <a:r>
              <a:rPr lang="zh-TW" altLang="zh-TW" sz="2800" b="1" dirty="0">
                <a:solidFill>
                  <a:schemeClr val="accent6"/>
                </a:solidFill>
                <a:latin typeface="標楷體" pitchFamily="65" charset="-120"/>
                <a:ea typeface="標楷體" pitchFamily="65" charset="-120"/>
              </a:rPr>
              <a:t>處刑</a:t>
            </a:r>
            <a:endParaRPr lang="en-US" altLang="zh-TW" sz="2800" b="1" dirty="0">
              <a:solidFill>
                <a:schemeClr val="accent6"/>
              </a:solidFill>
              <a:latin typeface="標楷體" pitchFamily="65" charset="-120"/>
              <a:ea typeface="標楷體" pitchFamily="65" charset="-120"/>
            </a:endParaRPr>
          </a:p>
        </p:txBody>
      </p:sp>
      <p:grpSp>
        <p:nvGrpSpPr>
          <p:cNvPr id="41" name="群組 40"/>
          <p:cNvGrpSpPr/>
          <p:nvPr/>
        </p:nvGrpSpPr>
        <p:grpSpPr>
          <a:xfrm>
            <a:off x="3742182" y="1935070"/>
            <a:ext cx="1937558" cy="1522105"/>
            <a:chOff x="4353966" y="1220390"/>
            <a:chExt cx="1547812" cy="1225351"/>
          </a:xfrm>
          <a:noFill/>
        </p:grpSpPr>
        <p:sp>
          <p:nvSpPr>
            <p:cNvPr id="42" name="圓角矩形 41"/>
            <p:cNvSpPr/>
            <p:nvPr/>
          </p:nvSpPr>
          <p:spPr>
            <a:xfrm>
              <a:off x="4353966" y="1220390"/>
              <a:ext cx="1547812" cy="1225351"/>
            </a:xfrm>
            <a:prstGeom prst="roundRect">
              <a:avLst>
                <a:gd name="adj" fmla="val 10000"/>
              </a:avLst>
            </a:prstGeom>
            <a:grpFill/>
          </p:spPr>
          <p:style>
            <a:lnRef idx="2">
              <a:schemeClr val="accent4"/>
            </a:lnRef>
            <a:fillRef idx="1">
              <a:schemeClr val="lt1"/>
            </a:fillRef>
            <a:effectRef idx="0">
              <a:schemeClr val="accent4"/>
            </a:effectRef>
            <a:fontRef idx="minor">
              <a:schemeClr val="dk1"/>
            </a:fontRef>
          </p:style>
        </p:sp>
        <p:sp>
          <p:nvSpPr>
            <p:cNvPr id="43" name="圓角矩形 4"/>
            <p:cNvSpPr/>
            <p:nvPr/>
          </p:nvSpPr>
          <p:spPr>
            <a:xfrm>
              <a:off x="4389855" y="1256279"/>
              <a:ext cx="1476034" cy="1153573"/>
            </a:xfrm>
            <a:prstGeom prst="rect">
              <a:avLst/>
            </a:prstGeom>
            <a:grpFill/>
          </p:spPr>
          <p:style>
            <a:lnRef idx="2">
              <a:schemeClr val="accent4"/>
            </a:lnRef>
            <a:fillRef idx="1">
              <a:schemeClr val="lt1"/>
            </a:fillRef>
            <a:effectRef idx="0">
              <a:schemeClr val="accent4"/>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grpSp>
        <p:nvGrpSpPr>
          <p:cNvPr id="44" name="群組 43"/>
          <p:cNvGrpSpPr/>
          <p:nvPr/>
        </p:nvGrpSpPr>
        <p:grpSpPr>
          <a:xfrm>
            <a:off x="6372200" y="4022204"/>
            <a:ext cx="1937558" cy="1522105"/>
            <a:chOff x="4353966" y="1220390"/>
            <a:chExt cx="1547812" cy="1225351"/>
          </a:xfrm>
          <a:noFill/>
        </p:grpSpPr>
        <p:sp>
          <p:nvSpPr>
            <p:cNvPr id="45" name="圓角矩形 44"/>
            <p:cNvSpPr/>
            <p:nvPr/>
          </p:nvSpPr>
          <p:spPr>
            <a:xfrm>
              <a:off x="4353966" y="1220390"/>
              <a:ext cx="1547812" cy="1225351"/>
            </a:xfrm>
            <a:prstGeom prst="roundRect">
              <a:avLst>
                <a:gd name="adj" fmla="val 10000"/>
              </a:avLst>
            </a:prstGeom>
            <a:noFill/>
          </p:spPr>
          <p:style>
            <a:lnRef idx="2">
              <a:schemeClr val="accent4"/>
            </a:lnRef>
            <a:fillRef idx="1">
              <a:schemeClr val="lt1"/>
            </a:fillRef>
            <a:effectRef idx="0">
              <a:schemeClr val="accent4"/>
            </a:effectRef>
            <a:fontRef idx="minor">
              <a:schemeClr val="dk1"/>
            </a:fontRef>
          </p:style>
        </p:sp>
        <p:sp>
          <p:nvSpPr>
            <p:cNvPr id="46" name="圓角矩形 4"/>
            <p:cNvSpPr/>
            <p:nvPr/>
          </p:nvSpPr>
          <p:spPr>
            <a:xfrm>
              <a:off x="4389855" y="1256279"/>
              <a:ext cx="1476034" cy="1153573"/>
            </a:xfrm>
            <a:prstGeom prst="rect">
              <a:avLst/>
            </a:prstGeom>
            <a:noFill/>
          </p:spPr>
          <p:style>
            <a:lnRef idx="2">
              <a:schemeClr val="accent4"/>
            </a:lnRef>
            <a:fillRef idx="1">
              <a:schemeClr val="lt1"/>
            </a:fillRef>
            <a:effectRef idx="0">
              <a:schemeClr val="accent4"/>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grpSp>
        <p:nvGrpSpPr>
          <p:cNvPr id="47" name="群組 46"/>
          <p:cNvGrpSpPr/>
          <p:nvPr/>
        </p:nvGrpSpPr>
        <p:grpSpPr>
          <a:xfrm>
            <a:off x="1091290" y="4005064"/>
            <a:ext cx="1937558" cy="1522105"/>
            <a:chOff x="4353966" y="1220390"/>
            <a:chExt cx="1547812" cy="1225351"/>
          </a:xfrm>
          <a:noFill/>
        </p:grpSpPr>
        <p:sp>
          <p:nvSpPr>
            <p:cNvPr id="48" name="圓角矩形 47"/>
            <p:cNvSpPr/>
            <p:nvPr/>
          </p:nvSpPr>
          <p:spPr>
            <a:xfrm>
              <a:off x="4353966" y="1220390"/>
              <a:ext cx="1547812" cy="1225351"/>
            </a:xfrm>
            <a:prstGeom prst="roundRect">
              <a:avLst>
                <a:gd name="adj" fmla="val 10000"/>
              </a:avLst>
            </a:prstGeom>
            <a:grpFill/>
          </p:spPr>
          <p:style>
            <a:lnRef idx="2">
              <a:schemeClr val="accent4"/>
            </a:lnRef>
            <a:fillRef idx="1">
              <a:schemeClr val="lt1"/>
            </a:fillRef>
            <a:effectRef idx="0">
              <a:schemeClr val="accent4"/>
            </a:effectRef>
            <a:fontRef idx="minor">
              <a:schemeClr val="dk1"/>
            </a:fontRef>
          </p:style>
        </p:sp>
        <p:sp>
          <p:nvSpPr>
            <p:cNvPr id="49" name="圓角矩形 4"/>
            <p:cNvSpPr/>
            <p:nvPr/>
          </p:nvSpPr>
          <p:spPr>
            <a:xfrm>
              <a:off x="4389855" y="1256279"/>
              <a:ext cx="1476034" cy="1153573"/>
            </a:xfrm>
            <a:prstGeom prst="rect">
              <a:avLst/>
            </a:prstGeom>
            <a:grpFill/>
          </p:spPr>
          <p:style>
            <a:lnRef idx="2">
              <a:schemeClr val="accent4"/>
            </a:lnRef>
            <a:fillRef idx="1">
              <a:schemeClr val="lt1"/>
            </a:fillRef>
            <a:effectRef idx="0">
              <a:schemeClr val="accent4"/>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grpSp>
        <p:nvGrpSpPr>
          <p:cNvPr id="50" name="群組 49"/>
          <p:cNvGrpSpPr/>
          <p:nvPr/>
        </p:nvGrpSpPr>
        <p:grpSpPr>
          <a:xfrm>
            <a:off x="3787108" y="4010783"/>
            <a:ext cx="1937558" cy="1522105"/>
            <a:chOff x="4353966" y="1220390"/>
            <a:chExt cx="1547812" cy="1225351"/>
          </a:xfrm>
          <a:noFill/>
        </p:grpSpPr>
        <p:sp>
          <p:nvSpPr>
            <p:cNvPr id="51" name="圓角矩形 50"/>
            <p:cNvSpPr/>
            <p:nvPr/>
          </p:nvSpPr>
          <p:spPr>
            <a:xfrm>
              <a:off x="4353966" y="1220390"/>
              <a:ext cx="1547812" cy="1225351"/>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52" name="圓角矩形 4"/>
            <p:cNvSpPr/>
            <p:nvPr/>
          </p:nvSpPr>
          <p:spPr>
            <a:xfrm>
              <a:off x="4389855" y="1256279"/>
              <a:ext cx="1476034" cy="1153573"/>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grpSp>
        <p:nvGrpSpPr>
          <p:cNvPr id="53" name="群組 52"/>
          <p:cNvGrpSpPr/>
          <p:nvPr/>
        </p:nvGrpSpPr>
        <p:grpSpPr>
          <a:xfrm>
            <a:off x="1115616" y="1934321"/>
            <a:ext cx="1937558" cy="1522105"/>
            <a:chOff x="4353966" y="1220390"/>
            <a:chExt cx="1547812" cy="1225351"/>
          </a:xfrm>
          <a:noFill/>
        </p:grpSpPr>
        <p:sp>
          <p:nvSpPr>
            <p:cNvPr id="54" name="圓角矩形 53"/>
            <p:cNvSpPr/>
            <p:nvPr/>
          </p:nvSpPr>
          <p:spPr>
            <a:xfrm>
              <a:off x="4353966" y="1220390"/>
              <a:ext cx="1547812" cy="1225351"/>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55" name="圓角矩形 4"/>
            <p:cNvSpPr/>
            <p:nvPr/>
          </p:nvSpPr>
          <p:spPr>
            <a:xfrm>
              <a:off x="4389855" y="1256279"/>
              <a:ext cx="1476034" cy="1153573"/>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endParaRPr lang="zh-TW" altLang="en-US" sz="4300" kern="1200"/>
            </a:p>
          </p:txBody>
        </p:sp>
      </p:grpSp>
      <p:sp>
        <p:nvSpPr>
          <p:cNvPr id="56" name="文字方塊 55"/>
          <p:cNvSpPr txBox="1"/>
          <p:nvPr/>
        </p:nvSpPr>
        <p:spPr>
          <a:xfrm>
            <a:off x="6671565" y="2384009"/>
            <a:ext cx="1338828" cy="553998"/>
          </a:xfrm>
          <a:prstGeom prst="rect">
            <a:avLst/>
          </a:prstGeom>
          <a:noFill/>
        </p:spPr>
        <p:txBody>
          <a:bodyPr wrap="none" rtlCol="0">
            <a:spAutoFit/>
          </a:bodyPr>
          <a:lstStyle/>
          <a:p>
            <a:r>
              <a:rPr lang="zh-TW" altLang="en-US" sz="3000" b="1" dirty="0" smtClean="0">
                <a:solidFill>
                  <a:schemeClr val="accent6"/>
                </a:solidFill>
                <a:latin typeface="標楷體" pitchFamily="65" charset="-120"/>
                <a:ea typeface="標楷體" pitchFamily="65" charset="-120"/>
              </a:rPr>
              <a:t>不起訴</a:t>
            </a:r>
            <a:endParaRPr lang="zh-TW" altLang="en-US" sz="3000" b="1" dirty="0">
              <a:solidFill>
                <a:schemeClr val="accent6"/>
              </a:solidFill>
              <a:latin typeface="標楷體" pitchFamily="65" charset="-120"/>
              <a:ea typeface="標楷體" pitchFamily="65" charset="-120"/>
            </a:endParaRPr>
          </a:p>
        </p:txBody>
      </p:sp>
      <p:sp>
        <p:nvSpPr>
          <p:cNvPr id="57" name="文字方塊 56"/>
          <p:cNvSpPr txBox="1"/>
          <p:nvPr/>
        </p:nvSpPr>
        <p:spPr>
          <a:xfrm>
            <a:off x="1073145" y="4522167"/>
            <a:ext cx="1980029" cy="523220"/>
          </a:xfrm>
          <a:prstGeom prst="rect">
            <a:avLst/>
          </a:prstGeom>
          <a:noFill/>
        </p:spPr>
        <p:txBody>
          <a:bodyPr wrap="none" rtlCol="0">
            <a:spAutoFit/>
          </a:bodyPr>
          <a:lstStyle/>
          <a:p>
            <a:pPr marL="0" lvl="0" indent="0">
              <a:buNone/>
            </a:pPr>
            <a:r>
              <a:rPr lang="zh-TW" altLang="en-US" sz="2800" b="1" dirty="0" smtClean="0">
                <a:solidFill>
                  <a:schemeClr val="accent6"/>
                </a:solidFill>
                <a:latin typeface="標楷體" pitchFamily="65" charset="-120"/>
                <a:ea typeface="標楷體" pitchFamily="65" charset="-120"/>
              </a:rPr>
              <a:t>職權不起訴</a:t>
            </a:r>
            <a:endParaRPr lang="en-US" altLang="zh-TW" sz="2800" b="1" dirty="0">
              <a:solidFill>
                <a:schemeClr val="accent6"/>
              </a:solidFill>
              <a:latin typeface="標楷體" pitchFamily="65" charset="-120"/>
              <a:ea typeface="標楷體" pitchFamily="65" charset="-120"/>
            </a:endParaRPr>
          </a:p>
        </p:txBody>
      </p:sp>
      <p:sp>
        <p:nvSpPr>
          <p:cNvPr id="58" name="文字方塊 57"/>
          <p:cNvSpPr txBox="1"/>
          <p:nvPr/>
        </p:nvSpPr>
        <p:spPr>
          <a:xfrm>
            <a:off x="4086473" y="4489117"/>
            <a:ext cx="1338828" cy="553998"/>
          </a:xfrm>
          <a:prstGeom prst="rect">
            <a:avLst/>
          </a:prstGeom>
          <a:noFill/>
        </p:spPr>
        <p:txBody>
          <a:bodyPr wrap="none" rtlCol="0">
            <a:spAutoFit/>
          </a:bodyPr>
          <a:lstStyle/>
          <a:p>
            <a:r>
              <a:rPr lang="zh-TW" altLang="en-US" sz="3000" b="1" dirty="0" smtClean="0">
                <a:solidFill>
                  <a:schemeClr val="accent6"/>
                </a:solidFill>
                <a:latin typeface="標楷體" pitchFamily="65" charset="-120"/>
                <a:ea typeface="標楷體" pitchFamily="65" charset="-120"/>
              </a:rPr>
              <a:t>緩起訴</a:t>
            </a:r>
            <a:endParaRPr lang="zh-TW" altLang="en-US" sz="3000" b="1" dirty="0">
              <a:solidFill>
                <a:schemeClr val="accent6"/>
              </a:solidFill>
              <a:latin typeface="標楷體" pitchFamily="65" charset="-120"/>
              <a:ea typeface="標楷體" pitchFamily="65" charset="-120"/>
            </a:endParaRPr>
          </a:p>
        </p:txBody>
      </p:sp>
      <p:sp>
        <p:nvSpPr>
          <p:cNvPr id="59" name="文字方塊 58"/>
          <p:cNvSpPr txBox="1"/>
          <p:nvPr/>
        </p:nvSpPr>
        <p:spPr>
          <a:xfrm>
            <a:off x="6510379" y="4506258"/>
            <a:ext cx="1723549" cy="553998"/>
          </a:xfrm>
          <a:prstGeom prst="rect">
            <a:avLst/>
          </a:prstGeom>
          <a:noFill/>
        </p:spPr>
        <p:txBody>
          <a:bodyPr wrap="none" rtlCol="0">
            <a:spAutoFit/>
          </a:bodyPr>
          <a:lstStyle/>
          <a:p>
            <a:r>
              <a:rPr lang="zh-TW" altLang="en-US" sz="3000" b="1" dirty="0" smtClean="0">
                <a:solidFill>
                  <a:schemeClr val="accent6"/>
                </a:solidFill>
                <a:latin typeface="標楷體" pitchFamily="65" charset="-120"/>
                <a:ea typeface="標楷體" pitchFamily="65" charset="-120"/>
              </a:rPr>
              <a:t>行政簽結</a:t>
            </a:r>
            <a:endParaRPr lang="zh-TW" altLang="en-US" sz="3000" b="1" dirty="0">
              <a:solidFill>
                <a:schemeClr val="accent6"/>
              </a:solidFill>
              <a:latin typeface="標楷體" pitchFamily="65" charset="-120"/>
              <a:ea typeface="標楷體" pitchFamily="65" charset="-120"/>
            </a:endParaRPr>
          </a:p>
        </p:txBody>
      </p:sp>
    </p:spTree>
    <p:extLst>
      <p:ext uri="{BB962C8B-B14F-4D97-AF65-F5344CB8AC3E}">
        <p14:creationId xmlns:p14="http://schemas.microsoft.com/office/powerpoint/2010/main" val="950034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l="-9000" r="-9000"/>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555776" y="2348880"/>
            <a:ext cx="3672408" cy="1546400"/>
          </a:xfrm>
          <a:prstGeom prst="rect">
            <a:avLst/>
          </a:prstGeom>
        </p:spPr>
        <p:txBody>
          <a:bodyPr spcFirstLastPara="1" wrap="square" lIns="91425" tIns="91425" rIns="91425" bIns="91425" anchor="b" anchorCtr="0">
            <a:noAutofit/>
          </a:bodyPr>
          <a:lstStyle/>
          <a:p>
            <a:pPr lvl="0"/>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800" b="1" dirty="0" smtClean="0">
                <a:latin typeface="標楷體" pitchFamily="65" charset="-120"/>
                <a:ea typeface="標楷體" pitchFamily="65" charset="-120"/>
              </a:rPr>
              <a:t>法 定 權 益</a:t>
            </a:r>
            <a:endParaRPr sz="4800" dirty="0">
              <a:latin typeface="標楷體" pitchFamily="65" charset="-120"/>
              <a:ea typeface="標楷體" pitchFamily="65" charset="-120"/>
            </a:endParaRPr>
          </a:p>
        </p:txBody>
      </p:sp>
      <p:sp>
        <p:nvSpPr>
          <p:cNvPr id="81" name="Google Shape;81;p19"/>
          <p:cNvSpPr txBox="1">
            <a:spLocks noGrp="1"/>
          </p:cNvSpPr>
          <p:nvPr>
            <p:ph type="subTitle" idx="1"/>
          </p:nvPr>
        </p:nvSpPr>
        <p:spPr>
          <a:xfrm>
            <a:off x="2703525" y="3685136"/>
            <a:ext cx="3486300" cy="104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7170" name="Picture 2" descr="https://1.bp.blogspot.com/-jLPHDDdP30k/WGnPMy90jKI/AAAAAAABA08/1HNIbDjYgbomosI5N1aq9nCv_tWENcAxACLcB/s800/book_la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955" y="3554704"/>
            <a:ext cx="3412645" cy="341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67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t="-2000" b="-3000"/>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5576" y="116632"/>
            <a:ext cx="7567800" cy="1143200"/>
          </a:xfrm>
          <a:prstGeom prst="rect">
            <a:avLst/>
          </a:prstGeom>
        </p:spPr>
        <p:txBody>
          <a:bodyPr spcFirstLastPara="1" wrap="square" lIns="91425" tIns="91425" rIns="91425" bIns="91425" anchor="b" anchorCtr="0">
            <a:noAutofit/>
          </a:bodyPr>
          <a:lstStyle/>
          <a:p>
            <a:pPr lvl="0"/>
            <a:r>
              <a:rPr lang="zh-TW" altLang="zh-TW" b="1" dirty="0">
                <a:latin typeface="標楷體" pitchFamily="65" charset="-120"/>
                <a:ea typeface="標楷體" pitchFamily="65" charset="-120"/>
              </a:rPr>
              <a:t>接受約談調查時之法定權益</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755576" y="1268760"/>
            <a:ext cx="7594058" cy="936104"/>
          </a:xfrm>
          <a:prstGeom prst="rect">
            <a:avLst/>
          </a:prstGeom>
        </p:spPr>
        <p:txBody>
          <a:bodyPr spcFirstLastPara="1" wrap="square" lIns="91425" tIns="91425" rIns="91425" bIns="91425" anchor="t" anchorCtr="0">
            <a:noAutofit/>
          </a:bodyPr>
          <a:lstStyle/>
          <a:p>
            <a:pPr marL="0" lvl="0" indent="0">
              <a:buNone/>
            </a:pPr>
            <a:r>
              <a:rPr lang="zh-TW" altLang="zh-TW" sz="2000" dirty="0">
                <a:latin typeface="標楷體" pitchFamily="65" charset="-120"/>
                <a:ea typeface="標楷體" pitchFamily="65" charset="-120"/>
              </a:rPr>
              <a:t>接獲約談通知以配合偵查為原則，惟經合法通知後，倘有正當理由（例：身患重病、人在</a:t>
            </a:r>
            <a:r>
              <a:rPr lang="zh-TW" altLang="zh-TW" sz="2000" dirty="0" smtClean="0">
                <a:latin typeface="標楷體" pitchFamily="65" charset="-120"/>
                <a:ea typeface="標楷體" pitchFamily="65" charset="-120"/>
              </a:rPr>
              <a:t>國外等</a:t>
            </a:r>
            <a:r>
              <a:rPr lang="zh-TW" altLang="zh-TW" sz="2000" dirty="0">
                <a:latin typeface="標楷體" pitchFamily="65" charset="-120"/>
                <a:ea typeface="標楷體" pitchFamily="65" charset="-120"/>
              </a:rPr>
              <a:t>），得</a:t>
            </a:r>
            <a:r>
              <a:rPr lang="zh-TW" altLang="zh-TW" sz="2000" dirty="0" smtClean="0">
                <a:latin typeface="標楷體" pitchFamily="65" charset="-120"/>
                <a:ea typeface="標楷體" pitchFamily="65" charset="-120"/>
              </a:rPr>
              <a:t>向</a:t>
            </a:r>
            <a:r>
              <a:rPr lang="zh-TW" altLang="en-US" sz="2000" dirty="0" smtClean="0">
                <a:latin typeface="標楷體" pitchFamily="65" charset="-120"/>
                <a:ea typeface="標楷體" pitchFamily="65" charset="-120"/>
              </a:rPr>
              <a:t>司法機關</a:t>
            </a:r>
            <a:r>
              <a:rPr lang="zh-TW" altLang="zh-TW" sz="2000" dirty="0" smtClean="0">
                <a:latin typeface="標楷體" pitchFamily="65" charset="-120"/>
                <a:ea typeface="標楷體" pitchFamily="65" charset="-120"/>
              </a:rPr>
              <a:t>申請</a:t>
            </a:r>
            <a:r>
              <a:rPr lang="zh-TW" altLang="zh-TW" sz="2000" dirty="0">
                <a:latin typeface="標楷體" pitchFamily="65" charset="-120"/>
                <a:ea typeface="標楷體" pitchFamily="65" charset="-120"/>
              </a:rPr>
              <a:t>變更應訊時間。</a:t>
            </a:r>
            <a:endParaRPr sz="20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6" name="資料庫圖表 5"/>
          <p:cNvGraphicFramePr/>
          <p:nvPr>
            <p:extLst>
              <p:ext uri="{D42A27DB-BD31-4B8C-83A1-F6EECF244321}">
                <p14:modId xmlns:p14="http://schemas.microsoft.com/office/powerpoint/2010/main" val="361224950"/>
              </p:ext>
            </p:extLst>
          </p:nvPr>
        </p:nvGraphicFramePr>
        <p:xfrm>
          <a:off x="827584" y="2204864"/>
          <a:ext cx="7632848" cy="3962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4" name="Picture 2" descr="å°ããªè±ã®ã¤ã©ã¹ãããã³ã¯ã"/>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1391" y="5229200"/>
            <a:ext cx="1080120" cy="10153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å°ããªè±ã®ã¤ã©ã¹ããé»è²ã"/>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937940">
            <a:off x="7855492" y="4695011"/>
            <a:ext cx="714375" cy="6715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å°ããªè±ã®ã¤ã©ã¹ããé»è²ã"/>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370447">
            <a:off x="6992266" y="5570706"/>
            <a:ext cx="935861" cy="87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03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52404" y="116632"/>
            <a:ext cx="7567800" cy="1143200"/>
          </a:xfrm>
          <a:prstGeom prst="rect">
            <a:avLst/>
          </a:prstGeom>
        </p:spPr>
        <p:txBody>
          <a:bodyPr spcFirstLastPara="1" wrap="square" lIns="91425" tIns="91425" rIns="91425" bIns="91425" anchor="b" anchorCtr="0">
            <a:noAutofit/>
          </a:bodyPr>
          <a:lstStyle/>
          <a:p>
            <a:r>
              <a:rPr lang="zh-TW" altLang="zh-TW" b="1" dirty="0">
                <a:latin typeface="標楷體" pitchFamily="65" charset="-120"/>
                <a:ea typeface="標楷體" pitchFamily="65" charset="-120"/>
              </a:rPr>
              <a:t>接受約談調查時之法定</a:t>
            </a:r>
            <a:r>
              <a:rPr lang="zh-TW" altLang="zh-TW" b="1" dirty="0" smtClean="0">
                <a:latin typeface="標楷體" pitchFamily="65" charset="-120"/>
                <a:ea typeface="標楷體" pitchFamily="65" charset="-120"/>
              </a:rPr>
              <a:t>權益</a:t>
            </a:r>
            <a:r>
              <a:rPr lang="en-US" altLang="zh-TW" b="1" dirty="0" smtClean="0">
                <a:latin typeface="標楷體" pitchFamily="65" charset="-120"/>
                <a:ea typeface="標楷體" pitchFamily="65" charset="-120"/>
              </a:rPr>
              <a:t>-</a:t>
            </a:r>
            <a:r>
              <a:rPr lang="zh-TW" altLang="zh-TW" b="1" dirty="0">
                <a:latin typeface="標楷體" pitchFamily="65" charset="-120"/>
                <a:ea typeface="標楷體" pitchFamily="65" charset="-120"/>
              </a:rPr>
              <a:t>證人</a:t>
            </a:r>
            <a:r>
              <a:rPr lang="zh-TW" altLang="zh-TW" b="1" dirty="0" smtClean="0">
                <a:latin typeface="標楷體" pitchFamily="65" charset="-120"/>
                <a:ea typeface="標楷體" pitchFamily="65" charset="-120"/>
              </a:rPr>
              <a:t>身份</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942255" y="1196752"/>
            <a:ext cx="7594058" cy="4824536"/>
          </a:xfrm>
          <a:prstGeom prst="rect">
            <a:avLst/>
          </a:prstGeom>
        </p:spPr>
        <p:txBody>
          <a:bodyPr spcFirstLastPara="1" wrap="square" lIns="91425" tIns="91425" rIns="91425" bIns="91425" anchor="t" anchorCtr="0">
            <a:noAutofit/>
          </a:bodyPr>
          <a:lstStyle/>
          <a:p>
            <a:pPr marL="127000" indent="0">
              <a:buNone/>
            </a:pPr>
            <a:r>
              <a:rPr lang="zh-TW" altLang="zh-TW" sz="2200" dirty="0" smtClean="0">
                <a:solidFill>
                  <a:schemeClr val="accent6"/>
                </a:solidFill>
                <a:latin typeface="標楷體" pitchFamily="65" charset="-120"/>
                <a:ea typeface="標楷體" pitchFamily="65" charset="-120"/>
              </a:rPr>
              <a:t>拒絕作證</a:t>
            </a:r>
            <a:r>
              <a:rPr lang="en-US" altLang="zh-TW" sz="2000" dirty="0" smtClean="0">
                <a:solidFill>
                  <a:schemeClr val="accent6"/>
                </a:solidFill>
                <a:latin typeface="標楷體" pitchFamily="65" charset="-120"/>
                <a:ea typeface="標楷體" pitchFamily="65" charset="-120"/>
              </a:rPr>
              <a:t>(</a:t>
            </a:r>
            <a:r>
              <a:rPr lang="zh-TW" altLang="en-US" sz="2000" dirty="0" smtClean="0">
                <a:solidFill>
                  <a:schemeClr val="accent6"/>
                </a:solidFill>
                <a:latin typeface="標楷體" pitchFamily="65" charset="-120"/>
                <a:ea typeface="標楷體" pitchFamily="65" charset="-120"/>
              </a:rPr>
              <a:t>刑事訴訟法第</a:t>
            </a:r>
            <a:r>
              <a:rPr lang="en-US" altLang="zh-TW" sz="2000" dirty="0" smtClean="0">
                <a:solidFill>
                  <a:schemeClr val="accent6"/>
                </a:solidFill>
                <a:latin typeface="標楷體" pitchFamily="65" charset="-120"/>
                <a:ea typeface="標楷體" pitchFamily="65" charset="-120"/>
              </a:rPr>
              <a:t>179</a:t>
            </a:r>
            <a:r>
              <a:rPr lang="zh-TW" altLang="en-US" sz="2000" dirty="0">
                <a:solidFill>
                  <a:schemeClr val="accent6"/>
                </a:solidFill>
                <a:latin typeface="標楷體" pitchFamily="65" charset="-120"/>
                <a:ea typeface="標楷體" pitchFamily="65" charset="-120"/>
              </a:rPr>
              <a:t>條</a:t>
            </a:r>
            <a:r>
              <a:rPr lang="en-US" altLang="zh-TW" sz="2000" dirty="0">
                <a:solidFill>
                  <a:schemeClr val="accent6"/>
                </a:solidFill>
                <a:latin typeface="標楷體" pitchFamily="65" charset="-120"/>
                <a:ea typeface="標楷體" pitchFamily="65" charset="-120"/>
              </a:rPr>
              <a:t>-</a:t>
            </a:r>
            <a:r>
              <a:rPr lang="zh-TW" altLang="en-US" sz="2000" dirty="0" smtClean="0">
                <a:solidFill>
                  <a:schemeClr val="accent6"/>
                </a:solidFill>
                <a:latin typeface="標楷體" pitchFamily="65" charset="-120"/>
                <a:ea typeface="標楷體" pitchFamily="65" charset="-120"/>
              </a:rPr>
              <a:t>第</a:t>
            </a:r>
            <a:r>
              <a:rPr lang="en-US" altLang="zh-TW" sz="2000" dirty="0" smtClean="0">
                <a:solidFill>
                  <a:schemeClr val="accent6"/>
                </a:solidFill>
                <a:latin typeface="標楷體" pitchFamily="65" charset="-120"/>
                <a:ea typeface="標楷體" pitchFamily="65" charset="-120"/>
              </a:rPr>
              <a:t>181</a:t>
            </a:r>
            <a:r>
              <a:rPr lang="zh-TW" altLang="en-US" sz="2000" dirty="0" smtClean="0">
                <a:solidFill>
                  <a:schemeClr val="accent6"/>
                </a:solidFill>
                <a:latin typeface="標楷體" pitchFamily="65" charset="-120"/>
                <a:ea typeface="標楷體" pitchFamily="65" charset="-120"/>
              </a:rPr>
              <a:t>條</a:t>
            </a:r>
            <a:r>
              <a:rPr lang="en-US" altLang="zh-TW" sz="2000" dirty="0" smtClean="0">
                <a:solidFill>
                  <a:schemeClr val="accent6"/>
                </a:solidFill>
                <a:latin typeface="標楷體" pitchFamily="65" charset="-120"/>
                <a:ea typeface="標楷體" pitchFamily="65" charset="-120"/>
              </a:rPr>
              <a:t>)</a:t>
            </a:r>
            <a:endParaRPr lang="zh-TW" altLang="zh-TW" sz="2000" dirty="0">
              <a:solidFill>
                <a:schemeClr val="accent6"/>
              </a:solidFill>
              <a:latin typeface="標楷體" pitchFamily="65" charset="-120"/>
              <a:ea typeface="標楷體" pitchFamily="65" charset="-120"/>
            </a:endParaRPr>
          </a:p>
          <a:p>
            <a:pPr marL="127000" indent="0">
              <a:buNone/>
            </a:pPr>
            <a:r>
              <a:rPr lang="en-US" altLang="zh-TW" sz="2000" dirty="0" smtClean="0">
                <a:latin typeface="標楷體" pitchFamily="65" charset="-120"/>
                <a:ea typeface="標楷體" pitchFamily="65" charset="-120"/>
              </a:rPr>
              <a:t>1.</a:t>
            </a:r>
            <a:r>
              <a:rPr lang="zh-TW" altLang="zh-TW" sz="2000" dirty="0" smtClean="0">
                <a:latin typeface="標楷體" pitchFamily="65" charset="-120"/>
                <a:ea typeface="標楷體" pitchFamily="65" charset="-120"/>
              </a:rPr>
              <a:t>公務員</a:t>
            </a:r>
            <a:r>
              <a:rPr lang="zh-TW" altLang="zh-TW" sz="2000" dirty="0">
                <a:latin typeface="標楷體" pitchFamily="65" charset="-120"/>
                <a:ea typeface="標楷體" pitchFamily="65" charset="-120"/>
              </a:rPr>
              <a:t>以證人身份作證，如係就所執掌之職務上應守秘密之</a:t>
            </a:r>
            <a:r>
              <a:rPr lang="zh-TW" altLang="zh-TW" sz="2000" dirty="0" smtClean="0">
                <a:latin typeface="標楷體" pitchFamily="65" charset="-120"/>
                <a:ea typeface="標楷體" pitchFamily="65" charset="-120"/>
              </a:rPr>
              <a:t>事</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marL="12700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項</a:t>
            </a:r>
            <a:r>
              <a:rPr lang="zh-TW" altLang="zh-TW" sz="2000" dirty="0">
                <a:latin typeface="標楷體" pitchFamily="65" charset="-120"/>
                <a:ea typeface="標楷體" pitchFamily="65" charset="-120"/>
              </a:rPr>
              <a:t>，且有妨害國家利益，需先得監督機關、公務員之允許，</a:t>
            </a:r>
            <a:r>
              <a:rPr lang="zh-TW" altLang="zh-TW" sz="2000" dirty="0" smtClean="0">
                <a:latin typeface="標楷體" pitchFamily="65" charset="-120"/>
                <a:ea typeface="標楷體" pitchFamily="65" charset="-120"/>
              </a:rPr>
              <a:t>如</a:t>
            </a:r>
            <a:endParaRPr lang="en-US" altLang="zh-TW" sz="2000" dirty="0" smtClean="0">
              <a:latin typeface="標楷體" pitchFamily="65" charset="-120"/>
              <a:ea typeface="標楷體" pitchFamily="65" charset="-120"/>
            </a:endParaRPr>
          </a:p>
          <a:p>
            <a:pPr marL="127000" indent="0">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非</a:t>
            </a:r>
            <a:r>
              <a:rPr lang="zh-TW" altLang="zh-TW" sz="2000" dirty="0">
                <a:latin typeface="標楷體" pitchFamily="65" charset="-120"/>
                <a:ea typeface="標楷體" pitchFamily="65" charset="-120"/>
              </a:rPr>
              <a:t>應守秘密之事項，或無妨害國家利益，則不得拒絕</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127000" indent="0">
              <a:buNone/>
            </a:pPr>
            <a:r>
              <a:rPr lang="en-US" altLang="zh-TW" sz="2000" dirty="0" smtClean="0">
                <a:latin typeface="標楷體" pitchFamily="65" charset="-120"/>
                <a:ea typeface="標楷體" pitchFamily="65" charset="-120"/>
              </a:rPr>
              <a:t>2.</a:t>
            </a:r>
            <a:r>
              <a:rPr lang="zh-TW" altLang="zh-TW" sz="2000" dirty="0" smtClean="0">
                <a:latin typeface="標楷體" pitchFamily="65" charset="-120"/>
                <a:ea typeface="標楷體" pitchFamily="65" charset="-120"/>
              </a:rPr>
              <a:t>如果</a:t>
            </a:r>
            <a:r>
              <a:rPr lang="zh-TW" altLang="zh-TW" sz="2000" dirty="0">
                <a:latin typeface="標楷體" pitchFamily="65" charset="-120"/>
                <a:ea typeface="標楷體" pitchFamily="65" charset="-120"/>
              </a:rPr>
              <a:t>是</a:t>
            </a:r>
            <a:r>
              <a:rPr lang="zh-TW" altLang="zh-TW" sz="2000" b="1" dirty="0">
                <a:solidFill>
                  <a:srgbClr val="FF0000"/>
                </a:solidFill>
                <a:latin typeface="標楷體" pitchFamily="65" charset="-120"/>
                <a:ea typeface="標楷體" pitchFamily="65" charset="-120"/>
              </a:rPr>
              <a:t>被告與證人現為或曾為一定之親屬、法定代理或有</a:t>
            </a:r>
            <a:r>
              <a:rPr lang="zh-TW" altLang="zh-TW" sz="2000" b="1" dirty="0" smtClean="0">
                <a:solidFill>
                  <a:srgbClr val="FF0000"/>
                </a:solidFill>
                <a:latin typeface="標楷體" pitchFamily="65" charset="-120"/>
                <a:ea typeface="標楷體" pitchFamily="65" charset="-120"/>
              </a:rPr>
              <a:t>婚約</a:t>
            </a:r>
            <a:endParaRPr lang="en-US" altLang="zh-TW" sz="2000" b="1" dirty="0" smtClean="0">
              <a:solidFill>
                <a:srgbClr val="FF0000"/>
              </a:solidFill>
              <a:latin typeface="標楷體" pitchFamily="65" charset="-120"/>
              <a:ea typeface="標楷體" pitchFamily="65" charset="-120"/>
            </a:endParaRPr>
          </a:p>
          <a:p>
            <a:pPr marL="127000" indent="0">
              <a:buNone/>
            </a:pPr>
            <a:r>
              <a:rPr lang="zh-TW" altLang="en-US" sz="2000" b="1" dirty="0">
                <a:solidFill>
                  <a:srgbClr val="FF0000"/>
                </a:solidFill>
                <a:latin typeface="標楷體" pitchFamily="65" charset="-120"/>
                <a:ea typeface="標楷體" pitchFamily="65" charset="-120"/>
              </a:rPr>
              <a:t> </a:t>
            </a:r>
            <a:r>
              <a:rPr lang="zh-TW" altLang="en-US" sz="2000" b="1" dirty="0" smtClean="0">
                <a:solidFill>
                  <a:srgbClr val="FF0000"/>
                </a:solidFill>
                <a:latin typeface="標楷體" pitchFamily="65" charset="-120"/>
                <a:ea typeface="標楷體" pitchFamily="65" charset="-120"/>
              </a:rPr>
              <a:t> </a:t>
            </a:r>
            <a:r>
              <a:rPr lang="zh-TW" altLang="zh-TW" sz="2000" b="1" dirty="0" smtClean="0">
                <a:solidFill>
                  <a:srgbClr val="FF0000"/>
                </a:solidFill>
                <a:latin typeface="標楷體" pitchFamily="65" charset="-120"/>
                <a:ea typeface="標楷體" pitchFamily="65" charset="-120"/>
              </a:rPr>
              <a:t>關係</a:t>
            </a:r>
            <a:r>
              <a:rPr lang="zh-TW" altLang="zh-TW" sz="2000" dirty="0" smtClean="0">
                <a:latin typeface="標楷體" pitchFamily="65" charset="-120"/>
                <a:ea typeface="標楷體" pitchFamily="65" charset="-120"/>
              </a:rPr>
              <a:t>，可</a:t>
            </a:r>
            <a:r>
              <a:rPr lang="zh-TW" altLang="zh-TW" sz="2000" dirty="0">
                <a:latin typeface="標楷體" pitchFamily="65" charset="-120"/>
                <a:ea typeface="標楷體" pitchFamily="65" charset="-120"/>
              </a:rPr>
              <a:t>拒絕作證</a:t>
            </a:r>
            <a:r>
              <a:rPr lang="zh-TW" altLang="zh-TW"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    </a:t>
            </a:r>
          </a:p>
          <a:p>
            <a:pPr marL="127000" indent="0" algn="just">
              <a:buNone/>
            </a:pPr>
            <a:r>
              <a:rPr lang="en-US" altLang="zh-TW" sz="2000" dirty="0" smtClean="0">
                <a:latin typeface="標楷體" pitchFamily="65" charset="-120"/>
                <a:ea typeface="標楷體" pitchFamily="65" charset="-120"/>
              </a:rPr>
              <a:t>3.</a:t>
            </a:r>
            <a:r>
              <a:rPr lang="zh-TW" altLang="zh-TW" sz="2000" dirty="0" smtClean="0">
                <a:latin typeface="標楷體" pitchFamily="65" charset="-120"/>
                <a:ea typeface="標楷體" pitchFamily="65" charset="-120"/>
              </a:rPr>
              <a:t>以</a:t>
            </a:r>
            <a:r>
              <a:rPr lang="zh-TW" altLang="zh-TW" sz="2000" dirty="0">
                <a:latin typeface="標楷體" pitchFamily="65" charset="-120"/>
                <a:ea typeface="標楷體" pitchFamily="65" charset="-120"/>
              </a:rPr>
              <a:t>證人身份作證，</a:t>
            </a:r>
            <a:r>
              <a:rPr lang="zh-TW" altLang="zh-TW" sz="2000" dirty="0" smtClean="0">
                <a:latin typeface="標楷體" pitchFamily="65" charset="-120"/>
                <a:ea typeface="標楷體" pitchFamily="65" charset="-120"/>
              </a:rPr>
              <a:t>但害怕</a:t>
            </a:r>
            <a:r>
              <a:rPr lang="zh-TW" altLang="zh-TW" sz="2000" dirty="0">
                <a:latin typeface="標楷體" pitchFamily="65" charset="-120"/>
                <a:ea typeface="標楷體" pitchFamily="65" charset="-120"/>
              </a:rPr>
              <a:t>自己</a:t>
            </a:r>
            <a:r>
              <a:rPr lang="zh-TW" altLang="zh-TW" sz="2000" dirty="0" smtClean="0">
                <a:latin typeface="標楷體" pitchFamily="65" charset="-120"/>
                <a:ea typeface="標楷體" pitchFamily="65" charset="-120"/>
              </a:rPr>
              <a:t>將知道</a:t>
            </a:r>
            <a:r>
              <a:rPr lang="zh-TW" altLang="en-US" sz="2000" dirty="0" smtClean="0">
                <a:latin typeface="標楷體" pitchFamily="65" charset="-120"/>
                <a:ea typeface="標楷體" pitchFamily="65" charset="-120"/>
              </a:rPr>
              <a:t>或</a:t>
            </a:r>
            <a:r>
              <a:rPr lang="zh-TW" altLang="zh-TW" sz="2000" dirty="0" smtClean="0">
                <a:latin typeface="標楷體" pitchFamily="65" charset="-120"/>
                <a:ea typeface="標楷體" pitchFamily="65" charset="-120"/>
              </a:rPr>
              <a:t>經辦</a:t>
            </a:r>
            <a:r>
              <a:rPr lang="zh-TW" altLang="zh-TW" sz="2000" dirty="0">
                <a:latin typeface="標楷體" pitchFamily="65" charset="-120"/>
                <a:ea typeface="標楷體" pitchFamily="65" charset="-120"/>
              </a:rPr>
              <a:t>事項如實說出</a:t>
            </a:r>
            <a:r>
              <a:rPr lang="zh-TW" altLang="zh-TW" sz="2000" dirty="0" smtClean="0">
                <a:latin typeface="標楷體" pitchFamily="65" charset="-120"/>
                <a:ea typeface="標楷體" pitchFamily="65" charset="-120"/>
              </a:rPr>
              <a:t>，</a:t>
            </a:r>
            <a:r>
              <a:rPr lang="zh-TW" altLang="zh-TW" sz="2000" b="1" dirty="0" smtClean="0">
                <a:solidFill>
                  <a:srgbClr val="FF0000"/>
                </a:solidFill>
                <a:latin typeface="標楷體" pitchFamily="65" charset="-120"/>
                <a:ea typeface="標楷體" pitchFamily="65" charset="-120"/>
              </a:rPr>
              <a:t>自</a:t>
            </a:r>
            <a:endParaRPr lang="en-US" altLang="zh-TW" sz="2000" b="1" dirty="0" smtClean="0">
              <a:solidFill>
                <a:srgbClr val="FF0000"/>
              </a:solidFill>
              <a:latin typeface="標楷體" pitchFamily="65" charset="-120"/>
              <a:ea typeface="標楷體" pitchFamily="65" charset="-120"/>
            </a:endParaRPr>
          </a:p>
          <a:p>
            <a:pPr marL="127000" indent="0" algn="just">
              <a:buNone/>
            </a:pPr>
            <a:r>
              <a:rPr lang="zh-TW" altLang="en-US" sz="2000" b="1" dirty="0">
                <a:solidFill>
                  <a:srgbClr val="FF0000"/>
                </a:solidFill>
                <a:latin typeface="標楷體" pitchFamily="65" charset="-120"/>
                <a:ea typeface="標楷體" pitchFamily="65" charset="-120"/>
              </a:rPr>
              <a:t> </a:t>
            </a:r>
            <a:r>
              <a:rPr lang="zh-TW" altLang="en-US" sz="2000" b="1" dirty="0" smtClean="0">
                <a:solidFill>
                  <a:srgbClr val="FF0000"/>
                </a:solidFill>
                <a:latin typeface="標楷體" pitchFamily="65" charset="-120"/>
                <a:ea typeface="標楷體" pitchFamily="65" charset="-120"/>
              </a:rPr>
              <a:t> </a:t>
            </a:r>
            <a:r>
              <a:rPr lang="zh-TW" altLang="zh-TW" sz="2000" b="1" dirty="0" smtClean="0">
                <a:solidFill>
                  <a:srgbClr val="FF0000"/>
                </a:solidFill>
                <a:latin typeface="標楷體" pitchFamily="65" charset="-120"/>
                <a:ea typeface="標楷體" pitchFamily="65" charset="-120"/>
              </a:rPr>
              <a:t>己</a:t>
            </a:r>
            <a:r>
              <a:rPr lang="zh-TW" altLang="zh-TW" sz="2000" b="1" dirty="0">
                <a:solidFill>
                  <a:srgbClr val="FF0000"/>
                </a:solidFill>
                <a:latin typeface="標楷體" pitchFamily="65" charset="-120"/>
                <a:ea typeface="標楷體" pitchFamily="65" charset="-120"/>
              </a:rPr>
              <a:t>或與其</a:t>
            </a:r>
            <a:r>
              <a:rPr lang="zh-TW" altLang="zh-TW" sz="2000" b="1" dirty="0" smtClean="0">
                <a:solidFill>
                  <a:srgbClr val="FF0000"/>
                </a:solidFill>
                <a:latin typeface="標楷體" pitchFamily="65" charset="-120"/>
                <a:ea typeface="標楷體" pitchFamily="65" charset="-120"/>
              </a:rPr>
              <a:t>有關係</a:t>
            </a:r>
            <a:r>
              <a:rPr lang="zh-TW" altLang="zh-TW" sz="2000" b="1" dirty="0">
                <a:solidFill>
                  <a:srgbClr val="FF0000"/>
                </a:solidFill>
                <a:latin typeface="標楷體" pitchFamily="65" charset="-120"/>
                <a:ea typeface="標楷體" pitchFamily="65" charset="-120"/>
              </a:rPr>
              <a:t>之人將遭到刑事追訴或處罰之</a:t>
            </a:r>
            <a:r>
              <a:rPr lang="zh-TW" altLang="zh-TW" sz="2000" b="1" dirty="0" smtClean="0">
                <a:solidFill>
                  <a:srgbClr val="FF0000"/>
                </a:solidFill>
                <a:latin typeface="標楷體" pitchFamily="65" charset="-120"/>
                <a:ea typeface="標楷體" pitchFamily="65" charset="-120"/>
              </a:rPr>
              <a:t>不利</a:t>
            </a:r>
            <a:r>
              <a:rPr lang="zh-TW" altLang="zh-TW" sz="2000" b="1" dirty="0">
                <a:solidFill>
                  <a:srgbClr val="FF0000"/>
                </a:solidFill>
                <a:latin typeface="標楷體" pitchFamily="65" charset="-120"/>
                <a:ea typeface="標楷體" pitchFamily="65" charset="-120"/>
              </a:rPr>
              <a:t>情形</a:t>
            </a:r>
            <a:r>
              <a:rPr lang="zh-TW" altLang="zh-TW" sz="2000" dirty="0">
                <a:latin typeface="標楷體" pitchFamily="65" charset="-120"/>
                <a:ea typeface="標楷體" pitchFamily="65" charset="-120"/>
              </a:rPr>
              <a:t>，</a:t>
            </a:r>
            <a:r>
              <a:rPr lang="zh-TW" altLang="zh-TW" sz="2000" dirty="0" smtClean="0">
                <a:latin typeface="標楷體" pitchFamily="65" charset="-120"/>
                <a:ea typeface="標楷體" pitchFamily="65" charset="-120"/>
              </a:rPr>
              <a:t>可以</a:t>
            </a:r>
            <a:endParaRPr lang="en-US" altLang="zh-TW" sz="2000" dirty="0" smtClean="0">
              <a:latin typeface="標楷體" pitchFamily="65" charset="-120"/>
              <a:ea typeface="標楷體" pitchFamily="65" charset="-120"/>
            </a:endParaRPr>
          </a:p>
          <a:p>
            <a:pPr marL="127000" indent="0" algn="just">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拒絕</a:t>
            </a:r>
            <a:r>
              <a:rPr lang="zh-TW" altLang="zh-TW" sz="2000" dirty="0">
                <a:latin typeface="標楷體" pitchFamily="65" charset="-120"/>
                <a:ea typeface="標楷體" pitchFamily="65" charset="-120"/>
              </a:rPr>
              <a:t>作證</a:t>
            </a:r>
            <a:r>
              <a:rPr lang="zh-TW" altLang="zh-TW" sz="2000" dirty="0" smtClean="0">
                <a:latin typeface="標楷體" pitchFamily="65" charset="-120"/>
                <a:ea typeface="標楷體" pitchFamily="65" charset="-120"/>
              </a:rPr>
              <a:t>。</a:t>
            </a:r>
            <a:endParaRPr lang="zh-TW" altLang="zh-TW" sz="2000" dirty="0">
              <a:latin typeface="標楷體" pitchFamily="65" charset="-120"/>
              <a:ea typeface="標楷體" pitchFamily="65" charset="-120"/>
            </a:endParaRPr>
          </a:p>
          <a:p>
            <a:pPr marL="127000" indent="0">
              <a:buNone/>
            </a:pPr>
            <a:r>
              <a:rPr lang="zh-TW" altLang="zh-TW" sz="2200" dirty="0" smtClean="0">
                <a:solidFill>
                  <a:schemeClr val="accent6"/>
                </a:solidFill>
                <a:latin typeface="標楷體" pitchFamily="65" charset="-120"/>
                <a:ea typeface="標楷體" pitchFamily="65" charset="-120"/>
              </a:rPr>
              <a:t>請</a:t>
            </a:r>
            <a:r>
              <a:rPr lang="zh-TW" altLang="zh-TW" sz="2200" dirty="0">
                <a:solidFill>
                  <a:schemeClr val="accent6"/>
                </a:solidFill>
                <a:latin typeface="標楷體" pitchFamily="65" charset="-120"/>
                <a:ea typeface="標楷體" pitchFamily="65" charset="-120"/>
              </a:rPr>
              <a:t>領證人</a:t>
            </a:r>
            <a:r>
              <a:rPr lang="zh-TW" altLang="zh-TW" sz="2200" dirty="0" smtClean="0">
                <a:solidFill>
                  <a:schemeClr val="accent6"/>
                </a:solidFill>
                <a:latin typeface="標楷體" pitchFamily="65" charset="-120"/>
                <a:ea typeface="標楷體" pitchFamily="65" charset="-120"/>
              </a:rPr>
              <a:t>旅費</a:t>
            </a:r>
            <a:r>
              <a:rPr lang="en-US" altLang="zh-TW" sz="2000" dirty="0">
                <a:solidFill>
                  <a:schemeClr val="accent6"/>
                </a:solidFill>
                <a:latin typeface="標楷體" pitchFamily="65" charset="-120"/>
                <a:ea typeface="標楷體" pitchFamily="65" charset="-120"/>
              </a:rPr>
              <a:t>(</a:t>
            </a:r>
            <a:r>
              <a:rPr lang="zh-TW" altLang="en-US" sz="2000" dirty="0">
                <a:solidFill>
                  <a:schemeClr val="accent6"/>
                </a:solidFill>
                <a:latin typeface="標楷體" pitchFamily="65" charset="-120"/>
                <a:ea typeface="標楷體" pitchFamily="65" charset="-120"/>
              </a:rPr>
              <a:t>刑事訴訟法</a:t>
            </a:r>
            <a:r>
              <a:rPr lang="zh-TW" altLang="en-US" sz="2000" dirty="0" smtClean="0">
                <a:solidFill>
                  <a:schemeClr val="accent6"/>
                </a:solidFill>
                <a:latin typeface="標楷體" pitchFamily="65" charset="-120"/>
                <a:ea typeface="標楷體" pitchFamily="65" charset="-120"/>
              </a:rPr>
              <a:t>第</a:t>
            </a:r>
            <a:r>
              <a:rPr lang="en-US" altLang="zh-TW" sz="2000" dirty="0" smtClean="0">
                <a:solidFill>
                  <a:schemeClr val="accent6"/>
                </a:solidFill>
                <a:latin typeface="標楷體" pitchFamily="65" charset="-120"/>
                <a:ea typeface="標楷體" pitchFamily="65" charset="-120"/>
              </a:rPr>
              <a:t>194</a:t>
            </a:r>
            <a:r>
              <a:rPr lang="zh-TW" altLang="en-US" sz="2000" dirty="0" smtClean="0">
                <a:solidFill>
                  <a:schemeClr val="accent6"/>
                </a:solidFill>
                <a:latin typeface="標楷體" pitchFamily="65" charset="-120"/>
                <a:ea typeface="標楷體" pitchFamily="65" charset="-120"/>
              </a:rPr>
              <a:t>條</a:t>
            </a:r>
            <a:r>
              <a:rPr lang="en-US" altLang="zh-TW" sz="2000" dirty="0" smtClean="0">
                <a:solidFill>
                  <a:schemeClr val="accent6"/>
                </a:solidFill>
                <a:latin typeface="標楷體" pitchFamily="65" charset="-120"/>
                <a:ea typeface="標楷體" pitchFamily="65" charset="-120"/>
              </a:rPr>
              <a:t>)</a:t>
            </a:r>
            <a:endParaRPr lang="zh-TW" altLang="zh-TW" sz="2000" dirty="0">
              <a:solidFill>
                <a:schemeClr val="accent6"/>
              </a:solidFill>
              <a:latin typeface="標楷體" pitchFamily="65" charset="-120"/>
              <a:ea typeface="標楷體" pitchFamily="65" charset="-120"/>
            </a:endParaRPr>
          </a:p>
          <a:p>
            <a:pPr marL="127000" indent="0">
              <a:buNone/>
            </a:pPr>
            <a:r>
              <a:rPr lang="zh-TW" altLang="zh-TW" sz="2000" dirty="0" smtClean="0">
                <a:latin typeface="標楷體" pitchFamily="65" charset="-120"/>
                <a:ea typeface="標楷體" pitchFamily="65" charset="-120"/>
              </a:rPr>
              <a:t>證人</a:t>
            </a:r>
            <a:r>
              <a:rPr lang="zh-TW" altLang="zh-TW" sz="2000" dirty="0">
                <a:latin typeface="標楷體" pitchFamily="65" charset="-120"/>
                <a:ea typeface="標楷體" pitchFamily="65" charset="-120"/>
              </a:rPr>
              <a:t>作證可請求檢察官、法院發給法定之證人費用</a:t>
            </a:r>
            <a:r>
              <a:rPr lang="zh-TW" altLang="zh-TW"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127000" indent="0">
              <a:buNone/>
            </a:pPr>
            <a:r>
              <a:rPr lang="zh-TW" altLang="zh-TW" sz="2000" dirty="0" smtClean="0">
                <a:latin typeface="標楷體" pitchFamily="65" charset="-120"/>
                <a:ea typeface="標楷體" pitchFamily="65" charset="-120"/>
              </a:rPr>
              <a:t>但</a:t>
            </a:r>
            <a:r>
              <a:rPr lang="zh-TW" altLang="zh-TW" sz="2000" b="1" dirty="0" smtClean="0">
                <a:solidFill>
                  <a:srgbClr val="FF0000"/>
                </a:solidFill>
                <a:latin typeface="標楷體" pitchFamily="65" charset="-120"/>
                <a:ea typeface="標楷體" pitchFamily="65" charset="-120"/>
              </a:rPr>
              <a:t>遭到</a:t>
            </a:r>
            <a:r>
              <a:rPr lang="zh-TW" altLang="zh-TW" sz="2000" b="1" dirty="0">
                <a:solidFill>
                  <a:srgbClr val="FF0000"/>
                </a:solidFill>
                <a:latin typeface="標楷體" pitchFamily="65" charset="-120"/>
                <a:ea typeface="標楷體" pitchFamily="65" charset="-120"/>
              </a:rPr>
              <a:t>拘提、拒絕具結或作證者，不可請領</a:t>
            </a:r>
            <a:r>
              <a:rPr lang="zh-TW" altLang="zh-TW" sz="2000" dirty="0" smtClean="0">
                <a:latin typeface="標楷體" pitchFamily="65" charset="-120"/>
                <a:ea typeface="標楷體" pitchFamily="65" charset="-120"/>
              </a:rPr>
              <a:t>。</a:t>
            </a:r>
            <a:endParaRPr sz="2000" dirty="0">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7" name="Google Shape;352;p42"/>
          <p:cNvSpPr/>
          <p:nvPr/>
        </p:nvSpPr>
        <p:spPr>
          <a:xfrm>
            <a:off x="798222" y="1340768"/>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 name="Google Shape;352;p42"/>
          <p:cNvSpPr/>
          <p:nvPr/>
        </p:nvSpPr>
        <p:spPr>
          <a:xfrm>
            <a:off x="798222" y="4629433"/>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28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539552" y="44624"/>
            <a:ext cx="8280920" cy="1143200"/>
          </a:xfrm>
          <a:prstGeom prst="rect">
            <a:avLst/>
          </a:prstGeom>
        </p:spPr>
        <p:txBody>
          <a:bodyPr spcFirstLastPara="1" wrap="square" lIns="91425" tIns="91425" rIns="91425" bIns="91425" anchor="b" anchorCtr="0">
            <a:noAutofit/>
          </a:bodyPr>
          <a:lstStyle/>
          <a:p>
            <a:r>
              <a:rPr lang="zh-TW" altLang="zh-TW" b="1" dirty="0">
                <a:latin typeface="標楷體" pitchFamily="65" charset="-120"/>
                <a:ea typeface="標楷體" pitchFamily="65" charset="-120"/>
              </a:rPr>
              <a:t>接受約談調查時之法定</a:t>
            </a:r>
            <a:r>
              <a:rPr lang="zh-TW" altLang="zh-TW" b="1" dirty="0" smtClean="0">
                <a:latin typeface="標楷體" pitchFamily="65" charset="-120"/>
                <a:ea typeface="標楷體" pitchFamily="65" charset="-120"/>
              </a:rPr>
              <a:t>權益</a:t>
            </a:r>
            <a:r>
              <a:rPr lang="en-US" altLang="zh-TW" b="1" dirty="0" smtClean="0">
                <a:latin typeface="標楷體" pitchFamily="65" charset="-120"/>
                <a:ea typeface="標楷體" pitchFamily="65" charset="-120"/>
              </a:rPr>
              <a:t>-</a:t>
            </a:r>
            <a:r>
              <a:rPr lang="zh-TW" altLang="zh-TW" b="1" dirty="0">
                <a:latin typeface="標楷體" pitchFamily="65" charset="-120"/>
                <a:ea typeface="標楷體" pitchFamily="65" charset="-120"/>
              </a:rPr>
              <a:t>犯罪嫌疑人、被告身份</a:t>
            </a:r>
            <a:endParaRPr dirty="0">
              <a:latin typeface="標楷體" pitchFamily="65" charset="-120"/>
              <a:ea typeface="標楷體" pitchFamily="65" charset="-120"/>
            </a:endParaRPr>
          </a:p>
        </p:txBody>
      </p:sp>
      <p:sp>
        <p:nvSpPr>
          <p:cNvPr id="122" name="Google Shape;122;p24"/>
          <p:cNvSpPr txBox="1">
            <a:spLocks noGrp="1"/>
          </p:cNvSpPr>
          <p:nvPr>
            <p:ph type="body" idx="1"/>
          </p:nvPr>
        </p:nvSpPr>
        <p:spPr>
          <a:xfrm>
            <a:off x="827584" y="1268760"/>
            <a:ext cx="7594058" cy="5256584"/>
          </a:xfrm>
          <a:prstGeom prst="rect">
            <a:avLst/>
          </a:prstGeom>
        </p:spPr>
        <p:txBody>
          <a:bodyPr spcFirstLastPara="1" wrap="square" lIns="91425" tIns="91425" rIns="91425" bIns="91425" anchor="t" anchorCtr="0">
            <a:noAutofit/>
          </a:bodyPr>
          <a:lstStyle/>
          <a:p>
            <a:pPr marL="127000" indent="0">
              <a:buNone/>
            </a:pPr>
            <a:r>
              <a:rPr lang="zh-TW" altLang="zh-TW" sz="2200" dirty="0">
                <a:solidFill>
                  <a:schemeClr val="accent6"/>
                </a:solidFill>
                <a:latin typeface="標楷體" pitchFamily="65" charset="-120"/>
                <a:ea typeface="標楷體" pitchFamily="65" charset="-120"/>
              </a:rPr>
              <a:t>律師到場陪同</a:t>
            </a:r>
            <a:r>
              <a:rPr lang="zh-TW" altLang="zh-TW" sz="2200" dirty="0" smtClean="0">
                <a:solidFill>
                  <a:schemeClr val="accent6"/>
                </a:solidFill>
                <a:latin typeface="標楷體" pitchFamily="65" charset="-120"/>
                <a:ea typeface="標楷體" pitchFamily="65" charset="-120"/>
              </a:rPr>
              <a:t>權利</a:t>
            </a:r>
            <a:r>
              <a:rPr lang="en-US" altLang="zh-TW" sz="2000" dirty="0">
                <a:solidFill>
                  <a:schemeClr val="accent6"/>
                </a:solidFill>
                <a:latin typeface="標楷體" pitchFamily="65" charset="-120"/>
                <a:ea typeface="標楷體" pitchFamily="65" charset="-120"/>
              </a:rPr>
              <a:t>(</a:t>
            </a:r>
            <a:r>
              <a:rPr lang="zh-TW" altLang="en-US" sz="2000" dirty="0">
                <a:solidFill>
                  <a:schemeClr val="accent6"/>
                </a:solidFill>
                <a:latin typeface="標楷體" pitchFamily="65" charset="-120"/>
                <a:ea typeface="標楷體" pitchFamily="65" charset="-120"/>
              </a:rPr>
              <a:t>刑事訴訟法</a:t>
            </a:r>
            <a:r>
              <a:rPr lang="zh-TW" altLang="en-US" sz="2000" dirty="0" smtClean="0">
                <a:solidFill>
                  <a:schemeClr val="accent6"/>
                </a:solidFill>
                <a:latin typeface="標楷體" pitchFamily="65" charset="-120"/>
                <a:ea typeface="標楷體" pitchFamily="65" charset="-120"/>
              </a:rPr>
              <a:t>第</a:t>
            </a:r>
            <a:r>
              <a:rPr lang="en-US" altLang="zh-TW" sz="2000" dirty="0" smtClean="0">
                <a:solidFill>
                  <a:schemeClr val="accent6"/>
                </a:solidFill>
                <a:latin typeface="標楷體" pitchFamily="65" charset="-120"/>
                <a:ea typeface="標楷體" pitchFamily="65" charset="-120"/>
              </a:rPr>
              <a:t>27</a:t>
            </a:r>
            <a:r>
              <a:rPr lang="zh-TW" altLang="en-US" sz="2000" dirty="0" smtClean="0">
                <a:solidFill>
                  <a:schemeClr val="accent6"/>
                </a:solidFill>
                <a:latin typeface="標楷體" pitchFamily="65" charset="-120"/>
                <a:ea typeface="標楷體" pitchFamily="65" charset="-120"/>
              </a:rPr>
              <a:t>條</a:t>
            </a:r>
            <a:r>
              <a:rPr lang="en-US" altLang="zh-TW" sz="2000" dirty="0" smtClean="0">
                <a:solidFill>
                  <a:schemeClr val="accent6"/>
                </a:solidFill>
                <a:latin typeface="標楷體" pitchFamily="65" charset="-120"/>
                <a:ea typeface="標楷體" pitchFamily="65" charset="-120"/>
              </a:rPr>
              <a:t>)</a:t>
            </a:r>
          </a:p>
          <a:p>
            <a:pPr marL="127000" indent="0">
              <a:buNone/>
            </a:pPr>
            <a:r>
              <a:rPr lang="zh-TW" altLang="zh-TW" sz="2000" dirty="0">
                <a:latin typeface="標楷體" pitchFamily="65" charset="-120"/>
                <a:ea typeface="標楷體" pitchFamily="65" charset="-120"/>
              </a:rPr>
              <a:t>公務員以「</a:t>
            </a:r>
            <a:r>
              <a:rPr lang="zh-TW" altLang="zh-TW" sz="2000" b="1" dirty="0">
                <a:solidFill>
                  <a:srgbClr val="FF0000"/>
                </a:solidFill>
                <a:latin typeface="標楷體" pitchFamily="65" charset="-120"/>
                <a:ea typeface="標楷體" pitchFamily="65" charset="-120"/>
              </a:rPr>
              <a:t>被告</a:t>
            </a:r>
            <a:r>
              <a:rPr lang="zh-TW" altLang="zh-TW" sz="2000" dirty="0">
                <a:latin typeface="標楷體" pitchFamily="65" charset="-120"/>
                <a:ea typeface="標楷體" pitchFamily="65" charset="-120"/>
              </a:rPr>
              <a:t>」或「</a:t>
            </a:r>
            <a:r>
              <a:rPr lang="zh-TW" altLang="zh-TW" sz="2000" b="1" dirty="0">
                <a:solidFill>
                  <a:srgbClr val="FF0000"/>
                </a:solidFill>
                <a:latin typeface="標楷體" pitchFamily="65" charset="-120"/>
                <a:ea typeface="標楷體" pitchFamily="65" charset="-120"/>
              </a:rPr>
              <a:t>犯罪嫌疑人</a:t>
            </a:r>
            <a:r>
              <a:rPr lang="zh-TW" altLang="zh-TW" sz="2000" dirty="0">
                <a:latin typeface="標楷體" pitchFamily="65" charset="-120"/>
                <a:ea typeface="標楷體" pitchFamily="65" charset="-120"/>
              </a:rPr>
              <a:t>」之身分接受檢</a:t>
            </a:r>
            <a:r>
              <a:rPr lang="zh-TW" altLang="zh-TW" sz="2000" dirty="0" smtClean="0">
                <a:latin typeface="標楷體" pitchFamily="65" charset="-120"/>
                <a:ea typeface="標楷體" pitchFamily="65" charset="-120"/>
              </a:rPr>
              <a:t>警</a:t>
            </a:r>
            <a:r>
              <a:rPr lang="zh-TW" altLang="en-US" sz="2000" dirty="0" smtClean="0">
                <a:latin typeface="標楷體" pitchFamily="65" charset="-120"/>
                <a:ea typeface="標楷體" pitchFamily="65" charset="-120"/>
              </a:rPr>
              <a:t>調廉</a:t>
            </a:r>
            <a:r>
              <a:rPr lang="zh-TW" altLang="zh-TW" sz="2000" dirty="0" smtClean="0">
                <a:latin typeface="標楷體" pitchFamily="65" charset="-120"/>
                <a:ea typeface="標楷體" pitchFamily="65" charset="-120"/>
              </a:rPr>
              <a:t>機關</a:t>
            </a:r>
            <a:r>
              <a:rPr lang="zh-TW" altLang="zh-TW" sz="2000" dirty="0">
                <a:latin typeface="標楷體" pitchFamily="65" charset="-120"/>
                <a:ea typeface="標楷體" pitchFamily="65" charset="-120"/>
              </a:rPr>
              <a:t>約談調查時，</a:t>
            </a:r>
            <a:r>
              <a:rPr lang="zh-TW" altLang="zh-TW" sz="2000" b="1" dirty="0">
                <a:solidFill>
                  <a:srgbClr val="FF0000"/>
                </a:solidFill>
                <a:latin typeface="標楷體" pitchFamily="65" charset="-120"/>
                <a:ea typeface="標楷體" pitchFamily="65" charset="-120"/>
              </a:rPr>
              <a:t>得選任律師到場陪同及陳述意見</a:t>
            </a:r>
            <a:r>
              <a:rPr lang="zh-TW" altLang="zh-TW" sz="2000" dirty="0" smtClean="0">
                <a:latin typeface="標楷體" pitchFamily="65" charset="-120"/>
                <a:ea typeface="標楷體" pitchFamily="65" charset="-120"/>
              </a:rPr>
              <a:t>。</a:t>
            </a:r>
            <a:r>
              <a:rPr lang="zh-TW" altLang="zh-TW" sz="2000" dirty="0">
                <a:latin typeface="標楷體" pitchFamily="65" charset="-120"/>
                <a:ea typeface="標楷體" pitchFamily="65" charset="-120"/>
              </a:rPr>
              <a:t>辯護人在場時，得「對不當之詢問方法提起異議」，並「對接受約談調查之委任人有利部分，請求調查證據或詢問」。偵查程序中之辯護人，不得檢閱卷宗證物、錄音或錄影，並不得以明示或暗示方法授意委任人答辯</a:t>
            </a:r>
            <a:r>
              <a:rPr lang="zh-TW" altLang="zh-TW" sz="2000" dirty="0" smtClean="0">
                <a:latin typeface="標楷體" pitchFamily="65" charset="-120"/>
                <a:ea typeface="標楷體" pitchFamily="65" charset="-120"/>
              </a:rPr>
              <a:t>。</a:t>
            </a:r>
            <a:endParaRPr lang="en-US" altLang="zh-TW" sz="2000" dirty="0" smtClean="0">
              <a:solidFill>
                <a:schemeClr val="accent6"/>
              </a:solidFill>
              <a:latin typeface="標楷體" pitchFamily="65" charset="-120"/>
              <a:ea typeface="標楷體" pitchFamily="65" charset="-120"/>
            </a:endParaRPr>
          </a:p>
          <a:p>
            <a:pPr marL="127000" indent="0">
              <a:buNone/>
            </a:pPr>
            <a:r>
              <a:rPr lang="zh-TW" altLang="zh-TW" sz="2200" dirty="0" smtClean="0">
                <a:solidFill>
                  <a:schemeClr val="accent6"/>
                </a:solidFill>
                <a:latin typeface="標楷體" pitchFamily="65" charset="-120"/>
                <a:ea typeface="標楷體" pitchFamily="65" charset="-120"/>
              </a:rPr>
              <a:t>被告</a:t>
            </a:r>
            <a:r>
              <a:rPr lang="zh-TW" altLang="zh-TW" sz="2200" dirty="0">
                <a:solidFill>
                  <a:schemeClr val="accent6"/>
                </a:solidFill>
                <a:latin typeface="標楷體" pitchFamily="65" charset="-120"/>
                <a:ea typeface="標楷體" pitchFamily="65" charset="-120"/>
              </a:rPr>
              <a:t>之權利</a:t>
            </a:r>
            <a:r>
              <a:rPr lang="zh-TW" altLang="zh-TW" sz="2200" dirty="0" smtClean="0">
                <a:solidFill>
                  <a:schemeClr val="accent6"/>
                </a:solidFill>
                <a:latin typeface="標楷體" pitchFamily="65" charset="-120"/>
                <a:ea typeface="標楷體" pitchFamily="65" charset="-120"/>
              </a:rPr>
              <a:t>告知</a:t>
            </a:r>
            <a:r>
              <a:rPr lang="en-US" altLang="zh-TW" sz="2000" dirty="0">
                <a:solidFill>
                  <a:schemeClr val="accent6"/>
                </a:solidFill>
                <a:latin typeface="標楷體" pitchFamily="65" charset="-120"/>
                <a:ea typeface="標楷體" pitchFamily="65" charset="-120"/>
              </a:rPr>
              <a:t>(</a:t>
            </a:r>
            <a:r>
              <a:rPr lang="zh-TW" altLang="en-US" sz="2000" dirty="0">
                <a:solidFill>
                  <a:schemeClr val="accent6"/>
                </a:solidFill>
                <a:latin typeface="標楷體" pitchFamily="65" charset="-120"/>
                <a:ea typeface="標楷體" pitchFamily="65" charset="-120"/>
              </a:rPr>
              <a:t>刑事訴訟法</a:t>
            </a:r>
            <a:r>
              <a:rPr lang="zh-TW" altLang="en-US" sz="2000" dirty="0" smtClean="0">
                <a:solidFill>
                  <a:schemeClr val="accent6"/>
                </a:solidFill>
                <a:latin typeface="標楷體" pitchFamily="65" charset="-120"/>
                <a:ea typeface="標楷體" pitchFamily="65" charset="-120"/>
              </a:rPr>
              <a:t>第</a:t>
            </a:r>
            <a:r>
              <a:rPr lang="en-US" altLang="zh-TW" sz="2000" dirty="0" smtClean="0">
                <a:solidFill>
                  <a:schemeClr val="accent6"/>
                </a:solidFill>
                <a:latin typeface="標楷體" pitchFamily="65" charset="-120"/>
                <a:ea typeface="標楷體" pitchFamily="65" charset="-120"/>
              </a:rPr>
              <a:t>95</a:t>
            </a:r>
            <a:r>
              <a:rPr lang="zh-TW" altLang="en-US" sz="2000" dirty="0" smtClean="0">
                <a:solidFill>
                  <a:schemeClr val="accent6"/>
                </a:solidFill>
                <a:latin typeface="標楷體" pitchFamily="65" charset="-120"/>
                <a:ea typeface="標楷體" pitchFamily="65" charset="-120"/>
              </a:rPr>
              <a:t>條</a:t>
            </a:r>
            <a:r>
              <a:rPr lang="en-US" altLang="zh-TW" sz="2000" dirty="0" smtClean="0">
                <a:solidFill>
                  <a:schemeClr val="accent6"/>
                </a:solidFill>
                <a:latin typeface="標楷體" pitchFamily="65" charset="-120"/>
                <a:ea typeface="標楷體" pitchFamily="65" charset="-120"/>
              </a:rPr>
              <a:t>)</a:t>
            </a:r>
          </a:p>
          <a:p>
            <a:pPr marL="127000" indent="0">
              <a:buNone/>
            </a:pPr>
            <a:r>
              <a:rPr lang="zh-TW" altLang="zh-TW" sz="2000" dirty="0" smtClean="0">
                <a:latin typeface="標楷體" pitchFamily="65" charset="-120"/>
                <a:ea typeface="標楷體" pitchFamily="65" charset="-120"/>
              </a:rPr>
              <a:t>公務員</a:t>
            </a:r>
            <a:r>
              <a:rPr lang="zh-TW" altLang="zh-TW" sz="2000" dirty="0">
                <a:latin typeface="標楷體" pitchFamily="65" charset="-120"/>
                <a:ea typeface="標楷體" pitchFamily="65" charset="-120"/>
              </a:rPr>
              <a:t>以</a:t>
            </a:r>
            <a:r>
              <a:rPr lang="zh-TW" altLang="zh-TW" sz="2000" b="1" dirty="0">
                <a:solidFill>
                  <a:srgbClr val="FF0000"/>
                </a:solidFill>
                <a:latin typeface="標楷體" pitchFamily="65" charset="-120"/>
                <a:ea typeface="標楷體" pitchFamily="65" charset="-120"/>
              </a:rPr>
              <a:t>「被告</a:t>
            </a:r>
            <a:r>
              <a:rPr lang="zh-TW" altLang="zh-TW" sz="2000" b="1" dirty="0" smtClean="0">
                <a:solidFill>
                  <a:srgbClr val="FF0000"/>
                </a:solidFill>
                <a:latin typeface="標楷體" pitchFamily="65" charset="-120"/>
                <a:ea typeface="標楷體" pitchFamily="65" charset="-120"/>
              </a:rPr>
              <a:t>」</a:t>
            </a:r>
            <a:r>
              <a:rPr lang="zh-TW" altLang="zh-TW" sz="2000" dirty="0" smtClean="0">
                <a:latin typeface="標楷體" pitchFamily="65" charset="-120"/>
                <a:ea typeface="標楷體" pitchFamily="65" charset="-120"/>
              </a:rPr>
              <a:t>身分</a:t>
            </a:r>
            <a:r>
              <a:rPr lang="zh-TW" altLang="zh-TW" sz="2000" dirty="0" smtClean="0">
                <a:latin typeface="標楷體" pitchFamily="65" charset="-120"/>
                <a:ea typeface="標楷體" pitchFamily="65" charset="-120"/>
              </a:rPr>
              <a:t>接受</a:t>
            </a:r>
            <a:r>
              <a:rPr lang="zh-TW" altLang="en-US" sz="2000" dirty="0" smtClean="0">
                <a:latin typeface="標楷體" pitchFamily="65" charset="-120"/>
                <a:ea typeface="標楷體" pitchFamily="65" charset="-120"/>
              </a:rPr>
              <a:t>司法</a:t>
            </a:r>
            <a:r>
              <a:rPr lang="zh-TW" altLang="zh-TW" sz="2000" dirty="0" smtClean="0">
                <a:latin typeface="標楷體" pitchFamily="65" charset="-120"/>
                <a:ea typeface="標楷體" pitchFamily="65" charset="-120"/>
              </a:rPr>
              <a:t>機關</a:t>
            </a:r>
            <a:r>
              <a:rPr lang="zh-TW" altLang="zh-TW" sz="2000" dirty="0">
                <a:latin typeface="標楷體" pitchFamily="65" charset="-120"/>
                <a:ea typeface="標楷體" pitchFamily="65" charset="-120"/>
              </a:rPr>
              <a:t>約談調查時</a:t>
            </a:r>
            <a:r>
              <a:rPr lang="zh-TW"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司法</a:t>
            </a:r>
            <a:r>
              <a:rPr lang="zh-TW" altLang="zh-TW" sz="2000" dirty="0" smtClean="0">
                <a:latin typeface="標楷體" pitchFamily="65" charset="-120"/>
                <a:ea typeface="標楷體" pitchFamily="65" charset="-120"/>
              </a:rPr>
              <a:t>機關</a:t>
            </a:r>
            <a:r>
              <a:rPr lang="zh-TW" altLang="zh-TW" sz="2000" b="1" dirty="0">
                <a:solidFill>
                  <a:srgbClr val="FF0000"/>
                </a:solidFill>
                <a:latin typeface="標楷體" pitchFamily="65" charset="-120"/>
                <a:ea typeface="標楷體" pitchFamily="65" charset="-120"/>
              </a:rPr>
              <a:t>需告知</a:t>
            </a:r>
            <a:r>
              <a:rPr lang="zh-TW" altLang="zh-TW" sz="2000" b="1" dirty="0" smtClean="0">
                <a:solidFill>
                  <a:srgbClr val="FF0000"/>
                </a:solidFill>
                <a:latin typeface="標楷體" pitchFamily="65" charset="-120"/>
                <a:ea typeface="標楷體" pitchFamily="65" charset="-120"/>
              </a:rPr>
              <a:t>被告權利事項</a:t>
            </a:r>
            <a:r>
              <a:rPr lang="zh-TW" altLang="en-US" sz="2000" dirty="0">
                <a:latin typeface="標楷體" pitchFamily="65" charset="-120"/>
                <a:ea typeface="標楷體" pitchFamily="65" charset="-120"/>
              </a:rPr>
              <a:t>，</a:t>
            </a:r>
            <a:r>
              <a:rPr lang="zh-TW" altLang="zh-TW" sz="2000" dirty="0" smtClean="0">
                <a:latin typeface="標楷體" pitchFamily="65" charset="-120"/>
                <a:ea typeface="標楷體" pitchFamily="65" charset="-120"/>
              </a:rPr>
              <a:t>如</a:t>
            </a:r>
            <a:r>
              <a:rPr lang="zh-TW" altLang="zh-TW" sz="2000" dirty="0">
                <a:latin typeface="標楷體" pitchFamily="65" charset="-120"/>
                <a:ea typeface="標楷體" pitchFamily="65" charset="-120"/>
              </a:rPr>
              <a:t>：犯罪嫌疑及所犯所有罪名、得保持緘默，無須違背自己之意思而為陳述、得選任辯護人及得請求調查有利之證據。</a:t>
            </a:r>
            <a:endParaRPr lang="en-US" altLang="zh-TW" sz="2000" dirty="0" smtClean="0">
              <a:solidFill>
                <a:schemeClr val="accent6"/>
              </a:solidFill>
              <a:latin typeface="標楷體" pitchFamily="65" charset="-120"/>
              <a:ea typeface="標楷體" pitchFamily="65" charset="-120"/>
            </a:endParaRPr>
          </a:p>
        </p:txBody>
      </p:sp>
      <p:sp>
        <p:nvSpPr>
          <p:cNvPr id="125" name="Google Shape;125;p24"/>
          <p:cNvSpPr txBox="1">
            <a:spLocks noGrp="1"/>
          </p:cNvSpPr>
          <p:nvPr>
            <p:ph type="sldNum" idx="12"/>
          </p:nvPr>
        </p:nvSpPr>
        <p:spPr>
          <a:xfrm>
            <a:off x="8716025" y="6235167"/>
            <a:ext cx="428100" cy="6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7" name="Google Shape;352;p42"/>
          <p:cNvSpPr/>
          <p:nvPr/>
        </p:nvSpPr>
        <p:spPr>
          <a:xfrm>
            <a:off x="755576" y="1340768"/>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8" name="Google Shape;352;p42"/>
          <p:cNvSpPr/>
          <p:nvPr/>
        </p:nvSpPr>
        <p:spPr>
          <a:xfrm>
            <a:off x="755576" y="3983877"/>
            <a:ext cx="288066" cy="384643"/>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34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2408</TotalTime>
  <Words>2557</Words>
  <Application>Microsoft Office PowerPoint</Application>
  <PresentationFormat>如螢幕大小 (4:3)</PresentationFormat>
  <Paragraphs>162</Paragraphs>
  <Slides>25</Slides>
  <Notes>25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Jaques template</vt:lpstr>
      <vt:lpstr>司法機關偵辦時， 如何保障同仁權益</vt:lpstr>
      <vt:lpstr> 刑事偵查制度</vt:lpstr>
      <vt:lpstr>PowerPoint 簡報</vt:lpstr>
      <vt:lpstr>刑事偵查之作為</vt:lpstr>
      <vt:lpstr>刑事偵查之終結</vt:lpstr>
      <vt:lpstr> 法 定 權 益</vt:lpstr>
      <vt:lpstr>接受約談調查時之法定權益</vt:lpstr>
      <vt:lpstr>接受約談調查時之法定權益-證人身份</vt:lpstr>
      <vt:lpstr>接受約談調查時之法定權益-犯罪嫌疑人、被告身份</vt:lpstr>
      <vt:lpstr>接受約談調查時之法定權益-犯罪嫌疑人、被告身份</vt:lpstr>
      <vt:lpstr>接受約談調查時之法定權益-犯罪嫌疑人、被告身份</vt:lpstr>
      <vt:lpstr>接受約談調查時之法定權益-犯罪嫌疑人、被告身份</vt:lpstr>
      <vt:lpstr>遇搜索、扣押時之法定權益</vt:lpstr>
      <vt:lpstr>遇搜索、扣押時之法定權益</vt:lpstr>
      <vt:lpstr>遇刑事羈押時之法定權益</vt:lpstr>
      <vt:lpstr>遇通訊監察時之法定權益</vt:lpstr>
      <vt:lpstr>因公涉訟輔助之法定權益</vt:lpstr>
      <vt:lpstr> 關 懷 叮 嚀</vt:lpstr>
      <vt:lpstr>關懷叮嚀-公務方面</vt:lpstr>
      <vt:lpstr>關懷叮嚀-公務方面</vt:lpstr>
      <vt:lpstr>關懷叮嚀-公務方面</vt:lpstr>
      <vt:lpstr>關懷叮嚀-私務方面</vt:lpstr>
      <vt:lpstr>關懷叮嚀-私務方面</vt:lpstr>
      <vt:lpstr>關懷叮嚀-私務方面</vt:lpstr>
      <vt:lpstr>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認識偵查程序 保障法定權益</dc:title>
  <dc:creator>彭昱潔</dc:creator>
  <cp:lastModifiedBy>陳治良</cp:lastModifiedBy>
  <cp:revision>81</cp:revision>
  <cp:lastPrinted>2019-03-26T08:55:35Z</cp:lastPrinted>
  <dcterms:modified xsi:type="dcterms:W3CDTF">2019-03-28T02:24:00Z</dcterms:modified>
</cp:coreProperties>
</file>