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905" r:id="rId2"/>
    <p:sldId id="789" r:id="rId3"/>
    <p:sldId id="962" r:id="rId4"/>
    <p:sldId id="963" r:id="rId5"/>
    <p:sldId id="964" r:id="rId6"/>
    <p:sldId id="965" r:id="rId7"/>
    <p:sldId id="966" r:id="rId8"/>
  </p:sldIdLst>
  <p:sldSz cx="10440988" cy="756126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77C6BD4B-58A6-45EF-A041-C46F79766A22}">
          <p14:sldIdLst>
            <p14:sldId id="905"/>
            <p14:sldId id="789"/>
            <p14:sldId id="962"/>
            <p14:sldId id="963"/>
            <p14:sldId id="964"/>
            <p14:sldId id="965"/>
            <p14:sldId id="9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FF"/>
    <a:srgbClr val="003366"/>
    <a:srgbClr val="FFCC99"/>
    <a:srgbClr val="00FFFF"/>
    <a:srgbClr val="FFCCFF"/>
    <a:srgbClr val="FFCCCC"/>
    <a:srgbClr val="00FF99"/>
    <a:srgbClr val="FFFFCC"/>
    <a:srgbClr val="DCB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99219" autoAdjust="0"/>
  </p:normalViewPr>
  <p:slideViewPr>
    <p:cSldViewPr>
      <p:cViewPr>
        <p:scale>
          <a:sx n="70" d="100"/>
          <a:sy n="70" d="100"/>
        </p:scale>
        <p:origin x="-1402" y="-221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52D8DB-7E89-432A-9DCD-93231AB18262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827C3964-5C04-4C55-AC88-B89839E03501}">
      <dgm:prSet phldrT="[文本]" custT="1"/>
      <dgm:spPr>
        <a:xfrm>
          <a:off x="363640" y="54251"/>
          <a:ext cx="6326186" cy="590400"/>
        </a:xfrm>
      </dgm:spPr>
      <dgm:t>
        <a:bodyPr/>
        <a:lstStyle/>
        <a:p>
          <a:r>
            <a:rPr lang="zh-TW" altLang="en-US" sz="2800" b="1" dirty="0" smtClean="0"/>
            <a:t>案例</a:t>
          </a:r>
          <a:r>
            <a:rPr lang="en-US" altLang="zh-TW" sz="2800" b="1" dirty="0" smtClean="0"/>
            <a:t>1</a:t>
          </a:r>
        </a:p>
        <a:p>
          <a:r>
            <a:rPr lang="zh-TW" altLang="en-US" sz="2800" b="1" dirty="0" smtClean="0"/>
            <a:t>年度保留</a:t>
          </a:r>
          <a:endParaRPr lang="zh-CN" altLang="en-US" sz="2800" b="1" dirty="0"/>
        </a:p>
      </dgm:t>
    </dgm:pt>
    <dgm:pt modelId="{E050C6B0-4C4B-47B2-8A2F-67F141D802BE}" type="parTrans" cxnId="{DFC77E43-3BE1-455E-A727-E52C49546126}">
      <dgm:prSet/>
      <dgm:spPr/>
      <dgm:t>
        <a:bodyPr/>
        <a:lstStyle/>
        <a:p>
          <a:endParaRPr lang="zh-CN" altLang="en-US"/>
        </a:p>
      </dgm:t>
    </dgm:pt>
    <dgm:pt modelId="{03A397AB-DCBF-4138-8099-81BC132003DA}" type="sibTrans" cxnId="{DFC77E43-3BE1-455E-A727-E52C49546126}">
      <dgm:prSet/>
      <dgm:spPr/>
      <dgm:t>
        <a:bodyPr/>
        <a:lstStyle/>
        <a:p>
          <a:endParaRPr lang="zh-CN" altLang="en-US"/>
        </a:p>
      </dgm:t>
    </dgm:pt>
    <dgm:pt modelId="{B8091F3F-E55A-4772-BC7B-2C85DF6151F6}">
      <dgm:prSet phldrT="[文本]" custT="1"/>
      <dgm:spPr>
        <a:xfrm>
          <a:off x="363640" y="961451"/>
          <a:ext cx="6279095" cy="590400"/>
        </a:xfrm>
      </dgm:spPr>
      <dgm:t>
        <a:bodyPr/>
        <a:lstStyle/>
        <a:p>
          <a:r>
            <a:rPr lang="zh-TW" altLang="en-US" sz="2800" b="1" dirty="0" smtClean="0"/>
            <a:t>案例</a:t>
          </a:r>
          <a:r>
            <a:rPr lang="en-US" altLang="zh-TW" sz="2800" b="1" dirty="0" smtClean="0"/>
            <a:t>2</a:t>
          </a:r>
        </a:p>
        <a:p>
          <a:r>
            <a:rPr lang="zh-TW" altLang="en-US" sz="2800" b="1" dirty="0" smtClean="0"/>
            <a:t>公務出國請提早規劃辦理</a:t>
          </a:r>
          <a:endParaRPr lang="en-US" altLang="zh-TW" sz="2800" b="1" dirty="0" smtClean="0"/>
        </a:p>
      </dgm:t>
    </dgm:pt>
    <dgm:pt modelId="{5548DF7E-2EF0-4C92-9B3C-249B22C2DD39}" type="sibTrans" cxnId="{BA0C625A-748B-4A04-9361-7CBACFCCAAA9}">
      <dgm:prSet/>
      <dgm:spPr/>
      <dgm:t>
        <a:bodyPr/>
        <a:lstStyle/>
        <a:p>
          <a:endParaRPr lang="zh-CN" altLang="en-US"/>
        </a:p>
      </dgm:t>
    </dgm:pt>
    <dgm:pt modelId="{83BF5D8D-13F8-483B-A85F-F81677C42B15}" type="parTrans" cxnId="{BA0C625A-748B-4A04-9361-7CBACFCCAAA9}">
      <dgm:prSet/>
      <dgm:spPr/>
      <dgm:t>
        <a:bodyPr/>
        <a:lstStyle/>
        <a:p>
          <a:endParaRPr lang="zh-CN" altLang="en-US"/>
        </a:p>
      </dgm:t>
    </dgm:pt>
    <dgm:pt modelId="{096F9756-2160-49B3-8109-032A2C82BDF3}">
      <dgm:prSet custT="1"/>
      <dgm:spPr/>
      <dgm:t>
        <a:bodyPr/>
        <a:lstStyle/>
        <a:p>
          <a:r>
            <a:rPr lang="zh-TW" altLang="zh-TW" sz="2800" b="1" dirty="0" smtClean="0"/>
            <a:t>案例</a:t>
          </a:r>
          <a:r>
            <a:rPr lang="en-US" altLang="zh-TW" sz="2800" b="1" dirty="0" smtClean="0"/>
            <a:t>3</a:t>
          </a:r>
        </a:p>
        <a:p>
          <a:r>
            <a:rPr lang="zh-TW" altLang="zh-TW" sz="2800" b="1" dirty="0" smtClean="0"/>
            <a:t>預估國外公差機票費用，請核實比價。</a:t>
          </a:r>
        </a:p>
      </dgm:t>
    </dgm:pt>
    <dgm:pt modelId="{6ED375A1-9B2D-4066-BC87-34E538B177E0}" type="parTrans" cxnId="{55ABBFCB-09F7-45C1-AC5B-40A851D13A85}">
      <dgm:prSet/>
      <dgm:spPr/>
      <dgm:t>
        <a:bodyPr/>
        <a:lstStyle/>
        <a:p>
          <a:endParaRPr lang="zh-TW" altLang="en-US"/>
        </a:p>
      </dgm:t>
    </dgm:pt>
    <dgm:pt modelId="{91DA91AC-546A-4DC7-8858-4230CB1C1EFF}" type="sibTrans" cxnId="{55ABBFCB-09F7-45C1-AC5B-40A851D13A85}">
      <dgm:prSet/>
      <dgm:spPr/>
      <dgm:t>
        <a:bodyPr/>
        <a:lstStyle/>
        <a:p>
          <a:endParaRPr lang="zh-TW" altLang="en-US"/>
        </a:p>
      </dgm:t>
    </dgm:pt>
    <dgm:pt modelId="{4E8C5D28-66FB-4B94-BF1E-14D3E176F853}" type="pres">
      <dgm:prSet presAssocID="{AD52D8DB-7E89-432A-9DCD-93231AB1826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F376FEF-2E6B-4DEE-A2E8-C49F08B03132}" type="pres">
      <dgm:prSet presAssocID="{827C3964-5C04-4C55-AC88-B89839E03501}" presName="parentText" presStyleLbl="node1" presStyleIdx="0" presStyleCnt="3" custLinFactNeighborX="-850" custLinFactNeighborY="-4801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51C71A-3242-4605-9430-C1AC3EAB014F}" type="pres">
      <dgm:prSet presAssocID="{03A397AB-DCBF-4138-8099-81BC132003DA}" presName="spacer" presStyleCnt="0"/>
      <dgm:spPr/>
      <dgm:t>
        <a:bodyPr/>
        <a:lstStyle/>
        <a:p>
          <a:endParaRPr lang="zh-TW" altLang="en-US"/>
        </a:p>
      </dgm:t>
    </dgm:pt>
    <dgm:pt modelId="{2E2B847E-BCB8-4712-9DF2-0016F482CB07}" type="pres">
      <dgm:prSet presAssocID="{B8091F3F-E55A-4772-BC7B-2C85DF6151F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F666C4-27DF-4DA4-ADB8-8E7656AD71A8}" type="pres">
      <dgm:prSet presAssocID="{5548DF7E-2EF0-4C92-9B3C-249B22C2DD39}" presName="spacer" presStyleCnt="0"/>
      <dgm:spPr/>
    </dgm:pt>
    <dgm:pt modelId="{847CC81B-3EF8-4F30-88E1-F103A462E7A3}" type="pres">
      <dgm:prSet presAssocID="{096F9756-2160-49B3-8109-032A2C82BDF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5ABBFCB-09F7-45C1-AC5B-40A851D13A85}" srcId="{AD52D8DB-7E89-432A-9DCD-93231AB18262}" destId="{096F9756-2160-49B3-8109-032A2C82BDF3}" srcOrd="2" destOrd="0" parTransId="{6ED375A1-9B2D-4066-BC87-34E538B177E0}" sibTransId="{91DA91AC-546A-4DC7-8858-4230CB1C1EFF}"/>
    <dgm:cxn modelId="{88FF8C70-2EAE-43F1-A43A-A3DC40211EA1}" type="presOf" srcId="{AD52D8DB-7E89-432A-9DCD-93231AB18262}" destId="{4E8C5D28-66FB-4B94-BF1E-14D3E176F853}" srcOrd="0" destOrd="0" presId="urn:microsoft.com/office/officeart/2005/8/layout/vList2"/>
    <dgm:cxn modelId="{BA0C625A-748B-4A04-9361-7CBACFCCAAA9}" srcId="{AD52D8DB-7E89-432A-9DCD-93231AB18262}" destId="{B8091F3F-E55A-4772-BC7B-2C85DF6151F6}" srcOrd="1" destOrd="0" parTransId="{83BF5D8D-13F8-483B-A85F-F81677C42B15}" sibTransId="{5548DF7E-2EF0-4C92-9B3C-249B22C2DD39}"/>
    <dgm:cxn modelId="{3F53813D-006B-4A08-A970-367AEC9C1157}" type="presOf" srcId="{B8091F3F-E55A-4772-BC7B-2C85DF6151F6}" destId="{2E2B847E-BCB8-4712-9DF2-0016F482CB07}" srcOrd="0" destOrd="0" presId="urn:microsoft.com/office/officeart/2005/8/layout/vList2"/>
    <dgm:cxn modelId="{B2FF8DF9-A750-49CE-B8FF-CEF62966A889}" type="presOf" srcId="{096F9756-2160-49B3-8109-032A2C82BDF3}" destId="{847CC81B-3EF8-4F30-88E1-F103A462E7A3}" srcOrd="0" destOrd="0" presId="urn:microsoft.com/office/officeart/2005/8/layout/vList2"/>
    <dgm:cxn modelId="{E504F7CD-0730-40F3-93ED-201FD6F18E9E}" type="presOf" srcId="{827C3964-5C04-4C55-AC88-B89839E03501}" destId="{2F376FEF-2E6B-4DEE-A2E8-C49F08B03132}" srcOrd="0" destOrd="0" presId="urn:microsoft.com/office/officeart/2005/8/layout/vList2"/>
    <dgm:cxn modelId="{DFC77E43-3BE1-455E-A727-E52C49546126}" srcId="{AD52D8DB-7E89-432A-9DCD-93231AB18262}" destId="{827C3964-5C04-4C55-AC88-B89839E03501}" srcOrd="0" destOrd="0" parTransId="{E050C6B0-4C4B-47B2-8A2F-67F141D802BE}" sibTransId="{03A397AB-DCBF-4138-8099-81BC132003DA}"/>
    <dgm:cxn modelId="{65D01FC6-6367-4742-B1E4-1CF28A1E97A6}" type="presParOf" srcId="{4E8C5D28-66FB-4B94-BF1E-14D3E176F853}" destId="{2F376FEF-2E6B-4DEE-A2E8-C49F08B03132}" srcOrd="0" destOrd="0" presId="urn:microsoft.com/office/officeart/2005/8/layout/vList2"/>
    <dgm:cxn modelId="{6E9CF77C-F1C6-4358-9034-F4DFA41431B5}" type="presParOf" srcId="{4E8C5D28-66FB-4B94-BF1E-14D3E176F853}" destId="{7951C71A-3242-4605-9430-C1AC3EAB014F}" srcOrd="1" destOrd="0" presId="urn:microsoft.com/office/officeart/2005/8/layout/vList2"/>
    <dgm:cxn modelId="{72466C7D-85F9-4C3B-9D77-4177EC625D5E}" type="presParOf" srcId="{4E8C5D28-66FB-4B94-BF1E-14D3E176F853}" destId="{2E2B847E-BCB8-4712-9DF2-0016F482CB07}" srcOrd="2" destOrd="0" presId="urn:microsoft.com/office/officeart/2005/8/layout/vList2"/>
    <dgm:cxn modelId="{95790581-2607-4019-AAAB-8FE3907AF938}" type="presParOf" srcId="{4E8C5D28-66FB-4B94-BF1E-14D3E176F853}" destId="{6FF666C4-27DF-4DA4-ADB8-8E7656AD71A8}" srcOrd="3" destOrd="0" presId="urn:microsoft.com/office/officeart/2005/8/layout/vList2"/>
    <dgm:cxn modelId="{17D5CD21-4FC9-4A8F-879B-26A4A7EC4CA1}" type="presParOf" srcId="{4E8C5D28-66FB-4B94-BF1E-14D3E176F853}" destId="{847CC81B-3EF8-4F30-88E1-F103A462E7A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76FEF-2E6B-4DEE-A2E8-C49F08B03132}">
      <dsp:nvSpPr>
        <dsp:cNvPr id="0" name=""/>
        <dsp:cNvSpPr/>
      </dsp:nvSpPr>
      <dsp:spPr>
        <a:xfrm>
          <a:off x="0" y="221652"/>
          <a:ext cx="8425358" cy="13689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/>
            <a:t>案例</a:t>
          </a:r>
          <a:r>
            <a:rPr lang="en-US" altLang="zh-TW" sz="2800" b="1" kern="1200" dirty="0" smtClean="0"/>
            <a:t>1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/>
            <a:t>年度保留</a:t>
          </a:r>
          <a:endParaRPr lang="zh-CN" altLang="en-US" sz="2800" b="1" kern="1200" dirty="0"/>
        </a:p>
      </dsp:txBody>
      <dsp:txXfrm>
        <a:off x="66824" y="288476"/>
        <a:ext cx="8291710" cy="1235252"/>
      </dsp:txXfrm>
    </dsp:sp>
    <dsp:sp modelId="{2E2B847E-BCB8-4712-9DF2-0016F482CB07}">
      <dsp:nvSpPr>
        <dsp:cNvPr id="0" name=""/>
        <dsp:cNvSpPr/>
      </dsp:nvSpPr>
      <dsp:spPr>
        <a:xfrm>
          <a:off x="0" y="1867629"/>
          <a:ext cx="8425358" cy="1368900"/>
        </a:xfrm>
        <a:prstGeom prst="roundRect">
          <a:avLst/>
        </a:prstGeom>
        <a:gradFill rotWithShape="0">
          <a:gsLst>
            <a:gs pos="0">
              <a:schemeClr val="accent5">
                <a:hueOff val="1628513"/>
                <a:satOff val="5598"/>
                <a:lumOff val="-26863"/>
                <a:alphaOff val="0"/>
                <a:tint val="50000"/>
                <a:satMod val="300000"/>
              </a:schemeClr>
            </a:gs>
            <a:gs pos="35000">
              <a:schemeClr val="accent5">
                <a:hueOff val="1628513"/>
                <a:satOff val="5598"/>
                <a:lumOff val="-26863"/>
                <a:alphaOff val="0"/>
                <a:tint val="37000"/>
                <a:satMod val="300000"/>
              </a:schemeClr>
            </a:gs>
            <a:gs pos="100000">
              <a:schemeClr val="accent5">
                <a:hueOff val="1628513"/>
                <a:satOff val="5598"/>
                <a:lumOff val="-2686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/>
            <a:t>案例</a:t>
          </a:r>
          <a:r>
            <a:rPr lang="en-US" altLang="zh-TW" sz="2800" b="1" kern="1200" dirty="0" smtClean="0"/>
            <a:t>2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/>
            <a:t>公務出國請提早規劃辦理</a:t>
          </a:r>
          <a:endParaRPr lang="en-US" altLang="zh-TW" sz="2800" b="1" kern="1200" dirty="0" smtClean="0"/>
        </a:p>
      </dsp:txBody>
      <dsp:txXfrm>
        <a:off x="66824" y="1934453"/>
        <a:ext cx="8291710" cy="1235252"/>
      </dsp:txXfrm>
    </dsp:sp>
    <dsp:sp modelId="{847CC81B-3EF8-4F30-88E1-F103A462E7A3}">
      <dsp:nvSpPr>
        <dsp:cNvPr id="0" name=""/>
        <dsp:cNvSpPr/>
      </dsp:nvSpPr>
      <dsp:spPr>
        <a:xfrm>
          <a:off x="0" y="3423729"/>
          <a:ext cx="8425358" cy="1368900"/>
        </a:xfrm>
        <a:prstGeom prst="roundRect">
          <a:avLst/>
        </a:prstGeom>
        <a:gradFill rotWithShape="0">
          <a:gsLst>
            <a:gs pos="0">
              <a:schemeClr val="accent5">
                <a:hueOff val="3257026"/>
                <a:satOff val="11196"/>
                <a:lumOff val="-53726"/>
                <a:alphaOff val="0"/>
                <a:tint val="50000"/>
                <a:satMod val="300000"/>
              </a:schemeClr>
            </a:gs>
            <a:gs pos="35000">
              <a:schemeClr val="accent5">
                <a:hueOff val="3257026"/>
                <a:satOff val="11196"/>
                <a:lumOff val="-53726"/>
                <a:alphaOff val="0"/>
                <a:tint val="37000"/>
                <a:satMod val="300000"/>
              </a:schemeClr>
            </a:gs>
            <a:gs pos="100000">
              <a:schemeClr val="accent5">
                <a:hueOff val="3257026"/>
                <a:satOff val="11196"/>
                <a:lumOff val="-5372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800" b="1" kern="1200" dirty="0" smtClean="0"/>
            <a:t>案例</a:t>
          </a:r>
          <a:r>
            <a:rPr lang="en-US" altLang="zh-TW" sz="2800" b="1" kern="1200" dirty="0" smtClean="0"/>
            <a:t>3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2800" b="1" kern="1200" dirty="0" smtClean="0"/>
            <a:t>預估國外公差機票費用，請核實比價。</a:t>
          </a:r>
        </a:p>
      </dsp:txBody>
      <dsp:txXfrm>
        <a:off x="66824" y="3490553"/>
        <a:ext cx="8291710" cy="12352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t" anchorCtr="0" compatLnSpc="1">
            <a:prstTxWarp prst="textNoShape">
              <a:avLst/>
            </a:prstTxWarp>
          </a:bodyPr>
          <a:lstStyle>
            <a:lvl1pPr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672" y="0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t" anchorCtr="0" compatLnSpc="1">
            <a:prstTxWarp prst="textNoShape">
              <a:avLst/>
            </a:prstTxWarp>
          </a:bodyPr>
          <a:lstStyle>
            <a:lvl1pPr algn="r"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227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b" anchorCtr="0" compatLnSpc="1">
            <a:prstTxWarp prst="textNoShape">
              <a:avLst/>
            </a:prstTxWarp>
          </a:bodyPr>
          <a:lstStyle>
            <a:lvl1pPr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672" y="9440227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b" anchorCtr="0" compatLnSpc="1">
            <a:prstTxWarp prst="textNoShape">
              <a:avLst/>
            </a:prstTxWarp>
          </a:bodyPr>
          <a:lstStyle>
            <a:lvl1pPr algn="r"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0E256575-A802-4471-95C5-340796C5FC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6707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7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t" anchorCtr="0" compatLnSpc="1">
            <a:prstTxWarp prst="textNoShape">
              <a:avLst/>
            </a:prstTxWarp>
          </a:bodyPr>
          <a:lstStyle>
            <a:lvl1pPr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083" y="0"/>
            <a:ext cx="2950529" cy="497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t" anchorCtr="0" compatLnSpc="1">
            <a:prstTxWarp prst="textNoShape">
              <a:avLst/>
            </a:prstTxWarp>
          </a:bodyPr>
          <a:lstStyle>
            <a:lvl1pPr algn="r"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5025" y="746125"/>
            <a:ext cx="51435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1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993" y="4720908"/>
            <a:ext cx="5443216" cy="447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11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227"/>
            <a:ext cx="2950529" cy="497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b" anchorCtr="0" compatLnSpc="1">
            <a:prstTxWarp prst="textNoShape">
              <a:avLst/>
            </a:prstTxWarp>
          </a:bodyPr>
          <a:lstStyle>
            <a:lvl1pPr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1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083" y="9440227"/>
            <a:ext cx="2950529" cy="497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b" anchorCtr="0" compatLnSpc="1">
            <a:prstTxWarp prst="textNoShape">
              <a:avLst/>
            </a:prstTxWarp>
          </a:bodyPr>
          <a:lstStyle>
            <a:lvl1pPr algn="r"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5015833-D4F8-48EF-A907-DEABB4EC98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1455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3438" y="747713"/>
            <a:ext cx="5143500" cy="3725862"/>
          </a:xfrm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xfrm>
            <a:off x="681993" y="4722498"/>
            <a:ext cx="5443216" cy="4469761"/>
          </a:xfrm>
          <a:noFill/>
        </p:spPr>
        <p:txBody>
          <a:bodyPr lIns="91416" tIns="45707" rIns="91416" bIns="45707"/>
          <a:lstStyle/>
          <a:p>
            <a:pPr eaLnBrk="1" hangingPunct="1"/>
            <a:endParaRPr lang="zh-TW" altLang="en-US" smtClean="0"/>
          </a:p>
        </p:txBody>
      </p:sp>
      <p:sp>
        <p:nvSpPr>
          <p:cNvPr id="27652" name="投影片編號版面配置區 3"/>
          <p:cNvSpPr txBox="1">
            <a:spLocks noGrp="1"/>
          </p:cNvSpPr>
          <p:nvPr/>
        </p:nvSpPr>
        <p:spPr bwMode="auto">
          <a:xfrm>
            <a:off x="3855083" y="9440227"/>
            <a:ext cx="2950529" cy="497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45707" rIns="91416" bIns="45707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01725" indent="-2190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5446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98437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4415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8987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3559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131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0A50302-9D6C-4A6C-96DE-E6F9D501468D}" type="slidenum">
              <a:rPr lang="en-US" altLang="zh-TW">
                <a:latin typeface="Arial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18355" indent="-276534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02960" indent="-219321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546370" indent="-220911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986601" indent="-220911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444313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02025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359739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17452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F211846-19B0-48AF-B33E-A0D6AF2D4940}" type="slidenum">
              <a:rPr lang="en-US" altLang="zh-TW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TW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1850" y="747713"/>
            <a:ext cx="5141913" cy="3724275"/>
          </a:xfrm>
          <a:ln w="12700" cap="flat"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64" tIns="46082" rIns="92164" bIns="46082"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0FBCB-751E-49B9-BDC9-97FAE7A0926C}" type="datetime1">
              <a:rPr lang="zh-TW" altLang="en-US"/>
              <a:pPr>
                <a:defRPr/>
              </a:pPr>
              <a:t>2019/3/20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2439B-A2B5-4221-8C84-F013979713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7739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>
            <a:grpSpLocks/>
          </p:cNvGrpSpPr>
          <p:nvPr userDrawn="1"/>
        </p:nvGrpSpPr>
        <p:grpSpPr bwMode="auto">
          <a:xfrm flipH="1">
            <a:off x="-5515" y="5447867"/>
            <a:ext cx="10446502" cy="2067503"/>
            <a:chOff x="0" y="-644"/>
            <a:chExt cx="9146108" cy="2208267"/>
          </a:xfrm>
        </p:grpSpPr>
        <p:pic>
          <p:nvPicPr>
            <p:cNvPr id="10" name="图片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6263"/>
              <a:ext cx="3981925" cy="182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" name="矩形 7"/>
            <p:cNvGrpSpPr>
              <a:grpSpLocks/>
            </p:cNvGrpSpPr>
            <p:nvPr userDrawn="1"/>
          </p:nvGrpSpPr>
          <p:grpSpPr bwMode="auto">
            <a:xfrm flipH="1">
              <a:off x="2796832" y="-644"/>
              <a:ext cx="6349276" cy="2208267"/>
              <a:chOff x="-1252" y="0"/>
              <a:chExt cx="5836625" cy="2029968"/>
            </a:xfrm>
          </p:grpSpPr>
          <p:pic>
            <p:nvPicPr>
              <p:cNvPr id="12" name="矩形 7"/>
              <p:cNvPicPr>
                <a:picLocks noChangeArrowheads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833872" cy="2029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Text Box 6"/>
              <p:cNvSpPr txBox="1">
                <a:spLocks noChangeArrowheads="1"/>
              </p:cNvSpPr>
              <p:nvPr userDrawn="1"/>
            </p:nvSpPr>
            <p:spPr bwMode="auto">
              <a:xfrm>
                <a:off x="-1252" y="592"/>
                <a:ext cx="5836625" cy="20293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algn="ctr">
                  <a:defRPr/>
                </a:pPr>
                <a:endParaRPr lang="zh-CN" altLang="en-US" smtClean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4" name="矩形 9"/>
          <p:cNvSpPr>
            <a:spLocks noChangeArrowheads="1"/>
          </p:cNvSpPr>
          <p:nvPr userDrawn="1"/>
        </p:nvSpPr>
        <p:spPr bwMode="auto">
          <a:xfrm>
            <a:off x="-5513" y="382683"/>
            <a:ext cx="222959" cy="47082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defRPr/>
            </a:pPr>
            <a:endParaRPr lang="zh-CN" alt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07977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92"/>
            <a:ext cx="10440988" cy="7342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9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99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16050" y="207963"/>
            <a:ext cx="8081963" cy="10334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160" tIns="49079" rIns="98160" bIns="490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479550"/>
            <a:ext cx="9396412" cy="527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2288" y="6884988"/>
            <a:ext cx="2435225" cy="5254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fld id="{656D07DF-ADD3-4328-AF92-AAB19B37F4BA}" type="datetime1">
              <a:rPr lang="zh-TW" altLang="en-US"/>
              <a:pPr>
                <a:defRPr/>
              </a:pPr>
              <a:t>2019/3/20</a:t>
            </a:fld>
            <a:endParaRPr lang="en-US" altLang="zh-TW"/>
          </a:p>
        </p:txBody>
      </p:sp>
      <p:sp>
        <p:nvSpPr>
          <p:cNvPr id="189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67113" y="6884988"/>
            <a:ext cx="3306762" cy="5254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04125" y="7115175"/>
            <a:ext cx="2436813" cy="3968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912BD32D-0152-4579-9A62-48A63C62D3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23825" y="1241425"/>
            <a:ext cx="10233025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23825" y="6956425"/>
            <a:ext cx="10233025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40" r:id="rId2"/>
    <p:sldLayoutId id="214748373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+mj-lt"/>
          <a:ea typeface="+mj-ea"/>
          <a:cs typeface="+mj-cs"/>
        </a:defRPr>
      </a:lvl1pPr>
      <a:lvl2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2pPr>
      <a:lvl3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3pPr>
      <a:lvl4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4pPr>
      <a:lvl5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5pPr>
      <a:lvl6pPr marL="4572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6pPr>
      <a:lvl7pPr marL="9144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7pPr>
      <a:lvl8pPr marL="13716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8pPr>
      <a:lvl9pPr marL="18288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9pPr>
    </p:titleStyle>
    <p:bodyStyle>
      <a:lvl1pPr marL="368300" indent="-368300" algn="l" defTabSz="982663" rtl="0" eaLnBrk="0" fontAlgn="base" hangingPunct="0">
        <a:spcBef>
          <a:spcPct val="20000"/>
        </a:spcBef>
        <a:spcAft>
          <a:spcPct val="0"/>
        </a:spcAft>
        <a:buChar char="•"/>
        <a:defRPr kumimoji="1" sz="3000" b="1">
          <a:solidFill>
            <a:schemeClr val="tx1"/>
          </a:solidFill>
          <a:latin typeface="+mn-lt"/>
          <a:ea typeface="+mn-ea"/>
          <a:cs typeface="+mn-cs"/>
        </a:defRPr>
      </a:lvl1pPr>
      <a:lvl2pPr marL="798513" indent="-307975" algn="l" defTabSz="982663" rtl="0" eaLnBrk="0" fontAlgn="base" hangingPunct="0">
        <a:spcBef>
          <a:spcPct val="20000"/>
        </a:spcBef>
        <a:spcAft>
          <a:spcPct val="0"/>
        </a:spcAft>
        <a:buChar char="–"/>
        <a:defRPr kumimoji="1" sz="2600">
          <a:solidFill>
            <a:schemeClr val="tx1"/>
          </a:solidFill>
          <a:latin typeface="+mn-lt"/>
          <a:ea typeface="+mn-ea"/>
        </a:defRPr>
      </a:lvl2pPr>
      <a:lvl3pPr marL="1227138" indent="-244475" algn="l" defTabSz="982663" rtl="0" eaLnBrk="0" fontAlgn="base" hangingPunct="0">
        <a:spcBef>
          <a:spcPct val="20000"/>
        </a:spcBef>
        <a:spcAft>
          <a:spcPct val="0"/>
        </a:spcAft>
        <a:buChar char="•"/>
        <a:defRPr kumimoji="1" sz="2100">
          <a:solidFill>
            <a:schemeClr val="tx1"/>
          </a:solidFill>
          <a:latin typeface="+mn-lt"/>
          <a:ea typeface="+mn-ea"/>
        </a:defRPr>
      </a:lvl3pPr>
      <a:lvl4pPr marL="1717675" indent="-244475" algn="l" defTabSz="982663" rtl="0" eaLnBrk="0" fontAlgn="base" hangingPunct="0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2209800" indent="-247650" algn="l" defTabSz="982663" rtl="0" eaLnBrk="0" fontAlgn="base" hangingPunct="0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5pPr>
      <a:lvl6pPr marL="26670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6pPr>
      <a:lvl7pPr marL="31242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7pPr>
      <a:lvl8pPr marL="35814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8pPr>
      <a:lvl9pPr marL="40386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矩形 5"/>
          <p:cNvSpPr>
            <a:spLocks noChangeArrowheads="1"/>
          </p:cNvSpPr>
          <p:nvPr/>
        </p:nvSpPr>
        <p:spPr bwMode="auto">
          <a:xfrm>
            <a:off x="40531" y="6804824"/>
            <a:ext cx="10318236" cy="634789"/>
          </a:xfrm>
          <a:prstGeom prst="rect">
            <a:avLst/>
          </a:prstGeom>
          <a:noFill/>
          <a:extLst/>
        </p:spPr>
        <p:txBody>
          <a:bodyPr wrap="square" lIns="102870" tIns="51435" rIns="102870" bIns="51435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3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</a:t>
            </a:r>
            <a:r>
              <a:rPr lang="en-US" altLang="zh-TW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108</a:t>
            </a:r>
            <a:r>
              <a:rPr lang="zh-TW" altLang="en-US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28</a:t>
            </a:r>
            <a:r>
              <a:rPr lang="zh-TW" altLang="en-US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zh-CN" altLang="en-US" sz="23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2"/>
          <p:cNvSpPr txBox="1">
            <a:spLocks/>
          </p:cNvSpPr>
          <p:nvPr/>
        </p:nvSpPr>
        <p:spPr>
          <a:xfrm>
            <a:off x="9915877" y="7035259"/>
            <a:ext cx="411108" cy="402567"/>
          </a:xfrm>
          <a:prstGeom prst="rect">
            <a:avLst/>
          </a:prstGeom>
        </p:spPr>
        <p:txBody>
          <a:bodyPr lIns="102870" tIns="51435" rIns="102870" bIns="51435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017AA719-35BD-4C33-9DAF-693E25CDCAA6}" type="slidenum">
              <a:rPr lang="zh-CN" altLang="en-US" sz="1600"/>
              <a:pPr>
                <a:defRPr/>
              </a:pPr>
              <a:t>1</a:t>
            </a:fld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-20946" y="3681391"/>
            <a:ext cx="10440988" cy="1642757"/>
          </a:xfrm>
          <a:prstGeom prst="rect">
            <a:avLst/>
          </a:prstGeom>
          <a:noFill/>
        </p:spPr>
        <p:txBody>
          <a:bodyPr wrap="square" lIns="102870" tIns="51435" rIns="102870" bIns="51435">
            <a:spAutoFit/>
          </a:bodyPr>
          <a:lstStyle/>
          <a:p>
            <a:pPr algn="ctr"/>
            <a:r>
              <a:rPr lang="zh-TW" altLang="en-US" sz="50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行政人員座談會</a:t>
            </a:r>
            <a:endParaRPr lang="en-US" altLang="zh-TW" sz="50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0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zh-TW" altLang="en-US" sz="5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分享暨宣導事項</a:t>
            </a:r>
            <a:endParaRPr lang="zh-TW" altLang="en-US" sz="4100" b="1" dirty="0">
              <a:solidFill>
                <a:srgbClr val="0000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164443" y="5246184"/>
            <a:ext cx="10318236" cy="833113"/>
          </a:xfrm>
          <a:prstGeom prst="rect">
            <a:avLst/>
          </a:prstGeom>
          <a:noFill/>
          <a:extLst/>
        </p:spPr>
        <p:txBody>
          <a:bodyPr wrap="square" lIns="102870" tIns="51435" rIns="102870" bIns="51435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36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主計室</a:t>
            </a:r>
            <a:endParaRPr lang="zh-CN" altLang="en-US" sz="3600" b="1" dirty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258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C0829DE-EF4E-498A-B7E8-E9F53AD621B8}" type="slidenum">
              <a:rPr lang="en-US" altLang="zh-TW" sz="1400" b="0" smtClean="0">
                <a:ea typeface="新細明體" pitchFamily="18" charset="-12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 b="0" smtClean="0">
              <a:ea typeface="新細明體" pitchFamily="18" charset="-120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 bwMode="auto">
          <a:xfrm>
            <a:off x="107926" y="0"/>
            <a:ext cx="3411538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160" tIns="49079" rIns="98160" bIns="49079" numCol="1" rtlCol="0" anchor="ctr" anchorCtr="0" compatLnSpc="1">
            <a:prstTxWarp prst="textNoShape">
              <a:avLst/>
            </a:prstTxWarp>
          </a:bodyPr>
          <a:lstStyle>
            <a:lvl1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+mj-lt"/>
                <a:ea typeface="+mj-ea"/>
                <a:cs typeface="+mj-cs"/>
              </a:defRPr>
            </a:lvl1pPr>
            <a:lvl2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2pPr>
            <a:lvl3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3pPr>
            <a:lvl4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4pPr>
            <a:lvl5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5pPr>
            <a:lvl6pPr marL="4572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6pPr>
            <a:lvl7pPr marL="9144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7pPr>
            <a:lvl8pPr marL="13716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8pPr>
            <a:lvl9pPr marL="18288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000" kern="0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簡報大綱</a:t>
            </a:r>
            <a:endParaRPr lang="zh-CN" altLang="en-US" sz="4000" kern="0" dirty="0">
              <a:ln w="17780" cmpd="sng">
                <a:noFill/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Arial" pitchFamily="34" charset="0"/>
            </a:endParaRPr>
          </a:p>
        </p:txBody>
      </p:sp>
      <p:graphicFrame>
        <p:nvGraphicFramePr>
          <p:cNvPr id="10" name="图示 5"/>
          <p:cNvGraphicFramePr/>
          <p:nvPr>
            <p:extLst>
              <p:ext uri="{D42A27DB-BD31-4B8C-83A1-F6EECF244321}">
                <p14:modId xmlns:p14="http://schemas.microsoft.com/office/powerpoint/2010/main" val="102147665"/>
              </p:ext>
            </p:extLst>
          </p:nvPr>
        </p:nvGraphicFramePr>
        <p:xfrm>
          <a:off x="755576" y="1340768"/>
          <a:ext cx="8425358" cy="5104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indent="-2057400">
              <a:spcBef>
                <a:spcPct val="0"/>
              </a:spcBef>
              <a:buNone/>
            </a:pP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3200" dirty="0" smtClean="0"/>
              <a:t>年度保留</a:t>
            </a:r>
            <a:endParaRPr lang="zh-CN" altLang="en-US" sz="32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n"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案由說明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9138" lvl="1" indent="-447675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latin typeface="+mj-ea"/>
                <a:ea typeface="+mj-ea"/>
              </a:rPr>
              <a:t>年度終了</a:t>
            </a:r>
            <a:r>
              <a:rPr lang="zh-TW" altLang="en-US" sz="3200" dirty="0" smtClean="0">
                <a:solidFill>
                  <a:srgbClr val="0000FF"/>
                </a:solidFill>
                <a:latin typeface="+mj-ea"/>
                <a:ea typeface="+mj-ea"/>
              </a:rPr>
              <a:t>已發生契約責</a:t>
            </a:r>
            <a:r>
              <a:rPr lang="zh-TW" altLang="en-US" sz="3200" dirty="0" smtClean="0">
                <a:latin typeface="+mj-ea"/>
                <a:ea typeface="+mj-ea"/>
              </a:rPr>
              <a:t>任之案件可依規定辦理保留，</a:t>
            </a:r>
            <a:r>
              <a:rPr lang="zh-TW" altLang="en-US" sz="3200" b="1" u="sng" dirty="0" smtClean="0">
                <a:latin typeface="+mj-ea"/>
                <a:ea typeface="+mj-ea"/>
              </a:rPr>
              <a:t>未具契約責任</a:t>
            </a:r>
            <a:r>
              <a:rPr lang="zh-TW" altLang="en-US" sz="3200" dirty="0" smtClean="0">
                <a:latin typeface="+mj-ea"/>
                <a:ea typeface="+mj-ea"/>
              </a:rPr>
              <a:t>欲辦理專案保留，主計</a:t>
            </a:r>
            <a:r>
              <a:rPr lang="zh-TW" altLang="en-US" sz="3200" dirty="0">
                <a:latin typeface="+mj-ea"/>
                <a:ea typeface="+mj-ea"/>
              </a:rPr>
              <a:t>總</a:t>
            </a:r>
            <a:r>
              <a:rPr lang="zh-TW" altLang="en-US" sz="3200" dirty="0" smtClean="0">
                <a:latin typeface="+mj-ea"/>
                <a:ea typeface="+mj-ea"/>
              </a:rPr>
              <a:t>處原則</a:t>
            </a:r>
            <a:r>
              <a:rPr lang="zh-TW" altLang="en-US" sz="3200" b="1" u="sng" dirty="0" smtClean="0">
                <a:latin typeface="+mj-ea"/>
                <a:ea typeface="+mj-ea"/>
              </a:rPr>
              <a:t>不</a:t>
            </a:r>
            <a:r>
              <a:rPr lang="zh-TW" altLang="en-US" sz="3200" b="1" u="sng" dirty="0">
                <a:latin typeface="+mj-ea"/>
                <a:ea typeface="+mj-ea"/>
              </a:rPr>
              <a:t>同意</a:t>
            </a:r>
            <a:r>
              <a:rPr lang="zh-TW" altLang="en-US" sz="3200" b="1" u="sng" dirty="0" smtClean="0">
                <a:latin typeface="+mj-ea"/>
                <a:ea typeface="+mj-ea"/>
              </a:rPr>
              <a:t>保留</a:t>
            </a:r>
            <a:r>
              <a:rPr lang="zh-TW" altLang="en-US" sz="3200" dirty="0" smtClean="0">
                <a:latin typeface="+mj-ea"/>
                <a:ea typeface="+mj-ea"/>
              </a:rPr>
              <a:t>。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719138" lvl="1" indent="-447675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zh-TW" sz="3200" dirty="0" smtClean="0">
                <a:latin typeface="+mj-ea"/>
                <a:ea typeface="+mj-ea"/>
              </a:rPr>
              <a:t>107</a:t>
            </a:r>
            <a:r>
              <a:rPr lang="zh-TW" altLang="en-US" sz="3200" dirty="0" smtClean="0">
                <a:latin typeface="+mj-ea"/>
                <a:ea typeface="+mj-ea"/>
              </a:rPr>
              <a:t>年度保留申請案審核結果：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1165225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3200" dirty="0" smtClean="0">
                <a:latin typeface="+mj-ea"/>
                <a:ea typeface="+mj-ea"/>
              </a:rPr>
              <a:t>六氟化鈾運送案</a:t>
            </a:r>
            <a:r>
              <a:rPr lang="zh-TW" altLang="en-US" sz="3200" b="1" dirty="0" smtClean="0">
                <a:solidFill>
                  <a:srgbClr val="FF0000"/>
                </a:solidFill>
                <a:latin typeface="+mj-ea"/>
                <a:ea typeface="+mj-ea"/>
              </a:rPr>
              <a:t>無契約</a:t>
            </a:r>
            <a:r>
              <a:rPr lang="zh-TW" altLang="en-US" sz="3200" dirty="0" smtClean="0">
                <a:latin typeface="+mj-ea"/>
                <a:ea typeface="+mj-ea"/>
              </a:rPr>
              <a:t>，主計總處</a:t>
            </a:r>
            <a:r>
              <a:rPr lang="zh-TW" altLang="en-US" sz="3200" b="1" dirty="0" smtClean="0">
                <a:solidFill>
                  <a:srgbClr val="FF0000"/>
                </a:solidFill>
                <a:latin typeface="+mj-ea"/>
                <a:ea typeface="+mj-ea"/>
              </a:rPr>
              <a:t>不同意</a:t>
            </a:r>
            <a:r>
              <a:rPr lang="zh-TW" altLang="en-US" sz="3200" dirty="0" smtClean="0">
                <a:latin typeface="+mj-ea"/>
                <a:ea typeface="+mj-ea"/>
              </a:rPr>
              <a:t>保留。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1165225" lvl="2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3200" dirty="0">
                <a:latin typeface="+mj-ea"/>
                <a:ea typeface="+mj-ea"/>
              </a:rPr>
              <a:t>熱電可靠度測試週邊系統</a:t>
            </a:r>
            <a:r>
              <a:rPr lang="en-US" altLang="zh-TW" sz="3200" b="1" dirty="0" smtClean="0">
                <a:solidFill>
                  <a:srgbClr val="FF0000"/>
                </a:solidFill>
                <a:latin typeface="+mj-ea"/>
                <a:ea typeface="+mj-ea"/>
              </a:rPr>
              <a:t>108.1.8</a:t>
            </a:r>
            <a:r>
              <a:rPr lang="zh-TW" altLang="en-US" sz="3200" dirty="0" smtClean="0">
                <a:latin typeface="+mj-ea"/>
                <a:ea typeface="+mj-ea"/>
              </a:rPr>
              <a:t>完成</a:t>
            </a:r>
            <a:r>
              <a:rPr lang="zh-TW" altLang="en-US" sz="3200" dirty="0">
                <a:latin typeface="+mj-ea"/>
                <a:ea typeface="+mj-ea"/>
              </a:rPr>
              <a:t>訂約，因</a:t>
            </a:r>
            <a:r>
              <a:rPr lang="zh-TW" altLang="en-US" sz="3200" dirty="0" smtClean="0">
                <a:latin typeface="+mj-ea"/>
                <a:ea typeface="+mj-ea"/>
              </a:rPr>
              <a:t>年度終了</a:t>
            </a:r>
            <a:r>
              <a:rPr lang="zh-TW" altLang="en-US" sz="3200" dirty="0">
                <a:latin typeface="+mj-ea"/>
                <a:ea typeface="+mj-ea"/>
              </a:rPr>
              <a:t>尚未發生契約責任，主計總</a:t>
            </a:r>
            <a:r>
              <a:rPr lang="zh-TW" altLang="en-US" sz="3200" dirty="0" smtClean="0">
                <a:latin typeface="+mj-ea"/>
                <a:ea typeface="+mj-ea"/>
              </a:rPr>
              <a:t>處不</a:t>
            </a:r>
            <a:r>
              <a:rPr lang="zh-TW" altLang="en-US" sz="3200" dirty="0">
                <a:latin typeface="+mj-ea"/>
                <a:ea typeface="+mj-ea"/>
              </a:rPr>
              <a:t>同意保留，經</a:t>
            </a:r>
            <a:r>
              <a:rPr lang="zh-TW" altLang="en-US" sz="3200" u="sng" dirty="0">
                <a:latin typeface="+mj-ea"/>
                <a:ea typeface="+mj-ea"/>
              </a:rPr>
              <a:t>本</a:t>
            </a:r>
            <a:r>
              <a:rPr lang="zh-TW" altLang="en-US" sz="3200" u="sng" dirty="0" smtClean="0">
                <a:latin typeface="+mj-ea"/>
                <a:ea typeface="+mj-ea"/>
              </a:rPr>
              <a:t>室溝通</a:t>
            </a:r>
            <a:r>
              <a:rPr lang="zh-TW" altLang="en-US" sz="3200" u="sng" dirty="0" smtClean="0">
                <a:latin typeface="+mj-ea"/>
                <a:ea typeface="+mj-ea"/>
              </a:rPr>
              <a:t>說明並</a:t>
            </a:r>
            <a:r>
              <a:rPr lang="zh-TW" altLang="en-US" sz="3200" u="sng" dirty="0" smtClean="0">
                <a:latin typeface="+mj-ea"/>
                <a:ea typeface="+mj-ea"/>
              </a:rPr>
              <a:t>補送說明資料後，勉予同意保留</a:t>
            </a:r>
            <a:r>
              <a:rPr lang="zh-TW" altLang="en-US" sz="3200" dirty="0" smtClean="0"/>
              <a:t>。</a:t>
            </a:r>
            <a:endParaRPr lang="en-US" altLang="zh-TW" sz="3200" dirty="0" smtClean="0">
              <a:latin typeface="+mj-ea"/>
              <a:ea typeface="+mj-ea"/>
            </a:endParaRPr>
          </a:p>
          <a:p>
            <a:pPr lvl="0"/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72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indent="-2057400">
              <a:spcBef>
                <a:spcPct val="0"/>
              </a:spcBef>
              <a:buNone/>
            </a:pP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3200" dirty="0" smtClean="0"/>
              <a:t>年度保留</a:t>
            </a:r>
            <a:endParaRPr lang="zh-CN" altLang="en-US" sz="32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n"/>
            </a:pP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建議改善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提早規劃辦理，避免保留。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latin typeface="+mj-ea"/>
                <a:ea typeface="+mj-ea"/>
              </a:rPr>
              <a:t>辦理保留應注意事項：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1428750" lvl="2" indent="-514350">
              <a:buFont typeface="Wingdings" panose="05000000000000000000" pitchFamily="2" charset="2"/>
              <a:buChar char="Ø"/>
            </a:pPr>
            <a:r>
              <a:rPr lang="zh-TW" altLang="en-US" sz="2800" b="1" dirty="0" smtClean="0">
                <a:solidFill>
                  <a:srgbClr val="0000FF"/>
                </a:solidFill>
                <a:latin typeface="+mj-ea"/>
                <a:ea typeface="+mj-ea"/>
              </a:rPr>
              <a:t>年度終了前須訂有契約、</a:t>
            </a:r>
            <a:r>
              <a:rPr lang="zh-TW" altLang="en-US" sz="2800" dirty="0" smtClean="0">
                <a:latin typeface="+mj-ea"/>
                <a:ea typeface="+mj-ea"/>
              </a:rPr>
              <a:t>檢附保留相關證明文件及保留原因說明。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zh-TW" altLang="en-US" sz="2800" dirty="0" smtClean="0">
                <a:latin typeface="+mj-ea"/>
                <a:ea typeface="+mj-ea"/>
              </a:rPr>
              <a:t>保留如不被核准，須</a:t>
            </a:r>
            <a:r>
              <a:rPr lang="zh-TW" altLang="en-US" sz="2800" b="1" dirty="0" smtClean="0">
                <a:solidFill>
                  <a:srgbClr val="0000FF"/>
                </a:solidFill>
                <a:latin typeface="+mj-ea"/>
                <a:ea typeface="+mj-ea"/>
              </a:rPr>
              <a:t>另覓新年度預算</a:t>
            </a:r>
            <a:r>
              <a:rPr lang="zh-TW" altLang="en-US" sz="2800" dirty="0" smtClean="0">
                <a:latin typeface="+mj-ea"/>
                <a:ea typeface="+mj-ea"/>
              </a:rPr>
              <a:t>支應。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3200" dirty="0">
                <a:latin typeface="+mj-ea"/>
                <a:ea typeface="+mj-ea"/>
              </a:rPr>
              <a:t>第</a:t>
            </a:r>
            <a:r>
              <a:rPr lang="en-US" altLang="zh-TW" sz="3200" dirty="0">
                <a:latin typeface="+mj-ea"/>
                <a:ea typeface="+mj-ea"/>
              </a:rPr>
              <a:t>4</a:t>
            </a:r>
            <a:r>
              <a:rPr lang="zh-TW" altLang="en-US" sz="3200" dirty="0" smtClean="0">
                <a:latin typeface="+mj-ea"/>
                <a:ea typeface="+mj-ea"/>
              </a:rPr>
              <a:t>季才提出之購案應注意事項：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zh-TW" altLang="en-US" sz="2800" dirty="0" smtClean="0">
                <a:latin typeface="+mj-ea"/>
                <a:ea typeface="+mj-ea"/>
              </a:rPr>
              <a:t>以當年度能結案者為原則，且須</a:t>
            </a:r>
            <a:r>
              <a:rPr lang="zh-TW" altLang="en-US" sz="2800" b="1" u="sng" dirty="0" smtClean="0">
                <a:latin typeface="+mj-ea"/>
                <a:ea typeface="+mj-ea"/>
              </a:rPr>
              <a:t>預留合理廠商履約期限</a:t>
            </a:r>
            <a:r>
              <a:rPr lang="zh-TW" altLang="en-US" sz="2800" dirty="0" smtClean="0">
                <a:latin typeface="+mj-ea"/>
                <a:ea typeface="+mj-ea"/>
              </a:rPr>
              <a:t>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zh-TW" altLang="en-US" sz="2800" dirty="0" smtClean="0">
                <a:latin typeface="+mj-ea"/>
                <a:ea typeface="+mj-ea"/>
              </a:rPr>
              <a:t>無法於當年度結案者，請考量以下年度預算支應。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3200" dirty="0" smtClean="0">
                <a:latin typeface="+mj-ea"/>
                <a:ea typeface="+mj-ea"/>
              </a:rPr>
              <a:t>所部</a:t>
            </a:r>
            <a:r>
              <a:rPr lang="zh-TW" altLang="en-US" sz="3200" dirty="0">
                <a:latin typeface="+mj-ea"/>
                <a:ea typeface="+mj-ea"/>
              </a:rPr>
              <a:t>支援</a:t>
            </a:r>
            <a:r>
              <a:rPr lang="zh-TW" altLang="en-US" sz="3200" dirty="0" smtClean="0">
                <a:latin typeface="+mj-ea"/>
                <a:ea typeface="+mj-ea"/>
              </a:rPr>
              <a:t>之預算應避免保留，如須保留，應調整至申請單位預算項下。</a:t>
            </a:r>
            <a:endParaRPr lang="zh-TW" altLang="en-US" sz="32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5548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lvl="0" indent="-2057400">
              <a:spcBef>
                <a:spcPct val="0"/>
              </a:spcBef>
              <a:buNone/>
            </a:pP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公務出國請提早規劃辦理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5760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4000"/>
              </a:lnSpc>
              <a:spcBef>
                <a:spcPts val="1200"/>
              </a:spcBef>
              <a:buFont typeface="Wingdings" panose="05000000000000000000" pitchFamily="2" charset="2"/>
              <a:buChar char="n"/>
            </a:pP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案由說明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出國案件規劃太晚，會辦時程緊迫。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需有專人親持會辦，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浪費行政效率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旅行社機票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報價有效時間短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，導致機票經費超過原預算金額。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未及時取得美簽，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無法成行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，影響計畫執行。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lnSpc>
                <a:spcPts val="4000"/>
              </a:lnSpc>
              <a:spcBef>
                <a:spcPts val="1200"/>
              </a:spcBef>
              <a:buFont typeface="Wingdings" panose="05000000000000000000" pitchFamily="2" charset="2"/>
              <a:buChar char="n"/>
            </a:pP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建議改善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提早規劃，預留合理會辦時間。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赴美公差請於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出差前</a:t>
            </a:r>
            <a:r>
              <a:rPr lang="en-US" altLang="zh-TW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個月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簽准並辦理美簽，以免無法成行影響計畫執行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請提早規畫辦理，取得合理之機票報價，增進行政效率及節省公帑。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93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lvl="0" indent="-2057400">
              <a:spcBef>
                <a:spcPct val="0"/>
              </a:spcBef>
              <a:buNone/>
            </a:pP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3-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預估國外公差機票費用，請核實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比價</a:t>
            </a:r>
            <a:endParaRPr lang="zh-TW" altLang="en-US" sz="3200" dirty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6042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4000"/>
              </a:lnSpc>
              <a:spcBef>
                <a:spcPts val="1200"/>
              </a:spcBef>
              <a:buFont typeface="Wingdings" panose="05000000000000000000" pitchFamily="2" charset="2"/>
              <a:buChar char="n"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肇因分析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出國機票費用，明顯較官網直接訂購價格高。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107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年機票費用係以旅行社取得成本加計服務費而得，惟目前因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108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年度開口合約尚未完成，旅行社成本報價遠高於官網訂購價格。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網路資訊取得容易，機票價格遠高於官網直接訂購價格，恐遭審計部及補助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或委託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單位質疑有圖利廠商之嫌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n"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建議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請核實比價。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請於簽辦出國案時，就旅行社所提報價與官網資料比對，確保機票價格合理。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132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0F92A47-782E-4082-9F3E-24518DA88F53}" type="slidenum">
              <a:rPr lang="en-US" altLang="zh-TW" sz="1400" b="0" smtClean="0">
                <a:ea typeface="新細明體" pitchFamily="18" charset="-12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zh-TW" sz="1400" b="0" smtClean="0">
              <a:ea typeface="新細明體" pitchFamily="18" charset="-120"/>
            </a:endParaRPr>
          </a:p>
        </p:txBody>
      </p:sp>
      <p:sp>
        <p:nvSpPr>
          <p:cNvPr id="710658" name="Rectangle 2"/>
          <p:cNvSpPr>
            <a:spLocks noChangeArrowheads="1"/>
          </p:cNvSpPr>
          <p:nvPr/>
        </p:nvSpPr>
        <p:spPr bwMode="auto">
          <a:xfrm>
            <a:off x="2095500" y="2033588"/>
            <a:ext cx="5829300" cy="1339850"/>
          </a:xfrm>
          <a:prstGeom prst="rect">
            <a:avLst/>
          </a:prstGeom>
          <a:noFill/>
          <a:ln>
            <a:noFill/>
          </a:ln>
          <a:extLst/>
        </p:spPr>
        <p:txBody>
          <a:bodyPr lIns="103553" tIns="51778" rIns="103553" bIns="51778">
            <a:spAutoFit/>
          </a:bodyPr>
          <a:lstStyle/>
          <a:p>
            <a:pPr algn="ctr" defTabSz="1028700" eaLnBrk="0" hangingPunct="0">
              <a:spcBef>
                <a:spcPct val="50000"/>
              </a:spcBef>
              <a:defRPr/>
            </a:pPr>
            <a:r>
              <a:rPr lang="zh-TW" altLang="en-US" sz="81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 MT" pitchFamily="66" charset="0"/>
              </a:rPr>
              <a:t>簡報結束</a:t>
            </a:r>
          </a:p>
        </p:txBody>
      </p:sp>
      <p:pic>
        <p:nvPicPr>
          <p:cNvPr id="24580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3" y="3463925"/>
            <a:ext cx="649287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0660" name="Rectangle 4"/>
          <p:cNvSpPr>
            <a:spLocks noChangeArrowheads="1"/>
          </p:cNvSpPr>
          <p:nvPr/>
        </p:nvSpPr>
        <p:spPr bwMode="auto">
          <a:xfrm>
            <a:off x="3576638" y="3859213"/>
            <a:ext cx="5002212" cy="1339850"/>
          </a:xfrm>
          <a:prstGeom prst="rect">
            <a:avLst/>
          </a:prstGeom>
          <a:noFill/>
          <a:ln>
            <a:noFill/>
          </a:ln>
          <a:extLst/>
        </p:spPr>
        <p:txBody>
          <a:bodyPr lIns="103553" tIns="51778" rIns="103553" bIns="51778">
            <a:spAutoFit/>
          </a:bodyPr>
          <a:lstStyle/>
          <a:p>
            <a:pPr algn="ctr" defTabSz="1028700" eaLnBrk="0" hangingPunct="0">
              <a:spcBef>
                <a:spcPct val="50000"/>
              </a:spcBef>
              <a:defRPr/>
            </a:pPr>
            <a:r>
              <a:rPr lang="zh-TW" altLang="en-US" sz="81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 MT" pitchFamily="66" charset="0"/>
              </a:rPr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4543041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71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0658" grpId="0" autoUpdateAnimBg="0"/>
      <p:bldP spid="710660" grpId="0" autoUpdateAnimBg="0"/>
    </p:bldLst>
  </p:timing>
</p:sld>
</file>

<file path=ppt/theme/theme1.xml><?xml version="1.0" encoding="utf-8"?>
<a:theme xmlns:a="http://schemas.openxmlformats.org/drawingml/2006/main" name="INER">
  <a:themeElements>
    <a:clrScheme name="IN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ER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82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82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IN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INER</Template>
  <TotalTime>20774</TotalTime>
  <Words>526</Words>
  <Application>Microsoft Office PowerPoint</Application>
  <PresentationFormat>自訂</PresentationFormat>
  <Paragraphs>51</Paragraphs>
  <Slides>7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INER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93年中心/研支 研發績效考評簡報</dc:title>
  <dc:creator>User</dc:creator>
  <cp:lastModifiedBy>蕭宇君</cp:lastModifiedBy>
  <cp:revision>1272</cp:revision>
  <cp:lastPrinted>2014-11-04T00:36:21Z</cp:lastPrinted>
  <dcterms:created xsi:type="dcterms:W3CDTF">2004-11-04T08:35:30Z</dcterms:created>
  <dcterms:modified xsi:type="dcterms:W3CDTF">2019-03-20T07:06:01Z</dcterms:modified>
</cp:coreProperties>
</file>