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7" r:id="rId4"/>
    <p:sldId id="268" r:id="rId5"/>
    <p:sldId id="269" r:id="rId6"/>
    <p:sldId id="259" r:id="rId7"/>
    <p:sldId id="262" r:id="rId8"/>
    <p:sldId id="260" r:id="rId9"/>
    <p:sldId id="261" r:id="rId10"/>
    <p:sldId id="263" r:id="rId11"/>
    <p:sldId id="264" r:id="rId12"/>
    <p:sldId id="265" r:id="rId13"/>
  </p:sldIdLst>
  <p:sldSz cx="9144000" cy="6858000" type="screen4x3"/>
  <p:notesSz cx="7102475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F0F7FA"/>
    <a:srgbClr val="E8F4F8"/>
    <a:srgbClr val="D1780D"/>
    <a:srgbClr val="A43300"/>
    <a:srgbClr val="DD7401"/>
    <a:srgbClr val="F559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2" autoAdjust="0"/>
    <p:restoredTop sz="94660"/>
  </p:normalViewPr>
  <p:slideViewPr>
    <p:cSldViewPr>
      <p:cViewPr varScale="1">
        <p:scale>
          <a:sx n="80" d="100"/>
          <a:sy n="80" d="100"/>
        </p:scale>
        <p:origin x="-146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4614-CA42-448F-A145-22227A903E29}" type="datetimeFigureOut">
              <a:rPr lang="zh-TW" altLang="en-US" smtClean="0"/>
              <a:t>2019/3/18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F62-D644-4CAB-A7CC-A0388F825E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029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4614-CA42-448F-A145-22227A903E29}" type="datetimeFigureOut">
              <a:rPr lang="zh-TW" altLang="en-US" smtClean="0"/>
              <a:t>2019/3/18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F62-D644-4CAB-A7CC-A0388F825E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301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4614-CA42-448F-A145-22227A903E29}" type="datetimeFigureOut">
              <a:rPr lang="zh-TW" altLang="en-US" smtClean="0"/>
              <a:t>2019/3/18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F62-D644-4CAB-A7CC-A0388F825E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367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4614-CA42-448F-A145-22227A903E29}" type="datetimeFigureOut">
              <a:rPr lang="zh-TW" altLang="en-US" smtClean="0"/>
              <a:t>2019/3/18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F62-D644-4CAB-A7CC-A0388F825E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816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4614-CA42-448F-A145-22227A903E29}" type="datetimeFigureOut">
              <a:rPr lang="zh-TW" altLang="en-US" smtClean="0"/>
              <a:t>2019/3/18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F62-D644-4CAB-A7CC-A0388F825E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04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4614-CA42-448F-A145-22227A903E29}" type="datetimeFigureOut">
              <a:rPr lang="zh-TW" altLang="en-US" smtClean="0"/>
              <a:t>2019/3/18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F62-D644-4CAB-A7CC-A0388F825E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79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4614-CA42-448F-A145-22227A903E29}" type="datetimeFigureOut">
              <a:rPr lang="zh-TW" altLang="en-US" smtClean="0"/>
              <a:t>2019/3/18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F62-D644-4CAB-A7CC-A0388F825E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3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4614-CA42-448F-A145-22227A903E29}" type="datetimeFigureOut">
              <a:rPr lang="zh-TW" altLang="en-US" smtClean="0"/>
              <a:t>2019/3/18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F62-D644-4CAB-A7CC-A0388F825E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304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4614-CA42-448F-A145-22227A903E29}" type="datetimeFigureOut">
              <a:rPr lang="zh-TW" altLang="en-US" smtClean="0"/>
              <a:t>2019/3/18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F62-D644-4CAB-A7CC-A0388F825E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312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4614-CA42-448F-A145-22227A903E29}" type="datetimeFigureOut">
              <a:rPr lang="zh-TW" altLang="en-US" smtClean="0"/>
              <a:t>2019/3/18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F62-D644-4CAB-A7CC-A0388F825E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9477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4614-CA42-448F-A145-22227A903E29}" type="datetimeFigureOut">
              <a:rPr lang="zh-TW" altLang="en-US" smtClean="0"/>
              <a:t>2019/3/18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F62-D644-4CAB-A7CC-A0388F825E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99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B4614-CA42-448F-A145-22227A903E29}" type="datetimeFigureOut">
              <a:rPr lang="zh-TW" altLang="en-US" smtClean="0"/>
              <a:t>2019/3/18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10F62-D644-4CAB-A7CC-A0388F825E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860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ebin.iner.gov.tw/index.php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ebin.iner.gov.tw/index.ph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ebin.iner.gov.tw/index.php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microsoft.com/office/2007/relationships/hdphoto" Target="../media/hdphoto4.wdp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ebin.iner.gov.tw/index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ebin.iner.gov.tw/index.php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ebin.iner.gov.tw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26680;&#33021;&#30740;&#31350;&#25152;&#22519;&#34892;&#21407;&#33021;&#26371;&#32887;&#27402;&#20132;&#36774;&#35336;&#30059;&#24314;&#35696;&#21332;&#21161;&#35299;&#27770;&#20107;&#38917;.docx" TargetMode="Externa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ebin.iner.gov.tw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38468;&#20214;&#20108;.docx" TargetMode="Externa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ebin.iner.gov.tw/index.php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ebin.iner.gov.tw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ebin.iner.gov.tw/index.php" TargetMode="External"/><Relationship Id="rId2" Type="http://schemas.openxmlformats.org/officeDocument/2006/relationships/hyperlink" Target="107&#24180;&#24230;%20&#21407;&#33021;&#26371;&#35336;&#30059;&#23560;&#25903;&#20154;&#21147;.xlsx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ebin.iner.gov.tw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21407;&#33021;&#26371;&#22996;&#35351;&#30740;&#31350;&#35336;&#30059;&#32147;&#36027;&#32232;&#21015;&#22522;&#28310;.pdf" TargetMode="Externa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ebin.iner.gov.tw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5616" y="2085816"/>
            <a:ext cx="6984776" cy="163121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5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核能</a:t>
            </a:r>
            <a:r>
              <a:rPr kumimoji="1" lang="zh-TW" altLang="en-US" sz="5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研</a:t>
            </a:r>
            <a:r>
              <a:rPr kumimoji="1" lang="zh-TW" altLang="zh-TW" sz="5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究所</a:t>
            </a:r>
            <a:r>
              <a:rPr kumimoji="1" lang="zh-TW" altLang="zh-TW" sz="5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執行原能會</a:t>
            </a:r>
            <a:endParaRPr kumimoji="1" lang="en-US" altLang="zh-TW" sz="5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5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職權交辦計畫注意事項</a:t>
            </a:r>
            <a:endParaRPr kumimoji="1" lang="zh-TW" altLang="en-US" sz="5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179512" y="4396087"/>
            <a:ext cx="8784976" cy="833113"/>
          </a:xfrm>
          <a:prstGeom prst="rect">
            <a:avLst/>
          </a:prstGeom>
          <a:noFill/>
          <a:extLst/>
        </p:spPr>
        <p:txBody>
          <a:bodyPr wrap="square" lIns="102870" tIns="51435" rIns="102870" bIns="51435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主計室</a:t>
            </a:r>
            <a:endParaRPr lang="zh-CN" altLang="en-US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5373216"/>
            <a:ext cx="9144000" cy="569771"/>
          </a:xfrm>
          <a:prstGeom prst="rect">
            <a:avLst/>
          </a:prstGeom>
          <a:noFill/>
          <a:extLst/>
        </p:spPr>
        <p:txBody>
          <a:bodyPr wrap="square" lIns="102870" tIns="51435" rIns="102870" bIns="51435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中華民國</a:t>
            </a:r>
            <a:r>
              <a:rPr lang="en-US" altLang="zh-TW" sz="2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2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zh-CN" altLang="en-US" sz="23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107504" y="377601"/>
            <a:ext cx="8568952" cy="819151"/>
            <a:chOff x="251520" y="188640"/>
            <a:chExt cx="8568952" cy="819151"/>
          </a:xfrm>
        </p:grpSpPr>
        <p:grpSp>
          <p:nvGrpSpPr>
            <p:cNvPr id="9" name="群組 8"/>
            <p:cNvGrpSpPr/>
            <p:nvPr/>
          </p:nvGrpSpPr>
          <p:grpSpPr>
            <a:xfrm>
              <a:off x="251520" y="188640"/>
              <a:ext cx="2592288" cy="819151"/>
              <a:chOff x="251520" y="188640"/>
              <a:chExt cx="2592288" cy="819151"/>
            </a:xfrm>
          </p:grpSpPr>
          <p:pic>
            <p:nvPicPr>
              <p:cNvPr id="3074" name="Picture 2" descr="具公信力與競爭力、受民眾肯定、員工引以為傲、水準與世界同步 之研發機構">
                <a:hlinkClick r:id="rId2" tooltip="具公信力與競爭力、受民眾肯定、員工引以為傲、水準與世界同步 之研發機構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1401"/>
              <a:stretch/>
            </p:blipFill>
            <p:spPr bwMode="auto">
              <a:xfrm>
                <a:off x="251520" y="188640"/>
                <a:ext cx="740939" cy="8191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prstClr val="black"/>
                  <a:srgbClr val="A433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949"/>
              <a:stretch/>
            </p:blipFill>
            <p:spPr bwMode="auto">
              <a:xfrm>
                <a:off x="1003011" y="188640"/>
                <a:ext cx="1840797" cy="819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11" name="直線接點 10"/>
            <p:cNvCxnSpPr/>
            <p:nvPr/>
          </p:nvCxnSpPr>
          <p:spPr>
            <a:xfrm>
              <a:off x="755576" y="980727"/>
              <a:ext cx="8064896" cy="1"/>
            </a:xfrm>
            <a:prstGeom prst="line">
              <a:avLst/>
            </a:prstGeom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群組 19"/>
          <p:cNvGrpSpPr/>
          <p:nvPr/>
        </p:nvGrpSpPr>
        <p:grpSpPr>
          <a:xfrm>
            <a:off x="107504" y="6237312"/>
            <a:ext cx="9073008" cy="307777"/>
            <a:chOff x="107504" y="6237312"/>
            <a:chExt cx="9073008" cy="307777"/>
          </a:xfrm>
        </p:grpSpPr>
        <p:cxnSp>
          <p:nvCxnSpPr>
            <p:cNvPr id="17" name="直線接點 16"/>
            <p:cNvCxnSpPr/>
            <p:nvPr/>
          </p:nvCxnSpPr>
          <p:spPr>
            <a:xfrm>
              <a:off x="107504" y="6237312"/>
              <a:ext cx="88569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字方塊 17"/>
            <p:cNvSpPr txBox="1"/>
            <p:nvPr/>
          </p:nvSpPr>
          <p:spPr>
            <a:xfrm>
              <a:off x="6372200" y="6237312"/>
              <a:ext cx="2808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行政院原子能委員會核能研究所</a:t>
              </a:r>
              <a:endParaRPr lang="zh-TW" altLang="en-US" sz="1400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157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68000" detail="7"/>
                    </a14:imgEffect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47" b="14045"/>
          <a:stretch/>
        </p:blipFill>
        <p:spPr bwMode="auto">
          <a:xfrm>
            <a:off x="539552" y="1314504"/>
            <a:ext cx="7236804" cy="492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107504" y="89569"/>
            <a:ext cx="9073008" cy="6651799"/>
            <a:chOff x="107504" y="89569"/>
            <a:chExt cx="9073008" cy="6651799"/>
          </a:xfrm>
        </p:grpSpPr>
        <p:grpSp>
          <p:nvGrpSpPr>
            <p:cNvPr id="5" name="群組 4"/>
            <p:cNvGrpSpPr/>
            <p:nvPr/>
          </p:nvGrpSpPr>
          <p:grpSpPr>
            <a:xfrm>
              <a:off x="107504" y="89569"/>
              <a:ext cx="8568952" cy="819151"/>
              <a:chOff x="251520" y="188640"/>
              <a:chExt cx="8568952" cy="81915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251520" y="188640"/>
                <a:ext cx="2592288" cy="819151"/>
                <a:chOff x="251520" y="188640"/>
                <a:chExt cx="2592288" cy="819151"/>
              </a:xfrm>
            </p:grpSpPr>
            <p:pic>
              <p:nvPicPr>
                <p:cNvPr id="11" name="Picture 2" descr="具公信力與競爭力、受民眾肯定、員工引以為傲、水準與世界同步 之研發機構">
                  <a:hlinkClick r:id="rId4" tooltip="具公信力與競爭力、受民眾肯定、員工引以為傲、水準與世界同步 之研發機構"/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1401"/>
                <a:stretch/>
              </p:blipFill>
              <p:spPr bwMode="auto">
                <a:xfrm>
                  <a:off x="251520" y="188640"/>
                  <a:ext cx="740939" cy="8191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duotone>
                    <a:prstClr val="black"/>
                    <a:srgbClr val="A43300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-20000"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949"/>
                <a:stretch/>
              </p:blipFill>
              <p:spPr bwMode="auto">
                <a:xfrm>
                  <a:off x="1003011" y="188640"/>
                  <a:ext cx="1840797" cy="81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10" name="直線接點 9"/>
              <p:cNvCxnSpPr/>
              <p:nvPr/>
            </p:nvCxnSpPr>
            <p:spPr>
              <a:xfrm>
                <a:off x="755576" y="980727"/>
                <a:ext cx="8064896" cy="1"/>
              </a:xfrm>
              <a:prstGeom prst="line">
                <a:avLst/>
              </a:prstGeom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群組 5"/>
            <p:cNvGrpSpPr/>
            <p:nvPr/>
          </p:nvGrpSpPr>
          <p:grpSpPr>
            <a:xfrm>
              <a:off x="107504" y="6433591"/>
              <a:ext cx="9073008" cy="307777"/>
              <a:chOff x="107504" y="6237312"/>
              <a:chExt cx="9073008" cy="307777"/>
            </a:xfrm>
          </p:grpSpPr>
          <p:cxnSp>
            <p:nvCxnSpPr>
              <p:cNvPr id="7" name="直線接點 6"/>
              <p:cNvCxnSpPr/>
              <p:nvPr/>
            </p:nvCxnSpPr>
            <p:spPr>
              <a:xfrm>
                <a:off x="107504" y="6237312"/>
                <a:ext cx="88569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文字方塊 7"/>
              <p:cNvSpPr txBox="1"/>
              <p:nvPr/>
            </p:nvSpPr>
            <p:spPr>
              <a:xfrm>
                <a:off x="6372200" y="6237312"/>
                <a:ext cx="28083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400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行政院原子能委員會核能研究所</a:t>
                </a:r>
              </a:p>
            </p:txBody>
          </p:sp>
        </p:grpSp>
      </p:grpSp>
      <p:sp>
        <p:nvSpPr>
          <p:cNvPr id="16" name="矩形 15"/>
          <p:cNvSpPr/>
          <p:nvPr/>
        </p:nvSpPr>
        <p:spPr>
          <a:xfrm>
            <a:off x="403216" y="817548"/>
            <a:ext cx="8273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zh-TW" altLang="zh-TW" sz="25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</a:t>
            </a:r>
            <a:r>
              <a:rPr lang="zh-TW" altLang="zh-TW" sz="25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原能會審核，須請業務單位說明與計畫相關性案例：</a:t>
            </a:r>
            <a:endParaRPr lang="zh-TW" altLang="en-US" sz="2500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968459" y="116632"/>
            <a:ext cx="191590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TW" altLang="zh-TW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kumimoji="1" lang="zh-TW" altLang="en-US" sz="4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</a:p>
        </p:txBody>
      </p:sp>
      <p:sp>
        <p:nvSpPr>
          <p:cNvPr id="19" name="矩形 18"/>
          <p:cNvSpPr/>
          <p:nvPr/>
        </p:nvSpPr>
        <p:spPr>
          <a:xfrm>
            <a:off x="4499992" y="4841865"/>
            <a:ext cx="4528824" cy="1323439"/>
          </a:xfrm>
          <a:prstGeom prst="rect">
            <a:avLst/>
          </a:prstGeom>
          <a:solidFill>
            <a:srgbClr val="F0F7F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zh-TW" altLang="zh-TW" sz="2000" b="1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職權交辦計畫中利用</a:t>
            </a:r>
            <a:r>
              <a:rPr lang="en-US" altLang="zh-TW" sz="2000" b="1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MELCOR</a:t>
            </a:r>
            <a:r>
              <a:rPr lang="zh-TW" altLang="zh-TW" sz="2000" b="1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程式進行演習劇本情境之比對驗證，</a:t>
            </a:r>
            <a:r>
              <a:rPr lang="en-US" altLang="zh-TW" sz="2000" b="1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zh-TW" sz="2000" b="1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b="1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zh-TW" sz="2000" b="1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日核安演習時，事故評估組使用</a:t>
            </a:r>
            <a:r>
              <a:rPr lang="en-US" altLang="zh-TW" sz="2000" b="1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MELCOR</a:t>
            </a:r>
            <a:r>
              <a:rPr lang="zh-TW" altLang="zh-TW" sz="2000" b="1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程式進行事故情境預測。</a:t>
            </a:r>
          </a:p>
        </p:txBody>
      </p:sp>
    </p:spTree>
    <p:extLst>
      <p:ext uri="{BB962C8B-B14F-4D97-AF65-F5344CB8AC3E}">
        <p14:creationId xmlns:p14="http://schemas.microsoft.com/office/powerpoint/2010/main" val="72158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73" y="1275928"/>
            <a:ext cx="729838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107504" y="89569"/>
            <a:ext cx="9073008" cy="6651799"/>
            <a:chOff x="107504" y="89569"/>
            <a:chExt cx="9073008" cy="6651799"/>
          </a:xfrm>
        </p:grpSpPr>
        <p:grpSp>
          <p:nvGrpSpPr>
            <p:cNvPr id="5" name="群組 4"/>
            <p:cNvGrpSpPr/>
            <p:nvPr/>
          </p:nvGrpSpPr>
          <p:grpSpPr>
            <a:xfrm>
              <a:off x="107504" y="89569"/>
              <a:ext cx="8568952" cy="819151"/>
              <a:chOff x="251520" y="188640"/>
              <a:chExt cx="8568952" cy="81915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251520" y="188640"/>
                <a:ext cx="2592288" cy="819151"/>
                <a:chOff x="251520" y="188640"/>
                <a:chExt cx="2592288" cy="819151"/>
              </a:xfrm>
            </p:grpSpPr>
            <p:pic>
              <p:nvPicPr>
                <p:cNvPr id="11" name="Picture 2" descr="具公信力與競爭力、受民眾肯定、員工引以為傲、水準與世界同步 之研發機構">
                  <a:hlinkClick r:id="rId4" tooltip="具公信力與競爭力、受民眾肯定、員工引以為傲、水準與世界同步 之研發機構"/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1401"/>
                <a:stretch/>
              </p:blipFill>
              <p:spPr bwMode="auto">
                <a:xfrm>
                  <a:off x="251520" y="188640"/>
                  <a:ext cx="740939" cy="8191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duotone>
                    <a:prstClr val="black"/>
                    <a:srgbClr val="A43300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-20000"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949"/>
                <a:stretch/>
              </p:blipFill>
              <p:spPr bwMode="auto">
                <a:xfrm>
                  <a:off x="1003011" y="188640"/>
                  <a:ext cx="1840797" cy="81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10" name="直線接點 9"/>
              <p:cNvCxnSpPr/>
              <p:nvPr/>
            </p:nvCxnSpPr>
            <p:spPr>
              <a:xfrm>
                <a:off x="755576" y="980727"/>
                <a:ext cx="8064896" cy="1"/>
              </a:xfrm>
              <a:prstGeom prst="line">
                <a:avLst/>
              </a:prstGeom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群組 5"/>
            <p:cNvGrpSpPr/>
            <p:nvPr/>
          </p:nvGrpSpPr>
          <p:grpSpPr>
            <a:xfrm>
              <a:off x="107504" y="6433591"/>
              <a:ext cx="9073008" cy="307777"/>
              <a:chOff x="107504" y="6237312"/>
              <a:chExt cx="9073008" cy="307777"/>
            </a:xfrm>
          </p:grpSpPr>
          <p:cxnSp>
            <p:nvCxnSpPr>
              <p:cNvPr id="7" name="直線接點 6"/>
              <p:cNvCxnSpPr/>
              <p:nvPr/>
            </p:nvCxnSpPr>
            <p:spPr>
              <a:xfrm>
                <a:off x="107504" y="6237312"/>
                <a:ext cx="88569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文字方塊 7"/>
              <p:cNvSpPr txBox="1"/>
              <p:nvPr/>
            </p:nvSpPr>
            <p:spPr>
              <a:xfrm>
                <a:off x="6372200" y="6237312"/>
                <a:ext cx="28083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400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行政院原子能委員會核能研究所</a:t>
                </a:r>
              </a:p>
            </p:txBody>
          </p:sp>
        </p:grpSp>
      </p:grpSp>
      <p:sp>
        <p:nvSpPr>
          <p:cNvPr id="15" name="矩形 14"/>
          <p:cNvSpPr/>
          <p:nvPr/>
        </p:nvSpPr>
        <p:spPr>
          <a:xfrm>
            <a:off x="4320480" y="5013176"/>
            <a:ext cx="4572000" cy="1015663"/>
          </a:xfrm>
          <a:prstGeom prst="rect">
            <a:avLst/>
          </a:prstGeom>
          <a:solidFill>
            <a:srgbClr val="F0F7FA"/>
          </a:solidFill>
        </p:spPr>
        <p:txBody>
          <a:bodyPr>
            <a:spAutoFit/>
          </a:bodyPr>
          <a:lstStyle/>
          <a:p>
            <a:pPr algn="just"/>
            <a:r>
              <a:rPr lang="zh-TW" altLang="zh-TW" sz="2000" b="1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職權交辦計畫中包括</a:t>
            </a:r>
            <a:r>
              <a:rPr lang="en-US" altLang="zh-TW" sz="2000" b="1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CAMP</a:t>
            </a:r>
            <a:r>
              <a:rPr lang="zh-TW" altLang="zh-TW" sz="2000" b="1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000" b="1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CSARP</a:t>
            </a:r>
            <a:r>
              <a:rPr lang="zh-TW" altLang="zh-TW" sz="2000" b="1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000" b="1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RAMP</a:t>
            </a:r>
            <a:r>
              <a:rPr lang="zh-TW" altLang="zh-TW" sz="2000" b="1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台美合作案，此三項台美合作案年度經費也都由職權交辦計畫中支付。</a:t>
            </a:r>
          </a:p>
        </p:txBody>
      </p:sp>
      <p:sp>
        <p:nvSpPr>
          <p:cNvPr id="16" name="矩形 15"/>
          <p:cNvSpPr/>
          <p:nvPr/>
        </p:nvSpPr>
        <p:spPr>
          <a:xfrm>
            <a:off x="395536" y="764704"/>
            <a:ext cx="8273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zh-TW" altLang="zh-TW" sz="25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</a:t>
            </a:r>
            <a:r>
              <a:rPr lang="zh-TW" altLang="zh-TW" sz="25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原能會審核，須請業務單位說明與計畫相關性案例：</a:t>
            </a:r>
            <a:endParaRPr lang="zh-TW" altLang="en-US" sz="2500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968459" y="116632"/>
            <a:ext cx="191590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TW" altLang="zh-TW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kumimoji="1" lang="zh-TW" altLang="en-US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endParaRPr kumimoji="1" lang="zh-TW" altLang="en-US" sz="4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77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73" y="1347936"/>
            <a:ext cx="72961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107504" y="89569"/>
            <a:ext cx="9073008" cy="6651799"/>
            <a:chOff x="107504" y="89569"/>
            <a:chExt cx="9073008" cy="6651799"/>
          </a:xfrm>
        </p:grpSpPr>
        <p:grpSp>
          <p:nvGrpSpPr>
            <p:cNvPr id="5" name="群組 4"/>
            <p:cNvGrpSpPr/>
            <p:nvPr/>
          </p:nvGrpSpPr>
          <p:grpSpPr>
            <a:xfrm>
              <a:off x="107504" y="89569"/>
              <a:ext cx="8568952" cy="819151"/>
              <a:chOff x="251520" y="188640"/>
              <a:chExt cx="8568952" cy="81915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251520" y="188640"/>
                <a:ext cx="2592288" cy="819151"/>
                <a:chOff x="251520" y="188640"/>
                <a:chExt cx="2592288" cy="819151"/>
              </a:xfrm>
            </p:grpSpPr>
            <p:pic>
              <p:nvPicPr>
                <p:cNvPr id="11" name="Picture 2" descr="具公信力與競爭力、受民眾肯定、員工引以為傲、水準與世界同步 之研發機構">
                  <a:hlinkClick r:id="rId4" tooltip="具公信力與競爭力、受民眾肯定、員工引以為傲、水準與世界同步 之研發機構"/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1401"/>
                <a:stretch/>
              </p:blipFill>
              <p:spPr bwMode="auto">
                <a:xfrm>
                  <a:off x="251520" y="188640"/>
                  <a:ext cx="740939" cy="8191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duotone>
                    <a:prstClr val="black"/>
                    <a:srgbClr val="A43300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-20000"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949"/>
                <a:stretch/>
              </p:blipFill>
              <p:spPr bwMode="auto">
                <a:xfrm>
                  <a:off x="1003011" y="188640"/>
                  <a:ext cx="1840797" cy="81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10" name="直線接點 9"/>
              <p:cNvCxnSpPr/>
              <p:nvPr/>
            </p:nvCxnSpPr>
            <p:spPr>
              <a:xfrm>
                <a:off x="755576" y="980727"/>
                <a:ext cx="8064896" cy="1"/>
              </a:xfrm>
              <a:prstGeom prst="line">
                <a:avLst/>
              </a:prstGeom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群組 5"/>
            <p:cNvGrpSpPr/>
            <p:nvPr/>
          </p:nvGrpSpPr>
          <p:grpSpPr>
            <a:xfrm>
              <a:off x="107504" y="6433591"/>
              <a:ext cx="9073008" cy="307777"/>
              <a:chOff x="107504" y="6237312"/>
              <a:chExt cx="9073008" cy="307777"/>
            </a:xfrm>
          </p:grpSpPr>
          <p:cxnSp>
            <p:nvCxnSpPr>
              <p:cNvPr id="7" name="直線接點 6"/>
              <p:cNvCxnSpPr/>
              <p:nvPr/>
            </p:nvCxnSpPr>
            <p:spPr>
              <a:xfrm>
                <a:off x="107504" y="6237312"/>
                <a:ext cx="88569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文字方塊 7"/>
              <p:cNvSpPr txBox="1"/>
              <p:nvPr/>
            </p:nvSpPr>
            <p:spPr>
              <a:xfrm>
                <a:off x="6372200" y="6237312"/>
                <a:ext cx="28083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400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行政院原子能委員會核能研究所</a:t>
                </a:r>
              </a:p>
            </p:txBody>
          </p:sp>
        </p:grpSp>
      </p:grpSp>
      <p:sp>
        <p:nvSpPr>
          <p:cNvPr id="15" name="矩形 14"/>
          <p:cNvSpPr/>
          <p:nvPr/>
        </p:nvSpPr>
        <p:spPr>
          <a:xfrm>
            <a:off x="4392488" y="4933617"/>
            <a:ext cx="4572000" cy="1015663"/>
          </a:xfrm>
          <a:prstGeom prst="rect">
            <a:avLst/>
          </a:prstGeom>
          <a:solidFill>
            <a:srgbClr val="F0F7FA"/>
          </a:solidFill>
        </p:spPr>
        <p:txBody>
          <a:bodyPr>
            <a:spAutoFit/>
          </a:bodyPr>
          <a:lstStyle/>
          <a:p>
            <a:pPr algn="just"/>
            <a:r>
              <a:rPr lang="zh-TW" altLang="zh-TW" sz="2000" b="1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職權交辦計畫中包括</a:t>
            </a:r>
            <a:r>
              <a:rPr lang="en-US" altLang="zh-TW" sz="2000" b="1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RAMP</a:t>
            </a:r>
            <a:r>
              <a:rPr lang="zh-TW" altLang="zh-TW" sz="2000" b="1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台美合作案，此項台美合作案年度經費也都由職權交辦計畫中支付。</a:t>
            </a:r>
          </a:p>
        </p:txBody>
      </p:sp>
      <p:sp>
        <p:nvSpPr>
          <p:cNvPr id="16" name="矩形 15"/>
          <p:cNvSpPr/>
          <p:nvPr/>
        </p:nvSpPr>
        <p:spPr>
          <a:xfrm>
            <a:off x="395536" y="836712"/>
            <a:ext cx="8273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zh-TW" altLang="zh-TW" sz="25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</a:t>
            </a:r>
            <a:r>
              <a:rPr lang="zh-TW" altLang="zh-TW" sz="25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原能會審核，須請業務單位說明與計畫相關性案例：</a:t>
            </a:r>
            <a:endParaRPr lang="zh-TW" altLang="en-US" sz="2500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968459" y="116632"/>
            <a:ext cx="191590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TW" altLang="zh-TW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kumimoji="1" lang="zh-TW" altLang="en-US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endParaRPr kumimoji="1" lang="zh-TW" altLang="en-US" sz="4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8316416" y="60932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8" action="ppaction://hlinksldjump"/>
              </a:rPr>
              <a:t>返回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343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群組 27"/>
          <p:cNvGrpSpPr/>
          <p:nvPr/>
        </p:nvGrpSpPr>
        <p:grpSpPr>
          <a:xfrm>
            <a:off x="107504" y="521617"/>
            <a:ext cx="9073008" cy="5951464"/>
            <a:chOff x="107504" y="521617"/>
            <a:chExt cx="9073008" cy="5951464"/>
          </a:xfrm>
        </p:grpSpPr>
        <p:grpSp>
          <p:nvGrpSpPr>
            <p:cNvPr id="15" name="群組 14"/>
            <p:cNvGrpSpPr/>
            <p:nvPr/>
          </p:nvGrpSpPr>
          <p:grpSpPr>
            <a:xfrm>
              <a:off x="107504" y="521617"/>
              <a:ext cx="8568952" cy="819151"/>
              <a:chOff x="251520" y="188640"/>
              <a:chExt cx="8568952" cy="819151"/>
            </a:xfrm>
          </p:grpSpPr>
          <p:grpSp>
            <p:nvGrpSpPr>
              <p:cNvPr id="19" name="群組 18"/>
              <p:cNvGrpSpPr/>
              <p:nvPr/>
            </p:nvGrpSpPr>
            <p:grpSpPr>
              <a:xfrm>
                <a:off x="251520" y="188640"/>
                <a:ext cx="2592288" cy="819151"/>
                <a:chOff x="251520" y="188640"/>
                <a:chExt cx="2592288" cy="819151"/>
              </a:xfrm>
            </p:grpSpPr>
            <p:pic>
              <p:nvPicPr>
                <p:cNvPr id="21" name="Picture 2" descr="具公信力與競爭力、受民眾肯定、員工引以為傲、水準與世界同步 之研發機構">
                  <a:hlinkClick r:id="rId2" tooltip="具公信力與競爭力、受民眾肯定、員工引以為傲、水準與世界同步 之研發機構"/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1401"/>
                <a:stretch/>
              </p:blipFill>
              <p:spPr bwMode="auto">
                <a:xfrm>
                  <a:off x="251520" y="188640"/>
                  <a:ext cx="740939" cy="8191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duotone>
                    <a:prstClr val="black"/>
                    <a:srgbClr val="A43300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rightnessContrast bright="-20000"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949"/>
                <a:stretch/>
              </p:blipFill>
              <p:spPr bwMode="auto">
                <a:xfrm>
                  <a:off x="1003011" y="188640"/>
                  <a:ext cx="1840797" cy="81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20" name="直線接點 19"/>
              <p:cNvCxnSpPr/>
              <p:nvPr/>
            </p:nvCxnSpPr>
            <p:spPr>
              <a:xfrm>
                <a:off x="755576" y="980727"/>
                <a:ext cx="8064896" cy="1"/>
              </a:xfrm>
              <a:prstGeom prst="line">
                <a:avLst/>
              </a:prstGeom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群組 15"/>
            <p:cNvGrpSpPr/>
            <p:nvPr/>
          </p:nvGrpSpPr>
          <p:grpSpPr>
            <a:xfrm>
              <a:off x="107504" y="6165304"/>
              <a:ext cx="9073008" cy="307777"/>
              <a:chOff x="107504" y="6237312"/>
              <a:chExt cx="9073008" cy="307777"/>
            </a:xfrm>
          </p:grpSpPr>
          <p:cxnSp>
            <p:nvCxnSpPr>
              <p:cNvPr id="17" name="直線接點 16"/>
              <p:cNvCxnSpPr/>
              <p:nvPr/>
            </p:nvCxnSpPr>
            <p:spPr>
              <a:xfrm>
                <a:off x="107504" y="6237312"/>
                <a:ext cx="88569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文字方塊 17"/>
              <p:cNvSpPr txBox="1"/>
              <p:nvPr/>
            </p:nvSpPr>
            <p:spPr>
              <a:xfrm>
                <a:off x="6372200" y="6237312"/>
                <a:ext cx="28083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400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行政院原子能委員會核能研究所</a:t>
                </a:r>
              </a:p>
            </p:txBody>
          </p:sp>
        </p:grpSp>
      </p:grpSp>
      <p:sp>
        <p:nvSpPr>
          <p:cNvPr id="23" name="矩形 22"/>
          <p:cNvSpPr/>
          <p:nvPr/>
        </p:nvSpPr>
        <p:spPr>
          <a:xfrm>
            <a:off x="3419872" y="334978"/>
            <a:ext cx="3102928" cy="8617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kumimoji="1" lang="zh-TW" altLang="en-US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簡報大綱</a:t>
            </a:r>
          </a:p>
        </p:txBody>
      </p:sp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983213"/>
              </p:ext>
            </p:extLst>
          </p:nvPr>
        </p:nvGraphicFramePr>
        <p:xfrm>
          <a:off x="766005" y="1484784"/>
          <a:ext cx="7756005" cy="42848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56005"/>
              </a:tblGrid>
              <a:tr h="978309"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一、</a:t>
                      </a:r>
                      <a:r>
                        <a:rPr kumimoji="0" lang="zh-TW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緣由</a:t>
                      </a:r>
                      <a:endParaRPr lang="en-US" altLang="zh-TW" sz="10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42049">
                <a:tc>
                  <a:txBody>
                    <a:bodyPr/>
                    <a:lstStyle/>
                    <a:p>
                      <a:pPr marL="18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zh-TW" altLang="zh-TW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altLang="zh-TW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108</a:t>
                      </a:r>
                      <a:r>
                        <a:rPr lang="zh-TW" altLang="zh-TW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年度執行注意事項</a:t>
                      </a:r>
                      <a:endParaRPr lang="en-US" altLang="zh-TW" sz="10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47994">
                <a:tc>
                  <a:txBody>
                    <a:bodyPr/>
                    <a:lstStyle/>
                    <a:p>
                      <a:pPr marL="18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三、</a:t>
                      </a:r>
                      <a:r>
                        <a:rPr lang="en-US" altLang="zh-TW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109</a:t>
                      </a:r>
                      <a:r>
                        <a:rPr lang="zh-TW" altLang="zh-TW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年度計畫書編列注意事項</a:t>
                      </a:r>
                      <a:endParaRPr lang="zh-TW" altLang="en-US" sz="10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16481"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四</a:t>
                      </a:r>
                      <a:r>
                        <a:rPr kumimoji="0" lang="zh-TW" altLang="zh-TW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kumimoji="0" lang="zh-TW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交流討論</a:t>
                      </a:r>
                      <a:endParaRPr lang="zh-TW" altLang="en-US" sz="10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6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107504" y="6309320"/>
            <a:ext cx="9073008" cy="307777"/>
            <a:chOff x="107504" y="6237312"/>
            <a:chExt cx="9073008" cy="307777"/>
          </a:xfrm>
        </p:grpSpPr>
        <p:cxnSp>
          <p:nvCxnSpPr>
            <p:cNvPr id="8" name="直線接點 7"/>
            <p:cNvCxnSpPr/>
            <p:nvPr/>
          </p:nvCxnSpPr>
          <p:spPr>
            <a:xfrm>
              <a:off x="107504" y="6237312"/>
              <a:ext cx="88569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字方塊 8"/>
            <p:cNvSpPr txBox="1"/>
            <p:nvPr/>
          </p:nvSpPr>
          <p:spPr>
            <a:xfrm>
              <a:off x="6372200" y="6237312"/>
              <a:ext cx="2808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accent6">
                      <a:lumMod val="50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行政院原子能委員會核能研究所</a:t>
              </a: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-36512" y="377601"/>
            <a:ext cx="8568952" cy="819151"/>
            <a:chOff x="251520" y="188640"/>
            <a:chExt cx="8568952" cy="819151"/>
          </a:xfrm>
        </p:grpSpPr>
        <p:grpSp>
          <p:nvGrpSpPr>
            <p:cNvPr id="16" name="群組 15"/>
            <p:cNvGrpSpPr/>
            <p:nvPr/>
          </p:nvGrpSpPr>
          <p:grpSpPr>
            <a:xfrm>
              <a:off x="251520" y="188640"/>
              <a:ext cx="2592288" cy="819151"/>
              <a:chOff x="251520" y="188640"/>
              <a:chExt cx="2592288" cy="819151"/>
            </a:xfrm>
          </p:grpSpPr>
          <p:pic>
            <p:nvPicPr>
              <p:cNvPr id="18" name="Picture 2" descr="具公信力與競爭力、受民眾肯定、員工引以為傲、水準與世界同步 之研發機構">
                <a:hlinkClick r:id="rId2" tooltip="具公信力與競爭力、受民眾肯定、員工引以為傲、水準與世界同步 之研發機構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1401"/>
              <a:stretch/>
            </p:blipFill>
            <p:spPr bwMode="auto">
              <a:xfrm>
                <a:off x="251520" y="188640"/>
                <a:ext cx="740939" cy="8191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prstClr val="black"/>
                  <a:srgbClr val="A433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949"/>
              <a:stretch/>
            </p:blipFill>
            <p:spPr bwMode="auto">
              <a:xfrm>
                <a:off x="1003011" y="188640"/>
                <a:ext cx="1840797" cy="819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17" name="直線接點 16"/>
            <p:cNvCxnSpPr/>
            <p:nvPr/>
          </p:nvCxnSpPr>
          <p:spPr>
            <a:xfrm>
              <a:off x="755576" y="980727"/>
              <a:ext cx="8064896" cy="1"/>
            </a:xfrm>
            <a:prstGeom prst="line">
              <a:avLst/>
            </a:prstGeom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879344"/>
              </p:ext>
            </p:extLst>
          </p:nvPr>
        </p:nvGraphicFramePr>
        <p:xfrm>
          <a:off x="717400" y="1340768"/>
          <a:ext cx="7961478" cy="47258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61478"/>
              </a:tblGrid>
              <a:tr h="215913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原能會計畫編列方式改變</a:t>
                      </a:r>
                      <a:endParaRPr lang="en-US" altLang="zh-TW" sz="2800" b="1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714375" marR="0" lvl="0" indent="-352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altLang="zh-TW" sz="26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106</a:t>
                      </a: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年度以前以業務費、設備費方式編列。</a:t>
                      </a:r>
                      <a:endParaRPr lang="en-US" altLang="zh-TW" sz="2600" b="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714375" marR="0" lvl="0" indent="-352425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altLang="zh-TW" sz="26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年度起應依</a:t>
                      </a: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latin typeface="標楷體"/>
                          <a:ea typeface="標楷體"/>
                        </a:rPr>
                        <a:t>「</a:t>
                      </a: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行政院原子能委員會及所屬機關委託研究計畫經費編列原則及基準</a:t>
                      </a: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latin typeface="標楷體"/>
                          <a:ea typeface="標楷體"/>
                        </a:rPr>
                        <a:t>」項目編列。</a:t>
                      </a:r>
                      <a:endParaRPr lang="zh-TW" altLang="zh-TW" sz="2600" b="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noFill/>
                  </a:tcPr>
                </a:tc>
              </a:tr>
              <a:tr h="18013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支用限制</a:t>
                      </a:r>
                      <a:endParaRPr lang="en-US" altLang="zh-TW" sz="2800" b="1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85800" marR="0" lvl="0" indent="-3238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zh-TW" altLang="en-US" sz="26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計畫支用需與執行計畫直接相關。</a:t>
                      </a:r>
                      <a:endParaRPr lang="en-US" altLang="zh-TW" sz="26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85800" marR="0" lvl="0" indent="-3238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zh-TW" altLang="en-US" sz="26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會計報表應依計畫書編列項目表達。   </a:t>
                      </a:r>
                      <a:endParaRPr lang="zh-TW" altLang="zh-TW" sz="26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noFill/>
                  </a:tcPr>
                </a:tc>
              </a:tr>
              <a:tr h="7654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原能會協助解決事項說明</a:t>
                      </a:r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6" action="ppaction://hlinkfile"/>
                        </a:rPr>
                        <a:t>(</a:t>
                      </a:r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6" action="ppaction://hlinkfile"/>
                        </a:rPr>
                        <a:t>附件一</a:t>
                      </a:r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6" action="ppaction://hlinkfile"/>
                        </a:rPr>
                        <a:t>)</a:t>
                      </a:r>
                      <a:endParaRPr lang="zh-TW" altLang="zh-TW" sz="2800" b="1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2843808" y="620688"/>
            <a:ext cx="1692188" cy="4049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kumimoji="1" lang="zh-TW" altLang="en-US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緣由</a:t>
            </a:r>
            <a:endParaRPr kumimoji="1" lang="zh-TW" alt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393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137131" cy="936343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zh-TW" sz="45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108</a:t>
            </a:r>
            <a:r>
              <a:rPr kumimoji="1" lang="zh-TW" altLang="zh-TW" sz="45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年度執行注意事項</a:t>
            </a:r>
            <a:endParaRPr kumimoji="1" lang="zh-TW" altLang="en-US" sz="45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35496" y="188640"/>
            <a:ext cx="9145016" cy="6552728"/>
            <a:chOff x="35496" y="188640"/>
            <a:chExt cx="9145016" cy="6552728"/>
          </a:xfrm>
        </p:grpSpPr>
        <p:grpSp>
          <p:nvGrpSpPr>
            <p:cNvPr id="8" name="群組 7"/>
            <p:cNvGrpSpPr/>
            <p:nvPr/>
          </p:nvGrpSpPr>
          <p:grpSpPr>
            <a:xfrm>
              <a:off x="35496" y="188640"/>
              <a:ext cx="8568952" cy="819151"/>
              <a:chOff x="251520" y="188640"/>
              <a:chExt cx="8568952" cy="819151"/>
            </a:xfrm>
          </p:grpSpPr>
          <p:grpSp>
            <p:nvGrpSpPr>
              <p:cNvPr id="12" name="群組 11"/>
              <p:cNvGrpSpPr/>
              <p:nvPr/>
            </p:nvGrpSpPr>
            <p:grpSpPr>
              <a:xfrm>
                <a:off x="251520" y="188640"/>
                <a:ext cx="2592288" cy="819151"/>
                <a:chOff x="251520" y="188640"/>
                <a:chExt cx="2592288" cy="819151"/>
              </a:xfrm>
            </p:grpSpPr>
            <p:pic>
              <p:nvPicPr>
                <p:cNvPr id="14" name="Picture 2" descr="具公信力與競爭力、受民眾肯定、員工引以為傲、水準與世界同步 之研發機構">
                  <a:hlinkClick r:id="rId2" tooltip="具公信力與競爭力、受民眾肯定、員工引以為傲、水準與世界同步 之研發機構"/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1401"/>
                <a:stretch/>
              </p:blipFill>
              <p:spPr bwMode="auto">
                <a:xfrm>
                  <a:off x="251520" y="188640"/>
                  <a:ext cx="740939" cy="8191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duotone>
                    <a:prstClr val="black"/>
                    <a:srgbClr val="A43300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rightnessContrast bright="-20000"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949"/>
                <a:stretch/>
              </p:blipFill>
              <p:spPr bwMode="auto">
                <a:xfrm>
                  <a:off x="1003011" y="188640"/>
                  <a:ext cx="1840797" cy="81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13" name="直線接點 12"/>
              <p:cNvCxnSpPr/>
              <p:nvPr/>
            </p:nvCxnSpPr>
            <p:spPr>
              <a:xfrm>
                <a:off x="755576" y="980727"/>
                <a:ext cx="8064896" cy="1"/>
              </a:xfrm>
              <a:prstGeom prst="line">
                <a:avLst/>
              </a:prstGeom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群組 8"/>
            <p:cNvGrpSpPr/>
            <p:nvPr/>
          </p:nvGrpSpPr>
          <p:grpSpPr>
            <a:xfrm>
              <a:off x="107504" y="6433591"/>
              <a:ext cx="9073008" cy="307777"/>
              <a:chOff x="107504" y="6237312"/>
              <a:chExt cx="9073008" cy="307777"/>
            </a:xfrm>
          </p:grpSpPr>
          <p:cxnSp>
            <p:nvCxnSpPr>
              <p:cNvPr id="10" name="直線接點 9"/>
              <p:cNvCxnSpPr/>
              <p:nvPr/>
            </p:nvCxnSpPr>
            <p:spPr>
              <a:xfrm>
                <a:off x="107504" y="6237312"/>
                <a:ext cx="88569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文字方塊 10"/>
              <p:cNvSpPr txBox="1"/>
              <p:nvPr/>
            </p:nvSpPr>
            <p:spPr>
              <a:xfrm>
                <a:off x="6372200" y="6237312"/>
                <a:ext cx="28083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400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行政院原子能委員會核能研究所</a:t>
                </a:r>
              </a:p>
            </p:txBody>
          </p:sp>
        </p:grpSp>
      </p:grpSp>
      <p:grpSp>
        <p:nvGrpSpPr>
          <p:cNvPr id="19" name="群組 18"/>
          <p:cNvGrpSpPr/>
          <p:nvPr/>
        </p:nvGrpSpPr>
        <p:grpSpPr>
          <a:xfrm>
            <a:off x="493887" y="1160880"/>
            <a:ext cx="7848365" cy="568449"/>
            <a:chOff x="180020" y="-188865"/>
            <a:chExt cx="7848365" cy="396070"/>
          </a:xfrm>
          <a:scene3d>
            <a:camera prst="orthographicFront"/>
            <a:lightRig rig="flat" dir="t"/>
          </a:scene3d>
        </p:grpSpPr>
        <p:sp>
          <p:nvSpPr>
            <p:cNvPr id="26" name="圓角矩形 25"/>
            <p:cNvSpPr/>
            <p:nvPr/>
          </p:nvSpPr>
          <p:spPr>
            <a:xfrm>
              <a:off x="180020" y="-188865"/>
              <a:ext cx="7848365" cy="39606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7" name="圓角矩形 6"/>
            <p:cNvSpPr/>
            <p:nvPr/>
          </p:nvSpPr>
          <p:spPr>
            <a:xfrm>
              <a:off x="180020" y="-188864"/>
              <a:ext cx="7214003" cy="3960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2910" tIns="0" rIns="22291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3200" b="1" kern="12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依計畫書編列內容執行</a:t>
              </a:r>
              <a:endParaRPr lang="zh-TW" altLang="en-US" sz="32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67544" y="1988840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zh-TW" altLang="en-US" sz="2600" b="1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設備</a:t>
            </a:r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600" b="1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委辦</a:t>
            </a:r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項目應於計畫書編列，採購申請時請</a:t>
            </a:r>
            <a:r>
              <a:rPr lang="zh-TW" altLang="en-US" sz="2600" u="sng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檢附計畫書</a:t>
            </a:r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</a:t>
            </a:r>
            <a:r>
              <a:rPr lang="zh-TW" altLang="en-US" sz="2600" u="sng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標明採購項目</a:t>
            </a:r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6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6" action="ppaction://hlinkfile"/>
              </a:rPr>
              <a:t>(</a:t>
            </a:r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6" action="ppaction://hlinkfile"/>
              </a:rPr>
              <a:t>附件二</a:t>
            </a:r>
            <a:r>
              <a:rPr lang="en-US" altLang="zh-TW" sz="26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6" action="ppaction://hlinkfile"/>
              </a:rPr>
              <a:t>:</a:t>
            </a:r>
            <a:r>
              <a:rPr lang="zh-TW" altLang="zh-TW" sz="26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6" action="ppaction://hlinkfile"/>
              </a:rPr>
              <a:t>經費用途說明</a:t>
            </a:r>
            <a:r>
              <a:rPr lang="en-US" altLang="zh-TW" sz="26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6" action="ppaction://hlinkfile"/>
              </a:rPr>
              <a:t>)</a:t>
            </a:r>
          </a:p>
          <a:p>
            <a:pPr marL="361950" lvl="1" indent="-36195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設備費</a:t>
            </a:r>
            <a:r>
              <a:rPr lang="zh-TW" altLang="en-US" sz="2600" b="1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流入、流出</a:t>
            </a:r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</a:t>
            </a:r>
            <a:r>
              <a:rPr lang="zh-TW" altLang="en-US" sz="2600" b="1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報原能會同意</a:t>
            </a:r>
            <a:r>
              <a:rPr lang="zh-TW" altLang="en-US" sz="26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600" dirty="0" smtClean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hlinkClick r:id="rId6" action="ppaction://hlinkfile"/>
            </a:endParaRPr>
          </a:p>
          <a:p>
            <a:pPr marL="361950" lvl="1" indent="-36195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zh-TW" altLang="en-US" sz="2600" b="1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經費項目金額調整</a:t>
            </a:r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，應</a:t>
            </a:r>
            <a:r>
              <a:rPr lang="zh-TW" altLang="en-US" sz="2600" u="sng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循行政程序辦理流用事宜</a:t>
            </a:r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，若屬重大變更，應辦理計畫變更報原能會同意後辦理。 </a:t>
            </a:r>
            <a:r>
              <a:rPr lang="en-US" altLang="zh-TW" sz="26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附件三</a:t>
            </a:r>
            <a:r>
              <a:rPr lang="en-US" altLang="zh-TW" sz="26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原能會計畫分配表</a:t>
            </a:r>
            <a:r>
              <a:rPr lang="en-US" altLang="zh-TW" sz="26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600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741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137131" cy="936343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zh-TW" sz="45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108</a:t>
            </a:r>
            <a:r>
              <a:rPr kumimoji="1" lang="zh-TW" altLang="zh-TW" sz="45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年度執行注意事項</a:t>
            </a:r>
            <a:endParaRPr kumimoji="1" lang="zh-TW" altLang="en-US" sz="45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35496" y="188640"/>
            <a:ext cx="9145016" cy="6552728"/>
            <a:chOff x="35496" y="188640"/>
            <a:chExt cx="9145016" cy="6552728"/>
          </a:xfrm>
        </p:grpSpPr>
        <p:grpSp>
          <p:nvGrpSpPr>
            <p:cNvPr id="8" name="群組 7"/>
            <p:cNvGrpSpPr/>
            <p:nvPr/>
          </p:nvGrpSpPr>
          <p:grpSpPr>
            <a:xfrm>
              <a:off x="35496" y="188640"/>
              <a:ext cx="8568952" cy="819151"/>
              <a:chOff x="251520" y="188640"/>
              <a:chExt cx="8568952" cy="819151"/>
            </a:xfrm>
          </p:grpSpPr>
          <p:grpSp>
            <p:nvGrpSpPr>
              <p:cNvPr id="12" name="群組 11"/>
              <p:cNvGrpSpPr/>
              <p:nvPr/>
            </p:nvGrpSpPr>
            <p:grpSpPr>
              <a:xfrm>
                <a:off x="251520" y="188640"/>
                <a:ext cx="2592288" cy="819151"/>
                <a:chOff x="251520" y="188640"/>
                <a:chExt cx="2592288" cy="819151"/>
              </a:xfrm>
            </p:grpSpPr>
            <p:pic>
              <p:nvPicPr>
                <p:cNvPr id="14" name="Picture 2" descr="具公信力與競爭力、受民眾肯定、員工引以為傲、水準與世界同步 之研發機構">
                  <a:hlinkClick r:id="rId3" tooltip="具公信力與競爭力、受民眾肯定、員工引以為傲、水準與世界同步 之研發機構"/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1401"/>
                <a:stretch/>
              </p:blipFill>
              <p:spPr bwMode="auto">
                <a:xfrm>
                  <a:off x="251520" y="188640"/>
                  <a:ext cx="740939" cy="8191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prstClr val="black"/>
                    <a:srgbClr val="A43300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-20000"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949"/>
                <a:stretch/>
              </p:blipFill>
              <p:spPr bwMode="auto">
                <a:xfrm>
                  <a:off x="1003011" y="188640"/>
                  <a:ext cx="1840797" cy="81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13" name="直線接點 12"/>
              <p:cNvCxnSpPr/>
              <p:nvPr/>
            </p:nvCxnSpPr>
            <p:spPr>
              <a:xfrm>
                <a:off x="755576" y="980727"/>
                <a:ext cx="8064896" cy="1"/>
              </a:xfrm>
              <a:prstGeom prst="line">
                <a:avLst/>
              </a:prstGeom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群組 8"/>
            <p:cNvGrpSpPr/>
            <p:nvPr/>
          </p:nvGrpSpPr>
          <p:grpSpPr>
            <a:xfrm>
              <a:off x="107504" y="6433591"/>
              <a:ext cx="9073008" cy="307777"/>
              <a:chOff x="107504" y="6237312"/>
              <a:chExt cx="9073008" cy="307777"/>
            </a:xfrm>
          </p:grpSpPr>
          <p:cxnSp>
            <p:nvCxnSpPr>
              <p:cNvPr id="10" name="直線接點 9"/>
              <p:cNvCxnSpPr/>
              <p:nvPr/>
            </p:nvCxnSpPr>
            <p:spPr>
              <a:xfrm>
                <a:off x="107504" y="6237312"/>
                <a:ext cx="88569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文字方塊 10"/>
              <p:cNvSpPr txBox="1"/>
              <p:nvPr/>
            </p:nvSpPr>
            <p:spPr>
              <a:xfrm>
                <a:off x="6372200" y="6237312"/>
                <a:ext cx="28083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400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行政院原子能委員會核能研究所</a:t>
                </a:r>
              </a:p>
            </p:txBody>
          </p:sp>
        </p:grpSp>
      </p:grpSp>
      <p:sp>
        <p:nvSpPr>
          <p:cNvPr id="25" name="矩形 24"/>
          <p:cNvSpPr/>
          <p:nvPr/>
        </p:nvSpPr>
        <p:spPr>
          <a:xfrm>
            <a:off x="35496" y="1772813"/>
            <a:ext cx="9108504" cy="463356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53869" tIns="249936" rIns="653869" bIns="106680" numCol="1" spcCol="1270" anchor="t" anchorCtr="0">
            <a:noAutofit/>
          </a:bodyPr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TW" altLang="en-US" sz="2600" b="1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職權</a:t>
            </a:r>
            <a:r>
              <a:rPr lang="zh-TW" altLang="en-US" sz="2600" b="1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交辦</a:t>
            </a:r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計畫屬</a:t>
            </a:r>
            <a:r>
              <a:rPr lang="zh-TW" altLang="en-US" sz="2600" b="1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委</a:t>
            </a:r>
            <a:r>
              <a:rPr lang="zh-TW" altLang="en-US" sz="2600" b="1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辦性質</a:t>
            </a:r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，採購之設備依</a:t>
            </a:r>
            <a:r>
              <a:rPr lang="zh-TW" altLang="en-US" sz="26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規定</a:t>
            </a:r>
            <a:r>
              <a:rPr lang="zh-TW" altLang="en-US" sz="2600" b="1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歸屬原</a:t>
            </a:r>
            <a:r>
              <a:rPr lang="zh-TW" altLang="en-US" sz="2600" b="1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</a:t>
            </a:r>
            <a:r>
              <a:rPr lang="zh-TW" altLang="en-US" sz="2600" b="1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r>
              <a:rPr lang="zh-TW" altLang="en-US" sz="26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計畫執行完畢視性質依國有財產法規定辦理撥用事宜。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TW" altLang="en-US" sz="26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以原能會經費</a:t>
            </a:r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en-US" sz="2600" b="1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設備，</a:t>
            </a:r>
            <a:r>
              <a:rPr lang="zh-TW" altLang="en-US" sz="26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</a:t>
            </a:r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財產帳列問題，</a:t>
            </a:r>
            <a:r>
              <a:rPr lang="zh-TW" altLang="en-US" sz="2600" b="1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無法</a:t>
            </a:r>
            <a:r>
              <a:rPr lang="zh-TW" altLang="en-US" sz="26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與其他經費來源</a:t>
            </a:r>
            <a:r>
              <a:rPr lang="zh-TW" altLang="en-US" sz="2600" b="1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分攤</a:t>
            </a:r>
            <a:r>
              <a:rPr lang="zh-TW" altLang="en-US" sz="26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採購。</a:t>
            </a:r>
            <a:endParaRPr lang="en-US" altLang="zh-TW" sz="2600" dirty="0" smtClean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TW" sz="26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資訊</a:t>
            </a:r>
            <a:r>
              <a:rPr lang="zh-TW" sz="26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軟硬體設備</a:t>
            </a:r>
            <a:r>
              <a:rPr lang="zh-TW" sz="26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  <a:r>
              <a:rPr lang="zh-TW" altLang="en-US" sz="26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，包括</a:t>
            </a:r>
            <a:r>
              <a:rPr lang="zh-TW" sz="26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硬體</a:t>
            </a:r>
            <a:r>
              <a:rPr lang="zh-TW" sz="26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設備、軟體購置、工作站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CPU</a:t>
            </a:r>
            <a:r>
              <a:rPr lang="zh-TW" sz="26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更新、系統開發費，</a:t>
            </a:r>
            <a:r>
              <a:rPr lang="zh-TW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不含一般行政事務用桌上型</a:t>
            </a:r>
            <a:r>
              <a:rPr lang="zh-TW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個人電腦</a:t>
            </a:r>
            <a:r>
              <a:rPr lang="zh-TW" altLang="en-US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zh-TW" altLang="en-US" sz="26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600" dirty="0" smtClean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7" name="群組 36"/>
          <p:cNvGrpSpPr/>
          <p:nvPr/>
        </p:nvGrpSpPr>
        <p:grpSpPr>
          <a:xfrm>
            <a:off x="411348" y="1124745"/>
            <a:ext cx="7920880" cy="648068"/>
            <a:chOff x="179809" y="-44984"/>
            <a:chExt cx="7936257" cy="517905"/>
          </a:xfrm>
          <a:scene3d>
            <a:camera prst="orthographicFront"/>
            <a:lightRig rig="flat" dir="t"/>
          </a:scene3d>
        </p:grpSpPr>
        <p:sp>
          <p:nvSpPr>
            <p:cNvPr id="38" name="圓角矩形 37"/>
            <p:cNvSpPr/>
            <p:nvPr/>
          </p:nvSpPr>
          <p:spPr>
            <a:xfrm>
              <a:off x="252465" y="-44984"/>
              <a:ext cx="7863601" cy="51790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39" name="圓角矩形 6"/>
            <p:cNvSpPr/>
            <p:nvPr/>
          </p:nvSpPr>
          <p:spPr>
            <a:xfrm>
              <a:off x="179809" y="12562"/>
              <a:ext cx="7286152" cy="4603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2910" tIns="0" rIns="22291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設備財產歸屬原能會</a:t>
              </a:r>
              <a:endParaRPr lang="zh-TW" altLang="en-US" sz="32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5058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群組 71"/>
          <p:cNvGrpSpPr/>
          <p:nvPr/>
        </p:nvGrpSpPr>
        <p:grpSpPr>
          <a:xfrm>
            <a:off x="35496" y="188640"/>
            <a:ext cx="9145016" cy="6552728"/>
            <a:chOff x="35496" y="188640"/>
            <a:chExt cx="9145016" cy="6552728"/>
          </a:xfrm>
        </p:grpSpPr>
        <p:grpSp>
          <p:nvGrpSpPr>
            <p:cNvPr id="61" name="群組 60"/>
            <p:cNvGrpSpPr/>
            <p:nvPr/>
          </p:nvGrpSpPr>
          <p:grpSpPr>
            <a:xfrm>
              <a:off x="35496" y="188640"/>
              <a:ext cx="9145016" cy="6552728"/>
              <a:chOff x="35496" y="188640"/>
              <a:chExt cx="9145016" cy="6552728"/>
            </a:xfrm>
          </p:grpSpPr>
          <p:grpSp>
            <p:nvGrpSpPr>
              <p:cNvPr id="62" name="群組 61"/>
              <p:cNvGrpSpPr/>
              <p:nvPr/>
            </p:nvGrpSpPr>
            <p:grpSpPr>
              <a:xfrm>
                <a:off x="35496" y="188640"/>
                <a:ext cx="8568952" cy="819151"/>
                <a:chOff x="251520" y="188640"/>
                <a:chExt cx="8568952" cy="819151"/>
              </a:xfrm>
            </p:grpSpPr>
            <p:grpSp>
              <p:nvGrpSpPr>
                <p:cNvPr id="67" name="群組 66"/>
                <p:cNvGrpSpPr/>
                <p:nvPr/>
              </p:nvGrpSpPr>
              <p:grpSpPr>
                <a:xfrm>
                  <a:off x="251520" y="188640"/>
                  <a:ext cx="2592288" cy="819151"/>
                  <a:chOff x="251520" y="188640"/>
                  <a:chExt cx="2592288" cy="819151"/>
                </a:xfrm>
              </p:grpSpPr>
              <p:pic>
                <p:nvPicPr>
                  <p:cNvPr id="69" name="Picture 2" descr="具公信力與競爭力、受民眾肯定、員工引以為傲、水準與世界同步 之研發機構">
                    <a:hlinkClick r:id="rId2" tooltip="具公信力與競爭力、受民眾肯定、員工引以為傲、水準與世界同步 之研發機構"/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71401"/>
                  <a:stretch/>
                </p:blipFill>
                <p:spPr bwMode="auto">
                  <a:xfrm>
                    <a:off x="251520" y="188640"/>
                    <a:ext cx="740939" cy="81915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0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duotone>
                      <a:prstClr val="black"/>
                      <a:srgbClr val="A43300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bright="-20000"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8949"/>
                  <a:stretch/>
                </p:blipFill>
                <p:spPr bwMode="auto">
                  <a:xfrm>
                    <a:off x="1003011" y="188640"/>
                    <a:ext cx="1840797" cy="8191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cxnSp>
              <p:nvCxnSpPr>
                <p:cNvPr id="68" name="直線接點 67"/>
                <p:cNvCxnSpPr/>
                <p:nvPr/>
              </p:nvCxnSpPr>
              <p:spPr>
                <a:xfrm>
                  <a:off x="755576" y="980728"/>
                  <a:ext cx="8064896" cy="1"/>
                </a:xfrm>
                <a:prstGeom prst="line">
                  <a:avLst/>
                </a:prstGeom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群組 62"/>
              <p:cNvGrpSpPr/>
              <p:nvPr/>
            </p:nvGrpSpPr>
            <p:grpSpPr>
              <a:xfrm>
                <a:off x="107504" y="6433591"/>
                <a:ext cx="9073008" cy="307777"/>
                <a:chOff x="107504" y="6237312"/>
                <a:chExt cx="9073008" cy="307777"/>
              </a:xfrm>
            </p:grpSpPr>
            <p:cxnSp>
              <p:nvCxnSpPr>
                <p:cNvPr id="65" name="直線接點 64"/>
                <p:cNvCxnSpPr/>
                <p:nvPr/>
              </p:nvCxnSpPr>
              <p:spPr>
                <a:xfrm>
                  <a:off x="107504" y="6237312"/>
                  <a:ext cx="885698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文字方塊 65"/>
                <p:cNvSpPr txBox="1"/>
                <p:nvPr/>
              </p:nvSpPr>
              <p:spPr>
                <a:xfrm>
                  <a:off x="6372200" y="6237312"/>
                  <a:ext cx="280831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1400" b="1" dirty="0">
                      <a:solidFill>
                        <a:schemeClr val="accent6">
                          <a:lumMod val="50000"/>
                        </a:schemeClr>
                      </a:solidFill>
                      <a:effectLst>
                        <a:glow rad="63500">
                          <a:schemeClr val="accent1">
                            <a:satMod val="175000"/>
                            <a:alpha val="40000"/>
                          </a:schemeClr>
                        </a:glow>
                      </a:effectLst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行政院原子能委員會核能研究所</a:t>
                  </a:r>
                </a:p>
              </p:txBody>
            </p:sp>
          </p:grpSp>
        </p:grpSp>
        <p:sp>
          <p:nvSpPr>
            <p:cNvPr id="71" name="標題 1"/>
            <p:cNvSpPr txBox="1">
              <a:spLocks/>
            </p:cNvSpPr>
            <p:nvPr/>
          </p:nvSpPr>
          <p:spPr>
            <a:xfrm>
              <a:off x="2611333" y="260648"/>
              <a:ext cx="6137131" cy="936343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t" anchorCtr="0">
              <a:noAutofit/>
            </a:bodyPr>
            <a:lstStyle>
              <a:lvl1pPr marL="320040" indent="-320040" algn="r" defTabSz="914400" rtl="0" eaLnBrk="1" latinLnBrk="0" hangingPunct="1">
                <a:spcBef>
                  <a:spcPct val="0"/>
                </a:spcBef>
                <a:buClr>
                  <a:schemeClr val="accent6">
                    <a:lumMod val="75000"/>
                  </a:schemeClr>
                </a:buClr>
                <a:buSzPct val="128000"/>
                <a:buFont typeface="Georgia" pitchFamily="18" charset="0"/>
                <a:buChar char="*"/>
                <a:defRPr sz="4600" b="1" i="0" kern="1200">
                  <a:gradFill>
                    <a:gsLst>
                      <a:gs pos="0">
                        <a:schemeClr val="tx1"/>
                      </a:gs>
                      <a:gs pos="4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2">
                          <a:alpha val="65000"/>
                        </a:schemeClr>
                      </a:gs>
                    </a:gsLst>
                    <a:lin ang="5400000" scaled="0"/>
                  </a:gradFill>
                  <a:effectLst>
                    <a:reflection blurRad="6350" stA="55000" endA="300" endPos="45500" dir="5400000" sy="-100000" algn="bl" rotWithShape="0"/>
                  </a:effectLst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marL="0" indent="0" algn="ctr">
                <a:buFont typeface="Georgia" pitchFamily="18" charset="0"/>
                <a:buNone/>
              </a:pPr>
              <a:r>
                <a:rPr kumimoji="1" lang="en-US" altLang="zh-TW" sz="450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108</a:t>
              </a:r>
              <a:r>
                <a:rPr kumimoji="1" lang="zh-TW" altLang="zh-TW" sz="450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年度執行注意事項</a:t>
              </a:r>
              <a:endParaRPr kumimoji="1" lang="zh-TW" altLang="en-US" sz="45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435359" y="1293784"/>
            <a:ext cx="8389085" cy="2639272"/>
            <a:chOff x="399679" y="996176"/>
            <a:chExt cx="8424936" cy="2024661"/>
          </a:xfrm>
        </p:grpSpPr>
        <p:sp>
          <p:nvSpPr>
            <p:cNvPr id="34" name="矩形 33"/>
            <p:cNvSpPr/>
            <p:nvPr/>
          </p:nvSpPr>
          <p:spPr>
            <a:xfrm>
              <a:off x="399679" y="1479424"/>
              <a:ext cx="8424936" cy="1541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3869" tIns="249936" rIns="653869" bIns="106680" numCol="1" spcCol="1270" anchor="t" anchorCtr="0">
              <a:noAutofit/>
            </a:bodyPr>
            <a:lstStyle/>
            <a:p>
              <a:pPr marL="0" marR="0" lvl="1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altLang="zh-TW" sz="1500" dirty="0"/>
            </a:p>
            <a:p>
              <a:pPr marL="0" marR="0" lvl="1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zh-TW" altLang="en-US" sz="1500" kern="1200" dirty="0" smtClean="0"/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468402" y="996176"/>
              <a:ext cx="8279907" cy="483250"/>
              <a:chOff x="288831" y="26564"/>
              <a:chExt cx="7725450" cy="440370"/>
            </a:xfrm>
            <a:scene3d>
              <a:camera prst="orthographicFront"/>
              <a:lightRig rig="flat" dir="t"/>
            </a:scene3d>
          </p:grpSpPr>
          <p:sp>
            <p:nvSpPr>
              <p:cNvPr id="31" name="圓角矩形 30"/>
              <p:cNvSpPr/>
              <p:nvPr/>
            </p:nvSpPr>
            <p:spPr>
              <a:xfrm>
                <a:off x="288831" y="26564"/>
                <a:ext cx="7725450" cy="44037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32" name="圓角矩形 6"/>
              <p:cNvSpPr/>
              <p:nvPr/>
            </p:nvSpPr>
            <p:spPr>
              <a:xfrm>
                <a:off x="302034" y="26564"/>
                <a:ext cx="7200000" cy="3600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222910" tIns="0" rIns="222910" bIns="0" numCol="1" spcCol="1270" anchor="ctr" anchorCtr="0">
                <a:noAutofit/>
              </a:bodyPr>
              <a:lstStyle/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2000" kern="1200" dirty="0"/>
              </a:p>
            </p:txBody>
          </p:sp>
        </p:grpSp>
        <p:sp>
          <p:nvSpPr>
            <p:cNvPr id="35" name="矩形 34"/>
            <p:cNvSpPr/>
            <p:nvPr/>
          </p:nvSpPr>
          <p:spPr>
            <a:xfrm>
              <a:off x="576632" y="1052815"/>
              <a:ext cx="8171678" cy="44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行政</a:t>
              </a:r>
              <a:r>
                <a:rPr lang="zh-TW" altLang="zh-TW" sz="3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物品</a:t>
              </a:r>
              <a:r>
                <a:rPr lang="zh-TW" altLang="en-US" sz="3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及房舍維修</a:t>
              </a:r>
              <a:r>
                <a:rPr lang="zh-TW" altLang="zh-TW" sz="3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應</a:t>
              </a:r>
              <a:r>
                <a:rPr lang="zh-TW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由</a:t>
              </a:r>
              <a:r>
                <a:rPr lang="zh-TW" altLang="zh-TW" sz="3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機關</a:t>
              </a:r>
              <a:r>
                <a:rPr lang="zh-TW" altLang="en-US" sz="3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自有</a:t>
              </a:r>
              <a:r>
                <a:rPr lang="zh-TW" altLang="zh-TW" sz="3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經費支應</a:t>
              </a:r>
              <a:endPara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62714" y="1584613"/>
              <a:ext cx="7860650" cy="12749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spcBef>
                  <a:spcPct val="0"/>
                </a:spcBef>
                <a:defRPr/>
              </a:pPr>
              <a:r>
                <a:rPr lang="zh-TW" altLang="en-US" sz="2600" dirty="0" smtClean="0">
                  <a:solidFill>
                    <a:schemeClr val="tx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職權</a:t>
              </a:r>
              <a:r>
                <a:rPr lang="zh-TW" altLang="en-US" sz="2600" dirty="0">
                  <a:solidFill>
                    <a:schemeClr val="tx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交辦計畫屬委辦費</a:t>
              </a:r>
              <a:r>
                <a:rPr lang="zh-TW" altLang="en-US" sz="2600" dirty="0" smtClean="0">
                  <a:solidFill>
                    <a:schemeClr val="tx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性質，依規定行政</a:t>
              </a:r>
              <a:r>
                <a:rPr lang="zh-TW" altLang="en-US" sz="2600" dirty="0">
                  <a:solidFill>
                    <a:schemeClr val="tx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物品，如</a:t>
              </a:r>
              <a:r>
                <a:rPr lang="en-US" altLang="zh-TW" sz="2600" dirty="0">
                  <a:solidFill>
                    <a:schemeClr val="tx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sz="2600" dirty="0">
                  <a:solidFill>
                    <a:schemeClr val="tx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飲水機、冷氣、辦公桌椅等及房舍零星維修如</a:t>
              </a:r>
              <a:r>
                <a:rPr lang="en-US" altLang="zh-TW" sz="2600" dirty="0">
                  <a:solidFill>
                    <a:schemeClr val="tx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sz="2600" dirty="0">
                  <a:solidFill>
                    <a:schemeClr val="tx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燈管、實驗室整修等</a:t>
              </a:r>
              <a:r>
                <a:rPr lang="zh-TW" altLang="en-US" sz="2600" dirty="0" smtClean="0">
                  <a:solidFill>
                    <a:schemeClr val="tx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，應以機關自有經費支應。</a:t>
              </a:r>
              <a:endParaRPr lang="zh-TW" altLang="en-US" sz="26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lvl="1">
                <a:spcBef>
                  <a:spcPct val="0"/>
                </a:spcBef>
                <a:defRPr/>
              </a:pPr>
              <a:endParaRPr lang="en-US" altLang="zh-TW" sz="24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435357" y="3645024"/>
            <a:ext cx="8389085" cy="2654619"/>
            <a:chOff x="399679" y="996176"/>
            <a:chExt cx="8424936" cy="2231649"/>
          </a:xfrm>
        </p:grpSpPr>
        <p:sp>
          <p:nvSpPr>
            <p:cNvPr id="49" name="矩形 48"/>
            <p:cNvSpPr/>
            <p:nvPr/>
          </p:nvSpPr>
          <p:spPr>
            <a:xfrm>
              <a:off x="399679" y="1479424"/>
              <a:ext cx="8424936" cy="1541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3869" tIns="249936" rIns="653869" bIns="106680" numCol="1" spcCol="1270" anchor="t" anchorCtr="0">
              <a:noAutofit/>
            </a:bodyPr>
            <a:lstStyle/>
            <a:p>
              <a:pPr marL="0" marR="0" lvl="1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altLang="zh-TW" sz="1500" dirty="0"/>
            </a:p>
            <a:p>
              <a:pPr marL="0" marR="0" lvl="1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zh-TW" altLang="en-US" sz="1500" kern="1200" dirty="0" smtClean="0"/>
            </a:p>
          </p:txBody>
        </p:sp>
        <p:grpSp>
          <p:nvGrpSpPr>
            <p:cNvPr id="42" name="群組 41"/>
            <p:cNvGrpSpPr/>
            <p:nvPr/>
          </p:nvGrpSpPr>
          <p:grpSpPr>
            <a:xfrm>
              <a:off x="468403" y="996176"/>
              <a:ext cx="8279907" cy="483250"/>
              <a:chOff x="288832" y="26564"/>
              <a:chExt cx="7725450" cy="440370"/>
            </a:xfrm>
            <a:scene3d>
              <a:camera prst="orthographicFront"/>
              <a:lightRig rig="flat" dir="t"/>
            </a:scene3d>
          </p:grpSpPr>
          <p:sp>
            <p:nvSpPr>
              <p:cNvPr id="45" name="圓角矩形 44"/>
              <p:cNvSpPr/>
              <p:nvPr/>
            </p:nvSpPr>
            <p:spPr>
              <a:xfrm>
                <a:off x="288832" y="26564"/>
                <a:ext cx="7725450" cy="44037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46" name="圓角矩形 6"/>
              <p:cNvSpPr/>
              <p:nvPr/>
            </p:nvSpPr>
            <p:spPr>
              <a:xfrm>
                <a:off x="302034" y="26564"/>
                <a:ext cx="7200000" cy="3600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222910" tIns="0" rIns="222910" bIns="0" numCol="1" spcCol="1270" anchor="ctr" anchorCtr="0">
                <a:noAutofit/>
              </a:bodyPr>
              <a:lstStyle/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2000" kern="1200" dirty="0"/>
              </a:p>
            </p:txBody>
          </p:sp>
        </p:grpSp>
        <p:sp>
          <p:nvSpPr>
            <p:cNvPr id="43" name="矩形 42"/>
            <p:cNvSpPr/>
            <p:nvPr/>
          </p:nvSpPr>
          <p:spPr>
            <a:xfrm>
              <a:off x="576633" y="1052816"/>
              <a:ext cx="7622665" cy="4916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出差事由需與計畫執行相關</a:t>
              </a:r>
              <a:endPara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700927" y="1636590"/>
              <a:ext cx="7860650" cy="1591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altLang="zh-TW" sz="2600" dirty="0" smtClean="0">
                  <a:solidFill>
                    <a:schemeClr val="tx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1.</a:t>
              </a:r>
              <a:r>
                <a:rPr lang="zh-TW" altLang="en-US" sz="2600" dirty="0" smtClean="0">
                  <a:solidFill>
                    <a:schemeClr val="tx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出差事由</a:t>
              </a:r>
              <a:r>
                <a:rPr lang="zh-TW" altLang="en-US" sz="2600" b="1" dirty="0" smtClean="0">
                  <a:solidFill>
                    <a:schemeClr val="tx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請加</a:t>
              </a:r>
              <a:r>
                <a:rPr lang="zh-TW" altLang="en-US" sz="2600" b="1" dirty="0">
                  <a:solidFill>
                    <a:schemeClr val="tx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註</a:t>
              </a:r>
              <a:r>
                <a:rPr lang="zh-TW" altLang="en-US" sz="2600" u="sng" dirty="0">
                  <a:solidFill>
                    <a:schemeClr val="tx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計畫</a:t>
              </a:r>
              <a:r>
                <a:rPr lang="zh-TW" altLang="en-US" sz="2600" u="sng" dirty="0" smtClean="0">
                  <a:solidFill>
                    <a:schemeClr val="tx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書工作</a:t>
              </a:r>
              <a:r>
                <a:rPr lang="zh-TW" altLang="en-US" sz="2600" u="sng" dirty="0">
                  <a:solidFill>
                    <a:schemeClr val="tx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內容</a:t>
              </a:r>
              <a:r>
                <a:rPr lang="zh-TW" altLang="en-US" sz="2600" dirty="0" smtClean="0">
                  <a:solidFill>
                    <a:schemeClr val="tx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r>
                <a:rPr lang="en-US" altLang="zh-TW" sz="2600" dirty="0" smtClean="0">
                  <a:solidFill>
                    <a:schemeClr val="tx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600" dirty="0" smtClean="0">
                  <a:solidFill>
                    <a:schemeClr val="tx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範例如</a:t>
              </a:r>
              <a:r>
                <a:rPr lang="zh-TW" altLang="en-US" sz="2600" dirty="0" smtClean="0">
                  <a:solidFill>
                    <a:schemeClr val="tx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hlinkClick r:id="rId6" action="ppaction://hlinksldjump"/>
                </a:rPr>
                <a:t>附件</a:t>
              </a:r>
              <a:r>
                <a:rPr lang="zh-TW" altLang="en-US" sz="2600" dirty="0">
                  <a:solidFill>
                    <a:schemeClr val="tx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hlinkClick r:id="rId6" action="ppaction://hlinksldjump"/>
                </a:rPr>
                <a:t>四</a:t>
              </a:r>
              <a:r>
                <a:rPr lang="en-US" altLang="zh-TW" sz="2600" dirty="0" smtClean="0">
                  <a:solidFill>
                    <a:schemeClr val="tx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</a:p>
            <a:p>
              <a:pPr marL="266700" lvl="1" indent="-266700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altLang="zh-TW" sz="2600" dirty="0" smtClean="0">
                  <a:solidFill>
                    <a:schemeClr val="tx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2.108</a:t>
              </a:r>
              <a:r>
                <a:rPr lang="zh-TW" altLang="en-US" sz="2600" dirty="0">
                  <a:solidFill>
                    <a:schemeClr val="tx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年度新增視察工作，出差事由請加</a:t>
              </a:r>
              <a:r>
                <a:rPr lang="zh-TW" altLang="en-US" sz="2600" dirty="0" smtClean="0">
                  <a:solidFill>
                    <a:schemeClr val="tx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註</a:t>
              </a:r>
              <a:r>
                <a:rPr lang="zh-TW" altLang="en-US" sz="2600" dirty="0" smtClean="0">
                  <a:solidFill>
                    <a:schemeClr val="tx2">
                      <a:lumMod val="75000"/>
                    </a:schemeClr>
                  </a:solidFill>
                  <a:latin typeface="標楷體"/>
                  <a:ea typeface="標楷體"/>
                </a:rPr>
                <a:t>「</a:t>
              </a:r>
              <a:r>
                <a:rPr lang="zh-TW" altLang="en-US" sz="2600" b="1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赴</a:t>
              </a:r>
              <a:r>
                <a:rPr lang="zh-TW" altLang="en-US" sz="2600" b="1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核電廠進行視察管制實務</a:t>
              </a:r>
              <a:r>
                <a:rPr lang="zh-TW" altLang="en-US" sz="2600" b="1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研究及技術</a:t>
              </a:r>
              <a:r>
                <a:rPr lang="zh-TW" altLang="en-US" sz="2600" b="1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查證</a:t>
              </a:r>
              <a:r>
                <a:rPr lang="zh-TW" altLang="en-US" sz="2600" b="1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工作</a:t>
              </a:r>
              <a:r>
                <a:rPr lang="zh-TW" altLang="en-US" sz="2600" dirty="0" smtClean="0">
                  <a:solidFill>
                    <a:schemeClr val="tx2">
                      <a:lumMod val="75000"/>
                    </a:schemeClr>
                  </a:solidFill>
                  <a:latin typeface="標楷體"/>
                  <a:ea typeface="標楷體"/>
                </a:rPr>
                <a:t>」</a:t>
              </a:r>
              <a:endParaRPr lang="en-US" altLang="zh-TW" sz="26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lvl="1">
                <a:spcBef>
                  <a:spcPct val="0"/>
                </a:spcBef>
                <a:defRPr/>
              </a:pPr>
              <a:endParaRPr lang="en-US" altLang="zh-TW" sz="24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161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群組 34"/>
          <p:cNvGrpSpPr/>
          <p:nvPr/>
        </p:nvGrpSpPr>
        <p:grpSpPr>
          <a:xfrm>
            <a:off x="238819" y="276539"/>
            <a:ext cx="8424936" cy="6141376"/>
            <a:chOff x="359532" y="2471763"/>
            <a:chExt cx="8424936" cy="5648037"/>
          </a:xfrm>
        </p:grpSpPr>
        <p:grpSp>
          <p:nvGrpSpPr>
            <p:cNvPr id="36" name="群組 35"/>
            <p:cNvGrpSpPr/>
            <p:nvPr/>
          </p:nvGrpSpPr>
          <p:grpSpPr>
            <a:xfrm>
              <a:off x="359532" y="5013176"/>
              <a:ext cx="8424936" cy="3106624"/>
              <a:chOff x="359532" y="5013176"/>
              <a:chExt cx="8424936" cy="3106624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359532" y="5013176"/>
                <a:ext cx="8424936" cy="213725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53869" tIns="249936" rIns="653869" bIns="106680" numCol="1" spcCol="1270" anchor="t" anchorCtr="0">
                <a:noAutofit/>
              </a:bodyPr>
              <a:lstStyle/>
              <a:p>
                <a:pPr marL="174625" marR="0" lvl="1" indent="-174625" algn="l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Char char="••"/>
                  <a:tabLst/>
                  <a:defRPr/>
                </a:pPr>
                <a:endParaRPr lang="en-US" altLang="zh-TW" sz="1200" kern="1200" dirty="0" smtClean="0"/>
              </a:p>
              <a:p>
                <a:pPr marL="174625" marR="0" lvl="1" indent="-174625" algn="l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Char char="••"/>
                  <a:tabLst/>
                  <a:defRPr/>
                </a:pPr>
                <a:endParaRPr lang="en-US" altLang="zh-TW" sz="1200" dirty="0"/>
              </a:p>
              <a:p>
                <a:pPr marL="174625" marR="0" lvl="1" indent="-174625" algn="l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Char char="••"/>
                  <a:tabLst/>
                  <a:defRPr/>
                </a:pPr>
                <a:endParaRPr lang="en-US" altLang="zh-TW" sz="1200" kern="1200" dirty="0" smtClean="0"/>
              </a:p>
              <a:p>
                <a:pPr marL="174625" marR="0" lvl="1" indent="-174625" algn="l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Char char="••"/>
                  <a:tabLst/>
                  <a:defRPr/>
                </a:pPr>
                <a:endParaRPr lang="en-US" altLang="zh-TW" sz="1200" dirty="0"/>
              </a:p>
              <a:p>
                <a:pPr marL="174625" marR="0" lvl="1" indent="-174625" algn="l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Char char="••"/>
                  <a:tabLst/>
                  <a:defRPr/>
                </a:pPr>
                <a:endParaRPr lang="zh-TW" altLang="en-US" sz="1200" kern="1200" dirty="0" smtClean="0"/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667546" y="6563010"/>
                <a:ext cx="8050333" cy="15567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>
                  <a:spcBef>
                    <a:spcPct val="0"/>
                  </a:spcBef>
                  <a:defRPr/>
                </a:pPr>
                <a:r>
                  <a:rPr lang="zh-TW" altLang="en-US" sz="2600" dirty="0">
                    <a:solidFill>
                      <a:schemeClr val="tx2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請依</a:t>
                </a:r>
                <a:r>
                  <a:rPr lang="zh-TW" altLang="zh-TW" sz="2600" dirty="0" smtClean="0">
                    <a:solidFill>
                      <a:schemeClr val="tx2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本所</a:t>
                </a:r>
                <a:r>
                  <a:rPr lang="zh-TW" altLang="en-US" sz="2600" dirty="0" smtClean="0">
                    <a:solidFill>
                      <a:schemeClr val="tx2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「</a:t>
                </a:r>
                <a:r>
                  <a:rPr lang="zh-TW" altLang="zh-TW" sz="2600" dirty="0" smtClean="0">
                    <a:solidFill>
                      <a:schemeClr val="tx2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辦理</a:t>
                </a:r>
                <a:r>
                  <a:rPr lang="zh-TW" altLang="zh-TW" sz="2600" dirty="0">
                    <a:solidFill>
                      <a:schemeClr val="tx2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採購作業應</a:t>
                </a:r>
                <a:r>
                  <a:rPr lang="zh-TW" altLang="zh-TW" sz="2600" dirty="0" smtClean="0">
                    <a:solidFill>
                      <a:schemeClr val="tx2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注意事項</a:t>
                </a:r>
                <a:r>
                  <a:rPr lang="zh-TW" altLang="en-US" sz="2600" dirty="0">
                    <a:solidFill>
                      <a:schemeClr val="tx2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」</a:t>
                </a:r>
                <a:r>
                  <a:rPr lang="zh-TW" altLang="zh-TW" sz="2600" dirty="0" smtClean="0">
                    <a:solidFill>
                      <a:schemeClr val="tx2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規定</a:t>
                </a:r>
                <a:r>
                  <a:rPr lang="zh-TW" altLang="zh-TW" sz="2600" dirty="0">
                    <a:solidFill>
                      <a:schemeClr val="tx2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，預算分析應</a:t>
                </a:r>
                <a:r>
                  <a:rPr lang="zh-TW" altLang="zh-TW" sz="2600" b="1" dirty="0">
                    <a:solidFill>
                      <a:schemeClr val="tx2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查詢</a:t>
                </a:r>
                <a:r>
                  <a:rPr lang="zh-TW" altLang="zh-TW" sz="2600" u="sng" dirty="0">
                    <a:solidFill>
                      <a:schemeClr val="tx2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以往採購資料</a:t>
                </a:r>
                <a:r>
                  <a:rPr lang="zh-TW" altLang="zh-TW" sz="2600" dirty="0">
                    <a:solidFill>
                      <a:schemeClr val="tx2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:r>
                  <a:rPr lang="zh-TW" altLang="zh-TW" sz="2600" u="sng" dirty="0">
                    <a:solidFill>
                      <a:schemeClr val="tx2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工程會採購資訊網</a:t>
                </a:r>
                <a:r>
                  <a:rPr lang="zh-TW" altLang="zh-TW" sz="2600" dirty="0">
                    <a:solidFill>
                      <a:schemeClr val="tx2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，或利用工程會網站</a:t>
                </a:r>
                <a:r>
                  <a:rPr lang="zh-TW" altLang="zh-TW" sz="2600" u="sng" dirty="0">
                    <a:solidFill>
                      <a:schemeClr val="tx2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公開徵求廠商報價</a:t>
                </a:r>
                <a:r>
                  <a:rPr lang="zh-TW" altLang="zh-TW" sz="2600" dirty="0">
                    <a:solidFill>
                      <a:schemeClr val="tx2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，</a:t>
                </a:r>
                <a:r>
                  <a:rPr lang="zh-TW" altLang="zh-TW" sz="2600" b="1" dirty="0">
                    <a:solidFill>
                      <a:schemeClr val="tx2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避免簡略查</a:t>
                </a:r>
                <a:r>
                  <a:rPr lang="zh-TW" altLang="zh-TW" sz="2600" b="1" dirty="0" smtClean="0">
                    <a:solidFill>
                      <a:schemeClr val="tx2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填</a:t>
                </a:r>
                <a:r>
                  <a:rPr lang="zh-TW" altLang="en-US" sz="2600" dirty="0" smtClean="0">
                    <a:solidFill>
                      <a:schemeClr val="tx2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「</a:t>
                </a:r>
                <a:r>
                  <a:rPr lang="zh-TW" altLang="zh-TW" sz="2600" dirty="0" smtClean="0">
                    <a:solidFill>
                      <a:schemeClr val="tx2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以</a:t>
                </a:r>
                <a:r>
                  <a:rPr lang="zh-TW" altLang="zh-TW" sz="2600" dirty="0">
                    <a:solidFill>
                      <a:schemeClr val="tx2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廠商報價較低</a:t>
                </a:r>
                <a:r>
                  <a:rPr lang="zh-TW" altLang="zh-TW" sz="2600" dirty="0" smtClean="0">
                    <a:solidFill>
                      <a:schemeClr val="tx2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者</a:t>
                </a:r>
                <a:r>
                  <a:rPr lang="zh-TW" altLang="en-US" sz="2600" dirty="0">
                    <a:solidFill>
                      <a:schemeClr val="tx2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」</a:t>
                </a:r>
                <a:r>
                  <a:rPr lang="zh-TW" altLang="zh-TW" sz="2600" dirty="0" smtClean="0">
                    <a:solidFill>
                      <a:schemeClr val="tx2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</a:t>
                </a:r>
                <a:r>
                  <a:rPr lang="zh-TW" altLang="zh-TW" sz="2600" dirty="0">
                    <a:solidFill>
                      <a:schemeClr val="tx2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預算分析之依據。</a:t>
                </a:r>
                <a:endParaRPr lang="zh-TW" altLang="en-US" sz="2600" dirty="0">
                  <a:solidFill>
                    <a:schemeClr val="tx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grpSp>
          <p:nvGrpSpPr>
            <p:cNvPr id="37" name="群組 36"/>
            <p:cNvGrpSpPr/>
            <p:nvPr/>
          </p:nvGrpSpPr>
          <p:grpSpPr>
            <a:xfrm>
              <a:off x="359532" y="2471763"/>
              <a:ext cx="8424936" cy="3933059"/>
              <a:chOff x="359532" y="2471763"/>
              <a:chExt cx="8424936" cy="3933059"/>
            </a:xfrm>
          </p:grpSpPr>
          <p:sp>
            <p:nvSpPr>
              <p:cNvPr id="56" name="圓角矩形 6"/>
              <p:cNvSpPr/>
              <p:nvPr/>
            </p:nvSpPr>
            <p:spPr>
              <a:xfrm>
                <a:off x="482523" y="2471763"/>
                <a:ext cx="8049917" cy="381174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222910" tIns="0" rIns="222910" bIns="0" numCol="1" spcCol="1270" anchor="ctr" anchorCtr="0">
                <a:noAutofit/>
              </a:bodyPr>
              <a:lstStyle/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2000" kern="1200" dirty="0"/>
              </a:p>
            </p:txBody>
          </p:sp>
          <p:grpSp>
            <p:nvGrpSpPr>
              <p:cNvPr id="39" name="群組 38"/>
              <p:cNvGrpSpPr/>
              <p:nvPr/>
            </p:nvGrpSpPr>
            <p:grpSpPr>
              <a:xfrm>
                <a:off x="359532" y="3326612"/>
                <a:ext cx="8424936" cy="3078210"/>
                <a:chOff x="359532" y="3326612"/>
                <a:chExt cx="8424936" cy="3078210"/>
              </a:xfrm>
            </p:grpSpPr>
            <p:grpSp>
              <p:nvGrpSpPr>
                <p:cNvPr id="40" name="群組 39"/>
                <p:cNvGrpSpPr/>
                <p:nvPr/>
              </p:nvGrpSpPr>
              <p:grpSpPr>
                <a:xfrm>
                  <a:off x="359532" y="3573016"/>
                  <a:ext cx="8424936" cy="2831806"/>
                  <a:chOff x="359532" y="3573016"/>
                  <a:chExt cx="8424936" cy="2831806"/>
                </a:xfrm>
              </p:grpSpPr>
              <p:grpSp>
                <p:nvGrpSpPr>
                  <p:cNvPr id="44" name="群組 43"/>
                  <p:cNvGrpSpPr/>
                  <p:nvPr/>
                </p:nvGrpSpPr>
                <p:grpSpPr>
                  <a:xfrm>
                    <a:off x="359532" y="3573016"/>
                    <a:ext cx="8424936" cy="2651522"/>
                    <a:chOff x="359532" y="3573016"/>
                    <a:chExt cx="8424936" cy="2651522"/>
                  </a:xfrm>
                </p:grpSpPr>
                <p:sp>
                  <p:nvSpPr>
                    <p:cNvPr id="50" name="矩形 49"/>
                    <p:cNvSpPr/>
                    <p:nvPr/>
                  </p:nvSpPr>
                  <p:spPr>
                    <a:xfrm>
                      <a:off x="359532" y="3573016"/>
                      <a:ext cx="8424936" cy="2651522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653869" tIns="249936" rIns="653869" bIns="106680" numCol="1" spcCol="1270" anchor="t" anchorCtr="0">
                      <a:noAutofit/>
                    </a:bodyPr>
                    <a:lstStyle/>
                    <a:p>
                      <a:pPr marL="174625" marR="0" lvl="1" indent="-174625" algn="l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•"/>
                        <a:tabLst/>
                        <a:defRPr/>
                      </a:pPr>
                      <a:endParaRPr lang="en-US" altLang="zh-TW" sz="1200" kern="1200" dirty="0" smtClean="0"/>
                    </a:p>
                    <a:p>
                      <a:pPr marL="174625" marR="0" lvl="1" indent="-174625" algn="l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•"/>
                        <a:tabLst/>
                        <a:defRPr/>
                      </a:pPr>
                      <a:endParaRPr lang="en-US" altLang="zh-TW" sz="1200" dirty="0"/>
                    </a:p>
                    <a:p>
                      <a:pPr marL="174625" marR="0" lvl="1" indent="-174625" algn="l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•"/>
                        <a:tabLst/>
                        <a:defRPr/>
                      </a:pPr>
                      <a:endParaRPr lang="en-US" altLang="zh-TW" sz="1200" kern="1200" dirty="0" smtClean="0"/>
                    </a:p>
                    <a:p>
                      <a:pPr marL="174625" marR="0" lvl="1" indent="-174625" algn="l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•"/>
                        <a:tabLst/>
                        <a:defRPr/>
                      </a:pPr>
                      <a:endParaRPr lang="en-US" altLang="zh-TW" sz="1200" dirty="0"/>
                    </a:p>
                    <a:p>
                      <a:pPr marL="174625" marR="0" lvl="1" indent="-174625" algn="l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•"/>
                        <a:tabLst/>
                        <a:defRPr/>
                      </a:pPr>
                      <a:endParaRPr lang="zh-TW" altLang="en-US" sz="1200" kern="1200" dirty="0" smtClean="0"/>
                    </a:p>
                  </p:txBody>
                </p:sp>
                <p:sp>
                  <p:nvSpPr>
                    <p:cNvPr id="48" name="矩形 47"/>
                    <p:cNvSpPr/>
                    <p:nvPr/>
                  </p:nvSpPr>
                  <p:spPr>
                    <a:xfrm>
                      <a:off x="591195" y="4274224"/>
                      <a:ext cx="7913375" cy="1259585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marL="342900" lvl="1" indent="-342900">
                        <a:spcBef>
                          <a:spcPts val="600"/>
                        </a:spcBef>
                        <a:buFont typeface="+mj-lt"/>
                        <a:buAutoNum type="arabicPeriod"/>
                        <a:defRPr/>
                      </a:pPr>
                      <a:r>
                        <a:rPr lang="zh-TW" altLang="en-US" sz="2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人力費用應依</a:t>
                      </a:r>
                      <a:r>
                        <a:rPr lang="zh-TW" altLang="zh-TW" sz="2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計畫書編列</a:t>
                      </a:r>
                      <a:r>
                        <a:rPr lang="zh-TW" altLang="en-US" sz="2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執行</a:t>
                      </a:r>
                      <a:r>
                        <a:rPr lang="zh-TW" altLang="zh-TW" sz="2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，若</a:t>
                      </a:r>
                      <a:r>
                        <a:rPr lang="zh-TW" altLang="en-US" sz="2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確因執行計畫所需</a:t>
                      </a:r>
                      <a:r>
                        <a:rPr lang="zh-TW" altLang="en-US" sz="2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增加人力</a:t>
                      </a:r>
                      <a:r>
                        <a:rPr lang="zh-TW" altLang="zh-TW" sz="2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zh-TW" altLang="en-US" sz="2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應先經行政程序</a:t>
                      </a:r>
                      <a:r>
                        <a:rPr lang="zh-TW" altLang="en-US" sz="2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簽准後辦理</a:t>
                      </a:r>
                      <a:r>
                        <a:rPr lang="zh-TW" altLang="zh-TW" sz="2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altLang="zh-TW" sz="2600" dirty="0">
                        <a:solidFill>
                          <a:schemeClr val="tx2">
                            <a:lumMod val="7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lvl="1" indent="-342900">
                        <a:spcBef>
                          <a:spcPts val="600"/>
                        </a:spcBef>
                        <a:buFont typeface="+mj-lt"/>
                        <a:buAutoNum type="arabicPeriod"/>
                        <a:defRPr/>
                      </a:pPr>
                      <a:r>
                        <a:rPr lang="zh-TW" altLang="en-US" sz="2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人力</a:t>
                      </a:r>
                      <a:r>
                        <a:rPr lang="zh-TW" altLang="en-US" sz="2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費用應</a:t>
                      </a:r>
                      <a:r>
                        <a:rPr lang="zh-TW" altLang="en-US" sz="2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合理分攤</a:t>
                      </a:r>
                      <a:r>
                        <a:rPr lang="zh-TW" altLang="en-US" sz="2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於</a:t>
                      </a:r>
                      <a:r>
                        <a:rPr lang="zh-TW" altLang="zh-TW" sz="2600" u="sng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各月份</a:t>
                      </a:r>
                      <a:r>
                        <a:rPr lang="zh-TW" altLang="zh-TW" sz="2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r>
                        <a:rPr lang="en-US" altLang="zh-TW" sz="2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詳</a:t>
                      </a:r>
                      <a:r>
                        <a:rPr lang="zh-TW" altLang="en-US" sz="2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2" action="ppaction://hlinkfile"/>
                        </a:rPr>
                        <a:t>附件五</a:t>
                      </a:r>
                      <a:r>
                        <a:rPr lang="en-US" altLang="zh-TW" sz="2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600" dirty="0">
                        <a:solidFill>
                          <a:schemeClr val="tx2">
                            <a:lumMod val="7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p:txBody>
                </p:sp>
              </p:grpSp>
              <p:sp>
                <p:nvSpPr>
                  <p:cNvPr id="45" name="圓角矩形 44"/>
                  <p:cNvSpPr/>
                  <p:nvPr/>
                </p:nvSpPr>
                <p:spPr>
                  <a:xfrm>
                    <a:off x="374541" y="5809732"/>
                    <a:ext cx="8049886" cy="544139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</p:sp>
              <p:sp>
                <p:nvSpPr>
                  <p:cNvPr id="46" name="矩形 45"/>
                  <p:cNvSpPr/>
                  <p:nvPr/>
                </p:nvSpPr>
                <p:spPr>
                  <a:xfrm>
                    <a:off x="711660" y="5912310"/>
                    <a:ext cx="2646878" cy="49251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8890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zh-TW" altLang="en-US" sz="3200" b="1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採購預算</a:t>
                    </a:r>
                    <a:r>
                      <a:rPr lang="zh-TW" altLang="zh-TW" sz="3200" b="1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分析</a:t>
                    </a:r>
                    <a:endParaRPr lang="zh-TW" altLang="en-US" sz="3200" b="1" dirty="0">
                      <a:solidFill>
                        <a:schemeClr val="dk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grpSp>
              <p:nvGrpSpPr>
                <p:cNvPr id="41" name="群組 40"/>
                <p:cNvGrpSpPr/>
                <p:nvPr/>
              </p:nvGrpSpPr>
              <p:grpSpPr>
                <a:xfrm>
                  <a:off x="374541" y="3326612"/>
                  <a:ext cx="8064895" cy="602702"/>
                  <a:chOff x="374541" y="3326612"/>
                  <a:chExt cx="8064895" cy="602702"/>
                </a:xfrm>
              </p:grpSpPr>
              <p:sp>
                <p:nvSpPr>
                  <p:cNvPr id="42" name="圓角矩形 41"/>
                  <p:cNvSpPr/>
                  <p:nvPr/>
                </p:nvSpPr>
                <p:spPr>
                  <a:xfrm>
                    <a:off x="374541" y="3326612"/>
                    <a:ext cx="8064895" cy="588928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</p:sp>
              <p:sp>
                <p:nvSpPr>
                  <p:cNvPr id="43" name="矩形 42"/>
                  <p:cNvSpPr/>
                  <p:nvPr/>
                </p:nvSpPr>
                <p:spPr>
                  <a:xfrm>
                    <a:off x="569345" y="3436802"/>
                    <a:ext cx="6750566" cy="49251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8890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zh-TW" altLang="en-US" sz="3200" b="1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研發</a:t>
                    </a:r>
                    <a:r>
                      <a:rPr lang="zh-TW" altLang="en-US" sz="3200" b="1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替代役、專支</a:t>
                    </a:r>
                    <a:r>
                      <a:rPr lang="zh-TW" altLang="en-US" sz="3200" b="1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人力費用支用原則</a:t>
                    </a:r>
                    <a:endParaRPr lang="zh-TW" altLang="en-US" sz="3200" b="1" dirty="0">
                      <a:solidFill>
                        <a:schemeClr val="dk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</p:grpSp>
      </p:grpSp>
      <p:grpSp>
        <p:nvGrpSpPr>
          <p:cNvPr id="64" name="群組 63"/>
          <p:cNvGrpSpPr/>
          <p:nvPr/>
        </p:nvGrpSpPr>
        <p:grpSpPr>
          <a:xfrm>
            <a:off x="35496" y="188640"/>
            <a:ext cx="9145016" cy="6552728"/>
            <a:chOff x="35496" y="188640"/>
            <a:chExt cx="9145016" cy="6552728"/>
          </a:xfrm>
        </p:grpSpPr>
        <p:grpSp>
          <p:nvGrpSpPr>
            <p:cNvPr id="65" name="群組 64"/>
            <p:cNvGrpSpPr/>
            <p:nvPr/>
          </p:nvGrpSpPr>
          <p:grpSpPr>
            <a:xfrm>
              <a:off x="35496" y="188640"/>
              <a:ext cx="9145016" cy="6552728"/>
              <a:chOff x="35496" y="188640"/>
              <a:chExt cx="9145016" cy="6552728"/>
            </a:xfrm>
          </p:grpSpPr>
          <p:grpSp>
            <p:nvGrpSpPr>
              <p:cNvPr id="67" name="群組 66"/>
              <p:cNvGrpSpPr/>
              <p:nvPr/>
            </p:nvGrpSpPr>
            <p:grpSpPr>
              <a:xfrm>
                <a:off x="35496" y="188640"/>
                <a:ext cx="8568952" cy="819151"/>
                <a:chOff x="251520" y="188640"/>
                <a:chExt cx="8568952" cy="819151"/>
              </a:xfrm>
            </p:grpSpPr>
            <p:grpSp>
              <p:nvGrpSpPr>
                <p:cNvPr id="72" name="群組 71"/>
                <p:cNvGrpSpPr/>
                <p:nvPr/>
              </p:nvGrpSpPr>
              <p:grpSpPr>
                <a:xfrm>
                  <a:off x="251520" y="188640"/>
                  <a:ext cx="2592288" cy="819151"/>
                  <a:chOff x="251520" y="188640"/>
                  <a:chExt cx="2592288" cy="819151"/>
                </a:xfrm>
              </p:grpSpPr>
              <p:pic>
                <p:nvPicPr>
                  <p:cNvPr id="74" name="Picture 2" descr="具公信力與競爭力、受民眾肯定、員工引以為傲、水準與世界同步 之研發機構">
                    <a:hlinkClick r:id="rId3" tooltip="具公信力與競爭力、受民眾肯定、員工引以為傲、水準與世界同步 之研發機構"/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71401"/>
                  <a:stretch/>
                </p:blipFill>
                <p:spPr bwMode="auto">
                  <a:xfrm>
                    <a:off x="251520" y="188640"/>
                    <a:ext cx="740939" cy="81915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5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>
                    <a:duotone>
                      <a:prstClr val="black"/>
                      <a:srgbClr val="A43300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bright="-20000"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8949"/>
                  <a:stretch/>
                </p:blipFill>
                <p:spPr bwMode="auto">
                  <a:xfrm>
                    <a:off x="1003011" y="188640"/>
                    <a:ext cx="1840797" cy="8191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cxnSp>
              <p:nvCxnSpPr>
                <p:cNvPr id="73" name="直線接點 72"/>
                <p:cNvCxnSpPr/>
                <p:nvPr/>
              </p:nvCxnSpPr>
              <p:spPr>
                <a:xfrm>
                  <a:off x="755576" y="980728"/>
                  <a:ext cx="8064896" cy="1"/>
                </a:xfrm>
                <a:prstGeom prst="line">
                  <a:avLst/>
                </a:prstGeom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群組 67"/>
              <p:cNvGrpSpPr/>
              <p:nvPr/>
            </p:nvGrpSpPr>
            <p:grpSpPr>
              <a:xfrm>
                <a:off x="107504" y="6433591"/>
                <a:ext cx="9073008" cy="307777"/>
                <a:chOff x="107504" y="6237312"/>
                <a:chExt cx="9073008" cy="307777"/>
              </a:xfrm>
            </p:grpSpPr>
            <p:cxnSp>
              <p:nvCxnSpPr>
                <p:cNvPr id="70" name="直線接點 69"/>
                <p:cNvCxnSpPr/>
                <p:nvPr/>
              </p:nvCxnSpPr>
              <p:spPr>
                <a:xfrm>
                  <a:off x="107504" y="6237312"/>
                  <a:ext cx="885698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文字方塊 70"/>
                <p:cNvSpPr txBox="1"/>
                <p:nvPr/>
              </p:nvSpPr>
              <p:spPr>
                <a:xfrm>
                  <a:off x="6372200" y="6237312"/>
                  <a:ext cx="280831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1400" b="1" dirty="0">
                      <a:solidFill>
                        <a:schemeClr val="accent6">
                          <a:lumMod val="50000"/>
                        </a:schemeClr>
                      </a:solidFill>
                      <a:effectLst>
                        <a:glow rad="63500">
                          <a:schemeClr val="accent1">
                            <a:satMod val="175000"/>
                            <a:alpha val="40000"/>
                          </a:schemeClr>
                        </a:glow>
                      </a:effectLst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行政院原子能委員會核能研究所</a:t>
                  </a:r>
                </a:p>
              </p:txBody>
            </p:sp>
          </p:grpSp>
        </p:grpSp>
        <p:sp>
          <p:nvSpPr>
            <p:cNvPr id="66" name="標題 1"/>
            <p:cNvSpPr txBox="1">
              <a:spLocks/>
            </p:cNvSpPr>
            <p:nvPr/>
          </p:nvSpPr>
          <p:spPr>
            <a:xfrm>
              <a:off x="2611333" y="260648"/>
              <a:ext cx="6137131" cy="936343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t" anchorCtr="0">
              <a:noAutofit/>
            </a:bodyPr>
            <a:lstStyle>
              <a:lvl1pPr marL="320040" indent="-320040" algn="r" defTabSz="914400" rtl="0" eaLnBrk="1" latinLnBrk="0" hangingPunct="1">
                <a:spcBef>
                  <a:spcPct val="0"/>
                </a:spcBef>
                <a:buClr>
                  <a:schemeClr val="accent6">
                    <a:lumMod val="75000"/>
                  </a:schemeClr>
                </a:buClr>
                <a:buSzPct val="128000"/>
                <a:buFont typeface="Georgia" pitchFamily="18" charset="0"/>
                <a:buChar char="*"/>
                <a:defRPr sz="4600" b="1" i="0" kern="1200">
                  <a:gradFill>
                    <a:gsLst>
                      <a:gs pos="0">
                        <a:schemeClr val="tx1"/>
                      </a:gs>
                      <a:gs pos="4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2">
                          <a:alpha val="65000"/>
                        </a:schemeClr>
                      </a:gs>
                    </a:gsLst>
                    <a:lin ang="5400000" scaled="0"/>
                  </a:gradFill>
                  <a:effectLst>
                    <a:reflection blurRad="6350" stA="55000" endA="300" endPos="45500" dir="5400000" sy="-100000" algn="bl" rotWithShape="0"/>
                  </a:effectLst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marL="0" indent="0" algn="ctr">
                <a:buFont typeface="Georgia" pitchFamily="18" charset="0"/>
                <a:buNone/>
              </a:pPr>
              <a:r>
                <a:rPr kumimoji="1" lang="en-US" altLang="zh-TW" sz="450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108</a:t>
              </a:r>
              <a:r>
                <a:rPr kumimoji="1" lang="zh-TW" altLang="zh-TW" sz="450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年度執行注意事項</a:t>
              </a:r>
              <a:endParaRPr kumimoji="1" lang="zh-TW" altLang="en-US" sz="45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62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107504" y="6309320"/>
            <a:ext cx="9073008" cy="307777"/>
            <a:chOff x="107504" y="6237312"/>
            <a:chExt cx="9073008" cy="307777"/>
          </a:xfrm>
        </p:grpSpPr>
        <p:cxnSp>
          <p:nvCxnSpPr>
            <p:cNvPr id="8" name="直線接點 7"/>
            <p:cNvCxnSpPr/>
            <p:nvPr/>
          </p:nvCxnSpPr>
          <p:spPr>
            <a:xfrm>
              <a:off x="107504" y="6237312"/>
              <a:ext cx="88569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字方塊 8"/>
            <p:cNvSpPr txBox="1"/>
            <p:nvPr/>
          </p:nvSpPr>
          <p:spPr>
            <a:xfrm>
              <a:off x="6372200" y="6237312"/>
              <a:ext cx="2808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accent6">
                      <a:lumMod val="50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行政院原子能委員會核能研究所</a:t>
              </a: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-36512" y="377601"/>
            <a:ext cx="8568952" cy="819151"/>
            <a:chOff x="251520" y="188640"/>
            <a:chExt cx="8568952" cy="819151"/>
          </a:xfrm>
        </p:grpSpPr>
        <p:grpSp>
          <p:nvGrpSpPr>
            <p:cNvPr id="16" name="群組 15"/>
            <p:cNvGrpSpPr/>
            <p:nvPr/>
          </p:nvGrpSpPr>
          <p:grpSpPr>
            <a:xfrm>
              <a:off x="251520" y="188640"/>
              <a:ext cx="2592288" cy="819151"/>
              <a:chOff x="251520" y="188640"/>
              <a:chExt cx="2592288" cy="819151"/>
            </a:xfrm>
          </p:grpSpPr>
          <p:pic>
            <p:nvPicPr>
              <p:cNvPr id="18" name="Picture 2" descr="具公信力與競爭力、受民眾肯定、員工引以為傲、水準與世界同步 之研發機構">
                <a:hlinkClick r:id="rId2" tooltip="具公信力與競爭力、受民眾肯定、員工引以為傲、水準與世界同步 之研發機構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1401"/>
              <a:stretch/>
            </p:blipFill>
            <p:spPr bwMode="auto">
              <a:xfrm>
                <a:off x="251520" y="188640"/>
                <a:ext cx="740939" cy="8191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prstClr val="black"/>
                  <a:srgbClr val="A433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949"/>
              <a:stretch/>
            </p:blipFill>
            <p:spPr bwMode="auto">
              <a:xfrm>
                <a:off x="1003011" y="188640"/>
                <a:ext cx="1840797" cy="819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17" name="直線接點 16"/>
            <p:cNvCxnSpPr/>
            <p:nvPr/>
          </p:nvCxnSpPr>
          <p:spPr>
            <a:xfrm>
              <a:off x="755576" y="980727"/>
              <a:ext cx="8064896" cy="1"/>
            </a:xfrm>
            <a:prstGeom prst="line">
              <a:avLst/>
            </a:prstGeom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標題 1"/>
          <p:cNvSpPr>
            <a:spLocks noGrp="1"/>
          </p:cNvSpPr>
          <p:nvPr>
            <p:ph type="title"/>
          </p:nvPr>
        </p:nvSpPr>
        <p:spPr>
          <a:xfrm>
            <a:off x="2376264" y="548441"/>
            <a:ext cx="6588224" cy="7923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en-US" altLang="zh-TW" sz="45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109</a:t>
            </a:r>
            <a:r>
              <a:rPr kumimoji="1" lang="zh-TW" altLang="zh-TW" sz="45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年度</a:t>
            </a:r>
            <a:r>
              <a:rPr kumimoji="1" lang="zh-TW" altLang="zh-TW" sz="45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編列</a:t>
            </a:r>
            <a:r>
              <a:rPr kumimoji="1" lang="zh-TW" altLang="zh-TW" sz="45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注意事項</a:t>
            </a:r>
            <a:endParaRPr kumimoji="1" lang="zh-TW" altLang="en-US" sz="45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073487"/>
              </p:ext>
            </p:extLst>
          </p:nvPr>
        </p:nvGraphicFramePr>
        <p:xfrm>
          <a:off x="755576" y="1628800"/>
          <a:ext cx="7961478" cy="44001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61478"/>
              </a:tblGrid>
              <a:tr h="10081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zh-TW" sz="26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計畫書編列應依「</a:t>
                      </a:r>
                      <a:r>
                        <a:rPr lang="zh-TW" altLang="zh-TW" sz="26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行政院原子能委員會及所屬機關委託研究計畫經費編列原則及基準</a:t>
                      </a:r>
                      <a:r>
                        <a:rPr lang="zh-TW" altLang="zh-TW" sz="26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」辦理</a:t>
                      </a:r>
                      <a:r>
                        <a:rPr lang="zh-TW" altLang="zh-TW" sz="2600" b="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</a:t>
                      </a:r>
                      <a:r>
                        <a:rPr lang="en-US" altLang="zh-TW" sz="26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6" action="ppaction://hlinkfile"/>
                        </a:rPr>
                        <a:t>(</a:t>
                      </a:r>
                      <a:r>
                        <a:rPr lang="zh-TW" altLang="zh-TW" sz="26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6" action="ppaction://hlinkfile"/>
                        </a:rPr>
                        <a:t>如附件</a:t>
                      </a:r>
                      <a:r>
                        <a:rPr lang="zh-TW" altLang="en-US" sz="26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6" action="ppaction://hlinkfile"/>
                        </a:rPr>
                        <a:t>六</a:t>
                      </a:r>
                      <a:r>
                        <a:rPr lang="en-US" altLang="zh-TW" sz="26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6" action="ppaction://hlinkfile"/>
                        </a:rPr>
                        <a:t> )</a:t>
                      </a:r>
                      <a:endParaRPr lang="zh-TW" altLang="zh-TW" sz="26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noFill/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zh-TW" altLang="zh-TW" sz="26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編列時各項目應有</a:t>
                      </a:r>
                      <a:r>
                        <a:rPr lang="zh-TW" altLang="zh-TW" sz="26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明細金額</a:t>
                      </a:r>
                      <a:r>
                        <a:rPr lang="zh-TW" altLang="zh-TW" sz="26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，如</a:t>
                      </a:r>
                      <a:r>
                        <a:rPr lang="zh-TW" altLang="zh-TW" sz="26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設備費</a:t>
                      </a:r>
                      <a:r>
                        <a:rPr lang="zh-TW" altLang="zh-TW" sz="26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明列預定</a:t>
                      </a:r>
                      <a:r>
                        <a:rPr lang="zh-TW" altLang="zh-TW" sz="2600" u="sng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採購項目及金額</a:t>
                      </a:r>
                      <a:r>
                        <a:rPr lang="zh-TW" altLang="zh-TW" sz="26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zh-TW" sz="26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委辦費</a:t>
                      </a:r>
                      <a:r>
                        <a:rPr lang="zh-TW" altLang="zh-TW" sz="26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明列各項</a:t>
                      </a:r>
                      <a:r>
                        <a:rPr lang="zh-TW" altLang="zh-TW" sz="2600" u="sng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委辦事項及金額</a:t>
                      </a:r>
                      <a:r>
                        <a:rPr lang="zh-TW" altLang="zh-TW" sz="26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zh-TW" sz="26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勞務費</a:t>
                      </a:r>
                      <a:r>
                        <a:rPr lang="zh-TW" altLang="zh-TW" sz="26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明列委辦</a:t>
                      </a:r>
                      <a:r>
                        <a:rPr lang="zh-TW" altLang="zh-TW" sz="2600" u="sng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勞務項目及金額</a:t>
                      </a:r>
                      <a:r>
                        <a:rPr lang="zh-TW" altLang="zh-TW" sz="26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r>
                        <a:rPr lang="en-US" altLang="zh-TW" sz="26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zh-TW" sz="26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請參考單位預算書編列方式</a:t>
                      </a:r>
                      <a:r>
                        <a:rPr lang="en-US" altLang="zh-TW" sz="26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zh-TW" sz="26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zh-TW" altLang="zh-TW" sz="26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資料蒐集費以</a:t>
                      </a:r>
                      <a:r>
                        <a:rPr lang="en-US" altLang="zh-TW" sz="26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zh-TW" sz="26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萬元為限。</a:t>
                      </a:r>
                    </a:p>
                  </a:txBody>
                  <a:tcPr anchor="ctr">
                    <a:noFill/>
                  </a:tcPr>
                </a:tc>
              </a:tr>
              <a:tr h="83020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zh-TW" altLang="en-US" sz="26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請編列</a:t>
                      </a:r>
                      <a:r>
                        <a:rPr lang="zh-TW" altLang="zh-TW" sz="26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管理費</a:t>
                      </a:r>
                      <a:r>
                        <a:rPr lang="en-US" altLang="zh-TW" sz="26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zh-TW" sz="26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計畫經費</a:t>
                      </a:r>
                      <a:r>
                        <a:rPr lang="en-US" altLang="zh-TW" sz="26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10%</a:t>
                      </a:r>
                      <a:r>
                        <a:rPr lang="en-US" altLang="zh-TW" sz="26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zh-TW" sz="26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以支應水電費。</a:t>
                      </a: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59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107504" y="89569"/>
            <a:ext cx="9073008" cy="6651799"/>
            <a:chOff x="107504" y="89569"/>
            <a:chExt cx="9073008" cy="6651799"/>
          </a:xfrm>
        </p:grpSpPr>
        <p:grpSp>
          <p:nvGrpSpPr>
            <p:cNvPr id="5" name="群組 4"/>
            <p:cNvGrpSpPr/>
            <p:nvPr/>
          </p:nvGrpSpPr>
          <p:grpSpPr>
            <a:xfrm>
              <a:off x="107504" y="89569"/>
              <a:ext cx="8568952" cy="819151"/>
              <a:chOff x="251520" y="188640"/>
              <a:chExt cx="8568952" cy="81915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251520" y="188640"/>
                <a:ext cx="2592288" cy="819151"/>
                <a:chOff x="251520" y="188640"/>
                <a:chExt cx="2592288" cy="819151"/>
              </a:xfrm>
            </p:grpSpPr>
            <p:pic>
              <p:nvPicPr>
                <p:cNvPr id="11" name="Picture 2" descr="具公信力與競爭力、受民眾肯定、員工引以為傲、水準與世界同步 之研發機構">
                  <a:hlinkClick r:id="rId2" tooltip="具公信力與競爭力、受民眾肯定、員工引以為傲、水準與世界同步 之研發機構"/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1401"/>
                <a:stretch/>
              </p:blipFill>
              <p:spPr bwMode="auto">
                <a:xfrm>
                  <a:off x="251520" y="188640"/>
                  <a:ext cx="740939" cy="8191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duotone>
                    <a:prstClr val="black"/>
                    <a:srgbClr val="A43300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rightnessContrast bright="-20000"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949"/>
                <a:stretch/>
              </p:blipFill>
              <p:spPr bwMode="auto">
                <a:xfrm>
                  <a:off x="1003011" y="188640"/>
                  <a:ext cx="1840797" cy="81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10" name="直線接點 9"/>
              <p:cNvCxnSpPr/>
              <p:nvPr/>
            </p:nvCxnSpPr>
            <p:spPr>
              <a:xfrm>
                <a:off x="755576" y="980727"/>
                <a:ext cx="8064896" cy="1"/>
              </a:xfrm>
              <a:prstGeom prst="line">
                <a:avLst/>
              </a:prstGeom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群組 5"/>
            <p:cNvGrpSpPr/>
            <p:nvPr/>
          </p:nvGrpSpPr>
          <p:grpSpPr>
            <a:xfrm>
              <a:off x="107504" y="6433591"/>
              <a:ext cx="9073008" cy="307777"/>
              <a:chOff x="107504" y="6237312"/>
              <a:chExt cx="9073008" cy="307777"/>
            </a:xfrm>
          </p:grpSpPr>
          <p:cxnSp>
            <p:nvCxnSpPr>
              <p:cNvPr id="7" name="直線接點 6"/>
              <p:cNvCxnSpPr/>
              <p:nvPr/>
            </p:nvCxnSpPr>
            <p:spPr>
              <a:xfrm>
                <a:off x="107504" y="6237312"/>
                <a:ext cx="88569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文字方塊 7"/>
              <p:cNvSpPr txBox="1"/>
              <p:nvPr/>
            </p:nvSpPr>
            <p:spPr>
              <a:xfrm>
                <a:off x="6372200" y="6237312"/>
                <a:ext cx="28083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400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行政院原子能委員會核能研究所</a:t>
                </a:r>
              </a:p>
            </p:txBody>
          </p:sp>
        </p:grp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05460" y="1988840"/>
            <a:ext cx="5829300" cy="1350969"/>
          </a:xfrm>
          <a:prstGeom prst="rect">
            <a:avLst/>
          </a:prstGeom>
          <a:noFill/>
          <a:ln>
            <a:noFill/>
          </a:ln>
          <a:extLst/>
        </p:spPr>
        <p:txBody>
          <a:bodyPr lIns="103461" tIns="51732" rIns="103461" bIns="51732">
            <a:spAutoFit/>
          </a:bodyPr>
          <a:lstStyle/>
          <a:p>
            <a:pPr algn="ctr" defTabSz="1027776" eaLnBrk="0" hangingPunct="0">
              <a:spcBef>
                <a:spcPct val="50000"/>
              </a:spcBef>
              <a:defRPr/>
            </a:pPr>
            <a:r>
              <a:rPr lang="zh-TW" altLang="en-US" sz="81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pitchFamily="66" charset="0"/>
              </a:rPr>
              <a:t>交流討論</a:t>
            </a:r>
            <a:endParaRPr lang="zh-TW" altLang="en-US" sz="8100" b="1" i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ush Script MT" pitchFamily="66" charset="0"/>
            </a:endParaRPr>
          </a:p>
        </p:txBody>
      </p:sp>
      <p:pic>
        <p:nvPicPr>
          <p:cNvPr id="14" name="Picture 3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533" y="3419178"/>
            <a:ext cx="6492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986598" y="3814465"/>
            <a:ext cx="5002212" cy="1339850"/>
          </a:xfrm>
          <a:prstGeom prst="rect">
            <a:avLst/>
          </a:prstGeom>
          <a:noFill/>
          <a:ln>
            <a:noFill/>
          </a:ln>
          <a:extLst/>
        </p:spPr>
        <p:txBody>
          <a:bodyPr lIns="103461" tIns="51732" rIns="103461" bIns="51732">
            <a:spAutoFit/>
          </a:bodyPr>
          <a:lstStyle/>
          <a:p>
            <a:pPr algn="ctr" defTabSz="1027776" eaLnBrk="0" hangingPunct="0">
              <a:spcBef>
                <a:spcPct val="50000"/>
              </a:spcBef>
              <a:defRPr/>
            </a:pPr>
            <a:r>
              <a:rPr lang="zh-TW" altLang="en-US" sz="81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pitchFamily="66" charset="0"/>
              </a:rPr>
              <a:t>敬請指教</a:t>
            </a:r>
          </a:p>
        </p:txBody>
      </p:sp>
    </p:spTree>
    <p:extLst>
      <p:ext uri="{BB962C8B-B14F-4D97-AF65-F5344CB8AC3E}">
        <p14:creationId xmlns:p14="http://schemas.microsoft.com/office/powerpoint/2010/main" val="258233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6" grpId="0" autoUpdateAnimBg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</TotalTime>
  <Words>869</Words>
  <Application>Microsoft Office PowerPoint</Application>
  <PresentationFormat>如螢幕大小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PowerPoint 簡報</vt:lpstr>
      <vt:lpstr>PowerPoint 簡報</vt:lpstr>
      <vt:lpstr>PowerPoint 簡報</vt:lpstr>
      <vt:lpstr>108年度執行注意事項</vt:lpstr>
      <vt:lpstr>108年度執行注意事項</vt:lpstr>
      <vt:lpstr>PowerPoint 簡報</vt:lpstr>
      <vt:lpstr>PowerPoint 簡報</vt:lpstr>
      <vt:lpstr>109年度編列注意事項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江芷瑋</dc:creator>
  <cp:lastModifiedBy>蕭宇君</cp:lastModifiedBy>
  <cp:revision>67</cp:revision>
  <cp:lastPrinted>2019-03-18T01:23:39Z</cp:lastPrinted>
  <dcterms:created xsi:type="dcterms:W3CDTF">2019-03-11T06:29:40Z</dcterms:created>
  <dcterms:modified xsi:type="dcterms:W3CDTF">2019-03-18T11:04:08Z</dcterms:modified>
</cp:coreProperties>
</file>