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17" r:id="rId3"/>
    <p:sldId id="318" r:id="rId4"/>
    <p:sldId id="319" r:id="rId5"/>
    <p:sldId id="320" r:id="rId6"/>
    <p:sldId id="321" r:id="rId7"/>
    <p:sldId id="311" r:id="rId8"/>
    <p:sldId id="313" r:id="rId9"/>
    <p:sldId id="314" r:id="rId10"/>
    <p:sldId id="315" r:id="rId11"/>
    <p:sldId id="258" r:id="rId12"/>
  </p:sldIdLst>
  <p:sldSz cx="10693400" cy="7561263"/>
  <p:notesSz cx="6807200" cy="9939338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CCCCFF"/>
    <a:srgbClr val="FF6699"/>
    <a:srgbClr val="33CC33"/>
    <a:srgbClr val="99FF99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4656" autoAdjust="0"/>
  </p:normalViewPr>
  <p:slideViewPr>
    <p:cSldViewPr>
      <p:cViewPr>
        <p:scale>
          <a:sx n="50" d="100"/>
          <a:sy n="50" d="100"/>
        </p:scale>
        <p:origin x="-1492" y="-53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C6C5F-F98E-4939-B341-F54B23FD1F8E}" type="datetimeFigureOut">
              <a:rPr lang="zh-TW" altLang="en-US" smtClean="0"/>
              <a:t>2018/12/21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5D35B-6C28-4F66-8551-B55D7CCF1B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863" b="4615"/>
          <a:stretch/>
        </p:blipFill>
        <p:spPr>
          <a:xfrm>
            <a:off x="3526" y="0"/>
            <a:ext cx="10743774" cy="75612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F9F1-30AD-43E3-A59F-7CF3CF1420B7}" type="datetime1">
              <a:rPr lang="zh-TW" altLang="en-US" smtClean="0"/>
              <a:t>2018/12/21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44" y="6751743"/>
            <a:ext cx="2072533" cy="492831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D30-EB98-4F41-8A69-C3886E01816B}" type="datetime1">
              <a:rPr lang="zh-TW" altLang="en-US" smtClean="0"/>
              <a:t>2018/12/21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2B20-ECB6-463D-B646-B0BEBD9E29A1}" type="datetime1">
              <a:rPr lang="zh-TW" altLang="en-US" smtClean="0"/>
              <a:t>2018/12/21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" b="4629"/>
          <a:stretch/>
        </p:blipFill>
        <p:spPr>
          <a:xfrm>
            <a:off x="0" y="-1"/>
            <a:ext cx="10747300" cy="75612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DF2E-6211-44A8-80BB-FF70952FE316}" type="datetime1">
              <a:rPr lang="zh-TW" altLang="en-US" smtClean="0"/>
              <a:t>2018/12/21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E4AC-63C2-4C82-8914-B4FA132B6B50}" type="datetime1">
              <a:rPr lang="zh-TW" altLang="en-US" smtClean="0"/>
              <a:t>2018/12/21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252173" y="7194488"/>
            <a:ext cx="2495127" cy="402567"/>
          </a:xfrm>
        </p:spPr>
        <p:txBody>
          <a:bodyPr/>
          <a:lstStyle>
            <a:lvl1pPr>
              <a:defRPr b="1"/>
            </a:lvl1pPr>
          </a:lstStyle>
          <a:p>
            <a:fld id="{B3AAAEA7-8BCE-4301-A51E-CEE06A27A9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2F4-440D-4916-90EF-5EF062964478}" type="datetime1">
              <a:rPr lang="zh-TW" altLang="en-US" smtClean="0"/>
              <a:t>2018/12/21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53E-2A0A-4636-AC56-C46AC541C211}" type="datetime1">
              <a:rPr lang="zh-TW" altLang="en-US" smtClean="0"/>
              <a:t>2018/12/21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537-A573-4DC9-8F97-92C85F37A9BC}" type="datetime1">
              <a:rPr lang="zh-TW" altLang="en-US" smtClean="0"/>
              <a:t>2018/12/21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4BFD-F404-489A-8A14-5EF4AA6B8ACD}" type="datetime1">
              <a:rPr lang="zh-TW" altLang="en-US" smtClean="0"/>
              <a:t>2018/12/21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8C66-5864-42E3-838E-773E4454E478}" type="datetime1">
              <a:rPr lang="zh-TW" altLang="en-US" smtClean="0"/>
              <a:t>2018/12/21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3F78-E1CC-47E3-B70E-B8DA53DFAD3E}" type="datetime1">
              <a:rPr lang="zh-TW" altLang="en-US" smtClean="0"/>
              <a:t>2018/12/21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766B-3B78-4EBB-8A48-E2AC291DB11E}" type="datetime1">
              <a:rPr lang="zh-TW" altLang="en-US" smtClean="0"/>
              <a:t>2018/12/21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3" b="5441"/>
          <a:stretch/>
        </p:blipFill>
        <p:spPr>
          <a:xfrm>
            <a:off x="-9716" y="0"/>
            <a:ext cx="10734600" cy="7561263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6FD1A-8601-42BF-948E-AFDAC2207083}" type="datetime1">
              <a:rPr lang="zh-TW" altLang="en-US" smtClean="0"/>
              <a:t>2018/12/21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64274" y="5292799"/>
            <a:ext cx="461665" cy="15108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核能研究所</a:t>
            </a:r>
            <a:endParaRPr lang="zh-TW" altLang="en-US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0196" y="1260351"/>
            <a:ext cx="9361040" cy="1620771"/>
          </a:xfrm>
        </p:spPr>
        <p:txBody>
          <a:bodyPr>
            <a:normAutofit/>
          </a:bodyPr>
          <a:lstStyle/>
          <a:p>
            <a:r>
              <a:rPr lang="zh-TW" altLang="en-US" sz="4800" b="1" spc="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行政人員座談會</a:t>
            </a:r>
            <a:r>
              <a:rPr lang="en-US" altLang="zh-TW" sz="4800" b="1" spc="3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spc="3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spc="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綜計組案例</a:t>
            </a:r>
            <a:r>
              <a:rPr lang="zh-TW" altLang="en-US" sz="4800" b="1" spc="300" dirty="0">
                <a:latin typeface="標楷體" panose="03000509000000000000" pitchFamily="65" charset="-120"/>
                <a:ea typeface="標楷體" panose="03000509000000000000" pitchFamily="65" charset="-120"/>
              </a:rPr>
              <a:t>分享暨宣導事項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6540" y="5220791"/>
            <a:ext cx="6408712" cy="1584177"/>
          </a:xfrm>
        </p:spPr>
        <p:txBody>
          <a:bodyPr>
            <a:normAutofit/>
          </a:bodyPr>
          <a:lstStyle/>
          <a:p>
            <a:pPr lvl="0" defTabSz="914400"/>
            <a:r>
              <a:rPr lang="zh-TW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綜計組</a:t>
            </a:r>
            <a:endParaRPr lang="en-US" altLang="zh-TW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defTabSz="914400"/>
            <a:r>
              <a:rPr lang="en-US" altLang="zh-TW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107</a:t>
            </a:r>
            <a:r>
              <a:rPr lang="zh-TW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26</a:t>
            </a:r>
            <a:r>
              <a:rPr lang="zh-TW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endParaRPr lang="zh-TW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27020" y="7165007"/>
            <a:ext cx="2495127" cy="402567"/>
          </a:xfrm>
        </p:spPr>
        <p:txBody>
          <a:bodyPr/>
          <a:lstStyle/>
          <a:p>
            <a:fld id="{B3AAAEA7-8BCE-4301-A51E-CEE06A27A943}" type="slidenum">
              <a:rPr lang="zh-TW" altLang="en-US" b="1" smtClean="0"/>
              <a:t>1</a:t>
            </a:fld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172" y="324247"/>
            <a:ext cx="9624060" cy="1260211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合約類案件會辦原則及會辦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單位</a:t>
            </a:r>
            <a:r>
              <a:rPr lang="en-US" altLang="zh-TW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(4)</a:t>
            </a:r>
            <a:endParaRPr lang="zh-TW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74292" y="1548383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30276" y="1302161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會辦所內單位一覽表」請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參閱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394509"/>
              </p:ext>
            </p:extLst>
          </p:nvPr>
        </p:nvGraphicFramePr>
        <p:xfrm>
          <a:off x="1098228" y="2031892"/>
          <a:ext cx="8856984" cy="5000931"/>
        </p:xfrm>
        <a:graphic>
          <a:graphicData uri="http://schemas.openxmlformats.org/drawingml/2006/table">
            <a:tbl>
              <a:tblPr firstRow="1" firstCol="1" bandRow="1"/>
              <a:tblGrid>
                <a:gridCol w="633553"/>
                <a:gridCol w="1522672"/>
                <a:gridCol w="868111"/>
                <a:gridCol w="864096"/>
                <a:gridCol w="864096"/>
                <a:gridCol w="720080"/>
                <a:gridCol w="3384376"/>
              </a:tblGrid>
              <a:tr h="668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序號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b="1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TW" sz="1800" b="1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受</a:t>
                      </a: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會單位</a:t>
                      </a:r>
                    </a:p>
                    <a:p>
                      <a:pPr marL="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 </a:t>
                      </a:r>
                      <a:endParaRPr lang="en-US" altLang="zh-TW" sz="1800" b="1" kern="1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標楷體"/>
                        <a:cs typeface="Times New Roman" panose="02020603050405020304" pitchFamily="18" charset="0"/>
                      </a:endParaRPr>
                    </a:p>
                    <a:p>
                      <a:pPr marL="0" algn="l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800" b="1" kern="1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合約</a:t>
                      </a: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案名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綜計組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主計室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法務室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其他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定義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595">
                <a:tc>
                  <a:txBody>
                    <a:bodyPr/>
                    <a:lstStyle/>
                    <a:p>
                      <a:pPr marL="22860" lvl="0" indent="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+mj-lt"/>
                        <a:buNone/>
                      </a:pP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11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600"/>
                        </a:spcAft>
                      </a:pPr>
                      <a:r>
                        <a:rPr lang="zh-TW" sz="1800" b="1" u="heavy" kern="100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技服案契約</a:t>
                      </a:r>
                    </a:p>
                    <a:p>
                      <a:pPr marL="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600"/>
                        </a:spcAft>
                      </a:pPr>
                      <a:r>
                        <a:rPr lang="zh-TW" sz="1800" b="1" u="heavy" kern="100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變更同意函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 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就本所承攬之技服案，委託單位擬變動契約內容，徵詢本所是否同意變更契約，本所函復回應同意變更。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597">
                <a:tc>
                  <a:txBody>
                    <a:bodyPr/>
                    <a:lstStyle/>
                    <a:p>
                      <a:pPr marL="22860" lvl="0" indent="0" algn="l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+mj-lt"/>
                        <a:buNone/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12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ts val="18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專利權</a:t>
                      </a:r>
                    </a:p>
                    <a:p>
                      <a:pPr marL="0" algn="ctr" defTabSz="1043056" rtl="0" eaLnBrk="1" latinLnBrk="0" hangingPunct="1">
                        <a:lnSpc>
                          <a:spcPts val="18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協議書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本所因與所外單位進行合作計畫，於計畫結束後衍生研發成果並辦理專利申請，後續以簽訂專利權協議書，據以規範專利權實施之相關權利義務。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22860" lvl="0" indent="0" algn="l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+mj-lt"/>
                        <a:buNone/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13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ts val="18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指標案件藥物法規科學諮詢輔導協議書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本所進行指標案件新藥物之研發，須與醫藥品查驗中心簽訂指標案件藥物法規科學諮詢輔導協議書，始得於進行研發過程中獲得該中心相關藥物法規科學諮詢輔導服務。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898">
                <a:tc>
                  <a:txBody>
                    <a:bodyPr/>
                    <a:lstStyle/>
                    <a:p>
                      <a:pPr marL="22860" lvl="0" indent="0" algn="l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+mj-lt"/>
                        <a:buNone/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14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ts val="18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指標案換</a:t>
                      </a:r>
                      <a:r>
                        <a:rPr 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約</a:t>
                      </a: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意願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回條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本所進行指標案件新藥物之研發，原與醫藥品查驗中心簽訂指標案件藥物法規科學諮詢輔導協議書，因該中心原提供之相關諮詢輔導服務免費，未來實施諮詢服務新制，部分新增服務項目將酌予收費。為順利進行換約，先行以換約意願回條徵詢本所意願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0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謝謝聆聽 </a:t>
            </a:r>
            <a: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!</a:t>
            </a:r>
            <a:endParaRPr lang="zh-TW" altLang="en-US" sz="6600" b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 txBox="1">
            <a:spLocks/>
          </p:cNvSpPr>
          <p:nvPr/>
        </p:nvSpPr>
        <p:spPr>
          <a:xfrm>
            <a:off x="8252173" y="7194488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defPPr>
              <a:defRPr lang="zh-TW"/>
            </a:defPPr>
            <a:lvl1pPr marL="0" algn="r" defTabSz="104305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AAAEA7-8BCE-4301-A51E-CEE06A27A943}" type="slidenum">
              <a:rPr lang="zh-TW" altLang="en-US" smtClean="0">
                <a:solidFill>
                  <a:schemeClr val="bg1"/>
                </a:solidFill>
              </a:rPr>
              <a:pPr/>
              <a:t>11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68" y="3064023"/>
            <a:ext cx="3020864" cy="30208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30793"/>
            <a:ext cx="9624060" cy="813534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、資訊服務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29892" y="1063198"/>
            <a:ext cx="9325320" cy="13696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l"/>
            </a:pPr>
            <a:r>
              <a:rPr lang="zh-TW" altLang="zh-TW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因應</a:t>
            </a:r>
            <a:r>
              <a:rPr lang="en-US" altLang="zh-TW" sz="26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108</a:t>
            </a:r>
            <a:r>
              <a:rPr lang="zh-TW" altLang="zh-TW" sz="26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年度中央預算縮減</a:t>
            </a:r>
            <a:r>
              <a:rPr lang="zh-TW" altLang="zh-TW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自下年度起本所將不再設置網路設備與資訊主機之駐點服務</a:t>
            </a:r>
            <a:r>
              <a:rPr lang="zh-TW" altLang="zh-TW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600" b="1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未來個人電腦網路發生任何問題時，建議解決方式如下：</a:t>
            </a:r>
            <a:endParaRPr lang="en-US" altLang="zh-TW" sz="2600" b="1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117326" y="2777440"/>
            <a:ext cx="2653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 smtClean="0">
                <a:solidFill>
                  <a:prstClr val="black"/>
                </a:solidFill>
              </a:rPr>
              <a:t>3199</a:t>
            </a:r>
            <a:endParaRPr lang="zh-TW" altLang="en-US" sz="6000" b="1" dirty="0">
              <a:solidFill>
                <a:prstClr val="black"/>
              </a:solidFill>
            </a:endParaRPr>
          </a:p>
        </p:txBody>
      </p:sp>
      <p:sp>
        <p:nvSpPr>
          <p:cNvPr id="11" name="乘號 10"/>
          <p:cNvSpPr/>
          <p:nvPr/>
        </p:nvSpPr>
        <p:spPr>
          <a:xfrm>
            <a:off x="2280448" y="3459232"/>
            <a:ext cx="1404156" cy="1323628"/>
          </a:xfrm>
          <a:prstGeom prst="mathMultiply">
            <a:avLst/>
          </a:prstGeom>
          <a:solidFill>
            <a:srgbClr val="FF0000">
              <a:alpha val="9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5159595" y="2609413"/>
            <a:ext cx="3193142" cy="1108936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52400" prstMaterial="matte"/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向下箭號 9"/>
          <p:cNvSpPr/>
          <p:nvPr/>
        </p:nvSpPr>
        <p:spPr>
          <a:xfrm>
            <a:off x="6451704" y="5324822"/>
            <a:ext cx="618826" cy="396048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手繪多邊形 14"/>
          <p:cNvSpPr/>
          <p:nvPr/>
        </p:nvSpPr>
        <p:spPr>
          <a:xfrm>
            <a:off x="5830172" y="3566928"/>
            <a:ext cx="1113886" cy="1113886"/>
          </a:xfrm>
          <a:custGeom>
            <a:avLst/>
            <a:gdLst>
              <a:gd name="connsiteX0" fmla="*/ 0 w 1113886"/>
              <a:gd name="connsiteY0" fmla="*/ 556943 h 1113886"/>
              <a:gd name="connsiteX1" fmla="*/ 556943 w 1113886"/>
              <a:gd name="connsiteY1" fmla="*/ 0 h 1113886"/>
              <a:gd name="connsiteX2" fmla="*/ 1113886 w 1113886"/>
              <a:gd name="connsiteY2" fmla="*/ 556943 h 1113886"/>
              <a:gd name="connsiteX3" fmla="*/ 556943 w 1113886"/>
              <a:gd name="connsiteY3" fmla="*/ 1113886 h 1113886"/>
              <a:gd name="connsiteX4" fmla="*/ 0 w 1113886"/>
              <a:gd name="connsiteY4" fmla="*/ 556943 h 11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886" h="1113886">
                <a:moveTo>
                  <a:pt x="0" y="556943"/>
                </a:moveTo>
                <a:cubicBezTo>
                  <a:pt x="0" y="249352"/>
                  <a:pt x="249352" y="0"/>
                  <a:pt x="556943" y="0"/>
                </a:cubicBezTo>
                <a:cubicBezTo>
                  <a:pt x="864534" y="0"/>
                  <a:pt x="1113886" y="249352"/>
                  <a:pt x="1113886" y="556943"/>
                </a:cubicBezTo>
                <a:cubicBezTo>
                  <a:pt x="1113886" y="864534"/>
                  <a:pt x="864534" y="1113886"/>
                  <a:pt x="556943" y="1113886"/>
                </a:cubicBezTo>
                <a:cubicBezTo>
                  <a:pt x="249352" y="1113886"/>
                  <a:pt x="0" y="864534"/>
                  <a:pt x="0" y="5569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365" tIns="178365" rIns="178365" bIns="17836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b="1" dirty="0" smtClean="0">
                <a:solidFill>
                  <a:prstClr val="white"/>
                </a:solidFill>
              </a:rPr>
              <a:t>線上</a:t>
            </a:r>
            <a:r>
              <a:rPr lang="en-US" altLang="zh-TW" sz="1400" b="1" dirty="0" smtClean="0">
                <a:solidFill>
                  <a:prstClr val="white"/>
                </a:solidFill>
              </a:rPr>
              <a:t>FAQ</a:t>
            </a:r>
            <a:endParaRPr lang="zh-TW" altLang="en-US" sz="1400" b="1" dirty="0">
              <a:solidFill>
                <a:prstClr val="white"/>
              </a:solidFill>
            </a:endParaRPr>
          </a:p>
        </p:txBody>
      </p:sp>
      <p:sp>
        <p:nvSpPr>
          <p:cNvPr id="16" name="手繪多邊形 15"/>
          <p:cNvSpPr/>
          <p:nvPr/>
        </p:nvSpPr>
        <p:spPr>
          <a:xfrm>
            <a:off x="6924937" y="2928769"/>
            <a:ext cx="1113886" cy="1113886"/>
          </a:xfrm>
          <a:custGeom>
            <a:avLst/>
            <a:gdLst>
              <a:gd name="connsiteX0" fmla="*/ 0 w 1113886"/>
              <a:gd name="connsiteY0" fmla="*/ 556943 h 1113886"/>
              <a:gd name="connsiteX1" fmla="*/ 556943 w 1113886"/>
              <a:gd name="connsiteY1" fmla="*/ 0 h 1113886"/>
              <a:gd name="connsiteX2" fmla="*/ 1113886 w 1113886"/>
              <a:gd name="connsiteY2" fmla="*/ 556943 h 1113886"/>
              <a:gd name="connsiteX3" fmla="*/ 556943 w 1113886"/>
              <a:gd name="connsiteY3" fmla="*/ 1113886 h 1113886"/>
              <a:gd name="connsiteX4" fmla="*/ 0 w 1113886"/>
              <a:gd name="connsiteY4" fmla="*/ 556943 h 11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886" h="1113886">
                <a:moveTo>
                  <a:pt x="0" y="556943"/>
                </a:moveTo>
                <a:cubicBezTo>
                  <a:pt x="0" y="249352"/>
                  <a:pt x="249352" y="0"/>
                  <a:pt x="556943" y="0"/>
                </a:cubicBezTo>
                <a:cubicBezTo>
                  <a:pt x="864534" y="0"/>
                  <a:pt x="1113886" y="249352"/>
                  <a:pt x="1113886" y="556943"/>
                </a:cubicBezTo>
                <a:cubicBezTo>
                  <a:pt x="1113886" y="864534"/>
                  <a:pt x="864534" y="1113886"/>
                  <a:pt x="556943" y="1113886"/>
                </a:cubicBezTo>
                <a:cubicBezTo>
                  <a:pt x="249352" y="1113886"/>
                  <a:pt x="0" y="864534"/>
                  <a:pt x="0" y="5569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365" tIns="178365" rIns="178365" bIns="17836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6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資訊服務小組</a:t>
            </a:r>
            <a:endParaRPr lang="zh-TW" altLang="en-US" sz="16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圖案 16"/>
          <p:cNvSpPr/>
          <p:nvPr/>
        </p:nvSpPr>
        <p:spPr>
          <a:xfrm>
            <a:off x="5028404" y="2473272"/>
            <a:ext cx="3465426" cy="2772340"/>
          </a:xfrm>
          <a:prstGeom prst="funnel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1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手繪多邊形 18"/>
          <p:cNvSpPr/>
          <p:nvPr/>
        </p:nvSpPr>
        <p:spPr>
          <a:xfrm>
            <a:off x="6190212" y="5799176"/>
            <a:ext cx="1113886" cy="1113886"/>
          </a:xfrm>
          <a:custGeom>
            <a:avLst/>
            <a:gdLst>
              <a:gd name="connsiteX0" fmla="*/ 0 w 1113886"/>
              <a:gd name="connsiteY0" fmla="*/ 556943 h 1113886"/>
              <a:gd name="connsiteX1" fmla="*/ 556943 w 1113886"/>
              <a:gd name="connsiteY1" fmla="*/ 0 h 1113886"/>
              <a:gd name="connsiteX2" fmla="*/ 1113886 w 1113886"/>
              <a:gd name="connsiteY2" fmla="*/ 556943 h 1113886"/>
              <a:gd name="connsiteX3" fmla="*/ 556943 w 1113886"/>
              <a:gd name="connsiteY3" fmla="*/ 1113886 h 1113886"/>
              <a:gd name="connsiteX4" fmla="*/ 0 w 1113886"/>
              <a:gd name="connsiteY4" fmla="*/ 556943 h 11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886" h="1113886">
                <a:moveTo>
                  <a:pt x="0" y="556943"/>
                </a:moveTo>
                <a:cubicBezTo>
                  <a:pt x="0" y="249352"/>
                  <a:pt x="249352" y="0"/>
                  <a:pt x="556943" y="0"/>
                </a:cubicBezTo>
                <a:cubicBezTo>
                  <a:pt x="864534" y="0"/>
                  <a:pt x="1113886" y="249352"/>
                  <a:pt x="1113886" y="556943"/>
                </a:cubicBezTo>
                <a:cubicBezTo>
                  <a:pt x="1113886" y="864534"/>
                  <a:pt x="864534" y="1113886"/>
                  <a:pt x="556943" y="1113886"/>
                </a:cubicBezTo>
                <a:cubicBezTo>
                  <a:pt x="249352" y="1113886"/>
                  <a:pt x="0" y="864534"/>
                  <a:pt x="0" y="556943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365" tIns="178365" rIns="178365" bIns="17836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dirty="0" smtClean="0">
                <a:solidFill>
                  <a:prstClr val="white"/>
                </a:solidFill>
              </a:rPr>
              <a:t>線上資訊</a:t>
            </a:r>
            <a:r>
              <a:rPr lang="zh-TW" altLang="en-US" sz="16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endParaRPr lang="zh-TW" altLang="en-US" sz="16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278489" y="5582572"/>
            <a:ext cx="2964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上述二方式尚無法解決</a:t>
            </a:r>
            <a:r>
              <a:rPr lang="zh-TW" altLang="en-US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時，系統登錄問題，</a:t>
            </a:r>
            <a:r>
              <a:rPr lang="zh-TW" altLang="en-US" sz="1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由綜計組 資訊科協助解決</a:t>
            </a:r>
            <a:endParaRPr lang="zh-TW" altLang="en-US" sz="1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587060" y="3204567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請先行由各單位資訊服務人員 協助</a:t>
            </a:r>
            <a:endParaRPr lang="zh-TW" altLang="en-US" sz="1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578332" y="3939205"/>
            <a:ext cx="119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線上網路服務</a:t>
            </a:r>
            <a:endParaRPr lang="zh-TW" altLang="en-US" sz="1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46900" y="522079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(3)</a:t>
            </a:r>
            <a:endParaRPr lang="zh-TW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410596" y="356460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(2)</a:t>
            </a:r>
            <a:endParaRPr lang="zh-TW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8443044" y="282536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(1)</a:t>
            </a:r>
            <a:endParaRPr lang="zh-TW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55012" y="7194488"/>
            <a:ext cx="2495127" cy="402567"/>
          </a:xfrm>
        </p:spPr>
        <p:txBody>
          <a:bodyPr/>
          <a:lstStyle/>
          <a:p>
            <a:fld id="{B3AAAEA7-8BCE-4301-A51E-CEE06A27A943}" type="slidenum">
              <a:rPr lang="zh-TW" altLang="en-US" b="1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164" y="108223"/>
            <a:ext cx="9624060" cy="813534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、資訊服務</a:t>
            </a:r>
            <a:r>
              <a:rPr lang="en-US" altLang="zh-TW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因應做法</a:t>
            </a:r>
            <a:r>
              <a:rPr lang="en-US" altLang="zh-TW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98273" y="7158401"/>
            <a:ext cx="2495127" cy="402567"/>
          </a:xfrm>
        </p:spPr>
        <p:txBody>
          <a:bodyPr/>
          <a:lstStyle/>
          <a:p>
            <a:fld id="{B3AAAEA7-8BCE-4301-A51E-CEE06A27A943}" type="slidenum">
              <a:rPr lang="zh-TW" altLang="en-US" b="1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TW" alt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82204" y="1044327"/>
            <a:ext cx="4536504" cy="34932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l"/>
            </a:pPr>
            <a:r>
              <a:rPr lang="zh-CN" altLang="zh-TW" sz="2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</a:t>
            </a:r>
            <a:r>
              <a:rPr lang="zh-TW" altLang="en-US" sz="2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置</a:t>
            </a:r>
            <a:r>
              <a:rPr lang="zh-CN" altLang="zh-TW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</a:t>
            </a:r>
            <a:r>
              <a:rPr lang="zh-CN" altLang="zh-TW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服務小組</a:t>
            </a:r>
            <a:r>
              <a:rPr lang="zh-CN" altLang="zh-TW" sz="2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endParaRPr lang="en-US" altLang="zh-CN" sz="2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21528" lvl="2">
              <a:spcBef>
                <a:spcPts val="600"/>
              </a:spcBef>
            </a:pPr>
            <a:r>
              <a:rPr lang="zh-CN" altLang="zh-CN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</a:t>
            </a:r>
            <a:r>
              <a:rPr lang="zh-TW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個人電腦</a:t>
            </a:r>
            <a:r>
              <a:rPr lang="zh-TW" altLang="zh-TW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等使用問題</a:t>
            </a:r>
            <a:r>
              <a:rPr lang="zh-CN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先行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請各單位技術</a:t>
            </a:r>
            <a:r>
              <a:rPr lang="zh-TW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</a:t>
            </a:r>
            <a:r>
              <a:rPr lang="zh-TW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人員</a:t>
            </a:r>
            <a:r>
              <a:rPr lang="zh-TW" altLang="zh-TW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協助處理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21528" lvl="2"/>
            <a:r>
              <a:rPr lang="zh-CN" altLang="zh-CN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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可至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【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電話查詢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】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中查出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單位技術</a:t>
            </a:r>
            <a:r>
              <a:rPr lang="zh-TW" altLang="zh-TW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</a:t>
            </a: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</a:t>
            </a:r>
            <a:r>
              <a:rPr lang="zh-TW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人員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名單。</a:t>
            </a:r>
            <a:endParaRPr lang="en-US" altLang="zh-TW" sz="2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21528" lvl="2"/>
            <a:endParaRPr lang="en-US" altLang="zh-TW" sz="24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21528" lvl="2"/>
            <a:endParaRPr lang="en-US" altLang="zh-TW" sz="2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/>
            <a:endParaRPr lang="en-US" altLang="zh-TW" sz="24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56" y="3802729"/>
            <a:ext cx="5664498" cy="302064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890" y="1664752"/>
            <a:ext cx="5046562" cy="549364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86260" y="5724847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3690516" y="5652839"/>
            <a:ext cx="978408" cy="360040"/>
          </a:xfrm>
          <a:prstGeom prst="right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66380" y="2700511"/>
            <a:ext cx="17133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840" y="1068135"/>
            <a:ext cx="7322871" cy="198129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9184" y="108223"/>
            <a:ext cx="9624060" cy="813534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、線上服務</a:t>
            </a: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因應做法</a:t>
            </a:r>
            <a:r>
              <a:rPr lang="en-US" altLang="zh-TW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98273" y="7158401"/>
            <a:ext cx="2495127" cy="402567"/>
          </a:xfrm>
        </p:spPr>
        <p:txBody>
          <a:bodyPr/>
          <a:lstStyle/>
          <a:p>
            <a:fld id="{B3AAAEA7-8BCE-4301-A51E-CEE06A27A943}" type="slidenum">
              <a:rPr lang="zh-TW" altLang="en-US" b="1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TW" alt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55012" y="2565652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28" y="2931337"/>
            <a:ext cx="8885107" cy="44079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534196" y="3186656"/>
            <a:ext cx="2126332" cy="24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587059" y="3276575"/>
            <a:ext cx="1396275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87058" y="5983148"/>
            <a:ext cx="1396275" cy="1376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890316" y="756295"/>
            <a:ext cx="7200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線上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FAQ</a:t>
            </a:r>
            <a:r>
              <a:rPr lang="zh-TW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：在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常用服務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中點選</a:t>
            </a:r>
            <a:r>
              <a:rPr lang="zh-TW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線上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FAQ</a:t>
            </a:r>
            <a:r>
              <a:rPr lang="zh-TW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/>
            </a:endParaRPr>
          </a:p>
        </p:txBody>
      </p:sp>
      <p:sp>
        <p:nvSpPr>
          <p:cNvPr id="4" name="矩形圖說文字 3"/>
          <p:cNvSpPr/>
          <p:nvPr/>
        </p:nvSpPr>
        <p:spPr>
          <a:xfrm>
            <a:off x="5346700" y="3564607"/>
            <a:ext cx="1728192" cy="504056"/>
          </a:xfrm>
          <a:prstGeom prst="wedgeRectCallout">
            <a:avLst>
              <a:gd name="adj1" fmla="val -90646"/>
              <a:gd name="adj2" fmla="val -7905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smtClean="0">
                <a:solidFill>
                  <a:srgbClr val="FF0000"/>
                </a:solidFill>
              </a:rPr>
              <a:t>輸入關鍵字</a:t>
            </a:r>
            <a:endParaRPr lang="zh-TW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8" y="3457983"/>
            <a:ext cx="8136904" cy="392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172" y="86777"/>
            <a:ext cx="9624060" cy="813534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一、線上服務</a:t>
            </a: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因應做法</a:t>
            </a:r>
            <a:r>
              <a:rPr lang="en-US" altLang="zh-TW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98273" y="7158401"/>
            <a:ext cx="2495127" cy="402567"/>
          </a:xfrm>
        </p:spPr>
        <p:txBody>
          <a:bodyPr/>
          <a:lstStyle/>
          <a:p>
            <a:fld id="{B3AAAEA7-8BCE-4301-A51E-CEE06A27A943}" type="slidenum">
              <a:rPr lang="zh-TW" altLang="en-US" b="1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TW" alt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149252" y="900311"/>
            <a:ext cx="8805960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線上資訊服務</a:t>
            </a:r>
            <a:endParaRPr lang="en-US" altLang="zh-CN" sz="2400" b="1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CN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</a:t>
            </a:r>
            <a:r>
              <a:rPr lang="zh-TW" altLang="zh-TW" sz="24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</a:t>
            </a:r>
            <a:r>
              <a:rPr lang="zh-TW" altLang="zh-TW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en-US" altLang="zh-TW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線上</a:t>
            </a:r>
            <a:r>
              <a:rPr lang="en-US" altLang="zh-TW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FAQ】</a:t>
            </a:r>
            <a:r>
              <a:rPr lang="zh-TW" altLang="zh-TW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</a:t>
            </a:r>
            <a:r>
              <a:rPr lang="zh-TW" altLang="zh-TW" sz="24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找不到解決方案，在最下方有【我要提問】連結</a:t>
            </a:r>
            <a:r>
              <a:rPr lang="zh-TW" altLang="zh-TW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b="1" u="heavy" dirty="0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</a:t>
            </a:r>
            <a:r>
              <a:rPr lang="en-US" altLang="zh-TW" sz="2400" b="1" u="heavy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MIS</a:t>
            </a:r>
            <a:r>
              <a:rPr lang="zh-TW" altLang="zh-TW" sz="2400" b="1" u="heavy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帳號密碼</a:t>
            </a:r>
            <a:r>
              <a:rPr lang="zh-TW" altLang="zh-TW" sz="24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就會進入提問畫面</a:t>
            </a:r>
            <a:r>
              <a:rPr lang="zh-TW" altLang="zh-TW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如下</a:t>
            </a:r>
            <a:r>
              <a:rPr lang="zh-TW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zh-TW" altLang="zh-TW" sz="2400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</a:t>
            </a:r>
            <a:r>
              <a:rPr lang="zh-TW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資訊科同仁會依據所內同仁所提問題予以協助。</a:t>
            </a:r>
            <a:endParaRPr lang="zh-TW" altLang="zh-TW" sz="2400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21528" lvl="2"/>
            <a:endParaRPr lang="en-US" altLang="zh-TW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21528" lvl="2"/>
            <a:endParaRPr lang="en-US" altLang="zh-TW" sz="2400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1"/>
            <a:endParaRPr lang="en-US" altLang="zh-TW" sz="2400" b="1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284" y="2640091"/>
            <a:ext cx="4267200" cy="56197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757408" y="2640092"/>
            <a:ext cx="1285036" cy="477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6" name="向右箭號 15"/>
          <p:cNvSpPr/>
          <p:nvPr/>
        </p:nvSpPr>
        <p:spPr>
          <a:xfrm rot="5400000">
            <a:off x="2170295" y="3182170"/>
            <a:ext cx="459262" cy="360040"/>
          </a:xfrm>
          <a:prstGeom prst="right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48764" y="1430743"/>
            <a:ext cx="1645076" cy="333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56744" y="1430743"/>
            <a:ext cx="1645076" cy="333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318049" y="5724847"/>
            <a:ext cx="2964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綜計組提供問題解</a:t>
            </a:r>
            <a:r>
              <a:rPr lang="zh-TW" altLang="en-US" sz="24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65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172" y="180231"/>
            <a:ext cx="9865096" cy="1260211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108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年專利經費申請、結報及財產管理</a:t>
            </a:r>
            <a:endParaRPr lang="zh-TW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74292" y="1548383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8228" y="1188343"/>
            <a:ext cx="9217024" cy="5504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defTabSz="1123740">
              <a:lnSpc>
                <a:spcPts val="34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26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本所</a:t>
            </a:r>
            <a:r>
              <a:rPr lang="en-US" altLang="zh-TW" sz="26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107</a:t>
            </a:r>
            <a:r>
              <a:rPr lang="zh-TW" altLang="en-US" sz="26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6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26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6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23</a:t>
            </a:r>
            <a:r>
              <a:rPr lang="zh-TW" altLang="en-US" sz="26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日第</a:t>
            </a:r>
            <a:r>
              <a:rPr lang="en-US" altLang="zh-TW" sz="26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1113</a:t>
            </a:r>
            <a:r>
              <a:rPr lang="zh-TW" altLang="en-US" sz="26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次所務會議決議，</a:t>
            </a:r>
            <a:r>
              <a:rPr lang="zh-TW" altLang="en-US" sz="2600" b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自</a:t>
            </a:r>
            <a:r>
              <a:rPr lang="en-US" altLang="zh-TW" sz="2600" b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108</a:t>
            </a:r>
            <a:r>
              <a:rPr lang="zh-TW" altLang="en-US" sz="2600" b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年元月起</a:t>
            </a:r>
            <a:r>
              <a:rPr lang="zh-TW" altLang="en-US" sz="2600" b="1" u="heavy" dirty="0" smtClean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專利經費管理</a:t>
            </a:r>
            <a:r>
              <a:rPr lang="en-US" altLang="zh-TW" sz="2600" b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600" b="1" u="heavy" dirty="0" smtClean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包括購案申請、</a:t>
            </a:r>
            <a:r>
              <a:rPr lang="zh-TW" altLang="en-US" sz="2600" b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結報及財產管理</a:t>
            </a:r>
            <a:r>
              <a:rPr lang="en-US" altLang="zh-TW" sz="2600" b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600" b="1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600" b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由各</a:t>
            </a:r>
            <a:r>
              <a:rPr lang="zh-TW" altLang="en-US" sz="2600" b="1" u="heavy" dirty="0" smtClean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單位辦理，回歸各功能單位經營管理</a:t>
            </a:r>
            <a:r>
              <a:rPr lang="zh-TW" altLang="en-US" sz="26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  <a:endParaRPr lang="en-US" altLang="zh-TW" sz="26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361950" indent="-361950" defTabSz="1123740">
              <a:lnSpc>
                <a:spcPts val="34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zh-TW" sz="26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107</a:t>
            </a:r>
            <a:r>
              <a:rPr lang="zh-TW" altLang="en-US" sz="26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年度綜計組承辦下年度專利申請等之開口合約，並協助彙整資料轉交各功能組參酌引用及辦理</a:t>
            </a:r>
            <a:r>
              <a:rPr lang="en-US" altLang="zh-TW" sz="26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6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購案申請、結報及財產管理</a:t>
            </a:r>
            <a:r>
              <a:rPr lang="en-US" altLang="zh-TW" sz="26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sz="26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；另外未有合約部份作業複雜，仍由綜計組協助辦理。</a:t>
            </a:r>
            <a:endParaRPr lang="en-US" altLang="zh-TW" sz="26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361950" indent="-361950" defTabSz="1123740">
              <a:lnSpc>
                <a:spcPts val="34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2600" b="1" u="heavy" dirty="0" smtClean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建請各組薦派一位同仁擔任窗口，負責</a:t>
            </a:r>
            <a:r>
              <a:rPr lang="zh-TW" altLang="en-US" sz="2600" b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與綜計組</a:t>
            </a:r>
            <a:r>
              <a:rPr lang="zh-TW" altLang="en-US" sz="2600" b="1" u="heavy" dirty="0" smtClean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聯絡</a:t>
            </a:r>
            <a:r>
              <a:rPr lang="zh-TW" altLang="en-US" sz="2600" b="1" dirty="0" smtClean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  <a:endParaRPr lang="en-US" altLang="zh-TW" sz="2600" b="1" dirty="0" smtClean="0">
              <a:uFill>
                <a:solidFill>
                  <a:srgbClr val="FF0000"/>
                </a:solidFill>
              </a:u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361950" indent="-361950" defTabSz="1123740">
              <a:lnSpc>
                <a:spcPts val="34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26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未來專利財產</a:t>
            </a:r>
            <a:r>
              <a:rPr lang="zh-TW" altLang="en-US" sz="26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建置之行政</a:t>
            </a:r>
            <a:r>
              <a:rPr lang="zh-TW" altLang="en-US" sz="26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作業將</a:t>
            </a:r>
            <a:r>
              <a:rPr lang="zh-TW" altLang="en-US" sz="26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由</a:t>
            </a:r>
            <a:r>
              <a:rPr lang="zh-TW" altLang="en-US" sz="2600" b="1" u="heavy" dirty="0" smtClean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秘書</a:t>
            </a:r>
            <a:r>
              <a:rPr lang="zh-TW" altLang="en-US" sz="2600" b="1" u="heavy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室</a:t>
            </a:r>
            <a:r>
              <a:rPr lang="zh-TW" altLang="en-US" sz="26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管理科協助辦理。</a:t>
            </a:r>
            <a:endParaRPr lang="en-US" altLang="zh-TW" sz="26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361950" indent="-361950" defTabSz="1123740">
              <a:lnSpc>
                <a:spcPts val="34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26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下年度執行專利</a:t>
            </a:r>
            <a:r>
              <a:rPr lang="zh-TW" altLang="en-US" sz="26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購</a:t>
            </a:r>
            <a:r>
              <a:rPr lang="zh-TW" altLang="en-US" sz="26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案申請、</a:t>
            </a:r>
            <a:r>
              <a:rPr lang="zh-TW" altLang="en-US" sz="26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結報等</a:t>
            </a:r>
            <a:r>
              <a:rPr lang="zh-TW" altLang="en-US" sz="26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作業系統，若操作有困難時，請電話連絡綜計組技服科</a:t>
            </a:r>
            <a:r>
              <a:rPr lang="zh-TW" altLang="en-US" sz="2600" b="1" dirty="0" smtClean="0">
                <a:latin typeface="微軟正黑體"/>
                <a:ea typeface="微軟正黑體"/>
                <a:cs typeface="Times New Roman" panose="02020603050405020304" pitchFamily="18" charset="0"/>
              </a:rPr>
              <a:t>，</a:t>
            </a:r>
            <a:r>
              <a:rPr lang="zh-TW" altLang="en-US" sz="26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綜計組會派員予以協助。</a:t>
            </a:r>
            <a:endParaRPr lang="zh-TW" altLang="en-US" sz="26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2503\AppData\Local\Microsoft\Windows\Temporary Internet Files\Content.IE5\DQ0B9TMD\currency-1019996_960_720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4"/>
          <a:stretch/>
        </p:blipFill>
        <p:spPr bwMode="auto">
          <a:xfrm>
            <a:off x="2943447" y="1528142"/>
            <a:ext cx="746022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172" y="324247"/>
            <a:ext cx="9624060" cy="1260211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合約類案件會辦原則及會辦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單位</a:t>
            </a:r>
            <a:r>
              <a:rPr lang="en-US" altLang="zh-TW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  <a:endParaRPr lang="zh-TW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74292" y="1548383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30276" y="1620391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合約類案件「會辦」之原則：</a:t>
            </a:r>
            <a:endParaRPr lang="en-US" altLang="zh-TW" sz="3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990600" indent="-457200">
              <a:buFont typeface="Wingdings" pitchFamily="2" charset="2"/>
              <a:buChar char="p"/>
            </a:pPr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990600" indent="-457200">
              <a:buFont typeface="Wingdings" pitchFamily="2" charset="2"/>
              <a:buChar char="p"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3200" b="1" u="sng" dirty="0">
                <a:uFill>
                  <a:solidFill>
                    <a:srgbClr val="FF0000"/>
                  </a:solidFill>
                </a:uFill>
                <a:latin typeface="標楷體" pitchFamily="65" charset="-120"/>
                <a:ea typeface="標楷體" pitchFamily="65" charset="-120"/>
              </a:rPr>
              <a:t>經費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」有關之案件，如</a:t>
            </a:r>
            <a:r>
              <a:rPr lang="zh-TW" altLang="en-US" sz="3200" b="1" u="sng" dirty="0">
                <a:uFill>
                  <a:solidFill>
                    <a:srgbClr val="FF0000"/>
                  </a:solidFill>
                </a:uFill>
                <a:latin typeface="標楷體" pitchFamily="65" charset="-120"/>
                <a:ea typeface="標楷體" pitchFamily="65" charset="-120"/>
              </a:rPr>
              <a:t>技轉合約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、 </a:t>
            </a:r>
            <a:r>
              <a:rPr lang="zh-TW" altLang="en-US" sz="3200" b="1" u="sng" dirty="0">
                <a:uFill>
                  <a:solidFill>
                    <a:srgbClr val="FF0000"/>
                  </a:solidFill>
                </a:uFill>
                <a:latin typeface="標楷體" pitchFamily="65" charset="-120"/>
                <a:ea typeface="標楷體" pitchFamily="65" charset="-120"/>
              </a:rPr>
              <a:t>技服合約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之簽辦，都與經費收入相關，請</a:t>
            </a:r>
            <a:r>
              <a:rPr lang="zh-TW" altLang="en-US" sz="3200" b="1" u="sng" dirty="0">
                <a:uFill>
                  <a:solidFill>
                    <a:srgbClr val="FF0000"/>
                  </a:solidFill>
                </a:uFill>
                <a:latin typeface="標楷體" pitchFamily="65" charset="-120"/>
                <a:ea typeface="標楷體" pitchFamily="65" charset="-120"/>
              </a:rPr>
              <a:t>加會「主計室</a:t>
            </a:r>
            <a:r>
              <a:rPr lang="zh-TW" altLang="en-US" sz="3200" b="1" dirty="0">
                <a:uFill>
                  <a:solidFill>
                    <a:srgbClr val="FF0000"/>
                  </a:solidFill>
                </a:u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marL="990600" indent="-457200">
              <a:buFont typeface="Wingdings" pitchFamily="2" charset="2"/>
              <a:buChar char="p"/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990600" indent="-457200">
              <a:buFont typeface="Wingdings" pitchFamily="2" charset="2"/>
              <a:buChar char="p"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「合約簽訂」有關之案件，如</a:t>
            </a:r>
            <a:r>
              <a:rPr lang="zh-TW" altLang="en-US" sz="3200" b="1" u="sng" dirty="0">
                <a:uFill>
                  <a:solidFill>
                    <a:srgbClr val="FF0000"/>
                  </a:solidFill>
                </a:uFill>
                <a:latin typeface="標楷體" pitchFamily="65" charset="-120"/>
                <a:ea typeface="標楷體" pitchFamily="65" charset="-120"/>
              </a:rPr>
              <a:t>合作意願書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u="sng" dirty="0">
                <a:uFill>
                  <a:solidFill>
                    <a:srgbClr val="FF0000"/>
                  </a:solidFill>
                </a:uFill>
                <a:latin typeface="標楷體" pitchFamily="65" charset="-120"/>
                <a:ea typeface="標楷體" pitchFamily="65" charset="-120"/>
              </a:rPr>
              <a:t>保密協議書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u="sng" dirty="0">
                <a:uFill>
                  <a:solidFill>
                    <a:srgbClr val="FF0000"/>
                  </a:solidFill>
                </a:uFill>
                <a:latin typeface="標楷體" pitchFamily="65" charset="-120"/>
                <a:ea typeface="標楷體" pitchFamily="65" charset="-120"/>
              </a:rPr>
              <a:t>技轉合約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u="sng" dirty="0">
                <a:uFill>
                  <a:solidFill>
                    <a:srgbClr val="FF0000"/>
                  </a:solidFill>
                </a:uFill>
                <a:latin typeface="標楷體" pitchFamily="65" charset="-120"/>
                <a:ea typeface="標楷體" pitchFamily="65" charset="-120"/>
              </a:rPr>
              <a:t>技服合約等之簽辦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，均涉及與</a:t>
            </a:r>
            <a:r>
              <a:rPr lang="zh-TW" altLang="en-US" sz="3200" b="1" dirty="0">
                <a:uFill>
                  <a:solidFill>
                    <a:srgbClr val="FF0000"/>
                  </a:solidFill>
                </a:uFill>
                <a:latin typeface="標楷體" pitchFamily="65" charset="-120"/>
                <a:ea typeface="標楷體" pitchFamily="65" charset="-120"/>
              </a:rPr>
              <a:t>所外單位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簽訂合約，請加會「</a:t>
            </a:r>
            <a:r>
              <a:rPr lang="zh-TW" altLang="en-US" sz="3200" b="1" u="sng" dirty="0">
                <a:uFill>
                  <a:solidFill>
                    <a:srgbClr val="FF0000"/>
                  </a:solidFill>
                </a:uFill>
                <a:latin typeface="標楷體" pitchFamily="65" charset="-120"/>
                <a:ea typeface="標楷體" pitchFamily="65" charset="-120"/>
              </a:rPr>
              <a:t>法務室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」。</a:t>
            </a:r>
          </a:p>
        </p:txBody>
      </p:sp>
      <p:sp>
        <p:nvSpPr>
          <p:cNvPr id="7" name="矩形 6"/>
          <p:cNvSpPr/>
          <p:nvPr/>
        </p:nvSpPr>
        <p:spPr>
          <a:xfrm>
            <a:off x="6673557" y="5483423"/>
            <a:ext cx="164507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172" y="288172"/>
            <a:ext cx="9624060" cy="1260211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合約類案件會辦原則及會辦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單位</a:t>
            </a:r>
            <a:r>
              <a:rPr lang="en-US" altLang="zh-TW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endParaRPr lang="zh-TW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74292" y="1548383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30276" y="1302161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會辦所內單位一覽表」請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參閱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807113"/>
              </p:ext>
            </p:extLst>
          </p:nvPr>
        </p:nvGraphicFramePr>
        <p:xfrm>
          <a:off x="1242244" y="2052439"/>
          <a:ext cx="8496944" cy="5055066"/>
        </p:xfrm>
        <a:graphic>
          <a:graphicData uri="http://schemas.openxmlformats.org/drawingml/2006/table">
            <a:tbl>
              <a:tblPr firstRow="1" firstCol="1" bandRow="1"/>
              <a:tblGrid>
                <a:gridCol w="633553"/>
                <a:gridCol w="1522672"/>
                <a:gridCol w="886337"/>
                <a:gridCol w="886438"/>
                <a:gridCol w="887333"/>
                <a:gridCol w="1018689"/>
                <a:gridCol w="2661922"/>
              </a:tblGrid>
              <a:tr h="842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序號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受會單位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合約案名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綜計組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主計室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法務室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其他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定義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967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+mj-lt"/>
                        <a:buNone/>
                      </a:pP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800" b="1" u="heavy" kern="100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合作意願書</a:t>
                      </a:r>
                      <a:endParaRPr lang="zh-TW" sz="1800" b="1" u="heavy" kern="100" baseline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 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雙方就未來特定或不特定項目之合作開發，進行合作意向之簽署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922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buFontTx/>
                        <a:buNone/>
                      </a:pP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800" b="1" u="heavy" kern="100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保密協議書</a:t>
                      </a:r>
                      <a:endParaRPr lang="zh-TW" sz="1800" b="1" u="heavy" kern="100" baseline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 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雙方就未來進行之合作案件討論或交付之資料，應互負之保密義務進行簽署，以確保雙方權利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337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buFontTx/>
                        <a:buNone/>
                      </a:pP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800" b="1" u="heavy" kern="100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技術移轉合約</a:t>
                      </a:r>
                      <a:endParaRPr lang="zh-TW" sz="1800" b="1" u="heavy" kern="100" baseline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研發成果之技術或專利，以非專屬授權、專屬授權或讓與方式，提供廠商運用。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507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buFontTx/>
                        <a:buNone/>
                      </a:pP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800" b="1" u="heavy" kern="100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技術服務合約</a:t>
                      </a:r>
                      <a:endParaRPr lang="zh-TW" sz="1800" b="1" u="heavy" kern="100" baseline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由本所自行運用研發成果之技術或專利，為委託單位提供技術或勞務之服務成果，不涉及技術知識之傳授或授權使用。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507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buFontTx/>
                        <a:buNone/>
                      </a:pP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800" b="1" u="heavy" kern="100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先期參與合約</a:t>
                      </a:r>
                      <a:endParaRPr lang="zh-TW" sz="1800" b="1" u="heavy" kern="100" baseline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本所執行中之研究計畫，由廠商共同出資參與。於研究計畫結束後一定期間，交付廠商出資參與部份之研究報告。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8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172" y="324247"/>
            <a:ext cx="9624060" cy="1260211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合約類案件會辦原則及會辦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單位</a:t>
            </a:r>
            <a:r>
              <a:rPr lang="en-US" altLang="zh-TW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endParaRPr lang="zh-TW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74292" y="1548383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30276" y="1302161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會辦所內單位一覽表」請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參閱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3307"/>
              </p:ext>
            </p:extLst>
          </p:nvPr>
        </p:nvGraphicFramePr>
        <p:xfrm>
          <a:off x="1242244" y="1903746"/>
          <a:ext cx="8640960" cy="5046019"/>
        </p:xfrm>
        <a:graphic>
          <a:graphicData uri="http://schemas.openxmlformats.org/drawingml/2006/table">
            <a:tbl>
              <a:tblPr firstRow="1" firstCol="1" bandRow="1"/>
              <a:tblGrid>
                <a:gridCol w="633553"/>
                <a:gridCol w="1522672"/>
                <a:gridCol w="886337"/>
                <a:gridCol w="886438"/>
                <a:gridCol w="887333"/>
                <a:gridCol w="800291"/>
                <a:gridCol w="3024336"/>
              </a:tblGrid>
              <a:tr h="842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序號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受會單位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合約案名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綜計組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主計室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法務室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其他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定義</a:t>
                      </a:r>
                      <a:endParaRPr lang="zh-TW" sz="18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652">
                <a:tc>
                  <a:txBody>
                    <a:bodyPr/>
                    <a:lstStyle/>
                    <a:p>
                      <a:pPr marL="0" lvl="0" indent="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Tx/>
                        <a:buNone/>
                      </a:pP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800" b="1" u="heavy" kern="100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合作開發合約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 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1043056" rtl="0" eaLnBrk="1" latinLnBrk="0" hangingPunct="1">
                        <a:lnSpc>
                          <a:spcPts val="16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雙方共出資源，如人力、智財、設備等，預期成果為儀器、設備等可供展示或販售之實質產品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lvl="0" indent="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Tx/>
                        <a:buNone/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7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800" b="1" u="heavy" kern="100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合作研究合約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 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1043056" rtl="0" eaLnBrk="1" latinLnBrk="0" hangingPunct="1">
                        <a:lnSpc>
                          <a:spcPts val="16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雙方共出資源，如人力、智財、設備等，預期成果為衍生之智財，如方法、技術、專利等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lvl="0" indent="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Tx/>
                        <a:buNone/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8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ts val="16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合約轉讓</a:t>
                      </a:r>
                    </a:p>
                    <a:p>
                      <a:pPr marL="0" algn="ctr" defTabSz="1043056" rtl="0" eaLnBrk="1" latinLnBrk="0" hangingPunct="1">
                        <a:lnSpc>
                          <a:spcPts val="16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協議書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 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1043056" rtl="0" eaLnBrk="1" latinLnBrk="0" hangingPunct="1">
                        <a:lnSpc>
                          <a:spcPts val="16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合約因故轉讓至第三方，本所與轉讓廠商及受讓廠商為規定未來擬辦理之事項，以合約轉讓協議書進行權利義務之相關規範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886">
                <a:tc>
                  <a:txBody>
                    <a:bodyPr/>
                    <a:lstStyle/>
                    <a:p>
                      <a:pPr marL="0" lvl="0" indent="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Tx/>
                        <a:buNone/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9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ts val="16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生物材料</a:t>
                      </a:r>
                    </a:p>
                    <a:p>
                      <a:pPr marL="0" algn="ctr" defTabSz="1043056" rtl="0" eaLnBrk="1" latinLnBrk="0" hangingPunct="1">
                        <a:lnSpc>
                          <a:spcPts val="16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移轉合約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 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 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1043056" rtl="0" eaLnBrk="1" latinLnBrk="0" hangingPunct="1">
                        <a:lnSpc>
                          <a:spcPts val="16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雙方進行相關試驗或開發，為明確規範收受材料方對於材料之使用用途及不得使用用途，以簽訂生物材料移轉合約進行規範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lvl="0" indent="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Tx/>
                        <a:buNone/>
                      </a:pP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ts val="16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作業要點</a:t>
                      </a:r>
                    </a:p>
                    <a:p>
                      <a:pPr marL="0" algn="ctr" defTabSz="1043056" rtl="0" eaLnBrk="1" latinLnBrk="0" hangingPunct="1">
                        <a:lnSpc>
                          <a:spcPts val="16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新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修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v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視業務涉及單位進行加會</a:t>
                      </a:r>
                      <a:r>
                        <a:rPr lang="en-US" sz="1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5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15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就業管之作業要點新訂或修訂。除應加會綜計組、主計室及法務室外，尚應視業務涉及單位，進行加會作業以為週延。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059732" y="6156895"/>
            <a:ext cx="115212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1271</Words>
  <Application>Microsoft Office PowerPoint</Application>
  <PresentationFormat>自訂</PresentationFormat>
  <Paragraphs>195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行政人員座談會 綜計組案例分享暨宣導事項</vt:lpstr>
      <vt:lpstr>一、資訊服務</vt:lpstr>
      <vt:lpstr>一、資訊服務-因應做法(1)</vt:lpstr>
      <vt:lpstr>一、線上服務-因應做法(2)</vt:lpstr>
      <vt:lpstr>一、線上服務-因應做法(3)</vt:lpstr>
      <vt:lpstr>二、108年專利經費申請、結報及財產管理</vt:lpstr>
      <vt:lpstr>三、合約類案件會辦原則及會辦單位(1)</vt:lpstr>
      <vt:lpstr>三、合約類案件會辦原則及會辦單位(2)</vt:lpstr>
      <vt:lpstr>三、合約類案件會辦原則及會辦單位(3)</vt:lpstr>
      <vt:lpstr>三、合約類案件會辦原則及會辦單位(4)</vt:lpstr>
      <vt:lpstr>謝謝聆聽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劉美玲</cp:lastModifiedBy>
  <cp:revision>212</cp:revision>
  <cp:lastPrinted>2018-12-20T01:25:24Z</cp:lastPrinted>
  <dcterms:created xsi:type="dcterms:W3CDTF">2016-03-02T01:31:29Z</dcterms:created>
  <dcterms:modified xsi:type="dcterms:W3CDTF">2018-12-21T00:07:10Z</dcterms:modified>
</cp:coreProperties>
</file>