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0" r:id="rId8"/>
    <p:sldId id="258" r:id="rId9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AD0"/>
    <a:srgbClr val="BA5FDF"/>
    <a:srgbClr val="CC2A2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090" y="23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0278-C47D-49D5-A637-80355D16F8CD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832664E-5C59-46C6-B7FD-2C54D5888478}">
      <dgm:prSet phldrT="[文字]" custT="1"/>
      <dgm:spPr/>
      <dgm:t>
        <a:bodyPr/>
        <a:lstStyle/>
        <a:p>
          <a:pPr algn="l"/>
          <a:r>
            <a:rPr lang="zh-TW" altLang="en-US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舊制年資</a:t>
          </a:r>
          <a:r>
            <a: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未滿</a:t>
          </a:r>
          <a:r>
            <a:rPr lang="en-US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者</a:t>
          </a:r>
          <a:endParaRPr lang="en-US" altLang="zh-TW" sz="28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algn="l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原退休法第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條第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)</a:t>
          </a:r>
        </a:p>
      </dgm:t>
    </dgm:pt>
    <dgm:pt modelId="{C90F7DB5-2BA0-40B7-AF5E-737E59F71095}" type="parTrans" cxnId="{CE559C26-2EEE-4774-9B63-2BA619FB6AEE}">
      <dgm:prSet/>
      <dgm:spPr/>
      <dgm:t>
        <a:bodyPr/>
        <a:lstStyle/>
        <a:p>
          <a:endParaRPr lang="zh-TW" altLang="en-US"/>
        </a:p>
      </dgm:t>
    </dgm:pt>
    <dgm:pt modelId="{5240895D-DBB5-404C-90D7-04305D7937CF}" type="sibTrans" cxnId="{CE559C26-2EEE-4774-9B63-2BA619FB6AEE}">
      <dgm:prSet/>
      <dgm:spPr/>
      <dgm:t>
        <a:bodyPr/>
        <a:lstStyle/>
        <a:p>
          <a:endParaRPr lang="zh-TW" altLang="en-US"/>
        </a:p>
      </dgm:t>
    </dgm:pt>
    <dgm:pt modelId="{E2BD662E-B08F-4FB7-A30A-DB6BBADC74EA}">
      <dgm:prSet phldrT="[文字]" custT="1"/>
      <dgm:spPr/>
      <dgm:t>
        <a:bodyPr/>
        <a:lstStyle/>
        <a:p>
          <a:pPr algn="l"/>
          <a:r>
            <a:rPr lang="zh-TW" altLang="en-US" sz="2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舊制年資未滿</a:t>
          </a:r>
          <a:r>
            <a:rPr lang="en-US" altLang="zh-TW" sz="2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年</a:t>
          </a:r>
          <a:endParaRPr lang="en-US" altLang="zh-TW" sz="26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新舊制年資滿</a:t>
          </a:r>
          <a:r>
            <a: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至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年最高增發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個基數</a:t>
          </a:r>
          <a:endParaRPr lang="en-US" altLang="zh-TW" sz="26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新舊制年資超過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年至</a:t>
          </a:r>
          <a:r>
            <a: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26</a:t>
          </a:r>
          <a:r>
            <a:rPr lang="zh-TW" alt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最高減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個基數</a:t>
          </a:r>
          <a:endParaRPr lang="en-US" altLang="zh-TW" sz="2600" dirty="0" smtClean="0">
            <a:latin typeface="標楷體" pitchFamily="65" charset="-120"/>
            <a:ea typeface="標楷體" pitchFamily="65" charset="-120"/>
          </a:endParaRPr>
        </a:p>
        <a:p>
          <a:pPr algn="l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原退休法第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條第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57D03AB0-5F1D-4716-811F-B489AC374A1A}" type="parTrans" cxnId="{D327EB70-EA3F-4223-9AC4-3DAAB1606E3F}">
      <dgm:prSet/>
      <dgm:spPr/>
      <dgm:t>
        <a:bodyPr/>
        <a:lstStyle/>
        <a:p>
          <a:endParaRPr lang="zh-TW" altLang="en-US"/>
        </a:p>
      </dgm:t>
    </dgm:pt>
    <dgm:pt modelId="{DC95B8B0-53F0-49AA-B86E-466DF0ED3742}" type="sibTrans" cxnId="{D327EB70-EA3F-4223-9AC4-3DAAB1606E3F}">
      <dgm:prSet/>
      <dgm:spPr/>
      <dgm:t>
        <a:bodyPr/>
        <a:lstStyle/>
        <a:p>
          <a:endParaRPr lang="zh-TW" altLang="en-US"/>
        </a:p>
      </dgm:t>
    </dgm:pt>
    <dgm:pt modelId="{72CDAC32-1BEB-4416-8995-68BEE611094B}">
      <dgm:prSet phldrT="[文字]" custT="1"/>
      <dgm:spPr/>
      <dgm:t>
        <a:bodyPr/>
        <a:lstStyle/>
        <a:p>
          <a:pPr algn="l"/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得支領年資補償金情形</a:t>
          </a:r>
          <a:endParaRPr lang="zh-TW" altLang="en-US" sz="3600" dirty="0"/>
        </a:p>
      </dgm:t>
    </dgm:pt>
    <dgm:pt modelId="{AEF6A913-FB2B-4C11-8737-63AC7011C7A8}" type="sibTrans" cxnId="{4D962817-0271-4CD0-9D0C-DC211C084A5A}">
      <dgm:prSet/>
      <dgm:spPr/>
      <dgm:t>
        <a:bodyPr/>
        <a:lstStyle/>
        <a:p>
          <a:endParaRPr lang="zh-TW" altLang="en-US"/>
        </a:p>
      </dgm:t>
    </dgm:pt>
    <dgm:pt modelId="{77AE9767-3DF8-4578-8742-84D5F513C8C9}" type="parTrans" cxnId="{4D962817-0271-4CD0-9D0C-DC211C084A5A}">
      <dgm:prSet/>
      <dgm:spPr/>
      <dgm:t>
        <a:bodyPr/>
        <a:lstStyle/>
        <a:p>
          <a:endParaRPr lang="zh-TW" altLang="en-US"/>
        </a:p>
      </dgm:t>
    </dgm:pt>
    <dgm:pt modelId="{E6F3412D-A86D-4E9C-9BCD-1DE10309E283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日前退休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擇領月退休金者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</dgm:t>
    </dgm:pt>
    <dgm:pt modelId="{0F3070FF-E42B-47BB-83A0-4484E053CF30}" type="parTrans" cxnId="{4E719183-5CC0-4B98-B4AB-92CE495A48BE}">
      <dgm:prSet/>
      <dgm:spPr/>
      <dgm:t>
        <a:bodyPr/>
        <a:lstStyle/>
        <a:p>
          <a:endParaRPr lang="zh-TW" altLang="en-US"/>
        </a:p>
      </dgm:t>
    </dgm:pt>
    <dgm:pt modelId="{3E16188F-EB44-4606-BDB2-B3935A80573D}" type="sibTrans" cxnId="{4E719183-5CC0-4B98-B4AB-92CE495A48BE}">
      <dgm:prSet/>
      <dgm:spPr/>
      <dgm:t>
        <a:bodyPr/>
        <a:lstStyle/>
        <a:p>
          <a:endParaRPr lang="zh-TW" altLang="en-US"/>
        </a:p>
      </dgm:t>
    </dgm:pt>
    <dgm:pt modelId="{BA032441-3176-4E89-8ECB-9026A9AD0D78}" type="pres">
      <dgm:prSet presAssocID="{39100278-C47D-49D5-A637-80355D16F8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3A8F92-EA9D-44A8-88AE-2E8C5CC9F220}" type="pres">
      <dgm:prSet presAssocID="{72CDAC32-1BEB-4416-8995-68BEE611094B}" presName="root1" presStyleCnt="0"/>
      <dgm:spPr/>
    </dgm:pt>
    <dgm:pt modelId="{E010FAFA-E857-40C6-8850-418C9227CB80}" type="pres">
      <dgm:prSet presAssocID="{72CDAC32-1BEB-4416-8995-68BEE611094B}" presName="LevelOneTextNode" presStyleLbl="node0" presStyleIdx="0" presStyleCnt="1" custScaleX="219122" custScaleY="313791" custLinFactNeighborX="-40845" custLinFactNeighborY="116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1BA494-EC72-4036-B90F-FAF16FAF3D87}" type="pres">
      <dgm:prSet presAssocID="{72CDAC32-1BEB-4416-8995-68BEE611094B}" presName="level2hierChild" presStyleCnt="0"/>
      <dgm:spPr/>
    </dgm:pt>
    <dgm:pt modelId="{EA9615B4-92DC-485E-B118-1BD847964203}" type="pres">
      <dgm:prSet presAssocID="{0F3070FF-E42B-47BB-83A0-4484E053CF30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DDEA6FD6-2199-4A29-829D-1AA6D9E101B1}" type="pres">
      <dgm:prSet presAssocID="{0F3070FF-E42B-47BB-83A0-4484E053CF30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634F7574-EA36-40C8-9B4C-BDBC47ED994D}" type="pres">
      <dgm:prSet presAssocID="{E6F3412D-A86D-4E9C-9BCD-1DE10309E283}" presName="root2" presStyleCnt="0"/>
      <dgm:spPr/>
    </dgm:pt>
    <dgm:pt modelId="{12D9BE82-9F18-490F-8D30-3570D727BCC9}" type="pres">
      <dgm:prSet presAssocID="{E6F3412D-A86D-4E9C-9BCD-1DE10309E283}" presName="LevelTwoTextNode" presStyleLbl="node2" presStyleIdx="0" presStyleCnt="3" custScaleX="609761" custScaleY="110007" custLinFactNeighborX="9262" custLinFactNeighborY="-474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54384A-A930-47AB-889D-ACC44C0E4977}" type="pres">
      <dgm:prSet presAssocID="{E6F3412D-A86D-4E9C-9BCD-1DE10309E283}" presName="level3hierChild" presStyleCnt="0"/>
      <dgm:spPr/>
    </dgm:pt>
    <dgm:pt modelId="{1969E55A-BC76-4BAB-BB70-F11976404985}" type="pres">
      <dgm:prSet presAssocID="{C90F7DB5-2BA0-40B7-AF5E-737E59F71095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87922793-359F-406A-B350-00AF966087C4}" type="pres">
      <dgm:prSet presAssocID="{C90F7DB5-2BA0-40B7-AF5E-737E59F71095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7022270A-B41C-4FA4-87EB-2949DB833697}" type="pres">
      <dgm:prSet presAssocID="{6832664E-5C59-46C6-B7FD-2C54D5888478}" presName="root2" presStyleCnt="0"/>
      <dgm:spPr/>
    </dgm:pt>
    <dgm:pt modelId="{8EC339AE-B4A1-4929-B139-1159F7DF15A6}" type="pres">
      <dgm:prSet presAssocID="{6832664E-5C59-46C6-B7FD-2C54D5888478}" presName="LevelTwoTextNode" presStyleLbl="node2" presStyleIdx="1" presStyleCnt="3" custScaleX="614869" custScaleY="184077" custLinFactNeighborX="57485" custLinFactNeighborY="171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59757E6-363A-4AD5-A033-E3E101CE7994}" type="pres">
      <dgm:prSet presAssocID="{6832664E-5C59-46C6-B7FD-2C54D5888478}" presName="level3hierChild" presStyleCnt="0"/>
      <dgm:spPr/>
    </dgm:pt>
    <dgm:pt modelId="{DA1F1B17-AF8C-4845-98BD-EFE6FBFB1E62}" type="pres">
      <dgm:prSet presAssocID="{57D03AB0-5F1D-4716-811F-B489AC374A1A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E72DE0D8-D219-45DE-9AC8-F161250EE873}" type="pres">
      <dgm:prSet presAssocID="{57D03AB0-5F1D-4716-811F-B489AC374A1A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4A559E1A-08DF-449D-9AC6-A4DCAEED54C0}" type="pres">
      <dgm:prSet presAssocID="{E2BD662E-B08F-4FB7-A30A-DB6BBADC74EA}" presName="root2" presStyleCnt="0"/>
      <dgm:spPr/>
    </dgm:pt>
    <dgm:pt modelId="{8A91466A-3651-4370-A960-851DE0C90A92}" type="pres">
      <dgm:prSet presAssocID="{E2BD662E-B08F-4FB7-A30A-DB6BBADC74EA}" presName="LevelTwoTextNode" presStyleLbl="node2" presStyleIdx="2" presStyleCnt="3" custScaleX="616555" custScaleY="477498" custLinFactNeighborX="20528" custLinFactNeighborY="401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464DB1-B17A-4F64-9777-796D0D51C4F8}" type="pres">
      <dgm:prSet presAssocID="{E2BD662E-B08F-4FB7-A30A-DB6BBADC74EA}" presName="level3hierChild" presStyleCnt="0"/>
      <dgm:spPr/>
    </dgm:pt>
  </dgm:ptLst>
  <dgm:cxnLst>
    <dgm:cxn modelId="{ABE01A76-870A-4977-ACB7-54DB89BFE565}" type="presOf" srcId="{6832664E-5C59-46C6-B7FD-2C54D5888478}" destId="{8EC339AE-B4A1-4929-B139-1159F7DF15A6}" srcOrd="0" destOrd="0" presId="urn:microsoft.com/office/officeart/2005/8/layout/hierarchy2"/>
    <dgm:cxn modelId="{C59E5634-14ED-4054-9CDC-0F83B8431355}" type="presOf" srcId="{C90F7DB5-2BA0-40B7-AF5E-737E59F71095}" destId="{1969E55A-BC76-4BAB-BB70-F11976404985}" srcOrd="0" destOrd="0" presId="urn:microsoft.com/office/officeart/2005/8/layout/hierarchy2"/>
    <dgm:cxn modelId="{7B35EF8A-EF23-4610-8219-A913909EBE5E}" type="presOf" srcId="{72CDAC32-1BEB-4416-8995-68BEE611094B}" destId="{E010FAFA-E857-40C6-8850-418C9227CB80}" srcOrd="0" destOrd="0" presId="urn:microsoft.com/office/officeart/2005/8/layout/hierarchy2"/>
    <dgm:cxn modelId="{9A6886BC-6021-4038-8FB6-18A247D11F8A}" type="presOf" srcId="{E2BD662E-B08F-4FB7-A30A-DB6BBADC74EA}" destId="{8A91466A-3651-4370-A960-851DE0C90A92}" srcOrd="0" destOrd="0" presId="urn:microsoft.com/office/officeart/2005/8/layout/hierarchy2"/>
    <dgm:cxn modelId="{2A94C5ED-DB06-42FA-9583-3F4F6DDB6302}" type="presOf" srcId="{E6F3412D-A86D-4E9C-9BCD-1DE10309E283}" destId="{12D9BE82-9F18-490F-8D30-3570D727BCC9}" srcOrd="0" destOrd="0" presId="urn:microsoft.com/office/officeart/2005/8/layout/hierarchy2"/>
    <dgm:cxn modelId="{D327EB70-EA3F-4223-9AC4-3DAAB1606E3F}" srcId="{72CDAC32-1BEB-4416-8995-68BEE611094B}" destId="{E2BD662E-B08F-4FB7-A30A-DB6BBADC74EA}" srcOrd="2" destOrd="0" parTransId="{57D03AB0-5F1D-4716-811F-B489AC374A1A}" sibTransId="{DC95B8B0-53F0-49AA-B86E-466DF0ED3742}"/>
    <dgm:cxn modelId="{6175A1B2-E043-457A-8CDE-6E45AB657661}" type="presOf" srcId="{C90F7DB5-2BA0-40B7-AF5E-737E59F71095}" destId="{87922793-359F-406A-B350-00AF966087C4}" srcOrd="1" destOrd="0" presId="urn:microsoft.com/office/officeart/2005/8/layout/hierarchy2"/>
    <dgm:cxn modelId="{F01A0CD8-0D0E-485E-B0ED-740E54F5CFA0}" type="presOf" srcId="{39100278-C47D-49D5-A637-80355D16F8CD}" destId="{BA032441-3176-4E89-8ECB-9026A9AD0D78}" srcOrd="0" destOrd="0" presId="urn:microsoft.com/office/officeart/2005/8/layout/hierarchy2"/>
    <dgm:cxn modelId="{CE559C26-2EEE-4774-9B63-2BA619FB6AEE}" srcId="{72CDAC32-1BEB-4416-8995-68BEE611094B}" destId="{6832664E-5C59-46C6-B7FD-2C54D5888478}" srcOrd="1" destOrd="0" parTransId="{C90F7DB5-2BA0-40B7-AF5E-737E59F71095}" sibTransId="{5240895D-DBB5-404C-90D7-04305D7937CF}"/>
    <dgm:cxn modelId="{4E719183-5CC0-4B98-B4AB-92CE495A48BE}" srcId="{72CDAC32-1BEB-4416-8995-68BEE611094B}" destId="{E6F3412D-A86D-4E9C-9BCD-1DE10309E283}" srcOrd="0" destOrd="0" parTransId="{0F3070FF-E42B-47BB-83A0-4484E053CF30}" sibTransId="{3E16188F-EB44-4606-BDB2-B3935A80573D}"/>
    <dgm:cxn modelId="{288EED3D-8130-4FDC-AD0B-4473D88D176F}" type="presOf" srcId="{57D03AB0-5F1D-4716-811F-B489AC374A1A}" destId="{E72DE0D8-D219-45DE-9AC8-F161250EE873}" srcOrd="1" destOrd="0" presId="urn:microsoft.com/office/officeart/2005/8/layout/hierarchy2"/>
    <dgm:cxn modelId="{D8083C26-DEC3-4E53-880D-01F409BACACE}" type="presOf" srcId="{57D03AB0-5F1D-4716-811F-B489AC374A1A}" destId="{DA1F1B17-AF8C-4845-98BD-EFE6FBFB1E62}" srcOrd="0" destOrd="0" presId="urn:microsoft.com/office/officeart/2005/8/layout/hierarchy2"/>
    <dgm:cxn modelId="{4D962817-0271-4CD0-9D0C-DC211C084A5A}" srcId="{39100278-C47D-49D5-A637-80355D16F8CD}" destId="{72CDAC32-1BEB-4416-8995-68BEE611094B}" srcOrd="0" destOrd="0" parTransId="{77AE9767-3DF8-4578-8742-84D5F513C8C9}" sibTransId="{AEF6A913-FB2B-4C11-8737-63AC7011C7A8}"/>
    <dgm:cxn modelId="{E28526F1-C90C-4CB1-9308-C41F3D5FD9C3}" type="presOf" srcId="{0F3070FF-E42B-47BB-83A0-4484E053CF30}" destId="{EA9615B4-92DC-485E-B118-1BD847964203}" srcOrd="0" destOrd="0" presId="urn:microsoft.com/office/officeart/2005/8/layout/hierarchy2"/>
    <dgm:cxn modelId="{31D54E53-041E-4F71-989F-19C8A7355AC9}" type="presOf" srcId="{0F3070FF-E42B-47BB-83A0-4484E053CF30}" destId="{DDEA6FD6-2199-4A29-829D-1AA6D9E101B1}" srcOrd="1" destOrd="0" presId="urn:microsoft.com/office/officeart/2005/8/layout/hierarchy2"/>
    <dgm:cxn modelId="{2ACAA043-B9ED-4E59-98D9-741AEA898D08}" type="presParOf" srcId="{BA032441-3176-4E89-8ECB-9026A9AD0D78}" destId="{923A8F92-EA9D-44A8-88AE-2E8C5CC9F220}" srcOrd="0" destOrd="0" presId="urn:microsoft.com/office/officeart/2005/8/layout/hierarchy2"/>
    <dgm:cxn modelId="{B14B438E-265F-4E32-9DCA-CD467901E55D}" type="presParOf" srcId="{923A8F92-EA9D-44A8-88AE-2E8C5CC9F220}" destId="{E010FAFA-E857-40C6-8850-418C9227CB80}" srcOrd="0" destOrd="0" presId="urn:microsoft.com/office/officeart/2005/8/layout/hierarchy2"/>
    <dgm:cxn modelId="{DD04A6D9-110D-4769-808A-48EAC5A2488C}" type="presParOf" srcId="{923A8F92-EA9D-44A8-88AE-2E8C5CC9F220}" destId="{251BA494-EC72-4036-B90F-FAF16FAF3D87}" srcOrd="1" destOrd="0" presId="urn:microsoft.com/office/officeart/2005/8/layout/hierarchy2"/>
    <dgm:cxn modelId="{9874E5E5-86D9-4C1F-9390-E2539763D652}" type="presParOf" srcId="{251BA494-EC72-4036-B90F-FAF16FAF3D87}" destId="{EA9615B4-92DC-485E-B118-1BD847964203}" srcOrd="0" destOrd="0" presId="urn:microsoft.com/office/officeart/2005/8/layout/hierarchy2"/>
    <dgm:cxn modelId="{89ACB37B-8CCC-467D-BF25-2980E09181A8}" type="presParOf" srcId="{EA9615B4-92DC-485E-B118-1BD847964203}" destId="{DDEA6FD6-2199-4A29-829D-1AA6D9E101B1}" srcOrd="0" destOrd="0" presId="urn:microsoft.com/office/officeart/2005/8/layout/hierarchy2"/>
    <dgm:cxn modelId="{93EB31DB-2F0A-4E19-92AE-D40802F7DC93}" type="presParOf" srcId="{251BA494-EC72-4036-B90F-FAF16FAF3D87}" destId="{634F7574-EA36-40C8-9B4C-BDBC47ED994D}" srcOrd="1" destOrd="0" presId="urn:microsoft.com/office/officeart/2005/8/layout/hierarchy2"/>
    <dgm:cxn modelId="{C8CF777F-BE32-431B-B36E-EA87F4B4EE93}" type="presParOf" srcId="{634F7574-EA36-40C8-9B4C-BDBC47ED994D}" destId="{12D9BE82-9F18-490F-8D30-3570D727BCC9}" srcOrd="0" destOrd="0" presId="urn:microsoft.com/office/officeart/2005/8/layout/hierarchy2"/>
    <dgm:cxn modelId="{4BD8ADFA-6225-4763-B004-486244CA7098}" type="presParOf" srcId="{634F7574-EA36-40C8-9B4C-BDBC47ED994D}" destId="{B054384A-A930-47AB-889D-ACC44C0E4977}" srcOrd="1" destOrd="0" presId="urn:microsoft.com/office/officeart/2005/8/layout/hierarchy2"/>
    <dgm:cxn modelId="{850C49E5-E78B-42B6-A69A-8BCC9C0BF75F}" type="presParOf" srcId="{251BA494-EC72-4036-B90F-FAF16FAF3D87}" destId="{1969E55A-BC76-4BAB-BB70-F11976404985}" srcOrd="2" destOrd="0" presId="urn:microsoft.com/office/officeart/2005/8/layout/hierarchy2"/>
    <dgm:cxn modelId="{E9504594-5193-474D-8677-C849FB9BBA80}" type="presParOf" srcId="{1969E55A-BC76-4BAB-BB70-F11976404985}" destId="{87922793-359F-406A-B350-00AF966087C4}" srcOrd="0" destOrd="0" presId="urn:microsoft.com/office/officeart/2005/8/layout/hierarchy2"/>
    <dgm:cxn modelId="{6C10E69D-4C4D-498C-895B-85B51441CF42}" type="presParOf" srcId="{251BA494-EC72-4036-B90F-FAF16FAF3D87}" destId="{7022270A-B41C-4FA4-87EB-2949DB833697}" srcOrd="3" destOrd="0" presId="urn:microsoft.com/office/officeart/2005/8/layout/hierarchy2"/>
    <dgm:cxn modelId="{8080ECDB-751F-49D3-821F-237440EAFE16}" type="presParOf" srcId="{7022270A-B41C-4FA4-87EB-2949DB833697}" destId="{8EC339AE-B4A1-4929-B139-1159F7DF15A6}" srcOrd="0" destOrd="0" presId="urn:microsoft.com/office/officeart/2005/8/layout/hierarchy2"/>
    <dgm:cxn modelId="{2E15664B-7CBF-44B1-87A5-3A524F8BB428}" type="presParOf" srcId="{7022270A-B41C-4FA4-87EB-2949DB833697}" destId="{759757E6-363A-4AD5-A033-E3E101CE7994}" srcOrd="1" destOrd="0" presId="urn:microsoft.com/office/officeart/2005/8/layout/hierarchy2"/>
    <dgm:cxn modelId="{EE828C2A-3CD0-479D-A714-4DAB6EF0E366}" type="presParOf" srcId="{251BA494-EC72-4036-B90F-FAF16FAF3D87}" destId="{DA1F1B17-AF8C-4845-98BD-EFE6FBFB1E62}" srcOrd="4" destOrd="0" presId="urn:microsoft.com/office/officeart/2005/8/layout/hierarchy2"/>
    <dgm:cxn modelId="{5D50597A-6B71-4AFE-8CD0-CF4ADFAC8128}" type="presParOf" srcId="{DA1F1B17-AF8C-4845-98BD-EFE6FBFB1E62}" destId="{E72DE0D8-D219-45DE-9AC8-F161250EE873}" srcOrd="0" destOrd="0" presId="urn:microsoft.com/office/officeart/2005/8/layout/hierarchy2"/>
    <dgm:cxn modelId="{3AA00597-747C-4485-9E5A-028DA401ABDE}" type="presParOf" srcId="{251BA494-EC72-4036-B90F-FAF16FAF3D87}" destId="{4A559E1A-08DF-449D-9AC6-A4DCAEED54C0}" srcOrd="5" destOrd="0" presId="urn:microsoft.com/office/officeart/2005/8/layout/hierarchy2"/>
    <dgm:cxn modelId="{9699DAAD-A4DA-48CD-BD1F-88733A82435A}" type="presParOf" srcId="{4A559E1A-08DF-449D-9AC6-A4DCAEED54C0}" destId="{8A91466A-3651-4370-A960-851DE0C90A92}" srcOrd="0" destOrd="0" presId="urn:microsoft.com/office/officeart/2005/8/layout/hierarchy2"/>
    <dgm:cxn modelId="{92644E57-9570-4F8E-927C-CCF52EFCE1B0}" type="presParOf" srcId="{4A559E1A-08DF-449D-9AC6-A4DCAEED54C0}" destId="{16464DB1-B17A-4F64-9777-796D0D51C4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A9E60-76B2-402E-B76D-036714B11258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83A4F1C-4812-4A63-9729-E78FED552557}">
      <dgm:prSet custT="1"/>
      <dgm:spPr/>
      <dgm:t>
        <a:bodyPr/>
        <a:lstStyle/>
        <a:p>
          <a:pPr algn="l" rtl="0"/>
          <a:r>
            <a:rPr lang="zh-TW" sz="2600" dirty="0" smtClean="0">
              <a:latin typeface="標楷體" pitchFamily="65" charset="-120"/>
              <a:ea typeface="標楷體" pitchFamily="65" charset="-120"/>
            </a:rPr>
            <a:t>某甲自</a:t>
          </a:r>
          <a:r>
            <a:rPr lang="en-US" sz="2600" dirty="0" smtClean="0">
              <a:latin typeface="標楷體" pitchFamily="65" charset="-120"/>
              <a:ea typeface="標楷體" pitchFamily="65" charset="-120"/>
            </a:rPr>
            <a:t>78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26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月起任職，服公職前具有義務役年資</a:t>
          </a:r>
          <a:r>
            <a:rPr lang="en-US" sz="26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年，預定於</a:t>
          </a:r>
          <a:r>
            <a:rPr lang="en-US" sz="2600" dirty="0" smtClean="0">
              <a:latin typeface="標楷體" pitchFamily="65" charset="-120"/>
              <a:ea typeface="標楷體" pitchFamily="65" charset="-120"/>
            </a:rPr>
            <a:t>108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26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日退休，退休時敘</a:t>
          </a:r>
          <a:r>
            <a:rPr 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委任第</a:t>
          </a:r>
          <a:r>
            <a:rPr 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職等年功俸</a:t>
          </a:r>
          <a:r>
            <a:rPr 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10</a:t>
          </a:r>
          <a:r>
            <a:rPr 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級</a:t>
          </a:r>
          <a:r>
            <a:rPr 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520</a:t>
          </a:r>
          <a:r>
            <a:rPr 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俸點</a:t>
          </a:r>
          <a:r>
            <a:rPr lang="en-US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35,470</a:t>
          </a:r>
          <a:r>
            <a:rPr 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元</a:t>
          </a:r>
          <a:r>
            <a:rPr lang="zh-TW" sz="2600" dirty="0" smtClean="0">
              <a:latin typeface="標楷體" pitchFamily="65" charset="-120"/>
              <a:ea typeface="標楷體" pitchFamily="65" charset="-120"/>
            </a:rPr>
            <a:t>，選擇支領月退休金，可領取之年資一次補償金計算如下：</a:t>
          </a:r>
          <a:endParaRPr lang="zh-TW" sz="2600" dirty="0">
            <a:latin typeface="標楷體" pitchFamily="65" charset="-120"/>
            <a:ea typeface="標楷體" pitchFamily="65" charset="-120"/>
          </a:endParaRPr>
        </a:p>
      </dgm:t>
    </dgm:pt>
    <dgm:pt modelId="{985E371A-2F3B-43FE-9E71-0ECCD2E3EA78}" type="par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A034218A-50F1-4190-B2E6-20E27DCB3FFF}" type="sib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E711E0C8-23C5-4188-AB3A-C338773400F3}">
      <dgm:prSet custT="1"/>
      <dgm:spPr/>
      <dgm:t>
        <a:bodyPr/>
        <a:lstStyle/>
        <a:p>
          <a:pPr algn="l"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基數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=(15‐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舊制年資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)*0.5=(15‐8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個月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)*0.5=3</a:t>
          </a:r>
        </a:p>
        <a:p>
          <a:pPr algn="l"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增發補償金金額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=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本俸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年功俸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)*2*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基數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=35,470*2*3=</a:t>
          </a:r>
          <a:r>
            <a: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212,820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元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第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)</a:t>
          </a:r>
          <a:endParaRPr lang="en-US" altLang="zh-TW" sz="2400" dirty="0" smtClean="0">
            <a:latin typeface="標楷體" pitchFamily="65" charset="-120"/>
            <a:ea typeface="標楷體" pitchFamily="65" charset="-120"/>
          </a:endParaRPr>
        </a:p>
        <a:p>
          <a:pPr algn="l"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因新、舊制年資合計超過 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26 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年，不再發給一次補償金。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第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2000" dirty="0">
            <a:latin typeface="標楷體" pitchFamily="65" charset="-120"/>
            <a:ea typeface="標楷體" pitchFamily="65" charset="-120"/>
          </a:endParaRPr>
        </a:p>
      </dgm:t>
    </dgm:pt>
    <dgm:pt modelId="{A8C797EB-88F2-4B03-BACB-E85EFA469CEB}" type="parTrans" cxnId="{EA3A39A0-7B22-4EBD-9B06-3CF39B66C2FD}">
      <dgm:prSet/>
      <dgm:spPr/>
      <dgm:t>
        <a:bodyPr/>
        <a:lstStyle/>
        <a:p>
          <a:endParaRPr lang="zh-TW" altLang="en-US"/>
        </a:p>
      </dgm:t>
    </dgm:pt>
    <dgm:pt modelId="{6B9E47D2-25EA-489E-BB08-749A2E233209}" type="sibTrans" cxnId="{EA3A39A0-7B22-4EBD-9B06-3CF39B66C2FD}">
      <dgm:prSet/>
      <dgm:spPr/>
      <dgm:t>
        <a:bodyPr/>
        <a:lstStyle/>
        <a:p>
          <a:endParaRPr lang="zh-TW" altLang="en-US"/>
        </a:p>
      </dgm:t>
    </dgm:pt>
    <dgm:pt modelId="{50F71BCA-9E7A-4A04-953B-1FFA9A7660CD}" type="pres">
      <dgm:prSet presAssocID="{D34A9E60-76B2-402E-B76D-036714B1125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3A4B29-1CDC-4E23-AF99-D30C0DCE6F95}" type="pres">
      <dgm:prSet presAssocID="{983A4F1C-4812-4A63-9729-E78FED552557}" presName="node" presStyleLbl="node1" presStyleIdx="0" presStyleCnt="2" custScaleX="105475" custScaleY="80940" custLinFactNeighborX="-130" custLinFactNeighborY="-30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85000-3345-448B-878C-BD40CAC8B785}" type="pres">
      <dgm:prSet presAssocID="{A034218A-50F1-4190-B2E6-20E27DCB3FFF}" presName="sibTrans" presStyleLbl="sibTrans2D1" presStyleIdx="0" presStyleCnt="1" custScaleX="119807" custScaleY="41032" custLinFactNeighborX="-4137" custLinFactNeighborY="-1099"/>
      <dgm:spPr/>
      <dgm:t>
        <a:bodyPr/>
        <a:lstStyle/>
        <a:p>
          <a:endParaRPr lang="zh-TW" altLang="en-US"/>
        </a:p>
      </dgm:t>
    </dgm:pt>
    <dgm:pt modelId="{2A0EAA63-156B-4B40-9D68-F406A7459611}" type="pres">
      <dgm:prSet presAssocID="{A034218A-50F1-4190-B2E6-20E27DCB3FF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BC6874BE-D8A5-40C6-B30C-A9916514F4FB}" type="pres">
      <dgm:prSet presAssocID="{E711E0C8-23C5-4188-AB3A-C338773400F3}" presName="node" presStyleLbl="node1" presStyleIdx="1" presStyleCnt="2" custScaleX="107190" custLinFactNeighborX="789" custLinFactNeighborY="-11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DE7F56-CE3B-4416-B6B7-89E68711FE2F}" type="presOf" srcId="{D34A9E60-76B2-402E-B76D-036714B11258}" destId="{50F71BCA-9E7A-4A04-953B-1FFA9A7660CD}" srcOrd="0" destOrd="0" presId="urn:microsoft.com/office/officeart/2005/8/layout/process2"/>
    <dgm:cxn modelId="{6F61B2BD-3FD2-4D04-A5A5-9C0E15656F65}" type="presOf" srcId="{A034218A-50F1-4190-B2E6-20E27DCB3FFF}" destId="{B0685000-3345-448B-878C-BD40CAC8B785}" srcOrd="0" destOrd="0" presId="urn:microsoft.com/office/officeart/2005/8/layout/process2"/>
    <dgm:cxn modelId="{A6E6B662-2659-4FA2-8FBD-EB31C8016F8C}" type="presOf" srcId="{E711E0C8-23C5-4188-AB3A-C338773400F3}" destId="{BC6874BE-D8A5-40C6-B30C-A9916514F4FB}" srcOrd="0" destOrd="0" presId="urn:microsoft.com/office/officeart/2005/8/layout/process2"/>
    <dgm:cxn modelId="{EA3A39A0-7B22-4EBD-9B06-3CF39B66C2FD}" srcId="{D34A9E60-76B2-402E-B76D-036714B11258}" destId="{E711E0C8-23C5-4188-AB3A-C338773400F3}" srcOrd="1" destOrd="0" parTransId="{A8C797EB-88F2-4B03-BACB-E85EFA469CEB}" sibTransId="{6B9E47D2-25EA-489E-BB08-749A2E233209}"/>
    <dgm:cxn modelId="{F6F262CD-EDCF-448D-A92F-87E84408D62B}" srcId="{D34A9E60-76B2-402E-B76D-036714B11258}" destId="{983A4F1C-4812-4A63-9729-E78FED552557}" srcOrd="0" destOrd="0" parTransId="{985E371A-2F3B-43FE-9E71-0ECCD2E3EA78}" sibTransId="{A034218A-50F1-4190-B2E6-20E27DCB3FFF}"/>
    <dgm:cxn modelId="{39F993F9-D1E5-4B4D-BF2A-F810C352C744}" type="presOf" srcId="{983A4F1C-4812-4A63-9729-E78FED552557}" destId="{B73A4B29-1CDC-4E23-AF99-D30C0DCE6F95}" srcOrd="0" destOrd="0" presId="urn:microsoft.com/office/officeart/2005/8/layout/process2"/>
    <dgm:cxn modelId="{D7C35824-00CF-4174-8065-315C7160A781}" type="presOf" srcId="{A034218A-50F1-4190-B2E6-20E27DCB3FFF}" destId="{2A0EAA63-156B-4B40-9D68-F406A7459611}" srcOrd="1" destOrd="0" presId="urn:microsoft.com/office/officeart/2005/8/layout/process2"/>
    <dgm:cxn modelId="{1C5F7D20-B409-4C69-89B8-B882788597C3}" type="presParOf" srcId="{50F71BCA-9E7A-4A04-953B-1FFA9A7660CD}" destId="{B73A4B29-1CDC-4E23-AF99-D30C0DCE6F95}" srcOrd="0" destOrd="0" presId="urn:microsoft.com/office/officeart/2005/8/layout/process2"/>
    <dgm:cxn modelId="{9F5513B7-6C8D-45B9-BDEC-3F8C241443B5}" type="presParOf" srcId="{50F71BCA-9E7A-4A04-953B-1FFA9A7660CD}" destId="{B0685000-3345-448B-878C-BD40CAC8B785}" srcOrd="1" destOrd="0" presId="urn:microsoft.com/office/officeart/2005/8/layout/process2"/>
    <dgm:cxn modelId="{BC8B41AB-84AF-4CB1-A695-5EC999540115}" type="presParOf" srcId="{B0685000-3345-448B-878C-BD40CAC8B785}" destId="{2A0EAA63-156B-4B40-9D68-F406A7459611}" srcOrd="0" destOrd="0" presId="urn:microsoft.com/office/officeart/2005/8/layout/process2"/>
    <dgm:cxn modelId="{CB0FD618-6414-4D82-9BC8-69CD5F1AABC2}" type="presParOf" srcId="{50F71BCA-9E7A-4A04-953B-1FFA9A7660CD}" destId="{BC6874BE-D8A5-40C6-B30C-A9916514F4F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A9E60-76B2-402E-B76D-036714B11258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83A4F1C-4812-4A63-9729-E78FED552557}">
      <dgm:prSet custT="1"/>
      <dgm:spPr/>
      <dgm:t>
        <a:bodyPr/>
        <a:lstStyle/>
        <a:p>
          <a:pPr algn="l" rtl="0"/>
          <a:r>
            <a:rPr lang="zh-TW" sz="2600" dirty="0" smtClean="0">
              <a:effectLst/>
              <a:ea typeface="標楷體"/>
              <a:cs typeface="Times New Roman"/>
            </a:rPr>
            <a:t>某</a:t>
          </a:r>
          <a:r>
            <a:rPr lang="zh-TW" altLang="en-US" sz="2600" dirty="0" smtClean="0">
              <a:effectLst/>
              <a:ea typeface="標楷體"/>
              <a:cs typeface="Times New Roman"/>
            </a:rPr>
            <a:t>乙</a:t>
          </a:r>
          <a:r>
            <a:rPr lang="zh-TW" sz="2600" dirty="0" smtClean="0">
              <a:effectLst/>
              <a:ea typeface="標楷體"/>
              <a:cs typeface="Times New Roman"/>
            </a:rPr>
            <a:t>自</a:t>
          </a:r>
          <a:r>
            <a:rPr lang="en-US" sz="2600" dirty="0" smtClean="0">
              <a:effectLst/>
              <a:ea typeface="標楷體"/>
              <a:cs typeface="Times New Roman"/>
            </a:rPr>
            <a:t>73</a:t>
          </a:r>
          <a:r>
            <a:rPr lang="zh-TW" sz="2600" dirty="0" smtClean="0">
              <a:effectLst/>
              <a:ea typeface="標楷體"/>
              <a:cs typeface="Times New Roman"/>
            </a:rPr>
            <a:t>年</a:t>
          </a:r>
          <a:r>
            <a:rPr lang="en-US" sz="2600" dirty="0" smtClean="0">
              <a:effectLst/>
              <a:ea typeface="標楷體"/>
              <a:cs typeface="Times New Roman"/>
            </a:rPr>
            <a:t>7</a:t>
          </a:r>
          <a:r>
            <a:rPr lang="zh-TW" sz="2600" dirty="0" smtClean="0">
              <a:effectLst/>
              <a:ea typeface="標楷體"/>
              <a:cs typeface="Times New Roman"/>
            </a:rPr>
            <a:t>月起任職，服公職前具有義務役年資</a:t>
          </a:r>
          <a:r>
            <a:rPr lang="en-US" sz="2600" dirty="0" smtClean="0">
              <a:effectLst/>
              <a:ea typeface="標楷體"/>
              <a:cs typeface="Times New Roman"/>
            </a:rPr>
            <a:t>2 </a:t>
          </a:r>
          <a:r>
            <a:rPr lang="zh-TW" sz="2600" dirty="0" smtClean="0">
              <a:effectLst/>
              <a:ea typeface="標楷體"/>
              <a:cs typeface="Times New Roman"/>
            </a:rPr>
            <a:t>年，預定於</a:t>
          </a:r>
          <a:r>
            <a:rPr lang="en-US" sz="2600" dirty="0" smtClean="0">
              <a:effectLst/>
              <a:ea typeface="標楷體"/>
              <a:cs typeface="Times New Roman"/>
            </a:rPr>
            <a:t>108</a:t>
          </a:r>
          <a:r>
            <a:rPr lang="zh-TW" sz="2600" dirty="0" smtClean="0">
              <a:effectLst/>
              <a:ea typeface="標楷體"/>
              <a:cs typeface="Times New Roman"/>
            </a:rPr>
            <a:t>年</a:t>
          </a:r>
          <a:r>
            <a:rPr lang="en-US" sz="2600" dirty="0" smtClean="0">
              <a:effectLst/>
              <a:ea typeface="標楷體"/>
              <a:cs typeface="Times New Roman"/>
            </a:rPr>
            <a:t>6</a:t>
          </a:r>
          <a:r>
            <a:rPr lang="zh-TW" sz="2600" dirty="0" smtClean="0">
              <a:effectLst/>
              <a:ea typeface="標楷體"/>
              <a:cs typeface="Times New Roman"/>
            </a:rPr>
            <a:t>月</a:t>
          </a:r>
          <a:r>
            <a:rPr lang="en-US" altLang="zh-TW" sz="2600" dirty="0" smtClean="0">
              <a:effectLst/>
              <a:ea typeface="標楷體"/>
              <a:cs typeface="Times New Roman"/>
            </a:rPr>
            <a:t>30</a:t>
          </a:r>
          <a:r>
            <a:rPr lang="zh-TW" sz="2600" dirty="0" smtClean="0">
              <a:effectLst/>
              <a:ea typeface="標楷體"/>
              <a:cs typeface="Times New Roman"/>
            </a:rPr>
            <a:t>日退休，退休時敘</a:t>
          </a:r>
          <a:r>
            <a:rPr lang="zh-TW" altLang="en-US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薦</a:t>
          </a:r>
          <a:r>
            <a:rPr 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任第</a:t>
          </a:r>
          <a:r>
            <a:rPr lang="en-US" alt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9</a:t>
          </a:r>
          <a:r>
            <a:rPr 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職等年功俸</a:t>
          </a:r>
          <a:r>
            <a:rPr lang="en-US" alt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7</a:t>
          </a:r>
          <a:r>
            <a:rPr 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級</a:t>
          </a:r>
          <a:r>
            <a:rPr lang="en-US" alt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710</a:t>
          </a:r>
          <a:r>
            <a:rPr 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俸點</a:t>
          </a:r>
          <a:r>
            <a:rPr lang="en-US" alt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48,050</a:t>
          </a:r>
          <a:r>
            <a:rPr lang="zh-TW" sz="26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元</a:t>
          </a:r>
          <a:r>
            <a:rPr lang="zh-TW" sz="2600" dirty="0" smtClean="0">
              <a:effectLst/>
              <a:ea typeface="標楷體"/>
              <a:cs typeface="Times New Roman"/>
            </a:rPr>
            <a:t>，如選擇支領月</a:t>
          </a:r>
          <a:r>
            <a:rPr lang="zh-TW" sz="2600" b="1" dirty="0" smtClean="0">
              <a:effectLst/>
              <a:ea typeface="標楷體"/>
              <a:cs typeface="Times New Roman"/>
            </a:rPr>
            <a:t>退休金</a:t>
          </a:r>
          <a:r>
            <a:rPr lang="zh-TW" sz="2600" dirty="0" smtClean="0">
              <a:effectLst/>
              <a:ea typeface="標楷體"/>
              <a:cs typeface="Times New Roman"/>
            </a:rPr>
            <a:t>，則可領取之年資一次補償金計算如下：</a:t>
          </a:r>
          <a:endParaRPr lang="zh-TW" sz="2600" dirty="0">
            <a:latin typeface="標楷體" pitchFamily="65" charset="-120"/>
            <a:ea typeface="標楷體" pitchFamily="65" charset="-120"/>
          </a:endParaRPr>
        </a:p>
      </dgm:t>
    </dgm:pt>
    <dgm:pt modelId="{985E371A-2F3B-43FE-9E71-0ECCD2E3EA78}" type="par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A034218A-50F1-4190-B2E6-20E27DCB3FFF}" type="sib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E711E0C8-23C5-4188-AB3A-C338773400F3}">
      <dgm:prSet custT="1"/>
      <dgm:spPr/>
      <dgm:t>
        <a:bodyPr/>
        <a:lstStyle/>
        <a:p>
          <a:pPr algn="l" rtl="0"/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基數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=(15‐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舊制年資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)*0.5=(15‐13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年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)*0.5=1</a:t>
          </a:r>
          <a:endParaRPr lang="zh-TW" sz="2400" dirty="0" smtClean="0">
            <a:effectLst/>
            <a:latin typeface="Calibri"/>
            <a:ea typeface="新細明體"/>
            <a:cs typeface="Times New Roman"/>
          </a:endParaRPr>
        </a:p>
        <a:p>
          <a:pPr marL="269875" indent="-269875" algn="l"/>
          <a:r>
            <a:rPr lang="en-US" sz="2400" dirty="0" smtClean="0">
              <a:effectLst/>
              <a:latin typeface="標楷體"/>
              <a:ea typeface="新細明體"/>
              <a:cs typeface="Times New Roman"/>
            </a:rPr>
            <a:t>2.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增發補償金金額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=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本俸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(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年功俸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)*2*</a:t>
          </a:r>
          <a:r>
            <a:rPr lang="zh-TW" sz="2400" dirty="0" smtClean="0">
              <a:effectLst/>
              <a:latin typeface="Calibri"/>
              <a:ea typeface="標楷體"/>
              <a:cs typeface="Times New Roman"/>
            </a:rPr>
            <a:t>基數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=</a:t>
          </a:r>
          <a:r>
            <a:rPr lang="en-US" altLang="zh-TW" sz="2400" dirty="0" smtClean="0">
              <a:effectLst/>
              <a:latin typeface="Calibri"/>
              <a:ea typeface="標楷體"/>
              <a:cs typeface="Times New Roman"/>
            </a:rPr>
            <a:t>48,050</a:t>
          </a:r>
          <a:r>
            <a:rPr lang="en-US" sz="2400" dirty="0" smtClean="0">
              <a:effectLst/>
              <a:latin typeface="Calibri"/>
              <a:ea typeface="標楷體"/>
              <a:cs typeface="Times New Roman"/>
            </a:rPr>
            <a:t>*2*1=</a:t>
          </a:r>
          <a:r>
            <a:rPr lang="en-US" altLang="zh-TW" sz="2400" dirty="0" smtClean="0">
              <a:solidFill>
                <a:srgbClr val="FF0000"/>
              </a:solidFill>
              <a:effectLst/>
              <a:latin typeface="Calibri"/>
              <a:ea typeface="標楷體"/>
              <a:cs typeface="Times New Roman"/>
            </a:rPr>
            <a:t>96,100</a:t>
          </a:r>
          <a:r>
            <a:rPr lang="zh-TW" sz="2400" dirty="0" smtClean="0">
              <a:solidFill>
                <a:srgbClr val="FF0000"/>
              </a:solidFill>
              <a:effectLst/>
              <a:latin typeface="Calibri"/>
              <a:ea typeface="標楷體"/>
              <a:cs typeface="Times New Roman"/>
            </a:rPr>
            <a:t>元</a:t>
          </a:r>
          <a:r>
            <a:rPr lang="en-US" sz="2000" dirty="0" smtClean="0">
              <a:effectLst/>
              <a:latin typeface="Calibri"/>
              <a:ea typeface="標楷體"/>
              <a:cs typeface="Times New Roman"/>
            </a:rPr>
            <a:t>(</a:t>
          </a:r>
          <a:r>
            <a:rPr lang="zh-TW" sz="2000" dirty="0" smtClean="0">
              <a:effectLst/>
              <a:latin typeface="Calibri"/>
              <a:ea typeface="標楷體"/>
              <a:cs typeface="Times New Roman"/>
            </a:rPr>
            <a:t>第</a:t>
          </a:r>
          <a:r>
            <a:rPr lang="en-US" sz="2000" dirty="0" smtClean="0">
              <a:effectLst/>
              <a:latin typeface="Calibri"/>
              <a:ea typeface="標楷體"/>
              <a:cs typeface="Times New Roman"/>
            </a:rPr>
            <a:t>2</a:t>
          </a:r>
          <a:r>
            <a:rPr lang="zh-TW" sz="2000" dirty="0" smtClean="0">
              <a:effectLst/>
              <a:latin typeface="Calibri"/>
              <a:ea typeface="標楷體"/>
              <a:cs typeface="Times New Roman"/>
            </a:rPr>
            <a:t>項</a:t>
          </a:r>
          <a:r>
            <a:rPr lang="en-US" sz="2000" dirty="0" smtClean="0">
              <a:effectLst/>
              <a:latin typeface="Calibri"/>
              <a:ea typeface="標楷體"/>
              <a:cs typeface="Times New Roman"/>
            </a:rPr>
            <a:t>)</a:t>
          </a:r>
          <a:r>
            <a:rPr lang="zh-TW" altLang="en-US" sz="2000" dirty="0" smtClean="0">
              <a:effectLst/>
              <a:latin typeface="Calibri"/>
              <a:ea typeface="標楷體"/>
              <a:cs typeface="Times New Roman"/>
            </a:rPr>
            <a:t>。</a:t>
          </a:r>
          <a:endParaRPr lang="zh-TW" sz="2000" dirty="0" smtClean="0">
            <a:effectLst/>
            <a:latin typeface="Calibri"/>
            <a:ea typeface="新細明體"/>
            <a:cs typeface="Times New Roman"/>
          </a:endParaRPr>
        </a:p>
        <a:p>
          <a:pPr algn="l"/>
          <a:r>
            <a:rPr lang="en-US" sz="2400" dirty="0" smtClean="0">
              <a:effectLst/>
              <a:latin typeface="標楷體"/>
              <a:cs typeface="Times New Roman"/>
            </a:rPr>
            <a:t>3.</a:t>
          </a:r>
          <a:r>
            <a:rPr lang="zh-TW" sz="2400" dirty="0" smtClean="0">
              <a:effectLst/>
              <a:ea typeface="標楷體"/>
              <a:cs typeface="Times New Roman"/>
            </a:rPr>
            <a:t>因新、舊制年資合計超過</a:t>
          </a:r>
          <a:r>
            <a:rPr lang="en-US" sz="2400" dirty="0" smtClean="0">
              <a:effectLst/>
              <a:ea typeface="標楷體"/>
              <a:cs typeface="Times New Roman"/>
            </a:rPr>
            <a:t> 26 </a:t>
          </a:r>
          <a:r>
            <a:rPr lang="zh-TW" sz="2400" dirty="0" smtClean="0">
              <a:effectLst/>
              <a:ea typeface="標楷體"/>
              <a:cs typeface="Times New Roman"/>
            </a:rPr>
            <a:t>年，不</a:t>
          </a:r>
          <a:r>
            <a:rPr lang="zh-TW" altLang="en-US" sz="2400" dirty="0" smtClean="0">
              <a:effectLst/>
              <a:ea typeface="標楷體"/>
              <a:cs typeface="Times New Roman"/>
            </a:rPr>
            <a:t>再</a:t>
          </a:r>
          <a:r>
            <a:rPr lang="zh-TW" sz="2400" dirty="0" smtClean="0">
              <a:effectLst/>
              <a:ea typeface="標楷體"/>
              <a:cs typeface="Times New Roman"/>
            </a:rPr>
            <a:t>發給一次補償金</a:t>
          </a:r>
          <a:r>
            <a:rPr lang="en-US" sz="2000" dirty="0" smtClean="0">
              <a:effectLst/>
              <a:ea typeface="標楷體"/>
              <a:cs typeface="Times New Roman"/>
            </a:rPr>
            <a:t>(</a:t>
          </a:r>
          <a:r>
            <a:rPr lang="zh-TW" sz="2000" dirty="0" smtClean="0">
              <a:effectLst/>
              <a:ea typeface="標楷體"/>
              <a:cs typeface="Times New Roman"/>
            </a:rPr>
            <a:t>第</a:t>
          </a:r>
          <a:r>
            <a:rPr lang="en-US" sz="2000" dirty="0" smtClean="0">
              <a:effectLst/>
              <a:ea typeface="標楷體"/>
              <a:cs typeface="Times New Roman"/>
            </a:rPr>
            <a:t>3</a:t>
          </a:r>
          <a:r>
            <a:rPr lang="zh-TW" sz="2000" dirty="0" smtClean="0">
              <a:effectLst/>
              <a:ea typeface="標楷體"/>
              <a:cs typeface="Times New Roman"/>
            </a:rPr>
            <a:t>項</a:t>
          </a:r>
          <a:r>
            <a:rPr lang="en-US" sz="2000" dirty="0" smtClean="0">
              <a:effectLst/>
              <a:ea typeface="標楷體"/>
              <a:cs typeface="Times New Roman"/>
            </a:rPr>
            <a:t>)</a:t>
          </a:r>
          <a:r>
            <a:rPr lang="zh-TW" altLang="en-US" sz="2400" dirty="0" smtClean="0">
              <a:effectLst/>
              <a:ea typeface="標楷體"/>
              <a:cs typeface="Times New Roman"/>
            </a:rPr>
            <a:t>。</a:t>
          </a:r>
          <a:endParaRPr lang="zh-TW" sz="2400" dirty="0">
            <a:latin typeface="標楷體" pitchFamily="65" charset="-120"/>
            <a:ea typeface="標楷體" pitchFamily="65" charset="-120"/>
          </a:endParaRPr>
        </a:p>
      </dgm:t>
    </dgm:pt>
    <dgm:pt modelId="{A8C797EB-88F2-4B03-BACB-E85EFA469CEB}" type="parTrans" cxnId="{EA3A39A0-7B22-4EBD-9B06-3CF39B66C2FD}">
      <dgm:prSet/>
      <dgm:spPr/>
    </dgm:pt>
    <dgm:pt modelId="{6B9E47D2-25EA-489E-BB08-749A2E233209}" type="sibTrans" cxnId="{EA3A39A0-7B22-4EBD-9B06-3CF39B66C2FD}">
      <dgm:prSet/>
      <dgm:spPr/>
    </dgm:pt>
    <dgm:pt modelId="{50F71BCA-9E7A-4A04-953B-1FFA9A7660CD}" type="pres">
      <dgm:prSet presAssocID="{D34A9E60-76B2-402E-B76D-036714B1125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3A4B29-1CDC-4E23-AF99-D30C0DCE6F95}" type="pres">
      <dgm:prSet presAssocID="{983A4F1C-4812-4A63-9729-E78FED552557}" presName="node" presStyleLbl="node1" presStyleIdx="0" presStyleCnt="2" custScaleX="105475" custScaleY="80940" custLinFactNeighborX="1441" custLinFactNeighborY="-1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85000-3345-448B-878C-BD40CAC8B785}" type="pres">
      <dgm:prSet presAssocID="{A034218A-50F1-4190-B2E6-20E27DCB3FFF}" presName="sibTrans" presStyleLbl="sibTrans2D1" presStyleIdx="0" presStyleCnt="1" custScaleX="119807" custScaleY="41032" custLinFactNeighborX="-4137" custLinFactNeighborY="-1099"/>
      <dgm:spPr/>
      <dgm:t>
        <a:bodyPr/>
        <a:lstStyle/>
        <a:p>
          <a:endParaRPr lang="zh-TW" altLang="en-US"/>
        </a:p>
      </dgm:t>
    </dgm:pt>
    <dgm:pt modelId="{2A0EAA63-156B-4B40-9D68-F406A7459611}" type="pres">
      <dgm:prSet presAssocID="{A034218A-50F1-4190-B2E6-20E27DCB3FFF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BC6874BE-D8A5-40C6-B30C-A9916514F4FB}" type="pres">
      <dgm:prSet presAssocID="{E711E0C8-23C5-4188-AB3A-C338773400F3}" presName="node" presStyleLbl="node1" presStyleIdx="1" presStyleCnt="2" custScaleX="104171" custLinFactNeighborX="789" custLinFactNeighborY="-117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1851CF-9437-4008-8F1C-456AAE0ECA07}" type="presOf" srcId="{983A4F1C-4812-4A63-9729-E78FED552557}" destId="{B73A4B29-1CDC-4E23-AF99-D30C0DCE6F95}" srcOrd="0" destOrd="0" presId="urn:microsoft.com/office/officeart/2005/8/layout/process2"/>
    <dgm:cxn modelId="{DD7DBE2D-57F6-4C55-A2A5-5AC0B9ADCC7E}" type="presOf" srcId="{A034218A-50F1-4190-B2E6-20E27DCB3FFF}" destId="{B0685000-3345-448B-878C-BD40CAC8B785}" srcOrd="0" destOrd="0" presId="urn:microsoft.com/office/officeart/2005/8/layout/process2"/>
    <dgm:cxn modelId="{21B437F3-5569-4070-AC6A-C353B0C27A14}" type="presOf" srcId="{A034218A-50F1-4190-B2E6-20E27DCB3FFF}" destId="{2A0EAA63-156B-4B40-9D68-F406A7459611}" srcOrd="1" destOrd="0" presId="urn:microsoft.com/office/officeart/2005/8/layout/process2"/>
    <dgm:cxn modelId="{EA3A39A0-7B22-4EBD-9B06-3CF39B66C2FD}" srcId="{D34A9E60-76B2-402E-B76D-036714B11258}" destId="{E711E0C8-23C5-4188-AB3A-C338773400F3}" srcOrd="1" destOrd="0" parTransId="{A8C797EB-88F2-4B03-BACB-E85EFA469CEB}" sibTransId="{6B9E47D2-25EA-489E-BB08-749A2E233209}"/>
    <dgm:cxn modelId="{F6F262CD-EDCF-448D-A92F-87E84408D62B}" srcId="{D34A9E60-76B2-402E-B76D-036714B11258}" destId="{983A4F1C-4812-4A63-9729-E78FED552557}" srcOrd="0" destOrd="0" parTransId="{985E371A-2F3B-43FE-9E71-0ECCD2E3EA78}" sibTransId="{A034218A-50F1-4190-B2E6-20E27DCB3FFF}"/>
    <dgm:cxn modelId="{A8BA733E-FFD2-478F-B584-54479C654366}" type="presOf" srcId="{D34A9E60-76B2-402E-B76D-036714B11258}" destId="{50F71BCA-9E7A-4A04-953B-1FFA9A7660CD}" srcOrd="0" destOrd="0" presId="urn:microsoft.com/office/officeart/2005/8/layout/process2"/>
    <dgm:cxn modelId="{B76CD802-316E-4E19-909B-42A76DAB3181}" type="presOf" srcId="{E711E0C8-23C5-4188-AB3A-C338773400F3}" destId="{BC6874BE-D8A5-40C6-B30C-A9916514F4FB}" srcOrd="0" destOrd="0" presId="urn:microsoft.com/office/officeart/2005/8/layout/process2"/>
    <dgm:cxn modelId="{2178EE26-80F3-434F-823E-8969311D965F}" type="presParOf" srcId="{50F71BCA-9E7A-4A04-953B-1FFA9A7660CD}" destId="{B73A4B29-1CDC-4E23-AF99-D30C0DCE6F95}" srcOrd="0" destOrd="0" presId="urn:microsoft.com/office/officeart/2005/8/layout/process2"/>
    <dgm:cxn modelId="{BC2C5D2A-0517-471C-8AD1-4FB312C37FC3}" type="presParOf" srcId="{50F71BCA-9E7A-4A04-953B-1FFA9A7660CD}" destId="{B0685000-3345-448B-878C-BD40CAC8B785}" srcOrd="1" destOrd="0" presId="urn:microsoft.com/office/officeart/2005/8/layout/process2"/>
    <dgm:cxn modelId="{25EFFDEC-03E1-4FB8-9AEF-672336EC1309}" type="presParOf" srcId="{B0685000-3345-448B-878C-BD40CAC8B785}" destId="{2A0EAA63-156B-4B40-9D68-F406A7459611}" srcOrd="0" destOrd="0" presId="urn:microsoft.com/office/officeart/2005/8/layout/process2"/>
    <dgm:cxn modelId="{0C6A9600-D714-4765-A62A-FD3AF15A53F8}" type="presParOf" srcId="{50F71BCA-9E7A-4A04-953B-1FFA9A7660CD}" destId="{BC6874BE-D8A5-40C6-B30C-A9916514F4F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A9E60-76B2-402E-B76D-036714B1125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83A4F1C-4812-4A63-9729-E78FED552557}">
      <dgm:prSet custT="1"/>
      <dgm:spPr/>
      <dgm:t>
        <a:bodyPr/>
        <a:lstStyle/>
        <a:p>
          <a:pPr algn="l" rtl="0"/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某丙自民國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70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月開始擔任公務人員，服公職前具有義務役年資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2 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年，預定於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日退休，其舊制年資超過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年及新、舊制年資合計超過</a:t>
          </a:r>
          <a:r>
            <a:rPr lang="en-US" altLang="zh-TW" sz="2600" dirty="0" smtClean="0">
              <a:latin typeface="標楷體" pitchFamily="65" charset="-120"/>
              <a:ea typeface="標楷體" pitchFamily="65" charset="-120"/>
            </a:rPr>
            <a:t>26</a:t>
          </a:r>
          <a:r>
            <a:rPr lang="zh-TW" altLang="en-US" sz="2600" dirty="0" smtClean="0">
              <a:latin typeface="標楷體" pitchFamily="65" charset="-120"/>
              <a:ea typeface="標楷體" pitchFamily="65" charset="-120"/>
            </a:rPr>
            <a:t>年，均不符發給年資補償金之規定。</a:t>
          </a:r>
          <a:endParaRPr lang="zh-TW" sz="2600" dirty="0">
            <a:latin typeface="標楷體" pitchFamily="65" charset="-120"/>
            <a:ea typeface="標楷體" pitchFamily="65" charset="-120"/>
          </a:endParaRPr>
        </a:p>
      </dgm:t>
    </dgm:pt>
    <dgm:pt modelId="{985E371A-2F3B-43FE-9E71-0ECCD2E3EA78}" type="par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A034218A-50F1-4190-B2E6-20E27DCB3FFF}" type="sibTrans" cxnId="{F6F262CD-EDCF-448D-A92F-87E84408D62B}">
      <dgm:prSet/>
      <dgm:spPr/>
      <dgm:t>
        <a:bodyPr/>
        <a:lstStyle/>
        <a:p>
          <a:endParaRPr lang="zh-TW" altLang="en-US"/>
        </a:p>
      </dgm:t>
    </dgm:pt>
    <dgm:pt modelId="{50F71BCA-9E7A-4A04-953B-1FFA9A7660CD}" type="pres">
      <dgm:prSet presAssocID="{D34A9E60-76B2-402E-B76D-036714B1125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3A4B29-1CDC-4E23-AF99-D30C0DCE6F95}" type="pres">
      <dgm:prSet presAssocID="{983A4F1C-4812-4A63-9729-E78FED552557}" presName="node" presStyleLbl="node1" presStyleIdx="0" presStyleCnt="1" custScaleX="105475" custScaleY="42801" custLinFactNeighborX="-130" custLinFactNeighborY="-30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50150F-4C74-49CE-8D27-A0363D63BDA0}" type="presOf" srcId="{D34A9E60-76B2-402E-B76D-036714B11258}" destId="{50F71BCA-9E7A-4A04-953B-1FFA9A7660CD}" srcOrd="0" destOrd="0" presId="urn:microsoft.com/office/officeart/2005/8/layout/process2"/>
    <dgm:cxn modelId="{F6F262CD-EDCF-448D-A92F-87E84408D62B}" srcId="{D34A9E60-76B2-402E-B76D-036714B11258}" destId="{983A4F1C-4812-4A63-9729-E78FED552557}" srcOrd="0" destOrd="0" parTransId="{985E371A-2F3B-43FE-9E71-0ECCD2E3EA78}" sibTransId="{A034218A-50F1-4190-B2E6-20E27DCB3FFF}"/>
    <dgm:cxn modelId="{69038611-C552-4370-B8AC-D59A4448F854}" type="presOf" srcId="{983A4F1C-4812-4A63-9729-E78FED552557}" destId="{B73A4B29-1CDC-4E23-AF99-D30C0DCE6F95}" srcOrd="0" destOrd="0" presId="urn:microsoft.com/office/officeart/2005/8/layout/process2"/>
    <dgm:cxn modelId="{52B8A957-0907-49A8-AB8A-7880B4985C57}" type="presParOf" srcId="{50F71BCA-9E7A-4A04-953B-1FFA9A7660CD}" destId="{B73A4B29-1CDC-4E23-AF99-D30C0DCE6F9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0FAFA-E857-40C6-8850-418C9227CB80}">
      <dsp:nvSpPr>
        <dsp:cNvPr id="0" name=""/>
        <dsp:cNvSpPr/>
      </dsp:nvSpPr>
      <dsp:spPr>
        <a:xfrm>
          <a:off x="0" y="1806812"/>
          <a:ext cx="2404379" cy="1721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得支領年資補償金情形</a:t>
          </a:r>
          <a:endParaRPr lang="zh-TW" altLang="en-US" sz="3600" kern="1200" dirty="0"/>
        </a:p>
      </dsp:txBody>
      <dsp:txXfrm>
        <a:off x="50423" y="1857235"/>
        <a:ext cx="2303533" cy="1620735"/>
      </dsp:txXfrm>
    </dsp:sp>
    <dsp:sp modelId="{EA9615B4-92DC-485E-B118-1BD847964203}">
      <dsp:nvSpPr>
        <dsp:cNvPr id="0" name=""/>
        <dsp:cNvSpPr/>
      </dsp:nvSpPr>
      <dsp:spPr>
        <a:xfrm rot="17002469">
          <a:off x="1526635" y="1547211"/>
          <a:ext cx="2283754" cy="18965"/>
        </a:xfrm>
        <a:custGeom>
          <a:avLst/>
          <a:gdLst/>
          <a:ahLst/>
          <a:cxnLst/>
          <a:rect l="0" t="0" r="0" b="0"/>
          <a:pathLst>
            <a:path>
              <a:moveTo>
                <a:pt x="0" y="9482"/>
              </a:moveTo>
              <a:lnTo>
                <a:pt x="2283754" y="94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2611418" y="1499600"/>
        <a:ext cx="114187" cy="114187"/>
      </dsp:txXfrm>
    </dsp:sp>
    <dsp:sp modelId="{12D9BE82-9F18-490F-8D30-3570D727BCC9}">
      <dsp:nvSpPr>
        <dsp:cNvPr id="0" name=""/>
        <dsp:cNvSpPr/>
      </dsp:nvSpPr>
      <dsp:spPr>
        <a:xfrm>
          <a:off x="2932645" y="144015"/>
          <a:ext cx="6690779" cy="6035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日前退休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擇領月退休金者</a:t>
          </a:r>
          <a:endParaRPr lang="en-US" altLang="zh-TW" sz="2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950322" y="161692"/>
        <a:ext cx="6655425" cy="568187"/>
      </dsp:txXfrm>
    </dsp:sp>
    <dsp:sp modelId="{1969E55A-BC76-4BAB-BB70-F11976404985}">
      <dsp:nvSpPr>
        <dsp:cNvPr id="0" name=""/>
        <dsp:cNvSpPr/>
      </dsp:nvSpPr>
      <dsp:spPr>
        <a:xfrm rot="17746459">
          <a:off x="2097494" y="2169146"/>
          <a:ext cx="1085987" cy="18965"/>
        </a:xfrm>
        <a:custGeom>
          <a:avLst/>
          <a:gdLst/>
          <a:ahLst/>
          <a:cxnLst/>
          <a:rect l="0" t="0" r="0" b="0"/>
          <a:pathLst>
            <a:path>
              <a:moveTo>
                <a:pt x="0" y="9482"/>
              </a:moveTo>
              <a:lnTo>
                <a:pt x="1085987" y="94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13338" y="2151479"/>
        <a:ext cx="54299" cy="54299"/>
      </dsp:txXfrm>
    </dsp:sp>
    <dsp:sp modelId="{8EC339AE-B4A1-4929-B139-1159F7DF15A6}">
      <dsp:nvSpPr>
        <dsp:cNvPr id="0" name=""/>
        <dsp:cNvSpPr/>
      </dsp:nvSpPr>
      <dsp:spPr>
        <a:xfrm>
          <a:off x="2876596" y="1184696"/>
          <a:ext cx="6746828" cy="1009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舊制年資</a:t>
          </a:r>
          <a:r>
            <a:rPr lang="zh-TW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未滿</a:t>
          </a:r>
          <a:r>
            <a:rPr lang="en-US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8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8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者</a:t>
          </a:r>
          <a:endParaRPr lang="en-US" altLang="zh-TW" sz="2800" kern="12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原退休法第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條第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)</a:t>
          </a:r>
        </a:p>
      </dsp:txBody>
      <dsp:txXfrm>
        <a:off x="2906176" y="1214276"/>
        <a:ext cx="6687668" cy="950759"/>
      </dsp:txXfrm>
    </dsp:sp>
    <dsp:sp modelId="{DA1F1B17-AF8C-4845-98BD-EFE6FBFB1E62}">
      <dsp:nvSpPr>
        <dsp:cNvPr id="0" name=""/>
        <dsp:cNvSpPr/>
      </dsp:nvSpPr>
      <dsp:spPr>
        <a:xfrm rot="3992384">
          <a:off x="2061403" y="3180850"/>
          <a:ext cx="1139669" cy="18965"/>
        </a:xfrm>
        <a:custGeom>
          <a:avLst/>
          <a:gdLst/>
          <a:ahLst/>
          <a:cxnLst/>
          <a:rect l="0" t="0" r="0" b="0"/>
          <a:pathLst>
            <a:path>
              <a:moveTo>
                <a:pt x="0" y="9482"/>
              </a:moveTo>
              <a:lnTo>
                <a:pt x="1139669" y="94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602746" y="3161841"/>
        <a:ext cx="56983" cy="56983"/>
      </dsp:txXfrm>
    </dsp:sp>
    <dsp:sp modelId="{8A91466A-3651-4370-A960-851DE0C90A92}">
      <dsp:nvSpPr>
        <dsp:cNvPr id="0" name=""/>
        <dsp:cNvSpPr/>
      </dsp:nvSpPr>
      <dsp:spPr>
        <a:xfrm>
          <a:off x="2858096" y="2403191"/>
          <a:ext cx="6765328" cy="2619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舊制年資未滿</a:t>
          </a:r>
          <a:r>
            <a:rPr lang="en-US" altLang="zh-TW" sz="2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年</a:t>
          </a:r>
          <a:endParaRPr lang="en-US" altLang="zh-TW" sz="2600" kern="12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新舊制年資滿</a:t>
          </a:r>
          <a:r>
            <a:rPr lang="en-US" alt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至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年最高增發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個基數</a:t>
          </a:r>
          <a:endParaRPr lang="en-US" altLang="zh-TW" sz="26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新舊制年資超過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20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年至</a:t>
          </a:r>
          <a:r>
            <a:rPr lang="en-US" alt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26</a:t>
          </a:r>
          <a:r>
            <a:rPr lang="zh-TW" alt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最高減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個基數</a:t>
          </a:r>
          <a:endParaRPr lang="en-US" altLang="zh-TW" sz="26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原退休法第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條第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934826" y="2479921"/>
        <a:ext cx="6611868" cy="2466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B29-1CDC-4E23-AF99-D30C0DCE6F95}">
      <dsp:nvSpPr>
        <dsp:cNvPr id="0" name=""/>
        <dsp:cNvSpPr/>
      </dsp:nvSpPr>
      <dsp:spPr>
        <a:xfrm>
          <a:off x="66395" y="0"/>
          <a:ext cx="9624068" cy="184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某甲自</a:t>
          </a:r>
          <a:r>
            <a:rPr lang="en-US" sz="2600" kern="1200" dirty="0" smtClean="0">
              <a:latin typeface="標楷體" pitchFamily="65" charset="-120"/>
              <a:ea typeface="標楷體" pitchFamily="65" charset="-120"/>
            </a:rPr>
            <a:t>78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26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月起任職，服公職前具有義務役年資</a:t>
          </a:r>
          <a:r>
            <a:rPr lang="en-US" sz="2600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年，預定於</a:t>
          </a:r>
          <a:r>
            <a:rPr lang="en-US" sz="2600" kern="1200" dirty="0" smtClean="0">
              <a:latin typeface="標楷體" pitchFamily="65" charset="-120"/>
              <a:ea typeface="標楷體" pitchFamily="65" charset="-120"/>
            </a:rPr>
            <a:t>108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sz="2600" kern="12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日退休，退休時敘</a:t>
          </a:r>
          <a:r>
            <a:rPr 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委任第</a:t>
          </a:r>
          <a:r>
            <a:rPr 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5</a:t>
          </a:r>
          <a:r>
            <a:rPr 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職等年功俸</a:t>
          </a:r>
          <a:r>
            <a:rPr 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10</a:t>
          </a:r>
          <a:r>
            <a:rPr 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級</a:t>
          </a:r>
          <a:r>
            <a:rPr 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520</a:t>
          </a:r>
          <a:r>
            <a:rPr 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俸點</a:t>
          </a:r>
          <a:r>
            <a:rPr lang="en-US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35,470</a:t>
          </a:r>
          <a:r>
            <a:rPr lang="zh-TW" sz="26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元</a:t>
          </a:r>
          <a:r>
            <a:rPr lang="zh-TW" sz="2600" kern="1200" dirty="0" smtClean="0">
              <a:latin typeface="標楷體" pitchFamily="65" charset="-120"/>
              <a:ea typeface="標楷體" pitchFamily="65" charset="-120"/>
            </a:rPr>
            <a:t>，選擇支領月退休金，可領取之年資一次補償金計算如下：</a:t>
          </a:r>
          <a:endParaRPr lang="zh-TW" sz="2600" kern="1200" dirty="0">
            <a:latin typeface="標楷體" pitchFamily="65" charset="-120"/>
            <a:ea typeface="標楷體" pitchFamily="65" charset="-120"/>
          </a:endParaRPr>
        </a:p>
      </dsp:txBody>
      <dsp:txXfrm>
        <a:off x="120473" y="54078"/>
        <a:ext cx="9515912" cy="1738186"/>
      </dsp:txXfrm>
    </dsp:sp>
    <dsp:sp modelId="{B0685000-3345-448B-878C-BD40CAC8B785}">
      <dsp:nvSpPr>
        <dsp:cNvPr id="0" name=""/>
        <dsp:cNvSpPr/>
      </dsp:nvSpPr>
      <dsp:spPr>
        <a:xfrm rot="5385832">
          <a:off x="4491045" y="2033444"/>
          <a:ext cx="734988" cy="421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300" kern="1200"/>
        </a:p>
      </dsp:txBody>
      <dsp:txXfrm rot="-5400000">
        <a:off x="4731919" y="1876549"/>
        <a:ext cx="252718" cy="608629"/>
      </dsp:txXfrm>
    </dsp:sp>
    <dsp:sp modelId="{BC6874BE-D8A5-40C6-B30C-A9916514F4FB}">
      <dsp:nvSpPr>
        <dsp:cNvPr id="0" name=""/>
        <dsp:cNvSpPr/>
      </dsp:nvSpPr>
      <dsp:spPr>
        <a:xfrm>
          <a:off x="28" y="2664305"/>
          <a:ext cx="9780553" cy="2281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基數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=(15‐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舊制年資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)*0.5=(15‐8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個月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)*0.5=3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增發補償金金額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=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本俸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年功俸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)*2*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基數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=35,470*2*3=</a:t>
          </a:r>
          <a:r>
            <a:rPr lang="en-US" altLang="zh-TW" sz="24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212,820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元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第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en-US" altLang="zh-TW" sz="24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因新、舊制年資合計超過 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26 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年，不再發給一次補償金。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第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項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6840" y="2731117"/>
        <a:ext cx="9646929" cy="2147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B29-1CDC-4E23-AF99-D30C0DCE6F95}">
      <dsp:nvSpPr>
        <dsp:cNvPr id="0" name=""/>
        <dsp:cNvSpPr/>
      </dsp:nvSpPr>
      <dsp:spPr>
        <a:xfrm>
          <a:off x="0" y="10"/>
          <a:ext cx="9624060" cy="18463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>
              <a:effectLst/>
              <a:ea typeface="標楷體"/>
              <a:cs typeface="Times New Roman"/>
            </a:rPr>
            <a:t>某</a:t>
          </a:r>
          <a:r>
            <a:rPr lang="zh-TW" altLang="en-US" sz="2600" kern="1200" dirty="0" smtClean="0">
              <a:effectLst/>
              <a:ea typeface="標楷體"/>
              <a:cs typeface="Times New Roman"/>
            </a:rPr>
            <a:t>乙</a:t>
          </a:r>
          <a:r>
            <a:rPr lang="zh-TW" sz="2600" kern="1200" dirty="0" smtClean="0">
              <a:effectLst/>
              <a:ea typeface="標楷體"/>
              <a:cs typeface="Times New Roman"/>
            </a:rPr>
            <a:t>自</a:t>
          </a:r>
          <a:r>
            <a:rPr lang="en-US" sz="2600" kern="1200" dirty="0" smtClean="0">
              <a:effectLst/>
              <a:ea typeface="標楷體"/>
              <a:cs typeface="Times New Roman"/>
            </a:rPr>
            <a:t>73</a:t>
          </a:r>
          <a:r>
            <a:rPr lang="zh-TW" sz="2600" kern="1200" dirty="0" smtClean="0">
              <a:effectLst/>
              <a:ea typeface="標楷體"/>
              <a:cs typeface="Times New Roman"/>
            </a:rPr>
            <a:t>年</a:t>
          </a:r>
          <a:r>
            <a:rPr lang="en-US" sz="2600" kern="1200" dirty="0" smtClean="0">
              <a:effectLst/>
              <a:ea typeface="標楷體"/>
              <a:cs typeface="Times New Roman"/>
            </a:rPr>
            <a:t>7</a:t>
          </a:r>
          <a:r>
            <a:rPr lang="zh-TW" sz="2600" kern="1200" dirty="0" smtClean="0">
              <a:effectLst/>
              <a:ea typeface="標楷體"/>
              <a:cs typeface="Times New Roman"/>
            </a:rPr>
            <a:t>月起任職，服公職前具有義務役年資</a:t>
          </a:r>
          <a:r>
            <a:rPr lang="en-US" sz="2600" kern="1200" dirty="0" smtClean="0">
              <a:effectLst/>
              <a:ea typeface="標楷體"/>
              <a:cs typeface="Times New Roman"/>
            </a:rPr>
            <a:t>2 </a:t>
          </a:r>
          <a:r>
            <a:rPr lang="zh-TW" sz="2600" kern="1200" dirty="0" smtClean="0">
              <a:effectLst/>
              <a:ea typeface="標楷體"/>
              <a:cs typeface="Times New Roman"/>
            </a:rPr>
            <a:t>年，預定於</a:t>
          </a:r>
          <a:r>
            <a:rPr lang="en-US" sz="2600" kern="1200" dirty="0" smtClean="0">
              <a:effectLst/>
              <a:ea typeface="標楷體"/>
              <a:cs typeface="Times New Roman"/>
            </a:rPr>
            <a:t>108</a:t>
          </a:r>
          <a:r>
            <a:rPr lang="zh-TW" sz="2600" kern="1200" dirty="0" smtClean="0">
              <a:effectLst/>
              <a:ea typeface="標楷體"/>
              <a:cs typeface="Times New Roman"/>
            </a:rPr>
            <a:t>年</a:t>
          </a:r>
          <a:r>
            <a:rPr lang="en-US" sz="2600" kern="1200" dirty="0" smtClean="0">
              <a:effectLst/>
              <a:ea typeface="標楷體"/>
              <a:cs typeface="Times New Roman"/>
            </a:rPr>
            <a:t>6</a:t>
          </a:r>
          <a:r>
            <a:rPr lang="zh-TW" sz="2600" kern="1200" dirty="0" smtClean="0">
              <a:effectLst/>
              <a:ea typeface="標楷體"/>
              <a:cs typeface="Times New Roman"/>
            </a:rPr>
            <a:t>月</a:t>
          </a:r>
          <a:r>
            <a:rPr lang="en-US" altLang="zh-TW" sz="2600" kern="1200" dirty="0" smtClean="0">
              <a:effectLst/>
              <a:ea typeface="標楷體"/>
              <a:cs typeface="Times New Roman"/>
            </a:rPr>
            <a:t>30</a:t>
          </a:r>
          <a:r>
            <a:rPr lang="zh-TW" sz="2600" kern="1200" dirty="0" smtClean="0">
              <a:effectLst/>
              <a:ea typeface="標楷體"/>
              <a:cs typeface="Times New Roman"/>
            </a:rPr>
            <a:t>日退休，退休時敘</a:t>
          </a:r>
          <a:r>
            <a:rPr lang="zh-TW" altLang="en-US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薦</a:t>
          </a:r>
          <a:r>
            <a:rPr 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任第</a:t>
          </a:r>
          <a:r>
            <a:rPr lang="en-US" alt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9</a:t>
          </a:r>
          <a:r>
            <a:rPr 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職等年功俸</a:t>
          </a:r>
          <a:r>
            <a:rPr lang="en-US" alt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7</a:t>
          </a:r>
          <a:r>
            <a:rPr 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級</a:t>
          </a:r>
          <a:r>
            <a:rPr lang="en-US" alt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710</a:t>
          </a:r>
          <a:r>
            <a:rPr 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俸點</a:t>
          </a:r>
          <a:r>
            <a:rPr lang="en-US" alt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48,050</a:t>
          </a:r>
          <a:r>
            <a:rPr lang="zh-TW" sz="2600" kern="1200" dirty="0" smtClean="0">
              <a:solidFill>
                <a:srgbClr val="FF0000"/>
              </a:solidFill>
              <a:effectLst/>
              <a:ea typeface="標楷體"/>
              <a:cs typeface="Times New Roman"/>
            </a:rPr>
            <a:t>元</a:t>
          </a:r>
          <a:r>
            <a:rPr lang="zh-TW" sz="2600" kern="1200" dirty="0" smtClean="0">
              <a:effectLst/>
              <a:ea typeface="標楷體"/>
              <a:cs typeface="Times New Roman"/>
            </a:rPr>
            <a:t>，如選擇支領月</a:t>
          </a:r>
          <a:r>
            <a:rPr lang="zh-TW" sz="2600" b="1" kern="1200" dirty="0" smtClean="0">
              <a:effectLst/>
              <a:ea typeface="標楷體"/>
              <a:cs typeface="Times New Roman"/>
            </a:rPr>
            <a:t>退休金</a:t>
          </a:r>
          <a:r>
            <a:rPr lang="zh-TW" sz="2600" kern="1200" dirty="0" smtClean="0">
              <a:effectLst/>
              <a:ea typeface="標楷體"/>
              <a:cs typeface="Times New Roman"/>
            </a:rPr>
            <a:t>，則可領取之年資一次補償金計算如下：</a:t>
          </a:r>
          <a:endParaRPr lang="zh-TW" sz="2600" kern="1200" dirty="0">
            <a:latin typeface="標楷體" pitchFamily="65" charset="-120"/>
            <a:ea typeface="標楷體" pitchFamily="65" charset="-120"/>
          </a:endParaRPr>
        </a:p>
      </dsp:txBody>
      <dsp:txXfrm>
        <a:off x="54078" y="54088"/>
        <a:ext cx="9515904" cy="1738186"/>
      </dsp:txXfrm>
    </dsp:sp>
    <dsp:sp modelId="{B0685000-3345-448B-878C-BD40CAC8B785}">
      <dsp:nvSpPr>
        <dsp:cNvPr id="0" name=""/>
        <dsp:cNvSpPr/>
      </dsp:nvSpPr>
      <dsp:spPr>
        <a:xfrm rot="5329039">
          <a:off x="4446582" y="2033450"/>
          <a:ext cx="735129" cy="42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300" kern="1200"/>
        </a:p>
      </dsp:txBody>
      <dsp:txXfrm rot="-5400000">
        <a:off x="4686483" y="1876497"/>
        <a:ext cx="252718" cy="608770"/>
      </dsp:txXfrm>
    </dsp:sp>
    <dsp:sp modelId="{BC6874BE-D8A5-40C6-B30C-A9916514F4FB}">
      <dsp:nvSpPr>
        <dsp:cNvPr id="0" name=""/>
        <dsp:cNvSpPr/>
      </dsp:nvSpPr>
      <dsp:spPr>
        <a:xfrm>
          <a:off x="118983" y="2664305"/>
          <a:ext cx="9505076" cy="228112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基數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=(15‐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舊制年資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)*0.5=(15‐13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年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)*0.5=1</a:t>
          </a:r>
          <a:endParaRPr lang="zh-TW" sz="2400" kern="1200" dirty="0" smtClean="0">
            <a:effectLst/>
            <a:latin typeface="Calibri"/>
            <a:ea typeface="新細明體"/>
            <a:cs typeface="Times New Roman"/>
          </a:endParaRPr>
        </a:p>
        <a:p>
          <a:pPr marL="269875" lvl="0" indent="-26987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標楷體"/>
              <a:ea typeface="新細明體"/>
              <a:cs typeface="Times New Roman"/>
            </a:rPr>
            <a:t>2.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增發補償金金額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=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本俸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(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年功俸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)*2*</a:t>
          </a:r>
          <a:r>
            <a:rPr lang="zh-TW" sz="2400" kern="1200" dirty="0" smtClean="0">
              <a:effectLst/>
              <a:latin typeface="Calibri"/>
              <a:ea typeface="標楷體"/>
              <a:cs typeface="Times New Roman"/>
            </a:rPr>
            <a:t>基數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=</a:t>
          </a:r>
          <a:r>
            <a:rPr lang="en-US" altLang="zh-TW" sz="2400" kern="1200" dirty="0" smtClean="0">
              <a:effectLst/>
              <a:latin typeface="Calibri"/>
              <a:ea typeface="標楷體"/>
              <a:cs typeface="Times New Roman"/>
            </a:rPr>
            <a:t>48,050</a:t>
          </a:r>
          <a:r>
            <a:rPr lang="en-US" sz="2400" kern="1200" dirty="0" smtClean="0">
              <a:effectLst/>
              <a:latin typeface="Calibri"/>
              <a:ea typeface="標楷體"/>
              <a:cs typeface="Times New Roman"/>
            </a:rPr>
            <a:t>*2*1=</a:t>
          </a:r>
          <a:r>
            <a:rPr lang="en-US" altLang="zh-TW" sz="2400" kern="1200" dirty="0" smtClean="0">
              <a:solidFill>
                <a:srgbClr val="FF0000"/>
              </a:solidFill>
              <a:effectLst/>
              <a:latin typeface="Calibri"/>
              <a:ea typeface="標楷體"/>
              <a:cs typeface="Times New Roman"/>
            </a:rPr>
            <a:t>96,100</a:t>
          </a:r>
          <a:r>
            <a:rPr lang="zh-TW" sz="2400" kern="1200" dirty="0" smtClean="0">
              <a:solidFill>
                <a:srgbClr val="FF0000"/>
              </a:solidFill>
              <a:effectLst/>
              <a:latin typeface="Calibri"/>
              <a:ea typeface="標楷體"/>
              <a:cs typeface="Times New Roman"/>
            </a:rPr>
            <a:t>元</a:t>
          </a:r>
          <a:r>
            <a:rPr lang="en-US" sz="2000" kern="1200" dirty="0" smtClean="0">
              <a:effectLst/>
              <a:latin typeface="Calibri"/>
              <a:ea typeface="標楷體"/>
              <a:cs typeface="Times New Roman"/>
            </a:rPr>
            <a:t>(</a:t>
          </a:r>
          <a:r>
            <a:rPr lang="zh-TW" sz="2000" kern="1200" dirty="0" smtClean="0">
              <a:effectLst/>
              <a:latin typeface="Calibri"/>
              <a:ea typeface="標楷體"/>
              <a:cs typeface="Times New Roman"/>
            </a:rPr>
            <a:t>第</a:t>
          </a:r>
          <a:r>
            <a:rPr lang="en-US" sz="2000" kern="1200" dirty="0" smtClean="0">
              <a:effectLst/>
              <a:latin typeface="Calibri"/>
              <a:ea typeface="標楷體"/>
              <a:cs typeface="Times New Roman"/>
            </a:rPr>
            <a:t>2</a:t>
          </a:r>
          <a:r>
            <a:rPr lang="zh-TW" sz="2000" kern="1200" dirty="0" smtClean="0">
              <a:effectLst/>
              <a:latin typeface="Calibri"/>
              <a:ea typeface="標楷體"/>
              <a:cs typeface="Times New Roman"/>
            </a:rPr>
            <a:t>項</a:t>
          </a:r>
          <a:r>
            <a:rPr lang="en-US" sz="2000" kern="1200" dirty="0" smtClean="0">
              <a:effectLst/>
              <a:latin typeface="Calibri"/>
              <a:ea typeface="標楷體"/>
              <a:cs typeface="Times New Roman"/>
            </a:rPr>
            <a:t>)</a:t>
          </a:r>
          <a:r>
            <a:rPr lang="zh-TW" altLang="en-US" sz="2000" kern="1200" dirty="0" smtClean="0">
              <a:effectLst/>
              <a:latin typeface="Calibri"/>
              <a:ea typeface="標楷體"/>
              <a:cs typeface="Times New Roman"/>
            </a:rPr>
            <a:t>。</a:t>
          </a:r>
          <a:endParaRPr lang="zh-TW" sz="2000" kern="1200" dirty="0" smtClean="0">
            <a:effectLst/>
            <a:latin typeface="Calibri"/>
            <a:ea typeface="新細明體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標楷體"/>
              <a:cs typeface="Times New Roman"/>
            </a:rPr>
            <a:t>3.</a:t>
          </a:r>
          <a:r>
            <a:rPr lang="zh-TW" sz="2400" kern="1200" dirty="0" smtClean="0">
              <a:effectLst/>
              <a:ea typeface="標楷體"/>
              <a:cs typeface="Times New Roman"/>
            </a:rPr>
            <a:t>因新、舊制年資合計超過</a:t>
          </a:r>
          <a:r>
            <a:rPr lang="en-US" sz="2400" kern="1200" dirty="0" smtClean="0">
              <a:effectLst/>
              <a:ea typeface="標楷體"/>
              <a:cs typeface="Times New Roman"/>
            </a:rPr>
            <a:t> 26 </a:t>
          </a:r>
          <a:r>
            <a:rPr lang="zh-TW" sz="2400" kern="1200" dirty="0" smtClean="0">
              <a:effectLst/>
              <a:ea typeface="標楷體"/>
              <a:cs typeface="Times New Roman"/>
            </a:rPr>
            <a:t>年，不</a:t>
          </a:r>
          <a:r>
            <a:rPr lang="zh-TW" altLang="en-US" sz="2400" kern="1200" dirty="0" smtClean="0">
              <a:effectLst/>
              <a:ea typeface="標楷體"/>
              <a:cs typeface="Times New Roman"/>
            </a:rPr>
            <a:t>再</a:t>
          </a:r>
          <a:r>
            <a:rPr lang="zh-TW" sz="2400" kern="1200" dirty="0" smtClean="0">
              <a:effectLst/>
              <a:ea typeface="標楷體"/>
              <a:cs typeface="Times New Roman"/>
            </a:rPr>
            <a:t>發給一次補償金</a:t>
          </a:r>
          <a:r>
            <a:rPr lang="en-US" sz="2000" kern="1200" dirty="0" smtClean="0">
              <a:effectLst/>
              <a:ea typeface="標楷體"/>
              <a:cs typeface="Times New Roman"/>
            </a:rPr>
            <a:t>(</a:t>
          </a:r>
          <a:r>
            <a:rPr lang="zh-TW" sz="2000" kern="1200" dirty="0" smtClean="0">
              <a:effectLst/>
              <a:ea typeface="標楷體"/>
              <a:cs typeface="Times New Roman"/>
            </a:rPr>
            <a:t>第</a:t>
          </a:r>
          <a:r>
            <a:rPr lang="en-US" sz="2000" kern="1200" dirty="0" smtClean="0">
              <a:effectLst/>
              <a:ea typeface="標楷體"/>
              <a:cs typeface="Times New Roman"/>
            </a:rPr>
            <a:t>3</a:t>
          </a:r>
          <a:r>
            <a:rPr lang="zh-TW" sz="2000" kern="1200" dirty="0" smtClean="0">
              <a:effectLst/>
              <a:ea typeface="標楷體"/>
              <a:cs typeface="Times New Roman"/>
            </a:rPr>
            <a:t>項</a:t>
          </a:r>
          <a:r>
            <a:rPr lang="en-US" sz="2000" kern="1200" dirty="0" smtClean="0">
              <a:effectLst/>
              <a:ea typeface="標楷體"/>
              <a:cs typeface="Times New Roman"/>
            </a:rPr>
            <a:t>)</a:t>
          </a:r>
          <a:r>
            <a:rPr lang="zh-TW" altLang="en-US" sz="2400" kern="1200" dirty="0" smtClean="0">
              <a:effectLst/>
              <a:ea typeface="標楷體"/>
              <a:cs typeface="Times New Roman"/>
            </a:rPr>
            <a:t>。</a:t>
          </a:r>
          <a:endParaRPr lang="zh-TW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185795" y="2731117"/>
        <a:ext cx="9371452" cy="2147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B29-1CDC-4E23-AF99-D30C0DCE6F95}">
      <dsp:nvSpPr>
        <dsp:cNvPr id="0" name=""/>
        <dsp:cNvSpPr/>
      </dsp:nvSpPr>
      <dsp:spPr>
        <a:xfrm>
          <a:off x="0" y="0"/>
          <a:ext cx="9624060" cy="225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某丙自民國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70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月開始擔任公務人員，服公職前具有義務役年資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2 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年，預定於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108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6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30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日退休，其舊制年資超過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15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年及新、舊制年資合計超過</a:t>
          </a:r>
          <a:r>
            <a:rPr lang="en-US" altLang="zh-TW" sz="2600" kern="1200" dirty="0" smtClean="0">
              <a:latin typeface="標楷體" pitchFamily="65" charset="-120"/>
              <a:ea typeface="標楷體" pitchFamily="65" charset="-120"/>
            </a:rPr>
            <a:t>26</a:t>
          </a:r>
          <a:r>
            <a:rPr lang="zh-TW" altLang="en-US" sz="2600" kern="1200" dirty="0" smtClean="0">
              <a:latin typeface="標楷體" pitchFamily="65" charset="-120"/>
              <a:ea typeface="標楷體" pitchFamily="65" charset="-120"/>
            </a:rPr>
            <a:t>年，均不符發給年資補償金之規定。</a:t>
          </a:r>
          <a:endParaRPr lang="zh-TW" sz="2600" kern="1200" dirty="0">
            <a:latin typeface="標楷體" pitchFamily="65" charset="-120"/>
            <a:ea typeface="標楷體" pitchFamily="65" charset="-120"/>
          </a:endParaRPr>
        </a:p>
      </dsp:txBody>
      <dsp:txXfrm>
        <a:off x="66100" y="66100"/>
        <a:ext cx="9491860" cy="212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9235132" y="666095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0" y="6608104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1818308" y="75629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76" y="63687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ocs.mocs.gov.tw/precal/KPC1020000/KPC1020070_frm.asp" TargetMode="External"/><Relationship Id="rId2" Type="http://schemas.openxmlformats.org/officeDocument/2006/relationships/hyperlink" Target="https://www.mocs.gov.t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公務人員退休年資補償金分享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796856"/>
            <a:ext cx="6408712" cy="1152128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人事室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0"/>
    </mc:Choice>
    <mc:Fallback>
      <p:transition spd="slow" advTm="90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一、公務人員退休年資補償金規定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56956"/>
              </p:ext>
            </p:extLst>
          </p:nvPr>
        </p:nvGraphicFramePr>
        <p:xfrm>
          <a:off x="594172" y="1692399"/>
          <a:ext cx="9623425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下箭號 7"/>
          <p:cNvSpPr/>
          <p:nvPr/>
        </p:nvSpPr>
        <p:spPr>
          <a:xfrm>
            <a:off x="6282804" y="2412479"/>
            <a:ext cx="360040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33"/>
    </mc:Choice>
    <mc:Fallback>
      <p:transition spd="slow" advTm="485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52240"/>
            <a:ext cx="9624060" cy="108012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二、年資補償金試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04881"/>
              </p:ext>
            </p:extLst>
          </p:nvPr>
        </p:nvGraphicFramePr>
        <p:xfrm>
          <a:off x="738188" y="1404367"/>
          <a:ext cx="9780582" cy="527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48"/>
    </mc:Choice>
    <mc:Fallback>
      <p:transition spd="slow" advTm="434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52240"/>
            <a:ext cx="9624060" cy="108012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二、年資補償金試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958575"/>
              </p:ext>
            </p:extLst>
          </p:nvPr>
        </p:nvGraphicFramePr>
        <p:xfrm>
          <a:off x="534670" y="1476375"/>
          <a:ext cx="9624060" cy="527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98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90"/>
    </mc:Choice>
    <mc:Fallback>
      <p:transition spd="slow" advTm="297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52240"/>
            <a:ext cx="9624060" cy="108012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二、年資補償金試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20992"/>
              </p:ext>
            </p:extLst>
          </p:nvPr>
        </p:nvGraphicFramePr>
        <p:xfrm>
          <a:off x="534670" y="1476375"/>
          <a:ext cx="9624060" cy="527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9"/>
    </mc:Choice>
    <mc:Fallback>
      <p:transition spd="slow" advTm="210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52240"/>
            <a:ext cx="9624060" cy="108012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二、年資補償金試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22688" r="25444" b="3855"/>
          <a:stretch/>
        </p:blipFill>
        <p:spPr bwMode="auto">
          <a:xfrm>
            <a:off x="933650" y="1674795"/>
            <a:ext cx="4701082" cy="462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/>
          <a:srcRect l="7501" t="16049" r="24722" b="6420"/>
          <a:stretch/>
        </p:blipFill>
        <p:spPr bwMode="auto">
          <a:xfrm>
            <a:off x="5778748" y="1548383"/>
            <a:ext cx="4680520" cy="4823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70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89"/>
    </mc:Choice>
    <mc:Fallback>
      <p:transition spd="slow" advTm="361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退休試</a:t>
            </a: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148" y="1332359"/>
            <a:ext cx="10315252" cy="561662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zh-TW" sz="2800" kern="100" dirty="0" smtClean="0">
                <a:solidFill>
                  <a:srgbClr val="FF0000"/>
                </a:solidFill>
                <a:latin typeface="標楷體"/>
                <a:cs typeface="Times New Roman"/>
              </a:rPr>
              <a:t>109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年</a:t>
            </a:r>
            <a:r>
              <a:rPr lang="en-US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1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月</a:t>
            </a:r>
            <a:r>
              <a:rPr lang="en-US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16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日屆退與</a:t>
            </a:r>
            <a:r>
              <a:rPr lang="en-US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108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年</a:t>
            </a:r>
            <a:r>
              <a:rPr lang="en-US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6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月</a:t>
            </a:r>
            <a:r>
              <a:rPr lang="en-US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30</a:t>
            </a:r>
            <a:r>
              <a:rPr lang="zh-TW" altLang="zh-TW" sz="2800" kern="100" dirty="0">
                <a:solidFill>
                  <a:srgbClr val="FF0000"/>
                </a:solidFill>
                <a:ea typeface="標楷體"/>
                <a:cs typeface="Times New Roman"/>
              </a:rPr>
              <a:t>日自願退休差額</a:t>
            </a:r>
            <a:r>
              <a:rPr lang="en-US" altLang="zh-TW" sz="2800" kern="100" dirty="0">
                <a:ea typeface="標楷體"/>
                <a:cs typeface="Times New Roman"/>
              </a:rPr>
              <a:t>:</a:t>
            </a:r>
            <a:endParaRPr lang="zh-TW" altLang="zh-TW" sz="2000" kern="100" dirty="0">
              <a:cs typeface="Times New Roman"/>
            </a:endParaRPr>
          </a:p>
          <a:p>
            <a:pPr marL="521528" lvl="1" indent="0">
              <a:buNone/>
            </a:pP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以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78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年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1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月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1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日任公職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+2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年兵役年資，委任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5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等</a:t>
            </a:r>
            <a:r>
              <a:rPr lang="en-US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520</a:t>
            </a:r>
            <a:r>
              <a:rPr lang="zh-TW" altLang="zh-TW" sz="2300" b="1" kern="100" dirty="0">
                <a:solidFill>
                  <a:srgbClr val="0000FF"/>
                </a:solidFill>
                <a:ea typeface="標楷體"/>
                <a:cs typeface="Times New Roman"/>
              </a:rPr>
              <a:t>俸</a:t>
            </a:r>
            <a:r>
              <a:rPr lang="zh-TW" altLang="zh-TW" sz="2300" b="1" kern="100" dirty="0" smtClean="0">
                <a:solidFill>
                  <a:srgbClr val="0000FF"/>
                </a:solidFill>
                <a:ea typeface="標楷體"/>
                <a:cs typeface="Times New Roman"/>
              </a:rPr>
              <a:t>點</a:t>
            </a:r>
            <a:r>
              <a:rPr lang="en-US" altLang="zh-TW" sz="2300" b="1" kern="100" dirty="0" smtClean="0">
                <a:solidFill>
                  <a:srgbClr val="0000FF"/>
                </a:solidFill>
                <a:ea typeface="標楷體"/>
                <a:cs typeface="Times New Roman"/>
              </a:rPr>
              <a:t>(35,470+19,480+20,670)</a:t>
            </a:r>
            <a:endParaRPr lang="zh-TW" altLang="zh-TW" sz="1500" b="1" kern="100" dirty="0">
              <a:solidFill>
                <a:srgbClr val="0000FF"/>
              </a:solidFill>
              <a:cs typeface="Times New Roman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kern="100" dirty="0" smtClean="0">
                <a:solidFill>
                  <a:srgbClr val="FF0000"/>
                </a:solidFill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1</a:t>
            </a:r>
            <a:r>
              <a:rPr lang="en-US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.</a:t>
            </a:r>
            <a:r>
              <a:rPr lang="zh-TW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每月退休金差額</a:t>
            </a:r>
            <a:r>
              <a:rPr lang="en-US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621</a:t>
            </a:r>
            <a:r>
              <a:rPr lang="zh-TW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元</a:t>
            </a:r>
            <a:r>
              <a:rPr lang="en-US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*12</a:t>
            </a:r>
            <a:r>
              <a:rPr lang="zh-TW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月</a:t>
            </a:r>
            <a:r>
              <a:rPr lang="en-US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=7,450</a:t>
            </a:r>
            <a:r>
              <a:rPr lang="zh-TW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元</a:t>
            </a:r>
            <a:r>
              <a:rPr lang="en-US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(1</a:t>
            </a:r>
            <a:r>
              <a:rPr lang="zh-TW" altLang="zh-TW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年</a:t>
            </a:r>
            <a:r>
              <a:rPr lang="en-US" altLang="zh-TW" sz="2800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)</a:t>
            </a:r>
            <a:endParaRPr lang="zh-TW" altLang="zh-TW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2.108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年</a:t>
            </a:r>
            <a:r>
              <a:rPr lang="en-US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7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月至</a:t>
            </a:r>
            <a:r>
              <a:rPr lang="en-US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109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年</a:t>
            </a:r>
            <a:r>
              <a:rPr lang="en-US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1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月</a:t>
            </a:r>
            <a:r>
              <a:rPr lang="en-US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15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日薪資差額</a:t>
            </a:r>
            <a:endParaRPr lang="zh-TW" altLang="zh-TW" sz="2000" kern="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latin typeface="標楷體"/>
                <a:cs typeface="Times New Roman"/>
              </a:rPr>
              <a:t>  </a:t>
            </a:r>
            <a:r>
              <a:rPr lang="en-US" altLang="zh-TW" sz="2800" kern="100" dirty="0">
                <a:latin typeface="標楷體"/>
                <a:cs typeface="Times New Roman"/>
              </a:rPr>
              <a:t>(75,620-50,057*6)+(75,620-49,480*0.5)=</a:t>
            </a:r>
            <a:r>
              <a:rPr lang="en-US" altLang="zh-TW" sz="2800" b="1" u="sng" kern="100" dirty="0">
                <a:solidFill>
                  <a:srgbClr val="FF0000"/>
                </a:solidFill>
                <a:latin typeface="標楷體"/>
                <a:cs typeface="Times New Roman"/>
              </a:rPr>
              <a:t>166,448</a:t>
            </a:r>
            <a:r>
              <a:rPr lang="zh-TW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元</a:t>
            </a:r>
            <a:endParaRPr lang="zh-TW" altLang="zh-TW" sz="2000" b="1" u="sng" kern="100" dirty="0">
              <a:solidFill>
                <a:srgbClr val="FF0000"/>
              </a:solidFill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3</a:t>
            </a:r>
            <a:r>
              <a:rPr lang="en-US" altLang="zh-TW" sz="2800" kern="100" dirty="0" smtClean="0">
                <a:latin typeface="標楷體"/>
                <a:cs typeface="Times New Roman"/>
              </a:rPr>
              <a:t>.108</a:t>
            </a:r>
            <a:r>
              <a:rPr lang="zh-TW" altLang="zh-TW" sz="2800" kern="100" dirty="0">
                <a:ea typeface="標楷體"/>
                <a:cs typeface="Times New Roman"/>
              </a:rPr>
              <a:t>年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年終工作獎金差額</a:t>
            </a:r>
            <a:r>
              <a:rPr lang="en-US" altLang="zh-TW" sz="2800" kern="100" dirty="0">
                <a:ea typeface="標楷體"/>
                <a:cs typeface="Times New Roman"/>
              </a:rPr>
              <a:t>(12-6=6)=</a:t>
            </a:r>
            <a:r>
              <a:rPr lang="en-US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41,212</a:t>
            </a:r>
            <a:r>
              <a:rPr lang="zh-TW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元</a:t>
            </a:r>
            <a:endParaRPr lang="zh-TW" altLang="zh-TW" sz="2000" b="1" u="sng" kern="100" dirty="0">
              <a:solidFill>
                <a:srgbClr val="FF0000"/>
              </a:solidFill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4</a:t>
            </a:r>
            <a:r>
              <a:rPr lang="en-US" altLang="zh-TW" sz="2800" kern="100" dirty="0" smtClean="0">
                <a:latin typeface="標楷體"/>
                <a:cs typeface="Times New Roman"/>
              </a:rPr>
              <a:t>.108</a:t>
            </a:r>
            <a:r>
              <a:rPr lang="zh-TW" altLang="zh-TW" sz="2800" kern="100" dirty="0">
                <a:ea typeface="標楷體"/>
                <a:cs typeface="Times New Roman"/>
              </a:rPr>
              <a:t>年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考績獎金差額</a:t>
            </a:r>
            <a:r>
              <a:rPr lang="en-US" altLang="zh-TW" sz="2800" kern="100" dirty="0">
                <a:ea typeface="標楷體"/>
                <a:cs typeface="Times New Roman"/>
              </a:rPr>
              <a:t>(</a:t>
            </a:r>
            <a:r>
              <a:rPr lang="zh-TW" altLang="zh-TW" sz="2800" kern="100" dirty="0">
                <a:ea typeface="標楷體"/>
                <a:cs typeface="Times New Roman"/>
              </a:rPr>
              <a:t>全考</a:t>
            </a:r>
            <a:r>
              <a:rPr lang="en-US" altLang="zh-TW" sz="2800" kern="100" dirty="0">
                <a:ea typeface="標楷體"/>
                <a:cs typeface="Times New Roman"/>
              </a:rPr>
              <a:t>-</a:t>
            </a:r>
            <a:r>
              <a:rPr lang="zh-TW" altLang="zh-TW" sz="2800" kern="100" dirty="0">
                <a:ea typeface="標楷體"/>
                <a:cs typeface="Times New Roman"/>
              </a:rPr>
              <a:t>另考均以考列甲等計</a:t>
            </a:r>
            <a:r>
              <a:rPr lang="en-US" altLang="zh-TW" sz="2800" kern="100" dirty="0">
                <a:ea typeface="標楷體"/>
                <a:cs typeface="Times New Roman"/>
              </a:rPr>
              <a:t>)</a:t>
            </a:r>
            <a:endParaRPr lang="zh-TW" altLang="zh-TW" sz="20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latin typeface="標楷體"/>
                <a:cs typeface="Times New Roman"/>
              </a:rPr>
              <a:t>  </a:t>
            </a:r>
            <a:r>
              <a:rPr lang="en-US" altLang="zh-TW" sz="2800" kern="100" dirty="0">
                <a:latin typeface="標楷體"/>
                <a:cs typeface="Times New Roman"/>
              </a:rPr>
              <a:t>151,240-75,620=</a:t>
            </a:r>
            <a:r>
              <a:rPr lang="en-US" altLang="zh-TW" sz="2800" b="1" u="sng" kern="100" dirty="0">
                <a:solidFill>
                  <a:srgbClr val="FF0000"/>
                </a:solidFill>
                <a:latin typeface="標楷體"/>
                <a:cs typeface="Times New Roman"/>
              </a:rPr>
              <a:t>75,620</a:t>
            </a:r>
            <a:r>
              <a:rPr lang="zh-TW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元</a:t>
            </a:r>
            <a:endParaRPr lang="zh-TW" altLang="zh-TW" sz="2000" b="1" u="sng" kern="100" dirty="0">
              <a:solidFill>
                <a:srgbClr val="FF0000"/>
              </a:solidFill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2800" kern="100" dirty="0" smtClean="0">
                <a:latin typeface="標楷體"/>
                <a:cs typeface="Times New Roman"/>
              </a:rPr>
              <a:t>   </a:t>
            </a:r>
            <a:r>
              <a:rPr lang="en-US" altLang="zh-TW" sz="28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cs typeface="Times New Roman"/>
              </a:rPr>
              <a:t>5</a:t>
            </a:r>
            <a:r>
              <a:rPr lang="en-US" altLang="zh-TW" sz="2800" kern="100" dirty="0" smtClean="0">
                <a:latin typeface="標楷體"/>
                <a:cs typeface="Times New Roman"/>
              </a:rPr>
              <a:t>.109</a:t>
            </a:r>
            <a:r>
              <a:rPr lang="zh-TW" altLang="zh-TW" sz="2800" kern="100" dirty="0">
                <a:ea typeface="標楷體"/>
                <a:cs typeface="Times New Roman"/>
              </a:rPr>
              <a:t>年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不休假加班費</a:t>
            </a:r>
            <a:r>
              <a:rPr lang="en-US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10</a:t>
            </a:r>
            <a:r>
              <a:rPr lang="zh-TW" altLang="zh-TW" sz="2800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天</a:t>
            </a:r>
            <a:r>
              <a:rPr lang="en-US" altLang="zh-TW" sz="2800" kern="100" dirty="0">
                <a:ea typeface="標楷體"/>
                <a:cs typeface="Times New Roman"/>
              </a:rPr>
              <a:t>(</a:t>
            </a:r>
            <a:r>
              <a:rPr lang="zh-TW" altLang="zh-TW" sz="2800" kern="100" dirty="0">
                <a:ea typeface="標楷體"/>
                <a:cs typeface="Times New Roman"/>
              </a:rPr>
              <a:t>不請假</a:t>
            </a:r>
            <a:r>
              <a:rPr lang="en-US" altLang="zh-TW" sz="2800" kern="100" dirty="0">
                <a:ea typeface="標楷體"/>
                <a:cs typeface="Times New Roman"/>
              </a:rPr>
              <a:t>)=</a:t>
            </a:r>
            <a:r>
              <a:rPr lang="en-US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18,316</a:t>
            </a:r>
            <a:r>
              <a:rPr lang="zh-TW" altLang="zh-TW" sz="2800" b="1" u="sng" kern="100" dirty="0">
                <a:solidFill>
                  <a:srgbClr val="FF0000"/>
                </a:solidFill>
                <a:ea typeface="標楷體"/>
                <a:cs typeface="Times New Roman"/>
              </a:rPr>
              <a:t>元</a:t>
            </a:r>
            <a:endParaRPr lang="zh-TW" altLang="zh-TW" sz="2000" b="1" u="sng" kern="100" dirty="0">
              <a:solidFill>
                <a:srgbClr val="FF0000"/>
              </a:solidFill>
              <a:cs typeface="Times New Roman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hlinkClick r:id="rId2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退休金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試算系統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標楷體"/>
                <a:cs typeface="Times New Roman"/>
              </a:rPr>
              <a:t>(</a:t>
            </a:r>
            <a:r>
              <a:rPr lang="en-US" altLang="zh-TW" sz="2800" b="1" u="sng" dirty="0">
                <a:solidFill>
                  <a:srgbClr val="0000FF"/>
                </a:solidFill>
                <a:latin typeface="標楷體"/>
                <a:cs typeface="Times New Roman"/>
                <a:hlinkClick r:id="rId3"/>
              </a:rPr>
              <a:t>http://iocs.mocs.gov.tw/precal/KPC1020000/KPC1020070_frm.asp</a:t>
            </a:r>
            <a:r>
              <a:rPr lang="en-US" altLang="zh-TW" sz="3200" b="1" dirty="0">
                <a:latin typeface="標楷體"/>
                <a:cs typeface="Times New Roman"/>
              </a:rPr>
              <a:t>)</a:t>
            </a:r>
            <a:r>
              <a:rPr lang="en-US" altLang="zh-TW" sz="2400" b="1" dirty="0">
                <a:cs typeface="Times New Roman"/>
              </a:rPr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爆炸 2 7"/>
          <p:cNvSpPr/>
          <p:nvPr/>
        </p:nvSpPr>
        <p:spPr>
          <a:xfrm rot="155156">
            <a:off x="7859454" y="3066099"/>
            <a:ext cx="3018180" cy="3304665"/>
          </a:xfrm>
          <a:prstGeom prst="irregularSeal2">
            <a:avLst/>
          </a:prstGeom>
          <a:solidFill>
            <a:srgbClr val="A12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2-5</a:t>
            </a:r>
            <a:r>
              <a:rPr lang="zh-TW" altLang="en-US" sz="2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項合計差額</a:t>
            </a:r>
            <a:r>
              <a:rPr lang="en-US" altLang="zh-TW" sz="25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301,596</a:t>
            </a:r>
            <a:r>
              <a:rPr lang="zh-TW" altLang="en-US" sz="2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元</a:t>
            </a:r>
            <a:endParaRPr lang="zh-TW" altLang="en-US" sz="2500" b="1" dirty="0">
              <a:solidFill>
                <a:schemeClr val="accent2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619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50"/>
    </mc:Choice>
    <mc:Fallback>
      <p:transition spd="slow" advTm="1054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簡報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完畢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敬請指教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0"/>
    </mc:Choice>
    <mc:Fallback>
      <p:transition spd="slow" advTm="36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607</Words>
  <Application>Microsoft Office PowerPoint</Application>
  <PresentationFormat>自訂</PresentationFormat>
  <Paragraphs>39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公務人員退休年資補償金分享</vt:lpstr>
      <vt:lpstr>一、公務人員退休年資補償金規定</vt:lpstr>
      <vt:lpstr>二、年資補償金試算(一)</vt:lpstr>
      <vt:lpstr>二、年資補償金試算(二)</vt:lpstr>
      <vt:lpstr>二、年資補償金試算(三)</vt:lpstr>
      <vt:lpstr>二、年資補償金試算(四)</vt:lpstr>
      <vt:lpstr>三、退休試算</vt:lpstr>
      <vt:lpstr>簡報完畢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陳春雪</cp:lastModifiedBy>
  <cp:revision>59</cp:revision>
  <cp:lastPrinted>2018-11-26T07:34:16Z</cp:lastPrinted>
  <dcterms:created xsi:type="dcterms:W3CDTF">2016-03-02T01:31:29Z</dcterms:created>
  <dcterms:modified xsi:type="dcterms:W3CDTF">2018-12-20T07:15:04Z</dcterms:modified>
</cp:coreProperties>
</file>