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3" r:id="rId4"/>
    <p:sldId id="273" r:id="rId5"/>
    <p:sldId id="258" r:id="rId6"/>
    <p:sldId id="259" r:id="rId7"/>
    <p:sldId id="260" r:id="rId8"/>
    <p:sldId id="264" r:id="rId9"/>
    <p:sldId id="262" r:id="rId10"/>
    <p:sldId id="269" r:id="rId11"/>
    <p:sldId id="267" r:id="rId12"/>
    <p:sldId id="268" r:id="rId13"/>
    <p:sldId id="266" r:id="rId14"/>
    <p:sldId id="265" r:id="rId15"/>
    <p:sldId id="261" r:id="rId16"/>
    <p:sldId id="270" r:id="rId17"/>
    <p:sldId id="271" r:id="rId18"/>
    <p:sldId id="272" r:id="rId19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CCFF"/>
    <a:srgbClr val="FFFF99"/>
    <a:srgbClr val="FF66FF"/>
    <a:srgbClr val="E3B9C9"/>
    <a:srgbClr val="FF0000"/>
    <a:srgbClr val="CC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336" autoAdjust="0"/>
  </p:normalViewPr>
  <p:slideViewPr>
    <p:cSldViewPr snapToGrid="0">
      <p:cViewPr>
        <p:scale>
          <a:sx n="90" d="100"/>
          <a:sy n="90" d="100"/>
        </p:scale>
        <p:origin x="-1190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732BB-439B-431D-9371-91F2D3E8A3A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B1E52B5-3424-40AC-93FB-C6AE515743EA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solidFill>
                <a:schemeClr val="accent6">
                  <a:lumMod val="75000"/>
                </a:schemeClr>
              </a:solidFill>
            </a:rPr>
            <a:t>合作開發</a:t>
          </a:r>
          <a:endParaRPr lang="zh-TW" alt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6EE4A88C-DFCF-414C-AE5D-EC3A3A30C3EC}" type="parTrans" cxnId="{0560ADD4-ECC3-49F5-B137-F805DF995A1F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64900C4A-8BA0-4BE0-8393-E4BA149F199B}" type="sibTrans" cxnId="{0560ADD4-ECC3-49F5-B137-F805DF995A1F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F11D8718-3D37-4EC5-BB56-88D695F9689F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solidFill>
                <a:srgbClr val="002060"/>
              </a:solidFill>
            </a:rPr>
            <a:t>合作研究</a:t>
          </a:r>
        </a:p>
      </dgm:t>
    </dgm:pt>
    <dgm:pt modelId="{F4C02914-2978-43EE-B917-932452F3FC8B}" type="parTrans" cxnId="{C17C977C-568E-4DB5-B777-0DF5AF3C75C7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EEDD0639-2FD7-4D85-996F-C8BD31A7922D}" type="sibTrans" cxnId="{C17C977C-568E-4DB5-B777-0DF5AF3C75C7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2E154AA3-2923-4EC3-BD7A-095B969C9F39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先期參與</a:t>
          </a:r>
          <a:endParaRPr lang="zh-TW" altLang="en-US" b="1" dirty="0">
            <a:solidFill>
              <a:schemeClr val="bg1"/>
            </a:solidFill>
          </a:endParaRPr>
        </a:p>
      </dgm:t>
    </dgm:pt>
    <dgm:pt modelId="{38ECE133-C5B5-4A39-BD37-D14991D2B7F0}" type="parTrans" cxnId="{00DE29E4-1207-4499-8AA6-EB7768600AD0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5E981C1A-B962-42E7-8BCA-BBAD81FA29F3}" type="sibTrans" cxnId="{00DE29E4-1207-4499-8AA6-EB7768600AD0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B9DDA6C0-5AA6-4D28-82A2-DE77AADF465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專利授權</a:t>
          </a:r>
          <a:endParaRPr lang="zh-TW" altLang="en-US" b="1" dirty="0">
            <a:solidFill>
              <a:schemeClr val="bg1"/>
            </a:solidFill>
          </a:endParaRPr>
        </a:p>
      </dgm:t>
    </dgm:pt>
    <dgm:pt modelId="{7C841188-2FE2-4747-A658-C78CFDF6762E}" type="parTrans" cxnId="{29B69A3D-6B0F-4E24-962F-5C3155DD9875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81C851A4-D9E7-4CE0-99B6-1C6C57D32023}" type="sibTrans" cxnId="{29B69A3D-6B0F-4E24-962F-5C3155DD9875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52165050-628A-4D87-9A65-AE7055B6D4A4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技術授權</a:t>
          </a:r>
          <a:endParaRPr lang="zh-TW" altLang="en-US" b="1" dirty="0">
            <a:solidFill>
              <a:schemeClr val="bg1"/>
            </a:solidFill>
          </a:endParaRPr>
        </a:p>
      </dgm:t>
    </dgm:pt>
    <dgm:pt modelId="{337C6955-C354-4839-86DE-5A003F472184}" type="parTrans" cxnId="{0C5607DD-1196-449F-9FB6-A766FDC39B47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AD92E69B-F1CF-4B82-82C4-6C4A77CD9869}" type="sibTrans" cxnId="{0C5607DD-1196-449F-9FB6-A766FDC39B47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9F2D4B8B-2A59-4B92-BEB2-63FE3C08166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技術服務</a:t>
          </a:r>
          <a:endParaRPr lang="zh-TW" altLang="en-US" b="1" dirty="0">
            <a:solidFill>
              <a:srgbClr val="0000FF"/>
            </a:solidFill>
          </a:endParaRPr>
        </a:p>
      </dgm:t>
    </dgm:pt>
    <dgm:pt modelId="{670B29B3-B2FE-4F7D-AE74-F06382551819}" type="sibTrans" cxnId="{21BC9400-FA00-4305-83D5-B3DC0BAADCBF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F53C1F78-C777-42CA-9994-A25597FFFB69}" type="parTrans" cxnId="{21BC9400-FA00-4305-83D5-B3DC0BAADCBF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4B594F67-4F0C-4389-8C1A-7DB8B3ACA99C}">
      <dgm:prSet phldrT="[文字]"/>
      <dgm:spPr>
        <a:solidFill>
          <a:srgbClr val="FF66FF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專利讓與</a:t>
          </a:r>
          <a:endParaRPr lang="zh-TW" altLang="en-US" b="1" dirty="0">
            <a:solidFill>
              <a:schemeClr val="bg1"/>
            </a:solidFill>
          </a:endParaRPr>
        </a:p>
      </dgm:t>
    </dgm:pt>
    <dgm:pt modelId="{39AE217B-5BFE-446D-8EDA-ED178C281CF4}" type="parTrans" cxnId="{1492C374-4AC8-4B5A-BF1B-9669C2D1CAAA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496FF291-E742-4686-BC61-398F3F35F342}" type="sibTrans" cxnId="{1492C374-4AC8-4B5A-BF1B-9669C2D1CAAA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E3AFDDF2-3179-48DB-AD1D-61DA4F6D3ECB}">
      <dgm:prSet phldrT="[文字]"/>
      <dgm:spPr>
        <a:solidFill>
          <a:srgbClr val="FF66FF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技術讓與</a:t>
          </a:r>
          <a:endParaRPr lang="zh-TW" altLang="en-US" b="1" dirty="0">
            <a:solidFill>
              <a:schemeClr val="bg1"/>
            </a:solidFill>
          </a:endParaRPr>
        </a:p>
      </dgm:t>
    </dgm:pt>
    <dgm:pt modelId="{E927DBF1-A465-41B6-84BC-953BF8C869FD}" type="parTrans" cxnId="{857E08A7-6C49-4B1C-8D34-094B8A34375E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3620D3D2-85C4-4EB1-9506-73D5DDEACF9A}" type="sibTrans" cxnId="{857E08A7-6C49-4B1C-8D34-094B8A34375E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24E74668-3FD6-4330-BEE9-EE979C33F3EE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自產自銷</a:t>
          </a:r>
        </a:p>
      </dgm:t>
    </dgm:pt>
    <dgm:pt modelId="{D634B2B8-0554-4E65-B6A2-85B0A6F16D77}" type="parTrans" cxnId="{1C5BBDF8-502F-49A4-B6E0-507A27AE2D75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DFF72A9C-2A28-469F-82D6-CCF38A3B7BC1}" type="sibTrans" cxnId="{1C5BBDF8-502F-49A4-B6E0-507A27AE2D75}">
      <dgm:prSet/>
      <dgm:spPr/>
      <dgm:t>
        <a:bodyPr/>
        <a:lstStyle/>
        <a:p>
          <a:endParaRPr lang="zh-TW" altLang="en-US" b="1">
            <a:solidFill>
              <a:srgbClr val="0000FF"/>
            </a:solidFill>
          </a:endParaRPr>
        </a:p>
      </dgm:t>
    </dgm:pt>
    <dgm:pt modelId="{15DB6DAA-9207-425A-A1CB-A1B6A7F35830}" type="pres">
      <dgm:prSet presAssocID="{DF4732BB-439B-431D-9371-91F2D3E8A3A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F2F0393-0F3C-4350-B8DD-203459929166}" type="pres">
      <dgm:prSet presAssocID="{CB1E52B5-3424-40AC-93FB-C6AE515743EA}" presName="vertOne" presStyleCnt="0"/>
      <dgm:spPr/>
    </dgm:pt>
    <dgm:pt modelId="{9309C61C-9CAA-47EF-8A50-0FB00BC62BEF}" type="pres">
      <dgm:prSet presAssocID="{CB1E52B5-3424-40AC-93FB-C6AE515743EA}" presName="txOne" presStyleLbl="node0" presStyleIdx="0" presStyleCnt="5" custScaleX="77225" custScaleY="74213" custLinFactY="602" custLinFactNeighborX="1702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CAC380-0608-432C-ABF3-9EAE7AFF9705}" type="pres">
      <dgm:prSet presAssocID="{CB1E52B5-3424-40AC-93FB-C6AE515743EA}" presName="parTransOne" presStyleCnt="0"/>
      <dgm:spPr/>
    </dgm:pt>
    <dgm:pt modelId="{AFDA6A3B-98AD-496F-99B5-8047F9EA19A0}" type="pres">
      <dgm:prSet presAssocID="{CB1E52B5-3424-40AC-93FB-C6AE515743EA}" presName="horzOne" presStyleCnt="0"/>
      <dgm:spPr/>
    </dgm:pt>
    <dgm:pt modelId="{D550C89D-0651-4998-9E15-E4781B9E4CEE}" type="pres">
      <dgm:prSet presAssocID="{F11D8718-3D37-4EC5-BB56-88D695F9689F}" presName="vertTwo" presStyleCnt="0"/>
      <dgm:spPr/>
    </dgm:pt>
    <dgm:pt modelId="{6CB77DB8-18D3-418E-A76E-A7CF4FBD081A}" type="pres">
      <dgm:prSet presAssocID="{F11D8718-3D37-4EC5-BB56-88D695F9689F}" presName="txTwo" presStyleLbl="node2" presStyleIdx="0" presStyleCnt="2" custScaleX="380472" custScaleY="71957" custLinFactNeighborX="60802" custLinFactNeighborY="759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4F121A-A16F-4991-982A-9561EFEC82B2}" type="pres">
      <dgm:prSet presAssocID="{F11D8718-3D37-4EC5-BB56-88D695F9689F}" presName="parTransTwo" presStyleCnt="0"/>
      <dgm:spPr/>
    </dgm:pt>
    <dgm:pt modelId="{FDFE2142-E7A4-429D-8998-62E915979CD5}" type="pres">
      <dgm:prSet presAssocID="{F11D8718-3D37-4EC5-BB56-88D695F9689F}" presName="horzTwo" presStyleCnt="0"/>
      <dgm:spPr/>
    </dgm:pt>
    <dgm:pt modelId="{8FB26526-7B46-4D9A-ADD9-A89DA8315363}" type="pres">
      <dgm:prSet presAssocID="{2E154AA3-2923-4EC3-BD7A-095B969C9F39}" presName="vertThree" presStyleCnt="0"/>
      <dgm:spPr/>
    </dgm:pt>
    <dgm:pt modelId="{BC5E3F33-AECA-4350-9034-14501C910075}" type="pres">
      <dgm:prSet presAssocID="{2E154AA3-2923-4EC3-BD7A-095B969C9F39}" presName="txThree" presStyleLbl="node3" presStyleIdx="0" presStyleCnt="2" custLinFactNeighborX="-66316" custLinFactNeighborY="122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EB96120-6E12-4239-A1AE-126455F0A731}" type="pres">
      <dgm:prSet presAssocID="{2E154AA3-2923-4EC3-BD7A-095B969C9F39}" presName="horzThree" presStyleCnt="0"/>
      <dgm:spPr/>
    </dgm:pt>
    <dgm:pt modelId="{3EBB7D18-6F27-40A5-9CCE-874C90888211}" type="pres">
      <dgm:prSet presAssocID="{EEDD0639-2FD7-4D85-996F-C8BD31A7922D}" presName="sibSpaceTwo" presStyleCnt="0"/>
      <dgm:spPr/>
    </dgm:pt>
    <dgm:pt modelId="{3CCACA8E-8079-49DF-8141-2538D0738C3E}" type="pres">
      <dgm:prSet presAssocID="{B9DDA6C0-5AA6-4D28-82A2-DE77AADF4652}" presName="vertTwo" presStyleCnt="0"/>
      <dgm:spPr/>
    </dgm:pt>
    <dgm:pt modelId="{A31FA6D4-A019-4C9F-B05C-87CFF99C2CCB}" type="pres">
      <dgm:prSet presAssocID="{B9DDA6C0-5AA6-4D28-82A2-DE77AADF4652}" presName="txTwo" presStyleLbl="node2" presStyleIdx="1" presStyleCnt="2" custLinFactX="108053" custLinFactY="-38330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CE918F-451B-490F-A72B-2B549CD0DB99}" type="pres">
      <dgm:prSet presAssocID="{B9DDA6C0-5AA6-4D28-82A2-DE77AADF4652}" presName="parTransTwo" presStyleCnt="0"/>
      <dgm:spPr/>
    </dgm:pt>
    <dgm:pt modelId="{DCD1E265-3E10-416D-A007-9A71F629C280}" type="pres">
      <dgm:prSet presAssocID="{B9DDA6C0-5AA6-4D28-82A2-DE77AADF4652}" presName="horzTwo" presStyleCnt="0"/>
      <dgm:spPr/>
    </dgm:pt>
    <dgm:pt modelId="{F6601C14-8A20-43D3-AA91-5E11D4BA1500}" type="pres">
      <dgm:prSet presAssocID="{9F2D4B8B-2A59-4B92-BEB2-63FE3C081660}" presName="vertThree" presStyleCnt="0"/>
      <dgm:spPr/>
    </dgm:pt>
    <dgm:pt modelId="{725BB83C-7598-4726-8879-2413116C3F64}" type="pres">
      <dgm:prSet presAssocID="{9F2D4B8B-2A59-4B92-BEB2-63FE3C081660}" presName="txThree" presStyleLbl="node3" presStyleIdx="1" presStyleCnt="2" custLinFactX="-77264" custLinFactNeighborX="-100000" custLinFactNeighborY="-150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C25D3A-7570-4AAB-B0D4-361B649A7112}" type="pres">
      <dgm:prSet presAssocID="{9F2D4B8B-2A59-4B92-BEB2-63FE3C081660}" presName="horzThree" presStyleCnt="0"/>
      <dgm:spPr/>
    </dgm:pt>
    <dgm:pt modelId="{F77EC2DD-331F-438D-948B-F56E95CEFE34}" type="pres">
      <dgm:prSet presAssocID="{64900C4A-8BA0-4BE0-8393-E4BA149F199B}" presName="sibSpaceOne" presStyleCnt="0"/>
      <dgm:spPr/>
    </dgm:pt>
    <dgm:pt modelId="{864580A4-EF72-4CD9-B52C-01EE190E3284}" type="pres">
      <dgm:prSet presAssocID="{52165050-628A-4D87-9A65-AE7055B6D4A4}" presName="vertOne" presStyleCnt="0"/>
      <dgm:spPr/>
    </dgm:pt>
    <dgm:pt modelId="{B282987B-C787-40E3-98D6-B597D308DDAC}" type="pres">
      <dgm:prSet presAssocID="{52165050-628A-4D87-9A65-AE7055B6D4A4}" presName="txOne" presStyleLbl="node0" presStyleIdx="1" presStyleCnt="5" custLinFactNeighborX="46025" custLinFactNeighborY="341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7C6515-8703-47C9-BA81-2F17F74229FD}" type="pres">
      <dgm:prSet presAssocID="{52165050-628A-4D87-9A65-AE7055B6D4A4}" presName="horzOne" presStyleCnt="0"/>
      <dgm:spPr/>
    </dgm:pt>
    <dgm:pt modelId="{26492AB7-24E7-4EBC-A424-D110B1759876}" type="pres">
      <dgm:prSet presAssocID="{AD92E69B-F1CF-4B82-82C4-6C4A77CD9869}" presName="sibSpaceOne" presStyleCnt="0"/>
      <dgm:spPr/>
    </dgm:pt>
    <dgm:pt modelId="{F63032E6-06CE-465F-9086-A5D7C1CA23F4}" type="pres">
      <dgm:prSet presAssocID="{4B594F67-4F0C-4389-8C1A-7DB8B3ACA99C}" presName="vertOne" presStyleCnt="0"/>
      <dgm:spPr/>
    </dgm:pt>
    <dgm:pt modelId="{27BC78E2-5157-40F7-8965-38B18A70FEFE}" type="pres">
      <dgm:prSet presAssocID="{4B594F67-4F0C-4389-8C1A-7DB8B3ACA99C}" presName="txOne" presStyleLbl="node0" presStyleIdx="2" presStyleCnt="5" custLinFactY="64575" custLinFactNeighborX="7649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74D437-A14A-4AF1-8895-AA178616C9AF}" type="pres">
      <dgm:prSet presAssocID="{4B594F67-4F0C-4389-8C1A-7DB8B3ACA99C}" presName="horzOne" presStyleCnt="0"/>
      <dgm:spPr/>
    </dgm:pt>
    <dgm:pt modelId="{8CF0A06B-559A-43B3-9256-F9FB5E067256}" type="pres">
      <dgm:prSet presAssocID="{496FF291-E742-4686-BC61-398F3F35F342}" presName="sibSpaceOne" presStyleCnt="0"/>
      <dgm:spPr/>
    </dgm:pt>
    <dgm:pt modelId="{1EECED1A-5C35-4AD2-8B50-D7243DDDEAD8}" type="pres">
      <dgm:prSet presAssocID="{E3AFDDF2-3179-48DB-AD1D-61DA4F6D3ECB}" presName="vertOne" presStyleCnt="0"/>
      <dgm:spPr/>
    </dgm:pt>
    <dgm:pt modelId="{B7562378-C9C8-4712-980E-FA6221F974C4}" type="pres">
      <dgm:prSet presAssocID="{E3AFDDF2-3179-48DB-AD1D-61DA4F6D3ECB}" presName="txOne" presStyleLbl="node0" presStyleIdx="3" presStyleCnt="5" custLinFactX="-94190" custLinFactY="6459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06A404-3D29-4486-9762-95A2614D53A7}" type="pres">
      <dgm:prSet presAssocID="{E3AFDDF2-3179-48DB-AD1D-61DA4F6D3ECB}" presName="horzOne" presStyleCnt="0"/>
      <dgm:spPr/>
    </dgm:pt>
    <dgm:pt modelId="{DAED26E9-CC00-49D4-90D0-04C8C207B478}" type="pres">
      <dgm:prSet presAssocID="{3620D3D2-85C4-4EB1-9506-73D5DDEACF9A}" presName="sibSpaceOne" presStyleCnt="0"/>
      <dgm:spPr/>
    </dgm:pt>
    <dgm:pt modelId="{05362C9C-8DA4-443D-B318-15D02E8EE69A}" type="pres">
      <dgm:prSet presAssocID="{24E74668-3FD6-4330-BEE9-EE979C33F3EE}" presName="vertOne" presStyleCnt="0"/>
      <dgm:spPr/>
    </dgm:pt>
    <dgm:pt modelId="{704910A5-1E4B-415E-9166-E04047989EDA}" type="pres">
      <dgm:prSet presAssocID="{24E74668-3FD6-4330-BEE9-EE979C33F3EE}" presName="txOne" presStyleLbl="node0" presStyleIdx="4" presStyleCnt="5" custLinFactX="-210874" custLinFactY="81500" custLinFactNeighborX="-30000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4D8D35-1818-47CC-8B7C-F6D138E70A4A}" type="pres">
      <dgm:prSet presAssocID="{24E74668-3FD6-4330-BEE9-EE979C33F3EE}" presName="horzOne" presStyleCnt="0"/>
      <dgm:spPr/>
    </dgm:pt>
  </dgm:ptLst>
  <dgm:cxnLst>
    <dgm:cxn modelId="{4EA8C850-3370-480C-A438-FC6C2757C170}" type="presOf" srcId="{9F2D4B8B-2A59-4B92-BEB2-63FE3C081660}" destId="{725BB83C-7598-4726-8879-2413116C3F64}" srcOrd="0" destOrd="0" presId="urn:microsoft.com/office/officeart/2005/8/layout/hierarchy4"/>
    <dgm:cxn modelId="{C17C977C-568E-4DB5-B777-0DF5AF3C75C7}" srcId="{CB1E52B5-3424-40AC-93FB-C6AE515743EA}" destId="{F11D8718-3D37-4EC5-BB56-88D695F9689F}" srcOrd="0" destOrd="0" parTransId="{F4C02914-2978-43EE-B917-932452F3FC8B}" sibTransId="{EEDD0639-2FD7-4D85-996F-C8BD31A7922D}"/>
    <dgm:cxn modelId="{73C45C9C-B2D5-4E52-9275-6E9E8B29E4B5}" type="presOf" srcId="{E3AFDDF2-3179-48DB-AD1D-61DA4F6D3ECB}" destId="{B7562378-C9C8-4712-980E-FA6221F974C4}" srcOrd="0" destOrd="0" presId="urn:microsoft.com/office/officeart/2005/8/layout/hierarchy4"/>
    <dgm:cxn modelId="{857E08A7-6C49-4B1C-8D34-094B8A34375E}" srcId="{DF4732BB-439B-431D-9371-91F2D3E8A3AD}" destId="{E3AFDDF2-3179-48DB-AD1D-61DA4F6D3ECB}" srcOrd="3" destOrd="0" parTransId="{E927DBF1-A465-41B6-84BC-953BF8C869FD}" sibTransId="{3620D3D2-85C4-4EB1-9506-73D5DDEACF9A}"/>
    <dgm:cxn modelId="{696974C5-3EDA-4E5E-875C-0F27771C944A}" type="presOf" srcId="{DF4732BB-439B-431D-9371-91F2D3E8A3AD}" destId="{15DB6DAA-9207-425A-A1CB-A1B6A7F35830}" srcOrd="0" destOrd="0" presId="urn:microsoft.com/office/officeart/2005/8/layout/hierarchy4"/>
    <dgm:cxn modelId="{1492C374-4AC8-4B5A-BF1B-9669C2D1CAAA}" srcId="{DF4732BB-439B-431D-9371-91F2D3E8A3AD}" destId="{4B594F67-4F0C-4389-8C1A-7DB8B3ACA99C}" srcOrd="2" destOrd="0" parTransId="{39AE217B-5BFE-446D-8EDA-ED178C281CF4}" sibTransId="{496FF291-E742-4686-BC61-398F3F35F342}"/>
    <dgm:cxn modelId="{2D1AA13F-EEAE-4591-9C39-707CA85B29C4}" type="presOf" srcId="{24E74668-3FD6-4330-BEE9-EE979C33F3EE}" destId="{704910A5-1E4B-415E-9166-E04047989EDA}" srcOrd="0" destOrd="0" presId="urn:microsoft.com/office/officeart/2005/8/layout/hierarchy4"/>
    <dgm:cxn modelId="{29B69A3D-6B0F-4E24-962F-5C3155DD9875}" srcId="{CB1E52B5-3424-40AC-93FB-C6AE515743EA}" destId="{B9DDA6C0-5AA6-4D28-82A2-DE77AADF4652}" srcOrd="1" destOrd="0" parTransId="{7C841188-2FE2-4747-A658-C78CFDF6762E}" sibTransId="{81C851A4-D9E7-4CE0-99B6-1C6C57D32023}"/>
    <dgm:cxn modelId="{00DE29E4-1207-4499-8AA6-EB7768600AD0}" srcId="{F11D8718-3D37-4EC5-BB56-88D695F9689F}" destId="{2E154AA3-2923-4EC3-BD7A-095B969C9F39}" srcOrd="0" destOrd="0" parTransId="{38ECE133-C5B5-4A39-BD37-D14991D2B7F0}" sibTransId="{5E981C1A-B962-42E7-8BCA-BBAD81FA29F3}"/>
    <dgm:cxn modelId="{21BC9400-FA00-4305-83D5-B3DC0BAADCBF}" srcId="{B9DDA6C0-5AA6-4D28-82A2-DE77AADF4652}" destId="{9F2D4B8B-2A59-4B92-BEB2-63FE3C081660}" srcOrd="0" destOrd="0" parTransId="{F53C1F78-C777-42CA-9994-A25597FFFB69}" sibTransId="{670B29B3-B2FE-4F7D-AE74-F06382551819}"/>
    <dgm:cxn modelId="{1C5BBDF8-502F-49A4-B6E0-507A27AE2D75}" srcId="{DF4732BB-439B-431D-9371-91F2D3E8A3AD}" destId="{24E74668-3FD6-4330-BEE9-EE979C33F3EE}" srcOrd="4" destOrd="0" parTransId="{D634B2B8-0554-4E65-B6A2-85B0A6F16D77}" sibTransId="{DFF72A9C-2A28-469F-82D6-CCF38A3B7BC1}"/>
    <dgm:cxn modelId="{021B7F01-4B5A-483B-9CCD-A257FEE06092}" type="presOf" srcId="{B9DDA6C0-5AA6-4D28-82A2-DE77AADF4652}" destId="{A31FA6D4-A019-4C9F-B05C-87CFF99C2CCB}" srcOrd="0" destOrd="0" presId="urn:microsoft.com/office/officeart/2005/8/layout/hierarchy4"/>
    <dgm:cxn modelId="{F4142CCE-B910-4ACA-A144-6D8DB848D2AE}" type="presOf" srcId="{F11D8718-3D37-4EC5-BB56-88D695F9689F}" destId="{6CB77DB8-18D3-418E-A76E-A7CF4FBD081A}" srcOrd="0" destOrd="0" presId="urn:microsoft.com/office/officeart/2005/8/layout/hierarchy4"/>
    <dgm:cxn modelId="{5F9D4345-325A-4449-B7B2-845DCBF8DABC}" type="presOf" srcId="{52165050-628A-4D87-9A65-AE7055B6D4A4}" destId="{B282987B-C787-40E3-98D6-B597D308DDAC}" srcOrd="0" destOrd="0" presId="urn:microsoft.com/office/officeart/2005/8/layout/hierarchy4"/>
    <dgm:cxn modelId="{2A72E1F1-02CE-4D9A-9582-013A2E2F6F5E}" type="presOf" srcId="{2E154AA3-2923-4EC3-BD7A-095B969C9F39}" destId="{BC5E3F33-AECA-4350-9034-14501C910075}" srcOrd="0" destOrd="0" presId="urn:microsoft.com/office/officeart/2005/8/layout/hierarchy4"/>
    <dgm:cxn modelId="{0C5607DD-1196-449F-9FB6-A766FDC39B47}" srcId="{DF4732BB-439B-431D-9371-91F2D3E8A3AD}" destId="{52165050-628A-4D87-9A65-AE7055B6D4A4}" srcOrd="1" destOrd="0" parTransId="{337C6955-C354-4839-86DE-5A003F472184}" sibTransId="{AD92E69B-F1CF-4B82-82C4-6C4A77CD9869}"/>
    <dgm:cxn modelId="{0560ADD4-ECC3-49F5-B137-F805DF995A1F}" srcId="{DF4732BB-439B-431D-9371-91F2D3E8A3AD}" destId="{CB1E52B5-3424-40AC-93FB-C6AE515743EA}" srcOrd="0" destOrd="0" parTransId="{6EE4A88C-DFCF-414C-AE5D-EC3A3A30C3EC}" sibTransId="{64900C4A-8BA0-4BE0-8393-E4BA149F199B}"/>
    <dgm:cxn modelId="{ACC0F65D-FC6E-4C94-908C-9B0A605DD406}" type="presOf" srcId="{CB1E52B5-3424-40AC-93FB-C6AE515743EA}" destId="{9309C61C-9CAA-47EF-8A50-0FB00BC62BEF}" srcOrd="0" destOrd="0" presId="urn:microsoft.com/office/officeart/2005/8/layout/hierarchy4"/>
    <dgm:cxn modelId="{D1D09553-9EB0-457F-AD84-16C49EFD422D}" type="presOf" srcId="{4B594F67-4F0C-4389-8C1A-7DB8B3ACA99C}" destId="{27BC78E2-5157-40F7-8965-38B18A70FEFE}" srcOrd="0" destOrd="0" presId="urn:microsoft.com/office/officeart/2005/8/layout/hierarchy4"/>
    <dgm:cxn modelId="{635CCE55-CC8C-4C53-BBF0-53EC5A9DA7ED}" type="presParOf" srcId="{15DB6DAA-9207-425A-A1CB-A1B6A7F35830}" destId="{FF2F0393-0F3C-4350-B8DD-203459929166}" srcOrd="0" destOrd="0" presId="urn:microsoft.com/office/officeart/2005/8/layout/hierarchy4"/>
    <dgm:cxn modelId="{0ED5EF87-E40D-4FDD-8830-53608614A617}" type="presParOf" srcId="{FF2F0393-0F3C-4350-B8DD-203459929166}" destId="{9309C61C-9CAA-47EF-8A50-0FB00BC62BEF}" srcOrd="0" destOrd="0" presId="urn:microsoft.com/office/officeart/2005/8/layout/hierarchy4"/>
    <dgm:cxn modelId="{02D13356-6287-4314-A483-DCB3E283D011}" type="presParOf" srcId="{FF2F0393-0F3C-4350-B8DD-203459929166}" destId="{50CAC380-0608-432C-ABF3-9EAE7AFF9705}" srcOrd="1" destOrd="0" presId="urn:microsoft.com/office/officeart/2005/8/layout/hierarchy4"/>
    <dgm:cxn modelId="{18EBC827-6B0A-4E13-ABBD-FE455A0BA16F}" type="presParOf" srcId="{FF2F0393-0F3C-4350-B8DD-203459929166}" destId="{AFDA6A3B-98AD-496F-99B5-8047F9EA19A0}" srcOrd="2" destOrd="0" presId="urn:microsoft.com/office/officeart/2005/8/layout/hierarchy4"/>
    <dgm:cxn modelId="{7941FADE-B8AE-4D3E-ADE1-20384F171B89}" type="presParOf" srcId="{AFDA6A3B-98AD-496F-99B5-8047F9EA19A0}" destId="{D550C89D-0651-4998-9E15-E4781B9E4CEE}" srcOrd="0" destOrd="0" presId="urn:microsoft.com/office/officeart/2005/8/layout/hierarchy4"/>
    <dgm:cxn modelId="{5A05029A-203E-482D-A0BD-82DF3C74B18C}" type="presParOf" srcId="{D550C89D-0651-4998-9E15-E4781B9E4CEE}" destId="{6CB77DB8-18D3-418E-A76E-A7CF4FBD081A}" srcOrd="0" destOrd="0" presId="urn:microsoft.com/office/officeart/2005/8/layout/hierarchy4"/>
    <dgm:cxn modelId="{206EDFA3-2520-4419-8CE6-936AE874C123}" type="presParOf" srcId="{D550C89D-0651-4998-9E15-E4781B9E4CEE}" destId="{B64F121A-A16F-4991-982A-9561EFEC82B2}" srcOrd="1" destOrd="0" presId="urn:microsoft.com/office/officeart/2005/8/layout/hierarchy4"/>
    <dgm:cxn modelId="{8D2B04AC-BBC4-46B0-BEA5-B23E3A8D3A29}" type="presParOf" srcId="{D550C89D-0651-4998-9E15-E4781B9E4CEE}" destId="{FDFE2142-E7A4-429D-8998-62E915979CD5}" srcOrd="2" destOrd="0" presId="urn:microsoft.com/office/officeart/2005/8/layout/hierarchy4"/>
    <dgm:cxn modelId="{27046EC6-A0E1-4DC8-ACD3-2A967A81F3CF}" type="presParOf" srcId="{FDFE2142-E7A4-429D-8998-62E915979CD5}" destId="{8FB26526-7B46-4D9A-ADD9-A89DA8315363}" srcOrd="0" destOrd="0" presId="urn:microsoft.com/office/officeart/2005/8/layout/hierarchy4"/>
    <dgm:cxn modelId="{25391A41-0808-4E92-89B5-C51C7A91A909}" type="presParOf" srcId="{8FB26526-7B46-4D9A-ADD9-A89DA8315363}" destId="{BC5E3F33-AECA-4350-9034-14501C910075}" srcOrd="0" destOrd="0" presId="urn:microsoft.com/office/officeart/2005/8/layout/hierarchy4"/>
    <dgm:cxn modelId="{5A329598-35C9-4975-B341-5A96895F1E59}" type="presParOf" srcId="{8FB26526-7B46-4D9A-ADD9-A89DA8315363}" destId="{9EB96120-6E12-4239-A1AE-126455F0A731}" srcOrd="1" destOrd="0" presId="urn:microsoft.com/office/officeart/2005/8/layout/hierarchy4"/>
    <dgm:cxn modelId="{60174935-0578-4215-B94B-A44AA3D1F9EE}" type="presParOf" srcId="{AFDA6A3B-98AD-496F-99B5-8047F9EA19A0}" destId="{3EBB7D18-6F27-40A5-9CCE-874C90888211}" srcOrd="1" destOrd="0" presId="urn:microsoft.com/office/officeart/2005/8/layout/hierarchy4"/>
    <dgm:cxn modelId="{97201FF0-4ABF-496C-BB46-4DDF48695C7E}" type="presParOf" srcId="{AFDA6A3B-98AD-496F-99B5-8047F9EA19A0}" destId="{3CCACA8E-8079-49DF-8141-2538D0738C3E}" srcOrd="2" destOrd="0" presId="urn:microsoft.com/office/officeart/2005/8/layout/hierarchy4"/>
    <dgm:cxn modelId="{305EE42B-5131-4B20-ACE9-9ADA6627514B}" type="presParOf" srcId="{3CCACA8E-8079-49DF-8141-2538D0738C3E}" destId="{A31FA6D4-A019-4C9F-B05C-87CFF99C2CCB}" srcOrd="0" destOrd="0" presId="urn:microsoft.com/office/officeart/2005/8/layout/hierarchy4"/>
    <dgm:cxn modelId="{6709BEFF-3959-49CC-ACED-DA5AE1972D1C}" type="presParOf" srcId="{3CCACA8E-8079-49DF-8141-2538D0738C3E}" destId="{13CE918F-451B-490F-A72B-2B549CD0DB99}" srcOrd="1" destOrd="0" presId="urn:microsoft.com/office/officeart/2005/8/layout/hierarchy4"/>
    <dgm:cxn modelId="{9A195D33-6420-4AB6-B012-52A57208BDB0}" type="presParOf" srcId="{3CCACA8E-8079-49DF-8141-2538D0738C3E}" destId="{DCD1E265-3E10-416D-A007-9A71F629C280}" srcOrd="2" destOrd="0" presId="urn:microsoft.com/office/officeart/2005/8/layout/hierarchy4"/>
    <dgm:cxn modelId="{C931EEE1-2F4A-49C5-A6C8-B1F1EE04D592}" type="presParOf" srcId="{DCD1E265-3E10-416D-A007-9A71F629C280}" destId="{F6601C14-8A20-43D3-AA91-5E11D4BA1500}" srcOrd="0" destOrd="0" presId="urn:microsoft.com/office/officeart/2005/8/layout/hierarchy4"/>
    <dgm:cxn modelId="{4DBA7362-B089-455A-8D58-9D409A69B4F4}" type="presParOf" srcId="{F6601C14-8A20-43D3-AA91-5E11D4BA1500}" destId="{725BB83C-7598-4726-8879-2413116C3F64}" srcOrd="0" destOrd="0" presId="urn:microsoft.com/office/officeart/2005/8/layout/hierarchy4"/>
    <dgm:cxn modelId="{728C1692-18C1-4AD0-8BA1-D626E6555199}" type="presParOf" srcId="{F6601C14-8A20-43D3-AA91-5E11D4BA1500}" destId="{07C25D3A-7570-4AAB-B0D4-361B649A7112}" srcOrd="1" destOrd="0" presId="urn:microsoft.com/office/officeart/2005/8/layout/hierarchy4"/>
    <dgm:cxn modelId="{05D28FBD-CFE5-4DD2-BAC4-8096907072A4}" type="presParOf" srcId="{15DB6DAA-9207-425A-A1CB-A1B6A7F35830}" destId="{F77EC2DD-331F-438D-948B-F56E95CEFE34}" srcOrd="1" destOrd="0" presId="urn:microsoft.com/office/officeart/2005/8/layout/hierarchy4"/>
    <dgm:cxn modelId="{EE701B59-0E35-42B4-A9AE-455984BEA6BE}" type="presParOf" srcId="{15DB6DAA-9207-425A-A1CB-A1B6A7F35830}" destId="{864580A4-EF72-4CD9-B52C-01EE190E3284}" srcOrd="2" destOrd="0" presId="urn:microsoft.com/office/officeart/2005/8/layout/hierarchy4"/>
    <dgm:cxn modelId="{7B6B6B1D-DBAC-4C6E-B602-7AEEB5F4911F}" type="presParOf" srcId="{864580A4-EF72-4CD9-B52C-01EE190E3284}" destId="{B282987B-C787-40E3-98D6-B597D308DDAC}" srcOrd="0" destOrd="0" presId="urn:microsoft.com/office/officeart/2005/8/layout/hierarchy4"/>
    <dgm:cxn modelId="{D356B732-F83C-4656-978C-B81738F33E1A}" type="presParOf" srcId="{864580A4-EF72-4CD9-B52C-01EE190E3284}" destId="{1E7C6515-8703-47C9-BA81-2F17F74229FD}" srcOrd="1" destOrd="0" presId="urn:microsoft.com/office/officeart/2005/8/layout/hierarchy4"/>
    <dgm:cxn modelId="{B6FAC6B0-DCCD-4A3C-8333-69F28B3D677B}" type="presParOf" srcId="{15DB6DAA-9207-425A-A1CB-A1B6A7F35830}" destId="{26492AB7-24E7-4EBC-A424-D110B1759876}" srcOrd="3" destOrd="0" presId="urn:microsoft.com/office/officeart/2005/8/layout/hierarchy4"/>
    <dgm:cxn modelId="{09C88FA4-A4A2-48DA-9145-C1BB0C9EC4F8}" type="presParOf" srcId="{15DB6DAA-9207-425A-A1CB-A1B6A7F35830}" destId="{F63032E6-06CE-465F-9086-A5D7C1CA23F4}" srcOrd="4" destOrd="0" presId="urn:microsoft.com/office/officeart/2005/8/layout/hierarchy4"/>
    <dgm:cxn modelId="{1481FD15-3E93-4950-B1BE-B1AA4CA6F339}" type="presParOf" srcId="{F63032E6-06CE-465F-9086-A5D7C1CA23F4}" destId="{27BC78E2-5157-40F7-8965-38B18A70FEFE}" srcOrd="0" destOrd="0" presId="urn:microsoft.com/office/officeart/2005/8/layout/hierarchy4"/>
    <dgm:cxn modelId="{90FDEAB0-C117-4FDE-9AF0-CE7C569BE716}" type="presParOf" srcId="{F63032E6-06CE-465F-9086-A5D7C1CA23F4}" destId="{6574D437-A14A-4AF1-8895-AA178616C9AF}" srcOrd="1" destOrd="0" presId="urn:microsoft.com/office/officeart/2005/8/layout/hierarchy4"/>
    <dgm:cxn modelId="{7F7E61B8-AE9A-4B24-91A7-ECC76B69BAC3}" type="presParOf" srcId="{15DB6DAA-9207-425A-A1CB-A1B6A7F35830}" destId="{8CF0A06B-559A-43B3-9256-F9FB5E067256}" srcOrd="5" destOrd="0" presId="urn:microsoft.com/office/officeart/2005/8/layout/hierarchy4"/>
    <dgm:cxn modelId="{516817AD-EA5F-46AA-A818-1B3269EA8892}" type="presParOf" srcId="{15DB6DAA-9207-425A-A1CB-A1B6A7F35830}" destId="{1EECED1A-5C35-4AD2-8B50-D7243DDDEAD8}" srcOrd="6" destOrd="0" presId="urn:microsoft.com/office/officeart/2005/8/layout/hierarchy4"/>
    <dgm:cxn modelId="{A1588570-3DDD-47BE-B0F1-3BD54E084D64}" type="presParOf" srcId="{1EECED1A-5C35-4AD2-8B50-D7243DDDEAD8}" destId="{B7562378-C9C8-4712-980E-FA6221F974C4}" srcOrd="0" destOrd="0" presId="urn:microsoft.com/office/officeart/2005/8/layout/hierarchy4"/>
    <dgm:cxn modelId="{B787D13E-CA45-4915-98BE-3A80005BC444}" type="presParOf" srcId="{1EECED1A-5C35-4AD2-8B50-D7243DDDEAD8}" destId="{4706A404-3D29-4486-9762-95A2614D53A7}" srcOrd="1" destOrd="0" presId="urn:microsoft.com/office/officeart/2005/8/layout/hierarchy4"/>
    <dgm:cxn modelId="{9026BF68-534C-4139-B600-E9E040482CAB}" type="presParOf" srcId="{15DB6DAA-9207-425A-A1CB-A1B6A7F35830}" destId="{DAED26E9-CC00-49D4-90D0-04C8C207B478}" srcOrd="7" destOrd="0" presId="urn:microsoft.com/office/officeart/2005/8/layout/hierarchy4"/>
    <dgm:cxn modelId="{47C22C92-45C2-4074-B685-572EEC5771F7}" type="presParOf" srcId="{15DB6DAA-9207-425A-A1CB-A1B6A7F35830}" destId="{05362C9C-8DA4-443D-B318-15D02E8EE69A}" srcOrd="8" destOrd="0" presId="urn:microsoft.com/office/officeart/2005/8/layout/hierarchy4"/>
    <dgm:cxn modelId="{1496A853-3485-4887-872C-E1CD33C66D8E}" type="presParOf" srcId="{05362C9C-8DA4-443D-B318-15D02E8EE69A}" destId="{704910A5-1E4B-415E-9166-E04047989EDA}" srcOrd="0" destOrd="0" presId="urn:microsoft.com/office/officeart/2005/8/layout/hierarchy4"/>
    <dgm:cxn modelId="{187E470C-04BF-4CFA-95B0-5C4AE34471FC}" type="presParOf" srcId="{05362C9C-8DA4-443D-B318-15D02E8EE69A}" destId="{D04D8D35-1818-47CC-8B7C-F6D138E70A4A}" srcOrd="1" destOrd="0" presId="urn:microsoft.com/office/officeart/2005/8/layout/hierarchy4"/>
  </dgm:cxnLst>
  <dgm:bg>
    <a:noFill/>
  </dgm:bg>
  <dgm:whole>
    <a:ln w="57150" cmpd="thickThin">
      <a:solidFill>
        <a:srgbClr val="00B0F0"/>
      </a:solidFill>
      <a:prstDash val="dash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87770-AB80-4D97-B57D-5370A3C3A4F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contrasting" dir="t"/>
        </a:scene3d>
      </dgm:spPr>
      <dgm:t>
        <a:bodyPr/>
        <a:lstStyle/>
        <a:p>
          <a:endParaRPr lang="zh-TW" altLang="en-US"/>
        </a:p>
      </dgm:t>
    </dgm:pt>
    <dgm:pt modelId="{D1903FD5-1330-4F39-8E03-05EF09760794}">
      <dgm:prSet phldrT="[文字]"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技術移轉</a:t>
          </a:r>
          <a:endParaRPr lang="zh-TW" altLang="en-US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F6D25D-5707-4A66-8822-D9110C2DDCA2}" type="parTrans" cxnId="{84221030-6728-4ABE-971D-1947454B45E6}">
      <dgm:prSet/>
      <dgm:spPr/>
      <dgm:t>
        <a:bodyPr/>
        <a:lstStyle/>
        <a:p>
          <a:endParaRPr lang="zh-TW" altLang="en-US"/>
        </a:p>
      </dgm:t>
    </dgm:pt>
    <dgm:pt modelId="{872FB07C-A456-441F-B08C-9753470F87F1}" type="sibTrans" cxnId="{84221030-6728-4ABE-971D-1947454B45E6}">
      <dgm:prSet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endParaRPr lang="zh-TW" altLang="en-US"/>
        </a:p>
      </dgm:t>
    </dgm:pt>
    <dgm:pt modelId="{A63327B3-AEB1-4B1F-A65E-75CD8DB713CE}">
      <dgm:prSet phldrT="[文字]"/>
      <dgm:spPr>
        <a:solidFill>
          <a:srgbClr val="0000FF"/>
        </a:solidFill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技術服務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DE2022-E071-4F73-B4C2-CBD712A7B361}" type="parTrans" cxnId="{9EA2B2E2-A01E-40DC-9AD1-488698144523}">
      <dgm:prSet/>
      <dgm:spPr/>
      <dgm:t>
        <a:bodyPr/>
        <a:lstStyle/>
        <a:p>
          <a:endParaRPr lang="zh-TW" altLang="en-US"/>
        </a:p>
      </dgm:t>
    </dgm:pt>
    <dgm:pt modelId="{4144FAE6-9DA0-4AFE-9791-AB8F86F1922A}" type="sibTrans" cxnId="{9EA2B2E2-A01E-40DC-9AD1-488698144523}">
      <dgm:prSet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endParaRPr lang="zh-TW" altLang="en-US"/>
        </a:p>
      </dgm:t>
    </dgm:pt>
    <dgm:pt modelId="{74C54774-C464-4E78-992C-660694A24191}">
      <dgm:prSet phldrT="[文字]"/>
      <dgm:spPr>
        <a:solidFill>
          <a:srgbClr val="FF66FF"/>
        </a:solidFill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智財運用</a:t>
          </a:r>
          <a:endParaRPr lang="zh-TW" alt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C5634D-303D-4372-91B2-BC16B5E44FC0}" type="parTrans" cxnId="{FBF0BC1E-9C8D-47BC-8B6E-606EBFC530BC}">
      <dgm:prSet/>
      <dgm:spPr/>
      <dgm:t>
        <a:bodyPr/>
        <a:lstStyle/>
        <a:p>
          <a:endParaRPr lang="zh-TW" altLang="en-US"/>
        </a:p>
      </dgm:t>
    </dgm:pt>
    <dgm:pt modelId="{52132300-C55F-4E9F-A068-DFBC335E096B}" type="sibTrans" cxnId="{FBF0BC1E-9C8D-47BC-8B6E-606EBFC530BC}">
      <dgm:prSet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endParaRPr lang="zh-TW" altLang="en-US"/>
        </a:p>
      </dgm:t>
    </dgm:pt>
    <dgm:pt modelId="{9625FDD1-C5FB-4D7A-AD40-6B033D2DBAFF}" type="pres">
      <dgm:prSet presAssocID="{43D87770-AB80-4D97-B57D-5370A3C3A4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CBC902-B574-4FBF-A351-07139F08A892}" type="pres">
      <dgm:prSet presAssocID="{D1903FD5-1330-4F39-8E03-05EF09760794}" presName="node" presStyleLbl="node1" presStyleIdx="0" presStyleCnt="3" custScaleX="114028" custRadScaleRad="167972" custRadScaleInc="146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129EB0-4B4B-40E6-AAFA-28550FB1759C}" type="pres">
      <dgm:prSet presAssocID="{D1903FD5-1330-4F39-8E03-05EF09760794}" presName="spNode" presStyleCnt="0"/>
      <dgm:spPr>
        <a:scene3d>
          <a:camera prst="orthographicFront"/>
          <a:lightRig rig="contrasting" dir="t"/>
        </a:scene3d>
        <a:sp3d prstMaterial="translucentPowder"/>
      </dgm:spPr>
    </dgm:pt>
    <dgm:pt modelId="{643EF31F-5DDA-4E05-AC94-CE5CACCDE748}" type="pres">
      <dgm:prSet presAssocID="{872FB07C-A456-441F-B08C-9753470F87F1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BB88F85C-55A6-4CED-99A0-7361D76887AB}" type="pres">
      <dgm:prSet presAssocID="{A63327B3-AEB1-4B1F-A65E-75CD8DB713CE}" presName="node" presStyleLbl="node1" presStyleIdx="1" presStyleCnt="3" custScaleX="109839" custScaleY="104598" custRadScaleRad="20330" custRadScaleInc="-2639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C640B8-A773-4ABD-A17B-254FFDFED20A}" type="pres">
      <dgm:prSet presAssocID="{A63327B3-AEB1-4B1F-A65E-75CD8DB713CE}" presName="spNode" presStyleCnt="0"/>
      <dgm:spPr>
        <a:scene3d>
          <a:camera prst="orthographicFront"/>
          <a:lightRig rig="contrasting" dir="t"/>
        </a:scene3d>
        <a:sp3d prstMaterial="translucentPowder"/>
      </dgm:spPr>
    </dgm:pt>
    <dgm:pt modelId="{E92DFC7D-1C4C-4EB3-8618-FF553C54E13E}" type="pres">
      <dgm:prSet presAssocID="{4144FAE6-9DA0-4AFE-9791-AB8F86F1922A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440D8115-CC1A-45D9-8FD0-960BB113FC2F}" type="pres">
      <dgm:prSet presAssocID="{74C54774-C464-4E78-992C-660694A24191}" presName="node" presStyleLbl="node1" presStyleIdx="2" presStyleCnt="3" custScaleX="121018" custScaleY="106705" custRadScaleRad="142838" custRadScaleInc="473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761C68-DA65-467F-A62C-32D699031844}" type="pres">
      <dgm:prSet presAssocID="{74C54774-C464-4E78-992C-660694A24191}" presName="spNode" presStyleCnt="0"/>
      <dgm:spPr>
        <a:scene3d>
          <a:camera prst="orthographicFront"/>
          <a:lightRig rig="contrasting" dir="t"/>
        </a:scene3d>
        <a:sp3d prstMaterial="translucentPowder"/>
      </dgm:spPr>
    </dgm:pt>
    <dgm:pt modelId="{58F200CF-713B-4BF9-906F-CEB52824E723}" type="pres">
      <dgm:prSet presAssocID="{52132300-C55F-4E9F-A068-DFBC335E096B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D6E9D5D-52AE-44FF-A203-94A55DAADAC1}" type="presOf" srcId="{4144FAE6-9DA0-4AFE-9791-AB8F86F1922A}" destId="{E92DFC7D-1C4C-4EB3-8618-FF553C54E13E}" srcOrd="0" destOrd="0" presId="urn:microsoft.com/office/officeart/2005/8/layout/cycle6"/>
    <dgm:cxn modelId="{84221030-6728-4ABE-971D-1947454B45E6}" srcId="{43D87770-AB80-4D97-B57D-5370A3C3A4FB}" destId="{D1903FD5-1330-4F39-8E03-05EF09760794}" srcOrd="0" destOrd="0" parTransId="{41F6D25D-5707-4A66-8822-D9110C2DDCA2}" sibTransId="{872FB07C-A456-441F-B08C-9753470F87F1}"/>
    <dgm:cxn modelId="{259CC768-1769-4FBC-B70F-973B02584638}" type="presOf" srcId="{43D87770-AB80-4D97-B57D-5370A3C3A4FB}" destId="{9625FDD1-C5FB-4D7A-AD40-6B033D2DBAFF}" srcOrd="0" destOrd="0" presId="urn:microsoft.com/office/officeart/2005/8/layout/cycle6"/>
    <dgm:cxn modelId="{FF5DCA7A-E926-45F9-B1E0-211D644369BC}" type="presOf" srcId="{D1903FD5-1330-4F39-8E03-05EF09760794}" destId="{3DCBC902-B574-4FBF-A351-07139F08A892}" srcOrd="0" destOrd="0" presId="urn:microsoft.com/office/officeart/2005/8/layout/cycle6"/>
    <dgm:cxn modelId="{D11704B6-1AA2-4472-BD68-9C8C577CD476}" type="presOf" srcId="{A63327B3-AEB1-4B1F-A65E-75CD8DB713CE}" destId="{BB88F85C-55A6-4CED-99A0-7361D76887AB}" srcOrd="0" destOrd="0" presId="urn:microsoft.com/office/officeart/2005/8/layout/cycle6"/>
    <dgm:cxn modelId="{A8835BD9-F7BC-4C20-9B3B-4A6BDC9DB035}" type="presOf" srcId="{52132300-C55F-4E9F-A068-DFBC335E096B}" destId="{58F200CF-713B-4BF9-906F-CEB52824E723}" srcOrd="0" destOrd="0" presId="urn:microsoft.com/office/officeart/2005/8/layout/cycle6"/>
    <dgm:cxn modelId="{F405ECC3-363D-4FBB-8227-C006B7177418}" type="presOf" srcId="{872FB07C-A456-441F-B08C-9753470F87F1}" destId="{643EF31F-5DDA-4E05-AC94-CE5CACCDE748}" srcOrd="0" destOrd="0" presId="urn:microsoft.com/office/officeart/2005/8/layout/cycle6"/>
    <dgm:cxn modelId="{FBF0BC1E-9C8D-47BC-8B6E-606EBFC530BC}" srcId="{43D87770-AB80-4D97-B57D-5370A3C3A4FB}" destId="{74C54774-C464-4E78-992C-660694A24191}" srcOrd="2" destOrd="0" parTransId="{3AC5634D-303D-4372-91B2-BC16B5E44FC0}" sibTransId="{52132300-C55F-4E9F-A068-DFBC335E096B}"/>
    <dgm:cxn modelId="{9EA2B2E2-A01E-40DC-9AD1-488698144523}" srcId="{43D87770-AB80-4D97-B57D-5370A3C3A4FB}" destId="{A63327B3-AEB1-4B1F-A65E-75CD8DB713CE}" srcOrd="1" destOrd="0" parTransId="{09DE2022-E071-4F73-B4C2-CBD712A7B361}" sibTransId="{4144FAE6-9DA0-4AFE-9791-AB8F86F1922A}"/>
    <dgm:cxn modelId="{8600D3A9-D3FE-400B-A311-615AD51FEFF8}" type="presOf" srcId="{74C54774-C464-4E78-992C-660694A24191}" destId="{440D8115-CC1A-45D9-8FD0-960BB113FC2F}" srcOrd="0" destOrd="0" presId="urn:microsoft.com/office/officeart/2005/8/layout/cycle6"/>
    <dgm:cxn modelId="{93462532-A9A7-4CE9-8455-1DD2DC6F1E7D}" type="presParOf" srcId="{9625FDD1-C5FB-4D7A-AD40-6B033D2DBAFF}" destId="{3DCBC902-B574-4FBF-A351-07139F08A892}" srcOrd="0" destOrd="0" presId="urn:microsoft.com/office/officeart/2005/8/layout/cycle6"/>
    <dgm:cxn modelId="{6050DDD5-F114-4C3C-BDB7-A1772C05FFA0}" type="presParOf" srcId="{9625FDD1-C5FB-4D7A-AD40-6B033D2DBAFF}" destId="{C3129EB0-4B4B-40E6-AAFA-28550FB1759C}" srcOrd="1" destOrd="0" presId="urn:microsoft.com/office/officeart/2005/8/layout/cycle6"/>
    <dgm:cxn modelId="{DC92A7DB-D56E-4E62-955B-C79AD6EBBB92}" type="presParOf" srcId="{9625FDD1-C5FB-4D7A-AD40-6B033D2DBAFF}" destId="{643EF31F-5DDA-4E05-AC94-CE5CACCDE748}" srcOrd="2" destOrd="0" presId="urn:microsoft.com/office/officeart/2005/8/layout/cycle6"/>
    <dgm:cxn modelId="{A13A917E-3366-476A-9CCE-8CF8374A031B}" type="presParOf" srcId="{9625FDD1-C5FB-4D7A-AD40-6B033D2DBAFF}" destId="{BB88F85C-55A6-4CED-99A0-7361D76887AB}" srcOrd="3" destOrd="0" presId="urn:microsoft.com/office/officeart/2005/8/layout/cycle6"/>
    <dgm:cxn modelId="{713C158D-FE27-4772-8D48-A8A0F34135E1}" type="presParOf" srcId="{9625FDD1-C5FB-4D7A-AD40-6B033D2DBAFF}" destId="{38C640B8-A773-4ABD-A17B-254FFDFED20A}" srcOrd="4" destOrd="0" presId="urn:microsoft.com/office/officeart/2005/8/layout/cycle6"/>
    <dgm:cxn modelId="{5CF992AF-C060-450E-8C4F-D190E78A12B6}" type="presParOf" srcId="{9625FDD1-C5FB-4D7A-AD40-6B033D2DBAFF}" destId="{E92DFC7D-1C4C-4EB3-8618-FF553C54E13E}" srcOrd="5" destOrd="0" presId="urn:microsoft.com/office/officeart/2005/8/layout/cycle6"/>
    <dgm:cxn modelId="{32D271B1-5FFF-4C9C-9B51-ADA27B49FB93}" type="presParOf" srcId="{9625FDD1-C5FB-4D7A-AD40-6B033D2DBAFF}" destId="{440D8115-CC1A-45D9-8FD0-960BB113FC2F}" srcOrd="6" destOrd="0" presId="urn:microsoft.com/office/officeart/2005/8/layout/cycle6"/>
    <dgm:cxn modelId="{9730C59B-3CCC-4823-A88A-8D477B847E48}" type="presParOf" srcId="{9625FDD1-C5FB-4D7A-AD40-6B033D2DBAFF}" destId="{74761C68-DA65-467F-A62C-32D699031844}" srcOrd="7" destOrd="0" presId="urn:microsoft.com/office/officeart/2005/8/layout/cycle6"/>
    <dgm:cxn modelId="{57583317-575A-4E58-85D0-1019433CF8A1}" type="presParOf" srcId="{9625FDD1-C5FB-4D7A-AD40-6B033D2DBAFF}" destId="{58F200CF-713B-4BF9-906F-CEB52824E723}" srcOrd="8" destOrd="0" presId="urn:microsoft.com/office/officeart/2005/8/layout/cycle6"/>
  </dgm:cxnLst>
  <dgm:bg>
    <a:noFill/>
    <a:effectLst>
      <a:outerShdw blurRad="50800" dist="50800" dir="5400000" sx="1000" sy="1000" algn="ctr" rotWithShape="0">
        <a:srgbClr val="000000">
          <a:alpha val="43137"/>
        </a:srgbClr>
      </a:outerShdw>
    </a:effectLst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F91A4-E526-436F-8331-FD9926C982C1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495DEB-949D-4CAD-8B04-18E34AD305B1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著作權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A262EA70-674F-49B1-A8D2-EF3DEAF9BE0F}" type="parTrans" cxnId="{6BF6C1FF-5473-4467-8E47-EE7DC44C092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9D5F61D-33F6-44A9-9FBD-87BB50DE06BC}" type="sibTrans" cxnId="{6BF6C1FF-5473-4467-8E47-EE7DC44C092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B06032F-8775-423D-9F8B-DE902CE9D8F4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  <dgm:t>
        <a:bodyPr/>
        <a:lstStyle/>
        <a:p>
          <a:r>
            <a:rPr lang="zh-TW" altLang="en-US" b="0" i="0" dirty="0" smtClean="0">
              <a:latin typeface="+mn-lt"/>
              <a:ea typeface="標楷體" panose="03000509000000000000" pitchFamily="65" charset="-120"/>
            </a:rPr>
            <a:t>保護著作的</a:t>
          </a:r>
          <a:r>
            <a:rPr lang="zh-TW" altLang="en-US" b="0" i="0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rPr>
            <a:t>表達</a:t>
          </a:r>
          <a:r>
            <a:rPr lang="zh-TW" altLang="en-US" b="0" i="0" dirty="0" smtClean="0">
              <a:latin typeface="+mn-lt"/>
              <a:ea typeface="標楷體" panose="03000509000000000000" pitchFamily="65" charset="-120"/>
            </a:rPr>
            <a:t>，不及於其所表達的技術思想之創作。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79633DD3-A818-4B79-9CFC-B2A90923ABAF}" type="parTrans" cxnId="{DBB40BD3-AD64-415A-BEFC-544D8C1322F9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74719EBF-0356-4555-B7F9-3635897B132A}" type="sibTrans" cxnId="{DBB40BD3-AD64-415A-BEFC-544D8C1322F9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0C9638C7-C70F-4D23-BDD9-48CF3D9F5A5F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  <a:ln>
          <a:solidFill>
            <a:srgbClr val="FFCCFF"/>
          </a:solidFill>
        </a:ln>
      </dgm:spPr>
      <dgm:t>
        <a:bodyPr/>
        <a:lstStyle/>
        <a:p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發表論著、期刊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250A2908-812A-4214-BB32-E423AD6D5833}" type="parTrans" cxnId="{8CBA1005-6DEA-40C9-9C6C-E57DAB608E5B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9EB5A09-2733-485B-B251-FF3233405A6D}" type="sibTrans" cxnId="{8CBA1005-6DEA-40C9-9C6C-E57DAB608E5B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2E2DFFA9-F8CE-4F25-8C78-F524EF9689B9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n-lt"/>
              <a:ea typeface="標楷體" panose="03000509000000000000" pitchFamily="65" charset="-120"/>
            </a:rPr>
            <a:t>專利權</a:t>
          </a:r>
          <a:endParaRPr lang="zh-TW" altLang="en-US" dirty="0">
            <a:solidFill>
              <a:schemeClr val="tx1"/>
            </a:solidFill>
            <a:latin typeface="+mn-lt"/>
            <a:ea typeface="標楷體" panose="03000509000000000000" pitchFamily="65" charset="-120"/>
          </a:endParaRPr>
        </a:p>
      </dgm:t>
    </dgm:pt>
    <dgm:pt modelId="{E34EA148-CFDD-43D3-BF87-EC1D37F8CF59}" type="parTrans" cxnId="{07F06043-99B5-4C5E-8D66-8DC22A08BA4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BDCB092-98C7-4FD2-8112-D98CA94B256F}" type="sibTrans" cxnId="{07F06043-99B5-4C5E-8D66-8DC22A08BA4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38A8913-2512-4D4E-B8C6-8AED21FD8EF9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zh-TW" altLang="en-US" sz="1800" b="0" i="0" dirty="0" smtClean="0">
              <a:latin typeface="+mn-lt"/>
              <a:ea typeface="標楷體" panose="03000509000000000000" pitchFamily="65" charset="-120"/>
            </a:rPr>
            <a:t>保護技術思想之創作</a:t>
          </a:r>
          <a:endParaRPr lang="zh-TW" altLang="en-US" sz="1800" dirty="0">
            <a:latin typeface="+mn-lt"/>
            <a:ea typeface="標楷體" panose="03000509000000000000" pitchFamily="65" charset="-120"/>
          </a:endParaRPr>
        </a:p>
      </dgm:t>
    </dgm:pt>
    <dgm:pt modelId="{84E4B083-4D4F-421C-B6EA-06CC84E157D5}" type="parTrans" cxnId="{963966EA-94F3-45E6-8731-4E5E3EB676C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A3BE254-6B84-43B4-9F1B-CD039AE41B0E}" type="sibTrans" cxnId="{963966EA-94F3-45E6-8731-4E5E3EB676C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7A466DB-9481-48E1-94C8-C419FF913EF8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發明、新型、設計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C127940F-6F8A-42BE-8B54-707E37F9A3F9}" type="parTrans" cxnId="{5D2E35C7-50D6-4A87-83F9-26881403B23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46C6F6FD-7E13-4E36-BE2A-3F77E1FBDEC6}" type="sibTrans" cxnId="{5D2E35C7-50D6-4A87-83F9-26881403B23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111C32DD-C9E7-4041-ACB3-F239E35BB1E6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營業秘密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9EC2B9C9-977B-41DC-998C-CC4479D86E2C}" type="parTrans" cxnId="{10E49A9C-D464-4EC9-97E1-4DB7D60BCB5B}">
      <dgm:prSet/>
      <dgm:spPr/>
      <dgm:t>
        <a:bodyPr/>
        <a:lstStyle/>
        <a:p>
          <a:endParaRPr lang="zh-TW" altLang="en-US"/>
        </a:p>
      </dgm:t>
    </dgm:pt>
    <dgm:pt modelId="{0F023CC0-9813-4640-973F-29200229C9C9}" type="sibTrans" cxnId="{10E49A9C-D464-4EC9-97E1-4DB7D60BCB5B}">
      <dgm:prSet/>
      <dgm:spPr/>
      <dgm:t>
        <a:bodyPr/>
        <a:lstStyle/>
        <a:p>
          <a:endParaRPr lang="zh-TW" altLang="en-US"/>
        </a:p>
      </dgm:t>
    </dgm:pt>
    <dgm:pt modelId="{1E96C4D4-AA3F-48B1-8C70-CBB72741D242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zh-TW" sz="1800" dirty="0" smtClean="0">
              <a:latin typeface="+mn-lt"/>
              <a:ea typeface="標楷體" panose="03000509000000000000" pitchFamily="65" charset="-120"/>
            </a:rPr>
            <a:t>秘密性</a:t>
          </a:r>
          <a:r>
            <a:rPr lang="zh-TW" altLang="en-US" sz="1800" dirty="0" smtClean="0">
              <a:latin typeface="+mn-lt"/>
              <a:ea typeface="標楷體" panose="03000509000000000000" pitchFamily="65" charset="-120"/>
            </a:rPr>
            <a:t>、</a:t>
          </a:r>
          <a:r>
            <a:rPr lang="zh-TW" sz="1800" dirty="0" smtClean="0">
              <a:latin typeface="+mn-lt"/>
              <a:ea typeface="標楷體" panose="03000509000000000000" pitchFamily="65" charset="-120"/>
            </a:rPr>
            <a:t>價值性</a:t>
          </a:r>
          <a:r>
            <a:rPr lang="zh-TW" altLang="en-US" sz="1800" dirty="0" smtClean="0">
              <a:latin typeface="+mn-lt"/>
              <a:ea typeface="標楷體" panose="03000509000000000000" pitchFamily="65" charset="-120"/>
            </a:rPr>
            <a:t>、採取</a:t>
          </a:r>
          <a:r>
            <a:rPr lang="zh-TW" sz="1800" dirty="0" smtClean="0">
              <a:latin typeface="+mn-lt"/>
              <a:ea typeface="標楷體" panose="03000509000000000000" pitchFamily="65" charset="-120"/>
            </a:rPr>
            <a:t>合理保密措施</a:t>
          </a:r>
          <a:endParaRPr lang="zh-TW" altLang="en-US" sz="1800" dirty="0">
            <a:latin typeface="+mn-lt"/>
            <a:ea typeface="標楷體" panose="03000509000000000000" pitchFamily="65" charset="-120"/>
          </a:endParaRPr>
        </a:p>
      </dgm:t>
    </dgm:pt>
    <dgm:pt modelId="{CBCDE29A-5C26-40CC-B41A-28185284E4FB}" type="parTrans" cxnId="{EDC8A49D-6A49-47D7-B294-7C36B8AB17BE}">
      <dgm:prSet/>
      <dgm:spPr/>
      <dgm:t>
        <a:bodyPr/>
        <a:lstStyle/>
        <a:p>
          <a:endParaRPr lang="zh-TW" altLang="en-US"/>
        </a:p>
      </dgm:t>
    </dgm:pt>
    <dgm:pt modelId="{3C8261F6-0D6F-4DBD-8846-A072649F7B07}" type="sibTrans" cxnId="{EDC8A49D-6A49-47D7-B294-7C36B8AB17BE}">
      <dgm:prSet/>
      <dgm:spPr/>
      <dgm:t>
        <a:bodyPr/>
        <a:lstStyle/>
        <a:p>
          <a:endParaRPr lang="zh-TW" altLang="en-US"/>
        </a:p>
      </dgm:t>
    </dgm:pt>
    <dgm:pt modelId="{F8166684-EAA7-4C9B-B985-88C62A9C8C91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altLang="zh-TW" sz="2400" dirty="0" smtClean="0">
              <a:latin typeface="+mn-lt"/>
              <a:ea typeface="標楷體" panose="03000509000000000000" pitchFamily="65" charset="-120"/>
            </a:rPr>
            <a:t>Know how</a:t>
          </a:r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、秘方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1BDF847A-DE73-4944-A3CA-BD0E95850892}" type="parTrans" cxnId="{C8BD8326-B5F8-40F0-9D41-A8A1E7963295}">
      <dgm:prSet/>
      <dgm:spPr/>
      <dgm:t>
        <a:bodyPr/>
        <a:lstStyle/>
        <a:p>
          <a:endParaRPr lang="zh-TW" altLang="en-US"/>
        </a:p>
      </dgm:t>
    </dgm:pt>
    <dgm:pt modelId="{06F6677E-E0B0-4323-AD90-6706CB0BA936}" type="sibTrans" cxnId="{C8BD8326-B5F8-40F0-9D41-A8A1E7963295}">
      <dgm:prSet/>
      <dgm:spPr/>
      <dgm:t>
        <a:bodyPr/>
        <a:lstStyle/>
        <a:p>
          <a:endParaRPr lang="zh-TW" altLang="en-US"/>
        </a:p>
      </dgm:t>
    </dgm:pt>
    <dgm:pt modelId="{04A5A40E-129D-4630-ACBA-5C99BAB2F396}" type="pres">
      <dgm:prSet presAssocID="{8BFF91A4-E526-436F-8331-FD9926C982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EB4F36-3C02-499E-B3B6-1458C3C482B3}" type="pres">
      <dgm:prSet presAssocID="{D4495DEB-949D-4CAD-8B04-18E34AD305B1}" presName="vertFlow" presStyleCnt="0"/>
      <dgm:spPr/>
      <dgm:t>
        <a:bodyPr/>
        <a:lstStyle/>
        <a:p>
          <a:endParaRPr lang="zh-TW" altLang="en-US"/>
        </a:p>
      </dgm:t>
    </dgm:pt>
    <dgm:pt modelId="{E7DA5335-1D3C-4D4F-81E0-E8A0AD5C35AC}" type="pres">
      <dgm:prSet presAssocID="{D4495DEB-949D-4CAD-8B04-18E34AD305B1}" presName="header" presStyleLbl="node1" presStyleIdx="0" presStyleCnt="3"/>
      <dgm:spPr/>
      <dgm:t>
        <a:bodyPr/>
        <a:lstStyle/>
        <a:p>
          <a:endParaRPr lang="zh-TW" altLang="en-US"/>
        </a:p>
      </dgm:t>
    </dgm:pt>
    <dgm:pt modelId="{D5EFFCAE-0884-49BC-98CC-9D65CBB1FCE6}" type="pres">
      <dgm:prSet presAssocID="{79633DD3-A818-4B79-9CFC-B2A90923ABAF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E154A74D-F80A-4500-929E-E94916A7AB0E}" type="pres">
      <dgm:prSet presAssocID="{9B06032F-8775-423D-9F8B-DE902CE9D8F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1A55F-1A31-4C06-AA9D-693F4660E6F9}" type="pres">
      <dgm:prSet presAssocID="{74719EBF-0356-4555-B7F9-3635897B132A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DB7F6764-4E10-4FB4-8A3C-35A7AAB4189E}" type="pres">
      <dgm:prSet presAssocID="{0C9638C7-C70F-4D23-BDD9-48CF3D9F5A5F}" presName="child" presStyleLbl="alignAccFollowNode1" presStyleIdx="1" presStyleCnt="6" custLinFactNeighborX="894" custLinFactNeighborY="-255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4FE07A-CD27-42E5-9B31-6071C6A2ACB0}" type="pres">
      <dgm:prSet presAssocID="{D4495DEB-949D-4CAD-8B04-18E34AD305B1}" presName="hSp" presStyleCnt="0"/>
      <dgm:spPr/>
      <dgm:t>
        <a:bodyPr/>
        <a:lstStyle/>
        <a:p>
          <a:endParaRPr lang="zh-TW" altLang="en-US"/>
        </a:p>
      </dgm:t>
    </dgm:pt>
    <dgm:pt modelId="{A57C3C9F-7D77-47BB-BC7D-D601C06F40CD}" type="pres">
      <dgm:prSet presAssocID="{2E2DFFA9-F8CE-4F25-8C78-F524EF9689B9}" presName="vertFlow" presStyleCnt="0"/>
      <dgm:spPr/>
      <dgm:t>
        <a:bodyPr/>
        <a:lstStyle/>
        <a:p>
          <a:endParaRPr lang="zh-TW" altLang="en-US"/>
        </a:p>
      </dgm:t>
    </dgm:pt>
    <dgm:pt modelId="{EC41B9AE-140B-4595-9409-958973BEECD3}" type="pres">
      <dgm:prSet presAssocID="{2E2DFFA9-F8CE-4F25-8C78-F524EF9689B9}" presName="header" presStyleLbl="node1" presStyleIdx="1" presStyleCnt="3"/>
      <dgm:spPr/>
      <dgm:t>
        <a:bodyPr/>
        <a:lstStyle/>
        <a:p>
          <a:endParaRPr lang="zh-TW" altLang="en-US"/>
        </a:p>
      </dgm:t>
    </dgm:pt>
    <dgm:pt modelId="{80C5E7DE-1AEC-4226-B089-45E483725CD2}" type="pres">
      <dgm:prSet presAssocID="{84E4B083-4D4F-421C-B6EA-06CC84E157D5}" presName="parTrans" presStyleLbl="sibTrans2D1" presStyleIdx="2" presStyleCnt="6"/>
      <dgm:spPr/>
      <dgm:t>
        <a:bodyPr/>
        <a:lstStyle/>
        <a:p>
          <a:endParaRPr lang="zh-TW" altLang="en-US"/>
        </a:p>
      </dgm:t>
    </dgm:pt>
    <dgm:pt modelId="{B8D6D66C-5180-47F4-B9FC-EE9F8760AC70}" type="pres">
      <dgm:prSet presAssocID="{938A8913-2512-4D4E-B8C6-8AED21FD8EF9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61D0CE-59B4-4ADF-A9A4-9E86D799943F}" type="pres">
      <dgm:prSet presAssocID="{CA3BE254-6B84-43B4-9F1B-CD039AE41B0E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D29E42B0-8AE2-4B0E-9706-0BC83BDD2732}" type="pres">
      <dgm:prSet presAssocID="{E7A466DB-9481-48E1-94C8-C419FF913EF8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B4494C-BDF2-4362-A28D-BDBFCB70822B}" type="pres">
      <dgm:prSet presAssocID="{2E2DFFA9-F8CE-4F25-8C78-F524EF9689B9}" presName="hSp" presStyleCnt="0"/>
      <dgm:spPr/>
    </dgm:pt>
    <dgm:pt modelId="{2CC31CE8-54F8-4A0C-BD88-302703938D35}" type="pres">
      <dgm:prSet presAssocID="{111C32DD-C9E7-4041-ACB3-F239E35BB1E6}" presName="vertFlow" presStyleCnt="0"/>
      <dgm:spPr/>
    </dgm:pt>
    <dgm:pt modelId="{17F6647E-EE8B-4194-9522-FAB3487BF4C8}" type="pres">
      <dgm:prSet presAssocID="{111C32DD-C9E7-4041-ACB3-F239E35BB1E6}" presName="header" presStyleLbl="node1" presStyleIdx="2" presStyleCnt="3"/>
      <dgm:spPr/>
      <dgm:t>
        <a:bodyPr/>
        <a:lstStyle/>
        <a:p>
          <a:endParaRPr lang="zh-TW" altLang="en-US"/>
        </a:p>
      </dgm:t>
    </dgm:pt>
    <dgm:pt modelId="{FFE5AC24-4756-4DB1-80EF-C21321D450D7}" type="pres">
      <dgm:prSet presAssocID="{CBCDE29A-5C26-40CC-B41A-28185284E4FB}" presName="parTrans" presStyleLbl="sibTrans2D1" presStyleIdx="4" presStyleCnt="6"/>
      <dgm:spPr/>
      <dgm:t>
        <a:bodyPr/>
        <a:lstStyle/>
        <a:p>
          <a:endParaRPr lang="zh-TW" altLang="en-US"/>
        </a:p>
      </dgm:t>
    </dgm:pt>
    <dgm:pt modelId="{E843E750-6C13-4037-B9EA-1969505498AB}" type="pres">
      <dgm:prSet presAssocID="{1E96C4D4-AA3F-48B1-8C70-CBB72741D242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1B56A7-A833-4B53-8F75-1C05AC0A4061}" type="pres">
      <dgm:prSet presAssocID="{3C8261F6-0D6F-4DBD-8846-A072649F7B07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ED00984D-0DB3-4655-81F1-A436E73ED6B0}" type="pres">
      <dgm:prSet presAssocID="{F8166684-EAA7-4C9B-B985-88C62A9C8C91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B40BD3-AD64-415A-BEFC-544D8C1322F9}" srcId="{D4495DEB-949D-4CAD-8B04-18E34AD305B1}" destId="{9B06032F-8775-423D-9F8B-DE902CE9D8F4}" srcOrd="0" destOrd="0" parTransId="{79633DD3-A818-4B79-9CFC-B2A90923ABAF}" sibTransId="{74719EBF-0356-4555-B7F9-3635897B132A}"/>
    <dgm:cxn modelId="{10E49A9C-D464-4EC9-97E1-4DB7D60BCB5B}" srcId="{8BFF91A4-E526-436F-8331-FD9926C982C1}" destId="{111C32DD-C9E7-4041-ACB3-F239E35BB1E6}" srcOrd="2" destOrd="0" parTransId="{9EC2B9C9-977B-41DC-998C-CC4479D86E2C}" sibTransId="{0F023CC0-9813-4640-973F-29200229C9C9}"/>
    <dgm:cxn modelId="{8CBA1005-6DEA-40C9-9C6C-E57DAB608E5B}" srcId="{D4495DEB-949D-4CAD-8B04-18E34AD305B1}" destId="{0C9638C7-C70F-4D23-BDD9-48CF3D9F5A5F}" srcOrd="1" destOrd="0" parTransId="{250A2908-812A-4214-BB32-E423AD6D5833}" sibTransId="{89EB5A09-2733-485B-B251-FF3233405A6D}"/>
    <dgm:cxn modelId="{497E6D02-523A-4B7D-B9DF-E203A097B062}" type="presOf" srcId="{938A8913-2512-4D4E-B8C6-8AED21FD8EF9}" destId="{B8D6D66C-5180-47F4-B9FC-EE9F8760AC70}" srcOrd="0" destOrd="0" presId="urn:microsoft.com/office/officeart/2005/8/layout/lProcess1"/>
    <dgm:cxn modelId="{C8BD8326-B5F8-40F0-9D41-A8A1E7963295}" srcId="{111C32DD-C9E7-4041-ACB3-F239E35BB1E6}" destId="{F8166684-EAA7-4C9B-B985-88C62A9C8C91}" srcOrd="1" destOrd="0" parTransId="{1BDF847A-DE73-4944-A3CA-BD0E95850892}" sibTransId="{06F6677E-E0B0-4323-AD90-6706CB0BA936}"/>
    <dgm:cxn modelId="{0457E5B4-7A72-42D4-92EC-E3F855C10145}" type="presOf" srcId="{79633DD3-A818-4B79-9CFC-B2A90923ABAF}" destId="{D5EFFCAE-0884-49BC-98CC-9D65CBB1FCE6}" srcOrd="0" destOrd="0" presId="urn:microsoft.com/office/officeart/2005/8/layout/lProcess1"/>
    <dgm:cxn modelId="{414A0921-B0BB-4D82-8B31-DE775351CE92}" type="presOf" srcId="{D4495DEB-949D-4CAD-8B04-18E34AD305B1}" destId="{E7DA5335-1D3C-4D4F-81E0-E8A0AD5C35AC}" srcOrd="0" destOrd="0" presId="urn:microsoft.com/office/officeart/2005/8/layout/lProcess1"/>
    <dgm:cxn modelId="{600BF014-F627-4703-BF1A-E5773AB6F6B8}" type="presOf" srcId="{8BFF91A4-E526-436F-8331-FD9926C982C1}" destId="{04A5A40E-129D-4630-ACBA-5C99BAB2F396}" srcOrd="0" destOrd="0" presId="urn:microsoft.com/office/officeart/2005/8/layout/lProcess1"/>
    <dgm:cxn modelId="{FE52A457-7872-43CE-A4BF-00416A38521D}" type="presOf" srcId="{3C8261F6-0D6F-4DBD-8846-A072649F7B07}" destId="{AC1B56A7-A833-4B53-8F75-1C05AC0A4061}" srcOrd="0" destOrd="0" presId="urn:microsoft.com/office/officeart/2005/8/layout/lProcess1"/>
    <dgm:cxn modelId="{93082004-8F31-44FD-8B92-3099C9FFAB48}" type="presOf" srcId="{CA3BE254-6B84-43B4-9F1B-CD039AE41B0E}" destId="{E061D0CE-59B4-4ADF-A9A4-9E86D799943F}" srcOrd="0" destOrd="0" presId="urn:microsoft.com/office/officeart/2005/8/layout/lProcess1"/>
    <dgm:cxn modelId="{EC6DF1F3-6B0B-4FE9-98FF-E351E153193D}" type="presOf" srcId="{111C32DD-C9E7-4041-ACB3-F239E35BB1E6}" destId="{17F6647E-EE8B-4194-9522-FAB3487BF4C8}" srcOrd="0" destOrd="0" presId="urn:microsoft.com/office/officeart/2005/8/layout/lProcess1"/>
    <dgm:cxn modelId="{039CEAD6-BE75-499B-A53D-E5AA667E9CC1}" type="presOf" srcId="{1E96C4D4-AA3F-48B1-8C70-CBB72741D242}" destId="{E843E750-6C13-4037-B9EA-1969505498AB}" srcOrd="0" destOrd="0" presId="urn:microsoft.com/office/officeart/2005/8/layout/lProcess1"/>
    <dgm:cxn modelId="{E690B3F0-EB58-41D1-871C-9F6EA7E641A2}" type="presOf" srcId="{0C9638C7-C70F-4D23-BDD9-48CF3D9F5A5F}" destId="{DB7F6764-4E10-4FB4-8A3C-35A7AAB4189E}" srcOrd="0" destOrd="0" presId="urn:microsoft.com/office/officeart/2005/8/layout/lProcess1"/>
    <dgm:cxn modelId="{EDC8A49D-6A49-47D7-B294-7C36B8AB17BE}" srcId="{111C32DD-C9E7-4041-ACB3-F239E35BB1E6}" destId="{1E96C4D4-AA3F-48B1-8C70-CBB72741D242}" srcOrd="0" destOrd="0" parTransId="{CBCDE29A-5C26-40CC-B41A-28185284E4FB}" sibTransId="{3C8261F6-0D6F-4DBD-8846-A072649F7B07}"/>
    <dgm:cxn modelId="{963966EA-94F3-45E6-8731-4E5E3EB676C8}" srcId="{2E2DFFA9-F8CE-4F25-8C78-F524EF9689B9}" destId="{938A8913-2512-4D4E-B8C6-8AED21FD8EF9}" srcOrd="0" destOrd="0" parTransId="{84E4B083-4D4F-421C-B6EA-06CC84E157D5}" sibTransId="{CA3BE254-6B84-43B4-9F1B-CD039AE41B0E}"/>
    <dgm:cxn modelId="{96B7BD64-60B0-4DE2-896F-ADB8BB63C6C2}" type="presOf" srcId="{74719EBF-0356-4555-B7F9-3635897B132A}" destId="{64C1A55F-1A31-4C06-AA9D-693F4660E6F9}" srcOrd="0" destOrd="0" presId="urn:microsoft.com/office/officeart/2005/8/layout/lProcess1"/>
    <dgm:cxn modelId="{07F06043-99B5-4C5E-8D66-8DC22A08BA42}" srcId="{8BFF91A4-E526-436F-8331-FD9926C982C1}" destId="{2E2DFFA9-F8CE-4F25-8C78-F524EF9689B9}" srcOrd="1" destOrd="0" parTransId="{E34EA148-CFDD-43D3-BF87-EC1D37F8CF59}" sibTransId="{8BDCB092-98C7-4FD2-8112-D98CA94B256F}"/>
    <dgm:cxn modelId="{D13778BF-195F-481A-8DA6-A14CF48C89B9}" type="presOf" srcId="{9B06032F-8775-423D-9F8B-DE902CE9D8F4}" destId="{E154A74D-F80A-4500-929E-E94916A7AB0E}" srcOrd="0" destOrd="0" presId="urn:microsoft.com/office/officeart/2005/8/layout/lProcess1"/>
    <dgm:cxn modelId="{630EEC6E-15D1-4CEB-B9F1-0C939AB03C63}" type="presOf" srcId="{F8166684-EAA7-4C9B-B985-88C62A9C8C91}" destId="{ED00984D-0DB3-4655-81F1-A436E73ED6B0}" srcOrd="0" destOrd="0" presId="urn:microsoft.com/office/officeart/2005/8/layout/lProcess1"/>
    <dgm:cxn modelId="{DE3F59D1-E241-428E-B1AE-00B04A10D8D0}" type="presOf" srcId="{84E4B083-4D4F-421C-B6EA-06CC84E157D5}" destId="{80C5E7DE-1AEC-4226-B089-45E483725CD2}" srcOrd="0" destOrd="0" presId="urn:microsoft.com/office/officeart/2005/8/layout/lProcess1"/>
    <dgm:cxn modelId="{8C2E699B-C51A-419E-A0B1-17E3D79BBC45}" type="presOf" srcId="{2E2DFFA9-F8CE-4F25-8C78-F524EF9689B9}" destId="{EC41B9AE-140B-4595-9409-958973BEECD3}" srcOrd="0" destOrd="0" presId="urn:microsoft.com/office/officeart/2005/8/layout/lProcess1"/>
    <dgm:cxn modelId="{8B2CB404-38C9-470B-AC98-FE70CBDE2467}" type="presOf" srcId="{E7A466DB-9481-48E1-94C8-C419FF913EF8}" destId="{D29E42B0-8AE2-4B0E-9706-0BC83BDD2732}" srcOrd="0" destOrd="0" presId="urn:microsoft.com/office/officeart/2005/8/layout/lProcess1"/>
    <dgm:cxn modelId="{6BF6C1FF-5473-4467-8E47-EE7DC44C092C}" srcId="{8BFF91A4-E526-436F-8331-FD9926C982C1}" destId="{D4495DEB-949D-4CAD-8B04-18E34AD305B1}" srcOrd="0" destOrd="0" parTransId="{A262EA70-674F-49B1-A8D2-EF3DEAF9BE0F}" sibTransId="{C9D5F61D-33F6-44A9-9FBD-87BB50DE06BC}"/>
    <dgm:cxn modelId="{7A3398E5-CBB2-4306-A31E-7FB0DD820857}" type="presOf" srcId="{CBCDE29A-5C26-40CC-B41A-28185284E4FB}" destId="{FFE5AC24-4756-4DB1-80EF-C21321D450D7}" srcOrd="0" destOrd="0" presId="urn:microsoft.com/office/officeart/2005/8/layout/lProcess1"/>
    <dgm:cxn modelId="{5D2E35C7-50D6-4A87-83F9-26881403B232}" srcId="{2E2DFFA9-F8CE-4F25-8C78-F524EF9689B9}" destId="{E7A466DB-9481-48E1-94C8-C419FF913EF8}" srcOrd="1" destOrd="0" parTransId="{C127940F-6F8A-42BE-8B54-707E37F9A3F9}" sibTransId="{46C6F6FD-7E13-4E36-BE2A-3F77E1FBDEC6}"/>
    <dgm:cxn modelId="{3F71F05D-637B-4193-8968-1C4147A562D3}" type="presParOf" srcId="{04A5A40E-129D-4630-ACBA-5C99BAB2F396}" destId="{C1EB4F36-3C02-499E-B3B6-1458C3C482B3}" srcOrd="0" destOrd="0" presId="urn:microsoft.com/office/officeart/2005/8/layout/lProcess1"/>
    <dgm:cxn modelId="{E44C1908-4580-4930-8B34-AF3188C390C0}" type="presParOf" srcId="{C1EB4F36-3C02-499E-B3B6-1458C3C482B3}" destId="{E7DA5335-1D3C-4D4F-81E0-E8A0AD5C35AC}" srcOrd="0" destOrd="0" presId="urn:microsoft.com/office/officeart/2005/8/layout/lProcess1"/>
    <dgm:cxn modelId="{D5058F8D-965E-4CAD-A9D0-E31D3AE36732}" type="presParOf" srcId="{C1EB4F36-3C02-499E-B3B6-1458C3C482B3}" destId="{D5EFFCAE-0884-49BC-98CC-9D65CBB1FCE6}" srcOrd="1" destOrd="0" presId="urn:microsoft.com/office/officeart/2005/8/layout/lProcess1"/>
    <dgm:cxn modelId="{477D4C42-B2C9-4015-ADF6-0F0FA0242C47}" type="presParOf" srcId="{C1EB4F36-3C02-499E-B3B6-1458C3C482B3}" destId="{E154A74D-F80A-4500-929E-E94916A7AB0E}" srcOrd="2" destOrd="0" presId="urn:microsoft.com/office/officeart/2005/8/layout/lProcess1"/>
    <dgm:cxn modelId="{F379F6BA-B401-497B-AC1D-07CB428F0856}" type="presParOf" srcId="{C1EB4F36-3C02-499E-B3B6-1458C3C482B3}" destId="{64C1A55F-1A31-4C06-AA9D-693F4660E6F9}" srcOrd="3" destOrd="0" presId="urn:microsoft.com/office/officeart/2005/8/layout/lProcess1"/>
    <dgm:cxn modelId="{F97594A0-9131-49CA-B700-515FB6B5ED06}" type="presParOf" srcId="{C1EB4F36-3C02-499E-B3B6-1458C3C482B3}" destId="{DB7F6764-4E10-4FB4-8A3C-35A7AAB4189E}" srcOrd="4" destOrd="0" presId="urn:microsoft.com/office/officeart/2005/8/layout/lProcess1"/>
    <dgm:cxn modelId="{B3867222-C7E1-4133-B85C-301311EF8D02}" type="presParOf" srcId="{04A5A40E-129D-4630-ACBA-5C99BAB2F396}" destId="{044FE07A-CD27-42E5-9B31-6071C6A2ACB0}" srcOrd="1" destOrd="0" presId="urn:microsoft.com/office/officeart/2005/8/layout/lProcess1"/>
    <dgm:cxn modelId="{90433F5B-75A0-4135-A494-660723A66C96}" type="presParOf" srcId="{04A5A40E-129D-4630-ACBA-5C99BAB2F396}" destId="{A57C3C9F-7D77-47BB-BC7D-D601C06F40CD}" srcOrd="2" destOrd="0" presId="urn:microsoft.com/office/officeart/2005/8/layout/lProcess1"/>
    <dgm:cxn modelId="{DDD38343-4AC5-41C2-8CA6-F7AA3C5AA577}" type="presParOf" srcId="{A57C3C9F-7D77-47BB-BC7D-D601C06F40CD}" destId="{EC41B9AE-140B-4595-9409-958973BEECD3}" srcOrd="0" destOrd="0" presId="urn:microsoft.com/office/officeart/2005/8/layout/lProcess1"/>
    <dgm:cxn modelId="{A99470E1-4FE5-4E4B-AE17-AEB5C722FA37}" type="presParOf" srcId="{A57C3C9F-7D77-47BB-BC7D-D601C06F40CD}" destId="{80C5E7DE-1AEC-4226-B089-45E483725CD2}" srcOrd="1" destOrd="0" presId="urn:microsoft.com/office/officeart/2005/8/layout/lProcess1"/>
    <dgm:cxn modelId="{B11E7605-D4A4-4CE0-8FF0-96835503DD4B}" type="presParOf" srcId="{A57C3C9F-7D77-47BB-BC7D-D601C06F40CD}" destId="{B8D6D66C-5180-47F4-B9FC-EE9F8760AC70}" srcOrd="2" destOrd="0" presId="urn:microsoft.com/office/officeart/2005/8/layout/lProcess1"/>
    <dgm:cxn modelId="{2EBEA122-7845-4195-9A26-2EAC6AB013E9}" type="presParOf" srcId="{A57C3C9F-7D77-47BB-BC7D-D601C06F40CD}" destId="{E061D0CE-59B4-4ADF-A9A4-9E86D799943F}" srcOrd="3" destOrd="0" presId="urn:microsoft.com/office/officeart/2005/8/layout/lProcess1"/>
    <dgm:cxn modelId="{3B1E21D0-E7EE-44DE-A6CD-8B13BFA05B1A}" type="presParOf" srcId="{A57C3C9F-7D77-47BB-BC7D-D601C06F40CD}" destId="{D29E42B0-8AE2-4B0E-9706-0BC83BDD2732}" srcOrd="4" destOrd="0" presId="urn:microsoft.com/office/officeart/2005/8/layout/lProcess1"/>
    <dgm:cxn modelId="{D77C58D3-8385-4FF1-A66F-1DD6F6E13384}" type="presParOf" srcId="{04A5A40E-129D-4630-ACBA-5C99BAB2F396}" destId="{8EB4494C-BDF2-4362-A28D-BDBFCB70822B}" srcOrd="3" destOrd="0" presId="urn:microsoft.com/office/officeart/2005/8/layout/lProcess1"/>
    <dgm:cxn modelId="{3E9A3A64-DE11-44A0-AE3A-7321B1A52236}" type="presParOf" srcId="{04A5A40E-129D-4630-ACBA-5C99BAB2F396}" destId="{2CC31CE8-54F8-4A0C-BD88-302703938D35}" srcOrd="4" destOrd="0" presId="urn:microsoft.com/office/officeart/2005/8/layout/lProcess1"/>
    <dgm:cxn modelId="{8C78675D-A360-46B8-AD30-26F1DF22D5FD}" type="presParOf" srcId="{2CC31CE8-54F8-4A0C-BD88-302703938D35}" destId="{17F6647E-EE8B-4194-9522-FAB3487BF4C8}" srcOrd="0" destOrd="0" presId="urn:microsoft.com/office/officeart/2005/8/layout/lProcess1"/>
    <dgm:cxn modelId="{F8DC3D9E-0A16-41AE-A577-120452FEFD41}" type="presParOf" srcId="{2CC31CE8-54F8-4A0C-BD88-302703938D35}" destId="{FFE5AC24-4756-4DB1-80EF-C21321D450D7}" srcOrd="1" destOrd="0" presId="urn:microsoft.com/office/officeart/2005/8/layout/lProcess1"/>
    <dgm:cxn modelId="{4F865423-9219-4961-A5E5-F8637CEABC7E}" type="presParOf" srcId="{2CC31CE8-54F8-4A0C-BD88-302703938D35}" destId="{E843E750-6C13-4037-B9EA-1969505498AB}" srcOrd="2" destOrd="0" presId="urn:microsoft.com/office/officeart/2005/8/layout/lProcess1"/>
    <dgm:cxn modelId="{774D32D9-4BDD-4873-A559-8A28DBDC9BAB}" type="presParOf" srcId="{2CC31CE8-54F8-4A0C-BD88-302703938D35}" destId="{AC1B56A7-A833-4B53-8F75-1C05AC0A4061}" srcOrd="3" destOrd="0" presId="urn:microsoft.com/office/officeart/2005/8/layout/lProcess1"/>
    <dgm:cxn modelId="{82A5D721-69FD-4093-BBEA-868F09EBEE04}" type="presParOf" srcId="{2CC31CE8-54F8-4A0C-BD88-302703938D35}" destId="{ED00984D-0DB3-4655-81F1-A436E73ED6B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9C61C-9CAA-47EF-8A50-0FB00BC62BEF}">
      <dsp:nvSpPr>
        <dsp:cNvPr id="0" name=""/>
        <dsp:cNvSpPr/>
      </dsp:nvSpPr>
      <dsp:spPr>
        <a:xfrm>
          <a:off x="528024" y="157855"/>
          <a:ext cx="3117992" cy="102114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accent6">
                  <a:lumMod val="75000"/>
                </a:schemeClr>
              </a:solidFill>
            </a:rPr>
            <a:t>合作開發</a:t>
          </a:r>
          <a:endParaRPr lang="zh-TW" altLang="en-US" sz="23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57932" y="187763"/>
        <a:ext cx="3058176" cy="961325"/>
      </dsp:txXfrm>
    </dsp:sp>
    <dsp:sp modelId="{6CB77DB8-18D3-418E-A76E-A7CF4FBD081A}">
      <dsp:nvSpPr>
        <dsp:cNvPr id="0" name=""/>
        <dsp:cNvSpPr/>
      </dsp:nvSpPr>
      <dsp:spPr>
        <a:xfrm>
          <a:off x="504648" y="1284145"/>
          <a:ext cx="3136144" cy="99009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002060"/>
              </a:solidFill>
            </a:rPr>
            <a:t>合作研究</a:t>
          </a:r>
        </a:p>
      </dsp:txBody>
      <dsp:txXfrm>
        <a:off x="533647" y="1313144"/>
        <a:ext cx="3078146" cy="932101"/>
      </dsp:txXfrm>
    </dsp:sp>
    <dsp:sp modelId="{BC5E3F33-AECA-4350-9034-14501C910075}">
      <dsp:nvSpPr>
        <dsp:cNvPr id="0" name=""/>
        <dsp:cNvSpPr/>
      </dsp:nvSpPr>
      <dsp:spPr>
        <a:xfrm>
          <a:off x="612777" y="2478157"/>
          <a:ext cx="824277" cy="137596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</a:rPr>
            <a:t>先期參與</a:t>
          </a:r>
          <a:endParaRPr lang="zh-TW" altLang="en-US" sz="2300" b="1" kern="1200" dirty="0">
            <a:solidFill>
              <a:schemeClr val="bg1"/>
            </a:solidFill>
          </a:endParaRPr>
        </a:p>
      </dsp:txBody>
      <dsp:txXfrm>
        <a:off x="636919" y="2502299"/>
        <a:ext cx="775993" cy="1327676"/>
      </dsp:txXfrm>
    </dsp:sp>
    <dsp:sp modelId="{A31FA6D4-A019-4C9F-B05C-87CFF99C2CCB}">
      <dsp:nvSpPr>
        <dsp:cNvPr id="0" name=""/>
        <dsp:cNvSpPr/>
      </dsp:nvSpPr>
      <dsp:spPr>
        <a:xfrm>
          <a:off x="5748066" y="493926"/>
          <a:ext cx="824277" cy="137596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</a:rPr>
            <a:t>專利授權</a:t>
          </a:r>
          <a:endParaRPr lang="zh-TW" altLang="en-US" sz="2300" b="1" kern="1200" dirty="0">
            <a:solidFill>
              <a:schemeClr val="bg1"/>
            </a:solidFill>
          </a:endParaRPr>
        </a:p>
      </dsp:txBody>
      <dsp:txXfrm>
        <a:off x="5772208" y="518068"/>
        <a:ext cx="775993" cy="1327676"/>
      </dsp:txXfrm>
    </dsp:sp>
    <dsp:sp modelId="{725BB83C-7598-4726-8879-2413116C3F64}">
      <dsp:nvSpPr>
        <dsp:cNvPr id="0" name=""/>
        <dsp:cNvSpPr/>
      </dsp:nvSpPr>
      <dsp:spPr>
        <a:xfrm>
          <a:off x="1747708" y="2489247"/>
          <a:ext cx="824277" cy="1375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0000FF"/>
              </a:solidFill>
            </a:rPr>
            <a:t>技術服務</a:t>
          </a:r>
          <a:endParaRPr lang="zh-TW" altLang="en-US" sz="2300" b="1" kern="1200" dirty="0">
            <a:solidFill>
              <a:srgbClr val="0000FF"/>
            </a:solidFill>
          </a:endParaRPr>
        </a:p>
      </dsp:txBody>
      <dsp:txXfrm>
        <a:off x="1771850" y="2513389"/>
        <a:ext cx="775993" cy="1327676"/>
      </dsp:txXfrm>
    </dsp:sp>
    <dsp:sp modelId="{B282987B-C787-40E3-98D6-B597D308DDAC}">
      <dsp:nvSpPr>
        <dsp:cNvPr id="0" name=""/>
        <dsp:cNvSpPr/>
      </dsp:nvSpPr>
      <dsp:spPr>
        <a:xfrm>
          <a:off x="4551862" y="470219"/>
          <a:ext cx="825889" cy="137596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</a:rPr>
            <a:t>技術授權</a:t>
          </a:r>
          <a:endParaRPr lang="zh-TW" altLang="en-US" sz="2300" b="1" kern="1200" dirty="0">
            <a:solidFill>
              <a:schemeClr val="bg1"/>
            </a:solidFill>
          </a:endParaRPr>
        </a:p>
      </dsp:txBody>
      <dsp:txXfrm>
        <a:off x="4576051" y="494408"/>
        <a:ext cx="777511" cy="1327582"/>
      </dsp:txXfrm>
    </dsp:sp>
    <dsp:sp modelId="{27BC78E2-5157-40F7-8965-38B18A70FEFE}">
      <dsp:nvSpPr>
        <dsp:cNvPr id="0" name=""/>
        <dsp:cNvSpPr/>
      </dsp:nvSpPr>
      <dsp:spPr>
        <a:xfrm>
          <a:off x="5767973" y="2264677"/>
          <a:ext cx="825889" cy="1375960"/>
        </a:xfrm>
        <a:prstGeom prst="roundRect">
          <a:avLst>
            <a:gd name="adj" fmla="val 10000"/>
          </a:avLst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</a:rPr>
            <a:t>專利讓與</a:t>
          </a:r>
          <a:endParaRPr lang="zh-TW" altLang="en-US" sz="2300" b="1" kern="1200" dirty="0">
            <a:solidFill>
              <a:schemeClr val="bg1"/>
            </a:solidFill>
          </a:endParaRPr>
        </a:p>
      </dsp:txBody>
      <dsp:txXfrm>
        <a:off x="5792162" y="2288866"/>
        <a:ext cx="777511" cy="1327582"/>
      </dsp:txXfrm>
    </dsp:sp>
    <dsp:sp modelId="{B7562378-C9C8-4712-980E-FA6221F974C4}">
      <dsp:nvSpPr>
        <dsp:cNvPr id="0" name=""/>
        <dsp:cNvSpPr/>
      </dsp:nvSpPr>
      <dsp:spPr>
        <a:xfrm>
          <a:off x="4496959" y="2264952"/>
          <a:ext cx="825889" cy="1375960"/>
        </a:xfrm>
        <a:prstGeom prst="roundRect">
          <a:avLst>
            <a:gd name="adj" fmla="val 10000"/>
          </a:avLst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</a:rPr>
            <a:t>技術讓與</a:t>
          </a:r>
          <a:endParaRPr lang="zh-TW" altLang="en-US" sz="2300" b="1" kern="1200" dirty="0">
            <a:solidFill>
              <a:schemeClr val="bg1"/>
            </a:solidFill>
          </a:endParaRPr>
        </a:p>
      </dsp:txBody>
      <dsp:txXfrm>
        <a:off x="4521148" y="2289141"/>
        <a:ext cx="777511" cy="1327582"/>
      </dsp:txXfrm>
    </dsp:sp>
    <dsp:sp modelId="{704910A5-1E4B-415E-9166-E04047989EDA}">
      <dsp:nvSpPr>
        <dsp:cNvPr id="0" name=""/>
        <dsp:cNvSpPr/>
      </dsp:nvSpPr>
      <dsp:spPr>
        <a:xfrm>
          <a:off x="2846002" y="2497558"/>
          <a:ext cx="825889" cy="137596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0000"/>
              </a:solidFill>
            </a:rPr>
            <a:t>自產自銷</a:t>
          </a:r>
        </a:p>
      </dsp:txBody>
      <dsp:txXfrm>
        <a:off x="2870191" y="2521747"/>
        <a:ext cx="777511" cy="1327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BC902-B574-4FBF-A351-07139F08A892}">
      <dsp:nvSpPr>
        <dsp:cNvPr id="0" name=""/>
        <dsp:cNvSpPr/>
      </dsp:nvSpPr>
      <dsp:spPr>
        <a:xfrm>
          <a:off x="5797227" y="242365"/>
          <a:ext cx="2619659" cy="1493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技術移轉</a:t>
          </a:r>
          <a:endParaRPr lang="zh-TW" altLang="en-US" sz="4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70124" y="315262"/>
        <a:ext cx="2473865" cy="1347504"/>
      </dsp:txXfrm>
    </dsp:sp>
    <dsp:sp modelId="{643EF31F-5DDA-4E05-AC94-CE5CACCDE748}">
      <dsp:nvSpPr>
        <dsp:cNvPr id="0" name=""/>
        <dsp:cNvSpPr/>
      </dsp:nvSpPr>
      <dsp:spPr>
        <a:xfrm>
          <a:off x="2839383" y="-2092344"/>
          <a:ext cx="3982709" cy="3982709"/>
        </a:xfrm>
        <a:custGeom>
          <a:avLst/>
          <a:gdLst/>
          <a:ahLst/>
          <a:cxnLst/>
          <a:rect l="0" t="0" r="0" b="0"/>
          <a:pathLst>
            <a:path>
              <a:moveTo>
                <a:pt x="2956261" y="3733321"/>
              </a:moveTo>
              <a:arcTo wR="1991354" hR="1991354" stAng="3661028" swAng="3062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8F85C-55A6-4CED-99A0-7361D76887AB}">
      <dsp:nvSpPr>
        <dsp:cNvPr id="0" name=""/>
        <dsp:cNvSpPr/>
      </dsp:nvSpPr>
      <dsp:spPr>
        <a:xfrm>
          <a:off x="3111766" y="1566828"/>
          <a:ext cx="2523422" cy="1561960"/>
        </a:xfrm>
        <a:prstGeom prst="roundRect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技術服務</a:t>
          </a:r>
          <a:endParaRPr lang="zh-TW" altLang="en-US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88015" y="1643077"/>
        <a:ext cx="2370924" cy="1409462"/>
      </dsp:txXfrm>
    </dsp:sp>
    <dsp:sp modelId="{E92DFC7D-1C4C-4EB3-8618-FF553C54E13E}">
      <dsp:nvSpPr>
        <dsp:cNvPr id="0" name=""/>
        <dsp:cNvSpPr/>
      </dsp:nvSpPr>
      <dsp:spPr>
        <a:xfrm>
          <a:off x="386698" y="-1085292"/>
          <a:ext cx="3982709" cy="3982709"/>
        </a:xfrm>
        <a:custGeom>
          <a:avLst/>
          <a:gdLst/>
          <a:ahLst/>
          <a:cxnLst/>
          <a:rect l="0" t="0" r="0" b="0"/>
          <a:pathLst>
            <a:path>
              <a:moveTo>
                <a:pt x="2722718" y="3843542"/>
              </a:moveTo>
              <a:arcTo wR="1991354" hR="1991354" stAng="4107161" swAng="4278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D8115-CC1A-45D9-8FD0-960BB113FC2F}">
      <dsp:nvSpPr>
        <dsp:cNvPr id="0" name=""/>
        <dsp:cNvSpPr/>
      </dsp:nvSpPr>
      <dsp:spPr>
        <a:xfrm>
          <a:off x="91135" y="2489819"/>
          <a:ext cx="2780246" cy="1593424"/>
        </a:xfrm>
        <a:prstGeom prst="roundRect">
          <a:avLst/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智財運用</a:t>
          </a:r>
          <a:endParaRPr lang="zh-TW" alt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8920" y="2567604"/>
        <a:ext cx="2624676" cy="1437854"/>
      </dsp:txXfrm>
    </dsp:sp>
    <dsp:sp modelId="{58F200CF-713B-4BF9-906F-CEB52824E723}">
      <dsp:nvSpPr>
        <dsp:cNvPr id="0" name=""/>
        <dsp:cNvSpPr/>
      </dsp:nvSpPr>
      <dsp:spPr>
        <a:xfrm>
          <a:off x="1199985" y="-1392347"/>
          <a:ext cx="5516880" cy="5516880"/>
        </a:xfrm>
        <a:custGeom>
          <a:avLst/>
          <a:gdLst/>
          <a:ahLst/>
          <a:cxnLst/>
          <a:rect l="0" t="0" r="0" b="0"/>
          <a:pathLst>
            <a:path>
              <a:moveTo>
                <a:pt x="217298" y="3831562"/>
              </a:moveTo>
              <a:arcTo wR="2758440" hR="2758440" stAng="9426342" swAng="106624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t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t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194D7E39-C853-4375-BE0E-77EC8E3C4CA9}" type="datetimeFigureOut">
              <a:rPr lang="zh-TW" altLang="en-US"/>
              <a:pPr>
                <a:defRPr/>
              </a:pPr>
              <a:t>2018/11/5</a:t>
            </a:fld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759"/>
            <a:ext cx="2919413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b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759"/>
            <a:ext cx="2919412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b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DCB9B6DB-8331-4BD4-8BEB-6B245D779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421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19413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14763" y="1"/>
            <a:ext cx="2919412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82FD1795-F88C-465D-B394-BC2EA9270A51}" type="datetimeFigureOut">
              <a:rPr lang="zh-TW" altLang="en-US"/>
              <a:pPr>
                <a:defRPr/>
              </a:pPr>
              <a:t>2018/11/5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386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748272"/>
            <a:ext cx="5389563" cy="38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1" y="9372759"/>
            <a:ext cx="2919413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72759"/>
            <a:ext cx="2919412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B36B95FE-6008-4B32-8A81-AF26413ABE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97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副標題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點標楷體加粗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468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標題一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28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間距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1.5</a:t>
            </a:r>
            <a:r>
              <a:rPr lang="zh-TW" altLang="en-US" dirty="0" smtClean="0"/>
              <a:t>倍行距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1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向會議中受眾說明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本次報告之主題</a:t>
            </a:r>
            <a:r>
              <a:rPr lang="en-US" altLang="zh-TW" dirty="0" smtClean="0"/>
              <a:t>,</a:t>
            </a:r>
            <a:r>
              <a:rPr lang="zh-TW" altLang="en-US" dirty="0" smtClean="0"/>
              <a:t> 其發生原因摘要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),</a:t>
            </a:r>
            <a:r>
              <a:rPr lang="zh-TW" altLang="en-US" dirty="0" smtClean="0"/>
              <a:t> 並舉出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關切事項</a:t>
            </a:r>
            <a:r>
              <a:rPr lang="en-US" altLang="zh-TW" dirty="0" smtClean="0"/>
              <a:t>/</a:t>
            </a:r>
            <a:r>
              <a:rPr lang="zh-TW" altLang="en-US" dirty="0" smtClean="0"/>
              <a:t> 待討論議題</a:t>
            </a:r>
            <a:r>
              <a:rPr lang="en-US" altLang="zh-TW" dirty="0" smtClean="0"/>
              <a:t>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25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向會議中受眾說明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本次報告之主題</a:t>
            </a:r>
            <a:r>
              <a:rPr lang="en-US" altLang="zh-TW" dirty="0" smtClean="0"/>
              <a:t>,</a:t>
            </a:r>
            <a:r>
              <a:rPr lang="zh-TW" altLang="en-US" dirty="0" smtClean="0"/>
              <a:t> 其發生原因摘要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),</a:t>
            </a:r>
            <a:r>
              <a:rPr lang="zh-TW" altLang="en-US" dirty="0" smtClean="0"/>
              <a:t> 並舉出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關切事項</a:t>
            </a:r>
            <a:r>
              <a:rPr lang="en-US" altLang="zh-TW" dirty="0" smtClean="0"/>
              <a:t>/</a:t>
            </a:r>
            <a:r>
              <a:rPr lang="zh-TW" altLang="en-US" dirty="0" smtClean="0"/>
              <a:t> 待討論議題</a:t>
            </a:r>
            <a:r>
              <a:rPr lang="en-US" altLang="zh-TW" dirty="0" smtClean="0"/>
              <a:t>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25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先從本次會議中的受眾的角度設想</a:t>
            </a:r>
            <a:r>
              <a:rPr lang="en-US" altLang="zh-TW" dirty="0" smtClean="0"/>
              <a:t>,</a:t>
            </a:r>
            <a:r>
              <a:rPr lang="zh-TW" altLang="en-US" dirty="0" smtClean="0"/>
              <a:t> 開門見出提出他最想知道、最關切的事情</a:t>
            </a:r>
            <a:r>
              <a:rPr lang="en-US" altLang="zh-TW" dirty="0" smtClean="0"/>
              <a:t>;</a:t>
            </a:r>
            <a:r>
              <a:rPr lang="zh-TW" altLang="en-US" dirty="0" smtClean="0"/>
              <a:t> 再分項細說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124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43688"/>
            <a:ext cx="9144000" cy="5397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55650" y="1628775"/>
            <a:ext cx="7775575" cy="730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n w="0"/>
              <a:solidFill>
                <a:srgbClr val="99FF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5650" y="3573463"/>
            <a:ext cx="7775575" cy="730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8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238"/>
            <a:ext cx="91535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916113"/>
            <a:ext cx="7632700" cy="1470025"/>
          </a:xfrm>
        </p:spPr>
        <p:txBody>
          <a:bodyPr/>
          <a:lstStyle>
            <a:lvl1pPr>
              <a:defRPr sz="4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7" y="3955256"/>
            <a:ext cx="6400800" cy="13938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03C708-75E0-42E3-9F8F-D137891E66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5" y="585216"/>
            <a:ext cx="2220772" cy="7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7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48C4-A93A-463D-8A70-2BEFBE500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2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97638" y="908050"/>
            <a:ext cx="1962150" cy="52181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11188" y="908050"/>
            <a:ext cx="5734050" cy="52181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37B8-65F7-4F03-9B36-77F208EA35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06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6E3-A356-4CD5-AF4C-F24117DCB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4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00F3-629E-49C0-BEEB-47D471E5E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41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3848100" cy="4352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773238"/>
            <a:ext cx="3848100" cy="4352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65F2-344B-47DF-9DD2-F5E5908C2B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5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17A1-97C9-4E79-8443-FDF0B96719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26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7B1A-4BD5-43E6-923C-B1812ECB55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92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A511-9D61-4AFE-9B60-3786D44D9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47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F0A9-3F4A-46FE-921E-B0E9E4F3B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2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2134-19F9-4E5B-B1EB-4D54311453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5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07244"/>
            <a:ext cx="7848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35138"/>
            <a:ext cx="7848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8C6C0D5-EB53-4496-850A-1856A6EAB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4" y="-26988"/>
            <a:ext cx="9109431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-9525" y="6650038"/>
            <a:ext cx="9163050" cy="476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1033" name="圖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535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" y="123602"/>
            <a:ext cx="1294393" cy="411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p"/>
        <a:defRPr kumimoji="1" sz="3200" b="1" kern="1200">
          <a:solidFill>
            <a:srgbClr val="000066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l"/>
        <a:defRPr kumimoji="1" sz="2800" b="1" kern="1200">
          <a:solidFill>
            <a:srgbClr val="66330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60000"/>
        <a:buFont typeface="Wingdings" panose="05000000000000000000" pitchFamily="2" charset="2"/>
        <a:buChar char="u"/>
        <a:defRPr kumimoji="1" sz="24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kumimoji="1"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107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</a:rPr>
              <a:t>年新進人員業務簡介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3037" y="3955256"/>
            <a:ext cx="6400800" cy="1768211"/>
          </a:xfrm>
        </p:spPr>
        <p:txBody>
          <a:bodyPr/>
          <a:lstStyle/>
          <a:p>
            <a:r>
              <a:rPr lang="zh-TW" altLang="en-US" dirty="0" smtClean="0"/>
              <a:t>報告單位</a:t>
            </a:r>
            <a:r>
              <a:rPr lang="en-US" altLang="zh-TW" dirty="0" smtClean="0"/>
              <a:t>:</a:t>
            </a:r>
            <a:r>
              <a:rPr lang="zh-TW" altLang="en-US" dirty="0" smtClean="0"/>
              <a:t>綜計組</a:t>
            </a:r>
            <a:r>
              <a:rPr lang="en-US" altLang="zh-TW" dirty="0" smtClean="0"/>
              <a:t>-</a:t>
            </a:r>
            <a:r>
              <a:rPr lang="zh-TW" altLang="en-US" dirty="0" smtClean="0"/>
              <a:t>技服科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812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五、技術移轉業務表單</a:t>
            </a:r>
            <a:endParaRPr lang="en-US" altLang="zh-TW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2" y="1506068"/>
            <a:ext cx="8301319" cy="504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五、技術移轉業務表單</a:t>
            </a:r>
            <a:endParaRPr lang="en-US" altLang="zh-TW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0" y="1567187"/>
            <a:ext cx="4217436" cy="4729341"/>
          </a:xfrm>
          <a:prstGeom prst="rect">
            <a:avLst/>
          </a:prstGeom>
          <a:solidFill>
            <a:srgbClr val="FFFF00"/>
          </a:solidFill>
          <a:extLst/>
        </p:spPr>
      </p:pic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22" y="1829432"/>
            <a:ext cx="4093264" cy="47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2" y="1554186"/>
            <a:ext cx="3986135" cy="4973765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六、技術服務業務表單</a:t>
            </a:r>
            <a:endParaRPr lang="en-US" altLang="zh-TW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69" y="1554186"/>
            <a:ext cx="4059001" cy="4973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36" y="1329267"/>
            <a:ext cx="3243597" cy="43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1329267"/>
            <a:ext cx="3378200" cy="5122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527" y="601970"/>
            <a:ext cx="7848600" cy="72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六、技術服務業務表單</a:t>
            </a:r>
            <a:endParaRPr lang="en-US" altLang="zh-TW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1" y="2006915"/>
            <a:ext cx="3186040" cy="4336001"/>
          </a:xfrm>
          <a:prstGeom prst="rect">
            <a:avLst/>
          </a:prstGeom>
          <a:ln w="88900" cap="sq" cmpd="thickThin">
            <a:solidFill>
              <a:srgbClr val="FF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七、智財種類概況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58765624"/>
              </p:ext>
            </p:extLst>
          </p:nvPr>
        </p:nvGraphicFramePr>
        <p:xfrm>
          <a:off x="323357" y="359403"/>
          <a:ext cx="8610519" cy="470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00209" y="4278038"/>
            <a:ext cx="8805159" cy="1959320"/>
            <a:chOff x="3338" y="2795488"/>
            <a:chExt cx="3328157" cy="95687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圓角矩形 7"/>
            <p:cNvSpPr/>
            <p:nvPr/>
          </p:nvSpPr>
          <p:spPr>
            <a:xfrm>
              <a:off x="3338" y="2795488"/>
              <a:ext cx="3328157" cy="9568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233051" y="2821864"/>
              <a:ext cx="3028623" cy="9305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1.</a:t>
              </a:r>
              <a:r>
                <a:rPr lang="zh-TW" altLang="en-US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發表論文、成果後，別人仍可申請專利，先申請主義。</a:t>
              </a:r>
              <a:endParaRPr lang="en-US" altLang="zh-TW" b="1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2.</a:t>
              </a:r>
              <a:r>
                <a:rPr lang="zh-TW" altLang="en-US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發表論文、成果後，影響到新穎性。</a:t>
              </a:r>
              <a:endParaRPr lang="en-US" altLang="zh-TW" b="1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3.</a:t>
              </a:r>
              <a:r>
                <a:rPr lang="zh-TW" altLang="en-US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專利申請權歸屬，職務上發明歸屬本所。</a:t>
              </a:r>
              <a:endParaRPr lang="en-US" altLang="zh-TW" b="1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4.</a:t>
              </a:r>
              <a:r>
                <a:rPr lang="zh-TW" altLang="en-US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專利申請及維護費用，計畫支應。</a:t>
              </a:r>
              <a:endParaRPr lang="en-US" altLang="zh-TW" b="1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5.Know how</a:t>
              </a:r>
              <a:r>
                <a:rPr lang="zh-TW" altLang="en-US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的保護。</a:t>
              </a:r>
              <a:endParaRPr lang="en-US" altLang="zh-TW" b="1" dirty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952" y="720694"/>
            <a:ext cx="7886700" cy="6042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八、線上專利申請入口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549412" y="1329036"/>
            <a:ext cx="7546620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l"/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>線上專利管理系統申請，由所內首頁畫面上方點選進入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 bwMode="auto">
          <a:xfrm>
            <a:off x="245533" y="1888067"/>
            <a:ext cx="8458200" cy="465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單箭頭接點 6"/>
          <p:cNvCxnSpPr/>
          <p:nvPr/>
        </p:nvCxnSpPr>
        <p:spPr bwMode="auto">
          <a:xfrm flipH="1">
            <a:off x="4474634" y="1667933"/>
            <a:ext cx="3297766" cy="254846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81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61210" y="727788"/>
            <a:ext cx="7886700" cy="80243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八、線上專利申請入口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1557866"/>
            <a:ext cx="8221134" cy="503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1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194" y="720693"/>
            <a:ext cx="7886700" cy="8281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八、線上專利申請入口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1539874"/>
            <a:ext cx="841586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11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966523"/>
          </a:xfrm>
        </p:spPr>
        <p:txBody>
          <a:bodyPr/>
          <a:lstStyle/>
          <a:p>
            <a:r>
              <a:rPr lang="zh-TW" altLang="en-US" dirty="0" smtClean="0"/>
              <a:t>報告完畢、敬請指教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1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597116"/>
            <a:ext cx="7848600" cy="4751926"/>
          </a:xfrm>
        </p:spPr>
        <p:txBody>
          <a:bodyPr/>
          <a:lstStyle/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技服科主要業務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技服科業務主軸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技服科業務關係圖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技服科業務分工與窗口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技術移轉業務表單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技術服務業務表單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智財種類概況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14168" indent="-514168">
              <a:lnSpc>
                <a:spcPct val="90000"/>
              </a:lnSpc>
              <a:buClrTx/>
              <a:buFont typeface="+mj-ea"/>
              <a:buAutoNum type="ea1ChtPeriod"/>
            </a:pPr>
            <a:r>
              <a:rPr lang="zh-TW" altLang="en-US" dirty="0" smtClean="0">
                <a:solidFill>
                  <a:srgbClr val="0000FF"/>
                </a:solidFill>
              </a:rPr>
              <a:t>線上專利申請入口</a:t>
            </a: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70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Uer\AppData\Local\Microsoft\Windows\Temporary Internet Files\Content.IE5\GTOEZZMI\shops-1014039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746" y="2054646"/>
            <a:ext cx="7328972" cy="480335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一、技服科主要業務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76443" y="1470734"/>
            <a:ext cx="7848600" cy="1217381"/>
          </a:xfrm>
        </p:spPr>
        <p:txBody>
          <a:bodyPr/>
          <a:lstStyle/>
          <a:p>
            <a:pPr marL="457039" indent="-457039" algn="ctr">
              <a:buNone/>
            </a:pPr>
            <a:r>
              <a:rPr lang="zh-TW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協助辦理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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接受外界委託計畫</a:t>
            </a:r>
            <a:endParaRPr lang="en-US" altLang="zh-TW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039" indent="-457039" algn="ctr">
              <a:buNone/>
            </a:pPr>
            <a:r>
              <a:rPr lang="zh-TW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</a:t>
            </a:r>
            <a:r>
              <a:rPr lang="zh-TW" alt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技術服務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等業務</a:t>
            </a:r>
            <a:endParaRPr lang="en-US" altLang="zh-TW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3600" dirty="0" smtClean="0">
              <a:solidFill>
                <a:srgbClr val="0033CC"/>
              </a:solidFill>
            </a:endParaRPr>
          </a:p>
          <a:p>
            <a:pPr marL="342778" indent="15870">
              <a:buNone/>
            </a:pPr>
            <a:endParaRPr lang="en-US" altLang="zh-TW" sz="3600" dirty="0" smtClean="0">
              <a:solidFill>
                <a:srgbClr val="C00000"/>
              </a:solidFill>
            </a:endParaRPr>
          </a:p>
          <a:p>
            <a:pPr marL="342778" indent="15870">
              <a:buNone/>
            </a:pPr>
            <a:endParaRPr lang="en-US" altLang="zh-TW" sz="3600" dirty="0" smtClean="0">
              <a:solidFill>
                <a:srgbClr val="C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77B1A-4BD5-43E6-923C-B1812ECB55A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638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Uer\AppData\Local\Microsoft\Windows\Temporary Internet Files\Content.IE5\GTOEZZMI\shops-1014039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62" y="835866"/>
            <a:ext cx="1784733" cy="169247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一、技服科主要業務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77B1A-4BD5-43E6-923C-B1812ECB55A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1938968" y="1498294"/>
            <a:ext cx="5475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案件類型</a:t>
            </a:r>
            <a:endParaRPr lang="zh-TW" altLang="en-U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C:\Users\Uer\AppData\Local\Microsoft\Windows\Temporary Internet Files\Content.IE5\IDVUI2L9\puzzle-1020011_960_7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6513" y="4197426"/>
            <a:ext cx="1787487" cy="2087695"/>
          </a:xfrm>
          <a:prstGeom prst="rect">
            <a:avLst/>
          </a:prstGeom>
          <a:noFill/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164098"/>
              </p:ext>
            </p:extLst>
          </p:nvPr>
        </p:nvGraphicFramePr>
        <p:xfrm>
          <a:off x="808705" y="2236424"/>
          <a:ext cx="7894619" cy="4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638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er\AppData\Local\Microsoft\Windows\Temporary Internet Files\Content.IE5\QSWQ6O5H\Trabajo-en-equipo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383" y="2324559"/>
            <a:ext cx="7271133" cy="390548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二、技服科業務主軸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45976101"/>
              </p:ext>
            </p:extLst>
          </p:nvPr>
        </p:nvGraphicFramePr>
        <p:xfrm>
          <a:off x="341523" y="1288973"/>
          <a:ext cx="8416887" cy="500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6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三、技服科業務關係圖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5F2-344B-47DF-9DD2-F5E5908C2B5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54" name="群組 353"/>
          <p:cNvGrpSpPr/>
          <p:nvPr/>
        </p:nvGrpSpPr>
        <p:grpSpPr>
          <a:xfrm>
            <a:off x="510870" y="1599021"/>
            <a:ext cx="8115788" cy="4755016"/>
            <a:chOff x="599004" y="1125538"/>
            <a:chExt cx="8305799" cy="5327650"/>
          </a:xfrm>
        </p:grpSpPr>
        <p:grpSp>
          <p:nvGrpSpPr>
            <p:cNvPr id="355" name="Group 4"/>
            <p:cNvGrpSpPr>
              <a:grpSpLocks noChangeAspect="1"/>
            </p:cNvGrpSpPr>
            <p:nvPr/>
          </p:nvGrpSpPr>
          <p:grpSpPr bwMode="auto">
            <a:xfrm>
              <a:off x="599004" y="1125538"/>
              <a:ext cx="8281987" cy="5327650"/>
              <a:chOff x="385" y="754"/>
              <a:chExt cx="5217" cy="3356"/>
            </a:xfrm>
          </p:grpSpPr>
          <p:sp>
            <p:nvSpPr>
              <p:cNvPr id="35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754"/>
                <a:ext cx="5217" cy="3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0" name="Rectangle 5"/>
              <p:cNvSpPr>
                <a:spLocks noChangeArrowheads="1"/>
              </p:cNvSpPr>
              <p:nvPr/>
            </p:nvSpPr>
            <p:spPr bwMode="auto">
              <a:xfrm>
                <a:off x="397" y="962"/>
                <a:ext cx="882" cy="588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800" i="1" dirty="0"/>
              </a:p>
            </p:txBody>
          </p:sp>
          <p:sp>
            <p:nvSpPr>
              <p:cNvPr id="361" name="Rectangle 6"/>
              <p:cNvSpPr>
                <a:spLocks noChangeArrowheads="1"/>
              </p:cNvSpPr>
              <p:nvPr/>
            </p:nvSpPr>
            <p:spPr bwMode="auto">
              <a:xfrm>
                <a:off x="452" y="1091"/>
                <a:ext cx="29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科技部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2" name="Rectangle 7"/>
              <p:cNvSpPr>
                <a:spLocks noChangeArrowheads="1"/>
              </p:cNvSpPr>
              <p:nvPr/>
            </p:nvSpPr>
            <p:spPr bwMode="auto">
              <a:xfrm>
                <a:off x="743" y="1091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3" name="Rectangle 8"/>
              <p:cNvSpPr>
                <a:spLocks noChangeArrowheads="1"/>
              </p:cNvSpPr>
              <p:nvPr/>
            </p:nvSpPr>
            <p:spPr bwMode="auto">
              <a:xfrm>
                <a:off x="836" y="1091"/>
                <a:ext cx="29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經濟部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4" name="Rectangle 9"/>
              <p:cNvSpPr>
                <a:spLocks noChangeArrowheads="1"/>
              </p:cNvSpPr>
              <p:nvPr/>
            </p:nvSpPr>
            <p:spPr bwMode="auto">
              <a:xfrm>
                <a:off x="1126" y="1091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5" name="Rectangle 10"/>
              <p:cNvSpPr>
                <a:spLocks noChangeArrowheads="1"/>
              </p:cNvSpPr>
              <p:nvPr/>
            </p:nvSpPr>
            <p:spPr bwMode="auto">
              <a:xfrm>
                <a:off x="452" y="1205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政府</a:t>
                </a:r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部門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6" name="Rectangle 11"/>
              <p:cNvSpPr>
                <a:spLocks noChangeArrowheads="1"/>
              </p:cNvSpPr>
              <p:nvPr/>
            </p:nvSpPr>
            <p:spPr bwMode="auto">
              <a:xfrm>
                <a:off x="836" y="1205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7" name="Rectangle 12"/>
              <p:cNvSpPr>
                <a:spLocks noChangeArrowheads="1"/>
              </p:cNvSpPr>
              <p:nvPr/>
            </p:nvSpPr>
            <p:spPr bwMode="auto">
              <a:xfrm>
                <a:off x="935" y="1205"/>
                <a:ext cx="29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國營</a:t>
                </a:r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事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8" name="Rectangle 13"/>
              <p:cNvSpPr>
                <a:spLocks noChangeArrowheads="1"/>
              </p:cNvSpPr>
              <p:nvPr/>
            </p:nvSpPr>
            <p:spPr bwMode="auto">
              <a:xfrm>
                <a:off x="499" y="132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業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69" name="Rectangle 14"/>
              <p:cNvSpPr>
                <a:spLocks noChangeArrowheads="1"/>
              </p:cNvSpPr>
              <p:nvPr/>
            </p:nvSpPr>
            <p:spPr bwMode="auto">
              <a:xfrm>
                <a:off x="598" y="132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0" name="Rectangle 15"/>
              <p:cNvSpPr>
                <a:spLocks noChangeArrowheads="1"/>
              </p:cNvSpPr>
              <p:nvPr/>
            </p:nvSpPr>
            <p:spPr bwMode="auto">
              <a:xfrm>
                <a:off x="691" y="1324"/>
                <a:ext cx="48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民間企業等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1" name="Rectangle 16"/>
              <p:cNvSpPr>
                <a:spLocks noChangeArrowheads="1"/>
              </p:cNvSpPr>
              <p:nvPr/>
            </p:nvSpPr>
            <p:spPr bwMode="auto">
              <a:xfrm>
                <a:off x="397" y="2726"/>
                <a:ext cx="882" cy="588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2" name="Rectangle 17"/>
              <p:cNvSpPr>
                <a:spLocks noChangeArrowheads="1"/>
              </p:cNvSpPr>
              <p:nvPr/>
            </p:nvSpPr>
            <p:spPr bwMode="auto">
              <a:xfrm>
                <a:off x="437" y="2911"/>
                <a:ext cx="58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本所各</a:t>
                </a:r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功能</a:t>
                </a:r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組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3" name="Rectangle 18"/>
              <p:cNvSpPr>
                <a:spLocks noChangeArrowheads="1"/>
              </p:cNvSpPr>
              <p:nvPr/>
            </p:nvSpPr>
            <p:spPr bwMode="auto">
              <a:xfrm>
                <a:off x="1018" y="2896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 b="1">
                    <a:solidFill>
                      <a:srgbClr val="000000"/>
                    </a:solidFill>
                    <a:latin typeface="Arial" pitchFamily="34" charset="0"/>
                    <a:cs typeface="新細明體" pitchFamily="18" charset="-120"/>
                  </a:rPr>
                  <a:t>/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4" name="Rectangle 19"/>
              <p:cNvSpPr>
                <a:spLocks noChangeArrowheads="1"/>
              </p:cNvSpPr>
              <p:nvPr/>
            </p:nvSpPr>
            <p:spPr bwMode="auto">
              <a:xfrm>
                <a:off x="1043" y="2911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專案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5" name="Rectangle 20"/>
              <p:cNvSpPr>
                <a:spLocks noChangeArrowheads="1"/>
              </p:cNvSpPr>
              <p:nvPr/>
            </p:nvSpPr>
            <p:spPr bwMode="auto">
              <a:xfrm>
                <a:off x="743" y="3031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i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計畫</a:t>
                </a:r>
                <a:endParaRPr lang="zh-TW" altLang="en-US" i="1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6" name="Rectangle 21"/>
              <p:cNvSpPr>
                <a:spLocks noChangeArrowheads="1"/>
              </p:cNvSpPr>
              <p:nvPr/>
            </p:nvSpPr>
            <p:spPr bwMode="auto">
              <a:xfrm>
                <a:off x="3209" y="766"/>
                <a:ext cx="911" cy="196"/>
              </a:xfrm>
              <a:prstGeom prst="rect">
                <a:avLst/>
              </a:prstGeom>
              <a:solidFill>
                <a:srgbClr val="FFFF99"/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000" dirty="0"/>
              </a:p>
            </p:txBody>
          </p:sp>
          <p:sp>
            <p:nvSpPr>
              <p:cNvPr id="377" name="Rectangle 22"/>
              <p:cNvSpPr>
                <a:spLocks noChangeArrowheads="1"/>
              </p:cNvSpPr>
              <p:nvPr/>
            </p:nvSpPr>
            <p:spPr bwMode="auto">
              <a:xfrm>
                <a:off x="3486" y="816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技術服務</a:t>
                </a:r>
                <a:endParaRPr lang="zh-TW" altLang="en-US" dirty="0">
                  <a:solidFill>
                    <a:srgbClr val="C00000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78" name="Rectangle 23"/>
              <p:cNvSpPr>
                <a:spLocks noChangeArrowheads="1"/>
              </p:cNvSpPr>
              <p:nvPr/>
            </p:nvSpPr>
            <p:spPr bwMode="auto">
              <a:xfrm>
                <a:off x="3218" y="946"/>
                <a:ext cx="908" cy="49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9" name="Rectangle 24"/>
              <p:cNvSpPr>
                <a:spLocks noChangeArrowheads="1"/>
              </p:cNvSpPr>
              <p:nvPr/>
            </p:nvSpPr>
            <p:spPr bwMode="auto">
              <a:xfrm>
                <a:off x="3268" y="1039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領標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0" name="Rectangle 25"/>
              <p:cNvSpPr>
                <a:spLocks noChangeArrowheads="1"/>
              </p:cNvSpPr>
              <p:nvPr/>
            </p:nvSpPr>
            <p:spPr bwMode="auto">
              <a:xfrm>
                <a:off x="3460" y="1039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1" name="Rectangle 26"/>
              <p:cNvSpPr>
                <a:spLocks noChangeArrowheads="1"/>
              </p:cNvSpPr>
              <p:nvPr/>
            </p:nvSpPr>
            <p:spPr bwMode="auto">
              <a:xfrm>
                <a:off x="3558" y="1039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議價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2" name="Rectangle 27"/>
              <p:cNvSpPr>
                <a:spLocks noChangeArrowheads="1"/>
              </p:cNvSpPr>
              <p:nvPr/>
            </p:nvSpPr>
            <p:spPr bwMode="auto">
              <a:xfrm>
                <a:off x="3750" y="1039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3" name="Rectangle 28"/>
              <p:cNvSpPr>
                <a:spLocks noChangeArrowheads="1"/>
              </p:cNvSpPr>
              <p:nvPr/>
            </p:nvSpPr>
            <p:spPr bwMode="auto">
              <a:xfrm>
                <a:off x="3849" y="1039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簽約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4" name="Rectangle 29"/>
              <p:cNvSpPr>
                <a:spLocks noChangeArrowheads="1"/>
              </p:cNvSpPr>
              <p:nvPr/>
            </p:nvSpPr>
            <p:spPr bwMode="auto">
              <a:xfrm>
                <a:off x="3268" y="1158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期程管考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5" name="Rectangle 30"/>
              <p:cNvSpPr>
                <a:spLocks noChangeArrowheads="1"/>
              </p:cNvSpPr>
              <p:nvPr/>
            </p:nvSpPr>
            <p:spPr bwMode="auto">
              <a:xfrm>
                <a:off x="3268" y="1278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帳務管理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6" name="Rectangle 31"/>
              <p:cNvSpPr>
                <a:spLocks noChangeArrowheads="1"/>
              </p:cNvSpPr>
              <p:nvPr/>
            </p:nvSpPr>
            <p:spPr bwMode="auto">
              <a:xfrm>
                <a:off x="3239" y="1648"/>
                <a:ext cx="929" cy="196"/>
              </a:xfrm>
              <a:prstGeom prst="rect">
                <a:avLst/>
              </a:prstGeom>
              <a:solidFill>
                <a:srgbClr val="FFFFCC"/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7" name="Rectangle 32"/>
              <p:cNvSpPr>
                <a:spLocks noChangeArrowheads="1"/>
              </p:cNvSpPr>
              <p:nvPr/>
            </p:nvSpPr>
            <p:spPr bwMode="auto">
              <a:xfrm>
                <a:off x="3278" y="1698"/>
                <a:ext cx="44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合作</a:t>
                </a:r>
                <a:r>
                  <a:rPr lang="zh-TW" altLang="en-US" sz="1200" b="1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意願</a:t>
                </a:r>
                <a:r>
                  <a:rPr lang="en-US" altLang="zh-TW" sz="1200" b="1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/</a:t>
                </a:r>
                <a:endParaRPr lang="zh-TW" altLang="en-US" dirty="0">
                  <a:solidFill>
                    <a:srgbClr val="C00000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89" name="Rectangle 34"/>
              <p:cNvSpPr>
                <a:spLocks noChangeArrowheads="1"/>
              </p:cNvSpPr>
              <p:nvPr/>
            </p:nvSpPr>
            <p:spPr bwMode="auto">
              <a:xfrm>
                <a:off x="3743" y="1690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保密協議</a:t>
                </a:r>
                <a:endParaRPr lang="zh-TW" altLang="en-US" dirty="0">
                  <a:solidFill>
                    <a:srgbClr val="C00000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0" name="Rectangle 35"/>
              <p:cNvSpPr>
                <a:spLocks noChangeArrowheads="1"/>
              </p:cNvSpPr>
              <p:nvPr/>
            </p:nvSpPr>
            <p:spPr bwMode="auto">
              <a:xfrm>
                <a:off x="3239" y="1844"/>
                <a:ext cx="929" cy="49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1" name="Rectangle 36"/>
              <p:cNvSpPr>
                <a:spLocks noChangeArrowheads="1"/>
              </p:cNvSpPr>
              <p:nvPr/>
            </p:nvSpPr>
            <p:spPr bwMode="auto">
              <a:xfrm>
                <a:off x="3268" y="1921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成本計價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2" name="Rectangle 37"/>
              <p:cNvSpPr>
                <a:spLocks noChangeArrowheads="1"/>
              </p:cNvSpPr>
              <p:nvPr/>
            </p:nvSpPr>
            <p:spPr bwMode="auto">
              <a:xfrm>
                <a:off x="3651" y="1921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3" name="Rectangle 38"/>
              <p:cNvSpPr>
                <a:spLocks noChangeArrowheads="1"/>
              </p:cNvSpPr>
              <p:nvPr/>
            </p:nvSpPr>
            <p:spPr bwMode="auto">
              <a:xfrm>
                <a:off x="3268" y="2040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合約範本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4" name="Rectangle 39"/>
              <p:cNvSpPr>
                <a:spLocks noChangeArrowheads="1"/>
              </p:cNvSpPr>
              <p:nvPr/>
            </p:nvSpPr>
            <p:spPr bwMode="auto">
              <a:xfrm>
                <a:off x="3268" y="2159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溝通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5" name="Rectangle 40"/>
              <p:cNvSpPr>
                <a:spLocks noChangeArrowheads="1"/>
              </p:cNvSpPr>
              <p:nvPr/>
            </p:nvSpPr>
            <p:spPr bwMode="auto">
              <a:xfrm>
                <a:off x="3460" y="2159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6" name="Rectangle 41"/>
              <p:cNvSpPr>
                <a:spLocks noChangeArrowheads="1"/>
              </p:cNvSpPr>
              <p:nvPr/>
            </p:nvSpPr>
            <p:spPr bwMode="auto">
              <a:xfrm>
                <a:off x="3558" y="2159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協調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7" name="Rectangle 42"/>
              <p:cNvSpPr>
                <a:spLocks noChangeArrowheads="1"/>
              </p:cNvSpPr>
              <p:nvPr/>
            </p:nvSpPr>
            <p:spPr bwMode="auto">
              <a:xfrm>
                <a:off x="3750" y="2159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8" name="Rectangle 43"/>
              <p:cNvSpPr>
                <a:spLocks noChangeArrowheads="1"/>
              </p:cNvSpPr>
              <p:nvPr/>
            </p:nvSpPr>
            <p:spPr bwMode="auto">
              <a:xfrm>
                <a:off x="3849" y="2159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簽辦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399" name="Rectangle 44"/>
              <p:cNvSpPr>
                <a:spLocks noChangeArrowheads="1"/>
              </p:cNvSpPr>
              <p:nvPr/>
            </p:nvSpPr>
            <p:spPr bwMode="auto">
              <a:xfrm>
                <a:off x="3239" y="2530"/>
                <a:ext cx="929" cy="196"/>
              </a:xfrm>
              <a:prstGeom prst="rect">
                <a:avLst/>
              </a:prstGeom>
              <a:solidFill>
                <a:srgbClr val="FFFF99"/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0" name="Rectangle 45"/>
              <p:cNvSpPr>
                <a:spLocks noChangeArrowheads="1"/>
              </p:cNvSpPr>
              <p:nvPr/>
            </p:nvSpPr>
            <p:spPr bwMode="auto">
              <a:xfrm>
                <a:off x="3486" y="2579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技術移轉</a:t>
                </a:r>
                <a:endParaRPr lang="zh-TW" altLang="en-US" dirty="0">
                  <a:solidFill>
                    <a:srgbClr val="C00000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1" name="Rectangle 46"/>
              <p:cNvSpPr>
                <a:spLocks noChangeArrowheads="1"/>
              </p:cNvSpPr>
              <p:nvPr/>
            </p:nvSpPr>
            <p:spPr bwMode="auto">
              <a:xfrm>
                <a:off x="3239" y="2726"/>
                <a:ext cx="929" cy="49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2" name="Rectangle 47"/>
              <p:cNvSpPr>
                <a:spLocks noChangeArrowheads="1"/>
              </p:cNvSpPr>
              <p:nvPr/>
            </p:nvSpPr>
            <p:spPr bwMode="auto">
              <a:xfrm>
                <a:off x="3268" y="2802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成本計價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3" name="Rectangle 48"/>
              <p:cNvSpPr>
                <a:spLocks noChangeArrowheads="1"/>
              </p:cNvSpPr>
              <p:nvPr/>
            </p:nvSpPr>
            <p:spPr bwMode="auto">
              <a:xfrm>
                <a:off x="3651" y="280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4" name="Rectangle 49"/>
              <p:cNvSpPr>
                <a:spLocks noChangeArrowheads="1"/>
              </p:cNvSpPr>
              <p:nvPr/>
            </p:nvSpPr>
            <p:spPr bwMode="auto">
              <a:xfrm>
                <a:off x="3750" y="2802"/>
                <a:ext cx="29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專業審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5" name="Rectangle 50"/>
              <p:cNvSpPr>
                <a:spLocks noChangeArrowheads="1"/>
              </p:cNvSpPr>
              <p:nvPr/>
            </p:nvSpPr>
            <p:spPr bwMode="auto">
              <a:xfrm>
                <a:off x="3268" y="292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查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6" name="Rectangle 51"/>
              <p:cNvSpPr>
                <a:spLocks noChangeArrowheads="1"/>
              </p:cNvSpPr>
              <p:nvPr/>
            </p:nvSpPr>
            <p:spPr bwMode="auto">
              <a:xfrm>
                <a:off x="3361" y="292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7" name="Rectangle 52"/>
              <p:cNvSpPr>
                <a:spLocks noChangeArrowheads="1"/>
              </p:cNvSpPr>
              <p:nvPr/>
            </p:nvSpPr>
            <p:spPr bwMode="auto">
              <a:xfrm>
                <a:off x="3460" y="2922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遴選廠商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8" name="Rectangle 53"/>
              <p:cNvSpPr>
                <a:spLocks noChangeArrowheads="1"/>
              </p:cNvSpPr>
              <p:nvPr/>
            </p:nvSpPr>
            <p:spPr bwMode="auto">
              <a:xfrm>
                <a:off x="3849" y="292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09" name="Rectangle 54"/>
              <p:cNvSpPr>
                <a:spLocks noChangeArrowheads="1"/>
              </p:cNvSpPr>
              <p:nvPr/>
            </p:nvSpPr>
            <p:spPr bwMode="auto">
              <a:xfrm>
                <a:off x="3942" y="292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簽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0" name="Rectangle 55"/>
              <p:cNvSpPr>
                <a:spLocks noChangeArrowheads="1"/>
              </p:cNvSpPr>
              <p:nvPr/>
            </p:nvSpPr>
            <p:spPr bwMode="auto">
              <a:xfrm>
                <a:off x="3268" y="3041"/>
                <a:ext cx="67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辦陳報主管機關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1" name="Rectangle 56"/>
              <p:cNvSpPr>
                <a:spLocks noChangeArrowheads="1"/>
              </p:cNvSpPr>
              <p:nvPr/>
            </p:nvSpPr>
            <p:spPr bwMode="auto">
              <a:xfrm>
                <a:off x="3239" y="3412"/>
                <a:ext cx="881" cy="196"/>
              </a:xfrm>
              <a:prstGeom prst="rect">
                <a:avLst/>
              </a:prstGeom>
              <a:solidFill>
                <a:srgbClr val="FFFF99"/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12" name="Rectangle 57"/>
              <p:cNvSpPr>
                <a:spLocks noChangeArrowheads="1"/>
              </p:cNvSpPr>
              <p:nvPr/>
            </p:nvSpPr>
            <p:spPr bwMode="auto">
              <a:xfrm>
                <a:off x="3486" y="3461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智財運用</a:t>
                </a:r>
                <a:endParaRPr lang="zh-TW" altLang="en-US" dirty="0">
                  <a:solidFill>
                    <a:srgbClr val="C00000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3" name="Rectangle 58"/>
              <p:cNvSpPr>
                <a:spLocks noChangeArrowheads="1"/>
              </p:cNvSpPr>
              <p:nvPr/>
            </p:nvSpPr>
            <p:spPr bwMode="auto">
              <a:xfrm>
                <a:off x="3239" y="3608"/>
                <a:ext cx="881" cy="49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14" name="Rectangle 59"/>
              <p:cNvSpPr>
                <a:spLocks noChangeArrowheads="1"/>
              </p:cNvSpPr>
              <p:nvPr/>
            </p:nvSpPr>
            <p:spPr bwMode="auto">
              <a:xfrm>
                <a:off x="3268" y="3684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專利申請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5" name="Rectangle 60"/>
              <p:cNvSpPr>
                <a:spLocks noChangeArrowheads="1"/>
              </p:cNvSpPr>
              <p:nvPr/>
            </p:nvSpPr>
            <p:spPr bwMode="auto">
              <a:xfrm>
                <a:off x="3651" y="368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6" name="Rectangle 61"/>
              <p:cNvSpPr>
                <a:spLocks noChangeArrowheads="1"/>
              </p:cNvSpPr>
              <p:nvPr/>
            </p:nvSpPr>
            <p:spPr bwMode="auto">
              <a:xfrm>
                <a:off x="3750" y="3684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維護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7" name="Rectangle 62"/>
              <p:cNvSpPr>
                <a:spLocks noChangeArrowheads="1"/>
              </p:cNvSpPr>
              <p:nvPr/>
            </p:nvSpPr>
            <p:spPr bwMode="auto">
              <a:xfrm>
                <a:off x="3268" y="3803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專利控管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8" name="Rectangle 63"/>
              <p:cNvSpPr>
                <a:spLocks noChangeArrowheads="1"/>
              </p:cNvSpPr>
              <p:nvPr/>
            </p:nvSpPr>
            <p:spPr bwMode="auto">
              <a:xfrm>
                <a:off x="3651" y="3803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19" name="Rectangle 64"/>
              <p:cNvSpPr>
                <a:spLocks noChangeArrowheads="1"/>
              </p:cNvSpPr>
              <p:nvPr/>
            </p:nvSpPr>
            <p:spPr bwMode="auto">
              <a:xfrm>
                <a:off x="3750" y="3803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改良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0" name="Rectangle 65"/>
              <p:cNvSpPr>
                <a:spLocks noChangeArrowheads="1"/>
              </p:cNvSpPr>
              <p:nvPr/>
            </p:nvSpPr>
            <p:spPr bwMode="auto">
              <a:xfrm>
                <a:off x="3268" y="3923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佈局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1" name="Rectangle 66"/>
              <p:cNvSpPr>
                <a:spLocks noChangeArrowheads="1"/>
              </p:cNvSpPr>
              <p:nvPr/>
            </p:nvSpPr>
            <p:spPr bwMode="auto">
              <a:xfrm>
                <a:off x="3460" y="3923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2" name="Rectangle 67"/>
              <p:cNvSpPr>
                <a:spLocks noChangeArrowheads="1"/>
              </p:cNvSpPr>
              <p:nvPr/>
            </p:nvSpPr>
            <p:spPr bwMode="auto">
              <a:xfrm>
                <a:off x="3558" y="3923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分析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3" name="Rectangle 68"/>
              <p:cNvSpPr>
                <a:spLocks noChangeArrowheads="1"/>
              </p:cNvSpPr>
              <p:nvPr/>
            </p:nvSpPr>
            <p:spPr bwMode="auto">
              <a:xfrm>
                <a:off x="3750" y="3923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、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4" name="Rectangle 69"/>
              <p:cNvSpPr>
                <a:spLocks noChangeArrowheads="1"/>
              </p:cNvSpPr>
              <p:nvPr/>
            </p:nvSpPr>
            <p:spPr bwMode="auto">
              <a:xfrm>
                <a:off x="3849" y="3923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參展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5" name="Rectangle 70"/>
              <p:cNvSpPr>
                <a:spLocks noChangeArrowheads="1"/>
              </p:cNvSpPr>
              <p:nvPr/>
            </p:nvSpPr>
            <p:spPr bwMode="auto">
              <a:xfrm>
                <a:off x="4218" y="2236"/>
                <a:ext cx="588" cy="392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6" name="Rectangle 71"/>
              <p:cNvSpPr>
                <a:spLocks noChangeArrowheads="1"/>
              </p:cNvSpPr>
              <p:nvPr/>
            </p:nvSpPr>
            <p:spPr bwMode="auto">
              <a:xfrm>
                <a:off x="4258" y="2325"/>
                <a:ext cx="49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本所功能組</a:t>
                </a:r>
                <a:endParaRPr lang="zh-TW" altLang="en-US" dirty="0">
                  <a:solidFill>
                    <a:schemeClr val="bg1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7" name="Rectangle 72"/>
              <p:cNvSpPr>
                <a:spLocks noChangeArrowheads="1"/>
              </p:cNvSpPr>
              <p:nvPr/>
            </p:nvSpPr>
            <p:spPr bwMode="auto">
              <a:xfrm>
                <a:off x="4740" y="2310"/>
                <a:ext cx="0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zh-TW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8" name="Rectangle 73"/>
              <p:cNvSpPr>
                <a:spLocks noChangeArrowheads="1"/>
              </p:cNvSpPr>
              <p:nvPr/>
            </p:nvSpPr>
            <p:spPr bwMode="auto">
              <a:xfrm>
                <a:off x="4320" y="2444"/>
                <a:ext cx="44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en-US" altLang="zh-TW" sz="1200" b="1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/</a:t>
                </a:r>
                <a:r>
                  <a:rPr lang="zh-TW" altLang="en-US" sz="1200" b="1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專案</a:t>
                </a:r>
                <a:r>
                  <a:rPr lang="zh-TW" altLang="en-US" sz="1200" b="1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計畫</a:t>
                </a:r>
                <a:endParaRPr lang="zh-TW" altLang="en-US" dirty="0">
                  <a:solidFill>
                    <a:schemeClr val="bg1"/>
                  </a:solidFill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29" name="Freeform 74"/>
              <p:cNvSpPr>
                <a:spLocks/>
              </p:cNvSpPr>
              <p:nvPr/>
            </p:nvSpPr>
            <p:spPr bwMode="auto">
              <a:xfrm>
                <a:off x="1671" y="766"/>
                <a:ext cx="1176" cy="588"/>
              </a:xfrm>
              <a:custGeom>
                <a:avLst/>
                <a:gdLst/>
                <a:ahLst/>
                <a:cxnLst>
                  <a:cxn ang="0">
                    <a:pos x="484" y="1814"/>
                  </a:cxn>
                  <a:cxn ang="0">
                    <a:pos x="3145" y="1814"/>
                  </a:cxn>
                  <a:cxn ang="0">
                    <a:pos x="3628" y="1331"/>
                  </a:cxn>
                  <a:cxn ang="0">
                    <a:pos x="3628" y="1331"/>
                  </a:cxn>
                  <a:cxn ang="0">
                    <a:pos x="3628" y="1331"/>
                  </a:cxn>
                  <a:cxn ang="0">
                    <a:pos x="3628" y="484"/>
                  </a:cxn>
                  <a:cxn ang="0">
                    <a:pos x="3145" y="0"/>
                  </a:cxn>
                  <a:cxn ang="0">
                    <a:pos x="3145" y="0"/>
                  </a:cxn>
                  <a:cxn ang="0">
                    <a:pos x="484" y="0"/>
                  </a:cxn>
                  <a:cxn ang="0">
                    <a:pos x="0" y="484"/>
                  </a:cxn>
                  <a:cxn ang="0">
                    <a:pos x="0" y="484"/>
                  </a:cxn>
                  <a:cxn ang="0">
                    <a:pos x="0" y="1331"/>
                  </a:cxn>
                  <a:cxn ang="0">
                    <a:pos x="484" y="1814"/>
                  </a:cxn>
                </a:cxnLst>
                <a:rect l="0" t="0" r="r" b="b"/>
                <a:pathLst>
                  <a:path w="3628" h="1814">
                    <a:moveTo>
                      <a:pt x="484" y="1814"/>
                    </a:moveTo>
                    <a:lnTo>
                      <a:pt x="3145" y="1814"/>
                    </a:lnTo>
                    <a:cubicBezTo>
                      <a:pt x="3412" y="1814"/>
                      <a:pt x="3628" y="1598"/>
                      <a:pt x="3628" y="1331"/>
                    </a:cubicBezTo>
                    <a:cubicBezTo>
                      <a:pt x="3628" y="1331"/>
                      <a:pt x="3628" y="1331"/>
                      <a:pt x="3628" y="1331"/>
                    </a:cubicBezTo>
                    <a:lnTo>
                      <a:pt x="3628" y="1331"/>
                    </a:lnTo>
                    <a:lnTo>
                      <a:pt x="3628" y="484"/>
                    </a:lnTo>
                    <a:cubicBezTo>
                      <a:pt x="3628" y="217"/>
                      <a:pt x="3412" y="0"/>
                      <a:pt x="3145" y="0"/>
                    </a:cubicBezTo>
                    <a:lnTo>
                      <a:pt x="3145" y="0"/>
                    </a:lnTo>
                    <a:lnTo>
                      <a:pt x="484" y="0"/>
                    </a:lnTo>
                    <a:cubicBezTo>
                      <a:pt x="217" y="0"/>
                      <a:pt x="0" y="217"/>
                      <a:pt x="0" y="484"/>
                    </a:cubicBezTo>
                    <a:lnTo>
                      <a:pt x="0" y="484"/>
                    </a:lnTo>
                    <a:lnTo>
                      <a:pt x="0" y="1331"/>
                    </a:lnTo>
                    <a:cubicBezTo>
                      <a:pt x="0" y="1598"/>
                      <a:pt x="217" y="1814"/>
                      <a:pt x="484" y="1814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30" name="Rectangle 75"/>
              <p:cNvSpPr>
                <a:spLocks noChangeArrowheads="1"/>
              </p:cNvSpPr>
              <p:nvPr/>
            </p:nvSpPr>
            <p:spPr bwMode="auto">
              <a:xfrm>
                <a:off x="1697" y="873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1" name="Rectangle 76"/>
              <p:cNvSpPr>
                <a:spLocks noChangeArrowheads="1"/>
              </p:cNvSpPr>
              <p:nvPr/>
            </p:nvSpPr>
            <p:spPr bwMode="auto">
              <a:xfrm>
                <a:off x="1821" y="894"/>
                <a:ext cx="67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專利包裝及彙整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2" name="Rectangle 77"/>
              <p:cNvSpPr>
                <a:spLocks noChangeArrowheads="1"/>
              </p:cNvSpPr>
              <p:nvPr/>
            </p:nvSpPr>
            <p:spPr bwMode="auto">
              <a:xfrm>
                <a:off x="1697" y="992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3" name="Rectangle 78"/>
              <p:cNvSpPr>
                <a:spLocks noChangeArrowheads="1"/>
              </p:cNvSpPr>
              <p:nvPr/>
            </p:nvSpPr>
            <p:spPr bwMode="auto">
              <a:xfrm>
                <a:off x="1821" y="1013"/>
                <a:ext cx="67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技術包裝及推廣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4" name="Rectangle 79"/>
              <p:cNvSpPr>
                <a:spLocks noChangeArrowheads="1"/>
              </p:cNvSpPr>
              <p:nvPr/>
            </p:nvSpPr>
            <p:spPr bwMode="auto">
              <a:xfrm>
                <a:off x="1697" y="1111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5" name="Rectangle 80"/>
              <p:cNvSpPr>
                <a:spLocks noChangeArrowheads="1"/>
              </p:cNvSpPr>
              <p:nvPr/>
            </p:nvSpPr>
            <p:spPr bwMode="auto">
              <a:xfrm>
                <a:off x="1821" y="1132"/>
                <a:ext cx="77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協助規劃產業應用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6" name="Freeform 81"/>
              <p:cNvSpPr>
                <a:spLocks/>
              </p:cNvSpPr>
              <p:nvPr/>
            </p:nvSpPr>
            <p:spPr bwMode="auto">
              <a:xfrm>
                <a:off x="1671" y="1746"/>
                <a:ext cx="1176" cy="588"/>
              </a:xfrm>
              <a:custGeom>
                <a:avLst/>
                <a:gdLst/>
                <a:ahLst/>
                <a:cxnLst>
                  <a:cxn ang="0">
                    <a:pos x="484" y="1814"/>
                  </a:cxn>
                  <a:cxn ang="0">
                    <a:pos x="3145" y="1814"/>
                  </a:cxn>
                  <a:cxn ang="0">
                    <a:pos x="3628" y="1330"/>
                  </a:cxn>
                  <a:cxn ang="0">
                    <a:pos x="3628" y="1330"/>
                  </a:cxn>
                  <a:cxn ang="0">
                    <a:pos x="3628" y="484"/>
                  </a:cxn>
                  <a:cxn ang="0">
                    <a:pos x="3145" y="0"/>
                  </a:cxn>
                  <a:cxn ang="0">
                    <a:pos x="484" y="0"/>
                  </a:cxn>
                  <a:cxn ang="0">
                    <a:pos x="0" y="484"/>
                  </a:cxn>
                  <a:cxn ang="0">
                    <a:pos x="0" y="484"/>
                  </a:cxn>
                  <a:cxn ang="0">
                    <a:pos x="0" y="1330"/>
                  </a:cxn>
                  <a:cxn ang="0">
                    <a:pos x="484" y="1814"/>
                  </a:cxn>
                </a:cxnLst>
                <a:rect l="0" t="0" r="r" b="b"/>
                <a:pathLst>
                  <a:path w="3628" h="1814">
                    <a:moveTo>
                      <a:pt x="484" y="1814"/>
                    </a:moveTo>
                    <a:lnTo>
                      <a:pt x="3145" y="1814"/>
                    </a:lnTo>
                    <a:cubicBezTo>
                      <a:pt x="3412" y="1814"/>
                      <a:pt x="3628" y="1597"/>
                      <a:pt x="3628" y="1330"/>
                    </a:cubicBezTo>
                    <a:cubicBezTo>
                      <a:pt x="3628" y="1330"/>
                      <a:pt x="3628" y="1330"/>
                      <a:pt x="3628" y="1330"/>
                    </a:cubicBezTo>
                    <a:lnTo>
                      <a:pt x="3628" y="484"/>
                    </a:lnTo>
                    <a:cubicBezTo>
                      <a:pt x="3628" y="216"/>
                      <a:pt x="3412" y="0"/>
                      <a:pt x="3145" y="0"/>
                    </a:cubicBezTo>
                    <a:lnTo>
                      <a:pt x="484" y="0"/>
                    </a:lnTo>
                    <a:cubicBezTo>
                      <a:pt x="217" y="0"/>
                      <a:pt x="0" y="216"/>
                      <a:pt x="0" y="484"/>
                    </a:cubicBezTo>
                    <a:lnTo>
                      <a:pt x="0" y="484"/>
                    </a:lnTo>
                    <a:lnTo>
                      <a:pt x="0" y="1330"/>
                    </a:lnTo>
                    <a:cubicBezTo>
                      <a:pt x="0" y="1597"/>
                      <a:pt x="217" y="1814"/>
                      <a:pt x="484" y="1814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7" name="Rectangle 82"/>
              <p:cNvSpPr>
                <a:spLocks noChangeArrowheads="1"/>
              </p:cNvSpPr>
              <p:nvPr/>
            </p:nvSpPr>
            <p:spPr bwMode="auto">
              <a:xfrm>
                <a:off x="2112" y="1874"/>
                <a:ext cx="29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技服科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8" name="Rectangle 83"/>
              <p:cNvSpPr>
                <a:spLocks noChangeArrowheads="1"/>
              </p:cNvSpPr>
              <p:nvPr/>
            </p:nvSpPr>
            <p:spPr bwMode="auto">
              <a:xfrm>
                <a:off x="1966" y="1978"/>
                <a:ext cx="58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 b="1" dirty="0">
                    <a:solidFill>
                      <a:srgbClr val="000000"/>
                    </a:solidFill>
                    <a:latin typeface="Arial" pitchFamily="34" charset="0"/>
                    <a:cs typeface="新細明體" pitchFamily="18" charset="-120"/>
                  </a:rPr>
                  <a:t>------------------</a:t>
                </a:r>
                <a:endParaRPr lang="zh-TW" altLang="zh-TW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39" name="Rectangle 84"/>
              <p:cNvSpPr>
                <a:spLocks noChangeArrowheads="1"/>
              </p:cNvSpPr>
              <p:nvPr/>
            </p:nvSpPr>
            <p:spPr bwMode="auto">
              <a:xfrm>
                <a:off x="2158" y="2092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en-US" altLang="zh-TW" sz="1400" dirty="0" smtClean="0">
                    <a:latin typeface="Arial" pitchFamily="34" charset="0"/>
                    <a:cs typeface="新細明體" pitchFamily="18" charset="-120"/>
                  </a:rPr>
                  <a:t>9</a:t>
                </a:r>
                <a:endParaRPr lang="zh-TW" altLang="zh-TW" sz="1400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0" name="Rectangle 85"/>
              <p:cNvSpPr>
                <a:spLocks noChangeArrowheads="1"/>
              </p:cNvSpPr>
              <p:nvPr/>
            </p:nvSpPr>
            <p:spPr bwMode="auto">
              <a:xfrm>
                <a:off x="2262" y="2107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人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1" name="Freeform 86"/>
              <p:cNvSpPr>
                <a:spLocks/>
              </p:cNvSpPr>
              <p:nvPr/>
            </p:nvSpPr>
            <p:spPr bwMode="auto">
              <a:xfrm>
                <a:off x="1671" y="2726"/>
                <a:ext cx="1176" cy="784"/>
              </a:xfrm>
              <a:custGeom>
                <a:avLst/>
                <a:gdLst/>
                <a:ahLst/>
                <a:cxnLst>
                  <a:cxn ang="0">
                    <a:pos x="484" y="2418"/>
                  </a:cxn>
                  <a:cxn ang="0">
                    <a:pos x="3145" y="2418"/>
                  </a:cxn>
                  <a:cxn ang="0">
                    <a:pos x="3628" y="1935"/>
                  </a:cxn>
                  <a:cxn ang="0">
                    <a:pos x="3628" y="1935"/>
                  </a:cxn>
                  <a:cxn ang="0">
                    <a:pos x="3628" y="483"/>
                  </a:cxn>
                  <a:cxn ang="0">
                    <a:pos x="3145" y="0"/>
                  </a:cxn>
                  <a:cxn ang="0">
                    <a:pos x="3145" y="0"/>
                  </a:cxn>
                  <a:cxn ang="0">
                    <a:pos x="484" y="0"/>
                  </a:cxn>
                  <a:cxn ang="0">
                    <a:pos x="0" y="483"/>
                  </a:cxn>
                  <a:cxn ang="0">
                    <a:pos x="0" y="1935"/>
                  </a:cxn>
                  <a:cxn ang="0">
                    <a:pos x="484" y="2418"/>
                  </a:cxn>
                </a:cxnLst>
                <a:rect l="0" t="0" r="r" b="b"/>
                <a:pathLst>
                  <a:path w="3628" h="2418">
                    <a:moveTo>
                      <a:pt x="484" y="2418"/>
                    </a:moveTo>
                    <a:lnTo>
                      <a:pt x="3145" y="2418"/>
                    </a:lnTo>
                    <a:cubicBezTo>
                      <a:pt x="3412" y="2418"/>
                      <a:pt x="3628" y="2202"/>
                      <a:pt x="3628" y="1935"/>
                    </a:cubicBezTo>
                    <a:cubicBezTo>
                      <a:pt x="3628" y="1935"/>
                      <a:pt x="3628" y="1935"/>
                      <a:pt x="3628" y="1935"/>
                    </a:cubicBezTo>
                    <a:lnTo>
                      <a:pt x="3628" y="483"/>
                    </a:lnTo>
                    <a:cubicBezTo>
                      <a:pt x="3628" y="216"/>
                      <a:pt x="3412" y="0"/>
                      <a:pt x="3145" y="0"/>
                    </a:cubicBezTo>
                    <a:lnTo>
                      <a:pt x="3145" y="0"/>
                    </a:lnTo>
                    <a:lnTo>
                      <a:pt x="484" y="0"/>
                    </a:lnTo>
                    <a:cubicBezTo>
                      <a:pt x="217" y="0"/>
                      <a:pt x="0" y="216"/>
                      <a:pt x="0" y="483"/>
                    </a:cubicBezTo>
                    <a:lnTo>
                      <a:pt x="0" y="1935"/>
                    </a:lnTo>
                    <a:cubicBezTo>
                      <a:pt x="0" y="2202"/>
                      <a:pt x="217" y="2418"/>
                      <a:pt x="484" y="241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42" name="Rectangle 87"/>
              <p:cNvSpPr>
                <a:spLocks noChangeArrowheads="1"/>
              </p:cNvSpPr>
              <p:nvPr/>
            </p:nvSpPr>
            <p:spPr bwMode="auto">
              <a:xfrm>
                <a:off x="1697" y="2807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3" name="Rectangle 88"/>
              <p:cNvSpPr>
                <a:spLocks noChangeArrowheads="1"/>
              </p:cNvSpPr>
              <p:nvPr/>
            </p:nvSpPr>
            <p:spPr bwMode="auto">
              <a:xfrm>
                <a:off x="1821" y="2828"/>
                <a:ext cx="67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公告可交易技術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4" name="Rectangle 89"/>
              <p:cNvSpPr>
                <a:spLocks noChangeArrowheads="1"/>
              </p:cNvSpPr>
              <p:nvPr/>
            </p:nvSpPr>
            <p:spPr bwMode="auto">
              <a:xfrm>
                <a:off x="1697" y="2927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5" name="Rectangle 90"/>
              <p:cNvSpPr>
                <a:spLocks noChangeArrowheads="1"/>
              </p:cNvSpPr>
              <p:nvPr/>
            </p:nvSpPr>
            <p:spPr bwMode="auto">
              <a:xfrm>
                <a:off x="1821" y="2948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提供技轉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6" name="Rectangle 91"/>
              <p:cNvSpPr>
                <a:spLocks noChangeArrowheads="1"/>
              </p:cNvSpPr>
              <p:nvPr/>
            </p:nvSpPr>
            <p:spPr bwMode="auto">
              <a:xfrm>
                <a:off x="2210" y="2933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 b="1" dirty="0">
                    <a:solidFill>
                      <a:srgbClr val="000000"/>
                    </a:solidFill>
                    <a:latin typeface="Arial" pitchFamily="34" charset="0"/>
                    <a:cs typeface="新細明體" pitchFamily="18" charset="-120"/>
                  </a:rPr>
                  <a:t>/</a:t>
                </a:r>
                <a:endParaRPr lang="zh-TW" altLang="zh-TW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7" name="Rectangle 92"/>
              <p:cNvSpPr>
                <a:spLocks noChangeArrowheads="1"/>
              </p:cNvSpPr>
              <p:nvPr/>
            </p:nvSpPr>
            <p:spPr bwMode="auto">
              <a:xfrm>
                <a:off x="2236" y="2948"/>
                <a:ext cx="58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技服法規規範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8" name="Rectangle 93"/>
              <p:cNvSpPr>
                <a:spLocks noChangeArrowheads="1"/>
              </p:cNvSpPr>
              <p:nvPr/>
            </p:nvSpPr>
            <p:spPr bwMode="auto">
              <a:xfrm>
                <a:off x="1697" y="3051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49" name="Rectangle 94"/>
              <p:cNvSpPr>
                <a:spLocks noChangeArrowheads="1"/>
              </p:cNvSpPr>
              <p:nvPr/>
            </p:nvSpPr>
            <p:spPr bwMode="auto">
              <a:xfrm>
                <a:off x="1821" y="3072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協助參展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0" name="Rectangle 95"/>
              <p:cNvSpPr>
                <a:spLocks noChangeArrowheads="1"/>
              </p:cNvSpPr>
              <p:nvPr/>
            </p:nvSpPr>
            <p:spPr bwMode="auto">
              <a:xfrm>
                <a:off x="1697" y="3170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1" name="Rectangle 96"/>
              <p:cNvSpPr>
                <a:spLocks noChangeArrowheads="1"/>
              </p:cNvSpPr>
              <p:nvPr/>
            </p:nvSpPr>
            <p:spPr bwMode="auto">
              <a:xfrm>
                <a:off x="1821" y="3176"/>
                <a:ext cx="29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 b="1">
                    <a:solidFill>
                      <a:srgbClr val="000000"/>
                    </a:solidFill>
                    <a:latin typeface="Arial" pitchFamily="34" charset="0"/>
                    <a:cs typeface="新細明體" pitchFamily="18" charset="-120"/>
                  </a:rPr>
                  <a:t>TWTM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2" name="Rectangle 97"/>
              <p:cNvSpPr>
                <a:spLocks noChangeArrowheads="1"/>
              </p:cNvSpPr>
              <p:nvPr/>
            </p:nvSpPr>
            <p:spPr bwMode="auto">
              <a:xfrm>
                <a:off x="2112" y="3191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智財申辦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3" name="Rectangle 98"/>
              <p:cNvSpPr>
                <a:spLocks noChangeArrowheads="1"/>
              </p:cNvSpPr>
              <p:nvPr/>
            </p:nvSpPr>
            <p:spPr bwMode="auto">
              <a:xfrm>
                <a:off x="1697" y="3290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zh-TW" sz="1200">
                    <a:solidFill>
                      <a:srgbClr val="000000"/>
                    </a:solidFill>
                    <a:latin typeface="Symbol" pitchFamily="18" charset="2"/>
                    <a:cs typeface="新細明體" pitchFamily="18" charset="-120"/>
                  </a:rPr>
                  <a:t>·</a:t>
                </a:r>
                <a:endParaRPr lang="zh-TW" altLang="zh-TW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4" name="Rectangle 99"/>
              <p:cNvSpPr>
                <a:spLocks noChangeArrowheads="1"/>
              </p:cNvSpPr>
              <p:nvPr/>
            </p:nvSpPr>
            <p:spPr bwMode="auto">
              <a:xfrm>
                <a:off x="1821" y="3311"/>
                <a:ext cx="96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專利事務所承辦及溝通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5" name="Rectangle 100"/>
              <p:cNvSpPr>
                <a:spLocks noChangeArrowheads="1"/>
              </p:cNvSpPr>
              <p:nvPr/>
            </p:nvSpPr>
            <p:spPr bwMode="auto">
              <a:xfrm>
                <a:off x="5002" y="2236"/>
                <a:ext cx="588" cy="3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56" name="Rectangle 101"/>
              <p:cNvSpPr>
                <a:spLocks noChangeArrowheads="1"/>
              </p:cNvSpPr>
              <p:nvPr/>
            </p:nvSpPr>
            <p:spPr bwMode="auto">
              <a:xfrm>
                <a:off x="5103" y="2382"/>
                <a:ext cx="3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委託單位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57" name="Freeform 102"/>
              <p:cNvSpPr>
                <a:spLocks/>
              </p:cNvSpPr>
              <p:nvPr/>
            </p:nvSpPr>
            <p:spPr bwMode="auto">
              <a:xfrm>
                <a:off x="1377" y="1256"/>
                <a:ext cx="223" cy="6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80"/>
                  </a:cxn>
                  <a:cxn ang="0">
                    <a:pos x="223" y="680"/>
                  </a:cxn>
                </a:cxnLst>
                <a:rect l="0" t="0" r="r" b="b"/>
                <a:pathLst>
                  <a:path w="223" h="680">
                    <a:moveTo>
                      <a:pt x="0" y="0"/>
                    </a:moveTo>
                    <a:lnTo>
                      <a:pt x="0" y="680"/>
                    </a:lnTo>
                    <a:lnTo>
                      <a:pt x="223" y="68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58" name="Freeform 103"/>
              <p:cNvSpPr>
                <a:spLocks/>
              </p:cNvSpPr>
              <p:nvPr/>
            </p:nvSpPr>
            <p:spPr bwMode="auto">
              <a:xfrm>
                <a:off x="1594" y="1911"/>
                <a:ext cx="77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25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l="0" t="0" r="r" b="b"/>
                <a:pathLst>
                  <a:path w="77" h="51">
                    <a:moveTo>
                      <a:pt x="0" y="0"/>
                    </a:moveTo>
                    <a:lnTo>
                      <a:pt x="77" y="2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59" name="Line 104"/>
              <p:cNvSpPr>
                <a:spLocks noChangeShapeType="1"/>
              </p:cNvSpPr>
              <p:nvPr/>
            </p:nvSpPr>
            <p:spPr bwMode="auto">
              <a:xfrm>
                <a:off x="1279" y="1256"/>
                <a:ext cx="98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0" name="Freeform 105"/>
              <p:cNvSpPr>
                <a:spLocks noEditPoints="1"/>
              </p:cNvSpPr>
              <p:nvPr/>
            </p:nvSpPr>
            <p:spPr bwMode="auto">
              <a:xfrm>
                <a:off x="589" y="1546"/>
                <a:ext cx="8" cy="1114"/>
              </a:xfrm>
              <a:custGeom>
                <a:avLst/>
                <a:gdLst/>
                <a:ahLst/>
                <a:cxnLst>
                  <a:cxn ang="0">
                    <a:pos x="26" y="192"/>
                  </a:cxn>
                  <a:cxn ang="0">
                    <a:pos x="0" y="192"/>
                  </a:cxn>
                  <a:cxn ang="0">
                    <a:pos x="13" y="0"/>
                  </a:cxn>
                  <a:cxn ang="0">
                    <a:pos x="26" y="320"/>
                  </a:cxn>
                  <a:cxn ang="0">
                    <a:pos x="13" y="512"/>
                  </a:cxn>
                  <a:cxn ang="0">
                    <a:pos x="0" y="320"/>
                  </a:cxn>
                  <a:cxn ang="0">
                    <a:pos x="26" y="320"/>
                  </a:cxn>
                  <a:cxn ang="0">
                    <a:pos x="26" y="807"/>
                  </a:cxn>
                  <a:cxn ang="0">
                    <a:pos x="0" y="807"/>
                  </a:cxn>
                  <a:cxn ang="0">
                    <a:pos x="13" y="615"/>
                  </a:cxn>
                  <a:cxn ang="0">
                    <a:pos x="26" y="935"/>
                  </a:cxn>
                  <a:cxn ang="0">
                    <a:pos x="13" y="1127"/>
                  </a:cxn>
                  <a:cxn ang="0">
                    <a:pos x="0" y="935"/>
                  </a:cxn>
                  <a:cxn ang="0">
                    <a:pos x="26" y="935"/>
                  </a:cxn>
                  <a:cxn ang="0">
                    <a:pos x="26" y="1421"/>
                  </a:cxn>
                  <a:cxn ang="0">
                    <a:pos x="0" y="1421"/>
                  </a:cxn>
                  <a:cxn ang="0">
                    <a:pos x="13" y="1229"/>
                  </a:cxn>
                  <a:cxn ang="0">
                    <a:pos x="26" y="1549"/>
                  </a:cxn>
                  <a:cxn ang="0">
                    <a:pos x="13" y="1741"/>
                  </a:cxn>
                  <a:cxn ang="0">
                    <a:pos x="0" y="1549"/>
                  </a:cxn>
                  <a:cxn ang="0">
                    <a:pos x="26" y="1549"/>
                  </a:cxn>
                  <a:cxn ang="0">
                    <a:pos x="26" y="2036"/>
                  </a:cxn>
                  <a:cxn ang="0">
                    <a:pos x="0" y="2036"/>
                  </a:cxn>
                  <a:cxn ang="0">
                    <a:pos x="13" y="1844"/>
                  </a:cxn>
                  <a:cxn ang="0">
                    <a:pos x="26" y="2164"/>
                  </a:cxn>
                  <a:cxn ang="0">
                    <a:pos x="13" y="2356"/>
                  </a:cxn>
                  <a:cxn ang="0">
                    <a:pos x="0" y="2164"/>
                  </a:cxn>
                  <a:cxn ang="0">
                    <a:pos x="26" y="2164"/>
                  </a:cxn>
                  <a:cxn ang="0">
                    <a:pos x="26" y="2650"/>
                  </a:cxn>
                  <a:cxn ang="0">
                    <a:pos x="0" y="2650"/>
                  </a:cxn>
                  <a:cxn ang="0">
                    <a:pos x="13" y="2458"/>
                  </a:cxn>
                  <a:cxn ang="0">
                    <a:pos x="26" y="2778"/>
                  </a:cxn>
                  <a:cxn ang="0">
                    <a:pos x="13" y="2970"/>
                  </a:cxn>
                  <a:cxn ang="0">
                    <a:pos x="0" y="2778"/>
                  </a:cxn>
                  <a:cxn ang="0">
                    <a:pos x="26" y="2778"/>
                  </a:cxn>
                  <a:cxn ang="0">
                    <a:pos x="26" y="3264"/>
                  </a:cxn>
                  <a:cxn ang="0">
                    <a:pos x="0" y="3264"/>
                  </a:cxn>
                  <a:cxn ang="0">
                    <a:pos x="13" y="3072"/>
                  </a:cxn>
                  <a:cxn ang="0">
                    <a:pos x="26" y="3392"/>
                  </a:cxn>
                  <a:cxn ang="0">
                    <a:pos x="13" y="3436"/>
                  </a:cxn>
                  <a:cxn ang="0">
                    <a:pos x="0" y="3392"/>
                  </a:cxn>
                  <a:cxn ang="0">
                    <a:pos x="26" y="3392"/>
                  </a:cxn>
                </a:cxnLst>
                <a:rect l="0" t="0" r="r" b="b"/>
                <a:pathLst>
                  <a:path w="26" h="3436">
                    <a:moveTo>
                      <a:pt x="26" y="13"/>
                    </a:moveTo>
                    <a:lnTo>
                      <a:pt x="26" y="192"/>
                    </a:lnTo>
                    <a:cubicBezTo>
                      <a:pt x="26" y="199"/>
                      <a:pt x="20" y="205"/>
                      <a:pt x="13" y="205"/>
                    </a:cubicBezTo>
                    <a:cubicBezTo>
                      <a:pt x="6" y="205"/>
                      <a:pt x="0" y="199"/>
                      <a:pt x="0" y="192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lose/>
                    <a:moveTo>
                      <a:pt x="26" y="320"/>
                    </a:moveTo>
                    <a:lnTo>
                      <a:pt x="26" y="500"/>
                    </a:lnTo>
                    <a:cubicBezTo>
                      <a:pt x="26" y="507"/>
                      <a:pt x="20" y="512"/>
                      <a:pt x="13" y="512"/>
                    </a:cubicBezTo>
                    <a:cubicBezTo>
                      <a:pt x="6" y="512"/>
                      <a:pt x="0" y="507"/>
                      <a:pt x="0" y="500"/>
                    </a:cubicBezTo>
                    <a:lnTo>
                      <a:pt x="0" y="320"/>
                    </a:lnTo>
                    <a:cubicBezTo>
                      <a:pt x="0" y="313"/>
                      <a:pt x="6" y="308"/>
                      <a:pt x="13" y="308"/>
                    </a:cubicBezTo>
                    <a:cubicBezTo>
                      <a:pt x="20" y="308"/>
                      <a:pt x="26" y="313"/>
                      <a:pt x="26" y="320"/>
                    </a:cubicBezTo>
                    <a:close/>
                    <a:moveTo>
                      <a:pt x="26" y="628"/>
                    </a:moveTo>
                    <a:lnTo>
                      <a:pt x="26" y="807"/>
                    </a:lnTo>
                    <a:cubicBezTo>
                      <a:pt x="26" y="814"/>
                      <a:pt x="20" y="820"/>
                      <a:pt x="13" y="820"/>
                    </a:cubicBezTo>
                    <a:cubicBezTo>
                      <a:pt x="6" y="820"/>
                      <a:pt x="0" y="814"/>
                      <a:pt x="0" y="807"/>
                    </a:cubicBezTo>
                    <a:lnTo>
                      <a:pt x="0" y="628"/>
                    </a:lnTo>
                    <a:cubicBezTo>
                      <a:pt x="0" y="620"/>
                      <a:pt x="6" y="615"/>
                      <a:pt x="13" y="615"/>
                    </a:cubicBezTo>
                    <a:cubicBezTo>
                      <a:pt x="20" y="615"/>
                      <a:pt x="26" y="620"/>
                      <a:pt x="26" y="628"/>
                    </a:cubicBezTo>
                    <a:close/>
                    <a:moveTo>
                      <a:pt x="26" y="935"/>
                    </a:moveTo>
                    <a:lnTo>
                      <a:pt x="26" y="1114"/>
                    </a:lnTo>
                    <a:cubicBezTo>
                      <a:pt x="26" y="1121"/>
                      <a:pt x="20" y="1127"/>
                      <a:pt x="13" y="1127"/>
                    </a:cubicBezTo>
                    <a:cubicBezTo>
                      <a:pt x="6" y="1127"/>
                      <a:pt x="0" y="1121"/>
                      <a:pt x="0" y="1114"/>
                    </a:cubicBezTo>
                    <a:lnTo>
                      <a:pt x="0" y="935"/>
                    </a:lnTo>
                    <a:cubicBezTo>
                      <a:pt x="0" y="928"/>
                      <a:pt x="6" y="922"/>
                      <a:pt x="13" y="922"/>
                    </a:cubicBezTo>
                    <a:cubicBezTo>
                      <a:pt x="20" y="922"/>
                      <a:pt x="26" y="928"/>
                      <a:pt x="26" y="935"/>
                    </a:cubicBezTo>
                    <a:close/>
                    <a:moveTo>
                      <a:pt x="26" y="1242"/>
                    </a:moveTo>
                    <a:lnTo>
                      <a:pt x="26" y="1421"/>
                    </a:lnTo>
                    <a:cubicBezTo>
                      <a:pt x="26" y="1428"/>
                      <a:pt x="20" y="1434"/>
                      <a:pt x="13" y="1434"/>
                    </a:cubicBezTo>
                    <a:cubicBezTo>
                      <a:pt x="6" y="1434"/>
                      <a:pt x="0" y="1428"/>
                      <a:pt x="0" y="1421"/>
                    </a:cubicBezTo>
                    <a:lnTo>
                      <a:pt x="0" y="1242"/>
                    </a:lnTo>
                    <a:cubicBezTo>
                      <a:pt x="0" y="1235"/>
                      <a:pt x="6" y="1229"/>
                      <a:pt x="13" y="1229"/>
                    </a:cubicBezTo>
                    <a:cubicBezTo>
                      <a:pt x="20" y="1229"/>
                      <a:pt x="26" y="1235"/>
                      <a:pt x="26" y="1242"/>
                    </a:cubicBezTo>
                    <a:close/>
                    <a:moveTo>
                      <a:pt x="26" y="1549"/>
                    </a:moveTo>
                    <a:lnTo>
                      <a:pt x="26" y="1728"/>
                    </a:lnTo>
                    <a:cubicBezTo>
                      <a:pt x="26" y="1735"/>
                      <a:pt x="20" y="1741"/>
                      <a:pt x="13" y="1741"/>
                    </a:cubicBezTo>
                    <a:cubicBezTo>
                      <a:pt x="6" y="1741"/>
                      <a:pt x="0" y="1735"/>
                      <a:pt x="0" y="1728"/>
                    </a:cubicBezTo>
                    <a:lnTo>
                      <a:pt x="0" y="1549"/>
                    </a:lnTo>
                    <a:cubicBezTo>
                      <a:pt x="0" y="1542"/>
                      <a:pt x="6" y="1536"/>
                      <a:pt x="13" y="1536"/>
                    </a:cubicBezTo>
                    <a:cubicBezTo>
                      <a:pt x="20" y="1536"/>
                      <a:pt x="26" y="1542"/>
                      <a:pt x="26" y="1549"/>
                    </a:cubicBezTo>
                    <a:close/>
                    <a:moveTo>
                      <a:pt x="26" y="1856"/>
                    </a:moveTo>
                    <a:lnTo>
                      <a:pt x="26" y="2036"/>
                    </a:lnTo>
                    <a:cubicBezTo>
                      <a:pt x="26" y="2043"/>
                      <a:pt x="20" y="2048"/>
                      <a:pt x="13" y="2048"/>
                    </a:cubicBezTo>
                    <a:cubicBezTo>
                      <a:pt x="6" y="2048"/>
                      <a:pt x="0" y="2043"/>
                      <a:pt x="0" y="2036"/>
                    </a:cubicBezTo>
                    <a:lnTo>
                      <a:pt x="0" y="1856"/>
                    </a:lnTo>
                    <a:cubicBezTo>
                      <a:pt x="0" y="1849"/>
                      <a:pt x="6" y="1844"/>
                      <a:pt x="13" y="1844"/>
                    </a:cubicBezTo>
                    <a:cubicBezTo>
                      <a:pt x="20" y="1844"/>
                      <a:pt x="26" y="1849"/>
                      <a:pt x="26" y="1856"/>
                    </a:cubicBezTo>
                    <a:close/>
                    <a:moveTo>
                      <a:pt x="26" y="2164"/>
                    </a:moveTo>
                    <a:lnTo>
                      <a:pt x="26" y="2343"/>
                    </a:lnTo>
                    <a:cubicBezTo>
                      <a:pt x="26" y="2350"/>
                      <a:pt x="20" y="2356"/>
                      <a:pt x="13" y="2356"/>
                    </a:cubicBezTo>
                    <a:cubicBezTo>
                      <a:pt x="6" y="2356"/>
                      <a:pt x="0" y="2350"/>
                      <a:pt x="0" y="2343"/>
                    </a:cubicBezTo>
                    <a:lnTo>
                      <a:pt x="0" y="2164"/>
                    </a:lnTo>
                    <a:cubicBezTo>
                      <a:pt x="0" y="2156"/>
                      <a:pt x="6" y="2151"/>
                      <a:pt x="13" y="2151"/>
                    </a:cubicBezTo>
                    <a:cubicBezTo>
                      <a:pt x="20" y="2151"/>
                      <a:pt x="26" y="2156"/>
                      <a:pt x="26" y="2164"/>
                    </a:cubicBezTo>
                    <a:close/>
                    <a:moveTo>
                      <a:pt x="26" y="2471"/>
                    </a:moveTo>
                    <a:lnTo>
                      <a:pt x="26" y="2650"/>
                    </a:lnTo>
                    <a:cubicBezTo>
                      <a:pt x="26" y="2657"/>
                      <a:pt x="20" y="2663"/>
                      <a:pt x="13" y="2663"/>
                    </a:cubicBezTo>
                    <a:cubicBezTo>
                      <a:pt x="6" y="2663"/>
                      <a:pt x="0" y="2657"/>
                      <a:pt x="0" y="2650"/>
                    </a:cubicBezTo>
                    <a:lnTo>
                      <a:pt x="0" y="2471"/>
                    </a:lnTo>
                    <a:cubicBezTo>
                      <a:pt x="0" y="2464"/>
                      <a:pt x="6" y="2458"/>
                      <a:pt x="13" y="2458"/>
                    </a:cubicBezTo>
                    <a:cubicBezTo>
                      <a:pt x="20" y="2458"/>
                      <a:pt x="26" y="2464"/>
                      <a:pt x="26" y="2471"/>
                    </a:cubicBezTo>
                    <a:close/>
                    <a:moveTo>
                      <a:pt x="26" y="2778"/>
                    </a:moveTo>
                    <a:lnTo>
                      <a:pt x="26" y="2957"/>
                    </a:lnTo>
                    <a:cubicBezTo>
                      <a:pt x="26" y="2964"/>
                      <a:pt x="20" y="2970"/>
                      <a:pt x="13" y="2970"/>
                    </a:cubicBezTo>
                    <a:cubicBezTo>
                      <a:pt x="6" y="2970"/>
                      <a:pt x="0" y="2964"/>
                      <a:pt x="0" y="2957"/>
                    </a:cubicBezTo>
                    <a:lnTo>
                      <a:pt x="0" y="2778"/>
                    </a:lnTo>
                    <a:cubicBezTo>
                      <a:pt x="0" y="2771"/>
                      <a:pt x="6" y="2765"/>
                      <a:pt x="13" y="2765"/>
                    </a:cubicBezTo>
                    <a:cubicBezTo>
                      <a:pt x="20" y="2765"/>
                      <a:pt x="26" y="2771"/>
                      <a:pt x="26" y="2778"/>
                    </a:cubicBezTo>
                    <a:close/>
                    <a:moveTo>
                      <a:pt x="26" y="3085"/>
                    </a:moveTo>
                    <a:lnTo>
                      <a:pt x="26" y="3264"/>
                    </a:lnTo>
                    <a:cubicBezTo>
                      <a:pt x="26" y="3271"/>
                      <a:pt x="20" y="3277"/>
                      <a:pt x="13" y="3277"/>
                    </a:cubicBezTo>
                    <a:cubicBezTo>
                      <a:pt x="6" y="3277"/>
                      <a:pt x="0" y="3271"/>
                      <a:pt x="0" y="3264"/>
                    </a:cubicBezTo>
                    <a:lnTo>
                      <a:pt x="0" y="3085"/>
                    </a:lnTo>
                    <a:cubicBezTo>
                      <a:pt x="0" y="3078"/>
                      <a:pt x="6" y="3072"/>
                      <a:pt x="13" y="3072"/>
                    </a:cubicBezTo>
                    <a:cubicBezTo>
                      <a:pt x="20" y="3072"/>
                      <a:pt x="26" y="3078"/>
                      <a:pt x="26" y="3085"/>
                    </a:cubicBezTo>
                    <a:close/>
                    <a:moveTo>
                      <a:pt x="26" y="3392"/>
                    </a:moveTo>
                    <a:lnTo>
                      <a:pt x="26" y="3423"/>
                    </a:lnTo>
                    <a:cubicBezTo>
                      <a:pt x="26" y="3430"/>
                      <a:pt x="20" y="3436"/>
                      <a:pt x="13" y="3436"/>
                    </a:cubicBezTo>
                    <a:cubicBezTo>
                      <a:pt x="6" y="3436"/>
                      <a:pt x="0" y="3430"/>
                      <a:pt x="0" y="3423"/>
                    </a:cubicBezTo>
                    <a:lnTo>
                      <a:pt x="0" y="3392"/>
                    </a:lnTo>
                    <a:cubicBezTo>
                      <a:pt x="0" y="3385"/>
                      <a:pt x="6" y="3380"/>
                      <a:pt x="13" y="3380"/>
                    </a:cubicBezTo>
                    <a:cubicBezTo>
                      <a:pt x="20" y="3380"/>
                      <a:pt x="26" y="3385"/>
                      <a:pt x="26" y="33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1" name="Freeform 106"/>
              <p:cNvSpPr>
                <a:spLocks/>
              </p:cNvSpPr>
              <p:nvPr/>
            </p:nvSpPr>
            <p:spPr bwMode="auto">
              <a:xfrm>
                <a:off x="567" y="2649"/>
                <a:ext cx="52" cy="7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26" y="77"/>
                  </a:cxn>
                  <a:cxn ang="0">
                    <a:pos x="0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7">
                    <a:moveTo>
                      <a:pt x="52" y="0"/>
                    </a:moveTo>
                    <a:lnTo>
                      <a:pt x="26" y="77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2" name="Freeform 107"/>
              <p:cNvSpPr>
                <a:spLocks noEditPoints="1"/>
              </p:cNvSpPr>
              <p:nvPr/>
            </p:nvSpPr>
            <p:spPr bwMode="auto">
              <a:xfrm>
                <a:off x="1079" y="1617"/>
                <a:ext cx="8" cy="1113"/>
              </a:xfrm>
              <a:custGeom>
                <a:avLst/>
                <a:gdLst/>
                <a:ahLst/>
                <a:cxnLst>
                  <a:cxn ang="0">
                    <a:pos x="26" y="192"/>
                  </a:cxn>
                  <a:cxn ang="0">
                    <a:pos x="0" y="192"/>
                  </a:cxn>
                  <a:cxn ang="0">
                    <a:pos x="13" y="0"/>
                  </a:cxn>
                  <a:cxn ang="0">
                    <a:pos x="26" y="320"/>
                  </a:cxn>
                  <a:cxn ang="0">
                    <a:pos x="13" y="512"/>
                  </a:cxn>
                  <a:cxn ang="0">
                    <a:pos x="0" y="320"/>
                  </a:cxn>
                  <a:cxn ang="0">
                    <a:pos x="26" y="320"/>
                  </a:cxn>
                  <a:cxn ang="0">
                    <a:pos x="26" y="806"/>
                  </a:cxn>
                  <a:cxn ang="0">
                    <a:pos x="0" y="806"/>
                  </a:cxn>
                  <a:cxn ang="0">
                    <a:pos x="13" y="614"/>
                  </a:cxn>
                  <a:cxn ang="0">
                    <a:pos x="26" y="934"/>
                  </a:cxn>
                  <a:cxn ang="0">
                    <a:pos x="13" y="1126"/>
                  </a:cxn>
                  <a:cxn ang="0">
                    <a:pos x="0" y="934"/>
                  </a:cxn>
                  <a:cxn ang="0">
                    <a:pos x="26" y="934"/>
                  </a:cxn>
                  <a:cxn ang="0">
                    <a:pos x="26" y="1420"/>
                  </a:cxn>
                  <a:cxn ang="0">
                    <a:pos x="0" y="1420"/>
                  </a:cxn>
                  <a:cxn ang="0">
                    <a:pos x="13" y="1228"/>
                  </a:cxn>
                  <a:cxn ang="0">
                    <a:pos x="26" y="1548"/>
                  </a:cxn>
                  <a:cxn ang="0">
                    <a:pos x="13" y="1740"/>
                  </a:cxn>
                  <a:cxn ang="0">
                    <a:pos x="0" y="1548"/>
                  </a:cxn>
                  <a:cxn ang="0">
                    <a:pos x="26" y="1548"/>
                  </a:cxn>
                  <a:cxn ang="0">
                    <a:pos x="26" y="2035"/>
                  </a:cxn>
                  <a:cxn ang="0">
                    <a:pos x="0" y="2035"/>
                  </a:cxn>
                  <a:cxn ang="0">
                    <a:pos x="13" y="1843"/>
                  </a:cxn>
                  <a:cxn ang="0">
                    <a:pos x="26" y="2163"/>
                  </a:cxn>
                  <a:cxn ang="0">
                    <a:pos x="13" y="2355"/>
                  </a:cxn>
                  <a:cxn ang="0">
                    <a:pos x="0" y="2163"/>
                  </a:cxn>
                  <a:cxn ang="0">
                    <a:pos x="26" y="2163"/>
                  </a:cxn>
                  <a:cxn ang="0">
                    <a:pos x="26" y="2649"/>
                  </a:cxn>
                  <a:cxn ang="0">
                    <a:pos x="0" y="2649"/>
                  </a:cxn>
                  <a:cxn ang="0">
                    <a:pos x="13" y="2457"/>
                  </a:cxn>
                  <a:cxn ang="0">
                    <a:pos x="26" y="2777"/>
                  </a:cxn>
                  <a:cxn ang="0">
                    <a:pos x="13" y="2969"/>
                  </a:cxn>
                  <a:cxn ang="0">
                    <a:pos x="0" y="2777"/>
                  </a:cxn>
                  <a:cxn ang="0">
                    <a:pos x="26" y="2777"/>
                  </a:cxn>
                  <a:cxn ang="0">
                    <a:pos x="26" y="3264"/>
                  </a:cxn>
                  <a:cxn ang="0">
                    <a:pos x="0" y="3264"/>
                  </a:cxn>
                  <a:cxn ang="0">
                    <a:pos x="13" y="3072"/>
                  </a:cxn>
                  <a:cxn ang="0">
                    <a:pos x="26" y="3392"/>
                  </a:cxn>
                  <a:cxn ang="0">
                    <a:pos x="13" y="3435"/>
                  </a:cxn>
                  <a:cxn ang="0">
                    <a:pos x="0" y="3392"/>
                  </a:cxn>
                  <a:cxn ang="0">
                    <a:pos x="26" y="3392"/>
                  </a:cxn>
                </a:cxnLst>
                <a:rect l="0" t="0" r="r" b="b"/>
                <a:pathLst>
                  <a:path w="26" h="3435">
                    <a:moveTo>
                      <a:pt x="26" y="12"/>
                    </a:moveTo>
                    <a:lnTo>
                      <a:pt x="26" y="192"/>
                    </a:lnTo>
                    <a:cubicBezTo>
                      <a:pt x="26" y="199"/>
                      <a:pt x="20" y="204"/>
                      <a:pt x="13" y="204"/>
                    </a:cubicBezTo>
                    <a:cubicBezTo>
                      <a:pt x="6" y="204"/>
                      <a:pt x="0" y="199"/>
                      <a:pt x="0" y="192"/>
                    </a:cubicBezTo>
                    <a:lnTo>
                      <a:pt x="0" y="12"/>
                    </a:lnTo>
                    <a:cubicBezTo>
                      <a:pt x="0" y="5"/>
                      <a:pt x="6" y="0"/>
                      <a:pt x="13" y="0"/>
                    </a:cubicBezTo>
                    <a:cubicBezTo>
                      <a:pt x="20" y="0"/>
                      <a:pt x="26" y="5"/>
                      <a:pt x="26" y="12"/>
                    </a:cubicBezTo>
                    <a:close/>
                    <a:moveTo>
                      <a:pt x="26" y="320"/>
                    </a:moveTo>
                    <a:lnTo>
                      <a:pt x="26" y="499"/>
                    </a:lnTo>
                    <a:cubicBezTo>
                      <a:pt x="26" y="506"/>
                      <a:pt x="20" y="512"/>
                      <a:pt x="13" y="512"/>
                    </a:cubicBezTo>
                    <a:cubicBezTo>
                      <a:pt x="6" y="512"/>
                      <a:pt x="0" y="506"/>
                      <a:pt x="0" y="499"/>
                    </a:cubicBezTo>
                    <a:lnTo>
                      <a:pt x="0" y="320"/>
                    </a:lnTo>
                    <a:cubicBezTo>
                      <a:pt x="0" y="313"/>
                      <a:pt x="6" y="307"/>
                      <a:pt x="13" y="307"/>
                    </a:cubicBezTo>
                    <a:cubicBezTo>
                      <a:pt x="20" y="307"/>
                      <a:pt x="26" y="313"/>
                      <a:pt x="26" y="320"/>
                    </a:cubicBezTo>
                    <a:close/>
                    <a:moveTo>
                      <a:pt x="26" y="627"/>
                    </a:moveTo>
                    <a:lnTo>
                      <a:pt x="26" y="806"/>
                    </a:lnTo>
                    <a:cubicBezTo>
                      <a:pt x="26" y="813"/>
                      <a:pt x="20" y="819"/>
                      <a:pt x="13" y="819"/>
                    </a:cubicBezTo>
                    <a:cubicBezTo>
                      <a:pt x="6" y="819"/>
                      <a:pt x="0" y="813"/>
                      <a:pt x="0" y="806"/>
                    </a:cubicBezTo>
                    <a:lnTo>
                      <a:pt x="0" y="627"/>
                    </a:lnTo>
                    <a:cubicBezTo>
                      <a:pt x="0" y="620"/>
                      <a:pt x="6" y="614"/>
                      <a:pt x="13" y="614"/>
                    </a:cubicBezTo>
                    <a:cubicBezTo>
                      <a:pt x="20" y="614"/>
                      <a:pt x="26" y="620"/>
                      <a:pt x="26" y="627"/>
                    </a:cubicBezTo>
                    <a:close/>
                    <a:moveTo>
                      <a:pt x="26" y="934"/>
                    </a:moveTo>
                    <a:lnTo>
                      <a:pt x="26" y="1113"/>
                    </a:lnTo>
                    <a:cubicBezTo>
                      <a:pt x="26" y="1120"/>
                      <a:pt x="20" y="1126"/>
                      <a:pt x="13" y="1126"/>
                    </a:cubicBezTo>
                    <a:cubicBezTo>
                      <a:pt x="6" y="1126"/>
                      <a:pt x="0" y="1120"/>
                      <a:pt x="0" y="1113"/>
                    </a:cubicBezTo>
                    <a:lnTo>
                      <a:pt x="0" y="934"/>
                    </a:lnTo>
                    <a:cubicBezTo>
                      <a:pt x="0" y="927"/>
                      <a:pt x="6" y="921"/>
                      <a:pt x="13" y="921"/>
                    </a:cubicBezTo>
                    <a:cubicBezTo>
                      <a:pt x="20" y="921"/>
                      <a:pt x="26" y="927"/>
                      <a:pt x="26" y="934"/>
                    </a:cubicBezTo>
                    <a:close/>
                    <a:moveTo>
                      <a:pt x="26" y="1241"/>
                    </a:moveTo>
                    <a:lnTo>
                      <a:pt x="26" y="1420"/>
                    </a:lnTo>
                    <a:cubicBezTo>
                      <a:pt x="26" y="1427"/>
                      <a:pt x="20" y="1433"/>
                      <a:pt x="13" y="1433"/>
                    </a:cubicBezTo>
                    <a:cubicBezTo>
                      <a:pt x="6" y="1433"/>
                      <a:pt x="0" y="1427"/>
                      <a:pt x="0" y="1420"/>
                    </a:cubicBezTo>
                    <a:lnTo>
                      <a:pt x="0" y="1241"/>
                    </a:lnTo>
                    <a:cubicBezTo>
                      <a:pt x="0" y="1234"/>
                      <a:pt x="6" y="1228"/>
                      <a:pt x="13" y="1228"/>
                    </a:cubicBezTo>
                    <a:cubicBezTo>
                      <a:pt x="20" y="1228"/>
                      <a:pt x="26" y="1234"/>
                      <a:pt x="26" y="1241"/>
                    </a:cubicBezTo>
                    <a:close/>
                    <a:moveTo>
                      <a:pt x="26" y="1548"/>
                    </a:moveTo>
                    <a:lnTo>
                      <a:pt x="26" y="1728"/>
                    </a:lnTo>
                    <a:cubicBezTo>
                      <a:pt x="26" y="1735"/>
                      <a:pt x="20" y="1740"/>
                      <a:pt x="13" y="1740"/>
                    </a:cubicBezTo>
                    <a:cubicBezTo>
                      <a:pt x="6" y="1740"/>
                      <a:pt x="0" y="1735"/>
                      <a:pt x="0" y="1728"/>
                    </a:cubicBezTo>
                    <a:lnTo>
                      <a:pt x="0" y="1548"/>
                    </a:lnTo>
                    <a:cubicBezTo>
                      <a:pt x="0" y="1541"/>
                      <a:pt x="6" y="1536"/>
                      <a:pt x="13" y="1536"/>
                    </a:cubicBezTo>
                    <a:cubicBezTo>
                      <a:pt x="20" y="1536"/>
                      <a:pt x="26" y="1541"/>
                      <a:pt x="26" y="1548"/>
                    </a:cubicBezTo>
                    <a:close/>
                    <a:moveTo>
                      <a:pt x="26" y="1856"/>
                    </a:moveTo>
                    <a:lnTo>
                      <a:pt x="26" y="2035"/>
                    </a:lnTo>
                    <a:cubicBezTo>
                      <a:pt x="26" y="2042"/>
                      <a:pt x="20" y="2048"/>
                      <a:pt x="13" y="2048"/>
                    </a:cubicBezTo>
                    <a:cubicBezTo>
                      <a:pt x="6" y="2048"/>
                      <a:pt x="0" y="2042"/>
                      <a:pt x="0" y="2035"/>
                    </a:cubicBezTo>
                    <a:lnTo>
                      <a:pt x="0" y="1856"/>
                    </a:lnTo>
                    <a:cubicBezTo>
                      <a:pt x="0" y="1849"/>
                      <a:pt x="6" y="1843"/>
                      <a:pt x="13" y="1843"/>
                    </a:cubicBezTo>
                    <a:cubicBezTo>
                      <a:pt x="20" y="1843"/>
                      <a:pt x="26" y="1849"/>
                      <a:pt x="26" y="1856"/>
                    </a:cubicBezTo>
                    <a:close/>
                    <a:moveTo>
                      <a:pt x="26" y="2163"/>
                    </a:moveTo>
                    <a:lnTo>
                      <a:pt x="26" y="2342"/>
                    </a:lnTo>
                    <a:cubicBezTo>
                      <a:pt x="26" y="2349"/>
                      <a:pt x="20" y="2355"/>
                      <a:pt x="13" y="2355"/>
                    </a:cubicBezTo>
                    <a:cubicBezTo>
                      <a:pt x="6" y="2355"/>
                      <a:pt x="0" y="2349"/>
                      <a:pt x="0" y="2342"/>
                    </a:cubicBezTo>
                    <a:lnTo>
                      <a:pt x="0" y="2163"/>
                    </a:lnTo>
                    <a:cubicBezTo>
                      <a:pt x="0" y="2156"/>
                      <a:pt x="6" y="2150"/>
                      <a:pt x="13" y="2150"/>
                    </a:cubicBezTo>
                    <a:cubicBezTo>
                      <a:pt x="20" y="2150"/>
                      <a:pt x="26" y="2156"/>
                      <a:pt x="26" y="2163"/>
                    </a:cubicBezTo>
                    <a:close/>
                    <a:moveTo>
                      <a:pt x="26" y="2470"/>
                    </a:moveTo>
                    <a:lnTo>
                      <a:pt x="26" y="2649"/>
                    </a:lnTo>
                    <a:cubicBezTo>
                      <a:pt x="26" y="2656"/>
                      <a:pt x="20" y="2662"/>
                      <a:pt x="13" y="2662"/>
                    </a:cubicBezTo>
                    <a:cubicBezTo>
                      <a:pt x="6" y="2662"/>
                      <a:pt x="0" y="2656"/>
                      <a:pt x="0" y="2649"/>
                    </a:cubicBezTo>
                    <a:lnTo>
                      <a:pt x="0" y="2470"/>
                    </a:lnTo>
                    <a:cubicBezTo>
                      <a:pt x="0" y="2463"/>
                      <a:pt x="6" y="2457"/>
                      <a:pt x="13" y="2457"/>
                    </a:cubicBezTo>
                    <a:cubicBezTo>
                      <a:pt x="20" y="2457"/>
                      <a:pt x="26" y="2463"/>
                      <a:pt x="26" y="2470"/>
                    </a:cubicBezTo>
                    <a:close/>
                    <a:moveTo>
                      <a:pt x="26" y="2777"/>
                    </a:moveTo>
                    <a:lnTo>
                      <a:pt x="26" y="2956"/>
                    </a:lnTo>
                    <a:cubicBezTo>
                      <a:pt x="26" y="2963"/>
                      <a:pt x="20" y="2969"/>
                      <a:pt x="13" y="2969"/>
                    </a:cubicBezTo>
                    <a:cubicBezTo>
                      <a:pt x="6" y="2969"/>
                      <a:pt x="0" y="2963"/>
                      <a:pt x="0" y="2956"/>
                    </a:cubicBezTo>
                    <a:lnTo>
                      <a:pt x="0" y="2777"/>
                    </a:lnTo>
                    <a:cubicBezTo>
                      <a:pt x="0" y="2770"/>
                      <a:pt x="6" y="2764"/>
                      <a:pt x="13" y="2764"/>
                    </a:cubicBezTo>
                    <a:cubicBezTo>
                      <a:pt x="20" y="2764"/>
                      <a:pt x="26" y="2770"/>
                      <a:pt x="26" y="2777"/>
                    </a:cubicBezTo>
                    <a:close/>
                    <a:moveTo>
                      <a:pt x="26" y="3084"/>
                    </a:moveTo>
                    <a:lnTo>
                      <a:pt x="26" y="3264"/>
                    </a:lnTo>
                    <a:cubicBezTo>
                      <a:pt x="26" y="3271"/>
                      <a:pt x="20" y="3276"/>
                      <a:pt x="13" y="3276"/>
                    </a:cubicBezTo>
                    <a:cubicBezTo>
                      <a:pt x="6" y="3276"/>
                      <a:pt x="0" y="3271"/>
                      <a:pt x="0" y="3264"/>
                    </a:cubicBezTo>
                    <a:lnTo>
                      <a:pt x="0" y="3084"/>
                    </a:lnTo>
                    <a:cubicBezTo>
                      <a:pt x="0" y="3077"/>
                      <a:pt x="6" y="3072"/>
                      <a:pt x="13" y="3072"/>
                    </a:cubicBezTo>
                    <a:cubicBezTo>
                      <a:pt x="20" y="3072"/>
                      <a:pt x="26" y="3077"/>
                      <a:pt x="26" y="3084"/>
                    </a:cubicBezTo>
                    <a:close/>
                    <a:moveTo>
                      <a:pt x="26" y="3392"/>
                    </a:moveTo>
                    <a:lnTo>
                      <a:pt x="26" y="3423"/>
                    </a:lnTo>
                    <a:cubicBezTo>
                      <a:pt x="26" y="3430"/>
                      <a:pt x="20" y="3435"/>
                      <a:pt x="13" y="3435"/>
                    </a:cubicBezTo>
                    <a:cubicBezTo>
                      <a:pt x="6" y="3435"/>
                      <a:pt x="0" y="3430"/>
                      <a:pt x="0" y="3423"/>
                    </a:cubicBezTo>
                    <a:lnTo>
                      <a:pt x="0" y="3392"/>
                    </a:lnTo>
                    <a:cubicBezTo>
                      <a:pt x="0" y="3385"/>
                      <a:pt x="6" y="3379"/>
                      <a:pt x="13" y="3379"/>
                    </a:cubicBezTo>
                    <a:cubicBezTo>
                      <a:pt x="20" y="3379"/>
                      <a:pt x="26" y="3385"/>
                      <a:pt x="26" y="33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3" name="Freeform 108"/>
              <p:cNvSpPr>
                <a:spLocks/>
              </p:cNvSpPr>
              <p:nvPr/>
            </p:nvSpPr>
            <p:spPr bwMode="auto">
              <a:xfrm>
                <a:off x="1057" y="1550"/>
                <a:ext cx="52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6" y="0"/>
                  </a:cxn>
                  <a:cxn ang="0">
                    <a:pos x="52" y="77"/>
                  </a:cxn>
                  <a:cxn ang="0">
                    <a:pos x="0" y="77"/>
                  </a:cxn>
                </a:cxnLst>
                <a:rect l="0" t="0" r="r" b="b"/>
                <a:pathLst>
                  <a:path w="52" h="77">
                    <a:moveTo>
                      <a:pt x="0" y="77"/>
                    </a:moveTo>
                    <a:lnTo>
                      <a:pt x="26" y="0"/>
                    </a:lnTo>
                    <a:lnTo>
                      <a:pt x="5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4" name="Freeform 109"/>
              <p:cNvSpPr>
                <a:spLocks/>
              </p:cNvSpPr>
              <p:nvPr/>
            </p:nvSpPr>
            <p:spPr bwMode="auto">
              <a:xfrm>
                <a:off x="1374" y="2040"/>
                <a:ext cx="226" cy="980"/>
              </a:xfrm>
              <a:custGeom>
                <a:avLst/>
                <a:gdLst/>
                <a:ahLst/>
                <a:cxnLst>
                  <a:cxn ang="0">
                    <a:pos x="0" y="980"/>
                  </a:cxn>
                  <a:cxn ang="0">
                    <a:pos x="0" y="0"/>
                  </a:cxn>
                  <a:cxn ang="0">
                    <a:pos x="226" y="0"/>
                  </a:cxn>
                </a:cxnLst>
                <a:rect l="0" t="0" r="r" b="b"/>
                <a:pathLst>
                  <a:path w="226" h="980">
                    <a:moveTo>
                      <a:pt x="0" y="980"/>
                    </a:moveTo>
                    <a:lnTo>
                      <a:pt x="0" y="0"/>
                    </a:lnTo>
                    <a:lnTo>
                      <a:pt x="22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5" name="Freeform 110"/>
              <p:cNvSpPr>
                <a:spLocks/>
              </p:cNvSpPr>
              <p:nvPr/>
            </p:nvSpPr>
            <p:spPr bwMode="auto">
              <a:xfrm>
                <a:off x="1594" y="2015"/>
                <a:ext cx="77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25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l="0" t="0" r="r" b="b"/>
                <a:pathLst>
                  <a:path w="77" h="51">
                    <a:moveTo>
                      <a:pt x="0" y="0"/>
                    </a:moveTo>
                    <a:lnTo>
                      <a:pt x="77" y="2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6" name="Line 111"/>
              <p:cNvSpPr>
                <a:spLocks noChangeShapeType="1"/>
              </p:cNvSpPr>
              <p:nvPr/>
            </p:nvSpPr>
            <p:spPr bwMode="auto">
              <a:xfrm>
                <a:off x="1279" y="3020"/>
                <a:ext cx="95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7" name="Line 112"/>
              <p:cNvSpPr>
                <a:spLocks noChangeShapeType="1"/>
              </p:cNvSpPr>
              <p:nvPr/>
            </p:nvSpPr>
            <p:spPr bwMode="auto">
              <a:xfrm flipV="1">
                <a:off x="2225" y="1425"/>
                <a:ext cx="1" cy="32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8" name="Freeform 113"/>
              <p:cNvSpPr>
                <a:spLocks/>
              </p:cNvSpPr>
              <p:nvPr/>
            </p:nvSpPr>
            <p:spPr bwMode="auto">
              <a:xfrm>
                <a:off x="2199" y="1354"/>
                <a:ext cx="52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6" y="0"/>
                  </a:cxn>
                  <a:cxn ang="0">
                    <a:pos x="52" y="77"/>
                  </a:cxn>
                  <a:cxn ang="0">
                    <a:pos x="0" y="77"/>
                  </a:cxn>
                </a:cxnLst>
                <a:rect l="0" t="0" r="r" b="b"/>
                <a:pathLst>
                  <a:path w="52" h="77">
                    <a:moveTo>
                      <a:pt x="0" y="77"/>
                    </a:moveTo>
                    <a:lnTo>
                      <a:pt x="26" y="0"/>
                    </a:lnTo>
                    <a:lnTo>
                      <a:pt x="5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9" name="Line 114"/>
              <p:cNvSpPr>
                <a:spLocks noChangeShapeType="1"/>
              </p:cNvSpPr>
              <p:nvPr/>
            </p:nvSpPr>
            <p:spPr bwMode="auto">
              <a:xfrm flipV="1">
                <a:off x="2298" y="1425"/>
                <a:ext cx="1" cy="32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2272" y="1354"/>
                <a:ext cx="52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6" y="0"/>
                  </a:cxn>
                  <a:cxn ang="0">
                    <a:pos x="52" y="77"/>
                  </a:cxn>
                  <a:cxn ang="0">
                    <a:pos x="0" y="77"/>
                  </a:cxn>
                </a:cxnLst>
                <a:rect l="0" t="0" r="r" b="b"/>
                <a:pathLst>
                  <a:path w="52" h="77">
                    <a:moveTo>
                      <a:pt x="0" y="77"/>
                    </a:moveTo>
                    <a:lnTo>
                      <a:pt x="26" y="0"/>
                    </a:lnTo>
                    <a:lnTo>
                      <a:pt x="5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1" name="Line 116"/>
              <p:cNvSpPr>
                <a:spLocks noChangeShapeType="1"/>
              </p:cNvSpPr>
              <p:nvPr/>
            </p:nvSpPr>
            <p:spPr bwMode="auto">
              <a:xfrm>
                <a:off x="2295" y="2334"/>
                <a:ext cx="1" cy="32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2269" y="2649"/>
                <a:ext cx="52" cy="7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26" y="77"/>
                  </a:cxn>
                  <a:cxn ang="0">
                    <a:pos x="0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7">
                    <a:moveTo>
                      <a:pt x="52" y="0"/>
                    </a:moveTo>
                    <a:lnTo>
                      <a:pt x="26" y="77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3" name="Line 118"/>
              <p:cNvSpPr>
                <a:spLocks noChangeShapeType="1"/>
              </p:cNvSpPr>
              <p:nvPr/>
            </p:nvSpPr>
            <p:spPr bwMode="auto">
              <a:xfrm>
                <a:off x="2222" y="2334"/>
                <a:ext cx="1" cy="32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4" name="Freeform 119"/>
              <p:cNvSpPr>
                <a:spLocks/>
              </p:cNvSpPr>
              <p:nvPr/>
            </p:nvSpPr>
            <p:spPr bwMode="auto">
              <a:xfrm>
                <a:off x="2196" y="2649"/>
                <a:ext cx="52" cy="7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26" y="77"/>
                  </a:cxn>
                  <a:cxn ang="0">
                    <a:pos x="0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7">
                    <a:moveTo>
                      <a:pt x="52" y="0"/>
                    </a:moveTo>
                    <a:lnTo>
                      <a:pt x="26" y="77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5" name="Rectangle 122"/>
              <p:cNvSpPr>
                <a:spLocks noChangeArrowheads="1"/>
              </p:cNvSpPr>
              <p:nvPr/>
            </p:nvSpPr>
            <p:spPr bwMode="auto">
              <a:xfrm flipH="1">
                <a:off x="2662" y="1865"/>
                <a:ext cx="32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執行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76" name="Rectangle 123"/>
              <p:cNvSpPr>
                <a:spLocks noChangeArrowheads="1"/>
              </p:cNvSpPr>
              <p:nvPr/>
            </p:nvSpPr>
            <p:spPr bwMode="auto">
              <a:xfrm>
                <a:off x="2655" y="2032"/>
                <a:ext cx="19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方式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477" name="Line 124"/>
              <p:cNvSpPr>
                <a:spLocks noChangeShapeType="1"/>
              </p:cNvSpPr>
              <p:nvPr/>
            </p:nvSpPr>
            <p:spPr bwMode="auto">
              <a:xfrm>
                <a:off x="4512" y="1158"/>
                <a:ext cx="1" cy="1007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8" name="Freeform 125"/>
              <p:cNvSpPr>
                <a:spLocks/>
              </p:cNvSpPr>
              <p:nvPr/>
            </p:nvSpPr>
            <p:spPr bwMode="auto">
              <a:xfrm>
                <a:off x="4487" y="2159"/>
                <a:ext cx="51" cy="7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5" y="77"/>
                  </a:cxn>
                  <a:cxn ang="0">
                    <a:pos x="0" y="0"/>
                  </a:cxn>
                  <a:cxn ang="0">
                    <a:pos x="51" y="0"/>
                  </a:cxn>
                </a:cxnLst>
                <a:rect l="0" t="0" r="r" b="b"/>
                <a:pathLst>
                  <a:path w="51" h="77">
                    <a:moveTo>
                      <a:pt x="51" y="0"/>
                    </a:moveTo>
                    <a:lnTo>
                      <a:pt x="25" y="77"/>
                    </a:lnTo>
                    <a:lnTo>
                      <a:pt x="0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9" name="Line 126"/>
              <p:cNvSpPr>
                <a:spLocks noChangeShapeType="1"/>
              </p:cNvSpPr>
              <p:nvPr/>
            </p:nvSpPr>
            <p:spPr bwMode="auto">
              <a:xfrm>
                <a:off x="4120" y="1158"/>
                <a:ext cx="392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0" name="Line 127"/>
              <p:cNvSpPr>
                <a:spLocks noChangeShapeType="1"/>
              </p:cNvSpPr>
              <p:nvPr/>
            </p:nvSpPr>
            <p:spPr bwMode="auto">
              <a:xfrm flipV="1">
                <a:off x="4512" y="2699"/>
                <a:ext cx="1" cy="1007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1" name="Freeform 128"/>
              <p:cNvSpPr>
                <a:spLocks/>
              </p:cNvSpPr>
              <p:nvPr/>
            </p:nvSpPr>
            <p:spPr bwMode="auto">
              <a:xfrm>
                <a:off x="4487" y="2628"/>
                <a:ext cx="51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5" y="0"/>
                  </a:cxn>
                  <a:cxn ang="0">
                    <a:pos x="51" y="77"/>
                  </a:cxn>
                  <a:cxn ang="0">
                    <a:pos x="0" y="77"/>
                  </a:cxn>
                </a:cxnLst>
                <a:rect l="0" t="0" r="r" b="b"/>
                <a:pathLst>
                  <a:path w="51" h="77">
                    <a:moveTo>
                      <a:pt x="0" y="77"/>
                    </a:moveTo>
                    <a:lnTo>
                      <a:pt x="25" y="0"/>
                    </a:lnTo>
                    <a:lnTo>
                      <a:pt x="51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2" name="Line 129"/>
              <p:cNvSpPr>
                <a:spLocks noChangeShapeType="1"/>
              </p:cNvSpPr>
              <p:nvPr/>
            </p:nvSpPr>
            <p:spPr bwMode="auto">
              <a:xfrm flipH="1">
                <a:off x="4120" y="3706"/>
                <a:ext cx="392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3" name="Line 132"/>
              <p:cNvSpPr>
                <a:spLocks noChangeShapeType="1"/>
              </p:cNvSpPr>
              <p:nvPr/>
            </p:nvSpPr>
            <p:spPr bwMode="auto">
              <a:xfrm>
                <a:off x="4175" y="2922"/>
                <a:ext cx="267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4" name="Freeform 133"/>
              <p:cNvSpPr>
                <a:spLocks/>
              </p:cNvSpPr>
              <p:nvPr/>
            </p:nvSpPr>
            <p:spPr bwMode="auto">
              <a:xfrm>
                <a:off x="4435" y="2897"/>
                <a:ext cx="77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25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l="0" t="0" r="r" b="b"/>
                <a:pathLst>
                  <a:path w="77" h="51">
                    <a:moveTo>
                      <a:pt x="0" y="0"/>
                    </a:moveTo>
                    <a:lnTo>
                      <a:pt x="77" y="2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5" name="Line 134"/>
              <p:cNvSpPr>
                <a:spLocks noChangeShapeType="1"/>
              </p:cNvSpPr>
              <p:nvPr/>
            </p:nvSpPr>
            <p:spPr bwMode="auto">
              <a:xfrm>
                <a:off x="3043" y="1060"/>
                <a:ext cx="125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6" name="Freeform 135"/>
              <p:cNvSpPr>
                <a:spLocks/>
              </p:cNvSpPr>
              <p:nvPr/>
            </p:nvSpPr>
            <p:spPr bwMode="auto">
              <a:xfrm>
                <a:off x="3162" y="1034"/>
                <a:ext cx="77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7" h="52">
                    <a:moveTo>
                      <a:pt x="0" y="0"/>
                    </a:moveTo>
                    <a:lnTo>
                      <a:pt x="77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7" name="Line 136"/>
              <p:cNvSpPr>
                <a:spLocks noChangeShapeType="1"/>
              </p:cNvSpPr>
              <p:nvPr/>
            </p:nvSpPr>
            <p:spPr bwMode="auto">
              <a:xfrm flipV="1">
                <a:off x="3047" y="1081"/>
                <a:ext cx="1" cy="264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8" name="Line 137"/>
              <p:cNvSpPr>
                <a:spLocks noChangeShapeType="1"/>
              </p:cNvSpPr>
              <p:nvPr/>
            </p:nvSpPr>
            <p:spPr bwMode="auto">
              <a:xfrm>
                <a:off x="3043" y="2922"/>
                <a:ext cx="125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9" name="Freeform 138"/>
              <p:cNvSpPr>
                <a:spLocks/>
              </p:cNvSpPr>
              <p:nvPr/>
            </p:nvSpPr>
            <p:spPr bwMode="auto">
              <a:xfrm>
                <a:off x="3162" y="2897"/>
                <a:ext cx="77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25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l="0" t="0" r="r" b="b"/>
                <a:pathLst>
                  <a:path w="77" h="51">
                    <a:moveTo>
                      <a:pt x="0" y="0"/>
                    </a:moveTo>
                    <a:lnTo>
                      <a:pt x="77" y="2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0" name="Line 139"/>
              <p:cNvSpPr>
                <a:spLocks noChangeShapeType="1"/>
              </p:cNvSpPr>
              <p:nvPr/>
            </p:nvSpPr>
            <p:spPr bwMode="auto">
              <a:xfrm flipH="1">
                <a:off x="3043" y="3706"/>
                <a:ext cx="196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 type="triangle"/>
                <a:tailEnd type="non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1" name="Line 141"/>
              <p:cNvSpPr>
                <a:spLocks noChangeShapeType="1"/>
              </p:cNvSpPr>
              <p:nvPr/>
            </p:nvSpPr>
            <p:spPr bwMode="auto">
              <a:xfrm>
                <a:off x="4806" y="2432"/>
                <a:ext cx="126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2" name="Freeform 142"/>
              <p:cNvSpPr>
                <a:spLocks/>
              </p:cNvSpPr>
              <p:nvPr/>
            </p:nvSpPr>
            <p:spPr bwMode="auto">
              <a:xfrm>
                <a:off x="4925" y="2406"/>
                <a:ext cx="77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7" h="52">
                    <a:moveTo>
                      <a:pt x="0" y="0"/>
                    </a:moveTo>
                    <a:lnTo>
                      <a:pt x="77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3" name="Line 143"/>
              <p:cNvSpPr>
                <a:spLocks noChangeShapeType="1"/>
              </p:cNvSpPr>
              <p:nvPr/>
            </p:nvSpPr>
            <p:spPr bwMode="auto">
              <a:xfrm flipV="1">
                <a:off x="5100" y="2111"/>
                <a:ext cx="1" cy="1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4" name="Freeform 144"/>
              <p:cNvSpPr>
                <a:spLocks/>
              </p:cNvSpPr>
              <p:nvPr/>
            </p:nvSpPr>
            <p:spPr bwMode="auto">
              <a:xfrm>
                <a:off x="5074" y="2040"/>
                <a:ext cx="52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6" y="0"/>
                  </a:cxn>
                  <a:cxn ang="0">
                    <a:pos x="52" y="77"/>
                  </a:cxn>
                  <a:cxn ang="0">
                    <a:pos x="0" y="77"/>
                  </a:cxn>
                </a:cxnLst>
                <a:rect l="0" t="0" r="r" b="b"/>
                <a:pathLst>
                  <a:path w="52" h="77">
                    <a:moveTo>
                      <a:pt x="0" y="77"/>
                    </a:moveTo>
                    <a:lnTo>
                      <a:pt x="26" y="0"/>
                    </a:lnTo>
                    <a:lnTo>
                      <a:pt x="5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5" name="Line 145"/>
              <p:cNvSpPr>
                <a:spLocks noChangeShapeType="1"/>
              </p:cNvSpPr>
              <p:nvPr/>
            </p:nvSpPr>
            <p:spPr bwMode="auto">
              <a:xfrm flipV="1">
                <a:off x="5296" y="2111"/>
                <a:ext cx="1" cy="1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6" name="Freeform 146"/>
              <p:cNvSpPr>
                <a:spLocks/>
              </p:cNvSpPr>
              <p:nvPr/>
            </p:nvSpPr>
            <p:spPr bwMode="auto">
              <a:xfrm>
                <a:off x="5270" y="2040"/>
                <a:ext cx="52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6" y="0"/>
                  </a:cxn>
                  <a:cxn ang="0">
                    <a:pos x="52" y="77"/>
                  </a:cxn>
                  <a:cxn ang="0">
                    <a:pos x="0" y="77"/>
                  </a:cxn>
                </a:cxnLst>
                <a:rect l="0" t="0" r="r" b="b"/>
                <a:pathLst>
                  <a:path w="52" h="77">
                    <a:moveTo>
                      <a:pt x="0" y="77"/>
                    </a:moveTo>
                    <a:lnTo>
                      <a:pt x="26" y="0"/>
                    </a:lnTo>
                    <a:lnTo>
                      <a:pt x="5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7" name="Line 147"/>
              <p:cNvSpPr>
                <a:spLocks noChangeShapeType="1"/>
              </p:cNvSpPr>
              <p:nvPr/>
            </p:nvSpPr>
            <p:spPr bwMode="auto">
              <a:xfrm flipV="1">
                <a:off x="5492" y="2111"/>
                <a:ext cx="1" cy="1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8" name="Freeform 148"/>
              <p:cNvSpPr>
                <a:spLocks/>
              </p:cNvSpPr>
              <p:nvPr/>
            </p:nvSpPr>
            <p:spPr bwMode="auto">
              <a:xfrm>
                <a:off x="5467" y="2040"/>
                <a:ext cx="51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25" y="0"/>
                  </a:cxn>
                  <a:cxn ang="0">
                    <a:pos x="51" y="77"/>
                  </a:cxn>
                  <a:cxn ang="0">
                    <a:pos x="0" y="77"/>
                  </a:cxn>
                </a:cxnLst>
                <a:rect l="0" t="0" r="r" b="b"/>
                <a:pathLst>
                  <a:path w="51" h="77">
                    <a:moveTo>
                      <a:pt x="0" y="77"/>
                    </a:moveTo>
                    <a:lnTo>
                      <a:pt x="25" y="0"/>
                    </a:lnTo>
                    <a:lnTo>
                      <a:pt x="51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9" name="Line 149"/>
              <p:cNvSpPr>
                <a:spLocks noChangeShapeType="1"/>
              </p:cNvSpPr>
              <p:nvPr/>
            </p:nvSpPr>
            <p:spPr bwMode="auto">
              <a:xfrm>
                <a:off x="5492" y="2628"/>
                <a:ext cx="1" cy="12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0" name="Freeform 150"/>
              <p:cNvSpPr>
                <a:spLocks/>
              </p:cNvSpPr>
              <p:nvPr/>
            </p:nvSpPr>
            <p:spPr bwMode="auto">
              <a:xfrm>
                <a:off x="5467" y="2747"/>
                <a:ext cx="51" cy="7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5" y="77"/>
                  </a:cxn>
                  <a:cxn ang="0">
                    <a:pos x="0" y="0"/>
                  </a:cxn>
                  <a:cxn ang="0">
                    <a:pos x="51" y="0"/>
                  </a:cxn>
                </a:cxnLst>
                <a:rect l="0" t="0" r="r" b="b"/>
                <a:pathLst>
                  <a:path w="51" h="77">
                    <a:moveTo>
                      <a:pt x="51" y="0"/>
                    </a:moveTo>
                    <a:lnTo>
                      <a:pt x="25" y="77"/>
                    </a:lnTo>
                    <a:lnTo>
                      <a:pt x="0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1" name="Line 151"/>
              <p:cNvSpPr>
                <a:spLocks noChangeShapeType="1"/>
              </p:cNvSpPr>
              <p:nvPr/>
            </p:nvSpPr>
            <p:spPr bwMode="auto">
              <a:xfrm>
                <a:off x="5296" y="2628"/>
                <a:ext cx="1" cy="12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2" name="Freeform 152"/>
              <p:cNvSpPr>
                <a:spLocks/>
              </p:cNvSpPr>
              <p:nvPr/>
            </p:nvSpPr>
            <p:spPr bwMode="auto">
              <a:xfrm>
                <a:off x="5270" y="2747"/>
                <a:ext cx="52" cy="7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26" y="77"/>
                  </a:cxn>
                  <a:cxn ang="0">
                    <a:pos x="0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7">
                    <a:moveTo>
                      <a:pt x="52" y="0"/>
                    </a:moveTo>
                    <a:lnTo>
                      <a:pt x="26" y="77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3" name="Line 153"/>
              <p:cNvSpPr>
                <a:spLocks noChangeShapeType="1"/>
              </p:cNvSpPr>
              <p:nvPr/>
            </p:nvSpPr>
            <p:spPr bwMode="auto">
              <a:xfrm>
                <a:off x="5100" y="2628"/>
                <a:ext cx="1" cy="12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4" name="Freeform 154"/>
              <p:cNvSpPr>
                <a:spLocks/>
              </p:cNvSpPr>
              <p:nvPr/>
            </p:nvSpPr>
            <p:spPr bwMode="auto">
              <a:xfrm>
                <a:off x="5074" y="2747"/>
                <a:ext cx="52" cy="7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26" y="77"/>
                  </a:cxn>
                  <a:cxn ang="0">
                    <a:pos x="0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7">
                    <a:moveTo>
                      <a:pt x="52" y="0"/>
                    </a:moveTo>
                    <a:lnTo>
                      <a:pt x="26" y="77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5" name="Rectangle 155"/>
              <p:cNvSpPr>
                <a:spLocks noChangeArrowheads="1"/>
              </p:cNvSpPr>
              <p:nvPr/>
            </p:nvSpPr>
            <p:spPr bwMode="auto">
              <a:xfrm>
                <a:off x="5072" y="130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支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06" name="Rectangle 156"/>
              <p:cNvSpPr>
                <a:spLocks noChangeArrowheads="1"/>
              </p:cNvSpPr>
              <p:nvPr/>
            </p:nvSpPr>
            <p:spPr bwMode="auto">
              <a:xfrm>
                <a:off x="5072" y="140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援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07" name="Rectangle 157"/>
              <p:cNvSpPr>
                <a:spLocks noChangeArrowheads="1"/>
              </p:cNvSpPr>
              <p:nvPr/>
            </p:nvSpPr>
            <p:spPr bwMode="auto">
              <a:xfrm>
                <a:off x="5072" y="1495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技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08" name="Rectangle 158"/>
              <p:cNvSpPr>
                <a:spLocks noChangeArrowheads="1"/>
              </p:cNvSpPr>
              <p:nvPr/>
            </p:nvSpPr>
            <p:spPr bwMode="auto">
              <a:xfrm>
                <a:off x="5072" y="159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術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09" name="Rectangle 159"/>
              <p:cNvSpPr>
                <a:spLocks noChangeArrowheads="1"/>
              </p:cNvSpPr>
              <p:nvPr/>
            </p:nvSpPr>
            <p:spPr bwMode="auto">
              <a:xfrm>
                <a:off x="5072" y="169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問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0" name="Rectangle 160"/>
              <p:cNvSpPr>
                <a:spLocks noChangeArrowheads="1"/>
              </p:cNvSpPr>
              <p:nvPr/>
            </p:nvSpPr>
            <p:spPr bwMode="auto">
              <a:xfrm>
                <a:off x="5072" y="1786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題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1" name="Rectangle 161"/>
              <p:cNvSpPr>
                <a:spLocks noChangeArrowheads="1"/>
              </p:cNvSpPr>
              <p:nvPr/>
            </p:nvSpPr>
            <p:spPr bwMode="auto">
              <a:xfrm>
                <a:off x="5269" y="130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解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2" name="Rectangle 162"/>
              <p:cNvSpPr>
                <a:spLocks noChangeArrowheads="1"/>
              </p:cNvSpPr>
              <p:nvPr/>
            </p:nvSpPr>
            <p:spPr bwMode="auto">
              <a:xfrm>
                <a:off x="5269" y="140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決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3" name="Rectangle 163"/>
              <p:cNvSpPr>
                <a:spLocks noChangeArrowheads="1"/>
              </p:cNvSpPr>
              <p:nvPr/>
            </p:nvSpPr>
            <p:spPr bwMode="auto">
              <a:xfrm>
                <a:off x="5269" y="1495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研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4" name="Rectangle 164"/>
              <p:cNvSpPr>
                <a:spLocks noChangeArrowheads="1"/>
              </p:cNvSpPr>
              <p:nvPr/>
            </p:nvSpPr>
            <p:spPr bwMode="auto">
              <a:xfrm>
                <a:off x="5269" y="159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發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5" name="Rectangle 165"/>
              <p:cNvSpPr>
                <a:spLocks noChangeArrowheads="1"/>
              </p:cNvSpPr>
              <p:nvPr/>
            </p:nvSpPr>
            <p:spPr bwMode="auto">
              <a:xfrm>
                <a:off x="5269" y="169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人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6" name="Rectangle 166"/>
              <p:cNvSpPr>
                <a:spLocks noChangeArrowheads="1"/>
              </p:cNvSpPr>
              <p:nvPr/>
            </p:nvSpPr>
            <p:spPr bwMode="auto">
              <a:xfrm>
                <a:off x="5269" y="1786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力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7" name="Rectangle 167"/>
              <p:cNvSpPr>
                <a:spLocks noChangeArrowheads="1"/>
              </p:cNvSpPr>
              <p:nvPr/>
            </p:nvSpPr>
            <p:spPr bwMode="auto">
              <a:xfrm>
                <a:off x="5461" y="130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解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8" name="Rectangle 168"/>
              <p:cNvSpPr>
                <a:spLocks noChangeArrowheads="1"/>
              </p:cNvSpPr>
              <p:nvPr/>
            </p:nvSpPr>
            <p:spPr bwMode="auto">
              <a:xfrm>
                <a:off x="5461" y="140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決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19" name="Rectangle 169"/>
              <p:cNvSpPr>
                <a:spLocks noChangeArrowheads="1"/>
              </p:cNvSpPr>
              <p:nvPr/>
            </p:nvSpPr>
            <p:spPr bwMode="auto">
              <a:xfrm>
                <a:off x="5461" y="1495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核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0" name="Rectangle 170"/>
              <p:cNvSpPr>
                <a:spLocks noChangeArrowheads="1"/>
              </p:cNvSpPr>
              <p:nvPr/>
            </p:nvSpPr>
            <p:spPr bwMode="auto">
              <a:xfrm>
                <a:off x="5461" y="1594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安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1" name="Rectangle 171"/>
              <p:cNvSpPr>
                <a:spLocks noChangeArrowheads="1"/>
              </p:cNvSpPr>
              <p:nvPr/>
            </p:nvSpPr>
            <p:spPr bwMode="auto">
              <a:xfrm>
                <a:off x="5461" y="1692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問</a:t>
                </a:r>
                <a:endParaRPr lang="zh-TW" altLang="en-US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2" name="Rectangle 172"/>
              <p:cNvSpPr>
                <a:spLocks noChangeArrowheads="1"/>
              </p:cNvSpPr>
              <p:nvPr/>
            </p:nvSpPr>
            <p:spPr bwMode="auto">
              <a:xfrm>
                <a:off x="5461" y="1786"/>
                <a:ext cx="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r>
                  <a:rPr lang="zh-TW" altLang="en-US" sz="12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題</a:t>
                </a:r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3" name="Rectangle 173"/>
              <p:cNvSpPr>
                <a:spLocks noChangeArrowheads="1"/>
              </p:cNvSpPr>
              <p:nvPr/>
            </p:nvSpPr>
            <p:spPr bwMode="auto">
              <a:xfrm>
                <a:off x="5072" y="277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4" name="Rectangle 174"/>
              <p:cNvSpPr>
                <a:spLocks noChangeArrowheads="1"/>
              </p:cNvSpPr>
              <p:nvPr/>
            </p:nvSpPr>
            <p:spPr bwMode="auto">
              <a:xfrm>
                <a:off x="5072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5" name="Rectangle 176"/>
              <p:cNvSpPr>
                <a:spLocks noChangeArrowheads="1"/>
              </p:cNvSpPr>
              <p:nvPr/>
            </p:nvSpPr>
            <p:spPr bwMode="auto">
              <a:xfrm>
                <a:off x="5072" y="306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6" name="Rectangle 178"/>
              <p:cNvSpPr>
                <a:spLocks noChangeArrowheads="1"/>
              </p:cNvSpPr>
              <p:nvPr/>
            </p:nvSpPr>
            <p:spPr bwMode="auto">
              <a:xfrm>
                <a:off x="5269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7" name="Rectangle 179"/>
              <p:cNvSpPr>
                <a:spLocks noChangeArrowheads="1"/>
              </p:cNvSpPr>
              <p:nvPr/>
            </p:nvSpPr>
            <p:spPr bwMode="auto">
              <a:xfrm>
                <a:off x="5269" y="296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8" name="Rectangle 180"/>
              <p:cNvSpPr>
                <a:spLocks noChangeArrowheads="1"/>
              </p:cNvSpPr>
              <p:nvPr/>
            </p:nvSpPr>
            <p:spPr bwMode="auto">
              <a:xfrm>
                <a:off x="5269" y="306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  <p:sp>
            <p:nvSpPr>
              <p:cNvPr id="529" name="Rectangle 184"/>
              <p:cNvSpPr>
                <a:spLocks noChangeArrowheads="1"/>
              </p:cNvSpPr>
              <p:nvPr/>
            </p:nvSpPr>
            <p:spPr bwMode="auto">
              <a:xfrm>
                <a:off x="5461" y="306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defTabSz="914077"/>
                <a:endParaRPr lang="zh-TW" altLang="en-US" dirty="0">
                  <a:latin typeface="Arial" pitchFamily="34" charset="0"/>
                  <a:cs typeface="新細明體" pitchFamily="18" charset="-120"/>
                </a:endParaRPr>
              </a:p>
            </p:txBody>
          </p:sp>
        </p:grpSp>
        <p:sp>
          <p:nvSpPr>
            <p:cNvPr id="356" name="文字方塊 355"/>
            <p:cNvSpPr txBox="1"/>
            <p:nvPr/>
          </p:nvSpPr>
          <p:spPr>
            <a:xfrm>
              <a:off x="8218975" y="4526157"/>
              <a:ext cx="369267" cy="790575"/>
            </a:xfrm>
            <a:prstGeom prst="rect">
              <a:avLst/>
            </a:prstGeom>
            <a:noFill/>
          </p:spPr>
          <p:txBody>
            <a:bodyPr vert="eaVert" wrap="square" lIns="91408" tIns="45704" rIns="91408" bIns="45704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新創事業</a:t>
              </a:r>
            </a:p>
          </p:txBody>
        </p:sp>
        <p:sp>
          <p:nvSpPr>
            <p:cNvPr id="357" name="文字方塊 356"/>
            <p:cNvSpPr txBox="1"/>
            <p:nvPr/>
          </p:nvSpPr>
          <p:spPr>
            <a:xfrm>
              <a:off x="7884153" y="4542910"/>
              <a:ext cx="369267" cy="795336"/>
            </a:xfrm>
            <a:prstGeom prst="rect">
              <a:avLst/>
            </a:prstGeom>
            <a:noFill/>
          </p:spPr>
          <p:txBody>
            <a:bodyPr vert="eaVert" wrap="square" lIns="91408" tIns="45704" rIns="91408" bIns="45704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產業投資</a:t>
              </a:r>
            </a:p>
          </p:txBody>
        </p:sp>
        <p:sp>
          <p:nvSpPr>
            <p:cNvPr id="358" name="文字方塊 357"/>
            <p:cNvSpPr txBox="1"/>
            <p:nvPr/>
          </p:nvSpPr>
          <p:spPr>
            <a:xfrm>
              <a:off x="8535536" y="4498182"/>
              <a:ext cx="369267" cy="925512"/>
            </a:xfrm>
            <a:prstGeom prst="rect">
              <a:avLst/>
            </a:prstGeom>
            <a:noFill/>
          </p:spPr>
          <p:txBody>
            <a:bodyPr vert="eaVert" wrap="square" lIns="91408" tIns="45704" rIns="91408" bIns="45704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創造就業</a:t>
              </a:r>
            </a:p>
          </p:txBody>
        </p:sp>
      </p:grpSp>
      <p:sp>
        <p:nvSpPr>
          <p:cNvPr id="180" name="Line 132"/>
          <p:cNvSpPr>
            <a:spLocks noChangeShapeType="1"/>
          </p:cNvSpPr>
          <p:nvPr/>
        </p:nvSpPr>
        <p:spPr bwMode="auto">
          <a:xfrm>
            <a:off x="6390837" y="3324901"/>
            <a:ext cx="499481" cy="1417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1" name="Line 137"/>
          <p:cNvSpPr>
            <a:spLocks noChangeShapeType="1"/>
          </p:cNvSpPr>
          <p:nvPr/>
        </p:nvSpPr>
        <p:spPr bwMode="auto">
          <a:xfrm flipV="1">
            <a:off x="4649118" y="3359368"/>
            <a:ext cx="242959" cy="777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53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er\AppData\Local\Microsoft\Windows\Temporary Internet Files\Content.IE5\0LRA087H\team-2306525_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3" y="683044"/>
            <a:ext cx="1950720" cy="141015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5081" y="619958"/>
            <a:ext cx="6979434" cy="72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四、技服科業務分工與窗口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5F2-344B-47DF-9DD2-F5E5908C2B5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9148"/>
              </p:ext>
            </p:extLst>
          </p:nvPr>
        </p:nvGraphicFramePr>
        <p:xfrm>
          <a:off x="407174" y="1916934"/>
          <a:ext cx="8285133" cy="446280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58679"/>
                <a:gridCol w="3866983"/>
                <a:gridCol w="759471"/>
              </a:tblGrid>
              <a:tr h="537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工</a:t>
                      </a:r>
                      <a:r>
                        <a:rPr lang="zh-TW" altLang="en-US" sz="24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24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作</a:t>
                      </a:r>
                      <a:r>
                        <a:rPr lang="zh-TW" altLang="en-US" sz="24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項目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承辦</a:t>
                      </a:r>
                      <a:r>
                        <a:rPr lang="zh-TW" sz="24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</a:t>
                      </a:r>
                      <a:r>
                        <a:rPr lang="en-US" sz="24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24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負責單位</a:t>
                      </a:r>
                      <a:r>
                        <a:rPr lang="en-US" sz="24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電話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46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綜理科務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9C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陳威志科長 </a:t>
                      </a:r>
                      <a:endParaRPr lang="zh-TW" sz="32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3020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9C9"/>
                    </a:solidFill>
                  </a:tcPr>
                </a:tc>
              </a:tr>
              <a:tr h="152242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委託技術服務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技術移轉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000" indent="-8937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陳建中</a:t>
                      </a:r>
                      <a:r>
                        <a:rPr lang="en-US" altLang="zh-TW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物理組、化工組、核儀組、</a:t>
                      </a:r>
                      <a:endParaRPr lang="en-US" altLang="zh-TW" sz="1800" b="1" kern="1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898525" indent="-6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保物組</a:t>
                      </a:r>
                      <a:endParaRPr lang="zh-TW" altLang="zh-TW" sz="1800" b="1" kern="1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981075" marR="0" indent="-981075" algn="just" defTabSz="981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zh-TW" altLang="en-US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賴俊仁</a:t>
                      </a:r>
                      <a:r>
                        <a:rPr lang="en-US" altLang="zh-TW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化學組、機械系統、核工組、  </a:t>
                      </a:r>
                      <a:r>
                        <a:rPr kumimoji="0" lang="zh-TW" altLang="en-US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燃材組</a:t>
                      </a:r>
                      <a:endParaRPr kumimoji="0" lang="en-US" altLang="zh-TW" sz="18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zh-TW" altLang="en-US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江文堂</a:t>
                      </a:r>
                      <a:r>
                        <a:rPr lang="en-US" altLang="zh-TW" sz="18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同位素組、工程組</a:t>
                      </a:r>
                      <a:endParaRPr lang="zh-TW" sz="1600" b="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3123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3216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3071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031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專利</a:t>
                      </a:r>
                      <a:r>
                        <a:rPr lang="zh-TW" altLang="en-US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運用</a:t>
                      </a:r>
                      <a:r>
                        <a:rPr lang="en-US" altLang="zh-TW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申請</a:t>
                      </a:r>
                      <a:r>
                        <a:rPr lang="zh-TW" sz="2400" b="1" i="0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及</a:t>
                      </a:r>
                      <a:r>
                        <a:rPr lang="zh-TW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維護</a:t>
                      </a:r>
                      <a:endParaRPr lang="zh-TW" sz="2400" b="1" i="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李宗衞、</a:t>
                      </a:r>
                      <a:r>
                        <a:rPr lang="zh-TW" altLang="zh-TW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林芬枝</a:t>
                      </a:r>
                      <a:endParaRPr lang="en-US" altLang="zh-TW" sz="20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廖儷芬、黃湘霖</a:t>
                      </a:r>
                      <a:endParaRPr lang="zh-TW" altLang="zh-TW" sz="20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3062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3072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3063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950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帳務管理</a:t>
                      </a:r>
                      <a:r>
                        <a:rPr 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技服技轉案收款</a:t>
                      </a:r>
                      <a:r>
                        <a:rPr 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吳盛楨</a:t>
                      </a:r>
                      <a:r>
                        <a:rPr lang="en-US" altLang="zh-TW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主辦</a:t>
                      </a:r>
                      <a:r>
                        <a:rPr lang="en-US" altLang="zh-TW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、邱芷苓</a:t>
                      </a:r>
                      <a:r>
                        <a:rPr lang="en-US" altLang="zh-TW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助理</a:t>
                      </a:r>
                      <a:r>
                        <a:rPr lang="en-US" altLang="zh-TW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3054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五、技術移轉業務表單</a:t>
            </a:r>
            <a:endParaRPr lang="en-US" altLang="zh-TW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65394"/>
              </p:ext>
            </p:extLst>
          </p:nvPr>
        </p:nvGraphicFramePr>
        <p:xfrm>
          <a:off x="4613275" y="1846729"/>
          <a:ext cx="4243388" cy="443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文件" r:id="rId5" imgW="9874428" imgH="6140578" progId="Word.Document.12">
                  <p:embed/>
                </p:oleObj>
              </mc:Choice>
              <mc:Fallback>
                <p:oleObj name="文件" r:id="rId5" imgW="9874428" imgH="614057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1846729"/>
                        <a:ext cx="4243388" cy="443752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14973"/>
              </p:ext>
            </p:extLst>
          </p:nvPr>
        </p:nvGraphicFramePr>
        <p:xfrm>
          <a:off x="461619" y="1553379"/>
          <a:ext cx="4044280" cy="413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文件" r:id="rId8" imgW="6105053" imgH="3119052" progId="Word.Document.12">
                  <p:embed/>
                </p:oleObj>
              </mc:Choice>
              <mc:Fallback>
                <p:oleObj name="文件" r:id="rId8" imgW="6105053" imgH="311905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19" y="1553379"/>
                        <a:ext cx="4044280" cy="413920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五、技術移轉業務表單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" y="1523999"/>
            <a:ext cx="8480612" cy="5047129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AEC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C2009">
      <a:majorFont>
        <a:latin typeface="Arial"/>
        <a:ea typeface="華康儷中黑"/>
        <a:cs typeface=""/>
      </a:majorFont>
      <a:minorFont>
        <a:latin typeface="Arial"/>
        <a:ea typeface="華康儷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solidFill>
          <a:schemeClr val="accent1"/>
        </a:solidFill>
        <a:ln w="19050" cap="flat" cmpd="tri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AEC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簡報1" id="{55EC7766-C1C1-4CD9-A20C-01EAA9385243}" vid="{051D9F98-01E4-4A39-A991-D0CA52EB9A0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原能會母片</Template>
  <TotalTime>1600</TotalTime>
  <Words>789</Words>
  <Application>Microsoft Office PowerPoint</Application>
  <PresentationFormat>如螢幕大小 (4:3)</PresentationFormat>
  <Paragraphs>227</Paragraphs>
  <Slides>18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佈景主題1</vt:lpstr>
      <vt:lpstr>文件</vt:lpstr>
      <vt:lpstr>107年新進人員業務簡介</vt:lpstr>
      <vt:lpstr>簡報大綱</vt:lpstr>
      <vt:lpstr>一、技服科主要業務</vt:lpstr>
      <vt:lpstr>一、技服科主要業務</vt:lpstr>
      <vt:lpstr>二、技服科業務主軸</vt:lpstr>
      <vt:lpstr>三、技服科業務關係圖</vt:lpstr>
      <vt:lpstr>四、技服科業務分工與窗口</vt:lpstr>
      <vt:lpstr>五、技術移轉業務表單</vt:lpstr>
      <vt:lpstr>五、技術移轉業務表單</vt:lpstr>
      <vt:lpstr>五、技術移轉業務表單</vt:lpstr>
      <vt:lpstr>五、技術移轉業務表單</vt:lpstr>
      <vt:lpstr>六、技術服務業務表單</vt:lpstr>
      <vt:lpstr>六、技術服務業務表單</vt:lpstr>
      <vt:lpstr>七、智財種類概況</vt:lpstr>
      <vt:lpstr>八、線上專利申請入口</vt:lpstr>
      <vt:lpstr>八、線上專利申請入口</vt:lpstr>
      <vt:lpstr>八、線上專利申請入口</vt:lpstr>
      <vt:lpstr>報告完畢、敬請指教</vt:lpstr>
    </vt:vector>
  </TitlesOfParts>
  <Company>原能會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林琦峰</dc:creator>
  <cp:lastModifiedBy>江文堂</cp:lastModifiedBy>
  <cp:revision>196</cp:revision>
  <cp:lastPrinted>2017-06-09T07:28:14Z</cp:lastPrinted>
  <dcterms:created xsi:type="dcterms:W3CDTF">2017-05-11T07:05:38Z</dcterms:created>
  <dcterms:modified xsi:type="dcterms:W3CDTF">2018-11-05T07:04:10Z</dcterms:modified>
</cp:coreProperties>
</file>