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3" r:id="rId3"/>
    <p:sldId id="351" r:id="rId4"/>
    <p:sldId id="352" r:id="rId5"/>
    <p:sldId id="353" r:id="rId6"/>
    <p:sldId id="366" r:id="rId7"/>
    <p:sldId id="359" r:id="rId8"/>
    <p:sldId id="328" r:id="rId9"/>
    <p:sldId id="364" r:id="rId10"/>
    <p:sldId id="355" r:id="rId11"/>
    <p:sldId id="362" r:id="rId12"/>
    <p:sldId id="363" r:id="rId13"/>
    <p:sldId id="360" r:id="rId14"/>
    <p:sldId id="365" r:id="rId15"/>
    <p:sldId id="309" r:id="rId16"/>
  </p:sldIdLst>
  <p:sldSz cx="9906000" cy="6858000" type="A4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1424F52-FD57-44AB-8150-5FFD17E75DFA}">
          <p14:sldIdLst>
            <p14:sldId id="271"/>
            <p14:sldId id="273"/>
            <p14:sldId id="351"/>
            <p14:sldId id="352"/>
            <p14:sldId id="353"/>
            <p14:sldId id="366"/>
            <p14:sldId id="359"/>
            <p14:sldId id="328"/>
            <p14:sldId id="364"/>
            <p14:sldId id="355"/>
            <p14:sldId id="362"/>
            <p14:sldId id="363"/>
            <p14:sldId id="360"/>
            <p14:sldId id="365"/>
            <p14:sldId id="30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996633"/>
    <a:srgbClr val="66FFFF"/>
    <a:srgbClr val="3399FF"/>
    <a:srgbClr val="9933FF"/>
    <a:srgbClr val="FF5050"/>
    <a:srgbClr val="336600"/>
    <a:srgbClr val="0033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597" autoAdjust="0"/>
  </p:normalViewPr>
  <p:slideViewPr>
    <p:cSldViewPr showGuides="1">
      <p:cViewPr>
        <p:scale>
          <a:sx n="70" d="100"/>
          <a:sy n="70" d="100"/>
        </p:scale>
        <p:origin x="-690" y="-28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4420687819985348"/>
          <c:y val="0.11301525258072344"/>
          <c:w val="0.54354672890772437"/>
          <c:h val="0.81104281435393832"/>
        </c:manualLayout>
      </c:layout>
      <c:radarChart>
        <c:radarStyle val="marker"/>
        <c:varyColors val="0"/>
        <c:ser>
          <c:idx val="3"/>
          <c:order val="0"/>
          <c:tx>
            <c:strRef>
              <c:f>工作表1!$E$1</c:f>
              <c:strCache>
                <c:ptCount val="1"/>
                <c:pt idx="0">
                  <c:v>全年目標(100%)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工作表1!$E$2:$E$7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0"/>
          <c:order val="1"/>
          <c:tx>
            <c:strRef>
              <c:f>工作表1!$F$1</c:f>
              <c:strCache>
                <c:ptCount val="1"/>
                <c:pt idx="0">
                  <c:v>12月底預定達成率(100%)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ysDot"/>
            </a:ln>
          </c:spPr>
          <c:marker>
            <c:symbol val="none"/>
          </c:marker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工作表1!$F$2:$F$7</c:f>
            </c:numRef>
          </c:val>
        </c:ser>
        <c:ser>
          <c:idx val="5"/>
          <c:order val="2"/>
          <c:tx>
            <c:strRef>
              <c:f>工作表1!$G$1</c:f>
              <c:strCache>
                <c:ptCount val="1"/>
                <c:pt idx="0">
                  <c:v>12月底實際達成率(%)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diamond"/>
            <c:size val="9"/>
            <c:spPr>
              <a:solidFill>
                <a:srgbClr val="FF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5.3182857979964165E-2"/>
                  <c:y val="3.8163379833057752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altLang="en-US" sz="1800" b="0" i="0" u="none" strike="noStrike" kern="1200" baseline="0">
                      <a:solidFill>
                        <a:srgbClr val="0066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4506597852176558E-3"/>
                  <c:y val="2.38521123956606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9583732434839E-2"/>
                  <c:y val="-6.2015492228718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7381255563944513E-2"/>
                  <c:y val="-5.00894360308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628458097159148E-2"/>
                  <c:y val="7.1556337186982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494055735229491E-2"/>
                  <c:y val="-7.15563371869837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6600"/>
                    </a:solidFill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工作表1!$A$2:$A$7</c:f>
              <c:strCache>
                <c:ptCount val="6"/>
                <c:pt idx="0">
                  <c:v>技轉收入</c:v>
                </c:pt>
                <c:pt idx="1">
                  <c:v>技服收入</c:v>
                </c:pt>
                <c:pt idx="2">
                  <c:v>簽約金</c:v>
                </c:pt>
                <c:pt idx="3">
                  <c:v>專利申請</c:v>
                </c:pt>
                <c:pt idx="4">
                  <c:v>國外期刊</c:v>
                </c:pt>
                <c:pt idx="5">
                  <c:v>研究報告</c:v>
                </c:pt>
              </c:strCache>
            </c:strRef>
          </c:cat>
          <c:val>
            <c:numRef>
              <c:f>工作表1!$G$2:$G$7</c:f>
              <c:numCache>
                <c:formatCode>0.00%</c:formatCode>
                <c:ptCount val="6"/>
                <c:pt idx="0">
                  <c:v>1.1737</c:v>
                </c:pt>
                <c:pt idx="1">
                  <c:v>1.2219</c:v>
                </c:pt>
                <c:pt idx="2">
                  <c:v>1.6538999999999999</c:v>
                </c:pt>
                <c:pt idx="3">
                  <c:v>1.3229</c:v>
                </c:pt>
                <c:pt idx="4">
                  <c:v>1.3659000000000001</c:v>
                </c:pt>
                <c:pt idx="5">
                  <c:v>1.319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262016"/>
        <c:axId val="74263552"/>
      </c:radarChart>
      <c:catAx>
        <c:axId val="74262016"/>
        <c:scaling>
          <c:orientation val="minMax"/>
        </c:scaling>
        <c:delete val="0"/>
        <c:axPos val="b"/>
        <c:majorGridlines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20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  <c:crossAx val="74263552"/>
        <c:crosses val="autoZero"/>
        <c:auto val="1"/>
        <c:lblAlgn val="ctr"/>
        <c:lblOffset val="100"/>
        <c:noMultiLvlLbl val="0"/>
      </c:catAx>
      <c:valAx>
        <c:axId val="74263552"/>
        <c:scaling>
          <c:orientation val="minMax"/>
          <c:max val="1.8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none"/>
        <c:minorTickMark val="none"/>
        <c:tickLblPos val="none"/>
        <c:crossAx val="74262016"/>
        <c:crosses val="autoZero"/>
        <c:crossBetween val="between"/>
        <c:majorUnit val="20"/>
      </c:valAx>
      <c:spPr>
        <a:ln w="38100"/>
      </c:spPr>
    </c:plotArea>
    <c:legend>
      <c:legendPos val="r"/>
      <c:layout>
        <c:manualLayout>
          <c:xMode val="edge"/>
          <c:yMode val="edge"/>
          <c:x val="0.68374809839871087"/>
          <c:y val="0.81040331480506256"/>
          <c:w val="0.31625190160128913"/>
          <c:h val="0.16824002962920667"/>
        </c:manualLayout>
      </c:layout>
      <c:overlay val="0"/>
      <c:spPr>
        <a:solidFill>
          <a:schemeClr val="bg1">
            <a:lumMod val="95000"/>
          </a:schemeClr>
        </a:solidFill>
      </c:spPr>
      <c:txPr>
        <a:bodyPr/>
        <a:lstStyle/>
        <a:p>
          <a:pPr>
            <a:defRPr sz="1600" b="1">
              <a:latin typeface="標楷體" panose="03000509000000000000" pitchFamily="65" charset="-120"/>
              <a:ea typeface="標楷體" panose="03000509000000000000" pitchFamily="65" charset="-120"/>
            </a:defRPr>
          </a:pPr>
          <a:endParaRPr lang="zh-TW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B977EF90-B1E6-4232-B981-D614E8A400BE}" type="datetimeFigureOut">
              <a:rPr lang="zh-TW" altLang="en-US"/>
              <a:pPr>
                <a:defRPr/>
              </a:pPr>
              <a:t>2015/3/27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FAA740C-B495-454C-8A13-9E2A6346D5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40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9" y="0"/>
            <a:ext cx="2949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6125"/>
            <a:ext cx="5381625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6"/>
            <a:ext cx="5446713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4" tIns="45698" rIns="91394" bIns="456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CDEFE772-9F70-44AA-AA00-AC27C1DF6F3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6593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C863B918-F089-4699-8422-5FC37EF55ACB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5939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649" indent="-28563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0953" indent="-226921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141" indent="-230096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159" indent="-22850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5173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2189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205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20" indent="-22850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14A9C1-608C-41C1-B63D-D4B4774C7A48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885" indent="-285725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2901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062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222" indent="-228580" defTabSz="92067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382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543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8703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5864" indent="-228580" defTabSz="92067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6FC25-508E-4C9F-A499-0D7016CD36DA}" type="slidenum">
              <a:rPr lang="en-US" altLang="zh-TW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746125"/>
            <a:ext cx="5383212" cy="3727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199" y="4721226"/>
            <a:ext cx="5444806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dirty="0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0035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3A37E4D2-04CC-4837-8DAA-48FF6EE8BF3D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  <p:sp>
        <p:nvSpPr>
          <p:cNvPr id="182276" name="投影片編號版面配置區 3"/>
          <p:cNvSpPr txBox="1">
            <a:spLocks noGrp="1"/>
          </p:cNvSpPr>
          <p:nvPr/>
        </p:nvSpPr>
        <p:spPr bwMode="auto">
          <a:xfrm>
            <a:off x="3856039" y="9440867"/>
            <a:ext cx="2949576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4" tIns="45698" rIns="91394" bIns="45698"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1413" indent="-227013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1788" indent="-230188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8988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61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33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305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7788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DD22C9E9-2CB7-4CBA-8802-D582EDCE4ADC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 shadeToTitle="1">
        <a:gradFill rotWithShape="0">
          <a:gsLst>
            <a:gs pos="0">
              <a:schemeClr val="bg1"/>
            </a:gs>
            <a:gs pos="100000">
              <a:srgbClr val="FFCC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-INERC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075" y="5949950"/>
            <a:ext cx="936625" cy="609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92488" y="6140450"/>
            <a:ext cx="3740150" cy="39687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20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>
            <a:lvl1pPr>
              <a:defRPr sz="4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031875"/>
          </a:xfrm>
        </p:spPr>
        <p:txBody>
          <a:bodyPr/>
          <a:lstStyle>
            <a:lvl1pPr marL="0" indent="0" algn="ctr">
              <a:buFontTx/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5225"/>
            <a:ext cx="23114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94E5F658-EC4A-45FF-87CA-303AD02D91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69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9B4C-84CB-40B0-8EE1-48536A5B015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832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62750" y="188913"/>
            <a:ext cx="2057400" cy="59372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90550" y="188913"/>
            <a:ext cx="6019800" cy="59372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7C8A9-7D89-4088-AD43-28EE01F042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67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590550" y="188913"/>
            <a:ext cx="8229600" cy="59372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E1025-735F-44B6-B082-6279B968D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9104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590550" y="1341438"/>
            <a:ext cx="8229600" cy="4784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8B54A-5460-4143-ADE8-0CBD6CA445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02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39838" y="188913"/>
            <a:ext cx="7077075" cy="9366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AE5BF-43FF-49FE-A08E-B67923F0B1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6783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AD59A-ADD8-4983-AD51-FADFAEA0EC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3164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A3F60-09C3-4D8F-93AB-FAEC600717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7059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90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1550" y="1341438"/>
            <a:ext cx="4038600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9EDDF-E824-4AD3-A722-BB05B7C4DF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92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DEC55-D9E3-46B8-BDA7-165D9EF14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4856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44213-1680-44F4-BA37-C30E8C4D69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124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62C95-8FE6-4EA9-BB0A-E183B71C5E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172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635E2-2B53-480A-A9B1-2E88E7C268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1905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74DE0-9F2D-4C79-8AD1-6A5A7EB3A1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400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chemeClr val="bg1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3025" y="188913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341438"/>
            <a:ext cx="89154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ABBFCA9F-857A-4F81-B2BC-FDFEF73B18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17475" y="1125538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117475" y="6308725"/>
            <a:ext cx="9710738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1033" name="Picture 9" descr="C-INERC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" y="333375"/>
            <a:ext cx="1012825" cy="66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8575" y="6524625"/>
            <a:ext cx="2673350" cy="3048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zh-TW" altLang="en-US" sz="1400" b="1" smtClean="0">
                <a:solidFill>
                  <a:srgbClr val="0066FF"/>
                </a:solidFill>
                <a:ea typeface="標楷體" pitchFamily="65" charset="-120"/>
              </a:rPr>
              <a:t>行政院原子能委員會核能研究所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  <p:sldLayoutId id="2147483696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 b="1">
          <a:solidFill>
            <a:srgbClr val="006666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192.168.160.9:8080/hrm/hrm_index.jsp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F9AEC9BC-8D1C-44BC-86EA-EC9B0921B778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1124744"/>
            <a:ext cx="7645400" cy="4104481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綜合計畫組</a:t>
            </a:r>
            <a: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zh-TW" altLang="en-US" sz="46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計畫管</a:t>
            </a:r>
            <a:r>
              <a:rPr lang="zh-TW" altLang="en-US" sz="4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考科</a:t>
            </a:r>
            <a: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en-US" altLang="zh-TW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104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年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月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</a:t>
            </a:r>
            <a:r>
              <a:rPr lang="zh-TW" alt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" t="7943" r="1302" b="1563"/>
          <a:stretch/>
        </p:blipFill>
        <p:spPr bwMode="auto">
          <a:xfrm>
            <a:off x="324000" y="764704"/>
            <a:ext cx="9252000" cy="6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466136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10</a:t>
            </a:fld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7510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配合</a:t>
            </a:r>
            <a:r>
              <a:rPr lang="zh-TW" altLang="en-US" sz="3600" dirty="0"/>
              <a:t>本所組織運作、總體計畫人力成本</a:t>
            </a:r>
            <a:r>
              <a:rPr lang="zh-TW" altLang="en-US" sz="3600" dirty="0" smtClean="0"/>
              <a:t>分析</a:t>
            </a:r>
            <a:endParaRPr lang="en-US" altLang="zh-TW" sz="3600" kern="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協助人力資源之管理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同仁之差</a:t>
            </a:r>
            <a:r>
              <a:rPr lang="zh-TW" altLang="en-US" sz="3600" dirty="0" smtClean="0"/>
              <a:t>假、購</a:t>
            </a:r>
            <a:r>
              <a:rPr lang="zh-TW" altLang="en-US" sz="3600" dirty="0"/>
              <a:t>案之</a:t>
            </a:r>
            <a:r>
              <a:rPr lang="zh-TW" altLang="en-US" sz="3600" dirty="0" smtClean="0"/>
              <a:t>申請</a:t>
            </a:r>
            <a:endParaRPr lang="en-US" altLang="zh-TW" sz="3600" kern="0" dirty="0" smtClean="0"/>
          </a:p>
          <a:p>
            <a:pPr eaLnBrk="1" hangingPunct="1"/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11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879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本所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計畫分類與編碼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600" dirty="0" smtClean="0"/>
              <a:t>計畫編</a:t>
            </a:r>
            <a:r>
              <a:rPr lang="zh-TW" altLang="zh-TW" sz="2600" dirty="0" smtClean="0"/>
              <a:t>碼</a:t>
            </a:r>
            <a:r>
              <a:rPr lang="zh-TW" altLang="en-US" sz="2600" dirty="0" smtClean="0"/>
              <a:t>範例</a:t>
            </a:r>
            <a:r>
              <a:rPr lang="en-US" altLang="zh-TW" sz="2600" u="sng" dirty="0" smtClean="0"/>
              <a:t>A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EE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01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02</a:t>
            </a:r>
            <a:r>
              <a:rPr lang="zh-TW" altLang="en-US" sz="2600" dirty="0" smtClean="0"/>
              <a:t> </a:t>
            </a:r>
            <a:r>
              <a:rPr lang="en-US" altLang="zh-TW" sz="2600" u="sng" dirty="0" smtClean="0"/>
              <a:t>03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TW" sz="2600" dirty="0" smtClean="0"/>
              <a:t>1.</a:t>
            </a:r>
            <a:r>
              <a:rPr lang="zh-TW" altLang="zh-TW" sz="2600" dirty="0"/>
              <a:t>依據計畫屬性，首碼分為</a:t>
            </a:r>
            <a:r>
              <a:rPr lang="en-US" altLang="zh-TW" sz="2600" dirty="0"/>
              <a:t>A</a:t>
            </a:r>
            <a:r>
              <a:rPr lang="zh-TW" altLang="zh-TW" sz="2600" dirty="0"/>
              <a:t>、</a:t>
            </a:r>
            <a:r>
              <a:rPr lang="en-US" altLang="zh-TW" sz="2600" dirty="0"/>
              <a:t>B</a:t>
            </a:r>
            <a:r>
              <a:rPr lang="zh-TW" altLang="zh-TW" sz="2600" dirty="0"/>
              <a:t>、</a:t>
            </a:r>
            <a:r>
              <a:rPr lang="en-US" altLang="zh-TW" sz="2600" dirty="0"/>
              <a:t>C</a:t>
            </a:r>
            <a:r>
              <a:rPr lang="zh-TW" altLang="zh-TW" sz="2600" dirty="0"/>
              <a:t>、</a:t>
            </a:r>
            <a:r>
              <a:rPr lang="en-US" altLang="zh-TW" sz="2600" dirty="0"/>
              <a:t>D</a:t>
            </a:r>
            <a:r>
              <a:rPr lang="zh-TW" altLang="zh-TW" sz="2600" dirty="0"/>
              <a:t>四類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A</a:t>
            </a:r>
            <a:r>
              <a:rPr lang="zh-TW" altLang="en-US" sz="2600" dirty="0" smtClean="0"/>
              <a:t>為中央科技計畫，</a:t>
            </a:r>
            <a:r>
              <a:rPr lang="en-US" altLang="zh-TW" sz="2600" dirty="0" smtClean="0"/>
              <a:t>B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外界委託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C</a:t>
            </a:r>
            <a:r>
              <a:rPr lang="zh-TW" altLang="zh-TW" sz="2600" dirty="0" smtClean="0"/>
              <a:t>為</a:t>
            </a:r>
            <a:r>
              <a:rPr lang="zh-TW" altLang="en-US" sz="2600" dirty="0" smtClean="0"/>
              <a:t>中央基本需求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含設施運轉</a:t>
            </a:r>
            <a:r>
              <a:rPr lang="en-US" altLang="zh-TW" sz="2600" dirty="0" smtClean="0"/>
              <a:t>)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D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各單位業務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，</a:t>
            </a:r>
            <a:r>
              <a:rPr lang="en-US" altLang="zh-TW" sz="2600" dirty="0" smtClean="0"/>
              <a:t>E</a:t>
            </a:r>
            <a:r>
              <a:rPr lang="zh-TW" altLang="zh-TW" sz="2600" dirty="0" smtClean="0"/>
              <a:t>為</a:t>
            </a:r>
            <a:r>
              <a:rPr lang="zh-TW" altLang="zh-TW" sz="2600" dirty="0"/>
              <a:t>各</a:t>
            </a:r>
            <a:r>
              <a:rPr lang="zh-TW" altLang="zh-TW" sz="2600" dirty="0" smtClean="0"/>
              <a:t>單位</a:t>
            </a:r>
            <a:r>
              <a:rPr lang="zh-TW" altLang="en-US" sz="2600" dirty="0" smtClean="0"/>
              <a:t>先期</a:t>
            </a:r>
            <a:r>
              <a:rPr lang="zh-TW" altLang="zh-TW" sz="2600" dirty="0" smtClean="0"/>
              <a:t>計畫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TW" sz="2600" kern="0" dirty="0" smtClean="0"/>
              <a:t>2.</a:t>
            </a:r>
            <a:r>
              <a:rPr lang="zh-TW" altLang="zh-TW" sz="2600" dirty="0"/>
              <a:t>依據</a:t>
            </a:r>
            <a:r>
              <a:rPr lang="zh-TW" altLang="zh-TW" sz="2600" dirty="0" smtClean="0"/>
              <a:t>計畫</a:t>
            </a:r>
            <a:r>
              <a:rPr lang="zh-TW" altLang="zh-TW" sz="2600" dirty="0"/>
              <a:t>領域歸屬</a:t>
            </a:r>
            <a:r>
              <a:rPr lang="zh-TW" altLang="zh-TW" sz="2600" dirty="0" smtClean="0"/>
              <a:t>，</a:t>
            </a:r>
            <a:r>
              <a:rPr lang="en-US" altLang="zh-TW" sz="2600" dirty="0"/>
              <a:t>2</a:t>
            </a:r>
            <a:r>
              <a:rPr lang="zh-TW" altLang="zh-TW" sz="2600" dirty="0"/>
              <a:t>、</a:t>
            </a:r>
            <a:r>
              <a:rPr lang="en-US" altLang="zh-TW" sz="2600" dirty="0"/>
              <a:t>3</a:t>
            </a:r>
            <a:r>
              <a:rPr lang="zh-TW" altLang="zh-TW" sz="2600" dirty="0"/>
              <a:t>碼分為</a:t>
            </a:r>
            <a:r>
              <a:rPr lang="en-US" altLang="zh-TW" sz="2600" dirty="0"/>
              <a:t>NS(</a:t>
            </a:r>
            <a:r>
              <a:rPr lang="zh-TW" altLang="zh-TW" sz="2600" dirty="0"/>
              <a:t>核安</a:t>
            </a:r>
            <a:r>
              <a:rPr lang="en-US" altLang="zh-TW" sz="2600" dirty="0"/>
              <a:t>)</a:t>
            </a:r>
            <a:r>
              <a:rPr lang="zh-TW" altLang="zh-TW" sz="2600" dirty="0"/>
              <a:t>、</a:t>
            </a:r>
            <a:r>
              <a:rPr lang="en-US" altLang="zh-TW" sz="2600" dirty="0"/>
              <a:t>EE(</a:t>
            </a:r>
            <a:r>
              <a:rPr lang="zh-TW" altLang="zh-TW" sz="2600" dirty="0"/>
              <a:t>環能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RA</a:t>
            </a:r>
            <a:r>
              <a:rPr lang="en-US" altLang="zh-TW" sz="2600" dirty="0"/>
              <a:t>(</a:t>
            </a:r>
            <a:r>
              <a:rPr lang="zh-TW" altLang="zh-TW" sz="2600" dirty="0"/>
              <a:t>輻應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、</a:t>
            </a:r>
            <a:r>
              <a:rPr lang="en-US" altLang="zh-TW" sz="2600" dirty="0"/>
              <a:t> </a:t>
            </a:r>
            <a:r>
              <a:rPr lang="en-US" altLang="zh-TW" sz="2600" dirty="0" smtClean="0"/>
              <a:t>RS(</a:t>
            </a:r>
            <a:r>
              <a:rPr lang="zh-TW" altLang="en-US" sz="2600" dirty="0" smtClean="0"/>
              <a:t>研支</a:t>
            </a:r>
            <a:r>
              <a:rPr lang="en-US" altLang="zh-TW" sz="2600" dirty="0" smtClean="0"/>
              <a:t>)</a:t>
            </a:r>
            <a:r>
              <a:rPr lang="zh-TW" altLang="en-US" sz="2600" dirty="0" smtClean="0"/>
              <a:t>。</a:t>
            </a:r>
            <a:endParaRPr lang="en-US" altLang="zh-TW" sz="2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2600" kern="0" dirty="0" smtClean="0"/>
              <a:t>3.</a:t>
            </a:r>
            <a:r>
              <a:rPr lang="zh-TW" altLang="zh-TW" sz="2600" dirty="0"/>
              <a:t>第</a:t>
            </a:r>
            <a:r>
              <a:rPr lang="en-US" altLang="zh-TW" sz="2600" dirty="0" smtClean="0"/>
              <a:t>4</a:t>
            </a:r>
            <a:r>
              <a:rPr lang="zh-TW" altLang="zh-TW" sz="2600" dirty="0"/>
              <a:t>、</a:t>
            </a:r>
            <a:r>
              <a:rPr lang="en-US" altLang="zh-TW" sz="2600" dirty="0"/>
              <a:t>5</a:t>
            </a:r>
            <a:r>
              <a:rPr lang="zh-TW" altLang="zh-TW" sz="2600" dirty="0" smtClean="0"/>
              <a:t>碼為</a:t>
            </a:r>
            <a:r>
              <a:rPr lang="zh-TW" altLang="zh-TW" sz="2600" dirty="0"/>
              <a:t>分支計畫流水</a:t>
            </a:r>
            <a:r>
              <a:rPr lang="zh-TW" altLang="zh-TW" sz="2600" dirty="0" smtClean="0"/>
              <a:t>編號</a:t>
            </a:r>
            <a:r>
              <a:rPr lang="zh-TW" altLang="en-US" sz="2600" dirty="0" smtClean="0"/>
              <a:t>、</a:t>
            </a:r>
            <a:r>
              <a:rPr lang="zh-TW" altLang="zh-TW" sz="2600" dirty="0" smtClean="0"/>
              <a:t>第</a:t>
            </a:r>
            <a:r>
              <a:rPr lang="en-US" altLang="zh-TW" sz="2600" dirty="0"/>
              <a:t>6</a:t>
            </a:r>
            <a:r>
              <a:rPr lang="zh-TW" altLang="zh-TW" sz="2600" dirty="0"/>
              <a:t>、</a:t>
            </a:r>
            <a:r>
              <a:rPr lang="en-US" altLang="zh-TW" sz="2600" dirty="0"/>
              <a:t>7</a:t>
            </a:r>
            <a:r>
              <a:rPr lang="zh-TW" altLang="zh-TW" sz="2600" dirty="0"/>
              <a:t>碼為分項計畫流水</a:t>
            </a:r>
            <a:r>
              <a:rPr lang="zh-TW" altLang="zh-TW" sz="2600" dirty="0" smtClean="0"/>
              <a:t>編號</a:t>
            </a:r>
            <a:r>
              <a:rPr lang="zh-TW" altLang="en-US" sz="2600" dirty="0" smtClean="0"/>
              <a:t>、</a:t>
            </a:r>
            <a:r>
              <a:rPr lang="zh-TW" altLang="zh-TW" sz="2600" dirty="0" smtClean="0"/>
              <a:t>第</a:t>
            </a:r>
            <a:r>
              <a:rPr lang="en-US" altLang="zh-TW" sz="2600" dirty="0"/>
              <a:t>8</a:t>
            </a:r>
            <a:r>
              <a:rPr lang="zh-TW" altLang="zh-TW" sz="2600" dirty="0"/>
              <a:t>、</a:t>
            </a:r>
            <a:r>
              <a:rPr lang="en-US" altLang="zh-TW" sz="2600" dirty="0"/>
              <a:t>9</a:t>
            </a:r>
            <a:r>
              <a:rPr lang="zh-TW" altLang="zh-TW" sz="2600" dirty="0"/>
              <a:t>碼為子項計畫流水編號</a:t>
            </a:r>
            <a:endParaRPr lang="en-US" altLang="zh-TW" sz="2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12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6905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五、人力工時系統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sp>
        <p:nvSpPr>
          <p:cNvPr id="4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13</a:t>
            </a:fld>
            <a:endParaRPr lang="en-US" altLang="zh-TW" sz="1200"/>
          </a:p>
        </p:txBody>
      </p:sp>
      <p:sp>
        <p:nvSpPr>
          <p:cNvPr id="2" name="AutoShape 4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155575" y="-34591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6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307975" y="-33067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8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460375" y="-31543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7" name="AutoShape 10" descr="data:image/png;base64,iVBORw0KGgoAAAANSUhEUgAAAs8AAAL2CAIAAAAxZeyFAABpiElEQVR42u29b+ht13nndwkmJiRtLmkZQl50iKRQaJtKhWEsXENftLjBEaYeBkyEDGLCvNCtoILEGNmaxmo8vZ7bTC8SKpJgLCqlKiEaFCzRCbIZazTmWjXXg31lNRohXTQzFzlOL5anUlohjEkf83WePH7W2muvvc85+5yzz+fDQjr3/M6fffZeez+f/ax/Z/4CAAAAYJec+Y9vueUMHDl2EBeuN1Qbqg3VhmpDtYH+avOj/z36F39BOepiB3FpS6XaUG2oNlQbqg2lu9pgG5z/nP9UG6oNhWpDwTYonP8Uqg2FakPBNiic/xSqDdWGakO1oWAbnP8Hcf7/N3//7/+d3//9/tc/+M47o894ufCd73T+qfEhPeV/ePXVT3/jG/Pe+1vPP/8bDz204QYQNihUGwq2QeH8Hwz5N33oQxZuJ9nJf/axj9l/vfy1X/kV+6/9yR58+Ld/O/3p3Be/WP0c+14r7hz2sknSU37af/6bvznvvaYatp3mK1QbClcbqg22QeH83/75bxHa/ODT3/hGKuYTQ6kCaUR8xkK1EgP2IL24fKZ8l5fGl/bYxuz32hvt7buoBmlHETYo2AYF26Cc3Pn/d37/9y3KxlSEikV9U4GhVEHVNobcYsg2fuv558vPtydnR/3FbMM2stxj1WKfaT/fdiZhg8LVhoJtUE70/DfVsHhvQTG1IDz4zjuN5o+hlhQ1iKhJpfqnVOwTqs03yU5sIzubV3ZkG7Zzyu2s/qJGFoewQcE2KNgG5RTPf6mGN6aksN0O8L/x0ENDL0j38UNdRO15vfLDv/3b9sC+0f6romSAinIDVuwbR3+RvazHS9RIZN8bi743PamiDWj0dcU2KFxtKNgGhfO/rhoxdeGxX+bR09fSYna1t0cs9hVDBqAA7zmVqkzYJ9gv6u/46T1V5/WuGMpt9KdMsA0KVxsKtkHh/B+/4+9UDW96iG6hLiBJOCwAl6Fao2BiwqBqJPrA/uGvm4xJKXuiYBsUrjZUG2yDwvm/5fNfBmClp82i2tGh2vWhGoDNCc598YvxxdW+ERpJ25+tsRdjG4QNrjZUGwq2wfl/oOe/GYa3a9jj0X4bcovUIVRdHMououmNmlSjVBN7+ya9Ps0zzFf6u5SW3zX0xmp6BtugcLVht2MbFM7/aSNgU6B98J13LParYWJo1q/+lpT0yUohlLZRpiUmDYX1F08abhpFYWhqr84uotgGhasNBdugcP5X8hmjOQw5hwVRzcmxrZaU6otTbsNif783xPE1tp2NsbtDrUjtKcj6lYWwQeFqQ8E2KJz/P5IMDey0cK7mj6GZqSx+67beStmUYAF+XkvKkG3Yi+O3TGoTidOfT02KaJ80OnxgGxSuNlQbbIPC+T///G90jdRfGzH43Be/mHIPG+Y2LOTHjbGv7my/kD/1b/morIz+KGyDwtWGaoNtbL/Y1XwoNW33x+2FrOwi3k5r29s1QqGdzz+E5bJO0DYmTV/RCMzl6ifVhpgoDZ3NKBq4O6nX56TExqSZ1LGN0QFNdrA6Bz3FtzR0cJOLT1kefOcd27zqd2mV4BmbkTQa29hKsYgwe8VmOxyNu4vO+jnjsLYrz15i3MHZhlruG8t4tneTXcob1311JGwvQKp+A/FQ2caUuf1Ra8E2NrcNO1I+0WcqviZI9fm0AFu724cd63KIyqTqZ0/2zECq6te4CkxSLmwjdqAZ2kVtC7QKljoaq89QWi+w89I8uj3V+lCtNu3VjNtVdKpgYRvtqKyZf2ecbn75Kk9quwio7diuPD0LYs84rEOzFavY/txkBew12IY60CWLjAcjnc9V3/QLevnX0Uy1BmdW72jLLgKdIQrbWDi30fPi+IxVqtFwYnXJKl7jZYocjWCjCcHao1vtBT2XnrZtqFPLiYQNOzF10Ry6FIxWjNI2NGQ6DnTSce/JNFQnrBs66I06nGabTam4dhWavXwPtjF05qqLWM+O1e2u/VfrFcQrhv5kT6qS9J/p8w5ru/Jv5V7luG2jmjCIy0z4UVTRghdKP/htij1p/zRvKO9sRkOUZzXSnXEZCPdytNZtG5PsbYu2kcJDmX63qtWzbYpMClcpMqmJJF0vlC33J9UTNsn3UGonrfCSnu9X4WMMG3YFdyFQv2NNWl/+5KGTNPnEqG3Yf3UnGq8ndokYmj6/fKaqobESpvV0lKKLC+vYMz3HFNvYRbpdUanRJtKz/zc5NNjGlktcE1znm11W7OgOOaCd7XYSSguqZ76VdDPaDlFxNKN7DLaxrfPfk4qNsmvbSG0u6YH/M+YYbKv6c5jyg/h2pUwbcULpVinCXnKbxxg2hlyh8yTVuKdJtlFeTzTMKpXqUCkVv4GxB/ocn0XG49lQbmOnYQnb6G+a12pNx2IbjSvtvHa69dhGvCJ7c2YjfT2jM1QjRMXGezXoeMDANrZy/o928p16KPtnyLDzal6zl11oZvcOG+0j1pNsp9psUtonqSZ/S103Gi0p25Jgqw9VNdmKbXSuYEy1maEaHqcae7jUAr/4bGIbMw7rvIkHT8I2tKq4HQxlrT3JoV1mz8dLtl0myl4zpbuVFSVdC6Lc2Tfq4qKuG/G92AZj0hjKeFDVRuvUeBlaIS+epFXZ7cltWOk3zg0b+Kq20d9pw/sGUm02LOqnNZRWt6NjMaL6VzV4xcqpZKdiVmkb1SEIGx5WC2E9nULUSHeKtqFmUftvtZ+mxv+0E+92KSmbUXT7Us1zql+ud9RQndAXpSvXUC9RwgbRGtvYS7WpNoWUF4qYOVBb1Wj2uAwJmll/AduwbVOjmzpqeDeO/k4bvrQy1WZDl7W9PaSYWiBJ3XHSfWm1/nioKkWks1pOPaxSnHabtb56gapyoC0pOrpb//3RQqqLa8Txx9UrC7kNbAPbOIpqkywkddhMYUA3NmUf29SPpz/YbzG3kSZo6WzKkWyR29hwTLX5hKYTTH25Yi9sRYRycGLbNuKf+nuqTT2snZ+8TBefwx2T4qOM7Hj35IKiV6ZR8uVaGz2ntx/ROLUOtoFtYBuH1pIS+1tUx53OO0mHLsH6xhkCoUaf9osbPZEnhRlNDaKxTlSbqUUDGzccn78L25h6WOVAjeFsrk2naxtaHDzuYm/jKMcR+DxOfsDKlpRyV46OSfF7CA14wTawDWzjiFpS+qckicNNY1HKunxed7epw2/5Mp+yKb2xmirXmOdy6tuhWDUanDZcmpirzYbZgkf/clrhWC29e8Rs25h6WMltjN8T6CCpzUznfHVZ8E12UMM21BSnXqL6am+TwzawDWxjfWNSHv3JmQMbZrPdMSlaP0FNNv7ioQUL07jxRn/VGGMaCRWqzVZsY2igWbVzhvtifFenE8w4rMqHDY3xjun/E7UNJX/k735uu8p5zkM7qHrKpZaU6nor7cU1dJ/hbSh2JdKh1bvSTQy2gW1gG/uqNnE2P82gVb0Kj56kypW2cxvRCbbVb0OTCVWbXTa5q07/nLHMClebR2vz2asmxJa7oa6djbU1Um3sz0BMPaz9vURPtyUlzVDu+1SzX+g8dB0r2zKTVFaHDDWuBZpJrDqZB7mN/Z7/igejr6me575U/dSexY0/dY6HnDo6wD62cautFbyoNtXrqY7+PNtIF9xGu/sWbUNVqDrFbaoznd9eTgJhsXDejB3YRjlvW3VmwqptNKpcOhw9R3beYaUlpfeC67vJmzPjvvMdVE7ulPZddVeOXgvUGzl9Praxu/PfzqU4x2K1YbJn4GJc7UxHWZG7OkTNT+DkDb4Kz1A61DNwnWn8STODaQzF0I2I0mlbv1s9XtuIp+TQ5bXHNtIIlHJMyiRb3XxMSuoW2hM5hlaDG+o8i23srt/GUJWb4ZGzDyu5jd7RKL4kt5aW0FTQVYewV8ZzdUPb8DPc54/ziTewjZ2GjXhxt880sUjz0MdxjNW0to5UeTqpCjWmkfYxkN6Irk5escqlOjPU42/zARHtQDUpjGEbB57baL84bvbot7cn1R2a9wzb2IVtaMHYofiSMpftz9zksPona0qxKK/x/qfdPXnluQ0/8fzGVM2oMa3dUIoNbcNXaVHDTWxPwTZ2GjbiYdJeTZnM8o4/nrfuo2nKRT/zR5dvLWtL2zY6T1Fs4yhsI40gqI4pWNg2Ykhox6Se9QLl0FtcNADbaGQjhpo7S3VofOZWDqvfa8XXaAY5zSmy4ZoMx20b3kZl/9WDcgmcdK1PIhKz39UJedrXAj94KTg1bGOBJQlO0DYmxYzo+Jq97dG/nAg/Xr7bq10ciG2kwZNpaOUu+v2deL8NNbS1u+5XJ8MYenF1/kDvV+g1R8ex0QbvdbXhOv3rBWqygOoK29jGbNvwY129FqW3l3t+yDY2P6xaCdLK0OVCi4IpQbK7rsQHbRt2go3u5ca1vicvJN1r9CGIAcm7pqdl7r2nugLAwpO/Yhupz1TZv9j1Isp7PLLlCVYmxtK0LlOnxLHX2P7pT1TaploZDQZbvx053mrTc0UeqjmaPHB0iGDKeURhHW0UrxY3YGVSG1NH62JoL7DdVfYd1r3vpHRFuSADtlENw9WJsMr+PfFJf2/VHuSg1ViWXr/5YfVVxjo/ZOHBlYfVS3RSp8J5w16WX2YX29iWbUjySleoztQ0NH2TnYq25SnvtfXchtaR719Bvucm25MfVJtOgRsyktQxqL9s1/ZGhWloSuXtNotQbbZV34ZuPHpubrdyWHvmjykFC9ugnLptjN4gejJjUl+n2LbqHUQUxZWsSl295tmGtrP/brK69GjVNmZcUAgbFK42lEOoNtgG5/+hjElppPXUCpZUw8zAVUDZ9WqQ1hpLafBRbICPwT4NxJ1nG7KWSbbRufA01YbC1YaCbVA4/7ffkpKifkz9WUSPTelD8/Vqjq/+YB9Hwahpc+ogdW1q51Je1YkfhhZSotpQuNpQsA0K5/+mtmEyUe3B5z3ANTdG2dzYGFE2Oi6xOny6OsogDckeaqzxDErnQkrkNihcbag22AaF83/R3Ea1B0OK+mWfrMYMeqNdrxvBfsZEF1GGyo4mQ28Zmr00TT1CtaFwtaFgGxTO/+20pJQNEKNRf3Tlw1Hb0Bi2JAfpe2dMI21vHx3L0N9LlGpD4WpDwTYonP9b67dhMTv+qcc22irQnt3L57pRc0l1vg1/3BgFV7qF5kenJYWwwdWGaoNtcCA5//dz/mvQabUXpKaQT2utjQ5vGZqL04ptcJrhQG/RJEtD484ntaT4pPupjK4HK9fxGUGGfgK2QeFqQ8E2KJz/k0uaATZFU4uvPhvb5rmNMlRrvo32Fvbbhm1to4tGnHawal1KvWj4jG+V5qGKu4tqQ+FqQ8E2KJz/G5VG/4Zd2EZPKb+3mgUp1/QZaq8ZGhOr1ePMJ9Lnm4VoalT7dayTQuFqQ8E2KJz/2y/ed/I3Hnpo1DaGxqT4gI728BCL66NjYc598YtpeQutedE5p7Vtoe23ctl6bXx7cg5tSc8QXKoNhasNBdugcP5PK5pK3GJ8e42b0TEpGnXS/qL+FbZ6Wk+qRROe+jeql0b/fOTyEqoNhasNBdugcP5vv4w2ImgZVWoC1YZCtaFgGxTOfwrVhj1PtaHaYBsUzn/Of6oN1YZCtaFgGxTOfwrVhkK1oWAbFM5/CtWGakO1odpQsA3Of85/qg3VhkK1oSxmG//u2bNn4Mixg7jw+U+1odpQbag2VBvorzZLWyoAAACcGtgGAAAAYBsAAACAbQAAAABgGwAAAIBtAAAAALYBAAAAgG0AAAAAtgEAAADYBgAAAAC2AQAAANgGAAAAALYBAAAA2AYAAABgGwAAAADYBgAAAGAbAAAAgG0AAAAAYBsAAACAbQAAAAC2AQAAAIBtAAAAALYBAAAAgG0AAAAAtgEAAADYBgAAAAC2AQAAANgGAAAAYBsAAAAA2AYAAABgGwAAAIBtAAAAAGAbAAAAgG0AAAAAYBsAAACAbQAAAAC2AQAAAIBtAAAAALYBAAAA2AYAAAAAtgEAAADYBgAAAGAbAAAAANgGAAAAYBsAAAAA2AYAAABgGwAAAIBtAAAAAGAbAAAAgG0AAAAAtgEAAACAbQAAAAC2AQAAANgGAAAAALYBAAAAR2Ybt9x88xk4cuwgUpUBAOBwbcN4963vUo662EGkKgMAALZBwTYAAADboGAbAAAA2AYF2wAAAGzjyMpLly9hGwAAAEdgGxcvnP/grR947JGHJr3rnrvPTXr9/ffd+7WvfKnxgo/e9hHbjDdeudL/mfb6m268YdJb7MfaFz33zNPp+TvvuN3KVH2xDbBPu37tKrYBAAAnbRtPPfm4RXoVxdT0ApMAi5r+z87YaTHeAu3U2NwI56PG47/Ci6mGSU96xn5v+0PsLeVvtG83EfGf1v+LploatgEAACu0DYusHj4tOionYc94nLYHFqRjwO6MoPbiScJhH6vXm3NU4307+VEN9ukttvH65OgcphH2MhX7sVb8n17kDfbA3mgfEvVr0gZMMjZsAwAAVmIbXp575umqHKTchgfsnvSGvbjaJuJ+Yx9l/3StsS+S0JQtIEORO2UvRnMb9l+1sHhbj8lNv214iT9zkm3YM/3Ghm0AAMCqbKPaX2HINu6843aPshae7b3VYi/2x+rEoEjfryxbz22M5mOsTPr22BQVi73F9r/8qVo69wC2AQAAK7GNmNiwsBqNQX7g/7TP1JNlD4/UQlEGcntLjzFUswVt21COpMxkzOi3oeakVOyNU11HDS5TO69gGwAAsFrbGEpsVHMb7Wjd7sZR9gO18F/KTSkc0TbU5LGLdMiM3EZDrexdynxgGwAAcOq28dgjDymaWrEYqSS/d1CIf1Wfg8bIkYsXzg/1Y5g6QEOdRmOjjFIFemwlJldi34tGZwuL/W1vUPeR6kf124btPXu9/mvvss+cNAoX2wAAgBXahoVtC8MeVjXU02Lkc888XdqGlUaHA/urjxSdNMB1w5YU29SeXqIqDenZim3Y/tRO8HdVW52wDQAAOCHbSEG93ZIy1OASG2WG+jEM9bJUQsXn/Kj2rhiK92YwjWxK9S36uk1aUuw3NjqNulv4u2ynzRYObAMAANZpGzElEOfb0ON2z8fqXBTqebpJ94UhdRgaEjJalKHRj/Ji31LtJapesXqsDhnVSUJNfeLPjNtsb5w30xe2AQAAa7ANv5u3W3Cf3Wsot9GjBWWywb5iqIVlWyNge7pH2A9sbIb9NXZQTTLR0y81KUja5jghKbYBAACnZRsWZXXbXV0KpLQNe3FjHKm9uGxtiTN6lZ8fW1I0BrU9JmXoe1MvjfIZdTLtnGjcZwOr5i2qqpG2MG2ziUjq3IptAADAqdiGPENTVihqau4KbzhQd8vU3DAU+6tdHxrZEe+D6UNgqj08emyjHewb3TK0B1JLR3qxhr1UXcqnO2vMfyrXUfqk+iHYBgAArNw2LJQOjVCd2pJSRnQNGGnbxujX9diGD5EtB836M9UtsT8pW1MmQjxNor6rWifF3MJ1IU7+oSVkG4Ni7O2yusYEJ9gGAACs0zYUrauRWLF2km2k18dpzndqGzNyGxotUu2rMZQIsRdrzPDoIJ0Z04thGwAAsFrbsFtwC6KaUCuFz6lLuZavT/0rfdqrrdtGT7+NJBCNuUMazS67W9sF2wAAgHXahkmGt6Hoxl2tEqnzZgrkeovaDmKvDntX6vbhY0dVfIU2ZRQ0P2l8/bxeohKm0f6wVl66fKmnFaNqG2py6nSIGaurYBsAALBC24iqkdoL1GezahsbDmdN8btncOlQ5LYtbCw6P7QSfZxArBQmt6LyeVclbAMAAKDXNqau/L6vsnnYXr50ztSObQAAwMptg3LgBdsAAABsg4JtAAAAtkHBNgAAALANCrYBAADYBgXbAAAAwDawDQAAAGxjUnnqycfvuftc/zhSTUfWHu57dCNpsQ0AAMA2tlnSFJ8fvPUDFy+c758RRFOVtyftGFqYDdsAAABYrW2YYcQ1Wn2aTq10X50MVLOb+1yinvzwOcXtGXuvmUpaBX7qerbYBgAAwNpyG3GNElMK15F77j4X0x6+QLz/M9mGeYYnOfRRSpBgGwAAANjGj9dXizKhJeI8RWEmkfpe2DNSE7eNpBT2gptuvAHbAAAAwDZ+3DISV4YzObj/vnufe+ZpT3VUF5CTTMg2quvM2Yeoiyi2AQAAcHK2EddZ1QqrSmxoaVZvQLEHvsx9dfSK20Zj1Am2AQAAQG7jx+kN84yqWGi9eCU8SqvwlhR9glsItgEAAIBt/MQq7XEUSTmAxf4a20ruvON2TbMhEbnn7nM+dMVU4/q1q6YdPuQV2wAAADhp29BkGN6qUi3t2TI8t1E+r3dhGwAAAKduG6MqMOQTZiGPPfKQ/lrqyEuXL6lJxb8itbBgGwAAAOQ2/iq3UdqGyYR6acg21HrSEBrzkjiNGLYBAABAbmMkt3H/ffeqG4f/9c47bo+dTO1JjXDRdKVpfnRsAwAA4LRyGz6LebVUcxvlXKLmE+ooqnf5hGD02wAAACC3MTm38dLlS95RI/71+rWr5XJu2AYAAAC5jRvi8mzV3EZagD72CR3qQ4ptAAAAYBs/zkZoqIiv/urP+1xeSTU0bTm2AQAAgG1MW32+HMJqSmFPmiiYiDT6eGIbAAAA2MbIbOWNmbv8ZTfdeMPQCm3YBgAAALZRNwCt8trf4DIkJRcvnC97hqb32muwDQAAgFPMbVCwDQAAwDYo2AYAAAC2gW0AAABgGxRsAwAAsI1jKlf/yT/6kz/4B3/+navYBgAAwH5s4+zZs2fWy3/0Sz///Kc+bOVv/42/vuKfaQeRqgwAAIdrG+v+eX/6jedkG298+QkONgAAALaBbQAAAGAb2AYAAABgG9gGAAAAtoFtAAAAYBvYBgAAAGAb2AYAAAC2gW0AAAAAtgEAAADYBrYBAACAbWAbAAAAgG1gGwAAANgGtgEAAIBtYBsAAACAbWAbAAAA2Aa2AQAAgG1gGwAAAIBtYBsAAADYBrYBAAAA2AYAAABgG9gGAAAAtnE4XH7gLrlFT3nhM7e99/Zb1AAAAABsYwLXX77UbxuvPfswhx8AAADbmExneoPEBgAAALYxk870BokNAAAAbGM+o+kNEhsAAADYxkaMpjdIbAAAAGAbm9JIb5DYAAAAwDa2QCO9QWIDAAAA29gO1fQGiQ0AAABsY2tU0xskNgAAALCNbZLSGyQ2AAAAsI0tk9IbJDYAAACwje3j6Q0SGwAAANjGTvD0BokNAAAAbGNXXH7gLhIbAAAA2MYOuf7yJRIbAAAA+7SNW26++cza+bn3v2/dP9AOIlUZDp9TuNqsnuWvNlSbdVSbH/3v3be+SznqYgeRSAZHcHPD1YarDdXmVKsNtsH5D0DYoGAbFGyDgm0AtkHBNijYBgXbACBscLWh2lC2YBvXr13d/Cu/9pUvbfL2ixfOv3T5UvVPTz35+IYfvkx57pmn/SfYLrV/YhuAbVCwja1Um8ceeWgoENiFdyvX23axb3njlStbiRQ939UTuGdHRnvv/ffd2/MtW7YN+8p77j4X/2nbUS0fvPUDdsjLT7BjcNONN8QPmVrs7XfecfvQn+x7p1YmOwwfve0jS56r9vNtU82NVJ/sse0xbAOwDQq2sXm1sShgl/TqvbHFjqHY1I649oH9AdtebN8ShcO+196eij05FMs8onk4q+qLfUgjIHpRRJ5nDPYuj1ZLt6TYdkdXKPegFR3sagS1wzy6a0Zto+p99sn60kkSZ+/Skdiu8NrHNj4wHnjbmVOrPrYB2AYF22hcYBUF0kVY97oWOC9eOD8pwaAY0X9PqFvuFLbKe/JSFKQ1XuxXx8f+c+y99oz9U9F2xvbMi7l76LeRfp4yHDIv+6/tvkb41D4qE0H2X6sBUVnsQ/yLdAz8CNl/7VtiSsBeYP/UR02SUD8Y/XVotCh1MeSDtoviDmzUlfaexDYA26BgG/GC6THCLsK6Dse8tT2WZ8y4x5uUj6/aRsOKesK8PVajRrznX79tNHI1o85o251SSR6VJY9elIzq/OUxOWaHZPQoltW0M6e0+YGMFV1GZc/IXnWGqCjj1590wTYA26CQ2xiK4rqoRvOYJByTWts9KFhoU9TosQ17cYoC9qvjY8VEe+yfv3fbmLQP59iGNyApkxP7b8Zfbv9Mm2L/VAJDUdadQx+YDmfaQZ4+0S+3x242Utr4SjtskzpDbNJvY+qBjLvIvlc/asPagG0AtkE5cduwy77uzTyK+0U1teDbP+3F9jJ7srM7Z2dQly7oRlEPFFyUZUlF996NcRgpt1EGnU7bGO0gEkNS1B0pWpSeWOyrJ3Xp6LUNE7TYgKQvUP/KmI2I/0xZrBjUq/uobRvudNIIWZ62SpXMN091yP6kfTEqX/aCTTJFk0TBXml7T55k2+zZOWwDsA0KtrFJtVFcSC0puszq6hpjhLqRKrk+2kqiDh/9w0xmt6TYV3jqwoOdF3eRqbbh0jNvDOlQfJwatibnNiSJ+tm2HSmpkPwgZT68UWCebejT9Mv1V/vMdg3oqR/2vf2Gu8ket6+Qz5a/F9sAbIOCbWxoG7qKeuLcHnjCY5MYoZ6C/a0Gs22jkduIIw+m2kbPuJWGbQx9xc5tI/YksO0wEfMGEelkHJmSbKP9A0ZtQ6OolX2Kuqqvs8/3jqLeUDfaj0QGYL9oUi/leXvcvkijifSuuHPU6yeN65lUP7ANwDYoJ24buooqWPg4A7uQaiomtbBHadCYxFHhsM/RSIUZQcFvkqtjUpJtpEklynfNsA2NS2jMQXKgtmFROX7xaEvK0M+zo+6hVI4y2za826lGwMa+nGp8GW3QkjzNTjR17nF1WHFdTW1dpW2oYBuAbVCwjU1sw2OH/mQBIjZJeOe59iwJPTHCw596P2jkhHo29OQ2bKvSlqR3WbTSXfEk27Dtt43RcNF5AW7ojUPzXGzHNrQT/Zj1t6QohRB7x3ivGR95MaMlJR4P3xh9YM/4Im1V0o5d2IZVIxfqarWjJQWwDQq2sfWWlBQIdMHXzbBd/3suvB7OXTtmDIrpsQ1N7DFaNA623zaUU+8felnekA8l/qfOkzbNNnxKDE2UNqnfxmhw3Ty3Eataj21Ew4jmsdMxKdgGYBsUbGMvuQ23DZ+4on3htZCXwlCnbaTsdf98G9VZRzVbhKft+20jTu8UxyVMClhDk5BOnWlizghYjQTZpCVFOZL92obVhrQNat47ENuI6T5sA7ANCrYx1TYUU2bbRnkLqlaJzl6ZMfqoB0YaWVkNkbGvRno8wzZS51bPc/TH+sbnL2EbPpHG7NyGOt2kxE7bNrxBK0XrakvKqG1UMxkzpgXbom1EUVPdakgltgHYBgXb6ImC1ZaUHtuoxubRacGee+ZpDdtUmEt9RWMUqF7e4wSY6XHZYaJtG6UrpJ6XPc0ojR87deaIObYRp82YYRtqnSr3VNs20i90x3T782xHj20M9QzS3BuThGNbtlHtJdqf3sA2YH22Ua5uleYSnDGUbIElQMsu/Z40nbfNs6fW7rmUzVin6TBtw+uJ99vQpBpx/k1FnB7bGEp1a1xhY6d5A70nV+IbyyhQ9gwdym3Eyi9TadtG1ZbSnKqzExtL2Ib9Tj8G5XSf3odFfXGrdT3NM+G/p20bXl3iAdACqlNzG4rrjboySTjotwGnjNW9nd6kDl3WfRK/SZ7hs0EvZht2wfTt1OV79uLduieJMznaJ+uxz2pY7iXN7DRU7K+2Q6YKx+ZXm11Umxgj/LHPWz0pt6GGmIafDe00O7jxKMT8dOxuGaNAqo1D84dWA0fDNhppic7pFcreJ51fvR3b0JHzm4PUg8aejw1L1VPa3pLUXhcUnYfxtn5IweJO9x4k0TZc6Kq24VbYTh/Zt3TeggzV16F2GWwD1sSLn//Et5/47Dtvvr7FsOFnjc4gTXUQcxJ2burEn9HNvvMt/WlFLWnUSKPGSZmGripx9KO9XotCpFW1h3r/TRocsXnM2MrVZhfVptGSku51PQxVL7wWYkc78Ek4qr0PY82xl+mwxkVGR22jOhRlkm3YZ7Z/gjS0MfR3tMHIp67YiW34Mig+nti73sRDq5GxKnbOpKlUylNdvTvVLlXu4rZtxKVYUrNOdTRz/97R5PCuVt4HtnpzUL17UHannO8W24CV2cbzn/qwlc7g0XO10W1MukmN0yX5aeX9/jZscRhKJJTLO6fFI71UL83lgs9JI6JPxCUnqvMlVjvPHa9tbL3aVH91SjaMtteneRdHhSO2qgy9NzWppCiQ/hQ/wcNo6i0Qu4Okw6d5NXryZ6py9oHpxerUmGqXmix823QOTm2UnLBOSuq0qFnPPNwqsqYSu8m0Byv3zz0Sj1OcIsyXYdPUYdok32B7cmpzaUyBbrFgG7BK2+gMHj1XG79oeNiI94spguqusf883WQJxqmxOVqIOg+Wa1LGku5M0mVBN1TeI6EnE3z4trHFalP91b4qhSab1o/VHlOM8LigiDZpJKCmiWoEXR300gt90ikVba26cHro9CnC7K+pettGasHYNCW5/ZZJ+QbFzbh57enOfNn2nsVlNsptzBgdmvbOVqK1XyzK6TjLW5MD7M5dPZZlAxO2AcdoG6PBY8byWnpg57vuuuyBZxR0UVYg6bw32GQJxqmxOd7/+Ynf/yGlbQyl2ZVPPV7b2Eq1iXeh3lEmVgk12ceItol69g/enKSnU7+i2pNhUmiO396Trii1eIdjUiiMSQNohI1G8Jg9KaTuI309yDTBvxLmo9dK9Suft2DE1NgsSfIFn2NL0GzbmLpiRexJWi1KAx+IbWxYbSiHH6SwDWwDYPthoxo8NpmCOnUUndGpU6mR2VnPflGQ/XhqIaa7yw+xF1dTv1XbqDbBeIv+Uec2Nqw2FGyDsvPy9rVX/+5/8SvffPSTFMrC5YXP3NYOGyl4dNqG5khQ+4jff/udujpxp+H3sZdle06/2fnz/tgsvVCwT70B1CASEwzq/VZu/GHahl1t/tv/8j88wGpDwTYoOy9/8gf/oOfUpVD2Wyx4/OLP/8zs3EY5cYJ3i+vpZ+1NLfaWeXN8dcZmLbk5FOwXbknZum0sf7XprDYUbIOy8/Kv/umTRDLKgZfLD9x1/eVLW1/MU1mEUduIixXMXoKxMzaXY2o2tw1NN3AItrHw1aa/2lCwDcoSxdz/+1evUCgLl0uf+3hnwJjUb6PdkqLhi+9OWcwzzeLc06V089i8uW3o59vvNYNpj0kZso1y1pByBpGp++E/+Pd+9gCrDQXboNBLFE60l2gMGP1hwydz9LlE1Sd09vJaadbj/rk4l7GNctpDTbIu2fLRhvNyG3EOxrKkOS4PpJfovGpzsmXhpX9O1zYaA391T1D2FR89Nnbebmt2EGwDTtM2yoCxyTRN5VoE/bahKYmGMih7sQ3TiHI+Yr9Y+WpQ6eJ2IC0pO7WNrVSbZeLO0MgmjbIemj+p+sbyxfYyn6+yx85nHERsY7LQpXRiOa9wcovyVC+LXoBtAMwIG0MBoz9spOW1fN2iGYt5ao2VRvPKpMv0Yi0p1WmafDCLZplMK7Qdu21sXm0WLpq0unqX256qsbqCR3pG1b68l7ZnqsmqocFKu5gOe/22YXstOoQuQEkS25PI9p9do6cotgFQho12wOgPG2np8HhipjmFR21jdD2E0eWpOq8e1SvPhv02SgXRry4XaYtLcx+dbWyr2ixfyvVE4kKh7UlmU5WLa6k0mvnsZe2OOAqOes2k5UWxjfGJh+NA9nKZRGwDYAHb6AkYm7SkDNmGT01d2oad/p3XWV+eygNGu5dD+bxFeq1tka4527WNd/9yZelyYYuhu6wDt40dVZvFSrn4V7LboaaQar7B41esiuXRH/pAzVfrK62o689BBbKjtw1fukadt9MSveXBxjYAtsi3n/hsZ8DY0Dbsyq4oqy6fOovdDNL0VlNXYbTLiG2YLvdmDO17x0ZJ4WEXuY1SLLSk5dA6KYc5c/lOq81O+2r0VwalFkZTHb7icfXt0Sy17roUx3MY3vqvJQC1iImsd95qJtjGoG00Ol2X2SpsA2C/zLON1LcudgDXHOH2sR6G01pc/bF862elbX8pPfNsQ9GlMUG7fVEZ2LRUbDu3MaOP2vJXm4MNUjEejQaOuJqga4TGNrs0p+TZkDGkLolpafTReXWxjZm2MXSAq4s9Nsasx6QItgGw97AxZAAp6No/D6crXM/2z9janvvUxe5lsY15tiGBaAxaUbtYv8t6RfLNUBdUP0EOanDsGmxjKLs1ZBvkNgCOwjYoXG2O1zaGElHmGUOdlxsDuTXrTOotFBP53rUoDkhJywlhG0vnNrANAGyDgm3M6xnaaRsaX10mnGJOom0bPjF/TI2kYgqibqHJRWLBNrANbAOwDQq2cWTVJgpBwzaqquEjXe1DpALlVE9p2rfkNylNoi9VbkOdhe3JQ+sfevS2oaPV7iWKbQBgGxRsY7u24f0hhmxjaOINHzhZHTJZjVlD87vExXHiGzVOu60p2EavbWiwq6/pPNU2euYSxTYAsA0KtlHtjesmMWQbGq3avqetzjF6/dpVc4jG4CN5RprZMgU7cx1NZ35Qd85HYxsa35WWKaIlBdsAbIOCbSx/06u+F0O20Y4y0Vfi210y7K9pCKsGgVv40921ptL2Uv7T22sOZxWOo7GN6sh1bAPbAGyDgm0sXLwVo2obFqraQ0/LBbxMI5JepKaQmO0oo1h/d0Zso2vK3iEz0AhYHX5GwAJgGxRsY9e5dslB1Tbag07LlQKrzS72sqFJuspl2HwEbFykDdvYfocdTdxr+1e2aIdHTS3VXAi2AYBtULCN5Wf38ryIJzYsWplqDA0hUReNnjkqy39iGzsp6jRazshWzWVhGwDYBgXbWMA2Xrp8KbWG6K449sAY/YqepXZoSVmob3C1668W7S2nbGPmcgBsg4JtzGg9qQaL+DhNbG0xyLbcx4/oBWnuDV+1VUNI/J9eqkvtkNtY+tg3clCe9ihlc2jW2Piuw1x2AdsAbIOCbeyr7+DQZJ3t4kHK9KIRWfpnAtWcYI1vtL8eYAhbQ0sKBdsAbIOCbVAOvNpgG5z/AIQNCrZBwTYo2AZgGxRsg4JtULANAMIGVxuqDQXb4PwHwDYo2MbBlT//ztW3r72KbVA4/wEIGxRsYyfFPOOf/87HXvj0r3/vla+v3DbOnj17Bo4cO4hEMjh8uNpwtaHaJH7tV3/p+U992MqdH7px3dWGe2IAAID98KffeE628caXn1h5apODDQAAgG1gGwAAANgGtgEAAADYBrYBAACAbWAbAAAA2Aa2AQAAANgGtgEAAIBtYBsAAACAbQAAAAC2gW0AAABgG9gGAAAAYBvYBgAAALaBbQAAAGAb2AYAAABgG9gGAAAAtoFtAAAAYBvYBgAAAGAb2AYAAAC2gW0AAAAAtgEAAADYBrYBAACAbWAbAAAAgG1gGwAAANgGtgEAAIBtYBsAAACAbWAbAAAA2Aa2AQAAgG1gGwAAAIBtYBsAAADYBrYBAAAA2AYAAABgG9gGAAAAtoFtAAAAALaBbQAAAGAb2AYAAAC2gW3ASXLLzTefgSPHDiLVBg6/2mAb2AacLnbRefet71KOuthBpNpQDr/aYBvYBmAbFMIG1YZqA9gGtgGEDQq2QcE2sA1sA7ANCrZBodpgG9gGAGGDsEG1oWAb2Aa2AacUNl66fOmeu8/ZfxsvaPy1LG+8cqXzlfffd+9zzzydnrzzjtvLJwkb2Aa2AdgGtgFHEzYee+Shp5583B5cv3bVn7EA336XvcBeFp/56G0f8fLBWz8Q/3nTjTfYM+WH+Dd6sVeacMRnzDPsvRcvnN/iT7av2O4HYhsUbAPbwDYA2/irYmJhonDP3edMAvTAYrkVe94C8Ne+8iUr9rzFYz1WMbFIbmGiYGYwlOGwD7R3xX9KaFKxbYhpDxMLe6b8qGq2w7Y82kOUm4b3uP1YSb8I26BgG9gGtgHYxpZLEgLFfgvbVpRgiEUx2wzDikuJPaO8iCK3FZePlMkov6v6srLFxL5L6uPF/mnv0uMyNdLzM2lJoWAb2Aa2AbBQ2DBFqLaMlM0oFtRjyiHmPLzIM+65+5w+JGlE+i5vr0nNGXqXki76ojLVIcXZRKqwDQq2gW1gGwBLhA2TgygEylh4eH7jlSvqKOp60f/JcoXkK1XbSM0o9993r5uKvlEf4s9LUEr/wDawDWwDsA3qDRxi2CjzCh7yvZOm2Ya/Jva6sMee0vBmlOgx9kzUiGQ20TaSkehl6qgR+4p6P5JR1TBtSl1JsA0KtoFtYBsA+wkbKa8QRSH2kFBPDntgz3u6wiJ6tRnFe3qmxIYpSxpmIt2JjmJmI6UY8gN17RwdSOKdTrANCrYB2AbAnsOG7MH7hCp1IauYGqeTtaghRpJhPmGf4M8MJTZMUOyVnlZJ36vWE/uvWY62UA5U3baYm6n+CiValvEPbIOCbWAb2Aacrm3IMDziaiCrBXINah21DeUqVO65+5y9RT081Jk0vsU0ojrQ1OQj2ob8INmGGlPiKBUNzbVvkX+k72rYhobLqviYWGyDgm1gG9gGYBtndtqMEk3Ccxt67O0j9holJ0wvqvmJNI2HxfI4P1hjslGlPYZEQf020tslLtWZRiflNmhJoWAb2Aa2AbDzsGHB2Lwh2UaaytNbWEwg/J/tMF+6yJ133D4U5qudRodaUjTll32af0V1ojBsA9vANgDbADissNGwjdE4rWaXOPFXzEPYW5QsuX7tatUqUjNKwzYuXjjvE3jErRqamRTbwDawDcA2AI7VNkwmUnTXn1TsLWpA0YARNcGkJEQcS1JtRmnkNmJjjRp3Giu9YRuzt9b256Rp05575unqju1fgc/qVf+L21vS812jr9Fgq3nbYO+1ijdpqUJsA9vANuCkbcM7VGrcivesjBfimJzwt6uvaLSN6rDYasKjbRvqFppm4Kiu0oJt9Ef66kp7/YvVqa2tKijVDrxD/YeicKj1LZVysrhygJULR1Vf5MSjCw2WibpJ0+XF/k/YBraBbcB+eO3Zh9958/V1tKRUbUPDU6u2oQBmb7GQMNSMUrUNjXmxEm9eNfJFg1PWlNuw17/yh7+3mG2k1WfSDCvV50d3dVq2dzThUX5CuUCPnKY6lb4X+9XxsdcWrdWnHMyQ43b+ohlLARxRtcE2sA1YDy9+/hNW3b/9xGc7nWMB2/AeoGlMSjVON+YG1Vt8+ZJ0ZbcX6wqucbP2z6G892hLij4kNqZsYhtxCdn92oYChi6Iy9iG1LC63k2cJVbDj3VAy5xH3NX2Mr0yDmjyx/Ze27AytVC1jRlzzyddVqOG2+pQvu3YbWOL1QbbwDZgbbah0uMcC8wlWr2CV0fA6rFHC+WlvcElTTSerux+xVeQ67nW2xelbLa5jkWs1JgS+3P4fbBucNPqtXFkjd+sa6L0nlVkdxc2YsBY0jZ8Bb7U3KDjqAYO7R8JR7ufjSpSVA0ln0qDGfoEO4I64j22YS+2z/fqZ8V+dXys7feDfgi2MalDzPLVBtvANmCdttHjHHsZXCCNaNzverqiMTuWhtfa56j0T6WVrvX2ORbn1GukXIl+W5379pXbKAPGYrahFfhs9yo8q2uOu5o99p2plw25ncRO3hYPXNmMUh5ofZGGF+mBKokmik0lzkRX1dahpsCptjHaQSTKetQd7cYoPbHodOjv0rF8tcE2sA1Ys220nWNfQxn7Ownu4qvjFVlplfUNZRwKGEvmNmLYtnDomaTUOOKzxA7dylczARaJ4wc2NHF2S4pUKXbsiIkrd5GptrHJJLMy9a2kTJavNtgGtgHrt40h52DihPVNnNAOGHuxjZSp8rioJz2xUTW/6iiPmIXSRPiNQDvbNhq5DdvU2Et0km30jFtp2MboYKuDrTbYBrZxNPw///pPvn/1CqVRLn3u4+3rRXIObGNNttETMFQ2rGa/+PM/09NiVXZkGer14kvhpLYAi+jq+BmTAWldX1/Ut8c25BNDY1KSbajr8VBuwz9zkm2oBXB2Rm0XtrFYtVl3ufrHX8A21sAPf/De13/vN3vOB0pnkXNgG+uwjf6Asa3y2rMPzw6WakqwiDs66Za6I1gQtRcryqq7RrQWj77p01xo1PtBPXllMz25jevXrqYPTO/yWUMm2Yb9ENsY++R56Q11PR7q5DHVNpavNqdQsI3j5s++9TyVeOvl8gN39dykUg68/PT7fsrcceHK8/X/+e9O3U4ZgwakaBkdyUTs0jE0gjragHID9hZFd71X7SnV/hBlE0mPbfh2tovGwfbbhnc3mWcbjYnR2mO2D6TanEJ588VnsY01NIm9+PlPfPPRT1KGygufua3TM66/fImWlDW1pLzz5uv9wWPDava7f+uWP/vWP5s053e88045f1lIGSxjvC+7U/hkG6MDPcr1bvrn2xiaLyQOn+63DTWj+K+bMRdLdWbbefPLLV9tTqG89uzDP/zBe9gGHXBOvZdo9Az6bayyl2hn8Fisl6gJhAXmNHF4EgilB9w5YqQf6o6QVMPbWRq9MmMkVg8MT5zon2W/jXKx4vh4hm2kCUjisJrOnraNz59nG0tWG8A2sI2TsI3kGdjGhsVi5FYWx9rFCNjR4LGAbcTJ4NPUZ6mXqPqHSkd8yTH7p8/UmWxDy9n4gBENCh3qAqKlc7RQcHxLzHDoQfVoxolh0uOyw0TbNkpXGJ0ypGe2tNlzjC5fbQDbwDZWbhtVz9iLbaSW9aH5xdOdaHXKgXYHQ925jjZjq4/hvIk+01zsBzi7VyN4LJbbqN52J4GoBulqs4s6V8bDqsrQOAo+VlaOkpY3K+N02TN0KLcRZ3CRqbRto5rJ0IRdmyc2tmIbu642gG1gG6u1jYZn7MU2UtRRqChnddRsiUNjEXUr7I/T/OUKRZ2jATdZSq1zcoW9r8pWDR7L20Y7t9HYk3FyjuSmJhk6gvYJVbO0t8RYHps/YnfLGKdTxRuaP7Qa2htVopGWiLP1t/dhQ6pm1Mblqw1gG9jGCm1j1DMOxDaql8ihS7mKGunjY0+DK6phG6PBY3nb8KVwJAeauTwdxEnTSKSsQHXWjdjgovSGUhfpG9u2UR2KMsk27DPbOTB1WGmk63wxwna71YFXG8A2sI1V2UanZ+zXNtqZ53Qp15V0KLehRVKUTo+LyGMbjeBx+C0pDdvQDKTlQFDNqxHfWD24qUkl1bf0pyTHvqScz10Wpxwtf4iafnr696gOe7eV+AmlaqhfrW+bcoSNudsPpNoAtoFtrIfvX72y07AxeyVY7/wvddCDoZaUdgt0vKan6/sM2+i5RvsAznLuy+qNryLH6NRVy9uGB4/lbUMzevl8XOU/e2zDFy4ZGl/a3u3qMVomCVTlvKgKqQtnXPNPX21/TUJgsV8LxqYpyc2HJuUbVKPi5qnVaegXaSCutnDGYNrlqw1gG9jGCdebI2lJUXT3ZTDdWtKc1lNto72+xmgv0aEYOXWepYVtY/lqY4epIQFyiMZ+VhojLk0yVCzqD/X5tQ+ZelCm1o2YbrFNnTFkKW58e6m5eBLN89rlqw1gG9gGtnEE/TaG3hWvyJNsQ1MtzV4fSwK09QaaVdoG5ViWDgbANrCN1dpGOVFjf27Dp76eYRuazHET2xj6CmyDgm0AtoFtwKJh4/q1qxcvnJdGqJ+EL82lpvEe22h3z9RyFVNtQ8Mmbdumdq/zxv6hFSuqs1JiGxRsA7ANbAPb2GGpzsao7v09LSlaAiPmNtRlz/+pTnxTbcO/el56o5HAaCxmgW1QsA3ANrANbGPnc4n2DCItcxvXr12tZiDs+dj1r982NMzEbWOGHDQSMFNndcQ2KNgGYBvYBraxtQxHGqrnz6jvhSctymgdx8pqXGJ87H3y+23D3uv6oikNpi6e3ngLtkHBNgDbwDZgP2Hj4oXzKi4c6tLhK1Z4qmNozc/R+Ta8w0TbNmJio5zHurPTxlBvj9F+J9gGBdsAbAPbwDZ2OCBFSQgL1XEiZ88TNOaUbOQ24lt8KqS2bZSzRJv39HftbC/dufwco9gGBdsAbAPbwDb+arhpNVq7fKQ4PTS5dSO30TM8NblOnBiqUzjaM5A25uHANijYBmAb2Aa2sdvJy6v/jB0g2raR5g+NA1ImLeXVmFDS/pSmjp6xPtboC7ANCrYB2Aa2gW1sv2hJlGp0j64QbeONV65EXdBSFOVkoM8987Q9b69Mfy1twz7B1GQ0dWGbZPukOtO2fUI5Jbk9GcezyIoWWyEF26BgG4BtYBvYxo8DcLl0RXV5LXUXVVcMdc7QG+UTvpSXL+hlT2od8+gKGuFi7429Pu0T+ls31KSSPkE5mHKgrIbm2od7h5KFm1GwDQq2AdgGtoFtTJvz2yzE5/5KfT7Sk+0+InHCrs7VrRoZi+rCoeWWz/gibIOCbQC2gW1gGxTCBtWGagOAbQBhg7CBbVCwDcA2sA1sg4JtUKg2gG1gG9gGhbBBtaHaAGAb2AZhY1Z59Y8efPl/+923r71K2DjeavOv/umT3/rCvW+9/k0UAdsAbAPbOErOnj17Zr38zV/+91Vtbr/1l1f8M+0grrja/Nz73/fcb/1XdhD/3kf/0yX3qn3vmVWzfLUBbAPbAKoNHCh2F66D+M1HP7nYl15/+dJrzz7MzgfANgCoNtjGrrj8wF0vfOa2995+i/0PgG0AUG2wje1z/eVL+kbSGwDYBgDVBtvYCZcfuEvfSHoDANsAoNpgG9vHExukNwCwDQCqDbaxEzyxQXoDANsAoNpgG9snJTZIbwBgGwBUG2xjy6TEBukNAGwDgGqDbWyTamKD9AYAtgFAtcE2tkY1sUF6AwDbAKDaYBvboZHYIL0BgG0AUG2wjS3QSGyQ3gDANgCoNtjGpowmNkhvAGAbAFQbbGMjRhMbpDcAsA0Aqg22MZ/OxAbpDQBsA4Bqg23MpDOxQXoDANsAoNpgG1QbAGyD8x+oNoBtAGAbhA2g2gC2QbUBwDY4/4Fqg21QbQCwDc5/oNoAtgGAbRA2ANsAbINqA4BtcP4D1QawDQBsg7ABVBvANgCwDcIGANUG26DaAGAbnP9AtQFsAwDbIGwA1QawDQDANgCoNtgG1QYA2+D8B6oNYBsA2AZhA6g2gG1QbQCwDc5/oNpgG1QbAGyD8x+oNoBtAGAbhA3ANgDboNoAYBuc/0C1AWwDANsgbADVBrANAGyDsAFAtcE2qDYA2AbnP1BtANsAwDYIG0C1AWwDALANAKoNtkG1AcA2OP+BagPYBgC2QdgAqg1gG1QbAGyD8x+oNtgG1QYA2+D8B6oNYBsA2AZhA7ANwDaoNgDYBuc/UG0A2wDANggbQLUBbAMA2yBsAFBtsA2qDQC2wfkPVBvANgCwDcIGUG0A2wAAbAOAaoNtUG0AsA3Of6DaALYBgG0QNoBqA9gG1QYA2+D8B6oNtoFtAGAbnP9AtQFsAwDbIGwAtgHYBtUGANvg/AeqDWAbANgGYQOoNoBtAGAbhA0Aqg22QbUBwDY4/4FqA9gGALZB2ACqDWAbAIBtAFBtsA2qDQC2wfkPVBvANgCwDcIGUG0A26DaAGAbnP9AtcE2sA0AbIPzH6g2gG0AYBuEDcA2ANug2gBgG5z/QLUBbAMA2yBsANUGsA0AbIOwAUC1wTaoNgDYBuc/UG0A2wDANggbQLUBbINqA4BtAFBtsA2qDQC2wfkPVBvANgCwDcIGUG0A26DaAGAbnP9AtcE2sA0AbIPzH6g2gG0AYBuEDcA2ANug2gBgG5z/QLUBbAMA2yBsANUGsA0AbIOwAUC1wTaoNgDYBuc/UG0A2wDANggbQLUBbINqA4BtAFBtsA2qDQC2wfkPVBvANgCwDcIGUG0A26DaAGAbnP9AtcE2sA0AbIPzH6g2gG0AYBuEDcA22BvYBtUGANvg/AeqDWAbANgGYQOoNoBtAGAbhA0Aqg22QbUBwDY4/4FqA9gGALZB2ACqDWAbVBsAbAOAaoNtUG0AsA3Of6DaALYBgG0QNgDbAGyDagOAbXD+A9UG28A2ALANwgZQbQDbAMA2CBuAbVBtsA2qDQC2wfkPVBvANgCwDcIGUG0A2wDANggbAFQbbINqA4BtcP4D1QaOxTYolKnl//rf/8f33n4L2yBsALYB2MYIf/at54malNnlzRefxTYIG4BtALYxwg9/8J59F1GTMq+s/mqDbQBQbbANAK422AYHEqg2gG0AVxtsgwMJVBvANgC42mAbhA2g2mAbAFxtsA0OJFBtANsArjbYBgcSOP8B2wDgaoNtEDaAagPYBnC1wTY4kEC1AWwDANvgQALnP9UG2wDgaoNtcCCBagPYBnC1wTY4kEC1gUV488Vn7WDF8tqzD+sgvvj5T6Q/WXnnzdfZacDVBtvgQALVBiZw7atP9y9I8cJnblv9epvA1Qbb4EAC1Qa2zA9/8N6lz3280zZee/Zh9hhwtcE2OJBAtYHJdKY3SGwAVxtsgwMJVBuYSWd6g8QGcLXBNjiQQLWB+YymN0hsAFcbbIMDCVQb2IjR9AaJDeBqg21wIIFqA5vSSG+Q2ACuNtgGBxKoNrAFGukNEhvA1Qbb4EAC1Qa2QzW9QWIDuNpgGxxIoNrA1qimN0hsAFcbbIMDCVQb2CYpvUFiA7jaYBscSKDawJZJ6Q0SG8DVBtvgQALVBraPpzdIbABXG2yDAwlUG9gJnt4gsQFcbbANDiRQbWBXXPvq0yQ2gKvNodjGLTfffGa9/Nqv/pIO5J0funHFP9MOIict5//hs/DV5qff91O33/rLZ+DIrzYEqXVUmx/97923vrvW8va1V1/49K/bgfzO//l/rPhn2kEkkmEbR3Bzs+qrzYmU5a826642//aNl3W1+bNv/bN1V5szqz//7Vh+75Wvc/4DtoFtULCNwwxSb73+zdVXmzOc/5z/gG0QNijYBgXboGAb2Aa2QcE2KNgGBdvANoCwwdWGakPZim0898zTo69545Urjz3y0NBf77/v3uvXrsZ/3nTjDfZff+bOO25vvP3ihfMfve0jcTO+9pUvVbfhqScfb2zkB2/9QPsFL12+ZF/U2BLfHvuont1SLfbb7VuwDWwD26BgG1QbbOMnXMGC6z13n/NiwdJKfMZeYEHU4n31E0w17AWuCPaBUTUsbNt7GzHeXmBvT95gRZvhxZ6x35W2wb7Ui32LfZQem99EybCiF9uH6HF7h9hPnn0A4q7ANrANbIOCbVBtsI2KHHQ+455RGkN8scVdE4V2gJcEjAbsqgTou1SUUPHH9qXaPP3zqScfL7+oc4dgG9gGEDawDaoNZW+2YU96asFUwB/444sXzvsLLN5Xcwb9tpFSJo898lDKbcTH9tWSDH8jtoFtYBuEDQq2QdmbbairgRf7Z/lMNQDfecftMbvQLmoN8UhsuiAXMWnQ8/ZpsgG17JRvT9sQVaO0DT146fKl3dmGvczbbrzYVyQNctlqtyhhG9gGtkHBNijkNnIAVtqg0a8z9UIt+04qDLttqMg2yoAt/0ifHKUktaR4D4+ptqFeIz27zlSmtAopRfm8PameJdgGtoFtULANdju20fWMxXILyR7R7fGdd9weO5Z6sY25eOG8cgAb9ttopxwslpcdSubZxiaDSoa603Z+O7aBbWAbFGyDskLbUFtJarMon4mjPFw4ejorRAnYrm2oI0g1txGNYYZt2OuHBuD02Ebnz8Q2sA1sg4JtUE7FNh575CFNU6FWgDh+RGFbbRajc11MtQ3/Ih+wqnis//b022h/UTkityfeaxCNGj5m7H1zlKHfWw70xTawDWyDgm1QTm4u0TIYp3TCxQvnG7ZR+oGnHKqdFezTqqkU78bRzm3Yy1If1Zjb0D/V1jPJNuxXyDPmNaY0vsLVDdvANrANCrbBbj8h20gB2wJtCtjRAzTB19C0V/Y5sTunj4BVib0oejqO9PfbGGrvSBmaftuIs4bMmE60MTPY1IG12Aa2gW1QsA3KKeY2hiYS7QmrjUErcprRTEm1JSWO1I3Tj9oe8KaQftuQfpXmMWmyjSFHwTawDWyDgm1QbbCNLtsocwnKZLQ7mapdY+imX5mMKBzKlNh/1XajF9jjsikndpIYeuxDZ0dtI46ymeEHGqfTkKpGUxS2gW1gGxRsg7JC27h+7Wo5IUSc96JsE1FTS7p3V0+Lxrt8zqtqekMrpakbRxr24m9pd0GN+Yw4HVkZ5tu2UXWLScuzuR5tZY5RbAPbWJltjC5RNKNMMnhtw+zhZtVphDb8vboOz9sGe69dsrayVw/fNqo7fF5f/hmFarORbXj3yaklnd6avHw0bA91urQI7Qcgqkwc3BHjdKpePbmNni6cTz35eHULtaRcz3EdHXLSWNYO28A2TsE21DF8qL9XLNUh99XuX1pBetKA/5TCrG6DPVluQDqd48WqerWx17Q/xDuPz7v027u0OMMp2Ea5trZ+/ugenlS0nBbVZqGWlChfdiaPyuMmtqHJQKtvjIvUpwVm08Ebmku03zZSO06pz6MzjqsNpSEljZGx2Aa2cVC8+kcPfv/qlR2FjXQ5TsnUmAotkxY+iq1spS2f1MrV5eW4vDpV315e8c114mIOMZNqj/2yqaZkTWa4wKpMU68qu7vavPbsw++8+fqOqo0dx3JnxhhRTujQrjNDRat2lJGYarNN27D9qzM8nZ+6Zbc9OHRfLsUb2hH+p3IP6jD0X5K8E8aoxNgn64ekDaseyKG14lINtl069LJGO1HcJ1OH1GIb2MZeePHzn7C99M1HP9npHJOuNkm7h06K6gk1lAjxYhcre41uT3UN6enDXr3yjp7RKZOq7HQclXZqtqFq8+0nPtvpHJOqjU9MkLLOcdJqO9zKQMQkRNlhYHRBq+pxp9psxzbssNlBakdc3d9XX1Pu32QbWou13IPVBlerJWXvhzhExdeHUzWK6iphVJ3T+FWZk1199DLd7rQrcXsPSF3jJUyJ3FLF9HXabE3fPnU8LbaBbezRNlR6nGPqvU05B3E1EqSrStmv692/XKjITjEt6KjrjGbnGx2IbpcFXR96woZaWtOCDPGx4pxfpg4hbEzq07At21DpcY5J1UZ7Uotj+DNJJTWbw6TP7O/6QLXZ2nwbPf0JlMsqM5O2Q9NR18mfXjP6FfaCct21souJXXT0dWq80JONRViSC3uKTI04kzpSaDOSpY0eG9nPjKk7sA1sY++20eMcU20jpqn9FC4z0uU9jJ34fhfrEwXpFsJfbB9ePdd0N6IX6/ruixuk9a69m3nagHSVG+olNjVsjLb0xzxQWoLK3hijVyxyr/62+e3aRo9z9Fcbu8Zql/qBllDGRvyp60J02gbVZmu2sYsu4j3TnHfO27GLt2yx7PrbsY0t8q+f/4MX/t5H/Tr46h89+IP/7x12S2fYaDtHz9XGU49qrvYL5aSWlJiS9CtMvDrbKVlmH7eVEvfboWpnEf/GJdeAVI/CA5ndZ6jaDDlHv234LlK3wigZfiM3dcTf7NwG1WY7vUQpJz4Cfq288eUnqrGTPTMpbAw5x9RVmeI92TzbiP3A4tU5DnAbWupodtho3KTaF8XufpPCxiajKtrrJByIbQw5R2e1uXjhvJIKQ7VCjRGj97exFX5J21h9tcE21lB+4Wffb5d1yoble//y8gufuS1c+P5rf3ztq0+zf8py6XMfb4SN0jkmXW3SOPBqOrrMSKv7Z7XNpVxvIQ4uKC+dZR/2obensPHS5UvtgTAzwoaag9VXcb9h4xd//mcWqDbROTqnaYh9GlIsVyc/9QtWS4epydCe7Fkfo9F5kWqDbay2/Ok3vjR66lImlcsPntODK1/4NHtjK0XO0X+18Y733lfMcxtl20caHl9tyvQxCI0w43fA3pdcAcybqHtuUu27Uh+v9C7v2z4pbFjAUO+xefepZQ+59Hs7P+ffvPDUktVGztFTbby2JNtQ3Ygd72xPWly3vdE/hDWtjyHHTYeMaoNtrL+8+kcPEsy2W/7lP/6HevDasw+zN7YoHJ1Xm9it27MObhu6BfRLsw/IH+perT7akgxdnZVyj40pnW00PWFD3QVGiwY09ocN+wnqPDcvbDQmL9a9b+9sFv/rf798tfmFn33/1FYM9dtI0zTYPlcnBjeMaq+dzrU/qTa7GpNCOdjyb994+VMf+U/snKRspVz94y/EMSn2mH0yVH6y4Wm8MWXG1cav1Knfht2xabB645Ln+XOpSbo6y0KqbSh+PU03vv0TJwxN+GHPe/zrDxtxWaXRRM7Qbhzq6T8plL597dXNrza7qzZDLSk+paYf0MYYw81tg2qDbdBLFBgBu1wv0bKj6NSrjTLeQ71EG0P7dG1N8x2XEwHbVVvzHFSvqupeFy+pUhPPq+uf1fUKGjMXzwgbaSpMv2HdZHrNTcLGwVab0jY0JaOVWBPUjDLUXXRD26DarME2+sfKDnmr7b7F1ubBNrCNU7aN6iDYqVebGCSiKPilQFN1xWuopvbSaa5G9EYvUQ859vpyAkqNj41zQ3mnv3jPWr2CK5aopMdly3c7bJQX/dGFlnrm7Z49WeRObWPDatPIbaR016RBJf2RlWqzEttIs/7Fcfmx2A61H1XdTWqvnTF9FraBbUBn2GhM8DX1ahMNQ+3EmgEvzTHa2W2+vDo3rpjeq8O+NG6G1qkq31528Rtdlcl7FbTDRvWWVDMvbX6Heji2sZVq07ANDVqJ0ydqJfPt2gbVZj0tKaMzzvqc9lVzHJqpc79zf2Eb2MY6bGN08vKpC16UVlEmOLWcSvV878ltjLbgpNbr2G8uvj01im9rxenG/aU6us7oRtD51YvZxharTWkbPl29HaBYSbwbR8/6OJ22QbVZlW2oO3qZ8JBDlKtUt3XMlwzWMKF4GVKOBNvANtgbPWGjc2G2/quNrs7xWjxj0mEZhqejdS8bO98N2Yad/jEI2RvlPeluuB02huZZ7792x4lQh0JCWty8/CHttmP1adiXbWy92lRtowwiWiRr85aUdHSoNifRS1TLuaXhy+XI47TUgsZba+WUeFUaWsYa28A2IIWN/gVg/6J7miZf+lGt7Do3580WMKMlJU53nS4gqZNpY4na+Am+6qynWHy1yKEN0w/v6dOnSR3sA9OLtRtTzND4ybhiiC6Ay9vG1qtNOuJaHqWae6hmuLVon4pC6egasBYg4sz6VJu12Yb9bLc29SePVUQ1LNaPqniW6qps2yYdbrENbOME6VwxfFLYKBuM7RlfBUq3ZbHonsFKeTemO4rYoytNSNrZ9qyuf+Xn6xO8+HRSvlWa3UFxwv6aruy6mulD4q12Sur0NDmln6/s7NDNq0ZUagtnjIrc/Gqzi2rTmOBSA5R0IIb2iS+qMqNQbVZlG9JDv15o72uo/ZB+pgFOqkxDNRLbAGxjAfpn92q4SP9F366/7ZRyTwO2fcjUgWxTF/iOaVS7Us1YAjOmcrXSdU+n+0nrWu/xajPJNuLOVMC2vTHvl26YbqfaHHduI04DlzJXyQ/KaV8b/ottALZxUGGDwtWGarOyanNMthFnRvMuYLETRvrn0BT00TYkd9gGYBuEDQq2QcE2fmL4q9RhtCUl2kaaBVaLJuhlmvcN2wBsg7BBwTYop24bGlXvg+btn/0tKeVKvmm8a+zVgW0AtkHYoGAblJNuSXk3rC7Tn9soB/+kDjXkNgDbIGxQsA0KtvETHXd9EYR5tlEO4ME2ANsgbFCwDQq28d1yOpRJY1LSGOjr167GaVWwDcA2CBsUbIOCbVSmzUgzDMoPfADxkG2YaniLjI9wwTYA2yBsULANCrZRmTYjCYHbhk9JPpTYiHO/KMOBbQC2QdigYBsUbOPHbShxItg0x3t87Gvylp+Q1k/RzKRprUj5SufKvNgGtgGEDWyDakNZg21o6QRN1OqzmPsoVp88QykKL6YLcd7i6jo9Upa0VqTKjIlgsQ1sAwgb2AbVhnKstmHSUC6t625hVlGu1aTlXn3orHfXGLKZqSvaYRvYBhA2sA2qDWWFs3vNfm+5+jznP2Ab2AYF26BgGxRsA9vANihcbag22AYF28A2gLDB1YZqQ8E2OP8B28A2KNgGBdugYBvYBrZB4WpDtcE2KJz/2AYQNijYBmUT2zh79uwZOHLsIBLJsI3Dh6sNVxuqzclWG+6JAbANAIAd56jYBQDYBgAAtgGAbQAAYBsA2AYAAGAbANgGAAC2AYBtAABgGwDYBgAAYBsA2AYAALYBgG0AAGAbANgGtgEAgG0AYBsAANgGALYBAADYBgC2AQCAbQBgGwAA2AYAtgEAANgGALYBAIBtAGAbAADYBgC2AQAA2AYAtgEAgG0AYBsAANgGALaBbQAAYBsA2AYAALYBgG0AAAC2AYBtAABgGwDYBgAAtgGAbQAAALYBMMc2vvnoJ004KBQKZafl+suXsA2A07UNCoVCWaasXjiwDYDMe2+/9cJnbuPyR6FQFiurb7fFNgAq/L//978hu0uhUHZdvv3EZ7ENAAAA2CGn0ycd2wAAAMA2sA0AAABsA9sAAAAAbAPbAAAAwDawDQAAAGwD2wAAAABsA9sAAADANrANAAAAwDYAAAAA28A2AAAAjonLD9zVv3LKpc99/Ic/eA/bAAAAgAlcf/lSv21c++rTa/rt2AYAAMBCdKY3VpbYwDYAAACWozO9sbLEBrYBAACwKKPpjfUlNrANAACARRlNb6wvsYFtAAAALE0jvbHKxAa2AQAAsDSN9MYqExvYBgAAwB6opjfWmtjANgAAAPZANb2x1sQGtgEAALAfUnpjxYkNbAMAAGA/pPTGihMb2AYAAMDe8PTGuhMb2AYAAMDe8PTGuhMb2AYAAMA+ufzAXatPbGAbAAAA++T6y5dWn9jANgBgOW65+eYzcOTYQaTabJ2fft9Prb7aYBsAsNTNzZkz7771XcpRFzuIVBvKjGqDbQAAYYOCbVCwDQDANijYBgXbAAAgbGAbVBsKtgEA2AZlzbZx/drVxl8/ettH7r/v3qm/9847bj+QPX/xwvnHHnmo55VPPfl440PeeOVK/xtfunypfJltRuNDsA0AwDYoa7YNk4mbbrzBAmr1rx+89QPt4FqVFYuspikz5GZSSUG9ahW2/aY+1fDf6SX2Xts/DX8q32hWcc/d59Iz9iFD+wTbAABsg7J+2/DshR57sZBpMTI+Y8E7qclzzzyd3qWipEj1AxtZhEaxiJ5C/te+8iXbHvsiFfvJpRPYC+xlow7kiZxy2+wzRzfYvsX2Q2Nr7YfPSBFhGwCAbVBWaBt2Hx+z/RYy0z16T6NJI5FgmmIfGL/Cvto+wZ6MxZ6xwJ+etIhuJW6PaUQM4RIL+3D3DysmN24k5SekYsaQcjn2TPyBQ4kZ+13JNrQ92hW2VaO7EdsAAGyDciq24bHTTcLbCOz+vgyZFkeVLdAnKHmgdEh6pb3XPnaovab82LIFp/qy0jYauY2ylB0p0hbGJhJTDfu00RSFG4l/uJzDnredM6nrBrYBANgGZVW2ESO3EgBly4g9n27uvQVBhmGxOYb2+PZJvRYWs42yrSf+dmVEyteUGQ7zCc/o2A7xzIoanuI/J/WfxTYAANugHL1tqAlD7QuKhQre1QhdpkBisZg6lC3oifoL2IbZgP3G0T6q8UPaP1k70NtrfA+kLaw+j20AALZBOfWWFPeP1AGibRuew/AUiAdjvX1J2/C+IPbVeiydGs2vTLKN+POrHtP5Q7ANAMA2KKdoG7NzGz1RfIu2EdspGkJjKmDOUXbkLPu0NmxDPUbL5E05WKbxQyaNx8E2AADboKzZNtQDI5b2GM592cZoS0rcwup0GiYisWdowzbUk6O0jTj81T4tjfhV+5SKSYkdl/7xKdgGAGAbFGwjt6SowaI6/cZiLSlDHUfkQwr/qdXDPsQzHA3b8BGtKbGh324moW2OO832Rrkne6YawzYAANug0JJSCfzqLTHaYNEzBHQT2yhH07ju+OMyyeH9OYZswza7ukkuLva9ZSuJ3tKvF9gGAGAblDXbhkVEi5cSBQ3ULCfXGh2gkSYeLYteMyocG7akVDtsttt6vDVkyDaqjpJ8Jf0unxtNHT5mTNmObQDAqdhGf/abcoy2oWy/1gHxYNnObZR/Uh/MIRdJM3D09FrYypiUlFFo24ZMqGEbo4NZ0gs0FVj6RVPPJmwDAE7FNnRf268mQ+tXda6MtbviuXRsIwbIuE+8h6M9WZ3dS4NI7ZPjXb7mD/XWEz/KTz35eJzowo9Cz3SinbahebSqXUMU7GOVa9uGz1letY3YsWOodqX2I9uw5BY6OyYJB7YBACu0DYWHVHQVLp+3F5dW0QgSWgNzW5ta9gyw6Ojbpt4DZTyI2jRvYbDFbOP7V68sUG3Sqih6pjzWZfHQ640vvj/jiiFeGXyMaOf9faMixfYIHVPfqvThtiWxGoxWP+2Kqm20tzktg6JTo9paZPth0vQb2AYArNA2lAwfbXeP81inqJ+CRLrg2p/8Gd16xmu0PdMT56xYFLF9kq7acZyhJnRK81LHWag1EHHSHNKL2YZ5xjcf/eTzn/rwfqtNMjatlFbt/pnWZoutG1KBFMt7lp4fsg1VG/8u+8y4SY3N67GNztm90marKcp3jnlYezPanT+wDQBYuW0oKT106Vd/Ny36IGmohmoPEroil90D20tOmEaUblEdjaky1GruQSLeqatJqPEJe7cN9wyVfVUbZbNsX6W2Ax10+1N1TXZvH0l9KRorrMb1RMpSTmYa13HtTE35T7BqVtpGVXfatmHbbJ/j324P7J/6FtsDaV0Vr7f2riS+nWuzYRsAsDbbUDNzlAOf7FmWYFdMTWZQXqPtGf1ViWJdgstBlfMaLzpz71Xb6B/AuV/bSJ6xL9tQe0daEb7aNSceSntXe8dq8Vjp5sINWOYB9o3qnlLKdFV3ouWUM7j7M0O9mpRuifm/srSTH9gGAKy8JSUGZo83Kaety2UZjWQbuvctMwd22+cX5bKvwPK2sXx/1aGoUfWMfdlG526RXE798NifY/nSudL9jDJjXCstKQCAbeSJjKJtpNkky+AkFynvhmOzi4ykXzg2tA3v+uotKXYvvnCnjaptNDxjvy0plIMaOI1tAMB6bMO8IfWN8H+qcURtz3HQilpYUmJc626nlHWM66nlfou2EXMq0YpMa1JfDf9p+7KNUc/ANijYBgCsM7dR7YaptvZGP82Y3lCLvpqlXSk0E4NivGZEmJpO77eN2Auv0ZNgqDFoAdvo9AwVe+Um5Xf/1i3fe+XrBGxsAwDgoG9Sfc0LCYQ91hJT7XnA5Bn2SrWUq0udxX65i/fe0Kct2W+j/MDdteWX5efe/74rj3260zO2Vf7F//LfEbCxDQCAA7UNH1qS+m288coV5Sfi3JFpVItebK9U2iPOJO1NKmkY4Y5sY6hookyfrnuxsPHe22+99uzDL3zmtsVs443nHidgYxsAAAdnG/KMmMAo51kyV7h44Xzqn2FvUWtLtVtGmipq0mjY2bYxNFhgxnIVW+y30e8cR5oSo2AbAIBtDE7opHYQTRWgyZ1UNIQkrgVq22O2kRbikkxUbSNO/eQzli4zAtY2smwu2a9t9DsHtsFigdgGAKzKNmJnz9TpoRSIck7Gp558XA0r6cVaMCJ+eHUFk53229DE0odmGz3OgW1sa7FAbAMA4ODCRlrpykfAemmsNxFnLi9XxZRq2IdPmlCyRw5MaNSyo5JmMtWU0gdoG23nwDa2tVggtgEAcIi2Edd6MDlI65v02EZpA3E8S2pbmWcb6rIaPz/qRfr8KB+HZhtDzoFtbGuxQGwDAOAQbWNqS0rbNpRaSBOPpiaV0SEk5fP2RfOmBD1M2yidA9vY1mKB2AYAwJpzG5qlozpFh9bk9HvQuFjrpNK5tMdTTz5u0uPbfzjrpDScA9vYcLFAbAMA4KBto1yZPS0BP2obihDthLZZyJLza6nxRZmSQ1sDdgXV5jAXC8Q2AADWGTbWd8XHNg6nas1bLBDbAAA4xbCBbVBtllwsENsAAMA2sA2qzQ4XC8Q2AACwDWyDarPbxQKxDQAAbAPboNrsdrFAbAMAANvANqg2O1wsENsAAMA2sA2qzW4XC8Q2AACwDWyDarPDxQKxDQAAbAPboNostFggtgEAgG1gG1Sb3U6oj20AAGAb2AbVZreLBWIbAADYBrZBtSG3gW0AALZBwTYOrN/GpMUCsQ0AAGwD26DaULANAMA2KNgGBdsAAGyDgm1QbbANAADCBrZBtaFgGwCAbVCwDQq2AQCnydmzZ8/AkWMHkWoDM6oNtgEAALA33nnz9esvX1p/apMjDQAAsC++/cRnLz9wF7YBAAAAO+GdN19//lMftrL69Aa2AQAAsB++/cRnZRurT29gGwAAAHvAExunkN7ANgAAAPaAJzZOIb2BbQAAACxNSmysPr2BbQAAACxNSmysPr2BbQAAACxKNbGx7vQGtgEAALAo1cTGutMb2AYAAMByNBIbK05vYBsAAADL0UhsrDi9gW0AAAAsxGhiY63pDWwDAABgIUYTG2tNb2AbAAAAS9CZ2FhlegPbAAAAWILOxMYq0xvYBgAAwBJ8/+qVVK7+8RfkFq/84f9U/vWHP3gP2wAAAICN+NNvPCfbeOPLT6z7l2IbAAAA2Aa2AQAAgG1gGwAAAIBtYBsAAADYBrYBAACAbWAbAAAAgG1gGwAAANgGtgEAAADYBgAAAGAb2AYAAAC2gW0AAAAAtoFtAAAAYBvYBgAAALaBbQAAAAC2gW0AAABgG9gGAAAAtoFtAAAAALaBbQAAAGAb2AYAAACcmG3ccvPNZ+DIsYPISQsAq2TdQerXfvWXZBt3fujGdQepH/3v3be+SznqYgeRSxIArPOeeNVB6u1rr/7z3/nYC5/+9e+98vV1BylsA9sAAMA29lb+/DtXzTlWH6SwDWwDAADboGAbFGwDALANCrZBwTYAALANCraBbQAAYBsUbIOCbQAAYBvYBgXbAADANijYBrYBAIBtULANCrYBAIBtYBsUbAMAANugYBsUbAMAsA0KtkHBNgAAsA2CFLaBbQAAYBsUbIOCbQAAtkHBNijYBgAAtkHBNrANAABsg4JtULANAABsA9t467svXb604cueevLx+M+LF85/9LaPxCcfe+ShN165svy+sC2xr2684Pq1q50/v1Hslz73zNPYBgDAodlGGQIawagzTt1/370p6u2rWOixMLeX8DrHNmzH3XnH7fbfRrEX3HTjDUM/yX6w6UX8wHvuPucvtgf2XvuE7f7OZAlVq/jgrR+w7237hL3ga1/5ksuH/ZBqsZ9gn1b9BPurfYi9F9sAADgo27Ars126/SKvK7ZFqDLM6TpfXsnLwGevsVdu4iudWx6Dl8XZ+Cs82tqv25f6zLENK6PP2OFpZxFcONLb7fl2gqGn2F62z4m73p6xvew2YD+5FJpYyWwbohLFyjFUb6KRRClJZejtPbUW2wCAFfDtJz57/eVLh9mSYnE63i1XA8FQmEuBJt5/Vu9L7Xe1Y2WjpDYBBZf2HW+MttrUoTh1TLaRnikzCh7s44vNQlwRLPqmXWn/lGamYrssPWMv0yGPlSBukvay1acyIaHH9kAfW5WJUp7sw+3TbOPtLY2GkpTX0c/Xg1KfbXv6KyK2AQDHwouf/8Tzn/rw5Qfu6nSOhfttxJvVhm2UYW40b20hwF6jC7sFxBRNFJLKGKeMeBnjrMSb0tRooM1LMc6NRG8f+nWHYhu2fSmhVD5TtY2q3PlvLp+3/dJjXqPJhiHbaOQ2phY75GqI6Ul7+I6ySiPFsQpq/7TKZxvgpfPnYxsAcIy2odLjHHvsJWrX52qHgTLMpYy4+YpdwO1JvViRTjex9oxpRzVKDm1DTyyo2kZPIuBwbcN2VgyKUq30TPmTbNf7kw378z/ZjutsSljYNmLGJf5w5d/cGC5eOF8msrw2lN9lm5ee6fld2AYAHLVt9DjHArZhoccv5nHEgF20Y3RrhDmlQ6QXdldpHxJvHWMEsb9Oaig/XduY15Ji+8ubGIb63aj5QAG7v/fG1m3DKo1tYVKi2NKWpEHFNjj+U8mutFt8D2AbAIBtdDrHArah+2EPQ371ntSSMtRoHi/mSpZMGiiwC9uQRR20baj1aDS3kTocpE4YjX1X7eW7U9vw9jBvGyu7fcQ6FDMWqWtI/FM62GaycZ9gGwCAbXQ6x8K9ROOFvT+3UYZ2T2D4xdze5T1CNJqhJ95taBtqkVBo062+Rbqy28fB2Ya7hd3K2x40h4h7XztldExK2zam/oZO20j9dYc2wI69HYmhnp72p5h0iU166oQx1KqXvi7uAdW2DW3jpr/273z/6hUKhUI5/HLpcx9v2EbpHEvaRkzDN/ptqK0kBfuyg6fCosaejI5m2NA2UoxryFAKZIc+l2i6lS/v5hsTV9gbU4/I2L411ba21ZISP7B6JHz4q9touyUl7Y34M1WhXdrU1DfbNq7+k380eupSKBTK0RU5x2K2odkZ4gXcbcAu+yk2KWC1p69QylwDDMuL/MItKfEDZ4+8XcI2LDpGRUjBNTWp2P61jx2ypziGpRzSMnWqzdm2MaQ1+kA5aUxzKfukCVJ0qPpbUqxGpu4p8Z8aQzvbNl75x/+QqxKFQllleeUPf+8Xfvb9i419VQizB0pdxIu8bgvjCBSLVkP31XbN96m0dDG3iKPw0Uifb9c2hmKcPtC2bdLIx+VsI3bZHbUNlZ55vqsKNqnrxmzbaPRU9cdRmOIIbG1hf25jdJs3sY23r736t//GX3/jy09QKBTK4Zev/s7HOj3Drm97GQHrfRpSS4dEpGdepXj9TxdzmYpy/Du1jaHiuZYlR6nssCWlMWN821H0ycuMSalqzegH+g+fZxv6geVAHnqJAgC9RKNnLN9vI13ky34VakCpRihpRDmWQikEL5p1Sc3oPS0au2hJWXhAym5tQ3mkFM7Vm7I9OZiPg11sTErKwbQ/MM7K0t+Sknra2q/TpHLYBgBgG0OesRfbsOtznG/Dc9tuBhKIKAoW73y8iU8KPmQb9lfvYdqzasmGtmEblr7loG1D6aNyus/GrKD6Z5pes4yp1ag8aTrVnqjsqS23mTgkxLYzCkf7A9PgqNI2lH9r2EZcIybO4I5tAMDJ2kbVM/ZiG/HCrl56imXx5tl0xLaq2p5S3oqni/nUYN/5+jh8JjXlpAXIjiy3IWOKe9/saXQ4yb5sI02Bmva1aWa0osYHRudNVcr/qTk57EPS+CjfknIMLbYBACdrGw3PWN42lHtOy55XraLMGVQnXPA5IXumYJhtGymhUg6KTDOMHY1t+LIgqb1DStVoBFHIX8Y2NIREPmQbHKtLuz/w0Ad6m5ykyj45Nbm5bNmDqmooRVSuN+gGPbs5CdsAgKOzjVHPWNg2FNSScEydcHKx3IZFmSguUX1ML9LNf/wVR2MbUoqhgG2/UGG+Kn3VOTTTlGdKDPSs6FZt0ElNOZ0dbuPas1Xb0MglnxU0dTfR5Bm+Bk+cAaahGnFR2eocJP1Tj2AbAHBEttHpGYvZhprU/YqtxneNPakGZrs4+4V6K7ZhXz0vxnXenB+TbWiscDt1EdMA1Xm64ryt0TB60lO7niRfK9rHGfJT/UhbZW9xt/D1/WKJs9JalW33PbYPn2rQ2AYAHCPvvf3WpNcvk9sor/xaPEXXcy3XXpYyjV22pCRdWHKWi2gbGpqgzT7cVdlsQ22fTprl045TT/i0j11+UrP29uzIZnZ9ILmEAcAq2eOK8/PievuGefnb6RTjllweZTu9RCmHU7ANAMA2KIccpLANbAMAANugYBsUbAMAsA0KtkHBNgAAsA0KtoFtAABgGxRsg4JtAABgG9gGBdsAAMA2KNgGtgEAgG1QsA0KtgEAgG1gGxRsAwAA26BgGxRsAwCwDQq2QcE2AACwDYIUtoFtAABgGxRsg4JtAAC2QcE2KNgGAAC2QcE2sA0AAGyDgm1QsA0AAGwD26BgGwAA2AZlhm2cPXv2DBw5dhC5JAHAKiFIrSNI/f/0zApXxgrILAAAAABJRU5ErkJggg=="/>
          <p:cNvSpPr>
            <a:spLocks noChangeAspect="1" noChangeArrowheads="1"/>
          </p:cNvSpPr>
          <p:nvPr/>
        </p:nvSpPr>
        <p:spPr bwMode="auto">
          <a:xfrm>
            <a:off x="612775" y="-3001963"/>
            <a:ext cx="6848475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" name="AutoShape 12" descr="data:image/png;base64,iVBORw0KGgoAAAANSUhEUgAAAs4AAAL0CAYAAAAcDbHnAABy6klEQVR42uzdf8h9W33g94uIYUjbudgw5I8SSDSUpoVr/5godiCQFgNWpMk/NqJUKvOHVohhJhWjEO04MbW24mCI+SNSnVpC7NzpKCFcpd7am+sPriG5xuZOSC63zm3UmVtvJhojF5FdP9RPZ81irb3X/nGe55znvN7wuff7nOc8++yzzzprv/dnf9Za97zgBdO/f8890z1CHB3RtqYzRJsX2rwQ2rwQ2+K7//luG/t1IY6O77Wts0ObF9q8ENq8ENvavMYldKhCaPNCaPNCEGehQ9WhCm1emxfavBDEWehQdahCm9fmhTavzQviLHSo59+hfuMb0z/wWQsSIbR5bV4QZyF0qAvxt/7W9Pyf/unpP9z693/8x9N/8w//4fRf1o/HY//kn0yvj3///b8//Wdf/vL0rvo58fjnPz/94tz2/+7fnV5Sbz+3e2S89rXTfxTH4agLiXhvP/qj0984xb5q80Jo80IQZ6FDveEONYQ0hLH3+wcfnP7O0jZCfEMQQxTLiMdy2yHnIcCt58T/l8Q+/rbOku+R/d7rHCm5ceximzfdZveKP4kQ+nltXhBnIXSoDcEKcc2Mcx3xeLzOnFinOLcEMR7LbHL5795zWhFZ6p58hnDXQr1XnJey32uid1xOKb9xIRSfaesOgDYvhDYvBHEWOtSNEXI8J8X5+yjFuC1xDjl+3/umn+1JdUjiXRTnyFbHsa8z9HWmfi60eSG0eSGIs9ChHtChhhSH2IUUtyQrMpaj0tcr1YjIUo9eqUb5nJ7MRvY1XqMV8br1Y/E3EUvCf4Q4x2uE2Lf2LY9hb98jsq567ed35AUDiRD6eW1eEGchdKgd0auzyCF+5a39FNI15QKxvTkBbklsvOacqMbvsxQjao9DsueysPHcOC4hoktC3pPRLZnanhTH/iyJc6t+mziTCKGf1+YFcRY61DMR56kzo0SK7NaShZC5kMA6Ug7riOfPZVvjd/WsFHO1uyn8W+t7Yz+X6rnXRIr+KcpDiLMQ2rwQxFnoUG+xQ01RXZupXZK53uNz0pizfdTlIrFvrWntRkV1Trrjb48W55EZQ4gziRD6eW1eEGehQ72gDjUywCGNkd0Ngd6StT1KnKNEJPalN7iuN1hw635PxSDE3nzTWyLLSogziRD6eW1eEGehQ70DHWqIZghnPX9xCF9I3RqRzNKLOrLuuI4c2NeS+GlmVopeVjieu1V6828jjpribkSKe8eAOJMIoZ/X5gVxFjrUM+lQU5iXMqI59VnWKUepRK9O+qiMc25/izhvORb1XNFHrR44IrdbBZg4C6HNC0GchQ71hB1qCGmWZESMyGHODpHzCs/N63xkjfOcOIfM1/uQ+7m1pKIs8cj3uqfdjK4aSJxJhNDPa/OCOAsd6pl1qFG/Ww76C/nMjPNcZEnFUgnE3FzOc49vFee6ljke21Ly0FuZMN731kGSLRnvXcgQZxIh9PPavCDOKyKyfiMn6DW1m2sEIoRqdKGIug5Wh3q5Hero6nJrVqHriWJP8vL5vbbdE+f4vtT7tGURkTlBTqndUrIxuqLhnpUFifNp4lR957RjAOmac8kRA1uX3lO8zt73XR7vo7alzd+uxxy5vdGkxZa2cy5tjjjviOh8Y/+XOs9c6W1km3HLenR2gTgBj96WzlrXunNeWsTiqFkKdKjnJ85zi3vMre5X/74lkD2xjMdrUd4izrmS4dx73yK2o7N7xHd/a0kIcT5NnKrvnGYGkLZKjHozxxy5/3N3jubeV3kXae/xPmo72vztRCYxcg7/I7aZ25trg7kqa8RNLXRVn3+W7tbmWgXn6j8XLc7xwbc6yfqKaLRmstzuSIMaPQFnQ21dWZYroNWRMyoQ57spzkudx1ypRh2tuuURoc7lrde8/5wneiQjuGbKuKwhH802bhWkpe9tHMutHfa1S8TRfefc9ySFo/X41jt8c4N+lzKDI3dBeheUW/b3lBeA2vzNZJqjL90qznnXJvvjaLt1n5jPie9kvEY8J8fd3EbSYfRO4Z47isR54WqtJ5WtpYVzerDyiiY/mPo2XXbG8XhrurG1jWiu5jMaSK+jPpeOUYd6+lKNozuqUXFuddhznWqrRnpJcOM9LEnumgVU4nsZ26wvFuLxI7L4cXy2LmZzbRJxqr5z5HZw76Ist50JizW3luMzb+1bvJ9eoqb33cqMYmvcQ31u2pLJI86XX6qRF5rRRtcmAuJvc8XaPc8hzlckztEBZYcdjS5+zg5ypAMqM1axnaWM3tZGFI22/Ps6o0GcL69Dzav7kcGBe7/8e8U5TvitW2C9C8pyCr1SOOI7kgurbLkFHse8JQex3VampJaP8mI49q130TySnR+NLVnAa5OIU/WdcexH7sb0Ms7lz/WFXi5U1IqU2N7v5kS8PNlHe825zY8oYSLOd0+c60HQa2c3Grmbt3WRqFOL81JyIzPxxPnAiINantQyexwHvDX4qdUp76llW9OI6ixaLQ/E+fI61GhvW8sEbqqjymzbaC11K8rbfXsz5/G9rL9zmWUeLYuI722KvjZ/2RKxpl33TvxzGeetA67WZrqyZjPLjFK6exd3R4lzDqI9hxpQbf64mYOyPY2037m5/NOPjhTnI9pcvr+15yDifMCtwfKqLDu6/DDLzPOaASDxN/WHtjRYZKnzz1uWUzEPcH1FSZx1qEt1bHs6uktuP9r8ZbT5U/Sde2qcI7bWcO65Rby1xnnLnY2y5Eibv6x+PqR57jPPdrSU3IvnxLbqsVF51ySnC+21kbWzY+xtc1vOZa3xO8R548GPDy9HjkbDaDXCeF5mAupG1brdNndrsJe1q2sl622Xt/1yX6cVgwOJM3EW2vy5t/lT9J17b1VvHRx4tDjHfpRyn9nour557eCwOL8tzWyjzZ9XP5+LQy0lNOJ5WcI2J9C99l9+98oa59ZYjjXfub1tLu/CtFynF/EZ7p19hzhXc9geVXKx9eTQm/EgG2L8TWacex++jLMOVRDnu9zmt/SdpQT06pGzFr9Xp7xlpoJTZ5xb5UtbykpyvME5SIU2PybM6SsjtfsptFly1xofslWcU0rz59H2t7fNbSkbOVcHutjBgXFFlh3j6EIoc7exW1dd0eDmbi+MfqjlCaHeT+JMnAVxvvRSjVP1nXtOxGukYEl+c0qv0b+N5y7dms6Lgi23outBiNr8efbzdclSfFatzG8rK7xUdjcqzvVzts72tLfN5Z31NQO0ifMJ6oTqn8tZNZYm165vAczdbux1vqOzapS3DbPWmTgTZ0Gc73qpxta+MwfbzfXjSyfiLOlrneSXFl7obWupNjVL80bqOUuBWTO3bs4ilf++7XIN/fxpLwDX/t0pxPmINjdXNjI3dShxPrDOOTvkFM+cImxqDFapb01k7C06X/pQy8Ul8rZL1llnJ0mcdaiCOF9bm1/Tt23Jbi1lmnu/X1tukYtY5Iwa5d8u1XNmjWn575H3Ws/IUE7Nqs1flzj3SpXShVo1zFvE+Yg2p1TjFiOnpMpOKjqdcjBeq7MdaSgtic4FFbZ+qLmfmYXIhlfO7Ty3BCVxJs5Cm7/EUo29fefUmD1g9PZubyD2KeqUc4quSOb0VqjtJWi2CEzOlNCqodXmz7uf74lmSyhHFoQancd5b7s7qs31RH8uiPPBdUP1B1uvYFVedZUNpXcLrVxYoR5ksrXzD8mvb+1lprnOmMs4X2eHunbqrMxW9TJmuaLm1lkFRjN2e9/zTc2DfdNTGV1jmz9F3zkiCCO3qk8tzlMxz3Tvb3v13lszf63vdpmY0c+fpzjnktcjg1xTMuf68ZF22vqerW13R7U5Geczyj6XH2J+KPUVUtlQylqdpca01MBGP9R4zZT6vK2nxvludqgtCV4aJLVm9H+rzjLaUzl7S2yvzm5kqdKIBJVyO1d/Vi5bv7Yz3DrPbllLujSVURyL+Kxv8jb2tYrzqfrOaWZQUW8e53p11lOL88jflivVbhWY+tzRynzfxrzOxPl2SjVGSkVHXecm2pwa51ue2iU/qPJDzQ+xdYVUN5Qs9zh1518vtZ37nbcdifPdz77Fv+P1elfm9Wec4tvrxOo5v8uatrhAy/nNe/WUKZHZqZbZjXLe8VyqeG7u3ZTTU9a37pGbPRKkzZ+XOLdOuL3H98w1eypxLs9PWwRmZL9ymeI9F6Xa/GWIc87zPC2MBWudd0bb3dFtrvy+lndGifMNNrTMsJW3C1JIa/FoNZR65PMpOv+ylrmsfysbPXG+exJRd4L5OUYnUd+mi30ZvUWX7b5cUrVu0zkF15pSiF7b772PvbfEiTNxvkulGqN/W39n1wjM6AVqnHPis76pUijifDviHD6x1HZ6Yj3S7k7R5rJsLv6f4xbK70SuCl3OMHOuy25f7AIo+aHmlUse5Fa2rtVQavlI4V6TURvp/MssX+sLMiLO57jkpA51vTjvEYi61KIcPBLfgWjLZUlCvRT9XRPn3gIaranFlGqcvs2fou9cKtXoxSlLNXJF2iOke+T7E6+39r2kyMR+3kT2mTifTpzL5Ft9Ppjr13KKyC3t7pRtLr+fS+0y79xGH3LTd1DudI1zq/PaM3q51fm3JiJf2/m3akvLk0Debu/NqpEn/3NcdlKHejPinLe36vadbSJLNFp/t0eca1mpZXWLoMS+xvHfczFYz4WuzZ+fOO/tO8vBqVvbSjlFaXneWIq5kf/lFHK5n/ldyDKnpe9ylk7F83slXPG93SMNeYezXN9Am7+9RN/SzBG9NpezctX93ZwPZOZ2zp1a/fap2lxsN78jawetZynIufX3FyvOa0b9xxXU0m2EtbMI9AYZChKxVZzzpDonAnOLQYyswjRa8zZa47xWnDMrt7Vz3rJq1U3OOHCNbf4UfWfeij4ibiJjFcdgzSqAI1k//fx1ZJy3JA6mwUkTphWzZJyizeX3eO9dv72zRBFnQZwvWJzzqr4ctFcP9GvJc5Zj7Ol46kxAvUBQ1mDnylCnKNUo77Rsva25ZdnWm1pdjUQI/bw2L+56m9e4hA71pHPajpRjhBiXi/nM1cqH4C5lHfIW8tytvaxly/1M0cy6ulOIcw5g3Fp6dO5zgZIIoZ/X5gVxFkKHeqJSjaka8Na6rRyiXJYalPXFRwyMawlwLrF6dKlGDp6Kv9tSe3nuq0+RCKGf1+YFcRZCh3oD4pxSmQMsttZHTitH+Pemazx6cGC5TGuWrMg4kwihn9fmBXEWgjj/a+KWI52XMsQjg5rmZjHIyMVStorzKQS0noZoywjuc199ikQI/bw2L4izEDrUAwcHHpEhXirVyBiZ8aAU59i/3ujqWkDXSG8533p5LNYuNrF1cKA2r58X2rwQxFnoUC9MnHsD4/aWVuzd53KAYA4s7M1OkRnvOI6j+xzPa9U054weSjVIhNDPa/OCOAsd6pV1qCmCcxnPcvn1U2ec47Vb09jllHO5EENrZc1WycOaRS7Kkoy5OUKz/ELGmUQI/bw2L4iz0KFeUYfaqsFtiVu9KMepMs69mTWyTGLNwiBbBDS2vzQIsFxCe6ROOmU9j9nSeyDOJEJo80IQZ6FDPcMONbLJdV3xyMIlpxTn3u/Wrvi2VkBHVuys5Tkke2S/YrspzfWFQfwuF5lZW9ahzQuhzQtBnIUO9Qw71LLmN+R6jTgvzapRl1ccsb8tcQ5BrTPKOYPI2hkzcn8jetKbgwxHLhxy+rtcjlyb1ycJbV4I4ix0qBfaoYYYZuZ0zbLQa2qcI0aX6o7M7dxCIq2FR3JBknyNyACH9K7NZpfS3aqJzpKPeD8ji7r03pc2L4Q2LwRxFjrUC+5QI/O8ptY4Mqlrs7m3kUU/KkJ8j8iarxVubV4IbV4I4ix0qNq80OaF0OaFIM5Ch6pDFdq8Ni+0eW1eEGehQ9WhCm1emxfavDYviLPQoepQhTavzQttXpsXxFnoUHWoQpvX5oU2r82LS2/z9947/VvRwIQ4OqJtnWOHqs0LbV4IbV6ITTEBAAAAWL6b4RAAAAAAxBkAAAAgzgAAAABxBgAAAIgzAAAAQJwBAAAA4gwAAAAQZwAAAADEGQAAACDOAAAAAHEGAAAAiDMAAABAnAEAAADiDAAAABBnAAAAAMQZAAAAIM4AAAAAcQYAAACIMwAAAECcAQAAAOIMAAAAEGcAAACAOAMAAAAgzgAAAABxBgAAAIgzAAAAQJwBAAAA4gwAAAAQZwAAAIA4AwAAACDOAAAAAHEGAAAAiDMAAABAnAEAAADiDAAAABBnAAAAgDgDAAAAIM4AAAAAcQYAAACIMwAAAECcAQAAAOIMAAAAEGcAAACAOAMAAADEGQAAAABxBgAAAIgzAAAAQJwBAAAA4gwAAAAQZwAAAIA4AwAAAMQZAAAAAHEGAAAAiDMAAABAnAEAAIBbEuf77ptecM890z1CHB3RtnzFAADAnRHnEJynvzp9S4ijI9qWrxgAACDOQhBnAABAnIUgzgAAAMRZEGcAAIBzEudHHp6+8IbXT2/86P3TA3u28/73TR/Y8/fx+rEvI8991zun98Q+jz6/FW998/T2F71wevGHPzh9ZOs2nnx8eiq209uPeE+xr489Oj2x59i87KXTy2M7xBkAAOBgcQ6h++THp09nhByGaPae/7wfmZ6/V3zjNUPw9gpi7O+I9MZzR4Q05LU8FhlxPPL16sdHj0U8P45dT2qPkPOI2Mbc50ecAQAANopzCGXIXMrgq145vSYEL7PKIYalLMbvyp/j+SF9W7LOIXl7ss4jfx/7Nrp/kQ3uiXNE/Xi8fopwLeZ1ZjmfP7qfcVy3XFzEa4xcUBBnAABAnHeWaoR4lRJYy2QtzqU8ro3cVk+sIzNdl1209iUkM/ajVQaxJM4h4L1M84g4x37GfsVxLzO9sc187Yj4Xexv+VgZIckR9eNry2KWxHk0U0+cAQAAcV7IAoeELsluS9SixKAU3VocWxHbCqGsH4/H4n3E70sZ7mWEM2rRHs04z21zRJzLx+ZeY03Gea5euxchxXHM4v+938c+jJauEGcAAECcB7LNWYdcR2y//DlELf4u/h9RymsplHW2uBUhobHNkPAlEV0zsG+0VCOeV4vwaKnGaI3zXMZ5S8lLfVGTn4dSDQAAgBOJ80i2eS7jfMRMGimXvcFtOTNFqwSiN1tFS5x7+7K2xjlidLaOIzLOS8c3M8oh83sHcBJnAABAnGeEOCUwM8Sj4jwyE0Rsc6leN15zaUDcXJlG7P9S7XBcHGTW/Iis9dwUczcpzlnjnRcyp5hZgzgDAICrF+cQ1pwdI2UzJS/+Xf6uVW4wmt1cymjvlceWWPeyxa1ZL1qlKVmOkrXDdWTN8G2WamTmvbwDECU3R8szcQYAAFcvzi0R62WH64zz2rmX98wIEVnlulY6st1zWe8jZHxpG3MZ+j0Z53hPS9nszDK3juHRJRvEGQAAEOeG4EbGsjVNW2s6upHa6HK7o/XTa0o11tQ413Lam4WinI1i7jmZeU55b80osmU6usx0z8lz/E35+/riY8/0c8QZAAAQ50bWspwNIzOYI+K8ZvaLuUx2nTk9KtYugLJ2+6Mr/cV7W9qPtaUVccFSH/tanONzPWpRFOIMAACuXpwjC5xSF2K7tOR2LxO8R2KjrGBkarf4+1ra5wborZ2OLpesHsk45yqLS8Id76u+KMhsfXms43MYzd7H81plGC1JzguevWUbxBkAAFy9OJfZzhCyXIa7t2hJ/VjO47wkZnPLZI8uytF6/XjsiBrn3nN7jy/VLc+95/zb8j1HdjgHKc7JeHxWvfdbi3M8LwdwRtuIz7e1UAxxBgAAxHlF1jmkKgfwpcQdOThwTjRHyzRarz+3T2vFuTV7Rm9Wjdjnuf3OuZVbZS/xu5TcHFyYFwAReYFQX0yENKdUZ210mQWPv4vPsa6/ju3HPuQCKaMlJsQZAAAQ507Wd04yQ9j2inPr70PoRlfgO7U4H5Vxrv+mXlylFud6kGP8P6cCzMdGSi1GZibZstw2cQYAAMS5kMC8pZ/lGqPiu1ecezXVrdrlU4tza87n3lzQKb+t7P2SnI6UeWxdCOWoWTSIMwAAIM4Li5NktjNngsi5kyMzHLLYmlWjHNzXWsGvrIfuLf7Rmr4topyJ4yZqnHtT3rXEOY/b2izuyLzOW2b5IM4AAAAnFOfeTA45l3OKbNb0tiLktxx0dip5W5vxjv2eE+fY597FwGjk7BplKUUct6w/bl1A5PHs/S4vGtYKeU4XSJwBAAAOFuet9a6XEpEFX8rc7pHmkUVYbvr9nmrbxBkAAFy1OAtBnAEAAHEWgjgDAAAQZ0GcAQAAiLMgzgAAAMRZEGcAAADiLIgzAAAAcb6EiPmUt06zF/MvlwuuCOIMAACI852MXJ2wXIxk7d/XqxUuLThyiqWziTMAAABx3hyxyl+9fHeszlcuZJLLb/cWKYnflX8Ti5aUK+3VS3THc+ckfO1KhsQZAACAON9ItGQ4V0AMkS6lOQS4luhYzjqWyC4zyuWS46U45zZTnGupJs4AAADE+aIiJDgyw2Vdc5ZclEtQR3Y5xLn397Ucx//rbHP8HDKdr0WcAQAAiPNFRAhslHC05Db+3xLlXslFiHUpzmVJRxmRoU6hJs4AAADE+ewihLWscQ4pDnFNOQ6BjueUpRdZ07w02K/MMkesGRxInAEAAIjz2Q0OnBs02BPkyEqHTEcWOiQ7ntObrq6uYy6lnDgTZwAAQJwvulQj6phH5m2O54QIl4Idfxs/x+MRIdcp2PF4/DukO+W7rnkmzgAAAMT57COktizdmIt66rq5ko165owyUrKJMwAAAHG+mFgjrUtCnNnkfF7URrfKMyLzXAp47kOvlIM4AwAAEOezEOfRjHPI7pw4R0Y6537O55WDDOf2IaQ5SzzuskATZwAAQJyvPOMc09C15nGO+ufW30TWOae6i+Od2erYjowzAAAAcT5LcQ7hHYnMTre2E4LcWh0wVw7M+Z1zWzldXWSX1TgDAAAQ56vJOJc1y/XzQqhDoHvzOhNnAAAA4nxRGeecNWNtxjmEOAYCjg4iJM4AAADE+eIiM8UxqC8Eth7MF4/nYL3eoid1Jpk4E2cAAECc72REfXJkm8uscSnFuWLg6CIpxJk4AwAA4nznhDkyzvVKfr0VA0OGQ3LLxUuIM3EGAADE+U6KW5Rd5NLYvcF6SwIdsj03bVwIecTachHiDAAAQJyFIM4AAIA4C0GcAQAAcRaCOAMAABBnQZwBAACI8w3EE1+c/uX/9uHp/3rqyembjgdxBgAAVybO99473RuCI+bj2c+anvOGn5j+0ZteMj34H/+703/lmCxHtC1fMQAAcGfE2SEYIzKoIc0Rv/4L0+87IgAAAMQZxBkAAADEmTgDAACAOBNnAAAAEGfiDAAAAOJMnAEAAECciTMAAACIM3EGAAAAcQZxBgAAAHEmzgAAACDOxBkAAADEmTgDAACAOBNnAAAAEGfiDAAAAOJMnAEAAECciTNxBgAAIM4gzgAAACDOxBkAAADEmTgDAACAOBNnAAAAEGfiDAAAAOJ8gXzs16Y/CTGu41d/bvq9N/3Ud8X5u/FLPzM91HpOxD99ZPqaowgAAECc7zxffHh6KjPLa+Mdr5ge/vYz03ccRQAAAOJ8Fbz3ddMjW8T5ofunJx09AAAA4nw1bMk6yzYDAAAQ56tkbdZZthkAAIA4XyVrss6yzQAAAMT5qhnNOss2AwAAEOerZiTrLNsMAABAnDEtZ51lmwEAAIgzpvmss2wzAAAAcUZBL+ss2wwAAECcUdDKOss2AwAAEGc0qLPOss0AAADEGQ3KrLNsMwAAAHHGDJl1lm0GAAAgzpghss6yzQAAAFcqzvfdN73gnnume8RY/PAPTD/uOIxFtC1fMeD20c+La+vntXlxuvjuf57+6vQtIY6OaFuUBTiDDIl+XlxZP6/Ni9O1eY1LEGeAOAtBnIUgzkKHChBn/bwgzkIQZ6FDBUAihH5emxfXLM5PPj49dfQ2H3l4+sK1f9inOK7EGSDOgjjfpTY/4guPPTo94fM/T885te9tFudoNG94/fTG+vFPfnz69Fy89c3T29//vukDc9t+0QunF7/spdPLj3yjsc3n/cj0/LnGHu8nnhP7uPf1jtjG0RH7FO/vwx+cPpKf1VHvlzgDxFkQ57vQ5uO8GM4w4hR5Pt0jenvOweFKsS+128x51oiHlY4wepEQ2419Gdl2vf9HJfZqzzm7jHMcnFe9cnpNvdO9iOdmg5z7IOI5R2dH4zWjEcxlXlMiP3r/9MDW14kPK99n68LiVDFyhRXHoGxM+bnIOAPEWQji/K9cYO5ObThCnE/jHL/HVeL8G+K4R/R65/HYZmy7Fb0Lg/CI0tnKZGL+XP9dKeFbnKJ0syMitrV00XPrpRqtq5FoSPUVRzSK+MCWBK8l43Xj7V3N1H/3rndO78lMd14FxX60sqzRIFJ0Yz/3fpBbpDm+jEsZ+1bkle9IJr/+eelKMo7h1tsexBkgzoI4n3ubD78ofSHOp/H/eKwltZmEir874u74ngTWnDhvkdXSLcIp8rnlz2WyLi8giPNBmc7MMq/J4kYjrJ+bDTkfz1KOMuKxeC9lA499q8W5bBSliLekcs+H2ZL/EXHuyXPdgFsx91lEB1A26Hid8kqyFXm1WR574gwQZyHuWsa5PJemOLfOrXFuL8/vR4janrvTpayWibC14pzJw6WMc2ar84Ki3BZxPqgoO4Sv/gBbGenyIObBr8Uu5C/leuRglftSfjilBMZj9fbi71Is8zW31B0d+UHtbQz138YXP4/DqUo2iDNAnAVxvoQ2X3pB6SylR7TuiMffhSfEOXZrmedaXwiBzaRkJg/TmXJbS6UaI7Jae0fLQ44Q57XHLZ6f77mX8JtLCo6MeTtcnOsdKCU4a3szst43/p+P9Xa6zkz3rphGxTn3Lw9kXilmZrosH6kbVTas+PuItQI9d7V30+KcFy+ZjY/jXh5D4gwQZyGuWZzzTnb4Qvxt/D99IM6ZKWXpDaUvxP/zPBv/XlOvnPXS51Cqke+x9rfy59q/9orz0RMUpPctfdZrBjAeIs55+6KVla0Pak9o6wMVWej6Su4Icc7XKcscsj5p9MNae4CzrGLPIMMjxTm/3FknHse5vGghzgBxFuLaxTkFMN2jzGKOyHCcV9f6QpyPz0WcR7yj9po94hzHK/5+S2nr3PFYKn3ZWx6yq1QjhLl+w1vFec0Hf4Q45+9TJrPIvz6YWXO89gsYWewjG8NWcY4GlBc4OUiz/mL3Gnv87dZSFeIMEGdBnO+CONeO0irxzPPr2sH0mf3cmgGdE+e5CQW2ZJyzYqAU0z3iHG6Sr3OkOC/tw62Kcwri3BQoWZZR39oYObh1nVH+zRpxLmt/yg++HA1a1lS3pHLN4Lh4XjaCI+uct4hz7Eu+n7Ij6E2J06sH2jrdDnEGiLMgzpcizukD6Sh5XixLCso62tp/stxj9JxZTuW2xhfi71KCM8EV/07RbQ1wHBHnUe8ovWCPOMe+x/uP/T/qDn0cx6WE32iN9+HiHG82P+j8EPdknFuzZJTCnT9nYz4i41w3nvL95FRtaxtCbCPLIOLD21NHs0eco1GXV4Vzt22UagDEWQgZ537GuTyH5mJupbtsyWSW5/TSHdbMANKaMSy2s7ZUI8eA1RnnrPsuHysXqdsjzuX7PyrrPPIZtC56bkScc0RneXW2R5zXiOJNiPOWeQnLbHNvNovbmlWDOAPEWQjifKw4lwuLrRHnevW+lj/sEcUtNc6RcJvL/LZmRNsqzjkzRumURyyVPTIxw97JGw6Zjq4Uut6sGnWNzNLBLTPae8R5TalGWftc1jWNNoTWspHlNHrEGQBxFsT58ks16qTcGnHOmbxabrNWHnPGsNbjOTNIZpLLWcZa+5klHkt3/svM+FZxrtfsqGf72lsJcdbiXL/ZozLO8UHn8tVbxTkaYLm6TX64rcfqjPNacc79PdUE36cW5/gyteqg9jRk4gwQZ0GcL6HNl+fvPF9GIiyTYXMZ57Xi3CvLCDdZc55PAW/9XSn8+Vr5HiKZ16rDXpq3ueUhpYSP+lKdbS49ak+isbWAXu/i4FbFuZ57+ShxLpd1rLc5Ks49ec0Ppq4N2irOsY255+Qy33vk+dTiPDc4cGvRPnEGLl+csyxvSTpyBp8jFtI6NzmM81C8v1J2jrq1vDbmpkVbe+y2LgBxF8W5db6MzzePdznYrjznrxXncvGx3oC50XN9Dq7rTcNW1zovCeNIxrnet/IiYFSccwxZq/1udaXR+bCPWFlwlzjX67S3rnrq6d/q2x+9ae7KOppclWetOJeF7nk7Iz/8cvGWPeKco1pHGvgeeVaqAeA2JKKefqqX6WlN57n2fJJJhqMGVR8VOTd/7lcKyRFleOU5Ym61s4hyQbHe5zCynXJmiDWLddxlcS4HwZULoGQN8xHiPDphQEtQl/yrzi63ZLr2gPp7vSXjvNYllhaI2ZpoHF07Y2Se55OKc50W75VLlDsZDWduRGOrMeRrlQ11T8a5N3BvrTiXt2tGMzdbO6oRcY596R1X4gxcLu993fTIJz40PfFX35i+fRviXN6KrbOamemJE/aeE1JsNxMYRy4etSTEIwOy4jml8MS/177XXja4l9HP7NuaLHJrhoVe5MXAufbzv/Lq6TOff2D6ym1mnHslqVtKNdbO1Zzy3Dunt+54RJvMx3plFUvi3FopsJ5RY6tLlBnykdWOR49Xrtx49HMPFef4Iqfd58GMHSlrikdlcLQ4vkzD99Zgn7viqBt0qxC9Jey9hpBLdm+57RnHvLy9Efs8mh2Y+31stzfnNHEGLpeQiDe9ZHrwbT8zPbRFoNf28627dfU0VK1Mz6iILmVet5QM1lNpzU2pVQ4UH8mo17IwJzT1inDZz+daBHnXtS6PqwV5qQRw73iaI25Zn7Kfj/YesVWgjxTnnGu4Jc69gXJ1pnnL3Zgslajb51LmujdXc/2+6u9y3vXplfXE9zxXXW49r+cSuTL0mmMQ7y8+w3ql45aLto5F/K7+juaFwd4SpU3i3PogczRjftAR2SmVj5VR3+ZaOrB5ELYUdteNqKzdzbKN7ETi8di3XlnJnrrfclGV8hiOZAhGQ8YZuJvinLFWoI/KOI9kb/auBHbkwlFHCGItsFmSmAmL/HcvRgUjtlueV+IY1jId25orD7mL4rxVoI8U52yTKYDlzGApknlerxN08fgeUcvXy+9ZSwhbpQitOxUtL8v2me8jf5c+V17k5d2M+vuR34OW1+X4h631/D1fTOecq17I5G7ppnvLNDaLc2aX10zSvSR4R7yZpc44XzNvU83NqViWlZSN/hwHrox2BL3PjDgDlyXOawV6bT+ffUK9wEJ5osoSg7JPz8fqk/3W6U3PQZzrgUzl4K6t2271ua2BWfVd1ZSI3nnoLovzWoE+SpxbstgStlYZw00OHg1fqQewLnlZ+dyUzLkE3Np1LPYmGXsXCnXp1Mgg2CP25dB5nIUgzsDNi/OoQG8R5zyJpgBn3WFdh9zKspaJhzUX5XGC3Luq15GCWN4uzhNwKQdHi/PIOJa541mvTbBU/neJ4jwq0DftNpeaVBPEWRBn4OrEeUmgt2acW6uutsayHCW6OY/rkbNVbJXbHKheZnHr8om5bc9l/k4pznc94zwq0NxGEGdxcfHDPzD9eJzEhRD74pd+enpoVCRaAr1FnEdXXc2Bya2xIKNTRNVlGkfWOW8VxJy1IGW0NcAryyvqbG5dP7qmVGMuS7w0letNi/NTT07ffMG/M738FG1+TXtvCTS3EcRZXFR89renL6/t+IQQx0YK9Pc9e/o3jso4twStHFhdlnCsGbtSjjOZG0l/E+Ic+5HvI99ra3/OsVTjJsX5N948/cG5tfkUaG4jiLMgzkKIsxTncg78+F2UM6wddFxKXGug0U2Kc5kln5PRo8Q5MtvE+Zh4xyumhx+6f3ry2c+anuNcLIizUKohhFKNsyrVSFleu+pqPatSXdZQznV/27NqnEqcc97rEPV68YnevNNL4nyTC6CcU6lGCvO3n5m+o1RDEGdhcCBgcOCNDQ4sB+iVGefMAs9lnNeKcy+7HI8fUet8G+KcNdG995uDDssptcyqsW1wYC3MapxvP+76DCPEeaDTneuo1owmz5V3iDOAc56ObkkcjxLnnLliboDe3pKNU4tzayXbnG+5rPHO7H1vyV+zaqwT554w3xVxjjswS5/l6NzNc9vqDWDNC9otd33Wjm8gzhd0NVQv0ZoTmJePZWag11n1lv/uLQl+xHKPxBkgzqdcACVPtOU8zjkvc5xQ47Gy/9xaqjG38lcpg3vk+VxKNaLf70nKpc6qcRvivCTMdynjXC7cNneHYcQpetvKOdpbz8+ZZeba0NaFjLYsjkScbyBatV65hGPraijrzfYszbknW0CcAYyI86mX3G6Jc/6cU7SVJ+stGedcYGVE8KKf3SrPI4I4d2v5FDXOS9uK49k6R8XxvNYlt0eF+S6Jc3zHeo6xdgBtXvD2pLq8qJt7bv2cuURh7+f4d3w+l5qVvtPiHI2u1/m3Opctg1GIM3EGbkqc1wrzKUs16r4zhTtPwHP9Xcjfmr425bmeF3qklnJJEGMbc1ntmxLn3JcsT8lMXzwWghHHbOn93kVxXivMd63GuZcpbrXXpbs3vSxvPZ5gRMhH206Wu6Y45/LXMs4XEK0OJTqilOno7KOx1BnqpVtjxJk4A6fmva+bHtkizKcQ5zjJZj9W9pO1yLb6uzhpbs0ypTyXS2DnCX+kTG7p9xGtUoqbFOd4X71zROzbyKwad2Vw4FZhvlRx7s1+Ep97zrqSkfOll49F24nvxxohrbdRR2+MQZZo5TSKORg22lU8P+v8s9wjHs/Xugtjva5anMuasV70yjqIM3EGboqt8nAKcS5PpFm2UYpznEBzPEc9a8TeLFNu/6bPHb39Pkqc8wJgRCiytvyuZ5xvs83f1tiruWkDy8fiu9WT3TrrXItwnTysfaflRL1MdopzPKdud7UbbVlJlDifqTgviexSR7Q07+aaOTiJM4BTsKefL0sEWuUVrZNqPHbTgnuqiPfRE4cjRD62sfaCojfIcM0sT1uef0n9/F1xm9YFzmjCrlyIaCQjvdVRstyp7B/Kfcz3sLbMijifqTjnAJVejIizjDNxBu6qOAtBnC9TnOs7FUsXeaN3LFoXXCHFpQyX+1jX54e85ww9xJk4E2fiDJAIQZy1+c3zN28R56VpG0dcpeU7rdlvlmrncx7zkVp74nylpRrEmTgDxFkQZ23+iGl0y4zuqDjPrRGRpRqlmOcYr3rhnt5iPiNlPbmvOed7/D8HBx5RFkScb1GccyJ64kycAeIsBHE+tyno1ojz0hoU5YJFcVxaNfJ7B4vmgnEp7+U+5pzTaxZsIc5nIs7l1c+aWTWWxHnkdsTIqk86VAAkQujnr7vN51S5o+I8sgJnS8pbi+vEdtbUHqfb1H/TSirGttOr9qwGSpxPvABKXoml4J6iVGOuRrqMnF9ThwqARAj9vDbfG3yXsrwkzuE5PRluDeBrTWWYs2KUGey5aXhzO+FW8dxWArKVVMzMd+7z6H4T5xu+3TE3B6dSDeIMEGchiPO5RdYVL4nzmvrhlNbW43XGOOePbklz+dxeiUdvAGNZJnKpJRt3WpyXGlNeAWVtTmvu5ZFSDeJMnAHiLIizNn9k4m9JnHP56tE78L1VAHvJxVzMaMtCOj1xHl2ghzifcR1RRK7Ekw2wnG+wd4VGnIkzQJwFcSbOlzCPc10WkQP2lhKMS/M/pz/Vs3HE8W/N0EGc71CjLD/MEOWs31m6lUCciTNAnAVx1uZvW5x7Epwlq+UgvjXTw82t8ifjfGURtTbl9CmtWp4s5ZgTZ0tuE2eAOAvirM1vjfCN1qQCWWtcPtablCCeF5FSHG5Te0cKdD43o54BrP59L+tcJh+X9pE4X/hsG+W0dCMF9b1GI+NMnAHiLIizNr+3dHR0atulKLPJczNXZA11SPvc9kZKNUb2S6nGBcfcbYcj/0aHSpwBEiH089r8XU9GHvk84ix0qABIhNDPa/OCOAtBnAHiLPTz2rwgzkIQZ4A4C0GchSDOgjgDxFkI4iwEcRY6VAAkQhBnMTdg73PT1375ldOn3/v66ZGnnpy+6ZgMtPl7753ujQYmxNERbYuyALePfl5cWz+vzY/FT/3Y9PNvesn0YMQPPXd6gWMyEE4pAAAA18dvvXt6LMX58UenP3dEBu5mOAQAAADE2REhzgAAACDOxBkAAADEmTgDAACAOBNnAAAAEGfiDAAAAOJMnAEAAECciTMAAACIM4gzAAAAiDNxBgAAAHEmzgAAACDOxBkAAADEmTgDAACAOBNnAAAAEGfiDAAAAOIM4gwAAECciTNxBgAAAHEmzgAAACDOxBkAAADEmTgDAACAOBNnAAAAEGfiDAAAAOJMnAEAAECcQZwBAABAnIkzAAAAiDNxBgAAAHEmzgAAACDOxBkAAADEmTgDAACAOBNnAAAAEGcQZwAAABBn4gwAAADiTJwBAABAnIkzAAAAiDNxBgAAAHEmzsCFcd990wvuuWe6R4ijI9qWNi+0eRBn4gzcnUb/3c7+6a9O3xLi6Ii2pc0LbR7EmTgDxFkI4iwEcSbOxBkgzkIQZyGIM3EGcQZIhCDOPh9BnEGciTNAIgSJ0OaFNg/iTJyBK5eIV71yes2HPzh9ZOl5jzw8fSFi6+s89uj0xJa/e+ubp7d/9P7pgd6+935HIrR5oc2DOBNngDivjk9+fPp0CGhLZl/0wunFo1Ibovr+900fqB9/2Uunl5cR26wfe96PTM+Px3vbfvLx6anW4/F3rX0PYY7tveud03tu4hjGPtzUaxFnIYgzcSbOAHE+cYQAh9y+4fXTG1NY898hmfHvEM4Q6YgQwfhd/lxGPLcltyGyS5nneK3YRv3YXGY79qMW+NjXeLz3GnOZ6Hr/Q3xrmR8R/lL8I1oXDiSCOAviDOJMnIELlogQxVamNqQyfxciGIKZP2fEc1JMQ5ZDsFOoQyJDHkOCUyQjSpluZZZbMl3/frQUI/anfB/1fufPvSz2GuEnEcRZaPMgzsQZuOMS0crIhuCGXJZlGr3sbymdrYx0RgpzCHhmY1vbDcnu7Wv8XasMIrcT+5P7nfLe2+89GWHiTJyFNg/iTJyBK5SIlqiWGehyUGD8O8skQpi3DgJMwU3JHRXnVplG7Gsp4im0ue3y9ynfPaEmzsRZEGcQZ+IMEOdurfOcRNa1wyHQ5c91pjp+X2aZyzKNeuaNeLyW4Hh8bmBga1/LwYSZPa9LT7JcYy4L3RuI2Lo4IM7EWWjzIM7EGbgyiYiyh7mShRwoWNYHZ21wPJ7SmuUa8f+5Mo1SuFvZ5tifVr11ZorrfY19SCleEtocuLdmxous7673iTgTZ6HNgzgTZ+DKJCJnhyilOGeZSDEuBbE3kHDtvMzl1HYp7/E6c1Pe1ZnikO/4u3KfWkKbpRnx/xD7EO14X/m+5wS4935br5PZ8nMRauIsiDOIM3EGiPNBEeJZZ1NzKriQ5hTZNeKcGeOMlO+U8RDXnNautS+97HerpCT3oyXOWa5Rz7YRv4vHYj9SqFv7MyLOOZVdRjlNHYkgzkKbB3EmzsAdkoicu7kW55DfzPrGz5kNzjmbU6pDsOfmSK4jhbychaOenm5LSUktzrE/rW2WFwqj+7wm40wiiLPQ5kGciTNwByUiJDaiFsNaCOsa58zQllnl0ZrhXglGZG6XJHRuwOBSqUYOcCxnBMljQJyJsyDOIM7EGSDOmxY/aYnzmlKNyPTWC47ENuoMcGwzsr8hr5GBnhPjpZk/euIcQl/OGV2L79IKhcSZOAviDOJMnAEScZg49xYjKWfUCEHO8ox8ftZPt7K/9TaXZv5YyjjXmfYsP1nKhBPny2jz0bbmPsORvyedNxOn/s4QZ+JMnAHifOviXA6Cy0xtORiuFt06O1wuaJKDBGtxnpuqbi4bPSrOORCwNb9z7F+vzpo4n0+bnxPckbsHS1MO9kqO8i7KljEErVlili4CR1e0zDs2o8JaDtJdc1xGxwOM7EN89mtn5SHOxBnEGXeIh+6fnowO+1ozziPTxqU451Rwc+Kc8hLbiBP2UpnGnDjnrB4R9ck/Z/fIGTZknP91vv3M9J1o2+ckzjl1YCuyLGfu9712O9Kmt6w22dtuToXYinIxn7q9luVP5fzivZKokOp43zm3+tIF6JbjcsQqpefS5v/qG9O3P/Ox6c+c1YgzcQZOyK//wvT78SWPL/wWgT4Hce7N47y1xrk+QefJMudS7olz/G1uO0UnHlvKeK0p1cht1+UaR4vzmszeOUlECvM7XjE9HO36nMS5HpS6FGWtfbTB3kVS/Rm3ntOqw88s7shsL6PyONeu6ouBnGO9LonK70t+t+M7RJznhfkTH5qeeNvPTA/9yqunzzirEWfiDNyAOGesFehzWDlwblaMuenock7kMtNV3hIuyzvqZbBbJ/LMEK+tPS1P8LE/rbKLyFzH+2yVa9Q10KV8tWYRKS8wesJWr6h47uJcC3PGuYjzyOwtmVnO45+yHJ/93IVMLYh5AVd/3rliZiuWtluWa6wV52iT9YDbVsY532/9+FJp1LmJ85569TVtvhTmbO/EmTgTZ+CGxXmtQJ/7DAOZUevdAs9IQQzpGLmlHSfHOJGn4KRoblk8pHWCj+2HrGctdr0Qylwd7bmXYBwpET1hPidxznKdUmhzqfV64Zks58gsa+8CrGy7eYEX0t2qG47Xj8dHhK5cAr686MryjJFSjdH2V0to/fNecc7jsrYOfe7OQC31vYvOrfXqI22+JczEmTgTZ+CWxXlUoM9dnEfnaL7tfaxPtCn7pubaJsznlnHulfT0Lp5SdnsXYnmBlEJZ3kWp71iEzJXta+/iOVtKNfLuTnknJ45jfWenlPu94pxZ9iNn1FjKONd3nY5s83PCTJyJM3EGzkSclwTanLbiJsV5VJjPWZyzfKGU4lpS43el7M6tTjk320RcgNUXj3NCfsoa56XtxHsss+tHiPORy8eP7MPe8pBWmx8RZuJMnIkzcGbi3BNo4ixuQpzXCvM5iXMIcGR56/KgeLy3FHz5/Pg5S4FaC/HE/tSDYvN39WNZTrA349wreeqJc9Y5z2Wcs9zjSHGOi4a5i45zFuc1wkyciTNxvgJ+5zemx9ecAMWJ4qe2/V0KNHEWpxTnrcJ8ynjjT04fe+CD4wPAyrKKOkKQs1Y+s8wjtfj1XMVljW1Zq19PZ1cu5rM0ZV7WTWeZRQrzFnEeHWhXlijtEeecS71VFrOnpGopg5314Xva/BZhFucXxJk4H8rXn56e8cW6bHGOiI79b/ybp52eSVxvPPtZ03N+9eem3zvH783/8Lenz+19fznAtBwwmPMtjw4GzQV+UtZyMZyskY7fhfCloJflH70sdSnB9cDa3O6aUo18T2V2OWuaW49lrfMecS6P31HlGjkLzUiWe+trfP/3Tc9992unzzk3XX586Y+mv2B7xPkwooMo5SvKBcTtxC9tyGrEZxYZkciMyDiLU5dqfP6B6StxC3rLyesU35mf/ZvTez7729OXj5h/PMsIWlPKZZY3p6RriXc5zVu9JHS9EFA5X3NrwZHReuWtNc5L847Xv98jzuVzW3XeW2Ikm753YaG9d1ne8rLpU85rtx//+B9Mf8z0iPPJxDkamSNyGTXOpTCrcRY3PThwi0CfQ41zKboprHU2uVcbGxniyHS2BgCmUC/V1dbSnOUWS9PTpbT3BiNmZrzMHs9NR1dPY1f/HMe1zIhvFefW8dg7J/lSpv1Icd5T16/GGcSZOOMMxLklzMRZ3NZ0dGsE+hzEOaQ1BTPLM+qBcjkDRPlYPCdeK7LCZc1yvbpjT5zzb2pJb4l7729bK2mWZSEp3ymVuUT2lnmb65/LEpRRcW6tkFh+BnvuEIzULo/Ol32qmWSIM4gzccYtivOcMJ+zOMcJsrU88dxt6RCJkdH3eQIfPTnmSnBrslDx/JCWo1bty0FhWxdlONcFUEYE+hzEuW5XraxkS8zmZDGem+2j9bdZM123odEa3Ky37s1NXGdgR7KxrQxznYHuzT89Ks71nNX1kudbSjbiGI4K8d4luffOXU6cQZyJM25BnEeE+ZzFubdi2NKKZ60Tcz0jQshEik9OFdYaYJUn2ZSONVmoehDX3siBYXdx5cAlgT4HcV5aBr61FHzZ1tZkQ3MGjbq9ZaY7L+TmLhJz9by5TGot07Uw9r5/a37eMhXc3OIjKftLtdZbZ8rYMmXe0atlEmcQZ+KMGxTnNcJ8zuK8deGGlqyWNaR5Yi6n/8qfWyuWjdSfnqJO8hQn9HMW5zmBPldxzhkaMsrlrcu2tVace/NI122qVcJRimIt1rEv+VirPY2K89ysGnvEOWR4ZMW+rO8eLdvIkpk1d5duqs23BJo4gzgTZ9yAOG8R5rsozq1ptOqFK+qMc/4cJ8ycpaDcFnG+OXFuCfS5ivPeUo1RcZ4Tv3rQYMrfXEa2N1dz/d1qTQE3VyaR36V4Tut5c8eiLCtZs3T2Uq13lnz1tjFyPG+izZcCTZxBnIkzTswXH56e2iLM5ybOccLK29/lbe+U2jy5lxm9MlqzAUTGuF7goSfO5QIVtyHOIey5WMXSPrci66rvgjiXAn2tGeccDDcnhvG7Unij7c6VcPTqpvO7lXdackGXvIOTi5DE+8tBkOW/43fZduv9y0VHWstn55R9W1YGzAvcXL2wfE/xuvWS5y1xLt9Tr9TrJtt8CPQfPDj9c2c1EGfijHNu9GcizqXktupFty4VXAt2q1SjPmHuFefc/pbMcityH+fEubUYxqWL87m2+ZCtusa5d8EzcjFTtrHM2o7KZFmCMVeCMFKnXy+UUr/n8ru4dnBeOed1lp8cMTdzfWExsshJ6/jvzTSfe5sHiDNxxh0T51OUaoyWPdSScETGeW+tZH08lrZ3dHkIcb65OGr2FaHNA8SZOIM47xLn+pZ6nXHOMo/y9faIc5ZNHC3OI0sFE+fLbfOCOAPEmTiDOK8qU2jdOs3b3TkX65oa5zUD7cpbvnvEOes94/97FlJYO50WcSbOQpsHiDNxxpVIRC3Bdaa4Hgg1Io65ultrwFYrC531qHvEOaexiziq5nhEikcvHEgEcRbEGSDOxBl3SCJ6ori1xnmphvSoGudcpKIcUHVE/eroqm4kgjgLbR4gzsQZVyYRmXHuzVaxplQj53wtVxmsp9SqV1XbKs6R4S5H50eWfG+t8+iqgcSZOAttHiDOxBlXJhGZtY3pqmrpLGudyynqequltWqal37eKs51tnlkhbctMt6b05Y4E2ehzQPEmTjjyiSiXHmsJ42lJC4JY51xzgxz+XNr+eGU8FFx7glySu2Wko2Q8REhPteVBYmzIM4AcQZxJs4nrm+eE8d6UYn690vLHo9knNdOBbe06EL8bovY5kIbIxcbR05/R5yFIM4AcSbOOHOJCMGsl8nNFcvqWSt64lzXRmfGuTerxtKyyEvinEsjj5RcrJkyLvZrVIbjeUeswkachSDOAHEmzrgAiRgZSBfiWWdga3GutxGlEnPTwsXvc/nkVo30nDivXao39i32d0ly1yygkjXfo0s0kwjiLIgzQJyJMy5YIiKDPCegIdW9GuLWKoD5vJDJEOJ6zuZyho1cXCSel5nsrLOOx+M5tTjH8+LvtsybHK8fx7xerTC3G6/XE+t4X7n8dr6fnCGERBBnoc0DxJk444olIrPQS1JdinH53KyHzt+F6K6R3RDYujQkhXrv+6rfU2aZR1cbjJKWLDkhEcRZaPMAcSbOuHKJOGrJakEiiLMgzgBxJs4gEYJEaPNCmweIM3EGiRAkQpsX2jxAnIkzSIQgEdq80OYB4kycQZzvYjz8v07/9//y30+Pffnx6S8dD+J8ZHz2t6cva1vaPECciTPOnHvvne6Nzl7Mx7/9/dMPZZv/iR+d/rZjshzRtrT55fj+75ue+3f+k+mBc21bz37W9Bzt+bLbPECciTNwozz+6PTn2eZ/693TY44IrqFtffHh6amH7p+e9CkBIM7EGSDO0LZmeO/rpkfe8Yrp4W8/M33HJwWAOBNngDhD22oQ2ebcL1lnAMSZOAPEGdpWh8g2537JOgMgzsQZIM7QthqU2WZZZwDEmTgDxBnaVocy2yzrDIA4E2eAOEPbatDKNss6AyDOxBkgztC2KlrZZllnAMSZOAPEGdpWwVy2WdYZAHEmzgBxhrb1PeayzbLOAIgzcQaIM7StaSzbLOsMgDgTZ4A44+rb1ki2WdYZAHEmzgBxxlW3rTXZZllnAMSZOAPEGVfbttZkm2WdARBn4gwQZ1xl29qSbZZ1BkCciTNAnHF1bWtLtlnWGQBxJs4AcYa29T0+8aHpidyvzz8wfcUnBYA4E2eAOEPbIs4AiDNxBogztC3iDIA4E2eA3EDbIs4AiDNxBsgNtC3iDIA4E2eA3ADEGQBxJs4AuQGIMwDiDOIMckOcQZwBgDgTZ4A4Q9sizgCIM3EGiDO0LeIMgDgTZ4A4Q9sizgCIM3EGyA20LeIMgDgTZ4DcQNsizgCIM3EGyA1AnAEQZ+JMnEFuAOIMgDiDOAPEGcSZOAMgzsQZIM7QtogzAOJMnAHiDG2LOAMgzsQZIDfQtogzAOJMnAFyA22LOAMgzsQZIDcAcQZAnIkzQG4A4gyAOIM4g9wQZxBnACDOxBkgztC2iDMA4kycAeIMbYs4AyDOxBkgztC2iDMA4kycAXIDbYs4AyDOxBkgNwBxBkCciTNAbgDiDIA4gziD3BBnEGcAxNkhIM4AcYa2RZwBEGfiDBBnaFvEGQBxJs4AcYa2RZwBEGfiDJAbaFvEGQBxJs4AuYG2RZwBEGfiDJAbgDgDIM7EmTiD3ADEGQBxBnEGiDOIM3EGQJyJM0CcoW0RZwDEmTgDxBnaFnEGQJyJM0BuoG0RZwDEmTgD5AbaFnEGQJyJM0BuAOIMgDgTZ4DcAMQZAHEGcQa5Ic4gzgBAnIkzQJyhbRFnAMSZOAPEGdoWcQZAnIkzQJyhbRFnAMSZOAPkBtoWcQZAnIkzQG6gbRFnAMSZOAPkBiDOAIgzcSbOIDcAcQZAnEGcAeIM4kycARBn4gwQZ2hbxBkAcSbOAHGGtkWcARBn4gyQG2hbxBkAcSbOALmBtkWcARBn4gyQG4A4AyDOxJk4g9wAxBkAcQZxBogziDNxBkCciTNAnKFtEWcAxJk4A8QZ2hZxBkCciTNAbqBtEWcAxJk4A+QG2hZxBkCciTNAbgDiDIA4E2eA3ADEGQBxBnEGuSHOIM4AQJyJM0CcoW0RZwDEmTgDxBnaFnEGQJyJM0CcoW0RZwDEmTgD5AbaFnEGQJyJM0BuoG0RZwDEmTgD5AYgzgCIM3EmziA3AHEGQJxBnAHiDOJMnAEQZ+IMEGdoW8QZAHEmzgBxhrZFnAEQZ+IMkBtoW8QZAHEmzgC5gbZFnAEQZ+IMkBuAOAMgzsQZIDcAcQZAnEGcQW6IM4gzABBn4gwQZ2hbxBkAcSbOAHGGtkWcARBn4gwQZ2hbxBkAcSbOALmBtkWcARBn4gyQG+BSxPndr50+F329ENcQv/Mb0+N6JuJMnAHiDG1rmAd/c/pS7pcQ1xZf+qPpL/ROxJk4A8QZ2tYQX396eiYyzSRKXGPE91LvRJyJM0CcoW0BaBDfP+JMnIkzQG6gbQEgzsSZOAPkBtoWAOJMnIkzQG6gbQEgzsSZOAPkBtC2AOJMnIkzQG4AbQsgzsQZxBnkxhGBtgUQZ+IM4gyQG2hbAHEGcSbOALmBtgWAOBNn4gyQG2hbAIgzcSbOALnBJfPQ/dOTn/jQ9EQdv/Xf/auT9XtfNz3Sek7Ev/hn0zcdRYA4E2fiDBBnXIU4ZxtaG+94xfTwt5+ZvuMoAsSZOBNngDjjzhPiGwK8RZxDuh1BgDgTZ+IMEGdcDVuyzrLNAHEmzsQZIM64OrZknWWbAeJMnIkzQJxxlazJOss2A8SZOBNngDjjalmTdZZtBogzcSbOAHHGVTOSdZZtBogzcSbOAHHG1TOSdZZtBogzcSbOAHEGpvmss2wzQJyJM3EGiDPwPeayzrLNAHEmzsQZIM5AQSvrLNsMEGfiTJwB4gxUtLLOss0AcSbOxBkgzkCDMuss2wwQZ+JMnAHiDHQos86yzQBxJs7EGSDOwAwhzLLNAHG+OHG+777pBffcM90j5uOv/7XpB7Nx/ezfnN7jmCxHtC1fMeKM2+cc+/lnP2t6zr/3g9NP6iv189fS5s8xXvofTG/Kfv6HnuuYjcV3/xPZVLEcv/zK6dPRuD72a9OfOB7LEW2LshBnnEGGRD8vrqyf1+bH4rO/PX05+vhf/E+nTz35x9PXHZORNq9xDceXH5/+8ou/Oz3lWBBn4gziLARxvgvx2Oemrz3xxelfOhbEWehQQZxBIgRxFoI4Cx0qiDNIhNDPa/OCOAsdKogzSITQz2vz4i6J8yMPT1948vF1Nb9vffP09qXnvOud03ti2+Vjn/z49Onn/cj0/Fe9cnpN/dyRbcb2XvTC6cXx/PrxpX0ZeV8ve+n08pH9KJ8/uu1y/9e8xlLE8Yz9IM4gzsRZCOIsxInFOWX2Da+f3lhGyG0IWevxeL33v2/6wNK247nl8+K1QhzL54S0x+uPymQ897FHpydqkY/txv7WEY/39jf2p4yU8vw53m/8v9zX8ufYl/LnkWNdv/+9Edtbsw/EmTiDOAtBnAVx3iHOLZlb+3grUopTdFt/G3L74Q9OH1mTYW1lwHviPbe/menOyAuI8ud4Tmbk8yIjX6u1L8QZxBkkQhBnbV4Q5yH5Cwkus7ghmR+9f3og/h1Z3xS9/Dl/l1GXcZxCnEOEy8xymXGOfaoz0CnL9baIM4gzSIQgztq8uMJSjVaJQ+/xOfkrM7hrI6Q5XrMsqwjJTWnNfY3/p9BG3XD8PuuT64gMcu8CYEScy59vS5zLi4+lfa4jLmTqY0qciTOIsxDEWRDnW844R0lGOVBtadBePTgxxLn1N6UIpjhnpFhnPXIdmeVulZHE682VaqSU9t77WnHO19gygLMnxinFvd/H7+I5Id7EmTg7IsRZCOIstPkzEed4vKxXTvmsBxiWkVntENmRrOiRNc71bCJLZQ97xTneb7zXenDj3lk15ra3tzyEOBNnkAhBnLV5QZyLAXJZw9sqcWg93hPGOls8J7Rba3SPEueQzaWMc/w+/rY3uHGtOOeFxdayidHjQZxBnImzEMRZiBPN4xyyWIpYPctFlgTEc0MiR+cuPkKcIytcZlRTAuPxyN6GhG6pcR7dl3idvCDYK875/KUBkKMRx2VpH6JEgzgTZ+JMnIUgzkKcYOXAloi1spYj8jwntGWWd06uQ/zqbHdvW6MZ1xDh1n5lWUn9WF5M7BHneB8pzEeJ80g2Od8DcSbOxJk4C0Gchdgozj157JVtlI/n7BdLK9aFXJcD1+rp6DJGBhHOieLWGuel161rh/eIcxyzHKCXFwN7P/j8bPZm/YkzcQZxFsRZmxfE+YQZ56WFT/YO1Jurx67LKbaWauTUeuVUe+XUe/Xy4FvFOQS8tfDL3kGCsc2l2TKIM3EmzsRZCOIsxBmIc0/8sixhKXNdl0QsyXlsM0omQjrLbHEIdWa3Mwue251bVKWuaV76ua4XHhXneunx3NZSxn6tjLciXmO0Jp04E2cQZ0GctXlBnDvZ3968wL25kOvH4nVbUha/b82r3CvVyOcvCV6KYkhzSxqzPnnNwMQyyxzvvf65FOfMbK8R5zlBzouLLR96/O2IEO9dWZA4E2dctkSMlsIdFXsu1HN/j5yys9Unn/L4xd3TI1dzzbUKTvk53lVx7n3WcUy3rm1wijhlm1/bHusJGdasNXHkdzT6kZFKhBsV5z0r/C0NysultteUamR2uLe/OXvGnHTmzB8tcY7H645nbcZ57VRwmRXuffjx+JZV/dbMlLE0zzNxJs642+IcJ6BWfxx9aC+BEhEX/L27dXMntHi9PXfTsmyu7rfm9jd+Nzroul4Qamke/Lpkb+TcGvt/lOjGdlqzXRHnsePWGgdUTsN7E2IcrzP3nTllm882XL7+XJvPsW5rLoBj34+a9KD8fE57sXjg7YzWrf34wsZjowJ2tDjn1HNz8hj7V35wtThnY6s/7HqlwPLnVj31GnGOfV66CstGvTTIr5bxkau7kenqiPPd5o8+O/0///X3xPl//KXpDx2R2+Njvzb9yZ/96fSN25CI1km2d/cvI37fO3mmjC/NljQ37qR3UuwlZOa22ZPbPHeUEcex/rkU6byzGI9tmQd/77iSLeeacxXnuFiP7d9Gm4822juvtiS1/Px6a1JsidiHeB9zSawj23ze5S7HbuVkDuXPpUjnRXLe3Vjbfvfe2T56/YkbE+csf8gSi96CIdmhzG2rzg73DkZ5e6L3uvmhtjrZ/OBby2rXH352gvXJZO5iIL54c7cg5haCyUY42kiyYY+sAjjaQOvSEuJ8PXz+gekrv/Lq6TOZbc54y8umT/3Pvzz9n19/enrGUbpZ8vP40NumP9wi0Hv6+dZF9FLfMNfXLGWry8gxLzmlZ0p8r3+ck4gjTtz1dlIiyjK/FC7ivI/ybtcWgd7T5nty3FvRuJ4koFWKMBetMtc61raZI9p83YZLj8i73fFz/ps4D3aoKcQjGeXM9M51unMlHLU4p/T2rsaWMt29KdnqmTbyS1HuSwp+/Zw8HvFYTqeXx6rMtLQa9dxV7khDSYGuLxTy9ufcFWt2AOVV7t46LuJ8WfzVN6Zvf+AXp0drYa7jHa+YHo4yDkfs5sU5Y61A702Q1H3HSMa5dTKs7+61BKNcebUcO5LjWUbFM2Q7+8K1EpEDyWtBiuNY/5zCVN5xvDRx3rMi7anFeatA76nrz/N9LpSWn2fPXUZmqTrVxc1RbT6/d2X7zumD65+zzcfrldu6FHGOY7Tn89okzvGCeRC31JHMDU7rvaG8KjviAKQcLmWMSzEu32e5nHjK8WgpSpZLlCeAyFjEz3tFta6FytsuazrF0TsDxPnu8eu/MP1+eaJ656umT///svyfTw9HxrnMPv+LfzZ901G7HXFeK9B7xbmukS37wN6t4NbJMPuo8kRczqKUpRjl38Zrz/VHmbjIv83+tUzSlLeb6+jtayur3co49yRmizivqbeu7wDUkp/Ht5b9OsqFus5ZnNcK9NY2X66bkJ9vlu1k2x29GDyVOJ+qzdc+18s498R3izhvGauVFzGt9pzvb67Nx+/3jOHaPKvGEaM11z5/74jrI0eaXsKUKbe9n8T5cvjMx6Y/K6X4wd+cvlQPDgxBe/drp8/lY7/6c9PvOXK3K86jAr22ny/vomUtbykHe0o16tmMSmGrT8w5CHq0fO3I29ZxUq1Xg23VjZb7tVecl+7IbjlXL0nZuc7Xv3Tna0mgt7hNliWlHKdclbKc0haPH1UWcFTGeW+bj+/iyDTAR4vzkXdZRlY83j9jmLkOBXG+et72M9NDeUIKiY7HWrNqRH1z+dx/+sj0NUfv9sV5SaD39PORDaozakeJczlVaEs2y+xfWSZ3ExIxknGOfakHB+4R57WzcBxx2/pSxXlJoLe0+SxFyIu5eiBcPa5rbqDg3AwY9R2UcxHnpYxzvl75nveIcx7HI9v86HTCxFmcZTz7WdNzQr7EeUcMBsyT0HtfNz2SJ57edHQP3T89mY/HYEHH8PQRdeWjItES6D39fOuW5txt4N6t4N7iVqMLXWXGdy5D1ZoRaWSGgZ5EjM74cYQ4ZxlfOTbmEsT5r/+16QdP0ebXtPeWQK9t8yHL5XoRPfnMEsg4Zjn1WZZELpWu9oStt3jcyOdyZJsfzTiXd//3iHOOFSPOQsRJ4HPT1974k9PH1nZ+4nYjpj1bEucQMsfqMiIFems/Xw6gLjNNZca5V0KRY2FGy8oyG5dT2Y2e2OqB3FleUdburs2+9RZyaG2nHLOzR5xDInLszVEiMSIlefy2bP+BD05PnFubT4Fe0+bLmVFa4hyfSd55KaUxx1ilTOdg1l5N/pw4t1ZE7t2BOEWbb0l/qw3ndzXf4x5xzjtKcWz3DFCt39vStpamCybO4lbiHDtUsRxl6cXcAihluYY474i7CFvrPctBgGWmtxTnzMyWopmj7UMylgYap3SkLOeJOn7O27ijg5XXZPTm/iZeb+2cu/U8tmvFuZwR6ShxHlkldkQ0ehHjHM71gjHueG4Vr1KcszyovpAanQp2b/u8qTa/NL96707LHnEuvx9H1faPLH6yf3E34ixOEF9+fPrLn/qx6edjpgZxGfE7vzE9XsrxnDiHYMfUdY7bzUQ5o8kaYf7iw9NTR8yqUZ+IWye5yHrlyXdExDKzWs6J35LNMps3cgu2NTvE1jltl+acrmeW2irOeZGyJVu/VyL23LaOO4s/84Lp752ize+5w7KnzS+VapTT8K6dVexU4nxUm8+L4F57j9fpLYa0VpzrsRPxd3tXuBxduG3/4m7EWRgciAaW3L68wYG1MB81HV0uzLSUHRqZTi2lsHVLuzdXbp5UU6B7wpK3tmspSOku51vOx+Zu29a30Fs/HyHOsc/1xcYWMWsNvDr1PLq3PTiwNyj2aHHOdRYi6s9ldKDgKcT5yDafWfRejXP+fIQ4t47X3hlKRqcGJM4nnD5vJJVf36IUxJk44zbEuSXMR4lzPc98LbdlpigXL2ktxFQKYr3Q1NxgpHKmg149ZA4+jJKJeP2y9rolQvnvOTmtV3Rr/dyrFx4V557g5oJhe8o0RjL/+yXi9sR5bhrGU2WcW5/R6FS5R4vz0W2+XLwoS1RaP/fqhUfFubfY296BgiMXL0dMIXg1Gef6w6jXZK9jrjC/7PDiOecyvzRxBnG+PnGeE+ajxLkW5ayL7a0cmxm4taPfeye1EbEoa6Fj31pLH7ckYi5RMpJxroUgpWT0BD2XWc5FTE6Vbb5UcR5Z+OeU4pzCWpYZjdxxOVqcj27zIxnn1vR0a2a0mFuBcU/N/Wi2ee8F6VWJc6tRzY2wzUExc9nqrUtkj2aziTOIM3riPCLMR4hza5XVFONeTWLWGs5lc9dmnNeUkrTqe+uBcvU2W3350kqBc/s1Is4jWeEt89zOfTbHZ99uTpzXLDV/tDiXKyZHO6q/E3kROecMR4rzKdr80kqBS+1ldCq4uX5hS0IyhX+0SmDvgitXVePc6nxyJHR2XtHZLC3HPdcActqachBBb67Suy7PxJk443hxXiPMeyUiT7z1CXbvIJ5yqruy9KG+NdwriWhlbetp8cqZEHq3mEfEeWlp8a1SWq+auHSuGV1sI+cUHr0o2jsI8SbEeY0wn0qce7KXM8iMyNhWcW79zSnafJ1xbrnLXAJyTkpjX+vBtEsiPHLBmHdX1iy4NDpLD3EeSN+vucrJjEpv7sV6qpYytt5+I84gztcrzluEeatERP+W88OWSYAU3VMtVLClVGPpzmDvbmOrPnlJWLIPL6ery4FX9ZzWvfeSx3LLjAx5bmn9bX5mLWnOBFH5flJO9kvE6cR5izDfVI1zlnvW5Rqt9pJRLnAzVztfz9wS76V0k1O2+Vb5Rl7Ulm2+TBAuifOWWWLyuOQxax3jLLtoHYv4XT0ffGxnb2nS1Ylz2aGUBzUjVwGqG21LcqNxZIczl1nojRA/cm124gzifPc/iz1/v7af79XIxuNZ55gntVbkCn8RvexnZmxbY0taKxFuHTjVe/3cbhl5ks0Tcj4e/y4XmojnteQ1BLWc/aM+d+wp78sMYeuYZtnLyMCoXFY64ogp707Vz28V5iPFuXU3OUsyRpJs8ZzaM/bEKdt8mfgrv4O5UmA8r9W+4nuQc6732ubWcWB5MVhnicsL+ZFjUr7vIxZaudPiHB9o2SGXV22Z+a0zwfVjOZXLnBATZ+JMnHHObF0AZaSP3Xqyj754tFRh7R262PbeE+TePrqWhTiB75lerrdSY5nEWZPNO6pU8Fz7+a1uUw/WjONdXjCd6/l2b5uP9rCnBKssUy2Tlb2VRfd+N9e23yM/u6vJOJdLx/bWgW8Jbevqs/7QiDNxJs64a+IsxDWKsxDEuTO/X06JUtYnl7cmysEfreVYRweBEGcQZ5AIoZ/X5gVxvsip6MqlXUdLNXoDRMra6HJp1iwNiVsUxBnEGSRC6Oe1eUGcLyrbnNPC5QpUe0s1ljLVOfKZOIM4g0QI/bw2L4jzRQ0SLEV4b8a5JcK9UaPEGcQZJELo57V5QZwvLnIqnqPFOTPavUnKiTOIM0iE0M9r84I4X1SEFJdzL28t1WiJc0py/VziDOIMEiH089q8IM4XF6XE5spPe8U5Bh7m3IUxGLB+PnEGcQaJEPp5bV4Q54vLNpe1zi15LR/LpRnj+MxNWl9PQxcDD8tVrogziDNIhNDPa/OCOF9M5LLZpaxGxrle5aZe4SaeM7eSTmyztWJTLseZa623ZuHozfusQwVxBokQ+nltXhDnW5XmFOFcZz5FOqOel7n8XS63WW+3t7xlvE6Kc5ZubFl3XocK4gwSIfTz2rwgzjcSsdhJZHxba6WXghxiHILbixTv1iDDkcVXdKggziARQj+vzQvifBHyfAnb1KGCOINECP28Ni+Is9ChgjiDRAj9vDYviLMQxJk4gzgL/bw2L4izEMSZOBNn4iwEcRaCOAviDOJMnIUgzkIQZ6FDBXEGiRDEWYgj2/y99073RgMT4uiItkVZiDNuH/28uLZ+XpsXJwunFADEGQCAgbsZDgEA4gwAAHEGQJwBACDOAIgzAADEGQBxBgCAOAMgzgAAEGcAxBkAAOIMgDgDAECcAYA4AwBAnAEQZwAAiDMA4gwAAHEGQJwBACDOAIgzAADEGQBxBgCAOAMgzgAAEGcAxJk4AwBAnAEQZwAAiDMA4gwAAHEGQJwBACDOAIgzAADEGQBxBgCAOAMgzgAAEGcAxBkAAOIMAMQZAADiDIA4AwBAnAEQZwAAiDOAsxDn975ueuQTH5qeEEIIcffiS380/YWzHnEGcJA4CyGEuNvx9FenbznzEWcAG/n2M9N33vKy6VNOKEIIcfcjkiXOfMQZwA6+/vT0THSmQggh7l584BenR4kzcQYAAMACMfCbOBNnAAAAEGfiDAAAAOJMnAEAAECciTMAAACIM3EGAAAAcSbOAAAAIM7EGQAAAMQZxBkAAADEmTgDAACAOBNnAAAA7OHrT0/PvOVl06dSkNfGh942/aGjSJwBAACugo/92vQnW8X5z/50+oYjSJwBAACugq1ZZ9lm4gwAAHB1bMk6yzYTZwAAgKtjbdZZtpk4AwAAXC1rss6yzcQZAADgahnNOss2E2cAAICrZyTrLNtMnAEAAK6epayzbDNxBgAAwPeYyzrLNhNnAAAAfI9e1lm2mTgDAACgopV1lm0mzgAAAKios86yzcQZAAAAHcqss2wzcQYAAECHzDrLNhNnAAAALBBZZ9lm4gwA+B733Te94J57pnuEODqibWnzlx3Pftb0HMdhRTilAMAdz5B8t7N/+qvTt4Q4OqJtafPiqtq8UwoAEGchiLMQxBkAiDOJEMRZCOIMACARgjhr84I4AwBIhCDON9jmH3l4+sLIc170wunFH/7g9JE9xy6284bXT2+8xM/9rW+e3v7R+6cH1vzNk49PTy0d33jO+983fWDPtj758enTvb971zun9xBnAABxFsT5gDYfQvy8H5mePydf8btXvXJ6TUuEWzI3J4uxnSNkbm+0JHhuv+IYbZH+eL9LYhvbHjkmvW3FBU1LvuOx2HZIP3EGABBnQZwPEOeUsccenZ4IyarjZS+dXh5RPx5SFlFLaGsbGSGfIYC938fvYp9GMuEjEfLYkv54rXidfG/x7ziGvexvvM9aYkdEOjLFse04tr3j3/tdHfG8ej/K/an3Pba9NktOnAGAOAtBnAfEuXfbP6RsTZlGS1RT/Jb+NiS2Ja8p1SGrdcTj8Xet38X7i6glN7ZXv9eU0nivKdQZcXzLn3O7I8clXruV9Y3H6vcaor312JZSHRnskRIQ4gwAIM6COG8U5zJT28uKhgj2pCyELYQwMsYhlfF38ViWhEQGtCWHIaPx/C111LH/sf21Ncs9cR7JOK+JOAatzG/9XmN/4nXWHIPyWLYugOL/e+vKiTMAEGchiHMhziHCpbBlbWwr4netzGcIYmwvZC4lMAfVlaUX8bvWNrcK3jmJ89wxK3/OLHjv+b3t11JdltJkJjxeq86M76lzJs4AQJyFuGpxztKGlOC69GBOFHtZ6jmZXapZ3pPRvWlxjouMtZJfb3vkGJafVV0yMve+1h4L4gwAxJk4C+K8o1SjzFrWsTQLR1l2kAMC6yx1a5vnJM6RPS9rqjNDHJGZ3DXyvEecy5lAlt5nHm/iDAAgzoI436A4H5lxXiuWNyHO5awao/Ie8hpiOpdBHzmerWO4VKbRmjmjVyoyMm0gcQYAEGdBnA8S53i8FXdFnNeUatSZ9Llp3uJ39e9HxHkui13OmpEDAkOGW1MH1tP9Zd3z1gVsiDMAEGchiPOJxTlLNULk5uZuzsFzlyLO+Vrx/970cPXjI+I89/pZh14OLMz9KWPuc1ua6o44AwBxFoI430KpRjkgMEVvTtz2lBIcKc6xj3OzXWS9dvlYK/scj5UlE0vivDTgsDw+kVVuHcuc1WR0zmziDAAgzoI4bxDnEL3IaqZw5fRwrRgZHFhuPzOlI5HPP4fBgXtfq9zekjiHDI/Kbu/1y4Vqcj5t4gwAuDPivHZUvSDOR7X5XJQjhK41z+9IxjmyoD3Zi9/loiZLg+3qba9d8e4U4hy/a5VhrHmt8r3MiXMcw9GZMOpMdvl4vb/x2kdMTUecAYA4n0VkBm+rdPcWoigzUHtugd9klItEEOfTt/kU5lJSy8FmIwugxP8j6jaWdc2lVJeSWn7G8fplG459Wttmt4hzfvfm6qxb07+tea1yqe05cZ77DrfmdG69/97czkfIM3EGAOJ8YxEZt95gnTwx934ff9s7qY6cwMuR+KeM3gwDIQ7l+8lBYqPzz26dBeCcxfmLD09PnUOb7x3bXluci6y3zfrgFObyNcrPPX5fil45zdqW9jryXahrgvOioR5Y1xLV8uJijTiXrzknzqMXCrEfdTZ+ZN7mue8dcQYAnJU4L80mUEf5/FxooSWmrRN467Z5PKd8PE7mrWmvcpnktRG1lHG8WzJR17bmVFmtpYlzLt3yOMR295zwz0mcP//A9JVfefX0mYhLaPPZTsrscDyWi4IsyV5mr3ulEWV7ScEsB7f1hHeLOOd7KdtSfKfqbY9cqG3Jbh+xAEoIc35/yguT0broPRehxBkAiPONRJyc55bHzRNxjqjP+VZTdueksTyBpwC0JHzulnstDiHBc1OQ1Rm6OpZuK5eLM4RYlX+bt85HtntJ4pzC/KaXTA9GXII45+39aA8tMct2HdES6HisLrmoxTm2W7e/Vva0fK25qBczaf2+XFJ8TZTvI/6+J85zkj8qzjlAsj525WwZuXpheaGZs3vkdyY+w1Z/QJwBAGcrznFii5NYffIql+1Nsc2TXksoyhNzPi/lJk7kvdrgraKwZwqyUXEeWfHskmuca2E+d3GOthWiHJ9Z/H9UsKPt1XJdzu4w8ppZStDa1rkM4o39LL+vvTY8KvY90U/BLy8get/jkOtSkPNvW9Gbwo44AwDOdnBgnNzqAVN19ipPdD2BSHHOBRF6mdk40Zcn37kZEM5RnM91UOOSOPeE+RLEeUv7iM9pq5DNfTfOMVJUr24mGacUACDOtxF1DWctzuUo/CWBnJvvtjWVVor2Vjk5hTiXAyfLUo2Qk3Osb54T5yVhvqRSDSGIMwAQ51vJTtX1uuVjWW6RM2zUM3DkreHWbdqcCqxVQ10LZ2tarZsQ5zojXl8YhMS3aprLY3Tu4jwqzMRZEGcAAHFeqI3sRdZ0jgy6q7POOXVWzrhRSnGIdFkHnfPT9qaMO7U41zNnjNQxL5WrnIM4rxXmU8erXzj96hd/d3/JhBDEGQCI81lFDoZK6c1Vv+o5Y5cWb0hhLgd05UCgnMUgByOWr70008dt1Dj3Xmt0oNpNxfd/3/Tcd792+ty5CHMZ/9Pfm75I9ARxBgDcCXEuZ8Jo1ThHhjUzxJk5nputo5yiKrPSpdzWCx/kEstbZto4UpyXIvYxZx5ZWh3xNjLOX396euZjvzb9yVteNn3qXKT5DT8x/aM/+N+nf070BHEGAFy0OKcw19nk3mIKIbiRaW3VMOfqYUsLMbRWC9szPd2R4rw0C8OW17qNGuctAq3GWRBnAABxbshvllTEv3Oe1XwsIme6KB+LiP0Pcc6V2sryhpThOXGO59QlDvV2brtUI+fwvWRx3iLQxPl2Z7W5xunkiDMA4Owloh7Q16rv7clvvcpYOX1blm+0/jZ+H4Jcv3Yr+3wONc6xvVa99aWJ8xqBJs43/91buqgUxBkAiPMZLn5SLyldTkdXRk+c55bcztUHeyUb8dp7VhFcK7MhL1lqktFadS1Xq7sL4jwi0MT5Zgbf9urnc3Ds0u8dR+IMAMT5lsW5PmGHzKZM1oPj1ohzT1zrWTr2ZNuWZDYHNtavX0ty6/Vrmb50cZ4TaOJ82sjyprnpHcvIuzQ5hWO0PRlp4gwAxPkMxHlvqcaoOGcWt3XLulW2sWami97vY1+OWu3vrohzS6CJ8+mzzb065lxoKC9ic4Gh+H/Ksxpo4gwAxPlKMs45H/TcyT8ycvWCKCHYoxm6pZirL+1FZP1C9sv3v2U75yrOpUA/+JvTl4jz6bLN0Y7i7kc5ALe84IvvYJZMlRea57jYDnEGAFy1ONc1zr0YWR67fF78u1fj3Jse7xxvR4e8ZGb7bCVihzhfW5s/B5GOtlRehNV3fnJu83Nuc8QZAEAiDhJNJ3biTJznB6mWtfalOOfvyu9RzpHu2BFnACDOQhDnOxt5V2euVj9neGn9Lkuntq6uSZwBAMRZCOJ88ZGlTRE524w7NsQZAEAiBHEWjSXvc0aNiBxAmCt3nutgVOIMACARgjhr8zey7H2WZcxNC5liHWE6OuIMAMRZCOJ8VRnmmIYuRLgux2iJc668WQq040icAYA4C0Gc72zk3M05LWOWYSwNDsxBgSnZ8ZjSDeIMAMRZCOJ8NdFagXLNCp6COAMAcRaCOF+NOI9mnIkzcQYA4iwEcb5qcc4FTTKynKN8LGubHTPiDADEWQjirFRDqQZxBgCQCEGctfm+OOeCJxlzjzlmxBkAiLMQxPkqI6akG1kdMBdDccyIMwAQZyGIsxDEGQBAIgRx1uYFcQYAkAhBnLV5QZwBACRCEGdtXhBnAACJEMRZmxfEGQBw/tx773RviIQQR0e0LW1eXFU4pQAAAFwnD90/Pflnfzp9w5EYgzgDAABcId9+ZvrOO14xPfyht01/6GgQZwAAAHSIbPObXjI9GCHrTJwBAADQILPNKc6yzsQZAAAADcpss6wzcQYAAECDOtss60ycAQAA0KCVbZZ1Js4AAAAo6GWbZZ2JMwAAAArmss2yzsQZAAAA03K2WdaZOAMAAGAayzbLOhNnAACAq2Y02yzrTJwBAACumjXZZlln4gwAAHCVrM02yzoTZwAAgKtkS7ZZ1pk4AwAAXBVbs82yzsQZAADgqvirb0zffvzR6c9b8RtvmR5NQf7dfzw92Xueo0icAQAArprfevf0WIozQSbOAAAAIM7EGQAAAMSZOAMAAIA4E2cAAAAQZ+IMAAAA4kycAQAAQJyJMwAAAIgziDMAAACIM3EGAAAAcSbOAAAAIM7EGQAAAMSZOAMAAIA4E2cAAAAQZ+IMAAAA4gziDAAAQJyJM3EGAAAAcSbOAAAAIM7EGQAAAMSZOAMAAIA4X7I433ff9IJ77pnuEeLoiLblKwYAuGm4zVj81I9NP5/i/EPPdczG4rv/efqr07eEODqibem+AQA3nhXkNkPx2Oemr/3ST0//x3/7X0yfferJ6ZuOyYjbaFyCOAMAiLMQxFkQZwAAcRaCOAviDAAAcRbEWRBnAACIsyDOgjgDAECcBXEWgjgDAIizIM5CEGcAAHEWxFkI4gwAIM5CEGdBnAEAxFkI4iyIMwAAxFkQZ0GcAQAgzoI4C+IMAABxFsRZEGcAAIizIM5CEGcAAHEWxFkI4gwAIM5CEGdBnAEAxFkI4iyIMwCAOAtxPuL82KPTE2v/5qP3Tw9sec4jD09feNELpxe/653Te+rnjmzztiL2LfZ59Fh9+IPTR07xWcR2b/o4EWcAwDWL85OPT0+9/33TB27KsSLe+ubp7Vtd4jYjXGnrsboYcf7kx6dPv+yl08vjQxqJN7x+emO83tIHGo0lthvbL18rxDkEunxuPBbPjcZ5U1+Ceh9CSMt9rRtw7ONoI241nFe9cnpNvMdePO9HpudH1PtVRjwvtnNTx4k4AwBknP8/R4hzcP14uMGcM8V5vfV3S2Id5/n421NI+ZpoOcmcGMfxCE+Zc5k7Ic7xRvc+3jvg5Qff+ts4wCHjpzo40WBbwpuNuRTX3vvKL0D9PnqinY1nNDscop3Pn5PipS9R72/3fLmIMwBgC7/y6ukzn39g+spdEOcyiVY7xtzfzCXd0iXmEmpzCbc4Pkf5UyZRa+Ft7WO8brhb7/2WbhSSvXSMrl6ca1mMDzXFrf7bVulB60oms9exrVZkJrb1eLxeRC2P9QdZynEvG5w/5zbnGkPIcEuc4/3F60TjDNGN/Ry5rdG72i2FPrbVu+Ld+uUizgCALbzpJdODEVsF+hxrnLeIcy/JtuYOcjhAmWgMb2jJa3jVnC/F/vQ8quU1se+lZ5TvKd2slYSsfemUCdJbEed4o62SjN7jc+Icz5m7Qpq7uorfxWvWNdAjDXku+9vLRM9llUd/tzWiwbeOY+9LFM+PaH1GsZ34u3gsvkxxLMqI56w9PsQZAHCEOG8V6EsYHDhSqtE6/7YysZFQi+dmgq0Uz5TPeDwkequTLN25bjliT5yP8rGLzTjXshUf3Nzjc0K4JIFHF8OfozjHF6C85RHHpT6W+UXIn+O99+qcy/3tvd/Yx9bja78oxBkAcLQ4rxXocxDnlNmMPGfX5+Ne9M7XeZ5PSQ5HiKRhnfSqs8nxvD3ll8T5zEo1MiNailydJa0jC8mz1GDrFd9NinM96LE1ADDLO+q/aWWCy4uSljjnFSZxBgBcujiPCvQ5iHPIan2Xt3SVPaUaS+WY9bk7s9t7Jgi4SXEOl7nJiR9uTJyXMstrMs51icVIpnbNbBU3Kc75Jcnan6wZyhKLVt103TjLxtL6ctUNuHVREq9RX1AQZwDApYvzkkCf4+DAnkSuzTj3tl96RXnuDg8ok2o5mG+tlJ5CnMsxZuWYs17d9MWLcxaSl1nQ+nZBZkLjuWtGSI6K8960/pZttGbVGCnHiAaxNJivVbTfqoOqa8hb9eOt91W/3/zinEKcf/gHph//xIemJ4QQQog1MSrOPYE+J3EOoW2dS5dqnFszVWQyrTeAL10gZ81YM5jvFOLc8qUl5wovCQ861zU6Dl05sHVQW5nQkTn6UgaXrsb2TpZ96lKN+rWWSkpaU9GNlmq0jnPrmOW80/9ve3eUIjUQxGFcRLyiF/I8vnkCEbyH4B1EZKQfCpqmku5OMtjZ+X3wf1l3N7szWfOlUl0dNzXRJ3WlOP/4+vg1+x+fiIjImYRAryTOUUWNSm88Ka9dYsuLYuTs6GzjqNpGW8jWtX3FVo32WKtuhnJInMvdQFtZzmQua9soX7c3x68V596kjtkpGs8U517TfRwrFvK1xw2Rjf7uEOGjrRp1f9VWpTpeQ+IsIiJ3z+dPj+/fvjx+fnj/+LhKtble4F+uqVEcy1yibj+NFs8YQdvrAKjbV+PaXY5frwk7U8W9Upx7vhTHigr6Sr3OhyvOWQV4RJzrXLEQ8YpxMFeJcy/1HWBWpa5PjPJ59V3pkYrzzImvVUNERO7aqhHC/Of34++KPc7ZLOesKBYtrSPFuHphYOsT2bU7vvfRp/VXivPW3hFbRb6Vqs//pVWjd9eUVbP3BDzmFN+hVWP0WOUY8UdzlTjHe5H9rBYHAgDutjiwFeZVFweG5I5M1ah9Z289VL2YbqSQGZPK4un27DSyq1s1zux2/HLiXIRw66SIHqDRTVWigX4lca6rxWfE+exUjTax02DsIkScAQB3FOctYV5ZnNs5yvW1vd2YpF6D1BYX6ykZW/tpZOJcPq9ub52dSvasqRpZ//abE+fZnf2yj2+t6Mxe6J4Ynml+PyLO7UrY7DFJ+Vh7wo8eK5u9vHVSbW1J3pPx6KMmzgCAu4hzT5hXFeet8bCxninznljkd6SNdWuKx5mFgrM+ULeRbO2GWKrO2eLHl6k4lxel/eXLCzS6GvQO4pzd3UWvTjvRIhtA3jtWfL/eCRQfK8eJP6690TJZj1D9x0qcAQCrivOoMK8qznX7ZTtWbq+XOfu63si3kvL7tx8bGQV3pThn09EyDypV8PYp+EuI895dU93sPnKHspI4lze0PdnaxxtFXrMTu+3f6R0r2lTala9ZG0q2Q2Dv+2avdZyc9V727d3h0aZ84gwAOCPOs8K8mjgXD4h1Su21faaoeIeKc3hguE/xonaKx+hUjzctztHEPiJX9UrJ2Y1P2pOjHC8GeWdbTbfbWM+2l9T/fnT3mhlxjhF18XsUYY+foV1ZGnducZPRto3UEr8lza2Ux3uYLb48urc9cQYAHOGoMK8kzlGcqv0oru1R8NuT53YvhmeKc8+VZnxppEi6Vwws7vQmxTmqyLNzlHsbl8RUjdGTI2YVr/jiljc/FuKVk2DvRIgdfbK+qFqQ65MzS303167g7U0zuXpOInEGABzhqDCvJM5Rbd6bsFGu2+EHe9kT56xVI5Pcs60az0wR59iNutd6ektxLmJ79hHD7BDucryVX8iR16xXub1aXK94DEScAQB3Y9U5zs+Q89HpGLNTNP6nL6388717lZNLiDMAgDiLEGchzgAAEGchzkKcAQAgzkKchTgDAECchTgLcfbfNwCAOAtxFiHOAADiLMRZhDgDAIizCHEW4gwAIM4ixFmIMwCAOLsOC3EW4gwAAHEW4izEGQAA4izEWYgzAADEWYizCHEGABBnIc4ixBkAQJyF2zi5hDgDAIizCHEW4gwAIM4ixFmIMwAAxFmIsxBnAACIsyyUf+axrddf3lK8AAAAAElFTkSuQmCC"/>
          <p:cNvSpPr>
            <a:spLocks noChangeAspect="1" noChangeArrowheads="1"/>
          </p:cNvSpPr>
          <p:nvPr/>
        </p:nvSpPr>
        <p:spPr bwMode="auto">
          <a:xfrm>
            <a:off x="155575" y="-3451225"/>
            <a:ext cx="68389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14" descr="data:image/png;base64,iVBORw0KGgoAAAANSUhEUgAAAs4AAAL0CAYAAAAcDbHnAABy6klEQVR42uzdf8h9W33g94uIYUjbudgw5I8SSDSUpoVr/5godiCQFgNWpMk/NqJUKvOHVohhJhWjEO04MbW24mCI+SNSnVpC7NzpKCFcpd7am+sPriG5xuZOSC63zm3UmVtvJhojF5FdP9RPZ81irb3X/nGe55znvN7wuff7nOc8++yzzzprv/dnf9Za97zgBdO/f8890z1CHB3RtqYzRJsX2rwQ2rwQ2+K7//luG/t1IY6O77Wts0ObF9q8ENq8ENvavMYldKhCaPNCaPNCEGehQ9WhCm1emxfavBDEWehQdahCm9fmhTavzQviLHSo59+hfuMb0z/wWQsSIbR5bV4QZyF0qAvxt/7W9Pyf/unpP9z693/8x9N/8w//4fRf1o/HY//kn0yvj3///b8//Wdf/vL0rvo58fjnPz/94tz2/+7fnV5Sbz+3e2S89rXTfxTH4agLiXhvP/qj0984xb5q80Jo80IQZ6FDveEONYQ0hLH3+wcfnP7O0jZCfEMQQxTLiMdy2yHnIcCt58T/l8Q+/rbOku+R/d7rHCm5ceximzfdZveKP4kQ+nltXhBnIXSoDcEKcc2Mcx3xeLzOnFinOLcEMR7LbHL5795zWhFZ6p58hnDXQr1XnJey32uid1xOKb9xIRSfaesOgDYvhDYvBHEWOtSNEXI8J8X5+yjFuC1xDjl+3/umn+1JdUjiXRTnyFbHsa8z9HWmfi60eSG0eSGIs9ChHtChhhSH2IUUtyQrMpaj0tcr1YjIUo9eqUb5nJ7MRvY1XqMV8br1Y/E3EUvCf4Q4x2uE2Lf2LY9hb98jsq567ed35AUDiRD6eW1eEGchdKgd0auzyCF+5a39FNI15QKxvTkBbklsvOacqMbvsxQjao9DsueysPHcOC4hoktC3pPRLZnanhTH/iyJc6t+mziTCKGf1+YFcRY61DMR56kzo0SK7NaShZC5kMA6Ug7riOfPZVvjd/WsFHO1uyn8W+t7Yz+X6rnXRIr+KcpDiLMQ2rwQxFnoUG+xQ01RXZupXZK53uNz0pizfdTlIrFvrWntRkV1Trrjb48W55EZQ4gziRD6eW1eEGehQ72gDjUywCGNkd0Ngd6StT1KnKNEJPalN7iuN1hw635PxSDE3nzTWyLLSogziRD6eW1eEGehQ70DHWqIZghnPX9xCF9I3RqRzNKLOrLuuI4c2NeS+GlmVopeVjieu1V6828jjpribkSKe8eAOJMIoZ/X5gVxFjrUM+lQU5iXMqI59VnWKUepRK9O+qiMc25/izhvORb1XNFHrR44IrdbBZg4C6HNC0GchQ71hB1qCGmWZESMyGHODpHzCs/N63xkjfOcOIfM1/uQ+7m1pKIs8cj3uqfdjK4aSJxJhNDPa/OCOAsd6pl1qFG/Ww76C/nMjPNcZEnFUgnE3FzOc49vFee6ljke21Ly0FuZMN731kGSLRnvXcgQZxIh9PPavCDOKyKyfiMn6DW1m2sEIoRqdKGIug5Wh3q5Hero6nJrVqHriWJP8vL5vbbdE+f4vtT7tGURkTlBTqndUrIxuqLhnpUFifNp4lR957RjAOmac8kRA1uX3lO8zt73XR7vo7alzd+uxxy5vdGkxZa2cy5tjjjviOh8Y/+XOs9c6W1km3HLenR2gTgBj96WzlrXunNeWsTiqFkKdKjnJ85zi3vMre5X/74lkD2xjMdrUd4izrmS4dx73yK2o7N7xHd/a0kIcT5NnKrvnGYGkLZKjHozxxy5/3N3jubeV3kXae/xPmo72vztRCYxcg7/I7aZ25trg7kqa8RNLXRVn3+W7tbmWgXn6j8XLc7xwbc6yfqKaLRmstzuSIMaPQFnQ21dWZYroNWRMyoQ57spzkudx1ypRh2tuuURoc7lrde8/5wneiQjuGbKuKwhH802bhWkpe9tHMutHfa1S8TRfefc9ySFo/X41jt8c4N+lzKDI3dBeheUW/b3lBeA2vzNZJqjL90qznnXJvvjaLt1n5jPie9kvEY8J8fd3EbSYfRO4Z47isR54WqtJ5WtpYVzerDyiiY/mPo2XXbG8XhrurG1jWiu5jMaSK+jPpeOUYd6+lKNozuqUXFuddhznWqrRnpJcOM9LEnumgVU4nsZ26wvFuLxI7L4cXy2LmZzbRJxqr5z5HZw76Ist50JizW3luMzb+1bvJ9eoqb33cqMYmvcQ31u2pLJI86XX6qRF5rRRtcmAuJvc8XaPc8hzlckztEBZYcdjS5+zg5ypAMqM1axnaWM3tZGFI22/Ps6o0GcL69Dzav7kcGBe7/8e8U5TvitW2C9C8pyCr1SOOI7kgurbLkFHse8JQex3VampJaP8mI49q130TySnR+NLVnAa5OIU/WdcexH7sb0Ms7lz/WFXi5U1IqU2N7v5kS8PNlHe825zY8oYSLOd0+c60HQa2c3Grmbt3WRqFOL81JyIzPxxPnAiINantQyexwHvDX4qdUp76llW9OI6ixaLQ/E+fI61GhvW8sEbqqjymzbaC11K8rbfXsz5/G9rL9zmWUeLYuI722KvjZ/2RKxpl33TvxzGeetA67WZrqyZjPLjFK6exd3R4lzDqI9hxpQbf64mYOyPY2037m5/NOPjhTnI9pcvr+15yDifMCtwfKqLDu6/DDLzPOaASDxN/WHtjRYZKnzz1uWUzEPcH1FSZx1qEt1bHs6uktuP9r8ZbT5U/Sde2qcI7bWcO65Rby1xnnLnY2y5Eibv6x+PqR57jPPdrSU3IvnxLbqsVF51ySnC+21kbWzY+xtc1vOZa3xO8R548GPDy9HjkbDaDXCeF5mAupG1brdNndrsJe1q2sl622Xt/1yX6cVgwOJM3EW2vy5t/lT9J17b1VvHRx4tDjHfpRyn9nour557eCwOL8tzWyjzZ9XP5+LQy0lNOJ5WcI2J9C99l9+98oa59ZYjjXfub1tLu/CtFynF/EZ7p19hzhXc9geVXKx9eTQm/EgG2L8TWacex++jLMOVRDnu9zmt/SdpQT06pGzFr9Xp7xlpoJTZ5xb5UtbykpyvME5SIU2PybM6SsjtfsptFly1xofslWcU0rz59H2t7fNbSkbOVcHutjBgXFFlh3j6EIoc7exW1dd0eDmbi+MfqjlCaHeT+JMnAVxvvRSjVP1nXtOxGukYEl+c0qv0b+N5y7dms6Lgi23outBiNr8efbzdclSfFatzG8rK7xUdjcqzvVzts72tLfN5Z31NQO0ifMJ6oTqn8tZNZYm165vAczdbux1vqOzapS3DbPWmTgTZ0Gc73qpxta+MwfbzfXjSyfiLOlrneSXFl7obWupNjVL80bqOUuBWTO3bs4ilf++7XIN/fxpLwDX/t0pxPmINjdXNjI3dShxPrDOOTvkFM+cImxqDFapb01k7C06X/pQy8Ul8rZL1llnJ0mcdaiCOF9bm1/Tt23Jbi1lmnu/X1tukYtY5Iwa5d8u1XNmjWn575H3Ws/IUE7Nqs1flzj3SpXShVo1zFvE+Yg2p1TjFiOnpMpOKjqdcjBeq7MdaSgtic4FFbZ+qLmfmYXIhlfO7Ty3BCVxJs5Cm7/EUo29fefUmD1g9PZubyD2KeqUc4quSOb0VqjtJWi2CEzOlNCqodXmz7uf74lmSyhHFoQancd5b7s7qs31RH8uiPPBdUP1B1uvYFVedZUNpXcLrVxYoR5ksrXzD8mvb+1lprnOmMs4X2eHunbqrMxW9TJmuaLm1lkFRjN2e9/zTc2DfdNTGV1jmz9F3zkiCCO3qk8tzlMxz3Tvb3v13lszf63vdpmY0c+fpzjnktcjg1xTMuf68ZF22vqerW13R7U5Geczyj6XH2J+KPUVUtlQylqdpca01MBGP9R4zZT6vK2nxvludqgtCV4aJLVm9H+rzjLaUzl7S2yvzm5kqdKIBJVyO1d/Vi5bv7Yz3DrPbllLujSVURyL+Kxv8jb2tYrzqfrOaWZQUW8e53p11lOL88jflivVbhWY+tzRynzfxrzOxPl2SjVGSkVHXecm2pwa51ue2iU/qPJDzQ+xdYVUN5Qs9zh1518vtZ37nbcdifPdz77Fv+P1elfm9Wec4tvrxOo5v8uatrhAy/nNe/WUKZHZqZbZjXLe8VyqeG7u3ZTTU9a37pGbPRKkzZ+XOLdOuL3H98w1eypxLs9PWwRmZL9ymeI9F6Xa/GWIc87zPC2MBWudd0bb3dFtrvy+lndGifMNNrTMsJW3C1JIa/FoNZR65PMpOv+ylrmsfysbPXG+exJRd4L5OUYnUd+mi30ZvUWX7b5cUrVu0zkF15pSiF7b772PvbfEiTNxvkulGqN/W39n1wjM6AVqnHPis76pUijifDviHD6x1HZ6Yj3S7k7R5rJsLv6f4xbK70SuCl3OMHOuy25f7AIo+aHmlUse5Fa2rtVQavlI4V6TURvp/MssX+sLMiLO57jkpA51vTjvEYi61KIcPBLfgWjLZUlCvRT9XRPn3gIaranFlGqcvs2fou9cKtXoxSlLNXJF2iOke+T7E6+39r2kyMR+3kT2mTifTpzL5Ft9Ppjr13KKyC3t7pRtLr+fS+0y79xGH3LTd1DudI1zq/PaM3q51fm3JiJf2/m3akvLk0Debu/NqpEn/3NcdlKHejPinLe36vadbSJLNFp/t0eca1mpZXWLoMS+xvHfczFYz4WuzZ+fOO/tO8vBqVvbSjlFaXneWIq5kf/lFHK5n/ldyDKnpe9ylk7F83slXPG93SMNeYezXN9Am7+9RN/SzBG9NpezctX93ZwPZOZ2zp1a/fap2lxsN78jawetZynIufX3FyvOa0b9xxXU0m2EtbMI9AYZChKxVZzzpDonAnOLQYyswjRa8zZa47xWnDMrt7Vz3rJq1U3OOHCNbf4UfWfeij4ibiJjFcdgzSqAI1k//fx1ZJy3JA6mwUkTphWzZJyizeX3eO9dv72zRBFnQZwvWJzzqr4ctFcP9GvJc5Zj7Ol46kxAvUBQ1mDnylCnKNUo77Rsva25ZdnWm1pdjUQI/bw2L+56m9e4hA71pHPajpRjhBiXi/nM1cqH4C5lHfIW8tytvaxly/1M0cy6ulOIcw5g3Fp6dO5zgZIIoZ/X5gVxFkKHeqJSjaka8Na6rRyiXJYalPXFRwyMawlwLrF6dKlGDp6Kv9tSe3nuq0+RCKGf1+YFcRZCh3oD4pxSmQMsttZHTitH+Pemazx6cGC5TGuWrMg4kwihn9fmBXEWgjj/a+KWI52XMsQjg5rmZjHIyMVStorzKQS0noZoywjuc199ikQI/bw2L4izEDrUAwcHHpEhXirVyBiZ8aAU59i/3ujqWkDXSG8533p5LNYuNrF1cKA2r58X2rwQxFnoUC9MnHsD4/aWVuzd53KAYA4s7M1OkRnvOI6j+xzPa9U054weSjVIhNDPa/OCOAsd6pV1qCmCcxnPcvn1U2ec47Vb09jllHO5EENrZc1WycOaRS7Kkoy5OUKz/ELGmUQI/bw2L4iz0KFeUYfaqsFtiVu9KMepMs69mTWyTGLNwiBbBDS2vzQIsFxCe6ROOmU9j9nSeyDOJEJo80IQZ6FDPcMONbLJdV3xyMIlpxTn3u/Wrvi2VkBHVuys5Tkke2S/YrspzfWFQfwuF5lZW9ahzQuhzQtBnIUO9Qw71LLmN+R6jTgvzapRl1ccsb8tcQ5BrTPKOYPI2hkzcn8jetKbgwxHLhxy+rtcjlyb1ycJbV4I4ix0qBfaoYYYZuZ0zbLQa2qcI0aX6o7M7dxCIq2FR3JBknyNyACH9K7NZpfS3aqJzpKPeD8ji7r03pc2L4Q2LwRxFjrUC+5QI/O8ptY4Mqlrs7m3kUU/KkJ8j8iarxVubV4IbV4I4ix0qNq80OaF0OaFIM5Ch6pDFdq8Ni+0eW1eEGehQ9WhCm1emxfavDYviLPQoepQhTavzQttXpsXxFnoUHWoQpvX5oU2r82LS2/z9947/VvRwIQ4OqJtnWOHqs0LbV4IbV6ITTEBAAAAWL6b4RAAAAAAxBkAAAAgzgAAAABxBgAAAIgzAAAAQJwBAAAA4gwAAAAQZwAAAADEGQAAACDOAAAAAHEGAAAAiDMAAABAnAEAAADiDAAAABBnAAAAAMQZAAAAIM4AAAAAcQYAAACIMwAAAECcAQAAAOIMAAAAEGcAAACAOAMAAAAgzgAAAABxBgAAAIgzAAAAQJwBAAAA4gwAAAAQZwAAAIA4AwAAACDOAAAAAHEGAAAAiDMAAABAnAEAAADiDAAAABBnAAAAgDgDAAAAIM4AAAAAcQYAAACIMwAAAECcAQAAAOIMAAAAEGcAAACAOAMAAADEGQAAAABxBgAAAIgzAAAAQJwBAAAA4gwAAAAQZwAAAIA4AwAAAMQZAAAAAHEGAAAAiDMAAABAnAEAAIBbEuf77ptecM890z1CHB3RtnzFAADAnRHnEJynvzp9S4ijI9qWrxgAACDOQhBnAABAnIUgzgAAAMRZEGcAAIBzEudHHp6+8IbXT2/86P3TA3u28/73TR/Y8/fx+rEvI8991zun98Q+jz6/FW998/T2F71wevGHPzh9ZOs2nnx8eiq209uPeE+xr489Oj2x59i87KXTy2M7xBkAAOBgcQ6h++THp09nhByGaPae/7wfmZ6/V3zjNUPw9gpi7O+I9MZzR4Q05LU8FhlxPPL16sdHj0U8P45dT2qPkPOI2Mbc50ecAQAANopzCGXIXMrgq145vSYEL7PKIYalLMbvyp/j+SF9W7LOIXl7ss4jfx/7Nrp/kQ3uiXNE/Xi8fopwLeZ1ZjmfP7qfcVy3XFzEa4xcUBBnAABAnHeWaoR4lRJYy2QtzqU8ro3cVk+sIzNdl1209iUkM/ajVQaxJM4h4L1M84g4x37GfsVxLzO9sc187Yj4Xexv+VgZIckR9eNry2KWxHk0U0+cAQAAcV7IAoeELsluS9SixKAU3VocWxHbCqGsH4/H4n3E70sZ7mWEM2rRHs04z21zRJzLx+ZeY03Gea5euxchxXHM4v+938c+jJauEGcAAECcB7LNWYdcR2y//DlELf4u/h9RymsplHW2uBUhobHNkPAlEV0zsG+0VCOeV4vwaKnGaI3zXMZ5S8lLfVGTn4dSDQAAgBOJ80i2eS7jfMRMGimXvcFtOTNFqwSiN1tFS5x7+7K2xjlidLaOIzLOS8c3M8oh83sHcBJnAABAnGeEOCUwM8Sj4jwyE0Rsc6leN15zaUDcXJlG7P9S7XBcHGTW/Iis9dwUczcpzlnjnRcyp5hZgzgDAICrF+cQ1pwdI2UzJS/+Xf6uVW4wmt1cymjvlceWWPeyxa1ZL1qlKVmOkrXDdWTN8G2WamTmvbwDECU3R8szcQYAAFcvzi0R62WH64zz2rmX98wIEVnlulY6st1zWe8jZHxpG3MZ+j0Z53hPS9nszDK3juHRJRvEGQAAEOeG4EbGsjVNW2s6upHa6HK7o/XTa0o11tQ413Lam4WinI1i7jmZeU55b80osmU6usx0z8lz/E35+/riY8/0c8QZAAAQ50bWspwNIzOYI+K8ZvaLuUx2nTk9KtYugLJ2+6Mr/cV7W9qPtaUVccFSH/tanONzPWpRFOIMAACuXpwjC5xSF2K7tOR2LxO8R2KjrGBkarf4+1ra5wborZ2OLpesHsk45yqLS8Id76u+KMhsfXms43MYzd7H81plGC1JzguevWUbxBkAAFy9OJfZzhCyXIa7t2hJ/VjO47wkZnPLZI8uytF6/XjsiBrn3nN7jy/VLc+95/zb8j1HdjgHKc7JeHxWvfdbi3M8LwdwRtuIz7e1UAxxBgAAxHlF1jmkKgfwpcQdOThwTjRHyzRarz+3T2vFuTV7Rm9Wjdjnuf3OuZVbZS/xu5TcHFyYFwAReYFQX0yENKdUZ210mQWPv4vPsa6/ju3HPuQCKaMlJsQZAAAQ507Wd04yQ9j2inPr70PoRlfgO7U4H5Vxrv+mXlylFud6kGP8P6cCzMdGSi1GZibZstw2cQYAAMS5kMC8pZ/lGqPiu1ecezXVrdrlU4tza87n3lzQKb+t7P2SnI6UeWxdCOWoWTSIMwAAIM4Li5NktjNngsi5kyMzHLLYmlWjHNzXWsGvrIfuLf7Rmr4topyJ4yZqnHtT3rXEOY/b2izuyLzOW2b5IM4AAAAnFOfeTA45l3OKbNb0tiLktxx0dip5W5vxjv2eE+fY597FwGjk7BplKUUct6w/bl1A5PHs/S4vGtYKeU4XSJwBAAAOFuet9a6XEpEFX8rc7pHmkUVYbvr9nmrbxBkAAFy1OAtBnAEAAHEWgjgDAAAQZ0GcAQAAiLMgzgAAAMRZEGcAAADiLIgzAAAAcb6EiPmUt06zF/MvlwuuCOIMAACI852MXJ2wXIxk7d/XqxUuLThyiqWziTMAAABx3hyxyl+9fHeszlcuZJLLb/cWKYnflX8Ti5aUK+3VS3THc+ckfO1KhsQZAACAON9ItGQ4V0AMkS6lOQS4luhYzjqWyC4zyuWS46U45zZTnGupJs4AAADE+aIiJDgyw2Vdc5ZclEtQR3Y5xLn397Ucx//rbHP8HDKdr0WcAQAAiPNFRAhslHC05Db+3xLlXslFiHUpzmVJRxmRoU6hJs4AAADE+ewihLWscQ4pDnFNOQ6BjueUpRdZ07w02K/MMkesGRxInAEAAIjz2Q0OnBs02BPkyEqHTEcWOiQ7ntObrq6uYy6lnDgTZwAAQJwvulQj6phH5m2O54QIl4Idfxs/x+MRIdcp2PF4/DukO+W7rnkmzgAAAMT57COktizdmIt66rq5ko165owyUrKJMwAAAHG+mFgjrUtCnNnkfF7URrfKMyLzXAp47kOvlIM4AwAAEOezEOfRjHPI7pw4R0Y6537O55WDDOf2IaQ5SzzuskATZwAAQJyvPOMc09C15nGO+ufW30TWOae6i+Od2erYjowzAAAAcT5LcQ7hHYnMTre2E4LcWh0wVw7M+Z1zWzldXWSX1TgDAAAQ56vJOJc1y/XzQqhDoHvzOhNnAAAA4nxRGeecNWNtxjmEOAYCjg4iJM4AAADE+eIiM8UxqC8Eth7MF4/nYL3eoid1Jpk4E2cAAECc72REfXJkm8uscSnFuWLg6CIpxJk4AwAA4nznhDkyzvVKfr0VA0OGQ3LLxUuIM3EGAADE+U6KW5Rd5NLYvcF6SwIdsj03bVwIecTachHiDAAAQJyFIM4AAIA4C0GcAQAAcRaCOAMAABBnQZwBAACI8w3EE1+c/uX/9uHp/3rqyembjgdxBgAAVybO99473RuCI+bj2c+anvOGn5j+0ZteMj34H/+703/lmCxHtC1fMQAAcGfE2SEYIzKoIc0Rv/4L0+87IgAAAMQZxBkAAADEmTgDAACAOBNnAAAAEGfiDAAAAOJMnAEAAECciTMAAACIM3EGAAAAcQZxBgAAAHEmzgAAACDOxBkAAADEmTgDAACAOBNnAAAAEGfiDAAAAOJMnAEAAECciTNxBgAAIM4gzgAAACDOxBkAAADEmTgDAACAOBNnAAAAEGfiDAAAAOJ8gXzs16Y/CTGu41d/bvq9N/3Ud8X5u/FLPzM91HpOxD99ZPqaowgAAECc7zxffHh6KjPLa+Mdr5ge/vYz03ccRQAAAOJ8Fbz3ddMjW8T5ofunJx09AAAA4nw1bMk6yzYDAAAQ56tkbdZZthkAAIA4XyVrss6yzQAAAMT5qhnNOss2AwAAEOerZiTrLNsMAABAnDEtZ51lmwEAAIgzpvmss2wzAAAAcUZBL+ss2wwAAECcUdDKOss2AwAAEGc0qLPOss0AAADEGQ3KrLNsMwAAAHHGDJl1lm0GAAAgzpghss6yzQAAAFcqzvfdN73gnnume8RY/PAPTD/uOIxFtC1fMeD20c+La+vntXlxuvjuf57+6vQtIY6OaFuUBTiDDIl+XlxZP6/Ni9O1eY1LEGeAOAtBnIUgzkKHChBn/bwgzkIQZ6FDBUAihH5emxfXLM5PPj49dfQ2H3l4+sK1f9inOK7EGSDOgjjfpTY/4guPPTo94fM/T885te9tFudoNG94/fTG+vFPfnz69Fy89c3T29//vukDc9t+0QunF7/spdPLj3yjsc3n/cj0/LnGHu8nnhP7uPf1jtjG0RH7FO/vwx+cPpKf1VHvlzgDxFkQ57vQ5uO8GM4w4hR5Pt0jenvOweFKsS+128x51oiHlY4wepEQ2419Gdl2vf9HJfZqzzm7jHMcnFe9cnpNvdO9iOdmg5z7IOI5R2dH4zWjEcxlXlMiP3r/9MDW14kPK99n68LiVDFyhRXHoGxM+bnIOAPEWQji/K9cYO5ObThCnE/jHL/HVeL8G+K4R/R65/HYZmy7Fb0Lg/CI0tnKZGL+XP9dKeFbnKJ0syMitrV00XPrpRqtq5FoSPUVRzSK+MCWBK8l43Xj7V3N1H/3rndO78lMd14FxX60sqzRIFJ0Yz/3fpBbpDm+jEsZ+1bkle9IJr/+eelKMo7h1tsexBkgzoI4n3ubD78ofSHOp/H/eKwltZmEir874u74ngTWnDhvkdXSLcIp8rnlz2WyLi8giPNBmc7MMq/J4kYjrJ+bDTkfz1KOMuKxeC9lA499q8W5bBSliLekcs+H2ZL/EXHuyXPdgFsx91lEB1A26Hid8kqyFXm1WR574gwQZyHuWsa5PJemOLfOrXFuL8/vR4janrvTpayWibC14pzJw6WMc2ar84Ki3BZxPqgoO4Sv/gBbGenyIObBr8Uu5C/leuRglftSfjilBMZj9fbi71Is8zW31B0d+UHtbQz138YXP4/DqUo2iDNAnAVxvoQ2X3pB6SylR7TuiMffhSfEOXZrmedaXwiBzaRkJg/TmXJbS6UaI7Jae0fLQ44Q57XHLZ6f77mX8JtLCo6MeTtcnOsdKCU4a3szst43/p+P9Xa6zkz3rphGxTn3Lw9kXilmZrosH6kbVTas+PuItQI9d7V30+KcFy+ZjY/jXh5D4gwQZyGuWZzzTnb4Qvxt/D99IM6ZKWXpDaUvxP/zPBv/XlOvnPXS51Cqke+x9rfy59q/9orz0RMUpPctfdZrBjAeIs55+6KVla0Pak9o6wMVWej6Su4Icc7XKcscsj5p9MNae4CzrGLPIMMjxTm/3FknHse5vGghzgBxFuLaxTkFMN2jzGKOyHCcV9f6QpyPz0WcR7yj9po94hzHK/5+S2nr3PFYKn3ZWx6yq1QjhLl+w1vFec0Hf4Q45+9TJrPIvz6YWXO89gsYWewjG8NWcY4GlBc4OUiz/mL3Gnv87dZSFeIMEGdBnO+CONeO0irxzPPr2sH0mf3cmgGdE+e5CQW2ZJyzYqAU0z3iHG6Sr3OkOC/tw62Kcwri3BQoWZZR39oYObh1nVH+zRpxLmt/yg++HA1a1lS3pHLN4Lh4XjaCI+uct4hz7Eu+n7Ij6E2J06sH2jrdDnEGiLMgzpcizukD6Sh5XixLCso62tp/stxj9JxZTuW2xhfi71KCM8EV/07RbQ1wHBHnUe8ovWCPOMe+x/uP/T/qDn0cx6WE32iN9+HiHG82P+j8EPdknFuzZJTCnT9nYz4i41w3nvL95FRtaxtCbCPLIOLD21NHs0eco1GXV4Vzt22UagDEWQgZ537GuTyH5mJupbtsyWSW5/TSHdbMANKaMSy2s7ZUI8eA1RnnrPsuHysXqdsjzuX7PyrrPPIZtC56bkScc0RneXW2R5zXiOJNiPOWeQnLbHNvNovbmlWDOAPEWQjifKw4lwuLrRHnevW+lj/sEcUtNc6RcJvL/LZmRNsqzjkzRumURyyVPTIxw97JGw6Zjq4Uut6sGnWNzNLBLTPae8R5TalGWftc1jWNNoTWspHlNHrEGQBxFsT58ks16qTcGnHOmbxabrNWHnPGsNbjOTNIZpLLWcZa+5klHkt3/svM+FZxrtfsqGf72lsJcdbiXL/ZozLO8UHn8tVbxTkaYLm6TX64rcfqjPNacc79PdUE36cW5/gyteqg9jRk4gwQZ0GcL6HNl+fvPF9GIiyTYXMZ57Xi3CvLCDdZc55PAW/9XSn8+Vr5HiKZ16rDXpq3ueUhpYSP+lKdbS49ak+isbWAXu/i4FbFuZ57+ShxLpd1rLc5Ks49ec0Ppq4N2irOsY255+Qy33vk+dTiPDc4cGvRPnEGLl+csyxvSTpyBp8jFtI6NzmM81C8v1J2jrq1vDbmpkVbe+y2LgBxF8W5db6MzzePdznYrjznrxXncvGx3oC50XN9Dq7rTcNW1zovCeNIxrnet/IiYFSccwxZq/1udaXR+bCPWFlwlzjX67S3rnrq6d/q2x+9ae7KOppclWetOJeF7nk7Iz/8cvGWPeKco1pHGvgeeVaqAeA2JKKefqqX6WlN57n2fJJJhqMGVR8VOTd/7lcKyRFleOU5Ym61s4hyQbHe5zCynXJmiDWLddxlcS4HwZULoGQN8xHiPDphQEtQl/yrzi63ZLr2gPp7vSXjvNYllhaI2ZpoHF07Y2Se55OKc50W75VLlDsZDWduRGOrMeRrlQ11T8a5N3BvrTiXt2tGMzdbO6oRcY596R1X4gxcLu993fTIJz40PfFX35i+fRviXN6KrbOamemJE/aeE1JsNxMYRy4etSTEIwOy4jml8MS/177XXja4l9HP7NuaLHJrhoVe5MXAufbzv/Lq6TOff2D6ym1mnHslqVtKNdbO1Zzy3Dunt+54RJvMx3plFUvi3FopsJ5RY6tLlBnykdWOR49Xrtx49HMPFef4Iqfd58GMHSlrikdlcLQ4vkzD99Zgn7viqBt0qxC9Jey9hpBLdm+57RnHvLy9Efs8mh2Y+31stzfnNHEGLpeQiDe9ZHrwbT8zPbRFoNf28627dfU0VK1Mz6iILmVet5QM1lNpzU2pVQ4UH8mo17IwJzT1inDZz+daBHnXtS6PqwV5qQRw73iaI25Zn7Kfj/YesVWgjxTnnGu4Jc69gXJ1pnnL3Zgslajb51LmujdXc/2+6u9y3vXplfXE9zxXXW49r+cSuTL0mmMQ7y8+w3ql45aLto5F/K7+juaFwd4SpU3i3PogczRjftAR2SmVj5VR3+ZaOrB5ELYUdteNqKzdzbKN7ETi8di3XlnJnrrfclGV8hiOZAhGQ8YZuJvinLFWoI/KOI9kb/auBHbkwlFHCGItsFmSmAmL/HcvRgUjtlueV+IY1jId25orD7mL4rxVoI8U52yTKYDlzGApknlerxN08fgeUcvXy+9ZSwhbpQitOxUtL8v2me8jf5c+V17k5d2M+vuR34OW1+X4h631/D1fTOecq17I5G7ppnvLNDaLc2aX10zSvSR4R7yZpc44XzNvU83NqViWlZSN/hwHrox2BL3PjDgDlyXOawV6bT+ffUK9wEJ5osoSg7JPz8fqk/3W6U3PQZzrgUzl4K6t2271ua2BWfVd1ZSI3nnoLovzWoE+SpxbstgStlYZw00OHg1fqQewLnlZ+dyUzLkE3Np1LPYmGXsXCnXp1Mgg2CP25dB5nIUgzsDNi/OoQG8R5zyJpgBn3WFdh9zKspaJhzUX5XGC3Luq15GCWN4uzhNwKQdHi/PIOJa541mvTbBU/neJ4jwq0DftNpeaVBPEWRBn4OrEeUmgt2acW6uutsayHCW6OY/rkbNVbJXbHKheZnHr8om5bc9l/k4pznc94zwq0NxGEGdxcfHDPzD9eJzEhRD74pd+enpoVCRaAr1FnEdXXc2Bya2xIKNTRNVlGkfWOW8VxJy1IGW0NcAryyvqbG5dP7qmVGMuS7w0letNi/NTT07ffMG/M738FG1+TXtvCTS3EcRZXFR89renL6/t+IQQx0YK9Pc9e/o3jso4twStHFhdlnCsGbtSjjOZG0l/E+Ic+5HvI99ra3/OsVTjJsX5N948/cG5tfkUaG4jiLMgzkKIsxTncg78+F2UM6wddFxKXGug0U2Kc5kln5PRo8Q5MtvE+Zh4xyumhx+6f3ry2c+anuNcLIizUKohhFKNsyrVSFleu+pqPatSXdZQznV/27NqnEqcc97rEPV68YnevNNL4nyTC6CcU6lGCvO3n5m+o1RDEGdhcCBgcOCNDQ4sB+iVGefMAs9lnNeKcy+7HI8fUet8G+KcNdG995uDDssptcyqsW1wYC3MapxvP+76DCPEeaDTneuo1owmz5V3iDOAc56ObkkcjxLnnLliboDe3pKNU4tzayXbnG+5rPHO7H1vyV+zaqwT554w3xVxjjswS5/l6NzNc9vqDWDNC9otd33Wjm8gzhd0NVQv0ZoTmJePZWag11n1lv/uLQl+xHKPxBkgzqdcACVPtOU8zjkvc5xQ47Gy/9xaqjG38lcpg3vk+VxKNaLf70nKpc6qcRvivCTMdynjXC7cNneHYcQpetvKOdpbz8+ZZeba0NaFjLYsjkScbyBatV65hGPraijrzfYszbknW0CcAYyI86mX3G6Jc/6cU7SVJ+stGedcYGVE8KKf3SrPI4I4d2v5FDXOS9uK49k6R8XxvNYlt0eF+S6Jc3zHeo6xdgBtXvD2pLq8qJt7bv2cuURh7+f4d3w+l5qVvtPiHI2u1/m3Opctg1GIM3EGbkqc1wrzKUs16r4zhTtPwHP9Xcjfmr425bmeF3qklnJJEGMbc1ntmxLn3JcsT8lMXzwWghHHbOn93kVxXivMd63GuZcpbrXXpbs3vSxvPZ5gRMhH206Wu6Y45/LXMs4XEK0OJTqilOno7KOx1BnqpVtjxJk4A6fmva+bHtkizKcQ5zjJZj9W9pO1yLb6uzhpbs0ypTyXS2DnCX+kTG7p9xGtUoqbFOd4X71zROzbyKwad2Vw4FZhvlRx7s1+Ep97zrqSkfOll49F24nvxxohrbdRR2+MQZZo5TSKORg22lU8P+v8s9wjHs/Xugtjva5anMuasV70yjqIM3EGboqt8nAKcS5PpFm2UYpznEBzPEc9a8TeLFNu/6bPHb39Pkqc8wJgRCiytvyuZ5xvs83f1tiruWkDy8fiu9WT3TrrXItwnTysfaflRL1MdopzPKdud7UbbVlJlDifqTgviexSR7Q07+aaOTiJM4BTsKefL0sEWuUVrZNqPHbTgnuqiPfRE4cjRD62sfaCojfIcM0sT1uef0n9/F1xm9YFzmjCrlyIaCQjvdVRstyp7B/Kfcz3sLbMijifqTjnAJVejIizjDNxBu6qOAtBnC9TnOs7FUsXeaN3LFoXXCHFpQyX+1jX54e85ww9xJk4E2fiDJAIQZy1+c3zN28R56VpG0dcpeU7rdlvlmrncx7zkVp74nylpRrEmTgDxFkQZ23+iGl0y4zuqDjPrRGRpRqlmOcYr3rhnt5iPiNlPbmvOed7/D8HBx5RFkScb1GccyJ64kycAeIsBHE+tyno1ojz0hoU5YJFcVxaNfJ7B4vmgnEp7+U+5pzTaxZsIc5nIs7l1c+aWTWWxHnkdsTIqk86VAAkQujnr7vN51S5o+I8sgJnS8pbi+vEdtbUHqfb1H/TSirGttOr9qwGSpxPvABKXoml4J6iVGOuRrqMnF9ThwqARAj9vDbfG3yXsrwkzuE5PRluDeBrTWWYs2KUGey5aXhzO+FW8dxWArKVVMzMd+7z6H4T5xu+3TE3B6dSDeIMEGchiPO5RdYVL4nzmvrhlNbW43XGOOePbklz+dxeiUdvAGNZJnKpJRt3WpyXGlNeAWVtTmvu5ZFSDeJMnAHiLIizNn9k4m9JnHP56tE78L1VAHvJxVzMaMtCOj1xHl2ghzifcR1RRK7Ekw2wnG+wd4VGnIkzQJwFcSbOlzCPc10WkQP2lhKMS/M/pz/Vs3HE8W/N0EGc71CjLD/MEOWs31m6lUCciTNAnAVx1uZvW5x7Epwlq+UgvjXTw82t8ifjfGURtTbl9CmtWp4s5ZgTZ0tuE2eAOAvirM1vjfCN1qQCWWtcPtablCCeF5FSHG5Te0cKdD43o54BrP59L+tcJh+X9pE4X/hsG+W0dCMF9b1GI+NMnAHiLIizNr+3dHR0atulKLPJczNXZA11SPvc9kZKNUb2S6nGBcfcbYcj/0aHSpwBEiH089r8XU9GHvk84ix0qABIhNDPa/OCOAtBnAHiLPTz2rwgzkIQZ4A4C0GchSDOgjgDxFkI4iwEcRY6VAAkQhBnMTdg73PT1375ldOn3/v66ZGnnpy+6ZgMtPl7753ujQYmxNERbYuyALePfl5cWz+vzY/FT/3Y9PNvesn0YMQPPXd6gWMyEE4pAAAA18dvvXt6LMX58UenP3dEBu5mOAQAAADE2REhzgAAACDOxBkAAADEmTgDAACAOBNnAAAAEGfiDAAAAOJMnAEAAECciTMAAACIM4gzAAAAiDNxBgAAAHEmzgAAACDOxBkAAADEmTgDAACAOBNnAAAAEGfiDAAAAOIM4gwAAECciTNxBgAAAHEmzgAAACDOxBkAAADEmTgDAACAOBNnAAAAEGfiDAAAAOJMnAEAAECcQZwBAABAnIkzAAAAiDNxBgAAAHEmzgAAACDOxBkAAADEmTgDAACAOBNnAAAAEGcQZwAAABBn4gwAAADiTJwBAABAnIkzAAAAiDNxBgAAAHEmzsCFcd990wvuuWe6R4ijI9qWNi+0eRBn4gzcnUb/3c7+6a9O3xLi6Ii2pc0LbR7EmTgDxFkI4iwEcSbOxBkgzkIQZyGIM3EGcQZIhCDOPh9BnEGciTNAIgSJ0OaFNg/iTJyBK5eIV71yes2HPzh9ZOl5jzw8fSFi6+s89uj0xJa/e+ubp7d/9P7pgd6+935HIrR5oc2DOBNngDivjk9+fPp0CGhLZl/0wunFo1Ibovr+900fqB9/2Uunl5cR26wfe96PTM+Px3vbfvLx6anW4/F3rX0PYY7tveud03tu4hjGPtzUaxFnIYgzcSbOAHE+cYQAh9y+4fXTG1NY898hmfHvEM4Q6YgQwfhd/lxGPLcltyGyS5nneK3YRv3YXGY79qMW+NjXeLz3GnOZ6Hr/Q3xrmR8R/lL8I1oXDiSCOAviDOJMnIELlogQxVamNqQyfxciGIKZP2fEc1JMQ5ZDsFOoQyJDHkOCUyQjSpluZZZbMl3/frQUI/anfB/1fufPvSz2GuEnEcRZaPMgzsQZuOMS0crIhuCGXJZlGr3sbymdrYx0RgpzCHhmY1vbDcnu7Wv8XasMIrcT+5P7nfLe2+89GWHiTJyFNg/iTJyBK5SIlqiWGehyUGD8O8skQpi3DgJMwU3JHRXnVplG7Gsp4im0ue3y9ynfPaEmzsRZEGcQZ+IMEOdurfOcRNa1wyHQ5c91pjp+X2aZyzKNeuaNeLyW4Hh8bmBga1/LwYSZPa9LT7JcYy4L3RuI2Lo4IM7EWWjzIM7EGbgyiYiyh7mShRwoWNYHZ21wPJ7SmuUa8f+5Mo1SuFvZ5tifVr11ZorrfY19SCleEtocuLdmxous7673iTgTZ6HNgzgTZ+DKJCJnhyilOGeZSDEuBbE3kHDtvMzl1HYp7/E6c1Pe1ZnikO/4u3KfWkKbpRnx/xD7EO14X/m+5wS4935br5PZ8nMRauIsiDOIM3EGiPNBEeJZZ1NzKriQ5hTZNeKcGeOMlO+U8RDXnNautS+97HerpCT3oyXOWa5Rz7YRv4vHYj9SqFv7MyLOOZVdRjlNHYkgzkKbB3EmzsAdkoicu7kW55DfzPrGz5kNzjmbU6pDsOfmSK4jhbychaOenm5LSUktzrE/rW2WFwqj+7wm40wiiLPQ5kGciTNwByUiJDaiFsNaCOsa58zQllnl0ZrhXglGZG6XJHRuwOBSqUYOcCxnBMljQJyJsyDOIM7EGSDOmxY/aYnzmlKNyPTWC47ENuoMcGwzsr8hr5GBnhPjpZk/euIcQl/OGV2L79IKhcSZOAviDOJMnAEScZg49xYjKWfUCEHO8ox8ftZPt7K/9TaXZv5YyjjXmfYsP1nKhBPny2jz0bbmPsORvyedNxOn/s4QZ+JMnAHifOviXA6Cy0xtORiuFt06O1wuaJKDBGtxnpuqbi4bPSrOORCwNb9z7F+vzpo4n0+bnxPckbsHS1MO9kqO8i7KljEErVlili4CR1e0zDs2o8JaDtJdc1xGxwOM7EN89mtn5SHOxBnEGXeIh+6fnowO+1ozziPTxqU451Rwc+Kc8hLbiBP2UpnGnDjnrB4R9ck/Z/fIGTZknP91vv3M9J1o2+ckzjl1YCuyLGfu9712O9Kmt6w22dtuToXYinIxn7q9luVP5fzivZKokOp43zm3+tIF6JbjcsQqpefS5v/qG9O3P/Ox6c+c1YgzcQZOyK//wvT78SWPL/wWgT4Hce7N47y1xrk+QefJMudS7olz/G1uO0UnHlvKeK0p1cht1+UaR4vzmszeOUlECvM7XjE9HO36nMS5HpS6FGWtfbTB3kVS/Rm3ntOqw88s7shsL6PyONeu6ouBnGO9LonK70t+t+M7RJznhfkTH5qeeNvPTA/9yqunzzirEWfiDNyAOGesFehzWDlwblaMuenock7kMtNV3hIuyzvqZbBbJ/LMEK+tPS1P8LE/rbKLyFzH+2yVa9Q10KV8tWYRKS8wesJWr6h47uJcC3PGuYjzyOwtmVnO45+yHJ/93IVMLYh5AVd/3rliZiuWtluWa6wV52iT9YDbVsY532/9+FJp1LmJ85569TVtvhTmbO/EmTgTZ+CGxXmtQJ/7DAOZUevdAs9IQQzpGLmlHSfHOJGn4KRoblk8pHWCj+2HrGctdr0Qylwd7bmXYBwpET1hPidxznKdUmhzqfV64Zks58gsa+8CrGy7eYEX0t2qG47Xj8dHhK5cAr686MryjJFSjdH2V0to/fNecc7jsrYOfe7OQC31vYvOrfXqI22+JczEmTgTZ+CWxXlUoM9dnEfnaL7tfaxPtCn7pubaJsznlnHulfT0Lp5SdnsXYnmBlEJZ3kWp71iEzJXta+/iOVtKNfLuTnknJ45jfWenlPu94pxZ9iNn1FjKONd3nY5s83PCTJyJM3EGzkSclwTanLbiJsV5VJjPWZyzfKGU4lpS43el7M6tTjk320RcgNUXj3NCfsoa56XtxHsss+tHiPORy8eP7MPe8pBWmx8RZuJMnIkzcGbi3BNo4ixuQpzXCvM5iXMIcGR56/KgeLy3FHz5/Pg5S4FaC/HE/tSDYvN39WNZTrA349wreeqJc9Y5z2Wcs9zjSHGOi4a5i45zFuc1wkyciTNxvgJ+5zemx9ecAMWJ4qe2/V0KNHEWpxTnrcJ8ynjjT04fe+CD4wPAyrKKOkKQs1Y+s8wjtfj1XMVljW1Zq19PZ1cu5rM0ZV7WTWeZRQrzFnEeHWhXlijtEeecS71VFrOnpGopg5314Xva/BZhFucXxJk4H8rXn56e8cW6bHGOiI79b/ybp52eSVxvPPtZ03N+9eem3zvH783/8Lenz+19fznAtBwwmPMtjw4GzQV+UtZyMZyskY7fhfCloJflH70sdSnB9cDa3O6aUo18T2V2OWuaW49lrfMecS6P31HlGjkLzUiWe+trfP/3Tc9992unzzk3XX586Y+mv2B7xPkwooMo5SvKBcTtxC9tyGrEZxYZkciMyDiLU5dqfP6B6StxC3rLyesU35mf/ZvTez7729OXj5h/PMsIWlPKZZY3p6RriXc5zVu9JHS9EFA5X3NrwZHReuWtNc5L847Xv98jzuVzW3XeW2Ikm753YaG9d1ne8rLpU85rtx//+B9Mf8z0iPPJxDkamSNyGTXOpTCrcRY3PThwi0CfQ41zKboprHU2uVcbGxniyHS2BgCmUC/V1dbSnOUWS9PTpbT3BiNmZrzMHs9NR1dPY1f/HMe1zIhvFefW8dg7J/lSpv1Icd5T16/GGcSZOOMMxLklzMRZ3NZ0dGsE+hzEOaQ1BTPLM+qBcjkDRPlYPCdeK7LCZc1yvbpjT5zzb2pJb4l7729bK2mWZSEp3ymVuUT2lnmb65/LEpRRcW6tkFh+BnvuEIzULo/Ol32qmWSIM4gzccYtivOcMJ+zOMcJsrU88dxt6RCJkdH3eQIfPTnmSnBrslDx/JCWo1bty0FhWxdlONcFUEYE+hzEuW5XraxkS8zmZDGem+2j9bdZM123odEa3Ky37s1NXGdgR7KxrQxznYHuzT89Ks71nNX1kudbSjbiGI4K8d4luffOXU6cQZyJM25BnEeE+ZzFubdi2NKKZ60Tcz0jQshEik9OFdYaYJUn2ZSONVmoehDX3siBYXdx5cAlgT4HcV5aBr61FHzZ1tZkQ3MGjbq9ZaY7L+TmLhJz9by5TGot07Uw9r5/a37eMhXc3OIjKftLtdZbZ8rYMmXe0atlEmcQZ+KMGxTnNcJ8zuK8deGGlqyWNaR5Yi6n/8qfWyuWjdSfnqJO8hQn9HMW5zmBPldxzhkaMsrlrcu2tVace/NI122qVcJRimIt1rEv+VirPY2K89ysGnvEOWR4ZMW+rO8eLdvIkpk1d5duqs23BJo4gzgTZ9yAOG8R5rsozq1ptOqFK+qMc/4cJ8ycpaDcFnG+OXFuCfS5ivPeUo1RcZ4Tv3rQYMrfXEa2N1dz/d1qTQE3VyaR36V4Tut5c8eiLCtZs3T2Uq13lnz1tjFyPG+izZcCTZxBnIkzTswXH56e2iLM5ybOccLK29/lbe+U2jy5lxm9MlqzAUTGuF7goSfO5QIVtyHOIey5WMXSPrci66rvgjiXAn2tGeccDDcnhvG7Unij7c6VcPTqpvO7lXdackGXvIOTi5DE+8tBkOW/43fZduv9y0VHWstn55R9W1YGzAvcXL2wfE/xuvWS5y1xLt9Tr9TrJtt8CPQfPDj9c2c1EGfijHNu9GcizqXktupFty4VXAt2q1SjPmHuFefc/pbMcityH+fEubUYxqWL87m2+ZCtusa5d8EzcjFTtrHM2o7KZFmCMVeCMFKnXy+UUr/n8ru4dnBeOed1lp8cMTdzfWExsshJ6/jvzTSfe5sHiDNxxh0T51OUaoyWPdSScETGeW+tZH08lrZ3dHkIcb65OGr2FaHNA8SZOIM47xLn+pZ6nXHOMo/y9faIc5ZNHC3OI0sFE+fLbfOCOAPEmTiDOK8qU2jdOs3b3TkX65oa5zUD7cpbvnvEOes94/97FlJYO50WcSbOQpsHiDNxxpVIRC3Bdaa4Hgg1Io65ultrwFYrC531qHvEOaexiziq5nhEikcvHEgEcRbEGSDOxBl3SCJ6ori1xnmphvSoGudcpKIcUHVE/eroqm4kgjgLbR4gzsQZVyYRmXHuzVaxplQj53wtVxmsp9SqV1XbKs6R4S5H50eWfG+t8+iqgcSZOAttHiDOxBlXJhGZtY3pqmrpLGudyynqequltWqal37eKs51tnlkhbctMt6b05Y4E2ehzQPEmTjjyiSiXHmsJ42lJC4JY51xzgxz+XNr+eGU8FFx7glySu2Wko2Q8REhPteVBYmzIM4AcQZxJs4nrm+eE8d6UYn690vLHo9knNdOBbe06EL8bovY5kIbIxcbR05/R5yFIM4AcSbOOHOJCMGsl8nNFcvqWSt64lzXRmfGuTerxtKyyEvinEsjj5RcrJkyLvZrVIbjeUeswkachSDOAHEmzrgAiRgZSBfiWWdga3GutxGlEnPTwsXvc/nkVo30nDivXao39i32d0ly1yygkjXfo0s0kwjiLIgzQJyJMy5YIiKDPCegIdW9GuLWKoD5vJDJEOJ6zuZyho1cXCSel5nsrLOOx+M5tTjH8+LvtsybHK8fx7xerTC3G6/XE+t4X7n8dr6fnCGERBBnoc0DxJk444olIrPQS1JdinH53KyHzt+F6K6R3RDYujQkhXrv+6rfU2aZR1cbjJKWLDkhEcRZaPMAcSbOuHKJOGrJakEiiLMgzgBxJs4gEYJEaPNCmweIM3EGiRAkQpsX2jxAnIkzSIQgEdq80OYB4kycQZzvYjz8v07/9//y30+Pffnx6S8dD+J8ZHz2t6cva1vaPECciTPOnHvvne6Nzl7Mx7/9/dMPZZv/iR+d/rZjshzRtrT55fj+75ue+3f+k+mBc21bz37W9Bzt+bLbPECciTNwozz+6PTn2eZ/693TY44IrqFtffHh6amH7p+e9CkBIM7EGSDO0LZmeO/rpkfe8Yrp4W8/M33HJwWAOBNngDhD22oQ2ebcL1lnAMSZOAPEGdpWh8g2537JOgMgzsQZIM7QthqU2WZZZwDEmTgDxBnaVocy2yzrDIA4E2eAOEPbatDKNss6AyDOxBkgztC2KlrZZllnAMSZOAPEGdpWwVy2WdYZAHEmzgBxhrb1PeayzbLOAIgzcQaIM7StaSzbLOsMgDgTZ4A44+rb1ki2WdYZAHEmzgBxxlW3rTXZZllnAMSZOAPEGVfbttZkm2WdARBn4gwQZ1xl29qSbZZ1BkCciTNAnHF1bWtLtlnWGQBxJs4AcYa29T0+8aHpidyvzz8wfcUnBYA4E2eAOEPbIs4AiDNxBogztC3iDIA4E2eA3EDbIs4AiDNxBsgNtC3iDIA4E2eA3ADEGQBxJs4AuQGIMwDiDOIMckOcQZwBgDgTZ4A4Q9sizgCIM3EGiDO0LeIMgDgTZ4A4Q9sizgCIM3EGyA20LeIMgDgTZ4DcQNsizgCIM3EGyA1AnAEQZ+JMnEFuAOIMgDiDOAPEGcSZOAMgzsQZIM7QtogzAOJMnAHiDG2LOAMgzsQZIDfQtogzAOJMnAFyA22LOAMgzsQZIDcAcQZAnIkzQG4A4gyAOIM4g9wQZxBnACDOxBkgztC2iDMA4kycAeIMbYs4AyDOxBkgztC2iDMA4kycAXIDbYs4AyDOxBkgNwBxBkCciTNAbgDiDIA4gziD3BBnEGcAxNkhIM4AcYa2RZwBEGfiDBBnaFvEGQBxJs4AcYa2RZwBEGfiDJAbaFvEGQBxJs4AuYG2RZwBEGfiDJAbgDgDIM7EmTiD3ADEGQBxBnEGiDOIM3EGQJyJM0CcoW0RZwDEmTgDxBnaFnEGQJyJM0BuoG0RZwDEmTgD5AbaFnEGQJyJM0BuAOIMgDgTZ4DcAMQZAHEGcQa5Ic4gzgBAnIkzQJyhbRFnAMSZOAPEGdoWcQZAnIkzQJyhbRFnAMSZOAPkBtoWcQZAnIkzQG6gbRFnAMSZOAPkBiDOAIgzcSbOIDcAcQZAnEGcAeIM4kycARBn4gwQZ2hbxBkAcSbOAHGGtkWcARBn4gyQG2hbxBkAcSbOALmBtkWcARBn4gyQG4A4AyDOxJk4g9wAxBkAcQZxBogziDNxBkCciTNAnKFtEWcAxJk4A8QZ2hZxBkCciTNAbqBtEWcAxJk4A+QG2hZxBkCciTNAbgDiDIA4E2eA3ADEGQBxBnEGuSHOIM4AQJyJM0CcoW0RZwDEmTgDxBnaFnEGQJyJM0CcoW0RZwDEmTgD5AbaFnEGQJyJM0BuoG0RZwDEmTgD5AYgzgCIM3EmziA3AHEGQJxBnAHiDOJMnAEQZ+IMEGdoW8QZAHEmzgBxhrZFnAEQZ+IMkBtoW8QZAHEmzgC5gbZFnAEQZ+IMkBuAOAMgzsQZIDcAcQZAnEGcQW6IM4gzABBn4gwQZ2hbxBkAcSbOAHGGtkWcARBn4gwQZ2hbxBkAcSbOALmBtkWcARBn4gyQG+BSxPndr50+F329ENcQv/Mb0+N6JuJMnAHiDG1rmAd/c/pS7pcQ1xZf+qPpL/ROxJk4A8QZ2tYQX396eiYyzSRKXGPE91LvRJyJM0CcoW0BaBDfP+JMnIkzQG6gbQEgzsSZOAPkBtoWAOJMnIkzQG6gbQEgzsSZOAPkBtC2AOJMnIkzQG4AbQsgzsQZxBnkxhGBtgUQZ+IM4gyQG2hbAHEGcSbOALmBtgWAOBNn4gyQG2hbAIgzcSbOALnBJfPQ/dOTn/jQ9EQdv/Xf/auT9XtfNz3Sek7Ev/hn0zcdRYA4E2fiDBBnXIU4ZxtaG+94xfTwt5+ZvuMoAsSZOBNngDjjzhPiGwK8RZxDuh1BgDgTZ+IMEGdcDVuyzrLNAHEmzsQZIM64OrZknWWbAeJMnIkzQJxxlazJOss2A8SZOBNngDjjalmTdZZtBogzcSbOAHHGVTOSdZZtBogzcSbOAHHG1TOSdZZtBogzcSbOAHEGpvmss2wzQJyJM3EGiDPwPeayzrLNAHEmzsQZIM5AQSvrLNsMEGfiTJwB4gxUtLLOss0AcSbOxBkgzkCDMuss2wwQZ+JMnAHiDHQos86yzQBxJs7EGSDOwAwhzLLNAHG+OHG+777pBffcM90j5uOv/7XpB7Nx/ezfnN7jmCxHtC1fMeKM2+cc+/lnP2t6zr/3g9NP6iv189fS5s8xXvofTG/Kfv6HnuuYjcV3/xPZVLEcv/zK6dPRuD72a9OfOB7LEW2LshBnnEGGRD8vrqyf1+bH4rO/PX05+vhf/E+nTz35x9PXHZORNq9xDceXH5/+8ou/Oz3lWBBn4gziLARxvgvx2Oemrz3xxelfOhbEWehQQZxBIgRxFoI4Cx0qiDNIhNDPa/OCOAsdKogzSITQz2vz4i6J8yMPT1948vF1Nb9vffP09qXnvOud03ti2+Vjn/z49Onn/cj0/Fe9cnpN/dyRbcb2XvTC6cXx/PrxpX0ZeV8ve+n08pH9KJ8/uu1y/9e8xlLE8Yz9IM4gzsRZCOIsxInFOWX2Da+f3lhGyG0IWevxeL33v2/6wNK247nl8+K1QhzL54S0x+uPymQ897FHpydqkY/txv7WEY/39jf2p4yU8vw53m/8v9zX8ufYl/LnkWNdv/+9Edtbsw/EmTiDOAtBnAVx3iHOLZlb+3grUopTdFt/G3L74Q9OH1mTYW1lwHviPbe/menOyAuI8ud4Tmbk8yIjX6u1L8QZxBkkQhBnbV4Q5yH5Cwkus7ghmR+9f3og/h1Z3xS9/Dl/l1GXcZxCnEOEy8xymXGOfaoz0CnL9baIM4gzSIQgztq8uMJSjVaJQ+/xOfkrM7hrI6Q5XrMsqwjJTWnNfY3/p9BG3XD8PuuT64gMcu8CYEScy59vS5zLi4+lfa4jLmTqY0qciTOIsxDEWRDnW844R0lGOVBtadBePTgxxLn1N6UIpjhnpFhnPXIdmeVulZHE682VaqSU9t77WnHO19gygLMnxinFvd/H7+I5Id7EmTg7IsRZCOIstPkzEed4vKxXTvmsBxiWkVntENmRrOiRNc71bCJLZQ97xTneb7zXenDj3lk15ra3tzyEOBNnkAhBnLV5QZyLAXJZw9sqcWg93hPGOls8J7Rba3SPEueQzaWMc/w+/rY3uHGtOOeFxdayidHjQZxBnImzEMRZiBPN4xyyWIpYPctFlgTEc0MiR+cuPkKcIytcZlRTAuPxyN6GhG6pcR7dl3idvCDYK875/KUBkKMRx2VpH6JEgzgTZ+JMnIUgzkKcYOXAloi1spYj8jwntGWWd06uQ/zqbHdvW6MZ1xDh1n5lWUn9WF5M7BHneB8pzEeJ80g2Od8DcSbOxJk4C0Gchdgozj157JVtlI/n7BdLK9aFXJcD1+rp6DJGBhHOieLWGuel161rh/eIcxyzHKCXFwN7P/j8bPZm/YkzcQZxFsRZmxfE+YQZ56WFT/YO1Jurx67LKbaWauTUeuVUe+XUe/Xy4FvFOQS8tfDL3kGCsc2l2TKIM3EmzsRZCOIsxBmIc0/8sixhKXNdl0QsyXlsM0omQjrLbHEIdWa3Mwue251bVKWuaV76ua4XHhXneunx3NZSxn6tjLciXmO0Jp04E2cQZ0GctXlBnDvZ3968wL25kOvH4nVbUha/b82r3CvVyOcvCV6KYkhzSxqzPnnNwMQyyxzvvf65FOfMbK8R5zlBzouLLR96/O2IEO9dWZA4E2dctkSMlsIdFXsu1HN/j5yys9Unn/L4xd3TI1dzzbUKTvk53lVx7n3WcUy3rm1wijhlm1/bHusJGdasNXHkdzT6kZFKhBsV5z0r/C0NysultteUamR2uLe/OXvGnHTmzB8tcY7H645nbcZ57VRwmRXuffjx+JZV/dbMlLE0zzNxJs642+IcJ6BWfxx9aC+BEhEX/L27dXMntHi9PXfTsmyu7rfm9jd+Nzroul4Qamke/Lpkb+TcGvt/lOjGdlqzXRHnsePWGgdUTsN7E2IcrzP3nTllm882XL7+XJvPsW5rLoBj34+a9KD8fE57sXjg7YzWrf34wsZjowJ2tDjn1HNz8hj7V35wtThnY6s/7HqlwPLnVj31GnGOfV66CstGvTTIr5bxkau7kenqiPPd5o8+O/0///X3xPl//KXpDx2R2+Njvzb9yZ/96fSN25CI1km2d/cvI37fO3mmjC/NljQ37qR3UuwlZOa22ZPbPHeUEcex/rkU6byzGI9tmQd/77iSLeeacxXnuFiP7d9Gm4822juvtiS1/Px6a1JsidiHeB9zSawj23ze5S7HbuVkDuXPpUjnRXLe3Vjbfvfe2T56/YkbE+csf8gSi96CIdmhzG2rzg73DkZ5e6L3uvmhtjrZ/OBby2rXH352gvXJZO5iIL54c7cg5haCyUY42kiyYY+sAjjaQOvSEuJ8PXz+gekrv/Lq6TOZbc54y8umT/3Pvzz9n19/enrGUbpZ8vP40NumP9wi0Hv6+dZF9FLfMNfXLGWry8gxLzmlZ0p8r3+ck4gjTtz1dlIiyjK/FC7ivI/ybtcWgd7T5nty3FvRuJ4koFWKMBetMtc61raZI9p83YZLj8i73fFz/ps4D3aoKcQjGeXM9M51unMlHLU4p/T2rsaWMt29KdnqmTbyS1HuSwp+/Zw8HvFYTqeXx6rMtLQa9dxV7khDSYGuLxTy9ufcFWt2AOVV7t46LuJ8WfzVN6Zvf+AXp0drYa7jHa+YHo4yDkfs5sU5Y61A702Q1H3HSMa5dTKs7+61BKNcebUcO5LjWUbFM2Q7+8K1EpEDyWtBiuNY/5zCVN5xvDRx3rMi7anFeatA76nrz/N9LpSWn2fPXUZmqTrVxc1RbT6/d2X7zumD65+zzcfrldu6FHGOY7Tn89okzvGCeRC31JHMDU7rvaG8KjviAKQcLmWMSzEu32e5nHjK8WgpSpZLlCeAyFjEz3tFta6FytsuazrF0TsDxPnu8eu/MP1+eaJ656umT///svyfTw9HxrnMPv+LfzZ901G7HXFeK9B7xbmukS37wN6t4NbJMPuo8kRczqKUpRjl38Zrz/VHmbjIv83+tUzSlLeb6+jtayur3co49yRmizivqbeu7wDUkp/Ht5b9OsqFus5ZnNcK9NY2X66bkJ9vlu1k2x29GDyVOJ+qzdc+18s498R3izhvGauVFzGt9pzvb67Nx+/3jOHaPKvGEaM11z5/74jrI0eaXsKUKbe9n8T5cvjMx6Y/K6X4wd+cvlQPDgxBe/drp8/lY7/6c9PvOXK3K86jAr22ny/vomUtbykHe0o16tmMSmGrT8w5CHq0fO3I29ZxUq1Xg23VjZb7tVecl+7IbjlXL0nZuc7Xv3Tna0mgt7hNliWlHKdclbKc0haPH1UWcFTGeW+bj+/iyDTAR4vzkXdZRlY83j9jmLkOBXG+et72M9NDeUIKiY7HWrNqRH1z+dx/+sj0NUfv9sV5SaD39PORDaozakeJczlVaEs2y+xfWSZ3ExIxknGOfakHB+4R57WzcBxx2/pSxXlJoLe0+SxFyIu5eiBcPa5rbqDg3AwY9R2UcxHnpYxzvl75nveIcx7HI9v86HTCxFmcZTz7WdNzQr7EeUcMBsyT0HtfNz2SJ57edHQP3T89mY/HYEHH8PQRdeWjItES6D39fOuW5txt4N6t4N7iVqMLXWXGdy5D1ZoRaWSGgZ5EjM74cYQ4ZxlfOTbmEsT5r/+16QdP0ebXtPeWQK9t8yHL5XoRPfnMEsg4Zjn1WZZELpWu9oStt3jcyOdyZJsfzTiXd//3iHOOFSPOQsRJ4HPT1974k9PH1nZ+4nYjpj1bEucQMsfqMiIFems/Xw6gLjNNZca5V0KRY2FGy8oyG5dT2Y2e2OqB3FleUdburs2+9RZyaG2nHLOzR5xDInLszVEiMSIlefy2bP+BD05PnFubT4Fe0+bLmVFa4hyfSd55KaUxx1ilTOdg1l5N/pw4t1ZE7t2BOEWbb0l/qw3ndzXf4x5xzjtKcWz3DFCt39vStpamCybO4lbiHDtUsRxl6cXcAihluYY474i7CFvrPctBgGWmtxTnzMyWopmj7UMylgYap3SkLOeJOn7O27ijg5XXZPTm/iZeb+2cu/U8tmvFuZwR6ShxHlkldkQ0ehHjHM71gjHueG4Vr1KcszyovpAanQp2b/u8qTa/NL96707LHnEuvx9H1faPLH6yf3E34ixOEF9+fPrLn/qx6edjpgZxGfE7vzE9XsrxnDiHYMfUdY7bzUQ5o8kaYf7iw9NTR8yqUZ+IWye5yHrlyXdExDKzWs6J35LNMps3cgu2NTvE1jltl+acrmeW2irOeZGyJVu/VyL23LaOO4s/84Lp752ize+5w7KnzS+VapTT8K6dVexU4nxUm8+L4F57j9fpLYa0VpzrsRPxd3tXuBxduG3/4m7EWRgciAaW3L68wYG1MB81HV0uzLSUHRqZTi2lsHVLuzdXbp5UU6B7wpK3tmspSOku51vOx+Zu29a30Fs/HyHOsc/1xcYWMWsNvDr1PLq3PTiwNyj2aHHOdRYi6s9ldKDgKcT5yDafWfRejXP+fIQ4t47X3hlKRqcGJM4nnD5vJJVf36IUxJk44zbEuSXMR4lzPc98LbdlpigXL2ktxFQKYr3Q1NxgpHKmg149ZA4+jJKJeP2y9rolQvnvOTmtV3Rr/dyrFx4V557g5oJhe8o0RjL/+yXi9sR5bhrGU2WcW5/R6FS5R4vz0W2+XLwoS1RaP/fqhUfFubfY296BgiMXL0dMIXg1Gef6w6jXZK9jrjC/7PDiOecyvzRxBnG+PnGeE+ajxLkW5ayL7a0cmxm4taPfeye1EbEoa6Fj31pLH7ckYi5RMpJxroUgpWT0BD2XWc5FTE6Vbb5UcR5Z+OeU4pzCWpYZjdxxOVqcj27zIxnn1vR0a2a0mFuBcU/N/Wi2ee8F6VWJc6tRzY2wzUExc9nqrUtkj2aziTOIM3riPCLMR4hza5XVFONeTWLWGs5lc9dmnNeUkrTqe+uBcvU2W3350kqBc/s1Is4jWeEt89zOfTbHZ99uTpzXLDV/tDiXKyZHO6q/E3kROecMR4rzKdr80kqBS+1ldCq4uX5hS0IyhX+0SmDvgitXVePc6nxyJHR2XtHZLC3HPdcActqachBBb67Suy7PxJk443hxXiPMeyUiT7z1CXbvIJ5yqruy9KG+NdwriWhlbetp8cqZEHq3mEfEeWlp8a1SWq+auHSuGV1sI+cUHr0o2jsI8SbEeY0wn0qce7KXM8iMyNhWcW79zSnafJ1xbrnLXAJyTkpjX+vBtEsiPHLBmHdX1iy4NDpLD3EeSN+vucrJjEpv7sV6qpYytt5+I84gztcrzluEeatERP+W88OWSYAU3VMtVLClVGPpzmDvbmOrPnlJWLIPL6ery4FX9ZzWvfeSx3LLjAx5bmn9bX5mLWnOBFH5flJO9kvE6cR5izDfVI1zlnvW5Rqt9pJRLnAzVztfz9wS76V0k1O2+Vb5Rl7Ulm2+TBAuifOWWWLyuOQxax3jLLtoHYv4XT0ffGxnb2nS1Ylz2aGUBzUjVwGqG21LcqNxZIczl1nojRA/cm124gzifPc/iz1/v7af79XIxuNZ55gntVbkCn8RvexnZmxbY0taKxFuHTjVe/3cbhl5ks0Tcj4e/y4XmojnteQ1BLWc/aM+d+wp78sMYeuYZtnLyMCoXFY64ogp707Vz28V5iPFuXU3OUsyRpJs8ZzaM/bEKdt8mfgrv4O5UmA8r9W+4nuQc6732ubWcWB5MVhnicsL+ZFjUr7vIxZaudPiHB9o2SGXV22Z+a0zwfVjOZXLnBATZ+JMnHHObF0AZaSP3Xqyj754tFRh7R262PbeE+TePrqWhTiB75lerrdSY5nEWZPNO6pU8Fz7+a1uUw/WjONdXjCd6/l2b5uP9rCnBKssUy2Tlb2VRfd+N9e23yM/u6vJOJdLx/bWgW8Jbevqs/7QiDNxJs64a+IsxDWKsxDEuTO/X06JUtYnl7cmysEfreVYRweBEGcQZ5AIoZ/X5gVxvsip6MqlXUdLNXoDRMra6HJp1iwNiVsUxBnEGSRC6Oe1eUGcLyrbnNPC5QpUe0s1ljLVOfKZOIM4g0QI/bw2L4jzRQ0SLEV4b8a5JcK9UaPEGcQZJELo57V5QZwvLnIqnqPFOTPavUnKiTOIM0iE0M9r84I4X1SEFJdzL28t1WiJc0py/VziDOIMEiH089q8IM4XF6XE5spPe8U5Bh7m3IUxGLB+PnEGcQaJEPp5bV4Q54vLNpe1zi15LR/LpRnj+MxNWl9PQxcDD8tVrogziDNIhNDPa/OCOF9M5LLZpaxGxrle5aZe4SaeM7eSTmyztWJTLseZa623ZuHozfusQwVxBokQ+nltXhDnW5XmFOFcZz5FOqOel7n8XS63WW+3t7xlvE6Kc5ZubFl3XocK4gwSIfTz2rwgzjcSsdhJZHxba6WXghxiHILbixTv1iDDkcVXdKggziARQj+vzQvifBHyfAnb1KGCOINECP28Ni+Is9ChgjiDRAj9vDYviLMQxJk4gzgL/bw2L4izEMSZOBNn4iwEcRaCOAviDOJMnIUgzkIQZ6FDBXEGiRDEWYgj2/y99073RgMT4uiItkVZiDNuH/28uLZ+XpsXJwunFADEGQCAgbsZDgEA4gwAAHEGQJwBACDOAIgzAADEGQBxBgCAOAMgzgAAEGcAxBkAAOIMgDgDAECcAYA4AwBAnAEQZwAAiDMA4gwAAHEGQJwBACDOAIgzAADEGQBxBgCAOAMgzgAAEGcAxJk4AwBAnAEQZwAAiDMA4gwAAHEGQJwBACDOAIgzAADEGQBxBgCAOAMgzgAAEGcAxBkAAOIMAMQZAADiDIA4AwBAnAEQZwAAiDOAsxDn975ueuQTH5qeEEIIcffiS380/YWzHnEGcJA4CyGEuNvx9FenbznzEWcAG/n2M9N33vKy6VNOKEIIcfcjkiXOfMQZwA6+/vT0THSmQggh7l584BenR4kzcQYAAMACMfCbOBNnAAAAEGfiDAAAAOJMnAEAAECciTMAAACIM3EGAAAAcSbOAAAAIM7EGQAAAMQZxBkAAADEmTgDAACAOBNnAAAA7OHrT0/PvOVl06dSkNfGh942/aGjSJwBAACugo/92vQnW8X5z/50+oYjSJwBAACugq1ZZ9lm4gwAAHB1bMk6yzYTZwAAgKtjbdZZtpk4AwAAXC1rss6yzcQZAADgahnNOss2E2cAAICrZyTrLNtMnAEAAK6epayzbDNxBgAAwPeYyzrLNhNnAAAAfI9e1lm2mTgDAACgopV1lm0mzgAAAKios86yzcQZAAAAHcqss2wzcQYAAECHzDrLNhNnAAAALBBZZ9lm4gwA+B733Te94J57pnuEODqibWnzlx3Pftb0HMdhRTilAMAdz5B8t7N/+qvTt4Q4OqJtafPiqtq8UwoAEGchiLMQxBkAiDOJEMRZCOIMACARgjhr84I4AwBIhCDON9jmH3l4+sLIc170wunFH/7g9JE9xy6284bXT2+8xM/9rW+e3v7R+6cH1vzNk49PTy0d33jO+983fWDPtj758enTvb971zun9xBnAABxFsT5gDYfQvy8H5mePydf8btXvXJ6TUuEWzI3J4uxnSNkbm+0JHhuv+IYbZH+eL9LYhvbHjkmvW3FBU1LvuOx2HZIP3EGABBnQZwPEOeUsccenZ4IyarjZS+dXh5RPx5SFlFLaGsbGSGfIYC938fvYp9GMuEjEfLYkv54rXidfG/x7ziGvexvvM9aYkdEOjLFse04tr3j3/tdHfG8ej/K/an3Pba9NktOnAGAOAtBnAfEuXfbP6RsTZlGS1RT/Jb+NiS2Ja8p1SGrdcTj8Xet38X7i6glN7ZXv9eU0nivKdQZcXzLn3O7I8clXruV9Y3H6vcaor312JZSHRnskRIQ4gwAIM6COG8U5zJT28uKhgj2pCyELYQwMsYhlfF38ViWhEQGtCWHIaPx/C111LH/sf21Ncs9cR7JOK+JOAatzG/9XmN/4nXWHIPyWLYugOL/e+vKiTMAEGchiHMhziHCpbBlbWwr4netzGcIYmwvZC4lMAfVlaUX8bvWNrcK3jmJ89wxK3/OLHjv+b3t11JdltJkJjxeq86M76lzJs4AQJyFuGpxztKGlOC69GBOFHtZ6jmZXapZ3pPRvWlxjouMtZJfb3vkGJafVV0yMve+1h4L4gwAxJk4C+K8o1SjzFrWsTQLR1l2kAMC6yx1a5vnJM6RPS9rqjNDHJGZ3DXyvEecy5lAlt5nHm/iDAAgzoI436A4H5lxXiuWNyHO5awao/Ie8hpiOpdBHzmerWO4VKbRmjmjVyoyMm0gcQYAEGdBnA8S53i8FXdFnNeUatSZ9Llp3uJ39e9HxHkui13OmpEDAkOGW1MH1tP9Zd3z1gVsiDMAEGchiPOJxTlLNULk5uZuzsFzlyLO+Vrx/970cPXjI+I89/pZh14OLMz9KWPuc1ua6o44AwBxFoI430KpRjkgMEVvTtz2lBIcKc6xj3OzXWS9dvlYK/scj5UlE0vivDTgsDw+kVVuHcuc1WR0zmziDAAgzoI4bxDnEL3IaqZw5fRwrRgZHFhuPzOlI5HPP4fBgXtfq9zekjiHDI/Kbu/1y4Vqcj5t4gwAuDPivHZUvSDOR7X5XJQjhK41z+9IxjmyoD3Zi9/loiZLg+3qba9d8e4U4hy/a5VhrHmt8r3MiXMcw9GZMOpMdvl4vb/x2kdMTUecAYA4n0VkBm+rdPcWoigzUHtugd9klItEEOfTt/kU5lJSy8FmIwugxP8j6jaWdc2lVJeSWn7G8fplG459Wttmt4hzfvfm6qxb07+tea1yqe05cZ77DrfmdG69/97czkfIM3EGAOJ8YxEZt95gnTwx934ff9s7qY6cwMuR+KeM3gwDIQ7l+8lBYqPzz26dBeCcxfmLD09PnUOb7x3bXluci6y3zfrgFObyNcrPPX5fil45zdqW9jryXahrgvOioR5Y1xLV8uJijTiXrzknzqMXCrEfdTZ+ZN7mue8dcQYAnJU4L80mUEf5/FxooSWmrRN467Z5PKd8PE7mrWmvcpnktRG1lHG8WzJR17bmVFmtpYlzLt3yOMR295zwz0mcP//A9JVfefX0mYhLaPPZTsrscDyWi4IsyV5mr3ulEWV7ScEsB7f1hHeLOOd7KdtSfKfqbY9cqG3Jbh+xAEoIc35/yguT0broPRehxBkAiPONRJyc55bHzRNxjqjP+VZTdueksTyBpwC0JHzulnstDiHBc1OQ1Rm6OpZuK5eLM4RYlX+bt85HtntJ4pzC/KaXTA9GXII45+39aA8tMct2HdES6HisLrmoxTm2W7e/Vva0fK25qBczaf2+XFJ8TZTvI/6+J85zkj8qzjlAsj525WwZuXpheaGZs3vkdyY+w1Z/QJwBAGcrznFii5NYffIql+1Nsc2TXksoyhNzPi/lJk7kvdrgraKwZwqyUXEeWfHskmuca2E+d3GOthWiHJ9Z/H9UsKPt1XJdzu4w8ppZStDa1rkM4o39LL+vvTY8KvY90U/BLy8get/jkOtSkPNvW9Gbwo44AwDOdnBgnNzqAVN19ipPdD2BSHHOBRF6mdk40Zcn37kZEM5RnM91UOOSOPeE+RLEeUv7iM9pq5DNfTfOMVJUr24mGacUACDOtxF1DWctzuUo/CWBnJvvtjWVVor2Vjk5hTiXAyfLUo2Qk3Osb54T5yVhvqRSDSGIMwAQ51vJTtX1uuVjWW6RM2zUM3DkreHWbdqcCqxVQ10LZ2tarZsQ5zojXl8YhMS3aprLY3Tu4jwqzMRZEGcAAHFeqI3sRdZ0jgy6q7POOXVWzrhRSnGIdFkHnfPT9qaMO7U41zNnjNQxL5WrnIM4rxXmU8erXzj96hd/d3/JhBDEGQCI81lFDoZK6c1Vv+o5Y5cWb0hhLgd05UCgnMUgByOWr70008dt1Dj3Xmt0oNpNxfd/3/Tcd792+ty5CHMZ/9Pfm75I9ARxBgDcCXEuZ8Jo1ThHhjUzxJk5nputo5yiKrPSpdzWCx/kEstbZto4UpyXIvYxZx5ZWh3xNjLOX396euZjvzb9yVteNn3qXKT5DT8x/aM/+N+nf070BHEGAFy0OKcw19nk3mIKIbiRaW3VMOfqYUsLMbRWC9szPd2R4rw0C8OW17qNGuctAq3GWRBnAABxbshvllTEv3Oe1XwsIme6KB+LiP0Pcc6V2sryhpThOXGO59QlDvV2brtUI+fwvWRx3iLQxPl2Z7W5xunkiDMA4Owloh7Q16rv7clvvcpYOX1blm+0/jZ+H4Jcv3Yr+3wONc6xvVa99aWJ8xqBJs43/91buqgUxBkAiPMZLn5SLyldTkdXRk+c55bcztUHeyUb8dp7VhFcK7MhL1lqktFadS1Xq7sL4jwi0MT5Zgbf9urnc3Ds0u8dR+IMAMT5lsW5PmGHzKZM1oPj1ohzT1zrWTr2ZNuWZDYHNtavX0ty6/Vrmb50cZ4TaOJ82sjyprnpHcvIuzQ5hWO0PRlp4gwAxPkMxHlvqcaoOGcWt3XLulW2sWami97vY1+OWu3vrohzS6CJ8+mzzb065lxoKC9ic4Gh+H/Ksxpo4gwAxPlKMs45H/TcyT8ycvWCKCHYoxm6pZirL+1FZP1C9sv3v2U75yrOpUA/+JvTl4jz6bLN0Y7i7kc5ALe84IvvYJZMlRea57jYDnEGAFy1ONc1zr0YWR67fF78u1fj3Jse7xxvR4e8ZGb7bCVihzhfW5s/B5GOtlRehNV3fnJu83Nuc8QZAEAiDhJNJ3biTJznB6mWtfalOOfvyu9RzpHu2BFnACDOQhDnOxt5V2euVj9neGn9Lkuntq6uSZwBAMRZCOJ88ZGlTRE524w7NsQZAEAiBHEWjSXvc0aNiBxAmCt3nutgVOIMACARgjhr8zey7H2WZcxNC5liHWE6OuIMAMRZCOJ8VRnmmIYuRLgux2iJc668WQq040icAYA4C0Gc72zk3M05LWOWYSwNDsxBgSnZ8ZjSDeIMAMRZCOJ8NdFagXLNCp6COAMAcRaCOF+NOI9mnIkzcQYA4iwEcb5qcc4FTTKynKN8LGubHTPiDADEWQjirFRDqQZxBgCQCEGctfm+OOeCJxlzjzlmxBkAiLMQxPkqI6akG1kdMBdDccyIMwAQZyGIsxDEGQBAIgRx1uYFcQYAkAhBnLV5QZwBACRCEGdtXhBnAACJEMRZmxfEGQBw/tx773RviIQQR0e0LW1eXFU4pQAAAFwnD90/Pflnfzp9w5EYgzgDAABcId9+ZvrOO14xPfyht01/6GgQZwAAAHSIbPObXjI9GCHrTJwBAADQILPNKc6yzsQZAAAADcpss6wzcQYAAECDOtss60ycAQAA0KCVbZZ1Js4AAAAo6GWbZZ2JMwAAAArmss2yzsQZAAAA03K2WdaZOAMAAGAayzbLOhNnAACAq2Y02yzrTJwBAACumjXZZlln4gwAAHCVrM02yzoTZwAAgKtkS7ZZ1pk4AwAAXBVbs82yzsQZAADgqvirb0zffvzR6c9b8RtvmR5NQf7dfzw92Xueo0icAQAArprfevf0WIozQSbOAAAAIM7EGQAAAMSZOAMAAIA4E2cAAAAQZ+IMAAAA4kycAQAAQJyJMwAAAIgziDMAAACIM3EGAAAAcSbOAAAAIM7EGQAAAMSZOAMAAIA4E2cAAAAQZ+IMAAAA4gziDAAAQJyJM3EGAAAAcSbOAAAAIM7EGQAAAMSZOAMAAIA4X7I433ff9IJ77pnuEeLoiLblKwYAuGm4zVj81I9NP5/i/EPPdczG4rv/efqr07eEODqibem+AQA3nhXkNkPx2Oemr/3ST0//x3/7X0yfferJ6ZuOyYjbaFyCOAMAiLMQxFkQZwAAcRaCOAviDAAAcRbEWRBnAACIsyDOgjgDAECcBXEWgjgDAIizIM5CEGcAAHEWxFkI4gwAIM5CEGdBnAEAxFkI4iyIMwAAxFkQZ0GcAQAgzoI4C+IMAABxFsRZEGcAAIizIM5CEGcAAHEWxFkI4gwAIM5CEGdBnAEAxFkI4iyIMwCAOAtxPuL82KPTE2v/5qP3Tw9sec4jD09feNELpxe/653Te+rnjmzztiL2LfZ59Fh9+IPTR07xWcR2b/o4EWcAwDWL85OPT0+9/33TB27KsSLe+ubp7Vtd4jYjXGnrsboYcf7kx6dPv+yl08vjQxqJN7x+emO83tIHGo0lthvbL18rxDkEunxuPBbPjcZ5U1+Ceh9CSMt9rRtw7ONoI241nFe9cnpNvMdePO9HpudH1PtVRjwvtnNTx4k4AwBknP8/R4hzcP14uMGcM8V5vfV3S2Id5/n421NI+ZpoOcmcGMfxCE+Zc5k7Ic7xRvc+3jvg5Qff+ts4wCHjpzo40WBbwpuNuRTX3vvKL0D9PnqinY1nNDscop3Pn5PipS9R72/3fLmIMwBgC7/y6ukzn39g+spdEOcyiVY7xtzfzCXd0iXmEmpzCbc4Pkf5UyZRa+Ft7WO8brhb7/2WbhSSvXSMrl6ca1mMDzXFrf7bVulB60oms9exrVZkJrb1eLxeRC2P9QdZynEvG5w/5zbnGkPIcEuc4/3F60TjDNGN/Ry5rdG72i2FPrbVu+Ld+uUizgCALbzpJdODEVsF+hxrnLeIcy/JtuYOcjhAmWgMb2jJa3jVnC/F/vQ8quU1se+lZ5TvKd2slYSsfemUCdJbEed4o62SjN7jc+Icz5m7Qpq7uorfxWvWNdAjDXku+9vLRM9llUd/tzWiwbeOY+9LFM+PaH1GsZ34u3gsvkxxLMqI56w9PsQZAHCEOG8V6EsYHDhSqtE6/7YysZFQi+dmgq0Uz5TPeDwkequTLN25bjliT5yP8rGLzTjXshUf3Nzjc0K4JIFHF8OfozjHF6C85RHHpT6W+UXIn+O99+qcy/3tvd/Yx9bja78oxBkAcLQ4rxXocxDnlNmMPGfX5+Ne9M7XeZ5PSQ5HiKRhnfSqs8nxvD3ll8T5zEo1MiNailydJa0jC8mz1GDrFd9NinM96LE1ADDLO+q/aWWCy4uSljjnFSZxBgBcujiPCvQ5iHPIan2Xt3SVPaUaS+WY9bk7s9t7Jgi4SXEOl7nJiR9uTJyXMstrMs51icVIpnbNbBU3Kc75Jcnan6wZyhKLVt103TjLxtL6ctUNuHVREq9RX1AQZwDApYvzkkCf4+DAnkSuzTj3tl96RXnuDg8ok2o5mG+tlJ5CnMsxZuWYs17d9MWLcxaSl1nQ+nZBZkLjuWtGSI6K8960/pZttGbVGCnHiAaxNJivVbTfqoOqa8hb9eOt91W/3/zinEKcf/gHph//xIemJ4QQQog1MSrOPYE+J3EOoW2dS5dqnFszVWQyrTeAL10gZ81YM5jvFOLc8qUl5wovCQ861zU6Dl05sHVQW5nQkTn6UgaXrsb2TpZ96lKN+rWWSkpaU9GNlmq0jnPrmOW80/9ve3eUIjUQxGFcRLyiF/I8vnkCEbyH4B1EZKQfCpqmku5OMtjZ+X3wf1l3N7szWfOlUl0dNzXRJ3WlOP/4+vg1+x+fiIjImYRAryTOUUWNSm88Ka9dYsuLYuTs6GzjqNpGW8jWtX3FVo32WKtuhnJInMvdQFtZzmQua9soX7c3x68V596kjtkpGs8U517TfRwrFvK1xw2Rjf7uEOGjrRp1f9VWpTpeQ+IsIiJ3z+dPj+/fvjx+fnj/+LhKtble4F+uqVEcy1yibj+NFs8YQdvrAKjbV+PaXY5frwk7U8W9Upx7vhTHigr6Sr3OhyvOWQV4RJzrXLEQ8YpxMFeJcy/1HWBWpa5PjPJ59V3pkYrzzImvVUNERO7aqhHC/Of34++KPc7ZLOesKBYtrSPFuHphYOsT2bU7vvfRp/VXivPW3hFbRb6Vqs//pVWjd9eUVbP3BDzmFN+hVWP0WOUY8UdzlTjHe5H9rBYHAgDutjiwFeZVFweG5I5M1ah9Z289VL2YbqSQGZPK4un27DSyq1s1zux2/HLiXIRw66SIHqDRTVWigX4lca6rxWfE+exUjTax02DsIkScAQB3FOctYV5ZnNs5yvW1vd2YpF6D1BYX6ykZW/tpZOJcPq9ub52dSvasqRpZ//abE+fZnf2yj2+t6Mxe6J4Ynml+PyLO7UrY7DFJ+Vh7wo8eK5u9vHVSbW1J3pPx6KMmzgCAu4hzT5hXFeet8bCxninznljkd6SNdWuKx5mFgrM+ULeRbO2GWKrO2eLHl6k4lxel/eXLCzS6GvQO4pzd3UWvTjvRIhtA3jtWfL/eCRQfK8eJP6690TJZj1D9x0qcAQCrivOoMK8qznX7ZTtWbq+XOfu63si3kvL7tx8bGQV3pThn09EyDypV8PYp+EuI895dU93sPnKHspI4lze0PdnaxxtFXrMTu+3f6R0r2lTala9ZG0q2Q2Dv+2avdZyc9V727d3h0aZ84gwAOCPOs8K8mjgXD4h1Su21faaoeIeKc3hguE/xonaKx+hUjzctztHEPiJX9UrJ2Y1P2pOjHC8GeWdbTbfbWM+2l9T/fnT3mhlxjhF18XsUYY+foV1ZGnducZPRto3UEr8lza2Ux3uYLb48urc9cQYAHOGoMK8kzlGcqv0oru1R8NuT53YvhmeKc8+VZnxppEi6Vwws7vQmxTmqyLNzlHsbl8RUjdGTI2YVr/jiljc/FuKVk2DvRIgdfbK+qFqQ65MzS303167g7U0zuXpOInEGABzhqDCvJM5Rbd6bsFGu2+EHe9kT56xVI5Pcs60az0wR59iNutd6ektxLmJ79hHD7BDucryVX8iR16xXub1aXK94DEScAQB3Y9U5zs+Q89HpGLNTNP6nL6388717lZNLiDMAgDiLEGchzgAAEGchzkKcAQAgzkKchTgDAECchTgLcfbfNwCAOAtxFiHOAADiLMRZhDgDAIizCHEW4gwAIM4ixFmIMwCAOLsOC3EW4gwAAHEW4izEGQAA4izEWYgzAADEWYizCHEGABBnIc4ixBkAQJyF2zi5hDgDAIizCHEW4gwAIM4ixFmIMwAAxFmIsxBnAACIsyyUf+axrddf3lK8AAAAAElFTkSuQmCC"/>
          <p:cNvSpPr>
            <a:spLocks noChangeAspect="1" noChangeArrowheads="1"/>
          </p:cNvSpPr>
          <p:nvPr/>
        </p:nvSpPr>
        <p:spPr bwMode="auto">
          <a:xfrm>
            <a:off x="307975" y="-3298825"/>
            <a:ext cx="68389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24744"/>
            <a:ext cx="8985448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4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五、人力工時</a:t>
            </a:r>
            <a:r>
              <a:rPr lang="zh-TW" altLang="en-US" dirty="0">
                <a:solidFill>
                  <a:srgbClr val="006600"/>
                </a:solidFill>
                <a:latin typeface="+mn-ea"/>
                <a:ea typeface="+mn-ea"/>
              </a:rPr>
              <a:t>系統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操作教學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5805264"/>
            <a:ext cx="7667625" cy="720080"/>
          </a:xfrm>
        </p:spPr>
        <p:txBody>
          <a:bodyPr/>
          <a:lstStyle/>
          <a:p>
            <a:pPr eaLnBrk="1" hangingPunct="1"/>
            <a:r>
              <a:rPr lang="zh-TW" altLang="en-US" sz="2400" dirty="0" smtClean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網址</a:t>
            </a:r>
            <a:r>
              <a:rPr lang="en-US" altLang="zh-TW" sz="2400" dirty="0" smtClean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:http</a:t>
            </a:r>
            <a:r>
              <a:rPr lang="en-US" altLang="zh-TW" sz="2400" dirty="0">
                <a:solidFill>
                  <a:srgbClr val="006600"/>
                </a:solidFill>
                <a:latin typeface="+mn-ea"/>
                <a:ea typeface="+mn-ea"/>
                <a:hlinkClick r:id="rId2"/>
              </a:rPr>
              <a:t>://192.168.160.9:8080/hrm/hrm_index.jsp</a:t>
            </a:r>
            <a:endParaRPr lang="zh-TW" altLang="en-US" sz="2400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6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14</a:t>
            </a:fld>
            <a:endParaRPr lang="en-US" altLang="zh-TW" sz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905999" cy="49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" y="2644810"/>
            <a:ext cx="756084" cy="572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861FC95D-F3E4-4E71-BB08-59F6B8BBD169}" type="slidenum">
              <a:rPr lang="en-US" altLang="zh-TW" sz="1200"/>
              <a:pPr algn="r" eaLnBrk="1" hangingPunct="1"/>
              <a:t>15</a:t>
            </a:fld>
            <a:endParaRPr lang="en-US" altLang="zh-TW" sz="1200"/>
          </a:p>
        </p:txBody>
      </p:sp>
      <p:sp>
        <p:nvSpPr>
          <p:cNvPr id="181253" name="Rectangle 16"/>
          <p:cNvSpPr>
            <a:spLocks noChangeArrowheads="1"/>
          </p:cNvSpPr>
          <p:nvPr/>
        </p:nvSpPr>
        <p:spPr bwMode="auto">
          <a:xfrm>
            <a:off x="853826" y="2636316"/>
            <a:ext cx="82756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79" tIns="52139" rIns="104279" bIns="52139" anchor="ctr"/>
          <a:lstStyle>
            <a:lvl1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1pPr>
            <a:lvl2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eaLnBrk="0" hangingPunct="0"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sz="8800" dirty="0"/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6DAAC276-8FD4-47BE-81D1-DC52BFCABB84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dirty="0" smtClean="0">
                <a:latin typeface="標楷體" pitchFamily="65" charset="-120"/>
              </a:rPr>
              <a:t>簡報大綱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90600" y="1376363"/>
            <a:ext cx="8420100" cy="4860925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/>
              <a:t>一</a:t>
            </a:r>
            <a:r>
              <a:rPr lang="zh-TW" altLang="en-US" sz="3600" dirty="0" smtClean="0"/>
              <a:t>、組織</a:t>
            </a:r>
            <a:r>
              <a:rPr lang="zh-TW" altLang="en-US" sz="3600" dirty="0"/>
              <a:t>沿革與</a:t>
            </a:r>
            <a:r>
              <a:rPr lang="zh-TW" altLang="en-US" sz="3600" dirty="0" smtClean="0"/>
              <a:t>現況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二、綜計組簡介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三、</a:t>
            </a:r>
            <a:r>
              <a:rPr lang="en-US" altLang="zh-TW" sz="3600" dirty="0"/>
              <a:t>KPI</a:t>
            </a:r>
            <a:r>
              <a:rPr lang="zh-TW" altLang="en-US" sz="3600" dirty="0"/>
              <a:t>簡介</a:t>
            </a:r>
            <a:endParaRPr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四、論著系統簡介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3600" dirty="0" smtClean="0"/>
              <a:t>五、</a:t>
            </a:r>
            <a:r>
              <a:rPr lang="zh-TW" altLang="en-US" sz="3600" dirty="0"/>
              <a:t>人力工時系統簡介</a:t>
            </a:r>
            <a:endParaRPr kumimoji="0" lang="en-US" altLang="zh-TW" sz="36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kumimoji="0"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3600" dirty="0" smtClean="0"/>
          </a:p>
          <a:p>
            <a:pPr eaLnBrk="1" hangingPunct="1"/>
            <a:endParaRPr lang="en-US" altLang="zh-TW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85E7-61BC-461B-99EC-1FA7AD908285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grpSp>
        <p:nvGrpSpPr>
          <p:cNvPr id="4099" name="Group 20"/>
          <p:cNvGrpSpPr>
            <a:grpSpLocks/>
          </p:cNvGrpSpPr>
          <p:nvPr/>
        </p:nvGrpSpPr>
        <p:grpSpPr bwMode="auto">
          <a:xfrm>
            <a:off x="0" y="712822"/>
            <a:ext cx="9906000" cy="5813425"/>
            <a:chOff x="0" y="321"/>
            <a:chExt cx="6240" cy="3662"/>
          </a:xfrm>
        </p:grpSpPr>
        <p:pic>
          <p:nvPicPr>
            <p:cNvPr id="4101" name="Picture 2" descr="006_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1"/>
              <a:ext cx="6240" cy="3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2" name="Line 3"/>
            <p:cNvSpPr>
              <a:spLocks noChangeShapeType="1"/>
            </p:cNvSpPr>
            <p:nvPr/>
          </p:nvSpPr>
          <p:spPr bwMode="auto">
            <a:xfrm>
              <a:off x="1968" y="2368"/>
              <a:ext cx="72" cy="134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3" name="Line 4"/>
            <p:cNvSpPr>
              <a:spLocks noChangeShapeType="1"/>
            </p:cNvSpPr>
            <p:nvPr/>
          </p:nvSpPr>
          <p:spPr bwMode="auto">
            <a:xfrm flipV="1">
              <a:off x="2032" y="2968"/>
              <a:ext cx="3200" cy="75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4" name="Line 5"/>
            <p:cNvSpPr>
              <a:spLocks noChangeShapeType="1"/>
            </p:cNvSpPr>
            <p:nvPr/>
          </p:nvSpPr>
          <p:spPr bwMode="auto">
            <a:xfrm flipH="1" flipV="1">
              <a:off x="5184" y="2239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5" name="Line 6"/>
            <p:cNvSpPr>
              <a:spLocks noChangeShapeType="1"/>
            </p:cNvSpPr>
            <p:nvPr/>
          </p:nvSpPr>
          <p:spPr bwMode="auto">
            <a:xfrm flipV="1">
              <a:off x="1976" y="1088"/>
              <a:ext cx="1264" cy="1272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6" name="Line 7"/>
            <p:cNvSpPr>
              <a:spLocks noChangeShapeType="1"/>
            </p:cNvSpPr>
            <p:nvPr/>
          </p:nvSpPr>
          <p:spPr bwMode="auto">
            <a:xfrm flipV="1">
              <a:off x="3264" y="968"/>
              <a:ext cx="504" cy="10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7" name="Line 8"/>
            <p:cNvSpPr>
              <a:spLocks noChangeShapeType="1"/>
            </p:cNvSpPr>
            <p:nvPr/>
          </p:nvSpPr>
          <p:spPr bwMode="auto">
            <a:xfrm>
              <a:off x="3776" y="984"/>
              <a:ext cx="84" cy="934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8" name="Line 9"/>
            <p:cNvSpPr>
              <a:spLocks noChangeShapeType="1"/>
            </p:cNvSpPr>
            <p:nvPr/>
          </p:nvSpPr>
          <p:spPr bwMode="auto">
            <a:xfrm flipV="1">
              <a:off x="4334" y="728"/>
              <a:ext cx="810" cy="346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09" name="Line 10"/>
            <p:cNvSpPr>
              <a:spLocks noChangeShapeType="1"/>
            </p:cNvSpPr>
            <p:nvPr/>
          </p:nvSpPr>
          <p:spPr bwMode="auto">
            <a:xfrm flipH="1" flipV="1">
              <a:off x="4772" y="1492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>
              <a:off x="4825" y="2254"/>
              <a:ext cx="351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flipH="1" flipV="1">
              <a:off x="5139" y="707"/>
              <a:ext cx="39" cy="74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2" name="Line 14"/>
            <p:cNvSpPr>
              <a:spLocks noChangeShapeType="1"/>
            </p:cNvSpPr>
            <p:nvPr/>
          </p:nvSpPr>
          <p:spPr bwMode="auto">
            <a:xfrm flipV="1">
              <a:off x="4788" y="1482"/>
              <a:ext cx="368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3" name="Line 15"/>
            <p:cNvSpPr>
              <a:spLocks noChangeShapeType="1"/>
            </p:cNvSpPr>
            <p:nvPr/>
          </p:nvSpPr>
          <p:spPr bwMode="auto">
            <a:xfrm flipV="1">
              <a:off x="3869" y="1899"/>
              <a:ext cx="292" cy="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4" name="Line 16"/>
            <p:cNvSpPr>
              <a:spLocks noChangeShapeType="1"/>
            </p:cNvSpPr>
            <p:nvPr/>
          </p:nvSpPr>
          <p:spPr bwMode="auto">
            <a:xfrm flipH="1" flipV="1">
              <a:off x="4334" y="1046"/>
              <a:ext cx="31" cy="68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5" name="Line 17"/>
            <p:cNvSpPr>
              <a:spLocks noChangeShapeType="1"/>
            </p:cNvSpPr>
            <p:nvPr/>
          </p:nvSpPr>
          <p:spPr bwMode="auto">
            <a:xfrm flipH="1">
              <a:off x="4166" y="1728"/>
              <a:ext cx="175" cy="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>
              <a:off x="4157" y="1753"/>
              <a:ext cx="9" cy="159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矩形 1"/>
          <p:cNvSpPr/>
          <p:nvPr/>
        </p:nvSpPr>
        <p:spPr>
          <a:xfrm>
            <a:off x="47624" y="780638"/>
            <a:ext cx="4185295" cy="23082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398" tIns="45700" rIns="91398" bIns="45700">
            <a:spAutoFit/>
          </a:bodyPr>
          <a:lstStyle/>
          <a:p>
            <a:pPr marL="456992" indent="-456992">
              <a:buFont typeface="Wingdings" panose="05000000000000000000" pitchFamily="2" charset="2"/>
              <a:buChar char="l"/>
            </a:pPr>
            <a:r>
              <a:rPr lang="zh-TW" altLang="en-US" sz="2400" dirty="0"/>
              <a:t>面積 </a:t>
            </a:r>
            <a:r>
              <a:rPr lang="en-US" altLang="zh-TW" sz="2400" dirty="0"/>
              <a:t>~</a:t>
            </a:r>
            <a:r>
              <a:rPr lang="zh-TW" altLang="en-US" sz="2400" dirty="0"/>
              <a:t> </a:t>
            </a:r>
            <a:r>
              <a:rPr lang="en-US" altLang="zh-TW" sz="2400" dirty="0"/>
              <a:t>50</a:t>
            </a:r>
            <a:r>
              <a:rPr lang="zh-TW" altLang="en-US" sz="2400" dirty="0"/>
              <a:t>公頃</a:t>
            </a:r>
            <a:endParaRPr lang="en-US" altLang="zh-TW" sz="2400" dirty="0"/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/>
              <a:t>109</a:t>
            </a:r>
            <a:r>
              <a:rPr lang="zh-TW" altLang="en-US" sz="2400" dirty="0"/>
              <a:t>棟實驗室</a:t>
            </a:r>
            <a:r>
              <a:rPr lang="en-US" altLang="zh-TW" sz="2400" dirty="0"/>
              <a:t>/</a:t>
            </a:r>
            <a:r>
              <a:rPr lang="zh-TW" altLang="en-US" sz="2400" dirty="0"/>
              <a:t>建築物      </a:t>
            </a:r>
            <a:r>
              <a:rPr lang="en-US" altLang="zh-TW" sz="2400" dirty="0"/>
              <a:t>(</a:t>
            </a:r>
            <a:r>
              <a:rPr lang="zh-TW" altLang="en-US" sz="2400" dirty="0"/>
              <a:t>含</a:t>
            </a:r>
            <a:r>
              <a:rPr lang="en-US" altLang="zh-TW" sz="2400" dirty="0"/>
              <a:t>23</a:t>
            </a:r>
            <a:r>
              <a:rPr lang="zh-TW" altLang="en-US" sz="2400" dirty="0"/>
              <a:t>類核心實驗室</a:t>
            </a:r>
            <a:r>
              <a:rPr lang="en-US" altLang="zh-TW" sz="2400" dirty="0"/>
              <a:t>)</a:t>
            </a:r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1358</a:t>
            </a:r>
            <a:r>
              <a:rPr lang="zh-TW" altLang="en-US" sz="2400" dirty="0" smtClean="0"/>
              <a:t>人</a:t>
            </a:r>
            <a:r>
              <a:rPr lang="en-US" altLang="zh-TW" sz="1400" dirty="0"/>
              <a:t>(</a:t>
            </a:r>
            <a:r>
              <a:rPr lang="zh-TW" altLang="en-US" sz="1400" dirty="0"/>
              <a:t>正式</a:t>
            </a:r>
            <a:r>
              <a:rPr lang="en-US" altLang="zh-TW" sz="1400" dirty="0" smtClean="0"/>
              <a:t>814</a:t>
            </a:r>
            <a:r>
              <a:rPr lang="zh-TW" altLang="en-US" sz="1400" dirty="0" smtClean="0"/>
              <a:t>；</a:t>
            </a:r>
            <a:r>
              <a:rPr lang="zh-TW" altLang="en-US" sz="1400" dirty="0"/>
              <a:t>替役</a:t>
            </a:r>
            <a:r>
              <a:rPr lang="en-US" altLang="zh-TW" sz="1400" dirty="0" smtClean="0"/>
              <a:t>211</a:t>
            </a:r>
            <a:r>
              <a:rPr lang="zh-TW" altLang="en-US" sz="1400" dirty="0" smtClean="0"/>
              <a:t>；</a:t>
            </a:r>
            <a:r>
              <a:rPr lang="zh-TW" altLang="en-US" sz="1400" dirty="0"/>
              <a:t>專支</a:t>
            </a:r>
            <a:r>
              <a:rPr lang="en-US" altLang="zh-TW" sz="1400" dirty="0" smtClean="0"/>
              <a:t>333)</a:t>
            </a:r>
            <a:endParaRPr lang="en-US" altLang="zh-TW" sz="1400" dirty="0"/>
          </a:p>
          <a:p>
            <a:pPr marL="456992" indent="-456992">
              <a:buFont typeface="Wingdings" panose="05000000000000000000" pitchFamily="2" charset="2"/>
              <a:buChar char="l"/>
            </a:pPr>
            <a:r>
              <a:rPr lang="en-US" altLang="zh-TW" sz="2400" dirty="0" smtClean="0"/>
              <a:t>103</a:t>
            </a:r>
            <a:r>
              <a:rPr lang="zh-TW" altLang="en-US" sz="2400" dirty="0" smtClean="0"/>
              <a:t>年度</a:t>
            </a:r>
            <a:r>
              <a:rPr lang="zh-TW" altLang="en-US" sz="2400" dirty="0"/>
              <a:t>研發預算</a:t>
            </a:r>
            <a:r>
              <a:rPr lang="en-US" altLang="zh-TW" sz="2400" dirty="0"/>
              <a:t>~</a:t>
            </a:r>
            <a:r>
              <a:rPr lang="en-US" altLang="zh-TW" sz="2400" dirty="0" smtClean="0"/>
              <a:t>21</a:t>
            </a:r>
            <a:r>
              <a:rPr lang="zh-TW" altLang="en-US" sz="2400" dirty="0" smtClean="0"/>
              <a:t>億</a:t>
            </a:r>
            <a:r>
              <a:rPr lang="zh-TW" altLang="en-US" sz="2400" dirty="0"/>
              <a:t>元</a:t>
            </a:r>
            <a:r>
              <a:rPr lang="en-US" altLang="zh-TW" sz="2400" dirty="0"/>
              <a:t>(</a:t>
            </a:r>
            <a:r>
              <a:rPr lang="zh-TW" altLang="en-US" sz="2400" dirty="0"/>
              <a:t>含中央預算及外界委託</a:t>
            </a:r>
            <a:r>
              <a:rPr lang="en-US" altLang="zh-TW" sz="2400" dirty="0"/>
              <a:t>)</a:t>
            </a:r>
          </a:p>
        </p:txBody>
      </p:sp>
      <p:sp>
        <p:nvSpPr>
          <p:cNvPr id="22" name="AutoShape 35"/>
          <p:cNvSpPr>
            <a:spLocks noChangeArrowheads="1"/>
          </p:cNvSpPr>
          <p:nvPr/>
        </p:nvSpPr>
        <p:spPr bwMode="auto">
          <a:xfrm>
            <a:off x="4739398" y="1956360"/>
            <a:ext cx="214742" cy="504825"/>
          </a:xfrm>
          <a:prstGeom prst="downArrow">
            <a:avLst>
              <a:gd name="adj1" fmla="val 50000"/>
              <a:gd name="adj2" fmla="val 16224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220" tIns="45613" rIns="91220" bIns="45613" anchor="ctr"/>
          <a:lstStyle>
            <a:lvl1pPr eaLnBrk="0" hangingPunct="0">
              <a:spcBef>
                <a:spcPct val="20000"/>
              </a:spcBef>
              <a:buClr>
                <a:srgbClr val="FF6699"/>
              </a:buClr>
              <a:buFont typeface="Wingdings" pitchFamily="2" charset="2"/>
              <a:buChar char="v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9FF"/>
              </a:buClr>
              <a:buSzPct val="120000"/>
              <a:buFont typeface="Wingdings" pitchFamily="2" charset="2"/>
              <a:buChar char="§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9CC00"/>
              </a:buClr>
              <a:buChar char="•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400" b="1">
                <a:solidFill>
                  <a:schemeClr val="tx1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4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24" name="Line 56"/>
          <p:cNvSpPr>
            <a:spLocks noChangeShapeType="1"/>
          </p:cNvSpPr>
          <p:nvPr/>
        </p:nvSpPr>
        <p:spPr bwMode="auto">
          <a:xfrm flipH="1">
            <a:off x="5027306" y="2592301"/>
            <a:ext cx="490537" cy="460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220" tIns="45613" rIns="91220" bIns="45613"/>
          <a:lstStyle/>
          <a:p>
            <a:endParaRPr lang="zh-TW" altLang="en-US"/>
          </a:p>
        </p:txBody>
      </p:sp>
      <p:sp>
        <p:nvSpPr>
          <p:cNvPr id="25" name="橢圓 24"/>
          <p:cNvSpPr/>
          <p:nvPr/>
        </p:nvSpPr>
        <p:spPr bwMode="auto">
          <a:xfrm>
            <a:off x="4694833" y="3630304"/>
            <a:ext cx="177421" cy="15012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98" tIns="45700" rIns="91398" bIns="45700" numCol="1" rtlCol="0" anchor="t" anchorCtr="0" compatLnSpc="1">
            <a:prstTxWarp prst="textNoShape">
              <a:avLst/>
            </a:prstTxWarp>
          </a:bodyPr>
          <a:lstStyle/>
          <a:p>
            <a:pPr defTabSz="913985"/>
            <a:endParaRPr lang="zh-TW" altLang="en-US"/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1363663" y="-27384"/>
            <a:ext cx="7667625" cy="9366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rgbClr val="006666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</a:t>
            </a:r>
            <a:r>
              <a:rPr lang="zh-TW" altLang="en-US" dirty="0">
                <a:solidFill>
                  <a:srgbClr val="006600"/>
                </a:solidFill>
              </a:rPr>
              <a:t>、核能研究所</a:t>
            </a:r>
            <a:r>
              <a:rPr lang="zh-TW" altLang="en-US" dirty="0" smtClean="0">
                <a:solidFill>
                  <a:srgbClr val="006600"/>
                </a:solidFill>
              </a:rPr>
              <a:t>全貌</a:t>
            </a:r>
            <a:endParaRPr lang="zh-TW" alt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7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B99E2-3931-4807-B27E-B3F25A14E66A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148988" name="Line 60"/>
          <p:cNvSpPr>
            <a:spLocks noChangeShapeType="1"/>
          </p:cNvSpPr>
          <p:nvPr/>
        </p:nvSpPr>
        <p:spPr bwMode="auto">
          <a:xfrm>
            <a:off x="1889128" y="3840163"/>
            <a:ext cx="1057275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0" name="AutoShape 62"/>
          <p:cNvSpPr>
            <a:spLocks noChangeAspect="1" noChangeArrowheads="1" noTextEdit="1"/>
          </p:cNvSpPr>
          <p:nvPr/>
        </p:nvSpPr>
        <p:spPr bwMode="auto">
          <a:xfrm>
            <a:off x="220666" y="857250"/>
            <a:ext cx="9464675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1" name="Line 63"/>
          <p:cNvSpPr>
            <a:spLocks noChangeShapeType="1"/>
          </p:cNvSpPr>
          <p:nvPr/>
        </p:nvSpPr>
        <p:spPr bwMode="auto">
          <a:xfrm>
            <a:off x="4264028" y="3048000"/>
            <a:ext cx="3175" cy="78740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2" name="Line 64"/>
          <p:cNvSpPr>
            <a:spLocks noChangeShapeType="1"/>
          </p:cNvSpPr>
          <p:nvPr/>
        </p:nvSpPr>
        <p:spPr bwMode="auto">
          <a:xfrm>
            <a:off x="2892428" y="3836988"/>
            <a:ext cx="4735513" cy="0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3" name="Line 65"/>
          <p:cNvSpPr>
            <a:spLocks noChangeShapeType="1"/>
          </p:cNvSpPr>
          <p:nvPr/>
        </p:nvSpPr>
        <p:spPr bwMode="auto">
          <a:xfrm>
            <a:off x="1912941" y="2933700"/>
            <a:ext cx="3175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4" name="Rectangle 66"/>
          <p:cNvSpPr>
            <a:spLocks noChangeArrowheads="1"/>
          </p:cNvSpPr>
          <p:nvPr/>
        </p:nvSpPr>
        <p:spPr bwMode="auto">
          <a:xfrm>
            <a:off x="258763" y="2805116"/>
            <a:ext cx="1350962" cy="58261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5" name="Rectangle 67"/>
          <p:cNvSpPr>
            <a:spLocks noChangeArrowheads="1"/>
          </p:cNvSpPr>
          <p:nvPr/>
        </p:nvSpPr>
        <p:spPr bwMode="auto">
          <a:xfrm>
            <a:off x="433313" y="2871788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行政院</a:t>
            </a:r>
          </a:p>
          <a:p>
            <a:pPr algn="ctr">
              <a:lnSpc>
                <a:spcPct val="110000"/>
              </a:lnSpc>
            </a:pPr>
            <a:r>
              <a:rPr lang="zh-TW" altLang="en-US" sz="130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原子能委員會</a:t>
            </a:r>
          </a:p>
        </p:txBody>
      </p:sp>
      <p:sp>
        <p:nvSpPr>
          <p:cNvPr id="1148996" name="Rectangle 68"/>
          <p:cNvSpPr>
            <a:spLocks noChangeArrowheads="1"/>
          </p:cNvSpPr>
          <p:nvPr/>
        </p:nvSpPr>
        <p:spPr bwMode="auto">
          <a:xfrm>
            <a:off x="258763" y="3630616"/>
            <a:ext cx="1350962" cy="5270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7" name="Rectangle 69"/>
          <p:cNvSpPr>
            <a:spLocks noChangeArrowheads="1"/>
          </p:cNvSpPr>
          <p:nvPr/>
        </p:nvSpPr>
        <p:spPr bwMode="auto">
          <a:xfrm>
            <a:off x="351545" y="3676650"/>
            <a:ext cx="1166986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國防部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中山科學研究院</a:t>
            </a:r>
          </a:p>
        </p:txBody>
      </p:sp>
      <p:sp>
        <p:nvSpPr>
          <p:cNvPr id="1148998" name="Line 70"/>
          <p:cNvSpPr>
            <a:spLocks noChangeShapeType="1"/>
          </p:cNvSpPr>
          <p:nvPr/>
        </p:nvSpPr>
        <p:spPr bwMode="auto">
          <a:xfrm>
            <a:off x="7637463" y="3051178"/>
            <a:ext cx="0" cy="785813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8999" name="Line 71"/>
          <p:cNvSpPr>
            <a:spLocks noChangeShapeType="1"/>
          </p:cNvSpPr>
          <p:nvPr/>
        </p:nvSpPr>
        <p:spPr bwMode="auto">
          <a:xfrm flipV="1">
            <a:off x="7637463" y="3013076"/>
            <a:ext cx="1854200" cy="6350"/>
          </a:xfrm>
          <a:prstGeom prst="line">
            <a:avLst/>
          </a:prstGeom>
          <a:noFill/>
          <a:ln w="76200" cap="rnd">
            <a:solidFill>
              <a:srgbClr val="00CC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0" name="Line 72"/>
          <p:cNvSpPr>
            <a:spLocks noChangeShapeType="1"/>
          </p:cNvSpPr>
          <p:nvPr/>
        </p:nvSpPr>
        <p:spPr bwMode="auto">
          <a:xfrm>
            <a:off x="68659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1" name="Line 73"/>
          <p:cNvSpPr>
            <a:spLocks noChangeShapeType="1"/>
          </p:cNvSpPr>
          <p:nvPr/>
        </p:nvSpPr>
        <p:spPr bwMode="auto">
          <a:xfrm>
            <a:off x="6015041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2" name="Line 74"/>
          <p:cNvSpPr>
            <a:spLocks noChangeShapeType="1"/>
          </p:cNvSpPr>
          <p:nvPr/>
        </p:nvSpPr>
        <p:spPr bwMode="auto">
          <a:xfrm>
            <a:off x="5245100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3" name="Oval 75"/>
          <p:cNvSpPr>
            <a:spLocks noChangeArrowheads="1"/>
          </p:cNvSpPr>
          <p:nvPr/>
        </p:nvSpPr>
        <p:spPr bwMode="auto">
          <a:xfrm>
            <a:off x="2813053" y="3768728"/>
            <a:ext cx="163513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4" name="Oval 76"/>
          <p:cNvSpPr>
            <a:spLocks noChangeArrowheads="1"/>
          </p:cNvSpPr>
          <p:nvPr/>
        </p:nvSpPr>
        <p:spPr bwMode="auto">
          <a:xfrm>
            <a:off x="4183063" y="3759203"/>
            <a:ext cx="163512" cy="144463"/>
          </a:xfrm>
          <a:prstGeom prst="ellips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5" name="Oval 77"/>
          <p:cNvSpPr>
            <a:spLocks noChangeArrowheads="1"/>
          </p:cNvSpPr>
          <p:nvPr/>
        </p:nvSpPr>
        <p:spPr bwMode="auto">
          <a:xfrm>
            <a:off x="4851403" y="3768728"/>
            <a:ext cx="161925" cy="144463"/>
          </a:xfrm>
          <a:prstGeom prst="ellipse">
            <a:avLst/>
          </a:prstGeom>
          <a:solidFill>
            <a:srgbClr val="FF3300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6" name="Line 78"/>
          <p:cNvSpPr>
            <a:spLocks noChangeShapeType="1"/>
          </p:cNvSpPr>
          <p:nvPr/>
        </p:nvSpPr>
        <p:spPr bwMode="auto">
          <a:xfrm>
            <a:off x="2416175" y="2933700"/>
            <a:ext cx="1588" cy="166688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7" name="Line 79"/>
          <p:cNvSpPr>
            <a:spLocks noChangeShapeType="1"/>
          </p:cNvSpPr>
          <p:nvPr/>
        </p:nvSpPr>
        <p:spPr bwMode="auto">
          <a:xfrm>
            <a:off x="1912938" y="3019425"/>
            <a:ext cx="5727700" cy="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8" name="Oval 80"/>
          <p:cNvSpPr>
            <a:spLocks noChangeArrowheads="1"/>
          </p:cNvSpPr>
          <p:nvPr/>
        </p:nvSpPr>
        <p:spPr bwMode="auto">
          <a:xfrm>
            <a:off x="4183063" y="2947991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09" name="Line 81"/>
          <p:cNvSpPr>
            <a:spLocks noChangeShapeType="1"/>
          </p:cNvSpPr>
          <p:nvPr/>
        </p:nvSpPr>
        <p:spPr bwMode="auto">
          <a:xfrm>
            <a:off x="8285166" y="2938463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10" name="Text Box 82"/>
          <p:cNvSpPr txBox="1">
            <a:spLocks noChangeArrowheads="1"/>
          </p:cNvSpPr>
          <p:nvPr/>
        </p:nvSpPr>
        <p:spPr bwMode="auto">
          <a:xfrm>
            <a:off x="1789268" y="1063628"/>
            <a:ext cx="291947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行政院發布設立原子能委員會</a:t>
            </a:r>
          </a:p>
        </p:txBody>
      </p:sp>
      <p:sp>
        <p:nvSpPr>
          <p:cNvPr id="1149011" name="Text Box 83"/>
          <p:cNvSpPr txBox="1">
            <a:spLocks noChangeArrowheads="1"/>
          </p:cNvSpPr>
          <p:nvPr/>
        </p:nvSpPr>
        <p:spPr bwMode="auto">
          <a:xfrm>
            <a:off x="21925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合作協定及人才訓練</a:t>
            </a:r>
            <a:r>
              <a:rPr lang="en-US" altLang="zh-TW" sz="1000">
                <a:latin typeface="全真粗黑體" pitchFamily="49" charset="-120"/>
                <a:ea typeface="全真粗黑體" pitchFamily="49" charset="-120"/>
              </a:rPr>
              <a:t>(1)</a:t>
            </a:r>
          </a:p>
          <a:p>
            <a:r>
              <a:rPr lang="zh-TW" altLang="en-US" sz="1000">
                <a:latin typeface="全真粗黑體" pitchFamily="49" charset="-120"/>
                <a:ea typeface="全真粗黑體" pitchFamily="49" charset="-120"/>
              </a:rPr>
              <a:t>總統府立案│中美民用原子能</a:t>
            </a:r>
          </a:p>
        </p:txBody>
      </p:sp>
      <p:sp>
        <p:nvSpPr>
          <p:cNvPr id="1149012" name="Text Box 84"/>
          <p:cNvSpPr txBox="1">
            <a:spLocks noChangeArrowheads="1"/>
          </p:cNvSpPr>
          <p:nvPr/>
        </p:nvSpPr>
        <p:spPr bwMode="auto">
          <a:xfrm>
            <a:off x="3962752" y="1114428"/>
            <a:ext cx="599724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作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委託中山科學院籌備處代為運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原子能委員會設立核能研究所</a:t>
            </a:r>
          </a:p>
        </p:txBody>
      </p:sp>
      <p:sp>
        <p:nvSpPr>
          <p:cNvPr id="1149013" name="Text Box 85"/>
          <p:cNvSpPr txBox="1">
            <a:spLocks noChangeArrowheads="1"/>
          </p:cNvSpPr>
          <p:nvPr/>
        </p:nvSpPr>
        <p:spPr bwMode="auto">
          <a:xfrm>
            <a:off x="4978654" y="1114428"/>
            <a:ext cx="445836" cy="180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員會組織條例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總統號令公布行政院原子能委</a:t>
            </a:r>
          </a:p>
        </p:txBody>
      </p:sp>
      <p:sp>
        <p:nvSpPr>
          <p:cNvPr id="1149014" name="Text Box 86"/>
          <p:cNvSpPr txBox="1">
            <a:spLocks noChangeArrowheads="1"/>
          </p:cNvSpPr>
          <p:nvPr/>
        </p:nvSpPr>
        <p:spPr bwMode="auto">
          <a:xfrm>
            <a:off x="5759703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研究所組織條例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行政院函准原子能委員會核能</a:t>
            </a:r>
          </a:p>
        </p:txBody>
      </p:sp>
      <p:sp>
        <p:nvSpPr>
          <p:cNvPr id="1149015" name="Text Box 87"/>
          <p:cNvSpPr txBox="1">
            <a:spLocks noChangeArrowheads="1"/>
          </p:cNvSpPr>
          <p:nvPr/>
        </p:nvSpPr>
        <p:spPr bwMode="auto">
          <a:xfrm>
            <a:off x="6624891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</a:t>
            </a:r>
          </a:p>
          <a:p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修正原子能委員會組織條例設</a:t>
            </a:r>
          </a:p>
        </p:txBody>
      </p:sp>
      <p:sp>
        <p:nvSpPr>
          <p:cNvPr id="1149016" name="Text Box 88"/>
          <p:cNvSpPr txBox="1">
            <a:spLocks noChangeArrowheads="1"/>
          </p:cNvSpPr>
          <p:nvPr/>
        </p:nvSpPr>
        <p:spPr bwMode="auto">
          <a:xfrm>
            <a:off x="7405942" y="1114428"/>
            <a:ext cx="445836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子能委員會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行政院核定核能研究所歸建原</a:t>
            </a:r>
          </a:p>
        </p:txBody>
      </p:sp>
      <p:sp>
        <p:nvSpPr>
          <p:cNvPr id="1149017" name="Text Box 89"/>
          <p:cNvSpPr txBox="1">
            <a:spLocks noChangeArrowheads="1"/>
          </p:cNvSpPr>
          <p:nvPr/>
        </p:nvSpPr>
        <p:spPr bwMode="auto">
          <a:xfrm>
            <a:off x="8071103" y="1114428"/>
            <a:ext cx="445836" cy="186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究所組織條例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總統公布原子能委員會核能研</a:t>
            </a:r>
          </a:p>
        </p:txBody>
      </p:sp>
      <p:sp>
        <p:nvSpPr>
          <p:cNvPr id="1149018" name="Text Box 90"/>
          <p:cNvSpPr txBox="1">
            <a:spLocks noChangeArrowheads="1"/>
          </p:cNvSpPr>
          <p:nvPr/>
        </p:nvSpPr>
        <p:spPr bwMode="auto">
          <a:xfrm>
            <a:off x="4794405" y="4487866"/>
            <a:ext cx="291947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國防部中山科學研究院成立</a:t>
            </a:r>
          </a:p>
        </p:txBody>
      </p:sp>
      <p:sp>
        <p:nvSpPr>
          <p:cNvPr id="1149019" name="Text Box 91"/>
          <p:cNvSpPr txBox="1">
            <a:spLocks noChangeArrowheads="1"/>
          </p:cNvSpPr>
          <p:nvPr/>
        </p:nvSpPr>
        <p:spPr bwMode="auto">
          <a:xfrm>
            <a:off x="4784728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0" name="Text Box 92"/>
          <p:cNvSpPr txBox="1">
            <a:spLocks noChangeArrowheads="1"/>
          </p:cNvSpPr>
          <p:nvPr/>
        </p:nvSpPr>
        <p:spPr bwMode="auto">
          <a:xfrm>
            <a:off x="2591151" y="4487863"/>
            <a:ext cx="59972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一所，即為核能研究所。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中山科學院籌備處成立第</a:t>
            </a:r>
          </a:p>
          <a:p>
            <a:r>
              <a:rPr lang="zh-TW" altLang="en-US" sz="1000">
                <a:latin typeface="Arial" pitchFamily="34" charset="0"/>
                <a:ea typeface="全真粗黑體" pitchFamily="49" charset="-120"/>
              </a:rPr>
              <a:t>國防部向總統簡報後核定</a:t>
            </a:r>
          </a:p>
        </p:txBody>
      </p:sp>
      <p:sp>
        <p:nvSpPr>
          <p:cNvPr id="1149021" name="Text Box 93"/>
          <p:cNvSpPr txBox="1">
            <a:spLocks noChangeArrowheads="1"/>
          </p:cNvSpPr>
          <p:nvPr/>
        </p:nvSpPr>
        <p:spPr bwMode="auto">
          <a:xfrm>
            <a:off x="2724152" y="395446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55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  <a:p>
            <a:r>
              <a:rPr lang="en-US" altLang="zh-TW" sz="1000">
                <a:latin typeface="Arial" pitchFamily="34" charset="0"/>
              </a:rPr>
              <a:t>25</a:t>
            </a:r>
          </a:p>
        </p:txBody>
      </p:sp>
      <p:sp>
        <p:nvSpPr>
          <p:cNvPr id="1149022" name="Text Box 94"/>
          <p:cNvSpPr txBox="1">
            <a:spLocks noChangeArrowheads="1"/>
          </p:cNvSpPr>
          <p:nvPr/>
        </p:nvSpPr>
        <p:spPr bwMode="auto">
          <a:xfrm>
            <a:off x="812641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79</a:t>
            </a:r>
          </a:p>
          <a:p>
            <a:r>
              <a:rPr lang="en-US" altLang="zh-TW" sz="1000" dirty="0">
                <a:latin typeface="Arial" pitchFamily="34" charset="0"/>
              </a:rPr>
              <a:t>01</a:t>
            </a:r>
          </a:p>
          <a:p>
            <a:r>
              <a:rPr lang="en-US" altLang="zh-TW" sz="1000" dirty="0">
                <a:latin typeface="Arial" pitchFamily="34" charset="0"/>
              </a:rPr>
              <a:t>05</a:t>
            </a:r>
          </a:p>
        </p:txBody>
      </p:sp>
      <p:sp>
        <p:nvSpPr>
          <p:cNvPr id="1149023" name="Text Box 95"/>
          <p:cNvSpPr txBox="1">
            <a:spLocks noChangeArrowheads="1"/>
          </p:cNvSpPr>
          <p:nvPr/>
        </p:nvSpPr>
        <p:spPr bwMode="auto">
          <a:xfrm>
            <a:off x="1776414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r>
              <a:rPr lang="en-US" altLang="zh-TW" sz="1000">
                <a:latin typeface="Arial" pitchFamily="34" charset="0"/>
              </a:rPr>
              <a:t>31</a:t>
            </a:r>
          </a:p>
        </p:txBody>
      </p:sp>
      <p:sp>
        <p:nvSpPr>
          <p:cNvPr id="1149024" name="Text Box 96"/>
          <p:cNvSpPr txBox="1">
            <a:spLocks noChangeArrowheads="1"/>
          </p:cNvSpPr>
          <p:nvPr/>
        </p:nvSpPr>
        <p:spPr bwMode="auto">
          <a:xfrm>
            <a:off x="2254253" y="3109915"/>
            <a:ext cx="295275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44</a:t>
            </a:r>
          </a:p>
          <a:p>
            <a:r>
              <a:rPr lang="en-US" altLang="zh-TW" sz="1000">
                <a:latin typeface="Arial" pitchFamily="34" charset="0"/>
              </a:rPr>
              <a:t>05</a:t>
            </a:r>
          </a:p>
          <a:p>
            <a:endParaRPr lang="en-US" altLang="zh-TW" sz="1000">
              <a:latin typeface="Arial" pitchFamily="34" charset="0"/>
            </a:endParaRPr>
          </a:p>
        </p:txBody>
      </p:sp>
      <p:sp>
        <p:nvSpPr>
          <p:cNvPr id="1149025" name="Text Box 97"/>
          <p:cNvSpPr txBox="1">
            <a:spLocks noChangeArrowheads="1"/>
          </p:cNvSpPr>
          <p:nvPr/>
        </p:nvSpPr>
        <p:spPr bwMode="auto">
          <a:xfrm>
            <a:off x="428307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57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26" name="Text Box 98"/>
          <p:cNvSpPr txBox="1">
            <a:spLocks noChangeArrowheads="1"/>
          </p:cNvSpPr>
          <p:nvPr/>
        </p:nvSpPr>
        <p:spPr bwMode="auto">
          <a:xfrm>
            <a:off x="509746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59</a:t>
            </a:r>
          </a:p>
          <a:p>
            <a:r>
              <a:rPr lang="en-US" altLang="zh-TW" sz="1000">
                <a:latin typeface="Arial" pitchFamily="34" charset="0"/>
              </a:rPr>
              <a:t>12</a:t>
            </a:r>
          </a:p>
          <a:p>
            <a:r>
              <a:rPr lang="en-US" altLang="zh-TW" sz="1000">
                <a:latin typeface="Arial" pitchFamily="34" charset="0"/>
              </a:rPr>
              <a:t>03</a:t>
            </a:r>
          </a:p>
        </p:txBody>
      </p:sp>
      <p:sp>
        <p:nvSpPr>
          <p:cNvPr id="1149027" name="Text Box 99"/>
          <p:cNvSpPr txBox="1">
            <a:spLocks noChangeArrowheads="1"/>
          </p:cNvSpPr>
          <p:nvPr/>
        </p:nvSpPr>
        <p:spPr bwMode="auto">
          <a:xfrm>
            <a:off x="5995991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62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18</a:t>
            </a:r>
          </a:p>
        </p:txBody>
      </p:sp>
      <p:sp>
        <p:nvSpPr>
          <p:cNvPr id="1149028" name="Text Box 100"/>
          <p:cNvSpPr txBox="1">
            <a:spLocks noChangeArrowheads="1"/>
          </p:cNvSpPr>
          <p:nvPr/>
        </p:nvSpPr>
        <p:spPr bwMode="auto">
          <a:xfrm>
            <a:off x="6853239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68</a:t>
            </a:r>
          </a:p>
          <a:p>
            <a:r>
              <a:rPr lang="en-US" altLang="zh-TW" sz="1000">
                <a:latin typeface="Arial" pitchFamily="34" charset="0"/>
              </a:rPr>
              <a:t>07</a:t>
            </a:r>
          </a:p>
          <a:p>
            <a:r>
              <a:rPr lang="en-US" altLang="zh-TW" sz="1000">
                <a:latin typeface="Arial" pitchFamily="34" charset="0"/>
              </a:rPr>
              <a:t>27</a:t>
            </a:r>
          </a:p>
        </p:txBody>
      </p:sp>
      <p:sp>
        <p:nvSpPr>
          <p:cNvPr id="1149029" name="Text Box 101"/>
          <p:cNvSpPr txBox="1">
            <a:spLocks noChangeArrowheads="1"/>
          </p:cNvSpPr>
          <p:nvPr/>
        </p:nvSpPr>
        <p:spPr bwMode="auto">
          <a:xfrm>
            <a:off x="7667626" y="3109915"/>
            <a:ext cx="282864" cy="55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>
                <a:latin typeface="Arial" pitchFamily="34" charset="0"/>
              </a:rPr>
              <a:t>77</a:t>
            </a:r>
          </a:p>
          <a:p>
            <a:r>
              <a:rPr lang="en-US" altLang="zh-TW" sz="1000">
                <a:latin typeface="Arial" pitchFamily="34" charset="0"/>
              </a:rPr>
              <a:t>10</a:t>
            </a:r>
          </a:p>
          <a:p>
            <a:r>
              <a:rPr lang="en-US" altLang="zh-TW" sz="1000">
                <a:latin typeface="Arial" pitchFamily="34" charset="0"/>
              </a:rPr>
              <a:t>01</a:t>
            </a:r>
          </a:p>
        </p:txBody>
      </p:sp>
      <p:sp>
        <p:nvSpPr>
          <p:cNvPr id="1149030" name="Line 102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1" name="Line 103"/>
          <p:cNvSpPr>
            <a:spLocks noChangeShapeType="1"/>
          </p:cNvSpPr>
          <p:nvPr/>
        </p:nvSpPr>
        <p:spPr bwMode="auto">
          <a:xfrm>
            <a:off x="6016625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2" name="Line 104"/>
          <p:cNvSpPr>
            <a:spLocks noChangeShapeType="1"/>
          </p:cNvSpPr>
          <p:nvPr/>
        </p:nvSpPr>
        <p:spPr bwMode="auto">
          <a:xfrm>
            <a:off x="6865938" y="2914653"/>
            <a:ext cx="0" cy="925513"/>
          </a:xfrm>
          <a:prstGeom prst="line">
            <a:avLst/>
          </a:prstGeom>
          <a:noFill/>
          <a:ln w="762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3" name="Oval 105"/>
          <p:cNvSpPr>
            <a:spLocks noChangeArrowheads="1"/>
          </p:cNvSpPr>
          <p:nvPr/>
        </p:nvSpPr>
        <p:spPr bwMode="auto">
          <a:xfrm>
            <a:off x="4178303" y="3765550"/>
            <a:ext cx="161925" cy="141288"/>
          </a:xfrm>
          <a:prstGeom prst="ellipse">
            <a:avLst/>
          </a:prstGeom>
          <a:solidFill>
            <a:srgbClr val="FF00FF"/>
          </a:solidFill>
          <a:ln w="38100" cap="rnd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4" name="Oval 106"/>
          <p:cNvSpPr>
            <a:spLocks noChangeArrowheads="1"/>
          </p:cNvSpPr>
          <p:nvPr/>
        </p:nvSpPr>
        <p:spPr bwMode="auto">
          <a:xfrm>
            <a:off x="7564438" y="2952753"/>
            <a:ext cx="163512" cy="142875"/>
          </a:xfrm>
          <a:prstGeom prst="ellipse">
            <a:avLst/>
          </a:prstGeom>
          <a:solidFill>
            <a:srgbClr val="FF00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35" name="Text Box 107"/>
          <p:cNvSpPr txBox="1">
            <a:spLocks noChangeArrowheads="1"/>
          </p:cNvSpPr>
          <p:nvPr/>
        </p:nvSpPr>
        <p:spPr bwMode="auto">
          <a:xfrm>
            <a:off x="5270500" y="4049713"/>
            <a:ext cx="4210050" cy="2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22509" tIns="11256" rIns="22509" bIns="11256">
            <a:spAutoFit/>
          </a:bodyPr>
          <a:lstStyle>
            <a:lvl1pPr marL="112713" indent="-11271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157163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225425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338138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450850" defTabSz="68421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9080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13652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18224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2279650" defTabSz="68421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核能研究所成立籌備，是在民國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日由國防部向　蔣總統簡報後，奉核定而展開規劃工作。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　總統令制定公布原子能法，該法第四條規定，原子能委員會（以下簡稱原能會）為推進原子能科學與技術之研究發展，開發原子能資源，擴大原子能在農業、工業、醫療上之應用，得設立研究機構。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57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日核能研究所正式成立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，並委託中山科學研究院代為運作。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3.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日原能會將核能研究所組織規程草案呈報行政院。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8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29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日行政院函覆原能會，准予核能研究所之組織規程修正備查。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62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4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日原能會公布核能研究所組織規程。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10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日奉行政院核定，核能研究所歸建行政院原子能委員會。</a:t>
            </a: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6.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79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1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月</a:t>
            </a: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5</a:t>
            </a:r>
            <a:r>
              <a:rPr lang="zh-TW" altLang="en-US" sz="1000" dirty="0">
                <a:latin typeface="Arial" pitchFamily="34" charset="0"/>
                <a:ea typeface="全真粗黑體" pitchFamily="49" charset="-120"/>
              </a:rPr>
              <a:t>日本所組織條例奉　總統公布實施。</a:t>
            </a:r>
            <a:endParaRPr lang="en-US" altLang="zh-TW" sz="1000" dirty="0">
              <a:latin typeface="Arial" pitchFamily="34" charset="0"/>
              <a:ea typeface="全真粗黑體" pitchFamily="49" charset="-120"/>
            </a:endParaRPr>
          </a:p>
          <a:p>
            <a:pPr algn="just">
              <a:lnSpc>
                <a:spcPct val="130000"/>
              </a:lnSpc>
            </a:pPr>
            <a:r>
              <a:rPr lang="en-US" altLang="zh-TW" sz="1000" dirty="0">
                <a:latin typeface="Arial" pitchFamily="34" charset="0"/>
                <a:ea typeface="全真粗黑體" pitchFamily="49" charset="-120"/>
              </a:rPr>
              <a:t>7.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民國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99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年</a:t>
            </a:r>
            <a:r>
              <a:rPr lang="en-US" altLang="zh-TW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7</a:t>
            </a:r>
            <a:r>
              <a:rPr lang="zh-TW" altLang="en-US" sz="1000" dirty="0">
                <a:solidFill>
                  <a:srgbClr val="FF0000"/>
                </a:solidFill>
                <a:latin typeface="Arial" pitchFamily="34" charset="0"/>
                <a:ea typeface="全真粗黑體" pitchFamily="49" charset="-120"/>
              </a:rPr>
              <a:t>月配合行政院組改，改隸經濟及能源部，改制為能源研究所。</a:t>
            </a:r>
          </a:p>
        </p:txBody>
      </p:sp>
      <p:grpSp>
        <p:nvGrpSpPr>
          <p:cNvPr id="1149036" name="Group 108"/>
          <p:cNvGrpSpPr>
            <a:grpSpLocks/>
          </p:cNvGrpSpPr>
          <p:nvPr/>
        </p:nvGrpSpPr>
        <p:grpSpPr bwMode="auto">
          <a:xfrm>
            <a:off x="188913" y="4672013"/>
            <a:ext cx="2378075" cy="747712"/>
            <a:chOff x="1294" y="10070"/>
            <a:chExt cx="11068" cy="3538"/>
          </a:xfrm>
        </p:grpSpPr>
        <p:pic>
          <p:nvPicPr>
            <p:cNvPr id="1149037" name="Picture 109" descr="07"/>
            <p:cNvPicPr>
              <a:picLocks noChangeAspect="1" noChangeArrowheads="1"/>
            </p:cNvPicPr>
            <p:nvPr/>
          </p:nvPicPr>
          <p:blipFill>
            <a:blip r:embed="rId2" cstate="print">
              <a:lum bright="6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" y="10070"/>
              <a:ext cx="2607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8" name="Picture 110" descr="0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8" y="10070"/>
              <a:ext cx="2474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39" name="Picture 111" descr="05"/>
            <p:cNvPicPr>
              <a:picLocks noChangeAspect="1" noChangeArrowheads="1"/>
            </p:cNvPicPr>
            <p:nvPr/>
          </p:nvPicPr>
          <p:blipFill>
            <a:blip r:embed="rId4" cstate="print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6" y="10070"/>
              <a:ext cx="2552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9040" name="Picture 112" descr="06"/>
            <p:cNvPicPr>
              <a:picLocks noChangeAspect="1" noChangeArrowheads="1"/>
            </p:cNvPicPr>
            <p:nvPr/>
          </p:nvPicPr>
          <p:blipFill>
            <a:blip r:embed="rId5" cstate="print"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8" y="10070"/>
              <a:ext cx="2676" cy="35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9041" name="Picture 113" descr="060-300cu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6" y="355600"/>
            <a:ext cx="1027112" cy="871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9042" name="Line 114"/>
          <p:cNvSpPr>
            <a:spLocks noChangeShapeType="1"/>
          </p:cNvSpPr>
          <p:nvPr/>
        </p:nvSpPr>
        <p:spPr bwMode="auto">
          <a:xfrm>
            <a:off x="7691438" y="3836988"/>
            <a:ext cx="1803400" cy="0"/>
          </a:xfrm>
          <a:prstGeom prst="line">
            <a:avLst/>
          </a:prstGeom>
          <a:noFill/>
          <a:ln w="63500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1149043" name="Oval 115"/>
          <p:cNvSpPr>
            <a:spLocks noChangeArrowheads="1"/>
          </p:cNvSpPr>
          <p:nvPr/>
        </p:nvSpPr>
        <p:spPr bwMode="auto">
          <a:xfrm>
            <a:off x="7564438" y="3765550"/>
            <a:ext cx="163512" cy="141288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0" name="Rectangle 68"/>
          <p:cNvSpPr>
            <a:spLocks noChangeArrowheads="1"/>
          </p:cNvSpPr>
          <p:nvPr/>
        </p:nvSpPr>
        <p:spPr bwMode="auto">
          <a:xfrm>
            <a:off x="8459788" y="2270128"/>
            <a:ext cx="1350962" cy="52705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 w="317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1" name="Rectangle 69"/>
          <p:cNvSpPr>
            <a:spLocks noChangeArrowheads="1"/>
          </p:cNvSpPr>
          <p:nvPr/>
        </p:nvSpPr>
        <p:spPr bwMode="auto">
          <a:xfrm>
            <a:off x="8635926" y="2316163"/>
            <a:ext cx="1000274" cy="44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經濟及能源部</a:t>
            </a:r>
          </a:p>
          <a:p>
            <a:pPr algn="ctr">
              <a:lnSpc>
                <a:spcPct val="110000"/>
              </a:lnSpc>
            </a:pPr>
            <a:r>
              <a:rPr lang="zh-TW" altLang="en-US" sz="1300" dirty="0">
                <a:solidFill>
                  <a:srgbClr val="000000"/>
                </a:solidFill>
                <a:latin typeface="Arial" pitchFamily="34" charset="0"/>
                <a:ea typeface="全真粗黑體" pitchFamily="49" charset="-120"/>
              </a:rPr>
              <a:t>能源研究所</a:t>
            </a:r>
          </a:p>
        </p:txBody>
      </p:sp>
      <p:sp>
        <p:nvSpPr>
          <p:cNvPr id="62" name="Line 81"/>
          <p:cNvSpPr>
            <a:spLocks noChangeShapeType="1"/>
          </p:cNvSpPr>
          <p:nvPr/>
        </p:nvSpPr>
        <p:spPr bwMode="auto">
          <a:xfrm>
            <a:off x="8683230" y="2940735"/>
            <a:ext cx="3175" cy="165100"/>
          </a:xfrm>
          <a:prstGeom prst="line">
            <a:avLst/>
          </a:prstGeom>
          <a:noFill/>
          <a:ln w="60325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98" tIns="45700" rIns="91398" bIns="45700"/>
          <a:lstStyle/>
          <a:p>
            <a:endParaRPr lang="zh-TW" altLang="en-US"/>
          </a:p>
        </p:txBody>
      </p:sp>
      <p:sp>
        <p:nvSpPr>
          <p:cNvPr id="63" name="Text Box 94"/>
          <p:cNvSpPr txBox="1">
            <a:spLocks noChangeArrowheads="1"/>
          </p:cNvSpPr>
          <p:nvPr/>
        </p:nvSpPr>
        <p:spPr bwMode="auto">
          <a:xfrm>
            <a:off x="8545513" y="3109915"/>
            <a:ext cx="282864" cy="39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362" tIns="34181" rIns="68362" bIns="34181">
            <a:spAutoFit/>
          </a:bodyPr>
          <a:lstStyle>
            <a:lvl1pPr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342900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6826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0255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368425" defTabSz="957263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18256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2828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400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97225" defTabSz="957263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r>
              <a:rPr lang="en-US" altLang="zh-TW" sz="1000" dirty="0">
                <a:latin typeface="Arial" pitchFamily="34" charset="0"/>
              </a:rPr>
              <a:t>99</a:t>
            </a:r>
          </a:p>
          <a:p>
            <a:r>
              <a:rPr lang="en-US" altLang="zh-TW" sz="1000" dirty="0">
                <a:latin typeface="Arial" pitchFamily="34" charset="0"/>
              </a:rPr>
              <a:t>07</a:t>
            </a:r>
          </a:p>
        </p:txBody>
      </p:sp>
      <p:sp>
        <p:nvSpPr>
          <p:cNvPr id="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</a:rPr>
              <a:t>一、</a:t>
            </a:r>
            <a:r>
              <a:rPr lang="zh-TW" altLang="en-US" dirty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核能研究所組織</a:t>
            </a:r>
            <a:r>
              <a:rPr lang="zh-TW" altLang="en-US" dirty="0" smtClean="0">
                <a:solidFill>
                  <a:srgbClr val="006600"/>
                </a:solidFill>
                <a:latin typeface="Arial" pitchFamily="34" charset="0"/>
                <a:ea typeface="標楷體" pitchFamily="65" charset="-120"/>
              </a:rPr>
              <a:t>沿革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9788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DCE2E-B798-4AF0-B56D-AC20B2BB02A9}" type="slidenum">
              <a:rPr lang="en-US" altLang="zh-TW"/>
              <a:pPr/>
              <a:t>5</a:t>
            </a:fld>
            <a:endParaRPr lang="en-US" altLang="zh-TW"/>
          </a:p>
        </p:txBody>
      </p:sp>
      <p:graphicFrame>
        <p:nvGraphicFramePr>
          <p:cNvPr id="1149993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34268"/>
              </p:ext>
            </p:extLst>
          </p:nvPr>
        </p:nvGraphicFramePr>
        <p:xfrm>
          <a:off x="145098" y="981337"/>
          <a:ext cx="9532302" cy="5233737"/>
        </p:xfrm>
        <a:graphic>
          <a:graphicData uri="http://schemas.openxmlformats.org/drawingml/2006/table">
            <a:tbl>
              <a:tblPr/>
              <a:tblGrid>
                <a:gridCol w="388937"/>
                <a:gridCol w="1340485"/>
                <a:gridCol w="1579880"/>
                <a:gridCol w="2489200"/>
                <a:gridCol w="3733800"/>
              </a:tblGrid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展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階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第一階段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55~77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(1966~1988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第二階段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77~91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(1988~2002</a:t>
                      </a:r>
                      <a:r>
                        <a:rPr kumimoji="1" lang="zh-TW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年</a:t>
                      </a:r>
                      <a:r>
                        <a:rPr kumimoji="1" lang="en-US" alt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第三階段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91~101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(2002~2012)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第四階段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民國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101~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(2012~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迄今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866274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重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點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配合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國家政策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建立原子能技術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擴增原子能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215900" indent="-1111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57188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由核能擴增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新能源與再生能源技術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研發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轉型能源研究所</a:t>
                      </a: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7200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擴增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能源技術與能經策略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發展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  <a:tr h="3501189">
                <a:tc>
                  <a:txBody>
                    <a:bodyPr/>
                    <a:lstStyle>
                      <a:lvl1pPr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3429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zh-TW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主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要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領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域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計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畫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群</a:t>
                      </a:r>
                    </a:p>
                    <a:p>
                      <a:pPr marL="0" marR="0" lvl="0" indent="0" algn="ctr" defTabSz="6826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組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3175" indent="127000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68313" indent="-203200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3175" marR="0" lvl="0" indent="12700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反應器運轉維修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基礎核能技術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系統整合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66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marL="73025" indent="131763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12750" indent="-7302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682625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73025" marR="0" lvl="0" indent="131763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核燃料循環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放射性廢棄物處理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核醫技術發展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CCFF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 indent="198438" defTabSz="682625">
                        <a:spcBef>
                          <a:spcPct val="20000"/>
                        </a:spcBef>
                        <a:buClr>
                          <a:srgbClr val="FF6699"/>
                        </a:buClr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1pPr>
                      <a:lvl2pPr marL="400050" indent="-66675" defTabSz="682625">
                        <a:spcBef>
                          <a:spcPct val="20000"/>
                        </a:spcBef>
                        <a:buClr>
                          <a:srgbClr val="0099FF"/>
                        </a:buClr>
                        <a:buSzPct val="120000"/>
                        <a:buFont typeface="Wingdings" pitchFamily="2" charset="2"/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2pPr>
                      <a:lvl3pPr marL="741363" indent="-134938" defTabSz="682625">
                        <a:spcBef>
                          <a:spcPct val="20000"/>
                        </a:spcBef>
                        <a:buClr>
                          <a:srgbClr val="99CC00"/>
                        </a:buClr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3pPr>
                      <a:lvl4pPr marL="10255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4pPr>
                      <a:lvl5pPr marL="1368425" defTabSz="682625">
                        <a:spcBef>
                          <a:spcPct val="20000"/>
                        </a:spcBef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5pPr>
                      <a:lvl6pPr marL="18256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6pPr>
                      <a:lvl7pPr marL="22828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7pPr>
                      <a:lvl8pPr marL="27400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8pPr>
                      <a:lvl9pPr marL="3197225" defTabSz="682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2000" b="1">
                          <a:solidFill>
                            <a:schemeClr val="tx1"/>
                          </a:solidFill>
                          <a:latin typeface="Arial" pitchFamily="34" charset="0"/>
                          <a:ea typeface="標楷體" pitchFamily="65" charset="-120"/>
                        </a:defRPr>
                      </a:lvl9pPr>
                    </a:lstStyle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原子能領域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粗黑體" pitchFamily="49" charset="-120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核能安全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核醫應用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除役</a:t>
                      </a:r>
                      <a:r>
                        <a:rPr kumimoji="1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/</a:t>
                      </a: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核廢棄物處理與處置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環保領域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電漿產業技術：清潔製程、鍍膜、電漿熔融、有害廢棄物處理</a:t>
                      </a: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</a:rPr>
                        <a:t>能源領域</a:t>
                      </a: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新能源與再生能源：太陽能 、風能、生質能、智慧電網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、燃料電池、節能與淨碳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全真中黑體" pitchFamily="49" charset="-12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99FFCC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原子能</a:t>
                      </a: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核能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安全技術、先進核能科技與核能技術產業化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核廢料處理與處置技術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輻射應用領域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核醫藥物及高階醫材開發技術：核醫診斷藥物、核醫治療藥物、核醫器材及輻射滅菌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92075" marR="0" lvl="0" indent="0" algn="l" defTabSz="682625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99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400" b="1" i="0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能源領域</a:t>
                      </a:r>
                      <a:endParaRPr kumimoji="1" lang="en-US" altLang="zh-TW" sz="1400" b="1" i="0" u="sng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粗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</a:rPr>
                        <a:t>新能源及再生能源技術：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太陽能發電、風力發電、纖維酒精、燃料電池、智慧型電網、能源經濟之政策評估</a:t>
                      </a:r>
                      <a:endParaRPr kumimoji="1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全真中黑體" pitchFamily="49" charset="-120"/>
                        <a:cs typeface="+mn-cs"/>
                      </a:endParaRPr>
                    </a:p>
                    <a:p>
                      <a:pPr marL="182563" marR="0" lvl="1" indent="-90488" algn="l" defTabSz="682625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20000"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粗黑體" pitchFamily="49" charset="-120"/>
                          <a:cs typeface="+mn-cs"/>
                        </a:rPr>
                        <a:t>節能與減碳技術：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高溫氣化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淨煤與碳捕捉儲存</a:t>
                      </a:r>
                      <a:r>
                        <a:rPr kumimoji="1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(IGCC&amp;CCS)</a:t>
                      </a:r>
                      <a:r>
                        <a:rPr kumimoji="1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全真中黑體" pitchFamily="49" charset="-120"/>
                          <a:cs typeface="+mn-cs"/>
                        </a:rPr>
                        <a:t>、環境電漿等技術研發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9644"/>
                        </a:gs>
                        <a:gs pos="100000">
                          <a:schemeClr val="bg1"/>
                        </a:gs>
                      </a:gsLst>
                      <a:lin ang="2700000" scaled="1"/>
                    </a:gradFill>
                  </a:tcPr>
                </a:tc>
              </a:tr>
            </a:tbl>
          </a:graphicData>
        </a:graphic>
      </p:graphicFrame>
      <p:sp>
        <p:nvSpPr>
          <p:cNvPr id="1149979" name="AutoShape 27"/>
          <p:cNvSpPr>
            <a:spLocks noChangeArrowheads="1"/>
          </p:cNvSpPr>
          <p:nvPr/>
        </p:nvSpPr>
        <p:spPr bwMode="auto">
          <a:xfrm>
            <a:off x="3092478" y="987401"/>
            <a:ext cx="779462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149980" name="AutoShape 28"/>
          <p:cNvSpPr>
            <a:spLocks noChangeArrowheads="1"/>
          </p:cNvSpPr>
          <p:nvPr/>
        </p:nvSpPr>
        <p:spPr bwMode="auto">
          <a:xfrm>
            <a:off x="1599566" y="936601"/>
            <a:ext cx="535940" cy="488950"/>
          </a:xfrm>
          <a:prstGeom prst="rightArrow">
            <a:avLst>
              <a:gd name="adj1" fmla="val 50000"/>
              <a:gd name="adj2" fmla="val 37013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>
            <a:off x="5372100" y="987401"/>
            <a:ext cx="1112520" cy="461962"/>
          </a:xfrm>
          <a:prstGeom prst="rightArrow">
            <a:avLst>
              <a:gd name="adj1" fmla="val 50000"/>
              <a:gd name="adj2" fmla="val 42182"/>
            </a:avLst>
          </a:prstGeom>
          <a:gradFill rotWithShape="1">
            <a:gsLst>
              <a:gs pos="0">
                <a:srgbClr val="FFFF00"/>
              </a:gs>
              <a:gs pos="100000">
                <a:srgbClr val="FF3300"/>
              </a:gs>
            </a:gsLst>
            <a:lin ang="0" scaled="1"/>
          </a:gra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700" rIns="91398" bIns="45700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一</a:t>
            </a:r>
            <a:r>
              <a:rPr lang="zh-TW" altLang="en-US" dirty="0">
                <a:solidFill>
                  <a:srgbClr val="006600"/>
                </a:solidFill>
                <a:latin typeface="+mn-ea"/>
              </a:rPr>
              <a:t>、所務營運發展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</a:rPr>
              <a:t>階段</a:t>
            </a:r>
            <a:endParaRPr lang="zh-TW" altLang="en-US" dirty="0" smtClean="0">
              <a:solidFill>
                <a:srgbClr val="0066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44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6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二、綜計組簡介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1124744"/>
            <a:ext cx="979308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2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7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簡介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700998"/>
              </p:ext>
            </p:extLst>
          </p:nvPr>
        </p:nvGraphicFramePr>
        <p:xfrm>
          <a:off x="560512" y="1916832"/>
          <a:ext cx="9205530" cy="4219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Visio" r:id="rId4" imgW="5100730" imgH="2317240" progId="Visio.Drawing.11">
                  <p:embed/>
                </p:oleObj>
              </mc:Choice>
              <mc:Fallback>
                <p:oleObj name="Visio" r:id="rId4" imgW="5100730" imgH="231724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12" y="1916832"/>
                        <a:ext cx="9205530" cy="4219351"/>
                      </a:xfrm>
                      <a:prstGeom prst="rect">
                        <a:avLst/>
                      </a:prstGeom>
                      <a:solidFill>
                        <a:schemeClr val="bg1">
                          <a:alpha val="65097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55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8</a:t>
            </a:fld>
            <a:endParaRPr lang="en-US" altLang="zh-TW" sz="1200"/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115888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三、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103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年度全所量化</a:t>
            </a:r>
            <a:r>
              <a:rPr lang="en-US" altLang="zh-TW" dirty="0" smtClean="0">
                <a:solidFill>
                  <a:srgbClr val="006600"/>
                </a:solidFill>
                <a:latin typeface="+mn-ea"/>
                <a:ea typeface="+mn-ea"/>
              </a:rPr>
              <a:t>KPI</a:t>
            </a:r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雷達圖</a:t>
            </a:r>
          </a:p>
        </p:txBody>
      </p:sp>
      <p:graphicFrame>
        <p:nvGraphicFramePr>
          <p:cNvPr id="13" name="圖表 12"/>
          <p:cNvGraphicFramePr/>
          <p:nvPr>
            <p:extLst>
              <p:ext uri="{D42A27DB-BD31-4B8C-83A1-F6EECF244321}">
                <p14:modId xmlns:p14="http://schemas.microsoft.com/office/powerpoint/2010/main" val="2745075087"/>
              </p:ext>
            </p:extLst>
          </p:nvPr>
        </p:nvGraphicFramePr>
        <p:xfrm>
          <a:off x="357568" y="894341"/>
          <a:ext cx="8874100" cy="532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字方塊 1"/>
          <p:cNvSpPr txBox="1"/>
          <p:nvPr/>
        </p:nvSpPr>
        <p:spPr>
          <a:xfrm>
            <a:off x="8071060" y="2384876"/>
            <a:ext cx="1202419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fontAlgn="ctr"/>
            <a:r>
              <a:rPr lang="en-US" altLang="zh-TW" sz="1400" dirty="0" smtClean="0">
                <a:latin typeface="新細明體"/>
              </a:rPr>
              <a:t>1,478,358</a:t>
            </a:r>
            <a:r>
              <a:rPr lang="zh-TW" altLang="en-US" sz="1400" dirty="0"/>
              <a:t>千元</a:t>
            </a:r>
            <a:endParaRPr lang="en-US" altLang="zh-TW" sz="1400" dirty="0">
              <a:latin typeface="新細明體"/>
            </a:endParaRPr>
          </a:p>
        </p:txBody>
      </p:sp>
      <p:sp>
        <p:nvSpPr>
          <p:cNvPr id="15" name="文字方塊 1"/>
          <p:cNvSpPr txBox="1"/>
          <p:nvPr/>
        </p:nvSpPr>
        <p:spPr>
          <a:xfrm>
            <a:off x="5622785" y="1073646"/>
            <a:ext cx="914387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88,482</a:t>
            </a:r>
            <a:r>
              <a:rPr lang="zh-TW" altLang="en-US" sz="1400" dirty="0" smtClean="0"/>
              <a:t>千元</a:t>
            </a:r>
            <a:endParaRPr lang="zh-TW" altLang="en-US" sz="1400" dirty="0"/>
          </a:p>
        </p:txBody>
      </p:sp>
      <p:sp>
        <p:nvSpPr>
          <p:cNvPr id="16" name="文字方塊 1"/>
          <p:cNvSpPr txBox="1"/>
          <p:nvPr/>
        </p:nvSpPr>
        <p:spPr>
          <a:xfrm>
            <a:off x="7854948" y="4653135"/>
            <a:ext cx="914476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fontAlgn="ctr"/>
            <a:r>
              <a:rPr lang="en-US" altLang="zh-TW" sz="1400" dirty="0" smtClean="0">
                <a:latin typeface="新細明體"/>
              </a:rPr>
              <a:t>964,969</a:t>
            </a:r>
            <a:r>
              <a:rPr lang="zh-TW" altLang="en-US" sz="1400" dirty="0"/>
              <a:t>千元</a:t>
            </a:r>
            <a:endParaRPr lang="en-US" altLang="zh-TW" sz="1400" dirty="0">
              <a:latin typeface="新細明體"/>
            </a:endParaRPr>
          </a:p>
        </p:txBody>
      </p:sp>
      <p:sp>
        <p:nvSpPr>
          <p:cNvPr id="17" name="文字方塊 1"/>
          <p:cNvSpPr txBox="1"/>
          <p:nvPr/>
        </p:nvSpPr>
        <p:spPr>
          <a:xfrm>
            <a:off x="5622785" y="5877272"/>
            <a:ext cx="914387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127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  <p:sp>
        <p:nvSpPr>
          <p:cNvPr id="18" name="文字方塊 1"/>
          <p:cNvSpPr txBox="1"/>
          <p:nvPr/>
        </p:nvSpPr>
        <p:spPr>
          <a:xfrm>
            <a:off x="2094354" y="5085185"/>
            <a:ext cx="914388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224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  <p:sp>
        <p:nvSpPr>
          <p:cNvPr id="19" name="文字方塊 1"/>
          <p:cNvSpPr txBox="1"/>
          <p:nvPr/>
        </p:nvSpPr>
        <p:spPr>
          <a:xfrm>
            <a:off x="2022385" y="2852951"/>
            <a:ext cx="914388" cy="36004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dirty="0" smtClean="0"/>
              <a:t>1195</a:t>
            </a:r>
            <a:r>
              <a:rPr lang="zh-TW" altLang="en-US" sz="1400" dirty="0" smtClean="0"/>
              <a:t>件</a:t>
            </a:r>
            <a:endParaRPr lang="en-US" altLang="zh-TW" sz="1400" dirty="0" smtClean="0"/>
          </a:p>
        </p:txBody>
      </p:sp>
    </p:spTree>
    <p:extLst>
      <p:ext uri="{BB962C8B-B14F-4D97-AF65-F5344CB8AC3E}">
        <p14:creationId xmlns:p14="http://schemas.microsoft.com/office/powerpoint/2010/main" val="300329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3663" y="44624"/>
            <a:ext cx="7667625" cy="936625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006600"/>
                </a:solidFill>
                <a:latin typeface="+mn-ea"/>
                <a:ea typeface="+mn-ea"/>
              </a:rPr>
              <a:t>四、論著系統主要功能</a:t>
            </a:r>
            <a:endParaRPr lang="zh-TW" altLang="en-US" dirty="0">
              <a:solidFill>
                <a:srgbClr val="006600"/>
              </a:solidFill>
              <a:latin typeface="+mn-ea"/>
              <a:ea typeface="+mn-ea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990600" y="1376363"/>
            <a:ext cx="8420100" cy="4860925"/>
          </a:xfrm>
          <a:prstGeom prst="rect">
            <a:avLst/>
          </a:prstGeom>
          <a:noFill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dirty="0" smtClean="0"/>
              <a:t>1.</a:t>
            </a:r>
            <a:r>
              <a:rPr lang="zh-TW" altLang="en-US" sz="3600" dirty="0" smtClean="0"/>
              <a:t>知識管理與分享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2.</a:t>
            </a:r>
            <a:r>
              <a:rPr lang="zh-TW" altLang="en-US" sz="3600" kern="0" dirty="0" smtClean="0"/>
              <a:t>結合</a:t>
            </a:r>
            <a:r>
              <a:rPr lang="en-US" altLang="zh-TW" sz="3600" kern="0" dirty="0" smtClean="0"/>
              <a:t>KPI</a:t>
            </a:r>
            <a:r>
              <a:rPr lang="zh-TW" altLang="en-US" sz="3600" kern="0" dirty="0" smtClean="0"/>
              <a:t>，方便統計</a:t>
            </a:r>
            <a:endParaRPr lang="en-US" altLang="zh-TW" sz="3600" dirty="0" smtClean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 sz="3600" kern="0" dirty="0" smtClean="0"/>
              <a:t>3.</a:t>
            </a:r>
            <a:r>
              <a:rPr lang="zh-TW" altLang="en-US" sz="3600" dirty="0"/>
              <a:t>線上作業，節省</a:t>
            </a:r>
            <a:r>
              <a:rPr lang="zh-TW" altLang="en-US" sz="3600" dirty="0" smtClean="0"/>
              <a:t>人力及</a:t>
            </a:r>
            <a:r>
              <a:rPr lang="zh-TW" altLang="en-US" sz="3600" dirty="0"/>
              <a:t>時間</a:t>
            </a:r>
            <a:endParaRPr lang="en-US" altLang="zh-TW" sz="3600" kern="0" dirty="0" smtClean="0"/>
          </a:p>
        </p:txBody>
      </p:sp>
      <p:sp>
        <p:nvSpPr>
          <p:cNvPr id="5" name="投影片編號版面配置區 5"/>
          <p:cNvSpPr txBox="1">
            <a:spLocks noGrp="1"/>
          </p:cNvSpPr>
          <p:nvPr/>
        </p:nvSpPr>
        <p:spPr bwMode="auto">
          <a:xfrm>
            <a:off x="7215188" y="6453188"/>
            <a:ext cx="23114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66B56DC0-7F00-4E36-8A75-10A1FAF462F3}" type="slidenum">
              <a:rPr lang="en-US" altLang="zh-TW" sz="1200"/>
              <a:pPr algn="r" eaLnBrk="1" hangingPunct="1"/>
              <a:t>9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17362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ER">
  <a:themeElements>
    <a:clrScheme name="I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ER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ER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INER">
    <a:majorFont>
      <a:latin typeface="Arial"/>
      <a:ea typeface="標楷體"/>
      <a:cs typeface=""/>
    </a:majorFont>
    <a:minorFont>
      <a:latin typeface="Arial"/>
      <a:ea typeface="標楷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INER</Template>
  <TotalTime>11053</TotalTime>
  <Words>839</Words>
  <Application>Microsoft Office PowerPoint</Application>
  <PresentationFormat>A4 紙張 (210x297 公釐)</PresentationFormat>
  <Paragraphs>200</Paragraphs>
  <Slides>15</Slides>
  <Notes>7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INER</vt:lpstr>
      <vt:lpstr>Visio</vt:lpstr>
      <vt:lpstr>綜合計畫組  計畫管考科  104年4月1日</vt:lpstr>
      <vt:lpstr>簡報大綱</vt:lpstr>
      <vt:lpstr>PowerPoint 簡報</vt:lpstr>
      <vt:lpstr>一、核能研究所組織沿革</vt:lpstr>
      <vt:lpstr>一、所務營運發展階段</vt:lpstr>
      <vt:lpstr>二、綜計組簡介</vt:lpstr>
      <vt:lpstr>三、KPI簡介</vt:lpstr>
      <vt:lpstr>三、103年度全所量化KPI雷達圖</vt:lpstr>
      <vt:lpstr>四、論著系統主要功能</vt:lpstr>
      <vt:lpstr>四、論著系統簡介</vt:lpstr>
      <vt:lpstr>五、人力工時系統主要功能</vt:lpstr>
      <vt:lpstr>五、本所計畫分類與編碼</vt:lpstr>
      <vt:lpstr>五、人力工時系統簡介</vt:lpstr>
      <vt:lpstr>五、人力工時系統操作教學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101年度績效考評簡報   綜計組</dc:title>
  <dc:creator>劉如濡</dc:creator>
  <cp:lastModifiedBy>陳建中</cp:lastModifiedBy>
  <cp:revision>678</cp:revision>
  <cp:lastPrinted>2014-11-21T06:49:20Z</cp:lastPrinted>
  <dcterms:created xsi:type="dcterms:W3CDTF">2008-11-27T06:37:11Z</dcterms:created>
  <dcterms:modified xsi:type="dcterms:W3CDTF">2015-03-27T07:23:10Z</dcterms:modified>
</cp:coreProperties>
</file>