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80" y="-6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30159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9235132" y="67329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0" y="6608104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" y="240600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476755"/>
          </a:xfrm>
        </p:spPr>
        <p:txBody>
          <a:bodyPr/>
          <a:lstStyle/>
          <a:p>
            <a:r>
              <a:rPr lang="zh-TW" altLang="en-US" dirty="0"/>
              <a:t>行政人員座談會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0236" y="5628940"/>
            <a:ext cx="7485380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報告單位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秘書室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107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9</a:t>
            </a:r>
            <a:r>
              <a:rPr lang="zh-TW" altLang="en-US" dirty="0" smtClean="0">
                <a:solidFill>
                  <a:schemeClr val="tx1"/>
                </a:solidFill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</a:rPr>
              <a:t>26</a:t>
            </a:r>
            <a:r>
              <a:rPr lang="zh-TW" altLang="en-US" dirty="0" smtClean="0">
                <a:solidFill>
                  <a:schemeClr val="tx1"/>
                </a:solidFill>
              </a:rPr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三、預算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編列合理性探討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75949" y="1548383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本案投標廠商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家：拓生公司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以其估價最為預算金額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、友和公司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原估價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682.5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及岑祥公司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314.75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岑祥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公司低於底價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80%(399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千元*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0.8=319.2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r>
              <a:rPr lang="en-US" altLang="zh-TW" sz="2400" dirty="0" smtClean="0">
                <a:latin typeface="標楷體"/>
                <a:ea typeface="標楷體"/>
              </a:rPr>
              <a:t>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購案核可日期與底價訂定日期差距很小，市場行情不太可能大幅震盪，因此預算金額與底價預估金額差異不大，才屬合理狀況。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購案申請時如已知悉價格可大幅下降，請依下降後金額稍加調整作為預算金額，以避免底價預估金額太低，造成編列不合理之情況。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6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0718" y="1548383"/>
            <a:ext cx="964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1088" indent="-1081088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情形：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1088" indent="-1081088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1.NH10620502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接機程式控制器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檢修</a:t>
            </a:r>
            <a:r>
              <a:rPr lang="zh-TW" altLang="en-US" sz="2400" dirty="0" smtClean="0"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20,475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1088" indent="-1081088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日奉單位核可並洽廣峰機械股份有限公司施作，且於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</a:p>
          <a:p>
            <a:pPr marL="1081088" indent="-1081088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完成結報付款。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0156" y="3102206"/>
            <a:ext cx="9659634" cy="4144462"/>
            <a:chOff x="742044" y="2585565"/>
            <a:chExt cx="9659634" cy="42634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44" y="2585565"/>
              <a:ext cx="5112568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660" y="3671067"/>
              <a:ext cx="5415018" cy="317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橢圓 8"/>
            <p:cNvSpPr/>
            <p:nvPr/>
          </p:nvSpPr>
          <p:spPr>
            <a:xfrm>
              <a:off x="1530276" y="5796855"/>
              <a:ext cx="2376264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854612" y="5436815"/>
              <a:ext cx="4388632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>
              <a:endCxn id="10" idx="2"/>
            </p:cNvCxnSpPr>
            <p:nvPr/>
          </p:nvCxnSpPr>
          <p:spPr>
            <a:xfrm flipV="1">
              <a:off x="3906540" y="5940871"/>
              <a:ext cx="1948072" cy="25202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762524" y="5652839"/>
              <a:ext cx="20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拒絕往來廠商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46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5598" y="180231"/>
            <a:ext cx="9624060" cy="1260211"/>
          </a:xfrm>
        </p:spPr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0794" y="1539389"/>
            <a:ext cx="955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3763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2.NH1070067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銲機水箱清潔及夾砂管更換」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14,600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89376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日奉單位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核可並洽廣峰機械股份有限公司施作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，且於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89376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日完成結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報付款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06838" y="2740437"/>
            <a:ext cx="9807506" cy="4550383"/>
            <a:chOff x="306140" y="2480197"/>
            <a:chExt cx="9807506" cy="41183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40" y="2480197"/>
              <a:ext cx="5386018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28" y="3420591"/>
              <a:ext cx="5415018" cy="317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橢圓 16"/>
            <p:cNvSpPr/>
            <p:nvPr/>
          </p:nvSpPr>
          <p:spPr>
            <a:xfrm>
              <a:off x="666180" y="5292799"/>
              <a:ext cx="2808312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6426820" y="5292799"/>
              <a:ext cx="345638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>
              <a:endCxn id="18" idx="2"/>
            </p:cNvCxnSpPr>
            <p:nvPr/>
          </p:nvCxnSpPr>
          <p:spPr>
            <a:xfrm>
              <a:off x="3474492" y="5616835"/>
              <a:ext cx="2952328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762524" y="5176857"/>
              <a:ext cx="20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拒絕往來廠商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52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0195" y="1692399"/>
            <a:ext cx="89430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7305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審計部赴本所進行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年度財務抽查，請本所查填之調查表其一為是否為拒絕往來廠商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，本所採購期間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日確為拒絕往來期間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(104.8.29~107.8.28)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99254"/>
              </p:ext>
            </p:extLst>
          </p:nvPr>
        </p:nvGraphicFramePr>
        <p:xfrm>
          <a:off x="810195" y="2754228"/>
          <a:ext cx="9042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工作表" r:id="rId3" imgW="10843200" imgH="830508" progId="Excel.Sheet.12">
                  <p:embed/>
                </p:oleObj>
              </mc:Choice>
              <mc:Fallback>
                <p:oleObj name="工作表" r:id="rId3" imgW="10843200" imgH="830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195" y="2754228"/>
                        <a:ext cx="9042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38188" y="3640626"/>
            <a:ext cx="91074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185738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本案屬小額購案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萬元以下，申請時無須加會監辦單位。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27305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本案承辦人員係為新進人員，未曾接受採購法相關訓練課程，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列印拒絕往來廠商查詢之資料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，不清楚其用途。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273050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本案已完成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作驗收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結報時因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所購案量較多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，致產生漏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未注意承作廠商係屬拒絕往來廠商之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情況而撥付款項。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08949" y="6016862"/>
            <a:ext cx="8744338" cy="1368153"/>
            <a:chOff x="900547" y="5089480"/>
            <a:chExt cx="8744338" cy="1368153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47" y="5089480"/>
              <a:ext cx="8744338" cy="1368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橢圓 17"/>
            <p:cNvSpPr/>
            <p:nvPr/>
          </p:nvSpPr>
          <p:spPr>
            <a:xfrm>
              <a:off x="2303510" y="5719204"/>
              <a:ext cx="1800200" cy="4901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786860" y="5766338"/>
              <a:ext cx="1944216" cy="4901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0" name="直線單箭頭接點 19"/>
          <p:cNvCxnSpPr/>
          <p:nvPr/>
        </p:nvCxnSpPr>
        <p:spPr>
          <a:xfrm>
            <a:off x="2411912" y="5152794"/>
            <a:ext cx="702540" cy="149379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5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168896"/>
          </a:xfrm>
        </p:spPr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2741" y="1459016"/>
            <a:ext cx="3024336" cy="64807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後續處理措施：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44039" y="2122163"/>
            <a:ext cx="4284476" cy="5273448"/>
            <a:chOff x="594172" y="972319"/>
            <a:chExt cx="4284476" cy="5166853"/>
          </a:xfrm>
        </p:grpSpPr>
        <p:sp>
          <p:nvSpPr>
            <p:cNvPr id="6" name="文字方塊 5"/>
            <p:cNvSpPr txBox="1"/>
            <p:nvPr/>
          </p:nvSpPr>
          <p:spPr>
            <a:xfrm>
              <a:off x="594172" y="1647086"/>
              <a:ext cx="4248472" cy="1708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：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(1)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敘明理由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542925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(2)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後續處理措施：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542925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1.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加強訓練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  <a:p>
              <a:pPr marL="811213" indent="-268288"/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依採購法第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50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條第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項</a:t>
              </a:r>
              <a:r>
                <a:rPr lang="zh-TW" altLang="en-US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不解除契約</a:t>
              </a:r>
              <a:endPara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2520386" y="3369818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94172" y="3691780"/>
              <a:ext cx="4284476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移請秘書室發函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敘明解除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契約不符合公共利益之事由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依採購法第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50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條第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2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項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報請上級機關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原能會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核准</a:t>
              </a:r>
              <a:r>
                <a:rPr lang="zh-TW" altLang="en-US" u="sng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不解除</a:t>
              </a:r>
              <a:r>
                <a:rPr lang="zh-TW" altLang="en-US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契約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94172" y="5446675"/>
              <a:ext cx="4282207" cy="692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原能會核准函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(107.3.15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會秘字第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1070002872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號函同意備查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2554121" y="5076774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00306" y="972319"/>
              <a:ext cx="165618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106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年度案例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598254" y="2122163"/>
            <a:ext cx="3986487" cy="5064509"/>
            <a:chOff x="5438653" y="1620391"/>
            <a:chExt cx="3986487" cy="4787100"/>
          </a:xfrm>
        </p:grpSpPr>
        <p:grpSp>
          <p:nvGrpSpPr>
            <p:cNvPr id="13" name="群組 12"/>
            <p:cNvGrpSpPr/>
            <p:nvPr/>
          </p:nvGrpSpPr>
          <p:grpSpPr>
            <a:xfrm>
              <a:off x="5438653" y="1620391"/>
              <a:ext cx="3986487" cy="4787100"/>
              <a:chOff x="5438653" y="1620391"/>
              <a:chExt cx="3986487" cy="4787100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438653" y="2294314"/>
                <a:ext cx="3986487" cy="30008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簽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：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(1)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敘明理由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542925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(2)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後續處理措施：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542925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加強訓練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803275" indent="-26035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2.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依採購法第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50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條第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2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項</a:t>
                </a:r>
                <a:r>
                  <a:rPr lang="zh-TW" altLang="en-US" u="sng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解除契約並收回貨款</a:t>
                </a:r>
                <a:endParaRPr lang="en-US" altLang="zh-TW" u="sng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  <a:p>
                <a:pPr marL="803275" indent="-26035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3.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依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政府採購法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101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條第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項第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12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款規定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，查察是否有可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歸責於廠商之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事由，須刊登公報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?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768858" y="1620391"/>
                <a:ext cx="169218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107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年度案例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438653" y="5668827"/>
                <a:ext cx="3986487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收回廠商貨款檢附簽影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本會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主計室，並將貨款繳至出納科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14" name="向下箭號 13"/>
            <p:cNvSpPr/>
            <p:nvPr/>
          </p:nvSpPr>
          <p:spPr>
            <a:xfrm>
              <a:off x="7222691" y="5295135"/>
              <a:ext cx="216024" cy="3458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31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94172" y="86777"/>
            <a:ext cx="9624060" cy="1101566"/>
          </a:xfrm>
        </p:spPr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04426" y="1188343"/>
            <a:ext cx="2664297" cy="50405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建議事項：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7886" y="162648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政府採購法第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條規定，被刊登為拒絕往來廠商，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在刊登期間內不得參加投標或為決標對象或分包廠商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6256" y="6084887"/>
            <a:ext cx="8801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534988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在辦理小額採購前，務必先至政府電子採購網查詢提供報價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廠商是否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為拒絕往來廠商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，並將查詢結果列印檢附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於請購案中陳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b="1" dirty="0" smtClean="0">
                <a:latin typeface="標楷體"/>
                <a:ea typeface="標楷體"/>
              </a:rPr>
              <a:t>。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如屬於拒絕往來廠商，不得洽該廠商議價，應另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尋其他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b="1" dirty="0" smtClean="0">
                <a:latin typeface="新細明體"/>
                <a:ea typeface="新細明體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違反採購法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5262" y="2336684"/>
            <a:ext cx="9001000" cy="3767388"/>
            <a:chOff x="594172" y="2002630"/>
            <a:chExt cx="9001000" cy="37673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484" y="2002630"/>
              <a:ext cx="6192688" cy="376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72" y="4284687"/>
              <a:ext cx="309634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橢圓形圖說文字 9"/>
            <p:cNvSpPr/>
            <p:nvPr/>
          </p:nvSpPr>
          <p:spPr>
            <a:xfrm>
              <a:off x="865282" y="2031092"/>
              <a:ext cx="2448272" cy="2520280"/>
            </a:xfrm>
            <a:prstGeom prst="wedgeEllipseCallout">
              <a:avLst>
                <a:gd name="adj1" fmla="val 55268"/>
                <a:gd name="adj2" fmla="val -355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本作業說明已於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25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日刊登於本所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網頁宣導</a:t>
              </a:r>
              <a:r>
                <a:rPr lang="zh-TW" altLang="en-US" sz="1800" u="sng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並</a:t>
              </a:r>
              <a:r>
                <a:rPr lang="zh-TW" altLang="en-US" sz="1800" u="sng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於採購系統上提醒並連結工程會查詢網</a:t>
              </a:r>
              <a:endParaRPr lang="zh-TW" altLang="en-US" sz="1800" u="sng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1458268" y="4284687"/>
              <a:ext cx="180020" cy="3600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05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7125" algn="l"/>
              </a:tabLst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四、辦理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小額採購申請，洽「拒絕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往來廠商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」施作，衍生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問題及後續處理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5746" y="1620391"/>
            <a:ext cx="9445490" cy="5369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542925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依照政府採購法第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項：機關採購因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特殊需要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經上級機關核准者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，不適用前項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被刊登為拒絕往來廠商，在刊登期間內不得參加投標或為決標對象或分包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之規定。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儀器維修非得原廠代理商不可者或該儀器系統係屬訂製品，非原設計者不可者，得敘明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特殊</a:t>
            </a:r>
            <a:r>
              <a:rPr lang="zh-TW" altLang="en-US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簽奉核可後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移請秘書室管理科報上級機關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核准，即可洽拒絕往來廠商施作。但建議採購金額較大且特殊需求具體明確者之購案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再採行此條款，比較不易被上級退件。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 indent="-542925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修正本所小額購案自我檢核表，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是否為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拒絕往來廠商之檢核事項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784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r>
              <a:rPr lang="zh-TW" altLang="en-US" dirty="0" smtClean="0"/>
              <a:t>報告完畢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感謝聆聽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156" y="180232"/>
            <a:ext cx="9624060" cy="8640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一、會辦意見處理及核批權責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032774" y="828303"/>
            <a:ext cx="8922438" cy="117594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案由</a:t>
            </a:r>
            <a:r>
              <a:rPr lang="en-US" altLang="zh-TW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購案驗收，發文同意廠商展延期限案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組長批決，後會秘書室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" name="內容版面配置區 8"/>
          <p:cNvSpPr txBox="1">
            <a:spLocks/>
          </p:cNvSpPr>
          <p:nvPr/>
        </p:nvSpPr>
        <p:spPr>
          <a:xfrm>
            <a:off x="1094657" y="4140671"/>
            <a:ext cx="4612083" cy="2880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建議處理方式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依意見處理：請組長取消決行，加會後陳所部核批。</a:t>
            </a:r>
          </a:p>
          <a:p>
            <a:pPr marL="0" indent="0">
              <a:buNone/>
            </a:pP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不依意見處理：簽註不依意見辦理之理由，請組長裁示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prstClr val="black"/>
              </a:solidFill>
            </a:endParaRPr>
          </a:p>
          <a:p>
            <a:endParaRPr lang="en-US" altLang="zh-TW" dirty="0" smtClean="0"/>
          </a:p>
          <a:p>
            <a:pPr marL="442913" indent="-390525"/>
            <a:endParaRPr lang="en-US" altLang="zh-TW" dirty="0" smtClean="0"/>
          </a:p>
          <a:p>
            <a:pPr marL="1073150" indent="-446088"/>
            <a:endParaRPr lang="zh-TW" altLang="en-US" dirty="0"/>
          </a:p>
        </p:txBody>
      </p:sp>
      <p:sp>
        <p:nvSpPr>
          <p:cNvPr id="12" name="內容版面配置區 8"/>
          <p:cNvSpPr txBox="1">
            <a:spLocks/>
          </p:cNvSpPr>
          <p:nvPr/>
        </p:nvSpPr>
        <p:spPr>
          <a:xfrm>
            <a:off x="1105946" y="2453836"/>
            <a:ext cx="2306041" cy="1235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4306" tIns="52153" rIns="104306" bIns="52153" rtlCol="0">
            <a:normAutofit fontScale="92500" lnSpcReduction="1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秘書室建議：加會主計室及政風室後，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陳所部核批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  <p:sp>
        <p:nvSpPr>
          <p:cNvPr id="3" name="向右箭號 2"/>
          <p:cNvSpPr/>
          <p:nvPr/>
        </p:nvSpPr>
        <p:spPr>
          <a:xfrm>
            <a:off x="3419043" y="2090118"/>
            <a:ext cx="2370994" cy="1996459"/>
          </a:xfrm>
          <a:prstGeom prst="rightArrow">
            <a:avLst>
              <a:gd name="adj1" fmla="val 611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承辦人未表示意見直接送發文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6400" y="4881794"/>
            <a:ext cx="424000" cy="48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2090118"/>
            <a:ext cx="4625603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443044" y="2772519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102894" y="2988543"/>
            <a:ext cx="5642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456357" y="3183086"/>
            <a:ext cx="86256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930875" y="4500711"/>
            <a:ext cx="3545483" cy="622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4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06140" y="144156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一、會辦意見處理及核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批權責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26374" y="2196456"/>
            <a:ext cx="9217024" cy="12961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本所採購</a:t>
            </a:r>
            <a:r>
              <a:rPr lang="en-US" altLang="zh-TW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財物、工程、勞務</a:t>
            </a:r>
            <a:r>
              <a:rPr lang="en-US" altLang="zh-TW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作業授權及權責劃分</a:t>
            </a:r>
            <a:r>
              <a:rPr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表規定：</a:t>
            </a:r>
            <a:endParaRPr lang="en-US" altLang="zh-TW" sz="36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契約變更核准，由所部長官依權責</a:t>
            </a:r>
            <a:r>
              <a:rPr lang="zh-TW" altLang="en-US" sz="2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</a:p>
          <a:p>
            <a:pPr marL="0" lvl="0" indent="0">
              <a:buNone/>
            </a:pPr>
            <a:r>
              <a:rPr lang="zh-TW" altLang="en-US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9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需簽會監辦單位</a:t>
            </a:r>
            <a:r>
              <a:rPr lang="zh-TW" altLang="en-US" sz="29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9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600" b="1" dirty="0" smtClean="0">
              <a:solidFill>
                <a:prstClr val="black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1" name="內容版面配置區 8"/>
          <p:cNvSpPr txBox="1">
            <a:spLocks/>
          </p:cNvSpPr>
          <p:nvPr/>
        </p:nvSpPr>
        <p:spPr>
          <a:xfrm>
            <a:off x="1060400" y="3420592"/>
            <a:ext cx="9038828" cy="15841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4306" tIns="52153" rIns="104306" bIns="52153" rtlCol="0">
            <a:normAutofit fontScale="925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建議處理方式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承辦人發文之文稿經組長審核後，會秘書室、主計室、政風室、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陳所部批核。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內容版面配置區 8"/>
          <p:cNvSpPr txBox="1">
            <a:spLocks/>
          </p:cNvSpPr>
          <p:nvPr/>
        </p:nvSpPr>
        <p:spPr>
          <a:xfrm>
            <a:off x="1242244" y="1404367"/>
            <a:ext cx="734481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：本案組長是否有權核批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50223"/>
              </p:ext>
            </p:extLst>
          </p:nvPr>
        </p:nvGraphicFramePr>
        <p:xfrm>
          <a:off x="1040934" y="5148783"/>
          <a:ext cx="9058294" cy="203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72"/>
                <a:gridCol w="7695422"/>
              </a:tblGrid>
              <a:tr h="576063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購案核批權責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所部長官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契約變更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履約期限展延、同等品審查、逾期罰款、採購項目規格變更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契約履約過程之文件批核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計畫書審查、停工復工報告表、設計圖審查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3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148" y="180231"/>
            <a:ext cx="10081120" cy="885541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二、以共約採購電腦相關設備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錯誤態樣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1548383"/>
            <a:ext cx="448002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3132559"/>
            <a:ext cx="4320480" cy="34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6174" y="1548383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購一般型電腦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吋筆記型電腦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$185,729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元，額外項增購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98,900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元，請購單金額總計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284,629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9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49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二、以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共約採購電腦相關設備錯誤態樣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86260" y="1404367"/>
            <a:ext cx="5212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額外項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儲存隨身碟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$2,800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高階運算個人電腦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$74,600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簡報器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$1,600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4.4K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個人電腦顯示器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$19,900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$98,900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70236" y="4241285"/>
            <a:ext cx="866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應檢視額外項是否屬採購產品之相關配備，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項非為產品配備，不可列為額外項。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7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029558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二、以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共約採購電腦相關設備錯誤態樣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62406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共約二十一、其他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indent="-53975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日行政院統一發包中心及集中採購中心「共同供應契約推動小組」第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次會議紀錄第陸點、討論事項及結論第六項規定，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機關採購與產品相關之配備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，屬共同供應契約項目以外者，其採購金額合計如為公告金額十分之一以下，機關逕洽廠商採購者，得利用工程會之政府電子採購網一併訂購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；其採購金額合計如逾公告金額十分之一而未達公告金額，機關依中央機關未達公告金額採購招標辦法第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條規定辦理者，招標程序不得免除且應依政府採購法第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條規定辦理決標資訊定期彙送；不得逕以電子訂購方式辦理採購。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2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二、以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共約採購電腦相關設備錯誤態樣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620391"/>
            <a:ext cx="962406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建議事項：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項高階個人電腦及第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項個人顯示器，非屬共約之品項，應另案辦理採購，送秘書室管理科集中採購。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項隨身碟及第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項簡報器敘明屬相關配備即可列為額外項逕洽廠商一併訂購。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請各單位辦理請購時得自行下載共約契約並詳加閱讀，以利購案得以順利進行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9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4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三、預算編列合理性探討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24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404368"/>
            <a:ext cx="5466567" cy="34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6" y="4031484"/>
            <a:ext cx="70135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76763" y="2105863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預算金額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廠商最低報價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675,000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經預算分析後屬合理範圍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9875" indent="-269875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購案申請日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107.6.8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核可日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107.6.15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22164" y="2844527"/>
            <a:ext cx="2877299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394372" y="5502303"/>
            <a:ext cx="273630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8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180232"/>
            <a:ext cx="9624060" cy="8640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三、預算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編列合理性探討</a:t>
            </a:r>
            <a:endParaRPr lang="zh-TW" altLang="en-US" sz="40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36325" y="1107679"/>
            <a:ext cx="4153777" cy="3942150"/>
            <a:chOff x="544850" y="1188342"/>
            <a:chExt cx="4153777" cy="394215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600"/>
                      </a14:imgEffect>
                      <a14:imgEffect>
                        <a14:saturation sat="1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7" y="1188342"/>
              <a:ext cx="3865745" cy="307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544850" y="4068663"/>
              <a:ext cx="415377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US" altLang="zh-TW" dirty="0" smtClean="0">
                  <a:latin typeface="標楷體"/>
                  <a:ea typeface="標楷體"/>
                </a:rPr>
                <a:t>※</a:t>
              </a:r>
              <a:r>
                <a:rPr lang="zh-TW" altLang="en-US" dirty="0" smtClean="0">
                  <a:latin typeface="標楷體"/>
                  <a:ea typeface="標楷體"/>
                </a:rPr>
                <a:t>經評估後採較低價之拓生公司報價單 屬合理範圍 以此編列預算</a:t>
              </a:r>
              <a:r>
                <a:rPr lang="zh-TW" altLang="en-US" dirty="0" smtClean="0">
                  <a:latin typeface="新細明體"/>
                  <a:ea typeface="新細明體"/>
                </a:rPr>
                <a:t>。</a:t>
              </a:r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882204" y="3275525"/>
              <a:ext cx="3168352" cy="4913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>
              <a:stCxn id="8" idx="4"/>
            </p:cNvCxnSpPr>
            <p:nvPr/>
          </p:nvCxnSpPr>
          <p:spPr>
            <a:xfrm>
              <a:off x="2466380" y="3766924"/>
              <a:ext cx="0" cy="3737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5087111" y="939438"/>
            <a:ext cx="4580069" cy="4044447"/>
            <a:chOff x="5058668" y="1173091"/>
            <a:chExt cx="4795889" cy="44371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000"/>
                      </a14:imgEffect>
                      <a14:imgEffect>
                        <a14:saturation sat="2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8" y="1173091"/>
              <a:ext cx="4795889" cy="386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5922762" y="3104650"/>
              <a:ext cx="1533850" cy="455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400,000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元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532119" y="5154434"/>
              <a:ext cx="1448777" cy="455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399,000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元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單箭頭接點 12"/>
            <p:cNvCxnSpPr>
              <a:endCxn id="6" idx="0"/>
            </p:cNvCxnSpPr>
            <p:nvPr/>
          </p:nvCxnSpPr>
          <p:spPr>
            <a:xfrm>
              <a:off x="6354812" y="2844527"/>
              <a:ext cx="334876" cy="2601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7456612" y="4920639"/>
              <a:ext cx="266352" cy="2601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680342" y="5148783"/>
            <a:ext cx="8933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日核可購案預算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千元合理，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日底價陳核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預估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千元，差額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千元，打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折，哪個金額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(675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400)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才是合理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2330450" indent="-2330450"/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※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理由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因有廠商看到購案公告金額，主動通知國外原廠進行促銷活動，能以較優惠價格承做，且規格品質能符合契約要求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6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1836</Words>
  <Application>Microsoft Office PowerPoint</Application>
  <PresentationFormat>自訂</PresentationFormat>
  <Paragraphs>105</Paragraphs>
  <Slides>17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工作表</vt:lpstr>
      <vt:lpstr>行政人員座談會</vt:lpstr>
      <vt:lpstr>一、會辦意見處理及核批權責-1</vt:lpstr>
      <vt:lpstr>一、會辦意見處理及核批權責-2</vt:lpstr>
      <vt:lpstr> 二、以共約採購電腦相關設備錯誤態樣</vt:lpstr>
      <vt:lpstr>二、以共約採購電腦相關設備錯誤態樣</vt:lpstr>
      <vt:lpstr>二、以共約採購電腦相關設備錯誤態樣</vt:lpstr>
      <vt:lpstr>二、以共約採購電腦相關設備錯誤態樣</vt:lpstr>
      <vt:lpstr>三、預算編列合理性探討</vt:lpstr>
      <vt:lpstr>三、預算編列合理性探討</vt:lpstr>
      <vt:lpstr>三、預算編列合理性探討</vt:lpstr>
      <vt:lpstr>四、辦理小額採購申請，洽「拒絕往來廠商」施作，衍生之問題及後續處理</vt:lpstr>
      <vt:lpstr>四、辦理小額採購申請，洽「拒絕往來廠商」施作，衍生之問題及後續處理</vt:lpstr>
      <vt:lpstr>四、辦理小額採購申請，洽「拒絕往來廠商」施作，衍生之問題及後續處理</vt:lpstr>
      <vt:lpstr>四、辦理小額採購申請，洽「拒絕往來廠商」施作，衍生之問題及後續處理</vt:lpstr>
      <vt:lpstr>四、辦理小額採購申請，洽「拒絕往來廠商」施作，衍生之問題及後續處理</vt:lpstr>
      <vt:lpstr>四、辦理小額採購申請，洽「拒絕往來廠商」施作，衍生之問題及後續處理</vt:lpstr>
      <vt:lpstr>報告完畢 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asus</cp:lastModifiedBy>
  <cp:revision>18</cp:revision>
  <dcterms:created xsi:type="dcterms:W3CDTF">2016-03-02T01:31:29Z</dcterms:created>
  <dcterms:modified xsi:type="dcterms:W3CDTF">2018-09-25T07:42:12Z</dcterms:modified>
</cp:coreProperties>
</file>