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53" r:id="rId2"/>
    <p:sldId id="354" r:id="rId3"/>
    <p:sldId id="355" r:id="rId4"/>
    <p:sldId id="356" r:id="rId5"/>
    <p:sldId id="357" r:id="rId6"/>
    <p:sldId id="358" r:id="rId7"/>
    <p:sldId id="361" r:id="rId8"/>
    <p:sldId id="360" r:id="rId9"/>
    <p:sldId id="362" r:id="rId10"/>
    <p:sldId id="359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5" r:id="rId23"/>
    <p:sldId id="374" r:id="rId24"/>
    <p:sldId id="376" r:id="rId25"/>
    <p:sldId id="377" r:id="rId26"/>
    <p:sldId id="378" r:id="rId27"/>
    <p:sldId id="384" r:id="rId28"/>
    <p:sldId id="385" r:id="rId29"/>
    <p:sldId id="379" r:id="rId30"/>
    <p:sldId id="380" r:id="rId31"/>
    <p:sldId id="381" r:id="rId32"/>
    <p:sldId id="382" r:id="rId33"/>
    <p:sldId id="383" r:id="rId34"/>
    <p:sldId id="386" r:id="rId35"/>
    <p:sldId id="388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6666"/>
    <a:srgbClr val="FF9900"/>
    <a:srgbClr val="333333"/>
    <a:srgbClr val="0054A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6094" autoAdjust="0"/>
  </p:normalViewPr>
  <p:slideViewPr>
    <p:cSldViewPr>
      <p:cViewPr varScale="1">
        <p:scale>
          <a:sx n="79" d="100"/>
          <a:sy n="79" d="100"/>
        </p:scale>
        <p:origin x="150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21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2B349-F8A9-457A-A56F-4E018B518973}" type="datetimeFigureOut">
              <a:rPr lang="zh-TW" altLang="en-US" smtClean="0"/>
              <a:pPr/>
              <a:t>2018/8/1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75CDD-8C26-40E5-908B-4303A53A88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05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CDFDA-1CFE-4F96-B817-58BC869BC9EB}" type="datetimeFigureOut">
              <a:rPr lang="zh-TW" altLang="en-US" smtClean="0"/>
              <a:pPr/>
              <a:t>2018/8/1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AA8E7-B302-4BA3-A70C-F8B961C4E0C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86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AA8E7-B302-4BA3-A70C-F8B961C4E0C8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553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5400600" cy="1080119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4320480" cy="2592288"/>
          </a:xfrm>
        </p:spPr>
        <p:txBody>
          <a:bodyPr>
            <a:normAutofit/>
          </a:bodyPr>
          <a:lstStyle>
            <a:lvl1pPr marL="0" indent="0" algn="l">
              <a:buNone/>
              <a:defRPr lang="zh-TW" altLang="en-US" sz="2000" b="0" kern="1200" dirty="0" smtClean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1CDE-3076-4290-B466-4A99B616624F}" type="datetime1">
              <a:rPr lang="zh-TW" altLang="en-US" smtClean="0"/>
              <a:t>2018/8/1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51AFBF-6533-4C17-8DE3-12709A3609F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標題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150096"/>
            <a:ext cx="8229600" cy="1143000"/>
          </a:xfrm>
        </p:spPr>
        <p:txBody>
          <a:bodyPr anchor="t">
            <a:normAutofit/>
          </a:bodyPr>
          <a:lstStyle>
            <a:lvl1pPr algn="ctr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6FB2-2A87-4FEC-9B46-646772B10FFD}" type="datetime1">
              <a:rPr lang="zh-TW" altLang="en-US" smtClean="0"/>
              <a:t>2018/8/1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51AFBF-6533-4C17-8DE3-12709A3609F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497979"/>
          </a:xfrm>
        </p:spPr>
        <p:txBody>
          <a:bodyPr anchor="t">
            <a:noAutofit/>
          </a:bodyPr>
          <a:lstStyle>
            <a:lvl1pPr algn="l">
              <a:defRPr lang="zh-TW" altLang="en-US" sz="2600" b="1" kern="1200" dirty="0" smtClean="0">
                <a:solidFill>
                  <a:srgbClr val="666666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539552" y="908720"/>
            <a:ext cx="7128792" cy="936104"/>
          </a:xfrm>
        </p:spPr>
        <p:txBody>
          <a:bodyPr/>
          <a:lstStyle>
            <a:lvl1pPr>
              <a:buNone/>
              <a:defRPr sz="1600" b="0">
                <a:solidFill>
                  <a:schemeClr val="tx1"/>
                </a:solidFill>
              </a:defRPr>
            </a:lvl1pPr>
            <a:lvl2pPr marL="0" indent="0">
              <a:buFont typeface="Arial" pitchFamily="34" charset="0"/>
              <a:buChar char="•"/>
              <a:defRPr sz="1400">
                <a:solidFill>
                  <a:srgbClr val="333333"/>
                </a:solidFill>
              </a:defRPr>
            </a:lvl2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 第二層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008E99A-BAEC-49AC-9155-E1341AC671C6}" type="datetime1">
              <a:rPr lang="zh-TW" altLang="en-US" smtClean="0"/>
              <a:t>2018/8/1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AFBF-6533-4C17-8DE3-12709A3609F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束頁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611609" y="2060848"/>
            <a:ext cx="7200751" cy="3600450"/>
          </a:xfr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8CB064-6BE6-4469-9E2D-F70F1ECCBE3D}" type="datetime1">
              <a:rPr lang="zh-TW" altLang="en-US" smtClean="0"/>
              <a:t>2018/8/1</a:t>
            </a:fld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AFBF-6533-4C17-8DE3-12709A3609F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004D-2BFC-4355-B6D7-F73A0FBEB218}" type="datetimeFigureOut">
              <a:rPr lang="zh-TW" altLang="en-US" smtClean="0"/>
              <a:t>2018/8/1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3" y="5867132"/>
            <a:ext cx="413375" cy="365125"/>
          </a:xfrm>
        </p:spPr>
        <p:txBody>
          <a:bodyPr/>
          <a:lstStyle/>
          <a:p>
            <a:fld id="{177B80C9-7DE4-4F8B-B524-4EFCF3B806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226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D0207555-CBA6-4D03-83C1-894F3060E0F8}" type="datetime1">
              <a:rPr lang="zh-TW" altLang="en-US" smtClean="0"/>
              <a:t>2018/8/1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AD51AFBF-6533-4C17-8DE3-12709A3609F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6.xml"/><Relationship Id="rId5" Type="http://schemas.openxmlformats.org/officeDocument/2006/relationships/hyperlink" Target="http://www.pss-system.gov.cn/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24.png"/><Relationship Id="rId4" Type="http://schemas.openxmlformats.org/officeDocument/2006/relationships/hyperlink" Target="http://patft.uspto.gov/netahtml/PTO/search-adv.htm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slideLayout" Target="../slideLayouts/slideLayout5.xml"/><Relationship Id="rId7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1.xml"/><Relationship Id="rId6" Type="http://schemas.openxmlformats.org/officeDocument/2006/relationships/hyperlink" Target="http://patft.uspto.gov/netahtml/PTO/search-adv.htm" TargetMode="Externa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30.png"/><Relationship Id="rId4" Type="http://schemas.openxmlformats.org/officeDocument/2006/relationships/hyperlink" Target="https://www.tipo.gov.tw/sp.asp?xdurl=mp/lpipcFull.asp&amp;ctNode=7231&amp;mp=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1.png"/><Relationship Id="rId4" Type="http://schemas.openxmlformats.org/officeDocument/2006/relationships/hyperlink" Target="http://twpat.tipo.gov.tw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B8BE60-B703-4476-97BE-BA7F9E6A6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好技術的準備工作</a:t>
            </a:r>
            <a:r>
              <a:rPr lang="en-US" altLang="zh-TW" sz="3200" dirty="0"/>
              <a:t>-</a:t>
            </a:r>
            <a:r>
              <a:rPr lang="zh-TW" altLang="en-US" sz="3200" dirty="0"/>
              <a:t>專利檢索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B396EF9-6B24-4CCD-BE2C-0679D8D5E7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黃富源 工程部副理</a:t>
            </a:r>
            <a:r>
              <a:rPr lang="en-US" altLang="zh-TW" dirty="0"/>
              <a:t>/</a:t>
            </a:r>
            <a:r>
              <a:rPr lang="zh-TW" altLang="en-US" dirty="0"/>
              <a:t>專利師</a:t>
            </a:r>
            <a:endParaRPr lang="en-US" altLang="zh-TW" dirty="0"/>
          </a:p>
          <a:p>
            <a:r>
              <a:rPr lang="en-US" altLang="zh-TW" dirty="0"/>
              <a:t>2018/08/22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057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TIPO</a:t>
            </a:r>
            <a:r>
              <a:rPr lang="zh-TW" altLang="en-US" dirty="0"/>
              <a:t>台灣專利資料庫介紹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82" y="4077072"/>
            <a:ext cx="7514035" cy="2343151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dirty="0"/>
              <a:t>檢索公式</a:t>
            </a:r>
            <a:endParaRPr lang="en-US" altLang="zh-TW" dirty="0"/>
          </a:p>
          <a:p>
            <a:pPr lvl="1"/>
            <a:r>
              <a:rPr lang="en-US" altLang="zh-TW" dirty="0"/>
              <a:t>(</a:t>
            </a:r>
            <a:r>
              <a:rPr lang="zh-TW" altLang="en-US" dirty="0"/>
              <a:t>關鍵字</a:t>
            </a:r>
            <a:r>
              <a:rPr lang="en-US" altLang="zh-TW" dirty="0"/>
              <a:t>1 </a:t>
            </a:r>
            <a:r>
              <a:rPr lang="zh-TW" altLang="en-US" dirty="0">
                <a:solidFill>
                  <a:srgbClr val="0070C0"/>
                </a:solidFill>
              </a:rPr>
              <a:t>布林運算子</a:t>
            </a:r>
            <a:r>
              <a:rPr lang="en-US" altLang="zh-TW" dirty="0">
                <a:solidFill>
                  <a:srgbClr val="0070C0"/>
                </a:solidFill>
              </a:rPr>
              <a:t> </a:t>
            </a:r>
            <a:r>
              <a:rPr lang="zh-TW" altLang="en-US" dirty="0"/>
              <a:t>關鍵字</a:t>
            </a:r>
            <a:r>
              <a:rPr lang="en-US" altLang="zh-TW" dirty="0"/>
              <a:t>2</a:t>
            </a:r>
            <a:r>
              <a:rPr lang="zh-TW" altLang="en-US" dirty="0"/>
              <a:t> </a:t>
            </a:r>
            <a:r>
              <a:rPr lang="en-US" altLang="zh-TW" dirty="0"/>
              <a:t>…)@</a:t>
            </a:r>
            <a:r>
              <a:rPr lang="zh-TW" altLang="en-US" dirty="0"/>
              <a:t>欄位代碼 </a:t>
            </a:r>
            <a:r>
              <a:rPr lang="zh-TW" altLang="en-US" dirty="0">
                <a:solidFill>
                  <a:srgbClr val="0070C0"/>
                </a:solidFill>
              </a:rPr>
              <a:t>布林運算子</a:t>
            </a:r>
            <a:r>
              <a:rPr lang="en-US" altLang="zh-TW" dirty="0">
                <a:solidFill>
                  <a:srgbClr val="0070C0"/>
                </a:solidFill>
              </a:rPr>
              <a:t> </a:t>
            </a:r>
            <a:r>
              <a:rPr lang="en-US" altLang="zh-TW" dirty="0"/>
              <a:t>(…)@</a:t>
            </a:r>
            <a:r>
              <a:rPr lang="zh-TW" altLang="en-US" dirty="0"/>
              <a:t>欄位代碼 </a:t>
            </a:r>
            <a:r>
              <a:rPr lang="en-US" altLang="zh-TW" dirty="0"/>
              <a:t>…</a:t>
            </a:r>
          </a:p>
          <a:p>
            <a:pPr lvl="2"/>
            <a:r>
              <a:rPr lang="zh-TW" altLang="en-US" dirty="0"/>
              <a:t>關鍵字</a:t>
            </a:r>
            <a:r>
              <a:rPr lang="en-US" altLang="zh-TW" dirty="0"/>
              <a:t>=</a:t>
            </a:r>
            <a:r>
              <a:rPr lang="zh-TW" altLang="en-US" dirty="0"/>
              <a:t>該技術的關鍵字</a:t>
            </a:r>
            <a:endParaRPr lang="en-US" altLang="zh-TW" dirty="0"/>
          </a:p>
          <a:p>
            <a:pPr lvl="2"/>
            <a:r>
              <a:rPr lang="zh-TW" altLang="en-US" dirty="0"/>
              <a:t>布林運算子</a:t>
            </a:r>
            <a:endParaRPr lang="en-US" altLang="zh-TW" dirty="0"/>
          </a:p>
          <a:p>
            <a:pPr lvl="3"/>
            <a:r>
              <a:rPr lang="en-US" altLang="zh-TW" dirty="0"/>
              <a:t>AND</a:t>
            </a:r>
            <a:r>
              <a:rPr lang="zh-TW" altLang="en-US" dirty="0"/>
              <a:t>、</a:t>
            </a:r>
            <a:r>
              <a:rPr lang="en-US" altLang="zh-TW" dirty="0"/>
              <a:t>OR</a:t>
            </a:r>
            <a:r>
              <a:rPr lang="zh-TW" altLang="en-US" dirty="0"/>
              <a:t>、</a:t>
            </a:r>
            <a:r>
              <a:rPr lang="en-US" altLang="zh-TW" dirty="0"/>
              <a:t>NOT</a:t>
            </a:r>
          </a:p>
          <a:p>
            <a:pPr lvl="2"/>
            <a:r>
              <a:rPr lang="zh-TW" altLang="en-US" dirty="0">
                <a:solidFill>
                  <a:srgbClr val="0070C0"/>
                </a:solidFill>
              </a:rPr>
              <a:t>括號</a:t>
            </a:r>
            <a:r>
              <a:rPr lang="en-US" altLang="zh-TW" dirty="0">
                <a:solidFill>
                  <a:srgbClr val="0070C0"/>
                </a:solidFill>
              </a:rPr>
              <a:t>( )</a:t>
            </a:r>
            <a:r>
              <a:rPr lang="zh-TW" altLang="en-US" dirty="0"/>
              <a:t>用來呈現先後順序</a:t>
            </a:r>
            <a:endParaRPr lang="en-US" altLang="zh-TW" dirty="0"/>
          </a:p>
          <a:p>
            <a:pPr lvl="2"/>
            <a:r>
              <a:rPr lang="zh-TW" altLang="en-US" dirty="0"/>
              <a:t>欄位代碼</a:t>
            </a:r>
            <a:endParaRPr lang="en-US" altLang="zh-TW" dirty="0"/>
          </a:p>
          <a:p>
            <a:pPr lvl="3"/>
            <a:r>
              <a:rPr lang="zh-TW" altLang="en-US" dirty="0"/>
              <a:t>多為英文名詞的縮寫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AA32CE7-F193-46F1-8EB5-C04D66C0D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8760"/>
            <a:ext cx="9144000" cy="263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TIPO</a:t>
            </a:r>
            <a:r>
              <a:rPr lang="zh-TW" altLang="en-US" dirty="0"/>
              <a:t>台灣專利資料庫介紹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74" y="5589240"/>
            <a:ext cx="8064895" cy="576065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/>
              <a:t>(</a:t>
            </a:r>
            <a:r>
              <a:rPr lang="zh-TW" altLang="zh-TW" dirty="0"/>
              <a:t>無線充電</a:t>
            </a:r>
            <a:r>
              <a:rPr lang="en-US" altLang="zh-TW" dirty="0"/>
              <a:t> or </a:t>
            </a:r>
            <a:r>
              <a:rPr lang="zh-TW" altLang="zh-TW" dirty="0"/>
              <a:t>無線功率</a:t>
            </a:r>
            <a:r>
              <a:rPr lang="en-US" altLang="zh-TW" dirty="0"/>
              <a:t> or </a:t>
            </a:r>
            <a:r>
              <a:rPr lang="zh-TW" altLang="zh-TW" dirty="0"/>
              <a:t>無線電力</a:t>
            </a:r>
            <a:r>
              <a:rPr lang="en-US" altLang="zh-TW" dirty="0"/>
              <a:t> or </a:t>
            </a:r>
            <a:r>
              <a:rPr lang="zh-TW" altLang="zh-TW" dirty="0"/>
              <a:t>無線電能</a:t>
            </a:r>
            <a:r>
              <a:rPr lang="en-US" altLang="zh-TW" dirty="0"/>
              <a:t>)@DE and ((</a:t>
            </a:r>
            <a:r>
              <a:rPr lang="zh-TW" altLang="zh-TW" dirty="0"/>
              <a:t>校正</a:t>
            </a:r>
            <a:r>
              <a:rPr lang="en-US" altLang="zh-TW" dirty="0"/>
              <a:t> or </a:t>
            </a:r>
            <a:r>
              <a:rPr lang="zh-TW" altLang="zh-TW" dirty="0"/>
              <a:t>調校</a:t>
            </a:r>
            <a:r>
              <a:rPr lang="en-US" altLang="zh-TW" dirty="0"/>
              <a:t> or </a:t>
            </a:r>
            <a:r>
              <a:rPr lang="zh-TW" altLang="zh-TW" dirty="0"/>
              <a:t>訓練</a:t>
            </a:r>
            <a:r>
              <a:rPr lang="en-US" altLang="zh-TW" dirty="0"/>
              <a:t>) and (</a:t>
            </a:r>
            <a:r>
              <a:rPr lang="zh-TW" altLang="zh-TW" dirty="0"/>
              <a:t>共振頻率</a:t>
            </a:r>
            <a:r>
              <a:rPr lang="en-US" altLang="zh-TW" dirty="0"/>
              <a:t> or </a:t>
            </a:r>
            <a:r>
              <a:rPr lang="zh-TW" altLang="zh-TW" dirty="0"/>
              <a:t>共震頻率</a:t>
            </a:r>
            <a:r>
              <a:rPr lang="en-US" altLang="zh-TW" dirty="0"/>
              <a:t>))@CL 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619AF05-B39B-4959-A849-8BF7119FE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85" y="1627767"/>
            <a:ext cx="8923875" cy="360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19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TIPO</a:t>
            </a:r>
            <a:r>
              <a:rPr lang="zh-TW" altLang="en-US" dirty="0"/>
              <a:t>全球專利資料庫介紹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805264"/>
            <a:ext cx="7945925" cy="283467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sz="2800" dirty="0"/>
              <a:t>https://gpss.tipo.gov.tw/gpsskmc/gpssbkm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9AEE832-33C7-4DD2-A1DA-866F29CC6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628800"/>
            <a:ext cx="914873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0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TIPO</a:t>
            </a:r>
            <a:r>
              <a:rPr lang="zh-TW" altLang="en-US" dirty="0"/>
              <a:t>全球專利資料庫介紹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074" y="2857500"/>
            <a:ext cx="7514035" cy="2343151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56E805F-7C1C-4A31-AF02-148FF6266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240187"/>
            <a:ext cx="7514035" cy="4377626"/>
          </a:xfrm>
          <a:prstGeom prst="rect">
            <a:avLst/>
          </a:prstGeom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EE330ECC-14F6-4F0C-971E-71BBD51152C8}"/>
              </a:ext>
            </a:extLst>
          </p:cNvPr>
          <p:cNvSpPr txBox="1">
            <a:spLocks/>
          </p:cNvSpPr>
          <p:nvPr/>
        </p:nvSpPr>
        <p:spPr>
          <a:xfrm>
            <a:off x="1619673" y="5617813"/>
            <a:ext cx="3600402" cy="75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1600" dirty="0"/>
          </a:p>
          <a:p>
            <a:r>
              <a:rPr lang="en-US" altLang="zh-TW" sz="1800" dirty="0"/>
              <a:t>IPC</a:t>
            </a:r>
          </a:p>
          <a:p>
            <a:pPr lvl="1"/>
            <a:r>
              <a:rPr lang="zh-TW" altLang="en-US" sz="1600" dirty="0"/>
              <a:t>發明、新型</a:t>
            </a:r>
            <a:endParaRPr lang="en-US" altLang="zh-TW" sz="1600" dirty="0"/>
          </a:p>
          <a:p>
            <a:endParaRPr lang="zh-TW" altLang="en-US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92B67707-3CFE-4C8D-A939-C3A2A6964E06}"/>
              </a:ext>
            </a:extLst>
          </p:cNvPr>
          <p:cNvSpPr txBox="1">
            <a:spLocks/>
          </p:cNvSpPr>
          <p:nvPr/>
        </p:nvSpPr>
        <p:spPr>
          <a:xfrm>
            <a:off x="3635897" y="5831939"/>
            <a:ext cx="3024334" cy="75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1500" dirty="0"/>
              <a:t>LOC</a:t>
            </a:r>
          </a:p>
          <a:p>
            <a:pPr lvl="1">
              <a:lnSpc>
                <a:spcPct val="80000"/>
              </a:lnSpc>
            </a:pPr>
            <a:r>
              <a:rPr lang="zh-TW" altLang="en-US" sz="1400" dirty="0"/>
              <a:t>設計</a:t>
            </a:r>
            <a:endParaRPr lang="en-US" altLang="zh-TW" sz="1400" dirty="0"/>
          </a:p>
          <a:p>
            <a:endParaRPr lang="zh-TW" altLang="en-US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4E9AD41F-7B6B-428D-BB20-7CE8440E7D0C}"/>
              </a:ext>
            </a:extLst>
          </p:cNvPr>
          <p:cNvSpPr txBox="1">
            <a:spLocks/>
          </p:cNvSpPr>
          <p:nvPr/>
        </p:nvSpPr>
        <p:spPr>
          <a:xfrm>
            <a:off x="5148064" y="5931115"/>
            <a:ext cx="3600400" cy="618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TW" altLang="en-US" sz="1800" b="1" dirty="0"/>
              <a:t>中間空白欄位</a:t>
            </a:r>
            <a:endParaRPr lang="en-US" altLang="zh-TW" sz="1800" b="1" dirty="0"/>
          </a:p>
          <a:p>
            <a:pPr lvl="1">
              <a:lnSpc>
                <a:spcPct val="80000"/>
              </a:lnSpc>
            </a:pPr>
            <a:r>
              <a:rPr lang="zh-TW" altLang="en-US" sz="1600" b="1" dirty="0"/>
              <a:t>檢索公式</a:t>
            </a:r>
            <a:endParaRPr lang="en-US" altLang="zh-TW" sz="1600" b="1" dirty="0"/>
          </a:p>
          <a:p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47426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TIPO</a:t>
            </a:r>
            <a:r>
              <a:rPr lang="zh-TW" altLang="en-US" dirty="0"/>
              <a:t>全球專利資料庫介紹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D942123A-0BFE-472E-B6B5-C757851B9F2A}"/>
              </a:ext>
            </a:extLst>
          </p:cNvPr>
          <p:cNvSpPr txBox="1">
            <a:spLocks/>
          </p:cNvSpPr>
          <p:nvPr/>
        </p:nvSpPr>
        <p:spPr>
          <a:xfrm>
            <a:off x="251520" y="4149080"/>
            <a:ext cx="7514035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檢索公式</a:t>
            </a:r>
            <a:endParaRPr lang="en-US" altLang="zh-TW" dirty="0"/>
          </a:p>
          <a:p>
            <a:pPr lvl="1"/>
            <a:r>
              <a:rPr lang="en-US" altLang="zh-TW" dirty="0"/>
              <a:t>(</a:t>
            </a:r>
            <a:r>
              <a:rPr lang="zh-TW" altLang="en-US" dirty="0"/>
              <a:t>關鍵字</a:t>
            </a:r>
            <a:r>
              <a:rPr lang="en-US" altLang="zh-TW" dirty="0"/>
              <a:t>1 </a:t>
            </a:r>
            <a:r>
              <a:rPr lang="zh-TW" altLang="en-US" dirty="0">
                <a:solidFill>
                  <a:srgbClr val="0070C0"/>
                </a:solidFill>
              </a:rPr>
              <a:t>布林運算子</a:t>
            </a:r>
            <a:r>
              <a:rPr lang="en-US" altLang="zh-TW" dirty="0">
                <a:solidFill>
                  <a:srgbClr val="0070C0"/>
                </a:solidFill>
              </a:rPr>
              <a:t> </a:t>
            </a:r>
            <a:r>
              <a:rPr lang="zh-TW" altLang="en-US" dirty="0"/>
              <a:t>關鍵字</a:t>
            </a:r>
            <a:r>
              <a:rPr lang="en-US" altLang="zh-TW" dirty="0"/>
              <a:t>2</a:t>
            </a:r>
            <a:r>
              <a:rPr lang="zh-TW" altLang="en-US" dirty="0"/>
              <a:t> </a:t>
            </a:r>
            <a:r>
              <a:rPr lang="en-US" altLang="zh-TW" dirty="0"/>
              <a:t>…)@</a:t>
            </a:r>
            <a:r>
              <a:rPr lang="zh-TW" altLang="en-US" dirty="0"/>
              <a:t>欄位代碼 </a:t>
            </a:r>
            <a:r>
              <a:rPr lang="zh-TW" altLang="en-US" dirty="0">
                <a:solidFill>
                  <a:srgbClr val="0070C0"/>
                </a:solidFill>
              </a:rPr>
              <a:t>布林運算子</a:t>
            </a:r>
            <a:r>
              <a:rPr lang="en-US" altLang="zh-TW" dirty="0">
                <a:solidFill>
                  <a:srgbClr val="0070C0"/>
                </a:solidFill>
              </a:rPr>
              <a:t> </a:t>
            </a:r>
            <a:r>
              <a:rPr lang="en-US" altLang="zh-TW" dirty="0"/>
              <a:t>(…)@</a:t>
            </a:r>
            <a:r>
              <a:rPr lang="zh-TW" altLang="en-US" dirty="0"/>
              <a:t>欄位代碼 </a:t>
            </a:r>
            <a:r>
              <a:rPr lang="en-US" altLang="zh-TW" dirty="0"/>
              <a:t>…</a:t>
            </a:r>
          </a:p>
          <a:p>
            <a:pPr lvl="2"/>
            <a:r>
              <a:rPr lang="zh-TW" altLang="en-US" dirty="0"/>
              <a:t>關鍵字</a:t>
            </a:r>
            <a:r>
              <a:rPr lang="en-US" altLang="zh-TW" dirty="0"/>
              <a:t>=</a:t>
            </a:r>
            <a:r>
              <a:rPr lang="zh-TW" altLang="en-US" dirty="0"/>
              <a:t>該技術的關鍵字</a:t>
            </a:r>
            <a:endParaRPr lang="en-US" altLang="zh-TW" dirty="0"/>
          </a:p>
          <a:p>
            <a:pPr lvl="2"/>
            <a:r>
              <a:rPr lang="zh-TW" altLang="en-US" dirty="0"/>
              <a:t>布林運算子</a:t>
            </a:r>
            <a:endParaRPr lang="en-US" altLang="zh-TW" dirty="0"/>
          </a:p>
          <a:p>
            <a:pPr lvl="3"/>
            <a:r>
              <a:rPr lang="en-US" altLang="zh-TW" dirty="0"/>
              <a:t>AND</a:t>
            </a:r>
            <a:r>
              <a:rPr lang="zh-TW" altLang="en-US" dirty="0"/>
              <a:t>、</a:t>
            </a:r>
            <a:r>
              <a:rPr lang="en-US" altLang="zh-TW" dirty="0"/>
              <a:t>OR</a:t>
            </a:r>
            <a:r>
              <a:rPr lang="zh-TW" altLang="en-US" dirty="0"/>
              <a:t>、</a:t>
            </a:r>
            <a:r>
              <a:rPr lang="en-US" altLang="zh-TW" dirty="0"/>
              <a:t>NOT</a:t>
            </a:r>
          </a:p>
          <a:p>
            <a:pPr lvl="2"/>
            <a:r>
              <a:rPr lang="zh-TW" altLang="en-US" dirty="0">
                <a:solidFill>
                  <a:srgbClr val="0070C0"/>
                </a:solidFill>
              </a:rPr>
              <a:t>括號</a:t>
            </a:r>
            <a:r>
              <a:rPr lang="en-US" altLang="zh-TW" dirty="0">
                <a:solidFill>
                  <a:srgbClr val="0070C0"/>
                </a:solidFill>
              </a:rPr>
              <a:t>( )</a:t>
            </a:r>
            <a:r>
              <a:rPr lang="zh-TW" altLang="en-US" dirty="0"/>
              <a:t>用來呈現先後順序</a:t>
            </a:r>
            <a:endParaRPr lang="en-US" altLang="zh-TW" dirty="0"/>
          </a:p>
          <a:p>
            <a:pPr lvl="2"/>
            <a:r>
              <a:rPr lang="zh-TW" altLang="en-US" dirty="0"/>
              <a:t>欄位代碼</a:t>
            </a:r>
            <a:endParaRPr lang="en-US" altLang="zh-TW" dirty="0"/>
          </a:p>
          <a:p>
            <a:pPr lvl="3"/>
            <a:r>
              <a:rPr lang="zh-TW" altLang="en-US" dirty="0"/>
              <a:t>多為英文名詞的縮寫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6B49473-7589-425D-A5A0-09BC27FC2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439" y="1352392"/>
            <a:ext cx="5255121" cy="271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8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TIPO</a:t>
            </a:r>
            <a:r>
              <a:rPr lang="zh-TW" altLang="en-US" dirty="0"/>
              <a:t>全球專利資料庫介紹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074" y="2857500"/>
            <a:ext cx="7514035" cy="234315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8910F78-D4F7-4760-87B6-1E3BC3DBFACB}"/>
              </a:ext>
            </a:extLst>
          </p:cNvPr>
          <p:cNvSpPr/>
          <p:nvPr/>
        </p:nvSpPr>
        <p:spPr>
          <a:xfrm>
            <a:off x="899592" y="5805264"/>
            <a:ext cx="9126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33"/>
                </a:solidFill>
                <a:latin typeface="Arial" panose="020B0604020202020204" pitchFamily="34" charset="0"/>
              </a:rPr>
              <a:t>(wireless communication)@TI and ((turbo code) or 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渦輪碼 </a:t>
            </a:r>
            <a:r>
              <a:rPr lang="en-US" altLang="zh-TW" dirty="0">
                <a:solidFill>
                  <a:srgbClr val="333333"/>
                </a:solidFill>
                <a:latin typeface="Arial" panose="020B0604020202020204" pitchFamily="34" charset="0"/>
              </a:rPr>
              <a:t>or 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渦碼</a:t>
            </a:r>
            <a:r>
              <a:rPr lang="en-US" altLang="zh-TW" dirty="0">
                <a:solidFill>
                  <a:srgbClr val="333333"/>
                </a:solidFill>
                <a:latin typeface="Arial" panose="020B0604020202020204" pitchFamily="34" charset="0"/>
              </a:rPr>
              <a:t>)@CL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0E3E129-BDE1-4B06-B038-167BA221D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8579"/>
            <a:ext cx="9144000" cy="40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TIPO</a:t>
            </a:r>
            <a:r>
              <a:rPr lang="zh-TW" altLang="en-US" dirty="0"/>
              <a:t>全球專利資料庫介紹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074" y="2857500"/>
            <a:ext cx="7514035" cy="234315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1506BB-20FC-4CBE-B9CE-DA7418CC5A80}"/>
              </a:ext>
            </a:extLst>
          </p:cNvPr>
          <p:cNvSpPr/>
          <p:nvPr/>
        </p:nvSpPr>
        <p:spPr>
          <a:xfrm>
            <a:off x="260648" y="5517232"/>
            <a:ext cx="8622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33"/>
                </a:solidFill>
                <a:latin typeface="Arial" panose="020B0604020202020204" pitchFamily="34" charset="0"/>
              </a:rPr>
              <a:t>(wireless communication)@TI and ((turbo code) or 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渦輪碼 </a:t>
            </a:r>
            <a:r>
              <a:rPr lang="en-US" altLang="zh-TW" dirty="0">
                <a:solidFill>
                  <a:srgbClr val="333333"/>
                </a:solidFill>
                <a:latin typeface="Arial" panose="020B0604020202020204" pitchFamily="34" charset="0"/>
              </a:rPr>
              <a:t>or 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渦碼</a:t>
            </a:r>
            <a:r>
              <a:rPr lang="en-US" altLang="zh-TW" dirty="0">
                <a:solidFill>
                  <a:srgbClr val="333333"/>
                </a:solidFill>
                <a:latin typeface="Arial" panose="020B0604020202020204" pitchFamily="34" charset="0"/>
              </a:rPr>
              <a:t>)@CL and (MIMO)@DE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9F81F68-0247-4B39-AFD5-4AB9923E3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5139"/>
            <a:ext cx="9144000" cy="382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08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SIPO</a:t>
            </a:r>
            <a:r>
              <a:rPr lang="zh-TW" altLang="en-US" dirty="0"/>
              <a:t>中國專利資料庫介紹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5337212"/>
            <a:ext cx="6408712" cy="936104"/>
          </a:xfrm>
        </p:spPr>
        <p:txBody>
          <a:bodyPr>
            <a:normAutofit fontScale="55000" lnSpcReduction="20000"/>
          </a:bodyPr>
          <a:lstStyle/>
          <a:p>
            <a:pPr lvl="1"/>
            <a:r>
              <a:rPr lang="zh-TW" altLang="en-US" b="1" dirty="0">
                <a:solidFill>
                  <a:srgbClr val="FF0000"/>
                </a:solidFill>
              </a:rPr>
              <a:t>高級檢索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2"/>
            <a:r>
              <a:rPr lang="zh-TW" altLang="en-US" dirty="0"/>
              <a:t>可以輸入檢索公式</a:t>
            </a:r>
            <a:endParaRPr lang="en-US" altLang="zh-TW" dirty="0"/>
          </a:p>
          <a:p>
            <a:pPr lvl="2"/>
            <a:r>
              <a:rPr lang="zh-TW" altLang="en-US" b="1" dirty="0">
                <a:solidFill>
                  <a:srgbClr val="FF0000"/>
                </a:solidFill>
              </a:rPr>
              <a:t>需註冊帳號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2"/>
            <a:r>
              <a:rPr lang="zh-TW" altLang="en-US" b="1" dirty="0">
                <a:solidFill>
                  <a:srgbClr val="FF0000"/>
                </a:solidFill>
              </a:rPr>
              <a:t>免費帳號註冊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951970F-F75B-4B5E-804C-D30819D91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2736"/>
            <a:ext cx="9144000" cy="41496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6B034EB-AC6D-4FF1-B8D1-54952ED516A4}"/>
              </a:ext>
            </a:extLst>
          </p:cNvPr>
          <p:cNvSpPr/>
          <p:nvPr/>
        </p:nvSpPr>
        <p:spPr>
          <a:xfrm>
            <a:off x="1619672" y="5511378"/>
            <a:ext cx="311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hlinkClick r:id="rId5"/>
              </a:rPr>
              <a:t>http://www.pss-system.gov.cn/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98604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SIPO</a:t>
            </a:r>
            <a:r>
              <a:rPr lang="zh-TW" altLang="en-US" dirty="0"/>
              <a:t>中國專利資料庫介紹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074" y="2857500"/>
            <a:ext cx="7514035" cy="2343151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124B945-17A1-4C2F-A03C-764099FB7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42" y="1196752"/>
            <a:ext cx="7056784" cy="495223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58A47C0-813D-4566-A6C8-2E3ADC093654}"/>
              </a:ext>
            </a:extLst>
          </p:cNvPr>
          <p:cNvSpPr/>
          <p:nvPr/>
        </p:nvSpPr>
        <p:spPr>
          <a:xfrm>
            <a:off x="3851920" y="5841208"/>
            <a:ext cx="5032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在對應欄位輸入文字後，滑鼠點一下欄位名稱，可生成檢索式</a:t>
            </a:r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5972434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SIPO</a:t>
            </a:r>
            <a:r>
              <a:rPr lang="zh-TW" altLang="en-US" dirty="0"/>
              <a:t>中國專利資料庫介紹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772816"/>
            <a:ext cx="8712968" cy="4608512"/>
          </a:xfrm>
        </p:spPr>
        <p:txBody>
          <a:bodyPr>
            <a:normAutofit/>
          </a:bodyPr>
          <a:lstStyle/>
          <a:p>
            <a:r>
              <a:rPr lang="zh-TW" altLang="en-US" sz="2600" dirty="0"/>
              <a:t>檢索公式</a:t>
            </a:r>
            <a:endParaRPr lang="en-US" altLang="zh-TW" sz="2600" dirty="0"/>
          </a:p>
          <a:p>
            <a:pPr lvl="1"/>
            <a:r>
              <a:rPr lang="zh-TW" altLang="en-US" sz="2300" dirty="0"/>
              <a:t>欄位</a:t>
            </a:r>
            <a:r>
              <a:rPr lang="en-US" altLang="zh-TW" sz="2300" dirty="0"/>
              <a:t>1=(</a:t>
            </a:r>
            <a:r>
              <a:rPr lang="zh-TW" altLang="en-US" sz="2300" dirty="0"/>
              <a:t>關鍵字</a:t>
            </a:r>
            <a:r>
              <a:rPr lang="en-US" altLang="zh-TW" sz="2300" dirty="0"/>
              <a:t>2</a:t>
            </a:r>
            <a:r>
              <a:rPr lang="zh-TW" altLang="en-US" sz="2300" dirty="0"/>
              <a:t> 布林邏輯</a:t>
            </a:r>
            <a:r>
              <a:rPr lang="en-US" altLang="zh-TW" sz="2300" dirty="0"/>
              <a:t> </a:t>
            </a:r>
            <a:r>
              <a:rPr lang="zh-TW" altLang="en-US" sz="2300" dirty="0"/>
              <a:t>關鍵字</a:t>
            </a:r>
            <a:r>
              <a:rPr lang="en-US" altLang="zh-TW" sz="2300" dirty="0"/>
              <a:t>2) </a:t>
            </a:r>
            <a:r>
              <a:rPr lang="zh-TW" altLang="en-US" sz="2300" dirty="0"/>
              <a:t>布林邏輯 欄位</a:t>
            </a:r>
            <a:r>
              <a:rPr lang="en-US" altLang="zh-TW" sz="2300" dirty="0"/>
              <a:t>2=(</a:t>
            </a:r>
            <a:r>
              <a:rPr lang="zh-TW" altLang="en-US" sz="2300" dirty="0"/>
              <a:t>關鍵字</a:t>
            </a:r>
            <a:r>
              <a:rPr lang="en-US" altLang="zh-TW" sz="2300" dirty="0"/>
              <a:t>3…)</a:t>
            </a:r>
          </a:p>
          <a:p>
            <a:pPr lvl="1"/>
            <a:r>
              <a:rPr lang="zh-TW" altLang="en-US" sz="2300" dirty="0"/>
              <a:t>发明名称</a:t>
            </a:r>
            <a:r>
              <a:rPr lang="en-US" altLang="zh-TW" sz="2300" dirty="0"/>
              <a:t>=(</a:t>
            </a:r>
            <a:r>
              <a:rPr lang="zh-TW" altLang="en-US" sz="2300" dirty="0"/>
              <a:t>车 </a:t>
            </a:r>
            <a:r>
              <a:rPr lang="en-US" altLang="zh-TW" sz="2300" dirty="0"/>
              <a:t>or </a:t>
            </a:r>
            <a:r>
              <a:rPr lang="zh-TW" altLang="en-US" sz="2300" dirty="0"/>
              <a:t>载具</a:t>
            </a:r>
            <a:r>
              <a:rPr lang="en-US" altLang="zh-TW" sz="2300" dirty="0"/>
              <a:t>) AND </a:t>
            </a:r>
            <a:r>
              <a:rPr lang="zh-TW" altLang="en-US" sz="2300" dirty="0"/>
              <a:t>摘要</a:t>
            </a:r>
            <a:r>
              <a:rPr lang="en-US" altLang="zh-TW" sz="2300" dirty="0"/>
              <a:t>=(</a:t>
            </a:r>
            <a:r>
              <a:rPr lang="zh-TW" altLang="en-US" sz="2300" dirty="0"/>
              <a:t>爬梯 </a:t>
            </a:r>
            <a:r>
              <a:rPr lang="en-US" altLang="zh-TW" sz="2300" dirty="0"/>
              <a:t>or </a:t>
            </a:r>
            <a:r>
              <a:rPr lang="zh-TW" altLang="en-US" sz="2300" dirty="0"/>
              <a:t>爬楼梯</a:t>
            </a:r>
            <a:r>
              <a:rPr lang="en-US" altLang="zh-TW" sz="2300" dirty="0"/>
              <a:t>) AND </a:t>
            </a:r>
            <a:r>
              <a:rPr lang="zh-TW" altLang="en-US" sz="2300" dirty="0"/>
              <a:t>摘要</a:t>
            </a:r>
            <a:r>
              <a:rPr lang="en-US" altLang="zh-TW" sz="2300" dirty="0"/>
              <a:t>=(</a:t>
            </a:r>
            <a:r>
              <a:rPr lang="zh-TW" altLang="en-US" sz="2300" dirty="0"/>
              <a:t>轮</a:t>
            </a:r>
            <a:r>
              <a:rPr lang="en-US" altLang="zh-TW" sz="2300" dirty="0"/>
              <a:t>) AND </a:t>
            </a:r>
            <a:r>
              <a:rPr lang="zh-TW" altLang="en-US" sz="2300" dirty="0"/>
              <a:t>摘要</a:t>
            </a:r>
            <a:r>
              <a:rPr lang="en-US" altLang="zh-TW" sz="2300" dirty="0"/>
              <a:t>=(</a:t>
            </a:r>
            <a:r>
              <a:rPr lang="zh-TW" altLang="en-US" sz="2300" dirty="0"/>
              <a:t>脚 </a:t>
            </a:r>
            <a:r>
              <a:rPr lang="en-US" altLang="zh-TW" sz="2300" dirty="0"/>
              <a:t>or </a:t>
            </a:r>
            <a:r>
              <a:rPr lang="zh-TW" altLang="en-US" sz="2300" dirty="0"/>
              <a:t>足 </a:t>
            </a:r>
            <a:r>
              <a:rPr lang="en-US" altLang="zh-TW" sz="2300" dirty="0"/>
              <a:t>or </a:t>
            </a:r>
            <a:r>
              <a:rPr lang="zh-TW" altLang="en-US" sz="2300" dirty="0"/>
              <a:t>仿生</a:t>
            </a:r>
            <a:r>
              <a:rPr lang="en-US" altLang="zh-TW" sz="2300" dirty="0"/>
              <a:t>) AND </a:t>
            </a:r>
            <a:r>
              <a:rPr lang="zh-TW" altLang="en-US" sz="2300" dirty="0"/>
              <a:t>摘要</a:t>
            </a:r>
            <a:r>
              <a:rPr lang="en-US" altLang="zh-TW" sz="2300" dirty="0"/>
              <a:t>=(</a:t>
            </a:r>
            <a:r>
              <a:rPr lang="zh-TW" altLang="en-US" sz="2300" dirty="0"/>
              <a:t>手</a:t>
            </a:r>
            <a:r>
              <a:rPr lang="en-US" altLang="zh-TW" sz="2300" dirty="0"/>
              <a:t>)</a:t>
            </a:r>
          </a:p>
          <a:p>
            <a:pPr lvl="1"/>
            <a:r>
              <a:rPr lang="zh-TW" altLang="en-US" sz="2300" b="1" dirty="0">
                <a:solidFill>
                  <a:srgbClr val="FF0000"/>
                </a:solidFill>
              </a:rPr>
              <a:t>關鍵字得為簡體字，可以用</a:t>
            </a:r>
            <a:r>
              <a:rPr lang="en-US" altLang="zh-TW" sz="2300" b="1" dirty="0">
                <a:solidFill>
                  <a:srgbClr val="FF0000"/>
                </a:solidFill>
              </a:rPr>
              <a:t>Google Translate</a:t>
            </a:r>
            <a:r>
              <a:rPr lang="zh-TW" altLang="en-US" sz="2300" b="1" dirty="0">
                <a:solidFill>
                  <a:srgbClr val="FF0000"/>
                </a:solidFill>
              </a:rPr>
              <a:t>或</a:t>
            </a:r>
            <a:r>
              <a:rPr lang="en-US" altLang="zh-TW" sz="2300" b="1" dirty="0">
                <a:solidFill>
                  <a:srgbClr val="FF0000"/>
                </a:solidFill>
              </a:rPr>
              <a:t>WORD</a:t>
            </a:r>
            <a:r>
              <a:rPr lang="zh-TW" altLang="en-US" sz="2300" b="1" dirty="0">
                <a:solidFill>
                  <a:srgbClr val="FF0000"/>
                </a:solidFill>
              </a:rPr>
              <a:t>的校閱</a:t>
            </a:r>
            <a:r>
              <a:rPr lang="en-US" altLang="zh-TW" sz="2300" b="1" dirty="0">
                <a:solidFill>
                  <a:srgbClr val="FF0000"/>
                </a:solidFill>
              </a:rPr>
              <a:t>/</a:t>
            </a:r>
            <a:r>
              <a:rPr lang="zh-TW" altLang="en-US" sz="2300" b="1" dirty="0">
                <a:solidFill>
                  <a:srgbClr val="FF0000"/>
                </a:solidFill>
              </a:rPr>
              <a:t>繁轉簡功能，兩岸用語有所差異，請注意</a:t>
            </a:r>
            <a:endParaRPr lang="en-US" altLang="zh-TW" sz="2300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8457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0BF6F5-723B-4C37-910D-97EFDDB5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4F8374-E73F-4C3D-9FB7-745440EE4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專利權性質</a:t>
            </a:r>
            <a:endParaRPr lang="en-US" altLang="zh-TW" dirty="0"/>
          </a:p>
          <a:p>
            <a:r>
              <a:rPr lang="zh-TW" altLang="en-US" dirty="0"/>
              <a:t>檢索目的</a:t>
            </a:r>
            <a:endParaRPr lang="en-US" altLang="zh-TW" dirty="0"/>
          </a:p>
          <a:p>
            <a:r>
              <a:rPr lang="en-US" altLang="zh-TW" dirty="0"/>
              <a:t>TIPO</a:t>
            </a:r>
            <a:r>
              <a:rPr lang="zh-TW" altLang="en-US" dirty="0"/>
              <a:t>台灣、</a:t>
            </a:r>
            <a:r>
              <a:rPr lang="en-US" altLang="zh-TW" dirty="0"/>
              <a:t>TIPO</a:t>
            </a:r>
            <a:r>
              <a:rPr lang="zh-TW" altLang="en-US" dirty="0"/>
              <a:t>全球、</a:t>
            </a:r>
            <a:r>
              <a:rPr lang="en-US" altLang="zh-TW" dirty="0"/>
              <a:t>SIPO</a:t>
            </a:r>
            <a:r>
              <a:rPr lang="zh-TW" altLang="en-US" dirty="0"/>
              <a:t>中國、</a:t>
            </a:r>
            <a:r>
              <a:rPr lang="en-US" altLang="zh-TW" dirty="0"/>
              <a:t>USPTO</a:t>
            </a:r>
            <a:r>
              <a:rPr lang="zh-TW" altLang="en-US" dirty="0"/>
              <a:t>美國與</a:t>
            </a:r>
            <a:r>
              <a:rPr lang="en-US" altLang="zh-TW" dirty="0"/>
              <a:t>EPO</a:t>
            </a:r>
            <a:r>
              <a:rPr lang="zh-TW" altLang="en-US" dirty="0"/>
              <a:t>歐洲專利資料庫介紹</a:t>
            </a:r>
            <a:endParaRPr lang="en-US" altLang="zh-TW" dirty="0"/>
          </a:p>
          <a:p>
            <a:r>
              <a:rPr lang="zh-TW" altLang="en-US" dirty="0"/>
              <a:t>國際分類號的使用</a:t>
            </a:r>
            <a:endParaRPr lang="en-US" altLang="zh-TW" dirty="0"/>
          </a:p>
          <a:p>
            <a:r>
              <a:rPr lang="zh-TW" altLang="en-US" dirty="0"/>
              <a:t>檢索關鍵字的確定與實例操作</a:t>
            </a:r>
            <a:endParaRPr lang="en-US" altLang="zh-TW" dirty="0"/>
          </a:p>
          <a:p>
            <a:r>
              <a:rPr lang="zh-TW" altLang="en-US" dirty="0"/>
              <a:t>怎麼閱讀事務所給的可專利性檢索報告</a:t>
            </a:r>
            <a:endParaRPr lang="en-US" altLang="zh-TW" dirty="0"/>
          </a:p>
          <a:p>
            <a:r>
              <a:rPr lang="zh-TW" altLang="en-US" dirty="0"/>
              <a:t>結論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57356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4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SIPO</a:t>
            </a:r>
            <a:r>
              <a:rPr lang="zh-TW" altLang="en-US" dirty="0"/>
              <a:t>中國專利資料庫介紹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074" y="2857500"/>
            <a:ext cx="7514035" cy="2343151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84D51CB-FB42-420C-B120-26624600B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39" y="1484784"/>
            <a:ext cx="7952907" cy="429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88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USPTO</a:t>
            </a:r>
            <a:r>
              <a:rPr lang="zh-TW" altLang="en-US" dirty="0"/>
              <a:t>美國專利資料庫介紹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39" y="5373216"/>
            <a:ext cx="8058209" cy="108012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hlinkClick r:id="rId4"/>
              </a:rPr>
              <a:t>http://patft.uspto.gov/netahtml/PTO/search-adv.htm</a:t>
            </a:r>
            <a:endParaRPr lang="en-US" altLang="zh-TW" dirty="0"/>
          </a:p>
          <a:p>
            <a:pPr lvl="1"/>
            <a:r>
              <a:rPr lang="zh-TW" altLang="en-US" b="1" dirty="0">
                <a:solidFill>
                  <a:srgbClr val="FF0000"/>
                </a:solidFill>
              </a:rPr>
              <a:t>核准公告案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en-US" altLang="zh-TW" b="1" dirty="0">
                <a:solidFill>
                  <a:srgbClr val="FF0000"/>
                </a:solidFill>
              </a:rPr>
              <a:t>Advanced Search</a:t>
            </a:r>
            <a:endParaRPr lang="zh-TW" altLang="en-US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D1C0CCB-589A-4675-A351-20A08AB4B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40370"/>
            <a:ext cx="9144000" cy="337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18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USPTO</a:t>
            </a:r>
            <a:r>
              <a:rPr lang="zh-TW" altLang="en-US" dirty="0"/>
              <a:t>美國專利資料庫介紹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5373216"/>
            <a:ext cx="8640959" cy="1008112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hlinkClick r:id="rId6"/>
              </a:rPr>
              <a:t>http://appft.uspto.gov/netahtml/PTO/search-adv.html</a:t>
            </a:r>
            <a:endParaRPr lang="en-US" altLang="zh-TW" dirty="0"/>
          </a:p>
          <a:p>
            <a:pPr lvl="1"/>
            <a:r>
              <a:rPr lang="zh-TW" altLang="en-US" b="1" dirty="0">
                <a:solidFill>
                  <a:srgbClr val="FF0000"/>
                </a:solidFill>
              </a:rPr>
              <a:t>公開申請案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en-US" altLang="zh-TW" b="1" dirty="0">
                <a:solidFill>
                  <a:srgbClr val="FF0000"/>
                </a:solidFill>
              </a:rPr>
              <a:t>Advanced Search</a:t>
            </a:r>
            <a:endParaRPr lang="zh-TW" altLang="en-US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31555E43-7ECD-4B82-97B6-20723B5FE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473050"/>
              </p:ext>
            </p:extLst>
          </p:nvPr>
        </p:nvGraphicFramePr>
        <p:xfrm>
          <a:off x="0" y="1991271"/>
          <a:ext cx="8805964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點陣圖影像" r:id="rId7" imgW="9502200" imgH="3032640" progId="Paint.Picture">
                  <p:embed/>
                </p:oleObj>
              </mc:Choice>
              <mc:Fallback>
                <p:oleObj name="點陣圖影像" r:id="rId7" imgW="9502200" imgH="3032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1991271"/>
                        <a:ext cx="8805964" cy="28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3563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USPTO</a:t>
            </a:r>
            <a:r>
              <a:rPr lang="zh-TW" altLang="en-US" dirty="0"/>
              <a:t>美國專利資料庫介紹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57424"/>
            <a:ext cx="4211960" cy="2343151"/>
          </a:xfrm>
        </p:spPr>
        <p:txBody>
          <a:bodyPr>
            <a:normAutofit lnSpcReduction="10000"/>
          </a:bodyPr>
          <a:lstStyle/>
          <a:p>
            <a:r>
              <a:rPr lang="zh-TW" altLang="en-US" sz="1600" dirty="0"/>
              <a:t>檢索公式</a:t>
            </a:r>
            <a:endParaRPr lang="en-US" altLang="zh-TW" sz="1600" dirty="0"/>
          </a:p>
          <a:p>
            <a:pPr lvl="1"/>
            <a:r>
              <a:rPr lang="zh-TW" altLang="en-US" sz="1600" dirty="0"/>
              <a:t>欄位代碼</a:t>
            </a:r>
            <a:r>
              <a:rPr lang="en-US" altLang="zh-TW" sz="1600" dirty="0"/>
              <a:t>/(</a:t>
            </a:r>
            <a:r>
              <a:rPr lang="zh-TW" altLang="en-US" sz="1600" dirty="0"/>
              <a:t>關鍵字 </a:t>
            </a:r>
            <a:r>
              <a:rPr lang="en-US" altLang="zh-TW" sz="1600" dirty="0"/>
              <a:t>1</a:t>
            </a:r>
            <a:r>
              <a:rPr lang="zh-TW" altLang="en-US" sz="1600" dirty="0"/>
              <a:t> 布林邏輯 關鍵字</a:t>
            </a:r>
            <a:r>
              <a:rPr lang="en-US" altLang="zh-TW" sz="1600" dirty="0"/>
              <a:t>2)…</a:t>
            </a:r>
          </a:p>
          <a:p>
            <a:pPr lvl="1"/>
            <a:r>
              <a:rPr lang="en-US" altLang="zh-TW" sz="1600" dirty="0"/>
              <a:t>Help</a:t>
            </a:r>
            <a:r>
              <a:rPr lang="zh-TW" altLang="en-US" sz="1600" dirty="0"/>
              <a:t>可以看檢索公式說明</a:t>
            </a:r>
            <a:endParaRPr lang="en-US" altLang="zh-TW" sz="1600" dirty="0"/>
          </a:p>
          <a:p>
            <a:pPr lvl="1"/>
            <a:r>
              <a:rPr lang="zh-TW" altLang="en-US" sz="1600" dirty="0"/>
              <a:t>善用</a:t>
            </a:r>
            <a:r>
              <a:rPr lang="en-US" altLang="zh-TW" sz="1600" dirty="0"/>
              <a:t>$</a:t>
            </a:r>
            <a:r>
              <a:rPr lang="zh-TW" altLang="en-US" sz="1600" dirty="0"/>
              <a:t>號，</a:t>
            </a:r>
            <a:r>
              <a:rPr lang="en-US" altLang="zh-TW" sz="1600" dirty="0" err="1"/>
              <a:t>assembl</a:t>
            </a:r>
            <a:r>
              <a:rPr lang="en-US" altLang="zh-TW" sz="1600" dirty="0"/>
              <a:t>$</a:t>
            </a:r>
            <a:r>
              <a:rPr lang="zh-TW" altLang="en-US" sz="1600" dirty="0"/>
              <a:t>可以表示 </a:t>
            </a:r>
            <a:r>
              <a:rPr lang="en-US" altLang="zh-TW" sz="1600" dirty="0"/>
              <a:t>assemble</a:t>
            </a:r>
            <a:r>
              <a:rPr lang="zh-TW" altLang="en-US" sz="1600" dirty="0"/>
              <a:t>、</a:t>
            </a:r>
            <a:r>
              <a:rPr lang="en-US" altLang="zh-TW" sz="1600" dirty="0"/>
              <a:t>assembled</a:t>
            </a:r>
            <a:r>
              <a:rPr lang="zh-TW" altLang="en-US" sz="1600" dirty="0"/>
              <a:t>、</a:t>
            </a:r>
            <a:r>
              <a:rPr lang="en-US" altLang="zh-TW" sz="1600" dirty="0"/>
              <a:t>assembly</a:t>
            </a:r>
            <a:r>
              <a:rPr lang="zh-TW" altLang="en-US" sz="1600" dirty="0"/>
              <a:t>與</a:t>
            </a:r>
            <a:r>
              <a:rPr lang="en-US" altLang="zh-TW" sz="1600" dirty="0"/>
              <a:t>assembling</a:t>
            </a:r>
          </a:p>
          <a:p>
            <a:pPr lvl="1"/>
            <a:r>
              <a:rPr lang="zh-TW" altLang="en-US" sz="1600" dirty="0"/>
              <a:t>字串要用</a:t>
            </a:r>
            <a:r>
              <a:rPr lang="en-US" altLang="zh-TW" sz="1600" dirty="0"/>
              <a:t>“ ”</a:t>
            </a:r>
            <a:r>
              <a:rPr lang="zh-TW" altLang="en-US" sz="1600" dirty="0"/>
              <a:t>標註，</a:t>
            </a:r>
            <a:endParaRPr lang="en-US" altLang="zh-TW" sz="1600" dirty="0"/>
          </a:p>
          <a:p>
            <a:pPr marL="457200" lvl="1" indent="0">
              <a:buNone/>
            </a:pPr>
            <a:r>
              <a:rPr lang="zh-TW" altLang="en-US" sz="1600" dirty="0"/>
              <a:t>      例如</a:t>
            </a:r>
            <a:r>
              <a:rPr lang="en-US" altLang="zh-TW" sz="1600" dirty="0"/>
              <a:t>: "wire connection"</a:t>
            </a:r>
            <a:endParaRPr lang="zh-TW" altLang="en-US" sz="2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67E3B2D-5B28-4069-85A8-4F6D5E907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417638"/>
            <a:ext cx="4737796" cy="45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70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USPTO</a:t>
            </a:r>
            <a:r>
              <a:rPr lang="zh-TW" altLang="en-US" dirty="0"/>
              <a:t>美國專利資料庫介紹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5877272"/>
            <a:ext cx="8856984" cy="499492"/>
          </a:xfrm>
        </p:spPr>
        <p:txBody>
          <a:bodyPr>
            <a:normAutofit fontScale="47500" lnSpcReduction="20000"/>
          </a:bodyPr>
          <a:lstStyle/>
          <a:p>
            <a:r>
              <a:rPr lang="en-US" altLang="zh-TW" dirty="0"/>
              <a:t>calibration and </a:t>
            </a:r>
            <a:r>
              <a:rPr lang="en-US" altLang="zh-TW" dirty="0" err="1"/>
              <a:t>ttl</a:t>
            </a:r>
            <a:r>
              <a:rPr lang="en-US" altLang="zh-TW" dirty="0"/>
              <a:t>/("wireless power" or "wireless </a:t>
            </a:r>
            <a:r>
              <a:rPr lang="en-US" altLang="zh-TW" dirty="0" err="1"/>
              <a:t>charg</a:t>
            </a:r>
            <a:r>
              <a:rPr lang="en-US" altLang="zh-TW" dirty="0"/>
              <a:t>$") and "resonant frequency"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65CFDC5-88F5-40DA-8D85-529B1DF9E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489539"/>
            <a:ext cx="6120680" cy="387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63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3842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EPO</a:t>
            </a:r>
            <a:r>
              <a:rPr lang="zh-TW" altLang="en-US" dirty="0"/>
              <a:t>歐洲專利資料庫介紹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1" y="5661248"/>
            <a:ext cx="9972600" cy="5715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/>
              <a:t>https://worldwide.espacenet.com/advancedSearch?locale=en_EP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FFAB24E-6F3C-4DB9-B99F-867E3793B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772" y="1004575"/>
            <a:ext cx="4104456" cy="465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67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EPO</a:t>
            </a:r>
            <a:r>
              <a:rPr lang="zh-TW" altLang="en-US" dirty="0"/>
              <a:t>歐洲專利資料庫介紹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074" y="2857500"/>
            <a:ext cx="7514035" cy="2343151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EFF42FE-8570-413A-BE68-42BE48554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169393"/>
            <a:ext cx="6326254" cy="4439363"/>
          </a:xfrm>
          <a:prstGeom prst="rect">
            <a:avLst/>
          </a:prstGeom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05DBE1CE-D08A-4857-8415-CE4BD4266826}"/>
              </a:ext>
            </a:extLst>
          </p:cNvPr>
          <p:cNvSpPr txBox="1">
            <a:spLocks/>
          </p:cNvSpPr>
          <p:nvPr/>
        </p:nvSpPr>
        <p:spPr>
          <a:xfrm>
            <a:off x="1979712" y="5686575"/>
            <a:ext cx="9972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/>
              <a:t>title</a:t>
            </a:r>
            <a:r>
              <a:rPr lang="zh-TW" altLang="en-US" sz="2000" dirty="0"/>
              <a:t>欄位搜尋</a:t>
            </a:r>
            <a:r>
              <a:rPr lang="en-US" altLang="zh-TW" sz="2000" dirty="0"/>
              <a:t>wireless charging</a:t>
            </a:r>
            <a:r>
              <a:rPr lang="zh-TW" altLang="en-US" sz="2000" dirty="0"/>
              <a:t>相關的專利</a:t>
            </a:r>
          </a:p>
        </p:txBody>
      </p:sp>
    </p:spTree>
    <p:extLst>
      <p:ext uri="{BB962C8B-B14F-4D97-AF65-F5344CB8AC3E}">
        <p14:creationId xmlns:p14="http://schemas.microsoft.com/office/powerpoint/2010/main" val="1567158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國際分類號的使用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517232"/>
            <a:ext cx="7992888" cy="787524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>
                <a:hlinkClick r:id="rId4"/>
              </a:rPr>
              <a:t>https://www.tipo.gov.tw/sp.asp?xdurl=mp/lpipcFull.asp&amp;ctNode=7231&amp;mp=1</a:t>
            </a:r>
            <a:endParaRPr lang="en-US" altLang="zh-TW" dirty="0"/>
          </a:p>
          <a:p>
            <a:pPr lvl="1"/>
            <a:r>
              <a:rPr lang="zh-TW" altLang="en-US" b="1" dirty="0">
                <a:solidFill>
                  <a:srgbClr val="FF0000"/>
                </a:solidFill>
              </a:rPr>
              <a:t>用來減少筆數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3806699-3157-4924-8366-98228DC88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956" y="1528825"/>
            <a:ext cx="5724128" cy="38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30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國際分類號的使用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8" y="2348880"/>
            <a:ext cx="4127126" cy="325308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zh-TW" altLang="en-US" b="1" dirty="0">
                <a:solidFill>
                  <a:srgbClr val="FF0000"/>
                </a:solidFill>
              </a:rPr>
              <a:t>偷吃步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2"/>
            <a:r>
              <a:rPr lang="zh-TW" altLang="en-US" dirty="0"/>
              <a:t>先不下分類號檢索</a:t>
            </a:r>
            <a:endParaRPr lang="en-US" altLang="zh-TW" dirty="0"/>
          </a:p>
          <a:p>
            <a:pPr lvl="2"/>
            <a:r>
              <a:rPr lang="zh-TW" altLang="en-US" dirty="0"/>
              <a:t>找出幾篇較相關的，來確定分類號</a:t>
            </a:r>
            <a:endParaRPr lang="en-US" altLang="zh-TW" dirty="0"/>
          </a:p>
          <a:p>
            <a:pPr lvl="3"/>
            <a:r>
              <a:rPr lang="zh-TW" altLang="en-US" dirty="0"/>
              <a:t>先檢索 </a:t>
            </a:r>
            <a:r>
              <a:rPr lang="en-US" altLang="zh-TW" dirty="0"/>
              <a:t>(</a:t>
            </a:r>
            <a:r>
              <a:rPr lang="zh-TW" altLang="en-US" dirty="0"/>
              <a:t>骰子</a:t>
            </a:r>
            <a:r>
              <a:rPr lang="en-US" altLang="zh-TW" dirty="0"/>
              <a:t>)</a:t>
            </a:r>
          </a:p>
          <a:p>
            <a:pPr lvl="3"/>
            <a:r>
              <a:rPr lang="zh-TW" altLang="en-US" dirty="0"/>
              <a:t>其中數篇是</a:t>
            </a:r>
            <a:r>
              <a:rPr lang="en-US" altLang="zh-TW" dirty="0"/>
              <a:t>A63F</a:t>
            </a:r>
          </a:p>
          <a:p>
            <a:pPr lvl="3"/>
            <a:r>
              <a:rPr lang="zh-TW" altLang="en-US" dirty="0"/>
              <a:t>查看檢視</a:t>
            </a:r>
            <a:r>
              <a:rPr lang="en-US" altLang="zh-TW" dirty="0"/>
              <a:t>A63F</a:t>
            </a:r>
            <a:r>
              <a:rPr lang="zh-TW" altLang="en-US" dirty="0"/>
              <a:t>是不是我們要的分類號</a:t>
            </a:r>
            <a:endParaRPr lang="en-US" altLang="zh-TW" dirty="0"/>
          </a:p>
          <a:p>
            <a:pPr lvl="3"/>
            <a:r>
              <a:rPr lang="zh-TW" altLang="en-US" dirty="0"/>
              <a:t>於</a:t>
            </a:r>
            <a:r>
              <a:rPr lang="en-US" altLang="zh-TW" dirty="0"/>
              <a:t>A63F</a:t>
            </a:r>
            <a:r>
              <a:rPr lang="zh-TW" altLang="en-US" dirty="0"/>
              <a:t>的分類下，再檢索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40CBB8C-43EC-423D-91B5-2C9CEDCA2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348880"/>
            <a:ext cx="1875103" cy="1894841"/>
          </a:xfrm>
          <a:prstGeom prst="rect">
            <a:avLst/>
          </a:prstGeom>
        </p:spPr>
      </p:pic>
      <p:pic>
        <p:nvPicPr>
          <p:cNvPr id="5" name="table">
            <a:extLst>
              <a:ext uri="{FF2B5EF4-FFF2-40B4-BE49-F238E27FC236}">
                <a16:creationId xmlns:a16="http://schemas.microsoft.com/office/drawing/2014/main" id="{443784AD-9B6A-4221-A48D-D6E9CA864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4430391"/>
            <a:ext cx="43688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02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檢索關鍵字的確定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074" y="2857500"/>
            <a:ext cx="7514035" cy="2343151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37D557D-A2B7-4664-A068-1630EA838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671940"/>
            <a:ext cx="49053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24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4F92D2-B6E4-4413-A56C-A3CC1ECF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專利權性質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41DC329-7802-4B7C-9427-00CC96412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56" y="1335822"/>
            <a:ext cx="8229600" cy="4525963"/>
          </a:xfrm>
        </p:spPr>
        <p:txBody>
          <a:bodyPr/>
          <a:lstStyle/>
          <a:p>
            <a:r>
              <a:rPr lang="zh-TW" altLang="en-US" sz="2800" dirty="0"/>
              <a:t>必須是</a:t>
            </a:r>
            <a:r>
              <a:rPr lang="zh-TW" altLang="en-US" sz="2800" b="1" dirty="0">
                <a:solidFill>
                  <a:srgbClr val="FF0000"/>
                </a:solidFill>
              </a:rPr>
              <a:t>法定的標的物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 lvl="1"/>
            <a:r>
              <a:rPr lang="zh-TW" altLang="en-US" sz="2400" dirty="0"/>
              <a:t>如果是非法定的標的物，無法申請，也不用再檢索</a:t>
            </a:r>
            <a:endParaRPr lang="en-US" altLang="zh-TW" sz="2400" dirty="0"/>
          </a:p>
          <a:p>
            <a:pPr lvl="2"/>
            <a:r>
              <a:rPr lang="zh-TW" altLang="en-US" sz="2000" dirty="0"/>
              <a:t>動、植物及生產動、植物之主要生物學方法</a:t>
            </a:r>
            <a:r>
              <a:rPr lang="en-US" altLang="zh-TW" sz="2000" dirty="0"/>
              <a:t>(</a:t>
            </a:r>
            <a:r>
              <a:rPr lang="zh-TW" altLang="en-US" sz="2000" dirty="0"/>
              <a:t>但微生物學之生產方法，不在此限</a:t>
            </a:r>
            <a:r>
              <a:rPr lang="en-US" altLang="zh-TW" sz="2000" dirty="0"/>
              <a:t>)</a:t>
            </a:r>
          </a:p>
          <a:p>
            <a:pPr lvl="2"/>
            <a:r>
              <a:rPr lang="zh-TW" altLang="en-US" sz="2000" dirty="0"/>
              <a:t>人類或動物之診斷、治療或外科手術方法</a:t>
            </a:r>
            <a:endParaRPr lang="en-US" altLang="zh-TW" sz="2000" dirty="0"/>
          </a:p>
          <a:p>
            <a:pPr lvl="2"/>
            <a:r>
              <a:rPr lang="zh-TW" altLang="en-US" sz="2000" dirty="0"/>
              <a:t>妨害公共秩序或善良風俗者</a:t>
            </a:r>
            <a:endParaRPr lang="en-US" altLang="zh-TW" sz="2000" dirty="0"/>
          </a:p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915A403-9144-4559-B0ED-55A36D344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810" y="4004133"/>
            <a:ext cx="2025447" cy="2046768"/>
          </a:xfrm>
          <a:prstGeom prst="rect">
            <a:avLst/>
          </a:prstGeom>
        </p:spPr>
      </p:pic>
      <p:pic>
        <p:nvPicPr>
          <p:cNvPr id="9" name="table">
            <a:extLst>
              <a:ext uri="{FF2B5EF4-FFF2-40B4-BE49-F238E27FC236}">
                <a16:creationId xmlns:a16="http://schemas.microsoft.com/office/drawing/2014/main" id="{7D756597-BA70-4309-9922-C1139B204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450" y="5779968"/>
            <a:ext cx="1101213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49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檢索關鍵字的確定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3573016"/>
            <a:ext cx="7514035" cy="2343151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RD</a:t>
            </a:r>
            <a:r>
              <a:rPr lang="zh-TW" altLang="en-US" dirty="0"/>
              <a:t>觀點</a:t>
            </a:r>
            <a:endParaRPr lang="en-US" altLang="zh-TW" dirty="0"/>
          </a:p>
          <a:p>
            <a:pPr lvl="1"/>
            <a:r>
              <a:rPr lang="zh-TW" altLang="en-US" dirty="0"/>
              <a:t>衣架、梯子、變形</a:t>
            </a:r>
            <a:endParaRPr lang="en-US" altLang="zh-TW" dirty="0"/>
          </a:p>
          <a:p>
            <a:r>
              <a:rPr lang="en-US" altLang="zh-TW" dirty="0"/>
              <a:t>PE</a:t>
            </a:r>
            <a:r>
              <a:rPr lang="zh-TW" altLang="en-US" dirty="0"/>
              <a:t>觀點</a:t>
            </a:r>
            <a:endParaRPr lang="en-US" altLang="zh-TW" dirty="0"/>
          </a:p>
          <a:p>
            <a:pPr lvl="1"/>
            <a:r>
              <a:rPr lang="zh-TW" altLang="en-US" dirty="0"/>
              <a:t>可變、曬衣裝置</a:t>
            </a:r>
            <a:r>
              <a:rPr lang="en-US" altLang="zh-TW" dirty="0"/>
              <a:t>(</a:t>
            </a:r>
            <a:r>
              <a:rPr lang="zh-TW" altLang="en-US" dirty="0"/>
              <a:t>結構、設備</a:t>
            </a:r>
            <a:r>
              <a:rPr lang="en-US" altLang="zh-TW" dirty="0"/>
              <a:t>)</a:t>
            </a:r>
            <a:r>
              <a:rPr lang="zh-TW" altLang="en-US" dirty="0"/>
              <a:t>、攀爬裝置</a:t>
            </a:r>
            <a:r>
              <a:rPr lang="en-US" altLang="zh-TW" dirty="0"/>
              <a:t>(</a:t>
            </a:r>
            <a:r>
              <a:rPr lang="zh-TW" altLang="en-US" dirty="0"/>
              <a:t>結構、設備</a:t>
            </a:r>
            <a:r>
              <a:rPr lang="en-US" altLang="zh-TW" dirty="0"/>
              <a:t>)</a:t>
            </a:r>
            <a:r>
              <a:rPr lang="zh-TW" altLang="en-US" dirty="0"/>
              <a:t>、相應的</a:t>
            </a:r>
            <a:r>
              <a:rPr lang="en-US" altLang="zh-TW" dirty="0"/>
              <a:t>IPC</a:t>
            </a:r>
            <a:r>
              <a:rPr lang="zh-TW" altLang="en-US" dirty="0"/>
              <a:t>分類號</a:t>
            </a:r>
            <a:r>
              <a:rPr lang="en-US" altLang="zh-TW" dirty="0"/>
              <a:t>(D06F)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2050" name="Picture 2" descr="ãå°å©å·¥ç¨å¸«ãçåçæå°çµæ">
            <a:extLst>
              <a:ext uri="{FF2B5EF4-FFF2-40B4-BE49-F238E27FC236}">
                <a16:creationId xmlns:a16="http://schemas.microsoft.com/office/drawing/2014/main" id="{3E3AC472-FE51-4239-B30C-2520D14DA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29964"/>
            <a:ext cx="2476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7392251-9570-42E6-AB72-6860D87FD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876" y="1396031"/>
            <a:ext cx="2063590" cy="1700808"/>
          </a:xfrm>
          <a:prstGeom prst="rect">
            <a:avLst/>
          </a:prstGeom>
        </p:spPr>
      </p:pic>
      <p:sp>
        <p:nvSpPr>
          <p:cNvPr id="5" name="箭號: 左-右雙向 4">
            <a:extLst>
              <a:ext uri="{FF2B5EF4-FFF2-40B4-BE49-F238E27FC236}">
                <a16:creationId xmlns:a16="http://schemas.microsoft.com/office/drawing/2014/main" id="{C64B33AC-C8B6-4518-8D4F-DE9753F513C7}"/>
              </a:ext>
            </a:extLst>
          </p:cNvPr>
          <p:cNvSpPr/>
          <p:nvPr/>
        </p:nvSpPr>
        <p:spPr>
          <a:xfrm>
            <a:off x="4218548" y="2063279"/>
            <a:ext cx="792088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895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實例操作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074" y="2857500"/>
            <a:ext cx="7514035" cy="2343151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084C03B-780E-472E-B86A-A3DEB28DE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7636"/>
            <a:ext cx="9144000" cy="4122728"/>
          </a:xfrm>
          <a:prstGeom prst="rect">
            <a:avLst/>
          </a:prstGeom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C68C471D-ED69-4A47-B8CA-917B7C1AD8E7}"/>
              </a:ext>
            </a:extLst>
          </p:cNvPr>
          <p:cNvSpPr txBox="1">
            <a:spLocks/>
          </p:cNvSpPr>
          <p:nvPr/>
        </p:nvSpPr>
        <p:spPr>
          <a:xfrm>
            <a:off x="463130" y="5589240"/>
            <a:ext cx="9721080" cy="502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/>
              <a:t>((</a:t>
            </a:r>
            <a:r>
              <a:rPr lang="zh-TW" altLang="en-US" b="1"/>
              <a:t>曬衣 </a:t>
            </a:r>
            <a:r>
              <a:rPr lang="en-US" altLang="zh-TW" b="1"/>
              <a:t>OR </a:t>
            </a:r>
            <a:r>
              <a:rPr lang="zh-TW" altLang="en-US" b="1"/>
              <a:t>衣架</a:t>
            </a:r>
            <a:r>
              <a:rPr lang="en-US" altLang="zh-TW" b="1"/>
              <a:t>)@TI) AND</a:t>
            </a:r>
            <a:r>
              <a:rPr lang="zh-TW" altLang="en-US" b="1"/>
              <a:t> </a:t>
            </a:r>
            <a:r>
              <a:rPr lang="en-US" altLang="zh-TW" b="1"/>
              <a:t>(</a:t>
            </a:r>
            <a:r>
              <a:rPr lang="zh-TW" altLang="en-US" b="1"/>
              <a:t>梯 </a:t>
            </a:r>
            <a:r>
              <a:rPr lang="en-US" altLang="zh-TW" b="1"/>
              <a:t>OR </a:t>
            </a:r>
            <a:r>
              <a:rPr lang="zh-TW" altLang="en-US" b="1"/>
              <a:t>攀爬</a:t>
            </a:r>
            <a:r>
              <a:rPr lang="en-US" altLang="zh-TW" b="1"/>
              <a:t>)</a:t>
            </a:r>
            <a:r>
              <a:rPr lang="zh-TW" altLang="en-US" b="1"/>
              <a:t> </a:t>
            </a:r>
            <a:r>
              <a:rPr lang="en-US" altLang="zh-TW" b="1"/>
              <a:t>AND</a:t>
            </a:r>
            <a:r>
              <a:rPr lang="zh-TW" altLang="en-US" b="1"/>
              <a:t> </a:t>
            </a:r>
            <a:r>
              <a:rPr lang="en-US" altLang="zh-TW" b="1"/>
              <a:t>(</a:t>
            </a:r>
            <a:r>
              <a:rPr lang="zh-TW" altLang="en-US" b="1"/>
              <a:t>變形 </a:t>
            </a:r>
            <a:r>
              <a:rPr lang="en-US" altLang="zh-TW" b="1"/>
              <a:t>OR </a:t>
            </a:r>
            <a:r>
              <a:rPr lang="zh-TW" altLang="en-US" b="1"/>
              <a:t>變化 </a:t>
            </a:r>
            <a:r>
              <a:rPr lang="en-US" altLang="zh-TW" b="1"/>
              <a:t>OR </a:t>
            </a:r>
            <a:r>
              <a:rPr lang="zh-TW" altLang="en-US" b="1"/>
              <a:t>可變</a:t>
            </a:r>
            <a:r>
              <a:rPr lang="en-US" altLang="zh-TW" b="1"/>
              <a:t>)</a:t>
            </a:r>
            <a:r>
              <a:rPr lang="zh-TW" altLang="en-US" b="1"/>
              <a:t> </a:t>
            </a:r>
            <a:r>
              <a:rPr lang="en-US" altLang="zh-TW" b="1"/>
              <a:t>AND ((IC="D06F*"))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7794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實例操作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F3833238-1C63-403C-854C-0DF5A1F848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128780"/>
              </p:ext>
            </p:extLst>
          </p:nvPr>
        </p:nvGraphicFramePr>
        <p:xfrm>
          <a:off x="6156176" y="4947370"/>
          <a:ext cx="1705099" cy="765963"/>
        </p:xfrm>
        <a:graphic>
          <a:graphicData uri="http://schemas.openxmlformats.org/drawingml/2006/table">
            <a:tbl>
              <a:tblPr/>
              <a:tblGrid>
                <a:gridCol w="1705099">
                  <a:extLst>
                    <a:ext uri="{9D8B030D-6E8A-4147-A177-3AD203B41FA5}">
                      <a16:colId xmlns:a16="http://schemas.microsoft.com/office/drawing/2014/main" val="24396611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br>
                        <a:rPr lang="zh-TW" altLang="en-US" sz="1600">
                          <a:solidFill>
                            <a:srgbClr val="000000"/>
                          </a:solidFill>
                          <a:effectLst/>
                        </a:rPr>
                      </a:br>
                      <a:endParaRPr lang="zh-TW" altLang="en-US" sz="1600"/>
                    </a:p>
                  </a:txBody>
                  <a:tcPr marL="20871" marR="6957" marT="6957" marB="69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957934"/>
                  </a:ext>
                </a:extLst>
              </a:tr>
              <a:tr h="26436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M548185</a:t>
                      </a:r>
                    </a:p>
                  </a:txBody>
                  <a:tcPr marL="20871" marR="6957" marT="6957" marB="6957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928642"/>
                  </a:ext>
                </a:extLst>
              </a:tr>
            </a:tbl>
          </a:graphicData>
        </a:graphic>
      </p:graphicFrame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2B01EF8-4B6D-48DD-B60F-654D51C3D18F}"/>
              </a:ext>
            </a:extLst>
          </p:cNvPr>
          <p:cNvSpPr txBox="1">
            <a:spLocks/>
          </p:cNvSpPr>
          <p:nvPr/>
        </p:nvSpPr>
        <p:spPr>
          <a:xfrm>
            <a:off x="0" y="2132856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>
                <a:solidFill>
                  <a:srgbClr val="FF0000"/>
                </a:solidFill>
              </a:rPr>
              <a:t>發明概念被揭露</a:t>
            </a:r>
            <a:endParaRPr lang="en-US" altLang="zh-TW" b="1">
              <a:solidFill>
                <a:srgbClr val="FF0000"/>
              </a:solidFill>
            </a:endParaRPr>
          </a:p>
          <a:p>
            <a:pPr lvl="1"/>
            <a:r>
              <a:rPr lang="zh-TW" altLang="en-US" b="1">
                <a:solidFill>
                  <a:srgbClr val="FF0000"/>
                </a:solidFill>
              </a:rPr>
              <a:t>細節仍以差異</a:t>
            </a:r>
            <a:endParaRPr lang="en-US" altLang="zh-TW" b="1">
              <a:solidFill>
                <a:srgbClr val="FF0000"/>
              </a:solidFill>
            </a:endParaRPr>
          </a:p>
          <a:p>
            <a:pPr lvl="2"/>
            <a:r>
              <a:rPr lang="zh-TW" altLang="en-US" b="1">
                <a:solidFill>
                  <a:srgbClr val="FF0000"/>
                </a:solidFill>
              </a:rPr>
              <a:t>結構上有不同</a:t>
            </a:r>
            <a:endParaRPr lang="en-US" altLang="zh-TW" b="1">
              <a:solidFill>
                <a:srgbClr val="FF0000"/>
              </a:solidFill>
            </a:endParaRPr>
          </a:p>
          <a:p>
            <a:pPr lvl="2"/>
            <a:r>
              <a:rPr lang="zh-TW" altLang="en-US" b="1">
                <a:solidFill>
                  <a:srgbClr val="FF0000"/>
                </a:solidFill>
              </a:rPr>
              <a:t>展開後不同</a:t>
            </a:r>
            <a:endParaRPr lang="en-US" altLang="zh-TW" b="1">
              <a:solidFill>
                <a:srgbClr val="FF0000"/>
              </a:solidFill>
            </a:endParaRPr>
          </a:p>
          <a:p>
            <a:pPr lvl="2"/>
            <a:r>
              <a:rPr lang="zh-TW" altLang="en-US" b="1">
                <a:solidFill>
                  <a:srgbClr val="FF0000"/>
                </a:solidFill>
              </a:rPr>
              <a:t>比較差異，找出優點</a:t>
            </a:r>
            <a:endParaRPr lang="en-US" altLang="zh-TW" b="1">
              <a:solidFill>
                <a:srgbClr val="FF0000"/>
              </a:solidFill>
            </a:endParaRPr>
          </a:p>
          <a:p>
            <a:pPr lvl="2"/>
            <a:r>
              <a:rPr lang="zh-TW" altLang="en-US" b="1">
                <a:solidFill>
                  <a:srgbClr val="FF0000"/>
                </a:solidFill>
              </a:rPr>
              <a:t>定出適當請求項範圍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90BBB0A-61BB-4FC3-A6E5-DBE6E41BB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122" y="2254296"/>
            <a:ext cx="4250342" cy="307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79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怎麼閱讀事務所給的可專利性檢索報告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132856"/>
            <a:ext cx="8496944" cy="328381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檢索人員應該協助如何申請，而非僅告訴發明人不能申請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細節有差異，針對細節保護</a:t>
            </a:r>
            <a:endParaRPr lang="en-US" altLang="zh-TW" dirty="0"/>
          </a:p>
          <a:p>
            <a:pPr lvl="1"/>
            <a:r>
              <a:rPr lang="zh-TW" altLang="en-US" dirty="0"/>
              <a:t>部分有未說明清楚之處，請發明人補充</a:t>
            </a:r>
            <a:endParaRPr lang="en-US" altLang="zh-TW" dirty="0"/>
          </a:p>
          <a:p>
            <a:pPr lvl="1"/>
            <a:r>
              <a:rPr lang="zh-TW" altLang="en-US" dirty="0"/>
              <a:t>細節也一樣，與發明人討論，是否仍有可改良之處，或未說明的細節</a:t>
            </a:r>
            <a:endParaRPr lang="en-US" altLang="zh-TW" dirty="0"/>
          </a:p>
          <a:p>
            <a:pPr lvl="1"/>
            <a:r>
              <a:rPr lang="zh-TW" altLang="en-US" dirty="0"/>
              <a:t>可能需要分案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7957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結論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B29F9CAD-EA6A-40D3-BE43-5C651D125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16832"/>
            <a:ext cx="8701491" cy="3744416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/>
              <a:t>能申請不等於能被核准</a:t>
            </a:r>
            <a:endParaRPr lang="en-US" altLang="zh-TW" dirty="0"/>
          </a:p>
          <a:p>
            <a:r>
              <a:rPr lang="zh-TW" altLang="en-US" b="1" dirty="0">
                <a:solidFill>
                  <a:srgbClr val="FF0000"/>
                </a:solidFill>
              </a:rPr>
              <a:t>無法看見檢索日前</a:t>
            </a:r>
            <a:r>
              <a:rPr lang="en-US" altLang="zh-TW" b="1" dirty="0">
                <a:solidFill>
                  <a:srgbClr val="FF0000"/>
                </a:solidFill>
              </a:rPr>
              <a:t>18</a:t>
            </a:r>
            <a:r>
              <a:rPr lang="zh-TW" altLang="en-US" b="1" dirty="0">
                <a:solidFill>
                  <a:srgbClr val="FF0000"/>
                </a:solidFill>
              </a:rPr>
              <a:t>個月的案件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b="1" dirty="0">
                <a:solidFill>
                  <a:srgbClr val="FF0000"/>
                </a:solidFill>
              </a:rPr>
              <a:t>僅是初步判斷申請後是否有一定程度不被核准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dirty="0"/>
              <a:t>檢索時，有需要將用語上位化</a:t>
            </a:r>
            <a:endParaRPr lang="en-US" altLang="zh-TW" dirty="0"/>
          </a:p>
          <a:p>
            <a:r>
              <a:rPr lang="zh-TW" altLang="en-US" dirty="0"/>
              <a:t>透過初次檢索的相關案件，限定</a:t>
            </a:r>
            <a:r>
              <a:rPr lang="en-US" altLang="zh-TW" dirty="0"/>
              <a:t>IPC</a:t>
            </a:r>
            <a:r>
              <a:rPr lang="zh-TW" altLang="en-US" dirty="0"/>
              <a:t>分類號再檢索，減少總筆數</a:t>
            </a:r>
            <a:endParaRPr lang="en-US" altLang="zh-TW" dirty="0"/>
          </a:p>
          <a:p>
            <a:r>
              <a:rPr lang="zh-TW" altLang="en-US" b="1" dirty="0">
                <a:solidFill>
                  <a:srgbClr val="FF0000"/>
                </a:solidFill>
              </a:rPr>
              <a:t>細節仍有差異時</a:t>
            </a:r>
            <a:r>
              <a:rPr lang="zh-TW" altLang="en-US" dirty="0"/>
              <a:t>，依據檢索結果，</a:t>
            </a:r>
            <a:r>
              <a:rPr lang="zh-TW" altLang="en-US" b="1" dirty="0">
                <a:solidFill>
                  <a:srgbClr val="FF0000"/>
                </a:solidFill>
              </a:rPr>
              <a:t>初步設定合理的專利範圍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b="1" dirty="0">
                <a:solidFill>
                  <a:srgbClr val="FF0000"/>
                </a:solidFill>
              </a:rPr>
              <a:t>細節未有差異時</a:t>
            </a:r>
            <a:r>
              <a:rPr lang="zh-TW" altLang="en-US" dirty="0"/>
              <a:t>，依據檢索結果，</a:t>
            </a:r>
            <a:r>
              <a:rPr lang="zh-TW" altLang="en-US" b="1" dirty="0">
                <a:solidFill>
                  <a:srgbClr val="FF0000"/>
                </a:solidFill>
              </a:rPr>
              <a:t>改變設計細節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en-US" b="1" dirty="0">
                <a:solidFill>
                  <a:srgbClr val="FF0000"/>
                </a:solidFill>
              </a:rPr>
              <a:t>但仍可能得重新檢索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83391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1016BA2-9EA5-445A-A07C-A07D8394E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9A096045-C651-41B5-A285-BF11DDCB8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5BBCE1E-B196-413D-82A5-CE33DDBF9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620688"/>
            <a:ext cx="5184576" cy="530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50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715176-EB2B-44B1-94D2-A94460F3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45635"/>
            <a:ext cx="7514035" cy="1314449"/>
          </a:xfrm>
        </p:spPr>
        <p:txBody>
          <a:bodyPr>
            <a:normAutofit/>
          </a:bodyPr>
          <a:lstStyle/>
          <a:p>
            <a:r>
              <a:rPr lang="zh-TW" altLang="en-US" dirty="0"/>
              <a:t>專利權性質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379ACA-E0C7-4EEF-8AED-29A6C83DC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7" y="2302625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9E39201A-9449-44E1-A85E-976A2856F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319" y="5040807"/>
            <a:ext cx="1071364" cy="37362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65D5FE4-E5F2-4B2D-8C84-EDCDB8CD3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002" y="2302625"/>
            <a:ext cx="1626317" cy="311180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5B1070D-851A-498C-8848-CDE96884D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032" y="2133999"/>
            <a:ext cx="2320060" cy="3280434"/>
          </a:xfrm>
          <a:prstGeom prst="rect">
            <a:avLst/>
          </a:prstGeom>
        </p:spPr>
      </p:pic>
      <p:pic>
        <p:nvPicPr>
          <p:cNvPr id="8" name="table">
            <a:extLst>
              <a:ext uri="{FF2B5EF4-FFF2-40B4-BE49-F238E27FC236}">
                <a16:creationId xmlns:a16="http://schemas.microsoft.com/office/drawing/2014/main" id="{9F49423E-F131-42DF-BBDE-0FB79C181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2273" y="5260668"/>
            <a:ext cx="1071364" cy="3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95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5838DB-850F-44B2-A955-1A87A9E2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專利權性質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06ED83-186A-4123-BC67-768766342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能被核准的專利權具有三個特性</a:t>
            </a:r>
            <a:endParaRPr lang="en-US" altLang="zh-TW" sz="2800" dirty="0"/>
          </a:p>
          <a:p>
            <a:pPr lvl="1"/>
            <a:r>
              <a:rPr lang="zh-TW" altLang="en-US" sz="2400" dirty="0"/>
              <a:t>產業利用性</a:t>
            </a:r>
            <a:r>
              <a:rPr lang="en-US" altLang="zh-TW" sz="2400" dirty="0"/>
              <a:t>-</a:t>
            </a:r>
            <a:r>
              <a:rPr lang="zh-TW" altLang="en-US" sz="2400" dirty="0"/>
              <a:t>無須透過檢索確定，但審查委員質疑時，可透過找出核准前案，來反駁</a:t>
            </a:r>
            <a:endParaRPr lang="en-US" altLang="zh-TW" sz="2400" dirty="0"/>
          </a:p>
          <a:p>
            <a:pPr lvl="1"/>
            <a:r>
              <a:rPr lang="zh-TW" altLang="en-US" sz="2400" b="1" dirty="0">
                <a:solidFill>
                  <a:srgbClr val="FF0000"/>
                </a:solidFill>
              </a:rPr>
              <a:t>新穎性</a:t>
            </a:r>
            <a:r>
              <a:rPr lang="en-US" altLang="zh-TW" sz="2400" b="1" dirty="0">
                <a:solidFill>
                  <a:srgbClr val="FF0000"/>
                </a:solidFill>
              </a:rPr>
              <a:t>-</a:t>
            </a:r>
            <a:r>
              <a:rPr lang="zh-TW" altLang="en-US" sz="2400" b="1" dirty="0">
                <a:solidFill>
                  <a:srgbClr val="FF0000"/>
                </a:solidFill>
              </a:rPr>
              <a:t>未被單一個引證案所揭露</a:t>
            </a:r>
            <a:r>
              <a:rPr lang="zh-TW" altLang="en-US" sz="2400" dirty="0"/>
              <a:t>，透過可專利性檢索報告確定</a:t>
            </a:r>
            <a:endParaRPr lang="en-US" altLang="zh-TW" sz="2400" dirty="0"/>
          </a:p>
          <a:p>
            <a:pPr lvl="1"/>
            <a:r>
              <a:rPr lang="zh-TW" altLang="en-US" sz="2400" b="1" dirty="0">
                <a:solidFill>
                  <a:srgbClr val="FF0000"/>
                </a:solidFill>
              </a:rPr>
              <a:t>進步性</a:t>
            </a:r>
            <a:r>
              <a:rPr lang="en-US" altLang="zh-TW" sz="2400" b="1" dirty="0">
                <a:solidFill>
                  <a:srgbClr val="FF0000"/>
                </a:solidFill>
              </a:rPr>
              <a:t>-</a:t>
            </a:r>
            <a:r>
              <a:rPr lang="zh-TW" altLang="en-US" sz="2400" b="1" dirty="0">
                <a:solidFill>
                  <a:srgbClr val="FF0000"/>
                </a:solidFill>
              </a:rPr>
              <a:t>未被單一個引證案或多個引證案所教導</a:t>
            </a:r>
            <a:r>
              <a:rPr lang="zh-TW" altLang="en-US" sz="2400" dirty="0"/>
              <a:t>，透過可專利性檢索報告確定</a:t>
            </a:r>
            <a:endParaRPr lang="en-US" altLang="zh-TW" sz="2400" dirty="0"/>
          </a:p>
          <a:p>
            <a:r>
              <a:rPr lang="zh-TW" altLang="en-US" sz="2800" dirty="0"/>
              <a:t>專利權是排他權而實施權</a:t>
            </a:r>
          </a:p>
          <a:p>
            <a:pPr lvl="1"/>
            <a:r>
              <a:rPr lang="zh-TW" altLang="en-US" sz="2400" dirty="0"/>
              <a:t>自由實施檢索報告</a:t>
            </a:r>
            <a:r>
              <a:rPr lang="en-US" altLang="zh-TW" sz="2400" dirty="0"/>
              <a:t>(FTO)</a:t>
            </a:r>
            <a:r>
              <a:rPr lang="zh-TW" altLang="en-US" sz="2400" dirty="0"/>
              <a:t>，一般是公司企業要賣產品、進行技轉評估或鑑價時可能會用到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22810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檢索目的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507288" cy="4248472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可專利性檢索報告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b="1" dirty="0">
                <a:solidFill>
                  <a:srgbClr val="FF0000"/>
                </a:solidFill>
              </a:rPr>
              <a:t>確定新穎性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b="1" dirty="0">
                <a:solidFill>
                  <a:srgbClr val="FF0000"/>
                </a:solidFill>
              </a:rPr>
              <a:t>確定進步性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發明專利申請案早期公開原則，</a:t>
            </a:r>
            <a:r>
              <a:rPr lang="en-US" altLang="zh-TW" dirty="0"/>
              <a:t>18</a:t>
            </a:r>
            <a:r>
              <a:rPr lang="zh-TW" altLang="en-US" dirty="0"/>
              <a:t>個月後才公開，</a:t>
            </a:r>
            <a:r>
              <a:rPr lang="zh-TW" altLang="en-US" b="1" dirty="0">
                <a:solidFill>
                  <a:srgbClr val="FF0000"/>
                </a:solidFill>
              </a:rPr>
              <a:t>檢索時，</a:t>
            </a:r>
            <a:r>
              <a:rPr lang="en-US" altLang="zh-TW" b="1" dirty="0">
                <a:solidFill>
                  <a:srgbClr val="FF0000"/>
                </a:solidFill>
              </a:rPr>
              <a:t>18</a:t>
            </a:r>
            <a:r>
              <a:rPr lang="zh-TW" altLang="en-US" b="1" dirty="0">
                <a:solidFill>
                  <a:srgbClr val="FF0000"/>
                </a:solidFill>
              </a:rPr>
              <a:t>個月前的發明專利申請案件無法知悉，僅是初步判斷申請後是否有一定程度不被核准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dirty="0"/>
              <a:t>自由實施檢索報告</a:t>
            </a:r>
            <a:endParaRPr lang="en-US" altLang="zh-TW" dirty="0"/>
          </a:p>
          <a:p>
            <a:pPr lvl="1"/>
            <a:r>
              <a:rPr lang="zh-TW" altLang="en-US" dirty="0"/>
              <a:t>確認實施該技術時不會有侵權問題存在</a:t>
            </a:r>
            <a:endParaRPr lang="en-US" altLang="zh-TW" dirty="0"/>
          </a:p>
          <a:p>
            <a:pPr lvl="1"/>
            <a:r>
              <a:rPr lang="zh-TW" altLang="en-US" dirty="0"/>
              <a:t>尋找迴避設計方案</a:t>
            </a:r>
            <a:endParaRPr lang="en-US" altLang="zh-TW" dirty="0"/>
          </a:p>
          <a:p>
            <a:r>
              <a:rPr lang="zh-TW" altLang="en-US" dirty="0"/>
              <a:t>尋找產品的相關技術</a:t>
            </a:r>
            <a:endParaRPr lang="en-US" altLang="zh-TW" dirty="0"/>
          </a:p>
          <a:p>
            <a:r>
              <a:rPr lang="zh-TW" altLang="en-US" dirty="0"/>
              <a:t>無效檢索報告</a:t>
            </a:r>
            <a:endParaRPr lang="en-US" altLang="zh-TW" dirty="0"/>
          </a:p>
          <a:p>
            <a:pPr lvl="1"/>
            <a:r>
              <a:rPr lang="zh-TW" altLang="en-US" dirty="0"/>
              <a:t>使特定專利權無效</a:t>
            </a:r>
            <a:r>
              <a:rPr lang="en-US" altLang="zh-TW" dirty="0"/>
              <a:t>(</a:t>
            </a:r>
            <a:r>
              <a:rPr lang="zh-TW" altLang="en-US" dirty="0"/>
              <a:t>例如，舉發或被告的訴訟防禦方式</a:t>
            </a:r>
            <a:r>
              <a:rPr lang="en-US" altLang="zh-TW" dirty="0"/>
              <a:t>)</a:t>
            </a:r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3538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TIPO</a:t>
            </a:r>
            <a:r>
              <a:rPr lang="zh-TW" altLang="en-US" dirty="0"/>
              <a:t>台灣專利資料庫介紹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301208"/>
            <a:ext cx="5256584" cy="1080120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sz="2800" dirty="0">
                <a:hlinkClick r:id="rId4"/>
              </a:rPr>
              <a:t>http://twpat.tipo.gov.tw/</a:t>
            </a:r>
            <a:endParaRPr lang="en-US" altLang="zh-TW" sz="2800" dirty="0"/>
          </a:p>
          <a:p>
            <a:pPr lvl="1"/>
            <a:r>
              <a:rPr lang="zh-TW" altLang="en-US" sz="2400" b="1" dirty="0">
                <a:solidFill>
                  <a:srgbClr val="FF0000"/>
                </a:solidFill>
              </a:rPr>
              <a:t>完整版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lvl="1"/>
            <a:r>
              <a:rPr lang="zh-TW" altLang="en-US" sz="2400" dirty="0"/>
              <a:t>快速版</a:t>
            </a:r>
            <a:endParaRPr lang="en-US" altLang="zh-TW" sz="2400" dirty="0"/>
          </a:p>
          <a:p>
            <a:pPr lvl="2"/>
            <a:r>
              <a:rPr lang="zh-TW" altLang="en-US" sz="2000" dirty="0"/>
              <a:t>書目資料、摘要、專利號</a:t>
            </a:r>
            <a:endParaRPr lang="en-US" altLang="zh-TW" sz="2000" dirty="0"/>
          </a:p>
          <a:p>
            <a:pPr lvl="2"/>
            <a:endParaRPr lang="zh-TW" altLang="en-US" sz="2000" dirty="0"/>
          </a:p>
          <a:p>
            <a:endParaRPr lang="zh-TW" altLang="en-US" sz="2800" dirty="0"/>
          </a:p>
          <a:p>
            <a:endParaRPr lang="zh-TW" altLang="en-US" sz="2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0505093-9BC2-4BEF-AE9A-991FA12D8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7036" y="1556792"/>
            <a:ext cx="5809928" cy="3122836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339B1877-7D26-4880-8C20-6E109D331973}"/>
              </a:ext>
            </a:extLst>
          </p:cNvPr>
          <p:cNvSpPr/>
          <p:nvPr/>
        </p:nvSpPr>
        <p:spPr>
          <a:xfrm>
            <a:off x="3907854" y="2333541"/>
            <a:ext cx="1347020" cy="452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1307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TIPO</a:t>
            </a:r>
            <a:r>
              <a:rPr lang="zh-TW" altLang="en-US" dirty="0"/>
              <a:t>台灣專利資料庫介紹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63" y="5373216"/>
            <a:ext cx="4382037" cy="931539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進階檢索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可以輸入檢索公式</a:t>
            </a:r>
            <a:endParaRPr lang="en-US" altLang="zh-TW" dirty="0"/>
          </a:p>
          <a:p>
            <a:pPr lvl="2"/>
            <a:r>
              <a:rPr lang="zh-TW" altLang="en-US" dirty="0"/>
              <a:t>針對不同欄位下條件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B78C0ED-8ED4-4047-9C40-2796442E4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16" y="1357462"/>
            <a:ext cx="8263066" cy="35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64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85B94-9B22-46BB-A642-8F31872AB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TIPO</a:t>
            </a:r>
            <a:r>
              <a:rPr lang="zh-TW" altLang="en-US" dirty="0"/>
              <a:t>台灣專利資料庫介紹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915A97-74CD-41B2-A80C-6DC9B0D9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768" y="4941921"/>
            <a:ext cx="2304257" cy="1911103"/>
          </a:xfrm>
        </p:spPr>
        <p:txBody>
          <a:bodyPr>
            <a:normAutofit/>
          </a:bodyPr>
          <a:lstStyle/>
          <a:p>
            <a:r>
              <a:rPr lang="en-US" altLang="zh-TW" sz="1800" dirty="0"/>
              <a:t>HELP</a:t>
            </a:r>
          </a:p>
          <a:p>
            <a:pPr lvl="1"/>
            <a:r>
              <a:rPr lang="zh-TW" altLang="en-US" sz="1600" dirty="0"/>
              <a:t>教學影音檔</a:t>
            </a:r>
            <a:endParaRPr lang="en-US" altLang="zh-TW" sz="1600" dirty="0"/>
          </a:p>
          <a:p>
            <a:r>
              <a:rPr lang="en-US" altLang="zh-TW" sz="1800" dirty="0"/>
              <a:t>IPC</a:t>
            </a:r>
          </a:p>
          <a:p>
            <a:pPr lvl="1"/>
            <a:r>
              <a:rPr lang="zh-TW" altLang="en-US" sz="1600" dirty="0"/>
              <a:t>發明、新型</a:t>
            </a:r>
            <a:endParaRPr lang="en-US" altLang="zh-TW" sz="1600" dirty="0"/>
          </a:p>
          <a:p>
            <a:endParaRPr lang="zh-TW" altLang="en-US" dirty="0"/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06D9CC0-0EF7-4973-BBE6-BF3E2441BCC5}"/>
              </a:ext>
            </a:extLst>
          </p:cNvPr>
          <p:cNvSpPr txBox="1">
            <a:spLocks/>
          </p:cNvSpPr>
          <p:nvPr/>
        </p:nvSpPr>
        <p:spPr>
          <a:xfrm>
            <a:off x="5004048" y="5215210"/>
            <a:ext cx="230425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1800" dirty="0"/>
              <a:t>LOC</a:t>
            </a:r>
          </a:p>
          <a:p>
            <a:pPr lvl="1">
              <a:lnSpc>
                <a:spcPct val="80000"/>
              </a:lnSpc>
            </a:pPr>
            <a:r>
              <a:rPr lang="zh-TW" altLang="en-US" sz="1600" dirty="0"/>
              <a:t>設計</a:t>
            </a:r>
            <a:endParaRPr lang="en-US" altLang="zh-TW" sz="1600" dirty="0"/>
          </a:p>
          <a:p>
            <a:pPr>
              <a:lnSpc>
                <a:spcPct val="80000"/>
              </a:lnSpc>
            </a:pPr>
            <a:r>
              <a:rPr lang="zh-TW" altLang="en-US" sz="1800" dirty="0"/>
              <a:t>中間空白欄位</a:t>
            </a:r>
            <a:endParaRPr lang="en-US" altLang="zh-TW" sz="1800" dirty="0"/>
          </a:p>
          <a:p>
            <a:pPr lvl="1">
              <a:lnSpc>
                <a:spcPct val="80000"/>
              </a:lnSpc>
            </a:pPr>
            <a:r>
              <a:rPr lang="zh-TW" altLang="en-US" sz="1600" dirty="0"/>
              <a:t>檢索公式</a:t>
            </a:r>
            <a:endParaRPr lang="en-US" altLang="zh-TW" sz="1600" dirty="0"/>
          </a:p>
          <a:p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29FB599-7BF7-4675-85E1-EC5BE497E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353431"/>
            <a:ext cx="8277928" cy="337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9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</TotalTime>
  <Words>1294</Words>
  <Application>Microsoft Office PowerPoint</Application>
  <PresentationFormat>如螢幕大小 (4:3)</PresentationFormat>
  <Paragraphs>168</Paragraphs>
  <Slides>35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1" baseType="lpstr">
      <vt:lpstr>微軟正黑體</vt:lpstr>
      <vt:lpstr>新細明體</vt:lpstr>
      <vt:lpstr>Arial</vt:lpstr>
      <vt:lpstr>Calibri</vt:lpstr>
      <vt:lpstr>Office 佈景主題</vt:lpstr>
      <vt:lpstr>點陣圖影像</vt:lpstr>
      <vt:lpstr>好技術的準備工作-專利檢索</vt:lpstr>
      <vt:lpstr>大綱</vt:lpstr>
      <vt:lpstr>專利權性質</vt:lpstr>
      <vt:lpstr>專利權性質</vt:lpstr>
      <vt:lpstr>專利權性質</vt:lpstr>
      <vt:lpstr>檢索目的</vt:lpstr>
      <vt:lpstr>TIPO台灣專利資料庫介紹</vt:lpstr>
      <vt:lpstr>TIPO台灣專利資料庫介紹</vt:lpstr>
      <vt:lpstr>TIPO台灣專利資料庫介紹</vt:lpstr>
      <vt:lpstr>TIPO台灣專利資料庫介紹</vt:lpstr>
      <vt:lpstr>TIPO台灣專利資料庫介紹</vt:lpstr>
      <vt:lpstr>TIPO全球專利資料庫介紹</vt:lpstr>
      <vt:lpstr>TIPO全球專利資料庫介紹</vt:lpstr>
      <vt:lpstr>TIPO全球專利資料庫介紹</vt:lpstr>
      <vt:lpstr>TIPO全球專利資料庫介紹</vt:lpstr>
      <vt:lpstr>TIPO全球專利資料庫介紹</vt:lpstr>
      <vt:lpstr>SIPO中國專利資料庫介紹</vt:lpstr>
      <vt:lpstr>SIPO中國專利資料庫介紹</vt:lpstr>
      <vt:lpstr>SIPO中國專利資料庫介紹</vt:lpstr>
      <vt:lpstr>SIPO中國專利資料庫介紹</vt:lpstr>
      <vt:lpstr>USPTO美國專利資料庫介紹</vt:lpstr>
      <vt:lpstr>USPTO美國專利資料庫介紹</vt:lpstr>
      <vt:lpstr>USPTO美國專利資料庫介紹</vt:lpstr>
      <vt:lpstr>USPTO美國專利資料庫介紹</vt:lpstr>
      <vt:lpstr>EPO歐洲專利資料庫介紹</vt:lpstr>
      <vt:lpstr>EPO歐洲專利資料庫介紹</vt:lpstr>
      <vt:lpstr>國際分類號的使用</vt:lpstr>
      <vt:lpstr>國際分類號的使用</vt:lpstr>
      <vt:lpstr>檢索關鍵字的確定</vt:lpstr>
      <vt:lpstr>檢索關鍵字的確定</vt:lpstr>
      <vt:lpstr>實例操作</vt:lpstr>
      <vt:lpstr>實例操作</vt:lpstr>
      <vt:lpstr>怎麼閱讀事務所給的可專利性檢索報告</vt:lpstr>
      <vt:lpstr>結論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Leya</dc:creator>
  <cp:lastModifiedBy>Giant_EE_IFPE</cp:lastModifiedBy>
  <cp:revision>134</cp:revision>
  <dcterms:created xsi:type="dcterms:W3CDTF">2016-01-06T08:22:44Z</dcterms:created>
  <dcterms:modified xsi:type="dcterms:W3CDTF">2018-08-01T02:04:04Z</dcterms:modified>
</cp:coreProperties>
</file>