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87"/>
  </p:notesMasterIdLst>
  <p:sldIdLst>
    <p:sldId id="256" r:id="rId2"/>
    <p:sldId id="257" r:id="rId3"/>
    <p:sldId id="468" r:id="rId4"/>
    <p:sldId id="368" r:id="rId5"/>
    <p:sldId id="444" r:id="rId6"/>
    <p:sldId id="445" r:id="rId7"/>
    <p:sldId id="446" r:id="rId8"/>
    <p:sldId id="447" r:id="rId9"/>
    <p:sldId id="469" r:id="rId10"/>
    <p:sldId id="449" r:id="rId11"/>
    <p:sldId id="470" r:id="rId12"/>
    <p:sldId id="450" r:id="rId13"/>
    <p:sldId id="451" r:id="rId14"/>
    <p:sldId id="452" r:id="rId15"/>
    <p:sldId id="453" r:id="rId16"/>
    <p:sldId id="454" r:id="rId17"/>
    <p:sldId id="455" r:id="rId18"/>
    <p:sldId id="456" r:id="rId19"/>
    <p:sldId id="457" r:id="rId20"/>
    <p:sldId id="472" r:id="rId21"/>
    <p:sldId id="471" r:id="rId22"/>
    <p:sldId id="473" r:id="rId23"/>
    <p:sldId id="474" r:id="rId24"/>
    <p:sldId id="475" r:id="rId25"/>
    <p:sldId id="476" r:id="rId26"/>
    <p:sldId id="477" r:id="rId27"/>
    <p:sldId id="478" r:id="rId28"/>
    <p:sldId id="490" r:id="rId29"/>
    <p:sldId id="479" r:id="rId30"/>
    <p:sldId id="491" r:id="rId31"/>
    <p:sldId id="480" r:id="rId32"/>
    <p:sldId id="481" r:id="rId33"/>
    <p:sldId id="482" r:id="rId34"/>
    <p:sldId id="483" r:id="rId35"/>
    <p:sldId id="485" r:id="rId36"/>
    <p:sldId id="486" r:id="rId37"/>
    <p:sldId id="458" r:id="rId38"/>
    <p:sldId id="487" r:id="rId39"/>
    <p:sldId id="488" r:id="rId40"/>
    <p:sldId id="492" r:id="rId41"/>
    <p:sldId id="489" r:id="rId42"/>
    <p:sldId id="493" r:id="rId43"/>
    <p:sldId id="494" r:id="rId44"/>
    <p:sldId id="495" r:id="rId45"/>
    <p:sldId id="496" r:id="rId46"/>
    <p:sldId id="497" r:id="rId47"/>
    <p:sldId id="498" r:id="rId48"/>
    <p:sldId id="499" r:id="rId49"/>
    <p:sldId id="500" r:id="rId50"/>
    <p:sldId id="501" r:id="rId51"/>
    <p:sldId id="505" r:id="rId52"/>
    <p:sldId id="502" r:id="rId53"/>
    <p:sldId id="503" r:id="rId54"/>
    <p:sldId id="504" r:id="rId55"/>
    <p:sldId id="507" r:id="rId56"/>
    <p:sldId id="508" r:id="rId57"/>
    <p:sldId id="506" r:id="rId58"/>
    <p:sldId id="509" r:id="rId59"/>
    <p:sldId id="510" r:id="rId60"/>
    <p:sldId id="459" r:id="rId61"/>
    <p:sldId id="460" r:id="rId62"/>
    <p:sldId id="462" r:id="rId63"/>
    <p:sldId id="511" r:id="rId64"/>
    <p:sldId id="463" r:id="rId65"/>
    <p:sldId id="464" r:id="rId66"/>
    <p:sldId id="513" r:id="rId67"/>
    <p:sldId id="515" r:id="rId68"/>
    <p:sldId id="516" r:id="rId69"/>
    <p:sldId id="517" r:id="rId70"/>
    <p:sldId id="518" r:id="rId71"/>
    <p:sldId id="519" r:id="rId72"/>
    <p:sldId id="520" r:id="rId73"/>
    <p:sldId id="526" r:id="rId74"/>
    <p:sldId id="465" r:id="rId75"/>
    <p:sldId id="527" r:id="rId76"/>
    <p:sldId id="528" r:id="rId77"/>
    <p:sldId id="529" r:id="rId78"/>
    <p:sldId id="530" r:id="rId79"/>
    <p:sldId id="531" r:id="rId80"/>
    <p:sldId id="534" r:id="rId81"/>
    <p:sldId id="536" r:id="rId82"/>
    <p:sldId id="537" r:id="rId83"/>
    <p:sldId id="538" r:id="rId84"/>
    <p:sldId id="539" r:id="rId85"/>
    <p:sldId id="442" r:id="rId86"/>
  </p:sldIdLst>
  <p:sldSz cx="9144000" cy="6858000" type="screen4x3"/>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9D7B26C5-4107-4FEC-AEDC-1716B250A1EF}" styleName="淺色樣式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7942" autoAdjust="0"/>
    <p:restoredTop sz="94143" autoAdjust="0"/>
  </p:normalViewPr>
  <p:slideViewPr>
    <p:cSldViewPr>
      <p:cViewPr>
        <p:scale>
          <a:sx n="90" d="100"/>
          <a:sy n="90" d="100"/>
        </p:scale>
        <p:origin x="-2154"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TW"/>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pieChart>
        <c:varyColors val="1"/>
        <c:ser>
          <c:idx val="0"/>
          <c:order val="0"/>
          <c:tx>
            <c:strRef>
              <c:f>工作表1!$B$1</c:f>
              <c:strCache>
                <c:ptCount val="1"/>
                <c:pt idx="0">
                  <c:v>銷售</c:v>
                </c:pt>
              </c:strCache>
            </c:strRef>
          </c:tx>
          <c:explosion val="47"/>
          <c:dPt>
            <c:idx val="0"/>
            <c:bubble3D val="0"/>
            <c:explosion val="27"/>
          </c:dPt>
          <c:dPt>
            <c:idx val="1"/>
            <c:bubble3D val="0"/>
            <c:spPr>
              <a:solidFill>
                <a:schemeClr val="bg1">
                  <a:lumMod val="75000"/>
                </a:schemeClr>
              </a:solidFill>
            </c:spPr>
          </c:dPt>
          <c:cat>
            <c:strRef>
              <c:f>工作表1!$A$2:$A$3</c:f>
              <c:strCache>
                <c:ptCount val="2"/>
                <c:pt idx="0">
                  <c:v>第一季</c:v>
                </c:pt>
                <c:pt idx="1">
                  <c:v>第二季</c:v>
                </c:pt>
              </c:strCache>
            </c:strRef>
          </c:cat>
          <c:val>
            <c:numRef>
              <c:f>工作表1!$B$2:$B$3</c:f>
              <c:numCache>
                <c:formatCode>General</c:formatCode>
                <c:ptCount val="2"/>
                <c:pt idx="0">
                  <c:v>8.1999999999999993</c:v>
                </c:pt>
                <c:pt idx="1">
                  <c:v>3.2</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sz="1800"/>
      </a:pPr>
      <a:endParaRPr lang="zh-TW"/>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4BF6849-A6D7-4AB0-9020-16CBADC62D1C}" type="datetimeFigureOut">
              <a:rPr lang="zh-TW" altLang="en-US" smtClean="0"/>
              <a:pPr/>
              <a:t>2018/6/6</a:t>
            </a:fld>
            <a:endParaRPr lang="zh-TW" altLang="en-US"/>
          </a:p>
        </p:txBody>
      </p:sp>
      <p:sp>
        <p:nvSpPr>
          <p:cNvPr id="4" name="投影片圖像版面配置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7574EA5-A2A9-4D60-9B93-130B7B58A71F}" type="slidenum">
              <a:rPr lang="zh-TW" altLang="en-US" smtClean="0"/>
              <a:pPr/>
              <a:t>‹#›</a:t>
            </a:fld>
            <a:endParaRPr lang="zh-TW" altLang="en-US"/>
          </a:p>
        </p:txBody>
      </p:sp>
    </p:spTree>
    <p:extLst>
      <p:ext uri="{BB962C8B-B14F-4D97-AF65-F5344CB8AC3E}">
        <p14:creationId xmlns:p14="http://schemas.microsoft.com/office/powerpoint/2010/main" val="28689118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zh-TW" altLang="en-US" dirty="0" smtClean="0"/>
              <a:t>首先是大綱的部分，總共分為專利、專利審查以及實務案例。</a:t>
            </a:r>
            <a:endParaRPr lang="en-US" altLang="zh-TW" dirty="0" smtClean="0"/>
          </a:p>
          <a:p>
            <a:r>
              <a:rPr lang="zh-TW" altLang="en-US" dirty="0" smtClean="0"/>
              <a:t>在專利的部分會介紹何謂專利權以及專利種類等等，</a:t>
            </a:r>
            <a:endParaRPr lang="en-US" altLang="zh-TW" dirty="0" smtClean="0"/>
          </a:p>
          <a:p>
            <a:r>
              <a:rPr lang="zh-TW" altLang="en-US" dirty="0" smtClean="0"/>
              <a:t>在專利審查的部分呢，則是會介紹在審查中，審查程序的差異以及發明專利的審查要件等。</a:t>
            </a:r>
            <a:endParaRPr lang="en-US" altLang="zh-TW" dirty="0" smtClean="0"/>
          </a:p>
          <a:p>
            <a:r>
              <a:rPr lang="zh-TW" altLang="en-US" dirty="0" smtClean="0"/>
              <a:t>最後，在實務案例的部分，會藉由案例解析來了解實際的專利審查。</a:t>
            </a:r>
            <a:endParaRPr lang="zh-TW" altLang="en-US" dirty="0"/>
          </a:p>
        </p:txBody>
      </p:sp>
      <p:sp>
        <p:nvSpPr>
          <p:cNvPr id="4" name="投影片編號版面配置區 3"/>
          <p:cNvSpPr>
            <a:spLocks noGrp="1"/>
          </p:cNvSpPr>
          <p:nvPr>
            <p:ph type="sldNum" sz="quarter" idx="10"/>
          </p:nvPr>
        </p:nvSpPr>
        <p:spPr/>
        <p:txBody>
          <a:bodyPr/>
          <a:lstStyle/>
          <a:p>
            <a:fld id="{27574EA5-A2A9-4D60-9B93-130B7B58A71F}" type="slidenum">
              <a:rPr lang="zh-TW" altLang="en-US" smtClean="0"/>
              <a:pPr/>
              <a:t>2</a:t>
            </a:fld>
            <a:endParaRPr lang="zh-TW"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zh-TW" altLang="en-US" dirty="0" smtClean="0"/>
              <a:t>首先，我們最先要了解的就是何謂專利權</a:t>
            </a:r>
            <a:r>
              <a:rPr lang="en-US" altLang="zh-TW" dirty="0" smtClean="0"/>
              <a:t>?</a:t>
            </a:r>
            <a:endParaRPr lang="zh-TW" altLang="en-US" dirty="0"/>
          </a:p>
        </p:txBody>
      </p:sp>
      <p:sp>
        <p:nvSpPr>
          <p:cNvPr id="4" name="投影片編號版面配置區 3"/>
          <p:cNvSpPr>
            <a:spLocks noGrp="1"/>
          </p:cNvSpPr>
          <p:nvPr>
            <p:ph type="sldNum" sz="quarter" idx="10"/>
          </p:nvPr>
        </p:nvSpPr>
        <p:spPr/>
        <p:txBody>
          <a:bodyPr/>
          <a:lstStyle/>
          <a:p>
            <a:fld id="{27574EA5-A2A9-4D60-9B93-130B7B58A71F}" type="slidenum">
              <a:rPr lang="zh-TW" altLang="en-US" smtClean="0"/>
              <a:pPr/>
              <a:t>3</a:t>
            </a:fld>
            <a:endParaRPr lang="zh-TW"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27574EA5-A2A9-4D60-9B93-130B7B58A71F}" type="slidenum">
              <a:rPr lang="zh-TW" altLang="en-US" smtClean="0"/>
              <a:pPr/>
              <a:t>4</a:t>
            </a:fld>
            <a:endParaRPr lang="zh-TW"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27574EA5-A2A9-4D60-9B93-130B7B58A71F}" type="slidenum">
              <a:rPr lang="zh-TW" altLang="en-US" smtClean="0"/>
              <a:pPr/>
              <a:t>5</a:t>
            </a:fld>
            <a:endParaRPr lang="zh-TW"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27574EA5-A2A9-4D60-9B93-130B7B58A71F}" type="slidenum">
              <a:rPr lang="zh-TW" altLang="en-US" smtClean="0"/>
              <a:pPr/>
              <a:t>6</a:t>
            </a:fld>
            <a:endParaRPr lang="zh-TW"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27574EA5-A2A9-4D60-9B93-130B7B58A71F}" type="slidenum">
              <a:rPr lang="zh-TW" altLang="en-US" smtClean="0"/>
              <a:pPr/>
              <a:t>9</a:t>
            </a:fld>
            <a:endParaRPr lang="zh-TW"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27574EA5-A2A9-4D60-9B93-130B7B58A71F}" type="slidenum">
              <a:rPr lang="zh-TW" altLang="en-US" smtClean="0"/>
              <a:pPr/>
              <a:t>11</a:t>
            </a:fld>
            <a:endParaRPr lang="zh-TW"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27574EA5-A2A9-4D60-9B93-130B7B58A71F}" type="slidenum">
              <a:rPr lang="zh-TW" altLang="en-US" smtClean="0"/>
              <a:pPr/>
              <a:t>20</a:t>
            </a:fld>
            <a:endParaRPr lang="zh-TW"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p>
            <a:r>
              <a:rPr lang="en-US" altLang="zh-TW"/>
              <a:t>www.iipo.com.tw</a:t>
            </a:r>
            <a:endParaRPr lang="zh-TW" altLang="en-US" dirty="0"/>
          </a:p>
        </p:txBody>
      </p:sp>
      <p:sp>
        <p:nvSpPr>
          <p:cNvPr id="5" name="頁尾版面配置區 4"/>
          <p:cNvSpPr>
            <a:spLocks noGrp="1"/>
          </p:cNvSpPr>
          <p:nvPr>
            <p:ph type="ftr" sz="quarter" idx="11"/>
          </p:nvPr>
        </p:nvSpPr>
        <p:spPr/>
        <p:txBody>
          <a:bodyPr/>
          <a:lstStyle/>
          <a:p>
            <a:r>
              <a:rPr lang="zh-TW" altLang="en-US" dirty="0"/>
              <a:t>源慶</a:t>
            </a:r>
            <a:r>
              <a:rPr lang="en-US" altLang="zh-TW" dirty="0"/>
              <a:t>/</a:t>
            </a:r>
            <a:r>
              <a:rPr lang="zh-TW" altLang="en-US" dirty="0"/>
              <a:t>鴻瑞國際法律專利商標事務所</a:t>
            </a:r>
          </a:p>
        </p:txBody>
      </p:sp>
      <p:sp>
        <p:nvSpPr>
          <p:cNvPr id="6" name="投影片編號版面配置區 5"/>
          <p:cNvSpPr>
            <a:spLocks noGrp="1"/>
          </p:cNvSpPr>
          <p:nvPr>
            <p:ph type="sldNum" sz="quarter" idx="12"/>
          </p:nvPr>
        </p:nvSpPr>
        <p:spPr/>
        <p:txBody>
          <a:bodyPr/>
          <a:lstStyle/>
          <a:p>
            <a:fld id="{144804FE-49CD-45A7-9DCA-03593087366E}" type="slidenum">
              <a:rPr lang="zh-TW" altLang="en-US" smtClean="0"/>
              <a:pPr/>
              <a:t>‹#›</a:t>
            </a:fld>
            <a:endParaRPr lang="zh-TW" altLang="en-US" dirty="0"/>
          </a:p>
        </p:txBody>
      </p:sp>
      <p:pic>
        <p:nvPicPr>
          <p:cNvPr id="7" name="圖片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496" y="44624"/>
            <a:ext cx="432780" cy="542499"/>
          </a:xfrm>
          <a:prstGeom prst="rect">
            <a:avLst/>
          </a:prstGeom>
        </p:spPr>
      </p:pic>
      <p:pic>
        <p:nvPicPr>
          <p:cNvPr id="8" name="圖片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68276" y="101706"/>
            <a:ext cx="670505" cy="420589"/>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r>
              <a:rPr lang="en-US" altLang="zh-TW"/>
              <a:t>www.iipo.com.tw</a:t>
            </a:r>
            <a:endParaRPr lang="zh-TW" altLang="en-US" dirty="0"/>
          </a:p>
        </p:txBody>
      </p:sp>
      <p:sp>
        <p:nvSpPr>
          <p:cNvPr id="5" name="頁尾版面配置區 4"/>
          <p:cNvSpPr>
            <a:spLocks noGrp="1"/>
          </p:cNvSpPr>
          <p:nvPr>
            <p:ph type="ftr" sz="quarter" idx="11"/>
          </p:nvPr>
        </p:nvSpPr>
        <p:spPr/>
        <p:txBody>
          <a:bodyPr/>
          <a:lstStyle/>
          <a:p>
            <a:r>
              <a:rPr lang="zh-TW" altLang="en-US" dirty="0"/>
              <a:t>源慶</a:t>
            </a:r>
            <a:r>
              <a:rPr lang="en-US" altLang="zh-TW" dirty="0"/>
              <a:t>/</a:t>
            </a:r>
            <a:r>
              <a:rPr lang="zh-TW" altLang="en-US" dirty="0"/>
              <a:t>鴻瑞國際法律專利商標事務所</a:t>
            </a:r>
          </a:p>
        </p:txBody>
      </p:sp>
      <p:sp>
        <p:nvSpPr>
          <p:cNvPr id="6" name="投影片編號版面配置區 5"/>
          <p:cNvSpPr>
            <a:spLocks noGrp="1"/>
          </p:cNvSpPr>
          <p:nvPr>
            <p:ph type="sldNum" sz="quarter" idx="12"/>
          </p:nvPr>
        </p:nvSpPr>
        <p:spPr/>
        <p:txBody>
          <a:bodyPr/>
          <a:lstStyle/>
          <a:p>
            <a:fld id="{144804FE-49CD-45A7-9DCA-03593087366E}" type="slidenum">
              <a:rPr lang="zh-TW" altLang="en-US" smtClean="0"/>
              <a:pPr/>
              <a:t>‹#›</a:t>
            </a:fld>
            <a:endParaRPr lang="zh-TW" altLang="en-US"/>
          </a:p>
        </p:txBody>
      </p:sp>
      <p:pic>
        <p:nvPicPr>
          <p:cNvPr id="7" name="圖片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496" y="44624"/>
            <a:ext cx="432780" cy="542499"/>
          </a:xfrm>
          <a:prstGeom prst="rect">
            <a:avLst/>
          </a:prstGeom>
        </p:spPr>
      </p:pic>
      <p:pic>
        <p:nvPicPr>
          <p:cNvPr id="8" name="圖片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68276" y="101706"/>
            <a:ext cx="670505" cy="420589"/>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r>
              <a:rPr lang="en-US" altLang="zh-TW"/>
              <a:t>www.iipo.com.tw</a:t>
            </a:r>
            <a:endParaRPr lang="zh-TW" altLang="en-US" dirty="0"/>
          </a:p>
        </p:txBody>
      </p:sp>
      <p:sp>
        <p:nvSpPr>
          <p:cNvPr id="5" name="頁尾版面配置區 4"/>
          <p:cNvSpPr>
            <a:spLocks noGrp="1"/>
          </p:cNvSpPr>
          <p:nvPr>
            <p:ph type="ftr" sz="quarter" idx="11"/>
          </p:nvPr>
        </p:nvSpPr>
        <p:spPr/>
        <p:txBody>
          <a:bodyPr/>
          <a:lstStyle/>
          <a:p>
            <a:r>
              <a:rPr lang="zh-TW" altLang="en-US" dirty="0"/>
              <a:t>源慶</a:t>
            </a:r>
            <a:r>
              <a:rPr lang="en-US" altLang="zh-TW" dirty="0"/>
              <a:t>/</a:t>
            </a:r>
            <a:r>
              <a:rPr lang="zh-TW" altLang="en-US" dirty="0"/>
              <a:t>鴻瑞國際法律專利商標事務所</a:t>
            </a:r>
          </a:p>
        </p:txBody>
      </p:sp>
      <p:sp>
        <p:nvSpPr>
          <p:cNvPr id="6" name="投影片編號版面配置區 5"/>
          <p:cNvSpPr>
            <a:spLocks noGrp="1"/>
          </p:cNvSpPr>
          <p:nvPr>
            <p:ph type="sldNum" sz="quarter" idx="12"/>
          </p:nvPr>
        </p:nvSpPr>
        <p:spPr/>
        <p:txBody>
          <a:bodyPr/>
          <a:lstStyle/>
          <a:p>
            <a:fld id="{144804FE-49CD-45A7-9DCA-03593087366E}" type="slidenum">
              <a:rPr lang="zh-TW" altLang="en-US" smtClean="0"/>
              <a:pPr/>
              <a:t>‹#›</a:t>
            </a:fld>
            <a:endParaRPr lang="zh-TW" altLang="en-US"/>
          </a:p>
        </p:txBody>
      </p:sp>
      <p:pic>
        <p:nvPicPr>
          <p:cNvPr id="7" name="圖片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496" y="44624"/>
            <a:ext cx="432780" cy="542499"/>
          </a:xfrm>
          <a:prstGeom prst="rect">
            <a:avLst/>
          </a:prstGeom>
        </p:spPr>
      </p:pic>
      <p:pic>
        <p:nvPicPr>
          <p:cNvPr id="8" name="圖片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68276" y="101706"/>
            <a:ext cx="670505" cy="420589"/>
          </a:xfrm>
          <a:prstGeom prst="rect">
            <a:avLst/>
          </a:prstGeom>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比對">
    <p:spTree>
      <p:nvGrpSpPr>
        <p:cNvPr id="1" name=""/>
        <p:cNvGrpSpPr/>
        <p:nvPr/>
      </p:nvGrpSpPr>
      <p:grpSpPr>
        <a:xfrm>
          <a:off x="0" y="0"/>
          <a:ext cx="0" cy="0"/>
          <a:chOff x="0" y="0"/>
          <a:chExt cx="0" cy="0"/>
        </a:xfrm>
      </p:grpSpPr>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p>
            <a:r>
              <a:rPr lang="en-US" altLang="zh-TW"/>
              <a:t>www.iipo.com.tw</a:t>
            </a:r>
            <a:endParaRPr lang="zh-TW" altLang="en-US" dirty="0"/>
          </a:p>
        </p:txBody>
      </p:sp>
      <p:sp>
        <p:nvSpPr>
          <p:cNvPr id="8" name="頁尾版面配置區 7"/>
          <p:cNvSpPr>
            <a:spLocks noGrp="1"/>
          </p:cNvSpPr>
          <p:nvPr>
            <p:ph type="ftr" sz="quarter" idx="11"/>
          </p:nvPr>
        </p:nvSpPr>
        <p:spPr/>
        <p:txBody>
          <a:bodyPr/>
          <a:lstStyle/>
          <a:p>
            <a:r>
              <a:rPr lang="zh-TW" altLang="en-US" dirty="0"/>
              <a:t>源慶</a:t>
            </a:r>
            <a:r>
              <a:rPr lang="en-US" altLang="zh-TW" dirty="0"/>
              <a:t>/</a:t>
            </a:r>
            <a:r>
              <a:rPr lang="zh-TW" altLang="en-US" dirty="0"/>
              <a:t>鴻瑞國際法律專利商標事務所</a:t>
            </a:r>
          </a:p>
        </p:txBody>
      </p:sp>
      <p:sp>
        <p:nvSpPr>
          <p:cNvPr id="9" name="投影片編號版面配置區 8"/>
          <p:cNvSpPr>
            <a:spLocks noGrp="1"/>
          </p:cNvSpPr>
          <p:nvPr>
            <p:ph type="sldNum" sz="quarter" idx="12"/>
          </p:nvPr>
        </p:nvSpPr>
        <p:spPr/>
        <p:txBody>
          <a:bodyPr/>
          <a:lstStyle/>
          <a:p>
            <a:fld id="{144804FE-49CD-45A7-9DCA-03593087366E}" type="slidenum">
              <a:rPr lang="zh-TW" altLang="en-US" smtClean="0"/>
              <a:pPr/>
              <a:t>‹#›</a:t>
            </a:fld>
            <a:endParaRPr lang="zh-TW" altLang="en-US"/>
          </a:p>
        </p:txBody>
      </p:sp>
      <p:sp>
        <p:nvSpPr>
          <p:cNvPr id="10" name="標題 9"/>
          <p:cNvSpPr>
            <a:spLocks noGrp="1"/>
          </p:cNvSpPr>
          <p:nvPr>
            <p:ph type="title"/>
          </p:nvPr>
        </p:nvSpPr>
        <p:spPr/>
        <p:txBody>
          <a:bodyPr/>
          <a:lstStyle/>
          <a:p>
            <a:r>
              <a:rPr lang="zh-TW" altLang="en-US" smtClean="0"/>
              <a:t>按一下以編輯母片標題樣式</a:t>
            </a:r>
            <a:endParaRPr lang="zh-TW" altLang="en-US"/>
          </a:p>
        </p:txBody>
      </p:sp>
      <p:pic>
        <p:nvPicPr>
          <p:cNvPr id="11" name="圖片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496" y="44624"/>
            <a:ext cx="432780" cy="542499"/>
          </a:xfrm>
          <a:prstGeom prst="rect">
            <a:avLst/>
          </a:prstGeom>
        </p:spPr>
      </p:pic>
      <p:pic>
        <p:nvPicPr>
          <p:cNvPr id="12" name="圖片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68276" y="101706"/>
            <a:ext cx="670505" cy="420589"/>
          </a:xfrm>
          <a:prstGeom prst="rect">
            <a:avLst/>
          </a:prstGeom>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只有標題">
    <p:spTree>
      <p:nvGrpSpPr>
        <p:cNvPr id="1" name=""/>
        <p:cNvGrpSpPr/>
        <p:nvPr/>
      </p:nvGrpSpPr>
      <p:grpSpPr>
        <a:xfrm>
          <a:off x="0" y="0"/>
          <a:ext cx="0" cy="0"/>
          <a:chOff x="0" y="0"/>
          <a:chExt cx="0" cy="0"/>
        </a:xfrm>
      </p:grpSpPr>
      <p:sp>
        <p:nvSpPr>
          <p:cNvPr id="6" name="日期版面配置區 5"/>
          <p:cNvSpPr>
            <a:spLocks noGrp="1"/>
          </p:cNvSpPr>
          <p:nvPr>
            <p:ph type="dt" sz="half" idx="10"/>
          </p:nvPr>
        </p:nvSpPr>
        <p:spPr/>
        <p:txBody>
          <a:bodyPr/>
          <a:lstStyle/>
          <a:p>
            <a:r>
              <a:rPr lang="en-US" altLang="zh-TW"/>
              <a:t>www.iipo.com.tw</a:t>
            </a:r>
            <a:endParaRPr lang="zh-TW" altLang="en-US" dirty="0"/>
          </a:p>
        </p:txBody>
      </p:sp>
      <p:sp>
        <p:nvSpPr>
          <p:cNvPr id="7" name="頁尾版面配置區 6"/>
          <p:cNvSpPr>
            <a:spLocks noGrp="1"/>
          </p:cNvSpPr>
          <p:nvPr>
            <p:ph type="ftr" sz="quarter" idx="11"/>
          </p:nvPr>
        </p:nvSpPr>
        <p:spPr/>
        <p:txBody>
          <a:bodyPr/>
          <a:lstStyle/>
          <a:p>
            <a:r>
              <a:rPr lang="zh-TW" altLang="en-US" dirty="0"/>
              <a:t>源慶</a:t>
            </a:r>
            <a:r>
              <a:rPr lang="en-US" altLang="zh-TW" dirty="0"/>
              <a:t>/</a:t>
            </a:r>
            <a:r>
              <a:rPr lang="zh-TW" altLang="en-US" dirty="0"/>
              <a:t>鴻瑞國際法律專利商標事務所</a:t>
            </a:r>
          </a:p>
        </p:txBody>
      </p:sp>
      <p:sp>
        <p:nvSpPr>
          <p:cNvPr id="8" name="投影片編號版面配置區 7"/>
          <p:cNvSpPr>
            <a:spLocks noGrp="1"/>
          </p:cNvSpPr>
          <p:nvPr>
            <p:ph type="sldNum" sz="quarter" idx="12"/>
          </p:nvPr>
        </p:nvSpPr>
        <p:spPr/>
        <p:txBody>
          <a:bodyPr/>
          <a:lstStyle/>
          <a:p>
            <a:fld id="{144804FE-49CD-45A7-9DCA-03593087366E}" type="slidenum">
              <a:rPr lang="zh-TW" altLang="en-US" smtClean="0"/>
              <a:pPr/>
              <a:t>‹#›</a:t>
            </a:fld>
            <a:endParaRPr lang="zh-TW" altLang="en-US"/>
          </a:p>
        </p:txBody>
      </p:sp>
      <p:sp>
        <p:nvSpPr>
          <p:cNvPr id="9" name="標題 8"/>
          <p:cNvSpPr>
            <a:spLocks noGrp="1"/>
          </p:cNvSpPr>
          <p:nvPr>
            <p:ph type="title"/>
          </p:nvPr>
        </p:nvSpPr>
        <p:spPr/>
        <p:txBody>
          <a:bodyPr/>
          <a:lstStyle/>
          <a:p>
            <a:r>
              <a:rPr lang="zh-TW" altLang="en-US" smtClean="0"/>
              <a:t>按一下以編輯母片標題樣式</a:t>
            </a:r>
            <a:endParaRPr lang="zh-TW" altLang="en-US"/>
          </a:p>
        </p:txBody>
      </p:sp>
      <p:pic>
        <p:nvPicPr>
          <p:cNvPr id="10" name="圖片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496" y="44624"/>
            <a:ext cx="432780" cy="542499"/>
          </a:xfrm>
          <a:prstGeom prst="rect">
            <a:avLst/>
          </a:prstGeom>
        </p:spPr>
      </p:pic>
      <p:pic>
        <p:nvPicPr>
          <p:cNvPr id="11" name="圖片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68276" y="101706"/>
            <a:ext cx="670505" cy="420589"/>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marL="0" marR="0" indent="0" algn="l" defTabSz="914400" rtl="0" eaLnBrk="1" fontAlgn="auto" latinLnBrk="0" hangingPunct="1">
              <a:lnSpc>
                <a:spcPct val="100000"/>
              </a:lnSpc>
              <a:spcBef>
                <a:spcPts val="0"/>
              </a:spcBef>
              <a:spcAft>
                <a:spcPts val="0"/>
              </a:spcAft>
              <a:buClrTx/>
              <a:buSzTx/>
              <a:buFontTx/>
              <a:buNone/>
              <a:tabLst/>
              <a:defRPr/>
            </a:lvl1pPr>
          </a:lstStyle>
          <a:p>
            <a:r>
              <a:rPr lang="en-US" altLang="zh-TW"/>
              <a:t>www.iipo.com.tw</a:t>
            </a:r>
            <a:endParaRPr lang="zh-TW" altLang="en-US" dirty="0"/>
          </a:p>
        </p:txBody>
      </p:sp>
      <p:sp>
        <p:nvSpPr>
          <p:cNvPr id="5" name="頁尾版面配置區 4"/>
          <p:cNvSpPr>
            <a:spLocks noGrp="1"/>
          </p:cNvSpPr>
          <p:nvPr>
            <p:ph type="ftr" sz="quarter" idx="11"/>
          </p:nvPr>
        </p:nvSpPr>
        <p:spPr/>
        <p:txBody>
          <a:bodyPr/>
          <a:lstStyle/>
          <a:p>
            <a:r>
              <a:rPr lang="zh-TW" altLang="en-US" dirty="0"/>
              <a:t>源慶</a:t>
            </a:r>
            <a:r>
              <a:rPr lang="en-US" altLang="zh-TW" dirty="0"/>
              <a:t>/</a:t>
            </a:r>
            <a:r>
              <a:rPr lang="zh-TW" altLang="en-US" dirty="0"/>
              <a:t>鴻瑞國際法律專利商標事務所</a:t>
            </a:r>
          </a:p>
        </p:txBody>
      </p:sp>
      <p:sp>
        <p:nvSpPr>
          <p:cNvPr id="6" name="投影片編號版面配置區 5"/>
          <p:cNvSpPr>
            <a:spLocks noGrp="1"/>
          </p:cNvSpPr>
          <p:nvPr>
            <p:ph type="sldNum" sz="quarter" idx="12"/>
          </p:nvPr>
        </p:nvSpPr>
        <p:spPr/>
        <p:txBody>
          <a:bodyPr/>
          <a:lstStyle/>
          <a:p>
            <a:fld id="{144804FE-49CD-45A7-9DCA-03593087366E}" type="slidenum">
              <a:rPr lang="zh-TW" altLang="en-US" smtClean="0"/>
              <a:pPr/>
              <a:t>‹#›</a:t>
            </a:fld>
            <a:endParaRPr lang="zh-TW" altLang="en-US"/>
          </a:p>
        </p:txBody>
      </p:sp>
      <p:pic>
        <p:nvPicPr>
          <p:cNvPr id="7" name="圖片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496" y="44624"/>
            <a:ext cx="432780" cy="542499"/>
          </a:xfrm>
          <a:prstGeom prst="rect">
            <a:avLst/>
          </a:prstGeom>
        </p:spPr>
      </p:pic>
      <p:pic>
        <p:nvPicPr>
          <p:cNvPr id="8" name="圖片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68276" y="101706"/>
            <a:ext cx="670505" cy="420589"/>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p>
            <a:r>
              <a:rPr lang="en-US" altLang="zh-TW"/>
              <a:t>www.iipo.com.tw</a:t>
            </a:r>
            <a:endParaRPr lang="zh-TW" altLang="en-US" dirty="0"/>
          </a:p>
        </p:txBody>
      </p:sp>
      <p:sp>
        <p:nvSpPr>
          <p:cNvPr id="5" name="頁尾版面配置區 4"/>
          <p:cNvSpPr>
            <a:spLocks noGrp="1"/>
          </p:cNvSpPr>
          <p:nvPr>
            <p:ph type="ftr" sz="quarter" idx="11"/>
          </p:nvPr>
        </p:nvSpPr>
        <p:spPr/>
        <p:txBody>
          <a:bodyPr/>
          <a:lstStyle/>
          <a:p>
            <a:r>
              <a:rPr lang="zh-TW" altLang="en-US" dirty="0"/>
              <a:t>源慶</a:t>
            </a:r>
            <a:r>
              <a:rPr lang="en-US" altLang="zh-TW" dirty="0"/>
              <a:t>/</a:t>
            </a:r>
            <a:r>
              <a:rPr lang="zh-TW" altLang="en-US" dirty="0"/>
              <a:t>鴻瑞國際法律專利商標事務所</a:t>
            </a:r>
          </a:p>
        </p:txBody>
      </p:sp>
      <p:sp>
        <p:nvSpPr>
          <p:cNvPr id="6" name="投影片編號版面配置區 5"/>
          <p:cNvSpPr>
            <a:spLocks noGrp="1"/>
          </p:cNvSpPr>
          <p:nvPr>
            <p:ph type="sldNum" sz="quarter" idx="12"/>
          </p:nvPr>
        </p:nvSpPr>
        <p:spPr/>
        <p:txBody>
          <a:bodyPr/>
          <a:lstStyle/>
          <a:p>
            <a:fld id="{144804FE-49CD-45A7-9DCA-03593087366E}" type="slidenum">
              <a:rPr lang="zh-TW" altLang="en-US" smtClean="0"/>
              <a:pPr/>
              <a:t>‹#›</a:t>
            </a:fld>
            <a:endParaRPr lang="zh-TW" altLang="en-US"/>
          </a:p>
        </p:txBody>
      </p:sp>
      <p:pic>
        <p:nvPicPr>
          <p:cNvPr id="7" name="圖片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496" y="44624"/>
            <a:ext cx="432780" cy="542499"/>
          </a:xfrm>
          <a:prstGeom prst="rect">
            <a:avLst/>
          </a:prstGeom>
        </p:spPr>
      </p:pic>
      <p:pic>
        <p:nvPicPr>
          <p:cNvPr id="8" name="圖片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68276" y="101706"/>
            <a:ext cx="670505" cy="420589"/>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p>
            <a:r>
              <a:rPr lang="en-US" altLang="zh-TW"/>
              <a:t>www.iipo.com.tw</a:t>
            </a:r>
            <a:endParaRPr lang="zh-TW" altLang="en-US" dirty="0"/>
          </a:p>
        </p:txBody>
      </p:sp>
      <p:sp>
        <p:nvSpPr>
          <p:cNvPr id="6" name="頁尾版面配置區 5"/>
          <p:cNvSpPr>
            <a:spLocks noGrp="1"/>
          </p:cNvSpPr>
          <p:nvPr>
            <p:ph type="ftr" sz="quarter" idx="11"/>
          </p:nvPr>
        </p:nvSpPr>
        <p:spPr/>
        <p:txBody>
          <a:bodyPr/>
          <a:lstStyle/>
          <a:p>
            <a:r>
              <a:rPr lang="zh-TW" altLang="en-US" dirty="0"/>
              <a:t>源慶</a:t>
            </a:r>
            <a:r>
              <a:rPr lang="en-US" altLang="zh-TW" dirty="0"/>
              <a:t>/</a:t>
            </a:r>
            <a:r>
              <a:rPr lang="zh-TW" altLang="en-US" dirty="0"/>
              <a:t>鴻瑞國際法律專利商標事務所</a:t>
            </a:r>
          </a:p>
        </p:txBody>
      </p:sp>
      <p:sp>
        <p:nvSpPr>
          <p:cNvPr id="7" name="投影片編號版面配置區 6"/>
          <p:cNvSpPr>
            <a:spLocks noGrp="1"/>
          </p:cNvSpPr>
          <p:nvPr>
            <p:ph type="sldNum" sz="quarter" idx="12"/>
          </p:nvPr>
        </p:nvSpPr>
        <p:spPr/>
        <p:txBody>
          <a:bodyPr/>
          <a:lstStyle/>
          <a:p>
            <a:fld id="{144804FE-49CD-45A7-9DCA-03593087366E}" type="slidenum">
              <a:rPr lang="zh-TW" altLang="en-US" smtClean="0"/>
              <a:pPr/>
              <a:t>‹#›</a:t>
            </a:fld>
            <a:endParaRPr lang="zh-TW" altLang="en-US"/>
          </a:p>
        </p:txBody>
      </p:sp>
      <p:pic>
        <p:nvPicPr>
          <p:cNvPr id="8" name="圖片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496" y="44624"/>
            <a:ext cx="432780" cy="542499"/>
          </a:xfrm>
          <a:prstGeom prst="rect">
            <a:avLst/>
          </a:prstGeom>
        </p:spPr>
      </p:pic>
      <p:pic>
        <p:nvPicPr>
          <p:cNvPr id="9" name="圖片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68276" y="101706"/>
            <a:ext cx="670505" cy="420589"/>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p>
            <a:r>
              <a:rPr lang="en-US" altLang="zh-TW"/>
              <a:t>www.iipo.com.tw</a:t>
            </a:r>
            <a:endParaRPr lang="zh-TW" altLang="en-US" dirty="0"/>
          </a:p>
        </p:txBody>
      </p:sp>
      <p:sp>
        <p:nvSpPr>
          <p:cNvPr id="8" name="頁尾版面配置區 7"/>
          <p:cNvSpPr>
            <a:spLocks noGrp="1"/>
          </p:cNvSpPr>
          <p:nvPr>
            <p:ph type="ftr" sz="quarter" idx="11"/>
          </p:nvPr>
        </p:nvSpPr>
        <p:spPr/>
        <p:txBody>
          <a:bodyPr/>
          <a:lstStyle/>
          <a:p>
            <a:r>
              <a:rPr lang="zh-TW" altLang="en-US" dirty="0"/>
              <a:t>源慶</a:t>
            </a:r>
            <a:r>
              <a:rPr lang="en-US" altLang="zh-TW" dirty="0"/>
              <a:t>/</a:t>
            </a:r>
            <a:r>
              <a:rPr lang="zh-TW" altLang="en-US" dirty="0"/>
              <a:t>鴻瑞國際法律專利商標事務所</a:t>
            </a:r>
          </a:p>
        </p:txBody>
      </p:sp>
      <p:sp>
        <p:nvSpPr>
          <p:cNvPr id="9" name="投影片編號版面配置區 8"/>
          <p:cNvSpPr>
            <a:spLocks noGrp="1"/>
          </p:cNvSpPr>
          <p:nvPr>
            <p:ph type="sldNum" sz="quarter" idx="12"/>
          </p:nvPr>
        </p:nvSpPr>
        <p:spPr/>
        <p:txBody>
          <a:bodyPr/>
          <a:lstStyle/>
          <a:p>
            <a:fld id="{144804FE-49CD-45A7-9DCA-03593087366E}" type="slidenum">
              <a:rPr lang="zh-TW" altLang="en-US" smtClean="0"/>
              <a:pPr/>
              <a:t>‹#›</a:t>
            </a:fld>
            <a:endParaRPr lang="zh-TW" altLang="en-US"/>
          </a:p>
        </p:txBody>
      </p:sp>
      <p:pic>
        <p:nvPicPr>
          <p:cNvPr id="10" name="圖片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496" y="44624"/>
            <a:ext cx="432780" cy="542499"/>
          </a:xfrm>
          <a:prstGeom prst="rect">
            <a:avLst/>
          </a:prstGeom>
        </p:spPr>
      </p:pic>
      <p:pic>
        <p:nvPicPr>
          <p:cNvPr id="11" name="圖片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68276" y="101706"/>
            <a:ext cx="670505" cy="420589"/>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p>
            <a:r>
              <a:rPr lang="en-US" altLang="zh-TW"/>
              <a:t>www.iipo.com.tw</a:t>
            </a:r>
            <a:endParaRPr lang="zh-TW" altLang="en-US" dirty="0"/>
          </a:p>
        </p:txBody>
      </p:sp>
      <p:sp>
        <p:nvSpPr>
          <p:cNvPr id="4" name="頁尾版面配置區 3"/>
          <p:cNvSpPr>
            <a:spLocks noGrp="1"/>
          </p:cNvSpPr>
          <p:nvPr>
            <p:ph type="ftr" sz="quarter" idx="11"/>
          </p:nvPr>
        </p:nvSpPr>
        <p:spPr/>
        <p:txBody>
          <a:bodyPr/>
          <a:lstStyle/>
          <a:p>
            <a:r>
              <a:rPr lang="zh-TW" altLang="en-US" dirty="0"/>
              <a:t>源慶</a:t>
            </a:r>
            <a:r>
              <a:rPr lang="en-US" altLang="zh-TW" dirty="0"/>
              <a:t>/</a:t>
            </a:r>
            <a:r>
              <a:rPr lang="zh-TW" altLang="en-US" dirty="0"/>
              <a:t>鴻瑞國際法律專利商標事務所</a:t>
            </a:r>
          </a:p>
        </p:txBody>
      </p:sp>
      <p:sp>
        <p:nvSpPr>
          <p:cNvPr id="5" name="投影片編號版面配置區 4"/>
          <p:cNvSpPr>
            <a:spLocks noGrp="1"/>
          </p:cNvSpPr>
          <p:nvPr>
            <p:ph type="sldNum" sz="quarter" idx="12"/>
          </p:nvPr>
        </p:nvSpPr>
        <p:spPr/>
        <p:txBody>
          <a:bodyPr/>
          <a:lstStyle/>
          <a:p>
            <a:fld id="{144804FE-49CD-45A7-9DCA-03593087366E}" type="slidenum">
              <a:rPr lang="zh-TW" altLang="en-US" smtClean="0"/>
              <a:pPr/>
              <a:t>‹#›</a:t>
            </a:fld>
            <a:endParaRPr lang="zh-TW" altLang="en-US"/>
          </a:p>
        </p:txBody>
      </p:sp>
      <p:pic>
        <p:nvPicPr>
          <p:cNvPr id="6" name="圖片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496" y="44624"/>
            <a:ext cx="432780" cy="542499"/>
          </a:xfrm>
          <a:prstGeom prst="rect">
            <a:avLst/>
          </a:prstGeom>
        </p:spPr>
      </p:pic>
      <p:pic>
        <p:nvPicPr>
          <p:cNvPr id="7" name="圖片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68276" y="101706"/>
            <a:ext cx="670505" cy="420589"/>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r>
              <a:rPr lang="en-US" altLang="zh-TW"/>
              <a:t>www.iipo.com.tw</a:t>
            </a:r>
            <a:endParaRPr lang="zh-TW" altLang="en-US" dirty="0"/>
          </a:p>
        </p:txBody>
      </p:sp>
      <p:sp>
        <p:nvSpPr>
          <p:cNvPr id="3" name="頁尾版面配置區 2"/>
          <p:cNvSpPr>
            <a:spLocks noGrp="1"/>
          </p:cNvSpPr>
          <p:nvPr>
            <p:ph type="ftr" sz="quarter" idx="11"/>
          </p:nvPr>
        </p:nvSpPr>
        <p:spPr/>
        <p:txBody>
          <a:bodyPr/>
          <a:lstStyle/>
          <a:p>
            <a:r>
              <a:rPr lang="zh-TW" altLang="en-US" dirty="0"/>
              <a:t>源慶</a:t>
            </a:r>
            <a:r>
              <a:rPr lang="en-US" altLang="zh-TW" dirty="0"/>
              <a:t>/</a:t>
            </a:r>
            <a:r>
              <a:rPr lang="zh-TW" altLang="en-US" dirty="0"/>
              <a:t>鴻瑞國際法律專利商標事務所</a:t>
            </a:r>
          </a:p>
        </p:txBody>
      </p:sp>
      <p:sp>
        <p:nvSpPr>
          <p:cNvPr id="4" name="投影片編號版面配置區 3"/>
          <p:cNvSpPr>
            <a:spLocks noGrp="1"/>
          </p:cNvSpPr>
          <p:nvPr>
            <p:ph type="sldNum" sz="quarter" idx="12"/>
          </p:nvPr>
        </p:nvSpPr>
        <p:spPr/>
        <p:txBody>
          <a:bodyPr/>
          <a:lstStyle/>
          <a:p>
            <a:fld id="{144804FE-49CD-45A7-9DCA-03593087366E}" type="slidenum">
              <a:rPr lang="zh-TW" altLang="en-US" smtClean="0"/>
              <a:pPr/>
              <a:t>‹#›</a:t>
            </a:fld>
            <a:endParaRPr lang="zh-TW" altLang="en-US"/>
          </a:p>
        </p:txBody>
      </p:sp>
      <p:pic>
        <p:nvPicPr>
          <p:cNvPr id="5" name="圖片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496" y="44624"/>
            <a:ext cx="432780" cy="542499"/>
          </a:xfrm>
          <a:prstGeom prst="rect">
            <a:avLst/>
          </a:prstGeom>
        </p:spPr>
      </p:pic>
      <p:pic>
        <p:nvPicPr>
          <p:cNvPr id="6" name="圖片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68276" y="101706"/>
            <a:ext cx="670505" cy="420589"/>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r>
              <a:rPr lang="en-US" altLang="zh-TW"/>
              <a:t>www.iipo.com.tw</a:t>
            </a:r>
            <a:endParaRPr lang="zh-TW" altLang="en-US" dirty="0"/>
          </a:p>
        </p:txBody>
      </p:sp>
      <p:sp>
        <p:nvSpPr>
          <p:cNvPr id="6" name="頁尾版面配置區 5"/>
          <p:cNvSpPr>
            <a:spLocks noGrp="1"/>
          </p:cNvSpPr>
          <p:nvPr>
            <p:ph type="ftr" sz="quarter" idx="11"/>
          </p:nvPr>
        </p:nvSpPr>
        <p:spPr/>
        <p:txBody>
          <a:bodyPr/>
          <a:lstStyle/>
          <a:p>
            <a:r>
              <a:rPr lang="zh-TW" altLang="en-US" dirty="0"/>
              <a:t>源慶</a:t>
            </a:r>
            <a:r>
              <a:rPr lang="en-US" altLang="zh-TW" dirty="0"/>
              <a:t>/</a:t>
            </a:r>
            <a:r>
              <a:rPr lang="zh-TW" altLang="en-US" dirty="0"/>
              <a:t>鴻瑞國際法律專利商標事務所</a:t>
            </a:r>
          </a:p>
        </p:txBody>
      </p:sp>
      <p:sp>
        <p:nvSpPr>
          <p:cNvPr id="7" name="投影片編號版面配置區 6"/>
          <p:cNvSpPr>
            <a:spLocks noGrp="1"/>
          </p:cNvSpPr>
          <p:nvPr>
            <p:ph type="sldNum" sz="quarter" idx="12"/>
          </p:nvPr>
        </p:nvSpPr>
        <p:spPr/>
        <p:txBody>
          <a:bodyPr/>
          <a:lstStyle/>
          <a:p>
            <a:fld id="{144804FE-49CD-45A7-9DCA-03593087366E}" type="slidenum">
              <a:rPr lang="zh-TW" altLang="en-US" smtClean="0"/>
              <a:pPr/>
              <a:t>‹#›</a:t>
            </a:fld>
            <a:endParaRPr lang="zh-TW" altLang="en-US"/>
          </a:p>
        </p:txBody>
      </p:sp>
      <p:pic>
        <p:nvPicPr>
          <p:cNvPr id="8" name="圖片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496" y="44624"/>
            <a:ext cx="432780" cy="542499"/>
          </a:xfrm>
          <a:prstGeom prst="rect">
            <a:avLst/>
          </a:prstGeom>
        </p:spPr>
      </p:pic>
      <p:pic>
        <p:nvPicPr>
          <p:cNvPr id="9" name="圖片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68276" y="101706"/>
            <a:ext cx="670505" cy="420589"/>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smtClean="0"/>
              <a:t>按一下圖示以新增圖片</a:t>
            </a:r>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r>
              <a:rPr lang="en-US" altLang="zh-TW"/>
              <a:t>www.iipo.com.tw</a:t>
            </a:r>
            <a:endParaRPr lang="zh-TW" altLang="en-US" dirty="0"/>
          </a:p>
        </p:txBody>
      </p:sp>
      <p:sp>
        <p:nvSpPr>
          <p:cNvPr id="6" name="頁尾版面配置區 5"/>
          <p:cNvSpPr>
            <a:spLocks noGrp="1"/>
          </p:cNvSpPr>
          <p:nvPr>
            <p:ph type="ftr" sz="quarter" idx="11"/>
          </p:nvPr>
        </p:nvSpPr>
        <p:spPr/>
        <p:txBody>
          <a:bodyPr/>
          <a:lstStyle/>
          <a:p>
            <a:r>
              <a:rPr lang="zh-TW" altLang="en-US" dirty="0"/>
              <a:t>源慶</a:t>
            </a:r>
            <a:r>
              <a:rPr lang="en-US" altLang="zh-TW" dirty="0"/>
              <a:t>/</a:t>
            </a:r>
            <a:r>
              <a:rPr lang="zh-TW" altLang="en-US" dirty="0"/>
              <a:t>鴻瑞國際法律專利商標事務所</a:t>
            </a:r>
          </a:p>
        </p:txBody>
      </p:sp>
      <p:sp>
        <p:nvSpPr>
          <p:cNvPr id="7" name="投影片編號版面配置區 6"/>
          <p:cNvSpPr>
            <a:spLocks noGrp="1"/>
          </p:cNvSpPr>
          <p:nvPr>
            <p:ph type="sldNum" sz="quarter" idx="12"/>
          </p:nvPr>
        </p:nvSpPr>
        <p:spPr/>
        <p:txBody>
          <a:bodyPr/>
          <a:lstStyle/>
          <a:p>
            <a:fld id="{144804FE-49CD-45A7-9DCA-03593087366E}" type="slidenum">
              <a:rPr lang="zh-TW" altLang="en-US" smtClean="0"/>
              <a:pPr/>
              <a:t>‹#›</a:t>
            </a:fld>
            <a:endParaRPr lang="zh-TW" altLang="en-US"/>
          </a:p>
        </p:txBody>
      </p:sp>
      <p:pic>
        <p:nvPicPr>
          <p:cNvPr id="8" name="圖片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496" y="44624"/>
            <a:ext cx="432780" cy="542499"/>
          </a:xfrm>
          <a:prstGeom prst="rect">
            <a:avLst/>
          </a:prstGeom>
        </p:spPr>
      </p:pic>
      <p:pic>
        <p:nvPicPr>
          <p:cNvPr id="9" name="圖片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68276" y="101706"/>
            <a:ext cx="670505" cy="420589"/>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TW" altLang="en-US"/>
              <a:t>按一下以編輯母片標題樣式</a:t>
            </a:r>
          </a:p>
        </p:txBody>
      </p:sp>
      <p:sp>
        <p:nvSpPr>
          <p:cNvPr id="3" name="文字版面配置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marL="0" marR="0" indent="0" algn="l" defTabSz="914400" rtl="0" eaLnBrk="1" fontAlgn="auto" latinLnBrk="0" hangingPunct="1">
              <a:lnSpc>
                <a:spcPct val="100000"/>
              </a:lnSpc>
              <a:spcBef>
                <a:spcPts val="0"/>
              </a:spcBef>
              <a:spcAft>
                <a:spcPts val="0"/>
              </a:spcAft>
              <a:buClrTx/>
              <a:buSzTx/>
              <a:buFontTx/>
              <a:buNone/>
              <a:tabLst/>
              <a:defRPr sz="1200">
                <a:solidFill>
                  <a:schemeClr val="tx1">
                    <a:tint val="75000"/>
                  </a:schemeClr>
                </a:solidFill>
              </a:defRPr>
            </a:lvl1pPr>
          </a:lstStyle>
          <a:p>
            <a:r>
              <a:rPr lang="en-US" altLang="zh-TW"/>
              <a:t>www.iipo.com.tw</a:t>
            </a:r>
            <a:endParaRPr lang="zh-TW" altLang="en-US" dirty="0"/>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zh-TW" altLang="en-US" dirty="0"/>
              <a:t>源慶</a:t>
            </a:r>
            <a:r>
              <a:rPr lang="en-US" altLang="zh-TW" dirty="0"/>
              <a:t>/</a:t>
            </a:r>
            <a:r>
              <a:rPr lang="zh-TW" altLang="en-US" dirty="0"/>
              <a:t>鴻瑞國際法律專利商標事務所</a:t>
            </a:r>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44804FE-49CD-45A7-9DCA-03593087366E}" type="slidenum">
              <a:rPr lang="zh-TW" altLang="en-US" smtClean="0"/>
              <a:pPr/>
              <a:t>‹#›</a:t>
            </a:fld>
            <a:endParaRPr lang="zh-TW"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53" r:id="rId12"/>
    <p:sldLayoutId id="2147483654" r:id="rId13"/>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jpeg"/><Relationship Id="rId4" Type="http://schemas.openxmlformats.org/officeDocument/2006/relationships/image" Target="../media/image15.jpeg"/></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 Id="rId5" Type="http://schemas.openxmlformats.org/officeDocument/2006/relationships/image" Target="../media/image21.jpeg"/><Relationship Id="rId4" Type="http://schemas.openxmlformats.org/officeDocument/2006/relationships/image" Target="../media/image20.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27.jpeg"/><Relationship Id="rId5" Type="http://schemas.openxmlformats.org/officeDocument/2006/relationships/image" Target="../media/image26.png"/><Relationship Id="rId4" Type="http://schemas.openxmlformats.org/officeDocument/2006/relationships/image" Target="../media/image25.png"/></Relationships>
</file>

<file path=ppt/slides/_rels/slide2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image" Target="../media/image5.jpeg"/></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 Id="rId4" Type="http://schemas.openxmlformats.org/officeDocument/2006/relationships/image" Target="../media/image30.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4.jpeg"/></Relationships>
</file>

<file path=ppt/slides/_rels/slide4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6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image" Target="../media/image40.png"/><Relationship Id="rId1" Type="http://schemas.openxmlformats.org/officeDocument/2006/relationships/slideLayout" Target="../slideLayouts/slideLayout7.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emf"/><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emf"/><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7.xml"/><Relationship Id="rId4" Type="http://schemas.openxmlformats.org/officeDocument/2006/relationships/image" Target="../media/image52.png"/></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1569332"/>
            <a:ext cx="7772400" cy="1571636"/>
          </a:xfrm>
        </p:spPr>
        <p:txBody>
          <a:bodyPr>
            <a:normAutofit/>
          </a:bodyPr>
          <a:lstStyle/>
          <a:p>
            <a:r>
              <a:rPr lang="zh-TW" altLang="en-US" dirty="0" smtClean="0">
                <a:effectLst>
                  <a:outerShdw blurRad="38100" dist="38100" dir="2700000" algn="tl">
                    <a:srgbClr val="000000">
                      <a:alpha val="43137"/>
                    </a:srgbClr>
                  </a:outerShdw>
                </a:effectLst>
                <a:latin typeface="微軟正黑體" pitchFamily="34" charset="-120"/>
                <a:ea typeface="微軟正黑體" pitchFamily="34" charset="-120"/>
              </a:rPr>
              <a:t>專利</a:t>
            </a:r>
            <a:r>
              <a:rPr lang="zh-TW" altLang="en-US" dirty="0">
                <a:effectLst>
                  <a:outerShdw blurRad="38100" dist="38100" dir="2700000" algn="tl">
                    <a:srgbClr val="000000">
                      <a:alpha val="43137"/>
                    </a:srgbClr>
                  </a:outerShdw>
                </a:effectLst>
                <a:latin typeface="微軟正黑體" pitchFamily="34" charset="-120"/>
                <a:ea typeface="微軟正黑體" pitchFamily="34" charset="-120"/>
              </a:rPr>
              <a:t>審查</a:t>
            </a:r>
            <a:r>
              <a:rPr lang="zh-TW" altLang="en-US" dirty="0" smtClean="0">
                <a:effectLst>
                  <a:outerShdw blurRad="38100" dist="38100" dir="2700000" algn="tl">
                    <a:srgbClr val="000000">
                      <a:alpha val="43137"/>
                    </a:srgbClr>
                  </a:outerShdw>
                </a:effectLst>
                <a:latin typeface="微軟正黑體" pitchFamily="34" charset="-120"/>
                <a:ea typeface="微軟正黑體" pitchFamily="34" charset="-120"/>
              </a:rPr>
              <a:t>實務及其案例解析</a:t>
            </a:r>
            <a:endParaRPr lang="zh-TW" altLang="en-US" dirty="0">
              <a:effectLst>
                <a:outerShdw blurRad="38100" dist="38100" dir="2700000" algn="tl">
                  <a:srgbClr val="000000">
                    <a:alpha val="43137"/>
                  </a:srgbClr>
                </a:outerShdw>
              </a:effectLst>
              <a:latin typeface="微軟正黑體" pitchFamily="34" charset="-120"/>
              <a:ea typeface="微軟正黑體" pitchFamily="34" charset="-120"/>
            </a:endParaRPr>
          </a:p>
        </p:txBody>
      </p:sp>
      <p:sp>
        <p:nvSpPr>
          <p:cNvPr id="3" name="副標題 2"/>
          <p:cNvSpPr>
            <a:spLocks noGrp="1"/>
          </p:cNvSpPr>
          <p:nvPr>
            <p:ph type="subTitle" idx="1"/>
          </p:nvPr>
        </p:nvSpPr>
        <p:spPr>
          <a:xfrm>
            <a:off x="3000364" y="4797152"/>
            <a:ext cx="3286148" cy="1085250"/>
          </a:xfrm>
        </p:spPr>
        <p:txBody>
          <a:bodyPr>
            <a:noAutofit/>
          </a:bodyPr>
          <a:lstStyle/>
          <a:p>
            <a:r>
              <a:rPr lang="zh-TW" altLang="en-US" sz="2000" dirty="0" smtClean="0">
                <a:latin typeface="微軟正黑體" pitchFamily="34" charset="-120"/>
                <a:ea typeface="微軟正黑體" pitchFamily="34" charset="-120"/>
              </a:rPr>
              <a:t>鴻瑞國際專利商標事務所</a:t>
            </a:r>
            <a:endParaRPr lang="en-US" altLang="zh-TW" sz="2000" dirty="0" smtClean="0">
              <a:latin typeface="微軟正黑體" pitchFamily="34" charset="-120"/>
              <a:ea typeface="微軟正黑體" pitchFamily="34" charset="-120"/>
            </a:endParaRPr>
          </a:p>
          <a:p>
            <a:r>
              <a:rPr lang="zh-TW" altLang="en-US" sz="2000" dirty="0" smtClean="0">
                <a:latin typeface="微軟正黑體" pitchFamily="34" charset="-120"/>
                <a:ea typeface="微軟正黑體" pitchFamily="34" charset="-120"/>
              </a:rPr>
              <a:t>蔡依庭　專利工程師</a:t>
            </a:r>
            <a:endParaRPr lang="en-US" altLang="zh-TW" sz="2000" dirty="0" smtClean="0">
              <a:latin typeface="微軟正黑體" pitchFamily="34" charset="-120"/>
              <a:ea typeface="微軟正黑體" pitchFamily="34" charset="-120"/>
            </a:endParaRPr>
          </a:p>
          <a:p>
            <a:r>
              <a:rPr lang="en-US" altLang="zh-TW" sz="2000" dirty="0" smtClean="0">
                <a:latin typeface="微軟正黑體" pitchFamily="34" charset="-120"/>
                <a:ea typeface="微軟正黑體" pitchFamily="34" charset="-120"/>
              </a:rPr>
              <a:t>2018/06/13</a:t>
            </a:r>
            <a:endParaRPr lang="zh-TW" altLang="en-US" sz="2000" dirty="0">
              <a:latin typeface="微軟正黑體" pitchFamily="34" charset="-120"/>
              <a:ea typeface="微軟正黑體" pitchFamily="34" charset="-120"/>
            </a:endParaRPr>
          </a:p>
        </p:txBody>
      </p:sp>
      <p:sp>
        <p:nvSpPr>
          <p:cNvPr id="7" name="日期版面配置區 1"/>
          <p:cNvSpPr>
            <a:spLocks noGrp="1"/>
          </p:cNvSpPr>
          <p:nvPr>
            <p:ph type="dt" sz="half" idx="10"/>
          </p:nvPr>
        </p:nvSpPr>
        <p:spPr>
          <a:xfrm>
            <a:off x="457200" y="6160219"/>
            <a:ext cx="2133600" cy="365125"/>
          </a:xfrm>
        </p:spPr>
        <p:txBody>
          <a:bodyPr/>
          <a:lstStyle/>
          <a:p>
            <a:r>
              <a:rPr lang="en-US" altLang="zh-TW" dirty="0" smtClean="0"/>
              <a:t>www.iipo.com.tw</a:t>
            </a:r>
            <a:endParaRPr lang="zh-TW" altLang="en-US" dirty="0"/>
          </a:p>
        </p:txBody>
      </p:sp>
      <p:sp>
        <p:nvSpPr>
          <p:cNvPr id="8" name="頁尾版面配置區 2"/>
          <p:cNvSpPr>
            <a:spLocks noGrp="1"/>
          </p:cNvSpPr>
          <p:nvPr>
            <p:ph type="ftr" sz="quarter" idx="11"/>
          </p:nvPr>
        </p:nvSpPr>
        <p:spPr>
          <a:xfrm>
            <a:off x="3124200" y="6160219"/>
            <a:ext cx="2895600" cy="365125"/>
          </a:xfrm>
        </p:spPr>
        <p:txBody>
          <a:bodyPr/>
          <a:lstStyle/>
          <a:p>
            <a:r>
              <a:rPr lang="zh-TW" altLang="en-US" smtClean="0"/>
              <a:t>源慶</a:t>
            </a:r>
            <a:r>
              <a:rPr lang="en-US" altLang="zh-TW" smtClean="0"/>
              <a:t>/</a:t>
            </a:r>
            <a:r>
              <a:rPr lang="zh-TW" altLang="en-US" smtClean="0"/>
              <a:t>鴻瑞國際法律專利商標事務所</a:t>
            </a:r>
            <a:endParaRPr lang="zh-TW" altLang="en-US" dirty="0"/>
          </a:p>
        </p:txBody>
      </p:sp>
      <p:sp>
        <p:nvSpPr>
          <p:cNvPr id="9" name="投影片編號版面配置區 3"/>
          <p:cNvSpPr>
            <a:spLocks noGrp="1"/>
          </p:cNvSpPr>
          <p:nvPr>
            <p:ph type="sldNum" sz="quarter" idx="12"/>
          </p:nvPr>
        </p:nvSpPr>
        <p:spPr>
          <a:xfrm>
            <a:off x="6553200" y="6160219"/>
            <a:ext cx="2133600" cy="365125"/>
          </a:xfrm>
        </p:spPr>
        <p:txBody>
          <a:bodyPr/>
          <a:lstStyle/>
          <a:p>
            <a:fld id="{144804FE-49CD-45A7-9DCA-03593087366E}" type="slidenum">
              <a:rPr lang="zh-TW" altLang="en-US" smtClean="0"/>
              <a:pPr/>
              <a:t>1</a:t>
            </a:fld>
            <a:endParaRPr lang="zh-TW" altLang="en-US"/>
          </a:p>
        </p:txBody>
      </p:sp>
      <p:cxnSp>
        <p:nvCxnSpPr>
          <p:cNvPr id="10" name="直線接點 9"/>
          <p:cNvCxnSpPr/>
          <p:nvPr/>
        </p:nvCxnSpPr>
        <p:spPr>
          <a:xfrm>
            <a:off x="0" y="6813376"/>
            <a:ext cx="9144000" cy="0"/>
          </a:xfrm>
          <a:prstGeom prst="line">
            <a:avLst/>
          </a:prstGeom>
          <a:ln w="165100"/>
        </p:spPr>
        <p:style>
          <a:lnRef idx="3">
            <a:schemeClr val="accent2"/>
          </a:lnRef>
          <a:fillRef idx="0">
            <a:schemeClr val="accent2"/>
          </a:fillRef>
          <a:effectRef idx="2">
            <a:schemeClr val="accent2"/>
          </a:effectRef>
          <a:fontRef idx="minor">
            <a:schemeClr val="tx1"/>
          </a:fontRef>
        </p:style>
      </p:cxnSp>
      <p:cxnSp>
        <p:nvCxnSpPr>
          <p:cNvPr id="11" name="直線接點 10"/>
          <p:cNvCxnSpPr/>
          <p:nvPr/>
        </p:nvCxnSpPr>
        <p:spPr>
          <a:xfrm>
            <a:off x="0" y="6597352"/>
            <a:ext cx="9144000" cy="0"/>
          </a:xfrm>
          <a:prstGeom prst="line">
            <a:avLst/>
          </a:prstGeom>
          <a:ln w="76200">
            <a:solidFill>
              <a:schemeClr val="accent2">
                <a:lumMod val="40000"/>
                <a:lumOff val="60000"/>
              </a:schemeClr>
            </a:solidFill>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199088534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日期版面配置區 1"/>
          <p:cNvSpPr>
            <a:spLocks noGrp="1"/>
          </p:cNvSpPr>
          <p:nvPr>
            <p:ph type="dt" sz="half" idx="10"/>
          </p:nvPr>
        </p:nvSpPr>
        <p:spPr>
          <a:xfrm>
            <a:off x="457200" y="6160219"/>
            <a:ext cx="2133600" cy="365125"/>
          </a:xfrm>
        </p:spPr>
        <p:txBody>
          <a:bodyPr/>
          <a:lstStyle/>
          <a:p>
            <a:r>
              <a:rPr lang="en-US" altLang="zh-TW" smtClean="0"/>
              <a:t>www.iipo.com.tw</a:t>
            </a:r>
            <a:endParaRPr lang="zh-TW" altLang="en-US" dirty="0"/>
          </a:p>
        </p:txBody>
      </p:sp>
      <p:sp>
        <p:nvSpPr>
          <p:cNvPr id="6" name="頁尾版面配置區 2"/>
          <p:cNvSpPr>
            <a:spLocks noGrp="1"/>
          </p:cNvSpPr>
          <p:nvPr>
            <p:ph type="ftr" sz="quarter" idx="11"/>
          </p:nvPr>
        </p:nvSpPr>
        <p:spPr>
          <a:xfrm>
            <a:off x="3124200" y="6160219"/>
            <a:ext cx="2895600" cy="365125"/>
          </a:xfrm>
        </p:spPr>
        <p:txBody>
          <a:bodyPr/>
          <a:lstStyle/>
          <a:p>
            <a:r>
              <a:rPr lang="zh-TW" altLang="en-US" smtClean="0"/>
              <a:t>源慶</a:t>
            </a:r>
            <a:r>
              <a:rPr lang="en-US" altLang="zh-TW" smtClean="0"/>
              <a:t>/</a:t>
            </a:r>
            <a:r>
              <a:rPr lang="zh-TW" altLang="en-US" smtClean="0"/>
              <a:t>鴻瑞國際法律專利商標事務所</a:t>
            </a:r>
            <a:endParaRPr lang="zh-TW" altLang="en-US" dirty="0"/>
          </a:p>
        </p:txBody>
      </p:sp>
      <p:sp>
        <p:nvSpPr>
          <p:cNvPr id="7" name="投影片編號版面配置區 3"/>
          <p:cNvSpPr>
            <a:spLocks noGrp="1"/>
          </p:cNvSpPr>
          <p:nvPr>
            <p:ph type="sldNum" sz="quarter" idx="12"/>
          </p:nvPr>
        </p:nvSpPr>
        <p:spPr>
          <a:xfrm>
            <a:off x="6553200" y="6160219"/>
            <a:ext cx="2133600" cy="365125"/>
          </a:xfrm>
        </p:spPr>
        <p:txBody>
          <a:bodyPr/>
          <a:lstStyle/>
          <a:p>
            <a:fld id="{144804FE-49CD-45A7-9DCA-03593087366E}" type="slidenum">
              <a:rPr lang="zh-TW" altLang="en-US" smtClean="0"/>
              <a:pPr/>
              <a:t>10</a:t>
            </a:fld>
            <a:endParaRPr lang="zh-TW" altLang="en-US"/>
          </a:p>
        </p:txBody>
      </p:sp>
      <p:cxnSp>
        <p:nvCxnSpPr>
          <p:cNvPr id="8" name="直線接點 7"/>
          <p:cNvCxnSpPr/>
          <p:nvPr/>
        </p:nvCxnSpPr>
        <p:spPr>
          <a:xfrm>
            <a:off x="0" y="6813376"/>
            <a:ext cx="9144000" cy="0"/>
          </a:xfrm>
          <a:prstGeom prst="line">
            <a:avLst/>
          </a:prstGeom>
          <a:ln w="165100"/>
        </p:spPr>
        <p:style>
          <a:lnRef idx="3">
            <a:schemeClr val="accent2"/>
          </a:lnRef>
          <a:fillRef idx="0">
            <a:schemeClr val="accent2"/>
          </a:fillRef>
          <a:effectRef idx="2">
            <a:schemeClr val="accent2"/>
          </a:effectRef>
          <a:fontRef idx="minor">
            <a:schemeClr val="tx1"/>
          </a:fontRef>
        </p:style>
      </p:cxnSp>
      <p:cxnSp>
        <p:nvCxnSpPr>
          <p:cNvPr id="9" name="直線接點 8"/>
          <p:cNvCxnSpPr/>
          <p:nvPr/>
        </p:nvCxnSpPr>
        <p:spPr>
          <a:xfrm>
            <a:off x="0" y="6597352"/>
            <a:ext cx="9144000" cy="0"/>
          </a:xfrm>
          <a:prstGeom prst="line">
            <a:avLst/>
          </a:prstGeom>
          <a:ln w="76200">
            <a:solidFill>
              <a:schemeClr val="accent2">
                <a:lumMod val="40000"/>
                <a:lumOff val="60000"/>
              </a:schemeClr>
            </a:solidFill>
          </a:ln>
        </p:spPr>
        <p:style>
          <a:lnRef idx="3">
            <a:schemeClr val="accent2"/>
          </a:lnRef>
          <a:fillRef idx="0">
            <a:schemeClr val="accent2"/>
          </a:fillRef>
          <a:effectRef idx="2">
            <a:schemeClr val="accent2"/>
          </a:effectRef>
          <a:fontRef idx="minor">
            <a:schemeClr val="tx1"/>
          </a:fontRef>
        </p:style>
      </p:cxnSp>
      <p:sp>
        <p:nvSpPr>
          <p:cNvPr id="10" name="Rectangle 3"/>
          <p:cNvSpPr txBox="1">
            <a:spLocks noChangeArrowheads="1"/>
          </p:cNvSpPr>
          <p:nvPr/>
        </p:nvSpPr>
        <p:spPr>
          <a:xfrm>
            <a:off x="1290413" y="908720"/>
            <a:ext cx="6881987" cy="1349342"/>
          </a:xfrm>
          <a:prstGeom prst="rect">
            <a:avLst/>
          </a:prstGeom>
        </p:spPr>
        <p:txBody>
          <a:bodyPr/>
          <a:lstStyle/>
          <a:p>
            <a:pPr marL="342900" indent="-342900" algn="ctr">
              <a:spcBef>
                <a:spcPct val="20000"/>
              </a:spcBef>
            </a:pPr>
            <a:r>
              <a:rPr kumimoji="0" lang="zh-TW" altLang="en-US" sz="2400" b="0" i="0" u="none" strike="noStrike" kern="1200" cap="none" spc="0" normalizeH="0" baseline="0" noProof="0" dirty="0" smtClean="0">
                <a:ln>
                  <a:noFill/>
                </a:ln>
                <a:solidFill>
                  <a:schemeClr val="tx1"/>
                </a:solidFill>
                <a:effectLst/>
                <a:uLnTx/>
                <a:uFillTx/>
                <a:latin typeface="微軟正黑體" pitchFamily="34" charset="-120"/>
                <a:ea typeface="微軟正黑體" pitchFamily="34" charset="-120"/>
              </a:rPr>
              <a:t>專利權之保護標的 </a:t>
            </a:r>
            <a:r>
              <a:rPr lang="zh-TW" altLang="en-US" sz="2400" noProof="0" dirty="0" smtClean="0">
                <a:latin typeface="微軟正黑體" pitchFamily="34" charset="-120"/>
                <a:ea typeface="微軟正黑體" pitchFamily="34" charset="-120"/>
              </a:rPr>
              <a:t>「</a:t>
            </a:r>
            <a:r>
              <a:rPr lang="zh-TW" altLang="en-US" sz="2400" b="1" dirty="0" smtClean="0">
                <a:solidFill>
                  <a:srgbClr val="FF0000"/>
                </a:solidFill>
                <a:latin typeface="微軟正黑體" pitchFamily="34" charset="-120"/>
                <a:ea typeface="微軟正黑體" pitchFamily="34" charset="-120"/>
              </a:rPr>
              <a:t>方法</a:t>
            </a:r>
            <a:r>
              <a:rPr lang="en-US" altLang="en-US" sz="2400" dirty="0" smtClean="0">
                <a:latin typeface="微軟正黑體" pitchFamily="34" charset="-120"/>
                <a:ea typeface="微軟正黑體" pitchFamily="34" charset="-120"/>
              </a:rPr>
              <a:t>」</a:t>
            </a:r>
            <a:r>
              <a:rPr lang="zh-TW" altLang="en-US" sz="2400" dirty="0" smtClean="0">
                <a:latin typeface="微軟正黑體" pitchFamily="34" charset="-120"/>
                <a:ea typeface="微軟正黑體" pitchFamily="34" charset="-120"/>
              </a:rPr>
              <a:t>及「</a:t>
            </a:r>
            <a:r>
              <a:rPr lang="zh-TW" altLang="en-US" sz="2400" b="1" dirty="0" smtClean="0">
                <a:solidFill>
                  <a:srgbClr val="FF0000"/>
                </a:solidFill>
                <a:latin typeface="微軟正黑體" pitchFamily="34" charset="-120"/>
                <a:ea typeface="微軟正黑體" pitchFamily="34" charset="-120"/>
              </a:rPr>
              <a:t>物品</a:t>
            </a:r>
            <a:r>
              <a:rPr lang="zh-TW" altLang="en-US" sz="2400" dirty="0" smtClean="0">
                <a:latin typeface="微軟正黑體" pitchFamily="34" charset="-120"/>
                <a:ea typeface="微軟正黑體" pitchFamily="34" charset="-120"/>
              </a:rPr>
              <a:t>」</a:t>
            </a:r>
            <a:endParaRPr lang="en-US" altLang="zh-TW" sz="2400" dirty="0" smtClean="0">
              <a:latin typeface="微軟正黑體" pitchFamily="34" charset="-120"/>
              <a:ea typeface="微軟正黑體" pitchFamily="34" charset="-120"/>
            </a:endParaRPr>
          </a:p>
          <a:p>
            <a:pPr marL="342900" indent="-342900">
              <a:spcBef>
                <a:spcPct val="20000"/>
              </a:spcBef>
              <a:buFont typeface="Arial" pitchFamily="34" charset="0"/>
              <a:buChar char="•"/>
            </a:pPr>
            <a:r>
              <a:rPr kumimoji="0" lang="zh-TW" altLang="en-US" sz="2400" b="0" i="0" u="none" strike="noStrike" kern="1200" cap="none" spc="0" normalizeH="0" baseline="0" noProof="0" dirty="0" smtClean="0">
                <a:ln>
                  <a:noFill/>
                </a:ln>
                <a:solidFill>
                  <a:schemeClr val="tx1"/>
                </a:solidFill>
                <a:effectLst/>
                <a:uLnTx/>
                <a:uFillTx/>
                <a:latin typeface="微軟正黑體" pitchFamily="34" charset="-120"/>
                <a:ea typeface="微軟正黑體" pitchFamily="34" charset="-120"/>
              </a:rPr>
              <a:t>專利種類各國規定並不相同。</a:t>
            </a:r>
            <a:endParaRPr kumimoji="0" lang="en-US" altLang="zh-TW" sz="2400" b="0" i="0" u="none" strike="noStrike" kern="1200" cap="none" spc="0" normalizeH="0" baseline="0" noProof="0" dirty="0" smtClean="0">
              <a:ln>
                <a:noFill/>
              </a:ln>
              <a:solidFill>
                <a:schemeClr val="tx1"/>
              </a:solidFill>
              <a:effectLst/>
              <a:uLnTx/>
              <a:uFillTx/>
              <a:latin typeface="微軟正黑體" pitchFamily="34" charset="-120"/>
              <a:ea typeface="微軟正黑體" pitchFamily="34" charset="-120"/>
            </a:endParaRPr>
          </a:p>
          <a:p>
            <a:pPr marL="342900" indent="-342900">
              <a:spcBef>
                <a:spcPct val="20000"/>
              </a:spcBef>
              <a:buFont typeface="Arial" pitchFamily="34" charset="0"/>
              <a:buChar char="•"/>
            </a:pPr>
            <a:r>
              <a:rPr kumimoji="0" lang="zh-TW" altLang="en-US" sz="2400" b="0" i="0" u="none" strike="noStrike" kern="1200" cap="none" spc="0" normalizeH="0" baseline="0" noProof="0" dirty="0" smtClean="0">
                <a:ln>
                  <a:noFill/>
                </a:ln>
                <a:solidFill>
                  <a:schemeClr val="tx1"/>
                </a:solidFill>
                <a:effectLst/>
                <a:uLnTx/>
                <a:uFillTx/>
                <a:latin typeface="微軟正黑體" pitchFamily="34" charset="-120"/>
                <a:ea typeface="微軟正黑體" pitchFamily="34" charset="-120"/>
              </a:rPr>
              <a:t>我國現行專利法規定，專利分為三種。</a:t>
            </a:r>
          </a:p>
        </p:txBody>
      </p:sp>
      <p:sp>
        <p:nvSpPr>
          <p:cNvPr id="11" name="文字方塊 10"/>
          <p:cNvSpPr txBox="1"/>
          <p:nvPr/>
        </p:nvSpPr>
        <p:spPr>
          <a:xfrm>
            <a:off x="2951820" y="214290"/>
            <a:ext cx="3240360" cy="707886"/>
          </a:xfrm>
          <a:prstGeom prst="rect">
            <a:avLst/>
          </a:prstGeom>
          <a:noFill/>
        </p:spPr>
        <p:txBody>
          <a:bodyPr wrap="square" rtlCol="0">
            <a:spAutoFit/>
          </a:bodyPr>
          <a:lstStyle/>
          <a:p>
            <a:pPr algn="ctr"/>
            <a:r>
              <a:rPr lang="zh-TW" altLang="en-US" sz="4000" dirty="0" smtClean="0">
                <a:latin typeface="微軟正黑體" panose="020B0604030504040204" pitchFamily="34" charset="-120"/>
                <a:ea typeface="微軟正黑體" panose="020B0604030504040204" pitchFamily="34" charset="-120"/>
              </a:rPr>
              <a:t>專利種類</a:t>
            </a:r>
            <a:endParaRPr lang="zh-TW" altLang="en-US" sz="4000" dirty="0">
              <a:latin typeface="微軟正黑體" panose="020B0604030504040204" pitchFamily="34" charset="-120"/>
              <a:ea typeface="微軟正黑體" panose="020B0604030504040204" pitchFamily="34" charset="-120"/>
            </a:endParaRPr>
          </a:p>
        </p:txBody>
      </p:sp>
      <p:sp>
        <p:nvSpPr>
          <p:cNvPr id="13" name="矩形 12"/>
          <p:cNvSpPr/>
          <p:nvPr/>
        </p:nvSpPr>
        <p:spPr>
          <a:xfrm>
            <a:off x="539552" y="2348880"/>
            <a:ext cx="5111993" cy="1077218"/>
          </a:xfrm>
          <a:prstGeom prst="rect">
            <a:avLst/>
          </a:prstGeom>
        </p:spPr>
        <p:txBody>
          <a:bodyPr wrap="square">
            <a:spAutoFit/>
          </a:bodyPr>
          <a:lstStyle/>
          <a:p>
            <a:r>
              <a:rPr lang="zh-TW" altLang="en-US" sz="2400" b="1" dirty="0" smtClean="0">
                <a:solidFill>
                  <a:srgbClr val="FF0000"/>
                </a:solidFill>
                <a:latin typeface="微軟正黑體" pitchFamily="34" charset="-120"/>
                <a:ea typeface="微軟正黑體" pitchFamily="34" charset="-120"/>
              </a:rPr>
              <a:t>發明</a:t>
            </a:r>
            <a:endParaRPr lang="en-US" altLang="zh-TW" sz="2400" b="1" dirty="0" smtClean="0">
              <a:solidFill>
                <a:srgbClr val="FF0000"/>
              </a:solidFill>
              <a:latin typeface="微軟正黑體" pitchFamily="34" charset="-120"/>
              <a:ea typeface="微軟正黑體" pitchFamily="34" charset="-120"/>
            </a:endParaRPr>
          </a:p>
          <a:p>
            <a:pPr marL="457200" indent="-457200">
              <a:buFont typeface="微軟正黑體" pitchFamily="34" charset="-120"/>
              <a:buChar char="─"/>
            </a:pPr>
            <a:r>
              <a:rPr lang="zh-TW" altLang="en-US" sz="2000" dirty="0" smtClean="0">
                <a:latin typeface="微軟正黑體" pitchFamily="34" charset="-120"/>
                <a:ea typeface="微軟正黑體" pitchFamily="34" charset="-120"/>
              </a:rPr>
              <a:t>指利用自然法則之技術思想之創作</a:t>
            </a:r>
            <a:endParaRPr lang="en-US" altLang="zh-TW" sz="2000" dirty="0" smtClean="0">
              <a:latin typeface="微軟正黑體" pitchFamily="34" charset="-120"/>
              <a:ea typeface="微軟正黑體" pitchFamily="34" charset="-120"/>
            </a:endParaRPr>
          </a:p>
          <a:p>
            <a:pPr marL="457200" indent="-457200">
              <a:buFont typeface="微軟正黑體" pitchFamily="34" charset="-120"/>
              <a:buChar char="─"/>
            </a:pPr>
            <a:r>
              <a:rPr lang="zh-TW" altLang="en-US" sz="2000" b="1" dirty="0" smtClean="0">
                <a:latin typeface="微軟正黑體" pitchFamily="34" charset="-120"/>
                <a:ea typeface="微軟正黑體" pitchFamily="34" charset="-120"/>
              </a:rPr>
              <a:t>方法</a:t>
            </a:r>
            <a:r>
              <a:rPr lang="en-US" altLang="zh-TW" sz="2000" b="1" dirty="0" smtClean="0">
                <a:latin typeface="微軟正黑體" pitchFamily="34" charset="-120"/>
                <a:ea typeface="微軟正黑體" pitchFamily="34" charset="-120"/>
              </a:rPr>
              <a:t>/</a:t>
            </a:r>
            <a:r>
              <a:rPr lang="zh-TW" altLang="en-US" sz="2000" b="1" dirty="0" smtClean="0">
                <a:latin typeface="微軟正黑體" pitchFamily="34" charset="-120"/>
                <a:ea typeface="微軟正黑體" pitchFamily="34" charset="-120"/>
              </a:rPr>
              <a:t>物品</a:t>
            </a:r>
            <a:endParaRPr lang="en-US" altLang="zh-TW" sz="2000" b="1" dirty="0" smtClean="0">
              <a:latin typeface="微軟正黑體" pitchFamily="34" charset="-120"/>
              <a:ea typeface="微軟正黑體" pitchFamily="34" charset="-120"/>
            </a:endParaRPr>
          </a:p>
        </p:txBody>
      </p:sp>
      <p:sp>
        <p:nvSpPr>
          <p:cNvPr id="14" name="矩形 13"/>
          <p:cNvSpPr/>
          <p:nvPr/>
        </p:nvSpPr>
        <p:spPr>
          <a:xfrm>
            <a:off x="2051720" y="3356992"/>
            <a:ext cx="4680520" cy="1384995"/>
          </a:xfrm>
          <a:prstGeom prst="rect">
            <a:avLst/>
          </a:prstGeom>
        </p:spPr>
        <p:txBody>
          <a:bodyPr wrap="square">
            <a:spAutoFit/>
          </a:bodyPr>
          <a:lstStyle/>
          <a:p>
            <a:r>
              <a:rPr lang="zh-TW" altLang="en-US" sz="2400" b="1" dirty="0" smtClean="0">
                <a:solidFill>
                  <a:srgbClr val="FF0000"/>
                </a:solidFill>
                <a:latin typeface="微軟正黑體" pitchFamily="34" charset="-120"/>
                <a:ea typeface="微軟正黑體" pitchFamily="34" charset="-120"/>
              </a:rPr>
              <a:t>新型</a:t>
            </a:r>
            <a:endParaRPr lang="en-US" altLang="zh-TW" sz="2400" b="1" dirty="0" smtClean="0">
              <a:solidFill>
                <a:srgbClr val="FF0000"/>
              </a:solidFill>
              <a:latin typeface="微軟正黑體" pitchFamily="34" charset="-120"/>
              <a:ea typeface="微軟正黑體" pitchFamily="34" charset="-120"/>
            </a:endParaRPr>
          </a:p>
          <a:p>
            <a:pPr marL="457200" indent="-457200">
              <a:buFont typeface="微軟正黑體" pitchFamily="34" charset="-120"/>
              <a:buChar char="─"/>
            </a:pPr>
            <a:r>
              <a:rPr lang="zh-TW" altLang="en-US" sz="2000" dirty="0" smtClean="0">
                <a:solidFill>
                  <a:srgbClr val="000000"/>
                </a:solidFill>
                <a:latin typeface="微軟正黑體" pitchFamily="34" charset="-120"/>
                <a:ea typeface="微軟正黑體" pitchFamily="34" charset="-120"/>
              </a:rPr>
              <a:t>指利用自然法則之技術思想，</a:t>
            </a:r>
            <a:endParaRPr lang="en-US" altLang="zh-TW" sz="2000" dirty="0" smtClean="0">
              <a:solidFill>
                <a:srgbClr val="000000"/>
              </a:solidFill>
              <a:latin typeface="微軟正黑體" pitchFamily="34" charset="-120"/>
              <a:ea typeface="微軟正黑體" pitchFamily="34" charset="-120"/>
            </a:endParaRPr>
          </a:p>
          <a:p>
            <a:pPr marL="457200" indent="-457200"/>
            <a:r>
              <a:rPr lang="zh-TW" altLang="en-US" sz="2000" b="1" dirty="0" smtClean="0">
                <a:solidFill>
                  <a:srgbClr val="000000"/>
                </a:solidFill>
                <a:latin typeface="微軟正黑體" pitchFamily="34" charset="-120"/>
                <a:ea typeface="微軟正黑體" pitchFamily="34" charset="-120"/>
              </a:rPr>
              <a:t>       </a:t>
            </a:r>
            <a:r>
              <a:rPr lang="zh-TW" altLang="en-US" sz="2000" dirty="0" smtClean="0">
                <a:solidFill>
                  <a:srgbClr val="000000"/>
                </a:solidFill>
                <a:latin typeface="微軟正黑體" pitchFamily="34" charset="-120"/>
                <a:ea typeface="微軟正黑體" pitchFamily="34" charset="-120"/>
              </a:rPr>
              <a:t>對</a:t>
            </a:r>
            <a:r>
              <a:rPr lang="zh-TW" altLang="en-US" sz="2000" b="1" dirty="0" smtClean="0">
                <a:solidFill>
                  <a:srgbClr val="000000"/>
                </a:solidFill>
                <a:latin typeface="微軟正黑體" pitchFamily="34" charset="-120"/>
                <a:ea typeface="微軟正黑體" pitchFamily="34" charset="-120"/>
              </a:rPr>
              <a:t>物品之形狀、構造</a:t>
            </a:r>
            <a:r>
              <a:rPr lang="zh-TW" altLang="en-US" sz="2000" dirty="0" smtClean="0">
                <a:solidFill>
                  <a:srgbClr val="000000"/>
                </a:solidFill>
                <a:latin typeface="微軟正黑體" pitchFamily="34" charset="-120"/>
                <a:ea typeface="微軟正黑體" pitchFamily="34" charset="-120"/>
              </a:rPr>
              <a:t>或組合之創作</a:t>
            </a:r>
            <a:endParaRPr lang="en-US" altLang="zh-TW" sz="2000" dirty="0" smtClean="0">
              <a:solidFill>
                <a:srgbClr val="000000"/>
              </a:solidFill>
              <a:latin typeface="微軟正黑體" pitchFamily="34" charset="-120"/>
              <a:ea typeface="微軟正黑體" pitchFamily="34" charset="-120"/>
            </a:endParaRPr>
          </a:p>
          <a:p>
            <a:pPr marL="457200" indent="-457200">
              <a:buFont typeface="微軟正黑體" pitchFamily="34" charset="-120"/>
              <a:buChar char="─"/>
            </a:pPr>
            <a:r>
              <a:rPr lang="zh-TW" altLang="en-US" sz="2000" b="1" dirty="0" smtClean="0">
                <a:latin typeface="微軟正黑體" pitchFamily="34" charset="-120"/>
                <a:ea typeface="微軟正黑體" pitchFamily="34" charset="-120"/>
              </a:rPr>
              <a:t>物品</a:t>
            </a:r>
            <a:endParaRPr lang="en-US" altLang="zh-TW" sz="2000" b="1" dirty="0" smtClean="0">
              <a:latin typeface="微軟正黑體" pitchFamily="34" charset="-120"/>
              <a:ea typeface="微軟正黑體" pitchFamily="34" charset="-120"/>
            </a:endParaRPr>
          </a:p>
        </p:txBody>
      </p:sp>
      <p:sp>
        <p:nvSpPr>
          <p:cNvPr id="15" name="矩形 14"/>
          <p:cNvSpPr/>
          <p:nvPr/>
        </p:nvSpPr>
        <p:spPr>
          <a:xfrm>
            <a:off x="3131840" y="4725144"/>
            <a:ext cx="5976664" cy="1384995"/>
          </a:xfrm>
          <a:prstGeom prst="rect">
            <a:avLst/>
          </a:prstGeom>
        </p:spPr>
        <p:txBody>
          <a:bodyPr wrap="square">
            <a:spAutoFit/>
          </a:bodyPr>
          <a:lstStyle/>
          <a:p>
            <a:r>
              <a:rPr lang="zh-TW" altLang="en-US" sz="2400" b="1" dirty="0" smtClean="0">
                <a:solidFill>
                  <a:srgbClr val="FF0000"/>
                </a:solidFill>
                <a:latin typeface="微軟正黑體" pitchFamily="34" charset="-120"/>
                <a:ea typeface="微軟正黑體" pitchFamily="34" charset="-120"/>
              </a:rPr>
              <a:t>設計</a:t>
            </a:r>
            <a:endParaRPr lang="en-US" altLang="zh-TW" sz="2400" b="1" dirty="0" smtClean="0">
              <a:solidFill>
                <a:srgbClr val="FF0000"/>
              </a:solidFill>
              <a:latin typeface="微軟正黑體" pitchFamily="34" charset="-120"/>
              <a:ea typeface="微軟正黑體" pitchFamily="34" charset="-120"/>
            </a:endParaRPr>
          </a:p>
          <a:p>
            <a:pPr marL="457200" indent="-457200">
              <a:buFont typeface="微軟正黑體" pitchFamily="34" charset="-120"/>
              <a:buChar char="─"/>
            </a:pPr>
            <a:r>
              <a:rPr lang="zh-TW" altLang="zh-TW" sz="2000" dirty="0" smtClean="0">
                <a:solidFill>
                  <a:srgbClr val="000000"/>
                </a:solidFill>
                <a:latin typeface="微軟正黑體" pitchFamily="34" charset="-120"/>
                <a:ea typeface="微軟正黑體" pitchFamily="34" charset="-120"/>
              </a:rPr>
              <a:t>指對</a:t>
            </a:r>
            <a:r>
              <a:rPr lang="zh-TW" altLang="zh-TW" sz="2000" b="1" dirty="0" smtClean="0">
                <a:solidFill>
                  <a:srgbClr val="000000"/>
                </a:solidFill>
                <a:latin typeface="微軟正黑體" pitchFamily="34" charset="-120"/>
                <a:ea typeface="微軟正黑體" pitchFamily="34" charset="-120"/>
              </a:rPr>
              <a:t>物品</a:t>
            </a:r>
            <a:r>
              <a:rPr lang="zh-TW" altLang="zh-TW" sz="2000" dirty="0" smtClean="0">
                <a:solidFill>
                  <a:srgbClr val="000000"/>
                </a:solidFill>
                <a:latin typeface="微軟正黑體" pitchFamily="34" charset="-120"/>
                <a:ea typeface="微軟正黑體" pitchFamily="34" charset="-120"/>
              </a:rPr>
              <a:t>之全部或部分之</a:t>
            </a:r>
            <a:r>
              <a:rPr lang="zh-TW" altLang="zh-TW" sz="2000" b="1" dirty="0" smtClean="0">
                <a:solidFill>
                  <a:srgbClr val="000000"/>
                </a:solidFill>
                <a:latin typeface="微軟正黑體" pitchFamily="34" charset="-120"/>
                <a:ea typeface="微軟正黑體" pitchFamily="34" charset="-120"/>
              </a:rPr>
              <a:t>形狀、花紋、色彩</a:t>
            </a:r>
            <a:r>
              <a:rPr lang="zh-TW" altLang="zh-TW" sz="2000" dirty="0" smtClean="0">
                <a:solidFill>
                  <a:srgbClr val="000000"/>
                </a:solidFill>
                <a:latin typeface="微軟正黑體" pitchFamily="34" charset="-120"/>
                <a:ea typeface="微軟正黑體" pitchFamily="34" charset="-120"/>
              </a:rPr>
              <a:t>或其結合，透過</a:t>
            </a:r>
            <a:r>
              <a:rPr lang="zh-TW" altLang="zh-TW" sz="2000" b="1" dirty="0" smtClean="0">
                <a:solidFill>
                  <a:srgbClr val="000000"/>
                </a:solidFill>
                <a:latin typeface="微軟正黑體" pitchFamily="34" charset="-120"/>
                <a:ea typeface="微軟正黑體" pitchFamily="34" charset="-120"/>
              </a:rPr>
              <a:t>視覺訴求</a:t>
            </a:r>
            <a:r>
              <a:rPr lang="zh-TW" altLang="zh-TW" sz="2000" dirty="0" smtClean="0">
                <a:solidFill>
                  <a:srgbClr val="000000"/>
                </a:solidFill>
                <a:latin typeface="微軟正黑體" pitchFamily="34" charset="-120"/>
                <a:ea typeface="微軟正黑體" pitchFamily="34" charset="-120"/>
              </a:rPr>
              <a:t>之創作</a:t>
            </a:r>
            <a:r>
              <a:rPr lang="zh-TW" altLang="en-US" sz="2000" dirty="0" smtClean="0">
                <a:solidFill>
                  <a:srgbClr val="000000"/>
                </a:solidFill>
                <a:latin typeface="微軟正黑體" pitchFamily="34" charset="-120"/>
                <a:ea typeface="微軟正黑體" pitchFamily="34" charset="-120"/>
              </a:rPr>
              <a:t>。</a:t>
            </a:r>
            <a:r>
              <a:rPr lang="zh-TW" altLang="zh-TW" sz="2000" b="1" dirty="0" smtClean="0">
                <a:solidFill>
                  <a:srgbClr val="000000"/>
                </a:solidFill>
                <a:latin typeface="微軟正黑體" pitchFamily="34" charset="-120"/>
                <a:ea typeface="微軟正黑體" pitchFamily="34" charset="-120"/>
              </a:rPr>
              <a:t>應用於物品</a:t>
            </a:r>
            <a:r>
              <a:rPr lang="zh-TW" altLang="zh-TW" sz="2000" dirty="0" smtClean="0">
                <a:solidFill>
                  <a:srgbClr val="000000"/>
                </a:solidFill>
                <a:latin typeface="微軟正黑體" pitchFamily="34" charset="-120"/>
                <a:ea typeface="微軟正黑體" pitchFamily="34" charset="-120"/>
              </a:rPr>
              <a:t>之電腦圖像及圖形化使用者介面</a:t>
            </a:r>
            <a:endParaRPr lang="en-US" altLang="zh-TW" sz="2000" dirty="0" smtClean="0">
              <a:solidFill>
                <a:srgbClr val="000000"/>
              </a:solidFill>
              <a:latin typeface="微軟正黑體" pitchFamily="34" charset="-120"/>
              <a:ea typeface="微軟正黑體" pitchFamily="34" charset="-120"/>
            </a:endParaRPr>
          </a:p>
        </p:txBody>
      </p:sp>
      <p:sp>
        <p:nvSpPr>
          <p:cNvPr id="16" name="矩形 15"/>
          <p:cNvSpPr/>
          <p:nvPr/>
        </p:nvSpPr>
        <p:spPr>
          <a:xfrm>
            <a:off x="1259632" y="2370366"/>
            <a:ext cx="1653017" cy="338554"/>
          </a:xfrm>
          <a:prstGeom prst="rect">
            <a:avLst/>
          </a:prstGeom>
        </p:spPr>
        <p:txBody>
          <a:bodyPr wrap="none">
            <a:spAutoFit/>
          </a:bodyPr>
          <a:lstStyle/>
          <a:p>
            <a:r>
              <a:rPr lang="zh-TW" altLang="en-US" sz="1600" b="1" dirty="0" smtClean="0">
                <a:solidFill>
                  <a:srgbClr val="000000"/>
                </a:solidFill>
                <a:latin typeface="微軟正黑體" pitchFamily="34" charset="-120"/>
                <a:ea typeface="微軟正黑體" pitchFamily="34" charset="-120"/>
              </a:rPr>
              <a:t>自申請日起</a:t>
            </a:r>
            <a:r>
              <a:rPr lang="en-US" altLang="zh-TW" sz="1600" b="1" dirty="0" smtClean="0">
                <a:solidFill>
                  <a:srgbClr val="000000"/>
                </a:solidFill>
                <a:latin typeface="微軟正黑體" pitchFamily="34" charset="-120"/>
                <a:ea typeface="微軟正黑體" pitchFamily="34" charset="-120"/>
              </a:rPr>
              <a:t>20</a:t>
            </a:r>
            <a:r>
              <a:rPr lang="zh-TW" altLang="en-US" sz="1600" b="1" dirty="0" smtClean="0">
                <a:solidFill>
                  <a:srgbClr val="000000"/>
                </a:solidFill>
                <a:latin typeface="微軟正黑體" pitchFamily="34" charset="-120"/>
                <a:ea typeface="微軟正黑體" pitchFamily="34" charset="-120"/>
              </a:rPr>
              <a:t>年</a:t>
            </a:r>
            <a:endParaRPr lang="zh-TW" altLang="en-US" sz="1600" b="1" dirty="0">
              <a:latin typeface="微軟正黑體" pitchFamily="34" charset="-120"/>
              <a:ea typeface="微軟正黑體" pitchFamily="34" charset="-120"/>
            </a:endParaRPr>
          </a:p>
        </p:txBody>
      </p:sp>
      <p:sp>
        <p:nvSpPr>
          <p:cNvPr id="17" name="矩形 16"/>
          <p:cNvSpPr/>
          <p:nvPr/>
        </p:nvSpPr>
        <p:spPr>
          <a:xfrm>
            <a:off x="2763333" y="3399327"/>
            <a:ext cx="1659429" cy="338554"/>
          </a:xfrm>
          <a:prstGeom prst="rect">
            <a:avLst/>
          </a:prstGeom>
        </p:spPr>
        <p:txBody>
          <a:bodyPr wrap="none">
            <a:spAutoFit/>
          </a:bodyPr>
          <a:lstStyle/>
          <a:p>
            <a:r>
              <a:rPr lang="zh-TW" altLang="en-US" sz="1600" b="1" dirty="0" smtClean="0">
                <a:solidFill>
                  <a:srgbClr val="000000"/>
                </a:solidFill>
                <a:latin typeface="微軟正黑體" pitchFamily="34" charset="-120"/>
                <a:ea typeface="微軟正黑體" pitchFamily="34" charset="-120"/>
              </a:rPr>
              <a:t>自申請日起</a:t>
            </a:r>
            <a:r>
              <a:rPr lang="en-US" altLang="zh-TW" sz="1600" b="1" dirty="0" smtClean="0">
                <a:solidFill>
                  <a:srgbClr val="000000"/>
                </a:solidFill>
                <a:latin typeface="微軟正黑體" pitchFamily="34" charset="-120"/>
                <a:ea typeface="微軟正黑體" pitchFamily="34" charset="-120"/>
              </a:rPr>
              <a:t>10</a:t>
            </a:r>
            <a:r>
              <a:rPr lang="zh-TW" altLang="en-US" sz="1600" b="1" dirty="0" smtClean="0">
                <a:solidFill>
                  <a:srgbClr val="000000"/>
                </a:solidFill>
                <a:latin typeface="微軟正黑體" pitchFamily="34" charset="-120"/>
                <a:ea typeface="微軟正黑體" pitchFamily="34" charset="-120"/>
              </a:rPr>
              <a:t>年</a:t>
            </a:r>
            <a:endParaRPr lang="zh-TW" altLang="en-US" sz="1600" b="1" dirty="0">
              <a:latin typeface="微軟正黑體" pitchFamily="34" charset="-120"/>
              <a:ea typeface="微軟正黑體" pitchFamily="34" charset="-120"/>
            </a:endParaRPr>
          </a:p>
        </p:txBody>
      </p:sp>
      <p:sp>
        <p:nvSpPr>
          <p:cNvPr id="18" name="矩形 17"/>
          <p:cNvSpPr/>
          <p:nvPr/>
        </p:nvSpPr>
        <p:spPr>
          <a:xfrm>
            <a:off x="3851920" y="4793237"/>
            <a:ext cx="1659429" cy="338554"/>
          </a:xfrm>
          <a:prstGeom prst="rect">
            <a:avLst/>
          </a:prstGeom>
        </p:spPr>
        <p:txBody>
          <a:bodyPr wrap="none">
            <a:spAutoFit/>
          </a:bodyPr>
          <a:lstStyle/>
          <a:p>
            <a:r>
              <a:rPr lang="zh-TW" altLang="en-US" sz="1600" b="1" dirty="0" smtClean="0">
                <a:solidFill>
                  <a:srgbClr val="000000"/>
                </a:solidFill>
                <a:latin typeface="微軟正黑體" pitchFamily="34" charset="-120"/>
                <a:ea typeface="微軟正黑體" pitchFamily="34" charset="-120"/>
              </a:rPr>
              <a:t>自申請日起</a:t>
            </a:r>
            <a:r>
              <a:rPr lang="en-US" altLang="zh-TW" sz="1600" b="1" dirty="0" smtClean="0">
                <a:solidFill>
                  <a:srgbClr val="000000"/>
                </a:solidFill>
                <a:latin typeface="微軟正黑體" pitchFamily="34" charset="-120"/>
                <a:ea typeface="微軟正黑體" pitchFamily="34" charset="-120"/>
              </a:rPr>
              <a:t>12</a:t>
            </a:r>
            <a:r>
              <a:rPr lang="zh-TW" altLang="en-US" sz="1600" b="1" dirty="0" smtClean="0">
                <a:solidFill>
                  <a:srgbClr val="000000"/>
                </a:solidFill>
                <a:latin typeface="微軟正黑體" pitchFamily="34" charset="-120"/>
                <a:ea typeface="微軟正黑體" pitchFamily="34" charset="-120"/>
              </a:rPr>
              <a:t>年</a:t>
            </a:r>
            <a:endParaRPr lang="zh-TW" altLang="en-US" sz="1600" b="1" dirty="0">
              <a:latin typeface="微軟正黑體" pitchFamily="34" charset="-120"/>
              <a:ea typeface="微軟正黑體" pitchFamily="34" charset="-12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ox(in)">
                                      <p:cBhvr>
                                        <p:cTn id="7" dur="10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ox(in)">
                                      <p:cBhvr>
                                        <p:cTn id="12" dur="10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box(in)">
                                      <p:cBhvr>
                                        <p:cTn id="17"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4593676" y="1536468"/>
            <a:ext cx="2714628" cy="1200329"/>
          </a:xfrm>
          <a:prstGeom prst="rect">
            <a:avLst/>
          </a:prstGeom>
        </p:spPr>
        <p:txBody>
          <a:bodyPr wrap="square" anchor="ctr">
            <a:spAutoFit/>
          </a:bodyPr>
          <a:lstStyle/>
          <a:p>
            <a:pPr>
              <a:lnSpc>
                <a:spcPct val="150000"/>
              </a:lnSpc>
              <a:buFont typeface="Arial" pitchFamily="34" charset="0"/>
              <a:buChar char="•"/>
            </a:pPr>
            <a:r>
              <a:rPr lang="zh-TW" altLang="en-US" sz="2400" dirty="0" smtClean="0">
                <a:solidFill>
                  <a:schemeClr val="bg1">
                    <a:lumMod val="85000"/>
                  </a:schemeClr>
                </a:solidFill>
                <a:latin typeface="微軟正黑體" pitchFamily="34" charset="-120"/>
                <a:ea typeface="微軟正黑體" pitchFamily="34" charset="-120"/>
              </a:rPr>
              <a:t>  何謂專利權</a:t>
            </a:r>
            <a:endParaRPr lang="en-US" altLang="zh-TW" sz="2400" dirty="0" smtClean="0">
              <a:solidFill>
                <a:schemeClr val="bg1">
                  <a:lumMod val="85000"/>
                </a:schemeClr>
              </a:solidFill>
              <a:latin typeface="微軟正黑體" pitchFamily="34" charset="-120"/>
              <a:ea typeface="微軟正黑體" pitchFamily="34" charset="-120"/>
            </a:endParaRPr>
          </a:p>
          <a:p>
            <a:pPr>
              <a:lnSpc>
                <a:spcPct val="150000"/>
              </a:lnSpc>
              <a:buFont typeface="Arial" pitchFamily="34" charset="0"/>
              <a:buChar char="•"/>
            </a:pPr>
            <a:r>
              <a:rPr lang="zh-TW" altLang="en-US" sz="2400" dirty="0" smtClean="0">
                <a:solidFill>
                  <a:schemeClr val="bg1">
                    <a:lumMod val="85000"/>
                  </a:schemeClr>
                </a:solidFill>
                <a:latin typeface="微軟正黑體" pitchFamily="34" charset="-120"/>
                <a:ea typeface="微軟正黑體" pitchFamily="34" charset="-120"/>
              </a:rPr>
              <a:t>  專利種類</a:t>
            </a:r>
            <a:endParaRPr lang="en-US" altLang="zh-TW" sz="2400" dirty="0" smtClean="0">
              <a:solidFill>
                <a:schemeClr val="bg1">
                  <a:lumMod val="85000"/>
                </a:schemeClr>
              </a:solidFill>
              <a:latin typeface="微軟正黑體" pitchFamily="34" charset="-120"/>
              <a:ea typeface="微軟正黑體" pitchFamily="34" charset="-120"/>
            </a:endParaRPr>
          </a:p>
        </p:txBody>
      </p:sp>
      <p:sp>
        <p:nvSpPr>
          <p:cNvPr id="12" name="文字方塊 11"/>
          <p:cNvSpPr txBox="1"/>
          <p:nvPr/>
        </p:nvSpPr>
        <p:spPr>
          <a:xfrm>
            <a:off x="1403648" y="1772816"/>
            <a:ext cx="2745994" cy="523220"/>
          </a:xfrm>
          <a:prstGeom prst="rect">
            <a:avLst/>
          </a:prstGeom>
          <a:noFill/>
        </p:spPr>
        <p:txBody>
          <a:bodyPr wrap="square" rtlCol="0">
            <a:spAutoFit/>
          </a:bodyPr>
          <a:lstStyle/>
          <a:p>
            <a:pPr algn="ctr"/>
            <a:r>
              <a:rPr lang="en-US" altLang="zh-TW" sz="2800" b="1" dirty="0" smtClean="0">
                <a:solidFill>
                  <a:schemeClr val="bg1">
                    <a:lumMod val="85000"/>
                  </a:schemeClr>
                </a:solidFill>
                <a:latin typeface="微軟正黑體" panose="020B0604030504040204" pitchFamily="34" charset="-120"/>
                <a:ea typeface="微軟正黑體" panose="020B0604030504040204" pitchFamily="34" charset="-120"/>
              </a:rPr>
              <a:t>1.</a:t>
            </a:r>
            <a:r>
              <a:rPr lang="zh-TW" altLang="en-US" sz="2800" b="1" dirty="0" smtClean="0">
                <a:solidFill>
                  <a:schemeClr val="bg1">
                    <a:lumMod val="85000"/>
                  </a:schemeClr>
                </a:solidFill>
                <a:latin typeface="微軟正黑體" panose="020B0604030504040204" pitchFamily="34" charset="-120"/>
                <a:ea typeface="微軟正黑體" panose="020B0604030504040204" pitchFamily="34" charset="-120"/>
              </a:rPr>
              <a:t>專利</a:t>
            </a:r>
            <a:endParaRPr lang="zh-TW" altLang="en-US" sz="2800" b="1" dirty="0">
              <a:solidFill>
                <a:schemeClr val="bg1">
                  <a:lumMod val="85000"/>
                </a:schemeClr>
              </a:solidFill>
              <a:latin typeface="微軟正黑體" panose="020B0604030504040204" pitchFamily="34" charset="-120"/>
              <a:ea typeface="微軟正黑體" panose="020B0604030504040204" pitchFamily="34" charset="-120"/>
            </a:endParaRPr>
          </a:p>
        </p:txBody>
      </p:sp>
      <p:sp>
        <p:nvSpPr>
          <p:cNvPr id="18" name="日期版面配置區 1"/>
          <p:cNvSpPr>
            <a:spLocks noGrp="1"/>
          </p:cNvSpPr>
          <p:nvPr>
            <p:ph type="dt" sz="half" idx="10"/>
          </p:nvPr>
        </p:nvSpPr>
        <p:spPr>
          <a:xfrm>
            <a:off x="457200" y="6160219"/>
            <a:ext cx="2133600" cy="365125"/>
          </a:xfrm>
        </p:spPr>
        <p:txBody>
          <a:bodyPr/>
          <a:lstStyle/>
          <a:p>
            <a:r>
              <a:rPr lang="en-US" altLang="zh-TW" dirty="0" smtClean="0"/>
              <a:t>www.iipo.com.tw</a:t>
            </a:r>
            <a:endParaRPr lang="zh-TW" altLang="en-US" dirty="0"/>
          </a:p>
        </p:txBody>
      </p:sp>
      <p:sp>
        <p:nvSpPr>
          <p:cNvPr id="19" name="頁尾版面配置區 2"/>
          <p:cNvSpPr>
            <a:spLocks noGrp="1"/>
          </p:cNvSpPr>
          <p:nvPr>
            <p:ph type="ftr" sz="quarter" idx="11"/>
          </p:nvPr>
        </p:nvSpPr>
        <p:spPr>
          <a:xfrm>
            <a:off x="3124200" y="6160219"/>
            <a:ext cx="2895600" cy="365125"/>
          </a:xfrm>
        </p:spPr>
        <p:txBody>
          <a:bodyPr/>
          <a:lstStyle/>
          <a:p>
            <a:r>
              <a:rPr lang="zh-TW" altLang="en-US" smtClean="0"/>
              <a:t>源慶</a:t>
            </a:r>
            <a:r>
              <a:rPr lang="en-US" altLang="zh-TW" smtClean="0"/>
              <a:t>/</a:t>
            </a:r>
            <a:r>
              <a:rPr lang="zh-TW" altLang="en-US" smtClean="0"/>
              <a:t>鴻瑞國際法律專利商標事務所</a:t>
            </a:r>
            <a:endParaRPr lang="zh-TW" altLang="en-US" dirty="0"/>
          </a:p>
        </p:txBody>
      </p:sp>
      <p:sp>
        <p:nvSpPr>
          <p:cNvPr id="20" name="投影片編號版面配置區 3"/>
          <p:cNvSpPr>
            <a:spLocks noGrp="1"/>
          </p:cNvSpPr>
          <p:nvPr>
            <p:ph type="sldNum" sz="quarter" idx="12"/>
          </p:nvPr>
        </p:nvSpPr>
        <p:spPr>
          <a:xfrm>
            <a:off x="6553200" y="6160219"/>
            <a:ext cx="2133600" cy="365125"/>
          </a:xfrm>
        </p:spPr>
        <p:txBody>
          <a:bodyPr/>
          <a:lstStyle/>
          <a:p>
            <a:fld id="{144804FE-49CD-45A7-9DCA-03593087366E}" type="slidenum">
              <a:rPr lang="zh-TW" altLang="en-US" smtClean="0"/>
              <a:pPr/>
              <a:t>11</a:t>
            </a:fld>
            <a:endParaRPr lang="zh-TW" altLang="en-US"/>
          </a:p>
        </p:txBody>
      </p:sp>
      <p:cxnSp>
        <p:nvCxnSpPr>
          <p:cNvPr id="21" name="直線接點 20"/>
          <p:cNvCxnSpPr/>
          <p:nvPr/>
        </p:nvCxnSpPr>
        <p:spPr>
          <a:xfrm>
            <a:off x="0" y="6813376"/>
            <a:ext cx="9144000" cy="0"/>
          </a:xfrm>
          <a:prstGeom prst="line">
            <a:avLst/>
          </a:prstGeom>
          <a:ln w="165100"/>
        </p:spPr>
        <p:style>
          <a:lnRef idx="3">
            <a:schemeClr val="accent2"/>
          </a:lnRef>
          <a:fillRef idx="0">
            <a:schemeClr val="accent2"/>
          </a:fillRef>
          <a:effectRef idx="2">
            <a:schemeClr val="accent2"/>
          </a:effectRef>
          <a:fontRef idx="minor">
            <a:schemeClr val="tx1"/>
          </a:fontRef>
        </p:style>
      </p:cxnSp>
      <p:cxnSp>
        <p:nvCxnSpPr>
          <p:cNvPr id="22" name="直線接點 21"/>
          <p:cNvCxnSpPr/>
          <p:nvPr/>
        </p:nvCxnSpPr>
        <p:spPr>
          <a:xfrm>
            <a:off x="0" y="6597352"/>
            <a:ext cx="9144000" cy="0"/>
          </a:xfrm>
          <a:prstGeom prst="line">
            <a:avLst/>
          </a:prstGeom>
          <a:ln w="76200">
            <a:solidFill>
              <a:schemeClr val="accent2">
                <a:lumMod val="40000"/>
                <a:lumOff val="60000"/>
              </a:schemeClr>
            </a:solidFill>
          </a:ln>
        </p:spPr>
        <p:style>
          <a:lnRef idx="3">
            <a:schemeClr val="accent2"/>
          </a:lnRef>
          <a:fillRef idx="0">
            <a:schemeClr val="accent2"/>
          </a:fillRef>
          <a:effectRef idx="2">
            <a:schemeClr val="accent2"/>
          </a:effectRef>
          <a:fontRef idx="minor">
            <a:schemeClr val="tx1"/>
          </a:fontRef>
        </p:style>
      </p:cxnSp>
      <p:sp>
        <p:nvSpPr>
          <p:cNvPr id="11" name="文字方塊 10"/>
          <p:cNvSpPr txBox="1"/>
          <p:nvPr/>
        </p:nvSpPr>
        <p:spPr>
          <a:xfrm>
            <a:off x="1403648" y="3198307"/>
            <a:ext cx="2745994" cy="523220"/>
          </a:xfrm>
          <a:prstGeom prst="rect">
            <a:avLst/>
          </a:prstGeom>
          <a:noFill/>
        </p:spPr>
        <p:txBody>
          <a:bodyPr wrap="square" rtlCol="0">
            <a:spAutoFit/>
          </a:bodyPr>
          <a:lstStyle/>
          <a:p>
            <a:pPr algn="ctr"/>
            <a:r>
              <a:rPr lang="en-US" altLang="zh-TW" sz="2800" b="1" dirty="0" smtClean="0">
                <a:latin typeface="微軟正黑體" panose="020B0604030504040204" pitchFamily="34" charset="-120"/>
                <a:ea typeface="微軟正黑體" panose="020B0604030504040204" pitchFamily="34" charset="-120"/>
              </a:rPr>
              <a:t>2.</a:t>
            </a:r>
            <a:r>
              <a:rPr lang="zh-TW" altLang="en-US" sz="2800" b="1" dirty="0" smtClean="0">
                <a:latin typeface="微軟正黑體" panose="020B0604030504040204" pitchFamily="34" charset="-120"/>
                <a:ea typeface="微軟正黑體" panose="020B0604030504040204" pitchFamily="34" charset="-120"/>
              </a:rPr>
              <a:t>專利審查</a:t>
            </a:r>
            <a:endParaRPr lang="zh-TW" altLang="en-US" sz="2800" b="1" dirty="0">
              <a:latin typeface="微軟正黑體" panose="020B0604030504040204" pitchFamily="34" charset="-120"/>
              <a:ea typeface="微軟正黑體" panose="020B0604030504040204" pitchFamily="34" charset="-120"/>
            </a:endParaRPr>
          </a:p>
        </p:txBody>
      </p:sp>
      <p:sp>
        <p:nvSpPr>
          <p:cNvPr id="14" name="矩形 13"/>
          <p:cNvSpPr/>
          <p:nvPr/>
        </p:nvSpPr>
        <p:spPr>
          <a:xfrm>
            <a:off x="4593676" y="3065712"/>
            <a:ext cx="2714628" cy="1200329"/>
          </a:xfrm>
          <a:prstGeom prst="rect">
            <a:avLst/>
          </a:prstGeom>
        </p:spPr>
        <p:txBody>
          <a:bodyPr wrap="square" anchor="ctr">
            <a:spAutoFit/>
          </a:bodyPr>
          <a:lstStyle/>
          <a:p>
            <a:pPr>
              <a:lnSpc>
                <a:spcPct val="150000"/>
              </a:lnSpc>
              <a:buFont typeface="Arial" pitchFamily="34" charset="0"/>
              <a:buChar char="•"/>
            </a:pPr>
            <a:r>
              <a:rPr lang="zh-TW" altLang="en-US" sz="2400" dirty="0" smtClean="0">
                <a:latin typeface="微軟正黑體" pitchFamily="34" charset="-120"/>
                <a:ea typeface="微軟正黑體" pitchFamily="34" charset="-120"/>
              </a:rPr>
              <a:t>  審查程序差異</a:t>
            </a:r>
            <a:endParaRPr lang="en-US" altLang="zh-TW" sz="2400" dirty="0" smtClean="0">
              <a:latin typeface="微軟正黑體" pitchFamily="34" charset="-120"/>
              <a:ea typeface="微軟正黑體" pitchFamily="34" charset="-120"/>
            </a:endParaRPr>
          </a:p>
          <a:p>
            <a:pPr>
              <a:lnSpc>
                <a:spcPct val="150000"/>
              </a:lnSpc>
              <a:buFont typeface="Arial" pitchFamily="34" charset="0"/>
              <a:buChar char="•"/>
            </a:pPr>
            <a:r>
              <a:rPr lang="zh-TW" altLang="en-US" sz="2400" dirty="0" smtClean="0">
                <a:solidFill>
                  <a:schemeClr val="bg1">
                    <a:lumMod val="85000"/>
                  </a:schemeClr>
                </a:solidFill>
                <a:latin typeface="微軟正黑體" pitchFamily="34" charset="-120"/>
                <a:ea typeface="微軟正黑體" pitchFamily="34" charset="-120"/>
              </a:rPr>
              <a:t>  發明</a:t>
            </a:r>
            <a:r>
              <a:rPr lang="zh-TW" altLang="en-US" sz="2400" dirty="0">
                <a:solidFill>
                  <a:schemeClr val="bg1">
                    <a:lumMod val="85000"/>
                  </a:schemeClr>
                </a:solidFill>
                <a:latin typeface="微軟正黑體" pitchFamily="34" charset="-120"/>
                <a:ea typeface="微軟正黑體" pitchFamily="34" charset="-120"/>
              </a:rPr>
              <a:t>審查要件</a:t>
            </a:r>
            <a:endParaRPr lang="en-US" altLang="zh-TW" sz="2400" dirty="0" smtClean="0">
              <a:solidFill>
                <a:schemeClr val="bg1">
                  <a:lumMod val="85000"/>
                </a:schemeClr>
              </a:solidFill>
              <a:latin typeface="微軟正黑體" pitchFamily="34" charset="-120"/>
              <a:ea typeface="微軟正黑體" pitchFamily="34" charset="-120"/>
            </a:endParaRPr>
          </a:p>
        </p:txBody>
      </p:sp>
      <p:sp>
        <p:nvSpPr>
          <p:cNvPr id="15" name="文字方塊 14"/>
          <p:cNvSpPr txBox="1"/>
          <p:nvPr/>
        </p:nvSpPr>
        <p:spPr>
          <a:xfrm>
            <a:off x="1403648" y="4623799"/>
            <a:ext cx="2745994" cy="523220"/>
          </a:xfrm>
          <a:prstGeom prst="rect">
            <a:avLst/>
          </a:prstGeom>
          <a:noFill/>
        </p:spPr>
        <p:txBody>
          <a:bodyPr wrap="square" rtlCol="0">
            <a:spAutoFit/>
          </a:bodyPr>
          <a:lstStyle/>
          <a:p>
            <a:pPr algn="ctr"/>
            <a:r>
              <a:rPr lang="en-US" altLang="zh-TW" sz="2800" b="1" dirty="0" smtClean="0">
                <a:solidFill>
                  <a:schemeClr val="bg1">
                    <a:lumMod val="85000"/>
                  </a:schemeClr>
                </a:solidFill>
                <a:latin typeface="微軟正黑體" panose="020B0604030504040204" pitchFamily="34" charset="-120"/>
                <a:ea typeface="微軟正黑體" panose="020B0604030504040204" pitchFamily="34" charset="-120"/>
              </a:rPr>
              <a:t>3.</a:t>
            </a:r>
            <a:r>
              <a:rPr lang="zh-TW" altLang="en-US" sz="2800" b="1" dirty="0" smtClean="0">
                <a:solidFill>
                  <a:schemeClr val="bg1">
                    <a:lumMod val="85000"/>
                  </a:schemeClr>
                </a:solidFill>
                <a:latin typeface="微軟正黑體" panose="020B0604030504040204" pitchFamily="34" charset="-120"/>
                <a:ea typeface="微軟正黑體" panose="020B0604030504040204" pitchFamily="34" charset="-120"/>
              </a:rPr>
              <a:t>實務案例</a:t>
            </a:r>
            <a:endParaRPr lang="zh-TW" altLang="en-US" sz="2800" b="1" dirty="0">
              <a:solidFill>
                <a:schemeClr val="bg1">
                  <a:lumMod val="85000"/>
                </a:schemeClr>
              </a:solidFill>
              <a:latin typeface="微軟正黑體" panose="020B0604030504040204" pitchFamily="34" charset="-120"/>
              <a:ea typeface="微軟正黑體" panose="020B0604030504040204" pitchFamily="34" charset="-120"/>
            </a:endParaRPr>
          </a:p>
        </p:txBody>
      </p:sp>
      <p:sp>
        <p:nvSpPr>
          <p:cNvPr id="17" name="矩形 16"/>
          <p:cNvSpPr/>
          <p:nvPr/>
        </p:nvSpPr>
        <p:spPr>
          <a:xfrm>
            <a:off x="4593676" y="4650708"/>
            <a:ext cx="2714628" cy="578492"/>
          </a:xfrm>
          <a:prstGeom prst="rect">
            <a:avLst/>
          </a:prstGeom>
        </p:spPr>
        <p:txBody>
          <a:bodyPr wrap="square" anchor="ctr">
            <a:spAutoFit/>
          </a:bodyPr>
          <a:lstStyle/>
          <a:p>
            <a:pPr>
              <a:lnSpc>
                <a:spcPct val="150000"/>
              </a:lnSpc>
              <a:buFont typeface="Arial" pitchFamily="34" charset="0"/>
              <a:buChar char="•"/>
            </a:pPr>
            <a:r>
              <a:rPr lang="zh-TW" altLang="en-US" sz="2400" dirty="0" smtClean="0">
                <a:solidFill>
                  <a:schemeClr val="bg1">
                    <a:lumMod val="85000"/>
                  </a:schemeClr>
                </a:solidFill>
                <a:latin typeface="微軟正黑體" pitchFamily="34" charset="-120"/>
                <a:ea typeface="微軟正黑體" pitchFamily="34" charset="-120"/>
              </a:rPr>
              <a:t>  案例解析</a:t>
            </a:r>
            <a:endParaRPr lang="en-US" altLang="zh-TW" sz="2400" dirty="0" smtClean="0">
              <a:solidFill>
                <a:schemeClr val="bg1">
                  <a:lumMod val="85000"/>
                </a:schemeClr>
              </a:solidFill>
              <a:latin typeface="微軟正黑體" pitchFamily="34" charset="-120"/>
              <a:ea typeface="微軟正黑體" pitchFamily="34" charset="-120"/>
            </a:endParaRPr>
          </a:p>
        </p:txBody>
      </p:sp>
    </p:spTree>
    <p:extLst>
      <p:ext uri="{BB962C8B-B14F-4D97-AF65-F5344CB8AC3E}">
        <p14:creationId xmlns:p14="http://schemas.microsoft.com/office/powerpoint/2010/main" val="384984175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日期版面配置區 1"/>
          <p:cNvSpPr>
            <a:spLocks noGrp="1"/>
          </p:cNvSpPr>
          <p:nvPr>
            <p:ph type="dt" sz="half" idx="10"/>
          </p:nvPr>
        </p:nvSpPr>
        <p:spPr>
          <a:xfrm>
            <a:off x="457200" y="6160219"/>
            <a:ext cx="2133600" cy="365125"/>
          </a:xfrm>
        </p:spPr>
        <p:txBody>
          <a:bodyPr/>
          <a:lstStyle/>
          <a:p>
            <a:r>
              <a:rPr lang="en-US" altLang="zh-TW" smtClean="0"/>
              <a:t>www.iipo.com.tw</a:t>
            </a:r>
            <a:endParaRPr lang="zh-TW" altLang="en-US" dirty="0"/>
          </a:p>
        </p:txBody>
      </p:sp>
      <p:sp>
        <p:nvSpPr>
          <p:cNvPr id="6" name="頁尾版面配置區 2"/>
          <p:cNvSpPr>
            <a:spLocks noGrp="1"/>
          </p:cNvSpPr>
          <p:nvPr>
            <p:ph type="ftr" sz="quarter" idx="11"/>
          </p:nvPr>
        </p:nvSpPr>
        <p:spPr>
          <a:xfrm>
            <a:off x="3124200" y="6160219"/>
            <a:ext cx="2895600" cy="365125"/>
          </a:xfrm>
        </p:spPr>
        <p:txBody>
          <a:bodyPr/>
          <a:lstStyle/>
          <a:p>
            <a:r>
              <a:rPr lang="zh-TW" altLang="en-US" smtClean="0"/>
              <a:t>源慶</a:t>
            </a:r>
            <a:r>
              <a:rPr lang="en-US" altLang="zh-TW" smtClean="0"/>
              <a:t>/</a:t>
            </a:r>
            <a:r>
              <a:rPr lang="zh-TW" altLang="en-US" smtClean="0"/>
              <a:t>鴻瑞國際法律專利商標事務所</a:t>
            </a:r>
            <a:endParaRPr lang="zh-TW" altLang="en-US" dirty="0"/>
          </a:p>
        </p:txBody>
      </p:sp>
      <p:sp>
        <p:nvSpPr>
          <p:cNvPr id="7" name="投影片編號版面配置區 3"/>
          <p:cNvSpPr>
            <a:spLocks noGrp="1"/>
          </p:cNvSpPr>
          <p:nvPr>
            <p:ph type="sldNum" sz="quarter" idx="12"/>
          </p:nvPr>
        </p:nvSpPr>
        <p:spPr>
          <a:xfrm>
            <a:off x="6553200" y="6160219"/>
            <a:ext cx="2133600" cy="365125"/>
          </a:xfrm>
        </p:spPr>
        <p:txBody>
          <a:bodyPr/>
          <a:lstStyle/>
          <a:p>
            <a:fld id="{144804FE-49CD-45A7-9DCA-03593087366E}" type="slidenum">
              <a:rPr lang="zh-TW" altLang="en-US" smtClean="0"/>
              <a:pPr/>
              <a:t>12</a:t>
            </a:fld>
            <a:endParaRPr lang="zh-TW" altLang="en-US"/>
          </a:p>
        </p:txBody>
      </p:sp>
      <p:cxnSp>
        <p:nvCxnSpPr>
          <p:cNvPr id="8" name="直線接點 7"/>
          <p:cNvCxnSpPr/>
          <p:nvPr/>
        </p:nvCxnSpPr>
        <p:spPr>
          <a:xfrm>
            <a:off x="0" y="6813376"/>
            <a:ext cx="9144000" cy="0"/>
          </a:xfrm>
          <a:prstGeom prst="line">
            <a:avLst/>
          </a:prstGeom>
          <a:ln w="165100"/>
        </p:spPr>
        <p:style>
          <a:lnRef idx="3">
            <a:schemeClr val="accent2"/>
          </a:lnRef>
          <a:fillRef idx="0">
            <a:schemeClr val="accent2"/>
          </a:fillRef>
          <a:effectRef idx="2">
            <a:schemeClr val="accent2"/>
          </a:effectRef>
          <a:fontRef idx="minor">
            <a:schemeClr val="tx1"/>
          </a:fontRef>
        </p:style>
      </p:cxnSp>
      <p:cxnSp>
        <p:nvCxnSpPr>
          <p:cNvPr id="9" name="直線接點 8"/>
          <p:cNvCxnSpPr/>
          <p:nvPr/>
        </p:nvCxnSpPr>
        <p:spPr>
          <a:xfrm>
            <a:off x="0" y="6597352"/>
            <a:ext cx="9144000" cy="0"/>
          </a:xfrm>
          <a:prstGeom prst="line">
            <a:avLst/>
          </a:prstGeom>
          <a:ln w="76200">
            <a:solidFill>
              <a:schemeClr val="accent2">
                <a:lumMod val="40000"/>
                <a:lumOff val="60000"/>
              </a:schemeClr>
            </a:solidFill>
          </a:ln>
        </p:spPr>
        <p:style>
          <a:lnRef idx="3">
            <a:schemeClr val="accent2"/>
          </a:lnRef>
          <a:fillRef idx="0">
            <a:schemeClr val="accent2"/>
          </a:fillRef>
          <a:effectRef idx="2">
            <a:schemeClr val="accent2"/>
          </a:effectRef>
          <a:fontRef idx="minor">
            <a:schemeClr val="tx1"/>
          </a:fontRef>
        </p:style>
      </p:cxnSp>
      <p:pic>
        <p:nvPicPr>
          <p:cNvPr id="55298" name="Picture 2" descr="1060119-ç¼æå°å©å¯©æ¥åææ¿æµç¨å"/>
          <p:cNvPicPr>
            <a:picLocks noChangeAspect="1" noChangeArrowheads="1"/>
          </p:cNvPicPr>
          <p:nvPr/>
        </p:nvPicPr>
        <p:blipFill>
          <a:blip r:embed="rId2" cstate="print"/>
          <a:srcRect b="2644"/>
          <a:stretch>
            <a:fillRect/>
          </a:stretch>
        </p:blipFill>
        <p:spPr bwMode="auto">
          <a:xfrm>
            <a:off x="683568" y="476672"/>
            <a:ext cx="7999884" cy="5760640"/>
          </a:xfrm>
          <a:prstGeom prst="rect">
            <a:avLst/>
          </a:prstGeom>
          <a:noFill/>
        </p:spPr>
      </p:pic>
      <p:sp>
        <p:nvSpPr>
          <p:cNvPr id="11" name="矩形 10"/>
          <p:cNvSpPr/>
          <p:nvPr/>
        </p:nvSpPr>
        <p:spPr>
          <a:xfrm>
            <a:off x="5652120" y="1772815"/>
            <a:ext cx="2880320" cy="1368153"/>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ox(in)">
                                      <p:cBhvr>
                                        <p:cTn id="7"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日期版面配置區 1"/>
          <p:cNvSpPr>
            <a:spLocks noGrp="1"/>
          </p:cNvSpPr>
          <p:nvPr>
            <p:ph type="dt" sz="half" idx="10"/>
          </p:nvPr>
        </p:nvSpPr>
        <p:spPr>
          <a:xfrm>
            <a:off x="457200" y="6160219"/>
            <a:ext cx="2133600" cy="365125"/>
          </a:xfrm>
        </p:spPr>
        <p:txBody>
          <a:bodyPr/>
          <a:lstStyle/>
          <a:p>
            <a:r>
              <a:rPr lang="en-US" altLang="zh-TW" smtClean="0"/>
              <a:t>www.iipo.com.tw</a:t>
            </a:r>
            <a:endParaRPr lang="zh-TW" altLang="en-US" dirty="0"/>
          </a:p>
        </p:txBody>
      </p:sp>
      <p:sp>
        <p:nvSpPr>
          <p:cNvPr id="6" name="頁尾版面配置區 2"/>
          <p:cNvSpPr>
            <a:spLocks noGrp="1"/>
          </p:cNvSpPr>
          <p:nvPr>
            <p:ph type="ftr" sz="quarter" idx="11"/>
          </p:nvPr>
        </p:nvSpPr>
        <p:spPr>
          <a:xfrm>
            <a:off x="3124200" y="6160219"/>
            <a:ext cx="2895600" cy="365125"/>
          </a:xfrm>
        </p:spPr>
        <p:txBody>
          <a:bodyPr/>
          <a:lstStyle/>
          <a:p>
            <a:r>
              <a:rPr lang="zh-TW" altLang="en-US" smtClean="0"/>
              <a:t>源慶</a:t>
            </a:r>
            <a:r>
              <a:rPr lang="en-US" altLang="zh-TW" smtClean="0"/>
              <a:t>/</a:t>
            </a:r>
            <a:r>
              <a:rPr lang="zh-TW" altLang="en-US" smtClean="0"/>
              <a:t>鴻瑞國際法律專利商標事務所</a:t>
            </a:r>
            <a:endParaRPr lang="zh-TW" altLang="en-US" dirty="0"/>
          </a:p>
        </p:txBody>
      </p:sp>
      <p:sp>
        <p:nvSpPr>
          <p:cNvPr id="7" name="投影片編號版面配置區 3"/>
          <p:cNvSpPr>
            <a:spLocks noGrp="1"/>
          </p:cNvSpPr>
          <p:nvPr>
            <p:ph type="sldNum" sz="quarter" idx="12"/>
          </p:nvPr>
        </p:nvSpPr>
        <p:spPr>
          <a:xfrm>
            <a:off x="6553200" y="6160219"/>
            <a:ext cx="2133600" cy="365125"/>
          </a:xfrm>
        </p:spPr>
        <p:txBody>
          <a:bodyPr/>
          <a:lstStyle/>
          <a:p>
            <a:fld id="{144804FE-49CD-45A7-9DCA-03593087366E}" type="slidenum">
              <a:rPr lang="zh-TW" altLang="en-US" smtClean="0"/>
              <a:pPr/>
              <a:t>13</a:t>
            </a:fld>
            <a:endParaRPr lang="zh-TW" altLang="en-US"/>
          </a:p>
        </p:txBody>
      </p:sp>
      <p:cxnSp>
        <p:nvCxnSpPr>
          <p:cNvPr id="8" name="直線接點 7"/>
          <p:cNvCxnSpPr/>
          <p:nvPr/>
        </p:nvCxnSpPr>
        <p:spPr>
          <a:xfrm>
            <a:off x="0" y="6813376"/>
            <a:ext cx="9144000" cy="0"/>
          </a:xfrm>
          <a:prstGeom prst="line">
            <a:avLst/>
          </a:prstGeom>
          <a:ln w="165100"/>
        </p:spPr>
        <p:style>
          <a:lnRef idx="3">
            <a:schemeClr val="accent2"/>
          </a:lnRef>
          <a:fillRef idx="0">
            <a:schemeClr val="accent2"/>
          </a:fillRef>
          <a:effectRef idx="2">
            <a:schemeClr val="accent2"/>
          </a:effectRef>
          <a:fontRef idx="minor">
            <a:schemeClr val="tx1"/>
          </a:fontRef>
        </p:style>
      </p:cxnSp>
      <p:cxnSp>
        <p:nvCxnSpPr>
          <p:cNvPr id="9" name="直線接點 8"/>
          <p:cNvCxnSpPr/>
          <p:nvPr/>
        </p:nvCxnSpPr>
        <p:spPr>
          <a:xfrm>
            <a:off x="0" y="6597352"/>
            <a:ext cx="9144000" cy="0"/>
          </a:xfrm>
          <a:prstGeom prst="line">
            <a:avLst/>
          </a:prstGeom>
          <a:ln w="76200">
            <a:solidFill>
              <a:schemeClr val="accent2">
                <a:lumMod val="40000"/>
                <a:lumOff val="60000"/>
              </a:schemeClr>
            </a:solidFill>
          </a:ln>
        </p:spPr>
        <p:style>
          <a:lnRef idx="3">
            <a:schemeClr val="accent2"/>
          </a:lnRef>
          <a:fillRef idx="0">
            <a:schemeClr val="accent2"/>
          </a:fillRef>
          <a:effectRef idx="2">
            <a:schemeClr val="accent2"/>
          </a:effectRef>
          <a:fontRef idx="minor">
            <a:schemeClr val="tx1"/>
          </a:fontRef>
        </p:style>
      </p:cxnSp>
      <p:pic>
        <p:nvPicPr>
          <p:cNvPr id="54274" name="Picture 2" descr="1060119-æ°åå°å©å¯©æ¥åææ¿æµç¨å"/>
          <p:cNvPicPr>
            <a:picLocks noChangeAspect="1" noChangeArrowheads="1"/>
          </p:cNvPicPr>
          <p:nvPr/>
        </p:nvPicPr>
        <p:blipFill>
          <a:blip r:embed="rId2" cstate="print"/>
          <a:srcRect/>
          <a:stretch>
            <a:fillRect/>
          </a:stretch>
        </p:blipFill>
        <p:spPr bwMode="auto">
          <a:xfrm>
            <a:off x="971600" y="476672"/>
            <a:ext cx="7776864" cy="5813009"/>
          </a:xfrm>
          <a:prstGeom prst="rect">
            <a:avLst/>
          </a:prstGeom>
          <a:noFill/>
        </p:spPr>
      </p:pic>
      <p:sp>
        <p:nvSpPr>
          <p:cNvPr id="11" name="矩形 10"/>
          <p:cNvSpPr/>
          <p:nvPr/>
        </p:nvSpPr>
        <p:spPr>
          <a:xfrm>
            <a:off x="5940152" y="1772816"/>
            <a:ext cx="1152128" cy="1296145"/>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ox(in)">
                                      <p:cBhvr>
                                        <p:cTn id="7"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日期版面配置區 1"/>
          <p:cNvSpPr>
            <a:spLocks noGrp="1"/>
          </p:cNvSpPr>
          <p:nvPr>
            <p:ph type="dt" sz="half" idx="10"/>
          </p:nvPr>
        </p:nvSpPr>
        <p:spPr>
          <a:xfrm>
            <a:off x="457200" y="6160219"/>
            <a:ext cx="2133600" cy="365125"/>
          </a:xfrm>
        </p:spPr>
        <p:txBody>
          <a:bodyPr/>
          <a:lstStyle/>
          <a:p>
            <a:r>
              <a:rPr lang="en-US" altLang="zh-TW" smtClean="0"/>
              <a:t>www.iipo.com.tw</a:t>
            </a:r>
            <a:endParaRPr lang="zh-TW" altLang="en-US" dirty="0"/>
          </a:p>
        </p:txBody>
      </p:sp>
      <p:sp>
        <p:nvSpPr>
          <p:cNvPr id="6" name="頁尾版面配置區 2"/>
          <p:cNvSpPr>
            <a:spLocks noGrp="1"/>
          </p:cNvSpPr>
          <p:nvPr>
            <p:ph type="ftr" sz="quarter" idx="11"/>
          </p:nvPr>
        </p:nvSpPr>
        <p:spPr>
          <a:xfrm>
            <a:off x="3124200" y="6160219"/>
            <a:ext cx="2895600" cy="365125"/>
          </a:xfrm>
        </p:spPr>
        <p:txBody>
          <a:bodyPr/>
          <a:lstStyle/>
          <a:p>
            <a:r>
              <a:rPr lang="zh-TW" altLang="en-US" smtClean="0"/>
              <a:t>源慶</a:t>
            </a:r>
            <a:r>
              <a:rPr lang="en-US" altLang="zh-TW" smtClean="0"/>
              <a:t>/</a:t>
            </a:r>
            <a:r>
              <a:rPr lang="zh-TW" altLang="en-US" smtClean="0"/>
              <a:t>鴻瑞國際法律專利商標事務所</a:t>
            </a:r>
            <a:endParaRPr lang="zh-TW" altLang="en-US" dirty="0"/>
          </a:p>
        </p:txBody>
      </p:sp>
      <p:sp>
        <p:nvSpPr>
          <p:cNvPr id="7" name="投影片編號版面配置區 3"/>
          <p:cNvSpPr>
            <a:spLocks noGrp="1"/>
          </p:cNvSpPr>
          <p:nvPr>
            <p:ph type="sldNum" sz="quarter" idx="12"/>
          </p:nvPr>
        </p:nvSpPr>
        <p:spPr>
          <a:xfrm>
            <a:off x="6553200" y="6160219"/>
            <a:ext cx="2133600" cy="365125"/>
          </a:xfrm>
        </p:spPr>
        <p:txBody>
          <a:bodyPr/>
          <a:lstStyle/>
          <a:p>
            <a:fld id="{144804FE-49CD-45A7-9DCA-03593087366E}" type="slidenum">
              <a:rPr lang="zh-TW" altLang="en-US" smtClean="0"/>
              <a:pPr/>
              <a:t>14</a:t>
            </a:fld>
            <a:endParaRPr lang="zh-TW" altLang="en-US"/>
          </a:p>
        </p:txBody>
      </p:sp>
      <p:cxnSp>
        <p:nvCxnSpPr>
          <p:cNvPr id="8" name="直線接點 7"/>
          <p:cNvCxnSpPr/>
          <p:nvPr/>
        </p:nvCxnSpPr>
        <p:spPr>
          <a:xfrm>
            <a:off x="0" y="6813376"/>
            <a:ext cx="9144000" cy="0"/>
          </a:xfrm>
          <a:prstGeom prst="line">
            <a:avLst/>
          </a:prstGeom>
          <a:ln w="165100"/>
        </p:spPr>
        <p:style>
          <a:lnRef idx="3">
            <a:schemeClr val="accent2"/>
          </a:lnRef>
          <a:fillRef idx="0">
            <a:schemeClr val="accent2"/>
          </a:fillRef>
          <a:effectRef idx="2">
            <a:schemeClr val="accent2"/>
          </a:effectRef>
          <a:fontRef idx="minor">
            <a:schemeClr val="tx1"/>
          </a:fontRef>
        </p:style>
      </p:cxnSp>
      <p:cxnSp>
        <p:nvCxnSpPr>
          <p:cNvPr id="9" name="直線接點 8"/>
          <p:cNvCxnSpPr/>
          <p:nvPr/>
        </p:nvCxnSpPr>
        <p:spPr>
          <a:xfrm>
            <a:off x="0" y="6597352"/>
            <a:ext cx="9144000" cy="0"/>
          </a:xfrm>
          <a:prstGeom prst="line">
            <a:avLst/>
          </a:prstGeom>
          <a:ln w="76200">
            <a:solidFill>
              <a:schemeClr val="accent2">
                <a:lumMod val="40000"/>
                <a:lumOff val="60000"/>
              </a:schemeClr>
            </a:solidFill>
          </a:ln>
        </p:spPr>
        <p:style>
          <a:lnRef idx="3">
            <a:schemeClr val="accent2"/>
          </a:lnRef>
          <a:fillRef idx="0">
            <a:schemeClr val="accent2"/>
          </a:fillRef>
          <a:effectRef idx="2">
            <a:schemeClr val="accent2"/>
          </a:effectRef>
          <a:fontRef idx="minor">
            <a:schemeClr val="tx1"/>
          </a:fontRef>
        </p:style>
      </p:cxnSp>
      <p:sp>
        <p:nvSpPr>
          <p:cNvPr id="10" name="文字方塊 9"/>
          <p:cNvSpPr txBox="1"/>
          <p:nvPr/>
        </p:nvSpPr>
        <p:spPr>
          <a:xfrm>
            <a:off x="2951820" y="214290"/>
            <a:ext cx="3240360" cy="707886"/>
          </a:xfrm>
          <a:prstGeom prst="rect">
            <a:avLst/>
          </a:prstGeom>
          <a:noFill/>
        </p:spPr>
        <p:txBody>
          <a:bodyPr wrap="square" rtlCol="0">
            <a:spAutoFit/>
          </a:bodyPr>
          <a:lstStyle/>
          <a:p>
            <a:pPr algn="ctr"/>
            <a:r>
              <a:rPr lang="zh-TW" altLang="en-US" sz="4000" dirty="0" smtClean="0">
                <a:latin typeface="微軟正黑體" panose="020B0604030504040204" pitchFamily="34" charset="-120"/>
                <a:ea typeface="微軟正黑體" panose="020B0604030504040204" pitchFamily="34" charset="-120"/>
              </a:rPr>
              <a:t>審查程序差異</a:t>
            </a:r>
            <a:endParaRPr lang="zh-TW" altLang="en-US" sz="4000" dirty="0">
              <a:latin typeface="微軟正黑體" panose="020B0604030504040204" pitchFamily="34" charset="-120"/>
              <a:ea typeface="微軟正黑體" panose="020B0604030504040204" pitchFamily="34" charset="-120"/>
            </a:endParaRPr>
          </a:p>
        </p:txBody>
      </p:sp>
      <p:cxnSp>
        <p:nvCxnSpPr>
          <p:cNvPr id="11" name="直線接點 10"/>
          <p:cNvCxnSpPr/>
          <p:nvPr/>
        </p:nvCxnSpPr>
        <p:spPr>
          <a:xfrm>
            <a:off x="0" y="1196752"/>
            <a:ext cx="9144000" cy="0"/>
          </a:xfrm>
          <a:prstGeom prst="line">
            <a:avLst/>
          </a:prstGeom>
          <a:ln w="165100"/>
        </p:spPr>
        <p:style>
          <a:lnRef idx="3">
            <a:schemeClr val="accent2"/>
          </a:lnRef>
          <a:fillRef idx="0">
            <a:schemeClr val="accent2"/>
          </a:fillRef>
          <a:effectRef idx="2">
            <a:schemeClr val="accent2"/>
          </a:effectRef>
          <a:fontRef idx="minor">
            <a:schemeClr val="tx1"/>
          </a:fontRef>
        </p:style>
      </p:cxnSp>
      <p:cxnSp>
        <p:nvCxnSpPr>
          <p:cNvPr id="12" name="直線接點 11"/>
          <p:cNvCxnSpPr/>
          <p:nvPr/>
        </p:nvCxnSpPr>
        <p:spPr>
          <a:xfrm rot="16200000">
            <a:off x="2159732" y="3753037"/>
            <a:ext cx="4824536" cy="0"/>
          </a:xfrm>
          <a:prstGeom prst="line">
            <a:avLst/>
          </a:prstGeom>
          <a:ln w="76200">
            <a:solidFill>
              <a:schemeClr val="accent2">
                <a:lumMod val="40000"/>
                <a:lumOff val="60000"/>
              </a:schemeClr>
            </a:solidFill>
          </a:ln>
        </p:spPr>
        <p:style>
          <a:lnRef idx="3">
            <a:schemeClr val="accent2"/>
          </a:lnRef>
          <a:fillRef idx="0">
            <a:schemeClr val="accent2"/>
          </a:fillRef>
          <a:effectRef idx="2">
            <a:schemeClr val="accent2"/>
          </a:effectRef>
          <a:fontRef idx="minor">
            <a:schemeClr val="tx1"/>
          </a:fontRef>
        </p:style>
      </p:cxnSp>
      <p:sp>
        <p:nvSpPr>
          <p:cNvPr id="14" name="文字方塊 13"/>
          <p:cNvSpPr txBox="1"/>
          <p:nvPr/>
        </p:nvSpPr>
        <p:spPr>
          <a:xfrm>
            <a:off x="467544" y="1621249"/>
            <a:ext cx="936104" cy="461665"/>
          </a:xfrm>
          <a:prstGeom prst="rect">
            <a:avLst/>
          </a:prstGeom>
          <a:noFill/>
        </p:spPr>
        <p:txBody>
          <a:bodyPr wrap="square" rtlCol="0">
            <a:spAutoFit/>
          </a:bodyPr>
          <a:lstStyle/>
          <a:p>
            <a:pPr algn="ctr"/>
            <a:r>
              <a:rPr lang="zh-TW" altLang="en-US" sz="2400" b="1" dirty="0" smtClean="0">
                <a:latin typeface="微軟正黑體" pitchFamily="34" charset="-120"/>
                <a:ea typeface="微軟正黑體" pitchFamily="34" charset="-120"/>
              </a:rPr>
              <a:t>發明</a:t>
            </a:r>
            <a:endParaRPr lang="zh-TW" altLang="en-US" sz="2000" b="1" dirty="0">
              <a:latin typeface="微軟正黑體" pitchFamily="34" charset="-120"/>
              <a:ea typeface="微軟正黑體" pitchFamily="34" charset="-120"/>
            </a:endParaRPr>
          </a:p>
        </p:txBody>
      </p:sp>
      <p:sp>
        <p:nvSpPr>
          <p:cNvPr id="15" name="文字方塊 14"/>
          <p:cNvSpPr txBox="1"/>
          <p:nvPr/>
        </p:nvSpPr>
        <p:spPr>
          <a:xfrm>
            <a:off x="5148064" y="1621249"/>
            <a:ext cx="936104" cy="461665"/>
          </a:xfrm>
          <a:prstGeom prst="rect">
            <a:avLst/>
          </a:prstGeom>
          <a:noFill/>
        </p:spPr>
        <p:txBody>
          <a:bodyPr wrap="square" rtlCol="0">
            <a:spAutoFit/>
          </a:bodyPr>
          <a:lstStyle/>
          <a:p>
            <a:pPr algn="ctr"/>
            <a:r>
              <a:rPr lang="zh-TW" altLang="en-US" sz="2400" b="1" dirty="0" smtClean="0">
                <a:latin typeface="微軟正黑體" pitchFamily="34" charset="-120"/>
                <a:ea typeface="微軟正黑體" pitchFamily="34" charset="-120"/>
              </a:rPr>
              <a:t>新型</a:t>
            </a:r>
            <a:endParaRPr lang="zh-TW" altLang="en-US" sz="2000" b="1" dirty="0">
              <a:latin typeface="微軟正黑體" pitchFamily="34" charset="-120"/>
              <a:ea typeface="微軟正黑體" pitchFamily="34" charset="-120"/>
            </a:endParaRPr>
          </a:p>
        </p:txBody>
      </p:sp>
      <p:sp>
        <p:nvSpPr>
          <p:cNvPr id="16" name="文字方塊 15"/>
          <p:cNvSpPr txBox="1"/>
          <p:nvPr/>
        </p:nvSpPr>
        <p:spPr>
          <a:xfrm>
            <a:off x="1403648" y="1693257"/>
            <a:ext cx="2016224" cy="369332"/>
          </a:xfrm>
          <a:prstGeom prst="rect">
            <a:avLst/>
          </a:prstGeom>
          <a:noFill/>
        </p:spPr>
        <p:txBody>
          <a:bodyPr wrap="square" rtlCol="0">
            <a:spAutoFit/>
          </a:bodyPr>
          <a:lstStyle/>
          <a:p>
            <a:pPr algn="ctr"/>
            <a:r>
              <a:rPr lang="zh-TW" altLang="en-US" dirty="0" smtClean="0">
                <a:latin typeface="微軟正黑體" pitchFamily="34" charset="-120"/>
                <a:ea typeface="微軟正黑體" pitchFamily="34" charset="-120"/>
              </a:rPr>
              <a:t>審查時間</a:t>
            </a:r>
            <a:r>
              <a:rPr lang="en-US" altLang="zh-TW" dirty="0" smtClean="0">
                <a:latin typeface="微軟正黑體" pitchFamily="34" charset="-120"/>
                <a:ea typeface="微軟正黑體" pitchFamily="34" charset="-120"/>
              </a:rPr>
              <a:t>2-3</a:t>
            </a:r>
            <a:r>
              <a:rPr lang="zh-TW" altLang="en-US" dirty="0" smtClean="0">
                <a:latin typeface="微軟正黑體" pitchFamily="34" charset="-120"/>
                <a:ea typeface="微軟正黑體" pitchFamily="34" charset="-120"/>
              </a:rPr>
              <a:t>年</a:t>
            </a:r>
            <a:endParaRPr lang="zh-TW" altLang="en-US" dirty="0">
              <a:latin typeface="微軟正黑體" pitchFamily="34" charset="-120"/>
              <a:ea typeface="微軟正黑體" pitchFamily="34" charset="-120"/>
            </a:endParaRPr>
          </a:p>
        </p:txBody>
      </p:sp>
      <p:sp>
        <p:nvSpPr>
          <p:cNvPr id="17" name="文字方塊 16"/>
          <p:cNvSpPr txBox="1"/>
          <p:nvPr/>
        </p:nvSpPr>
        <p:spPr>
          <a:xfrm>
            <a:off x="6084168" y="1693257"/>
            <a:ext cx="2016224" cy="369332"/>
          </a:xfrm>
          <a:prstGeom prst="rect">
            <a:avLst/>
          </a:prstGeom>
          <a:noFill/>
        </p:spPr>
        <p:txBody>
          <a:bodyPr wrap="square" rtlCol="0">
            <a:spAutoFit/>
          </a:bodyPr>
          <a:lstStyle/>
          <a:p>
            <a:pPr algn="ctr"/>
            <a:r>
              <a:rPr lang="zh-TW" altLang="en-US" dirty="0" smtClean="0">
                <a:latin typeface="微軟正黑體" pitchFamily="34" charset="-120"/>
                <a:ea typeface="微軟正黑體" pitchFamily="34" charset="-120"/>
              </a:rPr>
              <a:t>審查時間約半年</a:t>
            </a:r>
            <a:endParaRPr lang="zh-TW" altLang="en-US" dirty="0">
              <a:latin typeface="微軟正黑體" pitchFamily="34" charset="-120"/>
              <a:ea typeface="微軟正黑體" pitchFamily="34" charset="-120"/>
            </a:endParaRPr>
          </a:p>
        </p:txBody>
      </p:sp>
      <p:sp>
        <p:nvSpPr>
          <p:cNvPr id="18" name="文字方塊 17"/>
          <p:cNvSpPr txBox="1"/>
          <p:nvPr/>
        </p:nvSpPr>
        <p:spPr>
          <a:xfrm>
            <a:off x="971600" y="2485345"/>
            <a:ext cx="2160240" cy="400110"/>
          </a:xfrm>
          <a:prstGeom prst="rect">
            <a:avLst/>
          </a:prstGeom>
          <a:noFill/>
        </p:spPr>
        <p:txBody>
          <a:bodyPr wrap="square" rtlCol="0">
            <a:spAutoFit/>
          </a:bodyPr>
          <a:lstStyle/>
          <a:p>
            <a:pPr>
              <a:buFont typeface="Arial" pitchFamily="34" charset="0"/>
              <a:buChar char="•"/>
            </a:pPr>
            <a:r>
              <a:rPr lang="zh-TW" altLang="en-US" sz="2000" dirty="0" smtClean="0">
                <a:latin typeface="微軟正黑體" pitchFamily="34" charset="-120"/>
                <a:ea typeface="微軟正黑體" pitchFamily="34" charset="-120"/>
              </a:rPr>
              <a:t>    發明定義</a:t>
            </a:r>
            <a:endParaRPr lang="zh-TW" altLang="en-US" sz="2000" dirty="0">
              <a:latin typeface="微軟正黑體" pitchFamily="34" charset="-120"/>
              <a:ea typeface="微軟正黑體" pitchFamily="34" charset="-120"/>
            </a:endParaRPr>
          </a:p>
        </p:txBody>
      </p:sp>
      <p:sp>
        <p:nvSpPr>
          <p:cNvPr id="19" name="文字方塊 18"/>
          <p:cNvSpPr txBox="1"/>
          <p:nvPr/>
        </p:nvSpPr>
        <p:spPr>
          <a:xfrm>
            <a:off x="5652120" y="2485345"/>
            <a:ext cx="2160240" cy="400110"/>
          </a:xfrm>
          <a:prstGeom prst="rect">
            <a:avLst/>
          </a:prstGeom>
          <a:noFill/>
        </p:spPr>
        <p:txBody>
          <a:bodyPr wrap="square" rtlCol="0">
            <a:spAutoFit/>
          </a:bodyPr>
          <a:lstStyle/>
          <a:p>
            <a:pPr>
              <a:buFont typeface="Arial" pitchFamily="34" charset="0"/>
              <a:buChar char="•"/>
            </a:pPr>
            <a:r>
              <a:rPr lang="zh-TW" altLang="en-US" sz="2000" dirty="0" smtClean="0">
                <a:latin typeface="微軟正黑體" pitchFamily="34" charset="-120"/>
                <a:ea typeface="微軟正黑體" pitchFamily="34" charset="-120"/>
              </a:rPr>
              <a:t>    新型定義</a:t>
            </a:r>
            <a:endParaRPr lang="zh-TW" altLang="en-US" sz="2000" dirty="0">
              <a:latin typeface="微軟正黑體" pitchFamily="34" charset="-120"/>
              <a:ea typeface="微軟正黑體" pitchFamily="34" charset="-120"/>
            </a:endParaRPr>
          </a:p>
        </p:txBody>
      </p:sp>
      <p:sp>
        <p:nvSpPr>
          <p:cNvPr id="20" name="文字方塊 19"/>
          <p:cNvSpPr txBox="1"/>
          <p:nvPr/>
        </p:nvSpPr>
        <p:spPr>
          <a:xfrm>
            <a:off x="5652120" y="3061409"/>
            <a:ext cx="2592288" cy="400110"/>
          </a:xfrm>
          <a:prstGeom prst="rect">
            <a:avLst/>
          </a:prstGeom>
          <a:noFill/>
        </p:spPr>
        <p:txBody>
          <a:bodyPr wrap="square" rtlCol="0">
            <a:spAutoFit/>
          </a:bodyPr>
          <a:lstStyle/>
          <a:p>
            <a:pPr>
              <a:buFont typeface="Arial" pitchFamily="34" charset="0"/>
              <a:buChar char="•"/>
            </a:pPr>
            <a:r>
              <a:rPr lang="zh-TW" altLang="en-US" sz="2000" dirty="0" smtClean="0">
                <a:latin typeface="微軟正黑體" pitchFamily="34" charset="-120"/>
                <a:ea typeface="微軟正黑體" pitchFamily="34" charset="-120"/>
              </a:rPr>
              <a:t>    法定不予專利項目</a:t>
            </a:r>
            <a:endParaRPr lang="zh-TW" altLang="en-US" sz="2000" dirty="0">
              <a:latin typeface="微軟正黑體" pitchFamily="34" charset="-120"/>
              <a:ea typeface="微軟正黑體" pitchFamily="34" charset="-120"/>
            </a:endParaRPr>
          </a:p>
        </p:txBody>
      </p:sp>
      <p:sp>
        <p:nvSpPr>
          <p:cNvPr id="21" name="文字方塊 20"/>
          <p:cNvSpPr txBox="1"/>
          <p:nvPr/>
        </p:nvSpPr>
        <p:spPr>
          <a:xfrm>
            <a:off x="971600" y="3079411"/>
            <a:ext cx="2592288" cy="400110"/>
          </a:xfrm>
          <a:prstGeom prst="rect">
            <a:avLst/>
          </a:prstGeom>
          <a:noFill/>
        </p:spPr>
        <p:txBody>
          <a:bodyPr wrap="square" rtlCol="0">
            <a:spAutoFit/>
          </a:bodyPr>
          <a:lstStyle/>
          <a:p>
            <a:pPr>
              <a:buFont typeface="Arial" pitchFamily="34" charset="0"/>
              <a:buChar char="•"/>
            </a:pPr>
            <a:r>
              <a:rPr lang="zh-TW" altLang="en-US" sz="2000" dirty="0" smtClean="0">
                <a:latin typeface="微軟正黑體" pitchFamily="34" charset="-120"/>
                <a:ea typeface="微軟正黑體" pitchFamily="34" charset="-120"/>
              </a:rPr>
              <a:t>    法定不予專利項目</a:t>
            </a:r>
            <a:endParaRPr lang="zh-TW" altLang="en-US" sz="2000" dirty="0">
              <a:latin typeface="微軟正黑體" pitchFamily="34" charset="-120"/>
              <a:ea typeface="微軟正黑體" pitchFamily="34" charset="-120"/>
            </a:endParaRPr>
          </a:p>
        </p:txBody>
      </p:sp>
      <p:sp>
        <p:nvSpPr>
          <p:cNvPr id="22" name="文字方塊 21"/>
          <p:cNvSpPr txBox="1"/>
          <p:nvPr/>
        </p:nvSpPr>
        <p:spPr>
          <a:xfrm>
            <a:off x="5652120" y="3637473"/>
            <a:ext cx="2448272" cy="400110"/>
          </a:xfrm>
          <a:prstGeom prst="rect">
            <a:avLst/>
          </a:prstGeom>
          <a:noFill/>
        </p:spPr>
        <p:txBody>
          <a:bodyPr wrap="square" rtlCol="0">
            <a:spAutoFit/>
          </a:bodyPr>
          <a:lstStyle/>
          <a:p>
            <a:pPr>
              <a:buFont typeface="Arial" pitchFamily="34" charset="0"/>
              <a:buChar char="•"/>
            </a:pPr>
            <a:r>
              <a:rPr lang="zh-TW" altLang="en-US" sz="2000" dirty="0" smtClean="0">
                <a:latin typeface="微軟正黑體" pitchFamily="34" charset="-120"/>
                <a:ea typeface="微軟正黑體" pitchFamily="34" charset="-120"/>
              </a:rPr>
              <a:t>    撰寫規定</a:t>
            </a:r>
            <a:endParaRPr lang="zh-TW" altLang="en-US" sz="2000" dirty="0">
              <a:latin typeface="微軟正黑體" pitchFamily="34" charset="-120"/>
              <a:ea typeface="微軟正黑體" pitchFamily="34" charset="-120"/>
            </a:endParaRPr>
          </a:p>
        </p:txBody>
      </p:sp>
      <p:sp>
        <p:nvSpPr>
          <p:cNvPr id="23" name="文字方塊 22"/>
          <p:cNvSpPr txBox="1"/>
          <p:nvPr/>
        </p:nvSpPr>
        <p:spPr>
          <a:xfrm>
            <a:off x="971600" y="3673477"/>
            <a:ext cx="2448272" cy="400110"/>
          </a:xfrm>
          <a:prstGeom prst="rect">
            <a:avLst/>
          </a:prstGeom>
          <a:noFill/>
        </p:spPr>
        <p:txBody>
          <a:bodyPr wrap="square" rtlCol="0">
            <a:spAutoFit/>
          </a:bodyPr>
          <a:lstStyle/>
          <a:p>
            <a:pPr>
              <a:buFont typeface="Arial" pitchFamily="34" charset="0"/>
              <a:buChar char="•"/>
            </a:pPr>
            <a:r>
              <a:rPr lang="zh-TW" altLang="en-US" sz="2000" dirty="0" smtClean="0">
                <a:latin typeface="微軟正黑體" pitchFamily="34" charset="-120"/>
                <a:ea typeface="微軟正黑體" pitchFamily="34" charset="-120"/>
              </a:rPr>
              <a:t>    撰寫規定</a:t>
            </a:r>
            <a:endParaRPr lang="zh-TW" altLang="en-US" sz="2000" dirty="0">
              <a:latin typeface="微軟正黑體" pitchFamily="34" charset="-120"/>
              <a:ea typeface="微軟正黑體" pitchFamily="34" charset="-120"/>
            </a:endParaRPr>
          </a:p>
        </p:txBody>
      </p:sp>
      <p:sp>
        <p:nvSpPr>
          <p:cNvPr id="24" name="文字方塊 23"/>
          <p:cNvSpPr txBox="1"/>
          <p:nvPr/>
        </p:nvSpPr>
        <p:spPr>
          <a:xfrm>
            <a:off x="5652120" y="4213537"/>
            <a:ext cx="2448272" cy="400110"/>
          </a:xfrm>
          <a:prstGeom prst="rect">
            <a:avLst/>
          </a:prstGeom>
          <a:noFill/>
        </p:spPr>
        <p:txBody>
          <a:bodyPr wrap="square" rtlCol="0">
            <a:spAutoFit/>
          </a:bodyPr>
          <a:lstStyle/>
          <a:p>
            <a:pPr>
              <a:buFont typeface="Arial" pitchFamily="34" charset="0"/>
              <a:buChar char="•"/>
            </a:pPr>
            <a:r>
              <a:rPr lang="zh-TW" altLang="en-US" sz="2000" dirty="0" smtClean="0">
                <a:latin typeface="微軟正黑體" pitchFamily="34" charset="-120"/>
                <a:ea typeface="微軟正黑體" pitchFamily="34" charset="-120"/>
              </a:rPr>
              <a:t>    單一性</a:t>
            </a:r>
            <a:endParaRPr lang="zh-TW" altLang="en-US" sz="2000" dirty="0">
              <a:latin typeface="微軟正黑體" pitchFamily="34" charset="-120"/>
              <a:ea typeface="微軟正黑體" pitchFamily="34" charset="-120"/>
            </a:endParaRPr>
          </a:p>
        </p:txBody>
      </p:sp>
      <p:sp>
        <p:nvSpPr>
          <p:cNvPr id="25" name="文字方塊 24"/>
          <p:cNvSpPr txBox="1"/>
          <p:nvPr/>
        </p:nvSpPr>
        <p:spPr>
          <a:xfrm>
            <a:off x="971600" y="4267543"/>
            <a:ext cx="2448272" cy="400110"/>
          </a:xfrm>
          <a:prstGeom prst="rect">
            <a:avLst/>
          </a:prstGeom>
          <a:noFill/>
        </p:spPr>
        <p:txBody>
          <a:bodyPr wrap="square" rtlCol="0">
            <a:spAutoFit/>
          </a:bodyPr>
          <a:lstStyle/>
          <a:p>
            <a:pPr>
              <a:buFont typeface="Arial" pitchFamily="34" charset="0"/>
              <a:buChar char="•"/>
            </a:pPr>
            <a:r>
              <a:rPr lang="zh-TW" altLang="en-US" sz="2000" dirty="0" smtClean="0">
                <a:latin typeface="微軟正黑體" pitchFamily="34" charset="-120"/>
                <a:ea typeface="微軟正黑體" pitchFamily="34" charset="-120"/>
              </a:rPr>
              <a:t>    單一性</a:t>
            </a:r>
            <a:endParaRPr lang="zh-TW" altLang="en-US" sz="2000" dirty="0">
              <a:latin typeface="微軟正黑體" pitchFamily="34" charset="-120"/>
              <a:ea typeface="微軟正黑體" pitchFamily="34" charset="-120"/>
            </a:endParaRPr>
          </a:p>
        </p:txBody>
      </p:sp>
      <p:sp>
        <p:nvSpPr>
          <p:cNvPr id="26" name="文字方塊 25"/>
          <p:cNvSpPr txBox="1"/>
          <p:nvPr/>
        </p:nvSpPr>
        <p:spPr>
          <a:xfrm>
            <a:off x="971600" y="4861609"/>
            <a:ext cx="2448272" cy="1015663"/>
          </a:xfrm>
          <a:prstGeom prst="rect">
            <a:avLst/>
          </a:prstGeom>
          <a:noFill/>
        </p:spPr>
        <p:txBody>
          <a:bodyPr wrap="square" rtlCol="0">
            <a:spAutoFit/>
          </a:bodyPr>
          <a:lstStyle/>
          <a:p>
            <a:pPr marL="342900" indent="-342900">
              <a:buFont typeface="Arial" panose="020B0604020202020204" pitchFamily="34" charset="0"/>
              <a:buChar char="•"/>
            </a:pPr>
            <a:r>
              <a:rPr lang="zh-TW" altLang="en-US" sz="2000" b="1" dirty="0">
                <a:solidFill>
                  <a:schemeClr val="accent2"/>
                </a:solidFill>
                <a:latin typeface="微軟正黑體" pitchFamily="34" charset="-120"/>
                <a:ea typeface="微軟正黑體" pitchFamily="34" charset="-120"/>
              </a:rPr>
              <a:t>產業利用性</a:t>
            </a:r>
            <a:endParaRPr lang="en-US" altLang="zh-TW" sz="2000" b="1" dirty="0">
              <a:solidFill>
                <a:schemeClr val="accent2"/>
              </a:solidFill>
              <a:latin typeface="微軟正黑體" pitchFamily="34" charset="-120"/>
              <a:ea typeface="微軟正黑體" pitchFamily="34" charset="-120"/>
            </a:endParaRPr>
          </a:p>
          <a:p>
            <a:pPr marL="342900" indent="-342900">
              <a:buFont typeface="Arial" panose="020B0604020202020204" pitchFamily="34" charset="0"/>
              <a:buChar char="•"/>
            </a:pPr>
            <a:r>
              <a:rPr lang="zh-TW" altLang="en-US" sz="2000" b="1" dirty="0">
                <a:solidFill>
                  <a:schemeClr val="accent2"/>
                </a:solidFill>
                <a:latin typeface="微軟正黑體" pitchFamily="34" charset="-120"/>
                <a:ea typeface="微軟正黑體" pitchFamily="34" charset="-120"/>
              </a:rPr>
              <a:t>新穎性</a:t>
            </a:r>
            <a:endParaRPr lang="en-US" altLang="zh-TW" sz="2000" b="1" dirty="0">
              <a:solidFill>
                <a:schemeClr val="accent2"/>
              </a:solidFill>
              <a:latin typeface="微軟正黑體" pitchFamily="34" charset="-120"/>
              <a:ea typeface="微軟正黑體" pitchFamily="34" charset="-120"/>
            </a:endParaRPr>
          </a:p>
          <a:p>
            <a:pPr marL="342900" indent="-342900">
              <a:buFont typeface="Arial" panose="020B0604020202020204" pitchFamily="34" charset="0"/>
              <a:buChar char="•"/>
            </a:pPr>
            <a:r>
              <a:rPr lang="zh-TW" altLang="en-US" sz="2000" b="1" dirty="0">
                <a:solidFill>
                  <a:schemeClr val="accent2"/>
                </a:solidFill>
                <a:latin typeface="微軟正黑體" pitchFamily="34" charset="-120"/>
                <a:ea typeface="微軟正黑體" pitchFamily="34" charset="-120"/>
              </a:rPr>
              <a:t>進步性</a:t>
            </a:r>
          </a:p>
        </p:txBody>
      </p:sp>
      <p:sp>
        <p:nvSpPr>
          <p:cNvPr id="27" name="文字方塊 26"/>
          <p:cNvSpPr txBox="1"/>
          <p:nvPr/>
        </p:nvSpPr>
        <p:spPr>
          <a:xfrm>
            <a:off x="5652120" y="4869160"/>
            <a:ext cx="2448272" cy="400110"/>
          </a:xfrm>
          <a:prstGeom prst="rect">
            <a:avLst/>
          </a:prstGeom>
          <a:noFill/>
        </p:spPr>
        <p:txBody>
          <a:bodyPr wrap="square" rtlCol="0">
            <a:spAutoFit/>
          </a:bodyPr>
          <a:lstStyle/>
          <a:p>
            <a:pPr marL="342900" indent="-342900">
              <a:buFont typeface="Arial" panose="020B0604020202020204" pitchFamily="34" charset="0"/>
              <a:buChar char="•"/>
            </a:pPr>
            <a:r>
              <a:rPr lang="zh-TW" altLang="en-US" sz="2000" b="1" dirty="0">
                <a:solidFill>
                  <a:schemeClr val="accent2"/>
                </a:solidFill>
                <a:latin typeface="微軟正黑體" pitchFamily="34" charset="-120"/>
                <a:ea typeface="微軟正黑體" pitchFamily="34" charset="-120"/>
              </a:rPr>
              <a:t>核准</a:t>
            </a:r>
            <a:endParaRPr lang="en-US" altLang="zh-TW" sz="2000" b="1" dirty="0">
              <a:solidFill>
                <a:schemeClr val="accent2"/>
              </a:solidFill>
              <a:latin typeface="微軟正黑體" pitchFamily="34" charset="-120"/>
              <a:ea typeface="微軟正黑體" pitchFamily="34" charset="-12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ox(in)">
                                      <p:cBhvr>
                                        <p:cTn id="7" dur="10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ox(in)">
                                      <p:cBhvr>
                                        <p:cTn id="12" dur="10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box(in)">
                                      <p:cBhvr>
                                        <p:cTn id="17" dur="1000"/>
                                        <p:tgtEl>
                                          <p:spTgt spid="18"/>
                                        </p:tgtEl>
                                      </p:cBhvr>
                                    </p:animEffect>
                                  </p:childTnLst>
                                </p:cTn>
                              </p:par>
                              <p:par>
                                <p:cTn id="18" presetID="4" presetClass="entr" presetSubtype="16" fill="hold" grpId="0" nodeType="with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box(in)">
                                      <p:cBhvr>
                                        <p:cTn id="20" dur="1000"/>
                                        <p:tgtEl>
                                          <p:spTgt spid="19"/>
                                        </p:tgtEl>
                                      </p:cBhvr>
                                    </p:animEffect>
                                  </p:childTnLst>
                                </p:cTn>
                              </p:par>
                            </p:childTnLst>
                          </p:cTn>
                        </p:par>
                      </p:childTnLst>
                    </p:cTn>
                  </p:par>
                  <p:par>
                    <p:cTn id="21" fill="hold">
                      <p:stCondLst>
                        <p:cond delay="indefinite"/>
                      </p:stCondLst>
                      <p:childTnLst>
                        <p:par>
                          <p:cTn id="22" fill="hold">
                            <p:stCondLst>
                              <p:cond delay="0"/>
                            </p:stCondLst>
                            <p:childTnLst>
                              <p:par>
                                <p:cTn id="23" presetID="4" presetClass="entr" presetSubtype="16" fill="hold" grpId="0" nodeType="click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box(in)">
                                      <p:cBhvr>
                                        <p:cTn id="25" dur="1000"/>
                                        <p:tgtEl>
                                          <p:spTgt spid="20"/>
                                        </p:tgtEl>
                                      </p:cBhvr>
                                    </p:animEffect>
                                  </p:childTnLst>
                                </p:cTn>
                              </p:par>
                              <p:par>
                                <p:cTn id="26" presetID="4" presetClass="entr" presetSubtype="16" fill="hold" grpId="0" nodeType="with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box(in)">
                                      <p:cBhvr>
                                        <p:cTn id="28" dur="1000"/>
                                        <p:tgtEl>
                                          <p:spTgt spid="21"/>
                                        </p:tgtEl>
                                      </p:cBhvr>
                                    </p:animEffect>
                                  </p:childTnLst>
                                </p:cTn>
                              </p:par>
                            </p:childTnLst>
                          </p:cTn>
                        </p:par>
                      </p:childTnLst>
                    </p:cTn>
                  </p:par>
                  <p:par>
                    <p:cTn id="29" fill="hold">
                      <p:stCondLst>
                        <p:cond delay="indefinite"/>
                      </p:stCondLst>
                      <p:childTnLst>
                        <p:par>
                          <p:cTn id="30" fill="hold">
                            <p:stCondLst>
                              <p:cond delay="0"/>
                            </p:stCondLst>
                            <p:childTnLst>
                              <p:par>
                                <p:cTn id="31" presetID="4" presetClass="entr" presetSubtype="16" fill="hold" grpId="0" nodeType="click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box(in)">
                                      <p:cBhvr>
                                        <p:cTn id="33" dur="1000"/>
                                        <p:tgtEl>
                                          <p:spTgt spid="22"/>
                                        </p:tgtEl>
                                      </p:cBhvr>
                                    </p:animEffect>
                                  </p:childTnLst>
                                </p:cTn>
                              </p:par>
                              <p:par>
                                <p:cTn id="34" presetID="4" presetClass="entr" presetSubtype="16" fill="hold" grpId="0" nodeType="withEffect">
                                  <p:stCondLst>
                                    <p:cond delay="0"/>
                                  </p:stCondLst>
                                  <p:childTnLst>
                                    <p:set>
                                      <p:cBhvr>
                                        <p:cTn id="35" dur="1" fill="hold">
                                          <p:stCondLst>
                                            <p:cond delay="0"/>
                                          </p:stCondLst>
                                        </p:cTn>
                                        <p:tgtEl>
                                          <p:spTgt spid="23"/>
                                        </p:tgtEl>
                                        <p:attrNameLst>
                                          <p:attrName>style.visibility</p:attrName>
                                        </p:attrNameLst>
                                      </p:cBhvr>
                                      <p:to>
                                        <p:strVal val="visible"/>
                                      </p:to>
                                    </p:set>
                                    <p:animEffect transition="in" filter="box(in)">
                                      <p:cBhvr>
                                        <p:cTn id="36" dur="1000"/>
                                        <p:tgtEl>
                                          <p:spTgt spid="23"/>
                                        </p:tgtEl>
                                      </p:cBhvr>
                                    </p:animEffect>
                                  </p:childTnLst>
                                </p:cTn>
                              </p:par>
                            </p:childTnLst>
                          </p:cTn>
                        </p:par>
                      </p:childTnLst>
                    </p:cTn>
                  </p:par>
                  <p:par>
                    <p:cTn id="37" fill="hold">
                      <p:stCondLst>
                        <p:cond delay="indefinite"/>
                      </p:stCondLst>
                      <p:childTnLst>
                        <p:par>
                          <p:cTn id="38" fill="hold">
                            <p:stCondLst>
                              <p:cond delay="0"/>
                            </p:stCondLst>
                            <p:childTnLst>
                              <p:par>
                                <p:cTn id="39" presetID="4" presetClass="entr" presetSubtype="16" fill="hold" grpId="0" nodeType="clickEffect">
                                  <p:stCondLst>
                                    <p:cond delay="0"/>
                                  </p:stCondLst>
                                  <p:childTnLst>
                                    <p:set>
                                      <p:cBhvr>
                                        <p:cTn id="40" dur="1" fill="hold">
                                          <p:stCondLst>
                                            <p:cond delay="0"/>
                                          </p:stCondLst>
                                        </p:cTn>
                                        <p:tgtEl>
                                          <p:spTgt spid="24"/>
                                        </p:tgtEl>
                                        <p:attrNameLst>
                                          <p:attrName>style.visibility</p:attrName>
                                        </p:attrNameLst>
                                      </p:cBhvr>
                                      <p:to>
                                        <p:strVal val="visible"/>
                                      </p:to>
                                    </p:set>
                                    <p:animEffect transition="in" filter="box(in)">
                                      <p:cBhvr>
                                        <p:cTn id="41" dur="1000"/>
                                        <p:tgtEl>
                                          <p:spTgt spid="24"/>
                                        </p:tgtEl>
                                      </p:cBhvr>
                                    </p:animEffect>
                                  </p:childTnLst>
                                </p:cTn>
                              </p:par>
                              <p:par>
                                <p:cTn id="42" presetID="4" presetClass="entr" presetSubtype="16" fill="hold" grpId="0" nodeType="with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box(in)">
                                      <p:cBhvr>
                                        <p:cTn id="44" dur="1000"/>
                                        <p:tgtEl>
                                          <p:spTgt spid="25"/>
                                        </p:tgtEl>
                                      </p:cBhvr>
                                    </p:animEffect>
                                  </p:childTnLst>
                                </p:cTn>
                              </p:par>
                            </p:childTnLst>
                          </p:cTn>
                        </p:par>
                      </p:childTnLst>
                    </p:cTn>
                  </p:par>
                  <p:par>
                    <p:cTn id="45" fill="hold">
                      <p:stCondLst>
                        <p:cond delay="indefinite"/>
                      </p:stCondLst>
                      <p:childTnLst>
                        <p:par>
                          <p:cTn id="46" fill="hold">
                            <p:stCondLst>
                              <p:cond delay="0"/>
                            </p:stCondLst>
                            <p:childTnLst>
                              <p:par>
                                <p:cTn id="47" presetID="4" presetClass="entr" presetSubtype="16" fill="hold" grpId="0" nodeType="click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box(in)">
                                      <p:cBhvr>
                                        <p:cTn id="49" dur="1000"/>
                                        <p:tgtEl>
                                          <p:spTgt spid="26"/>
                                        </p:tgtEl>
                                      </p:cBhvr>
                                    </p:animEffect>
                                  </p:childTnLst>
                                </p:cTn>
                              </p:par>
                            </p:childTnLst>
                          </p:cTn>
                        </p:par>
                      </p:childTnLst>
                    </p:cTn>
                  </p:par>
                  <p:par>
                    <p:cTn id="50" fill="hold">
                      <p:stCondLst>
                        <p:cond delay="indefinite"/>
                      </p:stCondLst>
                      <p:childTnLst>
                        <p:par>
                          <p:cTn id="51" fill="hold">
                            <p:stCondLst>
                              <p:cond delay="0"/>
                            </p:stCondLst>
                            <p:childTnLst>
                              <p:par>
                                <p:cTn id="52" presetID="4" presetClass="entr" presetSubtype="16" fill="hold" grpId="0" nodeType="clickEffect">
                                  <p:stCondLst>
                                    <p:cond delay="0"/>
                                  </p:stCondLst>
                                  <p:childTnLst>
                                    <p:set>
                                      <p:cBhvr>
                                        <p:cTn id="53" dur="1" fill="hold">
                                          <p:stCondLst>
                                            <p:cond delay="0"/>
                                          </p:stCondLst>
                                        </p:cTn>
                                        <p:tgtEl>
                                          <p:spTgt spid="27"/>
                                        </p:tgtEl>
                                        <p:attrNameLst>
                                          <p:attrName>style.visibility</p:attrName>
                                        </p:attrNameLst>
                                      </p:cBhvr>
                                      <p:to>
                                        <p:strVal val="visible"/>
                                      </p:to>
                                    </p:set>
                                    <p:animEffect transition="in" filter="box(in)">
                                      <p:cBhvr>
                                        <p:cTn id="54" dur="1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1" grpId="0"/>
      <p:bldP spid="22" grpId="0"/>
      <p:bldP spid="23" grpId="0"/>
      <p:bldP spid="24" grpId="0"/>
      <p:bldP spid="25" grpId="0"/>
      <p:bldP spid="26" grpId="0"/>
      <p:bldP spid="2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日期版面配置區 1"/>
          <p:cNvSpPr>
            <a:spLocks noGrp="1"/>
          </p:cNvSpPr>
          <p:nvPr>
            <p:ph type="dt" sz="half" idx="10"/>
          </p:nvPr>
        </p:nvSpPr>
        <p:spPr>
          <a:xfrm>
            <a:off x="457200" y="6160219"/>
            <a:ext cx="2133600" cy="365125"/>
          </a:xfrm>
        </p:spPr>
        <p:txBody>
          <a:bodyPr/>
          <a:lstStyle/>
          <a:p>
            <a:r>
              <a:rPr lang="en-US" altLang="zh-TW" smtClean="0"/>
              <a:t>www.iipo.com.tw</a:t>
            </a:r>
            <a:endParaRPr lang="zh-TW" altLang="en-US" dirty="0"/>
          </a:p>
        </p:txBody>
      </p:sp>
      <p:sp>
        <p:nvSpPr>
          <p:cNvPr id="6" name="頁尾版面配置區 2"/>
          <p:cNvSpPr>
            <a:spLocks noGrp="1"/>
          </p:cNvSpPr>
          <p:nvPr>
            <p:ph type="ftr" sz="quarter" idx="11"/>
          </p:nvPr>
        </p:nvSpPr>
        <p:spPr>
          <a:xfrm>
            <a:off x="3124200" y="6160219"/>
            <a:ext cx="2895600" cy="365125"/>
          </a:xfrm>
        </p:spPr>
        <p:txBody>
          <a:bodyPr/>
          <a:lstStyle/>
          <a:p>
            <a:r>
              <a:rPr lang="zh-TW" altLang="en-US" smtClean="0"/>
              <a:t>源慶</a:t>
            </a:r>
            <a:r>
              <a:rPr lang="en-US" altLang="zh-TW" smtClean="0"/>
              <a:t>/</a:t>
            </a:r>
            <a:r>
              <a:rPr lang="zh-TW" altLang="en-US" smtClean="0"/>
              <a:t>鴻瑞國際法律專利商標事務所</a:t>
            </a:r>
            <a:endParaRPr lang="zh-TW" altLang="en-US" dirty="0"/>
          </a:p>
        </p:txBody>
      </p:sp>
      <p:sp>
        <p:nvSpPr>
          <p:cNvPr id="7" name="投影片編號版面配置區 3"/>
          <p:cNvSpPr>
            <a:spLocks noGrp="1"/>
          </p:cNvSpPr>
          <p:nvPr>
            <p:ph type="sldNum" sz="quarter" idx="12"/>
          </p:nvPr>
        </p:nvSpPr>
        <p:spPr>
          <a:xfrm>
            <a:off x="6553200" y="6160219"/>
            <a:ext cx="2133600" cy="365125"/>
          </a:xfrm>
        </p:spPr>
        <p:txBody>
          <a:bodyPr/>
          <a:lstStyle/>
          <a:p>
            <a:fld id="{144804FE-49CD-45A7-9DCA-03593087366E}" type="slidenum">
              <a:rPr lang="zh-TW" altLang="en-US" smtClean="0"/>
              <a:pPr/>
              <a:t>15</a:t>
            </a:fld>
            <a:endParaRPr lang="zh-TW" altLang="en-US"/>
          </a:p>
        </p:txBody>
      </p:sp>
      <p:cxnSp>
        <p:nvCxnSpPr>
          <p:cNvPr id="8" name="直線接點 7"/>
          <p:cNvCxnSpPr/>
          <p:nvPr/>
        </p:nvCxnSpPr>
        <p:spPr>
          <a:xfrm>
            <a:off x="0" y="6813376"/>
            <a:ext cx="9144000" cy="0"/>
          </a:xfrm>
          <a:prstGeom prst="line">
            <a:avLst/>
          </a:prstGeom>
          <a:ln w="165100"/>
        </p:spPr>
        <p:style>
          <a:lnRef idx="3">
            <a:schemeClr val="accent2"/>
          </a:lnRef>
          <a:fillRef idx="0">
            <a:schemeClr val="accent2"/>
          </a:fillRef>
          <a:effectRef idx="2">
            <a:schemeClr val="accent2"/>
          </a:effectRef>
          <a:fontRef idx="minor">
            <a:schemeClr val="tx1"/>
          </a:fontRef>
        </p:style>
      </p:cxnSp>
      <p:cxnSp>
        <p:nvCxnSpPr>
          <p:cNvPr id="9" name="直線接點 8"/>
          <p:cNvCxnSpPr/>
          <p:nvPr/>
        </p:nvCxnSpPr>
        <p:spPr>
          <a:xfrm>
            <a:off x="0" y="6597352"/>
            <a:ext cx="9144000" cy="0"/>
          </a:xfrm>
          <a:prstGeom prst="line">
            <a:avLst/>
          </a:prstGeom>
          <a:ln w="76200">
            <a:solidFill>
              <a:schemeClr val="accent2">
                <a:lumMod val="40000"/>
                <a:lumOff val="60000"/>
              </a:schemeClr>
            </a:solidFill>
          </a:ln>
        </p:spPr>
        <p:style>
          <a:lnRef idx="3">
            <a:schemeClr val="accent2"/>
          </a:lnRef>
          <a:fillRef idx="0">
            <a:schemeClr val="accent2"/>
          </a:fillRef>
          <a:effectRef idx="2">
            <a:schemeClr val="accent2"/>
          </a:effectRef>
          <a:fontRef idx="minor">
            <a:schemeClr val="tx1"/>
          </a:fontRef>
        </p:style>
      </p:cxnSp>
      <p:sp>
        <p:nvSpPr>
          <p:cNvPr id="10" name="矩形 9"/>
          <p:cNvSpPr/>
          <p:nvPr/>
        </p:nvSpPr>
        <p:spPr>
          <a:xfrm>
            <a:off x="971600" y="1455167"/>
            <a:ext cx="5549917" cy="461665"/>
          </a:xfrm>
          <a:prstGeom prst="rect">
            <a:avLst/>
          </a:prstGeom>
        </p:spPr>
        <p:txBody>
          <a:bodyPr wrap="none">
            <a:spAutoFit/>
          </a:bodyPr>
          <a:lstStyle/>
          <a:p>
            <a:pPr marL="457200" indent="-457200"/>
            <a:r>
              <a:rPr lang="zh-TW" altLang="en-US" sz="2400" dirty="0" smtClean="0">
                <a:latin typeface="微軟正黑體" pitchFamily="34" charset="-120"/>
                <a:ea typeface="微軟正黑體" pitchFamily="34" charset="-120"/>
              </a:rPr>
              <a:t>發明</a:t>
            </a:r>
            <a:r>
              <a:rPr lang="en-US" altLang="zh-TW" sz="2400" dirty="0" smtClean="0">
                <a:latin typeface="微軟正黑體" pitchFamily="34" charset="-120"/>
                <a:ea typeface="微軟正黑體" pitchFamily="34" charset="-120"/>
              </a:rPr>
              <a:t>-</a:t>
            </a:r>
            <a:r>
              <a:rPr lang="zh-TW" altLang="en-US" sz="2400" dirty="0" smtClean="0">
                <a:latin typeface="微軟正黑體" pitchFamily="34" charset="-120"/>
                <a:ea typeface="微軟正黑體" pitchFamily="34" charset="-120"/>
              </a:rPr>
              <a:t>指利用</a:t>
            </a:r>
            <a:r>
              <a:rPr lang="zh-TW" altLang="en-US" sz="2400" b="1" dirty="0" smtClean="0">
                <a:latin typeface="微軟正黑體" pitchFamily="34" charset="-120"/>
                <a:ea typeface="微軟正黑體" pitchFamily="34" charset="-120"/>
              </a:rPr>
              <a:t>自然法則</a:t>
            </a:r>
            <a:r>
              <a:rPr lang="zh-TW" altLang="en-US" sz="2400" dirty="0" smtClean="0">
                <a:latin typeface="微軟正黑體" pitchFamily="34" charset="-120"/>
                <a:ea typeface="微軟正黑體" pitchFamily="34" charset="-120"/>
              </a:rPr>
              <a:t>之</a:t>
            </a:r>
            <a:r>
              <a:rPr lang="zh-TW" altLang="en-US" sz="2400" b="1" dirty="0" smtClean="0">
                <a:latin typeface="微軟正黑體" pitchFamily="34" charset="-120"/>
                <a:ea typeface="微軟正黑體" pitchFamily="34" charset="-120"/>
              </a:rPr>
              <a:t>技術思想</a:t>
            </a:r>
            <a:r>
              <a:rPr lang="zh-TW" altLang="en-US" sz="2400" dirty="0" smtClean="0">
                <a:latin typeface="微軟正黑體" pitchFamily="34" charset="-120"/>
                <a:ea typeface="微軟正黑體" pitchFamily="34" charset="-120"/>
              </a:rPr>
              <a:t>之創作</a:t>
            </a:r>
            <a:endParaRPr lang="en-US" altLang="zh-TW" sz="2400" dirty="0" smtClean="0">
              <a:latin typeface="微軟正黑體" pitchFamily="34" charset="-120"/>
              <a:ea typeface="微軟正黑體" pitchFamily="34" charset="-120"/>
            </a:endParaRPr>
          </a:p>
        </p:txBody>
      </p:sp>
      <p:sp>
        <p:nvSpPr>
          <p:cNvPr id="11" name="文字方塊 10"/>
          <p:cNvSpPr txBox="1"/>
          <p:nvPr/>
        </p:nvSpPr>
        <p:spPr>
          <a:xfrm>
            <a:off x="2951820" y="214290"/>
            <a:ext cx="3852428" cy="707886"/>
          </a:xfrm>
          <a:prstGeom prst="rect">
            <a:avLst/>
          </a:prstGeom>
          <a:noFill/>
        </p:spPr>
        <p:txBody>
          <a:bodyPr wrap="square" rtlCol="0">
            <a:spAutoFit/>
          </a:bodyPr>
          <a:lstStyle/>
          <a:p>
            <a:pPr algn="ctr"/>
            <a:r>
              <a:rPr lang="zh-TW" altLang="en-US" sz="4000" dirty="0" smtClean="0">
                <a:latin typeface="微軟正黑體" panose="020B0604030504040204" pitchFamily="34" charset="-120"/>
                <a:ea typeface="微軟正黑體" panose="020B0604030504040204" pitchFamily="34" charset="-120"/>
              </a:rPr>
              <a:t>發明</a:t>
            </a:r>
            <a:r>
              <a:rPr lang="en-US" altLang="zh-TW" sz="4000" dirty="0" smtClean="0">
                <a:latin typeface="微軟正黑體" panose="020B0604030504040204" pitchFamily="34" charset="-120"/>
                <a:ea typeface="微軟正黑體" panose="020B0604030504040204" pitchFamily="34" charset="-120"/>
              </a:rPr>
              <a:t>/</a:t>
            </a:r>
            <a:r>
              <a:rPr lang="zh-TW" altLang="en-US" sz="4000" dirty="0" smtClean="0">
                <a:latin typeface="微軟正黑體" panose="020B0604030504040204" pitchFamily="34" charset="-120"/>
                <a:ea typeface="微軟正黑體" panose="020B0604030504040204" pitchFamily="34" charset="-120"/>
              </a:rPr>
              <a:t>新型定義</a:t>
            </a:r>
            <a:endParaRPr lang="zh-TW" altLang="en-US" sz="4000" dirty="0">
              <a:latin typeface="微軟正黑體" panose="020B0604030504040204" pitchFamily="34" charset="-120"/>
              <a:ea typeface="微軟正黑體" panose="020B0604030504040204" pitchFamily="34" charset="-120"/>
            </a:endParaRPr>
          </a:p>
        </p:txBody>
      </p:sp>
      <p:sp>
        <p:nvSpPr>
          <p:cNvPr id="12" name="矩形 11"/>
          <p:cNvSpPr/>
          <p:nvPr/>
        </p:nvSpPr>
        <p:spPr>
          <a:xfrm>
            <a:off x="971600" y="1916832"/>
            <a:ext cx="6696744" cy="830997"/>
          </a:xfrm>
          <a:prstGeom prst="rect">
            <a:avLst/>
          </a:prstGeom>
        </p:spPr>
        <p:txBody>
          <a:bodyPr wrap="square">
            <a:spAutoFit/>
          </a:bodyPr>
          <a:lstStyle/>
          <a:p>
            <a:pPr marL="457200" indent="-457200"/>
            <a:r>
              <a:rPr lang="zh-TW" altLang="en-US" sz="2400" dirty="0" smtClean="0">
                <a:latin typeface="微軟正黑體" pitchFamily="34" charset="-120"/>
                <a:ea typeface="微軟正黑體" pitchFamily="34" charset="-120"/>
              </a:rPr>
              <a:t>新型</a:t>
            </a:r>
            <a:r>
              <a:rPr lang="en-US" altLang="zh-TW" sz="2400" dirty="0" smtClean="0">
                <a:latin typeface="微軟正黑體" pitchFamily="34" charset="-120"/>
                <a:ea typeface="微軟正黑體" pitchFamily="34" charset="-120"/>
              </a:rPr>
              <a:t>-</a:t>
            </a:r>
            <a:r>
              <a:rPr lang="zh-TW" altLang="en-US" sz="2400" dirty="0" smtClean="0">
                <a:latin typeface="微軟正黑體" pitchFamily="34" charset="-120"/>
                <a:ea typeface="微軟正黑體" pitchFamily="34" charset="-120"/>
              </a:rPr>
              <a:t>指利用</a:t>
            </a:r>
            <a:r>
              <a:rPr lang="zh-TW" altLang="en-US" sz="2400" b="1" dirty="0" smtClean="0">
                <a:latin typeface="微軟正黑體" pitchFamily="34" charset="-120"/>
                <a:ea typeface="微軟正黑體" pitchFamily="34" charset="-120"/>
              </a:rPr>
              <a:t>自然法則</a:t>
            </a:r>
            <a:r>
              <a:rPr lang="zh-TW" altLang="en-US" sz="2400" dirty="0" smtClean="0">
                <a:latin typeface="微軟正黑體" pitchFamily="34" charset="-120"/>
                <a:ea typeface="微軟正黑體" pitchFamily="34" charset="-120"/>
              </a:rPr>
              <a:t>之</a:t>
            </a:r>
            <a:r>
              <a:rPr lang="zh-TW" altLang="en-US" sz="2400" b="1" dirty="0" smtClean="0">
                <a:latin typeface="微軟正黑體" pitchFamily="34" charset="-120"/>
                <a:ea typeface="微軟正黑體" pitchFamily="34" charset="-120"/>
              </a:rPr>
              <a:t>技術思想</a:t>
            </a:r>
            <a:r>
              <a:rPr lang="zh-TW" altLang="en-US" sz="2400" dirty="0" smtClean="0">
                <a:latin typeface="微軟正黑體" pitchFamily="34" charset="-120"/>
                <a:ea typeface="微軟正黑體" pitchFamily="34" charset="-120"/>
              </a:rPr>
              <a:t>，</a:t>
            </a:r>
            <a:endParaRPr lang="en-US" altLang="zh-TW" sz="2400" dirty="0" smtClean="0">
              <a:latin typeface="微軟正黑體" pitchFamily="34" charset="-120"/>
              <a:ea typeface="微軟正黑體" pitchFamily="34" charset="-120"/>
            </a:endParaRPr>
          </a:p>
          <a:p>
            <a:pPr marL="457200" indent="-457200"/>
            <a:r>
              <a:rPr lang="zh-TW" altLang="en-US" sz="2400" dirty="0" smtClean="0">
                <a:latin typeface="微軟正黑體" pitchFamily="34" charset="-120"/>
                <a:ea typeface="微軟正黑體" pitchFamily="34" charset="-120"/>
              </a:rPr>
              <a:t>                         對</a:t>
            </a:r>
            <a:r>
              <a:rPr lang="zh-TW" altLang="en-US" sz="2400" b="1" dirty="0" smtClean="0">
                <a:latin typeface="微軟正黑體" pitchFamily="34" charset="-120"/>
                <a:ea typeface="微軟正黑體" pitchFamily="34" charset="-120"/>
              </a:rPr>
              <a:t>物品之形狀、構造或組合</a:t>
            </a:r>
            <a:r>
              <a:rPr lang="zh-TW" altLang="en-US" sz="2400" dirty="0" smtClean="0">
                <a:latin typeface="微軟正黑體" pitchFamily="34" charset="-120"/>
                <a:ea typeface="微軟正黑體" pitchFamily="34" charset="-120"/>
              </a:rPr>
              <a:t>之創作</a:t>
            </a:r>
          </a:p>
        </p:txBody>
      </p:sp>
      <p:grpSp>
        <p:nvGrpSpPr>
          <p:cNvPr id="17" name="群組 16"/>
          <p:cNvGrpSpPr/>
          <p:nvPr/>
        </p:nvGrpSpPr>
        <p:grpSpPr>
          <a:xfrm>
            <a:off x="1835696" y="3717032"/>
            <a:ext cx="2088232" cy="2136389"/>
            <a:chOff x="2843808" y="3068960"/>
            <a:chExt cx="2550947" cy="2542592"/>
          </a:xfrm>
        </p:grpSpPr>
        <p:pic>
          <p:nvPicPr>
            <p:cNvPr id="25604" name="Picture 4" descr="ãæç¤¦ãçåçæå°çµæ"/>
            <p:cNvPicPr>
              <a:picLocks noChangeAspect="1" noChangeArrowheads="1"/>
            </p:cNvPicPr>
            <p:nvPr/>
          </p:nvPicPr>
          <p:blipFill>
            <a:blip r:embed="rId2" cstate="print"/>
            <a:srcRect/>
            <a:stretch>
              <a:fillRect/>
            </a:stretch>
          </p:blipFill>
          <p:spPr bwMode="auto">
            <a:xfrm>
              <a:off x="2843808" y="3068960"/>
              <a:ext cx="2550947" cy="2017416"/>
            </a:xfrm>
            <a:prstGeom prst="rect">
              <a:avLst/>
            </a:prstGeom>
            <a:noFill/>
          </p:spPr>
        </p:pic>
        <p:sp>
          <p:nvSpPr>
            <p:cNvPr id="15" name="矩形 14"/>
            <p:cNvSpPr/>
            <p:nvPr/>
          </p:nvSpPr>
          <p:spPr>
            <a:xfrm>
              <a:off x="3283626" y="5211442"/>
              <a:ext cx="1467068" cy="400110"/>
            </a:xfrm>
            <a:prstGeom prst="rect">
              <a:avLst/>
            </a:prstGeom>
          </p:spPr>
          <p:txBody>
            <a:bodyPr wrap="none">
              <a:spAutoFit/>
            </a:bodyPr>
            <a:lstStyle/>
            <a:p>
              <a:r>
                <a:rPr lang="zh-TW" altLang="en-US" sz="2000" dirty="0" smtClean="0">
                  <a:latin typeface="微軟正黑體" pitchFamily="34" charset="-120"/>
                  <a:ea typeface="微軟正黑體" pitchFamily="34" charset="-120"/>
                </a:rPr>
                <a:t>單純之發現</a:t>
              </a:r>
              <a:endParaRPr lang="zh-TW" altLang="en-US" dirty="0">
                <a:latin typeface="微軟正黑體" pitchFamily="34" charset="-120"/>
                <a:ea typeface="微軟正黑體" pitchFamily="34" charset="-120"/>
              </a:endParaRPr>
            </a:p>
          </p:txBody>
        </p:sp>
      </p:grpSp>
      <p:grpSp>
        <p:nvGrpSpPr>
          <p:cNvPr id="14" name="群組 13"/>
          <p:cNvGrpSpPr/>
          <p:nvPr/>
        </p:nvGrpSpPr>
        <p:grpSpPr>
          <a:xfrm>
            <a:off x="179513" y="2780928"/>
            <a:ext cx="1656184" cy="2344326"/>
            <a:chOff x="971600" y="3140968"/>
            <a:chExt cx="1723549" cy="2488342"/>
          </a:xfrm>
        </p:grpSpPr>
        <p:sp>
          <p:nvSpPr>
            <p:cNvPr id="13" name="矩形 12"/>
            <p:cNvSpPr/>
            <p:nvPr/>
          </p:nvSpPr>
          <p:spPr>
            <a:xfrm>
              <a:off x="971600" y="5229200"/>
              <a:ext cx="1723549" cy="400110"/>
            </a:xfrm>
            <a:prstGeom prst="rect">
              <a:avLst/>
            </a:prstGeom>
          </p:spPr>
          <p:txBody>
            <a:bodyPr wrap="none">
              <a:spAutoFit/>
            </a:bodyPr>
            <a:lstStyle/>
            <a:p>
              <a:r>
                <a:rPr lang="zh-TW" altLang="en-US" sz="2000" dirty="0" smtClean="0">
                  <a:latin typeface="微軟正黑體" pitchFamily="34" charset="-120"/>
                  <a:ea typeface="微軟正黑體" pitchFamily="34" charset="-120"/>
                </a:rPr>
                <a:t>自然法則本身</a:t>
              </a:r>
              <a:endParaRPr lang="zh-TW" altLang="en-US" dirty="0">
                <a:latin typeface="微軟正黑體" pitchFamily="34" charset="-120"/>
                <a:ea typeface="微軟正黑體" pitchFamily="34" charset="-120"/>
              </a:endParaRPr>
            </a:p>
          </p:txBody>
        </p:sp>
        <p:pic>
          <p:nvPicPr>
            <p:cNvPr id="25602" name="Picture 2" descr="ç¸éåç"/>
            <p:cNvPicPr>
              <a:picLocks noChangeAspect="1" noChangeArrowheads="1"/>
            </p:cNvPicPr>
            <p:nvPr/>
          </p:nvPicPr>
          <p:blipFill>
            <a:blip r:embed="rId3" cstate="print"/>
            <a:srcRect/>
            <a:stretch>
              <a:fillRect/>
            </a:stretch>
          </p:blipFill>
          <p:spPr bwMode="auto">
            <a:xfrm>
              <a:off x="1043608" y="3140968"/>
              <a:ext cx="1440160" cy="1965219"/>
            </a:xfrm>
            <a:prstGeom prst="rect">
              <a:avLst/>
            </a:prstGeom>
            <a:noFill/>
          </p:spPr>
        </p:pic>
      </p:grpSp>
      <p:grpSp>
        <p:nvGrpSpPr>
          <p:cNvPr id="24" name="群組 23"/>
          <p:cNvGrpSpPr/>
          <p:nvPr/>
        </p:nvGrpSpPr>
        <p:grpSpPr>
          <a:xfrm>
            <a:off x="5004048" y="4437112"/>
            <a:ext cx="2236510" cy="1768262"/>
            <a:chOff x="5004048" y="4437112"/>
            <a:chExt cx="2236510" cy="1768262"/>
          </a:xfrm>
        </p:grpSpPr>
        <p:sp>
          <p:nvSpPr>
            <p:cNvPr id="21" name="矩形 20"/>
            <p:cNvSpPr/>
            <p:nvPr/>
          </p:nvSpPr>
          <p:spPr>
            <a:xfrm>
              <a:off x="5004048" y="5805264"/>
              <a:ext cx="2236510" cy="400110"/>
            </a:xfrm>
            <a:prstGeom prst="rect">
              <a:avLst/>
            </a:prstGeom>
          </p:spPr>
          <p:txBody>
            <a:bodyPr wrap="none">
              <a:spAutoFit/>
            </a:bodyPr>
            <a:lstStyle/>
            <a:p>
              <a:r>
                <a:rPr lang="zh-TW" altLang="en-US" sz="2000" dirty="0" smtClean="0">
                  <a:latin typeface="微軟正黑體" pitchFamily="34" charset="-120"/>
                  <a:ea typeface="微軟正黑體" pitchFamily="34" charset="-120"/>
                </a:rPr>
                <a:t>非利用自然法則者</a:t>
              </a:r>
              <a:endParaRPr lang="zh-TW" altLang="en-US" sz="2000" dirty="0">
                <a:latin typeface="微軟正黑體" pitchFamily="34" charset="-120"/>
                <a:ea typeface="微軟正黑體" pitchFamily="34" charset="-120"/>
              </a:endParaRPr>
            </a:p>
          </p:txBody>
        </p:sp>
        <p:pic>
          <p:nvPicPr>
            <p:cNvPr id="25614" name="Picture 14" descr="ãåªåç³é ­å¸ãçåçæå°çµæ"/>
            <p:cNvPicPr>
              <a:picLocks noChangeAspect="1" noChangeArrowheads="1"/>
            </p:cNvPicPr>
            <p:nvPr/>
          </p:nvPicPr>
          <p:blipFill>
            <a:blip r:embed="rId4" cstate="print"/>
            <a:srcRect/>
            <a:stretch>
              <a:fillRect/>
            </a:stretch>
          </p:blipFill>
          <p:spPr bwMode="auto">
            <a:xfrm>
              <a:off x="5076056" y="4437112"/>
              <a:ext cx="2016224" cy="1338774"/>
            </a:xfrm>
            <a:prstGeom prst="rect">
              <a:avLst/>
            </a:prstGeom>
            <a:noFill/>
          </p:spPr>
        </p:pic>
      </p:grpSp>
      <p:grpSp>
        <p:nvGrpSpPr>
          <p:cNvPr id="27" name="群組 26"/>
          <p:cNvGrpSpPr/>
          <p:nvPr/>
        </p:nvGrpSpPr>
        <p:grpSpPr>
          <a:xfrm>
            <a:off x="7070350" y="2852936"/>
            <a:ext cx="1839416" cy="2128302"/>
            <a:chOff x="7070350" y="2852936"/>
            <a:chExt cx="1839416" cy="2128302"/>
          </a:xfrm>
        </p:grpSpPr>
        <p:sp>
          <p:nvSpPr>
            <p:cNvPr id="25" name="矩形 24"/>
            <p:cNvSpPr/>
            <p:nvPr/>
          </p:nvSpPr>
          <p:spPr>
            <a:xfrm>
              <a:off x="7128284" y="4581128"/>
              <a:ext cx="1723549" cy="400110"/>
            </a:xfrm>
            <a:prstGeom prst="rect">
              <a:avLst/>
            </a:prstGeom>
          </p:spPr>
          <p:txBody>
            <a:bodyPr wrap="none">
              <a:spAutoFit/>
            </a:bodyPr>
            <a:lstStyle/>
            <a:p>
              <a:r>
                <a:rPr lang="zh-TW" altLang="en-US" sz="2000" dirty="0" smtClean="0">
                  <a:latin typeface="微軟正黑體" pitchFamily="34" charset="-120"/>
                  <a:ea typeface="微軟正黑體" pitchFamily="34" charset="-120"/>
                </a:rPr>
                <a:t>非技術思想者</a:t>
              </a:r>
              <a:endParaRPr lang="zh-TW" altLang="en-US" sz="2000" dirty="0">
                <a:latin typeface="微軟正黑體" pitchFamily="34" charset="-120"/>
                <a:ea typeface="微軟正黑體" pitchFamily="34" charset="-120"/>
              </a:endParaRPr>
            </a:p>
          </p:txBody>
        </p:sp>
        <p:pic>
          <p:nvPicPr>
            <p:cNvPr id="25616" name="Picture 16" descr="ãææå¤¾çãçåçæå°çµæ"/>
            <p:cNvPicPr>
              <a:picLocks noChangeAspect="1" noChangeArrowheads="1"/>
            </p:cNvPicPr>
            <p:nvPr/>
          </p:nvPicPr>
          <p:blipFill>
            <a:blip r:embed="rId5" cstate="print"/>
            <a:srcRect/>
            <a:stretch>
              <a:fillRect/>
            </a:stretch>
          </p:blipFill>
          <p:spPr bwMode="auto">
            <a:xfrm>
              <a:off x="7070350" y="2852936"/>
              <a:ext cx="1839416" cy="1740877"/>
            </a:xfrm>
            <a:prstGeom prst="rect">
              <a:avLst/>
            </a:prstGeom>
            <a:noFill/>
          </p:spPr>
        </p:pic>
      </p:grpSp>
      <p:grpSp>
        <p:nvGrpSpPr>
          <p:cNvPr id="20" name="群組 19"/>
          <p:cNvGrpSpPr/>
          <p:nvPr/>
        </p:nvGrpSpPr>
        <p:grpSpPr>
          <a:xfrm>
            <a:off x="3923928" y="2780928"/>
            <a:ext cx="1800200" cy="1768262"/>
            <a:chOff x="5076056" y="2924944"/>
            <a:chExt cx="1980029" cy="1984286"/>
          </a:xfrm>
        </p:grpSpPr>
        <p:sp>
          <p:nvSpPr>
            <p:cNvPr id="16" name="矩形 15"/>
            <p:cNvSpPr/>
            <p:nvPr/>
          </p:nvSpPr>
          <p:spPr>
            <a:xfrm>
              <a:off x="5076056" y="4509120"/>
              <a:ext cx="1980029" cy="400110"/>
            </a:xfrm>
            <a:prstGeom prst="rect">
              <a:avLst/>
            </a:prstGeom>
          </p:spPr>
          <p:txBody>
            <a:bodyPr wrap="none">
              <a:spAutoFit/>
            </a:bodyPr>
            <a:lstStyle/>
            <a:p>
              <a:r>
                <a:rPr lang="zh-TW" altLang="en-US" sz="2000" dirty="0" smtClean="0">
                  <a:latin typeface="微軟正黑體" pitchFamily="34" charset="-120"/>
                  <a:ea typeface="微軟正黑體" pitchFamily="34" charset="-120"/>
                </a:rPr>
                <a:t>違反自然法則者</a:t>
              </a:r>
              <a:endParaRPr lang="zh-TW" altLang="en-US" sz="2000" dirty="0">
                <a:latin typeface="微軟正黑體" pitchFamily="34" charset="-120"/>
                <a:ea typeface="微軟正黑體" pitchFamily="34" charset="-120"/>
              </a:endParaRPr>
            </a:p>
          </p:txBody>
        </p:sp>
        <p:pic>
          <p:nvPicPr>
            <p:cNvPr id="25610" name="Picture 10" descr="ãæ°¸åæ©ãçåçæå°çµæ"/>
            <p:cNvPicPr>
              <a:picLocks noChangeAspect="1" noChangeArrowheads="1"/>
            </p:cNvPicPr>
            <p:nvPr/>
          </p:nvPicPr>
          <p:blipFill>
            <a:blip r:embed="rId6" cstate="print"/>
            <a:srcRect/>
            <a:stretch>
              <a:fillRect/>
            </a:stretch>
          </p:blipFill>
          <p:spPr bwMode="auto">
            <a:xfrm>
              <a:off x="5220072" y="2924944"/>
              <a:ext cx="1584176" cy="1573615"/>
            </a:xfrm>
            <a:prstGeom prst="rect">
              <a:avLst/>
            </a:prstGeom>
            <a:noFill/>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xit" presetSubtype="16" fill="hold" grpId="0" nodeType="clickEffect">
                                  <p:stCondLst>
                                    <p:cond delay="0"/>
                                  </p:stCondLst>
                                  <p:childTnLst>
                                    <p:animEffect transition="out" filter="box(in)">
                                      <p:cBhvr>
                                        <p:cTn id="6" dur="1000"/>
                                        <p:tgtEl>
                                          <p:spTgt spid="12"/>
                                        </p:tgtEl>
                                      </p:cBhvr>
                                    </p:animEffect>
                                    <p:set>
                                      <p:cBhvr>
                                        <p:cTn id="7" dur="1" fill="hold">
                                          <p:stCondLst>
                                            <p:cond delay="999"/>
                                          </p:stCondLst>
                                        </p:cTn>
                                        <p:tgtEl>
                                          <p:spTgt spid="12"/>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ox(in)">
                                      <p:cBhvr>
                                        <p:cTn id="12" dur="10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box(in)">
                                      <p:cBhvr>
                                        <p:cTn id="17" dur="10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box(in)">
                                      <p:cBhvr>
                                        <p:cTn id="22" dur="10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box(in)">
                                      <p:cBhvr>
                                        <p:cTn id="27" dur="1000"/>
                                        <p:tgtEl>
                                          <p:spTgt spid="24"/>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nodeType="click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box(in)">
                                      <p:cBhvr>
                                        <p:cTn id="32" dur="1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日期版面配置區 1"/>
          <p:cNvSpPr>
            <a:spLocks noGrp="1"/>
          </p:cNvSpPr>
          <p:nvPr>
            <p:ph type="dt" sz="half" idx="10"/>
          </p:nvPr>
        </p:nvSpPr>
        <p:spPr>
          <a:xfrm>
            <a:off x="457200" y="6160219"/>
            <a:ext cx="2133600" cy="365125"/>
          </a:xfrm>
        </p:spPr>
        <p:txBody>
          <a:bodyPr/>
          <a:lstStyle/>
          <a:p>
            <a:r>
              <a:rPr lang="en-US" altLang="zh-TW" smtClean="0"/>
              <a:t>www.iipo.com.tw</a:t>
            </a:r>
            <a:endParaRPr lang="zh-TW" altLang="en-US" dirty="0"/>
          </a:p>
        </p:txBody>
      </p:sp>
      <p:sp>
        <p:nvSpPr>
          <p:cNvPr id="6" name="頁尾版面配置區 2"/>
          <p:cNvSpPr>
            <a:spLocks noGrp="1"/>
          </p:cNvSpPr>
          <p:nvPr>
            <p:ph type="ftr" sz="quarter" idx="11"/>
          </p:nvPr>
        </p:nvSpPr>
        <p:spPr>
          <a:xfrm>
            <a:off x="3124200" y="6160219"/>
            <a:ext cx="2895600" cy="365125"/>
          </a:xfrm>
        </p:spPr>
        <p:txBody>
          <a:bodyPr/>
          <a:lstStyle/>
          <a:p>
            <a:r>
              <a:rPr lang="zh-TW" altLang="en-US" smtClean="0"/>
              <a:t>源慶</a:t>
            </a:r>
            <a:r>
              <a:rPr lang="en-US" altLang="zh-TW" smtClean="0"/>
              <a:t>/</a:t>
            </a:r>
            <a:r>
              <a:rPr lang="zh-TW" altLang="en-US" smtClean="0"/>
              <a:t>鴻瑞國際法律專利商標事務所</a:t>
            </a:r>
            <a:endParaRPr lang="zh-TW" altLang="en-US" dirty="0"/>
          </a:p>
        </p:txBody>
      </p:sp>
      <p:sp>
        <p:nvSpPr>
          <p:cNvPr id="7" name="投影片編號版面配置區 3"/>
          <p:cNvSpPr>
            <a:spLocks noGrp="1"/>
          </p:cNvSpPr>
          <p:nvPr>
            <p:ph type="sldNum" sz="quarter" idx="12"/>
          </p:nvPr>
        </p:nvSpPr>
        <p:spPr>
          <a:xfrm>
            <a:off x="6553200" y="6160219"/>
            <a:ext cx="2133600" cy="365125"/>
          </a:xfrm>
        </p:spPr>
        <p:txBody>
          <a:bodyPr/>
          <a:lstStyle/>
          <a:p>
            <a:fld id="{144804FE-49CD-45A7-9DCA-03593087366E}" type="slidenum">
              <a:rPr lang="zh-TW" altLang="en-US" smtClean="0"/>
              <a:pPr/>
              <a:t>16</a:t>
            </a:fld>
            <a:endParaRPr lang="zh-TW" altLang="en-US"/>
          </a:p>
        </p:txBody>
      </p:sp>
      <p:cxnSp>
        <p:nvCxnSpPr>
          <p:cNvPr id="8" name="直線接點 7"/>
          <p:cNvCxnSpPr/>
          <p:nvPr/>
        </p:nvCxnSpPr>
        <p:spPr>
          <a:xfrm>
            <a:off x="0" y="6813376"/>
            <a:ext cx="9144000" cy="0"/>
          </a:xfrm>
          <a:prstGeom prst="line">
            <a:avLst/>
          </a:prstGeom>
          <a:ln w="165100"/>
        </p:spPr>
        <p:style>
          <a:lnRef idx="3">
            <a:schemeClr val="accent2"/>
          </a:lnRef>
          <a:fillRef idx="0">
            <a:schemeClr val="accent2"/>
          </a:fillRef>
          <a:effectRef idx="2">
            <a:schemeClr val="accent2"/>
          </a:effectRef>
          <a:fontRef idx="minor">
            <a:schemeClr val="tx1"/>
          </a:fontRef>
        </p:style>
      </p:cxnSp>
      <p:cxnSp>
        <p:nvCxnSpPr>
          <p:cNvPr id="9" name="直線接點 8"/>
          <p:cNvCxnSpPr/>
          <p:nvPr/>
        </p:nvCxnSpPr>
        <p:spPr>
          <a:xfrm>
            <a:off x="0" y="6597352"/>
            <a:ext cx="9144000" cy="0"/>
          </a:xfrm>
          <a:prstGeom prst="line">
            <a:avLst/>
          </a:prstGeom>
          <a:ln w="76200">
            <a:solidFill>
              <a:schemeClr val="accent2">
                <a:lumMod val="40000"/>
                <a:lumOff val="60000"/>
              </a:schemeClr>
            </a:solidFill>
          </a:ln>
        </p:spPr>
        <p:style>
          <a:lnRef idx="3">
            <a:schemeClr val="accent2"/>
          </a:lnRef>
          <a:fillRef idx="0">
            <a:schemeClr val="accent2"/>
          </a:fillRef>
          <a:effectRef idx="2">
            <a:schemeClr val="accent2"/>
          </a:effectRef>
          <a:fontRef idx="minor">
            <a:schemeClr val="tx1"/>
          </a:fontRef>
        </p:style>
      </p:cxnSp>
      <p:sp>
        <p:nvSpPr>
          <p:cNvPr id="10" name="文字方塊 9"/>
          <p:cNvSpPr txBox="1"/>
          <p:nvPr/>
        </p:nvSpPr>
        <p:spPr>
          <a:xfrm>
            <a:off x="2339752" y="214290"/>
            <a:ext cx="4464496" cy="707886"/>
          </a:xfrm>
          <a:prstGeom prst="rect">
            <a:avLst/>
          </a:prstGeom>
          <a:noFill/>
        </p:spPr>
        <p:txBody>
          <a:bodyPr wrap="square" rtlCol="0">
            <a:spAutoFit/>
          </a:bodyPr>
          <a:lstStyle/>
          <a:p>
            <a:pPr algn="ctr"/>
            <a:r>
              <a:rPr lang="zh-TW" altLang="en-US" sz="4000" dirty="0" smtClean="0">
                <a:latin typeface="微軟正黑體" pitchFamily="34" charset="-120"/>
                <a:ea typeface="微軟正黑體" pitchFamily="34" charset="-120"/>
              </a:rPr>
              <a:t>法定不予專利項目</a:t>
            </a:r>
            <a:endParaRPr lang="zh-TW" altLang="en-US" sz="4000" dirty="0">
              <a:latin typeface="微軟正黑體" panose="020B0604030504040204" pitchFamily="34" charset="-120"/>
              <a:ea typeface="微軟正黑體" panose="020B0604030504040204" pitchFamily="34" charset="-120"/>
            </a:endParaRPr>
          </a:p>
        </p:txBody>
      </p:sp>
      <p:grpSp>
        <p:nvGrpSpPr>
          <p:cNvPr id="13" name="群組 12"/>
          <p:cNvGrpSpPr/>
          <p:nvPr/>
        </p:nvGrpSpPr>
        <p:grpSpPr>
          <a:xfrm>
            <a:off x="323528" y="1268760"/>
            <a:ext cx="5057795" cy="1840270"/>
            <a:chOff x="611560" y="1268760"/>
            <a:chExt cx="5057795" cy="1840270"/>
          </a:xfrm>
        </p:grpSpPr>
        <p:sp>
          <p:nvSpPr>
            <p:cNvPr id="11" name="矩形 10"/>
            <p:cNvSpPr/>
            <p:nvPr/>
          </p:nvSpPr>
          <p:spPr>
            <a:xfrm>
              <a:off x="611560" y="2708920"/>
              <a:ext cx="5057795" cy="400110"/>
            </a:xfrm>
            <a:prstGeom prst="rect">
              <a:avLst/>
            </a:prstGeom>
          </p:spPr>
          <p:txBody>
            <a:bodyPr wrap="none">
              <a:spAutoFit/>
            </a:bodyPr>
            <a:lstStyle/>
            <a:p>
              <a:r>
                <a:rPr lang="zh-TW" altLang="en-US" sz="2000" dirty="0" smtClean="0">
                  <a:latin typeface="微軟正黑體" pitchFamily="34" charset="-120"/>
                  <a:ea typeface="微軟正黑體" pitchFamily="34" charset="-120"/>
                </a:rPr>
                <a:t>動、植物及生產動、植物之主要生物學方法</a:t>
              </a:r>
              <a:endParaRPr lang="zh-TW" altLang="en-US" sz="2000" dirty="0">
                <a:latin typeface="微軟正黑體" pitchFamily="34" charset="-120"/>
                <a:ea typeface="微軟正黑體" pitchFamily="34" charset="-120"/>
              </a:endParaRPr>
            </a:p>
          </p:txBody>
        </p:sp>
        <p:pic>
          <p:nvPicPr>
            <p:cNvPr id="12" name="Picture 2" descr="ãåç©ãçåçæå°çµæ"/>
            <p:cNvPicPr>
              <a:picLocks noChangeAspect="1" noChangeArrowheads="1"/>
            </p:cNvPicPr>
            <p:nvPr/>
          </p:nvPicPr>
          <p:blipFill>
            <a:blip r:embed="rId2" cstate="print"/>
            <a:srcRect l="15360" r="17722"/>
            <a:stretch>
              <a:fillRect/>
            </a:stretch>
          </p:blipFill>
          <p:spPr bwMode="auto">
            <a:xfrm>
              <a:off x="611560" y="1484784"/>
              <a:ext cx="2664296" cy="1152526"/>
            </a:xfrm>
            <a:prstGeom prst="rect">
              <a:avLst/>
            </a:prstGeom>
            <a:noFill/>
          </p:spPr>
        </p:pic>
        <p:pic>
          <p:nvPicPr>
            <p:cNvPr id="24578" name="Picture 2" descr="ãæ¤ç©ãçåçæå°çµæ"/>
            <p:cNvPicPr>
              <a:picLocks noChangeAspect="1" noChangeArrowheads="1"/>
            </p:cNvPicPr>
            <p:nvPr/>
          </p:nvPicPr>
          <p:blipFill>
            <a:blip r:embed="rId3" cstate="print"/>
            <a:srcRect l="12638" t="8642" r="28058"/>
            <a:stretch>
              <a:fillRect/>
            </a:stretch>
          </p:blipFill>
          <p:spPr bwMode="auto">
            <a:xfrm>
              <a:off x="3347864" y="1268760"/>
              <a:ext cx="1694922" cy="1468723"/>
            </a:xfrm>
            <a:prstGeom prst="rect">
              <a:avLst/>
            </a:prstGeom>
            <a:noFill/>
          </p:spPr>
        </p:pic>
      </p:grpSp>
      <p:grpSp>
        <p:nvGrpSpPr>
          <p:cNvPr id="15" name="群組 14"/>
          <p:cNvGrpSpPr/>
          <p:nvPr/>
        </p:nvGrpSpPr>
        <p:grpSpPr>
          <a:xfrm>
            <a:off x="4342686" y="2668850"/>
            <a:ext cx="4801314" cy="2056294"/>
            <a:chOff x="2483768" y="3212976"/>
            <a:chExt cx="4801314" cy="2056294"/>
          </a:xfrm>
        </p:grpSpPr>
        <p:sp>
          <p:nvSpPr>
            <p:cNvPr id="14" name="矩形 13"/>
            <p:cNvSpPr/>
            <p:nvPr/>
          </p:nvSpPr>
          <p:spPr>
            <a:xfrm>
              <a:off x="2483768" y="4869160"/>
              <a:ext cx="4801314" cy="400110"/>
            </a:xfrm>
            <a:prstGeom prst="rect">
              <a:avLst/>
            </a:prstGeom>
          </p:spPr>
          <p:txBody>
            <a:bodyPr wrap="none">
              <a:spAutoFit/>
            </a:bodyPr>
            <a:lstStyle/>
            <a:p>
              <a:r>
                <a:rPr lang="zh-TW" altLang="en-US" sz="2000" dirty="0" smtClean="0">
                  <a:latin typeface="微軟正黑體" pitchFamily="34" charset="-120"/>
                  <a:ea typeface="微軟正黑體" pitchFamily="34" charset="-120"/>
                </a:rPr>
                <a:t>人類或動物之診斷、治療或外科手術方法</a:t>
              </a:r>
              <a:endParaRPr lang="zh-TW" altLang="en-US" sz="2000" dirty="0">
                <a:latin typeface="微軟正黑體" pitchFamily="34" charset="-120"/>
                <a:ea typeface="微軟正黑體" pitchFamily="34" charset="-120"/>
              </a:endParaRPr>
            </a:p>
          </p:txBody>
        </p:sp>
        <p:pic>
          <p:nvPicPr>
            <p:cNvPr id="24582" name="Picture 6" descr="ãæè¡ãçåçæå°çµæ"/>
            <p:cNvPicPr>
              <a:picLocks noChangeAspect="1" noChangeArrowheads="1"/>
            </p:cNvPicPr>
            <p:nvPr/>
          </p:nvPicPr>
          <p:blipFill>
            <a:blip r:embed="rId4" cstate="print"/>
            <a:srcRect/>
            <a:stretch>
              <a:fillRect/>
            </a:stretch>
          </p:blipFill>
          <p:spPr bwMode="auto">
            <a:xfrm>
              <a:off x="3624285" y="3212976"/>
              <a:ext cx="2520280" cy="1664913"/>
            </a:xfrm>
            <a:prstGeom prst="rect">
              <a:avLst/>
            </a:prstGeom>
            <a:noFill/>
          </p:spPr>
        </p:pic>
      </p:grpSp>
      <p:grpSp>
        <p:nvGrpSpPr>
          <p:cNvPr id="18" name="群組 17"/>
          <p:cNvGrpSpPr/>
          <p:nvPr/>
        </p:nvGrpSpPr>
        <p:grpSpPr>
          <a:xfrm>
            <a:off x="1043608" y="3573016"/>
            <a:ext cx="3262432" cy="2344326"/>
            <a:chOff x="1259632" y="3573016"/>
            <a:chExt cx="3262432" cy="2344326"/>
          </a:xfrm>
        </p:grpSpPr>
        <p:sp>
          <p:nvSpPr>
            <p:cNvPr id="16" name="矩形 15"/>
            <p:cNvSpPr/>
            <p:nvPr/>
          </p:nvSpPr>
          <p:spPr>
            <a:xfrm>
              <a:off x="1259632" y="5517232"/>
              <a:ext cx="3262432" cy="400110"/>
            </a:xfrm>
            <a:prstGeom prst="rect">
              <a:avLst/>
            </a:prstGeom>
          </p:spPr>
          <p:txBody>
            <a:bodyPr wrap="none">
              <a:spAutoFit/>
            </a:bodyPr>
            <a:lstStyle/>
            <a:p>
              <a:r>
                <a:rPr lang="zh-TW" altLang="en-US" sz="2000" dirty="0" smtClean="0">
                  <a:latin typeface="微軟正黑體" pitchFamily="34" charset="-120"/>
                  <a:ea typeface="微軟正黑體" pitchFamily="34" charset="-120"/>
                </a:rPr>
                <a:t>妨害公共秩序或善良風俗者</a:t>
              </a:r>
              <a:endParaRPr lang="zh-TW" altLang="en-US" sz="2000" dirty="0">
                <a:latin typeface="微軟正黑體" pitchFamily="34" charset="-120"/>
                <a:ea typeface="微軟正黑體" pitchFamily="34" charset="-120"/>
              </a:endParaRPr>
            </a:p>
          </p:txBody>
        </p:sp>
        <p:pic>
          <p:nvPicPr>
            <p:cNvPr id="24584" name="Picture 8" descr="ãæ§ãçåçæå°çµæ"/>
            <p:cNvPicPr>
              <a:picLocks noChangeAspect="1" noChangeArrowheads="1"/>
            </p:cNvPicPr>
            <p:nvPr/>
          </p:nvPicPr>
          <p:blipFill>
            <a:blip r:embed="rId5" cstate="print"/>
            <a:srcRect/>
            <a:stretch>
              <a:fillRect/>
            </a:stretch>
          </p:blipFill>
          <p:spPr bwMode="auto">
            <a:xfrm>
              <a:off x="1342676" y="3573016"/>
              <a:ext cx="3096344" cy="1944504"/>
            </a:xfrm>
            <a:prstGeom prst="rect">
              <a:avLst/>
            </a:prstGeom>
            <a:noFill/>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ox(in)">
                                      <p:cBhvr>
                                        <p:cTn id="7" dur="10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ox(in)">
                                      <p:cBhvr>
                                        <p:cTn id="12" dur="10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box(in)">
                                      <p:cBhvr>
                                        <p:cTn id="17"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日期版面配置區 1"/>
          <p:cNvSpPr>
            <a:spLocks noGrp="1"/>
          </p:cNvSpPr>
          <p:nvPr>
            <p:ph type="dt" sz="half" idx="10"/>
          </p:nvPr>
        </p:nvSpPr>
        <p:spPr>
          <a:xfrm>
            <a:off x="457200" y="6160219"/>
            <a:ext cx="2133600" cy="365125"/>
          </a:xfrm>
        </p:spPr>
        <p:txBody>
          <a:bodyPr/>
          <a:lstStyle/>
          <a:p>
            <a:r>
              <a:rPr lang="en-US" altLang="zh-TW" smtClean="0"/>
              <a:t>www.iipo.com.tw</a:t>
            </a:r>
            <a:endParaRPr lang="zh-TW" altLang="en-US" dirty="0"/>
          </a:p>
        </p:txBody>
      </p:sp>
      <p:sp>
        <p:nvSpPr>
          <p:cNvPr id="6" name="頁尾版面配置區 2"/>
          <p:cNvSpPr>
            <a:spLocks noGrp="1"/>
          </p:cNvSpPr>
          <p:nvPr>
            <p:ph type="ftr" sz="quarter" idx="11"/>
          </p:nvPr>
        </p:nvSpPr>
        <p:spPr>
          <a:xfrm>
            <a:off x="3124200" y="6160219"/>
            <a:ext cx="2895600" cy="365125"/>
          </a:xfrm>
        </p:spPr>
        <p:txBody>
          <a:bodyPr/>
          <a:lstStyle/>
          <a:p>
            <a:r>
              <a:rPr lang="zh-TW" altLang="en-US" smtClean="0"/>
              <a:t>源慶</a:t>
            </a:r>
            <a:r>
              <a:rPr lang="en-US" altLang="zh-TW" smtClean="0"/>
              <a:t>/</a:t>
            </a:r>
            <a:r>
              <a:rPr lang="zh-TW" altLang="en-US" smtClean="0"/>
              <a:t>鴻瑞國際法律專利商標事務所</a:t>
            </a:r>
            <a:endParaRPr lang="zh-TW" altLang="en-US" dirty="0"/>
          </a:p>
        </p:txBody>
      </p:sp>
      <p:sp>
        <p:nvSpPr>
          <p:cNvPr id="7" name="投影片編號版面配置區 3"/>
          <p:cNvSpPr>
            <a:spLocks noGrp="1"/>
          </p:cNvSpPr>
          <p:nvPr>
            <p:ph type="sldNum" sz="quarter" idx="12"/>
          </p:nvPr>
        </p:nvSpPr>
        <p:spPr>
          <a:xfrm>
            <a:off x="6553200" y="6160219"/>
            <a:ext cx="2133600" cy="365125"/>
          </a:xfrm>
        </p:spPr>
        <p:txBody>
          <a:bodyPr/>
          <a:lstStyle/>
          <a:p>
            <a:fld id="{144804FE-49CD-45A7-9DCA-03593087366E}" type="slidenum">
              <a:rPr lang="zh-TW" altLang="en-US" smtClean="0"/>
              <a:pPr/>
              <a:t>17</a:t>
            </a:fld>
            <a:endParaRPr lang="zh-TW" altLang="en-US"/>
          </a:p>
        </p:txBody>
      </p:sp>
      <p:cxnSp>
        <p:nvCxnSpPr>
          <p:cNvPr id="8" name="直線接點 7"/>
          <p:cNvCxnSpPr/>
          <p:nvPr/>
        </p:nvCxnSpPr>
        <p:spPr>
          <a:xfrm>
            <a:off x="0" y="6813376"/>
            <a:ext cx="9144000" cy="0"/>
          </a:xfrm>
          <a:prstGeom prst="line">
            <a:avLst/>
          </a:prstGeom>
          <a:ln w="165100"/>
        </p:spPr>
        <p:style>
          <a:lnRef idx="3">
            <a:schemeClr val="accent2"/>
          </a:lnRef>
          <a:fillRef idx="0">
            <a:schemeClr val="accent2"/>
          </a:fillRef>
          <a:effectRef idx="2">
            <a:schemeClr val="accent2"/>
          </a:effectRef>
          <a:fontRef idx="minor">
            <a:schemeClr val="tx1"/>
          </a:fontRef>
        </p:style>
      </p:cxnSp>
      <p:cxnSp>
        <p:nvCxnSpPr>
          <p:cNvPr id="9" name="直線接點 8"/>
          <p:cNvCxnSpPr/>
          <p:nvPr/>
        </p:nvCxnSpPr>
        <p:spPr>
          <a:xfrm>
            <a:off x="0" y="6597352"/>
            <a:ext cx="9144000" cy="0"/>
          </a:xfrm>
          <a:prstGeom prst="line">
            <a:avLst/>
          </a:prstGeom>
          <a:ln w="76200">
            <a:solidFill>
              <a:schemeClr val="accent2">
                <a:lumMod val="40000"/>
                <a:lumOff val="60000"/>
              </a:schemeClr>
            </a:solidFill>
          </a:ln>
        </p:spPr>
        <p:style>
          <a:lnRef idx="3">
            <a:schemeClr val="accent2"/>
          </a:lnRef>
          <a:fillRef idx="0">
            <a:schemeClr val="accent2"/>
          </a:fillRef>
          <a:effectRef idx="2">
            <a:schemeClr val="accent2"/>
          </a:effectRef>
          <a:fontRef idx="minor">
            <a:schemeClr val="tx1"/>
          </a:fontRef>
        </p:style>
      </p:cxnSp>
      <p:sp>
        <p:nvSpPr>
          <p:cNvPr id="10" name="文字方塊 9"/>
          <p:cNvSpPr txBox="1"/>
          <p:nvPr/>
        </p:nvSpPr>
        <p:spPr>
          <a:xfrm>
            <a:off x="2339752" y="214290"/>
            <a:ext cx="4464496" cy="707886"/>
          </a:xfrm>
          <a:prstGeom prst="rect">
            <a:avLst/>
          </a:prstGeom>
          <a:noFill/>
        </p:spPr>
        <p:txBody>
          <a:bodyPr wrap="square" rtlCol="0">
            <a:spAutoFit/>
          </a:bodyPr>
          <a:lstStyle/>
          <a:p>
            <a:pPr algn="ctr"/>
            <a:r>
              <a:rPr lang="zh-TW" altLang="en-US" sz="4000" dirty="0" smtClean="0">
                <a:latin typeface="微軟正黑體" pitchFamily="34" charset="-120"/>
                <a:ea typeface="微軟正黑體" pitchFamily="34" charset="-120"/>
              </a:rPr>
              <a:t> 撰寫規定</a:t>
            </a:r>
            <a:endParaRPr lang="zh-TW" altLang="en-US" sz="4000" dirty="0">
              <a:latin typeface="微軟正黑體" panose="020B0604030504040204" pitchFamily="34" charset="-120"/>
              <a:ea typeface="微軟正黑體" panose="020B0604030504040204" pitchFamily="34" charset="-120"/>
            </a:endParaRPr>
          </a:p>
        </p:txBody>
      </p:sp>
      <p:sp>
        <p:nvSpPr>
          <p:cNvPr id="11" name="矩形 10"/>
          <p:cNvSpPr/>
          <p:nvPr/>
        </p:nvSpPr>
        <p:spPr>
          <a:xfrm>
            <a:off x="971600" y="1556792"/>
            <a:ext cx="3185487" cy="369332"/>
          </a:xfrm>
          <a:prstGeom prst="rect">
            <a:avLst/>
          </a:prstGeom>
        </p:spPr>
        <p:txBody>
          <a:bodyPr wrap="none">
            <a:spAutoFit/>
          </a:bodyPr>
          <a:lstStyle/>
          <a:p>
            <a:r>
              <a:rPr lang="zh-TW" altLang="en-US" b="1" dirty="0" smtClean="0">
                <a:solidFill>
                  <a:srgbClr val="000000"/>
                </a:solidFill>
                <a:latin typeface="微軟正黑體" pitchFamily="34" charset="-120"/>
                <a:ea typeface="微軟正黑體" pitchFamily="34" charset="-120"/>
              </a:rPr>
              <a:t>專利法第二十六條第一、二項</a:t>
            </a:r>
            <a:endParaRPr lang="zh-TW" altLang="en-US" b="1" dirty="0">
              <a:latin typeface="微軟正黑體" pitchFamily="34" charset="-120"/>
              <a:ea typeface="微軟正黑體" pitchFamily="34" charset="-120"/>
            </a:endParaRPr>
          </a:p>
        </p:txBody>
      </p:sp>
      <p:sp>
        <p:nvSpPr>
          <p:cNvPr id="12" name="矩形 11"/>
          <p:cNvSpPr/>
          <p:nvPr/>
        </p:nvSpPr>
        <p:spPr>
          <a:xfrm>
            <a:off x="1326419" y="1916832"/>
            <a:ext cx="6552728" cy="707886"/>
          </a:xfrm>
          <a:prstGeom prst="rect">
            <a:avLst/>
          </a:prstGeom>
        </p:spPr>
        <p:txBody>
          <a:bodyPr wrap="square">
            <a:spAutoFit/>
          </a:bodyPr>
          <a:lstStyle/>
          <a:p>
            <a:pPr lvl="0" algn="ctr" fontAlgn="base">
              <a:spcBef>
                <a:spcPct val="0"/>
              </a:spcBef>
              <a:spcAft>
                <a:spcPct val="0"/>
              </a:spcAft>
            </a:pPr>
            <a:r>
              <a:rPr kumimoji="1" lang="zh-TW" altLang="zh-TW" sz="2000" dirty="0" smtClean="0">
                <a:solidFill>
                  <a:srgbClr val="000000"/>
                </a:solidFill>
                <a:latin typeface="微軟正黑體" pitchFamily="34" charset="-120"/>
                <a:ea typeface="微軟正黑體" pitchFamily="34" charset="-120"/>
                <a:cs typeface="新細明體" pitchFamily="18" charset="-120"/>
              </a:rPr>
              <a:t>說明書應</a:t>
            </a:r>
            <a:r>
              <a:rPr kumimoji="1" lang="zh-TW" altLang="zh-TW" sz="2000" b="1" dirty="0" smtClean="0">
                <a:solidFill>
                  <a:srgbClr val="FF0000"/>
                </a:solidFill>
                <a:latin typeface="微軟正黑體" pitchFamily="34" charset="-120"/>
                <a:ea typeface="微軟正黑體" pitchFamily="34" charset="-120"/>
                <a:cs typeface="新細明體" pitchFamily="18" charset="-120"/>
              </a:rPr>
              <a:t>明確</a:t>
            </a:r>
            <a:r>
              <a:rPr kumimoji="1" lang="zh-TW" altLang="zh-TW" sz="2000" dirty="0" smtClean="0">
                <a:solidFill>
                  <a:srgbClr val="000000"/>
                </a:solidFill>
                <a:latin typeface="微軟正黑體" pitchFamily="34" charset="-120"/>
                <a:ea typeface="微軟正黑體" pitchFamily="34" charset="-120"/>
                <a:cs typeface="新細明體" pitchFamily="18" charset="-120"/>
              </a:rPr>
              <a:t>且</a:t>
            </a:r>
            <a:r>
              <a:rPr kumimoji="1" lang="zh-TW" altLang="zh-TW" sz="2000" b="1" dirty="0" smtClean="0">
                <a:solidFill>
                  <a:srgbClr val="FF0000"/>
                </a:solidFill>
                <a:latin typeface="微軟正黑體" pitchFamily="34" charset="-120"/>
                <a:ea typeface="微軟正黑體" pitchFamily="34" charset="-120"/>
                <a:cs typeface="新細明體" pitchFamily="18" charset="-120"/>
              </a:rPr>
              <a:t>充分揭露</a:t>
            </a:r>
            <a:r>
              <a:rPr kumimoji="1" lang="zh-TW" altLang="zh-TW" sz="2000" dirty="0" smtClean="0">
                <a:solidFill>
                  <a:srgbClr val="000000"/>
                </a:solidFill>
                <a:latin typeface="微軟正黑體" pitchFamily="34" charset="-120"/>
                <a:ea typeface="微軟正黑體" pitchFamily="34" charset="-120"/>
                <a:cs typeface="新細明體" pitchFamily="18" charset="-120"/>
              </a:rPr>
              <a:t>，使該發明所屬技術領域中具有通常知識者，能瞭解其內容，並</a:t>
            </a:r>
            <a:r>
              <a:rPr kumimoji="1" lang="zh-TW" altLang="zh-TW" sz="2000" b="1" dirty="0" smtClean="0">
                <a:solidFill>
                  <a:srgbClr val="FF0000"/>
                </a:solidFill>
                <a:latin typeface="微軟正黑體" pitchFamily="34" charset="-120"/>
                <a:ea typeface="微軟正黑體" pitchFamily="34" charset="-120"/>
                <a:cs typeface="新細明體" pitchFamily="18" charset="-120"/>
              </a:rPr>
              <a:t>可據以實現</a:t>
            </a:r>
            <a:endParaRPr lang="zh-TW" altLang="en-US" sz="2000" b="1" dirty="0">
              <a:solidFill>
                <a:srgbClr val="FF0000"/>
              </a:solidFill>
              <a:latin typeface="微軟正黑體" pitchFamily="34" charset="-120"/>
              <a:ea typeface="微軟正黑體" pitchFamily="34" charset="-120"/>
            </a:endParaRPr>
          </a:p>
        </p:txBody>
      </p:sp>
      <p:sp>
        <p:nvSpPr>
          <p:cNvPr id="13" name="矩形 12"/>
          <p:cNvSpPr/>
          <p:nvPr/>
        </p:nvSpPr>
        <p:spPr>
          <a:xfrm>
            <a:off x="2771800" y="3851756"/>
            <a:ext cx="1649811" cy="369332"/>
          </a:xfrm>
          <a:prstGeom prst="rect">
            <a:avLst/>
          </a:prstGeom>
        </p:spPr>
        <p:txBody>
          <a:bodyPr wrap="none">
            <a:spAutoFit/>
          </a:bodyPr>
          <a:lstStyle/>
          <a:p>
            <a:pPr>
              <a:buFont typeface="Arial" pitchFamily="34" charset="0"/>
              <a:buChar char="•"/>
            </a:pPr>
            <a:r>
              <a:rPr lang="zh-TW" altLang="en-US" b="1" dirty="0" smtClean="0">
                <a:latin typeface="微軟正黑體" pitchFamily="34" charset="-120"/>
                <a:ea typeface="微軟正黑體" pitchFamily="34" charset="-120"/>
              </a:rPr>
              <a:t>    目的或構想</a:t>
            </a:r>
            <a:endParaRPr lang="zh-TW" altLang="en-US" b="1" dirty="0">
              <a:latin typeface="微軟正黑體" pitchFamily="34" charset="-120"/>
              <a:ea typeface="微軟正黑體" pitchFamily="34" charset="-120"/>
            </a:endParaRPr>
          </a:p>
        </p:txBody>
      </p:sp>
      <p:sp>
        <p:nvSpPr>
          <p:cNvPr id="14" name="矩形 13"/>
          <p:cNvSpPr/>
          <p:nvPr/>
        </p:nvSpPr>
        <p:spPr>
          <a:xfrm>
            <a:off x="2887216" y="4737918"/>
            <a:ext cx="1418978" cy="369332"/>
          </a:xfrm>
          <a:prstGeom prst="rect">
            <a:avLst/>
          </a:prstGeom>
        </p:spPr>
        <p:txBody>
          <a:bodyPr wrap="none">
            <a:spAutoFit/>
          </a:bodyPr>
          <a:lstStyle/>
          <a:p>
            <a:pPr>
              <a:buFont typeface="Arial" pitchFamily="34" charset="0"/>
              <a:buChar char="•"/>
            </a:pPr>
            <a:r>
              <a:rPr lang="zh-TW" altLang="en-US" b="1" dirty="0" smtClean="0">
                <a:latin typeface="微軟正黑體" pitchFamily="34" charset="-120"/>
                <a:ea typeface="微軟正黑體" pitchFamily="34" charset="-120"/>
              </a:rPr>
              <a:t>    技術手段</a:t>
            </a:r>
            <a:endParaRPr lang="zh-TW" altLang="en-US" b="1" dirty="0">
              <a:latin typeface="微軟正黑體" pitchFamily="34" charset="-120"/>
              <a:ea typeface="微軟正黑體" pitchFamily="34" charset="-120"/>
            </a:endParaRPr>
          </a:p>
        </p:txBody>
      </p:sp>
      <p:sp>
        <p:nvSpPr>
          <p:cNvPr id="15" name="矩形 14"/>
          <p:cNvSpPr/>
          <p:nvPr/>
        </p:nvSpPr>
        <p:spPr>
          <a:xfrm>
            <a:off x="4499992" y="4449886"/>
            <a:ext cx="1800493" cy="923330"/>
          </a:xfrm>
          <a:prstGeom prst="rect">
            <a:avLst/>
          </a:prstGeom>
        </p:spPr>
        <p:txBody>
          <a:bodyPr wrap="none">
            <a:spAutoFit/>
          </a:bodyPr>
          <a:lstStyle/>
          <a:p>
            <a:r>
              <a:rPr lang="zh-TW" altLang="en-US" dirty="0" smtClean="0">
                <a:latin typeface="微軟正黑體" pitchFamily="34" charset="-120"/>
                <a:ea typeface="微軟正黑體" pitchFamily="34" charset="-120"/>
              </a:rPr>
              <a:t>不明確或不充分</a:t>
            </a:r>
            <a:endParaRPr lang="en-US" altLang="zh-TW" dirty="0" smtClean="0">
              <a:latin typeface="微軟正黑體" pitchFamily="34" charset="-120"/>
              <a:ea typeface="微軟正黑體" pitchFamily="34" charset="-120"/>
            </a:endParaRPr>
          </a:p>
          <a:p>
            <a:r>
              <a:rPr lang="zh-TW" altLang="en-US" dirty="0" smtClean="0">
                <a:latin typeface="微軟正黑體" pitchFamily="34" charset="-120"/>
                <a:ea typeface="微軟正黑體" pitchFamily="34" charset="-120"/>
              </a:rPr>
              <a:t>不能解決問題</a:t>
            </a:r>
            <a:endParaRPr lang="en-US" altLang="zh-TW" dirty="0" smtClean="0">
              <a:latin typeface="微軟正黑體" pitchFamily="34" charset="-120"/>
              <a:ea typeface="微軟正黑體" pitchFamily="34" charset="-120"/>
            </a:endParaRPr>
          </a:p>
          <a:p>
            <a:r>
              <a:rPr lang="zh-TW" altLang="en-US" dirty="0" smtClean="0">
                <a:latin typeface="微軟正黑體" pitchFamily="34" charset="-120"/>
                <a:ea typeface="微軟正黑體" pitchFamily="34" charset="-120"/>
              </a:rPr>
              <a:t>未提供實驗資料</a:t>
            </a:r>
            <a:endParaRPr lang="zh-TW" altLang="en-US" dirty="0">
              <a:latin typeface="微軟正黑體" pitchFamily="34" charset="-120"/>
              <a:ea typeface="微軟正黑體" pitchFamily="34" charset="-120"/>
            </a:endParaRPr>
          </a:p>
        </p:txBody>
      </p:sp>
      <p:sp>
        <p:nvSpPr>
          <p:cNvPr id="23556" name="Rectangle 4"/>
          <p:cNvSpPr>
            <a:spLocks noChangeArrowheads="1"/>
          </p:cNvSpPr>
          <p:nvPr/>
        </p:nvSpPr>
        <p:spPr bwMode="auto">
          <a:xfrm>
            <a:off x="755576" y="2759442"/>
            <a:ext cx="7694414" cy="615553"/>
          </a:xfrm>
          <a:prstGeom prst="rect">
            <a:avLst/>
          </a:prstGeom>
          <a:solidFill>
            <a:srgbClr val="FFFFFF"/>
          </a:solidFill>
          <a:ln w="9525">
            <a:noFill/>
            <a:miter lim="800000"/>
            <a:headEnd/>
            <a:tailEnd/>
          </a:ln>
          <a:effectLst/>
        </p:spPr>
        <p:txBody>
          <a:bodyPr vert="horz" wrap="none" lIns="0" tIns="0" rIns="0" bIns="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zh-TW" sz="2000" dirty="0" smtClean="0">
                <a:solidFill>
                  <a:srgbClr val="000000"/>
                </a:solidFill>
                <a:latin typeface="微軟正黑體" pitchFamily="34" charset="-120"/>
                <a:ea typeface="微軟正黑體" pitchFamily="34" charset="-120"/>
                <a:cs typeface="新細明體" pitchFamily="18" charset="-120"/>
              </a:rPr>
              <a:t>申請專利範圍應界定申請專利之發明；其得包括一項以上之請求項，</a:t>
            </a:r>
            <a:endParaRPr kumimoji="1" lang="en-US" altLang="zh-TW" sz="2000" dirty="0" smtClean="0">
              <a:solidFill>
                <a:srgbClr val="000000"/>
              </a:solidFill>
              <a:latin typeface="微軟正黑體" pitchFamily="34" charset="-120"/>
              <a:ea typeface="微軟正黑體" pitchFamily="34" charset="-120"/>
              <a:cs typeface="新細明體" pitchFamily="18" charset="-12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zh-TW" sz="2000" dirty="0" smtClean="0">
                <a:solidFill>
                  <a:srgbClr val="000000"/>
                </a:solidFill>
                <a:latin typeface="微軟正黑體" pitchFamily="34" charset="-120"/>
                <a:ea typeface="微軟正黑體" pitchFamily="34" charset="-120"/>
                <a:cs typeface="新細明體" pitchFamily="18" charset="-120"/>
              </a:rPr>
              <a:t>各請求項應以</a:t>
            </a:r>
            <a:r>
              <a:rPr kumimoji="1" lang="zh-TW" altLang="zh-TW" sz="2000" b="1" dirty="0" smtClean="0">
                <a:solidFill>
                  <a:srgbClr val="FF0000"/>
                </a:solidFill>
                <a:latin typeface="微軟正黑體" pitchFamily="34" charset="-120"/>
                <a:ea typeface="微軟正黑體" pitchFamily="34" charset="-120"/>
                <a:cs typeface="新細明體" pitchFamily="18" charset="-120"/>
              </a:rPr>
              <a:t>明確、簡潔</a:t>
            </a:r>
            <a:r>
              <a:rPr kumimoji="1" lang="zh-TW" altLang="zh-TW" sz="2000" dirty="0" smtClean="0">
                <a:solidFill>
                  <a:srgbClr val="000000"/>
                </a:solidFill>
                <a:latin typeface="微軟正黑體" pitchFamily="34" charset="-120"/>
                <a:ea typeface="微軟正黑體" pitchFamily="34" charset="-120"/>
                <a:cs typeface="新細明體" pitchFamily="18" charset="-120"/>
              </a:rPr>
              <a:t>之方式記載，且</a:t>
            </a:r>
            <a:r>
              <a:rPr kumimoji="1" lang="zh-TW" altLang="zh-TW" sz="2000" b="1" dirty="0" smtClean="0">
                <a:solidFill>
                  <a:srgbClr val="FF0000"/>
                </a:solidFill>
                <a:latin typeface="微軟正黑體" pitchFamily="34" charset="-120"/>
                <a:ea typeface="微軟正黑體" pitchFamily="34" charset="-120"/>
                <a:cs typeface="新細明體" pitchFamily="18" charset="-120"/>
              </a:rPr>
              <a:t>必須為說明書所支持</a:t>
            </a:r>
            <a:r>
              <a:rPr kumimoji="1" lang="zh-TW" altLang="zh-TW" sz="2000" dirty="0" smtClean="0">
                <a:solidFill>
                  <a:srgbClr val="000000"/>
                </a:solidFill>
                <a:latin typeface="微軟正黑體" pitchFamily="34" charset="-120"/>
                <a:ea typeface="微軟正黑體" pitchFamily="34" charset="-120"/>
                <a:cs typeface="新細明體" pitchFamily="18" charset="-12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ox(in)">
                                      <p:cBhvr>
                                        <p:cTn id="7" dur="1000"/>
                                        <p:tgtEl>
                                          <p:spTgt spid="13"/>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box(in)">
                                      <p:cBhvr>
                                        <p:cTn id="10" dur="10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box(in)">
                                      <p:cBhvr>
                                        <p:cTn id="15"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日期版面配置區 1"/>
          <p:cNvSpPr>
            <a:spLocks noGrp="1"/>
          </p:cNvSpPr>
          <p:nvPr>
            <p:ph type="dt" sz="half" idx="10"/>
          </p:nvPr>
        </p:nvSpPr>
        <p:spPr>
          <a:xfrm>
            <a:off x="457200" y="6160219"/>
            <a:ext cx="2133600" cy="365125"/>
          </a:xfrm>
        </p:spPr>
        <p:txBody>
          <a:bodyPr/>
          <a:lstStyle/>
          <a:p>
            <a:r>
              <a:rPr lang="en-US" altLang="zh-TW" smtClean="0"/>
              <a:t>www.iipo.com.tw</a:t>
            </a:r>
            <a:endParaRPr lang="zh-TW" altLang="en-US" dirty="0"/>
          </a:p>
        </p:txBody>
      </p:sp>
      <p:sp>
        <p:nvSpPr>
          <p:cNvPr id="6" name="頁尾版面配置區 2"/>
          <p:cNvSpPr>
            <a:spLocks noGrp="1"/>
          </p:cNvSpPr>
          <p:nvPr>
            <p:ph type="ftr" sz="quarter" idx="11"/>
          </p:nvPr>
        </p:nvSpPr>
        <p:spPr>
          <a:xfrm>
            <a:off x="3124200" y="6160219"/>
            <a:ext cx="2895600" cy="365125"/>
          </a:xfrm>
        </p:spPr>
        <p:txBody>
          <a:bodyPr/>
          <a:lstStyle/>
          <a:p>
            <a:r>
              <a:rPr lang="zh-TW" altLang="en-US" smtClean="0"/>
              <a:t>源慶</a:t>
            </a:r>
            <a:r>
              <a:rPr lang="en-US" altLang="zh-TW" smtClean="0"/>
              <a:t>/</a:t>
            </a:r>
            <a:r>
              <a:rPr lang="zh-TW" altLang="en-US" smtClean="0"/>
              <a:t>鴻瑞國際法律專利商標事務所</a:t>
            </a:r>
            <a:endParaRPr lang="zh-TW" altLang="en-US" dirty="0"/>
          </a:p>
        </p:txBody>
      </p:sp>
      <p:sp>
        <p:nvSpPr>
          <p:cNvPr id="7" name="投影片編號版面配置區 3"/>
          <p:cNvSpPr>
            <a:spLocks noGrp="1"/>
          </p:cNvSpPr>
          <p:nvPr>
            <p:ph type="sldNum" sz="quarter" idx="12"/>
          </p:nvPr>
        </p:nvSpPr>
        <p:spPr>
          <a:xfrm>
            <a:off x="6553200" y="6160219"/>
            <a:ext cx="2133600" cy="365125"/>
          </a:xfrm>
        </p:spPr>
        <p:txBody>
          <a:bodyPr/>
          <a:lstStyle/>
          <a:p>
            <a:fld id="{144804FE-49CD-45A7-9DCA-03593087366E}" type="slidenum">
              <a:rPr lang="zh-TW" altLang="en-US" smtClean="0"/>
              <a:pPr/>
              <a:t>18</a:t>
            </a:fld>
            <a:endParaRPr lang="zh-TW" altLang="en-US"/>
          </a:p>
        </p:txBody>
      </p:sp>
      <p:cxnSp>
        <p:nvCxnSpPr>
          <p:cNvPr id="8" name="直線接點 7"/>
          <p:cNvCxnSpPr/>
          <p:nvPr/>
        </p:nvCxnSpPr>
        <p:spPr>
          <a:xfrm>
            <a:off x="0" y="6813376"/>
            <a:ext cx="9144000" cy="0"/>
          </a:xfrm>
          <a:prstGeom prst="line">
            <a:avLst/>
          </a:prstGeom>
          <a:ln w="165100"/>
        </p:spPr>
        <p:style>
          <a:lnRef idx="3">
            <a:schemeClr val="accent2"/>
          </a:lnRef>
          <a:fillRef idx="0">
            <a:schemeClr val="accent2"/>
          </a:fillRef>
          <a:effectRef idx="2">
            <a:schemeClr val="accent2"/>
          </a:effectRef>
          <a:fontRef idx="minor">
            <a:schemeClr val="tx1"/>
          </a:fontRef>
        </p:style>
      </p:cxnSp>
      <p:cxnSp>
        <p:nvCxnSpPr>
          <p:cNvPr id="9" name="直線接點 8"/>
          <p:cNvCxnSpPr/>
          <p:nvPr/>
        </p:nvCxnSpPr>
        <p:spPr>
          <a:xfrm>
            <a:off x="0" y="6597352"/>
            <a:ext cx="9144000" cy="0"/>
          </a:xfrm>
          <a:prstGeom prst="line">
            <a:avLst/>
          </a:prstGeom>
          <a:ln w="76200">
            <a:solidFill>
              <a:schemeClr val="accent2">
                <a:lumMod val="40000"/>
                <a:lumOff val="60000"/>
              </a:schemeClr>
            </a:solidFill>
          </a:ln>
        </p:spPr>
        <p:style>
          <a:lnRef idx="3">
            <a:schemeClr val="accent2"/>
          </a:lnRef>
          <a:fillRef idx="0">
            <a:schemeClr val="accent2"/>
          </a:fillRef>
          <a:effectRef idx="2">
            <a:schemeClr val="accent2"/>
          </a:effectRef>
          <a:fontRef idx="minor">
            <a:schemeClr val="tx1"/>
          </a:fontRef>
        </p:style>
      </p:cxnSp>
      <p:sp>
        <p:nvSpPr>
          <p:cNvPr id="10" name="文字方塊 9"/>
          <p:cNvSpPr txBox="1"/>
          <p:nvPr/>
        </p:nvSpPr>
        <p:spPr>
          <a:xfrm>
            <a:off x="2339752" y="214290"/>
            <a:ext cx="4464496" cy="707886"/>
          </a:xfrm>
          <a:prstGeom prst="rect">
            <a:avLst/>
          </a:prstGeom>
          <a:noFill/>
        </p:spPr>
        <p:txBody>
          <a:bodyPr wrap="square" rtlCol="0">
            <a:spAutoFit/>
          </a:bodyPr>
          <a:lstStyle/>
          <a:p>
            <a:pPr algn="ctr"/>
            <a:r>
              <a:rPr lang="zh-TW" altLang="en-US" sz="4000" dirty="0" smtClean="0">
                <a:latin typeface="微軟正黑體" pitchFamily="34" charset="-120"/>
                <a:ea typeface="微軟正黑體" pitchFamily="34" charset="-120"/>
              </a:rPr>
              <a:t> 單一性</a:t>
            </a:r>
            <a:endParaRPr lang="zh-TW" altLang="en-US" sz="4000" dirty="0">
              <a:latin typeface="微軟正黑體" panose="020B0604030504040204" pitchFamily="34" charset="-120"/>
              <a:ea typeface="微軟正黑體" panose="020B0604030504040204" pitchFamily="34" charset="-120"/>
            </a:endParaRPr>
          </a:p>
        </p:txBody>
      </p:sp>
      <p:sp>
        <p:nvSpPr>
          <p:cNvPr id="11" name="矩形 10"/>
          <p:cNvSpPr/>
          <p:nvPr/>
        </p:nvSpPr>
        <p:spPr>
          <a:xfrm>
            <a:off x="971600" y="1556792"/>
            <a:ext cx="2031325" cy="369332"/>
          </a:xfrm>
          <a:prstGeom prst="rect">
            <a:avLst/>
          </a:prstGeom>
        </p:spPr>
        <p:txBody>
          <a:bodyPr wrap="none">
            <a:spAutoFit/>
          </a:bodyPr>
          <a:lstStyle/>
          <a:p>
            <a:r>
              <a:rPr lang="zh-TW" altLang="en-US" b="1" dirty="0" smtClean="0">
                <a:solidFill>
                  <a:srgbClr val="000000"/>
                </a:solidFill>
                <a:latin typeface="微軟正黑體" pitchFamily="34" charset="-120"/>
                <a:ea typeface="微軟正黑體" pitchFamily="34" charset="-120"/>
              </a:rPr>
              <a:t>專利法第三十三條</a:t>
            </a:r>
            <a:endParaRPr lang="zh-TW" altLang="en-US" b="1" dirty="0">
              <a:latin typeface="微軟正黑體" pitchFamily="34" charset="-120"/>
              <a:ea typeface="微軟正黑體" pitchFamily="34" charset="-120"/>
            </a:endParaRPr>
          </a:p>
        </p:txBody>
      </p:sp>
      <p:sp>
        <p:nvSpPr>
          <p:cNvPr id="12" name="矩形 11"/>
          <p:cNvSpPr/>
          <p:nvPr/>
        </p:nvSpPr>
        <p:spPr>
          <a:xfrm>
            <a:off x="971600" y="1916832"/>
            <a:ext cx="7848872" cy="707886"/>
          </a:xfrm>
          <a:prstGeom prst="rect">
            <a:avLst/>
          </a:prstGeom>
        </p:spPr>
        <p:txBody>
          <a:bodyPr wrap="square">
            <a:spAutoFit/>
          </a:bodyPr>
          <a:lstStyle/>
          <a:p>
            <a:pPr lvl="0" algn="ctr" fontAlgn="base">
              <a:spcBef>
                <a:spcPct val="0"/>
              </a:spcBef>
              <a:spcAft>
                <a:spcPct val="0"/>
              </a:spcAft>
            </a:pPr>
            <a:r>
              <a:rPr lang="zh-TW" altLang="en-US" sz="2000" dirty="0" smtClean="0">
                <a:latin typeface="微軟正黑體" pitchFamily="34" charset="-120"/>
                <a:ea typeface="微軟正黑體" pitchFamily="34" charset="-120"/>
              </a:rPr>
              <a:t>申請發明專利，應就每一發明提出申請。 </a:t>
            </a:r>
            <a:endParaRPr lang="en-US" altLang="zh-TW" sz="2000" dirty="0" smtClean="0">
              <a:latin typeface="微軟正黑體" pitchFamily="34" charset="-120"/>
              <a:ea typeface="微軟正黑體" pitchFamily="34" charset="-120"/>
            </a:endParaRPr>
          </a:p>
          <a:p>
            <a:pPr lvl="0" algn="ctr" fontAlgn="base">
              <a:spcBef>
                <a:spcPct val="0"/>
              </a:spcBef>
              <a:spcAft>
                <a:spcPct val="0"/>
              </a:spcAft>
            </a:pPr>
            <a:r>
              <a:rPr lang="zh-TW" altLang="en-US" sz="2000" dirty="0" smtClean="0">
                <a:latin typeface="微軟正黑體" pitchFamily="34" charset="-120"/>
                <a:ea typeface="微軟正黑體" pitchFamily="34" charset="-120"/>
              </a:rPr>
              <a:t>二個以上發明，屬於一個</a:t>
            </a:r>
            <a:r>
              <a:rPr lang="zh-TW" altLang="en-US" sz="2000" b="1" dirty="0" smtClean="0">
                <a:solidFill>
                  <a:srgbClr val="FF0000"/>
                </a:solidFill>
                <a:latin typeface="微軟正黑體" pitchFamily="34" charset="-120"/>
                <a:ea typeface="微軟正黑體" pitchFamily="34" charset="-120"/>
              </a:rPr>
              <a:t>廣義發明概念</a:t>
            </a:r>
            <a:r>
              <a:rPr lang="zh-TW" altLang="en-US" sz="2000" dirty="0" smtClean="0">
                <a:latin typeface="微軟正黑體" pitchFamily="34" charset="-120"/>
                <a:ea typeface="微軟正黑體" pitchFamily="34" charset="-120"/>
              </a:rPr>
              <a:t>者，得於一申請案中提出申請。</a:t>
            </a:r>
            <a:endParaRPr lang="zh-TW" altLang="en-US" sz="2000" b="1" dirty="0">
              <a:solidFill>
                <a:srgbClr val="FF0000"/>
              </a:solidFill>
              <a:latin typeface="微軟正黑體" pitchFamily="34" charset="-120"/>
              <a:ea typeface="微軟正黑體" pitchFamily="34" charset="-120"/>
            </a:endParaRPr>
          </a:p>
        </p:txBody>
      </p:sp>
      <p:sp>
        <p:nvSpPr>
          <p:cNvPr id="13" name="矩形 12"/>
          <p:cNvSpPr/>
          <p:nvPr/>
        </p:nvSpPr>
        <p:spPr>
          <a:xfrm>
            <a:off x="1907704" y="3068960"/>
            <a:ext cx="1980029" cy="400110"/>
          </a:xfrm>
          <a:prstGeom prst="rect">
            <a:avLst/>
          </a:prstGeom>
        </p:spPr>
        <p:txBody>
          <a:bodyPr wrap="none">
            <a:spAutoFit/>
          </a:bodyPr>
          <a:lstStyle/>
          <a:p>
            <a:r>
              <a:rPr lang="zh-TW" altLang="en-US" sz="2000" b="1" dirty="0" smtClean="0">
                <a:solidFill>
                  <a:srgbClr val="FF0000"/>
                </a:solidFill>
                <a:latin typeface="微軟正黑體" pitchFamily="34" charset="-120"/>
                <a:ea typeface="微軟正黑體" pitchFamily="34" charset="-120"/>
              </a:rPr>
              <a:t>技術上相互關聯</a:t>
            </a:r>
            <a:endParaRPr lang="zh-TW" altLang="en-US" sz="2000" b="1" dirty="0">
              <a:solidFill>
                <a:srgbClr val="FF0000"/>
              </a:solidFill>
              <a:latin typeface="微軟正黑體" pitchFamily="34" charset="-120"/>
              <a:ea typeface="微軟正黑體" pitchFamily="34" charset="-120"/>
            </a:endParaRPr>
          </a:p>
        </p:txBody>
      </p:sp>
      <p:sp>
        <p:nvSpPr>
          <p:cNvPr id="14" name="矩形 13"/>
          <p:cNvSpPr/>
          <p:nvPr/>
        </p:nvSpPr>
        <p:spPr>
          <a:xfrm>
            <a:off x="3419872" y="3933056"/>
            <a:ext cx="5057795" cy="400110"/>
          </a:xfrm>
          <a:prstGeom prst="rect">
            <a:avLst/>
          </a:prstGeom>
        </p:spPr>
        <p:txBody>
          <a:bodyPr wrap="none">
            <a:spAutoFit/>
          </a:bodyPr>
          <a:lstStyle/>
          <a:p>
            <a:r>
              <a:rPr lang="zh-TW" altLang="en-US" sz="2000" b="1" dirty="0" smtClean="0">
                <a:latin typeface="微軟正黑體" pitchFamily="34" charset="-120"/>
                <a:ea typeface="微軟正黑體" pitchFamily="34" charset="-120"/>
              </a:rPr>
              <a:t>包含一個或多個</a:t>
            </a:r>
            <a:r>
              <a:rPr lang="zh-TW" altLang="en-US" sz="2000" b="1" dirty="0" smtClean="0">
                <a:solidFill>
                  <a:srgbClr val="FF0000"/>
                </a:solidFill>
                <a:latin typeface="微軟正黑體" pitchFamily="34" charset="-120"/>
                <a:ea typeface="微軟正黑體" pitchFamily="34" charset="-120"/>
              </a:rPr>
              <a:t>相同或對應</a:t>
            </a:r>
            <a:r>
              <a:rPr lang="zh-TW" altLang="en-US" sz="2000" b="1" dirty="0" smtClean="0">
                <a:latin typeface="微軟正黑體" pitchFamily="34" charset="-120"/>
                <a:ea typeface="微軟正黑體" pitchFamily="34" charset="-120"/>
              </a:rPr>
              <a:t>的</a:t>
            </a:r>
            <a:r>
              <a:rPr lang="zh-TW" altLang="en-US" sz="2000" b="1" dirty="0" smtClean="0">
                <a:solidFill>
                  <a:srgbClr val="FF0000"/>
                </a:solidFill>
                <a:latin typeface="微軟正黑體" pitchFamily="34" charset="-120"/>
                <a:ea typeface="微軟正黑體" pitchFamily="34" charset="-120"/>
              </a:rPr>
              <a:t>特別技術特徵</a:t>
            </a:r>
            <a:endParaRPr lang="zh-TW" altLang="en-US" sz="2000" b="1" dirty="0">
              <a:solidFill>
                <a:srgbClr val="FF0000"/>
              </a:solidFill>
              <a:latin typeface="微軟正黑體" pitchFamily="34" charset="-120"/>
              <a:ea typeface="微軟正黑體" pitchFamily="34" charset="-120"/>
            </a:endParaRPr>
          </a:p>
        </p:txBody>
      </p:sp>
      <p:sp>
        <p:nvSpPr>
          <p:cNvPr id="15" name="矩形 14"/>
          <p:cNvSpPr/>
          <p:nvPr/>
        </p:nvSpPr>
        <p:spPr>
          <a:xfrm>
            <a:off x="1475656" y="4797152"/>
            <a:ext cx="5616624" cy="400110"/>
          </a:xfrm>
          <a:prstGeom prst="rect">
            <a:avLst/>
          </a:prstGeom>
        </p:spPr>
        <p:txBody>
          <a:bodyPr wrap="square">
            <a:spAutoFit/>
          </a:bodyPr>
          <a:lstStyle/>
          <a:p>
            <a:r>
              <a:rPr lang="zh-TW" altLang="en-US" sz="2000" dirty="0" smtClean="0">
                <a:latin typeface="微軟正黑體" pitchFamily="34" charset="-120"/>
                <a:ea typeface="微軟正黑體" pitchFamily="34" charset="-120"/>
              </a:rPr>
              <a:t>相較於先前技術</a:t>
            </a:r>
            <a:r>
              <a:rPr lang="zh-TW" altLang="en-US" sz="2000" b="1" dirty="0" smtClean="0">
                <a:solidFill>
                  <a:srgbClr val="FF0000"/>
                </a:solidFill>
                <a:latin typeface="微軟正黑體" pitchFamily="34" charset="-120"/>
                <a:ea typeface="微軟正黑體" pitchFamily="34" charset="-120"/>
              </a:rPr>
              <a:t>具有新穎性及進步性</a:t>
            </a:r>
            <a:r>
              <a:rPr lang="zh-TW" altLang="en-US" sz="2000" dirty="0" smtClean="0">
                <a:latin typeface="微軟正黑體" pitchFamily="34" charset="-120"/>
                <a:ea typeface="微軟正黑體" pitchFamily="34" charset="-120"/>
              </a:rPr>
              <a:t>之技術特徵</a:t>
            </a:r>
            <a:endParaRPr lang="zh-TW" altLang="en-US" sz="2000" dirty="0">
              <a:latin typeface="微軟正黑體" pitchFamily="34" charset="-120"/>
              <a:ea typeface="微軟正黑體" pitchFamily="34" charset="-120"/>
            </a:endParaRPr>
          </a:p>
        </p:txBody>
      </p:sp>
      <p:cxnSp>
        <p:nvCxnSpPr>
          <p:cNvPr id="17" name="直線單箭頭接點 16"/>
          <p:cNvCxnSpPr/>
          <p:nvPr/>
        </p:nvCxnSpPr>
        <p:spPr>
          <a:xfrm>
            <a:off x="3779912" y="3501008"/>
            <a:ext cx="288032" cy="36004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18" name="直線單箭頭接點 17"/>
          <p:cNvCxnSpPr/>
          <p:nvPr/>
        </p:nvCxnSpPr>
        <p:spPr>
          <a:xfrm flipH="1">
            <a:off x="3635896" y="4365104"/>
            <a:ext cx="216024" cy="368424"/>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ox(in)">
                                      <p:cBhvr>
                                        <p:cTn id="7" dur="1000"/>
                                        <p:tgtEl>
                                          <p:spTgt spid="13"/>
                                        </p:tgtEl>
                                      </p:cBhvr>
                                    </p:animEffect>
                                  </p:childTnLst>
                                </p:cTn>
                              </p:par>
                              <p:par>
                                <p:cTn id="8" presetID="4" presetClass="entr" presetSubtype="16"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box(in)">
                                      <p:cBhvr>
                                        <p:cTn id="10" dur="1000"/>
                                        <p:tgtEl>
                                          <p:spTgt spid="17"/>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box(in)">
                                      <p:cBhvr>
                                        <p:cTn id="15" dur="1000"/>
                                        <p:tgtEl>
                                          <p:spTgt spid="14"/>
                                        </p:tgtEl>
                                      </p:cBhvr>
                                    </p:animEffect>
                                  </p:childTnLst>
                                </p:cTn>
                              </p:par>
                              <p:par>
                                <p:cTn id="16" presetID="4" presetClass="entr" presetSubtype="16" fill="hold"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box(in)">
                                      <p:cBhvr>
                                        <p:cTn id="18" dur="1000"/>
                                        <p:tgtEl>
                                          <p:spTgt spid="18"/>
                                        </p:tgtEl>
                                      </p:cBhvr>
                                    </p:animEffect>
                                  </p:childTnLst>
                                </p:cTn>
                              </p:par>
                            </p:childTnLst>
                          </p:cTn>
                        </p:par>
                      </p:childTnLst>
                    </p:cTn>
                  </p:par>
                  <p:par>
                    <p:cTn id="19" fill="hold">
                      <p:stCondLst>
                        <p:cond delay="indefinite"/>
                      </p:stCondLst>
                      <p:childTnLst>
                        <p:par>
                          <p:cTn id="20" fill="hold">
                            <p:stCondLst>
                              <p:cond delay="0"/>
                            </p:stCondLst>
                            <p:childTnLst>
                              <p:par>
                                <p:cTn id="21" presetID="4" presetClass="entr" presetSubtype="16"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ox(in)">
                                      <p:cBhvr>
                                        <p:cTn id="23"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日期版面配置區 1"/>
          <p:cNvSpPr>
            <a:spLocks noGrp="1"/>
          </p:cNvSpPr>
          <p:nvPr>
            <p:ph type="dt" sz="half" idx="10"/>
          </p:nvPr>
        </p:nvSpPr>
        <p:spPr>
          <a:xfrm>
            <a:off x="457200" y="6160219"/>
            <a:ext cx="2133600" cy="365125"/>
          </a:xfrm>
        </p:spPr>
        <p:txBody>
          <a:bodyPr/>
          <a:lstStyle/>
          <a:p>
            <a:r>
              <a:rPr lang="en-US" altLang="zh-TW" smtClean="0"/>
              <a:t>www.iipo.com.tw</a:t>
            </a:r>
            <a:endParaRPr lang="zh-TW" altLang="en-US" dirty="0"/>
          </a:p>
        </p:txBody>
      </p:sp>
      <p:sp>
        <p:nvSpPr>
          <p:cNvPr id="6" name="頁尾版面配置區 2"/>
          <p:cNvSpPr>
            <a:spLocks noGrp="1"/>
          </p:cNvSpPr>
          <p:nvPr>
            <p:ph type="ftr" sz="quarter" idx="11"/>
          </p:nvPr>
        </p:nvSpPr>
        <p:spPr>
          <a:xfrm>
            <a:off x="3124200" y="6160219"/>
            <a:ext cx="2895600" cy="365125"/>
          </a:xfrm>
        </p:spPr>
        <p:txBody>
          <a:bodyPr/>
          <a:lstStyle/>
          <a:p>
            <a:r>
              <a:rPr lang="zh-TW" altLang="en-US" smtClean="0"/>
              <a:t>源慶</a:t>
            </a:r>
            <a:r>
              <a:rPr lang="en-US" altLang="zh-TW" smtClean="0"/>
              <a:t>/</a:t>
            </a:r>
            <a:r>
              <a:rPr lang="zh-TW" altLang="en-US" smtClean="0"/>
              <a:t>鴻瑞國際法律專利商標事務所</a:t>
            </a:r>
            <a:endParaRPr lang="zh-TW" altLang="en-US" dirty="0"/>
          </a:p>
        </p:txBody>
      </p:sp>
      <p:sp>
        <p:nvSpPr>
          <p:cNvPr id="7" name="投影片編號版面配置區 3"/>
          <p:cNvSpPr>
            <a:spLocks noGrp="1"/>
          </p:cNvSpPr>
          <p:nvPr>
            <p:ph type="sldNum" sz="quarter" idx="12"/>
          </p:nvPr>
        </p:nvSpPr>
        <p:spPr>
          <a:xfrm>
            <a:off x="6553200" y="6160219"/>
            <a:ext cx="2133600" cy="365125"/>
          </a:xfrm>
        </p:spPr>
        <p:txBody>
          <a:bodyPr/>
          <a:lstStyle/>
          <a:p>
            <a:fld id="{144804FE-49CD-45A7-9DCA-03593087366E}" type="slidenum">
              <a:rPr lang="zh-TW" altLang="en-US" smtClean="0"/>
              <a:pPr/>
              <a:t>19</a:t>
            </a:fld>
            <a:endParaRPr lang="zh-TW" altLang="en-US"/>
          </a:p>
        </p:txBody>
      </p:sp>
      <p:cxnSp>
        <p:nvCxnSpPr>
          <p:cNvPr id="8" name="直線接點 7"/>
          <p:cNvCxnSpPr/>
          <p:nvPr/>
        </p:nvCxnSpPr>
        <p:spPr>
          <a:xfrm>
            <a:off x="0" y="6813376"/>
            <a:ext cx="9144000" cy="0"/>
          </a:xfrm>
          <a:prstGeom prst="line">
            <a:avLst/>
          </a:prstGeom>
          <a:ln w="165100"/>
        </p:spPr>
        <p:style>
          <a:lnRef idx="3">
            <a:schemeClr val="accent2"/>
          </a:lnRef>
          <a:fillRef idx="0">
            <a:schemeClr val="accent2"/>
          </a:fillRef>
          <a:effectRef idx="2">
            <a:schemeClr val="accent2"/>
          </a:effectRef>
          <a:fontRef idx="minor">
            <a:schemeClr val="tx1"/>
          </a:fontRef>
        </p:style>
      </p:cxnSp>
      <p:cxnSp>
        <p:nvCxnSpPr>
          <p:cNvPr id="9" name="直線接點 8"/>
          <p:cNvCxnSpPr/>
          <p:nvPr/>
        </p:nvCxnSpPr>
        <p:spPr>
          <a:xfrm>
            <a:off x="0" y="6597352"/>
            <a:ext cx="9144000" cy="0"/>
          </a:xfrm>
          <a:prstGeom prst="line">
            <a:avLst/>
          </a:prstGeom>
          <a:ln w="76200">
            <a:solidFill>
              <a:schemeClr val="accent2">
                <a:lumMod val="40000"/>
                <a:lumOff val="60000"/>
              </a:schemeClr>
            </a:solidFill>
          </a:ln>
        </p:spPr>
        <p:style>
          <a:lnRef idx="3">
            <a:schemeClr val="accent2"/>
          </a:lnRef>
          <a:fillRef idx="0">
            <a:schemeClr val="accent2"/>
          </a:fillRef>
          <a:effectRef idx="2">
            <a:schemeClr val="accent2"/>
          </a:effectRef>
          <a:fontRef idx="minor">
            <a:schemeClr val="tx1"/>
          </a:fontRef>
        </p:style>
      </p:cxnSp>
      <p:sp>
        <p:nvSpPr>
          <p:cNvPr id="10" name="文字方塊 9"/>
          <p:cNvSpPr txBox="1"/>
          <p:nvPr/>
        </p:nvSpPr>
        <p:spPr>
          <a:xfrm>
            <a:off x="2339752" y="214290"/>
            <a:ext cx="4464496" cy="707886"/>
          </a:xfrm>
          <a:prstGeom prst="rect">
            <a:avLst/>
          </a:prstGeom>
          <a:noFill/>
        </p:spPr>
        <p:txBody>
          <a:bodyPr wrap="square" rtlCol="0">
            <a:spAutoFit/>
          </a:bodyPr>
          <a:lstStyle/>
          <a:p>
            <a:pPr algn="ctr"/>
            <a:r>
              <a:rPr lang="zh-TW" altLang="en-US" sz="4000" dirty="0" smtClean="0">
                <a:latin typeface="微軟正黑體" pitchFamily="34" charset="-120"/>
                <a:ea typeface="微軟正黑體" pitchFamily="34" charset="-120"/>
              </a:rPr>
              <a:t> 單一性</a:t>
            </a:r>
            <a:endParaRPr lang="zh-TW" altLang="en-US" sz="4000" dirty="0">
              <a:latin typeface="微軟正黑體" panose="020B0604030504040204" pitchFamily="34" charset="-120"/>
              <a:ea typeface="微軟正黑體" panose="020B0604030504040204" pitchFamily="34" charset="-120"/>
            </a:endParaRPr>
          </a:p>
        </p:txBody>
      </p:sp>
      <p:sp>
        <p:nvSpPr>
          <p:cNvPr id="12" name="矩形 11"/>
          <p:cNvSpPr/>
          <p:nvPr/>
        </p:nvSpPr>
        <p:spPr>
          <a:xfrm>
            <a:off x="2358008" y="1268760"/>
            <a:ext cx="4572000" cy="1015663"/>
          </a:xfrm>
          <a:prstGeom prst="rect">
            <a:avLst/>
          </a:prstGeom>
        </p:spPr>
        <p:txBody>
          <a:bodyPr>
            <a:spAutoFit/>
          </a:bodyPr>
          <a:lstStyle/>
          <a:p>
            <a:pPr algn="ctr"/>
            <a:r>
              <a:rPr lang="en-US" altLang="zh-TW" sz="2000" dirty="0" smtClean="0">
                <a:latin typeface="微軟正黑體" pitchFamily="34" charset="-120"/>
                <a:ea typeface="微軟正黑體" pitchFamily="34" charset="-120"/>
              </a:rPr>
              <a:t>1.</a:t>
            </a:r>
            <a:r>
              <a:rPr lang="zh-TW" altLang="en-US" sz="2000" dirty="0" smtClean="0">
                <a:latin typeface="微軟正黑體" pitchFamily="34" charset="-120"/>
                <a:ea typeface="微軟正黑體" pitchFamily="34" charset="-120"/>
              </a:rPr>
              <a:t>一種產物 </a:t>
            </a:r>
            <a:r>
              <a:rPr lang="en-US" altLang="zh-TW" sz="2000" dirty="0" smtClean="0">
                <a:latin typeface="微軟正黑體" pitchFamily="34" charset="-120"/>
                <a:ea typeface="微軟正黑體" pitchFamily="34" charset="-120"/>
              </a:rPr>
              <a:t>X</a:t>
            </a:r>
            <a:r>
              <a:rPr lang="zh-TW" altLang="en-US" sz="2000" dirty="0" smtClean="0">
                <a:latin typeface="微軟正黑體" pitchFamily="34" charset="-120"/>
                <a:ea typeface="微軟正黑體" pitchFamily="34" charset="-120"/>
              </a:rPr>
              <a:t>，其特徵為 </a:t>
            </a:r>
            <a:r>
              <a:rPr lang="en-US" altLang="zh-TW" sz="2000" dirty="0" smtClean="0">
                <a:latin typeface="微軟正黑體" pitchFamily="34" charset="-120"/>
                <a:ea typeface="微軟正黑體" pitchFamily="34" charset="-120"/>
              </a:rPr>
              <a:t>A</a:t>
            </a:r>
            <a:r>
              <a:rPr lang="zh-TW" altLang="en-US" sz="2000" dirty="0" smtClean="0">
                <a:latin typeface="微軟正黑體" pitchFamily="34" charset="-120"/>
                <a:ea typeface="微軟正黑體" pitchFamily="34" charset="-120"/>
              </a:rPr>
              <a:t>。</a:t>
            </a:r>
            <a:endParaRPr lang="en-US" altLang="zh-TW" sz="2000" dirty="0" smtClean="0">
              <a:latin typeface="微軟正黑體" pitchFamily="34" charset="-120"/>
              <a:ea typeface="微軟正黑體" pitchFamily="34" charset="-120"/>
            </a:endParaRPr>
          </a:p>
          <a:p>
            <a:pPr algn="ctr"/>
            <a:r>
              <a:rPr lang="zh-TW" altLang="en-US" sz="2000" dirty="0" smtClean="0">
                <a:latin typeface="微軟正黑體" pitchFamily="34" charset="-120"/>
                <a:ea typeface="微軟正黑體" pitchFamily="34" charset="-120"/>
              </a:rPr>
              <a:t> </a:t>
            </a:r>
            <a:r>
              <a:rPr lang="en-US" altLang="zh-TW" sz="2000" dirty="0" smtClean="0">
                <a:latin typeface="微軟正黑體" pitchFamily="34" charset="-120"/>
                <a:ea typeface="微軟正黑體" pitchFamily="34" charset="-120"/>
              </a:rPr>
              <a:t>2.</a:t>
            </a:r>
            <a:r>
              <a:rPr lang="zh-TW" altLang="en-US" sz="2000" dirty="0" smtClean="0">
                <a:latin typeface="微軟正黑體" pitchFamily="34" charset="-120"/>
                <a:ea typeface="微軟正黑體" pitchFamily="34" charset="-120"/>
              </a:rPr>
              <a:t>一種產物 </a:t>
            </a:r>
            <a:r>
              <a:rPr lang="en-US" altLang="zh-TW" sz="2000" dirty="0" smtClean="0">
                <a:latin typeface="微軟正黑體" pitchFamily="34" charset="-120"/>
                <a:ea typeface="微軟正黑體" pitchFamily="34" charset="-120"/>
              </a:rPr>
              <a:t>Y</a:t>
            </a:r>
            <a:r>
              <a:rPr lang="zh-TW" altLang="en-US" sz="2000" dirty="0" smtClean="0">
                <a:latin typeface="微軟正黑體" pitchFamily="34" charset="-120"/>
                <a:ea typeface="微軟正黑體" pitchFamily="34" charset="-120"/>
              </a:rPr>
              <a:t>，其特徵為 </a:t>
            </a:r>
            <a:r>
              <a:rPr lang="en-US" altLang="zh-TW" sz="2000" dirty="0" smtClean="0">
                <a:latin typeface="微軟正黑體" pitchFamily="34" charset="-120"/>
                <a:ea typeface="微軟正黑體" pitchFamily="34" charset="-120"/>
              </a:rPr>
              <a:t>B</a:t>
            </a:r>
            <a:r>
              <a:rPr lang="zh-TW" altLang="en-US" sz="2000" dirty="0" smtClean="0">
                <a:latin typeface="微軟正黑體" pitchFamily="34" charset="-120"/>
                <a:ea typeface="微軟正黑體" pitchFamily="34" charset="-120"/>
              </a:rPr>
              <a:t>。</a:t>
            </a:r>
            <a:endParaRPr lang="en-US" altLang="zh-TW" sz="2000" dirty="0" smtClean="0">
              <a:latin typeface="微軟正黑體" pitchFamily="34" charset="-120"/>
              <a:ea typeface="微軟正黑體" pitchFamily="34" charset="-120"/>
            </a:endParaRPr>
          </a:p>
          <a:p>
            <a:pPr algn="ctr"/>
            <a:r>
              <a:rPr lang="zh-TW" altLang="en-US" sz="2000" dirty="0" smtClean="0">
                <a:latin typeface="微軟正黑體" pitchFamily="34" charset="-120"/>
                <a:ea typeface="微軟正黑體" pitchFamily="34" charset="-120"/>
              </a:rPr>
              <a:t> </a:t>
            </a:r>
            <a:r>
              <a:rPr lang="en-US" altLang="zh-TW" sz="2000" dirty="0" smtClean="0">
                <a:latin typeface="微軟正黑體" pitchFamily="34" charset="-120"/>
                <a:ea typeface="微軟正黑體" pitchFamily="34" charset="-120"/>
              </a:rPr>
              <a:t>3.</a:t>
            </a:r>
            <a:r>
              <a:rPr lang="zh-TW" altLang="en-US" sz="2000" dirty="0" smtClean="0">
                <a:latin typeface="微軟正黑體" pitchFamily="34" charset="-120"/>
                <a:ea typeface="微軟正黑體" pitchFamily="34" charset="-120"/>
              </a:rPr>
              <a:t>一種產物 </a:t>
            </a:r>
            <a:r>
              <a:rPr lang="en-US" altLang="zh-TW" sz="2000" dirty="0" smtClean="0">
                <a:latin typeface="微軟正黑體" pitchFamily="34" charset="-120"/>
                <a:ea typeface="微軟正黑體" pitchFamily="34" charset="-120"/>
              </a:rPr>
              <a:t>Z</a:t>
            </a:r>
            <a:r>
              <a:rPr lang="zh-TW" altLang="en-US" sz="2000" dirty="0" smtClean="0">
                <a:latin typeface="微軟正黑體" pitchFamily="34" charset="-120"/>
                <a:ea typeface="微軟正黑體" pitchFamily="34" charset="-120"/>
              </a:rPr>
              <a:t>，其特徵為 </a:t>
            </a:r>
            <a:r>
              <a:rPr lang="en-US" altLang="zh-TW" sz="2000" dirty="0" smtClean="0">
                <a:latin typeface="微軟正黑體" pitchFamily="34" charset="-120"/>
                <a:ea typeface="微軟正黑體" pitchFamily="34" charset="-120"/>
              </a:rPr>
              <a:t>A </a:t>
            </a:r>
            <a:r>
              <a:rPr lang="zh-TW" altLang="en-US" sz="2000" dirty="0" smtClean="0">
                <a:latin typeface="微軟正黑體" pitchFamily="34" charset="-120"/>
                <a:ea typeface="微軟正黑體" pitchFamily="34" charset="-120"/>
              </a:rPr>
              <a:t>及 </a:t>
            </a:r>
            <a:r>
              <a:rPr lang="en-US" altLang="zh-TW" sz="2000" dirty="0" smtClean="0">
                <a:latin typeface="微軟正黑體" pitchFamily="34" charset="-120"/>
                <a:ea typeface="微軟正黑體" pitchFamily="34" charset="-120"/>
              </a:rPr>
              <a:t>B</a:t>
            </a:r>
            <a:r>
              <a:rPr lang="zh-TW" altLang="en-US" sz="2000" dirty="0" smtClean="0">
                <a:latin typeface="微軟正黑體" pitchFamily="34" charset="-120"/>
                <a:ea typeface="微軟正黑體" pitchFamily="34" charset="-120"/>
              </a:rPr>
              <a:t>。</a:t>
            </a:r>
            <a:endParaRPr lang="zh-TW" altLang="en-US" sz="2000" dirty="0">
              <a:latin typeface="微軟正黑體" pitchFamily="34" charset="-120"/>
              <a:ea typeface="微軟正黑體" pitchFamily="34" charset="-120"/>
            </a:endParaRPr>
          </a:p>
        </p:txBody>
      </p:sp>
      <p:sp>
        <p:nvSpPr>
          <p:cNvPr id="13" name="矩形 12"/>
          <p:cNvSpPr/>
          <p:nvPr/>
        </p:nvSpPr>
        <p:spPr>
          <a:xfrm>
            <a:off x="683568" y="2699628"/>
            <a:ext cx="7920880" cy="369332"/>
          </a:xfrm>
          <a:prstGeom prst="rect">
            <a:avLst/>
          </a:prstGeom>
        </p:spPr>
        <p:txBody>
          <a:bodyPr wrap="square">
            <a:spAutoFit/>
          </a:bodyPr>
          <a:lstStyle/>
          <a:p>
            <a:r>
              <a:rPr lang="zh-TW" altLang="en-US" dirty="0" smtClean="0">
                <a:solidFill>
                  <a:prstClr val="black"/>
                </a:solidFill>
                <a:latin typeface="微軟正黑體" pitchFamily="34" charset="-120"/>
                <a:ea typeface="微軟正黑體" pitchFamily="34" charset="-120"/>
              </a:rPr>
              <a:t>就先前技術而言，具有特徵 </a:t>
            </a:r>
            <a:r>
              <a:rPr lang="en-US" altLang="zh-TW" dirty="0" smtClean="0">
                <a:solidFill>
                  <a:prstClr val="black"/>
                </a:solidFill>
                <a:latin typeface="微軟正黑體" pitchFamily="34" charset="-120"/>
                <a:ea typeface="微軟正黑體" pitchFamily="34" charset="-120"/>
              </a:rPr>
              <a:t>A </a:t>
            </a:r>
            <a:r>
              <a:rPr lang="zh-TW" altLang="en-US" dirty="0" smtClean="0">
                <a:solidFill>
                  <a:prstClr val="black"/>
                </a:solidFill>
                <a:latin typeface="微軟正黑體" pitchFamily="34" charset="-120"/>
                <a:ea typeface="微軟正黑體" pitchFamily="34" charset="-120"/>
              </a:rPr>
              <a:t>或 </a:t>
            </a:r>
            <a:r>
              <a:rPr lang="en-US" altLang="zh-TW" dirty="0" smtClean="0">
                <a:solidFill>
                  <a:prstClr val="black"/>
                </a:solidFill>
                <a:latin typeface="微軟正黑體" pitchFamily="34" charset="-120"/>
                <a:ea typeface="微軟正黑體" pitchFamily="34" charset="-120"/>
              </a:rPr>
              <a:t>B </a:t>
            </a:r>
            <a:r>
              <a:rPr lang="zh-TW" altLang="en-US" dirty="0" smtClean="0">
                <a:solidFill>
                  <a:prstClr val="black"/>
                </a:solidFill>
                <a:latin typeface="微軟正黑體" pitchFamily="34" charset="-120"/>
                <a:ea typeface="微軟正黑體" pitchFamily="34" charset="-120"/>
              </a:rPr>
              <a:t>的該產物符合專利要件，而 </a:t>
            </a:r>
            <a:r>
              <a:rPr lang="en-US" altLang="zh-TW" dirty="0" smtClean="0">
                <a:solidFill>
                  <a:prstClr val="black"/>
                </a:solidFill>
                <a:latin typeface="微軟正黑體" pitchFamily="34" charset="-120"/>
                <a:ea typeface="微軟正黑體" pitchFamily="34" charset="-120"/>
              </a:rPr>
              <a:t>A </a:t>
            </a:r>
            <a:r>
              <a:rPr lang="zh-TW" altLang="en-US" dirty="0" smtClean="0">
                <a:solidFill>
                  <a:prstClr val="black"/>
                </a:solidFill>
                <a:latin typeface="微軟正黑體" pitchFamily="34" charset="-120"/>
                <a:ea typeface="微軟正黑體" pitchFamily="34" charset="-120"/>
              </a:rPr>
              <a:t>與 </a:t>
            </a:r>
            <a:r>
              <a:rPr lang="en-US" altLang="zh-TW" dirty="0" smtClean="0">
                <a:solidFill>
                  <a:prstClr val="black"/>
                </a:solidFill>
                <a:latin typeface="微軟正黑體" pitchFamily="34" charset="-120"/>
                <a:ea typeface="微軟正黑體" pitchFamily="34" charset="-120"/>
              </a:rPr>
              <a:t>B </a:t>
            </a:r>
            <a:r>
              <a:rPr lang="zh-TW" altLang="en-US" dirty="0" smtClean="0">
                <a:solidFill>
                  <a:prstClr val="black"/>
                </a:solidFill>
                <a:latin typeface="微軟正黑體" pitchFamily="34" charset="-120"/>
                <a:ea typeface="微軟正黑體" pitchFamily="34" charset="-120"/>
              </a:rPr>
              <a:t>不相關</a:t>
            </a:r>
            <a:endParaRPr lang="zh-TW" altLang="en-US" dirty="0">
              <a:latin typeface="微軟正黑體" pitchFamily="34" charset="-120"/>
              <a:ea typeface="微軟正黑體" pitchFamily="34" charset="-120"/>
            </a:endParaRPr>
          </a:p>
        </p:txBody>
      </p:sp>
      <p:cxnSp>
        <p:nvCxnSpPr>
          <p:cNvPr id="17" name="直線接點 16"/>
          <p:cNvCxnSpPr/>
          <p:nvPr/>
        </p:nvCxnSpPr>
        <p:spPr>
          <a:xfrm flipV="1">
            <a:off x="2627784" y="2348880"/>
            <a:ext cx="4032448" cy="8384"/>
          </a:xfrm>
          <a:prstGeom prst="line">
            <a:avLst/>
          </a:prstGeom>
          <a:ln w="76200">
            <a:solidFill>
              <a:schemeClr val="accent2">
                <a:lumMod val="40000"/>
                <a:lumOff val="60000"/>
              </a:schemeClr>
            </a:solidFill>
          </a:ln>
        </p:spPr>
        <p:style>
          <a:lnRef idx="3">
            <a:schemeClr val="accent2"/>
          </a:lnRef>
          <a:fillRef idx="0">
            <a:schemeClr val="accent2"/>
          </a:fillRef>
          <a:effectRef idx="2">
            <a:schemeClr val="accent2"/>
          </a:effectRef>
          <a:fontRef idx="minor">
            <a:schemeClr val="tx1"/>
          </a:fontRef>
        </p:style>
      </p:cxnSp>
      <p:sp>
        <p:nvSpPr>
          <p:cNvPr id="22" name="文字方塊 21"/>
          <p:cNvSpPr txBox="1"/>
          <p:nvPr/>
        </p:nvSpPr>
        <p:spPr>
          <a:xfrm>
            <a:off x="1133618" y="3525976"/>
            <a:ext cx="6876764" cy="1631216"/>
          </a:xfrm>
          <a:prstGeom prst="rect">
            <a:avLst/>
          </a:prstGeom>
          <a:noFill/>
        </p:spPr>
        <p:txBody>
          <a:bodyPr wrap="square" rtlCol="0">
            <a:spAutoFit/>
          </a:bodyPr>
          <a:lstStyle/>
          <a:p>
            <a:pPr>
              <a:buFont typeface="Arial" pitchFamily="34" charset="0"/>
              <a:buChar char="•"/>
            </a:pPr>
            <a:r>
              <a:rPr lang="zh-TW" altLang="en-US" sz="2000" dirty="0" smtClean="0">
                <a:latin typeface="微軟正黑體" pitchFamily="34" charset="-120"/>
                <a:ea typeface="微軟正黑體" pitchFamily="34" charset="-120"/>
              </a:rPr>
              <a:t>    </a:t>
            </a:r>
            <a:r>
              <a:rPr lang="en-US" altLang="zh-TW" sz="2000" dirty="0" smtClean="0">
                <a:latin typeface="微軟正黑體" pitchFamily="34" charset="-120"/>
                <a:ea typeface="微軟正黑體" pitchFamily="34" charset="-120"/>
              </a:rPr>
              <a:t>1</a:t>
            </a:r>
            <a:r>
              <a:rPr lang="zh-TW" altLang="en-US" sz="2000" dirty="0" smtClean="0">
                <a:latin typeface="微軟正黑體" pitchFamily="34" charset="-120"/>
                <a:ea typeface="微軟正黑體" pitchFamily="34" charset="-120"/>
              </a:rPr>
              <a:t>和</a:t>
            </a:r>
            <a:r>
              <a:rPr lang="en-US" altLang="zh-TW" sz="2000" dirty="0" smtClean="0">
                <a:latin typeface="微軟正黑體" pitchFamily="34" charset="-120"/>
                <a:ea typeface="微軟正黑體" pitchFamily="34" charset="-120"/>
              </a:rPr>
              <a:t>3</a:t>
            </a:r>
            <a:r>
              <a:rPr lang="zh-TW" altLang="en-US" sz="2000" dirty="0" smtClean="0">
                <a:latin typeface="微軟正黑體" pitchFamily="34" charset="-120"/>
                <a:ea typeface="微軟正黑體" pitchFamily="34" charset="-120"/>
              </a:rPr>
              <a:t>符合單一性</a:t>
            </a:r>
            <a:r>
              <a:rPr lang="en-US" altLang="zh-TW" sz="2000" dirty="0" smtClean="0">
                <a:latin typeface="微軟正黑體" pitchFamily="34" charset="-120"/>
                <a:ea typeface="微軟正黑體" pitchFamily="34" charset="-120"/>
              </a:rPr>
              <a:t>(</a:t>
            </a:r>
            <a:r>
              <a:rPr lang="zh-TW" altLang="en-US" sz="2000" dirty="0" smtClean="0">
                <a:latin typeface="微軟正黑體" pitchFamily="34" charset="-120"/>
                <a:ea typeface="微軟正黑體" pitchFamily="34" charset="-120"/>
              </a:rPr>
              <a:t>相同特別技術特徵</a:t>
            </a:r>
            <a:r>
              <a:rPr lang="en-US" altLang="zh-TW" sz="2000" dirty="0" smtClean="0">
                <a:latin typeface="微軟正黑體" pitchFamily="34" charset="-120"/>
                <a:ea typeface="微軟正黑體" pitchFamily="34" charset="-120"/>
              </a:rPr>
              <a:t>A)</a:t>
            </a:r>
          </a:p>
          <a:p>
            <a:endParaRPr lang="en-US" altLang="zh-TW" sz="2000" dirty="0" smtClean="0">
              <a:latin typeface="微軟正黑體" pitchFamily="34" charset="-120"/>
              <a:ea typeface="微軟正黑體" pitchFamily="34" charset="-120"/>
            </a:endParaRPr>
          </a:p>
          <a:p>
            <a:pPr>
              <a:buFont typeface="Arial" pitchFamily="34" charset="0"/>
              <a:buChar char="•"/>
            </a:pPr>
            <a:r>
              <a:rPr lang="zh-TW" altLang="en-US" sz="2000" dirty="0" smtClean="0">
                <a:latin typeface="微軟正黑體" pitchFamily="34" charset="-120"/>
                <a:ea typeface="微軟正黑體" pitchFamily="34" charset="-120"/>
              </a:rPr>
              <a:t>    </a:t>
            </a:r>
            <a:r>
              <a:rPr lang="en-US" altLang="zh-TW" sz="2000" dirty="0" smtClean="0">
                <a:latin typeface="微軟正黑體" pitchFamily="34" charset="-120"/>
                <a:ea typeface="微軟正黑體" pitchFamily="34" charset="-120"/>
              </a:rPr>
              <a:t>2</a:t>
            </a:r>
            <a:r>
              <a:rPr lang="zh-TW" altLang="en-US" sz="2000" dirty="0" smtClean="0">
                <a:latin typeface="微軟正黑體" pitchFamily="34" charset="-120"/>
                <a:ea typeface="微軟正黑體" pitchFamily="34" charset="-120"/>
              </a:rPr>
              <a:t>和</a:t>
            </a:r>
            <a:r>
              <a:rPr lang="en-US" altLang="zh-TW" sz="2000" dirty="0" smtClean="0">
                <a:latin typeface="微軟正黑體" pitchFamily="34" charset="-120"/>
                <a:ea typeface="微軟正黑體" pitchFamily="34" charset="-120"/>
              </a:rPr>
              <a:t>3</a:t>
            </a:r>
            <a:r>
              <a:rPr lang="zh-TW" altLang="en-US" sz="2000" dirty="0" smtClean="0">
                <a:latin typeface="微軟正黑體" pitchFamily="34" charset="-120"/>
                <a:ea typeface="微軟正黑體" pitchFamily="34" charset="-120"/>
              </a:rPr>
              <a:t>符合單一性</a:t>
            </a:r>
            <a:r>
              <a:rPr lang="en-US" altLang="zh-TW" sz="2000" dirty="0" smtClean="0">
                <a:latin typeface="微軟正黑體" pitchFamily="34" charset="-120"/>
                <a:ea typeface="微軟正黑體" pitchFamily="34" charset="-120"/>
              </a:rPr>
              <a:t>(</a:t>
            </a:r>
            <a:r>
              <a:rPr lang="zh-TW" altLang="en-US" sz="2000" dirty="0" smtClean="0">
                <a:latin typeface="微軟正黑體" pitchFamily="34" charset="-120"/>
                <a:ea typeface="微軟正黑體" pitchFamily="34" charset="-120"/>
              </a:rPr>
              <a:t>相同特別技術特徵</a:t>
            </a:r>
            <a:r>
              <a:rPr lang="en-US" altLang="zh-TW" sz="2000" dirty="0" smtClean="0">
                <a:latin typeface="微軟正黑體" pitchFamily="34" charset="-120"/>
                <a:ea typeface="微軟正黑體" pitchFamily="34" charset="-120"/>
              </a:rPr>
              <a:t>B)</a:t>
            </a:r>
          </a:p>
          <a:p>
            <a:endParaRPr lang="en-US" altLang="zh-TW" sz="2000" dirty="0" smtClean="0">
              <a:latin typeface="微軟正黑體" pitchFamily="34" charset="-120"/>
              <a:ea typeface="微軟正黑體" pitchFamily="34" charset="-120"/>
            </a:endParaRPr>
          </a:p>
          <a:p>
            <a:pPr>
              <a:buFont typeface="Arial" pitchFamily="34" charset="0"/>
              <a:buChar char="•"/>
            </a:pPr>
            <a:r>
              <a:rPr lang="zh-TW" altLang="en-US" sz="2000" dirty="0" smtClean="0">
                <a:latin typeface="微軟正黑體" pitchFamily="34" charset="-120"/>
                <a:ea typeface="微軟正黑體" pitchFamily="34" charset="-120"/>
              </a:rPr>
              <a:t>    </a:t>
            </a:r>
            <a:r>
              <a:rPr lang="en-US" altLang="zh-TW" sz="2000" dirty="0" smtClean="0">
                <a:latin typeface="微軟正黑體" pitchFamily="34" charset="-120"/>
                <a:ea typeface="微軟正黑體" pitchFamily="34" charset="-120"/>
              </a:rPr>
              <a:t>1</a:t>
            </a:r>
            <a:r>
              <a:rPr lang="zh-TW" altLang="en-US" sz="2000" dirty="0" smtClean="0">
                <a:latin typeface="微軟正黑體" pitchFamily="34" charset="-120"/>
                <a:ea typeface="微軟正黑體" pitchFamily="34" charset="-120"/>
              </a:rPr>
              <a:t>和</a:t>
            </a:r>
            <a:r>
              <a:rPr lang="en-US" altLang="zh-TW" sz="2000" dirty="0" smtClean="0">
                <a:latin typeface="微軟正黑體" pitchFamily="34" charset="-120"/>
                <a:ea typeface="微軟正黑體" pitchFamily="34" charset="-120"/>
              </a:rPr>
              <a:t>2</a:t>
            </a:r>
            <a:r>
              <a:rPr lang="zh-TW" altLang="en-US" sz="2000" dirty="0" smtClean="0">
                <a:latin typeface="微軟正黑體" pitchFamily="34" charset="-120"/>
                <a:ea typeface="微軟正黑體" pitchFamily="34" charset="-120"/>
              </a:rPr>
              <a:t>和</a:t>
            </a:r>
            <a:r>
              <a:rPr lang="en-US" altLang="zh-TW" sz="2000" dirty="0" smtClean="0">
                <a:latin typeface="微軟正黑體" pitchFamily="34" charset="-120"/>
                <a:ea typeface="微軟正黑體" pitchFamily="34" charset="-120"/>
              </a:rPr>
              <a:t>3</a:t>
            </a:r>
            <a:r>
              <a:rPr lang="zh-TW" altLang="en-US" sz="2000" dirty="0" smtClean="0">
                <a:latin typeface="微軟正黑體" pitchFamily="34" charset="-120"/>
                <a:ea typeface="微軟正黑體" pitchFamily="34" charset="-120"/>
              </a:rPr>
              <a:t>不符合單一性</a:t>
            </a:r>
            <a:r>
              <a:rPr lang="en-US" altLang="zh-TW" sz="2000" dirty="0" smtClean="0">
                <a:latin typeface="微軟正黑體" pitchFamily="34" charset="-120"/>
                <a:ea typeface="微軟正黑體" pitchFamily="34" charset="-120"/>
              </a:rPr>
              <a:t>(</a:t>
            </a:r>
            <a:r>
              <a:rPr lang="zh-TW" altLang="en-US" sz="2000" dirty="0" smtClean="0">
                <a:latin typeface="微軟正黑體" pitchFamily="34" charset="-120"/>
                <a:ea typeface="微軟正黑體" pitchFamily="34" charset="-120"/>
              </a:rPr>
              <a:t>無三者共同擁有之特別技術特徵</a:t>
            </a:r>
            <a:r>
              <a:rPr lang="en-US" altLang="zh-TW" sz="2000" dirty="0" smtClean="0">
                <a:latin typeface="微軟正黑體" pitchFamily="34" charset="-120"/>
                <a:ea typeface="微軟正黑體" pitchFamily="34" charset="-120"/>
              </a:rPr>
              <a:t>)</a:t>
            </a:r>
            <a:endParaRPr lang="zh-TW" altLang="en-US" sz="2000" dirty="0">
              <a:latin typeface="微軟正黑體" pitchFamily="34" charset="-120"/>
              <a:ea typeface="微軟正黑體" pitchFamily="34" charset="-12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字方塊 8"/>
          <p:cNvSpPr txBox="1"/>
          <p:nvPr/>
        </p:nvSpPr>
        <p:spPr>
          <a:xfrm>
            <a:off x="3863320" y="214290"/>
            <a:ext cx="1428760" cy="707886"/>
          </a:xfrm>
          <a:prstGeom prst="rect">
            <a:avLst/>
          </a:prstGeom>
          <a:noFill/>
        </p:spPr>
        <p:txBody>
          <a:bodyPr wrap="square" rtlCol="0">
            <a:spAutoFit/>
          </a:bodyPr>
          <a:lstStyle/>
          <a:p>
            <a:r>
              <a:rPr lang="zh-TW" altLang="en-US" sz="4000" dirty="0" smtClean="0">
                <a:latin typeface="微軟正黑體" pitchFamily="34" charset="-120"/>
                <a:ea typeface="微軟正黑體" pitchFamily="34" charset="-120"/>
              </a:rPr>
              <a:t>大綱</a:t>
            </a:r>
            <a:endParaRPr lang="zh-TW" altLang="en-US" sz="4000" dirty="0">
              <a:latin typeface="微軟正黑體" pitchFamily="34" charset="-120"/>
              <a:ea typeface="微軟正黑體" pitchFamily="34" charset="-120"/>
            </a:endParaRPr>
          </a:p>
        </p:txBody>
      </p:sp>
      <p:sp>
        <p:nvSpPr>
          <p:cNvPr id="10" name="矩形 9"/>
          <p:cNvSpPr/>
          <p:nvPr/>
        </p:nvSpPr>
        <p:spPr>
          <a:xfrm>
            <a:off x="4593676" y="1536468"/>
            <a:ext cx="2714628" cy="1200329"/>
          </a:xfrm>
          <a:prstGeom prst="rect">
            <a:avLst/>
          </a:prstGeom>
        </p:spPr>
        <p:txBody>
          <a:bodyPr wrap="square" anchor="ctr">
            <a:spAutoFit/>
          </a:bodyPr>
          <a:lstStyle/>
          <a:p>
            <a:pPr>
              <a:lnSpc>
                <a:spcPct val="150000"/>
              </a:lnSpc>
              <a:buFont typeface="Arial" pitchFamily="34" charset="0"/>
              <a:buChar char="•"/>
            </a:pPr>
            <a:r>
              <a:rPr lang="zh-TW" altLang="en-US" sz="2400" dirty="0" smtClean="0">
                <a:latin typeface="微軟正黑體" pitchFamily="34" charset="-120"/>
                <a:ea typeface="微軟正黑體" pitchFamily="34" charset="-120"/>
              </a:rPr>
              <a:t>  何謂專利權</a:t>
            </a:r>
            <a:endParaRPr lang="en-US" altLang="zh-TW" sz="2400" dirty="0" smtClean="0">
              <a:latin typeface="微軟正黑體" pitchFamily="34" charset="-120"/>
              <a:ea typeface="微軟正黑體" pitchFamily="34" charset="-120"/>
            </a:endParaRPr>
          </a:p>
          <a:p>
            <a:pPr>
              <a:lnSpc>
                <a:spcPct val="150000"/>
              </a:lnSpc>
              <a:buFont typeface="Arial" pitchFamily="34" charset="0"/>
              <a:buChar char="•"/>
            </a:pPr>
            <a:r>
              <a:rPr lang="zh-TW" altLang="en-US" sz="2400" dirty="0" smtClean="0">
                <a:latin typeface="微軟正黑體" pitchFamily="34" charset="-120"/>
                <a:ea typeface="微軟正黑體" pitchFamily="34" charset="-120"/>
              </a:rPr>
              <a:t>  專利種類</a:t>
            </a:r>
            <a:endParaRPr lang="en-US" altLang="zh-TW" sz="2400" dirty="0" smtClean="0">
              <a:latin typeface="微軟正黑體" pitchFamily="34" charset="-120"/>
              <a:ea typeface="微軟正黑體" pitchFamily="34" charset="-120"/>
            </a:endParaRPr>
          </a:p>
        </p:txBody>
      </p:sp>
      <p:sp>
        <p:nvSpPr>
          <p:cNvPr id="12" name="文字方塊 11"/>
          <p:cNvSpPr txBox="1"/>
          <p:nvPr/>
        </p:nvSpPr>
        <p:spPr>
          <a:xfrm>
            <a:off x="1403648" y="1772816"/>
            <a:ext cx="2745994" cy="523220"/>
          </a:xfrm>
          <a:prstGeom prst="rect">
            <a:avLst/>
          </a:prstGeom>
          <a:noFill/>
        </p:spPr>
        <p:txBody>
          <a:bodyPr wrap="square" rtlCol="0">
            <a:spAutoFit/>
          </a:bodyPr>
          <a:lstStyle/>
          <a:p>
            <a:pPr algn="ctr"/>
            <a:r>
              <a:rPr lang="en-US" altLang="zh-TW" sz="2800" b="1" dirty="0" smtClean="0">
                <a:latin typeface="微軟正黑體" panose="020B0604030504040204" pitchFamily="34" charset="-120"/>
                <a:ea typeface="微軟正黑體" panose="020B0604030504040204" pitchFamily="34" charset="-120"/>
              </a:rPr>
              <a:t>1.</a:t>
            </a:r>
            <a:r>
              <a:rPr lang="zh-TW" altLang="en-US" sz="2800" b="1" dirty="0" smtClean="0">
                <a:latin typeface="微軟正黑體" panose="020B0604030504040204" pitchFamily="34" charset="-120"/>
                <a:ea typeface="微軟正黑體" panose="020B0604030504040204" pitchFamily="34" charset="-120"/>
              </a:rPr>
              <a:t>專利</a:t>
            </a:r>
            <a:endParaRPr lang="zh-TW" altLang="en-US" sz="2800" b="1" dirty="0">
              <a:latin typeface="微軟正黑體" panose="020B0604030504040204" pitchFamily="34" charset="-120"/>
              <a:ea typeface="微軟正黑體" panose="020B0604030504040204" pitchFamily="34" charset="-120"/>
            </a:endParaRPr>
          </a:p>
        </p:txBody>
      </p:sp>
      <p:sp>
        <p:nvSpPr>
          <p:cNvPr id="18" name="日期版面配置區 1"/>
          <p:cNvSpPr>
            <a:spLocks noGrp="1"/>
          </p:cNvSpPr>
          <p:nvPr>
            <p:ph type="dt" sz="half" idx="10"/>
          </p:nvPr>
        </p:nvSpPr>
        <p:spPr>
          <a:xfrm>
            <a:off x="457200" y="6160219"/>
            <a:ext cx="2133600" cy="365125"/>
          </a:xfrm>
        </p:spPr>
        <p:txBody>
          <a:bodyPr/>
          <a:lstStyle/>
          <a:p>
            <a:r>
              <a:rPr lang="en-US" altLang="zh-TW" dirty="0" smtClean="0"/>
              <a:t>www.iipo.com.tw</a:t>
            </a:r>
            <a:endParaRPr lang="zh-TW" altLang="en-US" dirty="0"/>
          </a:p>
        </p:txBody>
      </p:sp>
      <p:sp>
        <p:nvSpPr>
          <p:cNvPr id="19" name="頁尾版面配置區 2"/>
          <p:cNvSpPr>
            <a:spLocks noGrp="1"/>
          </p:cNvSpPr>
          <p:nvPr>
            <p:ph type="ftr" sz="quarter" idx="11"/>
          </p:nvPr>
        </p:nvSpPr>
        <p:spPr>
          <a:xfrm>
            <a:off x="3124200" y="6160219"/>
            <a:ext cx="2895600" cy="365125"/>
          </a:xfrm>
        </p:spPr>
        <p:txBody>
          <a:bodyPr/>
          <a:lstStyle/>
          <a:p>
            <a:r>
              <a:rPr lang="zh-TW" altLang="en-US" smtClean="0"/>
              <a:t>源慶</a:t>
            </a:r>
            <a:r>
              <a:rPr lang="en-US" altLang="zh-TW" smtClean="0"/>
              <a:t>/</a:t>
            </a:r>
            <a:r>
              <a:rPr lang="zh-TW" altLang="en-US" smtClean="0"/>
              <a:t>鴻瑞國際法律專利商標事務所</a:t>
            </a:r>
            <a:endParaRPr lang="zh-TW" altLang="en-US" dirty="0"/>
          </a:p>
        </p:txBody>
      </p:sp>
      <p:sp>
        <p:nvSpPr>
          <p:cNvPr id="20" name="投影片編號版面配置區 3"/>
          <p:cNvSpPr>
            <a:spLocks noGrp="1"/>
          </p:cNvSpPr>
          <p:nvPr>
            <p:ph type="sldNum" sz="quarter" idx="12"/>
          </p:nvPr>
        </p:nvSpPr>
        <p:spPr>
          <a:xfrm>
            <a:off x="6553200" y="6160219"/>
            <a:ext cx="2133600" cy="365125"/>
          </a:xfrm>
        </p:spPr>
        <p:txBody>
          <a:bodyPr/>
          <a:lstStyle/>
          <a:p>
            <a:fld id="{144804FE-49CD-45A7-9DCA-03593087366E}" type="slidenum">
              <a:rPr lang="zh-TW" altLang="en-US" smtClean="0"/>
              <a:pPr/>
              <a:t>2</a:t>
            </a:fld>
            <a:endParaRPr lang="zh-TW" altLang="en-US"/>
          </a:p>
        </p:txBody>
      </p:sp>
      <p:cxnSp>
        <p:nvCxnSpPr>
          <p:cNvPr id="21" name="直線接點 20"/>
          <p:cNvCxnSpPr/>
          <p:nvPr/>
        </p:nvCxnSpPr>
        <p:spPr>
          <a:xfrm>
            <a:off x="0" y="6813376"/>
            <a:ext cx="9144000" cy="0"/>
          </a:xfrm>
          <a:prstGeom prst="line">
            <a:avLst/>
          </a:prstGeom>
          <a:ln w="165100"/>
        </p:spPr>
        <p:style>
          <a:lnRef idx="3">
            <a:schemeClr val="accent2"/>
          </a:lnRef>
          <a:fillRef idx="0">
            <a:schemeClr val="accent2"/>
          </a:fillRef>
          <a:effectRef idx="2">
            <a:schemeClr val="accent2"/>
          </a:effectRef>
          <a:fontRef idx="minor">
            <a:schemeClr val="tx1"/>
          </a:fontRef>
        </p:style>
      </p:cxnSp>
      <p:cxnSp>
        <p:nvCxnSpPr>
          <p:cNvPr id="22" name="直線接點 21"/>
          <p:cNvCxnSpPr/>
          <p:nvPr/>
        </p:nvCxnSpPr>
        <p:spPr>
          <a:xfrm>
            <a:off x="0" y="6597352"/>
            <a:ext cx="9144000" cy="0"/>
          </a:xfrm>
          <a:prstGeom prst="line">
            <a:avLst/>
          </a:prstGeom>
          <a:ln w="76200">
            <a:solidFill>
              <a:schemeClr val="accent2">
                <a:lumMod val="40000"/>
                <a:lumOff val="60000"/>
              </a:schemeClr>
            </a:solidFill>
          </a:ln>
        </p:spPr>
        <p:style>
          <a:lnRef idx="3">
            <a:schemeClr val="accent2"/>
          </a:lnRef>
          <a:fillRef idx="0">
            <a:schemeClr val="accent2"/>
          </a:fillRef>
          <a:effectRef idx="2">
            <a:schemeClr val="accent2"/>
          </a:effectRef>
          <a:fontRef idx="minor">
            <a:schemeClr val="tx1"/>
          </a:fontRef>
        </p:style>
      </p:cxnSp>
      <p:sp>
        <p:nvSpPr>
          <p:cNvPr id="11" name="文字方塊 10"/>
          <p:cNvSpPr txBox="1"/>
          <p:nvPr/>
        </p:nvSpPr>
        <p:spPr>
          <a:xfrm>
            <a:off x="1403648" y="3198307"/>
            <a:ext cx="2745994" cy="523220"/>
          </a:xfrm>
          <a:prstGeom prst="rect">
            <a:avLst/>
          </a:prstGeom>
          <a:noFill/>
        </p:spPr>
        <p:txBody>
          <a:bodyPr wrap="square" rtlCol="0">
            <a:spAutoFit/>
          </a:bodyPr>
          <a:lstStyle/>
          <a:p>
            <a:pPr algn="ctr"/>
            <a:r>
              <a:rPr lang="en-US" altLang="zh-TW" sz="2800" b="1" dirty="0" smtClean="0">
                <a:latin typeface="微軟正黑體" panose="020B0604030504040204" pitchFamily="34" charset="-120"/>
                <a:ea typeface="微軟正黑體" panose="020B0604030504040204" pitchFamily="34" charset="-120"/>
              </a:rPr>
              <a:t>2.</a:t>
            </a:r>
            <a:r>
              <a:rPr lang="zh-TW" altLang="en-US" sz="2800" b="1" dirty="0" smtClean="0">
                <a:latin typeface="微軟正黑體" panose="020B0604030504040204" pitchFamily="34" charset="-120"/>
                <a:ea typeface="微軟正黑體" panose="020B0604030504040204" pitchFamily="34" charset="-120"/>
              </a:rPr>
              <a:t>專利審查</a:t>
            </a:r>
            <a:endParaRPr lang="zh-TW" altLang="en-US" sz="2800" b="1" dirty="0">
              <a:latin typeface="微軟正黑體" panose="020B0604030504040204" pitchFamily="34" charset="-120"/>
              <a:ea typeface="微軟正黑體" panose="020B0604030504040204" pitchFamily="34" charset="-120"/>
            </a:endParaRPr>
          </a:p>
        </p:txBody>
      </p:sp>
      <p:sp>
        <p:nvSpPr>
          <p:cNvPr id="14" name="矩形 13"/>
          <p:cNvSpPr/>
          <p:nvPr/>
        </p:nvSpPr>
        <p:spPr>
          <a:xfrm>
            <a:off x="4593676" y="3065712"/>
            <a:ext cx="2714628" cy="1200329"/>
          </a:xfrm>
          <a:prstGeom prst="rect">
            <a:avLst/>
          </a:prstGeom>
        </p:spPr>
        <p:txBody>
          <a:bodyPr wrap="square" anchor="ctr">
            <a:spAutoFit/>
          </a:bodyPr>
          <a:lstStyle/>
          <a:p>
            <a:pPr>
              <a:lnSpc>
                <a:spcPct val="150000"/>
              </a:lnSpc>
              <a:buFont typeface="Arial" pitchFamily="34" charset="0"/>
              <a:buChar char="•"/>
            </a:pPr>
            <a:r>
              <a:rPr lang="zh-TW" altLang="en-US" sz="2400" dirty="0" smtClean="0">
                <a:latin typeface="微軟正黑體" pitchFamily="34" charset="-120"/>
                <a:ea typeface="微軟正黑體" pitchFamily="34" charset="-120"/>
              </a:rPr>
              <a:t>  審查程序差異</a:t>
            </a:r>
            <a:endParaRPr lang="en-US" altLang="zh-TW" sz="2400" dirty="0" smtClean="0">
              <a:latin typeface="微軟正黑體" pitchFamily="34" charset="-120"/>
              <a:ea typeface="微軟正黑體" pitchFamily="34" charset="-120"/>
            </a:endParaRPr>
          </a:p>
          <a:p>
            <a:pPr>
              <a:lnSpc>
                <a:spcPct val="150000"/>
              </a:lnSpc>
              <a:buFont typeface="Arial" pitchFamily="34" charset="0"/>
              <a:buChar char="•"/>
            </a:pPr>
            <a:r>
              <a:rPr lang="zh-TW" altLang="en-US" sz="2400" dirty="0" smtClean="0">
                <a:latin typeface="微軟正黑體" pitchFamily="34" charset="-120"/>
                <a:ea typeface="微軟正黑體" pitchFamily="34" charset="-120"/>
              </a:rPr>
              <a:t>  </a:t>
            </a:r>
            <a:r>
              <a:rPr lang="zh-TW" altLang="en-US" sz="2400" dirty="0">
                <a:latin typeface="微軟正黑體" pitchFamily="34" charset="-120"/>
                <a:ea typeface="微軟正黑體" pitchFamily="34" charset="-120"/>
              </a:rPr>
              <a:t>發明</a:t>
            </a:r>
            <a:r>
              <a:rPr lang="zh-TW" altLang="en-US" sz="2400" dirty="0" smtClean="0">
                <a:latin typeface="微軟正黑體" pitchFamily="34" charset="-120"/>
                <a:ea typeface="微軟正黑體" pitchFamily="34" charset="-120"/>
              </a:rPr>
              <a:t>審查要件</a:t>
            </a:r>
            <a:endParaRPr lang="en-US" altLang="zh-TW" sz="2400" dirty="0" smtClean="0">
              <a:latin typeface="微軟正黑體" pitchFamily="34" charset="-120"/>
              <a:ea typeface="微軟正黑體" pitchFamily="34" charset="-120"/>
            </a:endParaRPr>
          </a:p>
        </p:txBody>
      </p:sp>
      <p:sp>
        <p:nvSpPr>
          <p:cNvPr id="15" name="文字方塊 14"/>
          <p:cNvSpPr txBox="1"/>
          <p:nvPr/>
        </p:nvSpPr>
        <p:spPr>
          <a:xfrm>
            <a:off x="1403648" y="4623799"/>
            <a:ext cx="2745994" cy="523220"/>
          </a:xfrm>
          <a:prstGeom prst="rect">
            <a:avLst/>
          </a:prstGeom>
          <a:noFill/>
        </p:spPr>
        <p:txBody>
          <a:bodyPr wrap="square" rtlCol="0">
            <a:spAutoFit/>
          </a:bodyPr>
          <a:lstStyle/>
          <a:p>
            <a:pPr algn="ctr"/>
            <a:r>
              <a:rPr lang="en-US" altLang="zh-TW" sz="2800" b="1" dirty="0" smtClean="0">
                <a:latin typeface="微軟正黑體" panose="020B0604030504040204" pitchFamily="34" charset="-120"/>
                <a:ea typeface="微軟正黑體" panose="020B0604030504040204" pitchFamily="34" charset="-120"/>
              </a:rPr>
              <a:t>3.</a:t>
            </a:r>
            <a:r>
              <a:rPr lang="zh-TW" altLang="en-US" sz="2800" b="1" dirty="0" smtClean="0">
                <a:latin typeface="微軟正黑體" panose="020B0604030504040204" pitchFamily="34" charset="-120"/>
                <a:ea typeface="微軟正黑體" panose="020B0604030504040204" pitchFamily="34" charset="-120"/>
              </a:rPr>
              <a:t>實務案例</a:t>
            </a:r>
            <a:endParaRPr lang="zh-TW" altLang="en-US" sz="2800" b="1" dirty="0">
              <a:latin typeface="微軟正黑體" panose="020B0604030504040204" pitchFamily="34" charset="-120"/>
              <a:ea typeface="微軟正黑體" panose="020B0604030504040204" pitchFamily="34" charset="-120"/>
            </a:endParaRPr>
          </a:p>
        </p:txBody>
      </p:sp>
      <p:sp>
        <p:nvSpPr>
          <p:cNvPr id="17" name="矩形 16"/>
          <p:cNvSpPr/>
          <p:nvPr/>
        </p:nvSpPr>
        <p:spPr>
          <a:xfrm>
            <a:off x="4593676" y="4650708"/>
            <a:ext cx="2714628" cy="578492"/>
          </a:xfrm>
          <a:prstGeom prst="rect">
            <a:avLst/>
          </a:prstGeom>
        </p:spPr>
        <p:txBody>
          <a:bodyPr wrap="square" anchor="ctr">
            <a:spAutoFit/>
          </a:bodyPr>
          <a:lstStyle/>
          <a:p>
            <a:pPr>
              <a:lnSpc>
                <a:spcPct val="150000"/>
              </a:lnSpc>
              <a:buFont typeface="Arial" pitchFamily="34" charset="0"/>
              <a:buChar char="•"/>
            </a:pPr>
            <a:r>
              <a:rPr lang="zh-TW" altLang="en-US" sz="2400" dirty="0" smtClean="0">
                <a:latin typeface="微軟正黑體" pitchFamily="34" charset="-120"/>
                <a:ea typeface="微軟正黑體" pitchFamily="34" charset="-120"/>
              </a:rPr>
              <a:t>  案例解析</a:t>
            </a:r>
            <a:endParaRPr lang="en-US" altLang="zh-TW" sz="2400" dirty="0" smtClean="0">
              <a:latin typeface="微軟正黑體" pitchFamily="34" charset="-120"/>
              <a:ea typeface="微軟正黑體" pitchFamily="34" charset="-120"/>
            </a:endParaRPr>
          </a:p>
        </p:txBody>
      </p:sp>
    </p:spTree>
    <p:extLst>
      <p:ext uri="{BB962C8B-B14F-4D97-AF65-F5344CB8AC3E}">
        <p14:creationId xmlns:p14="http://schemas.microsoft.com/office/powerpoint/2010/main" val="3849841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ox(in)">
                                      <p:cBhvr>
                                        <p:cTn id="7" dur="1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ox(in)">
                                      <p:cBhvr>
                                        <p:cTn id="12" dur="10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box(in)">
                                      <p:cBhvr>
                                        <p:cTn id="17"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4" grpId="0"/>
      <p:bldP spid="1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4593676" y="1536468"/>
            <a:ext cx="2714628" cy="1200329"/>
          </a:xfrm>
          <a:prstGeom prst="rect">
            <a:avLst/>
          </a:prstGeom>
        </p:spPr>
        <p:txBody>
          <a:bodyPr wrap="square" anchor="ctr">
            <a:spAutoFit/>
          </a:bodyPr>
          <a:lstStyle/>
          <a:p>
            <a:pPr>
              <a:lnSpc>
                <a:spcPct val="150000"/>
              </a:lnSpc>
              <a:buFont typeface="Arial" pitchFamily="34" charset="0"/>
              <a:buChar char="•"/>
            </a:pPr>
            <a:r>
              <a:rPr lang="zh-TW" altLang="en-US" sz="2400" dirty="0" smtClean="0">
                <a:solidFill>
                  <a:schemeClr val="bg1">
                    <a:lumMod val="85000"/>
                  </a:schemeClr>
                </a:solidFill>
                <a:latin typeface="微軟正黑體" pitchFamily="34" charset="-120"/>
                <a:ea typeface="微軟正黑體" pitchFamily="34" charset="-120"/>
              </a:rPr>
              <a:t>  何謂專利權</a:t>
            </a:r>
            <a:endParaRPr lang="en-US" altLang="zh-TW" sz="2400" dirty="0" smtClean="0">
              <a:solidFill>
                <a:schemeClr val="bg1">
                  <a:lumMod val="85000"/>
                </a:schemeClr>
              </a:solidFill>
              <a:latin typeface="微軟正黑體" pitchFamily="34" charset="-120"/>
              <a:ea typeface="微軟正黑體" pitchFamily="34" charset="-120"/>
            </a:endParaRPr>
          </a:p>
          <a:p>
            <a:pPr>
              <a:lnSpc>
                <a:spcPct val="150000"/>
              </a:lnSpc>
              <a:buFont typeface="Arial" pitchFamily="34" charset="0"/>
              <a:buChar char="•"/>
            </a:pPr>
            <a:r>
              <a:rPr lang="zh-TW" altLang="en-US" sz="2400" dirty="0" smtClean="0">
                <a:solidFill>
                  <a:schemeClr val="bg1">
                    <a:lumMod val="85000"/>
                  </a:schemeClr>
                </a:solidFill>
                <a:latin typeface="微軟正黑體" pitchFamily="34" charset="-120"/>
                <a:ea typeface="微軟正黑體" pitchFamily="34" charset="-120"/>
              </a:rPr>
              <a:t>  專利種類</a:t>
            </a:r>
            <a:endParaRPr lang="en-US" altLang="zh-TW" sz="2400" dirty="0" smtClean="0">
              <a:solidFill>
                <a:schemeClr val="bg1">
                  <a:lumMod val="85000"/>
                </a:schemeClr>
              </a:solidFill>
              <a:latin typeface="微軟正黑體" pitchFamily="34" charset="-120"/>
              <a:ea typeface="微軟正黑體" pitchFamily="34" charset="-120"/>
            </a:endParaRPr>
          </a:p>
        </p:txBody>
      </p:sp>
      <p:sp>
        <p:nvSpPr>
          <p:cNvPr id="12" name="文字方塊 11"/>
          <p:cNvSpPr txBox="1"/>
          <p:nvPr/>
        </p:nvSpPr>
        <p:spPr>
          <a:xfrm>
            <a:off x="1403648" y="1772816"/>
            <a:ext cx="2745994" cy="523220"/>
          </a:xfrm>
          <a:prstGeom prst="rect">
            <a:avLst/>
          </a:prstGeom>
          <a:noFill/>
        </p:spPr>
        <p:txBody>
          <a:bodyPr wrap="square" rtlCol="0">
            <a:spAutoFit/>
          </a:bodyPr>
          <a:lstStyle/>
          <a:p>
            <a:pPr algn="ctr"/>
            <a:r>
              <a:rPr lang="en-US" altLang="zh-TW" sz="2800" b="1" dirty="0" smtClean="0">
                <a:solidFill>
                  <a:schemeClr val="bg1">
                    <a:lumMod val="85000"/>
                  </a:schemeClr>
                </a:solidFill>
                <a:latin typeface="微軟正黑體" panose="020B0604030504040204" pitchFamily="34" charset="-120"/>
                <a:ea typeface="微軟正黑體" panose="020B0604030504040204" pitchFamily="34" charset="-120"/>
              </a:rPr>
              <a:t>1.</a:t>
            </a:r>
            <a:r>
              <a:rPr lang="zh-TW" altLang="en-US" sz="2800" b="1" dirty="0" smtClean="0">
                <a:solidFill>
                  <a:schemeClr val="bg1">
                    <a:lumMod val="85000"/>
                  </a:schemeClr>
                </a:solidFill>
                <a:latin typeface="微軟正黑體" panose="020B0604030504040204" pitchFamily="34" charset="-120"/>
                <a:ea typeface="微軟正黑體" panose="020B0604030504040204" pitchFamily="34" charset="-120"/>
              </a:rPr>
              <a:t>專利</a:t>
            </a:r>
            <a:endParaRPr lang="zh-TW" altLang="en-US" sz="2800" b="1" dirty="0">
              <a:solidFill>
                <a:schemeClr val="bg1">
                  <a:lumMod val="85000"/>
                </a:schemeClr>
              </a:solidFill>
              <a:latin typeface="微軟正黑體" panose="020B0604030504040204" pitchFamily="34" charset="-120"/>
              <a:ea typeface="微軟正黑體" panose="020B0604030504040204" pitchFamily="34" charset="-120"/>
            </a:endParaRPr>
          </a:p>
        </p:txBody>
      </p:sp>
      <p:sp>
        <p:nvSpPr>
          <p:cNvPr id="18" name="日期版面配置區 1"/>
          <p:cNvSpPr>
            <a:spLocks noGrp="1"/>
          </p:cNvSpPr>
          <p:nvPr>
            <p:ph type="dt" sz="half" idx="10"/>
          </p:nvPr>
        </p:nvSpPr>
        <p:spPr>
          <a:xfrm>
            <a:off x="457200" y="6160219"/>
            <a:ext cx="2133600" cy="365125"/>
          </a:xfrm>
        </p:spPr>
        <p:txBody>
          <a:bodyPr/>
          <a:lstStyle/>
          <a:p>
            <a:r>
              <a:rPr lang="en-US" altLang="zh-TW" dirty="0" smtClean="0"/>
              <a:t>www.iipo.com.tw</a:t>
            </a:r>
            <a:endParaRPr lang="zh-TW" altLang="en-US" dirty="0"/>
          </a:p>
        </p:txBody>
      </p:sp>
      <p:sp>
        <p:nvSpPr>
          <p:cNvPr id="19" name="頁尾版面配置區 2"/>
          <p:cNvSpPr>
            <a:spLocks noGrp="1"/>
          </p:cNvSpPr>
          <p:nvPr>
            <p:ph type="ftr" sz="quarter" idx="11"/>
          </p:nvPr>
        </p:nvSpPr>
        <p:spPr>
          <a:xfrm>
            <a:off x="3124200" y="6160219"/>
            <a:ext cx="2895600" cy="365125"/>
          </a:xfrm>
        </p:spPr>
        <p:txBody>
          <a:bodyPr/>
          <a:lstStyle/>
          <a:p>
            <a:r>
              <a:rPr lang="zh-TW" altLang="en-US" smtClean="0"/>
              <a:t>源慶</a:t>
            </a:r>
            <a:r>
              <a:rPr lang="en-US" altLang="zh-TW" smtClean="0"/>
              <a:t>/</a:t>
            </a:r>
            <a:r>
              <a:rPr lang="zh-TW" altLang="en-US" smtClean="0"/>
              <a:t>鴻瑞國際法律專利商標事務所</a:t>
            </a:r>
            <a:endParaRPr lang="zh-TW" altLang="en-US" dirty="0"/>
          </a:p>
        </p:txBody>
      </p:sp>
      <p:sp>
        <p:nvSpPr>
          <p:cNvPr id="20" name="投影片編號版面配置區 3"/>
          <p:cNvSpPr>
            <a:spLocks noGrp="1"/>
          </p:cNvSpPr>
          <p:nvPr>
            <p:ph type="sldNum" sz="quarter" idx="12"/>
          </p:nvPr>
        </p:nvSpPr>
        <p:spPr>
          <a:xfrm>
            <a:off x="6553200" y="6160219"/>
            <a:ext cx="2133600" cy="365125"/>
          </a:xfrm>
        </p:spPr>
        <p:txBody>
          <a:bodyPr/>
          <a:lstStyle/>
          <a:p>
            <a:fld id="{144804FE-49CD-45A7-9DCA-03593087366E}" type="slidenum">
              <a:rPr lang="zh-TW" altLang="en-US" smtClean="0"/>
              <a:pPr/>
              <a:t>20</a:t>
            </a:fld>
            <a:endParaRPr lang="zh-TW" altLang="en-US"/>
          </a:p>
        </p:txBody>
      </p:sp>
      <p:cxnSp>
        <p:nvCxnSpPr>
          <p:cNvPr id="21" name="直線接點 20"/>
          <p:cNvCxnSpPr/>
          <p:nvPr/>
        </p:nvCxnSpPr>
        <p:spPr>
          <a:xfrm>
            <a:off x="0" y="6813376"/>
            <a:ext cx="9144000" cy="0"/>
          </a:xfrm>
          <a:prstGeom prst="line">
            <a:avLst/>
          </a:prstGeom>
          <a:ln w="165100"/>
        </p:spPr>
        <p:style>
          <a:lnRef idx="3">
            <a:schemeClr val="accent2"/>
          </a:lnRef>
          <a:fillRef idx="0">
            <a:schemeClr val="accent2"/>
          </a:fillRef>
          <a:effectRef idx="2">
            <a:schemeClr val="accent2"/>
          </a:effectRef>
          <a:fontRef idx="minor">
            <a:schemeClr val="tx1"/>
          </a:fontRef>
        </p:style>
      </p:cxnSp>
      <p:cxnSp>
        <p:nvCxnSpPr>
          <p:cNvPr id="22" name="直線接點 21"/>
          <p:cNvCxnSpPr/>
          <p:nvPr/>
        </p:nvCxnSpPr>
        <p:spPr>
          <a:xfrm>
            <a:off x="0" y="6597352"/>
            <a:ext cx="9144000" cy="0"/>
          </a:xfrm>
          <a:prstGeom prst="line">
            <a:avLst/>
          </a:prstGeom>
          <a:ln w="76200">
            <a:solidFill>
              <a:schemeClr val="accent2">
                <a:lumMod val="40000"/>
                <a:lumOff val="60000"/>
              </a:schemeClr>
            </a:solidFill>
          </a:ln>
        </p:spPr>
        <p:style>
          <a:lnRef idx="3">
            <a:schemeClr val="accent2"/>
          </a:lnRef>
          <a:fillRef idx="0">
            <a:schemeClr val="accent2"/>
          </a:fillRef>
          <a:effectRef idx="2">
            <a:schemeClr val="accent2"/>
          </a:effectRef>
          <a:fontRef idx="minor">
            <a:schemeClr val="tx1"/>
          </a:fontRef>
        </p:style>
      </p:cxnSp>
      <p:sp>
        <p:nvSpPr>
          <p:cNvPr id="11" name="文字方塊 10"/>
          <p:cNvSpPr txBox="1"/>
          <p:nvPr/>
        </p:nvSpPr>
        <p:spPr>
          <a:xfrm>
            <a:off x="1403648" y="3198307"/>
            <a:ext cx="2745994" cy="523220"/>
          </a:xfrm>
          <a:prstGeom prst="rect">
            <a:avLst/>
          </a:prstGeom>
          <a:noFill/>
        </p:spPr>
        <p:txBody>
          <a:bodyPr wrap="square" rtlCol="0">
            <a:spAutoFit/>
          </a:bodyPr>
          <a:lstStyle/>
          <a:p>
            <a:pPr algn="ctr"/>
            <a:r>
              <a:rPr lang="en-US" altLang="zh-TW" sz="2800" b="1" dirty="0" smtClean="0">
                <a:latin typeface="微軟正黑體" panose="020B0604030504040204" pitchFamily="34" charset="-120"/>
                <a:ea typeface="微軟正黑體" panose="020B0604030504040204" pitchFamily="34" charset="-120"/>
              </a:rPr>
              <a:t>2.</a:t>
            </a:r>
            <a:r>
              <a:rPr lang="zh-TW" altLang="en-US" sz="2800" b="1" dirty="0" smtClean="0">
                <a:latin typeface="微軟正黑體" panose="020B0604030504040204" pitchFamily="34" charset="-120"/>
                <a:ea typeface="微軟正黑體" panose="020B0604030504040204" pitchFamily="34" charset="-120"/>
              </a:rPr>
              <a:t>專利審查</a:t>
            </a:r>
            <a:endParaRPr lang="zh-TW" altLang="en-US" sz="2800" b="1" dirty="0">
              <a:latin typeface="微軟正黑體" panose="020B0604030504040204" pitchFamily="34" charset="-120"/>
              <a:ea typeface="微軟正黑體" panose="020B0604030504040204" pitchFamily="34" charset="-120"/>
            </a:endParaRPr>
          </a:p>
        </p:txBody>
      </p:sp>
      <p:sp>
        <p:nvSpPr>
          <p:cNvPr id="14" name="矩形 13"/>
          <p:cNvSpPr/>
          <p:nvPr/>
        </p:nvSpPr>
        <p:spPr>
          <a:xfrm>
            <a:off x="4593676" y="3065712"/>
            <a:ext cx="2714628" cy="1200329"/>
          </a:xfrm>
          <a:prstGeom prst="rect">
            <a:avLst/>
          </a:prstGeom>
        </p:spPr>
        <p:txBody>
          <a:bodyPr wrap="square" anchor="ctr">
            <a:spAutoFit/>
          </a:bodyPr>
          <a:lstStyle/>
          <a:p>
            <a:pPr>
              <a:lnSpc>
                <a:spcPct val="150000"/>
              </a:lnSpc>
              <a:buFont typeface="Arial" pitchFamily="34" charset="0"/>
              <a:buChar char="•"/>
            </a:pPr>
            <a:r>
              <a:rPr lang="zh-TW" altLang="en-US" sz="2400" dirty="0" smtClean="0">
                <a:solidFill>
                  <a:schemeClr val="bg1">
                    <a:lumMod val="85000"/>
                  </a:schemeClr>
                </a:solidFill>
                <a:latin typeface="微軟正黑體" pitchFamily="34" charset="-120"/>
                <a:ea typeface="微軟正黑體" pitchFamily="34" charset="-120"/>
              </a:rPr>
              <a:t>  審查程序差異</a:t>
            </a:r>
            <a:endParaRPr lang="en-US" altLang="zh-TW" sz="2400" dirty="0" smtClean="0">
              <a:solidFill>
                <a:schemeClr val="bg1">
                  <a:lumMod val="85000"/>
                </a:schemeClr>
              </a:solidFill>
              <a:latin typeface="微軟正黑體" pitchFamily="34" charset="-120"/>
              <a:ea typeface="微軟正黑體" pitchFamily="34" charset="-120"/>
            </a:endParaRPr>
          </a:p>
          <a:p>
            <a:pPr>
              <a:lnSpc>
                <a:spcPct val="150000"/>
              </a:lnSpc>
              <a:buFont typeface="Arial" pitchFamily="34" charset="0"/>
              <a:buChar char="•"/>
            </a:pPr>
            <a:r>
              <a:rPr lang="zh-TW" altLang="en-US" sz="2400" dirty="0" smtClean="0">
                <a:latin typeface="微軟正黑體" pitchFamily="34" charset="-120"/>
                <a:ea typeface="微軟正黑體" pitchFamily="34" charset="-120"/>
              </a:rPr>
              <a:t>  發明</a:t>
            </a:r>
            <a:r>
              <a:rPr lang="zh-TW" altLang="en-US" sz="2400" dirty="0">
                <a:latin typeface="微軟正黑體" pitchFamily="34" charset="-120"/>
                <a:ea typeface="微軟正黑體" pitchFamily="34" charset="-120"/>
              </a:rPr>
              <a:t>審查</a:t>
            </a:r>
            <a:r>
              <a:rPr lang="zh-TW" altLang="en-US" sz="2400" dirty="0" smtClean="0">
                <a:latin typeface="微軟正黑體" pitchFamily="34" charset="-120"/>
                <a:ea typeface="微軟正黑體" pitchFamily="34" charset="-120"/>
              </a:rPr>
              <a:t>要件</a:t>
            </a:r>
            <a:endParaRPr lang="zh-TW" altLang="en-US" sz="2400" dirty="0">
              <a:latin typeface="微軟正黑體" pitchFamily="34" charset="-120"/>
              <a:ea typeface="微軟正黑體" pitchFamily="34" charset="-120"/>
            </a:endParaRPr>
          </a:p>
        </p:txBody>
      </p:sp>
      <p:sp>
        <p:nvSpPr>
          <p:cNvPr id="15" name="文字方塊 14"/>
          <p:cNvSpPr txBox="1"/>
          <p:nvPr/>
        </p:nvSpPr>
        <p:spPr>
          <a:xfrm>
            <a:off x="1403648" y="4623799"/>
            <a:ext cx="2745994" cy="523220"/>
          </a:xfrm>
          <a:prstGeom prst="rect">
            <a:avLst/>
          </a:prstGeom>
          <a:noFill/>
        </p:spPr>
        <p:txBody>
          <a:bodyPr wrap="square" rtlCol="0">
            <a:spAutoFit/>
          </a:bodyPr>
          <a:lstStyle/>
          <a:p>
            <a:pPr algn="ctr"/>
            <a:r>
              <a:rPr lang="en-US" altLang="zh-TW" sz="2800" b="1" dirty="0" smtClean="0">
                <a:solidFill>
                  <a:schemeClr val="bg1">
                    <a:lumMod val="85000"/>
                  </a:schemeClr>
                </a:solidFill>
                <a:latin typeface="微軟正黑體" panose="020B0604030504040204" pitchFamily="34" charset="-120"/>
                <a:ea typeface="微軟正黑體" panose="020B0604030504040204" pitchFamily="34" charset="-120"/>
              </a:rPr>
              <a:t>3.</a:t>
            </a:r>
            <a:r>
              <a:rPr lang="zh-TW" altLang="en-US" sz="2800" b="1" dirty="0" smtClean="0">
                <a:solidFill>
                  <a:schemeClr val="bg1">
                    <a:lumMod val="85000"/>
                  </a:schemeClr>
                </a:solidFill>
                <a:latin typeface="微軟正黑體" panose="020B0604030504040204" pitchFamily="34" charset="-120"/>
                <a:ea typeface="微軟正黑體" panose="020B0604030504040204" pitchFamily="34" charset="-120"/>
              </a:rPr>
              <a:t>實務案例</a:t>
            </a:r>
            <a:endParaRPr lang="zh-TW" altLang="en-US" sz="2800" b="1" dirty="0">
              <a:solidFill>
                <a:schemeClr val="bg1">
                  <a:lumMod val="85000"/>
                </a:schemeClr>
              </a:solidFill>
              <a:latin typeface="微軟正黑體" panose="020B0604030504040204" pitchFamily="34" charset="-120"/>
              <a:ea typeface="微軟正黑體" panose="020B0604030504040204" pitchFamily="34" charset="-120"/>
            </a:endParaRPr>
          </a:p>
        </p:txBody>
      </p:sp>
      <p:sp>
        <p:nvSpPr>
          <p:cNvPr id="17" name="矩形 16"/>
          <p:cNvSpPr/>
          <p:nvPr/>
        </p:nvSpPr>
        <p:spPr>
          <a:xfrm>
            <a:off x="4593676" y="4650708"/>
            <a:ext cx="2714628" cy="578492"/>
          </a:xfrm>
          <a:prstGeom prst="rect">
            <a:avLst/>
          </a:prstGeom>
        </p:spPr>
        <p:txBody>
          <a:bodyPr wrap="square" anchor="ctr">
            <a:spAutoFit/>
          </a:bodyPr>
          <a:lstStyle/>
          <a:p>
            <a:pPr>
              <a:lnSpc>
                <a:spcPct val="150000"/>
              </a:lnSpc>
              <a:buFont typeface="Arial" pitchFamily="34" charset="0"/>
              <a:buChar char="•"/>
            </a:pPr>
            <a:r>
              <a:rPr lang="zh-TW" altLang="en-US" sz="2400" dirty="0" smtClean="0">
                <a:solidFill>
                  <a:schemeClr val="bg1">
                    <a:lumMod val="85000"/>
                  </a:schemeClr>
                </a:solidFill>
                <a:latin typeface="微軟正黑體" pitchFamily="34" charset="-120"/>
                <a:ea typeface="微軟正黑體" pitchFamily="34" charset="-120"/>
              </a:rPr>
              <a:t>  案例解析</a:t>
            </a:r>
            <a:endParaRPr lang="en-US" altLang="zh-TW" sz="2400" dirty="0" smtClean="0">
              <a:solidFill>
                <a:schemeClr val="bg1">
                  <a:lumMod val="85000"/>
                </a:schemeClr>
              </a:solidFill>
              <a:latin typeface="微軟正黑體" pitchFamily="34" charset="-120"/>
              <a:ea typeface="微軟正黑體" pitchFamily="34" charset="-120"/>
            </a:endParaRPr>
          </a:p>
        </p:txBody>
      </p:sp>
    </p:spTree>
    <p:extLst>
      <p:ext uri="{BB962C8B-B14F-4D97-AF65-F5344CB8AC3E}">
        <p14:creationId xmlns:p14="http://schemas.microsoft.com/office/powerpoint/2010/main" val="7460894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字方塊 4"/>
          <p:cNvSpPr txBox="1"/>
          <p:nvPr/>
        </p:nvSpPr>
        <p:spPr>
          <a:xfrm>
            <a:off x="2951820" y="214290"/>
            <a:ext cx="3240360" cy="707886"/>
          </a:xfrm>
          <a:prstGeom prst="rect">
            <a:avLst/>
          </a:prstGeom>
          <a:noFill/>
        </p:spPr>
        <p:txBody>
          <a:bodyPr wrap="square" rtlCol="0">
            <a:spAutoFit/>
          </a:bodyPr>
          <a:lstStyle/>
          <a:p>
            <a:pPr algn="ctr"/>
            <a:r>
              <a:rPr lang="zh-TW" altLang="en-US" sz="4000" dirty="0">
                <a:latin typeface="微軟正黑體" panose="020B0604030504040204" pitchFamily="34" charset="-120"/>
                <a:ea typeface="微軟正黑體" panose="020B0604030504040204" pitchFamily="34" charset="-120"/>
              </a:rPr>
              <a:t>發明審查要件</a:t>
            </a:r>
          </a:p>
        </p:txBody>
      </p:sp>
      <p:sp>
        <p:nvSpPr>
          <p:cNvPr id="6" name="日期版面配置區 1"/>
          <p:cNvSpPr>
            <a:spLocks noGrp="1"/>
          </p:cNvSpPr>
          <p:nvPr>
            <p:ph type="dt" sz="half" idx="10"/>
          </p:nvPr>
        </p:nvSpPr>
        <p:spPr>
          <a:xfrm>
            <a:off x="457200" y="6160219"/>
            <a:ext cx="2133600" cy="365125"/>
          </a:xfrm>
        </p:spPr>
        <p:txBody>
          <a:bodyPr/>
          <a:lstStyle/>
          <a:p>
            <a:r>
              <a:rPr lang="en-US" altLang="zh-TW" dirty="0" smtClean="0"/>
              <a:t>www.iipo.com.tw</a:t>
            </a:r>
            <a:endParaRPr lang="zh-TW" altLang="en-US" dirty="0"/>
          </a:p>
        </p:txBody>
      </p:sp>
      <p:sp>
        <p:nvSpPr>
          <p:cNvPr id="7" name="頁尾版面配置區 2"/>
          <p:cNvSpPr>
            <a:spLocks noGrp="1"/>
          </p:cNvSpPr>
          <p:nvPr>
            <p:ph type="ftr" sz="quarter" idx="11"/>
          </p:nvPr>
        </p:nvSpPr>
        <p:spPr>
          <a:xfrm>
            <a:off x="3124200" y="6160219"/>
            <a:ext cx="2895600" cy="365125"/>
          </a:xfrm>
        </p:spPr>
        <p:txBody>
          <a:bodyPr/>
          <a:lstStyle/>
          <a:p>
            <a:r>
              <a:rPr lang="zh-TW" altLang="en-US" smtClean="0"/>
              <a:t>源慶</a:t>
            </a:r>
            <a:r>
              <a:rPr lang="en-US" altLang="zh-TW" smtClean="0"/>
              <a:t>/</a:t>
            </a:r>
            <a:r>
              <a:rPr lang="zh-TW" altLang="en-US" smtClean="0"/>
              <a:t>鴻瑞國際法律專利商標事務所</a:t>
            </a:r>
            <a:endParaRPr lang="zh-TW" altLang="en-US" dirty="0"/>
          </a:p>
        </p:txBody>
      </p:sp>
      <p:sp>
        <p:nvSpPr>
          <p:cNvPr id="8" name="投影片編號版面配置區 3"/>
          <p:cNvSpPr>
            <a:spLocks noGrp="1"/>
          </p:cNvSpPr>
          <p:nvPr>
            <p:ph type="sldNum" sz="quarter" idx="12"/>
          </p:nvPr>
        </p:nvSpPr>
        <p:spPr>
          <a:xfrm>
            <a:off x="6553200" y="6160219"/>
            <a:ext cx="2133600" cy="365125"/>
          </a:xfrm>
        </p:spPr>
        <p:txBody>
          <a:bodyPr/>
          <a:lstStyle/>
          <a:p>
            <a:fld id="{144804FE-49CD-45A7-9DCA-03593087366E}" type="slidenum">
              <a:rPr lang="zh-TW" altLang="en-US" smtClean="0"/>
              <a:pPr/>
              <a:t>21</a:t>
            </a:fld>
            <a:endParaRPr lang="zh-TW" altLang="en-US"/>
          </a:p>
        </p:txBody>
      </p:sp>
      <p:cxnSp>
        <p:nvCxnSpPr>
          <p:cNvPr id="9" name="直線接點 8"/>
          <p:cNvCxnSpPr/>
          <p:nvPr/>
        </p:nvCxnSpPr>
        <p:spPr>
          <a:xfrm>
            <a:off x="0" y="6813376"/>
            <a:ext cx="9144000" cy="0"/>
          </a:xfrm>
          <a:prstGeom prst="line">
            <a:avLst/>
          </a:prstGeom>
          <a:ln w="165100"/>
        </p:spPr>
        <p:style>
          <a:lnRef idx="3">
            <a:schemeClr val="accent2"/>
          </a:lnRef>
          <a:fillRef idx="0">
            <a:schemeClr val="accent2"/>
          </a:fillRef>
          <a:effectRef idx="2">
            <a:schemeClr val="accent2"/>
          </a:effectRef>
          <a:fontRef idx="minor">
            <a:schemeClr val="tx1"/>
          </a:fontRef>
        </p:style>
      </p:cxnSp>
      <p:cxnSp>
        <p:nvCxnSpPr>
          <p:cNvPr id="10" name="直線接點 9"/>
          <p:cNvCxnSpPr/>
          <p:nvPr/>
        </p:nvCxnSpPr>
        <p:spPr>
          <a:xfrm>
            <a:off x="0" y="6597352"/>
            <a:ext cx="9144000" cy="0"/>
          </a:xfrm>
          <a:prstGeom prst="line">
            <a:avLst/>
          </a:prstGeom>
          <a:ln w="76200">
            <a:solidFill>
              <a:schemeClr val="accent2">
                <a:lumMod val="40000"/>
                <a:lumOff val="60000"/>
              </a:schemeClr>
            </a:solidFill>
          </a:ln>
        </p:spPr>
        <p:style>
          <a:lnRef idx="3">
            <a:schemeClr val="accent2"/>
          </a:lnRef>
          <a:fillRef idx="0">
            <a:schemeClr val="accent2"/>
          </a:fillRef>
          <a:effectRef idx="2">
            <a:schemeClr val="accent2"/>
          </a:effectRef>
          <a:fontRef idx="minor">
            <a:schemeClr val="tx1"/>
          </a:fontRef>
        </p:style>
      </p:cxnSp>
      <p:sp>
        <p:nvSpPr>
          <p:cNvPr id="11" name="文字方塊 10"/>
          <p:cNvSpPr txBox="1"/>
          <p:nvPr/>
        </p:nvSpPr>
        <p:spPr>
          <a:xfrm>
            <a:off x="539552" y="1412776"/>
            <a:ext cx="1800200" cy="4401205"/>
          </a:xfrm>
          <a:prstGeom prst="rect">
            <a:avLst/>
          </a:prstGeom>
          <a:noFill/>
        </p:spPr>
        <p:txBody>
          <a:bodyPr wrap="square" rtlCol="0">
            <a:spAutoFit/>
          </a:bodyPr>
          <a:lstStyle/>
          <a:p>
            <a:pPr marL="342900" indent="-342900">
              <a:buFont typeface="Arial" panose="020B0604020202020204" pitchFamily="34" charset="0"/>
              <a:buChar char="•"/>
            </a:pPr>
            <a:r>
              <a:rPr lang="zh-TW" altLang="en-US" sz="2000" dirty="0" smtClean="0">
                <a:latin typeface="微軟正黑體" pitchFamily="34" charset="-120"/>
                <a:ea typeface="微軟正黑體" pitchFamily="34" charset="-120"/>
              </a:rPr>
              <a:t>產業利用性</a:t>
            </a:r>
            <a:endParaRPr lang="en-US" altLang="zh-TW" sz="2000" dirty="0" smtClean="0">
              <a:latin typeface="微軟正黑體" pitchFamily="34" charset="-120"/>
              <a:ea typeface="微軟正黑體" pitchFamily="34" charset="-120"/>
            </a:endParaRPr>
          </a:p>
          <a:p>
            <a:endParaRPr lang="en-US" altLang="zh-TW" sz="2000" dirty="0" smtClean="0">
              <a:latin typeface="微軟正黑體" pitchFamily="34" charset="-120"/>
              <a:ea typeface="微軟正黑體" pitchFamily="34" charset="-120"/>
            </a:endParaRPr>
          </a:p>
          <a:p>
            <a:pPr marL="342900" indent="-342900">
              <a:buFont typeface="Arial" panose="020B0604020202020204" pitchFamily="34" charset="0"/>
              <a:buChar char="•"/>
            </a:pPr>
            <a:endParaRPr lang="en-US" altLang="zh-TW" sz="2000" dirty="0">
              <a:latin typeface="微軟正黑體" pitchFamily="34" charset="-120"/>
              <a:ea typeface="微軟正黑體" pitchFamily="34" charset="-120"/>
            </a:endParaRPr>
          </a:p>
          <a:p>
            <a:endParaRPr lang="en-US" altLang="zh-TW" sz="2000" dirty="0" smtClean="0">
              <a:latin typeface="微軟正黑體" pitchFamily="34" charset="-120"/>
              <a:ea typeface="微軟正黑體" pitchFamily="34" charset="-120"/>
            </a:endParaRPr>
          </a:p>
          <a:p>
            <a:pPr marL="342900" indent="-342900">
              <a:buFont typeface="Arial" panose="020B0604020202020204" pitchFamily="34" charset="0"/>
              <a:buChar char="•"/>
            </a:pPr>
            <a:r>
              <a:rPr lang="zh-TW" altLang="en-US" sz="2000" dirty="0" smtClean="0">
                <a:latin typeface="微軟正黑體" pitchFamily="34" charset="-120"/>
                <a:ea typeface="微軟正黑體" pitchFamily="34" charset="-120"/>
              </a:rPr>
              <a:t>新穎性</a:t>
            </a:r>
            <a:endParaRPr lang="en-US" altLang="zh-TW" sz="2000" dirty="0" smtClean="0">
              <a:latin typeface="微軟正黑體" pitchFamily="34" charset="-120"/>
              <a:ea typeface="微軟正黑體" pitchFamily="34" charset="-120"/>
            </a:endParaRPr>
          </a:p>
          <a:p>
            <a:pPr marL="342900" indent="-342900">
              <a:buFont typeface="Arial" panose="020B0604020202020204" pitchFamily="34" charset="0"/>
              <a:buChar char="•"/>
            </a:pPr>
            <a:endParaRPr lang="en-US" altLang="zh-TW" sz="2000" dirty="0">
              <a:latin typeface="微軟正黑體" pitchFamily="34" charset="-120"/>
              <a:ea typeface="微軟正黑體" pitchFamily="34" charset="-120"/>
            </a:endParaRPr>
          </a:p>
          <a:p>
            <a:pPr marL="342900" indent="-342900">
              <a:buFont typeface="Arial" panose="020B0604020202020204" pitchFamily="34" charset="0"/>
              <a:buChar char="•"/>
            </a:pPr>
            <a:endParaRPr lang="en-US" altLang="zh-TW" sz="2000" dirty="0" smtClean="0">
              <a:latin typeface="微軟正黑體" pitchFamily="34" charset="-120"/>
              <a:ea typeface="微軟正黑體" pitchFamily="34" charset="-120"/>
            </a:endParaRPr>
          </a:p>
          <a:p>
            <a:pPr marL="342900" indent="-342900">
              <a:buFont typeface="Arial" panose="020B0604020202020204" pitchFamily="34" charset="0"/>
              <a:buChar char="•"/>
            </a:pPr>
            <a:endParaRPr lang="en-US" altLang="zh-TW" sz="2000" dirty="0">
              <a:latin typeface="微軟正黑體" pitchFamily="34" charset="-120"/>
              <a:ea typeface="微軟正黑體" pitchFamily="34" charset="-120"/>
            </a:endParaRPr>
          </a:p>
          <a:p>
            <a:pPr marL="342900" indent="-342900">
              <a:buFont typeface="Arial" panose="020B0604020202020204" pitchFamily="34" charset="0"/>
              <a:buChar char="•"/>
            </a:pPr>
            <a:endParaRPr lang="en-US" altLang="zh-TW" sz="2000" dirty="0" smtClean="0">
              <a:latin typeface="微軟正黑體" pitchFamily="34" charset="-120"/>
              <a:ea typeface="微軟正黑體" pitchFamily="34" charset="-120"/>
            </a:endParaRPr>
          </a:p>
          <a:p>
            <a:pPr marL="342900" indent="-342900">
              <a:buFont typeface="Arial" panose="020B0604020202020204" pitchFamily="34" charset="0"/>
              <a:buChar char="•"/>
            </a:pPr>
            <a:r>
              <a:rPr lang="zh-TW" altLang="en-US" sz="2000" dirty="0" smtClean="0">
                <a:latin typeface="微軟正黑體" pitchFamily="34" charset="-120"/>
                <a:ea typeface="微軟正黑體" pitchFamily="34" charset="-120"/>
              </a:rPr>
              <a:t>進步性</a:t>
            </a:r>
            <a:endParaRPr lang="en-US" altLang="zh-TW" sz="2000" dirty="0" smtClean="0">
              <a:latin typeface="微軟正黑體" pitchFamily="34" charset="-120"/>
              <a:ea typeface="微軟正黑體" pitchFamily="34" charset="-120"/>
            </a:endParaRPr>
          </a:p>
          <a:p>
            <a:pPr marL="342900" indent="-342900">
              <a:buFont typeface="Arial" panose="020B0604020202020204" pitchFamily="34" charset="0"/>
              <a:buChar char="•"/>
            </a:pPr>
            <a:endParaRPr lang="en-US" altLang="zh-TW" sz="2000" dirty="0">
              <a:latin typeface="微軟正黑體" pitchFamily="34" charset="-120"/>
              <a:ea typeface="微軟正黑體" pitchFamily="34" charset="-120"/>
            </a:endParaRPr>
          </a:p>
          <a:p>
            <a:pPr marL="342900" indent="-342900">
              <a:buFont typeface="Arial" panose="020B0604020202020204" pitchFamily="34" charset="0"/>
              <a:buChar char="•"/>
            </a:pPr>
            <a:endParaRPr lang="en-US" altLang="zh-TW" sz="2000" dirty="0" smtClean="0">
              <a:latin typeface="微軟正黑體" pitchFamily="34" charset="-120"/>
              <a:ea typeface="微軟正黑體" pitchFamily="34" charset="-120"/>
            </a:endParaRPr>
          </a:p>
          <a:p>
            <a:pPr marL="342900" indent="-342900">
              <a:buFont typeface="Arial" panose="020B0604020202020204" pitchFamily="34" charset="0"/>
              <a:buChar char="•"/>
            </a:pPr>
            <a:endParaRPr lang="en-US" altLang="zh-TW" sz="2000" dirty="0">
              <a:latin typeface="微軟正黑體" pitchFamily="34" charset="-120"/>
              <a:ea typeface="微軟正黑體" pitchFamily="34" charset="-120"/>
            </a:endParaRPr>
          </a:p>
          <a:p>
            <a:pPr marL="342900" indent="-342900">
              <a:buFont typeface="Arial" panose="020B0604020202020204" pitchFamily="34" charset="0"/>
              <a:buChar char="•"/>
            </a:pPr>
            <a:endParaRPr lang="en-US" altLang="zh-TW" sz="2000" dirty="0" smtClean="0">
              <a:latin typeface="微軟正黑體" pitchFamily="34" charset="-120"/>
              <a:ea typeface="微軟正黑體" pitchFamily="34" charset="-120"/>
            </a:endParaRPr>
          </a:p>
        </p:txBody>
      </p:sp>
      <p:grpSp>
        <p:nvGrpSpPr>
          <p:cNvPr id="18" name="群組 17"/>
          <p:cNvGrpSpPr/>
          <p:nvPr/>
        </p:nvGrpSpPr>
        <p:grpSpPr>
          <a:xfrm>
            <a:off x="1115616" y="1844824"/>
            <a:ext cx="216024" cy="2092590"/>
            <a:chOff x="1115616" y="1844824"/>
            <a:chExt cx="216024" cy="2092590"/>
          </a:xfrm>
        </p:grpSpPr>
        <p:sp>
          <p:nvSpPr>
            <p:cNvPr id="16" name="向下箭號 15"/>
            <p:cNvSpPr/>
            <p:nvPr/>
          </p:nvSpPr>
          <p:spPr>
            <a:xfrm>
              <a:off x="1115616" y="1844824"/>
              <a:ext cx="216024" cy="648072"/>
            </a:xfrm>
            <a:prstGeom prst="downArrow">
              <a:avLst/>
            </a:prstGeom>
            <a:ln>
              <a:solidFill>
                <a:schemeClr val="accent2">
                  <a:lumMod val="20000"/>
                  <a:lumOff val="8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TW" altLang="en-US"/>
            </a:p>
          </p:txBody>
        </p:sp>
        <p:sp>
          <p:nvSpPr>
            <p:cNvPr id="17" name="向下箭號 16"/>
            <p:cNvSpPr/>
            <p:nvPr/>
          </p:nvSpPr>
          <p:spPr>
            <a:xfrm>
              <a:off x="1115616" y="3289342"/>
              <a:ext cx="216024" cy="648072"/>
            </a:xfrm>
            <a:prstGeom prst="downArrow">
              <a:avLst/>
            </a:prstGeom>
            <a:ln>
              <a:solidFill>
                <a:schemeClr val="accent2">
                  <a:lumMod val="20000"/>
                  <a:lumOff val="8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TW" alt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9"/>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字方塊 4"/>
          <p:cNvSpPr txBox="1"/>
          <p:nvPr/>
        </p:nvSpPr>
        <p:spPr>
          <a:xfrm>
            <a:off x="2951820" y="214290"/>
            <a:ext cx="3240360" cy="707886"/>
          </a:xfrm>
          <a:prstGeom prst="rect">
            <a:avLst/>
          </a:prstGeom>
          <a:noFill/>
        </p:spPr>
        <p:txBody>
          <a:bodyPr wrap="square" rtlCol="0">
            <a:spAutoFit/>
          </a:bodyPr>
          <a:lstStyle/>
          <a:p>
            <a:pPr algn="ctr"/>
            <a:r>
              <a:rPr lang="zh-TW" altLang="en-US" sz="4000" dirty="0">
                <a:latin typeface="微軟正黑體" panose="020B0604030504040204" pitchFamily="34" charset="-120"/>
                <a:ea typeface="微軟正黑體" panose="020B0604030504040204" pitchFamily="34" charset="-120"/>
              </a:rPr>
              <a:t>發明審查要件</a:t>
            </a:r>
          </a:p>
        </p:txBody>
      </p:sp>
      <p:sp>
        <p:nvSpPr>
          <p:cNvPr id="6" name="日期版面配置區 1"/>
          <p:cNvSpPr>
            <a:spLocks noGrp="1"/>
          </p:cNvSpPr>
          <p:nvPr>
            <p:ph type="dt" sz="half" idx="10"/>
          </p:nvPr>
        </p:nvSpPr>
        <p:spPr>
          <a:xfrm>
            <a:off x="457200" y="6160219"/>
            <a:ext cx="2133600" cy="365125"/>
          </a:xfrm>
        </p:spPr>
        <p:txBody>
          <a:bodyPr/>
          <a:lstStyle/>
          <a:p>
            <a:r>
              <a:rPr lang="en-US" altLang="zh-TW" dirty="0" smtClean="0"/>
              <a:t>www.iipo.com.tw</a:t>
            </a:r>
            <a:endParaRPr lang="zh-TW" altLang="en-US" dirty="0"/>
          </a:p>
        </p:txBody>
      </p:sp>
      <p:sp>
        <p:nvSpPr>
          <p:cNvPr id="7" name="頁尾版面配置區 2"/>
          <p:cNvSpPr>
            <a:spLocks noGrp="1"/>
          </p:cNvSpPr>
          <p:nvPr>
            <p:ph type="ftr" sz="quarter" idx="11"/>
          </p:nvPr>
        </p:nvSpPr>
        <p:spPr>
          <a:xfrm>
            <a:off x="3124200" y="6160219"/>
            <a:ext cx="2895600" cy="365125"/>
          </a:xfrm>
        </p:spPr>
        <p:txBody>
          <a:bodyPr/>
          <a:lstStyle/>
          <a:p>
            <a:r>
              <a:rPr lang="zh-TW" altLang="en-US" smtClean="0"/>
              <a:t>源慶</a:t>
            </a:r>
            <a:r>
              <a:rPr lang="en-US" altLang="zh-TW" smtClean="0"/>
              <a:t>/</a:t>
            </a:r>
            <a:r>
              <a:rPr lang="zh-TW" altLang="en-US" smtClean="0"/>
              <a:t>鴻瑞國際法律專利商標事務所</a:t>
            </a:r>
            <a:endParaRPr lang="zh-TW" altLang="en-US" dirty="0"/>
          </a:p>
        </p:txBody>
      </p:sp>
      <p:sp>
        <p:nvSpPr>
          <p:cNvPr id="8" name="投影片編號版面配置區 3"/>
          <p:cNvSpPr>
            <a:spLocks noGrp="1"/>
          </p:cNvSpPr>
          <p:nvPr>
            <p:ph type="sldNum" sz="quarter" idx="12"/>
          </p:nvPr>
        </p:nvSpPr>
        <p:spPr>
          <a:xfrm>
            <a:off x="6553200" y="6160219"/>
            <a:ext cx="2133600" cy="365125"/>
          </a:xfrm>
        </p:spPr>
        <p:txBody>
          <a:bodyPr/>
          <a:lstStyle/>
          <a:p>
            <a:fld id="{144804FE-49CD-45A7-9DCA-03593087366E}" type="slidenum">
              <a:rPr lang="zh-TW" altLang="en-US" smtClean="0"/>
              <a:pPr/>
              <a:t>22</a:t>
            </a:fld>
            <a:endParaRPr lang="zh-TW" altLang="en-US"/>
          </a:p>
        </p:txBody>
      </p:sp>
      <p:cxnSp>
        <p:nvCxnSpPr>
          <p:cNvPr id="9" name="直線接點 8"/>
          <p:cNvCxnSpPr/>
          <p:nvPr/>
        </p:nvCxnSpPr>
        <p:spPr>
          <a:xfrm>
            <a:off x="0" y="6813376"/>
            <a:ext cx="9144000" cy="0"/>
          </a:xfrm>
          <a:prstGeom prst="line">
            <a:avLst/>
          </a:prstGeom>
          <a:ln w="165100"/>
        </p:spPr>
        <p:style>
          <a:lnRef idx="3">
            <a:schemeClr val="accent2"/>
          </a:lnRef>
          <a:fillRef idx="0">
            <a:schemeClr val="accent2"/>
          </a:fillRef>
          <a:effectRef idx="2">
            <a:schemeClr val="accent2"/>
          </a:effectRef>
          <a:fontRef idx="minor">
            <a:schemeClr val="tx1"/>
          </a:fontRef>
        </p:style>
      </p:cxnSp>
      <p:cxnSp>
        <p:nvCxnSpPr>
          <p:cNvPr id="10" name="直線接點 9"/>
          <p:cNvCxnSpPr/>
          <p:nvPr/>
        </p:nvCxnSpPr>
        <p:spPr>
          <a:xfrm>
            <a:off x="0" y="6597352"/>
            <a:ext cx="9144000" cy="0"/>
          </a:xfrm>
          <a:prstGeom prst="line">
            <a:avLst/>
          </a:prstGeom>
          <a:ln w="76200">
            <a:solidFill>
              <a:schemeClr val="accent2">
                <a:lumMod val="40000"/>
                <a:lumOff val="60000"/>
              </a:schemeClr>
            </a:solidFill>
          </a:ln>
        </p:spPr>
        <p:style>
          <a:lnRef idx="3">
            <a:schemeClr val="accent2"/>
          </a:lnRef>
          <a:fillRef idx="0">
            <a:schemeClr val="accent2"/>
          </a:fillRef>
          <a:effectRef idx="2">
            <a:schemeClr val="accent2"/>
          </a:effectRef>
          <a:fontRef idx="minor">
            <a:schemeClr val="tx1"/>
          </a:fontRef>
        </p:style>
      </p:cxnSp>
      <p:sp>
        <p:nvSpPr>
          <p:cNvPr id="11" name="文字方塊 10"/>
          <p:cNvSpPr txBox="1"/>
          <p:nvPr/>
        </p:nvSpPr>
        <p:spPr>
          <a:xfrm>
            <a:off x="539552" y="1412776"/>
            <a:ext cx="1800200" cy="400110"/>
          </a:xfrm>
          <a:prstGeom prst="rect">
            <a:avLst/>
          </a:prstGeom>
          <a:noFill/>
        </p:spPr>
        <p:txBody>
          <a:bodyPr wrap="square" rtlCol="0">
            <a:spAutoFit/>
          </a:bodyPr>
          <a:lstStyle/>
          <a:p>
            <a:pPr marL="342900" indent="-342900">
              <a:buFont typeface="Arial" panose="020B0604020202020204" pitchFamily="34" charset="0"/>
              <a:buChar char="•"/>
            </a:pPr>
            <a:r>
              <a:rPr lang="zh-TW" altLang="en-US" sz="2000" b="1" dirty="0" smtClean="0">
                <a:latin typeface="微軟正黑體" pitchFamily="34" charset="-120"/>
                <a:ea typeface="微軟正黑體" pitchFamily="34" charset="-120"/>
              </a:rPr>
              <a:t>產業利用性</a:t>
            </a:r>
            <a:endParaRPr lang="en-US" altLang="zh-TW" sz="2000" b="1" dirty="0" smtClean="0">
              <a:latin typeface="微軟正黑體" pitchFamily="34" charset="-120"/>
              <a:ea typeface="微軟正黑體" pitchFamily="34" charset="-120"/>
            </a:endParaRPr>
          </a:p>
        </p:txBody>
      </p:sp>
      <p:grpSp>
        <p:nvGrpSpPr>
          <p:cNvPr id="14" name="群組 13"/>
          <p:cNvGrpSpPr/>
          <p:nvPr/>
        </p:nvGrpSpPr>
        <p:grpSpPr>
          <a:xfrm>
            <a:off x="1763688" y="1772816"/>
            <a:ext cx="6624736" cy="792088"/>
            <a:chOff x="971600" y="1178749"/>
            <a:chExt cx="6624736" cy="792088"/>
          </a:xfrm>
        </p:grpSpPr>
        <p:sp>
          <p:nvSpPr>
            <p:cNvPr id="12" name="矩形 11"/>
            <p:cNvSpPr/>
            <p:nvPr/>
          </p:nvSpPr>
          <p:spPr>
            <a:xfrm>
              <a:off x="971600" y="1178749"/>
              <a:ext cx="2031325" cy="369332"/>
            </a:xfrm>
            <a:prstGeom prst="rect">
              <a:avLst/>
            </a:prstGeom>
          </p:spPr>
          <p:txBody>
            <a:bodyPr wrap="none">
              <a:spAutoFit/>
            </a:bodyPr>
            <a:lstStyle/>
            <a:p>
              <a:r>
                <a:rPr lang="zh-TW" altLang="en-US" b="1" dirty="0" smtClean="0">
                  <a:solidFill>
                    <a:srgbClr val="000000"/>
                  </a:solidFill>
                  <a:latin typeface="微軟正黑體" pitchFamily="34" charset="-120"/>
                  <a:ea typeface="微軟正黑體" pitchFamily="34" charset="-120"/>
                </a:rPr>
                <a:t>專利法第二十二條</a:t>
              </a:r>
              <a:endParaRPr lang="zh-TW" altLang="en-US" b="1" dirty="0">
                <a:latin typeface="微軟正黑體" pitchFamily="34" charset="-120"/>
                <a:ea typeface="微軟正黑體" pitchFamily="34" charset="-120"/>
              </a:endParaRPr>
            </a:p>
          </p:txBody>
        </p:sp>
        <p:sp>
          <p:nvSpPr>
            <p:cNvPr id="13" name="矩形 12"/>
            <p:cNvSpPr/>
            <p:nvPr/>
          </p:nvSpPr>
          <p:spPr>
            <a:xfrm>
              <a:off x="1043608" y="1496476"/>
              <a:ext cx="6552728" cy="474361"/>
            </a:xfrm>
            <a:prstGeom prst="rect">
              <a:avLst/>
            </a:prstGeom>
          </p:spPr>
          <p:txBody>
            <a:bodyPr wrap="square">
              <a:spAutoFit/>
            </a:bodyPr>
            <a:lstStyle/>
            <a:p>
              <a:pPr algn="ctr">
                <a:lnSpc>
                  <a:spcPct val="140000"/>
                </a:lnSpc>
                <a:defRPr/>
              </a:pPr>
              <a:r>
                <a:rPr lang="zh-TW" altLang="en-US" sz="2000" dirty="0">
                  <a:solidFill>
                    <a:srgbClr val="000000"/>
                  </a:solidFill>
                  <a:latin typeface="微軟正黑體" pitchFamily="34" charset="-120"/>
                  <a:ea typeface="微軟正黑體" pitchFamily="34" charset="-120"/>
                </a:rPr>
                <a:t>可供產業上利用之發明</a:t>
              </a:r>
            </a:p>
          </p:txBody>
        </p:sp>
      </p:grpSp>
      <p:sp>
        <p:nvSpPr>
          <p:cNvPr id="2" name="矩形 1"/>
          <p:cNvSpPr/>
          <p:nvPr/>
        </p:nvSpPr>
        <p:spPr>
          <a:xfrm>
            <a:off x="2069864" y="2732358"/>
            <a:ext cx="5004272" cy="646331"/>
          </a:xfrm>
          <a:prstGeom prst="rect">
            <a:avLst/>
          </a:prstGeom>
        </p:spPr>
        <p:txBody>
          <a:bodyPr wrap="square">
            <a:spAutoFit/>
          </a:bodyPr>
          <a:lstStyle/>
          <a:p>
            <a:pPr algn="ctr"/>
            <a:r>
              <a:rPr lang="zh-TW" altLang="en-US" dirty="0" smtClean="0">
                <a:latin typeface="微軟正黑體" panose="020B0604030504040204" pitchFamily="34" charset="-120"/>
                <a:ea typeface="微軟正黑體" panose="020B0604030504040204" pitchFamily="34" charset="-120"/>
              </a:rPr>
              <a:t>“申請</a:t>
            </a:r>
            <a:r>
              <a:rPr lang="zh-TW" altLang="en-US" dirty="0">
                <a:latin typeface="微軟正黑體" panose="020B0604030504040204" pitchFamily="34" charset="-120"/>
                <a:ea typeface="微軟正黑體" panose="020B0604030504040204" pitchFamily="34" charset="-120"/>
              </a:rPr>
              <a:t>專利之發明在產業上能</a:t>
            </a:r>
            <a:r>
              <a:rPr lang="zh-TW" altLang="en-US" b="1" dirty="0">
                <a:solidFill>
                  <a:schemeClr val="accent2"/>
                </a:solidFill>
                <a:latin typeface="微軟正黑體" panose="020B0604030504040204" pitchFamily="34" charset="-120"/>
                <a:ea typeface="微軟正黑體" panose="020B0604030504040204" pitchFamily="34" charset="-120"/>
              </a:rPr>
              <a:t>被製造</a:t>
            </a:r>
            <a:r>
              <a:rPr lang="zh-TW" altLang="en-US" dirty="0">
                <a:latin typeface="微軟正黑體" panose="020B0604030504040204" pitchFamily="34" charset="-120"/>
                <a:ea typeface="微軟正黑體" panose="020B0604030504040204" pitchFamily="34" charset="-120"/>
              </a:rPr>
              <a:t>或</a:t>
            </a:r>
            <a:r>
              <a:rPr lang="zh-TW" altLang="en-US" b="1" dirty="0">
                <a:solidFill>
                  <a:schemeClr val="accent2"/>
                </a:solidFill>
                <a:latin typeface="微軟正黑體" panose="020B0604030504040204" pitchFamily="34" charset="-120"/>
                <a:ea typeface="微軟正黑體" panose="020B0604030504040204" pitchFamily="34" charset="-120"/>
              </a:rPr>
              <a:t>使用</a:t>
            </a:r>
            <a:r>
              <a:rPr lang="zh-TW" altLang="en-US" dirty="0" smtClean="0">
                <a:latin typeface="微軟正黑體" panose="020B0604030504040204" pitchFamily="34" charset="-120"/>
                <a:ea typeface="微軟正黑體" panose="020B0604030504040204" pitchFamily="34" charset="-120"/>
              </a:rPr>
              <a:t>，</a:t>
            </a:r>
            <a:endParaRPr lang="en-US" altLang="zh-TW" dirty="0" smtClean="0">
              <a:latin typeface="微軟正黑體" panose="020B0604030504040204" pitchFamily="34" charset="-120"/>
              <a:ea typeface="微軟正黑體" panose="020B0604030504040204" pitchFamily="34" charset="-120"/>
            </a:endParaRPr>
          </a:p>
          <a:p>
            <a:pPr algn="ctr"/>
            <a:r>
              <a:rPr lang="zh-TW" altLang="en-US" dirty="0" smtClean="0">
                <a:latin typeface="微軟正黑體" panose="020B0604030504040204" pitchFamily="34" charset="-120"/>
                <a:ea typeface="微軟正黑體" panose="020B0604030504040204" pitchFamily="34" charset="-120"/>
              </a:rPr>
              <a:t>則</a:t>
            </a:r>
            <a:r>
              <a:rPr lang="zh-TW" altLang="en-US" dirty="0">
                <a:latin typeface="微軟正黑體" panose="020B0604030504040204" pitchFamily="34" charset="-120"/>
                <a:ea typeface="微軟正黑體" panose="020B0604030504040204" pitchFamily="34" charset="-120"/>
              </a:rPr>
              <a:t>認定該發明可供</a:t>
            </a:r>
            <a:r>
              <a:rPr lang="zh-TW" altLang="en-US" dirty="0" smtClean="0">
                <a:latin typeface="微軟正黑體" panose="020B0604030504040204" pitchFamily="34" charset="-120"/>
                <a:ea typeface="微軟正黑體" panose="020B0604030504040204" pitchFamily="34" charset="-120"/>
              </a:rPr>
              <a:t>產業</a:t>
            </a:r>
            <a:r>
              <a:rPr lang="zh-TW" altLang="en-US" dirty="0">
                <a:latin typeface="微軟正黑體" panose="020B0604030504040204" pitchFamily="34" charset="-120"/>
                <a:ea typeface="微軟正黑體" panose="020B0604030504040204" pitchFamily="34" charset="-120"/>
              </a:rPr>
              <a:t>上利用，具產業</a:t>
            </a:r>
            <a:r>
              <a:rPr lang="zh-TW" altLang="en-US" dirty="0" smtClean="0">
                <a:latin typeface="微軟正黑體" panose="020B0604030504040204" pitchFamily="34" charset="-120"/>
                <a:ea typeface="微軟正黑體" panose="020B0604030504040204" pitchFamily="34" charset="-120"/>
              </a:rPr>
              <a:t>利用性“</a:t>
            </a:r>
            <a:endParaRPr lang="zh-TW" altLang="en-US" dirty="0">
              <a:latin typeface="微軟正黑體" panose="020B0604030504040204" pitchFamily="34" charset="-120"/>
              <a:ea typeface="微軟正黑體" panose="020B0604030504040204" pitchFamily="34" charset="-120"/>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16000" y="3431465"/>
            <a:ext cx="5112000" cy="212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矩形 2"/>
          <p:cNvSpPr/>
          <p:nvPr/>
        </p:nvSpPr>
        <p:spPr>
          <a:xfrm>
            <a:off x="2286000" y="3861048"/>
            <a:ext cx="4572000" cy="646331"/>
          </a:xfrm>
          <a:prstGeom prst="rect">
            <a:avLst/>
          </a:prstGeom>
        </p:spPr>
        <p:txBody>
          <a:bodyPr>
            <a:spAutoFit/>
          </a:bodyPr>
          <a:lstStyle/>
          <a:p>
            <a:pPr marL="285750" indent="-285750">
              <a:buFont typeface="Arial" panose="020B0604020202020204" pitchFamily="34" charset="0"/>
              <a:buChar char="•"/>
            </a:pPr>
            <a:r>
              <a:rPr lang="zh-TW" altLang="en-US" dirty="0" smtClean="0">
                <a:latin typeface="微軟正黑體" panose="020B0604030504040204" pitchFamily="34" charset="-120"/>
                <a:ea typeface="微軟正黑體" panose="020B0604030504040204" pitchFamily="34" charset="-120"/>
              </a:rPr>
              <a:t>定義</a:t>
            </a:r>
            <a:r>
              <a:rPr lang="zh-TW" altLang="en-US" dirty="0">
                <a:latin typeface="微軟正黑體" panose="020B0604030504040204" pitchFamily="34" charset="-120"/>
                <a:ea typeface="微軟正黑體" panose="020B0604030504040204" pitchFamily="34" charset="-120"/>
              </a:rPr>
              <a:t>不清導致不可能實現</a:t>
            </a:r>
          </a:p>
          <a:p>
            <a:pPr marL="285750" indent="-285750">
              <a:buFont typeface="Arial" panose="020B0604020202020204" pitchFamily="34" charset="0"/>
              <a:buChar char="•"/>
            </a:pPr>
            <a:r>
              <a:rPr lang="zh-TW" altLang="en-US" dirty="0">
                <a:latin typeface="微軟正黑體" panose="020B0604030504040204" pitchFamily="34" charset="-120"/>
                <a:ea typeface="微軟正黑體" panose="020B0604030504040204" pitchFamily="34" charset="-120"/>
              </a:rPr>
              <a:t>技術上不可行（將地球包膜隔絕紫外線）</a:t>
            </a:r>
          </a:p>
        </p:txBody>
      </p:sp>
      <p:sp>
        <p:nvSpPr>
          <p:cNvPr id="4" name="矩形 3"/>
          <p:cNvSpPr/>
          <p:nvPr/>
        </p:nvSpPr>
        <p:spPr>
          <a:xfrm>
            <a:off x="1187624" y="4869160"/>
            <a:ext cx="6768752" cy="707886"/>
          </a:xfrm>
          <a:prstGeom prst="rect">
            <a:avLst/>
          </a:prstGeom>
        </p:spPr>
        <p:txBody>
          <a:bodyPr wrap="square">
            <a:spAutoFit/>
          </a:bodyPr>
          <a:lstStyle/>
          <a:p>
            <a:r>
              <a:rPr lang="zh-TW" altLang="en-US" sz="2000" dirty="0" smtClean="0">
                <a:latin typeface="微軟正黑體" panose="020B0604030504040204" pitchFamily="34" charset="-120"/>
                <a:ea typeface="微軟正黑體" panose="020B0604030504040204" pitchFamily="34" charset="-120"/>
              </a:rPr>
              <a:t>被</a:t>
            </a:r>
            <a:r>
              <a:rPr lang="zh-TW" altLang="en-US" sz="2000" dirty="0">
                <a:latin typeface="微軟正黑體" panose="020B0604030504040204" pitchFamily="34" charset="-120"/>
                <a:ea typeface="微軟正黑體" panose="020B0604030504040204" pitchFamily="34" charset="-120"/>
              </a:rPr>
              <a:t>以此理由核駁</a:t>
            </a:r>
            <a:r>
              <a:rPr lang="zh-TW" altLang="en-US" sz="2000" dirty="0" smtClean="0">
                <a:latin typeface="微軟正黑體" panose="020B0604030504040204" pitchFamily="34" charset="-120"/>
                <a:ea typeface="微軟正黑體" panose="020B0604030504040204" pitchFamily="34" charset="-120"/>
              </a:rPr>
              <a:t>多半是</a:t>
            </a:r>
            <a:r>
              <a:rPr lang="zh-TW" altLang="en-US" sz="2000" dirty="0">
                <a:latin typeface="微軟正黑體" panose="020B0604030504040204" pitchFamily="34" charset="-120"/>
                <a:ea typeface="微軟正黑體" panose="020B0604030504040204" pitchFamily="34" charset="-120"/>
              </a:rPr>
              <a:t>出於</a:t>
            </a:r>
            <a:r>
              <a:rPr lang="zh-TW" altLang="en-US" sz="2000" b="1" dirty="0">
                <a:solidFill>
                  <a:schemeClr val="accent2"/>
                </a:solidFill>
                <a:latin typeface="微軟正黑體" panose="020B0604030504040204" pitchFamily="34" charset="-120"/>
                <a:ea typeface="微軟正黑體" panose="020B0604030504040204" pitchFamily="34" charset="-120"/>
              </a:rPr>
              <a:t>定義不清</a:t>
            </a:r>
            <a:r>
              <a:rPr lang="zh-TW" altLang="en-US" sz="2000" dirty="0">
                <a:latin typeface="微軟正黑體" panose="020B0604030504040204" pitchFamily="34" charset="-120"/>
                <a:ea typeface="微軟正黑體" panose="020B0604030504040204" pitchFamily="34" charset="-120"/>
              </a:rPr>
              <a:t>所致</a:t>
            </a:r>
            <a:r>
              <a:rPr lang="zh-TW" altLang="en-US" sz="2000" dirty="0" smtClean="0">
                <a:latin typeface="微軟正黑體" panose="020B0604030504040204" pitchFamily="34" charset="-120"/>
                <a:ea typeface="微軟正黑體" panose="020B0604030504040204" pitchFamily="34" charset="-120"/>
              </a:rPr>
              <a:t>，</a:t>
            </a:r>
            <a:endParaRPr lang="en-US" altLang="zh-TW" sz="2000" dirty="0" smtClean="0">
              <a:latin typeface="微軟正黑體" panose="020B0604030504040204" pitchFamily="34" charset="-120"/>
              <a:ea typeface="微軟正黑體" panose="020B0604030504040204" pitchFamily="34" charset="-120"/>
            </a:endParaRPr>
          </a:p>
          <a:p>
            <a:pPr algn="r"/>
            <a:r>
              <a:rPr lang="zh-TW" altLang="en-US" sz="2000" dirty="0" smtClean="0">
                <a:latin typeface="微軟正黑體" panose="020B0604030504040204" pitchFamily="34" charset="-120"/>
                <a:ea typeface="微軟正黑體" panose="020B0604030504040204" pitchFamily="34" charset="-120"/>
              </a:rPr>
              <a:t>須</a:t>
            </a:r>
            <a:r>
              <a:rPr lang="zh-TW" altLang="en-US" sz="2000" dirty="0">
                <a:latin typeface="微軟正黑體" panose="020B0604030504040204" pitchFamily="34" charset="-120"/>
                <a:ea typeface="微軟正黑體" panose="020B0604030504040204" pitchFamily="34" charset="-120"/>
              </a:rPr>
              <a:t>視個案情況進行申請專利範圍的修正和解釋</a:t>
            </a:r>
          </a:p>
        </p:txBody>
      </p:sp>
    </p:spTree>
    <p:extLst>
      <p:ext uri="{BB962C8B-B14F-4D97-AF65-F5344CB8AC3E}">
        <p14:creationId xmlns:p14="http://schemas.microsoft.com/office/powerpoint/2010/main" val="3155695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字方塊 4"/>
          <p:cNvSpPr txBox="1"/>
          <p:nvPr/>
        </p:nvSpPr>
        <p:spPr>
          <a:xfrm>
            <a:off x="2951820" y="214290"/>
            <a:ext cx="3240360" cy="707886"/>
          </a:xfrm>
          <a:prstGeom prst="rect">
            <a:avLst/>
          </a:prstGeom>
          <a:noFill/>
        </p:spPr>
        <p:txBody>
          <a:bodyPr wrap="square" rtlCol="0">
            <a:spAutoFit/>
          </a:bodyPr>
          <a:lstStyle/>
          <a:p>
            <a:pPr algn="ctr"/>
            <a:r>
              <a:rPr lang="zh-TW" altLang="en-US" sz="4000" dirty="0">
                <a:latin typeface="微軟正黑體" panose="020B0604030504040204" pitchFamily="34" charset="-120"/>
                <a:ea typeface="微軟正黑體" panose="020B0604030504040204" pitchFamily="34" charset="-120"/>
              </a:rPr>
              <a:t>發明審查要件</a:t>
            </a:r>
          </a:p>
        </p:txBody>
      </p:sp>
      <p:sp>
        <p:nvSpPr>
          <p:cNvPr id="6" name="日期版面配置區 1"/>
          <p:cNvSpPr>
            <a:spLocks noGrp="1"/>
          </p:cNvSpPr>
          <p:nvPr>
            <p:ph type="dt" sz="half" idx="10"/>
          </p:nvPr>
        </p:nvSpPr>
        <p:spPr>
          <a:xfrm>
            <a:off x="457200" y="6160219"/>
            <a:ext cx="2133600" cy="365125"/>
          </a:xfrm>
        </p:spPr>
        <p:txBody>
          <a:bodyPr/>
          <a:lstStyle/>
          <a:p>
            <a:r>
              <a:rPr lang="en-US" altLang="zh-TW" dirty="0" smtClean="0"/>
              <a:t>www.iipo.com.tw</a:t>
            </a:r>
            <a:endParaRPr lang="zh-TW" altLang="en-US" dirty="0"/>
          </a:p>
        </p:txBody>
      </p:sp>
      <p:sp>
        <p:nvSpPr>
          <p:cNvPr id="7" name="頁尾版面配置區 2"/>
          <p:cNvSpPr>
            <a:spLocks noGrp="1"/>
          </p:cNvSpPr>
          <p:nvPr>
            <p:ph type="ftr" sz="quarter" idx="11"/>
          </p:nvPr>
        </p:nvSpPr>
        <p:spPr>
          <a:xfrm>
            <a:off x="3124200" y="6160219"/>
            <a:ext cx="2895600" cy="365125"/>
          </a:xfrm>
        </p:spPr>
        <p:txBody>
          <a:bodyPr/>
          <a:lstStyle/>
          <a:p>
            <a:r>
              <a:rPr lang="zh-TW" altLang="en-US" smtClean="0"/>
              <a:t>源慶</a:t>
            </a:r>
            <a:r>
              <a:rPr lang="en-US" altLang="zh-TW" smtClean="0"/>
              <a:t>/</a:t>
            </a:r>
            <a:r>
              <a:rPr lang="zh-TW" altLang="en-US" smtClean="0"/>
              <a:t>鴻瑞國際法律專利商標事務所</a:t>
            </a:r>
            <a:endParaRPr lang="zh-TW" altLang="en-US" dirty="0"/>
          </a:p>
        </p:txBody>
      </p:sp>
      <p:sp>
        <p:nvSpPr>
          <p:cNvPr id="8" name="投影片編號版面配置區 3"/>
          <p:cNvSpPr>
            <a:spLocks noGrp="1"/>
          </p:cNvSpPr>
          <p:nvPr>
            <p:ph type="sldNum" sz="quarter" idx="12"/>
          </p:nvPr>
        </p:nvSpPr>
        <p:spPr>
          <a:xfrm>
            <a:off x="6553200" y="6160219"/>
            <a:ext cx="2133600" cy="365125"/>
          </a:xfrm>
        </p:spPr>
        <p:txBody>
          <a:bodyPr/>
          <a:lstStyle/>
          <a:p>
            <a:fld id="{144804FE-49CD-45A7-9DCA-03593087366E}" type="slidenum">
              <a:rPr lang="zh-TW" altLang="en-US" smtClean="0"/>
              <a:pPr/>
              <a:t>23</a:t>
            </a:fld>
            <a:endParaRPr lang="zh-TW" altLang="en-US"/>
          </a:p>
        </p:txBody>
      </p:sp>
      <p:cxnSp>
        <p:nvCxnSpPr>
          <p:cNvPr id="9" name="直線接點 8"/>
          <p:cNvCxnSpPr/>
          <p:nvPr/>
        </p:nvCxnSpPr>
        <p:spPr>
          <a:xfrm>
            <a:off x="0" y="6813376"/>
            <a:ext cx="9144000" cy="0"/>
          </a:xfrm>
          <a:prstGeom prst="line">
            <a:avLst/>
          </a:prstGeom>
          <a:ln w="165100"/>
        </p:spPr>
        <p:style>
          <a:lnRef idx="3">
            <a:schemeClr val="accent2"/>
          </a:lnRef>
          <a:fillRef idx="0">
            <a:schemeClr val="accent2"/>
          </a:fillRef>
          <a:effectRef idx="2">
            <a:schemeClr val="accent2"/>
          </a:effectRef>
          <a:fontRef idx="minor">
            <a:schemeClr val="tx1"/>
          </a:fontRef>
        </p:style>
      </p:cxnSp>
      <p:cxnSp>
        <p:nvCxnSpPr>
          <p:cNvPr id="10" name="直線接點 9"/>
          <p:cNvCxnSpPr/>
          <p:nvPr/>
        </p:nvCxnSpPr>
        <p:spPr>
          <a:xfrm>
            <a:off x="0" y="6597352"/>
            <a:ext cx="9144000" cy="0"/>
          </a:xfrm>
          <a:prstGeom prst="line">
            <a:avLst/>
          </a:prstGeom>
          <a:ln w="76200">
            <a:solidFill>
              <a:schemeClr val="accent2">
                <a:lumMod val="40000"/>
                <a:lumOff val="60000"/>
              </a:schemeClr>
            </a:solidFill>
          </a:ln>
        </p:spPr>
        <p:style>
          <a:lnRef idx="3">
            <a:schemeClr val="accent2"/>
          </a:lnRef>
          <a:fillRef idx="0">
            <a:schemeClr val="accent2"/>
          </a:fillRef>
          <a:effectRef idx="2">
            <a:schemeClr val="accent2"/>
          </a:effectRef>
          <a:fontRef idx="minor">
            <a:schemeClr val="tx1"/>
          </a:fontRef>
        </p:style>
      </p:cxnSp>
      <p:sp>
        <p:nvSpPr>
          <p:cNvPr id="11" name="文字方塊 10"/>
          <p:cNvSpPr txBox="1"/>
          <p:nvPr/>
        </p:nvSpPr>
        <p:spPr>
          <a:xfrm>
            <a:off x="539552" y="1412776"/>
            <a:ext cx="1800200" cy="4401205"/>
          </a:xfrm>
          <a:prstGeom prst="rect">
            <a:avLst/>
          </a:prstGeom>
          <a:noFill/>
        </p:spPr>
        <p:txBody>
          <a:bodyPr wrap="square" rtlCol="0">
            <a:spAutoFit/>
          </a:bodyPr>
          <a:lstStyle/>
          <a:p>
            <a:pPr marL="342900" indent="-342900">
              <a:buFont typeface="Arial" panose="020B0604020202020204" pitchFamily="34" charset="0"/>
              <a:buChar char="•"/>
            </a:pPr>
            <a:r>
              <a:rPr lang="zh-TW" altLang="en-US" sz="2000" dirty="0" smtClean="0">
                <a:solidFill>
                  <a:schemeClr val="bg1"/>
                </a:solidFill>
                <a:latin typeface="微軟正黑體" pitchFamily="34" charset="-120"/>
                <a:ea typeface="微軟正黑體" pitchFamily="34" charset="-120"/>
              </a:rPr>
              <a:t>產業利用性</a:t>
            </a:r>
            <a:endParaRPr lang="en-US" altLang="zh-TW" sz="2000" dirty="0" smtClean="0">
              <a:solidFill>
                <a:schemeClr val="bg1"/>
              </a:solidFill>
              <a:latin typeface="微軟正黑體" pitchFamily="34" charset="-120"/>
              <a:ea typeface="微軟正黑體" pitchFamily="34" charset="-120"/>
            </a:endParaRPr>
          </a:p>
          <a:p>
            <a:endParaRPr lang="en-US" altLang="zh-TW" sz="2000" dirty="0" smtClean="0">
              <a:latin typeface="微軟正黑體" pitchFamily="34" charset="-120"/>
              <a:ea typeface="微軟正黑體" pitchFamily="34" charset="-120"/>
            </a:endParaRPr>
          </a:p>
          <a:p>
            <a:pPr marL="342900" indent="-342900">
              <a:buFont typeface="Arial" panose="020B0604020202020204" pitchFamily="34" charset="0"/>
              <a:buChar char="•"/>
            </a:pPr>
            <a:endParaRPr lang="en-US" altLang="zh-TW" sz="2000" dirty="0">
              <a:latin typeface="微軟正黑體" pitchFamily="34" charset="-120"/>
              <a:ea typeface="微軟正黑體" pitchFamily="34" charset="-120"/>
            </a:endParaRPr>
          </a:p>
          <a:p>
            <a:endParaRPr lang="en-US" altLang="zh-TW" sz="2000" dirty="0" smtClean="0">
              <a:latin typeface="微軟正黑體" pitchFamily="34" charset="-120"/>
              <a:ea typeface="微軟正黑體" pitchFamily="34" charset="-120"/>
            </a:endParaRPr>
          </a:p>
          <a:p>
            <a:pPr marL="342900" indent="-342900">
              <a:buFont typeface="Arial" panose="020B0604020202020204" pitchFamily="34" charset="0"/>
              <a:buChar char="•"/>
            </a:pPr>
            <a:r>
              <a:rPr lang="zh-TW" altLang="en-US" sz="2000" b="1" dirty="0" smtClean="0">
                <a:latin typeface="微軟正黑體" pitchFamily="34" charset="-120"/>
                <a:ea typeface="微軟正黑體" pitchFamily="34" charset="-120"/>
              </a:rPr>
              <a:t>新穎性</a:t>
            </a:r>
            <a:endParaRPr lang="en-US" altLang="zh-TW" sz="2000" b="1" dirty="0" smtClean="0">
              <a:latin typeface="微軟正黑體" pitchFamily="34" charset="-120"/>
              <a:ea typeface="微軟正黑體" pitchFamily="34" charset="-120"/>
            </a:endParaRPr>
          </a:p>
          <a:p>
            <a:pPr marL="342900" indent="-342900">
              <a:buFont typeface="Arial" panose="020B0604020202020204" pitchFamily="34" charset="0"/>
              <a:buChar char="•"/>
            </a:pPr>
            <a:endParaRPr lang="en-US" altLang="zh-TW" sz="2000" dirty="0">
              <a:latin typeface="微軟正黑體" pitchFamily="34" charset="-120"/>
              <a:ea typeface="微軟正黑體" pitchFamily="34" charset="-120"/>
            </a:endParaRPr>
          </a:p>
          <a:p>
            <a:pPr marL="342900" indent="-342900">
              <a:buFont typeface="Arial" panose="020B0604020202020204" pitchFamily="34" charset="0"/>
              <a:buChar char="•"/>
            </a:pPr>
            <a:endParaRPr lang="en-US" altLang="zh-TW" sz="2000" dirty="0" smtClean="0">
              <a:latin typeface="微軟正黑體" pitchFamily="34" charset="-120"/>
              <a:ea typeface="微軟正黑體" pitchFamily="34" charset="-120"/>
            </a:endParaRPr>
          </a:p>
          <a:p>
            <a:pPr marL="342900" indent="-342900">
              <a:buFont typeface="Arial" panose="020B0604020202020204" pitchFamily="34" charset="0"/>
              <a:buChar char="•"/>
            </a:pPr>
            <a:endParaRPr lang="en-US" altLang="zh-TW" sz="2000" dirty="0">
              <a:latin typeface="微軟正黑體" pitchFamily="34" charset="-120"/>
              <a:ea typeface="微軟正黑體" pitchFamily="34" charset="-120"/>
            </a:endParaRPr>
          </a:p>
          <a:p>
            <a:pPr marL="342900" indent="-342900">
              <a:buFont typeface="Arial" panose="020B0604020202020204" pitchFamily="34" charset="0"/>
              <a:buChar char="•"/>
            </a:pPr>
            <a:endParaRPr lang="en-US" altLang="zh-TW" sz="2000" dirty="0" smtClean="0">
              <a:latin typeface="微軟正黑體" pitchFamily="34" charset="-120"/>
              <a:ea typeface="微軟正黑體" pitchFamily="34" charset="-120"/>
            </a:endParaRPr>
          </a:p>
          <a:p>
            <a:pPr marL="342900" indent="-342900">
              <a:buFont typeface="Arial" panose="020B0604020202020204" pitchFamily="34" charset="0"/>
              <a:buChar char="•"/>
            </a:pPr>
            <a:r>
              <a:rPr lang="zh-TW" altLang="en-US" sz="2000" dirty="0" smtClean="0">
                <a:solidFill>
                  <a:schemeClr val="bg1"/>
                </a:solidFill>
                <a:latin typeface="微軟正黑體" pitchFamily="34" charset="-120"/>
                <a:ea typeface="微軟正黑體" pitchFamily="34" charset="-120"/>
              </a:rPr>
              <a:t>進步性</a:t>
            </a:r>
            <a:endParaRPr lang="en-US" altLang="zh-TW" sz="2000" dirty="0" smtClean="0">
              <a:solidFill>
                <a:schemeClr val="bg1"/>
              </a:solidFill>
              <a:latin typeface="微軟正黑體" pitchFamily="34" charset="-120"/>
              <a:ea typeface="微軟正黑體" pitchFamily="34" charset="-120"/>
            </a:endParaRPr>
          </a:p>
          <a:p>
            <a:pPr marL="342900" indent="-342900">
              <a:buFont typeface="Arial" panose="020B0604020202020204" pitchFamily="34" charset="0"/>
              <a:buChar char="•"/>
            </a:pPr>
            <a:endParaRPr lang="en-US" altLang="zh-TW" sz="2000" dirty="0">
              <a:latin typeface="微軟正黑體" pitchFamily="34" charset="-120"/>
              <a:ea typeface="微軟正黑體" pitchFamily="34" charset="-120"/>
            </a:endParaRPr>
          </a:p>
          <a:p>
            <a:pPr marL="342900" indent="-342900">
              <a:buFont typeface="Arial" panose="020B0604020202020204" pitchFamily="34" charset="0"/>
              <a:buChar char="•"/>
            </a:pPr>
            <a:endParaRPr lang="en-US" altLang="zh-TW" sz="2000" dirty="0" smtClean="0">
              <a:latin typeface="微軟正黑體" pitchFamily="34" charset="-120"/>
              <a:ea typeface="微軟正黑體" pitchFamily="34" charset="-120"/>
            </a:endParaRPr>
          </a:p>
          <a:p>
            <a:pPr marL="342900" indent="-342900">
              <a:buFont typeface="Arial" panose="020B0604020202020204" pitchFamily="34" charset="0"/>
              <a:buChar char="•"/>
            </a:pPr>
            <a:endParaRPr lang="en-US" altLang="zh-TW" sz="2000" dirty="0">
              <a:latin typeface="微軟正黑體" pitchFamily="34" charset="-120"/>
              <a:ea typeface="微軟正黑體" pitchFamily="34" charset="-120"/>
            </a:endParaRPr>
          </a:p>
          <a:p>
            <a:pPr marL="342900" indent="-342900">
              <a:buFont typeface="Arial" panose="020B0604020202020204" pitchFamily="34" charset="0"/>
              <a:buChar char="•"/>
            </a:pPr>
            <a:endParaRPr lang="en-US" altLang="zh-TW" sz="2000" dirty="0" smtClean="0">
              <a:latin typeface="微軟正黑體" pitchFamily="34" charset="-120"/>
              <a:ea typeface="微軟正黑體" pitchFamily="34" charset="-120"/>
            </a:endParaRPr>
          </a:p>
        </p:txBody>
      </p:sp>
      <p:grpSp>
        <p:nvGrpSpPr>
          <p:cNvPr id="12" name="群組 11"/>
          <p:cNvGrpSpPr/>
          <p:nvPr/>
        </p:nvGrpSpPr>
        <p:grpSpPr>
          <a:xfrm>
            <a:off x="1691680" y="1340768"/>
            <a:ext cx="6624736" cy="1656184"/>
            <a:chOff x="971600" y="1178749"/>
            <a:chExt cx="6624736" cy="1656184"/>
          </a:xfrm>
        </p:grpSpPr>
        <p:sp>
          <p:nvSpPr>
            <p:cNvPr id="13" name="矩形 12"/>
            <p:cNvSpPr/>
            <p:nvPr/>
          </p:nvSpPr>
          <p:spPr>
            <a:xfrm>
              <a:off x="971600" y="1178749"/>
              <a:ext cx="2723823" cy="369332"/>
            </a:xfrm>
            <a:prstGeom prst="rect">
              <a:avLst/>
            </a:prstGeom>
          </p:spPr>
          <p:txBody>
            <a:bodyPr wrap="none">
              <a:spAutoFit/>
            </a:bodyPr>
            <a:lstStyle/>
            <a:p>
              <a:r>
                <a:rPr lang="zh-TW" altLang="en-US" b="1" dirty="0" smtClean="0">
                  <a:solidFill>
                    <a:srgbClr val="000000"/>
                  </a:solidFill>
                  <a:latin typeface="微軟正黑體" pitchFamily="34" charset="-120"/>
                  <a:ea typeface="微軟正黑體" pitchFamily="34" charset="-120"/>
                </a:rPr>
                <a:t>專利法第二十二條第一項</a:t>
              </a:r>
              <a:endParaRPr lang="zh-TW" altLang="en-US" b="1" dirty="0">
                <a:latin typeface="微軟正黑體" pitchFamily="34" charset="-120"/>
                <a:ea typeface="微軟正黑體" pitchFamily="34" charset="-120"/>
              </a:endParaRPr>
            </a:p>
          </p:txBody>
        </p:sp>
        <p:sp>
          <p:nvSpPr>
            <p:cNvPr id="14" name="矩形 13"/>
            <p:cNvSpPr/>
            <p:nvPr/>
          </p:nvSpPr>
          <p:spPr>
            <a:xfrm>
              <a:off x="1043608" y="1498798"/>
              <a:ext cx="6552728" cy="1336135"/>
            </a:xfrm>
            <a:prstGeom prst="rect">
              <a:avLst/>
            </a:prstGeom>
          </p:spPr>
          <p:txBody>
            <a:bodyPr wrap="square">
              <a:spAutoFit/>
            </a:bodyPr>
            <a:lstStyle/>
            <a:p>
              <a:pPr algn="ctr">
                <a:lnSpc>
                  <a:spcPct val="140000"/>
                </a:lnSpc>
                <a:defRPr/>
              </a:pPr>
              <a:r>
                <a:rPr lang="zh-TW" altLang="en-US" sz="2000" dirty="0">
                  <a:solidFill>
                    <a:srgbClr val="000000"/>
                  </a:solidFill>
                  <a:latin typeface="微軟正黑體" pitchFamily="34" charset="-120"/>
                  <a:ea typeface="微軟正黑體" pitchFamily="34" charset="-120"/>
                </a:rPr>
                <a:t>一、申請前已見於</a:t>
              </a:r>
              <a:r>
                <a:rPr lang="zh-TW" altLang="en-US" sz="2000" b="1" dirty="0">
                  <a:solidFill>
                    <a:schemeClr val="accent2"/>
                  </a:solidFill>
                  <a:latin typeface="微軟正黑體" pitchFamily="34" charset="-120"/>
                  <a:ea typeface="微軟正黑體" pitchFamily="34" charset="-120"/>
                </a:rPr>
                <a:t>刊物</a:t>
              </a:r>
              <a:r>
                <a:rPr lang="zh-TW" altLang="en-US" sz="2000" dirty="0">
                  <a:solidFill>
                    <a:srgbClr val="000000"/>
                  </a:solidFill>
                  <a:latin typeface="微軟正黑體" pitchFamily="34" charset="-120"/>
                  <a:ea typeface="微軟正黑體" pitchFamily="34" charset="-120"/>
                </a:rPr>
                <a:t>者。</a:t>
              </a:r>
            </a:p>
            <a:p>
              <a:pPr algn="ctr">
                <a:lnSpc>
                  <a:spcPct val="140000"/>
                </a:lnSpc>
                <a:defRPr/>
              </a:pPr>
              <a:r>
                <a:rPr lang="zh-TW" altLang="en-US" sz="2000" dirty="0">
                  <a:solidFill>
                    <a:srgbClr val="000000"/>
                  </a:solidFill>
                  <a:latin typeface="微軟正黑體" pitchFamily="34" charset="-120"/>
                  <a:ea typeface="微軟正黑體" pitchFamily="34" charset="-120"/>
                </a:rPr>
                <a:t>二、申請前已公開實施者。</a:t>
              </a:r>
            </a:p>
            <a:p>
              <a:pPr algn="ctr">
                <a:lnSpc>
                  <a:spcPct val="140000"/>
                </a:lnSpc>
                <a:defRPr/>
              </a:pPr>
              <a:r>
                <a:rPr lang="zh-TW" altLang="en-US" sz="2000" dirty="0">
                  <a:solidFill>
                    <a:srgbClr val="000000"/>
                  </a:solidFill>
                  <a:latin typeface="微軟正黑體" pitchFamily="34" charset="-120"/>
                  <a:ea typeface="微軟正黑體" pitchFamily="34" charset="-120"/>
                </a:rPr>
                <a:t>三、申請前已為公眾所知悉者。</a:t>
              </a:r>
            </a:p>
          </p:txBody>
        </p:sp>
      </p:grpSp>
      <p:grpSp>
        <p:nvGrpSpPr>
          <p:cNvPr id="4" name="群組 3"/>
          <p:cNvGrpSpPr/>
          <p:nvPr/>
        </p:nvGrpSpPr>
        <p:grpSpPr>
          <a:xfrm>
            <a:off x="5709533" y="3488632"/>
            <a:ext cx="2462651" cy="2532656"/>
            <a:chOff x="5709533" y="3234358"/>
            <a:chExt cx="2462651" cy="2532656"/>
          </a:xfrm>
        </p:grpSpPr>
        <p:pic>
          <p:nvPicPr>
            <p:cNvPr id="2051"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0795" t="9630" r="9645" b="12901"/>
            <a:stretch/>
          </p:blipFill>
          <p:spPr bwMode="auto">
            <a:xfrm>
              <a:off x="5709533" y="3234358"/>
              <a:ext cx="1531163" cy="9921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302" t="11937" r="4302" b="12248"/>
            <a:stretch/>
          </p:blipFill>
          <p:spPr bwMode="auto">
            <a:xfrm>
              <a:off x="6309208" y="4356136"/>
              <a:ext cx="1862976" cy="14108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3" name="群組 2"/>
          <p:cNvGrpSpPr/>
          <p:nvPr/>
        </p:nvGrpSpPr>
        <p:grpSpPr>
          <a:xfrm>
            <a:off x="2308882" y="3293991"/>
            <a:ext cx="3224771" cy="2490700"/>
            <a:chOff x="2308882" y="3039717"/>
            <a:chExt cx="3224771" cy="2490700"/>
          </a:xfrm>
        </p:grpSpPr>
        <p:pic>
          <p:nvPicPr>
            <p:cNvPr id="2052"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95936" y="3109184"/>
              <a:ext cx="1537717" cy="17560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4" name="Picture 6"/>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13185" b="7209"/>
            <a:stretch/>
          </p:blipFill>
          <p:spPr bwMode="auto">
            <a:xfrm>
              <a:off x="3076820" y="3987230"/>
              <a:ext cx="1292370" cy="15431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308882" y="3039717"/>
              <a:ext cx="1036061" cy="13814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2357196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字方塊 4"/>
          <p:cNvSpPr txBox="1"/>
          <p:nvPr/>
        </p:nvSpPr>
        <p:spPr>
          <a:xfrm>
            <a:off x="2951820" y="214290"/>
            <a:ext cx="3240360" cy="707886"/>
          </a:xfrm>
          <a:prstGeom prst="rect">
            <a:avLst/>
          </a:prstGeom>
          <a:noFill/>
        </p:spPr>
        <p:txBody>
          <a:bodyPr wrap="square" rtlCol="0">
            <a:spAutoFit/>
          </a:bodyPr>
          <a:lstStyle/>
          <a:p>
            <a:pPr algn="ctr"/>
            <a:r>
              <a:rPr lang="zh-TW" altLang="en-US" sz="4000" dirty="0">
                <a:latin typeface="微軟正黑體" panose="020B0604030504040204" pitchFamily="34" charset="-120"/>
                <a:ea typeface="微軟正黑體" panose="020B0604030504040204" pitchFamily="34" charset="-120"/>
              </a:rPr>
              <a:t>發明審查要件</a:t>
            </a:r>
          </a:p>
        </p:txBody>
      </p:sp>
      <p:sp>
        <p:nvSpPr>
          <p:cNvPr id="6" name="日期版面配置區 1"/>
          <p:cNvSpPr>
            <a:spLocks noGrp="1"/>
          </p:cNvSpPr>
          <p:nvPr>
            <p:ph type="dt" sz="half" idx="10"/>
          </p:nvPr>
        </p:nvSpPr>
        <p:spPr>
          <a:xfrm>
            <a:off x="457200" y="6160219"/>
            <a:ext cx="2133600" cy="365125"/>
          </a:xfrm>
        </p:spPr>
        <p:txBody>
          <a:bodyPr/>
          <a:lstStyle/>
          <a:p>
            <a:r>
              <a:rPr lang="en-US" altLang="zh-TW" dirty="0" smtClean="0"/>
              <a:t>www.iipo.com.tw</a:t>
            </a:r>
            <a:endParaRPr lang="zh-TW" altLang="en-US" dirty="0"/>
          </a:p>
        </p:txBody>
      </p:sp>
      <p:sp>
        <p:nvSpPr>
          <p:cNvPr id="7" name="頁尾版面配置區 2"/>
          <p:cNvSpPr>
            <a:spLocks noGrp="1"/>
          </p:cNvSpPr>
          <p:nvPr>
            <p:ph type="ftr" sz="quarter" idx="11"/>
          </p:nvPr>
        </p:nvSpPr>
        <p:spPr>
          <a:xfrm>
            <a:off x="3124200" y="6160219"/>
            <a:ext cx="2895600" cy="365125"/>
          </a:xfrm>
        </p:spPr>
        <p:txBody>
          <a:bodyPr/>
          <a:lstStyle/>
          <a:p>
            <a:r>
              <a:rPr lang="zh-TW" altLang="en-US" smtClean="0"/>
              <a:t>源慶</a:t>
            </a:r>
            <a:r>
              <a:rPr lang="en-US" altLang="zh-TW" smtClean="0"/>
              <a:t>/</a:t>
            </a:r>
            <a:r>
              <a:rPr lang="zh-TW" altLang="en-US" smtClean="0"/>
              <a:t>鴻瑞國際法律專利商標事務所</a:t>
            </a:r>
            <a:endParaRPr lang="zh-TW" altLang="en-US" dirty="0"/>
          </a:p>
        </p:txBody>
      </p:sp>
      <p:sp>
        <p:nvSpPr>
          <p:cNvPr id="8" name="投影片編號版面配置區 3"/>
          <p:cNvSpPr>
            <a:spLocks noGrp="1"/>
          </p:cNvSpPr>
          <p:nvPr>
            <p:ph type="sldNum" sz="quarter" idx="12"/>
          </p:nvPr>
        </p:nvSpPr>
        <p:spPr>
          <a:xfrm>
            <a:off x="6553200" y="6160219"/>
            <a:ext cx="2133600" cy="365125"/>
          </a:xfrm>
        </p:spPr>
        <p:txBody>
          <a:bodyPr/>
          <a:lstStyle/>
          <a:p>
            <a:fld id="{144804FE-49CD-45A7-9DCA-03593087366E}" type="slidenum">
              <a:rPr lang="zh-TW" altLang="en-US" smtClean="0"/>
              <a:pPr/>
              <a:t>24</a:t>
            </a:fld>
            <a:endParaRPr lang="zh-TW" altLang="en-US"/>
          </a:p>
        </p:txBody>
      </p:sp>
      <p:cxnSp>
        <p:nvCxnSpPr>
          <p:cNvPr id="9" name="直線接點 8"/>
          <p:cNvCxnSpPr/>
          <p:nvPr/>
        </p:nvCxnSpPr>
        <p:spPr>
          <a:xfrm>
            <a:off x="0" y="6813376"/>
            <a:ext cx="9144000" cy="0"/>
          </a:xfrm>
          <a:prstGeom prst="line">
            <a:avLst/>
          </a:prstGeom>
          <a:ln w="165100"/>
        </p:spPr>
        <p:style>
          <a:lnRef idx="3">
            <a:schemeClr val="accent2"/>
          </a:lnRef>
          <a:fillRef idx="0">
            <a:schemeClr val="accent2"/>
          </a:fillRef>
          <a:effectRef idx="2">
            <a:schemeClr val="accent2"/>
          </a:effectRef>
          <a:fontRef idx="minor">
            <a:schemeClr val="tx1"/>
          </a:fontRef>
        </p:style>
      </p:cxnSp>
      <p:cxnSp>
        <p:nvCxnSpPr>
          <p:cNvPr id="10" name="直線接點 9"/>
          <p:cNvCxnSpPr/>
          <p:nvPr/>
        </p:nvCxnSpPr>
        <p:spPr>
          <a:xfrm>
            <a:off x="0" y="6597352"/>
            <a:ext cx="9144000" cy="0"/>
          </a:xfrm>
          <a:prstGeom prst="line">
            <a:avLst/>
          </a:prstGeom>
          <a:ln w="76200">
            <a:solidFill>
              <a:schemeClr val="accent2">
                <a:lumMod val="40000"/>
                <a:lumOff val="60000"/>
              </a:schemeClr>
            </a:solidFill>
          </a:ln>
        </p:spPr>
        <p:style>
          <a:lnRef idx="3">
            <a:schemeClr val="accent2"/>
          </a:lnRef>
          <a:fillRef idx="0">
            <a:schemeClr val="accent2"/>
          </a:fillRef>
          <a:effectRef idx="2">
            <a:schemeClr val="accent2"/>
          </a:effectRef>
          <a:fontRef idx="minor">
            <a:schemeClr val="tx1"/>
          </a:fontRef>
        </p:style>
      </p:cxnSp>
      <p:sp>
        <p:nvSpPr>
          <p:cNvPr id="11" name="文字方塊 10"/>
          <p:cNvSpPr txBox="1"/>
          <p:nvPr/>
        </p:nvSpPr>
        <p:spPr>
          <a:xfrm>
            <a:off x="539552" y="1412776"/>
            <a:ext cx="1800200" cy="4401205"/>
          </a:xfrm>
          <a:prstGeom prst="rect">
            <a:avLst/>
          </a:prstGeom>
          <a:noFill/>
        </p:spPr>
        <p:txBody>
          <a:bodyPr wrap="square" rtlCol="0">
            <a:spAutoFit/>
          </a:bodyPr>
          <a:lstStyle/>
          <a:p>
            <a:pPr marL="342900" indent="-342900">
              <a:buFont typeface="Arial" panose="020B0604020202020204" pitchFamily="34" charset="0"/>
              <a:buChar char="•"/>
            </a:pPr>
            <a:r>
              <a:rPr lang="zh-TW" altLang="en-US" sz="2000" dirty="0" smtClean="0">
                <a:solidFill>
                  <a:schemeClr val="bg1"/>
                </a:solidFill>
                <a:latin typeface="微軟正黑體" pitchFamily="34" charset="-120"/>
                <a:ea typeface="微軟正黑體" pitchFamily="34" charset="-120"/>
              </a:rPr>
              <a:t>產業利用性</a:t>
            </a:r>
            <a:endParaRPr lang="en-US" altLang="zh-TW" sz="2000" dirty="0" smtClean="0">
              <a:solidFill>
                <a:schemeClr val="bg1"/>
              </a:solidFill>
              <a:latin typeface="微軟正黑體" pitchFamily="34" charset="-120"/>
              <a:ea typeface="微軟正黑體" pitchFamily="34" charset="-120"/>
            </a:endParaRPr>
          </a:p>
          <a:p>
            <a:endParaRPr lang="en-US" altLang="zh-TW" sz="2000" dirty="0" smtClean="0">
              <a:latin typeface="微軟正黑體" pitchFamily="34" charset="-120"/>
              <a:ea typeface="微軟正黑體" pitchFamily="34" charset="-120"/>
            </a:endParaRPr>
          </a:p>
          <a:p>
            <a:pPr marL="342900" indent="-342900">
              <a:buFont typeface="Arial" panose="020B0604020202020204" pitchFamily="34" charset="0"/>
              <a:buChar char="•"/>
            </a:pPr>
            <a:endParaRPr lang="en-US" altLang="zh-TW" sz="2000" dirty="0">
              <a:latin typeface="微軟正黑體" pitchFamily="34" charset="-120"/>
              <a:ea typeface="微軟正黑體" pitchFamily="34" charset="-120"/>
            </a:endParaRPr>
          </a:p>
          <a:p>
            <a:endParaRPr lang="en-US" altLang="zh-TW" sz="2000" dirty="0" smtClean="0">
              <a:latin typeface="微軟正黑體" pitchFamily="34" charset="-120"/>
              <a:ea typeface="微軟正黑體" pitchFamily="34" charset="-120"/>
            </a:endParaRPr>
          </a:p>
          <a:p>
            <a:pPr marL="342900" indent="-342900">
              <a:buFont typeface="Arial" panose="020B0604020202020204" pitchFamily="34" charset="0"/>
              <a:buChar char="•"/>
            </a:pPr>
            <a:r>
              <a:rPr lang="zh-TW" altLang="en-US" sz="2000" b="1" dirty="0" smtClean="0">
                <a:latin typeface="微軟正黑體" pitchFamily="34" charset="-120"/>
                <a:ea typeface="微軟正黑體" pitchFamily="34" charset="-120"/>
              </a:rPr>
              <a:t>新穎性</a:t>
            </a:r>
            <a:endParaRPr lang="en-US" altLang="zh-TW" sz="2000" b="1" dirty="0" smtClean="0">
              <a:latin typeface="微軟正黑體" pitchFamily="34" charset="-120"/>
              <a:ea typeface="微軟正黑體" pitchFamily="34" charset="-120"/>
            </a:endParaRPr>
          </a:p>
          <a:p>
            <a:pPr marL="342900" indent="-342900">
              <a:buFont typeface="Arial" panose="020B0604020202020204" pitchFamily="34" charset="0"/>
              <a:buChar char="•"/>
            </a:pPr>
            <a:endParaRPr lang="en-US" altLang="zh-TW" sz="2000" dirty="0">
              <a:latin typeface="微軟正黑體" pitchFamily="34" charset="-120"/>
              <a:ea typeface="微軟正黑體" pitchFamily="34" charset="-120"/>
            </a:endParaRPr>
          </a:p>
          <a:p>
            <a:pPr marL="342900" indent="-342900">
              <a:buFont typeface="Arial" panose="020B0604020202020204" pitchFamily="34" charset="0"/>
              <a:buChar char="•"/>
            </a:pPr>
            <a:endParaRPr lang="en-US" altLang="zh-TW" sz="2000" dirty="0" smtClean="0">
              <a:latin typeface="微軟正黑體" pitchFamily="34" charset="-120"/>
              <a:ea typeface="微軟正黑體" pitchFamily="34" charset="-120"/>
            </a:endParaRPr>
          </a:p>
          <a:p>
            <a:pPr marL="342900" indent="-342900">
              <a:buFont typeface="Arial" panose="020B0604020202020204" pitchFamily="34" charset="0"/>
              <a:buChar char="•"/>
            </a:pPr>
            <a:endParaRPr lang="en-US" altLang="zh-TW" sz="2000" dirty="0">
              <a:latin typeface="微軟正黑體" pitchFamily="34" charset="-120"/>
              <a:ea typeface="微軟正黑體" pitchFamily="34" charset="-120"/>
            </a:endParaRPr>
          </a:p>
          <a:p>
            <a:pPr marL="342900" indent="-342900">
              <a:buFont typeface="Arial" panose="020B0604020202020204" pitchFamily="34" charset="0"/>
              <a:buChar char="•"/>
            </a:pPr>
            <a:endParaRPr lang="en-US" altLang="zh-TW" sz="2000" dirty="0" smtClean="0">
              <a:latin typeface="微軟正黑體" pitchFamily="34" charset="-120"/>
              <a:ea typeface="微軟正黑體" pitchFamily="34" charset="-120"/>
            </a:endParaRPr>
          </a:p>
          <a:p>
            <a:pPr marL="342900" indent="-342900">
              <a:buFont typeface="Arial" panose="020B0604020202020204" pitchFamily="34" charset="0"/>
              <a:buChar char="•"/>
            </a:pPr>
            <a:r>
              <a:rPr lang="zh-TW" altLang="en-US" sz="2000" dirty="0" smtClean="0">
                <a:solidFill>
                  <a:schemeClr val="bg1"/>
                </a:solidFill>
                <a:latin typeface="微軟正黑體" pitchFamily="34" charset="-120"/>
                <a:ea typeface="微軟正黑體" pitchFamily="34" charset="-120"/>
              </a:rPr>
              <a:t>進步性</a:t>
            </a:r>
            <a:endParaRPr lang="en-US" altLang="zh-TW" sz="2000" dirty="0" smtClean="0">
              <a:solidFill>
                <a:schemeClr val="bg1"/>
              </a:solidFill>
              <a:latin typeface="微軟正黑體" pitchFamily="34" charset="-120"/>
              <a:ea typeface="微軟正黑體" pitchFamily="34" charset="-120"/>
            </a:endParaRPr>
          </a:p>
          <a:p>
            <a:pPr marL="342900" indent="-342900">
              <a:buFont typeface="Arial" panose="020B0604020202020204" pitchFamily="34" charset="0"/>
              <a:buChar char="•"/>
            </a:pPr>
            <a:endParaRPr lang="en-US" altLang="zh-TW" sz="2000" dirty="0">
              <a:latin typeface="微軟正黑體" pitchFamily="34" charset="-120"/>
              <a:ea typeface="微軟正黑體" pitchFamily="34" charset="-120"/>
            </a:endParaRPr>
          </a:p>
          <a:p>
            <a:pPr marL="342900" indent="-342900">
              <a:buFont typeface="Arial" panose="020B0604020202020204" pitchFamily="34" charset="0"/>
              <a:buChar char="•"/>
            </a:pPr>
            <a:endParaRPr lang="en-US" altLang="zh-TW" sz="2000" dirty="0" smtClean="0">
              <a:latin typeface="微軟正黑體" pitchFamily="34" charset="-120"/>
              <a:ea typeface="微軟正黑體" pitchFamily="34" charset="-120"/>
            </a:endParaRPr>
          </a:p>
          <a:p>
            <a:pPr marL="342900" indent="-342900">
              <a:buFont typeface="Arial" panose="020B0604020202020204" pitchFamily="34" charset="0"/>
              <a:buChar char="•"/>
            </a:pPr>
            <a:endParaRPr lang="en-US" altLang="zh-TW" sz="2000" dirty="0">
              <a:latin typeface="微軟正黑體" pitchFamily="34" charset="-120"/>
              <a:ea typeface="微軟正黑體" pitchFamily="34" charset="-120"/>
            </a:endParaRPr>
          </a:p>
          <a:p>
            <a:pPr marL="342900" indent="-342900">
              <a:buFont typeface="Arial" panose="020B0604020202020204" pitchFamily="34" charset="0"/>
              <a:buChar char="•"/>
            </a:pPr>
            <a:endParaRPr lang="en-US" altLang="zh-TW" sz="2000" dirty="0" smtClean="0">
              <a:latin typeface="微軟正黑體" pitchFamily="34" charset="-120"/>
              <a:ea typeface="微軟正黑體" pitchFamily="34" charset="-120"/>
            </a:endParaRPr>
          </a:p>
        </p:txBody>
      </p:sp>
      <p:grpSp>
        <p:nvGrpSpPr>
          <p:cNvPr id="2" name="群組 1"/>
          <p:cNvGrpSpPr/>
          <p:nvPr/>
        </p:nvGrpSpPr>
        <p:grpSpPr>
          <a:xfrm>
            <a:off x="1979712" y="3064058"/>
            <a:ext cx="5976664" cy="1512168"/>
            <a:chOff x="683568" y="3635732"/>
            <a:chExt cx="7781407" cy="1953508"/>
          </a:xfrm>
        </p:grpSpPr>
        <p:grpSp>
          <p:nvGrpSpPr>
            <p:cNvPr id="19" name="群組 18"/>
            <p:cNvGrpSpPr/>
            <p:nvPr/>
          </p:nvGrpSpPr>
          <p:grpSpPr>
            <a:xfrm>
              <a:off x="683568" y="3635732"/>
              <a:ext cx="2256787" cy="1953508"/>
              <a:chOff x="683568" y="3635732"/>
              <a:chExt cx="2256787" cy="1953508"/>
            </a:xfrm>
          </p:grpSpPr>
          <p:pic>
            <p:nvPicPr>
              <p:cNvPr id="20" name="Picture 3" descr="ãè£½é ãçåçæå°çµæ"/>
              <p:cNvPicPr>
                <a:picLocks noChangeAspect="1" noChangeArrowheads="1"/>
              </p:cNvPicPr>
              <p:nvPr/>
            </p:nvPicPr>
            <p:blipFill>
              <a:blip r:embed="rId2" cstate="print"/>
              <a:srcRect/>
              <a:stretch>
                <a:fillRect/>
              </a:stretch>
            </p:blipFill>
            <p:spPr bwMode="auto">
              <a:xfrm>
                <a:off x="683568" y="3635732"/>
                <a:ext cx="2256787" cy="1453112"/>
              </a:xfrm>
              <a:prstGeom prst="rect">
                <a:avLst/>
              </a:prstGeom>
              <a:noFill/>
            </p:spPr>
          </p:pic>
          <p:sp>
            <p:nvSpPr>
              <p:cNvPr id="21" name="矩形 20"/>
              <p:cNvSpPr/>
              <p:nvPr/>
            </p:nvSpPr>
            <p:spPr>
              <a:xfrm>
                <a:off x="1488796" y="5219908"/>
                <a:ext cx="646331" cy="369332"/>
              </a:xfrm>
              <a:prstGeom prst="rect">
                <a:avLst/>
              </a:prstGeom>
            </p:spPr>
            <p:txBody>
              <a:bodyPr wrap="none">
                <a:spAutoFit/>
              </a:bodyPr>
              <a:lstStyle/>
              <a:p>
                <a:r>
                  <a:rPr kumimoji="1" lang="zh-TW" altLang="zh-TW" b="1" dirty="0" smtClean="0">
                    <a:solidFill>
                      <a:srgbClr val="000000"/>
                    </a:solidFill>
                    <a:latin typeface="微軟正黑體" pitchFamily="34" charset="-120"/>
                    <a:ea typeface="微軟正黑體" pitchFamily="34" charset="-120"/>
                    <a:cs typeface="新細明體" pitchFamily="18" charset="-120"/>
                  </a:rPr>
                  <a:t>製造</a:t>
                </a:r>
                <a:endParaRPr lang="zh-TW" altLang="en-US" b="1" dirty="0"/>
              </a:p>
            </p:txBody>
          </p:sp>
        </p:grpSp>
        <p:grpSp>
          <p:nvGrpSpPr>
            <p:cNvPr id="22" name="群組 21"/>
            <p:cNvGrpSpPr/>
            <p:nvPr/>
          </p:nvGrpSpPr>
          <p:grpSpPr>
            <a:xfrm>
              <a:off x="3468145" y="3635732"/>
              <a:ext cx="2448272" cy="1953508"/>
              <a:chOff x="3497764" y="3635732"/>
              <a:chExt cx="2448272" cy="1953508"/>
            </a:xfrm>
          </p:grpSpPr>
          <p:pic>
            <p:nvPicPr>
              <p:cNvPr id="23" name="Picture 5" descr="ãäº¤æãçåçæå°çµæ"/>
              <p:cNvPicPr>
                <a:picLocks noChangeAspect="1" noChangeArrowheads="1"/>
              </p:cNvPicPr>
              <p:nvPr/>
            </p:nvPicPr>
            <p:blipFill>
              <a:blip r:embed="rId3" cstate="print">
                <a:lum bright="10000"/>
              </a:blip>
              <a:srcRect/>
              <a:stretch>
                <a:fillRect/>
              </a:stretch>
            </p:blipFill>
            <p:spPr bwMode="auto">
              <a:xfrm>
                <a:off x="3497764" y="3635732"/>
                <a:ext cx="2448272" cy="1440160"/>
              </a:xfrm>
              <a:prstGeom prst="rect">
                <a:avLst/>
              </a:prstGeom>
              <a:noFill/>
            </p:spPr>
          </p:pic>
          <p:sp>
            <p:nvSpPr>
              <p:cNvPr id="24" name="矩形 23"/>
              <p:cNvSpPr/>
              <p:nvPr/>
            </p:nvSpPr>
            <p:spPr>
              <a:xfrm>
                <a:off x="3743908" y="5219908"/>
                <a:ext cx="1955985" cy="369332"/>
              </a:xfrm>
              <a:prstGeom prst="rect">
                <a:avLst/>
              </a:prstGeom>
            </p:spPr>
            <p:txBody>
              <a:bodyPr wrap="none">
                <a:spAutoFit/>
              </a:bodyPr>
              <a:lstStyle/>
              <a:p>
                <a:r>
                  <a:rPr kumimoji="1" lang="zh-TW" altLang="zh-TW" b="1" dirty="0" smtClean="0">
                    <a:solidFill>
                      <a:srgbClr val="000000"/>
                    </a:solidFill>
                    <a:latin typeface="微軟正黑體" pitchFamily="34" charset="-120"/>
                    <a:ea typeface="微軟正黑體" pitchFamily="34" charset="-120"/>
                    <a:cs typeface="新細明體" pitchFamily="18" charset="-120"/>
                  </a:rPr>
                  <a:t>販賣</a:t>
                </a:r>
                <a:r>
                  <a:rPr kumimoji="1" lang="en-US" altLang="zh-TW" b="1" dirty="0" smtClean="0">
                    <a:solidFill>
                      <a:srgbClr val="000000"/>
                    </a:solidFill>
                    <a:latin typeface="微軟正黑體" pitchFamily="34" charset="-120"/>
                    <a:ea typeface="微軟正黑體" pitchFamily="34" charset="-120"/>
                    <a:cs typeface="新細明體" pitchFamily="18" charset="-120"/>
                  </a:rPr>
                  <a:t>(</a:t>
                </a:r>
                <a:r>
                  <a:rPr kumimoji="1" lang="zh-TW" altLang="zh-TW" b="1" dirty="0" smtClean="0">
                    <a:solidFill>
                      <a:srgbClr val="000000"/>
                    </a:solidFill>
                    <a:latin typeface="微軟正黑體" pitchFamily="34" charset="-120"/>
                    <a:ea typeface="微軟正黑體" pitchFamily="34" charset="-120"/>
                    <a:cs typeface="新細明體" pitchFamily="18" charset="-120"/>
                  </a:rPr>
                  <a:t>販賣之要約</a:t>
                </a:r>
                <a:r>
                  <a:rPr kumimoji="1" lang="en-US" altLang="zh-TW" b="1" dirty="0" smtClean="0">
                    <a:solidFill>
                      <a:srgbClr val="000000"/>
                    </a:solidFill>
                    <a:latin typeface="微軟正黑體" pitchFamily="34" charset="-120"/>
                    <a:ea typeface="微軟正黑體" pitchFamily="34" charset="-120"/>
                    <a:cs typeface="新細明體" pitchFamily="18" charset="-120"/>
                  </a:rPr>
                  <a:t>)</a:t>
                </a:r>
                <a:endParaRPr kumimoji="1" lang="zh-TW" altLang="en-US" b="1" dirty="0" smtClean="0">
                  <a:solidFill>
                    <a:srgbClr val="000000"/>
                  </a:solidFill>
                  <a:latin typeface="微軟正黑體" pitchFamily="34" charset="-120"/>
                  <a:ea typeface="微軟正黑體" pitchFamily="34" charset="-120"/>
                  <a:cs typeface="新細明體" pitchFamily="18" charset="-120"/>
                </a:endParaRPr>
              </a:p>
            </p:txBody>
          </p:sp>
        </p:grpSp>
        <p:grpSp>
          <p:nvGrpSpPr>
            <p:cNvPr id="25" name="群組 24"/>
            <p:cNvGrpSpPr/>
            <p:nvPr/>
          </p:nvGrpSpPr>
          <p:grpSpPr>
            <a:xfrm>
              <a:off x="6444208" y="3635732"/>
              <a:ext cx="2020767" cy="1953508"/>
              <a:chOff x="6444208" y="3635732"/>
              <a:chExt cx="2020767" cy="1953508"/>
            </a:xfrm>
          </p:grpSpPr>
          <p:pic>
            <p:nvPicPr>
              <p:cNvPr id="26" name="Picture 7" descr="ãä½¿ç¨ãçåçæå°çµæ"/>
              <p:cNvPicPr>
                <a:picLocks noChangeAspect="1" noChangeArrowheads="1"/>
              </p:cNvPicPr>
              <p:nvPr/>
            </p:nvPicPr>
            <p:blipFill>
              <a:blip r:embed="rId4" cstate="print"/>
              <a:srcRect/>
              <a:stretch>
                <a:fillRect/>
              </a:stretch>
            </p:blipFill>
            <p:spPr bwMode="auto">
              <a:xfrm>
                <a:off x="6444208" y="3635732"/>
                <a:ext cx="2020767" cy="1440608"/>
              </a:xfrm>
              <a:prstGeom prst="rect">
                <a:avLst/>
              </a:prstGeom>
              <a:noFill/>
            </p:spPr>
          </p:pic>
          <p:sp>
            <p:nvSpPr>
              <p:cNvPr id="27" name="矩形 26"/>
              <p:cNvSpPr/>
              <p:nvPr/>
            </p:nvSpPr>
            <p:spPr>
              <a:xfrm>
                <a:off x="7092280" y="5219908"/>
                <a:ext cx="646331" cy="369332"/>
              </a:xfrm>
              <a:prstGeom prst="rect">
                <a:avLst/>
              </a:prstGeom>
            </p:spPr>
            <p:txBody>
              <a:bodyPr wrap="none">
                <a:spAutoFit/>
              </a:bodyPr>
              <a:lstStyle/>
              <a:p>
                <a:r>
                  <a:rPr kumimoji="1" lang="zh-TW" altLang="zh-TW" b="1" dirty="0" smtClean="0">
                    <a:solidFill>
                      <a:srgbClr val="000000"/>
                    </a:solidFill>
                    <a:latin typeface="微軟正黑體" pitchFamily="34" charset="-120"/>
                    <a:ea typeface="微軟正黑體" pitchFamily="34" charset="-120"/>
                    <a:cs typeface="新細明體" pitchFamily="18" charset="-120"/>
                  </a:rPr>
                  <a:t>使用</a:t>
                </a:r>
                <a:endParaRPr lang="zh-TW" altLang="en-US" b="1" dirty="0"/>
              </a:p>
            </p:txBody>
          </p:sp>
        </p:grpSp>
      </p:grpSp>
      <p:grpSp>
        <p:nvGrpSpPr>
          <p:cNvPr id="30" name="群組 29"/>
          <p:cNvGrpSpPr/>
          <p:nvPr/>
        </p:nvGrpSpPr>
        <p:grpSpPr>
          <a:xfrm>
            <a:off x="3723005" y="4692421"/>
            <a:ext cx="2592288" cy="1360411"/>
            <a:chOff x="2123728" y="3140968"/>
            <a:chExt cx="4820113" cy="2745596"/>
          </a:xfrm>
        </p:grpSpPr>
        <p:sp>
          <p:nvSpPr>
            <p:cNvPr id="31" name="矩形 30"/>
            <p:cNvSpPr/>
            <p:nvPr/>
          </p:nvSpPr>
          <p:spPr>
            <a:xfrm>
              <a:off x="3915330" y="5517231"/>
              <a:ext cx="646331" cy="369333"/>
            </a:xfrm>
            <a:prstGeom prst="rect">
              <a:avLst/>
            </a:prstGeom>
          </p:spPr>
          <p:txBody>
            <a:bodyPr wrap="none">
              <a:spAutoFit/>
            </a:bodyPr>
            <a:lstStyle/>
            <a:p>
              <a:r>
                <a:rPr kumimoji="1" lang="zh-TW" altLang="zh-TW" b="1" dirty="0" smtClean="0">
                  <a:solidFill>
                    <a:srgbClr val="000000"/>
                  </a:solidFill>
                  <a:latin typeface="微軟正黑體" pitchFamily="34" charset="-120"/>
                  <a:ea typeface="微軟正黑體" pitchFamily="34" charset="-120"/>
                  <a:cs typeface="新細明體" pitchFamily="18" charset="-120"/>
                </a:rPr>
                <a:t>進口</a:t>
              </a:r>
              <a:endParaRPr lang="zh-TW" altLang="en-US" b="1" dirty="0"/>
            </a:p>
          </p:txBody>
        </p:sp>
        <p:pic>
          <p:nvPicPr>
            <p:cNvPr id="32" name="Picture 13" descr="ãé²å£ãçåçæå°çµæ"/>
            <p:cNvPicPr>
              <a:picLocks noChangeAspect="1" noChangeArrowheads="1"/>
            </p:cNvPicPr>
            <p:nvPr/>
          </p:nvPicPr>
          <p:blipFill>
            <a:blip r:embed="rId5" cstate="print"/>
            <a:srcRect t="28990" b="6756"/>
            <a:stretch>
              <a:fillRect/>
            </a:stretch>
          </p:blipFill>
          <p:spPr bwMode="auto">
            <a:xfrm>
              <a:off x="2123728" y="3140968"/>
              <a:ext cx="4820113" cy="2304256"/>
            </a:xfrm>
            <a:prstGeom prst="rect">
              <a:avLst/>
            </a:prstGeom>
            <a:noFill/>
          </p:spPr>
        </p:pic>
      </p:grpSp>
      <p:grpSp>
        <p:nvGrpSpPr>
          <p:cNvPr id="28" name="群組 27"/>
          <p:cNvGrpSpPr/>
          <p:nvPr/>
        </p:nvGrpSpPr>
        <p:grpSpPr>
          <a:xfrm>
            <a:off x="1691680" y="1340768"/>
            <a:ext cx="6624736" cy="1705044"/>
            <a:chOff x="971600" y="1178749"/>
            <a:chExt cx="6624736" cy="1705044"/>
          </a:xfrm>
        </p:grpSpPr>
        <p:sp>
          <p:nvSpPr>
            <p:cNvPr id="29" name="矩形 28"/>
            <p:cNvSpPr/>
            <p:nvPr/>
          </p:nvSpPr>
          <p:spPr>
            <a:xfrm>
              <a:off x="971600" y="1178749"/>
              <a:ext cx="2723823" cy="369332"/>
            </a:xfrm>
            <a:prstGeom prst="rect">
              <a:avLst/>
            </a:prstGeom>
          </p:spPr>
          <p:txBody>
            <a:bodyPr wrap="none">
              <a:spAutoFit/>
            </a:bodyPr>
            <a:lstStyle/>
            <a:p>
              <a:r>
                <a:rPr lang="zh-TW" altLang="en-US" b="1" dirty="0" smtClean="0">
                  <a:solidFill>
                    <a:srgbClr val="000000"/>
                  </a:solidFill>
                  <a:latin typeface="微軟正黑體" pitchFamily="34" charset="-120"/>
                  <a:ea typeface="微軟正黑體" pitchFamily="34" charset="-120"/>
                </a:rPr>
                <a:t>專利法第二十二條第一項</a:t>
              </a:r>
              <a:endParaRPr lang="zh-TW" altLang="en-US" b="1" dirty="0">
                <a:latin typeface="微軟正黑體" pitchFamily="34" charset="-120"/>
                <a:ea typeface="微軟正黑體" pitchFamily="34" charset="-120"/>
              </a:endParaRPr>
            </a:p>
          </p:txBody>
        </p:sp>
        <p:sp>
          <p:nvSpPr>
            <p:cNvPr id="33" name="矩形 32"/>
            <p:cNvSpPr/>
            <p:nvPr/>
          </p:nvSpPr>
          <p:spPr>
            <a:xfrm>
              <a:off x="1043608" y="1498798"/>
              <a:ext cx="6552728" cy="1384995"/>
            </a:xfrm>
            <a:prstGeom prst="rect">
              <a:avLst/>
            </a:prstGeom>
          </p:spPr>
          <p:txBody>
            <a:bodyPr wrap="square">
              <a:spAutoFit/>
            </a:bodyPr>
            <a:lstStyle/>
            <a:p>
              <a:pPr algn="ctr">
                <a:lnSpc>
                  <a:spcPct val="140000"/>
                </a:lnSpc>
                <a:defRPr/>
              </a:pPr>
              <a:r>
                <a:rPr lang="zh-TW" altLang="en-US" sz="2000" dirty="0">
                  <a:solidFill>
                    <a:srgbClr val="000000"/>
                  </a:solidFill>
                  <a:latin typeface="微軟正黑體" pitchFamily="34" charset="-120"/>
                  <a:ea typeface="微軟正黑體" pitchFamily="34" charset="-120"/>
                </a:rPr>
                <a:t>一、申請前已見於</a:t>
              </a:r>
              <a:r>
                <a:rPr lang="zh-TW" altLang="en-US" sz="2000" dirty="0">
                  <a:latin typeface="微軟正黑體" pitchFamily="34" charset="-120"/>
                  <a:ea typeface="微軟正黑體" pitchFamily="34" charset="-120"/>
                </a:rPr>
                <a:t>刊物</a:t>
              </a:r>
              <a:r>
                <a:rPr lang="zh-TW" altLang="en-US" sz="2000" dirty="0">
                  <a:solidFill>
                    <a:srgbClr val="000000"/>
                  </a:solidFill>
                  <a:latin typeface="微軟正黑體" pitchFamily="34" charset="-120"/>
                  <a:ea typeface="微軟正黑體" pitchFamily="34" charset="-120"/>
                </a:rPr>
                <a:t>者。</a:t>
              </a:r>
            </a:p>
            <a:p>
              <a:pPr algn="ctr">
                <a:lnSpc>
                  <a:spcPct val="140000"/>
                </a:lnSpc>
                <a:defRPr/>
              </a:pPr>
              <a:r>
                <a:rPr lang="zh-TW" altLang="en-US" sz="2000" dirty="0">
                  <a:solidFill>
                    <a:srgbClr val="000000"/>
                  </a:solidFill>
                  <a:latin typeface="微軟正黑體" pitchFamily="34" charset="-120"/>
                  <a:ea typeface="微軟正黑體" pitchFamily="34" charset="-120"/>
                </a:rPr>
                <a:t>二、申請前已</a:t>
              </a:r>
              <a:r>
                <a:rPr lang="zh-TW" altLang="en-US" sz="2000" b="1" dirty="0">
                  <a:solidFill>
                    <a:schemeClr val="accent2"/>
                  </a:solidFill>
                  <a:latin typeface="微軟正黑體" pitchFamily="34" charset="-120"/>
                  <a:ea typeface="微軟正黑體" pitchFamily="34" charset="-120"/>
                </a:rPr>
                <a:t>公開實施</a:t>
              </a:r>
              <a:r>
                <a:rPr lang="zh-TW" altLang="en-US" sz="2000" dirty="0">
                  <a:solidFill>
                    <a:srgbClr val="000000"/>
                  </a:solidFill>
                  <a:latin typeface="微軟正黑體" pitchFamily="34" charset="-120"/>
                  <a:ea typeface="微軟正黑體" pitchFamily="34" charset="-120"/>
                </a:rPr>
                <a:t>者。</a:t>
              </a:r>
            </a:p>
            <a:p>
              <a:pPr algn="ctr">
                <a:lnSpc>
                  <a:spcPct val="140000"/>
                </a:lnSpc>
                <a:defRPr/>
              </a:pPr>
              <a:r>
                <a:rPr lang="zh-TW" altLang="en-US" sz="2000" dirty="0">
                  <a:solidFill>
                    <a:srgbClr val="000000"/>
                  </a:solidFill>
                  <a:latin typeface="微軟正黑體" pitchFamily="34" charset="-120"/>
                  <a:ea typeface="微軟正黑體" pitchFamily="34" charset="-120"/>
                </a:rPr>
                <a:t>三、申請前已為公眾所知悉者。</a:t>
              </a:r>
            </a:p>
          </p:txBody>
        </p:sp>
      </p:grpSp>
    </p:spTree>
    <p:extLst>
      <p:ext uri="{BB962C8B-B14F-4D97-AF65-F5344CB8AC3E}">
        <p14:creationId xmlns:p14="http://schemas.microsoft.com/office/powerpoint/2010/main" val="21504193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字方塊 4"/>
          <p:cNvSpPr txBox="1"/>
          <p:nvPr/>
        </p:nvSpPr>
        <p:spPr>
          <a:xfrm>
            <a:off x="2951820" y="214290"/>
            <a:ext cx="3240360" cy="707886"/>
          </a:xfrm>
          <a:prstGeom prst="rect">
            <a:avLst/>
          </a:prstGeom>
          <a:noFill/>
        </p:spPr>
        <p:txBody>
          <a:bodyPr wrap="square" rtlCol="0">
            <a:spAutoFit/>
          </a:bodyPr>
          <a:lstStyle/>
          <a:p>
            <a:pPr algn="ctr"/>
            <a:r>
              <a:rPr lang="zh-TW" altLang="en-US" sz="4000" dirty="0">
                <a:latin typeface="微軟正黑體" panose="020B0604030504040204" pitchFamily="34" charset="-120"/>
                <a:ea typeface="微軟正黑體" panose="020B0604030504040204" pitchFamily="34" charset="-120"/>
              </a:rPr>
              <a:t>發明審查要件</a:t>
            </a:r>
          </a:p>
        </p:txBody>
      </p:sp>
      <p:sp>
        <p:nvSpPr>
          <p:cNvPr id="6" name="日期版面配置區 1"/>
          <p:cNvSpPr>
            <a:spLocks noGrp="1"/>
          </p:cNvSpPr>
          <p:nvPr>
            <p:ph type="dt" sz="half" idx="10"/>
          </p:nvPr>
        </p:nvSpPr>
        <p:spPr>
          <a:xfrm>
            <a:off x="457200" y="6160219"/>
            <a:ext cx="2133600" cy="365125"/>
          </a:xfrm>
        </p:spPr>
        <p:txBody>
          <a:bodyPr/>
          <a:lstStyle/>
          <a:p>
            <a:r>
              <a:rPr lang="en-US" altLang="zh-TW" dirty="0" smtClean="0"/>
              <a:t>www.iipo.com.tw</a:t>
            </a:r>
            <a:endParaRPr lang="zh-TW" altLang="en-US" dirty="0"/>
          </a:p>
        </p:txBody>
      </p:sp>
      <p:sp>
        <p:nvSpPr>
          <p:cNvPr id="7" name="頁尾版面配置區 2"/>
          <p:cNvSpPr>
            <a:spLocks noGrp="1"/>
          </p:cNvSpPr>
          <p:nvPr>
            <p:ph type="ftr" sz="quarter" idx="11"/>
          </p:nvPr>
        </p:nvSpPr>
        <p:spPr>
          <a:xfrm>
            <a:off x="3124200" y="6160219"/>
            <a:ext cx="2895600" cy="365125"/>
          </a:xfrm>
        </p:spPr>
        <p:txBody>
          <a:bodyPr/>
          <a:lstStyle/>
          <a:p>
            <a:r>
              <a:rPr lang="zh-TW" altLang="en-US" smtClean="0"/>
              <a:t>源慶</a:t>
            </a:r>
            <a:r>
              <a:rPr lang="en-US" altLang="zh-TW" smtClean="0"/>
              <a:t>/</a:t>
            </a:r>
            <a:r>
              <a:rPr lang="zh-TW" altLang="en-US" smtClean="0"/>
              <a:t>鴻瑞國際法律專利商標事務所</a:t>
            </a:r>
            <a:endParaRPr lang="zh-TW" altLang="en-US" dirty="0"/>
          </a:p>
        </p:txBody>
      </p:sp>
      <p:sp>
        <p:nvSpPr>
          <p:cNvPr id="8" name="投影片編號版面配置區 3"/>
          <p:cNvSpPr>
            <a:spLocks noGrp="1"/>
          </p:cNvSpPr>
          <p:nvPr>
            <p:ph type="sldNum" sz="quarter" idx="12"/>
          </p:nvPr>
        </p:nvSpPr>
        <p:spPr>
          <a:xfrm>
            <a:off x="6553200" y="6160219"/>
            <a:ext cx="2133600" cy="365125"/>
          </a:xfrm>
        </p:spPr>
        <p:txBody>
          <a:bodyPr/>
          <a:lstStyle/>
          <a:p>
            <a:fld id="{144804FE-49CD-45A7-9DCA-03593087366E}" type="slidenum">
              <a:rPr lang="zh-TW" altLang="en-US" smtClean="0"/>
              <a:pPr/>
              <a:t>25</a:t>
            </a:fld>
            <a:endParaRPr lang="zh-TW" altLang="en-US"/>
          </a:p>
        </p:txBody>
      </p:sp>
      <p:cxnSp>
        <p:nvCxnSpPr>
          <p:cNvPr id="9" name="直線接點 8"/>
          <p:cNvCxnSpPr/>
          <p:nvPr/>
        </p:nvCxnSpPr>
        <p:spPr>
          <a:xfrm>
            <a:off x="0" y="6813376"/>
            <a:ext cx="9144000" cy="0"/>
          </a:xfrm>
          <a:prstGeom prst="line">
            <a:avLst/>
          </a:prstGeom>
          <a:ln w="165100"/>
        </p:spPr>
        <p:style>
          <a:lnRef idx="3">
            <a:schemeClr val="accent2"/>
          </a:lnRef>
          <a:fillRef idx="0">
            <a:schemeClr val="accent2"/>
          </a:fillRef>
          <a:effectRef idx="2">
            <a:schemeClr val="accent2"/>
          </a:effectRef>
          <a:fontRef idx="minor">
            <a:schemeClr val="tx1"/>
          </a:fontRef>
        </p:style>
      </p:cxnSp>
      <p:cxnSp>
        <p:nvCxnSpPr>
          <p:cNvPr id="10" name="直線接點 9"/>
          <p:cNvCxnSpPr/>
          <p:nvPr/>
        </p:nvCxnSpPr>
        <p:spPr>
          <a:xfrm>
            <a:off x="0" y="6597352"/>
            <a:ext cx="9144000" cy="0"/>
          </a:xfrm>
          <a:prstGeom prst="line">
            <a:avLst/>
          </a:prstGeom>
          <a:ln w="76200">
            <a:solidFill>
              <a:schemeClr val="accent2">
                <a:lumMod val="40000"/>
                <a:lumOff val="60000"/>
              </a:schemeClr>
            </a:solidFill>
          </a:ln>
        </p:spPr>
        <p:style>
          <a:lnRef idx="3">
            <a:schemeClr val="accent2"/>
          </a:lnRef>
          <a:fillRef idx="0">
            <a:schemeClr val="accent2"/>
          </a:fillRef>
          <a:effectRef idx="2">
            <a:schemeClr val="accent2"/>
          </a:effectRef>
          <a:fontRef idx="minor">
            <a:schemeClr val="tx1"/>
          </a:fontRef>
        </p:style>
      </p:cxnSp>
      <p:sp>
        <p:nvSpPr>
          <p:cNvPr id="11" name="文字方塊 10"/>
          <p:cNvSpPr txBox="1"/>
          <p:nvPr/>
        </p:nvSpPr>
        <p:spPr>
          <a:xfrm>
            <a:off x="539552" y="1412776"/>
            <a:ext cx="1800200" cy="4401205"/>
          </a:xfrm>
          <a:prstGeom prst="rect">
            <a:avLst/>
          </a:prstGeom>
          <a:noFill/>
        </p:spPr>
        <p:txBody>
          <a:bodyPr wrap="square" rtlCol="0">
            <a:spAutoFit/>
          </a:bodyPr>
          <a:lstStyle/>
          <a:p>
            <a:pPr marL="342900" indent="-342900">
              <a:buFont typeface="Arial" panose="020B0604020202020204" pitchFamily="34" charset="0"/>
              <a:buChar char="•"/>
            </a:pPr>
            <a:r>
              <a:rPr lang="zh-TW" altLang="en-US" sz="2000" dirty="0" smtClean="0">
                <a:solidFill>
                  <a:schemeClr val="bg1"/>
                </a:solidFill>
                <a:latin typeface="微軟正黑體" pitchFamily="34" charset="-120"/>
                <a:ea typeface="微軟正黑體" pitchFamily="34" charset="-120"/>
              </a:rPr>
              <a:t>產業利用性</a:t>
            </a:r>
            <a:endParaRPr lang="en-US" altLang="zh-TW" sz="2000" dirty="0" smtClean="0">
              <a:solidFill>
                <a:schemeClr val="bg1"/>
              </a:solidFill>
              <a:latin typeface="微軟正黑體" pitchFamily="34" charset="-120"/>
              <a:ea typeface="微軟正黑體" pitchFamily="34" charset="-120"/>
            </a:endParaRPr>
          </a:p>
          <a:p>
            <a:endParaRPr lang="en-US" altLang="zh-TW" sz="2000" dirty="0" smtClean="0">
              <a:latin typeface="微軟正黑體" pitchFamily="34" charset="-120"/>
              <a:ea typeface="微軟正黑體" pitchFamily="34" charset="-120"/>
            </a:endParaRPr>
          </a:p>
          <a:p>
            <a:pPr marL="342900" indent="-342900">
              <a:buFont typeface="Arial" panose="020B0604020202020204" pitchFamily="34" charset="0"/>
              <a:buChar char="•"/>
            </a:pPr>
            <a:endParaRPr lang="en-US" altLang="zh-TW" sz="2000" dirty="0">
              <a:latin typeface="微軟正黑體" pitchFamily="34" charset="-120"/>
              <a:ea typeface="微軟正黑體" pitchFamily="34" charset="-120"/>
            </a:endParaRPr>
          </a:p>
          <a:p>
            <a:endParaRPr lang="en-US" altLang="zh-TW" sz="2000" dirty="0" smtClean="0">
              <a:latin typeface="微軟正黑體" pitchFamily="34" charset="-120"/>
              <a:ea typeface="微軟正黑體" pitchFamily="34" charset="-120"/>
            </a:endParaRPr>
          </a:p>
          <a:p>
            <a:pPr marL="342900" indent="-342900">
              <a:buFont typeface="Arial" panose="020B0604020202020204" pitchFamily="34" charset="0"/>
              <a:buChar char="•"/>
            </a:pPr>
            <a:r>
              <a:rPr lang="zh-TW" altLang="en-US" sz="2000" b="1" dirty="0" smtClean="0">
                <a:latin typeface="微軟正黑體" pitchFamily="34" charset="-120"/>
                <a:ea typeface="微軟正黑體" pitchFamily="34" charset="-120"/>
              </a:rPr>
              <a:t>新穎性</a:t>
            </a:r>
            <a:endParaRPr lang="en-US" altLang="zh-TW" sz="2000" b="1" dirty="0" smtClean="0">
              <a:latin typeface="微軟正黑體" pitchFamily="34" charset="-120"/>
              <a:ea typeface="微軟正黑體" pitchFamily="34" charset="-120"/>
            </a:endParaRPr>
          </a:p>
          <a:p>
            <a:pPr marL="342900" indent="-342900">
              <a:buFont typeface="Arial" panose="020B0604020202020204" pitchFamily="34" charset="0"/>
              <a:buChar char="•"/>
            </a:pPr>
            <a:endParaRPr lang="en-US" altLang="zh-TW" sz="2000" dirty="0">
              <a:latin typeface="微軟正黑體" pitchFamily="34" charset="-120"/>
              <a:ea typeface="微軟正黑體" pitchFamily="34" charset="-120"/>
            </a:endParaRPr>
          </a:p>
          <a:p>
            <a:pPr marL="342900" indent="-342900">
              <a:buFont typeface="Arial" panose="020B0604020202020204" pitchFamily="34" charset="0"/>
              <a:buChar char="•"/>
            </a:pPr>
            <a:endParaRPr lang="en-US" altLang="zh-TW" sz="2000" dirty="0" smtClean="0">
              <a:latin typeface="微軟正黑體" pitchFamily="34" charset="-120"/>
              <a:ea typeface="微軟正黑體" pitchFamily="34" charset="-120"/>
            </a:endParaRPr>
          </a:p>
          <a:p>
            <a:pPr marL="342900" indent="-342900">
              <a:buFont typeface="Arial" panose="020B0604020202020204" pitchFamily="34" charset="0"/>
              <a:buChar char="•"/>
            </a:pPr>
            <a:endParaRPr lang="en-US" altLang="zh-TW" sz="2000" dirty="0">
              <a:latin typeface="微軟正黑體" pitchFamily="34" charset="-120"/>
              <a:ea typeface="微軟正黑體" pitchFamily="34" charset="-120"/>
            </a:endParaRPr>
          </a:p>
          <a:p>
            <a:pPr marL="342900" indent="-342900">
              <a:buFont typeface="Arial" panose="020B0604020202020204" pitchFamily="34" charset="0"/>
              <a:buChar char="•"/>
            </a:pPr>
            <a:endParaRPr lang="en-US" altLang="zh-TW" sz="2000" dirty="0" smtClean="0">
              <a:latin typeface="微軟正黑體" pitchFamily="34" charset="-120"/>
              <a:ea typeface="微軟正黑體" pitchFamily="34" charset="-120"/>
            </a:endParaRPr>
          </a:p>
          <a:p>
            <a:pPr marL="342900" indent="-342900">
              <a:buFont typeface="Arial" panose="020B0604020202020204" pitchFamily="34" charset="0"/>
              <a:buChar char="•"/>
            </a:pPr>
            <a:r>
              <a:rPr lang="zh-TW" altLang="en-US" sz="2000" dirty="0" smtClean="0">
                <a:solidFill>
                  <a:schemeClr val="bg1"/>
                </a:solidFill>
                <a:latin typeface="微軟正黑體" pitchFamily="34" charset="-120"/>
                <a:ea typeface="微軟正黑體" pitchFamily="34" charset="-120"/>
              </a:rPr>
              <a:t>進步性</a:t>
            </a:r>
            <a:endParaRPr lang="en-US" altLang="zh-TW" sz="2000" dirty="0" smtClean="0">
              <a:solidFill>
                <a:schemeClr val="bg1"/>
              </a:solidFill>
              <a:latin typeface="微軟正黑體" pitchFamily="34" charset="-120"/>
              <a:ea typeface="微軟正黑體" pitchFamily="34" charset="-120"/>
            </a:endParaRPr>
          </a:p>
          <a:p>
            <a:pPr marL="342900" indent="-342900">
              <a:buFont typeface="Arial" panose="020B0604020202020204" pitchFamily="34" charset="0"/>
              <a:buChar char="•"/>
            </a:pPr>
            <a:endParaRPr lang="en-US" altLang="zh-TW" sz="2000" dirty="0">
              <a:latin typeface="微軟正黑體" pitchFamily="34" charset="-120"/>
              <a:ea typeface="微軟正黑體" pitchFamily="34" charset="-120"/>
            </a:endParaRPr>
          </a:p>
          <a:p>
            <a:pPr marL="342900" indent="-342900">
              <a:buFont typeface="Arial" panose="020B0604020202020204" pitchFamily="34" charset="0"/>
              <a:buChar char="•"/>
            </a:pPr>
            <a:endParaRPr lang="en-US" altLang="zh-TW" sz="2000" dirty="0" smtClean="0">
              <a:latin typeface="微軟正黑體" pitchFamily="34" charset="-120"/>
              <a:ea typeface="微軟正黑體" pitchFamily="34" charset="-120"/>
            </a:endParaRPr>
          </a:p>
          <a:p>
            <a:pPr marL="342900" indent="-342900">
              <a:buFont typeface="Arial" panose="020B0604020202020204" pitchFamily="34" charset="0"/>
              <a:buChar char="•"/>
            </a:pPr>
            <a:endParaRPr lang="en-US" altLang="zh-TW" sz="2000" dirty="0">
              <a:latin typeface="微軟正黑體" pitchFamily="34" charset="-120"/>
              <a:ea typeface="微軟正黑體" pitchFamily="34" charset="-120"/>
            </a:endParaRPr>
          </a:p>
          <a:p>
            <a:pPr marL="342900" indent="-342900">
              <a:buFont typeface="Arial" panose="020B0604020202020204" pitchFamily="34" charset="0"/>
              <a:buChar char="•"/>
            </a:pPr>
            <a:endParaRPr lang="en-US" altLang="zh-TW" sz="2000" dirty="0" smtClean="0">
              <a:latin typeface="微軟正黑體" pitchFamily="34" charset="-120"/>
              <a:ea typeface="微軟正黑體" pitchFamily="34" charset="-120"/>
            </a:endParaRPr>
          </a:p>
        </p:txBody>
      </p:sp>
      <p:sp>
        <p:nvSpPr>
          <p:cNvPr id="3" name="矩形 2"/>
          <p:cNvSpPr/>
          <p:nvPr/>
        </p:nvSpPr>
        <p:spPr>
          <a:xfrm>
            <a:off x="2748424" y="3059668"/>
            <a:ext cx="3647152" cy="369332"/>
          </a:xfrm>
          <a:prstGeom prst="rect">
            <a:avLst/>
          </a:prstGeom>
        </p:spPr>
        <p:txBody>
          <a:bodyPr wrap="none">
            <a:spAutoFit/>
          </a:bodyPr>
          <a:lstStyle/>
          <a:p>
            <a:r>
              <a:rPr lang="zh-TW" altLang="en-US" dirty="0">
                <a:latin typeface="微軟正黑體" panose="020B0604030504040204" pitchFamily="34" charset="-120"/>
                <a:ea typeface="微軟正黑體" panose="020B0604030504040204" pitchFamily="34" charset="-120"/>
              </a:rPr>
              <a:t>以</a:t>
            </a:r>
            <a:r>
              <a:rPr lang="zh-TW" altLang="en-US" b="1" dirty="0">
                <a:latin typeface="微軟正黑體" panose="020B0604030504040204" pitchFamily="34" charset="-120"/>
                <a:ea typeface="微軟正黑體" panose="020B0604030504040204" pitchFamily="34" charset="-120"/>
              </a:rPr>
              <a:t>口語</a:t>
            </a:r>
            <a:r>
              <a:rPr lang="zh-TW" altLang="en-US" dirty="0">
                <a:latin typeface="微軟正黑體" panose="020B0604030504040204" pitchFamily="34" charset="-120"/>
                <a:ea typeface="微軟正黑體" panose="020B0604030504040204" pitchFamily="34" charset="-120"/>
              </a:rPr>
              <a:t>或</a:t>
            </a:r>
            <a:r>
              <a:rPr lang="zh-TW" altLang="en-US" b="1" dirty="0">
                <a:latin typeface="微軟正黑體" panose="020B0604030504040204" pitchFamily="34" charset="-120"/>
                <a:ea typeface="微軟正黑體" panose="020B0604030504040204" pitchFamily="34" charset="-120"/>
              </a:rPr>
              <a:t>展示</a:t>
            </a:r>
            <a:r>
              <a:rPr lang="zh-TW" altLang="en-US" dirty="0">
                <a:latin typeface="微軟正黑體" panose="020B0604030504040204" pitchFamily="34" charset="-120"/>
                <a:ea typeface="微軟正黑體" panose="020B0604030504040204" pitchFamily="34" charset="-120"/>
              </a:rPr>
              <a:t>等方式揭露技術內容</a:t>
            </a:r>
          </a:p>
        </p:txBody>
      </p:sp>
      <p:grpSp>
        <p:nvGrpSpPr>
          <p:cNvPr id="4" name="群組 3"/>
          <p:cNvGrpSpPr/>
          <p:nvPr/>
        </p:nvGrpSpPr>
        <p:grpSpPr>
          <a:xfrm>
            <a:off x="1547664" y="3717032"/>
            <a:ext cx="3581824" cy="2218900"/>
            <a:chOff x="965496" y="3717032"/>
            <a:chExt cx="3581824" cy="2218900"/>
          </a:xfrm>
        </p:grpSpPr>
        <p:pic>
          <p:nvPicPr>
            <p:cNvPr id="4099"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39752" y="4379140"/>
              <a:ext cx="2207568" cy="15567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65496" y="3717032"/>
              <a:ext cx="1986324" cy="13242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4100" name="Picture 4"/>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6500" t="10239" r="4139" b="4044"/>
          <a:stretch/>
        </p:blipFill>
        <p:spPr bwMode="auto">
          <a:xfrm>
            <a:off x="5364088" y="3717032"/>
            <a:ext cx="2525120" cy="16165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7" name="群組 16"/>
          <p:cNvGrpSpPr/>
          <p:nvPr/>
        </p:nvGrpSpPr>
        <p:grpSpPr>
          <a:xfrm>
            <a:off x="1691680" y="1340768"/>
            <a:ext cx="6624736" cy="1705044"/>
            <a:chOff x="971600" y="1178749"/>
            <a:chExt cx="6624736" cy="1705044"/>
          </a:xfrm>
        </p:grpSpPr>
        <p:sp>
          <p:nvSpPr>
            <p:cNvPr id="18" name="矩形 17"/>
            <p:cNvSpPr/>
            <p:nvPr/>
          </p:nvSpPr>
          <p:spPr>
            <a:xfrm>
              <a:off x="971600" y="1178749"/>
              <a:ext cx="2723823" cy="369332"/>
            </a:xfrm>
            <a:prstGeom prst="rect">
              <a:avLst/>
            </a:prstGeom>
          </p:spPr>
          <p:txBody>
            <a:bodyPr wrap="none">
              <a:spAutoFit/>
            </a:bodyPr>
            <a:lstStyle/>
            <a:p>
              <a:r>
                <a:rPr lang="zh-TW" altLang="en-US" b="1" dirty="0" smtClean="0">
                  <a:solidFill>
                    <a:srgbClr val="000000"/>
                  </a:solidFill>
                  <a:latin typeface="微軟正黑體" pitchFamily="34" charset="-120"/>
                  <a:ea typeface="微軟正黑體" pitchFamily="34" charset="-120"/>
                </a:rPr>
                <a:t>專利法第二十二條第一項</a:t>
              </a:r>
              <a:endParaRPr lang="zh-TW" altLang="en-US" b="1" dirty="0">
                <a:latin typeface="微軟正黑體" pitchFamily="34" charset="-120"/>
                <a:ea typeface="微軟正黑體" pitchFamily="34" charset="-120"/>
              </a:endParaRPr>
            </a:p>
          </p:txBody>
        </p:sp>
        <p:sp>
          <p:nvSpPr>
            <p:cNvPr id="19" name="矩形 18"/>
            <p:cNvSpPr/>
            <p:nvPr/>
          </p:nvSpPr>
          <p:spPr>
            <a:xfrm>
              <a:off x="1043608" y="1498798"/>
              <a:ext cx="6552728" cy="1384995"/>
            </a:xfrm>
            <a:prstGeom prst="rect">
              <a:avLst/>
            </a:prstGeom>
          </p:spPr>
          <p:txBody>
            <a:bodyPr wrap="square">
              <a:spAutoFit/>
            </a:bodyPr>
            <a:lstStyle/>
            <a:p>
              <a:pPr algn="ctr">
                <a:lnSpc>
                  <a:spcPct val="140000"/>
                </a:lnSpc>
                <a:defRPr/>
              </a:pPr>
              <a:r>
                <a:rPr lang="zh-TW" altLang="en-US" sz="2000" dirty="0">
                  <a:solidFill>
                    <a:srgbClr val="000000"/>
                  </a:solidFill>
                  <a:latin typeface="微軟正黑體" pitchFamily="34" charset="-120"/>
                  <a:ea typeface="微軟正黑體" pitchFamily="34" charset="-120"/>
                </a:rPr>
                <a:t>一、申請前已見於</a:t>
              </a:r>
              <a:r>
                <a:rPr lang="zh-TW" altLang="en-US" sz="2000" dirty="0">
                  <a:latin typeface="微軟正黑體" pitchFamily="34" charset="-120"/>
                  <a:ea typeface="微軟正黑體" pitchFamily="34" charset="-120"/>
                </a:rPr>
                <a:t>刊物</a:t>
              </a:r>
              <a:r>
                <a:rPr lang="zh-TW" altLang="en-US" sz="2000" dirty="0">
                  <a:solidFill>
                    <a:srgbClr val="000000"/>
                  </a:solidFill>
                  <a:latin typeface="微軟正黑體" pitchFamily="34" charset="-120"/>
                  <a:ea typeface="微軟正黑體" pitchFamily="34" charset="-120"/>
                </a:rPr>
                <a:t>者。</a:t>
              </a:r>
            </a:p>
            <a:p>
              <a:pPr algn="ctr">
                <a:lnSpc>
                  <a:spcPct val="140000"/>
                </a:lnSpc>
                <a:defRPr/>
              </a:pPr>
              <a:r>
                <a:rPr lang="zh-TW" altLang="en-US" sz="2000" dirty="0">
                  <a:solidFill>
                    <a:srgbClr val="000000"/>
                  </a:solidFill>
                  <a:latin typeface="微軟正黑體" pitchFamily="34" charset="-120"/>
                  <a:ea typeface="微軟正黑體" pitchFamily="34" charset="-120"/>
                </a:rPr>
                <a:t>二、申請前已</a:t>
              </a:r>
              <a:r>
                <a:rPr lang="zh-TW" altLang="en-US" sz="2000" dirty="0">
                  <a:latin typeface="微軟正黑體" pitchFamily="34" charset="-120"/>
                  <a:ea typeface="微軟正黑體" pitchFamily="34" charset="-120"/>
                </a:rPr>
                <a:t>公開實施</a:t>
              </a:r>
              <a:r>
                <a:rPr lang="zh-TW" altLang="en-US" sz="2000" dirty="0">
                  <a:solidFill>
                    <a:srgbClr val="000000"/>
                  </a:solidFill>
                  <a:latin typeface="微軟正黑體" pitchFamily="34" charset="-120"/>
                  <a:ea typeface="微軟正黑體" pitchFamily="34" charset="-120"/>
                </a:rPr>
                <a:t>者。</a:t>
              </a:r>
            </a:p>
            <a:p>
              <a:pPr algn="ctr">
                <a:lnSpc>
                  <a:spcPct val="140000"/>
                </a:lnSpc>
                <a:defRPr/>
              </a:pPr>
              <a:r>
                <a:rPr lang="zh-TW" altLang="en-US" sz="2000" dirty="0">
                  <a:solidFill>
                    <a:srgbClr val="000000"/>
                  </a:solidFill>
                  <a:latin typeface="微軟正黑體" pitchFamily="34" charset="-120"/>
                  <a:ea typeface="微軟正黑體" pitchFamily="34" charset="-120"/>
                </a:rPr>
                <a:t>三、申請前已為</a:t>
              </a:r>
              <a:r>
                <a:rPr lang="zh-TW" altLang="en-US" sz="2000" b="1" dirty="0">
                  <a:solidFill>
                    <a:schemeClr val="accent2"/>
                  </a:solidFill>
                  <a:latin typeface="微軟正黑體" pitchFamily="34" charset="-120"/>
                  <a:ea typeface="微軟正黑體" pitchFamily="34" charset="-120"/>
                </a:rPr>
                <a:t>公眾所知悉</a:t>
              </a:r>
              <a:r>
                <a:rPr lang="zh-TW" altLang="en-US" sz="2000" dirty="0">
                  <a:solidFill>
                    <a:srgbClr val="000000"/>
                  </a:solidFill>
                  <a:latin typeface="微軟正黑體" pitchFamily="34" charset="-120"/>
                  <a:ea typeface="微軟正黑體" pitchFamily="34" charset="-120"/>
                </a:rPr>
                <a:t>者。</a:t>
              </a:r>
            </a:p>
          </p:txBody>
        </p:sp>
      </p:grpSp>
    </p:spTree>
    <p:extLst>
      <p:ext uri="{BB962C8B-B14F-4D97-AF65-F5344CB8AC3E}">
        <p14:creationId xmlns:p14="http://schemas.microsoft.com/office/powerpoint/2010/main" val="3795117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1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字方塊 4"/>
          <p:cNvSpPr txBox="1"/>
          <p:nvPr/>
        </p:nvSpPr>
        <p:spPr>
          <a:xfrm>
            <a:off x="2951820" y="214290"/>
            <a:ext cx="3240360" cy="707886"/>
          </a:xfrm>
          <a:prstGeom prst="rect">
            <a:avLst/>
          </a:prstGeom>
          <a:noFill/>
        </p:spPr>
        <p:txBody>
          <a:bodyPr wrap="square" rtlCol="0">
            <a:spAutoFit/>
          </a:bodyPr>
          <a:lstStyle/>
          <a:p>
            <a:pPr algn="ctr"/>
            <a:r>
              <a:rPr lang="zh-TW" altLang="en-US" sz="4000" dirty="0">
                <a:latin typeface="微軟正黑體" panose="020B0604030504040204" pitchFamily="34" charset="-120"/>
                <a:ea typeface="微軟正黑體" panose="020B0604030504040204" pitchFamily="34" charset="-120"/>
              </a:rPr>
              <a:t>發明審查要件</a:t>
            </a:r>
          </a:p>
        </p:txBody>
      </p:sp>
      <p:sp>
        <p:nvSpPr>
          <p:cNvPr id="6" name="日期版面配置區 1"/>
          <p:cNvSpPr>
            <a:spLocks noGrp="1"/>
          </p:cNvSpPr>
          <p:nvPr>
            <p:ph type="dt" sz="half" idx="10"/>
          </p:nvPr>
        </p:nvSpPr>
        <p:spPr>
          <a:xfrm>
            <a:off x="457200" y="6160219"/>
            <a:ext cx="2133600" cy="365125"/>
          </a:xfrm>
        </p:spPr>
        <p:txBody>
          <a:bodyPr/>
          <a:lstStyle/>
          <a:p>
            <a:r>
              <a:rPr lang="en-US" altLang="zh-TW" dirty="0" smtClean="0"/>
              <a:t>www.iipo.com.tw</a:t>
            </a:r>
            <a:endParaRPr lang="zh-TW" altLang="en-US" dirty="0"/>
          </a:p>
        </p:txBody>
      </p:sp>
      <p:sp>
        <p:nvSpPr>
          <p:cNvPr id="7" name="頁尾版面配置區 2"/>
          <p:cNvSpPr>
            <a:spLocks noGrp="1"/>
          </p:cNvSpPr>
          <p:nvPr>
            <p:ph type="ftr" sz="quarter" idx="11"/>
          </p:nvPr>
        </p:nvSpPr>
        <p:spPr>
          <a:xfrm>
            <a:off x="3124200" y="6160219"/>
            <a:ext cx="2895600" cy="365125"/>
          </a:xfrm>
        </p:spPr>
        <p:txBody>
          <a:bodyPr/>
          <a:lstStyle/>
          <a:p>
            <a:r>
              <a:rPr lang="zh-TW" altLang="en-US" smtClean="0"/>
              <a:t>源慶</a:t>
            </a:r>
            <a:r>
              <a:rPr lang="en-US" altLang="zh-TW" smtClean="0"/>
              <a:t>/</a:t>
            </a:r>
            <a:r>
              <a:rPr lang="zh-TW" altLang="en-US" smtClean="0"/>
              <a:t>鴻瑞國際法律專利商標事務所</a:t>
            </a:r>
            <a:endParaRPr lang="zh-TW" altLang="en-US" dirty="0"/>
          </a:p>
        </p:txBody>
      </p:sp>
      <p:sp>
        <p:nvSpPr>
          <p:cNvPr id="8" name="投影片編號版面配置區 3"/>
          <p:cNvSpPr>
            <a:spLocks noGrp="1"/>
          </p:cNvSpPr>
          <p:nvPr>
            <p:ph type="sldNum" sz="quarter" idx="12"/>
          </p:nvPr>
        </p:nvSpPr>
        <p:spPr>
          <a:xfrm>
            <a:off x="6553200" y="6160219"/>
            <a:ext cx="2133600" cy="365125"/>
          </a:xfrm>
        </p:spPr>
        <p:txBody>
          <a:bodyPr/>
          <a:lstStyle/>
          <a:p>
            <a:fld id="{144804FE-49CD-45A7-9DCA-03593087366E}" type="slidenum">
              <a:rPr lang="zh-TW" altLang="en-US" smtClean="0"/>
              <a:pPr/>
              <a:t>26</a:t>
            </a:fld>
            <a:endParaRPr lang="zh-TW" altLang="en-US"/>
          </a:p>
        </p:txBody>
      </p:sp>
      <p:cxnSp>
        <p:nvCxnSpPr>
          <p:cNvPr id="9" name="直線接點 8"/>
          <p:cNvCxnSpPr/>
          <p:nvPr/>
        </p:nvCxnSpPr>
        <p:spPr>
          <a:xfrm>
            <a:off x="0" y="6813376"/>
            <a:ext cx="9144000" cy="0"/>
          </a:xfrm>
          <a:prstGeom prst="line">
            <a:avLst/>
          </a:prstGeom>
          <a:ln w="165100"/>
        </p:spPr>
        <p:style>
          <a:lnRef idx="3">
            <a:schemeClr val="accent2"/>
          </a:lnRef>
          <a:fillRef idx="0">
            <a:schemeClr val="accent2"/>
          </a:fillRef>
          <a:effectRef idx="2">
            <a:schemeClr val="accent2"/>
          </a:effectRef>
          <a:fontRef idx="minor">
            <a:schemeClr val="tx1"/>
          </a:fontRef>
        </p:style>
      </p:cxnSp>
      <p:cxnSp>
        <p:nvCxnSpPr>
          <p:cNvPr id="10" name="直線接點 9"/>
          <p:cNvCxnSpPr/>
          <p:nvPr/>
        </p:nvCxnSpPr>
        <p:spPr>
          <a:xfrm>
            <a:off x="0" y="6597352"/>
            <a:ext cx="9144000" cy="0"/>
          </a:xfrm>
          <a:prstGeom prst="line">
            <a:avLst/>
          </a:prstGeom>
          <a:ln w="76200">
            <a:solidFill>
              <a:schemeClr val="accent2">
                <a:lumMod val="40000"/>
                <a:lumOff val="60000"/>
              </a:schemeClr>
            </a:solidFill>
          </a:ln>
        </p:spPr>
        <p:style>
          <a:lnRef idx="3">
            <a:schemeClr val="accent2"/>
          </a:lnRef>
          <a:fillRef idx="0">
            <a:schemeClr val="accent2"/>
          </a:fillRef>
          <a:effectRef idx="2">
            <a:schemeClr val="accent2"/>
          </a:effectRef>
          <a:fontRef idx="minor">
            <a:schemeClr val="tx1"/>
          </a:fontRef>
        </p:style>
      </p:cxnSp>
      <p:sp>
        <p:nvSpPr>
          <p:cNvPr id="11" name="文字方塊 10"/>
          <p:cNvSpPr txBox="1"/>
          <p:nvPr/>
        </p:nvSpPr>
        <p:spPr>
          <a:xfrm>
            <a:off x="539552" y="1412776"/>
            <a:ext cx="1800200" cy="4401205"/>
          </a:xfrm>
          <a:prstGeom prst="rect">
            <a:avLst/>
          </a:prstGeom>
          <a:noFill/>
        </p:spPr>
        <p:txBody>
          <a:bodyPr wrap="square" rtlCol="0">
            <a:spAutoFit/>
          </a:bodyPr>
          <a:lstStyle/>
          <a:p>
            <a:pPr marL="342900" indent="-342900">
              <a:buFont typeface="Arial" panose="020B0604020202020204" pitchFamily="34" charset="0"/>
              <a:buChar char="•"/>
            </a:pPr>
            <a:r>
              <a:rPr lang="zh-TW" altLang="en-US" sz="2000" dirty="0" smtClean="0">
                <a:solidFill>
                  <a:schemeClr val="bg1"/>
                </a:solidFill>
                <a:latin typeface="微軟正黑體" pitchFamily="34" charset="-120"/>
                <a:ea typeface="微軟正黑體" pitchFamily="34" charset="-120"/>
              </a:rPr>
              <a:t>產業利用性</a:t>
            </a:r>
            <a:endParaRPr lang="en-US" altLang="zh-TW" sz="2000" dirty="0" smtClean="0">
              <a:solidFill>
                <a:schemeClr val="bg1"/>
              </a:solidFill>
              <a:latin typeface="微軟正黑體" pitchFamily="34" charset="-120"/>
              <a:ea typeface="微軟正黑體" pitchFamily="34" charset="-120"/>
            </a:endParaRPr>
          </a:p>
          <a:p>
            <a:endParaRPr lang="en-US" altLang="zh-TW" sz="2000" dirty="0" smtClean="0">
              <a:latin typeface="微軟正黑體" pitchFamily="34" charset="-120"/>
              <a:ea typeface="微軟正黑體" pitchFamily="34" charset="-120"/>
            </a:endParaRPr>
          </a:p>
          <a:p>
            <a:pPr marL="342900" indent="-342900">
              <a:buFont typeface="Arial" panose="020B0604020202020204" pitchFamily="34" charset="0"/>
              <a:buChar char="•"/>
            </a:pPr>
            <a:endParaRPr lang="en-US" altLang="zh-TW" sz="2000" dirty="0">
              <a:latin typeface="微軟正黑體" pitchFamily="34" charset="-120"/>
              <a:ea typeface="微軟正黑體" pitchFamily="34" charset="-120"/>
            </a:endParaRPr>
          </a:p>
          <a:p>
            <a:endParaRPr lang="en-US" altLang="zh-TW" sz="2000" dirty="0" smtClean="0">
              <a:latin typeface="微軟正黑體" pitchFamily="34" charset="-120"/>
              <a:ea typeface="微軟正黑體" pitchFamily="34" charset="-120"/>
            </a:endParaRPr>
          </a:p>
          <a:p>
            <a:pPr marL="342900" indent="-342900">
              <a:buFont typeface="Arial" panose="020B0604020202020204" pitchFamily="34" charset="0"/>
              <a:buChar char="•"/>
            </a:pPr>
            <a:r>
              <a:rPr lang="zh-TW" altLang="en-US" sz="2000" b="1" dirty="0" smtClean="0">
                <a:latin typeface="微軟正黑體" pitchFamily="34" charset="-120"/>
                <a:ea typeface="微軟正黑體" pitchFamily="34" charset="-120"/>
              </a:rPr>
              <a:t>新穎性</a:t>
            </a:r>
            <a:endParaRPr lang="en-US" altLang="zh-TW" sz="2000" b="1" dirty="0" smtClean="0">
              <a:latin typeface="微軟正黑體" pitchFamily="34" charset="-120"/>
              <a:ea typeface="微軟正黑體" pitchFamily="34" charset="-120"/>
            </a:endParaRPr>
          </a:p>
          <a:p>
            <a:pPr marL="342900" indent="-342900">
              <a:buFont typeface="Arial" panose="020B0604020202020204" pitchFamily="34" charset="0"/>
              <a:buChar char="•"/>
            </a:pPr>
            <a:endParaRPr lang="en-US" altLang="zh-TW" sz="2000" dirty="0">
              <a:latin typeface="微軟正黑體" pitchFamily="34" charset="-120"/>
              <a:ea typeface="微軟正黑體" pitchFamily="34" charset="-120"/>
            </a:endParaRPr>
          </a:p>
          <a:p>
            <a:pPr marL="342900" indent="-342900">
              <a:buFont typeface="Arial" panose="020B0604020202020204" pitchFamily="34" charset="0"/>
              <a:buChar char="•"/>
            </a:pPr>
            <a:endParaRPr lang="en-US" altLang="zh-TW" sz="2000" dirty="0" smtClean="0">
              <a:latin typeface="微軟正黑體" pitchFamily="34" charset="-120"/>
              <a:ea typeface="微軟正黑體" pitchFamily="34" charset="-120"/>
            </a:endParaRPr>
          </a:p>
          <a:p>
            <a:pPr marL="342900" indent="-342900">
              <a:buFont typeface="Arial" panose="020B0604020202020204" pitchFamily="34" charset="0"/>
              <a:buChar char="•"/>
            </a:pPr>
            <a:endParaRPr lang="en-US" altLang="zh-TW" sz="2000" dirty="0">
              <a:latin typeface="微軟正黑體" pitchFamily="34" charset="-120"/>
              <a:ea typeface="微軟正黑體" pitchFamily="34" charset="-120"/>
            </a:endParaRPr>
          </a:p>
          <a:p>
            <a:pPr marL="342900" indent="-342900">
              <a:buFont typeface="Arial" panose="020B0604020202020204" pitchFamily="34" charset="0"/>
              <a:buChar char="•"/>
            </a:pPr>
            <a:endParaRPr lang="en-US" altLang="zh-TW" sz="2000" dirty="0" smtClean="0">
              <a:latin typeface="微軟正黑體" pitchFamily="34" charset="-120"/>
              <a:ea typeface="微軟正黑體" pitchFamily="34" charset="-120"/>
            </a:endParaRPr>
          </a:p>
          <a:p>
            <a:pPr marL="342900" indent="-342900">
              <a:buFont typeface="Arial" panose="020B0604020202020204" pitchFamily="34" charset="0"/>
              <a:buChar char="•"/>
            </a:pPr>
            <a:r>
              <a:rPr lang="zh-TW" altLang="en-US" sz="2000" dirty="0" smtClean="0">
                <a:solidFill>
                  <a:schemeClr val="bg1"/>
                </a:solidFill>
                <a:latin typeface="微軟正黑體" pitchFamily="34" charset="-120"/>
                <a:ea typeface="微軟正黑體" pitchFamily="34" charset="-120"/>
              </a:rPr>
              <a:t>進步性</a:t>
            </a:r>
            <a:endParaRPr lang="en-US" altLang="zh-TW" sz="2000" dirty="0" smtClean="0">
              <a:solidFill>
                <a:schemeClr val="bg1"/>
              </a:solidFill>
              <a:latin typeface="微軟正黑體" pitchFamily="34" charset="-120"/>
              <a:ea typeface="微軟正黑體" pitchFamily="34" charset="-120"/>
            </a:endParaRPr>
          </a:p>
          <a:p>
            <a:pPr marL="342900" indent="-342900">
              <a:buFont typeface="Arial" panose="020B0604020202020204" pitchFamily="34" charset="0"/>
              <a:buChar char="•"/>
            </a:pPr>
            <a:endParaRPr lang="en-US" altLang="zh-TW" sz="2000" dirty="0">
              <a:latin typeface="微軟正黑體" pitchFamily="34" charset="-120"/>
              <a:ea typeface="微軟正黑體" pitchFamily="34" charset="-120"/>
            </a:endParaRPr>
          </a:p>
          <a:p>
            <a:pPr marL="342900" indent="-342900">
              <a:buFont typeface="Arial" panose="020B0604020202020204" pitchFamily="34" charset="0"/>
              <a:buChar char="•"/>
            </a:pPr>
            <a:endParaRPr lang="en-US" altLang="zh-TW" sz="2000" dirty="0" smtClean="0">
              <a:latin typeface="微軟正黑體" pitchFamily="34" charset="-120"/>
              <a:ea typeface="微軟正黑體" pitchFamily="34" charset="-120"/>
            </a:endParaRPr>
          </a:p>
          <a:p>
            <a:pPr marL="342900" indent="-342900">
              <a:buFont typeface="Arial" panose="020B0604020202020204" pitchFamily="34" charset="0"/>
              <a:buChar char="•"/>
            </a:pPr>
            <a:endParaRPr lang="en-US" altLang="zh-TW" sz="2000" dirty="0">
              <a:latin typeface="微軟正黑體" pitchFamily="34" charset="-120"/>
              <a:ea typeface="微軟正黑體" pitchFamily="34" charset="-120"/>
            </a:endParaRPr>
          </a:p>
          <a:p>
            <a:pPr marL="342900" indent="-342900">
              <a:buFont typeface="Arial" panose="020B0604020202020204" pitchFamily="34" charset="0"/>
              <a:buChar char="•"/>
            </a:pPr>
            <a:endParaRPr lang="en-US" altLang="zh-TW" sz="2000" dirty="0" smtClean="0">
              <a:latin typeface="微軟正黑體" pitchFamily="34" charset="-120"/>
              <a:ea typeface="微軟正黑體" pitchFamily="34" charset="-120"/>
            </a:endParaRPr>
          </a:p>
        </p:txBody>
      </p:sp>
      <p:grpSp>
        <p:nvGrpSpPr>
          <p:cNvPr id="17" name="群組 16"/>
          <p:cNvGrpSpPr/>
          <p:nvPr/>
        </p:nvGrpSpPr>
        <p:grpSpPr>
          <a:xfrm>
            <a:off x="1691680" y="3068960"/>
            <a:ext cx="6624736" cy="1703883"/>
            <a:chOff x="971600" y="1178749"/>
            <a:chExt cx="6624736" cy="1703883"/>
          </a:xfrm>
        </p:grpSpPr>
        <p:sp>
          <p:nvSpPr>
            <p:cNvPr id="18" name="矩形 17"/>
            <p:cNvSpPr/>
            <p:nvPr/>
          </p:nvSpPr>
          <p:spPr>
            <a:xfrm>
              <a:off x="971600" y="1178749"/>
              <a:ext cx="2031325" cy="369332"/>
            </a:xfrm>
            <a:prstGeom prst="rect">
              <a:avLst/>
            </a:prstGeom>
          </p:spPr>
          <p:txBody>
            <a:bodyPr wrap="none">
              <a:spAutoFit/>
            </a:bodyPr>
            <a:lstStyle/>
            <a:p>
              <a:r>
                <a:rPr lang="zh-TW" altLang="en-US" b="1" dirty="0" smtClean="0">
                  <a:solidFill>
                    <a:srgbClr val="000000"/>
                  </a:solidFill>
                  <a:latin typeface="微軟正黑體" pitchFamily="34" charset="-120"/>
                  <a:ea typeface="微軟正黑體" pitchFamily="34" charset="-120"/>
                </a:rPr>
                <a:t>專利法第三十一條</a:t>
              </a:r>
              <a:endParaRPr lang="zh-TW" altLang="en-US" b="1" dirty="0">
                <a:latin typeface="微軟正黑體" pitchFamily="34" charset="-120"/>
                <a:ea typeface="微軟正黑體" pitchFamily="34" charset="-120"/>
              </a:endParaRPr>
            </a:p>
          </p:txBody>
        </p:sp>
        <p:sp>
          <p:nvSpPr>
            <p:cNvPr id="19" name="矩形 18"/>
            <p:cNvSpPr/>
            <p:nvPr/>
          </p:nvSpPr>
          <p:spPr>
            <a:xfrm>
              <a:off x="1043608" y="1497637"/>
              <a:ext cx="6552728" cy="1384995"/>
            </a:xfrm>
            <a:prstGeom prst="rect">
              <a:avLst/>
            </a:prstGeom>
          </p:spPr>
          <p:txBody>
            <a:bodyPr wrap="square">
              <a:spAutoFit/>
            </a:bodyPr>
            <a:lstStyle/>
            <a:p>
              <a:pPr>
                <a:lnSpc>
                  <a:spcPct val="140000"/>
                </a:lnSpc>
                <a:defRPr/>
              </a:pPr>
              <a:r>
                <a:rPr lang="zh-TW" altLang="en-US" sz="2000" dirty="0">
                  <a:solidFill>
                    <a:srgbClr val="000000"/>
                  </a:solidFill>
                  <a:latin typeface="微軟正黑體" pitchFamily="34" charset="-120"/>
                  <a:ea typeface="微軟正黑體" pitchFamily="34" charset="-120"/>
                </a:rPr>
                <a:t>相同發明有二以上之專利申請案</a:t>
              </a:r>
              <a:r>
                <a:rPr lang="zh-TW" altLang="en-US" sz="2000" dirty="0" smtClean="0">
                  <a:solidFill>
                    <a:srgbClr val="000000"/>
                  </a:solidFill>
                  <a:latin typeface="微軟正黑體" pitchFamily="34" charset="-120"/>
                  <a:ea typeface="微軟正黑體" pitchFamily="34" charset="-120"/>
                </a:rPr>
                <a:t>時</a:t>
              </a:r>
              <a:r>
                <a:rPr lang="zh-TW" altLang="en-US" sz="2000" dirty="0">
                  <a:solidFill>
                    <a:srgbClr val="000000"/>
                  </a:solidFill>
                  <a:latin typeface="微軟正黑體" pitchFamily="34" charset="-120"/>
                  <a:ea typeface="微軟正黑體" pitchFamily="34" charset="-120"/>
                </a:rPr>
                <a:t>，</a:t>
              </a:r>
              <a:r>
                <a:rPr lang="zh-TW" altLang="en-US" sz="2000" dirty="0" smtClean="0">
                  <a:solidFill>
                    <a:srgbClr val="000000"/>
                  </a:solidFill>
                  <a:latin typeface="微軟正黑體" pitchFamily="34" charset="-120"/>
                  <a:ea typeface="微軟正黑體" pitchFamily="34" charset="-120"/>
                </a:rPr>
                <a:t>僅</a:t>
              </a:r>
              <a:r>
                <a:rPr lang="zh-TW" altLang="en-US" sz="2000" dirty="0">
                  <a:solidFill>
                    <a:srgbClr val="000000"/>
                  </a:solidFill>
                  <a:latin typeface="微軟正黑體" pitchFamily="34" charset="-120"/>
                  <a:ea typeface="微軟正黑體" pitchFamily="34" charset="-120"/>
                </a:rPr>
                <a:t>得就其</a:t>
              </a:r>
              <a:r>
                <a:rPr lang="zh-TW" altLang="en-US" sz="2000" b="1" dirty="0">
                  <a:solidFill>
                    <a:schemeClr val="accent2"/>
                  </a:solidFill>
                  <a:latin typeface="微軟正黑體" pitchFamily="34" charset="-120"/>
                  <a:ea typeface="微軟正黑體" pitchFamily="34" charset="-120"/>
                </a:rPr>
                <a:t>最先申請者</a:t>
              </a:r>
              <a:r>
                <a:rPr lang="zh-TW" altLang="en-US" sz="2000" dirty="0">
                  <a:solidFill>
                    <a:srgbClr val="000000"/>
                  </a:solidFill>
                  <a:latin typeface="微軟正黑體" pitchFamily="34" charset="-120"/>
                  <a:ea typeface="微軟正黑體" pitchFamily="34" charset="-120"/>
                </a:rPr>
                <a:t>准予發明專利。但後申請者所主張之</a:t>
              </a:r>
              <a:r>
                <a:rPr lang="zh-TW" altLang="en-US" sz="2000" b="1" dirty="0">
                  <a:solidFill>
                    <a:schemeClr val="accent2"/>
                  </a:solidFill>
                  <a:latin typeface="微軟正黑體" pitchFamily="34" charset="-120"/>
                  <a:ea typeface="微軟正黑體" pitchFamily="34" charset="-120"/>
                </a:rPr>
                <a:t>優先權日</a:t>
              </a:r>
              <a:r>
                <a:rPr lang="zh-TW" altLang="en-US" sz="2000" dirty="0">
                  <a:solidFill>
                    <a:srgbClr val="000000"/>
                  </a:solidFill>
                  <a:latin typeface="微軟正黑體" pitchFamily="34" charset="-120"/>
                  <a:ea typeface="微軟正黑體" pitchFamily="34" charset="-120"/>
                </a:rPr>
                <a:t>早於先申請者之申請日者，不在此限。</a:t>
              </a:r>
            </a:p>
          </p:txBody>
        </p:sp>
      </p:grpSp>
      <p:grpSp>
        <p:nvGrpSpPr>
          <p:cNvPr id="20" name="群組 19"/>
          <p:cNvGrpSpPr/>
          <p:nvPr/>
        </p:nvGrpSpPr>
        <p:grpSpPr>
          <a:xfrm>
            <a:off x="1691680" y="4820301"/>
            <a:ext cx="6624736" cy="1272995"/>
            <a:chOff x="971600" y="1178749"/>
            <a:chExt cx="6624736" cy="1272995"/>
          </a:xfrm>
        </p:grpSpPr>
        <p:sp>
          <p:nvSpPr>
            <p:cNvPr id="21" name="矩形 20"/>
            <p:cNvSpPr/>
            <p:nvPr/>
          </p:nvSpPr>
          <p:spPr>
            <a:xfrm>
              <a:off x="971600" y="1178749"/>
              <a:ext cx="2031325" cy="369332"/>
            </a:xfrm>
            <a:prstGeom prst="rect">
              <a:avLst/>
            </a:prstGeom>
          </p:spPr>
          <p:txBody>
            <a:bodyPr wrap="none">
              <a:spAutoFit/>
            </a:bodyPr>
            <a:lstStyle/>
            <a:p>
              <a:r>
                <a:rPr lang="zh-TW" altLang="en-US" b="1" dirty="0" smtClean="0">
                  <a:solidFill>
                    <a:srgbClr val="000000"/>
                  </a:solidFill>
                  <a:latin typeface="微軟正黑體" pitchFamily="34" charset="-120"/>
                  <a:ea typeface="微軟正黑體" pitchFamily="34" charset="-120"/>
                </a:rPr>
                <a:t>專利法第二十五條</a:t>
              </a:r>
              <a:endParaRPr lang="zh-TW" altLang="en-US" b="1" dirty="0">
                <a:latin typeface="微軟正黑體" pitchFamily="34" charset="-120"/>
                <a:ea typeface="微軟正黑體" pitchFamily="34" charset="-120"/>
              </a:endParaRPr>
            </a:p>
          </p:txBody>
        </p:sp>
        <p:sp>
          <p:nvSpPr>
            <p:cNvPr id="22" name="矩形 21"/>
            <p:cNvSpPr/>
            <p:nvPr/>
          </p:nvSpPr>
          <p:spPr>
            <a:xfrm>
              <a:off x="1043608" y="1497637"/>
              <a:ext cx="6552728" cy="954107"/>
            </a:xfrm>
            <a:prstGeom prst="rect">
              <a:avLst/>
            </a:prstGeom>
          </p:spPr>
          <p:txBody>
            <a:bodyPr wrap="square">
              <a:spAutoFit/>
            </a:bodyPr>
            <a:lstStyle/>
            <a:p>
              <a:pPr>
                <a:lnSpc>
                  <a:spcPct val="140000"/>
                </a:lnSpc>
                <a:defRPr/>
              </a:pPr>
              <a:r>
                <a:rPr lang="zh-TW" altLang="en-US" sz="2000" dirty="0">
                  <a:solidFill>
                    <a:srgbClr val="000000"/>
                  </a:solidFill>
                  <a:latin typeface="微軟正黑體" pitchFamily="34" charset="-120"/>
                  <a:ea typeface="微軟正黑體" pitchFamily="34" charset="-120"/>
                </a:rPr>
                <a:t>申請發明專利，以</a:t>
              </a:r>
              <a:r>
                <a:rPr lang="zh-TW" altLang="en-US" sz="2000" b="1" dirty="0">
                  <a:solidFill>
                    <a:srgbClr val="000000"/>
                  </a:solidFill>
                  <a:latin typeface="微軟正黑體" pitchFamily="34" charset="-120"/>
                  <a:ea typeface="微軟正黑體" pitchFamily="34" charset="-120"/>
                </a:rPr>
                <a:t>申請書</a:t>
              </a:r>
              <a:r>
                <a:rPr lang="zh-TW" altLang="en-US" sz="2000" dirty="0">
                  <a:solidFill>
                    <a:srgbClr val="000000"/>
                  </a:solidFill>
                  <a:latin typeface="微軟正黑體" pitchFamily="34" charset="-120"/>
                  <a:ea typeface="微軟正黑體" pitchFamily="34" charset="-120"/>
                </a:rPr>
                <a:t>、</a:t>
              </a:r>
              <a:r>
                <a:rPr lang="zh-TW" altLang="en-US" sz="2000" b="1" dirty="0">
                  <a:solidFill>
                    <a:srgbClr val="000000"/>
                  </a:solidFill>
                  <a:latin typeface="微軟正黑體" pitchFamily="34" charset="-120"/>
                  <a:ea typeface="微軟正黑體" pitchFamily="34" charset="-120"/>
                </a:rPr>
                <a:t>說明書</a:t>
              </a:r>
              <a:r>
                <a:rPr lang="zh-TW" altLang="en-US" sz="2000" dirty="0" smtClean="0">
                  <a:solidFill>
                    <a:srgbClr val="000000"/>
                  </a:solidFill>
                  <a:latin typeface="微軟正黑體" pitchFamily="34" charset="-120"/>
                  <a:ea typeface="微軟正黑體" pitchFamily="34" charset="-120"/>
                </a:rPr>
                <a:t>、</a:t>
              </a:r>
              <a:endParaRPr lang="en-US" altLang="zh-TW" sz="2000" dirty="0" smtClean="0">
                <a:solidFill>
                  <a:srgbClr val="000000"/>
                </a:solidFill>
                <a:latin typeface="微軟正黑體" pitchFamily="34" charset="-120"/>
                <a:ea typeface="微軟正黑體" pitchFamily="34" charset="-120"/>
              </a:endParaRPr>
            </a:p>
            <a:p>
              <a:pPr algn="r">
                <a:lnSpc>
                  <a:spcPct val="140000"/>
                </a:lnSpc>
                <a:defRPr/>
              </a:pPr>
              <a:r>
                <a:rPr lang="zh-TW" altLang="en-US" sz="2000" b="1" dirty="0" smtClean="0">
                  <a:solidFill>
                    <a:srgbClr val="000000"/>
                  </a:solidFill>
                  <a:latin typeface="微軟正黑體" pitchFamily="34" charset="-120"/>
                  <a:ea typeface="微軟正黑體" pitchFamily="34" charset="-120"/>
                </a:rPr>
                <a:t>申請</a:t>
              </a:r>
              <a:r>
                <a:rPr lang="zh-TW" altLang="en-US" sz="2000" b="1" dirty="0">
                  <a:solidFill>
                    <a:srgbClr val="000000"/>
                  </a:solidFill>
                  <a:latin typeface="微軟正黑體" pitchFamily="34" charset="-120"/>
                  <a:ea typeface="微軟正黑體" pitchFamily="34" charset="-120"/>
                </a:rPr>
                <a:t>專利範圍</a:t>
              </a:r>
              <a:r>
                <a:rPr lang="zh-TW" altLang="en-US" sz="2000" dirty="0">
                  <a:solidFill>
                    <a:srgbClr val="000000"/>
                  </a:solidFill>
                  <a:latin typeface="微軟正黑體" pitchFamily="34" charset="-120"/>
                  <a:ea typeface="微軟正黑體" pitchFamily="34" charset="-120"/>
                </a:rPr>
                <a:t>及</a:t>
              </a:r>
              <a:r>
                <a:rPr lang="zh-TW" altLang="en-US" sz="2000" b="1" dirty="0">
                  <a:solidFill>
                    <a:srgbClr val="000000"/>
                  </a:solidFill>
                  <a:latin typeface="微軟正黑體" pitchFamily="34" charset="-120"/>
                  <a:ea typeface="微軟正黑體" pitchFamily="34" charset="-120"/>
                </a:rPr>
                <a:t>必要之圖式</a:t>
              </a:r>
              <a:r>
                <a:rPr lang="zh-TW" altLang="en-US" sz="2000" dirty="0">
                  <a:solidFill>
                    <a:srgbClr val="000000"/>
                  </a:solidFill>
                  <a:latin typeface="微軟正黑體" pitchFamily="34" charset="-120"/>
                  <a:ea typeface="微軟正黑體" pitchFamily="34" charset="-120"/>
                </a:rPr>
                <a:t>齊備之</a:t>
              </a:r>
              <a:r>
                <a:rPr lang="zh-TW" altLang="en-US" sz="2000" dirty="0" smtClean="0">
                  <a:solidFill>
                    <a:srgbClr val="000000"/>
                  </a:solidFill>
                  <a:latin typeface="微軟正黑體" pitchFamily="34" charset="-120"/>
                  <a:ea typeface="微軟正黑體" pitchFamily="34" charset="-120"/>
                </a:rPr>
                <a:t>日為</a:t>
              </a:r>
              <a:r>
                <a:rPr lang="zh-TW" altLang="en-US" sz="2000" b="1" dirty="0">
                  <a:solidFill>
                    <a:schemeClr val="accent2"/>
                  </a:solidFill>
                  <a:latin typeface="微軟正黑體" pitchFamily="34" charset="-120"/>
                  <a:ea typeface="微軟正黑體" pitchFamily="34" charset="-120"/>
                </a:rPr>
                <a:t>申請日</a:t>
              </a:r>
              <a:r>
                <a:rPr lang="zh-TW" altLang="en-US" sz="2000" dirty="0">
                  <a:solidFill>
                    <a:srgbClr val="000000"/>
                  </a:solidFill>
                  <a:latin typeface="微軟正黑體" pitchFamily="34" charset="-120"/>
                  <a:ea typeface="微軟正黑體" pitchFamily="34" charset="-120"/>
                </a:rPr>
                <a:t>。</a:t>
              </a:r>
            </a:p>
          </p:txBody>
        </p:sp>
      </p:grpSp>
      <p:sp>
        <p:nvSpPr>
          <p:cNvPr id="15" name="文字方塊 14"/>
          <p:cNvSpPr txBox="1"/>
          <p:nvPr/>
        </p:nvSpPr>
        <p:spPr>
          <a:xfrm>
            <a:off x="6948264" y="2924944"/>
            <a:ext cx="1944216" cy="369332"/>
          </a:xfrm>
          <a:prstGeom prst="rect">
            <a:avLst/>
          </a:prstGeom>
          <a:noFill/>
        </p:spPr>
        <p:txBody>
          <a:bodyPr wrap="square" rtlCol="0">
            <a:spAutoFit/>
          </a:bodyPr>
          <a:lstStyle/>
          <a:p>
            <a:pPr algn="ctr"/>
            <a:r>
              <a:rPr lang="zh-TW" altLang="en-US" b="1" dirty="0" smtClean="0">
                <a:solidFill>
                  <a:schemeClr val="accent2"/>
                </a:solidFill>
                <a:latin typeface="微軟正黑體" panose="020B0604030504040204" pitchFamily="34" charset="-120"/>
                <a:ea typeface="微軟正黑體" panose="020B0604030504040204" pitchFamily="34" charset="-120"/>
              </a:rPr>
              <a:t>先申請原則</a:t>
            </a:r>
            <a:endParaRPr lang="zh-TW" altLang="en-US" b="1" dirty="0">
              <a:solidFill>
                <a:schemeClr val="accent2"/>
              </a:solidFill>
              <a:latin typeface="微軟正黑體" panose="020B0604030504040204" pitchFamily="34" charset="-120"/>
              <a:ea typeface="微軟正黑體" panose="020B0604030504040204" pitchFamily="34" charset="-120"/>
            </a:endParaRPr>
          </a:p>
        </p:txBody>
      </p:sp>
      <p:sp>
        <p:nvSpPr>
          <p:cNvPr id="25" name="文字方塊 24"/>
          <p:cNvSpPr txBox="1"/>
          <p:nvPr/>
        </p:nvSpPr>
        <p:spPr>
          <a:xfrm>
            <a:off x="6948264" y="5003884"/>
            <a:ext cx="1944216" cy="369332"/>
          </a:xfrm>
          <a:prstGeom prst="rect">
            <a:avLst/>
          </a:prstGeom>
          <a:noFill/>
        </p:spPr>
        <p:txBody>
          <a:bodyPr wrap="square" rtlCol="0">
            <a:spAutoFit/>
          </a:bodyPr>
          <a:lstStyle/>
          <a:p>
            <a:pPr algn="ctr"/>
            <a:r>
              <a:rPr lang="zh-TW" altLang="en-US" b="1" dirty="0" smtClean="0">
                <a:solidFill>
                  <a:schemeClr val="accent2"/>
                </a:solidFill>
                <a:latin typeface="微軟正黑體" panose="020B0604030504040204" pitchFamily="34" charset="-120"/>
                <a:ea typeface="微軟正黑體" panose="020B0604030504040204" pitchFamily="34" charset="-120"/>
              </a:rPr>
              <a:t>優先權日</a:t>
            </a:r>
            <a:r>
              <a:rPr lang="en-US" altLang="zh-TW" b="1" dirty="0" smtClean="0">
                <a:solidFill>
                  <a:schemeClr val="accent2"/>
                </a:solidFill>
                <a:latin typeface="微軟正黑體" panose="020B0604030504040204" pitchFamily="34" charset="-120"/>
                <a:ea typeface="微軟正黑體" panose="020B0604030504040204" pitchFamily="34" charset="-120"/>
              </a:rPr>
              <a:t>?</a:t>
            </a:r>
            <a:endParaRPr lang="zh-TW" altLang="en-US" b="1" dirty="0">
              <a:solidFill>
                <a:schemeClr val="accent2"/>
              </a:solidFill>
              <a:latin typeface="微軟正黑體" panose="020B0604030504040204" pitchFamily="34" charset="-120"/>
              <a:ea typeface="微軟正黑體" panose="020B0604030504040204" pitchFamily="34" charset="-120"/>
            </a:endParaRPr>
          </a:p>
        </p:txBody>
      </p:sp>
      <p:grpSp>
        <p:nvGrpSpPr>
          <p:cNvPr id="23" name="群組 22"/>
          <p:cNvGrpSpPr/>
          <p:nvPr/>
        </p:nvGrpSpPr>
        <p:grpSpPr>
          <a:xfrm>
            <a:off x="1691680" y="1340768"/>
            <a:ext cx="6624736" cy="1705044"/>
            <a:chOff x="971600" y="1178749"/>
            <a:chExt cx="6624736" cy="1705044"/>
          </a:xfrm>
        </p:grpSpPr>
        <p:sp>
          <p:nvSpPr>
            <p:cNvPr id="24" name="矩形 23"/>
            <p:cNvSpPr/>
            <p:nvPr/>
          </p:nvSpPr>
          <p:spPr>
            <a:xfrm>
              <a:off x="971600" y="1178749"/>
              <a:ext cx="2723823" cy="369332"/>
            </a:xfrm>
            <a:prstGeom prst="rect">
              <a:avLst/>
            </a:prstGeom>
          </p:spPr>
          <p:txBody>
            <a:bodyPr wrap="none">
              <a:spAutoFit/>
            </a:bodyPr>
            <a:lstStyle/>
            <a:p>
              <a:r>
                <a:rPr lang="zh-TW" altLang="en-US" b="1" dirty="0" smtClean="0">
                  <a:solidFill>
                    <a:srgbClr val="000000"/>
                  </a:solidFill>
                  <a:latin typeface="微軟正黑體" pitchFamily="34" charset="-120"/>
                  <a:ea typeface="微軟正黑體" pitchFamily="34" charset="-120"/>
                </a:rPr>
                <a:t>專利法第二十二條第一項</a:t>
              </a:r>
              <a:endParaRPr lang="zh-TW" altLang="en-US" b="1" dirty="0">
                <a:latin typeface="微軟正黑體" pitchFamily="34" charset="-120"/>
                <a:ea typeface="微軟正黑體" pitchFamily="34" charset="-120"/>
              </a:endParaRPr>
            </a:p>
          </p:txBody>
        </p:sp>
        <p:sp>
          <p:nvSpPr>
            <p:cNvPr id="26" name="矩形 25"/>
            <p:cNvSpPr/>
            <p:nvPr/>
          </p:nvSpPr>
          <p:spPr>
            <a:xfrm>
              <a:off x="1043608" y="1498798"/>
              <a:ext cx="6552728" cy="1384995"/>
            </a:xfrm>
            <a:prstGeom prst="rect">
              <a:avLst/>
            </a:prstGeom>
          </p:spPr>
          <p:txBody>
            <a:bodyPr wrap="square">
              <a:spAutoFit/>
            </a:bodyPr>
            <a:lstStyle/>
            <a:p>
              <a:pPr algn="ctr">
                <a:lnSpc>
                  <a:spcPct val="140000"/>
                </a:lnSpc>
                <a:defRPr/>
              </a:pPr>
              <a:r>
                <a:rPr lang="zh-TW" altLang="en-US" sz="2000" dirty="0">
                  <a:solidFill>
                    <a:srgbClr val="000000"/>
                  </a:solidFill>
                  <a:latin typeface="微軟正黑體" pitchFamily="34" charset="-120"/>
                  <a:ea typeface="微軟正黑體" pitchFamily="34" charset="-120"/>
                </a:rPr>
                <a:t>一、</a:t>
              </a:r>
              <a:r>
                <a:rPr lang="zh-TW" altLang="en-US" sz="2000" b="1" dirty="0">
                  <a:solidFill>
                    <a:schemeClr val="accent2"/>
                  </a:solidFill>
                  <a:latin typeface="微軟正黑體" pitchFamily="34" charset="-120"/>
                  <a:ea typeface="微軟正黑體" pitchFamily="34" charset="-120"/>
                </a:rPr>
                <a:t>申請前</a:t>
              </a:r>
              <a:r>
                <a:rPr lang="zh-TW" altLang="en-US" sz="2000" dirty="0">
                  <a:solidFill>
                    <a:srgbClr val="000000"/>
                  </a:solidFill>
                  <a:latin typeface="微軟正黑體" pitchFamily="34" charset="-120"/>
                  <a:ea typeface="微軟正黑體" pitchFamily="34" charset="-120"/>
                </a:rPr>
                <a:t>已見於</a:t>
              </a:r>
              <a:r>
                <a:rPr lang="zh-TW" altLang="en-US" sz="2000" dirty="0">
                  <a:latin typeface="微軟正黑體" pitchFamily="34" charset="-120"/>
                  <a:ea typeface="微軟正黑體" pitchFamily="34" charset="-120"/>
                </a:rPr>
                <a:t>刊物</a:t>
              </a:r>
              <a:r>
                <a:rPr lang="zh-TW" altLang="en-US" sz="2000" dirty="0">
                  <a:solidFill>
                    <a:srgbClr val="000000"/>
                  </a:solidFill>
                  <a:latin typeface="微軟正黑體" pitchFamily="34" charset="-120"/>
                  <a:ea typeface="微軟正黑體" pitchFamily="34" charset="-120"/>
                </a:rPr>
                <a:t>者。</a:t>
              </a:r>
            </a:p>
            <a:p>
              <a:pPr algn="ctr">
                <a:lnSpc>
                  <a:spcPct val="140000"/>
                </a:lnSpc>
                <a:defRPr/>
              </a:pPr>
              <a:r>
                <a:rPr lang="zh-TW" altLang="en-US" sz="2000" dirty="0">
                  <a:solidFill>
                    <a:srgbClr val="000000"/>
                  </a:solidFill>
                  <a:latin typeface="微軟正黑體" pitchFamily="34" charset="-120"/>
                  <a:ea typeface="微軟正黑體" pitchFamily="34" charset="-120"/>
                </a:rPr>
                <a:t>二、</a:t>
              </a:r>
              <a:r>
                <a:rPr lang="zh-TW" altLang="en-US" sz="2000" b="1" dirty="0">
                  <a:solidFill>
                    <a:schemeClr val="accent2"/>
                  </a:solidFill>
                  <a:latin typeface="微軟正黑體" pitchFamily="34" charset="-120"/>
                  <a:ea typeface="微軟正黑體" pitchFamily="34" charset="-120"/>
                </a:rPr>
                <a:t>申請前</a:t>
              </a:r>
              <a:r>
                <a:rPr lang="zh-TW" altLang="en-US" sz="2000" dirty="0">
                  <a:solidFill>
                    <a:srgbClr val="000000"/>
                  </a:solidFill>
                  <a:latin typeface="微軟正黑體" pitchFamily="34" charset="-120"/>
                  <a:ea typeface="微軟正黑體" pitchFamily="34" charset="-120"/>
                </a:rPr>
                <a:t>已</a:t>
              </a:r>
              <a:r>
                <a:rPr lang="zh-TW" altLang="en-US" sz="2000" dirty="0">
                  <a:latin typeface="微軟正黑體" pitchFamily="34" charset="-120"/>
                  <a:ea typeface="微軟正黑體" pitchFamily="34" charset="-120"/>
                </a:rPr>
                <a:t>公開實施</a:t>
              </a:r>
              <a:r>
                <a:rPr lang="zh-TW" altLang="en-US" sz="2000" dirty="0">
                  <a:solidFill>
                    <a:srgbClr val="000000"/>
                  </a:solidFill>
                  <a:latin typeface="微軟正黑體" pitchFamily="34" charset="-120"/>
                  <a:ea typeface="微軟正黑體" pitchFamily="34" charset="-120"/>
                </a:rPr>
                <a:t>者。</a:t>
              </a:r>
            </a:p>
            <a:p>
              <a:pPr algn="ctr">
                <a:lnSpc>
                  <a:spcPct val="140000"/>
                </a:lnSpc>
                <a:defRPr/>
              </a:pPr>
              <a:r>
                <a:rPr lang="zh-TW" altLang="en-US" sz="2000" dirty="0">
                  <a:solidFill>
                    <a:srgbClr val="000000"/>
                  </a:solidFill>
                  <a:latin typeface="微軟正黑體" pitchFamily="34" charset="-120"/>
                  <a:ea typeface="微軟正黑體" pitchFamily="34" charset="-120"/>
                </a:rPr>
                <a:t>三、</a:t>
              </a:r>
              <a:r>
                <a:rPr lang="zh-TW" altLang="en-US" sz="2000" b="1" dirty="0">
                  <a:solidFill>
                    <a:schemeClr val="accent2"/>
                  </a:solidFill>
                  <a:latin typeface="微軟正黑體" pitchFamily="34" charset="-120"/>
                  <a:ea typeface="微軟正黑體" pitchFamily="34" charset="-120"/>
                </a:rPr>
                <a:t>申請前</a:t>
              </a:r>
              <a:r>
                <a:rPr lang="zh-TW" altLang="en-US" sz="2000" dirty="0">
                  <a:solidFill>
                    <a:srgbClr val="000000"/>
                  </a:solidFill>
                  <a:latin typeface="微軟正黑體" pitchFamily="34" charset="-120"/>
                  <a:ea typeface="微軟正黑體" pitchFamily="34" charset="-120"/>
                </a:rPr>
                <a:t>已為公眾所知悉者。</a:t>
              </a:r>
            </a:p>
          </p:txBody>
        </p:sp>
      </p:grpSp>
    </p:spTree>
    <p:extLst>
      <p:ext uri="{BB962C8B-B14F-4D97-AF65-F5344CB8AC3E}">
        <p14:creationId xmlns:p14="http://schemas.microsoft.com/office/powerpoint/2010/main" val="3899962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字方塊 4"/>
          <p:cNvSpPr txBox="1"/>
          <p:nvPr/>
        </p:nvSpPr>
        <p:spPr>
          <a:xfrm>
            <a:off x="2951820" y="214290"/>
            <a:ext cx="3240360" cy="707886"/>
          </a:xfrm>
          <a:prstGeom prst="rect">
            <a:avLst/>
          </a:prstGeom>
          <a:noFill/>
        </p:spPr>
        <p:txBody>
          <a:bodyPr wrap="square" rtlCol="0">
            <a:spAutoFit/>
          </a:bodyPr>
          <a:lstStyle/>
          <a:p>
            <a:pPr algn="ctr"/>
            <a:r>
              <a:rPr lang="zh-TW" altLang="en-US" sz="4000" dirty="0">
                <a:latin typeface="微軟正黑體" panose="020B0604030504040204" pitchFamily="34" charset="-120"/>
                <a:ea typeface="微軟正黑體" panose="020B0604030504040204" pitchFamily="34" charset="-120"/>
              </a:rPr>
              <a:t>發明審查要件</a:t>
            </a:r>
          </a:p>
        </p:txBody>
      </p:sp>
      <p:sp>
        <p:nvSpPr>
          <p:cNvPr id="6" name="日期版面配置區 1"/>
          <p:cNvSpPr>
            <a:spLocks noGrp="1"/>
          </p:cNvSpPr>
          <p:nvPr>
            <p:ph type="dt" sz="half" idx="10"/>
          </p:nvPr>
        </p:nvSpPr>
        <p:spPr>
          <a:xfrm>
            <a:off x="457200" y="6160219"/>
            <a:ext cx="2133600" cy="365125"/>
          </a:xfrm>
        </p:spPr>
        <p:txBody>
          <a:bodyPr/>
          <a:lstStyle/>
          <a:p>
            <a:r>
              <a:rPr lang="en-US" altLang="zh-TW" dirty="0" smtClean="0"/>
              <a:t>www.iipo.com.tw</a:t>
            </a:r>
            <a:endParaRPr lang="zh-TW" altLang="en-US" dirty="0"/>
          </a:p>
        </p:txBody>
      </p:sp>
      <p:sp>
        <p:nvSpPr>
          <p:cNvPr id="7" name="頁尾版面配置區 2"/>
          <p:cNvSpPr>
            <a:spLocks noGrp="1"/>
          </p:cNvSpPr>
          <p:nvPr>
            <p:ph type="ftr" sz="quarter" idx="11"/>
          </p:nvPr>
        </p:nvSpPr>
        <p:spPr>
          <a:xfrm>
            <a:off x="3124200" y="6160219"/>
            <a:ext cx="2895600" cy="365125"/>
          </a:xfrm>
        </p:spPr>
        <p:txBody>
          <a:bodyPr/>
          <a:lstStyle/>
          <a:p>
            <a:r>
              <a:rPr lang="zh-TW" altLang="en-US" smtClean="0"/>
              <a:t>源慶</a:t>
            </a:r>
            <a:r>
              <a:rPr lang="en-US" altLang="zh-TW" smtClean="0"/>
              <a:t>/</a:t>
            </a:r>
            <a:r>
              <a:rPr lang="zh-TW" altLang="en-US" smtClean="0"/>
              <a:t>鴻瑞國際法律專利商標事務所</a:t>
            </a:r>
            <a:endParaRPr lang="zh-TW" altLang="en-US" dirty="0"/>
          </a:p>
        </p:txBody>
      </p:sp>
      <p:sp>
        <p:nvSpPr>
          <p:cNvPr id="8" name="投影片編號版面配置區 3"/>
          <p:cNvSpPr>
            <a:spLocks noGrp="1"/>
          </p:cNvSpPr>
          <p:nvPr>
            <p:ph type="sldNum" sz="quarter" idx="12"/>
          </p:nvPr>
        </p:nvSpPr>
        <p:spPr>
          <a:xfrm>
            <a:off x="6553200" y="6160219"/>
            <a:ext cx="2133600" cy="365125"/>
          </a:xfrm>
        </p:spPr>
        <p:txBody>
          <a:bodyPr/>
          <a:lstStyle/>
          <a:p>
            <a:fld id="{144804FE-49CD-45A7-9DCA-03593087366E}" type="slidenum">
              <a:rPr lang="zh-TW" altLang="en-US" smtClean="0"/>
              <a:pPr/>
              <a:t>27</a:t>
            </a:fld>
            <a:endParaRPr lang="zh-TW" altLang="en-US"/>
          </a:p>
        </p:txBody>
      </p:sp>
      <p:cxnSp>
        <p:nvCxnSpPr>
          <p:cNvPr id="9" name="直線接點 8"/>
          <p:cNvCxnSpPr/>
          <p:nvPr/>
        </p:nvCxnSpPr>
        <p:spPr>
          <a:xfrm>
            <a:off x="0" y="6813376"/>
            <a:ext cx="9144000" cy="0"/>
          </a:xfrm>
          <a:prstGeom prst="line">
            <a:avLst/>
          </a:prstGeom>
          <a:ln w="165100"/>
        </p:spPr>
        <p:style>
          <a:lnRef idx="3">
            <a:schemeClr val="accent2"/>
          </a:lnRef>
          <a:fillRef idx="0">
            <a:schemeClr val="accent2"/>
          </a:fillRef>
          <a:effectRef idx="2">
            <a:schemeClr val="accent2"/>
          </a:effectRef>
          <a:fontRef idx="minor">
            <a:schemeClr val="tx1"/>
          </a:fontRef>
        </p:style>
      </p:cxnSp>
      <p:cxnSp>
        <p:nvCxnSpPr>
          <p:cNvPr id="10" name="直線接點 9"/>
          <p:cNvCxnSpPr/>
          <p:nvPr/>
        </p:nvCxnSpPr>
        <p:spPr>
          <a:xfrm>
            <a:off x="0" y="6597352"/>
            <a:ext cx="9144000" cy="0"/>
          </a:xfrm>
          <a:prstGeom prst="line">
            <a:avLst/>
          </a:prstGeom>
          <a:ln w="76200">
            <a:solidFill>
              <a:schemeClr val="accent2">
                <a:lumMod val="40000"/>
                <a:lumOff val="60000"/>
              </a:schemeClr>
            </a:solidFill>
          </a:ln>
        </p:spPr>
        <p:style>
          <a:lnRef idx="3">
            <a:schemeClr val="accent2"/>
          </a:lnRef>
          <a:fillRef idx="0">
            <a:schemeClr val="accent2"/>
          </a:fillRef>
          <a:effectRef idx="2">
            <a:schemeClr val="accent2"/>
          </a:effectRef>
          <a:fontRef idx="minor">
            <a:schemeClr val="tx1"/>
          </a:fontRef>
        </p:style>
      </p:cxnSp>
      <p:sp>
        <p:nvSpPr>
          <p:cNvPr id="11" name="文字方塊 10"/>
          <p:cNvSpPr txBox="1"/>
          <p:nvPr/>
        </p:nvSpPr>
        <p:spPr>
          <a:xfrm>
            <a:off x="539552" y="1412776"/>
            <a:ext cx="1800200" cy="4401205"/>
          </a:xfrm>
          <a:prstGeom prst="rect">
            <a:avLst/>
          </a:prstGeom>
          <a:noFill/>
        </p:spPr>
        <p:txBody>
          <a:bodyPr wrap="square" rtlCol="0">
            <a:spAutoFit/>
          </a:bodyPr>
          <a:lstStyle/>
          <a:p>
            <a:pPr marL="342900" indent="-342900">
              <a:buFont typeface="Arial" panose="020B0604020202020204" pitchFamily="34" charset="0"/>
              <a:buChar char="•"/>
            </a:pPr>
            <a:r>
              <a:rPr lang="zh-TW" altLang="en-US" sz="2000" dirty="0" smtClean="0">
                <a:solidFill>
                  <a:schemeClr val="bg1"/>
                </a:solidFill>
                <a:latin typeface="微軟正黑體" pitchFamily="34" charset="-120"/>
                <a:ea typeface="微軟正黑體" pitchFamily="34" charset="-120"/>
              </a:rPr>
              <a:t>產業利用性</a:t>
            </a:r>
            <a:endParaRPr lang="en-US" altLang="zh-TW" sz="2000" dirty="0" smtClean="0">
              <a:solidFill>
                <a:schemeClr val="bg1"/>
              </a:solidFill>
              <a:latin typeface="微軟正黑體" pitchFamily="34" charset="-120"/>
              <a:ea typeface="微軟正黑體" pitchFamily="34" charset="-120"/>
            </a:endParaRPr>
          </a:p>
          <a:p>
            <a:endParaRPr lang="en-US" altLang="zh-TW" sz="2000" dirty="0" smtClean="0">
              <a:latin typeface="微軟正黑體" pitchFamily="34" charset="-120"/>
              <a:ea typeface="微軟正黑體" pitchFamily="34" charset="-120"/>
            </a:endParaRPr>
          </a:p>
          <a:p>
            <a:pPr marL="342900" indent="-342900">
              <a:buFont typeface="Arial" panose="020B0604020202020204" pitchFamily="34" charset="0"/>
              <a:buChar char="•"/>
            </a:pPr>
            <a:endParaRPr lang="en-US" altLang="zh-TW" sz="2000" dirty="0">
              <a:latin typeface="微軟正黑體" pitchFamily="34" charset="-120"/>
              <a:ea typeface="微軟正黑體" pitchFamily="34" charset="-120"/>
            </a:endParaRPr>
          </a:p>
          <a:p>
            <a:endParaRPr lang="en-US" altLang="zh-TW" sz="2000" dirty="0" smtClean="0">
              <a:latin typeface="微軟正黑體" pitchFamily="34" charset="-120"/>
              <a:ea typeface="微軟正黑體" pitchFamily="34" charset="-120"/>
            </a:endParaRPr>
          </a:p>
          <a:p>
            <a:pPr marL="342900" indent="-342900">
              <a:buFont typeface="Arial" panose="020B0604020202020204" pitchFamily="34" charset="0"/>
              <a:buChar char="•"/>
            </a:pPr>
            <a:r>
              <a:rPr lang="zh-TW" altLang="en-US" sz="2000" b="1" dirty="0" smtClean="0">
                <a:latin typeface="微軟正黑體" pitchFamily="34" charset="-120"/>
                <a:ea typeface="微軟正黑體" pitchFamily="34" charset="-120"/>
              </a:rPr>
              <a:t>優先權</a:t>
            </a:r>
            <a:endParaRPr lang="en-US" altLang="zh-TW" sz="2000" b="1" dirty="0" smtClean="0">
              <a:latin typeface="微軟正黑體" pitchFamily="34" charset="-120"/>
              <a:ea typeface="微軟正黑體" pitchFamily="34" charset="-120"/>
            </a:endParaRPr>
          </a:p>
          <a:p>
            <a:pPr marL="342900" indent="-342900">
              <a:buFont typeface="Arial" panose="020B0604020202020204" pitchFamily="34" charset="0"/>
              <a:buChar char="•"/>
            </a:pPr>
            <a:endParaRPr lang="en-US" altLang="zh-TW" sz="2000" dirty="0">
              <a:latin typeface="微軟正黑體" pitchFamily="34" charset="-120"/>
              <a:ea typeface="微軟正黑體" pitchFamily="34" charset="-120"/>
            </a:endParaRPr>
          </a:p>
          <a:p>
            <a:pPr marL="342900" indent="-342900">
              <a:buFont typeface="Arial" panose="020B0604020202020204" pitchFamily="34" charset="0"/>
              <a:buChar char="•"/>
            </a:pPr>
            <a:endParaRPr lang="en-US" altLang="zh-TW" sz="2000" dirty="0" smtClean="0">
              <a:latin typeface="微軟正黑體" pitchFamily="34" charset="-120"/>
              <a:ea typeface="微軟正黑體" pitchFamily="34" charset="-120"/>
            </a:endParaRPr>
          </a:p>
          <a:p>
            <a:pPr marL="342900" indent="-342900">
              <a:buFont typeface="Arial" panose="020B0604020202020204" pitchFamily="34" charset="0"/>
              <a:buChar char="•"/>
            </a:pPr>
            <a:endParaRPr lang="en-US" altLang="zh-TW" sz="2000" dirty="0">
              <a:latin typeface="微軟正黑體" pitchFamily="34" charset="-120"/>
              <a:ea typeface="微軟正黑體" pitchFamily="34" charset="-120"/>
            </a:endParaRPr>
          </a:p>
          <a:p>
            <a:pPr marL="342900" indent="-342900">
              <a:buFont typeface="Arial" panose="020B0604020202020204" pitchFamily="34" charset="0"/>
              <a:buChar char="•"/>
            </a:pPr>
            <a:endParaRPr lang="en-US" altLang="zh-TW" sz="2000" dirty="0" smtClean="0">
              <a:latin typeface="微軟正黑體" pitchFamily="34" charset="-120"/>
              <a:ea typeface="微軟正黑體" pitchFamily="34" charset="-120"/>
            </a:endParaRPr>
          </a:p>
          <a:p>
            <a:pPr marL="342900" indent="-342900">
              <a:buFont typeface="Arial" panose="020B0604020202020204" pitchFamily="34" charset="0"/>
              <a:buChar char="•"/>
            </a:pPr>
            <a:r>
              <a:rPr lang="zh-TW" altLang="en-US" sz="2000" dirty="0" smtClean="0">
                <a:solidFill>
                  <a:schemeClr val="bg1"/>
                </a:solidFill>
                <a:latin typeface="微軟正黑體" pitchFamily="34" charset="-120"/>
                <a:ea typeface="微軟正黑體" pitchFamily="34" charset="-120"/>
              </a:rPr>
              <a:t>進步性</a:t>
            </a:r>
            <a:endParaRPr lang="en-US" altLang="zh-TW" sz="2000" dirty="0" smtClean="0">
              <a:solidFill>
                <a:schemeClr val="bg1"/>
              </a:solidFill>
              <a:latin typeface="微軟正黑體" pitchFamily="34" charset="-120"/>
              <a:ea typeface="微軟正黑體" pitchFamily="34" charset="-120"/>
            </a:endParaRPr>
          </a:p>
          <a:p>
            <a:pPr marL="342900" indent="-342900">
              <a:buFont typeface="Arial" panose="020B0604020202020204" pitchFamily="34" charset="0"/>
              <a:buChar char="•"/>
            </a:pPr>
            <a:endParaRPr lang="en-US" altLang="zh-TW" sz="2000" dirty="0">
              <a:latin typeface="微軟正黑體" pitchFamily="34" charset="-120"/>
              <a:ea typeface="微軟正黑體" pitchFamily="34" charset="-120"/>
            </a:endParaRPr>
          </a:p>
          <a:p>
            <a:pPr marL="342900" indent="-342900">
              <a:buFont typeface="Arial" panose="020B0604020202020204" pitchFamily="34" charset="0"/>
              <a:buChar char="•"/>
            </a:pPr>
            <a:endParaRPr lang="en-US" altLang="zh-TW" sz="2000" dirty="0" smtClean="0">
              <a:latin typeface="微軟正黑體" pitchFamily="34" charset="-120"/>
              <a:ea typeface="微軟正黑體" pitchFamily="34" charset="-120"/>
            </a:endParaRPr>
          </a:p>
          <a:p>
            <a:pPr marL="342900" indent="-342900">
              <a:buFont typeface="Arial" panose="020B0604020202020204" pitchFamily="34" charset="0"/>
              <a:buChar char="•"/>
            </a:pPr>
            <a:endParaRPr lang="en-US" altLang="zh-TW" sz="2000" dirty="0">
              <a:latin typeface="微軟正黑體" pitchFamily="34" charset="-120"/>
              <a:ea typeface="微軟正黑體" pitchFamily="34" charset="-120"/>
            </a:endParaRPr>
          </a:p>
          <a:p>
            <a:pPr marL="342900" indent="-342900">
              <a:buFont typeface="Arial" panose="020B0604020202020204" pitchFamily="34" charset="0"/>
              <a:buChar char="•"/>
            </a:pPr>
            <a:endParaRPr lang="en-US" altLang="zh-TW" sz="2000" dirty="0" smtClean="0">
              <a:latin typeface="微軟正黑體" pitchFamily="34" charset="-120"/>
              <a:ea typeface="微軟正黑體" pitchFamily="34" charset="-120"/>
            </a:endParaRPr>
          </a:p>
        </p:txBody>
      </p:sp>
      <p:grpSp>
        <p:nvGrpSpPr>
          <p:cNvPr id="12" name="群組 11"/>
          <p:cNvGrpSpPr/>
          <p:nvPr/>
        </p:nvGrpSpPr>
        <p:grpSpPr>
          <a:xfrm>
            <a:off x="1691680" y="1340768"/>
            <a:ext cx="7344815" cy="2016223"/>
            <a:chOff x="971600" y="1178749"/>
            <a:chExt cx="6435456" cy="1311246"/>
          </a:xfrm>
        </p:grpSpPr>
        <p:sp>
          <p:nvSpPr>
            <p:cNvPr id="13" name="矩形 12"/>
            <p:cNvSpPr/>
            <p:nvPr/>
          </p:nvSpPr>
          <p:spPr>
            <a:xfrm>
              <a:off x="971600" y="1178749"/>
              <a:ext cx="2386587" cy="240194"/>
            </a:xfrm>
            <a:prstGeom prst="rect">
              <a:avLst/>
            </a:prstGeom>
          </p:spPr>
          <p:txBody>
            <a:bodyPr wrap="none">
              <a:spAutoFit/>
            </a:bodyPr>
            <a:lstStyle/>
            <a:p>
              <a:r>
                <a:rPr lang="zh-TW" altLang="en-US" b="1" dirty="0" smtClean="0">
                  <a:solidFill>
                    <a:srgbClr val="000000"/>
                  </a:solidFill>
                  <a:latin typeface="微軟正黑體" pitchFamily="34" charset="-120"/>
                  <a:ea typeface="微軟正黑體" pitchFamily="34" charset="-120"/>
                </a:rPr>
                <a:t>專利法第二十八條第一項</a:t>
              </a:r>
              <a:endParaRPr lang="zh-TW" altLang="en-US" b="1" dirty="0">
                <a:latin typeface="微軟正黑體" pitchFamily="34" charset="-120"/>
                <a:ea typeface="微軟正黑體" pitchFamily="34" charset="-120"/>
              </a:endParaRPr>
            </a:p>
          </p:txBody>
        </p:sp>
        <p:sp>
          <p:nvSpPr>
            <p:cNvPr id="14" name="矩形 13"/>
            <p:cNvSpPr/>
            <p:nvPr/>
          </p:nvSpPr>
          <p:spPr>
            <a:xfrm>
              <a:off x="1350155" y="1589267"/>
              <a:ext cx="6056901" cy="900728"/>
            </a:xfrm>
            <a:prstGeom prst="rect">
              <a:avLst/>
            </a:prstGeom>
          </p:spPr>
          <p:txBody>
            <a:bodyPr wrap="square">
              <a:spAutoFit/>
            </a:bodyPr>
            <a:lstStyle/>
            <a:p>
              <a:pPr>
                <a:lnSpc>
                  <a:spcPct val="140000"/>
                </a:lnSpc>
                <a:defRPr/>
              </a:pPr>
              <a:r>
                <a:rPr lang="zh-TW" altLang="en-US" sz="2000" dirty="0">
                  <a:solidFill>
                    <a:srgbClr val="000000"/>
                  </a:solidFill>
                  <a:latin typeface="微軟正黑體" pitchFamily="34" charset="-120"/>
                  <a:ea typeface="微軟正黑體" pitchFamily="34" charset="-120"/>
                </a:rPr>
                <a:t>申請人就</a:t>
              </a:r>
              <a:r>
                <a:rPr lang="zh-TW" altLang="en-US" sz="2000" b="1" dirty="0">
                  <a:solidFill>
                    <a:schemeClr val="accent2"/>
                  </a:solidFill>
                  <a:latin typeface="微軟正黑體" pitchFamily="34" charset="-120"/>
                  <a:ea typeface="微軟正黑體" pitchFamily="34" charset="-120"/>
                </a:rPr>
                <a:t>相同發明</a:t>
              </a:r>
              <a:r>
                <a:rPr lang="zh-TW" altLang="en-US" sz="2000" dirty="0">
                  <a:solidFill>
                    <a:srgbClr val="000000"/>
                  </a:solidFill>
                  <a:latin typeface="微軟正黑體" pitchFamily="34" charset="-120"/>
                  <a:ea typeface="微軟正黑體" pitchFamily="34" charset="-120"/>
                </a:rPr>
                <a:t>在與中華民國</a:t>
              </a:r>
              <a:r>
                <a:rPr lang="zh-TW" altLang="en-US" sz="2000" b="1" dirty="0">
                  <a:solidFill>
                    <a:schemeClr val="accent2"/>
                  </a:solidFill>
                  <a:latin typeface="微軟正黑體" pitchFamily="34" charset="-120"/>
                  <a:ea typeface="微軟正黑體" pitchFamily="34" charset="-120"/>
                </a:rPr>
                <a:t>相互承認優先權之國家</a:t>
              </a:r>
              <a:r>
                <a:rPr lang="zh-TW" altLang="en-US" sz="2000" dirty="0">
                  <a:solidFill>
                    <a:srgbClr val="000000"/>
                  </a:solidFill>
                  <a:latin typeface="微軟正黑體" pitchFamily="34" charset="-120"/>
                  <a:ea typeface="微軟正黑體" pitchFamily="34" charset="-120"/>
                </a:rPr>
                <a:t>或</a:t>
              </a:r>
              <a:r>
                <a:rPr lang="zh-TW" altLang="en-US" sz="2000" b="1" dirty="0">
                  <a:solidFill>
                    <a:schemeClr val="accent2"/>
                  </a:solidFill>
                  <a:latin typeface="微軟正黑體" pitchFamily="34" charset="-120"/>
                  <a:ea typeface="微軟正黑體" pitchFamily="34" charset="-120"/>
                </a:rPr>
                <a:t>世界貿易組織</a:t>
              </a:r>
              <a:r>
                <a:rPr lang="zh-TW" altLang="en-US" sz="2000" b="1" dirty="0" smtClean="0">
                  <a:solidFill>
                    <a:schemeClr val="accent2"/>
                  </a:solidFill>
                  <a:latin typeface="微軟正黑體" pitchFamily="34" charset="-120"/>
                  <a:ea typeface="微軟正黑體" pitchFamily="34" charset="-120"/>
                </a:rPr>
                <a:t>會員</a:t>
              </a:r>
              <a:r>
                <a:rPr lang="zh-TW" altLang="en-US" sz="2000" dirty="0">
                  <a:solidFill>
                    <a:srgbClr val="000000"/>
                  </a:solidFill>
                  <a:latin typeface="微軟正黑體" pitchFamily="34" charset="-120"/>
                  <a:ea typeface="微軟正黑體" pitchFamily="34" charset="-120"/>
                </a:rPr>
                <a:t>第一次依法申請專利，並於第一次申請專利之日後</a:t>
              </a:r>
              <a:r>
                <a:rPr lang="zh-TW" altLang="en-US" sz="2000" b="1" dirty="0">
                  <a:solidFill>
                    <a:schemeClr val="accent2"/>
                  </a:solidFill>
                  <a:latin typeface="微軟正黑體" pitchFamily="34" charset="-120"/>
                  <a:ea typeface="微軟正黑體" pitchFamily="34" charset="-120"/>
                </a:rPr>
                <a:t>十二個月內</a:t>
              </a:r>
              <a:r>
                <a:rPr lang="zh-TW" altLang="en-US" sz="2000" dirty="0">
                  <a:solidFill>
                    <a:srgbClr val="000000"/>
                  </a:solidFill>
                  <a:latin typeface="微軟正黑體" pitchFamily="34" charset="-120"/>
                  <a:ea typeface="微軟正黑體" pitchFamily="34" charset="-120"/>
                </a:rPr>
                <a:t>，向</a:t>
              </a:r>
              <a:r>
                <a:rPr lang="zh-TW" altLang="en-US" sz="2000" dirty="0" smtClean="0">
                  <a:solidFill>
                    <a:srgbClr val="000000"/>
                  </a:solidFill>
                  <a:latin typeface="微軟正黑體" pitchFamily="34" charset="-120"/>
                  <a:ea typeface="微軟正黑體" pitchFamily="34" charset="-120"/>
                </a:rPr>
                <a:t>中華民國</a:t>
              </a:r>
              <a:r>
                <a:rPr lang="zh-TW" altLang="en-US" sz="2000" dirty="0">
                  <a:solidFill>
                    <a:srgbClr val="000000"/>
                  </a:solidFill>
                  <a:latin typeface="微軟正黑體" pitchFamily="34" charset="-120"/>
                  <a:ea typeface="微軟正黑體" pitchFamily="34" charset="-120"/>
                </a:rPr>
                <a:t>申請專利者，得主張</a:t>
              </a:r>
              <a:r>
                <a:rPr lang="zh-TW" altLang="en-US" sz="2000" b="1" dirty="0">
                  <a:solidFill>
                    <a:schemeClr val="accent2"/>
                  </a:solidFill>
                  <a:latin typeface="微軟正黑體" pitchFamily="34" charset="-120"/>
                  <a:ea typeface="微軟正黑體" pitchFamily="34" charset="-120"/>
                </a:rPr>
                <a:t>優先權</a:t>
              </a:r>
              <a:r>
                <a:rPr lang="zh-TW" altLang="en-US" sz="2000" dirty="0">
                  <a:solidFill>
                    <a:srgbClr val="000000"/>
                  </a:solidFill>
                  <a:latin typeface="微軟正黑體" pitchFamily="34" charset="-120"/>
                  <a:ea typeface="微軟正黑體" pitchFamily="34" charset="-120"/>
                </a:rPr>
                <a:t>。</a:t>
              </a:r>
            </a:p>
          </p:txBody>
        </p:sp>
      </p:grpSp>
      <p:sp>
        <p:nvSpPr>
          <p:cNvPr id="2" name="矩形 1"/>
          <p:cNvSpPr/>
          <p:nvPr/>
        </p:nvSpPr>
        <p:spPr>
          <a:xfrm>
            <a:off x="841000" y="3933056"/>
            <a:ext cx="7776864" cy="1015663"/>
          </a:xfrm>
          <a:prstGeom prst="rect">
            <a:avLst/>
          </a:prstGeom>
        </p:spPr>
        <p:txBody>
          <a:bodyPr wrap="square">
            <a:spAutoFit/>
          </a:bodyPr>
          <a:lstStyle/>
          <a:p>
            <a:r>
              <a:rPr lang="zh-TW" altLang="en-US" sz="2000" dirty="0">
                <a:solidFill>
                  <a:srgbClr val="000000"/>
                </a:solidFill>
                <a:latin typeface="微軟正黑體" pitchFamily="34" charset="-120"/>
                <a:ea typeface="微軟正黑體" pitchFamily="34" charset="-120"/>
              </a:rPr>
              <a:t>“</a:t>
            </a:r>
            <a:r>
              <a:rPr lang="zh-TW" altLang="en-US" sz="2000" dirty="0" smtClean="0">
                <a:solidFill>
                  <a:srgbClr val="000000"/>
                </a:solidFill>
                <a:latin typeface="微軟正黑體" pitchFamily="34" charset="-120"/>
                <a:ea typeface="微軟正黑體" pitchFamily="34" charset="-120"/>
              </a:rPr>
              <a:t>保障</a:t>
            </a:r>
            <a:r>
              <a:rPr lang="zh-TW" altLang="en-US" sz="2000" dirty="0">
                <a:solidFill>
                  <a:srgbClr val="000000"/>
                </a:solidFill>
                <a:latin typeface="微軟正黑體" pitchFamily="34" charset="-120"/>
                <a:ea typeface="微軟正黑體" pitchFamily="34" charset="-120"/>
              </a:rPr>
              <a:t>發明人不致於在某一會員國申請專利後，</a:t>
            </a:r>
            <a:r>
              <a:rPr lang="zh-TW" altLang="en-US" sz="2000" b="1" dirty="0">
                <a:solidFill>
                  <a:srgbClr val="000000"/>
                </a:solidFill>
                <a:latin typeface="微軟正黑體" pitchFamily="34" charset="-120"/>
                <a:ea typeface="微軟正黑體" pitchFamily="34" charset="-120"/>
              </a:rPr>
              <a:t>公開、實施或被他人搶先在其他會員國申請該發明</a:t>
            </a:r>
            <a:r>
              <a:rPr lang="zh-TW" altLang="en-US" sz="2000" dirty="0">
                <a:solidFill>
                  <a:srgbClr val="000000"/>
                </a:solidFill>
                <a:latin typeface="微軟正黑體" pitchFamily="34" charset="-120"/>
                <a:ea typeface="微軟正黑體" pitchFamily="34" charset="-120"/>
              </a:rPr>
              <a:t>，以致相同發明不符合專利要件，無法取得其他會員國之專利保護</a:t>
            </a:r>
            <a:r>
              <a:rPr lang="zh-TW" altLang="en-US" sz="2000" dirty="0" smtClean="0">
                <a:solidFill>
                  <a:srgbClr val="000000"/>
                </a:solidFill>
                <a:latin typeface="微軟正黑體" pitchFamily="34" charset="-120"/>
                <a:ea typeface="微軟正黑體" pitchFamily="34" charset="-120"/>
              </a:rPr>
              <a:t>。”</a:t>
            </a:r>
            <a:endParaRPr lang="zh-TW" altLang="en-US" sz="2000" dirty="0">
              <a:solidFill>
                <a:srgbClr val="000000"/>
              </a:solidFill>
              <a:latin typeface="微軟正黑體" pitchFamily="34" charset="-120"/>
              <a:ea typeface="微軟正黑體" pitchFamily="34" charset="-120"/>
            </a:endParaRPr>
          </a:p>
        </p:txBody>
      </p:sp>
    </p:spTree>
    <p:extLst>
      <p:ext uri="{BB962C8B-B14F-4D97-AF65-F5344CB8AC3E}">
        <p14:creationId xmlns:p14="http://schemas.microsoft.com/office/powerpoint/2010/main" val="30256809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字方塊 4"/>
          <p:cNvSpPr txBox="1"/>
          <p:nvPr/>
        </p:nvSpPr>
        <p:spPr>
          <a:xfrm>
            <a:off x="2951820" y="214290"/>
            <a:ext cx="3240360" cy="707886"/>
          </a:xfrm>
          <a:prstGeom prst="rect">
            <a:avLst/>
          </a:prstGeom>
          <a:noFill/>
        </p:spPr>
        <p:txBody>
          <a:bodyPr wrap="square" rtlCol="0">
            <a:spAutoFit/>
          </a:bodyPr>
          <a:lstStyle/>
          <a:p>
            <a:pPr algn="ctr"/>
            <a:r>
              <a:rPr lang="zh-TW" altLang="en-US" sz="4000" dirty="0">
                <a:latin typeface="微軟正黑體" panose="020B0604030504040204" pitchFamily="34" charset="-120"/>
                <a:ea typeface="微軟正黑體" panose="020B0604030504040204" pitchFamily="34" charset="-120"/>
              </a:rPr>
              <a:t>發明審查要件</a:t>
            </a:r>
          </a:p>
        </p:txBody>
      </p:sp>
      <p:sp>
        <p:nvSpPr>
          <p:cNvPr id="6" name="日期版面配置區 1"/>
          <p:cNvSpPr>
            <a:spLocks noGrp="1"/>
          </p:cNvSpPr>
          <p:nvPr>
            <p:ph type="dt" sz="half" idx="10"/>
          </p:nvPr>
        </p:nvSpPr>
        <p:spPr>
          <a:xfrm>
            <a:off x="457200" y="6160219"/>
            <a:ext cx="2133600" cy="365125"/>
          </a:xfrm>
        </p:spPr>
        <p:txBody>
          <a:bodyPr/>
          <a:lstStyle/>
          <a:p>
            <a:r>
              <a:rPr lang="en-US" altLang="zh-TW" dirty="0" smtClean="0"/>
              <a:t>www.iipo.com.tw</a:t>
            </a:r>
            <a:endParaRPr lang="zh-TW" altLang="en-US" dirty="0"/>
          </a:p>
        </p:txBody>
      </p:sp>
      <p:sp>
        <p:nvSpPr>
          <p:cNvPr id="7" name="頁尾版面配置區 2"/>
          <p:cNvSpPr>
            <a:spLocks noGrp="1"/>
          </p:cNvSpPr>
          <p:nvPr>
            <p:ph type="ftr" sz="quarter" idx="11"/>
          </p:nvPr>
        </p:nvSpPr>
        <p:spPr>
          <a:xfrm>
            <a:off x="3124200" y="6160219"/>
            <a:ext cx="2895600" cy="365125"/>
          </a:xfrm>
        </p:spPr>
        <p:txBody>
          <a:bodyPr/>
          <a:lstStyle/>
          <a:p>
            <a:r>
              <a:rPr lang="zh-TW" altLang="en-US" smtClean="0"/>
              <a:t>源慶</a:t>
            </a:r>
            <a:r>
              <a:rPr lang="en-US" altLang="zh-TW" smtClean="0"/>
              <a:t>/</a:t>
            </a:r>
            <a:r>
              <a:rPr lang="zh-TW" altLang="en-US" smtClean="0"/>
              <a:t>鴻瑞國際法律專利商標事務所</a:t>
            </a:r>
            <a:endParaRPr lang="zh-TW" altLang="en-US" dirty="0"/>
          </a:p>
        </p:txBody>
      </p:sp>
      <p:sp>
        <p:nvSpPr>
          <p:cNvPr id="8" name="投影片編號版面配置區 3"/>
          <p:cNvSpPr>
            <a:spLocks noGrp="1"/>
          </p:cNvSpPr>
          <p:nvPr>
            <p:ph type="sldNum" sz="quarter" idx="12"/>
          </p:nvPr>
        </p:nvSpPr>
        <p:spPr>
          <a:xfrm>
            <a:off x="6553200" y="6160219"/>
            <a:ext cx="2133600" cy="365125"/>
          </a:xfrm>
        </p:spPr>
        <p:txBody>
          <a:bodyPr/>
          <a:lstStyle/>
          <a:p>
            <a:fld id="{144804FE-49CD-45A7-9DCA-03593087366E}" type="slidenum">
              <a:rPr lang="zh-TW" altLang="en-US" smtClean="0"/>
              <a:pPr/>
              <a:t>28</a:t>
            </a:fld>
            <a:endParaRPr lang="zh-TW" altLang="en-US"/>
          </a:p>
        </p:txBody>
      </p:sp>
      <p:cxnSp>
        <p:nvCxnSpPr>
          <p:cNvPr id="9" name="直線接點 8"/>
          <p:cNvCxnSpPr/>
          <p:nvPr/>
        </p:nvCxnSpPr>
        <p:spPr>
          <a:xfrm>
            <a:off x="0" y="6813376"/>
            <a:ext cx="9144000" cy="0"/>
          </a:xfrm>
          <a:prstGeom prst="line">
            <a:avLst/>
          </a:prstGeom>
          <a:ln w="165100"/>
        </p:spPr>
        <p:style>
          <a:lnRef idx="3">
            <a:schemeClr val="accent2"/>
          </a:lnRef>
          <a:fillRef idx="0">
            <a:schemeClr val="accent2"/>
          </a:fillRef>
          <a:effectRef idx="2">
            <a:schemeClr val="accent2"/>
          </a:effectRef>
          <a:fontRef idx="minor">
            <a:schemeClr val="tx1"/>
          </a:fontRef>
        </p:style>
      </p:cxnSp>
      <p:cxnSp>
        <p:nvCxnSpPr>
          <p:cNvPr id="10" name="直線接點 9"/>
          <p:cNvCxnSpPr/>
          <p:nvPr/>
        </p:nvCxnSpPr>
        <p:spPr>
          <a:xfrm>
            <a:off x="0" y="6597352"/>
            <a:ext cx="9144000" cy="0"/>
          </a:xfrm>
          <a:prstGeom prst="line">
            <a:avLst/>
          </a:prstGeom>
          <a:ln w="76200">
            <a:solidFill>
              <a:schemeClr val="accent2">
                <a:lumMod val="40000"/>
                <a:lumOff val="60000"/>
              </a:schemeClr>
            </a:solidFill>
          </a:ln>
        </p:spPr>
        <p:style>
          <a:lnRef idx="3">
            <a:schemeClr val="accent2"/>
          </a:lnRef>
          <a:fillRef idx="0">
            <a:schemeClr val="accent2"/>
          </a:fillRef>
          <a:effectRef idx="2">
            <a:schemeClr val="accent2"/>
          </a:effectRef>
          <a:fontRef idx="minor">
            <a:schemeClr val="tx1"/>
          </a:fontRef>
        </p:style>
      </p:cxnSp>
      <p:sp>
        <p:nvSpPr>
          <p:cNvPr id="11" name="文字方塊 10"/>
          <p:cNvSpPr txBox="1"/>
          <p:nvPr/>
        </p:nvSpPr>
        <p:spPr>
          <a:xfrm>
            <a:off x="539552" y="1412776"/>
            <a:ext cx="1800200" cy="4401205"/>
          </a:xfrm>
          <a:prstGeom prst="rect">
            <a:avLst/>
          </a:prstGeom>
          <a:noFill/>
        </p:spPr>
        <p:txBody>
          <a:bodyPr wrap="square" rtlCol="0">
            <a:spAutoFit/>
          </a:bodyPr>
          <a:lstStyle/>
          <a:p>
            <a:pPr marL="342900" indent="-342900">
              <a:buFont typeface="Arial" panose="020B0604020202020204" pitchFamily="34" charset="0"/>
              <a:buChar char="•"/>
            </a:pPr>
            <a:r>
              <a:rPr lang="zh-TW" altLang="en-US" sz="2000" dirty="0" smtClean="0">
                <a:solidFill>
                  <a:schemeClr val="bg1"/>
                </a:solidFill>
                <a:latin typeface="微軟正黑體" pitchFamily="34" charset="-120"/>
                <a:ea typeface="微軟正黑體" pitchFamily="34" charset="-120"/>
              </a:rPr>
              <a:t>產業利用性</a:t>
            </a:r>
            <a:endParaRPr lang="en-US" altLang="zh-TW" sz="2000" dirty="0" smtClean="0">
              <a:solidFill>
                <a:schemeClr val="bg1"/>
              </a:solidFill>
              <a:latin typeface="微軟正黑體" pitchFamily="34" charset="-120"/>
              <a:ea typeface="微軟正黑體" pitchFamily="34" charset="-120"/>
            </a:endParaRPr>
          </a:p>
          <a:p>
            <a:endParaRPr lang="en-US" altLang="zh-TW" sz="2000" dirty="0" smtClean="0">
              <a:latin typeface="微軟正黑體" pitchFamily="34" charset="-120"/>
              <a:ea typeface="微軟正黑體" pitchFamily="34" charset="-120"/>
            </a:endParaRPr>
          </a:p>
          <a:p>
            <a:pPr marL="342900" indent="-342900">
              <a:buFont typeface="Arial" panose="020B0604020202020204" pitchFamily="34" charset="0"/>
              <a:buChar char="•"/>
            </a:pPr>
            <a:endParaRPr lang="en-US" altLang="zh-TW" sz="2000" dirty="0">
              <a:latin typeface="微軟正黑體" pitchFamily="34" charset="-120"/>
              <a:ea typeface="微軟正黑體" pitchFamily="34" charset="-120"/>
            </a:endParaRPr>
          </a:p>
          <a:p>
            <a:endParaRPr lang="en-US" altLang="zh-TW" sz="2000" dirty="0" smtClean="0">
              <a:latin typeface="微軟正黑體" pitchFamily="34" charset="-120"/>
              <a:ea typeface="微軟正黑體" pitchFamily="34" charset="-120"/>
            </a:endParaRPr>
          </a:p>
          <a:p>
            <a:pPr marL="342900" indent="-342900">
              <a:buFont typeface="Arial" panose="020B0604020202020204" pitchFamily="34" charset="0"/>
              <a:buChar char="•"/>
            </a:pPr>
            <a:r>
              <a:rPr lang="zh-TW" altLang="en-US" sz="2000" b="1" dirty="0" smtClean="0">
                <a:latin typeface="微軟正黑體" pitchFamily="34" charset="-120"/>
                <a:ea typeface="微軟正黑體" pitchFamily="34" charset="-120"/>
              </a:rPr>
              <a:t>優惠期</a:t>
            </a:r>
            <a:endParaRPr lang="en-US" altLang="zh-TW" sz="2000" b="1" dirty="0" smtClean="0">
              <a:latin typeface="微軟正黑體" pitchFamily="34" charset="-120"/>
              <a:ea typeface="微軟正黑體" pitchFamily="34" charset="-120"/>
            </a:endParaRPr>
          </a:p>
          <a:p>
            <a:pPr marL="342900" indent="-342900">
              <a:buFont typeface="Arial" panose="020B0604020202020204" pitchFamily="34" charset="0"/>
              <a:buChar char="•"/>
            </a:pPr>
            <a:endParaRPr lang="en-US" altLang="zh-TW" sz="2000" dirty="0">
              <a:latin typeface="微軟正黑體" pitchFamily="34" charset="-120"/>
              <a:ea typeface="微軟正黑體" pitchFamily="34" charset="-120"/>
            </a:endParaRPr>
          </a:p>
          <a:p>
            <a:pPr marL="342900" indent="-342900">
              <a:buFont typeface="Arial" panose="020B0604020202020204" pitchFamily="34" charset="0"/>
              <a:buChar char="•"/>
            </a:pPr>
            <a:endParaRPr lang="en-US" altLang="zh-TW" sz="2000" dirty="0" smtClean="0">
              <a:latin typeface="微軟正黑體" pitchFamily="34" charset="-120"/>
              <a:ea typeface="微軟正黑體" pitchFamily="34" charset="-120"/>
            </a:endParaRPr>
          </a:p>
          <a:p>
            <a:pPr marL="342900" indent="-342900">
              <a:buFont typeface="Arial" panose="020B0604020202020204" pitchFamily="34" charset="0"/>
              <a:buChar char="•"/>
            </a:pPr>
            <a:endParaRPr lang="en-US" altLang="zh-TW" sz="2000" dirty="0">
              <a:latin typeface="微軟正黑體" pitchFamily="34" charset="-120"/>
              <a:ea typeface="微軟正黑體" pitchFamily="34" charset="-120"/>
            </a:endParaRPr>
          </a:p>
          <a:p>
            <a:pPr marL="342900" indent="-342900">
              <a:buFont typeface="Arial" panose="020B0604020202020204" pitchFamily="34" charset="0"/>
              <a:buChar char="•"/>
            </a:pPr>
            <a:endParaRPr lang="en-US" altLang="zh-TW" sz="2000" dirty="0" smtClean="0">
              <a:latin typeface="微軟正黑體" pitchFamily="34" charset="-120"/>
              <a:ea typeface="微軟正黑體" pitchFamily="34" charset="-120"/>
            </a:endParaRPr>
          </a:p>
          <a:p>
            <a:pPr marL="342900" indent="-342900">
              <a:buFont typeface="Arial" panose="020B0604020202020204" pitchFamily="34" charset="0"/>
              <a:buChar char="•"/>
            </a:pPr>
            <a:r>
              <a:rPr lang="zh-TW" altLang="en-US" sz="2000" dirty="0" smtClean="0">
                <a:solidFill>
                  <a:schemeClr val="bg1"/>
                </a:solidFill>
                <a:latin typeface="微軟正黑體" pitchFamily="34" charset="-120"/>
                <a:ea typeface="微軟正黑體" pitchFamily="34" charset="-120"/>
              </a:rPr>
              <a:t>進步性</a:t>
            </a:r>
            <a:endParaRPr lang="en-US" altLang="zh-TW" sz="2000" dirty="0" smtClean="0">
              <a:solidFill>
                <a:schemeClr val="bg1"/>
              </a:solidFill>
              <a:latin typeface="微軟正黑體" pitchFamily="34" charset="-120"/>
              <a:ea typeface="微軟正黑體" pitchFamily="34" charset="-120"/>
            </a:endParaRPr>
          </a:p>
          <a:p>
            <a:pPr marL="342900" indent="-342900">
              <a:buFont typeface="Arial" panose="020B0604020202020204" pitchFamily="34" charset="0"/>
              <a:buChar char="•"/>
            </a:pPr>
            <a:endParaRPr lang="en-US" altLang="zh-TW" sz="2000" dirty="0" smtClean="0">
              <a:latin typeface="微軟正黑體" pitchFamily="34" charset="-120"/>
              <a:ea typeface="微軟正黑體" pitchFamily="34" charset="-120"/>
            </a:endParaRPr>
          </a:p>
          <a:p>
            <a:pPr marL="342900" indent="-342900">
              <a:buFont typeface="Arial" panose="020B0604020202020204" pitchFamily="34" charset="0"/>
              <a:buChar char="•"/>
            </a:pPr>
            <a:endParaRPr lang="en-US" altLang="zh-TW" sz="2000" dirty="0" smtClean="0">
              <a:latin typeface="微軟正黑體" pitchFamily="34" charset="-120"/>
              <a:ea typeface="微軟正黑體" pitchFamily="34" charset="-120"/>
            </a:endParaRPr>
          </a:p>
          <a:p>
            <a:pPr marL="342900" indent="-342900">
              <a:buFont typeface="Arial" panose="020B0604020202020204" pitchFamily="34" charset="0"/>
              <a:buChar char="•"/>
            </a:pPr>
            <a:endParaRPr lang="en-US" altLang="zh-TW" sz="2000" dirty="0">
              <a:latin typeface="微軟正黑體" pitchFamily="34" charset="-120"/>
              <a:ea typeface="微軟正黑體" pitchFamily="34" charset="-120"/>
            </a:endParaRPr>
          </a:p>
          <a:p>
            <a:pPr marL="342900" indent="-342900">
              <a:buFont typeface="Arial" panose="020B0604020202020204" pitchFamily="34" charset="0"/>
              <a:buChar char="•"/>
            </a:pPr>
            <a:endParaRPr lang="en-US" altLang="zh-TW" sz="2000" dirty="0" smtClean="0">
              <a:latin typeface="微軟正黑體" pitchFamily="34" charset="-120"/>
              <a:ea typeface="微軟正黑體" pitchFamily="34" charset="-120"/>
            </a:endParaRPr>
          </a:p>
        </p:txBody>
      </p:sp>
      <p:sp>
        <p:nvSpPr>
          <p:cNvPr id="14" name="矩形 13"/>
          <p:cNvSpPr/>
          <p:nvPr/>
        </p:nvSpPr>
        <p:spPr>
          <a:xfrm>
            <a:off x="2123728" y="1772816"/>
            <a:ext cx="6912768" cy="954107"/>
          </a:xfrm>
          <a:prstGeom prst="rect">
            <a:avLst/>
          </a:prstGeom>
        </p:spPr>
        <p:txBody>
          <a:bodyPr wrap="square">
            <a:spAutoFit/>
          </a:bodyPr>
          <a:lstStyle/>
          <a:p>
            <a:pPr>
              <a:lnSpc>
                <a:spcPct val="140000"/>
              </a:lnSpc>
              <a:defRPr/>
            </a:pPr>
            <a:r>
              <a:rPr lang="zh-TW" altLang="en-US" sz="2000" dirty="0" smtClean="0">
                <a:latin typeface="微軟正黑體" pitchFamily="34" charset="-120"/>
                <a:ea typeface="微軟正黑體" pitchFamily="34" charset="-120"/>
              </a:rPr>
              <a:t>若申請人有</a:t>
            </a:r>
            <a:r>
              <a:rPr lang="zh-TW" altLang="en-US" sz="2000" b="1" dirty="0" smtClean="0">
                <a:latin typeface="微軟正黑體" pitchFamily="34" charset="-120"/>
                <a:ea typeface="微軟正黑體" pitchFamily="34" charset="-120"/>
              </a:rPr>
              <a:t>出於本意</a:t>
            </a:r>
            <a:r>
              <a:rPr lang="zh-TW" altLang="en-US" sz="2000" dirty="0" smtClean="0">
                <a:latin typeface="微軟正黑體" pitchFamily="34" charset="-120"/>
                <a:ea typeface="微軟正黑體" pitchFamily="34" charset="-120"/>
              </a:rPr>
              <a:t>或</a:t>
            </a:r>
            <a:r>
              <a:rPr lang="zh-TW" altLang="en-US" sz="2000" b="1" dirty="0" smtClean="0">
                <a:latin typeface="微軟正黑體" pitchFamily="34" charset="-120"/>
                <a:ea typeface="微軟正黑體" pitchFamily="34" charset="-120"/>
              </a:rPr>
              <a:t>非出於本意</a:t>
            </a:r>
            <a:r>
              <a:rPr lang="zh-TW" altLang="en-US" sz="2000" dirty="0" smtClean="0">
                <a:latin typeface="微軟正黑體" pitchFamily="34" charset="-120"/>
                <a:ea typeface="微軟正黑體" pitchFamily="34" charset="-120"/>
              </a:rPr>
              <a:t>所致公開之事實，</a:t>
            </a:r>
            <a:endParaRPr lang="en-US" altLang="zh-TW" sz="2000" dirty="0" smtClean="0">
              <a:latin typeface="微軟正黑體" pitchFamily="34" charset="-120"/>
              <a:ea typeface="微軟正黑體" pitchFamily="34" charset="-120"/>
            </a:endParaRPr>
          </a:p>
          <a:p>
            <a:pPr algn="r">
              <a:lnSpc>
                <a:spcPct val="140000"/>
              </a:lnSpc>
              <a:defRPr/>
            </a:pPr>
            <a:r>
              <a:rPr lang="zh-TW" altLang="en-US" sz="2000" dirty="0" smtClean="0">
                <a:latin typeface="微軟正黑體" pitchFamily="34" charset="-120"/>
                <a:ea typeface="微軟正黑體" pitchFamily="34" charset="-120"/>
              </a:rPr>
              <a:t>並於該公開事實發生後 </a:t>
            </a:r>
            <a:r>
              <a:rPr lang="en-US" altLang="zh-TW" sz="2000" b="1" dirty="0" smtClean="0">
                <a:solidFill>
                  <a:schemeClr val="accent2"/>
                </a:solidFill>
                <a:latin typeface="微軟正黑體" pitchFamily="34" charset="-120"/>
                <a:ea typeface="微軟正黑體" pitchFamily="34" charset="-120"/>
              </a:rPr>
              <a:t>12 </a:t>
            </a:r>
            <a:r>
              <a:rPr lang="zh-TW" altLang="en-US" sz="2000" b="1" dirty="0" smtClean="0">
                <a:solidFill>
                  <a:schemeClr val="accent2"/>
                </a:solidFill>
                <a:latin typeface="微軟正黑體" pitchFamily="34" charset="-120"/>
                <a:ea typeface="微軟正黑體" pitchFamily="34" charset="-120"/>
              </a:rPr>
              <a:t>個月內</a:t>
            </a:r>
            <a:r>
              <a:rPr lang="zh-TW" altLang="en-US" sz="2000" dirty="0" smtClean="0">
                <a:latin typeface="微軟正黑體" pitchFamily="34" charset="-120"/>
                <a:ea typeface="微軟正黑體" pitchFamily="34" charset="-120"/>
              </a:rPr>
              <a:t>申請發明專利</a:t>
            </a:r>
            <a:endParaRPr lang="en-US" altLang="zh-TW" sz="2000" dirty="0" smtClean="0">
              <a:latin typeface="微軟正黑體" pitchFamily="34" charset="-120"/>
              <a:ea typeface="微軟正黑體" pitchFamily="34" charset="-120"/>
            </a:endParaRPr>
          </a:p>
        </p:txBody>
      </p:sp>
      <p:sp>
        <p:nvSpPr>
          <p:cNvPr id="16" name="矩形 15"/>
          <p:cNvSpPr/>
          <p:nvPr/>
        </p:nvSpPr>
        <p:spPr>
          <a:xfrm>
            <a:off x="2339752" y="3717032"/>
            <a:ext cx="6480720" cy="1471172"/>
          </a:xfrm>
          <a:prstGeom prst="rect">
            <a:avLst/>
          </a:prstGeom>
        </p:spPr>
        <p:txBody>
          <a:bodyPr wrap="square">
            <a:spAutoFit/>
          </a:bodyPr>
          <a:lstStyle/>
          <a:p>
            <a:pPr lvl="0">
              <a:lnSpc>
                <a:spcPct val="140000"/>
              </a:lnSpc>
              <a:defRPr/>
            </a:pPr>
            <a:r>
              <a:rPr lang="zh-TW" altLang="en-US" sz="2000" b="1" dirty="0" smtClean="0">
                <a:solidFill>
                  <a:prstClr val="black"/>
                </a:solidFill>
                <a:latin typeface="微軟正黑體" pitchFamily="34" charset="-120"/>
                <a:ea typeface="微軟正黑體" pitchFamily="34" charset="-120"/>
              </a:rPr>
              <a:t>該公開事實有關之技術內容</a:t>
            </a:r>
            <a:r>
              <a:rPr lang="zh-TW" altLang="en-US" sz="2000" dirty="0" smtClean="0">
                <a:solidFill>
                  <a:prstClr val="black"/>
                </a:solidFill>
                <a:latin typeface="微軟正黑體" pitchFamily="34" charset="-120"/>
                <a:ea typeface="微軟正黑體" pitchFamily="34" charset="-120"/>
              </a:rPr>
              <a:t>，</a:t>
            </a:r>
            <a:r>
              <a:rPr lang="zh-TW" altLang="en-US" sz="2400" b="1" dirty="0" smtClean="0">
                <a:solidFill>
                  <a:srgbClr val="C0504D"/>
                </a:solidFill>
                <a:latin typeface="微軟正黑體" pitchFamily="34" charset="-120"/>
                <a:ea typeface="微軟正黑體" pitchFamily="34" charset="-120"/>
              </a:rPr>
              <a:t>非</a:t>
            </a:r>
            <a:r>
              <a:rPr lang="zh-TW" altLang="en-US" sz="2000" b="1" dirty="0" smtClean="0">
                <a:solidFill>
                  <a:prstClr val="black"/>
                </a:solidFill>
                <a:latin typeface="微軟正黑體" pitchFamily="34" charset="-120"/>
                <a:ea typeface="微軟正黑體" pitchFamily="34" charset="-120"/>
              </a:rPr>
              <a:t>屬判斷申請專利之發明是否具有新穎性或進步性之先前技術</a:t>
            </a:r>
            <a:r>
              <a:rPr lang="zh-TW" altLang="en-US" sz="2000" dirty="0" smtClean="0">
                <a:solidFill>
                  <a:prstClr val="black"/>
                </a:solidFill>
                <a:latin typeface="微軟正黑體" pitchFamily="34" charset="-120"/>
                <a:ea typeface="微軟正黑體" pitchFamily="34" charset="-120"/>
              </a:rPr>
              <a:t>。</a:t>
            </a:r>
            <a:endParaRPr lang="en-US" altLang="zh-TW" sz="2000" dirty="0" smtClean="0">
              <a:solidFill>
                <a:prstClr val="black"/>
              </a:solidFill>
              <a:latin typeface="微軟正黑體" pitchFamily="34" charset="-120"/>
              <a:ea typeface="微軟正黑體" pitchFamily="34" charset="-120"/>
            </a:endParaRPr>
          </a:p>
          <a:p>
            <a:pPr lvl="0" algn="ctr">
              <a:lnSpc>
                <a:spcPct val="140000"/>
              </a:lnSpc>
              <a:defRPr/>
            </a:pPr>
            <a:r>
              <a:rPr lang="zh-TW" altLang="en-US" sz="2000" dirty="0" smtClean="0">
                <a:solidFill>
                  <a:prstClr val="black"/>
                </a:solidFill>
                <a:latin typeface="微軟正黑體" pitchFamily="34" charset="-120"/>
                <a:ea typeface="微軟正黑體" pitchFamily="34" charset="-120"/>
              </a:rPr>
              <a:t>前述 </a:t>
            </a:r>
            <a:r>
              <a:rPr lang="en-US" altLang="zh-TW" sz="2000" dirty="0" smtClean="0">
                <a:solidFill>
                  <a:prstClr val="black"/>
                </a:solidFill>
                <a:latin typeface="微軟正黑體" pitchFamily="34" charset="-120"/>
                <a:ea typeface="微軟正黑體" pitchFamily="34" charset="-120"/>
              </a:rPr>
              <a:t>12 </a:t>
            </a:r>
            <a:r>
              <a:rPr lang="zh-TW" altLang="en-US" sz="2000" dirty="0" smtClean="0">
                <a:solidFill>
                  <a:prstClr val="black"/>
                </a:solidFill>
                <a:latin typeface="微軟正黑體" pitchFamily="34" charset="-120"/>
                <a:ea typeface="微軟正黑體" pitchFamily="34" charset="-120"/>
              </a:rPr>
              <a:t>個月期間，稱為</a:t>
            </a:r>
            <a:r>
              <a:rPr lang="zh-TW" altLang="en-US" sz="2000" b="1" dirty="0" smtClean="0">
                <a:solidFill>
                  <a:srgbClr val="C0504D"/>
                </a:solidFill>
                <a:latin typeface="微軟正黑體" pitchFamily="34" charset="-120"/>
                <a:ea typeface="微軟正黑體" pitchFamily="34" charset="-120"/>
              </a:rPr>
              <a:t>優惠期（</a:t>
            </a:r>
            <a:r>
              <a:rPr lang="en-US" altLang="zh-TW" sz="2000" b="1" dirty="0" smtClean="0">
                <a:solidFill>
                  <a:srgbClr val="C0504D"/>
                </a:solidFill>
                <a:latin typeface="微軟正黑體" pitchFamily="34" charset="-120"/>
                <a:ea typeface="微軟正黑體" pitchFamily="34" charset="-120"/>
              </a:rPr>
              <a:t>grace period</a:t>
            </a:r>
            <a:r>
              <a:rPr lang="zh-TW" altLang="en-US" sz="2000" b="1" dirty="0" smtClean="0">
                <a:solidFill>
                  <a:srgbClr val="C0504D"/>
                </a:solidFill>
                <a:latin typeface="微軟正黑體" pitchFamily="34" charset="-120"/>
                <a:ea typeface="微軟正黑體" pitchFamily="34" charset="-120"/>
              </a:rPr>
              <a:t>）</a:t>
            </a:r>
            <a:endParaRPr lang="zh-TW" altLang="en-US" sz="2000" b="1" dirty="0">
              <a:solidFill>
                <a:srgbClr val="C0504D"/>
              </a:solidFill>
              <a:latin typeface="微軟正黑體" pitchFamily="34" charset="-120"/>
              <a:ea typeface="微軟正黑體" pitchFamily="34" charset="-120"/>
            </a:endParaRPr>
          </a:p>
        </p:txBody>
      </p:sp>
      <p:sp>
        <p:nvSpPr>
          <p:cNvPr id="17" name="矩形 16"/>
          <p:cNvSpPr/>
          <p:nvPr/>
        </p:nvSpPr>
        <p:spPr>
          <a:xfrm>
            <a:off x="2483768" y="2924944"/>
            <a:ext cx="5999832" cy="400110"/>
          </a:xfrm>
          <a:prstGeom prst="rect">
            <a:avLst/>
          </a:prstGeom>
        </p:spPr>
        <p:txBody>
          <a:bodyPr wrap="square">
            <a:spAutoFit/>
          </a:bodyPr>
          <a:lstStyle/>
          <a:p>
            <a:pPr algn="ctr"/>
            <a:r>
              <a:rPr lang="zh-TW" altLang="en-US" sz="2000" dirty="0" smtClean="0">
                <a:solidFill>
                  <a:prstClr val="black"/>
                </a:solidFill>
                <a:latin typeface="微軟正黑體" pitchFamily="34" charset="-120"/>
                <a:ea typeface="微軟正黑體" pitchFamily="34" charset="-120"/>
              </a:rPr>
              <a:t>該發明適用喪失新穎性或進步性例外之優惠</a:t>
            </a:r>
            <a:endParaRPr lang="zh-TW" altLang="en-US" dirty="0"/>
          </a:p>
        </p:txBody>
      </p:sp>
    </p:spTree>
    <p:extLst>
      <p:ext uri="{BB962C8B-B14F-4D97-AF65-F5344CB8AC3E}">
        <p14:creationId xmlns:p14="http://schemas.microsoft.com/office/powerpoint/2010/main" val="302568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ox(in)">
                                      <p:cBhvr>
                                        <p:cTn id="7" dur="10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ox(in)">
                                      <p:cBhvr>
                                        <p:cTn id="12"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字方塊 4"/>
          <p:cNvSpPr txBox="1"/>
          <p:nvPr/>
        </p:nvSpPr>
        <p:spPr>
          <a:xfrm>
            <a:off x="2951820" y="214290"/>
            <a:ext cx="3240360" cy="707886"/>
          </a:xfrm>
          <a:prstGeom prst="rect">
            <a:avLst/>
          </a:prstGeom>
          <a:noFill/>
        </p:spPr>
        <p:txBody>
          <a:bodyPr wrap="square" rtlCol="0">
            <a:spAutoFit/>
          </a:bodyPr>
          <a:lstStyle/>
          <a:p>
            <a:pPr algn="ctr"/>
            <a:r>
              <a:rPr lang="zh-TW" altLang="en-US" sz="4000" dirty="0">
                <a:latin typeface="微軟正黑體" panose="020B0604030504040204" pitchFamily="34" charset="-120"/>
                <a:ea typeface="微軟正黑體" panose="020B0604030504040204" pitchFamily="34" charset="-120"/>
              </a:rPr>
              <a:t>發明審查要件</a:t>
            </a:r>
          </a:p>
        </p:txBody>
      </p:sp>
      <p:sp>
        <p:nvSpPr>
          <p:cNvPr id="6" name="日期版面配置區 1"/>
          <p:cNvSpPr>
            <a:spLocks noGrp="1"/>
          </p:cNvSpPr>
          <p:nvPr>
            <p:ph type="dt" sz="half" idx="10"/>
          </p:nvPr>
        </p:nvSpPr>
        <p:spPr>
          <a:xfrm>
            <a:off x="457200" y="6160219"/>
            <a:ext cx="2133600" cy="365125"/>
          </a:xfrm>
        </p:spPr>
        <p:txBody>
          <a:bodyPr/>
          <a:lstStyle/>
          <a:p>
            <a:r>
              <a:rPr lang="en-US" altLang="zh-TW" dirty="0" smtClean="0"/>
              <a:t>www.iipo.com.tw</a:t>
            </a:r>
            <a:endParaRPr lang="zh-TW" altLang="en-US" dirty="0"/>
          </a:p>
        </p:txBody>
      </p:sp>
      <p:sp>
        <p:nvSpPr>
          <p:cNvPr id="7" name="頁尾版面配置區 2"/>
          <p:cNvSpPr>
            <a:spLocks noGrp="1"/>
          </p:cNvSpPr>
          <p:nvPr>
            <p:ph type="ftr" sz="quarter" idx="11"/>
          </p:nvPr>
        </p:nvSpPr>
        <p:spPr>
          <a:xfrm>
            <a:off x="3124200" y="6160219"/>
            <a:ext cx="2895600" cy="365125"/>
          </a:xfrm>
        </p:spPr>
        <p:txBody>
          <a:bodyPr/>
          <a:lstStyle/>
          <a:p>
            <a:r>
              <a:rPr lang="zh-TW" altLang="en-US" smtClean="0"/>
              <a:t>源慶</a:t>
            </a:r>
            <a:r>
              <a:rPr lang="en-US" altLang="zh-TW" smtClean="0"/>
              <a:t>/</a:t>
            </a:r>
            <a:r>
              <a:rPr lang="zh-TW" altLang="en-US" smtClean="0"/>
              <a:t>鴻瑞國際法律專利商標事務所</a:t>
            </a:r>
            <a:endParaRPr lang="zh-TW" altLang="en-US" dirty="0"/>
          </a:p>
        </p:txBody>
      </p:sp>
      <p:sp>
        <p:nvSpPr>
          <p:cNvPr id="8" name="投影片編號版面配置區 3"/>
          <p:cNvSpPr>
            <a:spLocks noGrp="1"/>
          </p:cNvSpPr>
          <p:nvPr>
            <p:ph type="sldNum" sz="quarter" idx="12"/>
          </p:nvPr>
        </p:nvSpPr>
        <p:spPr>
          <a:xfrm>
            <a:off x="6553200" y="6160219"/>
            <a:ext cx="2133600" cy="365125"/>
          </a:xfrm>
        </p:spPr>
        <p:txBody>
          <a:bodyPr/>
          <a:lstStyle/>
          <a:p>
            <a:fld id="{144804FE-49CD-45A7-9DCA-03593087366E}" type="slidenum">
              <a:rPr lang="zh-TW" altLang="en-US" smtClean="0"/>
              <a:pPr/>
              <a:t>29</a:t>
            </a:fld>
            <a:endParaRPr lang="zh-TW" altLang="en-US"/>
          </a:p>
        </p:txBody>
      </p:sp>
      <p:cxnSp>
        <p:nvCxnSpPr>
          <p:cNvPr id="9" name="直線接點 8"/>
          <p:cNvCxnSpPr/>
          <p:nvPr/>
        </p:nvCxnSpPr>
        <p:spPr>
          <a:xfrm>
            <a:off x="0" y="6813376"/>
            <a:ext cx="9144000" cy="0"/>
          </a:xfrm>
          <a:prstGeom prst="line">
            <a:avLst/>
          </a:prstGeom>
          <a:ln w="165100"/>
        </p:spPr>
        <p:style>
          <a:lnRef idx="3">
            <a:schemeClr val="accent2"/>
          </a:lnRef>
          <a:fillRef idx="0">
            <a:schemeClr val="accent2"/>
          </a:fillRef>
          <a:effectRef idx="2">
            <a:schemeClr val="accent2"/>
          </a:effectRef>
          <a:fontRef idx="minor">
            <a:schemeClr val="tx1"/>
          </a:fontRef>
        </p:style>
      </p:cxnSp>
      <p:cxnSp>
        <p:nvCxnSpPr>
          <p:cNvPr id="10" name="直線接點 9"/>
          <p:cNvCxnSpPr/>
          <p:nvPr/>
        </p:nvCxnSpPr>
        <p:spPr>
          <a:xfrm>
            <a:off x="0" y="6597352"/>
            <a:ext cx="9144000" cy="0"/>
          </a:xfrm>
          <a:prstGeom prst="line">
            <a:avLst/>
          </a:prstGeom>
          <a:ln w="76200">
            <a:solidFill>
              <a:schemeClr val="accent2">
                <a:lumMod val="40000"/>
                <a:lumOff val="60000"/>
              </a:schemeClr>
            </a:solidFill>
          </a:ln>
        </p:spPr>
        <p:style>
          <a:lnRef idx="3">
            <a:schemeClr val="accent2"/>
          </a:lnRef>
          <a:fillRef idx="0">
            <a:schemeClr val="accent2"/>
          </a:fillRef>
          <a:effectRef idx="2">
            <a:schemeClr val="accent2"/>
          </a:effectRef>
          <a:fontRef idx="minor">
            <a:schemeClr val="tx1"/>
          </a:fontRef>
        </p:style>
      </p:cxnSp>
      <p:sp>
        <p:nvSpPr>
          <p:cNvPr id="11" name="文字方塊 10"/>
          <p:cNvSpPr txBox="1"/>
          <p:nvPr/>
        </p:nvSpPr>
        <p:spPr>
          <a:xfrm>
            <a:off x="-36512" y="1412776"/>
            <a:ext cx="2309489" cy="4093428"/>
          </a:xfrm>
          <a:prstGeom prst="rect">
            <a:avLst/>
          </a:prstGeom>
          <a:noFill/>
        </p:spPr>
        <p:txBody>
          <a:bodyPr wrap="square" rtlCol="0">
            <a:spAutoFit/>
          </a:bodyPr>
          <a:lstStyle/>
          <a:p>
            <a:pPr marL="342900" indent="-342900">
              <a:buFont typeface="Arial" panose="020B0604020202020204" pitchFamily="34" charset="0"/>
              <a:buChar char="•"/>
            </a:pPr>
            <a:r>
              <a:rPr lang="zh-TW" altLang="en-US" sz="2000" dirty="0" smtClean="0">
                <a:solidFill>
                  <a:schemeClr val="bg1"/>
                </a:solidFill>
                <a:latin typeface="微軟正黑體" pitchFamily="34" charset="-120"/>
                <a:ea typeface="微軟正黑體" pitchFamily="34" charset="-120"/>
              </a:rPr>
              <a:t>產業利用性</a:t>
            </a:r>
            <a:endParaRPr lang="en-US" altLang="zh-TW" sz="2000" dirty="0" smtClean="0">
              <a:solidFill>
                <a:schemeClr val="bg1"/>
              </a:solidFill>
              <a:latin typeface="微軟正黑體" pitchFamily="34" charset="-120"/>
              <a:ea typeface="微軟正黑體" pitchFamily="34" charset="-120"/>
            </a:endParaRPr>
          </a:p>
          <a:p>
            <a:endParaRPr lang="en-US" altLang="zh-TW" sz="2000" dirty="0" smtClean="0">
              <a:latin typeface="微軟正黑體" pitchFamily="34" charset="-120"/>
              <a:ea typeface="微軟正黑體" pitchFamily="34" charset="-120"/>
            </a:endParaRPr>
          </a:p>
          <a:p>
            <a:pPr marL="342900" indent="-342900">
              <a:buFont typeface="Arial" panose="020B0604020202020204" pitchFamily="34" charset="0"/>
              <a:buChar char="•"/>
            </a:pPr>
            <a:endParaRPr lang="en-US" altLang="zh-TW" sz="2000" dirty="0">
              <a:latin typeface="微軟正黑體" pitchFamily="34" charset="-120"/>
              <a:ea typeface="微軟正黑體" pitchFamily="34" charset="-120"/>
            </a:endParaRPr>
          </a:p>
          <a:p>
            <a:endParaRPr lang="en-US" altLang="zh-TW" sz="2000" dirty="0" smtClean="0">
              <a:latin typeface="微軟正黑體" pitchFamily="34" charset="-120"/>
              <a:ea typeface="微軟正黑體" pitchFamily="34" charset="-120"/>
            </a:endParaRPr>
          </a:p>
          <a:p>
            <a:pPr marL="342900" indent="-342900">
              <a:buFont typeface="Arial" panose="020B0604020202020204" pitchFamily="34" charset="0"/>
              <a:buChar char="•"/>
            </a:pPr>
            <a:r>
              <a:rPr lang="zh-TW" altLang="en-US" sz="2000" b="1" dirty="0">
                <a:latin typeface="微軟正黑體" pitchFamily="34" charset="-120"/>
                <a:ea typeface="微軟正黑體" pitchFamily="34" charset="-120"/>
              </a:rPr>
              <a:t>擬制喪失新穎性</a:t>
            </a:r>
            <a:endParaRPr lang="en-US" altLang="zh-TW" sz="2000" dirty="0">
              <a:latin typeface="微軟正黑體" pitchFamily="34" charset="-120"/>
              <a:ea typeface="微軟正黑體" pitchFamily="34" charset="-120"/>
            </a:endParaRPr>
          </a:p>
          <a:p>
            <a:pPr marL="342900" indent="-342900">
              <a:buFont typeface="Arial" panose="020B0604020202020204" pitchFamily="34" charset="0"/>
              <a:buChar char="•"/>
            </a:pPr>
            <a:endParaRPr lang="en-US" altLang="zh-TW" sz="2000" dirty="0" smtClean="0">
              <a:latin typeface="微軟正黑體" pitchFamily="34" charset="-120"/>
              <a:ea typeface="微軟正黑體" pitchFamily="34" charset="-120"/>
            </a:endParaRPr>
          </a:p>
          <a:p>
            <a:pPr marL="342900" indent="-342900">
              <a:buFont typeface="Arial" panose="020B0604020202020204" pitchFamily="34" charset="0"/>
              <a:buChar char="•"/>
            </a:pPr>
            <a:endParaRPr lang="en-US" altLang="zh-TW" sz="2000" dirty="0">
              <a:latin typeface="微軟正黑體" pitchFamily="34" charset="-120"/>
              <a:ea typeface="微軟正黑體" pitchFamily="34" charset="-120"/>
            </a:endParaRPr>
          </a:p>
          <a:p>
            <a:pPr marL="342900" indent="-342900">
              <a:buFont typeface="Arial" panose="020B0604020202020204" pitchFamily="34" charset="0"/>
              <a:buChar char="•"/>
            </a:pPr>
            <a:endParaRPr lang="en-US" altLang="zh-TW" sz="2000" dirty="0" smtClean="0">
              <a:latin typeface="微軟正黑體" pitchFamily="34" charset="-120"/>
              <a:ea typeface="微軟正黑體" pitchFamily="34" charset="-120"/>
            </a:endParaRPr>
          </a:p>
          <a:p>
            <a:pPr marL="342900" indent="-342900">
              <a:buFont typeface="Arial" panose="020B0604020202020204" pitchFamily="34" charset="0"/>
              <a:buChar char="•"/>
            </a:pPr>
            <a:r>
              <a:rPr lang="zh-TW" altLang="en-US" sz="2000" dirty="0" smtClean="0">
                <a:solidFill>
                  <a:schemeClr val="bg1"/>
                </a:solidFill>
                <a:latin typeface="微軟正黑體" pitchFamily="34" charset="-120"/>
                <a:ea typeface="微軟正黑體" pitchFamily="34" charset="-120"/>
              </a:rPr>
              <a:t>進步性</a:t>
            </a:r>
            <a:endParaRPr lang="en-US" altLang="zh-TW" sz="2000" dirty="0" smtClean="0">
              <a:solidFill>
                <a:schemeClr val="bg1"/>
              </a:solidFill>
              <a:latin typeface="微軟正黑體" pitchFamily="34" charset="-120"/>
              <a:ea typeface="微軟正黑體" pitchFamily="34" charset="-120"/>
            </a:endParaRPr>
          </a:p>
          <a:p>
            <a:pPr marL="342900" indent="-342900">
              <a:buFont typeface="Arial" panose="020B0604020202020204" pitchFamily="34" charset="0"/>
              <a:buChar char="•"/>
            </a:pPr>
            <a:endParaRPr lang="en-US" altLang="zh-TW" sz="2000" dirty="0">
              <a:latin typeface="微軟正黑體" pitchFamily="34" charset="-120"/>
              <a:ea typeface="微軟正黑體" pitchFamily="34" charset="-120"/>
            </a:endParaRPr>
          </a:p>
          <a:p>
            <a:pPr marL="342900" indent="-342900">
              <a:buFont typeface="Arial" panose="020B0604020202020204" pitchFamily="34" charset="0"/>
              <a:buChar char="•"/>
            </a:pPr>
            <a:endParaRPr lang="en-US" altLang="zh-TW" sz="2000" dirty="0" smtClean="0">
              <a:latin typeface="微軟正黑體" pitchFamily="34" charset="-120"/>
              <a:ea typeface="微軟正黑體" pitchFamily="34" charset="-120"/>
            </a:endParaRPr>
          </a:p>
          <a:p>
            <a:pPr marL="342900" indent="-342900">
              <a:buFont typeface="Arial" panose="020B0604020202020204" pitchFamily="34" charset="0"/>
              <a:buChar char="•"/>
            </a:pPr>
            <a:endParaRPr lang="en-US" altLang="zh-TW" sz="2000" dirty="0">
              <a:latin typeface="微軟正黑體" pitchFamily="34" charset="-120"/>
              <a:ea typeface="微軟正黑體" pitchFamily="34" charset="-120"/>
            </a:endParaRPr>
          </a:p>
          <a:p>
            <a:pPr marL="342900" indent="-342900">
              <a:buFont typeface="Arial" panose="020B0604020202020204" pitchFamily="34" charset="0"/>
              <a:buChar char="•"/>
            </a:pPr>
            <a:endParaRPr lang="en-US" altLang="zh-TW" sz="2000" dirty="0" smtClean="0">
              <a:latin typeface="微軟正黑體" pitchFamily="34" charset="-120"/>
              <a:ea typeface="微軟正黑體" pitchFamily="34" charset="-120"/>
            </a:endParaRPr>
          </a:p>
        </p:txBody>
      </p:sp>
      <p:grpSp>
        <p:nvGrpSpPr>
          <p:cNvPr id="12" name="群組 11"/>
          <p:cNvGrpSpPr/>
          <p:nvPr/>
        </p:nvGrpSpPr>
        <p:grpSpPr>
          <a:xfrm>
            <a:off x="1907705" y="1340768"/>
            <a:ext cx="7344815" cy="1889051"/>
            <a:chOff x="971600" y="1178749"/>
            <a:chExt cx="6435456" cy="1228540"/>
          </a:xfrm>
        </p:grpSpPr>
        <p:sp>
          <p:nvSpPr>
            <p:cNvPr id="13" name="矩形 12"/>
            <p:cNvSpPr/>
            <p:nvPr/>
          </p:nvSpPr>
          <p:spPr>
            <a:xfrm>
              <a:off x="971600" y="1178749"/>
              <a:ext cx="1779827" cy="240194"/>
            </a:xfrm>
            <a:prstGeom prst="rect">
              <a:avLst/>
            </a:prstGeom>
          </p:spPr>
          <p:txBody>
            <a:bodyPr wrap="none">
              <a:spAutoFit/>
            </a:bodyPr>
            <a:lstStyle/>
            <a:p>
              <a:r>
                <a:rPr lang="zh-TW" altLang="en-US" b="1" dirty="0" smtClean="0">
                  <a:solidFill>
                    <a:srgbClr val="000000"/>
                  </a:solidFill>
                  <a:latin typeface="微軟正黑體" pitchFamily="34" charset="-120"/>
                  <a:ea typeface="微軟正黑體" pitchFamily="34" charset="-120"/>
                </a:rPr>
                <a:t>專利法第二十三條</a:t>
              </a:r>
              <a:endParaRPr lang="zh-TW" altLang="en-US" b="1" dirty="0">
                <a:latin typeface="微軟正黑體" pitchFamily="34" charset="-120"/>
                <a:ea typeface="微軟正黑體" pitchFamily="34" charset="-120"/>
              </a:endParaRPr>
            </a:p>
          </p:txBody>
        </p:sp>
        <p:sp>
          <p:nvSpPr>
            <p:cNvPr id="14" name="矩形 13"/>
            <p:cNvSpPr/>
            <p:nvPr/>
          </p:nvSpPr>
          <p:spPr>
            <a:xfrm>
              <a:off x="1350155" y="1506561"/>
              <a:ext cx="6056901" cy="900728"/>
            </a:xfrm>
            <a:prstGeom prst="rect">
              <a:avLst/>
            </a:prstGeom>
          </p:spPr>
          <p:txBody>
            <a:bodyPr wrap="square">
              <a:spAutoFit/>
            </a:bodyPr>
            <a:lstStyle/>
            <a:p>
              <a:pPr>
                <a:lnSpc>
                  <a:spcPct val="140000"/>
                </a:lnSpc>
                <a:defRPr/>
              </a:pPr>
              <a:r>
                <a:rPr lang="zh-TW" altLang="en-US" sz="2000" dirty="0">
                  <a:solidFill>
                    <a:srgbClr val="000000"/>
                  </a:solidFill>
                  <a:latin typeface="微軟正黑體" pitchFamily="34" charset="-120"/>
                  <a:ea typeface="微軟正黑體" pitchFamily="34" charset="-120"/>
                </a:rPr>
                <a:t>申請專利之發明，與</a:t>
              </a:r>
              <a:r>
                <a:rPr lang="zh-TW" altLang="en-US" sz="2000" b="1" dirty="0">
                  <a:solidFill>
                    <a:schemeClr val="accent2"/>
                  </a:solidFill>
                  <a:latin typeface="微軟正黑體" pitchFamily="34" charset="-120"/>
                  <a:ea typeface="微軟正黑體" pitchFamily="34" charset="-120"/>
                </a:rPr>
                <a:t>申請在先而在其申請後始公開或公告之發明或新型</a:t>
              </a:r>
              <a:r>
                <a:rPr lang="zh-TW" altLang="en-US" sz="2000" b="1" dirty="0" smtClean="0">
                  <a:solidFill>
                    <a:schemeClr val="accent2"/>
                  </a:solidFill>
                  <a:latin typeface="微軟正黑體" pitchFamily="34" charset="-120"/>
                  <a:ea typeface="微軟正黑體" pitchFamily="34" charset="-120"/>
                </a:rPr>
                <a:t>專利</a:t>
              </a:r>
              <a:r>
                <a:rPr lang="zh-TW" altLang="en-US" sz="2000" b="1" dirty="0">
                  <a:solidFill>
                    <a:schemeClr val="accent2"/>
                  </a:solidFill>
                  <a:latin typeface="微軟正黑體" pitchFamily="34" charset="-120"/>
                  <a:ea typeface="微軟正黑體" pitchFamily="34" charset="-120"/>
                </a:rPr>
                <a:t>申請案</a:t>
              </a:r>
              <a:r>
                <a:rPr lang="zh-TW" altLang="en-US" sz="2000" dirty="0">
                  <a:solidFill>
                    <a:srgbClr val="000000"/>
                  </a:solidFill>
                  <a:latin typeface="微軟正黑體" pitchFamily="34" charset="-120"/>
                  <a:ea typeface="微軟正黑體" pitchFamily="34" charset="-120"/>
                </a:rPr>
                <a:t>所附說明書、申請專利範圍或圖式載明之</a:t>
              </a:r>
              <a:r>
                <a:rPr lang="zh-TW" altLang="en-US" sz="2000" b="1" dirty="0">
                  <a:solidFill>
                    <a:schemeClr val="accent2"/>
                  </a:solidFill>
                  <a:latin typeface="微軟正黑體" pitchFamily="34" charset="-120"/>
                  <a:ea typeface="微軟正黑體" pitchFamily="34" charset="-120"/>
                </a:rPr>
                <a:t>內容相同</a:t>
              </a:r>
              <a:r>
                <a:rPr lang="zh-TW" altLang="en-US" sz="2000" b="1" dirty="0">
                  <a:solidFill>
                    <a:srgbClr val="000000"/>
                  </a:solidFill>
                  <a:latin typeface="微軟正黑體" pitchFamily="34" charset="-120"/>
                  <a:ea typeface="微軟正黑體" pitchFamily="34" charset="-120"/>
                </a:rPr>
                <a:t>者</a:t>
              </a:r>
              <a:r>
                <a:rPr lang="zh-TW" altLang="en-US" sz="2000" dirty="0">
                  <a:solidFill>
                    <a:srgbClr val="000000"/>
                  </a:solidFill>
                  <a:latin typeface="微軟正黑體" pitchFamily="34" charset="-120"/>
                  <a:ea typeface="微軟正黑體" pitchFamily="34" charset="-120"/>
                </a:rPr>
                <a:t>，不得</a:t>
              </a:r>
              <a:r>
                <a:rPr lang="zh-TW" altLang="en-US" sz="2000" dirty="0" smtClean="0">
                  <a:solidFill>
                    <a:srgbClr val="000000"/>
                  </a:solidFill>
                  <a:latin typeface="微軟正黑體" pitchFamily="34" charset="-120"/>
                  <a:ea typeface="微軟正黑體" pitchFamily="34" charset="-120"/>
                </a:rPr>
                <a:t>取得發明</a:t>
              </a:r>
              <a:r>
                <a:rPr lang="zh-TW" altLang="en-US" sz="2000" dirty="0">
                  <a:solidFill>
                    <a:srgbClr val="000000"/>
                  </a:solidFill>
                  <a:latin typeface="微軟正黑體" pitchFamily="34" charset="-120"/>
                  <a:ea typeface="微軟正黑體" pitchFamily="34" charset="-120"/>
                </a:rPr>
                <a:t>專利。</a:t>
              </a:r>
            </a:p>
          </p:txBody>
        </p:sp>
      </p:grpSp>
      <p:sp>
        <p:nvSpPr>
          <p:cNvPr id="15" name="Line 2"/>
          <p:cNvSpPr>
            <a:spLocks noChangeShapeType="1"/>
          </p:cNvSpPr>
          <p:nvPr/>
        </p:nvSpPr>
        <p:spPr bwMode="auto">
          <a:xfrm>
            <a:off x="2401763" y="5099397"/>
            <a:ext cx="3744913" cy="0"/>
          </a:xfrm>
          <a:prstGeom prst="line">
            <a:avLst/>
          </a:prstGeom>
          <a:noFill/>
          <a:ln w="19050"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16" name="Line 3"/>
          <p:cNvSpPr>
            <a:spLocks noChangeShapeType="1"/>
          </p:cNvSpPr>
          <p:nvPr/>
        </p:nvSpPr>
        <p:spPr bwMode="auto">
          <a:xfrm>
            <a:off x="2376363" y="4851747"/>
            <a:ext cx="0" cy="247650"/>
          </a:xfrm>
          <a:prstGeom prst="line">
            <a:avLst/>
          </a:prstGeom>
          <a:noFill/>
          <a:ln w="19050"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17" name="Line 4"/>
          <p:cNvSpPr>
            <a:spLocks noChangeShapeType="1"/>
          </p:cNvSpPr>
          <p:nvPr/>
        </p:nvSpPr>
        <p:spPr bwMode="auto">
          <a:xfrm>
            <a:off x="8920038" y="4843810"/>
            <a:ext cx="0" cy="247650"/>
          </a:xfrm>
          <a:prstGeom prst="line">
            <a:avLst/>
          </a:prstGeom>
          <a:noFill/>
          <a:ln w="19050"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18" name="Text Box 5"/>
          <p:cNvSpPr txBox="1">
            <a:spLocks noChangeArrowheads="1"/>
          </p:cNvSpPr>
          <p:nvPr/>
        </p:nvSpPr>
        <p:spPr bwMode="auto">
          <a:xfrm>
            <a:off x="2186161" y="5185122"/>
            <a:ext cx="461665" cy="692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sq"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p>
            <a:pPr>
              <a:spcBef>
                <a:spcPct val="50000"/>
              </a:spcBef>
            </a:pPr>
            <a:r>
              <a:rPr lang="zh-TW" altLang="en-US" sz="1800">
                <a:latin typeface="微軟正黑體" panose="020B0604030504040204" pitchFamily="34" charset="-120"/>
                <a:ea typeface="微軟正黑體" panose="020B0604030504040204" pitchFamily="34" charset="-120"/>
              </a:rPr>
              <a:t>申請</a:t>
            </a:r>
          </a:p>
        </p:txBody>
      </p:sp>
      <p:sp>
        <p:nvSpPr>
          <p:cNvPr id="19" name="Line 6"/>
          <p:cNvSpPr>
            <a:spLocks noChangeShapeType="1"/>
          </p:cNvSpPr>
          <p:nvPr/>
        </p:nvSpPr>
        <p:spPr bwMode="auto">
          <a:xfrm>
            <a:off x="4014663" y="4843810"/>
            <a:ext cx="0" cy="247650"/>
          </a:xfrm>
          <a:prstGeom prst="line">
            <a:avLst/>
          </a:prstGeom>
          <a:noFill/>
          <a:ln w="19050"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0" name="Text Box 7"/>
          <p:cNvSpPr txBox="1">
            <a:spLocks noChangeArrowheads="1"/>
          </p:cNvSpPr>
          <p:nvPr/>
        </p:nvSpPr>
        <p:spPr bwMode="auto">
          <a:xfrm>
            <a:off x="3824461" y="5178772"/>
            <a:ext cx="461665" cy="692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sq"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p>
            <a:pPr>
              <a:spcBef>
                <a:spcPct val="50000"/>
              </a:spcBef>
            </a:pPr>
            <a:r>
              <a:rPr lang="zh-TW" altLang="en-US" sz="1800" dirty="0">
                <a:latin typeface="微軟正黑體" panose="020B0604030504040204" pitchFamily="34" charset="-120"/>
                <a:ea typeface="微軟正黑體" panose="020B0604030504040204" pitchFamily="34" charset="-120"/>
              </a:rPr>
              <a:t>公開</a:t>
            </a:r>
          </a:p>
        </p:txBody>
      </p:sp>
      <p:sp>
        <p:nvSpPr>
          <p:cNvPr id="21" name="Line 8"/>
          <p:cNvSpPr>
            <a:spLocks noChangeShapeType="1"/>
          </p:cNvSpPr>
          <p:nvPr/>
        </p:nvSpPr>
        <p:spPr bwMode="auto">
          <a:xfrm>
            <a:off x="6164138" y="5093047"/>
            <a:ext cx="1655763" cy="0"/>
          </a:xfrm>
          <a:prstGeom prst="line">
            <a:avLst/>
          </a:prstGeom>
          <a:noFill/>
          <a:ln w="1905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2" name="Line 9"/>
          <p:cNvSpPr>
            <a:spLocks noChangeShapeType="1"/>
          </p:cNvSpPr>
          <p:nvPr/>
        </p:nvSpPr>
        <p:spPr bwMode="auto">
          <a:xfrm>
            <a:off x="7837363" y="5099397"/>
            <a:ext cx="1074738" cy="0"/>
          </a:xfrm>
          <a:prstGeom prst="line">
            <a:avLst/>
          </a:prstGeom>
          <a:noFill/>
          <a:ln w="19050"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3" name="Line 10"/>
          <p:cNvSpPr>
            <a:spLocks noChangeShapeType="1"/>
          </p:cNvSpPr>
          <p:nvPr/>
        </p:nvSpPr>
        <p:spPr bwMode="auto">
          <a:xfrm>
            <a:off x="5513263" y="4843810"/>
            <a:ext cx="0" cy="247650"/>
          </a:xfrm>
          <a:prstGeom prst="line">
            <a:avLst/>
          </a:prstGeom>
          <a:noFill/>
          <a:ln w="19050"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4" name="Text Box 11"/>
          <p:cNvSpPr txBox="1">
            <a:spLocks noChangeArrowheads="1"/>
          </p:cNvSpPr>
          <p:nvPr/>
        </p:nvSpPr>
        <p:spPr bwMode="auto">
          <a:xfrm>
            <a:off x="5323061" y="5178772"/>
            <a:ext cx="461665" cy="692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sq"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p>
            <a:pPr>
              <a:spcBef>
                <a:spcPct val="50000"/>
              </a:spcBef>
            </a:pPr>
            <a:r>
              <a:rPr lang="zh-TW" altLang="en-US" sz="1800" dirty="0">
                <a:latin typeface="微軟正黑體" panose="020B0604030504040204" pitchFamily="34" charset="-120"/>
                <a:ea typeface="微軟正黑體" panose="020B0604030504040204" pitchFamily="34" charset="-120"/>
              </a:rPr>
              <a:t>公告</a:t>
            </a:r>
          </a:p>
        </p:txBody>
      </p:sp>
      <p:sp>
        <p:nvSpPr>
          <p:cNvPr id="25" name="Oval 13"/>
          <p:cNvSpPr>
            <a:spLocks noChangeArrowheads="1"/>
          </p:cNvSpPr>
          <p:nvPr/>
        </p:nvSpPr>
        <p:spPr bwMode="auto">
          <a:xfrm>
            <a:off x="2327151" y="4939060"/>
            <a:ext cx="88900" cy="88900"/>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sq"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6" name="Oval 14"/>
          <p:cNvSpPr>
            <a:spLocks noChangeArrowheads="1"/>
          </p:cNvSpPr>
          <p:nvPr/>
        </p:nvSpPr>
        <p:spPr bwMode="auto">
          <a:xfrm>
            <a:off x="3959101" y="4915247"/>
            <a:ext cx="100012" cy="98425"/>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sq"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cxnSp>
        <p:nvCxnSpPr>
          <p:cNvPr id="27" name="AutoShape 15"/>
          <p:cNvCxnSpPr>
            <a:cxnSpLocks noChangeShapeType="1"/>
            <a:stCxn id="25" idx="0"/>
            <a:endCxn id="26" idx="0"/>
          </p:cNvCxnSpPr>
          <p:nvPr/>
        </p:nvCxnSpPr>
        <p:spPr bwMode="auto">
          <a:xfrm rot="16200000">
            <a:off x="3178844" y="4108004"/>
            <a:ext cx="23813" cy="1638300"/>
          </a:xfrm>
          <a:prstGeom prst="curvedConnector3">
            <a:avLst>
              <a:gd name="adj1" fmla="val 1060000"/>
            </a:avLst>
          </a:prstGeom>
          <a:noFill/>
          <a:ln w="31750" cap="sq">
            <a:solidFill>
              <a:schemeClr val="accent2">
                <a:lumMod val="60000"/>
                <a:lumOff val="40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8" name="Text Box 16"/>
          <p:cNvSpPr txBox="1">
            <a:spLocks noChangeArrowheads="1"/>
          </p:cNvSpPr>
          <p:nvPr/>
        </p:nvSpPr>
        <p:spPr bwMode="auto">
          <a:xfrm>
            <a:off x="2784351" y="4739035"/>
            <a:ext cx="8159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sq"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TW" sz="1400">
                <a:latin typeface="微軟正黑體" panose="020B0604030504040204" pitchFamily="34" charset="-120"/>
                <a:ea typeface="微軟正黑體" panose="020B0604030504040204" pitchFamily="34" charset="-120"/>
              </a:rPr>
              <a:t>18</a:t>
            </a:r>
            <a:r>
              <a:rPr lang="zh-TW" altLang="en-US" sz="1400">
                <a:latin typeface="微軟正黑體" panose="020B0604030504040204" pitchFamily="34" charset="-120"/>
                <a:ea typeface="微軟正黑體" panose="020B0604030504040204" pitchFamily="34" charset="-120"/>
              </a:rPr>
              <a:t>個月</a:t>
            </a:r>
          </a:p>
        </p:txBody>
      </p:sp>
      <p:sp>
        <p:nvSpPr>
          <p:cNvPr id="29" name="Oval 17"/>
          <p:cNvSpPr>
            <a:spLocks noChangeArrowheads="1"/>
          </p:cNvSpPr>
          <p:nvPr/>
        </p:nvSpPr>
        <p:spPr bwMode="auto">
          <a:xfrm>
            <a:off x="5448176" y="4934297"/>
            <a:ext cx="100012" cy="98425"/>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sq"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cxnSp>
        <p:nvCxnSpPr>
          <p:cNvPr id="30" name="AutoShape 18"/>
          <p:cNvCxnSpPr>
            <a:cxnSpLocks noChangeShapeType="1"/>
            <a:stCxn id="25" idx="0"/>
            <a:endCxn id="29" idx="0"/>
          </p:cNvCxnSpPr>
          <p:nvPr/>
        </p:nvCxnSpPr>
        <p:spPr bwMode="auto">
          <a:xfrm rot="16200000">
            <a:off x="3932907" y="3372991"/>
            <a:ext cx="4763" cy="3127375"/>
          </a:xfrm>
          <a:prstGeom prst="curvedConnector3">
            <a:avLst>
              <a:gd name="adj1" fmla="val 11866667"/>
            </a:avLst>
          </a:prstGeom>
          <a:noFill/>
          <a:ln w="31750" cap="sq">
            <a:solidFill>
              <a:schemeClr val="bg1">
                <a:lumMod val="50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1" name="Text Box 19"/>
          <p:cNvSpPr txBox="1">
            <a:spLocks noChangeArrowheads="1"/>
          </p:cNvSpPr>
          <p:nvPr/>
        </p:nvSpPr>
        <p:spPr bwMode="auto">
          <a:xfrm>
            <a:off x="3344738" y="4040535"/>
            <a:ext cx="153193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sq"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zh-TW" altLang="en-US" sz="1400" dirty="0">
                <a:latin typeface="微軟正黑體" panose="020B0604030504040204" pitchFamily="34" charset="-120"/>
                <a:ea typeface="微軟正黑體" panose="020B0604030504040204" pitchFamily="34" charset="-120"/>
              </a:rPr>
              <a:t>平均</a:t>
            </a:r>
            <a:r>
              <a:rPr lang="en-US" altLang="zh-TW" sz="1400" dirty="0">
                <a:latin typeface="微軟正黑體" panose="020B0604030504040204" pitchFamily="34" charset="-120"/>
                <a:ea typeface="微軟正黑體" panose="020B0604030504040204" pitchFamily="34" charset="-120"/>
              </a:rPr>
              <a:t>....3</a:t>
            </a:r>
            <a:r>
              <a:rPr lang="zh-TW" altLang="en-US" sz="1400" dirty="0">
                <a:latin typeface="微軟正黑體" panose="020B0604030504040204" pitchFamily="34" charset="-120"/>
                <a:ea typeface="微軟正黑體" panose="020B0604030504040204" pitchFamily="34" charset="-120"/>
              </a:rPr>
              <a:t>年</a:t>
            </a:r>
          </a:p>
        </p:txBody>
      </p:sp>
      <p:sp>
        <p:nvSpPr>
          <p:cNvPr id="32" name="Oval 20"/>
          <p:cNvSpPr>
            <a:spLocks noChangeArrowheads="1"/>
          </p:cNvSpPr>
          <p:nvPr/>
        </p:nvSpPr>
        <p:spPr bwMode="auto">
          <a:xfrm>
            <a:off x="8864476" y="4902547"/>
            <a:ext cx="100012" cy="98425"/>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sq"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cxnSp>
        <p:nvCxnSpPr>
          <p:cNvPr id="33" name="AutoShape 21"/>
          <p:cNvCxnSpPr>
            <a:cxnSpLocks noChangeShapeType="1"/>
            <a:stCxn id="25" idx="0"/>
            <a:endCxn id="32" idx="0"/>
          </p:cNvCxnSpPr>
          <p:nvPr/>
        </p:nvCxnSpPr>
        <p:spPr bwMode="auto">
          <a:xfrm rot="16200000">
            <a:off x="5625182" y="1648966"/>
            <a:ext cx="36513" cy="6543675"/>
          </a:xfrm>
          <a:prstGeom prst="curvedConnector3">
            <a:avLst>
              <a:gd name="adj1" fmla="val 3232254"/>
            </a:avLst>
          </a:prstGeom>
          <a:noFill/>
          <a:ln w="31750" cap="sq">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4" name="Text Box 22"/>
          <p:cNvSpPr txBox="1">
            <a:spLocks noChangeArrowheads="1"/>
          </p:cNvSpPr>
          <p:nvPr/>
        </p:nvSpPr>
        <p:spPr bwMode="auto">
          <a:xfrm>
            <a:off x="4922731" y="3390252"/>
            <a:ext cx="153193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sq"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zh-TW" sz="1400" dirty="0">
                <a:latin typeface="微軟正黑體" panose="020B0604030504040204" pitchFamily="34" charset="-120"/>
                <a:ea typeface="微軟正黑體" panose="020B0604030504040204" pitchFamily="34" charset="-120"/>
              </a:rPr>
              <a:t>20</a:t>
            </a:r>
            <a:r>
              <a:rPr lang="zh-TW" altLang="en-US" sz="1400" dirty="0">
                <a:latin typeface="微軟正黑體" panose="020B0604030504040204" pitchFamily="34" charset="-120"/>
                <a:ea typeface="微軟正黑體" panose="020B0604030504040204" pitchFamily="34" charset="-120"/>
              </a:rPr>
              <a:t>年</a:t>
            </a:r>
          </a:p>
        </p:txBody>
      </p:sp>
      <p:sp>
        <p:nvSpPr>
          <p:cNvPr id="35" name="Text Box 23"/>
          <p:cNvSpPr txBox="1">
            <a:spLocks noChangeArrowheads="1"/>
          </p:cNvSpPr>
          <p:nvPr/>
        </p:nvSpPr>
        <p:spPr bwMode="auto">
          <a:xfrm>
            <a:off x="596203" y="4803598"/>
            <a:ext cx="1346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sq"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zh-TW" altLang="en-US" sz="2000" b="1" dirty="0">
                <a:latin typeface="微軟正黑體" panose="020B0604030504040204" pitchFamily="34" charset="-120"/>
                <a:ea typeface="微軟正黑體" panose="020B0604030504040204" pitchFamily="34" charset="-120"/>
              </a:rPr>
              <a:t>發明專利</a:t>
            </a:r>
          </a:p>
        </p:txBody>
      </p:sp>
      <p:sp>
        <p:nvSpPr>
          <p:cNvPr id="36" name="Line 40"/>
          <p:cNvSpPr>
            <a:spLocks noChangeShapeType="1"/>
          </p:cNvSpPr>
          <p:nvPr/>
        </p:nvSpPr>
        <p:spPr bwMode="auto">
          <a:xfrm>
            <a:off x="5673601" y="5469285"/>
            <a:ext cx="3065462" cy="0"/>
          </a:xfrm>
          <a:prstGeom prst="line">
            <a:avLst/>
          </a:prstGeom>
          <a:noFill/>
          <a:ln w="19050" cap="sq">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7" name="Text Box 41"/>
          <p:cNvSpPr txBox="1">
            <a:spLocks noChangeArrowheads="1"/>
          </p:cNvSpPr>
          <p:nvPr/>
        </p:nvSpPr>
        <p:spPr bwMode="auto">
          <a:xfrm>
            <a:off x="6375276" y="5502622"/>
            <a:ext cx="153193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sq"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zh-TW" altLang="en-US" sz="1400" dirty="0">
                <a:latin typeface="微軟正黑體" panose="020B0604030504040204" pitchFamily="34" charset="-120"/>
                <a:ea typeface="微軟正黑體" panose="020B0604030504040204" pitchFamily="34" charset="-120"/>
              </a:rPr>
              <a:t>權利權期間</a:t>
            </a:r>
          </a:p>
        </p:txBody>
      </p:sp>
      <p:sp>
        <p:nvSpPr>
          <p:cNvPr id="38" name="Text Box 11"/>
          <p:cNvSpPr txBox="1">
            <a:spLocks noChangeArrowheads="1"/>
          </p:cNvSpPr>
          <p:nvPr/>
        </p:nvSpPr>
        <p:spPr bwMode="auto">
          <a:xfrm>
            <a:off x="8646839" y="5185122"/>
            <a:ext cx="461665" cy="11962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sq"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square">
            <a:spAutoFit/>
          </a:bodyPr>
          <a:lstStyle/>
          <a:p>
            <a:pPr>
              <a:spcBef>
                <a:spcPct val="50000"/>
              </a:spcBef>
            </a:pPr>
            <a:r>
              <a:rPr lang="zh-TW" altLang="en-US" dirty="0">
                <a:latin typeface="微軟正黑體" panose="020B0604030504040204" pitchFamily="34" charset="-120"/>
                <a:ea typeface="微軟正黑體" panose="020B0604030504040204" pitchFamily="34" charset="-120"/>
              </a:rPr>
              <a:t>專利期限</a:t>
            </a:r>
            <a:endParaRPr lang="zh-TW" altLang="en-US" sz="1800" dirty="0">
              <a:latin typeface="微軟正黑體" panose="020B0604030504040204" pitchFamily="34" charset="-120"/>
              <a:ea typeface="微軟正黑體" panose="020B0604030504040204" pitchFamily="34" charset="-120"/>
            </a:endParaRPr>
          </a:p>
        </p:txBody>
      </p:sp>
      <p:cxnSp>
        <p:nvCxnSpPr>
          <p:cNvPr id="4" name="直線接點 3"/>
          <p:cNvCxnSpPr/>
          <p:nvPr/>
        </p:nvCxnSpPr>
        <p:spPr>
          <a:xfrm>
            <a:off x="2369539" y="5099397"/>
            <a:ext cx="1652400" cy="0"/>
          </a:xfrm>
          <a:prstGeom prst="line">
            <a:avLst/>
          </a:prstGeom>
          <a:ln w="57150">
            <a:solidFill>
              <a:schemeClr val="accent2">
                <a:lumMod val="20000"/>
                <a:lumOff val="8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6749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4593676" y="1536468"/>
            <a:ext cx="2714628" cy="1200329"/>
          </a:xfrm>
          <a:prstGeom prst="rect">
            <a:avLst/>
          </a:prstGeom>
        </p:spPr>
        <p:txBody>
          <a:bodyPr wrap="square" anchor="ctr">
            <a:spAutoFit/>
          </a:bodyPr>
          <a:lstStyle/>
          <a:p>
            <a:pPr>
              <a:lnSpc>
                <a:spcPct val="150000"/>
              </a:lnSpc>
              <a:buFont typeface="Arial" pitchFamily="34" charset="0"/>
              <a:buChar char="•"/>
            </a:pPr>
            <a:r>
              <a:rPr lang="zh-TW" altLang="en-US" sz="2400" dirty="0" smtClean="0">
                <a:latin typeface="微軟正黑體" pitchFamily="34" charset="-120"/>
                <a:ea typeface="微軟正黑體" pitchFamily="34" charset="-120"/>
              </a:rPr>
              <a:t>  何謂專利權</a:t>
            </a:r>
            <a:endParaRPr lang="en-US" altLang="zh-TW" sz="2400" dirty="0" smtClean="0">
              <a:latin typeface="微軟正黑體" pitchFamily="34" charset="-120"/>
              <a:ea typeface="微軟正黑體" pitchFamily="34" charset="-120"/>
            </a:endParaRPr>
          </a:p>
          <a:p>
            <a:pPr>
              <a:lnSpc>
                <a:spcPct val="150000"/>
              </a:lnSpc>
              <a:buFont typeface="Arial" pitchFamily="34" charset="0"/>
              <a:buChar char="•"/>
            </a:pPr>
            <a:r>
              <a:rPr lang="zh-TW" altLang="en-US" sz="2400" dirty="0" smtClean="0">
                <a:solidFill>
                  <a:schemeClr val="bg1">
                    <a:lumMod val="85000"/>
                  </a:schemeClr>
                </a:solidFill>
                <a:latin typeface="微軟正黑體" pitchFamily="34" charset="-120"/>
                <a:ea typeface="微軟正黑體" pitchFamily="34" charset="-120"/>
              </a:rPr>
              <a:t>  專利種類</a:t>
            </a:r>
            <a:endParaRPr lang="en-US" altLang="zh-TW" sz="2400" dirty="0" smtClean="0">
              <a:solidFill>
                <a:schemeClr val="bg1">
                  <a:lumMod val="85000"/>
                </a:schemeClr>
              </a:solidFill>
              <a:latin typeface="微軟正黑體" pitchFamily="34" charset="-120"/>
              <a:ea typeface="微軟正黑體" pitchFamily="34" charset="-120"/>
            </a:endParaRPr>
          </a:p>
        </p:txBody>
      </p:sp>
      <p:sp>
        <p:nvSpPr>
          <p:cNvPr id="12" name="文字方塊 11"/>
          <p:cNvSpPr txBox="1"/>
          <p:nvPr/>
        </p:nvSpPr>
        <p:spPr>
          <a:xfrm>
            <a:off x="1403648" y="1772816"/>
            <a:ext cx="2745994" cy="523220"/>
          </a:xfrm>
          <a:prstGeom prst="rect">
            <a:avLst/>
          </a:prstGeom>
          <a:noFill/>
        </p:spPr>
        <p:txBody>
          <a:bodyPr wrap="square" rtlCol="0">
            <a:spAutoFit/>
          </a:bodyPr>
          <a:lstStyle/>
          <a:p>
            <a:pPr algn="ctr"/>
            <a:r>
              <a:rPr lang="en-US" altLang="zh-TW" sz="2800" b="1" dirty="0" smtClean="0">
                <a:latin typeface="微軟正黑體" panose="020B0604030504040204" pitchFamily="34" charset="-120"/>
                <a:ea typeface="微軟正黑體" panose="020B0604030504040204" pitchFamily="34" charset="-120"/>
              </a:rPr>
              <a:t>1.</a:t>
            </a:r>
            <a:r>
              <a:rPr lang="zh-TW" altLang="en-US" sz="2800" b="1" dirty="0" smtClean="0">
                <a:latin typeface="微軟正黑體" panose="020B0604030504040204" pitchFamily="34" charset="-120"/>
                <a:ea typeface="微軟正黑體" panose="020B0604030504040204" pitchFamily="34" charset="-120"/>
              </a:rPr>
              <a:t>專利</a:t>
            </a:r>
            <a:endParaRPr lang="zh-TW" altLang="en-US" sz="2800" b="1" dirty="0">
              <a:latin typeface="微軟正黑體" panose="020B0604030504040204" pitchFamily="34" charset="-120"/>
              <a:ea typeface="微軟正黑體" panose="020B0604030504040204" pitchFamily="34" charset="-120"/>
            </a:endParaRPr>
          </a:p>
        </p:txBody>
      </p:sp>
      <p:sp>
        <p:nvSpPr>
          <p:cNvPr id="18" name="日期版面配置區 1"/>
          <p:cNvSpPr>
            <a:spLocks noGrp="1"/>
          </p:cNvSpPr>
          <p:nvPr>
            <p:ph type="dt" sz="half" idx="10"/>
          </p:nvPr>
        </p:nvSpPr>
        <p:spPr>
          <a:xfrm>
            <a:off x="457200" y="6160219"/>
            <a:ext cx="2133600" cy="365125"/>
          </a:xfrm>
        </p:spPr>
        <p:txBody>
          <a:bodyPr/>
          <a:lstStyle/>
          <a:p>
            <a:r>
              <a:rPr lang="en-US" altLang="zh-TW" dirty="0" smtClean="0"/>
              <a:t>www.iipo.com.tw</a:t>
            </a:r>
            <a:endParaRPr lang="zh-TW" altLang="en-US" dirty="0"/>
          </a:p>
        </p:txBody>
      </p:sp>
      <p:sp>
        <p:nvSpPr>
          <p:cNvPr id="19" name="頁尾版面配置區 2"/>
          <p:cNvSpPr>
            <a:spLocks noGrp="1"/>
          </p:cNvSpPr>
          <p:nvPr>
            <p:ph type="ftr" sz="quarter" idx="11"/>
          </p:nvPr>
        </p:nvSpPr>
        <p:spPr>
          <a:xfrm>
            <a:off x="3124200" y="6160219"/>
            <a:ext cx="2895600" cy="365125"/>
          </a:xfrm>
        </p:spPr>
        <p:txBody>
          <a:bodyPr/>
          <a:lstStyle/>
          <a:p>
            <a:r>
              <a:rPr lang="zh-TW" altLang="en-US" smtClean="0"/>
              <a:t>源慶</a:t>
            </a:r>
            <a:r>
              <a:rPr lang="en-US" altLang="zh-TW" smtClean="0"/>
              <a:t>/</a:t>
            </a:r>
            <a:r>
              <a:rPr lang="zh-TW" altLang="en-US" smtClean="0"/>
              <a:t>鴻瑞國際法律專利商標事務所</a:t>
            </a:r>
            <a:endParaRPr lang="zh-TW" altLang="en-US" dirty="0"/>
          </a:p>
        </p:txBody>
      </p:sp>
      <p:sp>
        <p:nvSpPr>
          <p:cNvPr id="20" name="投影片編號版面配置區 3"/>
          <p:cNvSpPr>
            <a:spLocks noGrp="1"/>
          </p:cNvSpPr>
          <p:nvPr>
            <p:ph type="sldNum" sz="quarter" idx="12"/>
          </p:nvPr>
        </p:nvSpPr>
        <p:spPr>
          <a:xfrm>
            <a:off x="6553200" y="6160219"/>
            <a:ext cx="2133600" cy="365125"/>
          </a:xfrm>
        </p:spPr>
        <p:txBody>
          <a:bodyPr/>
          <a:lstStyle/>
          <a:p>
            <a:fld id="{144804FE-49CD-45A7-9DCA-03593087366E}" type="slidenum">
              <a:rPr lang="zh-TW" altLang="en-US" smtClean="0"/>
              <a:pPr/>
              <a:t>3</a:t>
            </a:fld>
            <a:endParaRPr lang="zh-TW" altLang="en-US"/>
          </a:p>
        </p:txBody>
      </p:sp>
      <p:cxnSp>
        <p:nvCxnSpPr>
          <p:cNvPr id="21" name="直線接點 20"/>
          <p:cNvCxnSpPr/>
          <p:nvPr/>
        </p:nvCxnSpPr>
        <p:spPr>
          <a:xfrm>
            <a:off x="0" y="6813376"/>
            <a:ext cx="9144000" cy="0"/>
          </a:xfrm>
          <a:prstGeom prst="line">
            <a:avLst/>
          </a:prstGeom>
          <a:ln w="165100"/>
        </p:spPr>
        <p:style>
          <a:lnRef idx="3">
            <a:schemeClr val="accent2"/>
          </a:lnRef>
          <a:fillRef idx="0">
            <a:schemeClr val="accent2"/>
          </a:fillRef>
          <a:effectRef idx="2">
            <a:schemeClr val="accent2"/>
          </a:effectRef>
          <a:fontRef idx="minor">
            <a:schemeClr val="tx1"/>
          </a:fontRef>
        </p:style>
      </p:cxnSp>
      <p:cxnSp>
        <p:nvCxnSpPr>
          <p:cNvPr id="22" name="直線接點 21"/>
          <p:cNvCxnSpPr/>
          <p:nvPr/>
        </p:nvCxnSpPr>
        <p:spPr>
          <a:xfrm>
            <a:off x="0" y="6597352"/>
            <a:ext cx="9144000" cy="0"/>
          </a:xfrm>
          <a:prstGeom prst="line">
            <a:avLst/>
          </a:prstGeom>
          <a:ln w="76200">
            <a:solidFill>
              <a:schemeClr val="accent2">
                <a:lumMod val="40000"/>
                <a:lumOff val="60000"/>
              </a:schemeClr>
            </a:solidFill>
          </a:ln>
        </p:spPr>
        <p:style>
          <a:lnRef idx="3">
            <a:schemeClr val="accent2"/>
          </a:lnRef>
          <a:fillRef idx="0">
            <a:schemeClr val="accent2"/>
          </a:fillRef>
          <a:effectRef idx="2">
            <a:schemeClr val="accent2"/>
          </a:effectRef>
          <a:fontRef idx="minor">
            <a:schemeClr val="tx1"/>
          </a:fontRef>
        </p:style>
      </p:cxnSp>
      <p:sp>
        <p:nvSpPr>
          <p:cNvPr id="11" name="文字方塊 10"/>
          <p:cNvSpPr txBox="1"/>
          <p:nvPr/>
        </p:nvSpPr>
        <p:spPr>
          <a:xfrm>
            <a:off x="1403648" y="3198307"/>
            <a:ext cx="2745994" cy="523220"/>
          </a:xfrm>
          <a:prstGeom prst="rect">
            <a:avLst/>
          </a:prstGeom>
          <a:noFill/>
        </p:spPr>
        <p:txBody>
          <a:bodyPr wrap="square" rtlCol="0">
            <a:spAutoFit/>
          </a:bodyPr>
          <a:lstStyle/>
          <a:p>
            <a:pPr algn="ctr"/>
            <a:r>
              <a:rPr lang="en-US" altLang="zh-TW" sz="2800" b="1" dirty="0" smtClean="0">
                <a:solidFill>
                  <a:schemeClr val="bg1">
                    <a:lumMod val="85000"/>
                  </a:schemeClr>
                </a:solidFill>
                <a:latin typeface="微軟正黑體" panose="020B0604030504040204" pitchFamily="34" charset="-120"/>
                <a:ea typeface="微軟正黑體" panose="020B0604030504040204" pitchFamily="34" charset="-120"/>
              </a:rPr>
              <a:t>2.</a:t>
            </a:r>
            <a:r>
              <a:rPr lang="zh-TW" altLang="en-US" sz="2800" b="1" dirty="0" smtClean="0">
                <a:solidFill>
                  <a:schemeClr val="bg1">
                    <a:lumMod val="85000"/>
                  </a:schemeClr>
                </a:solidFill>
                <a:latin typeface="微軟正黑體" panose="020B0604030504040204" pitchFamily="34" charset="-120"/>
                <a:ea typeface="微軟正黑體" panose="020B0604030504040204" pitchFamily="34" charset="-120"/>
              </a:rPr>
              <a:t>專利審查</a:t>
            </a:r>
            <a:endParaRPr lang="zh-TW" altLang="en-US" sz="2800" b="1" dirty="0">
              <a:solidFill>
                <a:schemeClr val="bg1">
                  <a:lumMod val="85000"/>
                </a:schemeClr>
              </a:solidFill>
              <a:latin typeface="微軟正黑體" panose="020B0604030504040204" pitchFamily="34" charset="-120"/>
              <a:ea typeface="微軟正黑體" panose="020B0604030504040204" pitchFamily="34" charset="-120"/>
            </a:endParaRPr>
          </a:p>
        </p:txBody>
      </p:sp>
      <p:sp>
        <p:nvSpPr>
          <p:cNvPr id="14" name="矩形 13"/>
          <p:cNvSpPr/>
          <p:nvPr/>
        </p:nvSpPr>
        <p:spPr>
          <a:xfrm>
            <a:off x="4593676" y="3065712"/>
            <a:ext cx="2714628" cy="1200329"/>
          </a:xfrm>
          <a:prstGeom prst="rect">
            <a:avLst/>
          </a:prstGeom>
        </p:spPr>
        <p:txBody>
          <a:bodyPr wrap="square" anchor="ctr">
            <a:spAutoFit/>
          </a:bodyPr>
          <a:lstStyle/>
          <a:p>
            <a:pPr>
              <a:lnSpc>
                <a:spcPct val="150000"/>
              </a:lnSpc>
              <a:buFont typeface="Arial" pitchFamily="34" charset="0"/>
              <a:buChar char="•"/>
            </a:pPr>
            <a:r>
              <a:rPr lang="zh-TW" altLang="en-US" sz="2400" smtClean="0">
                <a:solidFill>
                  <a:schemeClr val="bg1">
                    <a:lumMod val="85000"/>
                  </a:schemeClr>
                </a:solidFill>
                <a:latin typeface="微軟正黑體" pitchFamily="34" charset="-120"/>
                <a:ea typeface="微軟正黑體" pitchFamily="34" charset="-120"/>
              </a:rPr>
              <a:t>  審查程序差異</a:t>
            </a:r>
            <a:endParaRPr lang="en-US" altLang="zh-TW" sz="2400" dirty="0" smtClean="0">
              <a:solidFill>
                <a:schemeClr val="bg1">
                  <a:lumMod val="85000"/>
                </a:schemeClr>
              </a:solidFill>
              <a:latin typeface="微軟正黑體" pitchFamily="34" charset="-120"/>
              <a:ea typeface="微軟正黑體" pitchFamily="34" charset="-120"/>
            </a:endParaRPr>
          </a:p>
          <a:p>
            <a:pPr>
              <a:lnSpc>
                <a:spcPct val="150000"/>
              </a:lnSpc>
              <a:buFont typeface="Arial" pitchFamily="34" charset="0"/>
              <a:buChar char="•"/>
            </a:pPr>
            <a:r>
              <a:rPr lang="zh-TW" altLang="en-US" sz="2400" dirty="0" smtClean="0">
                <a:solidFill>
                  <a:schemeClr val="bg1">
                    <a:lumMod val="85000"/>
                  </a:schemeClr>
                </a:solidFill>
                <a:latin typeface="微軟正黑體" pitchFamily="34" charset="-120"/>
                <a:ea typeface="微軟正黑體" pitchFamily="34" charset="-120"/>
              </a:rPr>
              <a:t>  發明</a:t>
            </a:r>
            <a:r>
              <a:rPr lang="zh-TW" altLang="en-US" sz="2400" dirty="0">
                <a:solidFill>
                  <a:schemeClr val="bg1">
                    <a:lumMod val="85000"/>
                  </a:schemeClr>
                </a:solidFill>
                <a:latin typeface="微軟正黑體" pitchFamily="34" charset="-120"/>
                <a:ea typeface="微軟正黑體" pitchFamily="34" charset="-120"/>
              </a:rPr>
              <a:t>審查要件</a:t>
            </a:r>
            <a:endParaRPr lang="en-US" altLang="zh-TW" sz="2400" dirty="0" smtClean="0">
              <a:solidFill>
                <a:schemeClr val="bg1">
                  <a:lumMod val="85000"/>
                </a:schemeClr>
              </a:solidFill>
              <a:latin typeface="微軟正黑體" pitchFamily="34" charset="-120"/>
              <a:ea typeface="微軟正黑體" pitchFamily="34" charset="-120"/>
            </a:endParaRPr>
          </a:p>
        </p:txBody>
      </p:sp>
      <p:sp>
        <p:nvSpPr>
          <p:cNvPr id="15" name="文字方塊 14"/>
          <p:cNvSpPr txBox="1"/>
          <p:nvPr/>
        </p:nvSpPr>
        <p:spPr>
          <a:xfrm>
            <a:off x="1403648" y="4623799"/>
            <a:ext cx="2745994" cy="523220"/>
          </a:xfrm>
          <a:prstGeom prst="rect">
            <a:avLst/>
          </a:prstGeom>
          <a:noFill/>
        </p:spPr>
        <p:txBody>
          <a:bodyPr wrap="square" rtlCol="0">
            <a:spAutoFit/>
          </a:bodyPr>
          <a:lstStyle/>
          <a:p>
            <a:pPr algn="ctr"/>
            <a:r>
              <a:rPr lang="en-US" altLang="zh-TW" sz="2800" b="1" dirty="0" smtClean="0">
                <a:solidFill>
                  <a:schemeClr val="bg1">
                    <a:lumMod val="85000"/>
                  </a:schemeClr>
                </a:solidFill>
                <a:latin typeface="微軟正黑體" panose="020B0604030504040204" pitchFamily="34" charset="-120"/>
                <a:ea typeface="微軟正黑體" panose="020B0604030504040204" pitchFamily="34" charset="-120"/>
              </a:rPr>
              <a:t>3.</a:t>
            </a:r>
            <a:r>
              <a:rPr lang="zh-TW" altLang="en-US" sz="2800" b="1" dirty="0" smtClean="0">
                <a:solidFill>
                  <a:schemeClr val="bg1">
                    <a:lumMod val="85000"/>
                  </a:schemeClr>
                </a:solidFill>
                <a:latin typeface="微軟正黑體" panose="020B0604030504040204" pitchFamily="34" charset="-120"/>
                <a:ea typeface="微軟正黑體" panose="020B0604030504040204" pitchFamily="34" charset="-120"/>
              </a:rPr>
              <a:t>實務案例</a:t>
            </a:r>
            <a:endParaRPr lang="zh-TW" altLang="en-US" sz="2800" b="1" dirty="0">
              <a:solidFill>
                <a:schemeClr val="bg1">
                  <a:lumMod val="85000"/>
                </a:schemeClr>
              </a:solidFill>
              <a:latin typeface="微軟正黑體" panose="020B0604030504040204" pitchFamily="34" charset="-120"/>
              <a:ea typeface="微軟正黑體" panose="020B0604030504040204" pitchFamily="34" charset="-120"/>
            </a:endParaRPr>
          </a:p>
        </p:txBody>
      </p:sp>
      <p:sp>
        <p:nvSpPr>
          <p:cNvPr id="17" name="矩形 16"/>
          <p:cNvSpPr/>
          <p:nvPr/>
        </p:nvSpPr>
        <p:spPr>
          <a:xfrm>
            <a:off x="4593676" y="4650708"/>
            <a:ext cx="2714628" cy="578492"/>
          </a:xfrm>
          <a:prstGeom prst="rect">
            <a:avLst/>
          </a:prstGeom>
        </p:spPr>
        <p:txBody>
          <a:bodyPr wrap="square" anchor="ctr">
            <a:spAutoFit/>
          </a:bodyPr>
          <a:lstStyle/>
          <a:p>
            <a:pPr>
              <a:lnSpc>
                <a:spcPct val="150000"/>
              </a:lnSpc>
              <a:buFont typeface="Arial" pitchFamily="34" charset="0"/>
              <a:buChar char="•"/>
            </a:pPr>
            <a:r>
              <a:rPr lang="zh-TW" altLang="en-US" sz="2400" dirty="0" smtClean="0">
                <a:solidFill>
                  <a:schemeClr val="bg1">
                    <a:lumMod val="85000"/>
                  </a:schemeClr>
                </a:solidFill>
                <a:latin typeface="微軟正黑體" pitchFamily="34" charset="-120"/>
                <a:ea typeface="微軟正黑體" pitchFamily="34" charset="-120"/>
              </a:rPr>
              <a:t>  案例解析</a:t>
            </a:r>
            <a:endParaRPr lang="en-US" altLang="zh-TW" sz="2400" dirty="0" smtClean="0">
              <a:solidFill>
                <a:schemeClr val="bg1">
                  <a:lumMod val="85000"/>
                </a:schemeClr>
              </a:solidFill>
              <a:latin typeface="微軟正黑體" pitchFamily="34" charset="-120"/>
              <a:ea typeface="微軟正黑體" pitchFamily="34" charset="-120"/>
            </a:endParaRPr>
          </a:p>
        </p:txBody>
      </p:sp>
    </p:spTree>
    <p:extLst>
      <p:ext uri="{BB962C8B-B14F-4D97-AF65-F5344CB8AC3E}">
        <p14:creationId xmlns:p14="http://schemas.microsoft.com/office/powerpoint/2010/main" val="384984175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字方塊 4"/>
          <p:cNvSpPr txBox="1"/>
          <p:nvPr/>
        </p:nvSpPr>
        <p:spPr>
          <a:xfrm>
            <a:off x="2951820" y="214290"/>
            <a:ext cx="3240360" cy="707886"/>
          </a:xfrm>
          <a:prstGeom prst="rect">
            <a:avLst/>
          </a:prstGeom>
          <a:noFill/>
        </p:spPr>
        <p:txBody>
          <a:bodyPr wrap="square" rtlCol="0">
            <a:spAutoFit/>
          </a:bodyPr>
          <a:lstStyle/>
          <a:p>
            <a:pPr algn="ctr"/>
            <a:r>
              <a:rPr lang="zh-TW" altLang="en-US" sz="4000" dirty="0">
                <a:latin typeface="微軟正黑體" panose="020B0604030504040204" pitchFamily="34" charset="-120"/>
                <a:ea typeface="微軟正黑體" panose="020B0604030504040204" pitchFamily="34" charset="-120"/>
              </a:rPr>
              <a:t>發明審查要件</a:t>
            </a:r>
          </a:p>
        </p:txBody>
      </p:sp>
      <p:sp>
        <p:nvSpPr>
          <p:cNvPr id="6" name="日期版面配置區 1"/>
          <p:cNvSpPr>
            <a:spLocks noGrp="1"/>
          </p:cNvSpPr>
          <p:nvPr>
            <p:ph type="dt" sz="half" idx="10"/>
          </p:nvPr>
        </p:nvSpPr>
        <p:spPr>
          <a:xfrm>
            <a:off x="457200" y="6160219"/>
            <a:ext cx="2133600" cy="365125"/>
          </a:xfrm>
        </p:spPr>
        <p:txBody>
          <a:bodyPr/>
          <a:lstStyle/>
          <a:p>
            <a:r>
              <a:rPr lang="en-US" altLang="zh-TW" dirty="0" smtClean="0"/>
              <a:t>www.iipo.com.tw</a:t>
            </a:r>
            <a:endParaRPr lang="zh-TW" altLang="en-US" dirty="0"/>
          </a:p>
        </p:txBody>
      </p:sp>
      <p:sp>
        <p:nvSpPr>
          <p:cNvPr id="7" name="頁尾版面配置區 2"/>
          <p:cNvSpPr>
            <a:spLocks noGrp="1"/>
          </p:cNvSpPr>
          <p:nvPr>
            <p:ph type="ftr" sz="quarter" idx="11"/>
          </p:nvPr>
        </p:nvSpPr>
        <p:spPr>
          <a:xfrm>
            <a:off x="3124200" y="6160219"/>
            <a:ext cx="2895600" cy="365125"/>
          </a:xfrm>
        </p:spPr>
        <p:txBody>
          <a:bodyPr/>
          <a:lstStyle/>
          <a:p>
            <a:r>
              <a:rPr lang="zh-TW" altLang="en-US" smtClean="0"/>
              <a:t>源慶</a:t>
            </a:r>
            <a:r>
              <a:rPr lang="en-US" altLang="zh-TW" smtClean="0"/>
              <a:t>/</a:t>
            </a:r>
            <a:r>
              <a:rPr lang="zh-TW" altLang="en-US" smtClean="0"/>
              <a:t>鴻瑞國際法律專利商標事務所</a:t>
            </a:r>
            <a:endParaRPr lang="zh-TW" altLang="en-US" dirty="0"/>
          </a:p>
        </p:txBody>
      </p:sp>
      <p:sp>
        <p:nvSpPr>
          <p:cNvPr id="8" name="投影片編號版面配置區 3"/>
          <p:cNvSpPr>
            <a:spLocks noGrp="1"/>
          </p:cNvSpPr>
          <p:nvPr>
            <p:ph type="sldNum" sz="quarter" idx="12"/>
          </p:nvPr>
        </p:nvSpPr>
        <p:spPr>
          <a:xfrm>
            <a:off x="6553200" y="6160219"/>
            <a:ext cx="2133600" cy="365125"/>
          </a:xfrm>
        </p:spPr>
        <p:txBody>
          <a:bodyPr/>
          <a:lstStyle/>
          <a:p>
            <a:fld id="{144804FE-49CD-45A7-9DCA-03593087366E}" type="slidenum">
              <a:rPr lang="zh-TW" altLang="en-US" smtClean="0"/>
              <a:pPr/>
              <a:t>30</a:t>
            </a:fld>
            <a:endParaRPr lang="zh-TW" altLang="en-US"/>
          </a:p>
        </p:txBody>
      </p:sp>
      <p:cxnSp>
        <p:nvCxnSpPr>
          <p:cNvPr id="9" name="直線接點 8"/>
          <p:cNvCxnSpPr/>
          <p:nvPr/>
        </p:nvCxnSpPr>
        <p:spPr>
          <a:xfrm>
            <a:off x="0" y="6813376"/>
            <a:ext cx="9144000" cy="0"/>
          </a:xfrm>
          <a:prstGeom prst="line">
            <a:avLst/>
          </a:prstGeom>
          <a:ln w="165100"/>
        </p:spPr>
        <p:style>
          <a:lnRef idx="3">
            <a:schemeClr val="accent2"/>
          </a:lnRef>
          <a:fillRef idx="0">
            <a:schemeClr val="accent2"/>
          </a:fillRef>
          <a:effectRef idx="2">
            <a:schemeClr val="accent2"/>
          </a:effectRef>
          <a:fontRef idx="minor">
            <a:schemeClr val="tx1"/>
          </a:fontRef>
        </p:style>
      </p:cxnSp>
      <p:cxnSp>
        <p:nvCxnSpPr>
          <p:cNvPr id="10" name="直線接點 9"/>
          <p:cNvCxnSpPr/>
          <p:nvPr/>
        </p:nvCxnSpPr>
        <p:spPr>
          <a:xfrm>
            <a:off x="0" y="6597352"/>
            <a:ext cx="9144000" cy="0"/>
          </a:xfrm>
          <a:prstGeom prst="line">
            <a:avLst/>
          </a:prstGeom>
          <a:ln w="76200">
            <a:solidFill>
              <a:schemeClr val="accent2">
                <a:lumMod val="40000"/>
                <a:lumOff val="60000"/>
              </a:schemeClr>
            </a:solidFill>
          </a:ln>
        </p:spPr>
        <p:style>
          <a:lnRef idx="3">
            <a:schemeClr val="accent2"/>
          </a:lnRef>
          <a:fillRef idx="0">
            <a:schemeClr val="accent2"/>
          </a:fillRef>
          <a:effectRef idx="2">
            <a:schemeClr val="accent2"/>
          </a:effectRef>
          <a:fontRef idx="minor">
            <a:schemeClr val="tx1"/>
          </a:fontRef>
        </p:style>
      </p:cxnSp>
      <p:sp>
        <p:nvSpPr>
          <p:cNvPr id="11" name="文字方塊 10"/>
          <p:cNvSpPr txBox="1"/>
          <p:nvPr/>
        </p:nvSpPr>
        <p:spPr>
          <a:xfrm>
            <a:off x="-36512" y="1412776"/>
            <a:ext cx="2309489" cy="4093428"/>
          </a:xfrm>
          <a:prstGeom prst="rect">
            <a:avLst/>
          </a:prstGeom>
          <a:noFill/>
        </p:spPr>
        <p:txBody>
          <a:bodyPr wrap="square" rtlCol="0">
            <a:spAutoFit/>
          </a:bodyPr>
          <a:lstStyle/>
          <a:p>
            <a:pPr marL="342900" indent="-342900">
              <a:buFont typeface="Arial" panose="020B0604020202020204" pitchFamily="34" charset="0"/>
              <a:buChar char="•"/>
            </a:pPr>
            <a:r>
              <a:rPr lang="zh-TW" altLang="en-US" sz="2000" dirty="0" smtClean="0">
                <a:solidFill>
                  <a:schemeClr val="bg1"/>
                </a:solidFill>
                <a:latin typeface="微軟正黑體" pitchFamily="34" charset="-120"/>
                <a:ea typeface="微軟正黑體" pitchFamily="34" charset="-120"/>
              </a:rPr>
              <a:t>產業利用性</a:t>
            </a:r>
            <a:endParaRPr lang="en-US" altLang="zh-TW" sz="2000" dirty="0" smtClean="0">
              <a:solidFill>
                <a:schemeClr val="bg1"/>
              </a:solidFill>
              <a:latin typeface="微軟正黑體" pitchFamily="34" charset="-120"/>
              <a:ea typeface="微軟正黑體" pitchFamily="34" charset="-120"/>
            </a:endParaRPr>
          </a:p>
          <a:p>
            <a:endParaRPr lang="en-US" altLang="zh-TW" sz="2000" dirty="0" smtClean="0">
              <a:latin typeface="微軟正黑體" pitchFamily="34" charset="-120"/>
              <a:ea typeface="微軟正黑體" pitchFamily="34" charset="-120"/>
            </a:endParaRPr>
          </a:p>
          <a:p>
            <a:pPr marL="342900" indent="-342900">
              <a:buFont typeface="Arial" panose="020B0604020202020204" pitchFamily="34" charset="0"/>
              <a:buChar char="•"/>
            </a:pPr>
            <a:endParaRPr lang="en-US" altLang="zh-TW" sz="2000" dirty="0">
              <a:latin typeface="微軟正黑體" pitchFamily="34" charset="-120"/>
              <a:ea typeface="微軟正黑體" pitchFamily="34" charset="-120"/>
            </a:endParaRPr>
          </a:p>
          <a:p>
            <a:endParaRPr lang="en-US" altLang="zh-TW" sz="2000" dirty="0" smtClean="0">
              <a:latin typeface="微軟正黑體" pitchFamily="34" charset="-120"/>
              <a:ea typeface="微軟正黑體" pitchFamily="34" charset="-120"/>
            </a:endParaRPr>
          </a:p>
          <a:p>
            <a:pPr marL="342900" indent="-342900">
              <a:buFont typeface="Arial" panose="020B0604020202020204" pitchFamily="34" charset="0"/>
              <a:buChar char="•"/>
            </a:pPr>
            <a:r>
              <a:rPr lang="zh-TW" altLang="en-US" sz="2000" b="1" dirty="0">
                <a:latin typeface="微軟正黑體" pitchFamily="34" charset="-120"/>
                <a:ea typeface="微軟正黑體" pitchFamily="34" charset="-120"/>
              </a:rPr>
              <a:t>擬制喪失新穎性</a:t>
            </a:r>
            <a:endParaRPr lang="en-US" altLang="zh-TW" sz="2000" dirty="0">
              <a:latin typeface="微軟正黑體" pitchFamily="34" charset="-120"/>
              <a:ea typeface="微軟正黑體" pitchFamily="34" charset="-120"/>
            </a:endParaRPr>
          </a:p>
          <a:p>
            <a:pPr marL="342900" indent="-342900">
              <a:buFont typeface="Arial" panose="020B0604020202020204" pitchFamily="34" charset="0"/>
              <a:buChar char="•"/>
            </a:pPr>
            <a:endParaRPr lang="en-US" altLang="zh-TW" sz="2000" dirty="0" smtClean="0">
              <a:latin typeface="微軟正黑體" pitchFamily="34" charset="-120"/>
              <a:ea typeface="微軟正黑體" pitchFamily="34" charset="-120"/>
            </a:endParaRPr>
          </a:p>
          <a:p>
            <a:pPr marL="342900" indent="-342900">
              <a:buFont typeface="Arial" panose="020B0604020202020204" pitchFamily="34" charset="0"/>
              <a:buChar char="•"/>
            </a:pPr>
            <a:endParaRPr lang="en-US" altLang="zh-TW" sz="2000" dirty="0">
              <a:latin typeface="微軟正黑體" pitchFamily="34" charset="-120"/>
              <a:ea typeface="微軟正黑體" pitchFamily="34" charset="-120"/>
            </a:endParaRPr>
          </a:p>
          <a:p>
            <a:pPr marL="342900" indent="-342900">
              <a:buFont typeface="Arial" panose="020B0604020202020204" pitchFamily="34" charset="0"/>
              <a:buChar char="•"/>
            </a:pPr>
            <a:endParaRPr lang="en-US" altLang="zh-TW" sz="2000" dirty="0" smtClean="0">
              <a:latin typeface="微軟正黑體" pitchFamily="34" charset="-120"/>
              <a:ea typeface="微軟正黑體" pitchFamily="34" charset="-120"/>
            </a:endParaRPr>
          </a:p>
          <a:p>
            <a:pPr marL="342900" indent="-342900">
              <a:buFont typeface="Arial" panose="020B0604020202020204" pitchFamily="34" charset="0"/>
              <a:buChar char="•"/>
            </a:pPr>
            <a:r>
              <a:rPr lang="zh-TW" altLang="en-US" sz="2000" dirty="0" smtClean="0">
                <a:solidFill>
                  <a:schemeClr val="bg1"/>
                </a:solidFill>
                <a:latin typeface="微軟正黑體" pitchFamily="34" charset="-120"/>
                <a:ea typeface="微軟正黑體" pitchFamily="34" charset="-120"/>
              </a:rPr>
              <a:t>進步性</a:t>
            </a:r>
            <a:endParaRPr lang="en-US" altLang="zh-TW" sz="2000" dirty="0" smtClean="0">
              <a:solidFill>
                <a:schemeClr val="bg1"/>
              </a:solidFill>
              <a:latin typeface="微軟正黑體" pitchFamily="34" charset="-120"/>
              <a:ea typeface="微軟正黑體" pitchFamily="34" charset="-120"/>
            </a:endParaRPr>
          </a:p>
          <a:p>
            <a:pPr marL="342900" indent="-342900">
              <a:buFont typeface="Arial" panose="020B0604020202020204" pitchFamily="34" charset="0"/>
              <a:buChar char="•"/>
            </a:pPr>
            <a:endParaRPr lang="en-US" altLang="zh-TW" sz="2000" dirty="0">
              <a:latin typeface="微軟正黑體" pitchFamily="34" charset="-120"/>
              <a:ea typeface="微軟正黑體" pitchFamily="34" charset="-120"/>
            </a:endParaRPr>
          </a:p>
          <a:p>
            <a:pPr marL="342900" indent="-342900">
              <a:buFont typeface="Arial" panose="020B0604020202020204" pitchFamily="34" charset="0"/>
              <a:buChar char="•"/>
            </a:pPr>
            <a:endParaRPr lang="en-US" altLang="zh-TW" sz="2000" dirty="0" smtClean="0">
              <a:latin typeface="微軟正黑體" pitchFamily="34" charset="-120"/>
              <a:ea typeface="微軟正黑體" pitchFamily="34" charset="-120"/>
            </a:endParaRPr>
          </a:p>
          <a:p>
            <a:pPr marL="342900" indent="-342900">
              <a:buFont typeface="Arial" panose="020B0604020202020204" pitchFamily="34" charset="0"/>
              <a:buChar char="•"/>
            </a:pPr>
            <a:endParaRPr lang="en-US" altLang="zh-TW" sz="2000" dirty="0">
              <a:latin typeface="微軟正黑體" pitchFamily="34" charset="-120"/>
              <a:ea typeface="微軟正黑體" pitchFamily="34" charset="-120"/>
            </a:endParaRPr>
          </a:p>
          <a:p>
            <a:pPr marL="342900" indent="-342900">
              <a:buFont typeface="Arial" panose="020B0604020202020204" pitchFamily="34" charset="0"/>
              <a:buChar char="•"/>
            </a:pPr>
            <a:endParaRPr lang="en-US" altLang="zh-TW" sz="2000" dirty="0" smtClean="0">
              <a:latin typeface="微軟正黑體" pitchFamily="34" charset="-120"/>
              <a:ea typeface="微軟正黑體" pitchFamily="34" charset="-120"/>
            </a:endParaRPr>
          </a:p>
        </p:txBody>
      </p:sp>
      <p:grpSp>
        <p:nvGrpSpPr>
          <p:cNvPr id="2" name="群組 11"/>
          <p:cNvGrpSpPr/>
          <p:nvPr/>
        </p:nvGrpSpPr>
        <p:grpSpPr>
          <a:xfrm>
            <a:off x="1907705" y="1340768"/>
            <a:ext cx="7344815" cy="1889051"/>
            <a:chOff x="971600" y="1178749"/>
            <a:chExt cx="6435456" cy="1228540"/>
          </a:xfrm>
        </p:grpSpPr>
        <p:sp>
          <p:nvSpPr>
            <p:cNvPr id="13" name="矩形 12"/>
            <p:cNvSpPr/>
            <p:nvPr/>
          </p:nvSpPr>
          <p:spPr>
            <a:xfrm>
              <a:off x="971600" y="1178749"/>
              <a:ext cx="1779827" cy="240194"/>
            </a:xfrm>
            <a:prstGeom prst="rect">
              <a:avLst/>
            </a:prstGeom>
          </p:spPr>
          <p:txBody>
            <a:bodyPr wrap="none">
              <a:spAutoFit/>
            </a:bodyPr>
            <a:lstStyle/>
            <a:p>
              <a:r>
                <a:rPr lang="zh-TW" altLang="en-US" b="1" dirty="0" smtClean="0">
                  <a:solidFill>
                    <a:srgbClr val="000000"/>
                  </a:solidFill>
                  <a:latin typeface="微軟正黑體" pitchFamily="34" charset="-120"/>
                  <a:ea typeface="微軟正黑體" pitchFamily="34" charset="-120"/>
                </a:rPr>
                <a:t>專利法第二十三條</a:t>
              </a:r>
              <a:endParaRPr lang="zh-TW" altLang="en-US" b="1" dirty="0">
                <a:latin typeface="微軟正黑體" pitchFamily="34" charset="-120"/>
                <a:ea typeface="微軟正黑體" pitchFamily="34" charset="-120"/>
              </a:endParaRPr>
            </a:p>
          </p:txBody>
        </p:sp>
        <p:sp>
          <p:nvSpPr>
            <p:cNvPr id="14" name="矩形 13"/>
            <p:cNvSpPr/>
            <p:nvPr/>
          </p:nvSpPr>
          <p:spPr>
            <a:xfrm>
              <a:off x="1350155" y="1506561"/>
              <a:ext cx="6056901" cy="900728"/>
            </a:xfrm>
            <a:prstGeom prst="rect">
              <a:avLst/>
            </a:prstGeom>
          </p:spPr>
          <p:txBody>
            <a:bodyPr wrap="square">
              <a:spAutoFit/>
            </a:bodyPr>
            <a:lstStyle/>
            <a:p>
              <a:pPr>
                <a:lnSpc>
                  <a:spcPct val="140000"/>
                </a:lnSpc>
                <a:defRPr/>
              </a:pPr>
              <a:r>
                <a:rPr lang="zh-TW" altLang="en-US" sz="2000" dirty="0">
                  <a:solidFill>
                    <a:srgbClr val="000000"/>
                  </a:solidFill>
                  <a:latin typeface="微軟正黑體" pitchFamily="34" charset="-120"/>
                  <a:ea typeface="微軟正黑體" pitchFamily="34" charset="-120"/>
                </a:rPr>
                <a:t>申請專利之發明，與</a:t>
              </a:r>
              <a:r>
                <a:rPr lang="zh-TW" altLang="en-US" sz="2000" b="1" dirty="0">
                  <a:solidFill>
                    <a:schemeClr val="accent2"/>
                  </a:solidFill>
                  <a:latin typeface="微軟正黑體" pitchFamily="34" charset="-120"/>
                  <a:ea typeface="微軟正黑體" pitchFamily="34" charset="-120"/>
                </a:rPr>
                <a:t>申請在先而在其申請後始公開或公告之發明或新型</a:t>
              </a:r>
              <a:r>
                <a:rPr lang="zh-TW" altLang="en-US" sz="2000" b="1" dirty="0" smtClean="0">
                  <a:solidFill>
                    <a:schemeClr val="accent2"/>
                  </a:solidFill>
                  <a:latin typeface="微軟正黑體" pitchFamily="34" charset="-120"/>
                  <a:ea typeface="微軟正黑體" pitchFamily="34" charset="-120"/>
                </a:rPr>
                <a:t>專利</a:t>
              </a:r>
              <a:r>
                <a:rPr lang="zh-TW" altLang="en-US" sz="2000" b="1" dirty="0">
                  <a:solidFill>
                    <a:schemeClr val="accent2"/>
                  </a:solidFill>
                  <a:latin typeface="微軟正黑體" pitchFamily="34" charset="-120"/>
                  <a:ea typeface="微軟正黑體" pitchFamily="34" charset="-120"/>
                </a:rPr>
                <a:t>申請案</a:t>
              </a:r>
              <a:r>
                <a:rPr lang="zh-TW" altLang="en-US" sz="2000" dirty="0">
                  <a:solidFill>
                    <a:srgbClr val="000000"/>
                  </a:solidFill>
                  <a:latin typeface="微軟正黑體" pitchFamily="34" charset="-120"/>
                  <a:ea typeface="微軟正黑體" pitchFamily="34" charset="-120"/>
                </a:rPr>
                <a:t>所附說明書、申請專利範圍或圖式載明之</a:t>
              </a:r>
              <a:r>
                <a:rPr lang="zh-TW" altLang="en-US" sz="2000" b="1" dirty="0">
                  <a:solidFill>
                    <a:schemeClr val="accent2"/>
                  </a:solidFill>
                  <a:latin typeface="微軟正黑體" pitchFamily="34" charset="-120"/>
                  <a:ea typeface="微軟正黑體" pitchFamily="34" charset="-120"/>
                </a:rPr>
                <a:t>內容相同</a:t>
              </a:r>
              <a:r>
                <a:rPr lang="zh-TW" altLang="en-US" sz="2000" b="1" dirty="0">
                  <a:solidFill>
                    <a:srgbClr val="000000"/>
                  </a:solidFill>
                  <a:latin typeface="微軟正黑體" pitchFamily="34" charset="-120"/>
                  <a:ea typeface="微軟正黑體" pitchFamily="34" charset="-120"/>
                </a:rPr>
                <a:t>者</a:t>
              </a:r>
              <a:r>
                <a:rPr lang="zh-TW" altLang="en-US" sz="2000" dirty="0">
                  <a:solidFill>
                    <a:srgbClr val="000000"/>
                  </a:solidFill>
                  <a:latin typeface="微軟正黑體" pitchFamily="34" charset="-120"/>
                  <a:ea typeface="微軟正黑體" pitchFamily="34" charset="-120"/>
                </a:rPr>
                <a:t>，不得</a:t>
              </a:r>
              <a:r>
                <a:rPr lang="zh-TW" altLang="en-US" sz="2000" dirty="0" smtClean="0">
                  <a:solidFill>
                    <a:srgbClr val="000000"/>
                  </a:solidFill>
                  <a:latin typeface="微軟正黑體" pitchFamily="34" charset="-120"/>
                  <a:ea typeface="微軟正黑體" pitchFamily="34" charset="-120"/>
                </a:rPr>
                <a:t>取得發明</a:t>
              </a:r>
              <a:r>
                <a:rPr lang="zh-TW" altLang="en-US" sz="2000" dirty="0">
                  <a:solidFill>
                    <a:srgbClr val="000000"/>
                  </a:solidFill>
                  <a:latin typeface="微軟正黑體" pitchFamily="34" charset="-120"/>
                  <a:ea typeface="微軟正黑體" pitchFamily="34" charset="-120"/>
                </a:rPr>
                <a:t>專利。</a:t>
              </a:r>
            </a:p>
          </p:txBody>
        </p:sp>
      </p:grpSp>
      <p:sp>
        <p:nvSpPr>
          <p:cNvPr id="39" name="矩形 38"/>
          <p:cNvSpPr/>
          <p:nvPr/>
        </p:nvSpPr>
        <p:spPr>
          <a:xfrm>
            <a:off x="2411760" y="3729806"/>
            <a:ext cx="5364088" cy="923330"/>
          </a:xfrm>
          <a:prstGeom prst="rect">
            <a:avLst/>
          </a:prstGeom>
        </p:spPr>
        <p:txBody>
          <a:bodyPr wrap="square">
            <a:spAutoFit/>
          </a:bodyPr>
          <a:lstStyle/>
          <a:p>
            <a:r>
              <a:rPr lang="zh-TW" altLang="en-US" dirty="0" smtClean="0">
                <a:latin typeface="微軟正黑體" pitchFamily="34" charset="-120"/>
                <a:ea typeface="微軟正黑體" pitchFamily="34" charset="-120"/>
              </a:rPr>
              <a:t>（</a:t>
            </a:r>
            <a:r>
              <a:rPr lang="en-US" altLang="zh-TW" dirty="0" smtClean="0">
                <a:latin typeface="微軟正黑體" pitchFamily="34" charset="-120"/>
                <a:ea typeface="微軟正黑體" pitchFamily="34" charset="-120"/>
              </a:rPr>
              <a:t>1</a:t>
            </a:r>
            <a:r>
              <a:rPr lang="zh-TW" altLang="en-US" dirty="0" smtClean="0">
                <a:latin typeface="微軟正黑體" pitchFamily="34" charset="-120"/>
                <a:ea typeface="微軟正黑體" pitchFamily="34" charset="-120"/>
              </a:rPr>
              <a:t>）先申請案必須</a:t>
            </a:r>
            <a:r>
              <a:rPr lang="zh-TW" altLang="en-US" b="1" dirty="0" smtClean="0">
                <a:solidFill>
                  <a:schemeClr val="accent2"/>
                </a:solidFill>
                <a:latin typeface="微軟正黑體" pitchFamily="34" charset="-120"/>
                <a:ea typeface="微軟正黑體" pitchFamily="34" charset="-120"/>
              </a:rPr>
              <a:t>申請在先</a:t>
            </a:r>
            <a:r>
              <a:rPr lang="zh-TW" altLang="en-US" dirty="0" smtClean="0">
                <a:latin typeface="微軟正黑體" pitchFamily="34" charset="-120"/>
                <a:ea typeface="微軟正黑體" pitchFamily="34" charset="-120"/>
              </a:rPr>
              <a:t>，但</a:t>
            </a:r>
            <a:r>
              <a:rPr lang="zh-TW" altLang="en-US" b="1" dirty="0" smtClean="0">
                <a:solidFill>
                  <a:schemeClr val="accent2"/>
                </a:solidFill>
                <a:latin typeface="微軟正黑體" pitchFamily="34" charset="-120"/>
                <a:ea typeface="微軟正黑體" pitchFamily="34" charset="-120"/>
              </a:rPr>
              <a:t>公開或公告在後</a:t>
            </a:r>
            <a:r>
              <a:rPr lang="zh-TW" altLang="en-US" dirty="0" smtClean="0">
                <a:latin typeface="微軟正黑體" pitchFamily="34" charset="-120"/>
                <a:ea typeface="微軟正黑體" pitchFamily="34" charset="-120"/>
              </a:rPr>
              <a:t>。</a:t>
            </a:r>
            <a:endParaRPr lang="en-US" altLang="zh-TW" dirty="0" smtClean="0">
              <a:latin typeface="微軟正黑體" pitchFamily="34" charset="-120"/>
              <a:ea typeface="微軟正黑體" pitchFamily="34" charset="-120"/>
            </a:endParaRPr>
          </a:p>
          <a:p>
            <a:endParaRPr lang="en-US" altLang="zh-TW" dirty="0" smtClean="0">
              <a:latin typeface="微軟正黑體" pitchFamily="34" charset="-120"/>
              <a:ea typeface="微軟正黑體" pitchFamily="34" charset="-120"/>
            </a:endParaRPr>
          </a:p>
          <a:p>
            <a:r>
              <a:rPr lang="zh-TW" altLang="en-US" dirty="0" smtClean="0">
                <a:latin typeface="微軟正黑體" pitchFamily="34" charset="-120"/>
                <a:ea typeface="微軟正黑體" pitchFamily="34" charset="-120"/>
              </a:rPr>
              <a:t>（</a:t>
            </a:r>
            <a:r>
              <a:rPr lang="en-US" altLang="zh-TW" dirty="0" smtClean="0">
                <a:latin typeface="微軟正黑體" pitchFamily="34" charset="-120"/>
                <a:ea typeface="微軟正黑體" pitchFamily="34" charset="-120"/>
              </a:rPr>
              <a:t>2</a:t>
            </a:r>
            <a:r>
              <a:rPr lang="zh-TW" altLang="en-US" dirty="0" smtClean="0">
                <a:latin typeface="微軟正黑體" pitchFamily="34" charset="-120"/>
                <a:ea typeface="微軟正黑體" pitchFamily="34" charset="-120"/>
              </a:rPr>
              <a:t>）先申請案與後申請案申請人應為</a:t>
            </a:r>
            <a:r>
              <a:rPr lang="zh-TW" altLang="en-US" b="1" dirty="0" smtClean="0">
                <a:solidFill>
                  <a:schemeClr val="accent2"/>
                </a:solidFill>
                <a:latin typeface="微軟正黑體" pitchFamily="34" charset="-120"/>
                <a:ea typeface="微軟正黑體" pitchFamily="34" charset="-120"/>
              </a:rPr>
              <a:t>不同人</a:t>
            </a:r>
            <a:r>
              <a:rPr lang="zh-TW" altLang="en-US" dirty="0" smtClean="0"/>
              <a:t>。</a:t>
            </a:r>
            <a:endParaRPr lang="zh-TW" altLang="en-US" dirty="0"/>
          </a:p>
        </p:txBody>
      </p:sp>
    </p:spTree>
    <p:extLst>
      <p:ext uri="{BB962C8B-B14F-4D97-AF65-F5344CB8AC3E}">
        <p14:creationId xmlns:p14="http://schemas.microsoft.com/office/powerpoint/2010/main" val="8674982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字方塊 4"/>
          <p:cNvSpPr txBox="1"/>
          <p:nvPr/>
        </p:nvSpPr>
        <p:spPr>
          <a:xfrm>
            <a:off x="2951820" y="214290"/>
            <a:ext cx="3240360" cy="707886"/>
          </a:xfrm>
          <a:prstGeom prst="rect">
            <a:avLst/>
          </a:prstGeom>
          <a:noFill/>
        </p:spPr>
        <p:txBody>
          <a:bodyPr wrap="square" rtlCol="0">
            <a:spAutoFit/>
          </a:bodyPr>
          <a:lstStyle/>
          <a:p>
            <a:pPr algn="ctr"/>
            <a:r>
              <a:rPr lang="zh-TW" altLang="en-US" sz="4000" dirty="0">
                <a:latin typeface="微軟正黑體" panose="020B0604030504040204" pitchFamily="34" charset="-120"/>
                <a:ea typeface="微軟正黑體" panose="020B0604030504040204" pitchFamily="34" charset="-120"/>
              </a:rPr>
              <a:t>發明審查要件</a:t>
            </a:r>
          </a:p>
        </p:txBody>
      </p:sp>
      <p:sp>
        <p:nvSpPr>
          <p:cNvPr id="6" name="日期版面配置區 1"/>
          <p:cNvSpPr>
            <a:spLocks noGrp="1"/>
          </p:cNvSpPr>
          <p:nvPr>
            <p:ph type="dt" sz="half" idx="10"/>
          </p:nvPr>
        </p:nvSpPr>
        <p:spPr>
          <a:xfrm>
            <a:off x="457200" y="6160219"/>
            <a:ext cx="2133600" cy="365125"/>
          </a:xfrm>
        </p:spPr>
        <p:txBody>
          <a:bodyPr/>
          <a:lstStyle/>
          <a:p>
            <a:r>
              <a:rPr lang="en-US" altLang="zh-TW" dirty="0" smtClean="0"/>
              <a:t>www.iipo.com.tw</a:t>
            </a:r>
            <a:endParaRPr lang="zh-TW" altLang="en-US" dirty="0"/>
          </a:p>
        </p:txBody>
      </p:sp>
      <p:sp>
        <p:nvSpPr>
          <p:cNvPr id="7" name="頁尾版面配置區 2"/>
          <p:cNvSpPr>
            <a:spLocks noGrp="1"/>
          </p:cNvSpPr>
          <p:nvPr>
            <p:ph type="ftr" sz="quarter" idx="11"/>
          </p:nvPr>
        </p:nvSpPr>
        <p:spPr>
          <a:xfrm>
            <a:off x="3124200" y="6160219"/>
            <a:ext cx="2895600" cy="365125"/>
          </a:xfrm>
        </p:spPr>
        <p:txBody>
          <a:bodyPr/>
          <a:lstStyle/>
          <a:p>
            <a:r>
              <a:rPr lang="zh-TW" altLang="en-US" smtClean="0"/>
              <a:t>源慶</a:t>
            </a:r>
            <a:r>
              <a:rPr lang="en-US" altLang="zh-TW" smtClean="0"/>
              <a:t>/</a:t>
            </a:r>
            <a:r>
              <a:rPr lang="zh-TW" altLang="en-US" smtClean="0"/>
              <a:t>鴻瑞國際法律專利商標事務所</a:t>
            </a:r>
            <a:endParaRPr lang="zh-TW" altLang="en-US" dirty="0"/>
          </a:p>
        </p:txBody>
      </p:sp>
      <p:sp>
        <p:nvSpPr>
          <p:cNvPr id="8" name="投影片編號版面配置區 3"/>
          <p:cNvSpPr>
            <a:spLocks noGrp="1"/>
          </p:cNvSpPr>
          <p:nvPr>
            <p:ph type="sldNum" sz="quarter" idx="12"/>
          </p:nvPr>
        </p:nvSpPr>
        <p:spPr>
          <a:xfrm>
            <a:off x="6553200" y="6160219"/>
            <a:ext cx="2133600" cy="365125"/>
          </a:xfrm>
        </p:spPr>
        <p:txBody>
          <a:bodyPr/>
          <a:lstStyle/>
          <a:p>
            <a:fld id="{144804FE-49CD-45A7-9DCA-03593087366E}" type="slidenum">
              <a:rPr lang="zh-TW" altLang="en-US" smtClean="0"/>
              <a:pPr/>
              <a:t>31</a:t>
            </a:fld>
            <a:endParaRPr lang="zh-TW" altLang="en-US"/>
          </a:p>
        </p:txBody>
      </p:sp>
      <p:cxnSp>
        <p:nvCxnSpPr>
          <p:cNvPr id="9" name="直線接點 8"/>
          <p:cNvCxnSpPr/>
          <p:nvPr/>
        </p:nvCxnSpPr>
        <p:spPr>
          <a:xfrm>
            <a:off x="0" y="6813376"/>
            <a:ext cx="9144000" cy="0"/>
          </a:xfrm>
          <a:prstGeom prst="line">
            <a:avLst/>
          </a:prstGeom>
          <a:ln w="165100"/>
        </p:spPr>
        <p:style>
          <a:lnRef idx="3">
            <a:schemeClr val="accent2"/>
          </a:lnRef>
          <a:fillRef idx="0">
            <a:schemeClr val="accent2"/>
          </a:fillRef>
          <a:effectRef idx="2">
            <a:schemeClr val="accent2"/>
          </a:effectRef>
          <a:fontRef idx="minor">
            <a:schemeClr val="tx1"/>
          </a:fontRef>
        </p:style>
      </p:cxnSp>
      <p:cxnSp>
        <p:nvCxnSpPr>
          <p:cNvPr id="10" name="直線接點 9"/>
          <p:cNvCxnSpPr/>
          <p:nvPr/>
        </p:nvCxnSpPr>
        <p:spPr>
          <a:xfrm>
            <a:off x="0" y="6597352"/>
            <a:ext cx="9144000" cy="0"/>
          </a:xfrm>
          <a:prstGeom prst="line">
            <a:avLst/>
          </a:prstGeom>
          <a:ln w="76200">
            <a:solidFill>
              <a:schemeClr val="accent2">
                <a:lumMod val="40000"/>
                <a:lumOff val="60000"/>
              </a:schemeClr>
            </a:solidFill>
          </a:ln>
        </p:spPr>
        <p:style>
          <a:lnRef idx="3">
            <a:schemeClr val="accent2"/>
          </a:lnRef>
          <a:fillRef idx="0">
            <a:schemeClr val="accent2"/>
          </a:fillRef>
          <a:effectRef idx="2">
            <a:schemeClr val="accent2"/>
          </a:effectRef>
          <a:fontRef idx="minor">
            <a:schemeClr val="tx1"/>
          </a:fontRef>
        </p:style>
      </p:cxnSp>
      <p:sp>
        <p:nvSpPr>
          <p:cNvPr id="11" name="文字方塊 10"/>
          <p:cNvSpPr txBox="1"/>
          <p:nvPr/>
        </p:nvSpPr>
        <p:spPr>
          <a:xfrm>
            <a:off x="539552" y="1412776"/>
            <a:ext cx="1800200" cy="4401205"/>
          </a:xfrm>
          <a:prstGeom prst="rect">
            <a:avLst/>
          </a:prstGeom>
          <a:noFill/>
        </p:spPr>
        <p:txBody>
          <a:bodyPr wrap="square" rtlCol="0">
            <a:spAutoFit/>
          </a:bodyPr>
          <a:lstStyle/>
          <a:p>
            <a:pPr marL="342900" indent="-342900">
              <a:buFont typeface="Arial" panose="020B0604020202020204" pitchFamily="34" charset="0"/>
              <a:buChar char="•"/>
            </a:pPr>
            <a:r>
              <a:rPr lang="zh-TW" altLang="en-US" sz="2000" dirty="0" smtClean="0">
                <a:solidFill>
                  <a:schemeClr val="bg1"/>
                </a:solidFill>
                <a:latin typeface="微軟正黑體" pitchFamily="34" charset="-120"/>
                <a:ea typeface="微軟正黑體" pitchFamily="34" charset="-120"/>
              </a:rPr>
              <a:t>產業利用性</a:t>
            </a:r>
            <a:endParaRPr lang="en-US" altLang="zh-TW" sz="2000" dirty="0" smtClean="0">
              <a:solidFill>
                <a:schemeClr val="bg1"/>
              </a:solidFill>
              <a:latin typeface="微軟正黑體" pitchFamily="34" charset="-120"/>
              <a:ea typeface="微軟正黑體" pitchFamily="34" charset="-120"/>
            </a:endParaRPr>
          </a:p>
          <a:p>
            <a:endParaRPr lang="en-US" altLang="zh-TW" sz="2000" dirty="0" smtClean="0">
              <a:latin typeface="微軟正黑體" pitchFamily="34" charset="-120"/>
              <a:ea typeface="微軟正黑體" pitchFamily="34" charset="-120"/>
            </a:endParaRPr>
          </a:p>
          <a:p>
            <a:pPr marL="342900" indent="-342900">
              <a:buFont typeface="Arial" panose="020B0604020202020204" pitchFamily="34" charset="0"/>
              <a:buChar char="•"/>
            </a:pPr>
            <a:endParaRPr lang="en-US" altLang="zh-TW" sz="2000" dirty="0">
              <a:latin typeface="微軟正黑體" pitchFamily="34" charset="-120"/>
              <a:ea typeface="微軟正黑體" pitchFamily="34" charset="-120"/>
            </a:endParaRPr>
          </a:p>
          <a:p>
            <a:endParaRPr lang="en-US" altLang="zh-TW" sz="2000" dirty="0" smtClean="0">
              <a:latin typeface="微軟正黑體" pitchFamily="34" charset="-120"/>
              <a:ea typeface="微軟正黑體" pitchFamily="34" charset="-120"/>
            </a:endParaRPr>
          </a:p>
          <a:p>
            <a:pPr marL="342900" indent="-342900">
              <a:buFont typeface="Arial" panose="020B0604020202020204" pitchFamily="34" charset="0"/>
              <a:buChar char="•"/>
            </a:pPr>
            <a:r>
              <a:rPr lang="zh-TW" altLang="en-US" sz="2000" b="1" dirty="0" smtClean="0">
                <a:latin typeface="微軟正黑體" pitchFamily="34" charset="-120"/>
                <a:ea typeface="微軟正黑體" pitchFamily="34" charset="-120"/>
              </a:rPr>
              <a:t>新穎性</a:t>
            </a:r>
            <a:endParaRPr lang="en-US" altLang="zh-TW" sz="2000" b="1" dirty="0" smtClean="0">
              <a:latin typeface="微軟正黑體" pitchFamily="34" charset="-120"/>
              <a:ea typeface="微軟正黑體" pitchFamily="34" charset="-120"/>
            </a:endParaRPr>
          </a:p>
          <a:p>
            <a:pPr marL="342900" indent="-342900">
              <a:buFont typeface="Arial" panose="020B0604020202020204" pitchFamily="34" charset="0"/>
              <a:buChar char="•"/>
            </a:pPr>
            <a:endParaRPr lang="en-US" altLang="zh-TW" sz="2000" dirty="0">
              <a:latin typeface="微軟正黑體" pitchFamily="34" charset="-120"/>
              <a:ea typeface="微軟正黑體" pitchFamily="34" charset="-120"/>
            </a:endParaRPr>
          </a:p>
          <a:p>
            <a:pPr marL="342900" indent="-342900">
              <a:buFont typeface="Arial" panose="020B0604020202020204" pitchFamily="34" charset="0"/>
              <a:buChar char="•"/>
            </a:pPr>
            <a:endParaRPr lang="en-US" altLang="zh-TW" sz="2000" dirty="0" smtClean="0">
              <a:latin typeface="微軟正黑體" pitchFamily="34" charset="-120"/>
              <a:ea typeface="微軟正黑體" pitchFamily="34" charset="-120"/>
            </a:endParaRPr>
          </a:p>
          <a:p>
            <a:pPr marL="342900" indent="-342900">
              <a:buFont typeface="Arial" panose="020B0604020202020204" pitchFamily="34" charset="0"/>
              <a:buChar char="•"/>
            </a:pPr>
            <a:endParaRPr lang="en-US" altLang="zh-TW" sz="2000" dirty="0">
              <a:latin typeface="微軟正黑體" pitchFamily="34" charset="-120"/>
              <a:ea typeface="微軟正黑體" pitchFamily="34" charset="-120"/>
            </a:endParaRPr>
          </a:p>
          <a:p>
            <a:pPr marL="342900" indent="-342900">
              <a:buFont typeface="Arial" panose="020B0604020202020204" pitchFamily="34" charset="0"/>
              <a:buChar char="•"/>
            </a:pPr>
            <a:endParaRPr lang="en-US" altLang="zh-TW" sz="2000" dirty="0" smtClean="0">
              <a:latin typeface="微軟正黑體" pitchFamily="34" charset="-120"/>
              <a:ea typeface="微軟正黑體" pitchFamily="34" charset="-120"/>
            </a:endParaRPr>
          </a:p>
          <a:p>
            <a:pPr marL="342900" indent="-342900">
              <a:buFont typeface="Arial" panose="020B0604020202020204" pitchFamily="34" charset="0"/>
              <a:buChar char="•"/>
            </a:pPr>
            <a:r>
              <a:rPr lang="zh-TW" altLang="en-US" sz="2000" dirty="0" smtClean="0">
                <a:solidFill>
                  <a:schemeClr val="bg1"/>
                </a:solidFill>
                <a:latin typeface="微軟正黑體" pitchFamily="34" charset="-120"/>
                <a:ea typeface="微軟正黑體" pitchFamily="34" charset="-120"/>
              </a:rPr>
              <a:t>進步性</a:t>
            </a:r>
            <a:endParaRPr lang="en-US" altLang="zh-TW" sz="2000" dirty="0" smtClean="0">
              <a:solidFill>
                <a:schemeClr val="bg1"/>
              </a:solidFill>
              <a:latin typeface="微軟正黑體" pitchFamily="34" charset="-120"/>
              <a:ea typeface="微軟正黑體" pitchFamily="34" charset="-120"/>
            </a:endParaRPr>
          </a:p>
          <a:p>
            <a:pPr marL="342900" indent="-342900">
              <a:buFont typeface="Arial" panose="020B0604020202020204" pitchFamily="34" charset="0"/>
              <a:buChar char="•"/>
            </a:pPr>
            <a:endParaRPr lang="en-US" altLang="zh-TW" sz="2000" dirty="0">
              <a:latin typeface="微軟正黑體" pitchFamily="34" charset="-120"/>
              <a:ea typeface="微軟正黑體" pitchFamily="34" charset="-120"/>
            </a:endParaRPr>
          </a:p>
          <a:p>
            <a:pPr marL="342900" indent="-342900">
              <a:buFont typeface="Arial" panose="020B0604020202020204" pitchFamily="34" charset="0"/>
              <a:buChar char="•"/>
            </a:pPr>
            <a:endParaRPr lang="en-US" altLang="zh-TW" sz="2000" dirty="0" smtClean="0">
              <a:latin typeface="微軟正黑體" pitchFamily="34" charset="-120"/>
              <a:ea typeface="微軟正黑體" pitchFamily="34" charset="-120"/>
            </a:endParaRPr>
          </a:p>
          <a:p>
            <a:pPr marL="342900" indent="-342900">
              <a:buFont typeface="Arial" panose="020B0604020202020204" pitchFamily="34" charset="0"/>
              <a:buChar char="•"/>
            </a:pPr>
            <a:endParaRPr lang="en-US" altLang="zh-TW" sz="2000" dirty="0">
              <a:latin typeface="微軟正黑體" pitchFamily="34" charset="-120"/>
              <a:ea typeface="微軟正黑體" pitchFamily="34" charset="-120"/>
            </a:endParaRPr>
          </a:p>
          <a:p>
            <a:pPr marL="342900" indent="-342900">
              <a:buFont typeface="Arial" panose="020B0604020202020204" pitchFamily="34" charset="0"/>
              <a:buChar char="•"/>
            </a:pPr>
            <a:endParaRPr lang="en-US" altLang="zh-TW" sz="2000" dirty="0" smtClean="0">
              <a:latin typeface="微軟正黑體" pitchFamily="34" charset="-120"/>
              <a:ea typeface="微軟正黑體" pitchFamily="34" charset="-120"/>
            </a:endParaRPr>
          </a:p>
        </p:txBody>
      </p:sp>
      <p:sp>
        <p:nvSpPr>
          <p:cNvPr id="3" name="矩形 2"/>
          <p:cNvSpPr/>
          <p:nvPr/>
        </p:nvSpPr>
        <p:spPr>
          <a:xfrm>
            <a:off x="1376772" y="1124744"/>
            <a:ext cx="7083660" cy="2631490"/>
          </a:xfrm>
          <a:prstGeom prst="rect">
            <a:avLst/>
          </a:prstGeom>
        </p:spPr>
        <p:txBody>
          <a:bodyPr wrap="square">
            <a:spAutoFit/>
          </a:bodyPr>
          <a:lstStyle/>
          <a:p>
            <a:pPr algn="ctr">
              <a:lnSpc>
                <a:spcPct val="150000"/>
              </a:lnSpc>
            </a:pPr>
            <a:r>
              <a:rPr lang="zh-TW" altLang="en-US" sz="2000" b="1" dirty="0" smtClean="0">
                <a:solidFill>
                  <a:schemeClr val="accent2"/>
                </a:solidFill>
                <a:latin typeface="微軟正黑體" panose="020B0604030504040204" pitchFamily="34" charset="-120"/>
                <a:ea typeface="微軟正黑體" panose="020B0604030504040204" pitchFamily="34" charset="-120"/>
              </a:rPr>
              <a:t>單獨</a:t>
            </a:r>
            <a:r>
              <a:rPr lang="zh-TW" altLang="en-US" sz="2000" b="1" dirty="0">
                <a:solidFill>
                  <a:schemeClr val="accent2"/>
                </a:solidFill>
                <a:latin typeface="微軟正黑體" panose="020B0604030504040204" pitchFamily="34" charset="-120"/>
                <a:ea typeface="微軟正黑體" panose="020B0604030504040204" pitchFamily="34" charset="-120"/>
              </a:rPr>
              <a:t>比對</a:t>
            </a:r>
            <a:r>
              <a:rPr lang="zh-TW" altLang="en-US" sz="2000" dirty="0" smtClean="0">
                <a:latin typeface="微軟正黑體" panose="020B0604030504040204" pitchFamily="34" charset="-120"/>
                <a:ea typeface="微軟正黑體" panose="020B0604030504040204" pitchFamily="34" charset="-120"/>
              </a:rPr>
              <a:t>，</a:t>
            </a:r>
            <a:r>
              <a:rPr lang="zh-TW" altLang="en-US" sz="2000" dirty="0">
                <a:latin typeface="微軟正黑體" panose="020B0604030504040204" pitchFamily="34" charset="-120"/>
                <a:ea typeface="微軟正黑體" panose="020B0604030504040204" pitchFamily="34" charset="-120"/>
              </a:rPr>
              <a:t>使用</a:t>
            </a:r>
            <a:r>
              <a:rPr lang="zh-TW" altLang="en-US" sz="2000" b="1" dirty="0">
                <a:solidFill>
                  <a:schemeClr val="accent2"/>
                </a:solidFill>
                <a:latin typeface="微軟正黑體" panose="020B0604030504040204" pitchFamily="34" charset="-120"/>
                <a:ea typeface="微軟正黑體" panose="020B0604030504040204" pitchFamily="34" charset="-120"/>
              </a:rPr>
              <a:t>單份</a:t>
            </a:r>
            <a:r>
              <a:rPr lang="zh-TW" altLang="en-US" sz="2000" dirty="0">
                <a:latin typeface="微軟正黑體" panose="020B0604030504040204" pitchFamily="34" charset="-120"/>
                <a:ea typeface="微軟正黑體" panose="020B0604030504040204" pitchFamily="34" charset="-120"/>
              </a:rPr>
              <a:t>引證</a:t>
            </a:r>
            <a:r>
              <a:rPr lang="zh-TW" altLang="en-US" sz="2000" dirty="0" smtClean="0">
                <a:latin typeface="微軟正黑體" panose="020B0604030504040204" pitchFamily="34" charset="-120"/>
                <a:ea typeface="微軟正黑體" panose="020B0604030504040204" pitchFamily="34" charset="-120"/>
              </a:rPr>
              <a:t>文件</a:t>
            </a:r>
            <a:r>
              <a:rPr lang="zh-TW" altLang="en-US" sz="2000" b="1" dirty="0" smtClean="0">
                <a:solidFill>
                  <a:schemeClr val="accent2"/>
                </a:solidFill>
                <a:latin typeface="微軟正黑體" panose="020B0604030504040204" pitchFamily="34" charset="-120"/>
                <a:ea typeface="微軟正黑體" panose="020B0604030504040204" pitchFamily="34" charset="-120"/>
              </a:rPr>
              <a:t>單獨</a:t>
            </a:r>
            <a:r>
              <a:rPr lang="zh-TW" altLang="en-US" sz="2000" dirty="0">
                <a:latin typeface="微軟正黑體" panose="020B0604030504040204" pitchFamily="34" charset="-120"/>
                <a:ea typeface="微軟正黑體" panose="020B0604030504040204" pitchFamily="34" charset="-120"/>
              </a:rPr>
              <a:t>進行比對</a:t>
            </a:r>
            <a:endParaRPr lang="en-US" altLang="zh-TW" sz="2000" dirty="0">
              <a:latin typeface="微軟正黑體" panose="020B0604030504040204" pitchFamily="34" charset="-120"/>
              <a:ea typeface="微軟正黑體" panose="020B0604030504040204" pitchFamily="34" charset="-120"/>
            </a:endParaRPr>
          </a:p>
          <a:p>
            <a:pPr>
              <a:lnSpc>
                <a:spcPct val="150000"/>
              </a:lnSpc>
            </a:pPr>
            <a:r>
              <a:rPr lang="zh-TW" altLang="en-US" dirty="0" smtClean="0">
                <a:latin typeface="微軟正黑體" panose="020B0604030504040204" pitchFamily="34" charset="-120"/>
                <a:ea typeface="微軟正黑體" panose="020B0604030504040204" pitchFamily="34" charset="-120"/>
              </a:rPr>
              <a:t>        判斷標準</a:t>
            </a:r>
            <a:endParaRPr lang="en-US" altLang="zh-TW" dirty="0" smtClean="0">
              <a:latin typeface="微軟正黑體" panose="020B0604030504040204" pitchFamily="34" charset="-120"/>
              <a:ea typeface="微軟正黑體" panose="020B0604030504040204" pitchFamily="34" charset="-120"/>
            </a:endParaRPr>
          </a:p>
          <a:p>
            <a:pPr>
              <a:lnSpc>
                <a:spcPct val="150000"/>
              </a:lnSpc>
            </a:pPr>
            <a:r>
              <a:rPr lang="zh-TW" altLang="en-US" dirty="0">
                <a:latin typeface="微軟正黑體" panose="020B0604030504040204" pitchFamily="34" charset="-120"/>
                <a:ea typeface="微軟正黑體" panose="020B0604030504040204" pitchFamily="34" charset="-120"/>
              </a:rPr>
              <a:t> </a:t>
            </a:r>
            <a:r>
              <a:rPr lang="zh-TW" altLang="en-US" dirty="0" smtClean="0">
                <a:latin typeface="微軟正黑體" panose="020B0604030504040204" pitchFamily="34" charset="-120"/>
                <a:ea typeface="微軟正黑體" panose="020B0604030504040204" pitchFamily="34" charset="-120"/>
              </a:rPr>
              <a:t>               </a:t>
            </a:r>
            <a:r>
              <a:rPr lang="en-US" altLang="zh-TW" dirty="0" smtClean="0">
                <a:latin typeface="微軟正黑體" panose="020B0604030504040204" pitchFamily="34" charset="-120"/>
                <a:ea typeface="微軟正黑體" panose="020B0604030504040204" pitchFamily="34" charset="-120"/>
              </a:rPr>
              <a:t>1</a:t>
            </a:r>
            <a:r>
              <a:rPr lang="en-US" altLang="zh-TW" dirty="0">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rPr>
              <a:t> 是否</a:t>
            </a:r>
            <a:r>
              <a:rPr lang="zh-TW" altLang="en-US" b="1" dirty="0">
                <a:latin typeface="微軟正黑體" panose="020B0604030504040204" pitchFamily="34" charset="-120"/>
                <a:ea typeface="微軟正黑體" panose="020B0604030504040204" pitchFamily="34" charset="-120"/>
              </a:rPr>
              <a:t>完全</a:t>
            </a:r>
            <a:r>
              <a:rPr lang="zh-TW" altLang="en-US" b="1" dirty="0" smtClean="0">
                <a:latin typeface="微軟正黑體" panose="020B0604030504040204" pitchFamily="34" charset="-120"/>
                <a:ea typeface="微軟正黑體" panose="020B0604030504040204" pitchFamily="34" charset="-120"/>
              </a:rPr>
              <a:t>相同</a:t>
            </a:r>
            <a:endParaRPr lang="en-US" altLang="zh-TW" b="1" dirty="0" smtClean="0">
              <a:latin typeface="微軟正黑體" panose="020B0604030504040204" pitchFamily="34" charset="-120"/>
              <a:ea typeface="微軟正黑體" panose="020B0604030504040204" pitchFamily="34" charset="-120"/>
            </a:endParaRPr>
          </a:p>
          <a:p>
            <a:pPr marL="890588" indent="-439738">
              <a:lnSpc>
                <a:spcPct val="150000"/>
              </a:lnSpc>
              <a:buNone/>
            </a:pPr>
            <a:r>
              <a:rPr lang="zh-TW" altLang="en-US" dirty="0" smtClean="0">
                <a:latin typeface="微軟正黑體" panose="020B0604030504040204" pitchFamily="34" charset="-120"/>
                <a:ea typeface="微軟正黑體" panose="020B0604030504040204" pitchFamily="34" charset="-120"/>
              </a:rPr>
              <a:t>        </a:t>
            </a:r>
            <a:r>
              <a:rPr lang="en-US" altLang="zh-TW" dirty="0" smtClean="0">
                <a:latin typeface="微軟正黑體" panose="020B0604030504040204" pitchFamily="34" charset="-120"/>
                <a:ea typeface="微軟正黑體" panose="020B0604030504040204" pitchFamily="34" charset="-120"/>
              </a:rPr>
              <a:t>2</a:t>
            </a:r>
            <a:r>
              <a:rPr lang="en-US" altLang="zh-TW" dirty="0">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rPr>
              <a:t> 是否差異僅在於「</a:t>
            </a:r>
            <a:r>
              <a:rPr lang="zh-TW" altLang="en-US" b="1" dirty="0">
                <a:latin typeface="微軟正黑體" panose="020B0604030504040204" pitchFamily="34" charset="-120"/>
                <a:ea typeface="微軟正黑體" panose="020B0604030504040204" pitchFamily="34" charset="-120"/>
              </a:rPr>
              <a:t>文字的記載形式</a:t>
            </a:r>
            <a:r>
              <a:rPr lang="zh-TW" altLang="en-US" dirty="0">
                <a:latin typeface="微軟正黑體" panose="020B0604030504040204" pitchFamily="34" charset="-120"/>
                <a:ea typeface="微軟正黑體" panose="020B0604030504040204" pitchFamily="34" charset="-120"/>
              </a:rPr>
              <a:t>」或「</a:t>
            </a:r>
            <a:r>
              <a:rPr lang="zh-TW" altLang="en-US" b="1" dirty="0">
                <a:latin typeface="微軟正黑體" panose="020B0604030504040204" pitchFamily="34" charset="-120"/>
                <a:ea typeface="微軟正黑體" panose="020B0604030504040204" pitchFamily="34" charset="-120"/>
              </a:rPr>
              <a:t>能直接</a:t>
            </a:r>
            <a:r>
              <a:rPr lang="zh-TW" altLang="en-US" b="1" dirty="0" smtClean="0">
                <a:latin typeface="微軟正黑體" panose="020B0604030504040204" pitchFamily="34" charset="-120"/>
                <a:ea typeface="微軟正黑體" panose="020B0604030504040204" pitchFamily="34" charset="-120"/>
              </a:rPr>
              <a:t>且</a:t>
            </a:r>
            <a:r>
              <a:rPr lang="zh-TW" altLang="en-US" b="1" dirty="0">
                <a:latin typeface="微軟正黑體" panose="020B0604030504040204" pitchFamily="34" charset="-120"/>
                <a:ea typeface="微軟正黑體" panose="020B0604030504040204" pitchFamily="34" charset="-120"/>
              </a:rPr>
              <a:t>無歧</a:t>
            </a:r>
            <a:endParaRPr lang="en-US" altLang="zh-TW" b="1" dirty="0" smtClean="0">
              <a:latin typeface="微軟正黑體" panose="020B0604030504040204" pitchFamily="34" charset="-120"/>
              <a:ea typeface="微軟正黑體" panose="020B0604030504040204" pitchFamily="34" charset="-120"/>
            </a:endParaRPr>
          </a:p>
          <a:p>
            <a:pPr marL="890588" indent="-439738">
              <a:lnSpc>
                <a:spcPct val="150000"/>
              </a:lnSpc>
              <a:buNone/>
            </a:pPr>
            <a:r>
              <a:rPr lang="zh-TW" altLang="en-US" b="1" dirty="0" smtClean="0">
                <a:latin typeface="微軟正黑體" panose="020B0604030504040204" pitchFamily="34" charset="-120"/>
                <a:ea typeface="微軟正黑體" panose="020B0604030504040204" pitchFamily="34" charset="-120"/>
              </a:rPr>
              <a:t>            異</a:t>
            </a:r>
            <a:r>
              <a:rPr lang="zh-TW" altLang="en-US" b="1" dirty="0">
                <a:latin typeface="微軟正黑體" panose="020B0604030504040204" pitchFamily="34" charset="-120"/>
                <a:ea typeface="微軟正黑體" panose="020B0604030504040204" pitchFamily="34" charset="-120"/>
              </a:rPr>
              <a:t>得知之技術特徵</a:t>
            </a:r>
            <a:r>
              <a:rPr lang="zh-TW" altLang="en-US" dirty="0" smtClean="0">
                <a:latin typeface="微軟正黑體" panose="020B0604030504040204" pitchFamily="34" charset="-120"/>
                <a:ea typeface="微軟正黑體" panose="020B0604030504040204" pitchFamily="34" charset="-120"/>
              </a:rPr>
              <a:t>」</a:t>
            </a:r>
            <a:endParaRPr lang="en-US" altLang="zh-TW" dirty="0" smtClean="0">
              <a:latin typeface="微軟正黑體" panose="020B0604030504040204" pitchFamily="34" charset="-120"/>
              <a:ea typeface="微軟正黑體" panose="020B0604030504040204" pitchFamily="34" charset="-120"/>
            </a:endParaRPr>
          </a:p>
          <a:p>
            <a:pPr marL="890588" indent="-439738">
              <a:lnSpc>
                <a:spcPct val="150000"/>
              </a:lnSpc>
              <a:buNone/>
            </a:pPr>
            <a:r>
              <a:rPr lang="zh-TW" altLang="en-US" dirty="0" smtClean="0">
                <a:latin typeface="微軟正黑體" panose="020B0604030504040204" pitchFamily="34" charset="-120"/>
                <a:ea typeface="微軟正黑體" panose="020B0604030504040204" pitchFamily="34" charset="-120"/>
              </a:rPr>
              <a:t>        </a:t>
            </a:r>
            <a:r>
              <a:rPr lang="en-US" altLang="zh-TW" dirty="0" smtClean="0">
                <a:latin typeface="微軟正黑體" panose="020B0604030504040204" pitchFamily="34" charset="-120"/>
                <a:ea typeface="微軟正黑體" panose="020B0604030504040204" pitchFamily="34" charset="-120"/>
              </a:rPr>
              <a:t>3</a:t>
            </a:r>
            <a:r>
              <a:rPr lang="en-US" altLang="zh-TW" dirty="0">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rPr>
              <a:t> 是否差異僅在於相對應之技術特徵的「</a:t>
            </a:r>
            <a:r>
              <a:rPr lang="zh-TW" altLang="en-US" b="1" dirty="0">
                <a:latin typeface="微軟正黑體" panose="020B0604030504040204" pitchFamily="34" charset="-120"/>
                <a:ea typeface="微軟正黑體" panose="020B0604030504040204" pitchFamily="34" charset="-120"/>
              </a:rPr>
              <a:t>上、下位概念</a:t>
            </a:r>
            <a:r>
              <a:rPr lang="zh-TW" altLang="en-US" dirty="0">
                <a:latin typeface="微軟正黑體" panose="020B0604030504040204" pitchFamily="34" charset="-120"/>
                <a:ea typeface="微軟正黑體" panose="020B0604030504040204" pitchFamily="34" charset="-120"/>
              </a:rPr>
              <a:t>」</a:t>
            </a:r>
            <a:endParaRPr lang="en-US" altLang="zh-TW"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05924579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字方塊 4"/>
          <p:cNvSpPr txBox="1"/>
          <p:nvPr/>
        </p:nvSpPr>
        <p:spPr>
          <a:xfrm>
            <a:off x="2951820" y="214290"/>
            <a:ext cx="3240360" cy="707886"/>
          </a:xfrm>
          <a:prstGeom prst="rect">
            <a:avLst/>
          </a:prstGeom>
          <a:noFill/>
        </p:spPr>
        <p:txBody>
          <a:bodyPr wrap="square" rtlCol="0">
            <a:spAutoFit/>
          </a:bodyPr>
          <a:lstStyle/>
          <a:p>
            <a:pPr algn="ctr"/>
            <a:r>
              <a:rPr lang="zh-TW" altLang="en-US" sz="4000" dirty="0">
                <a:latin typeface="微軟正黑體" panose="020B0604030504040204" pitchFamily="34" charset="-120"/>
                <a:ea typeface="微軟正黑體" panose="020B0604030504040204" pitchFamily="34" charset="-120"/>
              </a:rPr>
              <a:t>發明審查要件</a:t>
            </a:r>
          </a:p>
        </p:txBody>
      </p:sp>
      <p:sp>
        <p:nvSpPr>
          <p:cNvPr id="6" name="日期版面配置區 1"/>
          <p:cNvSpPr>
            <a:spLocks noGrp="1"/>
          </p:cNvSpPr>
          <p:nvPr>
            <p:ph type="dt" sz="half" idx="10"/>
          </p:nvPr>
        </p:nvSpPr>
        <p:spPr>
          <a:xfrm>
            <a:off x="457200" y="6160219"/>
            <a:ext cx="2133600" cy="365125"/>
          </a:xfrm>
        </p:spPr>
        <p:txBody>
          <a:bodyPr/>
          <a:lstStyle/>
          <a:p>
            <a:r>
              <a:rPr lang="en-US" altLang="zh-TW" dirty="0" smtClean="0"/>
              <a:t>www.iipo.com.tw</a:t>
            </a:r>
            <a:endParaRPr lang="zh-TW" altLang="en-US" dirty="0"/>
          </a:p>
        </p:txBody>
      </p:sp>
      <p:sp>
        <p:nvSpPr>
          <p:cNvPr id="7" name="頁尾版面配置區 2"/>
          <p:cNvSpPr>
            <a:spLocks noGrp="1"/>
          </p:cNvSpPr>
          <p:nvPr>
            <p:ph type="ftr" sz="quarter" idx="11"/>
          </p:nvPr>
        </p:nvSpPr>
        <p:spPr>
          <a:xfrm>
            <a:off x="3124200" y="6160219"/>
            <a:ext cx="2895600" cy="365125"/>
          </a:xfrm>
        </p:spPr>
        <p:txBody>
          <a:bodyPr/>
          <a:lstStyle/>
          <a:p>
            <a:r>
              <a:rPr lang="zh-TW" altLang="en-US" smtClean="0"/>
              <a:t>源慶</a:t>
            </a:r>
            <a:r>
              <a:rPr lang="en-US" altLang="zh-TW" smtClean="0"/>
              <a:t>/</a:t>
            </a:r>
            <a:r>
              <a:rPr lang="zh-TW" altLang="en-US" smtClean="0"/>
              <a:t>鴻瑞國際法律專利商標事務所</a:t>
            </a:r>
            <a:endParaRPr lang="zh-TW" altLang="en-US" dirty="0"/>
          </a:p>
        </p:txBody>
      </p:sp>
      <p:sp>
        <p:nvSpPr>
          <p:cNvPr id="8" name="投影片編號版面配置區 3"/>
          <p:cNvSpPr>
            <a:spLocks noGrp="1"/>
          </p:cNvSpPr>
          <p:nvPr>
            <p:ph type="sldNum" sz="quarter" idx="12"/>
          </p:nvPr>
        </p:nvSpPr>
        <p:spPr>
          <a:xfrm>
            <a:off x="6553200" y="6160219"/>
            <a:ext cx="2133600" cy="365125"/>
          </a:xfrm>
        </p:spPr>
        <p:txBody>
          <a:bodyPr/>
          <a:lstStyle/>
          <a:p>
            <a:fld id="{144804FE-49CD-45A7-9DCA-03593087366E}" type="slidenum">
              <a:rPr lang="zh-TW" altLang="en-US" smtClean="0"/>
              <a:pPr/>
              <a:t>32</a:t>
            </a:fld>
            <a:endParaRPr lang="zh-TW" altLang="en-US"/>
          </a:p>
        </p:txBody>
      </p:sp>
      <p:cxnSp>
        <p:nvCxnSpPr>
          <p:cNvPr id="9" name="直線接點 8"/>
          <p:cNvCxnSpPr/>
          <p:nvPr/>
        </p:nvCxnSpPr>
        <p:spPr>
          <a:xfrm>
            <a:off x="0" y="6813376"/>
            <a:ext cx="9144000" cy="0"/>
          </a:xfrm>
          <a:prstGeom prst="line">
            <a:avLst/>
          </a:prstGeom>
          <a:ln w="165100"/>
        </p:spPr>
        <p:style>
          <a:lnRef idx="3">
            <a:schemeClr val="accent2"/>
          </a:lnRef>
          <a:fillRef idx="0">
            <a:schemeClr val="accent2"/>
          </a:fillRef>
          <a:effectRef idx="2">
            <a:schemeClr val="accent2"/>
          </a:effectRef>
          <a:fontRef idx="minor">
            <a:schemeClr val="tx1"/>
          </a:fontRef>
        </p:style>
      </p:cxnSp>
      <p:cxnSp>
        <p:nvCxnSpPr>
          <p:cNvPr id="10" name="直線接點 9"/>
          <p:cNvCxnSpPr/>
          <p:nvPr/>
        </p:nvCxnSpPr>
        <p:spPr>
          <a:xfrm>
            <a:off x="0" y="6597352"/>
            <a:ext cx="9144000" cy="0"/>
          </a:xfrm>
          <a:prstGeom prst="line">
            <a:avLst/>
          </a:prstGeom>
          <a:ln w="76200">
            <a:solidFill>
              <a:schemeClr val="accent2">
                <a:lumMod val="40000"/>
                <a:lumOff val="60000"/>
              </a:schemeClr>
            </a:solidFill>
          </a:ln>
        </p:spPr>
        <p:style>
          <a:lnRef idx="3">
            <a:schemeClr val="accent2"/>
          </a:lnRef>
          <a:fillRef idx="0">
            <a:schemeClr val="accent2"/>
          </a:fillRef>
          <a:effectRef idx="2">
            <a:schemeClr val="accent2"/>
          </a:effectRef>
          <a:fontRef idx="minor">
            <a:schemeClr val="tx1"/>
          </a:fontRef>
        </p:style>
      </p:cxnSp>
      <p:sp>
        <p:nvSpPr>
          <p:cNvPr id="11" name="文字方塊 10"/>
          <p:cNvSpPr txBox="1"/>
          <p:nvPr/>
        </p:nvSpPr>
        <p:spPr>
          <a:xfrm>
            <a:off x="539552" y="1412776"/>
            <a:ext cx="1800200" cy="4401205"/>
          </a:xfrm>
          <a:prstGeom prst="rect">
            <a:avLst/>
          </a:prstGeom>
          <a:noFill/>
        </p:spPr>
        <p:txBody>
          <a:bodyPr wrap="square" rtlCol="0">
            <a:spAutoFit/>
          </a:bodyPr>
          <a:lstStyle/>
          <a:p>
            <a:pPr marL="342900" indent="-342900">
              <a:buFont typeface="Arial" panose="020B0604020202020204" pitchFamily="34" charset="0"/>
              <a:buChar char="•"/>
            </a:pPr>
            <a:r>
              <a:rPr lang="zh-TW" altLang="en-US" sz="2000" dirty="0" smtClean="0">
                <a:solidFill>
                  <a:schemeClr val="bg1"/>
                </a:solidFill>
                <a:latin typeface="微軟正黑體" pitchFamily="34" charset="-120"/>
                <a:ea typeface="微軟正黑體" pitchFamily="34" charset="-120"/>
              </a:rPr>
              <a:t>產業利用性</a:t>
            </a:r>
            <a:endParaRPr lang="en-US" altLang="zh-TW" sz="2000" dirty="0" smtClean="0">
              <a:solidFill>
                <a:schemeClr val="bg1"/>
              </a:solidFill>
              <a:latin typeface="微軟正黑體" pitchFamily="34" charset="-120"/>
              <a:ea typeface="微軟正黑體" pitchFamily="34" charset="-120"/>
            </a:endParaRPr>
          </a:p>
          <a:p>
            <a:endParaRPr lang="en-US" altLang="zh-TW" sz="2000" dirty="0" smtClean="0">
              <a:latin typeface="微軟正黑體" pitchFamily="34" charset="-120"/>
              <a:ea typeface="微軟正黑體" pitchFamily="34" charset="-120"/>
            </a:endParaRPr>
          </a:p>
          <a:p>
            <a:pPr marL="342900" indent="-342900">
              <a:buFont typeface="Arial" panose="020B0604020202020204" pitchFamily="34" charset="0"/>
              <a:buChar char="•"/>
            </a:pPr>
            <a:endParaRPr lang="en-US" altLang="zh-TW" sz="2000" dirty="0">
              <a:latin typeface="微軟正黑體" pitchFamily="34" charset="-120"/>
              <a:ea typeface="微軟正黑體" pitchFamily="34" charset="-120"/>
            </a:endParaRPr>
          </a:p>
          <a:p>
            <a:endParaRPr lang="en-US" altLang="zh-TW" sz="2000" dirty="0" smtClean="0">
              <a:latin typeface="微軟正黑體" pitchFamily="34" charset="-120"/>
              <a:ea typeface="微軟正黑體" pitchFamily="34" charset="-120"/>
            </a:endParaRPr>
          </a:p>
          <a:p>
            <a:pPr marL="342900" indent="-342900">
              <a:buFont typeface="Arial" panose="020B0604020202020204" pitchFamily="34" charset="0"/>
              <a:buChar char="•"/>
            </a:pPr>
            <a:r>
              <a:rPr lang="zh-TW" altLang="en-US" sz="2000" b="1" dirty="0" smtClean="0">
                <a:latin typeface="微軟正黑體" pitchFamily="34" charset="-120"/>
                <a:ea typeface="微軟正黑體" pitchFamily="34" charset="-120"/>
              </a:rPr>
              <a:t>新穎性</a:t>
            </a:r>
            <a:endParaRPr lang="en-US" altLang="zh-TW" sz="2000" b="1" dirty="0" smtClean="0">
              <a:latin typeface="微軟正黑體" pitchFamily="34" charset="-120"/>
              <a:ea typeface="微軟正黑體" pitchFamily="34" charset="-120"/>
            </a:endParaRPr>
          </a:p>
          <a:p>
            <a:pPr marL="342900" indent="-342900">
              <a:buFont typeface="Arial" panose="020B0604020202020204" pitchFamily="34" charset="0"/>
              <a:buChar char="•"/>
            </a:pPr>
            <a:endParaRPr lang="en-US" altLang="zh-TW" sz="2000" dirty="0">
              <a:latin typeface="微軟正黑體" pitchFamily="34" charset="-120"/>
              <a:ea typeface="微軟正黑體" pitchFamily="34" charset="-120"/>
            </a:endParaRPr>
          </a:p>
          <a:p>
            <a:pPr marL="342900" indent="-342900">
              <a:buFont typeface="Arial" panose="020B0604020202020204" pitchFamily="34" charset="0"/>
              <a:buChar char="•"/>
            </a:pPr>
            <a:endParaRPr lang="en-US" altLang="zh-TW" sz="2000" dirty="0" smtClean="0">
              <a:latin typeface="微軟正黑體" pitchFamily="34" charset="-120"/>
              <a:ea typeface="微軟正黑體" pitchFamily="34" charset="-120"/>
            </a:endParaRPr>
          </a:p>
          <a:p>
            <a:pPr marL="342900" indent="-342900">
              <a:buFont typeface="Arial" panose="020B0604020202020204" pitchFamily="34" charset="0"/>
              <a:buChar char="•"/>
            </a:pPr>
            <a:endParaRPr lang="en-US" altLang="zh-TW" sz="2000" dirty="0">
              <a:latin typeface="微軟正黑體" pitchFamily="34" charset="-120"/>
              <a:ea typeface="微軟正黑體" pitchFamily="34" charset="-120"/>
            </a:endParaRPr>
          </a:p>
          <a:p>
            <a:pPr marL="342900" indent="-342900">
              <a:buFont typeface="Arial" panose="020B0604020202020204" pitchFamily="34" charset="0"/>
              <a:buChar char="•"/>
            </a:pPr>
            <a:endParaRPr lang="en-US" altLang="zh-TW" sz="2000" dirty="0" smtClean="0">
              <a:latin typeface="微軟正黑體" pitchFamily="34" charset="-120"/>
              <a:ea typeface="微軟正黑體" pitchFamily="34" charset="-120"/>
            </a:endParaRPr>
          </a:p>
          <a:p>
            <a:pPr marL="342900" indent="-342900">
              <a:buFont typeface="Arial" panose="020B0604020202020204" pitchFamily="34" charset="0"/>
              <a:buChar char="•"/>
            </a:pPr>
            <a:r>
              <a:rPr lang="zh-TW" altLang="en-US" sz="2000" dirty="0" smtClean="0">
                <a:solidFill>
                  <a:schemeClr val="bg1"/>
                </a:solidFill>
                <a:latin typeface="微軟正黑體" pitchFamily="34" charset="-120"/>
                <a:ea typeface="微軟正黑體" pitchFamily="34" charset="-120"/>
              </a:rPr>
              <a:t>進步性</a:t>
            </a:r>
            <a:endParaRPr lang="en-US" altLang="zh-TW" sz="2000" dirty="0" smtClean="0">
              <a:solidFill>
                <a:schemeClr val="bg1"/>
              </a:solidFill>
              <a:latin typeface="微軟正黑體" pitchFamily="34" charset="-120"/>
              <a:ea typeface="微軟正黑體" pitchFamily="34" charset="-120"/>
            </a:endParaRPr>
          </a:p>
          <a:p>
            <a:pPr marL="342900" indent="-342900">
              <a:buFont typeface="Arial" panose="020B0604020202020204" pitchFamily="34" charset="0"/>
              <a:buChar char="•"/>
            </a:pPr>
            <a:endParaRPr lang="en-US" altLang="zh-TW" sz="2000" dirty="0">
              <a:latin typeface="微軟正黑體" pitchFamily="34" charset="-120"/>
              <a:ea typeface="微軟正黑體" pitchFamily="34" charset="-120"/>
            </a:endParaRPr>
          </a:p>
          <a:p>
            <a:pPr marL="342900" indent="-342900">
              <a:buFont typeface="Arial" panose="020B0604020202020204" pitchFamily="34" charset="0"/>
              <a:buChar char="•"/>
            </a:pPr>
            <a:endParaRPr lang="en-US" altLang="zh-TW" sz="2000" dirty="0" smtClean="0">
              <a:latin typeface="微軟正黑體" pitchFamily="34" charset="-120"/>
              <a:ea typeface="微軟正黑體" pitchFamily="34" charset="-120"/>
            </a:endParaRPr>
          </a:p>
          <a:p>
            <a:pPr marL="342900" indent="-342900">
              <a:buFont typeface="Arial" panose="020B0604020202020204" pitchFamily="34" charset="0"/>
              <a:buChar char="•"/>
            </a:pPr>
            <a:endParaRPr lang="en-US" altLang="zh-TW" sz="2000" dirty="0">
              <a:latin typeface="微軟正黑體" pitchFamily="34" charset="-120"/>
              <a:ea typeface="微軟正黑體" pitchFamily="34" charset="-120"/>
            </a:endParaRPr>
          </a:p>
          <a:p>
            <a:pPr marL="342900" indent="-342900">
              <a:buFont typeface="Arial" panose="020B0604020202020204" pitchFamily="34" charset="0"/>
              <a:buChar char="•"/>
            </a:pPr>
            <a:endParaRPr lang="en-US" altLang="zh-TW" sz="2000" dirty="0" smtClean="0">
              <a:latin typeface="微軟正黑體" pitchFamily="34" charset="-120"/>
              <a:ea typeface="微軟正黑體" pitchFamily="34" charset="-120"/>
            </a:endParaRPr>
          </a:p>
        </p:txBody>
      </p:sp>
      <p:sp>
        <p:nvSpPr>
          <p:cNvPr id="3" name="矩形 2"/>
          <p:cNvSpPr/>
          <p:nvPr/>
        </p:nvSpPr>
        <p:spPr>
          <a:xfrm>
            <a:off x="1376772" y="1124744"/>
            <a:ext cx="7083660" cy="2631490"/>
          </a:xfrm>
          <a:prstGeom prst="rect">
            <a:avLst/>
          </a:prstGeom>
        </p:spPr>
        <p:txBody>
          <a:bodyPr wrap="square">
            <a:spAutoFit/>
          </a:bodyPr>
          <a:lstStyle/>
          <a:p>
            <a:pPr algn="ctr">
              <a:lnSpc>
                <a:spcPct val="150000"/>
              </a:lnSpc>
            </a:pPr>
            <a:r>
              <a:rPr lang="zh-TW" altLang="en-US" sz="2000" b="1" dirty="0" smtClean="0">
                <a:solidFill>
                  <a:schemeClr val="accent2"/>
                </a:solidFill>
                <a:latin typeface="微軟正黑體" panose="020B0604030504040204" pitchFamily="34" charset="-120"/>
                <a:ea typeface="微軟正黑體" panose="020B0604030504040204" pitchFamily="34" charset="-120"/>
              </a:rPr>
              <a:t>單獨</a:t>
            </a:r>
            <a:r>
              <a:rPr lang="zh-TW" altLang="en-US" sz="2000" b="1" dirty="0">
                <a:solidFill>
                  <a:schemeClr val="accent2"/>
                </a:solidFill>
                <a:latin typeface="微軟正黑體" panose="020B0604030504040204" pitchFamily="34" charset="-120"/>
                <a:ea typeface="微軟正黑體" panose="020B0604030504040204" pitchFamily="34" charset="-120"/>
              </a:rPr>
              <a:t>比對</a:t>
            </a:r>
            <a:r>
              <a:rPr lang="zh-TW" altLang="en-US" sz="2000" dirty="0" smtClean="0">
                <a:latin typeface="微軟正黑體" panose="020B0604030504040204" pitchFamily="34" charset="-120"/>
                <a:ea typeface="微軟正黑體" panose="020B0604030504040204" pitchFamily="34" charset="-120"/>
              </a:rPr>
              <a:t>，</a:t>
            </a:r>
            <a:r>
              <a:rPr lang="zh-TW" altLang="en-US" sz="2000" dirty="0">
                <a:latin typeface="微軟正黑體" panose="020B0604030504040204" pitchFamily="34" charset="-120"/>
                <a:ea typeface="微軟正黑體" panose="020B0604030504040204" pitchFamily="34" charset="-120"/>
              </a:rPr>
              <a:t>使用</a:t>
            </a:r>
            <a:r>
              <a:rPr lang="zh-TW" altLang="en-US" sz="2000" b="1" dirty="0">
                <a:solidFill>
                  <a:schemeClr val="accent2"/>
                </a:solidFill>
                <a:latin typeface="微軟正黑體" panose="020B0604030504040204" pitchFamily="34" charset="-120"/>
                <a:ea typeface="微軟正黑體" panose="020B0604030504040204" pitchFamily="34" charset="-120"/>
              </a:rPr>
              <a:t>單份</a:t>
            </a:r>
            <a:r>
              <a:rPr lang="zh-TW" altLang="en-US" sz="2000" dirty="0">
                <a:latin typeface="微軟正黑體" panose="020B0604030504040204" pitchFamily="34" charset="-120"/>
                <a:ea typeface="微軟正黑體" panose="020B0604030504040204" pitchFamily="34" charset="-120"/>
              </a:rPr>
              <a:t>引證</a:t>
            </a:r>
            <a:r>
              <a:rPr lang="zh-TW" altLang="en-US" sz="2000" dirty="0" smtClean="0">
                <a:latin typeface="微軟正黑體" panose="020B0604030504040204" pitchFamily="34" charset="-120"/>
                <a:ea typeface="微軟正黑體" panose="020B0604030504040204" pitchFamily="34" charset="-120"/>
              </a:rPr>
              <a:t>文件</a:t>
            </a:r>
            <a:r>
              <a:rPr lang="zh-TW" altLang="en-US" sz="2000" b="1" dirty="0" smtClean="0">
                <a:solidFill>
                  <a:schemeClr val="accent2"/>
                </a:solidFill>
                <a:latin typeface="微軟正黑體" panose="020B0604030504040204" pitchFamily="34" charset="-120"/>
                <a:ea typeface="微軟正黑體" panose="020B0604030504040204" pitchFamily="34" charset="-120"/>
              </a:rPr>
              <a:t>單獨</a:t>
            </a:r>
            <a:r>
              <a:rPr lang="zh-TW" altLang="en-US" sz="2000" dirty="0">
                <a:latin typeface="微軟正黑體" panose="020B0604030504040204" pitchFamily="34" charset="-120"/>
                <a:ea typeface="微軟正黑體" panose="020B0604030504040204" pitchFamily="34" charset="-120"/>
              </a:rPr>
              <a:t>進行比對</a:t>
            </a:r>
            <a:endParaRPr lang="en-US" altLang="zh-TW" sz="2000" dirty="0">
              <a:latin typeface="微軟正黑體" panose="020B0604030504040204" pitchFamily="34" charset="-120"/>
              <a:ea typeface="微軟正黑體" panose="020B0604030504040204" pitchFamily="34" charset="-120"/>
            </a:endParaRPr>
          </a:p>
          <a:p>
            <a:pPr>
              <a:lnSpc>
                <a:spcPct val="150000"/>
              </a:lnSpc>
            </a:pPr>
            <a:r>
              <a:rPr lang="zh-TW" altLang="en-US" dirty="0" smtClean="0">
                <a:latin typeface="微軟正黑體" panose="020B0604030504040204" pitchFamily="34" charset="-120"/>
                <a:ea typeface="微軟正黑體" panose="020B0604030504040204" pitchFamily="34" charset="-120"/>
              </a:rPr>
              <a:t>        判斷標準</a:t>
            </a:r>
            <a:endParaRPr lang="en-US" altLang="zh-TW" dirty="0" smtClean="0">
              <a:latin typeface="微軟正黑體" panose="020B0604030504040204" pitchFamily="34" charset="-120"/>
              <a:ea typeface="微軟正黑體" panose="020B0604030504040204" pitchFamily="34" charset="-120"/>
            </a:endParaRPr>
          </a:p>
          <a:p>
            <a:pPr>
              <a:lnSpc>
                <a:spcPct val="150000"/>
              </a:lnSpc>
            </a:pPr>
            <a:r>
              <a:rPr lang="zh-TW" altLang="en-US" dirty="0">
                <a:latin typeface="微軟正黑體" panose="020B0604030504040204" pitchFamily="34" charset="-120"/>
                <a:ea typeface="微軟正黑體" panose="020B0604030504040204" pitchFamily="34" charset="-120"/>
              </a:rPr>
              <a:t> </a:t>
            </a:r>
            <a:r>
              <a:rPr lang="zh-TW" altLang="en-US" dirty="0" smtClean="0">
                <a:latin typeface="微軟正黑體" panose="020B0604030504040204" pitchFamily="34" charset="-120"/>
                <a:ea typeface="微軟正黑體" panose="020B0604030504040204" pitchFamily="34" charset="-120"/>
              </a:rPr>
              <a:t>               </a:t>
            </a:r>
            <a:r>
              <a:rPr lang="en-US" altLang="zh-TW" dirty="0" smtClean="0">
                <a:latin typeface="微軟正黑體" panose="020B0604030504040204" pitchFamily="34" charset="-120"/>
                <a:ea typeface="微軟正黑體" panose="020B0604030504040204" pitchFamily="34" charset="-120"/>
              </a:rPr>
              <a:t>1</a:t>
            </a:r>
            <a:r>
              <a:rPr lang="en-US" altLang="zh-TW" dirty="0">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rPr>
              <a:t> 是否</a:t>
            </a:r>
            <a:r>
              <a:rPr lang="zh-TW" altLang="en-US" b="1" dirty="0">
                <a:latin typeface="微軟正黑體" panose="020B0604030504040204" pitchFamily="34" charset="-120"/>
                <a:ea typeface="微軟正黑體" panose="020B0604030504040204" pitchFamily="34" charset="-120"/>
              </a:rPr>
              <a:t>完全</a:t>
            </a:r>
            <a:r>
              <a:rPr lang="zh-TW" altLang="en-US" b="1" dirty="0" smtClean="0">
                <a:latin typeface="微軟正黑體" panose="020B0604030504040204" pitchFamily="34" charset="-120"/>
                <a:ea typeface="微軟正黑體" panose="020B0604030504040204" pitchFamily="34" charset="-120"/>
              </a:rPr>
              <a:t>相同</a:t>
            </a:r>
            <a:endParaRPr lang="en-US" altLang="zh-TW" b="1" dirty="0" smtClean="0">
              <a:latin typeface="微軟正黑體" panose="020B0604030504040204" pitchFamily="34" charset="-120"/>
              <a:ea typeface="微軟正黑體" panose="020B0604030504040204" pitchFamily="34" charset="-120"/>
            </a:endParaRPr>
          </a:p>
          <a:p>
            <a:pPr marL="890588" indent="-439738">
              <a:lnSpc>
                <a:spcPct val="150000"/>
              </a:lnSpc>
              <a:buNone/>
            </a:pPr>
            <a:r>
              <a:rPr lang="zh-TW" altLang="en-US" dirty="0" smtClean="0">
                <a:latin typeface="微軟正黑體" panose="020B0604030504040204" pitchFamily="34" charset="-120"/>
                <a:ea typeface="微軟正黑體" panose="020B0604030504040204" pitchFamily="34" charset="-120"/>
              </a:rPr>
              <a:t>        </a:t>
            </a:r>
            <a:r>
              <a:rPr lang="en-US" altLang="zh-TW" dirty="0" smtClean="0">
                <a:latin typeface="微軟正黑體" panose="020B0604030504040204" pitchFamily="34" charset="-120"/>
                <a:ea typeface="微軟正黑體" panose="020B0604030504040204" pitchFamily="34" charset="-120"/>
              </a:rPr>
              <a:t>2</a:t>
            </a:r>
            <a:r>
              <a:rPr lang="en-US" altLang="zh-TW" dirty="0">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rPr>
              <a:t> 是否差異僅在於「</a:t>
            </a:r>
            <a:r>
              <a:rPr lang="zh-TW" altLang="en-US" b="1" dirty="0">
                <a:latin typeface="微軟正黑體" panose="020B0604030504040204" pitchFamily="34" charset="-120"/>
                <a:ea typeface="微軟正黑體" panose="020B0604030504040204" pitchFamily="34" charset="-120"/>
              </a:rPr>
              <a:t>文字的記載形式</a:t>
            </a:r>
            <a:r>
              <a:rPr lang="zh-TW" altLang="en-US" dirty="0">
                <a:latin typeface="微軟正黑體" panose="020B0604030504040204" pitchFamily="34" charset="-120"/>
                <a:ea typeface="微軟正黑體" panose="020B0604030504040204" pitchFamily="34" charset="-120"/>
              </a:rPr>
              <a:t>」或「</a:t>
            </a:r>
            <a:r>
              <a:rPr lang="zh-TW" altLang="en-US" b="1" dirty="0">
                <a:latin typeface="微軟正黑體" panose="020B0604030504040204" pitchFamily="34" charset="-120"/>
                <a:ea typeface="微軟正黑體" panose="020B0604030504040204" pitchFamily="34" charset="-120"/>
              </a:rPr>
              <a:t>能直接</a:t>
            </a:r>
            <a:r>
              <a:rPr lang="zh-TW" altLang="en-US" b="1" dirty="0" smtClean="0">
                <a:latin typeface="微軟正黑體" panose="020B0604030504040204" pitchFamily="34" charset="-120"/>
                <a:ea typeface="微軟正黑體" panose="020B0604030504040204" pitchFamily="34" charset="-120"/>
              </a:rPr>
              <a:t>且</a:t>
            </a:r>
            <a:r>
              <a:rPr lang="zh-TW" altLang="en-US" b="1" dirty="0">
                <a:latin typeface="微軟正黑體" panose="020B0604030504040204" pitchFamily="34" charset="-120"/>
                <a:ea typeface="微軟正黑體" panose="020B0604030504040204" pitchFamily="34" charset="-120"/>
              </a:rPr>
              <a:t>無歧</a:t>
            </a:r>
            <a:endParaRPr lang="en-US" altLang="zh-TW" b="1" dirty="0" smtClean="0">
              <a:latin typeface="微軟正黑體" panose="020B0604030504040204" pitchFamily="34" charset="-120"/>
              <a:ea typeface="微軟正黑體" panose="020B0604030504040204" pitchFamily="34" charset="-120"/>
            </a:endParaRPr>
          </a:p>
          <a:p>
            <a:pPr marL="890588" indent="-439738">
              <a:lnSpc>
                <a:spcPct val="150000"/>
              </a:lnSpc>
              <a:buNone/>
            </a:pPr>
            <a:r>
              <a:rPr lang="zh-TW" altLang="en-US" b="1" dirty="0" smtClean="0">
                <a:latin typeface="微軟正黑體" panose="020B0604030504040204" pitchFamily="34" charset="-120"/>
                <a:ea typeface="微軟正黑體" panose="020B0604030504040204" pitchFamily="34" charset="-120"/>
              </a:rPr>
              <a:t>            異</a:t>
            </a:r>
            <a:r>
              <a:rPr lang="zh-TW" altLang="en-US" b="1" dirty="0">
                <a:latin typeface="微軟正黑體" panose="020B0604030504040204" pitchFamily="34" charset="-120"/>
                <a:ea typeface="微軟正黑體" panose="020B0604030504040204" pitchFamily="34" charset="-120"/>
              </a:rPr>
              <a:t>得知之技術特徵</a:t>
            </a:r>
            <a:r>
              <a:rPr lang="zh-TW" altLang="en-US" dirty="0" smtClean="0">
                <a:latin typeface="微軟正黑體" panose="020B0604030504040204" pitchFamily="34" charset="-120"/>
                <a:ea typeface="微軟正黑體" panose="020B0604030504040204" pitchFamily="34" charset="-120"/>
              </a:rPr>
              <a:t>」</a:t>
            </a:r>
            <a:endParaRPr lang="en-US" altLang="zh-TW" dirty="0" smtClean="0">
              <a:latin typeface="微軟正黑體" panose="020B0604030504040204" pitchFamily="34" charset="-120"/>
              <a:ea typeface="微軟正黑體" panose="020B0604030504040204" pitchFamily="34" charset="-120"/>
            </a:endParaRPr>
          </a:p>
          <a:p>
            <a:pPr marL="890588" indent="-439738">
              <a:lnSpc>
                <a:spcPct val="150000"/>
              </a:lnSpc>
              <a:buNone/>
            </a:pPr>
            <a:r>
              <a:rPr lang="zh-TW" altLang="en-US" dirty="0" smtClean="0">
                <a:latin typeface="微軟正黑體" panose="020B0604030504040204" pitchFamily="34" charset="-120"/>
                <a:ea typeface="微軟正黑體" panose="020B0604030504040204" pitchFamily="34" charset="-120"/>
              </a:rPr>
              <a:t>        </a:t>
            </a:r>
            <a:r>
              <a:rPr lang="en-US" altLang="zh-TW" dirty="0" smtClean="0">
                <a:latin typeface="微軟正黑體" panose="020B0604030504040204" pitchFamily="34" charset="-120"/>
                <a:ea typeface="微軟正黑體" panose="020B0604030504040204" pitchFamily="34" charset="-120"/>
              </a:rPr>
              <a:t>3</a:t>
            </a:r>
            <a:r>
              <a:rPr lang="en-US" altLang="zh-TW" dirty="0">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rPr>
              <a:t> 是否差異僅在於相對應之技術特徵的「</a:t>
            </a:r>
            <a:r>
              <a:rPr lang="zh-TW" altLang="en-US" b="1" dirty="0">
                <a:solidFill>
                  <a:schemeClr val="accent2"/>
                </a:solidFill>
                <a:latin typeface="微軟正黑體" panose="020B0604030504040204" pitchFamily="34" charset="-120"/>
                <a:ea typeface="微軟正黑體" panose="020B0604030504040204" pitchFamily="34" charset="-120"/>
              </a:rPr>
              <a:t>上、下位概念</a:t>
            </a:r>
            <a:r>
              <a:rPr lang="zh-TW" altLang="en-US" dirty="0">
                <a:latin typeface="微軟正黑體" panose="020B0604030504040204" pitchFamily="34" charset="-120"/>
                <a:ea typeface="微軟正黑體" panose="020B0604030504040204" pitchFamily="34" charset="-120"/>
              </a:rPr>
              <a:t>」</a:t>
            </a:r>
            <a:endParaRPr lang="en-US" altLang="zh-TW" dirty="0">
              <a:latin typeface="微軟正黑體" panose="020B0604030504040204" pitchFamily="34" charset="-120"/>
              <a:ea typeface="微軟正黑體" panose="020B0604030504040204" pitchFamily="34" charset="-120"/>
            </a:endParaRPr>
          </a:p>
        </p:txBody>
      </p:sp>
      <p:sp>
        <p:nvSpPr>
          <p:cNvPr id="4" name="矩形 3"/>
          <p:cNvSpPr/>
          <p:nvPr/>
        </p:nvSpPr>
        <p:spPr>
          <a:xfrm>
            <a:off x="1979712" y="3933056"/>
            <a:ext cx="6480720" cy="646331"/>
          </a:xfrm>
          <a:prstGeom prst="rect">
            <a:avLst/>
          </a:prstGeom>
        </p:spPr>
        <p:txBody>
          <a:bodyPr wrap="square">
            <a:spAutoFit/>
          </a:bodyPr>
          <a:lstStyle/>
          <a:p>
            <a:r>
              <a:rPr lang="zh-TW" altLang="en-US" dirty="0" smtClean="0">
                <a:latin typeface="微軟正黑體" panose="020B0604030504040204" pitchFamily="34" charset="-120"/>
                <a:ea typeface="微軟正黑體" panose="020B0604030504040204" pitchFamily="34" charset="-120"/>
              </a:rPr>
              <a:t>上位：指</a:t>
            </a:r>
            <a:r>
              <a:rPr lang="zh-TW" altLang="en-US" b="1" dirty="0">
                <a:latin typeface="微軟正黑體" panose="020B0604030504040204" pitchFamily="34" charset="-120"/>
                <a:ea typeface="微軟正黑體" panose="020B0604030504040204" pitchFamily="34" charset="-120"/>
              </a:rPr>
              <a:t>複數技術特徵</a:t>
            </a:r>
            <a:r>
              <a:rPr lang="zh-TW" altLang="en-US" dirty="0">
                <a:latin typeface="微軟正黑體" panose="020B0604030504040204" pitchFamily="34" charset="-120"/>
                <a:ea typeface="微軟正黑體" panose="020B0604030504040204" pitchFamily="34" charset="-120"/>
              </a:rPr>
              <a:t>屬於</a:t>
            </a:r>
            <a:r>
              <a:rPr lang="zh-TW" altLang="en-US" b="1" dirty="0">
                <a:solidFill>
                  <a:schemeClr val="accent2"/>
                </a:solidFill>
                <a:latin typeface="微軟正黑體" panose="020B0604030504040204" pitchFamily="34" charset="-120"/>
                <a:ea typeface="微軟正黑體" panose="020B0604030504040204" pitchFamily="34" charset="-120"/>
              </a:rPr>
              <a:t>同族或同類</a:t>
            </a:r>
            <a:r>
              <a:rPr lang="zh-TW" altLang="en-US" dirty="0">
                <a:latin typeface="微軟正黑體" panose="020B0604030504040204" pitchFamily="34" charset="-120"/>
                <a:ea typeface="微軟正黑體" panose="020B0604030504040204" pitchFamily="34" charset="-120"/>
              </a:rPr>
              <a:t>的</a:t>
            </a:r>
            <a:r>
              <a:rPr lang="zh-TW" altLang="en-US" b="1" dirty="0">
                <a:solidFill>
                  <a:schemeClr val="accent2"/>
                </a:solidFill>
                <a:latin typeface="微軟正黑體" panose="020B0604030504040204" pitchFamily="34" charset="-120"/>
                <a:ea typeface="微軟正黑體" panose="020B0604030504040204" pitchFamily="34" charset="-120"/>
              </a:rPr>
              <a:t>總括</a:t>
            </a:r>
            <a:r>
              <a:rPr lang="zh-TW" altLang="en-US" dirty="0">
                <a:latin typeface="微軟正黑體" panose="020B0604030504040204" pitchFamily="34" charset="-120"/>
                <a:ea typeface="微軟正黑體" panose="020B0604030504040204" pitchFamily="34" charset="-120"/>
              </a:rPr>
              <a:t>概念，或</a:t>
            </a:r>
            <a:r>
              <a:rPr lang="zh-TW" altLang="en-US" b="1" dirty="0" smtClean="0">
                <a:latin typeface="微軟正黑體" panose="020B0604030504040204" pitchFamily="34" charset="-120"/>
                <a:ea typeface="微軟正黑體" panose="020B0604030504040204" pitchFamily="34" charset="-120"/>
              </a:rPr>
              <a:t>複數技</a:t>
            </a:r>
            <a:endParaRPr lang="en-US" altLang="zh-TW" b="1" dirty="0" smtClean="0">
              <a:latin typeface="微軟正黑體" panose="020B0604030504040204" pitchFamily="34" charset="-120"/>
              <a:ea typeface="微軟正黑體" panose="020B0604030504040204" pitchFamily="34" charset="-120"/>
            </a:endParaRPr>
          </a:p>
          <a:p>
            <a:r>
              <a:rPr lang="zh-TW" altLang="en-US" b="1" dirty="0">
                <a:latin typeface="微軟正黑體" panose="020B0604030504040204" pitchFamily="34" charset="-120"/>
                <a:ea typeface="微軟正黑體" panose="020B0604030504040204" pitchFamily="34" charset="-120"/>
              </a:rPr>
              <a:t> </a:t>
            </a:r>
            <a:r>
              <a:rPr lang="zh-TW" altLang="en-US" b="1" dirty="0" smtClean="0">
                <a:latin typeface="微軟正黑體" panose="020B0604030504040204" pitchFamily="34" charset="-120"/>
                <a:ea typeface="微軟正黑體" panose="020B0604030504040204" pitchFamily="34" charset="-120"/>
              </a:rPr>
              <a:t>           術</a:t>
            </a:r>
            <a:r>
              <a:rPr lang="zh-TW" altLang="en-US" b="1" dirty="0">
                <a:latin typeface="微軟正黑體" panose="020B0604030504040204" pitchFamily="34" charset="-120"/>
                <a:ea typeface="微軟正黑體" panose="020B0604030504040204" pitchFamily="34" charset="-120"/>
              </a:rPr>
              <a:t>特徵</a:t>
            </a:r>
            <a:r>
              <a:rPr lang="zh-TW" altLang="en-US" dirty="0">
                <a:latin typeface="微軟正黑體" panose="020B0604030504040204" pitchFamily="34" charset="-120"/>
                <a:ea typeface="微軟正黑體" panose="020B0604030504040204" pitchFamily="34" charset="-120"/>
              </a:rPr>
              <a:t>具有</a:t>
            </a:r>
            <a:r>
              <a:rPr lang="zh-TW" altLang="en-US" b="1" dirty="0">
                <a:solidFill>
                  <a:schemeClr val="accent2"/>
                </a:solidFill>
                <a:latin typeface="微軟正黑體" panose="020B0604030504040204" pitchFamily="34" charset="-120"/>
                <a:ea typeface="微軟正黑體" panose="020B0604030504040204" pitchFamily="34" charset="-120"/>
              </a:rPr>
              <a:t>類似的本質</a:t>
            </a:r>
            <a:r>
              <a:rPr lang="zh-TW" altLang="en-US" dirty="0">
                <a:latin typeface="微軟正黑體" panose="020B0604030504040204" pitchFamily="34" charset="-120"/>
                <a:ea typeface="微軟正黑體" panose="020B0604030504040204" pitchFamily="34" charset="-120"/>
              </a:rPr>
              <a:t>的</a:t>
            </a:r>
            <a:r>
              <a:rPr lang="zh-TW" altLang="en-US" b="1" dirty="0">
                <a:solidFill>
                  <a:schemeClr val="accent2"/>
                </a:solidFill>
                <a:latin typeface="微軟正黑體" panose="020B0604030504040204" pitchFamily="34" charset="-120"/>
                <a:ea typeface="微軟正黑體" panose="020B0604030504040204" pitchFamily="34" charset="-120"/>
              </a:rPr>
              <a:t>總括</a:t>
            </a:r>
            <a:r>
              <a:rPr lang="zh-TW" altLang="en-US" dirty="0">
                <a:latin typeface="微軟正黑體" panose="020B0604030504040204" pitchFamily="34" charset="-120"/>
                <a:ea typeface="微軟正黑體" panose="020B0604030504040204" pitchFamily="34" charset="-120"/>
              </a:rPr>
              <a:t>概念。</a:t>
            </a:r>
          </a:p>
        </p:txBody>
      </p:sp>
      <p:sp>
        <p:nvSpPr>
          <p:cNvPr id="2" name="矩形 1"/>
          <p:cNvSpPr/>
          <p:nvPr/>
        </p:nvSpPr>
        <p:spPr>
          <a:xfrm>
            <a:off x="1979712" y="4715852"/>
            <a:ext cx="4788024" cy="369332"/>
          </a:xfrm>
          <a:prstGeom prst="rect">
            <a:avLst/>
          </a:prstGeom>
        </p:spPr>
        <p:txBody>
          <a:bodyPr wrap="square">
            <a:spAutoFit/>
          </a:bodyPr>
          <a:lstStyle/>
          <a:p>
            <a:r>
              <a:rPr lang="zh-TW" altLang="en-US" dirty="0" smtClean="0">
                <a:latin typeface="微軟正黑體" panose="020B0604030504040204" pitchFamily="34" charset="-120"/>
                <a:ea typeface="微軟正黑體" panose="020B0604030504040204" pitchFamily="34" charset="-120"/>
              </a:rPr>
              <a:t>下位：相對</a:t>
            </a:r>
            <a:r>
              <a:rPr lang="zh-TW" altLang="en-US" dirty="0">
                <a:latin typeface="微軟正黑體" panose="020B0604030504040204" pitchFamily="34" charset="-120"/>
                <a:ea typeface="微軟正黑體" panose="020B0604030504040204" pitchFamily="34" charset="-120"/>
              </a:rPr>
              <a:t>於上位概念表現</a:t>
            </a:r>
            <a:r>
              <a:rPr lang="zh-TW" altLang="en-US" dirty="0" smtClean="0">
                <a:latin typeface="微軟正黑體" panose="020B0604030504040204" pitchFamily="34" charset="-120"/>
                <a:ea typeface="微軟正黑體" panose="020B0604030504040204" pitchFamily="34" charset="-120"/>
              </a:rPr>
              <a:t>為下位</a:t>
            </a:r>
            <a:r>
              <a:rPr lang="zh-TW" altLang="en-US" dirty="0">
                <a:latin typeface="微軟正黑體" panose="020B0604030504040204" pitchFamily="34" charset="-120"/>
                <a:ea typeface="微軟正黑體" panose="020B0604030504040204" pitchFamily="34" charset="-120"/>
              </a:rPr>
              <a:t>之</a:t>
            </a:r>
            <a:r>
              <a:rPr lang="zh-TW" altLang="en-US" b="1" dirty="0">
                <a:solidFill>
                  <a:schemeClr val="accent2"/>
                </a:solidFill>
                <a:latin typeface="微軟正黑體" panose="020B0604030504040204" pitchFamily="34" charset="-120"/>
                <a:ea typeface="微軟正黑體" panose="020B0604030504040204" pitchFamily="34" charset="-120"/>
              </a:rPr>
              <a:t>具體概念</a:t>
            </a:r>
            <a:r>
              <a:rPr lang="zh-TW" altLang="en-US" dirty="0">
                <a:latin typeface="微軟正黑體" panose="020B0604030504040204" pitchFamily="34" charset="-120"/>
                <a:ea typeface="微軟正黑體" panose="020B0604030504040204" pitchFamily="34" charset="-120"/>
              </a:rPr>
              <a:t>。</a:t>
            </a:r>
          </a:p>
        </p:txBody>
      </p:sp>
      <p:sp>
        <p:nvSpPr>
          <p:cNvPr id="12" name="矩形 11"/>
          <p:cNvSpPr/>
          <p:nvPr/>
        </p:nvSpPr>
        <p:spPr>
          <a:xfrm>
            <a:off x="3551576" y="5355725"/>
            <a:ext cx="697627" cy="400110"/>
          </a:xfrm>
          <a:prstGeom prst="rect">
            <a:avLst/>
          </a:prstGeom>
        </p:spPr>
        <p:txBody>
          <a:bodyPr wrap="none">
            <a:spAutoFit/>
          </a:bodyPr>
          <a:lstStyle/>
          <a:p>
            <a:r>
              <a:rPr lang="zh-TW" altLang="en-US" sz="2000" dirty="0">
                <a:latin typeface="微軟正黑體" panose="020B0604030504040204" pitchFamily="34" charset="-120"/>
                <a:ea typeface="微軟正黑體" panose="020B0604030504040204" pitchFamily="34" charset="-120"/>
              </a:rPr>
              <a:t>金屬</a:t>
            </a:r>
          </a:p>
        </p:txBody>
      </p:sp>
      <p:sp>
        <p:nvSpPr>
          <p:cNvPr id="13" name="矩形 12"/>
          <p:cNvSpPr/>
          <p:nvPr/>
        </p:nvSpPr>
        <p:spPr>
          <a:xfrm>
            <a:off x="4761116" y="5355725"/>
            <a:ext cx="1467068" cy="400110"/>
          </a:xfrm>
          <a:prstGeom prst="rect">
            <a:avLst/>
          </a:prstGeom>
        </p:spPr>
        <p:txBody>
          <a:bodyPr wrap="none">
            <a:spAutoFit/>
          </a:bodyPr>
          <a:lstStyle/>
          <a:p>
            <a:r>
              <a:rPr lang="zh-TW" altLang="en-US" sz="2000" dirty="0" smtClean="0">
                <a:latin typeface="微軟正黑體" panose="020B0604030504040204" pitchFamily="34" charset="-120"/>
                <a:ea typeface="微軟正黑體" panose="020B0604030504040204" pitchFamily="34" charset="-120"/>
              </a:rPr>
              <a:t>金、銀、銅</a:t>
            </a:r>
            <a:endParaRPr lang="zh-TW" altLang="zh-TW" sz="2000"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009069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P spid="12" grpId="0"/>
      <p:bldP spid="13"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字方塊 4"/>
          <p:cNvSpPr txBox="1"/>
          <p:nvPr/>
        </p:nvSpPr>
        <p:spPr>
          <a:xfrm>
            <a:off x="2951820" y="214290"/>
            <a:ext cx="3240360" cy="707886"/>
          </a:xfrm>
          <a:prstGeom prst="rect">
            <a:avLst/>
          </a:prstGeom>
          <a:noFill/>
        </p:spPr>
        <p:txBody>
          <a:bodyPr wrap="square" rtlCol="0">
            <a:spAutoFit/>
          </a:bodyPr>
          <a:lstStyle/>
          <a:p>
            <a:pPr algn="ctr"/>
            <a:r>
              <a:rPr lang="zh-TW" altLang="en-US" sz="4000" dirty="0">
                <a:latin typeface="微軟正黑體" panose="020B0604030504040204" pitchFamily="34" charset="-120"/>
                <a:ea typeface="微軟正黑體" panose="020B0604030504040204" pitchFamily="34" charset="-120"/>
              </a:rPr>
              <a:t>發明審查要件</a:t>
            </a:r>
          </a:p>
        </p:txBody>
      </p:sp>
      <p:sp>
        <p:nvSpPr>
          <p:cNvPr id="6" name="日期版面配置區 1"/>
          <p:cNvSpPr>
            <a:spLocks noGrp="1"/>
          </p:cNvSpPr>
          <p:nvPr>
            <p:ph type="dt" sz="half" idx="10"/>
          </p:nvPr>
        </p:nvSpPr>
        <p:spPr>
          <a:xfrm>
            <a:off x="457200" y="6160219"/>
            <a:ext cx="2133600" cy="365125"/>
          </a:xfrm>
        </p:spPr>
        <p:txBody>
          <a:bodyPr/>
          <a:lstStyle/>
          <a:p>
            <a:r>
              <a:rPr lang="en-US" altLang="zh-TW" dirty="0" smtClean="0"/>
              <a:t>www.iipo.com.tw</a:t>
            </a:r>
            <a:endParaRPr lang="zh-TW" altLang="en-US" dirty="0"/>
          </a:p>
        </p:txBody>
      </p:sp>
      <p:sp>
        <p:nvSpPr>
          <p:cNvPr id="7" name="頁尾版面配置區 2"/>
          <p:cNvSpPr>
            <a:spLocks noGrp="1"/>
          </p:cNvSpPr>
          <p:nvPr>
            <p:ph type="ftr" sz="quarter" idx="11"/>
          </p:nvPr>
        </p:nvSpPr>
        <p:spPr>
          <a:xfrm>
            <a:off x="3124200" y="6160219"/>
            <a:ext cx="2895600" cy="365125"/>
          </a:xfrm>
        </p:spPr>
        <p:txBody>
          <a:bodyPr/>
          <a:lstStyle/>
          <a:p>
            <a:r>
              <a:rPr lang="zh-TW" altLang="en-US" smtClean="0"/>
              <a:t>源慶</a:t>
            </a:r>
            <a:r>
              <a:rPr lang="en-US" altLang="zh-TW" smtClean="0"/>
              <a:t>/</a:t>
            </a:r>
            <a:r>
              <a:rPr lang="zh-TW" altLang="en-US" smtClean="0"/>
              <a:t>鴻瑞國際法律專利商標事務所</a:t>
            </a:r>
            <a:endParaRPr lang="zh-TW" altLang="en-US" dirty="0"/>
          </a:p>
        </p:txBody>
      </p:sp>
      <p:sp>
        <p:nvSpPr>
          <p:cNvPr id="8" name="投影片編號版面配置區 3"/>
          <p:cNvSpPr>
            <a:spLocks noGrp="1"/>
          </p:cNvSpPr>
          <p:nvPr>
            <p:ph type="sldNum" sz="quarter" idx="12"/>
          </p:nvPr>
        </p:nvSpPr>
        <p:spPr>
          <a:xfrm>
            <a:off x="6553200" y="6160219"/>
            <a:ext cx="2133600" cy="365125"/>
          </a:xfrm>
        </p:spPr>
        <p:txBody>
          <a:bodyPr/>
          <a:lstStyle/>
          <a:p>
            <a:fld id="{144804FE-49CD-45A7-9DCA-03593087366E}" type="slidenum">
              <a:rPr lang="zh-TW" altLang="en-US" smtClean="0"/>
              <a:pPr/>
              <a:t>33</a:t>
            </a:fld>
            <a:endParaRPr lang="zh-TW" altLang="en-US"/>
          </a:p>
        </p:txBody>
      </p:sp>
      <p:cxnSp>
        <p:nvCxnSpPr>
          <p:cNvPr id="9" name="直線接點 8"/>
          <p:cNvCxnSpPr/>
          <p:nvPr/>
        </p:nvCxnSpPr>
        <p:spPr>
          <a:xfrm>
            <a:off x="0" y="6813376"/>
            <a:ext cx="9144000" cy="0"/>
          </a:xfrm>
          <a:prstGeom prst="line">
            <a:avLst/>
          </a:prstGeom>
          <a:ln w="165100"/>
        </p:spPr>
        <p:style>
          <a:lnRef idx="3">
            <a:schemeClr val="accent2"/>
          </a:lnRef>
          <a:fillRef idx="0">
            <a:schemeClr val="accent2"/>
          </a:fillRef>
          <a:effectRef idx="2">
            <a:schemeClr val="accent2"/>
          </a:effectRef>
          <a:fontRef idx="minor">
            <a:schemeClr val="tx1"/>
          </a:fontRef>
        </p:style>
      </p:cxnSp>
      <p:cxnSp>
        <p:nvCxnSpPr>
          <p:cNvPr id="10" name="直線接點 9"/>
          <p:cNvCxnSpPr/>
          <p:nvPr/>
        </p:nvCxnSpPr>
        <p:spPr>
          <a:xfrm>
            <a:off x="0" y="6597352"/>
            <a:ext cx="9144000" cy="0"/>
          </a:xfrm>
          <a:prstGeom prst="line">
            <a:avLst/>
          </a:prstGeom>
          <a:ln w="76200">
            <a:solidFill>
              <a:schemeClr val="accent2">
                <a:lumMod val="40000"/>
                <a:lumOff val="60000"/>
              </a:schemeClr>
            </a:solidFill>
          </a:ln>
        </p:spPr>
        <p:style>
          <a:lnRef idx="3">
            <a:schemeClr val="accent2"/>
          </a:lnRef>
          <a:fillRef idx="0">
            <a:schemeClr val="accent2"/>
          </a:fillRef>
          <a:effectRef idx="2">
            <a:schemeClr val="accent2"/>
          </a:effectRef>
          <a:fontRef idx="minor">
            <a:schemeClr val="tx1"/>
          </a:fontRef>
        </p:style>
      </p:cxnSp>
      <p:sp>
        <p:nvSpPr>
          <p:cNvPr id="11" name="文字方塊 10"/>
          <p:cNvSpPr txBox="1"/>
          <p:nvPr/>
        </p:nvSpPr>
        <p:spPr>
          <a:xfrm>
            <a:off x="539552" y="1412776"/>
            <a:ext cx="1800200" cy="4401205"/>
          </a:xfrm>
          <a:prstGeom prst="rect">
            <a:avLst/>
          </a:prstGeom>
          <a:noFill/>
        </p:spPr>
        <p:txBody>
          <a:bodyPr wrap="square" rtlCol="0">
            <a:spAutoFit/>
          </a:bodyPr>
          <a:lstStyle/>
          <a:p>
            <a:pPr marL="342900" indent="-342900">
              <a:buFont typeface="Arial" panose="020B0604020202020204" pitchFamily="34" charset="0"/>
              <a:buChar char="•"/>
            </a:pPr>
            <a:r>
              <a:rPr lang="zh-TW" altLang="en-US" sz="2000" dirty="0" smtClean="0">
                <a:solidFill>
                  <a:schemeClr val="bg1"/>
                </a:solidFill>
                <a:latin typeface="微軟正黑體" pitchFamily="34" charset="-120"/>
                <a:ea typeface="微軟正黑體" pitchFamily="34" charset="-120"/>
              </a:rPr>
              <a:t>產業利用性</a:t>
            </a:r>
            <a:endParaRPr lang="en-US" altLang="zh-TW" sz="2000" dirty="0" smtClean="0">
              <a:solidFill>
                <a:schemeClr val="bg1"/>
              </a:solidFill>
              <a:latin typeface="微軟正黑體" pitchFamily="34" charset="-120"/>
              <a:ea typeface="微軟正黑體" pitchFamily="34" charset="-120"/>
            </a:endParaRPr>
          </a:p>
          <a:p>
            <a:endParaRPr lang="en-US" altLang="zh-TW" sz="2000" dirty="0" smtClean="0">
              <a:latin typeface="微軟正黑體" pitchFamily="34" charset="-120"/>
              <a:ea typeface="微軟正黑體" pitchFamily="34" charset="-120"/>
            </a:endParaRPr>
          </a:p>
          <a:p>
            <a:pPr marL="342900" indent="-342900">
              <a:buFont typeface="Arial" panose="020B0604020202020204" pitchFamily="34" charset="0"/>
              <a:buChar char="•"/>
            </a:pPr>
            <a:endParaRPr lang="en-US" altLang="zh-TW" sz="2000" dirty="0">
              <a:latin typeface="微軟正黑體" pitchFamily="34" charset="-120"/>
              <a:ea typeface="微軟正黑體" pitchFamily="34" charset="-120"/>
            </a:endParaRPr>
          </a:p>
          <a:p>
            <a:endParaRPr lang="en-US" altLang="zh-TW" sz="2000" dirty="0" smtClean="0">
              <a:latin typeface="微軟正黑體" pitchFamily="34" charset="-120"/>
              <a:ea typeface="微軟正黑體" pitchFamily="34" charset="-120"/>
            </a:endParaRPr>
          </a:p>
          <a:p>
            <a:pPr marL="342900" indent="-342900">
              <a:buFont typeface="Arial" panose="020B0604020202020204" pitchFamily="34" charset="0"/>
              <a:buChar char="•"/>
            </a:pPr>
            <a:r>
              <a:rPr lang="zh-TW" altLang="en-US" sz="2000" b="1" dirty="0" smtClean="0">
                <a:latin typeface="微軟正黑體" pitchFamily="34" charset="-120"/>
                <a:ea typeface="微軟正黑體" pitchFamily="34" charset="-120"/>
              </a:rPr>
              <a:t>新穎性</a:t>
            </a:r>
            <a:endParaRPr lang="en-US" altLang="zh-TW" sz="2000" b="1" dirty="0" smtClean="0">
              <a:latin typeface="微軟正黑體" pitchFamily="34" charset="-120"/>
              <a:ea typeface="微軟正黑體" pitchFamily="34" charset="-120"/>
            </a:endParaRPr>
          </a:p>
          <a:p>
            <a:pPr marL="342900" indent="-342900">
              <a:buFont typeface="Arial" panose="020B0604020202020204" pitchFamily="34" charset="0"/>
              <a:buChar char="•"/>
            </a:pPr>
            <a:endParaRPr lang="en-US" altLang="zh-TW" sz="2000" dirty="0">
              <a:latin typeface="微軟正黑體" pitchFamily="34" charset="-120"/>
              <a:ea typeface="微軟正黑體" pitchFamily="34" charset="-120"/>
            </a:endParaRPr>
          </a:p>
          <a:p>
            <a:pPr marL="342900" indent="-342900">
              <a:buFont typeface="Arial" panose="020B0604020202020204" pitchFamily="34" charset="0"/>
              <a:buChar char="•"/>
            </a:pPr>
            <a:endParaRPr lang="en-US" altLang="zh-TW" sz="2000" dirty="0" smtClean="0">
              <a:latin typeface="微軟正黑體" pitchFamily="34" charset="-120"/>
              <a:ea typeface="微軟正黑體" pitchFamily="34" charset="-120"/>
            </a:endParaRPr>
          </a:p>
          <a:p>
            <a:pPr marL="342900" indent="-342900">
              <a:buFont typeface="Arial" panose="020B0604020202020204" pitchFamily="34" charset="0"/>
              <a:buChar char="•"/>
            </a:pPr>
            <a:endParaRPr lang="en-US" altLang="zh-TW" sz="2000" dirty="0">
              <a:latin typeface="微軟正黑體" pitchFamily="34" charset="-120"/>
              <a:ea typeface="微軟正黑體" pitchFamily="34" charset="-120"/>
            </a:endParaRPr>
          </a:p>
          <a:p>
            <a:pPr marL="342900" indent="-342900">
              <a:buFont typeface="Arial" panose="020B0604020202020204" pitchFamily="34" charset="0"/>
              <a:buChar char="•"/>
            </a:pPr>
            <a:endParaRPr lang="en-US" altLang="zh-TW" sz="2000" dirty="0" smtClean="0">
              <a:latin typeface="微軟正黑體" pitchFamily="34" charset="-120"/>
              <a:ea typeface="微軟正黑體" pitchFamily="34" charset="-120"/>
            </a:endParaRPr>
          </a:p>
          <a:p>
            <a:pPr marL="342900" indent="-342900">
              <a:buFont typeface="Arial" panose="020B0604020202020204" pitchFamily="34" charset="0"/>
              <a:buChar char="•"/>
            </a:pPr>
            <a:r>
              <a:rPr lang="zh-TW" altLang="en-US" sz="2000" dirty="0" smtClean="0">
                <a:solidFill>
                  <a:schemeClr val="bg1"/>
                </a:solidFill>
                <a:latin typeface="微軟正黑體" pitchFamily="34" charset="-120"/>
                <a:ea typeface="微軟正黑體" pitchFamily="34" charset="-120"/>
              </a:rPr>
              <a:t>進步性</a:t>
            </a:r>
            <a:endParaRPr lang="en-US" altLang="zh-TW" sz="2000" dirty="0" smtClean="0">
              <a:solidFill>
                <a:schemeClr val="bg1"/>
              </a:solidFill>
              <a:latin typeface="微軟正黑體" pitchFamily="34" charset="-120"/>
              <a:ea typeface="微軟正黑體" pitchFamily="34" charset="-120"/>
            </a:endParaRPr>
          </a:p>
          <a:p>
            <a:pPr marL="342900" indent="-342900">
              <a:buFont typeface="Arial" panose="020B0604020202020204" pitchFamily="34" charset="0"/>
              <a:buChar char="•"/>
            </a:pPr>
            <a:endParaRPr lang="en-US" altLang="zh-TW" sz="2000" dirty="0">
              <a:latin typeface="微軟正黑體" pitchFamily="34" charset="-120"/>
              <a:ea typeface="微軟正黑體" pitchFamily="34" charset="-120"/>
            </a:endParaRPr>
          </a:p>
          <a:p>
            <a:pPr marL="342900" indent="-342900">
              <a:buFont typeface="Arial" panose="020B0604020202020204" pitchFamily="34" charset="0"/>
              <a:buChar char="•"/>
            </a:pPr>
            <a:endParaRPr lang="en-US" altLang="zh-TW" sz="2000" dirty="0" smtClean="0">
              <a:latin typeface="微軟正黑體" pitchFamily="34" charset="-120"/>
              <a:ea typeface="微軟正黑體" pitchFamily="34" charset="-120"/>
            </a:endParaRPr>
          </a:p>
          <a:p>
            <a:pPr marL="342900" indent="-342900">
              <a:buFont typeface="Arial" panose="020B0604020202020204" pitchFamily="34" charset="0"/>
              <a:buChar char="•"/>
            </a:pPr>
            <a:endParaRPr lang="en-US" altLang="zh-TW" sz="2000" dirty="0">
              <a:latin typeface="微軟正黑體" pitchFamily="34" charset="-120"/>
              <a:ea typeface="微軟正黑體" pitchFamily="34" charset="-120"/>
            </a:endParaRPr>
          </a:p>
          <a:p>
            <a:pPr marL="342900" indent="-342900">
              <a:buFont typeface="Arial" panose="020B0604020202020204" pitchFamily="34" charset="0"/>
              <a:buChar char="•"/>
            </a:pPr>
            <a:endParaRPr lang="en-US" altLang="zh-TW" sz="2000" dirty="0" smtClean="0">
              <a:latin typeface="微軟正黑體" pitchFamily="34" charset="-120"/>
              <a:ea typeface="微軟正黑體" pitchFamily="34" charset="-120"/>
            </a:endParaRPr>
          </a:p>
        </p:txBody>
      </p:sp>
      <p:grpSp>
        <p:nvGrpSpPr>
          <p:cNvPr id="19" name="群組 18"/>
          <p:cNvGrpSpPr/>
          <p:nvPr/>
        </p:nvGrpSpPr>
        <p:grpSpPr>
          <a:xfrm>
            <a:off x="2843808" y="1495817"/>
            <a:ext cx="2088232" cy="1213103"/>
            <a:chOff x="2339752" y="1998132"/>
            <a:chExt cx="2088232" cy="1213103"/>
          </a:xfrm>
        </p:grpSpPr>
        <p:sp>
          <p:nvSpPr>
            <p:cNvPr id="14" name="矩形 13"/>
            <p:cNvSpPr/>
            <p:nvPr/>
          </p:nvSpPr>
          <p:spPr>
            <a:xfrm>
              <a:off x="2339752" y="2564904"/>
              <a:ext cx="2088232" cy="646331"/>
            </a:xfrm>
            <a:prstGeom prst="rect">
              <a:avLst/>
            </a:prstGeom>
          </p:spPr>
          <p:txBody>
            <a:bodyPr wrap="square">
              <a:spAutoFit/>
            </a:bodyPr>
            <a:lstStyle/>
            <a:p>
              <a:pPr algn="ctr"/>
              <a:r>
                <a:rPr lang="zh-TW" altLang="en-US" dirty="0">
                  <a:latin typeface="微軟正黑體" panose="020B0604030504040204" pitchFamily="34" charset="-120"/>
                  <a:ea typeface="微軟正黑體" panose="020B0604030504040204" pitchFamily="34" charset="-120"/>
                </a:rPr>
                <a:t>用</a:t>
              </a:r>
              <a:r>
                <a:rPr lang="zh-TW" altLang="en-US" b="1" dirty="0">
                  <a:solidFill>
                    <a:schemeClr val="accent2"/>
                  </a:solidFill>
                  <a:latin typeface="微軟正黑體" panose="020B0604030504040204" pitchFamily="34" charset="-120"/>
                  <a:ea typeface="微軟正黑體" panose="020B0604030504040204" pitchFamily="34" charset="-120"/>
                </a:rPr>
                <a:t>銅</a:t>
              </a:r>
              <a:r>
                <a:rPr lang="zh-TW" altLang="en-US" dirty="0" smtClean="0">
                  <a:latin typeface="微軟正黑體" panose="020B0604030504040204" pitchFamily="34" charset="-120"/>
                  <a:ea typeface="微軟正黑體" panose="020B0604030504040204" pitchFamily="34" charset="-120"/>
                </a:rPr>
                <a:t>製成</a:t>
              </a:r>
              <a:r>
                <a:rPr lang="zh-TW" altLang="en-US" dirty="0">
                  <a:latin typeface="微軟正黑體" panose="020B0604030504040204" pitchFamily="34" charset="-120"/>
                  <a:ea typeface="微軟正黑體" panose="020B0604030504040204" pitchFamily="34" charset="-120"/>
                </a:rPr>
                <a:t>的產物 </a:t>
              </a:r>
              <a:r>
                <a:rPr lang="en-US" altLang="zh-TW" dirty="0" smtClean="0">
                  <a:latin typeface="微軟正黑體" panose="020B0604030504040204" pitchFamily="34" charset="-120"/>
                  <a:ea typeface="微軟正黑體" panose="020B0604030504040204" pitchFamily="34" charset="-120"/>
                </a:rPr>
                <a:t>A</a:t>
              </a:r>
            </a:p>
            <a:p>
              <a:pPr algn="ctr"/>
              <a:r>
                <a:rPr lang="en-US" altLang="zh-TW" dirty="0" smtClean="0">
                  <a:latin typeface="微軟正黑體" panose="020B0604030504040204" pitchFamily="34" charset="-120"/>
                  <a:ea typeface="微軟正黑體" panose="020B0604030504040204" pitchFamily="34" charset="-120"/>
                </a:rPr>
                <a:t>(</a:t>
              </a:r>
              <a:r>
                <a:rPr lang="zh-TW" altLang="en-US" dirty="0" smtClean="0">
                  <a:latin typeface="微軟正黑體" panose="020B0604030504040204" pitchFamily="34" charset="-120"/>
                  <a:ea typeface="微軟正黑體" panose="020B0604030504040204" pitchFamily="34" charset="-120"/>
                </a:rPr>
                <a:t>先前技術</a:t>
              </a:r>
              <a:r>
                <a:rPr lang="en-US" altLang="zh-TW" dirty="0">
                  <a:latin typeface="微軟正黑體" panose="020B0604030504040204" pitchFamily="34" charset="-120"/>
                  <a:ea typeface="微軟正黑體" panose="020B0604030504040204" pitchFamily="34" charset="-120"/>
                </a:rPr>
                <a:t>)</a:t>
              </a:r>
              <a:endParaRPr lang="zh-TW" altLang="en-US" dirty="0">
                <a:latin typeface="微軟正黑體" panose="020B0604030504040204" pitchFamily="34" charset="-120"/>
                <a:ea typeface="微軟正黑體" panose="020B0604030504040204" pitchFamily="34" charset="-120"/>
              </a:endParaRPr>
            </a:p>
          </p:txBody>
        </p:sp>
        <p:sp>
          <p:nvSpPr>
            <p:cNvPr id="15" name="文字方塊 14"/>
            <p:cNvSpPr txBox="1"/>
            <p:nvPr/>
          </p:nvSpPr>
          <p:spPr>
            <a:xfrm>
              <a:off x="2699792" y="1998132"/>
              <a:ext cx="1368152" cy="369332"/>
            </a:xfrm>
            <a:prstGeom prst="rect">
              <a:avLst/>
            </a:prstGeom>
            <a:noFill/>
          </p:spPr>
          <p:txBody>
            <a:bodyPr wrap="square" rtlCol="0">
              <a:spAutoFit/>
            </a:bodyPr>
            <a:lstStyle/>
            <a:p>
              <a:pPr algn="ctr"/>
              <a:r>
                <a:rPr lang="zh-TW" altLang="en-US" b="1" dirty="0" smtClean="0">
                  <a:latin typeface="微軟正黑體" panose="020B0604030504040204" pitchFamily="34" charset="-120"/>
                  <a:ea typeface="微軟正黑體" panose="020B0604030504040204" pitchFamily="34" charset="-120"/>
                </a:rPr>
                <a:t>下位概念</a:t>
              </a:r>
              <a:endParaRPr lang="zh-TW" altLang="en-US" b="1" dirty="0">
                <a:latin typeface="微軟正黑體" panose="020B0604030504040204" pitchFamily="34" charset="-120"/>
                <a:ea typeface="微軟正黑體" panose="020B0604030504040204" pitchFamily="34" charset="-120"/>
              </a:endParaRPr>
            </a:p>
          </p:txBody>
        </p:sp>
      </p:grpSp>
      <p:grpSp>
        <p:nvGrpSpPr>
          <p:cNvPr id="18" name="群組 17"/>
          <p:cNvGrpSpPr/>
          <p:nvPr/>
        </p:nvGrpSpPr>
        <p:grpSpPr>
          <a:xfrm>
            <a:off x="5652120" y="1495817"/>
            <a:ext cx="2232248" cy="1213103"/>
            <a:chOff x="5148064" y="2022152"/>
            <a:chExt cx="2232248" cy="1213103"/>
          </a:xfrm>
        </p:grpSpPr>
        <p:sp>
          <p:nvSpPr>
            <p:cNvPr id="16" name="矩形 15"/>
            <p:cNvSpPr/>
            <p:nvPr/>
          </p:nvSpPr>
          <p:spPr>
            <a:xfrm>
              <a:off x="5148064" y="2588924"/>
              <a:ext cx="2232248" cy="646331"/>
            </a:xfrm>
            <a:prstGeom prst="rect">
              <a:avLst/>
            </a:prstGeom>
          </p:spPr>
          <p:txBody>
            <a:bodyPr wrap="square">
              <a:spAutoFit/>
            </a:bodyPr>
            <a:lstStyle/>
            <a:p>
              <a:pPr algn="ctr"/>
              <a:r>
                <a:rPr lang="zh-TW" altLang="en-US" dirty="0" smtClean="0">
                  <a:latin typeface="微軟正黑體" panose="020B0604030504040204" pitchFamily="34" charset="-120"/>
                  <a:ea typeface="微軟正黑體" panose="020B0604030504040204" pitchFamily="34" charset="-120"/>
                </a:rPr>
                <a:t>用</a:t>
              </a:r>
              <a:r>
                <a:rPr lang="zh-TW" altLang="en-US" b="1" dirty="0" smtClean="0">
                  <a:solidFill>
                    <a:schemeClr val="accent2"/>
                  </a:solidFill>
                  <a:latin typeface="微軟正黑體" panose="020B0604030504040204" pitchFamily="34" charset="-120"/>
                  <a:ea typeface="微軟正黑體" panose="020B0604030504040204" pitchFamily="34" charset="-120"/>
                </a:rPr>
                <a:t>金屬</a:t>
              </a:r>
              <a:r>
                <a:rPr lang="zh-TW" altLang="en-US" dirty="0" smtClean="0">
                  <a:latin typeface="微軟正黑體" panose="020B0604030504040204" pitchFamily="34" charset="-120"/>
                  <a:ea typeface="微軟正黑體" panose="020B0604030504040204" pitchFamily="34" charset="-120"/>
                </a:rPr>
                <a:t>製成</a:t>
              </a:r>
              <a:r>
                <a:rPr lang="zh-TW" altLang="en-US" dirty="0">
                  <a:latin typeface="微軟正黑體" panose="020B0604030504040204" pitchFamily="34" charset="-120"/>
                  <a:ea typeface="微軟正黑體" panose="020B0604030504040204" pitchFamily="34" charset="-120"/>
                </a:rPr>
                <a:t>的產物 </a:t>
              </a:r>
              <a:r>
                <a:rPr lang="en-US" altLang="zh-TW" dirty="0" smtClean="0">
                  <a:latin typeface="微軟正黑體" panose="020B0604030504040204" pitchFamily="34" charset="-120"/>
                  <a:ea typeface="微軟正黑體" panose="020B0604030504040204" pitchFamily="34" charset="-120"/>
                </a:rPr>
                <a:t>A</a:t>
              </a:r>
            </a:p>
            <a:p>
              <a:pPr algn="ctr"/>
              <a:r>
                <a:rPr lang="en-US" altLang="zh-TW" dirty="0" smtClean="0">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rPr>
                <a:t>申請案</a:t>
              </a:r>
              <a:r>
                <a:rPr lang="en-US" altLang="zh-TW" dirty="0" smtClean="0">
                  <a:latin typeface="微軟正黑體" panose="020B0604030504040204" pitchFamily="34" charset="-120"/>
                  <a:ea typeface="微軟正黑體" panose="020B0604030504040204" pitchFamily="34" charset="-120"/>
                </a:rPr>
                <a:t>)</a:t>
              </a:r>
              <a:endParaRPr lang="zh-TW" altLang="en-US" dirty="0">
                <a:latin typeface="微軟正黑體" panose="020B0604030504040204" pitchFamily="34" charset="-120"/>
                <a:ea typeface="微軟正黑體" panose="020B0604030504040204" pitchFamily="34" charset="-120"/>
              </a:endParaRPr>
            </a:p>
          </p:txBody>
        </p:sp>
        <p:sp>
          <p:nvSpPr>
            <p:cNvPr id="17" name="文字方塊 16"/>
            <p:cNvSpPr txBox="1"/>
            <p:nvPr/>
          </p:nvSpPr>
          <p:spPr>
            <a:xfrm>
              <a:off x="5580112" y="2022152"/>
              <a:ext cx="1368152" cy="369332"/>
            </a:xfrm>
            <a:prstGeom prst="rect">
              <a:avLst/>
            </a:prstGeom>
            <a:noFill/>
          </p:spPr>
          <p:txBody>
            <a:bodyPr wrap="square" rtlCol="0">
              <a:spAutoFit/>
            </a:bodyPr>
            <a:lstStyle/>
            <a:p>
              <a:pPr algn="ctr"/>
              <a:r>
                <a:rPr lang="zh-TW" altLang="en-US" b="1" dirty="0" smtClean="0">
                  <a:latin typeface="微軟正黑體" panose="020B0604030504040204" pitchFamily="34" charset="-120"/>
                  <a:ea typeface="微軟正黑體" panose="020B0604030504040204" pitchFamily="34" charset="-120"/>
                </a:rPr>
                <a:t>上位概念</a:t>
              </a:r>
              <a:endParaRPr lang="zh-TW" altLang="en-US" b="1" dirty="0">
                <a:latin typeface="微軟正黑體" panose="020B0604030504040204" pitchFamily="34" charset="-120"/>
                <a:ea typeface="微軟正黑體" panose="020B0604030504040204" pitchFamily="34" charset="-120"/>
              </a:endParaRPr>
            </a:p>
          </p:txBody>
        </p:sp>
      </p:grpSp>
      <p:cxnSp>
        <p:nvCxnSpPr>
          <p:cNvPr id="21" name="直線單箭頭接點 20"/>
          <p:cNvCxnSpPr/>
          <p:nvPr/>
        </p:nvCxnSpPr>
        <p:spPr>
          <a:xfrm>
            <a:off x="5004048" y="2204864"/>
            <a:ext cx="648072" cy="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35" name="乘號 34"/>
          <p:cNvSpPr/>
          <p:nvPr/>
        </p:nvSpPr>
        <p:spPr>
          <a:xfrm>
            <a:off x="6486779" y="1851210"/>
            <a:ext cx="612068" cy="1069087"/>
          </a:xfrm>
          <a:prstGeom prst="mathMultiply">
            <a:avLst/>
          </a:prstGeom>
          <a:solidFill>
            <a:schemeClr val="accent2">
              <a:lumMod val="60000"/>
              <a:lumOff val="40000"/>
            </a:schemeClr>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zh-TW" altLang="en-US"/>
          </a:p>
        </p:txBody>
      </p:sp>
      <p:grpSp>
        <p:nvGrpSpPr>
          <p:cNvPr id="28" name="群組 27"/>
          <p:cNvGrpSpPr/>
          <p:nvPr/>
        </p:nvGrpSpPr>
        <p:grpSpPr>
          <a:xfrm>
            <a:off x="2771800" y="3728065"/>
            <a:ext cx="2304256" cy="1213103"/>
            <a:chOff x="2195736" y="1998132"/>
            <a:chExt cx="2304256" cy="1213103"/>
          </a:xfrm>
        </p:grpSpPr>
        <p:sp>
          <p:nvSpPr>
            <p:cNvPr id="29" name="矩形 28"/>
            <p:cNvSpPr/>
            <p:nvPr/>
          </p:nvSpPr>
          <p:spPr>
            <a:xfrm>
              <a:off x="2195736" y="2564904"/>
              <a:ext cx="2304256" cy="646331"/>
            </a:xfrm>
            <a:prstGeom prst="rect">
              <a:avLst/>
            </a:prstGeom>
          </p:spPr>
          <p:txBody>
            <a:bodyPr wrap="square">
              <a:spAutoFit/>
            </a:bodyPr>
            <a:lstStyle/>
            <a:p>
              <a:pPr algn="ctr"/>
              <a:r>
                <a:rPr lang="zh-TW" altLang="en-US" dirty="0" smtClean="0">
                  <a:latin typeface="微軟正黑體" panose="020B0604030504040204" pitchFamily="34" charset="-120"/>
                  <a:ea typeface="微軟正黑體" panose="020B0604030504040204" pitchFamily="34" charset="-120"/>
                </a:rPr>
                <a:t>用</a:t>
              </a:r>
              <a:r>
                <a:rPr lang="zh-TW" altLang="en-US" b="1" dirty="0" smtClean="0">
                  <a:solidFill>
                    <a:schemeClr val="accent2"/>
                  </a:solidFill>
                  <a:latin typeface="微軟正黑體" panose="020B0604030504040204" pitchFamily="34" charset="-120"/>
                  <a:ea typeface="微軟正黑體" panose="020B0604030504040204" pitchFamily="34" charset="-120"/>
                </a:rPr>
                <a:t>金屬</a:t>
              </a:r>
              <a:r>
                <a:rPr lang="zh-TW" altLang="en-US" dirty="0" smtClean="0">
                  <a:latin typeface="微軟正黑體" panose="020B0604030504040204" pitchFamily="34" charset="-120"/>
                  <a:ea typeface="微軟正黑體" panose="020B0604030504040204" pitchFamily="34" charset="-120"/>
                </a:rPr>
                <a:t>製成</a:t>
              </a:r>
              <a:r>
                <a:rPr lang="zh-TW" altLang="en-US" dirty="0">
                  <a:latin typeface="微軟正黑體" panose="020B0604030504040204" pitchFamily="34" charset="-120"/>
                  <a:ea typeface="微軟正黑體" panose="020B0604030504040204" pitchFamily="34" charset="-120"/>
                </a:rPr>
                <a:t>的產物 </a:t>
              </a:r>
              <a:r>
                <a:rPr lang="en-US" altLang="zh-TW" dirty="0" smtClean="0">
                  <a:latin typeface="微軟正黑體" panose="020B0604030504040204" pitchFamily="34" charset="-120"/>
                  <a:ea typeface="微軟正黑體" panose="020B0604030504040204" pitchFamily="34" charset="-120"/>
                </a:rPr>
                <a:t>A</a:t>
              </a:r>
            </a:p>
            <a:p>
              <a:pPr algn="ctr"/>
              <a:r>
                <a:rPr lang="en-US" altLang="zh-TW" dirty="0" smtClean="0">
                  <a:latin typeface="微軟正黑體" panose="020B0604030504040204" pitchFamily="34" charset="-120"/>
                  <a:ea typeface="微軟正黑體" panose="020B0604030504040204" pitchFamily="34" charset="-120"/>
                </a:rPr>
                <a:t>(</a:t>
              </a:r>
              <a:r>
                <a:rPr lang="zh-TW" altLang="en-US" dirty="0" smtClean="0">
                  <a:latin typeface="微軟正黑體" panose="020B0604030504040204" pitchFamily="34" charset="-120"/>
                  <a:ea typeface="微軟正黑體" panose="020B0604030504040204" pitchFamily="34" charset="-120"/>
                </a:rPr>
                <a:t>先前技術</a:t>
              </a:r>
              <a:r>
                <a:rPr lang="en-US" altLang="zh-TW" dirty="0">
                  <a:latin typeface="微軟正黑體" panose="020B0604030504040204" pitchFamily="34" charset="-120"/>
                  <a:ea typeface="微軟正黑體" panose="020B0604030504040204" pitchFamily="34" charset="-120"/>
                </a:rPr>
                <a:t>)</a:t>
              </a:r>
              <a:endParaRPr lang="zh-TW" altLang="en-US" dirty="0">
                <a:latin typeface="微軟正黑體" panose="020B0604030504040204" pitchFamily="34" charset="-120"/>
                <a:ea typeface="微軟正黑體" panose="020B0604030504040204" pitchFamily="34" charset="-120"/>
              </a:endParaRPr>
            </a:p>
          </p:txBody>
        </p:sp>
        <p:sp>
          <p:nvSpPr>
            <p:cNvPr id="30" name="文字方塊 29"/>
            <p:cNvSpPr txBox="1"/>
            <p:nvPr/>
          </p:nvSpPr>
          <p:spPr>
            <a:xfrm>
              <a:off x="2699792" y="1998132"/>
              <a:ext cx="1368152" cy="369332"/>
            </a:xfrm>
            <a:prstGeom prst="rect">
              <a:avLst/>
            </a:prstGeom>
            <a:noFill/>
          </p:spPr>
          <p:txBody>
            <a:bodyPr wrap="square" rtlCol="0">
              <a:spAutoFit/>
            </a:bodyPr>
            <a:lstStyle/>
            <a:p>
              <a:pPr algn="ctr"/>
              <a:r>
                <a:rPr lang="zh-TW" altLang="en-US" b="1" dirty="0" smtClean="0">
                  <a:latin typeface="微軟正黑體" panose="020B0604030504040204" pitchFamily="34" charset="-120"/>
                  <a:ea typeface="微軟正黑體" panose="020B0604030504040204" pitchFamily="34" charset="-120"/>
                </a:rPr>
                <a:t>上位概念</a:t>
              </a:r>
              <a:endParaRPr lang="zh-TW" altLang="en-US" b="1" dirty="0">
                <a:latin typeface="微軟正黑體" panose="020B0604030504040204" pitchFamily="34" charset="-120"/>
                <a:ea typeface="微軟正黑體" panose="020B0604030504040204" pitchFamily="34" charset="-120"/>
              </a:endParaRPr>
            </a:p>
          </p:txBody>
        </p:sp>
      </p:grpSp>
      <p:grpSp>
        <p:nvGrpSpPr>
          <p:cNvPr id="31" name="群組 30"/>
          <p:cNvGrpSpPr/>
          <p:nvPr/>
        </p:nvGrpSpPr>
        <p:grpSpPr>
          <a:xfrm>
            <a:off x="5724128" y="3728065"/>
            <a:ext cx="2232248" cy="1213103"/>
            <a:chOff x="5148064" y="2022152"/>
            <a:chExt cx="2232248" cy="1213103"/>
          </a:xfrm>
        </p:grpSpPr>
        <p:sp>
          <p:nvSpPr>
            <p:cNvPr id="32" name="矩形 31"/>
            <p:cNvSpPr/>
            <p:nvPr/>
          </p:nvSpPr>
          <p:spPr>
            <a:xfrm>
              <a:off x="5148064" y="2588924"/>
              <a:ext cx="2232248" cy="646331"/>
            </a:xfrm>
            <a:prstGeom prst="rect">
              <a:avLst/>
            </a:prstGeom>
          </p:spPr>
          <p:txBody>
            <a:bodyPr wrap="square">
              <a:spAutoFit/>
            </a:bodyPr>
            <a:lstStyle/>
            <a:p>
              <a:pPr algn="ctr"/>
              <a:r>
                <a:rPr lang="zh-TW" altLang="en-US" dirty="0" smtClean="0">
                  <a:latin typeface="微軟正黑體" panose="020B0604030504040204" pitchFamily="34" charset="-120"/>
                  <a:ea typeface="微軟正黑體" panose="020B0604030504040204" pitchFamily="34" charset="-120"/>
                </a:rPr>
                <a:t>用</a:t>
              </a:r>
              <a:r>
                <a:rPr lang="zh-TW" altLang="en-US" b="1" dirty="0">
                  <a:solidFill>
                    <a:schemeClr val="accent2"/>
                  </a:solidFill>
                  <a:latin typeface="微軟正黑體" panose="020B0604030504040204" pitchFamily="34" charset="-120"/>
                  <a:ea typeface="微軟正黑體" panose="020B0604030504040204" pitchFamily="34" charset="-120"/>
                </a:rPr>
                <a:t>銅</a:t>
              </a:r>
              <a:r>
                <a:rPr lang="zh-TW" altLang="en-US" dirty="0" smtClean="0">
                  <a:latin typeface="微軟正黑體" panose="020B0604030504040204" pitchFamily="34" charset="-120"/>
                  <a:ea typeface="微軟正黑體" panose="020B0604030504040204" pitchFamily="34" charset="-120"/>
                </a:rPr>
                <a:t>製成</a:t>
              </a:r>
              <a:r>
                <a:rPr lang="zh-TW" altLang="en-US" dirty="0">
                  <a:latin typeface="微軟正黑體" panose="020B0604030504040204" pitchFamily="34" charset="-120"/>
                  <a:ea typeface="微軟正黑體" panose="020B0604030504040204" pitchFamily="34" charset="-120"/>
                </a:rPr>
                <a:t>的產物 </a:t>
              </a:r>
              <a:r>
                <a:rPr lang="en-US" altLang="zh-TW" dirty="0" smtClean="0">
                  <a:latin typeface="微軟正黑體" panose="020B0604030504040204" pitchFamily="34" charset="-120"/>
                  <a:ea typeface="微軟正黑體" panose="020B0604030504040204" pitchFamily="34" charset="-120"/>
                </a:rPr>
                <a:t>A</a:t>
              </a:r>
            </a:p>
            <a:p>
              <a:pPr algn="ctr"/>
              <a:r>
                <a:rPr lang="en-US" altLang="zh-TW" dirty="0" smtClean="0">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rPr>
                <a:t>申請案</a:t>
              </a:r>
              <a:r>
                <a:rPr lang="en-US" altLang="zh-TW" dirty="0" smtClean="0">
                  <a:latin typeface="微軟正黑體" panose="020B0604030504040204" pitchFamily="34" charset="-120"/>
                  <a:ea typeface="微軟正黑體" panose="020B0604030504040204" pitchFamily="34" charset="-120"/>
                </a:rPr>
                <a:t>)</a:t>
              </a:r>
              <a:endParaRPr lang="zh-TW" altLang="en-US" dirty="0">
                <a:latin typeface="微軟正黑體" panose="020B0604030504040204" pitchFamily="34" charset="-120"/>
                <a:ea typeface="微軟正黑體" panose="020B0604030504040204" pitchFamily="34" charset="-120"/>
              </a:endParaRPr>
            </a:p>
          </p:txBody>
        </p:sp>
        <p:sp>
          <p:nvSpPr>
            <p:cNvPr id="33" name="文字方塊 32"/>
            <p:cNvSpPr txBox="1"/>
            <p:nvPr/>
          </p:nvSpPr>
          <p:spPr>
            <a:xfrm>
              <a:off x="5580112" y="2022152"/>
              <a:ext cx="1368152" cy="369332"/>
            </a:xfrm>
            <a:prstGeom prst="rect">
              <a:avLst/>
            </a:prstGeom>
            <a:noFill/>
          </p:spPr>
          <p:txBody>
            <a:bodyPr wrap="square" rtlCol="0">
              <a:spAutoFit/>
            </a:bodyPr>
            <a:lstStyle/>
            <a:p>
              <a:pPr algn="ctr"/>
              <a:r>
                <a:rPr lang="zh-TW" altLang="en-US" b="1" dirty="0" smtClean="0">
                  <a:latin typeface="微軟正黑體" panose="020B0604030504040204" pitchFamily="34" charset="-120"/>
                  <a:ea typeface="微軟正黑體" panose="020B0604030504040204" pitchFamily="34" charset="-120"/>
                </a:rPr>
                <a:t>下位概念</a:t>
              </a:r>
              <a:endParaRPr lang="zh-TW" altLang="en-US" b="1" dirty="0">
                <a:latin typeface="微軟正黑體" panose="020B0604030504040204" pitchFamily="34" charset="-120"/>
                <a:ea typeface="微軟正黑體" panose="020B0604030504040204" pitchFamily="34" charset="-120"/>
              </a:endParaRPr>
            </a:p>
          </p:txBody>
        </p:sp>
      </p:grpSp>
      <p:cxnSp>
        <p:nvCxnSpPr>
          <p:cNvPr id="34" name="直線單箭頭接點 33"/>
          <p:cNvCxnSpPr/>
          <p:nvPr/>
        </p:nvCxnSpPr>
        <p:spPr>
          <a:xfrm>
            <a:off x="5076056" y="4437112"/>
            <a:ext cx="648072" cy="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36" name="乘號 35"/>
          <p:cNvSpPr/>
          <p:nvPr/>
        </p:nvSpPr>
        <p:spPr>
          <a:xfrm>
            <a:off x="5076056" y="3902568"/>
            <a:ext cx="612068" cy="1069087"/>
          </a:xfrm>
          <a:prstGeom prst="mathMultiply">
            <a:avLst/>
          </a:prstGeom>
          <a:solidFill>
            <a:schemeClr val="accent2">
              <a:lumMod val="60000"/>
              <a:lumOff val="40000"/>
            </a:schemeClr>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zh-TW" altLang="en-US"/>
          </a:p>
        </p:txBody>
      </p:sp>
      <p:sp>
        <p:nvSpPr>
          <p:cNvPr id="37" name="矩形 36"/>
          <p:cNvSpPr/>
          <p:nvPr/>
        </p:nvSpPr>
        <p:spPr>
          <a:xfrm>
            <a:off x="2276872" y="2996952"/>
            <a:ext cx="6174432" cy="369332"/>
          </a:xfrm>
          <a:prstGeom prst="rect">
            <a:avLst/>
          </a:prstGeom>
        </p:spPr>
        <p:txBody>
          <a:bodyPr wrap="square">
            <a:spAutoFit/>
          </a:bodyPr>
          <a:lstStyle/>
          <a:p>
            <a:r>
              <a:rPr lang="zh-TW" altLang="en-US" dirty="0">
                <a:latin typeface="微軟正黑體" panose="020B0604030504040204" pitchFamily="34" charset="-120"/>
                <a:ea typeface="微軟正黑體" panose="020B0604030504040204" pitchFamily="34" charset="-120"/>
              </a:rPr>
              <a:t>下位概念發明之</a:t>
            </a:r>
            <a:r>
              <a:rPr lang="zh-TW" altLang="en-US" dirty="0" smtClean="0">
                <a:latin typeface="微軟正黑體" panose="020B0604030504040204" pitchFamily="34" charset="-120"/>
                <a:ea typeface="微軟正黑體" panose="020B0604030504040204" pitchFamily="34" charset="-120"/>
              </a:rPr>
              <a:t>公開</a:t>
            </a:r>
            <a:r>
              <a:rPr lang="zh-TW" altLang="en-US" dirty="0">
                <a:latin typeface="微軟正黑體" panose="020B0604030504040204" pitchFamily="34" charset="-120"/>
                <a:ea typeface="微軟正黑體" panose="020B0604030504040204" pitchFamily="34" charset="-120"/>
              </a:rPr>
              <a:t>會使其所屬之上位概念發明</a:t>
            </a:r>
            <a:r>
              <a:rPr lang="zh-TW" altLang="en-US" b="1" dirty="0">
                <a:latin typeface="微軟正黑體" panose="020B0604030504040204" pitchFamily="34" charset="-120"/>
                <a:ea typeface="微軟正黑體" panose="020B0604030504040204" pitchFamily="34" charset="-120"/>
              </a:rPr>
              <a:t>不具新穎性</a:t>
            </a:r>
          </a:p>
        </p:txBody>
      </p:sp>
      <p:sp>
        <p:nvSpPr>
          <p:cNvPr id="40" name="矩形 39"/>
          <p:cNvSpPr/>
          <p:nvPr/>
        </p:nvSpPr>
        <p:spPr>
          <a:xfrm>
            <a:off x="2627784" y="5147900"/>
            <a:ext cx="5472608" cy="369332"/>
          </a:xfrm>
          <a:prstGeom prst="rect">
            <a:avLst/>
          </a:prstGeom>
        </p:spPr>
        <p:txBody>
          <a:bodyPr wrap="square">
            <a:spAutoFit/>
          </a:bodyPr>
          <a:lstStyle/>
          <a:p>
            <a:r>
              <a:rPr lang="zh-TW" altLang="en-US" dirty="0">
                <a:latin typeface="微軟正黑體" panose="020B0604030504040204" pitchFamily="34" charset="-120"/>
                <a:ea typeface="微軟正黑體" panose="020B0604030504040204" pitchFamily="34" charset="-120"/>
              </a:rPr>
              <a:t>上位概念發明之公開</a:t>
            </a:r>
            <a:r>
              <a:rPr lang="zh-TW" altLang="en-US" b="1" dirty="0">
                <a:latin typeface="微軟正黑體" panose="020B0604030504040204" pitchFamily="34" charset="-120"/>
                <a:ea typeface="微軟正黑體" panose="020B0604030504040204" pitchFamily="34" charset="-120"/>
              </a:rPr>
              <a:t>並不影響</a:t>
            </a:r>
            <a:r>
              <a:rPr lang="zh-TW" altLang="en-US" dirty="0">
                <a:latin typeface="微軟正黑體" panose="020B0604030504040204" pitchFamily="34" charset="-120"/>
                <a:ea typeface="微軟正黑體" panose="020B0604030504040204" pitchFamily="34" charset="-120"/>
              </a:rPr>
              <a:t>下位概念發明之新穎性</a:t>
            </a:r>
            <a:endParaRPr lang="zh-TW" altLang="en-US" b="1"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446831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6"/>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p:bldP spid="40"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字方塊 4"/>
          <p:cNvSpPr txBox="1"/>
          <p:nvPr/>
        </p:nvSpPr>
        <p:spPr>
          <a:xfrm>
            <a:off x="2951820" y="214290"/>
            <a:ext cx="3240360" cy="707886"/>
          </a:xfrm>
          <a:prstGeom prst="rect">
            <a:avLst/>
          </a:prstGeom>
          <a:noFill/>
        </p:spPr>
        <p:txBody>
          <a:bodyPr wrap="square" rtlCol="0">
            <a:spAutoFit/>
          </a:bodyPr>
          <a:lstStyle/>
          <a:p>
            <a:pPr algn="ctr"/>
            <a:r>
              <a:rPr lang="zh-TW" altLang="en-US" sz="4000" dirty="0">
                <a:latin typeface="微軟正黑體" panose="020B0604030504040204" pitchFamily="34" charset="-120"/>
                <a:ea typeface="微軟正黑體" panose="020B0604030504040204" pitchFamily="34" charset="-120"/>
              </a:rPr>
              <a:t>發明審查要件</a:t>
            </a:r>
          </a:p>
        </p:txBody>
      </p:sp>
      <p:sp>
        <p:nvSpPr>
          <p:cNvPr id="6" name="日期版面配置區 1"/>
          <p:cNvSpPr>
            <a:spLocks noGrp="1"/>
          </p:cNvSpPr>
          <p:nvPr>
            <p:ph type="dt" sz="half" idx="10"/>
          </p:nvPr>
        </p:nvSpPr>
        <p:spPr>
          <a:xfrm>
            <a:off x="457200" y="6160219"/>
            <a:ext cx="2133600" cy="365125"/>
          </a:xfrm>
        </p:spPr>
        <p:txBody>
          <a:bodyPr/>
          <a:lstStyle/>
          <a:p>
            <a:r>
              <a:rPr lang="en-US" altLang="zh-TW" dirty="0" smtClean="0"/>
              <a:t>www.iipo.com.tw</a:t>
            </a:r>
            <a:endParaRPr lang="zh-TW" altLang="en-US" dirty="0"/>
          </a:p>
        </p:txBody>
      </p:sp>
      <p:sp>
        <p:nvSpPr>
          <p:cNvPr id="7" name="頁尾版面配置區 2"/>
          <p:cNvSpPr>
            <a:spLocks noGrp="1"/>
          </p:cNvSpPr>
          <p:nvPr>
            <p:ph type="ftr" sz="quarter" idx="11"/>
          </p:nvPr>
        </p:nvSpPr>
        <p:spPr>
          <a:xfrm>
            <a:off x="3124200" y="6160219"/>
            <a:ext cx="2895600" cy="365125"/>
          </a:xfrm>
        </p:spPr>
        <p:txBody>
          <a:bodyPr/>
          <a:lstStyle/>
          <a:p>
            <a:r>
              <a:rPr lang="zh-TW" altLang="en-US" smtClean="0"/>
              <a:t>源慶</a:t>
            </a:r>
            <a:r>
              <a:rPr lang="en-US" altLang="zh-TW" smtClean="0"/>
              <a:t>/</a:t>
            </a:r>
            <a:r>
              <a:rPr lang="zh-TW" altLang="en-US" smtClean="0"/>
              <a:t>鴻瑞國際法律專利商標事務所</a:t>
            </a:r>
            <a:endParaRPr lang="zh-TW" altLang="en-US" dirty="0"/>
          </a:p>
        </p:txBody>
      </p:sp>
      <p:sp>
        <p:nvSpPr>
          <p:cNvPr id="8" name="投影片編號版面配置區 3"/>
          <p:cNvSpPr>
            <a:spLocks noGrp="1"/>
          </p:cNvSpPr>
          <p:nvPr>
            <p:ph type="sldNum" sz="quarter" idx="12"/>
          </p:nvPr>
        </p:nvSpPr>
        <p:spPr>
          <a:xfrm>
            <a:off x="6553200" y="6160219"/>
            <a:ext cx="2133600" cy="365125"/>
          </a:xfrm>
        </p:spPr>
        <p:txBody>
          <a:bodyPr/>
          <a:lstStyle/>
          <a:p>
            <a:fld id="{144804FE-49CD-45A7-9DCA-03593087366E}" type="slidenum">
              <a:rPr lang="zh-TW" altLang="en-US" smtClean="0"/>
              <a:pPr/>
              <a:t>34</a:t>
            </a:fld>
            <a:endParaRPr lang="zh-TW" altLang="en-US"/>
          </a:p>
        </p:txBody>
      </p:sp>
      <p:cxnSp>
        <p:nvCxnSpPr>
          <p:cNvPr id="9" name="直線接點 8"/>
          <p:cNvCxnSpPr/>
          <p:nvPr/>
        </p:nvCxnSpPr>
        <p:spPr>
          <a:xfrm>
            <a:off x="0" y="6813376"/>
            <a:ext cx="9144000" cy="0"/>
          </a:xfrm>
          <a:prstGeom prst="line">
            <a:avLst/>
          </a:prstGeom>
          <a:ln w="165100"/>
        </p:spPr>
        <p:style>
          <a:lnRef idx="3">
            <a:schemeClr val="accent2"/>
          </a:lnRef>
          <a:fillRef idx="0">
            <a:schemeClr val="accent2"/>
          </a:fillRef>
          <a:effectRef idx="2">
            <a:schemeClr val="accent2"/>
          </a:effectRef>
          <a:fontRef idx="minor">
            <a:schemeClr val="tx1"/>
          </a:fontRef>
        </p:style>
      </p:cxnSp>
      <p:cxnSp>
        <p:nvCxnSpPr>
          <p:cNvPr id="10" name="直線接點 9"/>
          <p:cNvCxnSpPr/>
          <p:nvPr/>
        </p:nvCxnSpPr>
        <p:spPr>
          <a:xfrm>
            <a:off x="0" y="6597352"/>
            <a:ext cx="9144000" cy="0"/>
          </a:xfrm>
          <a:prstGeom prst="line">
            <a:avLst/>
          </a:prstGeom>
          <a:ln w="76200">
            <a:solidFill>
              <a:schemeClr val="accent2">
                <a:lumMod val="40000"/>
                <a:lumOff val="60000"/>
              </a:schemeClr>
            </a:solidFill>
          </a:ln>
        </p:spPr>
        <p:style>
          <a:lnRef idx="3">
            <a:schemeClr val="accent2"/>
          </a:lnRef>
          <a:fillRef idx="0">
            <a:schemeClr val="accent2"/>
          </a:fillRef>
          <a:effectRef idx="2">
            <a:schemeClr val="accent2"/>
          </a:effectRef>
          <a:fontRef idx="minor">
            <a:schemeClr val="tx1"/>
          </a:fontRef>
        </p:style>
      </p:cxnSp>
      <p:sp>
        <p:nvSpPr>
          <p:cNvPr id="11" name="文字方塊 10"/>
          <p:cNvSpPr txBox="1"/>
          <p:nvPr/>
        </p:nvSpPr>
        <p:spPr>
          <a:xfrm>
            <a:off x="539552" y="1412776"/>
            <a:ext cx="1800200" cy="4401205"/>
          </a:xfrm>
          <a:prstGeom prst="rect">
            <a:avLst/>
          </a:prstGeom>
          <a:noFill/>
        </p:spPr>
        <p:txBody>
          <a:bodyPr wrap="square" rtlCol="0">
            <a:spAutoFit/>
          </a:bodyPr>
          <a:lstStyle/>
          <a:p>
            <a:pPr marL="342900" indent="-342900">
              <a:buFont typeface="Arial" panose="020B0604020202020204" pitchFamily="34" charset="0"/>
              <a:buChar char="•"/>
            </a:pPr>
            <a:r>
              <a:rPr lang="zh-TW" altLang="en-US" sz="2000" dirty="0" smtClean="0">
                <a:solidFill>
                  <a:schemeClr val="bg1"/>
                </a:solidFill>
                <a:latin typeface="微軟正黑體" pitchFamily="34" charset="-120"/>
                <a:ea typeface="微軟正黑體" pitchFamily="34" charset="-120"/>
              </a:rPr>
              <a:t>產業利用性</a:t>
            </a:r>
            <a:endParaRPr lang="en-US" altLang="zh-TW" sz="2000" dirty="0" smtClean="0">
              <a:solidFill>
                <a:schemeClr val="bg1"/>
              </a:solidFill>
              <a:latin typeface="微軟正黑體" pitchFamily="34" charset="-120"/>
              <a:ea typeface="微軟正黑體" pitchFamily="34" charset="-120"/>
            </a:endParaRPr>
          </a:p>
          <a:p>
            <a:endParaRPr lang="en-US" altLang="zh-TW" sz="2000" dirty="0" smtClean="0">
              <a:latin typeface="微軟正黑體" pitchFamily="34" charset="-120"/>
              <a:ea typeface="微軟正黑體" pitchFamily="34" charset="-120"/>
            </a:endParaRPr>
          </a:p>
          <a:p>
            <a:pPr marL="342900" indent="-342900">
              <a:buFont typeface="Arial" panose="020B0604020202020204" pitchFamily="34" charset="0"/>
              <a:buChar char="•"/>
            </a:pPr>
            <a:endParaRPr lang="en-US" altLang="zh-TW" sz="2000" dirty="0">
              <a:latin typeface="微軟正黑體" pitchFamily="34" charset="-120"/>
              <a:ea typeface="微軟正黑體" pitchFamily="34" charset="-120"/>
            </a:endParaRPr>
          </a:p>
          <a:p>
            <a:endParaRPr lang="en-US" altLang="zh-TW" sz="2000" dirty="0" smtClean="0">
              <a:latin typeface="微軟正黑體" pitchFamily="34" charset="-120"/>
              <a:ea typeface="微軟正黑體" pitchFamily="34" charset="-120"/>
            </a:endParaRPr>
          </a:p>
          <a:p>
            <a:pPr marL="342900" indent="-342900">
              <a:buFont typeface="Arial" panose="020B0604020202020204" pitchFamily="34" charset="0"/>
              <a:buChar char="•"/>
            </a:pPr>
            <a:r>
              <a:rPr lang="zh-TW" altLang="en-US" sz="2000" b="1" dirty="0" smtClean="0">
                <a:latin typeface="微軟正黑體" pitchFamily="34" charset="-120"/>
                <a:ea typeface="微軟正黑體" pitchFamily="34" charset="-120"/>
              </a:rPr>
              <a:t>新穎性</a:t>
            </a:r>
            <a:endParaRPr lang="en-US" altLang="zh-TW" sz="2000" b="1" dirty="0" smtClean="0">
              <a:latin typeface="微軟正黑體" pitchFamily="34" charset="-120"/>
              <a:ea typeface="微軟正黑體" pitchFamily="34" charset="-120"/>
            </a:endParaRPr>
          </a:p>
          <a:p>
            <a:pPr marL="342900" indent="-342900">
              <a:buFont typeface="Arial" panose="020B0604020202020204" pitchFamily="34" charset="0"/>
              <a:buChar char="•"/>
            </a:pPr>
            <a:endParaRPr lang="en-US" altLang="zh-TW" sz="2000" dirty="0">
              <a:latin typeface="微軟正黑體" pitchFamily="34" charset="-120"/>
              <a:ea typeface="微軟正黑體" pitchFamily="34" charset="-120"/>
            </a:endParaRPr>
          </a:p>
          <a:p>
            <a:pPr marL="342900" indent="-342900">
              <a:buFont typeface="Arial" panose="020B0604020202020204" pitchFamily="34" charset="0"/>
              <a:buChar char="•"/>
            </a:pPr>
            <a:endParaRPr lang="en-US" altLang="zh-TW" sz="2000" dirty="0" smtClean="0">
              <a:latin typeface="微軟正黑體" pitchFamily="34" charset="-120"/>
              <a:ea typeface="微軟正黑體" pitchFamily="34" charset="-120"/>
            </a:endParaRPr>
          </a:p>
          <a:p>
            <a:pPr marL="342900" indent="-342900">
              <a:buFont typeface="Arial" panose="020B0604020202020204" pitchFamily="34" charset="0"/>
              <a:buChar char="•"/>
            </a:pPr>
            <a:endParaRPr lang="en-US" altLang="zh-TW" sz="2000" dirty="0">
              <a:latin typeface="微軟正黑體" pitchFamily="34" charset="-120"/>
              <a:ea typeface="微軟正黑體" pitchFamily="34" charset="-120"/>
            </a:endParaRPr>
          </a:p>
          <a:p>
            <a:pPr marL="342900" indent="-342900">
              <a:buFont typeface="Arial" panose="020B0604020202020204" pitchFamily="34" charset="0"/>
              <a:buChar char="•"/>
            </a:pPr>
            <a:endParaRPr lang="en-US" altLang="zh-TW" sz="2000" dirty="0" smtClean="0">
              <a:latin typeface="微軟正黑體" pitchFamily="34" charset="-120"/>
              <a:ea typeface="微軟正黑體" pitchFamily="34" charset="-120"/>
            </a:endParaRPr>
          </a:p>
          <a:p>
            <a:pPr marL="342900" indent="-342900">
              <a:buFont typeface="Arial" panose="020B0604020202020204" pitchFamily="34" charset="0"/>
              <a:buChar char="•"/>
            </a:pPr>
            <a:r>
              <a:rPr lang="zh-TW" altLang="en-US" sz="2000" dirty="0" smtClean="0">
                <a:solidFill>
                  <a:schemeClr val="bg1"/>
                </a:solidFill>
                <a:latin typeface="微軟正黑體" pitchFamily="34" charset="-120"/>
                <a:ea typeface="微軟正黑體" pitchFamily="34" charset="-120"/>
              </a:rPr>
              <a:t>進步性</a:t>
            </a:r>
            <a:endParaRPr lang="en-US" altLang="zh-TW" sz="2000" dirty="0" smtClean="0">
              <a:solidFill>
                <a:schemeClr val="bg1"/>
              </a:solidFill>
              <a:latin typeface="微軟正黑體" pitchFamily="34" charset="-120"/>
              <a:ea typeface="微軟正黑體" pitchFamily="34" charset="-120"/>
            </a:endParaRPr>
          </a:p>
          <a:p>
            <a:pPr marL="342900" indent="-342900">
              <a:buFont typeface="Arial" panose="020B0604020202020204" pitchFamily="34" charset="0"/>
              <a:buChar char="•"/>
            </a:pPr>
            <a:endParaRPr lang="en-US" altLang="zh-TW" sz="2000" dirty="0">
              <a:latin typeface="微軟正黑體" pitchFamily="34" charset="-120"/>
              <a:ea typeface="微軟正黑體" pitchFamily="34" charset="-120"/>
            </a:endParaRPr>
          </a:p>
          <a:p>
            <a:pPr marL="342900" indent="-342900">
              <a:buFont typeface="Arial" panose="020B0604020202020204" pitchFamily="34" charset="0"/>
              <a:buChar char="•"/>
            </a:pPr>
            <a:endParaRPr lang="en-US" altLang="zh-TW" sz="2000" dirty="0" smtClean="0">
              <a:latin typeface="微軟正黑體" pitchFamily="34" charset="-120"/>
              <a:ea typeface="微軟正黑體" pitchFamily="34" charset="-120"/>
            </a:endParaRPr>
          </a:p>
          <a:p>
            <a:pPr marL="342900" indent="-342900">
              <a:buFont typeface="Arial" panose="020B0604020202020204" pitchFamily="34" charset="0"/>
              <a:buChar char="•"/>
            </a:pPr>
            <a:endParaRPr lang="en-US" altLang="zh-TW" sz="2000" dirty="0">
              <a:latin typeface="微軟正黑體" pitchFamily="34" charset="-120"/>
              <a:ea typeface="微軟正黑體" pitchFamily="34" charset="-120"/>
            </a:endParaRPr>
          </a:p>
          <a:p>
            <a:pPr marL="342900" indent="-342900">
              <a:buFont typeface="Arial" panose="020B0604020202020204" pitchFamily="34" charset="0"/>
              <a:buChar char="•"/>
            </a:pPr>
            <a:endParaRPr lang="en-US" altLang="zh-TW" sz="2000" dirty="0" smtClean="0">
              <a:latin typeface="微軟正黑體" pitchFamily="34" charset="-120"/>
              <a:ea typeface="微軟正黑體" pitchFamily="34" charset="-120"/>
            </a:endParaRPr>
          </a:p>
        </p:txBody>
      </p:sp>
      <p:sp>
        <p:nvSpPr>
          <p:cNvPr id="12" name="內容版面配置區 2"/>
          <p:cNvSpPr txBox="1">
            <a:spLocks/>
          </p:cNvSpPr>
          <p:nvPr/>
        </p:nvSpPr>
        <p:spPr>
          <a:xfrm>
            <a:off x="2084388" y="2034536"/>
            <a:ext cx="6592068" cy="1080120"/>
          </a:xfrm>
          <a:prstGeom prst="rect">
            <a:avLst/>
          </a:prstGeom>
        </p:spPr>
        <p:txBody>
          <a:bodyPr>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altLang="zh-TW" sz="1800" dirty="0" smtClean="0">
                <a:latin typeface="微軟正黑體" panose="020B0604030504040204" pitchFamily="34" charset="-120"/>
                <a:ea typeface="微軟正黑體" panose="020B0604030504040204" pitchFamily="34" charset="-120"/>
              </a:rPr>
              <a:t>1.</a:t>
            </a:r>
            <a:r>
              <a:rPr lang="zh-TW" altLang="en-US" sz="1800" dirty="0" smtClean="0">
                <a:latin typeface="微軟正黑體" panose="020B0604030504040204" pitchFamily="34" charset="-120"/>
                <a:ea typeface="微軟正黑體" panose="020B0604030504040204" pitchFamily="34" charset="-120"/>
              </a:rPr>
              <a:t> 確認引證文獻的</a:t>
            </a:r>
            <a:r>
              <a:rPr lang="zh-TW" altLang="en-US" sz="2000" b="1" dirty="0" smtClean="0">
                <a:latin typeface="微軟正黑體" panose="020B0604030504040204" pitchFamily="34" charset="-120"/>
                <a:ea typeface="微軟正黑體" panose="020B0604030504040204" pitchFamily="34" charset="-120"/>
              </a:rPr>
              <a:t>公開時間</a:t>
            </a:r>
            <a:r>
              <a:rPr lang="zh-TW" altLang="en-US" sz="1800" dirty="0" smtClean="0">
                <a:latin typeface="微軟正黑體" panose="020B0604030504040204" pitchFamily="34" charset="-120"/>
                <a:ea typeface="微軟正黑體" panose="020B0604030504040204" pitchFamily="34" charset="-120"/>
              </a:rPr>
              <a:t>是否早於本案</a:t>
            </a:r>
            <a:endParaRPr lang="en-US" altLang="zh-TW" sz="1800" dirty="0" smtClean="0">
              <a:latin typeface="微軟正黑體" panose="020B0604030504040204" pitchFamily="34" charset="-120"/>
              <a:ea typeface="微軟正黑體" panose="020B0604030504040204" pitchFamily="34" charset="-120"/>
            </a:endParaRPr>
          </a:p>
          <a:p>
            <a:pPr marL="0" indent="0">
              <a:buNone/>
            </a:pPr>
            <a:r>
              <a:rPr lang="en-US" altLang="zh-TW" sz="1800" dirty="0" smtClean="0">
                <a:latin typeface="微軟正黑體" panose="020B0604030504040204" pitchFamily="34" charset="-120"/>
                <a:ea typeface="微軟正黑體" panose="020B0604030504040204" pitchFamily="34" charset="-120"/>
              </a:rPr>
              <a:t>2.</a:t>
            </a:r>
            <a:r>
              <a:rPr lang="zh-TW" altLang="en-US" sz="1800" dirty="0" smtClean="0">
                <a:latin typeface="微軟正黑體" panose="020B0604030504040204" pitchFamily="34" charset="-120"/>
                <a:ea typeface="微軟正黑體" panose="020B0604030504040204" pitchFamily="34" charset="-120"/>
              </a:rPr>
              <a:t> 比對單一引證文獻是否和本案的「獨立項」</a:t>
            </a:r>
            <a:r>
              <a:rPr lang="zh-TW" altLang="en-US" sz="2000" b="1" dirty="0" smtClean="0">
                <a:latin typeface="微軟正黑體" panose="020B0604030504040204" pitchFamily="34" charset="-120"/>
                <a:ea typeface="微軟正黑體" panose="020B0604030504040204" pitchFamily="34" charset="-120"/>
              </a:rPr>
              <a:t>一模一樣</a:t>
            </a:r>
            <a:r>
              <a:rPr lang="zh-TW" altLang="en-US" sz="1800" dirty="0" smtClean="0">
                <a:latin typeface="微軟正黑體" panose="020B0604030504040204" pitchFamily="34" charset="-120"/>
                <a:ea typeface="微軟正黑體" panose="020B0604030504040204" pitchFamily="34" charset="-120"/>
              </a:rPr>
              <a:t>？</a:t>
            </a:r>
            <a:endParaRPr lang="en-US" altLang="zh-TW" sz="1800" dirty="0" smtClean="0">
              <a:latin typeface="微軟正黑體" panose="020B0604030504040204" pitchFamily="34" charset="-120"/>
              <a:ea typeface="微軟正黑體" panose="020B0604030504040204" pitchFamily="34" charset="-120"/>
            </a:endParaRPr>
          </a:p>
          <a:p>
            <a:pPr marL="0" indent="0">
              <a:buNone/>
            </a:pPr>
            <a:r>
              <a:rPr lang="en-US" altLang="zh-TW" sz="1800" dirty="0" smtClean="0">
                <a:latin typeface="微軟正黑體" panose="020B0604030504040204" pitchFamily="34" charset="-120"/>
                <a:ea typeface="微軟正黑體" panose="020B0604030504040204" pitchFamily="34" charset="-120"/>
              </a:rPr>
              <a:t>3.</a:t>
            </a:r>
            <a:r>
              <a:rPr lang="zh-TW" altLang="en-US" sz="1800" dirty="0" smtClean="0">
                <a:latin typeface="微軟正黑體" panose="020B0604030504040204" pitchFamily="34" charset="-120"/>
                <a:ea typeface="微軟正黑體" panose="020B0604030504040204" pitchFamily="34" charset="-120"/>
              </a:rPr>
              <a:t> 本案是否還有</a:t>
            </a:r>
            <a:r>
              <a:rPr lang="zh-TW" altLang="en-US" sz="2000" b="1" dirty="0" smtClean="0">
                <a:latin typeface="微軟正黑體" panose="020B0604030504040204" pitchFamily="34" charset="-120"/>
                <a:ea typeface="微軟正黑體" panose="020B0604030504040204" pitchFamily="34" charset="-120"/>
              </a:rPr>
              <a:t>其他技術內容</a:t>
            </a:r>
            <a:r>
              <a:rPr lang="zh-TW" altLang="en-US" sz="1800" dirty="0" smtClean="0">
                <a:latin typeface="微軟正黑體" panose="020B0604030504040204" pitchFamily="34" charset="-120"/>
                <a:ea typeface="微軟正黑體" panose="020B0604030504040204" pitchFamily="34" charset="-120"/>
              </a:rPr>
              <a:t>和引證文獻</a:t>
            </a:r>
            <a:r>
              <a:rPr lang="zh-TW" altLang="en-US" sz="2000" b="1" dirty="0" smtClean="0">
                <a:latin typeface="微軟正黑體" panose="020B0604030504040204" pitchFamily="34" charset="-120"/>
                <a:ea typeface="微軟正黑體" panose="020B0604030504040204" pitchFamily="34" charset="-120"/>
              </a:rPr>
              <a:t>不一樣</a:t>
            </a:r>
            <a:r>
              <a:rPr lang="zh-TW" altLang="en-US" sz="1800" dirty="0" smtClean="0">
                <a:latin typeface="微軟正黑體" panose="020B0604030504040204" pitchFamily="34" charset="-120"/>
                <a:ea typeface="微軟正黑體" panose="020B0604030504040204" pitchFamily="34" charset="-120"/>
              </a:rPr>
              <a:t>？</a:t>
            </a:r>
            <a:endParaRPr lang="en-US" altLang="zh-TW" sz="1800" dirty="0" smtClean="0">
              <a:latin typeface="微軟正黑體" panose="020B0604030504040204" pitchFamily="34" charset="-120"/>
              <a:ea typeface="微軟正黑體" panose="020B0604030504040204" pitchFamily="34" charset="-120"/>
            </a:endParaRPr>
          </a:p>
        </p:txBody>
      </p:sp>
      <p:sp>
        <p:nvSpPr>
          <p:cNvPr id="2" name="矩形 1"/>
          <p:cNvSpPr/>
          <p:nvPr/>
        </p:nvSpPr>
        <p:spPr>
          <a:xfrm>
            <a:off x="1619672" y="3472552"/>
            <a:ext cx="6552728" cy="707886"/>
          </a:xfrm>
          <a:prstGeom prst="rect">
            <a:avLst/>
          </a:prstGeom>
        </p:spPr>
        <p:txBody>
          <a:bodyPr wrap="square">
            <a:spAutoFit/>
          </a:bodyPr>
          <a:lstStyle/>
          <a:p>
            <a:pPr lvl="0" algn="ctr"/>
            <a:r>
              <a:rPr lang="zh-TW" altLang="en-US" sz="2000" dirty="0">
                <a:solidFill>
                  <a:prstClr val="black"/>
                </a:solidFill>
                <a:latin typeface="微軟正黑體" panose="020B0604030504040204" pitchFamily="34" charset="-120"/>
                <a:ea typeface="微軟正黑體" panose="020B0604030504040204" pitchFamily="34" charset="-120"/>
              </a:rPr>
              <a:t>和引證文獻的差異需要</a:t>
            </a:r>
            <a:r>
              <a:rPr lang="zh-TW" altLang="en-US" sz="2000" b="1" dirty="0">
                <a:solidFill>
                  <a:schemeClr val="accent2"/>
                </a:solidFill>
                <a:latin typeface="微軟正黑體" panose="020B0604030504040204" pitchFamily="34" charset="-120"/>
                <a:ea typeface="微軟正黑體" panose="020B0604030504040204" pitchFamily="34" charset="-120"/>
              </a:rPr>
              <a:t>是有意義</a:t>
            </a:r>
            <a:r>
              <a:rPr lang="zh-TW" altLang="en-US" sz="2000" b="1" dirty="0" smtClean="0">
                <a:solidFill>
                  <a:schemeClr val="accent2"/>
                </a:solidFill>
                <a:latin typeface="微軟正黑體" panose="020B0604030504040204" pitchFamily="34" charset="-120"/>
                <a:ea typeface="微軟正黑體" panose="020B0604030504040204" pitchFamily="34" charset="-120"/>
              </a:rPr>
              <a:t>的</a:t>
            </a:r>
            <a:endParaRPr lang="en-US" altLang="zh-TW" sz="2000" b="1" dirty="0" smtClean="0">
              <a:solidFill>
                <a:schemeClr val="accent2"/>
              </a:solidFill>
              <a:latin typeface="微軟正黑體" panose="020B0604030504040204" pitchFamily="34" charset="-120"/>
              <a:ea typeface="微軟正黑體" panose="020B0604030504040204" pitchFamily="34" charset="-120"/>
            </a:endParaRPr>
          </a:p>
          <a:p>
            <a:pPr lvl="0"/>
            <a:r>
              <a:rPr lang="zh-TW" altLang="en-US" sz="2000" dirty="0" smtClean="0">
                <a:solidFill>
                  <a:prstClr val="black"/>
                </a:solidFill>
                <a:latin typeface="微軟正黑體" panose="020B0604030504040204" pitchFamily="34" charset="-120"/>
                <a:ea typeface="微軟正黑體" panose="020B0604030504040204" pitchFamily="34" charset="-120"/>
              </a:rPr>
              <a:t>例如</a:t>
            </a:r>
            <a:r>
              <a:rPr lang="zh-TW" altLang="en-US" sz="2000" dirty="0">
                <a:solidFill>
                  <a:prstClr val="black"/>
                </a:solidFill>
                <a:latin typeface="微軟正黑體" panose="020B0604030504040204" pitchFamily="34" charset="-120"/>
                <a:ea typeface="微軟正黑體" panose="020B0604030504040204" pitchFamily="34" charset="-120"/>
              </a:rPr>
              <a:t>基於一個</a:t>
            </a:r>
            <a:r>
              <a:rPr lang="zh-TW" altLang="en-US" sz="2000" dirty="0" smtClean="0">
                <a:solidFill>
                  <a:prstClr val="black"/>
                </a:solidFill>
                <a:latin typeface="微軟正黑體" panose="020B0604030504040204" pitchFamily="34" charset="-120"/>
                <a:ea typeface="微軟正黑體" panose="020B0604030504040204" pitchFamily="34" charset="-120"/>
              </a:rPr>
              <a:t>元件、一道步驟</a:t>
            </a:r>
            <a:r>
              <a:rPr lang="en-US" altLang="zh-TW" sz="2000" dirty="0" smtClean="0">
                <a:solidFill>
                  <a:prstClr val="black"/>
                </a:solidFill>
                <a:latin typeface="微軟正黑體" panose="020B0604030504040204" pitchFamily="34" charset="-120"/>
                <a:ea typeface="微軟正黑體" panose="020B0604030504040204" pitchFamily="34" charset="-120"/>
              </a:rPr>
              <a:t>…</a:t>
            </a:r>
            <a:r>
              <a:rPr lang="zh-TW" altLang="en-US" sz="2000" dirty="0">
                <a:solidFill>
                  <a:prstClr val="black"/>
                </a:solidFill>
                <a:latin typeface="微軟正黑體" panose="020B0604030504040204" pitchFamily="34" charset="-120"/>
                <a:ea typeface="微軟正黑體" panose="020B0604030504040204" pitchFamily="34" charset="-120"/>
              </a:rPr>
              <a:t>的差異，導致了</a:t>
            </a:r>
            <a:r>
              <a:rPr lang="zh-TW" altLang="en-US" sz="2000" b="1" dirty="0">
                <a:solidFill>
                  <a:schemeClr val="accent2"/>
                </a:solidFill>
                <a:latin typeface="微軟正黑體" panose="020B0604030504040204" pitchFamily="34" charset="-120"/>
                <a:ea typeface="微軟正黑體" panose="020B0604030504040204" pitchFamily="34" charset="-120"/>
              </a:rPr>
              <a:t>特定</a:t>
            </a:r>
            <a:r>
              <a:rPr lang="zh-TW" altLang="en-US" sz="2000" b="1" dirty="0" smtClean="0">
                <a:solidFill>
                  <a:schemeClr val="accent2"/>
                </a:solidFill>
                <a:latin typeface="微軟正黑體" panose="020B0604030504040204" pitchFamily="34" charset="-120"/>
                <a:ea typeface="微軟正黑體" panose="020B0604030504040204" pitchFamily="34" charset="-120"/>
              </a:rPr>
              <a:t>功效</a:t>
            </a:r>
            <a:endParaRPr lang="en-US" altLang="zh-TW" sz="2000" b="1" dirty="0">
              <a:solidFill>
                <a:schemeClr val="accent2"/>
              </a:solidFill>
              <a:latin typeface="微軟正黑體" panose="020B0604030504040204" pitchFamily="34" charset="-120"/>
              <a:ea typeface="微軟正黑體" panose="020B0604030504040204" pitchFamily="34" charset="-120"/>
            </a:endParaRPr>
          </a:p>
        </p:txBody>
      </p:sp>
      <p:sp>
        <p:nvSpPr>
          <p:cNvPr id="4" name="矩形 3"/>
          <p:cNvSpPr/>
          <p:nvPr/>
        </p:nvSpPr>
        <p:spPr>
          <a:xfrm>
            <a:off x="1835696" y="4685074"/>
            <a:ext cx="1512167" cy="400110"/>
          </a:xfrm>
          <a:prstGeom prst="rect">
            <a:avLst/>
          </a:prstGeom>
        </p:spPr>
        <p:txBody>
          <a:bodyPr wrap="square">
            <a:spAutoFit/>
          </a:bodyPr>
          <a:lstStyle/>
          <a:p>
            <a:pPr algn="ctr"/>
            <a:r>
              <a:rPr lang="zh-TW" altLang="en-US" sz="2000" dirty="0">
                <a:latin typeface="微軟正黑體" panose="020B0604030504040204" pitchFamily="34" charset="-120"/>
                <a:ea typeface="微軟正黑體" panose="020B0604030504040204" pitchFamily="34" charset="-120"/>
              </a:rPr>
              <a:t>克服新穎</a:t>
            </a:r>
            <a:r>
              <a:rPr lang="zh-TW" altLang="en-US" sz="2000" dirty="0" smtClean="0">
                <a:latin typeface="微軟正黑體" panose="020B0604030504040204" pitchFamily="34" charset="-120"/>
                <a:ea typeface="微軟正黑體" panose="020B0604030504040204" pitchFamily="34" charset="-120"/>
              </a:rPr>
              <a:t>性</a:t>
            </a:r>
            <a:endParaRPr lang="zh-TW" altLang="en-US" dirty="0"/>
          </a:p>
        </p:txBody>
      </p:sp>
      <p:sp>
        <p:nvSpPr>
          <p:cNvPr id="13" name="矩形 12"/>
          <p:cNvSpPr/>
          <p:nvPr/>
        </p:nvSpPr>
        <p:spPr>
          <a:xfrm>
            <a:off x="4064782" y="4685074"/>
            <a:ext cx="1590500" cy="400110"/>
          </a:xfrm>
          <a:prstGeom prst="rect">
            <a:avLst/>
          </a:prstGeom>
        </p:spPr>
        <p:txBody>
          <a:bodyPr wrap="none">
            <a:spAutoFit/>
          </a:bodyPr>
          <a:lstStyle/>
          <a:p>
            <a:r>
              <a:rPr lang="zh-TW" altLang="en-US" sz="2000" b="1" dirty="0">
                <a:latin typeface="微軟正黑體" panose="020B0604030504040204" pitchFamily="34" charset="-120"/>
                <a:ea typeface="微軟正黑體" panose="020B0604030504040204" pitchFamily="34" charset="-120"/>
              </a:rPr>
              <a:t>具有專利</a:t>
            </a:r>
            <a:r>
              <a:rPr lang="zh-TW" altLang="en-US" sz="2000" b="1" dirty="0" smtClean="0">
                <a:latin typeface="微軟正黑體" panose="020B0604030504040204" pitchFamily="34" charset="-120"/>
                <a:ea typeface="微軟正黑體" panose="020B0604030504040204" pitchFamily="34" charset="-120"/>
              </a:rPr>
              <a:t>性</a:t>
            </a:r>
            <a:r>
              <a:rPr lang="en-US" altLang="zh-TW" sz="2000" b="1" dirty="0" smtClean="0">
                <a:latin typeface="微軟正黑體" panose="020B0604030504040204" pitchFamily="34" charset="-120"/>
                <a:ea typeface="微軟正黑體" panose="020B0604030504040204" pitchFamily="34" charset="-120"/>
              </a:rPr>
              <a:t>?</a:t>
            </a:r>
            <a:endParaRPr lang="zh-TW" altLang="en-US" b="1" dirty="0"/>
          </a:p>
        </p:txBody>
      </p:sp>
      <p:sp>
        <p:nvSpPr>
          <p:cNvPr id="14" name="矩形 13"/>
          <p:cNvSpPr/>
          <p:nvPr/>
        </p:nvSpPr>
        <p:spPr>
          <a:xfrm>
            <a:off x="6372200" y="4685074"/>
            <a:ext cx="1008112" cy="400110"/>
          </a:xfrm>
          <a:prstGeom prst="rect">
            <a:avLst/>
          </a:prstGeom>
        </p:spPr>
        <p:txBody>
          <a:bodyPr wrap="square">
            <a:spAutoFit/>
          </a:bodyPr>
          <a:lstStyle/>
          <a:p>
            <a:pPr lvl="0" algn="ctr"/>
            <a:r>
              <a:rPr lang="zh-TW" altLang="en-US" sz="2000" b="1" dirty="0" smtClean="0">
                <a:latin typeface="微軟正黑體" panose="020B0604030504040204" pitchFamily="34" charset="-120"/>
                <a:ea typeface="微軟正黑體" panose="020B0604030504040204" pitchFamily="34" charset="-120"/>
              </a:rPr>
              <a:t>進步</a:t>
            </a:r>
            <a:r>
              <a:rPr lang="zh-TW" altLang="en-US" sz="2000" b="1" dirty="0">
                <a:latin typeface="微軟正黑體" panose="020B0604030504040204" pitchFamily="34" charset="-120"/>
                <a:ea typeface="微軟正黑體" panose="020B0604030504040204" pitchFamily="34" charset="-120"/>
              </a:rPr>
              <a:t>性</a:t>
            </a:r>
            <a:endParaRPr lang="zh-TW" altLang="en-US" b="1" dirty="0"/>
          </a:p>
        </p:txBody>
      </p:sp>
      <p:sp>
        <p:nvSpPr>
          <p:cNvPr id="15" name="不等於 14"/>
          <p:cNvSpPr/>
          <p:nvPr/>
        </p:nvSpPr>
        <p:spPr>
          <a:xfrm>
            <a:off x="3337231" y="4685074"/>
            <a:ext cx="720080" cy="400110"/>
          </a:xfrm>
          <a:prstGeom prst="mathNotEqual">
            <a:avLst/>
          </a:prstGeom>
          <a:ln>
            <a:solidFill>
              <a:schemeClr val="accent2">
                <a:lumMod val="20000"/>
                <a:lumOff val="8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TW" altLang="en-US">
              <a:solidFill>
                <a:schemeClr val="tx1"/>
              </a:solidFill>
            </a:endParaRPr>
          </a:p>
        </p:txBody>
      </p:sp>
      <p:sp>
        <p:nvSpPr>
          <p:cNvPr id="16" name="向右箭號 15"/>
          <p:cNvSpPr/>
          <p:nvPr/>
        </p:nvSpPr>
        <p:spPr>
          <a:xfrm>
            <a:off x="5796136" y="4685074"/>
            <a:ext cx="504056" cy="285844"/>
          </a:xfrm>
          <a:prstGeom prst="rightArrow">
            <a:avLst/>
          </a:prstGeom>
          <a:ln>
            <a:solidFill>
              <a:schemeClr val="accent2">
                <a:lumMod val="20000"/>
                <a:lumOff val="8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TW" altLang="en-US"/>
          </a:p>
        </p:txBody>
      </p:sp>
      <p:sp>
        <p:nvSpPr>
          <p:cNvPr id="17" name="矩形 16"/>
          <p:cNvSpPr/>
          <p:nvPr/>
        </p:nvSpPr>
        <p:spPr>
          <a:xfrm>
            <a:off x="2109026" y="1556792"/>
            <a:ext cx="821059" cy="400110"/>
          </a:xfrm>
          <a:prstGeom prst="rect">
            <a:avLst/>
          </a:prstGeom>
        </p:spPr>
        <p:txBody>
          <a:bodyPr wrap="none">
            <a:spAutoFit/>
          </a:bodyPr>
          <a:lstStyle/>
          <a:p>
            <a:r>
              <a:rPr lang="zh-TW" altLang="en-US" sz="2000" b="1" dirty="0" smtClean="0">
                <a:latin typeface="微軟正黑體" panose="020B0604030504040204" pitchFamily="34" charset="-120"/>
                <a:ea typeface="微軟正黑體" panose="020B0604030504040204" pitchFamily="34" charset="-120"/>
              </a:rPr>
              <a:t>克服</a:t>
            </a:r>
            <a:r>
              <a:rPr lang="en-US" altLang="zh-TW" sz="2000" b="1" dirty="0" smtClean="0">
                <a:latin typeface="微軟正黑體" panose="020B0604030504040204" pitchFamily="34" charset="-120"/>
                <a:ea typeface="微軟正黑體" panose="020B0604030504040204" pitchFamily="34" charset="-120"/>
              </a:rPr>
              <a:t>?</a:t>
            </a:r>
            <a:endParaRPr lang="zh-TW" altLang="en-US" sz="2000" b="1" dirty="0"/>
          </a:p>
        </p:txBody>
      </p:sp>
    </p:spTree>
    <p:extLst>
      <p:ext uri="{BB962C8B-B14F-4D97-AF65-F5344CB8AC3E}">
        <p14:creationId xmlns:p14="http://schemas.microsoft.com/office/powerpoint/2010/main" val="2120068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13" grpId="0"/>
      <p:bldP spid="14" grpId="0"/>
      <p:bldP spid="15" grpId="0" animBg="1"/>
      <p:bldP spid="1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字方塊 4"/>
          <p:cNvSpPr txBox="1"/>
          <p:nvPr/>
        </p:nvSpPr>
        <p:spPr>
          <a:xfrm>
            <a:off x="2951820" y="214290"/>
            <a:ext cx="3240360" cy="707886"/>
          </a:xfrm>
          <a:prstGeom prst="rect">
            <a:avLst/>
          </a:prstGeom>
          <a:noFill/>
        </p:spPr>
        <p:txBody>
          <a:bodyPr wrap="square" rtlCol="0">
            <a:spAutoFit/>
          </a:bodyPr>
          <a:lstStyle/>
          <a:p>
            <a:pPr algn="ctr"/>
            <a:r>
              <a:rPr lang="zh-TW" altLang="en-US" sz="4000" dirty="0">
                <a:latin typeface="微軟正黑體" panose="020B0604030504040204" pitchFamily="34" charset="-120"/>
                <a:ea typeface="微軟正黑體" panose="020B0604030504040204" pitchFamily="34" charset="-120"/>
              </a:rPr>
              <a:t>發明審查要件</a:t>
            </a:r>
          </a:p>
        </p:txBody>
      </p:sp>
      <p:sp>
        <p:nvSpPr>
          <p:cNvPr id="6" name="日期版面配置區 1"/>
          <p:cNvSpPr>
            <a:spLocks noGrp="1"/>
          </p:cNvSpPr>
          <p:nvPr>
            <p:ph type="dt" sz="half" idx="10"/>
          </p:nvPr>
        </p:nvSpPr>
        <p:spPr>
          <a:xfrm>
            <a:off x="457200" y="6160219"/>
            <a:ext cx="2133600" cy="365125"/>
          </a:xfrm>
        </p:spPr>
        <p:txBody>
          <a:bodyPr/>
          <a:lstStyle/>
          <a:p>
            <a:r>
              <a:rPr lang="en-US" altLang="zh-TW" dirty="0" smtClean="0"/>
              <a:t>www.iipo.com.tw</a:t>
            </a:r>
            <a:endParaRPr lang="zh-TW" altLang="en-US" dirty="0"/>
          </a:p>
        </p:txBody>
      </p:sp>
      <p:sp>
        <p:nvSpPr>
          <p:cNvPr id="7" name="頁尾版面配置區 2"/>
          <p:cNvSpPr>
            <a:spLocks noGrp="1"/>
          </p:cNvSpPr>
          <p:nvPr>
            <p:ph type="ftr" sz="quarter" idx="11"/>
          </p:nvPr>
        </p:nvSpPr>
        <p:spPr>
          <a:xfrm>
            <a:off x="3124200" y="6160219"/>
            <a:ext cx="2895600" cy="365125"/>
          </a:xfrm>
        </p:spPr>
        <p:txBody>
          <a:bodyPr/>
          <a:lstStyle/>
          <a:p>
            <a:r>
              <a:rPr lang="zh-TW" altLang="en-US" smtClean="0"/>
              <a:t>源慶</a:t>
            </a:r>
            <a:r>
              <a:rPr lang="en-US" altLang="zh-TW" smtClean="0"/>
              <a:t>/</a:t>
            </a:r>
            <a:r>
              <a:rPr lang="zh-TW" altLang="en-US" smtClean="0"/>
              <a:t>鴻瑞國際法律專利商標事務所</a:t>
            </a:r>
            <a:endParaRPr lang="zh-TW" altLang="en-US" dirty="0"/>
          </a:p>
        </p:txBody>
      </p:sp>
      <p:sp>
        <p:nvSpPr>
          <p:cNvPr id="8" name="投影片編號版面配置區 3"/>
          <p:cNvSpPr>
            <a:spLocks noGrp="1"/>
          </p:cNvSpPr>
          <p:nvPr>
            <p:ph type="sldNum" sz="quarter" idx="12"/>
          </p:nvPr>
        </p:nvSpPr>
        <p:spPr>
          <a:xfrm>
            <a:off x="6553200" y="6160219"/>
            <a:ext cx="2133600" cy="365125"/>
          </a:xfrm>
        </p:spPr>
        <p:txBody>
          <a:bodyPr/>
          <a:lstStyle/>
          <a:p>
            <a:fld id="{144804FE-49CD-45A7-9DCA-03593087366E}" type="slidenum">
              <a:rPr lang="zh-TW" altLang="en-US" smtClean="0"/>
              <a:pPr/>
              <a:t>35</a:t>
            </a:fld>
            <a:endParaRPr lang="zh-TW" altLang="en-US"/>
          </a:p>
        </p:txBody>
      </p:sp>
      <p:cxnSp>
        <p:nvCxnSpPr>
          <p:cNvPr id="9" name="直線接點 8"/>
          <p:cNvCxnSpPr/>
          <p:nvPr/>
        </p:nvCxnSpPr>
        <p:spPr>
          <a:xfrm>
            <a:off x="0" y="6813376"/>
            <a:ext cx="9144000" cy="0"/>
          </a:xfrm>
          <a:prstGeom prst="line">
            <a:avLst/>
          </a:prstGeom>
          <a:ln w="165100"/>
        </p:spPr>
        <p:style>
          <a:lnRef idx="3">
            <a:schemeClr val="accent2"/>
          </a:lnRef>
          <a:fillRef idx="0">
            <a:schemeClr val="accent2"/>
          </a:fillRef>
          <a:effectRef idx="2">
            <a:schemeClr val="accent2"/>
          </a:effectRef>
          <a:fontRef idx="minor">
            <a:schemeClr val="tx1"/>
          </a:fontRef>
        </p:style>
      </p:cxnSp>
      <p:cxnSp>
        <p:nvCxnSpPr>
          <p:cNvPr id="10" name="直線接點 9"/>
          <p:cNvCxnSpPr/>
          <p:nvPr/>
        </p:nvCxnSpPr>
        <p:spPr>
          <a:xfrm>
            <a:off x="0" y="6597352"/>
            <a:ext cx="9144000" cy="0"/>
          </a:xfrm>
          <a:prstGeom prst="line">
            <a:avLst/>
          </a:prstGeom>
          <a:ln w="76200">
            <a:solidFill>
              <a:schemeClr val="accent2">
                <a:lumMod val="40000"/>
                <a:lumOff val="60000"/>
              </a:schemeClr>
            </a:solidFill>
          </a:ln>
        </p:spPr>
        <p:style>
          <a:lnRef idx="3">
            <a:schemeClr val="accent2"/>
          </a:lnRef>
          <a:fillRef idx="0">
            <a:schemeClr val="accent2"/>
          </a:fillRef>
          <a:effectRef idx="2">
            <a:schemeClr val="accent2"/>
          </a:effectRef>
          <a:fontRef idx="minor">
            <a:schemeClr val="tx1"/>
          </a:fontRef>
        </p:style>
      </p:cxnSp>
      <p:sp>
        <p:nvSpPr>
          <p:cNvPr id="11" name="文字方塊 10"/>
          <p:cNvSpPr txBox="1"/>
          <p:nvPr/>
        </p:nvSpPr>
        <p:spPr>
          <a:xfrm>
            <a:off x="539552" y="1412776"/>
            <a:ext cx="1800200" cy="4401205"/>
          </a:xfrm>
          <a:prstGeom prst="rect">
            <a:avLst/>
          </a:prstGeom>
          <a:noFill/>
        </p:spPr>
        <p:txBody>
          <a:bodyPr wrap="square" rtlCol="0">
            <a:spAutoFit/>
          </a:bodyPr>
          <a:lstStyle/>
          <a:p>
            <a:pPr marL="342900" indent="-342900">
              <a:buFont typeface="Arial" panose="020B0604020202020204" pitchFamily="34" charset="0"/>
              <a:buChar char="•"/>
            </a:pPr>
            <a:endParaRPr lang="en-US" altLang="zh-TW" sz="2000" dirty="0" smtClean="0">
              <a:latin typeface="微軟正黑體" pitchFamily="34" charset="-120"/>
              <a:ea typeface="微軟正黑體" pitchFamily="34" charset="-120"/>
            </a:endParaRPr>
          </a:p>
          <a:p>
            <a:endParaRPr lang="en-US" altLang="zh-TW" sz="2000" dirty="0" smtClean="0">
              <a:latin typeface="微軟正黑體" pitchFamily="34" charset="-120"/>
              <a:ea typeface="微軟正黑體" pitchFamily="34" charset="-120"/>
            </a:endParaRPr>
          </a:p>
          <a:p>
            <a:pPr marL="342900" indent="-342900">
              <a:buFont typeface="Arial" panose="020B0604020202020204" pitchFamily="34" charset="0"/>
              <a:buChar char="•"/>
            </a:pPr>
            <a:endParaRPr lang="en-US" altLang="zh-TW" sz="2000" dirty="0">
              <a:latin typeface="微軟正黑體" pitchFamily="34" charset="-120"/>
              <a:ea typeface="微軟正黑體" pitchFamily="34" charset="-120"/>
            </a:endParaRPr>
          </a:p>
          <a:p>
            <a:endParaRPr lang="en-US" altLang="zh-TW" sz="2000" dirty="0" smtClean="0">
              <a:latin typeface="微軟正黑體" pitchFamily="34" charset="-120"/>
              <a:ea typeface="微軟正黑體" pitchFamily="34" charset="-120"/>
            </a:endParaRPr>
          </a:p>
          <a:p>
            <a:pPr marL="342900" indent="-342900">
              <a:buFont typeface="Arial" panose="020B0604020202020204" pitchFamily="34" charset="0"/>
              <a:buChar char="•"/>
            </a:pPr>
            <a:endParaRPr lang="en-US" altLang="zh-TW" sz="2000" dirty="0" smtClean="0">
              <a:latin typeface="微軟正黑體" pitchFamily="34" charset="-120"/>
              <a:ea typeface="微軟正黑體" pitchFamily="34" charset="-120"/>
            </a:endParaRPr>
          </a:p>
          <a:p>
            <a:pPr marL="342900" indent="-342900">
              <a:buFont typeface="Arial" panose="020B0604020202020204" pitchFamily="34" charset="0"/>
              <a:buChar char="•"/>
            </a:pPr>
            <a:endParaRPr lang="en-US" altLang="zh-TW" sz="2000" dirty="0">
              <a:latin typeface="微軟正黑體" pitchFamily="34" charset="-120"/>
              <a:ea typeface="微軟正黑體" pitchFamily="34" charset="-120"/>
            </a:endParaRPr>
          </a:p>
          <a:p>
            <a:pPr marL="342900" indent="-342900">
              <a:buFont typeface="Arial" panose="020B0604020202020204" pitchFamily="34" charset="0"/>
              <a:buChar char="•"/>
            </a:pPr>
            <a:endParaRPr lang="en-US" altLang="zh-TW" sz="2000" dirty="0" smtClean="0">
              <a:latin typeface="微軟正黑體" pitchFamily="34" charset="-120"/>
              <a:ea typeface="微軟正黑體" pitchFamily="34" charset="-120"/>
            </a:endParaRPr>
          </a:p>
          <a:p>
            <a:pPr marL="342900" indent="-342900">
              <a:buFont typeface="Arial" panose="020B0604020202020204" pitchFamily="34" charset="0"/>
              <a:buChar char="•"/>
            </a:pPr>
            <a:endParaRPr lang="en-US" altLang="zh-TW" sz="2000" dirty="0">
              <a:latin typeface="微軟正黑體" pitchFamily="34" charset="-120"/>
              <a:ea typeface="微軟正黑體" pitchFamily="34" charset="-120"/>
            </a:endParaRPr>
          </a:p>
          <a:p>
            <a:pPr marL="342900" indent="-342900">
              <a:buFont typeface="Arial" panose="020B0604020202020204" pitchFamily="34" charset="0"/>
              <a:buChar char="•"/>
            </a:pPr>
            <a:endParaRPr lang="en-US" altLang="zh-TW" sz="2000" dirty="0" smtClean="0">
              <a:latin typeface="微軟正黑體" pitchFamily="34" charset="-120"/>
              <a:ea typeface="微軟正黑體" pitchFamily="34" charset="-120"/>
            </a:endParaRPr>
          </a:p>
          <a:p>
            <a:pPr marL="342900" indent="-342900">
              <a:buFont typeface="Arial" panose="020B0604020202020204" pitchFamily="34" charset="0"/>
              <a:buChar char="•"/>
            </a:pPr>
            <a:r>
              <a:rPr lang="zh-TW" altLang="en-US" sz="2000" b="1" dirty="0" smtClean="0">
                <a:latin typeface="微軟正黑體" pitchFamily="34" charset="-120"/>
                <a:ea typeface="微軟正黑體" pitchFamily="34" charset="-120"/>
              </a:rPr>
              <a:t>進步性</a:t>
            </a:r>
            <a:endParaRPr lang="en-US" altLang="zh-TW" sz="2000" b="1" dirty="0" smtClean="0">
              <a:latin typeface="微軟正黑體" pitchFamily="34" charset="-120"/>
              <a:ea typeface="微軟正黑體" pitchFamily="34" charset="-120"/>
            </a:endParaRPr>
          </a:p>
          <a:p>
            <a:pPr marL="342900" indent="-342900">
              <a:buFont typeface="Arial" panose="020B0604020202020204" pitchFamily="34" charset="0"/>
              <a:buChar char="•"/>
            </a:pPr>
            <a:endParaRPr lang="en-US" altLang="zh-TW" sz="2000" dirty="0">
              <a:latin typeface="微軟正黑體" pitchFamily="34" charset="-120"/>
              <a:ea typeface="微軟正黑體" pitchFamily="34" charset="-120"/>
            </a:endParaRPr>
          </a:p>
          <a:p>
            <a:pPr marL="342900" indent="-342900">
              <a:buFont typeface="Arial" panose="020B0604020202020204" pitchFamily="34" charset="0"/>
              <a:buChar char="•"/>
            </a:pPr>
            <a:endParaRPr lang="en-US" altLang="zh-TW" sz="2000" dirty="0" smtClean="0">
              <a:latin typeface="微軟正黑體" pitchFamily="34" charset="-120"/>
              <a:ea typeface="微軟正黑體" pitchFamily="34" charset="-120"/>
            </a:endParaRPr>
          </a:p>
          <a:p>
            <a:pPr marL="342900" indent="-342900">
              <a:buFont typeface="Arial" panose="020B0604020202020204" pitchFamily="34" charset="0"/>
              <a:buChar char="•"/>
            </a:pPr>
            <a:endParaRPr lang="en-US" altLang="zh-TW" sz="2000" dirty="0">
              <a:latin typeface="微軟正黑體" pitchFamily="34" charset="-120"/>
              <a:ea typeface="微軟正黑體" pitchFamily="34" charset="-120"/>
            </a:endParaRPr>
          </a:p>
          <a:p>
            <a:pPr marL="342900" indent="-342900">
              <a:buFont typeface="Arial" panose="020B0604020202020204" pitchFamily="34" charset="0"/>
              <a:buChar char="•"/>
            </a:pPr>
            <a:endParaRPr lang="en-US" altLang="zh-TW" sz="2000" dirty="0" smtClean="0">
              <a:latin typeface="微軟正黑體" pitchFamily="34" charset="-120"/>
              <a:ea typeface="微軟正黑體" pitchFamily="34" charset="-120"/>
            </a:endParaRPr>
          </a:p>
        </p:txBody>
      </p:sp>
      <p:grpSp>
        <p:nvGrpSpPr>
          <p:cNvPr id="12" name="群組 11"/>
          <p:cNvGrpSpPr/>
          <p:nvPr/>
        </p:nvGrpSpPr>
        <p:grpSpPr>
          <a:xfrm>
            <a:off x="1691680" y="1340768"/>
            <a:ext cx="6624736" cy="1800200"/>
            <a:chOff x="971600" y="1178749"/>
            <a:chExt cx="6624736" cy="1800200"/>
          </a:xfrm>
        </p:grpSpPr>
        <p:sp>
          <p:nvSpPr>
            <p:cNvPr id="13" name="矩形 12"/>
            <p:cNvSpPr/>
            <p:nvPr/>
          </p:nvSpPr>
          <p:spPr>
            <a:xfrm>
              <a:off x="971600" y="1178749"/>
              <a:ext cx="2723823" cy="369332"/>
            </a:xfrm>
            <a:prstGeom prst="rect">
              <a:avLst/>
            </a:prstGeom>
          </p:spPr>
          <p:txBody>
            <a:bodyPr wrap="none">
              <a:spAutoFit/>
            </a:bodyPr>
            <a:lstStyle/>
            <a:p>
              <a:r>
                <a:rPr lang="zh-TW" altLang="en-US" b="1" dirty="0" smtClean="0">
                  <a:solidFill>
                    <a:srgbClr val="000000"/>
                  </a:solidFill>
                  <a:latin typeface="微軟正黑體" pitchFamily="34" charset="-120"/>
                  <a:ea typeface="微軟正黑體" pitchFamily="34" charset="-120"/>
                </a:rPr>
                <a:t>專利法第二十二條第二項</a:t>
              </a:r>
              <a:endParaRPr lang="zh-TW" altLang="en-US" b="1" dirty="0">
                <a:latin typeface="微軟正黑體" pitchFamily="34" charset="-120"/>
                <a:ea typeface="微軟正黑體" pitchFamily="34" charset="-120"/>
              </a:endParaRPr>
            </a:p>
          </p:txBody>
        </p:sp>
        <p:sp>
          <p:nvSpPr>
            <p:cNvPr id="14" name="矩形 13"/>
            <p:cNvSpPr/>
            <p:nvPr/>
          </p:nvSpPr>
          <p:spPr>
            <a:xfrm>
              <a:off x="1043608" y="1593954"/>
              <a:ext cx="6552728" cy="1384995"/>
            </a:xfrm>
            <a:prstGeom prst="rect">
              <a:avLst/>
            </a:prstGeom>
          </p:spPr>
          <p:txBody>
            <a:bodyPr wrap="square">
              <a:spAutoFit/>
            </a:bodyPr>
            <a:lstStyle/>
            <a:p>
              <a:pPr algn="ctr">
                <a:lnSpc>
                  <a:spcPct val="140000"/>
                </a:lnSpc>
                <a:defRPr/>
              </a:pPr>
              <a:r>
                <a:rPr lang="zh-TW" altLang="en-US" sz="2000" dirty="0">
                  <a:solidFill>
                    <a:srgbClr val="000000"/>
                  </a:solidFill>
                  <a:latin typeface="微軟正黑體" pitchFamily="34" charset="-120"/>
                  <a:ea typeface="微軟正黑體" pitchFamily="34" charset="-120"/>
                </a:rPr>
                <a:t>發明雖無前項各款所列情事，但為其</a:t>
              </a:r>
              <a:r>
                <a:rPr lang="zh-TW" altLang="en-US" sz="2000" b="1" dirty="0">
                  <a:solidFill>
                    <a:srgbClr val="000000"/>
                  </a:solidFill>
                  <a:latin typeface="微軟正黑體" pitchFamily="34" charset="-120"/>
                  <a:ea typeface="微軟正黑體" pitchFamily="34" charset="-120"/>
                </a:rPr>
                <a:t>所屬技術領域</a:t>
              </a:r>
              <a:r>
                <a:rPr lang="zh-TW" altLang="en-US" sz="2000" dirty="0">
                  <a:solidFill>
                    <a:srgbClr val="000000"/>
                  </a:solidFill>
                  <a:latin typeface="微軟正黑體" pitchFamily="34" charset="-120"/>
                  <a:ea typeface="微軟正黑體" pitchFamily="34" charset="-120"/>
                </a:rPr>
                <a:t>中</a:t>
              </a:r>
              <a:r>
                <a:rPr lang="zh-TW" altLang="en-US" sz="2000" dirty="0" smtClean="0">
                  <a:solidFill>
                    <a:srgbClr val="000000"/>
                  </a:solidFill>
                  <a:latin typeface="微軟正黑體" pitchFamily="34" charset="-120"/>
                  <a:ea typeface="微軟正黑體" pitchFamily="34" charset="-120"/>
                </a:rPr>
                <a:t>具有</a:t>
              </a:r>
              <a:r>
                <a:rPr lang="zh-TW" altLang="en-US" sz="2000" b="1" dirty="0" smtClean="0">
                  <a:solidFill>
                    <a:srgbClr val="000000"/>
                  </a:solidFill>
                  <a:latin typeface="微軟正黑體" pitchFamily="34" charset="-120"/>
                  <a:ea typeface="微軟正黑體" pitchFamily="34" charset="-120"/>
                </a:rPr>
                <a:t>通常</a:t>
              </a:r>
              <a:r>
                <a:rPr lang="zh-TW" altLang="en-US" sz="2000" b="1" dirty="0">
                  <a:solidFill>
                    <a:srgbClr val="000000"/>
                  </a:solidFill>
                  <a:latin typeface="微軟正黑體" pitchFamily="34" charset="-120"/>
                  <a:ea typeface="微軟正黑體" pitchFamily="34" charset="-120"/>
                </a:rPr>
                <a:t>知識者</a:t>
              </a:r>
              <a:r>
                <a:rPr lang="zh-TW" altLang="en-US" sz="2000" dirty="0">
                  <a:solidFill>
                    <a:srgbClr val="000000"/>
                  </a:solidFill>
                  <a:latin typeface="微軟正黑體" pitchFamily="34" charset="-120"/>
                  <a:ea typeface="微軟正黑體" pitchFamily="34" charset="-120"/>
                </a:rPr>
                <a:t>依</a:t>
              </a:r>
              <a:r>
                <a:rPr lang="zh-TW" altLang="en-US" sz="2000" dirty="0" smtClean="0">
                  <a:solidFill>
                    <a:srgbClr val="000000"/>
                  </a:solidFill>
                  <a:latin typeface="微軟正黑體" pitchFamily="34" charset="-120"/>
                  <a:ea typeface="微軟正黑體" pitchFamily="34" charset="-120"/>
                </a:rPr>
                <a:t>申請</a:t>
              </a:r>
              <a:r>
                <a:rPr lang="zh-TW" altLang="en-US" sz="2000" dirty="0">
                  <a:solidFill>
                    <a:srgbClr val="000000"/>
                  </a:solidFill>
                  <a:latin typeface="微軟正黑體" pitchFamily="34" charset="-120"/>
                  <a:ea typeface="微軟正黑體" pitchFamily="34" charset="-120"/>
                </a:rPr>
                <a:t>前之</a:t>
              </a:r>
              <a:r>
                <a:rPr lang="zh-TW" altLang="en-US" sz="2000" b="1" dirty="0">
                  <a:solidFill>
                    <a:srgbClr val="000000"/>
                  </a:solidFill>
                  <a:latin typeface="微軟正黑體" pitchFamily="34" charset="-120"/>
                  <a:ea typeface="微軟正黑體" pitchFamily="34" charset="-120"/>
                </a:rPr>
                <a:t>先前技術</a:t>
              </a:r>
              <a:r>
                <a:rPr lang="zh-TW" altLang="en-US" sz="2000" dirty="0">
                  <a:solidFill>
                    <a:srgbClr val="000000"/>
                  </a:solidFill>
                  <a:latin typeface="微軟正黑體" pitchFamily="34" charset="-120"/>
                  <a:ea typeface="微軟正黑體" pitchFamily="34" charset="-120"/>
                </a:rPr>
                <a:t>所能</a:t>
              </a:r>
              <a:r>
                <a:rPr lang="zh-TW" altLang="en-US" sz="2000" b="1" dirty="0">
                  <a:solidFill>
                    <a:schemeClr val="accent2"/>
                  </a:solidFill>
                  <a:latin typeface="微軟正黑體" pitchFamily="34" charset="-120"/>
                  <a:ea typeface="微軟正黑體" pitchFamily="34" charset="-120"/>
                </a:rPr>
                <a:t>輕易完成</a:t>
              </a:r>
              <a:r>
                <a:rPr lang="zh-TW" altLang="en-US" sz="2000" dirty="0">
                  <a:solidFill>
                    <a:srgbClr val="000000"/>
                  </a:solidFill>
                  <a:latin typeface="微軟正黑體" pitchFamily="34" charset="-120"/>
                  <a:ea typeface="微軟正黑體" pitchFamily="34" charset="-120"/>
                </a:rPr>
                <a:t>時</a:t>
              </a:r>
              <a:r>
                <a:rPr lang="zh-TW" altLang="en-US" sz="2000" dirty="0" smtClean="0">
                  <a:solidFill>
                    <a:srgbClr val="000000"/>
                  </a:solidFill>
                  <a:latin typeface="微軟正黑體" pitchFamily="34" charset="-120"/>
                  <a:ea typeface="微軟正黑體" pitchFamily="34" charset="-120"/>
                </a:rPr>
                <a:t>，</a:t>
              </a:r>
              <a:endParaRPr lang="en-US" altLang="zh-TW" sz="2000" dirty="0" smtClean="0">
                <a:solidFill>
                  <a:srgbClr val="000000"/>
                </a:solidFill>
                <a:latin typeface="微軟正黑體" pitchFamily="34" charset="-120"/>
                <a:ea typeface="微軟正黑體" pitchFamily="34" charset="-120"/>
              </a:endParaRPr>
            </a:p>
            <a:p>
              <a:pPr algn="ctr">
                <a:lnSpc>
                  <a:spcPct val="140000"/>
                </a:lnSpc>
                <a:defRPr/>
              </a:pPr>
              <a:r>
                <a:rPr lang="zh-TW" altLang="en-US" sz="2000" dirty="0" smtClean="0">
                  <a:solidFill>
                    <a:srgbClr val="000000"/>
                  </a:solidFill>
                  <a:latin typeface="微軟正黑體" pitchFamily="34" charset="-120"/>
                  <a:ea typeface="微軟正黑體" pitchFamily="34" charset="-120"/>
                </a:rPr>
                <a:t>仍不得取得</a:t>
              </a:r>
              <a:r>
                <a:rPr lang="zh-TW" altLang="en-US" sz="2000" dirty="0">
                  <a:solidFill>
                    <a:srgbClr val="000000"/>
                  </a:solidFill>
                  <a:latin typeface="微軟正黑體" pitchFamily="34" charset="-120"/>
                  <a:ea typeface="微軟正黑體" pitchFamily="34" charset="-120"/>
                </a:rPr>
                <a:t>發明專利。</a:t>
              </a:r>
            </a:p>
          </p:txBody>
        </p:sp>
      </p:grpSp>
      <p:sp>
        <p:nvSpPr>
          <p:cNvPr id="3" name="矩形 2"/>
          <p:cNvSpPr/>
          <p:nvPr/>
        </p:nvSpPr>
        <p:spPr>
          <a:xfrm>
            <a:off x="1547664" y="4365104"/>
            <a:ext cx="7488832" cy="1477328"/>
          </a:xfrm>
          <a:prstGeom prst="rect">
            <a:avLst/>
          </a:prstGeom>
        </p:spPr>
        <p:txBody>
          <a:bodyPr wrap="square">
            <a:spAutoFit/>
          </a:bodyPr>
          <a:lstStyle/>
          <a:p>
            <a:pPr algn="ctr"/>
            <a:r>
              <a:rPr lang="en-US" altLang="zh-TW" dirty="0" smtClean="0">
                <a:latin typeface="微軟正黑體" panose="020B0604030504040204" pitchFamily="34" charset="-120"/>
                <a:ea typeface="微軟正黑體" panose="020B0604030504040204" pitchFamily="34" charset="-120"/>
              </a:rPr>
              <a:t>(</a:t>
            </a:r>
            <a:r>
              <a:rPr lang="en-US" altLang="zh-TW" dirty="0">
                <a:latin typeface="微軟正黑體" panose="020B0604030504040204" pitchFamily="34" charset="-120"/>
                <a:ea typeface="微軟正黑體" panose="020B0604030504040204" pitchFamily="34" charset="-120"/>
              </a:rPr>
              <a:t>1)</a:t>
            </a:r>
            <a:r>
              <a:rPr lang="zh-TW" altLang="en-US" b="1" dirty="0">
                <a:latin typeface="微軟正黑體" panose="020B0604030504040204" pitchFamily="34" charset="-120"/>
                <a:ea typeface="微軟正黑體" panose="020B0604030504040204" pitchFamily="34" charset="-120"/>
              </a:rPr>
              <a:t>多</a:t>
            </a:r>
            <a:r>
              <a:rPr lang="zh-TW" altLang="en-US" b="1" dirty="0" smtClean="0">
                <a:latin typeface="微軟正黑體" panose="020B0604030504040204" pitchFamily="34" charset="-120"/>
                <a:ea typeface="微軟正黑體" panose="020B0604030504040204" pitchFamily="34" charset="-120"/>
              </a:rPr>
              <a:t>份</a:t>
            </a:r>
            <a:r>
              <a:rPr lang="zh-TW" altLang="en-US" dirty="0" smtClean="0">
                <a:latin typeface="微軟正黑體" panose="020B0604030504040204" pitchFamily="34" charset="-120"/>
                <a:ea typeface="微軟正黑體" panose="020B0604030504040204" pitchFamily="34" charset="-120"/>
              </a:rPr>
              <a:t>引證文件中</a:t>
            </a:r>
            <a:r>
              <a:rPr lang="zh-TW" altLang="en-US" dirty="0">
                <a:latin typeface="微軟正黑體" panose="020B0604030504040204" pitchFamily="34" charset="-120"/>
                <a:ea typeface="微軟正黑體" panose="020B0604030504040204" pitchFamily="34" charset="-120"/>
              </a:rPr>
              <a:t>之</a:t>
            </a:r>
            <a:r>
              <a:rPr lang="zh-TW" altLang="en-US" b="1" dirty="0">
                <a:latin typeface="微軟正黑體" panose="020B0604030504040204" pitchFamily="34" charset="-120"/>
                <a:ea typeface="微軟正黑體" panose="020B0604030504040204" pitchFamily="34" charset="-120"/>
              </a:rPr>
              <a:t>全部或部分</a:t>
            </a:r>
            <a:r>
              <a:rPr lang="zh-TW" altLang="en-US" dirty="0">
                <a:latin typeface="微軟正黑體" panose="020B0604030504040204" pitchFamily="34" charset="-120"/>
                <a:ea typeface="微軟正黑體" panose="020B0604030504040204" pitchFamily="34" charset="-120"/>
              </a:rPr>
              <a:t>技術內容的</a:t>
            </a:r>
            <a:r>
              <a:rPr lang="zh-TW" altLang="en-US" b="1" dirty="0" smtClean="0">
                <a:latin typeface="微軟正黑體" panose="020B0604030504040204" pitchFamily="34" charset="-120"/>
                <a:ea typeface="微軟正黑體" panose="020B0604030504040204" pitchFamily="34" charset="-120"/>
              </a:rPr>
              <a:t>結合</a:t>
            </a:r>
            <a:endParaRPr lang="en-US" altLang="zh-TW" b="1" dirty="0" smtClean="0">
              <a:latin typeface="微軟正黑體" panose="020B0604030504040204" pitchFamily="34" charset="-120"/>
              <a:ea typeface="微軟正黑體" panose="020B0604030504040204" pitchFamily="34" charset="-120"/>
            </a:endParaRPr>
          </a:p>
          <a:p>
            <a:pPr algn="ctr"/>
            <a:r>
              <a:rPr lang="en-US" altLang="zh-TW" dirty="0" smtClean="0">
                <a:latin typeface="微軟正黑體" panose="020B0604030504040204" pitchFamily="34" charset="-120"/>
                <a:ea typeface="微軟正黑體" panose="020B0604030504040204" pitchFamily="34" charset="-120"/>
              </a:rPr>
              <a:t>(</a:t>
            </a:r>
            <a:r>
              <a:rPr lang="en-US" altLang="zh-TW" dirty="0">
                <a:latin typeface="微軟正黑體" panose="020B0604030504040204" pitchFamily="34" charset="-120"/>
                <a:ea typeface="微軟正黑體" panose="020B0604030504040204" pitchFamily="34" charset="-120"/>
              </a:rPr>
              <a:t>2)</a:t>
            </a:r>
            <a:r>
              <a:rPr lang="zh-TW" altLang="en-US" b="1" dirty="0">
                <a:latin typeface="微軟正黑體" panose="020B0604030504040204" pitchFamily="34" charset="-120"/>
                <a:ea typeface="微軟正黑體" panose="020B0604030504040204" pitchFamily="34" charset="-120"/>
              </a:rPr>
              <a:t>一份</a:t>
            </a:r>
            <a:r>
              <a:rPr lang="zh-TW" altLang="en-US" dirty="0">
                <a:latin typeface="微軟正黑體" panose="020B0604030504040204" pitchFamily="34" charset="-120"/>
                <a:ea typeface="微軟正黑體" panose="020B0604030504040204" pitchFamily="34" charset="-120"/>
              </a:rPr>
              <a:t>引證文件中</a:t>
            </a:r>
            <a:r>
              <a:rPr lang="zh-TW" altLang="en-US" b="1" dirty="0">
                <a:latin typeface="微軟正黑體" panose="020B0604030504040204" pitchFamily="34" charset="-120"/>
                <a:ea typeface="微軟正黑體" panose="020B0604030504040204" pitchFamily="34" charset="-120"/>
              </a:rPr>
              <a:t>不同部分</a:t>
            </a:r>
            <a:r>
              <a:rPr lang="zh-TW" altLang="en-US" dirty="0">
                <a:latin typeface="微軟正黑體" panose="020B0604030504040204" pitchFamily="34" charset="-120"/>
                <a:ea typeface="微軟正黑體" panose="020B0604030504040204" pitchFamily="34" charset="-120"/>
              </a:rPr>
              <a:t>之技術內容的</a:t>
            </a:r>
            <a:r>
              <a:rPr lang="zh-TW" altLang="en-US" b="1" dirty="0" smtClean="0">
                <a:latin typeface="微軟正黑體" panose="020B0604030504040204" pitchFamily="34" charset="-120"/>
                <a:ea typeface="微軟正黑體" panose="020B0604030504040204" pitchFamily="34" charset="-120"/>
              </a:rPr>
              <a:t>結合</a:t>
            </a:r>
            <a:endParaRPr lang="en-US" altLang="zh-TW" b="1" dirty="0">
              <a:latin typeface="微軟正黑體" panose="020B0604030504040204" pitchFamily="34" charset="-120"/>
              <a:ea typeface="微軟正黑體" panose="020B0604030504040204" pitchFamily="34" charset="-120"/>
            </a:endParaRPr>
          </a:p>
          <a:p>
            <a:pPr algn="ctr"/>
            <a:r>
              <a:rPr lang="en-US" altLang="zh-TW" dirty="0" smtClean="0">
                <a:latin typeface="微軟正黑體" panose="020B0604030504040204" pitchFamily="34" charset="-120"/>
                <a:ea typeface="微軟正黑體" panose="020B0604030504040204" pitchFamily="34" charset="-120"/>
              </a:rPr>
              <a:t>(</a:t>
            </a:r>
            <a:r>
              <a:rPr lang="en-US" altLang="zh-TW" dirty="0">
                <a:latin typeface="微軟正黑體" panose="020B0604030504040204" pitchFamily="34" charset="-120"/>
                <a:ea typeface="微軟正黑體" panose="020B0604030504040204" pitchFamily="34" charset="-120"/>
              </a:rPr>
              <a:t>3)</a:t>
            </a:r>
            <a:r>
              <a:rPr lang="zh-TW" altLang="en-US" b="1" dirty="0">
                <a:latin typeface="微軟正黑體" panose="020B0604030504040204" pitchFamily="34" charset="-120"/>
                <a:ea typeface="微軟正黑體" panose="020B0604030504040204" pitchFamily="34" charset="-120"/>
              </a:rPr>
              <a:t>引證文件</a:t>
            </a:r>
            <a:r>
              <a:rPr lang="zh-TW" altLang="en-US" dirty="0" smtClean="0">
                <a:latin typeface="微軟正黑體" panose="020B0604030504040204" pitchFamily="34" charset="-120"/>
                <a:ea typeface="微軟正黑體" panose="020B0604030504040204" pitchFamily="34" charset="-120"/>
              </a:rPr>
              <a:t>中之</a:t>
            </a:r>
            <a:r>
              <a:rPr lang="zh-TW" altLang="en-US" dirty="0">
                <a:latin typeface="微軟正黑體" panose="020B0604030504040204" pitchFamily="34" charset="-120"/>
                <a:ea typeface="微軟正黑體" panose="020B0604030504040204" pitchFamily="34" charset="-120"/>
              </a:rPr>
              <a:t>技術內容與</a:t>
            </a:r>
            <a:r>
              <a:rPr lang="zh-TW" altLang="en-US" b="1" dirty="0">
                <a:latin typeface="微軟正黑體" panose="020B0604030504040204" pitchFamily="34" charset="-120"/>
                <a:ea typeface="微軟正黑體" panose="020B0604030504040204" pitchFamily="34" charset="-120"/>
              </a:rPr>
              <a:t>其他公開</a:t>
            </a:r>
            <a:r>
              <a:rPr lang="zh-TW" altLang="en-US" b="1" dirty="0" smtClean="0">
                <a:latin typeface="微軟正黑體" panose="020B0604030504040204" pitchFamily="34" charset="-120"/>
                <a:ea typeface="微軟正黑體" panose="020B0604030504040204" pitchFamily="34" charset="-120"/>
              </a:rPr>
              <a:t>形式之</a:t>
            </a:r>
            <a:r>
              <a:rPr lang="zh-TW" altLang="en-US" b="1" dirty="0">
                <a:latin typeface="微軟正黑體" panose="020B0604030504040204" pitchFamily="34" charset="-120"/>
                <a:ea typeface="微軟正黑體" panose="020B0604030504040204" pitchFamily="34" charset="-120"/>
              </a:rPr>
              <a:t>先前</a:t>
            </a:r>
            <a:r>
              <a:rPr lang="zh-TW" altLang="en-US" b="1" dirty="0" smtClean="0">
                <a:latin typeface="微軟正黑體" panose="020B0604030504040204" pitchFamily="34" charset="-120"/>
                <a:ea typeface="微軟正黑體" panose="020B0604030504040204" pitchFamily="34" charset="-120"/>
              </a:rPr>
              <a:t>技術</a:t>
            </a:r>
            <a:r>
              <a:rPr lang="zh-TW" altLang="en-US" dirty="0">
                <a:latin typeface="微軟正黑體" panose="020B0604030504040204" pitchFamily="34" charset="-120"/>
                <a:ea typeface="微軟正黑體" panose="020B0604030504040204" pitchFamily="34" charset="-120"/>
              </a:rPr>
              <a:t>的技術內容之</a:t>
            </a:r>
            <a:r>
              <a:rPr lang="zh-TW" altLang="en-US" b="1" dirty="0" smtClean="0">
                <a:latin typeface="微軟正黑體" panose="020B0604030504040204" pitchFamily="34" charset="-120"/>
                <a:ea typeface="微軟正黑體" panose="020B0604030504040204" pitchFamily="34" charset="-120"/>
              </a:rPr>
              <a:t>結合</a:t>
            </a:r>
            <a:endParaRPr lang="en-US" altLang="zh-TW" b="1" dirty="0" smtClean="0">
              <a:latin typeface="微軟正黑體" panose="020B0604030504040204" pitchFamily="34" charset="-120"/>
              <a:ea typeface="微軟正黑體" panose="020B0604030504040204" pitchFamily="34" charset="-120"/>
            </a:endParaRPr>
          </a:p>
          <a:p>
            <a:pPr algn="ctr"/>
            <a:r>
              <a:rPr lang="zh-TW" altLang="en-US" dirty="0" smtClean="0">
                <a:latin typeface="微軟正黑體" panose="020B0604030504040204" pitchFamily="34" charset="-120"/>
                <a:ea typeface="微軟正黑體" panose="020B0604030504040204" pitchFamily="34" charset="-120"/>
              </a:rPr>
              <a:t> </a:t>
            </a:r>
            <a:r>
              <a:rPr lang="en-US" altLang="zh-TW" dirty="0" smtClean="0">
                <a:latin typeface="微軟正黑體" panose="020B0604030504040204" pitchFamily="34" charset="-120"/>
                <a:ea typeface="微軟正黑體" panose="020B0604030504040204" pitchFamily="34" charset="-120"/>
              </a:rPr>
              <a:t>(</a:t>
            </a:r>
            <a:r>
              <a:rPr lang="en-US" altLang="zh-TW" dirty="0">
                <a:latin typeface="微軟正黑體" panose="020B0604030504040204" pitchFamily="34" charset="-120"/>
                <a:ea typeface="微軟正黑體" panose="020B0604030504040204" pitchFamily="34" charset="-120"/>
              </a:rPr>
              <a:t>4)</a:t>
            </a:r>
            <a:r>
              <a:rPr lang="zh-TW" altLang="en-US" b="1" dirty="0">
                <a:latin typeface="微軟正黑體" panose="020B0604030504040204" pitchFamily="34" charset="-120"/>
                <a:ea typeface="微軟正黑體" panose="020B0604030504040204" pitchFamily="34" charset="-120"/>
              </a:rPr>
              <a:t>引證文件</a:t>
            </a:r>
            <a:r>
              <a:rPr lang="zh-TW" altLang="en-US" dirty="0">
                <a:latin typeface="微軟正黑體" panose="020B0604030504040204" pitchFamily="34" charset="-120"/>
                <a:ea typeface="微軟正黑體" panose="020B0604030504040204" pitchFamily="34" charset="-120"/>
              </a:rPr>
              <a:t>中之技術內容與</a:t>
            </a:r>
            <a:r>
              <a:rPr lang="zh-TW" altLang="en-US" b="1" dirty="0">
                <a:latin typeface="微軟正黑體" panose="020B0604030504040204" pitchFamily="34" charset="-120"/>
                <a:ea typeface="微軟正黑體" panose="020B0604030504040204" pitchFamily="34" charset="-120"/>
              </a:rPr>
              <a:t>通常知識</a:t>
            </a:r>
            <a:r>
              <a:rPr lang="zh-TW" altLang="en-US" dirty="0">
                <a:latin typeface="微軟正黑體" panose="020B0604030504040204" pitchFamily="34" charset="-120"/>
                <a:ea typeface="微軟正黑體" panose="020B0604030504040204" pitchFamily="34" charset="-120"/>
              </a:rPr>
              <a:t>的</a:t>
            </a:r>
            <a:r>
              <a:rPr lang="zh-TW" altLang="en-US" dirty="0" smtClean="0">
                <a:latin typeface="微軟正黑體" panose="020B0604030504040204" pitchFamily="34" charset="-120"/>
                <a:ea typeface="微軟正黑體" panose="020B0604030504040204" pitchFamily="34" charset="-120"/>
              </a:rPr>
              <a:t>結合</a:t>
            </a:r>
            <a:endParaRPr lang="zh-TW" altLang="en-US" dirty="0">
              <a:latin typeface="微軟正黑體" panose="020B0604030504040204" pitchFamily="34" charset="-120"/>
              <a:ea typeface="微軟正黑體" panose="020B0604030504040204" pitchFamily="34" charset="-120"/>
            </a:endParaRPr>
          </a:p>
          <a:p>
            <a:pPr algn="ctr"/>
            <a:r>
              <a:rPr lang="en-US" altLang="zh-TW" dirty="0" smtClean="0">
                <a:latin typeface="微軟正黑體" panose="020B0604030504040204" pitchFamily="34" charset="-120"/>
                <a:ea typeface="微軟正黑體" panose="020B0604030504040204" pitchFamily="34" charset="-120"/>
              </a:rPr>
              <a:t>(</a:t>
            </a:r>
            <a:r>
              <a:rPr lang="en-US" altLang="zh-TW" dirty="0">
                <a:latin typeface="微軟正黑體" panose="020B0604030504040204" pitchFamily="34" charset="-120"/>
                <a:ea typeface="微軟正黑體" panose="020B0604030504040204" pitchFamily="34" charset="-120"/>
              </a:rPr>
              <a:t>5)</a:t>
            </a:r>
            <a:r>
              <a:rPr lang="zh-TW" altLang="en-US" b="1" dirty="0">
                <a:latin typeface="微軟正黑體" panose="020B0604030504040204" pitchFamily="34" charset="-120"/>
                <a:ea typeface="微軟正黑體" panose="020B0604030504040204" pitchFamily="34" charset="-120"/>
              </a:rPr>
              <a:t>其他公開形式之先前技術</a:t>
            </a:r>
            <a:r>
              <a:rPr lang="zh-TW" altLang="en-US" dirty="0">
                <a:latin typeface="微軟正黑體" panose="020B0604030504040204" pitchFamily="34" charset="-120"/>
                <a:ea typeface="微軟正黑體" panose="020B0604030504040204" pitchFamily="34" charset="-120"/>
              </a:rPr>
              <a:t>的技術內容與</a:t>
            </a:r>
            <a:r>
              <a:rPr lang="zh-TW" altLang="en-US" b="1" dirty="0">
                <a:latin typeface="微軟正黑體" panose="020B0604030504040204" pitchFamily="34" charset="-120"/>
                <a:ea typeface="微軟正黑體" panose="020B0604030504040204" pitchFamily="34" charset="-120"/>
              </a:rPr>
              <a:t>通常知識</a:t>
            </a:r>
            <a:r>
              <a:rPr lang="zh-TW" altLang="en-US" dirty="0">
                <a:latin typeface="微軟正黑體" panose="020B0604030504040204" pitchFamily="34" charset="-120"/>
                <a:ea typeface="微軟正黑體" panose="020B0604030504040204" pitchFamily="34" charset="-120"/>
              </a:rPr>
              <a:t>的</a:t>
            </a:r>
            <a:r>
              <a:rPr lang="zh-TW" altLang="en-US" dirty="0" smtClean="0">
                <a:latin typeface="微軟正黑體" panose="020B0604030504040204" pitchFamily="34" charset="-120"/>
                <a:ea typeface="微軟正黑體" panose="020B0604030504040204" pitchFamily="34" charset="-120"/>
              </a:rPr>
              <a:t>結合</a:t>
            </a:r>
            <a:endParaRPr lang="zh-TW" altLang="en-US" dirty="0">
              <a:latin typeface="微軟正黑體" panose="020B0604030504040204" pitchFamily="34" charset="-120"/>
              <a:ea typeface="微軟正黑體" panose="020B0604030504040204" pitchFamily="34" charset="-120"/>
            </a:endParaRPr>
          </a:p>
        </p:txBody>
      </p:sp>
      <p:sp>
        <p:nvSpPr>
          <p:cNvPr id="2" name="矩形 1"/>
          <p:cNvSpPr/>
          <p:nvPr/>
        </p:nvSpPr>
        <p:spPr>
          <a:xfrm>
            <a:off x="4585548" y="3748970"/>
            <a:ext cx="1210588" cy="400110"/>
          </a:xfrm>
          <a:prstGeom prst="rect">
            <a:avLst/>
          </a:prstGeom>
        </p:spPr>
        <p:txBody>
          <a:bodyPr wrap="none">
            <a:spAutoFit/>
          </a:bodyPr>
          <a:lstStyle/>
          <a:p>
            <a:pPr lvl="0" algn="ctr"/>
            <a:r>
              <a:rPr lang="zh-TW" altLang="en-US" sz="2000" b="1" dirty="0">
                <a:solidFill>
                  <a:srgbClr val="C0504D"/>
                </a:solidFill>
                <a:latin typeface="微軟正黑體" panose="020B0604030504040204" pitchFamily="34" charset="-120"/>
                <a:ea typeface="微軟正黑體" panose="020B0604030504040204" pitchFamily="34" charset="-120"/>
              </a:rPr>
              <a:t>結合比對</a:t>
            </a:r>
            <a:endParaRPr lang="en-US" altLang="zh-TW" sz="2000" b="1" dirty="0">
              <a:solidFill>
                <a:srgbClr val="C0504D"/>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40321057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字方塊 4"/>
          <p:cNvSpPr txBox="1"/>
          <p:nvPr/>
        </p:nvSpPr>
        <p:spPr>
          <a:xfrm>
            <a:off x="2951820" y="214290"/>
            <a:ext cx="3240360" cy="707886"/>
          </a:xfrm>
          <a:prstGeom prst="rect">
            <a:avLst/>
          </a:prstGeom>
          <a:noFill/>
        </p:spPr>
        <p:txBody>
          <a:bodyPr wrap="square" rtlCol="0">
            <a:spAutoFit/>
          </a:bodyPr>
          <a:lstStyle/>
          <a:p>
            <a:pPr algn="ctr"/>
            <a:r>
              <a:rPr lang="zh-TW" altLang="en-US" sz="4000" dirty="0">
                <a:latin typeface="微軟正黑體" panose="020B0604030504040204" pitchFamily="34" charset="-120"/>
                <a:ea typeface="微軟正黑體" panose="020B0604030504040204" pitchFamily="34" charset="-120"/>
              </a:rPr>
              <a:t>發明審查要件</a:t>
            </a:r>
          </a:p>
        </p:txBody>
      </p:sp>
      <p:sp>
        <p:nvSpPr>
          <p:cNvPr id="6" name="日期版面配置區 1"/>
          <p:cNvSpPr>
            <a:spLocks noGrp="1"/>
          </p:cNvSpPr>
          <p:nvPr>
            <p:ph type="dt" sz="half" idx="10"/>
          </p:nvPr>
        </p:nvSpPr>
        <p:spPr>
          <a:xfrm>
            <a:off x="457200" y="6160219"/>
            <a:ext cx="2133600" cy="365125"/>
          </a:xfrm>
        </p:spPr>
        <p:txBody>
          <a:bodyPr/>
          <a:lstStyle/>
          <a:p>
            <a:r>
              <a:rPr lang="en-US" altLang="zh-TW" dirty="0" smtClean="0"/>
              <a:t>www.iipo.com.tw</a:t>
            </a:r>
            <a:endParaRPr lang="zh-TW" altLang="en-US" dirty="0"/>
          </a:p>
        </p:txBody>
      </p:sp>
      <p:sp>
        <p:nvSpPr>
          <p:cNvPr id="7" name="頁尾版面配置區 2"/>
          <p:cNvSpPr>
            <a:spLocks noGrp="1"/>
          </p:cNvSpPr>
          <p:nvPr>
            <p:ph type="ftr" sz="quarter" idx="11"/>
          </p:nvPr>
        </p:nvSpPr>
        <p:spPr>
          <a:xfrm>
            <a:off x="3124200" y="6160219"/>
            <a:ext cx="2895600" cy="365125"/>
          </a:xfrm>
        </p:spPr>
        <p:txBody>
          <a:bodyPr/>
          <a:lstStyle/>
          <a:p>
            <a:r>
              <a:rPr lang="zh-TW" altLang="en-US" smtClean="0"/>
              <a:t>源慶</a:t>
            </a:r>
            <a:r>
              <a:rPr lang="en-US" altLang="zh-TW" smtClean="0"/>
              <a:t>/</a:t>
            </a:r>
            <a:r>
              <a:rPr lang="zh-TW" altLang="en-US" smtClean="0"/>
              <a:t>鴻瑞國際法律專利商標事務所</a:t>
            </a:r>
            <a:endParaRPr lang="zh-TW" altLang="en-US" dirty="0"/>
          </a:p>
        </p:txBody>
      </p:sp>
      <p:sp>
        <p:nvSpPr>
          <p:cNvPr id="8" name="投影片編號版面配置區 3"/>
          <p:cNvSpPr>
            <a:spLocks noGrp="1"/>
          </p:cNvSpPr>
          <p:nvPr>
            <p:ph type="sldNum" sz="quarter" idx="12"/>
          </p:nvPr>
        </p:nvSpPr>
        <p:spPr>
          <a:xfrm>
            <a:off x="6553200" y="6160219"/>
            <a:ext cx="2133600" cy="365125"/>
          </a:xfrm>
        </p:spPr>
        <p:txBody>
          <a:bodyPr/>
          <a:lstStyle/>
          <a:p>
            <a:fld id="{144804FE-49CD-45A7-9DCA-03593087366E}" type="slidenum">
              <a:rPr lang="zh-TW" altLang="en-US" smtClean="0"/>
              <a:pPr/>
              <a:t>36</a:t>
            </a:fld>
            <a:endParaRPr lang="zh-TW" altLang="en-US"/>
          </a:p>
        </p:txBody>
      </p:sp>
      <p:cxnSp>
        <p:nvCxnSpPr>
          <p:cNvPr id="9" name="直線接點 8"/>
          <p:cNvCxnSpPr/>
          <p:nvPr/>
        </p:nvCxnSpPr>
        <p:spPr>
          <a:xfrm>
            <a:off x="0" y="6813376"/>
            <a:ext cx="9144000" cy="0"/>
          </a:xfrm>
          <a:prstGeom prst="line">
            <a:avLst/>
          </a:prstGeom>
          <a:ln w="165100"/>
        </p:spPr>
        <p:style>
          <a:lnRef idx="3">
            <a:schemeClr val="accent2"/>
          </a:lnRef>
          <a:fillRef idx="0">
            <a:schemeClr val="accent2"/>
          </a:fillRef>
          <a:effectRef idx="2">
            <a:schemeClr val="accent2"/>
          </a:effectRef>
          <a:fontRef idx="minor">
            <a:schemeClr val="tx1"/>
          </a:fontRef>
        </p:style>
      </p:cxnSp>
      <p:cxnSp>
        <p:nvCxnSpPr>
          <p:cNvPr id="10" name="直線接點 9"/>
          <p:cNvCxnSpPr/>
          <p:nvPr/>
        </p:nvCxnSpPr>
        <p:spPr>
          <a:xfrm>
            <a:off x="0" y="6597352"/>
            <a:ext cx="9144000" cy="0"/>
          </a:xfrm>
          <a:prstGeom prst="line">
            <a:avLst/>
          </a:prstGeom>
          <a:ln w="76200">
            <a:solidFill>
              <a:schemeClr val="accent2">
                <a:lumMod val="40000"/>
                <a:lumOff val="60000"/>
              </a:schemeClr>
            </a:solidFill>
          </a:ln>
        </p:spPr>
        <p:style>
          <a:lnRef idx="3">
            <a:schemeClr val="accent2"/>
          </a:lnRef>
          <a:fillRef idx="0">
            <a:schemeClr val="accent2"/>
          </a:fillRef>
          <a:effectRef idx="2">
            <a:schemeClr val="accent2"/>
          </a:effectRef>
          <a:fontRef idx="minor">
            <a:schemeClr val="tx1"/>
          </a:fontRef>
        </p:style>
      </p:cxnSp>
      <p:sp>
        <p:nvSpPr>
          <p:cNvPr id="11" name="文字方塊 10"/>
          <p:cNvSpPr txBox="1"/>
          <p:nvPr/>
        </p:nvSpPr>
        <p:spPr>
          <a:xfrm>
            <a:off x="539552" y="1412776"/>
            <a:ext cx="1800200" cy="4401205"/>
          </a:xfrm>
          <a:prstGeom prst="rect">
            <a:avLst/>
          </a:prstGeom>
          <a:noFill/>
        </p:spPr>
        <p:txBody>
          <a:bodyPr wrap="square" rtlCol="0">
            <a:spAutoFit/>
          </a:bodyPr>
          <a:lstStyle/>
          <a:p>
            <a:pPr marL="342900" indent="-342900">
              <a:buFont typeface="Arial" panose="020B0604020202020204" pitchFamily="34" charset="0"/>
              <a:buChar char="•"/>
            </a:pPr>
            <a:endParaRPr lang="en-US" altLang="zh-TW" sz="2000" dirty="0" smtClean="0">
              <a:latin typeface="微軟正黑體" pitchFamily="34" charset="-120"/>
              <a:ea typeface="微軟正黑體" pitchFamily="34" charset="-120"/>
            </a:endParaRPr>
          </a:p>
          <a:p>
            <a:endParaRPr lang="en-US" altLang="zh-TW" sz="2000" dirty="0" smtClean="0">
              <a:latin typeface="微軟正黑體" pitchFamily="34" charset="-120"/>
              <a:ea typeface="微軟正黑體" pitchFamily="34" charset="-120"/>
            </a:endParaRPr>
          </a:p>
          <a:p>
            <a:pPr marL="342900" indent="-342900">
              <a:buFont typeface="Arial" panose="020B0604020202020204" pitchFamily="34" charset="0"/>
              <a:buChar char="•"/>
            </a:pPr>
            <a:endParaRPr lang="en-US" altLang="zh-TW" sz="2000" dirty="0">
              <a:latin typeface="微軟正黑體" pitchFamily="34" charset="-120"/>
              <a:ea typeface="微軟正黑體" pitchFamily="34" charset="-120"/>
            </a:endParaRPr>
          </a:p>
          <a:p>
            <a:endParaRPr lang="en-US" altLang="zh-TW" sz="2000" dirty="0" smtClean="0">
              <a:latin typeface="微軟正黑體" pitchFamily="34" charset="-120"/>
              <a:ea typeface="微軟正黑體" pitchFamily="34" charset="-120"/>
            </a:endParaRPr>
          </a:p>
          <a:p>
            <a:pPr marL="342900" indent="-342900">
              <a:buFont typeface="Arial" panose="020B0604020202020204" pitchFamily="34" charset="0"/>
              <a:buChar char="•"/>
            </a:pPr>
            <a:endParaRPr lang="en-US" altLang="zh-TW" sz="2000" dirty="0" smtClean="0">
              <a:latin typeface="微軟正黑體" pitchFamily="34" charset="-120"/>
              <a:ea typeface="微軟正黑體" pitchFamily="34" charset="-120"/>
            </a:endParaRPr>
          </a:p>
          <a:p>
            <a:pPr marL="342900" indent="-342900">
              <a:buFont typeface="Arial" panose="020B0604020202020204" pitchFamily="34" charset="0"/>
              <a:buChar char="•"/>
            </a:pPr>
            <a:endParaRPr lang="en-US" altLang="zh-TW" sz="2000" dirty="0">
              <a:latin typeface="微軟正黑體" pitchFamily="34" charset="-120"/>
              <a:ea typeface="微軟正黑體" pitchFamily="34" charset="-120"/>
            </a:endParaRPr>
          </a:p>
          <a:p>
            <a:pPr marL="342900" indent="-342900">
              <a:buFont typeface="Arial" panose="020B0604020202020204" pitchFamily="34" charset="0"/>
              <a:buChar char="•"/>
            </a:pPr>
            <a:endParaRPr lang="en-US" altLang="zh-TW" sz="2000" dirty="0" smtClean="0">
              <a:latin typeface="微軟正黑體" pitchFamily="34" charset="-120"/>
              <a:ea typeface="微軟正黑體" pitchFamily="34" charset="-120"/>
            </a:endParaRPr>
          </a:p>
          <a:p>
            <a:pPr marL="342900" indent="-342900">
              <a:buFont typeface="Arial" panose="020B0604020202020204" pitchFamily="34" charset="0"/>
              <a:buChar char="•"/>
            </a:pPr>
            <a:endParaRPr lang="en-US" altLang="zh-TW" sz="2000" dirty="0">
              <a:latin typeface="微軟正黑體" pitchFamily="34" charset="-120"/>
              <a:ea typeface="微軟正黑體" pitchFamily="34" charset="-120"/>
            </a:endParaRPr>
          </a:p>
          <a:p>
            <a:pPr marL="342900" indent="-342900">
              <a:buFont typeface="Arial" panose="020B0604020202020204" pitchFamily="34" charset="0"/>
              <a:buChar char="•"/>
            </a:pPr>
            <a:endParaRPr lang="en-US" altLang="zh-TW" sz="2000" dirty="0" smtClean="0">
              <a:latin typeface="微軟正黑體" pitchFamily="34" charset="-120"/>
              <a:ea typeface="微軟正黑體" pitchFamily="34" charset="-120"/>
            </a:endParaRPr>
          </a:p>
          <a:p>
            <a:pPr marL="342900" indent="-342900">
              <a:buFont typeface="Arial" panose="020B0604020202020204" pitchFamily="34" charset="0"/>
              <a:buChar char="•"/>
            </a:pPr>
            <a:r>
              <a:rPr lang="zh-TW" altLang="en-US" sz="2000" b="1" dirty="0" smtClean="0">
                <a:latin typeface="微軟正黑體" pitchFamily="34" charset="-120"/>
                <a:ea typeface="微軟正黑體" pitchFamily="34" charset="-120"/>
              </a:rPr>
              <a:t>進步性</a:t>
            </a:r>
            <a:endParaRPr lang="en-US" altLang="zh-TW" sz="2000" b="1" dirty="0" smtClean="0">
              <a:latin typeface="微軟正黑體" pitchFamily="34" charset="-120"/>
              <a:ea typeface="微軟正黑體" pitchFamily="34" charset="-120"/>
            </a:endParaRPr>
          </a:p>
          <a:p>
            <a:pPr marL="342900" indent="-342900">
              <a:buFont typeface="Arial" panose="020B0604020202020204" pitchFamily="34" charset="0"/>
              <a:buChar char="•"/>
            </a:pPr>
            <a:endParaRPr lang="en-US" altLang="zh-TW" sz="2000" dirty="0">
              <a:latin typeface="微軟正黑體" pitchFamily="34" charset="-120"/>
              <a:ea typeface="微軟正黑體" pitchFamily="34" charset="-120"/>
            </a:endParaRPr>
          </a:p>
          <a:p>
            <a:pPr marL="342900" indent="-342900">
              <a:buFont typeface="Arial" panose="020B0604020202020204" pitchFamily="34" charset="0"/>
              <a:buChar char="•"/>
            </a:pPr>
            <a:endParaRPr lang="en-US" altLang="zh-TW" sz="2000" dirty="0" smtClean="0">
              <a:latin typeface="微軟正黑體" pitchFamily="34" charset="-120"/>
              <a:ea typeface="微軟正黑體" pitchFamily="34" charset="-120"/>
            </a:endParaRPr>
          </a:p>
          <a:p>
            <a:pPr marL="342900" indent="-342900">
              <a:buFont typeface="Arial" panose="020B0604020202020204" pitchFamily="34" charset="0"/>
              <a:buChar char="•"/>
            </a:pPr>
            <a:endParaRPr lang="en-US" altLang="zh-TW" sz="2000" dirty="0">
              <a:latin typeface="微軟正黑體" pitchFamily="34" charset="-120"/>
              <a:ea typeface="微軟正黑體" pitchFamily="34" charset="-120"/>
            </a:endParaRPr>
          </a:p>
          <a:p>
            <a:pPr marL="342900" indent="-342900">
              <a:buFont typeface="Arial" panose="020B0604020202020204" pitchFamily="34" charset="0"/>
              <a:buChar char="•"/>
            </a:pPr>
            <a:endParaRPr lang="en-US" altLang="zh-TW" sz="2000" dirty="0" smtClean="0">
              <a:latin typeface="微軟正黑體" pitchFamily="34" charset="-120"/>
              <a:ea typeface="微軟正黑體" pitchFamily="34" charset="-120"/>
            </a:endParaRPr>
          </a:p>
        </p:txBody>
      </p:sp>
      <p:grpSp>
        <p:nvGrpSpPr>
          <p:cNvPr id="12" name="群組 11"/>
          <p:cNvGrpSpPr/>
          <p:nvPr/>
        </p:nvGrpSpPr>
        <p:grpSpPr>
          <a:xfrm>
            <a:off x="1691680" y="1340768"/>
            <a:ext cx="6624736" cy="1800200"/>
            <a:chOff x="971600" y="1178749"/>
            <a:chExt cx="6624736" cy="1800200"/>
          </a:xfrm>
        </p:grpSpPr>
        <p:sp>
          <p:nvSpPr>
            <p:cNvPr id="13" name="矩形 12"/>
            <p:cNvSpPr/>
            <p:nvPr/>
          </p:nvSpPr>
          <p:spPr>
            <a:xfrm>
              <a:off x="971600" y="1178749"/>
              <a:ext cx="2723823" cy="369332"/>
            </a:xfrm>
            <a:prstGeom prst="rect">
              <a:avLst/>
            </a:prstGeom>
          </p:spPr>
          <p:txBody>
            <a:bodyPr wrap="none">
              <a:spAutoFit/>
            </a:bodyPr>
            <a:lstStyle/>
            <a:p>
              <a:r>
                <a:rPr lang="zh-TW" altLang="en-US" b="1" dirty="0" smtClean="0">
                  <a:solidFill>
                    <a:srgbClr val="000000"/>
                  </a:solidFill>
                  <a:latin typeface="微軟正黑體" pitchFamily="34" charset="-120"/>
                  <a:ea typeface="微軟正黑體" pitchFamily="34" charset="-120"/>
                </a:rPr>
                <a:t>專利法第二十二條第二項</a:t>
              </a:r>
              <a:endParaRPr lang="en-US" altLang="zh-TW" b="1" dirty="0" smtClean="0">
                <a:solidFill>
                  <a:srgbClr val="000000"/>
                </a:solidFill>
                <a:latin typeface="微軟正黑體" pitchFamily="34" charset="-120"/>
                <a:ea typeface="微軟正黑體" pitchFamily="34" charset="-120"/>
              </a:endParaRPr>
            </a:p>
          </p:txBody>
        </p:sp>
        <p:sp>
          <p:nvSpPr>
            <p:cNvPr id="14" name="矩形 13"/>
            <p:cNvSpPr/>
            <p:nvPr/>
          </p:nvSpPr>
          <p:spPr>
            <a:xfrm>
              <a:off x="1043608" y="1593954"/>
              <a:ext cx="6552728" cy="1384995"/>
            </a:xfrm>
            <a:prstGeom prst="rect">
              <a:avLst/>
            </a:prstGeom>
          </p:spPr>
          <p:txBody>
            <a:bodyPr wrap="square">
              <a:spAutoFit/>
            </a:bodyPr>
            <a:lstStyle/>
            <a:p>
              <a:pPr algn="ctr">
                <a:lnSpc>
                  <a:spcPct val="140000"/>
                </a:lnSpc>
                <a:defRPr/>
              </a:pPr>
              <a:r>
                <a:rPr lang="zh-TW" altLang="en-US" sz="2000" dirty="0">
                  <a:solidFill>
                    <a:srgbClr val="000000"/>
                  </a:solidFill>
                  <a:latin typeface="微軟正黑體" pitchFamily="34" charset="-120"/>
                  <a:ea typeface="微軟正黑體" pitchFamily="34" charset="-120"/>
                </a:rPr>
                <a:t>發明雖無前項各款所列情事，但為其</a:t>
              </a:r>
              <a:r>
                <a:rPr lang="zh-TW" altLang="en-US" sz="2000" b="1" dirty="0">
                  <a:solidFill>
                    <a:srgbClr val="000000"/>
                  </a:solidFill>
                  <a:latin typeface="微軟正黑體" pitchFamily="34" charset="-120"/>
                  <a:ea typeface="微軟正黑體" pitchFamily="34" charset="-120"/>
                </a:rPr>
                <a:t>所屬技術領域</a:t>
              </a:r>
              <a:r>
                <a:rPr lang="zh-TW" altLang="en-US" sz="2000" dirty="0">
                  <a:solidFill>
                    <a:srgbClr val="000000"/>
                  </a:solidFill>
                  <a:latin typeface="微軟正黑體" pitchFamily="34" charset="-120"/>
                  <a:ea typeface="微軟正黑體" pitchFamily="34" charset="-120"/>
                </a:rPr>
                <a:t>中</a:t>
              </a:r>
              <a:r>
                <a:rPr lang="zh-TW" altLang="en-US" sz="2000" dirty="0" smtClean="0">
                  <a:solidFill>
                    <a:srgbClr val="000000"/>
                  </a:solidFill>
                  <a:latin typeface="微軟正黑體" pitchFamily="34" charset="-120"/>
                  <a:ea typeface="微軟正黑體" pitchFamily="34" charset="-120"/>
                </a:rPr>
                <a:t>具有</a:t>
              </a:r>
              <a:r>
                <a:rPr lang="zh-TW" altLang="en-US" sz="2000" b="1" dirty="0" smtClean="0">
                  <a:solidFill>
                    <a:srgbClr val="000000"/>
                  </a:solidFill>
                  <a:latin typeface="微軟正黑體" pitchFamily="34" charset="-120"/>
                  <a:ea typeface="微軟正黑體" pitchFamily="34" charset="-120"/>
                </a:rPr>
                <a:t>通常</a:t>
              </a:r>
              <a:r>
                <a:rPr lang="zh-TW" altLang="en-US" sz="2000" b="1" dirty="0">
                  <a:solidFill>
                    <a:srgbClr val="000000"/>
                  </a:solidFill>
                  <a:latin typeface="微軟正黑體" pitchFamily="34" charset="-120"/>
                  <a:ea typeface="微軟正黑體" pitchFamily="34" charset="-120"/>
                </a:rPr>
                <a:t>知識者</a:t>
              </a:r>
              <a:r>
                <a:rPr lang="zh-TW" altLang="en-US" sz="2000" dirty="0">
                  <a:solidFill>
                    <a:srgbClr val="000000"/>
                  </a:solidFill>
                  <a:latin typeface="微軟正黑體" pitchFamily="34" charset="-120"/>
                  <a:ea typeface="微軟正黑體" pitchFamily="34" charset="-120"/>
                </a:rPr>
                <a:t>依</a:t>
              </a:r>
              <a:r>
                <a:rPr lang="zh-TW" altLang="en-US" sz="2000" dirty="0" smtClean="0">
                  <a:solidFill>
                    <a:srgbClr val="000000"/>
                  </a:solidFill>
                  <a:latin typeface="微軟正黑體" pitchFamily="34" charset="-120"/>
                  <a:ea typeface="微軟正黑體" pitchFamily="34" charset="-120"/>
                </a:rPr>
                <a:t>申請</a:t>
              </a:r>
              <a:r>
                <a:rPr lang="zh-TW" altLang="en-US" sz="2000" dirty="0">
                  <a:solidFill>
                    <a:srgbClr val="000000"/>
                  </a:solidFill>
                  <a:latin typeface="微軟正黑體" pitchFamily="34" charset="-120"/>
                  <a:ea typeface="微軟正黑體" pitchFamily="34" charset="-120"/>
                </a:rPr>
                <a:t>前之</a:t>
              </a:r>
              <a:r>
                <a:rPr lang="zh-TW" altLang="en-US" sz="2000" b="1" dirty="0">
                  <a:solidFill>
                    <a:srgbClr val="000000"/>
                  </a:solidFill>
                  <a:latin typeface="微軟正黑體" pitchFamily="34" charset="-120"/>
                  <a:ea typeface="微軟正黑體" pitchFamily="34" charset="-120"/>
                </a:rPr>
                <a:t>先前技術</a:t>
              </a:r>
              <a:r>
                <a:rPr lang="zh-TW" altLang="en-US" sz="2000" dirty="0">
                  <a:solidFill>
                    <a:srgbClr val="000000"/>
                  </a:solidFill>
                  <a:latin typeface="微軟正黑體" pitchFamily="34" charset="-120"/>
                  <a:ea typeface="微軟正黑體" pitchFamily="34" charset="-120"/>
                </a:rPr>
                <a:t>所能</a:t>
              </a:r>
              <a:r>
                <a:rPr lang="zh-TW" altLang="en-US" sz="2000" b="1" dirty="0">
                  <a:solidFill>
                    <a:schemeClr val="accent2"/>
                  </a:solidFill>
                  <a:latin typeface="微軟正黑體" pitchFamily="34" charset="-120"/>
                  <a:ea typeface="微軟正黑體" pitchFamily="34" charset="-120"/>
                </a:rPr>
                <a:t>輕易完成</a:t>
              </a:r>
              <a:r>
                <a:rPr lang="zh-TW" altLang="en-US" sz="2000" dirty="0">
                  <a:solidFill>
                    <a:srgbClr val="000000"/>
                  </a:solidFill>
                  <a:latin typeface="微軟正黑體" pitchFamily="34" charset="-120"/>
                  <a:ea typeface="微軟正黑體" pitchFamily="34" charset="-120"/>
                </a:rPr>
                <a:t>時</a:t>
              </a:r>
              <a:r>
                <a:rPr lang="zh-TW" altLang="en-US" sz="2000" dirty="0" smtClean="0">
                  <a:solidFill>
                    <a:srgbClr val="000000"/>
                  </a:solidFill>
                  <a:latin typeface="微軟正黑體" pitchFamily="34" charset="-120"/>
                  <a:ea typeface="微軟正黑體" pitchFamily="34" charset="-120"/>
                </a:rPr>
                <a:t>，</a:t>
              </a:r>
              <a:endParaRPr lang="en-US" altLang="zh-TW" sz="2000" dirty="0" smtClean="0">
                <a:solidFill>
                  <a:srgbClr val="000000"/>
                </a:solidFill>
                <a:latin typeface="微軟正黑體" pitchFamily="34" charset="-120"/>
                <a:ea typeface="微軟正黑體" pitchFamily="34" charset="-120"/>
              </a:endParaRPr>
            </a:p>
            <a:p>
              <a:pPr algn="ctr">
                <a:lnSpc>
                  <a:spcPct val="140000"/>
                </a:lnSpc>
                <a:defRPr/>
              </a:pPr>
              <a:r>
                <a:rPr lang="zh-TW" altLang="en-US" sz="2000" dirty="0" smtClean="0">
                  <a:solidFill>
                    <a:srgbClr val="000000"/>
                  </a:solidFill>
                  <a:latin typeface="微軟正黑體" pitchFamily="34" charset="-120"/>
                  <a:ea typeface="微軟正黑體" pitchFamily="34" charset="-120"/>
                </a:rPr>
                <a:t>仍不得取得</a:t>
              </a:r>
              <a:r>
                <a:rPr lang="zh-TW" altLang="en-US" sz="2000" dirty="0">
                  <a:solidFill>
                    <a:srgbClr val="000000"/>
                  </a:solidFill>
                  <a:latin typeface="微軟正黑體" pitchFamily="34" charset="-120"/>
                  <a:ea typeface="微軟正黑體" pitchFamily="34" charset="-120"/>
                </a:rPr>
                <a:t>發明專利。</a:t>
              </a:r>
            </a:p>
          </p:txBody>
        </p:sp>
      </p:grpSp>
      <p:sp>
        <p:nvSpPr>
          <p:cNvPr id="2" name="矩形 1"/>
          <p:cNvSpPr/>
          <p:nvPr/>
        </p:nvSpPr>
        <p:spPr>
          <a:xfrm>
            <a:off x="4585548" y="3748970"/>
            <a:ext cx="1210588" cy="400110"/>
          </a:xfrm>
          <a:prstGeom prst="rect">
            <a:avLst/>
          </a:prstGeom>
        </p:spPr>
        <p:txBody>
          <a:bodyPr wrap="none">
            <a:spAutoFit/>
          </a:bodyPr>
          <a:lstStyle/>
          <a:p>
            <a:pPr lvl="0" algn="ctr"/>
            <a:r>
              <a:rPr lang="zh-TW" altLang="en-US" sz="2000" b="1" dirty="0">
                <a:solidFill>
                  <a:srgbClr val="C0504D"/>
                </a:solidFill>
                <a:latin typeface="微軟正黑體" panose="020B0604030504040204" pitchFamily="34" charset="-120"/>
                <a:ea typeface="微軟正黑體" panose="020B0604030504040204" pitchFamily="34" charset="-120"/>
              </a:rPr>
              <a:t>結合比對</a:t>
            </a:r>
            <a:endParaRPr lang="en-US" altLang="zh-TW" sz="2000" b="1" dirty="0">
              <a:solidFill>
                <a:srgbClr val="C0504D"/>
              </a:solidFill>
              <a:latin typeface="微軟正黑體" panose="020B0604030504040204" pitchFamily="34" charset="-120"/>
              <a:ea typeface="微軟正黑體" panose="020B0604030504040204" pitchFamily="34" charset="-120"/>
            </a:endParaRPr>
          </a:p>
        </p:txBody>
      </p:sp>
      <p:sp>
        <p:nvSpPr>
          <p:cNvPr id="4" name="矩形 3"/>
          <p:cNvSpPr/>
          <p:nvPr/>
        </p:nvSpPr>
        <p:spPr>
          <a:xfrm>
            <a:off x="1979712" y="4221088"/>
            <a:ext cx="6840760" cy="1477328"/>
          </a:xfrm>
          <a:prstGeom prst="rect">
            <a:avLst/>
          </a:prstGeom>
        </p:spPr>
        <p:txBody>
          <a:bodyPr wrap="square">
            <a:spAutoFit/>
          </a:bodyPr>
          <a:lstStyle/>
          <a:p>
            <a:pPr algn="ctr"/>
            <a:r>
              <a:rPr lang="zh-TW" altLang="en-US" dirty="0">
                <a:latin typeface="微軟正黑體" panose="020B0604030504040204" pitchFamily="34" charset="-120"/>
                <a:ea typeface="微軟正黑體" panose="020B0604030504040204" pitchFamily="34" charset="-120"/>
              </a:rPr>
              <a:t>引證文獻</a:t>
            </a:r>
            <a:r>
              <a:rPr lang="zh-TW" altLang="en-US" dirty="0" smtClean="0">
                <a:latin typeface="微軟正黑體" panose="020B0604030504040204" pitchFamily="34" charset="-120"/>
                <a:ea typeface="微軟正黑體" panose="020B0604030504040204" pitchFamily="34" charset="-120"/>
              </a:rPr>
              <a:t>和</a:t>
            </a:r>
            <a:r>
              <a:rPr lang="zh-TW" altLang="en-US" dirty="0">
                <a:latin typeface="微軟正黑體" panose="020B0604030504040204" pitchFamily="34" charset="-120"/>
                <a:ea typeface="微軟正黑體" panose="020B0604030504040204" pitchFamily="34" charset="-120"/>
              </a:rPr>
              <a:t>申請案</a:t>
            </a:r>
            <a:r>
              <a:rPr lang="zh-TW" altLang="en-US" dirty="0" smtClean="0">
                <a:latin typeface="微軟正黑體" panose="020B0604030504040204" pitchFamily="34" charset="-120"/>
                <a:ea typeface="微軟正黑體" panose="020B0604030504040204" pitchFamily="34" charset="-120"/>
              </a:rPr>
              <a:t>根本</a:t>
            </a:r>
            <a:r>
              <a:rPr lang="zh-TW" altLang="en-US" dirty="0">
                <a:latin typeface="微軟正黑體" panose="020B0604030504040204" pitchFamily="34" charset="-120"/>
                <a:ea typeface="微軟正黑體" panose="020B0604030504040204" pitchFamily="34" charset="-120"/>
              </a:rPr>
              <a:t>不同，為什麼會被引用</a:t>
            </a:r>
            <a:r>
              <a:rPr lang="zh-TW" altLang="en-US" dirty="0" smtClean="0">
                <a:latin typeface="微軟正黑體" panose="020B0604030504040204" pitchFamily="34" charset="-120"/>
                <a:ea typeface="微軟正黑體" panose="020B0604030504040204" pitchFamily="34" charset="-120"/>
              </a:rPr>
              <a:t>？</a:t>
            </a:r>
            <a:endParaRPr lang="en-US" altLang="zh-TW" dirty="0" smtClean="0">
              <a:latin typeface="微軟正黑體" panose="020B0604030504040204" pitchFamily="34" charset="-120"/>
              <a:ea typeface="微軟正黑體" panose="020B0604030504040204" pitchFamily="34" charset="-120"/>
            </a:endParaRPr>
          </a:p>
          <a:p>
            <a:endParaRPr lang="en-US" altLang="zh-TW" dirty="0" smtClean="0">
              <a:latin typeface="微軟正黑體" panose="020B0604030504040204" pitchFamily="34" charset="-120"/>
              <a:ea typeface="微軟正黑體" panose="020B0604030504040204" pitchFamily="34" charset="-120"/>
            </a:endParaRPr>
          </a:p>
          <a:p>
            <a:r>
              <a:rPr lang="zh-TW" altLang="en-US" dirty="0" smtClean="0">
                <a:latin typeface="微軟正黑體" panose="020B0604030504040204" pitchFamily="34" charset="-120"/>
                <a:ea typeface="微軟正黑體" panose="020B0604030504040204" pitchFamily="34" charset="-120"/>
              </a:rPr>
              <a:t>可能</a:t>
            </a:r>
            <a:r>
              <a:rPr lang="zh-TW" altLang="en-US" dirty="0">
                <a:latin typeface="微軟正黑體" panose="020B0604030504040204" pitchFamily="34" charset="-120"/>
                <a:ea typeface="微軟正黑體" panose="020B0604030504040204" pitchFamily="34" charset="-120"/>
              </a:rPr>
              <a:t>是因為審查人員僅</a:t>
            </a:r>
            <a:r>
              <a:rPr lang="zh-TW" altLang="en-US" b="1" dirty="0">
                <a:latin typeface="微軟正黑體" panose="020B0604030504040204" pitchFamily="34" charset="-120"/>
                <a:ea typeface="微軟正黑體" panose="020B0604030504040204" pitchFamily="34" charset="-120"/>
              </a:rPr>
              <a:t>引用其中的一小段</a:t>
            </a:r>
            <a:r>
              <a:rPr lang="zh-TW" altLang="en-US" dirty="0">
                <a:latin typeface="微軟正黑體" panose="020B0604030504040204" pitchFamily="34" charset="-120"/>
                <a:ea typeface="微軟正黑體" panose="020B0604030504040204" pitchFamily="34" charset="-120"/>
              </a:rPr>
              <a:t>，基於每件引證案</a:t>
            </a:r>
            <a:r>
              <a:rPr lang="zh-TW" altLang="en-US" b="1" dirty="0">
                <a:latin typeface="微軟正黑體" panose="020B0604030504040204" pitchFamily="34" charset="-120"/>
                <a:ea typeface="微軟正黑體" panose="020B0604030504040204" pitchFamily="34" charset="-120"/>
              </a:rPr>
              <a:t>分別揭露本案的一部分</a:t>
            </a:r>
            <a:r>
              <a:rPr lang="zh-TW" altLang="en-US" dirty="0">
                <a:latin typeface="微軟正黑體" panose="020B0604030504040204" pitchFamily="34" charset="-120"/>
                <a:ea typeface="微軟正黑體" panose="020B0604030504040204" pitchFamily="34" charset="-120"/>
              </a:rPr>
              <a:t>，而認為所屬技術領域中具有通常知識者可經綜合參考這些前案後，易於思及本案。</a:t>
            </a:r>
          </a:p>
        </p:txBody>
      </p:sp>
    </p:spTree>
    <p:extLst>
      <p:ext uri="{BB962C8B-B14F-4D97-AF65-F5344CB8AC3E}">
        <p14:creationId xmlns:p14="http://schemas.microsoft.com/office/powerpoint/2010/main" val="153000022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日期版面配置區 1"/>
          <p:cNvSpPr>
            <a:spLocks noGrp="1"/>
          </p:cNvSpPr>
          <p:nvPr>
            <p:ph type="dt" sz="half" idx="10"/>
          </p:nvPr>
        </p:nvSpPr>
        <p:spPr>
          <a:xfrm>
            <a:off x="457200" y="6160219"/>
            <a:ext cx="2133600" cy="365125"/>
          </a:xfrm>
        </p:spPr>
        <p:txBody>
          <a:bodyPr/>
          <a:lstStyle/>
          <a:p>
            <a:r>
              <a:rPr lang="en-US" altLang="zh-TW" smtClean="0"/>
              <a:t>www.iipo.com.tw</a:t>
            </a:r>
            <a:endParaRPr lang="zh-TW" altLang="en-US" dirty="0"/>
          </a:p>
        </p:txBody>
      </p:sp>
      <p:sp>
        <p:nvSpPr>
          <p:cNvPr id="6" name="頁尾版面配置區 2"/>
          <p:cNvSpPr>
            <a:spLocks noGrp="1"/>
          </p:cNvSpPr>
          <p:nvPr>
            <p:ph type="ftr" sz="quarter" idx="11"/>
          </p:nvPr>
        </p:nvSpPr>
        <p:spPr>
          <a:xfrm>
            <a:off x="3124200" y="6160219"/>
            <a:ext cx="2895600" cy="365125"/>
          </a:xfrm>
        </p:spPr>
        <p:txBody>
          <a:bodyPr/>
          <a:lstStyle/>
          <a:p>
            <a:r>
              <a:rPr lang="zh-TW" altLang="en-US" smtClean="0"/>
              <a:t>源慶</a:t>
            </a:r>
            <a:r>
              <a:rPr lang="en-US" altLang="zh-TW" smtClean="0"/>
              <a:t>/</a:t>
            </a:r>
            <a:r>
              <a:rPr lang="zh-TW" altLang="en-US" smtClean="0"/>
              <a:t>鴻瑞國際法律專利商標事務所</a:t>
            </a:r>
            <a:endParaRPr lang="zh-TW" altLang="en-US" dirty="0"/>
          </a:p>
        </p:txBody>
      </p:sp>
      <p:sp>
        <p:nvSpPr>
          <p:cNvPr id="7" name="投影片編號版面配置區 3"/>
          <p:cNvSpPr>
            <a:spLocks noGrp="1"/>
          </p:cNvSpPr>
          <p:nvPr>
            <p:ph type="sldNum" sz="quarter" idx="12"/>
          </p:nvPr>
        </p:nvSpPr>
        <p:spPr>
          <a:xfrm>
            <a:off x="6553200" y="6160219"/>
            <a:ext cx="2133600" cy="365125"/>
          </a:xfrm>
        </p:spPr>
        <p:txBody>
          <a:bodyPr/>
          <a:lstStyle/>
          <a:p>
            <a:fld id="{144804FE-49CD-45A7-9DCA-03593087366E}" type="slidenum">
              <a:rPr lang="zh-TW" altLang="en-US" smtClean="0"/>
              <a:pPr/>
              <a:t>37</a:t>
            </a:fld>
            <a:endParaRPr lang="zh-TW" altLang="en-US"/>
          </a:p>
        </p:txBody>
      </p:sp>
      <p:cxnSp>
        <p:nvCxnSpPr>
          <p:cNvPr id="8" name="直線接點 7"/>
          <p:cNvCxnSpPr/>
          <p:nvPr/>
        </p:nvCxnSpPr>
        <p:spPr>
          <a:xfrm>
            <a:off x="0" y="6813376"/>
            <a:ext cx="9144000" cy="0"/>
          </a:xfrm>
          <a:prstGeom prst="line">
            <a:avLst/>
          </a:prstGeom>
          <a:ln w="165100"/>
        </p:spPr>
        <p:style>
          <a:lnRef idx="3">
            <a:schemeClr val="accent2"/>
          </a:lnRef>
          <a:fillRef idx="0">
            <a:schemeClr val="accent2"/>
          </a:fillRef>
          <a:effectRef idx="2">
            <a:schemeClr val="accent2"/>
          </a:effectRef>
          <a:fontRef idx="minor">
            <a:schemeClr val="tx1"/>
          </a:fontRef>
        </p:style>
      </p:cxnSp>
      <p:cxnSp>
        <p:nvCxnSpPr>
          <p:cNvPr id="9" name="直線接點 8"/>
          <p:cNvCxnSpPr/>
          <p:nvPr/>
        </p:nvCxnSpPr>
        <p:spPr>
          <a:xfrm>
            <a:off x="0" y="6597352"/>
            <a:ext cx="9144000" cy="0"/>
          </a:xfrm>
          <a:prstGeom prst="line">
            <a:avLst/>
          </a:prstGeom>
          <a:ln w="76200">
            <a:solidFill>
              <a:schemeClr val="accent2">
                <a:lumMod val="40000"/>
                <a:lumOff val="60000"/>
              </a:schemeClr>
            </a:solidFill>
          </a:ln>
        </p:spPr>
        <p:style>
          <a:lnRef idx="3">
            <a:schemeClr val="accent2"/>
          </a:lnRef>
          <a:fillRef idx="0">
            <a:schemeClr val="accent2"/>
          </a:fillRef>
          <a:effectRef idx="2">
            <a:schemeClr val="accent2"/>
          </a:effectRef>
          <a:fontRef idx="minor">
            <a:schemeClr val="tx1"/>
          </a:fontRef>
        </p:style>
      </p:cxnSp>
      <p:sp>
        <p:nvSpPr>
          <p:cNvPr id="2" name="矩形 1"/>
          <p:cNvSpPr/>
          <p:nvPr/>
        </p:nvSpPr>
        <p:spPr>
          <a:xfrm>
            <a:off x="1565043" y="1772816"/>
            <a:ext cx="7327437" cy="1754326"/>
          </a:xfrm>
          <a:prstGeom prst="rect">
            <a:avLst/>
          </a:prstGeom>
        </p:spPr>
        <p:txBody>
          <a:bodyPr wrap="square">
            <a:spAutoFit/>
          </a:bodyPr>
          <a:lstStyle/>
          <a:p>
            <a:pPr marL="285750" indent="-285750">
              <a:buFont typeface="Arial" panose="020B0604020202020204" pitchFamily="34" charset="0"/>
              <a:buChar char="•"/>
            </a:pPr>
            <a:r>
              <a:rPr lang="zh-TW" altLang="en-US" dirty="0" smtClean="0">
                <a:latin typeface="微軟正黑體" panose="020B0604030504040204" pitchFamily="34" charset="-120"/>
                <a:ea typeface="微軟正黑體" panose="020B0604030504040204" pitchFamily="34" charset="-120"/>
              </a:rPr>
              <a:t>步驟 </a:t>
            </a:r>
            <a:r>
              <a:rPr lang="en-US" altLang="zh-TW" dirty="0">
                <a:latin typeface="微軟正黑體" panose="020B0604030504040204" pitchFamily="34" charset="-120"/>
                <a:ea typeface="微軟正黑體" panose="020B0604030504040204" pitchFamily="34" charset="-120"/>
              </a:rPr>
              <a:t>1</a:t>
            </a:r>
            <a:r>
              <a:rPr lang="zh-TW" altLang="en-US" dirty="0">
                <a:latin typeface="微軟正黑體" panose="020B0604030504040204" pitchFamily="34" charset="-120"/>
                <a:ea typeface="微軟正黑體" panose="020B0604030504040204" pitchFamily="34" charset="-120"/>
              </a:rPr>
              <a:t>：確定申請專利之發明的</a:t>
            </a:r>
            <a:r>
              <a:rPr lang="zh-TW" altLang="en-US" dirty="0" smtClean="0">
                <a:latin typeface="微軟正黑體" panose="020B0604030504040204" pitchFamily="34" charset="-120"/>
                <a:ea typeface="微軟正黑體" panose="020B0604030504040204" pitchFamily="34" charset="-120"/>
              </a:rPr>
              <a:t>範圍</a:t>
            </a:r>
            <a:endParaRPr lang="zh-TW" altLang="en-US" dirty="0">
              <a:latin typeface="微軟正黑體" panose="020B0604030504040204" pitchFamily="34" charset="-120"/>
              <a:ea typeface="微軟正黑體" panose="020B0604030504040204" pitchFamily="34" charset="-120"/>
            </a:endParaRPr>
          </a:p>
          <a:p>
            <a:pPr marL="285750" indent="-285750">
              <a:buFont typeface="Arial" panose="020B0604020202020204" pitchFamily="34" charset="0"/>
              <a:buChar char="•"/>
            </a:pPr>
            <a:r>
              <a:rPr lang="zh-TW" altLang="en-US" dirty="0" smtClean="0">
                <a:latin typeface="微軟正黑體" panose="020B0604030504040204" pitchFamily="34" charset="-120"/>
                <a:ea typeface="微軟正黑體" panose="020B0604030504040204" pitchFamily="34" charset="-120"/>
              </a:rPr>
              <a:t>步驟 </a:t>
            </a:r>
            <a:r>
              <a:rPr lang="en-US" altLang="zh-TW" dirty="0">
                <a:latin typeface="微軟正黑體" panose="020B0604030504040204" pitchFamily="34" charset="-120"/>
                <a:ea typeface="微軟正黑體" panose="020B0604030504040204" pitchFamily="34" charset="-120"/>
              </a:rPr>
              <a:t>2</a:t>
            </a:r>
            <a:r>
              <a:rPr lang="zh-TW" altLang="en-US" dirty="0">
                <a:latin typeface="微軟正黑體" panose="020B0604030504040204" pitchFamily="34" charset="-120"/>
                <a:ea typeface="微軟正黑體" panose="020B0604030504040204" pitchFamily="34" charset="-120"/>
              </a:rPr>
              <a:t>：確定相關先前技術所揭露之</a:t>
            </a:r>
            <a:r>
              <a:rPr lang="zh-TW" altLang="en-US" dirty="0" smtClean="0">
                <a:latin typeface="微軟正黑體" panose="020B0604030504040204" pitchFamily="34" charset="-120"/>
                <a:ea typeface="微軟正黑體" panose="020B0604030504040204" pitchFamily="34" charset="-120"/>
              </a:rPr>
              <a:t>內容</a:t>
            </a:r>
            <a:endParaRPr lang="zh-TW" altLang="en-US" dirty="0">
              <a:latin typeface="微軟正黑體" panose="020B0604030504040204" pitchFamily="34" charset="-120"/>
              <a:ea typeface="微軟正黑體" panose="020B0604030504040204" pitchFamily="34" charset="-120"/>
            </a:endParaRPr>
          </a:p>
          <a:p>
            <a:pPr marL="285750" indent="-285750">
              <a:buFont typeface="Arial" panose="020B0604020202020204" pitchFamily="34" charset="0"/>
              <a:buChar char="•"/>
            </a:pPr>
            <a:r>
              <a:rPr lang="zh-TW" altLang="en-US" dirty="0" smtClean="0">
                <a:latin typeface="微軟正黑體" panose="020B0604030504040204" pitchFamily="34" charset="-120"/>
                <a:ea typeface="微軟正黑體" panose="020B0604030504040204" pitchFamily="34" charset="-120"/>
              </a:rPr>
              <a:t>步驟 </a:t>
            </a:r>
            <a:r>
              <a:rPr lang="en-US" altLang="zh-TW" dirty="0">
                <a:latin typeface="微軟正黑體" panose="020B0604030504040204" pitchFamily="34" charset="-120"/>
                <a:ea typeface="微軟正黑體" panose="020B0604030504040204" pitchFamily="34" charset="-120"/>
              </a:rPr>
              <a:t>3</a:t>
            </a:r>
            <a:r>
              <a:rPr lang="zh-TW" altLang="en-US" dirty="0">
                <a:latin typeface="微軟正黑體" panose="020B0604030504040204" pitchFamily="34" charset="-120"/>
                <a:ea typeface="微軟正黑體" panose="020B0604030504040204" pitchFamily="34" charset="-120"/>
              </a:rPr>
              <a:t>：確定該發明所屬技術領域中具有通常知識者之</a:t>
            </a:r>
            <a:r>
              <a:rPr lang="zh-TW" altLang="en-US" dirty="0" smtClean="0">
                <a:latin typeface="微軟正黑體" panose="020B0604030504040204" pitchFamily="34" charset="-120"/>
                <a:ea typeface="微軟正黑體" panose="020B0604030504040204" pitchFamily="34" charset="-120"/>
              </a:rPr>
              <a:t>技術水準</a:t>
            </a:r>
            <a:endParaRPr lang="zh-TW" altLang="en-US" dirty="0">
              <a:latin typeface="微軟正黑體" panose="020B0604030504040204" pitchFamily="34" charset="-120"/>
              <a:ea typeface="微軟正黑體" panose="020B0604030504040204" pitchFamily="34" charset="-120"/>
            </a:endParaRPr>
          </a:p>
          <a:p>
            <a:pPr marL="285750" indent="-285750">
              <a:buFont typeface="Arial" panose="020B0604020202020204" pitchFamily="34" charset="0"/>
              <a:buChar char="•"/>
            </a:pPr>
            <a:r>
              <a:rPr lang="zh-TW" altLang="en-US" dirty="0" smtClean="0">
                <a:latin typeface="微軟正黑體" panose="020B0604030504040204" pitchFamily="34" charset="-120"/>
                <a:ea typeface="微軟正黑體" panose="020B0604030504040204" pitchFamily="34" charset="-120"/>
              </a:rPr>
              <a:t>步驟 </a:t>
            </a:r>
            <a:r>
              <a:rPr lang="en-US" altLang="zh-TW" dirty="0">
                <a:latin typeface="微軟正黑體" panose="020B0604030504040204" pitchFamily="34" charset="-120"/>
                <a:ea typeface="微軟正黑體" panose="020B0604030504040204" pitchFamily="34" charset="-120"/>
              </a:rPr>
              <a:t>4</a:t>
            </a:r>
            <a:r>
              <a:rPr lang="zh-TW" altLang="en-US" dirty="0">
                <a:latin typeface="微軟正黑體" panose="020B0604030504040204" pitchFamily="34" charset="-120"/>
                <a:ea typeface="微軟正黑體" panose="020B0604030504040204" pitchFamily="34" charset="-120"/>
              </a:rPr>
              <a:t>：確認該發明與相關先前技術所揭露之內容間的</a:t>
            </a:r>
            <a:r>
              <a:rPr lang="zh-TW" altLang="en-US" dirty="0" smtClean="0">
                <a:latin typeface="微軟正黑體" panose="020B0604030504040204" pitchFamily="34" charset="-120"/>
                <a:ea typeface="微軟正黑體" panose="020B0604030504040204" pitchFamily="34" charset="-120"/>
              </a:rPr>
              <a:t>差異</a:t>
            </a:r>
            <a:endParaRPr lang="zh-TW" altLang="en-US" dirty="0">
              <a:latin typeface="微軟正黑體" panose="020B0604030504040204" pitchFamily="34" charset="-120"/>
              <a:ea typeface="微軟正黑體" panose="020B0604030504040204" pitchFamily="34" charset="-120"/>
            </a:endParaRPr>
          </a:p>
          <a:p>
            <a:pPr marL="285750" indent="-285750">
              <a:buFont typeface="Arial" panose="020B0604020202020204" pitchFamily="34" charset="0"/>
              <a:buChar char="•"/>
            </a:pPr>
            <a:r>
              <a:rPr lang="zh-TW" altLang="en-US" dirty="0" smtClean="0">
                <a:latin typeface="微軟正黑體" panose="020B0604030504040204" pitchFamily="34" charset="-120"/>
                <a:ea typeface="微軟正黑體" panose="020B0604030504040204" pitchFamily="34" charset="-120"/>
              </a:rPr>
              <a:t>步驟 </a:t>
            </a:r>
            <a:r>
              <a:rPr lang="en-US" altLang="zh-TW" dirty="0">
                <a:latin typeface="微軟正黑體" panose="020B0604030504040204" pitchFamily="34" charset="-120"/>
                <a:ea typeface="微軟正黑體" panose="020B0604030504040204" pitchFamily="34" charset="-120"/>
              </a:rPr>
              <a:t>5</a:t>
            </a:r>
            <a:r>
              <a:rPr lang="zh-TW" altLang="en-US" dirty="0">
                <a:latin typeface="微軟正黑體" panose="020B0604030504040204" pitchFamily="34" charset="-120"/>
                <a:ea typeface="微軟正黑體" panose="020B0604030504040204" pitchFamily="34" charset="-120"/>
              </a:rPr>
              <a:t>：該發明所屬技術領域中具有通常知識者參酌相關先前技術所</a:t>
            </a:r>
            <a:r>
              <a:rPr lang="zh-TW" altLang="en-US" dirty="0" smtClean="0">
                <a:latin typeface="微軟正黑體" panose="020B0604030504040204" pitchFamily="34" charset="-120"/>
                <a:ea typeface="微軟正黑體" panose="020B0604030504040204" pitchFamily="34" charset="-120"/>
              </a:rPr>
              <a:t>揭露</a:t>
            </a:r>
            <a:r>
              <a:rPr lang="zh-TW" altLang="en-US" dirty="0">
                <a:latin typeface="微軟正黑體" panose="020B0604030504040204" pitchFamily="34" charset="-120"/>
                <a:ea typeface="微軟正黑體" panose="020B0604030504040204" pitchFamily="34" charset="-120"/>
              </a:rPr>
              <a:t>之內容及申請時之通常知識，是否能輕易完成申請專利</a:t>
            </a:r>
            <a:r>
              <a:rPr lang="zh-TW" altLang="en-US" dirty="0" smtClean="0">
                <a:latin typeface="微軟正黑體" panose="020B0604030504040204" pitchFamily="34" charset="-120"/>
                <a:ea typeface="微軟正黑體" panose="020B0604030504040204" pitchFamily="34" charset="-120"/>
              </a:rPr>
              <a:t>之發明</a:t>
            </a:r>
            <a:endParaRPr lang="zh-TW" altLang="en-US" dirty="0">
              <a:latin typeface="微軟正黑體" panose="020B0604030504040204" pitchFamily="34" charset="-120"/>
              <a:ea typeface="微軟正黑體" panose="020B0604030504040204" pitchFamily="34" charset="-120"/>
            </a:endParaRPr>
          </a:p>
        </p:txBody>
      </p:sp>
      <p:sp>
        <p:nvSpPr>
          <p:cNvPr id="10" name="文字方塊 9"/>
          <p:cNvSpPr txBox="1"/>
          <p:nvPr/>
        </p:nvSpPr>
        <p:spPr>
          <a:xfrm>
            <a:off x="2951820" y="214290"/>
            <a:ext cx="3240360" cy="707886"/>
          </a:xfrm>
          <a:prstGeom prst="rect">
            <a:avLst/>
          </a:prstGeom>
          <a:noFill/>
        </p:spPr>
        <p:txBody>
          <a:bodyPr wrap="square" rtlCol="0">
            <a:spAutoFit/>
          </a:bodyPr>
          <a:lstStyle/>
          <a:p>
            <a:pPr algn="ctr"/>
            <a:r>
              <a:rPr lang="zh-TW" altLang="en-US" sz="4000" dirty="0">
                <a:latin typeface="微軟正黑體" panose="020B0604030504040204" pitchFamily="34" charset="-120"/>
                <a:ea typeface="微軟正黑體" panose="020B0604030504040204" pitchFamily="34" charset="-120"/>
              </a:rPr>
              <a:t>發明審查要件</a:t>
            </a:r>
          </a:p>
        </p:txBody>
      </p:sp>
      <p:sp>
        <p:nvSpPr>
          <p:cNvPr id="11" name="文字方塊 10"/>
          <p:cNvSpPr txBox="1"/>
          <p:nvPr/>
        </p:nvSpPr>
        <p:spPr>
          <a:xfrm>
            <a:off x="539552" y="1412776"/>
            <a:ext cx="1800200" cy="4401205"/>
          </a:xfrm>
          <a:prstGeom prst="rect">
            <a:avLst/>
          </a:prstGeom>
          <a:noFill/>
        </p:spPr>
        <p:txBody>
          <a:bodyPr wrap="square" rtlCol="0">
            <a:spAutoFit/>
          </a:bodyPr>
          <a:lstStyle/>
          <a:p>
            <a:pPr marL="342900" indent="-342900">
              <a:buFont typeface="Arial" panose="020B0604020202020204" pitchFamily="34" charset="0"/>
              <a:buChar char="•"/>
            </a:pPr>
            <a:endParaRPr lang="en-US" altLang="zh-TW" sz="2000" dirty="0" smtClean="0">
              <a:latin typeface="微軟正黑體" pitchFamily="34" charset="-120"/>
              <a:ea typeface="微軟正黑體" pitchFamily="34" charset="-120"/>
            </a:endParaRPr>
          </a:p>
          <a:p>
            <a:endParaRPr lang="en-US" altLang="zh-TW" sz="2000" dirty="0" smtClean="0">
              <a:latin typeface="微軟正黑體" pitchFamily="34" charset="-120"/>
              <a:ea typeface="微軟正黑體" pitchFamily="34" charset="-120"/>
            </a:endParaRPr>
          </a:p>
          <a:p>
            <a:pPr marL="342900" indent="-342900">
              <a:buFont typeface="Arial" panose="020B0604020202020204" pitchFamily="34" charset="0"/>
              <a:buChar char="•"/>
            </a:pPr>
            <a:endParaRPr lang="en-US" altLang="zh-TW" sz="2000" dirty="0" smtClean="0">
              <a:latin typeface="微軟正黑體" pitchFamily="34" charset="-120"/>
              <a:ea typeface="微軟正黑體" pitchFamily="34" charset="-120"/>
            </a:endParaRPr>
          </a:p>
          <a:p>
            <a:endParaRPr lang="en-US" altLang="zh-TW" sz="2000" dirty="0" smtClean="0">
              <a:latin typeface="微軟正黑體" pitchFamily="34" charset="-120"/>
              <a:ea typeface="微軟正黑體" pitchFamily="34" charset="-120"/>
            </a:endParaRPr>
          </a:p>
          <a:p>
            <a:pPr marL="342900" indent="-342900">
              <a:buFont typeface="Arial" panose="020B0604020202020204" pitchFamily="34" charset="0"/>
              <a:buChar char="•"/>
            </a:pPr>
            <a:endParaRPr lang="en-US" altLang="zh-TW" sz="2000" dirty="0" smtClean="0">
              <a:latin typeface="微軟正黑體" pitchFamily="34" charset="-120"/>
              <a:ea typeface="微軟正黑體" pitchFamily="34" charset="-120"/>
            </a:endParaRPr>
          </a:p>
          <a:p>
            <a:pPr marL="342900" indent="-342900">
              <a:buFont typeface="Arial" panose="020B0604020202020204" pitchFamily="34" charset="0"/>
              <a:buChar char="•"/>
            </a:pPr>
            <a:endParaRPr lang="en-US" altLang="zh-TW" sz="2000" dirty="0" smtClean="0">
              <a:latin typeface="微軟正黑體" pitchFamily="34" charset="-120"/>
              <a:ea typeface="微軟正黑體" pitchFamily="34" charset="-120"/>
            </a:endParaRPr>
          </a:p>
          <a:p>
            <a:pPr marL="342900" indent="-342900">
              <a:buFont typeface="Arial" panose="020B0604020202020204" pitchFamily="34" charset="0"/>
              <a:buChar char="•"/>
            </a:pPr>
            <a:endParaRPr lang="en-US" altLang="zh-TW" sz="2000" dirty="0" smtClean="0">
              <a:latin typeface="微軟正黑體" pitchFamily="34" charset="-120"/>
              <a:ea typeface="微軟正黑體" pitchFamily="34" charset="-120"/>
            </a:endParaRPr>
          </a:p>
          <a:p>
            <a:pPr marL="342900" indent="-342900">
              <a:buFont typeface="Arial" panose="020B0604020202020204" pitchFamily="34" charset="0"/>
              <a:buChar char="•"/>
            </a:pPr>
            <a:endParaRPr lang="en-US" altLang="zh-TW" sz="2000" dirty="0" smtClean="0">
              <a:latin typeface="微軟正黑體" pitchFamily="34" charset="-120"/>
              <a:ea typeface="微軟正黑體" pitchFamily="34" charset="-120"/>
            </a:endParaRPr>
          </a:p>
          <a:p>
            <a:pPr marL="342900" indent="-342900">
              <a:buFont typeface="Arial" panose="020B0604020202020204" pitchFamily="34" charset="0"/>
              <a:buChar char="•"/>
            </a:pPr>
            <a:endParaRPr lang="en-US" altLang="zh-TW" sz="2000" dirty="0" smtClean="0">
              <a:latin typeface="微軟正黑體" pitchFamily="34" charset="-120"/>
              <a:ea typeface="微軟正黑體" pitchFamily="34" charset="-120"/>
            </a:endParaRPr>
          </a:p>
          <a:p>
            <a:pPr marL="342900" indent="-342900">
              <a:buFont typeface="Arial" panose="020B0604020202020204" pitchFamily="34" charset="0"/>
              <a:buChar char="•"/>
            </a:pPr>
            <a:r>
              <a:rPr lang="zh-TW" altLang="en-US" sz="2000" b="1" dirty="0" smtClean="0">
                <a:latin typeface="微軟正黑體" pitchFamily="34" charset="-120"/>
                <a:ea typeface="微軟正黑體" pitchFamily="34" charset="-120"/>
              </a:rPr>
              <a:t>進步性</a:t>
            </a:r>
            <a:endParaRPr lang="en-US" altLang="zh-TW" sz="2000" b="1" dirty="0" smtClean="0">
              <a:latin typeface="微軟正黑體" pitchFamily="34" charset="-120"/>
              <a:ea typeface="微軟正黑體" pitchFamily="34" charset="-120"/>
            </a:endParaRPr>
          </a:p>
          <a:p>
            <a:pPr marL="342900" indent="-342900">
              <a:buFont typeface="Arial" panose="020B0604020202020204" pitchFamily="34" charset="0"/>
              <a:buChar char="•"/>
            </a:pPr>
            <a:endParaRPr lang="en-US" altLang="zh-TW" sz="2000" dirty="0" smtClean="0">
              <a:latin typeface="微軟正黑體" pitchFamily="34" charset="-120"/>
              <a:ea typeface="微軟正黑體" pitchFamily="34" charset="-120"/>
            </a:endParaRPr>
          </a:p>
          <a:p>
            <a:pPr marL="342900" indent="-342900">
              <a:buFont typeface="Arial" panose="020B0604020202020204" pitchFamily="34" charset="0"/>
              <a:buChar char="•"/>
            </a:pPr>
            <a:endParaRPr lang="en-US" altLang="zh-TW" sz="2000" dirty="0" smtClean="0">
              <a:latin typeface="微軟正黑體" pitchFamily="34" charset="-120"/>
              <a:ea typeface="微軟正黑體" pitchFamily="34" charset="-120"/>
            </a:endParaRPr>
          </a:p>
          <a:p>
            <a:pPr marL="342900" indent="-342900">
              <a:buFont typeface="Arial" panose="020B0604020202020204" pitchFamily="34" charset="0"/>
              <a:buChar char="•"/>
            </a:pPr>
            <a:endParaRPr lang="en-US" altLang="zh-TW" sz="2000" dirty="0" smtClean="0">
              <a:latin typeface="微軟正黑體" pitchFamily="34" charset="-120"/>
              <a:ea typeface="微軟正黑體" pitchFamily="34" charset="-120"/>
            </a:endParaRPr>
          </a:p>
          <a:p>
            <a:pPr marL="342900" indent="-342900">
              <a:buFont typeface="Arial" panose="020B0604020202020204" pitchFamily="34" charset="0"/>
              <a:buChar char="•"/>
            </a:pPr>
            <a:endParaRPr lang="en-US" altLang="zh-TW" sz="2000" dirty="0" smtClean="0">
              <a:latin typeface="微軟正黑體" pitchFamily="34" charset="-120"/>
              <a:ea typeface="微軟正黑體" pitchFamily="34" charset="-120"/>
            </a:endParaRPr>
          </a:p>
        </p:txBody>
      </p:sp>
      <p:sp>
        <p:nvSpPr>
          <p:cNvPr id="3" name="矩形 2"/>
          <p:cNvSpPr/>
          <p:nvPr/>
        </p:nvSpPr>
        <p:spPr>
          <a:xfrm>
            <a:off x="1866042" y="1412776"/>
            <a:ext cx="1210588" cy="400110"/>
          </a:xfrm>
          <a:prstGeom prst="rect">
            <a:avLst/>
          </a:prstGeom>
        </p:spPr>
        <p:txBody>
          <a:bodyPr wrap="none">
            <a:spAutoFit/>
          </a:bodyPr>
          <a:lstStyle/>
          <a:p>
            <a:r>
              <a:rPr lang="zh-TW" altLang="en-US" sz="2000" b="1" dirty="0">
                <a:latin typeface="微軟正黑體" panose="020B0604030504040204" pitchFamily="34" charset="-120"/>
                <a:ea typeface="微軟正黑體" panose="020B0604030504040204" pitchFamily="34" charset="-120"/>
              </a:rPr>
              <a:t>判斷步驟</a:t>
            </a:r>
          </a:p>
        </p:txBody>
      </p:sp>
      <p:pic>
        <p:nvPicPr>
          <p:cNvPr id="1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47664" y="3480488"/>
            <a:ext cx="7416000" cy="308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日期版面配置區 1"/>
          <p:cNvSpPr>
            <a:spLocks noGrp="1"/>
          </p:cNvSpPr>
          <p:nvPr>
            <p:ph type="dt" sz="half" idx="10"/>
          </p:nvPr>
        </p:nvSpPr>
        <p:spPr>
          <a:xfrm>
            <a:off x="457200" y="6160219"/>
            <a:ext cx="2133600" cy="365125"/>
          </a:xfrm>
        </p:spPr>
        <p:txBody>
          <a:bodyPr/>
          <a:lstStyle/>
          <a:p>
            <a:r>
              <a:rPr lang="en-US" altLang="zh-TW" smtClean="0"/>
              <a:t>www.iipo.com.tw</a:t>
            </a:r>
            <a:endParaRPr lang="zh-TW" altLang="en-US" dirty="0"/>
          </a:p>
        </p:txBody>
      </p:sp>
      <p:sp>
        <p:nvSpPr>
          <p:cNvPr id="6" name="頁尾版面配置區 2"/>
          <p:cNvSpPr>
            <a:spLocks noGrp="1"/>
          </p:cNvSpPr>
          <p:nvPr>
            <p:ph type="ftr" sz="quarter" idx="11"/>
          </p:nvPr>
        </p:nvSpPr>
        <p:spPr>
          <a:xfrm>
            <a:off x="3124200" y="6160219"/>
            <a:ext cx="2895600" cy="365125"/>
          </a:xfrm>
        </p:spPr>
        <p:txBody>
          <a:bodyPr/>
          <a:lstStyle/>
          <a:p>
            <a:r>
              <a:rPr lang="zh-TW" altLang="en-US" smtClean="0"/>
              <a:t>源慶</a:t>
            </a:r>
            <a:r>
              <a:rPr lang="en-US" altLang="zh-TW" smtClean="0"/>
              <a:t>/</a:t>
            </a:r>
            <a:r>
              <a:rPr lang="zh-TW" altLang="en-US" smtClean="0"/>
              <a:t>鴻瑞國際法律專利商標事務所</a:t>
            </a:r>
            <a:endParaRPr lang="zh-TW" altLang="en-US" dirty="0"/>
          </a:p>
        </p:txBody>
      </p:sp>
      <p:sp>
        <p:nvSpPr>
          <p:cNvPr id="7" name="投影片編號版面配置區 3"/>
          <p:cNvSpPr>
            <a:spLocks noGrp="1"/>
          </p:cNvSpPr>
          <p:nvPr>
            <p:ph type="sldNum" sz="quarter" idx="12"/>
          </p:nvPr>
        </p:nvSpPr>
        <p:spPr>
          <a:xfrm>
            <a:off x="6553200" y="6160219"/>
            <a:ext cx="2133600" cy="365125"/>
          </a:xfrm>
        </p:spPr>
        <p:txBody>
          <a:bodyPr/>
          <a:lstStyle/>
          <a:p>
            <a:fld id="{144804FE-49CD-45A7-9DCA-03593087366E}" type="slidenum">
              <a:rPr lang="zh-TW" altLang="en-US" smtClean="0"/>
              <a:pPr/>
              <a:t>38</a:t>
            </a:fld>
            <a:endParaRPr lang="zh-TW" altLang="en-US"/>
          </a:p>
        </p:txBody>
      </p:sp>
      <p:cxnSp>
        <p:nvCxnSpPr>
          <p:cNvPr id="8" name="直線接點 7"/>
          <p:cNvCxnSpPr/>
          <p:nvPr/>
        </p:nvCxnSpPr>
        <p:spPr>
          <a:xfrm>
            <a:off x="0" y="6813376"/>
            <a:ext cx="9144000" cy="0"/>
          </a:xfrm>
          <a:prstGeom prst="line">
            <a:avLst/>
          </a:prstGeom>
          <a:ln w="165100"/>
        </p:spPr>
        <p:style>
          <a:lnRef idx="3">
            <a:schemeClr val="accent2"/>
          </a:lnRef>
          <a:fillRef idx="0">
            <a:schemeClr val="accent2"/>
          </a:fillRef>
          <a:effectRef idx="2">
            <a:schemeClr val="accent2"/>
          </a:effectRef>
          <a:fontRef idx="minor">
            <a:schemeClr val="tx1"/>
          </a:fontRef>
        </p:style>
      </p:cxnSp>
      <p:cxnSp>
        <p:nvCxnSpPr>
          <p:cNvPr id="9" name="直線接點 8"/>
          <p:cNvCxnSpPr/>
          <p:nvPr/>
        </p:nvCxnSpPr>
        <p:spPr>
          <a:xfrm>
            <a:off x="0" y="6597352"/>
            <a:ext cx="9144000" cy="0"/>
          </a:xfrm>
          <a:prstGeom prst="line">
            <a:avLst/>
          </a:prstGeom>
          <a:ln w="76200">
            <a:solidFill>
              <a:schemeClr val="accent2">
                <a:lumMod val="40000"/>
                <a:lumOff val="60000"/>
              </a:schemeClr>
            </a:solidFill>
          </a:ln>
        </p:spPr>
        <p:style>
          <a:lnRef idx="3">
            <a:schemeClr val="accent2"/>
          </a:lnRef>
          <a:fillRef idx="0">
            <a:schemeClr val="accent2"/>
          </a:fillRef>
          <a:effectRef idx="2">
            <a:schemeClr val="accent2"/>
          </a:effectRef>
          <a:fontRef idx="minor">
            <a:schemeClr val="tx1"/>
          </a:fontRef>
        </p:style>
      </p:cxnSp>
      <p:sp>
        <p:nvSpPr>
          <p:cNvPr id="2" name="矩形 1"/>
          <p:cNvSpPr/>
          <p:nvPr/>
        </p:nvSpPr>
        <p:spPr>
          <a:xfrm>
            <a:off x="1565043" y="1772816"/>
            <a:ext cx="7327437" cy="1754326"/>
          </a:xfrm>
          <a:prstGeom prst="rect">
            <a:avLst/>
          </a:prstGeom>
        </p:spPr>
        <p:txBody>
          <a:bodyPr wrap="square">
            <a:spAutoFit/>
          </a:bodyPr>
          <a:lstStyle/>
          <a:p>
            <a:pPr marL="285750" indent="-285750">
              <a:buFont typeface="Arial" panose="020B0604020202020204" pitchFamily="34" charset="0"/>
              <a:buChar char="•"/>
            </a:pPr>
            <a:r>
              <a:rPr lang="zh-TW" altLang="en-US" dirty="0" smtClean="0">
                <a:latin typeface="微軟正黑體" panose="020B0604030504040204" pitchFamily="34" charset="-120"/>
                <a:ea typeface="微軟正黑體" panose="020B0604030504040204" pitchFamily="34" charset="-120"/>
              </a:rPr>
              <a:t>步驟 </a:t>
            </a:r>
            <a:r>
              <a:rPr lang="en-US" altLang="zh-TW" dirty="0">
                <a:latin typeface="微軟正黑體" panose="020B0604030504040204" pitchFamily="34" charset="-120"/>
                <a:ea typeface="微軟正黑體" panose="020B0604030504040204" pitchFamily="34" charset="-120"/>
              </a:rPr>
              <a:t>1</a:t>
            </a:r>
            <a:r>
              <a:rPr lang="zh-TW" altLang="en-US" dirty="0">
                <a:latin typeface="微軟正黑體" panose="020B0604030504040204" pitchFamily="34" charset="-120"/>
                <a:ea typeface="微軟正黑體" panose="020B0604030504040204" pitchFamily="34" charset="-120"/>
              </a:rPr>
              <a:t>：</a:t>
            </a:r>
            <a:r>
              <a:rPr lang="zh-TW" altLang="en-US" b="1" dirty="0">
                <a:solidFill>
                  <a:schemeClr val="accent2"/>
                </a:solidFill>
                <a:latin typeface="微軟正黑體" panose="020B0604030504040204" pitchFamily="34" charset="-120"/>
                <a:ea typeface="微軟正黑體" panose="020B0604030504040204" pitchFamily="34" charset="-120"/>
              </a:rPr>
              <a:t>確定申請專利之發明的</a:t>
            </a:r>
            <a:r>
              <a:rPr lang="zh-TW" altLang="en-US" b="1" dirty="0" smtClean="0">
                <a:solidFill>
                  <a:schemeClr val="accent2"/>
                </a:solidFill>
                <a:latin typeface="微軟正黑體" panose="020B0604030504040204" pitchFamily="34" charset="-120"/>
                <a:ea typeface="微軟正黑體" panose="020B0604030504040204" pitchFamily="34" charset="-120"/>
              </a:rPr>
              <a:t>範圍</a:t>
            </a:r>
            <a:endParaRPr lang="zh-TW" altLang="en-US" b="1" dirty="0">
              <a:solidFill>
                <a:schemeClr val="accent2"/>
              </a:solidFill>
              <a:latin typeface="微軟正黑體" panose="020B0604030504040204" pitchFamily="34" charset="-120"/>
              <a:ea typeface="微軟正黑體" panose="020B0604030504040204" pitchFamily="34" charset="-120"/>
            </a:endParaRPr>
          </a:p>
          <a:p>
            <a:pPr marL="285750" indent="-285750">
              <a:buFont typeface="Arial" panose="020B0604020202020204" pitchFamily="34" charset="0"/>
              <a:buChar char="•"/>
            </a:pPr>
            <a:r>
              <a:rPr lang="zh-TW" altLang="en-US" dirty="0" smtClean="0">
                <a:latin typeface="微軟正黑體" panose="020B0604030504040204" pitchFamily="34" charset="-120"/>
                <a:ea typeface="微軟正黑體" panose="020B0604030504040204" pitchFamily="34" charset="-120"/>
              </a:rPr>
              <a:t>步驟 </a:t>
            </a:r>
            <a:r>
              <a:rPr lang="en-US" altLang="zh-TW" dirty="0">
                <a:latin typeface="微軟正黑體" panose="020B0604030504040204" pitchFamily="34" charset="-120"/>
                <a:ea typeface="微軟正黑體" panose="020B0604030504040204" pitchFamily="34" charset="-120"/>
              </a:rPr>
              <a:t>2</a:t>
            </a:r>
            <a:r>
              <a:rPr lang="zh-TW" altLang="en-US" dirty="0">
                <a:latin typeface="微軟正黑體" panose="020B0604030504040204" pitchFamily="34" charset="-120"/>
                <a:ea typeface="微軟正黑體" panose="020B0604030504040204" pitchFamily="34" charset="-120"/>
              </a:rPr>
              <a:t>：確定相關先前技術所揭露之</a:t>
            </a:r>
            <a:r>
              <a:rPr lang="zh-TW" altLang="en-US" dirty="0" smtClean="0">
                <a:latin typeface="微軟正黑體" panose="020B0604030504040204" pitchFamily="34" charset="-120"/>
                <a:ea typeface="微軟正黑體" panose="020B0604030504040204" pitchFamily="34" charset="-120"/>
              </a:rPr>
              <a:t>內容</a:t>
            </a:r>
            <a:endParaRPr lang="zh-TW" altLang="en-US" dirty="0">
              <a:latin typeface="微軟正黑體" panose="020B0604030504040204" pitchFamily="34" charset="-120"/>
              <a:ea typeface="微軟正黑體" panose="020B0604030504040204" pitchFamily="34" charset="-120"/>
            </a:endParaRPr>
          </a:p>
          <a:p>
            <a:pPr marL="285750" indent="-285750">
              <a:buFont typeface="Arial" panose="020B0604020202020204" pitchFamily="34" charset="0"/>
              <a:buChar char="•"/>
            </a:pPr>
            <a:r>
              <a:rPr lang="zh-TW" altLang="en-US" dirty="0" smtClean="0">
                <a:latin typeface="微軟正黑體" panose="020B0604030504040204" pitchFamily="34" charset="-120"/>
                <a:ea typeface="微軟正黑體" panose="020B0604030504040204" pitchFamily="34" charset="-120"/>
              </a:rPr>
              <a:t>步驟 </a:t>
            </a:r>
            <a:r>
              <a:rPr lang="en-US" altLang="zh-TW" dirty="0">
                <a:latin typeface="微軟正黑體" panose="020B0604030504040204" pitchFamily="34" charset="-120"/>
                <a:ea typeface="微軟正黑體" panose="020B0604030504040204" pitchFamily="34" charset="-120"/>
              </a:rPr>
              <a:t>3</a:t>
            </a:r>
            <a:r>
              <a:rPr lang="zh-TW" altLang="en-US" dirty="0">
                <a:latin typeface="微軟正黑體" panose="020B0604030504040204" pitchFamily="34" charset="-120"/>
                <a:ea typeface="微軟正黑體" panose="020B0604030504040204" pitchFamily="34" charset="-120"/>
              </a:rPr>
              <a:t>：確定該發明所屬技術領域中具有通常知識者之</a:t>
            </a:r>
            <a:r>
              <a:rPr lang="zh-TW" altLang="en-US" dirty="0" smtClean="0">
                <a:latin typeface="微軟正黑體" panose="020B0604030504040204" pitchFamily="34" charset="-120"/>
                <a:ea typeface="微軟正黑體" panose="020B0604030504040204" pitchFamily="34" charset="-120"/>
              </a:rPr>
              <a:t>技術水準</a:t>
            </a:r>
            <a:endParaRPr lang="zh-TW" altLang="en-US" dirty="0">
              <a:latin typeface="微軟正黑體" panose="020B0604030504040204" pitchFamily="34" charset="-120"/>
              <a:ea typeface="微軟正黑體" panose="020B0604030504040204" pitchFamily="34" charset="-120"/>
            </a:endParaRPr>
          </a:p>
          <a:p>
            <a:pPr marL="285750" indent="-285750">
              <a:buFont typeface="Arial" panose="020B0604020202020204" pitchFamily="34" charset="0"/>
              <a:buChar char="•"/>
            </a:pPr>
            <a:r>
              <a:rPr lang="zh-TW" altLang="en-US" dirty="0" smtClean="0">
                <a:latin typeface="微軟正黑體" panose="020B0604030504040204" pitchFamily="34" charset="-120"/>
                <a:ea typeface="微軟正黑體" panose="020B0604030504040204" pitchFamily="34" charset="-120"/>
              </a:rPr>
              <a:t>步驟 </a:t>
            </a:r>
            <a:r>
              <a:rPr lang="en-US" altLang="zh-TW" dirty="0">
                <a:latin typeface="微軟正黑體" panose="020B0604030504040204" pitchFamily="34" charset="-120"/>
                <a:ea typeface="微軟正黑體" panose="020B0604030504040204" pitchFamily="34" charset="-120"/>
              </a:rPr>
              <a:t>4</a:t>
            </a:r>
            <a:r>
              <a:rPr lang="zh-TW" altLang="en-US" dirty="0">
                <a:latin typeface="微軟正黑體" panose="020B0604030504040204" pitchFamily="34" charset="-120"/>
                <a:ea typeface="微軟正黑體" panose="020B0604030504040204" pitchFamily="34" charset="-120"/>
              </a:rPr>
              <a:t>：確認該發明與相關先前技術所揭露之內容間的</a:t>
            </a:r>
            <a:r>
              <a:rPr lang="zh-TW" altLang="en-US" dirty="0" smtClean="0">
                <a:latin typeface="微軟正黑體" panose="020B0604030504040204" pitchFamily="34" charset="-120"/>
                <a:ea typeface="微軟正黑體" panose="020B0604030504040204" pitchFamily="34" charset="-120"/>
              </a:rPr>
              <a:t>差異</a:t>
            </a:r>
            <a:endParaRPr lang="zh-TW" altLang="en-US" dirty="0">
              <a:latin typeface="微軟正黑體" panose="020B0604030504040204" pitchFamily="34" charset="-120"/>
              <a:ea typeface="微軟正黑體" panose="020B0604030504040204" pitchFamily="34" charset="-120"/>
            </a:endParaRPr>
          </a:p>
          <a:p>
            <a:pPr marL="285750" indent="-285750">
              <a:buFont typeface="Arial" panose="020B0604020202020204" pitchFamily="34" charset="0"/>
              <a:buChar char="•"/>
            </a:pPr>
            <a:r>
              <a:rPr lang="zh-TW" altLang="en-US" dirty="0" smtClean="0">
                <a:latin typeface="微軟正黑體" panose="020B0604030504040204" pitchFamily="34" charset="-120"/>
                <a:ea typeface="微軟正黑體" panose="020B0604030504040204" pitchFamily="34" charset="-120"/>
              </a:rPr>
              <a:t>步驟 </a:t>
            </a:r>
            <a:r>
              <a:rPr lang="en-US" altLang="zh-TW" dirty="0">
                <a:latin typeface="微軟正黑體" panose="020B0604030504040204" pitchFamily="34" charset="-120"/>
                <a:ea typeface="微軟正黑體" panose="020B0604030504040204" pitchFamily="34" charset="-120"/>
              </a:rPr>
              <a:t>5</a:t>
            </a:r>
            <a:r>
              <a:rPr lang="zh-TW" altLang="en-US" dirty="0">
                <a:latin typeface="微軟正黑體" panose="020B0604030504040204" pitchFamily="34" charset="-120"/>
                <a:ea typeface="微軟正黑體" panose="020B0604030504040204" pitchFamily="34" charset="-120"/>
              </a:rPr>
              <a:t>：該發明所屬技術領域中具有通常知識者參酌相關先前技術所</a:t>
            </a:r>
            <a:r>
              <a:rPr lang="zh-TW" altLang="en-US" dirty="0" smtClean="0">
                <a:latin typeface="微軟正黑體" panose="020B0604030504040204" pitchFamily="34" charset="-120"/>
                <a:ea typeface="微軟正黑體" panose="020B0604030504040204" pitchFamily="34" charset="-120"/>
              </a:rPr>
              <a:t>揭露</a:t>
            </a:r>
            <a:r>
              <a:rPr lang="zh-TW" altLang="en-US" dirty="0">
                <a:latin typeface="微軟正黑體" panose="020B0604030504040204" pitchFamily="34" charset="-120"/>
                <a:ea typeface="微軟正黑體" panose="020B0604030504040204" pitchFamily="34" charset="-120"/>
              </a:rPr>
              <a:t>之內容及申請時之通常知識，是否能輕易完成申請專利</a:t>
            </a:r>
            <a:r>
              <a:rPr lang="zh-TW" altLang="en-US" dirty="0" smtClean="0">
                <a:latin typeface="微軟正黑體" panose="020B0604030504040204" pitchFamily="34" charset="-120"/>
                <a:ea typeface="微軟正黑體" panose="020B0604030504040204" pitchFamily="34" charset="-120"/>
              </a:rPr>
              <a:t>之發明</a:t>
            </a:r>
            <a:endParaRPr lang="zh-TW" altLang="en-US" dirty="0">
              <a:latin typeface="微軟正黑體" panose="020B0604030504040204" pitchFamily="34" charset="-120"/>
              <a:ea typeface="微軟正黑體" panose="020B0604030504040204" pitchFamily="34" charset="-120"/>
            </a:endParaRPr>
          </a:p>
        </p:txBody>
      </p:sp>
      <p:sp>
        <p:nvSpPr>
          <p:cNvPr id="10" name="文字方塊 9"/>
          <p:cNvSpPr txBox="1"/>
          <p:nvPr/>
        </p:nvSpPr>
        <p:spPr>
          <a:xfrm>
            <a:off x="2951820" y="214290"/>
            <a:ext cx="3240360" cy="707886"/>
          </a:xfrm>
          <a:prstGeom prst="rect">
            <a:avLst/>
          </a:prstGeom>
          <a:noFill/>
        </p:spPr>
        <p:txBody>
          <a:bodyPr wrap="square" rtlCol="0">
            <a:spAutoFit/>
          </a:bodyPr>
          <a:lstStyle/>
          <a:p>
            <a:pPr algn="ctr"/>
            <a:r>
              <a:rPr lang="zh-TW" altLang="en-US" sz="4000" dirty="0">
                <a:latin typeface="微軟正黑體" panose="020B0604030504040204" pitchFamily="34" charset="-120"/>
                <a:ea typeface="微軟正黑體" panose="020B0604030504040204" pitchFamily="34" charset="-120"/>
              </a:rPr>
              <a:t>發明審查要件</a:t>
            </a:r>
          </a:p>
        </p:txBody>
      </p:sp>
      <p:sp>
        <p:nvSpPr>
          <p:cNvPr id="11" name="文字方塊 10"/>
          <p:cNvSpPr txBox="1"/>
          <p:nvPr/>
        </p:nvSpPr>
        <p:spPr>
          <a:xfrm>
            <a:off x="539552" y="1412776"/>
            <a:ext cx="1800200" cy="4401205"/>
          </a:xfrm>
          <a:prstGeom prst="rect">
            <a:avLst/>
          </a:prstGeom>
          <a:noFill/>
        </p:spPr>
        <p:txBody>
          <a:bodyPr wrap="square" rtlCol="0">
            <a:spAutoFit/>
          </a:bodyPr>
          <a:lstStyle/>
          <a:p>
            <a:pPr marL="342900" indent="-342900">
              <a:buFont typeface="Arial" panose="020B0604020202020204" pitchFamily="34" charset="0"/>
              <a:buChar char="•"/>
            </a:pPr>
            <a:endParaRPr lang="en-US" altLang="zh-TW" sz="2000" dirty="0" smtClean="0">
              <a:latin typeface="微軟正黑體" pitchFamily="34" charset="-120"/>
              <a:ea typeface="微軟正黑體" pitchFamily="34" charset="-120"/>
            </a:endParaRPr>
          </a:p>
          <a:p>
            <a:endParaRPr lang="en-US" altLang="zh-TW" sz="2000" dirty="0" smtClean="0">
              <a:latin typeface="微軟正黑體" pitchFamily="34" charset="-120"/>
              <a:ea typeface="微軟正黑體" pitchFamily="34" charset="-120"/>
            </a:endParaRPr>
          </a:p>
          <a:p>
            <a:pPr marL="342900" indent="-342900">
              <a:buFont typeface="Arial" panose="020B0604020202020204" pitchFamily="34" charset="0"/>
              <a:buChar char="•"/>
            </a:pPr>
            <a:endParaRPr lang="en-US" altLang="zh-TW" sz="2000" dirty="0" smtClean="0">
              <a:latin typeface="微軟正黑體" pitchFamily="34" charset="-120"/>
              <a:ea typeface="微軟正黑體" pitchFamily="34" charset="-120"/>
            </a:endParaRPr>
          </a:p>
          <a:p>
            <a:endParaRPr lang="en-US" altLang="zh-TW" sz="2000" dirty="0" smtClean="0">
              <a:latin typeface="微軟正黑體" pitchFamily="34" charset="-120"/>
              <a:ea typeface="微軟正黑體" pitchFamily="34" charset="-120"/>
            </a:endParaRPr>
          </a:p>
          <a:p>
            <a:pPr marL="342900" indent="-342900">
              <a:buFont typeface="Arial" panose="020B0604020202020204" pitchFamily="34" charset="0"/>
              <a:buChar char="•"/>
            </a:pPr>
            <a:endParaRPr lang="en-US" altLang="zh-TW" sz="2000" dirty="0" smtClean="0">
              <a:latin typeface="微軟正黑體" pitchFamily="34" charset="-120"/>
              <a:ea typeface="微軟正黑體" pitchFamily="34" charset="-120"/>
            </a:endParaRPr>
          </a:p>
          <a:p>
            <a:pPr marL="342900" indent="-342900">
              <a:buFont typeface="Arial" panose="020B0604020202020204" pitchFamily="34" charset="0"/>
              <a:buChar char="•"/>
            </a:pPr>
            <a:endParaRPr lang="en-US" altLang="zh-TW" sz="2000" dirty="0" smtClean="0">
              <a:latin typeface="微軟正黑體" pitchFamily="34" charset="-120"/>
              <a:ea typeface="微軟正黑體" pitchFamily="34" charset="-120"/>
            </a:endParaRPr>
          </a:p>
          <a:p>
            <a:pPr marL="342900" indent="-342900">
              <a:buFont typeface="Arial" panose="020B0604020202020204" pitchFamily="34" charset="0"/>
              <a:buChar char="•"/>
            </a:pPr>
            <a:endParaRPr lang="en-US" altLang="zh-TW" sz="2000" dirty="0" smtClean="0">
              <a:latin typeface="微軟正黑體" pitchFamily="34" charset="-120"/>
              <a:ea typeface="微軟正黑體" pitchFamily="34" charset="-120"/>
            </a:endParaRPr>
          </a:p>
          <a:p>
            <a:pPr marL="342900" indent="-342900">
              <a:buFont typeface="Arial" panose="020B0604020202020204" pitchFamily="34" charset="0"/>
              <a:buChar char="•"/>
            </a:pPr>
            <a:endParaRPr lang="en-US" altLang="zh-TW" sz="2000" dirty="0" smtClean="0">
              <a:latin typeface="微軟正黑體" pitchFamily="34" charset="-120"/>
              <a:ea typeface="微軟正黑體" pitchFamily="34" charset="-120"/>
            </a:endParaRPr>
          </a:p>
          <a:p>
            <a:pPr marL="342900" indent="-342900">
              <a:buFont typeface="Arial" panose="020B0604020202020204" pitchFamily="34" charset="0"/>
              <a:buChar char="•"/>
            </a:pPr>
            <a:endParaRPr lang="en-US" altLang="zh-TW" sz="2000" dirty="0" smtClean="0">
              <a:latin typeface="微軟正黑體" pitchFamily="34" charset="-120"/>
              <a:ea typeface="微軟正黑體" pitchFamily="34" charset="-120"/>
            </a:endParaRPr>
          </a:p>
          <a:p>
            <a:pPr marL="342900" indent="-342900">
              <a:buFont typeface="Arial" panose="020B0604020202020204" pitchFamily="34" charset="0"/>
              <a:buChar char="•"/>
            </a:pPr>
            <a:r>
              <a:rPr lang="zh-TW" altLang="en-US" sz="2000" b="1" dirty="0" smtClean="0">
                <a:latin typeface="微軟正黑體" pitchFamily="34" charset="-120"/>
                <a:ea typeface="微軟正黑體" pitchFamily="34" charset="-120"/>
              </a:rPr>
              <a:t>進步性</a:t>
            </a:r>
            <a:endParaRPr lang="en-US" altLang="zh-TW" sz="2000" b="1" dirty="0" smtClean="0">
              <a:latin typeface="微軟正黑體" pitchFamily="34" charset="-120"/>
              <a:ea typeface="微軟正黑體" pitchFamily="34" charset="-120"/>
            </a:endParaRPr>
          </a:p>
          <a:p>
            <a:pPr marL="342900" indent="-342900">
              <a:buFont typeface="Arial" panose="020B0604020202020204" pitchFamily="34" charset="0"/>
              <a:buChar char="•"/>
            </a:pPr>
            <a:endParaRPr lang="en-US" altLang="zh-TW" sz="2000" dirty="0" smtClean="0">
              <a:latin typeface="微軟正黑體" pitchFamily="34" charset="-120"/>
              <a:ea typeface="微軟正黑體" pitchFamily="34" charset="-120"/>
            </a:endParaRPr>
          </a:p>
          <a:p>
            <a:pPr marL="342900" indent="-342900">
              <a:buFont typeface="Arial" panose="020B0604020202020204" pitchFamily="34" charset="0"/>
              <a:buChar char="•"/>
            </a:pPr>
            <a:endParaRPr lang="en-US" altLang="zh-TW" sz="2000" dirty="0" smtClean="0">
              <a:latin typeface="微軟正黑體" pitchFamily="34" charset="-120"/>
              <a:ea typeface="微軟正黑體" pitchFamily="34" charset="-120"/>
            </a:endParaRPr>
          </a:p>
          <a:p>
            <a:pPr marL="342900" indent="-342900">
              <a:buFont typeface="Arial" panose="020B0604020202020204" pitchFamily="34" charset="0"/>
              <a:buChar char="•"/>
            </a:pPr>
            <a:endParaRPr lang="en-US" altLang="zh-TW" sz="2000" dirty="0" smtClean="0">
              <a:latin typeface="微軟正黑體" pitchFamily="34" charset="-120"/>
              <a:ea typeface="微軟正黑體" pitchFamily="34" charset="-120"/>
            </a:endParaRPr>
          </a:p>
          <a:p>
            <a:pPr marL="342900" indent="-342900">
              <a:buFont typeface="Arial" panose="020B0604020202020204" pitchFamily="34" charset="0"/>
              <a:buChar char="•"/>
            </a:pPr>
            <a:endParaRPr lang="en-US" altLang="zh-TW" sz="2000" dirty="0" smtClean="0">
              <a:latin typeface="微軟正黑體" pitchFamily="34" charset="-120"/>
              <a:ea typeface="微軟正黑體" pitchFamily="34" charset="-120"/>
            </a:endParaRPr>
          </a:p>
        </p:txBody>
      </p:sp>
      <p:sp>
        <p:nvSpPr>
          <p:cNvPr id="3" name="矩形 2"/>
          <p:cNvSpPr/>
          <p:nvPr/>
        </p:nvSpPr>
        <p:spPr>
          <a:xfrm>
            <a:off x="1866042" y="1412776"/>
            <a:ext cx="1210588" cy="400110"/>
          </a:xfrm>
          <a:prstGeom prst="rect">
            <a:avLst/>
          </a:prstGeom>
        </p:spPr>
        <p:txBody>
          <a:bodyPr wrap="none">
            <a:spAutoFit/>
          </a:bodyPr>
          <a:lstStyle/>
          <a:p>
            <a:r>
              <a:rPr lang="zh-TW" altLang="en-US" sz="2000" b="1" dirty="0">
                <a:latin typeface="微軟正黑體" panose="020B0604030504040204" pitchFamily="34" charset="-120"/>
                <a:ea typeface="微軟正黑體" panose="020B0604030504040204" pitchFamily="34" charset="-120"/>
              </a:rPr>
              <a:t>判斷步驟</a:t>
            </a:r>
          </a:p>
        </p:txBody>
      </p:sp>
      <p:pic>
        <p:nvPicPr>
          <p:cNvPr id="1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47664" y="3480488"/>
            <a:ext cx="7416000" cy="308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矩形 3"/>
          <p:cNvSpPr/>
          <p:nvPr/>
        </p:nvSpPr>
        <p:spPr>
          <a:xfrm>
            <a:off x="2252635" y="4221088"/>
            <a:ext cx="5487718" cy="369332"/>
          </a:xfrm>
          <a:prstGeom prst="rect">
            <a:avLst/>
          </a:prstGeom>
        </p:spPr>
        <p:txBody>
          <a:bodyPr wrap="square">
            <a:spAutoFit/>
          </a:bodyPr>
          <a:lstStyle/>
          <a:p>
            <a:pPr algn="ctr"/>
            <a:r>
              <a:rPr lang="zh-TW" altLang="en-US" dirty="0">
                <a:latin typeface="微軟正黑體" panose="020B0604030504040204" pitchFamily="34" charset="-120"/>
                <a:ea typeface="微軟正黑體" panose="020B0604030504040204" pitchFamily="34" charset="-120"/>
              </a:rPr>
              <a:t>指請求項之文字所界定的範圍，該</a:t>
            </a:r>
            <a:r>
              <a:rPr lang="zh-TW" altLang="en-US" dirty="0" smtClean="0">
                <a:latin typeface="微軟正黑體" panose="020B0604030504040204" pitchFamily="34" charset="-120"/>
                <a:ea typeface="微軟正黑體" panose="020B0604030504040204" pitchFamily="34" charset="-120"/>
              </a:rPr>
              <a:t>範圍以</a:t>
            </a:r>
            <a:r>
              <a:rPr lang="zh-TW" altLang="en-US" dirty="0">
                <a:latin typeface="微軟正黑體" panose="020B0604030504040204" pitchFamily="34" charset="-120"/>
                <a:ea typeface="微軟正黑體" panose="020B0604030504040204" pitchFamily="34" charset="-120"/>
              </a:rPr>
              <a:t>請求項為準</a:t>
            </a:r>
          </a:p>
        </p:txBody>
      </p:sp>
      <p:sp>
        <p:nvSpPr>
          <p:cNvPr id="13" name="矩形 12"/>
          <p:cNvSpPr/>
          <p:nvPr/>
        </p:nvSpPr>
        <p:spPr>
          <a:xfrm>
            <a:off x="3980831" y="4653136"/>
            <a:ext cx="2031325" cy="369332"/>
          </a:xfrm>
          <a:prstGeom prst="rect">
            <a:avLst/>
          </a:prstGeom>
        </p:spPr>
        <p:txBody>
          <a:bodyPr wrap="none">
            <a:spAutoFit/>
          </a:bodyPr>
          <a:lstStyle/>
          <a:p>
            <a:r>
              <a:rPr lang="zh-TW" altLang="en-US" b="1" dirty="0">
                <a:latin typeface="微軟正黑體" panose="020B0604030504040204" pitchFamily="34" charset="-120"/>
                <a:ea typeface="微軟正黑體" panose="020B0604030504040204" pitchFamily="34" charset="-120"/>
              </a:rPr>
              <a:t>審酌說明書及圖式</a:t>
            </a:r>
          </a:p>
        </p:txBody>
      </p:sp>
    </p:spTree>
    <p:extLst>
      <p:ext uri="{BB962C8B-B14F-4D97-AF65-F5344CB8AC3E}">
        <p14:creationId xmlns:p14="http://schemas.microsoft.com/office/powerpoint/2010/main" val="2103197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3"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日期版面配置區 1"/>
          <p:cNvSpPr>
            <a:spLocks noGrp="1"/>
          </p:cNvSpPr>
          <p:nvPr>
            <p:ph type="dt" sz="half" idx="10"/>
          </p:nvPr>
        </p:nvSpPr>
        <p:spPr>
          <a:xfrm>
            <a:off x="457200" y="6160219"/>
            <a:ext cx="2133600" cy="365125"/>
          </a:xfrm>
        </p:spPr>
        <p:txBody>
          <a:bodyPr/>
          <a:lstStyle/>
          <a:p>
            <a:r>
              <a:rPr lang="en-US" altLang="zh-TW" smtClean="0"/>
              <a:t>www.iipo.com.tw</a:t>
            </a:r>
            <a:endParaRPr lang="zh-TW" altLang="en-US" dirty="0"/>
          </a:p>
        </p:txBody>
      </p:sp>
      <p:sp>
        <p:nvSpPr>
          <p:cNvPr id="6" name="頁尾版面配置區 2"/>
          <p:cNvSpPr>
            <a:spLocks noGrp="1"/>
          </p:cNvSpPr>
          <p:nvPr>
            <p:ph type="ftr" sz="quarter" idx="11"/>
          </p:nvPr>
        </p:nvSpPr>
        <p:spPr>
          <a:xfrm>
            <a:off x="3124200" y="6160219"/>
            <a:ext cx="2895600" cy="365125"/>
          </a:xfrm>
        </p:spPr>
        <p:txBody>
          <a:bodyPr/>
          <a:lstStyle/>
          <a:p>
            <a:r>
              <a:rPr lang="zh-TW" altLang="en-US" smtClean="0"/>
              <a:t>源慶</a:t>
            </a:r>
            <a:r>
              <a:rPr lang="en-US" altLang="zh-TW" smtClean="0"/>
              <a:t>/</a:t>
            </a:r>
            <a:r>
              <a:rPr lang="zh-TW" altLang="en-US" smtClean="0"/>
              <a:t>鴻瑞國際法律專利商標事務所</a:t>
            </a:r>
            <a:endParaRPr lang="zh-TW" altLang="en-US" dirty="0"/>
          </a:p>
        </p:txBody>
      </p:sp>
      <p:sp>
        <p:nvSpPr>
          <p:cNvPr id="7" name="投影片編號版面配置區 3"/>
          <p:cNvSpPr>
            <a:spLocks noGrp="1"/>
          </p:cNvSpPr>
          <p:nvPr>
            <p:ph type="sldNum" sz="quarter" idx="12"/>
          </p:nvPr>
        </p:nvSpPr>
        <p:spPr>
          <a:xfrm>
            <a:off x="6553200" y="6160219"/>
            <a:ext cx="2133600" cy="365125"/>
          </a:xfrm>
        </p:spPr>
        <p:txBody>
          <a:bodyPr/>
          <a:lstStyle/>
          <a:p>
            <a:fld id="{144804FE-49CD-45A7-9DCA-03593087366E}" type="slidenum">
              <a:rPr lang="zh-TW" altLang="en-US" smtClean="0"/>
              <a:pPr/>
              <a:t>39</a:t>
            </a:fld>
            <a:endParaRPr lang="zh-TW" altLang="en-US"/>
          </a:p>
        </p:txBody>
      </p:sp>
      <p:cxnSp>
        <p:nvCxnSpPr>
          <p:cNvPr id="8" name="直線接點 7"/>
          <p:cNvCxnSpPr/>
          <p:nvPr/>
        </p:nvCxnSpPr>
        <p:spPr>
          <a:xfrm>
            <a:off x="0" y="6813376"/>
            <a:ext cx="9144000" cy="0"/>
          </a:xfrm>
          <a:prstGeom prst="line">
            <a:avLst/>
          </a:prstGeom>
          <a:ln w="165100"/>
        </p:spPr>
        <p:style>
          <a:lnRef idx="3">
            <a:schemeClr val="accent2"/>
          </a:lnRef>
          <a:fillRef idx="0">
            <a:schemeClr val="accent2"/>
          </a:fillRef>
          <a:effectRef idx="2">
            <a:schemeClr val="accent2"/>
          </a:effectRef>
          <a:fontRef idx="minor">
            <a:schemeClr val="tx1"/>
          </a:fontRef>
        </p:style>
      </p:cxnSp>
      <p:cxnSp>
        <p:nvCxnSpPr>
          <p:cNvPr id="9" name="直線接點 8"/>
          <p:cNvCxnSpPr/>
          <p:nvPr/>
        </p:nvCxnSpPr>
        <p:spPr>
          <a:xfrm>
            <a:off x="0" y="6597352"/>
            <a:ext cx="9144000" cy="0"/>
          </a:xfrm>
          <a:prstGeom prst="line">
            <a:avLst/>
          </a:prstGeom>
          <a:ln w="76200">
            <a:solidFill>
              <a:schemeClr val="accent2">
                <a:lumMod val="40000"/>
                <a:lumOff val="60000"/>
              </a:schemeClr>
            </a:solidFill>
          </a:ln>
        </p:spPr>
        <p:style>
          <a:lnRef idx="3">
            <a:schemeClr val="accent2"/>
          </a:lnRef>
          <a:fillRef idx="0">
            <a:schemeClr val="accent2"/>
          </a:fillRef>
          <a:effectRef idx="2">
            <a:schemeClr val="accent2"/>
          </a:effectRef>
          <a:fontRef idx="minor">
            <a:schemeClr val="tx1"/>
          </a:fontRef>
        </p:style>
      </p:cxnSp>
      <p:sp>
        <p:nvSpPr>
          <p:cNvPr id="2" name="矩形 1"/>
          <p:cNvSpPr/>
          <p:nvPr/>
        </p:nvSpPr>
        <p:spPr>
          <a:xfrm>
            <a:off x="1565043" y="1772816"/>
            <a:ext cx="7327437" cy="1754326"/>
          </a:xfrm>
          <a:prstGeom prst="rect">
            <a:avLst/>
          </a:prstGeom>
        </p:spPr>
        <p:txBody>
          <a:bodyPr wrap="square">
            <a:spAutoFit/>
          </a:bodyPr>
          <a:lstStyle/>
          <a:p>
            <a:pPr marL="285750" indent="-285750">
              <a:buFont typeface="Arial" panose="020B0604020202020204" pitchFamily="34" charset="0"/>
              <a:buChar char="•"/>
            </a:pPr>
            <a:r>
              <a:rPr lang="zh-TW" altLang="en-US" dirty="0" smtClean="0">
                <a:latin typeface="微軟正黑體" panose="020B0604030504040204" pitchFamily="34" charset="-120"/>
                <a:ea typeface="微軟正黑體" panose="020B0604030504040204" pitchFamily="34" charset="-120"/>
              </a:rPr>
              <a:t>步驟 </a:t>
            </a:r>
            <a:r>
              <a:rPr lang="en-US" altLang="zh-TW" dirty="0">
                <a:latin typeface="微軟正黑體" panose="020B0604030504040204" pitchFamily="34" charset="-120"/>
                <a:ea typeface="微軟正黑體" panose="020B0604030504040204" pitchFamily="34" charset="-120"/>
              </a:rPr>
              <a:t>1</a:t>
            </a:r>
            <a:r>
              <a:rPr lang="zh-TW" altLang="en-US" dirty="0">
                <a:latin typeface="微軟正黑體" panose="020B0604030504040204" pitchFamily="34" charset="-120"/>
                <a:ea typeface="微軟正黑體" panose="020B0604030504040204" pitchFamily="34" charset="-120"/>
              </a:rPr>
              <a:t>：確定申請專利之發明的</a:t>
            </a:r>
            <a:r>
              <a:rPr lang="zh-TW" altLang="en-US" dirty="0" smtClean="0">
                <a:latin typeface="微軟正黑體" panose="020B0604030504040204" pitchFamily="34" charset="-120"/>
                <a:ea typeface="微軟正黑體" panose="020B0604030504040204" pitchFamily="34" charset="-120"/>
              </a:rPr>
              <a:t>範圍</a:t>
            </a:r>
            <a:endParaRPr lang="zh-TW" altLang="en-US" dirty="0">
              <a:latin typeface="微軟正黑體" panose="020B0604030504040204" pitchFamily="34" charset="-120"/>
              <a:ea typeface="微軟正黑體" panose="020B0604030504040204" pitchFamily="34" charset="-120"/>
            </a:endParaRPr>
          </a:p>
          <a:p>
            <a:pPr marL="285750" indent="-285750">
              <a:buFont typeface="Arial" panose="020B0604020202020204" pitchFamily="34" charset="0"/>
              <a:buChar char="•"/>
            </a:pPr>
            <a:r>
              <a:rPr lang="zh-TW" altLang="en-US" dirty="0" smtClean="0">
                <a:latin typeface="微軟正黑體" panose="020B0604030504040204" pitchFamily="34" charset="-120"/>
                <a:ea typeface="微軟正黑體" panose="020B0604030504040204" pitchFamily="34" charset="-120"/>
              </a:rPr>
              <a:t>步驟 </a:t>
            </a:r>
            <a:r>
              <a:rPr lang="en-US" altLang="zh-TW" dirty="0">
                <a:latin typeface="微軟正黑體" panose="020B0604030504040204" pitchFamily="34" charset="-120"/>
                <a:ea typeface="微軟正黑體" panose="020B0604030504040204" pitchFamily="34" charset="-120"/>
              </a:rPr>
              <a:t>2</a:t>
            </a:r>
            <a:r>
              <a:rPr lang="zh-TW" altLang="en-US" dirty="0">
                <a:latin typeface="微軟正黑體" panose="020B0604030504040204" pitchFamily="34" charset="-120"/>
                <a:ea typeface="微軟正黑體" panose="020B0604030504040204" pitchFamily="34" charset="-120"/>
              </a:rPr>
              <a:t>：</a:t>
            </a:r>
            <a:r>
              <a:rPr lang="zh-TW" altLang="en-US" b="1" dirty="0">
                <a:solidFill>
                  <a:schemeClr val="accent2"/>
                </a:solidFill>
                <a:latin typeface="微軟正黑體" panose="020B0604030504040204" pitchFamily="34" charset="-120"/>
                <a:ea typeface="微軟正黑體" panose="020B0604030504040204" pitchFamily="34" charset="-120"/>
              </a:rPr>
              <a:t>確定相關先前技術所揭露之</a:t>
            </a:r>
            <a:r>
              <a:rPr lang="zh-TW" altLang="en-US" b="1" dirty="0" smtClean="0">
                <a:solidFill>
                  <a:schemeClr val="accent2"/>
                </a:solidFill>
                <a:latin typeface="微軟正黑體" panose="020B0604030504040204" pitchFamily="34" charset="-120"/>
                <a:ea typeface="微軟正黑體" panose="020B0604030504040204" pitchFamily="34" charset="-120"/>
              </a:rPr>
              <a:t>內容</a:t>
            </a:r>
            <a:endParaRPr lang="zh-TW" altLang="en-US" b="1" dirty="0">
              <a:solidFill>
                <a:schemeClr val="accent2"/>
              </a:solidFill>
              <a:latin typeface="微軟正黑體" panose="020B0604030504040204" pitchFamily="34" charset="-120"/>
              <a:ea typeface="微軟正黑體" panose="020B0604030504040204" pitchFamily="34" charset="-120"/>
            </a:endParaRPr>
          </a:p>
          <a:p>
            <a:pPr marL="285750" indent="-285750">
              <a:buFont typeface="Arial" panose="020B0604020202020204" pitchFamily="34" charset="0"/>
              <a:buChar char="•"/>
            </a:pPr>
            <a:r>
              <a:rPr lang="zh-TW" altLang="en-US" dirty="0" smtClean="0">
                <a:latin typeface="微軟正黑體" panose="020B0604030504040204" pitchFamily="34" charset="-120"/>
                <a:ea typeface="微軟正黑體" panose="020B0604030504040204" pitchFamily="34" charset="-120"/>
              </a:rPr>
              <a:t>步驟 </a:t>
            </a:r>
            <a:r>
              <a:rPr lang="en-US" altLang="zh-TW" dirty="0">
                <a:latin typeface="微軟正黑體" panose="020B0604030504040204" pitchFamily="34" charset="-120"/>
                <a:ea typeface="微軟正黑體" panose="020B0604030504040204" pitchFamily="34" charset="-120"/>
              </a:rPr>
              <a:t>3</a:t>
            </a:r>
            <a:r>
              <a:rPr lang="zh-TW" altLang="en-US" dirty="0">
                <a:latin typeface="微軟正黑體" panose="020B0604030504040204" pitchFamily="34" charset="-120"/>
                <a:ea typeface="微軟正黑體" panose="020B0604030504040204" pitchFamily="34" charset="-120"/>
              </a:rPr>
              <a:t>：確定該發明所屬技術領域中具有通常知識者之</a:t>
            </a:r>
            <a:r>
              <a:rPr lang="zh-TW" altLang="en-US" dirty="0" smtClean="0">
                <a:latin typeface="微軟正黑體" panose="020B0604030504040204" pitchFamily="34" charset="-120"/>
                <a:ea typeface="微軟正黑體" panose="020B0604030504040204" pitchFamily="34" charset="-120"/>
              </a:rPr>
              <a:t>技術水準</a:t>
            </a:r>
            <a:endParaRPr lang="zh-TW" altLang="en-US" dirty="0">
              <a:latin typeface="微軟正黑體" panose="020B0604030504040204" pitchFamily="34" charset="-120"/>
              <a:ea typeface="微軟正黑體" panose="020B0604030504040204" pitchFamily="34" charset="-120"/>
            </a:endParaRPr>
          </a:p>
          <a:p>
            <a:pPr marL="285750" indent="-285750">
              <a:buFont typeface="Arial" panose="020B0604020202020204" pitchFamily="34" charset="0"/>
              <a:buChar char="•"/>
            </a:pPr>
            <a:r>
              <a:rPr lang="zh-TW" altLang="en-US" dirty="0" smtClean="0">
                <a:latin typeface="微軟正黑體" panose="020B0604030504040204" pitchFamily="34" charset="-120"/>
                <a:ea typeface="微軟正黑體" panose="020B0604030504040204" pitchFamily="34" charset="-120"/>
              </a:rPr>
              <a:t>步驟 </a:t>
            </a:r>
            <a:r>
              <a:rPr lang="en-US" altLang="zh-TW" dirty="0">
                <a:latin typeface="微軟正黑體" panose="020B0604030504040204" pitchFamily="34" charset="-120"/>
                <a:ea typeface="微軟正黑體" panose="020B0604030504040204" pitchFamily="34" charset="-120"/>
              </a:rPr>
              <a:t>4</a:t>
            </a:r>
            <a:r>
              <a:rPr lang="zh-TW" altLang="en-US" dirty="0">
                <a:latin typeface="微軟正黑體" panose="020B0604030504040204" pitchFamily="34" charset="-120"/>
                <a:ea typeface="微軟正黑體" panose="020B0604030504040204" pitchFamily="34" charset="-120"/>
              </a:rPr>
              <a:t>：確認該發明與相關先前技術所揭露之內容間的</a:t>
            </a:r>
            <a:r>
              <a:rPr lang="zh-TW" altLang="en-US" dirty="0" smtClean="0">
                <a:latin typeface="微軟正黑體" panose="020B0604030504040204" pitchFamily="34" charset="-120"/>
                <a:ea typeface="微軟正黑體" panose="020B0604030504040204" pitchFamily="34" charset="-120"/>
              </a:rPr>
              <a:t>差異</a:t>
            </a:r>
            <a:endParaRPr lang="zh-TW" altLang="en-US" dirty="0">
              <a:latin typeface="微軟正黑體" panose="020B0604030504040204" pitchFamily="34" charset="-120"/>
              <a:ea typeface="微軟正黑體" panose="020B0604030504040204" pitchFamily="34" charset="-120"/>
            </a:endParaRPr>
          </a:p>
          <a:p>
            <a:pPr marL="285750" indent="-285750">
              <a:buFont typeface="Arial" panose="020B0604020202020204" pitchFamily="34" charset="0"/>
              <a:buChar char="•"/>
            </a:pPr>
            <a:r>
              <a:rPr lang="zh-TW" altLang="en-US" dirty="0" smtClean="0">
                <a:latin typeface="微軟正黑體" panose="020B0604030504040204" pitchFamily="34" charset="-120"/>
                <a:ea typeface="微軟正黑體" panose="020B0604030504040204" pitchFamily="34" charset="-120"/>
              </a:rPr>
              <a:t>步驟 </a:t>
            </a:r>
            <a:r>
              <a:rPr lang="en-US" altLang="zh-TW" dirty="0">
                <a:latin typeface="微軟正黑體" panose="020B0604030504040204" pitchFamily="34" charset="-120"/>
                <a:ea typeface="微軟正黑體" panose="020B0604030504040204" pitchFamily="34" charset="-120"/>
              </a:rPr>
              <a:t>5</a:t>
            </a:r>
            <a:r>
              <a:rPr lang="zh-TW" altLang="en-US" dirty="0">
                <a:latin typeface="微軟正黑體" panose="020B0604030504040204" pitchFamily="34" charset="-120"/>
                <a:ea typeface="微軟正黑體" panose="020B0604030504040204" pitchFamily="34" charset="-120"/>
              </a:rPr>
              <a:t>：該發明所屬技術領域中具有通常知識者參酌相關先前技術所</a:t>
            </a:r>
            <a:r>
              <a:rPr lang="zh-TW" altLang="en-US" dirty="0" smtClean="0">
                <a:latin typeface="微軟正黑體" panose="020B0604030504040204" pitchFamily="34" charset="-120"/>
                <a:ea typeface="微軟正黑體" panose="020B0604030504040204" pitchFamily="34" charset="-120"/>
              </a:rPr>
              <a:t>揭露</a:t>
            </a:r>
            <a:r>
              <a:rPr lang="zh-TW" altLang="en-US" dirty="0">
                <a:latin typeface="微軟正黑體" panose="020B0604030504040204" pitchFamily="34" charset="-120"/>
                <a:ea typeface="微軟正黑體" panose="020B0604030504040204" pitchFamily="34" charset="-120"/>
              </a:rPr>
              <a:t>之內容及申請時之通常知識，是否能輕易完成申請專利</a:t>
            </a:r>
            <a:r>
              <a:rPr lang="zh-TW" altLang="en-US" dirty="0" smtClean="0">
                <a:latin typeface="微軟正黑體" panose="020B0604030504040204" pitchFamily="34" charset="-120"/>
                <a:ea typeface="微軟正黑體" panose="020B0604030504040204" pitchFamily="34" charset="-120"/>
              </a:rPr>
              <a:t>之發明</a:t>
            </a:r>
            <a:endParaRPr lang="zh-TW" altLang="en-US" dirty="0">
              <a:latin typeface="微軟正黑體" panose="020B0604030504040204" pitchFamily="34" charset="-120"/>
              <a:ea typeface="微軟正黑體" panose="020B0604030504040204" pitchFamily="34" charset="-120"/>
            </a:endParaRPr>
          </a:p>
        </p:txBody>
      </p:sp>
      <p:sp>
        <p:nvSpPr>
          <p:cNvPr id="10" name="文字方塊 9"/>
          <p:cNvSpPr txBox="1"/>
          <p:nvPr/>
        </p:nvSpPr>
        <p:spPr>
          <a:xfrm>
            <a:off x="2951820" y="214290"/>
            <a:ext cx="3240360" cy="707886"/>
          </a:xfrm>
          <a:prstGeom prst="rect">
            <a:avLst/>
          </a:prstGeom>
          <a:noFill/>
        </p:spPr>
        <p:txBody>
          <a:bodyPr wrap="square" rtlCol="0">
            <a:spAutoFit/>
          </a:bodyPr>
          <a:lstStyle/>
          <a:p>
            <a:pPr algn="ctr"/>
            <a:r>
              <a:rPr lang="zh-TW" altLang="en-US" sz="4000" dirty="0">
                <a:latin typeface="微軟正黑體" panose="020B0604030504040204" pitchFamily="34" charset="-120"/>
                <a:ea typeface="微軟正黑體" panose="020B0604030504040204" pitchFamily="34" charset="-120"/>
              </a:rPr>
              <a:t>發明審查要件</a:t>
            </a:r>
          </a:p>
        </p:txBody>
      </p:sp>
      <p:sp>
        <p:nvSpPr>
          <p:cNvPr id="11" name="文字方塊 10"/>
          <p:cNvSpPr txBox="1"/>
          <p:nvPr/>
        </p:nvSpPr>
        <p:spPr>
          <a:xfrm>
            <a:off x="539552" y="1412776"/>
            <a:ext cx="1800200" cy="4401205"/>
          </a:xfrm>
          <a:prstGeom prst="rect">
            <a:avLst/>
          </a:prstGeom>
          <a:noFill/>
        </p:spPr>
        <p:txBody>
          <a:bodyPr wrap="square" rtlCol="0">
            <a:spAutoFit/>
          </a:bodyPr>
          <a:lstStyle/>
          <a:p>
            <a:pPr marL="342900" indent="-342900">
              <a:buFont typeface="Arial" panose="020B0604020202020204" pitchFamily="34" charset="0"/>
              <a:buChar char="•"/>
            </a:pPr>
            <a:endParaRPr lang="en-US" altLang="zh-TW" sz="2000" dirty="0" smtClean="0">
              <a:latin typeface="微軟正黑體" pitchFamily="34" charset="-120"/>
              <a:ea typeface="微軟正黑體" pitchFamily="34" charset="-120"/>
            </a:endParaRPr>
          </a:p>
          <a:p>
            <a:endParaRPr lang="en-US" altLang="zh-TW" sz="2000" dirty="0" smtClean="0">
              <a:latin typeface="微軟正黑體" pitchFamily="34" charset="-120"/>
              <a:ea typeface="微軟正黑體" pitchFamily="34" charset="-120"/>
            </a:endParaRPr>
          </a:p>
          <a:p>
            <a:pPr marL="342900" indent="-342900">
              <a:buFont typeface="Arial" panose="020B0604020202020204" pitchFamily="34" charset="0"/>
              <a:buChar char="•"/>
            </a:pPr>
            <a:endParaRPr lang="en-US" altLang="zh-TW" sz="2000" dirty="0" smtClean="0">
              <a:latin typeface="微軟正黑體" pitchFamily="34" charset="-120"/>
              <a:ea typeface="微軟正黑體" pitchFamily="34" charset="-120"/>
            </a:endParaRPr>
          </a:p>
          <a:p>
            <a:endParaRPr lang="en-US" altLang="zh-TW" sz="2000" dirty="0" smtClean="0">
              <a:latin typeface="微軟正黑體" pitchFamily="34" charset="-120"/>
              <a:ea typeface="微軟正黑體" pitchFamily="34" charset="-120"/>
            </a:endParaRPr>
          </a:p>
          <a:p>
            <a:pPr marL="342900" indent="-342900">
              <a:buFont typeface="Arial" panose="020B0604020202020204" pitchFamily="34" charset="0"/>
              <a:buChar char="•"/>
            </a:pPr>
            <a:endParaRPr lang="en-US" altLang="zh-TW" sz="2000" dirty="0" smtClean="0">
              <a:latin typeface="微軟正黑體" pitchFamily="34" charset="-120"/>
              <a:ea typeface="微軟正黑體" pitchFamily="34" charset="-120"/>
            </a:endParaRPr>
          </a:p>
          <a:p>
            <a:pPr marL="342900" indent="-342900">
              <a:buFont typeface="Arial" panose="020B0604020202020204" pitchFamily="34" charset="0"/>
              <a:buChar char="•"/>
            </a:pPr>
            <a:endParaRPr lang="en-US" altLang="zh-TW" sz="2000" dirty="0" smtClean="0">
              <a:latin typeface="微軟正黑體" pitchFamily="34" charset="-120"/>
              <a:ea typeface="微軟正黑體" pitchFamily="34" charset="-120"/>
            </a:endParaRPr>
          </a:p>
          <a:p>
            <a:pPr marL="342900" indent="-342900">
              <a:buFont typeface="Arial" panose="020B0604020202020204" pitchFamily="34" charset="0"/>
              <a:buChar char="•"/>
            </a:pPr>
            <a:endParaRPr lang="en-US" altLang="zh-TW" sz="2000" dirty="0" smtClean="0">
              <a:latin typeface="微軟正黑體" pitchFamily="34" charset="-120"/>
              <a:ea typeface="微軟正黑體" pitchFamily="34" charset="-120"/>
            </a:endParaRPr>
          </a:p>
          <a:p>
            <a:pPr marL="342900" indent="-342900">
              <a:buFont typeface="Arial" panose="020B0604020202020204" pitchFamily="34" charset="0"/>
              <a:buChar char="•"/>
            </a:pPr>
            <a:endParaRPr lang="en-US" altLang="zh-TW" sz="2000" dirty="0" smtClean="0">
              <a:latin typeface="微軟正黑體" pitchFamily="34" charset="-120"/>
              <a:ea typeface="微軟正黑體" pitchFamily="34" charset="-120"/>
            </a:endParaRPr>
          </a:p>
          <a:p>
            <a:pPr marL="342900" indent="-342900">
              <a:buFont typeface="Arial" panose="020B0604020202020204" pitchFamily="34" charset="0"/>
              <a:buChar char="•"/>
            </a:pPr>
            <a:endParaRPr lang="en-US" altLang="zh-TW" sz="2000" dirty="0" smtClean="0">
              <a:latin typeface="微軟正黑體" pitchFamily="34" charset="-120"/>
              <a:ea typeface="微軟正黑體" pitchFamily="34" charset="-120"/>
            </a:endParaRPr>
          </a:p>
          <a:p>
            <a:pPr marL="342900" indent="-342900">
              <a:buFont typeface="Arial" panose="020B0604020202020204" pitchFamily="34" charset="0"/>
              <a:buChar char="•"/>
            </a:pPr>
            <a:r>
              <a:rPr lang="zh-TW" altLang="en-US" sz="2000" b="1" dirty="0" smtClean="0">
                <a:latin typeface="微軟正黑體" pitchFamily="34" charset="-120"/>
                <a:ea typeface="微軟正黑體" pitchFamily="34" charset="-120"/>
              </a:rPr>
              <a:t>進步性</a:t>
            </a:r>
            <a:endParaRPr lang="en-US" altLang="zh-TW" sz="2000" b="1" dirty="0" smtClean="0">
              <a:latin typeface="微軟正黑體" pitchFamily="34" charset="-120"/>
              <a:ea typeface="微軟正黑體" pitchFamily="34" charset="-120"/>
            </a:endParaRPr>
          </a:p>
          <a:p>
            <a:pPr marL="342900" indent="-342900">
              <a:buFont typeface="Arial" panose="020B0604020202020204" pitchFamily="34" charset="0"/>
              <a:buChar char="•"/>
            </a:pPr>
            <a:endParaRPr lang="en-US" altLang="zh-TW" sz="2000" dirty="0" smtClean="0">
              <a:latin typeface="微軟正黑體" pitchFamily="34" charset="-120"/>
              <a:ea typeface="微軟正黑體" pitchFamily="34" charset="-120"/>
            </a:endParaRPr>
          </a:p>
          <a:p>
            <a:pPr marL="342900" indent="-342900">
              <a:buFont typeface="Arial" panose="020B0604020202020204" pitchFamily="34" charset="0"/>
              <a:buChar char="•"/>
            </a:pPr>
            <a:endParaRPr lang="en-US" altLang="zh-TW" sz="2000" dirty="0" smtClean="0">
              <a:latin typeface="微軟正黑體" pitchFamily="34" charset="-120"/>
              <a:ea typeface="微軟正黑體" pitchFamily="34" charset="-120"/>
            </a:endParaRPr>
          </a:p>
          <a:p>
            <a:pPr marL="342900" indent="-342900">
              <a:buFont typeface="Arial" panose="020B0604020202020204" pitchFamily="34" charset="0"/>
              <a:buChar char="•"/>
            </a:pPr>
            <a:endParaRPr lang="en-US" altLang="zh-TW" sz="2000" dirty="0" smtClean="0">
              <a:latin typeface="微軟正黑體" pitchFamily="34" charset="-120"/>
              <a:ea typeface="微軟正黑體" pitchFamily="34" charset="-120"/>
            </a:endParaRPr>
          </a:p>
          <a:p>
            <a:pPr marL="342900" indent="-342900">
              <a:buFont typeface="Arial" panose="020B0604020202020204" pitchFamily="34" charset="0"/>
              <a:buChar char="•"/>
            </a:pPr>
            <a:endParaRPr lang="en-US" altLang="zh-TW" sz="2000" dirty="0" smtClean="0">
              <a:latin typeface="微軟正黑體" pitchFamily="34" charset="-120"/>
              <a:ea typeface="微軟正黑體" pitchFamily="34" charset="-120"/>
            </a:endParaRPr>
          </a:p>
        </p:txBody>
      </p:sp>
      <p:sp>
        <p:nvSpPr>
          <p:cNvPr id="3" name="矩形 2"/>
          <p:cNvSpPr/>
          <p:nvPr/>
        </p:nvSpPr>
        <p:spPr>
          <a:xfrm>
            <a:off x="1866042" y="1412776"/>
            <a:ext cx="1210588" cy="400110"/>
          </a:xfrm>
          <a:prstGeom prst="rect">
            <a:avLst/>
          </a:prstGeom>
        </p:spPr>
        <p:txBody>
          <a:bodyPr wrap="none">
            <a:spAutoFit/>
          </a:bodyPr>
          <a:lstStyle/>
          <a:p>
            <a:r>
              <a:rPr lang="zh-TW" altLang="en-US" sz="2000" b="1" dirty="0">
                <a:latin typeface="微軟正黑體" panose="020B0604030504040204" pitchFamily="34" charset="-120"/>
                <a:ea typeface="微軟正黑體" panose="020B0604030504040204" pitchFamily="34" charset="-120"/>
              </a:rPr>
              <a:t>判斷步驟</a:t>
            </a:r>
          </a:p>
        </p:txBody>
      </p:sp>
      <p:pic>
        <p:nvPicPr>
          <p:cNvPr id="1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47664" y="3480488"/>
            <a:ext cx="7416000" cy="308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矩形 3"/>
          <p:cNvSpPr/>
          <p:nvPr/>
        </p:nvSpPr>
        <p:spPr>
          <a:xfrm>
            <a:off x="2051720" y="4396462"/>
            <a:ext cx="6624736" cy="369332"/>
          </a:xfrm>
          <a:prstGeom prst="rect">
            <a:avLst/>
          </a:prstGeom>
        </p:spPr>
        <p:txBody>
          <a:bodyPr wrap="square">
            <a:spAutoFit/>
          </a:bodyPr>
          <a:lstStyle/>
          <a:p>
            <a:r>
              <a:rPr lang="zh-TW" altLang="en-US" b="1" dirty="0">
                <a:latin typeface="微軟正黑體" panose="020B0604030504040204" pitchFamily="34" charset="-120"/>
                <a:ea typeface="微軟正黑體" panose="020B0604030504040204" pitchFamily="34" charset="-120"/>
              </a:rPr>
              <a:t>先前技術</a:t>
            </a:r>
            <a:r>
              <a:rPr lang="zh-TW" altLang="en-US" dirty="0">
                <a:latin typeface="微軟正黑體" panose="020B0604030504040204" pitchFamily="34" charset="-120"/>
                <a:ea typeface="微軟正黑體" panose="020B0604030504040204" pitchFamily="34" charset="-120"/>
              </a:rPr>
              <a:t>為申請前</a:t>
            </a:r>
            <a:r>
              <a:rPr lang="zh-TW" altLang="en-US" b="1" dirty="0">
                <a:latin typeface="微軟正黑體" panose="020B0604030504040204" pitchFamily="34" charset="-120"/>
                <a:ea typeface="微軟正黑體" panose="020B0604030504040204" pitchFamily="34" charset="-120"/>
              </a:rPr>
              <a:t>已見於刊物</a:t>
            </a:r>
            <a:r>
              <a:rPr lang="zh-TW" altLang="en-US" dirty="0">
                <a:latin typeface="微軟正黑體" panose="020B0604030504040204" pitchFamily="34" charset="-120"/>
                <a:ea typeface="微軟正黑體" panose="020B0604030504040204" pitchFamily="34" charset="-120"/>
              </a:rPr>
              <a:t>、</a:t>
            </a:r>
            <a:r>
              <a:rPr lang="zh-TW" altLang="en-US" b="1" dirty="0">
                <a:latin typeface="微軟正黑體" panose="020B0604030504040204" pitchFamily="34" charset="-120"/>
                <a:ea typeface="微軟正黑體" panose="020B0604030504040204" pitchFamily="34" charset="-120"/>
              </a:rPr>
              <a:t>已公開實施</a:t>
            </a:r>
            <a:r>
              <a:rPr lang="zh-TW" altLang="en-US" dirty="0">
                <a:latin typeface="微軟正黑體" panose="020B0604030504040204" pitchFamily="34" charset="-120"/>
                <a:ea typeface="微軟正黑體" panose="020B0604030504040204" pitchFamily="34" charset="-120"/>
              </a:rPr>
              <a:t>或</a:t>
            </a:r>
            <a:r>
              <a:rPr lang="zh-TW" altLang="en-US" b="1" dirty="0">
                <a:latin typeface="微軟正黑體" panose="020B0604030504040204" pitchFamily="34" charset="-120"/>
                <a:ea typeface="微軟正黑體" panose="020B0604030504040204" pitchFamily="34" charset="-120"/>
              </a:rPr>
              <a:t>已</a:t>
            </a:r>
            <a:r>
              <a:rPr lang="zh-TW" altLang="en-US" b="1" dirty="0" smtClean="0">
                <a:latin typeface="微軟正黑體" panose="020B0604030504040204" pitchFamily="34" charset="-120"/>
                <a:ea typeface="微軟正黑體" panose="020B0604030504040204" pitchFamily="34" charset="-120"/>
              </a:rPr>
              <a:t>為公眾</a:t>
            </a:r>
            <a:r>
              <a:rPr lang="zh-TW" altLang="en-US" b="1" dirty="0">
                <a:latin typeface="微軟正黑體" panose="020B0604030504040204" pitchFamily="34" charset="-120"/>
                <a:ea typeface="微軟正黑體" panose="020B0604030504040204" pitchFamily="34" charset="-120"/>
              </a:rPr>
              <a:t>所知悉者</a:t>
            </a:r>
          </a:p>
        </p:txBody>
      </p:sp>
      <p:sp>
        <p:nvSpPr>
          <p:cNvPr id="13" name="矩形 12"/>
          <p:cNvSpPr/>
          <p:nvPr/>
        </p:nvSpPr>
        <p:spPr>
          <a:xfrm>
            <a:off x="3314333" y="5003884"/>
            <a:ext cx="3828856" cy="369332"/>
          </a:xfrm>
          <a:prstGeom prst="rect">
            <a:avLst/>
          </a:prstGeom>
        </p:spPr>
        <p:txBody>
          <a:bodyPr wrap="square">
            <a:spAutoFit/>
          </a:bodyPr>
          <a:lstStyle/>
          <a:p>
            <a:pPr algn="ctr"/>
            <a:r>
              <a:rPr lang="zh-TW" altLang="en-US" dirty="0" smtClean="0">
                <a:latin typeface="微軟正黑體" panose="020B0604030504040204" pitchFamily="34" charset="-120"/>
                <a:ea typeface="微軟正黑體" panose="020B0604030504040204" pitchFamily="34" charset="-120"/>
              </a:rPr>
              <a:t>發明</a:t>
            </a:r>
            <a:r>
              <a:rPr lang="zh-TW" altLang="en-US" b="1" dirty="0">
                <a:latin typeface="微軟正黑體" panose="020B0604030504040204" pitchFamily="34" charset="-120"/>
                <a:ea typeface="微軟正黑體" panose="020B0604030504040204" pitchFamily="34" charset="-120"/>
              </a:rPr>
              <a:t>屬相同或相關之技術領域</a:t>
            </a:r>
          </a:p>
        </p:txBody>
      </p:sp>
    </p:spTree>
    <p:extLst>
      <p:ext uri="{BB962C8B-B14F-4D97-AF65-F5344CB8AC3E}">
        <p14:creationId xmlns:p14="http://schemas.microsoft.com/office/powerpoint/2010/main" val="3257251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字方塊 8"/>
          <p:cNvSpPr txBox="1"/>
          <p:nvPr/>
        </p:nvSpPr>
        <p:spPr>
          <a:xfrm>
            <a:off x="2951820" y="214290"/>
            <a:ext cx="3240360" cy="707886"/>
          </a:xfrm>
          <a:prstGeom prst="rect">
            <a:avLst/>
          </a:prstGeom>
          <a:noFill/>
        </p:spPr>
        <p:txBody>
          <a:bodyPr wrap="square" rtlCol="0">
            <a:spAutoFit/>
          </a:bodyPr>
          <a:lstStyle/>
          <a:p>
            <a:pPr algn="ctr"/>
            <a:r>
              <a:rPr lang="zh-TW" altLang="en-US" sz="4000" dirty="0" smtClean="0">
                <a:latin typeface="微軟正黑體" panose="020B0604030504040204" pitchFamily="34" charset="-120"/>
                <a:ea typeface="微軟正黑體" panose="020B0604030504040204" pitchFamily="34" charset="-120"/>
              </a:rPr>
              <a:t>何謂專利權</a:t>
            </a:r>
            <a:endParaRPr lang="zh-TW" altLang="en-US" sz="4000" dirty="0">
              <a:latin typeface="微軟正黑體" panose="020B0604030504040204" pitchFamily="34" charset="-120"/>
              <a:ea typeface="微軟正黑體" panose="020B0604030504040204" pitchFamily="34" charset="-120"/>
            </a:endParaRPr>
          </a:p>
        </p:txBody>
      </p:sp>
      <p:sp>
        <p:nvSpPr>
          <p:cNvPr id="18" name="日期版面配置區 1"/>
          <p:cNvSpPr>
            <a:spLocks noGrp="1"/>
          </p:cNvSpPr>
          <p:nvPr>
            <p:ph type="dt" sz="half" idx="10"/>
          </p:nvPr>
        </p:nvSpPr>
        <p:spPr>
          <a:xfrm>
            <a:off x="457200" y="6160219"/>
            <a:ext cx="2133600" cy="365125"/>
          </a:xfrm>
        </p:spPr>
        <p:txBody>
          <a:bodyPr/>
          <a:lstStyle/>
          <a:p>
            <a:r>
              <a:rPr lang="en-US" altLang="zh-TW" dirty="0" smtClean="0"/>
              <a:t>www.iipo.com.tw</a:t>
            </a:r>
            <a:endParaRPr lang="zh-TW" altLang="en-US" dirty="0"/>
          </a:p>
        </p:txBody>
      </p:sp>
      <p:sp>
        <p:nvSpPr>
          <p:cNvPr id="19" name="頁尾版面配置區 2"/>
          <p:cNvSpPr>
            <a:spLocks noGrp="1"/>
          </p:cNvSpPr>
          <p:nvPr>
            <p:ph type="ftr" sz="quarter" idx="11"/>
          </p:nvPr>
        </p:nvSpPr>
        <p:spPr>
          <a:xfrm>
            <a:off x="3124200" y="6160219"/>
            <a:ext cx="2895600" cy="365125"/>
          </a:xfrm>
        </p:spPr>
        <p:txBody>
          <a:bodyPr/>
          <a:lstStyle/>
          <a:p>
            <a:r>
              <a:rPr lang="zh-TW" altLang="en-US" smtClean="0"/>
              <a:t>源慶</a:t>
            </a:r>
            <a:r>
              <a:rPr lang="en-US" altLang="zh-TW" smtClean="0"/>
              <a:t>/</a:t>
            </a:r>
            <a:r>
              <a:rPr lang="zh-TW" altLang="en-US" smtClean="0"/>
              <a:t>鴻瑞國際法律專利商標事務所</a:t>
            </a:r>
            <a:endParaRPr lang="zh-TW" altLang="en-US" dirty="0"/>
          </a:p>
        </p:txBody>
      </p:sp>
      <p:sp>
        <p:nvSpPr>
          <p:cNvPr id="20" name="投影片編號版面配置區 3"/>
          <p:cNvSpPr>
            <a:spLocks noGrp="1"/>
          </p:cNvSpPr>
          <p:nvPr>
            <p:ph type="sldNum" sz="quarter" idx="12"/>
          </p:nvPr>
        </p:nvSpPr>
        <p:spPr>
          <a:xfrm>
            <a:off x="6553200" y="6160219"/>
            <a:ext cx="2133600" cy="365125"/>
          </a:xfrm>
        </p:spPr>
        <p:txBody>
          <a:bodyPr/>
          <a:lstStyle/>
          <a:p>
            <a:fld id="{144804FE-49CD-45A7-9DCA-03593087366E}" type="slidenum">
              <a:rPr lang="zh-TW" altLang="en-US" smtClean="0"/>
              <a:pPr/>
              <a:t>4</a:t>
            </a:fld>
            <a:endParaRPr lang="zh-TW" altLang="en-US"/>
          </a:p>
        </p:txBody>
      </p:sp>
      <p:cxnSp>
        <p:nvCxnSpPr>
          <p:cNvPr id="21" name="直線接點 20"/>
          <p:cNvCxnSpPr/>
          <p:nvPr/>
        </p:nvCxnSpPr>
        <p:spPr>
          <a:xfrm>
            <a:off x="0" y="6813376"/>
            <a:ext cx="9144000" cy="0"/>
          </a:xfrm>
          <a:prstGeom prst="line">
            <a:avLst/>
          </a:prstGeom>
          <a:ln w="165100"/>
        </p:spPr>
        <p:style>
          <a:lnRef idx="3">
            <a:schemeClr val="accent2"/>
          </a:lnRef>
          <a:fillRef idx="0">
            <a:schemeClr val="accent2"/>
          </a:fillRef>
          <a:effectRef idx="2">
            <a:schemeClr val="accent2"/>
          </a:effectRef>
          <a:fontRef idx="minor">
            <a:schemeClr val="tx1"/>
          </a:fontRef>
        </p:style>
      </p:cxnSp>
      <p:cxnSp>
        <p:nvCxnSpPr>
          <p:cNvPr id="22" name="直線接點 21"/>
          <p:cNvCxnSpPr/>
          <p:nvPr/>
        </p:nvCxnSpPr>
        <p:spPr>
          <a:xfrm>
            <a:off x="0" y="6597352"/>
            <a:ext cx="9144000" cy="0"/>
          </a:xfrm>
          <a:prstGeom prst="line">
            <a:avLst/>
          </a:prstGeom>
          <a:ln w="76200">
            <a:solidFill>
              <a:schemeClr val="accent2">
                <a:lumMod val="40000"/>
                <a:lumOff val="60000"/>
              </a:schemeClr>
            </a:solidFill>
          </a:ln>
        </p:spPr>
        <p:style>
          <a:lnRef idx="3">
            <a:schemeClr val="accent2"/>
          </a:lnRef>
          <a:fillRef idx="0">
            <a:schemeClr val="accent2"/>
          </a:fillRef>
          <a:effectRef idx="2">
            <a:schemeClr val="accent2"/>
          </a:effectRef>
          <a:fontRef idx="minor">
            <a:schemeClr val="tx1"/>
          </a:fontRef>
        </p:style>
      </p:cxnSp>
      <p:sp>
        <p:nvSpPr>
          <p:cNvPr id="11" name="矩形 10"/>
          <p:cNvSpPr/>
          <p:nvPr/>
        </p:nvSpPr>
        <p:spPr>
          <a:xfrm>
            <a:off x="971600" y="1178749"/>
            <a:ext cx="2262158" cy="369332"/>
          </a:xfrm>
          <a:prstGeom prst="rect">
            <a:avLst/>
          </a:prstGeom>
        </p:spPr>
        <p:txBody>
          <a:bodyPr wrap="none">
            <a:spAutoFit/>
          </a:bodyPr>
          <a:lstStyle/>
          <a:p>
            <a:r>
              <a:rPr lang="zh-TW" altLang="en-US" b="1" dirty="0" smtClean="0">
                <a:solidFill>
                  <a:srgbClr val="000000"/>
                </a:solidFill>
                <a:latin typeface="微軟正黑體" pitchFamily="34" charset="-120"/>
                <a:ea typeface="微軟正黑體" pitchFamily="34" charset="-120"/>
              </a:rPr>
              <a:t>專利法第五十八條：</a:t>
            </a:r>
            <a:endParaRPr lang="zh-TW" altLang="en-US" b="1" dirty="0">
              <a:latin typeface="微軟正黑體" pitchFamily="34" charset="-120"/>
              <a:ea typeface="微軟正黑體" pitchFamily="34" charset="-120"/>
            </a:endParaRPr>
          </a:p>
        </p:txBody>
      </p:sp>
      <p:sp>
        <p:nvSpPr>
          <p:cNvPr id="12" name="矩形 11"/>
          <p:cNvSpPr/>
          <p:nvPr/>
        </p:nvSpPr>
        <p:spPr>
          <a:xfrm>
            <a:off x="1295636" y="1538789"/>
            <a:ext cx="6552728" cy="954107"/>
          </a:xfrm>
          <a:prstGeom prst="rect">
            <a:avLst/>
          </a:prstGeom>
        </p:spPr>
        <p:txBody>
          <a:bodyPr wrap="square">
            <a:spAutoFit/>
          </a:bodyPr>
          <a:lstStyle/>
          <a:p>
            <a:pPr algn="ctr">
              <a:lnSpc>
                <a:spcPct val="140000"/>
              </a:lnSpc>
              <a:defRPr/>
            </a:pPr>
            <a:r>
              <a:rPr lang="zh-TW" altLang="en-US" sz="2000" dirty="0" smtClean="0">
                <a:solidFill>
                  <a:srgbClr val="000000"/>
                </a:solidFill>
                <a:latin typeface="微軟正黑體" pitchFamily="34" charset="-120"/>
                <a:ea typeface="微軟正黑體" pitchFamily="34" charset="-120"/>
              </a:rPr>
              <a:t>發明專利權人，除本法另有規定外，</a:t>
            </a:r>
            <a:endParaRPr lang="en-US" altLang="zh-TW" sz="2000" dirty="0" smtClean="0">
              <a:solidFill>
                <a:srgbClr val="000000"/>
              </a:solidFill>
              <a:latin typeface="微軟正黑體" pitchFamily="34" charset="-120"/>
              <a:ea typeface="微軟正黑體" pitchFamily="34" charset="-120"/>
            </a:endParaRPr>
          </a:p>
          <a:p>
            <a:pPr algn="ctr">
              <a:lnSpc>
                <a:spcPct val="140000"/>
              </a:lnSpc>
              <a:defRPr/>
            </a:pPr>
            <a:r>
              <a:rPr lang="zh-TW" altLang="en-US" sz="2000" dirty="0" smtClean="0">
                <a:solidFill>
                  <a:srgbClr val="000000"/>
                </a:solidFill>
                <a:latin typeface="微軟正黑體" pitchFamily="34" charset="-120"/>
                <a:ea typeface="微軟正黑體" pitchFamily="34" charset="-120"/>
              </a:rPr>
              <a:t>專有</a:t>
            </a:r>
            <a:r>
              <a:rPr lang="zh-TW" altLang="en-US" sz="2000" b="1" dirty="0" smtClean="0">
                <a:solidFill>
                  <a:srgbClr val="FF0000"/>
                </a:solidFill>
                <a:latin typeface="微軟正黑體" pitchFamily="34" charset="-120"/>
                <a:ea typeface="微軟正黑體" pitchFamily="34" charset="-120"/>
              </a:rPr>
              <a:t>排除他人</a:t>
            </a:r>
            <a:r>
              <a:rPr lang="zh-TW" altLang="en-US" sz="2000" dirty="0" smtClean="0">
                <a:solidFill>
                  <a:srgbClr val="000000"/>
                </a:solidFill>
                <a:latin typeface="微軟正黑體" pitchFamily="34" charset="-120"/>
                <a:ea typeface="微軟正黑體" pitchFamily="34" charset="-120"/>
              </a:rPr>
              <a:t>未經其同意而</a:t>
            </a:r>
            <a:r>
              <a:rPr lang="zh-TW" altLang="en-US" sz="2000" b="1" dirty="0" smtClean="0">
                <a:solidFill>
                  <a:srgbClr val="FF0000"/>
                </a:solidFill>
                <a:latin typeface="微軟正黑體" pitchFamily="34" charset="-120"/>
                <a:ea typeface="微軟正黑體" pitchFamily="34" charset="-120"/>
              </a:rPr>
              <a:t>實施該發明之權</a:t>
            </a:r>
            <a:r>
              <a:rPr lang="zh-TW" altLang="en-US" sz="2000" dirty="0" smtClean="0">
                <a:solidFill>
                  <a:srgbClr val="000000"/>
                </a:solidFill>
                <a:latin typeface="微軟正黑體" pitchFamily="34" charset="-120"/>
                <a:ea typeface="微軟正黑體" pitchFamily="34" charset="-120"/>
              </a:rPr>
              <a:t>。</a:t>
            </a:r>
            <a:endParaRPr lang="zh-TW" altLang="en-US" sz="2000" dirty="0">
              <a:solidFill>
                <a:srgbClr val="000000"/>
              </a:solidFill>
              <a:latin typeface="微軟正黑體" pitchFamily="34" charset="-120"/>
              <a:ea typeface="微軟正黑體" pitchFamily="34" charset="-120"/>
            </a:endParaRPr>
          </a:p>
        </p:txBody>
      </p:sp>
      <p:sp>
        <p:nvSpPr>
          <p:cNvPr id="13313" name="Rectangle 1"/>
          <p:cNvSpPr>
            <a:spLocks noChangeArrowheads="1"/>
          </p:cNvSpPr>
          <p:nvPr/>
        </p:nvSpPr>
        <p:spPr bwMode="auto">
          <a:xfrm>
            <a:off x="251520" y="2708920"/>
            <a:ext cx="2160240" cy="369332"/>
          </a:xfrm>
          <a:prstGeom prst="rect">
            <a:avLst/>
          </a:prstGeom>
          <a:solidFill>
            <a:srgbClr val="FFFFFF"/>
          </a:solidFill>
          <a:ln w="9525">
            <a:noFill/>
            <a:miter lim="800000"/>
            <a:headEnd/>
            <a:tailEnd/>
          </a:ln>
          <a:effectLst/>
        </p:spPr>
        <p:txBody>
          <a:bodyPr vert="horz" wrap="squar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TW" sz="2400" b="0" i="0" u="none" strike="noStrike" cap="none" normalizeH="0" baseline="0" dirty="0" smtClean="0">
                <a:ln>
                  <a:noFill/>
                </a:ln>
                <a:solidFill>
                  <a:srgbClr val="000000"/>
                </a:solidFill>
                <a:effectLst/>
                <a:latin typeface="微軟正黑體" pitchFamily="34" charset="-120"/>
                <a:ea typeface="微軟正黑體" pitchFamily="34" charset="-120"/>
                <a:cs typeface="新細明體" pitchFamily="18" charset="-120"/>
              </a:rPr>
              <a:t>物之發明之實施</a:t>
            </a:r>
            <a:endParaRPr kumimoji="1" lang="zh-TW" sz="2400" b="0" i="0" u="none" strike="noStrike" cap="none" normalizeH="0" baseline="0" dirty="0" smtClean="0">
              <a:ln>
                <a:noFill/>
              </a:ln>
              <a:solidFill>
                <a:schemeClr val="tx1"/>
              </a:solidFill>
              <a:effectLst/>
              <a:latin typeface="微軟正黑體" pitchFamily="34" charset="-120"/>
              <a:ea typeface="微軟正黑體" pitchFamily="34" charset="-120"/>
              <a:cs typeface="新細明體" pitchFamily="18" charset="-120"/>
            </a:endParaRPr>
          </a:p>
        </p:txBody>
      </p:sp>
      <p:grpSp>
        <p:nvGrpSpPr>
          <p:cNvPr id="26" name="群組 25"/>
          <p:cNvGrpSpPr/>
          <p:nvPr/>
        </p:nvGrpSpPr>
        <p:grpSpPr>
          <a:xfrm>
            <a:off x="683568" y="3635732"/>
            <a:ext cx="2256787" cy="1953508"/>
            <a:chOff x="683568" y="3635732"/>
            <a:chExt cx="2256787" cy="1953508"/>
          </a:xfrm>
        </p:grpSpPr>
        <p:pic>
          <p:nvPicPr>
            <p:cNvPr id="13315" name="Picture 3" descr="ãè£½é ãçåçæå°çµæ"/>
            <p:cNvPicPr>
              <a:picLocks noChangeAspect="1" noChangeArrowheads="1"/>
            </p:cNvPicPr>
            <p:nvPr/>
          </p:nvPicPr>
          <p:blipFill>
            <a:blip r:embed="rId3" cstate="print"/>
            <a:srcRect/>
            <a:stretch>
              <a:fillRect/>
            </a:stretch>
          </p:blipFill>
          <p:spPr bwMode="auto">
            <a:xfrm>
              <a:off x="683568" y="3635732"/>
              <a:ext cx="2256787" cy="1453112"/>
            </a:xfrm>
            <a:prstGeom prst="rect">
              <a:avLst/>
            </a:prstGeom>
            <a:noFill/>
          </p:spPr>
        </p:pic>
        <p:sp>
          <p:nvSpPr>
            <p:cNvPr id="14" name="矩形 13"/>
            <p:cNvSpPr/>
            <p:nvPr/>
          </p:nvSpPr>
          <p:spPr>
            <a:xfrm>
              <a:off x="1488796" y="5219908"/>
              <a:ext cx="646331" cy="369332"/>
            </a:xfrm>
            <a:prstGeom prst="rect">
              <a:avLst/>
            </a:prstGeom>
          </p:spPr>
          <p:txBody>
            <a:bodyPr wrap="none">
              <a:spAutoFit/>
            </a:bodyPr>
            <a:lstStyle/>
            <a:p>
              <a:r>
                <a:rPr kumimoji="1" lang="zh-TW" altLang="zh-TW" b="1" dirty="0" smtClean="0">
                  <a:solidFill>
                    <a:srgbClr val="000000"/>
                  </a:solidFill>
                  <a:latin typeface="微軟正黑體" pitchFamily="34" charset="-120"/>
                  <a:ea typeface="微軟正黑體" pitchFamily="34" charset="-120"/>
                  <a:cs typeface="新細明體" pitchFamily="18" charset="-120"/>
                </a:rPr>
                <a:t>製造</a:t>
              </a:r>
              <a:endParaRPr lang="zh-TW" altLang="en-US" b="1" dirty="0"/>
            </a:p>
          </p:txBody>
        </p:sp>
      </p:grpSp>
      <p:grpSp>
        <p:nvGrpSpPr>
          <p:cNvPr id="25" name="群組 24"/>
          <p:cNvGrpSpPr/>
          <p:nvPr/>
        </p:nvGrpSpPr>
        <p:grpSpPr>
          <a:xfrm>
            <a:off x="3468145" y="3635732"/>
            <a:ext cx="2448272" cy="1953508"/>
            <a:chOff x="3497764" y="3635732"/>
            <a:chExt cx="2448272" cy="1953508"/>
          </a:xfrm>
        </p:grpSpPr>
        <p:pic>
          <p:nvPicPr>
            <p:cNvPr id="13317" name="Picture 5" descr="ãäº¤æãçåçæå°çµæ"/>
            <p:cNvPicPr>
              <a:picLocks noChangeAspect="1" noChangeArrowheads="1"/>
            </p:cNvPicPr>
            <p:nvPr/>
          </p:nvPicPr>
          <p:blipFill>
            <a:blip r:embed="rId4" cstate="print">
              <a:lum bright="10000"/>
            </a:blip>
            <a:srcRect/>
            <a:stretch>
              <a:fillRect/>
            </a:stretch>
          </p:blipFill>
          <p:spPr bwMode="auto">
            <a:xfrm>
              <a:off x="3497764" y="3635732"/>
              <a:ext cx="2448272" cy="1440160"/>
            </a:xfrm>
            <a:prstGeom prst="rect">
              <a:avLst/>
            </a:prstGeom>
            <a:noFill/>
          </p:spPr>
        </p:pic>
        <p:sp>
          <p:nvSpPr>
            <p:cNvPr id="16" name="矩形 15"/>
            <p:cNvSpPr/>
            <p:nvPr/>
          </p:nvSpPr>
          <p:spPr>
            <a:xfrm>
              <a:off x="3743908" y="5219908"/>
              <a:ext cx="1955985" cy="369332"/>
            </a:xfrm>
            <a:prstGeom prst="rect">
              <a:avLst/>
            </a:prstGeom>
          </p:spPr>
          <p:txBody>
            <a:bodyPr wrap="none">
              <a:spAutoFit/>
            </a:bodyPr>
            <a:lstStyle/>
            <a:p>
              <a:r>
                <a:rPr kumimoji="1" lang="zh-TW" altLang="zh-TW" b="1" dirty="0" smtClean="0">
                  <a:solidFill>
                    <a:srgbClr val="000000"/>
                  </a:solidFill>
                  <a:latin typeface="微軟正黑體" pitchFamily="34" charset="-120"/>
                  <a:ea typeface="微軟正黑體" pitchFamily="34" charset="-120"/>
                  <a:cs typeface="新細明體" pitchFamily="18" charset="-120"/>
                </a:rPr>
                <a:t>販賣</a:t>
              </a:r>
              <a:r>
                <a:rPr kumimoji="1" lang="en-US" altLang="zh-TW" b="1" dirty="0" smtClean="0">
                  <a:solidFill>
                    <a:srgbClr val="000000"/>
                  </a:solidFill>
                  <a:latin typeface="微軟正黑體" pitchFamily="34" charset="-120"/>
                  <a:ea typeface="微軟正黑體" pitchFamily="34" charset="-120"/>
                  <a:cs typeface="新細明體" pitchFamily="18" charset="-120"/>
                </a:rPr>
                <a:t>(</a:t>
              </a:r>
              <a:r>
                <a:rPr kumimoji="1" lang="zh-TW" altLang="zh-TW" b="1" dirty="0" smtClean="0">
                  <a:solidFill>
                    <a:srgbClr val="000000"/>
                  </a:solidFill>
                  <a:latin typeface="微軟正黑體" pitchFamily="34" charset="-120"/>
                  <a:ea typeface="微軟正黑體" pitchFamily="34" charset="-120"/>
                  <a:cs typeface="新細明體" pitchFamily="18" charset="-120"/>
                </a:rPr>
                <a:t>販賣之要約</a:t>
              </a:r>
              <a:r>
                <a:rPr kumimoji="1" lang="en-US" altLang="zh-TW" b="1" dirty="0" smtClean="0">
                  <a:solidFill>
                    <a:srgbClr val="000000"/>
                  </a:solidFill>
                  <a:latin typeface="微軟正黑體" pitchFamily="34" charset="-120"/>
                  <a:ea typeface="微軟正黑體" pitchFamily="34" charset="-120"/>
                  <a:cs typeface="新細明體" pitchFamily="18" charset="-120"/>
                </a:rPr>
                <a:t>)</a:t>
              </a:r>
              <a:endParaRPr kumimoji="1" lang="zh-TW" altLang="en-US" b="1" dirty="0" smtClean="0">
                <a:solidFill>
                  <a:srgbClr val="000000"/>
                </a:solidFill>
                <a:latin typeface="微軟正黑體" pitchFamily="34" charset="-120"/>
                <a:ea typeface="微軟正黑體" pitchFamily="34" charset="-120"/>
                <a:cs typeface="新細明體" pitchFamily="18" charset="-120"/>
              </a:endParaRPr>
            </a:p>
          </p:txBody>
        </p:sp>
      </p:grpSp>
      <p:grpSp>
        <p:nvGrpSpPr>
          <p:cNvPr id="27" name="群組 26"/>
          <p:cNvGrpSpPr/>
          <p:nvPr/>
        </p:nvGrpSpPr>
        <p:grpSpPr>
          <a:xfrm>
            <a:off x="6444208" y="3635732"/>
            <a:ext cx="2020767" cy="1953508"/>
            <a:chOff x="6444208" y="3635732"/>
            <a:chExt cx="2020767" cy="1953508"/>
          </a:xfrm>
        </p:grpSpPr>
        <p:pic>
          <p:nvPicPr>
            <p:cNvPr id="13319" name="Picture 7" descr="ãä½¿ç¨ãçåçæå°çµæ"/>
            <p:cNvPicPr>
              <a:picLocks noChangeAspect="1" noChangeArrowheads="1"/>
            </p:cNvPicPr>
            <p:nvPr/>
          </p:nvPicPr>
          <p:blipFill>
            <a:blip r:embed="rId5" cstate="print"/>
            <a:srcRect/>
            <a:stretch>
              <a:fillRect/>
            </a:stretch>
          </p:blipFill>
          <p:spPr bwMode="auto">
            <a:xfrm>
              <a:off x="6444208" y="3635732"/>
              <a:ext cx="2020767" cy="1440608"/>
            </a:xfrm>
            <a:prstGeom prst="rect">
              <a:avLst/>
            </a:prstGeom>
            <a:noFill/>
          </p:spPr>
        </p:pic>
        <p:sp>
          <p:nvSpPr>
            <p:cNvPr id="23" name="矩形 22"/>
            <p:cNvSpPr/>
            <p:nvPr/>
          </p:nvSpPr>
          <p:spPr>
            <a:xfrm>
              <a:off x="7092280" y="5219908"/>
              <a:ext cx="646331" cy="369332"/>
            </a:xfrm>
            <a:prstGeom prst="rect">
              <a:avLst/>
            </a:prstGeom>
          </p:spPr>
          <p:txBody>
            <a:bodyPr wrap="none">
              <a:spAutoFit/>
            </a:bodyPr>
            <a:lstStyle/>
            <a:p>
              <a:r>
                <a:rPr kumimoji="1" lang="zh-TW" altLang="zh-TW" b="1" dirty="0" smtClean="0">
                  <a:solidFill>
                    <a:srgbClr val="000000"/>
                  </a:solidFill>
                  <a:latin typeface="微軟正黑體" pitchFamily="34" charset="-120"/>
                  <a:ea typeface="微軟正黑體" pitchFamily="34" charset="-120"/>
                  <a:cs typeface="新細明體" pitchFamily="18" charset="-120"/>
                </a:rPr>
                <a:t>使用</a:t>
              </a:r>
              <a:endParaRPr lang="zh-TW" altLang="en-US" b="1" dirty="0"/>
            </a:p>
          </p:txBody>
        </p:sp>
      </p:grpSp>
    </p:spTree>
    <p:extLst>
      <p:ext uri="{BB962C8B-B14F-4D97-AF65-F5344CB8AC3E}">
        <p14:creationId xmlns:p14="http://schemas.microsoft.com/office/powerpoint/2010/main" val="3849841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ox(in)">
                                      <p:cBhvr>
                                        <p:cTn id="7" dur="10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box(in)">
                                      <p:cBhvr>
                                        <p:cTn id="12" dur="10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box(in)">
                                      <p:cBhvr>
                                        <p:cTn id="17" dur="1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日期版面配置區 1"/>
          <p:cNvSpPr>
            <a:spLocks noGrp="1"/>
          </p:cNvSpPr>
          <p:nvPr>
            <p:ph type="dt" sz="half" idx="10"/>
          </p:nvPr>
        </p:nvSpPr>
        <p:spPr>
          <a:xfrm>
            <a:off x="457200" y="6160219"/>
            <a:ext cx="2133600" cy="365125"/>
          </a:xfrm>
        </p:spPr>
        <p:txBody>
          <a:bodyPr/>
          <a:lstStyle/>
          <a:p>
            <a:r>
              <a:rPr lang="en-US" altLang="zh-TW" smtClean="0"/>
              <a:t>www.iipo.com.tw</a:t>
            </a:r>
            <a:endParaRPr lang="zh-TW" altLang="en-US" dirty="0"/>
          </a:p>
        </p:txBody>
      </p:sp>
      <p:sp>
        <p:nvSpPr>
          <p:cNvPr id="6" name="頁尾版面配置區 2"/>
          <p:cNvSpPr>
            <a:spLocks noGrp="1"/>
          </p:cNvSpPr>
          <p:nvPr>
            <p:ph type="ftr" sz="quarter" idx="11"/>
          </p:nvPr>
        </p:nvSpPr>
        <p:spPr>
          <a:xfrm>
            <a:off x="3124200" y="6160219"/>
            <a:ext cx="2895600" cy="365125"/>
          </a:xfrm>
        </p:spPr>
        <p:txBody>
          <a:bodyPr/>
          <a:lstStyle/>
          <a:p>
            <a:r>
              <a:rPr lang="zh-TW" altLang="en-US" smtClean="0"/>
              <a:t>源慶</a:t>
            </a:r>
            <a:r>
              <a:rPr lang="en-US" altLang="zh-TW" smtClean="0"/>
              <a:t>/</a:t>
            </a:r>
            <a:r>
              <a:rPr lang="zh-TW" altLang="en-US" smtClean="0"/>
              <a:t>鴻瑞國際法律專利商標事務所</a:t>
            </a:r>
            <a:endParaRPr lang="zh-TW" altLang="en-US" dirty="0"/>
          </a:p>
        </p:txBody>
      </p:sp>
      <p:sp>
        <p:nvSpPr>
          <p:cNvPr id="7" name="投影片編號版面配置區 3"/>
          <p:cNvSpPr>
            <a:spLocks noGrp="1"/>
          </p:cNvSpPr>
          <p:nvPr>
            <p:ph type="sldNum" sz="quarter" idx="12"/>
          </p:nvPr>
        </p:nvSpPr>
        <p:spPr>
          <a:xfrm>
            <a:off x="6553200" y="6160219"/>
            <a:ext cx="2133600" cy="365125"/>
          </a:xfrm>
        </p:spPr>
        <p:txBody>
          <a:bodyPr/>
          <a:lstStyle/>
          <a:p>
            <a:fld id="{144804FE-49CD-45A7-9DCA-03593087366E}" type="slidenum">
              <a:rPr lang="zh-TW" altLang="en-US" smtClean="0"/>
              <a:pPr/>
              <a:t>40</a:t>
            </a:fld>
            <a:endParaRPr lang="zh-TW" altLang="en-US"/>
          </a:p>
        </p:txBody>
      </p:sp>
      <p:cxnSp>
        <p:nvCxnSpPr>
          <p:cNvPr id="8" name="直線接點 7"/>
          <p:cNvCxnSpPr/>
          <p:nvPr/>
        </p:nvCxnSpPr>
        <p:spPr>
          <a:xfrm>
            <a:off x="0" y="6813376"/>
            <a:ext cx="9144000" cy="0"/>
          </a:xfrm>
          <a:prstGeom prst="line">
            <a:avLst/>
          </a:prstGeom>
          <a:ln w="165100"/>
        </p:spPr>
        <p:style>
          <a:lnRef idx="3">
            <a:schemeClr val="accent2"/>
          </a:lnRef>
          <a:fillRef idx="0">
            <a:schemeClr val="accent2"/>
          </a:fillRef>
          <a:effectRef idx="2">
            <a:schemeClr val="accent2"/>
          </a:effectRef>
          <a:fontRef idx="minor">
            <a:schemeClr val="tx1"/>
          </a:fontRef>
        </p:style>
      </p:cxnSp>
      <p:cxnSp>
        <p:nvCxnSpPr>
          <p:cNvPr id="9" name="直線接點 8"/>
          <p:cNvCxnSpPr/>
          <p:nvPr/>
        </p:nvCxnSpPr>
        <p:spPr>
          <a:xfrm>
            <a:off x="0" y="6597352"/>
            <a:ext cx="9144000" cy="0"/>
          </a:xfrm>
          <a:prstGeom prst="line">
            <a:avLst/>
          </a:prstGeom>
          <a:ln w="76200">
            <a:solidFill>
              <a:schemeClr val="accent2">
                <a:lumMod val="40000"/>
                <a:lumOff val="60000"/>
              </a:schemeClr>
            </a:solidFill>
          </a:ln>
        </p:spPr>
        <p:style>
          <a:lnRef idx="3">
            <a:schemeClr val="accent2"/>
          </a:lnRef>
          <a:fillRef idx="0">
            <a:schemeClr val="accent2"/>
          </a:fillRef>
          <a:effectRef idx="2">
            <a:schemeClr val="accent2"/>
          </a:effectRef>
          <a:fontRef idx="minor">
            <a:schemeClr val="tx1"/>
          </a:fontRef>
        </p:style>
      </p:cxnSp>
      <p:sp>
        <p:nvSpPr>
          <p:cNvPr id="2" name="矩形 1"/>
          <p:cNvSpPr/>
          <p:nvPr/>
        </p:nvSpPr>
        <p:spPr>
          <a:xfrm>
            <a:off x="1565043" y="1772816"/>
            <a:ext cx="7327437" cy="1754326"/>
          </a:xfrm>
          <a:prstGeom prst="rect">
            <a:avLst/>
          </a:prstGeom>
        </p:spPr>
        <p:txBody>
          <a:bodyPr wrap="square">
            <a:spAutoFit/>
          </a:bodyPr>
          <a:lstStyle/>
          <a:p>
            <a:pPr marL="285750" indent="-285750">
              <a:buFont typeface="Arial" panose="020B0604020202020204" pitchFamily="34" charset="0"/>
              <a:buChar char="•"/>
            </a:pPr>
            <a:r>
              <a:rPr lang="zh-TW" altLang="en-US" dirty="0" smtClean="0">
                <a:latin typeface="微軟正黑體" panose="020B0604030504040204" pitchFamily="34" charset="-120"/>
                <a:ea typeface="微軟正黑體" panose="020B0604030504040204" pitchFamily="34" charset="-120"/>
              </a:rPr>
              <a:t>步驟 </a:t>
            </a:r>
            <a:r>
              <a:rPr lang="en-US" altLang="zh-TW" dirty="0">
                <a:latin typeface="微軟正黑體" panose="020B0604030504040204" pitchFamily="34" charset="-120"/>
                <a:ea typeface="微軟正黑體" panose="020B0604030504040204" pitchFamily="34" charset="-120"/>
              </a:rPr>
              <a:t>1</a:t>
            </a:r>
            <a:r>
              <a:rPr lang="zh-TW" altLang="en-US" dirty="0">
                <a:latin typeface="微軟正黑體" panose="020B0604030504040204" pitchFamily="34" charset="-120"/>
                <a:ea typeface="微軟正黑體" panose="020B0604030504040204" pitchFamily="34" charset="-120"/>
              </a:rPr>
              <a:t>：確定申請專利之發明的</a:t>
            </a:r>
            <a:r>
              <a:rPr lang="zh-TW" altLang="en-US" dirty="0" smtClean="0">
                <a:latin typeface="微軟正黑體" panose="020B0604030504040204" pitchFamily="34" charset="-120"/>
                <a:ea typeface="微軟正黑體" panose="020B0604030504040204" pitchFamily="34" charset="-120"/>
              </a:rPr>
              <a:t>範圍</a:t>
            </a:r>
            <a:endParaRPr lang="zh-TW" altLang="en-US" dirty="0">
              <a:latin typeface="微軟正黑體" panose="020B0604030504040204" pitchFamily="34" charset="-120"/>
              <a:ea typeface="微軟正黑體" panose="020B0604030504040204" pitchFamily="34" charset="-120"/>
            </a:endParaRPr>
          </a:p>
          <a:p>
            <a:pPr marL="285750" indent="-285750">
              <a:buFont typeface="Arial" panose="020B0604020202020204" pitchFamily="34" charset="0"/>
              <a:buChar char="•"/>
            </a:pPr>
            <a:r>
              <a:rPr lang="zh-TW" altLang="en-US" dirty="0" smtClean="0">
                <a:latin typeface="微軟正黑體" panose="020B0604030504040204" pitchFamily="34" charset="-120"/>
                <a:ea typeface="微軟正黑體" panose="020B0604030504040204" pitchFamily="34" charset="-120"/>
              </a:rPr>
              <a:t>步驟 </a:t>
            </a:r>
            <a:r>
              <a:rPr lang="en-US" altLang="zh-TW" dirty="0">
                <a:latin typeface="微軟正黑體" panose="020B0604030504040204" pitchFamily="34" charset="-120"/>
                <a:ea typeface="微軟正黑體" panose="020B0604030504040204" pitchFamily="34" charset="-120"/>
              </a:rPr>
              <a:t>2</a:t>
            </a:r>
            <a:r>
              <a:rPr lang="zh-TW" altLang="en-US" dirty="0">
                <a:latin typeface="微軟正黑體" panose="020B0604030504040204" pitchFamily="34" charset="-120"/>
                <a:ea typeface="微軟正黑體" panose="020B0604030504040204" pitchFamily="34" charset="-120"/>
              </a:rPr>
              <a:t>：確定相關先前技術所揭露之</a:t>
            </a:r>
            <a:r>
              <a:rPr lang="zh-TW" altLang="en-US" dirty="0" smtClean="0">
                <a:latin typeface="微軟正黑體" panose="020B0604030504040204" pitchFamily="34" charset="-120"/>
                <a:ea typeface="微軟正黑體" panose="020B0604030504040204" pitchFamily="34" charset="-120"/>
              </a:rPr>
              <a:t>內容</a:t>
            </a:r>
            <a:endParaRPr lang="zh-TW" altLang="en-US" dirty="0">
              <a:latin typeface="微軟正黑體" panose="020B0604030504040204" pitchFamily="34" charset="-120"/>
              <a:ea typeface="微軟正黑體" panose="020B0604030504040204" pitchFamily="34" charset="-120"/>
            </a:endParaRPr>
          </a:p>
          <a:p>
            <a:pPr marL="285750" indent="-285750">
              <a:buFont typeface="Arial" panose="020B0604020202020204" pitchFamily="34" charset="0"/>
              <a:buChar char="•"/>
            </a:pPr>
            <a:r>
              <a:rPr lang="zh-TW" altLang="en-US" dirty="0" smtClean="0">
                <a:latin typeface="微軟正黑體" panose="020B0604030504040204" pitchFamily="34" charset="-120"/>
                <a:ea typeface="微軟正黑體" panose="020B0604030504040204" pitchFamily="34" charset="-120"/>
              </a:rPr>
              <a:t>步驟 </a:t>
            </a:r>
            <a:r>
              <a:rPr lang="en-US" altLang="zh-TW" dirty="0">
                <a:latin typeface="微軟正黑體" panose="020B0604030504040204" pitchFamily="34" charset="-120"/>
                <a:ea typeface="微軟正黑體" panose="020B0604030504040204" pitchFamily="34" charset="-120"/>
              </a:rPr>
              <a:t>3</a:t>
            </a:r>
            <a:r>
              <a:rPr lang="zh-TW" altLang="en-US" dirty="0">
                <a:latin typeface="微軟正黑體" panose="020B0604030504040204" pitchFamily="34" charset="-120"/>
                <a:ea typeface="微軟正黑體" panose="020B0604030504040204" pitchFamily="34" charset="-120"/>
              </a:rPr>
              <a:t>：</a:t>
            </a:r>
            <a:r>
              <a:rPr lang="zh-TW" altLang="en-US" b="1" dirty="0">
                <a:solidFill>
                  <a:schemeClr val="accent2"/>
                </a:solidFill>
                <a:latin typeface="微軟正黑體" panose="020B0604030504040204" pitchFamily="34" charset="-120"/>
                <a:ea typeface="微軟正黑體" panose="020B0604030504040204" pitchFamily="34" charset="-120"/>
              </a:rPr>
              <a:t>確定該發明所屬技術領域中具有通常知識者之</a:t>
            </a:r>
            <a:r>
              <a:rPr lang="zh-TW" altLang="en-US" b="1" dirty="0" smtClean="0">
                <a:solidFill>
                  <a:schemeClr val="accent2"/>
                </a:solidFill>
                <a:latin typeface="微軟正黑體" panose="020B0604030504040204" pitchFamily="34" charset="-120"/>
                <a:ea typeface="微軟正黑體" panose="020B0604030504040204" pitchFamily="34" charset="-120"/>
              </a:rPr>
              <a:t>技術水準</a:t>
            </a:r>
            <a:endParaRPr lang="zh-TW" altLang="en-US" b="1" dirty="0">
              <a:solidFill>
                <a:schemeClr val="accent2"/>
              </a:solidFill>
              <a:latin typeface="微軟正黑體" panose="020B0604030504040204" pitchFamily="34" charset="-120"/>
              <a:ea typeface="微軟正黑體" panose="020B0604030504040204" pitchFamily="34" charset="-120"/>
            </a:endParaRPr>
          </a:p>
          <a:p>
            <a:pPr marL="285750" indent="-285750">
              <a:buFont typeface="Arial" panose="020B0604020202020204" pitchFamily="34" charset="0"/>
              <a:buChar char="•"/>
            </a:pPr>
            <a:r>
              <a:rPr lang="zh-TW" altLang="en-US" dirty="0" smtClean="0">
                <a:latin typeface="微軟正黑體" panose="020B0604030504040204" pitchFamily="34" charset="-120"/>
                <a:ea typeface="微軟正黑體" panose="020B0604030504040204" pitchFamily="34" charset="-120"/>
              </a:rPr>
              <a:t>步驟 </a:t>
            </a:r>
            <a:r>
              <a:rPr lang="en-US" altLang="zh-TW" dirty="0">
                <a:latin typeface="微軟正黑體" panose="020B0604030504040204" pitchFamily="34" charset="-120"/>
                <a:ea typeface="微軟正黑體" panose="020B0604030504040204" pitchFamily="34" charset="-120"/>
              </a:rPr>
              <a:t>4</a:t>
            </a:r>
            <a:r>
              <a:rPr lang="zh-TW" altLang="en-US" dirty="0">
                <a:latin typeface="微軟正黑體" panose="020B0604030504040204" pitchFamily="34" charset="-120"/>
                <a:ea typeface="微軟正黑體" panose="020B0604030504040204" pitchFamily="34" charset="-120"/>
              </a:rPr>
              <a:t>：確認該發明與相關先前技術所揭露之內容間的</a:t>
            </a:r>
            <a:r>
              <a:rPr lang="zh-TW" altLang="en-US" dirty="0" smtClean="0">
                <a:latin typeface="微軟正黑體" panose="020B0604030504040204" pitchFamily="34" charset="-120"/>
                <a:ea typeface="微軟正黑體" panose="020B0604030504040204" pitchFamily="34" charset="-120"/>
              </a:rPr>
              <a:t>差異</a:t>
            </a:r>
            <a:endParaRPr lang="zh-TW" altLang="en-US" dirty="0">
              <a:latin typeface="微軟正黑體" panose="020B0604030504040204" pitchFamily="34" charset="-120"/>
              <a:ea typeface="微軟正黑體" panose="020B0604030504040204" pitchFamily="34" charset="-120"/>
            </a:endParaRPr>
          </a:p>
          <a:p>
            <a:pPr marL="285750" indent="-285750">
              <a:buFont typeface="Arial" panose="020B0604020202020204" pitchFamily="34" charset="0"/>
              <a:buChar char="•"/>
            </a:pPr>
            <a:r>
              <a:rPr lang="zh-TW" altLang="en-US" dirty="0" smtClean="0">
                <a:latin typeface="微軟正黑體" panose="020B0604030504040204" pitchFamily="34" charset="-120"/>
                <a:ea typeface="微軟正黑體" panose="020B0604030504040204" pitchFamily="34" charset="-120"/>
              </a:rPr>
              <a:t>步驟 </a:t>
            </a:r>
            <a:r>
              <a:rPr lang="en-US" altLang="zh-TW" dirty="0">
                <a:latin typeface="微軟正黑體" panose="020B0604030504040204" pitchFamily="34" charset="-120"/>
                <a:ea typeface="微軟正黑體" panose="020B0604030504040204" pitchFamily="34" charset="-120"/>
              </a:rPr>
              <a:t>5</a:t>
            </a:r>
            <a:r>
              <a:rPr lang="zh-TW" altLang="en-US" dirty="0">
                <a:latin typeface="微軟正黑體" panose="020B0604030504040204" pitchFamily="34" charset="-120"/>
                <a:ea typeface="微軟正黑體" panose="020B0604030504040204" pitchFamily="34" charset="-120"/>
              </a:rPr>
              <a:t>：該發明所屬技術領域中具有通常知識者參酌相關先前技術所</a:t>
            </a:r>
            <a:r>
              <a:rPr lang="zh-TW" altLang="en-US" dirty="0" smtClean="0">
                <a:latin typeface="微軟正黑體" panose="020B0604030504040204" pitchFamily="34" charset="-120"/>
                <a:ea typeface="微軟正黑體" panose="020B0604030504040204" pitchFamily="34" charset="-120"/>
              </a:rPr>
              <a:t>揭露</a:t>
            </a:r>
            <a:r>
              <a:rPr lang="zh-TW" altLang="en-US" dirty="0">
                <a:latin typeface="微軟正黑體" panose="020B0604030504040204" pitchFamily="34" charset="-120"/>
                <a:ea typeface="微軟正黑體" panose="020B0604030504040204" pitchFamily="34" charset="-120"/>
              </a:rPr>
              <a:t>之內容及申請時之通常知識，是否能輕易完成申請專利</a:t>
            </a:r>
            <a:r>
              <a:rPr lang="zh-TW" altLang="en-US" dirty="0" smtClean="0">
                <a:latin typeface="微軟正黑體" panose="020B0604030504040204" pitchFamily="34" charset="-120"/>
                <a:ea typeface="微軟正黑體" panose="020B0604030504040204" pitchFamily="34" charset="-120"/>
              </a:rPr>
              <a:t>之發明</a:t>
            </a:r>
            <a:endParaRPr lang="zh-TW" altLang="en-US" dirty="0">
              <a:latin typeface="微軟正黑體" panose="020B0604030504040204" pitchFamily="34" charset="-120"/>
              <a:ea typeface="微軟正黑體" panose="020B0604030504040204" pitchFamily="34" charset="-120"/>
            </a:endParaRPr>
          </a:p>
        </p:txBody>
      </p:sp>
      <p:sp>
        <p:nvSpPr>
          <p:cNvPr id="10" name="文字方塊 9"/>
          <p:cNvSpPr txBox="1"/>
          <p:nvPr/>
        </p:nvSpPr>
        <p:spPr>
          <a:xfrm>
            <a:off x="2951820" y="214290"/>
            <a:ext cx="3240360" cy="707886"/>
          </a:xfrm>
          <a:prstGeom prst="rect">
            <a:avLst/>
          </a:prstGeom>
          <a:noFill/>
        </p:spPr>
        <p:txBody>
          <a:bodyPr wrap="square" rtlCol="0">
            <a:spAutoFit/>
          </a:bodyPr>
          <a:lstStyle/>
          <a:p>
            <a:pPr algn="ctr"/>
            <a:r>
              <a:rPr lang="zh-TW" altLang="en-US" sz="4000" dirty="0">
                <a:latin typeface="微軟正黑體" panose="020B0604030504040204" pitchFamily="34" charset="-120"/>
                <a:ea typeface="微軟正黑體" panose="020B0604030504040204" pitchFamily="34" charset="-120"/>
              </a:rPr>
              <a:t>發明審查要件</a:t>
            </a:r>
          </a:p>
        </p:txBody>
      </p:sp>
      <p:sp>
        <p:nvSpPr>
          <p:cNvPr id="11" name="文字方塊 10"/>
          <p:cNvSpPr txBox="1"/>
          <p:nvPr/>
        </p:nvSpPr>
        <p:spPr>
          <a:xfrm>
            <a:off x="539552" y="1412776"/>
            <a:ext cx="1800200" cy="4401205"/>
          </a:xfrm>
          <a:prstGeom prst="rect">
            <a:avLst/>
          </a:prstGeom>
          <a:noFill/>
        </p:spPr>
        <p:txBody>
          <a:bodyPr wrap="square" rtlCol="0">
            <a:spAutoFit/>
          </a:bodyPr>
          <a:lstStyle/>
          <a:p>
            <a:pPr marL="342900" indent="-342900">
              <a:buFont typeface="Arial" panose="020B0604020202020204" pitchFamily="34" charset="0"/>
              <a:buChar char="•"/>
            </a:pPr>
            <a:endParaRPr lang="en-US" altLang="zh-TW" sz="2000" dirty="0" smtClean="0">
              <a:latin typeface="微軟正黑體" pitchFamily="34" charset="-120"/>
              <a:ea typeface="微軟正黑體" pitchFamily="34" charset="-120"/>
            </a:endParaRPr>
          </a:p>
          <a:p>
            <a:endParaRPr lang="en-US" altLang="zh-TW" sz="2000" dirty="0" smtClean="0">
              <a:latin typeface="微軟正黑體" pitchFamily="34" charset="-120"/>
              <a:ea typeface="微軟正黑體" pitchFamily="34" charset="-120"/>
            </a:endParaRPr>
          </a:p>
          <a:p>
            <a:pPr marL="342900" indent="-342900">
              <a:buFont typeface="Arial" panose="020B0604020202020204" pitchFamily="34" charset="0"/>
              <a:buChar char="•"/>
            </a:pPr>
            <a:endParaRPr lang="en-US" altLang="zh-TW" sz="2000" dirty="0" smtClean="0">
              <a:latin typeface="微軟正黑體" pitchFamily="34" charset="-120"/>
              <a:ea typeface="微軟正黑體" pitchFamily="34" charset="-120"/>
            </a:endParaRPr>
          </a:p>
          <a:p>
            <a:endParaRPr lang="en-US" altLang="zh-TW" sz="2000" dirty="0" smtClean="0">
              <a:latin typeface="微軟正黑體" pitchFamily="34" charset="-120"/>
              <a:ea typeface="微軟正黑體" pitchFamily="34" charset="-120"/>
            </a:endParaRPr>
          </a:p>
          <a:p>
            <a:pPr marL="342900" indent="-342900">
              <a:buFont typeface="Arial" panose="020B0604020202020204" pitchFamily="34" charset="0"/>
              <a:buChar char="•"/>
            </a:pPr>
            <a:endParaRPr lang="en-US" altLang="zh-TW" sz="2000" dirty="0" smtClean="0">
              <a:latin typeface="微軟正黑體" pitchFamily="34" charset="-120"/>
              <a:ea typeface="微軟正黑體" pitchFamily="34" charset="-120"/>
            </a:endParaRPr>
          </a:p>
          <a:p>
            <a:pPr marL="342900" indent="-342900">
              <a:buFont typeface="Arial" panose="020B0604020202020204" pitchFamily="34" charset="0"/>
              <a:buChar char="•"/>
            </a:pPr>
            <a:endParaRPr lang="en-US" altLang="zh-TW" sz="2000" dirty="0" smtClean="0">
              <a:latin typeface="微軟正黑體" pitchFamily="34" charset="-120"/>
              <a:ea typeface="微軟正黑體" pitchFamily="34" charset="-120"/>
            </a:endParaRPr>
          </a:p>
          <a:p>
            <a:pPr marL="342900" indent="-342900">
              <a:buFont typeface="Arial" panose="020B0604020202020204" pitchFamily="34" charset="0"/>
              <a:buChar char="•"/>
            </a:pPr>
            <a:endParaRPr lang="en-US" altLang="zh-TW" sz="2000" dirty="0" smtClean="0">
              <a:latin typeface="微軟正黑體" pitchFamily="34" charset="-120"/>
              <a:ea typeface="微軟正黑體" pitchFamily="34" charset="-120"/>
            </a:endParaRPr>
          </a:p>
          <a:p>
            <a:pPr marL="342900" indent="-342900">
              <a:buFont typeface="Arial" panose="020B0604020202020204" pitchFamily="34" charset="0"/>
              <a:buChar char="•"/>
            </a:pPr>
            <a:endParaRPr lang="en-US" altLang="zh-TW" sz="2000" dirty="0" smtClean="0">
              <a:latin typeface="微軟正黑體" pitchFamily="34" charset="-120"/>
              <a:ea typeface="微軟正黑體" pitchFamily="34" charset="-120"/>
            </a:endParaRPr>
          </a:p>
          <a:p>
            <a:pPr marL="342900" indent="-342900">
              <a:buFont typeface="Arial" panose="020B0604020202020204" pitchFamily="34" charset="0"/>
              <a:buChar char="•"/>
            </a:pPr>
            <a:endParaRPr lang="en-US" altLang="zh-TW" sz="2000" dirty="0" smtClean="0">
              <a:latin typeface="微軟正黑體" pitchFamily="34" charset="-120"/>
              <a:ea typeface="微軟正黑體" pitchFamily="34" charset="-120"/>
            </a:endParaRPr>
          </a:p>
          <a:p>
            <a:pPr marL="342900" indent="-342900">
              <a:buFont typeface="Arial" panose="020B0604020202020204" pitchFamily="34" charset="0"/>
              <a:buChar char="•"/>
            </a:pPr>
            <a:r>
              <a:rPr lang="zh-TW" altLang="en-US" sz="2000" b="1" dirty="0" smtClean="0">
                <a:latin typeface="微軟正黑體" pitchFamily="34" charset="-120"/>
                <a:ea typeface="微軟正黑體" pitchFamily="34" charset="-120"/>
              </a:rPr>
              <a:t>進步性</a:t>
            </a:r>
            <a:endParaRPr lang="en-US" altLang="zh-TW" sz="2000" b="1" dirty="0" smtClean="0">
              <a:latin typeface="微軟正黑體" pitchFamily="34" charset="-120"/>
              <a:ea typeface="微軟正黑體" pitchFamily="34" charset="-120"/>
            </a:endParaRPr>
          </a:p>
          <a:p>
            <a:pPr marL="342900" indent="-342900">
              <a:buFont typeface="Arial" panose="020B0604020202020204" pitchFamily="34" charset="0"/>
              <a:buChar char="•"/>
            </a:pPr>
            <a:endParaRPr lang="en-US" altLang="zh-TW" sz="2000" dirty="0" smtClean="0">
              <a:latin typeface="微軟正黑體" pitchFamily="34" charset="-120"/>
              <a:ea typeface="微軟正黑體" pitchFamily="34" charset="-120"/>
            </a:endParaRPr>
          </a:p>
          <a:p>
            <a:pPr marL="342900" indent="-342900">
              <a:buFont typeface="Arial" panose="020B0604020202020204" pitchFamily="34" charset="0"/>
              <a:buChar char="•"/>
            </a:pPr>
            <a:endParaRPr lang="en-US" altLang="zh-TW" sz="2000" dirty="0" smtClean="0">
              <a:latin typeface="微軟正黑體" pitchFamily="34" charset="-120"/>
              <a:ea typeface="微軟正黑體" pitchFamily="34" charset="-120"/>
            </a:endParaRPr>
          </a:p>
          <a:p>
            <a:pPr marL="342900" indent="-342900">
              <a:buFont typeface="Arial" panose="020B0604020202020204" pitchFamily="34" charset="0"/>
              <a:buChar char="•"/>
            </a:pPr>
            <a:endParaRPr lang="en-US" altLang="zh-TW" sz="2000" dirty="0" smtClean="0">
              <a:latin typeface="微軟正黑體" pitchFamily="34" charset="-120"/>
              <a:ea typeface="微軟正黑體" pitchFamily="34" charset="-120"/>
            </a:endParaRPr>
          </a:p>
          <a:p>
            <a:pPr marL="342900" indent="-342900">
              <a:buFont typeface="Arial" panose="020B0604020202020204" pitchFamily="34" charset="0"/>
              <a:buChar char="•"/>
            </a:pPr>
            <a:endParaRPr lang="en-US" altLang="zh-TW" sz="2000" dirty="0" smtClean="0">
              <a:latin typeface="微軟正黑體" pitchFamily="34" charset="-120"/>
              <a:ea typeface="微軟正黑體" pitchFamily="34" charset="-120"/>
            </a:endParaRPr>
          </a:p>
        </p:txBody>
      </p:sp>
      <p:sp>
        <p:nvSpPr>
          <p:cNvPr id="3" name="矩形 2"/>
          <p:cNvSpPr/>
          <p:nvPr/>
        </p:nvSpPr>
        <p:spPr>
          <a:xfrm>
            <a:off x="1866042" y="1412776"/>
            <a:ext cx="1210588" cy="400110"/>
          </a:xfrm>
          <a:prstGeom prst="rect">
            <a:avLst/>
          </a:prstGeom>
        </p:spPr>
        <p:txBody>
          <a:bodyPr wrap="none">
            <a:spAutoFit/>
          </a:bodyPr>
          <a:lstStyle/>
          <a:p>
            <a:r>
              <a:rPr lang="zh-TW" altLang="en-US" sz="2000" b="1" dirty="0">
                <a:latin typeface="微軟正黑體" panose="020B0604030504040204" pitchFamily="34" charset="-120"/>
                <a:ea typeface="微軟正黑體" panose="020B0604030504040204" pitchFamily="34" charset="-120"/>
              </a:rPr>
              <a:t>判斷步驟</a:t>
            </a:r>
          </a:p>
        </p:txBody>
      </p:sp>
      <p:pic>
        <p:nvPicPr>
          <p:cNvPr id="1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47664" y="3480488"/>
            <a:ext cx="7416000" cy="308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矩形 3"/>
          <p:cNvSpPr/>
          <p:nvPr/>
        </p:nvSpPr>
        <p:spPr>
          <a:xfrm>
            <a:off x="2843808" y="4111912"/>
            <a:ext cx="4392488" cy="1477328"/>
          </a:xfrm>
          <a:prstGeom prst="rect">
            <a:avLst/>
          </a:prstGeom>
        </p:spPr>
        <p:txBody>
          <a:bodyPr wrap="square">
            <a:spAutoFit/>
          </a:bodyPr>
          <a:lstStyle/>
          <a:p>
            <a:pPr algn="ctr"/>
            <a:r>
              <a:rPr lang="en-US" altLang="zh-TW" dirty="0" smtClean="0">
                <a:latin typeface="微軟正黑體" panose="020B0604030504040204" pitchFamily="34" charset="-120"/>
                <a:ea typeface="微軟正黑體" panose="020B0604030504040204" pitchFamily="34" charset="-120"/>
              </a:rPr>
              <a:t>(</a:t>
            </a:r>
            <a:r>
              <a:rPr lang="en-US" altLang="zh-TW" dirty="0">
                <a:latin typeface="微軟正黑體" panose="020B0604030504040204" pitchFamily="34" charset="-120"/>
                <a:ea typeface="微軟正黑體" panose="020B0604030504040204" pitchFamily="34" charset="-120"/>
              </a:rPr>
              <a:t>1</a:t>
            </a:r>
            <a:r>
              <a:rPr lang="en-US" altLang="zh-TW" dirty="0" smtClean="0">
                <a:latin typeface="微軟正黑體" panose="020B0604030504040204" pitchFamily="34" charset="-120"/>
                <a:ea typeface="微軟正黑體" panose="020B0604030504040204" pitchFamily="34" charset="-120"/>
              </a:rPr>
              <a:t>).</a:t>
            </a:r>
            <a:r>
              <a:rPr lang="zh-TW" altLang="en-US" dirty="0" smtClean="0">
                <a:latin typeface="微軟正黑體" panose="020B0604030504040204" pitchFamily="34" charset="-120"/>
                <a:ea typeface="微軟正黑體" panose="020B0604030504040204" pitchFamily="34" charset="-120"/>
              </a:rPr>
              <a:t>該技術所</a:t>
            </a:r>
            <a:r>
              <a:rPr lang="zh-TW" altLang="en-US" dirty="0">
                <a:latin typeface="微軟正黑體" panose="020B0604030504040204" pitchFamily="34" charset="-120"/>
                <a:ea typeface="微軟正黑體" panose="020B0604030504040204" pitchFamily="34" charset="-120"/>
              </a:rPr>
              <a:t>面臨</a:t>
            </a:r>
            <a:r>
              <a:rPr lang="zh-TW" altLang="en-US" b="1" dirty="0">
                <a:latin typeface="微軟正黑體" panose="020B0604030504040204" pitchFamily="34" charset="-120"/>
                <a:ea typeface="微軟正黑體" panose="020B0604030504040204" pitchFamily="34" charset="-120"/>
              </a:rPr>
              <a:t>問題之</a:t>
            </a:r>
            <a:r>
              <a:rPr lang="zh-TW" altLang="en-US" b="1" dirty="0" smtClean="0">
                <a:latin typeface="微軟正黑體" panose="020B0604030504040204" pitchFamily="34" charset="-120"/>
                <a:ea typeface="微軟正黑體" panose="020B0604030504040204" pitchFamily="34" charset="-120"/>
              </a:rPr>
              <a:t>類型</a:t>
            </a:r>
            <a:endParaRPr lang="en-US" altLang="zh-TW" b="1" dirty="0" smtClean="0">
              <a:latin typeface="微軟正黑體" panose="020B0604030504040204" pitchFamily="34" charset="-120"/>
              <a:ea typeface="微軟正黑體" panose="020B0604030504040204" pitchFamily="34" charset="-120"/>
            </a:endParaRPr>
          </a:p>
          <a:p>
            <a:pPr algn="ctr"/>
            <a:r>
              <a:rPr lang="en-US" altLang="zh-TW" dirty="0" smtClean="0">
                <a:latin typeface="微軟正黑體" panose="020B0604030504040204" pitchFamily="34" charset="-120"/>
                <a:ea typeface="微軟正黑體" panose="020B0604030504040204" pitchFamily="34" charset="-120"/>
              </a:rPr>
              <a:t>(</a:t>
            </a:r>
            <a:r>
              <a:rPr lang="en-US" altLang="zh-TW" dirty="0">
                <a:latin typeface="微軟正黑體" panose="020B0604030504040204" pitchFamily="34" charset="-120"/>
                <a:ea typeface="微軟正黑體" panose="020B0604030504040204" pitchFamily="34" charset="-120"/>
              </a:rPr>
              <a:t>2</a:t>
            </a:r>
            <a:r>
              <a:rPr lang="en-US" altLang="zh-TW" dirty="0" smtClean="0">
                <a:latin typeface="微軟正黑體" panose="020B0604030504040204" pitchFamily="34" charset="-120"/>
                <a:ea typeface="微軟正黑體" panose="020B0604030504040204" pitchFamily="34" charset="-120"/>
              </a:rPr>
              <a:t>).</a:t>
            </a:r>
            <a:r>
              <a:rPr lang="zh-TW" altLang="en-US" dirty="0" smtClean="0">
                <a:latin typeface="微軟正黑體" panose="020B0604030504040204" pitchFamily="34" charset="-120"/>
                <a:ea typeface="微軟正黑體" panose="020B0604030504040204" pitchFamily="34" charset="-120"/>
              </a:rPr>
              <a:t>先前</a:t>
            </a:r>
            <a:r>
              <a:rPr lang="zh-TW" altLang="en-US" dirty="0">
                <a:latin typeface="微軟正黑體" panose="020B0604030504040204" pitchFamily="34" charset="-120"/>
                <a:ea typeface="微軟正黑體" panose="020B0604030504040204" pitchFamily="34" charset="-120"/>
              </a:rPr>
              <a:t>技術解決該等問題之技術</a:t>
            </a:r>
            <a:r>
              <a:rPr lang="zh-TW" altLang="en-US" dirty="0" smtClean="0">
                <a:latin typeface="微軟正黑體" panose="020B0604030504040204" pitchFamily="34" charset="-120"/>
                <a:ea typeface="微軟正黑體" panose="020B0604030504040204" pitchFamily="34" charset="-120"/>
              </a:rPr>
              <a:t>手段</a:t>
            </a:r>
            <a:endParaRPr lang="en-US" altLang="zh-TW" dirty="0" smtClean="0">
              <a:latin typeface="微軟正黑體" panose="020B0604030504040204" pitchFamily="34" charset="-120"/>
              <a:ea typeface="微軟正黑體" panose="020B0604030504040204" pitchFamily="34" charset="-120"/>
            </a:endParaRPr>
          </a:p>
          <a:p>
            <a:pPr algn="ctr"/>
            <a:r>
              <a:rPr lang="en-US" altLang="zh-TW" dirty="0" smtClean="0">
                <a:latin typeface="微軟正黑體" panose="020B0604030504040204" pitchFamily="34" charset="-120"/>
                <a:ea typeface="微軟正黑體" panose="020B0604030504040204" pitchFamily="34" charset="-120"/>
              </a:rPr>
              <a:t>(</a:t>
            </a:r>
            <a:r>
              <a:rPr lang="en-US" altLang="zh-TW" dirty="0">
                <a:latin typeface="微軟正黑體" panose="020B0604030504040204" pitchFamily="34" charset="-120"/>
                <a:ea typeface="微軟正黑體" panose="020B0604030504040204" pitchFamily="34" charset="-120"/>
              </a:rPr>
              <a:t>3</a:t>
            </a:r>
            <a:r>
              <a:rPr lang="en-US" altLang="zh-TW" dirty="0" smtClean="0">
                <a:latin typeface="微軟正黑體" panose="020B0604030504040204" pitchFamily="34" charset="-120"/>
                <a:ea typeface="微軟正黑體" panose="020B0604030504040204" pitchFamily="34" charset="-120"/>
              </a:rPr>
              <a:t>).</a:t>
            </a:r>
            <a:r>
              <a:rPr lang="zh-TW" altLang="en-US" dirty="0" smtClean="0">
                <a:latin typeface="微軟正黑體" panose="020B0604030504040204" pitchFamily="34" charset="-120"/>
                <a:ea typeface="微軟正黑體" panose="020B0604030504040204" pitchFamily="34" charset="-120"/>
              </a:rPr>
              <a:t>發明所屬技術</a:t>
            </a:r>
            <a:r>
              <a:rPr lang="zh-TW" altLang="en-US" dirty="0">
                <a:latin typeface="微軟正黑體" panose="020B0604030504040204" pitchFamily="34" charset="-120"/>
                <a:ea typeface="微軟正黑體" panose="020B0604030504040204" pitchFamily="34" charset="-120"/>
              </a:rPr>
              <a:t>領域之</a:t>
            </a:r>
            <a:r>
              <a:rPr lang="zh-TW" altLang="en-US" b="1" dirty="0">
                <a:latin typeface="微軟正黑體" panose="020B0604030504040204" pitchFamily="34" charset="-120"/>
                <a:ea typeface="微軟正黑體" panose="020B0604030504040204" pitchFamily="34" charset="-120"/>
              </a:rPr>
              <a:t>創新</a:t>
            </a:r>
            <a:r>
              <a:rPr lang="zh-TW" altLang="en-US" b="1" dirty="0" smtClean="0">
                <a:latin typeface="微軟正黑體" panose="020B0604030504040204" pitchFamily="34" charset="-120"/>
                <a:ea typeface="微軟正黑體" panose="020B0604030504040204" pitchFamily="34" charset="-120"/>
              </a:rPr>
              <a:t>速度</a:t>
            </a:r>
            <a:endParaRPr lang="en-US" altLang="zh-TW" b="1" dirty="0" smtClean="0">
              <a:latin typeface="微軟正黑體" panose="020B0604030504040204" pitchFamily="34" charset="-120"/>
              <a:ea typeface="微軟正黑體" panose="020B0604030504040204" pitchFamily="34" charset="-120"/>
            </a:endParaRPr>
          </a:p>
          <a:p>
            <a:pPr algn="ctr"/>
            <a:r>
              <a:rPr lang="en-US" altLang="zh-TW" dirty="0" smtClean="0">
                <a:latin typeface="微軟正黑體" panose="020B0604030504040204" pitchFamily="34" charset="-120"/>
                <a:ea typeface="微軟正黑體" panose="020B0604030504040204" pitchFamily="34" charset="-120"/>
              </a:rPr>
              <a:t>(</a:t>
            </a:r>
            <a:r>
              <a:rPr lang="en-US" altLang="zh-TW" dirty="0">
                <a:latin typeface="微軟正黑體" panose="020B0604030504040204" pitchFamily="34" charset="-120"/>
                <a:ea typeface="微軟正黑體" panose="020B0604030504040204" pitchFamily="34" charset="-120"/>
              </a:rPr>
              <a:t>4</a:t>
            </a:r>
            <a:r>
              <a:rPr lang="en-US" altLang="zh-TW" dirty="0" smtClean="0">
                <a:latin typeface="微軟正黑體" panose="020B0604030504040204" pitchFamily="34" charset="-120"/>
                <a:ea typeface="微軟正黑體" panose="020B0604030504040204" pitchFamily="34" charset="-120"/>
              </a:rPr>
              <a:t>).</a:t>
            </a:r>
            <a:r>
              <a:rPr lang="zh-TW" altLang="en-US" dirty="0" smtClean="0">
                <a:latin typeface="微軟正黑體" panose="020B0604030504040204" pitchFamily="34" charset="-120"/>
                <a:ea typeface="微軟正黑體" panose="020B0604030504040204" pitchFamily="34" charset="-120"/>
              </a:rPr>
              <a:t>該</a:t>
            </a:r>
            <a:r>
              <a:rPr lang="zh-TW" altLang="en-US" b="1" dirty="0" smtClean="0">
                <a:latin typeface="微軟正黑體" panose="020B0604030504040204" pitchFamily="34" charset="-120"/>
                <a:ea typeface="微軟正黑體" panose="020B0604030504040204" pitchFamily="34" charset="-120"/>
              </a:rPr>
              <a:t>科技之</a:t>
            </a:r>
            <a:r>
              <a:rPr lang="zh-TW" altLang="en-US" b="1" dirty="0">
                <a:latin typeface="微軟正黑體" panose="020B0604030504040204" pitchFamily="34" charset="-120"/>
                <a:ea typeface="微軟正黑體" panose="020B0604030504040204" pitchFamily="34" charset="-120"/>
              </a:rPr>
              <a:t>複雜</a:t>
            </a:r>
            <a:r>
              <a:rPr lang="zh-TW" altLang="en-US" b="1" dirty="0" smtClean="0">
                <a:latin typeface="微軟正黑體" panose="020B0604030504040204" pitchFamily="34" charset="-120"/>
                <a:ea typeface="微軟正黑體" panose="020B0604030504040204" pitchFamily="34" charset="-120"/>
              </a:rPr>
              <a:t>度</a:t>
            </a:r>
            <a:endParaRPr lang="en-US" altLang="zh-TW" b="1" dirty="0" smtClean="0">
              <a:latin typeface="微軟正黑體" panose="020B0604030504040204" pitchFamily="34" charset="-120"/>
              <a:ea typeface="微軟正黑體" panose="020B0604030504040204" pitchFamily="34" charset="-120"/>
            </a:endParaRPr>
          </a:p>
          <a:p>
            <a:pPr algn="ctr"/>
            <a:r>
              <a:rPr lang="en-US" altLang="zh-TW" dirty="0" smtClean="0">
                <a:latin typeface="微軟正黑體" panose="020B0604030504040204" pitchFamily="34" charset="-120"/>
                <a:ea typeface="微軟正黑體" panose="020B0604030504040204" pitchFamily="34" charset="-120"/>
              </a:rPr>
              <a:t>(</a:t>
            </a:r>
            <a:r>
              <a:rPr lang="en-US" altLang="zh-TW" dirty="0">
                <a:latin typeface="微軟正黑體" panose="020B0604030504040204" pitchFamily="34" charset="-120"/>
                <a:ea typeface="微軟正黑體" panose="020B0604030504040204" pitchFamily="34" charset="-120"/>
              </a:rPr>
              <a:t>5</a:t>
            </a:r>
            <a:r>
              <a:rPr lang="en-US" altLang="zh-TW" dirty="0" smtClean="0">
                <a:latin typeface="微軟正黑體" panose="020B0604030504040204" pitchFamily="34" charset="-120"/>
                <a:ea typeface="微軟正黑體" panose="020B0604030504040204" pitchFamily="34" charset="-120"/>
              </a:rPr>
              <a:t>).</a:t>
            </a:r>
            <a:r>
              <a:rPr lang="zh-TW" altLang="en-US" dirty="0" smtClean="0">
                <a:latin typeface="微軟正黑體" panose="020B0604030504040204" pitchFamily="34" charset="-120"/>
                <a:ea typeface="微軟正黑體" panose="020B0604030504040204" pitchFamily="34" charset="-120"/>
              </a:rPr>
              <a:t>該領域實務</a:t>
            </a:r>
            <a:r>
              <a:rPr lang="zh-TW" altLang="en-US" dirty="0">
                <a:latin typeface="微軟正黑體" panose="020B0604030504040204" pitchFamily="34" charset="-120"/>
                <a:ea typeface="微軟正黑體" panose="020B0604030504040204" pitchFamily="34" charset="-120"/>
              </a:rPr>
              <a:t>從事者之</a:t>
            </a:r>
            <a:r>
              <a:rPr lang="zh-TW" altLang="en-US" b="1" dirty="0">
                <a:latin typeface="微軟正黑體" panose="020B0604030504040204" pitchFamily="34" charset="-120"/>
                <a:ea typeface="微軟正黑體" panose="020B0604030504040204" pitchFamily="34" charset="-120"/>
              </a:rPr>
              <a:t>教育</a:t>
            </a:r>
            <a:r>
              <a:rPr lang="zh-TW" altLang="en-US" b="1" dirty="0" smtClean="0">
                <a:latin typeface="微軟正黑體" panose="020B0604030504040204" pitchFamily="34" charset="-120"/>
                <a:ea typeface="微軟正黑體" panose="020B0604030504040204" pitchFamily="34" charset="-120"/>
              </a:rPr>
              <a:t>水準</a:t>
            </a:r>
            <a:endParaRPr lang="zh-TW" altLang="en-US" b="1"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90405240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橢圓 15"/>
          <p:cNvSpPr/>
          <p:nvPr/>
        </p:nvSpPr>
        <p:spPr>
          <a:xfrm>
            <a:off x="2699792" y="4077072"/>
            <a:ext cx="1800000" cy="1800000"/>
          </a:xfrm>
          <a:prstGeom prst="ellips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 name="日期版面配置區 1"/>
          <p:cNvSpPr>
            <a:spLocks noGrp="1"/>
          </p:cNvSpPr>
          <p:nvPr>
            <p:ph type="dt" sz="half" idx="10"/>
          </p:nvPr>
        </p:nvSpPr>
        <p:spPr>
          <a:xfrm>
            <a:off x="457200" y="6160219"/>
            <a:ext cx="2133600" cy="365125"/>
          </a:xfrm>
        </p:spPr>
        <p:txBody>
          <a:bodyPr/>
          <a:lstStyle/>
          <a:p>
            <a:r>
              <a:rPr lang="en-US" altLang="zh-TW" smtClean="0"/>
              <a:t>www.iipo.com.tw</a:t>
            </a:r>
            <a:endParaRPr lang="zh-TW" altLang="en-US" dirty="0"/>
          </a:p>
        </p:txBody>
      </p:sp>
      <p:sp>
        <p:nvSpPr>
          <p:cNvPr id="6" name="頁尾版面配置區 2"/>
          <p:cNvSpPr>
            <a:spLocks noGrp="1"/>
          </p:cNvSpPr>
          <p:nvPr>
            <p:ph type="ftr" sz="quarter" idx="11"/>
          </p:nvPr>
        </p:nvSpPr>
        <p:spPr>
          <a:xfrm>
            <a:off x="3124200" y="6160219"/>
            <a:ext cx="2895600" cy="365125"/>
          </a:xfrm>
        </p:spPr>
        <p:txBody>
          <a:bodyPr/>
          <a:lstStyle/>
          <a:p>
            <a:r>
              <a:rPr lang="zh-TW" altLang="en-US" smtClean="0"/>
              <a:t>源慶</a:t>
            </a:r>
            <a:r>
              <a:rPr lang="en-US" altLang="zh-TW" smtClean="0"/>
              <a:t>/</a:t>
            </a:r>
            <a:r>
              <a:rPr lang="zh-TW" altLang="en-US" smtClean="0"/>
              <a:t>鴻瑞國際法律專利商標事務所</a:t>
            </a:r>
            <a:endParaRPr lang="zh-TW" altLang="en-US" dirty="0"/>
          </a:p>
        </p:txBody>
      </p:sp>
      <p:sp>
        <p:nvSpPr>
          <p:cNvPr id="7" name="投影片編號版面配置區 3"/>
          <p:cNvSpPr>
            <a:spLocks noGrp="1"/>
          </p:cNvSpPr>
          <p:nvPr>
            <p:ph type="sldNum" sz="quarter" idx="12"/>
          </p:nvPr>
        </p:nvSpPr>
        <p:spPr>
          <a:xfrm>
            <a:off x="6553200" y="6160219"/>
            <a:ext cx="2133600" cy="365125"/>
          </a:xfrm>
        </p:spPr>
        <p:txBody>
          <a:bodyPr/>
          <a:lstStyle/>
          <a:p>
            <a:fld id="{144804FE-49CD-45A7-9DCA-03593087366E}" type="slidenum">
              <a:rPr lang="zh-TW" altLang="en-US" smtClean="0"/>
              <a:pPr/>
              <a:t>41</a:t>
            </a:fld>
            <a:endParaRPr lang="zh-TW" altLang="en-US"/>
          </a:p>
        </p:txBody>
      </p:sp>
      <p:cxnSp>
        <p:nvCxnSpPr>
          <p:cNvPr id="8" name="直線接點 7"/>
          <p:cNvCxnSpPr/>
          <p:nvPr/>
        </p:nvCxnSpPr>
        <p:spPr>
          <a:xfrm>
            <a:off x="0" y="6813376"/>
            <a:ext cx="9144000" cy="0"/>
          </a:xfrm>
          <a:prstGeom prst="line">
            <a:avLst/>
          </a:prstGeom>
          <a:ln w="165100"/>
        </p:spPr>
        <p:style>
          <a:lnRef idx="3">
            <a:schemeClr val="accent2"/>
          </a:lnRef>
          <a:fillRef idx="0">
            <a:schemeClr val="accent2"/>
          </a:fillRef>
          <a:effectRef idx="2">
            <a:schemeClr val="accent2"/>
          </a:effectRef>
          <a:fontRef idx="minor">
            <a:schemeClr val="tx1"/>
          </a:fontRef>
        </p:style>
      </p:cxnSp>
      <p:cxnSp>
        <p:nvCxnSpPr>
          <p:cNvPr id="9" name="直線接點 8"/>
          <p:cNvCxnSpPr/>
          <p:nvPr/>
        </p:nvCxnSpPr>
        <p:spPr>
          <a:xfrm>
            <a:off x="0" y="6597352"/>
            <a:ext cx="9144000" cy="0"/>
          </a:xfrm>
          <a:prstGeom prst="line">
            <a:avLst/>
          </a:prstGeom>
          <a:ln w="76200">
            <a:solidFill>
              <a:schemeClr val="accent2">
                <a:lumMod val="40000"/>
                <a:lumOff val="60000"/>
              </a:schemeClr>
            </a:solidFill>
          </a:ln>
        </p:spPr>
        <p:style>
          <a:lnRef idx="3">
            <a:schemeClr val="accent2"/>
          </a:lnRef>
          <a:fillRef idx="0">
            <a:schemeClr val="accent2"/>
          </a:fillRef>
          <a:effectRef idx="2">
            <a:schemeClr val="accent2"/>
          </a:effectRef>
          <a:fontRef idx="minor">
            <a:schemeClr val="tx1"/>
          </a:fontRef>
        </p:style>
      </p:cxnSp>
      <p:sp>
        <p:nvSpPr>
          <p:cNvPr id="2" name="矩形 1"/>
          <p:cNvSpPr/>
          <p:nvPr/>
        </p:nvSpPr>
        <p:spPr>
          <a:xfrm>
            <a:off x="1565043" y="1772816"/>
            <a:ext cx="7327437" cy="1754326"/>
          </a:xfrm>
          <a:prstGeom prst="rect">
            <a:avLst/>
          </a:prstGeom>
        </p:spPr>
        <p:txBody>
          <a:bodyPr wrap="square">
            <a:spAutoFit/>
          </a:bodyPr>
          <a:lstStyle/>
          <a:p>
            <a:pPr marL="285750" indent="-285750">
              <a:buFont typeface="Arial" panose="020B0604020202020204" pitchFamily="34" charset="0"/>
              <a:buChar char="•"/>
            </a:pPr>
            <a:r>
              <a:rPr lang="zh-TW" altLang="en-US" dirty="0" smtClean="0">
                <a:latin typeface="微軟正黑體" panose="020B0604030504040204" pitchFamily="34" charset="-120"/>
                <a:ea typeface="微軟正黑體" panose="020B0604030504040204" pitchFamily="34" charset="-120"/>
              </a:rPr>
              <a:t>步驟 </a:t>
            </a:r>
            <a:r>
              <a:rPr lang="en-US" altLang="zh-TW" dirty="0">
                <a:latin typeface="微軟正黑體" panose="020B0604030504040204" pitchFamily="34" charset="-120"/>
                <a:ea typeface="微軟正黑體" panose="020B0604030504040204" pitchFamily="34" charset="-120"/>
              </a:rPr>
              <a:t>1</a:t>
            </a:r>
            <a:r>
              <a:rPr lang="zh-TW" altLang="en-US" dirty="0">
                <a:latin typeface="微軟正黑體" panose="020B0604030504040204" pitchFamily="34" charset="-120"/>
                <a:ea typeface="微軟正黑體" panose="020B0604030504040204" pitchFamily="34" charset="-120"/>
              </a:rPr>
              <a:t>：確定申請專利之發明的</a:t>
            </a:r>
            <a:r>
              <a:rPr lang="zh-TW" altLang="en-US" dirty="0" smtClean="0">
                <a:latin typeface="微軟正黑體" panose="020B0604030504040204" pitchFamily="34" charset="-120"/>
                <a:ea typeface="微軟正黑體" panose="020B0604030504040204" pitchFamily="34" charset="-120"/>
              </a:rPr>
              <a:t>範圍</a:t>
            </a:r>
            <a:endParaRPr lang="zh-TW" altLang="en-US" dirty="0">
              <a:latin typeface="微軟正黑體" panose="020B0604030504040204" pitchFamily="34" charset="-120"/>
              <a:ea typeface="微軟正黑體" panose="020B0604030504040204" pitchFamily="34" charset="-120"/>
            </a:endParaRPr>
          </a:p>
          <a:p>
            <a:pPr marL="285750" indent="-285750">
              <a:buFont typeface="Arial" panose="020B0604020202020204" pitchFamily="34" charset="0"/>
              <a:buChar char="•"/>
            </a:pPr>
            <a:r>
              <a:rPr lang="zh-TW" altLang="en-US" dirty="0" smtClean="0">
                <a:latin typeface="微軟正黑體" panose="020B0604030504040204" pitchFamily="34" charset="-120"/>
                <a:ea typeface="微軟正黑體" panose="020B0604030504040204" pitchFamily="34" charset="-120"/>
              </a:rPr>
              <a:t>步驟 </a:t>
            </a:r>
            <a:r>
              <a:rPr lang="en-US" altLang="zh-TW" dirty="0">
                <a:latin typeface="微軟正黑體" panose="020B0604030504040204" pitchFamily="34" charset="-120"/>
                <a:ea typeface="微軟正黑體" panose="020B0604030504040204" pitchFamily="34" charset="-120"/>
              </a:rPr>
              <a:t>2</a:t>
            </a:r>
            <a:r>
              <a:rPr lang="zh-TW" altLang="en-US" dirty="0">
                <a:latin typeface="微軟正黑體" panose="020B0604030504040204" pitchFamily="34" charset="-120"/>
                <a:ea typeface="微軟正黑體" panose="020B0604030504040204" pitchFamily="34" charset="-120"/>
              </a:rPr>
              <a:t>：確定相關先前技術所揭露之</a:t>
            </a:r>
            <a:r>
              <a:rPr lang="zh-TW" altLang="en-US" dirty="0" smtClean="0">
                <a:latin typeface="微軟正黑體" panose="020B0604030504040204" pitchFamily="34" charset="-120"/>
                <a:ea typeface="微軟正黑體" panose="020B0604030504040204" pitchFamily="34" charset="-120"/>
              </a:rPr>
              <a:t>內容</a:t>
            </a:r>
            <a:endParaRPr lang="zh-TW" altLang="en-US" dirty="0">
              <a:latin typeface="微軟正黑體" panose="020B0604030504040204" pitchFamily="34" charset="-120"/>
              <a:ea typeface="微軟正黑體" panose="020B0604030504040204" pitchFamily="34" charset="-120"/>
            </a:endParaRPr>
          </a:p>
          <a:p>
            <a:pPr marL="285750" indent="-285750">
              <a:buFont typeface="Arial" panose="020B0604020202020204" pitchFamily="34" charset="0"/>
              <a:buChar char="•"/>
            </a:pPr>
            <a:r>
              <a:rPr lang="zh-TW" altLang="en-US" dirty="0" smtClean="0">
                <a:latin typeface="微軟正黑體" panose="020B0604030504040204" pitchFamily="34" charset="-120"/>
                <a:ea typeface="微軟正黑體" panose="020B0604030504040204" pitchFamily="34" charset="-120"/>
              </a:rPr>
              <a:t>步驟 </a:t>
            </a:r>
            <a:r>
              <a:rPr lang="en-US" altLang="zh-TW" dirty="0">
                <a:latin typeface="微軟正黑體" panose="020B0604030504040204" pitchFamily="34" charset="-120"/>
                <a:ea typeface="微軟正黑體" panose="020B0604030504040204" pitchFamily="34" charset="-120"/>
              </a:rPr>
              <a:t>3</a:t>
            </a:r>
            <a:r>
              <a:rPr lang="zh-TW" altLang="en-US" dirty="0">
                <a:latin typeface="微軟正黑體" panose="020B0604030504040204" pitchFamily="34" charset="-120"/>
                <a:ea typeface="微軟正黑體" panose="020B0604030504040204" pitchFamily="34" charset="-120"/>
              </a:rPr>
              <a:t>：確定該發明所屬技術領域中具有通常知識者之</a:t>
            </a:r>
            <a:r>
              <a:rPr lang="zh-TW" altLang="en-US" dirty="0" smtClean="0">
                <a:latin typeface="微軟正黑體" panose="020B0604030504040204" pitchFamily="34" charset="-120"/>
                <a:ea typeface="微軟正黑體" panose="020B0604030504040204" pitchFamily="34" charset="-120"/>
              </a:rPr>
              <a:t>技術水準</a:t>
            </a:r>
            <a:endParaRPr lang="zh-TW" altLang="en-US" dirty="0">
              <a:latin typeface="微軟正黑體" panose="020B0604030504040204" pitchFamily="34" charset="-120"/>
              <a:ea typeface="微軟正黑體" panose="020B0604030504040204" pitchFamily="34" charset="-120"/>
            </a:endParaRPr>
          </a:p>
          <a:p>
            <a:pPr marL="285750" indent="-285750">
              <a:buFont typeface="Arial" panose="020B0604020202020204" pitchFamily="34" charset="0"/>
              <a:buChar char="•"/>
            </a:pPr>
            <a:r>
              <a:rPr lang="zh-TW" altLang="en-US" dirty="0" smtClean="0">
                <a:latin typeface="微軟正黑體" panose="020B0604030504040204" pitchFamily="34" charset="-120"/>
                <a:ea typeface="微軟正黑體" panose="020B0604030504040204" pitchFamily="34" charset="-120"/>
              </a:rPr>
              <a:t>步驟 </a:t>
            </a:r>
            <a:r>
              <a:rPr lang="en-US" altLang="zh-TW" dirty="0">
                <a:latin typeface="微軟正黑體" panose="020B0604030504040204" pitchFamily="34" charset="-120"/>
                <a:ea typeface="微軟正黑體" panose="020B0604030504040204" pitchFamily="34" charset="-120"/>
              </a:rPr>
              <a:t>4</a:t>
            </a:r>
            <a:r>
              <a:rPr lang="zh-TW" altLang="en-US" dirty="0">
                <a:latin typeface="微軟正黑體" panose="020B0604030504040204" pitchFamily="34" charset="-120"/>
                <a:ea typeface="微軟正黑體" panose="020B0604030504040204" pitchFamily="34" charset="-120"/>
              </a:rPr>
              <a:t>：</a:t>
            </a:r>
            <a:r>
              <a:rPr lang="zh-TW" altLang="en-US" b="1" dirty="0">
                <a:solidFill>
                  <a:schemeClr val="accent2"/>
                </a:solidFill>
                <a:latin typeface="微軟正黑體" panose="020B0604030504040204" pitchFamily="34" charset="-120"/>
                <a:ea typeface="微軟正黑體" panose="020B0604030504040204" pitchFamily="34" charset="-120"/>
              </a:rPr>
              <a:t>確認該發明與相關先前技術所揭露之內容間的</a:t>
            </a:r>
            <a:r>
              <a:rPr lang="zh-TW" altLang="en-US" b="1" dirty="0" smtClean="0">
                <a:solidFill>
                  <a:schemeClr val="accent2"/>
                </a:solidFill>
                <a:latin typeface="微軟正黑體" panose="020B0604030504040204" pitchFamily="34" charset="-120"/>
                <a:ea typeface="微軟正黑體" panose="020B0604030504040204" pitchFamily="34" charset="-120"/>
              </a:rPr>
              <a:t>差異</a:t>
            </a:r>
            <a:endParaRPr lang="zh-TW" altLang="en-US" b="1" dirty="0">
              <a:solidFill>
                <a:schemeClr val="accent2"/>
              </a:solidFill>
              <a:latin typeface="微軟正黑體" panose="020B0604030504040204" pitchFamily="34" charset="-120"/>
              <a:ea typeface="微軟正黑體" panose="020B0604030504040204" pitchFamily="34" charset="-120"/>
            </a:endParaRPr>
          </a:p>
          <a:p>
            <a:pPr marL="285750" indent="-285750">
              <a:buFont typeface="Arial" panose="020B0604020202020204" pitchFamily="34" charset="0"/>
              <a:buChar char="•"/>
            </a:pPr>
            <a:r>
              <a:rPr lang="zh-TW" altLang="en-US" dirty="0" smtClean="0">
                <a:latin typeface="微軟正黑體" panose="020B0604030504040204" pitchFamily="34" charset="-120"/>
                <a:ea typeface="微軟正黑體" panose="020B0604030504040204" pitchFamily="34" charset="-120"/>
              </a:rPr>
              <a:t>步驟 </a:t>
            </a:r>
            <a:r>
              <a:rPr lang="en-US" altLang="zh-TW" dirty="0">
                <a:latin typeface="微軟正黑體" panose="020B0604030504040204" pitchFamily="34" charset="-120"/>
                <a:ea typeface="微軟正黑體" panose="020B0604030504040204" pitchFamily="34" charset="-120"/>
              </a:rPr>
              <a:t>5</a:t>
            </a:r>
            <a:r>
              <a:rPr lang="zh-TW" altLang="en-US" dirty="0">
                <a:latin typeface="微軟正黑體" panose="020B0604030504040204" pitchFamily="34" charset="-120"/>
                <a:ea typeface="微軟正黑體" panose="020B0604030504040204" pitchFamily="34" charset="-120"/>
              </a:rPr>
              <a:t>：該發明所屬技術領域中具有通常知識者參酌相關先前技術所</a:t>
            </a:r>
            <a:r>
              <a:rPr lang="zh-TW" altLang="en-US" dirty="0" smtClean="0">
                <a:latin typeface="微軟正黑體" panose="020B0604030504040204" pitchFamily="34" charset="-120"/>
                <a:ea typeface="微軟正黑體" panose="020B0604030504040204" pitchFamily="34" charset="-120"/>
              </a:rPr>
              <a:t>揭露</a:t>
            </a:r>
            <a:r>
              <a:rPr lang="zh-TW" altLang="en-US" dirty="0">
                <a:latin typeface="微軟正黑體" panose="020B0604030504040204" pitchFamily="34" charset="-120"/>
                <a:ea typeface="微軟正黑體" panose="020B0604030504040204" pitchFamily="34" charset="-120"/>
              </a:rPr>
              <a:t>之內容及申請時之通常知識，是否能輕易完成申請專利</a:t>
            </a:r>
            <a:r>
              <a:rPr lang="zh-TW" altLang="en-US" dirty="0" smtClean="0">
                <a:latin typeface="微軟正黑體" panose="020B0604030504040204" pitchFamily="34" charset="-120"/>
                <a:ea typeface="微軟正黑體" panose="020B0604030504040204" pitchFamily="34" charset="-120"/>
              </a:rPr>
              <a:t>之發明</a:t>
            </a:r>
            <a:endParaRPr lang="zh-TW" altLang="en-US" dirty="0">
              <a:latin typeface="微軟正黑體" panose="020B0604030504040204" pitchFamily="34" charset="-120"/>
              <a:ea typeface="微軟正黑體" panose="020B0604030504040204" pitchFamily="34" charset="-120"/>
            </a:endParaRPr>
          </a:p>
        </p:txBody>
      </p:sp>
      <p:sp>
        <p:nvSpPr>
          <p:cNvPr id="10" name="文字方塊 9"/>
          <p:cNvSpPr txBox="1"/>
          <p:nvPr/>
        </p:nvSpPr>
        <p:spPr>
          <a:xfrm>
            <a:off x="2951820" y="214290"/>
            <a:ext cx="3240360" cy="707886"/>
          </a:xfrm>
          <a:prstGeom prst="rect">
            <a:avLst/>
          </a:prstGeom>
          <a:noFill/>
        </p:spPr>
        <p:txBody>
          <a:bodyPr wrap="square" rtlCol="0">
            <a:spAutoFit/>
          </a:bodyPr>
          <a:lstStyle/>
          <a:p>
            <a:pPr algn="ctr"/>
            <a:r>
              <a:rPr lang="zh-TW" altLang="en-US" sz="4000" dirty="0">
                <a:latin typeface="微軟正黑體" panose="020B0604030504040204" pitchFamily="34" charset="-120"/>
                <a:ea typeface="微軟正黑體" panose="020B0604030504040204" pitchFamily="34" charset="-120"/>
              </a:rPr>
              <a:t>發明審查要件</a:t>
            </a:r>
          </a:p>
        </p:txBody>
      </p:sp>
      <p:sp>
        <p:nvSpPr>
          <p:cNvPr id="11" name="文字方塊 10"/>
          <p:cNvSpPr txBox="1"/>
          <p:nvPr/>
        </p:nvSpPr>
        <p:spPr>
          <a:xfrm>
            <a:off x="539552" y="1412776"/>
            <a:ext cx="1800200" cy="4401205"/>
          </a:xfrm>
          <a:prstGeom prst="rect">
            <a:avLst/>
          </a:prstGeom>
          <a:noFill/>
        </p:spPr>
        <p:txBody>
          <a:bodyPr wrap="square" rtlCol="0">
            <a:spAutoFit/>
          </a:bodyPr>
          <a:lstStyle/>
          <a:p>
            <a:pPr marL="342900" indent="-342900">
              <a:buFont typeface="Arial" panose="020B0604020202020204" pitchFamily="34" charset="0"/>
              <a:buChar char="•"/>
            </a:pPr>
            <a:endParaRPr lang="en-US" altLang="zh-TW" sz="2000" dirty="0" smtClean="0">
              <a:latin typeface="微軟正黑體" pitchFamily="34" charset="-120"/>
              <a:ea typeface="微軟正黑體" pitchFamily="34" charset="-120"/>
            </a:endParaRPr>
          </a:p>
          <a:p>
            <a:endParaRPr lang="en-US" altLang="zh-TW" sz="2000" dirty="0" smtClean="0">
              <a:latin typeface="微軟正黑體" pitchFamily="34" charset="-120"/>
              <a:ea typeface="微軟正黑體" pitchFamily="34" charset="-120"/>
            </a:endParaRPr>
          </a:p>
          <a:p>
            <a:pPr marL="342900" indent="-342900">
              <a:buFont typeface="Arial" panose="020B0604020202020204" pitchFamily="34" charset="0"/>
              <a:buChar char="•"/>
            </a:pPr>
            <a:endParaRPr lang="en-US" altLang="zh-TW" sz="2000" dirty="0" smtClean="0">
              <a:latin typeface="微軟正黑體" pitchFamily="34" charset="-120"/>
              <a:ea typeface="微軟正黑體" pitchFamily="34" charset="-120"/>
            </a:endParaRPr>
          </a:p>
          <a:p>
            <a:endParaRPr lang="en-US" altLang="zh-TW" sz="2000" dirty="0" smtClean="0">
              <a:latin typeface="微軟正黑體" pitchFamily="34" charset="-120"/>
              <a:ea typeface="微軟正黑體" pitchFamily="34" charset="-120"/>
            </a:endParaRPr>
          </a:p>
          <a:p>
            <a:pPr marL="342900" indent="-342900">
              <a:buFont typeface="Arial" panose="020B0604020202020204" pitchFamily="34" charset="0"/>
              <a:buChar char="•"/>
            </a:pPr>
            <a:endParaRPr lang="en-US" altLang="zh-TW" sz="2000" dirty="0" smtClean="0">
              <a:latin typeface="微軟正黑體" pitchFamily="34" charset="-120"/>
              <a:ea typeface="微軟正黑體" pitchFamily="34" charset="-120"/>
            </a:endParaRPr>
          </a:p>
          <a:p>
            <a:pPr marL="342900" indent="-342900">
              <a:buFont typeface="Arial" panose="020B0604020202020204" pitchFamily="34" charset="0"/>
              <a:buChar char="•"/>
            </a:pPr>
            <a:endParaRPr lang="en-US" altLang="zh-TW" sz="2000" dirty="0" smtClean="0">
              <a:latin typeface="微軟正黑體" pitchFamily="34" charset="-120"/>
              <a:ea typeface="微軟正黑體" pitchFamily="34" charset="-120"/>
            </a:endParaRPr>
          </a:p>
          <a:p>
            <a:pPr marL="342900" indent="-342900">
              <a:buFont typeface="Arial" panose="020B0604020202020204" pitchFamily="34" charset="0"/>
              <a:buChar char="•"/>
            </a:pPr>
            <a:endParaRPr lang="en-US" altLang="zh-TW" sz="2000" dirty="0" smtClean="0">
              <a:latin typeface="微軟正黑體" pitchFamily="34" charset="-120"/>
              <a:ea typeface="微軟正黑體" pitchFamily="34" charset="-120"/>
            </a:endParaRPr>
          </a:p>
          <a:p>
            <a:pPr marL="342900" indent="-342900">
              <a:buFont typeface="Arial" panose="020B0604020202020204" pitchFamily="34" charset="0"/>
              <a:buChar char="•"/>
            </a:pPr>
            <a:endParaRPr lang="en-US" altLang="zh-TW" sz="2000" dirty="0" smtClean="0">
              <a:latin typeface="微軟正黑體" pitchFamily="34" charset="-120"/>
              <a:ea typeface="微軟正黑體" pitchFamily="34" charset="-120"/>
            </a:endParaRPr>
          </a:p>
          <a:p>
            <a:pPr marL="342900" indent="-342900">
              <a:buFont typeface="Arial" panose="020B0604020202020204" pitchFamily="34" charset="0"/>
              <a:buChar char="•"/>
            </a:pPr>
            <a:endParaRPr lang="en-US" altLang="zh-TW" sz="2000" dirty="0" smtClean="0">
              <a:latin typeface="微軟正黑體" pitchFamily="34" charset="-120"/>
              <a:ea typeface="微軟正黑體" pitchFamily="34" charset="-120"/>
            </a:endParaRPr>
          </a:p>
          <a:p>
            <a:pPr marL="342900" indent="-342900">
              <a:buFont typeface="Arial" panose="020B0604020202020204" pitchFamily="34" charset="0"/>
              <a:buChar char="•"/>
            </a:pPr>
            <a:r>
              <a:rPr lang="zh-TW" altLang="en-US" sz="2000" b="1" dirty="0" smtClean="0">
                <a:latin typeface="微軟正黑體" pitchFamily="34" charset="-120"/>
                <a:ea typeface="微軟正黑體" pitchFamily="34" charset="-120"/>
              </a:rPr>
              <a:t>進步性</a:t>
            </a:r>
            <a:endParaRPr lang="en-US" altLang="zh-TW" sz="2000" b="1" dirty="0" smtClean="0">
              <a:latin typeface="微軟正黑體" pitchFamily="34" charset="-120"/>
              <a:ea typeface="微軟正黑體" pitchFamily="34" charset="-120"/>
            </a:endParaRPr>
          </a:p>
          <a:p>
            <a:pPr marL="342900" indent="-342900">
              <a:buFont typeface="Arial" panose="020B0604020202020204" pitchFamily="34" charset="0"/>
              <a:buChar char="•"/>
            </a:pPr>
            <a:endParaRPr lang="en-US" altLang="zh-TW" sz="2000" dirty="0" smtClean="0">
              <a:latin typeface="微軟正黑體" pitchFamily="34" charset="-120"/>
              <a:ea typeface="微軟正黑體" pitchFamily="34" charset="-120"/>
            </a:endParaRPr>
          </a:p>
          <a:p>
            <a:pPr marL="342900" indent="-342900">
              <a:buFont typeface="Arial" panose="020B0604020202020204" pitchFamily="34" charset="0"/>
              <a:buChar char="•"/>
            </a:pPr>
            <a:endParaRPr lang="en-US" altLang="zh-TW" sz="2000" dirty="0" smtClean="0">
              <a:latin typeface="微軟正黑體" pitchFamily="34" charset="-120"/>
              <a:ea typeface="微軟正黑體" pitchFamily="34" charset="-120"/>
            </a:endParaRPr>
          </a:p>
          <a:p>
            <a:pPr marL="342900" indent="-342900">
              <a:buFont typeface="Arial" panose="020B0604020202020204" pitchFamily="34" charset="0"/>
              <a:buChar char="•"/>
            </a:pPr>
            <a:endParaRPr lang="en-US" altLang="zh-TW" sz="2000" dirty="0" smtClean="0">
              <a:latin typeface="微軟正黑體" pitchFamily="34" charset="-120"/>
              <a:ea typeface="微軟正黑體" pitchFamily="34" charset="-120"/>
            </a:endParaRPr>
          </a:p>
          <a:p>
            <a:pPr marL="342900" indent="-342900">
              <a:buFont typeface="Arial" panose="020B0604020202020204" pitchFamily="34" charset="0"/>
              <a:buChar char="•"/>
            </a:pPr>
            <a:endParaRPr lang="en-US" altLang="zh-TW" sz="2000" dirty="0" smtClean="0">
              <a:latin typeface="微軟正黑體" pitchFamily="34" charset="-120"/>
              <a:ea typeface="微軟正黑體" pitchFamily="34" charset="-120"/>
            </a:endParaRPr>
          </a:p>
        </p:txBody>
      </p:sp>
      <p:sp>
        <p:nvSpPr>
          <p:cNvPr id="3" name="矩形 2"/>
          <p:cNvSpPr/>
          <p:nvPr/>
        </p:nvSpPr>
        <p:spPr>
          <a:xfrm>
            <a:off x="1866042" y="1412776"/>
            <a:ext cx="1210588" cy="400110"/>
          </a:xfrm>
          <a:prstGeom prst="rect">
            <a:avLst/>
          </a:prstGeom>
        </p:spPr>
        <p:txBody>
          <a:bodyPr wrap="none">
            <a:spAutoFit/>
          </a:bodyPr>
          <a:lstStyle/>
          <a:p>
            <a:r>
              <a:rPr lang="zh-TW" altLang="en-US" sz="2000" b="1" dirty="0">
                <a:latin typeface="微軟正黑體" panose="020B0604030504040204" pitchFamily="34" charset="-120"/>
                <a:ea typeface="微軟正黑體" panose="020B0604030504040204" pitchFamily="34" charset="-120"/>
              </a:rPr>
              <a:t>判斷步驟</a:t>
            </a:r>
          </a:p>
        </p:txBody>
      </p:sp>
      <p:pic>
        <p:nvPicPr>
          <p:cNvPr id="1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47664" y="3480488"/>
            <a:ext cx="7416000" cy="308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橢圓 16"/>
          <p:cNvSpPr/>
          <p:nvPr/>
        </p:nvSpPr>
        <p:spPr>
          <a:xfrm>
            <a:off x="3635896" y="4221088"/>
            <a:ext cx="720000" cy="720000"/>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 name="矩形 12"/>
          <p:cNvSpPr/>
          <p:nvPr/>
        </p:nvSpPr>
        <p:spPr>
          <a:xfrm>
            <a:off x="2843808" y="4797152"/>
            <a:ext cx="1569660" cy="369332"/>
          </a:xfrm>
          <a:prstGeom prst="rect">
            <a:avLst/>
          </a:prstGeom>
        </p:spPr>
        <p:txBody>
          <a:bodyPr wrap="none">
            <a:spAutoFit/>
          </a:bodyPr>
          <a:lstStyle/>
          <a:p>
            <a:r>
              <a:rPr lang="zh-TW" altLang="en-US" b="1" dirty="0" smtClean="0">
                <a:solidFill>
                  <a:schemeClr val="tx1">
                    <a:lumMod val="85000"/>
                    <a:lumOff val="15000"/>
                  </a:schemeClr>
                </a:solidFill>
                <a:latin typeface="微軟正黑體" pitchFamily="34" charset="-120"/>
                <a:ea typeface="微軟正黑體" pitchFamily="34" charset="-120"/>
              </a:rPr>
              <a:t>相關先前技術</a:t>
            </a:r>
            <a:endParaRPr lang="zh-TW" altLang="en-US" b="1" dirty="0">
              <a:solidFill>
                <a:schemeClr val="tx1">
                  <a:lumMod val="85000"/>
                  <a:lumOff val="15000"/>
                </a:schemeClr>
              </a:solidFill>
              <a:latin typeface="微軟正黑體" pitchFamily="34" charset="-120"/>
              <a:ea typeface="微軟正黑體" pitchFamily="34" charset="-120"/>
            </a:endParaRPr>
          </a:p>
        </p:txBody>
      </p:sp>
      <p:sp>
        <p:nvSpPr>
          <p:cNvPr id="14" name="矩形 13"/>
          <p:cNvSpPr/>
          <p:nvPr/>
        </p:nvSpPr>
        <p:spPr>
          <a:xfrm>
            <a:off x="5626719" y="4915767"/>
            <a:ext cx="646331" cy="369332"/>
          </a:xfrm>
          <a:prstGeom prst="rect">
            <a:avLst/>
          </a:prstGeom>
        </p:spPr>
        <p:txBody>
          <a:bodyPr wrap="none">
            <a:spAutoFit/>
          </a:bodyPr>
          <a:lstStyle/>
          <a:p>
            <a:r>
              <a:rPr lang="zh-TW" altLang="en-US" b="1" dirty="0" smtClean="0">
                <a:solidFill>
                  <a:schemeClr val="tx1">
                    <a:lumMod val="85000"/>
                    <a:lumOff val="15000"/>
                  </a:schemeClr>
                </a:solidFill>
                <a:latin typeface="微軟正黑體" pitchFamily="34" charset="-120"/>
                <a:ea typeface="微軟正黑體" pitchFamily="34" charset="-120"/>
              </a:rPr>
              <a:t>引證</a:t>
            </a:r>
          </a:p>
        </p:txBody>
      </p:sp>
    </p:spTree>
    <p:extLst>
      <p:ext uri="{BB962C8B-B14F-4D97-AF65-F5344CB8AC3E}">
        <p14:creationId xmlns:p14="http://schemas.microsoft.com/office/powerpoint/2010/main" val="1904052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1.66667E-6 -7.40741E-6 L 0.21267 0.07337 " pathEditMode="relative" ptsTypes="AA">
                                      <p:cBhvr>
                                        <p:cTn id="6" dur="2000" fill="hold"/>
                                        <p:tgtEl>
                                          <p:spTgt spid="17"/>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日期版面配置區 1"/>
          <p:cNvSpPr>
            <a:spLocks noGrp="1"/>
          </p:cNvSpPr>
          <p:nvPr>
            <p:ph type="dt" sz="half" idx="10"/>
          </p:nvPr>
        </p:nvSpPr>
        <p:spPr>
          <a:xfrm>
            <a:off x="457200" y="6160219"/>
            <a:ext cx="2133600" cy="365125"/>
          </a:xfrm>
        </p:spPr>
        <p:txBody>
          <a:bodyPr/>
          <a:lstStyle/>
          <a:p>
            <a:r>
              <a:rPr lang="en-US" altLang="zh-TW" smtClean="0"/>
              <a:t>www.iipo.com.tw</a:t>
            </a:r>
            <a:endParaRPr lang="zh-TW" altLang="en-US" dirty="0"/>
          </a:p>
        </p:txBody>
      </p:sp>
      <p:sp>
        <p:nvSpPr>
          <p:cNvPr id="6" name="頁尾版面配置區 2"/>
          <p:cNvSpPr>
            <a:spLocks noGrp="1"/>
          </p:cNvSpPr>
          <p:nvPr>
            <p:ph type="ftr" sz="quarter" idx="11"/>
          </p:nvPr>
        </p:nvSpPr>
        <p:spPr>
          <a:xfrm>
            <a:off x="3124200" y="6160219"/>
            <a:ext cx="2895600" cy="365125"/>
          </a:xfrm>
        </p:spPr>
        <p:txBody>
          <a:bodyPr/>
          <a:lstStyle/>
          <a:p>
            <a:r>
              <a:rPr lang="zh-TW" altLang="en-US" smtClean="0"/>
              <a:t>源慶</a:t>
            </a:r>
            <a:r>
              <a:rPr lang="en-US" altLang="zh-TW" smtClean="0"/>
              <a:t>/</a:t>
            </a:r>
            <a:r>
              <a:rPr lang="zh-TW" altLang="en-US" smtClean="0"/>
              <a:t>鴻瑞國際法律專利商標事務所</a:t>
            </a:r>
            <a:endParaRPr lang="zh-TW" altLang="en-US" dirty="0"/>
          </a:p>
        </p:txBody>
      </p:sp>
      <p:sp>
        <p:nvSpPr>
          <p:cNvPr id="7" name="投影片編號版面配置區 3"/>
          <p:cNvSpPr>
            <a:spLocks noGrp="1"/>
          </p:cNvSpPr>
          <p:nvPr>
            <p:ph type="sldNum" sz="quarter" idx="12"/>
          </p:nvPr>
        </p:nvSpPr>
        <p:spPr>
          <a:xfrm>
            <a:off x="6553200" y="6160219"/>
            <a:ext cx="2133600" cy="365125"/>
          </a:xfrm>
        </p:spPr>
        <p:txBody>
          <a:bodyPr/>
          <a:lstStyle/>
          <a:p>
            <a:fld id="{144804FE-49CD-45A7-9DCA-03593087366E}" type="slidenum">
              <a:rPr lang="zh-TW" altLang="en-US" smtClean="0"/>
              <a:pPr/>
              <a:t>42</a:t>
            </a:fld>
            <a:endParaRPr lang="zh-TW" altLang="en-US"/>
          </a:p>
        </p:txBody>
      </p:sp>
      <p:cxnSp>
        <p:nvCxnSpPr>
          <p:cNvPr id="8" name="直線接點 7"/>
          <p:cNvCxnSpPr/>
          <p:nvPr/>
        </p:nvCxnSpPr>
        <p:spPr>
          <a:xfrm>
            <a:off x="0" y="6813376"/>
            <a:ext cx="9144000" cy="0"/>
          </a:xfrm>
          <a:prstGeom prst="line">
            <a:avLst/>
          </a:prstGeom>
          <a:ln w="165100"/>
        </p:spPr>
        <p:style>
          <a:lnRef idx="3">
            <a:schemeClr val="accent2"/>
          </a:lnRef>
          <a:fillRef idx="0">
            <a:schemeClr val="accent2"/>
          </a:fillRef>
          <a:effectRef idx="2">
            <a:schemeClr val="accent2"/>
          </a:effectRef>
          <a:fontRef idx="minor">
            <a:schemeClr val="tx1"/>
          </a:fontRef>
        </p:style>
      </p:cxnSp>
      <p:cxnSp>
        <p:nvCxnSpPr>
          <p:cNvPr id="9" name="直線接點 8"/>
          <p:cNvCxnSpPr/>
          <p:nvPr/>
        </p:nvCxnSpPr>
        <p:spPr>
          <a:xfrm>
            <a:off x="0" y="6597352"/>
            <a:ext cx="9144000" cy="0"/>
          </a:xfrm>
          <a:prstGeom prst="line">
            <a:avLst/>
          </a:prstGeom>
          <a:ln w="76200">
            <a:solidFill>
              <a:schemeClr val="accent2">
                <a:lumMod val="40000"/>
                <a:lumOff val="60000"/>
              </a:schemeClr>
            </a:solidFill>
          </a:ln>
        </p:spPr>
        <p:style>
          <a:lnRef idx="3">
            <a:schemeClr val="accent2"/>
          </a:lnRef>
          <a:fillRef idx="0">
            <a:schemeClr val="accent2"/>
          </a:fillRef>
          <a:effectRef idx="2">
            <a:schemeClr val="accent2"/>
          </a:effectRef>
          <a:fontRef idx="minor">
            <a:schemeClr val="tx1"/>
          </a:fontRef>
        </p:style>
      </p:cxnSp>
      <p:sp>
        <p:nvSpPr>
          <p:cNvPr id="2" name="矩形 1"/>
          <p:cNvSpPr/>
          <p:nvPr/>
        </p:nvSpPr>
        <p:spPr>
          <a:xfrm>
            <a:off x="1565043" y="1772816"/>
            <a:ext cx="7327437" cy="1754326"/>
          </a:xfrm>
          <a:prstGeom prst="rect">
            <a:avLst/>
          </a:prstGeom>
        </p:spPr>
        <p:txBody>
          <a:bodyPr wrap="square">
            <a:spAutoFit/>
          </a:bodyPr>
          <a:lstStyle/>
          <a:p>
            <a:pPr marL="285750" indent="-285750">
              <a:buFont typeface="Arial" panose="020B0604020202020204" pitchFamily="34" charset="0"/>
              <a:buChar char="•"/>
            </a:pPr>
            <a:r>
              <a:rPr lang="zh-TW" altLang="en-US" dirty="0" smtClean="0">
                <a:latin typeface="微軟正黑體" panose="020B0604030504040204" pitchFamily="34" charset="-120"/>
                <a:ea typeface="微軟正黑體" panose="020B0604030504040204" pitchFamily="34" charset="-120"/>
              </a:rPr>
              <a:t>步驟 </a:t>
            </a:r>
            <a:r>
              <a:rPr lang="en-US" altLang="zh-TW" dirty="0">
                <a:latin typeface="微軟正黑體" panose="020B0604030504040204" pitchFamily="34" charset="-120"/>
                <a:ea typeface="微軟正黑體" panose="020B0604030504040204" pitchFamily="34" charset="-120"/>
              </a:rPr>
              <a:t>1</a:t>
            </a:r>
            <a:r>
              <a:rPr lang="zh-TW" altLang="en-US" dirty="0">
                <a:latin typeface="微軟正黑體" panose="020B0604030504040204" pitchFamily="34" charset="-120"/>
                <a:ea typeface="微軟正黑體" panose="020B0604030504040204" pitchFamily="34" charset="-120"/>
              </a:rPr>
              <a:t>：確定申請專利之發明的</a:t>
            </a:r>
            <a:r>
              <a:rPr lang="zh-TW" altLang="en-US" dirty="0" smtClean="0">
                <a:latin typeface="微軟正黑體" panose="020B0604030504040204" pitchFamily="34" charset="-120"/>
                <a:ea typeface="微軟正黑體" panose="020B0604030504040204" pitchFamily="34" charset="-120"/>
              </a:rPr>
              <a:t>範圍</a:t>
            </a:r>
            <a:endParaRPr lang="zh-TW" altLang="en-US" dirty="0">
              <a:latin typeface="微軟正黑體" panose="020B0604030504040204" pitchFamily="34" charset="-120"/>
              <a:ea typeface="微軟正黑體" panose="020B0604030504040204" pitchFamily="34" charset="-120"/>
            </a:endParaRPr>
          </a:p>
          <a:p>
            <a:pPr marL="285750" indent="-285750">
              <a:buFont typeface="Arial" panose="020B0604020202020204" pitchFamily="34" charset="0"/>
              <a:buChar char="•"/>
            </a:pPr>
            <a:r>
              <a:rPr lang="zh-TW" altLang="en-US" dirty="0" smtClean="0">
                <a:latin typeface="微軟正黑體" panose="020B0604030504040204" pitchFamily="34" charset="-120"/>
                <a:ea typeface="微軟正黑體" panose="020B0604030504040204" pitchFamily="34" charset="-120"/>
              </a:rPr>
              <a:t>步驟 </a:t>
            </a:r>
            <a:r>
              <a:rPr lang="en-US" altLang="zh-TW" dirty="0">
                <a:latin typeface="微軟正黑體" panose="020B0604030504040204" pitchFamily="34" charset="-120"/>
                <a:ea typeface="微軟正黑體" panose="020B0604030504040204" pitchFamily="34" charset="-120"/>
              </a:rPr>
              <a:t>2</a:t>
            </a:r>
            <a:r>
              <a:rPr lang="zh-TW" altLang="en-US" dirty="0">
                <a:latin typeface="微軟正黑體" panose="020B0604030504040204" pitchFamily="34" charset="-120"/>
                <a:ea typeface="微軟正黑體" panose="020B0604030504040204" pitchFamily="34" charset="-120"/>
              </a:rPr>
              <a:t>：確定相關先前技術所揭露之</a:t>
            </a:r>
            <a:r>
              <a:rPr lang="zh-TW" altLang="en-US" dirty="0" smtClean="0">
                <a:latin typeface="微軟正黑體" panose="020B0604030504040204" pitchFamily="34" charset="-120"/>
                <a:ea typeface="微軟正黑體" panose="020B0604030504040204" pitchFamily="34" charset="-120"/>
              </a:rPr>
              <a:t>內容</a:t>
            </a:r>
            <a:endParaRPr lang="zh-TW" altLang="en-US" dirty="0">
              <a:latin typeface="微軟正黑體" panose="020B0604030504040204" pitchFamily="34" charset="-120"/>
              <a:ea typeface="微軟正黑體" panose="020B0604030504040204" pitchFamily="34" charset="-120"/>
            </a:endParaRPr>
          </a:p>
          <a:p>
            <a:pPr marL="285750" indent="-285750">
              <a:buFont typeface="Arial" panose="020B0604020202020204" pitchFamily="34" charset="0"/>
              <a:buChar char="•"/>
            </a:pPr>
            <a:r>
              <a:rPr lang="zh-TW" altLang="en-US" dirty="0" smtClean="0">
                <a:latin typeface="微軟正黑體" panose="020B0604030504040204" pitchFamily="34" charset="-120"/>
                <a:ea typeface="微軟正黑體" panose="020B0604030504040204" pitchFamily="34" charset="-120"/>
              </a:rPr>
              <a:t>步驟 </a:t>
            </a:r>
            <a:r>
              <a:rPr lang="en-US" altLang="zh-TW" dirty="0">
                <a:latin typeface="微軟正黑體" panose="020B0604030504040204" pitchFamily="34" charset="-120"/>
                <a:ea typeface="微軟正黑體" panose="020B0604030504040204" pitchFamily="34" charset="-120"/>
              </a:rPr>
              <a:t>3</a:t>
            </a:r>
            <a:r>
              <a:rPr lang="zh-TW" altLang="en-US" dirty="0">
                <a:latin typeface="微軟正黑體" panose="020B0604030504040204" pitchFamily="34" charset="-120"/>
                <a:ea typeface="微軟正黑體" panose="020B0604030504040204" pitchFamily="34" charset="-120"/>
              </a:rPr>
              <a:t>：確定該發明所屬技術領域中具有通常知識者之</a:t>
            </a:r>
            <a:r>
              <a:rPr lang="zh-TW" altLang="en-US" dirty="0" smtClean="0">
                <a:latin typeface="微軟正黑體" panose="020B0604030504040204" pitchFamily="34" charset="-120"/>
                <a:ea typeface="微軟正黑體" panose="020B0604030504040204" pitchFamily="34" charset="-120"/>
              </a:rPr>
              <a:t>技術水準</a:t>
            </a:r>
            <a:endParaRPr lang="zh-TW" altLang="en-US" dirty="0">
              <a:latin typeface="微軟正黑體" panose="020B0604030504040204" pitchFamily="34" charset="-120"/>
              <a:ea typeface="微軟正黑體" panose="020B0604030504040204" pitchFamily="34" charset="-120"/>
            </a:endParaRPr>
          </a:p>
          <a:p>
            <a:pPr marL="285750" indent="-285750">
              <a:buFont typeface="Arial" panose="020B0604020202020204" pitchFamily="34" charset="0"/>
              <a:buChar char="•"/>
            </a:pPr>
            <a:r>
              <a:rPr lang="zh-TW" altLang="en-US" dirty="0" smtClean="0">
                <a:latin typeface="微軟正黑體" panose="020B0604030504040204" pitchFamily="34" charset="-120"/>
                <a:ea typeface="微軟正黑體" panose="020B0604030504040204" pitchFamily="34" charset="-120"/>
              </a:rPr>
              <a:t>步驟 </a:t>
            </a:r>
            <a:r>
              <a:rPr lang="en-US" altLang="zh-TW" dirty="0">
                <a:latin typeface="微軟正黑體" panose="020B0604030504040204" pitchFamily="34" charset="-120"/>
                <a:ea typeface="微軟正黑體" panose="020B0604030504040204" pitchFamily="34" charset="-120"/>
              </a:rPr>
              <a:t>4</a:t>
            </a:r>
            <a:r>
              <a:rPr lang="zh-TW" altLang="en-US" dirty="0">
                <a:latin typeface="微軟正黑體" panose="020B0604030504040204" pitchFamily="34" charset="-120"/>
                <a:ea typeface="微軟正黑體" panose="020B0604030504040204" pitchFamily="34" charset="-120"/>
              </a:rPr>
              <a:t>：確認該發明與相關先前技術所揭露之內容間的</a:t>
            </a:r>
            <a:r>
              <a:rPr lang="zh-TW" altLang="en-US" dirty="0" smtClean="0">
                <a:latin typeface="微軟正黑體" panose="020B0604030504040204" pitchFamily="34" charset="-120"/>
                <a:ea typeface="微軟正黑體" panose="020B0604030504040204" pitchFamily="34" charset="-120"/>
              </a:rPr>
              <a:t>差異</a:t>
            </a:r>
            <a:endParaRPr lang="zh-TW" altLang="en-US" dirty="0">
              <a:latin typeface="微軟正黑體" panose="020B0604030504040204" pitchFamily="34" charset="-120"/>
              <a:ea typeface="微軟正黑體" panose="020B0604030504040204" pitchFamily="34" charset="-120"/>
            </a:endParaRPr>
          </a:p>
          <a:p>
            <a:pPr marL="285750" indent="-285750">
              <a:buFont typeface="Arial" panose="020B0604020202020204" pitchFamily="34" charset="0"/>
              <a:buChar char="•"/>
            </a:pPr>
            <a:r>
              <a:rPr lang="zh-TW" altLang="en-US" dirty="0" smtClean="0">
                <a:latin typeface="微軟正黑體" panose="020B0604030504040204" pitchFamily="34" charset="-120"/>
                <a:ea typeface="微軟正黑體" panose="020B0604030504040204" pitchFamily="34" charset="-120"/>
              </a:rPr>
              <a:t>步驟 </a:t>
            </a:r>
            <a:r>
              <a:rPr lang="en-US" altLang="zh-TW" dirty="0">
                <a:latin typeface="微軟正黑體" panose="020B0604030504040204" pitchFamily="34" charset="-120"/>
                <a:ea typeface="微軟正黑體" panose="020B0604030504040204" pitchFamily="34" charset="-120"/>
              </a:rPr>
              <a:t>5</a:t>
            </a:r>
            <a:r>
              <a:rPr lang="zh-TW" altLang="en-US" dirty="0">
                <a:latin typeface="微軟正黑體" panose="020B0604030504040204" pitchFamily="34" charset="-120"/>
                <a:ea typeface="微軟正黑體" panose="020B0604030504040204" pitchFamily="34" charset="-120"/>
              </a:rPr>
              <a:t>：</a:t>
            </a:r>
            <a:r>
              <a:rPr lang="zh-TW" altLang="en-US" b="1" dirty="0">
                <a:solidFill>
                  <a:schemeClr val="accent2"/>
                </a:solidFill>
                <a:latin typeface="微軟正黑體" panose="020B0604030504040204" pitchFamily="34" charset="-120"/>
                <a:ea typeface="微軟正黑體" panose="020B0604030504040204" pitchFamily="34" charset="-120"/>
              </a:rPr>
              <a:t>該發明所屬技術領域中具有通常知識者參酌相關先前技術所</a:t>
            </a:r>
            <a:r>
              <a:rPr lang="zh-TW" altLang="en-US" b="1" dirty="0" smtClean="0">
                <a:solidFill>
                  <a:schemeClr val="accent2"/>
                </a:solidFill>
                <a:latin typeface="微軟正黑體" panose="020B0604030504040204" pitchFamily="34" charset="-120"/>
                <a:ea typeface="微軟正黑體" panose="020B0604030504040204" pitchFamily="34" charset="-120"/>
              </a:rPr>
              <a:t>揭露</a:t>
            </a:r>
            <a:r>
              <a:rPr lang="zh-TW" altLang="en-US" b="1" dirty="0">
                <a:solidFill>
                  <a:schemeClr val="accent2"/>
                </a:solidFill>
                <a:latin typeface="微軟正黑體" panose="020B0604030504040204" pitchFamily="34" charset="-120"/>
                <a:ea typeface="微軟正黑體" panose="020B0604030504040204" pitchFamily="34" charset="-120"/>
              </a:rPr>
              <a:t>之內容及申請時之通常知識，是否能輕易完成申請專利</a:t>
            </a:r>
            <a:r>
              <a:rPr lang="zh-TW" altLang="en-US" b="1" dirty="0" smtClean="0">
                <a:solidFill>
                  <a:schemeClr val="accent2"/>
                </a:solidFill>
                <a:latin typeface="微軟正黑體" panose="020B0604030504040204" pitchFamily="34" charset="-120"/>
                <a:ea typeface="微軟正黑體" panose="020B0604030504040204" pitchFamily="34" charset="-120"/>
              </a:rPr>
              <a:t>之發明</a:t>
            </a:r>
            <a:endParaRPr lang="zh-TW" altLang="en-US" b="1" dirty="0">
              <a:solidFill>
                <a:schemeClr val="accent2"/>
              </a:solidFill>
              <a:latin typeface="微軟正黑體" panose="020B0604030504040204" pitchFamily="34" charset="-120"/>
              <a:ea typeface="微軟正黑體" panose="020B0604030504040204" pitchFamily="34" charset="-120"/>
            </a:endParaRPr>
          </a:p>
        </p:txBody>
      </p:sp>
      <p:sp>
        <p:nvSpPr>
          <p:cNvPr id="10" name="文字方塊 9"/>
          <p:cNvSpPr txBox="1"/>
          <p:nvPr/>
        </p:nvSpPr>
        <p:spPr>
          <a:xfrm>
            <a:off x="2951820" y="214290"/>
            <a:ext cx="3240360" cy="707886"/>
          </a:xfrm>
          <a:prstGeom prst="rect">
            <a:avLst/>
          </a:prstGeom>
          <a:noFill/>
        </p:spPr>
        <p:txBody>
          <a:bodyPr wrap="square" rtlCol="0">
            <a:spAutoFit/>
          </a:bodyPr>
          <a:lstStyle/>
          <a:p>
            <a:pPr algn="ctr"/>
            <a:r>
              <a:rPr lang="zh-TW" altLang="en-US" sz="4000" dirty="0">
                <a:latin typeface="微軟正黑體" panose="020B0604030504040204" pitchFamily="34" charset="-120"/>
                <a:ea typeface="微軟正黑體" panose="020B0604030504040204" pitchFamily="34" charset="-120"/>
              </a:rPr>
              <a:t>發明審查要件</a:t>
            </a:r>
          </a:p>
        </p:txBody>
      </p:sp>
      <p:sp>
        <p:nvSpPr>
          <p:cNvPr id="11" name="文字方塊 10"/>
          <p:cNvSpPr txBox="1"/>
          <p:nvPr/>
        </p:nvSpPr>
        <p:spPr>
          <a:xfrm>
            <a:off x="539552" y="1412776"/>
            <a:ext cx="1800200" cy="4401205"/>
          </a:xfrm>
          <a:prstGeom prst="rect">
            <a:avLst/>
          </a:prstGeom>
          <a:noFill/>
        </p:spPr>
        <p:txBody>
          <a:bodyPr wrap="square" rtlCol="0">
            <a:spAutoFit/>
          </a:bodyPr>
          <a:lstStyle/>
          <a:p>
            <a:pPr marL="342900" indent="-342900">
              <a:buFont typeface="Arial" panose="020B0604020202020204" pitchFamily="34" charset="0"/>
              <a:buChar char="•"/>
            </a:pPr>
            <a:endParaRPr lang="en-US" altLang="zh-TW" sz="2000" dirty="0" smtClean="0">
              <a:latin typeface="微軟正黑體" pitchFamily="34" charset="-120"/>
              <a:ea typeface="微軟正黑體" pitchFamily="34" charset="-120"/>
            </a:endParaRPr>
          </a:p>
          <a:p>
            <a:endParaRPr lang="en-US" altLang="zh-TW" sz="2000" dirty="0" smtClean="0">
              <a:latin typeface="微軟正黑體" pitchFamily="34" charset="-120"/>
              <a:ea typeface="微軟正黑體" pitchFamily="34" charset="-120"/>
            </a:endParaRPr>
          </a:p>
          <a:p>
            <a:pPr marL="342900" indent="-342900">
              <a:buFont typeface="Arial" panose="020B0604020202020204" pitchFamily="34" charset="0"/>
              <a:buChar char="•"/>
            </a:pPr>
            <a:endParaRPr lang="en-US" altLang="zh-TW" sz="2000" dirty="0" smtClean="0">
              <a:latin typeface="微軟正黑體" pitchFamily="34" charset="-120"/>
              <a:ea typeface="微軟正黑體" pitchFamily="34" charset="-120"/>
            </a:endParaRPr>
          </a:p>
          <a:p>
            <a:endParaRPr lang="en-US" altLang="zh-TW" sz="2000" dirty="0" smtClean="0">
              <a:latin typeface="微軟正黑體" pitchFamily="34" charset="-120"/>
              <a:ea typeface="微軟正黑體" pitchFamily="34" charset="-120"/>
            </a:endParaRPr>
          </a:p>
          <a:p>
            <a:pPr marL="342900" indent="-342900">
              <a:buFont typeface="Arial" panose="020B0604020202020204" pitchFamily="34" charset="0"/>
              <a:buChar char="•"/>
            </a:pPr>
            <a:endParaRPr lang="en-US" altLang="zh-TW" sz="2000" dirty="0" smtClean="0">
              <a:latin typeface="微軟正黑體" pitchFamily="34" charset="-120"/>
              <a:ea typeface="微軟正黑體" pitchFamily="34" charset="-120"/>
            </a:endParaRPr>
          </a:p>
          <a:p>
            <a:pPr marL="342900" indent="-342900">
              <a:buFont typeface="Arial" panose="020B0604020202020204" pitchFamily="34" charset="0"/>
              <a:buChar char="•"/>
            </a:pPr>
            <a:endParaRPr lang="en-US" altLang="zh-TW" sz="2000" dirty="0" smtClean="0">
              <a:latin typeface="微軟正黑體" pitchFamily="34" charset="-120"/>
              <a:ea typeface="微軟正黑體" pitchFamily="34" charset="-120"/>
            </a:endParaRPr>
          </a:p>
          <a:p>
            <a:pPr marL="342900" indent="-342900">
              <a:buFont typeface="Arial" panose="020B0604020202020204" pitchFamily="34" charset="0"/>
              <a:buChar char="•"/>
            </a:pPr>
            <a:endParaRPr lang="en-US" altLang="zh-TW" sz="2000" dirty="0" smtClean="0">
              <a:latin typeface="微軟正黑體" pitchFamily="34" charset="-120"/>
              <a:ea typeface="微軟正黑體" pitchFamily="34" charset="-120"/>
            </a:endParaRPr>
          </a:p>
          <a:p>
            <a:pPr marL="342900" indent="-342900">
              <a:buFont typeface="Arial" panose="020B0604020202020204" pitchFamily="34" charset="0"/>
              <a:buChar char="•"/>
            </a:pPr>
            <a:endParaRPr lang="en-US" altLang="zh-TW" sz="2000" dirty="0" smtClean="0">
              <a:latin typeface="微軟正黑體" pitchFamily="34" charset="-120"/>
              <a:ea typeface="微軟正黑體" pitchFamily="34" charset="-120"/>
            </a:endParaRPr>
          </a:p>
          <a:p>
            <a:pPr marL="342900" indent="-342900">
              <a:buFont typeface="Arial" panose="020B0604020202020204" pitchFamily="34" charset="0"/>
              <a:buChar char="•"/>
            </a:pPr>
            <a:endParaRPr lang="en-US" altLang="zh-TW" sz="2000" dirty="0" smtClean="0">
              <a:latin typeface="微軟正黑體" pitchFamily="34" charset="-120"/>
              <a:ea typeface="微軟正黑體" pitchFamily="34" charset="-120"/>
            </a:endParaRPr>
          </a:p>
          <a:p>
            <a:pPr marL="342900" indent="-342900">
              <a:buFont typeface="Arial" panose="020B0604020202020204" pitchFamily="34" charset="0"/>
              <a:buChar char="•"/>
            </a:pPr>
            <a:r>
              <a:rPr lang="zh-TW" altLang="en-US" sz="2000" b="1" dirty="0" smtClean="0">
                <a:latin typeface="微軟正黑體" pitchFamily="34" charset="-120"/>
                <a:ea typeface="微軟正黑體" pitchFamily="34" charset="-120"/>
              </a:rPr>
              <a:t>進步性</a:t>
            </a:r>
            <a:endParaRPr lang="en-US" altLang="zh-TW" sz="2000" b="1" dirty="0" smtClean="0">
              <a:latin typeface="微軟正黑體" pitchFamily="34" charset="-120"/>
              <a:ea typeface="微軟正黑體" pitchFamily="34" charset="-120"/>
            </a:endParaRPr>
          </a:p>
          <a:p>
            <a:pPr marL="342900" indent="-342900">
              <a:buFont typeface="Arial" panose="020B0604020202020204" pitchFamily="34" charset="0"/>
              <a:buChar char="•"/>
            </a:pPr>
            <a:endParaRPr lang="en-US" altLang="zh-TW" sz="2000" dirty="0" smtClean="0">
              <a:latin typeface="微軟正黑體" pitchFamily="34" charset="-120"/>
              <a:ea typeface="微軟正黑體" pitchFamily="34" charset="-120"/>
            </a:endParaRPr>
          </a:p>
          <a:p>
            <a:pPr marL="342900" indent="-342900">
              <a:buFont typeface="Arial" panose="020B0604020202020204" pitchFamily="34" charset="0"/>
              <a:buChar char="•"/>
            </a:pPr>
            <a:endParaRPr lang="en-US" altLang="zh-TW" sz="2000" dirty="0" smtClean="0">
              <a:latin typeface="微軟正黑體" pitchFamily="34" charset="-120"/>
              <a:ea typeface="微軟正黑體" pitchFamily="34" charset="-120"/>
            </a:endParaRPr>
          </a:p>
          <a:p>
            <a:pPr marL="342900" indent="-342900">
              <a:buFont typeface="Arial" panose="020B0604020202020204" pitchFamily="34" charset="0"/>
              <a:buChar char="•"/>
            </a:pPr>
            <a:endParaRPr lang="en-US" altLang="zh-TW" sz="2000" dirty="0" smtClean="0">
              <a:latin typeface="微軟正黑體" pitchFamily="34" charset="-120"/>
              <a:ea typeface="微軟正黑體" pitchFamily="34" charset="-120"/>
            </a:endParaRPr>
          </a:p>
          <a:p>
            <a:pPr marL="342900" indent="-342900">
              <a:buFont typeface="Arial" panose="020B0604020202020204" pitchFamily="34" charset="0"/>
              <a:buChar char="•"/>
            </a:pPr>
            <a:endParaRPr lang="en-US" altLang="zh-TW" sz="2000" dirty="0" smtClean="0">
              <a:latin typeface="微軟正黑體" pitchFamily="34" charset="-120"/>
              <a:ea typeface="微軟正黑體" pitchFamily="34" charset="-120"/>
            </a:endParaRPr>
          </a:p>
        </p:txBody>
      </p:sp>
      <p:sp>
        <p:nvSpPr>
          <p:cNvPr id="3" name="矩形 2"/>
          <p:cNvSpPr/>
          <p:nvPr/>
        </p:nvSpPr>
        <p:spPr>
          <a:xfrm>
            <a:off x="1866042" y="1412776"/>
            <a:ext cx="1210588" cy="400110"/>
          </a:xfrm>
          <a:prstGeom prst="rect">
            <a:avLst/>
          </a:prstGeom>
        </p:spPr>
        <p:txBody>
          <a:bodyPr wrap="none">
            <a:spAutoFit/>
          </a:bodyPr>
          <a:lstStyle/>
          <a:p>
            <a:r>
              <a:rPr lang="zh-TW" altLang="en-US" sz="2000" b="1" dirty="0">
                <a:latin typeface="微軟正黑體" panose="020B0604030504040204" pitchFamily="34" charset="-120"/>
                <a:ea typeface="微軟正黑體" panose="020B0604030504040204" pitchFamily="34" charset="-120"/>
              </a:rPr>
              <a:t>判斷步驟</a:t>
            </a:r>
          </a:p>
        </p:txBody>
      </p:sp>
      <p:pic>
        <p:nvPicPr>
          <p:cNvPr id="1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47664" y="3480488"/>
            <a:ext cx="7416000" cy="308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3" cstate="print"/>
          <a:srcRect l="25397" t="34650" r="17904" b="22704"/>
          <a:stretch>
            <a:fillRect/>
          </a:stretch>
        </p:blipFill>
        <p:spPr bwMode="auto">
          <a:xfrm>
            <a:off x="1895034" y="3797507"/>
            <a:ext cx="6277366" cy="2655829"/>
          </a:xfrm>
          <a:prstGeom prst="rect">
            <a:avLst/>
          </a:prstGeom>
          <a:noFill/>
          <a:ln w="9525">
            <a:noFill/>
            <a:miter lim="800000"/>
            <a:headEnd/>
            <a:tailEnd/>
          </a:ln>
        </p:spPr>
      </p:pic>
    </p:spTree>
    <p:extLst>
      <p:ext uri="{BB962C8B-B14F-4D97-AF65-F5344CB8AC3E}">
        <p14:creationId xmlns:p14="http://schemas.microsoft.com/office/powerpoint/2010/main" val="190405240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日期版面配置區 1"/>
          <p:cNvSpPr>
            <a:spLocks noGrp="1"/>
          </p:cNvSpPr>
          <p:nvPr>
            <p:ph type="dt" sz="half" idx="10"/>
          </p:nvPr>
        </p:nvSpPr>
        <p:spPr>
          <a:xfrm>
            <a:off x="457200" y="6160219"/>
            <a:ext cx="2133600" cy="365125"/>
          </a:xfrm>
        </p:spPr>
        <p:txBody>
          <a:bodyPr/>
          <a:lstStyle/>
          <a:p>
            <a:r>
              <a:rPr lang="en-US" altLang="zh-TW" smtClean="0"/>
              <a:t>www.iipo.com.tw</a:t>
            </a:r>
            <a:endParaRPr lang="zh-TW" altLang="en-US" dirty="0"/>
          </a:p>
        </p:txBody>
      </p:sp>
      <p:sp>
        <p:nvSpPr>
          <p:cNvPr id="6" name="頁尾版面配置區 2"/>
          <p:cNvSpPr>
            <a:spLocks noGrp="1"/>
          </p:cNvSpPr>
          <p:nvPr>
            <p:ph type="ftr" sz="quarter" idx="11"/>
          </p:nvPr>
        </p:nvSpPr>
        <p:spPr>
          <a:xfrm>
            <a:off x="3124200" y="6160219"/>
            <a:ext cx="2895600" cy="365125"/>
          </a:xfrm>
        </p:spPr>
        <p:txBody>
          <a:bodyPr/>
          <a:lstStyle/>
          <a:p>
            <a:r>
              <a:rPr lang="zh-TW" altLang="en-US" smtClean="0"/>
              <a:t>源慶</a:t>
            </a:r>
            <a:r>
              <a:rPr lang="en-US" altLang="zh-TW" smtClean="0"/>
              <a:t>/</a:t>
            </a:r>
            <a:r>
              <a:rPr lang="zh-TW" altLang="en-US" smtClean="0"/>
              <a:t>鴻瑞國際法律專利商標事務所</a:t>
            </a:r>
            <a:endParaRPr lang="zh-TW" altLang="en-US" dirty="0"/>
          </a:p>
        </p:txBody>
      </p:sp>
      <p:sp>
        <p:nvSpPr>
          <p:cNvPr id="7" name="投影片編號版面配置區 3"/>
          <p:cNvSpPr>
            <a:spLocks noGrp="1"/>
          </p:cNvSpPr>
          <p:nvPr>
            <p:ph type="sldNum" sz="quarter" idx="12"/>
          </p:nvPr>
        </p:nvSpPr>
        <p:spPr>
          <a:xfrm>
            <a:off x="6553200" y="6160219"/>
            <a:ext cx="2133600" cy="365125"/>
          </a:xfrm>
        </p:spPr>
        <p:txBody>
          <a:bodyPr/>
          <a:lstStyle/>
          <a:p>
            <a:fld id="{144804FE-49CD-45A7-9DCA-03593087366E}" type="slidenum">
              <a:rPr lang="zh-TW" altLang="en-US" smtClean="0"/>
              <a:pPr/>
              <a:t>43</a:t>
            </a:fld>
            <a:endParaRPr lang="zh-TW" altLang="en-US"/>
          </a:p>
        </p:txBody>
      </p:sp>
      <p:cxnSp>
        <p:nvCxnSpPr>
          <p:cNvPr id="8" name="直線接點 7"/>
          <p:cNvCxnSpPr/>
          <p:nvPr/>
        </p:nvCxnSpPr>
        <p:spPr>
          <a:xfrm>
            <a:off x="0" y="6813376"/>
            <a:ext cx="9144000" cy="0"/>
          </a:xfrm>
          <a:prstGeom prst="line">
            <a:avLst/>
          </a:prstGeom>
          <a:ln w="165100"/>
        </p:spPr>
        <p:style>
          <a:lnRef idx="3">
            <a:schemeClr val="accent2"/>
          </a:lnRef>
          <a:fillRef idx="0">
            <a:schemeClr val="accent2"/>
          </a:fillRef>
          <a:effectRef idx="2">
            <a:schemeClr val="accent2"/>
          </a:effectRef>
          <a:fontRef idx="minor">
            <a:schemeClr val="tx1"/>
          </a:fontRef>
        </p:style>
      </p:cxnSp>
      <p:cxnSp>
        <p:nvCxnSpPr>
          <p:cNvPr id="9" name="直線接點 8"/>
          <p:cNvCxnSpPr/>
          <p:nvPr/>
        </p:nvCxnSpPr>
        <p:spPr>
          <a:xfrm>
            <a:off x="0" y="6597352"/>
            <a:ext cx="9144000" cy="0"/>
          </a:xfrm>
          <a:prstGeom prst="line">
            <a:avLst/>
          </a:prstGeom>
          <a:ln w="76200">
            <a:solidFill>
              <a:schemeClr val="accent2">
                <a:lumMod val="40000"/>
                <a:lumOff val="60000"/>
              </a:schemeClr>
            </a:solidFill>
          </a:ln>
        </p:spPr>
        <p:style>
          <a:lnRef idx="3">
            <a:schemeClr val="accent2"/>
          </a:lnRef>
          <a:fillRef idx="0">
            <a:schemeClr val="accent2"/>
          </a:fillRef>
          <a:effectRef idx="2">
            <a:schemeClr val="accent2"/>
          </a:effectRef>
          <a:fontRef idx="minor">
            <a:schemeClr val="tx1"/>
          </a:fontRef>
        </p:style>
      </p:cxnSp>
      <p:sp>
        <p:nvSpPr>
          <p:cNvPr id="2" name="矩形 1"/>
          <p:cNvSpPr/>
          <p:nvPr/>
        </p:nvSpPr>
        <p:spPr>
          <a:xfrm>
            <a:off x="1565043" y="1772816"/>
            <a:ext cx="7327437" cy="1754326"/>
          </a:xfrm>
          <a:prstGeom prst="rect">
            <a:avLst/>
          </a:prstGeom>
        </p:spPr>
        <p:txBody>
          <a:bodyPr wrap="square">
            <a:spAutoFit/>
          </a:bodyPr>
          <a:lstStyle/>
          <a:p>
            <a:pPr marL="285750" indent="-285750">
              <a:buFont typeface="Arial" panose="020B0604020202020204" pitchFamily="34" charset="0"/>
              <a:buChar char="•"/>
            </a:pPr>
            <a:r>
              <a:rPr lang="zh-TW" altLang="en-US" dirty="0" smtClean="0">
                <a:latin typeface="微軟正黑體" panose="020B0604030504040204" pitchFamily="34" charset="-120"/>
                <a:ea typeface="微軟正黑體" panose="020B0604030504040204" pitchFamily="34" charset="-120"/>
              </a:rPr>
              <a:t>步驟 </a:t>
            </a:r>
            <a:r>
              <a:rPr lang="en-US" altLang="zh-TW" dirty="0">
                <a:latin typeface="微軟正黑體" panose="020B0604030504040204" pitchFamily="34" charset="-120"/>
                <a:ea typeface="微軟正黑體" panose="020B0604030504040204" pitchFamily="34" charset="-120"/>
              </a:rPr>
              <a:t>1</a:t>
            </a:r>
            <a:r>
              <a:rPr lang="zh-TW" altLang="en-US" dirty="0">
                <a:latin typeface="微軟正黑體" panose="020B0604030504040204" pitchFamily="34" charset="-120"/>
                <a:ea typeface="微軟正黑體" panose="020B0604030504040204" pitchFamily="34" charset="-120"/>
              </a:rPr>
              <a:t>：確定申請專利之發明的</a:t>
            </a:r>
            <a:r>
              <a:rPr lang="zh-TW" altLang="en-US" dirty="0" smtClean="0">
                <a:latin typeface="微軟正黑體" panose="020B0604030504040204" pitchFamily="34" charset="-120"/>
                <a:ea typeface="微軟正黑體" panose="020B0604030504040204" pitchFamily="34" charset="-120"/>
              </a:rPr>
              <a:t>範圍</a:t>
            </a:r>
            <a:endParaRPr lang="zh-TW" altLang="en-US" dirty="0">
              <a:latin typeface="微軟正黑體" panose="020B0604030504040204" pitchFamily="34" charset="-120"/>
              <a:ea typeface="微軟正黑體" panose="020B0604030504040204" pitchFamily="34" charset="-120"/>
            </a:endParaRPr>
          </a:p>
          <a:p>
            <a:pPr marL="285750" indent="-285750">
              <a:buFont typeface="Arial" panose="020B0604020202020204" pitchFamily="34" charset="0"/>
              <a:buChar char="•"/>
            </a:pPr>
            <a:r>
              <a:rPr lang="zh-TW" altLang="en-US" dirty="0" smtClean="0">
                <a:latin typeface="微軟正黑體" panose="020B0604030504040204" pitchFamily="34" charset="-120"/>
                <a:ea typeface="微軟正黑體" panose="020B0604030504040204" pitchFamily="34" charset="-120"/>
              </a:rPr>
              <a:t>步驟 </a:t>
            </a:r>
            <a:r>
              <a:rPr lang="en-US" altLang="zh-TW" dirty="0">
                <a:latin typeface="微軟正黑體" panose="020B0604030504040204" pitchFamily="34" charset="-120"/>
                <a:ea typeface="微軟正黑體" panose="020B0604030504040204" pitchFamily="34" charset="-120"/>
              </a:rPr>
              <a:t>2</a:t>
            </a:r>
            <a:r>
              <a:rPr lang="zh-TW" altLang="en-US" dirty="0">
                <a:latin typeface="微軟正黑體" panose="020B0604030504040204" pitchFamily="34" charset="-120"/>
                <a:ea typeface="微軟正黑體" panose="020B0604030504040204" pitchFamily="34" charset="-120"/>
              </a:rPr>
              <a:t>：確定相關先前技術所揭露之</a:t>
            </a:r>
            <a:r>
              <a:rPr lang="zh-TW" altLang="en-US" dirty="0" smtClean="0">
                <a:latin typeface="微軟正黑體" panose="020B0604030504040204" pitchFamily="34" charset="-120"/>
                <a:ea typeface="微軟正黑體" panose="020B0604030504040204" pitchFamily="34" charset="-120"/>
              </a:rPr>
              <a:t>內容</a:t>
            </a:r>
            <a:endParaRPr lang="zh-TW" altLang="en-US" dirty="0">
              <a:latin typeface="微軟正黑體" panose="020B0604030504040204" pitchFamily="34" charset="-120"/>
              <a:ea typeface="微軟正黑體" panose="020B0604030504040204" pitchFamily="34" charset="-120"/>
            </a:endParaRPr>
          </a:p>
          <a:p>
            <a:pPr marL="285750" indent="-285750">
              <a:buFont typeface="Arial" panose="020B0604020202020204" pitchFamily="34" charset="0"/>
              <a:buChar char="•"/>
            </a:pPr>
            <a:r>
              <a:rPr lang="zh-TW" altLang="en-US" dirty="0" smtClean="0">
                <a:latin typeface="微軟正黑體" panose="020B0604030504040204" pitchFamily="34" charset="-120"/>
                <a:ea typeface="微軟正黑體" panose="020B0604030504040204" pitchFamily="34" charset="-120"/>
              </a:rPr>
              <a:t>步驟 </a:t>
            </a:r>
            <a:r>
              <a:rPr lang="en-US" altLang="zh-TW" dirty="0">
                <a:latin typeface="微軟正黑體" panose="020B0604030504040204" pitchFamily="34" charset="-120"/>
                <a:ea typeface="微軟正黑體" panose="020B0604030504040204" pitchFamily="34" charset="-120"/>
              </a:rPr>
              <a:t>3</a:t>
            </a:r>
            <a:r>
              <a:rPr lang="zh-TW" altLang="en-US" dirty="0">
                <a:latin typeface="微軟正黑體" panose="020B0604030504040204" pitchFamily="34" charset="-120"/>
                <a:ea typeface="微軟正黑體" panose="020B0604030504040204" pitchFamily="34" charset="-120"/>
              </a:rPr>
              <a:t>：確定該發明所屬技術領域中具有通常知識者之</a:t>
            </a:r>
            <a:r>
              <a:rPr lang="zh-TW" altLang="en-US" dirty="0" smtClean="0">
                <a:latin typeface="微軟正黑體" panose="020B0604030504040204" pitchFamily="34" charset="-120"/>
                <a:ea typeface="微軟正黑體" panose="020B0604030504040204" pitchFamily="34" charset="-120"/>
              </a:rPr>
              <a:t>技術水準</a:t>
            </a:r>
            <a:endParaRPr lang="zh-TW" altLang="en-US" dirty="0">
              <a:latin typeface="微軟正黑體" panose="020B0604030504040204" pitchFamily="34" charset="-120"/>
              <a:ea typeface="微軟正黑體" panose="020B0604030504040204" pitchFamily="34" charset="-120"/>
            </a:endParaRPr>
          </a:p>
          <a:p>
            <a:pPr marL="285750" indent="-285750">
              <a:buFont typeface="Arial" panose="020B0604020202020204" pitchFamily="34" charset="0"/>
              <a:buChar char="•"/>
            </a:pPr>
            <a:r>
              <a:rPr lang="zh-TW" altLang="en-US" dirty="0" smtClean="0">
                <a:latin typeface="微軟正黑體" panose="020B0604030504040204" pitchFamily="34" charset="-120"/>
                <a:ea typeface="微軟正黑體" panose="020B0604030504040204" pitchFamily="34" charset="-120"/>
              </a:rPr>
              <a:t>步驟 </a:t>
            </a:r>
            <a:r>
              <a:rPr lang="en-US" altLang="zh-TW" dirty="0">
                <a:latin typeface="微軟正黑體" panose="020B0604030504040204" pitchFamily="34" charset="-120"/>
                <a:ea typeface="微軟正黑體" panose="020B0604030504040204" pitchFamily="34" charset="-120"/>
              </a:rPr>
              <a:t>4</a:t>
            </a:r>
            <a:r>
              <a:rPr lang="zh-TW" altLang="en-US" dirty="0">
                <a:latin typeface="微軟正黑體" panose="020B0604030504040204" pitchFamily="34" charset="-120"/>
                <a:ea typeface="微軟正黑體" panose="020B0604030504040204" pitchFamily="34" charset="-120"/>
              </a:rPr>
              <a:t>：確認該發明與相關先前技術所揭露之內容間的</a:t>
            </a:r>
            <a:r>
              <a:rPr lang="zh-TW" altLang="en-US" dirty="0" smtClean="0">
                <a:latin typeface="微軟正黑體" panose="020B0604030504040204" pitchFamily="34" charset="-120"/>
                <a:ea typeface="微軟正黑體" panose="020B0604030504040204" pitchFamily="34" charset="-120"/>
              </a:rPr>
              <a:t>差異</a:t>
            </a:r>
            <a:endParaRPr lang="zh-TW" altLang="en-US" dirty="0">
              <a:latin typeface="微軟正黑體" panose="020B0604030504040204" pitchFamily="34" charset="-120"/>
              <a:ea typeface="微軟正黑體" panose="020B0604030504040204" pitchFamily="34" charset="-120"/>
            </a:endParaRPr>
          </a:p>
          <a:p>
            <a:pPr marL="285750" indent="-285750">
              <a:buFont typeface="Arial" panose="020B0604020202020204" pitchFamily="34" charset="0"/>
              <a:buChar char="•"/>
            </a:pPr>
            <a:r>
              <a:rPr lang="zh-TW" altLang="en-US" dirty="0" smtClean="0">
                <a:latin typeface="微軟正黑體" panose="020B0604030504040204" pitchFamily="34" charset="-120"/>
                <a:ea typeface="微軟正黑體" panose="020B0604030504040204" pitchFamily="34" charset="-120"/>
              </a:rPr>
              <a:t>步驟 </a:t>
            </a:r>
            <a:r>
              <a:rPr lang="en-US" altLang="zh-TW" dirty="0">
                <a:latin typeface="微軟正黑體" panose="020B0604030504040204" pitchFamily="34" charset="-120"/>
                <a:ea typeface="微軟正黑體" panose="020B0604030504040204" pitchFamily="34" charset="-120"/>
              </a:rPr>
              <a:t>5</a:t>
            </a:r>
            <a:r>
              <a:rPr lang="zh-TW" altLang="en-US" dirty="0">
                <a:latin typeface="微軟正黑體" panose="020B0604030504040204" pitchFamily="34" charset="-120"/>
                <a:ea typeface="微軟正黑體" panose="020B0604030504040204" pitchFamily="34" charset="-120"/>
              </a:rPr>
              <a:t>：</a:t>
            </a:r>
            <a:r>
              <a:rPr lang="zh-TW" altLang="en-US" b="1" dirty="0">
                <a:solidFill>
                  <a:schemeClr val="accent2"/>
                </a:solidFill>
                <a:latin typeface="微軟正黑體" panose="020B0604030504040204" pitchFamily="34" charset="-120"/>
                <a:ea typeface="微軟正黑體" panose="020B0604030504040204" pitchFamily="34" charset="-120"/>
              </a:rPr>
              <a:t>該發明所屬技術領域中具有通常知識者參酌相關先前技術所</a:t>
            </a:r>
            <a:r>
              <a:rPr lang="zh-TW" altLang="en-US" b="1" dirty="0" smtClean="0">
                <a:solidFill>
                  <a:schemeClr val="accent2"/>
                </a:solidFill>
                <a:latin typeface="微軟正黑體" panose="020B0604030504040204" pitchFamily="34" charset="-120"/>
                <a:ea typeface="微軟正黑體" panose="020B0604030504040204" pitchFamily="34" charset="-120"/>
              </a:rPr>
              <a:t>揭露</a:t>
            </a:r>
            <a:r>
              <a:rPr lang="zh-TW" altLang="en-US" b="1" dirty="0">
                <a:solidFill>
                  <a:schemeClr val="accent2"/>
                </a:solidFill>
                <a:latin typeface="微軟正黑體" panose="020B0604030504040204" pitchFamily="34" charset="-120"/>
                <a:ea typeface="微軟正黑體" panose="020B0604030504040204" pitchFamily="34" charset="-120"/>
              </a:rPr>
              <a:t>之內容及申請時之通常知識，是否能輕易完成申請專利</a:t>
            </a:r>
            <a:r>
              <a:rPr lang="zh-TW" altLang="en-US" b="1" dirty="0" smtClean="0">
                <a:solidFill>
                  <a:schemeClr val="accent2"/>
                </a:solidFill>
                <a:latin typeface="微軟正黑體" panose="020B0604030504040204" pitchFamily="34" charset="-120"/>
                <a:ea typeface="微軟正黑體" panose="020B0604030504040204" pitchFamily="34" charset="-120"/>
              </a:rPr>
              <a:t>之發明</a:t>
            </a:r>
            <a:endParaRPr lang="zh-TW" altLang="en-US" b="1" dirty="0">
              <a:solidFill>
                <a:schemeClr val="accent2"/>
              </a:solidFill>
              <a:latin typeface="微軟正黑體" panose="020B0604030504040204" pitchFamily="34" charset="-120"/>
              <a:ea typeface="微軟正黑體" panose="020B0604030504040204" pitchFamily="34" charset="-120"/>
            </a:endParaRPr>
          </a:p>
        </p:txBody>
      </p:sp>
      <p:sp>
        <p:nvSpPr>
          <p:cNvPr id="10" name="文字方塊 9"/>
          <p:cNvSpPr txBox="1"/>
          <p:nvPr/>
        </p:nvSpPr>
        <p:spPr>
          <a:xfrm>
            <a:off x="2951820" y="214290"/>
            <a:ext cx="3240360" cy="707886"/>
          </a:xfrm>
          <a:prstGeom prst="rect">
            <a:avLst/>
          </a:prstGeom>
          <a:noFill/>
        </p:spPr>
        <p:txBody>
          <a:bodyPr wrap="square" rtlCol="0">
            <a:spAutoFit/>
          </a:bodyPr>
          <a:lstStyle/>
          <a:p>
            <a:pPr algn="ctr"/>
            <a:r>
              <a:rPr lang="zh-TW" altLang="en-US" sz="4000" dirty="0">
                <a:latin typeface="微軟正黑體" panose="020B0604030504040204" pitchFamily="34" charset="-120"/>
                <a:ea typeface="微軟正黑體" panose="020B0604030504040204" pitchFamily="34" charset="-120"/>
              </a:rPr>
              <a:t>發明審查要件</a:t>
            </a:r>
          </a:p>
        </p:txBody>
      </p:sp>
      <p:sp>
        <p:nvSpPr>
          <p:cNvPr id="11" name="文字方塊 10"/>
          <p:cNvSpPr txBox="1"/>
          <p:nvPr/>
        </p:nvSpPr>
        <p:spPr>
          <a:xfrm>
            <a:off x="539552" y="1412776"/>
            <a:ext cx="1800200" cy="4401205"/>
          </a:xfrm>
          <a:prstGeom prst="rect">
            <a:avLst/>
          </a:prstGeom>
          <a:noFill/>
        </p:spPr>
        <p:txBody>
          <a:bodyPr wrap="square" rtlCol="0">
            <a:spAutoFit/>
          </a:bodyPr>
          <a:lstStyle/>
          <a:p>
            <a:pPr marL="342900" indent="-342900">
              <a:buFont typeface="Arial" panose="020B0604020202020204" pitchFamily="34" charset="0"/>
              <a:buChar char="•"/>
            </a:pPr>
            <a:endParaRPr lang="en-US" altLang="zh-TW" sz="2000" dirty="0" smtClean="0">
              <a:latin typeface="微軟正黑體" pitchFamily="34" charset="-120"/>
              <a:ea typeface="微軟正黑體" pitchFamily="34" charset="-120"/>
            </a:endParaRPr>
          </a:p>
          <a:p>
            <a:endParaRPr lang="en-US" altLang="zh-TW" sz="2000" dirty="0" smtClean="0">
              <a:latin typeface="微軟正黑體" pitchFamily="34" charset="-120"/>
              <a:ea typeface="微軟正黑體" pitchFamily="34" charset="-120"/>
            </a:endParaRPr>
          </a:p>
          <a:p>
            <a:pPr marL="342900" indent="-342900">
              <a:buFont typeface="Arial" panose="020B0604020202020204" pitchFamily="34" charset="0"/>
              <a:buChar char="•"/>
            </a:pPr>
            <a:endParaRPr lang="en-US" altLang="zh-TW" sz="2000" dirty="0" smtClean="0">
              <a:latin typeface="微軟正黑體" pitchFamily="34" charset="-120"/>
              <a:ea typeface="微軟正黑體" pitchFamily="34" charset="-120"/>
            </a:endParaRPr>
          </a:p>
          <a:p>
            <a:endParaRPr lang="en-US" altLang="zh-TW" sz="2000" dirty="0" smtClean="0">
              <a:latin typeface="微軟正黑體" pitchFamily="34" charset="-120"/>
              <a:ea typeface="微軟正黑體" pitchFamily="34" charset="-120"/>
            </a:endParaRPr>
          </a:p>
          <a:p>
            <a:pPr marL="342900" indent="-342900">
              <a:buFont typeface="Arial" panose="020B0604020202020204" pitchFamily="34" charset="0"/>
              <a:buChar char="•"/>
            </a:pPr>
            <a:endParaRPr lang="en-US" altLang="zh-TW" sz="2000" dirty="0" smtClean="0">
              <a:latin typeface="微軟正黑體" pitchFamily="34" charset="-120"/>
              <a:ea typeface="微軟正黑體" pitchFamily="34" charset="-120"/>
            </a:endParaRPr>
          </a:p>
          <a:p>
            <a:pPr marL="342900" indent="-342900">
              <a:buFont typeface="Arial" panose="020B0604020202020204" pitchFamily="34" charset="0"/>
              <a:buChar char="•"/>
            </a:pPr>
            <a:endParaRPr lang="en-US" altLang="zh-TW" sz="2000" dirty="0" smtClean="0">
              <a:latin typeface="微軟正黑體" pitchFamily="34" charset="-120"/>
              <a:ea typeface="微軟正黑體" pitchFamily="34" charset="-120"/>
            </a:endParaRPr>
          </a:p>
          <a:p>
            <a:pPr marL="342900" indent="-342900">
              <a:buFont typeface="Arial" panose="020B0604020202020204" pitchFamily="34" charset="0"/>
              <a:buChar char="•"/>
            </a:pPr>
            <a:endParaRPr lang="en-US" altLang="zh-TW" sz="2000" dirty="0" smtClean="0">
              <a:latin typeface="微軟正黑體" pitchFamily="34" charset="-120"/>
              <a:ea typeface="微軟正黑體" pitchFamily="34" charset="-120"/>
            </a:endParaRPr>
          </a:p>
          <a:p>
            <a:pPr marL="342900" indent="-342900">
              <a:buFont typeface="Arial" panose="020B0604020202020204" pitchFamily="34" charset="0"/>
              <a:buChar char="•"/>
            </a:pPr>
            <a:endParaRPr lang="en-US" altLang="zh-TW" sz="2000" dirty="0" smtClean="0">
              <a:latin typeface="微軟正黑體" pitchFamily="34" charset="-120"/>
              <a:ea typeface="微軟正黑體" pitchFamily="34" charset="-120"/>
            </a:endParaRPr>
          </a:p>
          <a:p>
            <a:pPr marL="342900" indent="-342900">
              <a:buFont typeface="Arial" panose="020B0604020202020204" pitchFamily="34" charset="0"/>
              <a:buChar char="•"/>
            </a:pPr>
            <a:endParaRPr lang="en-US" altLang="zh-TW" sz="2000" dirty="0" smtClean="0">
              <a:latin typeface="微軟正黑體" pitchFamily="34" charset="-120"/>
              <a:ea typeface="微軟正黑體" pitchFamily="34" charset="-120"/>
            </a:endParaRPr>
          </a:p>
          <a:p>
            <a:pPr marL="342900" indent="-342900">
              <a:buFont typeface="Arial" panose="020B0604020202020204" pitchFamily="34" charset="0"/>
              <a:buChar char="•"/>
            </a:pPr>
            <a:r>
              <a:rPr lang="zh-TW" altLang="en-US" sz="2000" b="1" dirty="0" smtClean="0">
                <a:latin typeface="微軟正黑體" pitchFamily="34" charset="-120"/>
                <a:ea typeface="微軟正黑體" pitchFamily="34" charset="-120"/>
              </a:rPr>
              <a:t>進步性</a:t>
            </a:r>
            <a:endParaRPr lang="en-US" altLang="zh-TW" sz="2000" b="1" dirty="0" smtClean="0">
              <a:latin typeface="微軟正黑體" pitchFamily="34" charset="-120"/>
              <a:ea typeface="微軟正黑體" pitchFamily="34" charset="-120"/>
            </a:endParaRPr>
          </a:p>
          <a:p>
            <a:pPr marL="342900" indent="-342900">
              <a:buFont typeface="Arial" panose="020B0604020202020204" pitchFamily="34" charset="0"/>
              <a:buChar char="•"/>
            </a:pPr>
            <a:endParaRPr lang="en-US" altLang="zh-TW" sz="2000" dirty="0" smtClean="0">
              <a:latin typeface="微軟正黑體" pitchFamily="34" charset="-120"/>
              <a:ea typeface="微軟正黑體" pitchFamily="34" charset="-120"/>
            </a:endParaRPr>
          </a:p>
          <a:p>
            <a:pPr marL="342900" indent="-342900">
              <a:buFont typeface="Arial" panose="020B0604020202020204" pitchFamily="34" charset="0"/>
              <a:buChar char="•"/>
            </a:pPr>
            <a:endParaRPr lang="en-US" altLang="zh-TW" sz="2000" dirty="0" smtClean="0">
              <a:latin typeface="微軟正黑體" pitchFamily="34" charset="-120"/>
              <a:ea typeface="微軟正黑體" pitchFamily="34" charset="-120"/>
            </a:endParaRPr>
          </a:p>
          <a:p>
            <a:pPr marL="342900" indent="-342900">
              <a:buFont typeface="Arial" panose="020B0604020202020204" pitchFamily="34" charset="0"/>
              <a:buChar char="•"/>
            </a:pPr>
            <a:endParaRPr lang="en-US" altLang="zh-TW" sz="2000" dirty="0" smtClean="0">
              <a:latin typeface="微軟正黑體" pitchFamily="34" charset="-120"/>
              <a:ea typeface="微軟正黑體" pitchFamily="34" charset="-120"/>
            </a:endParaRPr>
          </a:p>
          <a:p>
            <a:pPr marL="342900" indent="-342900">
              <a:buFont typeface="Arial" panose="020B0604020202020204" pitchFamily="34" charset="0"/>
              <a:buChar char="•"/>
            </a:pPr>
            <a:endParaRPr lang="en-US" altLang="zh-TW" sz="2000" dirty="0" smtClean="0">
              <a:latin typeface="微軟正黑體" pitchFamily="34" charset="-120"/>
              <a:ea typeface="微軟正黑體" pitchFamily="34" charset="-120"/>
            </a:endParaRPr>
          </a:p>
        </p:txBody>
      </p:sp>
      <p:sp>
        <p:nvSpPr>
          <p:cNvPr id="3" name="矩形 2"/>
          <p:cNvSpPr/>
          <p:nvPr/>
        </p:nvSpPr>
        <p:spPr>
          <a:xfrm>
            <a:off x="1866042" y="1412776"/>
            <a:ext cx="1210588" cy="400110"/>
          </a:xfrm>
          <a:prstGeom prst="rect">
            <a:avLst/>
          </a:prstGeom>
        </p:spPr>
        <p:txBody>
          <a:bodyPr wrap="none">
            <a:spAutoFit/>
          </a:bodyPr>
          <a:lstStyle/>
          <a:p>
            <a:r>
              <a:rPr lang="zh-TW" altLang="en-US" sz="2000" b="1" dirty="0">
                <a:latin typeface="微軟正黑體" panose="020B0604030504040204" pitchFamily="34" charset="-120"/>
                <a:ea typeface="微軟正黑體" panose="020B0604030504040204" pitchFamily="34" charset="-120"/>
              </a:rPr>
              <a:t>判斷步驟</a:t>
            </a:r>
          </a:p>
        </p:txBody>
      </p:sp>
      <p:pic>
        <p:nvPicPr>
          <p:cNvPr id="1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47664" y="3480488"/>
            <a:ext cx="7416000" cy="308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3" cstate="print"/>
          <a:srcRect l="25397" t="34650" r="48473" b="22704"/>
          <a:stretch>
            <a:fillRect/>
          </a:stretch>
        </p:blipFill>
        <p:spPr bwMode="auto">
          <a:xfrm>
            <a:off x="1895034" y="3797507"/>
            <a:ext cx="2892990" cy="2655829"/>
          </a:xfrm>
          <a:prstGeom prst="rect">
            <a:avLst/>
          </a:prstGeom>
          <a:noFill/>
          <a:ln w="9525">
            <a:noFill/>
            <a:miter lim="800000"/>
            <a:headEnd/>
            <a:tailEnd/>
          </a:ln>
        </p:spPr>
      </p:pic>
      <p:cxnSp>
        <p:nvCxnSpPr>
          <p:cNvPr id="14" name="直線接點 13"/>
          <p:cNvCxnSpPr/>
          <p:nvPr/>
        </p:nvCxnSpPr>
        <p:spPr>
          <a:xfrm>
            <a:off x="2627784" y="4365104"/>
            <a:ext cx="1764000" cy="0"/>
          </a:xfrm>
          <a:prstGeom prst="line">
            <a:avLst/>
          </a:prstGeom>
        </p:spPr>
        <p:style>
          <a:lnRef idx="2">
            <a:schemeClr val="accent2"/>
          </a:lnRef>
          <a:fillRef idx="0">
            <a:schemeClr val="accent2"/>
          </a:fillRef>
          <a:effectRef idx="1">
            <a:schemeClr val="accent2"/>
          </a:effectRef>
          <a:fontRef idx="minor">
            <a:schemeClr val="tx1"/>
          </a:fontRef>
        </p:style>
      </p:cxnSp>
      <p:sp>
        <p:nvSpPr>
          <p:cNvPr id="15" name="矩形 14"/>
          <p:cNvSpPr/>
          <p:nvPr/>
        </p:nvSpPr>
        <p:spPr>
          <a:xfrm>
            <a:off x="5415887" y="4005064"/>
            <a:ext cx="2776722" cy="369332"/>
          </a:xfrm>
          <a:prstGeom prst="rect">
            <a:avLst/>
          </a:prstGeom>
        </p:spPr>
        <p:txBody>
          <a:bodyPr wrap="none">
            <a:spAutoFit/>
          </a:bodyPr>
          <a:lstStyle/>
          <a:p>
            <a:pPr algn="ctr"/>
            <a:r>
              <a:rPr lang="zh-TW" altLang="en-US" dirty="0" smtClean="0">
                <a:latin typeface="微軟正黑體" pitchFamily="34" charset="-120"/>
                <a:ea typeface="微軟正黑體" pitchFamily="34" charset="-120"/>
              </a:rPr>
              <a:t>技術領域是否</a:t>
            </a:r>
            <a:r>
              <a:rPr lang="zh-TW" altLang="en-US" b="1" dirty="0" smtClean="0">
                <a:latin typeface="微軟正黑體" pitchFamily="34" charset="-120"/>
                <a:ea typeface="微軟正黑體" pitchFamily="34" charset="-120"/>
              </a:rPr>
              <a:t>相同或相關</a:t>
            </a:r>
            <a:endParaRPr lang="zh-TW" altLang="en-US" b="1" dirty="0">
              <a:latin typeface="微軟正黑體" pitchFamily="34" charset="-120"/>
              <a:ea typeface="微軟正黑體" pitchFamily="34" charset="-120"/>
            </a:endParaRPr>
          </a:p>
        </p:txBody>
      </p:sp>
      <p:sp>
        <p:nvSpPr>
          <p:cNvPr id="16" name="矩形 15"/>
          <p:cNvSpPr/>
          <p:nvPr/>
        </p:nvSpPr>
        <p:spPr>
          <a:xfrm>
            <a:off x="5442336" y="4510861"/>
            <a:ext cx="2723823" cy="369332"/>
          </a:xfrm>
          <a:prstGeom prst="rect">
            <a:avLst/>
          </a:prstGeom>
        </p:spPr>
        <p:txBody>
          <a:bodyPr wrap="none">
            <a:spAutoFit/>
          </a:bodyPr>
          <a:lstStyle/>
          <a:p>
            <a:pPr algn="ctr"/>
            <a:r>
              <a:rPr lang="zh-TW" altLang="en-US" dirty="0" smtClean="0">
                <a:latin typeface="微軟正黑體" pitchFamily="34" charset="-120"/>
                <a:ea typeface="微軟正黑體" pitchFamily="34" charset="-120"/>
              </a:rPr>
              <a:t>實質相同之所</a:t>
            </a:r>
            <a:r>
              <a:rPr lang="zh-TW" altLang="en-US" b="1" dirty="0" smtClean="0">
                <a:latin typeface="微軟正黑體" pitchFamily="34" charset="-120"/>
                <a:ea typeface="微軟正黑體" pitchFamily="34" charset="-120"/>
              </a:rPr>
              <a:t>欲解決問題</a:t>
            </a:r>
            <a:endParaRPr lang="zh-TW" altLang="en-US" b="1" dirty="0">
              <a:latin typeface="微軟正黑體" pitchFamily="34" charset="-120"/>
              <a:ea typeface="微軟正黑體" pitchFamily="34" charset="-120"/>
            </a:endParaRPr>
          </a:p>
        </p:txBody>
      </p:sp>
      <p:sp>
        <p:nvSpPr>
          <p:cNvPr id="17" name="矩形 16"/>
          <p:cNvSpPr/>
          <p:nvPr/>
        </p:nvSpPr>
        <p:spPr>
          <a:xfrm>
            <a:off x="5557753" y="5003884"/>
            <a:ext cx="2492990" cy="369332"/>
          </a:xfrm>
          <a:prstGeom prst="rect">
            <a:avLst/>
          </a:prstGeom>
        </p:spPr>
        <p:txBody>
          <a:bodyPr wrap="none">
            <a:spAutoFit/>
          </a:bodyPr>
          <a:lstStyle/>
          <a:p>
            <a:pPr algn="ctr"/>
            <a:r>
              <a:rPr lang="zh-TW" altLang="en-US" dirty="0" smtClean="0">
                <a:latin typeface="微軟正黑體" pitchFamily="34" charset="-120"/>
                <a:ea typeface="微軟正黑體" pitchFamily="34" charset="-120"/>
              </a:rPr>
              <a:t>實質相同之</a:t>
            </a:r>
            <a:r>
              <a:rPr lang="zh-TW" altLang="en-US" b="1" dirty="0" smtClean="0">
                <a:latin typeface="微軟正黑體" pitchFamily="34" charset="-120"/>
                <a:ea typeface="微軟正黑體" pitchFamily="34" charset="-120"/>
              </a:rPr>
              <a:t>功能或作用</a:t>
            </a:r>
            <a:endParaRPr lang="zh-TW" altLang="en-US" b="1" dirty="0">
              <a:latin typeface="微軟正黑體" pitchFamily="34" charset="-120"/>
              <a:ea typeface="微軟正黑體" pitchFamily="34" charset="-120"/>
            </a:endParaRPr>
          </a:p>
        </p:txBody>
      </p:sp>
      <p:sp>
        <p:nvSpPr>
          <p:cNvPr id="18" name="矩形 17"/>
          <p:cNvSpPr/>
          <p:nvPr/>
        </p:nvSpPr>
        <p:spPr>
          <a:xfrm>
            <a:off x="4716016" y="5518973"/>
            <a:ext cx="4176464" cy="646331"/>
          </a:xfrm>
          <a:prstGeom prst="rect">
            <a:avLst/>
          </a:prstGeom>
        </p:spPr>
        <p:txBody>
          <a:bodyPr wrap="square">
            <a:spAutoFit/>
          </a:bodyPr>
          <a:lstStyle/>
          <a:p>
            <a:pPr algn="ctr"/>
            <a:r>
              <a:rPr lang="zh-TW" altLang="en-US" dirty="0" smtClean="0">
                <a:latin typeface="微軟正黑體" pitchFamily="34" charset="-120"/>
                <a:ea typeface="微軟正黑體" pitchFamily="34" charset="-120"/>
              </a:rPr>
              <a:t>明確記載或實質隱含</a:t>
            </a:r>
            <a:endParaRPr lang="en-US" altLang="zh-TW" dirty="0" smtClean="0">
              <a:latin typeface="微軟正黑體" pitchFamily="34" charset="-120"/>
              <a:ea typeface="微軟正黑體" pitchFamily="34" charset="-120"/>
            </a:endParaRPr>
          </a:p>
          <a:p>
            <a:pPr algn="ctr"/>
            <a:r>
              <a:rPr lang="zh-TW" altLang="en-US" b="1" dirty="0" smtClean="0">
                <a:latin typeface="微軟正黑體" pitchFamily="34" charset="-120"/>
                <a:ea typeface="微軟正黑體" pitchFamily="34" charset="-120"/>
              </a:rPr>
              <a:t>結合</a:t>
            </a:r>
            <a:r>
              <a:rPr lang="zh-TW" altLang="en-US" dirty="0" smtClean="0">
                <a:latin typeface="微軟正黑體" pitchFamily="34" charset="-120"/>
                <a:ea typeface="微軟正黑體" pitchFamily="34" charset="-120"/>
              </a:rPr>
              <a:t>不同引證之技術內容的</a:t>
            </a:r>
            <a:r>
              <a:rPr lang="zh-TW" altLang="en-US" b="1" dirty="0" smtClean="0">
                <a:latin typeface="微軟正黑體" pitchFamily="34" charset="-120"/>
                <a:ea typeface="微軟正黑體" pitchFamily="34" charset="-120"/>
              </a:rPr>
              <a:t>教示或建議</a:t>
            </a:r>
            <a:endParaRPr lang="zh-TW" altLang="en-US" b="1" dirty="0">
              <a:latin typeface="微軟正黑體" pitchFamily="34" charset="-120"/>
              <a:ea typeface="微軟正黑體" pitchFamily="34" charset="-120"/>
            </a:endParaRPr>
          </a:p>
        </p:txBody>
      </p:sp>
    </p:spTree>
    <p:extLst>
      <p:ext uri="{BB962C8B-B14F-4D97-AF65-F5344CB8AC3E}">
        <p14:creationId xmlns:p14="http://schemas.microsoft.com/office/powerpoint/2010/main" val="1904052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P spid="18"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日期版面配置區 1"/>
          <p:cNvSpPr>
            <a:spLocks noGrp="1"/>
          </p:cNvSpPr>
          <p:nvPr>
            <p:ph type="dt" sz="half" idx="10"/>
          </p:nvPr>
        </p:nvSpPr>
        <p:spPr>
          <a:xfrm>
            <a:off x="457200" y="6160219"/>
            <a:ext cx="2133600" cy="365125"/>
          </a:xfrm>
        </p:spPr>
        <p:txBody>
          <a:bodyPr/>
          <a:lstStyle/>
          <a:p>
            <a:r>
              <a:rPr lang="en-US" altLang="zh-TW" smtClean="0"/>
              <a:t>www.iipo.com.tw</a:t>
            </a:r>
            <a:endParaRPr lang="zh-TW" altLang="en-US" dirty="0"/>
          </a:p>
        </p:txBody>
      </p:sp>
      <p:sp>
        <p:nvSpPr>
          <p:cNvPr id="6" name="頁尾版面配置區 2"/>
          <p:cNvSpPr>
            <a:spLocks noGrp="1"/>
          </p:cNvSpPr>
          <p:nvPr>
            <p:ph type="ftr" sz="quarter" idx="11"/>
          </p:nvPr>
        </p:nvSpPr>
        <p:spPr>
          <a:xfrm>
            <a:off x="3124200" y="6160219"/>
            <a:ext cx="2895600" cy="365125"/>
          </a:xfrm>
        </p:spPr>
        <p:txBody>
          <a:bodyPr/>
          <a:lstStyle/>
          <a:p>
            <a:r>
              <a:rPr lang="zh-TW" altLang="en-US" smtClean="0"/>
              <a:t>源慶</a:t>
            </a:r>
            <a:r>
              <a:rPr lang="en-US" altLang="zh-TW" smtClean="0"/>
              <a:t>/</a:t>
            </a:r>
            <a:r>
              <a:rPr lang="zh-TW" altLang="en-US" smtClean="0"/>
              <a:t>鴻瑞國際法律專利商標事務所</a:t>
            </a:r>
            <a:endParaRPr lang="zh-TW" altLang="en-US" dirty="0"/>
          </a:p>
        </p:txBody>
      </p:sp>
      <p:sp>
        <p:nvSpPr>
          <p:cNvPr id="7" name="投影片編號版面配置區 3"/>
          <p:cNvSpPr>
            <a:spLocks noGrp="1"/>
          </p:cNvSpPr>
          <p:nvPr>
            <p:ph type="sldNum" sz="quarter" idx="12"/>
          </p:nvPr>
        </p:nvSpPr>
        <p:spPr>
          <a:xfrm>
            <a:off x="6553200" y="6160219"/>
            <a:ext cx="2133600" cy="365125"/>
          </a:xfrm>
        </p:spPr>
        <p:txBody>
          <a:bodyPr/>
          <a:lstStyle/>
          <a:p>
            <a:fld id="{144804FE-49CD-45A7-9DCA-03593087366E}" type="slidenum">
              <a:rPr lang="zh-TW" altLang="en-US" smtClean="0"/>
              <a:pPr/>
              <a:t>44</a:t>
            </a:fld>
            <a:endParaRPr lang="zh-TW" altLang="en-US" dirty="0"/>
          </a:p>
        </p:txBody>
      </p:sp>
      <p:cxnSp>
        <p:nvCxnSpPr>
          <p:cNvPr id="8" name="直線接點 7"/>
          <p:cNvCxnSpPr/>
          <p:nvPr/>
        </p:nvCxnSpPr>
        <p:spPr>
          <a:xfrm>
            <a:off x="0" y="6813376"/>
            <a:ext cx="9144000" cy="0"/>
          </a:xfrm>
          <a:prstGeom prst="line">
            <a:avLst/>
          </a:prstGeom>
          <a:ln w="165100"/>
        </p:spPr>
        <p:style>
          <a:lnRef idx="3">
            <a:schemeClr val="accent2"/>
          </a:lnRef>
          <a:fillRef idx="0">
            <a:schemeClr val="accent2"/>
          </a:fillRef>
          <a:effectRef idx="2">
            <a:schemeClr val="accent2"/>
          </a:effectRef>
          <a:fontRef idx="minor">
            <a:schemeClr val="tx1"/>
          </a:fontRef>
        </p:style>
      </p:cxnSp>
      <p:cxnSp>
        <p:nvCxnSpPr>
          <p:cNvPr id="9" name="直線接點 8"/>
          <p:cNvCxnSpPr/>
          <p:nvPr/>
        </p:nvCxnSpPr>
        <p:spPr>
          <a:xfrm>
            <a:off x="0" y="6597352"/>
            <a:ext cx="9144000" cy="0"/>
          </a:xfrm>
          <a:prstGeom prst="line">
            <a:avLst/>
          </a:prstGeom>
          <a:ln w="76200">
            <a:solidFill>
              <a:schemeClr val="accent2">
                <a:lumMod val="40000"/>
                <a:lumOff val="60000"/>
              </a:schemeClr>
            </a:solidFill>
          </a:ln>
        </p:spPr>
        <p:style>
          <a:lnRef idx="3">
            <a:schemeClr val="accent2"/>
          </a:lnRef>
          <a:fillRef idx="0">
            <a:schemeClr val="accent2"/>
          </a:fillRef>
          <a:effectRef idx="2">
            <a:schemeClr val="accent2"/>
          </a:effectRef>
          <a:fontRef idx="minor">
            <a:schemeClr val="tx1"/>
          </a:fontRef>
        </p:style>
      </p:cxnSp>
      <p:sp>
        <p:nvSpPr>
          <p:cNvPr id="2" name="矩形 1"/>
          <p:cNvSpPr/>
          <p:nvPr/>
        </p:nvSpPr>
        <p:spPr>
          <a:xfrm>
            <a:off x="1565043" y="1772816"/>
            <a:ext cx="7327437" cy="1754326"/>
          </a:xfrm>
          <a:prstGeom prst="rect">
            <a:avLst/>
          </a:prstGeom>
        </p:spPr>
        <p:txBody>
          <a:bodyPr wrap="square">
            <a:spAutoFit/>
          </a:bodyPr>
          <a:lstStyle/>
          <a:p>
            <a:pPr marL="285750" indent="-285750">
              <a:buFont typeface="Arial" panose="020B0604020202020204" pitchFamily="34" charset="0"/>
              <a:buChar char="•"/>
            </a:pPr>
            <a:r>
              <a:rPr lang="zh-TW" altLang="en-US" dirty="0" smtClean="0">
                <a:latin typeface="微軟正黑體" panose="020B0604030504040204" pitchFamily="34" charset="-120"/>
                <a:ea typeface="微軟正黑體" panose="020B0604030504040204" pitchFamily="34" charset="-120"/>
              </a:rPr>
              <a:t>步驟 </a:t>
            </a:r>
            <a:r>
              <a:rPr lang="en-US" altLang="zh-TW" dirty="0">
                <a:latin typeface="微軟正黑體" panose="020B0604030504040204" pitchFamily="34" charset="-120"/>
                <a:ea typeface="微軟正黑體" panose="020B0604030504040204" pitchFamily="34" charset="-120"/>
              </a:rPr>
              <a:t>1</a:t>
            </a:r>
            <a:r>
              <a:rPr lang="zh-TW" altLang="en-US" dirty="0">
                <a:latin typeface="微軟正黑體" panose="020B0604030504040204" pitchFamily="34" charset="-120"/>
                <a:ea typeface="微軟正黑體" panose="020B0604030504040204" pitchFamily="34" charset="-120"/>
              </a:rPr>
              <a:t>：確定申請專利之發明的</a:t>
            </a:r>
            <a:r>
              <a:rPr lang="zh-TW" altLang="en-US" dirty="0" smtClean="0">
                <a:latin typeface="微軟正黑體" panose="020B0604030504040204" pitchFamily="34" charset="-120"/>
                <a:ea typeface="微軟正黑體" panose="020B0604030504040204" pitchFamily="34" charset="-120"/>
              </a:rPr>
              <a:t>範圍</a:t>
            </a:r>
            <a:endParaRPr lang="zh-TW" altLang="en-US" dirty="0">
              <a:latin typeface="微軟正黑體" panose="020B0604030504040204" pitchFamily="34" charset="-120"/>
              <a:ea typeface="微軟正黑體" panose="020B0604030504040204" pitchFamily="34" charset="-120"/>
            </a:endParaRPr>
          </a:p>
          <a:p>
            <a:pPr marL="285750" indent="-285750">
              <a:buFont typeface="Arial" panose="020B0604020202020204" pitchFamily="34" charset="0"/>
              <a:buChar char="•"/>
            </a:pPr>
            <a:r>
              <a:rPr lang="zh-TW" altLang="en-US" dirty="0" smtClean="0">
                <a:latin typeface="微軟正黑體" panose="020B0604030504040204" pitchFamily="34" charset="-120"/>
                <a:ea typeface="微軟正黑體" panose="020B0604030504040204" pitchFamily="34" charset="-120"/>
              </a:rPr>
              <a:t>步驟 </a:t>
            </a:r>
            <a:r>
              <a:rPr lang="en-US" altLang="zh-TW" dirty="0">
                <a:latin typeface="微軟正黑體" panose="020B0604030504040204" pitchFamily="34" charset="-120"/>
                <a:ea typeface="微軟正黑體" panose="020B0604030504040204" pitchFamily="34" charset="-120"/>
              </a:rPr>
              <a:t>2</a:t>
            </a:r>
            <a:r>
              <a:rPr lang="zh-TW" altLang="en-US" dirty="0">
                <a:latin typeface="微軟正黑體" panose="020B0604030504040204" pitchFamily="34" charset="-120"/>
                <a:ea typeface="微軟正黑體" panose="020B0604030504040204" pitchFamily="34" charset="-120"/>
              </a:rPr>
              <a:t>：確定相關先前技術所揭露之</a:t>
            </a:r>
            <a:r>
              <a:rPr lang="zh-TW" altLang="en-US" dirty="0" smtClean="0">
                <a:latin typeface="微軟正黑體" panose="020B0604030504040204" pitchFamily="34" charset="-120"/>
                <a:ea typeface="微軟正黑體" panose="020B0604030504040204" pitchFamily="34" charset="-120"/>
              </a:rPr>
              <a:t>內容</a:t>
            </a:r>
            <a:endParaRPr lang="zh-TW" altLang="en-US" dirty="0">
              <a:latin typeface="微軟正黑體" panose="020B0604030504040204" pitchFamily="34" charset="-120"/>
              <a:ea typeface="微軟正黑體" panose="020B0604030504040204" pitchFamily="34" charset="-120"/>
            </a:endParaRPr>
          </a:p>
          <a:p>
            <a:pPr marL="285750" indent="-285750">
              <a:buFont typeface="Arial" panose="020B0604020202020204" pitchFamily="34" charset="0"/>
              <a:buChar char="•"/>
            </a:pPr>
            <a:r>
              <a:rPr lang="zh-TW" altLang="en-US" dirty="0" smtClean="0">
                <a:latin typeface="微軟正黑體" panose="020B0604030504040204" pitchFamily="34" charset="-120"/>
                <a:ea typeface="微軟正黑體" panose="020B0604030504040204" pitchFamily="34" charset="-120"/>
              </a:rPr>
              <a:t>步驟 </a:t>
            </a:r>
            <a:r>
              <a:rPr lang="en-US" altLang="zh-TW" dirty="0">
                <a:latin typeface="微軟正黑體" panose="020B0604030504040204" pitchFamily="34" charset="-120"/>
                <a:ea typeface="微軟正黑體" panose="020B0604030504040204" pitchFamily="34" charset="-120"/>
              </a:rPr>
              <a:t>3</a:t>
            </a:r>
            <a:r>
              <a:rPr lang="zh-TW" altLang="en-US" dirty="0">
                <a:latin typeface="微軟正黑體" panose="020B0604030504040204" pitchFamily="34" charset="-120"/>
                <a:ea typeface="微軟正黑體" panose="020B0604030504040204" pitchFamily="34" charset="-120"/>
              </a:rPr>
              <a:t>：確定該發明所屬技術領域中具有通常知識者之</a:t>
            </a:r>
            <a:r>
              <a:rPr lang="zh-TW" altLang="en-US" dirty="0" smtClean="0">
                <a:latin typeface="微軟正黑體" panose="020B0604030504040204" pitchFamily="34" charset="-120"/>
                <a:ea typeface="微軟正黑體" panose="020B0604030504040204" pitchFamily="34" charset="-120"/>
              </a:rPr>
              <a:t>技術水準</a:t>
            </a:r>
            <a:endParaRPr lang="zh-TW" altLang="en-US" dirty="0">
              <a:latin typeface="微軟正黑體" panose="020B0604030504040204" pitchFamily="34" charset="-120"/>
              <a:ea typeface="微軟正黑體" panose="020B0604030504040204" pitchFamily="34" charset="-120"/>
            </a:endParaRPr>
          </a:p>
          <a:p>
            <a:pPr marL="285750" indent="-285750">
              <a:buFont typeface="Arial" panose="020B0604020202020204" pitchFamily="34" charset="0"/>
              <a:buChar char="•"/>
            </a:pPr>
            <a:r>
              <a:rPr lang="zh-TW" altLang="en-US" dirty="0" smtClean="0">
                <a:latin typeface="微軟正黑體" panose="020B0604030504040204" pitchFamily="34" charset="-120"/>
                <a:ea typeface="微軟正黑體" panose="020B0604030504040204" pitchFamily="34" charset="-120"/>
              </a:rPr>
              <a:t>步驟 </a:t>
            </a:r>
            <a:r>
              <a:rPr lang="en-US" altLang="zh-TW" dirty="0">
                <a:latin typeface="微軟正黑體" panose="020B0604030504040204" pitchFamily="34" charset="-120"/>
                <a:ea typeface="微軟正黑體" panose="020B0604030504040204" pitchFamily="34" charset="-120"/>
              </a:rPr>
              <a:t>4</a:t>
            </a:r>
            <a:r>
              <a:rPr lang="zh-TW" altLang="en-US" dirty="0">
                <a:latin typeface="微軟正黑體" panose="020B0604030504040204" pitchFamily="34" charset="-120"/>
                <a:ea typeface="微軟正黑體" panose="020B0604030504040204" pitchFamily="34" charset="-120"/>
              </a:rPr>
              <a:t>：確認該發明與相關先前技術所揭露之內容間的</a:t>
            </a:r>
            <a:r>
              <a:rPr lang="zh-TW" altLang="en-US" dirty="0" smtClean="0">
                <a:latin typeface="微軟正黑體" panose="020B0604030504040204" pitchFamily="34" charset="-120"/>
                <a:ea typeface="微軟正黑體" panose="020B0604030504040204" pitchFamily="34" charset="-120"/>
              </a:rPr>
              <a:t>差異</a:t>
            </a:r>
            <a:endParaRPr lang="zh-TW" altLang="en-US" dirty="0">
              <a:latin typeface="微軟正黑體" panose="020B0604030504040204" pitchFamily="34" charset="-120"/>
              <a:ea typeface="微軟正黑體" panose="020B0604030504040204" pitchFamily="34" charset="-120"/>
            </a:endParaRPr>
          </a:p>
          <a:p>
            <a:pPr marL="285750" indent="-285750">
              <a:buFont typeface="Arial" panose="020B0604020202020204" pitchFamily="34" charset="0"/>
              <a:buChar char="•"/>
            </a:pPr>
            <a:r>
              <a:rPr lang="zh-TW" altLang="en-US" dirty="0" smtClean="0">
                <a:latin typeface="微軟正黑體" panose="020B0604030504040204" pitchFamily="34" charset="-120"/>
                <a:ea typeface="微軟正黑體" panose="020B0604030504040204" pitchFamily="34" charset="-120"/>
              </a:rPr>
              <a:t>步驟 </a:t>
            </a:r>
            <a:r>
              <a:rPr lang="en-US" altLang="zh-TW" dirty="0">
                <a:latin typeface="微軟正黑體" panose="020B0604030504040204" pitchFamily="34" charset="-120"/>
                <a:ea typeface="微軟正黑體" panose="020B0604030504040204" pitchFamily="34" charset="-120"/>
              </a:rPr>
              <a:t>5</a:t>
            </a:r>
            <a:r>
              <a:rPr lang="zh-TW" altLang="en-US" dirty="0">
                <a:latin typeface="微軟正黑體" panose="020B0604030504040204" pitchFamily="34" charset="-120"/>
                <a:ea typeface="微軟正黑體" panose="020B0604030504040204" pitchFamily="34" charset="-120"/>
              </a:rPr>
              <a:t>：</a:t>
            </a:r>
            <a:r>
              <a:rPr lang="zh-TW" altLang="en-US" b="1" dirty="0">
                <a:solidFill>
                  <a:schemeClr val="accent2"/>
                </a:solidFill>
                <a:latin typeface="微軟正黑體" panose="020B0604030504040204" pitchFamily="34" charset="-120"/>
                <a:ea typeface="微軟正黑體" panose="020B0604030504040204" pitchFamily="34" charset="-120"/>
              </a:rPr>
              <a:t>該發明所屬技術領域中具有通常知識者參酌相關先前技術所</a:t>
            </a:r>
            <a:r>
              <a:rPr lang="zh-TW" altLang="en-US" b="1" dirty="0" smtClean="0">
                <a:solidFill>
                  <a:schemeClr val="accent2"/>
                </a:solidFill>
                <a:latin typeface="微軟正黑體" panose="020B0604030504040204" pitchFamily="34" charset="-120"/>
                <a:ea typeface="微軟正黑體" panose="020B0604030504040204" pitchFamily="34" charset="-120"/>
              </a:rPr>
              <a:t>揭露</a:t>
            </a:r>
            <a:r>
              <a:rPr lang="zh-TW" altLang="en-US" b="1" dirty="0">
                <a:solidFill>
                  <a:schemeClr val="accent2"/>
                </a:solidFill>
                <a:latin typeface="微軟正黑體" panose="020B0604030504040204" pitchFamily="34" charset="-120"/>
                <a:ea typeface="微軟正黑體" panose="020B0604030504040204" pitchFamily="34" charset="-120"/>
              </a:rPr>
              <a:t>之內容及申請時之通常知識，是否能輕易完成申請專利</a:t>
            </a:r>
            <a:r>
              <a:rPr lang="zh-TW" altLang="en-US" b="1" dirty="0" smtClean="0">
                <a:solidFill>
                  <a:schemeClr val="accent2"/>
                </a:solidFill>
                <a:latin typeface="微軟正黑體" panose="020B0604030504040204" pitchFamily="34" charset="-120"/>
                <a:ea typeface="微軟正黑體" panose="020B0604030504040204" pitchFamily="34" charset="-120"/>
              </a:rPr>
              <a:t>之發明</a:t>
            </a:r>
            <a:endParaRPr lang="zh-TW" altLang="en-US" b="1" dirty="0">
              <a:solidFill>
                <a:schemeClr val="accent2"/>
              </a:solidFill>
              <a:latin typeface="微軟正黑體" panose="020B0604030504040204" pitchFamily="34" charset="-120"/>
              <a:ea typeface="微軟正黑體" panose="020B0604030504040204" pitchFamily="34" charset="-120"/>
            </a:endParaRPr>
          </a:p>
        </p:txBody>
      </p:sp>
      <p:sp>
        <p:nvSpPr>
          <p:cNvPr id="10" name="文字方塊 9"/>
          <p:cNvSpPr txBox="1"/>
          <p:nvPr/>
        </p:nvSpPr>
        <p:spPr>
          <a:xfrm>
            <a:off x="2951820" y="214290"/>
            <a:ext cx="3240360" cy="707886"/>
          </a:xfrm>
          <a:prstGeom prst="rect">
            <a:avLst/>
          </a:prstGeom>
          <a:noFill/>
        </p:spPr>
        <p:txBody>
          <a:bodyPr wrap="square" rtlCol="0">
            <a:spAutoFit/>
          </a:bodyPr>
          <a:lstStyle/>
          <a:p>
            <a:pPr algn="ctr"/>
            <a:r>
              <a:rPr lang="zh-TW" altLang="en-US" sz="4000" dirty="0">
                <a:latin typeface="微軟正黑體" panose="020B0604030504040204" pitchFamily="34" charset="-120"/>
                <a:ea typeface="微軟正黑體" panose="020B0604030504040204" pitchFamily="34" charset="-120"/>
              </a:rPr>
              <a:t>發明審查要件</a:t>
            </a:r>
          </a:p>
        </p:txBody>
      </p:sp>
      <p:sp>
        <p:nvSpPr>
          <p:cNvPr id="11" name="文字方塊 10"/>
          <p:cNvSpPr txBox="1"/>
          <p:nvPr/>
        </p:nvSpPr>
        <p:spPr>
          <a:xfrm>
            <a:off x="539552" y="1412776"/>
            <a:ext cx="1800200" cy="4401205"/>
          </a:xfrm>
          <a:prstGeom prst="rect">
            <a:avLst/>
          </a:prstGeom>
          <a:noFill/>
        </p:spPr>
        <p:txBody>
          <a:bodyPr wrap="square" rtlCol="0">
            <a:spAutoFit/>
          </a:bodyPr>
          <a:lstStyle/>
          <a:p>
            <a:pPr marL="342900" indent="-342900">
              <a:buFont typeface="Arial" panose="020B0604020202020204" pitchFamily="34" charset="0"/>
              <a:buChar char="•"/>
            </a:pPr>
            <a:endParaRPr lang="en-US" altLang="zh-TW" sz="2000" dirty="0" smtClean="0">
              <a:latin typeface="微軟正黑體" pitchFamily="34" charset="-120"/>
              <a:ea typeface="微軟正黑體" pitchFamily="34" charset="-120"/>
            </a:endParaRPr>
          </a:p>
          <a:p>
            <a:endParaRPr lang="en-US" altLang="zh-TW" sz="2000" dirty="0" smtClean="0">
              <a:latin typeface="微軟正黑體" pitchFamily="34" charset="-120"/>
              <a:ea typeface="微軟正黑體" pitchFamily="34" charset="-120"/>
            </a:endParaRPr>
          </a:p>
          <a:p>
            <a:pPr marL="342900" indent="-342900">
              <a:buFont typeface="Arial" panose="020B0604020202020204" pitchFamily="34" charset="0"/>
              <a:buChar char="•"/>
            </a:pPr>
            <a:endParaRPr lang="en-US" altLang="zh-TW" sz="2000" dirty="0" smtClean="0">
              <a:latin typeface="微軟正黑體" pitchFamily="34" charset="-120"/>
              <a:ea typeface="微軟正黑體" pitchFamily="34" charset="-120"/>
            </a:endParaRPr>
          </a:p>
          <a:p>
            <a:endParaRPr lang="en-US" altLang="zh-TW" sz="2000" dirty="0" smtClean="0">
              <a:latin typeface="微軟正黑體" pitchFamily="34" charset="-120"/>
              <a:ea typeface="微軟正黑體" pitchFamily="34" charset="-120"/>
            </a:endParaRPr>
          </a:p>
          <a:p>
            <a:pPr marL="342900" indent="-342900">
              <a:buFont typeface="Arial" panose="020B0604020202020204" pitchFamily="34" charset="0"/>
              <a:buChar char="•"/>
            </a:pPr>
            <a:endParaRPr lang="en-US" altLang="zh-TW" sz="2000" dirty="0" smtClean="0">
              <a:latin typeface="微軟正黑體" pitchFamily="34" charset="-120"/>
              <a:ea typeface="微軟正黑體" pitchFamily="34" charset="-120"/>
            </a:endParaRPr>
          </a:p>
          <a:p>
            <a:pPr marL="342900" indent="-342900">
              <a:buFont typeface="Arial" panose="020B0604020202020204" pitchFamily="34" charset="0"/>
              <a:buChar char="•"/>
            </a:pPr>
            <a:endParaRPr lang="en-US" altLang="zh-TW" sz="2000" dirty="0" smtClean="0">
              <a:latin typeface="微軟正黑體" pitchFamily="34" charset="-120"/>
              <a:ea typeface="微軟正黑體" pitchFamily="34" charset="-120"/>
            </a:endParaRPr>
          </a:p>
          <a:p>
            <a:pPr marL="342900" indent="-342900">
              <a:buFont typeface="Arial" panose="020B0604020202020204" pitchFamily="34" charset="0"/>
              <a:buChar char="•"/>
            </a:pPr>
            <a:endParaRPr lang="en-US" altLang="zh-TW" sz="2000" dirty="0" smtClean="0">
              <a:latin typeface="微軟正黑體" pitchFamily="34" charset="-120"/>
              <a:ea typeface="微軟正黑體" pitchFamily="34" charset="-120"/>
            </a:endParaRPr>
          </a:p>
          <a:p>
            <a:pPr marL="342900" indent="-342900">
              <a:buFont typeface="Arial" panose="020B0604020202020204" pitchFamily="34" charset="0"/>
              <a:buChar char="•"/>
            </a:pPr>
            <a:endParaRPr lang="en-US" altLang="zh-TW" sz="2000" dirty="0" smtClean="0">
              <a:latin typeface="微軟正黑體" pitchFamily="34" charset="-120"/>
              <a:ea typeface="微軟正黑體" pitchFamily="34" charset="-120"/>
            </a:endParaRPr>
          </a:p>
          <a:p>
            <a:pPr marL="342900" indent="-342900">
              <a:buFont typeface="Arial" panose="020B0604020202020204" pitchFamily="34" charset="0"/>
              <a:buChar char="•"/>
            </a:pPr>
            <a:endParaRPr lang="en-US" altLang="zh-TW" sz="2000" dirty="0" smtClean="0">
              <a:latin typeface="微軟正黑體" pitchFamily="34" charset="-120"/>
              <a:ea typeface="微軟正黑體" pitchFamily="34" charset="-120"/>
            </a:endParaRPr>
          </a:p>
          <a:p>
            <a:pPr marL="342900" indent="-342900">
              <a:buFont typeface="Arial" panose="020B0604020202020204" pitchFamily="34" charset="0"/>
              <a:buChar char="•"/>
            </a:pPr>
            <a:r>
              <a:rPr lang="zh-TW" altLang="en-US" sz="2000" b="1" dirty="0" smtClean="0">
                <a:latin typeface="微軟正黑體" pitchFamily="34" charset="-120"/>
                <a:ea typeface="微軟正黑體" pitchFamily="34" charset="-120"/>
              </a:rPr>
              <a:t>進步性</a:t>
            </a:r>
            <a:endParaRPr lang="en-US" altLang="zh-TW" sz="2000" b="1" dirty="0" smtClean="0">
              <a:latin typeface="微軟正黑體" pitchFamily="34" charset="-120"/>
              <a:ea typeface="微軟正黑體" pitchFamily="34" charset="-120"/>
            </a:endParaRPr>
          </a:p>
          <a:p>
            <a:pPr marL="342900" indent="-342900">
              <a:buFont typeface="Arial" panose="020B0604020202020204" pitchFamily="34" charset="0"/>
              <a:buChar char="•"/>
            </a:pPr>
            <a:endParaRPr lang="en-US" altLang="zh-TW" sz="2000" dirty="0" smtClean="0">
              <a:latin typeface="微軟正黑體" pitchFamily="34" charset="-120"/>
              <a:ea typeface="微軟正黑體" pitchFamily="34" charset="-120"/>
            </a:endParaRPr>
          </a:p>
          <a:p>
            <a:pPr marL="342900" indent="-342900">
              <a:buFont typeface="Arial" panose="020B0604020202020204" pitchFamily="34" charset="0"/>
              <a:buChar char="•"/>
            </a:pPr>
            <a:endParaRPr lang="en-US" altLang="zh-TW" sz="2000" dirty="0" smtClean="0">
              <a:latin typeface="微軟正黑體" pitchFamily="34" charset="-120"/>
              <a:ea typeface="微軟正黑體" pitchFamily="34" charset="-120"/>
            </a:endParaRPr>
          </a:p>
          <a:p>
            <a:pPr marL="342900" indent="-342900">
              <a:buFont typeface="Arial" panose="020B0604020202020204" pitchFamily="34" charset="0"/>
              <a:buChar char="•"/>
            </a:pPr>
            <a:endParaRPr lang="en-US" altLang="zh-TW" sz="2000" dirty="0" smtClean="0">
              <a:latin typeface="微軟正黑體" pitchFamily="34" charset="-120"/>
              <a:ea typeface="微軟正黑體" pitchFamily="34" charset="-120"/>
            </a:endParaRPr>
          </a:p>
          <a:p>
            <a:pPr marL="342900" indent="-342900">
              <a:buFont typeface="Arial" panose="020B0604020202020204" pitchFamily="34" charset="0"/>
              <a:buChar char="•"/>
            </a:pPr>
            <a:endParaRPr lang="en-US" altLang="zh-TW" sz="2000" dirty="0" smtClean="0">
              <a:latin typeface="微軟正黑體" pitchFamily="34" charset="-120"/>
              <a:ea typeface="微軟正黑體" pitchFamily="34" charset="-120"/>
            </a:endParaRPr>
          </a:p>
        </p:txBody>
      </p:sp>
      <p:sp>
        <p:nvSpPr>
          <p:cNvPr id="3" name="矩形 2"/>
          <p:cNvSpPr/>
          <p:nvPr/>
        </p:nvSpPr>
        <p:spPr>
          <a:xfrm>
            <a:off x="1866042" y="1412776"/>
            <a:ext cx="1210588" cy="400110"/>
          </a:xfrm>
          <a:prstGeom prst="rect">
            <a:avLst/>
          </a:prstGeom>
        </p:spPr>
        <p:txBody>
          <a:bodyPr wrap="none">
            <a:spAutoFit/>
          </a:bodyPr>
          <a:lstStyle/>
          <a:p>
            <a:r>
              <a:rPr lang="zh-TW" altLang="en-US" sz="2000" b="1" dirty="0">
                <a:latin typeface="微軟正黑體" panose="020B0604030504040204" pitchFamily="34" charset="-120"/>
                <a:ea typeface="微軟正黑體" panose="020B0604030504040204" pitchFamily="34" charset="-120"/>
              </a:rPr>
              <a:t>判斷步驟</a:t>
            </a:r>
          </a:p>
        </p:txBody>
      </p:sp>
      <p:pic>
        <p:nvPicPr>
          <p:cNvPr id="1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47664" y="3480488"/>
            <a:ext cx="7416000" cy="308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3" cstate="print"/>
          <a:srcRect l="25397" t="34650" r="48473" b="22704"/>
          <a:stretch>
            <a:fillRect/>
          </a:stretch>
        </p:blipFill>
        <p:spPr bwMode="auto">
          <a:xfrm>
            <a:off x="1895034" y="3797507"/>
            <a:ext cx="2892990" cy="2655829"/>
          </a:xfrm>
          <a:prstGeom prst="rect">
            <a:avLst/>
          </a:prstGeom>
          <a:noFill/>
          <a:ln w="9525">
            <a:noFill/>
            <a:miter lim="800000"/>
            <a:headEnd/>
            <a:tailEnd/>
          </a:ln>
        </p:spPr>
      </p:pic>
      <p:cxnSp>
        <p:nvCxnSpPr>
          <p:cNvPr id="14" name="直線接點 13"/>
          <p:cNvCxnSpPr/>
          <p:nvPr/>
        </p:nvCxnSpPr>
        <p:spPr>
          <a:xfrm>
            <a:off x="2483768" y="5661248"/>
            <a:ext cx="900000" cy="0"/>
          </a:xfrm>
          <a:prstGeom prst="line">
            <a:avLst/>
          </a:prstGeom>
        </p:spPr>
        <p:style>
          <a:lnRef idx="2">
            <a:schemeClr val="accent2"/>
          </a:lnRef>
          <a:fillRef idx="0">
            <a:schemeClr val="accent2"/>
          </a:fillRef>
          <a:effectRef idx="1">
            <a:schemeClr val="accent2"/>
          </a:effectRef>
          <a:fontRef idx="minor">
            <a:schemeClr val="tx1"/>
          </a:fontRef>
        </p:style>
      </p:cxnSp>
      <p:sp>
        <p:nvSpPr>
          <p:cNvPr id="19" name="矩形 18"/>
          <p:cNvSpPr/>
          <p:nvPr/>
        </p:nvSpPr>
        <p:spPr>
          <a:xfrm>
            <a:off x="4644008" y="3789040"/>
            <a:ext cx="4572000" cy="584775"/>
          </a:xfrm>
          <a:prstGeom prst="rect">
            <a:avLst/>
          </a:prstGeom>
        </p:spPr>
        <p:txBody>
          <a:bodyPr>
            <a:spAutoFit/>
          </a:bodyPr>
          <a:lstStyle/>
          <a:p>
            <a:r>
              <a:rPr lang="en-US" altLang="zh-TW" sz="1600" dirty="0" smtClean="0">
                <a:latin typeface="微軟正黑體" pitchFamily="34" charset="-120"/>
                <a:ea typeface="微軟正黑體" pitchFamily="34" charset="-120"/>
              </a:rPr>
              <a:t>〔</a:t>
            </a:r>
            <a:r>
              <a:rPr lang="zh-TW" altLang="en-US" sz="1600" dirty="0" smtClean="0">
                <a:latin typeface="微軟正黑體" pitchFamily="34" charset="-120"/>
                <a:ea typeface="微軟正黑體" pitchFamily="34" charset="-120"/>
              </a:rPr>
              <a:t>請求項</a:t>
            </a:r>
            <a:r>
              <a:rPr lang="en-US" altLang="zh-TW" sz="1600" dirty="0" smtClean="0">
                <a:latin typeface="微軟正黑體" pitchFamily="34" charset="-120"/>
                <a:ea typeface="微軟正黑體" pitchFamily="34" charset="-120"/>
              </a:rPr>
              <a:t>〕 </a:t>
            </a:r>
          </a:p>
          <a:p>
            <a:r>
              <a:rPr lang="zh-TW" altLang="en-US" sz="1600" dirty="0" smtClean="0">
                <a:latin typeface="微軟正黑體" pitchFamily="34" charset="-120"/>
                <a:ea typeface="微軟正黑體" pitchFamily="34" charset="-120"/>
              </a:rPr>
              <a:t>一種</a:t>
            </a:r>
            <a:r>
              <a:rPr lang="zh-TW" altLang="en-US" sz="1600" b="1" dirty="0" smtClean="0">
                <a:latin typeface="微軟正黑體" pitchFamily="34" charset="-120"/>
                <a:ea typeface="微軟正黑體" pitchFamily="34" charset="-120"/>
              </a:rPr>
              <a:t>鋁製</a:t>
            </a:r>
            <a:r>
              <a:rPr lang="zh-TW" altLang="en-US" sz="1600" dirty="0" smtClean="0">
                <a:latin typeface="微軟正黑體" pitchFamily="34" charset="-120"/>
                <a:ea typeface="微軟正黑體" pitchFamily="34" charset="-120"/>
              </a:rPr>
              <a:t>之</a:t>
            </a:r>
            <a:r>
              <a:rPr lang="zh-TW" altLang="en-US" sz="1600" b="1" dirty="0" smtClean="0">
                <a:latin typeface="微軟正黑體" pitchFamily="34" charset="-120"/>
                <a:ea typeface="微軟正黑體" pitchFamily="34" charset="-120"/>
              </a:rPr>
              <a:t>建築結構材料片</a:t>
            </a:r>
            <a:r>
              <a:rPr lang="zh-TW" altLang="en-US" sz="1600" dirty="0" smtClean="0">
                <a:latin typeface="微軟正黑體" pitchFamily="34" charset="-120"/>
                <a:ea typeface="微軟正黑體" pitchFamily="34" charset="-120"/>
              </a:rPr>
              <a:t>，其具有彎曲結構。</a:t>
            </a:r>
            <a:endParaRPr lang="zh-TW" altLang="en-US" sz="1600" dirty="0">
              <a:latin typeface="微軟正黑體" pitchFamily="34" charset="-120"/>
              <a:ea typeface="微軟正黑體" pitchFamily="34" charset="-120"/>
            </a:endParaRPr>
          </a:p>
        </p:txBody>
      </p:sp>
      <p:sp>
        <p:nvSpPr>
          <p:cNvPr id="20" name="矩形 19"/>
          <p:cNvSpPr/>
          <p:nvPr/>
        </p:nvSpPr>
        <p:spPr>
          <a:xfrm>
            <a:off x="4644008" y="4437112"/>
            <a:ext cx="4572000" cy="830997"/>
          </a:xfrm>
          <a:prstGeom prst="rect">
            <a:avLst/>
          </a:prstGeom>
        </p:spPr>
        <p:txBody>
          <a:bodyPr>
            <a:spAutoFit/>
          </a:bodyPr>
          <a:lstStyle/>
          <a:p>
            <a:r>
              <a:rPr lang="en-US" altLang="zh-TW" sz="1600" dirty="0" smtClean="0">
                <a:latin typeface="微軟正黑體" pitchFamily="34" charset="-120"/>
                <a:ea typeface="微軟正黑體" pitchFamily="34" charset="-120"/>
              </a:rPr>
              <a:t>〔</a:t>
            </a:r>
            <a:r>
              <a:rPr lang="zh-TW" altLang="en-US" sz="1600" dirty="0" smtClean="0">
                <a:latin typeface="微軟正黑體" pitchFamily="34" charset="-120"/>
                <a:ea typeface="微軟正黑體" pitchFamily="34" charset="-120"/>
              </a:rPr>
              <a:t>主要引證</a:t>
            </a:r>
            <a:r>
              <a:rPr lang="en-US" altLang="zh-TW" sz="1600" dirty="0" smtClean="0">
                <a:latin typeface="微軟正黑體" pitchFamily="34" charset="-120"/>
                <a:ea typeface="微軟正黑體" pitchFamily="34" charset="-120"/>
              </a:rPr>
              <a:t>〕</a:t>
            </a:r>
          </a:p>
          <a:p>
            <a:r>
              <a:rPr lang="en-US" altLang="zh-TW" sz="1600" dirty="0" smtClean="0">
                <a:latin typeface="微軟正黑體" pitchFamily="34" charset="-120"/>
                <a:ea typeface="微軟正黑體" pitchFamily="34" charset="-120"/>
              </a:rPr>
              <a:t> </a:t>
            </a:r>
            <a:r>
              <a:rPr lang="zh-TW" altLang="en-US" sz="1600" dirty="0" smtClean="0">
                <a:latin typeface="微軟正黑體" pitchFamily="34" charset="-120"/>
                <a:ea typeface="微軟正黑體" pitchFamily="34" charset="-120"/>
              </a:rPr>
              <a:t>一種</a:t>
            </a:r>
            <a:r>
              <a:rPr lang="zh-TW" altLang="en-US" sz="1600" b="1" dirty="0" smtClean="0">
                <a:latin typeface="微軟正黑體" pitchFamily="34" charset="-120"/>
                <a:ea typeface="微軟正黑體" pitchFamily="34" charset="-120"/>
              </a:rPr>
              <a:t>建築結構板片材料</a:t>
            </a:r>
            <a:r>
              <a:rPr lang="zh-TW" altLang="en-US" sz="1600" dirty="0" smtClean="0">
                <a:latin typeface="微軟正黑體" pitchFamily="34" charset="-120"/>
                <a:ea typeface="微軟正黑體" pitchFamily="34" charset="-120"/>
              </a:rPr>
              <a:t>，其具有彎曲結構，係選自</a:t>
            </a:r>
            <a:r>
              <a:rPr lang="zh-TW" altLang="en-US" sz="1600" b="1" dirty="0" smtClean="0">
                <a:latin typeface="微軟正黑體" pitchFamily="34" charset="-120"/>
                <a:ea typeface="微軟正黑體" pitchFamily="34" charset="-120"/>
              </a:rPr>
              <a:t>質輕、耐蝕性高之材料</a:t>
            </a:r>
            <a:r>
              <a:rPr lang="zh-TW" altLang="en-US" sz="1600" dirty="0" smtClean="0">
                <a:latin typeface="微軟正黑體" pitchFamily="34" charset="-120"/>
                <a:ea typeface="微軟正黑體" pitchFamily="34" charset="-120"/>
              </a:rPr>
              <a:t>。</a:t>
            </a:r>
            <a:endParaRPr lang="zh-TW" altLang="en-US" sz="1600" dirty="0">
              <a:latin typeface="微軟正黑體" pitchFamily="34" charset="-120"/>
              <a:ea typeface="微軟正黑體" pitchFamily="34" charset="-120"/>
            </a:endParaRPr>
          </a:p>
        </p:txBody>
      </p:sp>
      <p:sp>
        <p:nvSpPr>
          <p:cNvPr id="21" name="矩形 20"/>
          <p:cNvSpPr/>
          <p:nvPr/>
        </p:nvSpPr>
        <p:spPr>
          <a:xfrm>
            <a:off x="4644008" y="5334307"/>
            <a:ext cx="4572000" cy="1077218"/>
          </a:xfrm>
          <a:prstGeom prst="rect">
            <a:avLst/>
          </a:prstGeom>
        </p:spPr>
        <p:txBody>
          <a:bodyPr>
            <a:spAutoFit/>
          </a:bodyPr>
          <a:lstStyle/>
          <a:p>
            <a:r>
              <a:rPr lang="en-US" altLang="zh-TW" sz="1600" dirty="0" smtClean="0">
                <a:latin typeface="微軟正黑體" pitchFamily="34" charset="-120"/>
                <a:ea typeface="微軟正黑體" pitchFamily="34" charset="-120"/>
              </a:rPr>
              <a:t>〔</a:t>
            </a:r>
            <a:r>
              <a:rPr lang="zh-TW" altLang="en-US" sz="1600" dirty="0" smtClean="0">
                <a:latin typeface="微軟正黑體" pitchFamily="34" charset="-120"/>
                <a:ea typeface="微軟正黑體" pitchFamily="34" charset="-120"/>
              </a:rPr>
              <a:t>其他引證</a:t>
            </a:r>
            <a:r>
              <a:rPr lang="en-US" altLang="zh-TW" sz="1600" dirty="0" smtClean="0">
                <a:latin typeface="微軟正黑體" pitchFamily="34" charset="-120"/>
                <a:ea typeface="微軟正黑體" pitchFamily="34" charset="-120"/>
              </a:rPr>
              <a:t>〕 </a:t>
            </a:r>
          </a:p>
          <a:p>
            <a:r>
              <a:rPr lang="zh-TW" altLang="en-US" sz="1600" dirty="0" smtClean="0">
                <a:latin typeface="微軟正黑體" pitchFamily="34" charset="-120"/>
                <a:ea typeface="微軟正黑體" pitchFamily="34" charset="-120"/>
              </a:rPr>
              <a:t>一種</a:t>
            </a:r>
            <a:r>
              <a:rPr lang="zh-TW" altLang="en-US" sz="1600" b="1" dirty="0" smtClean="0">
                <a:latin typeface="微軟正黑體" pitchFamily="34" charset="-120"/>
                <a:ea typeface="微軟正黑體" pitchFamily="34" charset="-120"/>
              </a:rPr>
              <a:t>屋頂桁架構件</a:t>
            </a:r>
            <a:r>
              <a:rPr lang="zh-TW" altLang="en-US" sz="1600" dirty="0" smtClean="0">
                <a:latin typeface="微軟正黑體" pitchFamily="34" charset="-120"/>
                <a:ea typeface="微軟正黑體" pitchFamily="34" charset="-120"/>
              </a:rPr>
              <a:t>，其係以鋁材或鋁合金製作，由於</a:t>
            </a:r>
            <a:r>
              <a:rPr lang="zh-TW" altLang="en-US" sz="1600" b="1" dirty="0" smtClean="0">
                <a:latin typeface="微軟正黑體" pitchFamily="34" charset="-120"/>
                <a:ea typeface="微軟正黑體" pitchFamily="34" charset="-120"/>
              </a:rPr>
              <a:t>鋁為一種輕質材料</a:t>
            </a:r>
            <a:r>
              <a:rPr lang="zh-TW" altLang="en-US" sz="1600" dirty="0" smtClean="0">
                <a:latin typeface="微軟正黑體" pitchFamily="34" charset="-120"/>
                <a:ea typeface="微軟正黑體" pitchFamily="34" charset="-120"/>
              </a:rPr>
              <a:t>，因此可減輕該構件之重量。</a:t>
            </a:r>
            <a:endParaRPr lang="zh-TW" altLang="en-US" sz="1600" dirty="0">
              <a:latin typeface="微軟正黑體" pitchFamily="34" charset="-120"/>
              <a:ea typeface="微軟正黑體" pitchFamily="34" charset="-120"/>
            </a:endParaRPr>
          </a:p>
        </p:txBody>
      </p:sp>
    </p:spTree>
    <p:extLst>
      <p:ext uri="{BB962C8B-B14F-4D97-AF65-F5344CB8AC3E}">
        <p14:creationId xmlns:p14="http://schemas.microsoft.com/office/powerpoint/2010/main" val="190405240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日期版面配置區 1"/>
          <p:cNvSpPr>
            <a:spLocks noGrp="1"/>
          </p:cNvSpPr>
          <p:nvPr>
            <p:ph type="dt" sz="half" idx="10"/>
          </p:nvPr>
        </p:nvSpPr>
        <p:spPr>
          <a:xfrm>
            <a:off x="457200" y="6160219"/>
            <a:ext cx="2133600" cy="365125"/>
          </a:xfrm>
        </p:spPr>
        <p:txBody>
          <a:bodyPr/>
          <a:lstStyle/>
          <a:p>
            <a:r>
              <a:rPr lang="en-US" altLang="zh-TW" smtClean="0"/>
              <a:t>www.iipo.com.tw</a:t>
            </a:r>
            <a:endParaRPr lang="zh-TW" altLang="en-US" dirty="0"/>
          </a:p>
        </p:txBody>
      </p:sp>
      <p:sp>
        <p:nvSpPr>
          <p:cNvPr id="6" name="頁尾版面配置區 2"/>
          <p:cNvSpPr>
            <a:spLocks noGrp="1"/>
          </p:cNvSpPr>
          <p:nvPr>
            <p:ph type="ftr" sz="quarter" idx="11"/>
          </p:nvPr>
        </p:nvSpPr>
        <p:spPr>
          <a:xfrm>
            <a:off x="3124200" y="6160219"/>
            <a:ext cx="2895600" cy="365125"/>
          </a:xfrm>
        </p:spPr>
        <p:txBody>
          <a:bodyPr/>
          <a:lstStyle/>
          <a:p>
            <a:r>
              <a:rPr lang="zh-TW" altLang="en-US" smtClean="0"/>
              <a:t>源慶</a:t>
            </a:r>
            <a:r>
              <a:rPr lang="en-US" altLang="zh-TW" smtClean="0"/>
              <a:t>/</a:t>
            </a:r>
            <a:r>
              <a:rPr lang="zh-TW" altLang="en-US" smtClean="0"/>
              <a:t>鴻瑞國際法律專利商標事務所</a:t>
            </a:r>
            <a:endParaRPr lang="zh-TW" altLang="en-US" dirty="0"/>
          </a:p>
        </p:txBody>
      </p:sp>
      <p:sp>
        <p:nvSpPr>
          <p:cNvPr id="7" name="投影片編號版面配置區 3"/>
          <p:cNvSpPr>
            <a:spLocks noGrp="1"/>
          </p:cNvSpPr>
          <p:nvPr>
            <p:ph type="sldNum" sz="quarter" idx="12"/>
          </p:nvPr>
        </p:nvSpPr>
        <p:spPr>
          <a:xfrm>
            <a:off x="6553200" y="6160219"/>
            <a:ext cx="2133600" cy="365125"/>
          </a:xfrm>
        </p:spPr>
        <p:txBody>
          <a:bodyPr/>
          <a:lstStyle/>
          <a:p>
            <a:fld id="{144804FE-49CD-45A7-9DCA-03593087366E}" type="slidenum">
              <a:rPr lang="zh-TW" altLang="en-US" smtClean="0"/>
              <a:pPr/>
              <a:t>45</a:t>
            </a:fld>
            <a:endParaRPr lang="zh-TW" altLang="en-US" dirty="0"/>
          </a:p>
        </p:txBody>
      </p:sp>
      <p:cxnSp>
        <p:nvCxnSpPr>
          <p:cNvPr id="8" name="直線接點 7"/>
          <p:cNvCxnSpPr/>
          <p:nvPr/>
        </p:nvCxnSpPr>
        <p:spPr>
          <a:xfrm>
            <a:off x="0" y="6813376"/>
            <a:ext cx="9144000" cy="0"/>
          </a:xfrm>
          <a:prstGeom prst="line">
            <a:avLst/>
          </a:prstGeom>
          <a:ln w="165100"/>
        </p:spPr>
        <p:style>
          <a:lnRef idx="3">
            <a:schemeClr val="accent2"/>
          </a:lnRef>
          <a:fillRef idx="0">
            <a:schemeClr val="accent2"/>
          </a:fillRef>
          <a:effectRef idx="2">
            <a:schemeClr val="accent2"/>
          </a:effectRef>
          <a:fontRef idx="minor">
            <a:schemeClr val="tx1"/>
          </a:fontRef>
        </p:style>
      </p:cxnSp>
      <p:cxnSp>
        <p:nvCxnSpPr>
          <p:cNvPr id="9" name="直線接點 8"/>
          <p:cNvCxnSpPr/>
          <p:nvPr/>
        </p:nvCxnSpPr>
        <p:spPr>
          <a:xfrm>
            <a:off x="0" y="6597352"/>
            <a:ext cx="9144000" cy="0"/>
          </a:xfrm>
          <a:prstGeom prst="line">
            <a:avLst/>
          </a:prstGeom>
          <a:ln w="76200">
            <a:solidFill>
              <a:schemeClr val="accent2">
                <a:lumMod val="40000"/>
                <a:lumOff val="60000"/>
              </a:schemeClr>
            </a:solidFill>
          </a:ln>
        </p:spPr>
        <p:style>
          <a:lnRef idx="3">
            <a:schemeClr val="accent2"/>
          </a:lnRef>
          <a:fillRef idx="0">
            <a:schemeClr val="accent2"/>
          </a:fillRef>
          <a:effectRef idx="2">
            <a:schemeClr val="accent2"/>
          </a:effectRef>
          <a:fontRef idx="minor">
            <a:schemeClr val="tx1"/>
          </a:fontRef>
        </p:style>
      </p:cxnSp>
      <p:sp>
        <p:nvSpPr>
          <p:cNvPr id="2" name="矩形 1"/>
          <p:cNvSpPr/>
          <p:nvPr/>
        </p:nvSpPr>
        <p:spPr>
          <a:xfrm>
            <a:off x="1565043" y="1772816"/>
            <a:ext cx="7327437" cy="1754326"/>
          </a:xfrm>
          <a:prstGeom prst="rect">
            <a:avLst/>
          </a:prstGeom>
        </p:spPr>
        <p:txBody>
          <a:bodyPr wrap="square">
            <a:spAutoFit/>
          </a:bodyPr>
          <a:lstStyle/>
          <a:p>
            <a:pPr marL="285750" indent="-285750">
              <a:buFont typeface="Arial" panose="020B0604020202020204" pitchFamily="34" charset="0"/>
              <a:buChar char="•"/>
            </a:pPr>
            <a:r>
              <a:rPr lang="zh-TW" altLang="en-US" dirty="0" smtClean="0">
                <a:latin typeface="微軟正黑體" panose="020B0604030504040204" pitchFamily="34" charset="-120"/>
                <a:ea typeface="微軟正黑體" panose="020B0604030504040204" pitchFamily="34" charset="-120"/>
              </a:rPr>
              <a:t>步驟 </a:t>
            </a:r>
            <a:r>
              <a:rPr lang="en-US" altLang="zh-TW" dirty="0">
                <a:latin typeface="微軟正黑體" panose="020B0604030504040204" pitchFamily="34" charset="-120"/>
                <a:ea typeface="微軟正黑體" panose="020B0604030504040204" pitchFamily="34" charset="-120"/>
              </a:rPr>
              <a:t>1</a:t>
            </a:r>
            <a:r>
              <a:rPr lang="zh-TW" altLang="en-US" dirty="0">
                <a:latin typeface="微軟正黑體" panose="020B0604030504040204" pitchFamily="34" charset="-120"/>
                <a:ea typeface="微軟正黑體" panose="020B0604030504040204" pitchFamily="34" charset="-120"/>
              </a:rPr>
              <a:t>：確定申請專利之發明的</a:t>
            </a:r>
            <a:r>
              <a:rPr lang="zh-TW" altLang="en-US" dirty="0" smtClean="0">
                <a:latin typeface="微軟正黑體" panose="020B0604030504040204" pitchFamily="34" charset="-120"/>
                <a:ea typeface="微軟正黑體" panose="020B0604030504040204" pitchFamily="34" charset="-120"/>
              </a:rPr>
              <a:t>範圍</a:t>
            </a:r>
            <a:endParaRPr lang="zh-TW" altLang="en-US" dirty="0">
              <a:latin typeface="微軟正黑體" panose="020B0604030504040204" pitchFamily="34" charset="-120"/>
              <a:ea typeface="微軟正黑體" panose="020B0604030504040204" pitchFamily="34" charset="-120"/>
            </a:endParaRPr>
          </a:p>
          <a:p>
            <a:pPr marL="285750" indent="-285750">
              <a:buFont typeface="Arial" panose="020B0604020202020204" pitchFamily="34" charset="0"/>
              <a:buChar char="•"/>
            </a:pPr>
            <a:r>
              <a:rPr lang="zh-TW" altLang="en-US" dirty="0" smtClean="0">
                <a:latin typeface="微軟正黑體" panose="020B0604030504040204" pitchFamily="34" charset="-120"/>
                <a:ea typeface="微軟正黑體" panose="020B0604030504040204" pitchFamily="34" charset="-120"/>
              </a:rPr>
              <a:t>步驟 </a:t>
            </a:r>
            <a:r>
              <a:rPr lang="en-US" altLang="zh-TW" dirty="0">
                <a:latin typeface="微軟正黑體" panose="020B0604030504040204" pitchFamily="34" charset="-120"/>
                <a:ea typeface="微軟正黑體" panose="020B0604030504040204" pitchFamily="34" charset="-120"/>
              </a:rPr>
              <a:t>2</a:t>
            </a:r>
            <a:r>
              <a:rPr lang="zh-TW" altLang="en-US" dirty="0">
                <a:latin typeface="微軟正黑體" panose="020B0604030504040204" pitchFamily="34" charset="-120"/>
                <a:ea typeface="微軟正黑體" panose="020B0604030504040204" pitchFamily="34" charset="-120"/>
              </a:rPr>
              <a:t>：確定相關先前技術所揭露之</a:t>
            </a:r>
            <a:r>
              <a:rPr lang="zh-TW" altLang="en-US" dirty="0" smtClean="0">
                <a:latin typeface="微軟正黑體" panose="020B0604030504040204" pitchFamily="34" charset="-120"/>
                <a:ea typeface="微軟正黑體" panose="020B0604030504040204" pitchFamily="34" charset="-120"/>
              </a:rPr>
              <a:t>內容</a:t>
            </a:r>
            <a:endParaRPr lang="zh-TW" altLang="en-US" dirty="0">
              <a:latin typeface="微軟正黑體" panose="020B0604030504040204" pitchFamily="34" charset="-120"/>
              <a:ea typeface="微軟正黑體" panose="020B0604030504040204" pitchFamily="34" charset="-120"/>
            </a:endParaRPr>
          </a:p>
          <a:p>
            <a:pPr marL="285750" indent="-285750">
              <a:buFont typeface="Arial" panose="020B0604020202020204" pitchFamily="34" charset="0"/>
              <a:buChar char="•"/>
            </a:pPr>
            <a:r>
              <a:rPr lang="zh-TW" altLang="en-US" dirty="0" smtClean="0">
                <a:latin typeface="微軟正黑體" panose="020B0604030504040204" pitchFamily="34" charset="-120"/>
                <a:ea typeface="微軟正黑體" panose="020B0604030504040204" pitchFamily="34" charset="-120"/>
              </a:rPr>
              <a:t>步驟 </a:t>
            </a:r>
            <a:r>
              <a:rPr lang="en-US" altLang="zh-TW" dirty="0">
                <a:latin typeface="微軟正黑體" panose="020B0604030504040204" pitchFamily="34" charset="-120"/>
                <a:ea typeface="微軟正黑體" panose="020B0604030504040204" pitchFamily="34" charset="-120"/>
              </a:rPr>
              <a:t>3</a:t>
            </a:r>
            <a:r>
              <a:rPr lang="zh-TW" altLang="en-US" dirty="0">
                <a:latin typeface="微軟正黑體" panose="020B0604030504040204" pitchFamily="34" charset="-120"/>
                <a:ea typeface="微軟正黑體" panose="020B0604030504040204" pitchFamily="34" charset="-120"/>
              </a:rPr>
              <a:t>：確定該發明所屬技術領域中具有通常知識者之</a:t>
            </a:r>
            <a:r>
              <a:rPr lang="zh-TW" altLang="en-US" dirty="0" smtClean="0">
                <a:latin typeface="微軟正黑體" panose="020B0604030504040204" pitchFamily="34" charset="-120"/>
                <a:ea typeface="微軟正黑體" panose="020B0604030504040204" pitchFamily="34" charset="-120"/>
              </a:rPr>
              <a:t>技術水準</a:t>
            </a:r>
            <a:endParaRPr lang="zh-TW" altLang="en-US" dirty="0">
              <a:latin typeface="微軟正黑體" panose="020B0604030504040204" pitchFamily="34" charset="-120"/>
              <a:ea typeface="微軟正黑體" panose="020B0604030504040204" pitchFamily="34" charset="-120"/>
            </a:endParaRPr>
          </a:p>
          <a:p>
            <a:pPr marL="285750" indent="-285750">
              <a:buFont typeface="Arial" panose="020B0604020202020204" pitchFamily="34" charset="0"/>
              <a:buChar char="•"/>
            </a:pPr>
            <a:r>
              <a:rPr lang="zh-TW" altLang="en-US" dirty="0" smtClean="0">
                <a:latin typeface="微軟正黑體" panose="020B0604030504040204" pitchFamily="34" charset="-120"/>
                <a:ea typeface="微軟正黑體" panose="020B0604030504040204" pitchFamily="34" charset="-120"/>
              </a:rPr>
              <a:t>步驟 </a:t>
            </a:r>
            <a:r>
              <a:rPr lang="en-US" altLang="zh-TW" dirty="0">
                <a:latin typeface="微軟正黑體" panose="020B0604030504040204" pitchFamily="34" charset="-120"/>
                <a:ea typeface="微軟正黑體" panose="020B0604030504040204" pitchFamily="34" charset="-120"/>
              </a:rPr>
              <a:t>4</a:t>
            </a:r>
            <a:r>
              <a:rPr lang="zh-TW" altLang="en-US" dirty="0">
                <a:latin typeface="微軟正黑體" panose="020B0604030504040204" pitchFamily="34" charset="-120"/>
                <a:ea typeface="微軟正黑體" panose="020B0604030504040204" pitchFamily="34" charset="-120"/>
              </a:rPr>
              <a:t>：確認該發明與相關先前技術所揭露之內容間的</a:t>
            </a:r>
            <a:r>
              <a:rPr lang="zh-TW" altLang="en-US" dirty="0" smtClean="0">
                <a:latin typeface="微軟正黑體" panose="020B0604030504040204" pitchFamily="34" charset="-120"/>
                <a:ea typeface="微軟正黑體" panose="020B0604030504040204" pitchFamily="34" charset="-120"/>
              </a:rPr>
              <a:t>差異</a:t>
            </a:r>
            <a:endParaRPr lang="zh-TW" altLang="en-US" dirty="0">
              <a:latin typeface="微軟正黑體" panose="020B0604030504040204" pitchFamily="34" charset="-120"/>
              <a:ea typeface="微軟正黑體" panose="020B0604030504040204" pitchFamily="34" charset="-120"/>
            </a:endParaRPr>
          </a:p>
          <a:p>
            <a:pPr marL="285750" indent="-285750">
              <a:buFont typeface="Arial" panose="020B0604020202020204" pitchFamily="34" charset="0"/>
              <a:buChar char="•"/>
            </a:pPr>
            <a:r>
              <a:rPr lang="zh-TW" altLang="en-US" dirty="0" smtClean="0">
                <a:latin typeface="微軟正黑體" panose="020B0604030504040204" pitchFamily="34" charset="-120"/>
                <a:ea typeface="微軟正黑體" panose="020B0604030504040204" pitchFamily="34" charset="-120"/>
              </a:rPr>
              <a:t>步驟 </a:t>
            </a:r>
            <a:r>
              <a:rPr lang="en-US" altLang="zh-TW" dirty="0">
                <a:latin typeface="微軟正黑體" panose="020B0604030504040204" pitchFamily="34" charset="-120"/>
                <a:ea typeface="微軟正黑體" panose="020B0604030504040204" pitchFamily="34" charset="-120"/>
              </a:rPr>
              <a:t>5</a:t>
            </a:r>
            <a:r>
              <a:rPr lang="zh-TW" altLang="en-US" dirty="0">
                <a:latin typeface="微軟正黑體" panose="020B0604030504040204" pitchFamily="34" charset="-120"/>
                <a:ea typeface="微軟正黑體" panose="020B0604030504040204" pitchFamily="34" charset="-120"/>
              </a:rPr>
              <a:t>：</a:t>
            </a:r>
            <a:r>
              <a:rPr lang="zh-TW" altLang="en-US" b="1" dirty="0">
                <a:solidFill>
                  <a:schemeClr val="accent2"/>
                </a:solidFill>
                <a:latin typeface="微軟正黑體" panose="020B0604030504040204" pitchFamily="34" charset="-120"/>
                <a:ea typeface="微軟正黑體" panose="020B0604030504040204" pitchFamily="34" charset="-120"/>
              </a:rPr>
              <a:t>該發明所屬技術領域中具有通常知識者參酌相關先前技術所</a:t>
            </a:r>
            <a:r>
              <a:rPr lang="zh-TW" altLang="en-US" b="1" dirty="0" smtClean="0">
                <a:solidFill>
                  <a:schemeClr val="accent2"/>
                </a:solidFill>
                <a:latin typeface="微軟正黑體" panose="020B0604030504040204" pitchFamily="34" charset="-120"/>
                <a:ea typeface="微軟正黑體" panose="020B0604030504040204" pitchFamily="34" charset="-120"/>
              </a:rPr>
              <a:t>揭露</a:t>
            </a:r>
            <a:r>
              <a:rPr lang="zh-TW" altLang="en-US" b="1" dirty="0">
                <a:solidFill>
                  <a:schemeClr val="accent2"/>
                </a:solidFill>
                <a:latin typeface="微軟正黑體" panose="020B0604030504040204" pitchFamily="34" charset="-120"/>
                <a:ea typeface="微軟正黑體" panose="020B0604030504040204" pitchFamily="34" charset="-120"/>
              </a:rPr>
              <a:t>之內容及申請時之通常知識，是否能輕易完成申請專利</a:t>
            </a:r>
            <a:r>
              <a:rPr lang="zh-TW" altLang="en-US" b="1" dirty="0" smtClean="0">
                <a:solidFill>
                  <a:schemeClr val="accent2"/>
                </a:solidFill>
                <a:latin typeface="微軟正黑體" panose="020B0604030504040204" pitchFamily="34" charset="-120"/>
                <a:ea typeface="微軟正黑體" panose="020B0604030504040204" pitchFamily="34" charset="-120"/>
              </a:rPr>
              <a:t>之發明</a:t>
            </a:r>
            <a:endParaRPr lang="zh-TW" altLang="en-US" b="1" dirty="0">
              <a:solidFill>
                <a:schemeClr val="accent2"/>
              </a:solidFill>
              <a:latin typeface="微軟正黑體" panose="020B0604030504040204" pitchFamily="34" charset="-120"/>
              <a:ea typeface="微軟正黑體" panose="020B0604030504040204" pitchFamily="34" charset="-120"/>
            </a:endParaRPr>
          </a:p>
        </p:txBody>
      </p:sp>
      <p:sp>
        <p:nvSpPr>
          <p:cNvPr id="10" name="文字方塊 9"/>
          <p:cNvSpPr txBox="1"/>
          <p:nvPr/>
        </p:nvSpPr>
        <p:spPr>
          <a:xfrm>
            <a:off x="2951820" y="214290"/>
            <a:ext cx="3240360" cy="707886"/>
          </a:xfrm>
          <a:prstGeom prst="rect">
            <a:avLst/>
          </a:prstGeom>
          <a:noFill/>
        </p:spPr>
        <p:txBody>
          <a:bodyPr wrap="square" rtlCol="0">
            <a:spAutoFit/>
          </a:bodyPr>
          <a:lstStyle/>
          <a:p>
            <a:pPr algn="ctr"/>
            <a:r>
              <a:rPr lang="zh-TW" altLang="en-US" sz="4000" dirty="0">
                <a:latin typeface="微軟正黑體" panose="020B0604030504040204" pitchFamily="34" charset="-120"/>
                <a:ea typeface="微軟正黑體" panose="020B0604030504040204" pitchFamily="34" charset="-120"/>
              </a:rPr>
              <a:t>發明審查要件</a:t>
            </a:r>
          </a:p>
        </p:txBody>
      </p:sp>
      <p:sp>
        <p:nvSpPr>
          <p:cNvPr id="11" name="文字方塊 10"/>
          <p:cNvSpPr txBox="1"/>
          <p:nvPr/>
        </p:nvSpPr>
        <p:spPr>
          <a:xfrm>
            <a:off x="539552" y="1412776"/>
            <a:ext cx="1800200" cy="4401205"/>
          </a:xfrm>
          <a:prstGeom prst="rect">
            <a:avLst/>
          </a:prstGeom>
          <a:noFill/>
        </p:spPr>
        <p:txBody>
          <a:bodyPr wrap="square" rtlCol="0">
            <a:spAutoFit/>
          </a:bodyPr>
          <a:lstStyle/>
          <a:p>
            <a:pPr marL="342900" indent="-342900">
              <a:buFont typeface="Arial" panose="020B0604020202020204" pitchFamily="34" charset="0"/>
              <a:buChar char="•"/>
            </a:pPr>
            <a:endParaRPr lang="en-US" altLang="zh-TW" sz="2000" dirty="0" smtClean="0">
              <a:latin typeface="微軟正黑體" pitchFamily="34" charset="-120"/>
              <a:ea typeface="微軟正黑體" pitchFamily="34" charset="-120"/>
            </a:endParaRPr>
          </a:p>
          <a:p>
            <a:endParaRPr lang="en-US" altLang="zh-TW" sz="2000" dirty="0" smtClean="0">
              <a:latin typeface="微軟正黑體" pitchFamily="34" charset="-120"/>
              <a:ea typeface="微軟正黑體" pitchFamily="34" charset="-120"/>
            </a:endParaRPr>
          </a:p>
          <a:p>
            <a:pPr marL="342900" indent="-342900">
              <a:buFont typeface="Arial" panose="020B0604020202020204" pitchFamily="34" charset="0"/>
              <a:buChar char="•"/>
            </a:pPr>
            <a:endParaRPr lang="en-US" altLang="zh-TW" sz="2000" dirty="0" smtClean="0">
              <a:latin typeface="微軟正黑體" pitchFamily="34" charset="-120"/>
              <a:ea typeface="微軟正黑體" pitchFamily="34" charset="-120"/>
            </a:endParaRPr>
          </a:p>
          <a:p>
            <a:endParaRPr lang="en-US" altLang="zh-TW" sz="2000" dirty="0" smtClean="0">
              <a:latin typeface="微軟正黑體" pitchFamily="34" charset="-120"/>
              <a:ea typeface="微軟正黑體" pitchFamily="34" charset="-120"/>
            </a:endParaRPr>
          </a:p>
          <a:p>
            <a:pPr marL="342900" indent="-342900">
              <a:buFont typeface="Arial" panose="020B0604020202020204" pitchFamily="34" charset="0"/>
              <a:buChar char="•"/>
            </a:pPr>
            <a:endParaRPr lang="en-US" altLang="zh-TW" sz="2000" dirty="0" smtClean="0">
              <a:latin typeface="微軟正黑體" pitchFamily="34" charset="-120"/>
              <a:ea typeface="微軟正黑體" pitchFamily="34" charset="-120"/>
            </a:endParaRPr>
          </a:p>
          <a:p>
            <a:pPr marL="342900" indent="-342900">
              <a:buFont typeface="Arial" panose="020B0604020202020204" pitchFamily="34" charset="0"/>
              <a:buChar char="•"/>
            </a:pPr>
            <a:endParaRPr lang="en-US" altLang="zh-TW" sz="2000" dirty="0" smtClean="0">
              <a:latin typeface="微軟正黑體" pitchFamily="34" charset="-120"/>
              <a:ea typeface="微軟正黑體" pitchFamily="34" charset="-120"/>
            </a:endParaRPr>
          </a:p>
          <a:p>
            <a:pPr marL="342900" indent="-342900">
              <a:buFont typeface="Arial" panose="020B0604020202020204" pitchFamily="34" charset="0"/>
              <a:buChar char="•"/>
            </a:pPr>
            <a:endParaRPr lang="en-US" altLang="zh-TW" sz="2000" dirty="0" smtClean="0">
              <a:latin typeface="微軟正黑體" pitchFamily="34" charset="-120"/>
              <a:ea typeface="微軟正黑體" pitchFamily="34" charset="-120"/>
            </a:endParaRPr>
          </a:p>
          <a:p>
            <a:pPr marL="342900" indent="-342900">
              <a:buFont typeface="Arial" panose="020B0604020202020204" pitchFamily="34" charset="0"/>
              <a:buChar char="•"/>
            </a:pPr>
            <a:endParaRPr lang="en-US" altLang="zh-TW" sz="2000" dirty="0" smtClean="0">
              <a:latin typeface="微軟正黑體" pitchFamily="34" charset="-120"/>
              <a:ea typeface="微軟正黑體" pitchFamily="34" charset="-120"/>
            </a:endParaRPr>
          </a:p>
          <a:p>
            <a:pPr marL="342900" indent="-342900">
              <a:buFont typeface="Arial" panose="020B0604020202020204" pitchFamily="34" charset="0"/>
              <a:buChar char="•"/>
            </a:pPr>
            <a:endParaRPr lang="en-US" altLang="zh-TW" sz="2000" dirty="0" smtClean="0">
              <a:latin typeface="微軟正黑體" pitchFamily="34" charset="-120"/>
              <a:ea typeface="微軟正黑體" pitchFamily="34" charset="-120"/>
            </a:endParaRPr>
          </a:p>
          <a:p>
            <a:pPr marL="342900" indent="-342900">
              <a:buFont typeface="Arial" panose="020B0604020202020204" pitchFamily="34" charset="0"/>
              <a:buChar char="•"/>
            </a:pPr>
            <a:r>
              <a:rPr lang="zh-TW" altLang="en-US" sz="2000" b="1" dirty="0" smtClean="0">
                <a:latin typeface="微軟正黑體" pitchFamily="34" charset="-120"/>
                <a:ea typeface="微軟正黑體" pitchFamily="34" charset="-120"/>
              </a:rPr>
              <a:t>進步性</a:t>
            </a:r>
            <a:endParaRPr lang="en-US" altLang="zh-TW" sz="2000" b="1" dirty="0" smtClean="0">
              <a:latin typeface="微軟正黑體" pitchFamily="34" charset="-120"/>
              <a:ea typeface="微軟正黑體" pitchFamily="34" charset="-120"/>
            </a:endParaRPr>
          </a:p>
          <a:p>
            <a:pPr marL="342900" indent="-342900">
              <a:buFont typeface="Arial" panose="020B0604020202020204" pitchFamily="34" charset="0"/>
              <a:buChar char="•"/>
            </a:pPr>
            <a:endParaRPr lang="en-US" altLang="zh-TW" sz="2000" dirty="0" smtClean="0">
              <a:latin typeface="微軟正黑體" pitchFamily="34" charset="-120"/>
              <a:ea typeface="微軟正黑體" pitchFamily="34" charset="-120"/>
            </a:endParaRPr>
          </a:p>
          <a:p>
            <a:pPr marL="342900" indent="-342900">
              <a:buFont typeface="Arial" panose="020B0604020202020204" pitchFamily="34" charset="0"/>
              <a:buChar char="•"/>
            </a:pPr>
            <a:endParaRPr lang="en-US" altLang="zh-TW" sz="2000" dirty="0" smtClean="0">
              <a:latin typeface="微軟正黑體" pitchFamily="34" charset="-120"/>
              <a:ea typeface="微軟正黑體" pitchFamily="34" charset="-120"/>
            </a:endParaRPr>
          </a:p>
          <a:p>
            <a:pPr marL="342900" indent="-342900">
              <a:buFont typeface="Arial" panose="020B0604020202020204" pitchFamily="34" charset="0"/>
              <a:buChar char="•"/>
            </a:pPr>
            <a:endParaRPr lang="en-US" altLang="zh-TW" sz="2000" dirty="0" smtClean="0">
              <a:latin typeface="微軟正黑體" pitchFamily="34" charset="-120"/>
              <a:ea typeface="微軟正黑體" pitchFamily="34" charset="-120"/>
            </a:endParaRPr>
          </a:p>
          <a:p>
            <a:pPr marL="342900" indent="-342900">
              <a:buFont typeface="Arial" panose="020B0604020202020204" pitchFamily="34" charset="0"/>
              <a:buChar char="•"/>
            </a:pPr>
            <a:endParaRPr lang="en-US" altLang="zh-TW" sz="2000" dirty="0" smtClean="0">
              <a:latin typeface="微軟正黑體" pitchFamily="34" charset="-120"/>
              <a:ea typeface="微軟正黑體" pitchFamily="34" charset="-120"/>
            </a:endParaRPr>
          </a:p>
        </p:txBody>
      </p:sp>
      <p:sp>
        <p:nvSpPr>
          <p:cNvPr id="3" name="矩形 2"/>
          <p:cNvSpPr/>
          <p:nvPr/>
        </p:nvSpPr>
        <p:spPr>
          <a:xfrm>
            <a:off x="1866042" y="1412776"/>
            <a:ext cx="1210588" cy="400110"/>
          </a:xfrm>
          <a:prstGeom prst="rect">
            <a:avLst/>
          </a:prstGeom>
        </p:spPr>
        <p:txBody>
          <a:bodyPr wrap="none">
            <a:spAutoFit/>
          </a:bodyPr>
          <a:lstStyle/>
          <a:p>
            <a:r>
              <a:rPr lang="zh-TW" altLang="en-US" sz="2000" b="1" dirty="0">
                <a:latin typeface="微軟正黑體" panose="020B0604030504040204" pitchFamily="34" charset="-120"/>
                <a:ea typeface="微軟正黑體" panose="020B0604030504040204" pitchFamily="34" charset="-120"/>
              </a:rPr>
              <a:t>判斷步驟</a:t>
            </a:r>
          </a:p>
        </p:txBody>
      </p:sp>
      <p:pic>
        <p:nvPicPr>
          <p:cNvPr id="1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47664" y="3480488"/>
            <a:ext cx="7416000" cy="308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3" cstate="print"/>
          <a:srcRect l="25397" t="34650" r="48473" b="22704"/>
          <a:stretch>
            <a:fillRect/>
          </a:stretch>
        </p:blipFill>
        <p:spPr bwMode="auto">
          <a:xfrm>
            <a:off x="1895034" y="3797507"/>
            <a:ext cx="2892990" cy="2655829"/>
          </a:xfrm>
          <a:prstGeom prst="rect">
            <a:avLst/>
          </a:prstGeom>
          <a:noFill/>
          <a:ln w="9525">
            <a:noFill/>
            <a:miter lim="800000"/>
            <a:headEnd/>
            <a:tailEnd/>
          </a:ln>
        </p:spPr>
      </p:pic>
      <p:cxnSp>
        <p:nvCxnSpPr>
          <p:cNvPr id="14" name="直線接點 13"/>
          <p:cNvCxnSpPr/>
          <p:nvPr/>
        </p:nvCxnSpPr>
        <p:spPr>
          <a:xfrm>
            <a:off x="2638487" y="5949280"/>
            <a:ext cx="720000" cy="0"/>
          </a:xfrm>
          <a:prstGeom prst="line">
            <a:avLst/>
          </a:prstGeom>
        </p:spPr>
        <p:style>
          <a:lnRef idx="2">
            <a:schemeClr val="accent2"/>
          </a:lnRef>
          <a:fillRef idx="0">
            <a:schemeClr val="accent2"/>
          </a:fillRef>
          <a:effectRef idx="1">
            <a:schemeClr val="accent2"/>
          </a:effectRef>
          <a:fontRef idx="minor">
            <a:schemeClr val="tx1"/>
          </a:fontRef>
        </p:style>
      </p:cxnSp>
      <p:sp>
        <p:nvSpPr>
          <p:cNvPr id="17" name="矩形 16"/>
          <p:cNvSpPr/>
          <p:nvPr/>
        </p:nvSpPr>
        <p:spPr>
          <a:xfrm>
            <a:off x="4860032" y="4005064"/>
            <a:ext cx="3930884" cy="369332"/>
          </a:xfrm>
          <a:prstGeom prst="rect">
            <a:avLst/>
          </a:prstGeom>
        </p:spPr>
        <p:txBody>
          <a:bodyPr wrap="none">
            <a:spAutoFit/>
          </a:bodyPr>
          <a:lstStyle/>
          <a:p>
            <a:r>
              <a:rPr lang="zh-TW" altLang="en-US" b="1" dirty="0" smtClean="0">
                <a:latin typeface="微軟正黑體" pitchFamily="34" charset="-120"/>
                <a:ea typeface="微軟正黑體" pitchFamily="34" charset="-120"/>
              </a:rPr>
              <a:t>簡單地</a:t>
            </a:r>
            <a:r>
              <a:rPr lang="zh-TW" altLang="en-US" dirty="0" smtClean="0">
                <a:latin typeface="微軟正黑體" pitchFamily="34" charset="-120"/>
                <a:ea typeface="微軟正黑體" pitchFamily="34" charset="-120"/>
              </a:rPr>
              <a:t>進行</a:t>
            </a:r>
            <a:r>
              <a:rPr lang="zh-TW" altLang="en-US" b="1" dirty="0" smtClean="0">
                <a:latin typeface="微軟正黑體" pitchFamily="34" charset="-120"/>
                <a:ea typeface="微軟正黑體" pitchFamily="34" charset="-120"/>
              </a:rPr>
              <a:t>修飾、置換、 省略或轉用</a:t>
            </a:r>
            <a:endParaRPr lang="zh-TW" altLang="en-US" b="1" dirty="0">
              <a:latin typeface="微軟正黑體" pitchFamily="34" charset="-120"/>
              <a:ea typeface="微軟正黑體" pitchFamily="34" charset="-120"/>
            </a:endParaRPr>
          </a:p>
        </p:txBody>
      </p:sp>
      <p:sp>
        <p:nvSpPr>
          <p:cNvPr id="18" name="矩形 17"/>
          <p:cNvSpPr/>
          <p:nvPr/>
        </p:nvSpPr>
        <p:spPr>
          <a:xfrm>
            <a:off x="6340514" y="4509120"/>
            <a:ext cx="1107996" cy="369332"/>
          </a:xfrm>
          <a:prstGeom prst="rect">
            <a:avLst/>
          </a:prstGeom>
        </p:spPr>
        <p:txBody>
          <a:bodyPr wrap="none">
            <a:spAutoFit/>
          </a:bodyPr>
          <a:lstStyle/>
          <a:p>
            <a:r>
              <a:rPr lang="zh-TW" altLang="en-US" dirty="0" smtClean="0">
                <a:latin typeface="微軟正黑體" pitchFamily="34" charset="-120"/>
                <a:ea typeface="微軟正黑體" pitchFamily="34" charset="-120"/>
              </a:rPr>
              <a:t>易於組裝</a:t>
            </a:r>
            <a:endParaRPr lang="zh-TW" altLang="en-US" dirty="0">
              <a:latin typeface="微軟正黑體" pitchFamily="34" charset="-120"/>
              <a:ea typeface="微軟正黑體" pitchFamily="34" charset="-120"/>
            </a:endParaRPr>
          </a:p>
        </p:txBody>
      </p:sp>
      <p:sp>
        <p:nvSpPr>
          <p:cNvPr id="22" name="矩形 21"/>
          <p:cNvSpPr/>
          <p:nvPr/>
        </p:nvSpPr>
        <p:spPr>
          <a:xfrm>
            <a:off x="4608512" y="5373216"/>
            <a:ext cx="4572000" cy="369332"/>
          </a:xfrm>
          <a:prstGeom prst="rect">
            <a:avLst/>
          </a:prstGeom>
        </p:spPr>
        <p:txBody>
          <a:bodyPr>
            <a:spAutoFit/>
          </a:bodyPr>
          <a:lstStyle/>
          <a:p>
            <a:pPr algn="ctr"/>
            <a:r>
              <a:rPr lang="zh-TW" altLang="en-US" dirty="0" smtClean="0">
                <a:latin typeface="微軟正黑體" pitchFamily="34" charset="-120"/>
                <a:ea typeface="微軟正黑體" pitchFamily="34" charset="-120"/>
              </a:rPr>
              <a:t>將物品之部分元件以一體成型技術製作完成</a:t>
            </a:r>
            <a:endParaRPr lang="zh-TW" altLang="en-US" dirty="0">
              <a:latin typeface="微軟正黑體" pitchFamily="34" charset="-120"/>
              <a:ea typeface="微軟正黑體" pitchFamily="34" charset="-120"/>
            </a:endParaRPr>
          </a:p>
        </p:txBody>
      </p:sp>
      <p:cxnSp>
        <p:nvCxnSpPr>
          <p:cNvPr id="24" name="直線單箭頭接點 23"/>
          <p:cNvCxnSpPr>
            <a:stCxn id="18" idx="2"/>
            <a:endCxn id="22" idx="0"/>
          </p:cNvCxnSpPr>
          <p:nvPr/>
        </p:nvCxnSpPr>
        <p:spPr>
          <a:xfrm>
            <a:off x="6894512" y="4878452"/>
            <a:ext cx="0" cy="494764"/>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1904052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日期版面配置區 1"/>
          <p:cNvSpPr>
            <a:spLocks noGrp="1"/>
          </p:cNvSpPr>
          <p:nvPr>
            <p:ph type="dt" sz="half" idx="10"/>
          </p:nvPr>
        </p:nvSpPr>
        <p:spPr>
          <a:xfrm>
            <a:off x="457200" y="6160219"/>
            <a:ext cx="2133600" cy="365125"/>
          </a:xfrm>
        </p:spPr>
        <p:txBody>
          <a:bodyPr/>
          <a:lstStyle/>
          <a:p>
            <a:r>
              <a:rPr lang="en-US" altLang="zh-TW" smtClean="0"/>
              <a:t>www.iipo.com.tw</a:t>
            </a:r>
            <a:endParaRPr lang="zh-TW" altLang="en-US" dirty="0"/>
          </a:p>
        </p:txBody>
      </p:sp>
      <p:sp>
        <p:nvSpPr>
          <p:cNvPr id="6" name="頁尾版面配置區 2"/>
          <p:cNvSpPr>
            <a:spLocks noGrp="1"/>
          </p:cNvSpPr>
          <p:nvPr>
            <p:ph type="ftr" sz="quarter" idx="11"/>
          </p:nvPr>
        </p:nvSpPr>
        <p:spPr>
          <a:xfrm>
            <a:off x="3124200" y="6160219"/>
            <a:ext cx="2895600" cy="365125"/>
          </a:xfrm>
        </p:spPr>
        <p:txBody>
          <a:bodyPr/>
          <a:lstStyle/>
          <a:p>
            <a:r>
              <a:rPr lang="zh-TW" altLang="en-US" smtClean="0"/>
              <a:t>源慶</a:t>
            </a:r>
            <a:r>
              <a:rPr lang="en-US" altLang="zh-TW" smtClean="0"/>
              <a:t>/</a:t>
            </a:r>
            <a:r>
              <a:rPr lang="zh-TW" altLang="en-US" smtClean="0"/>
              <a:t>鴻瑞國際法律專利商標事務所</a:t>
            </a:r>
            <a:endParaRPr lang="zh-TW" altLang="en-US" dirty="0"/>
          </a:p>
        </p:txBody>
      </p:sp>
      <p:sp>
        <p:nvSpPr>
          <p:cNvPr id="7" name="投影片編號版面配置區 3"/>
          <p:cNvSpPr>
            <a:spLocks noGrp="1"/>
          </p:cNvSpPr>
          <p:nvPr>
            <p:ph type="sldNum" sz="quarter" idx="12"/>
          </p:nvPr>
        </p:nvSpPr>
        <p:spPr>
          <a:xfrm>
            <a:off x="6553200" y="6160219"/>
            <a:ext cx="2133600" cy="365125"/>
          </a:xfrm>
        </p:spPr>
        <p:txBody>
          <a:bodyPr/>
          <a:lstStyle/>
          <a:p>
            <a:fld id="{144804FE-49CD-45A7-9DCA-03593087366E}" type="slidenum">
              <a:rPr lang="zh-TW" altLang="en-US" smtClean="0"/>
              <a:pPr/>
              <a:t>46</a:t>
            </a:fld>
            <a:endParaRPr lang="zh-TW" altLang="en-US" dirty="0"/>
          </a:p>
        </p:txBody>
      </p:sp>
      <p:cxnSp>
        <p:nvCxnSpPr>
          <p:cNvPr id="8" name="直線接點 7"/>
          <p:cNvCxnSpPr/>
          <p:nvPr/>
        </p:nvCxnSpPr>
        <p:spPr>
          <a:xfrm>
            <a:off x="0" y="6813376"/>
            <a:ext cx="9144000" cy="0"/>
          </a:xfrm>
          <a:prstGeom prst="line">
            <a:avLst/>
          </a:prstGeom>
          <a:ln w="165100"/>
        </p:spPr>
        <p:style>
          <a:lnRef idx="3">
            <a:schemeClr val="accent2"/>
          </a:lnRef>
          <a:fillRef idx="0">
            <a:schemeClr val="accent2"/>
          </a:fillRef>
          <a:effectRef idx="2">
            <a:schemeClr val="accent2"/>
          </a:effectRef>
          <a:fontRef idx="minor">
            <a:schemeClr val="tx1"/>
          </a:fontRef>
        </p:style>
      </p:cxnSp>
      <p:cxnSp>
        <p:nvCxnSpPr>
          <p:cNvPr id="9" name="直線接點 8"/>
          <p:cNvCxnSpPr/>
          <p:nvPr/>
        </p:nvCxnSpPr>
        <p:spPr>
          <a:xfrm>
            <a:off x="0" y="6597352"/>
            <a:ext cx="9144000" cy="0"/>
          </a:xfrm>
          <a:prstGeom prst="line">
            <a:avLst/>
          </a:prstGeom>
          <a:ln w="76200">
            <a:solidFill>
              <a:schemeClr val="accent2">
                <a:lumMod val="40000"/>
                <a:lumOff val="60000"/>
              </a:schemeClr>
            </a:solidFill>
          </a:ln>
        </p:spPr>
        <p:style>
          <a:lnRef idx="3">
            <a:schemeClr val="accent2"/>
          </a:lnRef>
          <a:fillRef idx="0">
            <a:schemeClr val="accent2"/>
          </a:fillRef>
          <a:effectRef idx="2">
            <a:schemeClr val="accent2"/>
          </a:effectRef>
          <a:fontRef idx="minor">
            <a:schemeClr val="tx1"/>
          </a:fontRef>
        </p:style>
      </p:cxnSp>
      <p:sp>
        <p:nvSpPr>
          <p:cNvPr id="2" name="矩形 1"/>
          <p:cNvSpPr/>
          <p:nvPr/>
        </p:nvSpPr>
        <p:spPr>
          <a:xfrm>
            <a:off x="1565043" y="1772816"/>
            <a:ext cx="7327437" cy="1754326"/>
          </a:xfrm>
          <a:prstGeom prst="rect">
            <a:avLst/>
          </a:prstGeom>
        </p:spPr>
        <p:txBody>
          <a:bodyPr wrap="square">
            <a:spAutoFit/>
          </a:bodyPr>
          <a:lstStyle/>
          <a:p>
            <a:pPr marL="285750" indent="-285750">
              <a:buFont typeface="Arial" panose="020B0604020202020204" pitchFamily="34" charset="0"/>
              <a:buChar char="•"/>
            </a:pPr>
            <a:r>
              <a:rPr lang="zh-TW" altLang="en-US" dirty="0" smtClean="0">
                <a:latin typeface="微軟正黑體" panose="020B0604030504040204" pitchFamily="34" charset="-120"/>
                <a:ea typeface="微軟正黑體" panose="020B0604030504040204" pitchFamily="34" charset="-120"/>
              </a:rPr>
              <a:t>步驟 </a:t>
            </a:r>
            <a:r>
              <a:rPr lang="en-US" altLang="zh-TW" dirty="0">
                <a:latin typeface="微軟正黑體" panose="020B0604030504040204" pitchFamily="34" charset="-120"/>
                <a:ea typeface="微軟正黑體" panose="020B0604030504040204" pitchFamily="34" charset="-120"/>
              </a:rPr>
              <a:t>1</a:t>
            </a:r>
            <a:r>
              <a:rPr lang="zh-TW" altLang="en-US" dirty="0">
                <a:latin typeface="微軟正黑體" panose="020B0604030504040204" pitchFamily="34" charset="-120"/>
                <a:ea typeface="微軟正黑體" panose="020B0604030504040204" pitchFamily="34" charset="-120"/>
              </a:rPr>
              <a:t>：確定申請專利之發明的</a:t>
            </a:r>
            <a:r>
              <a:rPr lang="zh-TW" altLang="en-US" dirty="0" smtClean="0">
                <a:latin typeface="微軟正黑體" panose="020B0604030504040204" pitchFamily="34" charset="-120"/>
                <a:ea typeface="微軟正黑體" panose="020B0604030504040204" pitchFamily="34" charset="-120"/>
              </a:rPr>
              <a:t>範圍</a:t>
            </a:r>
            <a:endParaRPr lang="zh-TW" altLang="en-US" dirty="0">
              <a:latin typeface="微軟正黑體" panose="020B0604030504040204" pitchFamily="34" charset="-120"/>
              <a:ea typeface="微軟正黑體" panose="020B0604030504040204" pitchFamily="34" charset="-120"/>
            </a:endParaRPr>
          </a:p>
          <a:p>
            <a:pPr marL="285750" indent="-285750">
              <a:buFont typeface="Arial" panose="020B0604020202020204" pitchFamily="34" charset="0"/>
              <a:buChar char="•"/>
            </a:pPr>
            <a:r>
              <a:rPr lang="zh-TW" altLang="en-US" dirty="0" smtClean="0">
                <a:latin typeface="微軟正黑體" panose="020B0604030504040204" pitchFamily="34" charset="-120"/>
                <a:ea typeface="微軟正黑體" panose="020B0604030504040204" pitchFamily="34" charset="-120"/>
              </a:rPr>
              <a:t>步驟 </a:t>
            </a:r>
            <a:r>
              <a:rPr lang="en-US" altLang="zh-TW" dirty="0">
                <a:latin typeface="微軟正黑體" panose="020B0604030504040204" pitchFamily="34" charset="-120"/>
                <a:ea typeface="微軟正黑體" panose="020B0604030504040204" pitchFamily="34" charset="-120"/>
              </a:rPr>
              <a:t>2</a:t>
            </a:r>
            <a:r>
              <a:rPr lang="zh-TW" altLang="en-US" dirty="0">
                <a:latin typeface="微軟正黑體" panose="020B0604030504040204" pitchFamily="34" charset="-120"/>
                <a:ea typeface="微軟正黑體" panose="020B0604030504040204" pitchFamily="34" charset="-120"/>
              </a:rPr>
              <a:t>：確定相關先前技術所揭露之</a:t>
            </a:r>
            <a:r>
              <a:rPr lang="zh-TW" altLang="en-US" dirty="0" smtClean="0">
                <a:latin typeface="微軟正黑體" panose="020B0604030504040204" pitchFamily="34" charset="-120"/>
                <a:ea typeface="微軟正黑體" panose="020B0604030504040204" pitchFamily="34" charset="-120"/>
              </a:rPr>
              <a:t>內容</a:t>
            </a:r>
            <a:endParaRPr lang="zh-TW" altLang="en-US" dirty="0">
              <a:latin typeface="微軟正黑體" panose="020B0604030504040204" pitchFamily="34" charset="-120"/>
              <a:ea typeface="微軟正黑體" panose="020B0604030504040204" pitchFamily="34" charset="-120"/>
            </a:endParaRPr>
          </a:p>
          <a:p>
            <a:pPr marL="285750" indent="-285750">
              <a:buFont typeface="Arial" panose="020B0604020202020204" pitchFamily="34" charset="0"/>
              <a:buChar char="•"/>
            </a:pPr>
            <a:r>
              <a:rPr lang="zh-TW" altLang="en-US" dirty="0" smtClean="0">
                <a:latin typeface="微軟正黑體" panose="020B0604030504040204" pitchFamily="34" charset="-120"/>
                <a:ea typeface="微軟正黑體" panose="020B0604030504040204" pitchFamily="34" charset="-120"/>
              </a:rPr>
              <a:t>步驟 </a:t>
            </a:r>
            <a:r>
              <a:rPr lang="en-US" altLang="zh-TW" dirty="0">
                <a:latin typeface="微軟正黑體" panose="020B0604030504040204" pitchFamily="34" charset="-120"/>
                <a:ea typeface="微軟正黑體" panose="020B0604030504040204" pitchFamily="34" charset="-120"/>
              </a:rPr>
              <a:t>3</a:t>
            </a:r>
            <a:r>
              <a:rPr lang="zh-TW" altLang="en-US" dirty="0">
                <a:latin typeface="微軟正黑體" panose="020B0604030504040204" pitchFamily="34" charset="-120"/>
                <a:ea typeface="微軟正黑體" panose="020B0604030504040204" pitchFamily="34" charset="-120"/>
              </a:rPr>
              <a:t>：確定該發明所屬技術領域中具有通常知識者之</a:t>
            </a:r>
            <a:r>
              <a:rPr lang="zh-TW" altLang="en-US" dirty="0" smtClean="0">
                <a:latin typeface="微軟正黑體" panose="020B0604030504040204" pitchFamily="34" charset="-120"/>
                <a:ea typeface="微軟正黑體" panose="020B0604030504040204" pitchFamily="34" charset="-120"/>
              </a:rPr>
              <a:t>技術水準</a:t>
            </a:r>
            <a:endParaRPr lang="zh-TW" altLang="en-US" dirty="0">
              <a:latin typeface="微軟正黑體" panose="020B0604030504040204" pitchFamily="34" charset="-120"/>
              <a:ea typeface="微軟正黑體" panose="020B0604030504040204" pitchFamily="34" charset="-120"/>
            </a:endParaRPr>
          </a:p>
          <a:p>
            <a:pPr marL="285750" indent="-285750">
              <a:buFont typeface="Arial" panose="020B0604020202020204" pitchFamily="34" charset="0"/>
              <a:buChar char="•"/>
            </a:pPr>
            <a:r>
              <a:rPr lang="zh-TW" altLang="en-US" dirty="0" smtClean="0">
                <a:latin typeface="微軟正黑體" panose="020B0604030504040204" pitchFamily="34" charset="-120"/>
                <a:ea typeface="微軟正黑體" panose="020B0604030504040204" pitchFamily="34" charset="-120"/>
              </a:rPr>
              <a:t>步驟 </a:t>
            </a:r>
            <a:r>
              <a:rPr lang="en-US" altLang="zh-TW" dirty="0">
                <a:latin typeface="微軟正黑體" panose="020B0604030504040204" pitchFamily="34" charset="-120"/>
                <a:ea typeface="微軟正黑體" panose="020B0604030504040204" pitchFamily="34" charset="-120"/>
              </a:rPr>
              <a:t>4</a:t>
            </a:r>
            <a:r>
              <a:rPr lang="zh-TW" altLang="en-US" dirty="0">
                <a:latin typeface="微軟正黑體" panose="020B0604030504040204" pitchFamily="34" charset="-120"/>
                <a:ea typeface="微軟正黑體" panose="020B0604030504040204" pitchFamily="34" charset="-120"/>
              </a:rPr>
              <a:t>：確認該發明與相關先前技術所揭露之內容間的</a:t>
            </a:r>
            <a:r>
              <a:rPr lang="zh-TW" altLang="en-US" dirty="0" smtClean="0">
                <a:latin typeface="微軟正黑體" panose="020B0604030504040204" pitchFamily="34" charset="-120"/>
                <a:ea typeface="微軟正黑體" panose="020B0604030504040204" pitchFamily="34" charset="-120"/>
              </a:rPr>
              <a:t>差異</a:t>
            </a:r>
            <a:endParaRPr lang="zh-TW" altLang="en-US" dirty="0">
              <a:latin typeface="微軟正黑體" panose="020B0604030504040204" pitchFamily="34" charset="-120"/>
              <a:ea typeface="微軟正黑體" panose="020B0604030504040204" pitchFamily="34" charset="-120"/>
            </a:endParaRPr>
          </a:p>
          <a:p>
            <a:pPr marL="285750" indent="-285750">
              <a:buFont typeface="Arial" panose="020B0604020202020204" pitchFamily="34" charset="0"/>
              <a:buChar char="•"/>
            </a:pPr>
            <a:r>
              <a:rPr lang="zh-TW" altLang="en-US" dirty="0" smtClean="0">
                <a:latin typeface="微軟正黑體" panose="020B0604030504040204" pitchFamily="34" charset="-120"/>
                <a:ea typeface="微軟正黑體" panose="020B0604030504040204" pitchFamily="34" charset="-120"/>
              </a:rPr>
              <a:t>步驟 </a:t>
            </a:r>
            <a:r>
              <a:rPr lang="en-US" altLang="zh-TW" dirty="0">
                <a:latin typeface="微軟正黑體" panose="020B0604030504040204" pitchFamily="34" charset="-120"/>
                <a:ea typeface="微軟正黑體" panose="020B0604030504040204" pitchFamily="34" charset="-120"/>
              </a:rPr>
              <a:t>5</a:t>
            </a:r>
            <a:r>
              <a:rPr lang="zh-TW" altLang="en-US" dirty="0">
                <a:latin typeface="微軟正黑體" panose="020B0604030504040204" pitchFamily="34" charset="-120"/>
                <a:ea typeface="微軟正黑體" panose="020B0604030504040204" pitchFamily="34" charset="-120"/>
              </a:rPr>
              <a:t>：</a:t>
            </a:r>
            <a:r>
              <a:rPr lang="zh-TW" altLang="en-US" b="1" dirty="0">
                <a:solidFill>
                  <a:schemeClr val="accent2"/>
                </a:solidFill>
                <a:latin typeface="微軟正黑體" panose="020B0604030504040204" pitchFamily="34" charset="-120"/>
                <a:ea typeface="微軟正黑體" panose="020B0604030504040204" pitchFamily="34" charset="-120"/>
              </a:rPr>
              <a:t>該發明所屬技術領域中具有通常知識者參酌相關先前技術所</a:t>
            </a:r>
            <a:r>
              <a:rPr lang="zh-TW" altLang="en-US" b="1" dirty="0" smtClean="0">
                <a:solidFill>
                  <a:schemeClr val="accent2"/>
                </a:solidFill>
                <a:latin typeface="微軟正黑體" panose="020B0604030504040204" pitchFamily="34" charset="-120"/>
                <a:ea typeface="微軟正黑體" panose="020B0604030504040204" pitchFamily="34" charset="-120"/>
              </a:rPr>
              <a:t>揭露</a:t>
            </a:r>
            <a:r>
              <a:rPr lang="zh-TW" altLang="en-US" b="1" dirty="0">
                <a:solidFill>
                  <a:schemeClr val="accent2"/>
                </a:solidFill>
                <a:latin typeface="微軟正黑體" panose="020B0604030504040204" pitchFamily="34" charset="-120"/>
                <a:ea typeface="微軟正黑體" panose="020B0604030504040204" pitchFamily="34" charset="-120"/>
              </a:rPr>
              <a:t>之內容及申請時之通常知識，是否能輕易完成申請專利</a:t>
            </a:r>
            <a:r>
              <a:rPr lang="zh-TW" altLang="en-US" b="1" dirty="0" smtClean="0">
                <a:solidFill>
                  <a:schemeClr val="accent2"/>
                </a:solidFill>
                <a:latin typeface="微軟正黑體" panose="020B0604030504040204" pitchFamily="34" charset="-120"/>
                <a:ea typeface="微軟正黑體" panose="020B0604030504040204" pitchFamily="34" charset="-120"/>
              </a:rPr>
              <a:t>之發明</a:t>
            </a:r>
            <a:endParaRPr lang="zh-TW" altLang="en-US" b="1" dirty="0">
              <a:solidFill>
                <a:schemeClr val="accent2"/>
              </a:solidFill>
              <a:latin typeface="微軟正黑體" panose="020B0604030504040204" pitchFamily="34" charset="-120"/>
              <a:ea typeface="微軟正黑體" panose="020B0604030504040204" pitchFamily="34" charset="-120"/>
            </a:endParaRPr>
          </a:p>
        </p:txBody>
      </p:sp>
      <p:sp>
        <p:nvSpPr>
          <p:cNvPr id="10" name="文字方塊 9"/>
          <p:cNvSpPr txBox="1"/>
          <p:nvPr/>
        </p:nvSpPr>
        <p:spPr>
          <a:xfrm>
            <a:off x="2951820" y="214290"/>
            <a:ext cx="3240360" cy="707886"/>
          </a:xfrm>
          <a:prstGeom prst="rect">
            <a:avLst/>
          </a:prstGeom>
          <a:noFill/>
        </p:spPr>
        <p:txBody>
          <a:bodyPr wrap="square" rtlCol="0">
            <a:spAutoFit/>
          </a:bodyPr>
          <a:lstStyle/>
          <a:p>
            <a:pPr algn="ctr"/>
            <a:r>
              <a:rPr lang="zh-TW" altLang="en-US" sz="4000" dirty="0">
                <a:latin typeface="微軟正黑體" panose="020B0604030504040204" pitchFamily="34" charset="-120"/>
                <a:ea typeface="微軟正黑體" panose="020B0604030504040204" pitchFamily="34" charset="-120"/>
              </a:rPr>
              <a:t>發明審查要件</a:t>
            </a:r>
          </a:p>
        </p:txBody>
      </p:sp>
      <p:sp>
        <p:nvSpPr>
          <p:cNvPr id="11" name="文字方塊 10"/>
          <p:cNvSpPr txBox="1"/>
          <p:nvPr/>
        </p:nvSpPr>
        <p:spPr>
          <a:xfrm>
            <a:off x="539552" y="1412776"/>
            <a:ext cx="1800200" cy="4401205"/>
          </a:xfrm>
          <a:prstGeom prst="rect">
            <a:avLst/>
          </a:prstGeom>
          <a:noFill/>
        </p:spPr>
        <p:txBody>
          <a:bodyPr wrap="square" rtlCol="0">
            <a:spAutoFit/>
          </a:bodyPr>
          <a:lstStyle/>
          <a:p>
            <a:pPr marL="342900" indent="-342900">
              <a:buFont typeface="Arial" panose="020B0604020202020204" pitchFamily="34" charset="0"/>
              <a:buChar char="•"/>
            </a:pPr>
            <a:endParaRPr lang="en-US" altLang="zh-TW" sz="2000" dirty="0" smtClean="0">
              <a:latin typeface="微軟正黑體" pitchFamily="34" charset="-120"/>
              <a:ea typeface="微軟正黑體" pitchFamily="34" charset="-120"/>
            </a:endParaRPr>
          </a:p>
          <a:p>
            <a:endParaRPr lang="en-US" altLang="zh-TW" sz="2000" dirty="0" smtClean="0">
              <a:latin typeface="微軟正黑體" pitchFamily="34" charset="-120"/>
              <a:ea typeface="微軟正黑體" pitchFamily="34" charset="-120"/>
            </a:endParaRPr>
          </a:p>
          <a:p>
            <a:pPr marL="342900" indent="-342900">
              <a:buFont typeface="Arial" panose="020B0604020202020204" pitchFamily="34" charset="0"/>
              <a:buChar char="•"/>
            </a:pPr>
            <a:endParaRPr lang="en-US" altLang="zh-TW" sz="2000" dirty="0" smtClean="0">
              <a:latin typeface="微軟正黑體" pitchFamily="34" charset="-120"/>
              <a:ea typeface="微軟正黑體" pitchFamily="34" charset="-120"/>
            </a:endParaRPr>
          </a:p>
          <a:p>
            <a:endParaRPr lang="en-US" altLang="zh-TW" sz="2000" dirty="0" smtClean="0">
              <a:latin typeface="微軟正黑體" pitchFamily="34" charset="-120"/>
              <a:ea typeface="微軟正黑體" pitchFamily="34" charset="-120"/>
            </a:endParaRPr>
          </a:p>
          <a:p>
            <a:pPr marL="342900" indent="-342900">
              <a:buFont typeface="Arial" panose="020B0604020202020204" pitchFamily="34" charset="0"/>
              <a:buChar char="•"/>
            </a:pPr>
            <a:endParaRPr lang="en-US" altLang="zh-TW" sz="2000" dirty="0" smtClean="0">
              <a:latin typeface="微軟正黑體" pitchFamily="34" charset="-120"/>
              <a:ea typeface="微軟正黑體" pitchFamily="34" charset="-120"/>
            </a:endParaRPr>
          </a:p>
          <a:p>
            <a:pPr marL="342900" indent="-342900">
              <a:buFont typeface="Arial" panose="020B0604020202020204" pitchFamily="34" charset="0"/>
              <a:buChar char="•"/>
            </a:pPr>
            <a:endParaRPr lang="en-US" altLang="zh-TW" sz="2000" dirty="0" smtClean="0">
              <a:latin typeface="微軟正黑體" pitchFamily="34" charset="-120"/>
              <a:ea typeface="微軟正黑體" pitchFamily="34" charset="-120"/>
            </a:endParaRPr>
          </a:p>
          <a:p>
            <a:pPr marL="342900" indent="-342900">
              <a:buFont typeface="Arial" panose="020B0604020202020204" pitchFamily="34" charset="0"/>
              <a:buChar char="•"/>
            </a:pPr>
            <a:endParaRPr lang="en-US" altLang="zh-TW" sz="2000" dirty="0" smtClean="0">
              <a:latin typeface="微軟正黑體" pitchFamily="34" charset="-120"/>
              <a:ea typeface="微軟正黑體" pitchFamily="34" charset="-120"/>
            </a:endParaRPr>
          </a:p>
          <a:p>
            <a:pPr marL="342900" indent="-342900">
              <a:buFont typeface="Arial" panose="020B0604020202020204" pitchFamily="34" charset="0"/>
              <a:buChar char="•"/>
            </a:pPr>
            <a:endParaRPr lang="en-US" altLang="zh-TW" sz="2000" dirty="0" smtClean="0">
              <a:latin typeface="微軟正黑體" pitchFamily="34" charset="-120"/>
              <a:ea typeface="微軟正黑體" pitchFamily="34" charset="-120"/>
            </a:endParaRPr>
          </a:p>
          <a:p>
            <a:pPr marL="342900" indent="-342900">
              <a:buFont typeface="Arial" panose="020B0604020202020204" pitchFamily="34" charset="0"/>
              <a:buChar char="•"/>
            </a:pPr>
            <a:endParaRPr lang="en-US" altLang="zh-TW" sz="2000" dirty="0" smtClean="0">
              <a:latin typeface="微軟正黑體" pitchFamily="34" charset="-120"/>
              <a:ea typeface="微軟正黑體" pitchFamily="34" charset="-120"/>
            </a:endParaRPr>
          </a:p>
          <a:p>
            <a:pPr marL="342900" indent="-342900">
              <a:buFont typeface="Arial" panose="020B0604020202020204" pitchFamily="34" charset="0"/>
              <a:buChar char="•"/>
            </a:pPr>
            <a:r>
              <a:rPr lang="zh-TW" altLang="en-US" sz="2000" b="1" dirty="0" smtClean="0">
                <a:latin typeface="微軟正黑體" pitchFamily="34" charset="-120"/>
                <a:ea typeface="微軟正黑體" pitchFamily="34" charset="-120"/>
              </a:rPr>
              <a:t>進步性</a:t>
            </a:r>
            <a:endParaRPr lang="en-US" altLang="zh-TW" sz="2000" b="1" dirty="0" smtClean="0">
              <a:latin typeface="微軟正黑體" pitchFamily="34" charset="-120"/>
              <a:ea typeface="微軟正黑體" pitchFamily="34" charset="-120"/>
            </a:endParaRPr>
          </a:p>
          <a:p>
            <a:pPr marL="342900" indent="-342900">
              <a:buFont typeface="Arial" panose="020B0604020202020204" pitchFamily="34" charset="0"/>
              <a:buChar char="•"/>
            </a:pPr>
            <a:endParaRPr lang="en-US" altLang="zh-TW" sz="2000" dirty="0" smtClean="0">
              <a:latin typeface="微軟正黑體" pitchFamily="34" charset="-120"/>
              <a:ea typeface="微軟正黑體" pitchFamily="34" charset="-120"/>
            </a:endParaRPr>
          </a:p>
          <a:p>
            <a:pPr marL="342900" indent="-342900">
              <a:buFont typeface="Arial" panose="020B0604020202020204" pitchFamily="34" charset="0"/>
              <a:buChar char="•"/>
            </a:pPr>
            <a:endParaRPr lang="en-US" altLang="zh-TW" sz="2000" dirty="0" smtClean="0">
              <a:latin typeface="微軟正黑體" pitchFamily="34" charset="-120"/>
              <a:ea typeface="微軟正黑體" pitchFamily="34" charset="-120"/>
            </a:endParaRPr>
          </a:p>
          <a:p>
            <a:pPr marL="342900" indent="-342900">
              <a:buFont typeface="Arial" panose="020B0604020202020204" pitchFamily="34" charset="0"/>
              <a:buChar char="•"/>
            </a:pPr>
            <a:endParaRPr lang="en-US" altLang="zh-TW" sz="2000" dirty="0" smtClean="0">
              <a:latin typeface="微軟正黑體" pitchFamily="34" charset="-120"/>
              <a:ea typeface="微軟正黑體" pitchFamily="34" charset="-120"/>
            </a:endParaRPr>
          </a:p>
          <a:p>
            <a:pPr marL="342900" indent="-342900">
              <a:buFont typeface="Arial" panose="020B0604020202020204" pitchFamily="34" charset="0"/>
              <a:buChar char="•"/>
            </a:pPr>
            <a:endParaRPr lang="en-US" altLang="zh-TW" sz="2000" dirty="0" smtClean="0">
              <a:latin typeface="微軟正黑體" pitchFamily="34" charset="-120"/>
              <a:ea typeface="微軟正黑體" pitchFamily="34" charset="-120"/>
            </a:endParaRPr>
          </a:p>
        </p:txBody>
      </p:sp>
      <p:sp>
        <p:nvSpPr>
          <p:cNvPr id="3" name="矩形 2"/>
          <p:cNvSpPr/>
          <p:nvPr/>
        </p:nvSpPr>
        <p:spPr>
          <a:xfrm>
            <a:off x="1866042" y="1412776"/>
            <a:ext cx="1210588" cy="400110"/>
          </a:xfrm>
          <a:prstGeom prst="rect">
            <a:avLst/>
          </a:prstGeom>
        </p:spPr>
        <p:txBody>
          <a:bodyPr wrap="none">
            <a:spAutoFit/>
          </a:bodyPr>
          <a:lstStyle/>
          <a:p>
            <a:r>
              <a:rPr lang="zh-TW" altLang="en-US" sz="2000" b="1" dirty="0">
                <a:latin typeface="微軟正黑體" panose="020B0604030504040204" pitchFamily="34" charset="-120"/>
                <a:ea typeface="微軟正黑體" panose="020B0604030504040204" pitchFamily="34" charset="-120"/>
              </a:rPr>
              <a:t>判斷步驟</a:t>
            </a:r>
          </a:p>
        </p:txBody>
      </p:sp>
      <p:pic>
        <p:nvPicPr>
          <p:cNvPr id="1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47664" y="3480488"/>
            <a:ext cx="7416000" cy="308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3" cstate="print"/>
          <a:srcRect l="25397" t="34650" r="48473" b="22704"/>
          <a:stretch>
            <a:fillRect/>
          </a:stretch>
        </p:blipFill>
        <p:spPr bwMode="auto">
          <a:xfrm>
            <a:off x="1895034" y="3797507"/>
            <a:ext cx="2892990" cy="2655829"/>
          </a:xfrm>
          <a:prstGeom prst="rect">
            <a:avLst/>
          </a:prstGeom>
          <a:noFill/>
          <a:ln w="9525">
            <a:noFill/>
            <a:miter lim="800000"/>
            <a:headEnd/>
            <a:tailEnd/>
          </a:ln>
        </p:spPr>
      </p:pic>
      <p:cxnSp>
        <p:nvCxnSpPr>
          <p:cNvPr id="14" name="直線接點 13"/>
          <p:cNvCxnSpPr/>
          <p:nvPr/>
        </p:nvCxnSpPr>
        <p:spPr>
          <a:xfrm>
            <a:off x="2638487" y="6237312"/>
            <a:ext cx="720000" cy="0"/>
          </a:xfrm>
          <a:prstGeom prst="line">
            <a:avLst/>
          </a:prstGeom>
        </p:spPr>
        <p:style>
          <a:lnRef idx="2">
            <a:schemeClr val="accent2"/>
          </a:lnRef>
          <a:fillRef idx="0">
            <a:schemeClr val="accent2"/>
          </a:fillRef>
          <a:effectRef idx="1">
            <a:schemeClr val="accent2"/>
          </a:effectRef>
          <a:fontRef idx="minor">
            <a:schemeClr val="tx1"/>
          </a:fontRef>
        </p:style>
      </p:cxnSp>
      <p:sp>
        <p:nvSpPr>
          <p:cNvPr id="19" name="矩形 18"/>
          <p:cNvSpPr/>
          <p:nvPr/>
        </p:nvSpPr>
        <p:spPr>
          <a:xfrm>
            <a:off x="4427984" y="4149080"/>
            <a:ext cx="4572000" cy="923330"/>
          </a:xfrm>
          <a:prstGeom prst="rect">
            <a:avLst/>
          </a:prstGeom>
        </p:spPr>
        <p:txBody>
          <a:bodyPr>
            <a:spAutoFit/>
          </a:bodyPr>
          <a:lstStyle/>
          <a:p>
            <a:pPr algn="ctr"/>
            <a:r>
              <a:rPr lang="zh-TW" altLang="en-US" dirty="0" smtClean="0">
                <a:latin typeface="微軟正黑體" pitchFamily="34" charset="-120"/>
                <a:ea typeface="微軟正黑體" pitchFamily="34" charset="-120"/>
              </a:rPr>
              <a:t>單純結合複數引證之技術內容</a:t>
            </a:r>
            <a:endParaRPr lang="en-US" altLang="zh-TW" dirty="0" smtClean="0">
              <a:latin typeface="微軟正黑體" pitchFamily="34" charset="-120"/>
              <a:ea typeface="微軟正黑體" pitchFamily="34" charset="-120"/>
            </a:endParaRPr>
          </a:p>
          <a:p>
            <a:pPr algn="ctr"/>
            <a:r>
              <a:rPr lang="zh-TW" altLang="en-US" dirty="0" smtClean="0">
                <a:latin typeface="微軟正黑體" pitchFamily="34" charset="-120"/>
                <a:ea typeface="微軟正黑體" pitchFamily="34" charset="-120"/>
              </a:rPr>
              <a:t>各技術特徵於功能上</a:t>
            </a:r>
            <a:r>
              <a:rPr lang="zh-TW" altLang="en-US" b="1" dirty="0" smtClean="0">
                <a:latin typeface="微軟正黑體" pitchFamily="34" charset="-120"/>
                <a:ea typeface="微軟正黑體" pitchFamily="34" charset="-120"/>
              </a:rPr>
              <a:t>並未相互作用</a:t>
            </a:r>
            <a:endParaRPr lang="en-US" altLang="zh-TW" b="1" dirty="0" smtClean="0">
              <a:latin typeface="微軟正黑體" pitchFamily="34" charset="-120"/>
              <a:ea typeface="微軟正黑體" pitchFamily="34" charset="-120"/>
            </a:endParaRPr>
          </a:p>
          <a:p>
            <a:pPr algn="ctr"/>
            <a:r>
              <a:rPr lang="zh-TW" altLang="en-US" dirty="0" smtClean="0">
                <a:latin typeface="微軟正黑體" pitchFamily="34" charset="-120"/>
                <a:ea typeface="微軟正黑體" pitchFamily="34" charset="-120"/>
              </a:rPr>
              <a:t>仍以其</a:t>
            </a:r>
            <a:r>
              <a:rPr lang="zh-TW" altLang="en-US" b="1" dirty="0" smtClean="0">
                <a:latin typeface="微軟正黑體" pitchFamily="34" charset="-120"/>
                <a:ea typeface="微軟正黑體" pitchFamily="34" charset="-120"/>
              </a:rPr>
              <a:t>原先之方式各別作用</a:t>
            </a:r>
            <a:endParaRPr lang="zh-TW" altLang="en-US" b="1" dirty="0">
              <a:latin typeface="微軟正黑體" pitchFamily="34" charset="-120"/>
              <a:ea typeface="微軟正黑體" pitchFamily="34" charset="-120"/>
            </a:endParaRPr>
          </a:p>
        </p:txBody>
      </p:sp>
      <p:sp>
        <p:nvSpPr>
          <p:cNvPr id="20" name="矩形 19"/>
          <p:cNvSpPr/>
          <p:nvPr/>
        </p:nvSpPr>
        <p:spPr>
          <a:xfrm>
            <a:off x="5508104" y="5390150"/>
            <a:ext cx="1107996" cy="369332"/>
          </a:xfrm>
          <a:prstGeom prst="rect">
            <a:avLst/>
          </a:prstGeom>
        </p:spPr>
        <p:txBody>
          <a:bodyPr wrap="none">
            <a:spAutoFit/>
          </a:bodyPr>
          <a:lstStyle/>
          <a:p>
            <a:r>
              <a:rPr lang="zh-TW" altLang="en-US" dirty="0" smtClean="0">
                <a:latin typeface="微軟正黑體" pitchFamily="34" charset="-120"/>
                <a:ea typeface="微軟正黑體" pitchFamily="34" charset="-120"/>
              </a:rPr>
              <a:t>電子錶筆</a:t>
            </a:r>
            <a:endParaRPr lang="zh-TW" altLang="en-US" dirty="0">
              <a:latin typeface="微軟正黑體" pitchFamily="34" charset="-120"/>
              <a:ea typeface="微軟正黑體" pitchFamily="34" charset="-120"/>
            </a:endParaRPr>
          </a:p>
        </p:txBody>
      </p:sp>
      <p:sp>
        <p:nvSpPr>
          <p:cNvPr id="21" name="矩形 20"/>
          <p:cNvSpPr/>
          <p:nvPr/>
        </p:nvSpPr>
        <p:spPr>
          <a:xfrm>
            <a:off x="7236296" y="5301208"/>
            <a:ext cx="877163" cy="646331"/>
          </a:xfrm>
          <a:prstGeom prst="rect">
            <a:avLst/>
          </a:prstGeom>
        </p:spPr>
        <p:txBody>
          <a:bodyPr wrap="none">
            <a:spAutoFit/>
          </a:bodyPr>
          <a:lstStyle/>
          <a:p>
            <a:pPr algn="ctr"/>
            <a:r>
              <a:rPr lang="zh-TW" altLang="en-US" dirty="0" smtClean="0">
                <a:latin typeface="微軟正黑體" pitchFamily="34" charset="-120"/>
                <a:ea typeface="微軟正黑體" pitchFamily="34" charset="-120"/>
              </a:rPr>
              <a:t>電子錶</a:t>
            </a:r>
            <a:endParaRPr lang="en-US" altLang="zh-TW" dirty="0" smtClean="0">
              <a:latin typeface="微軟正黑體" pitchFamily="34" charset="-120"/>
              <a:ea typeface="微軟正黑體" pitchFamily="34" charset="-120"/>
            </a:endParaRPr>
          </a:p>
          <a:p>
            <a:pPr algn="ctr"/>
            <a:r>
              <a:rPr lang="zh-TW" altLang="en-US" dirty="0" smtClean="0">
                <a:latin typeface="微軟正黑體" pitchFamily="34" charset="-120"/>
                <a:ea typeface="微軟正黑體" pitchFamily="34" charset="-120"/>
              </a:rPr>
              <a:t>筆</a:t>
            </a:r>
            <a:endParaRPr lang="zh-TW" altLang="en-US" dirty="0">
              <a:latin typeface="微軟正黑體" pitchFamily="34" charset="-120"/>
              <a:ea typeface="微軟正黑體" pitchFamily="34" charset="-120"/>
            </a:endParaRPr>
          </a:p>
        </p:txBody>
      </p:sp>
      <p:cxnSp>
        <p:nvCxnSpPr>
          <p:cNvPr id="25" name="直線單箭頭接點 24"/>
          <p:cNvCxnSpPr/>
          <p:nvPr/>
        </p:nvCxnSpPr>
        <p:spPr>
          <a:xfrm flipH="1">
            <a:off x="6732240" y="5589240"/>
            <a:ext cx="432048" cy="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1904052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日期版面配置區 1"/>
          <p:cNvSpPr>
            <a:spLocks noGrp="1"/>
          </p:cNvSpPr>
          <p:nvPr>
            <p:ph type="dt" sz="half" idx="10"/>
          </p:nvPr>
        </p:nvSpPr>
        <p:spPr>
          <a:xfrm>
            <a:off x="457200" y="6160219"/>
            <a:ext cx="2133600" cy="365125"/>
          </a:xfrm>
        </p:spPr>
        <p:txBody>
          <a:bodyPr/>
          <a:lstStyle/>
          <a:p>
            <a:r>
              <a:rPr lang="en-US" altLang="zh-TW" smtClean="0"/>
              <a:t>www.iipo.com.tw</a:t>
            </a:r>
            <a:endParaRPr lang="zh-TW" altLang="en-US" dirty="0"/>
          </a:p>
        </p:txBody>
      </p:sp>
      <p:sp>
        <p:nvSpPr>
          <p:cNvPr id="6" name="頁尾版面配置區 2"/>
          <p:cNvSpPr>
            <a:spLocks noGrp="1"/>
          </p:cNvSpPr>
          <p:nvPr>
            <p:ph type="ftr" sz="quarter" idx="11"/>
          </p:nvPr>
        </p:nvSpPr>
        <p:spPr>
          <a:xfrm>
            <a:off x="3124200" y="6160219"/>
            <a:ext cx="2895600" cy="365125"/>
          </a:xfrm>
        </p:spPr>
        <p:txBody>
          <a:bodyPr/>
          <a:lstStyle/>
          <a:p>
            <a:r>
              <a:rPr lang="zh-TW" altLang="en-US" smtClean="0"/>
              <a:t>源慶</a:t>
            </a:r>
            <a:r>
              <a:rPr lang="en-US" altLang="zh-TW" smtClean="0"/>
              <a:t>/</a:t>
            </a:r>
            <a:r>
              <a:rPr lang="zh-TW" altLang="en-US" smtClean="0"/>
              <a:t>鴻瑞國際法律專利商標事務所</a:t>
            </a:r>
            <a:endParaRPr lang="zh-TW" altLang="en-US" dirty="0"/>
          </a:p>
        </p:txBody>
      </p:sp>
      <p:sp>
        <p:nvSpPr>
          <p:cNvPr id="7" name="投影片編號版面配置區 3"/>
          <p:cNvSpPr>
            <a:spLocks noGrp="1"/>
          </p:cNvSpPr>
          <p:nvPr>
            <p:ph type="sldNum" sz="quarter" idx="12"/>
          </p:nvPr>
        </p:nvSpPr>
        <p:spPr>
          <a:xfrm>
            <a:off x="6553200" y="6160219"/>
            <a:ext cx="2133600" cy="365125"/>
          </a:xfrm>
        </p:spPr>
        <p:txBody>
          <a:bodyPr/>
          <a:lstStyle/>
          <a:p>
            <a:fld id="{144804FE-49CD-45A7-9DCA-03593087366E}" type="slidenum">
              <a:rPr lang="zh-TW" altLang="en-US" smtClean="0"/>
              <a:pPr/>
              <a:t>47</a:t>
            </a:fld>
            <a:endParaRPr lang="zh-TW" altLang="en-US"/>
          </a:p>
        </p:txBody>
      </p:sp>
      <p:cxnSp>
        <p:nvCxnSpPr>
          <p:cNvPr id="8" name="直線接點 7"/>
          <p:cNvCxnSpPr/>
          <p:nvPr/>
        </p:nvCxnSpPr>
        <p:spPr>
          <a:xfrm>
            <a:off x="0" y="6813376"/>
            <a:ext cx="9144000" cy="0"/>
          </a:xfrm>
          <a:prstGeom prst="line">
            <a:avLst/>
          </a:prstGeom>
          <a:ln w="165100"/>
        </p:spPr>
        <p:style>
          <a:lnRef idx="3">
            <a:schemeClr val="accent2"/>
          </a:lnRef>
          <a:fillRef idx="0">
            <a:schemeClr val="accent2"/>
          </a:fillRef>
          <a:effectRef idx="2">
            <a:schemeClr val="accent2"/>
          </a:effectRef>
          <a:fontRef idx="minor">
            <a:schemeClr val="tx1"/>
          </a:fontRef>
        </p:style>
      </p:cxnSp>
      <p:cxnSp>
        <p:nvCxnSpPr>
          <p:cNvPr id="9" name="直線接點 8"/>
          <p:cNvCxnSpPr/>
          <p:nvPr/>
        </p:nvCxnSpPr>
        <p:spPr>
          <a:xfrm>
            <a:off x="0" y="6597352"/>
            <a:ext cx="9144000" cy="0"/>
          </a:xfrm>
          <a:prstGeom prst="line">
            <a:avLst/>
          </a:prstGeom>
          <a:ln w="76200">
            <a:solidFill>
              <a:schemeClr val="accent2">
                <a:lumMod val="40000"/>
                <a:lumOff val="60000"/>
              </a:schemeClr>
            </a:solidFill>
          </a:ln>
        </p:spPr>
        <p:style>
          <a:lnRef idx="3">
            <a:schemeClr val="accent2"/>
          </a:lnRef>
          <a:fillRef idx="0">
            <a:schemeClr val="accent2"/>
          </a:fillRef>
          <a:effectRef idx="2">
            <a:schemeClr val="accent2"/>
          </a:effectRef>
          <a:fontRef idx="minor">
            <a:schemeClr val="tx1"/>
          </a:fontRef>
        </p:style>
      </p:cxnSp>
      <p:sp>
        <p:nvSpPr>
          <p:cNvPr id="2" name="矩形 1"/>
          <p:cNvSpPr/>
          <p:nvPr/>
        </p:nvSpPr>
        <p:spPr>
          <a:xfrm>
            <a:off x="1565043" y="1772816"/>
            <a:ext cx="7327437" cy="1754326"/>
          </a:xfrm>
          <a:prstGeom prst="rect">
            <a:avLst/>
          </a:prstGeom>
        </p:spPr>
        <p:txBody>
          <a:bodyPr wrap="square">
            <a:spAutoFit/>
          </a:bodyPr>
          <a:lstStyle/>
          <a:p>
            <a:pPr marL="285750" indent="-285750">
              <a:buFont typeface="Arial" panose="020B0604020202020204" pitchFamily="34" charset="0"/>
              <a:buChar char="•"/>
            </a:pPr>
            <a:r>
              <a:rPr lang="zh-TW" altLang="en-US" dirty="0" smtClean="0">
                <a:latin typeface="微軟正黑體" panose="020B0604030504040204" pitchFamily="34" charset="-120"/>
                <a:ea typeface="微軟正黑體" panose="020B0604030504040204" pitchFamily="34" charset="-120"/>
              </a:rPr>
              <a:t>步驟 </a:t>
            </a:r>
            <a:r>
              <a:rPr lang="en-US" altLang="zh-TW" dirty="0">
                <a:latin typeface="微軟正黑體" panose="020B0604030504040204" pitchFamily="34" charset="-120"/>
                <a:ea typeface="微軟正黑體" panose="020B0604030504040204" pitchFamily="34" charset="-120"/>
              </a:rPr>
              <a:t>1</a:t>
            </a:r>
            <a:r>
              <a:rPr lang="zh-TW" altLang="en-US" dirty="0">
                <a:latin typeface="微軟正黑體" panose="020B0604030504040204" pitchFamily="34" charset="-120"/>
                <a:ea typeface="微軟正黑體" panose="020B0604030504040204" pitchFamily="34" charset="-120"/>
              </a:rPr>
              <a:t>：確定申請專利之發明的</a:t>
            </a:r>
            <a:r>
              <a:rPr lang="zh-TW" altLang="en-US" dirty="0" smtClean="0">
                <a:latin typeface="微軟正黑體" panose="020B0604030504040204" pitchFamily="34" charset="-120"/>
                <a:ea typeface="微軟正黑體" panose="020B0604030504040204" pitchFamily="34" charset="-120"/>
              </a:rPr>
              <a:t>範圍</a:t>
            </a:r>
            <a:endParaRPr lang="zh-TW" altLang="en-US" dirty="0">
              <a:latin typeface="微軟正黑體" panose="020B0604030504040204" pitchFamily="34" charset="-120"/>
              <a:ea typeface="微軟正黑體" panose="020B0604030504040204" pitchFamily="34" charset="-120"/>
            </a:endParaRPr>
          </a:p>
          <a:p>
            <a:pPr marL="285750" indent="-285750">
              <a:buFont typeface="Arial" panose="020B0604020202020204" pitchFamily="34" charset="0"/>
              <a:buChar char="•"/>
            </a:pPr>
            <a:r>
              <a:rPr lang="zh-TW" altLang="en-US" dirty="0" smtClean="0">
                <a:latin typeface="微軟正黑體" panose="020B0604030504040204" pitchFamily="34" charset="-120"/>
                <a:ea typeface="微軟正黑體" panose="020B0604030504040204" pitchFamily="34" charset="-120"/>
              </a:rPr>
              <a:t>步驟 </a:t>
            </a:r>
            <a:r>
              <a:rPr lang="en-US" altLang="zh-TW" dirty="0">
                <a:latin typeface="微軟正黑體" panose="020B0604030504040204" pitchFamily="34" charset="-120"/>
                <a:ea typeface="微軟正黑體" panose="020B0604030504040204" pitchFamily="34" charset="-120"/>
              </a:rPr>
              <a:t>2</a:t>
            </a:r>
            <a:r>
              <a:rPr lang="zh-TW" altLang="en-US" dirty="0">
                <a:latin typeface="微軟正黑體" panose="020B0604030504040204" pitchFamily="34" charset="-120"/>
                <a:ea typeface="微軟正黑體" panose="020B0604030504040204" pitchFamily="34" charset="-120"/>
              </a:rPr>
              <a:t>：確定相關先前技術所揭露之</a:t>
            </a:r>
            <a:r>
              <a:rPr lang="zh-TW" altLang="en-US" dirty="0" smtClean="0">
                <a:latin typeface="微軟正黑體" panose="020B0604030504040204" pitchFamily="34" charset="-120"/>
                <a:ea typeface="微軟正黑體" panose="020B0604030504040204" pitchFamily="34" charset="-120"/>
              </a:rPr>
              <a:t>內容</a:t>
            </a:r>
            <a:endParaRPr lang="zh-TW" altLang="en-US" dirty="0">
              <a:latin typeface="微軟正黑體" panose="020B0604030504040204" pitchFamily="34" charset="-120"/>
              <a:ea typeface="微軟正黑體" panose="020B0604030504040204" pitchFamily="34" charset="-120"/>
            </a:endParaRPr>
          </a:p>
          <a:p>
            <a:pPr marL="285750" indent="-285750">
              <a:buFont typeface="Arial" panose="020B0604020202020204" pitchFamily="34" charset="0"/>
              <a:buChar char="•"/>
            </a:pPr>
            <a:r>
              <a:rPr lang="zh-TW" altLang="en-US" dirty="0" smtClean="0">
                <a:latin typeface="微軟正黑體" panose="020B0604030504040204" pitchFamily="34" charset="-120"/>
                <a:ea typeface="微軟正黑體" panose="020B0604030504040204" pitchFamily="34" charset="-120"/>
              </a:rPr>
              <a:t>步驟 </a:t>
            </a:r>
            <a:r>
              <a:rPr lang="en-US" altLang="zh-TW" dirty="0">
                <a:latin typeface="微軟正黑體" panose="020B0604030504040204" pitchFamily="34" charset="-120"/>
                <a:ea typeface="微軟正黑體" panose="020B0604030504040204" pitchFamily="34" charset="-120"/>
              </a:rPr>
              <a:t>3</a:t>
            </a:r>
            <a:r>
              <a:rPr lang="zh-TW" altLang="en-US" dirty="0">
                <a:latin typeface="微軟正黑體" panose="020B0604030504040204" pitchFamily="34" charset="-120"/>
                <a:ea typeface="微軟正黑體" panose="020B0604030504040204" pitchFamily="34" charset="-120"/>
              </a:rPr>
              <a:t>：確定該發明所屬技術領域中具有通常知識者之</a:t>
            </a:r>
            <a:r>
              <a:rPr lang="zh-TW" altLang="en-US" dirty="0" smtClean="0">
                <a:latin typeface="微軟正黑體" panose="020B0604030504040204" pitchFamily="34" charset="-120"/>
                <a:ea typeface="微軟正黑體" panose="020B0604030504040204" pitchFamily="34" charset="-120"/>
              </a:rPr>
              <a:t>技術水準</a:t>
            </a:r>
            <a:endParaRPr lang="zh-TW" altLang="en-US" dirty="0">
              <a:latin typeface="微軟正黑體" panose="020B0604030504040204" pitchFamily="34" charset="-120"/>
              <a:ea typeface="微軟正黑體" panose="020B0604030504040204" pitchFamily="34" charset="-120"/>
            </a:endParaRPr>
          </a:p>
          <a:p>
            <a:pPr marL="285750" indent="-285750">
              <a:buFont typeface="Arial" panose="020B0604020202020204" pitchFamily="34" charset="0"/>
              <a:buChar char="•"/>
            </a:pPr>
            <a:r>
              <a:rPr lang="zh-TW" altLang="en-US" dirty="0" smtClean="0">
                <a:latin typeface="微軟正黑體" panose="020B0604030504040204" pitchFamily="34" charset="-120"/>
                <a:ea typeface="微軟正黑體" panose="020B0604030504040204" pitchFamily="34" charset="-120"/>
              </a:rPr>
              <a:t>步驟 </a:t>
            </a:r>
            <a:r>
              <a:rPr lang="en-US" altLang="zh-TW" dirty="0">
                <a:latin typeface="微軟正黑體" panose="020B0604030504040204" pitchFamily="34" charset="-120"/>
                <a:ea typeface="微軟正黑體" panose="020B0604030504040204" pitchFamily="34" charset="-120"/>
              </a:rPr>
              <a:t>4</a:t>
            </a:r>
            <a:r>
              <a:rPr lang="zh-TW" altLang="en-US" dirty="0">
                <a:latin typeface="微軟正黑體" panose="020B0604030504040204" pitchFamily="34" charset="-120"/>
                <a:ea typeface="微軟正黑體" panose="020B0604030504040204" pitchFamily="34" charset="-120"/>
              </a:rPr>
              <a:t>：確認該發明與相關先前技術所揭露之內容間的</a:t>
            </a:r>
            <a:r>
              <a:rPr lang="zh-TW" altLang="en-US" dirty="0" smtClean="0">
                <a:latin typeface="微軟正黑體" panose="020B0604030504040204" pitchFamily="34" charset="-120"/>
                <a:ea typeface="微軟正黑體" panose="020B0604030504040204" pitchFamily="34" charset="-120"/>
              </a:rPr>
              <a:t>差異</a:t>
            </a:r>
            <a:endParaRPr lang="zh-TW" altLang="en-US" dirty="0">
              <a:latin typeface="微軟正黑體" panose="020B0604030504040204" pitchFamily="34" charset="-120"/>
              <a:ea typeface="微軟正黑體" panose="020B0604030504040204" pitchFamily="34" charset="-120"/>
            </a:endParaRPr>
          </a:p>
          <a:p>
            <a:pPr marL="285750" indent="-285750">
              <a:buFont typeface="Arial" panose="020B0604020202020204" pitchFamily="34" charset="0"/>
              <a:buChar char="•"/>
            </a:pPr>
            <a:r>
              <a:rPr lang="zh-TW" altLang="en-US" dirty="0" smtClean="0">
                <a:latin typeface="微軟正黑體" panose="020B0604030504040204" pitchFamily="34" charset="-120"/>
                <a:ea typeface="微軟正黑體" panose="020B0604030504040204" pitchFamily="34" charset="-120"/>
              </a:rPr>
              <a:t>步驟 </a:t>
            </a:r>
            <a:r>
              <a:rPr lang="en-US" altLang="zh-TW" dirty="0">
                <a:latin typeface="微軟正黑體" panose="020B0604030504040204" pitchFamily="34" charset="-120"/>
                <a:ea typeface="微軟正黑體" panose="020B0604030504040204" pitchFamily="34" charset="-120"/>
              </a:rPr>
              <a:t>5</a:t>
            </a:r>
            <a:r>
              <a:rPr lang="zh-TW" altLang="en-US" dirty="0">
                <a:latin typeface="微軟正黑體" panose="020B0604030504040204" pitchFamily="34" charset="-120"/>
                <a:ea typeface="微軟正黑體" panose="020B0604030504040204" pitchFamily="34" charset="-120"/>
              </a:rPr>
              <a:t>：</a:t>
            </a:r>
            <a:r>
              <a:rPr lang="zh-TW" altLang="en-US" b="1" dirty="0">
                <a:solidFill>
                  <a:schemeClr val="accent2"/>
                </a:solidFill>
                <a:latin typeface="微軟正黑體" panose="020B0604030504040204" pitchFamily="34" charset="-120"/>
                <a:ea typeface="微軟正黑體" panose="020B0604030504040204" pitchFamily="34" charset="-120"/>
              </a:rPr>
              <a:t>該發明所屬技術領域中具有通常知識者參酌相關先前技術所</a:t>
            </a:r>
            <a:r>
              <a:rPr lang="zh-TW" altLang="en-US" b="1" dirty="0" smtClean="0">
                <a:solidFill>
                  <a:schemeClr val="accent2"/>
                </a:solidFill>
                <a:latin typeface="微軟正黑體" panose="020B0604030504040204" pitchFamily="34" charset="-120"/>
                <a:ea typeface="微軟正黑體" panose="020B0604030504040204" pitchFamily="34" charset="-120"/>
              </a:rPr>
              <a:t>揭露</a:t>
            </a:r>
            <a:r>
              <a:rPr lang="zh-TW" altLang="en-US" b="1" dirty="0">
                <a:solidFill>
                  <a:schemeClr val="accent2"/>
                </a:solidFill>
                <a:latin typeface="微軟正黑體" panose="020B0604030504040204" pitchFamily="34" charset="-120"/>
                <a:ea typeface="微軟正黑體" panose="020B0604030504040204" pitchFamily="34" charset="-120"/>
              </a:rPr>
              <a:t>之內容及申請時之通常知識，是否能輕易完成申請專利</a:t>
            </a:r>
            <a:r>
              <a:rPr lang="zh-TW" altLang="en-US" b="1" dirty="0" smtClean="0">
                <a:solidFill>
                  <a:schemeClr val="accent2"/>
                </a:solidFill>
                <a:latin typeface="微軟正黑體" panose="020B0604030504040204" pitchFamily="34" charset="-120"/>
                <a:ea typeface="微軟正黑體" panose="020B0604030504040204" pitchFamily="34" charset="-120"/>
              </a:rPr>
              <a:t>之發明</a:t>
            </a:r>
            <a:endParaRPr lang="zh-TW" altLang="en-US" b="1" dirty="0">
              <a:solidFill>
                <a:schemeClr val="accent2"/>
              </a:solidFill>
              <a:latin typeface="微軟正黑體" panose="020B0604030504040204" pitchFamily="34" charset="-120"/>
              <a:ea typeface="微軟正黑體" panose="020B0604030504040204" pitchFamily="34" charset="-120"/>
            </a:endParaRPr>
          </a:p>
        </p:txBody>
      </p:sp>
      <p:sp>
        <p:nvSpPr>
          <p:cNvPr id="10" name="文字方塊 9"/>
          <p:cNvSpPr txBox="1"/>
          <p:nvPr/>
        </p:nvSpPr>
        <p:spPr>
          <a:xfrm>
            <a:off x="2951820" y="214290"/>
            <a:ext cx="3240360" cy="707886"/>
          </a:xfrm>
          <a:prstGeom prst="rect">
            <a:avLst/>
          </a:prstGeom>
          <a:noFill/>
        </p:spPr>
        <p:txBody>
          <a:bodyPr wrap="square" rtlCol="0">
            <a:spAutoFit/>
          </a:bodyPr>
          <a:lstStyle/>
          <a:p>
            <a:pPr algn="ctr"/>
            <a:r>
              <a:rPr lang="zh-TW" altLang="en-US" sz="4000" dirty="0">
                <a:latin typeface="微軟正黑體" panose="020B0604030504040204" pitchFamily="34" charset="-120"/>
                <a:ea typeface="微軟正黑體" panose="020B0604030504040204" pitchFamily="34" charset="-120"/>
              </a:rPr>
              <a:t>發明審查要件</a:t>
            </a:r>
          </a:p>
        </p:txBody>
      </p:sp>
      <p:sp>
        <p:nvSpPr>
          <p:cNvPr id="11" name="文字方塊 10"/>
          <p:cNvSpPr txBox="1"/>
          <p:nvPr/>
        </p:nvSpPr>
        <p:spPr>
          <a:xfrm>
            <a:off x="539552" y="1412776"/>
            <a:ext cx="1800200" cy="4401205"/>
          </a:xfrm>
          <a:prstGeom prst="rect">
            <a:avLst/>
          </a:prstGeom>
          <a:noFill/>
        </p:spPr>
        <p:txBody>
          <a:bodyPr wrap="square" rtlCol="0">
            <a:spAutoFit/>
          </a:bodyPr>
          <a:lstStyle/>
          <a:p>
            <a:pPr marL="342900" indent="-342900">
              <a:buFont typeface="Arial" panose="020B0604020202020204" pitchFamily="34" charset="0"/>
              <a:buChar char="•"/>
            </a:pPr>
            <a:endParaRPr lang="en-US" altLang="zh-TW" sz="2000" dirty="0" smtClean="0">
              <a:latin typeface="微軟正黑體" pitchFamily="34" charset="-120"/>
              <a:ea typeface="微軟正黑體" pitchFamily="34" charset="-120"/>
            </a:endParaRPr>
          </a:p>
          <a:p>
            <a:endParaRPr lang="en-US" altLang="zh-TW" sz="2000" dirty="0" smtClean="0">
              <a:latin typeface="微軟正黑體" pitchFamily="34" charset="-120"/>
              <a:ea typeface="微軟正黑體" pitchFamily="34" charset="-120"/>
            </a:endParaRPr>
          </a:p>
          <a:p>
            <a:pPr marL="342900" indent="-342900">
              <a:buFont typeface="Arial" panose="020B0604020202020204" pitchFamily="34" charset="0"/>
              <a:buChar char="•"/>
            </a:pPr>
            <a:endParaRPr lang="en-US" altLang="zh-TW" sz="2000" dirty="0" smtClean="0">
              <a:latin typeface="微軟正黑體" pitchFamily="34" charset="-120"/>
              <a:ea typeface="微軟正黑體" pitchFamily="34" charset="-120"/>
            </a:endParaRPr>
          </a:p>
          <a:p>
            <a:endParaRPr lang="en-US" altLang="zh-TW" sz="2000" dirty="0" smtClean="0">
              <a:latin typeface="微軟正黑體" pitchFamily="34" charset="-120"/>
              <a:ea typeface="微軟正黑體" pitchFamily="34" charset="-120"/>
            </a:endParaRPr>
          </a:p>
          <a:p>
            <a:pPr marL="342900" indent="-342900">
              <a:buFont typeface="Arial" panose="020B0604020202020204" pitchFamily="34" charset="0"/>
              <a:buChar char="•"/>
            </a:pPr>
            <a:endParaRPr lang="en-US" altLang="zh-TW" sz="2000" dirty="0" smtClean="0">
              <a:latin typeface="微軟正黑體" pitchFamily="34" charset="-120"/>
              <a:ea typeface="微軟正黑體" pitchFamily="34" charset="-120"/>
            </a:endParaRPr>
          </a:p>
          <a:p>
            <a:pPr marL="342900" indent="-342900">
              <a:buFont typeface="Arial" panose="020B0604020202020204" pitchFamily="34" charset="0"/>
              <a:buChar char="•"/>
            </a:pPr>
            <a:endParaRPr lang="en-US" altLang="zh-TW" sz="2000" dirty="0" smtClean="0">
              <a:latin typeface="微軟正黑體" pitchFamily="34" charset="-120"/>
              <a:ea typeface="微軟正黑體" pitchFamily="34" charset="-120"/>
            </a:endParaRPr>
          </a:p>
          <a:p>
            <a:pPr marL="342900" indent="-342900">
              <a:buFont typeface="Arial" panose="020B0604020202020204" pitchFamily="34" charset="0"/>
              <a:buChar char="•"/>
            </a:pPr>
            <a:endParaRPr lang="en-US" altLang="zh-TW" sz="2000" dirty="0" smtClean="0">
              <a:latin typeface="微軟正黑體" pitchFamily="34" charset="-120"/>
              <a:ea typeface="微軟正黑體" pitchFamily="34" charset="-120"/>
            </a:endParaRPr>
          </a:p>
          <a:p>
            <a:pPr marL="342900" indent="-342900">
              <a:buFont typeface="Arial" panose="020B0604020202020204" pitchFamily="34" charset="0"/>
              <a:buChar char="•"/>
            </a:pPr>
            <a:endParaRPr lang="en-US" altLang="zh-TW" sz="2000" dirty="0" smtClean="0">
              <a:latin typeface="微軟正黑體" pitchFamily="34" charset="-120"/>
              <a:ea typeface="微軟正黑體" pitchFamily="34" charset="-120"/>
            </a:endParaRPr>
          </a:p>
          <a:p>
            <a:pPr marL="342900" indent="-342900">
              <a:buFont typeface="Arial" panose="020B0604020202020204" pitchFamily="34" charset="0"/>
              <a:buChar char="•"/>
            </a:pPr>
            <a:endParaRPr lang="en-US" altLang="zh-TW" sz="2000" dirty="0" smtClean="0">
              <a:latin typeface="微軟正黑體" pitchFamily="34" charset="-120"/>
              <a:ea typeface="微軟正黑體" pitchFamily="34" charset="-120"/>
            </a:endParaRPr>
          </a:p>
          <a:p>
            <a:pPr marL="342900" indent="-342900">
              <a:buFont typeface="Arial" panose="020B0604020202020204" pitchFamily="34" charset="0"/>
              <a:buChar char="•"/>
            </a:pPr>
            <a:r>
              <a:rPr lang="zh-TW" altLang="en-US" sz="2000" b="1" dirty="0" smtClean="0">
                <a:latin typeface="微軟正黑體" pitchFamily="34" charset="-120"/>
                <a:ea typeface="微軟正黑體" pitchFamily="34" charset="-120"/>
              </a:rPr>
              <a:t>進步性</a:t>
            </a:r>
            <a:endParaRPr lang="en-US" altLang="zh-TW" sz="2000" b="1" dirty="0" smtClean="0">
              <a:latin typeface="微軟正黑體" pitchFamily="34" charset="-120"/>
              <a:ea typeface="微軟正黑體" pitchFamily="34" charset="-120"/>
            </a:endParaRPr>
          </a:p>
          <a:p>
            <a:pPr marL="342900" indent="-342900">
              <a:buFont typeface="Arial" panose="020B0604020202020204" pitchFamily="34" charset="0"/>
              <a:buChar char="•"/>
            </a:pPr>
            <a:endParaRPr lang="en-US" altLang="zh-TW" sz="2000" dirty="0" smtClean="0">
              <a:latin typeface="微軟正黑體" pitchFamily="34" charset="-120"/>
              <a:ea typeface="微軟正黑體" pitchFamily="34" charset="-120"/>
            </a:endParaRPr>
          </a:p>
          <a:p>
            <a:pPr marL="342900" indent="-342900">
              <a:buFont typeface="Arial" panose="020B0604020202020204" pitchFamily="34" charset="0"/>
              <a:buChar char="•"/>
            </a:pPr>
            <a:endParaRPr lang="en-US" altLang="zh-TW" sz="2000" dirty="0" smtClean="0">
              <a:latin typeface="微軟正黑體" pitchFamily="34" charset="-120"/>
              <a:ea typeface="微軟正黑體" pitchFamily="34" charset="-120"/>
            </a:endParaRPr>
          </a:p>
          <a:p>
            <a:pPr marL="342900" indent="-342900">
              <a:buFont typeface="Arial" panose="020B0604020202020204" pitchFamily="34" charset="0"/>
              <a:buChar char="•"/>
            </a:pPr>
            <a:endParaRPr lang="en-US" altLang="zh-TW" sz="2000" dirty="0" smtClean="0">
              <a:latin typeface="微軟正黑體" pitchFamily="34" charset="-120"/>
              <a:ea typeface="微軟正黑體" pitchFamily="34" charset="-120"/>
            </a:endParaRPr>
          </a:p>
          <a:p>
            <a:pPr marL="342900" indent="-342900">
              <a:buFont typeface="Arial" panose="020B0604020202020204" pitchFamily="34" charset="0"/>
              <a:buChar char="•"/>
            </a:pPr>
            <a:endParaRPr lang="en-US" altLang="zh-TW" sz="2000" dirty="0" smtClean="0">
              <a:latin typeface="微軟正黑體" pitchFamily="34" charset="-120"/>
              <a:ea typeface="微軟正黑體" pitchFamily="34" charset="-120"/>
            </a:endParaRPr>
          </a:p>
        </p:txBody>
      </p:sp>
      <p:sp>
        <p:nvSpPr>
          <p:cNvPr id="3" name="矩形 2"/>
          <p:cNvSpPr/>
          <p:nvPr/>
        </p:nvSpPr>
        <p:spPr>
          <a:xfrm>
            <a:off x="1866042" y="1412776"/>
            <a:ext cx="1210588" cy="400110"/>
          </a:xfrm>
          <a:prstGeom prst="rect">
            <a:avLst/>
          </a:prstGeom>
        </p:spPr>
        <p:txBody>
          <a:bodyPr wrap="none">
            <a:spAutoFit/>
          </a:bodyPr>
          <a:lstStyle/>
          <a:p>
            <a:r>
              <a:rPr lang="zh-TW" altLang="en-US" sz="2000" b="1" dirty="0">
                <a:latin typeface="微軟正黑體" panose="020B0604030504040204" pitchFamily="34" charset="-120"/>
                <a:ea typeface="微軟正黑體" panose="020B0604030504040204" pitchFamily="34" charset="-120"/>
              </a:rPr>
              <a:t>判斷步驟</a:t>
            </a:r>
          </a:p>
        </p:txBody>
      </p:sp>
      <p:pic>
        <p:nvPicPr>
          <p:cNvPr id="1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47664" y="3480488"/>
            <a:ext cx="7416000" cy="308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3" cstate="print"/>
          <a:srcRect l="25397" t="34650" r="17904" b="22704"/>
          <a:stretch>
            <a:fillRect/>
          </a:stretch>
        </p:blipFill>
        <p:spPr bwMode="auto">
          <a:xfrm>
            <a:off x="1895034" y="3797507"/>
            <a:ext cx="6277366" cy="2655829"/>
          </a:xfrm>
          <a:prstGeom prst="rect">
            <a:avLst/>
          </a:prstGeom>
          <a:noFill/>
          <a:ln w="9525">
            <a:noFill/>
            <a:miter lim="800000"/>
            <a:headEnd/>
            <a:tailEnd/>
          </a:ln>
        </p:spPr>
      </p:pic>
    </p:spTree>
    <p:extLst>
      <p:ext uri="{BB962C8B-B14F-4D97-AF65-F5344CB8AC3E}">
        <p14:creationId xmlns:p14="http://schemas.microsoft.com/office/powerpoint/2010/main" val="190405240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日期版面配置區 1"/>
          <p:cNvSpPr>
            <a:spLocks noGrp="1"/>
          </p:cNvSpPr>
          <p:nvPr>
            <p:ph type="dt" sz="half" idx="10"/>
          </p:nvPr>
        </p:nvSpPr>
        <p:spPr>
          <a:xfrm>
            <a:off x="457200" y="6160219"/>
            <a:ext cx="2133600" cy="365125"/>
          </a:xfrm>
        </p:spPr>
        <p:txBody>
          <a:bodyPr/>
          <a:lstStyle/>
          <a:p>
            <a:r>
              <a:rPr lang="en-US" altLang="zh-TW" smtClean="0"/>
              <a:t>www.iipo.com.tw</a:t>
            </a:r>
            <a:endParaRPr lang="zh-TW" altLang="en-US" dirty="0"/>
          </a:p>
        </p:txBody>
      </p:sp>
      <p:sp>
        <p:nvSpPr>
          <p:cNvPr id="6" name="頁尾版面配置區 2"/>
          <p:cNvSpPr>
            <a:spLocks noGrp="1"/>
          </p:cNvSpPr>
          <p:nvPr>
            <p:ph type="ftr" sz="quarter" idx="11"/>
          </p:nvPr>
        </p:nvSpPr>
        <p:spPr>
          <a:xfrm>
            <a:off x="3124200" y="6160219"/>
            <a:ext cx="2895600" cy="365125"/>
          </a:xfrm>
        </p:spPr>
        <p:txBody>
          <a:bodyPr/>
          <a:lstStyle/>
          <a:p>
            <a:r>
              <a:rPr lang="zh-TW" altLang="en-US" smtClean="0"/>
              <a:t>源慶</a:t>
            </a:r>
            <a:r>
              <a:rPr lang="en-US" altLang="zh-TW" smtClean="0"/>
              <a:t>/</a:t>
            </a:r>
            <a:r>
              <a:rPr lang="zh-TW" altLang="en-US" smtClean="0"/>
              <a:t>鴻瑞國際法律專利商標事務所</a:t>
            </a:r>
            <a:endParaRPr lang="zh-TW" altLang="en-US" dirty="0"/>
          </a:p>
        </p:txBody>
      </p:sp>
      <p:sp>
        <p:nvSpPr>
          <p:cNvPr id="7" name="投影片編號版面配置區 3"/>
          <p:cNvSpPr>
            <a:spLocks noGrp="1"/>
          </p:cNvSpPr>
          <p:nvPr>
            <p:ph type="sldNum" sz="quarter" idx="12"/>
          </p:nvPr>
        </p:nvSpPr>
        <p:spPr>
          <a:xfrm>
            <a:off x="6553200" y="6160219"/>
            <a:ext cx="2133600" cy="365125"/>
          </a:xfrm>
        </p:spPr>
        <p:txBody>
          <a:bodyPr/>
          <a:lstStyle/>
          <a:p>
            <a:fld id="{144804FE-49CD-45A7-9DCA-03593087366E}" type="slidenum">
              <a:rPr lang="zh-TW" altLang="en-US" smtClean="0"/>
              <a:pPr/>
              <a:t>48</a:t>
            </a:fld>
            <a:endParaRPr lang="zh-TW" altLang="en-US"/>
          </a:p>
        </p:txBody>
      </p:sp>
      <p:cxnSp>
        <p:nvCxnSpPr>
          <p:cNvPr id="8" name="直線接點 7"/>
          <p:cNvCxnSpPr/>
          <p:nvPr/>
        </p:nvCxnSpPr>
        <p:spPr>
          <a:xfrm>
            <a:off x="0" y="6813376"/>
            <a:ext cx="9144000" cy="0"/>
          </a:xfrm>
          <a:prstGeom prst="line">
            <a:avLst/>
          </a:prstGeom>
          <a:ln w="165100"/>
        </p:spPr>
        <p:style>
          <a:lnRef idx="3">
            <a:schemeClr val="accent2"/>
          </a:lnRef>
          <a:fillRef idx="0">
            <a:schemeClr val="accent2"/>
          </a:fillRef>
          <a:effectRef idx="2">
            <a:schemeClr val="accent2"/>
          </a:effectRef>
          <a:fontRef idx="minor">
            <a:schemeClr val="tx1"/>
          </a:fontRef>
        </p:style>
      </p:cxnSp>
      <p:cxnSp>
        <p:nvCxnSpPr>
          <p:cNvPr id="9" name="直線接點 8"/>
          <p:cNvCxnSpPr/>
          <p:nvPr/>
        </p:nvCxnSpPr>
        <p:spPr>
          <a:xfrm>
            <a:off x="0" y="6597352"/>
            <a:ext cx="9144000" cy="0"/>
          </a:xfrm>
          <a:prstGeom prst="line">
            <a:avLst/>
          </a:prstGeom>
          <a:ln w="76200">
            <a:solidFill>
              <a:schemeClr val="accent2">
                <a:lumMod val="40000"/>
                <a:lumOff val="60000"/>
              </a:schemeClr>
            </a:solidFill>
          </a:ln>
        </p:spPr>
        <p:style>
          <a:lnRef idx="3">
            <a:schemeClr val="accent2"/>
          </a:lnRef>
          <a:fillRef idx="0">
            <a:schemeClr val="accent2"/>
          </a:fillRef>
          <a:effectRef idx="2">
            <a:schemeClr val="accent2"/>
          </a:effectRef>
          <a:fontRef idx="minor">
            <a:schemeClr val="tx1"/>
          </a:fontRef>
        </p:style>
      </p:cxnSp>
      <p:sp>
        <p:nvSpPr>
          <p:cNvPr id="2" name="矩形 1"/>
          <p:cNvSpPr/>
          <p:nvPr/>
        </p:nvSpPr>
        <p:spPr>
          <a:xfrm>
            <a:off x="1565043" y="1772816"/>
            <a:ext cx="7327437" cy="1754326"/>
          </a:xfrm>
          <a:prstGeom prst="rect">
            <a:avLst/>
          </a:prstGeom>
        </p:spPr>
        <p:txBody>
          <a:bodyPr wrap="square">
            <a:spAutoFit/>
          </a:bodyPr>
          <a:lstStyle/>
          <a:p>
            <a:pPr marL="285750" indent="-285750">
              <a:buFont typeface="Arial" panose="020B0604020202020204" pitchFamily="34" charset="0"/>
              <a:buChar char="•"/>
            </a:pPr>
            <a:r>
              <a:rPr lang="zh-TW" altLang="en-US" dirty="0" smtClean="0">
                <a:latin typeface="微軟正黑體" panose="020B0604030504040204" pitchFamily="34" charset="-120"/>
                <a:ea typeface="微軟正黑體" panose="020B0604030504040204" pitchFamily="34" charset="-120"/>
              </a:rPr>
              <a:t>步驟 </a:t>
            </a:r>
            <a:r>
              <a:rPr lang="en-US" altLang="zh-TW" dirty="0">
                <a:latin typeface="微軟正黑體" panose="020B0604030504040204" pitchFamily="34" charset="-120"/>
                <a:ea typeface="微軟正黑體" panose="020B0604030504040204" pitchFamily="34" charset="-120"/>
              </a:rPr>
              <a:t>1</a:t>
            </a:r>
            <a:r>
              <a:rPr lang="zh-TW" altLang="en-US" dirty="0">
                <a:latin typeface="微軟正黑體" panose="020B0604030504040204" pitchFamily="34" charset="-120"/>
                <a:ea typeface="微軟正黑體" panose="020B0604030504040204" pitchFamily="34" charset="-120"/>
              </a:rPr>
              <a:t>：確定申請專利之發明的</a:t>
            </a:r>
            <a:r>
              <a:rPr lang="zh-TW" altLang="en-US" dirty="0" smtClean="0">
                <a:latin typeface="微軟正黑體" panose="020B0604030504040204" pitchFamily="34" charset="-120"/>
                <a:ea typeface="微軟正黑體" panose="020B0604030504040204" pitchFamily="34" charset="-120"/>
              </a:rPr>
              <a:t>範圍</a:t>
            </a:r>
            <a:endParaRPr lang="zh-TW" altLang="en-US" dirty="0">
              <a:latin typeface="微軟正黑體" panose="020B0604030504040204" pitchFamily="34" charset="-120"/>
              <a:ea typeface="微軟正黑體" panose="020B0604030504040204" pitchFamily="34" charset="-120"/>
            </a:endParaRPr>
          </a:p>
          <a:p>
            <a:pPr marL="285750" indent="-285750">
              <a:buFont typeface="Arial" panose="020B0604020202020204" pitchFamily="34" charset="0"/>
              <a:buChar char="•"/>
            </a:pPr>
            <a:r>
              <a:rPr lang="zh-TW" altLang="en-US" dirty="0" smtClean="0">
                <a:latin typeface="微軟正黑體" panose="020B0604030504040204" pitchFamily="34" charset="-120"/>
                <a:ea typeface="微軟正黑體" panose="020B0604030504040204" pitchFamily="34" charset="-120"/>
              </a:rPr>
              <a:t>步驟 </a:t>
            </a:r>
            <a:r>
              <a:rPr lang="en-US" altLang="zh-TW" dirty="0">
                <a:latin typeface="微軟正黑體" panose="020B0604030504040204" pitchFamily="34" charset="-120"/>
                <a:ea typeface="微軟正黑體" panose="020B0604030504040204" pitchFamily="34" charset="-120"/>
              </a:rPr>
              <a:t>2</a:t>
            </a:r>
            <a:r>
              <a:rPr lang="zh-TW" altLang="en-US" dirty="0">
                <a:latin typeface="微軟正黑體" panose="020B0604030504040204" pitchFamily="34" charset="-120"/>
                <a:ea typeface="微軟正黑體" panose="020B0604030504040204" pitchFamily="34" charset="-120"/>
              </a:rPr>
              <a:t>：確定相關先前技術所揭露之</a:t>
            </a:r>
            <a:r>
              <a:rPr lang="zh-TW" altLang="en-US" dirty="0" smtClean="0">
                <a:latin typeface="微軟正黑體" panose="020B0604030504040204" pitchFamily="34" charset="-120"/>
                <a:ea typeface="微軟正黑體" panose="020B0604030504040204" pitchFamily="34" charset="-120"/>
              </a:rPr>
              <a:t>內容</a:t>
            </a:r>
            <a:endParaRPr lang="zh-TW" altLang="en-US" dirty="0">
              <a:latin typeface="微軟正黑體" panose="020B0604030504040204" pitchFamily="34" charset="-120"/>
              <a:ea typeface="微軟正黑體" panose="020B0604030504040204" pitchFamily="34" charset="-120"/>
            </a:endParaRPr>
          </a:p>
          <a:p>
            <a:pPr marL="285750" indent="-285750">
              <a:buFont typeface="Arial" panose="020B0604020202020204" pitchFamily="34" charset="0"/>
              <a:buChar char="•"/>
            </a:pPr>
            <a:r>
              <a:rPr lang="zh-TW" altLang="en-US" dirty="0" smtClean="0">
                <a:latin typeface="微軟正黑體" panose="020B0604030504040204" pitchFamily="34" charset="-120"/>
                <a:ea typeface="微軟正黑體" panose="020B0604030504040204" pitchFamily="34" charset="-120"/>
              </a:rPr>
              <a:t>步驟 </a:t>
            </a:r>
            <a:r>
              <a:rPr lang="en-US" altLang="zh-TW" dirty="0">
                <a:latin typeface="微軟正黑體" panose="020B0604030504040204" pitchFamily="34" charset="-120"/>
                <a:ea typeface="微軟正黑體" panose="020B0604030504040204" pitchFamily="34" charset="-120"/>
              </a:rPr>
              <a:t>3</a:t>
            </a:r>
            <a:r>
              <a:rPr lang="zh-TW" altLang="en-US" dirty="0">
                <a:latin typeface="微軟正黑體" panose="020B0604030504040204" pitchFamily="34" charset="-120"/>
                <a:ea typeface="微軟正黑體" panose="020B0604030504040204" pitchFamily="34" charset="-120"/>
              </a:rPr>
              <a:t>：確定該發明所屬技術領域中具有通常知識者之</a:t>
            </a:r>
            <a:r>
              <a:rPr lang="zh-TW" altLang="en-US" dirty="0" smtClean="0">
                <a:latin typeface="微軟正黑體" panose="020B0604030504040204" pitchFamily="34" charset="-120"/>
                <a:ea typeface="微軟正黑體" panose="020B0604030504040204" pitchFamily="34" charset="-120"/>
              </a:rPr>
              <a:t>技術水準</a:t>
            </a:r>
            <a:endParaRPr lang="zh-TW" altLang="en-US" dirty="0">
              <a:latin typeface="微軟正黑體" panose="020B0604030504040204" pitchFamily="34" charset="-120"/>
              <a:ea typeface="微軟正黑體" panose="020B0604030504040204" pitchFamily="34" charset="-120"/>
            </a:endParaRPr>
          </a:p>
          <a:p>
            <a:pPr marL="285750" indent="-285750">
              <a:buFont typeface="Arial" panose="020B0604020202020204" pitchFamily="34" charset="0"/>
              <a:buChar char="•"/>
            </a:pPr>
            <a:r>
              <a:rPr lang="zh-TW" altLang="en-US" dirty="0" smtClean="0">
                <a:latin typeface="微軟正黑體" panose="020B0604030504040204" pitchFamily="34" charset="-120"/>
                <a:ea typeface="微軟正黑體" panose="020B0604030504040204" pitchFamily="34" charset="-120"/>
              </a:rPr>
              <a:t>步驟 </a:t>
            </a:r>
            <a:r>
              <a:rPr lang="en-US" altLang="zh-TW" dirty="0">
                <a:latin typeface="微軟正黑體" panose="020B0604030504040204" pitchFamily="34" charset="-120"/>
                <a:ea typeface="微軟正黑體" panose="020B0604030504040204" pitchFamily="34" charset="-120"/>
              </a:rPr>
              <a:t>4</a:t>
            </a:r>
            <a:r>
              <a:rPr lang="zh-TW" altLang="en-US" dirty="0">
                <a:latin typeface="微軟正黑體" panose="020B0604030504040204" pitchFamily="34" charset="-120"/>
                <a:ea typeface="微軟正黑體" panose="020B0604030504040204" pitchFamily="34" charset="-120"/>
              </a:rPr>
              <a:t>：確認該發明與相關先前技術所揭露之內容間的</a:t>
            </a:r>
            <a:r>
              <a:rPr lang="zh-TW" altLang="en-US" dirty="0" smtClean="0">
                <a:latin typeface="微軟正黑體" panose="020B0604030504040204" pitchFamily="34" charset="-120"/>
                <a:ea typeface="微軟正黑體" panose="020B0604030504040204" pitchFamily="34" charset="-120"/>
              </a:rPr>
              <a:t>差異</a:t>
            </a:r>
            <a:endParaRPr lang="zh-TW" altLang="en-US" dirty="0">
              <a:latin typeface="微軟正黑體" panose="020B0604030504040204" pitchFamily="34" charset="-120"/>
              <a:ea typeface="微軟正黑體" panose="020B0604030504040204" pitchFamily="34" charset="-120"/>
            </a:endParaRPr>
          </a:p>
          <a:p>
            <a:pPr marL="285750" indent="-285750">
              <a:buFont typeface="Arial" panose="020B0604020202020204" pitchFamily="34" charset="0"/>
              <a:buChar char="•"/>
            </a:pPr>
            <a:r>
              <a:rPr lang="zh-TW" altLang="en-US" dirty="0" smtClean="0">
                <a:latin typeface="微軟正黑體" panose="020B0604030504040204" pitchFamily="34" charset="-120"/>
                <a:ea typeface="微軟正黑體" panose="020B0604030504040204" pitchFamily="34" charset="-120"/>
              </a:rPr>
              <a:t>步驟 </a:t>
            </a:r>
            <a:r>
              <a:rPr lang="en-US" altLang="zh-TW" dirty="0">
                <a:latin typeface="微軟正黑體" panose="020B0604030504040204" pitchFamily="34" charset="-120"/>
                <a:ea typeface="微軟正黑體" panose="020B0604030504040204" pitchFamily="34" charset="-120"/>
              </a:rPr>
              <a:t>5</a:t>
            </a:r>
            <a:r>
              <a:rPr lang="zh-TW" altLang="en-US" dirty="0">
                <a:latin typeface="微軟正黑體" panose="020B0604030504040204" pitchFamily="34" charset="-120"/>
                <a:ea typeface="微軟正黑體" panose="020B0604030504040204" pitchFamily="34" charset="-120"/>
              </a:rPr>
              <a:t>：</a:t>
            </a:r>
            <a:r>
              <a:rPr lang="zh-TW" altLang="en-US" b="1" dirty="0">
                <a:solidFill>
                  <a:schemeClr val="accent2"/>
                </a:solidFill>
                <a:latin typeface="微軟正黑體" panose="020B0604030504040204" pitchFamily="34" charset="-120"/>
                <a:ea typeface="微軟正黑體" panose="020B0604030504040204" pitchFamily="34" charset="-120"/>
              </a:rPr>
              <a:t>該發明所屬技術領域中具有通常知識者參酌相關先前技術所</a:t>
            </a:r>
            <a:r>
              <a:rPr lang="zh-TW" altLang="en-US" b="1" dirty="0" smtClean="0">
                <a:solidFill>
                  <a:schemeClr val="accent2"/>
                </a:solidFill>
                <a:latin typeface="微軟正黑體" panose="020B0604030504040204" pitchFamily="34" charset="-120"/>
                <a:ea typeface="微軟正黑體" panose="020B0604030504040204" pitchFamily="34" charset="-120"/>
              </a:rPr>
              <a:t>揭露</a:t>
            </a:r>
            <a:r>
              <a:rPr lang="zh-TW" altLang="en-US" b="1" dirty="0">
                <a:solidFill>
                  <a:schemeClr val="accent2"/>
                </a:solidFill>
                <a:latin typeface="微軟正黑體" panose="020B0604030504040204" pitchFamily="34" charset="-120"/>
                <a:ea typeface="微軟正黑體" panose="020B0604030504040204" pitchFamily="34" charset="-120"/>
              </a:rPr>
              <a:t>之內容及申請時之通常知識，是否能輕易完成申請專利</a:t>
            </a:r>
            <a:r>
              <a:rPr lang="zh-TW" altLang="en-US" b="1" dirty="0" smtClean="0">
                <a:solidFill>
                  <a:schemeClr val="accent2"/>
                </a:solidFill>
                <a:latin typeface="微軟正黑體" panose="020B0604030504040204" pitchFamily="34" charset="-120"/>
                <a:ea typeface="微軟正黑體" panose="020B0604030504040204" pitchFamily="34" charset="-120"/>
              </a:rPr>
              <a:t>之發明</a:t>
            </a:r>
            <a:endParaRPr lang="zh-TW" altLang="en-US" b="1" dirty="0">
              <a:solidFill>
                <a:schemeClr val="accent2"/>
              </a:solidFill>
              <a:latin typeface="微軟正黑體" panose="020B0604030504040204" pitchFamily="34" charset="-120"/>
              <a:ea typeface="微軟正黑體" panose="020B0604030504040204" pitchFamily="34" charset="-120"/>
            </a:endParaRPr>
          </a:p>
        </p:txBody>
      </p:sp>
      <p:sp>
        <p:nvSpPr>
          <p:cNvPr id="10" name="文字方塊 9"/>
          <p:cNvSpPr txBox="1"/>
          <p:nvPr/>
        </p:nvSpPr>
        <p:spPr>
          <a:xfrm>
            <a:off x="2951820" y="214290"/>
            <a:ext cx="3240360" cy="707886"/>
          </a:xfrm>
          <a:prstGeom prst="rect">
            <a:avLst/>
          </a:prstGeom>
          <a:noFill/>
        </p:spPr>
        <p:txBody>
          <a:bodyPr wrap="square" rtlCol="0">
            <a:spAutoFit/>
          </a:bodyPr>
          <a:lstStyle/>
          <a:p>
            <a:pPr algn="ctr"/>
            <a:r>
              <a:rPr lang="zh-TW" altLang="en-US" sz="4000" dirty="0">
                <a:latin typeface="微軟正黑體" panose="020B0604030504040204" pitchFamily="34" charset="-120"/>
                <a:ea typeface="微軟正黑體" panose="020B0604030504040204" pitchFamily="34" charset="-120"/>
              </a:rPr>
              <a:t>發明審查要件</a:t>
            </a:r>
          </a:p>
        </p:txBody>
      </p:sp>
      <p:sp>
        <p:nvSpPr>
          <p:cNvPr id="11" name="文字方塊 10"/>
          <p:cNvSpPr txBox="1"/>
          <p:nvPr/>
        </p:nvSpPr>
        <p:spPr>
          <a:xfrm>
            <a:off x="539552" y="1412776"/>
            <a:ext cx="1800200" cy="4401205"/>
          </a:xfrm>
          <a:prstGeom prst="rect">
            <a:avLst/>
          </a:prstGeom>
          <a:noFill/>
        </p:spPr>
        <p:txBody>
          <a:bodyPr wrap="square" rtlCol="0">
            <a:spAutoFit/>
          </a:bodyPr>
          <a:lstStyle/>
          <a:p>
            <a:pPr marL="342900" indent="-342900">
              <a:buFont typeface="Arial" panose="020B0604020202020204" pitchFamily="34" charset="0"/>
              <a:buChar char="•"/>
            </a:pPr>
            <a:endParaRPr lang="en-US" altLang="zh-TW" sz="2000" dirty="0" smtClean="0">
              <a:latin typeface="微軟正黑體" pitchFamily="34" charset="-120"/>
              <a:ea typeface="微軟正黑體" pitchFamily="34" charset="-120"/>
            </a:endParaRPr>
          </a:p>
          <a:p>
            <a:endParaRPr lang="en-US" altLang="zh-TW" sz="2000" dirty="0" smtClean="0">
              <a:latin typeface="微軟正黑體" pitchFamily="34" charset="-120"/>
              <a:ea typeface="微軟正黑體" pitchFamily="34" charset="-120"/>
            </a:endParaRPr>
          </a:p>
          <a:p>
            <a:pPr marL="342900" indent="-342900">
              <a:buFont typeface="Arial" panose="020B0604020202020204" pitchFamily="34" charset="0"/>
              <a:buChar char="•"/>
            </a:pPr>
            <a:endParaRPr lang="en-US" altLang="zh-TW" sz="2000" dirty="0" smtClean="0">
              <a:latin typeface="微軟正黑體" pitchFamily="34" charset="-120"/>
              <a:ea typeface="微軟正黑體" pitchFamily="34" charset="-120"/>
            </a:endParaRPr>
          </a:p>
          <a:p>
            <a:endParaRPr lang="en-US" altLang="zh-TW" sz="2000" dirty="0" smtClean="0">
              <a:latin typeface="微軟正黑體" pitchFamily="34" charset="-120"/>
              <a:ea typeface="微軟正黑體" pitchFamily="34" charset="-120"/>
            </a:endParaRPr>
          </a:p>
          <a:p>
            <a:pPr marL="342900" indent="-342900">
              <a:buFont typeface="Arial" panose="020B0604020202020204" pitchFamily="34" charset="0"/>
              <a:buChar char="•"/>
            </a:pPr>
            <a:endParaRPr lang="en-US" altLang="zh-TW" sz="2000" dirty="0" smtClean="0">
              <a:latin typeface="微軟正黑體" pitchFamily="34" charset="-120"/>
              <a:ea typeface="微軟正黑體" pitchFamily="34" charset="-120"/>
            </a:endParaRPr>
          </a:p>
          <a:p>
            <a:pPr marL="342900" indent="-342900">
              <a:buFont typeface="Arial" panose="020B0604020202020204" pitchFamily="34" charset="0"/>
              <a:buChar char="•"/>
            </a:pPr>
            <a:endParaRPr lang="en-US" altLang="zh-TW" sz="2000" dirty="0" smtClean="0">
              <a:latin typeface="微軟正黑體" pitchFamily="34" charset="-120"/>
              <a:ea typeface="微軟正黑體" pitchFamily="34" charset="-120"/>
            </a:endParaRPr>
          </a:p>
          <a:p>
            <a:pPr marL="342900" indent="-342900">
              <a:buFont typeface="Arial" panose="020B0604020202020204" pitchFamily="34" charset="0"/>
              <a:buChar char="•"/>
            </a:pPr>
            <a:endParaRPr lang="en-US" altLang="zh-TW" sz="2000" dirty="0" smtClean="0">
              <a:latin typeface="微軟正黑體" pitchFamily="34" charset="-120"/>
              <a:ea typeface="微軟正黑體" pitchFamily="34" charset="-120"/>
            </a:endParaRPr>
          </a:p>
          <a:p>
            <a:pPr marL="342900" indent="-342900">
              <a:buFont typeface="Arial" panose="020B0604020202020204" pitchFamily="34" charset="0"/>
              <a:buChar char="•"/>
            </a:pPr>
            <a:endParaRPr lang="en-US" altLang="zh-TW" sz="2000" dirty="0" smtClean="0">
              <a:latin typeface="微軟正黑體" pitchFamily="34" charset="-120"/>
              <a:ea typeface="微軟正黑體" pitchFamily="34" charset="-120"/>
            </a:endParaRPr>
          </a:p>
          <a:p>
            <a:pPr marL="342900" indent="-342900">
              <a:buFont typeface="Arial" panose="020B0604020202020204" pitchFamily="34" charset="0"/>
              <a:buChar char="•"/>
            </a:pPr>
            <a:endParaRPr lang="en-US" altLang="zh-TW" sz="2000" dirty="0" smtClean="0">
              <a:latin typeface="微軟正黑體" pitchFamily="34" charset="-120"/>
              <a:ea typeface="微軟正黑體" pitchFamily="34" charset="-120"/>
            </a:endParaRPr>
          </a:p>
          <a:p>
            <a:pPr marL="342900" indent="-342900">
              <a:buFont typeface="Arial" panose="020B0604020202020204" pitchFamily="34" charset="0"/>
              <a:buChar char="•"/>
            </a:pPr>
            <a:r>
              <a:rPr lang="zh-TW" altLang="en-US" sz="2000" b="1" dirty="0" smtClean="0">
                <a:latin typeface="微軟正黑體" pitchFamily="34" charset="-120"/>
                <a:ea typeface="微軟正黑體" pitchFamily="34" charset="-120"/>
              </a:rPr>
              <a:t>進步性</a:t>
            </a:r>
            <a:endParaRPr lang="en-US" altLang="zh-TW" sz="2000" b="1" dirty="0" smtClean="0">
              <a:latin typeface="微軟正黑體" pitchFamily="34" charset="-120"/>
              <a:ea typeface="微軟正黑體" pitchFamily="34" charset="-120"/>
            </a:endParaRPr>
          </a:p>
          <a:p>
            <a:pPr marL="342900" indent="-342900">
              <a:buFont typeface="Arial" panose="020B0604020202020204" pitchFamily="34" charset="0"/>
              <a:buChar char="•"/>
            </a:pPr>
            <a:endParaRPr lang="en-US" altLang="zh-TW" sz="2000" dirty="0" smtClean="0">
              <a:latin typeface="微軟正黑體" pitchFamily="34" charset="-120"/>
              <a:ea typeface="微軟正黑體" pitchFamily="34" charset="-120"/>
            </a:endParaRPr>
          </a:p>
          <a:p>
            <a:pPr marL="342900" indent="-342900">
              <a:buFont typeface="Arial" panose="020B0604020202020204" pitchFamily="34" charset="0"/>
              <a:buChar char="•"/>
            </a:pPr>
            <a:endParaRPr lang="en-US" altLang="zh-TW" sz="2000" dirty="0" smtClean="0">
              <a:latin typeface="微軟正黑體" pitchFamily="34" charset="-120"/>
              <a:ea typeface="微軟正黑體" pitchFamily="34" charset="-120"/>
            </a:endParaRPr>
          </a:p>
          <a:p>
            <a:pPr marL="342900" indent="-342900">
              <a:buFont typeface="Arial" panose="020B0604020202020204" pitchFamily="34" charset="0"/>
              <a:buChar char="•"/>
            </a:pPr>
            <a:endParaRPr lang="en-US" altLang="zh-TW" sz="2000" dirty="0" smtClean="0">
              <a:latin typeface="微軟正黑體" pitchFamily="34" charset="-120"/>
              <a:ea typeface="微軟正黑體" pitchFamily="34" charset="-120"/>
            </a:endParaRPr>
          </a:p>
          <a:p>
            <a:pPr marL="342900" indent="-342900">
              <a:buFont typeface="Arial" panose="020B0604020202020204" pitchFamily="34" charset="0"/>
              <a:buChar char="•"/>
            </a:pPr>
            <a:endParaRPr lang="en-US" altLang="zh-TW" sz="2000" dirty="0" smtClean="0">
              <a:latin typeface="微軟正黑體" pitchFamily="34" charset="-120"/>
              <a:ea typeface="微軟正黑體" pitchFamily="34" charset="-120"/>
            </a:endParaRPr>
          </a:p>
        </p:txBody>
      </p:sp>
      <p:sp>
        <p:nvSpPr>
          <p:cNvPr id="3" name="矩形 2"/>
          <p:cNvSpPr/>
          <p:nvPr/>
        </p:nvSpPr>
        <p:spPr>
          <a:xfrm>
            <a:off x="1866042" y="1412776"/>
            <a:ext cx="1210588" cy="400110"/>
          </a:xfrm>
          <a:prstGeom prst="rect">
            <a:avLst/>
          </a:prstGeom>
        </p:spPr>
        <p:txBody>
          <a:bodyPr wrap="none">
            <a:spAutoFit/>
          </a:bodyPr>
          <a:lstStyle/>
          <a:p>
            <a:r>
              <a:rPr lang="zh-TW" altLang="en-US" sz="2000" b="1" dirty="0">
                <a:latin typeface="微軟正黑體" panose="020B0604030504040204" pitchFamily="34" charset="-120"/>
                <a:ea typeface="微軟正黑體" panose="020B0604030504040204" pitchFamily="34" charset="-120"/>
              </a:rPr>
              <a:t>判斷步驟</a:t>
            </a:r>
          </a:p>
        </p:txBody>
      </p:sp>
      <p:pic>
        <p:nvPicPr>
          <p:cNvPr id="1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47664" y="3480488"/>
            <a:ext cx="7416000" cy="308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3" cstate="print"/>
          <a:srcRect l="56080" t="34650" r="19205" b="22704"/>
          <a:stretch>
            <a:fillRect/>
          </a:stretch>
        </p:blipFill>
        <p:spPr bwMode="auto">
          <a:xfrm>
            <a:off x="5292080" y="3797507"/>
            <a:ext cx="2736304" cy="2655829"/>
          </a:xfrm>
          <a:prstGeom prst="rect">
            <a:avLst/>
          </a:prstGeom>
          <a:noFill/>
          <a:ln w="9525">
            <a:noFill/>
            <a:miter lim="800000"/>
            <a:headEnd/>
            <a:tailEnd/>
          </a:ln>
        </p:spPr>
      </p:pic>
      <p:sp>
        <p:nvSpPr>
          <p:cNvPr id="13" name="矩形 12"/>
          <p:cNvSpPr/>
          <p:nvPr/>
        </p:nvSpPr>
        <p:spPr>
          <a:xfrm>
            <a:off x="1259632" y="4437112"/>
            <a:ext cx="4176464" cy="646331"/>
          </a:xfrm>
          <a:prstGeom prst="rect">
            <a:avLst/>
          </a:prstGeom>
        </p:spPr>
        <p:txBody>
          <a:bodyPr wrap="square">
            <a:spAutoFit/>
          </a:bodyPr>
          <a:lstStyle/>
          <a:p>
            <a:pPr algn="ctr"/>
            <a:r>
              <a:rPr lang="zh-TW" altLang="en-US" dirty="0" smtClean="0">
                <a:latin typeface="微軟正黑體" pitchFamily="34" charset="-120"/>
                <a:ea typeface="微軟正黑體" pitchFamily="34" charset="-120"/>
              </a:rPr>
              <a:t>明確記載或實質隱含</a:t>
            </a:r>
            <a:endParaRPr lang="en-US" altLang="zh-TW" dirty="0" smtClean="0">
              <a:latin typeface="微軟正黑體" pitchFamily="34" charset="-120"/>
              <a:ea typeface="微軟正黑體" pitchFamily="34" charset="-120"/>
            </a:endParaRPr>
          </a:p>
          <a:p>
            <a:pPr algn="ctr"/>
            <a:r>
              <a:rPr lang="zh-TW" altLang="en-US" dirty="0" smtClean="0">
                <a:latin typeface="微軟正黑體" pitchFamily="34" charset="-120"/>
                <a:ea typeface="微軟正黑體" pitchFamily="34" charset="-120"/>
              </a:rPr>
              <a:t>有關</a:t>
            </a:r>
            <a:r>
              <a:rPr lang="zh-TW" altLang="en-US" b="1" dirty="0" smtClean="0">
                <a:latin typeface="微軟正黑體" pitchFamily="34" charset="-120"/>
                <a:ea typeface="微軟正黑體" pitchFamily="34" charset="-120"/>
              </a:rPr>
              <a:t>排除申請專利之發明</a:t>
            </a:r>
            <a:r>
              <a:rPr lang="zh-TW" altLang="en-US" dirty="0" smtClean="0">
                <a:latin typeface="微軟正黑體" pitchFamily="34" charset="-120"/>
                <a:ea typeface="微軟正黑體" pitchFamily="34" charset="-120"/>
              </a:rPr>
              <a:t>的</a:t>
            </a:r>
            <a:r>
              <a:rPr lang="zh-TW" altLang="en-US" b="1" dirty="0" smtClean="0">
                <a:latin typeface="微軟正黑體" pitchFamily="34" charset="-120"/>
                <a:ea typeface="微軟正黑體" pitchFamily="34" charset="-120"/>
              </a:rPr>
              <a:t>教示或建議</a:t>
            </a:r>
            <a:endParaRPr lang="zh-TW" altLang="en-US" b="1" dirty="0">
              <a:latin typeface="微軟正黑體" pitchFamily="34" charset="-120"/>
              <a:ea typeface="微軟正黑體" pitchFamily="34" charset="-120"/>
            </a:endParaRPr>
          </a:p>
        </p:txBody>
      </p:sp>
      <p:cxnSp>
        <p:nvCxnSpPr>
          <p:cNvPr id="14" name="直線接點 13"/>
          <p:cNvCxnSpPr/>
          <p:nvPr/>
        </p:nvCxnSpPr>
        <p:spPr>
          <a:xfrm>
            <a:off x="5995226" y="4365104"/>
            <a:ext cx="720000" cy="0"/>
          </a:xfrm>
          <a:prstGeom prst="line">
            <a:avLst/>
          </a:prstGeom>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190405240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日期版面配置區 1"/>
          <p:cNvSpPr>
            <a:spLocks noGrp="1"/>
          </p:cNvSpPr>
          <p:nvPr>
            <p:ph type="dt" sz="half" idx="10"/>
          </p:nvPr>
        </p:nvSpPr>
        <p:spPr>
          <a:xfrm>
            <a:off x="457200" y="6160219"/>
            <a:ext cx="2133600" cy="365125"/>
          </a:xfrm>
        </p:spPr>
        <p:txBody>
          <a:bodyPr/>
          <a:lstStyle/>
          <a:p>
            <a:r>
              <a:rPr lang="en-US" altLang="zh-TW" smtClean="0"/>
              <a:t>www.iipo.com.tw</a:t>
            </a:r>
            <a:endParaRPr lang="zh-TW" altLang="en-US" dirty="0"/>
          </a:p>
        </p:txBody>
      </p:sp>
      <p:sp>
        <p:nvSpPr>
          <p:cNvPr id="6" name="頁尾版面配置區 2"/>
          <p:cNvSpPr>
            <a:spLocks noGrp="1"/>
          </p:cNvSpPr>
          <p:nvPr>
            <p:ph type="ftr" sz="quarter" idx="11"/>
          </p:nvPr>
        </p:nvSpPr>
        <p:spPr>
          <a:xfrm>
            <a:off x="3124200" y="6160219"/>
            <a:ext cx="2895600" cy="365125"/>
          </a:xfrm>
        </p:spPr>
        <p:txBody>
          <a:bodyPr/>
          <a:lstStyle/>
          <a:p>
            <a:r>
              <a:rPr lang="zh-TW" altLang="en-US" smtClean="0"/>
              <a:t>源慶</a:t>
            </a:r>
            <a:r>
              <a:rPr lang="en-US" altLang="zh-TW" smtClean="0"/>
              <a:t>/</a:t>
            </a:r>
            <a:r>
              <a:rPr lang="zh-TW" altLang="en-US" smtClean="0"/>
              <a:t>鴻瑞國際法律專利商標事務所</a:t>
            </a:r>
            <a:endParaRPr lang="zh-TW" altLang="en-US" dirty="0"/>
          </a:p>
        </p:txBody>
      </p:sp>
      <p:sp>
        <p:nvSpPr>
          <p:cNvPr id="7" name="投影片編號版面配置區 3"/>
          <p:cNvSpPr>
            <a:spLocks noGrp="1"/>
          </p:cNvSpPr>
          <p:nvPr>
            <p:ph type="sldNum" sz="quarter" idx="12"/>
          </p:nvPr>
        </p:nvSpPr>
        <p:spPr>
          <a:xfrm>
            <a:off x="6553200" y="6160219"/>
            <a:ext cx="2133600" cy="365125"/>
          </a:xfrm>
        </p:spPr>
        <p:txBody>
          <a:bodyPr/>
          <a:lstStyle/>
          <a:p>
            <a:fld id="{144804FE-49CD-45A7-9DCA-03593087366E}" type="slidenum">
              <a:rPr lang="zh-TW" altLang="en-US" smtClean="0"/>
              <a:pPr/>
              <a:t>49</a:t>
            </a:fld>
            <a:endParaRPr lang="zh-TW" altLang="en-US"/>
          </a:p>
        </p:txBody>
      </p:sp>
      <p:cxnSp>
        <p:nvCxnSpPr>
          <p:cNvPr id="8" name="直線接點 7"/>
          <p:cNvCxnSpPr/>
          <p:nvPr/>
        </p:nvCxnSpPr>
        <p:spPr>
          <a:xfrm>
            <a:off x="0" y="6813376"/>
            <a:ext cx="9144000" cy="0"/>
          </a:xfrm>
          <a:prstGeom prst="line">
            <a:avLst/>
          </a:prstGeom>
          <a:ln w="165100"/>
        </p:spPr>
        <p:style>
          <a:lnRef idx="3">
            <a:schemeClr val="accent2"/>
          </a:lnRef>
          <a:fillRef idx="0">
            <a:schemeClr val="accent2"/>
          </a:fillRef>
          <a:effectRef idx="2">
            <a:schemeClr val="accent2"/>
          </a:effectRef>
          <a:fontRef idx="minor">
            <a:schemeClr val="tx1"/>
          </a:fontRef>
        </p:style>
      </p:cxnSp>
      <p:cxnSp>
        <p:nvCxnSpPr>
          <p:cNvPr id="9" name="直線接點 8"/>
          <p:cNvCxnSpPr/>
          <p:nvPr/>
        </p:nvCxnSpPr>
        <p:spPr>
          <a:xfrm>
            <a:off x="0" y="6597352"/>
            <a:ext cx="9144000" cy="0"/>
          </a:xfrm>
          <a:prstGeom prst="line">
            <a:avLst/>
          </a:prstGeom>
          <a:ln w="76200">
            <a:solidFill>
              <a:schemeClr val="accent2">
                <a:lumMod val="40000"/>
                <a:lumOff val="60000"/>
              </a:schemeClr>
            </a:solidFill>
          </a:ln>
        </p:spPr>
        <p:style>
          <a:lnRef idx="3">
            <a:schemeClr val="accent2"/>
          </a:lnRef>
          <a:fillRef idx="0">
            <a:schemeClr val="accent2"/>
          </a:fillRef>
          <a:effectRef idx="2">
            <a:schemeClr val="accent2"/>
          </a:effectRef>
          <a:fontRef idx="minor">
            <a:schemeClr val="tx1"/>
          </a:fontRef>
        </p:style>
      </p:cxnSp>
      <p:sp>
        <p:nvSpPr>
          <p:cNvPr id="2" name="矩形 1"/>
          <p:cNvSpPr/>
          <p:nvPr/>
        </p:nvSpPr>
        <p:spPr>
          <a:xfrm>
            <a:off x="1565043" y="1772816"/>
            <a:ext cx="7327437" cy="1754326"/>
          </a:xfrm>
          <a:prstGeom prst="rect">
            <a:avLst/>
          </a:prstGeom>
        </p:spPr>
        <p:txBody>
          <a:bodyPr wrap="square">
            <a:spAutoFit/>
          </a:bodyPr>
          <a:lstStyle/>
          <a:p>
            <a:pPr marL="285750" indent="-285750">
              <a:buFont typeface="Arial" panose="020B0604020202020204" pitchFamily="34" charset="0"/>
              <a:buChar char="•"/>
            </a:pPr>
            <a:r>
              <a:rPr lang="zh-TW" altLang="en-US" dirty="0" smtClean="0">
                <a:latin typeface="微軟正黑體" panose="020B0604030504040204" pitchFamily="34" charset="-120"/>
                <a:ea typeface="微軟正黑體" panose="020B0604030504040204" pitchFamily="34" charset="-120"/>
              </a:rPr>
              <a:t>步驟 </a:t>
            </a:r>
            <a:r>
              <a:rPr lang="en-US" altLang="zh-TW" dirty="0">
                <a:latin typeface="微軟正黑體" panose="020B0604030504040204" pitchFamily="34" charset="-120"/>
                <a:ea typeface="微軟正黑體" panose="020B0604030504040204" pitchFamily="34" charset="-120"/>
              </a:rPr>
              <a:t>1</a:t>
            </a:r>
            <a:r>
              <a:rPr lang="zh-TW" altLang="en-US" dirty="0">
                <a:latin typeface="微軟正黑體" panose="020B0604030504040204" pitchFamily="34" charset="-120"/>
                <a:ea typeface="微軟正黑體" panose="020B0604030504040204" pitchFamily="34" charset="-120"/>
              </a:rPr>
              <a:t>：確定申請專利之發明的</a:t>
            </a:r>
            <a:r>
              <a:rPr lang="zh-TW" altLang="en-US" dirty="0" smtClean="0">
                <a:latin typeface="微軟正黑體" panose="020B0604030504040204" pitchFamily="34" charset="-120"/>
                <a:ea typeface="微軟正黑體" panose="020B0604030504040204" pitchFamily="34" charset="-120"/>
              </a:rPr>
              <a:t>範圍</a:t>
            </a:r>
            <a:endParaRPr lang="zh-TW" altLang="en-US" dirty="0">
              <a:latin typeface="微軟正黑體" panose="020B0604030504040204" pitchFamily="34" charset="-120"/>
              <a:ea typeface="微軟正黑體" panose="020B0604030504040204" pitchFamily="34" charset="-120"/>
            </a:endParaRPr>
          </a:p>
          <a:p>
            <a:pPr marL="285750" indent="-285750">
              <a:buFont typeface="Arial" panose="020B0604020202020204" pitchFamily="34" charset="0"/>
              <a:buChar char="•"/>
            </a:pPr>
            <a:r>
              <a:rPr lang="zh-TW" altLang="en-US" dirty="0" smtClean="0">
                <a:latin typeface="微軟正黑體" panose="020B0604030504040204" pitchFamily="34" charset="-120"/>
                <a:ea typeface="微軟正黑體" panose="020B0604030504040204" pitchFamily="34" charset="-120"/>
              </a:rPr>
              <a:t>步驟 </a:t>
            </a:r>
            <a:r>
              <a:rPr lang="en-US" altLang="zh-TW" dirty="0">
                <a:latin typeface="微軟正黑體" panose="020B0604030504040204" pitchFamily="34" charset="-120"/>
                <a:ea typeface="微軟正黑體" panose="020B0604030504040204" pitchFamily="34" charset="-120"/>
              </a:rPr>
              <a:t>2</a:t>
            </a:r>
            <a:r>
              <a:rPr lang="zh-TW" altLang="en-US" dirty="0">
                <a:latin typeface="微軟正黑體" panose="020B0604030504040204" pitchFamily="34" charset="-120"/>
                <a:ea typeface="微軟正黑體" panose="020B0604030504040204" pitchFamily="34" charset="-120"/>
              </a:rPr>
              <a:t>：確定相關先前技術所揭露之</a:t>
            </a:r>
            <a:r>
              <a:rPr lang="zh-TW" altLang="en-US" dirty="0" smtClean="0">
                <a:latin typeface="微軟正黑體" panose="020B0604030504040204" pitchFamily="34" charset="-120"/>
                <a:ea typeface="微軟正黑體" panose="020B0604030504040204" pitchFamily="34" charset="-120"/>
              </a:rPr>
              <a:t>內容</a:t>
            </a:r>
            <a:endParaRPr lang="zh-TW" altLang="en-US" dirty="0">
              <a:latin typeface="微軟正黑體" panose="020B0604030504040204" pitchFamily="34" charset="-120"/>
              <a:ea typeface="微軟正黑體" panose="020B0604030504040204" pitchFamily="34" charset="-120"/>
            </a:endParaRPr>
          </a:p>
          <a:p>
            <a:pPr marL="285750" indent="-285750">
              <a:buFont typeface="Arial" panose="020B0604020202020204" pitchFamily="34" charset="0"/>
              <a:buChar char="•"/>
            </a:pPr>
            <a:r>
              <a:rPr lang="zh-TW" altLang="en-US" dirty="0" smtClean="0">
                <a:latin typeface="微軟正黑體" panose="020B0604030504040204" pitchFamily="34" charset="-120"/>
                <a:ea typeface="微軟正黑體" panose="020B0604030504040204" pitchFamily="34" charset="-120"/>
              </a:rPr>
              <a:t>步驟 </a:t>
            </a:r>
            <a:r>
              <a:rPr lang="en-US" altLang="zh-TW" dirty="0">
                <a:latin typeface="微軟正黑體" panose="020B0604030504040204" pitchFamily="34" charset="-120"/>
                <a:ea typeface="微軟正黑體" panose="020B0604030504040204" pitchFamily="34" charset="-120"/>
              </a:rPr>
              <a:t>3</a:t>
            </a:r>
            <a:r>
              <a:rPr lang="zh-TW" altLang="en-US" dirty="0">
                <a:latin typeface="微軟正黑體" panose="020B0604030504040204" pitchFamily="34" charset="-120"/>
                <a:ea typeface="微軟正黑體" panose="020B0604030504040204" pitchFamily="34" charset="-120"/>
              </a:rPr>
              <a:t>：確定該發明所屬技術領域中具有通常知識者之</a:t>
            </a:r>
            <a:r>
              <a:rPr lang="zh-TW" altLang="en-US" dirty="0" smtClean="0">
                <a:latin typeface="微軟正黑體" panose="020B0604030504040204" pitchFamily="34" charset="-120"/>
                <a:ea typeface="微軟正黑體" panose="020B0604030504040204" pitchFamily="34" charset="-120"/>
              </a:rPr>
              <a:t>技術水準</a:t>
            </a:r>
            <a:endParaRPr lang="zh-TW" altLang="en-US" dirty="0">
              <a:latin typeface="微軟正黑體" panose="020B0604030504040204" pitchFamily="34" charset="-120"/>
              <a:ea typeface="微軟正黑體" panose="020B0604030504040204" pitchFamily="34" charset="-120"/>
            </a:endParaRPr>
          </a:p>
          <a:p>
            <a:pPr marL="285750" indent="-285750">
              <a:buFont typeface="Arial" panose="020B0604020202020204" pitchFamily="34" charset="0"/>
              <a:buChar char="•"/>
            </a:pPr>
            <a:r>
              <a:rPr lang="zh-TW" altLang="en-US" dirty="0" smtClean="0">
                <a:latin typeface="微軟正黑體" panose="020B0604030504040204" pitchFamily="34" charset="-120"/>
                <a:ea typeface="微軟正黑體" panose="020B0604030504040204" pitchFamily="34" charset="-120"/>
              </a:rPr>
              <a:t>步驟 </a:t>
            </a:r>
            <a:r>
              <a:rPr lang="en-US" altLang="zh-TW" dirty="0">
                <a:latin typeface="微軟正黑體" panose="020B0604030504040204" pitchFamily="34" charset="-120"/>
                <a:ea typeface="微軟正黑體" panose="020B0604030504040204" pitchFamily="34" charset="-120"/>
              </a:rPr>
              <a:t>4</a:t>
            </a:r>
            <a:r>
              <a:rPr lang="zh-TW" altLang="en-US" dirty="0">
                <a:latin typeface="微軟正黑體" panose="020B0604030504040204" pitchFamily="34" charset="-120"/>
                <a:ea typeface="微軟正黑體" panose="020B0604030504040204" pitchFamily="34" charset="-120"/>
              </a:rPr>
              <a:t>：確認該發明與相關先前技術所揭露之內容間的</a:t>
            </a:r>
            <a:r>
              <a:rPr lang="zh-TW" altLang="en-US" dirty="0" smtClean="0">
                <a:latin typeface="微軟正黑體" panose="020B0604030504040204" pitchFamily="34" charset="-120"/>
                <a:ea typeface="微軟正黑體" panose="020B0604030504040204" pitchFamily="34" charset="-120"/>
              </a:rPr>
              <a:t>差異</a:t>
            </a:r>
            <a:endParaRPr lang="zh-TW" altLang="en-US" dirty="0">
              <a:latin typeface="微軟正黑體" panose="020B0604030504040204" pitchFamily="34" charset="-120"/>
              <a:ea typeface="微軟正黑體" panose="020B0604030504040204" pitchFamily="34" charset="-120"/>
            </a:endParaRPr>
          </a:p>
          <a:p>
            <a:pPr marL="285750" indent="-285750">
              <a:buFont typeface="Arial" panose="020B0604020202020204" pitchFamily="34" charset="0"/>
              <a:buChar char="•"/>
            </a:pPr>
            <a:r>
              <a:rPr lang="zh-TW" altLang="en-US" dirty="0" smtClean="0">
                <a:latin typeface="微軟正黑體" panose="020B0604030504040204" pitchFamily="34" charset="-120"/>
                <a:ea typeface="微軟正黑體" panose="020B0604030504040204" pitchFamily="34" charset="-120"/>
              </a:rPr>
              <a:t>步驟 </a:t>
            </a:r>
            <a:r>
              <a:rPr lang="en-US" altLang="zh-TW" dirty="0">
                <a:latin typeface="微軟正黑體" panose="020B0604030504040204" pitchFamily="34" charset="-120"/>
                <a:ea typeface="微軟正黑體" panose="020B0604030504040204" pitchFamily="34" charset="-120"/>
              </a:rPr>
              <a:t>5</a:t>
            </a:r>
            <a:r>
              <a:rPr lang="zh-TW" altLang="en-US" dirty="0">
                <a:latin typeface="微軟正黑體" panose="020B0604030504040204" pitchFamily="34" charset="-120"/>
                <a:ea typeface="微軟正黑體" panose="020B0604030504040204" pitchFamily="34" charset="-120"/>
              </a:rPr>
              <a:t>：</a:t>
            </a:r>
            <a:r>
              <a:rPr lang="zh-TW" altLang="en-US" b="1" dirty="0">
                <a:solidFill>
                  <a:schemeClr val="accent2"/>
                </a:solidFill>
                <a:latin typeface="微軟正黑體" panose="020B0604030504040204" pitchFamily="34" charset="-120"/>
                <a:ea typeface="微軟正黑體" panose="020B0604030504040204" pitchFamily="34" charset="-120"/>
              </a:rPr>
              <a:t>該發明所屬技術領域中具有通常知識者參酌相關先前技術所</a:t>
            </a:r>
            <a:r>
              <a:rPr lang="zh-TW" altLang="en-US" b="1" dirty="0" smtClean="0">
                <a:solidFill>
                  <a:schemeClr val="accent2"/>
                </a:solidFill>
                <a:latin typeface="微軟正黑體" panose="020B0604030504040204" pitchFamily="34" charset="-120"/>
                <a:ea typeface="微軟正黑體" panose="020B0604030504040204" pitchFamily="34" charset="-120"/>
              </a:rPr>
              <a:t>揭露</a:t>
            </a:r>
            <a:r>
              <a:rPr lang="zh-TW" altLang="en-US" b="1" dirty="0">
                <a:solidFill>
                  <a:schemeClr val="accent2"/>
                </a:solidFill>
                <a:latin typeface="微軟正黑體" panose="020B0604030504040204" pitchFamily="34" charset="-120"/>
                <a:ea typeface="微軟正黑體" panose="020B0604030504040204" pitchFamily="34" charset="-120"/>
              </a:rPr>
              <a:t>之內容及申請時之通常知識，是否能輕易完成申請專利</a:t>
            </a:r>
            <a:r>
              <a:rPr lang="zh-TW" altLang="en-US" b="1" dirty="0" smtClean="0">
                <a:solidFill>
                  <a:schemeClr val="accent2"/>
                </a:solidFill>
                <a:latin typeface="微軟正黑體" panose="020B0604030504040204" pitchFamily="34" charset="-120"/>
                <a:ea typeface="微軟正黑體" panose="020B0604030504040204" pitchFamily="34" charset="-120"/>
              </a:rPr>
              <a:t>之發明</a:t>
            </a:r>
            <a:endParaRPr lang="zh-TW" altLang="en-US" b="1" dirty="0">
              <a:solidFill>
                <a:schemeClr val="accent2"/>
              </a:solidFill>
              <a:latin typeface="微軟正黑體" panose="020B0604030504040204" pitchFamily="34" charset="-120"/>
              <a:ea typeface="微軟正黑體" panose="020B0604030504040204" pitchFamily="34" charset="-120"/>
            </a:endParaRPr>
          </a:p>
        </p:txBody>
      </p:sp>
      <p:sp>
        <p:nvSpPr>
          <p:cNvPr id="10" name="文字方塊 9"/>
          <p:cNvSpPr txBox="1"/>
          <p:nvPr/>
        </p:nvSpPr>
        <p:spPr>
          <a:xfrm>
            <a:off x="2951820" y="214290"/>
            <a:ext cx="3240360" cy="707886"/>
          </a:xfrm>
          <a:prstGeom prst="rect">
            <a:avLst/>
          </a:prstGeom>
          <a:noFill/>
        </p:spPr>
        <p:txBody>
          <a:bodyPr wrap="square" rtlCol="0">
            <a:spAutoFit/>
          </a:bodyPr>
          <a:lstStyle/>
          <a:p>
            <a:pPr algn="ctr"/>
            <a:r>
              <a:rPr lang="zh-TW" altLang="en-US" sz="4000" dirty="0">
                <a:latin typeface="微軟正黑體" panose="020B0604030504040204" pitchFamily="34" charset="-120"/>
                <a:ea typeface="微軟正黑體" panose="020B0604030504040204" pitchFamily="34" charset="-120"/>
              </a:rPr>
              <a:t>發明審查要件</a:t>
            </a:r>
          </a:p>
        </p:txBody>
      </p:sp>
      <p:sp>
        <p:nvSpPr>
          <p:cNvPr id="11" name="文字方塊 10"/>
          <p:cNvSpPr txBox="1"/>
          <p:nvPr/>
        </p:nvSpPr>
        <p:spPr>
          <a:xfrm>
            <a:off x="539552" y="1412776"/>
            <a:ext cx="1800200" cy="4401205"/>
          </a:xfrm>
          <a:prstGeom prst="rect">
            <a:avLst/>
          </a:prstGeom>
          <a:noFill/>
        </p:spPr>
        <p:txBody>
          <a:bodyPr wrap="square" rtlCol="0">
            <a:spAutoFit/>
          </a:bodyPr>
          <a:lstStyle/>
          <a:p>
            <a:pPr marL="342900" indent="-342900">
              <a:buFont typeface="Arial" panose="020B0604020202020204" pitchFamily="34" charset="0"/>
              <a:buChar char="•"/>
            </a:pPr>
            <a:endParaRPr lang="en-US" altLang="zh-TW" sz="2000" dirty="0" smtClean="0">
              <a:latin typeface="微軟正黑體" pitchFamily="34" charset="-120"/>
              <a:ea typeface="微軟正黑體" pitchFamily="34" charset="-120"/>
            </a:endParaRPr>
          </a:p>
          <a:p>
            <a:endParaRPr lang="en-US" altLang="zh-TW" sz="2000" dirty="0" smtClean="0">
              <a:latin typeface="微軟正黑體" pitchFamily="34" charset="-120"/>
              <a:ea typeface="微軟正黑體" pitchFamily="34" charset="-120"/>
            </a:endParaRPr>
          </a:p>
          <a:p>
            <a:pPr marL="342900" indent="-342900">
              <a:buFont typeface="Arial" panose="020B0604020202020204" pitchFamily="34" charset="0"/>
              <a:buChar char="•"/>
            </a:pPr>
            <a:endParaRPr lang="en-US" altLang="zh-TW" sz="2000" dirty="0" smtClean="0">
              <a:latin typeface="微軟正黑體" pitchFamily="34" charset="-120"/>
              <a:ea typeface="微軟正黑體" pitchFamily="34" charset="-120"/>
            </a:endParaRPr>
          </a:p>
          <a:p>
            <a:endParaRPr lang="en-US" altLang="zh-TW" sz="2000" dirty="0" smtClean="0">
              <a:latin typeface="微軟正黑體" pitchFamily="34" charset="-120"/>
              <a:ea typeface="微軟正黑體" pitchFamily="34" charset="-120"/>
            </a:endParaRPr>
          </a:p>
          <a:p>
            <a:pPr marL="342900" indent="-342900">
              <a:buFont typeface="Arial" panose="020B0604020202020204" pitchFamily="34" charset="0"/>
              <a:buChar char="•"/>
            </a:pPr>
            <a:endParaRPr lang="en-US" altLang="zh-TW" sz="2000" dirty="0" smtClean="0">
              <a:latin typeface="微軟正黑體" pitchFamily="34" charset="-120"/>
              <a:ea typeface="微軟正黑體" pitchFamily="34" charset="-120"/>
            </a:endParaRPr>
          </a:p>
          <a:p>
            <a:pPr marL="342900" indent="-342900">
              <a:buFont typeface="Arial" panose="020B0604020202020204" pitchFamily="34" charset="0"/>
              <a:buChar char="•"/>
            </a:pPr>
            <a:endParaRPr lang="en-US" altLang="zh-TW" sz="2000" dirty="0" smtClean="0">
              <a:latin typeface="微軟正黑體" pitchFamily="34" charset="-120"/>
              <a:ea typeface="微軟正黑體" pitchFamily="34" charset="-120"/>
            </a:endParaRPr>
          </a:p>
          <a:p>
            <a:pPr marL="342900" indent="-342900">
              <a:buFont typeface="Arial" panose="020B0604020202020204" pitchFamily="34" charset="0"/>
              <a:buChar char="•"/>
            </a:pPr>
            <a:endParaRPr lang="en-US" altLang="zh-TW" sz="2000" dirty="0" smtClean="0">
              <a:latin typeface="微軟正黑體" pitchFamily="34" charset="-120"/>
              <a:ea typeface="微軟正黑體" pitchFamily="34" charset="-120"/>
            </a:endParaRPr>
          </a:p>
          <a:p>
            <a:pPr marL="342900" indent="-342900">
              <a:buFont typeface="Arial" panose="020B0604020202020204" pitchFamily="34" charset="0"/>
              <a:buChar char="•"/>
            </a:pPr>
            <a:endParaRPr lang="en-US" altLang="zh-TW" sz="2000" dirty="0" smtClean="0">
              <a:latin typeface="微軟正黑體" pitchFamily="34" charset="-120"/>
              <a:ea typeface="微軟正黑體" pitchFamily="34" charset="-120"/>
            </a:endParaRPr>
          </a:p>
          <a:p>
            <a:pPr marL="342900" indent="-342900">
              <a:buFont typeface="Arial" panose="020B0604020202020204" pitchFamily="34" charset="0"/>
              <a:buChar char="•"/>
            </a:pPr>
            <a:endParaRPr lang="en-US" altLang="zh-TW" sz="2000" dirty="0" smtClean="0">
              <a:latin typeface="微軟正黑體" pitchFamily="34" charset="-120"/>
              <a:ea typeface="微軟正黑體" pitchFamily="34" charset="-120"/>
            </a:endParaRPr>
          </a:p>
          <a:p>
            <a:pPr marL="342900" indent="-342900">
              <a:buFont typeface="Arial" panose="020B0604020202020204" pitchFamily="34" charset="0"/>
              <a:buChar char="•"/>
            </a:pPr>
            <a:r>
              <a:rPr lang="zh-TW" altLang="en-US" sz="2000" b="1" dirty="0" smtClean="0">
                <a:latin typeface="微軟正黑體" pitchFamily="34" charset="-120"/>
                <a:ea typeface="微軟正黑體" pitchFamily="34" charset="-120"/>
              </a:rPr>
              <a:t>進步性</a:t>
            </a:r>
            <a:endParaRPr lang="en-US" altLang="zh-TW" sz="2000" b="1" dirty="0" smtClean="0">
              <a:latin typeface="微軟正黑體" pitchFamily="34" charset="-120"/>
              <a:ea typeface="微軟正黑體" pitchFamily="34" charset="-120"/>
            </a:endParaRPr>
          </a:p>
          <a:p>
            <a:pPr marL="342900" indent="-342900">
              <a:buFont typeface="Arial" panose="020B0604020202020204" pitchFamily="34" charset="0"/>
              <a:buChar char="•"/>
            </a:pPr>
            <a:endParaRPr lang="en-US" altLang="zh-TW" sz="2000" dirty="0" smtClean="0">
              <a:latin typeface="微軟正黑體" pitchFamily="34" charset="-120"/>
              <a:ea typeface="微軟正黑體" pitchFamily="34" charset="-120"/>
            </a:endParaRPr>
          </a:p>
          <a:p>
            <a:pPr marL="342900" indent="-342900">
              <a:buFont typeface="Arial" panose="020B0604020202020204" pitchFamily="34" charset="0"/>
              <a:buChar char="•"/>
            </a:pPr>
            <a:endParaRPr lang="en-US" altLang="zh-TW" sz="2000" dirty="0" smtClean="0">
              <a:latin typeface="微軟正黑體" pitchFamily="34" charset="-120"/>
              <a:ea typeface="微軟正黑體" pitchFamily="34" charset="-120"/>
            </a:endParaRPr>
          </a:p>
          <a:p>
            <a:pPr marL="342900" indent="-342900">
              <a:buFont typeface="Arial" panose="020B0604020202020204" pitchFamily="34" charset="0"/>
              <a:buChar char="•"/>
            </a:pPr>
            <a:endParaRPr lang="en-US" altLang="zh-TW" sz="2000" dirty="0" smtClean="0">
              <a:latin typeface="微軟正黑體" pitchFamily="34" charset="-120"/>
              <a:ea typeface="微軟正黑體" pitchFamily="34" charset="-120"/>
            </a:endParaRPr>
          </a:p>
          <a:p>
            <a:pPr marL="342900" indent="-342900">
              <a:buFont typeface="Arial" panose="020B0604020202020204" pitchFamily="34" charset="0"/>
              <a:buChar char="•"/>
            </a:pPr>
            <a:endParaRPr lang="en-US" altLang="zh-TW" sz="2000" dirty="0" smtClean="0">
              <a:latin typeface="微軟正黑體" pitchFamily="34" charset="-120"/>
              <a:ea typeface="微軟正黑體" pitchFamily="34" charset="-120"/>
            </a:endParaRPr>
          </a:p>
        </p:txBody>
      </p:sp>
      <p:sp>
        <p:nvSpPr>
          <p:cNvPr id="3" name="矩形 2"/>
          <p:cNvSpPr/>
          <p:nvPr/>
        </p:nvSpPr>
        <p:spPr>
          <a:xfrm>
            <a:off x="1866042" y="1412776"/>
            <a:ext cx="1210588" cy="400110"/>
          </a:xfrm>
          <a:prstGeom prst="rect">
            <a:avLst/>
          </a:prstGeom>
        </p:spPr>
        <p:txBody>
          <a:bodyPr wrap="none">
            <a:spAutoFit/>
          </a:bodyPr>
          <a:lstStyle/>
          <a:p>
            <a:r>
              <a:rPr lang="zh-TW" altLang="en-US" sz="2000" b="1" dirty="0">
                <a:latin typeface="微軟正黑體" panose="020B0604030504040204" pitchFamily="34" charset="-120"/>
                <a:ea typeface="微軟正黑體" panose="020B0604030504040204" pitchFamily="34" charset="-120"/>
              </a:rPr>
              <a:t>判斷步驟</a:t>
            </a:r>
          </a:p>
        </p:txBody>
      </p:sp>
      <p:pic>
        <p:nvPicPr>
          <p:cNvPr id="1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47664" y="3480488"/>
            <a:ext cx="7416000" cy="308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3" cstate="print"/>
          <a:srcRect l="56080" t="34650" r="19205" b="22704"/>
          <a:stretch>
            <a:fillRect/>
          </a:stretch>
        </p:blipFill>
        <p:spPr bwMode="auto">
          <a:xfrm>
            <a:off x="5292080" y="3797507"/>
            <a:ext cx="2736304" cy="2655829"/>
          </a:xfrm>
          <a:prstGeom prst="rect">
            <a:avLst/>
          </a:prstGeom>
          <a:noFill/>
          <a:ln w="9525">
            <a:noFill/>
            <a:miter lim="800000"/>
            <a:headEnd/>
            <a:tailEnd/>
          </a:ln>
        </p:spPr>
      </p:pic>
      <p:sp>
        <p:nvSpPr>
          <p:cNvPr id="13" name="矩形 12"/>
          <p:cNvSpPr/>
          <p:nvPr/>
        </p:nvSpPr>
        <p:spPr>
          <a:xfrm>
            <a:off x="1259632" y="4437112"/>
            <a:ext cx="4176464" cy="646331"/>
          </a:xfrm>
          <a:prstGeom prst="rect">
            <a:avLst/>
          </a:prstGeom>
        </p:spPr>
        <p:txBody>
          <a:bodyPr wrap="square">
            <a:spAutoFit/>
          </a:bodyPr>
          <a:lstStyle/>
          <a:p>
            <a:pPr algn="ctr"/>
            <a:r>
              <a:rPr lang="zh-TW" altLang="en-US" dirty="0" smtClean="0">
                <a:latin typeface="微軟正黑體" pitchFamily="34" charset="-120"/>
                <a:ea typeface="微軟正黑體" pitchFamily="34" charset="-120"/>
              </a:rPr>
              <a:t>該發明之技術手段</a:t>
            </a:r>
            <a:endParaRPr lang="en-US" altLang="zh-TW" dirty="0" smtClean="0">
              <a:latin typeface="微軟正黑體" pitchFamily="34" charset="-120"/>
              <a:ea typeface="微軟正黑體" pitchFamily="34" charset="-120"/>
            </a:endParaRPr>
          </a:p>
          <a:p>
            <a:pPr algn="ctr"/>
            <a:r>
              <a:rPr lang="zh-TW" altLang="en-US" dirty="0" smtClean="0">
                <a:latin typeface="微軟正黑體" pitchFamily="34" charset="-120"/>
                <a:ea typeface="微軟正黑體" pitchFamily="34" charset="-120"/>
              </a:rPr>
              <a:t>所</a:t>
            </a:r>
            <a:r>
              <a:rPr lang="zh-TW" altLang="en-US" b="1" dirty="0" smtClean="0">
                <a:latin typeface="微軟正黑體" pitchFamily="34" charset="-120"/>
                <a:ea typeface="微軟正黑體" pitchFamily="34" charset="-120"/>
              </a:rPr>
              <a:t>直接產生</a:t>
            </a:r>
            <a:r>
              <a:rPr lang="zh-TW" altLang="en-US" dirty="0" smtClean="0">
                <a:latin typeface="微軟正黑體" pitchFamily="34" charset="-120"/>
                <a:ea typeface="微軟正黑體" pitchFamily="34" charset="-120"/>
              </a:rPr>
              <a:t>的</a:t>
            </a:r>
            <a:r>
              <a:rPr lang="zh-TW" altLang="en-US" b="1" dirty="0" smtClean="0">
                <a:latin typeface="微軟正黑體" pitchFamily="34" charset="-120"/>
                <a:ea typeface="微軟正黑體" pitchFamily="34" charset="-120"/>
              </a:rPr>
              <a:t>技術效果</a:t>
            </a:r>
            <a:endParaRPr lang="zh-TW" altLang="en-US" b="1" dirty="0">
              <a:latin typeface="微軟正黑體" pitchFamily="34" charset="-120"/>
              <a:ea typeface="微軟正黑體" pitchFamily="34" charset="-120"/>
            </a:endParaRPr>
          </a:p>
        </p:txBody>
      </p:sp>
      <p:cxnSp>
        <p:nvCxnSpPr>
          <p:cNvPr id="14" name="直線接點 13"/>
          <p:cNvCxnSpPr/>
          <p:nvPr/>
        </p:nvCxnSpPr>
        <p:spPr>
          <a:xfrm>
            <a:off x="5995226" y="4661603"/>
            <a:ext cx="720000" cy="0"/>
          </a:xfrm>
          <a:prstGeom prst="line">
            <a:avLst/>
          </a:prstGeom>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19040524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字方塊 8"/>
          <p:cNvSpPr txBox="1"/>
          <p:nvPr/>
        </p:nvSpPr>
        <p:spPr>
          <a:xfrm>
            <a:off x="2951820" y="214290"/>
            <a:ext cx="3240360" cy="707886"/>
          </a:xfrm>
          <a:prstGeom prst="rect">
            <a:avLst/>
          </a:prstGeom>
          <a:noFill/>
        </p:spPr>
        <p:txBody>
          <a:bodyPr wrap="square" rtlCol="0">
            <a:spAutoFit/>
          </a:bodyPr>
          <a:lstStyle/>
          <a:p>
            <a:pPr algn="ctr"/>
            <a:r>
              <a:rPr lang="zh-TW" altLang="en-US" sz="4000" dirty="0" smtClean="0">
                <a:latin typeface="微軟正黑體" panose="020B0604030504040204" pitchFamily="34" charset="-120"/>
                <a:ea typeface="微軟正黑體" panose="020B0604030504040204" pitchFamily="34" charset="-120"/>
              </a:rPr>
              <a:t>何謂專利權</a:t>
            </a:r>
            <a:endParaRPr lang="zh-TW" altLang="en-US" sz="4000" dirty="0">
              <a:latin typeface="微軟正黑體" panose="020B0604030504040204" pitchFamily="34" charset="-120"/>
              <a:ea typeface="微軟正黑體" panose="020B0604030504040204" pitchFamily="34" charset="-120"/>
            </a:endParaRPr>
          </a:p>
        </p:txBody>
      </p:sp>
      <p:sp>
        <p:nvSpPr>
          <p:cNvPr id="18" name="日期版面配置區 1"/>
          <p:cNvSpPr>
            <a:spLocks noGrp="1"/>
          </p:cNvSpPr>
          <p:nvPr>
            <p:ph type="dt" sz="half" idx="10"/>
          </p:nvPr>
        </p:nvSpPr>
        <p:spPr>
          <a:xfrm>
            <a:off x="457200" y="6160219"/>
            <a:ext cx="2133600" cy="365125"/>
          </a:xfrm>
        </p:spPr>
        <p:txBody>
          <a:bodyPr/>
          <a:lstStyle/>
          <a:p>
            <a:r>
              <a:rPr lang="en-US" altLang="zh-TW" dirty="0" smtClean="0"/>
              <a:t>www.iipo.com.tw</a:t>
            </a:r>
            <a:endParaRPr lang="zh-TW" altLang="en-US" dirty="0"/>
          </a:p>
        </p:txBody>
      </p:sp>
      <p:sp>
        <p:nvSpPr>
          <p:cNvPr id="19" name="頁尾版面配置區 2"/>
          <p:cNvSpPr>
            <a:spLocks noGrp="1"/>
          </p:cNvSpPr>
          <p:nvPr>
            <p:ph type="ftr" sz="quarter" idx="11"/>
          </p:nvPr>
        </p:nvSpPr>
        <p:spPr>
          <a:xfrm>
            <a:off x="3124200" y="6160219"/>
            <a:ext cx="2895600" cy="365125"/>
          </a:xfrm>
        </p:spPr>
        <p:txBody>
          <a:bodyPr/>
          <a:lstStyle/>
          <a:p>
            <a:r>
              <a:rPr lang="zh-TW" altLang="en-US" smtClean="0"/>
              <a:t>源慶</a:t>
            </a:r>
            <a:r>
              <a:rPr lang="en-US" altLang="zh-TW" smtClean="0"/>
              <a:t>/</a:t>
            </a:r>
            <a:r>
              <a:rPr lang="zh-TW" altLang="en-US" smtClean="0"/>
              <a:t>鴻瑞國際法律專利商標事務所</a:t>
            </a:r>
            <a:endParaRPr lang="zh-TW" altLang="en-US" dirty="0"/>
          </a:p>
        </p:txBody>
      </p:sp>
      <p:sp>
        <p:nvSpPr>
          <p:cNvPr id="20" name="投影片編號版面配置區 3"/>
          <p:cNvSpPr>
            <a:spLocks noGrp="1"/>
          </p:cNvSpPr>
          <p:nvPr>
            <p:ph type="sldNum" sz="quarter" idx="12"/>
          </p:nvPr>
        </p:nvSpPr>
        <p:spPr>
          <a:xfrm>
            <a:off x="6553200" y="6160219"/>
            <a:ext cx="2133600" cy="365125"/>
          </a:xfrm>
        </p:spPr>
        <p:txBody>
          <a:bodyPr/>
          <a:lstStyle/>
          <a:p>
            <a:fld id="{144804FE-49CD-45A7-9DCA-03593087366E}" type="slidenum">
              <a:rPr lang="zh-TW" altLang="en-US" smtClean="0"/>
              <a:pPr/>
              <a:t>5</a:t>
            </a:fld>
            <a:endParaRPr lang="zh-TW" altLang="en-US"/>
          </a:p>
        </p:txBody>
      </p:sp>
      <p:cxnSp>
        <p:nvCxnSpPr>
          <p:cNvPr id="21" name="直線接點 20"/>
          <p:cNvCxnSpPr/>
          <p:nvPr/>
        </p:nvCxnSpPr>
        <p:spPr>
          <a:xfrm>
            <a:off x="0" y="6813376"/>
            <a:ext cx="9144000" cy="0"/>
          </a:xfrm>
          <a:prstGeom prst="line">
            <a:avLst/>
          </a:prstGeom>
          <a:ln w="165100"/>
        </p:spPr>
        <p:style>
          <a:lnRef idx="3">
            <a:schemeClr val="accent2"/>
          </a:lnRef>
          <a:fillRef idx="0">
            <a:schemeClr val="accent2"/>
          </a:fillRef>
          <a:effectRef idx="2">
            <a:schemeClr val="accent2"/>
          </a:effectRef>
          <a:fontRef idx="minor">
            <a:schemeClr val="tx1"/>
          </a:fontRef>
        </p:style>
      </p:cxnSp>
      <p:cxnSp>
        <p:nvCxnSpPr>
          <p:cNvPr id="22" name="直線接點 21"/>
          <p:cNvCxnSpPr/>
          <p:nvPr/>
        </p:nvCxnSpPr>
        <p:spPr>
          <a:xfrm>
            <a:off x="0" y="6597352"/>
            <a:ext cx="9144000" cy="0"/>
          </a:xfrm>
          <a:prstGeom prst="line">
            <a:avLst/>
          </a:prstGeom>
          <a:ln w="76200">
            <a:solidFill>
              <a:schemeClr val="accent2">
                <a:lumMod val="40000"/>
                <a:lumOff val="60000"/>
              </a:schemeClr>
            </a:solidFill>
          </a:ln>
        </p:spPr>
        <p:style>
          <a:lnRef idx="3">
            <a:schemeClr val="accent2"/>
          </a:lnRef>
          <a:fillRef idx="0">
            <a:schemeClr val="accent2"/>
          </a:fillRef>
          <a:effectRef idx="2">
            <a:schemeClr val="accent2"/>
          </a:effectRef>
          <a:fontRef idx="minor">
            <a:schemeClr val="tx1"/>
          </a:fontRef>
        </p:style>
      </p:cxnSp>
      <p:sp>
        <p:nvSpPr>
          <p:cNvPr id="11" name="矩形 10"/>
          <p:cNvSpPr/>
          <p:nvPr/>
        </p:nvSpPr>
        <p:spPr>
          <a:xfrm>
            <a:off x="971600" y="1178749"/>
            <a:ext cx="2262158" cy="369332"/>
          </a:xfrm>
          <a:prstGeom prst="rect">
            <a:avLst/>
          </a:prstGeom>
        </p:spPr>
        <p:txBody>
          <a:bodyPr wrap="none">
            <a:spAutoFit/>
          </a:bodyPr>
          <a:lstStyle/>
          <a:p>
            <a:r>
              <a:rPr lang="zh-TW" altLang="en-US" b="1" dirty="0" smtClean="0">
                <a:solidFill>
                  <a:srgbClr val="000000"/>
                </a:solidFill>
                <a:latin typeface="微軟正黑體" pitchFamily="34" charset="-120"/>
                <a:ea typeface="微軟正黑體" pitchFamily="34" charset="-120"/>
              </a:rPr>
              <a:t>專利法第五十八條：</a:t>
            </a:r>
            <a:endParaRPr lang="zh-TW" altLang="en-US" b="1" dirty="0">
              <a:latin typeface="微軟正黑體" pitchFamily="34" charset="-120"/>
              <a:ea typeface="微軟正黑體" pitchFamily="34" charset="-120"/>
            </a:endParaRPr>
          </a:p>
        </p:txBody>
      </p:sp>
      <p:sp>
        <p:nvSpPr>
          <p:cNvPr id="12" name="矩形 11"/>
          <p:cNvSpPr/>
          <p:nvPr/>
        </p:nvSpPr>
        <p:spPr>
          <a:xfrm>
            <a:off x="1295636" y="1538789"/>
            <a:ext cx="6552728" cy="954107"/>
          </a:xfrm>
          <a:prstGeom prst="rect">
            <a:avLst/>
          </a:prstGeom>
        </p:spPr>
        <p:txBody>
          <a:bodyPr wrap="square">
            <a:spAutoFit/>
          </a:bodyPr>
          <a:lstStyle/>
          <a:p>
            <a:pPr algn="ctr">
              <a:lnSpc>
                <a:spcPct val="140000"/>
              </a:lnSpc>
              <a:defRPr/>
            </a:pPr>
            <a:r>
              <a:rPr lang="zh-TW" altLang="en-US" sz="2000" dirty="0" smtClean="0">
                <a:solidFill>
                  <a:srgbClr val="000000"/>
                </a:solidFill>
                <a:latin typeface="微軟正黑體" pitchFamily="34" charset="-120"/>
                <a:ea typeface="微軟正黑體" pitchFamily="34" charset="-120"/>
              </a:rPr>
              <a:t>發明專利權人，除本法另有規定外，</a:t>
            </a:r>
            <a:endParaRPr lang="en-US" altLang="zh-TW" sz="2000" dirty="0" smtClean="0">
              <a:solidFill>
                <a:srgbClr val="000000"/>
              </a:solidFill>
              <a:latin typeface="微軟正黑體" pitchFamily="34" charset="-120"/>
              <a:ea typeface="微軟正黑體" pitchFamily="34" charset="-120"/>
            </a:endParaRPr>
          </a:p>
          <a:p>
            <a:pPr algn="ctr">
              <a:lnSpc>
                <a:spcPct val="140000"/>
              </a:lnSpc>
              <a:defRPr/>
            </a:pPr>
            <a:r>
              <a:rPr lang="zh-TW" altLang="en-US" sz="2000" dirty="0" smtClean="0">
                <a:solidFill>
                  <a:srgbClr val="000000"/>
                </a:solidFill>
                <a:latin typeface="微軟正黑體" pitchFamily="34" charset="-120"/>
                <a:ea typeface="微軟正黑體" pitchFamily="34" charset="-120"/>
              </a:rPr>
              <a:t>專有</a:t>
            </a:r>
            <a:r>
              <a:rPr lang="zh-TW" altLang="en-US" sz="2000" b="1" dirty="0" smtClean="0">
                <a:solidFill>
                  <a:srgbClr val="FF0000"/>
                </a:solidFill>
                <a:latin typeface="微軟正黑體" pitchFamily="34" charset="-120"/>
                <a:ea typeface="微軟正黑體" pitchFamily="34" charset="-120"/>
              </a:rPr>
              <a:t>排除他人</a:t>
            </a:r>
            <a:r>
              <a:rPr lang="zh-TW" altLang="en-US" sz="2000" dirty="0" smtClean="0">
                <a:solidFill>
                  <a:srgbClr val="000000"/>
                </a:solidFill>
                <a:latin typeface="微軟正黑體" pitchFamily="34" charset="-120"/>
                <a:ea typeface="微軟正黑體" pitchFamily="34" charset="-120"/>
              </a:rPr>
              <a:t>未經其同意而</a:t>
            </a:r>
            <a:r>
              <a:rPr lang="zh-TW" altLang="en-US" sz="2000" b="1" dirty="0" smtClean="0">
                <a:solidFill>
                  <a:srgbClr val="FF0000"/>
                </a:solidFill>
                <a:latin typeface="微軟正黑體" pitchFamily="34" charset="-120"/>
                <a:ea typeface="微軟正黑體" pitchFamily="34" charset="-120"/>
              </a:rPr>
              <a:t>實施該發明之權</a:t>
            </a:r>
            <a:r>
              <a:rPr lang="zh-TW" altLang="en-US" sz="2000" dirty="0" smtClean="0">
                <a:solidFill>
                  <a:srgbClr val="000000"/>
                </a:solidFill>
                <a:latin typeface="微軟正黑體" pitchFamily="34" charset="-120"/>
                <a:ea typeface="微軟正黑體" pitchFamily="34" charset="-120"/>
              </a:rPr>
              <a:t>。</a:t>
            </a:r>
            <a:endParaRPr lang="zh-TW" altLang="en-US" sz="2000" dirty="0">
              <a:solidFill>
                <a:srgbClr val="000000"/>
              </a:solidFill>
              <a:latin typeface="微軟正黑體" pitchFamily="34" charset="-120"/>
              <a:ea typeface="微軟正黑體" pitchFamily="34" charset="-120"/>
            </a:endParaRPr>
          </a:p>
        </p:txBody>
      </p:sp>
      <p:sp>
        <p:nvSpPr>
          <p:cNvPr id="13313" name="Rectangle 1"/>
          <p:cNvSpPr>
            <a:spLocks noChangeArrowheads="1"/>
          </p:cNvSpPr>
          <p:nvPr/>
        </p:nvSpPr>
        <p:spPr bwMode="auto">
          <a:xfrm>
            <a:off x="251520" y="2708920"/>
            <a:ext cx="2160240" cy="369332"/>
          </a:xfrm>
          <a:prstGeom prst="rect">
            <a:avLst/>
          </a:prstGeom>
          <a:solidFill>
            <a:srgbClr val="FFFFFF"/>
          </a:solidFill>
          <a:ln w="9525">
            <a:noFill/>
            <a:miter lim="800000"/>
            <a:headEnd/>
            <a:tailEnd/>
          </a:ln>
          <a:effectLst/>
        </p:spPr>
        <p:txBody>
          <a:bodyPr vert="horz" wrap="squar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TW" sz="2400" b="0" i="0" u="none" strike="noStrike" cap="none" normalizeH="0" baseline="0" dirty="0" smtClean="0">
                <a:ln>
                  <a:noFill/>
                </a:ln>
                <a:solidFill>
                  <a:srgbClr val="000000"/>
                </a:solidFill>
                <a:effectLst/>
                <a:latin typeface="微軟正黑體" pitchFamily="34" charset="-120"/>
                <a:ea typeface="微軟正黑體" pitchFamily="34" charset="-120"/>
                <a:cs typeface="新細明體" pitchFamily="18" charset="-120"/>
              </a:rPr>
              <a:t>物之發明之實施</a:t>
            </a:r>
            <a:endParaRPr kumimoji="1" lang="zh-TW" sz="2400" b="0" i="0" u="none" strike="noStrike" cap="none" normalizeH="0" baseline="0" dirty="0" smtClean="0">
              <a:ln>
                <a:noFill/>
              </a:ln>
              <a:solidFill>
                <a:schemeClr val="tx1"/>
              </a:solidFill>
              <a:effectLst/>
              <a:latin typeface="微軟正黑體" pitchFamily="34" charset="-120"/>
              <a:ea typeface="微軟正黑體" pitchFamily="34" charset="-120"/>
              <a:cs typeface="新細明體" pitchFamily="18" charset="-120"/>
            </a:endParaRPr>
          </a:p>
        </p:txBody>
      </p:sp>
      <p:grpSp>
        <p:nvGrpSpPr>
          <p:cNvPr id="2" name="群組 1"/>
          <p:cNvGrpSpPr/>
          <p:nvPr/>
        </p:nvGrpSpPr>
        <p:grpSpPr>
          <a:xfrm>
            <a:off x="2123728" y="3140968"/>
            <a:ext cx="4820113" cy="2745596"/>
            <a:chOff x="2123728" y="3140968"/>
            <a:chExt cx="4820113" cy="2745596"/>
          </a:xfrm>
        </p:grpSpPr>
        <p:sp>
          <p:nvSpPr>
            <p:cNvPr id="24" name="矩形 23"/>
            <p:cNvSpPr/>
            <p:nvPr/>
          </p:nvSpPr>
          <p:spPr>
            <a:xfrm>
              <a:off x="4210619" y="5517232"/>
              <a:ext cx="646331" cy="369332"/>
            </a:xfrm>
            <a:prstGeom prst="rect">
              <a:avLst/>
            </a:prstGeom>
          </p:spPr>
          <p:txBody>
            <a:bodyPr wrap="none">
              <a:spAutoFit/>
            </a:bodyPr>
            <a:lstStyle/>
            <a:p>
              <a:r>
                <a:rPr kumimoji="1" lang="zh-TW" altLang="zh-TW" b="1" dirty="0" smtClean="0">
                  <a:solidFill>
                    <a:srgbClr val="000000"/>
                  </a:solidFill>
                  <a:latin typeface="微軟正黑體" pitchFamily="34" charset="-120"/>
                  <a:ea typeface="微軟正黑體" pitchFamily="34" charset="-120"/>
                  <a:cs typeface="新細明體" pitchFamily="18" charset="-120"/>
                </a:rPr>
                <a:t>進口</a:t>
              </a:r>
              <a:endParaRPr lang="zh-TW" altLang="en-US" b="1" dirty="0"/>
            </a:p>
          </p:txBody>
        </p:sp>
        <p:pic>
          <p:nvPicPr>
            <p:cNvPr id="13325" name="Picture 13" descr="ãé²å£ãçåçæå°çµæ"/>
            <p:cNvPicPr>
              <a:picLocks noChangeAspect="1" noChangeArrowheads="1"/>
            </p:cNvPicPr>
            <p:nvPr/>
          </p:nvPicPr>
          <p:blipFill>
            <a:blip r:embed="rId3" cstate="print"/>
            <a:srcRect t="28990" b="6756"/>
            <a:stretch>
              <a:fillRect/>
            </a:stretch>
          </p:blipFill>
          <p:spPr bwMode="auto">
            <a:xfrm>
              <a:off x="2123728" y="3140968"/>
              <a:ext cx="4820113" cy="2304256"/>
            </a:xfrm>
            <a:prstGeom prst="rect">
              <a:avLst/>
            </a:prstGeom>
            <a:noFill/>
          </p:spPr>
        </p:pic>
      </p:grpSp>
    </p:spTree>
    <p:extLst>
      <p:ext uri="{BB962C8B-B14F-4D97-AF65-F5344CB8AC3E}">
        <p14:creationId xmlns:p14="http://schemas.microsoft.com/office/powerpoint/2010/main" val="384984175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日期版面配置區 1"/>
          <p:cNvSpPr>
            <a:spLocks noGrp="1"/>
          </p:cNvSpPr>
          <p:nvPr>
            <p:ph type="dt" sz="half" idx="10"/>
          </p:nvPr>
        </p:nvSpPr>
        <p:spPr>
          <a:xfrm>
            <a:off x="457200" y="6160219"/>
            <a:ext cx="2133600" cy="365125"/>
          </a:xfrm>
        </p:spPr>
        <p:txBody>
          <a:bodyPr/>
          <a:lstStyle/>
          <a:p>
            <a:r>
              <a:rPr lang="en-US" altLang="zh-TW" smtClean="0"/>
              <a:t>www.iipo.com.tw</a:t>
            </a:r>
            <a:endParaRPr lang="zh-TW" altLang="en-US" dirty="0"/>
          </a:p>
        </p:txBody>
      </p:sp>
      <p:sp>
        <p:nvSpPr>
          <p:cNvPr id="6" name="頁尾版面配置區 2"/>
          <p:cNvSpPr>
            <a:spLocks noGrp="1"/>
          </p:cNvSpPr>
          <p:nvPr>
            <p:ph type="ftr" sz="quarter" idx="11"/>
          </p:nvPr>
        </p:nvSpPr>
        <p:spPr>
          <a:xfrm>
            <a:off x="3124200" y="6160219"/>
            <a:ext cx="2895600" cy="365125"/>
          </a:xfrm>
        </p:spPr>
        <p:txBody>
          <a:bodyPr/>
          <a:lstStyle/>
          <a:p>
            <a:r>
              <a:rPr lang="zh-TW" altLang="en-US" smtClean="0"/>
              <a:t>源慶</a:t>
            </a:r>
            <a:r>
              <a:rPr lang="en-US" altLang="zh-TW" smtClean="0"/>
              <a:t>/</a:t>
            </a:r>
            <a:r>
              <a:rPr lang="zh-TW" altLang="en-US" smtClean="0"/>
              <a:t>鴻瑞國際法律專利商標事務所</a:t>
            </a:r>
            <a:endParaRPr lang="zh-TW" altLang="en-US" dirty="0"/>
          </a:p>
        </p:txBody>
      </p:sp>
      <p:sp>
        <p:nvSpPr>
          <p:cNvPr id="7" name="投影片編號版面配置區 3"/>
          <p:cNvSpPr>
            <a:spLocks noGrp="1"/>
          </p:cNvSpPr>
          <p:nvPr>
            <p:ph type="sldNum" sz="quarter" idx="12"/>
          </p:nvPr>
        </p:nvSpPr>
        <p:spPr>
          <a:xfrm>
            <a:off x="6553200" y="6160219"/>
            <a:ext cx="2133600" cy="365125"/>
          </a:xfrm>
        </p:spPr>
        <p:txBody>
          <a:bodyPr/>
          <a:lstStyle/>
          <a:p>
            <a:fld id="{144804FE-49CD-45A7-9DCA-03593087366E}" type="slidenum">
              <a:rPr lang="zh-TW" altLang="en-US" smtClean="0"/>
              <a:pPr/>
              <a:t>50</a:t>
            </a:fld>
            <a:endParaRPr lang="zh-TW" altLang="en-US"/>
          </a:p>
        </p:txBody>
      </p:sp>
      <p:cxnSp>
        <p:nvCxnSpPr>
          <p:cNvPr id="8" name="直線接點 7"/>
          <p:cNvCxnSpPr/>
          <p:nvPr/>
        </p:nvCxnSpPr>
        <p:spPr>
          <a:xfrm>
            <a:off x="0" y="6813376"/>
            <a:ext cx="9144000" cy="0"/>
          </a:xfrm>
          <a:prstGeom prst="line">
            <a:avLst/>
          </a:prstGeom>
          <a:ln w="165100"/>
        </p:spPr>
        <p:style>
          <a:lnRef idx="3">
            <a:schemeClr val="accent2"/>
          </a:lnRef>
          <a:fillRef idx="0">
            <a:schemeClr val="accent2"/>
          </a:fillRef>
          <a:effectRef idx="2">
            <a:schemeClr val="accent2"/>
          </a:effectRef>
          <a:fontRef idx="minor">
            <a:schemeClr val="tx1"/>
          </a:fontRef>
        </p:style>
      </p:cxnSp>
      <p:cxnSp>
        <p:nvCxnSpPr>
          <p:cNvPr id="9" name="直線接點 8"/>
          <p:cNvCxnSpPr/>
          <p:nvPr/>
        </p:nvCxnSpPr>
        <p:spPr>
          <a:xfrm>
            <a:off x="0" y="6597352"/>
            <a:ext cx="9144000" cy="0"/>
          </a:xfrm>
          <a:prstGeom prst="line">
            <a:avLst/>
          </a:prstGeom>
          <a:ln w="76200">
            <a:solidFill>
              <a:schemeClr val="accent2">
                <a:lumMod val="40000"/>
                <a:lumOff val="60000"/>
              </a:schemeClr>
            </a:solidFill>
          </a:ln>
        </p:spPr>
        <p:style>
          <a:lnRef idx="3">
            <a:schemeClr val="accent2"/>
          </a:lnRef>
          <a:fillRef idx="0">
            <a:schemeClr val="accent2"/>
          </a:fillRef>
          <a:effectRef idx="2">
            <a:schemeClr val="accent2"/>
          </a:effectRef>
          <a:fontRef idx="minor">
            <a:schemeClr val="tx1"/>
          </a:fontRef>
        </p:style>
      </p:cxnSp>
      <p:sp>
        <p:nvSpPr>
          <p:cNvPr id="2" name="矩形 1"/>
          <p:cNvSpPr/>
          <p:nvPr/>
        </p:nvSpPr>
        <p:spPr>
          <a:xfrm>
            <a:off x="1565043" y="1772816"/>
            <a:ext cx="7327437" cy="1754326"/>
          </a:xfrm>
          <a:prstGeom prst="rect">
            <a:avLst/>
          </a:prstGeom>
        </p:spPr>
        <p:txBody>
          <a:bodyPr wrap="square">
            <a:spAutoFit/>
          </a:bodyPr>
          <a:lstStyle/>
          <a:p>
            <a:pPr marL="285750" indent="-285750">
              <a:buFont typeface="Arial" panose="020B0604020202020204" pitchFamily="34" charset="0"/>
              <a:buChar char="•"/>
            </a:pPr>
            <a:r>
              <a:rPr lang="zh-TW" altLang="en-US" dirty="0" smtClean="0">
                <a:latin typeface="微軟正黑體" panose="020B0604030504040204" pitchFamily="34" charset="-120"/>
                <a:ea typeface="微軟正黑體" panose="020B0604030504040204" pitchFamily="34" charset="-120"/>
              </a:rPr>
              <a:t>步驟 </a:t>
            </a:r>
            <a:r>
              <a:rPr lang="en-US" altLang="zh-TW" dirty="0">
                <a:latin typeface="微軟正黑體" panose="020B0604030504040204" pitchFamily="34" charset="-120"/>
                <a:ea typeface="微軟正黑體" panose="020B0604030504040204" pitchFamily="34" charset="-120"/>
              </a:rPr>
              <a:t>1</a:t>
            </a:r>
            <a:r>
              <a:rPr lang="zh-TW" altLang="en-US" dirty="0">
                <a:latin typeface="微軟正黑體" panose="020B0604030504040204" pitchFamily="34" charset="-120"/>
                <a:ea typeface="微軟正黑體" panose="020B0604030504040204" pitchFamily="34" charset="-120"/>
              </a:rPr>
              <a:t>：確定申請專利之發明的</a:t>
            </a:r>
            <a:r>
              <a:rPr lang="zh-TW" altLang="en-US" dirty="0" smtClean="0">
                <a:latin typeface="微軟正黑體" panose="020B0604030504040204" pitchFamily="34" charset="-120"/>
                <a:ea typeface="微軟正黑體" panose="020B0604030504040204" pitchFamily="34" charset="-120"/>
              </a:rPr>
              <a:t>範圍</a:t>
            </a:r>
            <a:endParaRPr lang="zh-TW" altLang="en-US" dirty="0">
              <a:latin typeface="微軟正黑體" panose="020B0604030504040204" pitchFamily="34" charset="-120"/>
              <a:ea typeface="微軟正黑體" panose="020B0604030504040204" pitchFamily="34" charset="-120"/>
            </a:endParaRPr>
          </a:p>
          <a:p>
            <a:pPr marL="285750" indent="-285750">
              <a:buFont typeface="Arial" panose="020B0604020202020204" pitchFamily="34" charset="0"/>
              <a:buChar char="•"/>
            </a:pPr>
            <a:r>
              <a:rPr lang="zh-TW" altLang="en-US" dirty="0" smtClean="0">
                <a:latin typeface="微軟正黑體" panose="020B0604030504040204" pitchFamily="34" charset="-120"/>
                <a:ea typeface="微軟正黑體" panose="020B0604030504040204" pitchFamily="34" charset="-120"/>
              </a:rPr>
              <a:t>步驟 </a:t>
            </a:r>
            <a:r>
              <a:rPr lang="en-US" altLang="zh-TW" dirty="0">
                <a:latin typeface="微軟正黑體" panose="020B0604030504040204" pitchFamily="34" charset="-120"/>
                <a:ea typeface="微軟正黑體" panose="020B0604030504040204" pitchFamily="34" charset="-120"/>
              </a:rPr>
              <a:t>2</a:t>
            </a:r>
            <a:r>
              <a:rPr lang="zh-TW" altLang="en-US" dirty="0">
                <a:latin typeface="微軟正黑體" panose="020B0604030504040204" pitchFamily="34" charset="-120"/>
                <a:ea typeface="微軟正黑體" panose="020B0604030504040204" pitchFamily="34" charset="-120"/>
              </a:rPr>
              <a:t>：確定相關先前技術所揭露之</a:t>
            </a:r>
            <a:r>
              <a:rPr lang="zh-TW" altLang="en-US" dirty="0" smtClean="0">
                <a:latin typeface="微軟正黑體" panose="020B0604030504040204" pitchFamily="34" charset="-120"/>
                <a:ea typeface="微軟正黑體" panose="020B0604030504040204" pitchFamily="34" charset="-120"/>
              </a:rPr>
              <a:t>內容</a:t>
            </a:r>
            <a:endParaRPr lang="zh-TW" altLang="en-US" dirty="0">
              <a:latin typeface="微軟正黑體" panose="020B0604030504040204" pitchFamily="34" charset="-120"/>
              <a:ea typeface="微軟正黑體" panose="020B0604030504040204" pitchFamily="34" charset="-120"/>
            </a:endParaRPr>
          </a:p>
          <a:p>
            <a:pPr marL="285750" indent="-285750">
              <a:buFont typeface="Arial" panose="020B0604020202020204" pitchFamily="34" charset="0"/>
              <a:buChar char="•"/>
            </a:pPr>
            <a:r>
              <a:rPr lang="zh-TW" altLang="en-US" dirty="0" smtClean="0">
                <a:latin typeface="微軟正黑體" panose="020B0604030504040204" pitchFamily="34" charset="-120"/>
                <a:ea typeface="微軟正黑體" panose="020B0604030504040204" pitchFamily="34" charset="-120"/>
              </a:rPr>
              <a:t>步驟 </a:t>
            </a:r>
            <a:r>
              <a:rPr lang="en-US" altLang="zh-TW" dirty="0">
                <a:latin typeface="微軟正黑體" panose="020B0604030504040204" pitchFamily="34" charset="-120"/>
                <a:ea typeface="微軟正黑體" panose="020B0604030504040204" pitchFamily="34" charset="-120"/>
              </a:rPr>
              <a:t>3</a:t>
            </a:r>
            <a:r>
              <a:rPr lang="zh-TW" altLang="en-US" dirty="0">
                <a:latin typeface="微軟正黑體" panose="020B0604030504040204" pitchFamily="34" charset="-120"/>
                <a:ea typeface="微軟正黑體" panose="020B0604030504040204" pitchFamily="34" charset="-120"/>
              </a:rPr>
              <a:t>：確定該發明所屬技術領域中具有通常知識者之</a:t>
            </a:r>
            <a:r>
              <a:rPr lang="zh-TW" altLang="en-US" dirty="0" smtClean="0">
                <a:latin typeface="微軟正黑體" panose="020B0604030504040204" pitchFamily="34" charset="-120"/>
                <a:ea typeface="微軟正黑體" panose="020B0604030504040204" pitchFamily="34" charset="-120"/>
              </a:rPr>
              <a:t>技術水準</a:t>
            </a:r>
            <a:endParaRPr lang="zh-TW" altLang="en-US" dirty="0">
              <a:latin typeface="微軟正黑體" panose="020B0604030504040204" pitchFamily="34" charset="-120"/>
              <a:ea typeface="微軟正黑體" panose="020B0604030504040204" pitchFamily="34" charset="-120"/>
            </a:endParaRPr>
          </a:p>
          <a:p>
            <a:pPr marL="285750" indent="-285750">
              <a:buFont typeface="Arial" panose="020B0604020202020204" pitchFamily="34" charset="0"/>
              <a:buChar char="•"/>
            </a:pPr>
            <a:r>
              <a:rPr lang="zh-TW" altLang="en-US" dirty="0" smtClean="0">
                <a:latin typeface="微軟正黑體" panose="020B0604030504040204" pitchFamily="34" charset="-120"/>
                <a:ea typeface="微軟正黑體" panose="020B0604030504040204" pitchFamily="34" charset="-120"/>
              </a:rPr>
              <a:t>步驟 </a:t>
            </a:r>
            <a:r>
              <a:rPr lang="en-US" altLang="zh-TW" dirty="0">
                <a:latin typeface="微軟正黑體" panose="020B0604030504040204" pitchFamily="34" charset="-120"/>
                <a:ea typeface="微軟正黑體" panose="020B0604030504040204" pitchFamily="34" charset="-120"/>
              </a:rPr>
              <a:t>4</a:t>
            </a:r>
            <a:r>
              <a:rPr lang="zh-TW" altLang="en-US" dirty="0">
                <a:latin typeface="微軟正黑體" panose="020B0604030504040204" pitchFamily="34" charset="-120"/>
                <a:ea typeface="微軟正黑體" panose="020B0604030504040204" pitchFamily="34" charset="-120"/>
              </a:rPr>
              <a:t>：確認該發明與相關先前技術所揭露之內容間的</a:t>
            </a:r>
            <a:r>
              <a:rPr lang="zh-TW" altLang="en-US" dirty="0" smtClean="0">
                <a:latin typeface="微軟正黑體" panose="020B0604030504040204" pitchFamily="34" charset="-120"/>
                <a:ea typeface="微軟正黑體" panose="020B0604030504040204" pitchFamily="34" charset="-120"/>
              </a:rPr>
              <a:t>差異</a:t>
            </a:r>
            <a:endParaRPr lang="zh-TW" altLang="en-US" dirty="0">
              <a:latin typeface="微軟正黑體" panose="020B0604030504040204" pitchFamily="34" charset="-120"/>
              <a:ea typeface="微軟正黑體" panose="020B0604030504040204" pitchFamily="34" charset="-120"/>
            </a:endParaRPr>
          </a:p>
          <a:p>
            <a:pPr marL="285750" indent="-285750">
              <a:buFont typeface="Arial" panose="020B0604020202020204" pitchFamily="34" charset="0"/>
              <a:buChar char="•"/>
            </a:pPr>
            <a:r>
              <a:rPr lang="zh-TW" altLang="en-US" dirty="0" smtClean="0">
                <a:latin typeface="微軟正黑體" panose="020B0604030504040204" pitchFamily="34" charset="-120"/>
                <a:ea typeface="微軟正黑體" panose="020B0604030504040204" pitchFamily="34" charset="-120"/>
              </a:rPr>
              <a:t>步驟 </a:t>
            </a:r>
            <a:r>
              <a:rPr lang="en-US" altLang="zh-TW" dirty="0">
                <a:latin typeface="微軟正黑體" panose="020B0604030504040204" pitchFamily="34" charset="-120"/>
                <a:ea typeface="微軟正黑體" panose="020B0604030504040204" pitchFamily="34" charset="-120"/>
              </a:rPr>
              <a:t>5</a:t>
            </a:r>
            <a:r>
              <a:rPr lang="zh-TW" altLang="en-US" dirty="0">
                <a:latin typeface="微軟正黑體" panose="020B0604030504040204" pitchFamily="34" charset="-120"/>
                <a:ea typeface="微軟正黑體" panose="020B0604030504040204" pitchFamily="34" charset="-120"/>
              </a:rPr>
              <a:t>：</a:t>
            </a:r>
            <a:r>
              <a:rPr lang="zh-TW" altLang="en-US" b="1" dirty="0">
                <a:solidFill>
                  <a:schemeClr val="accent2"/>
                </a:solidFill>
                <a:latin typeface="微軟正黑體" panose="020B0604030504040204" pitchFamily="34" charset="-120"/>
                <a:ea typeface="微軟正黑體" panose="020B0604030504040204" pitchFamily="34" charset="-120"/>
              </a:rPr>
              <a:t>該發明所屬技術領域中具有通常知識者參酌相關先前技術所</a:t>
            </a:r>
            <a:r>
              <a:rPr lang="zh-TW" altLang="en-US" b="1" dirty="0" smtClean="0">
                <a:solidFill>
                  <a:schemeClr val="accent2"/>
                </a:solidFill>
                <a:latin typeface="微軟正黑體" panose="020B0604030504040204" pitchFamily="34" charset="-120"/>
                <a:ea typeface="微軟正黑體" panose="020B0604030504040204" pitchFamily="34" charset="-120"/>
              </a:rPr>
              <a:t>揭露</a:t>
            </a:r>
            <a:r>
              <a:rPr lang="zh-TW" altLang="en-US" b="1" dirty="0">
                <a:solidFill>
                  <a:schemeClr val="accent2"/>
                </a:solidFill>
                <a:latin typeface="微軟正黑體" panose="020B0604030504040204" pitchFamily="34" charset="-120"/>
                <a:ea typeface="微軟正黑體" panose="020B0604030504040204" pitchFamily="34" charset="-120"/>
              </a:rPr>
              <a:t>之內容及申請時之通常知識，是否能輕易完成申請專利</a:t>
            </a:r>
            <a:r>
              <a:rPr lang="zh-TW" altLang="en-US" b="1" dirty="0" smtClean="0">
                <a:solidFill>
                  <a:schemeClr val="accent2"/>
                </a:solidFill>
                <a:latin typeface="微軟正黑體" panose="020B0604030504040204" pitchFamily="34" charset="-120"/>
                <a:ea typeface="微軟正黑體" panose="020B0604030504040204" pitchFamily="34" charset="-120"/>
              </a:rPr>
              <a:t>之發明</a:t>
            </a:r>
            <a:endParaRPr lang="zh-TW" altLang="en-US" b="1" dirty="0">
              <a:solidFill>
                <a:schemeClr val="accent2"/>
              </a:solidFill>
              <a:latin typeface="微軟正黑體" panose="020B0604030504040204" pitchFamily="34" charset="-120"/>
              <a:ea typeface="微軟正黑體" panose="020B0604030504040204" pitchFamily="34" charset="-120"/>
            </a:endParaRPr>
          </a:p>
        </p:txBody>
      </p:sp>
      <p:sp>
        <p:nvSpPr>
          <p:cNvPr id="10" name="文字方塊 9"/>
          <p:cNvSpPr txBox="1"/>
          <p:nvPr/>
        </p:nvSpPr>
        <p:spPr>
          <a:xfrm>
            <a:off x="2951820" y="214290"/>
            <a:ext cx="3240360" cy="707886"/>
          </a:xfrm>
          <a:prstGeom prst="rect">
            <a:avLst/>
          </a:prstGeom>
          <a:noFill/>
        </p:spPr>
        <p:txBody>
          <a:bodyPr wrap="square" rtlCol="0">
            <a:spAutoFit/>
          </a:bodyPr>
          <a:lstStyle/>
          <a:p>
            <a:pPr algn="ctr"/>
            <a:r>
              <a:rPr lang="zh-TW" altLang="en-US" sz="4000" dirty="0">
                <a:latin typeface="微軟正黑體" panose="020B0604030504040204" pitchFamily="34" charset="-120"/>
                <a:ea typeface="微軟正黑體" panose="020B0604030504040204" pitchFamily="34" charset="-120"/>
              </a:rPr>
              <a:t>發明審查要件</a:t>
            </a:r>
          </a:p>
        </p:txBody>
      </p:sp>
      <p:sp>
        <p:nvSpPr>
          <p:cNvPr id="11" name="文字方塊 10"/>
          <p:cNvSpPr txBox="1"/>
          <p:nvPr/>
        </p:nvSpPr>
        <p:spPr>
          <a:xfrm>
            <a:off x="539552" y="1412776"/>
            <a:ext cx="1800200" cy="4401205"/>
          </a:xfrm>
          <a:prstGeom prst="rect">
            <a:avLst/>
          </a:prstGeom>
          <a:noFill/>
        </p:spPr>
        <p:txBody>
          <a:bodyPr wrap="square" rtlCol="0">
            <a:spAutoFit/>
          </a:bodyPr>
          <a:lstStyle/>
          <a:p>
            <a:pPr marL="342900" indent="-342900">
              <a:buFont typeface="Arial" panose="020B0604020202020204" pitchFamily="34" charset="0"/>
              <a:buChar char="•"/>
            </a:pPr>
            <a:endParaRPr lang="en-US" altLang="zh-TW" sz="2000" dirty="0" smtClean="0">
              <a:latin typeface="微軟正黑體" pitchFamily="34" charset="-120"/>
              <a:ea typeface="微軟正黑體" pitchFamily="34" charset="-120"/>
            </a:endParaRPr>
          </a:p>
          <a:p>
            <a:endParaRPr lang="en-US" altLang="zh-TW" sz="2000" dirty="0" smtClean="0">
              <a:latin typeface="微軟正黑體" pitchFamily="34" charset="-120"/>
              <a:ea typeface="微軟正黑體" pitchFamily="34" charset="-120"/>
            </a:endParaRPr>
          </a:p>
          <a:p>
            <a:pPr marL="342900" indent="-342900">
              <a:buFont typeface="Arial" panose="020B0604020202020204" pitchFamily="34" charset="0"/>
              <a:buChar char="•"/>
            </a:pPr>
            <a:endParaRPr lang="en-US" altLang="zh-TW" sz="2000" dirty="0" smtClean="0">
              <a:latin typeface="微軟正黑體" pitchFamily="34" charset="-120"/>
              <a:ea typeface="微軟正黑體" pitchFamily="34" charset="-120"/>
            </a:endParaRPr>
          </a:p>
          <a:p>
            <a:endParaRPr lang="en-US" altLang="zh-TW" sz="2000" dirty="0" smtClean="0">
              <a:latin typeface="微軟正黑體" pitchFamily="34" charset="-120"/>
              <a:ea typeface="微軟正黑體" pitchFamily="34" charset="-120"/>
            </a:endParaRPr>
          </a:p>
          <a:p>
            <a:pPr marL="342900" indent="-342900">
              <a:buFont typeface="Arial" panose="020B0604020202020204" pitchFamily="34" charset="0"/>
              <a:buChar char="•"/>
            </a:pPr>
            <a:endParaRPr lang="en-US" altLang="zh-TW" sz="2000" dirty="0" smtClean="0">
              <a:latin typeface="微軟正黑體" pitchFamily="34" charset="-120"/>
              <a:ea typeface="微軟正黑體" pitchFamily="34" charset="-120"/>
            </a:endParaRPr>
          </a:p>
          <a:p>
            <a:pPr marL="342900" indent="-342900">
              <a:buFont typeface="Arial" panose="020B0604020202020204" pitchFamily="34" charset="0"/>
              <a:buChar char="•"/>
            </a:pPr>
            <a:endParaRPr lang="en-US" altLang="zh-TW" sz="2000" dirty="0" smtClean="0">
              <a:latin typeface="微軟正黑體" pitchFamily="34" charset="-120"/>
              <a:ea typeface="微軟正黑體" pitchFamily="34" charset="-120"/>
            </a:endParaRPr>
          </a:p>
          <a:p>
            <a:pPr marL="342900" indent="-342900">
              <a:buFont typeface="Arial" panose="020B0604020202020204" pitchFamily="34" charset="0"/>
              <a:buChar char="•"/>
            </a:pPr>
            <a:endParaRPr lang="en-US" altLang="zh-TW" sz="2000" dirty="0" smtClean="0">
              <a:latin typeface="微軟正黑體" pitchFamily="34" charset="-120"/>
              <a:ea typeface="微軟正黑體" pitchFamily="34" charset="-120"/>
            </a:endParaRPr>
          </a:p>
          <a:p>
            <a:pPr marL="342900" indent="-342900">
              <a:buFont typeface="Arial" panose="020B0604020202020204" pitchFamily="34" charset="0"/>
              <a:buChar char="•"/>
            </a:pPr>
            <a:endParaRPr lang="en-US" altLang="zh-TW" sz="2000" dirty="0" smtClean="0">
              <a:latin typeface="微軟正黑體" pitchFamily="34" charset="-120"/>
              <a:ea typeface="微軟正黑體" pitchFamily="34" charset="-120"/>
            </a:endParaRPr>
          </a:p>
          <a:p>
            <a:pPr marL="342900" indent="-342900">
              <a:buFont typeface="Arial" panose="020B0604020202020204" pitchFamily="34" charset="0"/>
              <a:buChar char="•"/>
            </a:pPr>
            <a:endParaRPr lang="en-US" altLang="zh-TW" sz="2000" dirty="0" smtClean="0">
              <a:latin typeface="微軟正黑體" pitchFamily="34" charset="-120"/>
              <a:ea typeface="微軟正黑體" pitchFamily="34" charset="-120"/>
            </a:endParaRPr>
          </a:p>
          <a:p>
            <a:pPr marL="342900" indent="-342900">
              <a:buFont typeface="Arial" panose="020B0604020202020204" pitchFamily="34" charset="0"/>
              <a:buChar char="•"/>
            </a:pPr>
            <a:r>
              <a:rPr lang="zh-TW" altLang="en-US" sz="2000" b="1" dirty="0" smtClean="0">
                <a:latin typeface="微軟正黑體" pitchFamily="34" charset="-120"/>
                <a:ea typeface="微軟正黑體" pitchFamily="34" charset="-120"/>
              </a:rPr>
              <a:t>進步性</a:t>
            </a:r>
            <a:endParaRPr lang="en-US" altLang="zh-TW" sz="2000" b="1" dirty="0" smtClean="0">
              <a:latin typeface="微軟正黑體" pitchFamily="34" charset="-120"/>
              <a:ea typeface="微軟正黑體" pitchFamily="34" charset="-120"/>
            </a:endParaRPr>
          </a:p>
          <a:p>
            <a:pPr marL="342900" indent="-342900">
              <a:buFont typeface="Arial" panose="020B0604020202020204" pitchFamily="34" charset="0"/>
              <a:buChar char="•"/>
            </a:pPr>
            <a:endParaRPr lang="en-US" altLang="zh-TW" sz="2000" dirty="0" smtClean="0">
              <a:latin typeface="微軟正黑體" pitchFamily="34" charset="-120"/>
              <a:ea typeface="微軟正黑體" pitchFamily="34" charset="-120"/>
            </a:endParaRPr>
          </a:p>
          <a:p>
            <a:pPr marL="342900" indent="-342900">
              <a:buFont typeface="Arial" panose="020B0604020202020204" pitchFamily="34" charset="0"/>
              <a:buChar char="•"/>
            </a:pPr>
            <a:endParaRPr lang="en-US" altLang="zh-TW" sz="2000" dirty="0" smtClean="0">
              <a:latin typeface="微軟正黑體" pitchFamily="34" charset="-120"/>
              <a:ea typeface="微軟正黑體" pitchFamily="34" charset="-120"/>
            </a:endParaRPr>
          </a:p>
          <a:p>
            <a:pPr marL="342900" indent="-342900">
              <a:buFont typeface="Arial" panose="020B0604020202020204" pitchFamily="34" charset="0"/>
              <a:buChar char="•"/>
            </a:pPr>
            <a:endParaRPr lang="en-US" altLang="zh-TW" sz="2000" dirty="0" smtClean="0">
              <a:latin typeface="微軟正黑體" pitchFamily="34" charset="-120"/>
              <a:ea typeface="微軟正黑體" pitchFamily="34" charset="-120"/>
            </a:endParaRPr>
          </a:p>
          <a:p>
            <a:pPr marL="342900" indent="-342900">
              <a:buFont typeface="Arial" panose="020B0604020202020204" pitchFamily="34" charset="0"/>
              <a:buChar char="•"/>
            </a:pPr>
            <a:endParaRPr lang="en-US" altLang="zh-TW" sz="2000" dirty="0" smtClean="0">
              <a:latin typeface="微軟正黑體" pitchFamily="34" charset="-120"/>
              <a:ea typeface="微軟正黑體" pitchFamily="34" charset="-120"/>
            </a:endParaRPr>
          </a:p>
        </p:txBody>
      </p:sp>
      <p:sp>
        <p:nvSpPr>
          <p:cNvPr id="3" name="矩形 2"/>
          <p:cNvSpPr/>
          <p:nvPr/>
        </p:nvSpPr>
        <p:spPr>
          <a:xfrm>
            <a:off x="1866042" y="1412776"/>
            <a:ext cx="1210588" cy="400110"/>
          </a:xfrm>
          <a:prstGeom prst="rect">
            <a:avLst/>
          </a:prstGeom>
        </p:spPr>
        <p:txBody>
          <a:bodyPr wrap="none">
            <a:spAutoFit/>
          </a:bodyPr>
          <a:lstStyle/>
          <a:p>
            <a:r>
              <a:rPr lang="zh-TW" altLang="en-US" sz="2000" b="1" dirty="0">
                <a:latin typeface="微軟正黑體" panose="020B0604030504040204" pitchFamily="34" charset="-120"/>
                <a:ea typeface="微軟正黑體" panose="020B0604030504040204" pitchFamily="34" charset="-120"/>
              </a:rPr>
              <a:t>判斷步驟</a:t>
            </a:r>
          </a:p>
        </p:txBody>
      </p:sp>
      <p:pic>
        <p:nvPicPr>
          <p:cNvPr id="1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47664" y="3480488"/>
            <a:ext cx="7416000" cy="308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3" cstate="print"/>
          <a:srcRect l="56080" t="34650" r="19205" b="22704"/>
          <a:stretch>
            <a:fillRect/>
          </a:stretch>
        </p:blipFill>
        <p:spPr bwMode="auto">
          <a:xfrm>
            <a:off x="5292080" y="3797507"/>
            <a:ext cx="2736304" cy="2655829"/>
          </a:xfrm>
          <a:prstGeom prst="rect">
            <a:avLst/>
          </a:prstGeom>
          <a:noFill/>
          <a:ln w="9525">
            <a:noFill/>
            <a:miter lim="800000"/>
            <a:headEnd/>
            <a:tailEnd/>
          </a:ln>
        </p:spPr>
      </p:pic>
      <p:cxnSp>
        <p:nvCxnSpPr>
          <p:cNvPr id="14" name="直線接點 13"/>
          <p:cNvCxnSpPr/>
          <p:nvPr/>
        </p:nvCxnSpPr>
        <p:spPr>
          <a:xfrm>
            <a:off x="5995226" y="5013176"/>
            <a:ext cx="1188000" cy="0"/>
          </a:xfrm>
          <a:prstGeom prst="line">
            <a:avLst/>
          </a:prstGeom>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190405240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日期版面配置區 1"/>
          <p:cNvSpPr>
            <a:spLocks noGrp="1"/>
          </p:cNvSpPr>
          <p:nvPr>
            <p:ph type="dt" sz="half" idx="10"/>
          </p:nvPr>
        </p:nvSpPr>
        <p:spPr>
          <a:xfrm>
            <a:off x="457200" y="6160219"/>
            <a:ext cx="2133600" cy="365125"/>
          </a:xfrm>
        </p:spPr>
        <p:txBody>
          <a:bodyPr/>
          <a:lstStyle/>
          <a:p>
            <a:r>
              <a:rPr lang="en-US" altLang="zh-TW" smtClean="0"/>
              <a:t>www.iipo.com.tw</a:t>
            </a:r>
            <a:endParaRPr lang="zh-TW" altLang="en-US" dirty="0"/>
          </a:p>
        </p:txBody>
      </p:sp>
      <p:sp>
        <p:nvSpPr>
          <p:cNvPr id="6" name="頁尾版面配置區 2"/>
          <p:cNvSpPr>
            <a:spLocks noGrp="1"/>
          </p:cNvSpPr>
          <p:nvPr>
            <p:ph type="ftr" sz="quarter" idx="11"/>
          </p:nvPr>
        </p:nvSpPr>
        <p:spPr>
          <a:xfrm>
            <a:off x="3124200" y="6160219"/>
            <a:ext cx="2895600" cy="365125"/>
          </a:xfrm>
        </p:spPr>
        <p:txBody>
          <a:bodyPr/>
          <a:lstStyle/>
          <a:p>
            <a:r>
              <a:rPr lang="zh-TW" altLang="en-US" smtClean="0"/>
              <a:t>源慶</a:t>
            </a:r>
            <a:r>
              <a:rPr lang="en-US" altLang="zh-TW" smtClean="0"/>
              <a:t>/</a:t>
            </a:r>
            <a:r>
              <a:rPr lang="zh-TW" altLang="en-US" smtClean="0"/>
              <a:t>鴻瑞國際法律專利商標事務所</a:t>
            </a:r>
            <a:endParaRPr lang="zh-TW" altLang="en-US" dirty="0"/>
          </a:p>
        </p:txBody>
      </p:sp>
      <p:sp>
        <p:nvSpPr>
          <p:cNvPr id="7" name="投影片編號版面配置區 3"/>
          <p:cNvSpPr>
            <a:spLocks noGrp="1"/>
          </p:cNvSpPr>
          <p:nvPr>
            <p:ph type="sldNum" sz="quarter" idx="12"/>
          </p:nvPr>
        </p:nvSpPr>
        <p:spPr>
          <a:xfrm>
            <a:off x="6553200" y="6160219"/>
            <a:ext cx="2133600" cy="365125"/>
          </a:xfrm>
        </p:spPr>
        <p:txBody>
          <a:bodyPr/>
          <a:lstStyle/>
          <a:p>
            <a:fld id="{144804FE-49CD-45A7-9DCA-03593087366E}" type="slidenum">
              <a:rPr lang="zh-TW" altLang="en-US" smtClean="0"/>
              <a:pPr/>
              <a:t>51</a:t>
            </a:fld>
            <a:endParaRPr lang="zh-TW" altLang="en-US"/>
          </a:p>
        </p:txBody>
      </p:sp>
      <p:cxnSp>
        <p:nvCxnSpPr>
          <p:cNvPr id="8" name="直線接點 7"/>
          <p:cNvCxnSpPr/>
          <p:nvPr/>
        </p:nvCxnSpPr>
        <p:spPr>
          <a:xfrm>
            <a:off x="0" y="6813376"/>
            <a:ext cx="9144000" cy="0"/>
          </a:xfrm>
          <a:prstGeom prst="line">
            <a:avLst/>
          </a:prstGeom>
          <a:ln w="165100"/>
        </p:spPr>
        <p:style>
          <a:lnRef idx="3">
            <a:schemeClr val="accent2"/>
          </a:lnRef>
          <a:fillRef idx="0">
            <a:schemeClr val="accent2"/>
          </a:fillRef>
          <a:effectRef idx="2">
            <a:schemeClr val="accent2"/>
          </a:effectRef>
          <a:fontRef idx="minor">
            <a:schemeClr val="tx1"/>
          </a:fontRef>
        </p:style>
      </p:cxnSp>
      <p:cxnSp>
        <p:nvCxnSpPr>
          <p:cNvPr id="9" name="直線接點 8"/>
          <p:cNvCxnSpPr/>
          <p:nvPr/>
        </p:nvCxnSpPr>
        <p:spPr>
          <a:xfrm>
            <a:off x="0" y="6597352"/>
            <a:ext cx="9144000" cy="0"/>
          </a:xfrm>
          <a:prstGeom prst="line">
            <a:avLst/>
          </a:prstGeom>
          <a:ln w="76200">
            <a:solidFill>
              <a:schemeClr val="accent2">
                <a:lumMod val="40000"/>
                <a:lumOff val="60000"/>
              </a:schemeClr>
            </a:solidFill>
          </a:ln>
        </p:spPr>
        <p:style>
          <a:lnRef idx="3">
            <a:schemeClr val="accent2"/>
          </a:lnRef>
          <a:fillRef idx="0">
            <a:schemeClr val="accent2"/>
          </a:fillRef>
          <a:effectRef idx="2">
            <a:schemeClr val="accent2"/>
          </a:effectRef>
          <a:fontRef idx="minor">
            <a:schemeClr val="tx1"/>
          </a:fontRef>
        </p:style>
      </p:cxnSp>
      <p:sp>
        <p:nvSpPr>
          <p:cNvPr id="2" name="矩形 1"/>
          <p:cNvSpPr/>
          <p:nvPr/>
        </p:nvSpPr>
        <p:spPr>
          <a:xfrm>
            <a:off x="1565043" y="1772816"/>
            <a:ext cx="7327437" cy="1754326"/>
          </a:xfrm>
          <a:prstGeom prst="rect">
            <a:avLst/>
          </a:prstGeom>
        </p:spPr>
        <p:txBody>
          <a:bodyPr wrap="square">
            <a:spAutoFit/>
          </a:bodyPr>
          <a:lstStyle/>
          <a:p>
            <a:pPr marL="285750" indent="-285750">
              <a:buFont typeface="Arial" panose="020B0604020202020204" pitchFamily="34" charset="0"/>
              <a:buChar char="•"/>
            </a:pPr>
            <a:r>
              <a:rPr lang="zh-TW" altLang="en-US" dirty="0" smtClean="0">
                <a:latin typeface="微軟正黑體" panose="020B0604030504040204" pitchFamily="34" charset="-120"/>
                <a:ea typeface="微軟正黑體" panose="020B0604030504040204" pitchFamily="34" charset="-120"/>
              </a:rPr>
              <a:t>步驟 </a:t>
            </a:r>
            <a:r>
              <a:rPr lang="en-US" altLang="zh-TW" dirty="0">
                <a:latin typeface="微軟正黑體" panose="020B0604030504040204" pitchFamily="34" charset="-120"/>
                <a:ea typeface="微軟正黑體" panose="020B0604030504040204" pitchFamily="34" charset="-120"/>
              </a:rPr>
              <a:t>1</a:t>
            </a:r>
            <a:r>
              <a:rPr lang="zh-TW" altLang="en-US" dirty="0">
                <a:latin typeface="微軟正黑體" panose="020B0604030504040204" pitchFamily="34" charset="-120"/>
                <a:ea typeface="微軟正黑體" panose="020B0604030504040204" pitchFamily="34" charset="-120"/>
              </a:rPr>
              <a:t>：確定申請專利之發明的</a:t>
            </a:r>
            <a:r>
              <a:rPr lang="zh-TW" altLang="en-US" dirty="0" smtClean="0">
                <a:latin typeface="微軟正黑體" panose="020B0604030504040204" pitchFamily="34" charset="-120"/>
                <a:ea typeface="微軟正黑體" panose="020B0604030504040204" pitchFamily="34" charset="-120"/>
              </a:rPr>
              <a:t>範圍</a:t>
            </a:r>
            <a:endParaRPr lang="zh-TW" altLang="en-US" dirty="0">
              <a:latin typeface="微軟正黑體" panose="020B0604030504040204" pitchFamily="34" charset="-120"/>
              <a:ea typeface="微軟正黑體" panose="020B0604030504040204" pitchFamily="34" charset="-120"/>
            </a:endParaRPr>
          </a:p>
          <a:p>
            <a:pPr marL="285750" indent="-285750">
              <a:buFont typeface="Arial" panose="020B0604020202020204" pitchFamily="34" charset="0"/>
              <a:buChar char="•"/>
            </a:pPr>
            <a:r>
              <a:rPr lang="zh-TW" altLang="en-US" dirty="0" smtClean="0">
                <a:latin typeface="微軟正黑體" panose="020B0604030504040204" pitchFamily="34" charset="-120"/>
                <a:ea typeface="微軟正黑體" panose="020B0604030504040204" pitchFamily="34" charset="-120"/>
              </a:rPr>
              <a:t>步驟 </a:t>
            </a:r>
            <a:r>
              <a:rPr lang="en-US" altLang="zh-TW" dirty="0">
                <a:latin typeface="微軟正黑體" panose="020B0604030504040204" pitchFamily="34" charset="-120"/>
                <a:ea typeface="微軟正黑體" panose="020B0604030504040204" pitchFamily="34" charset="-120"/>
              </a:rPr>
              <a:t>2</a:t>
            </a:r>
            <a:r>
              <a:rPr lang="zh-TW" altLang="en-US" dirty="0">
                <a:latin typeface="微軟正黑體" panose="020B0604030504040204" pitchFamily="34" charset="-120"/>
                <a:ea typeface="微軟正黑體" panose="020B0604030504040204" pitchFamily="34" charset="-120"/>
              </a:rPr>
              <a:t>：確定相關先前技術所揭露之</a:t>
            </a:r>
            <a:r>
              <a:rPr lang="zh-TW" altLang="en-US" dirty="0" smtClean="0">
                <a:latin typeface="微軟正黑體" panose="020B0604030504040204" pitchFamily="34" charset="-120"/>
                <a:ea typeface="微軟正黑體" panose="020B0604030504040204" pitchFamily="34" charset="-120"/>
              </a:rPr>
              <a:t>內容</a:t>
            </a:r>
            <a:endParaRPr lang="zh-TW" altLang="en-US" dirty="0">
              <a:latin typeface="微軟正黑體" panose="020B0604030504040204" pitchFamily="34" charset="-120"/>
              <a:ea typeface="微軟正黑體" panose="020B0604030504040204" pitchFamily="34" charset="-120"/>
            </a:endParaRPr>
          </a:p>
          <a:p>
            <a:pPr marL="285750" indent="-285750">
              <a:buFont typeface="Arial" panose="020B0604020202020204" pitchFamily="34" charset="0"/>
              <a:buChar char="•"/>
            </a:pPr>
            <a:r>
              <a:rPr lang="zh-TW" altLang="en-US" dirty="0" smtClean="0">
                <a:latin typeface="微軟正黑體" panose="020B0604030504040204" pitchFamily="34" charset="-120"/>
                <a:ea typeface="微軟正黑體" panose="020B0604030504040204" pitchFamily="34" charset="-120"/>
              </a:rPr>
              <a:t>步驟 </a:t>
            </a:r>
            <a:r>
              <a:rPr lang="en-US" altLang="zh-TW" dirty="0">
                <a:latin typeface="微軟正黑體" panose="020B0604030504040204" pitchFamily="34" charset="-120"/>
                <a:ea typeface="微軟正黑體" panose="020B0604030504040204" pitchFamily="34" charset="-120"/>
              </a:rPr>
              <a:t>3</a:t>
            </a:r>
            <a:r>
              <a:rPr lang="zh-TW" altLang="en-US" dirty="0">
                <a:latin typeface="微軟正黑體" panose="020B0604030504040204" pitchFamily="34" charset="-120"/>
                <a:ea typeface="微軟正黑體" panose="020B0604030504040204" pitchFamily="34" charset="-120"/>
              </a:rPr>
              <a:t>：確定該發明所屬技術領域中具有通常知識者之</a:t>
            </a:r>
            <a:r>
              <a:rPr lang="zh-TW" altLang="en-US" dirty="0" smtClean="0">
                <a:latin typeface="微軟正黑體" panose="020B0604030504040204" pitchFamily="34" charset="-120"/>
                <a:ea typeface="微軟正黑體" panose="020B0604030504040204" pitchFamily="34" charset="-120"/>
              </a:rPr>
              <a:t>技術水準</a:t>
            </a:r>
            <a:endParaRPr lang="zh-TW" altLang="en-US" dirty="0">
              <a:latin typeface="微軟正黑體" panose="020B0604030504040204" pitchFamily="34" charset="-120"/>
              <a:ea typeface="微軟正黑體" panose="020B0604030504040204" pitchFamily="34" charset="-120"/>
            </a:endParaRPr>
          </a:p>
          <a:p>
            <a:pPr marL="285750" indent="-285750">
              <a:buFont typeface="Arial" panose="020B0604020202020204" pitchFamily="34" charset="0"/>
              <a:buChar char="•"/>
            </a:pPr>
            <a:r>
              <a:rPr lang="zh-TW" altLang="en-US" dirty="0" smtClean="0">
                <a:latin typeface="微軟正黑體" panose="020B0604030504040204" pitchFamily="34" charset="-120"/>
                <a:ea typeface="微軟正黑體" panose="020B0604030504040204" pitchFamily="34" charset="-120"/>
              </a:rPr>
              <a:t>步驟 </a:t>
            </a:r>
            <a:r>
              <a:rPr lang="en-US" altLang="zh-TW" dirty="0">
                <a:latin typeface="微軟正黑體" panose="020B0604030504040204" pitchFamily="34" charset="-120"/>
                <a:ea typeface="微軟正黑體" panose="020B0604030504040204" pitchFamily="34" charset="-120"/>
              </a:rPr>
              <a:t>4</a:t>
            </a:r>
            <a:r>
              <a:rPr lang="zh-TW" altLang="en-US" dirty="0">
                <a:latin typeface="微軟正黑體" panose="020B0604030504040204" pitchFamily="34" charset="-120"/>
                <a:ea typeface="微軟正黑體" panose="020B0604030504040204" pitchFamily="34" charset="-120"/>
              </a:rPr>
              <a:t>：確認該發明與相關先前技術所揭露之內容間的</a:t>
            </a:r>
            <a:r>
              <a:rPr lang="zh-TW" altLang="en-US" dirty="0" smtClean="0">
                <a:latin typeface="微軟正黑體" panose="020B0604030504040204" pitchFamily="34" charset="-120"/>
                <a:ea typeface="微軟正黑體" panose="020B0604030504040204" pitchFamily="34" charset="-120"/>
              </a:rPr>
              <a:t>差異</a:t>
            </a:r>
            <a:endParaRPr lang="zh-TW" altLang="en-US" dirty="0">
              <a:latin typeface="微軟正黑體" panose="020B0604030504040204" pitchFamily="34" charset="-120"/>
              <a:ea typeface="微軟正黑體" panose="020B0604030504040204" pitchFamily="34" charset="-120"/>
            </a:endParaRPr>
          </a:p>
          <a:p>
            <a:pPr marL="285750" indent="-285750">
              <a:buFont typeface="Arial" panose="020B0604020202020204" pitchFamily="34" charset="0"/>
              <a:buChar char="•"/>
            </a:pPr>
            <a:r>
              <a:rPr lang="zh-TW" altLang="en-US" dirty="0" smtClean="0">
                <a:latin typeface="微軟正黑體" panose="020B0604030504040204" pitchFamily="34" charset="-120"/>
                <a:ea typeface="微軟正黑體" panose="020B0604030504040204" pitchFamily="34" charset="-120"/>
              </a:rPr>
              <a:t>步驟 </a:t>
            </a:r>
            <a:r>
              <a:rPr lang="en-US" altLang="zh-TW" dirty="0">
                <a:latin typeface="微軟正黑體" panose="020B0604030504040204" pitchFamily="34" charset="-120"/>
                <a:ea typeface="微軟正黑體" panose="020B0604030504040204" pitchFamily="34" charset="-120"/>
              </a:rPr>
              <a:t>5</a:t>
            </a:r>
            <a:r>
              <a:rPr lang="zh-TW" altLang="en-US" dirty="0">
                <a:latin typeface="微軟正黑體" panose="020B0604030504040204" pitchFamily="34" charset="-120"/>
                <a:ea typeface="微軟正黑體" panose="020B0604030504040204" pitchFamily="34" charset="-120"/>
              </a:rPr>
              <a:t>：</a:t>
            </a:r>
            <a:r>
              <a:rPr lang="zh-TW" altLang="en-US" b="1" dirty="0">
                <a:solidFill>
                  <a:schemeClr val="accent2"/>
                </a:solidFill>
                <a:latin typeface="微軟正黑體" panose="020B0604030504040204" pitchFamily="34" charset="-120"/>
                <a:ea typeface="微軟正黑體" panose="020B0604030504040204" pitchFamily="34" charset="-120"/>
              </a:rPr>
              <a:t>該發明所屬技術領域中具有通常知識者參酌相關先前技術所</a:t>
            </a:r>
            <a:r>
              <a:rPr lang="zh-TW" altLang="en-US" b="1" dirty="0" smtClean="0">
                <a:solidFill>
                  <a:schemeClr val="accent2"/>
                </a:solidFill>
                <a:latin typeface="微軟正黑體" panose="020B0604030504040204" pitchFamily="34" charset="-120"/>
                <a:ea typeface="微軟正黑體" panose="020B0604030504040204" pitchFamily="34" charset="-120"/>
              </a:rPr>
              <a:t>揭露</a:t>
            </a:r>
            <a:r>
              <a:rPr lang="zh-TW" altLang="en-US" b="1" dirty="0">
                <a:solidFill>
                  <a:schemeClr val="accent2"/>
                </a:solidFill>
                <a:latin typeface="微軟正黑體" panose="020B0604030504040204" pitchFamily="34" charset="-120"/>
                <a:ea typeface="微軟正黑體" panose="020B0604030504040204" pitchFamily="34" charset="-120"/>
              </a:rPr>
              <a:t>之內容及申請時之通常知識，是否能輕易完成申請專利</a:t>
            </a:r>
            <a:r>
              <a:rPr lang="zh-TW" altLang="en-US" b="1" dirty="0" smtClean="0">
                <a:solidFill>
                  <a:schemeClr val="accent2"/>
                </a:solidFill>
                <a:latin typeface="微軟正黑體" panose="020B0604030504040204" pitchFamily="34" charset="-120"/>
                <a:ea typeface="微軟正黑體" panose="020B0604030504040204" pitchFamily="34" charset="-120"/>
              </a:rPr>
              <a:t>之發明</a:t>
            </a:r>
            <a:endParaRPr lang="zh-TW" altLang="en-US" b="1" dirty="0">
              <a:solidFill>
                <a:schemeClr val="accent2"/>
              </a:solidFill>
              <a:latin typeface="微軟正黑體" panose="020B0604030504040204" pitchFamily="34" charset="-120"/>
              <a:ea typeface="微軟正黑體" panose="020B0604030504040204" pitchFamily="34" charset="-120"/>
            </a:endParaRPr>
          </a:p>
        </p:txBody>
      </p:sp>
      <p:sp>
        <p:nvSpPr>
          <p:cNvPr id="10" name="文字方塊 9"/>
          <p:cNvSpPr txBox="1"/>
          <p:nvPr/>
        </p:nvSpPr>
        <p:spPr>
          <a:xfrm>
            <a:off x="2951820" y="214290"/>
            <a:ext cx="3240360" cy="707886"/>
          </a:xfrm>
          <a:prstGeom prst="rect">
            <a:avLst/>
          </a:prstGeom>
          <a:noFill/>
        </p:spPr>
        <p:txBody>
          <a:bodyPr wrap="square" rtlCol="0">
            <a:spAutoFit/>
          </a:bodyPr>
          <a:lstStyle/>
          <a:p>
            <a:pPr algn="ctr"/>
            <a:r>
              <a:rPr lang="zh-TW" altLang="en-US" sz="4000" dirty="0">
                <a:latin typeface="微軟正黑體" panose="020B0604030504040204" pitchFamily="34" charset="-120"/>
                <a:ea typeface="微軟正黑體" panose="020B0604030504040204" pitchFamily="34" charset="-120"/>
              </a:rPr>
              <a:t>發明審查要件</a:t>
            </a:r>
          </a:p>
        </p:txBody>
      </p:sp>
      <p:sp>
        <p:nvSpPr>
          <p:cNvPr id="11" name="文字方塊 10"/>
          <p:cNvSpPr txBox="1"/>
          <p:nvPr/>
        </p:nvSpPr>
        <p:spPr>
          <a:xfrm>
            <a:off x="539552" y="1412776"/>
            <a:ext cx="1800200" cy="4401205"/>
          </a:xfrm>
          <a:prstGeom prst="rect">
            <a:avLst/>
          </a:prstGeom>
          <a:noFill/>
        </p:spPr>
        <p:txBody>
          <a:bodyPr wrap="square" rtlCol="0">
            <a:spAutoFit/>
          </a:bodyPr>
          <a:lstStyle/>
          <a:p>
            <a:pPr marL="342900" indent="-342900">
              <a:buFont typeface="Arial" panose="020B0604020202020204" pitchFamily="34" charset="0"/>
              <a:buChar char="•"/>
            </a:pPr>
            <a:endParaRPr lang="en-US" altLang="zh-TW" sz="2000" dirty="0" smtClean="0">
              <a:latin typeface="微軟正黑體" pitchFamily="34" charset="-120"/>
              <a:ea typeface="微軟正黑體" pitchFamily="34" charset="-120"/>
            </a:endParaRPr>
          </a:p>
          <a:p>
            <a:endParaRPr lang="en-US" altLang="zh-TW" sz="2000" dirty="0" smtClean="0">
              <a:latin typeface="微軟正黑體" pitchFamily="34" charset="-120"/>
              <a:ea typeface="微軟正黑體" pitchFamily="34" charset="-120"/>
            </a:endParaRPr>
          </a:p>
          <a:p>
            <a:pPr marL="342900" indent="-342900">
              <a:buFont typeface="Arial" panose="020B0604020202020204" pitchFamily="34" charset="0"/>
              <a:buChar char="•"/>
            </a:pPr>
            <a:endParaRPr lang="en-US" altLang="zh-TW" sz="2000" dirty="0" smtClean="0">
              <a:latin typeface="微軟正黑體" pitchFamily="34" charset="-120"/>
              <a:ea typeface="微軟正黑體" pitchFamily="34" charset="-120"/>
            </a:endParaRPr>
          </a:p>
          <a:p>
            <a:endParaRPr lang="en-US" altLang="zh-TW" sz="2000" dirty="0" smtClean="0">
              <a:latin typeface="微軟正黑體" pitchFamily="34" charset="-120"/>
              <a:ea typeface="微軟正黑體" pitchFamily="34" charset="-120"/>
            </a:endParaRPr>
          </a:p>
          <a:p>
            <a:pPr marL="342900" indent="-342900">
              <a:buFont typeface="Arial" panose="020B0604020202020204" pitchFamily="34" charset="0"/>
              <a:buChar char="•"/>
            </a:pPr>
            <a:endParaRPr lang="en-US" altLang="zh-TW" sz="2000" dirty="0" smtClean="0">
              <a:latin typeface="微軟正黑體" pitchFamily="34" charset="-120"/>
              <a:ea typeface="微軟正黑體" pitchFamily="34" charset="-120"/>
            </a:endParaRPr>
          </a:p>
          <a:p>
            <a:pPr marL="342900" indent="-342900">
              <a:buFont typeface="Arial" panose="020B0604020202020204" pitchFamily="34" charset="0"/>
              <a:buChar char="•"/>
            </a:pPr>
            <a:endParaRPr lang="en-US" altLang="zh-TW" sz="2000" dirty="0" smtClean="0">
              <a:latin typeface="微軟正黑體" pitchFamily="34" charset="-120"/>
              <a:ea typeface="微軟正黑體" pitchFamily="34" charset="-120"/>
            </a:endParaRPr>
          </a:p>
          <a:p>
            <a:pPr marL="342900" indent="-342900">
              <a:buFont typeface="Arial" panose="020B0604020202020204" pitchFamily="34" charset="0"/>
              <a:buChar char="•"/>
            </a:pPr>
            <a:endParaRPr lang="en-US" altLang="zh-TW" sz="2000" dirty="0" smtClean="0">
              <a:latin typeface="微軟正黑體" pitchFamily="34" charset="-120"/>
              <a:ea typeface="微軟正黑體" pitchFamily="34" charset="-120"/>
            </a:endParaRPr>
          </a:p>
          <a:p>
            <a:pPr marL="342900" indent="-342900">
              <a:buFont typeface="Arial" panose="020B0604020202020204" pitchFamily="34" charset="0"/>
              <a:buChar char="•"/>
            </a:pPr>
            <a:endParaRPr lang="en-US" altLang="zh-TW" sz="2000" dirty="0" smtClean="0">
              <a:latin typeface="微軟正黑體" pitchFamily="34" charset="-120"/>
              <a:ea typeface="微軟正黑體" pitchFamily="34" charset="-120"/>
            </a:endParaRPr>
          </a:p>
          <a:p>
            <a:pPr marL="342900" indent="-342900">
              <a:buFont typeface="Arial" panose="020B0604020202020204" pitchFamily="34" charset="0"/>
              <a:buChar char="•"/>
            </a:pPr>
            <a:endParaRPr lang="en-US" altLang="zh-TW" sz="2000" dirty="0" smtClean="0">
              <a:latin typeface="微軟正黑體" pitchFamily="34" charset="-120"/>
              <a:ea typeface="微軟正黑體" pitchFamily="34" charset="-120"/>
            </a:endParaRPr>
          </a:p>
          <a:p>
            <a:pPr marL="342900" indent="-342900">
              <a:buFont typeface="Arial" panose="020B0604020202020204" pitchFamily="34" charset="0"/>
              <a:buChar char="•"/>
            </a:pPr>
            <a:r>
              <a:rPr lang="zh-TW" altLang="en-US" sz="2000" b="1" dirty="0" smtClean="0">
                <a:latin typeface="微軟正黑體" pitchFamily="34" charset="-120"/>
                <a:ea typeface="微軟正黑體" pitchFamily="34" charset="-120"/>
              </a:rPr>
              <a:t>進步性</a:t>
            </a:r>
            <a:endParaRPr lang="en-US" altLang="zh-TW" sz="2000" b="1" dirty="0" smtClean="0">
              <a:latin typeface="微軟正黑體" pitchFamily="34" charset="-120"/>
              <a:ea typeface="微軟正黑體" pitchFamily="34" charset="-120"/>
            </a:endParaRPr>
          </a:p>
          <a:p>
            <a:pPr marL="342900" indent="-342900">
              <a:buFont typeface="Arial" panose="020B0604020202020204" pitchFamily="34" charset="0"/>
              <a:buChar char="•"/>
            </a:pPr>
            <a:endParaRPr lang="en-US" altLang="zh-TW" sz="2000" dirty="0" smtClean="0">
              <a:latin typeface="微軟正黑體" pitchFamily="34" charset="-120"/>
              <a:ea typeface="微軟正黑體" pitchFamily="34" charset="-120"/>
            </a:endParaRPr>
          </a:p>
          <a:p>
            <a:pPr marL="342900" indent="-342900">
              <a:buFont typeface="Arial" panose="020B0604020202020204" pitchFamily="34" charset="0"/>
              <a:buChar char="•"/>
            </a:pPr>
            <a:endParaRPr lang="en-US" altLang="zh-TW" sz="2000" dirty="0" smtClean="0">
              <a:latin typeface="微軟正黑體" pitchFamily="34" charset="-120"/>
              <a:ea typeface="微軟正黑體" pitchFamily="34" charset="-120"/>
            </a:endParaRPr>
          </a:p>
          <a:p>
            <a:pPr marL="342900" indent="-342900">
              <a:buFont typeface="Arial" panose="020B0604020202020204" pitchFamily="34" charset="0"/>
              <a:buChar char="•"/>
            </a:pPr>
            <a:endParaRPr lang="en-US" altLang="zh-TW" sz="2000" dirty="0" smtClean="0">
              <a:latin typeface="微軟正黑體" pitchFamily="34" charset="-120"/>
              <a:ea typeface="微軟正黑體" pitchFamily="34" charset="-120"/>
            </a:endParaRPr>
          </a:p>
          <a:p>
            <a:pPr marL="342900" indent="-342900">
              <a:buFont typeface="Arial" panose="020B0604020202020204" pitchFamily="34" charset="0"/>
              <a:buChar char="•"/>
            </a:pPr>
            <a:endParaRPr lang="en-US" altLang="zh-TW" sz="2000" dirty="0" smtClean="0">
              <a:latin typeface="微軟正黑體" pitchFamily="34" charset="-120"/>
              <a:ea typeface="微軟正黑體" pitchFamily="34" charset="-120"/>
            </a:endParaRPr>
          </a:p>
        </p:txBody>
      </p:sp>
      <p:sp>
        <p:nvSpPr>
          <p:cNvPr id="3" name="矩形 2"/>
          <p:cNvSpPr/>
          <p:nvPr/>
        </p:nvSpPr>
        <p:spPr>
          <a:xfrm>
            <a:off x="1866042" y="1412776"/>
            <a:ext cx="1210588" cy="400110"/>
          </a:xfrm>
          <a:prstGeom prst="rect">
            <a:avLst/>
          </a:prstGeom>
        </p:spPr>
        <p:txBody>
          <a:bodyPr wrap="none">
            <a:spAutoFit/>
          </a:bodyPr>
          <a:lstStyle/>
          <a:p>
            <a:r>
              <a:rPr lang="zh-TW" altLang="en-US" sz="2000" b="1" dirty="0">
                <a:latin typeface="微軟正黑體" panose="020B0604030504040204" pitchFamily="34" charset="-120"/>
                <a:ea typeface="微軟正黑體" panose="020B0604030504040204" pitchFamily="34" charset="-120"/>
              </a:rPr>
              <a:t>判斷步驟</a:t>
            </a:r>
          </a:p>
        </p:txBody>
      </p:sp>
      <p:pic>
        <p:nvPicPr>
          <p:cNvPr id="1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47664" y="3480488"/>
            <a:ext cx="7416000" cy="308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3" cstate="print"/>
          <a:srcRect l="56080" t="34650" r="19205" b="22704"/>
          <a:stretch>
            <a:fillRect/>
          </a:stretch>
        </p:blipFill>
        <p:spPr bwMode="auto">
          <a:xfrm>
            <a:off x="5292080" y="3797507"/>
            <a:ext cx="2736304" cy="2655829"/>
          </a:xfrm>
          <a:prstGeom prst="rect">
            <a:avLst/>
          </a:prstGeom>
          <a:noFill/>
          <a:ln w="9525">
            <a:noFill/>
            <a:miter lim="800000"/>
            <a:headEnd/>
            <a:tailEnd/>
          </a:ln>
        </p:spPr>
      </p:pic>
      <p:sp>
        <p:nvSpPr>
          <p:cNvPr id="13" name="矩形 12"/>
          <p:cNvSpPr/>
          <p:nvPr/>
        </p:nvSpPr>
        <p:spPr>
          <a:xfrm>
            <a:off x="1619672" y="4581128"/>
            <a:ext cx="4176464" cy="369332"/>
          </a:xfrm>
          <a:prstGeom prst="rect">
            <a:avLst/>
          </a:prstGeom>
        </p:spPr>
        <p:txBody>
          <a:bodyPr wrap="square">
            <a:spAutoFit/>
          </a:bodyPr>
          <a:lstStyle/>
          <a:p>
            <a:pPr algn="ctr"/>
            <a:r>
              <a:rPr lang="zh-TW" altLang="en-US" dirty="0" smtClean="0">
                <a:latin typeface="微軟正黑體" pitchFamily="34" charset="-120"/>
                <a:ea typeface="微軟正黑體" pitchFamily="34" charset="-120"/>
              </a:rPr>
              <a:t>產生功效的顯著提升（量的變化）</a:t>
            </a:r>
            <a:endParaRPr lang="zh-TW" altLang="en-US" b="1" dirty="0">
              <a:latin typeface="微軟正黑體" pitchFamily="34" charset="-120"/>
              <a:ea typeface="微軟正黑體" pitchFamily="34" charset="-120"/>
            </a:endParaRPr>
          </a:p>
        </p:txBody>
      </p:sp>
      <p:cxnSp>
        <p:nvCxnSpPr>
          <p:cNvPr id="14" name="直線接點 13"/>
          <p:cNvCxnSpPr/>
          <p:nvPr/>
        </p:nvCxnSpPr>
        <p:spPr>
          <a:xfrm>
            <a:off x="5885155" y="5301208"/>
            <a:ext cx="1728000" cy="0"/>
          </a:xfrm>
          <a:prstGeom prst="line">
            <a:avLst/>
          </a:prstGeom>
        </p:spPr>
        <p:style>
          <a:lnRef idx="2">
            <a:schemeClr val="accent2"/>
          </a:lnRef>
          <a:fillRef idx="0">
            <a:schemeClr val="accent2"/>
          </a:fillRef>
          <a:effectRef idx="1">
            <a:schemeClr val="accent2"/>
          </a:effectRef>
          <a:fontRef idx="minor">
            <a:schemeClr val="tx1"/>
          </a:fontRef>
        </p:style>
      </p:cxnSp>
      <p:sp>
        <p:nvSpPr>
          <p:cNvPr id="15" name="矩形 14"/>
          <p:cNvSpPr/>
          <p:nvPr/>
        </p:nvSpPr>
        <p:spPr>
          <a:xfrm>
            <a:off x="2195736" y="4931876"/>
            <a:ext cx="3007555" cy="369332"/>
          </a:xfrm>
          <a:prstGeom prst="rect">
            <a:avLst/>
          </a:prstGeom>
        </p:spPr>
        <p:txBody>
          <a:bodyPr wrap="none">
            <a:spAutoFit/>
          </a:bodyPr>
          <a:lstStyle/>
          <a:p>
            <a:pPr algn="ctr"/>
            <a:r>
              <a:rPr lang="zh-TW" altLang="en-US" dirty="0" smtClean="0">
                <a:latin typeface="微軟正黑體" pitchFamily="34" charset="-120"/>
                <a:ea typeface="微軟正黑體" pitchFamily="34" charset="-120"/>
              </a:rPr>
              <a:t>產生新的功效（質的變化）</a:t>
            </a:r>
            <a:endParaRPr lang="zh-TW" altLang="en-US" dirty="0">
              <a:latin typeface="微軟正黑體" pitchFamily="34" charset="-120"/>
              <a:ea typeface="微軟正黑體" pitchFamily="34" charset="-120"/>
            </a:endParaRPr>
          </a:p>
        </p:txBody>
      </p:sp>
    </p:spTree>
    <p:extLst>
      <p:ext uri="{BB962C8B-B14F-4D97-AF65-F5344CB8AC3E}">
        <p14:creationId xmlns:p14="http://schemas.microsoft.com/office/powerpoint/2010/main" val="190405240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日期版面配置區 1"/>
          <p:cNvSpPr>
            <a:spLocks noGrp="1"/>
          </p:cNvSpPr>
          <p:nvPr>
            <p:ph type="dt" sz="half" idx="10"/>
          </p:nvPr>
        </p:nvSpPr>
        <p:spPr>
          <a:xfrm>
            <a:off x="457200" y="6160219"/>
            <a:ext cx="2133600" cy="365125"/>
          </a:xfrm>
        </p:spPr>
        <p:txBody>
          <a:bodyPr/>
          <a:lstStyle/>
          <a:p>
            <a:r>
              <a:rPr lang="en-US" altLang="zh-TW" smtClean="0"/>
              <a:t>www.iipo.com.tw</a:t>
            </a:r>
            <a:endParaRPr lang="zh-TW" altLang="en-US" dirty="0"/>
          </a:p>
        </p:txBody>
      </p:sp>
      <p:sp>
        <p:nvSpPr>
          <p:cNvPr id="6" name="頁尾版面配置區 2"/>
          <p:cNvSpPr>
            <a:spLocks noGrp="1"/>
          </p:cNvSpPr>
          <p:nvPr>
            <p:ph type="ftr" sz="quarter" idx="11"/>
          </p:nvPr>
        </p:nvSpPr>
        <p:spPr>
          <a:xfrm>
            <a:off x="3124200" y="6160219"/>
            <a:ext cx="2895600" cy="365125"/>
          </a:xfrm>
        </p:spPr>
        <p:txBody>
          <a:bodyPr/>
          <a:lstStyle/>
          <a:p>
            <a:r>
              <a:rPr lang="zh-TW" altLang="en-US" smtClean="0"/>
              <a:t>源慶</a:t>
            </a:r>
            <a:r>
              <a:rPr lang="en-US" altLang="zh-TW" smtClean="0"/>
              <a:t>/</a:t>
            </a:r>
            <a:r>
              <a:rPr lang="zh-TW" altLang="en-US" smtClean="0"/>
              <a:t>鴻瑞國際法律專利商標事務所</a:t>
            </a:r>
            <a:endParaRPr lang="zh-TW" altLang="en-US" dirty="0"/>
          </a:p>
        </p:txBody>
      </p:sp>
      <p:sp>
        <p:nvSpPr>
          <p:cNvPr id="7" name="投影片編號版面配置區 3"/>
          <p:cNvSpPr>
            <a:spLocks noGrp="1"/>
          </p:cNvSpPr>
          <p:nvPr>
            <p:ph type="sldNum" sz="quarter" idx="12"/>
          </p:nvPr>
        </p:nvSpPr>
        <p:spPr>
          <a:xfrm>
            <a:off x="6553200" y="6160219"/>
            <a:ext cx="2133600" cy="365125"/>
          </a:xfrm>
        </p:spPr>
        <p:txBody>
          <a:bodyPr/>
          <a:lstStyle/>
          <a:p>
            <a:fld id="{144804FE-49CD-45A7-9DCA-03593087366E}" type="slidenum">
              <a:rPr lang="zh-TW" altLang="en-US" smtClean="0"/>
              <a:pPr/>
              <a:t>52</a:t>
            </a:fld>
            <a:endParaRPr lang="zh-TW" altLang="en-US"/>
          </a:p>
        </p:txBody>
      </p:sp>
      <p:cxnSp>
        <p:nvCxnSpPr>
          <p:cNvPr id="8" name="直線接點 7"/>
          <p:cNvCxnSpPr/>
          <p:nvPr/>
        </p:nvCxnSpPr>
        <p:spPr>
          <a:xfrm>
            <a:off x="0" y="6813376"/>
            <a:ext cx="9144000" cy="0"/>
          </a:xfrm>
          <a:prstGeom prst="line">
            <a:avLst/>
          </a:prstGeom>
          <a:ln w="165100"/>
        </p:spPr>
        <p:style>
          <a:lnRef idx="3">
            <a:schemeClr val="accent2"/>
          </a:lnRef>
          <a:fillRef idx="0">
            <a:schemeClr val="accent2"/>
          </a:fillRef>
          <a:effectRef idx="2">
            <a:schemeClr val="accent2"/>
          </a:effectRef>
          <a:fontRef idx="minor">
            <a:schemeClr val="tx1"/>
          </a:fontRef>
        </p:style>
      </p:cxnSp>
      <p:cxnSp>
        <p:nvCxnSpPr>
          <p:cNvPr id="9" name="直線接點 8"/>
          <p:cNvCxnSpPr/>
          <p:nvPr/>
        </p:nvCxnSpPr>
        <p:spPr>
          <a:xfrm>
            <a:off x="0" y="6597352"/>
            <a:ext cx="9144000" cy="0"/>
          </a:xfrm>
          <a:prstGeom prst="line">
            <a:avLst/>
          </a:prstGeom>
          <a:ln w="76200">
            <a:solidFill>
              <a:schemeClr val="accent2">
                <a:lumMod val="40000"/>
                <a:lumOff val="60000"/>
              </a:schemeClr>
            </a:solidFill>
          </a:ln>
        </p:spPr>
        <p:style>
          <a:lnRef idx="3">
            <a:schemeClr val="accent2"/>
          </a:lnRef>
          <a:fillRef idx="0">
            <a:schemeClr val="accent2"/>
          </a:fillRef>
          <a:effectRef idx="2">
            <a:schemeClr val="accent2"/>
          </a:effectRef>
          <a:fontRef idx="minor">
            <a:schemeClr val="tx1"/>
          </a:fontRef>
        </p:style>
      </p:cxnSp>
      <p:sp>
        <p:nvSpPr>
          <p:cNvPr id="2" name="矩形 1"/>
          <p:cNvSpPr/>
          <p:nvPr/>
        </p:nvSpPr>
        <p:spPr>
          <a:xfrm>
            <a:off x="1565043" y="1772816"/>
            <a:ext cx="7327437" cy="1754326"/>
          </a:xfrm>
          <a:prstGeom prst="rect">
            <a:avLst/>
          </a:prstGeom>
        </p:spPr>
        <p:txBody>
          <a:bodyPr wrap="square">
            <a:spAutoFit/>
          </a:bodyPr>
          <a:lstStyle/>
          <a:p>
            <a:pPr marL="285750" indent="-285750">
              <a:buFont typeface="Arial" panose="020B0604020202020204" pitchFamily="34" charset="0"/>
              <a:buChar char="•"/>
            </a:pPr>
            <a:r>
              <a:rPr lang="zh-TW" altLang="en-US" dirty="0" smtClean="0">
                <a:latin typeface="微軟正黑體" panose="020B0604030504040204" pitchFamily="34" charset="-120"/>
                <a:ea typeface="微軟正黑體" panose="020B0604030504040204" pitchFamily="34" charset="-120"/>
              </a:rPr>
              <a:t>步驟 </a:t>
            </a:r>
            <a:r>
              <a:rPr lang="en-US" altLang="zh-TW" dirty="0">
                <a:latin typeface="微軟正黑體" panose="020B0604030504040204" pitchFamily="34" charset="-120"/>
                <a:ea typeface="微軟正黑體" panose="020B0604030504040204" pitchFamily="34" charset="-120"/>
              </a:rPr>
              <a:t>1</a:t>
            </a:r>
            <a:r>
              <a:rPr lang="zh-TW" altLang="en-US" dirty="0">
                <a:latin typeface="微軟正黑體" panose="020B0604030504040204" pitchFamily="34" charset="-120"/>
                <a:ea typeface="微軟正黑體" panose="020B0604030504040204" pitchFamily="34" charset="-120"/>
              </a:rPr>
              <a:t>：確定申請專利之發明的</a:t>
            </a:r>
            <a:r>
              <a:rPr lang="zh-TW" altLang="en-US" dirty="0" smtClean="0">
                <a:latin typeface="微軟正黑體" panose="020B0604030504040204" pitchFamily="34" charset="-120"/>
                <a:ea typeface="微軟正黑體" panose="020B0604030504040204" pitchFamily="34" charset="-120"/>
              </a:rPr>
              <a:t>範圍</a:t>
            </a:r>
            <a:endParaRPr lang="zh-TW" altLang="en-US" dirty="0">
              <a:latin typeface="微軟正黑體" panose="020B0604030504040204" pitchFamily="34" charset="-120"/>
              <a:ea typeface="微軟正黑體" panose="020B0604030504040204" pitchFamily="34" charset="-120"/>
            </a:endParaRPr>
          </a:p>
          <a:p>
            <a:pPr marL="285750" indent="-285750">
              <a:buFont typeface="Arial" panose="020B0604020202020204" pitchFamily="34" charset="0"/>
              <a:buChar char="•"/>
            </a:pPr>
            <a:r>
              <a:rPr lang="zh-TW" altLang="en-US" dirty="0" smtClean="0">
                <a:latin typeface="微軟正黑體" panose="020B0604030504040204" pitchFamily="34" charset="-120"/>
                <a:ea typeface="微軟正黑體" panose="020B0604030504040204" pitchFamily="34" charset="-120"/>
              </a:rPr>
              <a:t>步驟 </a:t>
            </a:r>
            <a:r>
              <a:rPr lang="en-US" altLang="zh-TW" dirty="0">
                <a:latin typeface="微軟正黑體" panose="020B0604030504040204" pitchFamily="34" charset="-120"/>
                <a:ea typeface="微軟正黑體" panose="020B0604030504040204" pitchFamily="34" charset="-120"/>
              </a:rPr>
              <a:t>2</a:t>
            </a:r>
            <a:r>
              <a:rPr lang="zh-TW" altLang="en-US" dirty="0">
                <a:latin typeface="微軟正黑體" panose="020B0604030504040204" pitchFamily="34" charset="-120"/>
                <a:ea typeface="微軟正黑體" panose="020B0604030504040204" pitchFamily="34" charset="-120"/>
              </a:rPr>
              <a:t>：確定相關先前技術所揭露之</a:t>
            </a:r>
            <a:r>
              <a:rPr lang="zh-TW" altLang="en-US" dirty="0" smtClean="0">
                <a:latin typeface="微軟正黑體" panose="020B0604030504040204" pitchFamily="34" charset="-120"/>
                <a:ea typeface="微軟正黑體" panose="020B0604030504040204" pitchFamily="34" charset="-120"/>
              </a:rPr>
              <a:t>內容</a:t>
            </a:r>
            <a:endParaRPr lang="zh-TW" altLang="en-US" dirty="0">
              <a:latin typeface="微軟正黑體" panose="020B0604030504040204" pitchFamily="34" charset="-120"/>
              <a:ea typeface="微軟正黑體" panose="020B0604030504040204" pitchFamily="34" charset="-120"/>
            </a:endParaRPr>
          </a:p>
          <a:p>
            <a:pPr marL="285750" indent="-285750">
              <a:buFont typeface="Arial" panose="020B0604020202020204" pitchFamily="34" charset="0"/>
              <a:buChar char="•"/>
            </a:pPr>
            <a:r>
              <a:rPr lang="zh-TW" altLang="en-US" dirty="0" smtClean="0">
                <a:latin typeface="微軟正黑體" panose="020B0604030504040204" pitchFamily="34" charset="-120"/>
                <a:ea typeface="微軟正黑體" panose="020B0604030504040204" pitchFamily="34" charset="-120"/>
              </a:rPr>
              <a:t>步驟 </a:t>
            </a:r>
            <a:r>
              <a:rPr lang="en-US" altLang="zh-TW" dirty="0">
                <a:latin typeface="微軟正黑體" panose="020B0604030504040204" pitchFamily="34" charset="-120"/>
                <a:ea typeface="微軟正黑體" panose="020B0604030504040204" pitchFamily="34" charset="-120"/>
              </a:rPr>
              <a:t>3</a:t>
            </a:r>
            <a:r>
              <a:rPr lang="zh-TW" altLang="en-US" dirty="0">
                <a:latin typeface="微軟正黑體" panose="020B0604030504040204" pitchFamily="34" charset="-120"/>
                <a:ea typeface="微軟正黑體" panose="020B0604030504040204" pitchFamily="34" charset="-120"/>
              </a:rPr>
              <a:t>：確定該發明所屬技術領域中具有通常知識者之</a:t>
            </a:r>
            <a:r>
              <a:rPr lang="zh-TW" altLang="en-US" dirty="0" smtClean="0">
                <a:latin typeface="微軟正黑體" panose="020B0604030504040204" pitchFamily="34" charset="-120"/>
                <a:ea typeface="微軟正黑體" panose="020B0604030504040204" pitchFamily="34" charset="-120"/>
              </a:rPr>
              <a:t>技術水準</a:t>
            </a:r>
            <a:endParaRPr lang="zh-TW" altLang="en-US" dirty="0">
              <a:latin typeface="微軟正黑體" panose="020B0604030504040204" pitchFamily="34" charset="-120"/>
              <a:ea typeface="微軟正黑體" panose="020B0604030504040204" pitchFamily="34" charset="-120"/>
            </a:endParaRPr>
          </a:p>
          <a:p>
            <a:pPr marL="285750" indent="-285750">
              <a:buFont typeface="Arial" panose="020B0604020202020204" pitchFamily="34" charset="0"/>
              <a:buChar char="•"/>
            </a:pPr>
            <a:r>
              <a:rPr lang="zh-TW" altLang="en-US" dirty="0" smtClean="0">
                <a:latin typeface="微軟正黑體" panose="020B0604030504040204" pitchFamily="34" charset="-120"/>
                <a:ea typeface="微軟正黑體" panose="020B0604030504040204" pitchFamily="34" charset="-120"/>
              </a:rPr>
              <a:t>步驟 </a:t>
            </a:r>
            <a:r>
              <a:rPr lang="en-US" altLang="zh-TW" dirty="0">
                <a:latin typeface="微軟正黑體" panose="020B0604030504040204" pitchFamily="34" charset="-120"/>
                <a:ea typeface="微軟正黑體" panose="020B0604030504040204" pitchFamily="34" charset="-120"/>
              </a:rPr>
              <a:t>4</a:t>
            </a:r>
            <a:r>
              <a:rPr lang="zh-TW" altLang="en-US" dirty="0">
                <a:latin typeface="微軟正黑體" panose="020B0604030504040204" pitchFamily="34" charset="-120"/>
                <a:ea typeface="微軟正黑體" panose="020B0604030504040204" pitchFamily="34" charset="-120"/>
              </a:rPr>
              <a:t>：確認該發明與相關先前技術所揭露之內容間的</a:t>
            </a:r>
            <a:r>
              <a:rPr lang="zh-TW" altLang="en-US" dirty="0" smtClean="0">
                <a:latin typeface="微軟正黑體" panose="020B0604030504040204" pitchFamily="34" charset="-120"/>
                <a:ea typeface="微軟正黑體" panose="020B0604030504040204" pitchFamily="34" charset="-120"/>
              </a:rPr>
              <a:t>差異</a:t>
            </a:r>
            <a:endParaRPr lang="zh-TW" altLang="en-US" dirty="0">
              <a:latin typeface="微軟正黑體" panose="020B0604030504040204" pitchFamily="34" charset="-120"/>
              <a:ea typeface="微軟正黑體" panose="020B0604030504040204" pitchFamily="34" charset="-120"/>
            </a:endParaRPr>
          </a:p>
          <a:p>
            <a:pPr marL="285750" indent="-285750">
              <a:buFont typeface="Arial" panose="020B0604020202020204" pitchFamily="34" charset="0"/>
              <a:buChar char="•"/>
            </a:pPr>
            <a:r>
              <a:rPr lang="zh-TW" altLang="en-US" dirty="0" smtClean="0">
                <a:latin typeface="微軟正黑體" panose="020B0604030504040204" pitchFamily="34" charset="-120"/>
                <a:ea typeface="微軟正黑體" panose="020B0604030504040204" pitchFamily="34" charset="-120"/>
              </a:rPr>
              <a:t>步驟 </a:t>
            </a:r>
            <a:r>
              <a:rPr lang="en-US" altLang="zh-TW" dirty="0">
                <a:latin typeface="微軟正黑體" panose="020B0604030504040204" pitchFamily="34" charset="-120"/>
                <a:ea typeface="微軟正黑體" panose="020B0604030504040204" pitchFamily="34" charset="-120"/>
              </a:rPr>
              <a:t>5</a:t>
            </a:r>
            <a:r>
              <a:rPr lang="zh-TW" altLang="en-US" dirty="0">
                <a:latin typeface="微軟正黑體" panose="020B0604030504040204" pitchFamily="34" charset="-120"/>
                <a:ea typeface="微軟正黑體" panose="020B0604030504040204" pitchFamily="34" charset="-120"/>
              </a:rPr>
              <a:t>：</a:t>
            </a:r>
            <a:r>
              <a:rPr lang="zh-TW" altLang="en-US" b="1" dirty="0">
                <a:solidFill>
                  <a:schemeClr val="accent2"/>
                </a:solidFill>
                <a:latin typeface="微軟正黑體" panose="020B0604030504040204" pitchFamily="34" charset="-120"/>
                <a:ea typeface="微軟正黑體" panose="020B0604030504040204" pitchFamily="34" charset="-120"/>
              </a:rPr>
              <a:t>該發明所屬技術領域中具有通常知識者參酌相關先前技術所</a:t>
            </a:r>
            <a:r>
              <a:rPr lang="zh-TW" altLang="en-US" b="1" dirty="0" smtClean="0">
                <a:solidFill>
                  <a:schemeClr val="accent2"/>
                </a:solidFill>
                <a:latin typeface="微軟正黑體" panose="020B0604030504040204" pitchFamily="34" charset="-120"/>
                <a:ea typeface="微軟正黑體" panose="020B0604030504040204" pitchFamily="34" charset="-120"/>
              </a:rPr>
              <a:t>揭露</a:t>
            </a:r>
            <a:r>
              <a:rPr lang="zh-TW" altLang="en-US" b="1" dirty="0">
                <a:solidFill>
                  <a:schemeClr val="accent2"/>
                </a:solidFill>
                <a:latin typeface="微軟正黑體" panose="020B0604030504040204" pitchFamily="34" charset="-120"/>
                <a:ea typeface="微軟正黑體" panose="020B0604030504040204" pitchFamily="34" charset="-120"/>
              </a:rPr>
              <a:t>之內容及申請時之通常知識，是否能輕易完成申請專利</a:t>
            </a:r>
            <a:r>
              <a:rPr lang="zh-TW" altLang="en-US" b="1" dirty="0" smtClean="0">
                <a:solidFill>
                  <a:schemeClr val="accent2"/>
                </a:solidFill>
                <a:latin typeface="微軟正黑體" panose="020B0604030504040204" pitchFamily="34" charset="-120"/>
                <a:ea typeface="微軟正黑體" panose="020B0604030504040204" pitchFamily="34" charset="-120"/>
              </a:rPr>
              <a:t>之發明</a:t>
            </a:r>
            <a:endParaRPr lang="zh-TW" altLang="en-US" b="1" dirty="0">
              <a:solidFill>
                <a:schemeClr val="accent2"/>
              </a:solidFill>
              <a:latin typeface="微軟正黑體" panose="020B0604030504040204" pitchFamily="34" charset="-120"/>
              <a:ea typeface="微軟正黑體" panose="020B0604030504040204" pitchFamily="34" charset="-120"/>
            </a:endParaRPr>
          </a:p>
        </p:txBody>
      </p:sp>
      <p:sp>
        <p:nvSpPr>
          <p:cNvPr id="10" name="文字方塊 9"/>
          <p:cNvSpPr txBox="1"/>
          <p:nvPr/>
        </p:nvSpPr>
        <p:spPr>
          <a:xfrm>
            <a:off x="2951820" y="214290"/>
            <a:ext cx="3240360" cy="707886"/>
          </a:xfrm>
          <a:prstGeom prst="rect">
            <a:avLst/>
          </a:prstGeom>
          <a:noFill/>
        </p:spPr>
        <p:txBody>
          <a:bodyPr wrap="square" rtlCol="0">
            <a:spAutoFit/>
          </a:bodyPr>
          <a:lstStyle/>
          <a:p>
            <a:pPr algn="ctr"/>
            <a:r>
              <a:rPr lang="zh-TW" altLang="en-US" sz="4000" dirty="0">
                <a:latin typeface="微軟正黑體" panose="020B0604030504040204" pitchFamily="34" charset="-120"/>
                <a:ea typeface="微軟正黑體" panose="020B0604030504040204" pitchFamily="34" charset="-120"/>
              </a:rPr>
              <a:t>發明審查要件</a:t>
            </a:r>
          </a:p>
        </p:txBody>
      </p:sp>
      <p:sp>
        <p:nvSpPr>
          <p:cNvPr id="11" name="文字方塊 10"/>
          <p:cNvSpPr txBox="1"/>
          <p:nvPr/>
        </p:nvSpPr>
        <p:spPr>
          <a:xfrm>
            <a:off x="539552" y="1412776"/>
            <a:ext cx="1800200" cy="4401205"/>
          </a:xfrm>
          <a:prstGeom prst="rect">
            <a:avLst/>
          </a:prstGeom>
          <a:noFill/>
        </p:spPr>
        <p:txBody>
          <a:bodyPr wrap="square" rtlCol="0">
            <a:spAutoFit/>
          </a:bodyPr>
          <a:lstStyle/>
          <a:p>
            <a:pPr marL="342900" indent="-342900">
              <a:buFont typeface="Arial" panose="020B0604020202020204" pitchFamily="34" charset="0"/>
              <a:buChar char="•"/>
            </a:pPr>
            <a:endParaRPr lang="en-US" altLang="zh-TW" sz="2000" dirty="0" smtClean="0">
              <a:latin typeface="微軟正黑體" pitchFamily="34" charset="-120"/>
              <a:ea typeface="微軟正黑體" pitchFamily="34" charset="-120"/>
            </a:endParaRPr>
          </a:p>
          <a:p>
            <a:endParaRPr lang="en-US" altLang="zh-TW" sz="2000" dirty="0" smtClean="0">
              <a:latin typeface="微軟正黑體" pitchFamily="34" charset="-120"/>
              <a:ea typeface="微軟正黑體" pitchFamily="34" charset="-120"/>
            </a:endParaRPr>
          </a:p>
          <a:p>
            <a:pPr marL="342900" indent="-342900">
              <a:buFont typeface="Arial" panose="020B0604020202020204" pitchFamily="34" charset="0"/>
              <a:buChar char="•"/>
            </a:pPr>
            <a:endParaRPr lang="en-US" altLang="zh-TW" sz="2000" dirty="0" smtClean="0">
              <a:latin typeface="微軟正黑體" pitchFamily="34" charset="-120"/>
              <a:ea typeface="微軟正黑體" pitchFamily="34" charset="-120"/>
            </a:endParaRPr>
          </a:p>
          <a:p>
            <a:endParaRPr lang="en-US" altLang="zh-TW" sz="2000" dirty="0" smtClean="0">
              <a:latin typeface="微軟正黑體" pitchFamily="34" charset="-120"/>
              <a:ea typeface="微軟正黑體" pitchFamily="34" charset="-120"/>
            </a:endParaRPr>
          </a:p>
          <a:p>
            <a:pPr marL="342900" indent="-342900">
              <a:buFont typeface="Arial" panose="020B0604020202020204" pitchFamily="34" charset="0"/>
              <a:buChar char="•"/>
            </a:pPr>
            <a:endParaRPr lang="en-US" altLang="zh-TW" sz="2000" dirty="0" smtClean="0">
              <a:latin typeface="微軟正黑體" pitchFamily="34" charset="-120"/>
              <a:ea typeface="微軟正黑體" pitchFamily="34" charset="-120"/>
            </a:endParaRPr>
          </a:p>
          <a:p>
            <a:pPr marL="342900" indent="-342900">
              <a:buFont typeface="Arial" panose="020B0604020202020204" pitchFamily="34" charset="0"/>
              <a:buChar char="•"/>
            </a:pPr>
            <a:endParaRPr lang="en-US" altLang="zh-TW" sz="2000" dirty="0" smtClean="0">
              <a:latin typeface="微軟正黑體" pitchFamily="34" charset="-120"/>
              <a:ea typeface="微軟正黑體" pitchFamily="34" charset="-120"/>
            </a:endParaRPr>
          </a:p>
          <a:p>
            <a:pPr marL="342900" indent="-342900">
              <a:buFont typeface="Arial" panose="020B0604020202020204" pitchFamily="34" charset="0"/>
              <a:buChar char="•"/>
            </a:pPr>
            <a:endParaRPr lang="en-US" altLang="zh-TW" sz="2000" dirty="0" smtClean="0">
              <a:latin typeface="微軟正黑體" pitchFamily="34" charset="-120"/>
              <a:ea typeface="微軟正黑體" pitchFamily="34" charset="-120"/>
            </a:endParaRPr>
          </a:p>
          <a:p>
            <a:pPr marL="342900" indent="-342900">
              <a:buFont typeface="Arial" panose="020B0604020202020204" pitchFamily="34" charset="0"/>
              <a:buChar char="•"/>
            </a:pPr>
            <a:endParaRPr lang="en-US" altLang="zh-TW" sz="2000" dirty="0" smtClean="0">
              <a:latin typeface="微軟正黑體" pitchFamily="34" charset="-120"/>
              <a:ea typeface="微軟正黑體" pitchFamily="34" charset="-120"/>
            </a:endParaRPr>
          </a:p>
          <a:p>
            <a:pPr marL="342900" indent="-342900">
              <a:buFont typeface="Arial" panose="020B0604020202020204" pitchFamily="34" charset="0"/>
              <a:buChar char="•"/>
            </a:pPr>
            <a:endParaRPr lang="en-US" altLang="zh-TW" sz="2000" dirty="0" smtClean="0">
              <a:latin typeface="微軟正黑體" pitchFamily="34" charset="-120"/>
              <a:ea typeface="微軟正黑體" pitchFamily="34" charset="-120"/>
            </a:endParaRPr>
          </a:p>
          <a:p>
            <a:pPr marL="342900" indent="-342900">
              <a:buFont typeface="Arial" panose="020B0604020202020204" pitchFamily="34" charset="0"/>
              <a:buChar char="•"/>
            </a:pPr>
            <a:r>
              <a:rPr lang="zh-TW" altLang="en-US" sz="2000" b="1" dirty="0" smtClean="0">
                <a:latin typeface="微軟正黑體" pitchFamily="34" charset="-120"/>
                <a:ea typeface="微軟正黑體" pitchFamily="34" charset="-120"/>
              </a:rPr>
              <a:t>進步性</a:t>
            </a:r>
            <a:endParaRPr lang="en-US" altLang="zh-TW" sz="2000" b="1" dirty="0" smtClean="0">
              <a:latin typeface="微軟正黑體" pitchFamily="34" charset="-120"/>
              <a:ea typeface="微軟正黑體" pitchFamily="34" charset="-120"/>
            </a:endParaRPr>
          </a:p>
          <a:p>
            <a:pPr marL="342900" indent="-342900">
              <a:buFont typeface="Arial" panose="020B0604020202020204" pitchFamily="34" charset="0"/>
              <a:buChar char="•"/>
            </a:pPr>
            <a:endParaRPr lang="en-US" altLang="zh-TW" sz="2000" dirty="0" smtClean="0">
              <a:latin typeface="微軟正黑體" pitchFamily="34" charset="-120"/>
              <a:ea typeface="微軟正黑體" pitchFamily="34" charset="-120"/>
            </a:endParaRPr>
          </a:p>
          <a:p>
            <a:pPr marL="342900" indent="-342900">
              <a:buFont typeface="Arial" panose="020B0604020202020204" pitchFamily="34" charset="0"/>
              <a:buChar char="•"/>
            </a:pPr>
            <a:endParaRPr lang="en-US" altLang="zh-TW" sz="2000" dirty="0" smtClean="0">
              <a:latin typeface="微軟正黑體" pitchFamily="34" charset="-120"/>
              <a:ea typeface="微軟正黑體" pitchFamily="34" charset="-120"/>
            </a:endParaRPr>
          </a:p>
          <a:p>
            <a:pPr marL="342900" indent="-342900">
              <a:buFont typeface="Arial" panose="020B0604020202020204" pitchFamily="34" charset="0"/>
              <a:buChar char="•"/>
            </a:pPr>
            <a:endParaRPr lang="en-US" altLang="zh-TW" sz="2000" dirty="0" smtClean="0">
              <a:latin typeface="微軟正黑體" pitchFamily="34" charset="-120"/>
              <a:ea typeface="微軟正黑體" pitchFamily="34" charset="-120"/>
            </a:endParaRPr>
          </a:p>
          <a:p>
            <a:pPr marL="342900" indent="-342900">
              <a:buFont typeface="Arial" panose="020B0604020202020204" pitchFamily="34" charset="0"/>
              <a:buChar char="•"/>
            </a:pPr>
            <a:endParaRPr lang="en-US" altLang="zh-TW" sz="2000" dirty="0" smtClean="0">
              <a:latin typeface="微軟正黑體" pitchFamily="34" charset="-120"/>
              <a:ea typeface="微軟正黑體" pitchFamily="34" charset="-120"/>
            </a:endParaRPr>
          </a:p>
        </p:txBody>
      </p:sp>
      <p:sp>
        <p:nvSpPr>
          <p:cNvPr id="3" name="矩形 2"/>
          <p:cNvSpPr/>
          <p:nvPr/>
        </p:nvSpPr>
        <p:spPr>
          <a:xfrm>
            <a:off x="1866042" y="1412776"/>
            <a:ext cx="1210588" cy="400110"/>
          </a:xfrm>
          <a:prstGeom prst="rect">
            <a:avLst/>
          </a:prstGeom>
        </p:spPr>
        <p:txBody>
          <a:bodyPr wrap="none">
            <a:spAutoFit/>
          </a:bodyPr>
          <a:lstStyle/>
          <a:p>
            <a:r>
              <a:rPr lang="zh-TW" altLang="en-US" sz="2000" b="1" dirty="0">
                <a:latin typeface="微軟正黑體" panose="020B0604030504040204" pitchFamily="34" charset="-120"/>
                <a:ea typeface="微軟正黑體" panose="020B0604030504040204" pitchFamily="34" charset="-120"/>
              </a:rPr>
              <a:t>判斷步驟</a:t>
            </a:r>
          </a:p>
        </p:txBody>
      </p:sp>
      <p:pic>
        <p:nvPicPr>
          <p:cNvPr id="1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47664" y="3480488"/>
            <a:ext cx="7416000" cy="308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3" cstate="print"/>
          <a:srcRect l="56080" t="34650" r="19205" b="22704"/>
          <a:stretch>
            <a:fillRect/>
          </a:stretch>
        </p:blipFill>
        <p:spPr bwMode="auto">
          <a:xfrm>
            <a:off x="5292080" y="3797507"/>
            <a:ext cx="2736304" cy="2655829"/>
          </a:xfrm>
          <a:prstGeom prst="rect">
            <a:avLst/>
          </a:prstGeom>
          <a:noFill/>
          <a:ln w="9525">
            <a:noFill/>
            <a:miter lim="800000"/>
            <a:headEnd/>
            <a:tailEnd/>
          </a:ln>
        </p:spPr>
      </p:pic>
      <p:sp>
        <p:nvSpPr>
          <p:cNvPr id="13" name="矩形 12"/>
          <p:cNvSpPr/>
          <p:nvPr/>
        </p:nvSpPr>
        <p:spPr>
          <a:xfrm>
            <a:off x="2641606" y="4293096"/>
            <a:ext cx="1944216" cy="369332"/>
          </a:xfrm>
          <a:prstGeom prst="rect">
            <a:avLst/>
          </a:prstGeom>
        </p:spPr>
        <p:txBody>
          <a:bodyPr wrap="square">
            <a:spAutoFit/>
          </a:bodyPr>
          <a:lstStyle/>
          <a:p>
            <a:pPr algn="ctr"/>
            <a:r>
              <a:rPr lang="zh-TW" altLang="en-US" dirty="0" smtClean="0">
                <a:latin typeface="微軟正黑體" pitchFamily="34" charset="-120"/>
                <a:ea typeface="微軟正黑體" pitchFamily="34" charset="-120"/>
              </a:rPr>
              <a:t>公認為長期存在</a:t>
            </a:r>
            <a:endParaRPr lang="zh-TW" altLang="en-US" b="1" dirty="0">
              <a:latin typeface="微軟正黑體" pitchFamily="34" charset="-120"/>
              <a:ea typeface="微軟正黑體" pitchFamily="34" charset="-120"/>
            </a:endParaRPr>
          </a:p>
        </p:txBody>
      </p:sp>
      <p:cxnSp>
        <p:nvCxnSpPr>
          <p:cNvPr id="14" name="直線接點 13"/>
          <p:cNvCxnSpPr/>
          <p:nvPr/>
        </p:nvCxnSpPr>
        <p:spPr>
          <a:xfrm>
            <a:off x="5868221" y="5652781"/>
            <a:ext cx="1764000" cy="0"/>
          </a:xfrm>
          <a:prstGeom prst="line">
            <a:avLst/>
          </a:prstGeom>
        </p:spPr>
        <p:style>
          <a:lnRef idx="2">
            <a:schemeClr val="accent2"/>
          </a:lnRef>
          <a:fillRef idx="0">
            <a:schemeClr val="accent2"/>
          </a:fillRef>
          <a:effectRef idx="1">
            <a:schemeClr val="accent2"/>
          </a:effectRef>
          <a:fontRef idx="minor">
            <a:schemeClr val="tx1"/>
          </a:fontRef>
        </p:style>
      </p:cxnSp>
      <p:sp>
        <p:nvSpPr>
          <p:cNvPr id="15" name="矩形 14"/>
          <p:cNvSpPr/>
          <p:nvPr/>
        </p:nvSpPr>
        <p:spPr>
          <a:xfrm>
            <a:off x="2828884" y="4756502"/>
            <a:ext cx="1569660" cy="369332"/>
          </a:xfrm>
          <a:prstGeom prst="rect">
            <a:avLst/>
          </a:prstGeom>
        </p:spPr>
        <p:txBody>
          <a:bodyPr wrap="none">
            <a:spAutoFit/>
          </a:bodyPr>
          <a:lstStyle/>
          <a:p>
            <a:pPr algn="ctr"/>
            <a:r>
              <a:rPr lang="zh-TW" altLang="en-US" dirty="0" smtClean="0">
                <a:latin typeface="微軟正黑體" pitchFamily="34" charset="-120"/>
                <a:ea typeface="微軟正黑體" pitchFamily="34" charset="-120"/>
              </a:rPr>
              <a:t>始終未被解決</a:t>
            </a:r>
            <a:endParaRPr lang="zh-TW" altLang="en-US" dirty="0">
              <a:latin typeface="微軟正黑體" pitchFamily="34" charset="-120"/>
              <a:ea typeface="微軟正黑體" pitchFamily="34" charset="-120"/>
            </a:endParaRPr>
          </a:p>
        </p:txBody>
      </p:sp>
      <p:sp>
        <p:nvSpPr>
          <p:cNvPr id="16" name="矩形 15"/>
          <p:cNvSpPr/>
          <p:nvPr/>
        </p:nvSpPr>
        <p:spPr>
          <a:xfrm>
            <a:off x="1763688" y="5219908"/>
            <a:ext cx="3700052" cy="369332"/>
          </a:xfrm>
          <a:prstGeom prst="rect">
            <a:avLst/>
          </a:prstGeom>
        </p:spPr>
        <p:txBody>
          <a:bodyPr wrap="none">
            <a:spAutoFit/>
          </a:bodyPr>
          <a:lstStyle/>
          <a:p>
            <a:pPr algn="ctr"/>
            <a:r>
              <a:rPr lang="zh-TW" altLang="en-US" dirty="0" smtClean="0">
                <a:latin typeface="微軟正黑體" pitchFamily="34" charset="-120"/>
                <a:ea typeface="微軟正黑體" pitchFamily="34" charset="-120"/>
              </a:rPr>
              <a:t>申請專利之發明能成功解決該問題</a:t>
            </a:r>
            <a:endParaRPr lang="zh-TW" altLang="en-US" dirty="0">
              <a:latin typeface="微軟正黑體" pitchFamily="34" charset="-120"/>
              <a:ea typeface="微軟正黑體" pitchFamily="34" charset="-120"/>
            </a:endParaRPr>
          </a:p>
        </p:txBody>
      </p:sp>
    </p:spTree>
    <p:extLst>
      <p:ext uri="{BB962C8B-B14F-4D97-AF65-F5344CB8AC3E}">
        <p14:creationId xmlns:p14="http://schemas.microsoft.com/office/powerpoint/2010/main" val="1904052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P spid="16"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日期版面配置區 1"/>
          <p:cNvSpPr>
            <a:spLocks noGrp="1"/>
          </p:cNvSpPr>
          <p:nvPr>
            <p:ph type="dt" sz="half" idx="10"/>
          </p:nvPr>
        </p:nvSpPr>
        <p:spPr>
          <a:xfrm>
            <a:off x="457200" y="6160219"/>
            <a:ext cx="2133600" cy="365125"/>
          </a:xfrm>
        </p:spPr>
        <p:txBody>
          <a:bodyPr/>
          <a:lstStyle/>
          <a:p>
            <a:r>
              <a:rPr lang="en-US" altLang="zh-TW" smtClean="0"/>
              <a:t>www.iipo.com.tw</a:t>
            </a:r>
            <a:endParaRPr lang="zh-TW" altLang="en-US" dirty="0"/>
          </a:p>
        </p:txBody>
      </p:sp>
      <p:sp>
        <p:nvSpPr>
          <p:cNvPr id="6" name="頁尾版面配置區 2"/>
          <p:cNvSpPr>
            <a:spLocks noGrp="1"/>
          </p:cNvSpPr>
          <p:nvPr>
            <p:ph type="ftr" sz="quarter" idx="11"/>
          </p:nvPr>
        </p:nvSpPr>
        <p:spPr>
          <a:xfrm>
            <a:off x="3124200" y="6160219"/>
            <a:ext cx="2895600" cy="365125"/>
          </a:xfrm>
        </p:spPr>
        <p:txBody>
          <a:bodyPr/>
          <a:lstStyle/>
          <a:p>
            <a:r>
              <a:rPr lang="zh-TW" altLang="en-US" smtClean="0"/>
              <a:t>源慶</a:t>
            </a:r>
            <a:r>
              <a:rPr lang="en-US" altLang="zh-TW" smtClean="0"/>
              <a:t>/</a:t>
            </a:r>
            <a:r>
              <a:rPr lang="zh-TW" altLang="en-US" smtClean="0"/>
              <a:t>鴻瑞國際法律專利商標事務所</a:t>
            </a:r>
            <a:endParaRPr lang="zh-TW" altLang="en-US" dirty="0"/>
          </a:p>
        </p:txBody>
      </p:sp>
      <p:sp>
        <p:nvSpPr>
          <p:cNvPr id="7" name="投影片編號版面配置區 3"/>
          <p:cNvSpPr>
            <a:spLocks noGrp="1"/>
          </p:cNvSpPr>
          <p:nvPr>
            <p:ph type="sldNum" sz="quarter" idx="12"/>
          </p:nvPr>
        </p:nvSpPr>
        <p:spPr>
          <a:xfrm>
            <a:off x="6553200" y="6160219"/>
            <a:ext cx="2133600" cy="365125"/>
          </a:xfrm>
        </p:spPr>
        <p:txBody>
          <a:bodyPr/>
          <a:lstStyle/>
          <a:p>
            <a:fld id="{144804FE-49CD-45A7-9DCA-03593087366E}" type="slidenum">
              <a:rPr lang="zh-TW" altLang="en-US" smtClean="0"/>
              <a:pPr/>
              <a:t>53</a:t>
            </a:fld>
            <a:endParaRPr lang="zh-TW" altLang="en-US"/>
          </a:p>
        </p:txBody>
      </p:sp>
      <p:cxnSp>
        <p:nvCxnSpPr>
          <p:cNvPr id="8" name="直線接點 7"/>
          <p:cNvCxnSpPr/>
          <p:nvPr/>
        </p:nvCxnSpPr>
        <p:spPr>
          <a:xfrm>
            <a:off x="0" y="6813376"/>
            <a:ext cx="9144000" cy="0"/>
          </a:xfrm>
          <a:prstGeom prst="line">
            <a:avLst/>
          </a:prstGeom>
          <a:ln w="165100"/>
        </p:spPr>
        <p:style>
          <a:lnRef idx="3">
            <a:schemeClr val="accent2"/>
          </a:lnRef>
          <a:fillRef idx="0">
            <a:schemeClr val="accent2"/>
          </a:fillRef>
          <a:effectRef idx="2">
            <a:schemeClr val="accent2"/>
          </a:effectRef>
          <a:fontRef idx="minor">
            <a:schemeClr val="tx1"/>
          </a:fontRef>
        </p:style>
      </p:cxnSp>
      <p:cxnSp>
        <p:nvCxnSpPr>
          <p:cNvPr id="9" name="直線接點 8"/>
          <p:cNvCxnSpPr/>
          <p:nvPr/>
        </p:nvCxnSpPr>
        <p:spPr>
          <a:xfrm>
            <a:off x="0" y="6597352"/>
            <a:ext cx="9144000" cy="0"/>
          </a:xfrm>
          <a:prstGeom prst="line">
            <a:avLst/>
          </a:prstGeom>
          <a:ln w="76200">
            <a:solidFill>
              <a:schemeClr val="accent2">
                <a:lumMod val="40000"/>
                <a:lumOff val="60000"/>
              </a:schemeClr>
            </a:solidFill>
          </a:ln>
        </p:spPr>
        <p:style>
          <a:lnRef idx="3">
            <a:schemeClr val="accent2"/>
          </a:lnRef>
          <a:fillRef idx="0">
            <a:schemeClr val="accent2"/>
          </a:fillRef>
          <a:effectRef idx="2">
            <a:schemeClr val="accent2"/>
          </a:effectRef>
          <a:fontRef idx="minor">
            <a:schemeClr val="tx1"/>
          </a:fontRef>
        </p:style>
      </p:cxnSp>
      <p:sp>
        <p:nvSpPr>
          <p:cNvPr id="2" name="矩形 1"/>
          <p:cNvSpPr/>
          <p:nvPr/>
        </p:nvSpPr>
        <p:spPr>
          <a:xfrm>
            <a:off x="1565043" y="1772816"/>
            <a:ext cx="7327437" cy="1754326"/>
          </a:xfrm>
          <a:prstGeom prst="rect">
            <a:avLst/>
          </a:prstGeom>
        </p:spPr>
        <p:txBody>
          <a:bodyPr wrap="square">
            <a:spAutoFit/>
          </a:bodyPr>
          <a:lstStyle/>
          <a:p>
            <a:pPr marL="285750" indent="-285750">
              <a:buFont typeface="Arial" panose="020B0604020202020204" pitchFamily="34" charset="0"/>
              <a:buChar char="•"/>
            </a:pPr>
            <a:r>
              <a:rPr lang="zh-TW" altLang="en-US" dirty="0" smtClean="0">
                <a:latin typeface="微軟正黑體" panose="020B0604030504040204" pitchFamily="34" charset="-120"/>
                <a:ea typeface="微軟正黑體" panose="020B0604030504040204" pitchFamily="34" charset="-120"/>
              </a:rPr>
              <a:t>步驟 </a:t>
            </a:r>
            <a:r>
              <a:rPr lang="en-US" altLang="zh-TW" dirty="0">
                <a:latin typeface="微軟正黑體" panose="020B0604030504040204" pitchFamily="34" charset="-120"/>
                <a:ea typeface="微軟正黑體" panose="020B0604030504040204" pitchFamily="34" charset="-120"/>
              </a:rPr>
              <a:t>1</a:t>
            </a:r>
            <a:r>
              <a:rPr lang="zh-TW" altLang="en-US" dirty="0">
                <a:latin typeface="微軟正黑體" panose="020B0604030504040204" pitchFamily="34" charset="-120"/>
                <a:ea typeface="微軟正黑體" panose="020B0604030504040204" pitchFamily="34" charset="-120"/>
              </a:rPr>
              <a:t>：確定申請專利之發明的</a:t>
            </a:r>
            <a:r>
              <a:rPr lang="zh-TW" altLang="en-US" dirty="0" smtClean="0">
                <a:latin typeface="微軟正黑體" panose="020B0604030504040204" pitchFamily="34" charset="-120"/>
                <a:ea typeface="微軟正黑體" panose="020B0604030504040204" pitchFamily="34" charset="-120"/>
              </a:rPr>
              <a:t>範圍</a:t>
            </a:r>
            <a:endParaRPr lang="zh-TW" altLang="en-US" dirty="0">
              <a:latin typeface="微軟正黑體" panose="020B0604030504040204" pitchFamily="34" charset="-120"/>
              <a:ea typeface="微軟正黑體" panose="020B0604030504040204" pitchFamily="34" charset="-120"/>
            </a:endParaRPr>
          </a:p>
          <a:p>
            <a:pPr marL="285750" indent="-285750">
              <a:buFont typeface="Arial" panose="020B0604020202020204" pitchFamily="34" charset="0"/>
              <a:buChar char="•"/>
            </a:pPr>
            <a:r>
              <a:rPr lang="zh-TW" altLang="en-US" dirty="0" smtClean="0">
                <a:latin typeface="微軟正黑體" panose="020B0604030504040204" pitchFamily="34" charset="-120"/>
                <a:ea typeface="微軟正黑體" panose="020B0604030504040204" pitchFamily="34" charset="-120"/>
              </a:rPr>
              <a:t>步驟 </a:t>
            </a:r>
            <a:r>
              <a:rPr lang="en-US" altLang="zh-TW" dirty="0">
                <a:latin typeface="微軟正黑體" panose="020B0604030504040204" pitchFamily="34" charset="-120"/>
                <a:ea typeface="微軟正黑體" panose="020B0604030504040204" pitchFamily="34" charset="-120"/>
              </a:rPr>
              <a:t>2</a:t>
            </a:r>
            <a:r>
              <a:rPr lang="zh-TW" altLang="en-US" dirty="0">
                <a:latin typeface="微軟正黑體" panose="020B0604030504040204" pitchFamily="34" charset="-120"/>
                <a:ea typeface="微軟正黑體" panose="020B0604030504040204" pitchFamily="34" charset="-120"/>
              </a:rPr>
              <a:t>：確定相關先前技術所揭露之</a:t>
            </a:r>
            <a:r>
              <a:rPr lang="zh-TW" altLang="en-US" dirty="0" smtClean="0">
                <a:latin typeface="微軟正黑體" panose="020B0604030504040204" pitchFamily="34" charset="-120"/>
                <a:ea typeface="微軟正黑體" panose="020B0604030504040204" pitchFamily="34" charset="-120"/>
              </a:rPr>
              <a:t>內容</a:t>
            </a:r>
            <a:endParaRPr lang="zh-TW" altLang="en-US" dirty="0">
              <a:latin typeface="微軟正黑體" panose="020B0604030504040204" pitchFamily="34" charset="-120"/>
              <a:ea typeface="微軟正黑體" panose="020B0604030504040204" pitchFamily="34" charset="-120"/>
            </a:endParaRPr>
          </a:p>
          <a:p>
            <a:pPr marL="285750" indent="-285750">
              <a:buFont typeface="Arial" panose="020B0604020202020204" pitchFamily="34" charset="0"/>
              <a:buChar char="•"/>
            </a:pPr>
            <a:r>
              <a:rPr lang="zh-TW" altLang="en-US" dirty="0" smtClean="0">
                <a:latin typeface="微軟正黑體" panose="020B0604030504040204" pitchFamily="34" charset="-120"/>
                <a:ea typeface="微軟正黑體" panose="020B0604030504040204" pitchFamily="34" charset="-120"/>
              </a:rPr>
              <a:t>步驟 </a:t>
            </a:r>
            <a:r>
              <a:rPr lang="en-US" altLang="zh-TW" dirty="0">
                <a:latin typeface="微軟正黑體" panose="020B0604030504040204" pitchFamily="34" charset="-120"/>
                <a:ea typeface="微軟正黑體" panose="020B0604030504040204" pitchFamily="34" charset="-120"/>
              </a:rPr>
              <a:t>3</a:t>
            </a:r>
            <a:r>
              <a:rPr lang="zh-TW" altLang="en-US" dirty="0">
                <a:latin typeface="微軟正黑體" panose="020B0604030504040204" pitchFamily="34" charset="-120"/>
                <a:ea typeface="微軟正黑體" panose="020B0604030504040204" pitchFamily="34" charset="-120"/>
              </a:rPr>
              <a:t>：確定該發明所屬技術領域中具有通常知識者之</a:t>
            </a:r>
            <a:r>
              <a:rPr lang="zh-TW" altLang="en-US" dirty="0" smtClean="0">
                <a:latin typeface="微軟正黑體" panose="020B0604030504040204" pitchFamily="34" charset="-120"/>
                <a:ea typeface="微軟正黑體" panose="020B0604030504040204" pitchFamily="34" charset="-120"/>
              </a:rPr>
              <a:t>技術水準</a:t>
            </a:r>
            <a:endParaRPr lang="zh-TW" altLang="en-US" dirty="0">
              <a:latin typeface="微軟正黑體" panose="020B0604030504040204" pitchFamily="34" charset="-120"/>
              <a:ea typeface="微軟正黑體" panose="020B0604030504040204" pitchFamily="34" charset="-120"/>
            </a:endParaRPr>
          </a:p>
          <a:p>
            <a:pPr marL="285750" indent="-285750">
              <a:buFont typeface="Arial" panose="020B0604020202020204" pitchFamily="34" charset="0"/>
              <a:buChar char="•"/>
            </a:pPr>
            <a:r>
              <a:rPr lang="zh-TW" altLang="en-US" dirty="0" smtClean="0">
                <a:latin typeface="微軟正黑體" panose="020B0604030504040204" pitchFamily="34" charset="-120"/>
                <a:ea typeface="微軟正黑體" panose="020B0604030504040204" pitchFamily="34" charset="-120"/>
              </a:rPr>
              <a:t>步驟 </a:t>
            </a:r>
            <a:r>
              <a:rPr lang="en-US" altLang="zh-TW" dirty="0">
                <a:latin typeface="微軟正黑體" panose="020B0604030504040204" pitchFamily="34" charset="-120"/>
                <a:ea typeface="微軟正黑體" panose="020B0604030504040204" pitchFamily="34" charset="-120"/>
              </a:rPr>
              <a:t>4</a:t>
            </a:r>
            <a:r>
              <a:rPr lang="zh-TW" altLang="en-US" dirty="0">
                <a:latin typeface="微軟正黑體" panose="020B0604030504040204" pitchFamily="34" charset="-120"/>
                <a:ea typeface="微軟正黑體" panose="020B0604030504040204" pitchFamily="34" charset="-120"/>
              </a:rPr>
              <a:t>：確認該發明與相關先前技術所揭露之內容間的</a:t>
            </a:r>
            <a:r>
              <a:rPr lang="zh-TW" altLang="en-US" dirty="0" smtClean="0">
                <a:latin typeface="微軟正黑體" panose="020B0604030504040204" pitchFamily="34" charset="-120"/>
                <a:ea typeface="微軟正黑體" panose="020B0604030504040204" pitchFamily="34" charset="-120"/>
              </a:rPr>
              <a:t>差異</a:t>
            </a:r>
            <a:endParaRPr lang="zh-TW" altLang="en-US" dirty="0">
              <a:latin typeface="微軟正黑體" panose="020B0604030504040204" pitchFamily="34" charset="-120"/>
              <a:ea typeface="微軟正黑體" panose="020B0604030504040204" pitchFamily="34" charset="-120"/>
            </a:endParaRPr>
          </a:p>
          <a:p>
            <a:pPr marL="285750" indent="-285750">
              <a:buFont typeface="Arial" panose="020B0604020202020204" pitchFamily="34" charset="0"/>
              <a:buChar char="•"/>
            </a:pPr>
            <a:r>
              <a:rPr lang="zh-TW" altLang="en-US" dirty="0" smtClean="0">
                <a:latin typeface="微軟正黑體" panose="020B0604030504040204" pitchFamily="34" charset="-120"/>
                <a:ea typeface="微軟正黑體" panose="020B0604030504040204" pitchFamily="34" charset="-120"/>
              </a:rPr>
              <a:t>步驟 </a:t>
            </a:r>
            <a:r>
              <a:rPr lang="en-US" altLang="zh-TW" dirty="0">
                <a:latin typeface="微軟正黑體" panose="020B0604030504040204" pitchFamily="34" charset="-120"/>
                <a:ea typeface="微軟正黑體" panose="020B0604030504040204" pitchFamily="34" charset="-120"/>
              </a:rPr>
              <a:t>5</a:t>
            </a:r>
            <a:r>
              <a:rPr lang="zh-TW" altLang="en-US" dirty="0">
                <a:latin typeface="微軟正黑體" panose="020B0604030504040204" pitchFamily="34" charset="-120"/>
                <a:ea typeface="微軟正黑體" panose="020B0604030504040204" pitchFamily="34" charset="-120"/>
              </a:rPr>
              <a:t>：</a:t>
            </a:r>
            <a:r>
              <a:rPr lang="zh-TW" altLang="en-US" b="1" dirty="0">
                <a:solidFill>
                  <a:schemeClr val="accent2"/>
                </a:solidFill>
                <a:latin typeface="微軟正黑體" panose="020B0604030504040204" pitchFamily="34" charset="-120"/>
                <a:ea typeface="微軟正黑體" panose="020B0604030504040204" pitchFamily="34" charset="-120"/>
              </a:rPr>
              <a:t>該發明所屬技術領域中具有通常知識者參酌相關先前技術所</a:t>
            </a:r>
            <a:r>
              <a:rPr lang="zh-TW" altLang="en-US" b="1" dirty="0" smtClean="0">
                <a:solidFill>
                  <a:schemeClr val="accent2"/>
                </a:solidFill>
                <a:latin typeface="微軟正黑體" panose="020B0604030504040204" pitchFamily="34" charset="-120"/>
                <a:ea typeface="微軟正黑體" panose="020B0604030504040204" pitchFamily="34" charset="-120"/>
              </a:rPr>
              <a:t>揭露</a:t>
            </a:r>
            <a:r>
              <a:rPr lang="zh-TW" altLang="en-US" b="1" dirty="0">
                <a:solidFill>
                  <a:schemeClr val="accent2"/>
                </a:solidFill>
                <a:latin typeface="微軟正黑體" panose="020B0604030504040204" pitchFamily="34" charset="-120"/>
                <a:ea typeface="微軟正黑體" panose="020B0604030504040204" pitchFamily="34" charset="-120"/>
              </a:rPr>
              <a:t>之內容及申請時之通常知識，是否能輕易完成申請專利</a:t>
            </a:r>
            <a:r>
              <a:rPr lang="zh-TW" altLang="en-US" b="1" dirty="0" smtClean="0">
                <a:solidFill>
                  <a:schemeClr val="accent2"/>
                </a:solidFill>
                <a:latin typeface="微軟正黑體" panose="020B0604030504040204" pitchFamily="34" charset="-120"/>
                <a:ea typeface="微軟正黑體" panose="020B0604030504040204" pitchFamily="34" charset="-120"/>
              </a:rPr>
              <a:t>之發明</a:t>
            </a:r>
            <a:endParaRPr lang="zh-TW" altLang="en-US" b="1" dirty="0">
              <a:solidFill>
                <a:schemeClr val="accent2"/>
              </a:solidFill>
              <a:latin typeface="微軟正黑體" panose="020B0604030504040204" pitchFamily="34" charset="-120"/>
              <a:ea typeface="微軟正黑體" panose="020B0604030504040204" pitchFamily="34" charset="-120"/>
            </a:endParaRPr>
          </a:p>
        </p:txBody>
      </p:sp>
      <p:sp>
        <p:nvSpPr>
          <p:cNvPr id="10" name="文字方塊 9"/>
          <p:cNvSpPr txBox="1"/>
          <p:nvPr/>
        </p:nvSpPr>
        <p:spPr>
          <a:xfrm>
            <a:off x="2951820" y="214290"/>
            <a:ext cx="3240360" cy="707886"/>
          </a:xfrm>
          <a:prstGeom prst="rect">
            <a:avLst/>
          </a:prstGeom>
          <a:noFill/>
        </p:spPr>
        <p:txBody>
          <a:bodyPr wrap="square" rtlCol="0">
            <a:spAutoFit/>
          </a:bodyPr>
          <a:lstStyle/>
          <a:p>
            <a:pPr algn="ctr"/>
            <a:r>
              <a:rPr lang="zh-TW" altLang="en-US" sz="4000" dirty="0">
                <a:latin typeface="微軟正黑體" panose="020B0604030504040204" pitchFamily="34" charset="-120"/>
                <a:ea typeface="微軟正黑體" panose="020B0604030504040204" pitchFamily="34" charset="-120"/>
              </a:rPr>
              <a:t>發明審查要件</a:t>
            </a:r>
          </a:p>
        </p:txBody>
      </p:sp>
      <p:sp>
        <p:nvSpPr>
          <p:cNvPr id="11" name="文字方塊 10"/>
          <p:cNvSpPr txBox="1"/>
          <p:nvPr/>
        </p:nvSpPr>
        <p:spPr>
          <a:xfrm>
            <a:off x="539552" y="1412776"/>
            <a:ext cx="1800200" cy="4401205"/>
          </a:xfrm>
          <a:prstGeom prst="rect">
            <a:avLst/>
          </a:prstGeom>
          <a:noFill/>
        </p:spPr>
        <p:txBody>
          <a:bodyPr wrap="square" rtlCol="0">
            <a:spAutoFit/>
          </a:bodyPr>
          <a:lstStyle/>
          <a:p>
            <a:pPr marL="342900" indent="-342900">
              <a:buFont typeface="Arial" panose="020B0604020202020204" pitchFamily="34" charset="0"/>
              <a:buChar char="•"/>
            </a:pPr>
            <a:endParaRPr lang="en-US" altLang="zh-TW" sz="2000" dirty="0" smtClean="0">
              <a:latin typeface="微軟正黑體" pitchFamily="34" charset="-120"/>
              <a:ea typeface="微軟正黑體" pitchFamily="34" charset="-120"/>
            </a:endParaRPr>
          </a:p>
          <a:p>
            <a:endParaRPr lang="en-US" altLang="zh-TW" sz="2000" dirty="0" smtClean="0">
              <a:latin typeface="微軟正黑體" pitchFamily="34" charset="-120"/>
              <a:ea typeface="微軟正黑體" pitchFamily="34" charset="-120"/>
            </a:endParaRPr>
          </a:p>
          <a:p>
            <a:pPr marL="342900" indent="-342900">
              <a:buFont typeface="Arial" panose="020B0604020202020204" pitchFamily="34" charset="0"/>
              <a:buChar char="•"/>
            </a:pPr>
            <a:endParaRPr lang="en-US" altLang="zh-TW" sz="2000" dirty="0" smtClean="0">
              <a:latin typeface="微軟正黑體" pitchFamily="34" charset="-120"/>
              <a:ea typeface="微軟正黑體" pitchFamily="34" charset="-120"/>
            </a:endParaRPr>
          </a:p>
          <a:p>
            <a:endParaRPr lang="en-US" altLang="zh-TW" sz="2000" dirty="0" smtClean="0">
              <a:latin typeface="微軟正黑體" pitchFamily="34" charset="-120"/>
              <a:ea typeface="微軟正黑體" pitchFamily="34" charset="-120"/>
            </a:endParaRPr>
          </a:p>
          <a:p>
            <a:pPr marL="342900" indent="-342900">
              <a:buFont typeface="Arial" panose="020B0604020202020204" pitchFamily="34" charset="0"/>
              <a:buChar char="•"/>
            </a:pPr>
            <a:endParaRPr lang="en-US" altLang="zh-TW" sz="2000" dirty="0" smtClean="0">
              <a:latin typeface="微軟正黑體" pitchFamily="34" charset="-120"/>
              <a:ea typeface="微軟正黑體" pitchFamily="34" charset="-120"/>
            </a:endParaRPr>
          </a:p>
          <a:p>
            <a:pPr marL="342900" indent="-342900">
              <a:buFont typeface="Arial" panose="020B0604020202020204" pitchFamily="34" charset="0"/>
              <a:buChar char="•"/>
            </a:pPr>
            <a:endParaRPr lang="en-US" altLang="zh-TW" sz="2000" dirty="0" smtClean="0">
              <a:latin typeface="微軟正黑體" pitchFamily="34" charset="-120"/>
              <a:ea typeface="微軟正黑體" pitchFamily="34" charset="-120"/>
            </a:endParaRPr>
          </a:p>
          <a:p>
            <a:pPr marL="342900" indent="-342900">
              <a:buFont typeface="Arial" panose="020B0604020202020204" pitchFamily="34" charset="0"/>
              <a:buChar char="•"/>
            </a:pPr>
            <a:endParaRPr lang="en-US" altLang="zh-TW" sz="2000" dirty="0" smtClean="0">
              <a:latin typeface="微軟正黑體" pitchFamily="34" charset="-120"/>
              <a:ea typeface="微軟正黑體" pitchFamily="34" charset="-120"/>
            </a:endParaRPr>
          </a:p>
          <a:p>
            <a:pPr marL="342900" indent="-342900">
              <a:buFont typeface="Arial" panose="020B0604020202020204" pitchFamily="34" charset="0"/>
              <a:buChar char="•"/>
            </a:pPr>
            <a:endParaRPr lang="en-US" altLang="zh-TW" sz="2000" dirty="0" smtClean="0">
              <a:latin typeface="微軟正黑體" pitchFamily="34" charset="-120"/>
              <a:ea typeface="微軟正黑體" pitchFamily="34" charset="-120"/>
            </a:endParaRPr>
          </a:p>
          <a:p>
            <a:pPr marL="342900" indent="-342900">
              <a:buFont typeface="Arial" panose="020B0604020202020204" pitchFamily="34" charset="0"/>
              <a:buChar char="•"/>
            </a:pPr>
            <a:endParaRPr lang="en-US" altLang="zh-TW" sz="2000" dirty="0" smtClean="0">
              <a:latin typeface="微軟正黑體" pitchFamily="34" charset="-120"/>
              <a:ea typeface="微軟正黑體" pitchFamily="34" charset="-120"/>
            </a:endParaRPr>
          </a:p>
          <a:p>
            <a:pPr marL="342900" indent="-342900">
              <a:buFont typeface="Arial" panose="020B0604020202020204" pitchFamily="34" charset="0"/>
              <a:buChar char="•"/>
            </a:pPr>
            <a:r>
              <a:rPr lang="zh-TW" altLang="en-US" sz="2000" b="1" dirty="0" smtClean="0">
                <a:latin typeface="微軟正黑體" pitchFamily="34" charset="-120"/>
                <a:ea typeface="微軟正黑體" pitchFamily="34" charset="-120"/>
              </a:rPr>
              <a:t>進步性</a:t>
            </a:r>
            <a:endParaRPr lang="en-US" altLang="zh-TW" sz="2000" b="1" dirty="0" smtClean="0">
              <a:latin typeface="微軟正黑體" pitchFamily="34" charset="-120"/>
              <a:ea typeface="微軟正黑體" pitchFamily="34" charset="-120"/>
            </a:endParaRPr>
          </a:p>
          <a:p>
            <a:pPr marL="342900" indent="-342900">
              <a:buFont typeface="Arial" panose="020B0604020202020204" pitchFamily="34" charset="0"/>
              <a:buChar char="•"/>
            </a:pPr>
            <a:endParaRPr lang="en-US" altLang="zh-TW" sz="2000" dirty="0" smtClean="0">
              <a:latin typeface="微軟正黑體" pitchFamily="34" charset="-120"/>
              <a:ea typeface="微軟正黑體" pitchFamily="34" charset="-120"/>
            </a:endParaRPr>
          </a:p>
          <a:p>
            <a:pPr marL="342900" indent="-342900">
              <a:buFont typeface="Arial" panose="020B0604020202020204" pitchFamily="34" charset="0"/>
              <a:buChar char="•"/>
            </a:pPr>
            <a:endParaRPr lang="en-US" altLang="zh-TW" sz="2000" dirty="0" smtClean="0">
              <a:latin typeface="微軟正黑體" pitchFamily="34" charset="-120"/>
              <a:ea typeface="微軟正黑體" pitchFamily="34" charset="-120"/>
            </a:endParaRPr>
          </a:p>
          <a:p>
            <a:pPr marL="342900" indent="-342900">
              <a:buFont typeface="Arial" panose="020B0604020202020204" pitchFamily="34" charset="0"/>
              <a:buChar char="•"/>
            </a:pPr>
            <a:endParaRPr lang="en-US" altLang="zh-TW" sz="2000" dirty="0" smtClean="0">
              <a:latin typeface="微軟正黑體" pitchFamily="34" charset="-120"/>
              <a:ea typeface="微軟正黑體" pitchFamily="34" charset="-120"/>
            </a:endParaRPr>
          </a:p>
          <a:p>
            <a:pPr marL="342900" indent="-342900">
              <a:buFont typeface="Arial" panose="020B0604020202020204" pitchFamily="34" charset="0"/>
              <a:buChar char="•"/>
            </a:pPr>
            <a:endParaRPr lang="en-US" altLang="zh-TW" sz="2000" dirty="0" smtClean="0">
              <a:latin typeface="微軟正黑體" pitchFamily="34" charset="-120"/>
              <a:ea typeface="微軟正黑體" pitchFamily="34" charset="-120"/>
            </a:endParaRPr>
          </a:p>
        </p:txBody>
      </p:sp>
      <p:sp>
        <p:nvSpPr>
          <p:cNvPr id="3" name="矩形 2"/>
          <p:cNvSpPr/>
          <p:nvPr/>
        </p:nvSpPr>
        <p:spPr>
          <a:xfrm>
            <a:off x="1866042" y="1412776"/>
            <a:ext cx="1210588" cy="400110"/>
          </a:xfrm>
          <a:prstGeom prst="rect">
            <a:avLst/>
          </a:prstGeom>
        </p:spPr>
        <p:txBody>
          <a:bodyPr wrap="none">
            <a:spAutoFit/>
          </a:bodyPr>
          <a:lstStyle/>
          <a:p>
            <a:r>
              <a:rPr lang="zh-TW" altLang="en-US" sz="2000" b="1" dirty="0">
                <a:latin typeface="微軟正黑體" panose="020B0604030504040204" pitchFamily="34" charset="-120"/>
                <a:ea typeface="微軟正黑體" panose="020B0604030504040204" pitchFamily="34" charset="-120"/>
              </a:rPr>
              <a:t>判斷步驟</a:t>
            </a:r>
          </a:p>
        </p:txBody>
      </p:sp>
      <p:pic>
        <p:nvPicPr>
          <p:cNvPr id="1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47664" y="3480488"/>
            <a:ext cx="7416000" cy="308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3" cstate="print"/>
          <a:srcRect l="56080" t="34650" r="19205" b="22704"/>
          <a:stretch>
            <a:fillRect/>
          </a:stretch>
        </p:blipFill>
        <p:spPr bwMode="auto">
          <a:xfrm>
            <a:off x="5292080" y="3797507"/>
            <a:ext cx="2736304" cy="2655829"/>
          </a:xfrm>
          <a:prstGeom prst="rect">
            <a:avLst/>
          </a:prstGeom>
          <a:noFill/>
          <a:ln w="9525">
            <a:noFill/>
            <a:miter lim="800000"/>
            <a:headEnd/>
            <a:tailEnd/>
          </a:ln>
        </p:spPr>
      </p:pic>
      <p:sp>
        <p:nvSpPr>
          <p:cNvPr id="13" name="矩形 12"/>
          <p:cNvSpPr/>
          <p:nvPr/>
        </p:nvSpPr>
        <p:spPr>
          <a:xfrm>
            <a:off x="3027038" y="4427820"/>
            <a:ext cx="1224136" cy="369332"/>
          </a:xfrm>
          <a:prstGeom prst="rect">
            <a:avLst/>
          </a:prstGeom>
        </p:spPr>
        <p:txBody>
          <a:bodyPr wrap="square">
            <a:spAutoFit/>
          </a:bodyPr>
          <a:lstStyle/>
          <a:p>
            <a:pPr algn="ctr"/>
            <a:r>
              <a:rPr lang="zh-TW" altLang="en-US" dirty="0" smtClean="0">
                <a:latin typeface="微軟正黑體" pitchFamily="34" charset="-120"/>
                <a:ea typeface="微軟正黑體" pitchFamily="34" charset="-120"/>
              </a:rPr>
              <a:t>特定問題</a:t>
            </a:r>
            <a:endParaRPr lang="zh-TW" altLang="en-US" b="1" dirty="0">
              <a:latin typeface="微軟正黑體" pitchFamily="34" charset="-120"/>
              <a:ea typeface="微軟正黑體" pitchFamily="34" charset="-120"/>
            </a:endParaRPr>
          </a:p>
        </p:txBody>
      </p:sp>
      <p:cxnSp>
        <p:nvCxnSpPr>
          <p:cNvPr id="14" name="直線接點 13"/>
          <p:cNvCxnSpPr/>
          <p:nvPr/>
        </p:nvCxnSpPr>
        <p:spPr>
          <a:xfrm>
            <a:off x="5859754" y="5949280"/>
            <a:ext cx="1260000" cy="0"/>
          </a:xfrm>
          <a:prstGeom prst="line">
            <a:avLst/>
          </a:prstGeom>
        </p:spPr>
        <p:style>
          <a:lnRef idx="2">
            <a:schemeClr val="accent2"/>
          </a:lnRef>
          <a:fillRef idx="0">
            <a:schemeClr val="accent2"/>
          </a:fillRef>
          <a:effectRef idx="1">
            <a:schemeClr val="accent2"/>
          </a:effectRef>
          <a:fontRef idx="minor">
            <a:schemeClr val="tx1"/>
          </a:fontRef>
        </p:style>
      </p:cxnSp>
      <p:sp>
        <p:nvSpPr>
          <p:cNvPr id="15" name="矩形 14"/>
          <p:cNvSpPr/>
          <p:nvPr/>
        </p:nvSpPr>
        <p:spPr>
          <a:xfrm>
            <a:off x="1835697" y="4828510"/>
            <a:ext cx="3606818" cy="369332"/>
          </a:xfrm>
          <a:prstGeom prst="rect">
            <a:avLst/>
          </a:prstGeom>
        </p:spPr>
        <p:txBody>
          <a:bodyPr wrap="square">
            <a:spAutoFit/>
          </a:bodyPr>
          <a:lstStyle/>
          <a:p>
            <a:pPr algn="ctr"/>
            <a:r>
              <a:rPr lang="zh-TW" altLang="en-US" dirty="0" smtClean="0">
                <a:latin typeface="微軟正黑體" pitchFamily="34" charset="-120"/>
                <a:ea typeface="微軟正黑體" pitchFamily="34" charset="-120"/>
              </a:rPr>
              <a:t>因技術偏見而被捨棄之技術手段</a:t>
            </a:r>
            <a:endParaRPr lang="zh-TW" altLang="en-US" dirty="0">
              <a:latin typeface="微軟正黑體" pitchFamily="34" charset="-120"/>
              <a:ea typeface="微軟正黑體" pitchFamily="34" charset="-120"/>
            </a:endParaRPr>
          </a:p>
        </p:txBody>
      </p:sp>
      <p:sp>
        <p:nvSpPr>
          <p:cNvPr id="16" name="矩形 15"/>
          <p:cNvSpPr/>
          <p:nvPr/>
        </p:nvSpPr>
        <p:spPr>
          <a:xfrm>
            <a:off x="2775010" y="5229200"/>
            <a:ext cx="1728192" cy="369332"/>
          </a:xfrm>
          <a:prstGeom prst="rect">
            <a:avLst/>
          </a:prstGeom>
        </p:spPr>
        <p:txBody>
          <a:bodyPr wrap="square">
            <a:spAutoFit/>
          </a:bodyPr>
          <a:lstStyle/>
          <a:p>
            <a:pPr algn="ctr"/>
            <a:r>
              <a:rPr lang="zh-TW" altLang="en-US" dirty="0" smtClean="0">
                <a:latin typeface="微軟正黑體" pitchFamily="34" charset="-120"/>
                <a:ea typeface="微軟正黑體" pitchFamily="34" charset="-120"/>
              </a:rPr>
              <a:t>能解決該問題</a:t>
            </a:r>
            <a:endParaRPr lang="zh-TW" altLang="en-US" dirty="0">
              <a:latin typeface="微軟正黑體" pitchFamily="34" charset="-120"/>
              <a:ea typeface="微軟正黑體" pitchFamily="34" charset="-120"/>
            </a:endParaRPr>
          </a:p>
        </p:txBody>
      </p:sp>
    </p:spTree>
    <p:extLst>
      <p:ext uri="{BB962C8B-B14F-4D97-AF65-F5344CB8AC3E}">
        <p14:creationId xmlns:p14="http://schemas.microsoft.com/office/powerpoint/2010/main" val="1904052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P spid="16"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日期版面配置區 1"/>
          <p:cNvSpPr>
            <a:spLocks noGrp="1"/>
          </p:cNvSpPr>
          <p:nvPr>
            <p:ph type="dt" sz="half" idx="10"/>
          </p:nvPr>
        </p:nvSpPr>
        <p:spPr>
          <a:xfrm>
            <a:off x="457200" y="6160219"/>
            <a:ext cx="2133600" cy="365125"/>
          </a:xfrm>
        </p:spPr>
        <p:txBody>
          <a:bodyPr/>
          <a:lstStyle/>
          <a:p>
            <a:r>
              <a:rPr lang="en-US" altLang="zh-TW" smtClean="0"/>
              <a:t>www.iipo.com.tw</a:t>
            </a:r>
            <a:endParaRPr lang="zh-TW" altLang="en-US" dirty="0"/>
          </a:p>
        </p:txBody>
      </p:sp>
      <p:sp>
        <p:nvSpPr>
          <p:cNvPr id="6" name="頁尾版面配置區 2"/>
          <p:cNvSpPr>
            <a:spLocks noGrp="1"/>
          </p:cNvSpPr>
          <p:nvPr>
            <p:ph type="ftr" sz="quarter" idx="11"/>
          </p:nvPr>
        </p:nvSpPr>
        <p:spPr>
          <a:xfrm>
            <a:off x="3124200" y="6160219"/>
            <a:ext cx="2895600" cy="365125"/>
          </a:xfrm>
        </p:spPr>
        <p:txBody>
          <a:bodyPr/>
          <a:lstStyle/>
          <a:p>
            <a:r>
              <a:rPr lang="zh-TW" altLang="en-US" smtClean="0"/>
              <a:t>源慶</a:t>
            </a:r>
            <a:r>
              <a:rPr lang="en-US" altLang="zh-TW" smtClean="0"/>
              <a:t>/</a:t>
            </a:r>
            <a:r>
              <a:rPr lang="zh-TW" altLang="en-US" smtClean="0"/>
              <a:t>鴻瑞國際法律專利商標事務所</a:t>
            </a:r>
            <a:endParaRPr lang="zh-TW" altLang="en-US" dirty="0"/>
          </a:p>
        </p:txBody>
      </p:sp>
      <p:sp>
        <p:nvSpPr>
          <p:cNvPr id="7" name="投影片編號版面配置區 3"/>
          <p:cNvSpPr>
            <a:spLocks noGrp="1"/>
          </p:cNvSpPr>
          <p:nvPr>
            <p:ph type="sldNum" sz="quarter" idx="12"/>
          </p:nvPr>
        </p:nvSpPr>
        <p:spPr>
          <a:xfrm>
            <a:off x="6553200" y="6160219"/>
            <a:ext cx="2133600" cy="365125"/>
          </a:xfrm>
        </p:spPr>
        <p:txBody>
          <a:bodyPr/>
          <a:lstStyle/>
          <a:p>
            <a:fld id="{144804FE-49CD-45A7-9DCA-03593087366E}" type="slidenum">
              <a:rPr lang="zh-TW" altLang="en-US" smtClean="0"/>
              <a:pPr/>
              <a:t>54</a:t>
            </a:fld>
            <a:endParaRPr lang="zh-TW" altLang="en-US"/>
          </a:p>
        </p:txBody>
      </p:sp>
      <p:cxnSp>
        <p:nvCxnSpPr>
          <p:cNvPr id="8" name="直線接點 7"/>
          <p:cNvCxnSpPr/>
          <p:nvPr/>
        </p:nvCxnSpPr>
        <p:spPr>
          <a:xfrm>
            <a:off x="0" y="6813376"/>
            <a:ext cx="9144000" cy="0"/>
          </a:xfrm>
          <a:prstGeom prst="line">
            <a:avLst/>
          </a:prstGeom>
          <a:ln w="165100"/>
        </p:spPr>
        <p:style>
          <a:lnRef idx="3">
            <a:schemeClr val="accent2"/>
          </a:lnRef>
          <a:fillRef idx="0">
            <a:schemeClr val="accent2"/>
          </a:fillRef>
          <a:effectRef idx="2">
            <a:schemeClr val="accent2"/>
          </a:effectRef>
          <a:fontRef idx="minor">
            <a:schemeClr val="tx1"/>
          </a:fontRef>
        </p:style>
      </p:cxnSp>
      <p:cxnSp>
        <p:nvCxnSpPr>
          <p:cNvPr id="9" name="直線接點 8"/>
          <p:cNvCxnSpPr/>
          <p:nvPr/>
        </p:nvCxnSpPr>
        <p:spPr>
          <a:xfrm>
            <a:off x="0" y="6597352"/>
            <a:ext cx="9144000" cy="0"/>
          </a:xfrm>
          <a:prstGeom prst="line">
            <a:avLst/>
          </a:prstGeom>
          <a:ln w="76200">
            <a:solidFill>
              <a:schemeClr val="accent2">
                <a:lumMod val="40000"/>
                <a:lumOff val="60000"/>
              </a:schemeClr>
            </a:solidFill>
          </a:ln>
        </p:spPr>
        <p:style>
          <a:lnRef idx="3">
            <a:schemeClr val="accent2"/>
          </a:lnRef>
          <a:fillRef idx="0">
            <a:schemeClr val="accent2"/>
          </a:fillRef>
          <a:effectRef idx="2">
            <a:schemeClr val="accent2"/>
          </a:effectRef>
          <a:fontRef idx="minor">
            <a:schemeClr val="tx1"/>
          </a:fontRef>
        </p:style>
      </p:cxnSp>
      <p:sp>
        <p:nvSpPr>
          <p:cNvPr id="2" name="矩形 1"/>
          <p:cNvSpPr/>
          <p:nvPr/>
        </p:nvSpPr>
        <p:spPr>
          <a:xfrm>
            <a:off x="1565043" y="1772816"/>
            <a:ext cx="7327437" cy="1754326"/>
          </a:xfrm>
          <a:prstGeom prst="rect">
            <a:avLst/>
          </a:prstGeom>
        </p:spPr>
        <p:txBody>
          <a:bodyPr wrap="square">
            <a:spAutoFit/>
          </a:bodyPr>
          <a:lstStyle/>
          <a:p>
            <a:pPr marL="285750" indent="-285750">
              <a:buFont typeface="Arial" panose="020B0604020202020204" pitchFamily="34" charset="0"/>
              <a:buChar char="•"/>
            </a:pPr>
            <a:r>
              <a:rPr lang="zh-TW" altLang="en-US" dirty="0" smtClean="0">
                <a:latin typeface="微軟正黑體" panose="020B0604030504040204" pitchFamily="34" charset="-120"/>
                <a:ea typeface="微軟正黑體" panose="020B0604030504040204" pitchFamily="34" charset="-120"/>
              </a:rPr>
              <a:t>步驟 </a:t>
            </a:r>
            <a:r>
              <a:rPr lang="en-US" altLang="zh-TW" dirty="0">
                <a:latin typeface="微軟正黑體" panose="020B0604030504040204" pitchFamily="34" charset="-120"/>
                <a:ea typeface="微軟正黑體" panose="020B0604030504040204" pitchFamily="34" charset="-120"/>
              </a:rPr>
              <a:t>1</a:t>
            </a:r>
            <a:r>
              <a:rPr lang="zh-TW" altLang="en-US" dirty="0">
                <a:latin typeface="微軟正黑體" panose="020B0604030504040204" pitchFamily="34" charset="-120"/>
                <a:ea typeface="微軟正黑體" panose="020B0604030504040204" pitchFamily="34" charset="-120"/>
              </a:rPr>
              <a:t>：確定申請專利之發明的</a:t>
            </a:r>
            <a:r>
              <a:rPr lang="zh-TW" altLang="en-US" dirty="0" smtClean="0">
                <a:latin typeface="微軟正黑體" panose="020B0604030504040204" pitchFamily="34" charset="-120"/>
                <a:ea typeface="微軟正黑體" panose="020B0604030504040204" pitchFamily="34" charset="-120"/>
              </a:rPr>
              <a:t>範圍</a:t>
            </a:r>
            <a:endParaRPr lang="zh-TW" altLang="en-US" dirty="0">
              <a:latin typeface="微軟正黑體" panose="020B0604030504040204" pitchFamily="34" charset="-120"/>
              <a:ea typeface="微軟正黑體" panose="020B0604030504040204" pitchFamily="34" charset="-120"/>
            </a:endParaRPr>
          </a:p>
          <a:p>
            <a:pPr marL="285750" indent="-285750">
              <a:buFont typeface="Arial" panose="020B0604020202020204" pitchFamily="34" charset="0"/>
              <a:buChar char="•"/>
            </a:pPr>
            <a:r>
              <a:rPr lang="zh-TW" altLang="en-US" dirty="0" smtClean="0">
                <a:latin typeface="微軟正黑體" panose="020B0604030504040204" pitchFamily="34" charset="-120"/>
                <a:ea typeface="微軟正黑體" panose="020B0604030504040204" pitchFamily="34" charset="-120"/>
              </a:rPr>
              <a:t>步驟 </a:t>
            </a:r>
            <a:r>
              <a:rPr lang="en-US" altLang="zh-TW" dirty="0">
                <a:latin typeface="微軟正黑體" panose="020B0604030504040204" pitchFamily="34" charset="-120"/>
                <a:ea typeface="微軟正黑體" panose="020B0604030504040204" pitchFamily="34" charset="-120"/>
              </a:rPr>
              <a:t>2</a:t>
            </a:r>
            <a:r>
              <a:rPr lang="zh-TW" altLang="en-US" dirty="0">
                <a:latin typeface="微軟正黑體" panose="020B0604030504040204" pitchFamily="34" charset="-120"/>
                <a:ea typeface="微軟正黑體" panose="020B0604030504040204" pitchFamily="34" charset="-120"/>
              </a:rPr>
              <a:t>：確定相關先前技術所揭露之</a:t>
            </a:r>
            <a:r>
              <a:rPr lang="zh-TW" altLang="en-US" dirty="0" smtClean="0">
                <a:latin typeface="微軟正黑體" panose="020B0604030504040204" pitchFamily="34" charset="-120"/>
                <a:ea typeface="微軟正黑體" panose="020B0604030504040204" pitchFamily="34" charset="-120"/>
              </a:rPr>
              <a:t>內容</a:t>
            </a:r>
            <a:endParaRPr lang="zh-TW" altLang="en-US" dirty="0">
              <a:latin typeface="微軟正黑體" panose="020B0604030504040204" pitchFamily="34" charset="-120"/>
              <a:ea typeface="微軟正黑體" panose="020B0604030504040204" pitchFamily="34" charset="-120"/>
            </a:endParaRPr>
          </a:p>
          <a:p>
            <a:pPr marL="285750" indent="-285750">
              <a:buFont typeface="Arial" panose="020B0604020202020204" pitchFamily="34" charset="0"/>
              <a:buChar char="•"/>
            </a:pPr>
            <a:r>
              <a:rPr lang="zh-TW" altLang="en-US" dirty="0" smtClean="0">
                <a:latin typeface="微軟正黑體" panose="020B0604030504040204" pitchFamily="34" charset="-120"/>
                <a:ea typeface="微軟正黑體" panose="020B0604030504040204" pitchFamily="34" charset="-120"/>
              </a:rPr>
              <a:t>步驟 </a:t>
            </a:r>
            <a:r>
              <a:rPr lang="en-US" altLang="zh-TW" dirty="0">
                <a:latin typeface="微軟正黑體" panose="020B0604030504040204" pitchFamily="34" charset="-120"/>
                <a:ea typeface="微軟正黑體" panose="020B0604030504040204" pitchFamily="34" charset="-120"/>
              </a:rPr>
              <a:t>3</a:t>
            </a:r>
            <a:r>
              <a:rPr lang="zh-TW" altLang="en-US" dirty="0">
                <a:latin typeface="微軟正黑體" panose="020B0604030504040204" pitchFamily="34" charset="-120"/>
                <a:ea typeface="微軟正黑體" panose="020B0604030504040204" pitchFamily="34" charset="-120"/>
              </a:rPr>
              <a:t>：確定該發明所屬技術領域中具有通常知識者之</a:t>
            </a:r>
            <a:r>
              <a:rPr lang="zh-TW" altLang="en-US" dirty="0" smtClean="0">
                <a:latin typeface="微軟正黑體" panose="020B0604030504040204" pitchFamily="34" charset="-120"/>
                <a:ea typeface="微軟正黑體" panose="020B0604030504040204" pitchFamily="34" charset="-120"/>
              </a:rPr>
              <a:t>技術水準</a:t>
            </a:r>
            <a:endParaRPr lang="zh-TW" altLang="en-US" dirty="0">
              <a:latin typeface="微軟正黑體" panose="020B0604030504040204" pitchFamily="34" charset="-120"/>
              <a:ea typeface="微軟正黑體" panose="020B0604030504040204" pitchFamily="34" charset="-120"/>
            </a:endParaRPr>
          </a:p>
          <a:p>
            <a:pPr marL="285750" indent="-285750">
              <a:buFont typeface="Arial" panose="020B0604020202020204" pitchFamily="34" charset="0"/>
              <a:buChar char="•"/>
            </a:pPr>
            <a:r>
              <a:rPr lang="zh-TW" altLang="en-US" dirty="0" smtClean="0">
                <a:latin typeface="微軟正黑體" panose="020B0604030504040204" pitchFamily="34" charset="-120"/>
                <a:ea typeface="微軟正黑體" panose="020B0604030504040204" pitchFamily="34" charset="-120"/>
              </a:rPr>
              <a:t>步驟 </a:t>
            </a:r>
            <a:r>
              <a:rPr lang="en-US" altLang="zh-TW" dirty="0">
                <a:latin typeface="微軟正黑體" panose="020B0604030504040204" pitchFamily="34" charset="-120"/>
                <a:ea typeface="微軟正黑體" panose="020B0604030504040204" pitchFamily="34" charset="-120"/>
              </a:rPr>
              <a:t>4</a:t>
            </a:r>
            <a:r>
              <a:rPr lang="zh-TW" altLang="en-US" dirty="0">
                <a:latin typeface="微軟正黑體" panose="020B0604030504040204" pitchFamily="34" charset="-120"/>
                <a:ea typeface="微軟正黑體" panose="020B0604030504040204" pitchFamily="34" charset="-120"/>
              </a:rPr>
              <a:t>：確認該發明與相關先前技術所揭露之內容間的</a:t>
            </a:r>
            <a:r>
              <a:rPr lang="zh-TW" altLang="en-US" dirty="0" smtClean="0">
                <a:latin typeface="微軟正黑體" panose="020B0604030504040204" pitchFamily="34" charset="-120"/>
                <a:ea typeface="微軟正黑體" panose="020B0604030504040204" pitchFamily="34" charset="-120"/>
              </a:rPr>
              <a:t>差異</a:t>
            </a:r>
            <a:endParaRPr lang="zh-TW" altLang="en-US" dirty="0">
              <a:latin typeface="微軟正黑體" panose="020B0604030504040204" pitchFamily="34" charset="-120"/>
              <a:ea typeface="微軟正黑體" panose="020B0604030504040204" pitchFamily="34" charset="-120"/>
            </a:endParaRPr>
          </a:p>
          <a:p>
            <a:pPr marL="285750" indent="-285750">
              <a:buFont typeface="Arial" panose="020B0604020202020204" pitchFamily="34" charset="0"/>
              <a:buChar char="•"/>
            </a:pPr>
            <a:r>
              <a:rPr lang="zh-TW" altLang="en-US" dirty="0" smtClean="0">
                <a:latin typeface="微軟正黑體" panose="020B0604030504040204" pitchFamily="34" charset="-120"/>
                <a:ea typeface="微軟正黑體" panose="020B0604030504040204" pitchFamily="34" charset="-120"/>
              </a:rPr>
              <a:t>步驟 </a:t>
            </a:r>
            <a:r>
              <a:rPr lang="en-US" altLang="zh-TW" dirty="0">
                <a:latin typeface="微軟正黑體" panose="020B0604030504040204" pitchFamily="34" charset="-120"/>
                <a:ea typeface="微軟正黑體" panose="020B0604030504040204" pitchFamily="34" charset="-120"/>
              </a:rPr>
              <a:t>5</a:t>
            </a:r>
            <a:r>
              <a:rPr lang="zh-TW" altLang="en-US" dirty="0">
                <a:latin typeface="微軟正黑體" panose="020B0604030504040204" pitchFamily="34" charset="-120"/>
                <a:ea typeface="微軟正黑體" panose="020B0604030504040204" pitchFamily="34" charset="-120"/>
              </a:rPr>
              <a:t>：</a:t>
            </a:r>
            <a:r>
              <a:rPr lang="zh-TW" altLang="en-US" b="1" dirty="0">
                <a:solidFill>
                  <a:schemeClr val="accent2"/>
                </a:solidFill>
                <a:latin typeface="微軟正黑體" panose="020B0604030504040204" pitchFamily="34" charset="-120"/>
                <a:ea typeface="微軟正黑體" panose="020B0604030504040204" pitchFamily="34" charset="-120"/>
              </a:rPr>
              <a:t>該發明所屬技術領域中具有通常知識者參酌相關先前技術所</a:t>
            </a:r>
            <a:r>
              <a:rPr lang="zh-TW" altLang="en-US" b="1" dirty="0" smtClean="0">
                <a:solidFill>
                  <a:schemeClr val="accent2"/>
                </a:solidFill>
                <a:latin typeface="微軟正黑體" panose="020B0604030504040204" pitchFamily="34" charset="-120"/>
                <a:ea typeface="微軟正黑體" panose="020B0604030504040204" pitchFamily="34" charset="-120"/>
              </a:rPr>
              <a:t>揭露</a:t>
            </a:r>
            <a:r>
              <a:rPr lang="zh-TW" altLang="en-US" b="1" dirty="0">
                <a:solidFill>
                  <a:schemeClr val="accent2"/>
                </a:solidFill>
                <a:latin typeface="微軟正黑體" panose="020B0604030504040204" pitchFamily="34" charset="-120"/>
                <a:ea typeface="微軟正黑體" panose="020B0604030504040204" pitchFamily="34" charset="-120"/>
              </a:rPr>
              <a:t>之內容及申請時之通常知識，是否能輕易完成申請專利</a:t>
            </a:r>
            <a:r>
              <a:rPr lang="zh-TW" altLang="en-US" b="1" dirty="0" smtClean="0">
                <a:solidFill>
                  <a:schemeClr val="accent2"/>
                </a:solidFill>
                <a:latin typeface="微軟正黑體" panose="020B0604030504040204" pitchFamily="34" charset="-120"/>
                <a:ea typeface="微軟正黑體" panose="020B0604030504040204" pitchFamily="34" charset="-120"/>
              </a:rPr>
              <a:t>之發明</a:t>
            </a:r>
            <a:endParaRPr lang="zh-TW" altLang="en-US" b="1" dirty="0">
              <a:solidFill>
                <a:schemeClr val="accent2"/>
              </a:solidFill>
              <a:latin typeface="微軟正黑體" panose="020B0604030504040204" pitchFamily="34" charset="-120"/>
              <a:ea typeface="微軟正黑體" panose="020B0604030504040204" pitchFamily="34" charset="-120"/>
            </a:endParaRPr>
          </a:p>
        </p:txBody>
      </p:sp>
      <p:sp>
        <p:nvSpPr>
          <p:cNvPr id="10" name="文字方塊 9"/>
          <p:cNvSpPr txBox="1"/>
          <p:nvPr/>
        </p:nvSpPr>
        <p:spPr>
          <a:xfrm>
            <a:off x="2951820" y="214290"/>
            <a:ext cx="3240360" cy="707886"/>
          </a:xfrm>
          <a:prstGeom prst="rect">
            <a:avLst/>
          </a:prstGeom>
          <a:noFill/>
        </p:spPr>
        <p:txBody>
          <a:bodyPr wrap="square" rtlCol="0">
            <a:spAutoFit/>
          </a:bodyPr>
          <a:lstStyle/>
          <a:p>
            <a:pPr algn="ctr"/>
            <a:r>
              <a:rPr lang="zh-TW" altLang="en-US" sz="4000" dirty="0">
                <a:latin typeface="微軟正黑體" panose="020B0604030504040204" pitchFamily="34" charset="-120"/>
                <a:ea typeface="微軟正黑體" panose="020B0604030504040204" pitchFamily="34" charset="-120"/>
              </a:rPr>
              <a:t>發明審查要件</a:t>
            </a:r>
          </a:p>
        </p:txBody>
      </p:sp>
      <p:sp>
        <p:nvSpPr>
          <p:cNvPr id="11" name="文字方塊 10"/>
          <p:cNvSpPr txBox="1"/>
          <p:nvPr/>
        </p:nvSpPr>
        <p:spPr>
          <a:xfrm>
            <a:off x="539552" y="1412776"/>
            <a:ext cx="1800200" cy="4401205"/>
          </a:xfrm>
          <a:prstGeom prst="rect">
            <a:avLst/>
          </a:prstGeom>
          <a:noFill/>
        </p:spPr>
        <p:txBody>
          <a:bodyPr wrap="square" rtlCol="0">
            <a:spAutoFit/>
          </a:bodyPr>
          <a:lstStyle/>
          <a:p>
            <a:pPr marL="342900" indent="-342900">
              <a:buFont typeface="Arial" panose="020B0604020202020204" pitchFamily="34" charset="0"/>
              <a:buChar char="•"/>
            </a:pPr>
            <a:endParaRPr lang="en-US" altLang="zh-TW" sz="2000" dirty="0" smtClean="0">
              <a:latin typeface="微軟正黑體" pitchFamily="34" charset="-120"/>
              <a:ea typeface="微軟正黑體" pitchFamily="34" charset="-120"/>
            </a:endParaRPr>
          </a:p>
          <a:p>
            <a:endParaRPr lang="en-US" altLang="zh-TW" sz="2000" dirty="0" smtClean="0">
              <a:latin typeface="微軟正黑體" pitchFamily="34" charset="-120"/>
              <a:ea typeface="微軟正黑體" pitchFamily="34" charset="-120"/>
            </a:endParaRPr>
          </a:p>
          <a:p>
            <a:pPr marL="342900" indent="-342900">
              <a:buFont typeface="Arial" panose="020B0604020202020204" pitchFamily="34" charset="0"/>
              <a:buChar char="•"/>
            </a:pPr>
            <a:endParaRPr lang="en-US" altLang="zh-TW" sz="2000" dirty="0" smtClean="0">
              <a:latin typeface="微軟正黑體" pitchFamily="34" charset="-120"/>
              <a:ea typeface="微軟正黑體" pitchFamily="34" charset="-120"/>
            </a:endParaRPr>
          </a:p>
          <a:p>
            <a:endParaRPr lang="en-US" altLang="zh-TW" sz="2000" dirty="0" smtClean="0">
              <a:latin typeface="微軟正黑體" pitchFamily="34" charset="-120"/>
              <a:ea typeface="微軟正黑體" pitchFamily="34" charset="-120"/>
            </a:endParaRPr>
          </a:p>
          <a:p>
            <a:pPr marL="342900" indent="-342900">
              <a:buFont typeface="Arial" panose="020B0604020202020204" pitchFamily="34" charset="0"/>
              <a:buChar char="•"/>
            </a:pPr>
            <a:endParaRPr lang="en-US" altLang="zh-TW" sz="2000" dirty="0" smtClean="0">
              <a:latin typeface="微軟正黑體" pitchFamily="34" charset="-120"/>
              <a:ea typeface="微軟正黑體" pitchFamily="34" charset="-120"/>
            </a:endParaRPr>
          </a:p>
          <a:p>
            <a:pPr marL="342900" indent="-342900">
              <a:buFont typeface="Arial" panose="020B0604020202020204" pitchFamily="34" charset="0"/>
              <a:buChar char="•"/>
            </a:pPr>
            <a:endParaRPr lang="en-US" altLang="zh-TW" sz="2000" dirty="0" smtClean="0">
              <a:latin typeface="微軟正黑體" pitchFamily="34" charset="-120"/>
              <a:ea typeface="微軟正黑體" pitchFamily="34" charset="-120"/>
            </a:endParaRPr>
          </a:p>
          <a:p>
            <a:pPr marL="342900" indent="-342900">
              <a:buFont typeface="Arial" panose="020B0604020202020204" pitchFamily="34" charset="0"/>
              <a:buChar char="•"/>
            </a:pPr>
            <a:endParaRPr lang="en-US" altLang="zh-TW" sz="2000" dirty="0" smtClean="0">
              <a:latin typeface="微軟正黑體" pitchFamily="34" charset="-120"/>
              <a:ea typeface="微軟正黑體" pitchFamily="34" charset="-120"/>
            </a:endParaRPr>
          </a:p>
          <a:p>
            <a:pPr marL="342900" indent="-342900">
              <a:buFont typeface="Arial" panose="020B0604020202020204" pitchFamily="34" charset="0"/>
              <a:buChar char="•"/>
            </a:pPr>
            <a:endParaRPr lang="en-US" altLang="zh-TW" sz="2000" dirty="0" smtClean="0">
              <a:latin typeface="微軟正黑體" pitchFamily="34" charset="-120"/>
              <a:ea typeface="微軟正黑體" pitchFamily="34" charset="-120"/>
            </a:endParaRPr>
          </a:p>
          <a:p>
            <a:pPr marL="342900" indent="-342900">
              <a:buFont typeface="Arial" panose="020B0604020202020204" pitchFamily="34" charset="0"/>
              <a:buChar char="•"/>
            </a:pPr>
            <a:endParaRPr lang="en-US" altLang="zh-TW" sz="2000" dirty="0" smtClean="0">
              <a:latin typeface="微軟正黑體" pitchFamily="34" charset="-120"/>
              <a:ea typeface="微軟正黑體" pitchFamily="34" charset="-120"/>
            </a:endParaRPr>
          </a:p>
          <a:p>
            <a:pPr marL="342900" indent="-342900">
              <a:buFont typeface="Arial" panose="020B0604020202020204" pitchFamily="34" charset="0"/>
              <a:buChar char="•"/>
            </a:pPr>
            <a:r>
              <a:rPr lang="zh-TW" altLang="en-US" sz="2000" b="1" dirty="0" smtClean="0">
                <a:latin typeface="微軟正黑體" pitchFamily="34" charset="-120"/>
                <a:ea typeface="微軟正黑體" pitchFamily="34" charset="-120"/>
              </a:rPr>
              <a:t>進步性</a:t>
            </a:r>
            <a:endParaRPr lang="en-US" altLang="zh-TW" sz="2000" b="1" dirty="0" smtClean="0">
              <a:latin typeface="微軟正黑體" pitchFamily="34" charset="-120"/>
              <a:ea typeface="微軟正黑體" pitchFamily="34" charset="-120"/>
            </a:endParaRPr>
          </a:p>
          <a:p>
            <a:pPr marL="342900" indent="-342900">
              <a:buFont typeface="Arial" panose="020B0604020202020204" pitchFamily="34" charset="0"/>
              <a:buChar char="•"/>
            </a:pPr>
            <a:endParaRPr lang="en-US" altLang="zh-TW" sz="2000" dirty="0" smtClean="0">
              <a:latin typeface="微軟正黑體" pitchFamily="34" charset="-120"/>
              <a:ea typeface="微軟正黑體" pitchFamily="34" charset="-120"/>
            </a:endParaRPr>
          </a:p>
          <a:p>
            <a:pPr marL="342900" indent="-342900">
              <a:buFont typeface="Arial" panose="020B0604020202020204" pitchFamily="34" charset="0"/>
              <a:buChar char="•"/>
            </a:pPr>
            <a:endParaRPr lang="en-US" altLang="zh-TW" sz="2000" dirty="0" smtClean="0">
              <a:latin typeface="微軟正黑體" pitchFamily="34" charset="-120"/>
              <a:ea typeface="微軟正黑體" pitchFamily="34" charset="-120"/>
            </a:endParaRPr>
          </a:p>
          <a:p>
            <a:pPr marL="342900" indent="-342900">
              <a:buFont typeface="Arial" panose="020B0604020202020204" pitchFamily="34" charset="0"/>
              <a:buChar char="•"/>
            </a:pPr>
            <a:endParaRPr lang="en-US" altLang="zh-TW" sz="2000" dirty="0" smtClean="0">
              <a:latin typeface="微軟正黑體" pitchFamily="34" charset="-120"/>
              <a:ea typeface="微軟正黑體" pitchFamily="34" charset="-120"/>
            </a:endParaRPr>
          </a:p>
          <a:p>
            <a:pPr marL="342900" indent="-342900">
              <a:buFont typeface="Arial" panose="020B0604020202020204" pitchFamily="34" charset="0"/>
              <a:buChar char="•"/>
            </a:pPr>
            <a:endParaRPr lang="en-US" altLang="zh-TW" sz="2000" dirty="0" smtClean="0">
              <a:latin typeface="微軟正黑體" pitchFamily="34" charset="-120"/>
              <a:ea typeface="微軟正黑體" pitchFamily="34" charset="-120"/>
            </a:endParaRPr>
          </a:p>
        </p:txBody>
      </p:sp>
      <p:sp>
        <p:nvSpPr>
          <p:cNvPr id="3" name="矩形 2"/>
          <p:cNvSpPr/>
          <p:nvPr/>
        </p:nvSpPr>
        <p:spPr>
          <a:xfrm>
            <a:off x="1866042" y="1412776"/>
            <a:ext cx="1210588" cy="400110"/>
          </a:xfrm>
          <a:prstGeom prst="rect">
            <a:avLst/>
          </a:prstGeom>
        </p:spPr>
        <p:txBody>
          <a:bodyPr wrap="none">
            <a:spAutoFit/>
          </a:bodyPr>
          <a:lstStyle/>
          <a:p>
            <a:r>
              <a:rPr lang="zh-TW" altLang="en-US" sz="2000" b="1" dirty="0">
                <a:latin typeface="微軟正黑體" panose="020B0604030504040204" pitchFamily="34" charset="-120"/>
                <a:ea typeface="微軟正黑體" panose="020B0604030504040204" pitchFamily="34" charset="-120"/>
              </a:rPr>
              <a:t>判斷步驟</a:t>
            </a:r>
          </a:p>
        </p:txBody>
      </p:sp>
      <p:pic>
        <p:nvPicPr>
          <p:cNvPr id="1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47664" y="3480488"/>
            <a:ext cx="7416000" cy="308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3" cstate="print"/>
          <a:srcRect l="56080" t="34650" r="19205" b="22704"/>
          <a:stretch>
            <a:fillRect/>
          </a:stretch>
        </p:blipFill>
        <p:spPr bwMode="auto">
          <a:xfrm>
            <a:off x="5292080" y="3797507"/>
            <a:ext cx="2736304" cy="2655829"/>
          </a:xfrm>
          <a:prstGeom prst="rect">
            <a:avLst/>
          </a:prstGeom>
          <a:noFill/>
          <a:ln w="9525">
            <a:noFill/>
            <a:miter lim="800000"/>
            <a:headEnd/>
            <a:tailEnd/>
          </a:ln>
        </p:spPr>
      </p:pic>
      <p:sp>
        <p:nvSpPr>
          <p:cNvPr id="13" name="矩形 12"/>
          <p:cNvSpPr/>
          <p:nvPr/>
        </p:nvSpPr>
        <p:spPr>
          <a:xfrm>
            <a:off x="2339752" y="4797152"/>
            <a:ext cx="2880320" cy="369332"/>
          </a:xfrm>
          <a:prstGeom prst="rect">
            <a:avLst/>
          </a:prstGeom>
        </p:spPr>
        <p:txBody>
          <a:bodyPr wrap="square">
            <a:spAutoFit/>
          </a:bodyPr>
          <a:lstStyle/>
          <a:p>
            <a:pPr algn="ctr"/>
            <a:r>
              <a:rPr lang="zh-TW" altLang="en-US" b="1" dirty="0" smtClean="0">
                <a:latin typeface="微軟正黑體" pitchFamily="34" charset="-120"/>
                <a:ea typeface="微軟正黑體" pitchFamily="34" charset="-120"/>
              </a:rPr>
              <a:t>非</a:t>
            </a:r>
            <a:r>
              <a:rPr lang="zh-TW" altLang="en-US" dirty="0" smtClean="0">
                <a:latin typeface="微軟正黑體" pitchFamily="34" charset="-120"/>
                <a:ea typeface="微軟正黑體" pitchFamily="34" charset="-120"/>
              </a:rPr>
              <a:t>銷售技巧或廣告宣傳</a:t>
            </a:r>
            <a:endParaRPr lang="zh-TW" altLang="en-US" b="1" dirty="0">
              <a:latin typeface="微軟正黑體" pitchFamily="34" charset="-120"/>
              <a:ea typeface="微軟正黑體" pitchFamily="34" charset="-120"/>
            </a:endParaRPr>
          </a:p>
        </p:txBody>
      </p:sp>
      <p:cxnSp>
        <p:nvCxnSpPr>
          <p:cNvPr id="14" name="直線接點 13"/>
          <p:cNvCxnSpPr/>
          <p:nvPr/>
        </p:nvCxnSpPr>
        <p:spPr>
          <a:xfrm>
            <a:off x="5876688" y="6237312"/>
            <a:ext cx="1584000" cy="0"/>
          </a:xfrm>
          <a:prstGeom prst="line">
            <a:avLst/>
          </a:prstGeom>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1904052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日期版面配置區 1"/>
          <p:cNvSpPr>
            <a:spLocks noGrp="1"/>
          </p:cNvSpPr>
          <p:nvPr>
            <p:ph type="dt" sz="half" idx="10"/>
          </p:nvPr>
        </p:nvSpPr>
        <p:spPr>
          <a:xfrm>
            <a:off x="457200" y="6160219"/>
            <a:ext cx="2133600" cy="365125"/>
          </a:xfrm>
        </p:spPr>
        <p:txBody>
          <a:bodyPr/>
          <a:lstStyle/>
          <a:p>
            <a:r>
              <a:rPr lang="en-US" altLang="zh-TW" smtClean="0"/>
              <a:t>www.iipo.com.tw</a:t>
            </a:r>
            <a:endParaRPr lang="zh-TW" altLang="en-US" dirty="0"/>
          </a:p>
        </p:txBody>
      </p:sp>
      <p:sp>
        <p:nvSpPr>
          <p:cNvPr id="6" name="頁尾版面配置區 2"/>
          <p:cNvSpPr>
            <a:spLocks noGrp="1"/>
          </p:cNvSpPr>
          <p:nvPr>
            <p:ph type="ftr" sz="quarter" idx="11"/>
          </p:nvPr>
        </p:nvSpPr>
        <p:spPr>
          <a:xfrm>
            <a:off x="3124200" y="6160219"/>
            <a:ext cx="2895600" cy="365125"/>
          </a:xfrm>
        </p:spPr>
        <p:txBody>
          <a:bodyPr/>
          <a:lstStyle/>
          <a:p>
            <a:r>
              <a:rPr lang="zh-TW" altLang="en-US" smtClean="0"/>
              <a:t>源慶</a:t>
            </a:r>
            <a:r>
              <a:rPr lang="en-US" altLang="zh-TW" smtClean="0"/>
              <a:t>/</a:t>
            </a:r>
            <a:r>
              <a:rPr lang="zh-TW" altLang="en-US" smtClean="0"/>
              <a:t>鴻瑞國際法律專利商標事務所</a:t>
            </a:r>
            <a:endParaRPr lang="zh-TW" altLang="en-US" dirty="0"/>
          </a:p>
        </p:txBody>
      </p:sp>
      <p:sp>
        <p:nvSpPr>
          <p:cNvPr id="7" name="投影片編號版面配置區 3"/>
          <p:cNvSpPr>
            <a:spLocks noGrp="1"/>
          </p:cNvSpPr>
          <p:nvPr>
            <p:ph type="sldNum" sz="quarter" idx="12"/>
          </p:nvPr>
        </p:nvSpPr>
        <p:spPr>
          <a:xfrm>
            <a:off x="6553200" y="6160219"/>
            <a:ext cx="2133600" cy="365125"/>
          </a:xfrm>
        </p:spPr>
        <p:txBody>
          <a:bodyPr/>
          <a:lstStyle/>
          <a:p>
            <a:fld id="{144804FE-49CD-45A7-9DCA-03593087366E}" type="slidenum">
              <a:rPr lang="zh-TW" altLang="en-US" smtClean="0"/>
              <a:pPr/>
              <a:t>55</a:t>
            </a:fld>
            <a:endParaRPr lang="zh-TW" altLang="en-US"/>
          </a:p>
        </p:txBody>
      </p:sp>
      <p:cxnSp>
        <p:nvCxnSpPr>
          <p:cNvPr id="8" name="直線接點 7"/>
          <p:cNvCxnSpPr/>
          <p:nvPr/>
        </p:nvCxnSpPr>
        <p:spPr>
          <a:xfrm>
            <a:off x="0" y="6813376"/>
            <a:ext cx="9144000" cy="0"/>
          </a:xfrm>
          <a:prstGeom prst="line">
            <a:avLst/>
          </a:prstGeom>
          <a:ln w="165100"/>
        </p:spPr>
        <p:style>
          <a:lnRef idx="3">
            <a:schemeClr val="accent2"/>
          </a:lnRef>
          <a:fillRef idx="0">
            <a:schemeClr val="accent2"/>
          </a:fillRef>
          <a:effectRef idx="2">
            <a:schemeClr val="accent2"/>
          </a:effectRef>
          <a:fontRef idx="minor">
            <a:schemeClr val="tx1"/>
          </a:fontRef>
        </p:style>
      </p:cxnSp>
      <p:cxnSp>
        <p:nvCxnSpPr>
          <p:cNvPr id="9" name="直線接點 8"/>
          <p:cNvCxnSpPr/>
          <p:nvPr/>
        </p:nvCxnSpPr>
        <p:spPr>
          <a:xfrm>
            <a:off x="0" y="6597352"/>
            <a:ext cx="9144000" cy="0"/>
          </a:xfrm>
          <a:prstGeom prst="line">
            <a:avLst/>
          </a:prstGeom>
          <a:ln w="76200">
            <a:solidFill>
              <a:schemeClr val="accent2">
                <a:lumMod val="40000"/>
                <a:lumOff val="60000"/>
              </a:schemeClr>
            </a:solidFill>
          </a:ln>
        </p:spPr>
        <p:style>
          <a:lnRef idx="3">
            <a:schemeClr val="accent2"/>
          </a:lnRef>
          <a:fillRef idx="0">
            <a:schemeClr val="accent2"/>
          </a:fillRef>
          <a:effectRef idx="2">
            <a:schemeClr val="accent2"/>
          </a:effectRef>
          <a:fontRef idx="minor">
            <a:schemeClr val="tx1"/>
          </a:fontRef>
        </p:style>
      </p:cxnSp>
      <p:sp>
        <p:nvSpPr>
          <p:cNvPr id="10" name="文字方塊 9"/>
          <p:cNvSpPr txBox="1"/>
          <p:nvPr/>
        </p:nvSpPr>
        <p:spPr>
          <a:xfrm>
            <a:off x="2951820" y="214290"/>
            <a:ext cx="3240360" cy="707886"/>
          </a:xfrm>
          <a:prstGeom prst="rect">
            <a:avLst/>
          </a:prstGeom>
          <a:noFill/>
        </p:spPr>
        <p:txBody>
          <a:bodyPr wrap="square" rtlCol="0">
            <a:spAutoFit/>
          </a:bodyPr>
          <a:lstStyle/>
          <a:p>
            <a:pPr algn="ctr"/>
            <a:r>
              <a:rPr lang="zh-TW" altLang="en-US" sz="4000" dirty="0">
                <a:latin typeface="微軟正黑體" panose="020B0604030504040204" pitchFamily="34" charset="-120"/>
                <a:ea typeface="微軟正黑體" panose="020B0604030504040204" pitchFamily="34" charset="-120"/>
              </a:rPr>
              <a:t>發明審查要件</a:t>
            </a:r>
          </a:p>
        </p:txBody>
      </p:sp>
      <p:sp>
        <p:nvSpPr>
          <p:cNvPr id="16" name="內容版面配置區 2"/>
          <p:cNvSpPr txBox="1">
            <a:spLocks/>
          </p:cNvSpPr>
          <p:nvPr/>
        </p:nvSpPr>
        <p:spPr>
          <a:xfrm>
            <a:off x="1331640" y="1855365"/>
            <a:ext cx="6624736" cy="3301827"/>
          </a:xfrm>
          <a:prstGeom prst="rect">
            <a:avLst/>
          </a:prstGeom>
        </p:spPr>
        <p:txBody>
          <a:bodyPr>
            <a:normAutofit/>
          </a:bodyPr>
          <a:lstStyle/>
          <a:p>
            <a:pPr>
              <a:lnSpc>
                <a:spcPct val="150000"/>
              </a:lnSpc>
              <a:buFont typeface="Arial" pitchFamily="34" charset="0"/>
              <a:buChar char="•"/>
            </a:pPr>
            <a:r>
              <a:rPr lang="zh-TW" altLang="en-US" dirty="0" smtClean="0">
                <a:latin typeface="微軟正黑體" panose="020B0604030504040204" pitchFamily="34" charset="-120"/>
                <a:ea typeface="微軟正黑體" panose="020B0604030504040204" pitchFamily="34" charset="-120"/>
              </a:rPr>
              <a:t>    由於申請專利範圍包含了獨立項及附屬項，</a:t>
            </a:r>
            <a:r>
              <a:rPr lang="zh-TW" altLang="en-US" b="1" dirty="0" smtClean="0">
                <a:latin typeface="微軟正黑體" panose="020B0604030504040204" pitchFamily="34" charset="-120"/>
                <a:ea typeface="微軟正黑體" panose="020B0604030504040204" pitchFamily="34" charset="-120"/>
              </a:rPr>
              <a:t>附屬項所記載的特徵很多和習知技術比較近似</a:t>
            </a:r>
            <a:r>
              <a:rPr lang="zh-TW" altLang="en-US" dirty="0" smtClean="0">
                <a:latin typeface="微軟正黑體" panose="020B0604030504040204" pitchFamily="34" charset="-120"/>
                <a:ea typeface="微軟正黑體" panose="020B0604030504040204" pitchFamily="34" charset="-120"/>
              </a:rPr>
              <a:t>，通常會被大量的引證文獻各別核駁。在逐項審查的原則之下，全部項次都有核駁理由是普遍的結果。</a:t>
            </a:r>
            <a:endParaRPr lang="en-US" altLang="zh-TW" dirty="0" smtClean="0">
              <a:latin typeface="微軟正黑體" panose="020B0604030504040204" pitchFamily="34" charset="-120"/>
              <a:ea typeface="微軟正黑體" panose="020B0604030504040204" pitchFamily="34" charset="-120"/>
            </a:endParaRPr>
          </a:p>
          <a:p>
            <a:pPr>
              <a:lnSpc>
                <a:spcPct val="150000"/>
              </a:lnSpc>
            </a:pPr>
            <a:endParaRPr lang="en-US" altLang="zh-TW" dirty="0" smtClean="0">
              <a:latin typeface="微軟正黑體" panose="020B0604030504040204" pitchFamily="34" charset="-120"/>
              <a:ea typeface="微軟正黑體" panose="020B0604030504040204" pitchFamily="34" charset="-120"/>
            </a:endParaRPr>
          </a:p>
          <a:p>
            <a:pPr>
              <a:lnSpc>
                <a:spcPct val="150000"/>
              </a:lnSpc>
              <a:buFont typeface="Arial" pitchFamily="34" charset="0"/>
              <a:buChar char="•"/>
            </a:pPr>
            <a:r>
              <a:rPr lang="zh-TW" altLang="en-US" dirty="0" smtClean="0">
                <a:latin typeface="微軟正黑體" panose="020B0604030504040204" pitchFamily="34" charset="-120"/>
                <a:ea typeface="微軟正黑體" panose="020B0604030504040204" pitchFamily="34" charset="-120"/>
              </a:rPr>
              <a:t>    申復時只要</a:t>
            </a:r>
            <a:r>
              <a:rPr lang="zh-TW" altLang="en-US" b="1" dirty="0" smtClean="0">
                <a:solidFill>
                  <a:schemeClr val="accent2"/>
                </a:solidFill>
                <a:latin typeface="微軟正黑體" panose="020B0604030504040204" pitchFamily="34" charset="-120"/>
                <a:ea typeface="微軟正黑體" panose="020B0604030504040204" pitchFamily="34" charset="-120"/>
              </a:rPr>
              <a:t>讓獨立項具有專利性，附屬項就當然具有專利性</a:t>
            </a:r>
            <a:r>
              <a:rPr lang="zh-TW" altLang="en-US" dirty="0" smtClean="0">
                <a:latin typeface="微軟正黑體" panose="020B0604030504040204" pitchFamily="34" charset="-120"/>
                <a:ea typeface="微軟正黑體" panose="020B0604030504040204" pitchFamily="34" charset="-120"/>
              </a:rPr>
              <a:t>，不需要針對附屬項逐一做申復。</a:t>
            </a:r>
            <a:endParaRPr lang="en-US" altLang="zh-TW" dirty="0" smtClean="0">
              <a:latin typeface="微軟正黑體" panose="020B0604030504040204" pitchFamily="34" charset="-120"/>
              <a:ea typeface="微軟正黑體" panose="020B0604030504040204" pitchFamily="34" charset="-120"/>
            </a:endParaRPr>
          </a:p>
        </p:txBody>
      </p:sp>
      <p:sp>
        <p:nvSpPr>
          <p:cNvPr id="17" name="矩形 16"/>
          <p:cNvSpPr/>
          <p:nvPr/>
        </p:nvSpPr>
        <p:spPr>
          <a:xfrm>
            <a:off x="1475656" y="1340768"/>
            <a:ext cx="2749471" cy="400110"/>
          </a:xfrm>
          <a:prstGeom prst="rect">
            <a:avLst/>
          </a:prstGeom>
        </p:spPr>
        <p:txBody>
          <a:bodyPr wrap="none">
            <a:spAutoFit/>
          </a:bodyPr>
          <a:lstStyle/>
          <a:p>
            <a:r>
              <a:rPr lang="zh-TW" altLang="en-US" sz="2000" b="1" dirty="0" smtClean="0">
                <a:latin typeface="微軟正黑體" panose="020B0604030504040204" pitchFamily="34" charset="-120"/>
                <a:ea typeface="微軟正黑體" panose="020B0604030504040204" pitchFamily="34" charset="-120"/>
              </a:rPr>
              <a:t>全部項次都被核駁了？</a:t>
            </a:r>
            <a:endParaRPr lang="zh-TW" altLang="en-US" sz="2000" b="1" dirty="0"/>
          </a:p>
        </p:txBody>
      </p:sp>
    </p:spTree>
    <p:extLst>
      <p:ext uri="{BB962C8B-B14F-4D97-AF65-F5344CB8AC3E}">
        <p14:creationId xmlns:p14="http://schemas.microsoft.com/office/powerpoint/2010/main" val="190405240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日期版面配置區 1"/>
          <p:cNvSpPr>
            <a:spLocks noGrp="1"/>
          </p:cNvSpPr>
          <p:nvPr>
            <p:ph type="dt" sz="half" idx="10"/>
          </p:nvPr>
        </p:nvSpPr>
        <p:spPr>
          <a:xfrm>
            <a:off x="457200" y="6160219"/>
            <a:ext cx="2133600" cy="365125"/>
          </a:xfrm>
        </p:spPr>
        <p:txBody>
          <a:bodyPr/>
          <a:lstStyle/>
          <a:p>
            <a:r>
              <a:rPr lang="en-US" altLang="zh-TW" smtClean="0"/>
              <a:t>www.iipo.com.tw</a:t>
            </a:r>
            <a:endParaRPr lang="zh-TW" altLang="en-US" dirty="0"/>
          </a:p>
        </p:txBody>
      </p:sp>
      <p:sp>
        <p:nvSpPr>
          <p:cNvPr id="6" name="頁尾版面配置區 2"/>
          <p:cNvSpPr>
            <a:spLocks noGrp="1"/>
          </p:cNvSpPr>
          <p:nvPr>
            <p:ph type="ftr" sz="quarter" idx="11"/>
          </p:nvPr>
        </p:nvSpPr>
        <p:spPr>
          <a:xfrm>
            <a:off x="3124200" y="6160219"/>
            <a:ext cx="2895600" cy="365125"/>
          </a:xfrm>
        </p:spPr>
        <p:txBody>
          <a:bodyPr/>
          <a:lstStyle/>
          <a:p>
            <a:r>
              <a:rPr lang="zh-TW" altLang="en-US" smtClean="0"/>
              <a:t>源慶</a:t>
            </a:r>
            <a:r>
              <a:rPr lang="en-US" altLang="zh-TW" smtClean="0"/>
              <a:t>/</a:t>
            </a:r>
            <a:r>
              <a:rPr lang="zh-TW" altLang="en-US" smtClean="0"/>
              <a:t>鴻瑞國際法律專利商標事務所</a:t>
            </a:r>
            <a:endParaRPr lang="zh-TW" altLang="en-US" dirty="0"/>
          </a:p>
        </p:txBody>
      </p:sp>
      <p:sp>
        <p:nvSpPr>
          <p:cNvPr id="7" name="投影片編號版面配置區 3"/>
          <p:cNvSpPr>
            <a:spLocks noGrp="1"/>
          </p:cNvSpPr>
          <p:nvPr>
            <p:ph type="sldNum" sz="quarter" idx="12"/>
          </p:nvPr>
        </p:nvSpPr>
        <p:spPr>
          <a:xfrm>
            <a:off x="6553200" y="6160219"/>
            <a:ext cx="2133600" cy="365125"/>
          </a:xfrm>
        </p:spPr>
        <p:txBody>
          <a:bodyPr/>
          <a:lstStyle/>
          <a:p>
            <a:fld id="{144804FE-49CD-45A7-9DCA-03593087366E}" type="slidenum">
              <a:rPr lang="zh-TW" altLang="en-US" smtClean="0"/>
              <a:pPr/>
              <a:t>56</a:t>
            </a:fld>
            <a:endParaRPr lang="zh-TW" altLang="en-US"/>
          </a:p>
        </p:txBody>
      </p:sp>
      <p:cxnSp>
        <p:nvCxnSpPr>
          <p:cNvPr id="8" name="直線接點 7"/>
          <p:cNvCxnSpPr/>
          <p:nvPr/>
        </p:nvCxnSpPr>
        <p:spPr>
          <a:xfrm>
            <a:off x="0" y="6813376"/>
            <a:ext cx="9144000" cy="0"/>
          </a:xfrm>
          <a:prstGeom prst="line">
            <a:avLst/>
          </a:prstGeom>
          <a:ln w="165100"/>
        </p:spPr>
        <p:style>
          <a:lnRef idx="3">
            <a:schemeClr val="accent2"/>
          </a:lnRef>
          <a:fillRef idx="0">
            <a:schemeClr val="accent2"/>
          </a:fillRef>
          <a:effectRef idx="2">
            <a:schemeClr val="accent2"/>
          </a:effectRef>
          <a:fontRef idx="minor">
            <a:schemeClr val="tx1"/>
          </a:fontRef>
        </p:style>
      </p:cxnSp>
      <p:cxnSp>
        <p:nvCxnSpPr>
          <p:cNvPr id="9" name="直線接點 8"/>
          <p:cNvCxnSpPr/>
          <p:nvPr/>
        </p:nvCxnSpPr>
        <p:spPr>
          <a:xfrm>
            <a:off x="0" y="6597352"/>
            <a:ext cx="9144000" cy="0"/>
          </a:xfrm>
          <a:prstGeom prst="line">
            <a:avLst/>
          </a:prstGeom>
          <a:ln w="76200">
            <a:solidFill>
              <a:schemeClr val="accent2">
                <a:lumMod val="40000"/>
                <a:lumOff val="60000"/>
              </a:schemeClr>
            </a:solidFill>
          </a:ln>
        </p:spPr>
        <p:style>
          <a:lnRef idx="3">
            <a:schemeClr val="accent2"/>
          </a:lnRef>
          <a:fillRef idx="0">
            <a:schemeClr val="accent2"/>
          </a:fillRef>
          <a:effectRef idx="2">
            <a:schemeClr val="accent2"/>
          </a:effectRef>
          <a:fontRef idx="minor">
            <a:schemeClr val="tx1"/>
          </a:fontRef>
        </p:style>
      </p:cxnSp>
      <p:sp>
        <p:nvSpPr>
          <p:cNvPr id="10" name="文字方塊 9"/>
          <p:cNvSpPr txBox="1"/>
          <p:nvPr/>
        </p:nvSpPr>
        <p:spPr>
          <a:xfrm>
            <a:off x="2951820" y="214290"/>
            <a:ext cx="3240360" cy="707886"/>
          </a:xfrm>
          <a:prstGeom prst="rect">
            <a:avLst/>
          </a:prstGeom>
          <a:noFill/>
        </p:spPr>
        <p:txBody>
          <a:bodyPr wrap="square" rtlCol="0">
            <a:spAutoFit/>
          </a:bodyPr>
          <a:lstStyle/>
          <a:p>
            <a:pPr algn="ctr"/>
            <a:r>
              <a:rPr lang="zh-TW" altLang="en-US" sz="4000" dirty="0">
                <a:latin typeface="微軟正黑體" panose="020B0604030504040204" pitchFamily="34" charset="-120"/>
                <a:ea typeface="微軟正黑體" panose="020B0604030504040204" pitchFamily="34" charset="-120"/>
              </a:rPr>
              <a:t>發明審查要件</a:t>
            </a:r>
          </a:p>
        </p:txBody>
      </p:sp>
      <p:sp>
        <p:nvSpPr>
          <p:cNvPr id="16" name="內容版面配置區 2"/>
          <p:cNvSpPr txBox="1">
            <a:spLocks/>
          </p:cNvSpPr>
          <p:nvPr/>
        </p:nvSpPr>
        <p:spPr>
          <a:xfrm>
            <a:off x="1331640" y="1855365"/>
            <a:ext cx="6624736" cy="1717651"/>
          </a:xfrm>
          <a:prstGeom prst="rect">
            <a:avLst/>
          </a:prstGeom>
        </p:spPr>
        <p:txBody>
          <a:bodyPr>
            <a:normAutofit lnSpcReduction="10000"/>
          </a:bodyPr>
          <a:lstStyle/>
          <a:p>
            <a:pPr>
              <a:lnSpc>
                <a:spcPct val="150000"/>
              </a:lnSpc>
              <a:buFont typeface="Arial" pitchFamily="34" charset="0"/>
              <a:buChar char="•"/>
            </a:pPr>
            <a:r>
              <a:rPr lang="zh-TW" altLang="en-US" dirty="0" smtClean="0">
                <a:latin typeface="微軟正黑體" panose="020B0604030504040204" pitchFamily="34" charset="-120"/>
                <a:ea typeface="微軟正黑體" panose="020B0604030504040204" pitchFamily="34" charset="-120"/>
              </a:rPr>
              <a:t>    審查人員結合很多件引證文獻，各取</a:t>
            </a:r>
            <a:r>
              <a:rPr lang="zh-TW" altLang="en-US" b="1" dirty="0" smtClean="0">
                <a:latin typeface="微軟正黑體" panose="020B0604030504040204" pitchFamily="34" charset="-120"/>
                <a:ea typeface="微軟正黑體" panose="020B0604030504040204" pitchFamily="34" charset="-120"/>
              </a:rPr>
              <a:t>其中的一小部分</a:t>
            </a:r>
            <a:r>
              <a:rPr lang="zh-TW" altLang="en-US" dirty="0" smtClean="0">
                <a:latin typeface="微軟正黑體" panose="020B0604030504040204" pitchFamily="34" charset="-120"/>
                <a:ea typeface="微軟正黑體" panose="020B0604030504040204" pitchFamily="34" charset="-120"/>
              </a:rPr>
              <a:t>後，進行結合而認為本案不具有進步性。</a:t>
            </a:r>
            <a:endParaRPr lang="en-US" altLang="zh-TW" dirty="0" smtClean="0">
              <a:latin typeface="微軟正黑體" panose="020B0604030504040204" pitchFamily="34" charset="-120"/>
              <a:ea typeface="微軟正黑體" panose="020B0604030504040204" pitchFamily="34" charset="-120"/>
            </a:endParaRPr>
          </a:p>
          <a:p>
            <a:pPr>
              <a:lnSpc>
                <a:spcPct val="150000"/>
              </a:lnSpc>
              <a:buFont typeface="Arial" pitchFamily="34" charset="0"/>
              <a:buChar char="•"/>
            </a:pPr>
            <a:r>
              <a:rPr lang="zh-TW" altLang="en-US" dirty="0" smtClean="0">
                <a:latin typeface="微軟正黑體" panose="020B0604030504040204" pitchFamily="34" charset="-120"/>
                <a:ea typeface="微軟正黑體" panose="020B0604030504040204" pitchFamily="34" charset="-120"/>
              </a:rPr>
              <a:t>    換個角度：本案和各個引證文獻都差滿多的，所以官方才要結合很多件來核駁本案。</a:t>
            </a:r>
            <a:endParaRPr lang="en-US" altLang="zh-TW" dirty="0" smtClean="0">
              <a:latin typeface="微軟正黑體" panose="020B0604030504040204" pitchFamily="34" charset="-120"/>
              <a:ea typeface="微軟正黑體" panose="020B0604030504040204" pitchFamily="34" charset="-120"/>
            </a:endParaRPr>
          </a:p>
        </p:txBody>
      </p:sp>
      <p:sp>
        <p:nvSpPr>
          <p:cNvPr id="17" name="矩形 16"/>
          <p:cNvSpPr/>
          <p:nvPr/>
        </p:nvSpPr>
        <p:spPr>
          <a:xfrm>
            <a:off x="1475656" y="1340768"/>
            <a:ext cx="3775393" cy="400110"/>
          </a:xfrm>
          <a:prstGeom prst="rect">
            <a:avLst/>
          </a:prstGeom>
        </p:spPr>
        <p:txBody>
          <a:bodyPr wrap="none">
            <a:spAutoFit/>
          </a:bodyPr>
          <a:lstStyle/>
          <a:p>
            <a:r>
              <a:rPr lang="zh-TW" altLang="en-US" sz="2000" b="1" dirty="0" smtClean="0">
                <a:latin typeface="微軟正黑體" panose="020B0604030504040204" pitchFamily="34" charset="-120"/>
                <a:ea typeface="微軟正黑體" panose="020B0604030504040204" pitchFamily="34" charset="-120"/>
              </a:rPr>
              <a:t>結合很多引證文獻核駁進步性？</a:t>
            </a:r>
            <a:endParaRPr lang="zh-TW" altLang="en-US" sz="2000" b="1" dirty="0"/>
          </a:p>
        </p:txBody>
      </p:sp>
      <p:sp>
        <p:nvSpPr>
          <p:cNvPr id="11" name="矩形 10"/>
          <p:cNvSpPr/>
          <p:nvPr/>
        </p:nvSpPr>
        <p:spPr>
          <a:xfrm>
            <a:off x="1331640" y="3717032"/>
            <a:ext cx="6552728" cy="1754326"/>
          </a:xfrm>
          <a:prstGeom prst="rect">
            <a:avLst/>
          </a:prstGeom>
        </p:spPr>
        <p:txBody>
          <a:bodyPr wrap="square">
            <a:spAutoFit/>
          </a:bodyPr>
          <a:lstStyle/>
          <a:p>
            <a:pPr lvl="0">
              <a:lnSpc>
                <a:spcPct val="150000"/>
              </a:lnSpc>
              <a:buFont typeface="Arial" pitchFamily="34" charset="0"/>
              <a:buChar char="•"/>
            </a:pPr>
            <a:r>
              <a:rPr lang="zh-TW" altLang="en-US" dirty="0" smtClean="0">
                <a:solidFill>
                  <a:prstClr val="black"/>
                </a:solidFill>
                <a:latin typeface="微軟正黑體" panose="020B0604030504040204" pitchFamily="34" charset="-120"/>
                <a:ea typeface="微軟正黑體" panose="020B0604030504040204" pitchFamily="34" charset="-120"/>
              </a:rPr>
              <a:t>    除了檢視審查人員索引證的部分</a:t>
            </a:r>
            <a:r>
              <a:rPr lang="zh-TW" altLang="en-US" b="1" dirty="0" smtClean="0">
                <a:solidFill>
                  <a:prstClr val="black"/>
                </a:solidFill>
                <a:latin typeface="微軟正黑體" panose="020B0604030504040204" pitchFamily="34" charset="-120"/>
                <a:ea typeface="微軟正黑體" panose="020B0604030504040204" pitchFamily="34" charset="-120"/>
              </a:rPr>
              <a:t>是否屬實</a:t>
            </a:r>
            <a:r>
              <a:rPr lang="zh-TW" altLang="en-US" dirty="0" smtClean="0">
                <a:solidFill>
                  <a:prstClr val="black"/>
                </a:solidFill>
                <a:latin typeface="微軟正黑體" panose="020B0604030504040204" pitchFamily="34" charset="-120"/>
                <a:ea typeface="微軟正黑體" panose="020B0604030504040204" pitchFamily="34" charset="-120"/>
              </a:rPr>
              <a:t>，同時可檢視</a:t>
            </a:r>
            <a:r>
              <a:rPr lang="zh-TW" altLang="en-US" b="1" dirty="0" smtClean="0">
                <a:solidFill>
                  <a:prstClr val="black"/>
                </a:solidFill>
                <a:latin typeface="微軟正黑體" panose="020B0604030504040204" pitchFamily="34" charset="-120"/>
                <a:ea typeface="微軟正黑體" panose="020B0604030504040204" pitchFamily="34" charset="-120"/>
              </a:rPr>
              <a:t>這些引證案是否“</a:t>
            </a:r>
            <a:r>
              <a:rPr lang="zh-TW" altLang="en-US" b="1" dirty="0" smtClean="0">
                <a:solidFill>
                  <a:schemeClr val="accent2"/>
                </a:solidFill>
                <a:latin typeface="微軟正黑體" panose="020B0604030504040204" pitchFamily="34" charset="-120"/>
                <a:ea typeface="微軟正黑體" panose="020B0604030504040204" pitchFamily="34" charset="-120"/>
              </a:rPr>
              <a:t>能夠結合</a:t>
            </a:r>
            <a:r>
              <a:rPr lang="zh-TW" altLang="en-US" b="1" dirty="0" smtClean="0">
                <a:solidFill>
                  <a:prstClr val="black"/>
                </a:solidFill>
                <a:latin typeface="微軟正黑體" panose="020B0604030504040204" pitchFamily="34" charset="-120"/>
                <a:ea typeface="微軟正黑體" panose="020B0604030504040204" pitchFamily="34" charset="-120"/>
              </a:rPr>
              <a:t>”</a:t>
            </a:r>
            <a:r>
              <a:rPr lang="zh-TW" altLang="en-US" dirty="0" smtClean="0">
                <a:solidFill>
                  <a:prstClr val="black"/>
                </a:solidFill>
                <a:latin typeface="微軟正黑體" panose="020B0604030504040204" pitchFamily="34" charset="-120"/>
                <a:ea typeface="微軟正黑體" panose="020B0604030504040204" pitchFamily="34" charset="-120"/>
              </a:rPr>
              <a:t>？</a:t>
            </a:r>
            <a:endParaRPr lang="en-US" altLang="zh-TW" dirty="0" smtClean="0">
              <a:solidFill>
                <a:prstClr val="black"/>
              </a:solidFill>
              <a:latin typeface="微軟正黑體" panose="020B0604030504040204" pitchFamily="34" charset="-120"/>
              <a:ea typeface="微軟正黑體" panose="020B0604030504040204" pitchFamily="34" charset="-120"/>
            </a:endParaRPr>
          </a:p>
          <a:p>
            <a:pPr lvl="0">
              <a:lnSpc>
                <a:spcPct val="150000"/>
              </a:lnSpc>
              <a:buFont typeface="Arial" pitchFamily="34" charset="0"/>
              <a:buChar char="•"/>
            </a:pPr>
            <a:r>
              <a:rPr lang="zh-TW" altLang="en-US" dirty="0" smtClean="0">
                <a:solidFill>
                  <a:prstClr val="black"/>
                </a:solidFill>
                <a:latin typeface="微軟正黑體" panose="020B0604030504040204" pitchFamily="34" charset="-120"/>
                <a:ea typeface="微軟正黑體" panose="020B0604030504040204" pitchFamily="34" charset="-120"/>
              </a:rPr>
              <a:t>    如果各個引證文獻之間的技術是</a:t>
            </a:r>
            <a:r>
              <a:rPr lang="zh-TW" altLang="en-US" b="1" dirty="0" smtClean="0">
                <a:solidFill>
                  <a:prstClr val="black"/>
                </a:solidFill>
                <a:latin typeface="微軟正黑體" panose="020B0604030504040204" pitchFamily="34" charset="-120"/>
                <a:ea typeface="微軟正黑體" panose="020B0604030504040204" pitchFamily="34" charset="-120"/>
              </a:rPr>
              <a:t>相互矛盾</a:t>
            </a:r>
            <a:r>
              <a:rPr lang="zh-TW" altLang="en-US" dirty="0" smtClean="0">
                <a:solidFill>
                  <a:prstClr val="black"/>
                </a:solidFill>
                <a:latin typeface="微軟正黑體" panose="020B0604030504040204" pitchFamily="34" charset="-120"/>
                <a:ea typeface="微軟正黑體" panose="020B0604030504040204" pitchFamily="34" charset="-120"/>
              </a:rPr>
              <a:t>的，那就沒有理由可說具有通常知識者會有“</a:t>
            </a:r>
            <a:r>
              <a:rPr lang="zh-TW" altLang="en-US" b="1" dirty="0" smtClean="0">
                <a:solidFill>
                  <a:schemeClr val="accent2"/>
                </a:solidFill>
                <a:latin typeface="微軟正黑體" panose="020B0604030504040204" pitchFamily="34" charset="-120"/>
                <a:ea typeface="微軟正黑體" panose="020B0604030504040204" pitchFamily="34" charset="-120"/>
              </a:rPr>
              <a:t>動機</a:t>
            </a:r>
            <a:r>
              <a:rPr lang="zh-TW" altLang="en-US" dirty="0" smtClean="0">
                <a:solidFill>
                  <a:prstClr val="black"/>
                </a:solidFill>
                <a:latin typeface="微軟正黑體" panose="020B0604030504040204" pitchFamily="34" charset="-120"/>
                <a:ea typeface="微軟正黑體" panose="020B0604030504040204" pitchFamily="34" charset="-120"/>
              </a:rPr>
              <a:t>”將這些引證案組合起來。</a:t>
            </a:r>
            <a:endParaRPr lang="en-US" altLang="zh-TW" dirty="0" smtClean="0">
              <a:solidFill>
                <a:prstClr val="black"/>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904052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日期版面配置區 1"/>
          <p:cNvSpPr>
            <a:spLocks noGrp="1"/>
          </p:cNvSpPr>
          <p:nvPr>
            <p:ph type="dt" sz="half" idx="10"/>
          </p:nvPr>
        </p:nvSpPr>
        <p:spPr>
          <a:xfrm>
            <a:off x="457200" y="6160219"/>
            <a:ext cx="2133600" cy="365125"/>
          </a:xfrm>
        </p:spPr>
        <p:txBody>
          <a:bodyPr/>
          <a:lstStyle/>
          <a:p>
            <a:r>
              <a:rPr lang="en-US" altLang="zh-TW" smtClean="0"/>
              <a:t>www.iipo.com.tw</a:t>
            </a:r>
            <a:endParaRPr lang="zh-TW" altLang="en-US" dirty="0"/>
          </a:p>
        </p:txBody>
      </p:sp>
      <p:sp>
        <p:nvSpPr>
          <p:cNvPr id="6" name="頁尾版面配置區 2"/>
          <p:cNvSpPr>
            <a:spLocks noGrp="1"/>
          </p:cNvSpPr>
          <p:nvPr>
            <p:ph type="ftr" sz="quarter" idx="11"/>
          </p:nvPr>
        </p:nvSpPr>
        <p:spPr>
          <a:xfrm>
            <a:off x="3124200" y="6160219"/>
            <a:ext cx="2895600" cy="365125"/>
          </a:xfrm>
        </p:spPr>
        <p:txBody>
          <a:bodyPr/>
          <a:lstStyle/>
          <a:p>
            <a:r>
              <a:rPr lang="zh-TW" altLang="en-US" smtClean="0"/>
              <a:t>源慶</a:t>
            </a:r>
            <a:r>
              <a:rPr lang="en-US" altLang="zh-TW" smtClean="0"/>
              <a:t>/</a:t>
            </a:r>
            <a:r>
              <a:rPr lang="zh-TW" altLang="en-US" smtClean="0"/>
              <a:t>鴻瑞國際法律專利商標事務所</a:t>
            </a:r>
            <a:endParaRPr lang="zh-TW" altLang="en-US" dirty="0"/>
          </a:p>
        </p:txBody>
      </p:sp>
      <p:sp>
        <p:nvSpPr>
          <p:cNvPr id="7" name="投影片編號版面配置區 3"/>
          <p:cNvSpPr>
            <a:spLocks noGrp="1"/>
          </p:cNvSpPr>
          <p:nvPr>
            <p:ph type="sldNum" sz="quarter" idx="12"/>
          </p:nvPr>
        </p:nvSpPr>
        <p:spPr>
          <a:xfrm>
            <a:off x="6553200" y="6160219"/>
            <a:ext cx="2133600" cy="365125"/>
          </a:xfrm>
        </p:spPr>
        <p:txBody>
          <a:bodyPr/>
          <a:lstStyle/>
          <a:p>
            <a:fld id="{144804FE-49CD-45A7-9DCA-03593087366E}" type="slidenum">
              <a:rPr lang="zh-TW" altLang="en-US" smtClean="0"/>
              <a:pPr/>
              <a:t>57</a:t>
            </a:fld>
            <a:endParaRPr lang="zh-TW" altLang="en-US"/>
          </a:p>
        </p:txBody>
      </p:sp>
      <p:cxnSp>
        <p:nvCxnSpPr>
          <p:cNvPr id="8" name="直線接點 7"/>
          <p:cNvCxnSpPr/>
          <p:nvPr/>
        </p:nvCxnSpPr>
        <p:spPr>
          <a:xfrm>
            <a:off x="0" y="6813376"/>
            <a:ext cx="9144000" cy="0"/>
          </a:xfrm>
          <a:prstGeom prst="line">
            <a:avLst/>
          </a:prstGeom>
          <a:ln w="165100"/>
        </p:spPr>
        <p:style>
          <a:lnRef idx="3">
            <a:schemeClr val="accent2"/>
          </a:lnRef>
          <a:fillRef idx="0">
            <a:schemeClr val="accent2"/>
          </a:fillRef>
          <a:effectRef idx="2">
            <a:schemeClr val="accent2"/>
          </a:effectRef>
          <a:fontRef idx="minor">
            <a:schemeClr val="tx1"/>
          </a:fontRef>
        </p:style>
      </p:cxnSp>
      <p:cxnSp>
        <p:nvCxnSpPr>
          <p:cNvPr id="9" name="直線接點 8"/>
          <p:cNvCxnSpPr/>
          <p:nvPr/>
        </p:nvCxnSpPr>
        <p:spPr>
          <a:xfrm>
            <a:off x="0" y="6597352"/>
            <a:ext cx="9144000" cy="0"/>
          </a:xfrm>
          <a:prstGeom prst="line">
            <a:avLst/>
          </a:prstGeom>
          <a:ln w="76200">
            <a:solidFill>
              <a:schemeClr val="accent2">
                <a:lumMod val="40000"/>
                <a:lumOff val="60000"/>
              </a:schemeClr>
            </a:solidFill>
          </a:ln>
        </p:spPr>
        <p:style>
          <a:lnRef idx="3">
            <a:schemeClr val="accent2"/>
          </a:lnRef>
          <a:fillRef idx="0">
            <a:schemeClr val="accent2"/>
          </a:fillRef>
          <a:effectRef idx="2">
            <a:schemeClr val="accent2"/>
          </a:effectRef>
          <a:fontRef idx="minor">
            <a:schemeClr val="tx1"/>
          </a:fontRef>
        </p:style>
      </p:cxnSp>
      <p:sp>
        <p:nvSpPr>
          <p:cNvPr id="10" name="文字方塊 9"/>
          <p:cNvSpPr txBox="1"/>
          <p:nvPr/>
        </p:nvSpPr>
        <p:spPr>
          <a:xfrm>
            <a:off x="2951820" y="214290"/>
            <a:ext cx="3240360" cy="707886"/>
          </a:xfrm>
          <a:prstGeom prst="rect">
            <a:avLst/>
          </a:prstGeom>
          <a:noFill/>
        </p:spPr>
        <p:txBody>
          <a:bodyPr wrap="square" rtlCol="0">
            <a:spAutoFit/>
          </a:bodyPr>
          <a:lstStyle/>
          <a:p>
            <a:pPr algn="ctr"/>
            <a:r>
              <a:rPr lang="zh-TW" altLang="en-US" sz="4000" dirty="0">
                <a:latin typeface="微軟正黑體" panose="020B0604030504040204" pitchFamily="34" charset="-120"/>
                <a:ea typeface="微軟正黑體" panose="020B0604030504040204" pitchFamily="34" charset="-120"/>
              </a:rPr>
              <a:t>發明審查要件</a:t>
            </a:r>
          </a:p>
        </p:txBody>
      </p:sp>
      <p:sp>
        <p:nvSpPr>
          <p:cNvPr id="16" name="內容版面配置區 2"/>
          <p:cNvSpPr txBox="1">
            <a:spLocks/>
          </p:cNvSpPr>
          <p:nvPr/>
        </p:nvSpPr>
        <p:spPr>
          <a:xfrm>
            <a:off x="1331640" y="1772816"/>
            <a:ext cx="6624736" cy="3301827"/>
          </a:xfrm>
          <a:prstGeom prst="rect">
            <a:avLst/>
          </a:prstGeom>
        </p:spPr>
        <p:txBody>
          <a:bodyPr>
            <a:normAutofit/>
          </a:bodyPr>
          <a:lstStyle/>
          <a:p>
            <a:pPr marL="342900" marR="0" lvl="0" indent="-342900" algn="l" defTabSz="914400" rtl="0" eaLnBrk="1" fontAlgn="auto" latinLnBrk="0" hangingPunct="1">
              <a:lnSpc>
                <a:spcPct val="150000"/>
              </a:lnSpc>
              <a:spcBef>
                <a:spcPct val="20000"/>
              </a:spcBef>
              <a:spcAft>
                <a:spcPts val="0"/>
              </a:spcAft>
              <a:buClrTx/>
              <a:buSzTx/>
              <a:tabLst/>
              <a:defRPr/>
            </a:pPr>
            <a:r>
              <a:rPr kumimoji="0" lang="en-US" altLang="zh-TW" b="0" i="0" u="none" strike="noStrike" kern="1200" cap="none" spc="0" normalizeH="0" baseline="0" noProof="0" dirty="0" smtClean="0">
                <a:ln>
                  <a:noFill/>
                </a:ln>
                <a:solidFill>
                  <a:schemeClr val="tx1"/>
                </a:solidFill>
                <a:effectLst/>
                <a:uLnTx/>
                <a:uFillTx/>
                <a:latin typeface="微軟正黑體" panose="020B0604030504040204" pitchFamily="34" charset="-120"/>
                <a:ea typeface="微軟正黑體" panose="020B0604030504040204" pitchFamily="34" charset="-120"/>
                <a:cs typeface="+mn-cs"/>
              </a:rPr>
              <a:t>1.</a:t>
            </a:r>
            <a:r>
              <a:rPr kumimoji="0" lang="zh-TW" altLang="en-US" b="0" i="0" u="none" strike="noStrike" kern="1200" cap="none" spc="0" normalizeH="0" baseline="0" noProof="0" dirty="0" smtClean="0">
                <a:ln>
                  <a:noFill/>
                </a:ln>
                <a:solidFill>
                  <a:schemeClr val="tx1"/>
                </a:solidFill>
                <a:effectLst/>
                <a:uLnTx/>
                <a:uFillTx/>
                <a:latin typeface="微軟正黑體" panose="020B0604030504040204" pitchFamily="34" charset="-120"/>
                <a:ea typeface="微軟正黑體" panose="020B0604030504040204" pitchFamily="34" charset="-120"/>
                <a:cs typeface="+mn-cs"/>
              </a:rPr>
              <a:t> 仔細閱讀審查意見，了解審查人員的看法</a:t>
            </a:r>
            <a:endParaRPr kumimoji="0" lang="en-US" altLang="zh-TW" b="0" i="0" u="none" strike="noStrike" kern="1200" cap="none" spc="0" normalizeH="0" baseline="0" noProof="0" dirty="0" smtClean="0">
              <a:ln>
                <a:noFill/>
              </a:ln>
              <a:solidFill>
                <a:schemeClr val="tx1"/>
              </a:solidFill>
              <a:effectLst/>
              <a:uLnTx/>
              <a:uFillTx/>
              <a:latin typeface="微軟正黑體" panose="020B0604030504040204" pitchFamily="34" charset="-120"/>
              <a:ea typeface="微軟正黑體" panose="020B0604030504040204" pitchFamily="34" charset="-120"/>
              <a:cs typeface="+mn-cs"/>
            </a:endParaRPr>
          </a:p>
          <a:p>
            <a:pPr marL="342900" marR="0" lvl="0" indent="-342900" algn="l" defTabSz="914400" rtl="0" eaLnBrk="1" fontAlgn="auto" latinLnBrk="0" hangingPunct="1">
              <a:lnSpc>
                <a:spcPct val="150000"/>
              </a:lnSpc>
              <a:spcBef>
                <a:spcPct val="20000"/>
              </a:spcBef>
              <a:spcAft>
                <a:spcPts val="0"/>
              </a:spcAft>
              <a:buClrTx/>
              <a:buSzTx/>
              <a:tabLst/>
              <a:defRPr/>
            </a:pPr>
            <a:r>
              <a:rPr kumimoji="0" lang="en-US" altLang="zh-TW" b="0" i="0" u="none" strike="noStrike" kern="1200" cap="none" spc="0" normalizeH="0" baseline="0" noProof="0" dirty="0" smtClean="0">
                <a:ln>
                  <a:noFill/>
                </a:ln>
                <a:solidFill>
                  <a:schemeClr val="tx1"/>
                </a:solidFill>
                <a:effectLst/>
                <a:uLnTx/>
                <a:uFillTx/>
                <a:latin typeface="微軟正黑體" panose="020B0604030504040204" pitchFamily="34" charset="-120"/>
                <a:ea typeface="微軟正黑體" panose="020B0604030504040204" pitchFamily="34" charset="-120"/>
                <a:cs typeface="+mn-cs"/>
              </a:rPr>
              <a:t>2.</a:t>
            </a:r>
            <a:r>
              <a:rPr kumimoji="0" lang="zh-TW" altLang="en-US" b="0" i="0" u="none" strike="noStrike" kern="1200" cap="none" spc="0" normalizeH="0" baseline="0" noProof="0" dirty="0" smtClean="0">
                <a:ln>
                  <a:noFill/>
                </a:ln>
                <a:solidFill>
                  <a:schemeClr val="tx1"/>
                </a:solidFill>
                <a:effectLst/>
                <a:uLnTx/>
                <a:uFillTx/>
                <a:latin typeface="微軟正黑體" panose="020B0604030504040204" pitchFamily="34" charset="-120"/>
                <a:ea typeface="微軟正黑體" panose="020B0604030504040204" pitchFamily="34" charset="-120"/>
                <a:cs typeface="+mn-cs"/>
              </a:rPr>
              <a:t> 閱讀引證文獻，確認審查人員的解讀是否有誤</a:t>
            </a:r>
            <a:endParaRPr kumimoji="0" lang="en-US" altLang="zh-TW" b="0" i="0" u="none" strike="noStrike" kern="1200" cap="none" spc="0" normalizeH="0" baseline="0" noProof="0" dirty="0" smtClean="0">
              <a:ln>
                <a:noFill/>
              </a:ln>
              <a:solidFill>
                <a:schemeClr val="tx1"/>
              </a:solidFill>
              <a:effectLst/>
              <a:uLnTx/>
              <a:uFillTx/>
              <a:latin typeface="微軟正黑體" panose="020B0604030504040204" pitchFamily="34" charset="-120"/>
              <a:ea typeface="微軟正黑體" panose="020B0604030504040204" pitchFamily="34" charset="-120"/>
              <a:cs typeface="+mn-cs"/>
            </a:endParaRPr>
          </a:p>
          <a:p>
            <a:pPr marL="342900" marR="0" lvl="0" indent="-342900" algn="l" defTabSz="914400" rtl="0" eaLnBrk="1" fontAlgn="auto" latinLnBrk="0" hangingPunct="1">
              <a:lnSpc>
                <a:spcPct val="150000"/>
              </a:lnSpc>
              <a:spcBef>
                <a:spcPct val="20000"/>
              </a:spcBef>
              <a:spcAft>
                <a:spcPts val="0"/>
              </a:spcAft>
              <a:buClrTx/>
              <a:buSzTx/>
              <a:tabLst/>
              <a:defRPr/>
            </a:pPr>
            <a:r>
              <a:rPr kumimoji="0" lang="en-US" altLang="zh-TW" b="0" i="0" u="none" strike="noStrike" kern="1200" cap="none" spc="0" normalizeH="0" baseline="0" noProof="0" dirty="0" smtClean="0">
                <a:ln>
                  <a:noFill/>
                </a:ln>
                <a:solidFill>
                  <a:schemeClr val="tx1"/>
                </a:solidFill>
                <a:effectLst/>
                <a:uLnTx/>
                <a:uFillTx/>
                <a:latin typeface="微軟正黑體" panose="020B0604030504040204" pitchFamily="34" charset="-120"/>
                <a:ea typeface="微軟正黑體" panose="020B0604030504040204" pitchFamily="34" charset="-120"/>
                <a:cs typeface="+mn-cs"/>
              </a:rPr>
              <a:t>3.</a:t>
            </a:r>
            <a:r>
              <a:rPr kumimoji="0" lang="zh-TW" altLang="en-US" b="0" i="0" u="none" strike="noStrike" kern="1200" cap="none" spc="0" normalizeH="0" baseline="0" noProof="0" dirty="0" smtClean="0">
                <a:ln>
                  <a:noFill/>
                </a:ln>
                <a:solidFill>
                  <a:schemeClr val="tx1"/>
                </a:solidFill>
                <a:effectLst/>
                <a:uLnTx/>
                <a:uFillTx/>
                <a:latin typeface="微軟正黑體" panose="020B0604030504040204" pitchFamily="34" charset="-120"/>
                <a:ea typeface="微軟正黑體" panose="020B0604030504040204" pitchFamily="34" charset="-120"/>
                <a:cs typeface="+mn-cs"/>
              </a:rPr>
              <a:t> 判斷本案與引證文獻之間的</a:t>
            </a:r>
            <a:r>
              <a:rPr kumimoji="0" lang="zh-TW" altLang="en-US" b="1" i="0" u="none" strike="noStrike" kern="1200" cap="none" spc="0" normalizeH="0" baseline="0" noProof="0" dirty="0" smtClean="0">
                <a:ln>
                  <a:noFill/>
                </a:ln>
                <a:solidFill>
                  <a:schemeClr val="accent2"/>
                </a:solidFill>
                <a:effectLst/>
                <a:uLnTx/>
                <a:uFillTx/>
                <a:latin typeface="微軟正黑體" panose="020B0604030504040204" pitchFamily="34" charset="-120"/>
                <a:ea typeface="微軟正黑體" panose="020B0604030504040204" pitchFamily="34" charset="-120"/>
                <a:cs typeface="+mn-cs"/>
              </a:rPr>
              <a:t>差異</a:t>
            </a:r>
            <a:r>
              <a:rPr kumimoji="0" lang="zh-TW" altLang="en-US" b="0" i="0" u="none" strike="noStrike" kern="1200" cap="none" spc="0" normalizeH="0" baseline="0" noProof="0" dirty="0" smtClean="0">
                <a:ln>
                  <a:noFill/>
                </a:ln>
                <a:solidFill>
                  <a:schemeClr val="tx1"/>
                </a:solidFill>
                <a:effectLst/>
                <a:uLnTx/>
                <a:uFillTx/>
                <a:latin typeface="微軟正黑體" panose="020B0604030504040204" pitchFamily="34" charset="-120"/>
                <a:ea typeface="微軟正黑體" panose="020B0604030504040204" pitchFamily="34" charset="-120"/>
                <a:cs typeface="+mn-cs"/>
              </a:rPr>
              <a:t>為何</a:t>
            </a:r>
            <a:endParaRPr kumimoji="0" lang="en-US" altLang="zh-TW" b="0" i="0" u="none" strike="noStrike" kern="1200" cap="none" spc="0" normalizeH="0" baseline="0" noProof="0" dirty="0" smtClean="0">
              <a:ln>
                <a:noFill/>
              </a:ln>
              <a:solidFill>
                <a:schemeClr val="tx1"/>
              </a:solidFill>
              <a:effectLst/>
              <a:uLnTx/>
              <a:uFillTx/>
              <a:latin typeface="微軟正黑體" panose="020B0604030504040204" pitchFamily="34" charset="-120"/>
              <a:ea typeface="微軟正黑體" panose="020B0604030504040204" pitchFamily="34" charset="-120"/>
              <a:cs typeface="+mn-cs"/>
            </a:endParaRPr>
          </a:p>
          <a:p>
            <a:pPr marL="342900" marR="0" lvl="0" indent="-342900" algn="l" defTabSz="914400" rtl="0" eaLnBrk="1" fontAlgn="auto" latinLnBrk="0" hangingPunct="1">
              <a:lnSpc>
                <a:spcPct val="150000"/>
              </a:lnSpc>
              <a:spcBef>
                <a:spcPct val="20000"/>
              </a:spcBef>
              <a:spcAft>
                <a:spcPts val="0"/>
              </a:spcAft>
              <a:buClrTx/>
              <a:buSzTx/>
              <a:tabLst/>
              <a:defRPr/>
            </a:pPr>
            <a:r>
              <a:rPr kumimoji="0" lang="en-US" altLang="zh-TW" b="0" i="0" u="none" strike="noStrike" kern="1200" cap="none" spc="0" normalizeH="0" baseline="0" noProof="0" dirty="0" smtClean="0">
                <a:ln>
                  <a:noFill/>
                </a:ln>
                <a:solidFill>
                  <a:schemeClr val="tx1"/>
                </a:solidFill>
                <a:effectLst/>
                <a:uLnTx/>
                <a:uFillTx/>
                <a:latin typeface="微軟正黑體" panose="020B0604030504040204" pitchFamily="34" charset="-120"/>
                <a:ea typeface="微軟正黑體" panose="020B0604030504040204" pitchFamily="34" charset="-120"/>
                <a:cs typeface="+mn-cs"/>
              </a:rPr>
              <a:t>4.</a:t>
            </a:r>
            <a:r>
              <a:rPr kumimoji="0" lang="zh-TW" altLang="en-US" b="0" i="0" u="none" strike="noStrike" kern="1200" cap="none" spc="0" normalizeH="0" baseline="0" noProof="0" dirty="0" smtClean="0">
                <a:ln>
                  <a:noFill/>
                </a:ln>
                <a:solidFill>
                  <a:schemeClr val="tx1"/>
                </a:solidFill>
                <a:effectLst/>
                <a:uLnTx/>
                <a:uFillTx/>
                <a:latin typeface="微軟正黑體" panose="020B0604030504040204" pitchFamily="34" charset="-120"/>
                <a:ea typeface="微軟正黑體" panose="020B0604030504040204" pitchFamily="34" charset="-120"/>
                <a:cs typeface="+mn-cs"/>
              </a:rPr>
              <a:t> 這個差異是否具有</a:t>
            </a:r>
            <a:r>
              <a:rPr kumimoji="0" lang="zh-TW" altLang="en-US" b="1" i="0" u="none" strike="noStrike" kern="1200" cap="none" spc="0" normalizeH="0" baseline="0" noProof="0" dirty="0" smtClean="0">
                <a:ln>
                  <a:noFill/>
                </a:ln>
                <a:solidFill>
                  <a:schemeClr val="accent2"/>
                </a:solidFill>
                <a:effectLst/>
                <a:uLnTx/>
                <a:uFillTx/>
                <a:latin typeface="微軟正黑體" panose="020B0604030504040204" pitchFamily="34" charset="-120"/>
                <a:ea typeface="微軟正黑體" panose="020B0604030504040204" pitchFamily="34" charset="-120"/>
                <a:cs typeface="+mn-cs"/>
              </a:rPr>
              <a:t>實質的意義</a:t>
            </a:r>
            <a:endParaRPr kumimoji="0" lang="en-US" altLang="zh-TW" b="1" i="0" u="none" strike="noStrike" kern="1200" cap="none" spc="0" normalizeH="0" baseline="0" noProof="0" dirty="0" smtClean="0">
              <a:ln>
                <a:noFill/>
              </a:ln>
              <a:solidFill>
                <a:schemeClr val="accent2"/>
              </a:solidFill>
              <a:effectLst/>
              <a:uLnTx/>
              <a:uFillTx/>
              <a:latin typeface="微軟正黑體" panose="020B0604030504040204" pitchFamily="34" charset="-120"/>
              <a:ea typeface="微軟正黑體" panose="020B0604030504040204" pitchFamily="34" charset="-120"/>
              <a:cs typeface="+mn-cs"/>
            </a:endParaRPr>
          </a:p>
          <a:p>
            <a:pPr marL="342900" lvl="0" indent="-342900">
              <a:lnSpc>
                <a:spcPct val="150000"/>
              </a:lnSpc>
              <a:spcBef>
                <a:spcPct val="20000"/>
              </a:spcBef>
            </a:pPr>
            <a:r>
              <a:rPr kumimoji="0" lang="en-US" altLang="zh-TW" b="0" i="0" u="none" strike="noStrike" kern="1200" cap="none" spc="0" normalizeH="0" baseline="0" noProof="0" dirty="0" smtClean="0">
                <a:ln>
                  <a:noFill/>
                </a:ln>
                <a:solidFill>
                  <a:schemeClr val="tx1"/>
                </a:solidFill>
                <a:effectLst/>
                <a:uLnTx/>
                <a:uFillTx/>
                <a:latin typeface="微軟正黑體" panose="020B0604030504040204" pitchFamily="34" charset="-120"/>
                <a:ea typeface="微軟正黑體" panose="020B0604030504040204" pitchFamily="34" charset="-120"/>
                <a:cs typeface="+mn-cs"/>
              </a:rPr>
              <a:t>5.</a:t>
            </a:r>
            <a:r>
              <a:rPr kumimoji="0" lang="zh-TW" altLang="en-US" b="0" i="0" u="none" strike="noStrike" kern="1200" cap="none" spc="0" normalizeH="0" baseline="0" noProof="0" dirty="0" smtClean="0">
                <a:ln>
                  <a:noFill/>
                </a:ln>
                <a:solidFill>
                  <a:schemeClr val="tx1"/>
                </a:solidFill>
                <a:effectLst/>
                <a:uLnTx/>
                <a:uFillTx/>
                <a:latin typeface="微軟正黑體" panose="020B0604030504040204" pitchFamily="34" charset="-120"/>
                <a:ea typeface="微軟正黑體" panose="020B0604030504040204" pitchFamily="34" charset="-120"/>
                <a:cs typeface="+mn-cs"/>
              </a:rPr>
              <a:t> 以</a:t>
            </a:r>
            <a:r>
              <a:rPr kumimoji="0" lang="zh-TW" altLang="en-US" b="1" i="0" u="none" strike="noStrike" kern="1200" cap="none" spc="0" normalizeH="0" baseline="0" noProof="0" dirty="0" smtClean="0">
                <a:ln>
                  <a:noFill/>
                </a:ln>
                <a:solidFill>
                  <a:schemeClr val="accent2"/>
                </a:solidFill>
                <a:effectLst/>
                <a:uLnTx/>
                <a:uFillTx/>
                <a:latin typeface="微軟正黑體" panose="020B0604030504040204" pitchFamily="34" charset="-120"/>
                <a:ea typeface="微軟正黑體" panose="020B0604030504040204" pitchFamily="34" charset="-120"/>
                <a:cs typeface="+mn-cs"/>
              </a:rPr>
              <a:t>具有實質意義的差異點</a:t>
            </a:r>
            <a:r>
              <a:rPr kumimoji="0" lang="zh-TW" altLang="en-US" b="0" i="0" u="none" strike="noStrike" kern="1200" cap="none" spc="0" normalizeH="0" baseline="0" noProof="0" dirty="0" smtClean="0">
                <a:ln>
                  <a:noFill/>
                </a:ln>
                <a:solidFill>
                  <a:schemeClr val="tx1"/>
                </a:solidFill>
                <a:effectLst/>
                <a:uLnTx/>
                <a:uFillTx/>
                <a:latin typeface="微軟正黑體" panose="020B0604030504040204" pitchFamily="34" charset="-120"/>
                <a:ea typeface="微軟正黑體" panose="020B0604030504040204" pitchFamily="34" charset="-120"/>
                <a:cs typeface="+mn-cs"/>
              </a:rPr>
              <a:t>為基礎，進行申請專利範圍的修正和撰寫申</a:t>
            </a:r>
            <a:r>
              <a:rPr lang="zh-TW" altLang="en-US" dirty="0" smtClean="0">
                <a:latin typeface="微軟正黑體" panose="020B0604030504040204" pitchFamily="34" charset="-120"/>
                <a:ea typeface="微軟正黑體" panose="020B0604030504040204" pitchFamily="34" charset="-120"/>
              </a:rPr>
              <a:t>復理由，並清楚地切中差異要點</a:t>
            </a:r>
            <a:endParaRPr kumimoji="0" lang="en-US" altLang="zh-TW" b="0" i="0" u="none" strike="noStrike" kern="1200" cap="none" spc="0" normalizeH="0" baseline="0" noProof="0" dirty="0" smtClean="0">
              <a:ln>
                <a:noFill/>
              </a:ln>
              <a:solidFill>
                <a:schemeClr val="tx1"/>
              </a:solidFill>
              <a:effectLst/>
              <a:uLnTx/>
              <a:uFillTx/>
              <a:latin typeface="微軟正黑體" panose="020B0604030504040204" pitchFamily="34" charset="-120"/>
              <a:ea typeface="微軟正黑體" panose="020B0604030504040204" pitchFamily="34" charset="-120"/>
              <a:cs typeface="+mn-cs"/>
            </a:endParaRPr>
          </a:p>
          <a:p>
            <a:pPr marL="342900" marR="0" lvl="0" indent="-342900" algn="l" defTabSz="914400" rtl="0" eaLnBrk="1" fontAlgn="auto" latinLnBrk="0" hangingPunct="1">
              <a:lnSpc>
                <a:spcPct val="150000"/>
              </a:lnSpc>
              <a:spcBef>
                <a:spcPct val="20000"/>
              </a:spcBef>
              <a:spcAft>
                <a:spcPts val="0"/>
              </a:spcAft>
              <a:buClrTx/>
              <a:buSzTx/>
              <a:tabLst/>
              <a:defRPr/>
            </a:pPr>
            <a:r>
              <a:rPr lang="en-US" altLang="zh-TW" dirty="0" smtClean="0">
                <a:latin typeface="微軟正黑體" panose="020B0604030504040204" pitchFamily="34" charset="-120"/>
                <a:ea typeface="微軟正黑體" panose="020B0604030504040204" pitchFamily="34" charset="-120"/>
              </a:rPr>
              <a:t>6.</a:t>
            </a:r>
            <a:r>
              <a:rPr kumimoji="0" lang="zh-TW" altLang="en-US" b="0" i="0" u="none" strike="noStrike" kern="1200" cap="none" spc="0" normalizeH="0" baseline="0" noProof="0" dirty="0" smtClean="0">
                <a:ln>
                  <a:noFill/>
                </a:ln>
                <a:solidFill>
                  <a:schemeClr val="tx1"/>
                </a:solidFill>
                <a:effectLst/>
                <a:uLnTx/>
                <a:uFillTx/>
                <a:latin typeface="微軟正黑體" panose="020B0604030504040204" pitchFamily="34" charset="-120"/>
                <a:ea typeface="微軟正黑體" panose="020B0604030504040204" pitchFamily="34" charset="-120"/>
                <a:cs typeface="+mn-cs"/>
              </a:rPr>
              <a:t> 必要時可一併申請面詢</a:t>
            </a:r>
            <a:endParaRPr kumimoji="0" lang="en-US" altLang="zh-TW" b="0" i="0" u="none" strike="noStrike" kern="1200" cap="none" spc="0" normalizeH="0" baseline="0" noProof="0" dirty="0" smtClean="0">
              <a:ln>
                <a:noFill/>
              </a:ln>
              <a:solidFill>
                <a:schemeClr val="tx1"/>
              </a:solidFill>
              <a:effectLst/>
              <a:uLnTx/>
              <a:uFillTx/>
              <a:latin typeface="微軟正黑體" panose="020B0604030504040204" pitchFamily="34" charset="-120"/>
              <a:ea typeface="微軟正黑體" panose="020B0604030504040204" pitchFamily="34" charset="-120"/>
              <a:cs typeface="+mn-cs"/>
            </a:endParaRPr>
          </a:p>
        </p:txBody>
      </p:sp>
      <p:sp>
        <p:nvSpPr>
          <p:cNvPr id="17" name="矩形 16"/>
          <p:cNvSpPr/>
          <p:nvPr/>
        </p:nvSpPr>
        <p:spPr>
          <a:xfrm>
            <a:off x="1475656" y="1340768"/>
            <a:ext cx="1210588" cy="400110"/>
          </a:xfrm>
          <a:prstGeom prst="rect">
            <a:avLst/>
          </a:prstGeom>
        </p:spPr>
        <p:txBody>
          <a:bodyPr wrap="none">
            <a:spAutoFit/>
          </a:bodyPr>
          <a:lstStyle/>
          <a:p>
            <a:r>
              <a:rPr lang="zh-TW" altLang="en-US" sz="2000" b="1" dirty="0" smtClean="0">
                <a:latin typeface="微軟正黑體" panose="020B0604030504040204" pitchFamily="34" charset="-120"/>
                <a:ea typeface="微軟正黑體" panose="020B0604030504040204" pitchFamily="34" charset="-120"/>
                <a:cs typeface="華康標楷體(P)" pitchFamily="66" charset="-120"/>
              </a:rPr>
              <a:t>申復方式</a:t>
            </a:r>
            <a:endParaRPr lang="zh-TW" altLang="en-US" sz="2000" b="1" dirty="0"/>
          </a:p>
        </p:txBody>
      </p:sp>
    </p:spTree>
    <p:extLst>
      <p:ext uri="{BB962C8B-B14F-4D97-AF65-F5344CB8AC3E}">
        <p14:creationId xmlns:p14="http://schemas.microsoft.com/office/powerpoint/2010/main" val="190405240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日期版面配置區 1"/>
          <p:cNvSpPr>
            <a:spLocks noGrp="1"/>
          </p:cNvSpPr>
          <p:nvPr>
            <p:ph type="dt" sz="half" idx="10"/>
          </p:nvPr>
        </p:nvSpPr>
        <p:spPr>
          <a:xfrm>
            <a:off x="457200" y="6160219"/>
            <a:ext cx="2133600" cy="365125"/>
          </a:xfrm>
        </p:spPr>
        <p:txBody>
          <a:bodyPr/>
          <a:lstStyle/>
          <a:p>
            <a:r>
              <a:rPr lang="en-US" altLang="zh-TW" smtClean="0"/>
              <a:t>www.iipo.com.tw</a:t>
            </a:r>
            <a:endParaRPr lang="zh-TW" altLang="en-US" dirty="0"/>
          </a:p>
        </p:txBody>
      </p:sp>
      <p:sp>
        <p:nvSpPr>
          <p:cNvPr id="6" name="頁尾版面配置區 2"/>
          <p:cNvSpPr>
            <a:spLocks noGrp="1"/>
          </p:cNvSpPr>
          <p:nvPr>
            <p:ph type="ftr" sz="quarter" idx="11"/>
          </p:nvPr>
        </p:nvSpPr>
        <p:spPr>
          <a:xfrm>
            <a:off x="3124200" y="6160219"/>
            <a:ext cx="2895600" cy="365125"/>
          </a:xfrm>
        </p:spPr>
        <p:txBody>
          <a:bodyPr/>
          <a:lstStyle/>
          <a:p>
            <a:r>
              <a:rPr lang="zh-TW" altLang="en-US" smtClean="0"/>
              <a:t>源慶</a:t>
            </a:r>
            <a:r>
              <a:rPr lang="en-US" altLang="zh-TW" smtClean="0"/>
              <a:t>/</a:t>
            </a:r>
            <a:r>
              <a:rPr lang="zh-TW" altLang="en-US" smtClean="0"/>
              <a:t>鴻瑞國際法律專利商標事務所</a:t>
            </a:r>
            <a:endParaRPr lang="zh-TW" altLang="en-US" dirty="0"/>
          </a:p>
        </p:txBody>
      </p:sp>
      <p:sp>
        <p:nvSpPr>
          <p:cNvPr id="7" name="投影片編號版面配置區 3"/>
          <p:cNvSpPr>
            <a:spLocks noGrp="1"/>
          </p:cNvSpPr>
          <p:nvPr>
            <p:ph type="sldNum" sz="quarter" idx="12"/>
          </p:nvPr>
        </p:nvSpPr>
        <p:spPr>
          <a:xfrm>
            <a:off x="6553200" y="6160219"/>
            <a:ext cx="2133600" cy="365125"/>
          </a:xfrm>
        </p:spPr>
        <p:txBody>
          <a:bodyPr/>
          <a:lstStyle/>
          <a:p>
            <a:fld id="{144804FE-49CD-45A7-9DCA-03593087366E}" type="slidenum">
              <a:rPr lang="zh-TW" altLang="en-US" smtClean="0"/>
              <a:pPr/>
              <a:t>58</a:t>
            </a:fld>
            <a:endParaRPr lang="zh-TW" altLang="en-US"/>
          </a:p>
        </p:txBody>
      </p:sp>
      <p:cxnSp>
        <p:nvCxnSpPr>
          <p:cNvPr id="8" name="直線接點 7"/>
          <p:cNvCxnSpPr/>
          <p:nvPr/>
        </p:nvCxnSpPr>
        <p:spPr>
          <a:xfrm>
            <a:off x="0" y="6813376"/>
            <a:ext cx="9144000" cy="0"/>
          </a:xfrm>
          <a:prstGeom prst="line">
            <a:avLst/>
          </a:prstGeom>
          <a:ln w="165100"/>
        </p:spPr>
        <p:style>
          <a:lnRef idx="3">
            <a:schemeClr val="accent2"/>
          </a:lnRef>
          <a:fillRef idx="0">
            <a:schemeClr val="accent2"/>
          </a:fillRef>
          <a:effectRef idx="2">
            <a:schemeClr val="accent2"/>
          </a:effectRef>
          <a:fontRef idx="minor">
            <a:schemeClr val="tx1"/>
          </a:fontRef>
        </p:style>
      </p:cxnSp>
      <p:cxnSp>
        <p:nvCxnSpPr>
          <p:cNvPr id="9" name="直線接點 8"/>
          <p:cNvCxnSpPr/>
          <p:nvPr/>
        </p:nvCxnSpPr>
        <p:spPr>
          <a:xfrm>
            <a:off x="0" y="6597352"/>
            <a:ext cx="9144000" cy="0"/>
          </a:xfrm>
          <a:prstGeom prst="line">
            <a:avLst/>
          </a:prstGeom>
          <a:ln w="76200">
            <a:solidFill>
              <a:schemeClr val="accent2">
                <a:lumMod val="40000"/>
                <a:lumOff val="60000"/>
              </a:schemeClr>
            </a:solidFill>
          </a:ln>
        </p:spPr>
        <p:style>
          <a:lnRef idx="3">
            <a:schemeClr val="accent2"/>
          </a:lnRef>
          <a:fillRef idx="0">
            <a:schemeClr val="accent2"/>
          </a:fillRef>
          <a:effectRef idx="2">
            <a:schemeClr val="accent2"/>
          </a:effectRef>
          <a:fontRef idx="minor">
            <a:schemeClr val="tx1"/>
          </a:fontRef>
        </p:style>
      </p:cxnSp>
      <p:sp>
        <p:nvSpPr>
          <p:cNvPr id="10" name="文字方塊 9"/>
          <p:cNvSpPr txBox="1"/>
          <p:nvPr/>
        </p:nvSpPr>
        <p:spPr>
          <a:xfrm>
            <a:off x="2951820" y="214290"/>
            <a:ext cx="3240360" cy="707886"/>
          </a:xfrm>
          <a:prstGeom prst="rect">
            <a:avLst/>
          </a:prstGeom>
          <a:noFill/>
        </p:spPr>
        <p:txBody>
          <a:bodyPr wrap="square" rtlCol="0">
            <a:spAutoFit/>
          </a:bodyPr>
          <a:lstStyle/>
          <a:p>
            <a:pPr algn="ctr"/>
            <a:r>
              <a:rPr lang="zh-TW" altLang="en-US" sz="4000" dirty="0">
                <a:latin typeface="微軟正黑體" panose="020B0604030504040204" pitchFamily="34" charset="-120"/>
                <a:ea typeface="微軟正黑體" panose="020B0604030504040204" pitchFamily="34" charset="-120"/>
              </a:rPr>
              <a:t>發明審查要件</a:t>
            </a:r>
          </a:p>
        </p:txBody>
      </p:sp>
      <p:sp>
        <p:nvSpPr>
          <p:cNvPr id="16" name="內容版面配置區 2"/>
          <p:cNvSpPr txBox="1">
            <a:spLocks/>
          </p:cNvSpPr>
          <p:nvPr/>
        </p:nvSpPr>
        <p:spPr>
          <a:xfrm>
            <a:off x="1331640" y="1772817"/>
            <a:ext cx="6840760" cy="936103"/>
          </a:xfrm>
          <a:prstGeom prst="rect">
            <a:avLst/>
          </a:prstGeom>
        </p:spPr>
        <p:txBody>
          <a:bodyPr>
            <a:normAutofit/>
          </a:bodyPr>
          <a:lstStyle/>
          <a:p>
            <a:pPr>
              <a:lnSpc>
                <a:spcPct val="150000"/>
              </a:lnSpc>
            </a:pPr>
            <a:r>
              <a:rPr lang="zh-TW" altLang="en-US" dirty="0" smtClean="0">
                <a:latin typeface="微軟正黑體" panose="020B0604030504040204" pitchFamily="34" charset="-120"/>
                <a:ea typeface="微軟正黑體" panose="020B0604030504040204" pitchFamily="34" charset="-120"/>
              </a:rPr>
              <a:t>為了強化論述，可將輔助的</a:t>
            </a:r>
            <a:r>
              <a:rPr lang="zh-TW" altLang="en-US" b="1" dirty="0" smtClean="0">
                <a:latin typeface="微軟正黑體" panose="020B0604030504040204" pitchFamily="34" charset="-120"/>
                <a:ea typeface="微軟正黑體" panose="020B0604030504040204" pitchFamily="34" charset="-120"/>
              </a:rPr>
              <a:t>數據資料</a:t>
            </a:r>
            <a:r>
              <a:rPr lang="zh-TW" altLang="en-US" dirty="0" smtClean="0">
                <a:latin typeface="微軟正黑體" panose="020B0604030504040204" pitchFamily="34" charset="-120"/>
                <a:ea typeface="微軟正黑體" panose="020B0604030504040204" pitchFamily="34" charset="-120"/>
              </a:rPr>
              <a:t>附於申復書，但</a:t>
            </a:r>
            <a:r>
              <a:rPr lang="zh-TW" altLang="en-US" b="1" dirty="0" smtClean="0">
                <a:latin typeface="微軟正黑體" panose="020B0604030504040204" pitchFamily="34" charset="-120"/>
                <a:ea typeface="微軟正黑體" panose="020B0604030504040204" pitchFamily="34" charset="-120"/>
              </a:rPr>
              <a:t>不能將之透過修正而補充在原說明書內</a:t>
            </a:r>
            <a:r>
              <a:rPr lang="zh-TW" altLang="en-US" dirty="0" smtClean="0">
                <a:latin typeface="微軟正黑體" panose="020B0604030504040204" pitchFamily="34" charset="-120"/>
                <a:ea typeface="微軟正黑體" panose="020B0604030504040204" pitchFamily="34" charset="-120"/>
              </a:rPr>
              <a:t>，此種修正會超出原說明書的揭露範圍。</a:t>
            </a:r>
            <a:endParaRPr lang="en-US" altLang="zh-TW" dirty="0">
              <a:latin typeface="微軟正黑體" panose="020B0604030504040204" pitchFamily="34" charset="-120"/>
              <a:ea typeface="微軟正黑體" panose="020B0604030504040204" pitchFamily="34" charset="-120"/>
            </a:endParaRPr>
          </a:p>
        </p:txBody>
      </p:sp>
      <p:sp>
        <p:nvSpPr>
          <p:cNvPr id="17" name="矩形 16"/>
          <p:cNvSpPr/>
          <p:nvPr/>
        </p:nvSpPr>
        <p:spPr>
          <a:xfrm>
            <a:off x="1475656" y="1340768"/>
            <a:ext cx="2492990" cy="400110"/>
          </a:xfrm>
          <a:prstGeom prst="rect">
            <a:avLst/>
          </a:prstGeom>
        </p:spPr>
        <p:txBody>
          <a:bodyPr wrap="none">
            <a:spAutoFit/>
          </a:bodyPr>
          <a:lstStyle/>
          <a:p>
            <a:r>
              <a:rPr lang="zh-TW" altLang="en-US" sz="2000" b="1" dirty="0" smtClean="0">
                <a:latin typeface="微軟正黑體" panose="020B0604030504040204" pitchFamily="34" charset="-120"/>
                <a:ea typeface="微軟正黑體" panose="020B0604030504040204" pitchFamily="34" charset="-120"/>
              </a:rPr>
              <a:t>能不能用資料佐證？</a:t>
            </a:r>
            <a:endParaRPr lang="zh-TW" altLang="en-US" sz="2000" b="1" dirty="0"/>
          </a:p>
        </p:txBody>
      </p:sp>
      <p:grpSp>
        <p:nvGrpSpPr>
          <p:cNvPr id="11" name="群組 10"/>
          <p:cNvGrpSpPr/>
          <p:nvPr/>
        </p:nvGrpSpPr>
        <p:grpSpPr>
          <a:xfrm>
            <a:off x="1403648" y="3284984"/>
            <a:ext cx="7344815" cy="1211943"/>
            <a:chOff x="971600" y="1178749"/>
            <a:chExt cx="6435456" cy="788184"/>
          </a:xfrm>
        </p:grpSpPr>
        <p:sp>
          <p:nvSpPr>
            <p:cNvPr id="12" name="矩形 11"/>
            <p:cNvSpPr/>
            <p:nvPr/>
          </p:nvSpPr>
          <p:spPr>
            <a:xfrm>
              <a:off x="971600" y="1178749"/>
              <a:ext cx="1779827" cy="240194"/>
            </a:xfrm>
            <a:prstGeom prst="rect">
              <a:avLst/>
            </a:prstGeom>
          </p:spPr>
          <p:txBody>
            <a:bodyPr wrap="none">
              <a:spAutoFit/>
            </a:bodyPr>
            <a:lstStyle/>
            <a:p>
              <a:r>
                <a:rPr lang="zh-TW" altLang="en-US" b="1" dirty="0" smtClean="0">
                  <a:solidFill>
                    <a:srgbClr val="000000"/>
                  </a:solidFill>
                  <a:latin typeface="微軟正黑體" pitchFamily="34" charset="-120"/>
                  <a:ea typeface="微軟正黑體" pitchFamily="34" charset="-120"/>
                </a:rPr>
                <a:t>專利法第四十三條</a:t>
              </a:r>
              <a:endParaRPr lang="zh-TW" altLang="en-US" b="1" dirty="0">
                <a:latin typeface="微軟正黑體" pitchFamily="34" charset="-120"/>
                <a:ea typeface="微軟正黑體" pitchFamily="34" charset="-120"/>
              </a:endParaRPr>
            </a:p>
          </p:txBody>
        </p:sp>
        <p:sp>
          <p:nvSpPr>
            <p:cNvPr id="13" name="矩形 12"/>
            <p:cNvSpPr/>
            <p:nvPr/>
          </p:nvSpPr>
          <p:spPr>
            <a:xfrm>
              <a:off x="1350155" y="1506561"/>
              <a:ext cx="6056901" cy="460372"/>
            </a:xfrm>
            <a:prstGeom prst="rect">
              <a:avLst/>
            </a:prstGeom>
          </p:spPr>
          <p:txBody>
            <a:bodyPr wrap="square">
              <a:spAutoFit/>
            </a:bodyPr>
            <a:lstStyle/>
            <a:p>
              <a:pPr lvl="0" fontAlgn="base">
                <a:spcBef>
                  <a:spcPct val="0"/>
                </a:spcBef>
                <a:spcAft>
                  <a:spcPct val="0"/>
                </a:spcAft>
              </a:pPr>
              <a:r>
                <a:rPr kumimoji="1" lang="zh-TW" altLang="zh-TW" sz="2000" dirty="0" smtClean="0">
                  <a:solidFill>
                    <a:srgbClr val="000000"/>
                  </a:solidFill>
                  <a:latin typeface="微軟正黑體" pitchFamily="34" charset="-120"/>
                  <a:ea typeface="微軟正黑體" pitchFamily="34" charset="-120"/>
                  <a:cs typeface="新細明體" pitchFamily="18" charset="-120"/>
                </a:rPr>
                <a:t>修正，除誤譯之訂正外，不得超出</a:t>
              </a:r>
              <a:r>
                <a:rPr kumimoji="1" lang="zh-TW" altLang="zh-TW" sz="2000" b="1" dirty="0" smtClean="0">
                  <a:solidFill>
                    <a:schemeClr val="accent2"/>
                  </a:solidFill>
                  <a:latin typeface="微軟正黑體" pitchFamily="34" charset="-120"/>
                  <a:ea typeface="微軟正黑體" pitchFamily="34" charset="-120"/>
                  <a:cs typeface="新細明體" pitchFamily="18" charset="-120"/>
                </a:rPr>
                <a:t>申請時</a:t>
              </a:r>
              <a:r>
                <a:rPr kumimoji="1" lang="zh-TW" altLang="zh-TW" sz="2000" dirty="0" smtClean="0">
                  <a:solidFill>
                    <a:srgbClr val="000000"/>
                  </a:solidFill>
                  <a:latin typeface="微軟正黑體" pitchFamily="34" charset="-120"/>
                  <a:ea typeface="微軟正黑體" pitchFamily="34" charset="-120"/>
                  <a:cs typeface="新細明體" pitchFamily="18" charset="-120"/>
                </a:rPr>
                <a:t>說明書、申請專利範圍或圖式所揭露之範圍。</a:t>
              </a:r>
              <a:r>
                <a:rPr kumimoji="1" lang="zh-TW" altLang="zh-TW" sz="2000" dirty="0" smtClean="0">
                  <a:latin typeface="微軟正黑體" pitchFamily="34" charset="-120"/>
                  <a:ea typeface="微軟正黑體" pitchFamily="34" charset="-120"/>
                  <a:cs typeface="新細明體" pitchFamily="18" charset="-120"/>
                </a:rPr>
                <a:t> </a:t>
              </a:r>
            </a:p>
          </p:txBody>
        </p:sp>
      </p:grpSp>
      <p:pic>
        <p:nvPicPr>
          <p:cNvPr id="1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2424" y="2780928"/>
            <a:ext cx="7416000" cy="308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04052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日期版面配置區 1"/>
          <p:cNvSpPr>
            <a:spLocks noGrp="1"/>
          </p:cNvSpPr>
          <p:nvPr>
            <p:ph type="dt" sz="half" idx="10"/>
          </p:nvPr>
        </p:nvSpPr>
        <p:spPr>
          <a:xfrm>
            <a:off x="457200" y="6160219"/>
            <a:ext cx="2133600" cy="365125"/>
          </a:xfrm>
        </p:spPr>
        <p:txBody>
          <a:bodyPr/>
          <a:lstStyle/>
          <a:p>
            <a:r>
              <a:rPr lang="en-US" altLang="zh-TW" smtClean="0"/>
              <a:t>www.iipo.com.tw</a:t>
            </a:r>
            <a:endParaRPr lang="zh-TW" altLang="en-US" dirty="0"/>
          </a:p>
        </p:txBody>
      </p:sp>
      <p:sp>
        <p:nvSpPr>
          <p:cNvPr id="6" name="頁尾版面配置區 2"/>
          <p:cNvSpPr>
            <a:spLocks noGrp="1"/>
          </p:cNvSpPr>
          <p:nvPr>
            <p:ph type="ftr" sz="quarter" idx="11"/>
          </p:nvPr>
        </p:nvSpPr>
        <p:spPr>
          <a:xfrm>
            <a:off x="3124200" y="6160219"/>
            <a:ext cx="2895600" cy="365125"/>
          </a:xfrm>
        </p:spPr>
        <p:txBody>
          <a:bodyPr/>
          <a:lstStyle/>
          <a:p>
            <a:r>
              <a:rPr lang="zh-TW" altLang="en-US" smtClean="0"/>
              <a:t>源慶</a:t>
            </a:r>
            <a:r>
              <a:rPr lang="en-US" altLang="zh-TW" smtClean="0"/>
              <a:t>/</a:t>
            </a:r>
            <a:r>
              <a:rPr lang="zh-TW" altLang="en-US" smtClean="0"/>
              <a:t>鴻瑞國際法律專利商標事務所</a:t>
            </a:r>
            <a:endParaRPr lang="zh-TW" altLang="en-US" dirty="0"/>
          </a:p>
        </p:txBody>
      </p:sp>
      <p:sp>
        <p:nvSpPr>
          <p:cNvPr id="7" name="投影片編號版面配置區 3"/>
          <p:cNvSpPr>
            <a:spLocks noGrp="1"/>
          </p:cNvSpPr>
          <p:nvPr>
            <p:ph type="sldNum" sz="quarter" idx="12"/>
          </p:nvPr>
        </p:nvSpPr>
        <p:spPr>
          <a:xfrm>
            <a:off x="6553200" y="6160219"/>
            <a:ext cx="2133600" cy="365125"/>
          </a:xfrm>
        </p:spPr>
        <p:txBody>
          <a:bodyPr/>
          <a:lstStyle/>
          <a:p>
            <a:fld id="{144804FE-49CD-45A7-9DCA-03593087366E}" type="slidenum">
              <a:rPr lang="zh-TW" altLang="en-US" smtClean="0"/>
              <a:pPr/>
              <a:t>59</a:t>
            </a:fld>
            <a:endParaRPr lang="zh-TW" altLang="en-US"/>
          </a:p>
        </p:txBody>
      </p:sp>
      <p:cxnSp>
        <p:nvCxnSpPr>
          <p:cNvPr id="8" name="直線接點 7"/>
          <p:cNvCxnSpPr/>
          <p:nvPr/>
        </p:nvCxnSpPr>
        <p:spPr>
          <a:xfrm>
            <a:off x="0" y="6813376"/>
            <a:ext cx="9144000" cy="0"/>
          </a:xfrm>
          <a:prstGeom prst="line">
            <a:avLst/>
          </a:prstGeom>
          <a:ln w="165100"/>
        </p:spPr>
        <p:style>
          <a:lnRef idx="3">
            <a:schemeClr val="accent2"/>
          </a:lnRef>
          <a:fillRef idx="0">
            <a:schemeClr val="accent2"/>
          </a:fillRef>
          <a:effectRef idx="2">
            <a:schemeClr val="accent2"/>
          </a:effectRef>
          <a:fontRef idx="minor">
            <a:schemeClr val="tx1"/>
          </a:fontRef>
        </p:style>
      </p:cxnSp>
      <p:cxnSp>
        <p:nvCxnSpPr>
          <p:cNvPr id="9" name="直線接點 8"/>
          <p:cNvCxnSpPr/>
          <p:nvPr/>
        </p:nvCxnSpPr>
        <p:spPr>
          <a:xfrm>
            <a:off x="0" y="6597352"/>
            <a:ext cx="9144000" cy="0"/>
          </a:xfrm>
          <a:prstGeom prst="line">
            <a:avLst/>
          </a:prstGeom>
          <a:ln w="76200">
            <a:solidFill>
              <a:schemeClr val="accent2">
                <a:lumMod val="40000"/>
                <a:lumOff val="60000"/>
              </a:schemeClr>
            </a:solidFill>
          </a:ln>
        </p:spPr>
        <p:style>
          <a:lnRef idx="3">
            <a:schemeClr val="accent2"/>
          </a:lnRef>
          <a:fillRef idx="0">
            <a:schemeClr val="accent2"/>
          </a:fillRef>
          <a:effectRef idx="2">
            <a:schemeClr val="accent2"/>
          </a:effectRef>
          <a:fontRef idx="minor">
            <a:schemeClr val="tx1"/>
          </a:fontRef>
        </p:style>
      </p:cxnSp>
      <p:sp>
        <p:nvSpPr>
          <p:cNvPr id="10" name="文字方塊 9"/>
          <p:cNvSpPr txBox="1"/>
          <p:nvPr/>
        </p:nvSpPr>
        <p:spPr>
          <a:xfrm>
            <a:off x="2951820" y="214290"/>
            <a:ext cx="3240360" cy="707886"/>
          </a:xfrm>
          <a:prstGeom prst="rect">
            <a:avLst/>
          </a:prstGeom>
          <a:noFill/>
        </p:spPr>
        <p:txBody>
          <a:bodyPr wrap="square" rtlCol="0">
            <a:spAutoFit/>
          </a:bodyPr>
          <a:lstStyle/>
          <a:p>
            <a:pPr algn="ctr"/>
            <a:r>
              <a:rPr lang="zh-TW" altLang="en-US" sz="4000" dirty="0">
                <a:latin typeface="微軟正黑體" panose="020B0604030504040204" pitchFamily="34" charset="-120"/>
                <a:ea typeface="微軟正黑體" panose="020B0604030504040204" pitchFamily="34" charset="-120"/>
              </a:rPr>
              <a:t>發明審查要件</a:t>
            </a:r>
          </a:p>
        </p:txBody>
      </p:sp>
      <p:sp>
        <p:nvSpPr>
          <p:cNvPr id="16" name="內容版面配置區 2"/>
          <p:cNvSpPr txBox="1">
            <a:spLocks/>
          </p:cNvSpPr>
          <p:nvPr/>
        </p:nvSpPr>
        <p:spPr>
          <a:xfrm>
            <a:off x="1331640" y="1772817"/>
            <a:ext cx="6624736" cy="2520279"/>
          </a:xfrm>
          <a:prstGeom prst="rect">
            <a:avLst/>
          </a:prstGeom>
        </p:spPr>
        <p:txBody>
          <a:bodyPr>
            <a:noAutofit/>
          </a:bodyPr>
          <a:lstStyle/>
          <a:p>
            <a:pPr>
              <a:lnSpc>
                <a:spcPct val="150000"/>
              </a:lnSpc>
              <a:buFont typeface="Arial" pitchFamily="34" charset="0"/>
              <a:buChar char="•"/>
            </a:pPr>
            <a:r>
              <a:rPr lang="zh-TW" altLang="en-US" dirty="0" smtClean="0">
                <a:latin typeface="微軟正黑體" panose="020B0604030504040204" pitchFamily="34" charset="-120"/>
                <a:ea typeface="微軟正黑體" panose="020B0604030504040204" pitchFamily="34" charset="-120"/>
              </a:rPr>
              <a:t>    面詢並不一定會被接受，但若進行面詢，除了可更直接和審查人員解釋技術內容，也可</a:t>
            </a:r>
            <a:r>
              <a:rPr lang="zh-TW" altLang="en-US" b="1" dirty="0" smtClean="0">
                <a:latin typeface="微軟正黑體" panose="020B0604030504040204" pitchFamily="34" charset="-120"/>
                <a:ea typeface="微軟正黑體" panose="020B0604030504040204" pitchFamily="34" charset="-120"/>
              </a:rPr>
              <a:t>藉此程序得知審查人員的想法和意向</a:t>
            </a:r>
            <a:r>
              <a:rPr lang="zh-TW" altLang="en-US" dirty="0" smtClean="0">
                <a:latin typeface="微軟正黑體" panose="020B0604030504040204" pitchFamily="34" charset="-120"/>
                <a:ea typeface="微軟正黑體" panose="020B0604030504040204" pitchFamily="34" charset="-120"/>
              </a:rPr>
              <a:t>。</a:t>
            </a:r>
            <a:endParaRPr lang="en-US" altLang="zh-TW" dirty="0" smtClean="0">
              <a:latin typeface="微軟正黑體" panose="020B0604030504040204" pitchFamily="34" charset="-120"/>
              <a:ea typeface="微軟正黑體" panose="020B0604030504040204" pitchFamily="34" charset="-120"/>
            </a:endParaRPr>
          </a:p>
          <a:p>
            <a:pPr>
              <a:lnSpc>
                <a:spcPct val="150000"/>
              </a:lnSpc>
            </a:pPr>
            <a:endParaRPr lang="en-US" altLang="zh-TW" dirty="0" smtClean="0">
              <a:latin typeface="微軟正黑體" panose="020B0604030504040204" pitchFamily="34" charset="-120"/>
              <a:ea typeface="微軟正黑體" panose="020B0604030504040204" pitchFamily="34" charset="-120"/>
            </a:endParaRPr>
          </a:p>
          <a:p>
            <a:pPr>
              <a:lnSpc>
                <a:spcPct val="150000"/>
              </a:lnSpc>
              <a:buFont typeface="Arial" pitchFamily="34" charset="0"/>
              <a:buChar char="•"/>
            </a:pPr>
            <a:r>
              <a:rPr lang="zh-TW" altLang="en-US" dirty="0" smtClean="0">
                <a:latin typeface="微軟正黑體" panose="020B0604030504040204" pitchFamily="34" charset="-120"/>
                <a:ea typeface="微軟正黑體" panose="020B0604030504040204" pitchFamily="34" charset="-120"/>
              </a:rPr>
              <a:t>    面詢後答辯的通過率相當高，通常是針對面詢結果進行修正與申復。</a:t>
            </a:r>
            <a:endParaRPr lang="en-US" altLang="zh-TW" dirty="0" smtClean="0">
              <a:latin typeface="微軟正黑體" panose="020B0604030504040204" pitchFamily="34" charset="-120"/>
              <a:ea typeface="微軟正黑體" panose="020B0604030504040204" pitchFamily="34" charset="-120"/>
            </a:endParaRPr>
          </a:p>
        </p:txBody>
      </p:sp>
      <p:sp>
        <p:nvSpPr>
          <p:cNvPr id="17" name="矩形 16"/>
          <p:cNvSpPr/>
          <p:nvPr/>
        </p:nvSpPr>
        <p:spPr>
          <a:xfrm>
            <a:off x="1475656" y="1340768"/>
            <a:ext cx="1980029" cy="400110"/>
          </a:xfrm>
          <a:prstGeom prst="rect">
            <a:avLst/>
          </a:prstGeom>
        </p:spPr>
        <p:txBody>
          <a:bodyPr wrap="none">
            <a:spAutoFit/>
          </a:bodyPr>
          <a:lstStyle/>
          <a:p>
            <a:r>
              <a:rPr lang="zh-TW" altLang="en-US" sz="2000" b="1" dirty="0" smtClean="0">
                <a:latin typeface="微軟正黑體" panose="020B0604030504040204" pitchFamily="34" charset="-120"/>
                <a:ea typeface="微軟正黑體" panose="020B0604030504040204" pitchFamily="34" charset="-120"/>
              </a:rPr>
              <a:t>是否申請面詢？</a:t>
            </a:r>
            <a:endParaRPr lang="zh-TW" altLang="en-US" sz="2000" b="1" dirty="0"/>
          </a:p>
        </p:txBody>
      </p:sp>
    </p:spTree>
    <p:extLst>
      <p:ext uri="{BB962C8B-B14F-4D97-AF65-F5344CB8AC3E}">
        <p14:creationId xmlns:p14="http://schemas.microsoft.com/office/powerpoint/2010/main" val="19040524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字方塊 8"/>
          <p:cNvSpPr txBox="1"/>
          <p:nvPr/>
        </p:nvSpPr>
        <p:spPr>
          <a:xfrm>
            <a:off x="2951820" y="214290"/>
            <a:ext cx="3240360" cy="707886"/>
          </a:xfrm>
          <a:prstGeom prst="rect">
            <a:avLst/>
          </a:prstGeom>
          <a:noFill/>
        </p:spPr>
        <p:txBody>
          <a:bodyPr wrap="square" rtlCol="0">
            <a:spAutoFit/>
          </a:bodyPr>
          <a:lstStyle/>
          <a:p>
            <a:pPr algn="ctr"/>
            <a:r>
              <a:rPr lang="zh-TW" altLang="en-US" sz="4000" dirty="0" smtClean="0">
                <a:latin typeface="微軟正黑體" panose="020B0604030504040204" pitchFamily="34" charset="-120"/>
                <a:ea typeface="微軟正黑體" panose="020B0604030504040204" pitchFamily="34" charset="-120"/>
              </a:rPr>
              <a:t>何謂專利權</a:t>
            </a:r>
            <a:endParaRPr lang="zh-TW" altLang="en-US" sz="4000" dirty="0">
              <a:latin typeface="微軟正黑體" panose="020B0604030504040204" pitchFamily="34" charset="-120"/>
              <a:ea typeface="微軟正黑體" panose="020B0604030504040204" pitchFamily="34" charset="-120"/>
            </a:endParaRPr>
          </a:p>
        </p:txBody>
      </p:sp>
      <p:sp>
        <p:nvSpPr>
          <p:cNvPr id="18" name="日期版面配置區 1"/>
          <p:cNvSpPr>
            <a:spLocks noGrp="1"/>
          </p:cNvSpPr>
          <p:nvPr>
            <p:ph type="dt" sz="half" idx="10"/>
          </p:nvPr>
        </p:nvSpPr>
        <p:spPr>
          <a:xfrm>
            <a:off x="457200" y="6160219"/>
            <a:ext cx="2133600" cy="365125"/>
          </a:xfrm>
        </p:spPr>
        <p:txBody>
          <a:bodyPr/>
          <a:lstStyle/>
          <a:p>
            <a:r>
              <a:rPr lang="en-US" altLang="zh-TW" dirty="0" smtClean="0"/>
              <a:t>www.iipo.com.tw</a:t>
            </a:r>
            <a:endParaRPr lang="zh-TW" altLang="en-US" dirty="0"/>
          </a:p>
        </p:txBody>
      </p:sp>
      <p:sp>
        <p:nvSpPr>
          <p:cNvPr id="19" name="頁尾版面配置區 2"/>
          <p:cNvSpPr>
            <a:spLocks noGrp="1"/>
          </p:cNvSpPr>
          <p:nvPr>
            <p:ph type="ftr" sz="quarter" idx="11"/>
          </p:nvPr>
        </p:nvSpPr>
        <p:spPr>
          <a:xfrm>
            <a:off x="3124200" y="6160219"/>
            <a:ext cx="2895600" cy="365125"/>
          </a:xfrm>
        </p:spPr>
        <p:txBody>
          <a:bodyPr/>
          <a:lstStyle/>
          <a:p>
            <a:r>
              <a:rPr lang="zh-TW" altLang="en-US" smtClean="0"/>
              <a:t>源慶</a:t>
            </a:r>
            <a:r>
              <a:rPr lang="en-US" altLang="zh-TW" smtClean="0"/>
              <a:t>/</a:t>
            </a:r>
            <a:r>
              <a:rPr lang="zh-TW" altLang="en-US" smtClean="0"/>
              <a:t>鴻瑞國際法律專利商標事務所</a:t>
            </a:r>
            <a:endParaRPr lang="zh-TW" altLang="en-US" dirty="0"/>
          </a:p>
        </p:txBody>
      </p:sp>
      <p:sp>
        <p:nvSpPr>
          <p:cNvPr id="20" name="投影片編號版面配置區 3"/>
          <p:cNvSpPr>
            <a:spLocks noGrp="1"/>
          </p:cNvSpPr>
          <p:nvPr>
            <p:ph type="sldNum" sz="quarter" idx="12"/>
          </p:nvPr>
        </p:nvSpPr>
        <p:spPr>
          <a:xfrm>
            <a:off x="6553200" y="6160219"/>
            <a:ext cx="2133600" cy="365125"/>
          </a:xfrm>
        </p:spPr>
        <p:txBody>
          <a:bodyPr/>
          <a:lstStyle/>
          <a:p>
            <a:fld id="{144804FE-49CD-45A7-9DCA-03593087366E}" type="slidenum">
              <a:rPr lang="zh-TW" altLang="en-US" smtClean="0"/>
              <a:pPr/>
              <a:t>6</a:t>
            </a:fld>
            <a:endParaRPr lang="zh-TW" altLang="en-US"/>
          </a:p>
        </p:txBody>
      </p:sp>
      <p:cxnSp>
        <p:nvCxnSpPr>
          <p:cNvPr id="21" name="直線接點 20"/>
          <p:cNvCxnSpPr/>
          <p:nvPr/>
        </p:nvCxnSpPr>
        <p:spPr>
          <a:xfrm>
            <a:off x="0" y="6813376"/>
            <a:ext cx="9144000" cy="0"/>
          </a:xfrm>
          <a:prstGeom prst="line">
            <a:avLst/>
          </a:prstGeom>
          <a:ln w="165100"/>
        </p:spPr>
        <p:style>
          <a:lnRef idx="3">
            <a:schemeClr val="accent2"/>
          </a:lnRef>
          <a:fillRef idx="0">
            <a:schemeClr val="accent2"/>
          </a:fillRef>
          <a:effectRef idx="2">
            <a:schemeClr val="accent2"/>
          </a:effectRef>
          <a:fontRef idx="minor">
            <a:schemeClr val="tx1"/>
          </a:fontRef>
        </p:style>
      </p:cxnSp>
      <p:cxnSp>
        <p:nvCxnSpPr>
          <p:cNvPr id="22" name="直線接點 21"/>
          <p:cNvCxnSpPr/>
          <p:nvPr/>
        </p:nvCxnSpPr>
        <p:spPr>
          <a:xfrm>
            <a:off x="0" y="6597352"/>
            <a:ext cx="9144000" cy="0"/>
          </a:xfrm>
          <a:prstGeom prst="line">
            <a:avLst/>
          </a:prstGeom>
          <a:ln w="76200">
            <a:solidFill>
              <a:schemeClr val="accent2">
                <a:lumMod val="40000"/>
                <a:lumOff val="60000"/>
              </a:schemeClr>
            </a:solidFill>
          </a:ln>
        </p:spPr>
        <p:style>
          <a:lnRef idx="3">
            <a:schemeClr val="accent2"/>
          </a:lnRef>
          <a:fillRef idx="0">
            <a:schemeClr val="accent2"/>
          </a:fillRef>
          <a:effectRef idx="2">
            <a:schemeClr val="accent2"/>
          </a:effectRef>
          <a:fontRef idx="minor">
            <a:schemeClr val="tx1"/>
          </a:fontRef>
        </p:style>
      </p:cxnSp>
      <p:sp>
        <p:nvSpPr>
          <p:cNvPr id="11" name="矩形 10"/>
          <p:cNvSpPr/>
          <p:nvPr/>
        </p:nvSpPr>
        <p:spPr>
          <a:xfrm>
            <a:off x="971600" y="1178749"/>
            <a:ext cx="2031325" cy="369332"/>
          </a:xfrm>
          <a:prstGeom prst="rect">
            <a:avLst/>
          </a:prstGeom>
        </p:spPr>
        <p:txBody>
          <a:bodyPr wrap="none">
            <a:spAutoFit/>
          </a:bodyPr>
          <a:lstStyle/>
          <a:p>
            <a:r>
              <a:rPr lang="zh-TW" altLang="en-US" b="1" dirty="0" smtClean="0">
                <a:solidFill>
                  <a:srgbClr val="000000"/>
                </a:solidFill>
                <a:latin typeface="微軟正黑體" pitchFamily="34" charset="-120"/>
                <a:ea typeface="微軟正黑體" pitchFamily="34" charset="-120"/>
              </a:rPr>
              <a:t>專利法第五十八條</a:t>
            </a:r>
            <a:endParaRPr lang="zh-TW" altLang="en-US" b="1" dirty="0">
              <a:latin typeface="微軟正黑體" pitchFamily="34" charset="-120"/>
              <a:ea typeface="微軟正黑體" pitchFamily="34" charset="-120"/>
            </a:endParaRPr>
          </a:p>
        </p:txBody>
      </p:sp>
      <p:sp>
        <p:nvSpPr>
          <p:cNvPr id="12" name="矩形 11"/>
          <p:cNvSpPr/>
          <p:nvPr/>
        </p:nvSpPr>
        <p:spPr>
          <a:xfrm>
            <a:off x="1295636" y="1538789"/>
            <a:ext cx="6552728" cy="954107"/>
          </a:xfrm>
          <a:prstGeom prst="rect">
            <a:avLst/>
          </a:prstGeom>
        </p:spPr>
        <p:txBody>
          <a:bodyPr wrap="square">
            <a:spAutoFit/>
          </a:bodyPr>
          <a:lstStyle/>
          <a:p>
            <a:pPr algn="ctr">
              <a:lnSpc>
                <a:spcPct val="140000"/>
              </a:lnSpc>
              <a:defRPr/>
            </a:pPr>
            <a:r>
              <a:rPr lang="zh-TW" altLang="en-US" sz="2000" dirty="0" smtClean="0">
                <a:solidFill>
                  <a:srgbClr val="000000"/>
                </a:solidFill>
                <a:latin typeface="微軟正黑體" pitchFamily="34" charset="-120"/>
                <a:ea typeface="微軟正黑體" pitchFamily="34" charset="-120"/>
              </a:rPr>
              <a:t>發明專利權人，除本法另有規定外，</a:t>
            </a:r>
            <a:endParaRPr lang="en-US" altLang="zh-TW" sz="2000" dirty="0" smtClean="0">
              <a:solidFill>
                <a:srgbClr val="000000"/>
              </a:solidFill>
              <a:latin typeface="微軟正黑體" pitchFamily="34" charset="-120"/>
              <a:ea typeface="微軟正黑體" pitchFamily="34" charset="-120"/>
            </a:endParaRPr>
          </a:p>
          <a:p>
            <a:pPr algn="ctr">
              <a:lnSpc>
                <a:spcPct val="140000"/>
              </a:lnSpc>
              <a:defRPr/>
            </a:pPr>
            <a:r>
              <a:rPr lang="zh-TW" altLang="en-US" sz="2000" dirty="0" smtClean="0">
                <a:solidFill>
                  <a:srgbClr val="000000"/>
                </a:solidFill>
                <a:latin typeface="微軟正黑體" pitchFamily="34" charset="-120"/>
                <a:ea typeface="微軟正黑體" pitchFamily="34" charset="-120"/>
              </a:rPr>
              <a:t>專有</a:t>
            </a:r>
            <a:r>
              <a:rPr lang="zh-TW" altLang="en-US" sz="2000" b="1" dirty="0" smtClean="0">
                <a:solidFill>
                  <a:srgbClr val="FF0000"/>
                </a:solidFill>
                <a:latin typeface="微軟正黑體" pitchFamily="34" charset="-120"/>
                <a:ea typeface="微軟正黑體" pitchFamily="34" charset="-120"/>
              </a:rPr>
              <a:t>排除他人</a:t>
            </a:r>
            <a:r>
              <a:rPr lang="zh-TW" altLang="en-US" sz="2000" dirty="0" smtClean="0">
                <a:solidFill>
                  <a:srgbClr val="000000"/>
                </a:solidFill>
                <a:latin typeface="微軟正黑體" pitchFamily="34" charset="-120"/>
                <a:ea typeface="微軟正黑體" pitchFamily="34" charset="-120"/>
              </a:rPr>
              <a:t>未經其同意而</a:t>
            </a:r>
            <a:r>
              <a:rPr lang="zh-TW" altLang="en-US" sz="2000" b="1" dirty="0" smtClean="0">
                <a:solidFill>
                  <a:srgbClr val="FF0000"/>
                </a:solidFill>
                <a:latin typeface="微軟正黑體" pitchFamily="34" charset="-120"/>
                <a:ea typeface="微軟正黑體" pitchFamily="34" charset="-120"/>
              </a:rPr>
              <a:t>實施該發明之權</a:t>
            </a:r>
            <a:r>
              <a:rPr lang="zh-TW" altLang="en-US" sz="2000" dirty="0" smtClean="0">
                <a:solidFill>
                  <a:srgbClr val="000000"/>
                </a:solidFill>
                <a:latin typeface="微軟正黑體" pitchFamily="34" charset="-120"/>
                <a:ea typeface="微軟正黑體" pitchFamily="34" charset="-120"/>
              </a:rPr>
              <a:t>。</a:t>
            </a:r>
            <a:endParaRPr lang="zh-TW" altLang="en-US" sz="2000" dirty="0">
              <a:solidFill>
                <a:srgbClr val="000000"/>
              </a:solidFill>
              <a:latin typeface="微軟正黑體" pitchFamily="34" charset="-120"/>
              <a:ea typeface="微軟正黑體" pitchFamily="34" charset="-120"/>
            </a:endParaRPr>
          </a:p>
        </p:txBody>
      </p:sp>
      <p:sp>
        <p:nvSpPr>
          <p:cNvPr id="13313" name="Rectangle 1"/>
          <p:cNvSpPr>
            <a:spLocks noChangeArrowheads="1"/>
          </p:cNvSpPr>
          <p:nvPr/>
        </p:nvSpPr>
        <p:spPr bwMode="auto">
          <a:xfrm>
            <a:off x="251520" y="2708920"/>
            <a:ext cx="2592288" cy="369332"/>
          </a:xfrm>
          <a:prstGeom prst="rect">
            <a:avLst/>
          </a:prstGeom>
          <a:solidFill>
            <a:srgbClr val="FFFFFF"/>
          </a:solidFill>
          <a:ln w="9525">
            <a:noFill/>
            <a:miter lim="800000"/>
            <a:headEnd/>
            <a:tailEnd/>
          </a:ln>
          <a:effectLst/>
        </p:spPr>
        <p:txBody>
          <a:bodyPr vert="horz" wrap="squar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TW" altLang="en-US" sz="2400" b="0" i="0" u="none" strike="noStrike" cap="none" normalizeH="0" baseline="0" dirty="0" smtClean="0">
                <a:ln>
                  <a:noFill/>
                </a:ln>
                <a:solidFill>
                  <a:srgbClr val="000000"/>
                </a:solidFill>
                <a:effectLst/>
                <a:latin typeface="微軟正黑體" pitchFamily="34" charset="-120"/>
                <a:ea typeface="微軟正黑體" pitchFamily="34" charset="-120"/>
                <a:cs typeface="新細明體" pitchFamily="18" charset="-120"/>
              </a:rPr>
              <a:t>方法</a:t>
            </a:r>
            <a:r>
              <a:rPr kumimoji="1" lang="zh-TW" sz="2400" b="0" i="0" u="none" strike="noStrike" cap="none" normalizeH="0" baseline="0" dirty="0" smtClean="0">
                <a:ln>
                  <a:noFill/>
                </a:ln>
                <a:solidFill>
                  <a:srgbClr val="000000"/>
                </a:solidFill>
                <a:effectLst/>
                <a:latin typeface="微軟正黑體" pitchFamily="34" charset="-120"/>
                <a:ea typeface="微軟正黑體" pitchFamily="34" charset="-120"/>
                <a:cs typeface="新細明體" pitchFamily="18" charset="-120"/>
              </a:rPr>
              <a:t>之發明之實施</a:t>
            </a:r>
            <a:endParaRPr kumimoji="1" lang="zh-TW" sz="2400" b="0" i="0" u="none" strike="noStrike" cap="none" normalizeH="0" baseline="0" dirty="0" smtClean="0">
              <a:ln>
                <a:noFill/>
              </a:ln>
              <a:solidFill>
                <a:schemeClr val="tx1"/>
              </a:solidFill>
              <a:effectLst/>
              <a:latin typeface="微軟正黑體" pitchFamily="34" charset="-120"/>
              <a:ea typeface="微軟正黑體" pitchFamily="34" charset="-120"/>
              <a:cs typeface="新細明體" pitchFamily="18" charset="-120"/>
            </a:endParaRPr>
          </a:p>
        </p:txBody>
      </p:sp>
      <p:grpSp>
        <p:nvGrpSpPr>
          <p:cNvPr id="14" name="群組 13"/>
          <p:cNvGrpSpPr/>
          <p:nvPr/>
        </p:nvGrpSpPr>
        <p:grpSpPr>
          <a:xfrm>
            <a:off x="1589762" y="3284984"/>
            <a:ext cx="3312368" cy="2745596"/>
            <a:chOff x="2483768" y="3140968"/>
            <a:chExt cx="4104456" cy="2745596"/>
          </a:xfrm>
        </p:grpSpPr>
        <p:sp>
          <p:nvSpPr>
            <p:cNvPr id="24" name="矩形 23"/>
            <p:cNvSpPr/>
            <p:nvPr/>
          </p:nvSpPr>
          <p:spPr>
            <a:xfrm>
              <a:off x="3866582" y="5517232"/>
              <a:ext cx="1338828" cy="369332"/>
            </a:xfrm>
            <a:prstGeom prst="rect">
              <a:avLst/>
            </a:prstGeom>
          </p:spPr>
          <p:txBody>
            <a:bodyPr wrap="none">
              <a:spAutoFit/>
            </a:bodyPr>
            <a:lstStyle/>
            <a:p>
              <a:r>
                <a:rPr lang="zh-TW" altLang="en-US" b="1" dirty="0" smtClean="0">
                  <a:solidFill>
                    <a:srgbClr val="000000"/>
                  </a:solidFill>
                  <a:latin typeface="微軟正黑體" pitchFamily="34" charset="-120"/>
                  <a:ea typeface="微軟正黑體" pitchFamily="34" charset="-120"/>
                </a:rPr>
                <a:t>使用該方法</a:t>
              </a:r>
              <a:endParaRPr lang="zh-TW" altLang="en-US" b="1" dirty="0">
                <a:latin typeface="微軟正黑體" pitchFamily="34" charset="-120"/>
                <a:ea typeface="微軟正黑體" pitchFamily="34" charset="-120"/>
              </a:endParaRPr>
            </a:p>
          </p:txBody>
        </p:sp>
        <p:pic>
          <p:nvPicPr>
            <p:cNvPr id="33794" name="Picture 2" descr="ãæ¨å·¥ãçåçæå°çµæ"/>
            <p:cNvPicPr>
              <a:picLocks noChangeAspect="1" noChangeArrowheads="1"/>
            </p:cNvPicPr>
            <p:nvPr/>
          </p:nvPicPr>
          <p:blipFill>
            <a:blip r:embed="rId3" cstate="print"/>
            <a:srcRect/>
            <a:stretch>
              <a:fillRect/>
            </a:stretch>
          </p:blipFill>
          <p:spPr bwMode="auto">
            <a:xfrm>
              <a:off x="2483768" y="3140968"/>
              <a:ext cx="4104456" cy="2308757"/>
            </a:xfrm>
            <a:prstGeom prst="rect">
              <a:avLst/>
            </a:prstGeom>
            <a:noFill/>
          </p:spPr>
        </p:pic>
      </p:grpSp>
      <p:sp>
        <p:nvSpPr>
          <p:cNvPr id="16" name="向右箭號 15"/>
          <p:cNvSpPr/>
          <p:nvPr/>
        </p:nvSpPr>
        <p:spPr>
          <a:xfrm>
            <a:off x="5046146" y="4221088"/>
            <a:ext cx="720080" cy="288032"/>
          </a:xfrm>
          <a:prstGeom prst="right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zh-TW" altLang="en-US" dirty="0">
              <a:solidFill>
                <a:srgbClr val="FF0000"/>
              </a:solidFill>
            </a:endParaRPr>
          </a:p>
        </p:txBody>
      </p:sp>
      <p:grpSp>
        <p:nvGrpSpPr>
          <p:cNvPr id="32" name="群組 31"/>
          <p:cNvGrpSpPr/>
          <p:nvPr/>
        </p:nvGrpSpPr>
        <p:grpSpPr>
          <a:xfrm>
            <a:off x="5766226" y="3645024"/>
            <a:ext cx="2262158" cy="2025516"/>
            <a:chOff x="4499992" y="3645024"/>
            <a:chExt cx="2262158" cy="2025516"/>
          </a:xfrm>
        </p:grpSpPr>
        <p:pic>
          <p:nvPicPr>
            <p:cNvPr id="33796" name="Picture 4" descr="ãæ¨å·¥ãçåçæå°çµæ"/>
            <p:cNvPicPr>
              <a:picLocks noChangeAspect="1" noChangeArrowheads="1"/>
            </p:cNvPicPr>
            <p:nvPr/>
          </p:nvPicPr>
          <p:blipFill>
            <a:blip r:embed="rId4" cstate="print"/>
            <a:srcRect/>
            <a:stretch>
              <a:fillRect/>
            </a:stretch>
          </p:blipFill>
          <p:spPr bwMode="auto">
            <a:xfrm>
              <a:off x="4586955" y="3645024"/>
              <a:ext cx="2088232" cy="1519189"/>
            </a:xfrm>
            <a:prstGeom prst="rect">
              <a:avLst/>
            </a:prstGeom>
            <a:noFill/>
          </p:spPr>
        </p:pic>
        <p:sp>
          <p:nvSpPr>
            <p:cNvPr id="31" name="矩形 30"/>
            <p:cNvSpPr/>
            <p:nvPr/>
          </p:nvSpPr>
          <p:spPr>
            <a:xfrm>
              <a:off x="4499992" y="5301208"/>
              <a:ext cx="2262158" cy="369332"/>
            </a:xfrm>
            <a:prstGeom prst="rect">
              <a:avLst/>
            </a:prstGeom>
          </p:spPr>
          <p:txBody>
            <a:bodyPr wrap="none">
              <a:spAutoFit/>
            </a:bodyPr>
            <a:lstStyle/>
            <a:p>
              <a:r>
                <a:rPr lang="zh-TW" altLang="en-US" b="1" dirty="0" smtClean="0">
                  <a:solidFill>
                    <a:srgbClr val="000000"/>
                  </a:solidFill>
                  <a:latin typeface="微軟正黑體" pitchFamily="34" charset="-120"/>
                  <a:ea typeface="微軟正黑體" pitchFamily="34" charset="-120"/>
                </a:rPr>
                <a:t>該方法直接製成之物</a:t>
              </a:r>
              <a:endParaRPr lang="zh-TW" altLang="en-US" b="1" dirty="0">
                <a:latin typeface="微軟正黑體" pitchFamily="34" charset="-120"/>
                <a:ea typeface="微軟正黑體" pitchFamily="34" charset="-120"/>
              </a:endParaRPr>
            </a:p>
          </p:txBody>
        </p:sp>
      </p:grpSp>
    </p:spTree>
    <p:extLst>
      <p:ext uri="{BB962C8B-B14F-4D97-AF65-F5344CB8AC3E}">
        <p14:creationId xmlns:p14="http://schemas.microsoft.com/office/powerpoint/2010/main" val="3849841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ox(in)">
                                      <p:cBhvr>
                                        <p:cTn id="7" dur="10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ox(in)">
                                      <p:cBhvr>
                                        <p:cTn id="12" dur="500"/>
                                        <p:tgtEl>
                                          <p:spTgt spid="16"/>
                                        </p:tgtEl>
                                      </p:cBhvr>
                                    </p:animEffect>
                                  </p:childTnLst>
                                </p:cTn>
                              </p:par>
                              <p:par>
                                <p:cTn id="13" presetID="4" presetClass="entr" presetSubtype="16" fill="hold" nodeType="with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box(in)">
                                      <p:cBhvr>
                                        <p:cTn id="15"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日期版面配置區 1"/>
          <p:cNvSpPr>
            <a:spLocks noGrp="1"/>
          </p:cNvSpPr>
          <p:nvPr>
            <p:ph type="dt" sz="half" idx="10"/>
          </p:nvPr>
        </p:nvSpPr>
        <p:spPr>
          <a:xfrm>
            <a:off x="457200" y="6160219"/>
            <a:ext cx="2133600" cy="365125"/>
          </a:xfrm>
        </p:spPr>
        <p:txBody>
          <a:bodyPr/>
          <a:lstStyle/>
          <a:p>
            <a:r>
              <a:rPr lang="en-US" altLang="zh-TW" smtClean="0"/>
              <a:t>www.iipo.com.tw</a:t>
            </a:r>
            <a:endParaRPr lang="zh-TW" altLang="en-US" dirty="0"/>
          </a:p>
        </p:txBody>
      </p:sp>
      <p:sp>
        <p:nvSpPr>
          <p:cNvPr id="6" name="頁尾版面配置區 2"/>
          <p:cNvSpPr>
            <a:spLocks noGrp="1"/>
          </p:cNvSpPr>
          <p:nvPr>
            <p:ph type="ftr" sz="quarter" idx="11"/>
          </p:nvPr>
        </p:nvSpPr>
        <p:spPr>
          <a:xfrm>
            <a:off x="3124200" y="6160219"/>
            <a:ext cx="2895600" cy="365125"/>
          </a:xfrm>
        </p:spPr>
        <p:txBody>
          <a:bodyPr/>
          <a:lstStyle/>
          <a:p>
            <a:r>
              <a:rPr lang="zh-TW" altLang="en-US" smtClean="0"/>
              <a:t>源慶</a:t>
            </a:r>
            <a:r>
              <a:rPr lang="en-US" altLang="zh-TW" smtClean="0"/>
              <a:t>/</a:t>
            </a:r>
            <a:r>
              <a:rPr lang="zh-TW" altLang="en-US" smtClean="0"/>
              <a:t>鴻瑞國際法律專利商標事務所</a:t>
            </a:r>
            <a:endParaRPr lang="zh-TW" altLang="en-US" dirty="0"/>
          </a:p>
        </p:txBody>
      </p:sp>
      <p:sp>
        <p:nvSpPr>
          <p:cNvPr id="7" name="投影片編號版面配置區 3"/>
          <p:cNvSpPr>
            <a:spLocks noGrp="1"/>
          </p:cNvSpPr>
          <p:nvPr>
            <p:ph type="sldNum" sz="quarter" idx="12"/>
          </p:nvPr>
        </p:nvSpPr>
        <p:spPr>
          <a:xfrm>
            <a:off x="6553200" y="6160219"/>
            <a:ext cx="2133600" cy="365125"/>
          </a:xfrm>
        </p:spPr>
        <p:txBody>
          <a:bodyPr/>
          <a:lstStyle/>
          <a:p>
            <a:fld id="{144804FE-49CD-45A7-9DCA-03593087366E}" type="slidenum">
              <a:rPr lang="zh-TW" altLang="en-US" smtClean="0"/>
              <a:pPr/>
              <a:t>60</a:t>
            </a:fld>
            <a:endParaRPr lang="zh-TW" altLang="en-US"/>
          </a:p>
        </p:txBody>
      </p:sp>
      <p:cxnSp>
        <p:nvCxnSpPr>
          <p:cNvPr id="8" name="直線接點 7"/>
          <p:cNvCxnSpPr/>
          <p:nvPr/>
        </p:nvCxnSpPr>
        <p:spPr>
          <a:xfrm>
            <a:off x="0" y="6813376"/>
            <a:ext cx="9144000" cy="0"/>
          </a:xfrm>
          <a:prstGeom prst="line">
            <a:avLst/>
          </a:prstGeom>
          <a:ln w="165100"/>
        </p:spPr>
        <p:style>
          <a:lnRef idx="3">
            <a:schemeClr val="accent2"/>
          </a:lnRef>
          <a:fillRef idx="0">
            <a:schemeClr val="accent2"/>
          </a:fillRef>
          <a:effectRef idx="2">
            <a:schemeClr val="accent2"/>
          </a:effectRef>
          <a:fontRef idx="minor">
            <a:schemeClr val="tx1"/>
          </a:fontRef>
        </p:style>
      </p:cxnSp>
      <p:cxnSp>
        <p:nvCxnSpPr>
          <p:cNvPr id="9" name="直線接點 8"/>
          <p:cNvCxnSpPr/>
          <p:nvPr/>
        </p:nvCxnSpPr>
        <p:spPr>
          <a:xfrm>
            <a:off x="0" y="6597352"/>
            <a:ext cx="9144000" cy="0"/>
          </a:xfrm>
          <a:prstGeom prst="line">
            <a:avLst/>
          </a:prstGeom>
          <a:ln w="76200">
            <a:solidFill>
              <a:schemeClr val="accent2">
                <a:lumMod val="40000"/>
                <a:lumOff val="60000"/>
              </a:schemeClr>
            </a:solidFill>
          </a:ln>
        </p:spPr>
        <p:style>
          <a:lnRef idx="3">
            <a:schemeClr val="accent2"/>
          </a:lnRef>
          <a:fillRef idx="0">
            <a:schemeClr val="accent2"/>
          </a:fillRef>
          <a:effectRef idx="2">
            <a:schemeClr val="accent2"/>
          </a:effectRef>
          <a:fontRef idx="minor">
            <a:schemeClr val="tx1"/>
          </a:fontRef>
        </p:style>
      </p:cxnSp>
      <p:sp>
        <p:nvSpPr>
          <p:cNvPr id="10" name="矩形 9"/>
          <p:cNvSpPr/>
          <p:nvPr/>
        </p:nvSpPr>
        <p:spPr>
          <a:xfrm>
            <a:off x="4593676" y="1536468"/>
            <a:ext cx="2714628" cy="1200329"/>
          </a:xfrm>
          <a:prstGeom prst="rect">
            <a:avLst/>
          </a:prstGeom>
        </p:spPr>
        <p:txBody>
          <a:bodyPr wrap="square" anchor="ctr">
            <a:spAutoFit/>
          </a:bodyPr>
          <a:lstStyle/>
          <a:p>
            <a:pPr>
              <a:lnSpc>
                <a:spcPct val="150000"/>
              </a:lnSpc>
              <a:buFont typeface="Arial" pitchFamily="34" charset="0"/>
              <a:buChar char="•"/>
            </a:pPr>
            <a:r>
              <a:rPr lang="zh-TW" altLang="en-US" sz="2400" dirty="0" smtClean="0">
                <a:solidFill>
                  <a:schemeClr val="bg1">
                    <a:lumMod val="85000"/>
                  </a:schemeClr>
                </a:solidFill>
                <a:latin typeface="微軟正黑體" pitchFamily="34" charset="-120"/>
                <a:ea typeface="微軟正黑體" pitchFamily="34" charset="-120"/>
              </a:rPr>
              <a:t>  何謂專利權</a:t>
            </a:r>
            <a:endParaRPr lang="en-US" altLang="zh-TW" sz="2400" dirty="0" smtClean="0">
              <a:solidFill>
                <a:schemeClr val="bg1">
                  <a:lumMod val="85000"/>
                </a:schemeClr>
              </a:solidFill>
              <a:latin typeface="微軟正黑體" pitchFamily="34" charset="-120"/>
              <a:ea typeface="微軟正黑體" pitchFamily="34" charset="-120"/>
            </a:endParaRPr>
          </a:p>
          <a:p>
            <a:pPr>
              <a:lnSpc>
                <a:spcPct val="150000"/>
              </a:lnSpc>
              <a:buFont typeface="Arial" pitchFamily="34" charset="0"/>
              <a:buChar char="•"/>
            </a:pPr>
            <a:r>
              <a:rPr lang="zh-TW" altLang="en-US" sz="2400" dirty="0" smtClean="0">
                <a:solidFill>
                  <a:schemeClr val="bg1">
                    <a:lumMod val="85000"/>
                  </a:schemeClr>
                </a:solidFill>
                <a:latin typeface="微軟正黑體" pitchFamily="34" charset="-120"/>
                <a:ea typeface="微軟正黑體" pitchFamily="34" charset="-120"/>
              </a:rPr>
              <a:t>  專利種類</a:t>
            </a:r>
            <a:endParaRPr lang="en-US" altLang="zh-TW" sz="2400" dirty="0" smtClean="0">
              <a:solidFill>
                <a:schemeClr val="bg1">
                  <a:lumMod val="85000"/>
                </a:schemeClr>
              </a:solidFill>
              <a:latin typeface="微軟正黑體" pitchFamily="34" charset="-120"/>
              <a:ea typeface="微軟正黑體" pitchFamily="34" charset="-120"/>
            </a:endParaRPr>
          </a:p>
        </p:txBody>
      </p:sp>
      <p:sp>
        <p:nvSpPr>
          <p:cNvPr id="11" name="文字方塊 10"/>
          <p:cNvSpPr txBox="1"/>
          <p:nvPr/>
        </p:nvSpPr>
        <p:spPr>
          <a:xfrm>
            <a:off x="1403648" y="1772816"/>
            <a:ext cx="2745994" cy="523220"/>
          </a:xfrm>
          <a:prstGeom prst="rect">
            <a:avLst/>
          </a:prstGeom>
          <a:noFill/>
        </p:spPr>
        <p:txBody>
          <a:bodyPr wrap="square" rtlCol="0">
            <a:spAutoFit/>
          </a:bodyPr>
          <a:lstStyle/>
          <a:p>
            <a:pPr algn="ctr"/>
            <a:r>
              <a:rPr lang="en-US" altLang="zh-TW" sz="2800" b="1" dirty="0" smtClean="0">
                <a:solidFill>
                  <a:schemeClr val="bg1">
                    <a:lumMod val="85000"/>
                  </a:schemeClr>
                </a:solidFill>
                <a:latin typeface="微軟正黑體" panose="020B0604030504040204" pitchFamily="34" charset="-120"/>
                <a:ea typeface="微軟正黑體" panose="020B0604030504040204" pitchFamily="34" charset="-120"/>
              </a:rPr>
              <a:t>1.</a:t>
            </a:r>
            <a:r>
              <a:rPr lang="zh-TW" altLang="en-US" sz="2800" b="1" dirty="0" smtClean="0">
                <a:solidFill>
                  <a:schemeClr val="bg1">
                    <a:lumMod val="85000"/>
                  </a:schemeClr>
                </a:solidFill>
                <a:latin typeface="微軟正黑體" panose="020B0604030504040204" pitchFamily="34" charset="-120"/>
                <a:ea typeface="微軟正黑體" panose="020B0604030504040204" pitchFamily="34" charset="-120"/>
              </a:rPr>
              <a:t>專利</a:t>
            </a:r>
            <a:endParaRPr lang="zh-TW" altLang="en-US" sz="2800" b="1" dirty="0">
              <a:solidFill>
                <a:schemeClr val="bg1">
                  <a:lumMod val="85000"/>
                </a:schemeClr>
              </a:solidFill>
              <a:latin typeface="微軟正黑體" panose="020B0604030504040204" pitchFamily="34" charset="-120"/>
              <a:ea typeface="微軟正黑體" panose="020B0604030504040204" pitchFamily="34" charset="-120"/>
            </a:endParaRPr>
          </a:p>
        </p:txBody>
      </p:sp>
      <p:sp>
        <p:nvSpPr>
          <p:cNvPr id="12" name="文字方塊 11"/>
          <p:cNvSpPr txBox="1"/>
          <p:nvPr/>
        </p:nvSpPr>
        <p:spPr>
          <a:xfrm>
            <a:off x="1403648" y="3198307"/>
            <a:ext cx="2745994" cy="523220"/>
          </a:xfrm>
          <a:prstGeom prst="rect">
            <a:avLst/>
          </a:prstGeom>
          <a:noFill/>
        </p:spPr>
        <p:txBody>
          <a:bodyPr wrap="square" rtlCol="0">
            <a:spAutoFit/>
          </a:bodyPr>
          <a:lstStyle/>
          <a:p>
            <a:pPr algn="ctr"/>
            <a:r>
              <a:rPr lang="en-US" altLang="zh-TW" sz="2800" b="1" dirty="0" smtClean="0">
                <a:solidFill>
                  <a:schemeClr val="bg1">
                    <a:lumMod val="85000"/>
                  </a:schemeClr>
                </a:solidFill>
                <a:latin typeface="微軟正黑體" panose="020B0604030504040204" pitchFamily="34" charset="-120"/>
                <a:ea typeface="微軟正黑體" panose="020B0604030504040204" pitchFamily="34" charset="-120"/>
              </a:rPr>
              <a:t>2.</a:t>
            </a:r>
            <a:r>
              <a:rPr lang="zh-TW" altLang="en-US" sz="2800" b="1" dirty="0" smtClean="0">
                <a:solidFill>
                  <a:schemeClr val="bg1">
                    <a:lumMod val="85000"/>
                  </a:schemeClr>
                </a:solidFill>
                <a:latin typeface="微軟正黑體" panose="020B0604030504040204" pitchFamily="34" charset="-120"/>
                <a:ea typeface="微軟正黑體" panose="020B0604030504040204" pitchFamily="34" charset="-120"/>
              </a:rPr>
              <a:t>專利審查</a:t>
            </a:r>
            <a:endParaRPr lang="zh-TW" altLang="en-US" sz="2800" b="1" dirty="0">
              <a:solidFill>
                <a:schemeClr val="bg1">
                  <a:lumMod val="85000"/>
                </a:schemeClr>
              </a:solidFill>
              <a:latin typeface="微軟正黑體" panose="020B0604030504040204" pitchFamily="34" charset="-120"/>
              <a:ea typeface="微軟正黑體" panose="020B0604030504040204" pitchFamily="34" charset="-120"/>
            </a:endParaRPr>
          </a:p>
        </p:txBody>
      </p:sp>
      <p:sp>
        <p:nvSpPr>
          <p:cNvPr id="13" name="矩形 12"/>
          <p:cNvSpPr/>
          <p:nvPr/>
        </p:nvSpPr>
        <p:spPr>
          <a:xfrm>
            <a:off x="4593676" y="3065712"/>
            <a:ext cx="2714628" cy="1200329"/>
          </a:xfrm>
          <a:prstGeom prst="rect">
            <a:avLst/>
          </a:prstGeom>
        </p:spPr>
        <p:txBody>
          <a:bodyPr wrap="square" anchor="ctr">
            <a:spAutoFit/>
          </a:bodyPr>
          <a:lstStyle/>
          <a:p>
            <a:pPr>
              <a:lnSpc>
                <a:spcPct val="150000"/>
              </a:lnSpc>
              <a:buFont typeface="Arial" pitchFamily="34" charset="0"/>
              <a:buChar char="•"/>
            </a:pPr>
            <a:r>
              <a:rPr lang="zh-TW" altLang="en-US" sz="2400" dirty="0" smtClean="0">
                <a:solidFill>
                  <a:schemeClr val="bg1">
                    <a:lumMod val="85000"/>
                  </a:schemeClr>
                </a:solidFill>
                <a:latin typeface="微軟正黑體" pitchFamily="34" charset="-120"/>
                <a:ea typeface="微軟正黑體" pitchFamily="34" charset="-120"/>
              </a:rPr>
              <a:t>  審查程序差異</a:t>
            </a:r>
            <a:endParaRPr lang="en-US" altLang="zh-TW" sz="2400" dirty="0" smtClean="0">
              <a:solidFill>
                <a:schemeClr val="bg1">
                  <a:lumMod val="85000"/>
                </a:schemeClr>
              </a:solidFill>
              <a:latin typeface="微軟正黑體" pitchFamily="34" charset="-120"/>
              <a:ea typeface="微軟正黑體" pitchFamily="34" charset="-120"/>
            </a:endParaRPr>
          </a:p>
          <a:p>
            <a:pPr>
              <a:lnSpc>
                <a:spcPct val="150000"/>
              </a:lnSpc>
              <a:buFont typeface="Arial" pitchFamily="34" charset="0"/>
              <a:buChar char="•"/>
            </a:pPr>
            <a:r>
              <a:rPr lang="zh-TW" altLang="en-US" sz="2400" dirty="0" smtClean="0">
                <a:solidFill>
                  <a:schemeClr val="bg1">
                    <a:lumMod val="85000"/>
                  </a:schemeClr>
                </a:solidFill>
                <a:latin typeface="微軟正黑體" pitchFamily="34" charset="-120"/>
                <a:ea typeface="微軟正黑體" pitchFamily="34" charset="-120"/>
              </a:rPr>
              <a:t>  發明</a:t>
            </a:r>
            <a:r>
              <a:rPr lang="zh-TW" altLang="en-US" sz="2400" dirty="0">
                <a:solidFill>
                  <a:schemeClr val="bg1">
                    <a:lumMod val="85000"/>
                  </a:schemeClr>
                </a:solidFill>
                <a:latin typeface="微軟正黑體" pitchFamily="34" charset="-120"/>
                <a:ea typeface="微軟正黑體" pitchFamily="34" charset="-120"/>
              </a:rPr>
              <a:t>審查</a:t>
            </a:r>
            <a:r>
              <a:rPr lang="zh-TW" altLang="en-US" sz="2400" dirty="0" smtClean="0">
                <a:solidFill>
                  <a:schemeClr val="bg1">
                    <a:lumMod val="85000"/>
                  </a:schemeClr>
                </a:solidFill>
                <a:latin typeface="微軟正黑體" pitchFamily="34" charset="-120"/>
                <a:ea typeface="微軟正黑體" pitchFamily="34" charset="-120"/>
              </a:rPr>
              <a:t>要件</a:t>
            </a:r>
            <a:endParaRPr lang="zh-TW" altLang="en-US" sz="2400" dirty="0">
              <a:solidFill>
                <a:schemeClr val="bg1">
                  <a:lumMod val="85000"/>
                </a:schemeClr>
              </a:solidFill>
              <a:latin typeface="微軟正黑體" pitchFamily="34" charset="-120"/>
              <a:ea typeface="微軟正黑體" pitchFamily="34" charset="-120"/>
            </a:endParaRPr>
          </a:p>
        </p:txBody>
      </p:sp>
      <p:sp>
        <p:nvSpPr>
          <p:cNvPr id="14" name="文字方塊 13"/>
          <p:cNvSpPr txBox="1"/>
          <p:nvPr/>
        </p:nvSpPr>
        <p:spPr>
          <a:xfrm>
            <a:off x="1403648" y="4623799"/>
            <a:ext cx="2745994" cy="523220"/>
          </a:xfrm>
          <a:prstGeom prst="rect">
            <a:avLst/>
          </a:prstGeom>
          <a:noFill/>
        </p:spPr>
        <p:txBody>
          <a:bodyPr wrap="square" rtlCol="0">
            <a:spAutoFit/>
          </a:bodyPr>
          <a:lstStyle/>
          <a:p>
            <a:pPr algn="ctr"/>
            <a:r>
              <a:rPr lang="en-US" altLang="zh-TW" sz="2800" b="1" dirty="0" smtClean="0">
                <a:latin typeface="微軟正黑體" panose="020B0604030504040204" pitchFamily="34" charset="-120"/>
                <a:ea typeface="微軟正黑體" panose="020B0604030504040204" pitchFamily="34" charset="-120"/>
              </a:rPr>
              <a:t>3.</a:t>
            </a:r>
            <a:r>
              <a:rPr lang="zh-TW" altLang="en-US" sz="2800" b="1" dirty="0" smtClean="0">
                <a:latin typeface="微軟正黑體" panose="020B0604030504040204" pitchFamily="34" charset="-120"/>
                <a:ea typeface="微軟正黑體" panose="020B0604030504040204" pitchFamily="34" charset="-120"/>
              </a:rPr>
              <a:t>實務案例</a:t>
            </a:r>
            <a:endParaRPr lang="zh-TW" altLang="en-US" sz="2800" b="1" dirty="0">
              <a:latin typeface="微軟正黑體" panose="020B0604030504040204" pitchFamily="34" charset="-120"/>
              <a:ea typeface="微軟正黑體" panose="020B0604030504040204" pitchFamily="34" charset="-120"/>
            </a:endParaRPr>
          </a:p>
        </p:txBody>
      </p:sp>
      <p:sp>
        <p:nvSpPr>
          <p:cNvPr id="15" name="矩形 14"/>
          <p:cNvSpPr/>
          <p:nvPr/>
        </p:nvSpPr>
        <p:spPr>
          <a:xfrm>
            <a:off x="4593676" y="4650708"/>
            <a:ext cx="2714628" cy="578492"/>
          </a:xfrm>
          <a:prstGeom prst="rect">
            <a:avLst/>
          </a:prstGeom>
        </p:spPr>
        <p:txBody>
          <a:bodyPr wrap="square" anchor="ctr">
            <a:spAutoFit/>
          </a:bodyPr>
          <a:lstStyle/>
          <a:p>
            <a:pPr>
              <a:lnSpc>
                <a:spcPct val="150000"/>
              </a:lnSpc>
              <a:buFont typeface="Arial" pitchFamily="34" charset="0"/>
              <a:buChar char="•"/>
            </a:pPr>
            <a:r>
              <a:rPr lang="zh-TW" altLang="en-US" sz="2400" dirty="0" smtClean="0">
                <a:latin typeface="微軟正黑體" pitchFamily="34" charset="-120"/>
                <a:ea typeface="微軟正黑體" pitchFamily="34" charset="-120"/>
              </a:rPr>
              <a:t>  案例解析</a:t>
            </a:r>
            <a:endParaRPr lang="en-US" altLang="zh-TW" sz="2400" dirty="0" smtClean="0">
              <a:latin typeface="微軟正黑體" pitchFamily="34" charset="-120"/>
              <a:ea typeface="微軟正黑體" pitchFamily="34" charset="-120"/>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日期版面配置區 1"/>
          <p:cNvSpPr>
            <a:spLocks noGrp="1"/>
          </p:cNvSpPr>
          <p:nvPr>
            <p:ph type="dt" sz="half" idx="10"/>
          </p:nvPr>
        </p:nvSpPr>
        <p:spPr>
          <a:xfrm>
            <a:off x="457200" y="6160219"/>
            <a:ext cx="2133600" cy="365125"/>
          </a:xfrm>
        </p:spPr>
        <p:txBody>
          <a:bodyPr/>
          <a:lstStyle/>
          <a:p>
            <a:r>
              <a:rPr lang="en-US" altLang="zh-TW" smtClean="0"/>
              <a:t>www.iipo.com.tw</a:t>
            </a:r>
            <a:endParaRPr lang="zh-TW" altLang="en-US" dirty="0"/>
          </a:p>
        </p:txBody>
      </p:sp>
      <p:sp>
        <p:nvSpPr>
          <p:cNvPr id="6" name="頁尾版面配置區 2"/>
          <p:cNvSpPr>
            <a:spLocks noGrp="1"/>
          </p:cNvSpPr>
          <p:nvPr>
            <p:ph type="ftr" sz="quarter" idx="11"/>
          </p:nvPr>
        </p:nvSpPr>
        <p:spPr>
          <a:xfrm>
            <a:off x="3124200" y="6160219"/>
            <a:ext cx="2895600" cy="365125"/>
          </a:xfrm>
        </p:spPr>
        <p:txBody>
          <a:bodyPr/>
          <a:lstStyle/>
          <a:p>
            <a:r>
              <a:rPr lang="zh-TW" altLang="en-US" smtClean="0"/>
              <a:t>源慶</a:t>
            </a:r>
            <a:r>
              <a:rPr lang="en-US" altLang="zh-TW" smtClean="0"/>
              <a:t>/</a:t>
            </a:r>
            <a:r>
              <a:rPr lang="zh-TW" altLang="en-US" smtClean="0"/>
              <a:t>鴻瑞國際法律專利商標事務所</a:t>
            </a:r>
            <a:endParaRPr lang="zh-TW" altLang="en-US" dirty="0"/>
          </a:p>
        </p:txBody>
      </p:sp>
      <p:sp>
        <p:nvSpPr>
          <p:cNvPr id="7" name="投影片編號版面配置區 3"/>
          <p:cNvSpPr>
            <a:spLocks noGrp="1"/>
          </p:cNvSpPr>
          <p:nvPr>
            <p:ph type="sldNum" sz="quarter" idx="12"/>
          </p:nvPr>
        </p:nvSpPr>
        <p:spPr>
          <a:xfrm>
            <a:off x="6553200" y="6160219"/>
            <a:ext cx="2133600" cy="365125"/>
          </a:xfrm>
        </p:spPr>
        <p:txBody>
          <a:bodyPr/>
          <a:lstStyle/>
          <a:p>
            <a:fld id="{144804FE-49CD-45A7-9DCA-03593087366E}" type="slidenum">
              <a:rPr lang="zh-TW" altLang="en-US" smtClean="0"/>
              <a:pPr/>
              <a:t>61</a:t>
            </a:fld>
            <a:endParaRPr lang="zh-TW" altLang="en-US"/>
          </a:p>
        </p:txBody>
      </p:sp>
      <p:cxnSp>
        <p:nvCxnSpPr>
          <p:cNvPr id="8" name="直線接點 7"/>
          <p:cNvCxnSpPr/>
          <p:nvPr/>
        </p:nvCxnSpPr>
        <p:spPr>
          <a:xfrm>
            <a:off x="0" y="6813376"/>
            <a:ext cx="9144000" cy="0"/>
          </a:xfrm>
          <a:prstGeom prst="line">
            <a:avLst/>
          </a:prstGeom>
          <a:ln w="165100"/>
        </p:spPr>
        <p:style>
          <a:lnRef idx="3">
            <a:schemeClr val="accent2"/>
          </a:lnRef>
          <a:fillRef idx="0">
            <a:schemeClr val="accent2"/>
          </a:fillRef>
          <a:effectRef idx="2">
            <a:schemeClr val="accent2"/>
          </a:effectRef>
          <a:fontRef idx="minor">
            <a:schemeClr val="tx1"/>
          </a:fontRef>
        </p:style>
      </p:cxnSp>
      <p:cxnSp>
        <p:nvCxnSpPr>
          <p:cNvPr id="9" name="直線接點 8"/>
          <p:cNvCxnSpPr/>
          <p:nvPr/>
        </p:nvCxnSpPr>
        <p:spPr>
          <a:xfrm>
            <a:off x="0" y="6597352"/>
            <a:ext cx="9144000" cy="0"/>
          </a:xfrm>
          <a:prstGeom prst="line">
            <a:avLst/>
          </a:prstGeom>
          <a:ln w="76200">
            <a:solidFill>
              <a:schemeClr val="accent2">
                <a:lumMod val="40000"/>
                <a:lumOff val="60000"/>
              </a:schemeClr>
            </a:solidFill>
          </a:ln>
        </p:spPr>
        <p:style>
          <a:lnRef idx="3">
            <a:schemeClr val="accent2"/>
          </a:lnRef>
          <a:fillRef idx="0">
            <a:schemeClr val="accent2"/>
          </a:fillRef>
          <a:effectRef idx="2">
            <a:schemeClr val="accent2"/>
          </a:effectRef>
          <a:fontRef idx="minor">
            <a:schemeClr val="tx1"/>
          </a:fontRef>
        </p:style>
      </p:cxnSp>
      <p:sp>
        <p:nvSpPr>
          <p:cNvPr id="10" name="文字方塊 9"/>
          <p:cNvSpPr txBox="1"/>
          <p:nvPr/>
        </p:nvSpPr>
        <p:spPr>
          <a:xfrm>
            <a:off x="2951820" y="214290"/>
            <a:ext cx="3240360" cy="707886"/>
          </a:xfrm>
          <a:prstGeom prst="rect">
            <a:avLst/>
          </a:prstGeom>
          <a:noFill/>
        </p:spPr>
        <p:txBody>
          <a:bodyPr wrap="square" rtlCol="0">
            <a:spAutoFit/>
          </a:bodyPr>
          <a:lstStyle/>
          <a:p>
            <a:pPr algn="ctr"/>
            <a:r>
              <a:rPr lang="zh-TW" altLang="en-US" sz="4000" dirty="0" smtClean="0">
                <a:latin typeface="微軟正黑體" panose="020B0604030504040204" pitchFamily="34" charset="-120"/>
                <a:ea typeface="微軟正黑體" panose="020B0604030504040204" pitchFamily="34" charset="-120"/>
              </a:rPr>
              <a:t>案例解析</a:t>
            </a:r>
            <a:endParaRPr lang="zh-TW" altLang="en-US" sz="4000" dirty="0">
              <a:latin typeface="微軟正黑體" panose="020B0604030504040204" pitchFamily="34" charset="-120"/>
              <a:ea typeface="微軟正黑體" panose="020B0604030504040204" pitchFamily="34" charset="-120"/>
            </a:endParaRPr>
          </a:p>
        </p:txBody>
      </p:sp>
      <p:sp>
        <p:nvSpPr>
          <p:cNvPr id="11" name="內容版面配置區 2"/>
          <p:cNvSpPr txBox="1">
            <a:spLocks/>
          </p:cNvSpPr>
          <p:nvPr/>
        </p:nvSpPr>
        <p:spPr>
          <a:xfrm>
            <a:off x="467544" y="1091538"/>
            <a:ext cx="7707192" cy="3777622"/>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50000"/>
              </a:lnSpc>
            </a:pPr>
            <a:r>
              <a:rPr lang="zh-TW" altLang="en-US" sz="2400" dirty="0" smtClean="0">
                <a:latin typeface="微軟正黑體" panose="020B0604030504040204" pitchFamily="34" charset="-120"/>
                <a:ea typeface="微軟正黑體" panose="020B0604030504040204" pitchFamily="34" charset="-120"/>
                <a:cs typeface="華康標楷體(P)" pitchFamily="66" charset="-120"/>
              </a:rPr>
              <a:t>約為申請後兩年起收到</a:t>
            </a:r>
            <a:r>
              <a:rPr lang="zh-TW" altLang="en-US" sz="2400" dirty="0">
                <a:latin typeface="微軟正黑體" panose="020B0604030504040204" pitchFamily="34" charset="-120"/>
                <a:ea typeface="微軟正黑體" panose="020B0604030504040204" pitchFamily="34" charset="-120"/>
                <a:cs typeface="華康標楷體(P)" pitchFamily="66" charset="-120"/>
              </a:rPr>
              <a:t>第一次</a:t>
            </a:r>
            <a:r>
              <a:rPr lang="zh-TW" altLang="en-US" sz="2400" dirty="0" smtClean="0">
                <a:latin typeface="微軟正黑體" panose="020B0604030504040204" pitchFamily="34" charset="-120"/>
                <a:ea typeface="微軟正黑體" panose="020B0604030504040204" pitchFamily="34" charset="-120"/>
                <a:cs typeface="華康標楷體(P)" pitchFamily="66" charset="-120"/>
              </a:rPr>
              <a:t>審查意見通知函</a:t>
            </a:r>
            <a:endParaRPr lang="en-US" altLang="zh-TW" sz="2400" dirty="0" smtClean="0">
              <a:latin typeface="微軟正黑體" panose="020B0604030504040204" pitchFamily="34" charset="-120"/>
              <a:ea typeface="微軟正黑體" panose="020B0604030504040204" pitchFamily="34" charset="-120"/>
              <a:cs typeface="華康標楷體(P)" pitchFamily="66" charset="-120"/>
            </a:endParaRPr>
          </a:p>
          <a:p>
            <a:pPr>
              <a:lnSpc>
                <a:spcPct val="150000"/>
              </a:lnSpc>
            </a:pPr>
            <a:r>
              <a:rPr lang="zh-TW" altLang="en-US" sz="2400" dirty="0" smtClean="0">
                <a:latin typeface="微軟正黑體" panose="020B0604030504040204" pitchFamily="34" charset="-120"/>
                <a:ea typeface="微軟正黑體" panose="020B0604030504040204" pitchFamily="34" charset="-120"/>
                <a:cs typeface="華康標楷體(P)" pitchFamily="66" charset="-120"/>
              </a:rPr>
              <a:t>提出申復的時間：</a:t>
            </a:r>
            <a:r>
              <a:rPr lang="zh-TW" altLang="en-US" sz="2400" b="1" dirty="0" smtClean="0">
                <a:solidFill>
                  <a:schemeClr val="accent2"/>
                </a:solidFill>
                <a:latin typeface="微軟正黑體" panose="020B0604030504040204" pitchFamily="34" charset="-120"/>
                <a:ea typeface="微軟正黑體" panose="020B0604030504040204" pitchFamily="34" charset="-120"/>
                <a:cs typeface="華康標楷體(P)" pitchFamily="66" charset="-120"/>
              </a:rPr>
              <a:t>兩個月</a:t>
            </a:r>
            <a:r>
              <a:rPr lang="zh-TW" altLang="en-US" sz="2400" dirty="0" smtClean="0">
                <a:latin typeface="微軟正黑體" panose="020B0604030504040204" pitchFamily="34" charset="-120"/>
                <a:ea typeface="微軟正黑體" panose="020B0604030504040204" pitchFamily="34" charset="-120"/>
                <a:cs typeface="華康標楷體(P)" pitchFamily="66" charset="-120"/>
              </a:rPr>
              <a:t>，可</a:t>
            </a:r>
            <a:r>
              <a:rPr lang="zh-TW" altLang="en-US" sz="2400" b="1" dirty="0" smtClean="0">
                <a:latin typeface="微軟正黑體" panose="020B0604030504040204" pitchFamily="34" charset="-120"/>
                <a:ea typeface="微軟正黑體" panose="020B0604030504040204" pitchFamily="34" charset="-120"/>
                <a:cs typeface="華康標楷體(P)" pitchFamily="66" charset="-120"/>
              </a:rPr>
              <a:t>延展兩個月</a:t>
            </a:r>
            <a:endParaRPr lang="en-US" altLang="zh-TW" sz="2400" b="1" dirty="0" smtClean="0">
              <a:latin typeface="微軟正黑體" panose="020B0604030504040204" pitchFamily="34" charset="-120"/>
              <a:ea typeface="微軟正黑體" panose="020B0604030504040204" pitchFamily="34" charset="-120"/>
              <a:cs typeface="華康標楷體(P)" pitchFamily="66" charset="-120"/>
            </a:endParaRPr>
          </a:p>
          <a:p>
            <a:pPr>
              <a:lnSpc>
                <a:spcPct val="150000"/>
              </a:lnSpc>
            </a:pPr>
            <a:r>
              <a:rPr lang="zh-TW" altLang="en-US" sz="2400" dirty="0" smtClean="0">
                <a:latin typeface="微軟正黑體" panose="020B0604030504040204" pitchFamily="34" charset="-120"/>
                <a:ea typeface="微軟正黑體" panose="020B0604030504040204" pitchFamily="34" charset="-120"/>
              </a:rPr>
              <a:t>收到核駁審定書後可提起</a:t>
            </a:r>
            <a:r>
              <a:rPr lang="zh-TW" altLang="en-US" sz="2400" b="1" dirty="0" smtClean="0">
                <a:latin typeface="微軟正黑體" panose="020B0604030504040204" pitchFamily="34" charset="-120"/>
                <a:ea typeface="微軟正黑體" panose="020B0604030504040204" pitchFamily="34" charset="-120"/>
              </a:rPr>
              <a:t>再審查</a:t>
            </a:r>
            <a:endParaRPr lang="en-US" altLang="zh-TW" sz="2400" b="1" dirty="0" smtClean="0">
              <a:latin typeface="微軟正黑體" panose="020B0604030504040204" pitchFamily="34" charset="-120"/>
              <a:ea typeface="微軟正黑體" panose="020B0604030504040204" pitchFamily="34" charset="-120"/>
            </a:endParaRPr>
          </a:p>
          <a:p>
            <a:pPr>
              <a:lnSpc>
                <a:spcPct val="150000"/>
              </a:lnSpc>
            </a:pPr>
            <a:r>
              <a:rPr lang="zh-TW" altLang="en-US" sz="2400" dirty="0" smtClean="0">
                <a:latin typeface="微軟正黑體" panose="020B0604030504040204" pitchFamily="34" charset="-120"/>
                <a:ea typeface="微軟正黑體" panose="020B0604030504040204" pitchFamily="34" charset="-120"/>
              </a:rPr>
              <a:t>再審查程序將</a:t>
            </a:r>
            <a:r>
              <a:rPr lang="zh-TW" altLang="en-US" sz="2400" b="1" dirty="0" smtClean="0">
                <a:latin typeface="微軟正黑體" panose="020B0604030504040204" pitchFamily="34" charset="-120"/>
                <a:ea typeface="微軟正黑體" panose="020B0604030504040204" pitchFamily="34" charset="-120"/>
              </a:rPr>
              <a:t>更換</a:t>
            </a:r>
            <a:r>
              <a:rPr lang="zh-TW" altLang="en-US" sz="2400" dirty="0" smtClean="0">
                <a:latin typeface="微軟正黑體" panose="020B0604030504040204" pitchFamily="34" charset="-120"/>
                <a:ea typeface="微軟正黑體" panose="020B0604030504040204" pitchFamily="34" charset="-120"/>
              </a:rPr>
              <a:t>審查委員</a:t>
            </a:r>
            <a:endParaRPr lang="en-US" altLang="zh-TW" sz="2400" dirty="0" smtClean="0">
              <a:latin typeface="微軟正黑體" panose="020B0604030504040204" pitchFamily="34" charset="-120"/>
              <a:ea typeface="微軟正黑體" panose="020B0604030504040204" pitchFamily="34" charset="-120"/>
              <a:cs typeface="華康標楷體(P)" pitchFamily="66" charset="-120"/>
            </a:endParaRPr>
          </a:p>
          <a:p>
            <a:pPr>
              <a:lnSpc>
                <a:spcPct val="150000"/>
              </a:lnSpc>
            </a:pPr>
            <a:endParaRPr lang="zh-TW" altLang="en-US" sz="2400" dirty="0">
              <a:latin typeface="微軟正黑體" panose="020B0604030504040204" pitchFamily="34" charset="-120"/>
              <a:ea typeface="微軟正黑體" panose="020B0604030504040204" pitchFamily="34" charset="-120"/>
              <a:cs typeface="華康標楷體(P)" pitchFamily="66" charset="-120"/>
            </a:endParaRPr>
          </a:p>
        </p:txBody>
      </p:sp>
      <p:pic>
        <p:nvPicPr>
          <p:cNvPr id="12" name="圖片 11" descr="01.bmp"/>
          <p:cNvPicPr>
            <a:picLocks noChangeAspect="1"/>
          </p:cNvPicPr>
          <p:nvPr/>
        </p:nvPicPr>
        <p:blipFill>
          <a:blip r:embed="rId2" cstate="print"/>
          <a:stretch>
            <a:fillRect/>
          </a:stretch>
        </p:blipFill>
        <p:spPr>
          <a:xfrm>
            <a:off x="4006224" y="3501008"/>
            <a:ext cx="5102280" cy="2880320"/>
          </a:xfrm>
          <a:prstGeom prst="rect">
            <a:avLst/>
          </a:prstGeom>
          <a:ln>
            <a:solidFill>
              <a:schemeClr val="tx1"/>
            </a:solidFill>
          </a:ln>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日期版面配置區 1"/>
          <p:cNvSpPr>
            <a:spLocks noGrp="1"/>
          </p:cNvSpPr>
          <p:nvPr>
            <p:ph type="dt" sz="half" idx="10"/>
          </p:nvPr>
        </p:nvSpPr>
        <p:spPr>
          <a:xfrm>
            <a:off x="457200" y="6160219"/>
            <a:ext cx="2133600" cy="365125"/>
          </a:xfrm>
        </p:spPr>
        <p:txBody>
          <a:bodyPr/>
          <a:lstStyle/>
          <a:p>
            <a:r>
              <a:rPr lang="en-US" altLang="zh-TW" smtClean="0"/>
              <a:t>www.iipo.com.tw</a:t>
            </a:r>
            <a:endParaRPr lang="zh-TW" altLang="en-US" dirty="0"/>
          </a:p>
        </p:txBody>
      </p:sp>
      <p:sp>
        <p:nvSpPr>
          <p:cNvPr id="6" name="頁尾版面配置區 2"/>
          <p:cNvSpPr>
            <a:spLocks noGrp="1"/>
          </p:cNvSpPr>
          <p:nvPr>
            <p:ph type="ftr" sz="quarter" idx="11"/>
          </p:nvPr>
        </p:nvSpPr>
        <p:spPr>
          <a:xfrm>
            <a:off x="3124200" y="6160219"/>
            <a:ext cx="2895600" cy="365125"/>
          </a:xfrm>
        </p:spPr>
        <p:txBody>
          <a:bodyPr/>
          <a:lstStyle/>
          <a:p>
            <a:r>
              <a:rPr lang="zh-TW" altLang="en-US" smtClean="0"/>
              <a:t>源慶</a:t>
            </a:r>
            <a:r>
              <a:rPr lang="en-US" altLang="zh-TW" smtClean="0"/>
              <a:t>/</a:t>
            </a:r>
            <a:r>
              <a:rPr lang="zh-TW" altLang="en-US" smtClean="0"/>
              <a:t>鴻瑞國際法律專利商標事務所</a:t>
            </a:r>
            <a:endParaRPr lang="zh-TW" altLang="en-US" dirty="0"/>
          </a:p>
        </p:txBody>
      </p:sp>
      <p:sp>
        <p:nvSpPr>
          <p:cNvPr id="7" name="投影片編號版面配置區 3"/>
          <p:cNvSpPr>
            <a:spLocks noGrp="1"/>
          </p:cNvSpPr>
          <p:nvPr>
            <p:ph type="sldNum" sz="quarter" idx="12"/>
          </p:nvPr>
        </p:nvSpPr>
        <p:spPr>
          <a:xfrm>
            <a:off x="6553200" y="6160219"/>
            <a:ext cx="2133600" cy="365125"/>
          </a:xfrm>
        </p:spPr>
        <p:txBody>
          <a:bodyPr/>
          <a:lstStyle/>
          <a:p>
            <a:fld id="{144804FE-49CD-45A7-9DCA-03593087366E}" type="slidenum">
              <a:rPr lang="zh-TW" altLang="en-US" smtClean="0"/>
              <a:pPr/>
              <a:t>62</a:t>
            </a:fld>
            <a:endParaRPr lang="zh-TW" altLang="en-US"/>
          </a:p>
        </p:txBody>
      </p:sp>
      <p:cxnSp>
        <p:nvCxnSpPr>
          <p:cNvPr id="8" name="直線接點 7"/>
          <p:cNvCxnSpPr/>
          <p:nvPr/>
        </p:nvCxnSpPr>
        <p:spPr>
          <a:xfrm>
            <a:off x="0" y="6813376"/>
            <a:ext cx="9144000" cy="0"/>
          </a:xfrm>
          <a:prstGeom prst="line">
            <a:avLst/>
          </a:prstGeom>
          <a:ln w="165100"/>
        </p:spPr>
        <p:style>
          <a:lnRef idx="3">
            <a:schemeClr val="accent2"/>
          </a:lnRef>
          <a:fillRef idx="0">
            <a:schemeClr val="accent2"/>
          </a:fillRef>
          <a:effectRef idx="2">
            <a:schemeClr val="accent2"/>
          </a:effectRef>
          <a:fontRef idx="minor">
            <a:schemeClr val="tx1"/>
          </a:fontRef>
        </p:style>
      </p:cxnSp>
      <p:cxnSp>
        <p:nvCxnSpPr>
          <p:cNvPr id="9" name="直線接點 8"/>
          <p:cNvCxnSpPr/>
          <p:nvPr/>
        </p:nvCxnSpPr>
        <p:spPr>
          <a:xfrm>
            <a:off x="0" y="6597352"/>
            <a:ext cx="9144000" cy="0"/>
          </a:xfrm>
          <a:prstGeom prst="line">
            <a:avLst/>
          </a:prstGeom>
          <a:ln w="76200">
            <a:solidFill>
              <a:schemeClr val="accent2">
                <a:lumMod val="40000"/>
                <a:lumOff val="60000"/>
              </a:schemeClr>
            </a:solidFill>
          </a:ln>
        </p:spPr>
        <p:style>
          <a:lnRef idx="3">
            <a:schemeClr val="accent2"/>
          </a:lnRef>
          <a:fillRef idx="0">
            <a:schemeClr val="accent2"/>
          </a:fillRef>
          <a:effectRef idx="2">
            <a:schemeClr val="accent2"/>
          </a:effectRef>
          <a:fontRef idx="minor">
            <a:schemeClr val="tx1"/>
          </a:fontRef>
        </p:style>
      </p:cxnSp>
      <p:sp>
        <p:nvSpPr>
          <p:cNvPr id="10" name="文字方塊 9"/>
          <p:cNvSpPr txBox="1"/>
          <p:nvPr/>
        </p:nvSpPr>
        <p:spPr>
          <a:xfrm>
            <a:off x="2951820" y="214290"/>
            <a:ext cx="3240360" cy="707886"/>
          </a:xfrm>
          <a:prstGeom prst="rect">
            <a:avLst/>
          </a:prstGeom>
          <a:noFill/>
        </p:spPr>
        <p:txBody>
          <a:bodyPr wrap="square" rtlCol="0">
            <a:spAutoFit/>
          </a:bodyPr>
          <a:lstStyle/>
          <a:p>
            <a:pPr algn="ctr"/>
            <a:r>
              <a:rPr lang="zh-TW" altLang="en-US" sz="4000" dirty="0">
                <a:latin typeface="微軟正黑體" panose="020B0604030504040204" pitchFamily="34" charset="-120"/>
                <a:ea typeface="微軟正黑體" panose="020B0604030504040204" pitchFamily="34" charset="-120"/>
              </a:rPr>
              <a:t>案例解析</a:t>
            </a:r>
          </a:p>
        </p:txBody>
      </p:sp>
      <p:grpSp>
        <p:nvGrpSpPr>
          <p:cNvPr id="4" name="群組 3"/>
          <p:cNvGrpSpPr/>
          <p:nvPr/>
        </p:nvGrpSpPr>
        <p:grpSpPr>
          <a:xfrm>
            <a:off x="3203848" y="1916832"/>
            <a:ext cx="5760639" cy="2806104"/>
            <a:chOff x="756530" y="1365510"/>
            <a:chExt cx="7319192" cy="3348224"/>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6708" r="8429"/>
            <a:stretch/>
          </p:blipFill>
          <p:spPr bwMode="auto">
            <a:xfrm>
              <a:off x="756530" y="1365510"/>
              <a:ext cx="7319192" cy="33482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1" name="直線接點 10"/>
            <p:cNvCxnSpPr/>
            <p:nvPr/>
          </p:nvCxnSpPr>
          <p:spPr>
            <a:xfrm>
              <a:off x="2011611" y="1588691"/>
              <a:ext cx="2016000" cy="0"/>
            </a:xfrm>
            <a:prstGeom prst="line">
              <a:avLst/>
            </a:prstGeom>
          </p:spPr>
          <p:style>
            <a:lnRef idx="2">
              <a:schemeClr val="accent2"/>
            </a:lnRef>
            <a:fillRef idx="0">
              <a:schemeClr val="accent2"/>
            </a:fillRef>
            <a:effectRef idx="1">
              <a:schemeClr val="accent2"/>
            </a:effectRef>
            <a:fontRef idx="minor">
              <a:schemeClr val="tx1"/>
            </a:fontRef>
          </p:style>
        </p:cxnSp>
        <p:cxnSp>
          <p:nvCxnSpPr>
            <p:cNvPr id="12" name="直線接點 11"/>
            <p:cNvCxnSpPr/>
            <p:nvPr/>
          </p:nvCxnSpPr>
          <p:spPr>
            <a:xfrm>
              <a:off x="6084168" y="3861048"/>
              <a:ext cx="864096" cy="0"/>
            </a:xfrm>
            <a:prstGeom prst="line">
              <a:avLst/>
            </a:prstGeom>
          </p:spPr>
          <p:style>
            <a:lnRef idx="2">
              <a:schemeClr val="accent2"/>
            </a:lnRef>
            <a:fillRef idx="0">
              <a:schemeClr val="accent2"/>
            </a:fillRef>
            <a:effectRef idx="1">
              <a:schemeClr val="accent2"/>
            </a:effectRef>
            <a:fontRef idx="minor">
              <a:schemeClr val="tx1"/>
            </a:fontRef>
          </p:style>
        </p:cxnSp>
      </p:gr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362" y="922176"/>
            <a:ext cx="2794732" cy="37309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圓角矩形 12"/>
          <p:cNvSpPr/>
          <p:nvPr/>
        </p:nvSpPr>
        <p:spPr>
          <a:xfrm>
            <a:off x="467544" y="2020739"/>
            <a:ext cx="2484276" cy="1014840"/>
          </a:xfrm>
          <a:prstGeom prst="round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 name="文字方塊 2"/>
          <p:cNvSpPr txBox="1"/>
          <p:nvPr/>
        </p:nvSpPr>
        <p:spPr>
          <a:xfrm>
            <a:off x="5127774" y="3035579"/>
            <a:ext cx="956393" cy="369332"/>
          </a:xfrm>
          <a:prstGeom prst="rect">
            <a:avLst/>
          </a:prstGeom>
          <a:noFill/>
        </p:spPr>
        <p:txBody>
          <a:bodyPr wrap="square" rtlCol="0">
            <a:spAutoFit/>
          </a:bodyPr>
          <a:lstStyle/>
          <a:p>
            <a:pPr algn="ctr"/>
            <a:r>
              <a:rPr lang="zh-TW" altLang="en-US" b="1" dirty="0">
                <a:latin typeface="微軟正黑體" panose="020B0604030504040204" pitchFamily="34" charset="-120"/>
                <a:ea typeface="微軟正黑體" panose="020B0604030504040204" pitchFamily="34" charset="-120"/>
              </a:rPr>
              <a:t>申請號</a:t>
            </a:r>
          </a:p>
        </p:txBody>
      </p:sp>
      <p:cxnSp>
        <p:nvCxnSpPr>
          <p:cNvPr id="23" name="直線接點 22"/>
          <p:cNvCxnSpPr/>
          <p:nvPr/>
        </p:nvCxnSpPr>
        <p:spPr>
          <a:xfrm>
            <a:off x="4067944" y="3645024"/>
            <a:ext cx="2232000" cy="0"/>
          </a:xfrm>
          <a:prstGeom prst="line">
            <a:avLst/>
          </a:prstGeom>
        </p:spPr>
        <p:style>
          <a:lnRef idx="2">
            <a:schemeClr val="accent2"/>
          </a:lnRef>
          <a:fillRef idx="0">
            <a:schemeClr val="accent2"/>
          </a:fillRef>
          <a:effectRef idx="1">
            <a:schemeClr val="accent2"/>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日期版面配置區 1"/>
          <p:cNvSpPr>
            <a:spLocks noGrp="1"/>
          </p:cNvSpPr>
          <p:nvPr>
            <p:ph type="dt" sz="half" idx="10"/>
          </p:nvPr>
        </p:nvSpPr>
        <p:spPr>
          <a:xfrm>
            <a:off x="457200" y="6160219"/>
            <a:ext cx="2133600" cy="365125"/>
          </a:xfrm>
        </p:spPr>
        <p:txBody>
          <a:bodyPr/>
          <a:lstStyle/>
          <a:p>
            <a:r>
              <a:rPr lang="en-US" altLang="zh-TW" smtClean="0"/>
              <a:t>www.iipo.com.tw</a:t>
            </a:r>
            <a:endParaRPr lang="zh-TW" altLang="en-US" dirty="0"/>
          </a:p>
        </p:txBody>
      </p:sp>
      <p:sp>
        <p:nvSpPr>
          <p:cNvPr id="6" name="頁尾版面配置區 2"/>
          <p:cNvSpPr>
            <a:spLocks noGrp="1"/>
          </p:cNvSpPr>
          <p:nvPr>
            <p:ph type="ftr" sz="quarter" idx="11"/>
          </p:nvPr>
        </p:nvSpPr>
        <p:spPr>
          <a:xfrm>
            <a:off x="3124200" y="6160219"/>
            <a:ext cx="2895600" cy="365125"/>
          </a:xfrm>
        </p:spPr>
        <p:txBody>
          <a:bodyPr/>
          <a:lstStyle/>
          <a:p>
            <a:r>
              <a:rPr lang="zh-TW" altLang="en-US" smtClean="0"/>
              <a:t>源慶</a:t>
            </a:r>
            <a:r>
              <a:rPr lang="en-US" altLang="zh-TW" smtClean="0"/>
              <a:t>/</a:t>
            </a:r>
            <a:r>
              <a:rPr lang="zh-TW" altLang="en-US" smtClean="0"/>
              <a:t>鴻瑞國際法律專利商標事務所</a:t>
            </a:r>
            <a:endParaRPr lang="zh-TW" altLang="en-US" dirty="0"/>
          </a:p>
        </p:txBody>
      </p:sp>
      <p:sp>
        <p:nvSpPr>
          <p:cNvPr id="7" name="投影片編號版面配置區 3"/>
          <p:cNvSpPr>
            <a:spLocks noGrp="1"/>
          </p:cNvSpPr>
          <p:nvPr>
            <p:ph type="sldNum" sz="quarter" idx="12"/>
          </p:nvPr>
        </p:nvSpPr>
        <p:spPr>
          <a:xfrm>
            <a:off x="6553200" y="6160219"/>
            <a:ext cx="2133600" cy="365125"/>
          </a:xfrm>
        </p:spPr>
        <p:txBody>
          <a:bodyPr/>
          <a:lstStyle/>
          <a:p>
            <a:fld id="{144804FE-49CD-45A7-9DCA-03593087366E}" type="slidenum">
              <a:rPr lang="zh-TW" altLang="en-US" smtClean="0"/>
              <a:pPr/>
              <a:t>63</a:t>
            </a:fld>
            <a:endParaRPr lang="zh-TW" altLang="en-US"/>
          </a:p>
        </p:txBody>
      </p:sp>
      <p:cxnSp>
        <p:nvCxnSpPr>
          <p:cNvPr id="8" name="直線接點 7"/>
          <p:cNvCxnSpPr/>
          <p:nvPr/>
        </p:nvCxnSpPr>
        <p:spPr>
          <a:xfrm>
            <a:off x="0" y="6813376"/>
            <a:ext cx="9144000" cy="0"/>
          </a:xfrm>
          <a:prstGeom prst="line">
            <a:avLst/>
          </a:prstGeom>
          <a:ln w="165100"/>
        </p:spPr>
        <p:style>
          <a:lnRef idx="3">
            <a:schemeClr val="accent2"/>
          </a:lnRef>
          <a:fillRef idx="0">
            <a:schemeClr val="accent2"/>
          </a:fillRef>
          <a:effectRef idx="2">
            <a:schemeClr val="accent2"/>
          </a:effectRef>
          <a:fontRef idx="minor">
            <a:schemeClr val="tx1"/>
          </a:fontRef>
        </p:style>
      </p:cxnSp>
      <p:cxnSp>
        <p:nvCxnSpPr>
          <p:cNvPr id="9" name="直線接點 8"/>
          <p:cNvCxnSpPr/>
          <p:nvPr/>
        </p:nvCxnSpPr>
        <p:spPr>
          <a:xfrm>
            <a:off x="0" y="6597352"/>
            <a:ext cx="9144000" cy="0"/>
          </a:xfrm>
          <a:prstGeom prst="line">
            <a:avLst/>
          </a:prstGeom>
          <a:ln w="76200">
            <a:solidFill>
              <a:schemeClr val="accent2">
                <a:lumMod val="40000"/>
                <a:lumOff val="60000"/>
              </a:schemeClr>
            </a:solidFill>
          </a:ln>
        </p:spPr>
        <p:style>
          <a:lnRef idx="3">
            <a:schemeClr val="accent2"/>
          </a:lnRef>
          <a:fillRef idx="0">
            <a:schemeClr val="accent2"/>
          </a:fillRef>
          <a:effectRef idx="2">
            <a:schemeClr val="accent2"/>
          </a:effectRef>
          <a:fontRef idx="minor">
            <a:schemeClr val="tx1"/>
          </a:fontRef>
        </p:style>
      </p:cxnSp>
      <p:sp>
        <p:nvSpPr>
          <p:cNvPr id="10" name="文字方塊 9"/>
          <p:cNvSpPr txBox="1"/>
          <p:nvPr/>
        </p:nvSpPr>
        <p:spPr>
          <a:xfrm>
            <a:off x="2951820" y="214290"/>
            <a:ext cx="3240360" cy="707886"/>
          </a:xfrm>
          <a:prstGeom prst="rect">
            <a:avLst/>
          </a:prstGeom>
          <a:noFill/>
        </p:spPr>
        <p:txBody>
          <a:bodyPr wrap="square" rtlCol="0">
            <a:spAutoFit/>
          </a:bodyPr>
          <a:lstStyle/>
          <a:p>
            <a:pPr algn="ctr"/>
            <a:r>
              <a:rPr lang="zh-TW" altLang="en-US" sz="4000" dirty="0">
                <a:latin typeface="微軟正黑體" panose="020B0604030504040204" pitchFamily="34" charset="-120"/>
                <a:ea typeface="微軟正黑體" panose="020B0604030504040204" pitchFamily="34" charset="-120"/>
              </a:rPr>
              <a:t>案例解析</a:t>
            </a:r>
          </a:p>
        </p:txBody>
      </p:sp>
      <p:grpSp>
        <p:nvGrpSpPr>
          <p:cNvPr id="2" name="群組 1"/>
          <p:cNvGrpSpPr/>
          <p:nvPr/>
        </p:nvGrpSpPr>
        <p:grpSpPr>
          <a:xfrm>
            <a:off x="3130094" y="2130242"/>
            <a:ext cx="5870398" cy="1802814"/>
            <a:chOff x="899592" y="2152278"/>
            <a:chExt cx="7676520" cy="170877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2152278"/>
              <a:ext cx="7676520" cy="17087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1" name="直線接點 10"/>
            <p:cNvCxnSpPr/>
            <p:nvPr/>
          </p:nvCxnSpPr>
          <p:spPr>
            <a:xfrm>
              <a:off x="2951820" y="3000470"/>
              <a:ext cx="4896000" cy="0"/>
            </a:xfrm>
            <a:prstGeom prst="line">
              <a:avLst/>
            </a:prstGeom>
          </p:spPr>
          <p:style>
            <a:lnRef idx="2">
              <a:schemeClr val="accent2"/>
            </a:lnRef>
            <a:fillRef idx="0">
              <a:schemeClr val="accent2"/>
            </a:fillRef>
            <a:effectRef idx="1">
              <a:schemeClr val="accent2"/>
            </a:effectRef>
            <a:fontRef idx="minor">
              <a:schemeClr val="tx1"/>
            </a:fontRef>
          </p:style>
        </p:cxnSp>
        <p:cxnSp>
          <p:nvCxnSpPr>
            <p:cNvPr id="12" name="直線接點 11"/>
            <p:cNvCxnSpPr/>
            <p:nvPr/>
          </p:nvCxnSpPr>
          <p:spPr>
            <a:xfrm>
              <a:off x="7308304" y="3356992"/>
              <a:ext cx="864096" cy="0"/>
            </a:xfrm>
            <a:prstGeom prst="line">
              <a:avLst/>
            </a:prstGeom>
          </p:spPr>
          <p:style>
            <a:lnRef idx="2">
              <a:schemeClr val="accent2"/>
            </a:lnRef>
            <a:fillRef idx="0">
              <a:schemeClr val="accent2"/>
            </a:fillRef>
            <a:effectRef idx="1">
              <a:schemeClr val="accent2"/>
            </a:effectRef>
            <a:fontRef idx="minor">
              <a:schemeClr val="tx1"/>
            </a:fontRef>
          </p:style>
        </p:cxnSp>
        <p:cxnSp>
          <p:nvCxnSpPr>
            <p:cNvPr id="13" name="直線接點 12"/>
            <p:cNvCxnSpPr/>
            <p:nvPr/>
          </p:nvCxnSpPr>
          <p:spPr>
            <a:xfrm>
              <a:off x="2597594" y="3789040"/>
              <a:ext cx="1800000" cy="0"/>
            </a:xfrm>
            <a:prstGeom prst="line">
              <a:avLst/>
            </a:prstGeom>
          </p:spPr>
          <p:style>
            <a:lnRef idx="2">
              <a:schemeClr val="accent2"/>
            </a:lnRef>
            <a:fillRef idx="0">
              <a:schemeClr val="accent2"/>
            </a:fillRef>
            <a:effectRef idx="1">
              <a:schemeClr val="accent2"/>
            </a:effectRef>
            <a:fontRef idx="minor">
              <a:schemeClr val="tx1"/>
            </a:fontRef>
          </p:style>
        </p:cxnSp>
      </p:grpSp>
      <p:pic>
        <p:nvPicPr>
          <p:cNvPr id="1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362" y="1066192"/>
            <a:ext cx="2794732" cy="37309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圓角矩形 14"/>
          <p:cNvSpPr/>
          <p:nvPr/>
        </p:nvSpPr>
        <p:spPr>
          <a:xfrm>
            <a:off x="467544" y="3140968"/>
            <a:ext cx="2484276" cy="1224136"/>
          </a:xfrm>
          <a:prstGeom prst="round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184693394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日期版面配置區 1"/>
          <p:cNvSpPr>
            <a:spLocks noGrp="1"/>
          </p:cNvSpPr>
          <p:nvPr>
            <p:ph type="dt" sz="half" idx="10"/>
          </p:nvPr>
        </p:nvSpPr>
        <p:spPr>
          <a:xfrm>
            <a:off x="457200" y="6160219"/>
            <a:ext cx="2133600" cy="365125"/>
          </a:xfrm>
        </p:spPr>
        <p:txBody>
          <a:bodyPr/>
          <a:lstStyle/>
          <a:p>
            <a:r>
              <a:rPr lang="en-US" altLang="zh-TW" smtClean="0"/>
              <a:t>www.iipo.com.tw</a:t>
            </a:r>
            <a:endParaRPr lang="zh-TW" altLang="en-US" dirty="0"/>
          </a:p>
        </p:txBody>
      </p:sp>
      <p:sp>
        <p:nvSpPr>
          <p:cNvPr id="6" name="頁尾版面配置區 2"/>
          <p:cNvSpPr>
            <a:spLocks noGrp="1"/>
          </p:cNvSpPr>
          <p:nvPr>
            <p:ph type="ftr" sz="quarter" idx="11"/>
          </p:nvPr>
        </p:nvSpPr>
        <p:spPr>
          <a:xfrm>
            <a:off x="3124200" y="6160219"/>
            <a:ext cx="2895600" cy="365125"/>
          </a:xfrm>
        </p:spPr>
        <p:txBody>
          <a:bodyPr/>
          <a:lstStyle/>
          <a:p>
            <a:r>
              <a:rPr lang="zh-TW" altLang="en-US" smtClean="0"/>
              <a:t>源慶</a:t>
            </a:r>
            <a:r>
              <a:rPr lang="en-US" altLang="zh-TW" smtClean="0"/>
              <a:t>/</a:t>
            </a:r>
            <a:r>
              <a:rPr lang="zh-TW" altLang="en-US" smtClean="0"/>
              <a:t>鴻瑞國際法律專利商標事務所</a:t>
            </a:r>
            <a:endParaRPr lang="zh-TW" altLang="en-US" dirty="0"/>
          </a:p>
        </p:txBody>
      </p:sp>
      <p:sp>
        <p:nvSpPr>
          <p:cNvPr id="7" name="投影片編號版面配置區 3"/>
          <p:cNvSpPr>
            <a:spLocks noGrp="1"/>
          </p:cNvSpPr>
          <p:nvPr>
            <p:ph type="sldNum" sz="quarter" idx="12"/>
          </p:nvPr>
        </p:nvSpPr>
        <p:spPr>
          <a:xfrm>
            <a:off x="6553200" y="6160219"/>
            <a:ext cx="2133600" cy="365125"/>
          </a:xfrm>
        </p:spPr>
        <p:txBody>
          <a:bodyPr/>
          <a:lstStyle/>
          <a:p>
            <a:fld id="{144804FE-49CD-45A7-9DCA-03593087366E}" type="slidenum">
              <a:rPr lang="zh-TW" altLang="en-US" smtClean="0"/>
              <a:pPr/>
              <a:t>64</a:t>
            </a:fld>
            <a:endParaRPr lang="zh-TW" altLang="en-US"/>
          </a:p>
        </p:txBody>
      </p:sp>
      <p:cxnSp>
        <p:nvCxnSpPr>
          <p:cNvPr id="8" name="直線接點 7"/>
          <p:cNvCxnSpPr/>
          <p:nvPr/>
        </p:nvCxnSpPr>
        <p:spPr>
          <a:xfrm>
            <a:off x="0" y="6813376"/>
            <a:ext cx="9144000" cy="0"/>
          </a:xfrm>
          <a:prstGeom prst="line">
            <a:avLst/>
          </a:prstGeom>
          <a:ln w="165100"/>
        </p:spPr>
        <p:style>
          <a:lnRef idx="3">
            <a:schemeClr val="accent2"/>
          </a:lnRef>
          <a:fillRef idx="0">
            <a:schemeClr val="accent2"/>
          </a:fillRef>
          <a:effectRef idx="2">
            <a:schemeClr val="accent2"/>
          </a:effectRef>
          <a:fontRef idx="minor">
            <a:schemeClr val="tx1"/>
          </a:fontRef>
        </p:style>
      </p:cxnSp>
      <p:cxnSp>
        <p:nvCxnSpPr>
          <p:cNvPr id="9" name="直線接點 8"/>
          <p:cNvCxnSpPr/>
          <p:nvPr/>
        </p:nvCxnSpPr>
        <p:spPr>
          <a:xfrm>
            <a:off x="0" y="6597352"/>
            <a:ext cx="9144000" cy="0"/>
          </a:xfrm>
          <a:prstGeom prst="line">
            <a:avLst/>
          </a:prstGeom>
          <a:ln w="76200">
            <a:solidFill>
              <a:schemeClr val="accent2">
                <a:lumMod val="40000"/>
                <a:lumOff val="60000"/>
              </a:schemeClr>
            </a:solidFill>
          </a:ln>
        </p:spPr>
        <p:style>
          <a:lnRef idx="3">
            <a:schemeClr val="accent2"/>
          </a:lnRef>
          <a:fillRef idx="0">
            <a:schemeClr val="accent2"/>
          </a:fillRef>
          <a:effectRef idx="2">
            <a:schemeClr val="accent2"/>
          </a:effectRef>
          <a:fontRef idx="minor">
            <a:schemeClr val="tx1"/>
          </a:fontRef>
        </p:style>
      </p:cxnSp>
      <p:sp>
        <p:nvSpPr>
          <p:cNvPr id="10" name="文字方塊 9"/>
          <p:cNvSpPr txBox="1"/>
          <p:nvPr/>
        </p:nvSpPr>
        <p:spPr>
          <a:xfrm>
            <a:off x="2951820" y="214290"/>
            <a:ext cx="3240360" cy="707886"/>
          </a:xfrm>
          <a:prstGeom prst="rect">
            <a:avLst/>
          </a:prstGeom>
          <a:noFill/>
        </p:spPr>
        <p:txBody>
          <a:bodyPr wrap="square" rtlCol="0">
            <a:spAutoFit/>
          </a:bodyPr>
          <a:lstStyle/>
          <a:p>
            <a:pPr algn="ctr"/>
            <a:r>
              <a:rPr lang="zh-TW" altLang="en-US" sz="4000" dirty="0">
                <a:latin typeface="微軟正黑體" panose="020B0604030504040204" pitchFamily="34" charset="-120"/>
                <a:ea typeface="微軟正黑體" panose="020B0604030504040204" pitchFamily="34" charset="-120"/>
              </a:rPr>
              <a:t>案例解析</a:t>
            </a:r>
          </a:p>
        </p:txBody>
      </p:sp>
      <p:grpSp>
        <p:nvGrpSpPr>
          <p:cNvPr id="2" name="群組 1"/>
          <p:cNvGrpSpPr/>
          <p:nvPr/>
        </p:nvGrpSpPr>
        <p:grpSpPr>
          <a:xfrm>
            <a:off x="1198258" y="1326237"/>
            <a:ext cx="6747484" cy="2534811"/>
            <a:chOff x="1752600" y="2619375"/>
            <a:chExt cx="5638800" cy="1870902"/>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2619375"/>
              <a:ext cx="5638800" cy="1619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t="30063"/>
            <a:stretch/>
          </p:blipFill>
          <p:spPr bwMode="auto">
            <a:xfrm>
              <a:off x="2000978" y="4210495"/>
              <a:ext cx="5390422" cy="2797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12" name="矩形 11"/>
          <p:cNvSpPr/>
          <p:nvPr/>
        </p:nvSpPr>
        <p:spPr>
          <a:xfrm>
            <a:off x="323528" y="4355812"/>
            <a:ext cx="2954655" cy="369332"/>
          </a:xfrm>
          <a:prstGeom prst="rect">
            <a:avLst/>
          </a:prstGeom>
        </p:spPr>
        <p:txBody>
          <a:bodyPr wrap="none">
            <a:spAutoFit/>
          </a:bodyPr>
          <a:lstStyle/>
          <a:p>
            <a:r>
              <a:rPr lang="zh-TW" altLang="en-US" b="1" dirty="0" smtClean="0">
                <a:solidFill>
                  <a:srgbClr val="000000"/>
                </a:solidFill>
                <a:latin typeface="微軟正黑體" pitchFamily="34" charset="-120"/>
                <a:ea typeface="微軟正黑體" pitchFamily="34" charset="-120"/>
              </a:rPr>
              <a:t>專利法第二十六條</a:t>
            </a:r>
            <a:r>
              <a:rPr lang="zh-TW" altLang="en-US" b="1" dirty="0">
                <a:solidFill>
                  <a:srgbClr val="000000"/>
                </a:solidFill>
                <a:latin typeface="微軟正黑體" pitchFamily="34" charset="-120"/>
                <a:ea typeface="微軟正黑體" pitchFamily="34" charset="-120"/>
              </a:rPr>
              <a:t>第四項</a:t>
            </a:r>
            <a:r>
              <a:rPr lang="zh-TW" altLang="en-US" b="1" dirty="0" smtClean="0">
                <a:solidFill>
                  <a:srgbClr val="000000"/>
                </a:solidFill>
                <a:latin typeface="微軟正黑體" pitchFamily="34" charset="-120"/>
                <a:ea typeface="微軟正黑體" pitchFamily="34" charset="-120"/>
              </a:rPr>
              <a:t>：</a:t>
            </a:r>
            <a:endParaRPr lang="zh-TW" altLang="en-US" b="1" dirty="0">
              <a:latin typeface="微軟正黑體" pitchFamily="34" charset="-120"/>
              <a:ea typeface="微軟正黑體" pitchFamily="34" charset="-120"/>
            </a:endParaRPr>
          </a:p>
        </p:txBody>
      </p:sp>
      <p:sp>
        <p:nvSpPr>
          <p:cNvPr id="13" name="矩形 12"/>
          <p:cNvSpPr/>
          <p:nvPr/>
        </p:nvSpPr>
        <p:spPr>
          <a:xfrm>
            <a:off x="972424" y="4725144"/>
            <a:ext cx="8064072" cy="400110"/>
          </a:xfrm>
          <a:prstGeom prst="rect">
            <a:avLst/>
          </a:prstGeom>
        </p:spPr>
        <p:txBody>
          <a:bodyPr wrap="square">
            <a:spAutoFit/>
          </a:bodyPr>
          <a:lstStyle/>
          <a:p>
            <a:pPr lvl="0" algn="ctr" fontAlgn="base">
              <a:spcBef>
                <a:spcPct val="0"/>
              </a:spcBef>
              <a:spcAft>
                <a:spcPct val="0"/>
              </a:spcAft>
            </a:pPr>
            <a:r>
              <a:rPr kumimoji="1" lang="zh-TW" altLang="en-US" sz="2000" dirty="0">
                <a:solidFill>
                  <a:srgbClr val="000000"/>
                </a:solidFill>
                <a:latin typeface="微軟正黑體" pitchFamily="34" charset="-120"/>
                <a:ea typeface="微軟正黑體" pitchFamily="34" charset="-120"/>
                <a:cs typeface="新細明體" pitchFamily="18" charset="-120"/>
              </a:rPr>
              <a:t>說明書、申請專利範圍、摘要及圖式之揭露方式，於本法施行細則定之。</a:t>
            </a:r>
            <a:endParaRPr lang="zh-TW" altLang="en-US" sz="2000" b="1" dirty="0">
              <a:solidFill>
                <a:srgbClr val="FF0000"/>
              </a:solidFill>
              <a:latin typeface="微軟正黑體" pitchFamily="34" charset="-120"/>
              <a:ea typeface="微軟正黑體" pitchFamily="34" charset="-120"/>
            </a:endParaRPr>
          </a:p>
        </p:txBody>
      </p:sp>
      <p:pic>
        <p:nvPicPr>
          <p:cNvPr id="1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72424" y="3984544"/>
            <a:ext cx="7416000" cy="308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矩形 14"/>
          <p:cNvSpPr/>
          <p:nvPr/>
        </p:nvSpPr>
        <p:spPr>
          <a:xfrm>
            <a:off x="323528" y="5301208"/>
            <a:ext cx="3877985" cy="369332"/>
          </a:xfrm>
          <a:prstGeom prst="rect">
            <a:avLst/>
          </a:prstGeom>
        </p:spPr>
        <p:txBody>
          <a:bodyPr wrap="none">
            <a:spAutoFit/>
          </a:bodyPr>
          <a:lstStyle/>
          <a:p>
            <a:r>
              <a:rPr lang="zh-TW" altLang="en-US" b="1" dirty="0" smtClean="0">
                <a:solidFill>
                  <a:srgbClr val="000000"/>
                </a:solidFill>
                <a:latin typeface="微軟正黑體" pitchFamily="34" charset="-120"/>
                <a:ea typeface="微軟正黑體" pitchFamily="34" charset="-120"/>
              </a:rPr>
              <a:t>專利法施行細則第二十二條第一項：</a:t>
            </a:r>
            <a:endParaRPr lang="zh-TW" altLang="en-US" b="1" dirty="0">
              <a:latin typeface="微軟正黑體" pitchFamily="34" charset="-120"/>
              <a:ea typeface="微軟正黑體" pitchFamily="34" charset="-120"/>
            </a:endParaRPr>
          </a:p>
        </p:txBody>
      </p:sp>
      <p:sp>
        <p:nvSpPr>
          <p:cNvPr id="16" name="矩形 15"/>
          <p:cNvSpPr/>
          <p:nvPr/>
        </p:nvSpPr>
        <p:spPr>
          <a:xfrm>
            <a:off x="972424" y="5670540"/>
            <a:ext cx="8064072" cy="400110"/>
          </a:xfrm>
          <a:prstGeom prst="rect">
            <a:avLst/>
          </a:prstGeom>
        </p:spPr>
        <p:txBody>
          <a:bodyPr wrap="square">
            <a:spAutoFit/>
          </a:bodyPr>
          <a:lstStyle/>
          <a:p>
            <a:pPr lvl="0" algn="ctr" fontAlgn="base">
              <a:spcBef>
                <a:spcPct val="0"/>
              </a:spcBef>
              <a:spcAft>
                <a:spcPct val="0"/>
              </a:spcAft>
            </a:pPr>
            <a:r>
              <a:rPr kumimoji="1" lang="zh-TW" altLang="en-US" sz="2000" dirty="0">
                <a:solidFill>
                  <a:srgbClr val="000000"/>
                </a:solidFill>
                <a:latin typeface="微軟正黑體" pitchFamily="34" charset="-120"/>
                <a:ea typeface="微軟正黑體" pitchFamily="34" charset="-120"/>
                <a:cs typeface="新細明體" pitchFamily="18" charset="-120"/>
              </a:rPr>
              <a:t>說明書、申請專利範圍及摘要中之技術用語及符號應</a:t>
            </a:r>
            <a:r>
              <a:rPr kumimoji="1" lang="zh-TW" altLang="en-US" sz="2000" b="1" dirty="0">
                <a:solidFill>
                  <a:schemeClr val="accent2"/>
                </a:solidFill>
                <a:latin typeface="微軟正黑體" pitchFamily="34" charset="-120"/>
                <a:ea typeface="微軟正黑體" pitchFamily="34" charset="-120"/>
                <a:cs typeface="新細明體" pitchFamily="18" charset="-120"/>
              </a:rPr>
              <a:t>一致</a:t>
            </a:r>
            <a:r>
              <a:rPr kumimoji="1" lang="zh-TW" altLang="en-US" sz="2000" dirty="0">
                <a:solidFill>
                  <a:srgbClr val="000000"/>
                </a:solidFill>
                <a:latin typeface="微軟正黑體" pitchFamily="34" charset="-120"/>
                <a:ea typeface="微軟正黑體" pitchFamily="34" charset="-120"/>
                <a:cs typeface="新細明體" pitchFamily="18" charset="-120"/>
              </a:rPr>
              <a:t>。</a:t>
            </a:r>
            <a:endParaRPr lang="zh-TW" altLang="en-US" sz="2000" b="1" dirty="0">
              <a:solidFill>
                <a:srgbClr val="FF0000"/>
              </a:solidFill>
              <a:latin typeface="微軟正黑體" pitchFamily="34" charset="-120"/>
              <a:ea typeface="微軟正黑體" pitchFamily="34" charset="-120"/>
            </a:endParaRP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日期版面配置區 1"/>
          <p:cNvSpPr>
            <a:spLocks noGrp="1"/>
          </p:cNvSpPr>
          <p:nvPr>
            <p:ph type="dt" sz="half" idx="10"/>
          </p:nvPr>
        </p:nvSpPr>
        <p:spPr>
          <a:xfrm>
            <a:off x="457200" y="6160219"/>
            <a:ext cx="2133600" cy="365125"/>
          </a:xfrm>
        </p:spPr>
        <p:txBody>
          <a:bodyPr/>
          <a:lstStyle/>
          <a:p>
            <a:r>
              <a:rPr lang="en-US" altLang="zh-TW" smtClean="0"/>
              <a:t>www.iipo.com.tw</a:t>
            </a:r>
            <a:endParaRPr lang="zh-TW" altLang="en-US" dirty="0"/>
          </a:p>
        </p:txBody>
      </p:sp>
      <p:sp>
        <p:nvSpPr>
          <p:cNvPr id="6" name="頁尾版面配置區 2"/>
          <p:cNvSpPr>
            <a:spLocks noGrp="1"/>
          </p:cNvSpPr>
          <p:nvPr>
            <p:ph type="ftr" sz="quarter" idx="11"/>
          </p:nvPr>
        </p:nvSpPr>
        <p:spPr>
          <a:xfrm>
            <a:off x="3124200" y="6160219"/>
            <a:ext cx="2895600" cy="365125"/>
          </a:xfrm>
        </p:spPr>
        <p:txBody>
          <a:bodyPr/>
          <a:lstStyle/>
          <a:p>
            <a:r>
              <a:rPr lang="zh-TW" altLang="en-US" smtClean="0"/>
              <a:t>源慶</a:t>
            </a:r>
            <a:r>
              <a:rPr lang="en-US" altLang="zh-TW" smtClean="0"/>
              <a:t>/</a:t>
            </a:r>
            <a:r>
              <a:rPr lang="zh-TW" altLang="en-US" smtClean="0"/>
              <a:t>鴻瑞國際法律專利商標事務所</a:t>
            </a:r>
            <a:endParaRPr lang="zh-TW" altLang="en-US" dirty="0"/>
          </a:p>
        </p:txBody>
      </p:sp>
      <p:sp>
        <p:nvSpPr>
          <p:cNvPr id="7" name="投影片編號版面配置區 3"/>
          <p:cNvSpPr>
            <a:spLocks noGrp="1"/>
          </p:cNvSpPr>
          <p:nvPr>
            <p:ph type="sldNum" sz="quarter" idx="12"/>
          </p:nvPr>
        </p:nvSpPr>
        <p:spPr>
          <a:xfrm>
            <a:off x="6553200" y="6160219"/>
            <a:ext cx="2133600" cy="365125"/>
          </a:xfrm>
        </p:spPr>
        <p:txBody>
          <a:bodyPr/>
          <a:lstStyle/>
          <a:p>
            <a:fld id="{144804FE-49CD-45A7-9DCA-03593087366E}" type="slidenum">
              <a:rPr lang="zh-TW" altLang="en-US" smtClean="0"/>
              <a:pPr/>
              <a:t>65</a:t>
            </a:fld>
            <a:endParaRPr lang="zh-TW" altLang="en-US"/>
          </a:p>
        </p:txBody>
      </p:sp>
      <p:cxnSp>
        <p:nvCxnSpPr>
          <p:cNvPr id="8" name="直線接點 7"/>
          <p:cNvCxnSpPr/>
          <p:nvPr/>
        </p:nvCxnSpPr>
        <p:spPr>
          <a:xfrm>
            <a:off x="0" y="6813376"/>
            <a:ext cx="9144000" cy="0"/>
          </a:xfrm>
          <a:prstGeom prst="line">
            <a:avLst/>
          </a:prstGeom>
          <a:ln w="165100"/>
        </p:spPr>
        <p:style>
          <a:lnRef idx="3">
            <a:schemeClr val="accent2"/>
          </a:lnRef>
          <a:fillRef idx="0">
            <a:schemeClr val="accent2"/>
          </a:fillRef>
          <a:effectRef idx="2">
            <a:schemeClr val="accent2"/>
          </a:effectRef>
          <a:fontRef idx="minor">
            <a:schemeClr val="tx1"/>
          </a:fontRef>
        </p:style>
      </p:cxnSp>
      <p:cxnSp>
        <p:nvCxnSpPr>
          <p:cNvPr id="9" name="直線接點 8"/>
          <p:cNvCxnSpPr/>
          <p:nvPr/>
        </p:nvCxnSpPr>
        <p:spPr>
          <a:xfrm>
            <a:off x="0" y="6597352"/>
            <a:ext cx="9144000" cy="0"/>
          </a:xfrm>
          <a:prstGeom prst="line">
            <a:avLst/>
          </a:prstGeom>
          <a:ln w="76200">
            <a:solidFill>
              <a:schemeClr val="accent2">
                <a:lumMod val="40000"/>
                <a:lumOff val="60000"/>
              </a:schemeClr>
            </a:solidFill>
          </a:ln>
        </p:spPr>
        <p:style>
          <a:lnRef idx="3">
            <a:schemeClr val="accent2"/>
          </a:lnRef>
          <a:fillRef idx="0">
            <a:schemeClr val="accent2"/>
          </a:fillRef>
          <a:effectRef idx="2">
            <a:schemeClr val="accent2"/>
          </a:effectRef>
          <a:fontRef idx="minor">
            <a:schemeClr val="tx1"/>
          </a:fontRef>
        </p:style>
      </p:cxnSp>
      <p:sp>
        <p:nvSpPr>
          <p:cNvPr id="10" name="文字方塊 9"/>
          <p:cNvSpPr txBox="1"/>
          <p:nvPr/>
        </p:nvSpPr>
        <p:spPr>
          <a:xfrm>
            <a:off x="2951820" y="214290"/>
            <a:ext cx="3240360" cy="707886"/>
          </a:xfrm>
          <a:prstGeom prst="rect">
            <a:avLst/>
          </a:prstGeom>
          <a:noFill/>
        </p:spPr>
        <p:txBody>
          <a:bodyPr wrap="square" rtlCol="0">
            <a:spAutoFit/>
          </a:bodyPr>
          <a:lstStyle/>
          <a:p>
            <a:pPr algn="ctr"/>
            <a:r>
              <a:rPr lang="zh-TW" altLang="en-US" sz="4000" dirty="0">
                <a:latin typeface="微軟正黑體" panose="020B0604030504040204" pitchFamily="34" charset="-120"/>
                <a:ea typeface="微軟正黑體" panose="020B0604030504040204" pitchFamily="34" charset="-120"/>
              </a:rPr>
              <a:t>案例解析</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1282688"/>
            <a:ext cx="6480720" cy="6784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3" name="群組 12"/>
          <p:cNvGrpSpPr/>
          <p:nvPr/>
        </p:nvGrpSpPr>
        <p:grpSpPr>
          <a:xfrm>
            <a:off x="1187624" y="2276872"/>
            <a:ext cx="6624736" cy="1800200"/>
            <a:chOff x="971600" y="1178749"/>
            <a:chExt cx="6624736" cy="1800200"/>
          </a:xfrm>
        </p:grpSpPr>
        <p:sp>
          <p:nvSpPr>
            <p:cNvPr id="14" name="矩形 13"/>
            <p:cNvSpPr/>
            <p:nvPr/>
          </p:nvSpPr>
          <p:spPr>
            <a:xfrm>
              <a:off x="971600" y="1178749"/>
              <a:ext cx="2723823" cy="369332"/>
            </a:xfrm>
            <a:prstGeom prst="rect">
              <a:avLst/>
            </a:prstGeom>
          </p:spPr>
          <p:txBody>
            <a:bodyPr wrap="none">
              <a:spAutoFit/>
            </a:bodyPr>
            <a:lstStyle/>
            <a:p>
              <a:r>
                <a:rPr lang="zh-TW" altLang="en-US" b="1" dirty="0" smtClean="0">
                  <a:solidFill>
                    <a:srgbClr val="000000"/>
                  </a:solidFill>
                  <a:latin typeface="微軟正黑體" pitchFamily="34" charset="-120"/>
                  <a:ea typeface="微軟正黑體" pitchFamily="34" charset="-120"/>
                </a:rPr>
                <a:t>專利法第二十二條第二項</a:t>
              </a:r>
              <a:endParaRPr lang="zh-TW" altLang="en-US" b="1" dirty="0">
                <a:latin typeface="微軟正黑體" pitchFamily="34" charset="-120"/>
                <a:ea typeface="微軟正黑體" pitchFamily="34" charset="-120"/>
              </a:endParaRPr>
            </a:p>
          </p:txBody>
        </p:sp>
        <p:sp>
          <p:nvSpPr>
            <p:cNvPr id="15" name="矩形 14"/>
            <p:cNvSpPr/>
            <p:nvPr/>
          </p:nvSpPr>
          <p:spPr>
            <a:xfrm>
              <a:off x="1043608" y="1593954"/>
              <a:ext cx="6552728" cy="1384995"/>
            </a:xfrm>
            <a:prstGeom prst="rect">
              <a:avLst/>
            </a:prstGeom>
          </p:spPr>
          <p:txBody>
            <a:bodyPr wrap="square">
              <a:spAutoFit/>
            </a:bodyPr>
            <a:lstStyle/>
            <a:p>
              <a:pPr algn="ctr">
                <a:lnSpc>
                  <a:spcPct val="140000"/>
                </a:lnSpc>
                <a:defRPr/>
              </a:pPr>
              <a:r>
                <a:rPr lang="zh-TW" altLang="en-US" sz="2000" dirty="0">
                  <a:solidFill>
                    <a:srgbClr val="000000"/>
                  </a:solidFill>
                  <a:latin typeface="微軟正黑體" pitchFamily="34" charset="-120"/>
                  <a:ea typeface="微軟正黑體" pitchFamily="34" charset="-120"/>
                </a:rPr>
                <a:t>發明雖無前項各款所列情事，但為其</a:t>
              </a:r>
              <a:r>
                <a:rPr lang="zh-TW" altLang="en-US" sz="2000" b="1" dirty="0">
                  <a:solidFill>
                    <a:srgbClr val="000000"/>
                  </a:solidFill>
                  <a:latin typeface="微軟正黑體" pitchFamily="34" charset="-120"/>
                  <a:ea typeface="微軟正黑體" pitchFamily="34" charset="-120"/>
                </a:rPr>
                <a:t>所屬技術領域</a:t>
              </a:r>
              <a:r>
                <a:rPr lang="zh-TW" altLang="en-US" sz="2000" dirty="0">
                  <a:solidFill>
                    <a:srgbClr val="000000"/>
                  </a:solidFill>
                  <a:latin typeface="微軟正黑體" pitchFamily="34" charset="-120"/>
                  <a:ea typeface="微軟正黑體" pitchFamily="34" charset="-120"/>
                </a:rPr>
                <a:t>中</a:t>
              </a:r>
              <a:r>
                <a:rPr lang="zh-TW" altLang="en-US" sz="2000" dirty="0" smtClean="0">
                  <a:solidFill>
                    <a:srgbClr val="000000"/>
                  </a:solidFill>
                  <a:latin typeface="微軟正黑體" pitchFamily="34" charset="-120"/>
                  <a:ea typeface="微軟正黑體" pitchFamily="34" charset="-120"/>
                </a:rPr>
                <a:t>具有</a:t>
              </a:r>
              <a:r>
                <a:rPr lang="zh-TW" altLang="en-US" sz="2000" b="1" dirty="0" smtClean="0">
                  <a:solidFill>
                    <a:srgbClr val="000000"/>
                  </a:solidFill>
                  <a:latin typeface="微軟正黑體" pitchFamily="34" charset="-120"/>
                  <a:ea typeface="微軟正黑體" pitchFamily="34" charset="-120"/>
                </a:rPr>
                <a:t>通常</a:t>
              </a:r>
              <a:r>
                <a:rPr lang="zh-TW" altLang="en-US" sz="2000" b="1" dirty="0">
                  <a:solidFill>
                    <a:srgbClr val="000000"/>
                  </a:solidFill>
                  <a:latin typeface="微軟正黑體" pitchFamily="34" charset="-120"/>
                  <a:ea typeface="微軟正黑體" pitchFamily="34" charset="-120"/>
                </a:rPr>
                <a:t>知識者</a:t>
              </a:r>
              <a:r>
                <a:rPr lang="zh-TW" altLang="en-US" sz="2000" dirty="0">
                  <a:solidFill>
                    <a:srgbClr val="000000"/>
                  </a:solidFill>
                  <a:latin typeface="微軟正黑體" pitchFamily="34" charset="-120"/>
                  <a:ea typeface="微軟正黑體" pitchFamily="34" charset="-120"/>
                </a:rPr>
                <a:t>依</a:t>
              </a:r>
              <a:r>
                <a:rPr lang="zh-TW" altLang="en-US" sz="2000" dirty="0" smtClean="0">
                  <a:solidFill>
                    <a:srgbClr val="000000"/>
                  </a:solidFill>
                  <a:latin typeface="微軟正黑體" pitchFamily="34" charset="-120"/>
                  <a:ea typeface="微軟正黑體" pitchFamily="34" charset="-120"/>
                </a:rPr>
                <a:t>申請</a:t>
              </a:r>
              <a:r>
                <a:rPr lang="zh-TW" altLang="en-US" sz="2000" dirty="0">
                  <a:solidFill>
                    <a:srgbClr val="000000"/>
                  </a:solidFill>
                  <a:latin typeface="微軟正黑體" pitchFamily="34" charset="-120"/>
                  <a:ea typeface="微軟正黑體" pitchFamily="34" charset="-120"/>
                </a:rPr>
                <a:t>前之</a:t>
              </a:r>
              <a:r>
                <a:rPr lang="zh-TW" altLang="en-US" sz="2000" b="1" dirty="0">
                  <a:solidFill>
                    <a:srgbClr val="000000"/>
                  </a:solidFill>
                  <a:latin typeface="微軟正黑體" pitchFamily="34" charset="-120"/>
                  <a:ea typeface="微軟正黑體" pitchFamily="34" charset="-120"/>
                </a:rPr>
                <a:t>先前技術</a:t>
              </a:r>
              <a:r>
                <a:rPr lang="zh-TW" altLang="en-US" sz="2000" dirty="0">
                  <a:solidFill>
                    <a:srgbClr val="000000"/>
                  </a:solidFill>
                  <a:latin typeface="微軟正黑體" pitchFamily="34" charset="-120"/>
                  <a:ea typeface="微軟正黑體" pitchFamily="34" charset="-120"/>
                </a:rPr>
                <a:t>所能</a:t>
              </a:r>
              <a:r>
                <a:rPr lang="zh-TW" altLang="en-US" sz="2000" b="1" dirty="0">
                  <a:solidFill>
                    <a:schemeClr val="accent2"/>
                  </a:solidFill>
                  <a:latin typeface="微軟正黑體" pitchFamily="34" charset="-120"/>
                  <a:ea typeface="微軟正黑體" pitchFamily="34" charset="-120"/>
                </a:rPr>
                <a:t>輕易完成</a:t>
              </a:r>
              <a:r>
                <a:rPr lang="zh-TW" altLang="en-US" sz="2000" dirty="0">
                  <a:solidFill>
                    <a:srgbClr val="000000"/>
                  </a:solidFill>
                  <a:latin typeface="微軟正黑體" pitchFamily="34" charset="-120"/>
                  <a:ea typeface="微軟正黑體" pitchFamily="34" charset="-120"/>
                </a:rPr>
                <a:t>時</a:t>
              </a:r>
              <a:r>
                <a:rPr lang="zh-TW" altLang="en-US" sz="2000" dirty="0" smtClean="0">
                  <a:solidFill>
                    <a:srgbClr val="000000"/>
                  </a:solidFill>
                  <a:latin typeface="微軟正黑體" pitchFamily="34" charset="-120"/>
                  <a:ea typeface="微軟正黑體" pitchFamily="34" charset="-120"/>
                </a:rPr>
                <a:t>，</a:t>
              </a:r>
              <a:endParaRPr lang="en-US" altLang="zh-TW" sz="2000" dirty="0" smtClean="0">
                <a:solidFill>
                  <a:srgbClr val="000000"/>
                </a:solidFill>
                <a:latin typeface="微軟正黑體" pitchFamily="34" charset="-120"/>
                <a:ea typeface="微軟正黑體" pitchFamily="34" charset="-120"/>
              </a:endParaRPr>
            </a:p>
            <a:p>
              <a:pPr algn="ctr">
                <a:lnSpc>
                  <a:spcPct val="140000"/>
                </a:lnSpc>
                <a:defRPr/>
              </a:pPr>
              <a:r>
                <a:rPr lang="zh-TW" altLang="en-US" sz="2000" dirty="0" smtClean="0">
                  <a:solidFill>
                    <a:srgbClr val="000000"/>
                  </a:solidFill>
                  <a:latin typeface="微軟正黑體" pitchFamily="34" charset="-120"/>
                  <a:ea typeface="微軟正黑體" pitchFamily="34" charset="-120"/>
                </a:rPr>
                <a:t>仍不得取得</a:t>
              </a:r>
              <a:r>
                <a:rPr lang="zh-TW" altLang="en-US" sz="2000" dirty="0">
                  <a:solidFill>
                    <a:srgbClr val="000000"/>
                  </a:solidFill>
                  <a:latin typeface="微軟正黑體" pitchFamily="34" charset="-120"/>
                  <a:ea typeface="微軟正黑體" pitchFamily="34" charset="-120"/>
                </a:rPr>
                <a:t>發明專利。</a:t>
              </a:r>
            </a:p>
          </p:txBody>
        </p:sp>
      </p:grpSp>
      <p:sp>
        <p:nvSpPr>
          <p:cNvPr id="16" name="矩形 15"/>
          <p:cNvSpPr/>
          <p:nvPr/>
        </p:nvSpPr>
        <p:spPr>
          <a:xfrm>
            <a:off x="5316468" y="4797152"/>
            <a:ext cx="1415772" cy="461665"/>
          </a:xfrm>
          <a:prstGeom prst="rect">
            <a:avLst/>
          </a:prstGeom>
        </p:spPr>
        <p:txBody>
          <a:bodyPr wrap="none">
            <a:spAutoFit/>
          </a:bodyPr>
          <a:lstStyle/>
          <a:p>
            <a:pPr lvl="0" algn="ctr"/>
            <a:r>
              <a:rPr lang="zh-TW" altLang="en-US" sz="2400" b="1" dirty="0">
                <a:solidFill>
                  <a:srgbClr val="C0504D"/>
                </a:solidFill>
                <a:latin typeface="微軟正黑體" panose="020B0604030504040204" pitchFamily="34" charset="-120"/>
                <a:ea typeface="微軟正黑體" panose="020B0604030504040204" pitchFamily="34" charset="-120"/>
              </a:rPr>
              <a:t>結合比對</a:t>
            </a:r>
            <a:endParaRPr lang="en-US" altLang="zh-TW" sz="2400" b="1" dirty="0">
              <a:solidFill>
                <a:srgbClr val="C0504D"/>
              </a:solidFill>
              <a:latin typeface="微軟正黑體" panose="020B0604030504040204" pitchFamily="34" charset="-120"/>
              <a:ea typeface="微軟正黑體" panose="020B0604030504040204" pitchFamily="34" charset="-120"/>
            </a:endParaRPr>
          </a:p>
        </p:txBody>
      </p:sp>
      <p:sp>
        <p:nvSpPr>
          <p:cNvPr id="17" name="矩形 16"/>
          <p:cNvSpPr/>
          <p:nvPr/>
        </p:nvSpPr>
        <p:spPr>
          <a:xfrm>
            <a:off x="3003116" y="4797152"/>
            <a:ext cx="1107997" cy="461665"/>
          </a:xfrm>
          <a:prstGeom prst="rect">
            <a:avLst/>
          </a:prstGeom>
        </p:spPr>
        <p:txBody>
          <a:bodyPr wrap="none">
            <a:spAutoFit/>
          </a:bodyPr>
          <a:lstStyle/>
          <a:p>
            <a:pPr lvl="0" algn="ctr"/>
            <a:r>
              <a:rPr lang="zh-TW" altLang="en-US" sz="2400" b="1" dirty="0">
                <a:latin typeface="微軟正黑體" panose="020B0604030504040204" pitchFamily="34" charset="-120"/>
                <a:ea typeface="微軟正黑體" panose="020B0604030504040204" pitchFamily="34" charset="-120"/>
              </a:rPr>
              <a:t>進步性</a:t>
            </a:r>
            <a:endParaRPr lang="en-US" altLang="zh-TW" sz="2400" b="1" dirty="0">
              <a:latin typeface="微軟正黑體" panose="020B0604030504040204" pitchFamily="34" charset="-120"/>
              <a:ea typeface="微軟正黑體" panose="020B0604030504040204" pitchFamily="34" charset="-120"/>
            </a:endParaRPr>
          </a:p>
        </p:txBody>
      </p:sp>
      <p:cxnSp>
        <p:nvCxnSpPr>
          <p:cNvPr id="12" name="直線單箭頭接點 11"/>
          <p:cNvCxnSpPr>
            <a:stCxn id="17" idx="3"/>
          </p:cNvCxnSpPr>
          <p:nvPr/>
        </p:nvCxnSpPr>
        <p:spPr>
          <a:xfrm flipV="1">
            <a:off x="4111113" y="4997207"/>
            <a:ext cx="1194515" cy="30778"/>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日期版面配置區 1"/>
          <p:cNvSpPr>
            <a:spLocks noGrp="1"/>
          </p:cNvSpPr>
          <p:nvPr>
            <p:ph type="dt" sz="half" idx="10"/>
          </p:nvPr>
        </p:nvSpPr>
        <p:spPr>
          <a:xfrm>
            <a:off x="457200" y="6160219"/>
            <a:ext cx="2133600" cy="365125"/>
          </a:xfrm>
        </p:spPr>
        <p:txBody>
          <a:bodyPr/>
          <a:lstStyle/>
          <a:p>
            <a:r>
              <a:rPr lang="en-US" altLang="zh-TW" smtClean="0"/>
              <a:t>www.iipo.com.tw</a:t>
            </a:r>
            <a:endParaRPr lang="zh-TW" altLang="en-US" dirty="0"/>
          </a:p>
        </p:txBody>
      </p:sp>
      <p:sp>
        <p:nvSpPr>
          <p:cNvPr id="6" name="頁尾版面配置區 2"/>
          <p:cNvSpPr>
            <a:spLocks noGrp="1"/>
          </p:cNvSpPr>
          <p:nvPr>
            <p:ph type="ftr" sz="quarter" idx="11"/>
          </p:nvPr>
        </p:nvSpPr>
        <p:spPr>
          <a:xfrm>
            <a:off x="3124200" y="6160219"/>
            <a:ext cx="2895600" cy="365125"/>
          </a:xfrm>
        </p:spPr>
        <p:txBody>
          <a:bodyPr/>
          <a:lstStyle/>
          <a:p>
            <a:r>
              <a:rPr lang="zh-TW" altLang="en-US" smtClean="0"/>
              <a:t>源慶</a:t>
            </a:r>
            <a:r>
              <a:rPr lang="en-US" altLang="zh-TW" smtClean="0"/>
              <a:t>/</a:t>
            </a:r>
            <a:r>
              <a:rPr lang="zh-TW" altLang="en-US" smtClean="0"/>
              <a:t>鴻瑞國際法律專利商標事務所</a:t>
            </a:r>
            <a:endParaRPr lang="zh-TW" altLang="en-US" dirty="0"/>
          </a:p>
        </p:txBody>
      </p:sp>
      <p:sp>
        <p:nvSpPr>
          <p:cNvPr id="7" name="投影片編號版面配置區 3"/>
          <p:cNvSpPr>
            <a:spLocks noGrp="1"/>
          </p:cNvSpPr>
          <p:nvPr>
            <p:ph type="sldNum" sz="quarter" idx="12"/>
          </p:nvPr>
        </p:nvSpPr>
        <p:spPr>
          <a:xfrm>
            <a:off x="6553200" y="6160219"/>
            <a:ext cx="2133600" cy="365125"/>
          </a:xfrm>
        </p:spPr>
        <p:txBody>
          <a:bodyPr/>
          <a:lstStyle/>
          <a:p>
            <a:fld id="{144804FE-49CD-45A7-9DCA-03593087366E}" type="slidenum">
              <a:rPr lang="zh-TW" altLang="en-US" smtClean="0"/>
              <a:pPr/>
              <a:t>66</a:t>
            </a:fld>
            <a:endParaRPr lang="zh-TW" altLang="en-US"/>
          </a:p>
        </p:txBody>
      </p:sp>
      <p:cxnSp>
        <p:nvCxnSpPr>
          <p:cNvPr id="8" name="直線接點 7"/>
          <p:cNvCxnSpPr/>
          <p:nvPr/>
        </p:nvCxnSpPr>
        <p:spPr>
          <a:xfrm>
            <a:off x="0" y="6813376"/>
            <a:ext cx="9144000" cy="0"/>
          </a:xfrm>
          <a:prstGeom prst="line">
            <a:avLst/>
          </a:prstGeom>
          <a:ln w="165100"/>
        </p:spPr>
        <p:style>
          <a:lnRef idx="3">
            <a:schemeClr val="accent2"/>
          </a:lnRef>
          <a:fillRef idx="0">
            <a:schemeClr val="accent2"/>
          </a:fillRef>
          <a:effectRef idx="2">
            <a:schemeClr val="accent2"/>
          </a:effectRef>
          <a:fontRef idx="minor">
            <a:schemeClr val="tx1"/>
          </a:fontRef>
        </p:style>
      </p:cxnSp>
      <p:cxnSp>
        <p:nvCxnSpPr>
          <p:cNvPr id="9" name="直線接點 8"/>
          <p:cNvCxnSpPr/>
          <p:nvPr/>
        </p:nvCxnSpPr>
        <p:spPr>
          <a:xfrm>
            <a:off x="0" y="6597352"/>
            <a:ext cx="9144000" cy="0"/>
          </a:xfrm>
          <a:prstGeom prst="line">
            <a:avLst/>
          </a:prstGeom>
          <a:ln w="76200">
            <a:solidFill>
              <a:schemeClr val="accent2">
                <a:lumMod val="40000"/>
                <a:lumOff val="60000"/>
              </a:schemeClr>
            </a:solidFill>
          </a:ln>
        </p:spPr>
        <p:style>
          <a:lnRef idx="3">
            <a:schemeClr val="accent2"/>
          </a:lnRef>
          <a:fillRef idx="0">
            <a:schemeClr val="accent2"/>
          </a:fillRef>
          <a:effectRef idx="2">
            <a:schemeClr val="accent2"/>
          </a:effectRef>
          <a:fontRef idx="minor">
            <a:schemeClr val="tx1"/>
          </a:fontRef>
        </p:style>
      </p:cxnSp>
      <p:sp>
        <p:nvSpPr>
          <p:cNvPr id="10" name="文字方塊 9"/>
          <p:cNvSpPr txBox="1"/>
          <p:nvPr/>
        </p:nvSpPr>
        <p:spPr>
          <a:xfrm>
            <a:off x="2951820" y="214290"/>
            <a:ext cx="3240360" cy="707886"/>
          </a:xfrm>
          <a:prstGeom prst="rect">
            <a:avLst/>
          </a:prstGeom>
          <a:noFill/>
        </p:spPr>
        <p:txBody>
          <a:bodyPr wrap="square" rtlCol="0">
            <a:spAutoFit/>
          </a:bodyPr>
          <a:lstStyle/>
          <a:p>
            <a:pPr algn="ctr"/>
            <a:r>
              <a:rPr lang="zh-TW" altLang="en-US" sz="4000" dirty="0">
                <a:latin typeface="微軟正黑體" panose="020B0604030504040204" pitchFamily="34" charset="-120"/>
                <a:ea typeface="微軟正黑體" panose="020B0604030504040204" pitchFamily="34" charset="-120"/>
              </a:rPr>
              <a:t>案例解析</a:t>
            </a:r>
          </a:p>
        </p:txBody>
      </p:sp>
      <p:sp>
        <p:nvSpPr>
          <p:cNvPr id="18" name="內容版面配置區 2"/>
          <p:cNvSpPr txBox="1">
            <a:spLocks/>
          </p:cNvSpPr>
          <p:nvPr/>
        </p:nvSpPr>
        <p:spPr>
          <a:xfrm>
            <a:off x="2015716" y="1412776"/>
            <a:ext cx="5112568" cy="4608512"/>
          </a:xfrm>
          <a:prstGeom prst="rect">
            <a:avLst/>
          </a:prstGeom>
        </p:spPr>
        <p:txBody>
          <a:bodyPr>
            <a:noAutofit/>
          </a:bodyPr>
          <a:lstStyle/>
          <a:p>
            <a:pPr marL="342900" marR="0" lvl="0" indent="-342900" defTabSz="914400" rtl="0" eaLnBrk="1" fontAlgn="auto" latinLnBrk="0" hangingPunct="1">
              <a:lnSpc>
                <a:spcPct val="150000"/>
              </a:lnSpc>
              <a:spcBef>
                <a:spcPct val="20000"/>
              </a:spcBef>
              <a:spcAft>
                <a:spcPts val="0"/>
              </a:spcAft>
              <a:buClrTx/>
              <a:buSzTx/>
              <a:tabLst/>
              <a:defRPr/>
            </a:pPr>
            <a:r>
              <a:rPr kumimoji="0" lang="en-US" altLang="zh-TW" b="0" i="0" u="none" strike="noStrike" kern="1200" cap="none" spc="0" normalizeH="0" baseline="0" noProof="0" dirty="0" smtClean="0">
                <a:ln>
                  <a:noFill/>
                </a:ln>
                <a:solidFill>
                  <a:schemeClr val="tx1"/>
                </a:solidFill>
                <a:effectLst/>
                <a:uLnTx/>
                <a:uFillTx/>
                <a:latin typeface="微軟正黑體" panose="020B0604030504040204" pitchFamily="34" charset="-120"/>
                <a:ea typeface="微軟正黑體" panose="020B0604030504040204" pitchFamily="34" charset="-120"/>
              </a:rPr>
              <a:t>1.</a:t>
            </a:r>
            <a:r>
              <a:rPr kumimoji="0" lang="zh-TW" altLang="en-US" b="0" i="0" u="none" strike="noStrike" kern="1200" cap="none" spc="0" normalizeH="0" baseline="0" noProof="0" dirty="0" smtClean="0">
                <a:ln>
                  <a:noFill/>
                </a:ln>
                <a:solidFill>
                  <a:schemeClr val="tx1"/>
                </a:solidFill>
                <a:effectLst/>
                <a:uLnTx/>
                <a:uFillTx/>
                <a:latin typeface="微軟正黑體" panose="020B0604030504040204" pitchFamily="34" charset="-120"/>
                <a:ea typeface="微軟正黑體" panose="020B0604030504040204" pitchFamily="34" charset="-120"/>
              </a:rPr>
              <a:t> 仔細閱讀審查意見，了解審查人員的看法</a:t>
            </a:r>
            <a:endParaRPr kumimoji="0" lang="en-US" altLang="zh-TW" b="0" i="0" u="none" strike="noStrike" kern="1200" cap="none" spc="0" normalizeH="0" baseline="0" noProof="0" dirty="0" smtClean="0">
              <a:ln>
                <a:noFill/>
              </a:ln>
              <a:solidFill>
                <a:schemeClr val="tx1"/>
              </a:solidFill>
              <a:effectLst/>
              <a:uLnTx/>
              <a:uFillTx/>
              <a:latin typeface="微軟正黑體" panose="020B0604030504040204" pitchFamily="34" charset="-120"/>
              <a:ea typeface="微軟正黑體" panose="020B0604030504040204" pitchFamily="34" charset="-120"/>
            </a:endParaRPr>
          </a:p>
          <a:p>
            <a:pPr marL="342900" marR="0" lvl="0" indent="-342900" defTabSz="914400" rtl="0" eaLnBrk="1" fontAlgn="auto" latinLnBrk="0" hangingPunct="1">
              <a:lnSpc>
                <a:spcPct val="150000"/>
              </a:lnSpc>
              <a:spcBef>
                <a:spcPct val="20000"/>
              </a:spcBef>
              <a:spcAft>
                <a:spcPts val="0"/>
              </a:spcAft>
              <a:buClrTx/>
              <a:buSzTx/>
              <a:tabLst/>
              <a:defRPr/>
            </a:pPr>
            <a:r>
              <a:rPr kumimoji="0" lang="en-US" altLang="zh-TW" b="0" i="0" u="none" strike="noStrike" kern="1200" cap="none" spc="0" normalizeH="0" baseline="0" noProof="0" dirty="0" smtClean="0">
                <a:ln>
                  <a:noFill/>
                </a:ln>
                <a:solidFill>
                  <a:schemeClr val="tx1"/>
                </a:solidFill>
                <a:effectLst/>
                <a:uLnTx/>
                <a:uFillTx/>
                <a:latin typeface="微軟正黑體" panose="020B0604030504040204" pitchFamily="34" charset="-120"/>
                <a:ea typeface="微軟正黑體" panose="020B0604030504040204" pitchFamily="34" charset="-120"/>
              </a:rPr>
              <a:t>2.</a:t>
            </a:r>
            <a:r>
              <a:rPr kumimoji="0" lang="zh-TW" altLang="en-US" b="0" i="0" u="none" strike="noStrike" kern="1200" cap="none" spc="0" normalizeH="0" baseline="0" noProof="0" dirty="0" smtClean="0">
                <a:ln>
                  <a:noFill/>
                </a:ln>
                <a:solidFill>
                  <a:schemeClr val="tx1"/>
                </a:solidFill>
                <a:effectLst/>
                <a:uLnTx/>
                <a:uFillTx/>
                <a:latin typeface="微軟正黑體" panose="020B0604030504040204" pitchFamily="34" charset="-120"/>
                <a:ea typeface="微軟正黑體" panose="020B0604030504040204" pitchFamily="34" charset="-120"/>
              </a:rPr>
              <a:t> 閱讀引證文獻，確認審查人員的解讀是否有誤</a:t>
            </a:r>
            <a:endParaRPr kumimoji="0" lang="en-US" altLang="zh-TW" b="0" i="0" u="none" strike="noStrike" kern="1200" cap="none" spc="0" normalizeH="0" baseline="0" noProof="0" dirty="0" smtClean="0">
              <a:ln>
                <a:noFill/>
              </a:ln>
              <a:solidFill>
                <a:schemeClr val="tx1"/>
              </a:solidFill>
              <a:effectLst/>
              <a:uLnTx/>
              <a:uFillTx/>
              <a:latin typeface="微軟正黑體" panose="020B0604030504040204" pitchFamily="34" charset="-120"/>
              <a:ea typeface="微軟正黑體" panose="020B0604030504040204" pitchFamily="34" charset="-120"/>
            </a:endParaRPr>
          </a:p>
          <a:p>
            <a:pPr marL="342900" marR="0" lvl="0" indent="-342900" defTabSz="914400" rtl="0" eaLnBrk="1" fontAlgn="auto" latinLnBrk="0" hangingPunct="1">
              <a:lnSpc>
                <a:spcPct val="150000"/>
              </a:lnSpc>
              <a:spcBef>
                <a:spcPct val="20000"/>
              </a:spcBef>
              <a:spcAft>
                <a:spcPts val="0"/>
              </a:spcAft>
              <a:buClrTx/>
              <a:buSzTx/>
              <a:tabLst/>
              <a:defRPr/>
            </a:pPr>
            <a:r>
              <a:rPr kumimoji="0" lang="en-US" altLang="zh-TW" b="0" i="0" u="none" strike="noStrike" kern="1200" cap="none" spc="0" normalizeH="0" baseline="0" noProof="0" dirty="0" smtClean="0">
                <a:ln>
                  <a:noFill/>
                </a:ln>
                <a:solidFill>
                  <a:schemeClr val="tx1"/>
                </a:solidFill>
                <a:effectLst/>
                <a:uLnTx/>
                <a:uFillTx/>
                <a:latin typeface="微軟正黑體" panose="020B0604030504040204" pitchFamily="34" charset="-120"/>
                <a:ea typeface="微軟正黑體" panose="020B0604030504040204" pitchFamily="34" charset="-120"/>
              </a:rPr>
              <a:t>3.</a:t>
            </a:r>
            <a:r>
              <a:rPr kumimoji="0" lang="zh-TW" altLang="en-US" b="0" i="0" u="none" strike="noStrike" kern="1200" cap="none" spc="0" normalizeH="0" baseline="0" noProof="0" dirty="0" smtClean="0">
                <a:ln>
                  <a:noFill/>
                </a:ln>
                <a:solidFill>
                  <a:schemeClr val="tx1"/>
                </a:solidFill>
                <a:effectLst/>
                <a:uLnTx/>
                <a:uFillTx/>
                <a:latin typeface="微軟正黑體" panose="020B0604030504040204" pitchFamily="34" charset="-120"/>
                <a:ea typeface="微軟正黑體" panose="020B0604030504040204" pitchFamily="34" charset="-120"/>
              </a:rPr>
              <a:t> 判斷本案與引證文獻之間的</a:t>
            </a:r>
            <a:r>
              <a:rPr kumimoji="0" lang="zh-TW" altLang="en-US" b="1" i="0" u="none" strike="noStrike" kern="1200" cap="none" spc="0" normalizeH="0" baseline="0" noProof="0" dirty="0" smtClean="0">
                <a:ln>
                  <a:noFill/>
                </a:ln>
                <a:solidFill>
                  <a:schemeClr val="accent2"/>
                </a:solidFill>
                <a:effectLst/>
                <a:uLnTx/>
                <a:uFillTx/>
                <a:latin typeface="微軟正黑體" panose="020B0604030504040204" pitchFamily="34" charset="-120"/>
                <a:ea typeface="微軟正黑體" panose="020B0604030504040204" pitchFamily="34" charset="-120"/>
              </a:rPr>
              <a:t>差異</a:t>
            </a:r>
            <a:r>
              <a:rPr kumimoji="0" lang="zh-TW" altLang="en-US" b="0" i="0" u="none" strike="noStrike" kern="1200" cap="none" spc="0" normalizeH="0" baseline="0" noProof="0" dirty="0" smtClean="0">
                <a:ln>
                  <a:noFill/>
                </a:ln>
                <a:solidFill>
                  <a:schemeClr val="tx1"/>
                </a:solidFill>
                <a:effectLst/>
                <a:uLnTx/>
                <a:uFillTx/>
                <a:latin typeface="微軟正黑體" panose="020B0604030504040204" pitchFamily="34" charset="-120"/>
                <a:ea typeface="微軟正黑體" panose="020B0604030504040204" pitchFamily="34" charset="-120"/>
              </a:rPr>
              <a:t>為何</a:t>
            </a:r>
            <a:endParaRPr kumimoji="0" lang="en-US" altLang="zh-TW" b="0" i="0" u="none" strike="noStrike" kern="1200" cap="none" spc="0" normalizeH="0" baseline="0" noProof="0" dirty="0" smtClean="0">
              <a:ln>
                <a:noFill/>
              </a:ln>
              <a:solidFill>
                <a:schemeClr val="tx1"/>
              </a:solidFill>
              <a:effectLst/>
              <a:uLnTx/>
              <a:uFillTx/>
              <a:latin typeface="微軟正黑體" panose="020B0604030504040204" pitchFamily="34" charset="-120"/>
              <a:ea typeface="微軟正黑體" panose="020B0604030504040204" pitchFamily="34" charset="-120"/>
            </a:endParaRPr>
          </a:p>
          <a:p>
            <a:pPr marL="342900" marR="0" lvl="0" indent="-342900" defTabSz="914400" rtl="0" eaLnBrk="1" fontAlgn="auto" latinLnBrk="0" hangingPunct="1">
              <a:lnSpc>
                <a:spcPct val="150000"/>
              </a:lnSpc>
              <a:spcBef>
                <a:spcPct val="20000"/>
              </a:spcBef>
              <a:spcAft>
                <a:spcPts val="0"/>
              </a:spcAft>
              <a:buClrTx/>
              <a:buSzTx/>
              <a:tabLst/>
              <a:defRPr/>
            </a:pPr>
            <a:r>
              <a:rPr kumimoji="0" lang="en-US" altLang="zh-TW" b="0" i="0" u="none" strike="noStrike" kern="1200" cap="none" spc="0" normalizeH="0" baseline="0" noProof="0" dirty="0" smtClean="0">
                <a:ln>
                  <a:noFill/>
                </a:ln>
                <a:solidFill>
                  <a:schemeClr val="tx1"/>
                </a:solidFill>
                <a:effectLst/>
                <a:uLnTx/>
                <a:uFillTx/>
                <a:latin typeface="微軟正黑體" panose="020B0604030504040204" pitchFamily="34" charset="-120"/>
                <a:ea typeface="微軟正黑體" panose="020B0604030504040204" pitchFamily="34" charset="-120"/>
              </a:rPr>
              <a:t>4.</a:t>
            </a:r>
            <a:r>
              <a:rPr kumimoji="0" lang="zh-TW" altLang="en-US" b="0" i="0" u="none" strike="noStrike" kern="1200" cap="none" spc="0" normalizeH="0" baseline="0" noProof="0" dirty="0" smtClean="0">
                <a:ln>
                  <a:noFill/>
                </a:ln>
                <a:solidFill>
                  <a:schemeClr val="tx1"/>
                </a:solidFill>
                <a:effectLst/>
                <a:uLnTx/>
                <a:uFillTx/>
                <a:latin typeface="微軟正黑體" panose="020B0604030504040204" pitchFamily="34" charset="-120"/>
                <a:ea typeface="微軟正黑體" panose="020B0604030504040204" pitchFamily="34" charset="-120"/>
              </a:rPr>
              <a:t> 這個差異是否具有</a:t>
            </a:r>
            <a:r>
              <a:rPr kumimoji="0" lang="zh-TW" altLang="en-US" b="1" i="0" u="none" strike="noStrike" kern="1200" cap="none" spc="0" normalizeH="0" baseline="0" noProof="0" dirty="0" smtClean="0">
                <a:ln>
                  <a:noFill/>
                </a:ln>
                <a:solidFill>
                  <a:schemeClr val="accent2"/>
                </a:solidFill>
                <a:effectLst/>
                <a:uLnTx/>
                <a:uFillTx/>
                <a:latin typeface="微軟正黑體" panose="020B0604030504040204" pitchFamily="34" charset="-120"/>
                <a:ea typeface="微軟正黑體" panose="020B0604030504040204" pitchFamily="34" charset="-120"/>
              </a:rPr>
              <a:t>實質的意義</a:t>
            </a:r>
            <a:endParaRPr kumimoji="0" lang="en-US" altLang="zh-TW" b="1" i="0" u="none" strike="noStrike" kern="1200" cap="none" spc="0" normalizeH="0" baseline="0" noProof="0" dirty="0" smtClean="0">
              <a:ln>
                <a:noFill/>
              </a:ln>
              <a:solidFill>
                <a:schemeClr val="accent2"/>
              </a:solidFill>
              <a:effectLst/>
              <a:uLnTx/>
              <a:uFillTx/>
              <a:latin typeface="微軟正黑體" panose="020B0604030504040204" pitchFamily="34" charset="-120"/>
              <a:ea typeface="微軟正黑體" panose="020B0604030504040204" pitchFamily="34" charset="-120"/>
            </a:endParaRPr>
          </a:p>
          <a:p>
            <a:pPr marL="342900" lvl="0" indent="-342900">
              <a:lnSpc>
                <a:spcPct val="150000"/>
              </a:lnSpc>
              <a:spcBef>
                <a:spcPct val="20000"/>
              </a:spcBef>
            </a:pPr>
            <a:r>
              <a:rPr kumimoji="0" lang="en-US" altLang="zh-TW" b="0" i="0" u="none" strike="noStrike" kern="1200" cap="none" spc="0" normalizeH="0" baseline="0" noProof="0" dirty="0" smtClean="0">
                <a:ln>
                  <a:noFill/>
                </a:ln>
                <a:solidFill>
                  <a:schemeClr val="tx1"/>
                </a:solidFill>
                <a:effectLst/>
                <a:uLnTx/>
                <a:uFillTx/>
                <a:latin typeface="微軟正黑體" panose="020B0604030504040204" pitchFamily="34" charset="-120"/>
                <a:ea typeface="微軟正黑體" panose="020B0604030504040204" pitchFamily="34" charset="-120"/>
              </a:rPr>
              <a:t>5.</a:t>
            </a:r>
            <a:r>
              <a:rPr kumimoji="0" lang="zh-TW" altLang="en-US" b="0" i="0" u="none" strike="noStrike" kern="1200" cap="none" spc="0" normalizeH="0" baseline="0" noProof="0" dirty="0" smtClean="0">
                <a:ln>
                  <a:noFill/>
                </a:ln>
                <a:solidFill>
                  <a:schemeClr val="tx1"/>
                </a:solidFill>
                <a:effectLst/>
                <a:uLnTx/>
                <a:uFillTx/>
                <a:latin typeface="微軟正黑體" panose="020B0604030504040204" pitchFamily="34" charset="-120"/>
                <a:ea typeface="微軟正黑體" panose="020B0604030504040204" pitchFamily="34" charset="-120"/>
              </a:rPr>
              <a:t> 以</a:t>
            </a:r>
            <a:r>
              <a:rPr kumimoji="0" lang="zh-TW" altLang="en-US" b="1" i="0" u="none" strike="noStrike" kern="1200" cap="none" spc="0" normalizeH="0" baseline="0" noProof="0" dirty="0" smtClean="0">
                <a:ln>
                  <a:noFill/>
                </a:ln>
                <a:solidFill>
                  <a:schemeClr val="accent2"/>
                </a:solidFill>
                <a:effectLst/>
                <a:uLnTx/>
                <a:uFillTx/>
                <a:latin typeface="微軟正黑體" panose="020B0604030504040204" pitchFamily="34" charset="-120"/>
                <a:ea typeface="微軟正黑體" panose="020B0604030504040204" pitchFamily="34" charset="-120"/>
              </a:rPr>
              <a:t>具有實質意義的差異點</a:t>
            </a:r>
            <a:r>
              <a:rPr kumimoji="0" lang="zh-TW" altLang="en-US" b="0" i="0" u="none" strike="noStrike" kern="1200" cap="none" spc="0" normalizeH="0" baseline="0" noProof="0" dirty="0" smtClean="0">
                <a:ln>
                  <a:noFill/>
                </a:ln>
                <a:solidFill>
                  <a:schemeClr val="tx1"/>
                </a:solidFill>
                <a:effectLst/>
                <a:uLnTx/>
                <a:uFillTx/>
                <a:latin typeface="微軟正黑體" panose="020B0604030504040204" pitchFamily="34" charset="-120"/>
                <a:ea typeface="微軟正黑體" panose="020B0604030504040204" pitchFamily="34" charset="-120"/>
              </a:rPr>
              <a:t>為基礎，進行申請專利範圍的修正和撰寫申</a:t>
            </a:r>
            <a:r>
              <a:rPr lang="zh-TW" altLang="en-US" dirty="0" smtClean="0">
                <a:latin typeface="微軟正黑體" panose="020B0604030504040204" pitchFamily="34" charset="-120"/>
                <a:ea typeface="微軟正黑體" panose="020B0604030504040204" pitchFamily="34" charset="-120"/>
              </a:rPr>
              <a:t>復理由，並清楚地切中差異要點</a:t>
            </a:r>
            <a:endParaRPr kumimoji="0" lang="en-US" altLang="zh-TW" b="0" i="0" u="none" strike="noStrike" kern="1200" cap="none" spc="0" normalizeH="0" baseline="0" noProof="0" dirty="0" smtClean="0">
              <a:ln>
                <a:noFill/>
              </a:ln>
              <a:solidFill>
                <a:schemeClr val="tx1"/>
              </a:solidFill>
              <a:effectLst/>
              <a:uLnTx/>
              <a:uFillTx/>
              <a:latin typeface="微軟正黑體" panose="020B0604030504040204" pitchFamily="34" charset="-120"/>
              <a:ea typeface="微軟正黑體" panose="020B0604030504040204" pitchFamily="34" charset="-120"/>
            </a:endParaRPr>
          </a:p>
          <a:p>
            <a:pPr marL="342900" marR="0" lvl="0" indent="-342900" defTabSz="914400" rtl="0" eaLnBrk="1" fontAlgn="auto" latinLnBrk="0" hangingPunct="1">
              <a:lnSpc>
                <a:spcPct val="150000"/>
              </a:lnSpc>
              <a:spcBef>
                <a:spcPct val="20000"/>
              </a:spcBef>
              <a:spcAft>
                <a:spcPts val="0"/>
              </a:spcAft>
              <a:buClrTx/>
              <a:buSzTx/>
              <a:tabLst/>
              <a:defRPr/>
            </a:pPr>
            <a:r>
              <a:rPr lang="en-US" altLang="zh-TW" dirty="0" smtClean="0">
                <a:latin typeface="微軟正黑體" panose="020B0604030504040204" pitchFamily="34" charset="-120"/>
                <a:ea typeface="微軟正黑體" panose="020B0604030504040204" pitchFamily="34" charset="-120"/>
              </a:rPr>
              <a:t>6.</a:t>
            </a:r>
            <a:r>
              <a:rPr kumimoji="0" lang="zh-TW" altLang="en-US" b="0" i="0" u="none" strike="noStrike" kern="1200" cap="none" spc="0" normalizeH="0" baseline="0" noProof="0" dirty="0" smtClean="0">
                <a:ln>
                  <a:noFill/>
                </a:ln>
                <a:solidFill>
                  <a:schemeClr val="tx1"/>
                </a:solidFill>
                <a:effectLst/>
                <a:uLnTx/>
                <a:uFillTx/>
                <a:latin typeface="微軟正黑體" panose="020B0604030504040204" pitchFamily="34" charset="-120"/>
                <a:ea typeface="微軟正黑體" panose="020B0604030504040204" pitchFamily="34" charset="-120"/>
              </a:rPr>
              <a:t> 必要時可一併申請面詢</a:t>
            </a:r>
            <a:endParaRPr kumimoji="0" lang="en-US" altLang="zh-TW" b="0" i="0" u="none" strike="noStrike" kern="1200" cap="none" spc="0" normalizeH="0" baseline="0" noProof="0" dirty="0" smtClean="0">
              <a:ln>
                <a:noFill/>
              </a:ln>
              <a:solidFill>
                <a:schemeClr val="tx1"/>
              </a:solidFill>
              <a:effectLst/>
              <a:uLnTx/>
              <a:uFillTx/>
              <a:latin typeface="微軟正黑體" panose="020B0604030504040204" pitchFamily="34" charset="-120"/>
              <a:ea typeface="微軟正黑體" panose="020B0604030504040204" pitchFamily="34" charset="-120"/>
            </a:endParaRPr>
          </a:p>
        </p:txBody>
      </p:sp>
      <p:sp>
        <p:nvSpPr>
          <p:cNvPr id="19" name="矩形 18"/>
          <p:cNvSpPr/>
          <p:nvPr/>
        </p:nvSpPr>
        <p:spPr>
          <a:xfrm>
            <a:off x="827584" y="1012666"/>
            <a:ext cx="1440160" cy="400110"/>
          </a:xfrm>
          <a:prstGeom prst="rect">
            <a:avLst/>
          </a:prstGeom>
        </p:spPr>
        <p:txBody>
          <a:bodyPr wrap="square">
            <a:spAutoFit/>
          </a:bodyPr>
          <a:lstStyle/>
          <a:p>
            <a:pPr algn="ctr"/>
            <a:r>
              <a:rPr lang="zh-TW" altLang="en-US" sz="2000" b="1" dirty="0" smtClean="0">
                <a:latin typeface="微軟正黑體" panose="020B0604030504040204" pitchFamily="34" charset="-120"/>
                <a:ea typeface="微軟正黑體" panose="020B0604030504040204" pitchFamily="34" charset="-120"/>
                <a:cs typeface="華康標楷體(P)" pitchFamily="66" charset="-120"/>
              </a:rPr>
              <a:t>申復方式</a:t>
            </a:r>
            <a:endParaRPr lang="zh-TW" altLang="en-US" sz="2000" b="1" dirty="0"/>
          </a:p>
        </p:txBody>
      </p:sp>
    </p:spTree>
    <p:extLst>
      <p:ext uri="{BB962C8B-B14F-4D97-AF65-F5344CB8AC3E}">
        <p14:creationId xmlns:p14="http://schemas.microsoft.com/office/powerpoint/2010/main" val="3261208341"/>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日期版面配置區 1"/>
          <p:cNvSpPr>
            <a:spLocks noGrp="1"/>
          </p:cNvSpPr>
          <p:nvPr>
            <p:ph type="dt" sz="half" idx="10"/>
          </p:nvPr>
        </p:nvSpPr>
        <p:spPr>
          <a:xfrm>
            <a:off x="457200" y="6160219"/>
            <a:ext cx="2133600" cy="365125"/>
          </a:xfrm>
        </p:spPr>
        <p:txBody>
          <a:bodyPr/>
          <a:lstStyle/>
          <a:p>
            <a:r>
              <a:rPr lang="en-US" altLang="zh-TW" smtClean="0"/>
              <a:t>www.iipo.com.tw</a:t>
            </a:r>
            <a:endParaRPr lang="zh-TW" altLang="en-US" dirty="0"/>
          </a:p>
        </p:txBody>
      </p:sp>
      <p:sp>
        <p:nvSpPr>
          <p:cNvPr id="6" name="頁尾版面配置區 2"/>
          <p:cNvSpPr>
            <a:spLocks noGrp="1"/>
          </p:cNvSpPr>
          <p:nvPr>
            <p:ph type="ftr" sz="quarter" idx="11"/>
          </p:nvPr>
        </p:nvSpPr>
        <p:spPr>
          <a:xfrm>
            <a:off x="3124200" y="6160219"/>
            <a:ext cx="2895600" cy="365125"/>
          </a:xfrm>
        </p:spPr>
        <p:txBody>
          <a:bodyPr/>
          <a:lstStyle/>
          <a:p>
            <a:r>
              <a:rPr lang="zh-TW" altLang="en-US" smtClean="0"/>
              <a:t>源慶</a:t>
            </a:r>
            <a:r>
              <a:rPr lang="en-US" altLang="zh-TW" smtClean="0"/>
              <a:t>/</a:t>
            </a:r>
            <a:r>
              <a:rPr lang="zh-TW" altLang="en-US" smtClean="0"/>
              <a:t>鴻瑞國際法律專利商標事務所</a:t>
            </a:r>
            <a:endParaRPr lang="zh-TW" altLang="en-US" dirty="0"/>
          </a:p>
        </p:txBody>
      </p:sp>
      <p:sp>
        <p:nvSpPr>
          <p:cNvPr id="7" name="投影片編號版面配置區 3"/>
          <p:cNvSpPr>
            <a:spLocks noGrp="1"/>
          </p:cNvSpPr>
          <p:nvPr>
            <p:ph type="sldNum" sz="quarter" idx="12"/>
          </p:nvPr>
        </p:nvSpPr>
        <p:spPr>
          <a:xfrm>
            <a:off x="6553200" y="6160219"/>
            <a:ext cx="2133600" cy="365125"/>
          </a:xfrm>
        </p:spPr>
        <p:txBody>
          <a:bodyPr/>
          <a:lstStyle/>
          <a:p>
            <a:fld id="{144804FE-49CD-45A7-9DCA-03593087366E}" type="slidenum">
              <a:rPr lang="zh-TW" altLang="en-US" smtClean="0"/>
              <a:pPr/>
              <a:t>67</a:t>
            </a:fld>
            <a:endParaRPr lang="zh-TW" altLang="en-US"/>
          </a:p>
        </p:txBody>
      </p:sp>
      <p:cxnSp>
        <p:nvCxnSpPr>
          <p:cNvPr id="8" name="直線接點 7"/>
          <p:cNvCxnSpPr/>
          <p:nvPr/>
        </p:nvCxnSpPr>
        <p:spPr>
          <a:xfrm>
            <a:off x="0" y="6813376"/>
            <a:ext cx="9144000" cy="0"/>
          </a:xfrm>
          <a:prstGeom prst="line">
            <a:avLst/>
          </a:prstGeom>
          <a:ln w="165100"/>
        </p:spPr>
        <p:style>
          <a:lnRef idx="3">
            <a:schemeClr val="accent2"/>
          </a:lnRef>
          <a:fillRef idx="0">
            <a:schemeClr val="accent2"/>
          </a:fillRef>
          <a:effectRef idx="2">
            <a:schemeClr val="accent2"/>
          </a:effectRef>
          <a:fontRef idx="minor">
            <a:schemeClr val="tx1"/>
          </a:fontRef>
        </p:style>
      </p:cxnSp>
      <p:cxnSp>
        <p:nvCxnSpPr>
          <p:cNvPr id="9" name="直線接點 8"/>
          <p:cNvCxnSpPr/>
          <p:nvPr/>
        </p:nvCxnSpPr>
        <p:spPr>
          <a:xfrm>
            <a:off x="0" y="6597352"/>
            <a:ext cx="9144000" cy="0"/>
          </a:xfrm>
          <a:prstGeom prst="line">
            <a:avLst/>
          </a:prstGeom>
          <a:ln w="76200">
            <a:solidFill>
              <a:schemeClr val="accent2">
                <a:lumMod val="40000"/>
                <a:lumOff val="60000"/>
              </a:schemeClr>
            </a:solidFill>
          </a:ln>
        </p:spPr>
        <p:style>
          <a:lnRef idx="3">
            <a:schemeClr val="accent2"/>
          </a:lnRef>
          <a:fillRef idx="0">
            <a:schemeClr val="accent2"/>
          </a:fillRef>
          <a:effectRef idx="2">
            <a:schemeClr val="accent2"/>
          </a:effectRef>
          <a:fontRef idx="minor">
            <a:schemeClr val="tx1"/>
          </a:fontRef>
        </p:style>
      </p:cxnSp>
      <p:sp>
        <p:nvSpPr>
          <p:cNvPr id="10" name="文字方塊 9"/>
          <p:cNvSpPr txBox="1"/>
          <p:nvPr/>
        </p:nvSpPr>
        <p:spPr>
          <a:xfrm>
            <a:off x="2951820" y="214290"/>
            <a:ext cx="3240360" cy="707886"/>
          </a:xfrm>
          <a:prstGeom prst="rect">
            <a:avLst/>
          </a:prstGeom>
          <a:noFill/>
        </p:spPr>
        <p:txBody>
          <a:bodyPr wrap="square" rtlCol="0">
            <a:spAutoFit/>
          </a:bodyPr>
          <a:lstStyle/>
          <a:p>
            <a:pPr algn="ctr"/>
            <a:r>
              <a:rPr lang="zh-TW" altLang="en-US" sz="4000" dirty="0">
                <a:latin typeface="微軟正黑體" panose="020B0604030504040204" pitchFamily="34" charset="-120"/>
                <a:ea typeface="微軟正黑體" panose="020B0604030504040204" pitchFamily="34" charset="-120"/>
              </a:rPr>
              <a:t>案例解析</a:t>
            </a:r>
          </a:p>
        </p:txBody>
      </p:sp>
      <p:sp>
        <p:nvSpPr>
          <p:cNvPr id="18" name="內容版面配置區 2"/>
          <p:cNvSpPr txBox="1">
            <a:spLocks/>
          </p:cNvSpPr>
          <p:nvPr/>
        </p:nvSpPr>
        <p:spPr>
          <a:xfrm>
            <a:off x="2015716" y="1412776"/>
            <a:ext cx="5112568" cy="504056"/>
          </a:xfrm>
          <a:prstGeom prst="rect">
            <a:avLst/>
          </a:prstGeom>
        </p:spPr>
        <p:txBody>
          <a:bodyPr>
            <a:noAutofit/>
          </a:bodyPr>
          <a:lstStyle/>
          <a:p>
            <a:pPr marL="342900" marR="0" lvl="0" indent="-342900" algn="ctr" defTabSz="914400" rtl="0" eaLnBrk="1" fontAlgn="auto" latinLnBrk="0" hangingPunct="1">
              <a:lnSpc>
                <a:spcPct val="150000"/>
              </a:lnSpc>
              <a:spcBef>
                <a:spcPct val="20000"/>
              </a:spcBef>
              <a:spcAft>
                <a:spcPts val="0"/>
              </a:spcAft>
              <a:buClrTx/>
              <a:buSzTx/>
              <a:tabLst/>
              <a:defRPr/>
            </a:pPr>
            <a:r>
              <a:rPr kumimoji="0" lang="en-US" altLang="zh-TW" b="0" i="0" u="none" strike="noStrike" kern="1200" cap="none" spc="0" normalizeH="0" baseline="0" noProof="0" dirty="0" smtClean="0">
                <a:ln>
                  <a:noFill/>
                </a:ln>
                <a:solidFill>
                  <a:schemeClr val="tx1"/>
                </a:solidFill>
                <a:effectLst/>
                <a:uLnTx/>
                <a:uFillTx/>
                <a:latin typeface="微軟正黑體" panose="020B0604030504040204" pitchFamily="34" charset="-120"/>
                <a:ea typeface="微軟正黑體" panose="020B0604030504040204" pitchFamily="34" charset="-120"/>
              </a:rPr>
              <a:t>1.</a:t>
            </a:r>
            <a:r>
              <a:rPr kumimoji="0" lang="zh-TW" altLang="en-US" b="0" i="0" u="none" strike="noStrike" kern="1200" cap="none" spc="0" normalizeH="0" baseline="0" noProof="0" dirty="0" smtClean="0">
                <a:ln>
                  <a:noFill/>
                </a:ln>
                <a:solidFill>
                  <a:schemeClr val="tx1"/>
                </a:solidFill>
                <a:effectLst/>
                <a:uLnTx/>
                <a:uFillTx/>
                <a:latin typeface="微軟正黑體" panose="020B0604030504040204" pitchFamily="34" charset="-120"/>
                <a:ea typeface="微軟正黑體" panose="020B0604030504040204" pitchFamily="34" charset="-120"/>
              </a:rPr>
              <a:t> 仔細閱讀審查意見，了解審查人員的看法</a:t>
            </a:r>
            <a:endParaRPr kumimoji="0" lang="en-US" altLang="zh-TW" b="0" i="0" u="none" strike="noStrike" kern="1200" cap="none" spc="0" normalizeH="0" baseline="0" noProof="0" dirty="0" smtClean="0">
              <a:ln>
                <a:noFill/>
              </a:ln>
              <a:solidFill>
                <a:schemeClr val="tx1"/>
              </a:solidFill>
              <a:effectLst/>
              <a:uLnTx/>
              <a:uFillTx/>
              <a:latin typeface="微軟正黑體" panose="020B0604030504040204" pitchFamily="34" charset="-120"/>
              <a:ea typeface="微軟正黑體" panose="020B0604030504040204" pitchFamily="34" charset="-120"/>
            </a:endParaRPr>
          </a:p>
        </p:txBody>
      </p:sp>
      <p:sp>
        <p:nvSpPr>
          <p:cNvPr id="19" name="矩形 18"/>
          <p:cNvSpPr/>
          <p:nvPr/>
        </p:nvSpPr>
        <p:spPr>
          <a:xfrm>
            <a:off x="827584" y="1012666"/>
            <a:ext cx="1440160" cy="400110"/>
          </a:xfrm>
          <a:prstGeom prst="rect">
            <a:avLst/>
          </a:prstGeom>
        </p:spPr>
        <p:txBody>
          <a:bodyPr wrap="square">
            <a:spAutoFit/>
          </a:bodyPr>
          <a:lstStyle/>
          <a:p>
            <a:pPr algn="ctr"/>
            <a:r>
              <a:rPr lang="zh-TW" altLang="en-US" sz="2000" b="1" dirty="0" smtClean="0">
                <a:latin typeface="微軟正黑體" panose="020B0604030504040204" pitchFamily="34" charset="-120"/>
                <a:ea typeface="微軟正黑體" panose="020B0604030504040204" pitchFamily="34" charset="-120"/>
                <a:cs typeface="華康標楷體(P)" pitchFamily="66" charset="-120"/>
              </a:rPr>
              <a:t>申復方式</a:t>
            </a:r>
            <a:endParaRPr lang="zh-TW" altLang="en-US" sz="2000" b="1" dirty="0"/>
          </a:p>
        </p:txBody>
      </p:sp>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690" t="5578" r="6589" b="5225"/>
          <a:stretch/>
        </p:blipFill>
        <p:spPr bwMode="auto">
          <a:xfrm>
            <a:off x="827584" y="2132856"/>
            <a:ext cx="2733006" cy="39321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矩形 10"/>
          <p:cNvSpPr/>
          <p:nvPr/>
        </p:nvSpPr>
        <p:spPr>
          <a:xfrm>
            <a:off x="3577454" y="2132856"/>
            <a:ext cx="5328592" cy="2308324"/>
          </a:xfrm>
          <a:prstGeom prst="rect">
            <a:avLst/>
          </a:prstGeom>
        </p:spPr>
        <p:txBody>
          <a:bodyPr wrap="square">
            <a:spAutoFit/>
          </a:bodyPr>
          <a:lstStyle/>
          <a:p>
            <a:r>
              <a:rPr lang="zh-TW" altLang="en-US" dirty="0">
                <a:latin typeface="微軟正黑體" panose="020B0604030504040204" pitchFamily="34" charset="-120"/>
                <a:ea typeface="微軟正黑體" panose="020B0604030504040204" pitchFamily="34" charset="-120"/>
              </a:rPr>
              <a:t>請求項</a:t>
            </a:r>
            <a:r>
              <a:rPr lang="en-US" altLang="zh-TW" dirty="0">
                <a:latin typeface="微軟正黑體" panose="020B0604030504040204" pitchFamily="34" charset="-120"/>
                <a:ea typeface="微軟正黑體" panose="020B0604030504040204" pitchFamily="34" charset="-120"/>
              </a:rPr>
              <a:t>1</a:t>
            </a:r>
            <a:r>
              <a:rPr lang="zh-TW" altLang="en-US" dirty="0">
                <a:latin typeface="微軟正黑體" panose="020B0604030504040204" pitchFamily="34" charset="-120"/>
                <a:ea typeface="微軟正黑體" panose="020B0604030504040204" pitchFamily="34" charset="-120"/>
              </a:rPr>
              <a:t>，查</a:t>
            </a:r>
            <a:r>
              <a:rPr lang="en-US" altLang="zh-TW" b="1" dirty="0">
                <a:solidFill>
                  <a:schemeClr val="accent2"/>
                </a:solidFill>
                <a:latin typeface="微軟正黑體" panose="020B0604030504040204" pitchFamily="34" charset="-120"/>
                <a:ea typeface="微軟正黑體" panose="020B0604030504040204" pitchFamily="34" charset="-120"/>
              </a:rPr>
              <a:t>【</a:t>
            </a:r>
            <a:r>
              <a:rPr lang="zh-TW" altLang="en-US" b="1" dirty="0">
                <a:solidFill>
                  <a:schemeClr val="accent2"/>
                </a:solidFill>
                <a:latin typeface="微軟正黑體" panose="020B0604030504040204" pitchFamily="34" charset="-120"/>
                <a:ea typeface="微軟正黑體" panose="020B0604030504040204" pitchFamily="34" charset="-120"/>
              </a:rPr>
              <a:t>引證</a:t>
            </a:r>
            <a:r>
              <a:rPr lang="en-US" altLang="zh-TW" b="1" dirty="0">
                <a:solidFill>
                  <a:schemeClr val="accent2"/>
                </a:solidFill>
                <a:latin typeface="微軟正黑體" panose="020B0604030504040204" pitchFamily="34" charset="-120"/>
                <a:ea typeface="微軟正黑體" panose="020B0604030504040204" pitchFamily="34" charset="-120"/>
              </a:rPr>
              <a:t>1】(</a:t>
            </a:r>
            <a:r>
              <a:rPr lang="zh-TW" altLang="en-US" b="1" dirty="0">
                <a:solidFill>
                  <a:schemeClr val="accent2"/>
                </a:solidFill>
                <a:latin typeface="微軟正黑體" panose="020B0604030504040204" pitchFamily="34" charset="-120"/>
                <a:ea typeface="微軟正黑體" panose="020B0604030504040204" pitchFamily="34" charset="-120"/>
              </a:rPr>
              <a:t>圖</a:t>
            </a:r>
            <a:r>
              <a:rPr lang="en-US" altLang="zh-TW" b="1" dirty="0">
                <a:solidFill>
                  <a:schemeClr val="accent2"/>
                </a:solidFill>
                <a:latin typeface="微軟正黑體" panose="020B0604030504040204" pitchFamily="34" charset="-120"/>
                <a:ea typeface="微軟正黑體" panose="020B0604030504040204" pitchFamily="34" charset="-120"/>
              </a:rPr>
              <a:t>7</a:t>
            </a:r>
            <a:r>
              <a:rPr lang="zh-TW" altLang="en-US" b="1" dirty="0">
                <a:solidFill>
                  <a:schemeClr val="accent2"/>
                </a:solidFill>
                <a:latin typeface="微軟正黑體" panose="020B0604030504040204" pitchFamily="34" charset="-120"/>
                <a:ea typeface="微軟正黑體" panose="020B0604030504040204" pitchFamily="34" charset="-120"/>
              </a:rPr>
              <a:t>，說明書第</a:t>
            </a:r>
            <a:r>
              <a:rPr lang="en-US" altLang="zh-TW" b="1" dirty="0">
                <a:solidFill>
                  <a:schemeClr val="accent2"/>
                </a:solidFill>
                <a:latin typeface="微軟正黑體" panose="020B0604030504040204" pitchFamily="34" charset="-120"/>
                <a:ea typeface="微軟正黑體" panose="020B0604030504040204" pitchFamily="34" charset="-120"/>
              </a:rPr>
              <a:t>14</a:t>
            </a:r>
            <a:r>
              <a:rPr lang="zh-TW" altLang="en-US" b="1" dirty="0">
                <a:solidFill>
                  <a:schemeClr val="accent2"/>
                </a:solidFill>
                <a:latin typeface="微軟正黑體" panose="020B0604030504040204" pitchFamily="34" charset="-120"/>
                <a:ea typeface="微軟正黑體" panose="020B0604030504040204" pitchFamily="34" charset="-120"/>
              </a:rPr>
              <a:t>頁第</a:t>
            </a:r>
            <a:r>
              <a:rPr lang="en-US" altLang="zh-TW" b="1" dirty="0">
                <a:solidFill>
                  <a:schemeClr val="accent2"/>
                </a:solidFill>
                <a:latin typeface="微軟正黑體" panose="020B0604030504040204" pitchFamily="34" charset="-120"/>
                <a:ea typeface="微軟正黑體" panose="020B0604030504040204" pitchFamily="34" charset="-120"/>
              </a:rPr>
              <a:t>10</a:t>
            </a:r>
            <a:r>
              <a:rPr lang="zh-TW" altLang="en-US" b="1" dirty="0" smtClean="0">
                <a:solidFill>
                  <a:schemeClr val="accent2"/>
                </a:solidFill>
                <a:latin typeface="微軟正黑體" panose="020B0604030504040204" pitchFamily="34" charset="-120"/>
                <a:ea typeface="微軟正黑體" panose="020B0604030504040204" pitchFamily="34" charset="-120"/>
              </a:rPr>
              <a:t>行至</a:t>
            </a:r>
            <a:r>
              <a:rPr lang="zh-TW" altLang="en-US" b="1" dirty="0">
                <a:solidFill>
                  <a:schemeClr val="accent2"/>
                </a:solidFill>
                <a:latin typeface="微軟正黑體" panose="020B0604030504040204" pitchFamily="34" charset="-120"/>
                <a:ea typeface="微軟正黑體" panose="020B0604030504040204" pitchFamily="34" charset="-120"/>
              </a:rPr>
              <a:t>第</a:t>
            </a:r>
            <a:r>
              <a:rPr lang="en-US" altLang="zh-TW" b="1" dirty="0">
                <a:solidFill>
                  <a:schemeClr val="accent2"/>
                </a:solidFill>
                <a:latin typeface="微軟正黑體" panose="020B0604030504040204" pitchFamily="34" charset="-120"/>
                <a:ea typeface="微軟正黑體" panose="020B0604030504040204" pitchFamily="34" charset="-120"/>
              </a:rPr>
              <a:t>17</a:t>
            </a:r>
            <a:r>
              <a:rPr lang="zh-TW" altLang="en-US" b="1" dirty="0">
                <a:solidFill>
                  <a:schemeClr val="accent2"/>
                </a:solidFill>
                <a:latin typeface="微軟正黑體" panose="020B0604030504040204" pitchFamily="34" charset="-120"/>
                <a:ea typeface="微軟正黑體" panose="020B0604030504040204" pitchFamily="34" charset="-120"/>
              </a:rPr>
              <a:t>頁第</a:t>
            </a:r>
            <a:r>
              <a:rPr lang="en-US" altLang="zh-TW" b="1" dirty="0">
                <a:solidFill>
                  <a:schemeClr val="accent2"/>
                </a:solidFill>
                <a:latin typeface="微軟正黑體" panose="020B0604030504040204" pitchFamily="34" charset="-120"/>
                <a:ea typeface="微軟正黑體" panose="020B0604030504040204" pitchFamily="34" charset="-120"/>
              </a:rPr>
              <a:t>7</a:t>
            </a:r>
            <a:r>
              <a:rPr lang="zh-TW" altLang="en-US" b="1" dirty="0">
                <a:solidFill>
                  <a:schemeClr val="accent2"/>
                </a:solidFill>
                <a:latin typeface="微軟正黑體" panose="020B0604030504040204" pitchFamily="34" charset="-120"/>
                <a:ea typeface="微軟正黑體" panose="020B0604030504040204" pitchFamily="34" charset="-120"/>
              </a:rPr>
              <a:t>行</a:t>
            </a:r>
            <a:r>
              <a:rPr lang="en-US" altLang="zh-TW" b="1" dirty="0">
                <a:solidFill>
                  <a:schemeClr val="accent2"/>
                </a:solidFill>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rPr>
              <a:t>揭示「一種反式大面積有機</a:t>
            </a:r>
            <a:r>
              <a:rPr lang="zh-TW" altLang="en-US" dirty="0" smtClean="0">
                <a:latin typeface="微軟正黑體" panose="020B0604030504040204" pitchFamily="34" charset="-120"/>
                <a:ea typeface="微軟正黑體" panose="020B0604030504040204" pitchFamily="34" charset="-120"/>
              </a:rPr>
              <a:t>太陽能電池</a:t>
            </a:r>
            <a:r>
              <a:rPr lang="zh-TW" altLang="en-US" dirty="0">
                <a:latin typeface="微軟正黑體" panose="020B0604030504040204" pitchFamily="34" charset="-120"/>
                <a:ea typeface="微軟正黑體" panose="020B0604030504040204" pitchFamily="34" charset="-120"/>
              </a:rPr>
              <a:t>之製作方法，其係包含步驟：形成一第一電極</a:t>
            </a:r>
            <a:r>
              <a:rPr lang="zh-TW" altLang="en-US" dirty="0" smtClean="0">
                <a:latin typeface="微軟正黑體" panose="020B0604030504040204" pitchFamily="34" charset="-120"/>
                <a:ea typeface="微軟正黑體" panose="020B0604030504040204" pitchFamily="34" charset="-120"/>
              </a:rPr>
              <a:t>層</a:t>
            </a:r>
            <a:r>
              <a:rPr lang="en-US" altLang="zh-TW" b="1" dirty="0" smtClean="0">
                <a:solidFill>
                  <a:schemeClr val="accent2"/>
                </a:solidFill>
                <a:latin typeface="微軟正黑體" panose="020B0604030504040204" pitchFamily="34" charset="-120"/>
                <a:ea typeface="微軟正黑體" panose="020B0604030504040204" pitchFamily="34" charset="-120"/>
              </a:rPr>
              <a:t>(</a:t>
            </a:r>
            <a:r>
              <a:rPr lang="en-US" altLang="zh-TW" b="1" dirty="0">
                <a:solidFill>
                  <a:schemeClr val="accent2"/>
                </a:solidFill>
                <a:latin typeface="微軟正黑體" panose="020B0604030504040204" pitchFamily="34" charset="-120"/>
                <a:ea typeface="微軟正黑體" panose="020B0604030504040204" pitchFamily="34" charset="-120"/>
              </a:rPr>
              <a:t>10)</a:t>
            </a:r>
            <a:r>
              <a:rPr lang="zh-TW" altLang="en-US" dirty="0">
                <a:latin typeface="微軟正黑體" panose="020B0604030504040204" pitchFamily="34" charset="-120"/>
                <a:ea typeface="微軟正黑體" panose="020B0604030504040204" pitchFamily="34" charset="-120"/>
              </a:rPr>
              <a:t>於一基板</a:t>
            </a:r>
            <a:r>
              <a:rPr lang="en-US" altLang="zh-TW" b="1" dirty="0">
                <a:solidFill>
                  <a:schemeClr val="accent2"/>
                </a:solidFill>
                <a:latin typeface="微軟正黑體" panose="020B0604030504040204" pitchFamily="34" charset="-120"/>
                <a:ea typeface="微軟正黑體" panose="020B0604030504040204" pitchFamily="34" charset="-120"/>
              </a:rPr>
              <a:t>(</a:t>
            </a:r>
            <a:r>
              <a:rPr lang="zh-TW" altLang="en-US" b="1" dirty="0">
                <a:solidFill>
                  <a:schemeClr val="accent2"/>
                </a:solidFill>
                <a:latin typeface="微軟正黑體" panose="020B0604030504040204" pitchFamily="34" charset="-120"/>
                <a:ea typeface="微軟正黑體" panose="020B0604030504040204" pitchFamily="34" charset="-120"/>
              </a:rPr>
              <a:t>說明書第</a:t>
            </a:r>
            <a:r>
              <a:rPr lang="en-US" altLang="zh-TW" b="1" dirty="0">
                <a:solidFill>
                  <a:schemeClr val="accent2"/>
                </a:solidFill>
                <a:latin typeface="微軟正黑體" panose="020B0604030504040204" pitchFamily="34" charset="-120"/>
                <a:ea typeface="微軟正黑體" panose="020B0604030504040204" pitchFamily="34" charset="-120"/>
              </a:rPr>
              <a:t>15</a:t>
            </a:r>
            <a:r>
              <a:rPr lang="zh-TW" altLang="en-US" b="1" dirty="0">
                <a:solidFill>
                  <a:schemeClr val="accent2"/>
                </a:solidFill>
                <a:latin typeface="微軟正黑體" panose="020B0604030504040204" pitchFamily="34" charset="-120"/>
                <a:ea typeface="微軟正黑體" panose="020B0604030504040204" pitchFamily="34" charset="-120"/>
              </a:rPr>
              <a:t>頁第</a:t>
            </a:r>
            <a:r>
              <a:rPr lang="en-US" altLang="zh-TW" b="1" dirty="0">
                <a:solidFill>
                  <a:schemeClr val="accent2"/>
                </a:solidFill>
                <a:latin typeface="微軟正黑體" panose="020B0604030504040204" pitchFamily="34" charset="-120"/>
                <a:ea typeface="微軟正黑體" panose="020B0604030504040204" pitchFamily="34" charset="-120"/>
              </a:rPr>
              <a:t>14~19</a:t>
            </a:r>
            <a:r>
              <a:rPr lang="zh-TW" altLang="en-US" b="1" dirty="0">
                <a:solidFill>
                  <a:schemeClr val="accent2"/>
                </a:solidFill>
                <a:latin typeface="微軟正黑體" panose="020B0604030504040204" pitchFamily="34" charset="-120"/>
                <a:ea typeface="微軟正黑體" panose="020B0604030504040204" pitchFamily="34" charset="-120"/>
              </a:rPr>
              <a:t>行</a:t>
            </a:r>
            <a:r>
              <a:rPr lang="en-US" altLang="zh-TW" b="1" dirty="0">
                <a:solidFill>
                  <a:schemeClr val="accent2"/>
                </a:solidFill>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rPr>
              <a:t>之上；</a:t>
            </a:r>
            <a:r>
              <a:rPr lang="zh-TW" altLang="en-US" dirty="0" smtClean="0">
                <a:latin typeface="微軟正黑體" panose="020B0604030504040204" pitchFamily="34" charset="-120"/>
                <a:ea typeface="微軟正黑體" panose="020B0604030504040204" pitchFamily="34" charset="-120"/>
              </a:rPr>
              <a:t>形成一</a:t>
            </a:r>
            <a:r>
              <a:rPr lang="zh-TW" altLang="en-US" dirty="0">
                <a:latin typeface="微軟正黑體" panose="020B0604030504040204" pitchFamily="34" charset="-120"/>
                <a:ea typeface="微軟正黑體" panose="020B0604030504040204" pitchFamily="34" charset="-120"/>
              </a:rPr>
              <a:t>電子傳導層</a:t>
            </a:r>
            <a:r>
              <a:rPr lang="en-US" altLang="zh-TW" b="1" dirty="0">
                <a:solidFill>
                  <a:schemeClr val="accent2"/>
                </a:solidFill>
                <a:latin typeface="微軟正黑體" panose="020B0604030504040204" pitchFamily="34" charset="-120"/>
                <a:ea typeface="微軟正黑體" panose="020B0604030504040204" pitchFamily="34" charset="-120"/>
              </a:rPr>
              <a:t>(20)</a:t>
            </a:r>
            <a:r>
              <a:rPr lang="zh-TW" altLang="en-US" dirty="0">
                <a:latin typeface="微軟正黑體" panose="020B0604030504040204" pitchFamily="34" charset="-120"/>
                <a:ea typeface="微軟正黑體" panose="020B0604030504040204" pitchFamily="34" charset="-120"/>
              </a:rPr>
              <a:t>於該第一電極層之上；形成一</a:t>
            </a:r>
            <a:r>
              <a:rPr lang="zh-TW" altLang="en-US" dirty="0" smtClean="0">
                <a:latin typeface="微軟正黑體" panose="020B0604030504040204" pitchFamily="34" charset="-120"/>
                <a:ea typeface="微軟正黑體" panose="020B0604030504040204" pitchFamily="34" charset="-120"/>
              </a:rPr>
              <a:t>主動層</a:t>
            </a:r>
            <a:r>
              <a:rPr lang="en-US" altLang="zh-TW" b="1" dirty="0">
                <a:solidFill>
                  <a:schemeClr val="accent2"/>
                </a:solidFill>
                <a:latin typeface="微軟正黑體" panose="020B0604030504040204" pitchFamily="34" charset="-120"/>
                <a:ea typeface="微軟正黑體" panose="020B0604030504040204" pitchFamily="34" charset="-120"/>
              </a:rPr>
              <a:t>(30</a:t>
            </a:r>
            <a:r>
              <a:rPr lang="zh-TW" altLang="en-US" b="1" dirty="0">
                <a:solidFill>
                  <a:schemeClr val="accent2"/>
                </a:solidFill>
                <a:latin typeface="微軟正黑體" panose="020B0604030504040204" pitchFamily="34" charset="-120"/>
                <a:ea typeface="微軟正黑體" panose="020B0604030504040204" pitchFamily="34" charset="-120"/>
              </a:rPr>
              <a:t>、</a:t>
            </a:r>
            <a:r>
              <a:rPr lang="en-US" altLang="zh-TW" b="1" dirty="0">
                <a:solidFill>
                  <a:schemeClr val="accent2"/>
                </a:solidFill>
                <a:latin typeface="微軟正黑體" panose="020B0604030504040204" pitchFamily="34" charset="-120"/>
                <a:ea typeface="微軟正黑體" panose="020B0604030504040204" pitchFamily="34" charset="-120"/>
              </a:rPr>
              <a:t>40)</a:t>
            </a:r>
            <a:r>
              <a:rPr lang="zh-TW" altLang="en-US" dirty="0">
                <a:latin typeface="微軟正黑體" panose="020B0604030504040204" pitchFamily="34" charset="-120"/>
                <a:ea typeface="微軟正黑體" panose="020B0604030504040204" pitchFamily="34" charset="-120"/>
              </a:rPr>
              <a:t>於該電子傳導層之上；形成一高分子</a:t>
            </a:r>
            <a:r>
              <a:rPr lang="zh-TW" altLang="en-US" dirty="0" smtClean="0">
                <a:latin typeface="微軟正黑體" panose="020B0604030504040204" pitchFamily="34" charset="-120"/>
                <a:ea typeface="微軟正黑體" panose="020B0604030504040204" pitchFamily="34" charset="-120"/>
              </a:rPr>
              <a:t>層</a:t>
            </a:r>
            <a:r>
              <a:rPr lang="en-US" altLang="zh-TW" b="1" dirty="0" smtClean="0">
                <a:solidFill>
                  <a:schemeClr val="accent2"/>
                </a:solidFill>
                <a:latin typeface="微軟正黑體" panose="020B0604030504040204" pitchFamily="34" charset="-120"/>
                <a:ea typeface="微軟正黑體" panose="020B0604030504040204" pitchFamily="34" charset="-120"/>
              </a:rPr>
              <a:t>(</a:t>
            </a:r>
            <a:r>
              <a:rPr lang="en-US" altLang="zh-TW" b="1" dirty="0">
                <a:solidFill>
                  <a:schemeClr val="accent2"/>
                </a:solidFill>
                <a:latin typeface="微軟正黑體" panose="020B0604030504040204" pitchFamily="34" charset="-120"/>
                <a:ea typeface="微軟正黑體" panose="020B0604030504040204" pitchFamily="34" charset="-120"/>
              </a:rPr>
              <a:t>50)</a:t>
            </a:r>
            <a:r>
              <a:rPr lang="zh-TW" altLang="en-US" dirty="0">
                <a:latin typeface="微軟正黑體" panose="020B0604030504040204" pitchFamily="34" charset="-120"/>
                <a:ea typeface="微軟正黑體" panose="020B0604030504040204" pitchFamily="34" charset="-120"/>
              </a:rPr>
              <a:t>於改質</a:t>
            </a:r>
            <a:r>
              <a:rPr lang="en-US" altLang="zh-TW" b="1" dirty="0">
                <a:solidFill>
                  <a:schemeClr val="accent2"/>
                </a:solidFill>
                <a:latin typeface="微軟正黑體" panose="020B0604030504040204" pitchFamily="34" charset="-120"/>
                <a:ea typeface="微軟正黑體" panose="020B0604030504040204" pitchFamily="34" charset="-120"/>
              </a:rPr>
              <a:t>(Triton X-100)</a:t>
            </a:r>
            <a:r>
              <a:rPr lang="zh-TW" altLang="en-US" dirty="0">
                <a:latin typeface="微軟正黑體" panose="020B0604030504040204" pitchFamily="34" charset="-120"/>
                <a:ea typeface="微軟正黑體" panose="020B0604030504040204" pitchFamily="34" charset="-120"/>
              </a:rPr>
              <a:t>後之該主動層之上」</a:t>
            </a:r>
          </a:p>
        </p:txBody>
      </p:sp>
      <p:sp>
        <p:nvSpPr>
          <p:cNvPr id="12" name="矩形 11"/>
          <p:cNvSpPr/>
          <p:nvPr/>
        </p:nvSpPr>
        <p:spPr>
          <a:xfrm>
            <a:off x="3560590" y="4654877"/>
            <a:ext cx="5345456" cy="646331"/>
          </a:xfrm>
          <a:prstGeom prst="rect">
            <a:avLst/>
          </a:prstGeom>
        </p:spPr>
        <p:txBody>
          <a:bodyPr wrap="square">
            <a:spAutoFit/>
          </a:bodyPr>
          <a:lstStyle/>
          <a:p>
            <a:r>
              <a:rPr lang="en-US" altLang="zh-TW" dirty="0">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rPr>
              <a:t>引證</a:t>
            </a:r>
            <a:r>
              <a:rPr lang="en-US" altLang="zh-TW" dirty="0">
                <a:latin typeface="微軟正黑體" panose="020B0604030504040204" pitchFamily="34" charset="-120"/>
                <a:ea typeface="微軟正黑體" panose="020B0604030504040204" pitchFamily="34" charset="-120"/>
              </a:rPr>
              <a:t>2】(</a:t>
            </a:r>
            <a:r>
              <a:rPr lang="zh-TW" altLang="en-US" dirty="0">
                <a:latin typeface="微軟正黑體" panose="020B0604030504040204" pitchFamily="34" charset="-120"/>
                <a:ea typeface="微軟正黑體" panose="020B0604030504040204" pitchFamily="34" charset="-120"/>
              </a:rPr>
              <a:t>圖</a:t>
            </a:r>
            <a:r>
              <a:rPr lang="en-US" altLang="zh-TW" dirty="0">
                <a:latin typeface="微軟正黑體" panose="020B0604030504040204" pitchFamily="34" charset="-120"/>
                <a:ea typeface="微軟正黑體" panose="020B0604030504040204" pitchFamily="34" charset="-120"/>
              </a:rPr>
              <a:t>2</a:t>
            </a:r>
            <a:r>
              <a:rPr lang="zh-TW" altLang="en-US" dirty="0">
                <a:latin typeface="微軟正黑體" panose="020B0604030504040204" pitchFamily="34" charset="-120"/>
                <a:ea typeface="微軟正黑體" panose="020B0604030504040204" pitchFamily="34" charset="-120"/>
              </a:rPr>
              <a:t>，說明書第</a:t>
            </a:r>
            <a:r>
              <a:rPr lang="en-US" altLang="zh-TW" dirty="0">
                <a:latin typeface="微軟正黑體" panose="020B0604030504040204" pitchFamily="34" charset="-120"/>
                <a:ea typeface="微軟正黑體" panose="020B0604030504040204" pitchFamily="34" charset="-120"/>
              </a:rPr>
              <a:t>8</a:t>
            </a:r>
            <a:r>
              <a:rPr lang="zh-TW" altLang="en-US" dirty="0">
                <a:latin typeface="微軟正黑體" panose="020B0604030504040204" pitchFamily="34" charset="-120"/>
                <a:ea typeface="微軟正黑體" panose="020B0604030504040204" pitchFamily="34" charset="-120"/>
              </a:rPr>
              <a:t>頁第</a:t>
            </a:r>
            <a:r>
              <a:rPr lang="en-US" altLang="zh-TW" dirty="0">
                <a:latin typeface="微軟正黑體" panose="020B0604030504040204" pitchFamily="34" charset="-120"/>
                <a:ea typeface="微軟正黑體" panose="020B0604030504040204" pitchFamily="34" charset="-120"/>
              </a:rPr>
              <a:t>8~9</a:t>
            </a:r>
            <a:r>
              <a:rPr lang="zh-TW" altLang="en-US" dirty="0">
                <a:latin typeface="微軟正黑體" panose="020B0604030504040204" pitchFamily="34" charset="-120"/>
                <a:ea typeface="微軟正黑體" panose="020B0604030504040204" pitchFamily="34" charset="-120"/>
              </a:rPr>
              <a:t>行</a:t>
            </a:r>
            <a:r>
              <a:rPr lang="en-US" altLang="zh-TW" dirty="0">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rPr>
              <a:t>揭示「以及</a:t>
            </a:r>
            <a:r>
              <a:rPr lang="zh-TW" altLang="en-US" dirty="0" smtClean="0">
                <a:latin typeface="微軟正黑體" panose="020B0604030504040204" pitchFamily="34" charset="-120"/>
                <a:ea typeface="微軟正黑體" panose="020B0604030504040204" pitchFamily="34" charset="-120"/>
              </a:rPr>
              <a:t>退火</a:t>
            </a:r>
            <a:r>
              <a:rPr lang="zh-TW" altLang="en-US" dirty="0">
                <a:latin typeface="微軟正黑體" panose="020B0604030504040204" pitchFamily="34" charset="-120"/>
                <a:ea typeface="微軟正黑體" panose="020B0604030504040204" pitchFamily="34" charset="-120"/>
              </a:rPr>
              <a:t>該高分子層</a:t>
            </a:r>
            <a:r>
              <a:rPr lang="en-US" altLang="zh-TW" b="1" dirty="0">
                <a:solidFill>
                  <a:schemeClr val="accent2"/>
                </a:solidFill>
                <a:latin typeface="微軟正黑體" panose="020B0604030504040204" pitchFamily="34" charset="-120"/>
                <a:ea typeface="微軟正黑體" panose="020B0604030504040204" pitchFamily="34" charset="-120"/>
              </a:rPr>
              <a:t>(</a:t>
            </a:r>
            <a:r>
              <a:rPr lang="zh-TW" altLang="en-US" b="1" dirty="0">
                <a:solidFill>
                  <a:schemeClr val="accent2"/>
                </a:solidFill>
                <a:latin typeface="微軟正黑體" panose="020B0604030504040204" pitchFamily="34" charset="-120"/>
                <a:ea typeface="微軟正黑體" panose="020B0604030504040204" pitchFamily="34" charset="-120"/>
              </a:rPr>
              <a:t>步驟</a:t>
            </a:r>
            <a:r>
              <a:rPr lang="en-US" altLang="zh-TW" b="1" dirty="0">
                <a:solidFill>
                  <a:schemeClr val="accent2"/>
                </a:solidFill>
                <a:latin typeface="微軟正黑體" panose="020B0604030504040204" pitchFamily="34" charset="-120"/>
                <a:ea typeface="微軟正黑體" panose="020B0604030504040204" pitchFamily="34" charset="-120"/>
              </a:rPr>
              <a:t>28)</a:t>
            </a:r>
            <a:r>
              <a:rPr lang="zh-TW" altLang="en-US" dirty="0">
                <a:latin typeface="微軟正黑體" panose="020B0604030504040204" pitchFamily="34" charset="-120"/>
                <a:ea typeface="微軟正黑體" panose="020B0604030504040204" pitchFamily="34" charset="-120"/>
              </a:rPr>
              <a:t>」</a:t>
            </a:r>
          </a:p>
        </p:txBody>
      </p:sp>
      <p:cxnSp>
        <p:nvCxnSpPr>
          <p:cNvPr id="13" name="直線接點 12"/>
          <p:cNvCxnSpPr/>
          <p:nvPr/>
        </p:nvCxnSpPr>
        <p:spPr>
          <a:xfrm>
            <a:off x="0" y="1916832"/>
            <a:ext cx="9144000" cy="0"/>
          </a:xfrm>
          <a:prstGeom prst="line">
            <a:avLst/>
          </a:prstGeom>
          <a:ln w="165100"/>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3738958994"/>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日期版面配置區 1"/>
          <p:cNvSpPr>
            <a:spLocks noGrp="1"/>
          </p:cNvSpPr>
          <p:nvPr>
            <p:ph type="dt" sz="half" idx="10"/>
          </p:nvPr>
        </p:nvSpPr>
        <p:spPr>
          <a:xfrm>
            <a:off x="457200" y="6160219"/>
            <a:ext cx="2133600" cy="365125"/>
          </a:xfrm>
        </p:spPr>
        <p:txBody>
          <a:bodyPr/>
          <a:lstStyle/>
          <a:p>
            <a:r>
              <a:rPr lang="en-US" altLang="zh-TW" smtClean="0"/>
              <a:t>www.iipo.com.tw</a:t>
            </a:r>
            <a:endParaRPr lang="zh-TW" altLang="en-US" dirty="0"/>
          </a:p>
        </p:txBody>
      </p:sp>
      <p:sp>
        <p:nvSpPr>
          <p:cNvPr id="6" name="頁尾版面配置區 2"/>
          <p:cNvSpPr>
            <a:spLocks noGrp="1"/>
          </p:cNvSpPr>
          <p:nvPr>
            <p:ph type="ftr" sz="quarter" idx="11"/>
          </p:nvPr>
        </p:nvSpPr>
        <p:spPr>
          <a:xfrm>
            <a:off x="3124200" y="6160219"/>
            <a:ext cx="2895600" cy="365125"/>
          </a:xfrm>
        </p:spPr>
        <p:txBody>
          <a:bodyPr/>
          <a:lstStyle/>
          <a:p>
            <a:r>
              <a:rPr lang="zh-TW" altLang="en-US" smtClean="0"/>
              <a:t>源慶</a:t>
            </a:r>
            <a:r>
              <a:rPr lang="en-US" altLang="zh-TW" smtClean="0"/>
              <a:t>/</a:t>
            </a:r>
            <a:r>
              <a:rPr lang="zh-TW" altLang="en-US" smtClean="0"/>
              <a:t>鴻瑞國際法律專利商標事務所</a:t>
            </a:r>
            <a:endParaRPr lang="zh-TW" altLang="en-US" dirty="0"/>
          </a:p>
        </p:txBody>
      </p:sp>
      <p:sp>
        <p:nvSpPr>
          <p:cNvPr id="7" name="投影片編號版面配置區 3"/>
          <p:cNvSpPr>
            <a:spLocks noGrp="1"/>
          </p:cNvSpPr>
          <p:nvPr>
            <p:ph type="sldNum" sz="quarter" idx="12"/>
          </p:nvPr>
        </p:nvSpPr>
        <p:spPr>
          <a:xfrm>
            <a:off x="6553200" y="6160219"/>
            <a:ext cx="2133600" cy="365125"/>
          </a:xfrm>
        </p:spPr>
        <p:txBody>
          <a:bodyPr/>
          <a:lstStyle/>
          <a:p>
            <a:fld id="{144804FE-49CD-45A7-9DCA-03593087366E}" type="slidenum">
              <a:rPr lang="zh-TW" altLang="en-US" smtClean="0"/>
              <a:pPr/>
              <a:t>68</a:t>
            </a:fld>
            <a:endParaRPr lang="zh-TW" altLang="en-US"/>
          </a:p>
        </p:txBody>
      </p:sp>
      <p:cxnSp>
        <p:nvCxnSpPr>
          <p:cNvPr id="8" name="直線接點 7"/>
          <p:cNvCxnSpPr/>
          <p:nvPr/>
        </p:nvCxnSpPr>
        <p:spPr>
          <a:xfrm>
            <a:off x="0" y="6813376"/>
            <a:ext cx="9144000" cy="0"/>
          </a:xfrm>
          <a:prstGeom prst="line">
            <a:avLst/>
          </a:prstGeom>
          <a:ln w="165100"/>
        </p:spPr>
        <p:style>
          <a:lnRef idx="3">
            <a:schemeClr val="accent2"/>
          </a:lnRef>
          <a:fillRef idx="0">
            <a:schemeClr val="accent2"/>
          </a:fillRef>
          <a:effectRef idx="2">
            <a:schemeClr val="accent2"/>
          </a:effectRef>
          <a:fontRef idx="minor">
            <a:schemeClr val="tx1"/>
          </a:fontRef>
        </p:style>
      </p:cxnSp>
      <p:cxnSp>
        <p:nvCxnSpPr>
          <p:cNvPr id="9" name="直線接點 8"/>
          <p:cNvCxnSpPr/>
          <p:nvPr/>
        </p:nvCxnSpPr>
        <p:spPr>
          <a:xfrm>
            <a:off x="0" y="6597352"/>
            <a:ext cx="9144000" cy="0"/>
          </a:xfrm>
          <a:prstGeom prst="line">
            <a:avLst/>
          </a:prstGeom>
          <a:ln w="76200">
            <a:solidFill>
              <a:schemeClr val="accent2">
                <a:lumMod val="40000"/>
                <a:lumOff val="60000"/>
              </a:schemeClr>
            </a:solidFill>
          </a:ln>
        </p:spPr>
        <p:style>
          <a:lnRef idx="3">
            <a:schemeClr val="accent2"/>
          </a:lnRef>
          <a:fillRef idx="0">
            <a:schemeClr val="accent2"/>
          </a:fillRef>
          <a:effectRef idx="2">
            <a:schemeClr val="accent2"/>
          </a:effectRef>
          <a:fontRef idx="minor">
            <a:schemeClr val="tx1"/>
          </a:fontRef>
        </p:style>
      </p:cxnSp>
      <p:sp>
        <p:nvSpPr>
          <p:cNvPr id="10" name="文字方塊 9"/>
          <p:cNvSpPr txBox="1"/>
          <p:nvPr/>
        </p:nvSpPr>
        <p:spPr>
          <a:xfrm>
            <a:off x="2951820" y="214290"/>
            <a:ext cx="3240360" cy="707886"/>
          </a:xfrm>
          <a:prstGeom prst="rect">
            <a:avLst/>
          </a:prstGeom>
          <a:noFill/>
        </p:spPr>
        <p:txBody>
          <a:bodyPr wrap="square" rtlCol="0">
            <a:spAutoFit/>
          </a:bodyPr>
          <a:lstStyle/>
          <a:p>
            <a:pPr algn="ctr"/>
            <a:r>
              <a:rPr lang="zh-TW" altLang="en-US" sz="4000" dirty="0">
                <a:latin typeface="微軟正黑體" panose="020B0604030504040204" pitchFamily="34" charset="-120"/>
                <a:ea typeface="微軟正黑體" panose="020B0604030504040204" pitchFamily="34" charset="-120"/>
              </a:rPr>
              <a:t>案例解析</a:t>
            </a:r>
          </a:p>
        </p:txBody>
      </p:sp>
      <p:sp>
        <p:nvSpPr>
          <p:cNvPr id="18" name="內容版面配置區 2"/>
          <p:cNvSpPr txBox="1">
            <a:spLocks/>
          </p:cNvSpPr>
          <p:nvPr/>
        </p:nvSpPr>
        <p:spPr>
          <a:xfrm>
            <a:off x="2015716" y="1412776"/>
            <a:ext cx="5112568" cy="504056"/>
          </a:xfrm>
          <a:prstGeom prst="rect">
            <a:avLst/>
          </a:prstGeom>
        </p:spPr>
        <p:txBody>
          <a:bodyPr>
            <a:noAutofit/>
          </a:bodyPr>
          <a:lstStyle/>
          <a:p>
            <a:pPr marL="342900" marR="0" lvl="0" indent="-342900" algn="ctr" defTabSz="914400" rtl="0" eaLnBrk="1" fontAlgn="auto" latinLnBrk="0" hangingPunct="1">
              <a:lnSpc>
                <a:spcPct val="150000"/>
              </a:lnSpc>
              <a:spcBef>
                <a:spcPct val="20000"/>
              </a:spcBef>
              <a:spcAft>
                <a:spcPts val="0"/>
              </a:spcAft>
              <a:buClrTx/>
              <a:buSzTx/>
              <a:tabLst/>
              <a:defRPr/>
            </a:pPr>
            <a:r>
              <a:rPr kumimoji="0" lang="en-US" altLang="zh-TW" b="0" i="0" u="none" strike="noStrike" kern="1200" cap="none" spc="0" normalizeH="0" baseline="0" noProof="0" dirty="0" smtClean="0">
                <a:ln>
                  <a:noFill/>
                </a:ln>
                <a:solidFill>
                  <a:schemeClr val="tx1"/>
                </a:solidFill>
                <a:effectLst/>
                <a:uLnTx/>
                <a:uFillTx/>
                <a:latin typeface="微軟正黑體" panose="020B0604030504040204" pitchFamily="34" charset="-120"/>
                <a:ea typeface="微軟正黑體" panose="020B0604030504040204" pitchFamily="34" charset="-120"/>
              </a:rPr>
              <a:t>1.</a:t>
            </a:r>
            <a:r>
              <a:rPr kumimoji="0" lang="zh-TW" altLang="en-US" b="0" i="0" u="none" strike="noStrike" kern="1200" cap="none" spc="0" normalizeH="0" baseline="0" noProof="0" dirty="0" smtClean="0">
                <a:ln>
                  <a:noFill/>
                </a:ln>
                <a:solidFill>
                  <a:schemeClr val="tx1"/>
                </a:solidFill>
                <a:effectLst/>
                <a:uLnTx/>
                <a:uFillTx/>
                <a:latin typeface="微軟正黑體" panose="020B0604030504040204" pitchFamily="34" charset="-120"/>
                <a:ea typeface="微軟正黑體" panose="020B0604030504040204" pitchFamily="34" charset="-120"/>
              </a:rPr>
              <a:t> 仔細閱讀審查意見，了解審查人員的看法</a:t>
            </a:r>
            <a:endParaRPr kumimoji="0" lang="en-US" altLang="zh-TW" b="0" i="0" u="none" strike="noStrike" kern="1200" cap="none" spc="0" normalizeH="0" baseline="0" noProof="0" dirty="0" smtClean="0">
              <a:ln>
                <a:noFill/>
              </a:ln>
              <a:solidFill>
                <a:schemeClr val="tx1"/>
              </a:solidFill>
              <a:effectLst/>
              <a:uLnTx/>
              <a:uFillTx/>
              <a:latin typeface="微軟正黑體" panose="020B0604030504040204" pitchFamily="34" charset="-120"/>
              <a:ea typeface="微軟正黑體" panose="020B0604030504040204" pitchFamily="34" charset="-120"/>
            </a:endParaRPr>
          </a:p>
        </p:txBody>
      </p:sp>
      <p:sp>
        <p:nvSpPr>
          <p:cNvPr id="19" name="矩形 18"/>
          <p:cNvSpPr/>
          <p:nvPr/>
        </p:nvSpPr>
        <p:spPr>
          <a:xfrm>
            <a:off x="827584" y="1012666"/>
            <a:ext cx="1440160" cy="400110"/>
          </a:xfrm>
          <a:prstGeom prst="rect">
            <a:avLst/>
          </a:prstGeom>
        </p:spPr>
        <p:txBody>
          <a:bodyPr wrap="square">
            <a:spAutoFit/>
          </a:bodyPr>
          <a:lstStyle/>
          <a:p>
            <a:pPr algn="ctr"/>
            <a:r>
              <a:rPr lang="zh-TW" altLang="en-US" sz="2000" b="1" dirty="0" smtClean="0">
                <a:latin typeface="微軟正黑體" panose="020B0604030504040204" pitchFamily="34" charset="-120"/>
                <a:ea typeface="微軟正黑體" panose="020B0604030504040204" pitchFamily="34" charset="-120"/>
                <a:cs typeface="華康標楷體(P)" pitchFamily="66" charset="-120"/>
              </a:rPr>
              <a:t>申復方式</a:t>
            </a:r>
            <a:endParaRPr lang="zh-TW" altLang="en-US" sz="2000" b="1" dirty="0"/>
          </a:p>
        </p:txBody>
      </p:sp>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690" t="5578" r="6589" b="5225"/>
          <a:stretch/>
        </p:blipFill>
        <p:spPr bwMode="auto">
          <a:xfrm>
            <a:off x="827584" y="2132856"/>
            <a:ext cx="2733006" cy="39321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矩形 10"/>
          <p:cNvSpPr/>
          <p:nvPr/>
        </p:nvSpPr>
        <p:spPr>
          <a:xfrm>
            <a:off x="3577454" y="2132856"/>
            <a:ext cx="5328592" cy="1477328"/>
          </a:xfrm>
          <a:prstGeom prst="rect">
            <a:avLst/>
          </a:prstGeom>
        </p:spPr>
        <p:txBody>
          <a:bodyPr wrap="square">
            <a:spAutoFit/>
          </a:bodyPr>
          <a:lstStyle/>
          <a:p>
            <a:r>
              <a:rPr lang="en-US" altLang="zh-TW" dirty="0">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rPr>
              <a:t>引證</a:t>
            </a:r>
            <a:r>
              <a:rPr lang="en-US" altLang="zh-TW" dirty="0">
                <a:latin typeface="微軟正黑體" panose="020B0604030504040204" pitchFamily="34" charset="-120"/>
                <a:ea typeface="微軟正黑體" panose="020B0604030504040204" pitchFamily="34" charset="-120"/>
              </a:rPr>
              <a:t>1</a:t>
            </a:r>
            <a:r>
              <a:rPr lang="zh-TW" altLang="en-US" dirty="0">
                <a:latin typeface="微軟正黑體" panose="020B0604030504040204" pitchFamily="34" charset="-120"/>
                <a:ea typeface="微軟正黑體" panose="020B0604030504040204" pitchFamily="34" charset="-120"/>
              </a:rPr>
              <a:t>、</a:t>
            </a:r>
            <a:r>
              <a:rPr lang="en-US" altLang="zh-TW" dirty="0">
                <a:latin typeface="微軟正黑體" panose="020B0604030504040204" pitchFamily="34" charset="-120"/>
                <a:ea typeface="微軟正黑體" panose="020B0604030504040204" pitchFamily="34" charset="-120"/>
              </a:rPr>
              <a:t>2】</a:t>
            </a:r>
            <a:r>
              <a:rPr lang="zh-TW" altLang="en-US" dirty="0">
                <a:latin typeface="微軟正黑體" panose="020B0604030504040204" pitchFamily="34" charset="-120"/>
                <a:ea typeface="微軟正黑體" panose="020B0604030504040204" pitchFamily="34" charset="-120"/>
              </a:rPr>
              <a:t>雖未</a:t>
            </a:r>
            <a:r>
              <a:rPr lang="zh-TW" altLang="en-US" dirty="0" smtClean="0">
                <a:latin typeface="微軟正黑體" panose="020B0604030504040204" pitchFamily="34" charset="-120"/>
                <a:ea typeface="微軟正黑體" panose="020B0604030504040204" pitchFamily="34" charset="-120"/>
              </a:rPr>
              <a:t>揭示「</a:t>
            </a:r>
            <a:r>
              <a:rPr lang="zh-TW" altLang="en-US" dirty="0">
                <a:latin typeface="微軟正黑體" panose="020B0604030504040204" pitchFamily="34" charset="-120"/>
                <a:ea typeface="微軟正黑體" panose="020B0604030504040204" pitchFamily="34" charset="-120"/>
              </a:rPr>
              <a:t>使用一氣體電漿對該主動層之表面進行改質」，</a:t>
            </a:r>
            <a:r>
              <a:rPr lang="zh-TW" altLang="en-US" dirty="0" smtClean="0">
                <a:latin typeface="微軟正黑體" panose="020B0604030504040204" pitchFamily="34" charset="-120"/>
                <a:ea typeface="微軟正黑體" panose="020B0604030504040204" pitchFamily="34" charset="-120"/>
              </a:rPr>
              <a:t>然而</a:t>
            </a:r>
            <a:r>
              <a:rPr lang="zh-TW" altLang="en-US" dirty="0">
                <a:latin typeface="微軟正黑體" panose="020B0604030504040204" pitchFamily="34" charset="-120"/>
                <a:ea typeface="微軟正黑體" panose="020B0604030504040204" pitchFamily="34" charset="-120"/>
              </a:rPr>
              <a:t>對主動層表面進行改質目的為改變親</a:t>
            </a:r>
            <a:r>
              <a:rPr lang="en-US" altLang="zh-TW" dirty="0">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rPr>
              <a:t>疏水性之</a:t>
            </a:r>
            <a:r>
              <a:rPr lang="zh-TW" altLang="en-US" dirty="0" smtClean="0">
                <a:latin typeface="微軟正黑體" panose="020B0604030504040204" pitchFamily="34" charset="-120"/>
                <a:ea typeface="微軟正黑體" panose="020B0604030504040204" pitchFamily="34" charset="-120"/>
              </a:rPr>
              <a:t>特性</a:t>
            </a:r>
            <a:r>
              <a:rPr lang="zh-TW" altLang="en-US" dirty="0">
                <a:latin typeface="微軟正黑體" panose="020B0604030504040204" pitchFamily="34" charset="-120"/>
                <a:ea typeface="微軟正黑體" panose="020B0604030504040204" pitchFamily="34" charset="-120"/>
              </a:rPr>
              <a:t>，使得後來形成在主動層上的高分子層有良好的</a:t>
            </a:r>
            <a:r>
              <a:rPr lang="zh-TW" altLang="en-US" dirty="0" smtClean="0">
                <a:latin typeface="微軟正黑體" panose="020B0604030504040204" pitchFamily="34" charset="-120"/>
                <a:ea typeface="微軟正黑體" panose="020B0604030504040204" pitchFamily="34" charset="-120"/>
              </a:rPr>
              <a:t>附著</a:t>
            </a:r>
            <a:r>
              <a:rPr lang="zh-TW" altLang="en-US" dirty="0">
                <a:latin typeface="微軟正黑體" panose="020B0604030504040204" pitchFamily="34" charset="-120"/>
                <a:ea typeface="微軟正黑體" panose="020B0604030504040204" pitchFamily="34" charset="-120"/>
              </a:rPr>
              <a:t>效果，</a:t>
            </a:r>
            <a:r>
              <a:rPr lang="zh-TW" altLang="en-US" b="1" dirty="0">
                <a:latin typeface="微軟正黑體" panose="020B0604030504040204" pitchFamily="34" charset="-120"/>
                <a:ea typeface="微軟正黑體" panose="020B0604030504040204" pitchFamily="34" charset="-120"/>
              </a:rPr>
              <a:t>改質的方法有許多種，電漿僅為一種常見</a:t>
            </a:r>
            <a:r>
              <a:rPr lang="zh-TW" altLang="en-US" b="1" dirty="0" smtClean="0">
                <a:latin typeface="微軟正黑體" panose="020B0604030504040204" pitchFamily="34" charset="-120"/>
                <a:ea typeface="微軟正黑體" panose="020B0604030504040204" pitchFamily="34" charset="-120"/>
              </a:rPr>
              <a:t>的一種</a:t>
            </a:r>
            <a:endParaRPr lang="zh-TW" altLang="en-US" b="1" dirty="0">
              <a:latin typeface="微軟正黑體" panose="020B0604030504040204" pitchFamily="34" charset="-120"/>
              <a:ea typeface="微軟正黑體" panose="020B0604030504040204" pitchFamily="34" charset="-120"/>
            </a:endParaRPr>
          </a:p>
        </p:txBody>
      </p:sp>
      <p:sp>
        <p:nvSpPr>
          <p:cNvPr id="12" name="矩形 11"/>
          <p:cNvSpPr/>
          <p:nvPr/>
        </p:nvSpPr>
        <p:spPr>
          <a:xfrm>
            <a:off x="3560590" y="3789040"/>
            <a:ext cx="5345456" cy="923330"/>
          </a:xfrm>
          <a:prstGeom prst="rect">
            <a:avLst/>
          </a:prstGeom>
        </p:spPr>
        <p:txBody>
          <a:bodyPr wrap="square">
            <a:spAutoFit/>
          </a:bodyPr>
          <a:lstStyle/>
          <a:p>
            <a:r>
              <a:rPr lang="zh-TW" altLang="en-US" dirty="0">
                <a:latin typeface="微軟正黑體" panose="020B0604030504040204" pitchFamily="34" charset="-120"/>
                <a:ea typeface="微軟正黑體" panose="020B0604030504040204" pitchFamily="34" charset="-120"/>
              </a:rPr>
              <a:t>而</a:t>
            </a:r>
            <a:r>
              <a:rPr lang="en-US" altLang="zh-TW" dirty="0">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rPr>
              <a:t>引證</a:t>
            </a:r>
            <a:r>
              <a:rPr lang="en-US" altLang="zh-TW" dirty="0">
                <a:latin typeface="微軟正黑體" panose="020B0604030504040204" pitchFamily="34" charset="-120"/>
                <a:ea typeface="微軟正黑體" panose="020B0604030504040204" pitchFamily="34" charset="-120"/>
              </a:rPr>
              <a:t>1】</a:t>
            </a:r>
            <a:r>
              <a:rPr lang="zh-TW" altLang="en-US" dirty="0">
                <a:latin typeface="微軟正黑體" panose="020B0604030504040204" pitchFamily="34" charset="-120"/>
                <a:ea typeface="微軟正黑體" panose="020B0604030504040204" pitchFamily="34" charset="-120"/>
              </a:rPr>
              <a:t>是使用</a:t>
            </a:r>
            <a:r>
              <a:rPr lang="en-US" altLang="zh-TW" b="1" dirty="0">
                <a:solidFill>
                  <a:schemeClr val="accent2"/>
                </a:solidFill>
                <a:latin typeface="微軟正黑體" panose="020B0604030504040204" pitchFamily="34" charset="-120"/>
                <a:ea typeface="微軟正黑體" panose="020B0604030504040204" pitchFamily="34" charset="-120"/>
              </a:rPr>
              <a:t>Triton X-100(</a:t>
            </a:r>
            <a:r>
              <a:rPr lang="zh-TW" altLang="en-US" b="1" dirty="0">
                <a:solidFill>
                  <a:schemeClr val="accent2"/>
                </a:solidFill>
                <a:latin typeface="微軟正黑體" panose="020B0604030504040204" pitchFamily="34" charset="-120"/>
                <a:ea typeface="微軟正黑體" panose="020B0604030504040204" pitchFamily="34" charset="-120"/>
              </a:rPr>
              <a:t>非離子型</a:t>
            </a:r>
            <a:r>
              <a:rPr lang="zh-TW" altLang="en-US" b="1" dirty="0" smtClean="0">
                <a:solidFill>
                  <a:schemeClr val="accent2"/>
                </a:solidFill>
                <a:latin typeface="微軟正黑體" panose="020B0604030504040204" pitchFamily="34" charset="-120"/>
                <a:ea typeface="微軟正黑體" panose="020B0604030504040204" pitchFamily="34" charset="-120"/>
              </a:rPr>
              <a:t>表面</a:t>
            </a:r>
            <a:r>
              <a:rPr lang="zh-TW" altLang="en-US" b="1" dirty="0">
                <a:solidFill>
                  <a:schemeClr val="accent2"/>
                </a:solidFill>
                <a:latin typeface="微軟正黑體" panose="020B0604030504040204" pitchFamily="34" charset="-120"/>
                <a:ea typeface="微軟正黑體" panose="020B0604030504040204" pitchFamily="34" charset="-120"/>
              </a:rPr>
              <a:t>活性劑</a:t>
            </a:r>
            <a:r>
              <a:rPr lang="en-US" altLang="zh-TW" b="1" dirty="0">
                <a:solidFill>
                  <a:schemeClr val="accent2"/>
                </a:solidFill>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rPr>
              <a:t>來進行主動層的表面改質，使高分子層</a:t>
            </a:r>
            <a:r>
              <a:rPr lang="zh-TW" altLang="en-US" dirty="0" smtClean="0">
                <a:latin typeface="微軟正黑體" panose="020B0604030504040204" pitchFamily="34" charset="-120"/>
                <a:ea typeface="微軟正黑體" panose="020B0604030504040204" pitchFamily="34" charset="-120"/>
              </a:rPr>
              <a:t>與主動</a:t>
            </a:r>
            <a:r>
              <a:rPr lang="zh-TW" altLang="en-US" dirty="0">
                <a:latin typeface="微軟正黑體" panose="020B0604030504040204" pitchFamily="34" charset="-120"/>
                <a:ea typeface="微軟正黑體" panose="020B0604030504040204" pitchFamily="34" charset="-120"/>
              </a:rPr>
              <a:t>層能更穩固的黏附</a:t>
            </a:r>
          </a:p>
        </p:txBody>
      </p:sp>
      <p:sp>
        <p:nvSpPr>
          <p:cNvPr id="2" name="矩形 1"/>
          <p:cNvSpPr/>
          <p:nvPr/>
        </p:nvSpPr>
        <p:spPr>
          <a:xfrm>
            <a:off x="3577454" y="4864629"/>
            <a:ext cx="5328592" cy="923330"/>
          </a:xfrm>
          <a:prstGeom prst="rect">
            <a:avLst/>
          </a:prstGeom>
        </p:spPr>
        <p:txBody>
          <a:bodyPr wrap="square">
            <a:spAutoFit/>
          </a:bodyPr>
          <a:lstStyle/>
          <a:p>
            <a:r>
              <a:rPr lang="zh-TW" altLang="en-US" dirty="0">
                <a:latin typeface="微軟正黑體" panose="020B0604030504040204" pitchFamily="34" charset="-120"/>
                <a:ea typeface="微軟正黑體" panose="020B0604030504040204" pitchFamily="34" charset="-120"/>
              </a:rPr>
              <a:t>故本項可以由所屬技術</a:t>
            </a:r>
            <a:r>
              <a:rPr lang="zh-TW" altLang="en-US" dirty="0" smtClean="0">
                <a:latin typeface="微軟正黑體" panose="020B0604030504040204" pitchFamily="34" charset="-120"/>
                <a:ea typeface="微軟正黑體" panose="020B0604030504040204" pitchFamily="34" charset="-120"/>
              </a:rPr>
              <a:t>領域中</a:t>
            </a:r>
            <a:r>
              <a:rPr lang="zh-TW" altLang="en-US" dirty="0">
                <a:latin typeface="微軟正黑體" panose="020B0604030504040204" pitchFamily="34" charset="-120"/>
                <a:ea typeface="微軟正黑體" panose="020B0604030504040204" pitchFamily="34" charset="-120"/>
              </a:rPr>
              <a:t>具</a:t>
            </a:r>
            <a:r>
              <a:rPr lang="zh-TW" altLang="en-US" b="1" dirty="0">
                <a:latin typeface="微軟正黑體" panose="020B0604030504040204" pitchFamily="34" charset="-120"/>
                <a:ea typeface="微軟正黑體" panose="020B0604030504040204" pitchFamily="34" charset="-120"/>
              </a:rPr>
              <a:t>通常知識者</a:t>
            </a:r>
            <a:r>
              <a:rPr lang="zh-TW" altLang="en-US" dirty="0" smtClean="0">
                <a:latin typeface="微軟正黑體" panose="020B0604030504040204" pitchFamily="34" charset="-120"/>
                <a:ea typeface="微軟正黑體" panose="020B0604030504040204" pitchFamily="34" charset="-120"/>
              </a:rPr>
              <a:t>依據</a:t>
            </a:r>
            <a:r>
              <a:rPr lang="en-US" altLang="zh-TW" dirty="0" smtClean="0">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rPr>
              <a:t>引證</a:t>
            </a:r>
            <a:r>
              <a:rPr lang="en-US" altLang="zh-TW" dirty="0">
                <a:latin typeface="微軟正黑體" panose="020B0604030504040204" pitchFamily="34" charset="-120"/>
                <a:ea typeface="微軟正黑體" panose="020B0604030504040204" pitchFamily="34" charset="-120"/>
              </a:rPr>
              <a:t>1</a:t>
            </a:r>
            <a:r>
              <a:rPr lang="zh-TW" altLang="en-US" dirty="0">
                <a:latin typeface="微軟正黑體" panose="020B0604030504040204" pitchFamily="34" charset="-120"/>
                <a:ea typeface="微軟正黑體" panose="020B0604030504040204" pitchFamily="34" charset="-120"/>
              </a:rPr>
              <a:t>、</a:t>
            </a:r>
            <a:r>
              <a:rPr lang="en-US" altLang="zh-TW" dirty="0">
                <a:latin typeface="微軟正黑體" panose="020B0604030504040204" pitchFamily="34" charset="-120"/>
                <a:ea typeface="微軟正黑體" panose="020B0604030504040204" pitchFamily="34" charset="-120"/>
              </a:rPr>
              <a:t>2】</a:t>
            </a:r>
            <a:r>
              <a:rPr lang="zh-TW" altLang="en-US" dirty="0">
                <a:latin typeface="微軟正黑體" panose="020B0604030504040204" pitchFamily="34" charset="-120"/>
                <a:ea typeface="微軟正黑體" panose="020B0604030504040204" pitchFamily="34" charset="-120"/>
              </a:rPr>
              <a:t>所揭示技術內容</a:t>
            </a:r>
            <a:r>
              <a:rPr lang="zh-TW" altLang="en-US" dirty="0" smtClean="0">
                <a:latin typeface="微軟正黑體" panose="020B0604030504040204" pitchFamily="34" charset="-120"/>
                <a:ea typeface="微軟正黑體" panose="020B0604030504040204" pitchFamily="34" charset="-120"/>
              </a:rPr>
              <a:t>簡單</a:t>
            </a:r>
            <a:r>
              <a:rPr lang="zh-TW" altLang="en-US" dirty="0">
                <a:latin typeface="微軟正黑體" panose="020B0604030504040204" pitchFamily="34" charset="-120"/>
                <a:ea typeface="微軟正黑體" panose="020B0604030504040204" pitchFamily="34" charset="-120"/>
              </a:rPr>
              <a:t>結合改變可輕易完成，不具進步性。</a:t>
            </a:r>
          </a:p>
        </p:txBody>
      </p:sp>
      <p:cxnSp>
        <p:nvCxnSpPr>
          <p:cNvPr id="14" name="直線接點 13"/>
          <p:cNvCxnSpPr/>
          <p:nvPr/>
        </p:nvCxnSpPr>
        <p:spPr>
          <a:xfrm>
            <a:off x="0" y="1916832"/>
            <a:ext cx="9144000" cy="0"/>
          </a:xfrm>
          <a:prstGeom prst="line">
            <a:avLst/>
          </a:prstGeom>
          <a:ln w="165100"/>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3668381720"/>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日期版面配置區 1"/>
          <p:cNvSpPr>
            <a:spLocks noGrp="1"/>
          </p:cNvSpPr>
          <p:nvPr>
            <p:ph type="dt" sz="half" idx="10"/>
          </p:nvPr>
        </p:nvSpPr>
        <p:spPr>
          <a:xfrm>
            <a:off x="457200" y="6160219"/>
            <a:ext cx="2133600" cy="365125"/>
          </a:xfrm>
        </p:spPr>
        <p:txBody>
          <a:bodyPr/>
          <a:lstStyle/>
          <a:p>
            <a:r>
              <a:rPr lang="en-US" altLang="zh-TW" smtClean="0"/>
              <a:t>www.iipo.com.tw</a:t>
            </a:r>
            <a:endParaRPr lang="zh-TW" altLang="en-US" dirty="0"/>
          </a:p>
        </p:txBody>
      </p:sp>
      <p:sp>
        <p:nvSpPr>
          <p:cNvPr id="6" name="頁尾版面配置區 2"/>
          <p:cNvSpPr>
            <a:spLocks noGrp="1"/>
          </p:cNvSpPr>
          <p:nvPr>
            <p:ph type="ftr" sz="quarter" idx="11"/>
          </p:nvPr>
        </p:nvSpPr>
        <p:spPr>
          <a:xfrm>
            <a:off x="3124200" y="6160219"/>
            <a:ext cx="2895600" cy="365125"/>
          </a:xfrm>
        </p:spPr>
        <p:txBody>
          <a:bodyPr/>
          <a:lstStyle/>
          <a:p>
            <a:r>
              <a:rPr lang="zh-TW" altLang="en-US" smtClean="0"/>
              <a:t>源慶</a:t>
            </a:r>
            <a:r>
              <a:rPr lang="en-US" altLang="zh-TW" smtClean="0"/>
              <a:t>/</a:t>
            </a:r>
            <a:r>
              <a:rPr lang="zh-TW" altLang="en-US" smtClean="0"/>
              <a:t>鴻瑞國際法律專利商標事務所</a:t>
            </a:r>
            <a:endParaRPr lang="zh-TW" altLang="en-US" dirty="0"/>
          </a:p>
        </p:txBody>
      </p:sp>
      <p:sp>
        <p:nvSpPr>
          <p:cNvPr id="7" name="投影片編號版面配置區 3"/>
          <p:cNvSpPr>
            <a:spLocks noGrp="1"/>
          </p:cNvSpPr>
          <p:nvPr>
            <p:ph type="sldNum" sz="quarter" idx="12"/>
          </p:nvPr>
        </p:nvSpPr>
        <p:spPr>
          <a:xfrm>
            <a:off x="6553200" y="6160219"/>
            <a:ext cx="2133600" cy="365125"/>
          </a:xfrm>
        </p:spPr>
        <p:txBody>
          <a:bodyPr/>
          <a:lstStyle/>
          <a:p>
            <a:fld id="{144804FE-49CD-45A7-9DCA-03593087366E}" type="slidenum">
              <a:rPr lang="zh-TW" altLang="en-US" smtClean="0"/>
              <a:pPr/>
              <a:t>69</a:t>
            </a:fld>
            <a:endParaRPr lang="zh-TW" altLang="en-US"/>
          </a:p>
        </p:txBody>
      </p:sp>
      <p:cxnSp>
        <p:nvCxnSpPr>
          <p:cNvPr id="8" name="直線接點 7"/>
          <p:cNvCxnSpPr/>
          <p:nvPr/>
        </p:nvCxnSpPr>
        <p:spPr>
          <a:xfrm>
            <a:off x="0" y="6813376"/>
            <a:ext cx="9144000" cy="0"/>
          </a:xfrm>
          <a:prstGeom prst="line">
            <a:avLst/>
          </a:prstGeom>
          <a:ln w="165100"/>
        </p:spPr>
        <p:style>
          <a:lnRef idx="3">
            <a:schemeClr val="accent2"/>
          </a:lnRef>
          <a:fillRef idx="0">
            <a:schemeClr val="accent2"/>
          </a:fillRef>
          <a:effectRef idx="2">
            <a:schemeClr val="accent2"/>
          </a:effectRef>
          <a:fontRef idx="minor">
            <a:schemeClr val="tx1"/>
          </a:fontRef>
        </p:style>
      </p:cxnSp>
      <p:cxnSp>
        <p:nvCxnSpPr>
          <p:cNvPr id="9" name="直線接點 8"/>
          <p:cNvCxnSpPr/>
          <p:nvPr/>
        </p:nvCxnSpPr>
        <p:spPr>
          <a:xfrm>
            <a:off x="0" y="6597352"/>
            <a:ext cx="9144000" cy="0"/>
          </a:xfrm>
          <a:prstGeom prst="line">
            <a:avLst/>
          </a:prstGeom>
          <a:ln w="76200">
            <a:solidFill>
              <a:schemeClr val="accent2">
                <a:lumMod val="40000"/>
                <a:lumOff val="60000"/>
              </a:schemeClr>
            </a:solidFill>
          </a:ln>
        </p:spPr>
        <p:style>
          <a:lnRef idx="3">
            <a:schemeClr val="accent2"/>
          </a:lnRef>
          <a:fillRef idx="0">
            <a:schemeClr val="accent2"/>
          </a:fillRef>
          <a:effectRef idx="2">
            <a:schemeClr val="accent2"/>
          </a:effectRef>
          <a:fontRef idx="minor">
            <a:schemeClr val="tx1"/>
          </a:fontRef>
        </p:style>
      </p:cxnSp>
      <p:sp>
        <p:nvSpPr>
          <p:cNvPr id="10" name="文字方塊 9"/>
          <p:cNvSpPr txBox="1"/>
          <p:nvPr/>
        </p:nvSpPr>
        <p:spPr>
          <a:xfrm>
            <a:off x="2951820" y="214290"/>
            <a:ext cx="3240360" cy="707886"/>
          </a:xfrm>
          <a:prstGeom prst="rect">
            <a:avLst/>
          </a:prstGeom>
          <a:noFill/>
        </p:spPr>
        <p:txBody>
          <a:bodyPr wrap="square" rtlCol="0">
            <a:spAutoFit/>
          </a:bodyPr>
          <a:lstStyle/>
          <a:p>
            <a:pPr algn="ctr"/>
            <a:r>
              <a:rPr lang="zh-TW" altLang="en-US" sz="4000" dirty="0">
                <a:latin typeface="微軟正黑體" panose="020B0604030504040204" pitchFamily="34" charset="-120"/>
                <a:ea typeface="微軟正黑體" panose="020B0604030504040204" pitchFamily="34" charset="-120"/>
              </a:rPr>
              <a:t>案例解析</a:t>
            </a:r>
          </a:p>
        </p:txBody>
      </p:sp>
      <p:sp>
        <p:nvSpPr>
          <p:cNvPr id="18" name="內容版面配置區 2"/>
          <p:cNvSpPr txBox="1">
            <a:spLocks/>
          </p:cNvSpPr>
          <p:nvPr/>
        </p:nvSpPr>
        <p:spPr>
          <a:xfrm>
            <a:off x="2015716" y="1412776"/>
            <a:ext cx="5112568" cy="504056"/>
          </a:xfrm>
          <a:prstGeom prst="rect">
            <a:avLst/>
          </a:prstGeom>
        </p:spPr>
        <p:txBody>
          <a:bodyPr>
            <a:noAutofit/>
          </a:bodyPr>
          <a:lstStyle/>
          <a:p>
            <a:pPr marL="342900" lvl="0" indent="-342900" algn="ctr">
              <a:lnSpc>
                <a:spcPct val="150000"/>
              </a:lnSpc>
              <a:spcBef>
                <a:spcPct val="20000"/>
              </a:spcBef>
              <a:defRPr/>
            </a:pPr>
            <a:r>
              <a:rPr lang="en-US" altLang="zh-TW" dirty="0">
                <a:latin typeface="微軟正黑體" panose="020B0604030504040204" pitchFamily="34" charset="-120"/>
                <a:ea typeface="微軟正黑體" panose="020B0604030504040204" pitchFamily="34" charset="-120"/>
              </a:rPr>
              <a:t>2. </a:t>
            </a:r>
            <a:r>
              <a:rPr lang="zh-TW" altLang="en-US" dirty="0">
                <a:latin typeface="微軟正黑體" panose="020B0604030504040204" pitchFamily="34" charset="-120"/>
                <a:ea typeface="微軟正黑體" panose="020B0604030504040204" pitchFamily="34" charset="-120"/>
              </a:rPr>
              <a:t>閱讀引證文獻，確認審查人員的解讀是否有誤</a:t>
            </a:r>
          </a:p>
        </p:txBody>
      </p:sp>
      <p:sp>
        <p:nvSpPr>
          <p:cNvPr id="19" name="矩形 18"/>
          <p:cNvSpPr/>
          <p:nvPr/>
        </p:nvSpPr>
        <p:spPr>
          <a:xfrm>
            <a:off x="827584" y="1012666"/>
            <a:ext cx="1440160" cy="400110"/>
          </a:xfrm>
          <a:prstGeom prst="rect">
            <a:avLst/>
          </a:prstGeom>
        </p:spPr>
        <p:txBody>
          <a:bodyPr wrap="square">
            <a:spAutoFit/>
          </a:bodyPr>
          <a:lstStyle/>
          <a:p>
            <a:pPr algn="ctr"/>
            <a:r>
              <a:rPr lang="zh-TW" altLang="en-US" sz="2000" b="1" dirty="0" smtClean="0">
                <a:latin typeface="微軟正黑體" panose="020B0604030504040204" pitchFamily="34" charset="-120"/>
                <a:ea typeface="微軟正黑體" panose="020B0604030504040204" pitchFamily="34" charset="-120"/>
                <a:cs typeface="華康標楷體(P)" pitchFamily="66" charset="-120"/>
              </a:rPr>
              <a:t>申復方式</a:t>
            </a:r>
            <a:endParaRPr lang="zh-TW" altLang="en-US" sz="2000" b="1" dirty="0"/>
          </a:p>
        </p:txBody>
      </p:sp>
      <p:pic>
        <p:nvPicPr>
          <p:cNvPr id="61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9284"/>
          <a:stretch/>
        </p:blipFill>
        <p:spPr bwMode="auto">
          <a:xfrm>
            <a:off x="321584" y="2158408"/>
            <a:ext cx="2452159" cy="10804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5776" y="2158408"/>
            <a:ext cx="3357940" cy="40036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13716" y="2142898"/>
            <a:ext cx="3141257" cy="40036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3" name="直線接點 12"/>
          <p:cNvCxnSpPr/>
          <p:nvPr/>
        </p:nvCxnSpPr>
        <p:spPr>
          <a:xfrm>
            <a:off x="0" y="1916832"/>
            <a:ext cx="9144000" cy="0"/>
          </a:xfrm>
          <a:prstGeom prst="line">
            <a:avLst/>
          </a:prstGeom>
          <a:ln w="165100"/>
        </p:spPr>
        <p:style>
          <a:lnRef idx="3">
            <a:schemeClr val="accent2"/>
          </a:lnRef>
          <a:fillRef idx="0">
            <a:schemeClr val="accent2"/>
          </a:fillRef>
          <a:effectRef idx="2">
            <a:schemeClr val="accent2"/>
          </a:effectRef>
          <a:fontRef idx="minor">
            <a:schemeClr val="tx1"/>
          </a:fontRef>
        </p:style>
      </p:cxnSp>
      <p:sp>
        <p:nvSpPr>
          <p:cNvPr id="2" name="圓角矩形 1"/>
          <p:cNvSpPr/>
          <p:nvPr/>
        </p:nvSpPr>
        <p:spPr>
          <a:xfrm>
            <a:off x="4330098" y="2828483"/>
            <a:ext cx="1394030" cy="158418"/>
          </a:xfrm>
          <a:prstGeom prst="round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5" name="圓角矩形 14"/>
          <p:cNvSpPr/>
          <p:nvPr/>
        </p:nvSpPr>
        <p:spPr>
          <a:xfrm>
            <a:off x="7553206" y="3042126"/>
            <a:ext cx="1394030" cy="158418"/>
          </a:xfrm>
          <a:prstGeom prst="round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7504" y="3685530"/>
            <a:ext cx="2520280" cy="309684"/>
          </a:xfrm>
          <a:prstGeom prst="rect">
            <a:avLst/>
          </a:prstGeom>
          <a:noFill/>
          <a:ln w="28575">
            <a:solidFill>
              <a:schemeClr val="accent2"/>
            </a:solidFill>
            <a:miter lim="800000"/>
            <a:headEnd/>
            <a:tailEnd/>
          </a:ln>
          <a:extLst>
            <a:ext uri="{909E8E84-426E-40DD-AFC4-6F175D3DCCD1}">
              <a14:hiddenFill xmlns:a14="http://schemas.microsoft.com/office/drawing/2010/main">
                <a:solidFill>
                  <a:schemeClr val="accent1"/>
                </a:solidFill>
              </a14:hiddenFill>
            </a:ext>
          </a:extLst>
        </p:spPr>
      </p:pic>
      <p:pic>
        <p:nvPicPr>
          <p:cNvPr id="1027" name="Picture 3"/>
          <p:cNvPicPr>
            <a:picLocks noChangeAspect="1" noChangeArrowheads="1"/>
          </p:cNvPicPr>
          <p:nvPr/>
        </p:nvPicPr>
        <p:blipFill rotWithShape="1">
          <a:blip r:embed="rId6">
            <a:extLst>
              <a:ext uri="{28A0092B-C50C-407E-A947-70E740481C1C}">
                <a14:useLocalDpi xmlns:a14="http://schemas.microsoft.com/office/drawing/2010/main" val="0"/>
              </a:ext>
            </a:extLst>
          </a:blip>
          <a:srcRect t="21417" b="17581"/>
          <a:stretch/>
        </p:blipFill>
        <p:spPr bwMode="auto">
          <a:xfrm>
            <a:off x="72008" y="4293096"/>
            <a:ext cx="2627784" cy="287530"/>
          </a:xfrm>
          <a:prstGeom prst="rect">
            <a:avLst/>
          </a:prstGeom>
          <a:noFill/>
          <a:ln w="28575">
            <a:solidFill>
              <a:schemeClr val="accent2"/>
            </a:solidFill>
            <a:miter lim="800000"/>
            <a:headEnd/>
            <a:tailEnd/>
          </a:ln>
          <a:extLst>
            <a:ext uri="{909E8E84-426E-40DD-AFC4-6F175D3DCCD1}">
              <a14:hiddenFill xmlns:a14="http://schemas.microsoft.com/office/drawing/2010/main">
                <a:solidFill>
                  <a:schemeClr val="accent1"/>
                </a:solidFill>
              </a14:hiddenFill>
            </a:ext>
          </a:extLst>
        </p:spPr>
      </p:pic>
      <p:pic>
        <p:nvPicPr>
          <p:cNvPr id="1029" name="Picture 5"/>
          <p:cNvPicPr>
            <a:picLocks noChangeAspect="1" noChangeArrowheads="1"/>
          </p:cNvPicPr>
          <p:nvPr/>
        </p:nvPicPr>
        <p:blipFill rotWithShape="1">
          <a:blip r:embed="rId7">
            <a:extLst>
              <a:ext uri="{28A0092B-C50C-407E-A947-70E740481C1C}">
                <a14:useLocalDpi xmlns:a14="http://schemas.microsoft.com/office/drawing/2010/main" val="0"/>
              </a:ext>
            </a:extLst>
          </a:blip>
          <a:srcRect l="37816" t="46173" r="33160" b="42788"/>
          <a:stretch/>
        </p:blipFill>
        <p:spPr bwMode="auto">
          <a:xfrm>
            <a:off x="-1" y="5038078"/>
            <a:ext cx="2699793" cy="6822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15633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2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p:cNvSpPr txBox="1"/>
          <p:nvPr/>
        </p:nvSpPr>
        <p:spPr>
          <a:xfrm>
            <a:off x="2951820" y="214290"/>
            <a:ext cx="3240360" cy="707886"/>
          </a:xfrm>
          <a:prstGeom prst="rect">
            <a:avLst/>
          </a:prstGeom>
          <a:noFill/>
        </p:spPr>
        <p:txBody>
          <a:bodyPr wrap="square" rtlCol="0">
            <a:spAutoFit/>
          </a:bodyPr>
          <a:lstStyle/>
          <a:p>
            <a:pPr algn="ctr"/>
            <a:r>
              <a:rPr lang="zh-TW" altLang="en-US" sz="4000" dirty="0" smtClean="0">
                <a:latin typeface="微軟正黑體" panose="020B0604030504040204" pitchFamily="34" charset="-120"/>
                <a:ea typeface="微軟正黑體" panose="020B0604030504040204" pitchFamily="34" charset="-120"/>
              </a:rPr>
              <a:t>何謂專利權</a:t>
            </a:r>
            <a:endParaRPr lang="zh-TW" altLang="en-US" sz="4000" dirty="0">
              <a:latin typeface="微軟正黑體" panose="020B0604030504040204" pitchFamily="34" charset="-120"/>
              <a:ea typeface="微軟正黑體" panose="020B0604030504040204" pitchFamily="34" charset="-120"/>
            </a:endParaRPr>
          </a:p>
        </p:txBody>
      </p:sp>
      <p:pic>
        <p:nvPicPr>
          <p:cNvPr id="36866" name="Picture 2" descr="ãä¸çå°åãçåçæå°çµæ"/>
          <p:cNvPicPr>
            <a:picLocks noChangeAspect="1" noChangeArrowheads="1"/>
          </p:cNvPicPr>
          <p:nvPr/>
        </p:nvPicPr>
        <p:blipFill>
          <a:blip r:embed="rId2" cstate="print"/>
          <a:srcRect/>
          <a:stretch>
            <a:fillRect/>
          </a:stretch>
        </p:blipFill>
        <p:spPr bwMode="auto">
          <a:xfrm>
            <a:off x="35496" y="1484784"/>
            <a:ext cx="9036496" cy="4032448"/>
          </a:xfrm>
          <a:prstGeom prst="rect">
            <a:avLst/>
          </a:prstGeom>
          <a:noFill/>
        </p:spPr>
      </p:pic>
      <p:sp>
        <p:nvSpPr>
          <p:cNvPr id="8" name="文字方塊 7"/>
          <p:cNvSpPr txBox="1"/>
          <p:nvPr/>
        </p:nvSpPr>
        <p:spPr>
          <a:xfrm>
            <a:off x="3329608" y="5589240"/>
            <a:ext cx="2448272" cy="400110"/>
          </a:xfrm>
          <a:prstGeom prst="rect">
            <a:avLst/>
          </a:prstGeom>
          <a:noFill/>
        </p:spPr>
        <p:txBody>
          <a:bodyPr wrap="square" rtlCol="0">
            <a:spAutoFit/>
          </a:bodyPr>
          <a:lstStyle/>
          <a:p>
            <a:pPr algn="ctr"/>
            <a:r>
              <a:rPr lang="zh-TW" altLang="en-US" sz="2000" dirty="0" smtClean="0">
                <a:latin typeface="微軟正黑體" pitchFamily="34" charset="-120"/>
                <a:ea typeface="微軟正黑體" pitchFamily="34" charset="-120"/>
              </a:rPr>
              <a:t>屬地主義</a:t>
            </a:r>
            <a:endParaRPr lang="zh-TW" altLang="en-US" sz="2000" dirty="0">
              <a:latin typeface="微軟正黑體" pitchFamily="34" charset="-120"/>
              <a:ea typeface="微軟正黑體" pitchFamily="34" charset="-120"/>
            </a:endParaRPr>
          </a:p>
        </p:txBody>
      </p:sp>
      <p:sp>
        <p:nvSpPr>
          <p:cNvPr id="9" name="日期版面配置區 1"/>
          <p:cNvSpPr>
            <a:spLocks noGrp="1"/>
          </p:cNvSpPr>
          <p:nvPr>
            <p:ph type="dt" sz="half" idx="10"/>
          </p:nvPr>
        </p:nvSpPr>
        <p:spPr>
          <a:xfrm>
            <a:off x="457200" y="6160219"/>
            <a:ext cx="2133600" cy="365125"/>
          </a:xfrm>
        </p:spPr>
        <p:txBody>
          <a:bodyPr/>
          <a:lstStyle/>
          <a:p>
            <a:r>
              <a:rPr lang="en-US" altLang="zh-TW" dirty="0" smtClean="0"/>
              <a:t>www.iipo.com.tw</a:t>
            </a:r>
            <a:endParaRPr lang="zh-TW" altLang="en-US" dirty="0"/>
          </a:p>
        </p:txBody>
      </p:sp>
      <p:sp>
        <p:nvSpPr>
          <p:cNvPr id="10" name="頁尾版面配置區 2"/>
          <p:cNvSpPr>
            <a:spLocks noGrp="1"/>
          </p:cNvSpPr>
          <p:nvPr>
            <p:ph type="ftr" sz="quarter" idx="11"/>
          </p:nvPr>
        </p:nvSpPr>
        <p:spPr>
          <a:xfrm>
            <a:off x="3124200" y="6160219"/>
            <a:ext cx="2895600" cy="365125"/>
          </a:xfrm>
        </p:spPr>
        <p:txBody>
          <a:bodyPr/>
          <a:lstStyle/>
          <a:p>
            <a:r>
              <a:rPr lang="zh-TW" altLang="en-US" smtClean="0"/>
              <a:t>源慶</a:t>
            </a:r>
            <a:r>
              <a:rPr lang="en-US" altLang="zh-TW" smtClean="0"/>
              <a:t>/</a:t>
            </a:r>
            <a:r>
              <a:rPr lang="zh-TW" altLang="en-US" smtClean="0"/>
              <a:t>鴻瑞國際法律專利商標事務所</a:t>
            </a:r>
            <a:endParaRPr lang="zh-TW" altLang="en-US" dirty="0"/>
          </a:p>
        </p:txBody>
      </p:sp>
      <p:sp>
        <p:nvSpPr>
          <p:cNvPr id="11" name="投影片編號版面配置區 3"/>
          <p:cNvSpPr>
            <a:spLocks noGrp="1"/>
          </p:cNvSpPr>
          <p:nvPr>
            <p:ph type="sldNum" sz="quarter" idx="12"/>
          </p:nvPr>
        </p:nvSpPr>
        <p:spPr>
          <a:xfrm>
            <a:off x="6553200" y="6160219"/>
            <a:ext cx="2133600" cy="365125"/>
          </a:xfrm>
        </p:spPr>
        <p:txBody>
          <a:bodyPr/>
          <a:lstStyle/>
          <a:p>
            <a:fld id="{144804FE-49CD-45A7-9DCA-03593087366E}" type="slidenum">
              <a:rPr lang="zh-TW" altLang="en-US" smtClean="0"/>
              <a:pPr/>
              <a:t>7</a:t>
            </a:fld>
            <a:endParaRPr lang="zh-TW" altLang="en-US"/>
          </a:p>
        </p:txBody>
      </p:sp>
      <p:cxnSp>
        <p:nvCxnSpPr>
          <p:cNvPr id="12" name="直線接點 11"/>
          <p:cNvCxnSpPr/>
          <p:nvPr/>
        </p:nvCxnSpPr>
        <p:spPr>
          <a:xfrm>
            <a:off x="0" y="6813376"/>
            <a:ext cx="9144000" cy="0"/>
          </a:xfrm>
          <a:prstGeom prst="line">
            <a:avLst/>
          </a:prstGeom>
          <a:ln w="165100"/>
        </p:spPr>
        <p:style>
          <a:lnRef idx="3">
            <a:schemeClr val="accent2"/>
          </a:lnRef>
          <a:fillRef idx="0">
            <a:schemeClr val="accent2"/>
          </a:fillRef>
          <a:effectRef idx="2">
            <a:schemeClr val="accent2"/>
          </a:effectRef>
          <a:fontRef idx="minor">
            <a:schemeClr val="tx1"/>
          </a:fontRef>
        </p:style>
      </p:cxnSp>
      <p:cxnSp>
        <p:nvCxnSpPr>
          <p:cNvPr id="13" name="直線接點 12"/>
          <p:cNvCxnSpPr/>
          <p:nvPr/>
        </p:nvCxnSpPr>
        <p:spPr>
          <a:xfrm>
            <a:off x="0" y="6597352"/>
            <a:ext cx="9144000" cy="0"/>
          </a:xfrm>
          <a:prstGeom prst="line">
            <a:avLst/>
          </a:prstGeom>
          <a:ln w="76200">
            <a:solidFill>
              <a:schemeClr val="accent2">
                <a:lumMod val="40000"/>
                <a:lumOff val="60000"/>
              </a:schemeClr>
            </a:solidFill>
          </a:ln>
        </p:spPr>
        <p:style>
          <a:lnRef idx="3">
            <a:schemeClr val="accent2"/>
          </a:lnRef>
          <a:fillRef idx="0">
            <a:schemeClr val="accent2"/>
          </a:fillRef>
          <a:effectRef idx="2">
            <a:schemeClr val="accent2"/>
          </a:effectRef>
          <a:fontRef idx="minor">
            <a:schemeClr val="tx1"/>
          </a:fontRef>
        </p:style>
      </p:cxn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日期版面配置區 1"/>
          <p:cNvSpPr>
            <a:spLocks noGrp="1"/>
          </p:cNvSpPr>
          <p:nvPr>
            <p:ph type="dt" sz="half" idx="10"/>
          </p:nvPr>
        </p:nvSpPr>
        <p:spPr>
          <a:xfrm>
            <a:off x="457200" y="6160219"/>
            <a:ext cx="2133600" cy="365125"/>
          </a:xfrm>
        </p:spPr>
        <p:txBody>
          <a:bodyPr/>
          <a:lstStyle/>
          <a:p>
            <a:r>
              <a:rPr lang="en-US" altLang="zh-TW" smtClean="0"/>
              <a:t>www.iipo.com.tw</a:t>
            </a:r>
            <a:endParaRPr lang="zh-TW" altLang="en-US" dirty="0"/>
          </a:p>
        </p:txBody>
      </p:sp>
      <p:sp>
        <p:nvSpPr>
          <p:cNvPr id="6" name="頁尾版面配置區 2"/>
          <p:cNvSpPr>
            <a:spLocks noGrp="1"/>
          </p:cNvSpPr>
          <p:nvPr>
            <p:ph type="ftr" sz="quarter" idx="11"/>
          </p:nvPr>
        </p:nvSpPr>
        <p:spPr>
          <a:xfrm>
            <a:off x="3124200" y="6160219"/>
            <a:ext cx="2895600" cy="365125"/>
          </a:xfrm>
        </p:spPr>
        <p:txBody>
          <a:bodyPr/>
          <a:lstStyle/>
          <a:p>
            <a:r>
              <a:rPr lang="zh-TW" altLang="en-US" smtClean="0"/>
              <a:t>源慶</a:t>
            </a:r>
            <a:r>
              <a:rPr lang="en-US" altLang="zh-TW" smtClean="0"/>
              <a:t>/</a:t>
            </a:r>
            <a:r>
              <a:rPr lang="zh-TW" altLang="en-US" smtClean="0"/>
              <a:t>鴻瑞國際法律專利商標事務所</a:t>
            </a:r>
            <a:endParaRPr lang="zh-TW" altLang="en-US" dirty="0"/>
          </a:p>
        </p:txBody>
      </p:sp>
      <p:sp>
        <p:nvSpPr>
          <p:cNvPr id="7" name="投影片編號版面配置區 3"/>
          <p:cNvSpPr>
            <a:spLocks noGrp="1"/>
          </p:cNvSpPr>
          <p:nvPr>
            <p:ph type="sldNum" sz="quarter" idx="12"/>
          </p:nvPr>
        </p:nvSpPr>
        <p:spPr>
          <a:xfrm>
            <a:off x="6553200" y="6160219"/>
            <a:ext cx="2133600" cy="365125"/>
          </a:xfrm>
        </p:spPr>
        <p:txBody>
          <a:bodyPr/>
          <a:lstStyle/>
          <a:p>
            <a:fld id="{144804FE-49CD-45A7-9DCA-03593087366E}" type="slidenum">
              <a:rPr lang="zh-TW" altLang="en-US" smtClean="0"/>
              <a:pPr/>
              <a:t>70</a:t>
            </a:fld>
            <a:endParaRPr lang="zh-TW" altLang="en-US"/>
          </a:p>
        </p:txBody>
      </p:sp>
      <p:cxnSp>
        <p:nvCxnSpPr>
          <p:cNvPr id="8" name="直線接點 7"/>
          <p:cNvCxnSpPr/>
          <p:nvPr/>
        </p:nvCxnSpPr>
        <p:spPr>
          <a:xfrm>
            <a:off x="0" y="6813376"/>
            <a:ext cx="9144000" cy="0"/>
          </a:xfrm>
          <a:prstGeom prst="line">
            <a:avLst/>
          </a:prstGeom>
          <a:ln w="165100"/>
        </p:spPr>
        <p:style>
          <a:lnRef idx="3">
            <a:schemeClr val="accent2"/>
          </a:lnRef>
          <a:fillRef idx="0">
            <a:schemeClr val="accent2"/>
          </a:fillRef>
          <a:effectRef idx="2">
            <a:schemeClr val="accent2"/>
          </a:effectRef>
          <a:fontRef idx="minor">
            <a:schemeClr val="tx1"/>
          </a:fontRef>
        </p:style>
      </p:cxnSp>
      <p:cxnSp>
        <p:nvCxnSpPr>
          <p:cNvPr id="9" name="直線接點 8"/>
          <p:cNvCxnSpPr/>
          <p:nvPr/>
        </p:nvCxnSpPr>
        <p:spPr>
          <a:xfrm>
            <a:off x="0" y="6597352"/>
            <a:ext cx="9144000" cy="0"/>
          </a:xfrm>
          <a:prstGeom prst="line">
            <a:avLst/>
          </a:prstGeom>
          <a:ln w="76200">
            <a:solidFill>
              <a:schemeClr val="accent2">
                <a:lumMod val="40000"/>
                <a:lumOff val="60000"/>
              </a:schemeClr>
            </a:solidFill>
          </a:ln>
        </p:spPr>
        <p:style>
          <a:lnRef idx="3">
            <a:schemeClr val="accent2"/>
          </a:lnRef>
          <a:fillRef idx="0">
            <a:schemeClr val="accent2"/>
          </a:fillRef>
          <a:effectRef idx="2">
            <a:schemeClr val="accent2"/>
          </a:effectRef>
          <a:fontRef idx="minor">
            <a:schemeClr val="tx1"/>
          </a:fontRef>
        </p:style>
      </p:cxnSp>
      <p:sp>
        <p:nvSpPr>
          <p:cNvPr id="10" name="文字方塊 9"/>
          <p:cNvSpPr txBox="1"/>
          <p:nvPr/>
        </p:nvSpPr>
        <p:spPr>
          <a:xfrm>
            <a:off x="2951820" y="214290"/>
            <a:ext cx="3240360" cy="707886"/>
          </a:xfrm>
          <a:prstGeom prst="rect">
            <a:avLst/>
          </a:prstGeom>
          <a:noFill/>
        </p:spPr>
        <p:txBody>
          <a:bodyPr wrap="square" rtlCol="0">
            <a:spAutoFit/>
          </a:bodyPr>
          <a:lstStyle/>
          <a:p>
            <a:pPr algn="ctr"/>
            <a:r>
              <a:rPr lang="zh-TW" altLang="en-US" sz="4000" dirty="0">
                <a:latin typeface="微軟正黑體" panose="020B0604030504040204" pitchFamily="34" charset="-120"/>
                <a:ea typeface="微軟正黑體" panose="020B0604030504040204" pitchFamily="34" charset="-120"/>
              </a:rPr>
              <a:t>案例解析</a:t>
            </a:r>
          </a:p>
        </p:txBody>
      </p:sp>
      <p:sp>
        <p:nvSpPr>
          <p:cNvPr id="18" name="內容版面配置區 2"/>
          <p:cNvSpPr txBox="1">
            <a:spLocks/>
          </p:cNvSpPr>
          <p:nvPr/>
        </p:nvSpPr>
        <p:spPr>
          <a:xfrm>
            <a:off x="2015716" y="1412776"/>
            <a:ext cx="5112568" cy="504056"/>
          </a:xfrm>
          <a:prstGeom prst="rect">
            <a:avLst/>
          </a:prstGeom>
        </p:spPr>
        <p:txBody>
          <a:bodyPr>
            <a:noAutofit/>
          </a:bodyPr>
          <a:lstStyle/>
          <a:p>
            <a:pPr marL="342900" lvl="0" indent="-342900" algn="ctr">
              <a:lnSpc>
                <a:spcPct val="150000"/>
              </a:lnSpc>
              <a:spcBef>
                <a:spcPct val="20000"/>
              </a:spcBef>
              <a:defRPr/>
            </a:pPr>
            <a:r>
              <a:rPr lang="en-US" altLang="zh-TW" dirty="0">
                <a:latin typeface="微軟正黑體" panose="020B0604030504040204" pitchFamily="34" charset="-120"/>
                <a:ea typeface="微軟正黑體" panose="020B0604030504040204" pitchFamily="34" charset="-120"/>
              </a:rPr>
              <a:t>3.</a:t>
            </a:r>
            <a:r>
              <a:rPr lang="zh-TW" altLang="en-US" dirty="0">
                <a:latin typeface="微軟正黑體" panose="020B0604030504040204" pitchFamily="34" charset="-120"/>
                <a:ea typeface="微軟正黑體" panose="020B0604030504040204" pitchFamily="34" charset="-120"/>
              </a:rPr>
              <a:t> 判斷本案與引證文獻之間的</a:t>
            </a:r>
            <a:r>
              <a:rPr lang="zh-TW" altLang="en-US" b="1" dirty="0">
                <a:solidFill>
                  <a:schemeClr val="accent2"/>
                </a:solidFill>
                <a:latin typeface="微軟正黑體" panose="020B0604030504040204" pitchFamily="34" charset="-120"/>
                <a:ea typeface="微軟正黑體" panose="020B0604030504040204" pitchFamily="34" charset="-120"/>
              </a:rPr>
              <a:t>差異</a:t>
            </a:r>
            <a:r>
              <a:rPr lang="zh-TW" altLang="en-US" dirty="0">
                <a:latin typeface="微軟正黑體" panose="020B0604030504040204" pitchFamily="34" charset="-120"/>
                <a:ea typeface="微軟正黑體" panose="020B0604030504040204" pitchFamily="34" charset="-120"/>
              </a:rPr>
              <a:t>為何</a:t>
            </a:r>
            <a:endParaRPr lang="en-US" altLang="zh-TW" dirty="0">
              <a:latin typeface="微軟正黑體" panose="020B0604030504040204" pitchFamily="34" charset="-120"/>
              <a:ea typeface="微軟正黑體" panose="020B0604030504040204" pitchFamily="34" charset="-120"/>
            </a:endParaRPr>
          </a:p>
        </p:txBody>
      </p:sp>
      <p:sp>
        <p:nvSpPr>
          <p:cNvPr id="19" name="矩形 18"/>
          <p:cNvSpPr/>
          <p:nvPr/>
        </p:nvSpPr>
        <p:spPr>
          <a:xfrm>
            <a:off x="827584" y="1012666"/>
            <a:ext cx="1440160" cy="400110"/>
          </a:xfrm>
          <a:prstGeom prst="rect">
            <a:avLst/>
          </a:prstGeom>
        </p:spPr>
        <p:txBody>
          <a:bodyPr wrap="square">
            <a:spAutoFit/>
          </a:bodyPr>
          <a:lstStyle/>
          <a:p>
            <a:pPr algn="ctr"/>
            <a:r>
              <a:rPr lang="zh-TW" altLang="en-US" sz="2000" b="1" dirty="0" smtClean="0">
                <a:latin typeface="微軟正黑體" panose="020B0604030504040204" pitchFamily="34" charset="-120"/>
                <a:ea typeface="微軟正黑體" panose="020B0604030504040204" pitchFamily="34" charset="-120"/>
                <a:cs typeface="華康標楷體(P)" pitchFamily="66" charset="-120"/>
              </a:rPr>
              <a:t>申復方式</a:t>
            </a:r>
            <a:endParaRPr lang="zh-TW" altLang="en-US" sz="2000" b="1" dirty="0"/>
          </a:p>
        </p:txBody>
      </p:sp>
      <p:sp>
        <p:nvSpPr>
          <p:cNvPr id="2" name="矩形 1"/>
          <p:cNvSpPr/>
          <p:nvPr/>
        </p:nvSpPr>
        <p:spPr>
          <a:xfrm>
            <a:off x="4932040" y="2274033"/>
            <a:ext cx="3744416" cy="3416320"/>
          </a:xfrm>
          <a:prstGeom prst="rect">
            <a:avLst/>
          </a:prstGeom>
        </p:spPr>
        <p:txBody>
          <a:bodyPr wrap="square">
            <a:spAutoFit/>
          </a:bodyPr>
          <a:lstStyle/>
          <a:p>
            <a:r>
              <a:rPr lang="zh-TW" altLang="en-US" dirty="0">
                <a:latin typeface="微軟正黑體" panose="020B0604030504040204" pitchFamily="34" charset="-120"/>
                <a:ea typeface="微軟正黑體" panose="020B0604030504040204" pitchFamily="34" charset="-120"/>
              </a:rPr>
              <a:t>本案提供一種反式大面積有機太陽能電池之製作方法，其特徵在於：</a:t>
            </a:r>
          </a:p>
          <a:p>
            <a:r>
              <a:rPr lang="en-US" altLang="zh-TW" dirty="0">
                <a:latin typeface="微軟正黑體" panose="020B0604030504040204" pitchFamily="34" charset="-120"/>
                <a:ea typeface="微軟正黑體" panose="020B0604030504040204" pitchFamily="34" charset="-120"/>
              </a:rPr>
              <a:t>1</a:t>
            </a:r>
            <a:r>
              <a:rPr lang="en-US" altLang="zh-TW" dirty="0" smtClean="0">
                <a:latin typeface="微軟正黑體" panose="020B0604030504040204" pitchFamily="34" charset="-120"/>
                <a:ea typeface="微軟正黑體" panose="020B0604030504040204" pitchFamily="34" charset="-120"/>
              </a:rPr>
              <a:t>.</a:t>
            </a:r>
            <a:r>
              <a:rPr lang="zh-TW" altLang="en-US" dirty="0" smtClean="0">
                <a:latin typeface="微軟正黑體" panose="020B0604030504040204" pitchFamily="34" charset="-120"/>
                <a:ea typeface="微軟正黑體" panose="020B0604030504040204" pitchFamily="34" charset="-120"/>
              </a:rPr>
              <a:t>改</a:t>
            </a:r>
            <a:r>
              <a:rPr lang="zh-TW" altLang="en-US" dirty="0">
                <a:latin typeface="微軟正黑體" panose="020B0604030504040204" pitchFamily="34" charset="-120"/>
                <a:ea typeface="微軟正黑體" panose="020B0604030504040204" pitchFamily="34" charset="-120"/>
              </a:rPr>
              <a:t>質主動層，使電洞傳導層傳遞載子的效率提高，</a:t>
            </a:r>
            <a:r>
              <a:rPr lang="zh-TW" altLang="en-US" b="1" dirty="0">
                <a:solidFill>
                  <a:schemeClr val="accent2"/>
                </a:solidFill>
                <a:latin typeface="微軟正黑體" panose="020B0604030504040204" pitchFamily="34" charset="-120"/>
                <a:ea typeface="微軟正黑體" panose="020B0604030504040204" pitchFamily="34" charset="-120"/>
              </a:rPr>
              <a:t>進而排除金屬層設置</a:t>
            </a:r>
            <a:r>
              <a:rPr lang="zh-TW" altLang="en-US" dirty="0">
                <a:latin typeface="微軟正黑體" panose="020B0604030504040204" pitchFamily="34" charset="-120"/>
                <a:ea typeface="微軟正黑體" panose="020B0604030504040204" pitchFamily="34" charset="-120"/>
              </a:rPr>
              <a:t>。</a:t>
            </a:r>
          </a:p>
          <a:p>
            <a:r>
              <a:rPr lang="en-US" altLang="zh-TW" dirty="0">
                <a:latin typeface="微軟正黑體" panose="020B0604030504040204" pitchFamily="34" charset="-120"/>
                <a:ea typeface="微軟正黑體" panose="020B0604030504040204" pitchFamily="34" charset="-120"/>
              </a:rPr>
              <a:t>2</a:t>
            </a:r>
            <a:r>
              <a:rPr lang="en-US" altLang="zh-TW" dirty="0" smtClean="0">
                <a:latin typeface="微軟正黑體" panose="020B0604030504040204" pitchFamily="34" charset="-120"/>
                <a:ea typeface="微軟正黑體" panose="020B0604030504040204" pitchFamily="34" charset="-120"/>
              </a:rPr>
              <a:t>.</a:t>
            </a:r>
            <a:r>
              <a:rPr lang="zh-TW" altLang="en-US" dirty="0" smtClean="0">
                <a:latin typeface="微軟正黑體" panose="020B0604030504040204" pitchFamily="34" charset="-120"/>
                <a:ea typeface="微軟正黑體" panose="020B0604030504040204" pitchFamily="34" charset="-120"/>
              </a:rPr>
              <a:t>藉</a:t>
            </a:r>
            <a:r>
              <a:rPr lang="zh-TW" altLang="en-US" dirty="0">
                <a:latin typeface="微軟正黑體" panose="020B0604030504040204" pitchFamily="34" charset="-120"/>
                <a:ea typeface="微軟正黑體" panose="020B0604030504040204" pitchFamily="34" charset="-120"/>
              </a:rPr>
              <a:t>由電漿作為</a:t>
            </a:r>
            <a:r>
              <a:rPr lang="zh-TW" altLang="en-US" b="1" dirty="0">
                <a:solidFill>
                  <a:schemeClr val="accent2"/>
                </a:solidFill>
                <a:latin typeface="微軟正黑體" panose="020B0604030504040204" pitchFamily="34" charset="-120"/>
                <a:ea typeface="微軟正黑體" panose="020B0604030504040204" pitchFamily="34" charset="-120"/>
              </a:rPr>
              <a:t>改質</a:t>
            </a:r>
            <a:r>
              <a:rPr lang="zh-TW" altLang="en-US" dirty="0">
                <a:latin typeface="微軟正黑體" panose="020B0604030504040204" pitchFamily="34" charset="-120"/>
                <a:ea typeface="微軟正黑體" panose="020B0604030504040204" pitchFamily="34" charset="-120"/>
              </a:rPr>
              <a:t>的方式，使電洞傳遞層可使用噴塗的方式進行製備。</a:t>
            </a:r>
          </a:p>
          <a:p>
            <a:r>
              <a:rPr lang="en-US" altLang="zh-TW" dirty="0">
                <a:latin typeface="微軟正黑體" panose="020B0604030504040204" pitchFamily="34" charset="-120"/>
                <a:ea typeface="微軟正黑體" panose="020B0604030504040204" pitchFamily="34" charset="-120"/>
              </a:rPr>
              <a:t>3</a:t>
            </a:r>
            <a:r>
              <a:rPr lang="en-US" altLang="zh-TW" dirty="0" smtClean="0">
                <a:latin typeface="微軟正黑體" panose="020B0604030504040204" pitchFamily="34" charset="-120"/>
                <a:ea typeface="微軟正黑體" panose="020B0604030504040204" pitchFamily="34" charset="-120"/>
              </a:rPr>
              <a:t>.</a:t>
            </a:r>
            <a:r>
              <a:rPr lang="zh-TW" altLang="en-US" dirty="0" smtClean="0">
                <a:latin typeface="微軟正黑體" panose="020B0604030504040204" pitchFamily="34" charset="-120"/>
                <a:ea typeface="微軟正黑體" panose="020B0604030504040204" pitchFamily="34" charset="-120"/>
              </a:rPr>
              <a:t>藉</a:t>
            </a:r>
            <a:r>
              <a:rPr lang="zh-TW" altLang="en-US" dirty="0">
                <a:latin typeface="微軟正黑體" panose="020B0604030504040204" pitchFamily="34" charset="-120"/>
                <a:ea typeface="微軟正黑體" panose="020B0604030504040204" pitchFamily="34" charset="-120"/>
              </a:rPr>
              <a:t>由電漿作為改質的方式，使</a:t>
            </a:r>
            <a:r>
              <a:rPr lang="zh-TW" altLang="en-US" b="1" dirty="0">
                <a:solidFill>
                  <a:schemeClr val="accent2"/>
                </a:solidFill>
                <a:latin typeface="微軟正黑體" panose="020B0604030504040204" pitchFamily="34" charset="-120"/>
                <a:ea typeface="微軟正黑體" panose="020B0604030504040204" pitchFamily="34" charset="-120"/>
              </a:rPr>
              <a:t>改質步驟</a:t>
            </a:r>
            <a:r>
              <a:rPr lang="zh-TW" altLang="en-US" dirty="0">
                <a:latin typeface="微軟正黑體" panose="020B0604030504040204" pitchFamily="34" charset="-120"/>
                <a:ea typeface="微軟正黑體" panose="020B0604030504040204" pitchFamily="34" charset="-120"/>
              </a:rPr>
              <a:t>亦可以</a:t>
            </a:r>
            <a:r>
              <a:rPr lang="zh-TW" altLang="en-US" b="1" dirty="0">
                <a:solidFill>
                  <a:schemeClr val="accent2"/>
                </a:solidFill>
                <a:latin typeface="微軟正黑體" panose="020B0604030504040204" pitchFamily="34" charset="-120"/>
                <a:ea typeface="微軟正黑體" panose="020B0604030504040204" pitchFamily="34" charset="-120"/>
              </a:rPr>
              <a:t>大面積方式</a:t>
            </a:r>
            <a:r>
              <a:rPr lang="zh-TW" altLang="en-US" dirty="0">
                <a:latin typeface="微軟正黑體" panose="020B0604030504040204" pitchFamily="34" charset="-120"/>
                <a:ea typeface="微軟正黑體" panose="020B0604030504040204" pitchFamily="34" charset="-120"/>
              </a:rPr>
              <a:t>進行，進而達到製備大面積太陽能電池之目的。</a:t>
            </a:r>
          </a:p>
        </p:txBody>
      </p:sp>
      <p:sp>
        <p:nvSpPr>
          <p:cNvPr id="3" name="矩形 2"/>
          <p:cNvSpPr/>
          <p:nvPr/>
        </p:nvSpPr>
        <p:spPr>
          <a:xfrm>
            <a:off x="611560" y="2274033"/>
            <a:ext cx="3960440" cy="3139321"/>
          </a:xfrm>
          <a:prstGeom prst="rect">
            <a:avLst/>
          </a:prstGeom>
        </p:spPr>
        <p:txBody>
          <a:bodyPr wrap="square">
            <a:spAutoFit/>
          </a:bodyPr>
          <a:lstStyle/>
          <a:p>
            <a:r>
              <a:rPr lang="en-US" altLang="zh-TW" dirty="0" smtClean="0">
                <a:latin typeface="微軟正黑體" panose="020B0604030504040204" pitchFamily="34" charset="-120"/>
                <a:ea typeface="微軟正黑體" panose="020B0604030504040204" pitchFamily="34" charset="-120"/>
              </a:rPr>
              <a:t>1.</a:t>
            </a:r>
            <a:r>
              <a:rPr lang="zh-TW" altLang="en-US" dirty="0" smtClean="0">
                <a:latin typeface="微軟正黑體" panose="020B0604030504040204" pitchFamily="34" charset="-120"/>
                <a:ea typeface="微軟正黑體" panose="020B0604030504040204" pitchFamily="34" charset="-120"/>
              </a:rPr>
              <a:t>一種</a:t>
            </a:r>
            <a:r>
              <a:rPr lang="zh-TW" altLang="en-US" dirty="0">
                <a:latin typeface="微軟正黑體" panose="020B0604030504040204" pitchFamily="34" charset="-120"/>
                <a:ea typeface="微軟正黑體" panose="020B0604030504040204" pitchFamily="34" charset="-120"/>
              </a:rPr>
              <a:t>反式大面積有機太陽能電池之製作方法，其係包含步驟：</a:t>
            </a:r>
          </a:p>
          <a:p>
            <a:r>
              <a:rPr lang="zh-TW" altLang="en-US" dirty="0">
                <a:latin typeface="微軟正黑體" panose="020B0604030504040204" pitchFamily="34" charset="-120"/>
                <a:ea typeface="微軟正黑體" panose="020B0604030504040204" pitchFamily="34" charset="-120"/>
              </a:rPr>
              <a:t>形成一第一電極層於一基板之上；</a:t>
            </a:r>
          </a:p>
          <a:p>
            <a:r>
              <a:rPr lang="zh-TW" altLang="en-US" dirty="0">
                <a:latin typeface="微軟正黑體" panose="020B0604030504040204" pitchFamily="34" charset="-120"/>
                <a:ea typeface="微軟正黑體" panose="020B0604030504040204" pitchFamily="34" charset="-120"/>
              </a:rPr>
              <a:t>形成一電子傳導層於該第一電極層</a:t>
            </a:r>
            <a:r>
              <a:rPr lang="zh-TW" altLang="en-US" dirty="0" smtClean="0">
                <a:latin typeface="微軟正黑體" panose="020B0604030504040204" pitchFamily="34" charset="-120"/>
                <a:ea typeface="微軟正黑體" panose="020B0604030504040204" pitchFamily="34" charset="-120"/>
              </a:rPr>
              <a:t>之    </a:t>
            </a:r>
            <a:endParaRPr lang="en-US" altLang="zh-TW" dirty="0" smtClean="0">
              <a:latin typeface="微軟正黑體" panose="020B0604030504040204" pitchFamily="34" charset="-120"/>
              <a:ea typeface="微軟正黑體" panose="020B0604030504040204" pitchFamily="34" charset="-120"/>
            </a:endParaRPr>
          </a:p>
          <a:p>
            <a:r>
              <a:rPr lang="zh-TW" altLang="en-US" dirty="0">
                <a:latin typeface="微軟正黑體" panose="020B0604030504040204" pitchFamily="34" charset="-120"/>
                <a:ea typeface="微軟正黑體" panose="020B0604030504040204" pitchFamily="34" charset="-120"/>
              </a:rPr>
              <a:t> </a:t>
            </a:r>
            <a:r>
              <a:rPr lang="zh-TW" altLang="en-US" dirty="0" smtClean="0">
                <a:latin typeface="微軟正黑體" panose="020B0604030504040204" pitchFamily="34" charset="-120"/>
                <a:ea typeface="微軟正黑體" panose="020B0604030504040204" pitchFamily="34" charset="-120"/>
              </a:rPr>
              <a:t> 上</a:t>
            </a:r>
            <a:r>
              <a:rPr lang="zh-TW" altLang="en-US" dirty="0">
                <a:latin typeface="微軟正黑體" panose="020B0604030504040204" pitchFamily="34" charset="-120"/>
                <a:ea typeface="微軟正黑體" panose="020B0604030504040204" pitchFamily="34" charset="-120"/>
              </a:rPr>
              <a:t>；</a:t>
            </a:r>
          </a:p>
          <a:p>
            <a:r>
              <a:rPr lang="zh-TW" altLang="en-US" dirty="0">
                <a:latin typeface="微軟正黑體" panose="020B0604030504040204" pitchFamily="34" charset="-120"/>
                <a:ea typeface="微軟正黑體" panose="020B0604030504040204" pitchFamily="34" charset="-120"/>
              </a:rPr>
              <a:t>形成一主動層於該電子傳導層之上；</a:t>
            </a:r>
          </a:p>
          <a:p>
            <a:r>
              <a:rPr lang="zh-TW" altLang="en-US" dirty="0">
                <a:latin typeface="微軟正黑體" panose="020B0604030504040204" pitchFamily="34" charset="-120"/>
                <a:ea typeface="微軟正黑體" panose="020B0604030504040204" pitchFamily="34" charset="-120"/>
              </a:rPr>
              <a:t>使用一氣體電漿對該主動層之表面</a:t>
            </a:r>
            <a:r>
              <a:rPr lang="zh-TW" altLang="en-US" dirty="0" smtClean="0">
                <a:latin typeface="微軟正黑體" panose="020B0604030504040204" pitchFamily="34" charset="-120"/>
                <a:ea typeface="微軟正黑體" panose="020B0604030504040204" pitchFamily="34" charset="-120"/>
              </a:rPr>
              <a:t>進 </a:t>
            </a:r>
            <a:endParaRPr lang="en-US" altLang="zh-TW" dirty="0" smtClean="0">
              <a:latin typeface="微軟正黑體" panose="020B0604030504040204" pitchFamily="34" charset="-120"/>
              <a:ea typeface="微軟正黑體" panose="020B0604030504040204" pitchFamily="34" charset="-120"/>
            </a:endParaRPr>
          </a:p>
          <a:p>
            <a:r>
              <a:rPr lang="zh-TW" altLang="en-US" dirty="0">
                <a:latin typeface="微軟正黑體" panose="020B0604030504040204" pitchFamily="34" charset="-120"/>
                <a:ea typeface="微軟正黑體" panose="020B0604030504040204" pitchFamily="34" charset="-120"/>
              </a:rPr>
              <a:t> </a:t>
            </a:r>
            <a:r>
              <a:rPr lang="zh-TW" altLang="en-US" dirty="0" smtClean="0">
                <a:latin typeface="微軟正黑體" panose="020B0604030504040204" pitchFamily="34" charset="-120"/>
                <a:ea typeface="微軟正黑體" panose="020B0604030504040204" pitchFamily="34" charset="-120"/>
              </a:rPr>
              <a:t> 行</a:t>
            </a:r>
            <a:r>
              <a:rPr lang="zh-TW" altLang="en-US" dirty="0">
                <a:latin typeface="微軟正黑體" panose="020B0604030504040204" pitchFamily="34" charset="-120"/>
                <a:ea typeface="微軟正黑體" panose="020B0604030504040204" pitchFamily="34" charset="-120"/>
              </a:rPr>
              <a:t>改質；</a:t>
            </a:r>
          </a:p>
          <a:p>
            <a:r>
              <a:rPr lang="zh-TW" altLang="en-US" dirty="0">
                <a:latin typeface="微軟正黑體" panose="020B0604030504040204" pitchFamily="34" charset="-120"/>
                <a:ea typeface="微軟正黑體" panose="020B0604030504040204" pitchFamily="34" charset="-120"/>
              </a:rPr>
              <a:t>形成一高分子層於改質後之該主動</a:t>
            </a:r>
            <a:r>
              <a:rPr lang="zh-TW" altLang="en-US" dirty="0" smtClean="0">
                <a:latin typeface="微軟正黑體" panose="020B0604030504040204" pitchFamily="34" charset="-120"/>
                <a:ea typeface="微軟正黑體" panose="020B0604030504040204" pitchFamily="34" charset="-120"/>
              </a:rPr>
              <a:t>層</a:t>
            </a:r>
            <a:endParaRPr lang="en-US" altLang="zh-TW" dirty="0" smtClean="0">
              <a:latin typeface="微軟正黑體" panose="020B0604030504040204" pitchFamily="34" charset="-120"/>
              <a:ea typeface="微軟正黑體" panose="020B0604030504040204" pitchFamily="34" charset="-120"/>
            </a:endParaRPr>
          </a:p>
          <a:p>
            <a:r>
              <a:rPr lang="zh-TW" altLang="en-US" dirty="0">
                <a:latin typeface="微軟正黑體" panose="020B0604030504040204" pitchFamily="34" charset="-120"/>
                <a:ea typeface="微軟正黑體" panose="020B0604030504040204" pitchFamily="34" charset="-120"/>
              </a:rPr>
              <a:t> </a:t>
            </a:r>
            <a:r>
              <a:rPr lang="zh-TW" altLang="en-US" dirty="0" smtClean="0">
                <a:latin typeface="微軟正黑體" panose="020B0604030504040204" pitchFamily="34" charset="-120"/>
                <a:ea typeface="微軟正黑體" panose="020B0604030504040204" pitchFamily="34" charset="-120"/>
              </a:rPr>
              <a:t> 之上</a:t>
            </a:r>
            <a:r>
              <a:rPr lang="zh-TW" altLang="en-US" dirty="0">
                <a:latin typeface="微軟正黑體" panose="020B0604030504040204" pitchFamily="34" charset="-120"/>
                <a:ea typeface="微軟正黑體" panose="020B0604030504040204" pitchFamily="34" charset="-120"/>
              </a:rPr>
              <a:t>；以及</a:t>
            </a:r>
          </a:p>
          <a:p>
            <a:r>
              <a:rPr lang="zh-TW" altLang="en-US" dirty="0">
                <a:latin typeface="微軟正黑體" panose="020B0604030504040204" pitchFamily="34" charset="-120"/>
                <a:ea typeface="微軟正黑體" panose="020B0604030504040204" pitchFamily="34" charset="-120"/>
              </a:rPr>
              <a:t>退火該高分子層。</a:t>
            </a:r>
          </a:p>
        </p:txBody>
      </p:sp>
      <p:cxnSp>
        <p:nvCxnSpPr>
          <p:cNvPr id="12" name="直線接點 11"/>
          <p:cNvCxnSpPr/>
          <p:nvPr/>
        </p:nvCxnSpPr>
        <p:spPr>
          <a:xfrm>
            <a:off x="0" y="1916832"/>
            <a:ext cx="9144000" cy="0"/>
          </a:xfrm>
          <a:prstGeom prst="line">
            <a:avLst/>
          </a:prstGeom>
          <a:ln w="165100"/>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474592553"/>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日期版面配置區 1"/>
          <p:cNvSpPr>
            <a:spLocks noGrp="1"/>
          </p:cNvSpPr>
          <p:nvPr>
            <p:ph type="dt" sz="half" idx="10"/>
          </p:nvPr>
        </p:nvSpPr>
        <p:spPr>
          <a:xfrm>
            <a:off x="457200" y="6160219"/>
            <a:ext cx="2133600" cy="365125"/>
          </a:xfrm>
        </p:spPr>
        <p:txBody>
          <a:bodyPr/>
          <a:lstStyle/>
          <a:p>
            <a:r>
              <a:rPr lang="en-US" altLang="zh-TW" smtClean="0"/>
              <a:t>www.iipo.com.tw</a:t>
            </a:r>
            <a:endParaRPr lang="zh-TW" altLang="en-US" dirty="0"/>
          </a:p>
        </p:txBody>
      </p:sp>
      <p:sp>
        <p:nvSpPr>
          <p:cNvPr id="6" name="頁尾版面配置區 2"/>
          <p:cNvSpPr>
            <a:spLocks noGrp="1"/>
          </p:cNvSpPr>
          <p:nvPr>
            <p:ph type="ftr" sz="quarter" idx="11"/>
          </p:nvPr>
        </p:nvSpPr>
        <p:spPr>
          <a:xfrm>
            <a:off x="3124200" y="6160219"/>
            <a:ext cx="2895600" cy="365125"/>
          </a:xfrm>
        </p:spPr>
        <p:txBody>
          <a:bodyPr/>
          <a:lstStyle/>
          <a:p>
            <a:r>
              <a:rPr lang="zh-TW" altLang="en-US" smtClean="0"/>
              <a:t>源慶</a:t>
            </a:r>
            <a:r>
              <a:rPr lang="en-US" altLang="zh-TW" smtClean="0"/>
              <a:t>/</a:t>
            </a:r>
            <a:r>
              <a:rPr lang="zh-TW" altLang="en-US" smtClean="0"/>
              <a:t>鴻瑞國際法律專利商標事務所</a:t>
            </a:r>
            <a:endParaRPr lang="zh-TW" altLang="en-US" dirty="0"/>
          </a:p>
        </p:txBody>
      </p:sp>
      <p:sp>
        <p:nvSpPr>
          <p:cNvPr id="7" name="投影片編號版面配置區 3"/>
          <p:cNvSpPr>
            <a:spLocks noGrp="1"/>
          </p:cNvSpPr>
          <p:nvPr>
            <p:ph type="sldNum" sz="quarter" idx="12"/>
          </p:nvPr>
        </p:nvSpPr>
        <p:spPr>
          <a:xfrm>
            <a:off x="6553200" y="6160219"/>
            <a:ext cx="2133600" cy="365125"/>
          </a:xfrm>
        </p:spPr>
        <p:txBody>
          <a:bodyPr/>
          <a:lstStyle/>
          <a:p>
            <a:fld id="{144804FE-49CD-45A7-9DCA-03593087366E}" type="slidenum">
              <a:rPr lang="zh-TW" altLang="en-US" smtClean="0"/>
              <a:pPr/>
              <a:t>71</a:t>
            </a:fld>
            <a:endParaRPr lang="zh-TW" altLang="en-US"/>
          </a:p>
        </p:txBody>
      </p:sp>
      <p:cxnSp>
        <p:nvCxnSpPr>
          <p:cNvPr id="8" name="直線接點 7"/>
          <p:cNvCxnSpPr/>
          <p:nvPr/>
        </p:nvCxnSpPr>
        <p:spPr>
          <a:xfrm>
            <a:off x="0" y="6813376"/>
            <a:ext cx="9144000" cy="0"/>
          </a:xfrm>
          <a:prstGeom prst="line">
            <a:avLst/>
          </a:prstGeom>
          <a:ln w="165100"/>
        </p:spPr>
        <p:style>
          <a:lnRef idx="3">
            <a:schemeClr val="accent2"/>
          </a:lnRef>
          <a:fillRef idx="0">
            <a:schemeClr val="accent2"/>
          </a:fillRef>
          <a:effectRef idx="2">
            <a:schemeClr val="accent2"/>
          </a:effectRef>
          <a:fontRef idx="minor">
            <a:schemeClr val="tx1"/>
          </a:fontRef>
        </p:style>
      </p:cxnSp>
      <p:cxnSp>
        <p:nvCxnSpPr>
          <p:cNvPr id="9" name="直線接點 8"/>
          <p:cNvCxnSpPr/>
          <p:nvPr/>
        </p:nvCxnSpPr>
        <p:spPr>
          <a:xfrm>
            <a:off x="0" y="6597352"/>
            <a:ext cx="9144000" cy="0"/>
          </a:xfrm>
          <a:prstGeom prst="line">
            <a:avLst/>
          </a:prstGeom>
          <a:ln w="76200">
            <a:solidFill>
              <a:schemeClr val="accent2">
                <a:lumMod val="40000"/>
                <a:lumOff val="60000"/>
              </a:schemeClr>
            </a:solidFill>
          </a:ln>
        </p:spPr>
        <p:style>
          <a:lnRef idx="3">
            <a:schemeClr val="accent2"/>
          </a:lnRef>
          <a:fillRef idx="0">
            <a:schemeClr val="accent2"/>
          </a:fillRef>
          <a:effectRef idx="2">
            <a:schemeClr val="accent2"/>
          </a:effectRef>
          <a:fontRef idx="minor">
            <a:schemeClr val="tx1"/>
          </a:fontRef>
        </p:style>
      </p:cxnSp>
      <p:sp>
        <p:nvSpPr>
          <p:cNvPr id="10" name="文字方塊 9"/>
          <p:cNvSpPr txBox="1"/>
          <p:nvPr/>
        </p:nvSpPr>
        <p:spPr>
          <a:xfrm>
            <a:off x="2951820" y="214290"/>
            <a:ext cx="3240360" cy="707886"/>
          </a:xfrm>
          <a:prstGeom prst="rect">
            <a:avLst/>
          </a:prstGeom>
          <a:noFill/>
        </p:spPr>
        <p:txBody>
          <a:bodyPr wrap="square" rtlCol="0">
            <a:spAutoFit/>
          </a:bodyPr>
          <a:lstStyle/>
          <a:p>
            <a:pPr algn="ctr"/>
            <a:r>
              <a:rPr lang="zh-TW" altLang="en-US" sz="4000" dirty="0">
                <a:latin typeface="微軟正黑體" panose="020B0604030504040204" pitchFamily="34" charset="-120"/>
                <a:ea typeface="微軟正黑體" panose="020B0604030504040204" pitchFamily="34" charset="-120"/>
              </a:rPr>
              <a:t>案例解析</a:t>
            </a:r>
          </a:p>
        </p:txBody>
      </p:sp>
      <p:sp>
        <p:nvSpPr>
          <p:cNvPr id="18" name="內容版面配置區 2"/>
          <p:cNvSpPr txBox="1">
            <a:spLocks/>
          </p:cNvSpPr>
          <p:nvPr/>
        </p:nvSpPr>
        <p:spPr>
          <a:xfrm>
            <a:off x="2015716" y="1412776"/>
            <a:ext cx="5112568" cy="504056"/>
          </a:xfrm>
          <a:prstGeom prst="rect">
            <a:avLst/>
          </a:prstGeom>
        </p:spPr>
        <p:txBody>
          <a:bodyPr>
            <a:noAutofit/>
          </a:bodyPr>
          <a:lstStyle/>
          <a:p>
            <a:pPr marL="342900" lvl="0" indent="-342900" algn="ctr">
              <a:lnSpc>
                <a:spcPct val="150000"/>
              </a:lnSpc>
              <a:spcBef>
                <a:spcPct val="20000"/>
              </a:spcBef>
              <a:defRPr/>
            </a:pPr>
            <a:r>
              <a:rPr lang="en-US" altLang="zh-TW" dirty="0">
                <a:latin typeface="微軟正黑體" panose="020B0604030504040204" pitchFamily="34" charset="-120"/>
                <a:ea typeface="微軟正黑體" panose="020B0604030504040204" pitchFamily="34" charset="-120"/>
              </a:rPr>
              <a:t>3.</a:t>
            </a:r>
            <a:r>
              <a:rPr lang="zh-TW" altLang="en-US" dirty="0">
                <a:latin typeface="微軟正黑體" panose="020B0604030504040204" pitchFamily="34" charset="-120"/>
                <a:ea typeface="微軟正黑體" panose="020B0604030504040204" pitchFamily="34" charset="-120"/>
              </a:rPr>
              <a:t> 判斷本案與引證文獻之間的</a:t>
            </a:r>
            <a:r>
              <a:rPr lang="zh-TW" altLang="en-US" b="1" dirty="0">
                <a:solidFill>
                  <a:schemeClr val="accent2"/>
                </a:solidFill>
                <a:latin typeface="微軟正黑體" panose="020B0604030504040204" pitchFamily="34" charset="-120"/>
                <a:ea typeface="微軟正黑體" panose="020B0604030504040204" pitchFamily="34" charset="-120"/>
              </a:rPr>
              <a:t>差異</a:t>
            </a:r>
            <a:r>
              <a:rPr lang="zh-TW" altLang="en-US" dirty="0">
                <a:latin typeface="微軟正黑體" panose="020B0604030504040204" pitchFamily="34" charset="-120"/>
                <a:ea typeface="微軟正黑體" panose="020B0604030504040204" pitchFamily="34" charset="-120"/>
              </a:rPr>
              <a:t>為何</a:t>
            </a:r>
            <a:endParaRPr lang="en-US" altLang="zh-TW" dirty="0">
              <a:latin typeface="微軟正黑體" panose="020B0604030504040204" pitchFamily="34" charset="-120"/>
              <a:ea typeface="微軟正黑體" panose="020B0604030504040204" pitchFamily="34" charset="-120"/>
            </a:endParaRPr>
          </a:p>
        </p:txBody>
      </p:sp>
      <p:sp>
        <p:nvSpPr>
          <p:cNvPr id="19" name="矩形 18"/>
          <p:cNvSpPr/>
          <p:nvPr/>
        </p:nvSpPr>
        <p:spPr>
          <a:xfrm>
            <a:off x="827584" y="1012666"/>
            <a:ext cx="1440160" cy="400110"/>
          </a:xfrm>
          <a:prstGeom prst="rect">
            <a:avLst/>
          </a:prstGeom>
        </p:spPr>
        <p:txBody>
          <a:bodyPr wrap="square">
            <a:spAutoFit/>
          </a:bodyPr>
          <a:lstStyle/>
          <a:p>
            <a:pPr algn="ctr"/>
            <a:r>
              <a:rPr lang="zh-TW" altLang="en-US" sz="2000" b="1" dirty="0" smtClean="0">
                <a:latin typeface="微軟正黑體" panose="020B0604030504040204" pitchFamily="34" charset="-120"/>
                <a:ea typeface="微軟正黑體" panose="020B0604030504040204" pitchFamily="34" charset="-120"/>
                <a:cs typeface="華康標楷體(P)" pitchFamily="66" charset="-120"/>
              </a:rPr>
              <a:t>申復方式</a:t>
            </a:r>
            <a:endParaRPr lang="zh-TW" altLang="en-US" sz="2000" b="1" dirty="0"/>
          </a:p>
        </p:txBody>
      </p:sp>
      <p:pic>
        <p:nvPicPr>
          <p:cNvPr id="7171"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749" r="26838"/>
          <a:stretch/>
        </p:blipFill>
        <p:spPr bwMode="auto">
          <a:xfrm>
            <a:off x="4660716" y="2132856"/>
            <a:ext cx="4329580" cy="2289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圓角矩形 10"/>
          <p:cNvSpPr/>
          <p:nvPr/>
        </p:nvSpPr>
        <p:spPr>
          <a:xfrm>
            <a:off x="6012160" y="2327614"/>
            <a:ext cx="1584176" cy="288032"/>
          </a:xfrm>
          <a:prstGeom prst="round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 name="矩形 11"/>
          <p:cNvSpPr/>
          <p:nvPr/>
        </p:nvSpPr>
        <p:spPr>
          <a:xfrm>
            <a:off x="4660716" y="4509120"/>
            <a:ext cx="4572000" cy="923330"/>
          </a:xfrm>
          <a:prstGeom prst="rect">
            <a:avLst/>
          </a:prstGeom>
        </p:spPr>
        <p:txBody>
          <a:bodyPr>
            <a:spAutoFit/>
          </a:bodyPr>
          <a:lstStyle/>
          <a:p>
            <a:r>
              <a:rPr lang="zh-TW" altLang="en-US" dirty="0">
                <a:latin typeface="微軟正黑體" panose="020B0604030504040204" pitchFamily="34" charset="-120"/>
                <a:ea typeface="微軟正黑體" panose="020B0604030504040204" pitchFamily="34" charset="-120"/>
              </a:rPr>
              <a:t>引證</a:t>
            </a:r>
            <a:r>
              <a:rPr lang="en-US" altLang="zh-TW" dirty="0">
                <a:latin typeface="微軟正黑體" panose="020B0604030504040204" pitchFamily="34" charset="-120"/>
                <a:ea typeface="微軟正黑體" panose="020B0604030504040204" pitchFamily="34" charset="-120"/>
              </a:rPr>
              <a:t>1</a:t>
            </a:r>
            <a:r>
              <a:rPr lang="zh-TW" altLang="en-US" dirty="0">
                <a:latin typeface="微軟正黑體" panose="020B0604030504040204" pitchFamily="34" charset="-120"/>
                <a:ea typeface="微軟正黑體" panose="020B0604030504040204" pitchFamily="34" charset="-120"/>
              </a:rPr>
              <a:t>專利說明書</a:t>
            </a:r>
            <a:r>
              <a:rPr lang="en-US" altLang="zh-TW" dirty="0">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rPr>
              <a:t>第</a:t>
            </a:r>
            <a:r>
              <a:rPr lang="en-US" altLang="zh-TW" dirty="0">
                <a:latin typeface="微軟正黑體" panose="020B0604030504040204" pitchFamily="34" charset="-120"/>
                <a:ea typeface="微軟正黑體" panose="020B0604030504040204" pitchFamily="34" charset="-120"/>
              </a:rPr>
              <a:t>17</a:t>
            </a:r>
            <a:r>
              <a:rPr lang="zh-TW" altLang="en-US" dirty="0">
                <a:latin typeface="微軟正黑體" panose="020B0604030504040204" pitchFamily="34" charset="-120"/>
                <a:ea typeface="微軟正黑體" panose="020B0604030504040204" pitchFamily="34" charset="-120"/>
              </a:rPr>
              <a:t>頁，第一段</a:t>
            </a:r>
            <a:r>
              <a:rPr lang="en-US" altLang="zh-TW" dirty="0">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rPr>
              <a:t>中所述：「</a:t>
            </a:r>
            <a:r>
              <a:rPr lang="en-US" altLang="zh-TW" dirty="0" smtClean="0">
                <a:latin typeface="微軟正黑體" panose="020B0604030504040204" pitchFamily="34" charset="-120"/>
                <a:ea typeface="微軟正黑體" panose="020B0604030504040204" pitchFamily="34" charset="-120"/>
              </a:rPr>
              <a:t>…</a:t>
            </a:r>
            <a:r>
              <a:rPr lang="zh-TW" altLang="en-US" dirty="0" smtClean="0">
                <a:latin typeface="微軟正黑體" panose="020B0604030504040204" pitchFamily="34" charset="-120"/>
                <a:ea typeface="微軟正黑體" panose="020B0604030504040204" pitchFamily="34" charset="-120"/>
              </a:rPr>
              <a:t>最後</a:t>
            </a:r>
            <a:r>
              <a:rPr lang="zh-TW" altLang="en-US" dirty="0">
                <a:latin typeface="微軟正黑體" panose="020B0604030504040204" pitchFamily="34" charset="-120"/>
                <a:ea typeface="微軟正黑體" panose="020B0604030504040204" pitchFamily="34" charset="-120"/>
              </a:rPr>
              <a:t>，在電洞選擇層上覆蓋一銀電極，此</a:t>
            </a:r>
            <a:r>
              <a:rPr lang="zh-TW" altLang="en-US" b="1" dirty="0">
                <a:solidFill>
                  <a:schemeClr val="accent2"/>
                </a:solidFill>
                <a:latin typeface="微軟正黑體" panose="020B0604030504040204" pitchFamily="34" charset="-120"/>
                <a:ea typeface="微軟正黑體" panose="020B0604030504040204" pitchFamily="34" charset="-120"/>
              </a:rPr>
              <a:t>銀電極是利用蒸鍍銀金屬而形成</a:t>
            </a:r>
            <a:r>
              <a:rPr lang="zh-TW" altLang="en-US" dirty="0">
                <a:latin typeface="微軟正黑體" panose="020B0604030504040204" pitchFamily="34" charset="-120"/>
                <a:ea typeface="微軟正黑體" panose="020B0604030504040204" pitchFamily="34" charset="-120"/>
              </a:rPr>
              <a:t>」</a:t>
            </a:r>
          </a:p>
        </p:txBody>
      </p:sp>
      <p:cxnSp>
        <p:nvCxnSpPr>
          <p:cNvPr id="17" name="直線接點 16"/>
          <p:cNvCxnSpPr/>
          <p:nvPr/>
        </p:nvCxnSpPr>
        <p:spPr>
          <a:xfrm>
            <a:off x="0" y="1916832"/>
            <a:ext cx="9144000" cy="0"/>
          </a:xfrm>
          <a:prstGeom prst="line">
            <a:avLst/>
          </a:prstGeom>
          <a:ln w="165100"/>
        </p:spPr>
        <p:style>
          <a:lnRef idx="3">
            <a:schemeClr val="accent2"/>
          </a:lnRef>
          <a:fillRef idx="0">
            <a:schemeClr val="accent2"/>
          </a:fillRef>
          <a:effectRef idx="2">
            <a:schemeClr val="accent2"/>
          </a:effectRef>
          <a:fontRef idx="minor">
            <a:schemeClr val="tx1"/>
          </a:fontRef>
        </p:style>
      </p:cxnSp>
      <p:cxnSp>
        <p:nvCxnSpPr>
          <p:cNvPr id="20" name="直線接點 19"/>
          <p:cNvCxnSpPr/>
          <p:nvPr/>
        </p:nvCxnSpPr>
        <p:spPr>
          <a:xfrm rot="16200000">
            <a:off x="2574000" y="4167305"/>
            <a:ext cx="3996000" cy="0"/>
          </a:xfrm>
          <a:prstGeom prst="line">
            <a:avLst/>
          </a:prstGeom>
          <a:ln w="76200">
            <a:solidFill>
              <a:schemeClr val="accent2">
                <a:lumMod val="40000"/>
                <a:lumOff val="60000"/>
              </a:schemeClr>
            </a:solidFill>
          </a:ln>
        </p:spPr>
        <p:style>
          <a:lnRef idx="3">
            <a:schemeClr val="accent2"/>
          </a:lnRef>
          <a:fillRef idx="0">
            <a:schemeClr val="accent2"/>
          </a:fillRef>
          <a:effectRef idx="2">
            <a:schemeClr val="accent2"/>
          </a:effectRef>
          <a:fontRef idx="minor">
            <a:schemeClr val="tx1"/>
          </a:fontRef>
        </p:style>
      </p:cxnSp>
      <p:pic>
        <p:nvPicPr>
          <p:cNvPr id="717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367" y="2132856"/>
            <a:ext cx="2797485" cy="23398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矩形 3"/>
          <p:cNvSpPr/>
          <p:nvPr/>
        </p:nvSpPr>
        <p:spPr>
          <a:xfrm>
            <a:off x="2699792" y="2579420"/>
            <a:ext cx="1944216" cy="1569660"/>
          </a:xfrm>
          <a:prstGeom prst="rect">
            <a:avLst/>
          </a:prstGeom>
        </p:spPr>
        <p:txBody>
          <a:bodyPr wrap="square">
            <a:spAutoFit/>
          </a:bodyPr>
          <a:lstStyle/>
          <a:p>
            <a:r>
              <a:rPr lang="en-US" altLang="zh-TW" sz="1600" dirty="0">
                <a:latin typeface="微軟正黑體" panose="020B0604030504040204" pitchFamily="34" charset="-120"/>
                <a:ea typeface="微軟正黑體" panose="020B0604030504040204" pitchFamily="34" charset="-120"/>
              </a:rPr>
              <a:t>1   </a:t>
            </a:r>
            <a:r>
              <a:rPr lang="zh-TW" altLang="en-US" sz="1600" dirty="0" smtClean="0">
                <a:latin typeface="微軟正黑體" panose="020B0604030504040204" pitchFamily="34" charset="-120"/>
                <a:ea typeface="微軟正黑體" panose="020B0604030504040204" pitchFamily="34" charset="-120"/>
              </a:rPr>
              <a:t>基</a:t>
            </a:r>
            <a:r>
              <a:rPr lang="zh-TW" altLang="en-US" sz="1600" dirty="0">
                <a:latin typeface="微軟正黑體" panose="020B0604030504040204" pitchFamily="34" charset="-120"/>
                <a:ea typeface="微軟正黑體" panose="020B0604030504040204" pitchFamily="34" charset="-120"/>
              </a:rPr>
              <a:t>板</a:t>
            </a:r>
          </a:p>
          <a:p>
            <a:r>
              <a:rPr lang="en-US" altLang="zh-TW" sz="1600" dirty="0">
                <a:latin typeface="微軟正黑體" panose="020B0604030504040204" pitchFamily="34" charset="-120"/>
                <a:ea typeface="微軟正黑體" panose="020B0604030504040204" pitchFamily="34" charset="-120"/>
              </a:rPr>
              <a:t>2   </a:t>
            </a:r>
            <a:r>
              <a:rPr lang="zh-TW" altLang="en-US" sz="1600" dirty="0" smtClean="0">
                <a:latin typeface="微軟正黑體" panose="020B0604030504040204" pitchFamily="34" charset="-120"/>
                <a:ea typeface="微軟正黑體" panose="020B0604030504040204" pitchFamily="34" charset="-120"/>
              </a:rPr>
              <a:t>第一</a:t>
            </a:r>
            <a:r>
              <a:rPr lang="zh-TW" altLang="en-US" sz="1600" dirty="0">
                <a:latin typeface="微軟正黑體" panose="020B0604030504040204" pitchFamily="34" charset="-120"/>
                <a:ea typeface="微軟正黑體" panose="020B0604030504040204" pitchFamily="34" charset="-120"/>
              </a:rPr>
              <a:t>電極層</a:t>
            </a:r>
          </a:p>
          <a:p>
            <a:r>
              <a:rPr lang="en-US" altLang="zh-TW" sz="1600" dirty="0">
                <a:latin typeface="微軟正黑體" panose="020B0604030504040204" pitchFamily="34" charset="-120"/>
                <a:ea typeface="微軟正黑體" panose="020B0604030504040204" pitchFamily="34" charset="-120"/>
              </a:rPr>
              <a:t>3  </a:t>
            </a:r>
            <a:r>
              <a:rPr lang="en-US" altLang="zh-TW" sz="1600" dirty="0" smtClean="0">
                <a:latin typeface="微軟正黑體" panose="020B0604030504040204" pitchFamily="34" charset="-120"/>
                <a:ea typeface="微軟正黑體" panose="020B0604030504040204" pitchFamily="34" charset="-120"/>
              </a:rPr>
              <a:t> </a:t>
            </a:r>
            <a:r>
              <a:rPr lang="zh-TW" altLang="en-US" sz="1600" dirty="0">
                <a:latin typeface="微軟正黑體" panose="020B0604030504040204" pitchFamily="34" charset="-120"/>
                <a:ea typeface="微軟正黑體" panose="020B0604030504040204" pitchFamily="34" charset="-120"/>
              </a:rPr>
              <a:t>電子傳導層</a:t>
            </a:r>
          </a:p>
          <a:p>
            <a:r>
              <a:rPr lang="en-US" altLang="zh-TW" sz="1600" dirty="0">
                <a:latin typeface="微軟正黑體" panose="020B0604030504040204" pitchFamily="34" charset="-120"/>
                <a:ea typeface="微軟正黑體" panose="020B0604030504040204" pitchFamily="34" charset="-120"/>
              </a:rPr>
              <a:t>4   </a:t>
            </a:r>
            <a:r>
              <a:rPr lang="zh-TW" altLang="en-US" sz="1600" dirty="0" smtClean="0">
                <a:latin typeface="微軟正黑體" panose="020B0604030504040204" pitchFamily="34" charset="-120"/>
                <a:ea typeface="微軟正黑體" panose="020B0604030504040204" pitchFamily="34" charset="-120"/>
              </a:rPr>
              <a:t>主動</a:t>
            </a:r>
            <a:r>
              <a:rPr lang="zh-TW" altLang="en-US" sz="1600" dirty="0">
                <a:latin typeface="微軟正黑體" panose="020B0604030504040204" pitchFamily="34" charset="-120"/>
                <a:ea typeface="微軟正黑體" panose="020B0604030504040204" pitchFamily="34" charset="-120"/>
              </a:rPr>
              <a:t>層</a:t>
            </a:r>
          </a:p>
          <a:p>
            <a:r>
              <a:rPr lang="en-US" altLang="zh-TW" sz="1600" dirty="0">
                <a:latin typeface="微軟正黑體" panose="020B0604030504040204" pitchFamily="34" charset="-120"/>
                <a:ea typeface="微軟正黑體" panose="020B0604030504040204" pitchFamily="34" charset="-120"/>
              </a:rPr>
              <a:t>5   </a:t>
            </a:r>
            <a:r>
              <a:rPr lang="zh-TW" altLang="en-US" sz="1600" dirty="0" smtClean="0">
                <a:latin typeface="微軟正黑體" panose="020B0604030504040204" pitchFamily="34" charset="-120"/>
                <a:ea typeface="微軟正黑體" panose="020B0604030504040204" pitchFamily="34" charset="-120"/>
              </a:rPr>
              <a:t>高分子</a:t>
            </a:r>
            <a:r>
              <a:rPr lang="zh-TW" altLang="en-US" sz="1600" dirty="0">
                <a:latin typeface="微軟正黑體" panose="020B0604030504040204" pitchFamily="34" charset="-120"/>
                <a:ea typeface="微軟正黑體" panose="020B0604030504040204" pitchFamily="34" charset="-120"/>
              </a:rPr>
              <a:t>層</a:t>
            </a:r>
          </a:p>
          <a:p>
            <a:r>
              <a:rPr lang="en-US" altLang="zh-TW" sz="1600" dirty="0" smtClean="0">
                <a:latin typeface="微軟正黑體" panose="020B0604030504040204" pitchFamily="34" charset="-120"/>
                <a:ea typeface="微軟正黑體" panose="020B0604030504040204" pitchFamily="34" charset="-120"/>
              </a:rPr>
              <a:t>51</a:t>
            </a:r>
            <a:r>
              <a:rPr lang="zh-TW" altLang="en-US" sz="1600" dirty="0" smtClean="0">
                <a:latin typeface="微軟正黑體" panose="020B0604030504040204" pitchFamily="34" charset="-120"/>
                <a:ea typeface="微軟正黑體" panose="020B0604030504040204" pitchFamily="34" charset="-120"/>
              </a:rPr>
              <a:t> 高分子</a:t>
            </a:r>
            <a:r>
              <a:rPr lang="zh-TW" altLang="en-US" sz="1600" dirty="0">
                <a:latin typeface="微軟正黑體" panose="020B0604030504040204" pitchFamily="34" charset="-120"/>
                <a:ea typeface="微軟正黑體" panose="020B0604030504040204" pitchFamily="34" charset="-120"/>
              </a:rPr>
              <a:t>材料堆疊</a:t>
            </a:r>
          </a:p>
        </p:txBody>
      </p:sp>
      <p:sp>
        <p:nvSpPr>
          <p:cNvPr id="14" name="矩形 13"/>
          <p:cNvSpPr/>
          <p:nvPr/>
        </p:nvSpPr>
        <p:spPr>
          <a:xfrm>
            <a:off x="-18256" y="4647619"/>
            <a:ext cx="4572000" cy="646331"/>
          </a:xfrm>
          <a:prstGeom prst="rect">
            <a:avLst/>
          </a:prstGeom>
        </p:spPr>
        <p:txBody>
          <a:bodyPr>
            <a:spAutoFit/>
          </a:bodyPr>
          <a:lstStyle/>
          <a:p>
            <a:r>
              <a:rPr lang="zh-TW" altLang="en-US" dirty="0">
                <a:latin typeface="微軟正黑體" panose="020B0604030504040204" pitchFamily="34" charset="-120"/>
                <a:ea typeface="微軟正黑體" panose="020B0604030504040204" pitchFamily="34" charset="-120"/>
              </a:rPr>
              <a:t>此高分子層</a:t>
            </a:r>
            <a:r>
              <a:rPr lang="en-US" altLang="zh-TW" dirty="0">
                <a:latin typeface="微軟正黑體" panose="020B0604030504040204" pitchFamily="34" charset="-120"/>
                <a:ea typeface="微軟正黑體" panose="020B0604030504040204" pitchFamily="34" charset="-120"/>
              </a:rPr>
              <a:t>5</a:t>
            </a:r>
            <a:r>
              <a:rPr lang="zh-TW" altLang="en-US" dirty="0">
                <a:latin typeface="微軟正黑體" panose="020B0604030504040204" pitchFamily="34" charset="-120"/>
                <a:ea typeface="微軟正黑體" panose="020B0604030504040204" pitchFamily="34" charset="-120"/>
              </a:rPr>
              <a:t>是以</a:t>
            </a:r>
            <a:r>
              <a:rPr lang="zh-TW" altLang="en-US" b="1" dirty="0">
                <a:solidFill>
                  <a:schemeClr val="accent2"/>
                </a:solidFill>
                <a:latin typeface="微軟正黑體" panose="020B0604030504040204" pitchFamily="34" charset="-120"/>
                <a:ea typeface="微軟正黑體" panose="020B0604030504040204" pitchFamily="34" charset="-120"/>
              </a:rPr>
              <a:t>導電高分子為材料</a:t>
            </a:r>
            <a:r>
              <a:rPr lang="zh-TW" altLang="en-US" dirty="0">
                <a:latin typeface="微軟正黑體" panose="020B0604030504040204" pitchFamily="34" charset="-120"/>
                <a:ea typeface="微軟正黑體" panose="020B0604030504040204" pitchFamily="34" charset="-120"/>
              </a:rPr>
              <a:t>，可以同時作為電洞傳導層以及第二電極層之用途</a:t>
            </a:r>
          </a:p>
        </p:txBody>
      </p:sp>
    </p:spTree>
    <p:extLst>
      <p:ext uri="{BB962C8B-B14F-4D97-AF65-F5344CB8AC3E}">
        <p14:creationId xmlns:p14="http://schemas.microsoft.com/office/powerpoint/2010/main" val="2993400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日期版面配置區 1"/>
          <p:cNvSpPr>
            <a:spLocks noGrp="1"/>
          </p:cNvSpPr>
          <p:nvPr>
            <p:ph type="dt" sz="half" idx="10"/>
          </p:nvPr>
        </p:nvSpPr>
        <p:spPr>
          <a:xfrm>
            <a:off x="457200" y="6160219"/>
            <a:ext cx="2133600" cy="365125"/>
          </a:xfrm>
        </p:spPr>
        <p:txBody>
          <a:bodyPr/>
          <a:lstStyle/>
          <a:p>
            <a:r>
              <a:rPr lang="en-US" altLang="zh-TW" smtClean="0"/>
              <a:t>www.iipo.com.tw</a:t>
            </a:r>
            <a:endParaRPr lang="zh-TW" altLang="en-US" dirty="0"/>
          </a:p>
        </p:txBody>
      </p:sp>
      <p:sp>
        <p:nvSpPr>
          <p:cNvPr id="6" name="頁尾版面配置區 2"/>
          <p:cNvSpPr>
            <a:spLocks noGrp="1"/>
          </p:cNvSpPr>
          <p:nvPr>
            <p:ph type="ftr" sz="quarter" idx="11"/>
          </p:nvPr>
        </p:nvSpPr>
        <p:spPr>
          <a:xfrm>
            <a:off x="3124200" y="6160219"/>
            <a:ext cx="2895600" cy="365125"/>
          </a:xfrm>
        </p:spPr>
        <p:txBody>
          <a:bodyPr/>
          <a:lstStyle/>
          <a:p>
            <a:r>
              <a:rPr lang="zh-TW" altLang="en-US" dirty="0" smtClean="0"/>
              <a:t>源慶</a:t>
            </a:r>
            <a:r>
              <a:rPr lang="en-US" altLang="zh-TW" dirty="0" smtClean="0"/>
              <a:t>/</a:t>
            </a:r>
            <a:r>
              <a:rPr lang="zh-TW" altLang="en-US" dirty="0" smtClean="0"/>
              <a:t>鴻瑞國際法律專利商標事務所</a:t>
            </a:r>
            <a:endParaRPr lang="zh-TW" altLang="en-US" dirty="0"/>
          </a:p>
        </p:txBody>
      </p:sp>
      <p:sp>
        <p:nvSpPr>
          <p:cNvPr id="7" name="投影片編號版面配置區 3"/>
          <p:cNvSpPr>
            <a:spLocks noGrp="1"/>
          </p:cNvSpPr>
          <p:nvPr>
            <p:ph type="sldNum" sz="quarter" idx="12"/>
          </p:nvPr>
        </p:nvSpPr>
        <p:spPr>
          <a:xfrm>
            <a:off x="6553200" y="6160219"/>
            <a:ext cx="2133600" cy="365125"/>
          </a:xfrm>
        </p:spPr>
        <p:txBody>
          <a:bodyPr/>
          <a:lstStyle/>
          <a:p>
            <a:fld id="{144804FE-49CD-45A7-9DCA-03593087366E}" type="slidenum">
              <a:rPr lang="zh-TW" altLang="en-US" smtClean="0"/>
              <a:pPr/>
              <a:t>72</a:t>
            </a:fld>
            <a:endParaRPr lang="zh-TW" altLang="en-US"/>
          </a:p>
        </p:txBody>
      </p:sp>
      <p:cxnSp>
        <p:nvCxnSpPr>
          <p:cNvPr id="8" name="直線接點 7"/>
          <p:cNvCxnSpPr/>
          <p:nvPr/>
        </p:nvCxnSpPr>
        <p:spPr>
          <a:xfrm>
            <a:off x="0" y="6813376"/>
            <a:ext cx="9144000" cy="0"/>
          </a:xfrm>
          <a:prstGeom prst="line">
            <a:avLst/>
          </a:prstGeom>
          <a:ln w="165100"/>
        </p:spPr>
        <p:style>
          <a:lnRef idx="3">
            <a:schemeClr val="accent2"/>
          </a:lnRef>
          <a:fillRef idx="0">
            <a:schemeClr val="accent2"/>
          </a:fillRef>
          <a:effectRef idx="2">
            <a:schemeClr val="accent2"/>
          </a:effectRef>
          <a:fontRef idx="minor">
            <a:schemeClr val="tx1"/>
          </a:fontRef>
        </p:style>
      </p:cxnSp>
      <p:cxnSp>
        <p:nvCxnSpPr>
          <p:cNvPr id="9" name="直線接點 8"/>
          <p:cNvCxnSpPr/>
          <p:nvPr/>
        </p:nvCxnSpPr>
        <p:spPr>
          <a:xfrm>
            <a:off x="0" y="6597352"/>
            <a:ext cx="9144000" cy="0"/>
          </a:xfrm>
          <a:prstGeom prst="line">
            <a:avLst/>
          </a:prstGeom>
          <a:ln w="76200">
            <a:solidFill>
              <a:schemeClr val="accent2">
                <a:lumMod val="40000"/>
                <a:lumOff val="60000"/>
              </a:schemeClr>
            </a:solidFill>
          </a:ln>
        </p:spPr>
        <p:style>
          <a:lnRef idx="3">
            <a:schemeClr val="accent2"/>
          </a:lnRef>
          <a:fillRef idx="0">
            <a:schemeClr val="accent2"/>
          </a:fillRef>
          <a:effectRef idx="2">
            <a:schemeClr val="accent2"/>
          </a:effectRef>
          <a:fontRef idx="minor">
            <a:schemeClr val="tx1"/>
          </a:fontRef>
        </p:style>
      </p:cxnSp>
      <p:sp>
        <p:nvSpPr>
          <p:cNvPr id="10" name="文字方塊 9"/>
          <p:cNvSpPr txBox="1"/>
          <p:nvPr/>
        </p:nvSpPr>
        <p:spPr>
          <a:xfrm>
            <a:off x="2951820" y="214290"/>
            <a:ext cx="3240360" cy="707886"/>
          </a:xfrm>
          <a:prstGeom prst="rect">
            <a:avLst/>
          </a:prstGeom>
          <a:noFill/>
        </p:spPr>
        <p:txBody>
          <a:bodyPr wrap="square" rtlCol="0">
            <a:spAutoFit/>
          </a:bodyPr>
          <a:lstStyle/>
          <a:p>
            <a:pPr algn="ctr"/>
            <a:r>
              <a:rPr lang="zh-TW" altLang="en-US" sz="4000" dirty="0">
                <a:latin typeface="微軟正黑體" panose="020B0604030504040204" pitchFamily="34" charset="-120"/>
                <a:ea typeface="微軟正黑體" panose="020B0604030504040204" pitchFamily="34" charset="-120"/>
              </a:rPr>
              <a:t>案例解析</a:t>
            </a:r>
          </a:p>
        </p:txBody>
      </p:sp>
      <p:sp>
        <p:nvSpPr>
          <p:cNvPr id="18" name="內容版面配置區 2"/>
          <p:cNvSpPr txBox="1">
            <a:spLocks/>
          </p:cNvSpPr>
          <p:nvPr/>
        </p:nvSpPr>
        <p:spPr>
          <a:xfrm>
            <a:off x="2015716" y="1412776"/>
            <a:ext cx="5112568" cy="504056"/>
          </a:xfrm>
          <a:prstGeom prst="rect">
            <a:avLst/>
          </a:prstGeom>
        </p:spPr>
        <p:txBody>
          <a:bodyPr>
            <a:noAutofit/>
          </a:bodyPr>
          <a:lstStyle/>
          <a:p>
            <a:pPr marL="342900" lvl="0" indent="-342900" algn="ctr">
              <a:lnSpc>
                <a:spcPct val="150000"/>
              </a:lnSpc>
              <a:spcBef>
                <a:spcPct val="20000"/>
              </a:spcBef>
              <a:defRPr/>
            </a:pPr>
            <a:r>
              <a:rPr lang="en-US" altLang="zh-TW" dirty="0">
                <a:latin typeface="微軟正黑體" panose="020B0604030504040204" pitchFamily="34" charset="-120"/>
                <a:ea typeface="微軟正黑體" panose="020B0604030504040204" pitchFamily="34" charset="-120"/>
              </a:rPr>
              <a:t>3.</a:t>
            </a:r>
            <a:r>
              <a:rPr lang="zh-TW" altLang="en-US" dirty="0">
                <a:latin typeface="微軟正黑體" panose="020B0604030504040204" pitchFamily="34" charset="-120"/>
                <a:ea typeface="微軟正黑體" panose="020B0604030504040204" pitchFamily="34" charset="-120"/>
              </a:rPr>
              <a:t> 判斷本案與引證文獻之間的</a:t>
            </a:r>
            <a:r>
              <a:rPr lang="zh-TW" altLang="en-US" b="1" dirty="0">
                <a:solidFill>
                  <a:schemeClr val="accent2"/>
                </a:solidFill>
                <a:latin typeface="微軟正黑體" panose="020B0604030504040204" pitchFamily="34" charset="-120"/>
                <a:ea typeface="微軟正黑體" panose="020B0604030504040204" pitchFamily="34" charset="-120"/>
              </a:rPr>
              <a:t>差異</a:t>
            </a:r>
            <a:r>
              <a:rPr lang="zh-TW" altLang="en-US" dirty="0">
                <a:latin typeface="微軟正黑體" panose="020B0604030504040204" pitchFamily="34" charset="-120"/>
                <a:ea typeface="微軟正黑體" panose="020B0604030504040204" pitchFamily="34" charset="-120"/>
              </a:rPr>
              <a:t>為何</a:t>
            </a:r>
            <a:endParaRPr lang="en-US" altLang="zh-TW" dirty="0">
              <a:latin typeface="微軟正黑體" panose="020B0604030504040204" pitchFamily="34" charset="-120"/>
              <a:ea typeface="微軟正黑體" panose="020B0604030504040204" pitchFamily="34" charset="-120"/>
            </a:endParaRPr>
          </a:p>
        </p:txBody>
      </p:sp>
      <p:sp>
        <p:nvSpPr>
          <p:cNvPr id="19" name="矩形 18"/>
          <p:cNvSpPr/>
          <p:nvPr/>
        </p:nvSpPr>
        <p:spPr>
          <a:xfrm>
            <a:off x="827584" y="1012666"/>
            <a:ext cx="1440160" cy="400110"/>
          </a:xfrm>
          <a:prstGeom prst="rect">
            <a:avLst/>
          </a:prstGeom>
        </p:spPr>
        <p:txBody>
          <a:bodyPr wrap="square">
            <a:spAutoFit/>
          </a:bodyPr>
          <a:lstStyle/>
          <a:p>
            <a:pPr algn="ctr"/>
            <a:r>
              <a:rPr lang="zh-TW" altLang="en-US" sz="2000" b="1" dirty="0" smtClean="0">
                <a:latin typeface="微軟正黑體" panose="020B0604030504040204" pitchFamily="34" charset="-120"/>
                <a:ea typeface="微軟正黑體" panose="020B0604030504040204" pitchFamily="34" charset="-120"/>
                <a:cs typeface="華康標楷體(P)" pitchFamily="66" charset="-120"/>
              </a:rPr>
              <a:t>申復方式</a:t>
            </a:r>
            <a:endParaRPr lang="zh-TW" altLang="en-US" sz="2000" b="1" dirty="0"/>
          </a:p>
        </p:txBody>
      </p:sp>
      <p:pic>
        <p:nvPicPr>
          <p:cNvPr id="7171"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749" r="26838"/>
          <a:stretch/>
        </p:blipFill>
        <p:spPr bwMode="auto">
          <a:xfrm>
            <a:off x="4660716" y="2132856"/>
            <a:ext cx="4329580" cy="2289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圓角矩形 10"/>
          <p:cNvSpPr/>
          <p:nvPr/>
        </p:nvSpPr>
        <p:spPr>
          <a:xfrm>
            <a:off x="6012160" y="2327614"/>
            <a:ext cx="1584176" cy="288032"/>
          </a:xfrm>
          <a:prstGeom prst="round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 name="矩形 11"/>
          <p:cNvSpPr/>
          <p:nvPr/>
        </p:nvSpPr>
        <p:spPr>
          <a:xfrm>
            <a:off x="4660716" y="4509120"/>
            <a:ext cx="4572000" cy="923330"/>
          </a:xfrm>
          <a:prstGeom prst="rect">
            <a:avLst/>
          </a:prstGeom>
        </p:spPr>
        <p:txBody>
          <a:bodyPr>
            <a:spAutoFit/>
          </a:bodyPr>
          <a:lstStyle/>
          <a:p>
            <a:r>
              <a:rPr lang="zh-TW" altLang="en-US" dirty="0">
                <a:latin typeface="微軟正黑體" panose="020B0604030504040204" pitchFamily="34" charset="-120"/>
                <a:ea typeface="微軟正黑體" panose="020B0604030504040204" pitchFamily="34" charset="-120"/>
              </a:rPr>
              <a:t>引證</a:t>
            </a:r>
            <a:r>
              <a:rPr lang="en-US" altLang="zh-TW" dirty="0">
                <a:latin typeface="微軟正黑體" panose="020B0604030504040204" pitchFamily="34" charset="-120"/>
                <a:ea typeface="微軟正黑體" panose="020B0604030504040204" pitchFamily="34" charset="-120"/>
              </a:rPr>
              <a:t>1</a:t>
            </a:r>
            <a:r>
              <a:rPr lang="zh-TW" altLang="en-US" dirty="0">
                <a:latin typeface="微軟正黑體" panose="020B0604030504040204" pitchFamily="34" charset="-120"/>
                <a:ea typeface="微軟正黑體" panose="020B0604030504040204" pitchFamily="34" charset="-120"/>
              </a:rPr>
              <a:t>專利說明書</a:t>
            </a:r>
            <a:r>
              <a:rPr lang="en-US" altLang="zh-TW" dirty="0">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rPr>
              <a:t>第</a:t>
            </a:r>
            <a:r>
              <a:rPr lang="en-US" altLang="zh-TW" dirty="0">
                <a:latin typeface="微軟正黑體" panose="020B0604030504040204" pitchFamily="34" charset="-120"/>
                <a:ea typeface="微軟正黑體" panose="020B0604030504040204" pitchFamily="34" charset="-120"/>
              </a:rPr>
              <a:t>17</a:t>
            </a:r>
            <a:r>
              <a:rPr lang="zh-TW" altLang="en-US" dirty="0">
                <a:latin typeface="微軟正黑體" panose="020B0604030504040204" pitchFamily="34" charset="-120"/>
                <a:ea typeface="微軟正黑體" panose="020B0604030504040204" pitchFamily="34" charset="-120"/>
              </a:rPr>
              <a:t>頁，第一段</a:t>
            </a:r>
            <a:r>
              <a:rPr lang="en-US" altLang="zh-TW" dirty="0">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rPr>
              <a:t>中所述：「</a:t>
            </a:r>
            <a:r>
              <a:rPr lang="en-US" altLang="zh-TW" dirty="0" smtClean="0">
                <a:latin typeface="微軟正黑體" panose="020B0604030504040204" pitchFamily="34" charset="-120"/>
                <a:ea typeface="微軟正黑體" panose="020B0604030504040204" pitchFamily="34" charset="-120"/>
              </a:rPr>
              <a:t>…</a:t>
            </a:r>
            <a:r>
              <a:rPr lang="zh-TW" altLang="en-US" dirty="0" smtClean="0">
                <a:latin typeface="微軟正黑體" panose="020B0604030504040204" pitchFamily="34" charset="-120"/>
                <a:ea typeface="微軟正黑體" panose="020B0604030504040204" pitchFamily="34" charset="-120"/>
              </a:rPr>
              <a:t>最後</a:t>
            </a:r>
            <a:r>
              <a:rPr lang="zh-TW" altLang="en-US" dirty="0">
                <a:latin typeface="微軟正黑體" panose="020B0604030504040204" pitchFamily="34" charset="-120"/>
                <a:ea typeface="微軟正黑體" panose="020B0604030504040204" pitchFamily="34" charset="-120"/>
              </a:rPr>
              <a:t>，在電洞選擇層上覆蓋一銀電極，此</a:t>
            </a:r>
            <a:r>
              <a:rPr lang="zh-TW" altLang="en-US" b="1" dirty="0">
                <a:solidFill>
                  <a:schemeClr val="accent2"/>
                </a:solidFill>
                <a:latin typeface="微軟正黑體" panose="020B0604030504040204" pitchFamily="34" charset="-120"/>
                <a:ea typeface="微軟正黑體" panose="020B0604030504040204" pitchFamily="34" charset="-120"/>
              </a:rPr>
              <a:t>銀電極是利用蒸鍍銀金屬而形成</a:t>
            </a:r>
            <a:r>
              <a:rPr lang="zh-TW" altLang="en-US" dirty="0">
                <a:latin typeface="微軟正黑體" panose="020B0604030504040204" pitchFamily="34" charset="-120"/>
                <a:ea typeface="微軟正黑體" panose="020B0604030504040204" pitchFamily="34" charset="-120"/>
              </a:rPr>
              <a:t>」</a:t>
            </a:r>
          </a:p>
        </p:txBody>
      </p:sp>
      <p:cxnSp>
        <p:nvCxnSpPr>
          <p:cNvPr id="17" name="直線接點 16"/>
          <p:cNvCxnSpPr/>
          <p:nvPr/>
        </p:nvCxnSpPr>
        <p:spPr>
          <a:xfrm>
            <a:off x="0" y="1916832"/>
            <a:ext cx="9144000" cy="0"/>
          </a:xfrm>
          <a:prstGeom prst="line">
            <a:avLst/>
          </a:prstGeom>
          <a:ln w="165100"/>
        </p:spPr>
        <p:style>
          <a:lnRef idx="3">
            <a:schemeClr val="accent2"/>
          </a:lnRef>
          <a:fillRef idx="0">
            <a:schemeClr val="accent2"/>
          </a:fillRef>
          <a:effectRef idx="2">
            <a:schemeClr val="accent2"/>
          </a:effectRef>
          <a:fontRef idx="minor">
            <a:schemeClr val="tx1"/>
          </a:fontRef>
        </p:style>
      </p:cxnSp>
      <p:cxnSp>
        <p:nvCxnSpPr>
          <p:cNvPr id="20" name="直線接點 19"/>
          <p:cNvCxnSpPr/>
          <p:nvPr/>
        </p:nvCxnSpPr>
        <p:spPr>
          <a:xfrm rot="16200000">
            <a:off x="2574000" y="4167305"/>
            <a:ext cx="3996000" cy="0"/>
          </a:xfrm>
          <a:prstGeom prst="line">
            <a:avLst/>
          </a:prstGeom>
          <a:ln w="76200">
            <a:solidFill>
              <a:schemeClr val="accent2">
                <a:lumMod val="40000"/>
                <a:lumOff val="60000"/>
              </a:schemeClr>
            </a:solidFill>
          </a:ln>
        </p:spPr>
        <p:style>
          <a:lnRef idx="3">
            <a:schemeClr val="accent2"/>
          </a:lnRef>
          <a:fillRef idx="0">
            <a:schemeClr val="accent2"/>
          </a:fillRef>
          <a:effectRef idx="2">
            <a:schemeClr val="accent2"/>
          </a:effectRef>
          <a:fontRef idx="minor">
            <a:schemeClr val="tx1"/>
          </a:fontRef>
        </p:style>
      </p:cxnSp>
      <p:pic>
        <p:nvPicPr>
          <p:cNvPr id="717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367" y="2132856"/>
            <a:ext cx="2797485" cy="23398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矩形 3"/>
          <p:cNvSpPr/>
          <p:nvPr/>
        </p:nvSpPr>
        <p:spPr>
          <a:xfrm>
            <a:off x="2699792" y="2579420"/>
            <a:ext cx="1944216" cy="1569660"/>
          </a:xfrm>
          <a:prstGeom prst="rect">
            <a:avLst/>
          </a:prstGeom>
        </p:spPr>
        <p:txBody>
          <a:bodyPr wrap="square">
            <a:spAutoFit/>
          </a:bodyPr>
          <a:lstStyle/>
          <a:p>
            <a:r>
              <a:rPr lang="en-US" altLang="zh-TW" sz="1600" dirty="0">
                <a:latin typeface="微軟正黑體" panose="020B0604030504040204" pitchFamily="34" charset="-120"/>
                <a:ea typeface="微軟正黑體" panose="020B0604030504040204" pitchFamily="34" charset="-120"/>
              </a:rPr>
              <a:t>1   </a:t>
            </a:r>
            <a:r>
              <a:rPr lang="zh-TW" altLang="en-US" sz="1600" dirty="0" smtClean="0">
                <a:latin typeface="微軟正黑體" panose="020B0604030504040204" pitchFamily="34" charset="-120"/>
                <a:ea typeface="微軟正黑體" panose="020B0604030504040204" pitchFamily="34" charset="-120"/>
              </a:rPr>
              <a:t>基</a:t>
            </a:r>
            <a:r>
              <a:rPr lang="zh-TW" altLang="en-US" sz="1600" dirty="0">
                <a:latin typeface="微軟正黑體" panose="020B0604030504040204" pitchFamily="34" charset="-120"/>
                <a:ea typeface="微軟正黑體" panose="020B0604030504040204" pitchFamily="34" charset="-120"/>
              </a:rPr>
              <a:t>板</a:t>
            </a:r>
          </a:p>
          <a:p>
            <a:r>
              <a:rPr lang="en-US" altLang="zh-TW" sz="1600" dirty="0">
                <a:latin typeface="微軟正黑體" panose="020B0604030504040204" pitchFamily="34" charset="-120"/>
                <a:ea typeface="微軟正黑體" panose="020B0604030504040204" pitchFamily="34" charset="-120"/>
              </a:rPr>
              <a:t>2   </a:t>
            </a:r>
            <a:r>
              <a:rPr lang="zh-TW" altLang="en-US" sz="1600" dirty="0" smtClean="0">
                <a:latin typeface="微軟正黑體" panose="020B0604030504040204" pitchFamily="34" charset="-120"/>
                <a:ea typeface="微軟正黑體" panose="020B0604030504040204" pitchFamily="34" charset="-120"/>
              </a:rPr>
              <a:t>第一</a:t>
            </a:r>
            <a:r>
              <a:rPr lang="zh-TW" altLang="en-US" sz="1600" dirty="0">
                <a:latin typeface="微軟正黑體" panose="020B0604030504040204" pitchFamily="34" charset="-120"/>
                <a:ea typeface="微軟正黑體" panose="020B0604030504040204" pitchFamily="34" charset="-120"/>
              </a:rPr>
              <a:t>電極層</a:t>
            </a:r>
          </a:p>
          <a:p>
            <a:r>
              <a:rPr lang="en-US" altLang="zh-TW" sz="1600" dirty="0">
                <a:latin typeface="微軟正黑體" panose="020B0604030504040204" pitchFamily="34" charset="-120"/>
                <a:ea typeface="微軟正黑體" panose="020B0604030504040204" pitchFamily="34" charset="-120"/>
              </a:rPr>
              <a:t>3  </a:t>
            </a:r>
            <a:r>
              <a:rPr lang="en-US" altLang="zh-TW" sz="1600" dirty="0" smtClean="0">
                <a:latin typeface="微軟正黑體" panose="020B0604030504040204" pitchFamily="34" charset="-120"/>
                <a:ea typeface="微軟正黑體" panose="020B0604030504040204" pitchFamily="34" charset="-120"/>
              </a:rPr>
              <a:t> </a:t>
            </a:r>
            <a:r>
              <a:rPr lang="zh-TW" altLang="en-US" sz="1600" dirty="0">
                <a:latin typeface="微軟正黑體" panose="020B0604030504040204" pitchFamily="34" charset="-120"/>
                <a:ea typeface="微軟正黑體" panose="020B0604030504040204" pitchFamily="34" charset="-120"/>
              </a:rPr>
              <a:t>電子傳導層</a:t>
            </a:r>
          </a:p>
          <a:p>
            <a:r>
              <a:rPr lang="en-US" altLang="zh-TW" sz="1600" dirty="0">
                <a:latin typeface="微軟正黑體" panose="020B0604030504040204" pitchFamily="34" charset="-120"/>
                <a:ea typeface="微軟正黑體" panose="020B0604030504040204" pitchFamily="34" charset="-120"/>
              </a:rPr>
              <a:t>4   </a:t>
            </a:r>
            <a:r>
              <a:rPr lang="zh-TW" altLang="en-US" sz="1600" dirty="0" smtClean="0">
                <a:latin typeface="微軟正黑體" panose="020B0604030504040204" pitchFamily="34" charset="-120"/>
                <a:ea typeface="微軟正黑體" panose="020B0604030504040204" pitchFamily="34" charset="-120"/>
              </a:rPr>
              <a:t>主動</a:t>
            </a:r>
            <a:r>
              <a:rPr lang="zh-TW" altLang="en-US" sz="1600" dirty="0">
                <a:latin typeface="微軟正黑體" panose="020B0604030504040204" pitchFamily="34" charset="-120"/>
                <a:ea typeface="微軟正黑體" panose="020B0604030504040204" pitchFamily="34" charset="-120"/>
              </a:rPr>
              <a:t>層</a:t>
            </a:r>
          </a:p>
          <a:p>
            <a:r>
              <a:rPr lang="en-US" altLang="zh-TW" sz="1600" dirty="0">
                <a:latin typeface="微軟正黑體" panose="020B0604030504040204" pitchFamily="34" charset="-120"/>
                <a:ea typeface="微軟正黑體" panose="020B0604030504040204" pitchFamily="34" charset="-120"/>
              </a:rPr>
              <a:t>5   </a:t>
            </a:r>
            <a:r>
              <a:rPr lang="zh-TW" altLang="en-US" sz="1600" dirty="0" smtClean="0">
                <a:latin typeface="微軟正黑體" panose="020B0604030504040204" pitchFamily="34" charset="-120"/>
                <a:ea typeface="微軟正黑體" panose="020B0604030504040204" pitchFamily="34" charset="-120"/>
              </a:rPr>
              <a:t>高分子</a:t>
            </a:r>
            <a:r>
              <a:rPr lang="zh-TW" altLang="en-US" sz="1600" dirty="0">
                <a:latin typeface="微軟正黑體" panose="020B0604030504040204" pitchFamily="34" charset="-120"/>
                <a:ea typeface="微軟正黑體" panose="020B0604030504040204" pitchFamily="34" charset="-120"/>
              </a:rPr>
              <a:t>層</a:t>
            </a:r>
          </a:p>
          <a:p>
            <a:r>
              <a:rPr lang="en-US" altLang="zh-TW" sz="1600" dirty="0" smtClean="0">
                <a:latin typeface="微軟正黑體" panose="020B0604030504040204" pitchFamily="34" charset="-120"/>
                <a:ea typeface="微軟正黑體" panose="020B0604030504040204" pitchFamily="34" charset="-120"/>
              </a:rPr>
              <a:t>51</a:t>
            </a:r>
            <a:r>
              <a:rPr lang="zh-TW" altLang="en-US" sz="1600" dirty="0" smtClean="0">
                <a:latin typeface="微軟正黑體" panose="020B0604030504040204" pitchFamily="34" charset="-120"/>
                <a:ea typeface="微軟正黑體" panose="020B0604030504040204" pitchFamily="34" charset="-120"/>
              </a:rPr>
              <a:t> 高分子</a:t>
            </a:r>
            <a:r>
              <a:rPr lang="zh-TW" altLang="en-US" sz="1600" dirty="0">
                <a:latin typeface="微軟正黑體" panose="020B0604030504040204" pitchFamily="34" charset="-120"/>
                <a:ea typeface="微軟正黑體" panose="020B0604030504040204" pitchFamily="34" charset="-120"/>
              </a:rPr>
              <a:t>材料堆疊</a:t>
            </a:r>
          </a:p>
        </p:txBody>
      </p:sp>
      <p:sp>
        <p:nvSpPr>
          <p:cNvPr id="2" name="矩形 1"/>
          <p:cNvSpPr/>
          <p:nvPr/>
        </p:nvSpPr>
        <p:spPr>
          <a:xfrm>
            <a:off x="22367" y="4482986"/>
            <a:ext cx="4531377" cy="1754326"/>
          </a:xfrm>
          <a:prstGeom prst="rect">
            <a:avLst/>
          </a:prstGeom>
        </p:spPr>
        <p:txBody>
          <a:bodyPr wrap="square">
            <a:spAutoFit/>
          </a:bodyPr>
          <a:lstStyle/>
          <a:p>
            <a:r>
              <a:rPr lang="zh-TW" altLang="en-US" dirty="0">
                <a:latin typeface="微軟正黑體" panose="020B0604030504040204" pitchFamily="34" charset="-120"/>
                <a:ea typeface="微軟正黑體" panose="020B0604030504040204" pitchFamily="34" charset="-120"/>
              </a:rPr>
              <a:t>說明書</a:t>
            </a:r>
            <a:r>
              <a:rPr lang="en-US" altLang="zh-TW" dirty="0" smtClean="0">
                <a:latin typeface="微軟正黑體" panose="020B0604030504040204" pitchFamily="34" charset="-120"/>
                <a:ea typeface="微軟正黑體" panose="020B0604030504040204" pitchFamily="34" charset="-120"/>
              </a:rPr>
              <a:t>【0027】</a:t>
            </a:r>
            <a:r>
              <a:rPr lang="zh-TW" altLang="en-US" dirty="0">
                <a:latin typeface="微軟正黑體" panose="020B0604030504040204" pitchFamily="34" charset="-120"/>
                <a:ea typeface="微軟正黑體" panose="020B0604030504040204" pitchFamily="34" charset="-120"/>
              </a:rPr>
              <a:t>中所述</a:t>
            </a:r>
            <a:r>
              <a:rPr lang="zh-TW" altLang="en-US" dirty="0" smtClean="0">
                <a:latin typeface="微軟正黑體" panose="020B0604030504040204" pitchFamily="34" charset="-120"/>
                <a:ea typeface="微軟正黑體" panose="020B0604030504040204" pitchFamily="34" charset="-120"/>
              </a:rPr>
              <a:t>：「</a:t>
            </a:r>
            <a:r>
              <a:rPr lang="en-US" altLang="zh-TW" dirty="0" smtClean="0">
                <a:latin typeface="微軟正黑體" panose="020B0604030504040204" pitchFamily="34" charset="-120"/>
                <a:ea typeface="微軟正黑體" panose="020B0604030504040204" pitchFamily="34" charset="-120"/>
              </a:rPr>
              <a:t>…</a:t>
            </a:r>
            <a:r>
              <a:rPr lang="zh-TW" altLang="en-US" dirty="0" smtClean="0">
                <a:latin typeface="微軟正黑體" panose="020B0604030504040204" pitchFamily="34" charset="-120"/>
                <a:ea typeface="微軟正黑體" panose="020B0604030504040204" pitchFamily="34" charset="-120"/>
              </a:rPr>
              <a:t>其</a:t>
            </a:r>
            <a:r>
              <a:rPr lang="zh-TW" altLang="en-US" b="1" dirty="0">
                <a:solidFill>
                  <a:schemeClr val="accent2"/>
                </a:solidFill>
                <a:latin typeface="微軟正黑體" panose="020B0604030504040204" pitchFamily="34" charset="-120"/>
                <a:ea typeface="微軟正黑體" panose="020B0604030504040204" pitchFamily="34" charset="-120"/>
              </a:rPr>
              <a:t>免除</a:t>
            </a:r>
            <a:r>
              <a:rPr lang="zh-TW" altLang="en-US" b="1" dirty="0" smtClean="0">
                <a:solidFill>
                  <a:schemeClr val="accent2"/>
                </a:solidFill>
                <a:latin typeface="微軟正黑體" panose="020B0604030504040204" pitchFamily="34" charset="-120"/>
                <a:ea typeface="微軟正黑體" panose="020B0604030504040204" pitchFamily="34" charset="-120"/>
              </a:rPr>
              <a:t>了習用</a:t>
            </a:r>
            <a:r>
              <a:rPr lang="zh-TW" altLang="en-US" b="1" dirty="0">
                <a:solidFill>
                  <a:schemeClr val="accent2"/>
                </a:solidFill>
                <a:latin typeface="微軟正黑體" panose="020B0604030504040204" pitchFamily="34" charset="-120"/>
                <a:ea typeface="微軟正黑體" panose="020B0604030504040204" pitchFamily="34" charset="-120"/>
              </a:rPr>
              <a:t>技術利用金或銀電極，或者是製作金屬格以提升導電性之製程</a:t>
            </a:r>
            <a:r>
              <a:rPr lang="zh-TW" altLang="en-US" dirty="0">
                <a:latin typeface="微軟正黑體" panose="020B0604030504040204" pitchFamily="34" charset="-120"/>
                <a:ea typeface="微軟正黑體" panose="020B0604030504040204" pitchFamily="34" charset="-120"/>
              </a:rPr>
              <a:t>，具有節省製造成本之效果，而同時也能與連續捲軸製程有效</a:t>
            </a:r>
            <a:r>
              <a:rPr lang="zh-TW" altLang="en-US" dirty="0" smtClean="0">
                <a:latin typeface="微軟正黑體" panose="020B0604030504040204" pitchFamily="34" charset="-120"/>
                <a:ea typeface="微軟正黑體" panose="020B0604030504040204" pitchFamily="34" charset="-120"/>
              </a:rPr>
              <a:t>結合</a:t>
            </a:r>
            <a:endParaRPr lang="en-US" altLang="zh-TW" dirty="0" smtClean="0">
              <a:latin typeface="微軟正黑體" panose="020B0604030504040204" pitchFamily="34" charset="-120"/>
              <a:ea typeface="微軟正黑體" panose="020B0604030504040204" pitchFamily="34" charset="-120"/>
            </a:endParaRPr>
          </a:p>
          <a:p>
            <a:r>
              <a:rPr lang="zh-TW" altLang="en-US" dirty="0" smtClean="0">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rPr>
              <a:t>實現快速且</a:t>
            </a:r>
            <a:r>
              <a:rPr lang="zh-TW" altLang="en-US" b="1" dirty="0">
                <a:solidFill>
                  <a:schemeClr val="accent2"/>
                </a:solidFill>
                <a:latin typeface="微軟正黑體" panose="020B0604030504040204" pitchFamily="34" charset="-120"/>
                <a:ea typeface="微軟正黑體" panose="020B0604030504040204" pitchFamily="34" charset="-120"/>
              </a:rPr>
              <a:t>大量地製造大面積太陽能電池</a:t>
            </a:r>
            <a:r>
              <a:rPr lang="zh-TW" altLang="en-US" dirty="0">
                <a:latin typeface="微軟正黑體" panose="020B0604030504040204" pitchFamily="34" charset="-120"/>
                <a:ea typeface="微軟正黑體" panose="020B0604030504040204" pitchFamily="34" charset="-120"/>
              </a:rPr>
              <a:t>之目的</a:t>
            </a:r>
            <a:r>
              <a:rPr lang="zh-TW" altLang="en-US" dirty="0" smtClean="0">
                <a:latin typeface="微軟正黑體" panose="020B0604030504040204" pitchFamily="34" charset="-120"/>
                <a:ea typeface="微軟正黑體" panose="020B0604030504040204" pitchFamily="34" charset="-120"/>
              </a:rPr>
              <a:t>。」</a:t>
            </a:r>
            <a:endParaRPr lang="zh-TW" altLang="en-US"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139041390"/>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日期版面配置區 1"/>
          <p:cNvSpPr>
            <a:spLocks noGrp="1"/>
          </p:cNvSpPr>
          <p:nvPr>
            <p:ph type="dt" sz="half" idx="10"/>
          </p:nvPr>
        </p:nvSpPr>
        <p:spPr>
          <a:xfrm>
            <a:off x="457200" y="6160219"/>
            <a:ext cx="2133600" cy="365125"/>
          </a:xfrm>
        </p:spPr>
        <p:txBody>
          <a:bodyPr/>
          <a:lstStyle/>
          <a:p>
            <a:r>
              <a:rPr lang="en-US" altLang="zh-TW" smtClean="0"/>
              <a:t>www.iipo.com.tw</a:t>
            </a:r>
            <a:endParaRPr lang="zh-TW" altLang="en-US" dirty="0"/>
          </a:p>
        </p:txBody>
      </p:sp>
      <p:sp>
        <p:nvSpPr>
          <p:cNvPr id="6" name="頁尾版面配置區 2"/>
          <p:cNvSpPr>
            <a:spLocks noGrp="1"/>
          </p:cNvSpPr>
          <p:nvPr>
            <p:ph type="ftr" sz="quarter" idx="11"/>
          </p:nvPr>
        </p:nvSpPr>
        <p:spPr>
          <a:xfrm>
            <a:off x="3124200" y="6160219"/>
            <a:ext cx="2895600" cy="365125"/>
          </a:xfrm>
        </p:spPr>
        <p:txBody>
          <a:bodyPr/>
          <a:lstStyle/>
          <a:p>
            <a:r>
              <a:rPr lang="zh-TW" altLang="en-US" smtClean="0"/>
              <a:t>源慶</a:t>
            </a:r>
            <a:r>
              <a:rPr lang="en-US" altLang="zh-TW" smtClean="0"/>
              <a:t>/</a:t>
            </a:r>
            <a:r>
              <a:rPr lang="zh-TW" altLang="en-US" smtClean="0"/>
              <a:t>鴻瑞國際法律專利商標事務所</a:t>
            </a:r>
            <a:endParaRPr lang="zh-TW" altLang="en-US" dirty="0"/>
          </a:p>
        </p:txBody>
      </p:sp>
      <p:sp>
        <p:nvSpPr>
          <p:cNvPr id="7" name="投影片編號版面配置區 3"/>
          <p:cNvSpPr>
            <a:spLocks noGrp="1"/>
          </p:cNvSpPr>
          <p:nvPr>
            <p:ph type="sldNum" sz="quarter" idx="12"/>
          </p:nvPr>
        </p:nvSpPr>
        <p:spPr>
          <a:xfrm>
            <a:off x="6553200" y="6160219"/>
            <a:ext cx="2133600" cy="365125"/>
          </a:xfrm>
        </p:spPr>
        <p:txBody>
          <a:bodyPr/>
          <a:lstStyle/>
          <a:p>
            <a:fld id="{144804FE-49CD-45A7-9DCA-03593087366E}" type="slidenum">
              <a:rPr lang="zh-TW" altLang="en-US" smtClean="0"/>
              <a:pPr/>
              <a:t>73</a:t>
            </a:fld>
            <a:endParaRPr lang="zh-TW" altLang="en-US"/>
          </a:p>
        </p:txBody>
      </p:sp>
      <p:cxnSp>
        <p:nvCxnSpPr>
          <p:cNvPr id="8" name="直線接點 7"/>
          <p:cNvCxnSpPr/>
          <p:nvPr/>
        </p:nvCxnSpPr>
        <p:spPr>
          <a:xfrm>
            <a:off x="0" y="6813376"/>
            <a:ext cx="9144000" cy="0"/>
          </a:xfrm>
          <a:prstGeom prst="line">
            <a:avLst/>
          </a:prstGeom>
          <a:ln w="165100"/>
        </p:spPr>
        <p:style>
          <a:lnRef idx="3">
            <a:schemeClr val="accent2"/>
          </a:lnRef>
          <a:fillRef idx="0">
            <a:schemeClr val="accent2"/>
          </a:fillRef>
          <a:effectRef idx="2">
            <a:schemeClr val="accent2"/>
          </a:effectRef>
          <a:fontRef idx="minor">
            <a:schemeClr val="tx1"/>
          </a:fontRef>
        </p:style>
      </p:cxnSp>
      <p:cxnSp>
        <p:nvCxnSpPr>
          <p:cNvPr id="9" name="直線接點 8"/>
          <p:cNvCxnSpPr/>
          <p:nvPr/>
        </p:nvCxnSpPr>
        <p:spPr>
          <a:xfrm>
            <a:off x="0" y="6597352"/>
            <a:ext cx="9144000" cy="0"/>
          </a:xfrm>
          <a:prstGeom prst="line">
            <a:avLst/>
          </a:prstGeom>
          <a:ln w="76200">
            <a:solidFill>
              <a:schemeClr val="accent2">
                <a:lumMod val="40000"/>
                <a:lumOff val="60000"/>
              </a:schemeClr>
            </a:solidFill>
          </a:ln>
        </p:spPr>
        <p:style>
          <a:lnRef idx="3">
            <a:schemeClr val="accent2"/>
          </a:lnRef>
          <a:fillRef idx="0">
            <a:schemeClr val="accent2"/>
          </a:fillRef>
          <a:effectRef idx="2">
            <a:schemeClr val="accent2"/>
          </a:effectRef>
          <a:fontRef idx="minor">
            <a:schemeClr val="tx1"/>
          </a:fontRef>
        </p:style>
      </p:cxnSp>
      <p:sp>
        <p:nvSpPr>
          <p:cNvPr id="10" name="文字方塊 9"/>
          <p:cNvSpPr txBox="1"/>
          <p:nvPr/>
        </p:nvSpPr>
        <p:spPr>
          <a:xfrm>
            <a:off x="2951820" y="214290"/>
            <a:ext cx="3240360" cy="707886"/>
          </a:xfrm>
          <a:prstGeom prst="rect">
            <a:avLst/>
          </a:prstGeom>
          <a:noFill/>
        </p:spPr>
        <p:txBody>
          <a:bodyPr wrap="square" rtlCol="0">
            <a:spAutoFit/>
          </a:bodyPr>
          <a:lstStyle/>
          <a:p>
            <a:pPr algn="ctr"/>
            <a:r>
              <a:rPr lang="zh-TW" altLang="en-US" sz="4000" dirty="0">
                <a:latin typeface="微軟正黑體" panose="020B0604030504040204" pitchFamily="34" charset="-120"/>
                <a:ea typeface="微軟正黑體" panose="020B0604030504040204" pitchFamily="34" charset="-120"/>
              </a:rPr>
              <a:t>案例解析</a:t>
            </a:r>
          </a:p>
        </p:txBody>
      </p:sp>
      <p:sp>
        <p:nvSpPr>
          <p:cNvPr id="11" name="內容版面配置區 2"/>
          <p:cNvSpPr txBox="1">
            <a:spLocks/>
          </p:cNvSpPr>
          <p:nvPr/>
        </p:nvSpPr>
        <p:spPr>
          <a:xfrm>
            <a:off x="2015716" y="1412776"/>
            <a:ext cx="5112568" cy="504056"/>
          </a:xfrm>
          <a:prstGeom prst="rect">
            <a:avLst/>
          </a:prstGeom>
        </p:spPr>
        <p:txBody>
          <a:bodyPr>
            <a:noAutofit/>
          </a:bodyPr>
          <a:lstStyle/>
          <a:p>
            <a:pPr marL="342900" lvl="0" indent="-342900" algn="ctr">
              <a:lnSpc>
                <a:spcPct val="150000"/>
              </a:lnSpc>
              <a:spcBef>
                <a:spcPct val="20000"/>
              </a:spcBef>
              <a:defRPr/>
            </a:pPr>
            <a:r>
              <a:rPr lang="en-US" altLang="zh-TW" dirty="0">
                <a:latin typeface="微軟正黑體" panose="020B0604030504040204" pitchFamily="34" charset="-120"/>
                <a:ea typeface="微軟正黑體" panose="020B0604030504040204" pitchFamily="34" charset="-120"/>
              </a:rPr>
              <a:t>3.</a:t>
            </a:r>
            <a:r>
              <a:rPr lang="zh-TW" altLang="en-US" dirty="0">
                <a:latin typeface="微軟正黑體" panose="020B0604030504040204" pitchFamily="34" charset="-120"/>
                <a:ea typeface="微軟正黑體" panose="020B0604030504040204" pitchFamily="34" charset="-120"/>
              </a:rPr>
              <a:t> 判斷本案與引證文獻之間的</a:t>
            </a:r>
            <a:r>
              <a:rPr lang="zh-TW" altLang="en-US" b="1" dirty="0">
                <a:solidFill>
                  <a:schemeClr val="accent2"/>
                </a:solidFill>
                <a:latin typeface="微軟正黑體" panose="020B0604030504040204" pitchFamily="34" charset="-120"/>
                <a:ea typeface="微軟正黑體" panose="020B0604030504040204" pitchFamily="34" charset="-120"/>
              </a:rPr>
              <a:t>差異</a:t>
            </a:r>
            <a:r>
              <a:rPr lang="zh-TW" altLang="en-US" dirty="0">
                <a:latin typeface="微軟正黑體" panose="020B0604030504040204" pitchFamily="34" charset="-120"/>
                <a:ea typeface="微軟正黑體" panose="020B0604030504040204" pitchFamily="34" charset="-120"/>
              </a:rPr>
              <a:t>為何</a:t>
            </a:r>
            <a:endParaRPr lang="en-US" altLang="zh-TW" dirty="0">
              <a:latin typeface="微軟正黑體" panose="020B0604030504040204" pitchFamily="34" charset="-120"/>
              <a:ea typeface="微軟正黑體" panose="020B0604030504040204" pitchFamily="34" charset="-120"/>
            </a:endParaRPr>
          </a:p>
        </p:txBody>
      </p:sp>
      <p:sp>
        <p:nvSpPr>
          <p:cNvPr id="12" name="矩形 11"/>
          <p:cNvSpPr/>
          <p:nvPr/>
        </p:nvSpPr>
        <p:spPr>
          <a:xfrm>
            <a:off x="827584" y="1012666"/>
            <a:ext cx="1440160" cy="400110"/>
          </a:xfrm>
          <a:prstGeom prst="rect">
            <a:avLst/>
          </a:prstGeom>
        </p:spPr>
        <p:txBody>
          <a:bodyPr wrap="square">
            <a:spAutoFit/>
          </a:bodyPr>
          <a:lstStyle/>
          <a:p>
            <a:pPr algn="ctr"/>
            <a:r>
              <a:rPr lang="zh-TW" altLang="en-US" sz="2000" b="1" dirty="0" smtClean="0">
                <a:latin typeface="微軟正黑體" panose="020B0604030504040204" pitchFamily="34" charset="-120"/>
                <a:ea typeface="微軟正黑體" panose="020B0604030504040204" pitchFamily="34" charset="-120"/>
                <a:cs typeface="華康標楷體(P)" pitchFamily="66" charset="-120"/>
              </a:rPr>
              <a:t>申復方式</a:t>
            </a:r>
            <a:endParaRPr lang="zh-TW" altLang="en-US" sz="2000" b="1" dirty="0"/>
          </a:p>
        </p:txBody>
      </p:sp>
      <p:cxnSp>
        <p:nvCxnSpPr>
          <p:cNvPr id="13" name="直線接點 12"/>
          <p:cNvCxnSpPr/>
          <p:nvPr/>
        </p:nvCxnSpPr>
        <p:spPr>
          <a:xfrm>
            <a:off x="0" y="1916832"/>
            <a:ext cx="9144000" cy="0"/>
          </a:xfrm>
          <a:prstGeom prst="line">
            <a:avLst/>
          </a:prstGeom>
          <a:ln w="165100"/>
        </p:spPr>
        <p:style>
          <a:lnRef idx="3">
            <a:schemeClr val="accent2"/>
          </a:lnRef>
          <a:fillRef idx="0">
            <a:schemeClr val="accent2"/>
          </a:fillRef>
          <a:effectRef idx="2">
            <a:schemeClr val="accent2"/>
          </a:effectRef>
          <a:fontRef idx="minor">
            <a:schemeClr val="tx1"/>
          </a:fontRef>
        </p:style>
      </p:cxnSp>
      <p:cxnSp>
        <p:nvCxnSpPr>
          <p:cNvPr id="14" name="直線接點 13"/>
          <p:cNvCxnSpPr/>
          <p:nvPr/>
        </p:nvCxnSpPr>
        <p:spPr>
          <a:xfrm rot="16200000">
            <a:off x="2574000" y="4167305"/>
            <a:ext cx="3996000" cy="0"/>
          </a:xfrm>
          <a:prstGeom prst="line">
            <a:avLst/>
          </a:prstGeom>
          <a:ln w="76200">
            <a:solidFill>
              <a:schemeClr val="accent2">
                <a:lumMod val="40000"/>
                <a:lumOff val="60000"/>
              </a:schemeClr>
            </a:solidFill>
          </a:ln>
        </p:spPr>
        <p:style>
          <a:lnRef idx="3">
            <a:schemeClr val="accent2"/>
          </a:lnRef>
          <a:fillRef idx="0">
            <a:schemeClr val="accent2"/>
          </a:fillRef>
          <a:effectRef idx="2">
            <a:schemeClr val="accent2"/>
          </a:effectRef>
          <a:fontRef idx="minor">
            <a:schemeClr val="tx1"/>
          </a:fontRef>
        </p:style>
      </p:cxnSp>
      <p:sp>
        <p:nvSpPr>
          <p:cNvPr id="2" name="矩形 1"/>
          <p:cNvSpPr/>
          <p:nvPr/>
        </p:nvSpPr>
        <p:spPr>
          <a:xfrm>
            <a:off x="4842284" y="2551860"/>
            <a:ext cx="4050196" cy="1754326"/>
          </a:xfrm>
          <a:prstGeom prst="rect">
            <a:avLst/>
          </a:prstGeom>
        </p:spPr>
        <p:txBody>
          <a:bodyPr wrap="square">
            <a:spAutoFit/>
          </a:bodyPr>
          <a:lstStyle/>
          <a:p>
            <a:r>
              <a:rPr lang="zh-TW" altLang="en-US" dirty="0">
                <a:latin typeface="微軟正黑體" panose="020B0604030504040204" pitchFamily="34" charset="-120"/>
                <a:ea typeface="微軟正黑體" panose="020B0604030504040204" pitchFamily="34" charset="-120"/>
              </a:rPr>
              <a:t>引證</a:t>
            </a:r>
            <a:r>
              <a:rPr lang="en-US" altLang="zh-TW" dirty="0">
                <a:latin typeface="微軟正黑體" panose="020B0604030504040204" pitchFamily="34" charset="-120"/>
                <a:ea typeface="微軟正黑體" panose="020B0604030504040204" pitchFamily="34" charset="-120"/>
              </a:rPr>
              <a:t>1</a:t>
            </a:r>
            <a:r>
              <a:rPr lang="zh-TW" altLang="en-US" dirty="0">
                <a:latin typeface="微軟正黑體" panose="020B0604030504040204" pitchFamily="34" charset="-120"/>
                <a:ea typeface="微軟正黑體" panose="020B0604030504040204" pitchFamily="34" charset="-120"/>
              </a:rPr>
              <a:t>專利說明書</a:t>
            </a:r>
            <a:r>
              <a:rPr lang="en-US" altLang="zh-TW" dirty="0">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rPr>
              <a:t>第</a:t>
            </a:r>
            <a:r>
              <a:rPr lang="en-US" altLang="zh-TW" dirty="0">
                <a:latin typeface="微軟正黑體" panose="020B0604030504040204" pitchFamily="34" charset="-120"/>
                <a:ea typeface="微軟正黑體" panose="020B0604030504040204" pitchFamily="34" charset="-120"/>
              </a:rPr>
              <a:t>16</a:t>
            </a:r>
            <a:r>
              <a:rPr lang="zh-TW" altLang="en-US" dirty="0">
                <a:latin typeface="微軟正黑體" panose="020B0604030504040204" pitchFamily="34" charset="-120"/>
                <a:ea typeface="微軟正黑體" panose="020B0604030504040204" pitchFamily="34" charset="-120"/>
              </a:rPr>
              <a:t>頁，第</a:t>
            </a:r>
            <a:r>
              <a:rPr lang="en-US" altLang="zh-TW" dirty="0">
                <a:latin typeface="微軟正黑體" panose="020B0604030504040204" pitchFamily="34" charset="-120"/>
                <a:ea typeface="微軟正黑體" panose="020B0604030504040204" pitchFamily="34" charset="-120"/>
              </a:rPr>
              <a:t>4</a:t>
            </a:r>
            <a:r>
              <a:rPr lang="zh-TW" altLang="en-US" dirty="0">
                <a:latin typeface="微軟正黑體" panose="020B0604030504040204" pitchFamily="34" charset="-120"/>
                <a:ea typeface="微軟正黑體" panose="020B0604030504040204" pitchFamily="34" charset="-120"/>
              </a:rPr>
              <a:t>段</a:t>
            </a:r>
            <a:r>
              <a:rPr lang="en-US" altLang="zh-TW" dirty="0">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rPr>
              <a:t>中提到：「</a:t>
            </a:r>
            <a:r>
              <a:rPr lang="en-US" altLang="zh-TW" dirty="0" smtClean="0">
                <a:latin typeface="微軟正黑體" panose="020B0604030504040204" pitchFamily="34" charset="-120"/>
                <a:ea typeface="微軟正黑體" panose="020B0604030504040204" pitchFamily="34" charset="-120"/>
              </a:rPr>
              <a:t>…</a:t>
            </a:r>
            <a:r>
              <a:rPr lang="zh-TW" altLang="en-US" dirty="0" smtClean="0">
                <a:latin typeface="微軟正黑體" panose="020B0604030504040204" pitchFamily="34" charset="-120"/>
                <a:ea typeface="微軟正黑體" panose="020B0604030504040204" pitchFamily="34" charset="-120"/>
              </a:rPr>
              <a:t>其中</a:t>
            </a:r>
            <a:r>
              <a:rPr lang="zh-TW" altLang="en-US" dirty="0">
                <a:latin typeface="微軟正黑體" panose="020B0604030504040204" pitchFamily="34" charset="-120"/>
                <a:ea typeface="微軟正黑體" panose="020B0604030504040204" pitchFamily="34" charset="-120"/>
              </a:rPr>
              <a:t>，</a:t>
            </a:r>
            <a:r>
              <a:rPr lang="en-US" altLang="zh-TW" dirty="0">
                <a:latin typeface="微軟正黑體" panose="020B0604030504040204" pitchFamily="34" charset="-120"/>
                <a:ea typeface="微軟正黑體" panose="020B0604030504040204" pitchFamily="34" charset="-120"/>
              </a:rPr>
              <a:t>PEDOT</a:t>
            </a:r>
            <a:r>
              <a:rPr lang="zh-TW" altLang="en-US" dirty="0">
                <a:latin typeface="微軟正黑體" panose="020B0604030504040204" pitchFamily="34" charset="-120"/>
                <a:ea typeface="微軟正黑體" panose="020B0604030504040204" pitchFamily="34" charset="-120"/>
              </a:rPr>
              <a:t>與</a:t>
            </a:r>
            <a:r>
              <a:rPr lang="en-US" altLang="zh-TW" dirty="0">
                <a:latin typeface="微軟正黑體" panose="020B0604030504040204" pitchFamily="34" charset="-120"/>
                <a:ea typeface="微軟正黑體" panose="020B0604030504040204" pitchFamily="34" charset="-120"/>
              </a:rPr>
              <a:t>PSS</a:t>
            </a:r>
            <a:r>
              <a:rPr lang="zh-TW" altLang="en-US" dirty="0">
                <a:latin typeface="微軟正黑體" panose="020B0604030504040204" pitchFamily="34" charset="-120"/>
                <a:ea typeface="微軟正黑體" panose="020B0604030504040204" pitchFamily="34" charset="-120"/>
              </a:rPr>
              <a:t>之水溶液中，可加入市面上可購得之</a:t>
            </a:r>
            <a:r>
              <a:rPr lang="zh-TW" altLang="en-US" b="1" dirty="0">
                <a:solidFill>
                  <a:schemeClr val="accent2"/>
                </a:solidFill>
                <a:latin typeface="微軟正黑體" panose="020B0604030504040204" pitchFamily="34" charset="-120"/>
                <a:ea typeface="微軟正黑體" panose="020B0604030504040204" pitchFamily="34" charset="-120"/>
              </a:rPr>
              <a:t>曲拉通</a:t>
            </a:r>
            <a:r>
              <a:rPr lang="en-US" altLang="zh-TW" b="1" dirty="0">
                <a:solidFill>
                  <a:schemeClr val="accent2"/>
                </a:solidFill>
                <a:latin typeface="微軟正黑體" panose="020B0604030504040204" pitchFamily="34" charset="-120"/>
                <a:ea typeface="微軟正黑體" panose="020B0604030504040204" pitchFamily="34" charset="-120"/>
              </a:rPr>
              <a:t>X-100(Triton X-100)</a:t>
            </a:r>
            <a:r>
              <a:rPr lang="zh-TW" altLang="en-US" dirty="0">
                <a:latin typeface="微軟正黑體" panose="020B0604030504040204" pitchFamily="34" charset="-120"/>
                <a:ea typeface="微軟正黑體" panose="020B0604030504040204" pitchFamily="34" charset="-120"/>
              </a:rPr>
              <a:t>，且加入比例約為</a:t>
            </a:r>
            <a:r>
              <a:rPr lang="en-US" altLang="zh-TW" dirty="0">
                <a:latin typeface="微軟正黑體" panose="020B0604030504040204" pitchFamily="34" charset="-120"/>
                <a:ea typeface="微軟正黑體" panose="020B0604030504040204" pitchFamily="34" charset="-120"/>
              </a:rPr>
              <a:t>0.5~3.0 </a:t>
            </a:r>
            <a:r>
              <a:rPr lang="en-US" altLang="zh-TW" dirty="0" err="1">
                <a:latin typeface="微軟正黑體" panose="020B0604030504040204" pitchFamily="34" charset="-120"/>
                <a:ea typeface="微軟正黑體" panose="020B0604030504040204" pitchFamily="34" charset="-120"/>
              </a:rPr>
              <a:t>wt</a:t>
            </a:r>
            <a:r>
              <a:rPr lang="en-US" altLang="zh-TW" dirty="0">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rPr>
              <a:t>，藉此可以提升</a:t>
            </a:r>
            <a:r>
              <a:rPr lang="zh-TW" altLang="en-US" b="1" dirty="0">
                <a:solidFill>
                  <a:schemeClr val="accent2"/>
                </a:solidFill>
                <a:latin typeface="微軟正黑體" panose="020B0604030504040204" pitchFamily="34" charset="-120"/>
                <a:ea typeface="微軟正黑體" panose="020B0604030504040204" pitchFamily="34" charset="-120"/>
              </a:rPr>
              <a:t>旋轉塗佈</a:t>
            </a:r>
            <a:r>
              <a:rPr lang="zh-TW" altLang="en-US" b="1" dirty="0">
                <a:latin typeface="微軟正黑體" panose="020B0604030504040204" pitchFamily="34" charset="-120"/>
                <a:ea typeface="微軟正黑體" panose="020B0604030504040204" pitchFamily="34" charset="-120"/>
              </a:rPr>
              <a:t>此層於主動層上</a:t>
            </a:r>
            <a:r>
              <a:rPr lang="zh-TW" altLang="en-US" dirty="0">
                <a:latin typeface="微軟正黑體" panose="020B0604030504040204" pitchFamily="34" charset="-120"/>
                <a:ea typeface="微軟正黑體" panose="020B0604030504040204" pitchFamily="34" charset="-120"/>
              </a:rPr>
              <a:t>的效果</a:t>
            </a:r>
            <a:r>
              <a:rPr lang="en-US" altLang="zh-TW" dirty="0" smtClean="0">
                <a:latin typeface="微軟正黑體" panose="020B0604030504040204" pitchFamily="34" charset="-120"/>
                <a:ea typeface="微軟正黑體" panose="020B0604030504040204" pitchFamily="34" charset="-120"/>
              </a:rPr>
              <a:t>…</a:t>
            </a:r>
            <a:r>
              <a:rPr lang="zh-TW" altLang="en-US" dirty="0" smtClean="0">
                <a:latin typeface="微軟正黑體" panose="020B0604030504040204" pitchFamily="34" charset="-120"/>
                <a:ea typeface="微軟正黑體" panose="020B0604030504040204" pitchFamily="34" charset="-120"/>
              </a:rPr>
              <a:t>」</a:t>
            </a:r>
            <a:endParaRPr lang="zh-TW" altLang="en-US" dirty="0">
              <a:latin typeface="微軟正黑體" panose="020B0604030504040204" pitchFamily="34" charset="-120"/>
              <a:ea typeface="微軟正黑體" panose="020B0604030504040204" pitchFamily="34" charset="-120"/>
            </a:endParaRPr>
          </a:p>
        </p:txBody>
      </p:sp>
      <p:sp>
        <p:nvSpPr>
          <p:cNvPr id="3" name="矩形 2"/>
          <p:cNvSpPr/>
          <p:nvPr/>
        </p:nvSpPr>
        <p:spPr>
          <a:xfrm>
            <a:off x="4842284" y="5025950"/>
            <a:ext cx="4050196" cy="923330"/>
          </a:xfrm>
          <a:prstGeom prst="rect">
            <a:avLst/>
          </a:prstGeom>
        </p:spPr>
        <p:txBody>
          <a:bodyPr wrap="square">
            <a:spAutoFit/>
          </a:bodyPr>
          <a:lstStyle/>
          <a:p>
            <a:r>
              <a:rPr lang="zh-TW" altLang="en-US" dirty="0">
                <a:latin typeface="微軟正黑體" panose="020B0604030504040204" pitchFamily="34" charset="-120"/>
                <a:ea typeface="微軟正黑體" panose="020B0604030504040204" pitchFamily="34" charset="-120"/>
              </a:rPr>
              <a:t>而旋轉塗佈的製備方式在一般太陽能電池之製備方法中係被歸類於</a:t>
            </a:r>
            <a:r>
              <a:rPr lang="zh-TW" altLang="en-US" b="1" dirty="0">
                <a:latin typeface="微軟正黑體" panose="020B0604030504040204" pitchFamily="34" charset="-120"/>
                <a:ea typeface="微軟正黑體" panose="020B0604030504040204" pitchFamily="34" charset="-120"/>
              </a:rPr>
              <a:t>小面積太陽能電池的製備</a:t>
            </a:r>
            <a:r>
              <a:rPr lang="zh-TW" altLang="en-US" b="1" dirty="0" smtClean="0">
                <a:latin typeface="微軟正黑體" panose="020B0604030504040204" pitchFamily="34" charset="-120"/>
                <a:ea typeface="微軟正黑體" panose="020B0604030504040204" pitchFamily="34" charset="-120"/>
              </a:rPr>
              <a:t>手段。</a:t>
            </a:r>
            <a:endParaRPr lang="zh-TW" altLang="en-US" b="1" dirty="0">
              <a:latin typeface="微軟正黑體" panose="020B0604030504040204" pitchFamily="34" charset="-120"/>
              <a:ea typeface="微軟正黑體" panose="020B0604030504040204" pitchFamily="34" charset="-120"/>
            </a:endParaRPr>
          </a:p>
        </p:txBody>
      </p:sp>
      <p:sp>
        <p:nvSpPr>
          <p:cNvPr id="4" name="矩形 3"/>
          <p:cNvSpPr/>
          <p:nvPr/>
        </p:nvSpPr>
        <p:spPr>
          <a:xfrm>
            <a:off x="-13491" y="2551860"/>
            <a:ext cx="4572000" cy="2308324"/>
          </a:xfrm>
          <a:prstGeom prst="rect">
            <a:avLst/>
          </a:prstGeom>
        </p:spPr>
        <p:txBody>
          <a:bodyPr>
            <a:spAutoFit/>
          </a:bodyPr>
          <a:lstStyle/>
          <a:p>
            <a:r>
              <a:rPr lang="zh-TW" altLang="en-US" dirty="0" smtClean="0">
                <a:latin typeface="微軟正黑體" panose="020B0604030504040204" pitchFamily="34" charset="-120"/>
                <a:ea typeface="微軟正黑體" panose="020B0604030504040204" pitchFamily="34" charset="-120"/>
              </a:rPr>
              <a:t>說明書</a:t>
            </a:r>
            <a:r>
              <a:rPr lang="en-US" altLang="zh-TW" dirty="0">
                <a:latin typeface="微軟正黑體" panose="020B0604030504040204" pitchFamily="34" charset="-120"/>
                <a:ea typeface="微軟正黑體" panose="020B0604030504040204" pitchFamily="34" charset="-120"/>
              </a:rPr>
              <a:t>【0021】</a:t>
            </a:r>
            <a:r>
              <a:rPr lang="zh-TW" altLang="en-US" dirty="0">
                <a:latin typeface="微軟正黑體" panose="020B0604030504040204" pitchFamily="34" charset="-120"/>
                <a:ea typeface="微軟正黑體" panose="020B0604030504040204" pitchFamily="34" charset="-120"/>
              </a:rPr>
              <a:t>中提到：「透過一電漿產生裝置產生氣體電漿衝擊主動層之表面，此氣體電漿係為</a:t>
            </a:r>
            <a:r>
              <a:rPr lang="zh-TW" altLang="en-US" b="1" dirty="0">
                <a:solidFill>
                  <a:schemeClr val="accent2"/>
                </a:solidFill>
                <a:latin typeface="微軟正黑體" panose="020B0604030504040204" pitchFamily="34" charset="-120"/>
                <a:ea typeface="微軟正黑體" panose="020B0604030504040204" pitchFamily="34" charset="-120"/>
              </a:rPr>
              <a:t>氮氣電漿、惰性氣體電漿或空氣電漿</a:t>
            </a:r>
            <a:r>
              <a:rPr lang="zh-TW" altLang="en-US" dirty="0">
                <a:latin typeface="微軟正黑體" panose="020B0604030504040204" pitchFamily="34" charset="-120"/>
                <a:ea typeface="微軟正黑體" panose="020B0604030504040204" pitchFamily="34" charset="-120"/>
              </a:rPr>
              <a:t>，其可改變主動層</a:t>
            </a:r>
            <a:r>
              <a:rPr lang="en-US" altLang="zh-TW" dirty="0">
                <a:latin typeface="微軟正黑體" panose="020B0604030504040204" pitchFamily="34" charset="-120"/>
                <a:ea typeface="微軟正黑體" panose="020B0604030504040204" pitchFamily="34" charset="-120"/>
              </a:rPr>
              <a:t>4</a:t>
            </a:r>
            <a:r>
              <a:rPr lang="zh-TW" altLang="en-US" dirty="0">
                <a:latin typeface="微軟正黑體" panose="020B0604030504040204" pitchFamily="34" charset="-120"/>
                <a:ea typeface="微軟正黑體" panose="020B0604030504040204" pitchFamily="34" charset="-120"/>
              </a:rPr>
              <a:t>表面的物理特性，例如：增加主動層表面之原子缺陷、改變主動層表面之粗糙度，或者是改變其親</a:t>
            </a:r>
            <a:r>
              <a:rPr lang="en-US" altLang="zh-TW" dirty="0">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rPr>
              <a:t>疏水性之特性，使得後來形成在主動層</a:t>
            </a:r>
            <a:r>
              <a:rPr lang="en-US" altLang="zh-TW" dirty="0">
                <a:latin typeface="微軟正黑體" panose="020B0604030504040204" pitchFamily="34" charset="-120"/>
                <a:ea typeface="微軟正黑體" panose="020B0604030504040204" pitchFamily="34" charset="-120"/>
              </a:rPr>
              <a:t>4</a:t>
            </a:r>
            <a:r>
              <a:rPr lang="zh-TW" altLang="en-US" dirty="0">
                <a:latin typeface="微軟正黑體" panose="020B0604030504040204" pitchFamily="34" charset="-120"/>
                <a:ea typeface="微軟正黑體" panose="020B0604030504040204" pitchFamily="34" charset="-120"/>
              </a:rPr>
              <a:t>上的高分子層有良好的附著效果</a:t>
            </a:r>
            <a:r>
              <a:rPr lang="zh-TW" altLang="en-US" dirty="0" smtClean="0">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rPr>
              <a:t>」</a:t>
            </a:r>
            <a:endParaRPr lang="en-US" altLang="zh-TW" dirty="0" smtClean="0">
              <a:latin typeface="微軟正黑體" panose="020B0604030504040204" pitchFamily="34" charset="-120"/>
              <a:ea typeface="微軟正黑體" panose="020B0604030504040204" pitchFamily="34" charset="-120"/>
            </a:endParaRPr>
          </a:p>
        </p:txBody>
      </p:sp>
      <p:sp>
        <p:nvSpPr>
          <p:cNvPr id="15" name="矩形 14"/>
          <p:cNvSpPr/>
          <p:nvPr/>
        </p:nvSpPr>
        <p:spPr>
          <a:xfrm>
            <a:off x="0" y="5085798"/>
            <a:ext cx="4558509" cy="646331"/>
          </a:xfrm>
          <a:prstGeom prst="rect">
            <a:avLst/>
          </a:prstGeom>
        </p:spPr>
        <p:txBody>
          <a:bodyPr wrap="square">
            <a:spAutoFit/>
          </a:bodyPr>
          <a:lstStyle/>
          <a:p>
            <a:r>
              <a:rPr lang="zh-TW" altLang="en-US" dirty="0">
                <a:latin typeface="微軟正黑體" panose="020B0604030504040204" pitchFamily="34" charset="-120"/>
                <a:ea typeface="微軟正黑體" panose="020B0604030504040204" pitchFamily="34" charset="-120"/>
              </a:rPr>
              <a:t>使高分子層能同樣以刮刀塗佈或噴塗等</a:t>
            </a:r>
            <a:r>
              <a:rPr lang="zh-TW" altLang="en-US" b="1" dirty="0">
                <a:latin typeface="微軟正黑體" panose="020B0604030504040204" pitchFamily="34" charset="-120"/>
                <a:ea typeface="微軟正黑體" panose="020B0604030504040204" pitchFamily="34" charset="-120"/>
              </a:rPr>
              <a:t>大面積設置方式</a:t>
            </a:r>
            <a:r>
              <a:rPr lang="zh-TW" altLang="en-US" dirty="0">
                <a:latin typeface="微軟正黑體" panose="020B0604030504040204" pitchFamily="34" charset="-120"/>
                <a:ea typeface="微軟正黑體" panose="020B0604030504040204" pitchFamily="34" charset="-120"/>
              </a:rPr>
              <a:t>，設置於主動層之上</a:t>
            </a:r>
          </a:p>
        </p:txBody>
      </p:sp>
    </p:spTree>
    <p:extLst>
      <p:ext uri="{BB962C8B-B14F-4D97-AF65-F5344CB8AC3E}">
        <p14:creationId xmlns:p14="http://schemas.microsoft.com/office/powerpoint/2010/main" val="3439195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15"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日期版面配置區 1"/>
          <p:cNvSpPr>
            <a:spLocks noGrp="1"/>
          </p:cNvSpPr>
          <p:nvPr>
            <p:ph type="dt" sz="half" idx="10"/>
          </p:nvPr>
        </p:nvSpPr>
        <p:spPr>
          <a:xfrm>
            <a:off x="457200" y="6160219"/>
            <a:ext cx="2133600" cy="365125"/>
          </a:xfrm>
        </p:spPr>
        <p:txBody>
          <a:bodyPr/>
          <a:lstStyle/>
          <a:p>
            <a:r>
              <a:rPr lang="en-US" altLang="zh-TW" smtClean="0"/>
              <a:t>www.iipo.com.tw</a:t>
            </a:r>
            <a:endParaRPr lang="zh-TW" altLang="en-US" dirty="0"/>
          </a:p>
        </p:txBody>
      </p:sp>
      <p:sp>
        <p:nvSpPr>
          <p:cNvPr id="6" name="頁尾版面配置區 2"/>
          <p:cNvSpPr>
            <a:spLocks noGrp="1"/>
          </p:cNvSpPr>
          <p:nvPr>
            <p:ph type="ftr" sz="quarter" idx="11"/>
          </p:nvPr>
        </p:nvSpPr>
        <p:spPr>
          <a:xfrm>
            <a:off x="3124200" y="6160219"/>
            <a:ext cx="2895600" cy="365125"/>
          </a:xfrm>
        </p:spPr>
        <p:txBody>
          <a:bodyPr/>
          <a:lstStyle/>
          <a:p>
            <a:r>
              <a:rPr lang="zh-TW" altLang="en-US" smtClean="0"/>
              <a:t>源慶</a:t>
            </a:r>
            <a:r>
              <a:rPr lang="en-US" altLang="zh-TW" smtClean="0"/>
              <a:t>/</a:t>
            </a:r>
            <a:r>
              <a:rPr lang="zh-TW" altLang="en-US" smtClean="0"/>
              <a:t>鴻瑞國際法律專利商標事務所</a:t>
            </a:r>
            <a:endParaRPr lang="zh-TW" altLang="en-US" dirty="0"/>
          </a:p>
        </p:txBody>
      </p:sp>
      <p:sp>
        <p:nvSpPr>
          <p:cNvPr id="7" name="投影片編號版面配置區 3"/>
          <p:cNvSpPr>
            <a:spLocks noGrp="1"/>
          </p:cNvSpPr>
          <p:nvPr>
            <p:ph type="sldNum" sz="quarter" idx="12"/>
          </p:nvPr>
        </p:nvSpPr>
        <p:spPr>
          <a:xfrm>
            <a:off x="6553200" y="6160219"/>
            <a:ext cx="2133600" cy="365125"/>
          </a:xfrm>
        </p:spPr>
        <p:txBody>
          <a:bodyPr/>
          <a:lstStyle/>
          <a:p>
            <a:fld id="{144804FE-49CD-45A7-9DCA-03593087366E}" type="slidenum">
              <a:rPr lang="zh-TW" altLang="en-US" smtClean="0"/>
              <a:pPr/>
              <a:t>74</a:t>
            </a:fld>
            <a:endParaRPr lang="zh-TW" altLang="en-US"/>
          </a:p>
        </p:txBody>
      </p:sp>
      <p:cxnSp>
        <p:nvCxnSpPr>
          <p:cNvPr id="8" name="直線接點 7"/>
          <p:cNvCxnSpPr/>
          <p:nvPr/>
        </p:nvCxnSpPr>
        <p:spPr>
          <a:xfrm>
            <a:off x="0" y="6813376"/>
            <a:ext cx="9144000" cy="0"/>
          </a:xfrm>
          <a:prstGeom prst="line">
            <a:avLst/>
          </a:prstGeom>
          <a:ln w="165100"/>
        </p:spPr>
        <p:style>
          <a:lnRef idx="3">
            <a:schemeClr val="accent2"/>
          </a:lnRef>
          <a:fillRef idx="0">
            <a:schemeClr val="accent2"/>
          </a:fillRef>
          <a:effectRef idx="2">
            <a:schemeClr val="accent2"/>
          </a:effectRef>
          <a:fontRef idx="minor">
            <a:schemeClr val="tx1"/>
          </a:fontRef>
        </p:style>
      </p:cxnSp>
      <p:cxnSp>
        <p:nvCxnSpPr>
          <p:cNvPr id="9" name="直線接點 8"/>
          <p:cNvCxnSpPr/>
          <p:nvPr/>
        </p:nvCxnSpPr>
        <p:spPr>
          <a:xfrm>
            <a:off x="0" y="6597352"/>
            <a:ext cx="9144000" cy="0"/>
          </a:xfrm>
          <a:prstGeom prst="line">
            <a:avLst/>
          </a:prstGeom>
          <a:ln w="76200">
            <a:solidFill>
              <a:schemeClr val="accent2">
                <a:lumMod val="40000"/>
                <a:lumOff val="60000"/>
              </a:schemeClr>
            </a:solidFill>
          </a:ln>
        </p:spPr>
        <p:style>
          <a:lnRef idx="3">
            <a:schemeClr val="accent2"/>
          </a:lnRef>
          <a:fillRef idx="0">
            <a:schemeClr val="accent2"/>
          </a:fillRef>
          <a:effectRef idx="2">
            <a:schemeClr val="accent2"/>
          </a:effectRef>
          <a:fontRef idx="minor">
            <a:schemeClr val="tx1"/>
          </a:fontRef>
        </p:style>
      </p:cxnSp>
      <p:sp>
        <p:nvSpPr>
          <p:cNvPr id="10" name="文字方塊 9"/>
          <p:cNvSpPr txBox="1"/>
          <p:nvPr/>
        </p:nvSpPr>
        <p:spPr>
          <a:xfrm>
            <a:off x="2951820" y="214290"/>
            <a:ext cx="3240360" cy="707886"/>
          </a:xfrm>
          <a:prstGeom prst="rect">
            <a:avLst/>
          </a:prstGeom>
          <a:noFill/>
        </p:spPr>
        <p:txBody>
          <a:bodyPr wrap="square" rtlCol="0">
            <a:spAutoFit/>
          </a:bodyPr>
          <a:lstStyle/>
          <a:p>
            <a:pPr algn="ctr"/>
            <a:r>
              <a:rPr lang="zh-TW" altLang="en-US" sz="4000" dirty="0">
                <a:latin typeface="微軟正黑體" panose="020B0604030504040204" pitchFamily="34" charset="-120"/>
                <a:ea typeface="微軟正黑體" panose="020B0604030504040204" pitchFamily="34" charset="-120"/>
              </a:rPr>
              <a:t>案例解析</a:t>
            </a:r>
          </a:p>
        </p:txBody>
      </p:sp>
      <p:sp>
        <p:nvSpPr>
          <p:cNvPr id="11" name="內容版面配置區 2"/>
          <p:cNvSpPr txBox="1">
            <a:spLocks/>
          </p:cNvSpPr>
          <p:nvPr/>
        </p:nvSpPr>
        <p:spPr>
          <a:xfrm>
            <a:off x="2015716" y="1412776"/>
            <a:ext cx="5112568" cy="504056"/>
          </a:xfrm>
          <a:prstGeom prst="rect">
            <a:avLst/>
          </a:prstGeom>
        </p:spPr>
        <p:txBody>
          <a:bodyPr>
            <a:noAutofit/>
          </a:bodyPr>
          <a:lstStyle/>
          <a:p>
            <a:pPr marL="342900" lvl="0" indent="-342900" algn="ctr">
              <a:lnSpc>
                <a:spcPct val="150000"/>
              </a:lnSpc>
              <a:spcBef>
                <a:spcPct val="20000"/>
              </a:spcBef>
              <a:defRPr/>
            </a:pPr>
            <a:r>
              <a:rPr lang="en-US" altLang="zh-TW" dirty="0">
                <a:latin typeface="微軟正黑體" panose="020B0604030504040204" pitchFamily="34" charset="-120"/>
                <a:ea typeface="微軟正黑體" panose="020B0604030504040204" pitchFamily="34" charset="-120"/>
              </a:rPr>
              <a:t>3.</a:t>
            </a:r>
            <a:r>
              <a:rPr lang="zh-TW" altLang="en-US" dirty="0">
                <a:latin typeface="微軟正黑體" panose="020B0604030504040204" pitchFamily="34" charset="-120"/>
                <a:ea typeface="微軟正黑體" panose="020B0604030504040204" pitchFamily="34" charset="-120"/>
              </a:rPr>
              <a:t> 判斷本案與引證文獻之間的</a:t>
            </a:r>
            <a:r>
              <a:rPr lang="zh-TW" altLang="en-US" b="1" dirty="0">
                <a:solidFill>
                  <a:schemeClr val="accent2"/>
                </a:solidFill>
                <a:latin typeface="微軟正黑體" panose="020B0604030504040204" pitchFamily="34" charset="-120"/>
                <a:ea typeface="微軟正黑體" panose="020B0604030504040204" pitchFamily="34" charset="-120"/>
              </a:rPr>
              <a:t>差異</a:t>
            </a:r>
            <a:r>
              <a:rPr lang="zh-TW" altLang="en-US" dirty="0">
                <a:latin typeface="微軟正黑體" panose="020B0604030504040204" pitchFamily="34" charset="-120"/>
                <a:ea typeface="微軟正黑體" panose="020B0604030504040204" pitchFamily="34" charset="-120"/>
              </a:rPr>
              <a:t>為何</a:t>
            </a:r>
            <a:endParaRPr lang="en-US" altLang="zh-TW" dirty="0">
              <a:latin typeface="微軟正黑體" panose="020B0604030504040204" pitchFamily="34" charset="-120"/>
              <a:ea typeface="微軟正黑體" panose="020B0604030504040204" pitchFamily="34" charset="-120"/>
            </a:endParaRPr>
          </a:p>
        </p:txBody>
      </p:sp>
      <p:sp>
        <p:nvSpPr>
          <p:cNvPr id="12" name="矩形 11"/>
          <p:cNvSpPr/>
          <p:nvPr/>
        </p:nvSpPr>
        <p:spPr>
          <a:xfrm>
            <a:off x="827584" y="1012666"/>
            <a:ext cx="1440160" cy="400110"/>
          </a:xfrm>
          <a:prstGeom prst="rect">
            <a:avLst/>
          </a:prstGeom>
        </p:spPr>
        <p:txBody>
          <a:bodyPr wrap="square">
            <a:spAutoFit/>
          </a:bodyPr>
          <a:lstStyle/>
          <a:p>
            <a:pPr algn="ctr"/>
            <a:r>
              <a:rPr lang="zh-TW" altLang="en-US" sz="2000" b="1" dirty="0" smtClean="0">
                <a:latin typeface="微軟正黑體" panose="020B0604030504040204" pitchFamily="34" charset="-120"/>
                <a:ea typeface="微軟正黑體" panose="020B0604030504040204" pitchFamily="34" charset="-120"/>
                <a:cs typeface="華康標楷體(P)" pitchFamily="66" charset="-120"/>
              </a:rPr>
              <a:t>申復方式</a:t>
            </a:r>
            <a:endParaRPr lang="zh-TW" altLang="en-US" sz="2000" b="1" dirty="0"/>
          </a:p>
        </p:txBody>
      </p:sp>
      <p:cxnSp>
        <p:nvCxnSpPr>
          <p:cNvPr id="13" name="直線接點 12"/>
          <p:cNvCxnSpPr/>
          <p:nvPr/>
        </p:nvCxnSpPr>
        <p:spPr>
          <a:xfrm>
            <a:off x="0" y="1916832"/>
            <a:ext cx="9144000" cy="0"/>
          </a:xfrm>
          <a:prstGeom prst="line">
            <a:avLst/>
          </a:prstGeom>
          <a:ln w="165100"/>
        </p:spPr>
        <p:style>
          <a:lnRef idx="3">
            <a:schemeClr val="accent2"/>
          </a:lnRef>
          <a:fillRef idx="0">
            <a:schemeClr val="accent2"/>
          </a:fillRef>
          <a:effectRef idx="2">
            <a:schemeClr val="accent2"/>
          </a:effectRef>
          <a:fontRef idx="minor">
            <a:schemeClr val="tx1"/>
          </a:fontRef>
        </p:style>
      </p:cxnSp>
      <p:cxnSp>
        <p:nvCxnSpPr>
          <p:cNvPr id="14" name="直線接點 13"/>
          <p:cNvCxnSpPr/>
          <p:nvPr/>
        </p:nvCxnSpPr>
        <p:spPr>
          <a:xfrm rot="16200000">
            <a:off x="2574000" y="4167305"/>
            <a:ext cx="3996000" cy="0"/>
          </a:xfrm>
          <a:prstGeom prst="line">
            <a:avLst/>
          </a:prstGeom>
          <a:ln w="76200">
            <a:solidFill>
              <a:schemeClr val="accent2">
                <a:lumMod val="40000"/>
                <a:lumOff val="60000"/>
              </a:schemeClr>
            </a:solidFill>
          </a:ln>
        </p:spPr>
        <p:style>
          <a:lnRef idx="3">
            <a:schemeClr val="accent2"/>
          </a:lnRef>
          <a:fillRef idx="0">
            <a:schemeClr val="accent2"/>
          </a:fillRef>
          <a:effectRef idx="2">
            <a:schemeClr val="accent2"/>
          </a:effectRef>
          <a:fontRef idx="minor">
            <a:schemeClr val="tx1"/>
          </a:fontRef>
        </p:style>
      </p:cxnSp>
      <p:sp>
        <p:nvSpPr>
          <p:cNvPr id="2" name="矩形 1"/>
          <p:cNvSpPr/>
          <p:nvPr/>
        </p:nvSpPr>
        <p:spPr>
          <a:xfrm>
            <a:off x="4842284" y="2551860"/>
            <a:ext cx="4050196" cy="1477328"/>
          </a:xfrm>
          <a:prstGeom prst="rect">
            <a:avLst/>
          </a:prstGeom>
        </p:spPr>
        <p:txBody>
          <a:bodyPr wrap="square">
            <a:spAutoFit/>
          </a:bodyPr>
          <a:lstStyle/>
          <a:p>
            <a:r>
              <a:rPr lang="zh-TW" altLang="en-US" dirty="0" smtClean="0">
                <a:latin typeface="微軟正黑體" panose="020B0604030504040204" pitchFamily="34" charset="-120"/>
                <a:ea typeface="微軟正黑體" panose="020B0604030504040204" pitchFamily="34" charset="-120"/>
              </a:rPr>
              <a:t>引證</a:t>
            </a:r>
            <a:r>
              <a:rPr lang="en-US" altLang="zh-TW" dirty="0">
                <a:latin typeface="微軟正黑體" panose="020B0604030504040204" pitchFamily="34" charset="-120"/>
                <a:ea typeface="微軟正黑體" panose="020B0604030504040204" pitchFamily="34" charset="-120"/>
              </a:rPr>
              <a:t>2</a:t>
            </a:r>
            <a:r>
              <a:rPr lang="zh-TW" altLang="en-US" dirty="0" smtClean="0">
                <a:latin typeface="微軟正黑體" panose="020B0604030504040204" pitchFamily="34" charset="-120"/>
                <a:ea typeface="微軟正黑體" panose="020B0604030504040204" pitchFamily="34" charset="-120"/>
              </a:rPr>
              <a:t>專利</a:t>
            </a:r>
            <a:r>
              <a:rPr lang="zh-TW" altLang="en-US" dirty="0">
                <a:latin typeface="微軟正黑體" panose="020B0604030504040204" pitchFamily="34" charset="-120"/>
                <a:ea typeface="微軟正黑體" panose="020B0604030504040204" pitchFamily="34" charset="-120"/>
              </a:rPr>
              <a:t>說明書</a:t>
            </a:r>
            <a:r>
              <a:rPr lang="en-US" altLang="zh-TW" dirty="0">
                <a:latin typeface="微軟正黑體" panose="020B0604030504040204" pitchFamily="34" charset="-120"/>
                <a:ea typeface="微軟正黑體" panose="020B0604030504040204" pitchFamily="34" charset="-120"/>
              </a:rPr>
              <a:t>【</a:t>
            </a:r>
            <a:r>
              <a:rPr lang="zh-TW" altLang="en-US" dirty="0" smtClean="0">
                <a:latin typeface="微軟正黑體" panose="020B0604030504040204" pitchFamily="34" charset="-120"/>
                <a:ea typeface="微軟正黑體" panose="020B0604030504040204" pitchFamily="34" charset="-120"/>
              </a:rPr>
              <a:t>第</a:t>
            </a:r>
            <a:r>
              <a:rPr lang="en-US" altLang="zh-TW" dirty="0">
                <a:latin typeface="微軟正黑體" panose="020B0604030504040204" pitchFamily="34" charset="-120"/>
                <a:ea typeface="微軟正黑體" panose="020B0604030504040204" pitchFamily="34" charset="-120"/>
              </a:rPr>
              <a:t>8</a:t>
            </a:r>
            <a:r>
              <a:rPr lang="zh-TW" altLang="en-US" dirty="0" smtClean="0">
                <a:latin typeface="微軟正黑體" panose="020B0604030504040204" pitchFamily="34" charset="-120"/>
                <a:ea typeface="微軟正黑體" panose="020B0604030504040204" pitchFamily="34" charset="-120"/>
              </a:rPr>
              <a:t>頁</a:t>
            </a:r>
            <a:r>
              <a:rPr lang="zh-TW" altLang="en-US" dirty="0">
                <a:latin typeface="微軟正黑體" panose="020B0604030504040204" pitchFamily="34" charset="-120"/>
                <a:ea typeface="微軟正黑體" panose="020B0604030504040204" pitchFamily="34" charset="-120"/>
              </a:rPr>
              <a:t>，</a:t>
            </a:r>
            <a:r>
              <a:rPr lang="zh-TW" altLang="en-US" dirty="0" smtClean="0">
                <a:latin typeface="微軟正黑體" panose="020B0604030504040204" pitchFamily="34" charset="-120"/>
                <a:ea typeface="微軟正黑體" panose="020B0604030504040204" pitchFamily="34" charset="-120"/>
              </a:rPr>
              <a:t>第</a:t>
            </a:r>
            <a:r>
              <a:rPr lang="en-US" altLang="zh-TW" dirty="0">
                <a:latin typeface="微軟正黑體" panose="020B0604030504040204" pitchFamily="34" charset="-120"/>
                <a:ea typeface="微軟正黑體" panose="020B0604030504040204" pitchFamily="34" charset="-120"/>
              </a:rPr>
              <a:t>1</a:t>
            </a:r>
            <a:r>
              <a:rPr lang="zh-TW" altLang="en-US" dirty="0" smtClean="0">
                <a:latin typeface="微軟正黑體" panose="020B0604030504040204" pitchFamily="34" charset="-120"/>
                <a:ea typeface="微軟正黑體" panose="020B0604030504040204" pitchFamily="34" charset="-120"/>
              </a:rPr>
              <a:t>段</a:t>
            </a:r>
            <a:r>
              <a:rPr lang="en-US" altLang="zh-TW" dirty="0">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rPr>
              <a:t>中提到：</a:t>
            </a:r>
            <a:r>
              <a:rPr lang="zh-TW" altLang="en-US" dirty="0" smtClean="0">
                <a:latin typeface="微軟正黑體" panose="020B0604030504040204" pitchFamily="34" charset="-120"/>
                <a:ea typeface="微軟正黑體" panose="020B0604030504040204" pitchFamily="34" charset="-120"/>
              </a:rPr>
              <a:t>「</a:t>
            </a:r>
            <a:r>
              <a:rPr lang="en-US" altLang="zh-TW" dirty="0" smtClean="0">
                <a:latin typeface="微軟正黑體" panose="020B0604030504040204" pitchFamily="34" charset="-120"/>
                <a:ea typeface="微軟正黑體" panose="020B0604030504040204" pitchFamily="34" charset="-120"/>
              </a:rPr>
              <a:t>…</a:t>
            </a:r>
            <a:r>
              <a:rPr lang="zh-TW" altLang="en-US" dirty="0" smtClean="0">
                <a:latin typeface="微軟正黑體" panose="020B0604030504040204" pitchFamily="34" charset="-120"/>
                <a:ea typeface="微軟正黑體" panose="020B0604030504040204" pitchFamily="34" charset="-120"/>
              </a:rPr>
              <a:t>使用</a:t>
            </a:r>
            <a:r>
              <a:rPr lang="zh-TW" altLang="en-US" b="1" dirty="0">
                <a:latin typeface="微軟正黑體" panose="020B0604030504040204" pitchFamily="34" charset="-120"/>
                <a:ea typeface="微軟正黑體" panose="020B0604030504040204" pitchFamily="34" charset="-120"/>
              </a:rPr>
              <a:t>熱蒸鍍技術以使一金屬電極沉積於該電洞傳輸層上</a:t>
            </a:r>
            <a:r>
              <a:rPr lang="en-US" altLang="zh-TW" b="1" dirty="0">
                <a:latin typeface="微軟正黑體" panose="020B0604030504040204" pitchFamily="34" charset="-120"/>
                <a:ea typeface="微軟正黑體" panose="020B0604030504040204" pitchFamily="34" charset="-120"/>
              </a:rPr>
              <a:t>27</a:t>
            </a:r>
            <a:r>
              <a:rPr lang="zh-TW" altLang="en-US" dirty="0">
                <a:latin typeface="微軟正黑體" panose="020B0604030504040204" pitchFamily="34" charset="-120"/>
                <a:ea typeface="微軟正黑體" panose="020B0604030504040204" pitchFamily="34" charset="-120"/>
              </a:rPr>
              <a:t>；將該吸光層及該電洞傳輸層分別須以</a:t>
            </a:r>
            <a:r>
              <a:rPr lang="en-US" altLang="zh-TW" dirty="0">
                <a:latin typeface="微軟正黑體" panose="020B0604030504040204" pitchFamily="34" charset="-120"/>
                <a:ea typeface="微軟正黑體" panose="020B0604030504040204" pitchFamily="34" charset="-120"/>
              </a:rPr>
              <a:t>140℃</a:t>
            </a:r>
            <a:r>
              <a:rPr lang="zh-TW" altLang="en-US" dirty="0">
                <a:latin typeface="微軟正黑體" panose="020B0604030504040204" pitchFamily="34" charset="-120"/>
                <a:ea typeface="微軟正黑體" panose="020B0604030504040204" pitchFamily="34" charset="-120"/>
              </a:rPr>
              <a:t>之溫度退火</a:t>
            </a:r>
            <a:r>
              <a:rPr lang="en-US" altLang="zh-TW" dirty="0">
                <a:latin typeface="微軟正黑體" panose="020B0604030504040204" pitchFamily="34" charset="-120"/>
                <a:ea typeface="微軟正黑體" panose="020B0604030504040204" pitchFamily="34" charset="-120"/>
              </a:rPr>
              <a:t>10</a:t>
            </a:r>
            <a:r>
              <a:rPr lang="zh-TW" altLang="en-US" dirty="0" smtClean="0">
                <a:latin typeface="微軟正黑體" panose="020B0604030504040204" pitchFamily="34" charset="-120"/>
                <a:ea typeface="微軟正黑體" panose="020B0604030504040204" pitchFamily="34" charset="-120"/>
              </a:rPr>
              <a:t>分鐘</a:t>
            </a:r>
            <a:r>
              <a:rPr lang="en-US" altLang="zh-TW" dirty="0" smtClean="0">
                <a:latin typeface="微軟正黑體" panose="020B0604030504040204" pitchFamily="34" charset="-120"/>
                <a:ea typeface="微軟正黑體" panose="020B0604030504040204" pitchFamily="34" charset="-120"/>
              </a:rPr>
              <a:t>…</a:t>
            </a:r>
            <a:r>
              <a:rPr lang="zh-TW" altLang="en-US" dirty="0" smtClean="0">
                <a:latin typeface="微軟正黑體" panose="020B0604030504040204" pitchFamily="34" charset="-120"/>
                <a:ea typeface="微軟正黑體" panose="020B0604030504040204" pitchFamily="34" charset="-120"/>
              </a:rPr>
              <a:t>」</a:t>
            </a:r>
            <a:endParaRPr lang="zh-TW" altLang="en-US" dirty="0">
              <a:latin typeface="微軟正黑體" panose="020B0604030504040204" pitchFamily="34" charset="-120"/>
              <a:ea typeface="微軟正黑體" panose="020B0604030504040204" pitchFamily="34" charset="-120"/>
            </a:endParaRPr>
          </a:p>
        </p:txBody>
      </p:sp>
      <p:sp>
        <p:nvSpPr>
          <p:cNvPr id="3" name="矩形 2"/>
          <p:cNvSpPr/>
          <p:nvPr/>
        </p:nvSpPr>
        <p:spPr>
          <a:xfrm>
            <a:off x="4842284" y="4748951"/>
            <a:ext cx="4050196" cy="1200329"/>
          </a:xfrm>
          <a:prstGeom prst="rect">
            <a:avLst/>
          </a:prstGeom>
        </p:spPr>
        <p:txBody>
          <a:bodyPr wrap="square">
            <a:spAutoFit/>
          </a:bodyPr>
          <a:lstStyle/>
          <a:p>
            <a:r>
              <a:rPr lang="zh-TW" altLang="en-US" dirty="0">
                <a:latin typeface="微軟正黑體" panose="020B0604030504040204" pitchFamily="34" charset="-120"/>
                <a:ea typeface="微軟正黑體" panose="020B0604030504040204" pitchFamily="34" charset="-120"/>
              </a:rPr>
              <a:t>蒸鍍金屬電極後進行退火步驟是</a:t>
            </a:r>
            <a:r>
              <a:rPr lang="zh-TW" altLang="en-US" dirty="0" smtClean="0">
                <a:latin typeface="微軟正黑體" panose="020B0604030504040204" pitchFamily="34" charset="-120"/>
                <a:ea typeface="微軟正黑體" panose="020B0604030504040204" pitchFamily="34" charset="-120"/>
              </a:rPr>
              <a:t>為了改善</a:t>
            </a:r>
            <a:r>
              <a:rPr lang="zh-TW" altLang="en-US" b="1" dirty="0" smtClean="0">
                <a:latin typeface="微軟正黑體" panose="020B0604030504040204" pitchFamily="34" charset="-120"/>
                <a:ea typeface="微軟正黑體" panose="020B0604030504040204" pitchFamily="34" charset="-120"/>
              </a:rPr>
              <a:t>金屬電極</a:t>
            </a:r>
            <a:r>
              <a:rPr lang="zh-TW" altLang="en-US" dirty="0" smtClean="0">
                <a:latin typeface="微軟正黑體" panose="020B0604030504040204" pitchFamily="34" charset="-120"/>
                <a:ea typeface="微軟正黑體" panose="020B0604030504040204" pitchFamily="34" charset="-120"/>
              </a:rPr>
              <a:t>與</a:t>
            </a:r>
            <a:r>
              <a:rPr lang="zh-TW" altLang="en-US" b="1" dirty="0" smtClean="0">
                <a:latin typeface="微軟正黑體" panose="020B0604030504040204" pitchFamily="34" charset="-120"/>
                <a:ea typeface="微軟正黑體" panose="020B0604030504040204" pitchFamily="34" charset="-120"/>
              </a:rPr>
              <a:t>電</a:t>
            </a:r>
            <a:r>
              <a:rPr lang="zh-TW" altLang="en-US" b="1" dirty="0">
                <a:latin typeface="微軟正黑體" panose="020B0604030504040204" pitchFamily="34" charset="-120"/>
                <a:ea typeface="微軟正黑體" panose="020B0604030504040204" pitchFamily="34" charset="-120"/>
              </a:rPr>
              <a:t>洞傳輸</a:t>
            </a:r>
            <a:r>
              <a:rPr lang="zh-TW" altLang="en-US" b="1" dirty="0" smtClean="0">
                <a:latin typeface="微軟正黑體" panose="020B0604030504040204" pitchFamily="34" charset="-120"/>
                <a:ea typeface="微軟正黑體" panose="020B0604030504040204" pitchFamily="34" charset="-120"/>
              </a:rPr>
              <a:t>層</a:t>
            </a:r>
            <a:r>
              <a:rPr lang="zh-TW" altLang="en-US" dirty="0" smtClean="0">
                <a:latin typeface="微軟正黑體" panose="020B0604030504040204" pitchFamily="34" charset="-120"/>
                <a:ea typeface="微軟正黑體" panose="020B0604030504040204" pitchFamily="34" charset="-120"/>
              </a:rPr>
              <a:t>的接觸</a:t>
            </a:r>
            <a:r>
              <a:rPr lang="zh-TW" altLang="en-US" dirty="0">
                <a:latin typeface="微軟正黑體" panose="020B0604030504040204" pitchFamily="34" charset="-120"/>
                <a:ea typeface="微軟正黑體" panose="020B0604030504040204" pitchFamily="34" charset="-120"/>
              </a:rPr>
              <a:t>，以增進載子傳遞之效率，增加光電轉換之能力</a:t>
            </a:r>
            <a:endParaRPr lang="zh-TW" altLang="en-US" b="1" dirty="0">
              <a:latin typeface="微軟正黑體" panose="020B0604030504040204" pitchFamily="34" charset="-120"/>
              <a:ea typeface="微軟正黑體" panose="020B0604030504040204" pitchFamily="34" charset="-120"/>
            </a:endParaRPr>
          </a:p>
        </p:txBody>
      </p:sp>
      <p:sp>
        <p:nvSpPr>
          <p:cNvPr id="4" name="矩形 3"/>
          <p:cNvSpPr/>
          <p:nvPr/>
        </p:nvSpPr>
        <p:spPr>
          <a:xfrm>
            <a:off x="-13491" y="2551860"/>
            <a:ext cx="4572000" cy="1754326"/>
          </a:xfrm>
          <a:prstGeom prst="rect">
            <a:avLst/>
          </a:prstGeom>
        </p:spPr>
        <p:txBody>
          <a:bodyPr>
            <a:spAutoFit/>
          </a:bodyPr>
          <a:lstStyle/>
          <a:p>
            <a:r>
              <a:rPr lang="zh-TW" altLang="en-US" dirty="0" smtClean="0">
                <a:latin typeface="微軟正黑體" panose="020B0604030504040204" pitchFamily="34" charset="-120"/>
                <a:ea typeface="微軟正黑體" panose="020B0604030504040204" pitchFamily="34" charset="-120"/>
              </a:rPr>
              <a:t>說明書</a:t>
            </a:r>
            <a:r>
              <a:rPr lang="en-US" altLang="zh-TW" dirty="0">
                <a:latin typeface="微軟正黑體" panose="020B0604030504040204" pitchFamily="34" charset="-120"/>
                <a:ea typeface="微軟正黑體" panose="020B0604030504040204" pitchFamily="34" charset="-120"/>
              </a:rPr>
              <a:t>【</a:t>
            </a:r>
            <a:r>
              <a:rPr lang="en-US" altLang="zh-TW" dirty="0" smtClean="0">
                <a:latin typeface="微軟正黑體" panose="020B0604030504040204" pitchFamily="34" charset="-120"/>
                <a:ea typeface="微軟正黑體" panose="020B0604030504040204" pitchFamily="34" charset="-120"/>
              </a:rPr>
              <a:t>0023】</a:t>
            </a:r>
            <a:r>
              <a:rPr lang="zh-TW" altLang="en-US" dirty="0">
                <a:latin typeface="微軟正黑體" panose="020B0604030504040204" pitchFamily="34" charset="-120"/>
                <a:ea typeface="微軟正黑體" panose="020B0604030504040204" pitchFamily="34" charset="-120"/>
              </a:rPr>
              <a:t>中提到：</a:t>
            </a:r>
            <a:r>
              <a:rPr lang="zh-TW" altLang="en-US" dirty="0" smtClean="0">
                <a:latin typeface="微軟正黑體" panose="020B0604030504040204" pitchFamily="34" charset="-120"/>
                <a:ea typeface="微軟正黑體" panose="020B0604030504040204" pitchFamily="34" charset="-120"/>
              </a:rPr>
              <a:t>「</a:t>
            </a:r>
            <a:r>
              <a:rPr lang="en-US" altLang="zh-TW" dirty="0" smtClean="0">
                <a:latin typeface="微軟正黑體" panose="020B0604030504040204" pitchFamily="34" charset="-120"/>
                <a:ea typeface="微軟正黑體" panose="020B0604030504040204" pitchFamily="34" charset="-120"/>
              </a:rPr>
              <a:t>…</a:t>
            </a:r>
            <a:r>
              <a:rPr lang="zh-TW" altLang="en-US" dirty="0" smtClean="0">
                <a:latin typeface="微軟正黑體" panose="020B0604030504040204" pitchFamily="34" charset="-120"/>
                <a:ea typeface="微軟正黑體" panose="020B0604030504040204" pitchFamily="34" charset="-120"/>
              </a:rPr>
              <a:t>在</a:t>
            </a:r>
            <a:r>
              <a:rPr lang="zh-TW" altLang="en-US" dirty="0">
                <a:latin typeface="微軟正黑體" panose="020B0604030504040204" pitchFamily="34" charset="-120"/>
                <a:ea typeface="微軟正黑體" panose="020B0604030504040204" pitchFamily="34" charset="-120"/>
              </a:rPr>
              <a:t>本實施例中，所採用之退火溫度係為</a:t>
            </a:r>
            <a:r>
              <a:rPr lang="en-US" altLang="zh-TW" dirty="0">
                <a:latin typeface="微軟正黑體" panose="020B0604030504040204" pitchFamily="34" charset="-120"/>
                <a:ea typeface="微軟正黑體" panose="020B0604030504040204" pitchFamily="34" charset="-120"/>
              </a:rPr>
              <a:t>100℃</a:t>
            </a:r>
            <a:r>
              <a:rPr lang="zh-TW" altLang="en-US" dirty="0">
                <a:latin typeface="微軟正黑體" panose="020B0604030504040204" pitchFamily="34" charset="-120"/>
                <a:ea typeface="微軟正黑體" panose="020B0604030504040204" pitchFamily="34" charset="-120"/>
              </a:rPr>
              <a:t>，退火時間係</a:t>
            </a:r>
            <a:r>
              <a:rPr lang="en-US" altLang="zh-TW" dirty="0">
                <a:latin typeface="微軟正黑體" panose="020B0604030504040204" pitchFamily="34" charset="-120"/>
                <a:ea typeface="微軟正黑體" panose="020B0604030504040204" pitchFamily="34" charset="-120"/>
              </a:rPr>
              <a:t>10</a:t>
            </a:r>
            <a:r>
              <a:rPr lang="zh-TW" altLang="en-US" dirty="0">
                <a:latin typeface="微軟正黑體" panose="020B0604030504040204" pitchFamily="34" charset="-120"/>
                <a:ea typeface="微軟正黑體" panose="020B0604030504040204" pitchFamily="34" charset="-120"/>
              </a:rPr>
              <a:t>分鐘。利用此熱處理之方式，可以增加導電之</a:t>
            </a:r>
            <a:r>
              <a:rPr lang="zh-TW" altLang="en-US" b="1" dirty="0">
                <a:latin typeface="微軟正黑體" panose="020B0604030504040204" pitchFamily="34" charset="-120"/>
                <a:ea typeface="微軟正黑體" panose="020B0604030504040204" pitchFamily="34" charset="-120"/>
              </a:rPr>
              <a:t>高分子層</a:t>
            </a:r>
            <a:r>
              <a:rPr lang="en-US" altLang="zh-TW" b="1" dirty="0">
                <a:latin typeface="微軟正黑體" panose="020B0604030504040204" pitchFamily="34" charset="-120"/>
                <a:ea typeface="微軟正黑體" panose="020B0604030504040204" pitchFamily="34" charset="-120"/>
              </a:rPr>
              <a:t>5</a:t>
            </a:r>
            <a:r>
              <a:rPr lang="zh-TW" altLang="en-US" b="1" dirty="0">
                <a:latin typeface="微軟正黑體" panose="020B0604030504040204" pitchFamily="34" charset="-120"/>
                <a:ea typeface="微軟正黑體" panose="020B0604030504040204" pitchFamily="34" charset="-120"/>
              </a:rPr>
              <a:t>於主動層</a:t>
            </a:r>
            <a:r>
              <a:rPr lang="en-US" altLang="zh-TW" b="1" dirty="0">
                <a:latin typeface="微軟正黑體" panose="020B0604030504040204" pitchFamily="34" charset="-120"/>
                <a:ea typeface="微軟正黑體" panose="020B0604030504040204" pitchFamily="34" charset="-120"/>
              </a:rPr>
              <a:t>4</a:t>
            </a:r>
            <a:r>
              <a:rPr lang="zh-TW" altLang="en-US" b="1" dirty="0">
                <a:latin typeface="微軟正黑體" panose="020B0604030504040204" pitchFamily="34" charset="-120"/>
                <a:ea typeface="微軟正黑體" panose="020B0604030504040204" pitchFamily="34" charset="-120"/>
              </a:rPr>
              <a:t>上的接觸程度</a:t>
            </a:r>
            <a:r>
              <a:rPr lang="zh-TW" altLang="en-US" dirty="0">
                <a:latin typeface="微軟正黑體" panose="020B0604030504040204" pitchFamily="34" charset="-120"/>
                <a:ea typeface="微軟正黑體" panose="020B0604030504040204" pitchFamily="34" charset="-120"/>
              </a:rPr>
              <a:t>，因而藉由增進電洞傳輸的效率而提升有機太陽能電池的效能。」</a:t>
            </a:r>
            <a:endParaRPr lang="en-US" altLang="zh-TW" dirty="0" smtClean="0">
              <a:latin typeface="微軟正黑體" panose="020B0604030504040204" pitchFamily="34" charset="-120"/>
              <a:ea typeface="微軟正黑體" panose="020B0604030504040204" pitchFamily="34" charset="-120"/>
            </a:endParaRPr>
          </a:p>
        </p:txBody>
      </p:sp>
      <p:sp>
        <p:nvSpPr>
          <p:cNvPr id="15" name="矩形 14"/>
          <p:cNvSpPr/>
          <p:nvPr/>
        </p:nvSpPr>
        <p:spPr>
          <a:xfrm>
            <a:off x="0" y="4797152"/>
            <a:ext cx="4558509" cy="923330"/>
          </a:xfrm>
          <a:prstGeom prst="rect">
            <a:avLst/>
          </a:prstGeom>
        </p:spPr>
        <p:txBody>
          <a:bodyPr wrap="square">
            <a:spAutoFit/>
          </a:bodyPr>
          <a:lstStyle/>
          <a:p>
            <a:r>
              <a:rPr lang="zh-TW" altLang="en-US" dirty="0">
                <a:latin typeface="微軟正黑體" panose="020B0604030504040204" pitchFamily="34" charset="-120"/>
                <a:ea typeface="微軟正黑體" panose="020B0604030504040204" pitchFamily="34" charset="-120"/>
              </a:rPr>
              <a:t>整體結構中</a:t>
            </a:r>
            <a:r>
              <a:rPr lang="zh-TW" altLang="en-US" b="1" dirty="0">
                <a:latin typeface="微軟正黑體" panose="020B0604030504040204" pitchFamily="34" charset="-120"/>
                <a:ea typeface="微軟正黑體" panose="020B0604030504040204" pitchFamily="34" charset="-120"/>
              </a:rPr>
              <a:t>並不存在金屬層</a:t>
            </a:r>
            <a:r>
              <a:rPr lang="zh-TW" altLang="en-US" dirty="0">
                <a:latin typeface="微軟正黑體" panose="020B0604030504040204" pitchFamily="34" charset="-120"/>
                <a:ea typeface="微軟正黑體" panose="020B0604030504040204" pitchFamily="34" charset="-120"/>
              </a:rPr>
              <a:t>之結構，</a:t>
            </a:r>
            <a:r>
              <a:rPr lang="zh-TW" altLang="en-US" dirty="0" smtClean="0">
                <a:latin typeface="微軟正黑體" panose="020B0604030504040204" pitchFamily="34" charset="-120"/>
                <a:ea typeface="微軟正黑體" panose="020B0604030504040204" pitchFamily="34" charset="-120"/>
              </a:rPr>
              <a:t>因此進行</a:t>
            </a:r>
            <a:r>
              <a:rPr lang="zh-TW" altLang="en-US" dirty="0">
                <a:latin typeface="微軟正黑體" panose="020B0604030504040204" pitchFamily="34" charset="-120"/>
                <a:ea typeface="微軟正黑體" panose="020B0604030504040204" pitchFamily="34" charset="-120"/>
              </a:rPr>
              <a:t>退火步驟之目的，即不可能是為了增加金屬電極層及電洞傳輸層之間的接觸能力</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15"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日期版面配置區 1"/>
          <p:cNvSpPr>
            <a:spLocks noGrp="1"/>
          </p:cNvSpPr>
          <p:nvPr>
            <p:ph type="dt" sz="half" idx="10"/>
          </p:nvPr>
        </p:nvSpPr>
        <p:spPr>
          <a:xfrm>
            <a:off x="457200" y="6160219"/>
            <a:ext cx="2133600" cy="365125"/>
          </a:xfrm>
        </p:spPr>
        <p:txBody>
          <a:bodyPr/>
          <a:lstStyle/>
          <a:p>
            <a:r>
              <a:rPr lang="en-US" altLang="zh-TW" smtClean="0"/>
              <a:t>www.iipo.com.tw</a:t>
            </a:r>
            <a:endParaRPr lang="zh-TW" altLang="en-US" dirty="0"/>
          </a:p>
        </p:txBody>
      </p:sp>
      <p:sp>
        <p:nvSpPr>
          <p:cNvPr id="6" name="頁尾版面配置區 2"/>
          <p:cNvSpPr>
            <a:spLocks noGrp="1"/>
          </p:cNvSpPr>
          <p:nvPr>
            <p:ph type="ftr" sz="quarter" idx="11"/>
          </p:nvPr>
        </p:nvSpPr>
        <p:spPr>
          <a:xfrm>
            <a:off x="3124200" y="6160219"/>
            <a:ext cx="2895600" cy="365125"/>
          </a:xfrm>
        </p:spPr>
        <p:txBody>
          <a:bodyPr/>
          <a:lstStyle/>
          <a:p>
            <a:r>
              <a:rPr lang="zh-TW" altLang="en-US" smtClean="0"/>
              <a:t>源慶</a:t>
            </a:r>
            <a:r>
              <a:rPr lang="en-US" altLang="zh-TW" smtClean="0"/>
              <a:t>/</a:t>
            </a:r>
            <a:r>
              <a:rPr lang="zh-TW" altLang="en-US" smtClean="0"/>
              <a:t>鴻瑞國際法律專利商標事務所</a:t>
            </a:r>
            <a:endParaRPr lang="zh-TW" altLang="en-US" dirty="0"/>
          </a:p>
        </p:txBody>
      </p:sp>
      <p:sp>
        <p:nvSpPr>
          <p:cNvPr id="7" name="投影片編號版面配置區 3"/>
          <p:cNvSpPr>
            <a:spLocks noGrp="1"/>
          </p:cNvSpPr>
          <p:nvPr>
            <p:ph type="sldNum" sz="quarter" idx="12"/>
          </p:nvPr>
        </p:nvSpPr>
        <p:spPr>
          <a:xfrm>
            <a:off x="6553200" y="6160219"/>
            <a:ext cx="2133600" cy="365125"/>
          </a:xfrm>
        </p:spPr>
        <p:txBody>
          <a:bodyPr/>
          <a:lstStyle/>
          <a:p>
            <a:fld id="{144804FE-49CD-45A7-9DCA-03593087366E}" type="slidenum">
              <a:rPr lang="zh-TW" altLang="en-US" smtClean="0"/>
              <a:pPr/>
              <a:t>75</a:t>
            </a:fld>
            <a:endParaRPr lang="zh-TW" altLang="en-US"/>
          </a:p>
        </p:txBody>
      </p:sp>
      <p:cxnSp>
        <p:nvCxnSpPr>
          <p:cNvPr id="8" name="直線接點 7"/>
          <p:cNvCxnSpPr/>
          <p:nvPr/>
        </p:nvCxnSpPr>
        <p:spPr>
          <a:xfrm>
            <a:off x="0" y="6813376"/>
            <a:ext cx="9144000" cy="0"/>
          </a:xfrm>
          <a:prstGeom prst="line">
            <a:avLst/>
          </a:prstGeom>
          <a:ln w="165100"/>
        </p:spPr>
        <p:style>
          <a:lnRef idx="3">
            <a:schemeClr val="accent2"/>
          </a:lnRef>
          <a:fillRef idx="0">
            <a:schemeClr val="accent2"/>
          </a:fillRef>
          <a:effectRef idx="2">
            <a:schemeClr val="accent2"/>
          </a:effectRef>
          <a:fontRef idx="minor">
            <a:schemeClr val="tx1"/>
          </a:fontRef>
        </p:style>
      </p:cxnSp>
      <p:cxnSp>
        <p:nvCxnSpPr>
          <p:cNvPr id="9" name="直線接點 8"/>
          <p:cNvCxnSpPr/>
          <p:nvPr/>
        </p:nvCxnSpPr>
        <p:spPr>
          <a:xfrm>
            <a:off x="0" y="6597352"/>
            <a:ext cx="9144000" cy="0"/>
          </a:xfrm>
          <a:prstGeom prst="line">
            <a:avLst/>
          </a:prstGeom>
          <a:ln w="76200">
            <a:solidFill>
              <a:schemeClr val="accent2">
                <a:lumMod val="40000"/>
                <a:lumOff val="60000"/>
              </a:schemeClr>
            </a:solidFill>
          </a:ln>
        </p:spPr>
        <p:style>
          <a:lnRef idx="3">
            <a:schemeClr val="accent2"/>
          </a:lnRef>
          <a:fillRef idx="0">
            <a:schemeClr val="accent2"/>
          </a:fillRef>
          <a:effectRef idx="2">
            <a:schemeClr val="accent2"/>
          </a:effectRef>
          <a:fontRef idx="minor">
            <a:schemeClr val="tx1"/>
          </a:fontRef>
        </p:style>
      </p:cxnSp>
      <p:sp>
        <p:nvSpPr>
          <p:cNvPr id="10" name="文字方塊 9"/>
          <p:cNvSpPr txBox="1"/>
          <p:nvPr/>
        </p:nvSpPr>
        <p:spPr>
          <a:xfrm>
            <a:off x="2951820" y="214290"/>
            <a:ext cx="3240360" cy="707886"/>
          </a:xfrm>
          <a:prstGeom prst="rect">
            <a:avLst/>
          </a:prstGeom>
          <a:noFill/>
        </p:spPr>
        <p:txBody>
          <a:bodyPr wrap="square" rtlCol="0">
            <a:spAutoFit/>
          </a:bodyPr>
          <a:lstStyle/>
          <a:p>
            <a:pPr algn="ctr"/>
            <a:r>
              <a:rPr lang="zh-TW" altLang="en-US" sz="4000" dirty="0">
                <a:latin typeface="微軟正黑體" panose="020B0604030504040204" pitchFamily="34" charset="-120"/>
                <a:ea typeface="微軟正黑體" panose="020B0604030504040204" pitchFamily="34" charset="-120"/>
              </a:rPr>
              <a:t>案例解析</a:t>
            </a:r>
          </a:p>
        </p:txBody>
      </p:sp>
      <p:sp>
        <p:nvSpPr>
          <p:cNvPr id="11" name="內容版面配置區 2"/>
          <p:cNvSpPr txBox="1">
            <a:spLocks/>
          </p:cNvSpPr>
          <p:nvPr/>
        </p:nvSpPr>
        <p:spPr>
          <a:xfrm>
            <a:off x="2015716" y="1412776"/>
            <a:ext cx="5112568" cy="504056"/>
          </a:xfrm>
          <a:prstGeom prst="rect">
            <a:avLst/>
          </a:prstGeom>
        </p:spPr>
        <p:txBody>
          <a:bodyPr>
            <a:noAutofit/>
          </a:bodyPr>
          <a:lstStyle/>
          <a:p>
            <a:pPr marL="342900" lvl="0" indent="-342900" algn="ctr">
              <a:lnSpc>
                <a:spcPct val="150000"/>
              </a:lnSpc>
              <a:spcBef>
                <a:spcPct val="20000"/>
              </a:spcBef>
              <a:defRPr/>
            </a:pPr>
            <a:r>
              <a:rPr lang="en-US" altLang="zh-TW" dirty="0">
                <a:latin typeface="微軟正黑體" panose="020B0604030504040204" pitchFamily="34" charset="-120"/>
                <a:ea typeface="微軟正黑體" panose="020B0604030504040204" pitchFamily="34" charset="-120"/>
              </a:rPr>
              <a:t>4. </a:t>
            </a:r>
            <a:r>
              <a:rPr lang="zh-TW" altLang="en-US" dirty="0">
                <a:latin typeface="微軟正黑體" panose="020B0604030504040204" pitchFamily="34" charset="-120"/>
                <a:ea typeface="微軟正黑體" panose="020B0604030504040204" pitchFamily="34" charset="-120"/>
              </a:rPr>
              <a:t>這個差異是否具有</a:t>
            </a:r>
            <a:r>
              <a:rPr lang="zh-TW" altLang="en-US" b="1" dirty="0">
                <a:solidFill>
                  <a:schemeClr val="accent2"/>
                </a:solidFill>
                <a:latin typeface="微軟正黑體" panose="020B0604030504040204" pitchFamily="34" charset="-120"/>
                <a:ea typeface="微軟正黑體" panose="020B0604030504040204" pitchFamily="34" charset="-120"/>
              </a:rPr>
              <a:t>實質的意義</a:t>
            </a:r>
          </a:p>
        </p:txBody>
      </p:sp>
      <p:sp>
        <p:nvSpPr>
          <p:cNvPr id="12" name="矩形 11"/>
          <p:cNvSpPr/>
          <p:nvPr/>
        </p:nvSpPr>
        <p:spPr>
          <a:xfrm>
            <a:off x="827584" y="1012666"/>
            <a:ext cx="1440160" cy="400110"/>
          </a:xfrm>
          <a:prstGeom prst="rect">
            <a:avLst/>
          </a:prstGeom>
        </p:spPr>
        <p:txBody>
          <a:bodyPr wrap="square">
            <a:spAutoFit/>
          </a:bodyPr>
          <a:lstStyle/>
          <a:p>
            <a:pPr algn="ctr"/>
            <a:r>
              <a:rPr lang="zh-TW" altLang="en-US" sz="2000" b="1" dirty="0" smtClean="0">
                <a:latin typeface="微軟正黑體" panose="020B0604030504040204" pitchFamily="34" charset="-120"/>
                <a:ea typeface="微軟正黑體" panose="020B0604030504040204" pitchFamily="34" charset="-120"/>
                <a:cs typeface="華康標楷體(P)" pitchFamily="66" charset="-120"/>
              </a:rPr>
              <a:t>申復方式</a:t>
            </a:r>
            <a:endParaRPr lang="zh-TW" altLang="en-US" sz="2000" b="1" dirty="0"/>
          </a:p>
        </p:txBody>
      </p:sp>
      <p:cxnSp>
        <p:nvCxnSpPr>
          <p:cNvPr id="13" name="直線接點 12"/>
          <p:cNvCxnSpPr/>
          <p:nvPr/>
        </p:nvCxnSpPr>
        <p:spPr>
          <a:xfrm>
            <a:off x="0" y="1916832"/>
            <a:ext cx="9144000" cy="0"/>
          </a:xfrm>
          <a:prstGeom prst="line">
            <a:avLst/>
          </a:prstGeom>
          <a:ln w="165100"/>
        </p:spPr>
        <p:style>
          <a:lnRef idx="3">
            <a:schemeClr val="accent2"/>
          </a:lnRef>
          <a:fillRef idx="0">
            <a:schemeClr val="accent2"/>
          </a:fillRef>
          <a:effectRef idx="2">
            <a:schemeClr val="accent2"/>
          </a:effectRef>
          <a:fontRef idx="minor">
            <a:schemeClr val="tx1"/>
          </a:fontRef>
        </p:style>
      </p:cxnSp>
      <p:sp>
        <p:nvSpPr>
          <p:cNvPr id="16" name="文字方塊 15"/>
          <p:cNvSpPr txBox="1"/>
          <p:nvPr/>
        </p:nvSpPr>
        <p:spPr>
          <a:xfrm>
            <a:off x="2141730" y="2060848"/>
            <a:ext cx="5040560" cy="369332"/>
          </a:xfrm>
          <a:prstGeom prst="rect">
            <a:avLst/>
          </a:prstGeom>
          <a:noFill/>
        </p:spPr>
        <p:txBody>
          <a:bodyPr wrap="square" rtlCol="0">
            <a:spAutoFit/>
          </a:bodyPr>
          <a:lstStyle/>
          <a:p>
            <a:r>
              <a:rPr lang="en-US" altLang="zh-TW" b="1" dirty="0" smtClean="0">
                <a:latin typeface="微軟正黑體" panose="020B0604030504040204" pitchFamily="34" charset="-120"/>
                <a:ea typeface="微軟正黑體" panose="020B0604030504040204" pitchFamily="34" charset="-120"/>
              </a:rPr>
              <a:t>1.</a:t>
            </a:r>
            <a:r>
              <a:rPr lang="zh-TW" altLang="en-US" b="1" dirty="0" smtClean="0">
                <a:latin typeface="微軟正黑體" panose="020B0604030504040204" pitchFamily="34" charset="-120"/>
                <a:ea typeface="微軟正黑體" panose="020B0604030504040204" pitchFamily="34" charset="-120"/>
              </a:rPr>
              <a:t>    本</a:t>
            </a:r>
            <a:r>
              <a:rPr lang="zh-TW" altLang="en-US" b="1" dirty="0">
                <a:latin typeface="微軟正黑體" panose="020B0604030504040204" pitchFamily="34" charset="-120"/>
                <a:ea typeface="微軟正黑體" panose="020B0604030504040204" pitchFamily="34" charset="-120"/>
              </a:rPr>
              <a:t>案之太陽能電池結構排除了金屬層的設置</a:t>
            </a:r>
          </a:p>
        </p:txBody>
      </p:sp>
      <p:sp>
        <p:nvSpPr>
          <p:cNvPr id="17" name="矩形 16"/>
          <p:cNvSpPr/>
          <p:nvPr/>
        </p:nvSpPr>
        <p:spPr>
          <a:xfrm>
            <a:off x="1439652" y="2468796"/>
            <a:ext cx="6444716" cy="830997"/>
          </a:xfrm>
          <a:prstGeom prst="rect">
            <a:avLst/>
          </a:prstGeom>
        </p:spPr>
        <p:txBody>
          <a:bodyPr wrap="square">
            <a:spAutoFit/>
          </a:bodyPr>
          <a:lstStyle/>
          <a:p>
            <a:r>
              <a:rPr lang="zh-TW" altLang="en-US" sz="1600" dirty="0">
                <a:latin typeface="微軟正黑體" panose="020B0604030504040204" pitchFamily="34" charset="-120"/>
                <a:ea typeface="微軟正黑體" panose="020B0604030504040204" pitchFamily="34" charset="-120"/>
              </a:rPr>
              <a:t>在達到相同的光電轉換效率的前提下，本案不僅大大的減低了太陽能電池的生產成本，同時亦提供了反式太陽能電池結構之靈活性，使太陽能電池結構具有愈發輕薄的可能性。</a:t>
            </a:r>
          </a:p>
        </p:txBody>
      </p:sp>
      <p:sp>
        <p:nvSpPr>
          <p:cNvPr id="18" name="文字方塊 17"/>
          <p:cNvSpPr txBox="1"/>
          <p:nvPr/>
        </p:nvSpPr>
        <p:spPr>
          <a:xfrm>
            <a:off x="2141730" y="3486199"/>
            <a:ext cx="5040560" cy="369332"/>
          </a:xfrm>
          <a:prstGeom prst="rect">
            <a:avLst/>
          </a:prstGeom>
          <a:noFill/>
        </p:spPr>
        <p:txBody>
          <a:bodyPr wrap="square" rtlCol="0">
            <a:spAutoFit/>
          </a:bodyPr>
          <a:lstStyle/>
          <a:p>
            <a:r>
              <a:rPr lang="en-US" altLang="zh-TW" b="1" dirty="0">
                <a:latin typeface="微軟正黑體" panose="020B0604030504040204" pitchFamily="34" charset="-120"/>
                <a:ea typeface="微軟正黑體" panose="020B0604030504040204" pitchFamily="34" charset="-120"/>
              </a:rPr>
              <a:t>2</a:t>
            </a:r>
            <a:r>
              <a:rPr lang="en-US" altLang="zh-TW" b="1" dirty="0" smtClean="0">
                <a:latin typeface="微軟正黑體" panose="020B0604030504040204" pitchFamily="34" charset="-120"/>
                <a:ea typeface="微軟正黑體" panose="020B0604030504040204" pitchFamily="34" charset="-120"/>
              </a:rPr>
              <a:t>.</a:t>
            </a:r>
            <a:r>
              <a:rPr lang="zh-TW" altLang="en-US" b="1" dirty="0" smtClean="0">
                <a:latin typeface="微軟正黑體" panose="020B0604030504040204" pitchFamily="34" charset="-120"/>
                <a:ea typeface="微軟正黑體" panose="020B0604030504040204" pitchFamily="34" charset="-120"/>
              </a:rPr>
              <a:t>    主動</a:t>
            </a:r>
            <a:r>
              <a:rPr lang="zh-TW" altLang="en-US" b="1" dirty="0">
                <a:latin typeface="微軟正黑體" panose="020B0604030504040204" pitchFamily="34" charset="-120"/>
                <a:ea typeface="微軟正黑體" panose="020B0604030504040204" pitchFamily="34" charset="-120"/>
              </a:rPr>
              <a:t>層改質</a:t>
            </a:r>
            <a:r>
              <a:rPr lang="zh-TW" altLang="en-US" b="1" dirty="0" smtClean="0">
                <a:latin typeface="微軟正黑體" panose="020B0604030504040204" pitchFamily="34" charset="-120"/>
                <a:ea typeface="微軟正黑體" panose="020B0604030504040204" pitchFamily="34" charset="-120"/>
              </a:rPr>
              <a:t>方式差異</a:t>
            </a:r>
            <a:endParaRPr lang="zh-TW" altLang="en-US" b="1" dirty="0">
              <a:latin typeface="微軟正黑體" panose="020B0604030504040204" pitchFamily="34" charset="-120"/>
              <a:ea typeface="微軟正黑體" panose="020B0604030504040204" pitchFamily="34" charset="-120"/>
            </a:endParaRPr>
          </a:p>
        </p:txBody>
      </p:sp>
      <p:sp>
        <p:nvSpPr>
          <p:cNvPr id="19" name="矩形 18"/>
          <p:cNvSpPr/>
          <p:nvPr/>
        </p:nvSpPr>
        <p:spPr>
          <a:xfrm>
            <a:off x="1439652" y="3894147"/>
            <a:ext cx="6444716" cy="830997"/>
          </a:xfrm>
          <a:prstGeom prst="rect">
            <a:avLst/>
          </a:prstGeom>
        </p:spPr>
        <p:txBody>
          <a:bodyPr wrap="square">
            <a:spAutoFit/>
          </a:bodyPr>
          <a:lstStyle/>
          <a:p>
            <a:r>
              <a:rPr lang="zh-TW" altLang="en-US" sz="1600" dirty="0">
                <a:latin typeface="微軟正黑體" panose="020B0604030504040204" pitchFamily="34" charset="-120"/>
                <a:ea typeface="微軟正黑體" panose="020B0604030504040204" pitchFamily="34" charset="-120"/>
              </a:rPr>
              <a:t>引證</a:t>
            </a:r>
            <a:r>
              <a:rPr lang="en-US" altLang="zh-TW" sz="1600" dirty="0">
                <a:latin typeface="微軟正黑體" panose="020B0604030504040204" pitchFamily="34" charset="-120"/>
                <a:ea typeface="微軟正黑體" panose="020B0604030504040204" pitchFamily="34" charset="-120"/>
              </a:rPr>
              <a:t>1</a:t>
            </a:r>
            <a:r>
              <a:rPr lang="zh-TW" altLang="en-US" sz="1600" dirty="0">
                <a:latin typeface="微軟正黑體" panose="020B0604030504040204" pitchFamily="34" charset="-120"/>
                <a:ea typeface="微軟正黑體" panose="020B0604030504040204" pitchFamily="34" charset="-120"/>
              </a:rPr>
              <a:t>不僅無法給予任何有關反式太陽能電池大面積生產之啟示，更無法藉由加入</a:t>
            </a:r>
            <a:r>
              <a:rPr lang="en-US" altLang="zh-TW" sz="1600" dirty="0">
                <a:latin typeface="微軟正黑體" panose="020B0604030504040204" pitchFamily="34" charset="-120"/>
                <a:ea typeface="微軟正黑體" panose="020B0604030504040204" pitchFamily="34" charset="-120"/>
              </a:rPr>
              <a:t>Triton X-100</a:t>
            </a:r>
            <a:r>
              <a:rPr lang="zh-TW" altLang="en-US" sz="1600" dirty="0">
                <a:latin typeface="微軟正黑體" panose="020B0604030504040204" pitchFamily="34" charset="-120"/>
                <a:ea typeface="微軟正黑體" panose="020B0604030504040204" pitchFamily="34" charset="-120"/>
              </a:rPr>
              <a:t>等改質劑</a:t>
            </a:r>
            <a:r>
              <a:rPr lang="en-US" altLang="zh-TW" sz="1600" dirty="0">
                <a:latin typeface="微軟正黑體" panose="020B0604030504040204" pitchFamily="34" charset="-120"/>
                <a:ea typeface="微軟正黑體" panose="020B0604030504040204" pitchFamily="34" charset="-120"/>
              </a:rPr>
              <a:t>(</a:t>
            </a:r>
            <a:r>
              <a:rPr lang="zh-TW" altLang="en-US" sz="1600" dirty="0">
                <a:latin typeface="微軟正黑體" panose="020B0604030504040204" pitchFamily="34" charset="-120"/>
                <a:ea typeface="微軟正黑體" panose="020B0604030504040204" pitchFamily="34" charset="-120"/>
              </a:rPr>
              <a:t>非離子性介面活性劑</a:t>
            </a:r>
            <a:r>
              <a:rPr lang="en-US" altLang="zh-TW" sz="1600" dirty="0">
                <a:latin typeface="微軟正黑體" panose="020B0604030504040204" pitchFamily="34" charset="-120"/>
                <a:ea typeface="微軟正黑體" panose="020B0604030504040204" pitchFamily="34" charset="-120"/>
              </a:rPr>
              <a:t>)</a:t>
            </a:r>
            <a:r>
              <a:rPr lang="zh-TW" altLang="en-US" sz="1600" dirty="0">
                <a:latin typeface="微軟正黑體" panose="020B0604030504040204" pitchFamily="34" charset="-120"/>
                <a:ea typeface="微軟正黑體" panose="020B0604030504040204" pitchFamily="34" charset="-120"/>
              </a:rPr>
              <a:t>達到大面積改質之</a:t>
            </a:r>
            <a:r>
              <a:rPr lang="zh-TW" altLang="en-US" sz="1600" dirty="0" smtClean="0">
                <a:latin typeface="微軟正黑體" panose="020B0604030504040204" pitchFamily="34" charset="-120"/>
                <a:ea typeface="微軟正黑體" panose="020B0604030504040204" pitchFamily="34" charset="-120"/>
              </a:rPr>
              <a:t>目的。</a:t>
            </a:r>
            <a:endParaRPr lang="zh-TW" altLang="en-US" sz="1600" dirty="0">
              <a:latin typeface="微軟正黑體" panose="020B0604030504040204" pitchFamily="34" charset="-120"/>
              <a:ea typeface="微軟正黑體" panose="020B0604030504040204" pitchFamily="34" charset="-120"/>
            </a:endParaRPr>
          </a:p>
        </p:txBody>
      </p:sp>
      <p:sp>
        <p:nvSpPr>
          <p:cNvPr id="20" name="文字方塊 19"/>
          <p:cNvSpPr txBox="1"/>
          <p:nvPr/>
        </p:nvSpPr>
        <p:spPr>
          <a:xfrm>
            <a:off x="2141730" y="4956557"/>
            <a:ext cx="5040560" cy="369332"/>
          </a:xfrm>
          <a:prstGeom prst="rect">
            <a:avLst/>
          </a:prstGeom>
          <a:noFill/>
        </p:spPr>
        <p:txBody>
          <a:bodyPr wrap="square" rtlCol="0">
            <a:spAutoFit/>
          </a:bodyPr>
          <a:lstStyle/>
          <a:p>
            <a:r>
              <a:rPr lang="en-US" altLang="zh-TW" b="1" dirty="0" smtClean="0">
                <a:latin typeface="微軟正黑體" panose="020B0604030504040204" pitchFamily="34" charset="-120"/>
                <a:ea typeface="微軟正黑體" panose="020B0604030504040204" pitchFamily="34" charset="-120"/>
              </a:rPr>
              <a:t>3.</a:t>
            </a:r>
            <a:r>
              <a:rPr lang="zh-TW" altLang="en-US" b="1" dirty="0" smtClean="0">
                <a:latin typeface="微軟正黑體" panose="020B0604030504040204" pitchFamily="34" charset="-120"/>
                <a:ea typeface="微軟正黑體" panose="020B0604030504040204" pitchFamily="34" charset="-120"/>
              </a:rPr>
              <a:t>    退火步驟之差異</a:t>
            </a:r>
            <a:endParaRPr lang="zh-TW" altLang="en-US" b="1" dirty="0">
              <a:latin typeface="微軟正黑體" panose="020B0604030504040204" pitchFamily="34" charset="-120"/>
              <a:ea typeface="微軟正黑體" panose="020B0604030504040204" pitchFamily="34" charset="-120"/>
            </a:endParaRPr>
          </a:p>
        </p:txBody>
      </p:sp>
      <p:sp>
        <p:nvSpPr>
          <p:cNvPr id="21" name="矩形 20"/>
          <p:cNvSpPr/>
          <p:nvPr/>
        </p:nvSpPr>
        <p:spPr>
          <a:xfrm>
            <a:off x="1439652" y="5364505"/>
            <a:ext cx="6444716" cy="584775"/>
          </a:xfrm>
          <a:prstGeom prst="rect">
            <a:avLst/>
          </a:prstGeom>
        </p:spPr>
        <p:txBody>
          <a:bodyPr wrap="square">
            <a:spAutoFit/>
          </a:bodyPr>
          <a:lstStyle/>
          <a:p>
            <a:r>
              <a:rPr lang="zh-TW" altLang="en-US" sz="1600" dirty="0">
                <a:latin typeface="微軟正黑體" panose="020B0604030504040204" pitchFamily="34" charset="-120"/>
                <a:ea typeface="微軟正黑體" panose="020B0604030504040204" pitchFamily="34" charset="-120"/>
              </a:rPr>
              <a:t>引證</a:t>
            </a:r>
            <a:r>
              <a:rPr lang="en-US" altLang="zh-TW" sz="1600" dirty="0">
                <a:latin typeface="微軟正黑體" panose="020B0604030504040204" pitchFamily="34" charset="-120"/>
                <a:ea typeface="微軟正黑體" panose="020B0604030504040204" pitchFamily="34" charset="-120"/>
              </a:rPr>
              <a:t>2</a:t>
            </a:r>
            <a:r>
              <a:rPr lang="zh-TW" altLang="en-US" sz="1600" dirty="0">
                <a:latin typeface="微軟正黑體" panose="020B0604030504040204" pitchFamily="34" charset="-120"/>
                <a:ea typeface="微軟正黑體" panose="020B0604030504040204" pitchFamily="34" charset="-120"/>
              </a:rPr>
              <a:t>所揭示之退火步驟，並無法針對本案無金屬電極層之反式太陽能電池製作方式提供任何的啟發。</a:t>
            </a:r>
          </a:p>
        </p:txBody>
      </p:sp>
    </p:spTree>
    <p:extLst>
      <p:ext uri="{BB962C8B-B14F-4D97-AF65-F5344CB8AC3E}">
        <p14:creationId xmlns:p14="http://schemas.microsoft.com/office/powerpoint/2010/main" val="1985630247"/>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日期版面配置區 1"/>
          <p:cNvSpPr>
            <a:spLocks noGrp="1"/>
          </p:cNvSpPr>
          <p:nvPr>
            <p:ph type="dt" sz="half" idx="10"/>
          </p:nvPr>
        </p:nvSpPr>
        <p:spPr>
          <a:xfrm>
            <a:off x="457200" y="6160219"/>
            <a:ext cx="2133600" cy="365125"/>
          </a:xfrm>
        </p:spPr>
        <p:txBody>
          <a:bodyPr/>
          <a:lstStyle/>
          <a:p>
            <a:r>
              <a:rPr lang="en-US" altLang="zh-TW" smtClean="0"/>
              <a:t>www.iipo.com.tw</a:t>
            </a:r>
            <a:endParaRPr lang="zh-TW" altLang="en-US" dirty="0"/>
          </a:p>
        </p:txBody>
      </p:sp>
      <p:sp>
        <p:nvSpPr>
          <p:cNvPr id="6" name="頁尾版面配置區 2"/>
          <p:cNvSpPr>
            <a:spLocks noGrp="1"/>
          </p:cNvSpPr>
          <p:nvPr>
            <p:ph type="ftr" sz="quarter" idx="11"/>
          </p:nvPr>
        </p:nvSpPr>
        <p:spPr>
          <a:xfrm>
            <a:off x="3124200" y="6160219"/>
            <a:ext cx="2895600" cy="365125"/>
          </a:xfrm>
        </p:spPr>
        <p:txBody>
          <a:bodyPr/>
          <a:lstStyle/>
          <a:p>
            <a:r>
              <a:rPr lang="zh-TW" altLang="en-US" smtClean="0"/>
              <a:t>源慶</a:t>
            </a:r>
            <a:r>
              <a:rPr lang="en-US" altLang="zh-TW" smtClean="0"/>
              <a:t>/</a:t>
            </a:r>
            <a:r>
              <a:rPr lang="zh-TW" altLang="en-US" smtClean="0"/>
              <a:t>鴻瑞國際法律專利商標事務所</a:t>
            </a:r>
            <a:endParaRPr lang="zh-TW" altLang="en-US" dirty="0"/>
          </a:p>
        </p:txBody>
      </p:sp>
      <p:sp>
        <p:nvSpPr>
          <p:cNvPr id="7" name="投影片編號版面配置區 3"/>
          <p:cNvSpPr>
            <a:spLocks noGrp="1"/>
          </p:cNvSpPr>
          <p:nvPr>
            <p:ph type="sldNum" sz="quarter" idx="12"/>
          </p:nvPr>
        </p:nvSpPr>
        <p:spPr>
          <a:xfrm>
            <a:off x="6553200" y="6160219"/>
            <a:ext cx="2133600" cy="365125"/>
          </a:xfrm>
        </p:spPr>
        <p:txBody>
          <a:bodyPr/>
          <a:lstStyle/>
          <a:p>
            <a:fld id="{144804FE-49CD-45A7-9DCA-03593087366E}" type="slidenum">
              <a:rPr lang="zh-TW" altLang="en-US" smtClean="0"/>
              <a:pPr/>
              <a:t>76</a:t>
            </a:fld>
            <a:endParaRPr lang="zh-TW" altLang="en-US"/>
          </a:p>
        </p:txBody>
      </p:sp>
      <p:cxnSp>
        <p:nvCxnSpPr>
          <p:cNvPr id="8" name="直線接點 7"/>
          <p:cNvCxnSpPr/>
          <p:nvPr/>
        </p:nvCxnSpPr>
        <p:spPr>
          <a:xfrm>
            <a:off x="0" y="6813376"/>
            <a:ext cx="9144000" cy="0"/>
          </a:xfrm>
          <a:prstGeom prst="line">
            <a:avLst/>
          </a:prstGeom>
          <a:ln w="165100"/>
        </p:spPr>
        <p:style>
          <a:lnRef idx="3">
            <a:schemeClr val="accent2"/>
          </a:lnRef>
          <a:fillRef idx="0">
            <a:schemeClr val="accent2"/>
          </a:fillRef>
          <a:effectRef idx="2">
            <a:schemeClr val="accent2"/>
          </a:effectRef>
          <a:fontRef idx="minor">
            <a:schemeClr val="tx1"/>
          </a:fontRef>
        </p:style>
      </p:cxnSp>
      <p:cxnSp>
        <p:nvCxnSpPr>
          <p:cNvPr id="9" name="直線接點 8"/>
          <p:cNvCxnSpPr/>
          <p:nvPr/>
        </p:nvCxnSpPr>
        <p:spPr>
          <a:xfrm>
            <a:off x="0" y="6597352"/>
            <a:ext cx="9144000" cy="0"/>
          </a:xfrm>
          <a:prstGeom prst="line">
            <a:avLst/>
          </a:prstGeom>
          <a:ln w="76200">
            <a:solidFill>
              <a:schemeClr val="accent2">
                <a:lumMod val="40000"/>
                <a:lumOff val="60000"/>
              </a:schemeClr>
            </a:solidFill>
          </a:ln>
        </p:spPr>
        <p:style>
          <a:lnRef idx="3">
            <a:schemeClr val="accent2"/>
          </a:lnRef>
          <a:fillRef idx="0">
            <a:schemeClr val="accent2"/>
          </a:fillRef>
          <a:effectRef idx="2">
            <a:schemeClr val="accent2"/>
          </a:effectRef>
          <a:fontRef idx="minor">
            <a:schemeClr val="tx1"/>
          </a:fontRef>
        </p:style>
      </p:cxnSp>
      <p:sp>
        <p:nvSpPr>
          <p:cNvPr id="10" name="文字方塊 9"/>
          <p:cNvSpPr txBox="1"/>
          <p:nvPr/>
        </p:nvSpPr>
        <p:spPr>
          <a:xfrm>
            <a:off x="2951820" y="214290"/>
            <a:ext cx="3240360" cy="707886"/>
          </a:xfrm>
          <a:prstGeom prst="rect">
            <a:avLst/>
          </a:prstGeom>
          <a:noFill/>
        </p:spPr>
        <p:txBody>
          <a:bodyPr wrap="square" rtlCol="0">
            <a:spAutoFit/>
          </a:bodyPr>
          <a:lstStyle/>
          <a:p>
            <a:pPr algn="ctr"/>
            <a:r>
              <a:rPr lang="zh-TW" altLang="en-US" sz="4000" dirty="0">
                <a:latin typeface="微軟正黑體" panose="020B0604030504040204" pitchFamily="34" charset="-120"/>
                <a:ea typeface="微軟正黑體" panose="020B0604030504040204" pitchFamily="34" charset="-120"/>
              </a:rPr>
              <a:t>案例解析</a:t>
            </a:r>
          </a:p>
        </p:txBody>
      </p:sp>
      <p:sp>
        <p:nvSpPr>
          <p:cNvPr id="11" name="內容版面配置區 2"/>
          <p:cNvSpPr txBox="1">
            <a:spLocks/>
          </p:cNvSpPr>
          <p:nvPr/>
        </p:nvSpPr>
        <p:spPr>
          <a:xfrm>
            <a:off x="1043608" y="2132856"/>
            <a:ext cx="4752528" cy="1368152"/>
          </a:xfrm>
          <a:prstGeom prst="rect">
            <a:avLst/>
          </a:prstGeom>
        </p:spPr>
        <p:txBody>
          <a:bodyPr>
            <a:noAutofit/>
          </a:bodyPr>
          <a:lstStyle/>
          <a:p>
            <a:pPr marL="342900" lvl="0" indent="-342900">
              <a:lnSpc>
                <a:spcPct val="150000"/>
              </a:lnSpc>
              <a:spcBef>
                <a:spcPct val="20000"/>
              </a:spcBef>
            </a:pPr>
            <a:r>
              <a:rPr lang="en-US" altLang="zh-TW" dirty="0" smtClean="0">
                <a:latin typeface="微軟正黑體" panose="020B0604030504040204" pitchFamily="34" charset="-120"/>
                <a:ea typeface="微軟正黑體" panose="020B0604030504040204" pitchFamily="34" charset="-120"/>
              </a:rPr>
              <a:t>5.</a:t>
            </a:r>
            <a:r>
              <a:rPr lang="zh-TW" altLang="en-US" dirty="0" smtClean="0">
                <a:latin typeface="微軟正黑體" panose="020B0604030504040204" pitchFamily="34" charset="-120"/>
                <a:ea typeface="微軟正黑體" panose="020B0604030504040204" pitchFamily="34" charset="-120"/>
              </a:rPr>
              <a:t> 以</a:t>
            </a:r>
            <a:r>
              <a:rPr lang="zh-TW" altLang="en-US" b="1" dirty="0" smtClean="0">
                <a:solidFill>
                  <a:schemeClr val="accent2"/>
                </a:solidFill>
                <a:latin typeface="微軟正黑體" panose="020B0604030504040204" pitchFamily="34" charset="-120"/>
                <a:ea typeface="微軟正黑體" panose="020B0604030504040204" pitchFamily="34" charset="-120"/>
              </a:rPr>
              <a:t>具有實質意義的差異點</a:t>
            </a:r>
            <a:r>
              <a:rPr lang="zh-TW" altLang="en-US" dirty="0" smtClean="0">
                <a:latin typeface="微軟正黑體" panose="020B0604030504040204" pitchFamily="34" charset="-120"/>
                <a:ea typeface="微軟正黑體" panose="020B0604030504040204" pitchFamily="34" charset="-120"/>
              </a:rPr>
              <a:t>為基礎，進行申請專利範圍的修正和撰寫申復理由，並清楚地切中差異要點</a:t>
            </a:r>
            <a:endParaRPr lang="en-US" altLang="zh-TW" dirty="0">
              <a:latin typeface="微軟正黑體" panose="020B0604030504040204" pitchFamily="34" charset="-120"/>
              <a:ea typeface="微軟正黑體" panose="020B0604030504040204" pitchFamily="34" charset="-120"/>
            </a:endParaRPr>
          </a:p>
        </p:txBody>
      </p:sp>
      <p:sp>
        <p:nvSpPr>
          <p:cNvPr id="12" name="矩形 11"/>
          <p:cNvSpPr/>
          <p:nvPr/>
        </p:nvSpPr>
        <p:spPr>
          <a:xfrm>
            <a:off x="827584" y="1012666"/>
            <a:ext cx="1440160" cy="400110"/>
          </a:xfrm>
          <a:prstGeom prst="rect">
            <a:avLst/>
          </a:prstGeom>
        </p:spPr>
        <p:txBody>
          <a:bodyPr wrap="square">
            <a:spAutoFit/>
          </a:bodyPr>
          <a:lstStyle/>
          <a:p>
            <a:pPr algn="ctr"/>
            <a:r>
              <a:rPr lang="zh-TW" altLang="en-US" sz="2000" b="1" dirty="0" smtClean="0">
                <a:latin typeface="微軟正黑體" panose="020B0604030504040204" pitchFamily="34" charset="-120"/>
                <a:ea typeface="微軟正黑體" panose="020B0604030504040204" pitchFamily="34" charset="-120"/>
                <a:cs typeface="華康標楷體(P)" pitchFamily="66" charset="-120"/>
              </a:rPr>
              <a:t>申復方式</a:t>
            </a:r>
            <a:endParaRPr lang="zh-TW" altLang="en-US" sz="2000" b="1"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86905" y="1844824"/>
            <a:ext cx="2995344" cy="43632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矩形 1"/>
          <p:cNvSpPr/>
          <p:nvPr/>
        </p:nvSpPr>
        <p:spPr>
          <a:xfrm>
            <a:off x="1038329" y="4073297"/>
            <a:ext cx="2736647" cy="507831"/>
          </a:xfrm>
          <a:prstGeom prst="rect">
            <a:avLst/>
          </a:prstGeom>
        </p:spPr>
        <p:txBody>
          <a:bodyPr wrap="none">
            <a:spAutoFit/>
          </a:bodyPr>
          <a:lstStyle/>
          <a:p>
            <a:pPr marL="342900" lvl="0" indent="-342900">
              <a:lnSpc>
                <a:spcPct val="150000"/>
              </a:lnSpc>
              <a:spcBef>
                <a:spcPct val="20000"/>
              </a:spcBef>
              <a:defRPr/>
            </a:pPr>
            <a:r>
              <a:rPr lang="en-US" altLang="zh-TW" dirty="0">
                <a:latin typeface="微軟正黑體" panose="020B0604030504040204" pitchFamily="34" charset="-120"/>
                <a:ea typeface="微軟正黑體" panose="020B0604030504040204" pitchFamily="34" charset="-120"/>
              </a:rPr>
              <a:t>6.</a:t>
            </a:r>
            <a:r>
              <a:rPr lang="zh-TW" altLang="en-US" dirty="0">
                <a:latin typeface="微軟正黑體" panose="020B0604030504040204" pitchFamily="34" charset="-120"/>
                <a:ea typeface="微軟正黑體" panose="020B0604030504040204" pitchFamily="34" charset="-120"/>
              </a:rPr>
              <a:t> 必要時可一併申請面詢</a:t>
            </a:r>
            <a:endParaRPr lang="en-US" altLang="zh-TW" dirty="0">
              <a:latin typeface="微軟正黑體" panose="020B0604030504040204" pitchFamily="34" charset="-120"/>
              <a:ea typeface="微軟正黑體" panose="020B0604030504040204" pitchFamily="34" charset="-120"/>
            </a:endParaRPr>
          </a:p>
        </p:txBody>
      </p:sp>
      <p:cxnSp>
        <p:nvCxnSpPr>
          <p:cNvPr id="22" name="直線接點 21"/>
          <p:cNvCxnSpPr/>
          <p:nvPr/>
        </p:nvCxnSpPr>
        <p:spPr>
          <a:xfrm>
            <a:off x="0" y="1916832"/>
            <a:ext cx="9144000" cy="0"/>
          </a:xfrm>
          <a:prstGeom prst="line">
            <a:avLst/>
          </a:prstGeom>
          <a:ln w="165100"/>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2019381483"/>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日期版面配置區 1"/>
          <p:cNvSpPr>
            <a:spLocks noGrp="1"/>
          </p:cNvSpPr>
          <p:nvPr>
            <p:ph type="dt" sz="half" idx="10"/>
          </p:nvPr>
        </p:nvSpPr>
        <p:spPr>
          <a:xfrm>
            <a:off x="457200" y="6160219"/>
            <a:ext cx="2133600" cy="365125"/>
          </a:xfrm>
        </p:spPr>
        <p:txBody>
          <a:bodyPr/>
          <a:lstStyle/>
          <a:p>
            <a:r>
              <a:rPr lang="en-US" altLang="zh-TW" smtClean="0"/>
              <a:t>www.iipo.com.tw</a:t>
            </a:r>
            <a:endParaRPr lang="zh-TW" altLang="en-US" dirty="0"/>
          </a:p>
        </p:txBody>
      </p:sp>
      <p:sp>
        <p:nvSpPr>
          <p:cNvPr id="6" name="頁尾版面配置區 2"/>
          <p:cNvSpPr>
            <a:spLocks noGrp="1"/>
          </p:cNvSpPr>
          <p:nvPr>
            <p:ph type="ftr" sz="quarter" idx="11"/>
          </p:nvPr>
        </p:nvSpPr>
        <p:spPr>
          <a:xfrm>
            <a:off x="3124200" y="6160219"/>
            <a:ext cx="2895600" cy="365125"/>
          </a:xfrm>
        </p:spPr>
        <p:txBody>
          <a:bodyPr/>
          <a:lstStyle/>
          <a:p>
            <a:r>
              <a:rPr lang="zh-TW" altLang="en-US" smtClean="0"/>
              <a:t>源慶</a:t>
            </a:r>
            <a:r>
              <a:rPr lang="en-US" altLang="zh-TW" smtClean="0"/>
              <a:t>/</a:t>
            </a:r>
            <a:r>
              <a:rPr lang="zh-TW" altLang="en-US" smtClean="0"/>
              <a:t>鴻瑞國際法律專利商標事務所</a:t>
            </a:r>
            <a:endParaRPr lang="zh-TW" altLang="en-US" dirty="0"/>
          </a:p>
        </p:txBody>
      </p:sp>
      <p:sp>
        <p:nvSpPr>
          <p:cNvPr id="7" name="投影片編號版面配置區 3"/>
          <p:cNvSpPr>
            <a:spLocks noGrp="1"/>
          </p:cNvSpPr>
          <p:nvPr>
            <p:ph type="sldNum" sz="quarter" idx="12"/>
          </p:nvPr>
        </p:nvSpPr>
        <p:spPr>
          <a:xfrm>
            <a:off x="6553200" y="6160219"/>
            <a:ext cx="2133600" cy="365125"/>
          </a:xfrm>
        </p:spPr>
        <p:txBody>
          <a:bodyPr/>
          <a:lstStyle/>
          <a:p>
            <a:fld id="{144804FE-49CD-45A7-9DCA-03593087366E}" type="slidenum">
              <a:rPr lang="zh-TW" altLang="en-US" smtClean="0"/>
              <a:pPr/>
              <a:t>77</a:t>
            </a:fld>
            <a:endParaRPr lang="zh-TW" altLang="en-US"/>
          </a:p>
        </p:txBody>
      </p:sp>
      <p:cxnSp>
        <p:nvCxnSpPr>
          <p:cNvPr id="8" name="直線接點 7"/>
          <p:cNvCxnSpPr/>
          <p:nvPr/>
        </p:nvCxnSpPr>
        <p:spPr>
          <a:xfrm>
            <a:off x="0" y="6813376"/>
            <a:ext cx="9144000" cy="0"/>
          </a:xfrm>
          <a:prstGeom prst="line">
            <a:avLst/>
          </a:prstGeom>
          <a:ln w="165100"/>
        </p:spPr>
        <p:style>
          <a:lnRef idx="3">
            <a:schemeClr val="accent2"/>
          </a:lnRef>
          <a:fillRef idx="0">
            <a:schemeClr val="accent2"/>
          </a:fillRef>
          <a:effectRef idx="2">
            <a:schemeClr val="accent2"/>
          </a:effectRef>
          <a:fontRef idx="minor">
            <a:schemeClr val="tx1"/>
          </a:fontRef>
        </p:style>
      </p:cxnSp>
      <p:cxnSp>
        <p:nvCxnSpPr>
          <p:cNvPr id="9" name="直線接點 8"/>
          <p:cNvCxnSpPr/>
          <p:nvPr/>
        </p:nvCxnSpPr>
        <p:spPr>
          <a:xfrm>
            <a:off x="0" y="6597352"/>
            <a:ext cx="9144000" cy="0"/>
          </a:xfrm>
          <a:prstGeom prst="line">
            <a:avLst/>
          </a:prstGeom>
          <a:ln w="76200">
            <a:solidFill>
              <a:schemeClr val="accent2">
                <a:lumMod val="40000"/>
                <a:lumOff val="60000"/>
              </a:schemeClr>
            </a:solidFill>
          </a:ln>
        </p:spPr>
        <p:style>
          <a:lnRef idx="3">
            <a:schemeClr val="accent2"/>
          </a:lnRef>
          <a:fillRef idx="0">
            <a:schemeClr val="accent2"/>
          </a:fillRef>
          <a:effectRef idx="2">
            <a:schemeClr val="accent2"/>
          </a:effectRef>
          <a:fontRef idx="minor">
            <a:schemeClr val="tx1"/>
          </a:fontRef>
        </p:style>
      </p:cxnSp>
      <p:sp>
        <p:nvSpPr>
          <p:cNvPr id="10" name="文字方塊 9"/>
          <p:cNvSpPr txBox="1"/>
          <p:nvPr/>
        </p:nvSpPr>
        <p:spPr>
          <a:xfrm>
            <a:off x="2951820" y="214290"/>
            <a:ext cx="3240360" cy="707886"/>
          </a:xfrm>
          <a:prstGeom prst="rect">
            <a:avLst/>
          </a:prstGeom>
          <a:noFill/>
        </p:spPr>
        <p:txBody>
          <a:bodyPr wrap="square" rtlCol="0">
            <a:spAutoFit/>
          </a:bodyPr>
          <a:lstStyle/>
          <a:p>
            <a:pPr algn="ctr"/>
            <a:r>
              <a:rPr lang="zh-TW" altLang="en-US" sz="4000" dirty="0">
                <a:latin typeface="微軟正黑體" panose="020B0604030504040204" pitchFamily="34" charset="-120"/>
                <a:ea typeface="微軟正黑體" panose="020B0604030504040204" pitchFamily="34" charset="-120"/>
              </a:rPr>
              <a:t>案例解析</a:t>
            </a:r>
          </a:p>
        </p:txBody>
      </p:sp>
      <p:sp>
        <p:nvSpPr>
          <p:cNvPr id="12" name="矩形 11"/>
          <p:cNvSpPr/>
          <p:nvPr/>
        </p:nvSpPr>
        <p:spPr>
          <a:xfrm>
            <a:off x="827584" y="1012666"/>
            <a:ext cx="1440160" cy="400110"/>
          </a:xfrm>
          <a:prstGeom prst="rect">
            <a:avLst/>
          </a:prstGeom>
        </p:spPr>
        <p:txBody>
          <a:bodyPr wrap="square">
            <a:spAutoFit/>
          </a:bodyPr>
          <a:lstStyle/>
          <a:p>
            <a:pPr algn="ctr"/>
            <a:r>
              <a:rPr lang="zh-TW" altLang="en-US" sz="2000" b="1" dirty="0">
                <a:latin typeface="微軟正黑體" panose="020B0604030504040204" pitchFamily="34" charset="-120"/>
                <a:ea typeface="微軟正黑體" panose="020B0604030504040204" pitchFamily="34" charset="-120"/>
              </a:rPr>
              <a:t>領證</a:t>
            </a:r>
            <a:endParaRPr lang="zh-TW" altLang="en-US" sz="2000" b="1" dirty="0"/>
          </a:p>
        </p:txBody>
      </p:sp>
      <p:cxnSp>
        <p:nvCxnSpPr>
          <p:cNvPr id="22" name="直線接點 21"/>
          <p:cNvCxnSpPr/>
          <p:nvPr/>
        </p:nvCxnSpPr>
        <p:spPr>
          <a:xfrm>
            <a:off x="0" y="1916832"/>
            <a:ext cx="9144000" cy="0"/>
          </a:xfrm>
          <a:prstGeom prst="line">
            <a:avLst/>
          </a:prstGeom>
          <a:ln w="165100"/>
        </p:spPr>
        <p:style>
          <a:lnRef idx="3">
            <a:schemeClr val="accent2"/>
          </a:lnRef>
          <a:fillRef idx="0">
            <a:schemeClr val="accent2"/>
          </a:fillRef>
          <a:effectRef idx="2">
            <a:schemeClr val="accent2"/>
          </a:effectRef>
          <a:fontRef idx="minor">
            <a:schemeClr val="tx1"/>
          </a:fontRef>
        </p:style>
      </p:cxn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35052" y="2132856"/>
            <a:ext cx="3073896" cy="43988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97734945"/>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日期版面配置區 1"/>
          <p:cNvSpPr>
            <a:spLocks noGrp="1"/>
          </p:cNvSpPr>
          <p:nvPr>
            <p:ph type="dt" sz="half" idx="10"/>
          </p:nvPr>
        </p:nvSpPr>
        <p:spPr>
          <a:xfrm>
            <a:off x="457200" y="6160219"/>
            <a:ext cx="2133600" cy="365125"/>
          </a:xfrm>
        </p:spPr>
        <p:txBody>
          <a:bodyPr/>
          <a:lstStyle/>
          <a:p>
            <a:r>
              <a:rPr lang="en-US" altLang="zh-TW" smtClean="0"/>
              <a:t>www.iipo.com.tw</a:t>
            </a:r>
            <a:endParaRPr lang="zh-TW" altLang="en-US" dirty="0"/>
          </a:p>
        </p:txBody>
      </p:sp>
      <p:sp>
        <p:nvSpPr>
          <p:cNvPr id="6" name="頁尾版面配置區 2"/>
          <p:cNvSpPr>
            <a:spLocks noGrp="1"/>
          </p:cNvSpPr>
          <p:nvPr>
            <p:ph type="ftr" sz="quarter" idx="11"/>
          </p:nvPr>
        </p:nvSpPr>
        <p:spPr>
          <a:xfrm>
            <a:off x="3124200" y="6160219"/>
            <a:ext cx="2895600" cy="365125"/>
          </a:xfrm>
        </p:spPr>
        <p:txBody>
          <a:bodyPr/>
          <a:lstStyle/>
          <a:p>
            <a:r>
              <a:rPr lang="zh-TW" altLang="en-US" smtClean="0"/>
              <a:t>源慶</a:t>
            </a:r>
            <a:r>
              <a:rPr lang="en-US" altLang="zh-TW" smtClean="0"/>
              <a:t>/</a:t>
            </a:r>
            <a:r>
              <a:rPr lang="zh-TW" altLang="en-US" smtClean="0"/>
              <a:t>鴻瑞國際法律專利商標事務所</a:t>
            </a:r>
            <a:endParaRPr lang="zh-TW" altLang="en-US" dirty="0"/>
          </a:p>
        </p:txBody>
      </p:sp>
      <p:sp>
        <p:nvSpPr>
          <p:cNvPr id="7" name="投影片編號版面配置區 3"/>
          <p:cNvSpPr>
            <a:spLocks noGrp="1"/>
          </p:cNvSpPr>
          <p:nvPr>
            <p:ph type="sldNum" sz="quarter" idx="12"/>
          </p:nvPr>
        </p:nvSpPr>
        <p:spPr>
          <a:xfrm>
            <a:off x="6553200" y="6160219"/>
            <a:ext cx="2133600" cy="365125"/>
          </a:xfrm>
        </p:spPr>
        <p:txBody>
          <a:bodyPr/>
          <a:lstStyle/>
          <a:p>
            <a:fld id="{144804FE-49CD-45A7-9DCA-03593087366E}" type="slidenum">
              <a:rPr lang="zh-TW" altLang="en-US" smtClean="0"/>
              <a:pPr/>
              <a:t>78</a:t>
            </a:fld>
            <a:endParaRPr lang="zh-TW" altLang="en-US"/>
          </a:p>
        </p:txBody>
      </p:sp>
      <p:cxnSp>
        <p:nvCxnSpPr>
          <p:cNvPr id="8" name="直線接點 7"/>
          <p:cNvCxnSpPr/>
          <p:nvPr/>
        </p:nvCxnSpPr>
        <p:spPr>
          <a:xfrm>
            <a:off x="0" y="6813376"/>
            <a:ext cx="9144000" cy="0"/>
          </a:xfrm>
          <a:prstGeom prst="line">
            <a:avLst/>
          </a:prstGeom>
          <a:ln w="165100"/>
        </p:spPr>
        <p:style>
          <a:lnRef idx="3">
            <a:schemeClr val="accent2"/>
          </a:lnRef>
          <a:fillRef idx="0">
            <a:schemeClr val="accent2"/>
          </a:fillRef>
          <a:effectRef idx="2">
            <a:schemeClr val="accent2"/>
          </a:effectRef>
          <a:fontRef idx="minor">
            <a:schemeClr val="tx1"/>
          </a:fontRef>
        </p:style>
      </p:cxnSp>
      <p:cxnSp>
        <p:nvCxnSpPr>
          <p:cNvPr id="9" name="直線接點 8"/>
          <p:cNvCxnSpPr/>
          <p:nvPr/>
        </p:nvCxnSpPr>
        <p:spPr>
          <a:xfrm>
            <a:off x="0" y="6597352"/>
            <a:ext cx="9144000" cy="0"/>
          </a:xfrm>
          <a:prstGeom prst="line">
            <a:avLst/>
          </a:prstGeom>
          <a:ln w="76200">
            <a:solidFill>
              <a:schemeClr val="accent2">
                <a:lumMod val="40000"/>
                <a:lumOff val="60000"/>
              </a:schemeClr>
            </a:solidFill>
          </a:ln>
        </p:spPr>
        <p:style>
          <a:lnRef idx="3">
            <a:schemeClr val="accent2"/>
          </a:lnRef>
          <a:fillRef idx="0">
            <a:schemeClr val="accent2"/>
          </a:fillRef>
          <a:effectRef idx="2">
            <a:schemeClr val="accent2"/>
          </a:effectRef>
          <a:fontRef idx="minor">
            <a:schemeClr val="tx1"/>
          </a:fontRef>
        </p:style>
      </p:cxnSp>
      <p:sp>
        <p:nvSpPr>
          <p:cNvPr id="10" name="文字方塊 9"/>
          <p:cNvSpPr txBox="1"/>
          <p:nvPr/>
        </p:nvSpPr>
        <p:spPr>
          <a:xfrm>
            <a:off x="2951820" y="214290"/>
            <a:ext cx="3240360" cy="707886"/>
          </a:xfrm>
          <a:prstGeom prst="rect">
            <a:avLst/>
          </a:prstGeom>
          <a:noFill/>
        </p:spPr>
        <p:txBody>
          <a:bodyPr wrap="square" rtlCol="0">
            <a:spAutoFit/>
          </a:bodyPr>
          <a:lstStyle/>
          <a:p>
            <a:pPr algn="ctr"/>
            <a:r>
              <a:rPr lang="zh-TW" altLang="en-US" sz="4000" dirty="0">
                <a:latin typeface="微軟正黑體" panose="020B0604030504040204" pitchFamily="34" charset="-120"/>
                <a:ea typeface="微軟正黑體" panose="020B0604030504040204" pitchFamily="34" charset="-120"/>
              </a:rPr>
              <a:t>案例解析</a:t>
            </a: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172" y="1006116"/>
            <a:ext cx="4801196" cy="3457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矩形 12"/>
          <p:cNvSpPr/>
          <p:nvPr/>
        </p:nvSpPr>
        <p:spPr>
          <a:xfrm>
            <a:off x="467544" y="3717032"/>
            <a:ext cx="3096344" cy="864096"/>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88024" y="1006116"/>
            <a:ext cx="4355976" cy="3457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矩形 13"/>
          <p:cNvSpPr/>
          <p:nvPr/>
        </p:nvSpPr>
        <p:spPr>
          <a:xfrm>
            <a:off x="5004048" y="3599757"/>
            <a:ext cx="3096344" cy="864096"/>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2052"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l="10400" t="78344" r="27747"/>
          <a:stretch/>
        </p:blipFill>
        <p:spPr bwMode="auto">
          <a:xfrm>
            <a:off x="1979712" y="4799617"/>
            <a:ext cx="5233447" cy="13196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矩形 15"/>
          <p:cNvSpPr/>
          <p:nvPr/>
        </p:nvSpPr>
        <p:spPr>
          <a:xfrm>
            <a:off x="8244408" y="4279287"/>
            <a:ext cx="648072" cy="184566"/>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 name="文字方塊 1"/>
          <p:cNvSpPr txBox="1"/>
          <p:nvPr/>
        </p:nvSpPr>
        <p:spPr>
          <a:xfrm>
            <a:off x="7092280" y="5003884"/>
            <a:ext cx="2135806" cy="369332"/>
          </a:xfrm>
          <a:prstGeom prst="rect">
            <a:avLst/>
          </a:prstGeom>
          <a:noFill/>
        </p:spPr>
        <p:txBody>
          <a:bodyPr wrap="square" rtlCol="0">
            <a:spAutoFit/>
          </a:bodyPr>
          <a:lstStyle/>
          <a:p>
            <a:pPr algn="ctr"/>
            <a:r>
              <a:rPr lang="zh-TW" altLang="en-US" b="1" dirty="0" smtClean="0">
                <a:latin typeface="微軟正黑體" panose="020B0604030504040204" pitchFamily="34" charset="-120"/>
                <a:ea typeface="微軟正黑體" panose="020B0604030504040204" pitchFamily="34" charset="-120"/>
              </a:rPr>
              <a:t>新型專利技術報告</a:t>
            </a:r>
            <a:r>
              <a:rPr lang="en-US" altLang="zh-TW" b="1" dirty="0" smtClean="0">
                <a:latin typeface="微軟正黑體" panose="020B0604030504040204" pitchFamily="34" charset="-120"/>
                <a:ea typeface="微軟正黑體" panose="020B0604030504040204" pitchFamily="34" charset="-120"/>
              </a:rPr>
              <a:t>?</a:t>
            </a:r>
            <a:endParaRPr lang="zh-TW" altLang="en-US" b="1"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687947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ox(in)">
                                      <p:cBhvr>
                                        <p:cTn id="7" dur="10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ox(in)">
                                      <p:cBhvr>
                                        <p:cTn id="12" dur="10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05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4" presetClass="entr" presetSubtype="16"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box(in)">
                                      <p:cBhvr>
                                        <p:cTn id="21" dur="1000"/>
                                        <p:tgtEl>
                                          <p:spTgt spid="16"/>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6" grpId="0" animBg="1"/>
      <p:bldP spid="2" grpId="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日期版面配置區 1"/>
          <p:cNvSpPr>
            <a:spLocks noGrp="1"/>
          </p:cNvSpPr>
          <p:nvPr>
            <p:ph type="dt" sz="half" idx="10"/>
          </p:nvPr>
        </p:nvSpPr>
        <p:spPr>
          <a:xfrm>
            <a:off x="457200" y="6160219"/>
            <a:ext cx="2133600" cy="365125"/>
          </a:xfrm>
        </p:spPr>
        <p:txBody>
          <a:bodyPr/>
          <a:lstStyle/>
          <a:p>
            <a:r>
              <a:rPr lang="en-US" altLang="zh-TW" smtClean="0"/>
              <a:t>www.iipo.com.tw</a:t>
            </a:r>
            <a:endParaRPr lang="zh-TW" altLang="en-US" dirty="0"/>
          </a:p>
        </p:txBody>
      </p:sp>
      <p:sp>
        <p:nvSpPr>
          <p:cNvPr id="6" name="頁尾版面配置區 2"/>
          <p:cNvSpPr>
            <a:spLocks noGrp="1"/>
          </p:cNvSpPr>
          <p:nvPr>
            <p:ph type="ftr" sz="quarter" idx="11"/>
          </p:nvPr>
        </p:nvSpPr>
        <p:spPr>
          <a:xfrm>
            <a:off x="3124200" y="6160219"/>
            <a:ext cx="2895600" cy="365125"/>
          </a:xfrm>
        </p:spPr>
        <p:txBody>
          <a:bodyPr/>
          <a:lstStyle/>
          <a:p>
            <a:r>
              <a:rPr lang="zh-TW" altLang="en-US" smtClean="0"/>
              <a:t>源慶</a:t>
            </a:r>
            <a:r>
              <a:rPr lang="en-US" altLang="zh-TW" smtClean="0"/>
              <a:t>/</a:t>
            </a:r>
            <a:r>
              <a:rPr lang="zh-TW" altLang="en-US" smtClean="0"/>
              <a:t>鴻瑞國際法律專利商標事務所</a:t>
            </a:r>
            <a:endParaRPr lang="zh-TW" altLang="en-US" dirty="0"/>
          </a:p>
        </p:txBody>
      </p:sp>
      <p:sp>
        <p:nvSpPr>
          <p:cNvPr id="7" name="投影片編號版面配置區 3"/>
          <p:cNvSpPr>
            <a:spLocks noGrp="1"/>
          </p:cNvSpPr>
          <p:nvPr>
            <p:ph type="sldNum" sz="quarter" idx="12"/>
          </p:nvPr>
        </p:nvSpPr>
        <p:spPr>
          <a:xfrm>
            <a:off x="6553200" y="6160219"/>
            <a:ext cx="2133600" cy="365125"/>
          </a:xfrm>
        </p:spPr>
        <p:txBody>
          <a:bodyPr/>
          <a:lstStyle/>
          <a:p>
            <a:fld id="{144804FE-49CD-45A7-9DCA-03593087366E}" type="slidenum">
              <a:rPr lang="zh-TW" altLang="en-US" smtClean="0"/>
              <a:pPr/>
              <a:t>79</a:t>
            </a:fld>
            <a:endParaRPr lang="zh-TW" altLang="en-US"/>
          </a:p>
        </p:txBody>
      </p:sp>
      <p:cxnSp>
        <p:nvCxnSpPr>
          <p:cNvPr id="8" name="直線接點 7"/>
          <p:cNvCxnSpPr/>
          <p:nvPr/>
        </p:nvCxnSpPr>
        <p:spPr>
          <a:xfrm>
            <a:off x="0" y="6813376"/>
            <a:ext cx="9144000" cy="0"/>
          </a:xfrm>
          <a:prstGeom prst="line">
            <a:avLst/>
          </a:prstGeom>
          <a:ln w="165100"/>
        </p:spPr>
        <p:style>
          <a:lnRef idx="3">
            <a:schemeClr val="accent2"/>
          </a:lnRef>
          <a:fillRef idx="0">
            <a:schemeClr val="accent2"/>
          </a:fillRef>
          <a:effectRef idx="2">
            <a:schemeClr val="accent2"/>
          </a:effectRef>
          <a:fontRef idx="minor">
            <a:schemeClr val="tx1"/>
          </a:fontRef>
        </p:style>
      </p:cxnSp>
      <p:cxnSp>
        <p:nvCxnSpPr>
          <p:cNvPr id="9" name="直線接點 8"/>
          <p:cNvCxnSpPr/>
          <p:nvPr/>
        </p:nvCxnSpPr>
        <p:spPr>
          <a:xfrm>
            <a:off x="0" y="6597352"/>
            <a:ext cx="9144000" cy="0"/>
          </a:xfrm>
          <a:prstGeom prst="line">
            <a:avLst/>
          </a:prstGeom>
          <a:ln w="76200">
            <a:solidFill>
              <a:schemeClr val="accent2">
                <a:lumMod val="40000"/>
                <a:lumOff val="60000"/>
              </a:schemeClr>
            </a:solidFill>
          </a:ln>
        </p:spPr>
        <p:style>
          <a:lnRef idx="3">
            <a:schemeClr val="accent2"/>
          </a:lnRef>
          <a:fillRef idx="0">
            <a:schemeClr val="accent2"/>
          </a:fillRef>
          <a:effectRef idx="2">
            <a:schemeClr val="accent2"/>
          </a:effectRef>
          <a:fontRef idx="minor">
            <a:schemeClr val="tx1"/>
          </a:fontRef>
        </p:style>
      </p:cxnSp>
      <p:sp>
        <p:nvSpPr>
          <p:cNvPr id="10" name="文字方塊 9"/>
          <p:cNvSpPr txBox="1"/>
          <p:nvPr/>
        </p:nvSpPr>
        <p:spPr>
          <a:xfrm>
            <a:off x="2951820" y="214290"/>
            <a:ext cx="3240360" cy="707886"/>
          </a:xfrm>
          <a:prstGeom prst="rect">
            <a:avLst/>
          </a:prstGeom>
          <a:noFill/>
        </p:spPr>
        <p:txBody>
          <a:bodyPr wrap="square" rtlCol="0">
            <a:spAutoFit/>
          </a:bodyPr>
          <a:lstStyle/>
          <a:p>
            <a:pPr algn="ctr"/>
            <a:r>
              <a:rPr lang="zh-TW" altLang="en-US" sz="4000" dirty="0">
                <a:latin typeface="微軟正黑體" panose="020B0604030504040204" pitchFamily="34" charset="-120"/>
                <a:ea typeface="微軟正黑體" panose="020B0604030504040204" pitchFamily="34" charset="-120"/>
              </a:rPr>
              <a:t>案例解析</a:t>
            </a:r>
          </a:p>
        </p:txBody>
      </p:sp>
      <p:cxnSp>
        <p:nvCxnSpPr>
          <p:cNvPr id="22" name="直線接點 21"/>
          <p:cNvCxnSpPr/>
          <p:nvPr/>
        </p:nvCxnSpPr>
        <p:spPr>
          <a:xfrm>
            <a:off x="0" y="1916832"/>
            <a:ext cx="9144000" cy="0"/>
          </a:xfrm>
          <a:prstGeom prst="line">
            <a:avLst/>
          </a:prstGeom>
          <a:ln w="165100"/>
        </p:spPr>
        <p:style>
          <a:lnRef idx="3">
            <a:schemeClr val="accent2"/>
          </a:lnRef>
          <a:fillRef idx="0">
            <a:schemeClr val="accent2"/>
          </a:fillRef>
          <a:effectRef idx="2">
            <a:schemeClr val="accent2"/>
          </a:effectRef>
          <a:fontRef idx="minor">
            <a:schemeClr val="tx1"/>
          </a:fontRef>
        </p:style>
      </p:cxnSp>
      <p:sp>
        <p:nvSpPr>
          <p:cNvPr id="11" name="矩形 10"/>
          <p:cNvSpPr/>
          <p:nvPr/>
        </p:nvSpPr>
        <p:spPr>
          <a:xfrm>
            <a:off x="755576" y="1372706"/>
            <a:ext cx="3312368" cy="400110"/>
          </a:xfrm>
          <a:prstGeom prst="rect">
            <a:avLst/>
          </a:prstGeom>
        </p:spPr>
        <p:txBody>
          <a:bodyPr wrap="square">
            <a:spAutoFit/>
          </a:bodyPr>
          <a:lstStyle/>
          <a:p>
            <a:pPr algn="ctr"/>
            <a:r>
              <a:rPr lang="zh-TW" altLang="en-US" sz="2000" b="1" dirty="0">
                <a:latin typeface="微軟正黑體" panose="020B0604030504040204" pitchFamily="34" charset="-120"/>
                <a:ea typeface="微軟正黑體" panose="020B0604030504040204" pitchFamily="34" charset="-120"/>
                <a:cs typeface="華康標楷體(P)" pitchFamily="66" charset="-120"/>
              </a:rPr>
              <a:t>新型專利技術</a:t>
            </a:r>
            <a:r>
              <a:rPr lang="zh-TW" altLang="en-US" sz="2000" b="1" dirty="0" smtClean="0">
                <a:latin typeface="微軟正黑體" panose="020B0604030504040204" pitchFamily="34" charset="-120"/>
                <a:ea typeface="微軟正黑體" panose="020B0604030504040204" pitchFamily="34" charset="-120"/>
                <a:cs typeface="華康標楷體(P)" pitchFamily="66" charset="-120"/>
              </a:rPr>
              <a:t>報告？</a:t>
            </a:r>
            <a:endParaRPr lang="zh-TW" altLang="en-US" sz="2000" b="1" dirty="0"/>
          </a:p>
        </p:txBody>
      </p:sp>
      <p:sp>
        <p:nvSpPr>
          <p:cNvPr id="2" name="矩形 1"/>
          <p:cNvSpPr/>
          <p:nvPr/>
        </p:nvSpPr>
        <p:spPr>
          <a:xfrm>
            <a:off x="1295636" y="2132856"/>
            <a:ext cx="6660740" cy="923330"/>
          </a:xfrm>
          <a:prstGeom prst="rect">
            <a:avLst/>
          </a:prstGeom>
        </p:spPr>
        <p:txBody>
          <a:bodyPr wrap="square">
            <a:spAutoFit/>
          </a:bodyPr>
          <a:lstStyle/>
          <a:p>
            <a:r>
              <a:rPr lang="zh-TW" altLang="en-US" dirty="0">
                <a:latin typeface="微軟正黑體" panose="020B0604030504040204" pitchFamily="34" charset="-120"/>
                <a:ea typeface="微軟正黑體" panose="020B0604030504040204" pitchFamily="34" charset="-120"/>
              </a:rPr>
              <a:t>新型專利採</a:t>
            </a:r>
            <a:r>
              <a:rPr lang="zh-TW" altLang="en-US" b="1" dirty="0">
                <a:latin typeface="微軟正黑體" panose="020B0604030504040204" pitchFamily="34" charset="-120"/>
                <a:ea typeface="微軟正黑體" panose="020B0604030504040204" pitchFamily="34" charset="-120"/>
              </a:rPr>
              <a:t>形式審查</a:t>
            </a:r>
            <a:r>
              <a:rPr lang="zh-TW" altLang="en-US" dirty="0">
                <a:latin typeface="微軟正黑體" panose="020B0604030504040204" pitchFamily="34" charset="-120"/>
                <a:ea typeface="微軟正黑體" panose="020B0604030504040204" pitchFamily="34" charset="-120"/>
              </a:rPr>
              <a:t>，對新型專利申請案不進行前案檢索，</a:t>
            </a:r>
            <a:r>
              <a:rPr lang="zh-TW" altLang="en-US" dirty="0" smtClean="0">
                <a:latin typeface="微軟正黑體" panose="020B0604030504040204" pitchFamily="34" charset="-120"/>
                <a:ea typeface="微軟正黑體" panose="020B0604030504040204" pitchFamily="34" charset="-120"/>
              </a:rPr>
              <a:t>亦不做</a:t>
            </a:r>
            <a:r>
              <a:rPr lang="zh-TW" altLang="en-US" dirty="0">
                <a:latin typeface="微軟正黑體" panose="020B0604030504040204" pitchFamily="34" charset="-120"/>
                <a:ea typeface="微軟正黑體" panose="020B0604030504040204" pitchFamily="34" charset="-120"/>
              </a:rPr>
              <a:t>是否滿足實體要件之判斷，通過形式審查後就核准專利</a:t>
            </a:r>
            <a:r>
              <a:rPr lang="zh-TW" altLang="en-US" dirty="0" smtClean="0">
                <a:latin typeface="微軟正黑體" panose="020B0604030504040204" pitchFamily="34" charset="-120"/>
                <a:ea typeface="微軟正黑體" panose="020B0604030504040204" pitchFamily="34" charset="-120"/>
              </a:rPr>
              <a:t>，並</a:t>
            </a:r>
            <a:r>
              <a:rPr lang="zh-TW" altLang="en-US" dirty="0">
                <a:latin typeface="微軟正黑體" panose="020B0604030504040204" pitchFamily="34" charset="-120"/>
                <a:ea typeface="微軟正黑體" panose="020B0604030504040204" pitchFamily="34" charset="-120"/>
              </a:rPr>
              <a:t>繳費公告領證</a:t>
            </a:r>
            <a:r>
              <a:rPr lang="zh-TW" altLang="en-US" dirty="0" smtClean="0">
                <a:latin typeface="微軟正黑體" panose="020B0604030504040204" pitchFamily="34" charset="-120"/>
                <a:ea typeface="微軟正黑體" panose="020B0604030504040204" pitchFamily="34" charset="-120"/>
              </a:rPr>
              <a:t>。因此，</a:t>
            </a:r>
            <a:r>
              <a:rPr lang="zh-TW" altLang="en-US" b="1" dirty="0" smtClean="0">
                <a:latin typeface="微軟正黑體" panose="020B0604030504040204" pitchFamily="34" charset="-120"/>
                <a:ea typeface="微軟正黑體" panose="020B0604030504040204" pitchFamily="34" charset="-120"/>
              </a:rPr>
              <a:t>此</a:t>
            </a:r>
            <a:r>
              <a:rPr lang="zh-TW" altLang="en-US" b="1" dirty="0">
                <a:latin typeface="微軟正黑體" panose="020B0604030504040204" pitchFamily="34" charset="-120"/>
                <a:ea typeface="微軟正黑體" panose="020B0604030504040204" pitchFamily="34" charset="-120"/>
              </a:rPr>
              <a:t>種權利相當不安定及</a:t>
            </a:r>
            <a:r>
              <a:rPr lang="zh-TW" altLang="en-US" b="1" dirty="0" smtClean="0">
                <a:latin typeface="微軟正黑體" panose="020B0604030504040204" pitchFamily="34" charset="-120"/>
                <a:ea typeface="微軟正黑體" panose="020B0604030504040204" pitchFamily="34" charset="-120"/>
              </a:rPr>
              <a:t>不確定</a:t>
            </a:r>
            <a:r>
              <a:rPr lang="zh-TW" altLang="en-US" dirty="0" smtClean="0">
                <a:latin typeface="微軟正黑體" panose="020B0604030504040204" pitchFamily="34" charset="-120"/>
                <a:ea typeface="微軟正黑體" panose="020B0604030504040204" pitchFamily="34" charset="-120"/>
              </a:rPr>
              <a:t>。</a:t>
            </a:r>
            <a:endParaRPr lang="zh-TW" altLang="en-US" dirty="0">
              <a:latin typeface="微軟正黑體" panose="020B0604030504040204" pitchFamily="34" charset="-120"/>
              <a:ea typeface="微軟正黑體" panose="020B0604030504040204" pitchFamily="34" charset="-120"/>
            </a:endParaRPr>
          </a:p>
        </p:txBody>
      </p:sp>
      <p:grpSp>
        <p:nvGrpSpPr>
          <p:cNvPr id="4" name="群組 3"/>
          <p:cNvGrpSpPr/>
          <p:nvPr/>
        </p:nvGrpSpPr>
        <p:grpSpPr>
          <a:xfrm>
            <a:off x="971600" y="3284984"/>
            <a:ext cx="6907547" cy="1067926"/>
            <a:chOff x="971600" y="3284984"/>
            <a:chExt cx="6907547" cy="1067926"/>
          </a:xfrm>
        </p:grpSpPr>
        <p:sp>
          <p:nvSpPr>
            <p:cNvPr id="14" name="矩形 13"/>
            <p:cNvSpPr/>
            <p:nvPr/>
          </p:nvSpPr>
          <p:spPr>
            <a:xfrm>
              <a:off x="971600" y="3284984"/>
              <a:ext cx="2031325" cy="369332"/>
            </a:xfrm>
            <a:prstGeom prst="rect">
              <a:avLst/>
            </a:prstGeom>
          </p:spPr>
          <p:txBody>
            <a:bodyPr wrap="none">
              <a:spAutoFit/>
            </a:bodyPr>
            <a:lstStyle/>
            <a:p>
              <a:r>
                <a:rPr lang="zh-TW" altLang="en-US" b="1" dirty="0" smtClean="0">
                  <a:solidFill>
                    <a:srgbClr val="000000"/>
                  </a:solidFill>
                  <a:latin typeface="微軟正黑體" pitchFamily="34" charset="-120"/>
                  <a:ea typeface="微軟正黑體" pitchFamily="34" charset="-120"/>
                </a:rPr>
                <a:t>專利法第一一六條</a:t>
              </a:r>
              <a:endParaRPr lang="zh-TW" altLang="en-US" b="1" dirty="0">
                <a:latin typeface="微軟正黑體" pitchFamily="34" charset="-120"/>
                <a:ea typeface="微軟正黑體" pitchFamily="34" charset="-120"/>
              </a:endParaRPr>
            </a:p>
          </p:txBody>
        </p:sp>
        <p:sp>
          <p:nvSpPr>
            <p:cNvPr id="15" name="矩形 14"/>
            <p:cNvSpPr/>
            <p:nvPr/>
          </p:nvSpPr>
          <p:spPr>
            <a:xfrm>
              <a:off x="1326419" y="3645024"/>
              <a:ext cx="6552728" cy="707886"/>
            </a:xfrm>
            <a:prstGeom prst="rect">
              <a:avLst/>
            </a:prstGeom>
          </p:spPr>
          <p:txBody>
            <a:bodyPr wrap="square">
              <a:spAutoFit/>
            </a:bodyPr>
            <a:lstStyle/>
            <a:p>
              <a:pPr lvl="0" fontAlgn="base">
                <a:spcBef>
                  <a:spcPct val="0"/>
                </a:spcBef>
                <a:spcAft>
                  <a:spcPct val="0"/>
                </a:spcAft>
              </a:pPr>
              <a:r>
                <a:rPr kumimoji="1" lang="zh-TW" altLang="en-US" sz="2000" dirty="0">
                  <a:solidFill>
                    <a:srgbClr val="000000"/>
                  </a:solidFill>
                  <a:latin typeface="微軟正黑體" pitchFamily="34" charset="-120"/>
                  <a:ea typeface="微軟正黑體" pitchFamily="34" charset="-120"/>
                  <a:cs typeface="新細明體" pitchFamily="18" charset="-120"/>
                </a:rPr>
                <a:t>新型專利權人行使新型專利權時</a:t>
              </a:r>
              <a:r>
                <a:rPr kumimoji="1" lang="zh-TW" altLang="en-US" sz="2000" dirty="0" smtClean="0">
                  <a:solidFill>
                    <a:srgbClr val="000000"/>
                  </a:solidFill>
                  <a:latin typeface="微軟正黑體" pitchFamily="34" charset="-120"/>
                  <a:ea typeface="微軟正黑體" pitchFamily="34" charset="-120"/>
                  <a:cs typeface="新細明體" pitchFamily="18" charset="-120"/>
                </a:rPr>
                <a:t>，</a:t>
              </a:r>
              <a:endParaRPr kumimoji="1" lang="en-US" altLang="zh-TW" sz="2000" dirty="0" smtClean="0">
                <a:solidFill>
                  <a:srgbClr val="000000"/>
                </a:solidFill>
                <a:latin typeface="微軟正黑體" pitchFamily="34" charset="-120"/>
                <a:ea typeface="微軟正黑體" pitchFamily="34" charset="-120"/>
                <a:cs typeface="新細明體" pitchFamily="18" charset="-120"/>
              </a:endParaRPr>
            </a:p>
            <a:p>
              <a:pPr lvl="0" algn="r" fontAlgn="base">
                <a:spcBef>
                  <a:spcPct val="0"/>
                </a:spcBef>
                <a:spcAft>
                  <a:spcPct val="0"/>
                </a:spcAft>
              </a:pPr>
              <a:r>
                <a:rPr kumimoji="1" lang="zh-TW" altLang="en-US" sz="2000" dirty="0" smtClean="0">
                  <a:solidFill>
                    <a:srgbClr val="000000"/>
                  </a:solidFill>
                  <a:latin typeface="微軟正黑體" pitchFamily="34" charset="-120"/>
                  <a:ea typeface="微軟正黑體" pitchFamily="34" charset="-120"/>
                  <a:cs typeface="新細明體" pitchFamily="18" charset="-120"/>
                </a:rPr>
                <a:t>如</a:t>
              </a:r>
              <a:r>
                <a:rPr kumimoji="1" lang="zh-TW" altLang="en-US" sz="2000" dirty="0">
                  <a:solidFill>
                    <a:srgbClr val="000000"/>
                  </a:solidFill>
                  <a:latin typeface="微軟正黑體" pitchFamily="34" charset="-120"/>
                  <a:ea typeface="微軟正黑體" pitchFamily="34" charset="-120"/>
                  <a:cs typeface="新細明體" pitchFamily="18" charset="-120"/>
                </a:rPr>
                <a:t>未提示新型</a:t>
              </a:r>
              <a:r>
                <a:rPr kumimoji="1" lang="zh-TW" altLang="en-US" sz="2000" dirty="0" smtClean="0">
                  <a:solidFill>
                    <a:srgbClr val="000000"/>
                  </a:solidFill>
                  <a:latin typeface="微軟正黑體" pitchFamily="34" charset="-120"/>
                  <a:ea typeface="微軟正黑體" pitchFamily="34" charset="-120"/>
                  <a:cs typeface="新細明體" pitchFamily="18" charset="-120"/>
                </a:rPr>
                <a:t>專利</a:t>
              </a:r>
              <a:r>
                <a:rPr kumimoji="1" lang="zh-TW" altLang="en-US" sz="2000" dirty="0">
                  <a:solidFill>
                    <a:srgbClr val="000000"/>
                  </a:solidFill>
                  <a:latin typeface="微軟正黑體" pitchFamily="34" charset="-120"/>
                  <a:ea typeface="微軟正黑體" pitchFamily="34" charset="-120"/>
                  <a:cs typeface="新細明體" pitchFamily="18" charset="-120"/>
                </a:rPr>
                <a:t>技術</a:t>
              </a:r>
              <a:r>
                <a:rPr kumimoji="1" lang="zh-TW" altLang="en-US" sz="2000" dirty="0" smtClean="0">
                  <a:solidFill>
                    <a:srgbClr val="000000"/>
                  </a:solidFill>
                  <a:latin typeface="微軟正黑體" pitchFamily="34" charset="-120"/>
                  <a:ea typeface="微軟正黑體" pitchFamily="34" charset="-120"/>
                  <a:cs typeface="新細明體" pitchFamily="18" charset="-120"/>
                </a:rPr>
                <a:t>報告</a:t>
              </a:r>
              <a:r>
                <a:rPr kumimoji="1" lang="zh-TW" altLang="en-US" sz="2000" dirty="0">
                  <a:solidFill>
                    <a:srgbClr val="000000"/>
                  </a:solidFill>
                  <a:latin typeface="微軟正黑體" pitchFamily="34" charset="-120"/>
                  <a:ea typeface="微軟正黑體" pitchFamily="34" charset="-120"/>
                  <a:cs typeface="新細明體" pitchFamily="18" charset="-120"/>
                </a:rPr>
                <a:t>，不得</a:t>
              </a:r>
              <a:r>
                <a:rPr kumimoji="1" lang="zh-TW" altLang="en-US" sz="2000" dirty="0" smtClean="0">
                  <a:solidFill>
                    <a:srgbClr val="000000"/>
                  </a:solidFill>
                  <a:latin typeface="微軟正黑體" pitchFamily="34" charset="-120"/>
                  <a:ea typeface="微軟正黑體" pitchFamily="34" charset="-120"/>
                  <a:cs typeface="新細明體" pitchFamily="18" charset="-120"/>
                </a:rPr>
                <a:t>進行</a:t>
              </a:r>
              <a:r>
                <a:rPr kumimoji="1" lang="zh-TW" altLang="en-US" sz="2000" b="1" dirty="0" smtClean="0">
                  <a:solidFill>
                    <a:srgbClr val="000000"/>
                  </a:solidFill>
                  <a:latin typeface="微軟正黑體" pitchFamily="34" charset="-120"/>
                  <a:ea typeface="微軟正黑體" pitchFamily="34" charset="-120"/>
                  <a:cs typeface="新細明體" pitchFamily="18" charset="-120"/>
                </a:rPr>
                <a:t>警告</a:t>
              </a:r>
              <a:r>
                <a:rPr kumimoji="1" lang="zh-TW" altLang="en-US" sz="2000" dirty="0">
                  <a:solidFill>
                    <a:srgbClr val="000000"/>
                  </a:solidFill>
                  <a:latin typeface="微軟正黑體" pitchFamily="34" charset="-120"/>
                  <a:ea typeface="微軟正黑體" pitchFamily="34" charset="-120"/>
                  <a:cs typeface="新細明體" pitchFamily="18" charset="-120"/>
                </a:rPr>
                <a:t>。</a:t>
              </a:r>
              <a:endParaRPr lang="zh-TW" altLang="en-US" sz="2000" b="1" dirty="0">
                <a:solidFill>
                  <a:srgbClr val="FF0000"/>
                </a:solidFill>
                <a:latin typeface="微軟正黑體" pitchFamily="34" charset="-120"/>
                <a:ea typeface="微軟正黑體" pitchFamily="34" charset="-120"/>
              </a:endParaRPr>
            </a:p>
          </p:txBody>
        </p:sp>
      </p:grpSp>
      <p:grpSp>
        <p:nvGrpSpPr>
          <p:cNvPr id="17" name="群組 16"/>
          <p:cNvGrpSpPr/>
          <p:nvPr/>
        </p:nvGrpSpPr>
        <p:grpSpPr>
          <a:xfrm>
            <a:off x="971600" y="4573577"/>
            <a:ext cx="6907547" cy="1375703"/>
            <a:chOff x="971600" y="3284984"/>
            <a:chExt cx="6907547" cy="1375703"/>
          </a:xfrm>
        </p:grpSpPr>
        <p:sp>
          <p:nvSpPr>
            <p:cNvPr id="18" name="矩形 17"/>
            <p:cNvSpPr/>
            <p:nvPr/>
          </p:nvSpPr>
          <p:spPr>
            <a:xfrm>
              <a:off x="971600" y="3284984"/>
              <a:ext cx="2031325" cy="369332"/>
            </a:xfrm>
            <a:prstGeom prst="rect">
              <a:avLst/>
            </a:prstGeom>
          </p:spPr>
          <p:txBody>
            <a:bodyPr wrap="none">
              <a:spAutoFit/>
            </a:bodyPr>
            <a:lstStyle/>
            <a:p>
              <a:r>
                <a:rPr lang="zh-TW" altLang="en-US" b="1" dirty="0" smtClean="0">
                  <a:solidFill>
                    <a:srgbClr val="000000"/>
                  </a:solidFill>
                  <a:latin typeface="微軟正黑體" pitchFamily="34" charset="-120"/>
                  <a:ea typeface="微軟正黑體" pitchFamily="34" charset="-120"/>
                </a:rPr>
                <a:t>專利法第一一七條</a:t>
              </a:r>
              <a:endParaRPr lang="zh-TW" altLang="en-US" b="1" dirty="0">
                <a:latin typeface="微軟正黑體" pitchFamily="34" charset="-120"/>
                <a:ea typeface="微軟正黑體" pitchFamily="34" charset="-120"/>
              </a:endParaRPr>
            </a:p>
          </p:txBody>
        </p:sp>
        <p:sp>
          <p:nvSpPr>
            <p:cNvPr id="19" name="矩形 18"/>
            <p:cNvSpPr/>
            <p:nvPr/>
          </p:nvSpPr>
          <p:spPr>
            <a:xfrm>
              <a:off x="1326419" y="3645024"/>
              <a:ext cx="6552728" cy="1015663"/>
            </a:xfrm>
            <a:prstGeom prst="rect">
              <a:avLst/>
            </a:prstGeom>
          </p:spPr>
          <p:txBody>
            <a:bodyPr wrap="square">
              <a:spAutoFit/>
            </a:bodyPr>
            <a:lstStyle/>
            <a:p>
              <a:pPr lvl="0" fontAlgn="base">
                <a:spcBef>
                  <a:spcPct val="0"/>
                </a:spcBef>
                <a:spcAft>
                  <a:spcPct val="0"/>
                </a:spcAft>
              </a:pPr>
              <a:r>
                <a:rPr kumimoji="1" lang="zh-TW" altLang="en-US" sz="2000" dirty="0" smtClean="0">
                  <a:solidFill>
                    <a:srgbClr val="000000"/>
                  </a:solidFill>
                  <a:latin typeface="微軟正黑體" pitchFamily="34" charset="-120"/>
                  <a:ea typeface="微軟正黑體" pitchFamily="34" charset="-120"/>
                  <a:cs typeface="新細明體" pitchFamily="18" charset="-120"/>
                </a:rPr>
                <a:t>新型</a:t>
              </a:r>
              <a:r>
                <a:rPr kumimoji="1" lang="zh-TW" altLang="en-US" sz="2000" dirty="0">
                  <a:solidFill>
                    <a:srgbClr val="000000"/>
                  </a:solidFill>
                  <a:latin typeface="微軟正黑體" pitchFamily="34" charset="-120"/>
                  <a:ea typeface="微軟正黑體" pitchFamily="34" charset="-120"/>
                  <a:cs typeface="新細明體" pitchFamily="18" charset="-120"/>
                </a:rPr>
                <a:t>專利權人之專利權遭撤銷時，就其於</a:t>
              </a:r>
              <a:r>
                <a:rPr kumimoji="1" lang="zh-TW" altLang="en-US" sz="2000" b="1" dirty="0">
                  <a:solidFill>
                    <a:srgbClr val="000000"/>
                  </a:solidFill>
                  <a:latin typeface="微軟正黑體" pitchFamily="34" charset="-120"/>
                  <a:ea typeface="微軟正黑體" pitchFamily="34" charset="-120"/>
                  <a:cs typeface="新細明體" pitchFamily="18" charset="-120"/>
                </a:rPr>
                <a:t>撤銷前</a:t>
              </a:r>
              <a:r>
                <a:rPr kumimoji="1" lang="zh-TW" altLang="en-US" sz="2000" dirty="0">
                  <a:solidFill>
                    <a:srgbClr val="000000"/>
                  </a:solidFill>
                  <a:latin typeface="微軟正黑體" pitchFamily="34" charset="-120"/>
                  <a:ea typeface="微軟正黑體" pitchFamily="34" charset="-120"/>
                  <a:cs typeface="新細明體" pitchFamily="18" charset="-120"/>
                </a:rPr>
                <a:t>，因行使</a:t>
              </a:r>
              <a:r>
                <a:rPr kumimoji="1" lang="zh-TW" altLang="en-US" sz="2000" b="1" dirty="0">
                  <a:solidFill>
                    <a:srgbClr val="000000"/>
                  </a:solidFill>
                  <a:latin typeface="微軟正黑體" pitchFamily="34" charset="-120"/>
                  <a:ea typeface="微軟正黑體" pitchFamily="34" charset="-120"/>
                  <a:cs typeface="新細明體" pitchFamily="18" charset="-120"/>
                </a:rPr>
                <a:t>專利權所致</a:t>
              </a:r>
              <a:r>
                <a:rPr kumimoji="1" lang="zh-TW" altLang="en-US" sz="2000" b="1" dirty="0" smtClean="0">
                  <a:solidFill>
                    <a:srgbClr val="000000"/>
                  </a:solidFill>
                  <a:latin typeface="微軟正黑體" pitchFamily="34" charset="-120"/>
                  <a:ea typeface="微軟正黑體" pitchFamily="34" charset="-120"/>
                  <a:cs typeface="新細明體" pitchFamily="18" charset="-120"/>
                </a:rPr>
                <a:t>他人之</a:t>
              </a:r>
              <a:r>
                <a:rPr kumimoji="1" lang="zh-TW" altLang="en-US" sz="2000" b="1" dirty="0">
                  <a:solidFill>
                    <a:srgbClr val="000000"/>
                  </a:solidFill>
                  <a:latin typeface="微軟正黑體" pitchFamily="34" charset="-120"/>
                  <a:ea typeface="微軟正黑體" pitchFamily="34" charset="-120"/>
                  <a:cs typeface="新細明體" pitchFamily="18" charset="-120"/>
                </a:rPr>
                <a:t>損害，應負賠償責任</a:t>
              </a:r>
              <a:r>
                <a:rPr kumimoji="1" lang="zh-TW" altLang="en-US" sz="2000" dirty="0">
                  <a:solidFill>
                    <a:srgbClr val="000000"/>
                  </a:solidFill>
                  <a:latin typeface="微軟正黑體" pitchFamily="34" charset="-120"/>
                  <a:ea typeface="微軟正黑體" pitchFamily="34" charset="-120"/>
                  <a:cs typeface="新細明體" pitchFamily="18" charset="-120"/>
                </a:rPr>
                <a:t>。但其係基於新型專利技術報告之內容，且已盡</a:t>
              </a:r>
              <a:r>
                <a:rPr kumimoji="1" lang="zh-TW" altLang="en-US" sz="2000" dirty="0" smtClean="0">
                  <a:solidFill>
                    <a:srgbClr val="000000"/>
                  </a:solidFill>
                  <a:latin typeface="微軟正黑體" pitchFamily="34" charset="-120"/>
                  <a:ea typeface="微軟正黑體" pitchFamily="34" charset="-120"/>
                  <a:cs typeface="新細明體" pitchFamily="18" charset="-120"/>
                </a:rPr>
                <a:t>相當</a:t>
              </a:r>
              <a:r>
                <a:rPr kumimoji="1" lang="zh-TW" altLang="en-US" sz="2000" dirty="0">
                  <a:solidFill>
                    <a:srgbClr val="000000"/>
                  </a:solidFill>
                  <a:latin typeface="微軟正黑體" pitchFamily="34" charset="-120"/>
                  <a:ea typeface="微軟正黑體" pitchFamily="34" charset="-120"/>
                  <a:cs typeface="新細明體" pitchFamily="18" charset="-120"/>
                </a:rPr>
                <a:t>之注意者，不在此限。</a:t>
              </a:r>
              <a:endParaRPr lang="zh-TW" altLang="en-US" sz="2000" b="1" dirty="0">
                <a:solidFill>
                  <a:srgbClr val="FF0000"/>
                </a:solidFill>
                <a:latin typeface="微軟正黑體" pitchFamily="34" charset="-120"/>
                <a:ea typeface="微軟正黑體" pitchFamily="34" charset="-120"/>
              </a:endParaRPr>
            </a:p>
          </p:txBody>
        </p:sp>
      </p:grpSp>
    </p:spTree>
    <p:extLst>
      <p:ext uri="{BB962C8B-B14F-4D97-AF65-F5344CB8AC3E}">
        <p14:creationId xmlns:p14="http://schemas.microsoft.com/office/powerpoint/2010/main" val="27413115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日期版面配置區 1"/>
          <p:cNvSpPr>
            <a:spLocks noGrp="1"/>
          </p:cNvSpPr>
          <p:nvPr>
            <p:ph type="dt" sz="half" idx="10"/>
          </p:nvPr>
        </p:nvSpPr>
        <p:spPr>
          <a:xfrm>
            <a:off x="457200" y="6160219"/>
            <a:ext cx="2133600" cy="365125"/>
          </a:xfrm>
        </p:spPr>
        <p:txBody>
          <a:bodyPr/>
          <a:lstStyle/>
          <a:p>
            <a:r>
              <a:rPr lang="en-US" altLang="zh-TW" smtClean="0"/>
              <a:t>www.iipo.com.tw</a:t>
            </a:r>
            <a:endParaRPr lang="zh-TW" altLang="en-US" dirty="0"/>
          </a:p>
        </p:txBody>
      </p:sp>
      <p:sp>
        <p:nvSpPr>
          <p:cNvPr id="6" name="頁尾版面配置區 2"/>
          <p:cNvSpPr>
            <a:spLocks noGrp="1"/>
          </p:cNvSpPr>
          <p:nvPr>
            <p:ph type="ftr" sz="quarter" idx="11"/>
          </p:nvPr>
        </p:nvSpPr>
        <p:spPr>
          <a:xfrm>
            <a:off x="3124200" y="6160219"/>
            <a:ext cx="2895600" cy="365125"/>
          </a:xfrm>
        </p:spPr>
        <p:txBody>
          <a:bodyPr/>
          <a:lstStyle/>
          <a:p>
            <a:r>
              <a:rPr lang="zh-TW" altLang="en-US" smtClean="0"/>
              <a:t>源慶</a:t>
            </a:r>
            <a:r>
              <a:rPr lang="en-US" altLang="zh-TW" smtClean="0"/>
              <a:t>/</a:t>
            </a:r>
            <a:r>
              <a:rPr lang="zh-TW" altLang="en-US" smtClean="0"/>
              <a:t>鴻瑞國際法律專利商標事務所</a:t>
            </a:r>
            <a:endParaRPr lang="zh-TW" altLang="en-US" dirty="0"/>
          </a:p>
        </p:txBody>
      </p:sp>
      <p:sp>
        <p:nvSpPr>
          <p:cNvPr id="7" name="投影片編號版面配置區 3"/>
          <p:cNvSpPr>
            <a:spLocks noGrp="1"/>
          </p:cNvSpPr>
          <p:nvPr>
            <p:ph type="sldNum" sz="quarter" idx="12"/>
          </p:nvPr>
        </p:nvSpPr>
        <p:spPr>
          <a:xfrm>
            <a:off x="6553200" y="6160219"/>
            <a:ext cx="2133600" cy="365125"/>
          </a:xfrm>
        </p:spPr>
        <p:txBody>
          <a:bodyPr/>
          <a:lstStyle/>
          <a:p>
            <a:fld id="{144804FE-49CD-45A7-9DCA-03593087366E}" type="slidenum">
              <a:rPr lang="zh-TW" altLang="en-US" smtClean="0"/>
              <a:pPr/>
              <a:t>8</a:t>
            </a:fld>
            <a:endParaRPr lang="zh-TW" altLang="en-US"/>
          </a:p>
        </p:txBody>
      </p:sp>
      <p:cxnSp>
        <p:nvCxnSpPr>
          <p:cNvPr id="8" name="直線接點 7"/>
          <p:cNvCxnSpPr/>
          <p:nvPr/>
        </p:nvCxnSpPr>
        <p:spPr>
          <a:xfrm>
            <a:off x="0" y="6813376"/>
            <a:ext cx="9144000" cy="0"/>
          </a:xfrm>
          <a:prstGeom prst="line">
            <a:avLst/>
          </a:prstGeom>
          <a:ln w="165100"/>
        </p:spPr>
        <p:style>
          <a:lnRef idx="3">
            <a:schemeClr val="accent2"/>
          </a:lnRef>
          <a:fillRef idx="0">
            <a:schemeClr val="accent2"/>
          </a:fillRef>
          <a:effectRef idx="2">
            <a:schemeClr val="accent2"/>
          </a:effectRef>
          <a:fontRef idx="minor">
            <a:schemeClr val="tx1"/>
          </a:fontRef>
        </p:style>
      </p:cxnSp>
      <p:cxnSp>
        <p:nvCxnSpPr>
          <p:cNvPr id="9" name="直線接點 8"/>
          <p:cNvCxnSpPr/>
          <p:nvPr/>
        </p:nvCxnSpPr>
        <p:spPr>
          <a:xfrm>
            <a:off x="0" y="6597352"/>
            <a:ext cx="9144000" cy="0"/>
          </a:xfrm>
          <a:prstGeom prst="line">
            <a:avLst/>
          </a:prstGeom>
          <a:ln w="76200">
            <a:solidFill>
              <a:schemeClr val="accent2">
                <a:lumMod val="40000"/>
                <a:lumOff val="60000"/>
              </a:schemeClr>
            </a:solidFill>
          </a:ln>
        </p:spPr>
        <p:style>
          <a:lnRef idx="3">
            <a:schemeClr val="accent2"/>
          </a:lnRef>
          <a:fillRef idx="0">
            <a:schemeClr val="accent2"/>
          </a:fillRef>
          <a:effectRef idx="2">
            <a:schemeClr val="accent2"/>
          </a:effectRef>
          <a:fontRef idx="minor">
            <a:schemeClr val="tx1"/>
          </a:fontRef>
        </p:style>
      </p:cxnSp>
      <p:sp>
        <p:nvSpPr>
          <p:cNvPr id="13" name="圓角矩形 12"/>
          <p:cNvSpPr/>
          <p:nvPr/>
        </p:nvSpPr>
        <p:spPr>
          <a:xfrm>
            <a:off x="4317836" y="1268760"/>
            <a:ext cx="1584176" cy="504056"/>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zh-TW" altLang="en-US" sz="2000" b="1" dirty="0" smtClean="0">
                <a:solidFill>
                  <a:schemeClr val="bg1"/>
                </a:solidFill>
                <a:latin typeface="微軟正黑體" pitchFamily="34" charset="-120"/>
                <a:ea typeface="微軟正黑體" pitchFamily="34" charset="-120"/>
              </a:rPr>
              <a:t>保護技術</a:t>
            </a:r>
            <a:endParaRPr lang="zh-TW" altLang="en-US" sz="2000" b="1" dirty="0">
              <a:solidFill>
                <a:schemeClr val="bg1"/>
              </a:solidFill>
              <a:latin typeface="微軟正黑體" pitchFamily="34" charset="-120"/>
              <a:ea typeface="微軟正黑體" pitchFamily="34" charset="-120"/>
            </a:endParaRPr>
          </a:p>
        </p:txBody>
      </p:sp>
      <p:sp>
        <p:nvSpPr>
          <p:cNvPr id="14" name="文字方塊 13"/>
          <p:cNvSpPr txBox="1"/>
          <p:nvPr/>
        </p:nvSpPr>
        <p:spPr>
          <a:xfrm>
            <a:off x="2951820" y="214290"/>
            <a:ext cx="3240360" cy="707886"/>
          </a:xfrm>
          <a:prstGeom prst="rect">
            <a:avLst/>
          </a:prstGeom>
          <a:noFill/>
        </p:spPr>
        <p:txBody>
          <a:bodyPr wrap="square" rtlCol="0">
            <a:spAutoFit/>
          </a:bodyPr>
          <a:lstStyle/>
          <a:p>
            <a:pPr algn="ctr"/>
            <a:r>
              <a:rPr lang="zh-TW" altLang="en-US" sz="4000" dirty="0" smtClean="0">
                <a:latin typeface="微軟正黑體" panose="020B0604030504040204" pitchFamily="34" charset="-120"/>
                <a:ea typeface="微軟正黑體" panose="020B0604030504040204" pitchFamily="34" charset="-120"/>
              </a:rPr>
              <a:t>何謂專利權</a:t>
            </a:r>
            <a:endParaRPr lang="zh-TW" altLang="en-US" sz="4000" dirty="0">
              <a:latin typeface="微軟正黑體" panose="020B0604030504040204" pitchFamily="34" charset="-120"/>
              <a:ea typeface="微軟正黑體" panose="020B0604030504040204" pitchFamily="34" charset="-120"/>
            </a:endParaRPr>
          </a:p>
        </p:txBody>
      </p:sp>
      <p:cxnSp>
        <p:nvCxnSpPr>
          <p:cNvPr id="16" name="直線單箭頭接點 15"/>
          <p:cNvCxnSpPr/>
          <p:nvPr/>
        </p:nvCxnSpPr>
        <p:spPr>
          <a:xfrm flipH="1">
            <a:off x="3995936" y="1916832"/>
            <a:ext cx="360040" cy="432048"/>
          </a:xfrm>
          <a:prstGeom prst="straightConnector1">
            <a:avLst/>
          </a:prstGeom>
          <a:ln>
            <a:solidFill>
              <a:schemeClr val="bg2">
                <a:lumMod val="75000"/>
              </a:schemeClr>
            </a:solidFill>
            <a:tailEnd type="arrow"/>
          </a:ln>
        </p:spPr>
        <p:style>
          <a:lnRef idx="3">
            <a:schemeClr val="accent2"/>
          </a:lnRef>
          <a:fillRef idx="0">
            <a:schemeClr val="accent2"/>
          </a:fillRef>
          <a:effectRef idx="2">
            <a:schemeClr val="accent2"/>
          </a:effectRef>
          <a:fontRef idx="minor">
            <a:schemeClr val="tx1"/>
          </a:fontRef>
        </p:style>
      </p:cxnSp>
      <p:cxnSp>
        <p:nvCxnSpPr>
          <p:cNvPr id="17" name="直線單箭頭接點 16"/>
          <p:cNvCxnSpPr/>
          <p:nvPr/>
        </p:nvCxnSpPr>
        <p:spPr>
          <a:xfrm>
            <a:off x="5940152" y="1916832"/>
            <a:ext cx="360040" cy="432048"/>
          </a:xfrm>
          <a:prstGeom prst="straightConnector1">
            <a:avLst/>
          </a:prstGeom>
          <a:ln>
            <a:solidFill>
              <a:schemeClr val="bg2">
                <a:lumMod val="75000"/>
              </a:schemeClr>
            </a:solidFill>
            <a:tailEnd type="arrow"/>
          </a:ln>
        </p:spPr>
        <p:style>
          <a:lnRef idx="3">
            <a:schemeClr val="accent2"/>
          </a:lnRef>
          <a:fillRef idx="0">
            <a:schemeClr val="accent2"/>
          </a:fillRef>
          <a:effectRef idx="2">
            <a:schemeClr val="accent2"/>
          </a:effectRef>
          <a:fontRef idx="minor">
            <a:schemeClr val="tx1"/>
          </a:fontRef>
        </p:style>
      </p:cxnSp>
      <p:sp>
        <p:nvSpPr>
          <p:cNvPr id="19" name="圓角矩形 18"/>
          <p:cNvSpPr/>
          <p:nvPr/>
        </p:nvSpPr>
        <p:spPr>
          <a:xfrm>
            <a:off x="6084168" y="2420888"/>
            <a:ext cx="1584176" cy="504056"/>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zh-TW" altLang="en-US" sz="2000" b="1" dirty="0">
                <a:solidFill>
                  <a:schemeClr val="bg1"/>
                </a:solidFill>
                <a:latin typeface="微軟正黑體" pitchFamily="34" charset="-120"/>
                <a:ea typeface="微軟正黑體" pitchFamily="34" charset="-120"/>
              </a:rPr>
              <a:t>技術</a:t>
            </a:r>
            <a:r>
              <a:rPr lang="zh-TW" altLang="en-US" sz="2000" b="1" dirty="0" smtClean="0">
                <a:solidFill>
                  <a:schemeClr val="bg1"/>
                </a:solidFill>
                <a:latin typeface="微軟正黑體" pitchFamily="34" charset="-120"/>
                <a:ea typeface="微軟正黑體" pitchFamily="34" charset="-120"/>
              </a:rPr>
              <a:t>卡位</a:t>
            </a:r>
            <a:endParaRPr lang="zh-TW" altLang="en-US" sz="2000" b="1" dirty="0">
              <a:solidFill>
                <a:schemeClr val="bg1"/>
              </a:solidFill>
              <a:latin typeface="微軟正黑體" pitchFamily="34" charset="-120"/>
              <a:ea typeface="微軟正黑體" pitchFamily="34" charset="-120"/>
            </a:endParaRPr>
          </a:p>
        </p:txBody>
      </p:sp>
      <p:cxnSp>
        <p:nvCxnSpPr>
          <p:cNvPr id="20" name="直線單箭頭接點 19"/>
          <p:cNvCxnSpPr/>
          <p:nvPr/>
        </p:nvCxnSpPr>
        <p:spPr>
          <a:xfrm flipH="1">
            <a:off x="6012160" y="2924944"/>
            <a:ext cx="288032" cy="648072"/>
          </a:xfrm>
          <a:prstGeom prst="straightConnector1">
            <a:avLst/>
          </a:prstGeom>
          <a:ln>
            <a:solidFill>
              <a:schemeClr val="bg2">
                <a:lumMod val="75000"/>
              </a:schemeClr>
            </a:solidFill>
            <a:tailEnd type="arrow"/>
          </a:ln>
        </p:spPr>
        <p:style>
          <a:lnRef idx="3">
            <a:schemeClr val="accent2"/>
          </a:lnRef>
          <a:fillRef idx="0">
            <a:schemeClr val="accent2"/>
          </a:fillRef>
          <a:effectRef idx="2">
            <a:schemeClr val="accent2"/>
          </a:effectRef>
          <a:fontRef idx="minor">
            <a:schemeClr val="tx1"/>
          </a:fontRef>
        </p:style>
      </p:cxnSp>
      <p:sp>
        <p:nvSpPr>
          <p:cNvPr id="23" name="圓角矩形 22"/>
          <p:cNvSpPr/>
          <p:nvPr/>
        </p:nvSpPr>
        <p:spPr>
          <a:xfrm>
            <a:off x="2627784" y="2420888"/>
            <a:ext cx="1584176" cy="504056"/>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zh-TW" altLang="en-US" sz="2000" b="1" dirty="0" smtClean="0">
                <a:solidFill>
                  <a:schemeClr val="bg1"/>
                </a:solidFill>
                <a:latin typeface="微軟正黑體" pitchFamily="34" charset="-120"/>
                <a:ea typeface="微軟正黑體" pitchFamily="34" charset="-120"/>
              </a:rPr>
              <a:t>阻止侵權</a:t>
            </a:r>
            <a:endParaRPr lang="zh-TW" altLang="en-US" sz="2000" b="1" dirty="0">
              <a:solidFill>
                <a:schemeClr val="bg1"/>
              </a:solidFill>
              <a:latin typeface="微軟正黑體" pitchFamily="34" charset="-120"/>
              <a:ea typeface="微軟正黑體" pitchFamily="34" charset="-120"/>
            </a:endParaRPr>
          </a:p>
        </p:txBody>
      </p:sp>
      <p:cxnSp>
        <p:nvCxnSpPr>
          <p:cNvPr id="24" name="直線單箭頭接點 23"/>
          <p:cNvCxnSpPr/>
          <p:nvPr/>
        </p:nvCxnSpPr>
        <p:spPr>
          <a:xfrm>
            <a:off x="4000851" y="2924944"/>
            <a:ext cx="283117" cy="684076"/>
          </a:xfrm>
          <a:prstGeom prst="straightConnector1">
            <a:avLst/>
          </a:prstGeom>
          <a:ln>
            <a:solidFill>
              <a:schemeClr val="bg2">
                <a:lumMod val="75000"/>
              </a:schemeClr>
            </a:solidFill>
            <a:prstDash val="sysDash"/>
            <a:tailEnd type="arrow"/>
          </a:ln>
        </p:spPr>
        <p:style>
          <a:lnRef idx="3">
            <a:schemeClr val="accent2"/>
          </a:lnRef>
          <a:fillRef idx="0">
            <a:schemeClr val="accent2"/>
          </a:fillRef>
          <a:effectRef idx="2">
            <a:schemeClr val="accent2"/>
          </a:effectRef>
          <a:fontRef idx="minor">
            <a:schemeClr val="tx1"/>
          </a:fontRef>
        </p:style>
      </p:cxnSp>
      <p:sp>
        <p:nvSpPr>
          <p:cNvPr id="27" name="圓角矩形 26"/>
          <p:cNvSpPr/>
          <p:nvPr/>
        </p:nvSpPr>
        <p:spPr>
          <a:xfrm>
            <a:off x="4317836" y="3645024"/>
            <a:ext cx="1584176" cy="504056"/>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zh-TW" altLang="en-US" b="1" dirty="0" smtClean="0">
                <a:solidFill>
                  <a:schemeClr val="bg1"/>
                </a:solidFill>
                <a:latin typeface="微軟正黑體" pitchFamily="34" charset="-120"/>
                <a:ea typeface="微軟正黑體" pitchFamily="34" charset="-120"/>
              </a:rPr>
              <a:t>專利授權</a:t>
            </a:r>
            <a:endParaRPr lang="zh-TW" altLang="en-US" b="1" dirty="0">
              <a:solidFill>
                <a:schemeClr val="bg1"/>
              </a:solidFill>
              <a:latin typeface="微軟正黑體" pitchFamily="34" charset="-120"/>
              <a:ea typeface="微軟正黑體" pitchFamily="34" charset="-120"/>
            </a:endParaRPr>
          </a:p>
        </p:txBody>
      </p:sp>
      <p:cxnSp>
        <p:nvCxnSpPr>
          <p:cNvPr id="28" name="直線單箭頭接點 27"/>
          <p:cNvCxnSpPr/>
          <p:nvPr/>
        </p:nvCxnSpPr>
        <p:spPr>
          <a:xfrm>
            <a:off x="5076056" y="4149080"/>
            <a:ext cx="0" cy="648072"/>
          </a:xfrm>
          <a:prstGeom prst="straightConnector1">
            <a:avLst/>
          </a:prstGeom>
          <a:ln>
            <a:solidFill>
              <a:schemeClr val="bg2">
                <a:lumMod val="75000"/>
              </a:schemeClr>
            </a:solidFill>
            <a:tailEnd type="arrow"/>
          </a:ln>
        </p:spPr>
        <p:style>
          <a:lnRef idx="3">
            <a:schemeClr val="accent2"/>
          </a:lnRef>
          <a:fillRef idx="0">
            <a:schemeClr val="accent2"/>
          </a:fillRef>
          <a:effectRef idx="2">
            <a:schemeClr val="accent2"/>
          </a:effectRef>
          <a:fontRef idx="minor">
            <a:schemeClr val="tx1"/>
          </a:fontRef>
        </p:style>
      </p:cxnSp>
      <p:pic>
        <p:nvPicPr>
          <p:cNvPr id="58370" name="Picture 2" descr="ãé¢ãçåçæå°çµæ"/>
          <p:cNvPicPr>
            <a:picLocks noChangeAspect="1" noChangeArrowheads="1"/>
          </p:cNvPicPr>
          <p:nvPr/>
        </p:nvPicPr>
        <p:blipFill>
          <a:blip r:embed="rId2" cstate="print"/>
          <a:srcRect l="6267" t="4156" r="4426" b="6480"/>
          <a:stretch>
            <a:fillRect/>
          </a:stretch>
        </p:blipFill>
        <p:spPr bwMode="auto">
          <a:xfrm>
            <a:off x="4283968" y="4869160"/>
            <a:ext cx="1728192" cy="1303724"/>
          </a:xfrm>
          <a:prstGeom prst="rect">
            <a:avLst/>
          </a:prstGeom>
          <a:noFill/>
        </p:spPr>
      </p:pic>
      <p:cxnSp>
        <p:nvCxnSpPr>
          <p:cNvPr id="18" name="直線單箭頭接點 17"/>
          <p:cNvCxnSpPr/>
          <p:nvPr/>
        </p:nvCxnSpPr>
        <p:spPr>
          <a:xfrm flipH="1">
            <a:off x="2627784" y="2924944"/>
            <a:ext cx="288032" cy="648072"/>
          </a:xfrm>
          <a:prstGeom prst="straightConnector1">
            <a:avLst/>
          </a:prstGeom>
          <a:ln>
            <a:solidFill>
              <a:schemeClr val="bg2">
                <a:lumMod val="75000"/>
              </a:schemeClr>
            </a:solidFill>
            <a:prstDash val="sysDash"/>
            <a:tailEnd type="arrow"/>
          </a:ln>
        </p:spPr>
        <p:style>
          <a:lnRef idx="3">
            <a:schemeClr val="accent2"/>
          </a:lnRef>
          <a:fillRef idx="0">
            <a:schemeClr val="accent2"/>
          </a:fillRef>
          <a:effectRef idx="2">
            <a:schemeClr val="accent2"/>
          </a:effectRef>
          <a:fontRef idx="minor">
            <a:schemeClr val="tx1"/>
          </a:fontRef>
        </p:style>
      </p:cxnSp>
      <p:sp>
        <p:nvSpPr>
          <p:cNvPr id="21" name="圓角矩形 20"/>
          <p:cNvSpPr/>
          <p:nvPr/>
        </p:nvSpPr>
        <p:spPr>
          <a:xfrm>
            <a:off x="1547664" y="3648873"/>
            <a:ext cx="1584176" cy="504056"/>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zh-TW" altLang="en-US" b="1" dirty="0" smtClean="0">
                <a:solidFill>
                  <a:schemeClr val="bg1"/>
                </a:solidFill>
                <a:latin typeface="微軟正黑體" pitchFamily="34" charset="-120"/>
                <a:ea typeface="微軟正黑體" pitchFamily="34" charset="-120"/>
              </a:rPr>
              <a:t>退出</a:t>
            </a:r>
            <a:r>
              <a:rPr lang="zh-TW" altLang="en-US" b="1" dirty="0">
                <a:solidFill>
                  <a:schemeClr val="bg1"/>
                </a:solidFill>
                <a:latin typeface="微軟正黑體" pitchFamily="34" charset="-120"/>
                <a:ea typeface="微軟正黑體" pitchFamily="34" charset="-120"/>
              </a:rPr>
              <a:t>市場</a:t>
            </a:r>
          </a:p>
        </p:txBody>
      </p:sp>
      <p:cxnSp>
        <p:nvCxnSpPr>
          <p:cNvPr id="22" name="直線單箭頭接點 21"/>
          <p:cNvCxnSpPr/>
          <p:nvPr/>
        </p:nvCxnSpPr>
        <p:spPr>
          <a:xfrm>
            <a:off x="2339752" y="4149080"/>
            <a:ext cx="0" cy="648072"/>
          </a:xfrm>
          <a:prstGeom prst="straightConnector1">
            <a:avLst/>
          </a:prstGeom>
          <a:ln>
            <a:solidFill>
              <a:schemeClr val="bg2">
                <a:lumMod val="75000"/>
              </a:schemeClr>
            </a:solidFill>
            <a:tailEnd type="arrow"/>
          </a:ln>
        </p:spPr>
        <p:style>
          <a:lnRef idx="3">
            <a:schemeClr val="accent2"/>
          </a:lnRef>
          <a:fillRef idx="0">
            <a:schemeClr val="accent2"/>
          </a:fillRef>
          <a:effectRef idx="2">
            <a:schemeClr val="accent2"/>
          </a:effectRef>
          <a:fontRef idx="minor">
            <a:schemeClr val="tx1"/>
          </a:fontRef>
        </p:style>
      </p:cxnSp>
      <p:graphicFrame>
        <p:nvGraphicFramePr>
          <p:cNvPr id="3" name="圖表 2"/>
          <p:cNvGraphicFramePr/>
          <p:nvPr>
            <p:extLst>
              <p:ext uri="{D42A27DB-BD31-4B8C-83A1-F6EECF244321}">
                <p14:modId xmlns:p14="http://schemas.microsoft.com/office/powerpoint/2010/main" val="1420223931"/>
              </p:ext>
            </p:extLst>
          </p:nvPr>
        </p:nvGraphicFramePr>
        <p:xfrm>
          <a:off x="1499437" y="4612785"/>
          <a:ext cx="2075892" cy="1560099"/>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ox(in)">
                                      <p:cBhvr>
                                        <p:cTn id="7" dur="1000"/>
                                        <p:tgtEl>
                                          <p:spTgt spid="17"/>
                                        </p:tgtEl>
                                      </p:cBhvr>
                                    </p:animEffect>
                                  </p:childTnLst>
                                </p:cTn>
                              </p:par>
                              <p:par>
                                <p:cTn id="8" presetID="4" presetClass="entr" presetSubtype="16"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box(in)">
                                      <p:cBhvr>
                                        <p:cTn id="10" dur="1000"/>
                                        <p:tgtEl>
                                          <p:spTgt spid="16"/>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box(in)">
                                      <p:cBhvr>
                                        <p:cTn id="13" dur="1000"/>
                                        <p:tgtEl>
                                          <p:spTgt spid="19"/>
                                        </p:tgtEl>
                                      </p:cBhvr>
                                    </p:animEffect>
                                  </p:childTnLst>
                                </p:cTn>
                              </p:par>
                              <p:par>
                                <p:cTn id="14" presetID="4" presetClass="entr" presetSubtype="16"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box(in)">
                                      <p:cBhvr>
                                        <p:cTn id="16" dur="1000"/>
                                        <p:tgtEl>
                                          <p:spTgt spid="23"/>
                                        </p:tgtEl>
                                      </p:cBhvr>
                                    </p:animEffect>
                                  </p:childTnLst>
                                </p:cTn>
                              </p:par>
                            </p:childTnLst>
                          </p:cTn>
                        </p:par>
                      </p:childTnLst>
                    </p:cTn>
                  </p:par>
                  <p:par>
                    <p:cTn id="17" fill="hold">
                      <p:stCondLst>
                        <p:cond delay="indefinite"/>
                      </p:stCondLst>
                      <p:childTnLst>
                        <p:par>
                          <p:cTn id="18" fill="hold">
                            <p:stCondLst>
                              <p:cond delay="0"/>
                            </p:stCondLst>
                            <p:childTnLst>
                              <p:par>
                                <p:cTn id="19" presetID="4" presetClass="entr" presetSubtype="16" fill="hold" grpId="0" nodeType="click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box(in)">
                                      <p:cBhvr>
                                        <p:cTn id="21" dur="1000"/>
                                        <p:tgtEl>
                                          <p:spTgt spid="27"/>
                                        </p:tgtEl>
                                      </p:cBhvr>
                                    </p:animEffect>
                                  </p:childTnLst>
                                </p:cTn>
                              </p:par>
                              <p:par>
                                <p:cTn id="22" presetID="4" presetClass="entr" presetSubtype="16" fill="hold" nodeType="with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box(in)">
                                      <p:cBhvr>
                                        <p:cTn id="24" dur="1000"/>
                                        <p:tgtEl>
                                          <p:spTgt spid="20"/>
                                        </p:tgtEl>
                                      </p:cBhvr>
                                    </p:animEffect>
                                  </p:childTnLst>
                                </p:cTn>
                              </p:par>
                              <p:par>
                                <p:cTn id="25" presetID="4" presetClass="entr" presetSubtype="16" fill="hold" nodeType="with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box(in)">
                                      <p:cBhvr>
                                        <p:cTn id="27" dur="1000"/>
                                        <p:tgtEl>
                                          <p:spTgt spid="24"/>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nodeType="click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box(in)">
                                      <p:cBhvr>
                                        <p:cTn id="32" dur="1000"/>
                                        <p:tgtEl>
                                          <p:spTgt spid="28"/>
                                        </p:tgtEl>
                                      </p:cBhvr>
                                    </p:animEffect>
                                  </p:childTnLst>
                                </p:cTn>
                              </p:par>
                              <p:par>
                                <p:cTn id="33" presetID="4" presetClass="entr" presetSubtype="16" fill="hold" nodeType="withEffect">
                                  <p:stCondLst>
                                    <p:cond delay="0"/>
                                  </p:stCondLst>
                                  <p:childTnLst>
                                    <p:set>
                                      <p:cBhvr>
                                        <p:cTn id="34" dur="1" fill="hold">
                                          <p:stCondLst>
                                            <p:cond delay="0"/>
                                          </p:stCondLst>
                                        </p:cTn>
                                        <p:tgtEl>
                                          <p:spTgt spid="58370"/>
                                        </p:tgtEl>
                                        <p:attrNameLst>
                                          <p:attrName>style.visibility</p:attrName>
                                        </p:attrNameLst>
                                      </p:cBhvr>
                                      <p:to>
                                        <p:strVal val="visible"/>
                                      </p:to>
                                    </p:set>
                                    <p:animEffect transition="in" filter="box(in)">
                                      <p:cBhvr>
                                        <p:cTn id="35" dur="1000"/>
                                        <p:tgtEl>
                                          <p:spTgt spid="58370"/>
                                        </p:tgtEl>
                                      </p:cBhvr>
                                    </p:animEffect>
                                  </p:childTnLst>
                                </p:cTn>
                              </p:par>
                            </p:childTnLst>
                          </p:cTn>
                        </p:par>
                      </p:childTnLst>
                    </p:cTn>
                  </p:par>
                  <p:par>
                    <p:cTn id="36" fill="hold">
                      <p:stCondLst>
                        <p:cond delay="indefinite"/>
                      </p:stCondLst>
                      <p:childTnLst>
                        <p:par>
                          <p:cTn id="37" fill="hold">
                            <p:stCondLst>
                              <p:cond delay="0"/>
                            </p:stCondLst>
                            <p:childTnLst>
                              <p:par>
                                <p:cTn id="38" presetID="4" presetClass="entr" presetSubtype="16" fill="hold" grpId="0" nodeType="click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box(in)">
                                      <p:cBhvr>
                                        <p:cTn id="40" dur="1000"/>
                                        <p:tgtEl>
                                          <p:spTgt spid="21"/>
                                        </p:tgtEl>
                                      </p:cBhvr>
                                    </p:animEffect>
                                  </p:childTnLst>
                                </p:cTn>
                              </p:par>
                              <p:par>
                                <p:cTn id="41" presetID="4" presetClass="entr" presetSubtype="16" fill="hold" nodeType="with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box(in)">
                                      <p:cBhvr>
                                        <p:cTn id="43" dur="1000"/>
                                        <p:tgtEl>
                                          <p:spTgt spid="18"/>
                                        </p:tgtEl>
                                      </p:cBhvr>
                                    </p:animEffect>
                                  </p:childTnLst>
                                </p:cTn>
                              </p:par>
                            </p:childTnLst>
                          </p:cTn>
                        </p:par>
                      </p:childTnLst>
                    </p:cTn>
                  </p:par>
                  <p:par>
                    <p:cTn id="44" fill="hold">
                      <p:stCondLst>
                        <p:cond delay="indefinite"/>
                      </p:stCondLst>
                      <p:childTnLst>
                        <p:par>
                          <p:cTn id="45" fill="hold">
                            <p:stCondLst>
                              <p:cond delay="0"/>
                            </p:stCondLst>
                            <p:childTnLst>
                              <p:par>
                                <p:cTn id="46" presetID="6" presetClass="entr" presetSubtype="16" fill="hold" nodeType="clickEffect">
                                  <p:stCondLst>
                                    <p:cond delay="0"/>
                                  </p:stCondLst>
                                  <p:childTnLst>
                                    <p:set>
                                      <p:cBhvr>
                                        <p:cTn id="47" dur="1" fill="hold">
                                          <p:stCondLst>
                                            <p:cond delay="0"/>
                                          </p:stCondLst>
                                        </p:cTn>
                                        <p:tgtEl>
                                          <p:spTgt spid="22"/>
                                        </p:tgtEl>
                                        <p:attrNameLst>
                                          <p:attrName>style.visibility</p:attrName>
                                        </p:attrNameLst>
                                      </p:cBhvr>
                                      <p:to>
                                        <p:strVal val="visible"/>
                                      </p:to>
                                    </p:set>
                                    <p:animEffect transition="in" filter="circle(in)">
                                      <p:cBhvr>
                                        <p:cTn id="48" dur="2000"/>
                                        <p:tgtEl>
                                          <p:spTgt spid="22"/>
                                        </p:tgtEl>
                                      </p:cBhvr>
                                    </p:animEffect>
                                  </p:childTnLst>
                                </p:cTn>
                              </p:par>
                            </p:childTnLst>
                          </p:cTn>
                        </p:par>
                      </p:childTnLst>
                    </p:cTn>
                  </p:par>
                  <p:par>
                    <p:cTn id="49" fill="hold">
                      <p:stCondLst>
                        <p:cond delay="indefinite"/>
                      </p:stCondLst>
                      <p:childTnLst>
                        <p:par>
                          <p:cTn id="50" fill="hold">
                            <p:stCondLst>
                              <p:cond delay="0"/>
                            </p:stCondLst>
                            <p:childTnLst>
                              <p:par>
                                <p:cTn id="51" presetID="6" presetClass="entr" presetSubtype="16" fill="hold" grpId="0" nodeType="clickEffect">
                                  <p:stCondLst>
                                    <p:cond delay="0"/>
                                  </p:stCondLst>
                                  <p:childTnLst>
                                    <p:set>
                                      <p:cBhvr>
                                        <p:cTn id="52" dur="1" fill="hold">
                                          <p:stCondLst>
                                            <p:cond delay="0"/>
                                          </p:stCondLst>
                                        </p:cTn>
                                        <p:tgtEl>
                                          <p:spTgt spid="3"/>
                                        </p:tgtEl>
                                        <p:attrNameLst>
                                          <p:attrName>style.visibility</p:attrName>
                                        </p:attrNameLst>
                                      </p:cBhvr>
                                      <p:to>
                                        <p:strVal val="visible"/>
                                      </p:to>
                                    </p:set>
                                    <p:animEffect transition="in" filter="circle(in)">
                                      <p:cBhvr>
                                        <p:cTn id="53"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3" grpId="0" animBg="1"/>
      <p:bldP spid="27" grpId="0" animBg="1"/>
      <p:bldP spid="21" grpId="0" animBg="1"/>
      <p:bldGraphic spid="3" grpId="0">
        <p:bldAsOne/>
      </p:bldGraphic>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日期版面配置區 1"/>
          <p:cNvSpPr>
            <a:spLocks noGrp="1"/>
          </p:cNvSpPr>
          <p:nvPr>
            <p:ph type="dt" sz="half" idx="10"/>
          </p:nvPr>
        </p:nvSpPr>
        <p:spPr>
          <a:xfrm>
            <a:off x="457200" y="6160219"/>
            <a:ext cx="2133600" cy="365125"/>
          </a:xfrm>
        </p:spPr>
        <p:txBody>
          <a:bodyPr/>
          <a:lstStyle/>
          <a:p>
            <a:r>
              <a:rPr lang="en-US" altLang="zh-TW" smtClean="0"/>
              <a:t>www.iipo.com.tw</a:t>
            </a:r>
            <a:endParaRPr lang="zh-TW" altLang="en-US" dirty="0"/>
          </a:p>
        </p:txBody>
      </p:sp>
      <p:sp>
        <p:nvSpPr>
          <p:cNvPr id="6" name="頁尾版面配置區 2"/>
          <p:cNvSpPr>
            <a:spLocks noGrp="1"/>
          </p:cNvSpPr>
          <p:nvPr>
            <p:ph type="ftr" sz="quarter" idx="11"/>
          </p:nvPr>
        </p:nvSpPr>
        <p:spPr>
          <a:xfrm>
            <a:off x="3124200" y="6160219"/>
            <a:ext cx="2895600" cy="365125"/>
          </a:xfrm>
        </p:spPr>
        <p:txBody>
          <a:bodyPr/>
          <a:lstStyle/>
          <a:p>
            <a:r>
              <a:rPr lang="zh-TW" altLang="en-US" smtClean="0"/>
              <a:t>源慶</a:t>
            </a:r>
            <a:r>
              <a:rPr lang="en-US" altLang="zh-TW" smtClean="0"/>
              <a:t>/</a:t>
            </a:r>
            <a:r>
              <a:rPr lang="zh-TW" altLang="en-US" smtClean="0"/>
              <a:t>鴻瑞國際法律專利商標事務所</a:t>
            </a:r>
            <a:endParaRPr lang="zh-TW" altLang="en-US" dirty="0"/>
          </a:p>
        </p:txBody>
      </p:sp>
      <p:sp>
        <p:nvSpPr>
          <p:cNvPr id="7" name="投影片編號版面配置區 3"/>
          <p:cNvSpPr>
            <a:spLocks noGrp="1"/>
          </p:cNvSpPr>
          <p:nvPr>
            <p:ph type="sldNum" sz="quarter" idx="12"/>
          </p:nvPr>
        </p:nvSpPr>
        <p:spPr>
          <a:xfrm>
            <a:off x="6553200" y="6160219"/>
            <a:ext cx="2133600" cy="365125"/>
          </a:xfrm>
        </p:spPr>
        <p:txBody>
          <a:bodyPr/>
          <a:lstStyle/>
          <a:p>
            <a:fld id="{144804FE-49CD-45A7-9DCA-03593087366E}" type="slidenum">
              <a:rPr lang="zh-TW" altLang="en-US" smtClean="0"/>
              <a:pPr/>
              <a:t>80</a:t>
            </a:fld>
            <a:endParaRPr lang="zh-TW" altLang="en-US"/>
          </a:p>
        </p:txBody>
      </p:sp>
      <p:cxnSp>
        <p:nvCxnSpPr>
          <p:cNvPr id="8" name="直線接點 7"/>
          <p:cNvCxnSpPr/>
          <p:nvPr/>
        </p:nvCxnSpPr>
        <p:spPr>
          <a:xfrm>
            <a:off x="0" y="6813376"/>
            <a:ext cx="9144000" cy="0"/>
          </a:xfrm>
          <a:prstGeom prst="line">
            <a:avLst/>
          </a:prstGeom>
          <a:ln w="165100"/>
        </p:spPr>
        <p:style>
          <a:lnRef idx="3">
            <a:schemeClr val="accent2"/>
          </a:lnRef>
          <a:fillRef idx="0">
            <a:schemeClr val="accent2"/>
          </a:fillRef>
          <a:effectRef idx="2">
            <a:schemeClr val="accent2"/>
          </a:effectRef>
          <a:fontRef idx="minor">
            <a:schemeClr val="tx1"/>
          </a:fontRef>
        </p:style>
      </p:cxnSp>
      <p:cxnSp>
        <p:nvCxnSpPr>
          <p:cNvPr id="9" name="直線接點 8"/>
          <p:cNvCxnSpPr/>
          <p:nvPr/>
        </p:nvCxnSpPr>
        <p:spPr>
          <a:xfrm>
            <a:off x="0" y="6597352"/>
            <a:ext cx="9144000" cy="0"/>
          </a:xfrm>
          <a:prstGeom prst="line">
            <a:avLst/>
          </a:prstGeom>
          <a:ln w="76200">
            <a:solidFill>
              <a:schemeClr val="accent2">
                <a:lumMod val="40000"/>
                <a:lumOff val="60000"/>
              </a:schemeClr>
            </a:solidFill>
          </a:ln>
        </p:spPr>
        <p:style>
          <a:lnRef idx="3">
            <a:schemeClr val="accent2"/>
          </a:lnRef>
          <a:fillRef idx="0">
            <a:schemeClr val="accent2"/>
          </a:fillRef>
          <a:effectRef idx="2">
            <a:schemeClr val="accent2"/>
          </a:effectRef>
          <a:fontRef idx="minor">
            <a:schemeClr val="tx1"/>
          </a:fontRef>
        </p:style>
      </p:cxnSp>
      <p:sp>
        <p:nvSpPr>
          <p:cNvPr id="10" name="文字方塊 9"/>
          <p:cNvSpPr txBox="1"/>
          <p:nvPr/>
        </p:nvSpPr>
        <p:spPr>
          <a:xfrm>
            <a:off x="2951820" y="214290"/>
            <a:ext cx="3240360" cy="707886"/>
          </a:xfrm>
          <a:prstGeom prst="rect">
            <a:avLst/>
          </a:prstGeom>
          <a:noFill/>
        </p:spPr>
        <p:txBody>
          <a:bodyPr wrap="square" rtlCol="0">
            <a:spAutoFit/>
          </a:bodyPr>
          <a:lstStyle/>
          <a:p>
            <a:pPr algn="ctr"/>
            <a:r>
              <a:rPr lang="zh-TW" altLang="en-US" sz="4000" dirty="0">
                <a:latin typeface="微軟正黑體" panose="020B0604030504040204" pitchFamily="34" charset="-120"/>
                <a:ea typeface="微軟正黑體" panose="020B0604030504040204" pitchFamily="34" charset="-120"/>
              </a:rPr>
              <a:t>案例解析</a:t>
            </a:r>
          </a:p>
        </p:txBody>
      </p:sp>
      <p:cxnSp>
        <p:nvCxnSpPr>
          <p:cNvPr id="22" name="直線接點 21"/>
          <p:cNvCxnSpPr/>
          <p:nvPr/>
        </p:nvCxnSpPr>
        <p:spPr>
          <a:xfrm>
            <a:off x="0" y="1916832"/>
            <a:ext cx="9144000" cy="0"/>
          </a:xfrm>
          <a:prstGeom prst="line">
            <a:avLst/>
          </a:prstGeom>
          <a:ln w="165100"/>
        </p:spPr>
        <p:style>
          <a:lnRef idx="3">
            <a:schemeClr val="accent2"/>
          </a:lnRef>
          <a:fillRef idx="0">
            <a:schemeClr val="accent2"/>
          </a:fillRef>
          <a:effectRef idx="2">
            <a:schemeClr val="accent2"/>
          </a:effectRef>
          <a:fontRef idx="minor">
            <a:schemeClr val="tx1"/>
          </a:fontRef>
        </p:style>
      </p:cxnSp>
      <p:sp>
        <p:nvSpPr>
          <p:cNvPr id="11" name="矩形 10"/>
          <p:cNvSpPr/>
          <p:nvPr/>
        </p:nvSpPr>
        <p:spPr>
          <a:xfrm>
            <a:off x="755576" y="1372706"/>
            <a:ext cx="3312368" cy="400110"/>
          </a:xfrm>
          <a:prstGeom prst="rect">
            <a:avLst/>
          </a:prstGeom>
        </p:spPr>
        <p:txBody>
          <a:bodyPr wrap="square">
            <a:spAutoFit/>
          </a:bodyPr>
          <a:lstStyle/>
          <a:p>
            <a:pPr algn="ctr"/>
            <a:r>
              <a:rPr lang="zh-TW" altLang="en-US" sz="2000" b="1" dirty="0">
                <a:latin typeface="微軟正黑體" panose="020B0604030504040204" pitchFamily="34" charset="-120"/>
                <a:ea typeface="微軟正黑體" panose="020B0604030504040204" pitchFamily="34" charset="-120"/>
                <a:cs typeface="華康標楷體(P)" pitchFamily="66" charset="-120"/>
              </a:rPr>
              <a:t>新型專利技術</a:t>
            </a:r>
            <a:r>
              <a:rPr lang="zh-TW" altLang="en-US" sz="2000" b="1" dirty="0" smtClean="0">
                <a:latin typeface="微軟正黑體" panose="020B0604030504040204" pitchFamily="34" charset="-120"/>
                <a:ea typeface="微軟正黑體" panose="020B0604030504040204" pitchFamily="34" charset="-120"/>
                <a:cs typeface="華康標楷體(P)" pitchFamily="66" charset="-120"/>
              </a:rPr>
              <a:t>報告？</a:t>
            </a:r>
            <a:endParaRPr lang="zh-TW" altLang="en-US" sz="2000" b="1" dirty="0"/>
          </a:p>
        </p:txBody>
      </p:sp>
      <p:sp>
        <p:nvSpPr>
          <p:cNvPr id="2" name="矩形 1"/>
          <p:cNvSpPr/>
          <p:nvPr/>
        </p:nvSpPr>
        <p:spPr>
          <a:xfrm>
            <a:off x="953598" y="2355845"/>
            <a:ext cx="7236804" cy="2585323"/>
          </a:xfrm>
          <a:prstGeom prst="rect">
            <a:avLst/>
          </a:prstGeom>
        </p:spPr>
        <p:txBody>
          <a:bodyPr wrap="square">
            <a:spAutoFit/>
          </a:bodyPr>
          <a:lstStyle/>
          <a:p>
            <a:pPr algn="ctr"/>
            <a:r>
              <a:rPr lang="zh-TW" altLang="en-US" dirty="0" smtClean="0">
                <a:latin typeface="微軟正黑體" panose="020B0604030504040204" pitchFamily="34" charset="-120"/>
                <a:ea typeface="微軟正黑體" panose="020B0604030504040204" pitchFamily="34" charset="-120"/>
              </a:rPr>
              <a:t>原則上</a:t>
            </a:r>
            <a:r>
              <a:rPr lang="zh-TW" altLang="en-US" dirty="0">
                <a:latin typeface="微軟正黑體" panose="020B0604030504040204" pitchFamily="34" charset="-120"/>
                <a:ea typeface="微軟正黑體" panose="020B0604030504040204" pitchFamily="34" charset="-120"/>
              </a:rPr>
              <a:t>會針對每一請求項賦予代碼</a:t>
            </a:r>
            <a:r>
              <a:rPr lang="zh-TW" altLang="en-US" dirty="0" smtClean="0">
                <a:latin typeface="微軟正黑體" panose="020B0604030504040204" pitchFamily="34" charset="-120"/>
                <a:ea typeface="微軟正黑體" panose="020B0604030504040204" pitchFamily="34" charset="-120"/>
              </a:rPr>
              <a:t>，茲</a:t>
            </a:r>
            <a:r>
              <a:rPr lang="zh-TW" altLang="en-US" dirty="0">
                <a:latin typeface="微軟正黑體" panose="020B0604030504040204" pitchFamily="34" charset="-120"/>
                <a:ea typeface="微軟正黑體" panose="020B0604030504040204" pitchFamily="34" charset="-120"/>
              </a:rPr>
              <a:t>說明如下： </a:t>
            </a:r>
            <a:endParaRPr lang="en-US" altLang="zh-TW" dirty="0" smtClean="0">
              <a:latin typeface="微軟正黑體" panose="020B0604030504040204" pitchFamily="34" charset="-120"/>
              <a:ea typeface="微軟正黑體" panose="020B0604030504040204" pitchFamily="34" charset="-120"/>
            </a:endParaRPr>
          </a:p>
          <a:p>
            <a:pPr algn="ctr"/>
            <a:endParaRPr lang="en-US" altLang="zh-TW" dirty="0" smtClean="0">
              <a:latin typeface="微軟正黑體" panose="020B0604030504040204" pitchFamily="34" charset="-120"/>
              <a:ea typeface="微軟正黑體" panose="020B0604030504040204" pitchFamily="34" charset="-120"/>
            </a:endParaRPr>
          </a:p>
          <a:p>
            <a:pPr algn="ctr"/>
            <a:r>
              <a:rPr lang="zh-TW" altLang="en-US" dirty="0" smtClean="0">
                <a:latin typeface="微軟正黑體" panose="020B0604030504040204" pitchFamily="34" charset="-120"/>
                <a:ea typeface="微軟正黑體" panose="020B0604030504040204" pitchFamily="34" charset="-120"/>
              </a:rPr>
              <a:t>代碼 </a:t>
            </a:r>
            <a:r>
              <a:rPr lang="en-US" altLang="zh-TW" dirty="0">
                <a:latin typeface="微軟正黑體" panose="020B0604030504040204" pitchFamily="34" charset="-120"/>
                <a:ea typeface="微軟正黑體" panose="020B0604030504040204" pitchFamily="34" charset="-120"/>
              </a:rPr>
              <a:t>1</a:t>
            </a:r>
            <a:r>
              <a:rPr lang="zh-TW" altLang="en-US" dirty="0">
                <a:latin typeface="微軟正黑體" panose="020B0604030504040204" pitchFamily="34" charset="-120"/>
                <a:ea typeface="微軟正黑體" panose="020B0604030504040204" pitchFamily="34" charset="-120"/>
              </a:rPr>
              <a:t>：本請求項的創作，參照所列引用文獻的記載，</a:t>
            </a:r>
            <a:r>
              <a:rPr lang="zh-TW" altLang="en-US" b="1" dirty="0">
                <a:solidFill>
                  <a:schemeClr val="accent2"/>
                </a:solidFill>
                <a:latin typeface="微軟正黑體" panose="020B0604030504040204" pitchFamily="34" charset="-120"/>
                <a:ea typeface="微軟正黑體" panose="020B0604030504040204" pitchFamily="34" charset="-120"/>
              </a:rPr>
              <a:t>不具新穎</a:t>
            </a:r>
            <a:r>
              <a:rPr lang="zh-TW" altLang="en-US" b="1" dirty="0" smtClean="0">
                <a:solidFill>
                  <a:schemeClr val="accent2"/>
                </a:solidFill>
                <a:latin typeface="微軟正黑體" panose="020B0604030504040204" pitchFamily="34" charset="-120"/>
                <a:ea typeface="微軟正黑體" panose="020B0604030504040204" pitchFamily="34" charset="-120"/>
              </a:rPr>
              <a:t>性</a:t>
            </a:r>
            <a:r>
              <a:rPr lang="zh-TW" altLang="en-US" dirty="0" smtClean="0">
                <a:latin typeface="微軟正黑體" panose="020B0604030504040204" pitchFamily="34" charset="-120"/>
                <a:ea typeface="微軟正黑體" panose="020B0604030504040204" pitchFamily="34" charset="-120"/>
              </a:rPr>
              <a:t>。</a:t>
            </a:r>
            <a:endParaRPr lang="en-US" altLang="zh-TW" dirty="0" smtClean="0">
              <a:latin typeface="微軟正黑體" panose="020B0604030504040204" pitchFamily="34" charset="-120"/>
              <a:ea typeface="微軟正黑體" panose="020B0604030504040204" pitchFamily="34" charset="-120"/>
            </a:endParaRPr>
          </a:p>
          <a:p>
            <a:pPr algn="ctr"/>
            <a:endParaRPr lang="en-US" altLang="zh-TW" dirty="0" smtClean="0">
              <a:latin typeface="微軟正黑體" panose="020B0604030504040204" pitchFamily="34" charset="-120"/>
              <a:ea typeface="微軟正黑體" panose="020B0604030504040204" pitchFamily="34" charset="-120"/>
            </a:endParaRPr>
          </a:p>
          <a:p>
            <a:pPr algn="ctr"/>
            <a:r>
              <a:rPr lang="zh-TW" altLang="en-US" dirty="0" smtClean="0">
                <a:latin typeface="微軟正黑體" panose="020B0604030504040204" pitchFamily="34" charset="-120"/>
                <a:ea typeface="微軟正黑體" panose="020B0604030504040204" pitchFamily="34" charset="-120"/>
              </a:rPr>
              <a:t>代碼 </a:t>
            </a:r>
            <a:r>
              <a:rPr lang="en-US" altLang="zh-TW" dirty="0">
                <a:latin typeface="微軟正黑體" panose="020B0604030504040204" pitchFamily="34" charset="-120"/>
                <a:ea typeface="微軟正黑體" panose="020B0604030504040204" pitchFamily="34" charset="-120"/>
              </a:rPr>
              <a:t>2</a:t>
            </a:r>
            <a:r>
              <a:rPr lang="zh-TW" altLang="en-US" dirty="0">
                <a:latin typeface="微軟正黑體" panose="020B0604030504040204" pitchFamily="34" charset="-120"/>
                <a:ea typeface="微軟正黑體" panose="020B0604030504040204" pitchFamily="34" charset="-120"/>
              </a:rPr>
              <a:t>：本請求項的創作，參照所列引用文獻的記載，</a:t>
            </a:r>
            <a:r>
              <a:rPr lang="zh-TW" altLang="en-US" b="1" dirty="0">
                <a:solidFill>
                  <a:schemeClr val="accent2"/>
                </a:solidFill>
                <a:latin typeface="微軟正黑體" panose="020B0604030504040204" pitchFamily="34" charset="-120"/>
                <a:ea typeface="微軟正黑體" panose="020B0604030504040204" pitchFamily="34" charset="-120"/>
              </a:rPr>
              <a:t>不具進步性</a:t>
            </a:r>
            <a:r>
              <a:rPr lang="zh-TW" altLang="en-US" dirty="0" smtClean="0">
                <a:latin typeface="微軟正黑體" panose="020B0604030504040204" pitchFamily="34" charset="-120"/>
                <a:ea typeface="微軟正黑體" panose="020B0604030504040204" pitchFamily="34" charset="-120"/>
              </a:rPr>
              <a:t>。</a:t>
            </a:r>
            <a:endParaRPr lang="en-US" altLang="zh-TW" dirty="0" smtClean="0">
              <a:latin typeface="微軟正黑體" panose="020B0604030504040204" pitchFamily="34" charset="-120"/>
              <a:ea typeface="微軟正黑體" panose="020B0604030504040204" pitchFamily="34" charset="-120"/>
            </a:endParaRPr>
          </a:p>
          <a:p>
            <a:pPr algn="ctr"/>
            <a:endParaRPr lang="en-US" altLang="zh-TW" dirty="0" smtClean="0">
              <a:latin typeface="微軟正黑體" panose="020B0604030504040204" pitchFamily="34" charset="-120"/>
              <a:ea typeface="微軟正黑體" panose="020B0604030504040204" pitchFamily="34" charset="-120"/>
            </a:endParaRPr>
          </a:p>
          <a:p>
            <a:pPr algn="ctr"/>
            <a:r>
              <a:rPr lang="zh-TW" altLang="en-US" dirty="0" smtClean="0">
                <a:latin typeface="微軟正黑體" panose="020B0604030504040204" pitchFamily="34" charset="-120"/>
                <a:ea typeface="微軟正黑體" panose="020B0604030504040204" pitchFamily="34" charset="-120"/>
              </a:rPr>
              <a:t>代碼 </a:t>
            </a:r>
            <a:r>
              <a:rPr lang="en-US" altLang="zh-TW" dirty="0">
                <a:latin typeface="微軟正黑體" panose="020B0604030504040204" pitchFamily="34" charset="-120"/>
                <a:ea typeface="微軟正黑體" panose="020B0604030504040204" pitchFamily="34" charset="-120"/>
              </a:rPr>
              <a:t>3</a:t>
            </a:r>
            <a:r>
              <a:rPr lang="zh-TW" altLang="en-US" dirty="0">
                <a:latin typeface="微軟正黑體" panose="020B0604030504040204" pitchFamily="34" charset="-120"/>
                <a:ea typeface="微軟正黑體" panose="020B0604030504040204" pitchFamily="34" charset="-120"/>
              </a:rPr>
              <a:t>：本請求項的創作，與</a:t>
            </a:r>
            <a:r>
              <a:rPr lang="zh-TW" altLang="en-US" b="1" dirty="0">
                <a:solidFill>
                  <a:schemeClr val="accent2"/>
                </a:solidFill>
                <a:latin typeface="微軟正黑體" panose="020B0604030504040204" pitchFamily="34" charset="-120"/>
                <a:ea typeface="微軟正黑體" panose="020B0604030504040204" pitchFamily="34" charset="-120"/>
              </a:rPr>
              <a:t>申請在先</a:t>
            </a:r>
            <a:r>
              <a:rPr lang="zh-TW" altLang="en-US" dirty="0">
                <a:latin typeface="微軟正黑體" panose="020B0604030504040204" pitchFamily="34" charset="-120"/>
                <a:ea typeface="微軟正黑體" panose="020B0604030504040204" pitchFamily="34" charset="-120"/>
              </a:rPr>
              <a:t>而在其</a:t>
            </a:r>
            <a:r>
              <a:rPr lang="zh-TW" altLang="en-US" b="1" dirty="0">
                <a:solidFill>
                  <a:schemeClr val="accent2"/>
                </a:solidFill>
                <a:latin typeface="微軟正黑體" panose="020B0604030504040204" pitchFamily="34" charset="-120"/>
                <a:ea typeface="微軟正黑體" panose="020B0604030504040204" pitchFamily="34" charset="-120"/>
              </a:rPr>
              <a:t>申請後始公開或公告</a:t>
            </a:r>
            <a:r>
              <a:rPr lang="zh-TW" altLang="en-US" dirty="0">
                <a:latin typeface="微軟正黑體" panose="020B0604030504040204" pitchFamily="34" charset="-120"/>
                <a:ea typeface="微軟正黑體" panose="020B0604030504040204" pitchFamily="34" charset="-120"/>
              </a:rPr>
              <a:t>之 </a:t>
            </a:r>
            <a:endParaRPr lang="en-US" altLang="zh-TW" dirty="0" smtClean="0">
              <a:latin typeface="微軟正黑體" panose="020B0604030504040204" pitchFamily="34" charset="-120"/>
              <a:ea typeface="微軟正黑體" panose="020B0604030504040204" pitchFamily="34" charset="-120"/>
            </a:endParaRPr>
          </a:p>
          <a:p>
            <a:pPr algn="ctr"/>
            <a:r>
              <a:rPr lang="zh-TW" altLang="en-US" dirty="0">
                <a:latin typeface="微軟正黑體" panose="020B0604030504040204" pitchFamily="34" charset="-120"/>
                <a:ea typeface="微軟正黑體" panose="020B0604030504040204" pitchFamily="34" charset="-120"/>
              </a:rPr>
              <a:t> </a:t>
            </a:r>
            <a:r>
              <a:rPr lang="zh-TW" altLang="en-US" dirty="0" smtClean="0">
                <a:latin typeface="微軟正黑體" panose="020B0604030504040204" pitchFamily="34" charset="-120"/>
                <a:ea typeface="微軟正黑體" panose="020B0604030504040204" pitchFamily="34" charset="-120"/>
              </a:rPr>
              <a:t>              發明</a:t>
            </a:r>
            <a:r>
              <a:rPr lang="zh-TW" altLang="en-US" dirty="0">
                <a:latin typeface="微軟正黑體" panose="020B0604030504040204" pitchFamily="34" charset="-120"/>
                <a:ea typeface="微軟正黑體" panose="020B0604030504040204" pitchFamily="34" charset="-120"/>
              </a:rPr>
              <a:t>或新型專利案所附說明書、申請專利範圍或圖式載明之 </a:t>
            </a:r>
            <a:endParaRPr lang="en-US" altLang="zh-TW" dirty="0" smtClean="0">
              <a:latin typeface="微軟正黑體" panose="020B0604030504040204" pitchFamily="34" charset="-120"/>
              <a:ea typeface="微軟正黑體" panose="020B0604030504040204" pitchFamily="34" charset="-120"/>
            </a:endParaRPr>
          </a:p>
          <a:p>
            <a:r>
              <a:rPr lang="zh-TW" altLang="en-US" dirty="0">
                <a:latin typeface="微軟正黑體" panose="020B0604030504040204" pitchFamily="34" charset="-120"/>
                <a:ea typeface="微軟正黑體" panose="020B0604030504040204" pitchFamily="34" charset="-120"/>
              </a:rPr>
              <a:t> </a:t>
            </a:r>
            <a:r>
              <a:rPr lang="zh-TW" altLang="en-US" dirty="0" smtClean="0">
                <a:latin typeface="微軟正黑體" panose="020B0604030504040204" pitchFamily="34" charset="-120"/>
                <a:ea typeface="微軟正黑體" panose="020B0604030504040204" pitchFamily="34" charset="-120"/>
              </a:rPr>
              <a:t>                內容</a:t>
            </a:r>
            <a:r>
              <a:rPr lang="zh-TW" altLang="en-US" dirty="0">
                <a:latin typeface="微軟正黑體" panose="020B0604030504040204" pitchFamily="34" charset="-120"/>
                <a:ea typeface="微軟正黑體" panose="020B0604030504040204" pitchFamily="34" charset="-120"/>
              </a:rPr>
              <a:t>相同</a:t>
            </a:r>
            <a:r>
              <a:rPr lang="zh-TW" altLang="en-US" dirty="0" smtClean="0">
                <a:latin typeface="微軟正黑體" panose="020B0604030504040204" pitchFamily="34" charset="-120"/>
                <a:ea typeface="微軟正黑體" panose="020B0604030504040204" pitchFamily="34" charset="-120"/>
              </a:rPr>
              <a:t>。</a:t>
            </a:r>
            <a:endParaRPr lang="en-US" altLang="zh-TW" dirty="0" smtClean="0">
              <a:latin typeface="微軟正黑體" panose="020B0604030504040204" pitchFamily="34" charset="-120"/>
              <a:ea typeface="微軟正黑體" panose="020B0604030504040204" pitchFamily="34" charset="-120"/>
            </a:endParaRPr>
          </a:p>
        </p:txBody>
      </p:sp>
      <p:sp>
        <p:nvSpPr>
          <p:cNvPr id="3" name="矩形 2"/>
          <p:cNvSpPr/>
          <p:nvPr/>
        </p:nvSpPr>
        <p:spPr>
          <a:xfrm>
            <a:off x="3203848" y="4653136"/>
            <a:ext cx="1963999" cy="369332"/>
          </a:xfrm>
          <a:prstGeom prst="rect">
            <a:avLst/>
          </a:prstGeom>
        </p:spPr>
        <p:txBody>
          <a:bodyPr wrap="none">
            <a:spAutoFit/>
          </a:bodyPr>
          <a:lstStyle/>
          <a:p>
            <a:r>
              <a:rPr lang="en-US" altLang="zh-TW" b="1" dirty="0">
                <a:solidFill>
                  <a:schemeClr val="accent2"/>
                </a:solidFill>
                <a:latin typeface="微軟正黑體" panose="020B0604030504040204" pitchFamily="34" charset="-120"/>
                <a:ea typeface="微軟正黑體" panose="020B0604030504040204" pitchFamily="34" charset="-120"/>
              </a:rPr>
              <a:t>(</a:t>
            </a:r>
            <a:r>
              <a:rPr lang="zh-TW" altLang="en-US" b="1" dirty="0">
                <a:solidFill>
                  <a:schemeClr val="accent2"/>
                </a:solidFill>
                <a:latin typeface="微軟正黑體" panose="020B0604030504040204" pitchFamily="34" charset="-120"/>
                <a:ea typeface="微軟正黑體" panose="020B0604030504040204" pitchFamily="34" charset="-120"/>
              </a:rPr>
              <a:t>擬制喪失新穎性</a:t>
            </a:r>
            <a:r>
              <a:rPr lang="en-US" altLang="zh-TW" b="1" dirty="0">
                <a:solidFill>
                  <a:schemeClr val="accent2"/>
                </a:solidFill>
                <a:latin typeface="微軟正黑體" panose="020B0604030504040204" pitchFamily="34" charset="-120"/>
                <a:ea typeface="微軟正黑體" panose="020B0604030504040204" pitchFamily="34" charset="-120"/>
              </a:rPr>
              <a:t>)</a:t>
            </a:r>
          </a:p>
        </p:txBody>
      </p:sp>
    </p:spTree>
    <p:extLst>
      <p:ext uri="{BB962C8B-B14F-4D97-AF65-F5344CB8AC3E}">
        <p14:creationId xmlns:p14="http://schemas.microsoft.com/office/powerpoint/2010/main" val="1808678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日期版面配置區 1"/>
          <p:cNvSpPr>
            <a:spLocks noGrp="1"/>
          </p:cNvSpPr>
          <p:nvPr>
            <p:ph type="dt" sz="half" idx="10"/>
          </p:nvPr>
        </p:nvSpPr>
        <p:spPr>
          <a:xfrm>
            <a:off x="457200" y="6160219"/>
            <a:ext cx="2133600" cy="365125"/>
          </a:xfrm>
        </p:spPr>
        <p:txBody>
          <a:bodyPr/>
          <a:lstStyle/>
          <a:p>
            <a:r>
              <a:rPr lang="en-US" altLang="zh-TW" smtClean="0"/>
              <a:t>www.iipo.com.tw</a:t>
            </a:r>
            <a:endParaRPr lang="zh-TW" altLang="en-US" dirty="0"/>
          </a:p>
        </p:txBody>
      </p:sp>
      <p:sp>
        <p:nvSpPr>
          <p:cNvPr id="6" name="頁尾版面配置區 2"/>
          <p:cNvSpPr>
            <a:spLocks noGrp="1"/>
          </p:cNvSpPr>
          <p:nvPr>
            <p:ph type="ftr" sz="quarter" idx="11"/>
          </p:nvPr>
        </p:nvSpPr>
        <p:spPr>
          <a:xfrm>
            <a:off x="3124200" y="6160219"/>
            <a:ext cx="2895600" cy="365125"/>
          </a:xfrm>
        </p:spPr>
        <p:txBody>
          <a:bodyPr/>
          <a:lstStyle/>
          <a:p>
            <a:r>
              <a:rPr lang="zh-TW" altLang="en-US" smtClean="0"/>
              <a:t>源慶</a:t>
            </a:r>
            <a:r>
              <a:rPr lang="en-US" altLang="zh-TW" smtClean="0"/>
              <a:t>/</a:t>
            </a:r>
            <a:r>
              <a:rPr lang="zh-TW" altLang="en-US" smtClean="0"/>
              <a:t>鴻瑞國際法律專利商標事務所</a:t>
            </a:r>
            <a:endParaRPr lang="zh-TW" altLang="en-US" dirty="0"/>
          </a:p>
        </p:txBody>
      </p:sp>
      <p:sp>
        <p:nvSpPr>
          <p:cNvPr id="7" name="投影片編號版面配置區 3"/>
          <p:cNvSpPr>
            <a:spLocks noGrp="1"/>
          </p:cNvSpPr>
          <p:nvPr>
            <p:ph type="sldNum" sz="quarter" idx="12"/>
          </p:nvPr>
        </p:nvSpPr>
        <p:spPr>
          <a:xfrm>
            <a:off x="6553200" y="6160219"/>
            <a:ext cx="2133600" cy="365125"/>
          </a:xfrm>
        </p:spPr>
        <p:txBody>
          <a:bodyPr/>
          <a:lstStyle/>
          <a:p>
            <a:fld id="{144804FE-49CD-45A7-9DCA-03593087366E}" type="slidenum">
              <a:rPr lang="zh-TW" altLang="en-US" smtClean="0"/>
              <a:pPr/>
              <a:t>81</a:t>
            </a:fld>
            <a:endParaRPr lang="zh-TW" altLang="en-US"/>
          </a:p>
        </p:txBody>
      </p:sp>
      <p:cxnSp>
        <p:nvCxnSpPr>
          <p:cNvPr id="8" name="直線接點 7"/>
          <p:cNvCxnSpPr/>
          <p:nvPr/>
        </p:nvCxnSpPr>
        <p:spPr>
          <a:xfrm>
            <a:off x="0" y="6813376"/>
            <a:ext cx="9144000" cy="0"/>
          </a:xfrm>
          <a:prstGeom prst="line">
            <a:avLst/>
          </a:prstGeom>
          <a:ln w="165100"/>
        </p:spPr>
        <p:style>
          <a:lnRef idx="3">
            <a:schemeClr val="accent2"/>
          </a:lnRef>
          <a:fillRef idx="0">
            <a:schemeClr val="accent2"/>
          </a:fillRef>
          <a:effectRef idx="2">
            <a:schemeClr val="accent2"/>
          </a:effectRef>
          <a:fontRef idx="minor">
            <a:schemeClr val="tx1"/>
          </a:fontRef>
        </p:style>
      </p:cxnSp>
      <p:cxnSp>
        <p:nvCxnSpPr>
          <p:cNvPr id="9" name="直線接點 8"/>
          <p:cNvCxnSpPr/>
          <p:nvPr/>
        </p:nvCxnSpPr>
        <p:spPr>
          <a:xfrm>
            <a:off x="0" y="6597352"/>
            <a:ext cx="9144000" cy="0"/>
          </a:xfrm>
          <a:prstGeom prst="line">
            <a:avLst/>
          </a:prstGeom>
          <a:ln w="76200">
            <a:solidFill>
              <a:schemeClr val="accent2">
                <a:lumMod val="40000"/>
                <a:lumOff val="60000"/>
              </a:schemeClr>
            </a:solidFill>
          </a:ln>
        </p:spPr>
        <p:style>
          <a:lnRef idx="3">
            <a:schemeClr val="accent2"/>
          </a:lnRef>
          <a:fillRef idx="0">
            <a:schemeClr val="accent2"/>
          </a:fillRef>
          <a:effectRef idx="2">
            <a:schemeClr val="accent2"/>
          </a:effectRef>
          <a:fontRef idx="minor">
            <a:schemeClr val="tx1"/>
          </a:fontRef>
        </p:style>
      </p:cxnSp>
      <p:sp>
        <p:nvSpPr>
          <p:cNvPr id="10" name="文字方塊 9"/>
          <p:cNvSpPr txBox="1"/>
          <p:nvPr/>
        </p:nvSpPr>
        <p:spPr>
          <a:xfrm>
            <a:off x="2951820" y="214290"/>
            <a:ext cx="3240360" cy="707886"/>
          </a:xfrm>
          <a:prstGeom prst="rect">
            <a:avLst/>
          </a:prstGeom>
          <a:noFill/>
        </p:spPr>
        <p:txBody>
          <a:bodyPr wrap="square" rtlCol="0">
            <a:spAutoFit/>
          </a:bodyPr>
          <a:lstStyle/>
          <a:p>
            <a:pPr algn="ctr"/>
            <a:r>
              <a:rPr lang="zh-TW" altLang="en-US" sz="4000" dirty="0">
                <a:latin typeface="微軟正黑體" panose="020B0604030504040204" pitchFamily="34" charset="-120"/>
                <a:ea typeface="微軟正黑體" panose="020B0604030504040204" pitchFamily="34" charset="-120"/>
              </a:rPr>
              <a:t>案例解析</a:t>
            </a:r>
          </a:p>
        </p:txBody>
      </p:sp>
      <p:cxnSp>
        <p:nvCxnSpPr>
          <p:cNvPr id="22" name="直線接點 21"/>
          <p:cNvCxnSpPr/>
          <p:nvPr/>
        </p:nvCxnSpPr>
        <p:spPr>
          <a:xfrm>
            <a:off x="0" y="1916832"/>
            <a:ext cx="9144000" cy="0"/>
          </a:xfrm>
          <a:prstGeom prst="line">
            <a:avLst/>
          </a:prstGeom>
          <a:ln w="165100"/>
        </p:spPr>
        <p:style>
          <a:lnRef idx="3">
            <a:schemeClr val="accent2"/>
          </a:lnRef>
          <a:fillRef idx="0">
            <a:schemeClr val="accent2"/>
          </a:fillRef>
          <a:effectRef idx="2">
            <a:schemeClr val="accent2"/>
          </a:effectRef>
          <a:fontRef idx="minor">
            <a:schemeClr val="tx1"/>
          </a:fontRef>
        </p:style>
      </p:cxnSp>
      <p:sp>
        <p:nvSpPr>
          <p:cNvPr id="11" name="矩形 10"/>
          <p:cNvSpPr/>
          <p:nvPr/>
        </p:nvSpPr>
        <p:spPr>
          <a:xfrm>
            <a:off x="755576" y="1372706"/>
            <a:ext cx="3312368" cy="400110"/>
          </a:xfrm>
          <a:prstGeom prst="rect">
            <a:avLst/>
          </a:prstGeom>
        </p:spPr>
        <p:txBody>
          <a:bodyPr wrap="square">
            <a:spAutoFit/>
          </a:bodyPr>
          <a:lstStyle/>
          <a:p>
            <a:pPr algn="ctr"/>
            <a:r>
              <a:rPr lang="zh-TW" altLang="en-US" sz="2000" b="1" dirty="0">
                <a:latin typeface="微軟正黑體" panose="020B0604030504040204" pitchFamily="34" charset="-120"/>
                <a:ea typeface="微軟正黑體" panose="020B0604030504040204" pitchFamily="34" charset="-120"/>
                <a:cs typeface="華康標楷體(P)" pitchFamily="66" charset="-120"/>
              </a:rPr>
              <a:t>新型專利技術</a:t>
            </a:r>
            <a:r>
              <a:rPr lang="zh-TW" altLang="en-US" sz="2000" b="1" dirty="0" smtClean="0">
                <a:latin typeface="微軟正黑體" panose="020B0604030504040204" pitchFamily="34" charset="-120"/>
                <a:ea typeface="微軟正黑體" panose="020B0604030504040204" pitchFamily="34" charset="-120"/>
                <a:cs typeface="華康標楷體(P)" pitchFamily="66" charset="-120"/>
              </a:rPr>
              <a:t>報告？</a:t>
            </a:r>
            <a:endParaRPr lang="zh-TW" altLang="en-US" sz="2000" b="1" dirty="0"/>
          </a:p>
        </p:txBody>
      </p:sp>
      <p:sp>
        <p:nvSpPr>
          <p:cNvPr id="2" name="矩形 1"/>
          <p:cNvSpPr/>
          <p:nvPr/>
        </p:nvSpPr>
        <p:spPr>
          <a:xfrm>
            <a:off x="953598" y="2204864"/>
            <a:ext cx="7236804" cy="1477328"/>
          </a:xfrm>
          <a:prstGeom prst="rect">
            <a:avLst/>
          </a:prstGeom>
        </p:spPr>
        <p:txBody>
          <a:bodyPr wrap="square">
            <a:spAutoFit/>
          </a:bodyPr>
          <a:lstStyle/>
          <a:p>
            <a:pPr algn="ctr"/>
            <a:r>
              <a:rPr lang="zh-TW" altLang="en-US" dirty="0">
                <a:latin typeface="微軟正黑體" panose="020B0604030504040204" pitchFamily="34" charset="-120"/>
                <a:ea typeface="微軟正黑體" panose="020B0604030504040204" pitchFamily="34" charset="-120"/>
              </a:rPr>
              <a:t>代碼 </a:t>
            </a:r>
            <a:r>
              <a:rPr lang="en-US" altLang="zh-TW" dirty="0">
                <a:latin typeface="微軟正黑體" panose="020B0604030504040204" pitchFamily="34" charset="-120"/>
                <a:ea typeface="微軟正黑體" panose="020B0604030504040204" pitchFamily="34" charset="-120"/>
              </a:rPr>
              <a:t>4</a:t>
            </a:r>
            <a:r>
              <a:rPr lang="zh-TW" altLang="en-US" dirty="0">
                <a:latin typeface="微軟正黑體" panose="020B0604030504040204" pitchFamily="34" charset="-120"/>
                <a:ea typeface="微軟正黑體" panose="020B0604030504040204" pitchFamily="34" charset="-120"/>
              </a:rPr>
              <a:t>：本請求項的創作，與申請日前提出申請的發明或新型專利案</a:t>
            </a:r>
          </a:p>
          <a:p>
            <a:r>
              <a:rPr lang="zh-TW" altLang="en-US" dirty="0">
                <a:latin typeface="微軟正黑體" panose="020B0604030504040204" pitchFamily="34" charset="-120"/>
                <a:ea typeface="微軟正黑體" panose="020B0604030504040204" pitchFamily="34" charset="-120"/>
              </a:rPr>
              <a:t>                 之創作相同</a:t>
            </a:r>
            <a:r>
              <a:rPr lang="zh-TW" altLang="en-US" dirty="0" smtClean="0">
                <a:latin typeface="微軟正黑體" panose="020B0604030504040204" pitchFamily="34" charset="-120"/>
                <a:ea typeface="微軟正黑體" panose="020B0604030504040204" pitchFamily="34" charset="-120"/>
              </a:rPr>
              <a:t>。</a:t>
            </a:r>
            <a:endParaRPr lang="en-US" altLang="zh-TW" dirty="0" smtClean="0">
              <a:latin typeface="微軟正黑體" panose="020B0604030504040204" pitchFamily="34" charset="-120"/>
              <a:ea typeface="微軟正黑體" panose="020B0604030504040204" pitchFamily="34" charset="-120"/>
            </a:endParaRPr>
          </a:p>
          <a:p>
            <a:endParaRPr lang="en-US" altLang="zh-TW" dirty="0">
              <a:latin typeface="微軟正黑體" panose="020B0604030504040204" pitchFamily="34" charset="-120"/>
              <a:ea typeface="微軟正黑體" panose="020B0604030504040204" pitchFamily="34" charset="-120"/>
            </a:endParaRPr>
          </a:p>
          <a:p>
            <a:pPr algn="ctr"/>
            <a:r>
              <a:rPr lang="zh-TW" altLang="en-US" dirty="0">
                <a:latin typeface="微軟正黑體" panose="020B0604030504040204" pitchFamily="34" charset="-120"/>
                <a:ea typeface="微軟正黑體" panose="020B0604030504040204" pitchFamily="34" charset="-120"/>
              </a:rPr>
              <a:t>代碼 </a:t>
            </a:r>
            <a:r>
              <a:rPr lang="en-US" altLang="zh-TW" dirty="0">
                <a:latin typeface="微軟正黑體" panose="020B0604030504040204" pitchFamily="34" charset="-120"/>
                <a:ea typeface="微軟正黑體" panose="020B0604030504040204" pitchFamily="34" charset="-120"/>
              </a:rPr>
              <a:t>5</a:t>
            </a:r>
            <a:r>
              <a:rPr lang="zh-TW" altLang="en-US" dirty="0">
                <a:latin typeface="微軟正黑體" panose="020B0604030504040204" pitchFamily="34" charset="-120"/>
                <a:ea typeface="微軟正黑體" panose="020B0604030504040204" pitchFamily="34" charset="-120"/>
              </a:rPr>
              <a:t>：本請求項的創作，與</a:t>
            </a:r>
            <a:r>
              <a:rPr lang="zh-TW" altLang="en-US" b="1" dirty="0">
                <a:latin typeface="微軟正黑體" panose="020B0604030504040204" pitchFamily="34" charset="-120"/>
                <a:ea typeface="微軟正黑體" panose="020B0604030504040204" pitchFamily="34" charset="-120"/>
              </a:rPr>
              <a:t>同日</a:t>
            </a:r>
            <a:r>
              <a:rPr lang="zh-TW" altLang="en-US" dirty="0">
                <a:latin typeface="微軟正黑體" panose="020B0604030504040204" pitchFamily="34" charset="-120"/>
                <a:ea typeface="微軟正黑體" panose="020B0604030504040204" pitchFamily="34" charset="-120"/>
              </a:rPr>
              <a:t>申請的發明或新型專利案之創作相</a:t>
            </a:r>
          </a:p>
          <a:p>
            <a:r>
              <a:rPr lang="zh-TW" altLang="en-US" dirty="0">
                <a:latin typeface="微軟正黑體" panose="020B0604030504040204" pitchFamily="34" charset="-120"/>
                <a:ea typeface="微軟正黑體" panose="020B0604030504040204" pitchFamily="34" charset="-120"/>
              </a:rPr>
              <a:t> </a:t>
            </a:r>
            <a:r>
              <a:rPr lang="zh-TW" altLang="en-US" dirty="0" smtClean="0">
                <a:latin typeface="微軟正黑體" panose="020B0604030504040204" pitchFamily="34" charset="-120"/>
                <a:ea typeface="微軟正黑體" panose="020B0604030504040204" pitchFamily="34" charset="-120"/>
              </a:rPr>
              <a:t>                同。</a:t>
            </a:r>
            <a:r>
              <a:rPr lang="en-US" altLang="zh-TW" dirty="0">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rPr>
              <a:t>專利法第 </a:t>
            </a:r>
            <a:r>
              <a:rPr lang="en-US" altLang="zh-TW" dirty="0">
                <a:latin typeface="微軟正黑體" panose="020B0604030504040204" pitchFamily="34" charset="-120"/>
                <a:ea typeface="微軟正黑體" panose="020B0604030504040204" pitchFamily="34" charset="-120"/>
              </a:rPr>
              <a:t>120 </a:t>
            </a:r>
            <a:r>
              <a:rPr lang="zh-TW" altLang="en-US" dirty="0">
                <a:latin typeface="微軟正黑體" panose="020B0604030504040204" pitchFamily="34" charset="-120"/>
                <a:ea typeface="微軟正黑體" panose="020B0604030504040204" pitchFamily="34" charset="-120"/>
              </a:rPr>
              <a:t>條</a:t>
            </a:r>
            <a:r>
              <a:rPr lang="zh-TW" altLang="en-US" b="1" dirty="0">
                <a:latin typeface="微軟正黑體" panose="020B0604030504040204" pitchFamily="34" charset="-120"/>
                <a:ea typeface="微軟正黑體" panose="020B0604030504040204" pitchFamily="34" charset="-120"/>
              </a:rPr>
              <a:t>準用第 </a:t>
            </a:r>
            <a:r>
              <a:rPr lang="en-US" altLang="zh-TW" b="1" dirty="0">
                <a:latin typeface="微軟正黑體" panose="020B0604030504040204" pitchFamily="34" charset="-120"/>
                <a:ea typeface="微軟正黑體" panose="020B0604030504040204" pitchFamily="34" charset="-120"/>
              </a:rPr>
              <a:t>31 </a:t>
            </a:r>
            <a:r>
              <a:rPr lang="zh-TW" altLang="en-US" b="1" dirty="0">
                <a:latin typeface="微軟正黑體" panose="020B0604030504040204" pitchFamily="34" charset="-120"/>
                <a:ea typeface="微軟正黑體" panose="020B0604030504040204" pitchFamily="34" charset="-120"/>
              </a:rPr>
              <a:t>條第 </a:t>
            </a:r>
            <a:r>
              <a:rPr lang="en-US" altLang="zh-TW" b="1" dirty="0">
                <a:latin typeface="微軟正黑體" panose="020B0604030504040204" pitchFamily="34" charset="-120"/>
                <a:ea typeface="微軟正黑體" panose="020B0604030504040204" pitchFamily="34" charset="-120"/>
              </a:rPr>
              <a:t>2 </a:t>
            </a:r>
            <a:r>
              <a:rPr lang="zh-TW" altLang="en-US" b="1" dirty="0">
                <a:latin typeface="微軟正黑體" panose="020B0604030504040204" pitchFamily="34" charset="-120"/>
                <a:ea typeface="微軟正黑體" panose="020B0604030504040204" pitchFamily="34" charset="-120"/>
              </a:rPr>
              <a:t>項、第 </a:t>
            </a:r>
            <a:r>
              <a:rPr lang="en-US" altLang="zh-TW" b="1" dirty="0">
                <a:latin typeface="微軟正黑體" panose="020B0604030504040204" pitchFamily="34" charset="-120"/>
                <a:ea typeface="微軟正黑體" panose="020B0604030504040204" pitchFamily="34" charset="-120"/>
              </a:rPr>
              <a:t>4 </a:t>
            </a:r>
            <a:r>
              <a:rPr lang="zh-TW" altLang="en-US" b="1" dirty="0" smtClean="0">
                <a:latin typeface="微軟正黑體" panose="020B0604030504040204" pitchFamily="34" charset="-120"/>
                <a:ea typeface="微軟正黑體" panose="020B0604030504040204" pitchFamily="34" charset="-120"/>
              </a:rPr>
              <a:t>項</a:t>
            </a:r>
            <a:r>
              <a:rPr lang="en-US" altLang="zh-TW" dirty="0" smtClean="0">
                <a:latin typeface="微軟正黑體" panose="020B0604030504040204" pitchFamily="34" charset="-120"/>
                <a:ea typeface="微軟正黑體" panose="020B0604030504040204" pitchFamily="34" charset="-120"/>
              </a:rPr>
              <a:t>)</a:t>
            </a:r>
            <a:endParaRPr lang="en-US" altLang="zh-TW" dirty="0">
              <a:latin typeface="微軟正黑體" panose="020B0604030504040204" pitchFamily="34" charset="-120"/>
              <a:ea typeface="微軟正黑體" panose="020B0604030504040204" pitchFamily="34" charset="-120"/>
            </a:endParaRPr>
          </a:p>
        </p:txBody>
      </p:sp>
      <p:sp>
        <p:nvSpPr>
          <p:cNvPr id="3" name="矩形 2"/>
          <p:cNvSpPr/>
          <p:nvPr/>
        </p:nvSpPr>
        <p:spPr>
          <a:xfrm>
            <a:off x="3419872" y="2492896"/>
            <a:ext cx="1502334" cy="369332"/>
          </a:xfrm>
          <a:prstGeom prst="rect">
            <a:avLst/>
          </a:prstGeom>
        </p:spPr>
        <p:txBody>
          <a:bodyPr wrap="none">
            <a:spAutoFit/>
          </a:bodyPr>
          <a:lstStyle/>
          <a:p>
            <a:r>
              <a:rPr lang="en-US" altLang="zh-TW" b="1" dirty="0" smtClean="0">
                <a:solidFill>
                  <a:schemeClr val="accent2"/>
                </a:solidFill>
                <a:latin typeface="微軟正黑體" panose="020B0604030504040204" pitchFamily="34" charset="-120"/>
                <a:ea typeface="微軟正黑體" panose="020B0604030504040204" pitchFamily="34" charset="-120"/>
              </a:rPr>
              <a:t>(</a:t>
            </a:r>
            <a:r>
              <a:rPr lang="zh-TW" altLang="en-US" b="1" dirty="0" smtClean="0">
                <a:solidFill>
                  <a:schemeClr val="accent2"/>
                </a:solidFill>
                <a:latin typeface="微軟正黑體" panose="020B0604030504040204" pitchFamily="34" charset="-120"/>
                <a:ea typeface="微軟正黑體" panose="020B0604030504040204" pitchFamily="34" charset="-120"/>
              </a:rPr>
              <a:t>先申請原則</a:t>
            </a:r>
            <a:r>
              <a:rPr lang="en-US" altLang="zh-TW" b="1" dirty="0" smtClean="0">
                <a:solidFill>
                  <a:schemeClr val="accent2"/>
                </a:solidFill>
                <a:latin typeface="微軟正黑體" panose="020B0604030504040204" pitchFamily="34" charset="-120"/>
                <a:ea typeface="微軟正黑體" panose="020B0604030504040204" pitchFamily="34" charset="-120"/>
              </a:rPr>
              <a:t>)</a:t>
            </a:r>
            <a:endParaRPr lang="en-US" altLang="zh-TW" b="1" dirty="0">
              <a:solidFill>
                <a:schemeClr val="accent2"/>
              </a:solidFill>
              <a:latin typeface="微軟正黑體" panose="020B0604030504040204" pitchFamily="34" charset="-120"/>
              <a:ea typeface="微軟正黑體" panose="020B0604030504040204" pitchFamily="34" charset="-120"/>
            </a:endParaRPr>
          </a:p>
        </p:txBody>
      </p:sp>
      <p:grpSp>
        <p:nvGrpSpPr>
          <p:cNvPr id="12" name="群組 11"/>
          <p:cNvGrpSpPr/>
          <p:nvPr/>
        </p:nvGrpSpPr>
        <p:grpSpPr>
          <a:xfrm>
            <a:off x="971600" y="3861048"/>
            <a:ext cx="6907547" cy="1683479"/>
            <a:chOff x="971600" y="3284984"/>
            <a:chExt cx="6907547" cy="1683479"/>
          </a:xfrm>
        </p:grpSpPr>
        <p:sp>
          <p:nvSpPr>
            <p:cNvPr id="13" name="矩形 12"/>
            <p:cNvSpPr/>
            <p:nvPr/>
          </p:nvSpPr>
          <p:spPr>
            <a:xfrm>
              <a:off x="971600" y="3284984"/>
              <a:ext cx="2723823" cy="369332"/>
            </a:xfrm>
            <a:prstGeom prst="rect">
              <a:avLst/>
            </a:prstGeom>
          </p:spPr>
          <p:txBody>
            <a:bodyPr wrap="none">
              <a:spAutoFit/>
            </a:bodyPr>
            <a:lstStyle/>
            <a:p>
              <a:r>
                <a:rPr lang="zh-TW" altLang="en-US" b="1" dirty="0" smtClean="0">
                  <a:solidFill>
                    <a:srgbClr val="000000"/>
                  </a:solidFill>
                  <a:latin typeface="微軟正黑體" pitchFamily="34" charset="-120"/>
                  <a:ea typeface="微軟正黑體" pitchFamily="34" charset="-120"/>
                </a:rPr>
                <a:t>專利法第三十一條第二項</a:t>
              </a:r>
              <a:endParaRPr lang="zh-TW" altLang="en-US" b="1" dirty="0">
                <a:latin typeface="微軟正黑體" pitchFamily="34" charset="-120"/>
                <a:ea typeface="微軟正黑體" pitchFamily="34" charset="-120"/>
              </a:endParaRPr>
            </a:p>
          </p:txBody>
        </p:sp>
        <p:sp>
          <p:nvSpPr>
            <p:cNvPr id="14" name="矩形 13"/>
            <p:cNvSpPr/>
            <p:nvPr/>
          </p:nvSpPr>
          <p:spPr>
            <a:xfrm>
              <a:off x="1326419" y="3645024"/>
              <a:ext cx="6552728" cy="1323439"/>
            </a:xfrm>
            <a:prstGeom prst="rect">
              <a:avLst/>
            </a:prstGeom>
          </p:spPr>
          <p:txBody>
            <a:bodyPr wrap="square">
              <a:spAutoFit/>
            </a:bodyPr>
            <a:lstStyle/>
            <a:p>
              <a:pPr lvl="0" fontAlgn="base">
                <a:spcBef>
                  <a:spcPct val="0"/>
                </a:spcBef>
                <a:spcAft>
                  <a:spcPct val="0"/>
                </a:spcAft>
              </a:pPr>
              <a:r>
                <a:rPr kumimoji="1" lang="zh-TW" altLang="en-US" sz="2000" dirty="0">
                  <a:solidFill>
                    <a:srgbClr val="000000"/>
                  </a:solidFill>
                  <a:latin typeface="微軟正黑體" pitchFamily="34" charset="-120"/>
                  <a:ea typeface="微軟正黑體" pitchFamily="34" charset="-120"/>
                  <a:cs typeface="新細明體" pitchFamily="18" charset="-120"/>
                </a:rPr>
                <a:t>前項申請日、優先權日為同日者，應通知申請人協議定之；協議不成時</a:t>
              </a:r>
              <a:r>
                <a:rPr kumimoji="1" lang="zh-TW" altLang="en-US" sz="2000" dirty="0" smtClean="0">
                  <a:solidFill>
                    <a:srgbClr val="000000"/>
                  </a:solidFill>
                  <a:latin typeface="微軟正黑體" pitchFamily="34" charset="-120"/>
                  <a:ea typeface="微軟正黑體" pitchFamily="34" charset="-120"/>
                  <a:cs typeface="新細明體" pitchFamily="18" charset="-120"/>
                </a:rPr>
                <a:t>，均</a:t>
              </a:r>
              <a:r>
                <a:rPr kumimoji="1" lang="zh-TW" altLang="en-US" sz="2000" dirty="0">
                  <a:solidFill>
                    <a:srgbClr val="000000"/>
                  </a:solidFill>
                  <a:latin typeface="微軟正黑體" pitchFamily="34" charset="-120"/>
                  <a:ea typeface="微軟正黑體" pitchFamily="34" charset="-120"/>
                  <a:cs typeface="新細明體" pitchFamily="18" charset="-120"/>
                </a:rPr>
                <a:t>不予發明專利。其申請人為同一人時，應通知申請人限期擇一申請；</a:t>
              </a:r>
              <a:r>
                <a:rPr kumimoji="1" lang="zh-TW" altLang="en-US" sz="2000" dirty="0" smtClean="0">
                  <a:solidFill>
                    <a:srgbClr val="000000"/>
                  </a:solidFill>
                  <a:latin typeface="微軟正黑體" pitchFamily="34" charset="-120"/>
                  <a:ea typeface="微軟正黑體" pitchFamily="34" charset="-120"/>
                  <a:cs typeface="新細明體" pitchFamily="18" charset="-120"/>
                </a:rPr>
                <a:t>屆期</a:t>
              </a:r>
              <a:r>
                <a:rPr kumimoji="1" lang="zh-TW" altLang="en-US" sz="2000" dirty="0">
                  <a:solidFill>
                    <a:srgbClr val="000000"/>
                  </a:solidFill>
                  <a:latin typeface="微軟正黑體" pitchFamily="34" charset="-120"/>
                  <a:ea typeface="微軟正黑體" pitchFamily="34" charset="-120"/>
                  <a:cs typeface="新細明體" pitchFamily="18" charset="-120"/>
                </a:rPr>
                <a:t>未擇一申請者，均不予發明專利。</a:t>
              </a:r>
              <a:endParaRPr lang="zh-TW" altLang="en-US" sz="2000" b="1" dirty="0">
                <a:solidFill>
                  <a:srgbClr val="FF0000"/>
                </a:solidFill>
                <a:latin typeface="微軟正黑體" pitchFamily="34" charset="-120"/>
                <a:ea typeface="微軟正黑體" pitchFamily="34" charset="-120"/>
              </a:endParaRPr>
            </a:p>
          </p:txBody>
        </p:sp>
      </p:grpSp>
    </p:spTree>
    <p:extLst>
      <p:ext uri="{BB962C8B-B14F-4D97-AF65-F5344CB8AC3E}">
        <p14:creationId xmlns:p14="http://schemas.microsoft.com/office/powerpoint/2010/main" val="1554618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日期版面配置區 1"/>
          <p:cNvSpPr>
            <a:spLocks noGrp="1"/>
          </p:cNvSpPr>
          <p:nvPr>
            <p:ph type="dt" sz="half" idx="10"/>
          </p:nvPr>
        </p:nvSpPr>
        <p:spPr>
          <a:xfrm>
            <a:off x="457200" y="6160219"/>
            <a:ext cx="2133600" cy="365125"/>
          </a:xfrm>
        </p:spPr>
        <p:txBody>
          <a:bodyPr/>
          <a:lstStyle/>
          <a:p>
            <a:r>
              <a:rPr lang="en-US" altLang="zh-TW" smtClean="0"/>
              <a:t>www.iipo.com.tw</a:t>
            </a:r>
            <a:endParaRPr lang="zh-TW" altLang="en-US" dirty="0"/>
          </a:p>
        </p:txBody>
      </p:sp>
      <p:sp>
        <p:nvSpPr>
          <p:cNvPr id="6" name="頁尾版面配置區 2"/>
          <p:cNvSpPr>
            <a:spLocks noGrp="1"/>
          </p:cNvSpPr>
          <p:nvPr>
            <p:ph type="ftr" sz="quarter" idx="11"/>
          </p:nvPr>
        </p:nvSpPr>
        <p:spPr>
          <a:xfrm>
            <a:off x="3124200" y="6160219"/>
            <a:ext cx="2895600" cy="365125"/>
          </a:xfrm>
        </p:spPr>
        <p:txBody>
          <a:bodyPr/>
          <a:lstStyle/>
          <a:p>
            <a:r>
              <a:rPr lang="zh-TW" altLang="en-US" smtClean="0"/>
              <a:t>源慶</a:t>
            </a:r>
            <a:r>
              <a:rPr lang="en-US" altLang="zh-TW" smtClean="0"/>
              <a:t>/</a:t>
            </a:r>
            <a:r>
              <a:rPr lang="zh-TW" altLang="en-US" smtClean="0"/>
              <a:t>鴻瑞國際法律專利商標事務所</a:t>
            </a:r>
            <a:endParaRPr lang="zh-TW" altLang="en-US" dirty="0"/>
          </a:p>
        </p:txBody>
      </p:sp>
      <p:sp>
        <p:nvSpPr>
          <p:cNvPr id="7" name="投影片編號版面配置區 3"/>
          <p:cNvSpPr>
            <a:spLocks noGrp="1"/>
          </p:cNvSpPr>
          <p:nvPr>
            <p:ph type="sldNum" sz="quarter" idx="12"/>
          </p:nvPr>
        </p:nvSpPr>
        <p:spPr>
          <a:xfrm>
            <a:off x="6553200" y="6160219"/>
            <a:ext cx="2133600" cy="365125"/>
          </a:xfrm>
        </p:spPr>
        <p:txBody>
          <a:bodyPr/>
          <a:lstStyle/>
          <a:p>
            <a:fld id="{144804FE-49CD-45A7-9DCA-03593087366E}" type="slidenum">
              <a:rPr lang="zh-TW" altLang="en-US" smtClean="0"/>
              <a:pPr/>
              <a:t>82</a:t>
            </a:fld>
            <a:endParaRPr lang="zh-TW" altLang="en-US"/>
          </a:p>
        </p:txBody>
      </p:sp>
      <p:cxnSp>
        <p:nvCxnSpPr>
          <p:cNvPr id="8" name="直線接點 7"/>
          <p:cNvCxnSpPr/>
          <p:nvPr/>
        </p:nvCxnSpPr>
        <p:spPr>
          <a:xfrm>
            <a:off x="0" y="6813376"/>
            <a:ext cx="9144000" cy="0"/>
          </a:xfrm>
          <a:prstGeom prst="line">
            <a:avLst/>
          </a:prstGeom>
          <a:ln w="165100"/>
        </p:spPr>
        <p:style>
          <a:lnRef idx="3">
            <a:schemeClr val="accent2"/>
          </a:lnRef>
          <a:fillRef idx="0">
            <a:schemeClr val="accent2"/>
          </a:fillRef>
          <a:effectRef idx="2">
            <a:schemeClr val="accent2"/>
          </a:effectRef>
          <a:fontRef idx="minor">
            <a:schemeClr val="tx1"/>
          </a:fontRef>
        </p:style>
      </p:cxnSp>
      <p:cxnSp>
        <p:nvCxnSpPr>
          <p:cNvPr id="9" name="直線接點 8"/>
          <p:cNvCxnSpPr/>
          <p:nvPr/>
        </p:nvCxnSpPr>
        <p:spPr>
          <a:xfrm>
            <a:off x="0" y="6597352"/>
            <a:ext cx="9144000" cy="0"/>
          </a:xfrm>
          <a:prstGeom prst="line">
            <a:avLst/>
          </a:prstGeom>
          <a:ln w="76200">
            <a:solidFill>
              <a:schemeClr val="accent2">
                <a:lumMod val="40000"/>
                <a:lumOff val="60000"/>
              </a:schemeClr>
            </a:solidFill>
          </a:ln>
        </p:spPr>
        <p:style>
          <a:lnRef idx="3">
            <a:schemeClr val="accent2"/>
          </a:lnRef>
          <a:fillRef idx="0">
            <a:schemeClr val="accent2"/>
          </a:fillRef>
          <a:effectRef idx="2">
            <a:schemeClr val="accent2"/>
          </a:effectRef>
          <a:fontRef idx="minor">
            <a:schemeClr val="tx1"/>
          </a:fontRef>
        </p:style>
      </p:cxnSp>
      <p:sp>
        <p:nvSpPr>
          <p:cNvPr id="10" name="文字方塊 9"/>
          <p:cNvSpPr txBox="1"/>
          <p:nvPr/>
        </p:nvSpPr>
        <p:spPr>
          <a:xfrm>
            <a:off x="2951820" y="214290"/>
            <a:ext cx="3240360" cy="707886"/>
          </a:xfrm>
          <a:prstGeom prst="rect">
            <a:avLst/>
          </a:prstGeom>
          <a:noFill/>
        </p:spPr>
        <p:txBody>
          <a:bodyPr wrap="square" rtlCol="0">
            <a:spAutoFit/>
          </a:bodyPr>
          <a:lstStyle/>
          <a:p>
            <a:pPr algn="ctr"/>
            <a:r>
              <a:rPr lang="zh-TW" altLang="en-US" sz="4000" dirty="0">
                <a:latin typeface="微軟正黑體" panose="020B0604030504040204" pitchFamily="34" charset="-120"/>
                <a:ea typeface="微軟正黑體" panose="020B0604030504040204" pitchFamily="34" charset="-120"/>
              </a:rPr>
              <a:t>案例解析</a:t>
            </a:r>
          </a:p>
        </p:txBody>
      </p:sp>
      <p:cxnSp>
        <p:nvCxnSpPr>
          <p:cNvPr id="22" name="直線接點 21"/>
          <p:cNvCxnSpPr/>
          <p:nvPr/>
        </p:nvCxnSpPr>
        <p:spPr>
          <a:xfrm>
            <a:off x="0" y="1916832"/>
            <a:ext cx="9144000" cy="0"/>
          </a:xfrm>
          <a:prstGeom prst="line">
            <a:avLst/>
          </a:prstGeom>
          <a:ln w="165100"/>
        </p:spPr>
        <p:style>
          <a:lnRef idx="3">
            <a:schemeClr val="accent2"/>
          </a:lnRef>
          <a:fillRef idx="0">
            <a:schemeClr val="accent2"/>
          </a:fillRef>
          <a:effectRef idx="2">
            <a:schemeClr val="accent2"/>
          </a:effectRef>
          <a:fontRef idx="minor">
            <a:schemeClr val="tx1"/>
          </a:fontRef>
        </p:style>
      </p:cxnSp>
      <p:sp>
        <p:nvSpPr>
          <p:cNvPr id="11" name="矩形 10"/>
          <p:cNvSpPr/>
          <p:nvPr/>
        </p:nvSpPr>
        <p:spPr>
          <a:xfrm>
            <a:off x="755576" y="1372706"/>
            <a:ext cx="3312368" cy="400110"/>
          </a:xfrm>
          <a:prstGeom prst="rect">
            <a:avLst/>
          </a:prstGeom>
        </p:spPr>
        <p:txBody>
          <a:bodyPr wrap="square">
            <a:spAutoFit/>
          </a:bodyPr>
          <a:lstStyle/>
          <a:p>
            <a:pPr algn="ctr"/>
            <a:r>
              <a:rPr lang="zh-TW" altLang="en-US" sz="2000" b="1" dirty="0">
                <a:latin typeface="微軟正黑體" panose="020B0604030504040204" pitchFamily="34" charset="-120"/>
                <a:ea typeface="微軟正黑體" panose="020B0604030504040204" pitchFamily="34" charset="-120"/>
                <a:cs typeface="華康標楷體(P)" pitchFamily="66" charset="-120"/>
              </a:rPr>
              <a:t>新型專利技術</a:t>
            </a:r>
            <a:r>
              <a:rPr lang="zh-TW" altLang="en-US" sz="2000" b="1" dirty="0" smtClean="0">
                <a:latin typeface="微軟正黑體" panose="020B0604030504040204" pitchFamily="34" charset="-120"/>
                <a:ea typeface="微軟正黑體" panose="020B0604030504040204" pitchFamily="34" charset="-120"/>
                <a:cs typeface="華康標楷體(P)" pitchFamily="66" charset="-120"/>
              </a:rPr>
              <a:t>報告？</a:t>
            </a:r>
            <a:endParaRPr lang="zh-TW" altLang="en-US" sz="2000" b="1" dirty="0"/>
          </a:p>
        </p:txBody>
      </p:sp>
      <p:sp>
        <p:nvSpPr>
          <p:cNvPr id="2" name="矩形 1"/>
          <p:cNvSpPr/>
          <p:nvPr/>
        </p:nvSpPr>
        <p:spPr>
          <a:xfrm>
            <a:off x="953598" y="2204864"/>
            <a:ext cx="7236804" cy="1477328"/>
          </a:xfrm>
          <a:prstGeom prst="rect">
            <a:avLst/>
          </a:prstGeom>
        </p:spPr>
        <p:txBody>
          <a:bodyPr wrap="square">
            <a:spAutoFit/>
          </a:bodyPr>
          <a:lstStyle/>
          <a:p>
            <a:pPr algn="ctr"/>
            <a:r>
              <a:rPr lang="zh-TW" altLang="en-US" dirty="0">
                <a:latin typeface="微軟正黑體" panose="020B0604030504040204" pitchFamily="34" charset="-120"/>
                <a:ea typeface="微軟正黑體" panose="020B0604030504040204" pitchFamily="34" charset="-120"/>
              </a:rPr>
              <a:t>代碼 </a:t>
            </a:r>
            <a:r>
              <a:rPr lang="en-US" altLang="zh-TW" dirty="0">
                <a:latin typeface="微軟正黑體" panose="020B0604030504040204" pitchFamily="34" charset="-120"/>
                <a:ea typeface="微軟正黑體" panose="020B0604030504040204" pitchFamily="34" charset="-120"/>
              </a:rPr>
              <a:t>4</a:t>
            </a:r>
            <a:r>
              <a:rPr lang="zh-TW" altLang="en-US" dirty="0">
                <a:latin typeface="微軟正黑體" panose="020B0604030504040204" pitchFamily="34" charset="-120"/>
                <a:ea typeface="微軟正黑體" panose="020B0604030504040204" pitchFamily="34" charset="-120"/>
              </a:rPr>
              <a:t>：本請求項的創作，與申請日前提出申請的發明或新型專利案</a:t>
            </a:r>
          </a:p>
          <a:p>
            <a:r>
              <a:rPr lang="zh-TW" altLang="en-US" dirty="0">
                <a:latin typeface="微軟正黑體" panose="020B0604030504040204" pitchFamily="34" charset="-120"/>
                <a:ea typeface="微軟正黑體" panose="020B0604030504040204" pitchFamily="34" charset="-120"/>
              </a:rPr>
              <a:t>                 之創作相同</a:t>
            </a:r>
            <a:r>
              <a:rPr lang="zh-TW" altLang="en-US" dirty="0" smtClean="0">
                <a:latin typeface="微軟正黑體" panose="020B0604030504040204" pitchFamily="34" charset="-120"/>
                <a:ea typeface="微軟正黑體" panose="020B0604030504040204" pitchFamily="34" charset="-120"/>
              </a:rPr>
              <a:t>。</a:t>
            </a:r>
            <a:endParaRPr lang="en-US" altLang="zh-TW" dirty="0" smtClean="0">
              <a:latin typeface="微軟正黑體" panose="020B0604030504040204" pitchFamily="34" charset="-120"/>
              <a:ea typeface="微軟正黑體" panose="020B0604030504040204" pitchFamily="34" charset="-120"/>
            </a:endParaRPr>
          </a:p>
          <a:p>
            <a:endParaRPr lang="en-US" altLang="zh-TW" dirty="0">
              <a:latin typeface="微軟正黑體" panose="020B0604030504040204" pitchFamily="34" charset="-120"/>
              <a:ea typeface="微軟正黑體" panose="020B0604030504040204" pitchFamily="34" charset="-120"/>
            </a:endParaRPr>
          </a:p>
          <a:p>
            <a:pPr algn="ctr"/>
            <a:r>
              <a:rPr lang="zh-TW" altLang="en-US" dirty="0">
                <a:latin typeface="微軟正黑體" panose="020B0604030504040204" pitchFamily="34" charset="-120"/>
                <a:ea typeface="微軟正黑體" panose="020B0604030504040204" pitchFamily="34" charset="-120"/>
              </a:rPr>
              <a:t>代碼 </a:t>
            </a:r>
            <a:r>
              <a:rPr lang="en-US" altLang="zh-TW" dirty="0">
                <a:latin typeface="微軟正黑體" panose="020B0604030504040204" pitchFamily="34" charset="-120"/>
                <a:ea typeface="微軟正黑體" panose="020B0604030504040204" pitchFamily="34" charset="-120"/>
              </a:rPr>
              <a:t>5</a:t>
            </a:r>
            <a:r>
              <a:rPr lang="zh-TW" altLang="en-US" dirty="0">
                <a:latin typeface="微軟正黑體" panose="020B0604030504040204" pitchFamily="34" charset="-120"/>
                <a:ea typeface="微軟正黑體" panose="020B0604030504040204" pitchFamily="34" charset="-120"/>
              </a:rPr>
              <a:t>：本請求項的創作，與</a:t>
            </a:r>
            <a:r>
              <a:rPr lang="zh-TW" altLang="en-US" b="1" dirty="0">
                <a:latin typeface="微軟正黑體" panose="020B0604030504040204" pitchFamily="34" charset="-120"/>
                <a:ea typeface="微軟正黑體" panose="020B0604030504040204" pitchFamily="34" charset="-120"/>
              </a:rPr>
              <a:t>同日</a:t>
            </a:r>
            <a:r>
              <a:rPr lang="zh-TW" altLang="en-US" dirty="0">
                <a:latin typeface="微軟正黑體" panose="020B0604030504040204" pitchFamily="34" charset="-120"/>
                <a:ea typeface="微軟正黑體" panose="020B0604030504040204" pitchFamily="34" charset="-120"/>
              </a:rPr>
              <a:t>申請的發明或新型專利案之創作相</a:t>
            </a:r>
          </a:p>
          <a:p>
            <a:r>
              <a:rPr lang="zh-TW" altLang="en-US" dirty="0">
                <a:latin typeface="微軟正黑體" panose="020B0604030504040204" pitchFamily="34" charset="-120"/>
                <a:ea typeface="微軟正黑體" panose="020B0604030504040204" pitchFamily="34" charset="-120"/>
              </a:rPr>
              <a:t> </a:t>
            </a:r>
            <a:r>
              <a:rPr lang="zh-TW" altLang="en-US" dirty="0" smtClean="0">
                <a:latin typeface="微軟正黑體" panose="020B0604030504040204" pitchFamily="34" charset="-120"/>
                <a:ea typeface="微軟正黑體" panose="020B0604030504040204" pitchFamily="34" charset="-120"/>
              </a:rPr>
              <a:t>                同。</a:t>
            </a:r>
            <a:r>
              <a:rPr lang="en-US" altLang="zh-TW" dirty="0">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rPr>
              <a:t>專利法第 </a:t>
            </a:r>
            <a:r>
              <a:rPr lang="en-US" altLang="zh-TW" dirty="0">
                <a:latin typeface="微軟正黑體" panose="020B0604030504040204" pitchFamily="34" charset="-120"/>
                <a:ea typeface="微軟正黑體" panose="020B0604030504040204" pitchFamily="34" charset="-120"/>
              </a:rPr>
              <a:t>120 </a:t>
            </a:r>
            <a:r>
              <a:rPr lang="zh-TW" altLang="en-US" dirty="0">
                <a:latin typeface="微軟正黑體" panose="020B0604030504040204" pitchFamily="34" charset="-120"/>
                <a:ea typeface="微軟正黑體" panose="020B0604030504040204" pitchFamily="34" charset="-120"/>
              </a:rPr>
              <a:t>條</a:t>
            </a:r>
            <a:r>
              <a:rPr lang="zh-TW" altLang="en-US" b="1" dirty="0">
                <a:latin typeface="微軟正黑體" panose="020B0604030504040204" pitchFamily="34" charset="-120"/>
                <a:ea typeface="微軟正黑體" panose="020B0604030504040204" pitchFamily="34" charset="-120"/>
              </a:rPr>
              <a:t>準用第 </a:t>
            </a:r>
            <a:r>
              <a:rPr lang="en-US" altLang="zh-TW" b="1" dirty="0">
                <a:latin typeface="微軟正黑體" panose="020B0604030504040204" pitchFamily="34" charset="-120"/>
                <a:ea typeface="微軟正黑體" panose="020B0604030504040204" pitchFamily="34" charset="-120"/>
              </a:rPr>
              <a:t>31 </a:t>
            </a:r>
            <a:r>
              <a:rPr lang="zh-TW" altLang="en-US" b="1" dirty="0">
                <a:latin typeface="微軟正黑體" panose="020B0604030504040204" pitchFamily="34" charset="-120"/>
                <a:ea typeface="微軟正黑體" panose="020B0604030504040204" pitchFamily="34" charset="-120"/>
              </a:rPr>
              <a:t>條第 </a:t>
            </a:r>
            <a:r>
              <a:rPr lang="en-US" altLang="zh-TW" b="1" dirty="0">
                <a:latin typeface="微軟正黑體" panose="020B0604030504040204" pitchFamily="34" charset="-120"/>
                <a:ea typeface="微軟正黑體" panose="020B0604030504040204" pitchFamily="34" charset="-120"/>
              </a:rPr>
              <a:t>2 </a:t>
            </a:r>
            <a:r>
              <a:rPr lang="zh-TW" altLang="en-US" b="1" dirty="0">
                <a:latin typeface="微軟正黑體" panose="020B0604030504040204" pitchFamily="34" charset="-120"/>
                <a:ea typeface="微軟正黑體" panose="020B0604030504040204" pitchFamily="34" charset="-120"/>
              </a:rPr>
              <a:t>項、第 </a:t>
            </a:r>
            <a:r>
              <a:rPr lang="en-US" altLang="zh-TW" b="1" dirty="0">
                <a:latin typeface="微軟正黑體" panose="020B0604030504040204" pitchFamily="34" charset="-120"/>
                <a:ea typeface="微軟正黑體" panose="020B0604030504040204" pitchFamily="34" charset="-120"/>
              </a:rPr>
              <a:t>4 </a:t>
            </a:r>
            <a:r>
              <a:rPr lang="zh-TW" altLang="en-US" b="1" dirty="0" smtClean="0">
                <a:latin typeface="微軟正黑體" panose="020B0604030504040204" pitchFamily="34" charset="-120"/>
                <a:ea typeface="微軟正黑體" panose="020B0604030504040204" pitchFamily="34" charset="-120"/>
              </a:rPr>
              <a:t>項</a:t>
            </a:r>
            <a:r>
              <a:rPr lang="en-US" altLang="zh-TW" dirty="0" smtClean="0">
                <a:latin typeface="微軟正黑體" panose="020B0604030504040204" pitchFamily="34" charset="-120"/>
                <a:ea typeface="微軟正黑體" panose="020B0604030504040204" pitchFamily="34" charset="-120"/>
              </a:rPr>
              <a:t>)</a:t>
            </a:r>
            <a:endParaRPr lang="en-US" altLang="zh-TW" dirty="0">
              <a:latin typeface="微軟正黑體" panose="020B0604030504040204" pitchFamily="34" charset="-120"/>
              <a:ea typeface="微軟正黑體" panose="020B0604030504040204" pitchFamily="34" charset="-120"/>
            </a:endParaRPr>
          </a:p>
        </p:txBody>
      </p:sp>
      <p:sp>
        <p:nvSpPr>
          <p:cNvPr id="3" name="矩形 2"/>
          <p:cNvSpPr/>
          <p:nvPr/>
        </p:nvSpPr>
        <p:spPr>
          <a:xfrm>
            <a:off x="3419872" y="2492896"/>
            <a:ext cx="1502334" cy="369332"/>
          </a:xfrm>
          <a:prstGeom prst="rect">
            <a:avLst/>
          </a:prstGeom>
        </p:spPr>
        <p:txBody>
          <a:bodyPr wrap="none">
            <a:spAutoFit/>
          </a:bodyPr>
          <a:lstStyle/>
          <a:p>
            <a:r>
              <a:rPr lang="en-US" altLang="zh-TW" b="1" dirty="0" smtClean="0">
                <a:solidFill>
                  <a:schemeClr val="accent2"/>
                </a:solidFill>
                <a:latin typeface="微軟正黑體" panose="020B0604030504040204" pitchFamily="34" charset="-120"/>
                <a:ea typeface="微軟正黑體" panose="020B0604030504040204" pitchFamily="34" charset="-120"/>
              </a:rPr>
              <a:t>(</a:t>
            </a:r>
            <a:r>
              <a:rPr lang="zh-TW" altLang="en-US" b="1" dirty="0" smtClean="0">
                <a:solidFill>
                  <a:schemeClr val="accent2"/>
                </a:solidFill>
                <a:latin typeface="微軟正黑體" panose="020B0604030504040204" pitchFamily="34" charset="-120"/>
                <a:ea typeface="微軟正黑體" panose="020B0604030504040204" pitchFamily="34" charset="-120"/>
              </a:rPr>
              <a:t>先申請原則</a:t>
            </a:r>
            <a:r>
              <a:rPr lang="en-US" altLang="zh-TW" b="1" dirty="0" smtClean="0">
                <a:solidFill>
                  <a:schemeClr val="accent2"/>
                </a:solidFill>
                <a:latin typeface="微軟正黑體" panose="020B0604030504040204" pitchFamily="34" charset="-120"/>
                <a:ea typeface="微軟正黑體" panose="020B0604030504040204" pitchFamily="34" charset="-120"/>
              </a:rPr>
              <a:t>)</a:t>
            </a:r>
            <a:endParaRPr lang="en-US" altLang="zh-TW" b="1" dirty="0">
              <a:solidFill>
                <a:schemeClr val="accent2"/>
              </a:solidFill>
              <a:latin typeface="微軟正黑體" panose="020B0604030504040204" pitchFamily="34" charset="-120"/>
              <a:ea typeface="微軟正黑體" panose="020B0604030504040204" pitchFamily="34" charset="-120"/>
            </a:endParaRPr>
          </a:p>
        </p:txBody>
      </p:sp>
      <p:grpSp>
        <p:nvGrpSpPr>
          <p:cNvPr id="12" name="群組 11"/>
          <p:cNvGrpSpPr/>
          <p:nvPr/>
        </p:nvGrpSpPr>
        <p:grpSpPr>
          <a:xfrm>
            <a:off x="971600" y="3789040"/>
            <a:ext cx="6907547" cy="1067926"/>
            <a:chOff x="971600" y="3284984"/>
            <a:chExt cx="6907547" cy="1067926"/>
          </a:xfrm>
        </p:grpSpPr>
        <p:sp>
          <p:nvSpPr>
            <p:cNvPr id="13" name="矩形 12"/>
            <p:cNvSpPr/>
            <p:nvPr/>
          </p:nvSpPr>
          <p:spPr>
            <a:xfrm>
              <a:off x="971600" y="3284984"/>
              <a:ext cx="2723823" cy="369332"/>
            </a:xfrm>
            <a:prstGeom prst="rect">
              <a:avLst/>
            </a:prstGeom>
          </p:spPr>
          <p:txBody>
            <a:bodyPr wrap="none">
              <a:spAutoFit/>
            </a:bodyPr>
            <a:lstStyle/>
            <a:p>
              <a:r>
                <a:rPr lang="zh-TW" altLang="en-US" b="1" dirty="0" smtClean="0">
                  <a:solidFill>
                    <a:srgbClr val="000000"/>
                  </a:solidFill>
                  <a:latin typeface="微軟正黑體" pitchFamily="34" charset="-120"/>
                  <a:ea typeface="微軟正黑體" pitchFamily="34" charset="-120"/>
                </a:rPr>
                <a:t>專利法第三十一條第四項</a:t>
              </a:r>
              <a:endParaRPr lang="zh-TW" altLang="en-US" b="1" dirty="0">
                <a:latin typeface="微軟正黑體" pitchFamily="34" charset="-120"/>
                <a:ea typeface="微軟正黑體" pitchFamily="34" charset="-120"/>
              </a:endParaRPr>
            </a:p>
          </p:txBody>
        </p:sp>
        <p:sp>
          <p:nvSpPr>
            <p:cNvPr id="14" name="矩形 13"/>
            <p:cNvSpPr/>
            <p:nvPr/>
          </p:nvSpPr>
          <p:spPr>
            <a:xfrm>
              <a:off x="1326419" y="3645024"/>
              <a:ext cx="6552728" cy="707886"/>
            </a:xfrm>
            <a:prstGeom prst="rect">
              <a:avLst/>
            </a:prstGeom>
          </p:spPr>
          <p:txBody>
            <a:bodyPr wrap="square">
              <a:spAutoFit/>
            </a:bodyPr>
            <a:lstStyle/>
            <a:p>
              <a:pPr lvl="0" fontAlgn="base">
                <a:spcBef>
                  <a:spcPct val="0"/>
                </a:spcBef>
                <a:spcAft>
                  <a:spcPct val="0"/>
                </a:spcAft>
              </a:pPr>
              <a:r>
                <a:rPr kumimoji="1" lang="zh-TW" altLang="en-US" sz="2000" dirty="0">
                  <a:solidFill>
                    <a:srgbClr val="000000"/>
                  </a:solidFill>
                  <a:latin typeface="微軟正黑體" pitchFamily="34" charset="-120"/>
                  <a:ea typeface="微軟正黑體" pitchFamily="34" charset="-120"/>
                  <a:cs typeface="新細明體" pitchFamily="18" charset="-120"/>
                </a:rPr>
                <a:t>相同創作分別申請發明專利及新型專利者，除有第三十二條規定之情事</a:t>
              </a:r>
              <a:r>
                <a:rPr kumimoji="1" lang="zh-TW" altLang="en-US" sz="2000" dirty="0" smtClean="0">
                  <a:solidFill>
                    <a:srgbClr val="000000"/>
                  </a:solidFill>
                  <a:latin typeface="微軟正黑體" pitchFamily="34" charset="-120"/>
                  <a:ea typeface="微軟正黑體" pitchFamily="34" charset="-120"/>
                  <a:cs typeface="新細明體" pitchFamily="18" charset="-120"/>
                </a:rPr>
                <a:t>外，</a:t>
              </a:r>
              <a:r>
                <a:rPr kumimoji="1" lang="zh-TW" altLang="en-US" sz="2000" dirty="0">
                  <a:solidFill>
                    <a:srgbClr val="000000"/>
                  </a:solidFill>
                  <a:latin typeface="微軟正黑體" pitchFamily="34" charset="-120"/>
                  <a:ea typeface="微軟正黑體" pitchFamily="34" charset="-120"/>
                  <a:cs typeface="新細明體" pitchFamily="18" charset="-120"/>
                </a:rPr>
                <a:t>準用前三項規定。</a:t>
              </a:r>
              <a:endParaRPr lang="zh-TW" altLang="en-US" sz="2000" b="1" dirty="0">
                <a:solidFill>
                  <a:srgbClr val="FF0000"/>
                </a:solidFill>
                <a:latin typeface="微軟正黑體" pitchFamily="34" charset="-120"/>
                <a:ea typeface="微軟正黑體" pitchFamily="34" charset="-120"/>
              </a:endParaRPr>
            </a:p>
          </p:txBody>
        </p:sp>
      </p:grpSp>
    </p:spTree>
    <p:extLst>
      <p:ext uri="{BB962C8B-B14F-4D97-AF65-F5344CB8AC3E}">
        <p14:creationId xmlns:p14="http://schemas.microsoft.com/office/powerpoint/2010/main" val="902069799"/>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日期版面配置區 1"/>
          <p:cNvSpPr>
            <a:spLocks noGrp="1"/>
          </p:cNvSpPr>
          <p:nvPr>
            <p:ph type="dt" sz="half" idx="10"/>
          </p:nvPr>
        </p:nvSpPr>
        <p:spPr>
          <a:xfrm>
            <a:off x="457200" y="6160219"/>
            <a:ext cx="2133600" cy="365125"/>
          </a:xfrm>
        </p:spPr>
        <p:txBody>
          <a:bodyPr/>
          <a:lstStyle/>
          <a:p>
            <a:r>
              <a:rPr lang="en-US" altLang="zh-TW" smtClean="0"/>
              <a:t>www.iipo.com.tw</a:t>
            </a:r>
            <a:endParaRPr lang="zh-TW" altLang="en-US" dirty="0"/>
          </a:p>
        </p:txBody>
      </p:sp>
      <p:sp>
        <p:nvSpPr>
          <p:cNvPr id="6" name="頁尾版面配置區 2"/>
          <p:cNvSpPr>
            <a:spLocks noGrp="1"/>
          </p:cNvSpPr>
          <p:nvPr>
            <p:ph type="ftr" sz="quarter" idx="11"/>
          </p:nvPr>
        </p:nvSpPr>
        <p:spPr>
          <a:xfrm>
            <a:off x="3124200" y="6160219"/>
            <a:ext cx="2895600" cy="365125"/>
          </a:xfrm>
        </p:spPr>
        <p:txBody>
          <a:bodyPr/>
          <a:lstStyle/>
          <a:p>
            <a:r>
              <a:rPr lang="zh-TW" altLang="en-US" smtClean="0"/>
              <a:t>源慶</a:t>
            </a:r>
            <a:r>
              <a:rPr lang="en-US" altLang="zh-TW" smtClean="0"/>
              <a:t>/</a:t>
            </a:r>
            <a:r>
              <a:rPr lang="zh-TW" altLang="en-US" smtClean="0"/>
              <a:t>鴻瑞國際法律專利商標事務所</a:t>
            </a:r>
            <a:endParaRPr lang="zh-TW" altLang="en-US" dirty="0"/>
          </a:p>
        </p:txBody>
      </p:sp>
      <p:sp>
        <p:nvSpPr>
          <p:cNvPr id="7" name="投影片編號版面配置區 3"/>
          <p:cNvSpPr>
            <a:spLocks noGrp="1"/>
          </p:cNvSpPr>
          <p:nvPr>
            <p:ph type="sldNum" sz="quarter" idx="12"/>
          </p:nvPr>
        </p:nvSpPr>
        <p:spPr>
          <a:xfrm>
            <a:off x="6553200" y="6160219"/>
            <a:ext cx="2133600" cy="365125"/>
          </a:xfrm>
        </p:spPr>
        <p:txBody>
          <a:bodyPr/>
          <a:lstStyle/>
          <a:p>
            <a:fld id="{144804FE-49CD-45A7-9DCA-03593087366E}" type="slidenum">
              <a:rPr lang="zh-TW" altLang="en-US" smtClean="0"/>
              <a:pPr/>
              <a:t>83</a:t>
            </a:fld>
            <a:endParaRPr lang="zh-TW" altLang="en-US"/>
          </a:p>
        </p:txBody>
      </p:sp>
      <p:cxnSp>
        <p:nvCxnSpPr>
          <p:cNvPr id="8" name="直線接點 7"/>
          <p:cNvCxnSpPr/>
          <p:nvPr/>
        </p:nvCxnSpPr>
        <p:spPr>
          <a:xfrm>
            <a:off x="0" y="6813376"/>
            <a:ext cx="9144000" cy="0"/>
          </a:xfrm>
          <a:prstGeom prst="line">
            <a:avLst/>
          </a:prstGeom>
          <a:ln w="165100"/>
        </p:spPr>
        <p:style>
          <a:lnRef idx="3">
            <a:schemeClr val="accent2"/>
          </a:lnRef>
          <a:fillRef idx="0">
            <a:schemeClr val="accent2"/>
          </a:fillRef>
          <a:effectRef idx="2">
            <a:schemeClr val="accent2"/>
          </a:effectRef>
          <a:fontRef idx="minor">
            <a:schemeClr val="tx1"/>
          </a:fontRef>
        </p:style>
      </p:cxnSp>
      <p:cxnSp>
        <p:nvCxnSpPr>
          <p:cNvPr id="9" name="直線接點 8"/>
          <p:cNvCxnSpPr/>
          <p:nvPr/>
        </p:nvCxnSpPr>
        <p:spPr>
          <a:xfrm>
            <a:off x="0" y="6597352"/>
            <a:ext cx="9144000" cy="0"/>
          </a:xfrm>
          <a:prstGeom prst="line">
            <a:avLst/>
          </a:prstGeom>
          <a:ln w="76200">
            <a:solidFill>
              <a:schemeClr val="accent2">
                <a:lumMod val="40000"/>
                <a:lumOff val="60000"/>
              </a:schemeClr>
            </a:solidFill>
          </a:ln>
        </p:spPr>
        <p:style>
          <a:lnRef idx="3">
            <a:schemeClr val="accent2"/>
          </a:lnRef>
          <a:fillRef idx="0">
            <a:schemeClr val="accent2"/>
          </a:fillRef>
          <a:effectRef idx="2">
            <a:schemeClr val="accent2"/>
          </a:effectRef>
          <a:fontRef idx="minor">
            <a:schemeClr val="tx1"/>
          </a:fontRef>
        </p:style>
      </p:cxnSp>
      <p:sp>
        <p:nvSpPr>
          <p:cNvPr id="10" name="文字方塊 9"/>
          <p:cNvSpPr txBox="1"/>
          <p:nvPr/>
        </p:nvSpPr>
        <p:spPr>
          <a:xfrm>
            <a:off x="2951820" y="214290"/>
            <a:ext cx="3240360" cy="707886"/>
          </a:xfrm>
          <a:prstGeom prst="rect">
            <a:avLst/>
          </a:prstGeom>
          <a:noFill/>
        </p:spPr>
        <p:txBody>
          <a:bodyPr wrap="square" rtlCol="0">
            <a:spAutoFit/>
          </a:bodyPr>
          <a:lstStyle/>
          <a:p>
            <a:pPr algn="ctr"/>
            <a:r>
              <a:rPr lang="zh-TW" altLang="en-US" sz="4000" dirty="0">
                <a:latin typeface="微軟正黑體" panose="020B0604030504040204" pitchFamily="34" charset="-120"/>
                <a:ea typeface="微軟正黑體" panose="020B0604030504040204" pitchFamily="34" charset="-120"/>
              </a:rPr>
              <a:t>案例解析</a:t>
            </a:r>
          </a:p>
        </p:txBody>
      </p:sp>
      <p:cxnSp>
        <p:nvCxnSpPr>
          <p:cNvPr id="22" name="直線接點 21"/>
          <p:cNvCxnSpPr/>
          <p:nvPr/>
        </p:nvCxnSpPr>
        <p:spPr>
          <a:xfrm>
            <a:off x="0" y="1916832"/>
            <a:ext cx="9144000" cy="0"/>
          </a:xfrm>
          <a:prstGeom prst="line">
            <a:avLst/>
          </a:prstGeom>
          <a:ln w="165100"/>
        </p:spPr>
        <p:style>
          <a:lnRef idx="3">
            <a:schemeClr val="accent2"/>
          </a:lnRef>
          <a:fillRef idx="0">
            <a:schemeClr val="accent2"/>
          </a:fillRef>
          <a:effectRef idx="2">
            <a:schemeClr val="accent2"/>
          </a:effectRef>
          <a:fontRef idx="minor">
            <a:schemeClr val="tx1"/>
          </a:fontRef>
        </p:style>
      </p:cxnSp>
      <p:sp>
        <p:nvSpPr>
          <p:cNvPr id="11" name="矩形 10"/>
          <p:cNvSpPr/>
          <p:nvPr/>
        </p:nvSpPr>
        <p:spPr>
          <a:xfrm>
            <a:off x="755576" y="1372706"/>
            <a:ext cx="3312368" cy="400110"/>
          </a:xfrm>
          <a:prstGeom prst="rect">
            <a:avLst/>
          </a:prstGeom>
        </p:spPr>
        <p:txBody>
          <a:bodyPr wrap="square">
            <a:spAutoFit/>
          </a:bodyPr>
          <a:lstStyle/>
          <a:p>
            <a:pPr algn="ctr"/>
            <a:r>
              <a:rPr lang="zh-TW" altLang="en-US" sz="2000" b="1" dirty="0">
                <a:latin typeface="微軟正黑體" panose="020B0604030504040204" pitchFamily="34" charset="-120"/>
                <a:ea typeface="微軟正黑體" panose="020B0604030504040204" pitchFamily="34" charset="-120"/>
                <a:cs typeface="華康標楷體(P)" pitchFamily="66" charset="-120"/>
              </a:rPr>
              <a:t>新型專利技術</a:t>
            </a:r>
            <a:r>
              <a:rPr lang="zh-TW" altLang="en-US" sz="2000" b="1" dirty="0" smtClean="0">
                <a:latin typeface="微軟正黑體" panose="020B0604030504040204" pitchFamily="34" charset="-120"/>
                <a:ea typeface="微軟正黑體" panose="020B0604030504040204" pitchFamily="34" charset="-120"/>
                <a:cs typeface="華康標楷體(P)" pitchFamily="66" charset="-120"/>
              </a:rPr>
              <a:t>報告？</a:t>
            </a:r>
            <a:endParaRPr lang="zh-TW" altLang="en-US" sz="2000" b="1" dirty="0"/>
          </a:p>
        </p:txBody>
      </p:sp>
      <p:sp>
        <p:nvSpPr>
          <p:cNvPr id="2" name="矩形 1"/>
          <p:cNvSpPr/>
          <p:nvPr/>
        </p:nvSpPr>
        <p:spPr>
          <a:xfrm>
            <a:off x="953598" y="2204864"/>
            <a:ext cx="7236804" cy="1477328"/>
          </a:xfrm>
          <a:prstGeom prst="rect">
            <a:avLst/>
          </a:prstGeom>
        </p:spPr>
        <p:txBody>
          <a:bodyPr wrap="square">
            <a:spAutoFit/>
          </a:bodyPr>
          <a:lstStyle/>
          <a:p>
            <a:pPr algn="ctr"/>
            <a:r>
              <a:rPr lang="zh-TW" altLang="en-US" dirty="0">
                <a:latin typeface="微軟正黑體" panose="020B0604030504040204" pitchFamily="34" charset="-120"/>
                <a:ea typeface="微軟正黑體" panose="020B0604030504040204" pitchFamily="34" charset="-120"/>
              </a:rPr>
              <a:t>代碼 </a:t>
            </a:r>
            <a:r>
              <a:rPr lang="en-US" altLang="zh-TW" dirty="0">
                <a:latin typeface="微軟正黑體" panose="020B0604030504040204" pitchFamily="34" charset="-120"/>
                <a:ea typeface="微軟正黑體" panose="020B0604030504040204" pitchFamily="34" charset="-120"/>
              </a:rPr>
              <a:t>4</a:t>
            </a:r>
            <a:r>
              <a:rPr lang="zh-TW" altLang="en-US" dirty="0">
                <a:latin typeface="微軟正黑體" panose="020B0604030504040204" pitchFamily="34" charset="-120"/>
                <a:ea typeface="微軟正黑體" panose="020B0604030504040204" pitchFamily="34" charset="-120"/>
              </a:rPr>
              <a:t>：本請求項的創作，與申請日前提出申請的發明或新型專利案</a:t>
            </a:r>
          </a:p>
          <a:p>
            <a:r>
              <a:rPr lang="zh-TW" altLang="en-US" dirty="0">
                <a:latin typeface="微軟正黑體" panose="020B0604030504040204" pitchFamily="34" charset="-120"/>
                <a:ea typeface="微軟正黑體" panose="020B0604030504040204" pitchFamily="34" charset="-120"/>
              </a:rPr>
              <a:t>                 之創作相同</a:t>
            </a:r>
            <a:r>
              <a:rPr lang="zh-TW" altLang="en-US" dirty="0" smtClean="0">
                <a:latin typeface="微軟正黑體" panose="020B0604030504040204" pitchFamily="34" charset="-120"/>
                <a:ea typeface="微軟正黑體" panose="020B0604030504040204" pitchFamily="34" charset="-120"/>
              </a:rPr>
              <a:t>。</a:t>
            </a:r>
            <a:endParaRPr lang="en-US" altLang="zh-TW" dirty="0" smtClean="0">
              <a:latin typeface="微軟正黑體" panose="020B0604030504040204" pitchFamily="34" charset="-120"/>
              <a:ea typeface="微軟正黑體" panose="020B0604030504040204" pitchFamily="34" charset="-120"/>
            </a:endParaRPr>
          </a:p>
          <a:p>
            <a:endParaRPr lang="en-US" altLang="zh-TW" dirty="0">
              <a:latin typeface="微軟正黑體" panose="020B0604030504040204" pitchFamily="34" charset="-120"/>
              <a:ea typeface="微軟正黑體" panose="020B0604030504040204" pitchFamily="34" charset="-120"/>
            </a:endParaRPr>
          </a:p>
          <a:p>
            <a:pPr algn="ctr"/>
            <a:r>
              <a:rPr lang="zh-TW" altLang="en-US" dirty="0">
                <a:latin typeface="微軟正黑體" panose="020B0604030504040204" pitchFamily="34" charset="-120"/>
                <a:ea typeface="微軟正黑體" panose="020B0604030504040204" pitchFamily="34" charset="-120"/>
              </a:rPr>
              <a:t>代碼 </a:t>
            </a:r>
            <a:r>
              <a:rPr lang="en-US" altLang="zh-TW" dirty="0">
                <a:latin typeface="微軟正黑體" panose="020B0604030504040204" pitchFamily="34" charset="-120"/>
                <a:ea typeface="微軟正黑體" panose="020B0604030504040204" pitchFamily="34" charset="-120"/>
              </a:rPr>
              <a:t>5</a:t>
            </a:r>
            <a:r>
              <a:rPr lang="zh-TW" altLang="en-US" dirty="0">
                <a:latin typeface="微軟正黑體" panose="020B0604030504040204" pitchFamily="34" charset="-120"/>
                <a:ea typeface="微軟正黑體" panose="020B0604030504040204" pitchFamily="34" charset="-120"/>
              </a:rPr>
              <a:t>：本請求項的創作，與</a:t>
            </a:r>
            <a:r>
              <a:rPr lang="zh-TW" altLang="en-US" b="1" dirty="0">
                <a:latin typeface="微軟正黑體" panose="020B0604030504040204" pitchFamily="34" charset="-120"/>
                <a:ea typeface="微軟正黑體" panose="020B0604030504040204" pitchFamily="34" charset="-120"/>
              </a:rPr>
              <a:t>同日</a:t>
            </a:r>
            <a:r>
              <a:rPr lang="zh-TW" altLang="en-US" dirty="0">
                <a:latin typeface="微軟正黑體" panose="020B0604030504040204" pitchFamily="34" charset="-120"/>
                <a:ea typeface="微軟正黑體" panose="020B0604030504040204" pitchFamily="34" charset="-120"/>
              </a:rPr>
              <a:t>申請的發明或新型專利案之創作相</a:t>
            </a:r>
          </a:p>
          <a:p>
            <a:r>
              <a:rPr lang="zh-TW" altLang="en-US" dirty="0">
                <a:latin typeface="微軟正黑體" panose="020B0604030504040204" pitchFamily="34" charset="-120"/>
                <a:ea typeface="微軟正黑體" panose="020B0604030504040204" pitchFamily="34" charset="-120"/>
              </a:rPr>
              <a:t> </a:t>
            </a:r>
            <a:r>
              <a:rPr lang="zh-TW" altLang="en-US" dirty="0" smtClean="0">
                <a:latin typeface="微軟正黑體" panose="020B0604030504040204" pitchFamily="34" charset="-120"/>
                <a:ea typeface="微軟正黑體" panose="020B0604030504040204" pitchFamily="34" charset="-120"/>
              </a:rPr>
              <a:t>                同。</a:t>
            </a:r>
            <a:r>
              <a:rPr lang="en-US" altLang="zh-TW" dirty="0">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rPr>
              <a:t>專利法第 </a:t>
            </a:r>
            <a:r>
              <a:rPr lang="en-US" altLang="zh-TW" dirty="0">
                <a:latin typeface="微軟正黑體" panose="020B0604030504040204" pitchFamily="34" charset="-120"/>
                <a:ea typeface="微軟正黑體" panose="020B0604030504040204" pitchFamily="34" charset="-120"/>
              </a:rPr>
              <a:t>120 </a:t>
            </a:r>
            <a:r>
              <a:rPr lang="zh-TW" altLang="en-US" dirty="0">
                <a:latin typeface="微軟正黑體" panose="020B0604030504040204" pitchFamily="34" charset="-120"/>
                <a:ea typeface="微軟正黑體" panose="020B0604030504040204" pitchFamily="34" charset="-120"/>
              </a:rPr>
              <a:t>條</a:t>
            </a:r>
            <a:r>
              <a:rPr lang="zh-TW" altLang="en-US" b="1" dirty="0">
                <a:latin typeface="微軟正黑體" panose="020B0604030504040204" pitchFamily="34" charset="-120"/>
                <a:ea typeface="微軟正黑體" panose="020B0604030504040204" pitchFamily="34" charset="-120"/>
              </a:rPr>
              <a:t>準用第 </a:t>
            </a:r>
            <a:r>
              <a:rPr lang="en-US" altLang="zh-TW" b="1" dirty="0">
                <a:latin typeface="微軟正黑體" panose="020B0604030504040204" pitchFamily="34" charset="-120"/>
                <a:ea typeface="微軟正黑體" panose="020B0604030504040204" pitchFamily="34" charset="-120"/>
              </a:rPr>
              <a:t>31 </a:t>
            </a:r>
            <a:r>
              <a:rPr lang="zh-TW" altLang="en-US" b="1" dirty="0">
                <a:latin typeface="微軟正黑體" panose="020B0604030504040204" pitchFamily="34" charset="-120"/>
                <a:ea typeface="微軟正黑體" panose="020B0604030504040204" pitchFamily="34" charset="-120"/>
              </a:rPr>
              <a:t>條第 </a:t>
            </a:r>
            <a:r>
              <a:rPr lang="en-US" altLang="zh-TW" b="1" dirty="0">
                <a:latin typeface="微軟正黑體" panose="020B0604030504040204" pitchFamily="34" charset="-120"/>
                <a:ea typeface="微軟正黑體" panose="020B0604030504040204" pitchFamily="34" charset="-120"/>
              </a:rPr>
              <a:t>2 </a:t>
            </a:r>
            <a:r>
              <a:rPr lang="zh-TW" altLang="en-US" b="1" dirty="0">
                <a:latin typeface="微軟正黑體" panose="020B0604030504040204" pitchFamily="34" charset="-120"/>
                <a:ea typeface="微軟正黑體" panose="020B0604030504040204" pitchFamily="34" charset="-120"/>
              </a:rPr>
              <a:t>項、第 </a:t>
            </a:r>
            <a:r>
              <a:rPr lang="en-US" altLang="zh-TW" b="1" dirty="0">
                <a:latin typeface="微軟正黑體" panose="020B0604030504040204" pitchFamily="34" charset="-120"/>
                <a:ea typeface="微軟正黑體" panose="020B0604030504040204" pitchFamily="34" charset="-120"/>
              </a:rPr>
              <a:t>4 </a:t>
            </a:r>
            <a:r>
              <a:rPr lang="zh-TW" altLang="en-US" b="1" dirty="0" smtClean="0">
                <a:latin typeface="微軟正黑體" panose="020B0604030504040204" pitchFamily="34" charset="-120"/>
                <a:ea typeface="微軟正黑體" panose="020B0604030504040204" pitchFamily="34" charset="-120"/>
              </a:rPr>
              <a:t>項</a:t>
            </a:r>
            <a:r>
              <a:rPr lang="en-US" altLang="zh-TW" dirty="0" smtClean="0">
                <a:latin typeface="微軟正黑體" panose="020B0604030504040204" pitchFamily="34" charset="-120"/>
                <a:ea typeface="微軟正黑體" panose="020B0604030504040204" pitchFamily="34" charset="-120"/>
              </a:rPr>
              <a:t>)</a:t>
            </a:r>
            <a:endParaRPr lang="en-US" altLang="zh-TW" dirty="0">
              <a:latin typeface="微軟正黑體" panose="020B0604030504040204" pitchFamily="34" charset="-120"/>
              <a:ea typeface="微軟正黑體" panose="020B0604030504040204" pitchFamily="34" charset="-120"/>
            </a:endParaRPr>
          </a:p>
        </p:txBody>
      </p:sp>
      <p:sp>
        <p:nvSpPr>
          <p:cNvPr id="3" name="矩形 2"/>
          <p:cNvSpPr/>
          <p:nvPr/>
        </p:nvSpPr>
        <p:spPr>
          <a:xfrm>
            <a:off x="3419872" y="2492896"/>
            <a:ext cx="1502334" cy="369332"/>
          </a:xfrm>
          <a:prstGeom prst="rect">
            <a:avLst/>
          </a:prstGeom>
        </p:spPr>
        <p:txBody>
          <a:bodyPr wrap="none">
            <a:spAutoFit/>
          </a:bodyPr>
          <a:lstStyle/>
          <a:p>
            <a:r>
              <a:rPr lang="en-US" altLang="zh-TW" b="1" dirty="0" smtClean="0">
                <a:solidFill>
                  <a:schemeClr val="accent2"/>
                </a:solidFill>
                <a:latin typeface="微軟正黑體" panose="020B0604030504040204" pitchFamily="34" charset="-120"/>
                <a:ea typeface="微軟正黑體" panose="020B0604030504040204" pitchFamily="34" charset="-120"/>
              </a:rPr>
              <a:t>(</a:t>
            </a:r>
            <a:r>
              <a:rPr lang="zh-TW" altLang="en-US" b="1" dirty="0" smtClean="0">
                <a:solidFill>
                  <a:schemeClr val="accent2"/>
                </a:solidFill>
                <a:latin typeface="微軟正黑體" panose="020B0604030504040204" pitchFamily="34" charset="-120"/>
                <a:ea typeface="微軟正黑體" panose="020B0604030504040204" pitchFamily="34" charset="-120"/>
              </a:rPr>
              <a:t>先申請原則</a:t>
            </a:r>
            <a:r>
              <a:rPr lang="en-US" altLang="zh-TW" b="1" dirty="0" smtClean="0">
                <a:solidFill>
                  <a:schemeClr val="accent2"/>
                </a:solidFill>
                <a:latin typeface="微軟正黑體" panose="020B0604030504040204" pitchFamily="34" charset="-120"/>
                <a:ea typeface="微軟正黑體" panose="020B0604030504040204" pitchFamily="34" charset="-120"/>
              </a:rPr>
              <a:t>)</a:t>
            </a:r>
            <a:endParaRPr lang="en-US" altLang="zh-TW" b="1" dirty="0">
              <a:solidFill>
                <a:schemeClr val="accent2"/>
              </a:solidFill>
              <a:latin typeface="微軟正黑體" panose="020B0604030504040204" pitchFamily="34" charset="-120"/>
              <a:ea typeface="微軟正黑體" panose="020B0604030504040204" pitchFamily="34" charset="-120"/>
            </a:endParaRPr>
          </a:p>
        </p:txBody>
      </p:sp>
      <p:grpSp>
        <p:nvGrpSpPr>
          <p:cNvPr id="12" name="群組 11"/>
          <p:cNvGrpSpPr/>
          <p:nvPr/>
        </p:nvGrpSpPr>
        <p:grpSpPr>
          <a:xfrm>
            <a:off x="971600" y="3789040"/>
            <a:ext cx="8064896" cy="2606809"/>
            <a:chOff x="971600" y="3284984"/>
            <a:chExt cx="6907547" cy="2606809"/>
          </a:xfrm>
        </p:grpSpPr>
        <p:sp>
          <p:nvSpPr>
            <p:cNvPr id="13" name="矩形 12"/>
            <p:cNvSpPr/>
            <p:nvPr/>
          </p:nvSpPr>
          <p:spPr>
            <a:xfrm>
              <a:off x="971600" y="3284984"/>
              <a:ext cx="2031325" cy="369332"/>
            </a:xfrm>
            <a:prstGeom prst="rect">
              <a:avLst/>
            </a:prstGeom>
          </p:spPr>
          <p:txBody>
            <a:bodyPr wrap="none">
              <a:spAutoFit/>
            </a:bodyPr>
            <a:lstStyle/>
            <a:p>
              <a:r>
                <a:rPr lang="zh-TW" altLang="en-US" b="1" dirty="0" smtClean="0">
                  <a:solidFill>
                    <a:srgbClr val="000000"/>
                  </a:solidFill>
                  <a:latin typeface="微軟正黑體" pitchFamily="34" charset="-120"/>
                  <a:ea typeface="微軟正黑體" pitchFamily="34" charset="-120"/>
                </a:rPr>
                <a:t>專利法第三十二條</a:t>
              </a:r>
              <a:endParaRPr lang="zh-TW" altLang="en-US" b="1" dirty="0">
                <a:latin typeface="微軟正黑體" pitchFamily="34" charset="-120"/>
                <a:ea typeface="微軟正黑體" pitchFamily="34" charset="-120"/>
              </a:endParaRPr>
            </a:p>
          </p:txBody>
        </p:sp>
        <p:sp>
          <p:nvSpPr>
            <p:cNvPr id="14" name="矩形 13"/>
            <p:cNvSpPr/>
            <p:nvPr/>
          </p:nvSpPr>
          <p:spPr>
            <a:xfrm>
              <a:off x="1326419" y="3645024"/>
              <a:ext cx="6552728" cy="2246769"/>
            </a:xfrm>
            <a:prstGeom prst="rect">
              <a:avLst/>
            </a:prstGeom>
          </p:spPr>
          <p:txBody>
            <a:bodyPr wrap="square">
              <a:spAutoFit/>
            </a:bodyPr>
            <a:lstStyle/>
            <a:p>
              <a:pPr lvl="0" fontAlgn="base">
                <a:spcBef>
                  <a:spcPct val="0"/>
                </a:spcBef>
                <a:spcAft>
                  <a:spcPct val="0"/>
                </a:spcAft>
              </a:pPr>
              <a:r>
                <a:rPr kumimoji="1" lang="zh-TW" altLang="en-US" sz="2000" dirty="0">
                  <a:solidFill>
                    <a:srgbClr val="000000"/>
                  </a:solidFill>
                  <a:latin typeface="微軟正黑體" pitchFamily="34" charset="-120"/>
                  <a:ea typeface="微軟正黑體" pitchFamily="34" charset="-120"/>
                  <a:cs typeface="新細明體" pitchFamily="18" charset="-120"/>
                </a:rPr>
                <a:t>同一人就</a:t>
              </a:r>
              <a:r>
                <a:rPr kumimoji="1" lang="zh-TW" altLang="en-US" sz="2000" b="1" dirty="0">
                  <a:solidFill>
                    <a:srgbClr val="000000"/>
                  </a:solidFill>
                  <a:latin typeface="微軟正黑體" pitchFamily="34" charset="-120"/>
                  <a:ea typeface="微軟正黑體" pitchFamily="34" charset="-120"/>
                  <a:cs typeface="新細明體" pitchFamily="18" charset="-120"/>
                </a:rPr>
                <a:t>相同創作</a:t>
              </a:r>
              <a:r>
                <a:rPr kumimoji="1" lang="zh-TW" altLang="en-US" sz="2000" dirty="0">
                  <a:solidFill>
                    <a:srgbClr val="000000"/>
                  </a:solidFill>
                  <a:latin typeface="微軟正黑體" pitchFamily="34" charset="-120"/>
                  <a:ea typeface="微軟正黑體" pitchFamily="34" charset="-120"/>
                  <a:cs typeface="新細明體" pitchFamily="18" charset="-120"/>
                </a:rPr>
                <a:t>，於同日分別申請</a:t>
              </a:r>
              <a:r>
                <a:rPr kumimoji="1" lang="zh-TW" altLang="en-US" sz="2000" b="1" dirty="0">
                  <a:solidFill>
                    <a:srgbClr val="000000"/>
                  </a:solidFill>
                  <a:latin typeface="微軟正黑體" pitchFamily="34" charset="-120"/>
                  <a:ea typeface="微軟正黑體" pitchFamily="34" charset="-120"/>
                  <a:cs typeface="新細明體" pitchFamily="18" charset="-120"/>
                </a:rPr>
                <a:t>發明專利及新型專利</a:t>
              </a:r>
              <a:r>
                <a:rPr kumimoji="1" lang="zh-TW" altLang="en-US" sz="2000" dirty="0">
                  <a:solidFill>
                    <a:srgbClr val="000000"/>
                  </a:solidFill>
                  <a:latin typeface="微軟正黑體" pitchFamily="34" charset="-120"/>
                  <a:ea typeface="微軟正黑體" pitchFamily="34" charset="-120"/>
                  <a:cs typeface="新細明體" pitchFamily="18" charset="-120"/>
                </a:rPr>
                <a:t>者，應於申請</a:t>
              </a:r>
              <a:r>
                <a:rPr kumimoji="1" lang="zh-TW" altLang="en-US" sz="2000" dirty="0" smtClean="0">
                  <a:solidFill>
                    <a:srgbClr val="000000"/>
                  </a:solidFill>
                  <a:latin typeface="微軟正黑體" pitchFamily="34" charset="-120"/>
                  <a:ea typeface="微軟正黑體" pitchFamily="34" charset="-120"/>
                  <a:cs typeface="新細明體" pitchFamily="18" charset="-120"/>
                </a:rPr>
                <a:t>時分別</a:t>
              </a:r>
              <a:r>
                <a:rPr kumimoji="1" lang="zh-TW" altLang="en-US" sz="2000" dirty="0">
                  <a:solidFill>
                    <a:srgbClr val="000000"/>
                  </a:solidFill>
                  <a:latin typeface="微軟正黑體" pitchFamily="34" charset="-120"/>
                  <a:ea typeface="微軟正黑體" pitchFamily="34" charset="-120"/>
                  <a:cs typeface="新細明體" pitchFamily="18" charset="-120"/>
                </a:rPr>
                <a:t>聲明；其發明專利核准審定前，已取得新型專利權，專利專責機關</a:t>
              </a:r>
              <a:r>
                <a:rPr kumimoji="1" lang="zh-TW" altLang="en-US" sz="2000" dirty="0" smtClean="0">
                  <a:solidFill>
                    <a:srgbClr val="000000"/>
                  </a:solidFill>
                  <a:latin typeface="微軟正黑體" pitchFamily="34" charset="-120"/>
                  <a:ea typeface="微軟正黑體" pitchFamily="34" charset="-120"/>
                  <a:cs typeface="新細明體" pitchFamily="18" charset="-120"/>
                </a:rPr>
                <a:t>應通知</a:t>
              </a:r>
              <a:r>
                <a:rPr kumimoji="1" lang="zh-TW" altLang="en-US" sz="2000" dirty="0">
                  <a:solidFill>
                    <a:srgbClr val="000000"/>
                  </a:solidFill>
                  <a:latin typeface="微軟正黑體" pitchFamily="34" charset="-120"/>
                  <a:ea typeface="微軟正黑體" pitchFamily="34" charset="-120"/>
                  <a:cs typeface="新細明體" pitchFamily="18" charset="-120"/>
                </a:rPr>
                <a:t>申請人限期擇一；申請人未分別聲明或屆期未擇一者，不予發明</a:t>
              </a:r>
              <a:r>
                <a:rPr kumimoji="1" lang="zh-TW" altLang="en-US" sz="2000" dirty="0" smtClean="0">
                  <a:solidFill>
                    <a:srgbClr val="000000"/>
                  </a:solidFill>
                  <a:latin typeface="微軟正黑體" pitchFamily="34" charset="-120"/>
                  <a:ea typeface="微軟正黑體" pitchFamily="34" charset="-120"/>
                  <a:cs typeface="新細明體" pitchFamily="18" charset="-120"/>
                </a:rPr>
                <a:t>專利。</a:t>
              </a:r>
              <a:endParaRPr kumimoji="1" lang="zh-TW" altLang="en-US" sz="2000" dirty="0">
                <a:solidFill>
                  <a:srgbClr val="000000"/>
                </a:solidFill>
                <a:latin typeface="微軟正黑體" pitchFamily="34" charset="-120"/>
                <a:ea typeface="微軟正黑體" pitchFamily="34" charset="-120"/>
                <a:cs typeface="新細明體" pitchFamily="18" charset="-120"/>
              </a:endParaRPr>
            </a:p>
            <a:p>
              <a:pPr lvl="0" fontAlgn="base">
                <a:spcBef>
                  <a:spcPct val="0"/>
                </a:spcBef>
                <a:spcAft>
                  <a:spcPct val="0"/>
                </a:spcAft>
              </a:pPr>
              <a:r>
                <a:rPr kumimoji="1" lang="zh-TW" altLang="en-US" sz="2000" dirty="0">
                  <a:solidFill>
                    <a:srgbClr val="000000"/>
                  </a:solidFill>
                  <a:latin typeface="微軟正黑體" pitchFamily="34" charset="-120"/>
                  <a:ea typeface="微軟正黑體" pitchFamily="34" charset="-120"/>
                  <a:cs typeface="新細明體" pitchFamily="18" charset="-120"/>
                </a:rPr>
                <a:t>申請人依前項規定選擇發明專利者，其新型專利權，自發明專利公告之</a:t>
              </a:r>
              <a:r>
                <a:rPr kumimoji="1" lang="zh-TW" altLang="en-US" sz="2000" dirty="0" smtClean="0">
                  <a:solidFill>
                    <a:srgbClr val="000000"/>
                  </a:solidFill>
                  <a:latin typeface="微軟正黑體" pitchFamily="34" charset="-120"/>
                  <a:ea typeface="微軟正黑體" pitchFamily="34" charset="-120"/>
                  <a:cs typeface="新細明體" pitchFamily="18" charset="-120"/>
                </a:rPr>
                <a:t>日消滅</a:t>
              </a:r>
              <a:r>
                <a:rPr kumimoji="1" lang="zh-TW" altLang="en-US" sz="2000" dirty="0">
                  <a:solidFill>
                    <a:srgbClr val="000000"/>
                  </a:solidFill>
                  <a:latin typeface="微軟正黑體" pitchFamily="34" charset="-120"/>
                  <a:ea typeface="微軟正黑體" pitchFamily="34" charset="-120"/>
                  <a:cs typeface="新細明體" pitchFamily="18" charset="-120"/>
                </a:rPr>
                <a:t>。</a:t>
              </a:r>
            </a:p>
            <a:p>
              <a:pPr lvl="0" fontAlgn="base">
                <a:spcBef>
                  <a:spcPct val="0"/>
                </a:spcBef>
                <a:spcAft>
                  <a:spcPct val="0"/>
                </a:spcAft>
              </a:pPr>
              <a:r>
                <a:rPr kumimoji="1" lang="zh-TW" altLang="en-US" sz="2000" dirty="0">
                  <a:solidFill>
                    <a:srgbClr val="000000"/>
                  </a:solidFill>
                  <a:latin typeface="微軟正黑體" pitchFamily="34" charset="-120"/>
                  <a:ea typeface="微軟正黑體" pitchFamily="34" charset="-120"/>
                  <a:cs typeface="新細明體" pitchFamily="18" charset="-120"/>
                </a:rPr>
                <a:t>發明專利審定前，</a:t>
              </a:r>
              <a:r>
                <a:rPr kumimoji="1" lang="zh-TW" altLang="en-US" sz="2000" b="1" dirty="0">
                  <a:latin typeface="微軟正黑體" pitchFamily="34" charset="-120"/>
                  <a:ea typeface="微軟正黑體" pitchFamily="34" charset="-120"/>
                  <a:cs typeface="新細明體" pitchFamily="18" charset="-120"/>
                </a:rPr>
                <a:t>新型專利權已當然消滅或撤銷確定者</a:t>
              </a:r>
              <a:r>
                <a:rPr kumimoji="1" lang="zh-TW" altLang="en-US" sz="2000" dirty="0">
                  <a:solidFill>
                    <a:srgbClr val="000000"/>
                  </a:solidFill>
                  <a:latin typeface="微軟正黑體" pitchFamily="34" charset="-120"/>
                  <a:ea typeface="微軟正黑體" pitchFamily="34" charset="-120"/>
                  <a:cs typeface="新細明體" pitchFamily="18" charset="-120"/>
                </a:rPr>
                <a:t>，</a:t>
              </a:r>
              <a:r>
                <a:rPr kumimoji="1" lang="zh-TW" altLang="en-US" sz="2000" b="1" dirty="0">
                  <a:solidFill>
                    <a:schemeClr val="accent2"/>
                  </a:solidFill>
                  <a:latin typeface="微軟正黑體" pitchFamily="34" charset="-120"/>
                  <a:ea typeface="微軟正黑體" pitchFamily="34" charset="-120"/>
                  <a:cs typeface="新細明體" pitchFamily="18" charset="-120"/>
                </a:rPr>
                <a:t>不予專利</a:t>
              </a:r>
              <a:r>
                <a:rPr kumimoji="1" lang="zh-TW" altLang="en-US" sz="2000" dirty="0">
                  <a:solidFill>
                    <a:srgbClr val="000000"/>
                  </a:solidFill>
                  <a:latin typeface="微軟正黑體" pitchFamily="34" charset="-120"/>
                  <a:ea typeface="微軟正黑體" pitchFamily="34" charset="-120"/>
                  <a:cs typeface="新細明體" pitchFamily="18" charset="-120"/>
                </a:rPr>
                <a:t>。</a:t>
              </a:r>
              <a:endParaRPr lang="zh-TW" altLang="en-US" sz="2000" b="1" dirty="0">
                <a:solidFill>
                  <a:srgbClr val="FF0000"/>
                </a:solidFill>
                <a:latin typeface="微軟正黑體" pitchFamily="34" charset="-120"/>
                <a:ea typeface="微軟正黑體" pitchFamily="34" charset="-120"/>
              </a:endParaRPr>
            </a:p>
          </p:txBody>
        </p:sp>
      </p:grpSp>
      <p:sp>
        <p:nvSpPr>
          <p:cNvPr id="18" name="矩形 17"/>
          <p:cNvSpPr/>
          <p:nvPr/>
        </p:nvSpPr>
        <p:spPr>
          <a:xfrm>
            <a:off x="7164288" y="3789040"/>
            <a:ext cx="1271502" cy="369332"/>
          </a:xfrm>
          <a:prstGeom prst="rect">
            <a:avLst/>
          </a:prstGeom>
        </p:spPr>
        <p:txBody>
          <a:bodyPr wrap="none">
            <a:spAutoFit/>
          </a:bodyPr>
          <a:lstStyle/>
          <a:p>
            <a:r>
              <a:rPr lang="en-US" altLang="zh-TW" b="1" dirty="0" smtClean="0">
                <a:solidFill>
                  <a:schemeClr val="accent2"/>
                </a:solidFill>
                <a:latin typeface="微軟正黑體" panose="020B0604030504040204" pitchFamily="34" charset="-120"/>
                <a:ea typeface="微軟正黑體" panose="020B0604030504040204" pitchFamily="34" charset="-120"/>
              </a:rPr>
              <a:t>(</a:t>
            </a:r>
            <a:r>
              <a:rPr lang="zh-TW" altLang="en-US" b="1" dirty="0">
                <a:solidFill>
                  <a:schemeClr val="accent2"/>
                </a:solidFill>
                <a:latin typeface="微軟正黑體" panose="020B0604030504040204" pitchFamily="34" charset="-120"/>
                <a:ea typeface="微軟正黑體" panose="020B0604030504040204" pitchFamily="34" charset="-120"/>
              </a:rPr>
              <a:t>一案兩請</a:t>
            </a:r>
            <a:r>
              <a:rPr lang="en-US" altLang="zh-TW" b="1" dirty="0" smtClean="0">
                <a:solidFill>
                  <a:schemeClr val="accent2"/>
                </a:solidFill>
                <a:latin typeface="微軟正黑體" panose="020B0604030504040204" pitchFamily="34" charset="-120"/>
                <a:ea typeface="微軟正黑體" panose="020B0604030504040204" pitchFamily="34" charset="-120"/>
              </a:rPr>
              <a:t>)</a:t>
            </a:r>
            <a:endParaRPr lang="en-US" altLang="zh-TW" b="1" dirty="0">
              <a:solidFill>
                <a:schemeClr val="accent2"/>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352728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日期版面配置區 1"/>
          <p:cNvSpPr>
            <a:spLocks noGrp="1"/>
          </p:cNvSpPr>
          <p:nvPr>
            <p:ph type="dt" sz="half" idx="10"/>
          </p:nvPr>
        </p:nvSpPr>
        <p:spPr>
          <a:xfrm>
            <a:off x="457200" y="6160219"/>
            <a:ext cx="2133600" cy="365125"/>
          </a:xfrm>
        </p:spPr>
        <p:txBody>
          <a:bodyPr/>
          <a:lstStyle/>
          <a:p>
            <a:r>
              <a:rPr lang="en-US" altLang="zh-TW" smtClean="0"/>
              <a:t>www.iipo.com.tw</a:t>
            </a:r>
            <a:endParaRPr lang="zh-TW" altLang="en-US" dirty="0"/>
          </a:p>
        </p:txBody>
      </p:sp>
      <p:sp>
        <p:nvSpPr>
          <p:cNvPr id="6" name="頁尾版面配置區 2"/>
          <p:cNvSpPr>
            <a:spLocks noGrp="1"/>
          </p:cNvSpPr>
          <p:nvPr>
            <p:ph type="ftr" sz="quarter" idx="11"/>
          </p:nvPr>
        </p:nvSpPr>
        <p:spPr>
          <a:xfrm>
            <a:off x="3124200" y="6160219"/>
            <a:ext cx="2895600" cy="365125"/>
          </a:xfrm>
        </p:spPr>
        <p:txBody>
          <a:bodyPr/>
          <a:lstStyle/>
          <a:p>
            <a:r>
              <a:rPr lang="zh-TW" altLang="en-US" smtClean="0"/>
              <a:t>源慶</a:t>
            </a:r>
            <a:r>
              <a:rPr lang="en-US" altLang="zh-TW" smtClean="0"/>
              <a:t>/</a:t>
            </a:r>
            <a:r>
              <a:rPr lang="zh-TW" altLang="en-US" smtClean="0"/>
              <a:t>鴻瑞國際法律專利商標事務所</a:t>
            </a:r>
            <a:endParaRPr lang="zh-TW" altLang="en-US" dirty="0"/>
          </a:p>
        </p:txBody>
      </p:sp>
      <p:sp>
        <p:nvSpPr>
          <p:cNvPr id="7" name="投影片編號版面配置區 3"/>
          <p:cNvSpPr>
            <a:spLocks noGrp="1"/>
          </p:cNvSpPr>
          <p:nvPr>
            <p:ph type="sldNum" sz="quarter" idx="12"/>
          </p:nvPr>
        </p:nvSpPr>
        <p:spPr>
          <a:xfrm>
            <a:off x="6553200" y="6160219"/>
            <a:ext cx="2133600" cy="365125"/>
          </a:xfrm>
        </p:spPr>
        <p:txBody>
          <a:bodyPr/>
          <a:lstStyle/>
          <a:p>
            <a:fld id="{144804FE-49CD-45A7-9DCA-03593087366E}" type="slidenum">
              <a:rPr lang="zh-TW" altLang="en-US" smtClean="0"/>
              <a:pPr/>
              <a:t>84</a:t>
            </a:fld>
            <a:endParaRPr lang="zh-TW" altLang="en-US"/>
          </a:p>
        </p:txBody>
      </p:sp>
      <p:cxnSp>
        <p:nvCxnSpPr>
          <p:cNvPr id="8" name="直線接點 7"/>
          <p:cNvCxnSpPr/>
          <p:nvPr/>
        </p:nvCxnSpPr>
        <p:spPr>
          <a:xfrm>
            <a:off x="0" y="6813376"/>
            <a:ext cx="9144000" cy="0"/>
          </a:xfrm>
          <a:prstGeom prst="line">
            <a:avLst/>
          </a:prstGeom>
          <a:ln w="165100"/>
        </p:spPr>
        <p:style>
          <a:lnRef idx="3">
            <a:schemeClr val="accent2"/>
          </a:lnRef>
          <a:fillRef idx="0">
            <a:schemeClr val="accent2"/>
          </a:fillRef>
          <a:effectRef idx="2">
            <a:schemeClr val="accent2"/>
          </a:effectRef>
          <a:fontRef idx="minor">
            <a:schemeClr val="tx1"/>
          </a:fontRef>
        </p:style>
      </p:cxnSp>
      <p:cxnSp>
        <p:nvCxnSpPr>
          <p:cNvPr id="9" name="直線接點 8"/>
          <p:cNvCxnSpPr/>
          <p:nvPr/>
        </p:nvCxnSpPr>
        <p:spPr>
          <a:xfrm>
            <a:off x="0" y="6597352"/>
            <a:ext cx="9144000" cy="0"/>
          </a:xfrm>
          <a:prstGeom prst="line">
            <a:avLst/>
          </a:prstGeom>
          <a:ln w="76200">
            <a:solidFill>
              <a:schemeClr val="accent2">
                <a:lumMod val="40000"/>
                <a:lumOff val="60000"/>
              </a:schemeClr>
            </a:solidFill>
          </a:ln>
        </p:spPr>
        <p:style>
          <a:lnRef idx="3">
            <a:schemeClr val="accent2"/>
          </a:lnRef>
          <a:fillRef idx="0">
            <a:schemeClr val="accent2"/>
          </a:fillRef>
          <a:effectRef idx="2">
            <a:schemeClr val="accent2"/>
          </a:effectRef>
          <a:fontRef idx="minor">
            <a:schemeClr val="tx1"/>
          </a:fontRef>
        </p:style>
      </p:cxnSp>
      <p:sp>
        <p:nvSpPr>
          <p:cNvPr id="10" name="文字方塊 9"/>
          <p:cNvSpPr txBox="1"/>
          <p:nvPr/>
        </p:nvSpPr>
        <p:spPr>
          <a:xfrm>
            <a:off x="2951820" y="214290"/>
            <a:ext cx="3240360" cy="707886"/>
          </a:xfrm>
          <a:prstGeom prst="rect">
            <a:avLst/>
          </a:prstGeom>
          <a:noFill/>
        </p:spPr>
        <p:txBody>
          <a:bodyPr wrap="square" rtlCol="0">
            <a:spAutoFit/>
          </a:bodyPr>
          <a:lstStyle/>
          <a:p>
            <a:pPr algn="ctr"/>
            <a:r>
              <a:rPr lang="zh-TW" altLang="en-US" sz="4000" dirty="0">
                <a:latin typeface="微軟正黑體" panose="020B0604030504040204" pitchFamily="34" charset="-120"/>
                <a:ea typeface="微軟正黑體" panose="020B0604030504040204" pitchFamily="34" charset="-120"/>
              </a:rPr>
              <a:t>案例解析</a:t>
            </a:r>
          </a:p>
        </p:txBody>
      </p:sp>
      <p:cxnSp>
        <p:nvCxnSpPr>
          <p:cNvPr id="22" name="直線接點 21"/>
          <p:cNvCxnSpPr/>
          <p:nvPr/>
        </p:nvCxnSpPr>
        <p:spPr>
          <a:xfrm>
            <a:off x="0" y="1916832"/>
            <a:ext cx="9144000" cy="0"/>
          </a:xfrm>
          <a:prstGeom prst="line">
            <a:avLst/>
          </a:prstGeom>
          <a:ln w="165100"/>
        </p:spPr>
        <p:style>
          <a:lnRef idx="3">
            <a:schemeClr val="accent2"/>
          </a:lnRef>
          <a:fillRef idx="0">
            <a:schemeClr val="accent2"/>
          </a:fillRef>
          <a:effectRef idx="2">
            <a:schemeClr val="accent2"/>
          </a:effectRef>
          <a:fontRef idx="minor">
            <a:schemeClr val="tx1"/>
          </a:fontRef>
        </p:style>
      </p:cxnSp>
      <p:sp>
        <p:nvSpPr>
          <p:cNvPr id="11" name="矩形 10"/>
          <p:cNvSpPr/>
          <p:nvPr/>
        </p:nvSpPr>
        <p:spPr>
          <a:xfrm>
            <a:off x="755576" y="1372706"/>
            <a:ext cx="3312368" cy="400110"/>
          </a:xfrm>
          <a:prstGeom prst="rect">
            <a:avLst/>
          </a:prstGeom>
        </p:spPr>
        <p:txBody>
          <a:bodyPr wrap="square">
            <a:spAutoFit/>
          </a:bodyPr>
          <a:lstStyle/>
          <a:p>
            <a:pPr algn="ctr"/>
            <a:r>
              <a:rPr lang="zh-TW" altLang="en-US" sz="2000" b="1" dirty="0">
                <a:latin typeface="微軟正黑體" panose="020B0604030504040204" pitchFamily="34" charset="-120"/>
                <a:ea typeface="微軟正黑體" panose="020B0604030504040204" pitchFamily="34" charset="-120"/>
                <a:cs typeface="華康標楷體(P)" pitchFamily="66" charset="-120"/>
              </a:rPr>
              <a:t>新型專利技術</a:t>
            </a:r>
            <a:r>
              <a:rPr lang="zh-TW" altLang="en-US" sz="2000" b="1" dirty="0" smtClean="0">
                <a:latin typeface="微軟正黑體" panose="020B0604030504040204" pitchFamily="34" charset="-120"/>
                <a:ea typeface="微軟正黑體" panose="020B0604030504040204" pitchFamily="34" charset="-120"/>
                <a:cs typeface="華康標楷體(P)" pitchFamily="66" charset="-120"/>
              </a:rPr>
              <a:t>報告？</a:t>
            </a:r>
            <a:endParaRPr lang="zh-TW" altLang="en-US" sz="2000" b="1" dirty="0"/>
          </a:p>
        </p:txBody>
      </p:sp>
      <p:sp>
        <p:nvSpPr>
          <p:cNvPr id="2" name="矩形 1"/>
          <p:cNvSpPr/>
          <p:nvPr/>
        </p:nvSpPr>
        <p:spPr>
          <a:xfrm>
            <a:off x="953598" y="2204864"/>
            <a:ext cx="7236804" cy="2031325"/>
          </a:xfrm>
          <a:prstGeom prst="rect">
            <a:avLst/>
          </a:prstGeom>
        </p:spPr>
        <p:txBody>
          <a:bodyPr wrap="square">
            <a:spAutoFit/>
          </a:bodyPr>
          <a:lstStyle/>
          <a:p>
            <a:pPr algn="ctr"/>
            <a:r>
              <a:rPr lang="zh-TW" altLang="en-US" dirty="0">
                <a:latin typeface="微軟正黑體" panose="020B0604030504040204" pitchFamily="34" charset="-120"/>
                <a:ea typeface="微軟正黑體" panose="020B0604030504040204" pitchFamily="34" charset="-120"/>
              </a:rPr>
              <a:t>代碼 </a:t>
            </a:r>
            <a:r>
              <a:rPr lang="en-US" altLang="zh-TW" dirty="0">
                <a:latin typeface="微軟正黑體" panose="020B0604030504040204" pitchFamily="34" charset="-120"/>
                <a:ea typeface="微軟正黑體" panose="020B0604030504040204" pitchFamily="34" charset="-120"/>
              </a:rPr>
              <a:t>4</a:t>
            </a:r>
            <a:r>
              <a:rPr lang="zh-TW" altLang="en-US" dirty="0">
                <a:latin typeface="微軟正黑體" panose="020B0604030504040204" pitchFamily="34" charset="-120"/>
                <a:ea typeface="微軟正黑體" panose="020B0604030504040204" pitchFamily="34" charset="-120"/>
              </a:rPr>
              <a:t>：本請求項的創作，與申請日前提出申請的發明或新型專利案</a:t>
            </a:r>
          </a:p>
          <a:p>
            <a:r>
              <a:rPr lang="zh-TW" altLang="en-US" dirty="0">
                <a:latin typeface="微軟正黑體" panose="020B0604030504040204" pitchFamily="34" charset="-120"/>
                <a:ea typeface="微軟正黑體" panose="020B0604030504040204" pitchFamily="34" charset="-120"/>
              </a:rPr>
              <a:t>                 之創作相同</a:t>
            </a:r>
            <a:r>
              <a:rPr lang="zh-TW" altLang="en-US" dirty="0" smtClean="0">
                <a:latin typeface="微軟正黑體" panose="020B0604030504040204" pitchFamily="34" charset="-120"/>
                <a:ea typeface="微軟正黑體" panose="020B0604030504040204" pitchFamily="34" charset="-120"/>
              </a:rPr>
              <a:t>。</a:t>
            </a:r>
            <a:endParaRPr lang="en-US" altLang="zh-TW" dirty="0" smtClean="0">
              <a:latin typeface="微軟正黑體" panose="020B0604030504040204" pitchFamily="34" charset="-120"/>
              <a:ea typeface="微軟正黑體" panose="020B0604030504040204" pitchFamily="34" charset="-120"/>
            </a:endParaRPr>
          </a:p>
          <a:p>
            <a:endParaRPr lang="en-US" altLang="zh-TW" dirty="0">
              <a:latin typeface="微軟正黑體" panose="020B0604030504040204" pitchFamily="34" charset="-120"/>
              <a:ea typeface="微軟正黑體" panose="020B0604030504040204" pitchFamily="34" charset="-120"/>
            </a:endParaRPr>
          </a:p>
          <a:p>
            <a:pPr algn="ctr"/>
            <a:r>
              <a:rPr lang="zh-TW" altLang="en-US" dirty="0">
                <a:latin typeface="微軟正黑體" panose="020B0604030504040204" pitchFamily="34" charset="-120"/>
                <a:ea typeface="微軟正黑體" panose="020B0604030504040204" pitchFamily="34" charset="-120"/>
              </a:rPr>
              <a:t>代碼 </a:t>
            </a:r>
            <a:r>
              <a:rPr lang="en-US" altLang="zh-TW" dirty="0">
                <a:latin typeface="微軟正黑體" panose="020B0604030504040204" pitchFamily="34" charset="-120"/>
                <a:ea typeface="微軟正黑體" panose="020B0604030504040204" pitchFamily="34" charset="-120"/>
              </a:rPr>
              <a:t>5</a:t>
            </a:r>
            <a:r>
              <a:rPr lang="zh-TW" altLang="en-US" dirty="0">
                <a:latin typeface="微軟正黑體" panose="020B0604030504040204" pitchFamily="34" charset="-120"/>
                <a:ea typeface="微軟正黑體" panose="020B0604030504040204" pitchFamily="34" charset="-120"/>
              </a:rPr>
              <a:t>：本請求項的創作，與</a:t>
            </a:r>
            <a:r>
              <a:rPr lang="zh-TW" altLang="en-US" b="1" dirty="0">
                <a:latin typeface="微軟正黑體" panose="020B0604030504040204" pitchFamily="34" charset="-120"/>
                <a:ea typeface="微軟正黑體" panose="020B0604030504040204" pitchFamily="34" charset="-120"/>
              </a:rPr>
              <a:t>同日</a:t>
            </a:r>
            <a:r>
              <a:rPr lang="zh-TW" altLang="en-US" dirty="0">
                <a:latin typeface="微軟正黑體" panose="020B0604030504040204" pitchFamily="34" charset="-120"/>
                <a:ea typeface="微軟正黑體" panose="020B0604030504040204" pitchFamily="34" charset="-120"/>
              </a:rPr>
              <a:t>申請的發明或新型專利案之創作相</a:t>
            </a:r>
          </a:p>
          <a:p>
            <a:r>
              <a:rPr lang="zh-TW" altLang="en-US" dirty="0">
                <a:latin typeface="微軟正黑體" panose="020B0604030504040204" pitchFamily="34" charset="-120"/>
                <a:ea typeface="微軟正黑體" panose="020B0604030504040204" pitchFamily="34" charset="-120"/>
              </a:rPr>
              <a:t> </a:t>
            </a:r>
            <a:r>
              <a:rPr lang="zh-TW" altLang="en-US" dirty="0" smtClean="0">
                <a:latin typeface="微軟正黑體" panose="020B0604030504040204" pitchFamily="34" charset="-120"/>
                <a:ea typeface="微軟正黑體" panose="020B0604030504040204" pitchFamily="34" charset="-120"/>
              </a:rPr>
              <a:t>                同。</a:t>
            </a:r>
            <a:r>
              <a:rPr lang="en-US" altLang="zh-TW" dirty="0">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rPr>
              <a:t>專利法第 </a:t>
            </a:r>
            <a:r>
              <a:rPr lang="en-US" altLang="zh-TW" dirty="0">
                <a:latin typeface="微軟正黑體" panose="020B0604030504040204" pitchFamily="34" charset="-120"/>
                <a:ea typeface="微軟正黑體" panose="020B0604030504040204" pitchFamily="34" charset="-120"/>
              </a:rPr>
              <a:t>120 </a:t>
            </a:r>
            <a:r>
              <a:rPr lang="zh-TW" altLang="en-US" dirty="0">
                <a:latin typeface="微軟正黑體" panose="020B0604030504040204" pitchFamily="34" charset="-120"/>
                <a:ea typeface="微軟正黑體" panose="020B0604030504040204" pitchFamily="34" charset="-120"/>
              </a:rPr>
              <a:t>條</a:t>
            </a:r>
            <a:r>
              <a:rPr lang="zh-TW" altLang="en-US" b="1" dirty="0">
                <a:latin typeface="微軟正黑體" panose="020B0604030504040204" pitchFamily="34" charset="-120"/>
                <a:ea typeface="微軟正黑體" panose="020B0604030504040204" pitchFamily="34" charset="-120"/>
              </a:rPr>
              <a:t>準用第 </a:t>
            </a:r>
            <a:r>
              <a:rPr lang="en-US" altLang="zh-TW" b="1" dirty="0">
                <a:latin typeface="微軟正黑體" panose="020B0604030504040204" pitchFamily="34" charset="-120"/>
                <a:ea typeface="微軟正黑體" panose="020B0604030504040204" pitchFamily="34" charset="-120"/>
              </a:rPr>
              <a:t>31 </a:t>
            </a:r>
            <a:r>
              <a:rPr lang="zh-TW" altLang="en-US" b="1" dirty="0">
                <a:latin typeface="微軟正黑體" panose="020B0604030504040204" pitchFamily="34" charset="-120"/>
                <a:ea typeface="微軟正黑體" panose="020B0604030504040204" pitchFamily="34" charset="-120"/>
              </a:rPr>
              <a:t>條第 </a:t>
            </a:r>
            <a:r>
              <a:rPr lang="en-US" altLang="zh-TW" b="1" dirty="0">
                <a:latin typeface="微軟正黑體" panose="020B0604030504040204" pitchFamily="34" charset="-120"/>
                <a:ea typeface="微軟正黑體" panose="020B0604030504040204" pitchFamily="34" charset="-120"/>
              </a:rPr>
              <a:t>2 </a:t>
            </a:r>
            <a:r>
              <a:rPr lang="zh-TW" altLang="en-US" b="1" dirty="0">
                <a:latin typeface="微軟正黑體" panose="020B0604030504040204" pitchFamily="34" charset="-120"/>
                <a:ea typeface="微軟正黑體" panose="020B0604030504040204" pitchFamily="34" charset="-120"/>
              </a:rPr>
              <a:t>項、第 </a:t>
            </a:r>
            <a:r>
              <a:rPr lang="en-US" altLang="zh-TW" b="1" dirty="0">
                <a:latin typeface="微軟正黑體" panose="020B0604030504040204" pitchFamily="34" charset="-120"/>
                <a:ea typeface="微軟正黑體" panose="020B0604030504040204" pitchFamily="34" charset="-120"/>
              </a:rPr>
              <a:t>4 </a:t>
            </a:r>
            <a:r>
              <a:rPr lang="zh-TW" altLang="en-US" b="1" dirty="0" smtClean="0">
                <a:latin typeface="微軟正黑體" panose="020B0604030504040204" pitchFamily="34" charset="-120"/>
                <a:ea typeface="微軟正黑體" panose="020B0604030504040204" pitchFamily="34" charset="-120"/>
              </a:rPr>
              <a:t>項</a:t>
            </a:r>
            <a:r>
              <a:rPr lang="en-US" altLang="zh-TW" dirty="0" smtClean="0">
                <a:latin typeface="微軟正黑體" panose="020B0604030504040204" pitchFamily="34" charset="-120"/>
                <a:ea typeface="微軟正黑體" panose="020B0604030504040204" pitchFamily="34" charset="-120"/>
              </a:rPr>
              <a:t>)</a:t>
            </a:r>
          </a:p>
          <a:p>
            <a:pPr algn="ctr"/>
            <a:endParaRPr lang="en-US" altLang="zh-TW" dirty="0" smtClean="0">
              <a:latin typeface="微軟正黑體" panose="020B0604030504040204" pitchFamily="34" charset="-120"/>
              <a:ea typeface="微軟正黑體" panose="020B0604030504040204" pitchFamily="34" charset="-120"/>
            </a:endParaRPr>
          </a:p>
          <a:p>
            <a:r>
              <a:rPr lang="zh-TW" altLang="en-US" dirty="0">
                <a:latin typeface="微軟正黑體" panose="020B0604030504040204" pitchFamily="34" charset="-120"/>
                <a:ea typeface="微軟正黑體" panose="020B0604030504040204" pitchFamily="34" charset="-120"/>
              </a:rPr>
              <a:t> </a:t>
            </a:r>
            <a:r>
              <a:rPr lang="zh-TW" altLang="en-US" dirty="0" smtClean="0">
                <a:latin typeface="微軟正黑體" panose="020B0604030504040204" pitchFamily="34" charset="-120"/>
                <a:ea typeface="微軟正黑體" panose="020B0604030504040204" pitchFamily="34" charset="-120"/>
              </a:rPr>
              <a:t> 代碼 </a:t>
            </a:r>
            <a:r>
              <a:rPr lang="en-US" altLang="zh-TW" dirty="0">
                <a:latin typeface="微軟正黑體" panose="020B0604030504040204" pitchFamily="34" charset="-120"/>
                <a:ea typeface="微軟正黑體" panose="020B0604030504040204" pitchFamily="34" charset="-120"/>
              </a:rPr>
              <a:t>6</a:t>
            </a:r>
            <a:r>
              <a:rPr lang="zh-TW" altLang="en-US" dirty="0">
                <a:latin typeface="微軟正黑體" panose="020B0604030504040204" pitchFamily="34" charset="-120"/>
                <a:ea typeface="微軟正黑體" panose="020B0604030504040204" pitchFamily="34" charset="-120"/>
              </a:rPr>
              <a:t>：無法發現足以否定其新穎性等要件之先前技術文獻。</a:t>
            </a:r>
            <a:endParaRPr lang="en-US" altLang="zh-TW" dirty="0">
              <a:latin typeface="微軟正黑體" panose="020B0604030504040204" pitchFamily="34" charset="-120"/>
              <a:ea typeface="微軟正黑體" panose="020B0604030504040204" pitchFamily="34" charset="-120"/>
            </a:endParaRPr>
          </a:p>
        </p:txBody>
      </p:sp>
      <p:sp>
        <p:nvSpPr>
          <p:cNvPr id="3" name="矩形 2"/>
          <p:cNvSpPr/>
          <p:nvPr/>
        </p:nvSpPr>
        <p:spPr>
          <a:xfrm>
            <a:off x="3419872" y="2492896"/>
            <a:ext cx="1502334" cy="369332"/>
          </a:xfrm>
          <a:prstGeom prst="rect">
            <a:avLst/>
          </a:prstGeom>
        </p:spPr>
        <p:txBody>
          <a:bodyPr wrap="none">
            <a:spAutoFit/>
          </a:bodyPr>
          <a:lstStyle/>
          <a:p>
            <a:r>
              <a:rPr lang="en-US" altLang="zh-TW" b="1" dirty="0" smtClean="0">
                <a:solidFill>
                  <a:schemeClr val="accent2"/>
                </a:solidFill>
                <a:latin typeface="微軟正黑體" panose="020B0604030504040204" pitchFamily="34" charset="-120"/>
                <a:ea typeface="微軟正黑體" panose="020B0604030504040204" pitchFamily="34" charset="-120"/>
              </a:rPr>
              <a:t>(</a:t>
            </a:r>
            <a:r>
              <a:rPr lang="zh-TW" altLang="en-US" b="1" dirty="0" smtClean="0">
                <a:solidFill>
                  <a:schemeClr val="accent2"/>
                </a:solidFill>
                <a:latin typeface="微軟正黑體" panose="020B0604030504040204" pitchFamily="34" charset="-120"/>
                <a:ea typeface="微軟正黑體" panose="020B0604030504040204" pitchFamily="34" charset="-120"/>
              </a:rPr>
              <a:t>先申請原則</a:t>
            </a:r>
            <a:r>
              <a:rPr lang="en-US" altLang="zh-TW" b="1" dirty="0" smtClean="0">
                <a:solidFill>
                  <a:schemeClr val="accent2"/>
                </a:solidFill>
                <a:latin typeface="微軟正黑體" panose="020B0604030504040204" pitchFamily="34" charset="-120"/>
                <a:ea typeface="微軟正黑體" panose="020B0604030504040204" pitchFamily="34" charset="-120"/>
              </a:rPr>
              <a:t>)</a:t>
            </a:r>
            <a:endParaRPr lang="en-US" altLang="zh-TW" b="1" dirty="0">
              <a:solidFill>
                <a:schemeClr val="accent2"/>
              </a:solidFill>
              <a:latin typeface="微軟正黑體" panose="020B0604030504040204" pitchFamily="34" charset="-120"/>
              <a:ea typeface="微軟正黑體" panose="020B0604030504040204" pitchFamily="34" charset="-120"/>
            </a:endParaRPr>
          </a:p>
        </p:txBody>
      </p:sp>
      <p:sp>
        <p:nvSpPr>
          <p:cNvPr id="16" name="矩形 15"/>
          <p:cNvSpPr/>
          <p:nvPr/>
        </p:nvSpPr>
        <p:spPr>
          <a:xfrm>
            <a:off x="1250631" y="4509120"/>
            <a:ext cx="6642738" cy="923330"/>
          </a:xfrm>
          <a:prstGeom prst="rect">
            <a:avLst/>
          </a:prstGeom>
        </p:spPr>
        <p:txBody>
          <a:bodyPr wrap="square">
            <a:spAutoFit/>
          </a:bodyPr>
          <a:lstStyle/>
          <a:p>
            <a:pPr algn="ctr"/>
            <a:r>
              <a:rPr lang="zh-TW" altLang="en-US" dirty="0">
                <a:latin typeface="微軟正黑體" panose="020B0604030504040204" pitchFamily="34" charset="-120"/>
                <a:ea typeface="微軟正黑體" panose="020B0604030504040204" pitchFamily="34" charset="-120"/>
              </a:rPr>
              <a:t>新型專利技術報告之性質，</a:t>
            </a:r>
            <a:r>
              <a:rPr lang="zh-TW" altLang="en-US" b="1" dirty="0">
                <a:solidFill>
                  <a:schemeClr val="accent2"/>
                </a:solidFill>
                <a:latin typeface="微軟正黑體" panose="020B0604030504040204" pitchFamily="34" charset="-120"/>
                <a:ea typeface="微軟正黑體" panose="020B0604030504040204" pitchFamily="34" charset="-120"/>
              </a:rPr>
              <a:t>並非行政處分</a:t>
            </a:r>
            <a:r>
              <a:rPr lang="zh-TW" altLang="en-US" dirty="0">
                <a:latin typeface="微軟正黑體" panose="020B0604030504040204" pitchFamily="34" charset="-120"/>
                <a:ea typeface="微軟正黑體" panose="020B0604030504040204" pitchFamily="34" charset="-120"/>
              </a:rPr>
              <a:t>，就其案件無拘束</a:t>
            </a:r>
            <a:r>
              <a:rPr lang="zh-TW" altLang="en-US" dirty="0" smtClean="0">
                <a:latin typeface="微軟正黑體" panose="020B0604030504040204" pitchFamily="34" charset="-120"/>
                <a:ea typeface="微軟正黑體" panose="020B0604030504040204" pitchFamily="34" charset="-120"/>
              </a:rPr>
              <a:t>機關</a:t>
            </a:r>
            <a:r>
              <a:rPr lang="zh-TW" altLang="en-US" dirty="0">
                <a:latin typeface="微軟正黑體" panose="020B0604030504040204" pitchFamily="34" charset="-120"/>
                <a:ea typeface="微軟正黑體" panose="020B0604030504040204" pitchFamily="34" charset="-120"/>
              </a:rPr>
              <a:t>之效力，僅作為新型專利權人權利行使或技術利用之</a:t>
            </a:r>
            <a:r>
              <a:rPr lang="zh-TW" altLang="en-US" b="1" dirty="0">
                <a:solidFill>
                  <a:schemeClr val="accent2"/>
                </a:solidFill>
                <a:latin typeface="微軟正黑體" panose="020B0604030504040204" pitchFamily="34" charset="-120"/>
                <a:ea typeface="微軟正黑體" panose="020B0604030504040204" pitchFamily="34" charset="-120"/>
              </a:rPr>
              <a:t>參考</a:t>
            </a:r>
            <a:r>
              <a:rPr lang="zh-TW" altLang="en-US" dirty="0" smtClean="0">
                <a:latin typeface="微軟正黑體" panose="020B0604030504040204" pitchFamily="34" charset="-120"/>
                <a:ea typeface="微軟正黑體" panose="020B0604030504040204" pitchFamily="34" charset="-120"/>
              </a:rPr>
              <a:t>，故</a:t>
            </a:r>
            <a:r>
              <a:rPr lang="zh-TW" altLang="en-US" dirty="0">
                <a:latin typeface="微軟正黑體" panose="020B0604030504040204" pitchFamily="34" charset="-120"/>
                <a:ea typeface="微軟正黑體" panose="020B0604030504040204" pitchFamily="34" charset="-120"/>
              </a:rPr>
              <a:t>申請人對新型專利技術報告之比對結果，</a:t>
            </a:r>
            <a:r>
              <a:rPr lang="zh-TW" altLang="en-US" b="1" dirty="0">
                <a:solidFill>
                  <a:schemeClr val="accent2"/>
                </a:solidFill>
                <a:latin typeface="微軟正黑體" panose="020B0604030504040204" pitchFamily="34" charset="-120"/>
                <a:ea typeface="微軟正黑體" panose="020B0604030504040204" pitchFamily="34" charset="-120"/>
              </a:rPr>
              <a:t>依法不能提起</a:t>
            </a:r>
            <a:r>
              <a:rPr lang="zh-TW" altLang="en-US" b="1" dirty="0" smtClean="0">
                <a:solidFill>
                  <a:schemeClr val="accent2"/>
                </a:solidFill>
                <a:latin typeface="微軟正黑體" panose="020B0604030504040204" pitchFamily="34" charset="-120"/>
                <a:ea typeface="微軟正黑體" panose="020B0604030504040204" pitchFamily="34" charset="-120"/>
              </a:rPr>
              <a:t>行政救濟</a:t>
            </a:r>
            <a:r>
              <a:rPr lang="zh-TW" altLang="en-US" b="1" dirty="0">
                <a:solidFill>
                  <a:schemeClr val="accent2"/>
                </a:solidFill>
                <a:latin typeface="微軟正黑體" panose="020B0604030504040204" pitchFamily="34" charset="-120"/>
                <a:ea typeface="微軟正黑體" panose="020B0604030504040204" pitchFamily="34" charset="-120"/>
              </a:rPr>
              <a:t>。</a:t>
            </a:r>
          </a:p>
        </p:txBody>
      </p:sp>
    </p:spTree>
    <p:extLst>
      <p:ext uri="{BB962C8B-B14F-4D97-AF65-F5344CB8AC3E}">
        <p14:creationId xmlns:p14="http://schemas.microsoft.com/office/powerpoint/2010/main" val="741135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日期版面配置區 1"/>
          <p:cNvSpPr>
            <a:spLocks noGrp="1"/>
          </p:cNvSpPr>
          <p:nvPr>
            <p:ph type="dt" sz="half" idx="10"/>
          </p:nvPr>
        </p:nvSpPr>
        <p:spPr>
          <a:xfrm>
            <a:off x="457200" y="6160219"/>
            <a:ext cx="2133600" cy="365125"/>
          </a:xfrm>
        </p:spPr>
        <p:txBody>
          <a:bodyPr/>
          <a:lstStyle/>
          <a:p>
            <a:r>
              <a:rPr lang="en-US" altLang="zh-TW" dirty="0" smtClean="0"/>
              <a:t>www.iipo.com.tw</a:t>
            </a:r>
            <a:endParaRPr lang="zh-TW" altLang="en-US" dirty="0"/>
          </a:p>
        </p:txBody>
      </p:sp>
      <p:sp>
        <p:nvSpPr>
          <p:cNvPr id="6" name="頁尾版面配置區 2"/>
          <p:cNvSpPr>
            <a:spLocks noGrp="1"/>
          </p:cNvSpPr>
          <p:nvPr>
            <p:ph type="ftr" sz="quarter" idx="11"/>
          </p:nvPr>
        </p:nvSpPr>
        <p:spPr>
          <a:xfrm>
            <a:off x="3124200" y="6160219"/>
            <a:ext cx="2895600" cy="365125"/>
          </a:xfrm>
        </p:spPr>
        <p:txBody>
          <a:bodyPr/>
          <a:lstStyle/>
          <a:p>
            <a:r>
              <a:rPr lang="zh-TW" altLang="en-US" smtClean="0"/>
              <a:t>源慶</a:t>
            </a:r>
            <a:r>
              <a:rPr lang="en-US" altLang="zh-TW" smtClean="0"/>
              <a:t>/</a:t>
            </a:r>
            <a:r>
              <a:rPr lang="zh-TW" altLang="en-US" smtClean="0"/>
              <a:t>鴻瑞國際法律專利商標事務所</a:t>
            </a:r>
            <a:endParaRPr lang="zh-TW" altLang="en-US" dirty="0"/>
          </a:p>
        </p:txBody>
      </p:sp>
      <p:sp>
        <p:nvSpPr>
          <p:cNvPr id="7" name="投影片編號版面配置區 3"/>
          <p:cNvSpPr>
            <a:spLocks noGrp="1"/>
          </p:cNvSpPr>
          <p:nvPr>
            <p:ph type="sldNum" sz="quarter" idx="12"/>
          </p:nvPr>
        </p:nvSpPr>
        <p:spPr>
          <a:xfrm>
            <a:off x="6553200" y="6160219"/>
            <a:ext cx="2133600" cy="365125"/>
          </a:xfrm>
        </p:spPr>
        <p:txBody>
          <a:bodyPr/>
          <a:lstStyle/>
          <a:p>
            <a:fld id="{144804FE-49CD-45A7-9DCA-03593087366E}" type="slidenum">
              <a:rPr lang="zh-TW" altLang="en-US" smtClean="0"/>
              <a:pPr/>
              <a:t>85</a:t>
            </a:fld>
            <a:endParaRPr lang="zh-TW" altLang="en-US"/>
          </a:p>
        </p:txBody>
      </p:sp>
      <p:cxnSp>
        <p:nvCxnSpPr>
          <p:cNvPr id="8" name="直線接點 7"/>
          <p:cNvCxnSpPr/>
          <p:nvPr/>
        </p:nvCxnSpPr>
        <p:spPr>
          <a:xfrm>
            <a:off x="0" y="6813376"/>
            <a:ext cx="9144000" cy="0"/>
          </a:xfrm>
          <a:prstGeom prst="line">
            <a:avLst/>
          </a:prstGeom>
          <a:ln w="165100"/>
        </p:spPr>
        <p:style>
          <a:lnRef idx="3">
            <a:schemeClr val="accent2"/>
          </a:lnRef>
          <a:fillRef idx="0">
            <a:schemeClr val="accent2"/>
          </a:fillRef>
          <a:effectRef idx="2">
            <a:schemeClr val="accent2"/>
          </a:effectRef>
          <a:fontRef idx="minor">
            <a:schemeClr val="tx1"/>
          </a:fontRef>
        </p:style>
      </p:cxnSp>
      <p:cxnSp>
        <p:nvCxnSpPr>
          <p:cNvPr id="9" name="直線接點 8"/>
          <p:cNvCxnSpPr/>
          <p:nvPr/>
        </p:nvCxnSpPr>
        <p:spPr>
          <a:xfrm>
            <a:off x="0" y="6597352"/>
            <a:ext cx="9144000" cy="0"/>
          </a:xfrm>
          <a:prstGeom prst="line">
            <a:avLst/>
          </a:prstGeom>
          <a:ln w="76200">
            <a:solidFill>
              <a:schemeClr val="accent2">
                <a:lumMod val="40000"/>
                <a:lumOff val="60000"/>
              </a:schemeClr>
            </a:solidFill>
          </a:ln>
        </p:spPr>
        <p:style>
          <a:lnRef idx="3">
            <a:schemeClr val="accent2"/>
          </a:lnRef>
          <a:fillRef idx="0">
            <a:schemeClr val="accent2"/>
          </a:fillRef>
          <a:effectRef idx="2">
            <a:schemeClr val="accent2"/>
          </a:effectRef>
          <a:fontRef idx="minor">
            <a:schemeClr val="tx1"/>
          </a:fontRef>
        </p:style>
      </p:cxnSp>
      <p:sp>
        <p:nvSpPr>
          <p:cNvPr id="11" name="文字方塊 10"/>
          <p:cNvSpPr txBox="1"/>
          <p:nvPr/>
        </p:nvSpPr>
        <p:spPr>
          <a:xfrm>
            <a:off x="1772689" y="2924944"/>
            <a:ext cx="5598622" cy="523220"/>
          </a:xfrm>
          <a:prstGeom prst="rect">
            <a:avLst/>
          </a:prstGeom>
          <a:noFill/>
        </p:spPr>
        <p:txBody>
          <a:bodyPr wrap="square" rtlCol="0">
            <a:spAutoFit/>
          </a:bodyPr>
          <a:lstStyle/>
          <a:p>
            <a:pPr algn="ctr"/>
            <a:r>
              <a:rPr lang="en-US" altLang="zh-TW" sz="2800" dirty="0" smtClean="0">
                <a:latin typeface="微軟正黑體" pitchFamily="34" charset="-120"/>
                <a:ea typeface="微軟正黑體" pitchFamily="34" charset="-120"/>
              </a:rPr>
              <a:t>Thank</a:t>
            </a:r>
            <a:r>
              <a:rPr lang="zh-TW" altLang="en-US" sz="2800" dirty="0" smtClean="0">
                <a:latin typeface="微軟正黑體" pitchFamily="34" charset="-120"/>
                <a:ea typeface="微軟正黑體" pitchFamily="34" charset="-120"/>
              </a:rPr>
              <a:t> </a:t>
            </a:r>
            <a:r>
              <a:rPr lang="en-US" altLang="zh-TW" sz="2800" dirty="0" smtClean="0">
                <a:latin typeface="微軟正黑體" pitchFamily="34" charset="-120"/>
                <a:ea typeface="微軟正黑體" pitchFamily="34" charset="-120"/>
              </a:rPr>
              <a:t>you</a:t>
            </a:r>
            <a:r>
              <a:rPr lang="zh-TW" altLang="en-US" sz="2800" dirty="0" smtClean="0">
                <a:latin typeface="微軟正黑體" pitchFamily="34" charset="-120"/>
                <a:ea typeface="微軟正黑體" pitchFamily="34" charset="-120"/>
              </a:rPr>
              <a:t> </a:t>
            </a:r>
            <a:r>
              <a:rPr lang="en-US" altLang="zh-TW" sz="2800" dirty="0" smtClean="0">
                <a:latin typeface="微軟正黑體" pitchFamily="34" charset="-120"/>
                <a:ea typeface="微軟正黑體" pitchFamily="34" charset="-120"/>
              </a:rPr>
              <a:t>for</a:t>
            </a:r>
            <a:r>
              <a:rPr lang="zh-TW" altLang="en-US" sz="2800" dirty="0" smtClean="0">
                <a:latin typeface="微軟正黑體" pitchFamily="34" charset="-120"/>
                <a:ea typeface="微軟正黑體" pitchFamily="34" charset="-120"/>
              </a:rPr>
              <a:t> </a:t>
            </a:r>
            <a:r>
              <a:rPr lang="en-US" altLang="zh-TW" sz="2800" dirty="0" smtClean="0">
                <a:latin typeface="微軟正黑體" pitchFamily="34" charset="-120"/>
                <a:ea typeface="微軟正黑體" pitchFamily="34" charset="-120"/>
              </a:rPr>
              <a:t>your</a:t>
            </a:r>
            <a:r>
              <a:rPr lang="zh-TW" altLang="en-US" sz="2800" dirty="0" smtClean="0">
                <a:latin typeface="微軟正黑體" pitchFamily="34" charset="-120"/>
                <a:ea typeface="微軟正黑體" pitchFamily="34" charset="-120"/>
              </a:rPr>
              <a:t> </a:t>
            </a:r>
            <a:r>
              <a:rPr lang="en-US" altLang="zh-TW" sz="2800" dirty="0" smtClean="0">
                <a:latin typeface="微軟正黑體" pitchFamily="34" charset="-120"/>
                <a:ea typeface="微軟正黑體" pitchFamily="34" charset="-120"/>
              </a:rPr>
              <a:t>attention.</a:t>
            </a:r>
            <a:endParaRPr lang="zh-TW" altLang="en-US" sz="2800" dirty="0">
              <a:latin typeface="微軟正黑體" pitchFamily="34" charset="-120"/>
              <a:ea typeface="微軟正黑體" pitchFamily="34" charset="-120"/>
            </a:endParaRPr>
          </a:p>
        </p:txBody>
      </p:sp>
    </p:spTree>
    <p:extLst>
      <p:ext uri="{BB962C8B-B14F-4D97-AF65-F5344CB8AC3E}">
        <p14:creationId xmlns:p14="http://schemas.microsoft.com/office/powerpoint/2010/main" val="130360276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4593676" y="1536468"/>
            <a:ext cx="2714628" cy="1200329"/>
          </a:xfrm>
          <a:prstGeom prst="rect">
            <a:avLst/>
          </a:prstGeom>
        </p:spPr>
        <p:txBody>
          <a:bodyPr wrap="square" anchor="ctr">
            <a:spAutoFit/>
          </a:bodyPr>
          <a:lstStyle/>
          <a:p>
            <a:pPr>
              <a:lnSpc>
                <a:spcPct val="150000"/>
              </a:lnSpc>
              <a:buFont typeface="Arial" pitchFamily="34" charset="0"/>
              <a:buChar char="•"/>
            </a:pPr>
            <a:r>
              <a:rPr lang="zh-TW" altLang="en-US" sz="2400" dirty="0" smtClean="0">
                <a:solidFill>
                  <a:schemeClr val="bg1">
                    <a:lumMod val="85000"/>
                  </a:schemeClr>
                </a:solidFill>
                <a:latin typeface="微軟正黑體" pitchFamily="34" charset="-120"/>
                <a:ea typeface="微軟正黑體" pitchFamily="34" charset="-120"/>
              </a:rPr>
              <a:t>  何謂專利權</a:t>
            </a:r>
            <a:endParaRPr lang="en-US" altLang="zh-TW" sz="2400" dirty="0" smtClean="0">
              <a:solidFill>
                <a:schemeClr val="bg1">
                  <a:lumMod val="85000"/>
                </a:schemeClr>
              </a:solidFill>
              <a:latin typeface="微軟正黑體" pitchFamily="34" charset="-120"/>
              <a:ea typeface="微軟正黑體" pitchFamily="34" charset="-120"/>
            </a:endParaRPr>
          </a:p>
          <a:p>
            <a:pPr>
              <a:lnSpc>
                <a:spcPct val="150000"/>
              </a:lnSpc>
              <a:buFont typeface="Arial" pitchFamily="34" charset="0"/>
              <a:buChar char="•"/>
            </a:pPr>
            <a:r>
              <a:rPr lang="zh-TW" altLang="en-US" sz="2400" dirty="0" smtClean="0">
                <a:latin typeface="微軟正黑體" pitchFamily="34" charset="-120"/>
                <a:ea typeface="微軟正黑體" pitchFamily="34" charset="-120"/>
              </a:rPr>
              <a:t>  專利種類</a:t>
            </a:r>
            <a:endParaRPr lang="en-US" altLang="zh-TW" sz="2400" dirty="0" smtClean="0">
              <a:latin typeface="微軟正黑體" pitchFamily="34" charset="-120"/>
              <a:ea typeface="微軟正黑體" pitchFamily="34" charset="-120"/>
            </a:endParaRPr>
          </a:p>
        </p:txBody>
      </p:sp>
      <p:sp>
        <p:nvSpPr>
          <p:cNvPr id="12" name="文字方塊 11"/>
          <p:cNvSpPr txBox="1"/>
          <p:nvPr/>
        </p:nvSpPr>
        <p:spPr>
          <a:xfrm>
            <a:off x="1403648" y="1772816"/>
            <a:ext cx="2745994" cy="523220"/>
          </a:xfrm>
          <a:prstGeom prst="rect">
            <a:avLst/>
          </a:prstGeom>
          <a:noFill/>
        </p:spPr>
        <p:txBody>
          <a:bodyPr wrap="square" rtlCol="0">
            <a:spAutoFit/>
          </a:bodyPr>
          <a:lstStyle/>
          <a:p>
            <a:pPr algn="ctr"/>
            <a:r>
              <a:rPr lang="en-US" altLang="zh-TW" sz="2800" b="1" dirty="0" smtClean="0">
                <a:latin typeface="微軟正黑體" panose="020B0604030504040204" pitchFamily="34" charset="-120"/>
                <a:ea typeface="微軟正黑體" panose="020B0604030504040204" pitchFamily="34" charset="-120"/>
              </a:rPr>
              <a:t>1.</a:t>
            </a:r>
            <a:r>
              <a:rPr lang="zh-TW" altLang="en-US" sz="2800" b="1" dirty="0" smtClean="0">
                <a:latin typeface="微軟正黑體" panose="020B0604030504040204" pitchFamily="34" charset="-120"/>
                <a:ea typeface="微軟正黑體" panose="020B0604030504040204" pitchFamily="34" charset="-120"/>
              </a:rPr>
              <a:t>專利</a:t>
            </a:r>
            <a:endParaRPr lang="zh-TW" altLang="en-US" sz="2800" b="1" dirty="0">
              <a:latin typeface="微軟正黑體" panose="020B0604030504040204" pitchFamily="34" charset="-120"/>
              <a:ea typeface="微軟正黑體" panose="020B0604030504040204" pitchFamily="34" charset="-120"/>
            </a:endParaRPr>
          </a:p>
        </p:txBody>
      </p:sp>
      <p:sp>
        <p:nvSpPr>
          <p:cNvPr id="18" name="日期版面配置區 1"/>
          <p:cNvSpPr>
            <a:spLocks noGrp="1"/>
          </p:cNvSpPr>
          <p:nvPr>
            <p:ph type="dt" sz="half" idx="10"/>
          </p:nvPr>
        </p:nvSpPr>
        <p:spPr>
          <a:xfrm>
            <a:off x="457200" y="6160219"/>
            <a:ext cx="2133600" cy="365125"/>
          </a:xfrm>
        </p:spPr>
        <p:txBody>
          <a:bodyPr/>
          <a:lstStyle/>
          <a:p>
            <a:r>
              <a:rPr lang="en-US" altLang="zh-TW" dirty="0" smtClean="0"/>
              <a:t>www.iipo.com.tw</a:t>
            </a:r>
            <a:endParaRPr lang="zh-TW" altLang="en-US" dirty="0"/>
          </a:p>
        </p:txBody>
      </p:sp>
      <p:sp>
        <p:nvSpPr>
          <p:cNvPr id="19" name="頁尾版面配置區 2"/>
          <p:cNvSpPr>
            <a:spLocks noGrp="1"/>
          </p:cNvSpPr>
          <p:nvPr>
            <p:ph type="ftr" sz="quarter" idx="11"/>
          </p:nvPr>
        </p:nvSpPr>
        <p:spPr>
          <a:xfrm>
            <a:off x="3124200" y="6160219"/>
            <a:ext cx="2895600" cy="365125"/>
          </a:xfrm>
        </p:spPr>
        <p:txBody>
          <a:bodyPr/>
          <a:lstStyle/>
          <a:p>
            <a:r>
              <a:rPr lang="zh-TW" altLang="en-US" smtClean="0"/>
              <a:t>源慶</a:t>
            </a:r>
            <a:r>
              <a:rPr lang="en-US" altLang="zh-TW" smtClean="0"/>
              <a:t>/</a:t>
            </a:r>
            <a:r>
              <a:rPr lang="zh-TW" altLang="en-US" smtClean="0"/>
              <a:t>鴻瑞國際法律專利商標事務所</a:t>
            </a:r>
            <a:endParaRPr lang="zh-TW" altLang="en-US" dirty="0"/>
          </a:p>
        </p:txBody>
      </p:sp>
      <p:sp>
        <p:nvSpPr>
          <p:cNvPr id="20" name="投影片編號版面配置區 3"/>
          <p:cNvSpPr>
            <a:spLocks noGrp="1"/>
          </p:cNvSpPr>
          <p:nvPr>
            <p:ph type="sldNum" sz="quarter" idx="12"/>
          </p:nvPr>
        </p:nvSpPr>
        <p:spPr>
          <a:xfrm>
            <a:off x="6553200" y="6160219"/>
            <a:ext cx="2133600" cy="365125"/>
          </a:xfrm>
        </p:spPr>
        <p:txBody>
          <a:bodyPr/>
          <a:lstStyle/>
          <a:p>
            <a:fld id="{144804FE-49CD-45A7-9DCA-03593087366E}" type="slidenum">
              <a:rPr lang="zh-TW" altLang="en-US" smtClean="0"/>
              <a:pPr/>
              <a:t>9</a:t>
            </a:fld>
            <a:endParaRPr lang="zh-TW" altLang="en-US"/>
          </a:p>
        </p:txBody>
      </p:sp>
      <p:cxnSp>
        <p:nvCxnSpPr>
          <p:cNvPr id="21" name="直線接點 20"/>
          <p:cNvCxnSpPr/>
          <p:nvPr/>
        </p:nvCxnSpPr>
        <p:spPr>
          <a:xfrm>
            <a:off x="0" y="6813376"/>
            <a:ext cx="9144000" cy="0"/>
          </a:xfrm>
          <a:prstGeom prst="line">
            <a:avLst/>
          </a:prstGeom>
          <a:ln w="165100"/>
        </p:spPr>
        <p:style>
          <a:lnRef idx="3">
            <a:schemeClr val="accent2"/>
          </a:lnRef>
          <a:fillRef idx="0">
            <a:schemeClr val="accent2"/>
          </a:fillRef>
          <a:effectRef idx="2">
            <a:schemeClr val="accent2"/>
          </a:effectRef>
          <a:fontRef idx="minor">
            <a:schemeClr val="tx1"/>
          </a:fontRef>
        </p:style>
      </p:cxnSp>
      <p:cxnSp>
        <p:nvCxnSpPr>
          <p:cNvPr id="22" name="直線接點 21"/>
          <p:cNvCxnSpPr/>
          <p:nvPr/>
        </p:nvCxnSpPr>
        <p:spPr>
          <a:xfrm>
            <a:off x="0" y="6597352"/>
            <a:ext cx="9144000" cy="0"/>
          </a:xfrm>
          <a:prstGeom prst="line">
            <a:avLst/>
          </a:prstGeom>
          <a:ln w="76200">
            <a:solidFill>
              <a:schemeClr val="accent2">
                <a:lumMod val="40000"/>
                <a:lumOff val="60000"/>
              </a:schemeClr>
            </a:solidFill>
          </a:ln>
        </p:spPr>
        <p:style>
          <a:lnRef idx="3">
            <a:schemeClr val="accent2"/>
          </a:lnRef>
          <a:fillRef idx="0">
            <a:schemeClr val="accent2"/>
          </a:fillRef>
          <a:effectRef idx="2">
            <a:schemeClr val="accent2"/>
          </a:effectRef>
          <a:fontRef idx="minor">
            <a:schemeClr val="tx1"/>
          </a:fontRef>
        </p:style>
      </p:cxnSp>
      <p:sp>
        <p:nvSpPr>
          <p:cNvPr id="11" name="文字方塊 10"/>
          <p:cNvSpPr txBox="1"/>
          <p:nvPr/>
        </p:nvSpPr>
        <p:spPr>
          <a:xfrm>
            <a:off x="1403648" y="3198307"/>
            <a:ext cx="2745994" cy="523220"/>
          </a:xfrm>
          <a:prstGeom prst="rect">
            <a:avLst/>
          </a:prstGeom>
          <a:noFill/>
        </p:spPr>
        <p:txBody>
          <a:bodyPr wrap="square" rtlCol="0">
            <a:spAutoFit/>
          </a:bodyPr>
          <a:lstStyle/>
          <a:p>
            <a:pPr algn="ctr"/>
            <a:r>
              <a:rPr lang="en-US" altLang="zh-TW" sz="2800" b="1" dirty="0" smtClean="0">
                <a:solidFill>
                  <a:schemeClr val="bg1">
                    <a:lumMod val="85000"/>
                  </a:schemeClr>
                </a:solidFill>
                <a:latin typeface="微軟正黑體" panose="020B0604030504040204" pitchFamily="34" charset="-120"/>
                <a:ea typeface="微軟正黑體" panose="020B0604030504040204" pitchFamily="34" charset="-120"/>
              </a:rPr>
              <a:t>2.</a:t>
            </a:r>
            <a:r>
              <a:rPr lang="zh-TW" altLang="en-US" sz="2800" b="1" dirty="0" smtClean="0">
                <a:solidFill>
                  <a:schemeClr val="bg1">
                    <a:lumMod val="85000"/>
                  </a:schemeClr>
                </a:solidFill>
                <a:latin typeface="微軟正黑體" panose="020B0604030504040204" pitchFamily="34" charset="-120"/>
                <a:ea typeface="微軟正黑體" panose="020B0604030504040204" pitchFamily="34" charset="-120"/>
              </a:rPr>
              <a:t>專利審查</a:t>
            </a:r>
            <a:endParaRPr lang="zh-TW" altLang="en-US" sz="2800" b="1" dirty="0">
              <a:solidFill>
                <a:schemeClr val="bg1">
                  <a:lumMod val="85000"/>
                </a:schemeClr>
              </a:solidFill>
              <a:latin typeface="微軟正黑體" panose="020B0604030504040204" pitchFamily="34" charset="-120"/>
              <a:ea typeface="微軟正黑體" panose="020B0604030504040204" pitchFamily="34" charset="-120"/>
            </a:endParaRPr>
          </a:p>
        </p:txBody>
      </p:sp>
      <p:sp>
        <p:nvSpPr>
          <p:cNvPr id="14" name="矩形 13"/>
          <p:cNvSpPr/>
          <p:nvPr/>
        </p:nvSpPr>
        <p:spPr>
          <a:xfrm>
            <a:off x="4593676" y="3065712"/>
            <a:ext cx="2714628" cy="1200329"/>
          </a:xfrm>
          <a:prstGeom prst="rect">
            <a:avLst/>
          </a:prstGeom>
        </p:spPr>
        <p:txBody>
          <a:bodyPr wrap="square" anchor="ctr">
            <a:spAutoFit/>
          </a:bodyPr>
          <a:lstStyle/>
          <a:p>
            <a:pPr>
              <a:lnSpc>
                <a:spcPct val="150000"/>
              </a:lnSpc>
              <a:buFont typeface="Arial" pitchFamily="34" charset="0"/>
              <a:buChar char="•"/>
            </a:pPr>
            <a:r>
              <a:rPr lang="zh-TW" altLang="en-US" sz="2400" dirty="0" smtClean="0">
                <a:solidFill>
                  <a:schemeClr val="bg1">
                    <a:lumMod val="85000"/>
                  </a:schemeClr>
                </a:solidFill>
                <a:latin typeface="微軟正黑體" pitchFamily="34" charset="-120"/>
                <a:ea typeface="微軟正黑體" pitchFamily="34" charset="-120"/>
              </a:rPr>
              <a:t>  審查程序差異</a:t>
            </a:r>
            <a:endParaRPr lang="en-US" altLang="zh-TW" sz="2400" dirty="0" smtClean="0">
              <a:solidFill>
                <a:schemeClr val="bg1">
                  <a:lumMod val="85000"/>
                </a:schemeClr>
              </a:solidFill>
              <a:latin typeface="微軟正黑體" pitchFamily="34" charset="-120"/>
              <a:ea typeface="微軟正黑體" pitchFamily="34" charset="-120"/>
            </a:endParaRPr>
          </a:p>
          <a:p>
            <a:pPr>
              <a:lnSpc>
                <a:spcPct val="150000"/>
              </a:lnSpc>
              <a:buFont typeface="Arial" pitchFamily="34" charset="0"/>
              <a:buChar char="•"/>
            </a:pPr>
            <a:r>
              <a:rPr lang="zh-TW" altLang="en-US" sz="2400" dirty="0" smtClean="0">
                <a:solidFill>
                  <a:schemeClr val="bg1">
                    <a:lumMod val="85000"/>
                  </a:schemeClr>
                </a:solidFill>
                <a:latin typeface="微軟正黑體" pitchFamily="34" charset="-120"/>
                <a:ea typeface="微軟正黑體" pitchFamily="34" charset="-120"/>
              </a:rPr>
              <a:t>  發明</a:t>
            </a:r>
            <a:r>
              <a:rPr lang="zh-TW" altLang="en-US" sz="2400" dirty="0">
                <a:solidFill>
                  <a:schemeClr val="bg1">
                    <a:lumMod val="85000"/>
                  </a:schemeClr>
                </a:solidFill>
                <a:latin typeface="微軟正黑體" pitchFamily="34" charset="-120"/>
                <a:ea typeface="微軟正黑體" pitchFamily="34" charset="-120"/>
              </a:rPr>
              <a:t>審查要件</a:t>
            </a:r>
            <a:endParaRPr lang="en-US" altLang="zh-TW" sz="2400" dirty="0" smtClean="0">
              <a:solidFill>
                <a:schemeClr val="bg1">
                  <a:lumMod val="85000"/>
                </a:schemeClr>
              </a:solidFill>
              <a:latin typeface="微軟正黑體" pitchFamily="34" charset="-120"/>
              <a:ea typeface="微軟正黑體" pitchFamily="34" charset="-120"/>
            </a:endParaRPr>
          </a:p>
        </p:txBody>
      </p:sp>
      <p:sp>
        <p:nvSpPr>
          <p:cNvPr id="15" name="文字方塊 14"/>
          <p:cNvSpPr txBox="1"/>
          <p:nvPr/>
        </p:nvSpPr>
        <p:spPr>
          <a:xfrm>
            <a:off x="1403648" y="4623799"/>
            <a:ext cx="2745994" cy="523220"/>
          </a:xfrm>
          <a:prstGeom prst="rect">
            <a:avLst/>
          </a:prstGeom>
          <a:noFill/>
        </p:spPr>
        <p:txBody>
          <a:bodyPr wrap="square" rtlCol="0">
            <a:spAutoFit/>
          </a:bodyPr>
          <a:lstStyle/>
          <a:p>
            <a:pPr algn="ctr"/>
            <a:r>
              <a:rPr lang="en-US" altLang="zh-TW" sz="2800" b="1" dirty="0" smtClean="0">
                <a:solidFill>
                  <a:schemeClr val="bg1">
                    <a:lumMod val="85000"/>
                  </a:schemeClr>
                </a:solidFill>
                <a:latin typeface="微軟正黑體" panose="020B0604030504040204" pitchFamily="34" charset="-120"/>
                <a:ea typeface="微軟正黑體" panose="020B0604030504040204" pitchFamily="34" charset="-120"/>
              </a:rPr>
              <a:t>3.</a:t>
            </a:r>
            <a:r>
              <a:rPr lang="zh-TW" altLang="en-US" sz="2800" b="1" dirty="0" smtClean="0">
                <a:solidFill>
                  <a:schemeClr val="bg1">
                    <a:lumMod val="85000"/>
                  </a:schemeClr>
                </a:solidFill>
                <a:latin typeface="微軟正黑體" panose="020B0604030504040204" pitchFamily="34" charset="-120"/>
                <a:ea typeface="微軟正黑體" panose="020B0604030504040204" pitchFamily="34" charset="-120"/>
              </a:rPr>
              <a:t>實務案例</a:t>
            </a:r>
            <a:endParaRPr lang="zh-TW" altLang="en-US" sz="2800" b="1" dirty="0">
              <a:solidFill>
                <a:schemeClr val="bg1">
                  <a:lumMod val="85000"/>
                </a:schemeClr>
              </a:solidFill>
              <a:latin typeface="微軟正黑體" panose="020B0604030504040204" pitchFamily="34" charset="-120"/>
              <a:ea typeface="微軟正黑體" panose="020B0604030504040204" pitchFamily="34" charset="-120"/>
            </a:endParaRPr>
          </a:p>
        </p:txBody>
      </p:sp>
      <p:sp>
        <p:nvSpPr>
          <p:cNvPr id="17" name="矩形 16"/>
          <p:cNvSpPr/>
          <p:nvPr/>
        </p:nvSpPr>
        <p:spPr>
          <a:xfrm>
            <a:off x="4593676" y="4650708"/>
            <a:ext cx="2714628" cy="578492"/>
          </a:xfrm>
          <a:prstGeom prst="rect">
            <a:avLst/>
          </a:prstGeom>
        </p:spPr>
        <p:txBody>
          <a:bodyPr wrap="square" anchor="ctr">
            <a:spAutoFit/>
          </a:bodyPr>
          <a:lstStyle/>
          <a:p>
            <a:pPr>
              <a:lnSpc>
                <a:spcPct val="150000"/>
              </a:lnSpc>
              <a:buFont typeface="Arial" pitchFamily="34" charset="0"/>
              <a:buChar char="•"/>
            </a:pPr>
            <a:r>
              <a:rPr lang="zh-TW" altLang="en-US" sz="2400" dirty="0" smtClean="0">
                <a:solidFill>
                  <a:schemeClr val="bg1">
                    <a:lumMod val="85000"/>
                  </a:schemeClr>
                </a:solidFill>
                <a:latin typeface="微軟正黑體" pitchFamily="34" charset="-120"/>
                <a:ea typeface="微軟正黑體" pitchFamily="34" charset="-120"/>
              </a:rPr>
              <a:t>  案例解析</a:t>
            </a:r>
            <a:endParaRPr lang="en-US" altLang="zh-TW" sz="2400" dirty="0" smtClean="0">
              <a:solidFill>
                <a:schemeClr val="bg1">
                  <a:lumMod val="85000"/>
                </a:schemeClr>
              </a:solidFill>
              <a:latin typeface="微軟正黑體" pitchFamily="34" charset="-120"/>
              <a:ea typeface="微軟正黑體" pitchFamily="34" charset="-120"/>
            </a:endParaRPr>
          </a:p>
        </p:txBody>
      </p:sp>
    </p:spTree>
    <p:extLst>
      <p:ext uri="{BB962C8B-B14F-4D97-AF65-F5344CB8AC3E}">
        <p14:creationId xmlns:p14="http://schemas.microsoft.com/office/powerpoint/2010/main" val="3849841755"/>
      </p:ext>
    </p:extLst>
  </p:cSld>
  <p:clrMapOvr>
    <a:masterClrMapping/>
  </p:clrMapOvr>
  <p:timing>
    <p:tnLst>
      <p:par>
        <p:cTn id="1" dur="indefinite" restart="never" nodeType="tmRoot"/>
      </p:par>
    </p:tnLst>
  </p:timing>
</p:sld>
</file>

<file path=ppt/theme/theme1.xml><?xml version="1.0" encoding="utf-8"?>
<a:theme xmlns:a="http://schemas.openxmlformats.org/drawingml/2006/main" name="IIP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5595</TotalTime>
  <Words>8459</Words>
  <Application>Microsoft Office PowerPoint</Application>
  <PresentationFormat>如螢幕大小 (4:3)</PresentationFormat>
  <Paragraphs>1326</Paragraphs>
  <Slides>85</Slides>
  <Notes>8</Notes>
  <HiddenSlides>0</HiddenSlides>
  <MMClips>0</MMClips>
  <ScaleCrop>false</ScaleCrop>
  <HeadingPairs>
    <vt:vector size="4" baseType="variant">
      <vt:variant>
        <vt:lpstr>佈景主題</vt:lpstr>
      </vt:variant>
      <vt:variant>
        <vt:i4>1</vt:i4>
      </vt:variant>
      <vt:variant>
        <vt:lpstr>投影片標題</vt:lpstr>
      </vt:variant>
      <vt:variant>
        <vt:i4>85</vt:i4>
      </vt:variant>
    </vt:vector>
  </HeadingPairs>
  <TitlesOfParts>
    <vt:vector size="86" baseType="lpstr">
      <vt:lpstr>IIPO</vt:lpstr>
      <vt:lpstr>專利審查實務及其案例解析</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Company>IIPO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蔡依庭</dc:creator>
  <cp:lastModifiedBy>IIPO</cp:lastModifiedBy>
  <cp:revision>317</cp:revision>
  <dcterms:created xsi:type="dcterms:W3CDTF">2017-01-22T07:57:54Z</dcterms:created>
  <dcterms:modified xsi:type="dcterms:W3CDTF">2018-06-06T08:48:37Z</dcterms:modified>
</cp:coreProperties>
</file>