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78" r:id="rId3"/>
    <p:sldId id="257" r:id="rId4"/>
    <p:sldId id="264" r:id="rId5"/>
    <p:sldId id="262" r:id="rId6"/>
    <p:sldId id="263" r:id="rId7"/>
    <p:sldId id="260" r:id="rId8"/>
    <p:sldId id="261" r:id="rId9"/>
    <p:sldId id="267" r:id="rId10"/>
    <p:sldId id="268" r:id="rId11"/>
    <p:sldId id="269" r:id="rId12"/>
    <p:sldId id="271" r:id="rId13"/>
    <p:sldId id="272" r:id="rId14"/>
    <p:sldId id="274" r:id="rId15"/>
    <p:sldId id="275" r:id="rId16"/>
    <p:sldId id="276" r:id="rId17"/>
    <p:sldId id="277" r:id="rId18"/>
    <p:sldId id="273" r:id="rId19"/>
    <p:sldId id="279" r:id="rId20"/>
    <p:sldId id="280" r:id="rId21"/>
    <p:sldId id="281" r:id="rId22"/>
    <p:sldId id="282" r:id="rId23"/>
    <p:sldId id="283"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258" r:id="rId37"/>
  </p:sldIdLst>
  <p:sldSz cx="10693400" cy="7561263"/>
  <p:notesSz cx="6797675" cy="9926638"/>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1" d="100"/>
          <a:sy n="61" d="100"/>
        </p:scale>
        <p:origin x="-256" y="300"/>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CD6FD-1704-4291-BA1E-897B3D1E0C5F}" type="doc">
      <dgm:prSet loTypeId="urn:microsoft.com/office/officeart/2005/8/layout/process2" loCatId="process" qsTypeId="urn:microsoft.com/office/officeart/2005/8/quickstyle/simple1" qsCatId="simple" csTypeId="urn:microsoft.com/office/officeart/2005/8/colors/accent1_2" csCatId="accent1" phldr="1"/>
      <dgm:spPr/>
    </dgm:pt>
    <dgm:pt modelId="{A6B884F6-E943-4670-8524-BBFAE356B936}">
      <dgm:prSet phldrT="[文字]" custT="1"/>
      <dgm:spPr/>
      <dgm:t>
        <a:bodyPr/>
        <a:lstStyle/>
        <a:p>
          <a:r>
            <a:rPr lang="zh-TW" altLang="en-US" sz="2800" dirty="0" smtClean="0">
              <a:latin typeface="標楷體" panose="03000509000000000000" pitchFamily="65" charset="-120"/>
              <a:ea typeface="標楷體" panose="03000509000000000000" pitchFamily="65" charset="-120"/>
            </a:rPr>
            <a:t>辦理勞務承攬案件調查</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秘書室</a:t>
          </a:r>
          <a:r>
            <a:rPr lang="en-US" altLang="zh-TW" sz="2800" dirty="0" smtClean="0">
              <a:latin typeface="標楷體" panose="03000509000000000000" pitchFamily="65" charset="-120"/>
              <a:ea typeface="標楷體" panose="03000509000000000000" pitchFamily="65" charset="-120"/>
            </a:rPr>
            <a:t>)</a:t>
          </a:r>
        </a:p>
        <a:p>
          <a:r>
            <a:rPr lang="zh-TW" altLang="en-US" sz="2800" dirty="0" smtClean="0">
              <a:latin typeface="標楷體" panose="03000509000000000000" pitchFamily="65" charset="-120"/>
              <a:ea typeface="標楷體" panose="03000509000000000000" pitchFamily="65" charset="-120"/>
            </a:rPr>
            <a:t>時間：</a:t>
          </a:r>
          <a:r>
            <a:rPr lang="en-US" altLang="zh-TW" sz="2800" dirty="0" smtClean="0">
              <a:latin typeface="標楷體" panose="03000509000000000000" pitchFamily="65" charset="-120"/>
              <a:ea typeface="標楷體" panose="03000509000000000000" pitchFamily="65" charset="-120"/>
            </a:rPr>
            <a:t>106</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en-US"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日</a:t>
          </a:r>
          <a:endParaRPr lang="zh-TW" altLang="en-US" sz="2800" dirty="0">
            <a:latin typeface="標楷體" panose="03000509000000000000" pitchFamily="65" charset="-120"/>
            <a:ea typeface="標楷體" panose="03000509000000000000" pitchFamily="65" charset="-120"/>
          </a:endParaRPr>
        </a:p>
      </dgm:t>
    </dgm:pt>
    <dgm:pt modelId="{BB40D507-D169-4D4B-B680-9F39A471F9FA}" type="parTrans" cxnId="{CE123F17-B26A-4580-9646-006BEFE1FAD8}">
      <dgm:prSet/>
      <dgm:spPr/>
      <dgm:t>
        <a:bodyPr/>
        <a:lstStyle/>
        <a:p>
          <a:endParaRPr lang="zh-TW" altLang="en-US"/>
        </a:p>
      </dgm:t>
    </dgm:pt>
    <dgm:pt modelId="{FA6529AB-6DC9-4905-A384-E09557B3FB61}" type="sibTrans" cxnId="{CE123F17-B26A-4580-9646-006BEFE1FAD8}">
      <dgm:prSet/>
      <dgm:spPr/>
      <dgm:t>
        <a:bodyPr/>
        <a:lstStyle/>
        <a:p>
          <a:endParaRPr lang="zh-TW" altLang="en-US"/>
        </a:p>
      </dgm:t>
    </dgm:pt>
    <dgm:pt modelId="{A03B1B02-877E-4AD1-92D6-EB2691CE2AFB}">
      <dgm:prSet phldrT="[文字]" custT="1"/>
      <dgm:spPr/>
      <dgm:t>
        <a:bodyPr/>
        <a:lstStyle/>
        <a:p>
          <a:r>
            <a:rPr lang="zh-TW" altLang="en-US" sz="2800" dirty="0" smtClean="0">
              <a:latin typeface="標楷體" panose="03000509000000000000" pitchFamily="65" charset="-120"/>
              <a:ea typeface="標楷體" panose="03000509000000000000" pitchFamily="65" charset="-120"/>
            </a:rPr>
            <a:t>勞務承攬案件相關配套措施會議</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參與單位</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研支單位主管及職安會主管</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時間：</a:t>
          </a:r>
          <a:r>
            <a:rPr lang="en-US" altLang="zh-TW" sz="2800" dirty="0" smtClean="0">
              <a:latin typeface="標楷體" panose="03000509000000000000" pitchFamily="65" charset="-120"/>
              <a:ea typeface="標楷體" panose="03000509000000000000" pitchFamily="65" charset="-120"/>
            </a:rPr>
            <a:t>106</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en-US"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14</a:t>
          </a:r>
          <a:r>
            <a:rPr lang="zh-TW" altLang="en-US" sz="2800" dirty="0" smtClean="0">
              <a:latin typeface="標楷體" panose="03000509000000000000" pitchFamily="65" charset="-120"/>
              <a:ea typeface="標楷體" panose="03000509000000000000" pitchFamily="65" charset="-120"/>
            </a:rPr>
            <a:t>日</a:t>
          </a:r>
          <a:endParaRPr lang="zh-TW" altLang="en-US" sz="2800" dirty="0">
            <a:latin typeface="標楷體" panose="03000509000000000000" pitchFamily="65" charset="-120"/>
            <a:ea typeface="標楷體" panose="03000509000000000000" pitchFamily="65" charset="-120"/>
          </a:endParaRPr>
        </a:p>
      </dgm:t>
    </dgm:pt>
    <dgm:pt modelId="{22665FDB-4FF1-4C11-8617-A6D9766E020F}" type="parTrans" cxnId="{855283E5-13E0-49C6-9EA7-659AAF5D53D7}">
      <dgm:prSet/>
      <dgm:spPr/>
      <dgm:t>
        <a:bodyPr/>
        <a:lstStyle/>
        <a:p>
          <a:endParaRPr lang="zh-TW" altLang="en-US"/>
        </a:p>
      </dgm:t>
    </dgm:pt>
    <dgm:pt modelId="{F09F6F52-4FDD-4B05-971B-2FBA738F5535}" type="sibTrans" cxnId="{855283E5-13E0-49C6-9EA7-659AAF5D53D7}">
      <dgm:prSet/>
      <dgm:spPr/>
      <dgm:t>
        <a:bodyPr/>
        <a:lstStyle/>
        <a:p>
          <a:endParaRPr lang="zh-TW" altLang="en-US"/>
        </a:p>
      </dgm:t>
    </dgm:pt>
    <dgm:pt modelId="{A41B79A7-3936-4408-8C45-0AA21EF060A2}">
      <dgm:prSet phldrT="[文字]" custT="1"/>
      <dgm:spPr/>
      <dgm:t>
        <a:bodyPr/>
        <a:lstStyle/>
        <a:p>
          <a:r>
            <a:rPr lang="zh-TW" altLang="en-US" sz="2800" dirty="0" smtClean="0">
              <a:latin typeface="標楷體" panose="03000509000000000000" pitchFamily="65" charset="-120"/>
              <a:ea typeface="標楷體" panose="03000509000000000000" pitchFamily="65" charset="-120"/>
            </a:rPr>
            <a:t>業務委託民間辦理推動小組會議</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時間：</a:t>
          </a:r>
          <a:r>
            <a:rPr lang="en-US" altLang="zh-TW" sz="2800" dirty="0" smtClean="0">
              <a:latin typeface="標楷體" panose="03000509000000000000" pitchFamily="65" charset="-120"/>
              <a:ea typeface="標楷體" panose="03000509000000000000" pitchFamily="65" charset="-120"/>
            </a:rPr>
            <a:t>106</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en-US"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29</a:t>
          </a:r>
          <a:r>
            <a:rPr lang="zh-TW" altLang="en-US" sz="2800" dirty="0" smtClean="0">
              <a:latin typeface="標楷體" panose="03000509000000000000" pitchFamily="65" charset="-120"/>
              <a:ea typeface="標楷體" panose="03000509000000000000" pitchFamily="65" charset="-120"/>
            </a:rPr>
            <a:t>日</a:t>
          </a:r>
          <a:endParaRPr lang="zh-TW" altLang="en-US" sz="2800" dirty="0">
            <a:latin typeface="標楷體" panose="03000509000000000000" pitchFamily="65" charset="-120"/>
            <a:ea typeface="標楷體" panose="03000509000000000000" pitchFamily="65" charset="-120"/>
          </a:endParaRPr>
        </a:p>
      </dgm:t>
    </dgm:pt>
    <dgm:pt modelId="{A08E7545-C25E-4058-98C8-EF700BFAF2AC}" type="parTrans" cxnId="{D00B4990-44F7-4CD8-9DBC-049108F9E205}">
      <dgm:prSet/>
      <dgm:spPr/>
      <dgm:t>
        <a:bodyPr/>
        <a:lstStyle/>
        <a:p>
          <a:endParaRPr lang="zh-TW" altLang="en-US"/>
        </a:p>
      </dgm:t>
    </dgm:pt>
    <dgm:pt modelId="{35A4CE70-7DC6-47EF-B2D4-D625A3A03AC9}" type="sibTrans" cxnId="{D00B4990-44F7-4CD8-9DBC-049108F9E205}">
      <dgm:prSet/>
      <dgm:spPr/>
      <dgm:t>
        <a:bodyPr/>
        <a:lstStyle/>
        <a:p>
          <a:endParaRPr lang="zh-TW" altLang="en-US"/>
        </a:p>
      </dgm:t>
    </dgm:pt>
    <dgm:pt modelId="{84F2C90B-F17C-40AB-BB44-080CCF92A09A}" type="pres">
      <dgm:prSet presAssocID="{017CD6FD-1704-4291-BA1E-897B3D1E0C5F}" presName="linearFlow" presStyleCnt="0">
        <dgm:presLayoutVars>
          <dgm:resizeHandles val="exact"/>
        </dgm:presLayoutVars>
      </dgm:prSet>
      <dgm:spPr/>
    </dgm:pt>
    <dgm:pt modelId="{4375095A-633E-4314-9B51-B0FBA42E5BE1}" type="pres">
      <dgm:prSet presAssocID="{A6B884F6-E943-4670-8524-BBFAE356B936}" presName="node" presStyleLbl="node1" presStyleIdx="0" presStyleCnt="3" custScaleX="186640" custLinFactNeighborX="3367" custLinFactNeighborY="8">
        <dgm:presLayoutVars>
          <dgm:bulletEnabled val="1"/>
        </dgm:presLayoutVars>
      </dgm:prSet>
      <dgm:spPr/>
      <dgm:t>
        <a:bodyPr/>
        <a:lstStyle/>
        <a:p>
          <a:endParaRPr lang="zh-TW" altLang="en-US"/>
        </a:p>
      </dgm:t>
    </dgm:pt>
    <dgm:pt modelId="{A8EC3508-33C4-415D-90E3-466C68AB9C49}" type="pres">
      <dgm:prSet presAssocID="{FA6529AB-6DC9-4905-A384-E09557B3FB61}" presName="sibTrans" presStyleLbl="sibTrans2D1" presStyleIdx="0" presStyleCnt="2"/>
      <dgm:spPr/>
      <dgm:t>
        <a:bodyPr/>
        <a:lstStyle/>
        <a:p>
          <a:endParaRPr lang="zh-TW" altLang="en-US"/>
        </a:p>
      </dgm:t>
    </dgm:pt>
    <dgm:pt modelId="{CD8D5D9B-AD74-4576-8B25-873AAFB41B2C}" type="pres">
      <dgm:prSet presAssocID="{FA6529AB-6DC9-4905-A384-E09557B3FB61}" presName="connectorText" presStyleLbl="sibTrans2D1" presStyleIdx="0" presStyleCnt="2"/>
      <dgm:spPr/>
      <dgm:t>
        <a:bodyPr/>
        <a:lstStyle/>
        <a:p>
          <a:endParaRPr lang="zh-TW" altLang="en-US"/>
        </a:p>
      </dgm:t>
    </dgm:pt>
    <dgm:pt modelId="{571C55EE-BADF-49D2-83A7-6E3A8CAE28FA}" type="pres">
      <dgm:prSet presAssocID="{A03B1B02-877E-4AD1-92D6-EB2691CE2AFB}" presName="node" presStyleLbl="node1" presStyleIdx="1" presStyleCnt="3" custScaleX="188548" custScaleY="150181">
        <dgm:presLayoutVars>
          <dgm:bulletEnabled val="1"/>
        </dgm:presLayoutVars>
      </dgm:prSet>
      <dgm:spPr/>
      <dgm:t>
        <a:bodyPr/>
        <a:lstStyle/>
        <a:p>
          <a:endParaRPr lang="zh-TW" altLang="en-US"/>
        </a:p>
      </dgm:t>
    </dgm:pt>
    <dgm:pt modelId="{4B2811DA-CBE9-4C66-9E4E-CA930328EBE3}" type="pres">
      <dgm:prSet presAssocID="{F09F6F52-4FDD-4B05-971B-2FBA738F5535}" presName="sibTrans" presStyleLbl="sibTrans2D1" presStyleIdx="1" presStyleCnt="2"/>
      <dgm:spPr/>
      <dgm:t>
        <a:bodyPr/>
        <a:lstStyle/>
        <a:p>
          <a:endParaRPr lang="zh-TW" altLang="en-US"/>
        </a:p>
      </dgm:t>
    </dgm:pt>
    <dgm:pt modelId="{4B979D14-DEC2-4ED6-BE21-8DB50CDB840F}" type="pres">
      <dgm:prSet presAssocID="{F09F6F52-4FDD-4B05-971B-2FBA738F5535}" presName="connectorText" presStyleLbl="sibTrans2D1" presStyleIdx="1" presStyleCnt="2"/>
      <dgm:spPr/>
      <dgm:t>
        <a:bodyPr/>
        <a:lstStyle/>
        <a:p>
          <a:endParaRPr lang="zh-TW" altLang="en-US"/>
        </a:p>
      </dgm:t>
    </dgm:pt>
    <dgm:pt modelId="{43A5A1D4-800D-40D2-9D7C-688E2B003576}" type="pres">
      <dgm:prSet presAssocID="{A41B79A7-3936-4408-8C45-0AA21EF060A2}" presName="node" presStyleLbl="node1" presStyleIdx="2" presStyleCnt="3" custScaleX="186640" custLinFactNeighborX="3809" custLinFactNeighborY="9507">
        <dgm:presLayoutVars>
          <dgm:bulletEnabled val="1"/>
        </dgm:presLayoutVars>
      </dgm:prSet>
      <dgm:spPr/>
      <dgm:t>
        <a:bodyPr/>
        <a:lstStyle/>
        <a:p>
          <a:endParaRPr lang="zh-TW" altLang="en-US"/>
        </a:p>
      </dgm:t>
    </dgm:pt>
  </dgm:ptLst>
  <dgm:cxnLst>
    <dgm:cxn modelId="{B474326E-FE77-4E14-A68E-0DE893C628FD}" type="presOf" srcId="{A6B884F6-E943-4670-8524-BBFAE356B936}" destId="{4375095A-633E-4314-9B51-B0FBA42E5BE1}" srcOrd="0" destOrd="0" presId="urn:microsoft.com/office/officeart/2005/8/layout/process2"/>
    <dgm:cxn modelId="{855283E5-13E0-49C6-9EA7-659AAF5D53D7}" srcId="{017CD6FD-1704-4291-BA1E-897B3D1E0C5F}" destId="{A03B1B02-877E-4AD1-92D6-EB2691CE2AFB}" srcOrd="1" destOrd="0" parTransId="{22665FDB-4FF1-4C11-8617-A6D9766E020F}" sibTransId="{F09F6F52-4FDD-4B05-971B-2FBA738F5535}"/>
    <dgm:cxn modelId="{D00B4990-44F7-4CD8-9DBC-049108F9E205}" srcId="{017CD6FD-1704-4291-BA1E-897B3D1E0C5F}" destId="{A41B79A7-3936-4408-8C45-0AA21EF060A2}" srcOrd="2" destOrd="0" parTransId="{A08E7545-C25E-4058-98C8-EF700BFAF2AC}" sibTransId="{35A4CE70-7DC6-47EF-B2D4-D625A3A03AC9}"/>
    <dgm:cxn modelId="{235F4A6A-1339-4FBB-9F6D-5095E7628BBD}" type="presOf" srcId="{FA6529AB-6DC9-4905-A384-E09557B3FB61}" destId="{CD8D5D9B-AD74-4576-8B25-873AAFB41B2C}" srcOrd="1" destOrd="0" presId="urn:microsoft.com/office/officeart/2005/8/layout/process2"/>
    <dgm:cxn modelId="{5213226C-6025-4F1F-AB69-1D92B441779B}" type="presOf" srcId="{017CD6FD-1704-4291-BA1E-897B3D1E0C5F}" destId="{84F2C90B-F17C-40AB-BB44-080CCF92A09A}" srcOrd="0" destOrd="0" presId="urn:microsoft.com/office/officeart/2005/8/layout/process2"/>
    <dgm:cxn modelId="{F0AB5386-02BC-497C-AE01-D6FD6636F73A}" type="presOf" srcId="{FA6529AB-6DC9-4905-A384-E09557B3FB61}" destId="{A8EC3508-33C4-415D-90E3-466C68AB9C49}" srcOrd="0" destOrd="0" presId="urn:microsoft.com/office/officeart/2005/8/layout/process2"/>
    <dgm:cxn modelId="{BB241B13-0813-494F-9165-686AD1A0ACB1}" type="presOf" srcId="{F09F6F52-4FDD-4B05-971B-2FBA738F5535}" destId="{4B2811DA-CBE9-4C66-9E4E-CA930328EBE3}" srcOrd="0" destOrd="0" presId="urn:microsoft.com/office/officeart/2005/8/layout/process2"/>
    <dgm:cxn modelId="{34B3BB3A-C7B0-4C0D-8104-B39985ECE3DC}" type="presOf" srcId="{A03B1B02-877E-4AD1-92D6-EB2691CE2AFB}" destId="{571C55EE-BADF-49D2-83A7-6E3A8CAE28FA}" srcOrd="0" destOrd="0" presId="urn:microsoft.com/office/officeart/2005/8/layout/process2"/>
    <dgm:cxn modelId="{CE123F17-B26A-4580-9646-006BEFE1FAD8}" srcId="{017CD6FD-1704-4291-BA1E-897B3D1E0C5F}" destId="{A6B884F6-E943-4670-8524-BBFAE356B936}" srcOrd="0" destOrd="0" parTransId="{BB40D507-D169-4D4B-B680-9F39A471F9FA}" sibTransId="{FA6529AB-6DC9-4905-A384-E09557B3FB61}"/>
    <dgm:cxn modelId="{C5F284A2-F585-441C-9ABE-4DC12C5ECA1E}" type="presOf" srcId="{F09F6F52-4FDD-4B05-971B-2FBA738F5535}" destId="{4B979D14-DEC2-4ED6-BE21-8DB50CDB840F}" srcOrd="1" destOrd="0" presId="urn:microsoft.com/office/officeart/2005/8/layout/process2"/>
    <dgm:cxn modelId="{ADB91790-09EF-43EB-B8EA-AA56C686B760}" type="presOf" srcId="{A41B79A7-3936-4408-8C45-0AA21EF060A2}" destId="{43A5A1D4-800D-40D2-9D7C-688E2B003576}" srcOrd="0" destOrd="0" presId="urn:microsoft.com/office/officeart/2005/8/layout/process2"/>
    <dgm:cxn modelId="{63367E38-5C65-4637-AB28-8943087E90C3}" type="presParOf" srcId="{84F2C90B-F17C-40AB-BB44-080CCF92A09A}" destId="{4375095A-633E-4314-9B51-B0FBA42E5BE1}" srcOrd="0" destOrd="0" presId="urn:microsoft.com/office/officeart/2005/8/layout/process2"/>
    <dgm:cxn modelId="{A6A6FD5F-D688-4397-914D-1FAE6DE1F74C}" type="presParOf" srcId="{84F2C90B-F17C-40AB-BB44-080CCF92A09A}" destId="{A8EC3508-33C4-415D-90E3-466C68AB9C49}" srcOrd="1" destOrd="0" presId="urn:microsoft.com/office/officeart/2005/8/layout/process2"/>
    <dgm:cxn modelId="{A6375084-3480-4517-8DA0-613260B764E9}" type="presParOf" srcId="{A8EC3508-33C4-415D-90E3-466C68AB9C49}" destId="{CD8D5D9B-AD74-4576-8B25-873AAFB41B2C}" srcOrd="0" destOrd="0" presId="urn:microsoft.com/office/officeart/2005/8/layout/process2"/>
    <dgm:cxn modelId="{89EF8E1C-75B7-4267-8D2F-5D9480F57587}" type="presParOf" srcId="{84F2C90B-F17C-40AB-BB44-080CCF92A09A}" destId="{571C55EE-BADF-49D2-83A7-6E3A8CAE28FA}" srcOrd="2" destOrd="0" presId="urn:microsoft.com/office/officeart/2005/8/layout/process2"/>
    <dgm:cxn modelId="{95A04541-25E4-4D35-90B4-6DE569E27D48}" type="presParOf" srcId="{84F2C90B-F17C-40AB-BB44-080CCF92A09A}" destId="{4B2811DA-CBE9-4C66-9E4E-CA930328EBE3}" srcOrd="3" destOrd="0" presId="urn:microsoft.com/office/officeart/2005/8/layout/process2"/>
    <dgm:cxn modelId="{059C23F2-2775-481B-B6F8-06922C9CDFC1}" type="presParOf" srcId="{4B2811DA-CBE9-4C66-9E4E-CA930328EBE3}" destId="{4B979D14-DEC2-4ED6-BE21-8DB50CDB840F}" srcOrd="0" destOrd="0" presId="urn:microsoft.com/office/officeart/2005/8/layout/process2"/>
    <dgm:cxn modelId="{E42DDE2F-5BBE-41D2-9854-298978250ABF}" type="presParOf" srcId="{84F2C90B-F17C-40AB-BB44-080CCF92A09A}" destId="{43A5A1D4-800D-40D2-9D7C-688E2B00357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1EC8D-7313-4FBA-93D9-F885BD462C3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8414747B-31DA-44FD-9767-D992B29C29C4}">
      <dgm:prSet phldrT="[文字]" custT="1"/>
      <dgm:spPr/>
      <dgm:t>
        <a:bodyPr/>
        <a:lstStyle/>
        <a:p>
          <a:r>
            <a:rPr lang="zh-TW" altLang="en-US" sz="2000" dirty="0" smtClean="0">
              <a:latin typeface="標楷體" panose="03000509000000000000" pitchFamily="65" charset="-120"/>
              <a:ea typeface="標楷體" panose="03000509000000000000" pitchFamily="65" charset="-120"/>
            </a:rPr>
            <a:t>職安會</a:t>
          </a:r>
          <a:endParaRPr lang="zh-TW" altLang="en-US" sz="2000" dirty="0">
            <a:latin typeface="標楷體" panose="03000509000000000000" pitchFamily="65" charset="-120"/>
            <a:ea typeface="標楷體" panose="03000509000000000000" pitchFamily="65" charset="-120"/>
          </a:endParaRPr>
        </a:p>
      </dgm:t>
    </dgm:pt>
    <dgm:pt modelId="{F9A7A25C-15A0-4D8A-AD38-2C62D0B56165}" type="parTrans" cxnId="{025DC232-9216-4551-B480-4ABE110E6E36}">
      <dgm:prSet/>
      <dgm:spPr/>
      <dgm:t>
        <a:bodyPr/>
        <a:lstStyle/>
        <a:p>
          <a:endParaRPr lang="zh-TW" altLang="en-US">
            <a:latin typeface="標楷體" panose="03000509000000000000" pitchFamily="65" charset="-120"/>
            <a:ea typeface="標楷體" panose="03000509000000000000" pitchFamily="65" charset="-120"/>
          </a:endParaRPr>
        </a:p>
      </dgm:t>
    </dgm:pt>
    <dgm:pt modelId="{E67D8A7B-CCA2-4694-B62F-A7566EA24E3C}" type="sibTrans" cxnId="{025DC232-9216-4551-B480-4ABE110E6E36}">
      <dgm:prSet/>
      <dgm:spPr/>
      <dgm:t>
        <a:bodyPr/>
        <a:lstStyle/>
        <a:p>
          <a:endParaRPr lang="zh-TW" altLang="en-US">
            <a:latin typeface="標楷體" panose="03000509000000000000" pitchFamily="65" charset="-120"/>
            <a:ea typeface="標楷體" panose="03000509000000000000" pitchFamily="65" charset="-120"/>
          </a:endParaRPr>
        </a:p>
      </dgm:t>
    </dgm:pt>
    <dgm:pt modelId="{9E916B45-104D-4FC2-AD7A-0854874F92B8}">
      <dgm:prSet phldrT="[文字]" custT="1"/>
      <dgm:spPr/>
      <dgm:t>
        <a:bodyPr/>
        <a:lstStyle/>
        <a:p>
          <a:r>
            <a:rPr lang="zh-TW" altLang="zh-TW" sz="1400" dirty="0" smtClean="0">
              <a:latin typeface="標楷體" panose="03000509000000000000" pitchFamily="65" charset="-120"/>
              <a:ea typeface="標楷體" panose="03000509000000000000" pitchFamily="65" charset="-120"/>
            </a:rPr>
            <a:t>依本所「輻射防護計畫」，對於在清潔區工作之勞務外包廠商人員，若每年在本所工作時間超過</a:t>
          </a:r>
          <a:r>
            <a:rPr lang="en-US" altLang="zh-TW" sz="1400" dirty="0" smtClean="0">
              <a:latin typeface="標楷體" panose="03000509000000000000" pitchFamily="65" charset="-120"/>
              <a:ea typeface="標楷體" panose="03000509000000000000" pitchFamily="65" charset="-120"/>
            </a:rPr>
            <a:t>1000</a:t>
          </a:r>
          <a:r>
            <a:rPr lang="zh-TW" altLang="zh-TW" sz="1400" dirty="0" smtClean="0">
              <a:latin typeface="標楷體" panose="03000509000000000000" pitchFamily="65" charset="-120"/>
              <a:ea typeface="標楷體" panose="03000509000000000000" pitchFamily="65" charset="-120"/>
            </a:rPr>
            <a:t>小時，則可能會超過</a:t>
          </a:r>
          <a:r>
            <a:rPr lang="en-US" altLang="zh-TW" sz="1400" dirty="0" smtClean="0">
              <a:latin typeface="標楷體" panose="03000509000000000000" pitchFamily="65" charset="-120"/>
              <a:ea typeface="標楷體" panose="03000509000000000000" pitchFamily="65" charset="-120"/>
            </a:rPr>
            <a:t>1000</a:t>
          </a:r>
          <a:r>
            <a:rPr lang="zh-TW" altLang="zh-TW" sz="1400" dirty="0" smtClean="0">
              <a:latin typeface="標楷體" panose="03000509000000000000" pitchFamily="65" charset="-120"/>
              <a:ea typeface="標楷體" panose="03000509000000000000" pitchFamily="65" charset="-120"/>
            </a:rPr>
            <a:t>微西弗，依一般工時估算標準每年工作時數以</a:t>
          </a:r>
          <a:r>
            <a:rPr lang="en-US" altLang="zh-TW" sz="1400" dirty="0" smtClean="0">
              <a:latin typeface="標楷體" panose="03000509000000000000" pitchFamily="65" charset="-120"/>
              <a:ea typeface="標楷體" panose="03000509000000000000" pitchFamily="65" charset="-120"/>
            </a:rPr>
            <a:t>2000</a:t>
          </a:r>
          <a:r>
            <a:rPr lang="zh-TW" altLang="zh-TW" sz="1400" dirty="0" smtClean="0">
              <a:latin typeface="標楷體" panose="03000509000000000000" pitchFamily="65" charset="-120"/>
              <a:ea typeface="標楷體" panose="03000509000000000000" pitchFamily="65" charset="-120"/>
            </a:rPr>
            <a:t>小時計，亦即工作達</a:t>
          </a:r>
          <a:r>
            <a:rPr lang="en-US" altLang="zh-TW" sz="1400" dirty="0" smtClean="0">
              <a:latin typeface="標楷體" panose="03000509000000000000" pitchFamily="65" charset="-120"/>
              <a:ea typeface="標楷體" panose="03000509000000000000" pitchFamily="65" charset="-120"/>
            </a:rPr>
            <a:t>6</a:t>
          </a:r>
          <a:r>
            <a:rPr lang="zh-TW" altLang="zh-TW" sz="1400" dirty="0" smtClean="0">
              <a:latin typeface="標楷體" panose="03000509000000000000" pitchFamily="65" charset="-120"/>
              <a:ea typeface="標楷體" panose="03000509000000000000" pitchFamily="65" charset="-120"/>
            </a:rPr>
            <a:t>個月以上者，可能超過「游離輻射防護安全標準」對於一般人有效劑量之限度值</a:t>
          </a:r>
          <a:r>
            <a:rPr lang="zh-TW" altLang="en-US" sz="1400" dirty="0" smtClean="0">
              <a:latin typeface="標楷體" panose="03000509000000000000" pitchFamily="65" charset="-120"/>
              <a:ea typeface="標楷體" panose="03000509000000000000" pitchFamily="65" charset="-120"/>
            </a:rPr>
            <a:t>；另</a:t>
          </a:r>
          <a:r>
            <a:rPr lang="zh-TW" altLang="zh-TW" sz="1400" dirty="0" smtClean="0">
              <a:latin typeface="標楷體" panose="03000509000000000000" pitchFamily="65" charset="-120"/>
              <a:ea typeface="標楷體" panose="03000509000000000000" pitchFamily="65" charset="-120"/>
            </a:rPr>
            <a:t>依「勞工健康保護規則」，非繼續性之臨時性或短期性工作，其工作期間在</a:t>
          </a:r>
          <a:r>
            <a:rPr lang="en-US" altLang="zh-TW" sz="1400" dirty="0" smtClean="0">
              <a:latin typeface="標楷體" panose="03000509000000000000" pitchFamily="65" charset="-120"/>
              <a:ea typeface="標楷體" panose="03000509000000000000" pitchFamily="65" charset="-120"/>
            </a:rPr>
            <a:t>6</a:t>
          </a:r>
          <a:r>
            <a:rPr lang="zh-TW" altLang="zh-TW" sz="1400" dirty="0" smtClean="0">
              <a:latin typeface="標楷體" panose="03000509000000000000" pitchFamily="65" charset="-120"/>
              <a:ea typeface="標楷體" panose="03000509000000000000" pitchFamily="65" charset="-120"/>
            </a:rPr>
            <a:t>個月以上者，</a:t>
          </a:r>
          <a:r>
            <a:rPr lang="zh-TW" altLang="zh-TW" sz="1800" b="1" u="sng" dirty="0" smtClean="0">
              <a:latin typeface="標楷體" panose="03000509000000000000" pitchFamily="65" charset="-120"/>
              <a:ea typeface="標楷體" panose="03000509000000000000" pitchFamily="65" charset="-120"/>
            </a:rPr>
            <a:t>應實施體格檢查</a:t>
          </a:r>
          <a:r>
            <a:rPr lang="zh-TW" altLang="en-US" sz="1800" b="1" u="sng" dirty="0" smtClean="0">
              <a:latin typeface="標楷體" panose="03000509000000000000" pitchFamily="65" charset="-120"/>
              <a:ea typeface="標楷體" panose="03000509000000000000" pitchFamily="65" charset="-120"/>
            </a:rPr>
            <a:t>，並完成全身計測。</a:t>
          </a:r>
          <a:endParaRPr lang="zh-TW" altLang="en-US" sz="1800" dirty="0">
            <a:latin typeface="標楷體" panose="03000509000000000000" pitchFamily="65" charset="-120"/>
            <a:ea typeface="標楷體" panose="03000509000000000000" pitchFamily="65" charset="-120"/>
          </a:endParaRPr>
        </a:p>
      </dgm:t>
    </dgm:pt>
    <dgm:pt modelId="{0627E76D-AE35-44C3-A269-696589D044F8}" type="parTrans" cxnId="{337792B3-AEF9-4496-96A5-9732FBB45ACD}">
      <dgm:prSet/>
      <dgm:spPr/>
      <dgm:t>
        <a:bodyPr/>
        <a:lstStyle/>
        <a:p>
          <a:endParaRPr lang="zh-TW" altLang="en-US">
            <a:latin typeface="標楷體" panose="03000509000000000000" pitchFamily="65" charset="-120"/>
            <a:ea typeface="標楷體" panose="03000509000000000000" pitchFamily="65" charset="-120"/>
          </a:endParaRPr>
        </a:p>
      </dgm:t>
    </dgm:pt>
    <dgm:pt modelId="{5E596850-C2F7-4292-ADCC-896848F83975}" type="sibTrans" cxnId="{337792B3-AEF9-4496-96A5-9732FBB45ACD}">
      <dgm:prSet/>
      <dgm:spPr/>
      <dgm:t>
        <a:bodyPr/>
        <a:lstStyle/>
        <a:p>
          <a:endParaRPr lang="zh-TW" altLang="en-US">
            <a:latin typeface="標楷體" panose="03000509000000000000" pitchFamily="65" charset="-120"/>
            <a:ea typeface="標楷體" panose="03000509000000000000" pitchFamily="65" charset="-120"/>
          </a:endParaRPr>
        </a:p>
      </dgm:t>
    </dgm:pt>
    <dgm:pt modelId="{DA23304B-9114-4930-AA73-5F17A9C4EF16}">
      <dgm:prSet phldrT="[文字]" custT="1"/>
      <dgm:spPr/>
      <dgm:t>
        <a:bodyPr/>
        <a:lstStyle/>
        <a:p>
          <a:r>
            <a:rPr lang="zh-TW" altLang="en-US" sz="2000" dirty="0" smtClean="0">
              <a:latin typeface="標楷體" panose="03000509000000000000" pitchFamily="65" charset="-120"/>
              <a:ea typeface="標楷體" panose="03000509000000000000" pitchFamily="65" charset="-120"/>
            </a:rPr>
            <a:t>秘書室</a:t>
          </a:r>
          <a:endParaRPr lang="zh-TW" altLang="en-US" sz="2000" dirty="0">
            <a:latin typeface="標楷體" panose="03000509000000000000" pitchFamily="65" charset="-120"/>
            <a:ea typeface="標楷體" panose="03000509000000000000" pitchFamily="65" charset="-120"/>
          </a:endParaRPr>
        </a:p>
      </dgm:t>
    </dgm:pt>
    <dgm:pt modelId="{1F9881A4-2700-4DD6-962A-79EF6B2C4230}" type="parTrans" cxnId="{AE569533-5C98-4D47-BE21-9F395BF6B07B}">
      <dgm:prSet/>
      <dgm:spPr/>
      <dgm:t>
        <a:bodyPr/>
        <a:lstStyle/>
        <a:p>
          <a:endParaRPr lang="zh-TW" altLang="en-US">
            <a:latin typeface="標楷體" panose="03000509000000000000" pitchFamily="65" charset="-120"/>
            <a:ea typeface="標楷體" panose="03000509000000000000" pitchFamily="65" charset="-120"/>
          </a:endParaRPr>
        </a:p>
      </dgm:t>
    </dgm:pt>
    <dgm:pt modelId="{B6555EB6-339D-484B-8FD1-6B88714AFD4D}" type="sibTrans" cxnId="{AE569533-5C98-4D47-BE21-9F395BF6B07B}">
      <dgm:prSet/>
      <dgm:spPr/>
      <dgm:t>
        <a:bodyPr/>
        <a:lstStyle/>
        <a:p>
          <a:endParaRPr lang="zh-TW" altLang="en-US">
            <a:latin typeface="標楷體" panose="03000509000000000000" pitchFamily="65" charset="-120"/>
            <a:ea typeface="標楷體" panose="03000509000000000000" pitchFamily="65" charset="-120"/>
          </a:endParaRPr>
        </a:p>
      </dgm:t>
    </dgm:pt>
    <dgm:pt modelId="{AB51CA5D-07AD-4588-A7A0-D9EA2649864B}">
      <dgm:prSet phldrT="[文字]" custT="1"/>
      <dgm:spPr/>
      <dgm:t>
        <a:bodyPr/>
        <a:lstStyle/>
        <a:p>
          <a:r>
            <a:rPr lang="zh-TW" altLang="en-US" sz="1800" dirty="0" smtClean="0">
              <a:latin typeface="標楷體" panose="03000509000000000000" pitchFamily="65" charset="-120"/>
              <a:ea typeface="標楷體" panose="03000509000000000000" pitchFamily="65" charset="-120"/>
            </a:rPr>
            <a:t>依</a:t>
          </a:r>
          <a:r>
            <a:rPr lang="zh-TW" altLang="zh-TW" sz="1800" dirty="0" smtClean="0">
              <a:latin typeface="標楷體" panose="03000509000000000000" pitchFamily="65" charset="-120"/>
              <a:ea typeface="標楷體" panose="03000509000000000000" pitchFamily="65" charset="-120"/>
            </a:rPr>
            <a:t>政府機關</a:t>
          </a:r>
          <a:r>
            <a:rPr lang="en-US" altLang="zh-TW" sz="1800" dirty="0" smtClean="0">
              <a:latin typeface="標楷體" panose="03000509000000000000" pitchFamily="65" charset="-120"/>
              <a:ea typeface="標楷體" panose="03000509000000000000" pitchFamily="65" charset="-120"/>
            </a:rPr>
            <a:t>(</a:t>
          </a:r>
          <a:r>
            <a:rPr lang="zh-TW" altLang="zh-TW" sz="1800" dirty="0" smtClean="0">
              <a:latin typeface="標楷體" panose="03000509000000000000" pitchFamily="65" charset="-120"/>
              <a:ea typeface="標楷體" panose="03000509000000000000" pitchFamily="65" charset="-120"/>
            </a:rPr>
            <a:t>構</a:t>
          </a:r>
          <a:r>
            <a:rPr lang="en-US" altLang="zh-TW" sz="1800" dirty="0" smtClean="0">
              <a:latin typeface="標楷體" panose="03000509000000000000" pitchFamily="65" charset="-120"/>
              <a:ea typeface="標楷體" panose="03000509000000000000" pitchFamily="65" charset="-120"/>
            </a:rPr>
            <a:t>)</a:t>
          </a:r>
          <a:r>
            <a:rPr lang="zh-TW" altLang="zh-TW" sz="1800" dirty="0" smtClean="0">
              <a:latin typeface="標楷體" panose="03000509000000000000" pitchFamily="65" charset="-120"/>
              <a:ea typeface="標楷體" panose="03000509000000000000" pitchFamily="65" charset="-120"/>
            </a:rPr>
            <a:t>運用勞務承攬參考原則</a:t>
          </a:r>
          <a:r>
            <a:rPr lang="zh-TW" altLang="en-US" sz="1800" dirty="0" smtClean="0">
              <a:latin typeface="標楷體" panose="03000509000000000000" pitchFamily="65" charset="-120"/>
              <a:ea typeface="標楷體" panose="03000509000000000000" pitchFamily="65" charset="-120"/>
            </a:rPr>
            <a:t>及職安會意見，</a:t>
          </a:r>
          <a:r>
            <a:rPr lang="zh-TW" altLang="en-US" sz="1800" b="1" u="sng" dirty="0" smtClean="0">
              <a:latin typeface="標楷體" panose="03000509000000000000" pitchFamily="65" charset="-120"/>
              <a:ea typeface="標楷體" panose="03000509000000000000" pitchFamily="65" charset="-120"/>
            </a:rPr>
            <a:t>訂定本所</a:t>
          </a:r>
          <a:r>
            <a:rPr lang="zh-TW" sz="1800" b="1" u="sng" dirty="0" smtClean="0">
              <a:latin typeface="標楷體" panose="03000509000000000000" pitchFamily="65" charset="-120"/>
              <a:ea typeface="標楷體" panose="03000509000000000000" pitchFamily="65" charset="-120"/>
            </a:rPr>
            <a:t>勞務承攬案件注意事項說明</a:t>
          </a:r>
          <a:r>
            <a:rPr lang="zh-TW" altLang="en-US" sz="1800" b="1" u="sng" dirty="0" smtClean="0">
              <a:latin typeface="標楷體" panose="03000509000000000000" pitchFamily="65" charset="-120"/>
              <a:ea typeface="標楷體" panose="03000509000000000000" pitchFamily="65" charset="-120"/>
            </a:rPr>
            <a:t>範本</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範本分為須或無須辦理體檢者適用</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，併入工程會勞務採購契約，</a:t>
          </a:r>
          <a:r>
            <a:rPr lang="zh-TW" altLang="en-US" sz="1800" b="1" dirty="0" smtClean="0">
              <a:latin typeface="標楷體" panose="03000509000000000000" pitchFamily="65" charset="-120"/>
              <a:ea typeface="標楷體" panose="03000509000000000000" pitchFamily="65" charset="-120"/>
            </a:rPr>
            <a:t>並通知各單位據以執行</a:t>
          </a:r>
          <a:r>
            <a:rPr lang="zh-TW" altLang="en-US"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dgm:t>
    </dgm:pt>
    <dgm:pt modelId="{1C642D47-15BA-4C1B-A44D-0DD798F13CFC}" type="parTrans" cxnId="{8F4D95AD-DF40-4258-837D-DD0431D52B2E}">
      <dgm:prSet/>
      <dgm:spPr/>
      <dgm:t>
        <a:bodyPr/>
        <a:lstStyle/>
        <a:p>
          <a:endParaRPr lang="zh-TW" altLang="en-US">
            <a:latin typeface="標楷體" panose="03000509000000000000" pitchFamily="65" charset="-120"/>
            <a:ea typeface="標楷體" panose="03000509000000000000" pitchFamily="65" charset="-120"/>
          </a:endParaRPr>
        </a:p>
      </dgm:t>
    </dgm:pt>
    <dgm:pt modelId="{4B446C2B-70EA-4481-8943-BA09507AE1B7}" type="sibTrans" cxnId="{8F4D95AD-DF40-4258-837D-DD0431D52B2E}">
      <dgm:prSet/>
      <dgm:spPr/>
      <dgm:t>
        <a:bodyPr/>
        <a:lstStyle/>
        <a:p>
          <a:endParaRPr lang="zh-TW" altLang="en-US">
            <a:latin typeface="標楷體" panose="03000509000000000000" pitchFamily="65" charset="-120"/>
            <a:ea typeface="標楷體" panose="03000509000000000000" pitchFamily="65" charset="-120"/>
          </a:endParaRPr>
        </a:p>
      </dgm:t>
    </dgm:pt>
    <dgm:pt modelId="{32B0B65F-0B0C-4966-85AB-3C7A63BE7375}">
      <dgm:prSet phldrT="[文字]" custT="1"/>
      <dgm:spPr/>
      <dgm:t>
        <a:bodyPr/>
        <a:lstStyle/>
        <a:p>
          <a:r>
            <a:rPr lang="zh-TW" altLang="en-US" sz="1800" dirty="0" smtClean="0">
              <a:latin typeface="標楷體" panose="03000509000000000000" pitchFamily="65" charset="-120"/>
              <a:ea typeface="標楷體" panose="03000509000000000000" pitchFamily="65" charset="-120"/>
            </a:rPr>
            <a:t>勞務承攬案件移請人事室召開業務委託民間辦理推動小組會議審議。</a:t>
          </a:r>
          <a:endParaRPr lang="zh-TW" altLang="en-US" sz="1800" dirty="0">
            <a:latin typeface="標楷體" panose="03000509000000000000" pitchFamily="65" charset="-120"/>
            <a:ea typeface="標楷體" panose="03000509000000000000" pitchFamily="65" charset="-120"/>
          </a:endParaRPr>
        </a:p>
      </dgm:t>
    </dgm:pt>
    <dgm:pt modelId="{F1FD5B93-E3D6-44CF-8F64-878081835802}" type="parTrans" cxnId="{263E08B0-137B-4257-9BFE-5AA3833F6DC1}">
      <dgm:prSet/>
      <dgm:spPr/>
      <dgm:t>
        <a:bodyPr/>
        <a:lstStyle/>
        <a:p>
          <a:endParaRPr lang="zh-TW" altLang="en-US">
            <a:latin typeface="標楷體" panose="03000509000000000000" pitchFamily="65" charset="-120"/>
            <a:ea typeface="標楷體" panose="03000509000000000000" pitchFamily="65" charset="-120"/>
          </a:endParaRPr>
        </a:p>
      </dgm:t>
    </dgm:pt>
    <dgm:pt modelId="{C0DCE3CF-FF0F-43FB-A196-61845D5E5E1D}" type="sibTrans" cxnId="{263E08B0-137B-4257-9BFE-5AA3833F6DC1}">
      <dgm:prSet/>
      <dgm:spPr/>
      <dgm:t>
        <a:bodyPr/>
        <a:lstStyle/>
        <a:p>
          <a:endParaRPr lang="zh-TW" altLang="en-US">
            <a:latin typeface="標楷體" panose="03000509000000000000" pitchFamily="65" charset="-120"/>
            <a:ea typeface="標楷體" panose="03000509000000000000" pitchFamily="65" charset="-120"/>
          </a:endParaRPr>
        </a:p>
      </dgm:t>
    </dgm:pt>
    <dgm:pt modelId="{FB09084A-719E-48D3-B98E-2545C46FABA8}">
      <dgm:prSet phldrT="[文字]"/>
      <dgm:spPr/>
      <dgm:t>
        <a:bodyPr/>
        <a:lstStyle/>
        <a:p>
          <a:r>
            <a:rPr lang="zh-TW" altLang="en-US" dirty="0" smtClean="0">
              <a:latin typeface="標楷體" panose="03000509000000000000" pitchFamily="65" charset="-120"/>
              <a:ea typeface="標楷體" panose="03000509000000000000" pitchFamily="65" charset="-120"/>
            </a:rPr>
            <a:t>保物組</a:t>
          </a:r>
          <a:endParaRPr lang="zh-TW" altLang="en-US" dirty="0">
            <a:latin typeface="標楷體" panose="03000509000000000000" pitchFamily="65" charset="-120"/>
            <a:ea typeface="標楷體" panose="03000509000000000000" pitchFamily="65" charset="-120"/>
          </a:endParaRPr>
        </a:p>
      </dgm:t>
    </dgm:pt>
    <dgm:pt modelId="{FF2C1C35-609F-4937-BE8D-FEE5D3640BB5}" type="parTrans" cxnId="{9CA62B3A-F21A-4049-A791-5DC1732155E5}">
      <dgm:prSet/>
      <dgm:spPr/>
      <dgm:t>
        <a:bodyPr/>
        <a:lstStyle/>
        <a:p>
          <a:endParaRPr lang="zh-TW" altLang="en-US">
            <a:latin typeface="標楷體" panose="03000509000000000000" pitchFamily="65" charset="-120"/>
            <a:ea typeface="標楷體" panose="03000509000000000000" pitchFamily="65" charset="-120"/>
          </a:endParaRPr>
        </a:p>
      </dgm:t>
    </dgm:pt>
    <dgm:pt modelId="{F9503B04-B902-4A3E-83E9-91FEF01CA42A}" type="sibTrans" cxnId="{9CA62B3A-F21A-4049-A791-5DC1732155E5}">
      <dgm:prSet/>
      <dgm:spPr/>
      <dgm:t>
        <a:bodyPr/>
        <a:lstStyle/>
        <a:p>
          <a:endParaRPr lang="zh-TW" altLang="en-US">
            <a:latin typeface="標楷體" panose="03000509000000000000" pitchFamily="65" charset="-120"/>
            <a:ea typeface="標楷體" panose="03000509000000000000" pitchFamily="65" charset="-120"/>
          </a:endParaRPr>
        </a:p>
      </dgm:t>
    </dgm:pt>
    <dgm:pt modelId="{BAD8A64D-0363-4D9D-AB5B-7424E2223036}">
      <dgm:prSet phldrT="[文字]" custT="1"/>
      <dgm:spPr/>
      <dgm:t>
        <a:bodyPr/>
        <a:lstStyle/>
        <a:p>
          <a:r>
            <a:rPr lang="zh-TW" altLang="en-US" sz="2800" dirty="0" smtClean="0">
              <a:latin typeface="標楷體" panose="03000509000000000000" pitchFamily="65" charset="-120"/>
              <a:ea typeface="標楷體" panose="03000509000000000000" pitchFamily="65" charset="-120"/>
            </a:rPr>
            <a:t>辦理全身計測作業</a:t>
          </a:r>
          <a:endParaRPr lang="zh-TW" altLang="en-US" sz="2800" dirty="0">
            <a:latin typeface="標楷體" panose="03000509000000000000" pitchFamily="65" charset="-120"/>
            <a:ea typeface="標楷體" panose="03000509000000000000" pitchFamily="65" charset="-120"/>
          </a:endParaRPr>
        </a:p>
      </dgm:t>
    </dgm:pt>
    <dgm:pt modelId="{75A26619-399A-471D-8670-9F8183D24FB9}" type="parTrans" cxnId="{D0DD7BAF-C9E5-4E30-8AD4-7A5516B3972C}">
      <dgm:prSet/>
      <dgm:spPr/>
      <dgm:t>
        <a:bodyPr/>
        <a:lstStyle/>
        <a:p>
          <a:endParaRPr lang="zh-TW" altLang="en-US">
            <a:latin typeface="標楷體" panose="03000509000000000000" pitchFamily="65" charset="-120"/>
            <a:ea typeface="標楷體" panose="03000509000000000000" pitchFamily="65" charset="-120"/>
          </a:endParaRPr>
        </a:p>
      </dgm:t>
    </dgm:pt>
    <dgm:pt modelId="{B4F08D77-F07F-4559-9913-29C32B159AC6}" type="sibTrans" cxnId="{D0DD7BAF-C9E5-4E30-8AD4-7A5516B3972C}">
      <dgm:prSet/>
      <dgm:spPr/>
      <dgm:t>
        <a:bodyPr/>
        <a:lstStyle/>
        <a:p>
          <a:endParaRPr lang="zh-TW" altLang="en-US">
            <a:latin typeface="標楷體" panose="03000509000000000000" pitchFamily="65" charset="-120"/>
            <a:ea typeface="標楷體" panose="03000509000000000000" pitchFamily="65" charset="-120"/>
          </a:endParaRPr>
        </a:p>
      </dgm:t>
    </dgm:pt>
    <dgm:pt modelId="{6C1E82D9-E3CC-4D17-AFFF-45CB5BDB4A74}">
      <dgm:prSet phldrT="[文字]" custT="1"/>
      <dgm:spPr/>
      <dgm:t>
        <a:bodyPr/>
        <a:lstStyle/>
        <a:p>
          <a:r>
            <a:rPr lang="zh-TW" altLang="en-US" sz="2000" dirty="0" smtClean="0">
              <a:latin typeface="標楷體" panose="03000509000000000000" pitchFamily="65" charset="-120"/>
              <a:ea typeface="標楷體" panose="03000509000000000000" pitchFamily="65" charset="-120"/>
            </a:rPr>
            <a:t>主計室</a:t>
          </a:r>
          <a:endParaRPr lang="zh-TW" altLang="en-US" sz="2000" dirty="0">
            <a:latin typeface="標楷體" panose="03000509000000000000" pitchFamily="65" charset="-120"/>
            <a:ea typeface="標楷體" panose="03000509000000000000" pitchFamily="65" charset="-120"/>
          </a:endParaRPr>
        </a:p>
      </dgm:t>
    </dgm:pt>
    <dgm:pt modelId="{8D81BF1E-026C-48A9-9E24-BAA60403E4EC}" type="parTrans" cxnId="{7D2648BA-8A22-44DC-9752-CFE1F973AA21}">
      <dgm:prSet/>
      <dgm:spPr/>
      <dgm:t>
        <a:bodyPr/>
        <a:lstStyle/>
        <a:p>
          <a:endParaRPr lang="zh-TW" altLang="en-US">
            <a:latin typeface="標楷體" panose="03000509000000000000" pitchFamily="65" charset="-120"/>
            <a:ea typeface="標楷體" panose="03000509000000000000" pitchFamily="65" charset="-120"/>
          </a:endParaRPr>
        </a:p>
      </dgm:t>
    </dgm:pt>
    <dgm:pt modelId="{ED3BBB55-8CD1-482B-8D72-3F86011437D9}" type="sibTrans" cxnId="{7D2648BA-8A22-44DC-9752-CFE1F973AA21}">
      <dgm:prSet/>
      <dgm:spPr/>
      <dgm:t>
        <a:bodyPr/>
        <a:lstStyle/>
        <a:p>
          <a:endParaRPr lang="zh-TW" altLang="en-US">
            <a:latin typeface="標楷體" panose="03000509000000000000" pitchFamily="65" charset="-120"/>
            <a:ea typeface="標楷體" panose="03000509000000000000" pitchFamily="65" charset="-120"/>
          </a:endParaRPr>
        </a:p>
      </dgm:t>
    </dgm:pt>
    <dgm:pt modelId="{69B64216-E67A-4C1C-8238-F55B372E9818}">
      <dgm:prSet custT="1"/>
      <dgm:spPr/>
      <dgm:t>
        <a:bodyPr/>
        <a:lstStyle/>
        <a:p>
          <a:r>
            <a:rPr lang="zh-TW" altLang="en-US" sz="2800" dirty="0" smtClean="0">
              <a:latin typeface="標楷體" panose="03000509000000000000" pitchFamily="65" charset="-120"/>
              <a:ea typeface="標楷體" panose="03000509000000000000" pitchFamily="65" charset="-120"/>
            </a:rPr>
            <a:t>協助預算編列及支用</a:t>
          </a:r>
          <a:endParaRPr lang="zh-TW" altLang="en-US" sz="2800" dirty="0">
            <a:latin typeface="標楷體" panose="03000509000000000000" pitchFamily="65" charset="-120"/>
            <a:ea typeface="標楷體" panose="03000509000000000000" pitchFamily="65" charset="-120"/>
          </a:endParaRPr>
        </a:p>
      </dgm:t>
    </dgm:pt>
    <dgm:pt modelId="{96C75976-9046-476B-B621-F1C4D33AD1F4}" type="parTrans" cxnId="{9B18BA16-42AF-454F-A978-613FDEFDDF2A}">
      <dgm:prSet/>
      <dgm:spPr/>
      <dgm:t>
        <a:bodyPr/>
        <a:lstStyle/>
        <a:p>
          <a:endParaRPr lang="zh-TW" altLang="en-US">
            <a:latin typeface="標楷體" panose="03000509000000000000" pitchFamily="65" charset="-120"/>
            <a:ea typeface="標楷體" panose="03000509000000000000" pitchFamily="65" charset="-120"/>
          </a:endParaRPr>
        </a:p>
      </dgm:t>
    </dgm:pt>
    <dgm:pt modelId="{8DEB2833-8373-4BD5-B7E9-D36698ED4FD9}" type="sibTrans" cxnId="{9B18BA16-42AF-454F-A978-613FDEFDDF2A}">
      <dgm:prSet/>
      <dgm:spPr/>
      <dgm:t>
        <a:bodyPr/>
        <a:lstStyle/>
        <a:p>
          <a:endParaRPr lang="zh-TW" altLang="en-US">
            <a:latin typeface="標楷體" panose="03000509000000000000" pitchFamily="65" charset="-120"/>
            <a:ea typeface="標楷體" panose="03000509000000000000" pitchFamily="65" charset="-120"/>
          </a:endParaRPr>
        </a:p>
      </dgm:t>
    </dgm:pt>
    <dgm:pt modelId="{3B6F4189-8B76-47FD-8D6D-A01D52DEC937}">
      <dgm:prSet/>
      <dgm:spPr/>
      <dgm:t>
        <a:bodyPr/>
        <a:lstStyle/>
        <a:p>
          <a:r>
            <a:rPr lang="zh-TW" altLang="en-US" dirty="0" smtClean="0">
              <a:latin typeface="標楷體" panose="03000509000000000000" pitchFamily="65" charset="-120"/>
              <a:ea typeface="標楷體" panose="03000509000000000000" pitchFamily="65" charset="-120"/>
            </a:rPr>
            <a:t>人事室</a:t>
          </a:r>
          <a:endParaRPr lang="zh-TW" altLang="en-US" dirty="0">
            <a:latin typeface="標楷體" panose="03000509000000000000" pitchFamily="65" charset="-120"/>
            <a:ea typeface="標楷體" panose="03000509000000000000" pitchFamily="65" charset="-120"/>
          </a:endParaRPr>
        </a:p>
      </dgm:t>
    </dgm:pt>
    <dgm:pt modelId="{81103817-307B-4672-9841-1CCDB19011FF}" type="parTrans" cxnId="{D8D89EC7-44EE-4D6A-B912-A412D2D60573}">
      <dgm:prSet/>
      <dgm:spPr/>
      <dgm:t>
        <a:bodyPr/>
        <a:lstStyle/>
        <a:p>
          <a:endParaRPr lang="zh-TW" altLang="en-US">
            <a:latin typeface="標楷體" panose="03000509000000000000" pitchFamily="65" charset="-120"/>
            <a:ea typeface="標楷體" panose="03000509000000000000" pitchFamily="65" charset="-120"/>
          </a:endParaRPr>
        </a:p>
      </dgm:t>
    </dgm:pt>
    <dgm:pt modelId="{641FCEAC-139E-4E0B-AFB3-447300481A37}" type="sibTrans" cxnId="{D8D89EC7-44EE-4D6A-B912-A412D2D60573}">
      <dgm:prSet/>
      <dgm:spPr/>
      <dgm:t>
        <a:bodyPr/>
        <a:lstStyle/>
        <a:p>
          <a:endParaRPr lang="zh-TW" altLang="en-US">
            <a:latin typeface="標楷體" panose="03000509000000000000" pitchFamily="65" charset="-120"/>
            <a:ea typeface="標楷體" panose="03000509000000000000" pitchFamily="65" charset="-120"/>
          </a:endParaRPr>
        </a:p>
      </dgm:t>
    </dgm:pt>
    <dgm:pt modelId="{AEF2FD57-6260-4F48-AFA0-15F6BB9D0D5F}">
      <dgm:prSet custT="1"/>
      <dgm:spPr/>
      <dgm:t>
        <a:bodyPr/>
        <a:lstStyle/>
        <a:p>
          <a:r>
            <a:rPr lang="zh-TW" altLang="en-US" sz="2800" dirty="0" smtClean="0">
              <a:latin typeface="標楷體" panose="03000509000000000000" pitchFamily="65" charset="-120"/>
              <a:ea typeface="標楷體" panose="03000509000000000000" pitchFamily="65" charset="-120"/>
            </a:rPr>
            <a:t>召開業務委託民間辦理推動小組會議</a:t>
          </a:r>
          <a:endParaRPr lang="zh-TW" altLang="en-US" sz="2800" dirty="0">
            <a:latin typeface="標楷體" panose="03000509000000000000" pitchFamily="65" charset="-120"/>
            <a:ea typeface="標楷體" panose="03000509000000000000" pitchFamily="65" charset="-120"/>
          </a:endParaRPr>
        </a:p>
      </dgm:t>
    </dgm:pt>
    <dgm:pt modelId="{7774D818-D9AB-4784-9554-46B5F433EBC4}" type="parTrans" cxnId="{A150B531-1386-4E8B-94D6-CF8F2F9D39AE}">
      <dgm:prSet/>
      <dgm:spPr/>
      <dgm:t>
        <a:bodyPr/>
        <a:lstStyle/>
        <a:p>
          <a:endParaRPr lang="zh-TW" altLang="en-US">
            <a:latin typeface="標楷體" panose="03000509000000000000" pitchFamily="65" charset="-120"/>
            <a:ea typeface="標楷體" panose="03000509000000000000" pitchFamily="65" charset="-120"/>
          </a:endParaRPr>
        </a:p>
      </dgm:t>
    </dgm:pt>
    <dgm:pt modelId="{8118E18F-86CF-4EB8-92ED-11CAEF9604A0}" type="sibTrans" cxnId="{A150B531-1386-4E8B-94D6-CF8F2F9D39AE}">
      <dgm:prSet/>
      <dgm:spPr/>
      <dgm:t>
        <a:bodyPr/>
        <a:lstStyle/>
        <a:p>
          <a:endParaRPr lang="zh-TW" altLang="en-US">
            <a:latin typeface="標楷體" panose="03000509000000000000" pitchFamily="65" charset="-120"/>
            <a:ea typeface="標楷體" panose="03000509000000000000" pitchFamily="65" charset="-120"/>
          </a:endParaRPr>
        </a:p>
      </dgm:t>
    </dgm:pt>
    <dgm:pt modelId="{520737A3-36B1-4730-AB12-5604A1603D29}" type="pres">
      <dgm:prSet presAssocID="{C981EC8D-7313-4FBA-93D9-F885BD462C3E}" presName="linearFlow" presStyleCnt="0">
        <dgm:presLayoutVars>
          <dgm:dir/>
          <dgm:animLvl val="lvl"/>
          <dgm:resizeHandles val="exact"/>
        </dgm:presLayoutVars>
      </dgm:prSet>
      <dgm:spPr/>
      <dgm:t>
        <a:bodyPr/>
        <a:lstStyle/>
        <a:p>
          <a:endParaRPr lang="zh-TW" altLang="en-US"/>
        </a:p>
      </dgm:t>
    </dgm:pt>
    <dgm:pt modelId="{70DC799E-7514-404B-A554-6F89D267088F}" type="pres">
      <dgm:prSet presAssocID="{8414747B-31DA-44FD-9767-D992B29C29C4}" presName="composite" presStyleCnt="0"/>
      <dgm:spPr/>
    </dgm:pt>
    <dgm:pt modelId="{71DE2516-3B92-4D39-8EFB-B69CA7BA9069}" type="pres">
      <dgm:prSet presAssocID="{8414747B-31DA-44FD-9767-D992B29C29C4}" presName="parentText" presStyleLbl="alignNode1" presStyleIdx="0" presStyleCnt="5">
        <dgm:presLayoutVars>
          <dgm:chMax val="1"/>
          <dgm:bulletEnabled val="1"/>
        </dgm:presLayoutVars>
      </dgm:prSet>
      <dgm:spPr/>
      <dgm:t>
        <a:bodyPr/>
        <a:lstStyle/>
        <a:p>
          <a:endParaRPr lang="zh-TW" altLang="en-US"/>
        </a:p>
      </dgm:t>
    </dgm:pt>
    <dgm:pt modelId="{C3C7997C-0F6E-45AA-ACD0-7010BE17DA31}" type="pres">
      <dgm:prSet presAssocID="{8414747B-31DA-44FD-9767-D992B29C29C4}" presName="descendantText" presStyleLbl="alignAcc1" presStyleIdx="0" presStyleCnt="5" custScaleY="162782">
        <dgm:presLayoutVars>
          <dgm:bulletEnabled val="1"/>
        </dgm:presLayoutVars>
      </dgm:prSet>
      <dgm:spPr/>
      <dgm:t>
        <a:bodyPr/>
        <a:lstStyle/>
        <a:p>
          <a:endParaRPr lang="zh-TW" altLang="en-US"/>
        </a:p>
      </dgm:t>
    </dgm:pt>
    <dgm:pt modelId="{31B92429-E554-40CD-A134-B99D90BF0AB5}" type="pres">
      <dgm:prSet presAssocID="{E67D8A7B-CCA2-4694-B62F-A7566EA24E3C}" presName="sp" presStyleCnt="0"/>
      <dgm:spPr/>
    </dgm:pt>
    <dgm:pt modelId="{1B93B996-38FA-4B11-A6FB-7654FB154496}" type="pres">
      <dgm:prSet presAssocID="{DA23304B-9114-4930-AA73-5F17A9C4EF16}" presName="composite" presStyleCnt="0"/>
      <dgm:spPr/>
    </dgm:pt>
    <dgm:pt modelId="{314153D6-56D2-4934-AFA2-4172B9A9964B}" type="pres">
      <dgm:prSet presAssocID="{DA23304B-9114-4930-AA73-5F17A9C4EF16}" presName="parentText" presStyleLbl="alignNode1" presStyleIdx="1" presStyleCnt="5">
        <dgm:presLayoutVars>
          <dgm:chMax val="1"/>
          <dgm:bulletEnabled val="1"/>
        </dgm:presLayoutVars>
      </dgm:prSet>
      <dgm:spPr/>
      <dgm:t>
        <a:bodyPr/>
        <a:lstStyle/>
        <a:p>
          <a:endParaRPr lang="zh-TW" altLang="en-US"/>
        </a:p>
      </dgm:t>
    </dgm:pt>
    <dgm:pt modelId="{A0906995-2456-42A8-80C1-79B73499A2BE}" type="pres">
      <dgm:prSet presAssocID="{DA23304B-9114-4930-AA73-5F17A9C4EF16}" presName="descendantText" presStyleLbl="alignAcc1" presStyleIdx="1" presStyleCnt="5" custScaleY="149033">
        <dgm:presLayoutVars>
          <dgm:bulletEnabled val="1"/>
        </dgm:presLayoutVars>
      </dgm:prSet>
      <dgm:spPr/>
      <dgm:t>
        <a:bodyPr/>
        <a:lstStyle/>
        <a:p>
          <a:endParaRPr lang="zh-TW" altLang="en-US"/>
        </a:p>
      </dgm:t>
    </dgm:pt>
    <dgm:pt modelId="{0F247F06-5B57-4D00-8BAD-A60C039E94EB}" type="pres">
      <dgm:prSet presAssocID="{B6555EB6-339D-484B-8FD1-6B88714AFD4D}" presName="sp" presStyleCnt="0"/>
      <dgm:spPr/>
    </dgm:pt>
    <dgm:pt modelId="{7CE45C03-C520-437A-91FA-A24AFCDDFE1E}" type="pres">
      <dgm:prSet presAssocID="{FB09084A-719E-48D3-B98E-2545C46FABA8}" presName="composite" presStyleCnt="0"/>
      <dgm:spPr/>
    </dgm:pt>
    <dgm:pt modelId="{7B6AEF17-A4C3-48B0-BA9A-73F8CE80C039}" type="pres">
      <dgm:prSet presAssocID="{FB09084A-719E-48D3-B98E-2545C46FABA8}" presName="parentText" presStyleLbl="alignNode1" presStyleIdx="2" presStyleCnt="5">
        <dgm:presLayoutVars>
          <dgm:chMax val="1"/>
          <dgm:bulletEnabled val="1"/>
        </dgm:presLayoutVars>
      </dgm:prSet>
      <dgm:spPr/>
      <dgm:t>
        <a:bodyPr/>
        <a:lstStyle/>
        <a:p>
          <a:endParaRPr lang="zh-TW" altLang="en-US"/>
        </a:p>
      </dgm:t>
    </dgm:pt>
    <dgm:pt modelId="{FC40944A-7002-4677-B7C4-B10D4C513A53}" type="pres">
      <dgm:prSet presAssocID="{FB09084A-719E-48D3-B98E-2545C46FABA8}" presName="descendantText" presStyleLbl="alignAcc1" presStyleIdx="2" presStyleCnt="5" custScaleY="100000">
        <dgm:presLayoutVars>
          <dgm:bulletEnabled val="1"/>
        </dgm:presLayoutVars>
      </dgm:prSet>
      <dgm:spPr/>
      <dgm:t>
        <a:bodyPr/>
        <a:lstStyle/>
        <a:p>
          <a:endParaRPr lang="zh-TW" altLang="en-US"/>
        </a:p>
      </dgm:t>
    </dgm:pt>
    <dgm:pt modelId="{F316855D-7B6B-4E3C-8773-C64BF8A779A4}" type="pres">
      <dgm:prSet presAssocID="{F9503B04-B902-4A3E-83E9-91FEF01CA42A}" presName="sp" presStyleCnt="0"/>
      <dgm:spPr/>
    </dgm:pt>
    <dgm:pt modelId="{2279F4A6-6ABE-4DA0-A8FD-45BF58BCD9D9}" type="pres">
      <dgm:prSet presAssocID="{6C1E82D9-E3CC-4D17-AFFF-45CB5BDB4A74}" presName="composite" presStyleCnt="0"/>
      <dgm:spPr/>
    </dgm:pt>
    <dgm:pt modelId="{B1493AC4-D702-4000-8A49-FFA00F7AEF69}" type="pres">
      <dgm:prSet presAssocID="{6C1E82D9-E3CC-4D17-AFFF-45CB5BDB4A74}" presName="parentText" presStyleLbl="alignNode1" presStyleIdx="3" presStyleCnt="5">
        <dgm:presLayoutVars>
          <dgm:chMax val="1"/>
          <dgm:bulletEnabled val="1"/>
        </dgm:presLayoutVars>
      </dgm:prSet>
      <dgm:spPr/>
      <dgm:t>
        <a:bodyPr/>
        <a:lstStyle/>
        <a:p>
          <a:endParaRPr lang="zh-TW" altLang="en-US"/>
        </a:p>
      </dgm:t>
    </dgm:pt>
    <dgm:pt modelId="{4364B40E-51FD-4A56-AA47-2A0C06B86646}" type="pres">
      <dgm:prSet presAssocID="{6C1E82D9-E3CC-4D17-AFFF-45CB5BDB4A74}" presName="descendantText" presStyleLbl="alignAcc1" presStyleIdx="3" presStyleCnt="5">
        <dgm:presLayoutVars>
          <dgm:bulletEnabled val="1"/>
        </dgm:presLayoutVars>
      </dgm:prSet>
      <dgm:spPr/>
      <dgm:t>
        <a:bodyPr/>
        <a:lstStyle/>
        <a:p>
          <a:endParaRPr lang="zh-TW" altLang="en-US"/>
        </a:p>
      </dgm:t>
    </dgm:pt>
    <dgm:pt modelId="{61B9F788-0CD8-4E94-93B9-396F469C5F90}" type="pres">
      <dgm:prSet presAssocID="{ED3BBB55-8CD1-482B-8D72-3F86011437D9}" presName="sp" presStyleCnt="0"/>
      <dgm:spPr/>
    </dgm:pt>
    <dgm:pt modelId="{50472083-7A96-44F6-AE40-320921701BDE}" type="pres">
      <dgm:prSet presAssocID="{3B6F4189-8B76-47FD-8D6D-A01D52DEC937}" presName="composite" presStyleCnt="0"/>
      <dgm:spPr/>
    </dgm:pt>
    <dgm:pt modelId="{24827C9A-57AC-40F3-9978-B585CF5C9037}" type="pres">
      <dgm:prSet presAssocID="{3B6F4189-8B76-47FD-8D6D-A01D52DEC937}" presName="parentText" presStyleLbl="alignNode1" presStyleIdx="4" presStyleCnt="5">
        <dgm:presLayoutVars>
          <dgm:chMax val="1"/>
          <dgm:bulletEnabled val="1"/>
        </dgm:presLayoutVars>
      </dgm:prSet>
      <dgm:spPr/>
      <dgm:t>
        <a:bodyPr/>
        <a:lstStyle/>
        <a:p>
          <a:endParaRPr lang="zh-TW" altLang="en-US"/>
        </a:p>
      </dgm:t>
    </dgm:pt>
    <dgm:pt modelId="{DB71B1AE-4F0D-40C0-B308-24D8DAFCFD0C}" type="pres">
      <dgm:prSet presAssocID="{3B6F4189-8B76-47FD-8D6D-A01D52DEC937}" presName="descendantText" presStyleLbl="alignAcc1" presStyleIdx="4" presStyleCnt="5">
        <dgm:presLayoutVars>
          <dgm:bulletEnabled val="1"/>
        </dgm:presLayoutVars>
      </dgm:prSet>
      <dgm:spPr/>
      <dgm:t>
        <a:bodyPr/>
        <a:lstStyle/>
        <a:p>
          <a:endParaRPr lang="zh-TW" altLang="en-US"/>
        </a:p>
      </dgm:t>
    </dgm:pt>
  </dgm:ptLst>
  <dgm:cxnLst>
    <dgm:cxn modelId="{D8D89EC7-44EE-4D6A-B912-A412D2D60573}" srcId="{C981EC8D-7313-4FBA-93D9-F885BD462C3E}" destId="{3B6F4189-8B76-47FD-8D6D-A01D52DEC937}" srcOrd="4" destOrd="0" parTransId="{81103817-307B-4672-9841-1CCDB19011FF}" sibTransId="{641FCEAC-139E-4E0B-AFB3-447300481A37}"/>
    <dgm:cxn modelId="{5396EB1A-D6FA-4BA0-ADBB-59C96EFAA978}" type="presOf" srcId="{C981EC8D-7313-4FBA-93D9-F885BD462C3E}" destId="{520737A3-36B1-4730-AB12-5604A1603D29}" srcOrd="0" destOrd="0" presId="urn:microsoft.com/office/officeart/2005/8/layout/chevron2"/>
    <dgm:cxn modelId="{A150B531-1386-4E8B-94D6-CF8F2F9D39AE}" srcId="{3B6F4189-8B76-47FD-8D6D-A01D52DEC937}" destId="{AEF2FD57-6260-4F48-AFA0-15F6BB9D0D5F}" srcOrd="0" destOrd="0" parTransId="{7774D818-D9AB-4784-9554-46B5F433EBC4}" sibTransId="{8118E18F-86CF-4EB8-92ED-11CAEF9604A0}"/>
    <dgm:cxn modelId="{D0DD7BAF-C9E5-4E30-8AD4-7A5516B3972C}" srcId="{FB09084A-719E-48D3-B98E-2545C46FABA8}" destId="{BAD8A64D-0363-4D9D-AB5B-7424E2223036}" srcOrd="0" destOrd="0" parTransId="{75A26619-399A-471D-8670-9F8183D24FB9}" sibTransId="{B4F08D77-F07F-4559-9913-29C32B159AC6}"/>
    <dgm:cxn modelId="{6DEAB32D-F3FD-4DA9-9CC1-2F48C8806AD6}" type="presOf" srcId="{9E916B45-104D-4FC2-AD7A-0854874F92B8}" destId="{C3C7997C-0F6E-45AA-ACD0-7010BE17DA31}" srcOrd="0" destOrd="0" presId="urn:microsoft.com/office/officeart/2005/8/layout/chevron2"/>
    <dgm:cxn modelId="{9B18BA16-42AF-454F-A978-613FDEFDDF2A}" srcId="{6C1E82D9-E3CC-4D17-AFFF-45CB5BDB4A74}" destId="{69B64216-E67A-4C1C-8238-F55B372E9818}" srcOrd="0" destOrd="0" parTransId="{96C75976-9046-476B-B621-F1C4D33AD1F4}" sibTransId="{8DEB2833-8373-4BD5-B7E9-D36698ED4FD9}"/>
    <dgm:cxn modelId="{7D2648BA-8A22-44DC-9752-CFE1F973AA21}" srcId="{C981EC8D-7313-4FBA-93D9-F885BD462C3E}" destId="{6C1E82D9-E3CC-4D17-AFFF-45CB5BDB4A74}" srcOrd="3" destOrd="0" parTransId="{8D81BF1E-026C-48A9-9E24-BAA60403E4EC}" sibTransId="{ED3BBB55-8CD1-482B-8D72-3F86011437D9}"/>
    <dgm:cxn modelId="{263E08B0-137B-4257-9BFE-5AA3833F6DC1}" srcId="{DA23304B-9114-4930-AA73-5F17A9C4EF16}" destId="{32B0B65F-0B0C-4966-85AB-3C7A63BE7375}" srcOrd="1" destOrd="0" parTransId="{F1FD5B93-E3D6-44CF-8F64-878081835802}" sibTransId="{C0DCE3CF-FF0F-43FB-A196-61845D5E5E1D}"/>
    <dgm:cxn modelId="{025DC232-9216-4551-B480-4ABE110E6E36}" srcId="{C981EC8D-7313-4FBA-93D9-F885BD462C3E}" destId="{8414747B-31DA-44FD-9767-D992B29C29C4}" srcOrd="0" destOrd="0" parTransId="{F9A7A25C-15A0-4D8A-AD38-2C62D0B56165}" sibTransId="{E67D8A7B-CCA2-4694-B62F-A7566EA24E3C}"/>
    <dgm:cxn modelId="{A5B28A58-A542-4378-9290-CD68B8F47728}" type="presOf" srcId="{AEF2FD57-6260-4F48-AFA0-15F6BB9D0D5F}" destId="{DB71B1AE-4F0D-40C0-B308-24D8DAFCFD0C}" srcOrd="0" destOrd="0" presId="urn:microsoft.com/office/officeart/2005/8/layout/chevron2"/>
    <dgm:cxn modelId="{7CFA0319-A5E5-4DCF-87ED-EEC4AB041CF4}" type="presOf" srcId="{8414747B-31DA-44FD-9767-D992B29C29C4}" destId="{71DE2516-3B92-4D39-8EFB-B69CA7BA9069}" srcOrd="0" destOrd="0" presId="urn:microsoft.com/office/officeart/2005/8/layout/chevron2"/>
    <dgm:cxn modelId="{FC3B8306-0CEE-4816-94BB-018DD245FA6F}" type="presOf" srcId="{BAD8A64D-0363-4D9D-AB5B-7424E2223036}" destId="{FC40944A-7002-4677-B7C4-B10D4C513A53}" srcOrd="0" destOrd="0" presId="urn:microsoft.com/office/officeart/2005/8/layout/chevron2"/>
    <dgm:cxn modelId="{8F4D95AD-DF40-4258-837D-DD0431D52B2E}" srcId="{DA23304B-9114-4930-AA73-5F17A9C4EF16}" destId="{AB51CA5D-07AD-4588-A7A0-D9EA2649864B}" srcOrd="0" destOrd="0" parTransId="{1C642D47-15BA-4C1B-A44D-0DD798F13CFC}" sibTransId="{4B446C2B-70EA-4481-8943-BA09507AE1B7}"/>
    <dgm:cxn modelId="{A2279302-9C4E-4AD9-8ECE-F85E04033B23}" type="presOf" srcId="{FB09084A-719E-48D3-B98E-2545C46FABA8}" destId="{7B6AEF17-A4C3-48B0-BA9A-73F8CE80C039}" srcOrd="0" destOrd="0" presId="urn:microsoft.com/office/officeart/2005/8/layout/chevron2"/>
    <dgm:cxn modelId="{484E0B3C-665E-4C77-8DCE-1D38F94B037C}" type="presOf" srcId="{3B6F4189-8B76-47FD-8D6D-A01D52DEC937}" destId="{24827C9A-57AC-40F3-9978-B585CF5C9037}" srcOrd="0" destOrd="0" presId="urn:microsoft.com/office/officeart/2005/8/layout/chevron2"/>
    <dgm:cxn modelId="{B3F55055-CE41-4751-87A8-5445C8753C30}" type="presOf" srcId="{32B0B65F-0B0C-4966-85AB-3C7A63BE7375}" destId="{A0906995-2456-42A8-80C1-79B73499A2BE}" srcOrd="0" destOrd="1" presId="urn:microsoft.com/office/officeart/2005/8/layout/chevron2"/>
    <dgm:cxn modelId="{9CA62B3A-F21A-4049-A791-5DC1732155E5}" srcId="{C981EC8D-7313-4FBA-93D9-F885BD462C3E}" destId="{FB09084A-719E-48D3-B98E-2545C46FABA8}" srcOrd="2" destOrd="0" parTransId="{FF2C1C35-609F-4937-BE8D-FEE5D3640BB5}" sibTransId="{F9503B04-B902-4A3E-83E9-91FEF01CA42A}"/>
    <dgm:cxn modelId="{BCF76369-BBFD-46B3-8671-B58D070E94FF}" type="presOf" srcId="{6C1E82D9-E3CC-4D17-AFFF-45CB5BDB4A74}" destId="{B1493AC4-D702-4000-8A49-FFA00F7AEF69}" srcOrd="0" destOrd="0" presId="urn:microsoft.com/office/officeart/2005/8/layout/chevron2"/>
    <dgm:cxn modelId="{BC8F8952-5C87-4EF9-82E7-B63B988AF5D0}" type="presOf" srcId="{AB51CA5D-07AD-4588-A7A0-D9EA2649864B}" destId="{A0906995-2456-42A8-80C1-79B73499A2BE}" srcOrd="0" destOrd="0" presId="urn:microsoft.com/office/officeart/2005/8/layout/chevron2"/>
    <dgm:cxn modelId="{AE569533-5C98-4D47-BE21-9F395BF6B07B}" srcId="{C981EC8D-7313-4FBA-93D9-F885BD462C3E}" destId="{DA23304B-9114-4930-AA73-5F17A9C4EF16}" srcOrd="1" destOrd="0" parTransId="{1F9881A4-2700-4DD6-962A-79EF6B2C4230}" sibTransId="{B6555EB6-339D-484B-8FD1-6B88714AFD4D}"/>
    <dgm:cxn modelId="{F1120E75-D950-4706-B2D9-010C10DFACCB}" type="presOf" srcId="{69B64216-E67A-4C1C-8238-F55B372E9818}" destId="{4364B40E-51FD-4A56-AA47-2A0C06B86646}" srcOrd="0" destOrd="0" presId="urn:microsoft.com/office/officeart/2005/8/layout/chevron2"/>
    <dgm:cxn modelId="{515B4C2E-3146-4B70-A1BC-AFF8E4F60BD8}" type="presOf" srcId="{DA23304B-9114-4930-AA73-5F17A9C4EF16}" destId="{314153D6-56D2-4934-AFA2-4172B9A9964B}" srcOrd="0" destOrd="0" presId="urn:microsoft.com/office/officeart/2005/8/layout/chevron2"/>
    <dgm:cxn modelId="{337792B3-AEF9-4496-96A5-9732FBB45ACD}" srcId="{8414747B-31DA-44FD-9767-D992B29C29C4}" destId="{9E916B45-104D-4FC2-AD7A-0854874F92B8}" srcOrd="0" destOrd="0" parTransId="{0627E76D-AE35-44C3-A269-696589D044F8}" sibTransId="{5E596850-C2F7-4292-ADCC-896848F83975}"/>
    <dgm:cxn modelId="{82E72225-59D9-4D77-A5F1-D170614A7E98}" type="presParOf" srcId="{520737A3-36B1-4730-AB12-5604A1603D29}" destId="{70DC799E-7514-404B-A554-6F89D267088F}" srcOrd="0" destOrd="0" presId="urn:microsoft.com/office/officeart/2005/8/layout/chevron2"/>
    <dgm:cxn modelId="{51522BD8-5A02-42C2-BB8A-115E0D273AAA}" type="presParOf" srcId="{70DC799E-7514-404B-A554-6F89D267088F}" destId="{71DE2516-3B92-4D39-8EFB-B69CA7BA9069}" srcOrd="0" destOrd="0" presId="urn:microsoft.com/office/officeart/2005/8/layout/chevron2"/>
    <dgm:cxn modelId="{0FBE4E0F-EE82-435F-BE05-3D7B8F305277}" type="presParOf" srcId="{70DC799E-7514-404B-A554-6F89D267088F}" destId="{C3C7997C-0F6E-45AA-ACD0-7010BE17DA31}" srcOrd="1" destOrd="0" presId="urn:microsoft.com/office/officeart/2005/8/layout/chevron2"/>
    <dgm:cxn modelId="{6164F936-2687-4FFD-B357-364127B7F3D2}" type="presParOf" srcId="{520737A3-36B1-4730-AB12-5604A1603D29}" destId="{31B92429-E554-40CD-A134-B99D90BF0AB5}" srcOrd="1" destOrd="0" presId="urn:microsoft.com/office/officeart/2005/8/layout/chevron2"/>
    <dgm:cxn modelId="{0531F65D-F479-45C5-B620-CE963CCAD4EE}" type="presParOf" srcId="{520737A3-36B1-4730-AB12-5604A1603D29}" destId="{1B93B996-38FA-4B11-A6FB-7654FB154496}" srcOrd="2" destOrd="0" presId="urn:microsoft.com/office/officeart/2005/8/layout/chevron2"/>
    <dgm:cxn modelId="{BDFF2CA7-2E38-4047-A3D2-2901BF42045B}" type="presParOf" srcId="{1B93B996-38FA-4B11-A6FB-7654FB154496}" destId="{314153D6-56D2-4934-AFA2-4172B9A9964B}" srcOrd="0" destOrd="0" presId="urn:microsoft.com/office/officeart/2005/8/layout/chevron2"/>
    <dgm:cxn modelId="{6C439ABE-C89A-455F-AC17-3DE3DA31DBA1}" type="presParOf" srcId="{1B93B996-38FA-4B11-A6FB-7654FB154496}" destId="{A0906995-2456-42A8-80C1-79B73499A2BE}" srcOrd="1" destOrd="0" presId="urn:microsoft.com/office/officeart/2005/8/layout/chevron2"/>
    <dgm:cxn modelId="{769D5D05-26E7-41DD-AFC8-C967C0F4A85D}" type="presParOf" srcId="{520737A3-36B1-4730-AB12-5604A1603D29}" destId="{0F247F06-5B57-4D00-8BAD-A60C039E94EB}" srcOrd="3" destOrd="0" presId="urn:microsoft.com/office/officeart/2005/8/layout/chevron2"/>
    <dgm:cxn modelId="{D490B4AF-ABB8-4BE1-9DDE-A85C3FAEBC7C}" type="presParOf" srcId="{520737A3-36B1-4730-AB12-5604A1603D29}" destId="{7CE45C03-C520-437A-91FA-A24AFCDDFE1E}" srcOrd="4" destOrd="0" presId="urn:microsoft.com/office/officeart/2005/8/layout/chevron2"/>
    <dgm:cxn modelId="{87E7BF0C-9B33-41BD-8C42-8F6E37113275}" type="presParOf" srcId="{7CE45C03-C520-437A-91FA-A24AFCDDFE1E}" destId="{7B6AEF17-A4C3-48B0-BA9A-73F8CE80C039}" srcOrd="0" destOrd="0" presId="urn:microsoft.com/office/officeart/2005/8/layout/chevron2"/>
    <dgm:cxn modelId="{B66485AF-A93E-4010-A0FB-D0E60BF10D39}" type="presParOf" srcId="{7CE45C03-C520-437A-91FA-A24AFCDDFE1E}" destId="{FC40944A-7002-4677-B7C4-B10D4C513A53}" srcOrd="1" destOrd="0" presId="urn:microsoft.com/office/officeart/2005/8/layout/chevron2"/>
    <dgm:cxn modelId="{BB9221D0-8837-4BAE-ADA6-7FB22A7BA78E}" type="presParOf" srcId="{520737A3-36B1-4730-AB12-5604A1603D29}" destId="{F316855D-7B6B-4E3C-8773-C64BF8A779A4}" srcOrd="5" destOrd="0" presId="urn:microsoft.com/office/officeart/2005/8/layout/chevron2"/>
    <dgm:cxn modelId="{FA201F9B-9F4C-48BA-AFFA-F5FF6398C79F}" type="presParOf" srcId="{520737A3-36B1-4730-AB12-5604A1603D29}" destId="{2279F4A6-6ABE-4DA0-A8FD-45BF58BCD9D9}" srcOrd="6" destOrd="0" presId="urn:microsoft.com/office/officeart/2005/8/layout/chevron2"/>
    <dgm:cxn modelId="{F3D773FE-B955-40B2-9C60-4A6E966DE51E}" type="presParOf" srcId="{2279F4A6-6ABE-4DA0-A8FD-45BF58BCD9D9}" destId="{B1493AC4-D702-4000-8A49-FFA00F7AEF69}" srcOrd="0" destOrd="0" presId="urn:microsoft.com/office/officeart/2005/8/layout/chevron2"/>
    <dgm:cxn modelId="{93202FC1-B5D8-47D4-9E0D-2522AB2D76B1}" type="presParOf" srcId="{2279F4A6-6ABE-4DA0-A8FD-45BF58BCD9D9}" destId="{4364B40E-51FD-4A56-AA47-2A0C06B86646}" srcOrd="1" destOrd="0" presId="urn:microsoft.com/office/officeart/2005/8/layout/chevron2"/>
    <dgm:cxn modelId="{883D4461-5B4D-4C1C-BAC8-08FE0F9C9DA2}" type="presParOf" srcId="{520737A3-36B1-4730-AB12-5604A1603D29}" destId="{61B9F788-0CD8-4E94-93B9-396F469C5F90}" srcOrd="7" destOrd="0" presId="urn:microsoft.com/office/officeart/2005/8/layout/chevron2"/>
    <dgm:cxn modelId="{51B2E4A5-8746-43E3-B471-B61447978C8B}" type="presParOf" srcId="{520737A3-36B1-4730-AB12-5604A1603D29}" destId="{50472083-7A96-44F6-AE40-320921701BDE}" srcOrd="8" destOrd="0" presId="urn:microsoft.com/office/officeart/2005/8/layout/chevron2"/>
    <dgm:cxn modelId="{6B0CD271-7A55-4ACB-AE39-E8C564B87819}" type="presParOf" srcId="{50472083-7A96-44F6-AE40-320921701BDE}" destId="{24827C9A-57AC-40F3-9978-B585CF5C9037}" srcOrd="0" destOrd="0" presId="urn:microsoft.com/office/officeart/2005/8/layout/chevron2"/>
    <dgm:cxn modelId="{2005960B-C06E-47C0-AA36-FEFABEED2114}" type="presParOf" srcId="{50472083-7A96-44F6-AE40-320921701BDE}" destId="{DB71B1AE-4F0D-40C0-B308-24D8DAFCFD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5095A-633E-4314-9B51-B0FBA42E5BE1}">
      <dsp:nvSpPr>
        <dsp:cNvPr id="0" name=""/>
        <dsp:cNvSpPr/>
      </dsp:nvSpPr>
      <dsp:spPr>
        <a:xfrm>
          <a:off x="72140" y="5084"/>
          <a:ext cx="7056792" cy="1165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辦理勞務承攬案件調查</a:t>
          </a:r>
          <a:r>
            <a:rPr lang="en-US" altLang="zh-TW" sz="2800" kern="12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秘書室</a:t>
          </a:r>
          <a:r>
            <a:rPr lang="en-US" altLang="zh-TW" sz="2800" kern="1200" dirty="0" smtClean="0">
              <a:latin typeface="標楷體" panose="03000509000000000000" pitchFamily="65" charset="-120"/>
              <a:ea typeface="標楷體" panose="03000509000000000000" pitchFamily="65" charset="-120"/>
            </a:rPr>
            <a:t>)</a:t>
          </a: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時間：</a:t>
          </a:r>
          <a:r>
            <a:rPr lang="en-US" altLang="zh-TW" sz="2800" kern="1200" dirty="0" smtClean="0">
              <a:latin typeface="標楷體" panose="03000509000000000000" pitchFamily="65" charset="-120"/>
              <a:ea typeface="標楷體" panose="03000509000000000000" pitchFamily="65" charset="-120"/>
            </a:rPr>
            <a:t>106</a:t>
          </a:r>
          <a:r>
            <a:rPr lang="zh-TW" altLang="en-US" sz="2800" kern="1200" dirty="0" smtClean="0">
              <a:latin typeface="標楷體" panose="03000509000000000000" pitchFamily="65" charset="-120"/>
              <a:ea typeface="標楷體" panose="03000509000000000000" pitchFamily="65" charset="-120"/>
            </a:rPr>
            <a:t>年</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月</a:t>
          </a:r>
          <a:r>
            <a:rPr lang="en-US" altLang="zh-TW" sz="2800" kern="1200" dirty="0" smtClean="0">
              <a:latin typeface="標楷體" panose="03000509000000000000" pitchFamily="65" charset="-120"/>
              <a:ea typeface="標楷體" panose="03000509000000000000" pitchFamily="65" charset="-120"/>
            </a:rPr>
            <a:t>2</a:t>
          </a:r>
          <a:r>
            <a:rPr lang="zh-TW" altLang="en-US" sz="2800" kern="1200" dirty="0" smtClean="0">
              <a:latin typeface="標楷體" panose="03000509000000000000" pitchFamily="65" charset="-120"/>
              <a:ea typeface="標楷體" panose="03000509000000000000" pitchFamily="65" charset="-120"/>
            </a:rPr>
            <a:t>日</a:t>
          </a:r>
          <a:endParaRPr lang="zh-TW" altLang="en-US" sz="2800" kern="1200" dirty="0">
            <a:latin typeface="標楷體" panose="03000509000000000000" pitchFamily="65" charset="-120"/>
            <a:ea typeface="標楷體" panose="03000509000000000000" pitchFamily="65" charset="-120"/>
          </a:endParaRPr>
        </a:p>
      </dsp:txBody>
      <dsp:txXfrm>
        <a:off x="106274" y="39218"/>
        <a:ext cx="6988524" cy="1097154"/>
      </dsp:txXfrm>
    </dsp:sp>
    <dsp:sp modelId="{A8EC3508-33C4-415D-90E3-466C68AB9C49}">
      <dsp:nvSpPr>
        <dsp:cNvPr id="0" name=""/>
        <dsp:cNvSpPr/>
      </dsp:nvSpPr>
      <dsp:spPr>
        <a:xfrm rot="5460764">
          <a:off x="3366552" y="1199618"/>
          <a:ext cx="437066" cy="524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TW" altLang="en-US" sz="2100" kern="1200"/>
        </a:p>
      </dsp:txBody>
      <dsp:txXfrm rot="-5400000">
        <a:off x="3428913" y="1243314"/>
        <a:ext cx="314663" cy="305946"/>
      </dsp:txXfrm>
    </dsp:sp>
    <dsp:sp modelId="{571C55EE-BADF-49D2-83A7-6E3A8CAE28FA}">
      <dsp:nvSpPr>
        <dsp:cNvPr id="0" name=""/>
        <dsp:cNvSpPr/>
      </dsp:nvSpPr>
      <dsp:spPr>
        <a:xfrm>
          <a:off x="0" y="1753170"/>
          <a:ext cx="7128933" cy="1750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勞務承攬案件相關配套措施會議</a:t>
          </a:r>
          <a:endParaRPr lang="en-US" altLang="zh-TW" sz="2800"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參與單位</a:t>
          </a:r>
          <a:r>
            <a:rPr lang="en-US" altLang="zh-TW" sz="2800" kern="12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研支單位主管及職安會主管</a:t>
          </a:r>
          <a:endParaRPr lang="en-US" altLang="zh-TW" sz="2800"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時間：</a:t>
          </a:r>
          <a:r>
            <a:rPr lang="en-US" altLang="zh-TW" sz="2800" kern="1200" dirty="0" smtClean="0">
              <a:latin typeface="標楷體" panose="03000509000000000000" pitchFamily="65" charset="-120"/>
              <a:ea typeface="標楷體" panose="03000509000000000000" pitchFamily="65" charset="-120"/>
            </a:rPr>
            <a:t>106</a:t>
          </a:r>
          <a:r>
            <a:rPr lang="zh-TW" altLang="en-US" sz="2800" kern="1200" dirty="0" smtClean="0">
              <a:latin typeface="標楷體" panose="03000509000000000000" pitchFamily="65" charset="-120"/>
              <a:ea typeface="標楷體" panose="03000509000000000000" pitchFamily="65" charset="-120"/>
            </a:rPr>
            <a:t>年</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月</a:t>
          </a:r>
          <a:r>
            <a:rPr lang="en-US" altLang="zh-TW" sz="2800" kern="1200" dirty="0" smtClean="0">
              <a:latin typeface="標楷體" panose="03000509000000000000" pitchFamily="65" charset="-120"/>
              <a:ea typeface="標楷體" panose="03000509000000000000" pitchFamily="65" charset="-120"/>
            </a:rPr>
            <a:t>14</a:t>
          </a:r>
          <a:r>
            <a:rPr lang="zh-TW" altLang="en-US" sz="2800" kern="1200" dirty="0" smtClean="0">
              <a:latin typeface="標楷體" panose="03000509000000000000" pitchFamily="65" charset="-120"/>
              <a:ea typeface="標楷體" panose="03000509000000000000" pitchFamily="65" charset="-120"/>
            </a:rPr>
            <a:t>日</a:t>
          </a:r>
          <a:endParaRPr lang="zh-TW" altLang="en-US" sz="2800" kern="1200" dirty="0">
            <a:latin typeface="標楷體" panose="03000509000000000000" pitchFamily="65" charset="-120"/>
            <a:ea typeface="標楷體" panose="03000509000000000000" pitchFamily="65" charset="-120"/>
          </a:endParaRPr>
        </a:p>
      </dsp:txBody>
      <dsp:txXfrm>
        <a:off x="51263" y="1804433"/>
        <a:ext cx="7026407" cy="1647716"/>
      </dsp:txXfrm>
    </dsp:sp>
    <dsp:sp modelId="{4B2811DA-CBE9-4C66-9E4E-CA930328EBE3}">
      <dsp:nvSpPr>
        <dsp:cNvPr id="0" name=""/>
        <dsp:cNvSpPr/>
      </dsp:nvSpPr>
      <dsp:spPr>
        <a:xfrm rot="5339387">
          <a:off x="3364639" y="3535067"/>
          <a:ext cx="440880" cy="524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3426582" y="3576856"/>
        <a:ext cx="314663" cy="308616"/>
      </dsp:txXfrm>
    </dsp:sp>
    <dsp:sp modelId="{43A5A1D4-800D-40D2-9D7C-688E2B003576}">
      <dsp:nvSpPr>
        <dsp:cNvPr id="0" name=""/>
        <dsp:cNvSpPr/>
      </dsp:nvSpPr>
      <dsp:spPr>
        <a:xfrm>
          <a:off x="72140" y="4091161"/>
          <a:ext cx="7056792" cy="1165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業務委託民間辦理推動小組會議</a:t>
          </a:r>
          <a:endParaRPr lang="en-US" altLang="zh-TW" sz="2800"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時間：</a:t>
          </a:r>
          <a:r>
            <a:rPr lang="en-US" altLang="zh-TW" sz="2800" kern="1200" dirty="0" smtClean="0">
              <a:latin typeface="標楷體" panose="03000509000000000000" pitchFamily="65" charset="-120"/>
              <a:ea typeface="標楷體" panose="03000509000000000000" pitchFamily="65" charset="-120"/>
            </a:rPr>
            <a:t>106</a:t>
          </a:r>
          <a:r>
            <a:rPr lang="zh-TW" altLang="en-US" sz="2800" kern="1200" dirty="0" smtClean="0">
              <a:latin typeface="標楷體" panose="03000509000000000000" pitchFamily="65" charset="-120"/>
              <a:ea typeface="標楷體" panose="03000509000000000000" pitchFamily="65" charset="-120"/>
            </a:rPr>
            <a:t>年</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月</a:t>
          </a:r>
          <a:r>
            <a:rPr lang="en-US" altLang="zh-TW" sz="2800" kern="1200" dirty="0" smtClean="0">
              <a:latin typeface="標楷體" panose="03000509000000000000" pitchFamily="65" charset="-120"/>
              <a:ea typeface="標楷體" panose="03000509000000000000" pitchFamily="65" charset="-120"/>
            </a:rPr>
            <a:t>29</a:t>
          </a:r>
          <a:r>
            <a:rPr lang="zh-TW" altLang="en-US" sz="2800" kern="1200" dirty="0" smtClean="0">
              <a:latin typeface="標楷體" panose="03000509000000000000" pitchFamily="65" charset="-120"/>
              <a:ea typeface="標楷體" panose="03000509000000000000" pitchFamily="65" charset="-120"/>
            </a:rPr>
            <a:t>日</a:t>
          </a:r>
          <a:endParaRPr lang="zh-TW" altLang="en-US" sz="2800" kern="1200" dirty="0">
            <a:latin typeface="標楷體" panose="03000509000000000000" pitchFamily="65" charset="-120"/>
            <a:ea typeface="標楷體" panose="03000509000000000000" pitchFamily="65" charset="-120"/>
          </a:endParaRPr>
        </a:p>
      </dsp:txBody>
      <dsp:txXfrm>
        <a:off x="106274" y="4125295"/>
        <a:ext cx="6988524" cy="1097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E2516-3B92-4D39-8EFB-B69CA7BA9069}">
      <dsp:nvSpPr>
        <dsp:cNvPr id="0" name=""/>
        <dsp:cNvSpPr/>
      </dsp:nvSpPr>
      <dsp:spPr>
        <a:xfrm rot="5400000">
          <a:off x="-185419" y="466456"/>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職安會</a:t>
          </a:r>
          <a:endParaRPr lang="zh-TW" altLang="en-US" sz="2000" kern="1200" dirty="0">
            <a:latin typeface="標楷體" panose="03000509000000000000" pitchFamily="65" charset="-120"/>
            <a:ea typeface="標楷體" panose="03000509000000000000" pitchFamily="65" charset="-120"/>
          </a:endParaRPr>
        </a:p>
      </dsp:txBody>
      <dsp:txXfrm rot="-5400000">
        <a:off x="1" y="713683"/>
        <a:ext cx="865291" cy="370839"/>
      </dsp:txXfrm>
    </dsp:sp>
    <dsp:sp modelId="{C3C7997C-0F6E-45AA-ACD0-7010BE17DA31}">
      <dsp:nvSpPr>
        <dsp:cNvPr id="0" name=""/>
        <dsp:cNvSpPr/>
      </dsp:nvSpPr>
      <dsp:spPr>
        <a:xfrm rot="5400000">
          <a:off x="4207173" y="-3313066"/>
          <a:ext cx="1307928"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TW" altLang="zh-TW" sz="1400" kern="1200" dirty="0" smtClean="0">
              <a:latin typeface="標楷體" panose="03000509000000000000" pitchFamily="65" charset="-120"/>
              <a:ea typeface="標楷體" panose="03000509000000000000" pitchFamily="65" charset="-120"/>
            </a:rPr>
            <a:t>依本所「輻射防護計畫」，對於在清潔區工作之勞務外包廠商人員，若每年在本所工作時間超過</a:t>
          </a:r>
          <a:r>
            <a:rPr lang="en-US" altLang="zh-TW" sz="1400" kern="1200" dirty="0" smtClean="0">
              <a:latin typeface="標楷體" panose="03000509000000000000" pitchFamily="65" charset="-120"/>
              <a:ea typeface="標楷體" panose="03000509000000000000" pitchFamily="65" charset="-120"/>
            </a:rPr>
            <a:t>1000</a:t>
          </a:r>
          <a:r>
            <a:rPr lang="zh-TW" altLang="zh-TW" sz="1400" kern="1200" dirty="0" smtClean="0">
              <a:latin typeface="標楷體" panose="03000509000000000000" pitchFamily="65" charset="-120"/>
              <a:ea typeface="標楷體" panose="03000509000000000000" pitchFamily="65" charset="-120"/>
            </a:rPr>
            <a:t>小時，則可能會超過</a:t>
          </a:r>
          <a:r>
            <a:rPr lang="en-US" altLang="zh-TW" sz="1400" kern="1200" dirty="0" smtClean="0">
              <a:latin typeface="標楷體" panose="03000509000000000000" pitchFamily="65" charset="-120"/>
              <a:ea typeface="標楷體" panose="03000509000000000000" pitchFamily="65" charset="-120"/>
            </a:rPr>
            <a:t>1000</a:t>
          </a:r>
          <a:r>
            <a:rPr lang="zh-TW" altLang="zh-TW" sz="1400" kern="1200" dirty="0" smtClean="0">
              <a:latin typeface="標楷體" panose="03000509000000000000" pitchFamily="65" charset="-120"/>
              <a:ea typeface="標楷體" panose="03000509000000000000" pitchFamily="65" charset="-120"/>
            </a:rPr>
            <a:t>微西弗，依一般工時估算標準每年工作時數以</a:t>
          </a:r>
          <a:r>
            <a:rPr lang="en-US" altLang="zh-TW" sz="1400" kern="1200" dirty="0" smtClean="0">
              <a:latin typeface="標楷體" panose="03000509000000000000" pitchFamily="65" charset="-120"/>
              <a:ea typeface="標楷體" panose="03000509000000000000" pitchFamily="65" charset="-120"/>
            </a:rPr>
            <a:t>2000</a:t>
          </a:r>
          <a:r>
            <a:rPr lang="zh-TW" altLang="zh-TW" sz="1400" kern="1200" dirty="0" smtClean="0">
              <a:latin typeface="標楷體" panose="03000509000000000000" pitchFamily="65" charset="-120"/>
              <a:ea typeface="標楷體" panose="03000509000000000000" pitchFamily="65" charset="-120"/>
            </a:rPr>
            <a:t>小時計，亦即工作達</a:t>
          </a:r>
          <a:r>
            <a:rPr lang="en-US" altLang="zh-TW" sz="1400" kern="1200" dirty="0" smtClean="0">
              <a:latin typeface="標楷體" panose="03000509000000000000" pitchFamily="65" charset="-120"/>
              <a:ea typeface="標楷體" panose="03000509000000000000" pitchFamily="65" charset="-120"/>
            </a:rPr>
            <a:t>6</a:t>
          </a:r>
          <a:r>
            <a:rPr lang="zh-TW" altLang="zh-TW" sz="1400" kern="1200" dirty="0" smtClean="0">
              <a:latin typeface="標楷體" panose="03000509000000000000" pitchFamily="65" charset="-120"/>
              <a:ea typeface="標楷體" panose="03000509000000000000" pitchFamily="65" charset="-120"/>
            </a:rPr>
            <a:t>個月以上者，可能超過「游離輻射防護安全標準」對於一般人有效劑量之限度值</a:t>
          </a:r>
          <a:r>
            <a:rPr lang="zh-TW" altLang="en-US" sz="1400" kern="1200" dirty="0" smtClean="0">
              <a:latin typeface="標楷體" panose="03000509000000000000" pitchFamily="65" charset="-120"/>
              <a:ea typeface="標楷體" panose="03000509000000000000" pitchFamily="65" charset="-120"/>
            </a:rPr>
            <a:t>；另</a:t>
          </a:r>
          <a:r>
            <a:rPr lang="zh-TW" altLang="zh-TW" sz="1400" kern="1200" dirty="0" smtClean="0">
              <a:latin typeface="標楷體" panose="03000509000000000000" pitchFamily="65" charset="-120"/>
              <a:ea typeface="標楷體" panose="03000509000000000000" pitchFamily="65" charset="-120"/>
            </a:rPr>
            <a:t>依「勞工健康保護規則」，非繼續性之臨時性或短期性工作，其工作期間在</a:t>
          </a:r>
          <a:r>
            <a:rPr lang="en-US" altLang="zh-TW" sz="1400" kern="1200" dirty="0" smtClean="0">
              <a:latin typeface="標楷體" panose="03000509000000000000" pitchFamily="65" charset="-120"/>
              <a:ea typeface="標楷體" panose="03000509000000000000" pitchFamily="65" charset="-120"/>
            </a:rPr>
            <a:t>6</a:t>
          </a:r>
          <a:r>
            <a:rPr lang="zh-TW" altLang="zh-TW" sz="1400" kern="1200" dirty="0" smtClean="0">
              <a:latin typeface="標楷體" panose="03000509000000000000" pitchFamily="65" charset="-120"/>
              <a:ea typeface="標楷體" panose="03000509000000000000" pitchFamily="65" charset="-120"/>
            </a:rPr>
            <a:t>個月以上者，</a:t>
          </a:r>
          <a:r>
            <a:rPr lang="zh-TW" altLang="zh-TW" sz="1800" b="1" u="sng" kern="1200" dirty="0" smtClean="0">
              <a:latin typeface="標楷體" panose="03000509000000000000" pitchFamily="65" charset="-120"/>
              <a:ea typeface="標楷體" panose="03000509000000000000" pitchFamily="65" charset="-120"/>
            </a:rPr>
            <a:t>應實施體格檢查</a:t>
          </a:r>
          <a:r>
            <a:rPr lang="zh-TW" altLang="en-US" sz="1800" b="1" u="sng" kern="1200" dirty="0" smtClean="0">
              <a:latin typeface="標楷體" panose="03000509000000000000" pitchFamily="65" charset="-120"/>
              <a:ea typeface="標楷體" panose="03000509000000000000" pitchFamily="65" charset="-120"/>
            </a:rPr>
            <a:t>，並完成全身計測。</a:t>
          </a:r>
          <a:endParaRPr lang="zh-TW" altLang="en-US" sz="1800" kern="1200" dirty="0">
            <a:latin typeface="標楷體" panose="03000509000000000000" pitchFamily="65" charset="-120"/>
            <a:ea typeface="標楷體" panose="03000509000000000000" pitchFamily="65" charset="-120"/>
          </a:endParaRPr>
        </a:p>
      </dsp:txBody>
      <dsp:txXfrm rot="-5400000">
        <a:off x="865291" y="92664"/>
        <a:ext cx="7927844" cy="1180232"/>
      </dsp:txXfrm>
    </dsp:sp>
    <dsp:sp modelId="{314153D6-56D2-4934-AFA2-4172B9A9964B}">
      <dsp:nvSpPr>
        <dsp:cNvPr id="0" name=""/>
        <dsp:cNvSpPr/>
      </dsp:nvSpPr>
      <dsp:spPr>
        <a:xfrm rot="5400000">
          <a:off x="-185419" y="1793874"/>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秘書室</a:t>
          </a:r>
          <a:endParaRPr lang="zh-TW" altLang="en-US" sz="2000" kern="1200" dirty="0">
            <a:latin typeface="標楷體" panose="03000509000000000000" pitchFamily="65" charset="-120"/>
            <a:ea typeface="標楷體" panose="03000509000000000000" pitchFamily="65" charset="-120"/>
          </a:endParaRPr>
        </a:p>
      </dsp:txBody>
      <dsp:txXfrm rot="-5400000">
        <a:off x="1" y="2041101"/>
        <a:ext cx="865291" cy="370839"/>
      </dsp:txXfrm>
    </dsp:sp>
    <dsp:sp modelId="{A0906995-2456-42A8-80C1-79B73499A2BE}">
      <dsp:nvSpPr>
        <dsp:cNvPr id="0" name=""/>
        <dsp:cNvSpPr/>
      </dsp:nvSpPr>
      <dsp:spPr>
        <a:xfrm rot="5400000">
          <a:off x="4262408" y="-1985648"/>
          <a:ext cx="1197457"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標楷體" panose="03000509000000000000" pitchFamily="65" charset="-120"/>
              <a:ea typeface="標楷體" panose="03000509000000000000" pitchFamily="65" charset="-120"/>
            </a:rPr>
            <a:t>依</a:t>
          </a:r>
          <a:r>
            <a:rPr lang="zh-TW" altLang="zh-TW" sz="1800" kern="1200" dirty="0" smtClean="0">
              <a:latin typeface="標楷體" panose="03000509000000000000" pitchFamily="65" charset="-120"/>
              <a:ea typeface="標楷體" panose="03000509000000000000" pitchFamily="65" charset="-120"/>
            </a:rPr>
            <a:t>政府機關</a:t>
          </a:r>
          <a:r>
            <a:rPr lang="en-US" altLang="zh-TW" sz="1800" kern="1200" dirty="0" smtClean="0">
              <a:latin typeface="標楷體" panose="03000509000000000000" pitchFamily="65" charset="-120"/>
              <a:ea typeface="標楷體" panose="03000509000000000000" pitchFamily="65" charset="-120"/>
            </a:rPr>
            <a:t>(</a:t>
          </a:r>
          <a:r>
            <a:rPr lang="zh-TW" altLang="zh-TW" sz="1800" kern="1200" dirty="0" smtClean="0">
              <a:latin typeface="標楷體" panose="03000509000000000000" pitchFamily="65" charset="-120"/>
              <a:ea typeface="標楷體" panose="03000509000000000000" pitchFamily="65" charset="-120"/>
            </a:rPr>
            <a:t>構</a:t>
          </a:r>
          <a:r>
            <a:rPr lang="en-US" altLang="zh-TW" sz="1800" kern="1200" dirty="0" smtClean="0">
              <a:latin typeface="標楷體" panose="03000509000000000000" pitchFamily="65" charset="-120"/>
              <a:ea typeface="標楷體" panose="03000509000000000000" pitchFamily="65" charset="-120"/>
            </a:rPr>
            <a:t>)</a:t>
          </a:r>
          <a:r>
            <a:rPr lang="zh-TW" altLang="zh-TW" sz="1800" kern="1200" dirty="0" smtClean="0">
              <a:latin typeface="標楷體" panose="03000509000000000000" pitchFamily="65" charset="-120"/>
              <a:ea typeface="標楷體" panose="03000509000000000000" pitchFamily="65" charset="-120"/>
            </a:rPr>
            <a:t>運用勞務承攬參考原則</a:t>
          </a:r>
          <a:r>
            <a:rPr lang="zh-TW" altLang="en-US" sz="1800" kern="1200" dirty="0" smtClean="0">
              <a:latin typeface="標楷體" panose="03000509000000000000" pitchFamily="65" charset="-120"/>
              <a:ea typeface="標楷體" panose="03000509000000000000" pitchFamily="65" charset="-120"/>
            </a:rPr>
            <a:t>及職安會意見，</a:t>
          </a:r>
          <a:r>
            <a:rPr lang="zh-TW" altLang="en-US" sz="1800" b="1" u="sng" kern="1200" dirty="0" smtClean="0">
              <a:latin typeface="標楷體" panose="03000509000000000000" pitchFamily="65" charset="-120"/>
              <a:ea typeface="標楷體" panose="03000509000000000000" pitchFamily="65" charset="-120"/>
            </a:rPr>
            <a:t>訂定本所</a:t>
          </a:r>
          <a:r>
            <a:rPr lang="zh-TW" sz="1800" b="1" u="sng" kern="1200" dirty="0" smtClean="0">
              <a:latin typeface="標楷體" panose="03000509000000000000" pitchFamily="65" charset="-120"/>
              <a:ea typeface="標楷體" panose="03000509000000000000" pitchFamily="65" charset="-120"/>
            </a:rPr>
            <a:t>勞務承攬案件注意事項說明</a:t>
          </a:r>
          <a:r>
            <a:rPr lang="zh-TW" altLang="en-US" sz="1800" b="1" u="sng" kern="1200" dirty="0" smtClean="0">
              <a:latin typeface="標楷體" panose="03000509000000000000" pitchFamily="65" charset="-120"/>
              <a:ea typeface="標楷體" panose="03000509000000000000" pitchFamily="65" charset="-120"/>
            </a:rPr>
            <a:t>範本</a:t>
          </a:r>
          <a:r>
            <a:rPr lang="en-US" altLang="zh-TW" sz="1800" kern="1200" dirty="0" smtClean="0">
              <a:latin typeface="標楷體" panose="03000509000000000000" pitchFamily="65" charset="-120"/>
              <a:ea typeface="標楷體" panose="03000509000000000000" pitchFamily="65" charset="-120"/>
            </a:rPr>
            <a:t>(</a:t>
          </a:r>
          <a:r>
            <a:rPr lang="zh-TW" altLang="en-US" sz="1800" kern="1200" dirty="0" smtClean="0">
              <a:latin typeface="標楷體" panose="03000509000000000000" pitchFamily="65" charset="-120"/>
              <a:ea typeface="標楷體" panose="03000509000000000000" pitchFamily="65" charset="-120"/>
            </a:rPr>
            <a:t>範本分為須或無須辦理體檢者適用</a:t>
          </a:r>
          <a:r>
            <a:rPr lang="en-US" altLang="zh-TW" sz="1800" kern="1200" dirty="0" smtClean="0">
              <a:latin typeface="標楷體" panose="03000509000000000000" pitchFamily="65" charset="-120"/>
              <a:ea typeface="標楷體" panose="03000509000000000000" pitchFamily="65" charset="-120"/>
            </a:rPr>
            <a:t>)</a:t>
          </a:r>
          <a:r>
            <a:rPr lang="zh-TW" altLang="en-US" sz="1800" kern="1200" dirty="0" smtClean="0">
              <a:latin typeface="標楷體" panose="03000509000000000000" pitchFamily="65" charset="-120"/>
              <a:ea typeface="標楷體" panose="03000509000000000000" pitchFamily="65" charset="-120"/>
            </a:rPr>
            <a:t>，併入工程會勞務採購契約，</a:t>
          </a:r>
          <a:r>
            <a:rPr lang="zh-TW" altLang="en-US" sz="1800" b="1" kern="1200" dirty="0" smtClean="0">
              <a:latin typeface="標楷體" panose="03000509000000000000" pitchFamily="65" charset="-120"/>
              <a:ea typeface="標楷體" panose="03000509000000000000" pitchFamily="65" charset="-120"/>
            </a:rPr>
            <a:t>並通知各單位據以執行</a:t>
          </a:r>
          <a:r>
            <a:rPr lang="zh-TW" altLang="en-US" sz="1800" kern="1200" dirty="0" smtClean="0">
              <a:latin typeface="標楷體" panose="03000509000000000000" pitchFamily="65" charset="-120"/>
              <a:ea typeface="標楷體" panose="03000509000000000000" pitchFamily="65" charset="-120"/>
            </a:rPr>
            <a:t>。</a:t>
          </a:r>
          <a:endParaRPr lang="zh-TW" altLang="en-US" sz="1800" kern="1200"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anose="03000509000000000000" pitchFamily="65" charset="-120"/>
              <a:ea typeface="標楷體" panose="03000509000000000000" pitchFamily="65" charset="-120"/>
            </a:rPr>
            <a:t>勞務承攬案件移請人事室召開業務委託民間辦理推動小組會議審議。</a:t>
          </a:r>
          <a:endParaRPr lang="zh-TW" altLang="en-US" sz="1800" kern="1200" dirty="0">
            <a:latin typeface="標楷體" panose="03000509000000000000" pitchFamily="65" charset="-120"/>
            <a:ea typeface="標楷體" panose="03000509000000000000" pitchFamily="65" charset="-120"/>
          </a:endParaRPr>
        </a:p>
      </dsp:txBody>
      <dsp:txXfrm rot="-5400000">
        <a:off x="865291" y="1469924"/>
        <a:ext cx="7933237" cy="1080547"/>
      </dsp:txXfrm>
    </dsp:sp>
    <dsp:sp modelId="{7B6AEF17-A4C3-48B0-BA9A-73F8CE80C039}">
      <dsp:nvSpPr>
        <dsp:cNvPr id="0" name=""/>
        <dsp:cNvSpPr/>
      </dsp:nvSpPr>
      <dsp:spPr>
        <a:xfrm rot="5400000">
          <a:off x="-185419" y="2924306"/>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rPr>
            <a:t>保物組</a:t>
          </a:r>
          <a:endParaRPr lang="zh-TW" altLang="en-US" sz="2100" kern="1200" dirty="0">
            <a:latin typeface="標楷體" panose="03000509000000000000" pitchFamily="65" charset="-120"/>
            <a:ea typeface="標楷體" panose="03000509000000000000" pitchFamily="65" charset="-120"/>
          </a:endParaRPr>
        </a:p>
      </dsp:txBody>
      <dsp:txXfrm rot="-5400000">
        <a:off x="1" y="3171533"/>
        <a:ext cx="865291" cy="370839"/>
      </dsp:txXfrm>
    </dsp:sp>
    <dsp:sp modelId="{FC40944A-7002-4677-B7C4-B10D4C513A53}">
      <dsp:nvSpPr>
        <dsp:cNvPr id="0" name=""/>
        <dsp:cNvSpPr/>
      </dsp:nvSpPr>
      <dsp:spPr>
        <a:xfrm rot="5400000">
          <a:off x="4459184" y="-855005"/>
          <a:ext cx="803907"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辦理全身計測作業</a:t>
          </a:r>
          <a:endParaRPr lang="zh-TW" altLang="en-US" sz="2800" kern="1200" dirty="0">
            <a:latin typeface="標楷體" panose="03000509000000000000" pitchFamily="65" charset="-120"/>
            <a:ea typeface="標楷體" panose="03000509000000000000" pitchFamily="65" charset="-120"/>
          </a:endParaRPr>
        </a:p>
      </dsp:txBody>
      <dsp:txXfrm rot="-5400000">
        <a:off x="865292" y="2778131"/>
        <a:ext cx="7952448" cy="725419"/>
      </dsp:txXfrm>
    </dsp:sp>
    <dsp:sp modelId="{B1493AC4-D702-4000-8A49-FFA00F7AEF69}">
      <dsp:nvSpPr>
        <dsp:cNvPr id="0" name=""/>
        <dsp:cNvSpPr/>
      </dsp:nvSpPr>
      <dsp:spPr>
        <a:xfrm rot="5400000">
          <a:off x="-185419" y="4054738"/>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主計室</a:t>
          </a:r>
          <a:endParaRPr lang="zh-TW" altLang="en-US" sz="2000" kern="1200" dirty="0">
            <a:latin typeface="標楷體" panose="03000509000000000000" pitchFamily="65" charset="-120"/>
            <a:ea typeface="標楷體" panose="03000509000000000000" pitchFamily="65" charset="-120"/>
          </a:endParaRPr>
        </a:p>
      </dsp:txBody>
      <dsp:txXfrm rot="-5400000">
        <a:off x="1" y="4301965"/>
        <a:ext cx="865291" cy="370839"/>
      </dsp:txXfrm>
    </dsp:sp>
    <dsp:sp modelId="{4364B40E-51FD-4A56-AA47-2A0C06B86646}">
      <dsp:nvSpPr>
        <dsp:cNvPr id="0" name=""/>
        <dsp:cNvSpPr/>
      </dsp:nvSpPr>
      <dsp:spPr>
        <a:xfrm rot="5400000">
          <a:off x="4459395" y="275214"/>
          <a:ext cx="803484"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協助預算編列及支用</a:t>
          </a:r>
          <a:endParaRPr lang="zh-TW" altLang="en-US" sz="2800" kern="1200" dirty="0">
            <a:latin typeface="標楷體" panose="03000509000000000000" pitchFamily="65" charset="-120"/>
            <a:ea typeface="標楷體" panose="03000509000000000000" pitchFamily="65" charset="-120"/>
          </a:endParaRPr>
        </a:p>
      </dsp:txBody>
      <dsp:txXfrm rot="-5400000">
        <a:off x="865292" y="3908541"/>
        <a:ext cx="7952469" cy="725038"/>
      </dsp:txXfrm>
    </dsp:sp>
    <dsp:sp modelId="{24827C9A-57AC-40F3-9978-B585CF5C9037}">
      <dsp:nvSpPr>
        <dsp:cNvPr id="0" name=""/>
        <dsp:cNvSpPr/>
      </dsp:nvSpPr>
      <dsp:spPr>
        <a:xfrm rot="5400000">
          <a:off x="-185419" y="5185169"/>
          <a:ext cx="1236130" cy="865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rPr>
            <a:t>人事室</a:t>
          </a:r>
          <a:endParaRPr lang="zh-TW" altLang="en-US" sz="2100" kern="1200" dirty="0">
            <a:latin typeface="標楷體" panose="03000509000000000000" pitchFamily="65" charset="-120"/>
            <a:ea typeface="標楷體" panose="03000509000000000000" pitchFamily="65" charset="-120"/>
          </a:endParaRPr>
        </a:p>
      </dsp:txBody>
      <dsp:txXfrm rot="-5400000">
        <a:off x="1" y="5432396"/>
        <a:ext cx="865291" cy="370839"/>
      </dsp:txXfrm>
    </dsp:sp>
    <dsp:sp modelId="{DB71B1AE-4F0D-40C0-B308-24D8DAFCFD0C}">
      <dsp:nvSpPr>
        <dsp:cNvPr id="0" name=""/>
        <dsp:cNvSpPr/>
      </dsp:nvSpPr>
      <dsp:spPr>
        <a:xfrm rot="5400000">
          <a:off x="4459395" y="1405646"/>
          <a:ext cx="803484" cy="79916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召開業務委託民間辦理推動小組會議</a:t>
          </a:r>
          <a:endParaRPr lang="zh-TW" altLang="en-US" sz="2800" kern="1200" dirty="0">
            <a:latin typeface="標楷體" panose="03000509000000000000" pitchFamily="65" charset="-120"/>
            <a:ea typeface="標楷體" panose="03000509000000000000" pitchFamily="65" charset="-120"/>
          </a:endParaRPr>
        </a:p>
      </dsp:txBody>
      <dsp:txXfrm rot="-5400000">
        <a:off x="865292" y="5038973"/>
        <a:ext cx="7952469" cy="7250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4D51170-B45F-4514-89D3-CB492FAA1D65}" type="datetimeFigureOut">
              <a:rPr lang="zh-TW" altLang="en-US" smtClean="0"/>
              <a:t>2018/4/24</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4AECDC-2966-4270-9205-9CC066A5B7AA}" type="slidenum">
              <a:rPr lang="zh-TW" altLang="en-US" smtClean="0"/>
              <a:t>‹#›</a:t>
            </a:fld>
            <a:endParaRPr lang="zh-TW" altLang="en-US"/>
          </a:p>
        </p:txBody>
      </p:sp>
    </p:spTree>
    <p:extLst>
      <p:ext uri="{BB962C8B-B14F-4D97-AF65-F5344CB8AC3E}">
        <p14:creationId xmlns:p14="http://schemas.microsoft.com/office/powerpoint/2010/main" val="2746290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8A7B16B-33F1-4442-B952-185C597EEBD8}" type="datetimeFigureOut">
              <a:rPr lang="zh-TW" altLang="en-US" smtClean="0"/>
              <a:t>2018/4/24</a:t>
            </a:fld>
            <a:endParaRPr lang="zh-TW" altLang="en-US"/>
          </a:p>
        </p:txBody>
      </p:sp>
      <p:sp>
        <p:nvSpPr>
          <p:cNvPr id="4" name="投影片圖像版面配置區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94998A-3DF4-4474-A0BA-09DB0B7D3D8A}" type="slidenum">
              <a:rPr lang="zh-TW" altLang="en-US" smtClean="0"/>
              <a:t>‹#›</a:t>
            </a:fld>
            <a:endParaRPr lang="zh-TW" altLang="en-US"/>
          </a:p>
        </p:txBody>
      </p:sp>
    </p:spTree>
    <p:extLst>
      <p:ext uri="{BB962C8B-B14F-4D97-AF65-F5344CB8AC3E}">
        <p14:creationId xmlns:p14="http://schemas.microsoft.com/office/powerpoint/2010/main" val="8180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F94998A-3DF4-4474-A0BA-09DB0B7D3D8A}" type="slidenum">
              <a:rPr lang="zh-TW" altLang="en-US" smtClean="0"/>
              <a:t>6</a:t>
            </a:fld>
            <a:endParaRPr lang="zh-TW" altLang="en-US"/>
          </a:p>
        </p:txBody>
      </p:sp>
    </p:spTree>
    <p:extLst>
      <p:ext uri="{BB962C8B-B14F-4D97-AF65-F5344CB8AC3E}">
        <p14:creationId xmlns:p14="http://schemas.microsoft.com/office/powerpoint/2010/main" val="1773312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2" name="標題 1"/>
          <p:cNvSpPr>
            <a:spLocks noGrp="1"/>
          </p:cNvSpPr>
          <p:nvPr>
            <p:ph type="ctrTitle"/>
          </p:nvPr>
        </p:nvSpPr>
        <p:spPr>
          <a:xfrm>
            <a:off x="882204" y="313255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84209" y="4860751"/>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11" name="矩形 10"/>
          <p:cNvSpPr/>
          <p:nvPr userDrawn="1"/>
        </p:nvSpPr>
        <p:spPr>
          <a:xfrm>
            <a:off x="0" y="0"/>
            <a:ext cx="10693400" cy="39246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396255"/>
            <a:ext cx="2060931" cy="492831"/>
          </a:xfrm>
          <a:prstGeom prst="rect">
            <a:avLst/>
          </a:prstGeom>
        </p:spPr>
      </p:pic>
      <p:sp>
        <p:nvSpPr>
          <p:cNvPr id="2" name="標題 1"/>
          <p:cNvSpPr>
            <a:spLocks noGrp="1"/>
          </p:cNvSpPr>
          <p:nvPr>
            <p:ph type="title"/>
          </p:nvPr>
        </p:nvSpPr>
        <p:spPr>
          <a:xfrm>
            <a:off x="534670" y="392464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2018/4/24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05"/>
            <a:ext cx="10693400" cy="7555451"/>
          </a:xfrm>
          <a:prstGeom prst="rect">
            <a:avLst/>
          </a:prstGeom>
        </p:spPr>
      </p:pic>
      <p:sp>
        <p:nvSpPr>
          <p:cNvPr id="12" name="文字方塊 11"/>
          <p:cNvSpPr txBox="1"/>
          <p:nvPr userDrawn="1"/>
        </p:nvSpPr>
        <p:spPr>
          <a:xfrm>
            <a:off x="8661507" y="7168534"/>
            <a:ext cx="1082348" cy="307777"/>
          </a:xfrm>
          <a:prstGeom prst="rect">
            <a:avLst/>
          </a:prstGeom>
          <a:noFill/>
        </p:spPr>
        <p:txBody>
          <a:bodyPr wrap="none" rtlCol="0">
            <a:spAutoFit/>
          </a:bodyPr>
          <a:lstStyle/>
          <a:p>
            <a:r>
              <a:rPr lang="zh-TW" altLang="en-US" sz="1400" b="1" dirty="0" smtClean="0">
                <a:solidFill>
                  <a:srgbClr val="00B050"/>
                </a:solidFill>
                <a:latin typeface="微軟正黑體" panose="020B0604030504040204" pitchFamily="34" charset="-120"/>
                <a:ea typeface="微軟正黑體" panose="020B0604030504040204" pitchFamily="34" charset="-120"/>
              </a:rPr>
              <a:t>核能研究所</a:t>
            </a:r>
            <a:endParaRPr lang="zh-TW" altLang="en-US" sz="1400" b="1" dirty="0">
              <a:solidFill>
                <a:srgbClr val="00B050"/>
              </a:solidFill>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2018/4/24</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aws.cla.gov.tw/Chi/FLAW/FLAWQRY01-1.asp" TargetMode="External"/><Relationship Id="rId2" Type="http://schemas.openxmlformats.org/officeDocument/2006/relationships/hyperlink" Target="mailto:chwang@iner.gov.t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10196" y="3060551"/>
            <a:ext cx="9089390" cy="1620771"/>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採購</a:t>
            </a:r>
            <a:r>
              <a:rPr lang="zh-TW" altLang="en-US" dirty="0">
                <a:latin typeface="標楷體" panose="03000509000000000000" pitchFamily="65" charset="-120"/>
                <a:ea typeface="標楷體" panose="03000509000000000000" pitchFamily="65" charset="-120"/>
              </a:rPr>
              <a:t>作業相關議題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勞務承攬、財物列管及</a:t>
            </a:r>
            <a:r>
              <a:rPr lang="zh-TW" altLang="en-US" dirty="0" smtClean="0">
                <a:latin typeface="標楷體" panose="03000509000000000000" pitchFamily="65" charset="-120"/>
                <a:ea typeface="標楷體" panose="03000509000000000000" pitchFamily="65" charset="-120"/>
              </a:rPr>
              <a:t>依據等主題</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674292" y="5148783"/>
            <a:ext cx="7485380" cy="1932323"/>
          </a:xfrm>
        </p:spPr>
        <p:txBody>
          <a:bodyPr>
            <a:normAutofit lnSpcReduction="10000"/>
          </a:bodyPr>
          <a:lstStyle/>
          <a:p>
            <a:r>
              <a:rPr lang="zh-TW" altLang="en-US" dirty="0" smtClean="0">
                <a:solidFill>
                  <a:schemeClr val="tx1"/>
                </a:solidFill>
                <a:latin typeface="標楷體" panose="03000509000000000000" pitchFamily="65" charset="-120"/>
                <a:ea typeface="標楷體" panose="03000509000000000000" pitchFamily="65" charset="-120"/>
              </a:rPr>
              <a:t>秘書室</a:t>
            </a:r>
            <a:endParaRPr lang="en-US" altLang="zh-TW" dirty="0" smtClean="0">
              <a:solidFill>
                <a:schemeClr val="tx1"/>
              </a:solidFill>
              <a:latin typeface="標楷體" panose="03000509000000000000" pitchFamily="65" charset="-120"/>
              <a:ea typeface="標楷體" panose="03000509000000000000" pitchFamily="65" charset="-120"/>
            </a:endParaRPr>
          </a:p>
          <a:p>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smtClean="0">
                <a:solidFill>
                  <a:schemeClr val="tx1"/>
                </a:solidFill>
                <a:latin typeface="標楷體" panose="03000509000000000000" pitchFamily="65" charset="-120"/>
                <a:ea typeface="標楷體" panose="03000509000000000000" pitchFamily="65" charset="-120"/>
              </a:rPr>
              <a:t>107</a:t>
            </a:r>
            <a:r>
              <a:rPr lang="zh-TW" altLang="en-US" dirty="0" smtClean="0">
                <a:solidFill>
                  <a:schemeClr val="tx1"/>
                </a:solidFill>
                <a:latin typeface="標楷體" panose="03000509000000000000" pitchFamily="65" charset="-120"/>
                <a:ea typeface="標楷體" panose="03000509000000000000" pitchFamily="65" charset="-120"/>
              </a:rPr>
              <a:t>年</a:t>
            </a:r>
            <a:r>
              <a:rPr lang="en-US" altLang="zh-TW" dirty="0" smtClean="0">
                <a:solidFill>
                  <a:schemeClr val="tx1"/>
                </a:solidFill>
                <a:latin typeface="標楷體" panose="03000509000000000000" pitchFamily="65" charset="-120"/>
                <a:ea typeface="標楷體" panose="03000509000000000000" pitchFamily="65" charset="-120"/>
              </a:rPr>
              <a:t>5</a:t>
            </a:r>
            <a:r>
              <a:rPr lang="zh-TW" altLang="en-US" dirty="0" smtClean="0">
                <a:solidFill>
                  <a:schemeClr val="tx1"/>
                </a:solidFill>
                <a:latin typeface="標楷體" panose="03000509000000000000" pitchFamily="65" charset="-120"/>
                <a:ea typeface="標楷體" panose="03000509000000000000" pitchFamily="65" charset="-120"/>
              </a:rPr>
              <a:t>月</a:t>
            </a:r>
            <a:r>
              <a:rPr lang="en-US" altLang="zh-TW" dirty="0" smtClean="0">
                <a:solidFill>
                  <a:schemeClr val="tx1"/>
                </a:solidFill>
                <a:latin typeface="標楷體" panose="03000509000000000000" pitchFamily="65" charset="-120"/>
                <a:ea typeface="標楷體" panose="03000509000000000000" pitchFamily="65" charset="-120"/>
              </a:rPr>
              <a:t>3</a:t>
            </a:r>
            <a:r>
              <a:rPr lang="zh-TW" altLang="en-US" dirty="0" smtClean="0">
                <a:solidFill>
                  <a:schemeClr val="tx1"/>
                </a:solidFill>
                <a:latin typeface="標楷體" panose="03000509000000000000" pitchFamily="65" charset="-120"/>
                <a:ea typeface="標楷體" panose="03000509000000000000" pitchFamily="65" charset="-120"/>
              </a:rPr>
              <a:t>日</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887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852590" cy="885541"/>
          </a:xfrm>
        </p:spPr>
        <p:txBody>
          <a:bodyPr>
            <a:normAutofit fontScale="90000"/>
          </a:bodyPr>
          <a:lstStyle/>
          <a:p>
            <a:pPr lvl="0"/>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業務</a:t>
            </a:r>
            <a:r>
              <a:rPr lang="zh-TW" altLang="en-US" sz="5400" dirty="0">
                <a:latin typeface="標楷體" panose="03000509000000000000" pitchFamily="65" charset="-120"/>
                <a:ea typeface="標楷體" panose="03000509000000000000" pitchFamily="65" charset="-120"/>
              </a:rPr>
              <a:t>委託民間辦理推動小組</a:t>
            </a:r>
            <a:r>
              <a:rPr lang="zh-TW" altLang="en-US" sz="5400" dirty="0" smtClean="0">
                <a:latin typeface="標楷體" panose="03000509000000000000" pitchFamily="65" charset="-120"/>
                <a:ea typeface="標楷體" panose="03000509000000000000" pitchFamily="65" charset="-120"/>
              </a:rPr>
              <a:t>會議</a:t>
            </a:r>
            <a:endParaRPr lang="zh-TW" altLang="en-US" dirty="0"/>
          </a:p>
        </p:txBody>
      </p:sp>
      <p:sp>
        <p:nvSpPr>
          <p:cNvPr id="3" name="內容版面配置區 2"/>
          <p:cNvSpPr>
            <a:spLocks noGrp="1"/>
          </p:cNvSpPr>
          <p:nvPr>
            <p:ph idx="1"/>
          </p:nvPr>
        </p:nvSpPr>
        <p:spPr>
          <a:xfrm>
            <a:off x="738188" y="1692399"/>
            <a:ext cx="9433048" cy="5544616"/>
          </a:xfrm>
        </p:spPr>
        <p:txBody>
          <a:bodyPr>
            <a:normAutofit fontScale="92500"/>
          </a:bodyPr>
          <a:lstStyle/>
          <a:p>
            <a:pPr marL="0" indent="0" algn="ctr">
              <a:buNone/>
            </a:pPr>
            <a:r>
              <a:rPr lang="zh-TW" altLang="zh-TW" sz="3600" dirty="0" smtClean="0">
                <a:latin typeface="標楷體" panose="03000509000000000000" pitchFamily="65" charset="-120"/>
                <a:ea typeface="標楷體" panose="03000509000000000000" pitchFamily="65" charset="-120"/>
              </a:rPr>
              <a:t>業務</a:t>
            </a:r>
            <a:r>
              <a:rPr lang="zh-TW" altLang="zh-TW" sz="3600" dirty="0">
                <a:latin typeface="標楷體" panose="03000509000000000000" pitchFamily="65" charset="-120"/>
                <a:ea typeface="標楷體" panose="03000509000000000000" pitchFamily="65" charset="-120"/>
              </a:rPr>
              <a:t>委託民間辦理推動小組會議紀錄</a:t>
            </a:r>
          </a:p>
          <a:p>
            <a:pPr marL="0" indent="0">
              <a:buNone/>
            </a:pPr>
            <a:r>
              <a:rPr lang="zh-TW" altLang="zh-TW"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審議</a:t>
            </a:r>
            <a:r>
              <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結果：</a:t>
            </a:r>
            <a:r>
              <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buNone/>
            </a:pPr>
            <a:r>
              <a:rPr lang="zh-TW" altLang="zh-TW" sz="3600" dirty="0">
                <a:latin typeface="標楷體" panose="03000509000000000000" pitchFamily="65" charset="-120"/>
                <a:ea typeface="標楷體" panose="03000509000000000000" pitchFamily="65" charset="-120"/>
              </a:rPr>
              <a:t>提案：有關本所運用勞務承攬外包辦理情形乙案。</a:t>
            </a:r>
          </a:p>
          <a:p>
            <a:pPr marL="0" indent="0">
              <a:buNone/>
            </a:pPr>
            <a:r>
              <a:rPr lang="zh-TW" altLang="zh-TW" sz="3600" dirty="0">
                <a:latin typeface="標楷體" panose="03000509000000000000" pitchFamily="65" charset="-120"/>
                <a:ea typeface="標楷體" panose="03000509000000000000" pitchFamily="65" charset="-120"/>
              </a:rPr>
              <a:t>決議：</a:t>
            </a:r>
          </a:p>
          <a:p>
            <a:pPr marL="0" indent="0">
              <a:buNone/>
            </a:pP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年度推動勞務承攬外包之業務，照案通過</a:t>
            </a:r>
            <a:r>
              <a:rPr lang="zh-TW" altLang="zh-TW" sz="3600" dirty="0">
                <a:latin typeface="標楷體" panose="03000509000000000000" pitchFamily="65" charset="-120"/>
                <a:ea typeface="標楷體" panose="03000509000000000000" pitchFamily="65" charset="-120"/>
              </a:rPr>
              <a:t>。</a:t>
            </a:r>
          </a:p>
          <a:p>
            <a:pPr marL="633413" indent="-633413">
              <a:buNone/>
            </a:pP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二</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爾後業務委託民間辦理業務及勞務承攬業務配合主管機關</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行政院原子能委員會</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調查時程由秘書室統一向各單位調查彙整後移由人事室召開「業務委託民間辦理推動小組會議」等事宜</a:t>
            </a:r>
            <a:r>
              <a:rPr lang="zh-TW" altLang="zh-TW" sz="3600" dirty="0" smtClean="0">
                <a:latin typeface="標楷體" panose="03000509000000000000" pitchFamily="65" charset="-120"/>
                <a:ea typeface="標楷體" panose="03000509000000000000" pitchFamily="65" charset="-120"/>
              </a:rPr>
              <a:t>。</a:t>
            </a:r>
            <a:endParaRPr lang="zh-TW"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30752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252240"/>
            <a:ext cx="9624060" cy="792087"/>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辦理程序</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260351"/>
            <a:ext cx="9624060" cy="5760640"/>
          </a:xfrm>
        </p:spPr>
        <p:txBody>
          <a:bodyPr>
            <a:normAutofit/>
          </a:bodyPr>
          <a:lstStyle/>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每</a:t>
            </a:r>
            <a:r>
              <a:rPr lang="zh-TW" altLang="zh-TW" sz="2800" dirty="0">
                <a:latin typeface="標楷體" panose="03000509000000000000" pitchFamily="65" charset="-120"/>
                <a:ea typeface="標楷體" panose="03000509000000000000" pitchFamily="65" charset="-120"/>
              </a:rPr>
              <a:t>年度</a:t>
            </a:r>
            <a:r>
              <a:rPr lang="en-US" altLang="zh-TW" sz="2800" dirty="0">
                <a:latin typeface="標楷體" panose="03000509000000000000" pitchFamily="65" charset="-120"/>
                <a:ea typeface="標楷體" panose="03000509000000000000" pitchFamily="65" charset="-120"/>
              </a:rPr>
              <a:t>9-10</a:t>
            </a:r>
            <a:r>
              <a:rPr lang="zh-TW" altLang="zh-TW" sz="2800" dirty="0">
                <a:latin typeface="標楷體" panose="03000509000000000000" pitchFamily="65" charset="-120"/>
                <a:ea typeface="標楷體" panose="03000509000000000000" pitchFamily="65" charset="-120"/>
              </a:rPr>
              <a:t>月期間由秘書室統一</a:t>
            </a:r>
            <a:r>
              <a:rPr lang="zh-TW" altLang="zh-TW" sz="2800" dirty="0" smtClean="0">
                <a:latin typeface="標楷體" panose="03000509000000000000" pitchFamily="65" charset="-120"/>
                <a:ea typeface="標楷體" panose="03000509000000000000" pitchFamily="65" charset="-120"/>
              </a:rPr>
              <a:t>調查</a:t>
            </a:r>
            <a:r>
              <a:rPr lang="zh-TW" altLang="en-US" sz="2800" dirty="0" smtClean="0">
                <a:latin typeface="標楷體" panose="03000509000000000000" pitchFamily="65" charset="-120"/>
                <a:ea typeface="標楷體" panose="03000509000000000000" pitchFamily="65" charset="-120"/>
              </a:rPr>
              <a:t>，各單位填寫</a:t>
            </a:r>
            <a:endParaRPr lang="en-US" altLang="zh-TW" sz="2800" dirty="0" smtClean="0">
              <a:latin typeface="標楷體" panose="03000509000000000000" pitchFamily="65" charset="-120"/>
              <a:ea typeface="標楷體" panose="03000509000000000000" pitchFamily="65" charset="-120"/>
            </a:endParaRPr>
          </a:p>
          <a:p>
            <a:pPr marL="358775" indent="0">
              <a:buNone/>
            </a:pP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當年度</a:t>
            </a:r>
            <a:r>
              <a:rPr lang="en-US" altLang="zh-TW" sz="2800" dirty="0" smtClean="0">
                <a:latin typeface="標楷體" panose="03000509000000000000" pitchFamily="65" charset="-120"/>
                <a:ea typeface="標楷體" panose="03000509000000000000" pitchFamily="65" charset="-120"/>
              </a:rPr>
              <a:t>(107)</a:t>
            </a:r>
            <a:r>
              <a:rPr lang="zh-TW" altLang="zh-TW" sz="2800" dirty="0" smtClean="0">
                <a:latin typeface="標楷體" panose="03000509000000000000" pitchFamily="65" charset="-120"/>
                <a:ea typeface="標楷體" panose="03000509000000000000" pitchFamily="65" charset="-120"/>
              </a:rPr>
              <a:t>業務</a:t>
            </a:r>
            <a:r>
              <a:rPr lang="zh-TW" altLang="zh-TW" sz="2800" dirty="0">
                <a:latin typeface="標楷體" panose="03000509000000000000" pitchFamily="65" charset="-120"/>
                <a:ea typeface="標楷體" panose="03000509000000000000" pitchFamily="65" charset="-120"/>
              </a:rPr>
              <a:t>委託外包執行情形</a:t>
            </a:r>
            <a:r>
              <a:rPr lang="zh-TW" altLang="zh-TW" sz="2800" dirty="0" smtClean="0">
                <a:latin typeface="標楷體" panose="03000509000000000000" pitchFamily="65" charset="-120"/>
                <a:ea typeface="標楷體" panose="03000509000000000000" pitchFamily="65" charset="-120"/>
              </a:rPr>
              <a:t>調查表</a:t>
            </a:r>
            <a:endParaRPr lang="en-US" altLang="zh-TW" sz="2800" dirty="0" smtClean="0">
              <a:latin typeface="標楷體" panose="03000509000000000000" pitchFamily="65" charset="-120"/>
              <a:ea typeface="標楷體" panose="03000509000000000000" pitchFamily="65" charset="-120"/>
            </a:endParaRPr>
          </a:p>
          <a:p>
            <a:pPr marL="358775" indent="0">
              <a:buNone/>
            </a:pP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次年</a:t>
            </a:r>
            <a:r>
              <a:rPr lang="en-US" altLang="zh-TW" sz="2800" dirty="0" smtClean="0">
                <a:latin typeface="標楷體" panose="03000509000000000000" pitchFamily="65" charset="-120"/>
                <a:ea typeface="標楷體" panose="03000509000000000000" pitchFamily="65" charset="-120"/>
              </a:rPr>
              <a:t>(108)</a:t>
            </a:r>
            <a:r>
              <a:rPr lang="zh-TW" altLang="en-US" sz="2800" dirty="0" smtClean="0">
                <a:latin typeface="標楷體" panose="03000509000000000000" pitchFamily="65" charset="-120"/>
                <a:ea typeface="標楷體" panose="03000509000000000000" pitchFamily="65" charset="-120"/>
              </a:rPr>
              <a:t>度</a:t>
            </a:r>
            <a:r>
              <a:rPr lang="zh-TW" altLang="zh-TW" sz="2800" dirty="0" smtClean="0">
                <a:latin typeface="標楷體" panose="03000509000000000000" pitchFamily="65" charset="-120"/>
                <a:ea typeface="標楷體" panose="03000509000000000000" pitchFamily="65" charset="-120"/>
              </a:rPr>
              <a:t>規劃</a:t>
            </a:r>
            <a:r>
              <a:rPr lang="zh-TW" altLang="zh-TW" sz="2800" dirty="0">
                <a:latin typeface="標楷體" panose="03000509000000000000" pitchFamily="65" charset="-120"/>
                <a:ea typeface="標楷體" panose="03000509000000000000" pitchFamily="65" charset="-120"/>
              </a:rPr>
              <a:t>辦理委外業務項目</a:t>
            </a:r>
            <a:r>
              <a:rPr lang="zh-TW" altLang="zh-TW" sz="2800" dirty="0" smtClean="0">
                <a:latin typeface="標楷體" panose="03000509000000000000" pitchFamily="65" charset="-120"/>
                <a:ea typeface="標楷體" panose="03000509000000000000" pitchFamily="65" charset="-120"/>
              </a:rPr>
              <a:t>調查表</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相關調查情形表移請人事室召開</a:t>
            </a:r>
            <a:r>
              <a:rPr lang="zh-TW" altLang="zh-TW" sz="2800" dirty="0">
                <a:latin typeface="標楷體" panose="03000509000000000000" pitchFamily="65" charset="-120"/>
                <a:ea typeface="標楷體" panose="03000509000000000000" pitchFamily="65" charset="-120"/>
              </a:rPr>
              <a:t>業務委託民間辦理推動小組</a:t>
            </a:r>
            <a:r>
              <a:rPr lang="zh-TW" altLang="zh-TW" sz="2800" dirty="0" smtClean="0">
                <a:latin typeface="標楷體" panose="03000509000000000000" pitchFamily="65" charset="-120"/>
                <a:ea typeface="標楷體" panose="03000509000000000000" pitchFamily="65" charset="-120"/>
              </a:rPr>
              <a:t>會議</a:t>
            </a:r>
            <a:r>
              <a:rPr lang="zh-TW" altLang="en-US" sz="2800" dirty="0" smtClean="0">
                <a:latin typeface="標楷體" panose="03000509000000000000" pitchFamily="65" charset="-120"/>
                <a:ea typeface="標楷體" panose="03000509000000000000" pitchFamily="65" charset="-120"/>
              </a:rPr>
              <a:t>決議</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推動</a:t>
            </a:r>
            <a:r>
              <a:rPr lang="zh-TW" altLang="zh-TW" sz="2800" dirty="0">
                <a:latin typeface="標楷體" panose="03000509000000000000" pitchFamily="65" charset="-120"/>
                <a:ea typeface="標楷體" panose="03000509000000000000" pitchFamily="65" charset="-120"/>
              </a:rPr>
              <a:t>小組會議</a:t>
            </a:r>
            <a:r>
              <a:rPr lang="zh-TW" altLang="en-US" sz="2800" dirty="0" smtClean="0">
                <a:latin typeface="標楷體" panose="03000509000000000000" pitchFamily="65" charset="-120"/>
                <a:ea typeface="標楷體" panose="03000509000000000000" pitchFamily="65" charset="-120"/>
              </a:rPr>
              <a:t>決議之項目進行相關採購作業</a:t>
            </a:r>
            <a:endParaRPr lang="en-US" altLang="zh-TW" sz="2800"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委外項目屬勞務承攬者</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廠商有派駐人員於本所</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者，採購案件應將</a:t>
            </a:r>
            <a:r>
              <a:rPr lang="zh-TW" altLang="en-US" sz="2800" b="1" u="sng" dirty="0" smtClean="0">
                <a:latin typeface="標楷體" panose="03000509000000000000" pitchFamily="65" charset="-120"/>
                <a:ea typeface="標楷體" panose="03000509000000000000" pitchFamily="65" charset="-120"/>
              </a:rPr>
              <a:t>本</a:t>
            </a:r>
            <a:r>
              <a:rPr lang="zh-TW" altLang="en-US" sz="2800" b="1" u="sng" dirty="0">
                <a:latin typeface="標楷體" panose="03000509000000000000" pitchFamily="65" charset="-120"/>
                <a:ea typeface="標楷體" panose="03000509000000000000" pitchFamily="65" charset="-120"/>
              </a:rPr>
              <a:t>所</a:t>
            </a:r>
            <a:r>
              <a:rPr lang="zh-TW" altLang="zh-TW" sz="2800" b="1" u="sng" dirty="0">
                <a:latin typeface="標楷體" panose="03000509000000000000" pitchFamily="65" charset="-120"/>
                <a:ea typeface="標楷體" panose="03000509000000000000" pitchFamily="65" charset="-120"/>
              </a:rPr>
              <a:t>勞務承攬案件注意事項</a:t>
            </a:r>
            <a:r>
              <a:rPr lang="zh-TW" altLang="zh-TW" sz="2800" b="1" u="sng" dirty="0" smtClean="0">
                <a:latin typeface="標楷體" panose="03000509000000000000" pitchFamily="65" charset="-120"/>
                <a:ea typeface="標楷體" panose="03000509000000000000" pitchFamily="65" charset="-120"/>
              </a:rPr>
              <a:t>說明</a:t>
            </a:r>
            <a:r>
              <a:rPr lang="zh-TW" altLang="en-US" sz="2800" b="1" u="sng"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範本分為須或無須辦理體檢者適用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，併入工程會勞務採購</a:t>
            </a:r>
            <a:r>
              <a:rPr lang="zh-TW" altLang="en-US" sz="2800" dirty="0" smtClean="0">
                <a:latin typeface="標楷體" panose="03000509000000000000" pitchFamily="65" charset="-120"/>
                <a:ea typeface="標楷體" panose="03000509000000000000" pitchFamily="65" charset="-120"/>
              </a:rPr>
              <a:t>契約中</a:t>
            </a:r>
            <a:endParaRPr lang="en-US" altLang="zh-TW" sz="2800"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完成簽訂契約後，履約執行中應督促廠商完成</a:t>
            </a:r>
            <a:r>
              <a:rPr lang="zh-TW" altLang="en-US" sz="2800" u="sng" dirty="0" smtClean="0">
                <a:latin typeface="標楷體" panose="03000509000000000000" pitchFamily="65" charset="-120"/>
                <a:ea typeface="標楷體" panose="03000509000000000000" pitchFamily="65" charset="-120"/>
              </a:rPr>
              <a:t>體檢及全身計測作業</a:t>
            </a:r>
            <a:r>
              <a:rPr lang="zh-TW" altLang="en-US" sz="2800" dirty="0" smtClean="0">
                <a:latin typeface="標楷體" panose="03000509000000000000" pitchFamily="65" charset="-120"/>
                <a:ea typeface="標楷體" panose="03000509000000000000" pitchFamily="65" charset="-120"/>
              </a:rPr>
              <a:t>，以避免廠商遭罰款。</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6834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7294" y="180232"/>
            <a:ext cx="9624060" cy="864095"/>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當年度</a:t>
            </a:r>
            <a:r>
              <a:rPr lang="zh-TW" altLang="zh-TW" dirty="0" smtClean="0">
                <a:latin typeface="標楷體" panose="03000509000000000000" pitchFamily="65" charset="-120"/>
                <a:ea typeface="標楷體" panose="03000509000000000000" pitchFamily="65" charset="-120"/>
              </a:rPr>
              <a:t>執行</a:t>
            </a:r>
            <a:r>
              <a:rPr lang="zh-TW" altLang="zh-TW" dirty="0">
                <a:latin typeface="標楷體" panose="03000509000000000000" pitchFamily="65" charset="-120"/>
                <a:ea typeface="標楷體" panose="03000509000000000000" pitchFamily="65" charset="-120"/>
              </a:rPr>
              <a:t>情形</a:t>
            </a:r>
            <a:r>
              <a:rPr lang="zh-TW" altLang="zh-TW" dirty="0" smtClean="0">
                <a:latin typeface="標楷體" panose="03000509000000000000" pitchFamily="65" charset="-120"/>
                <a:ea typeface="標楷體" panose="03000509000000000000" pitchFamily="65" charset="-120"/>
              </a:rPr>
              <a:t>調查表</a:t>
            </a:r>
            <a:r>
              <a:rPr lang="zh-TW" altLang="en-US" dirty="0" smtClean="0">
                <a:latin typeface="標楷體" panose="03000509000000000000" pitchFamily="65" charset="-120"/>
                <a:ea typeface="標楷體" panose="03000509000000000000" pitchFamily="65" charset="-120"/>
              </a:rPr>
              <a:t>範例</a:t>
            </a:r>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64" y="1548383"/>
            <a:ext cx="9414940" cy="54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30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8148" y="252240"/>
            <a:ext cx="10225136" cy="864096"/>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次年度</a:t>
            </a:r>
            <a:r>
              <a:rPr lang="zh-TW" altLang="zh-TW" dirty="0" smtClean="0">
                <a:latin typeface="標楷體" panose="03000509000000000000" pitchFamily="65" charset="-120"/>
                <a:ea typeface="標楷體" panose="03000509000000000000" pitchFamily="65" charset="-120"/>
              </a:rPr>
              <a:t>規劃委</a:t>
            </a:r>
            <a:r>
              <a:rPr lang="zh-TW" altLang="zh-TW" dirty="0">
                <a:latin typeface="標楷體" panose="03000509000000000000" pitchFamily="65" charset="-120"/>
                <a:ea typeface="標楷體" panose="03000509000000000000" pitchFamily="65" charset="-120"/>
              </a:rPr>
              <a:t>外業務項目</a:t>
            </a:r>
            <a:r>
              <a:rPr lang="zh-TW" altLang="zh-TW" dirty="0" smtClean="0">
                <a:latin typeface="標楷體" panose="03000509000000000000" pitchFamily="65" charset="-120"/>
                <a:ea typeface="標楷體" panose="03000509000000000000" pitchFamily="65" charset="-120"/>
              </a:rPr>
              <a:t>調查表</a:t>
            </a:r>
            <a:r>
              <a:rPr lang="zh-TW" altLang="en-US" dirty="0" smtClean="0">
                <a:latin typeface="標楷體" panose="03000509000000000000" pitchFamily="65" charset="-120"/>
                <a:ea typeface="標楷體" panose="03000509000000000000" pitchFamily="65" charset="-120"/>
              </a:rPr>
              <a:t>範例</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632132517"/>
              </p:ext>
            </p:extLst>
          </p:nvPr>
        </p:nvGraphicFramePr>
        <p:xfrm>
          <a:off x="594172" y="1548383"/>
          <a:ext cx="9623424" cy="4972341"/>
        </p:xfrm>
        <a:graphic>
          <a:graphicData uri="http://schemas.openxmlformats.org/drawingml/2006/table">
            <a:tbl>
              <a:tblPr/>
              <a:tblGrid>
                <a:gridCol w="709728"/>
                <a:gridCol w="577405"/>
                <a:gridCol w="1347279"/>
                <a:gridCol w="637552"/>
                <a:gridCol w="541318"/>
                <a:gridCol w="396966"/>
                <a:gridCol w="2381798"/>
                <a:gridCol w="1323221"/>
                <a:gridCol w="745815"/>
                <a:gridCol w="962342"/>
              </a:tblGrid>
              <a:tr h="387806">
                <a:tc gridSpan="10">
                  <a:txBody>
                    <a:bodyPr/>
                    <a:lstStyle/>
                    <a:p>
                      <a:pPr algn="ctr" fontAlgn="ctr"/>
                      <a:r>
                        <a:rPr lang="en-US" altLang="zh-TW" sz="2000" b="1" i="0" u="none" strike="noStrike" dirty="0">
                          <a:solidFill>
                            <a:srgbClr val="000000"/>
                          </a:solidFill>
                          <a:effectLst/>
                          <a:latin typeface="標楷體" panose="03000509000000000000" pitchFamily="65" charset="-120"/>
                          <a:ea typeface="標楷體" panose="03000509000000000000" pitchFamily="65" charset="-120"/>
                        </a:rPr>
                        <a:t>108 </a:t>
                      </a:r>
                      <a:r>
                        <a:rPr lang="zh-TW" altLang="en-US" sz="2000" b="1" i="0" u="none" strike="noStrike" dirty="0">
                          <a:solidFill>
                            <a:srgbClr val="000000"/>
                          </a:solidFill>
                          <a:effectLst/>
                          <a:latin typeface="標楷體" panose="03000509000000000000" pitchFamily="65" charset="-120"/>
                          <a:ea typeface="標楷體" panose="03000509000000000000" pitchFamily="65" charset="-120"/>
                        </a:rPr>
                        <a:t>年度業務委外項目</a:t>
                      </a:r>
                      <a:r>
                        <a:rPr lang="en-US" altLang="zh-TW" sz="20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1" i="0" u="none" strike="noStrike" dirty="0">
                          <a:solidFill>
                            <a:srgbClr val="000000"/>
                          </a:solidFill>
                          <a:effectLst/>
                          <a:latin typeface="標楷體" panose="03000509000000000000" pitchFamily="65" charset="-120"/>
                          <a:ea typeface="標楷體" panose="03000509000000000000" pitchFamily="65" charset="-120"/>
                        </a:rPr>
                        <a:t>含</a:t>
                      </a:r>
                      <a:r>
                        <a:rPr lang="en-US" altLang="zh-TW" sz="20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1" i="0" u="none" strike="noStrike" dirty="0">
                          <a:solidFill>
                            <a:srgbClr val="000000"/>
                          </a:solidFill>
                          <a:effectLst/>
                          <a:latin typeface="標楷體" panose="03000509000000000000" pitchFamily="65" charset="-120"/>
                          <a:ea typeface="標楷體" panose="03000509000000000000" pitchFamily="65" charset="-120"/>
                        </a:rPr>
                        <a:t>勞務承攬外包執行情形調查表</a:t>
                      </a:r>
                    </a:p>
                  </a:txBody>
                  <a:tcPr marL="7218" marR="7218" marT="721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25120">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單位</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聯絡人</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業務委外項目</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含</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勞務承攬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金額</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人數</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健檢</a:t>
                      </a:r>
                      <a:r>
                        <a:rPr lang="en-US" altLang="zh-TW" sz="1400" b="0" i="0" u="none" strike="noStrike">
                          <a:solidFill>
                            <a:srgbClr val="000000"/>
                          </a:solidFill>
                          <a:effectLst/>
                          <a:latin typeface="標楷體" panose="03000509000000000000" pitchFamily="65" charset="-120"/>
                          <a:ea typeface="標楷體" panose="03000509000000000000" pitchFamily="65" charset="-120"/>
                        </a:rPr>
                        <a:t>/</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全身計測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可行性評估及預期效益</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預算來源</a:t>
                      </a:r>
                      <a:br>
                        <a:rPr lang="zh-TW" altLang="en-US" sz="1400" b="0" i="0" u="none" strike="noStrike">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工時</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備註</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5264">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保健物理組</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配合政府政策為執行日本進口食品檢測、人員劑量計體外劑量評估及輻射偵檢儀器校正等業務</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6</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是</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本所自</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月</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24</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日起，即接收衛福部食藥署等食品主管機關委託，執行食品放射性檢測工作，統計至</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106</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月底止，已完成超過</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萬件樣品檢測。原有檢測人力為現有人員以兼職方式進行檢測，考量政府未來可能政策，調高抽檢比例，須委託專業廠商提供人力支援檢測業務，確保國人食用進口食品之輻射安全。</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4,260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計畫編列除污勞務</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1,740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千元，不足</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2,520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請於</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年度預算納編。</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全時</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日本進口食品檢測</a:t>
                      </a:r>
                      <a:r>
                        <a:rPr lang="en-US" altLang="zh-TW" sz="1400" b="0" i="0" u="none" strike="noStrike">
                          <a:solidFill>
                            <a:srgbClr val="000000"/>
                          </a:solidFill>
                          <a:effectLst/>
                          <a:latin typeface="標楷體" panose="03000509000000000000" pitchFamily="65" charset="-120"/>
                          <a:ea typeface="標楷體" panose="03000509000000000000" pitchFamily="65" charset="-120"/>
                        </a:rPr>
                        <a:t>3</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員、人員劑量計體外劑量評估</a:t>
                      </a:r>
                      <a:r>
                        <a:rPr lang="en-US" altLang="zh-TW" sz="1400" b="0" i="0" u="none" strike="noStrike">
                          <a:solidFill>
                            <a:srgbClr val="000000"/>
                          </a:solidFill>
                          <a:effectLst/>
                          <a:latin typeface="標楷體" panose="03000509000000000000" pitchFamily="65" charset="-120"/>
                          <a:ea typeface="標楷體" panose="03000509000000000000" pitchFamily="65" charset="-120"/>
                        </a:rPr>
                        <a:t>2</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員以及輻射偵檢儀器校正</a:t>
                      </a:r>
                      <a:r>
                        <a:rPr lang="en-US" altLang="zh-TW" sz="1400" b="0" i="0" u="none" strike="noStrike">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員共</a:t>
                      </a:r>
                      <a:r>
                        <a:rPr lang="en-US" altLang="zh-TW" sz="1400" b="0" i="0" u="none" strike="noStrike">
                          <a:solidFill>
                            <a:srgbClr val="000000"/>
                          </a:solidFill>
                          <a:effectLst/>
                          <a:latin typeface="標楷體" panose="03000509000000000000" pitchFamily="65" charset="-120"/>
                          <a:ea typeface="標楷體" panose="03000509000000000000" pitchFamily="65" charset="-120"/>
                        </a:rPr>
                        <a:t>6</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員，預估總經費約</a:t>
                      </a:r>
                      <a:r>
                        <a:rPr lang="en-US" altLang="zh-TW" sz="1400" b="0" i="0" u="none" strike="noStrike">
                          <a:solidFill>
                            <a:srgbClr val="000000"/>
                          </a:solidFill>
                          <a:effectLst/>
                          <a:latin typeface="標楷體" panose="03000509000000000000" pitchFamily="65" charset="-120"/>
                          <a:ea typeface="標楷體" panose="03000509000000000000" pitchFamily="65" charset="-120"/>
                        </a:rPr>
                        <a:t>300</a:t>
                      </a:r>
                      <a:r>
                        <a:rPr lang="zh-TW" altLang="en-US" sz="1400" b="0" i="0" u="none" strike="noStrike">
                          <a:solidFill>
                            <a:srgbClr val="000000"/>
                          </a:solidFill>
                          <a:effectLst/>
                          <a:latin typeface="標楷體" panose="03000509000000000000" pitchFamily="65" charset="-120"/>
                          <a:ea typeface="標楷體" panose="03000509000000000000" pitchFamily="65" charset="-120"/>
                        </a:rPr>
                        <a:t>萬元，</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9699">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秘書室</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本所公文線上簽核及管理系統之維護</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solidFill>
                            <a:srgbClr val="000000"/>
                          </a:solidFill>
                          <a:effectLst/>
                          <a:latin typeface="標楷體" panose="03000509000000000000" pitchFamily="65" charset="-120"/>
                          <a:ea typeface="標楷體" panose="03000509000000000000" pitchFamily="65" charset="-120"/>
                        </a:rPr>
                        <a:t>50</a:t>
                      </a:r>
                      <a:r>
                        <a:rPr lang="zh-TW" altLang="en-US" sz="1400" b="0" i="0" u="none" strike="noStrike">
                          <a:solidFill>
                            <a:srgbClr val="000000"/>
                          </a:solidFill>
                          <a:effectLst/>
                          <a:latin typeface="標楷體" panose="03000509000000000000" pitchFamily="65" charset="-120"/>
                          <a:ea typeface="標楷體" panose="03000509000000000000" pitchFamily="65" charset="-120"/>
                        </a:rPr>
                        <a:t>萬</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廠商未派駐人員</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否</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承商通過檔管局認證，熟悉公文流程及各項規範需求，較具專業優勢。</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配合檔管局修改系統程式，免費更新版本。</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500</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千元，由</a:t>
                      </a:r>
                      <a:r>
                        <a:rPr lang="en-US" altLang="zh-TW" sz="1400" b="0" i="0" u="none" strike="noStrike" dirty="0">
                          <a:solidFill>
                            <a:srgbClr val="000000"/>
                          </a:solidFill>
                          <a:effectLst/>
                          <a:latin typeface="標楷體" panose="03000509000000000000" pitchFamily="65" charset="-120"/>
                          <a:ea typeface="標楷體" panose="03000509000000000000" pitchFamily="65" charset="-120"/>
                        </a:rPr>
                        <a:t>01</a:t>
                      </a: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r>
                      <a:br>
                        <a:rPr lang="zh-TW" altLang="en-US" sz="14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標楷體" panose="03000509000000000000" pitchFamily="65" charset="-120"/>
                          <a:ea typeface="標楷體" panose="03000509000000000000" pitchFamily="65" charset="-120"/>
                        </a:rPr>
                        <a:t>　</a:t>
                      </a:r>
                    </a:p>
                  </a:txBody>
                  <a:tcPr marL="7218" marR="7218" marT="7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922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5"/>
          </a:xfrm>
        </p:spPr>
        <p:txBody>
          <a:bodyPr>
            <a:normAutofit fontScale="90000"/>
          </a:bodyPr>
          <a:lstStyle/>
          <a:p>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zh-TW" sz="4900" dirty="0" smtClean="0">
                <a:latin typeface="標楷體" panose="03000509000000000000" pitchFamily="65" charset="-120"/>
                <a:ea typeface="標楷體" panose="03000509000000000000" pitchFamily="65" charset="-120"/>
              </a:rPr>
              <a:t>勞務</a:t>
            </a:r>
            <a:r>
              <a:rPr lang="zh-TW" altLang="zh-TW" sz="4900" dirty="0">
                <a:latin typeface="標楷體" panose="03000509000000000000" pitchFamily="65" charset="-120"/>
                <a:ea typeface="標楷體" panose="03000509000000000000" pitchFamily="65" charset="-120"/>
              </a:rPr>
              <a:t>承攬案件注意事項</a:t>
            </a:r>
            <a:r>
              <a:rPr lang="zh-TW" altLang="zh-TW" sz="4900" dirty="0" smtClean="0">
                <a:latin typeface="標楷體" panose="03000509000000000000" pitchFamily="65" charset="-120"/>
                <a:ea typeface="標楷體" panose="03000509000000000000" pitchFamily="65" charset="-120"/>
              </a:rPr>
              <a:t>說明</a:t>
            </a:r>
            <a:r>
              <a:rPr lang="zh-TW" altLang="en-US" sz="4900" dirty="0" smtClean="0">
                <a:latin typeface="標楷體" panose="03000509000000000000" pitchFamily="65" charset="-120"/>
                <a:ea typeface="標楷體" panose="03000509000000000000" pitchFamily="65" charset="-120"/>
              </a:rPr>
              <a:t>範例</a:t>
            </a:r>
            <a:r>
              <a:rPr lang="en-US" altLang="zh-TW" sz="4900" dirty="0" smtClean="0">
                <a:latin typeface="標楷體" panose="03000509000000000000" pitchFamily="65" charset="-120"/>
                <a:ea typeface="標楷體" panose="03000509000000000000" pitchFamily="65" charset="-120"/>
              </a:rPr>
              <a:t>1</a:t>
            </a:r>
            <a:endParaRPr lang="zh-TW" altLang="en-US" sz="4900" dirty="0"/>
          </a:p>
        </p:txBody>
      </p:sp>
      <p:sp>
        <p:nvSpPr>
          <p:cNvPr id="4" name="矩形 3"/>
          <p:cNvSpPr/>
          <p:nvPr/>
        </p:nvSpPr>
        <p:spPr>
          <a:xfrm>
            <a:off x="378148" y="1116335"/>
            <a:ext cx="10009112" cy="6247864"/>
          </a:xfrm>
          <a:prstGeom prst="rect">
            <a:avLst/>
          </a:prstGeom>
        </p:spPr>
        <p:txBody>
          <a:bodyPr wrap="square">
            <a:spAutoFit/>
          </a:bodyPr>
          <a:lstStyle/>
          <a:p>
            <a:pPr algn="ctr"/>
            <a:r>
              <a:rPr lang="zh-TW" altLang="zh-TW" sz="2000" dirty="0">
                <a:latin typeface="標楷體" panose="03000509000000000000" pitchFamily="65" charset="-120"/>
                <a:ea typeface="標楷體" panose="03000509000000000000" pitchFamily="65" charset="-120"/>
              </a:rPr>
              <a:t>核能研究所勞務承攬案件注意事項說明</a:t>
            </a:r>
          </a:p>
          <a:p>
            <a:pPr lvl="0"/>
            <a:r>
              <a:rPr lang="zh-TW" altLang="en-US" sz="2000" dirty="0" smtClean="0">
                <a:latin typeface="標楷體" panose="03000509000000000000" pitchFamily="65" charset="-120"/>
                <a:ea typeface="標楷體" panose="03000509000000000000" pitchFamily="65" charset="-120"/>
              </a:rPr>
              <a:t>一、</a:t>
            </a:r>
            <a:r>
              <a:rPr lang="zh-TW" altLang="zh-TW" sz="2000" dirty="0" smtClean="0">
                <a:latin typeface="標楷體" panose="03000509000000000000" pitchFamily="65" charset="-120"/>
                <a:ea typeface="標楷體" panose="03000509000000000000" pitchFamily="65" charset="-120"/>
              </a:rPr>
              <a:t>承攬</a:t>
            </a:r>
            <a:r>
              <a:rPr lang="zh-TW" altLang="zh-TW" sz="2000" dirty="0">
                <a:latin typeface="標楷體" panose="03000509000000000000" pitchFamily="65" charset="-120"/>
                <a:ea typeface="標楷體" panose="03000509000000000000" pitchFamily="65" charset="-120"/>
              </a:rPr>
              <a:t>廠商派駐勞工申訴管道：</a:t>
            </a:r>
          </a:p>
          <a:p>
            <a:pPr marL="444500" lvl="0"/>
            <a:r>
              <a:rPr lang="zh-TW" altLang="zh-TW" sz="2000" dirty="0">
                <a:latin typeface="標楷體" panose="03000509000000000000" pitchFamily="65" charset="-120"/>
                <a:ea typeface="標楷體" panose="03000509000000000000" pitchFamily="65" charset="-120"/>
              </a:rPr>
              <a:t>受理單位：本所○○組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室承辦人○○○</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分機○○○○</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444500" lvl="0"/>
            <a:r>
              <a:rPr lang="zh-TW" altLang="zh-TW" sz="2000" dirty="0">
                <a:latin typeface="標楷體" panose="03000509000000000000" pitchFamily="65" charset="-120"/>
                <a:ea typeface="標楷體" panose="03000509000000000000" pitchFamily="65" charset="-120"/>
              </a:rPr>
              <a:t>申訴方式：以電話、書面或當面告知等方式，形式不拘。</a:t>
            </a:r>
          </a:p>
          <a:p>
            <a:pPr marL="444500" lvl="0"/>
            <a:r>
              <a:rPr lang="zh-TW" altLang="zh-TW" sz="2000" dirty="0">
                <a:latin typeface="標楷體" panose="03000509000000000000" pitchFamily="65" charset="-120"/>
                <a:ea typeface="標楷體" panose="03000509000000000000" pitchFamily="65" charset="-120"/>
              </a:rPr>
              <a:t>申訴流程：派遣勞工申訴→○○組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室○○○</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分機○○○○</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→查明處理→回復當事人。</a:t>
            </a:r>
          </a:p>
          <a:p>
            <a:pPr marL="542925" lvl="0" indent="-542925"/>
            <a:r>
              <a:rPr lang="zh-TW" altLang="en-US" sz="2000" dirty="0" smtClean="0">
                <a:latin typeface="標楷體" panose="03000509000000000000" pitchFamily="65" charset="-120"/>
                <a:ea typeface="標楷體" panose="03000509000000000000" pitchFamily="65" charset="-120"/>
              </a:rPr>
              <a:t>二、</a:t>
            </a:r>
            <a:r>
              <a:rPr lang="zh-TW" altLang="zh-TW" sz="2000" dirty="0" smtClean="0">
                <a:latin typeface="標楷體" panose="03000509000000000000" pitchFamily="65" charset="-120"/>
                <a:ea typeface="標楷體" panose="03000509000000000000" pitchFamily="65" charset="-120"/>
              </a:rPr>
              <a:t>本</a:t>
            </a:r>
            <a:r>
              <a:rPr lang="zh-TW" altLang="zh-TW" sz="2000" dirty="0">
                <a:latin typeface="標楷體" panose="03000509000000000000" pitchFamily="65" charset="-120"/>
                <a:ea typeface="標楷體" panose="03000509000000000000" pitchFamily="65" charset="-120"/>
              </a:rPr>
              <a:t>所發現承攬廠商違反相關勞動法令、性別工作平等法等情事時，將檢附具體事證，通知當地勞工主管機關或勞工保險局（有關勞工保險投保及勞工退休金提繳事項）依法查處。並計罰懲罰性違約金每次新台幣</a:t>
            </a:r>
            <a:r>
              <a:rPr lang="en-US" altLang="zh-TW" sz="2000" dirty="0">
                <a:latin typeface="標楷體" panose="03000509000000000000" pitchFamily="65" charset="-120"/>
                <a:ea typeface="標楷體" panose="03000509000000000000" pitchFamily="65" charset="-120"/>
              </a:rPr>
              <a:t>5,000</a:t>
            </a:r>
            <a:r>
              <a:rPr lang="zh-TW" altLang="zh-TW" sz="2000" dirty="0">
                <a:latin typeface="標楷體" panose="03000509000000000000" pitchFamily="65" charset="-120"/>
                <a:ea typeface="標楷體" panose="03000509000000000000" pitchFamily="65" charset="-120"/>
              </a:rPr>
              <a:t>元</a:t>
            </a:r>
            <a:r>
              <a:rPr lang="zh-TW" altLang="zh-TW" sz="2000" b="1" dirty="0">
                <a:latin typeface="標楷體" panose="03000509000000000000" pitchFamily="65" charset="-120"/>
                <a:ea typeface="標楷體" panose="03000509000000000000" pitchFamily="65" charset="-120"/>
              </a:rPr>
              <a:t>〔或可視案件調整〕</a:t>
            </a:r>
            <a:r>
              <a:rPr lang="zh-TW" altLang="zh-TW" sz="2000" dirty="0">
                <a:latin typeface="標楷體" panose="03000509000000000000" pitchFamily="65" charset="-120"/>
                <a:ea typeface="標楷體" panose="03000509000000000000" pitchFamily="65" charset="-120"/>
              </a:rPr>
              <a:t>。</a:t>
            </a:r>
          </a:p>
          <a:p>
            <a:pPr marL="542925" lvl="0" indent="-542925"/>
            <a:r>
              <a:rPr lang="zh-TW" altLang="en-US" sz="2000" dirty="0" smtClean="0">
                <a:latin typeface="標楷體" panose="03000509000000000000" pitchFamily="65" charset="-120"/>
                <a:ea typeface="標楷體" panose="03000509000000000000" pitchFamily="65" charset="-120"/>
              </a:rPr>
              <a:t>三、</a:t>
            </a:r>
            <a:r>
              <a:rPr lang="zh-TW" altLang="zh-TW" sz="2000" dirty="0" smtClean="0">
                <a:latin typeface="標楷體" panose="03000509000000000000" pitchFamily="65" charset="-120"/>
                <a:ea typeface="標楷體" panose="03000509000000000000" pitchFamily="65" charset="-120"/>
              </a:rPr>
              <a:t>派駐</a:t>
            </a:r>
            <a:r>
              <a:rPr lang="zh-TW" altLang="zh-TW" sz="2000" dirty="0">
                <a:latin typeface="標楷體" panose="03000509000000000000" pitchFamily="65" charset="-120"/>
                <a:ea typeface="標楷體" panose="03000509000000000000" pitchFamily="65" charset="-120"/>
              </a:rPr>
              <a:t>勞工如遭受機關所屬人員性騷擾時，請向本所提出申訴，詳核能研究所勞務承攬人力申訴管道說明</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詳表一</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542925" lvl="0" indent="-542925"/>
            <a:r>
              <a:rPr lang="zh-TW" altLang="en-US" sz="2000" dirty="0" smtClean="0">
                <a:latin typeface="標楷體" panose="03000509000000000000" pitchFamily="65" charset="-120"/>
                <a:ea typeface="標楷體" panose="03000509000000000000" pitchFamily="65" charset="-120"/>
              </a:rPr>
              <a:t>四、</a:t>
            </a:r>
            <a:r>
              <a:rPr lang="zh-TW" altLang="zh-TW" sz="2000" dirty="0" smtClean="0">
                <a:latin typeface="標楷體" panose="03000509000000000000" pitchFamily="65" charset="-120"/>
                <a:ea typeface="標楷體" panose="03000509000000000000" pitchFamily="65" charset="-120"/>
              </a:rPr>
              <a:t>本</a:t>
            </a:r>
            <a:r>
              <a:rPr lang="zh-TW" altLang="zh-TW" sz="2000" dirty="0">
                <a:latin typeface="標楷體" panose="03000509000000000000" pitchFamily="65" charset="-120"/>
                <a:ea typeface="標楷體" panose="03000509000000000000" pitchFamily="65" charset="-120"/>
              </a:rPr>
              <a:t>所得不定期抽訪派駐勞工，以瞭解承攬廠商是否如期依約履行其保障勞工權益之義務。</a:t>
            </a:r>
          </a:p>
          <a:p>
            <a:pPr lvl="0"/>
            <a:r>
              <a:rPr lang="zh-TW" altLang="en-US" sz="2000" dirty="0" smtClean="0">
                <a:latin typeface="標楷體" panose="03000509000000000000" pitchFamily="65" charset="-120"/>
                <a:ea typeface="標楷體" panose="03000509000000000000" pitchFamily="65" charset="-120"/>
              </a:rPr>
              <a:t>五、</a:t>
            </a:r>
            <a:r>
              <a:rPr lang="zh-TW" altLang="zh-TW" sz="2000" dirty="0" smtClean="0">
                <a:latin typeface="標楷體" panose="03000509000000000000" pitchFamily="65" charset="-120"/>
                <a:ea typeface="標楷體" panose="03000509000000000000" pitchFamily="65" charset="-120"/>
              </a:rPr>
              <a:t>承攬</a:t>
            </a:r>
            <a:r>
              <a:rPr lang="zh-TW" altLang="zh-TW" sz="2000" dirty="0">
                <a:latin typeface="標楷體" panose="03000509000000000000" pitchFamily="65" charset="-120"/>
                <a:ea typeface="標楷體" panose="03000509000000000000" pitchFamily="65" charset="-120"/>
              </a:rPr>
              <a:t>廠商需投保雇主意外責任險。保險金額：</a:t>
            </a:r>
          </a:p>
          <a:p>
            <a:pPr lvl="0" indent="542925"/>
            <a:r>
              <a:rPr lang="zh-TW" altLang="zh-TW" sz="2000" dirty="0">
                <a:latin typeface="標楷體" panose="03000509000000000000" pitchFamily="65" charset="-120"/>
                <a:ea typeface="標楷體" panose="03000509000000000000" pitchFamily="65" charset="-120"/>
              </a:rPr>
              <a:t>每一個人體傷或死亡：</a:t>
            </a:r>
            <a:r>
              <a:rPr lang="en-US" altLang="zh-TW" sz="2000" dirty="0">
                <a:latin typeface="標楷體" panose="03000509000000000000" pitchFamily="65" charset="-120"/>
                <a:ea typeface="標楷體" panose="03000509000000000000" pitchFamily="65" charset="-120"/>
              </a:rPr>
              <a:t>300</a:t>
            </a:r>
            <a:r>
              <a:rPr lang="zh-TW" altLang="zh-TW" sz="2000" dirty="0">
                <a:latin typeface="標楷體" panose="03000509000000000000" pitchFamily="65" charset="-120"/>
                <a:ea typeface="標楷體" panose="03000509000000000000" pitchFamily="65" charset="-120"/>
              </a:rPr>
              <a:t>萬。</a:t>
            </a:r>
          </a:p>
          <a:p>
            <a:pPr lvl="0" indent="542925"/>
            <a:r>
              <a:rPr lang="zh-TW" altLang="zh-TW" sz="2000" dirty="0">
                <a:latin typeface="標楷體" panose="03000509000000000000" pitchFamily="65" charset="-120"/>
                <a:ea typeface="標楷體" panose="03000509000000000000" pitchFamily="65" charset="-120"/>
              </a:rPr>
              <a:t>每一事故體傷或與死亡：</a:t>
            </a:r>
            <a:r>
              <a:rPr lang="en-US" altLang="zh-TW" sz="2000" dirty="0">
                <a:latin typeface="標楷體" panose="03000509000000000000" pitchFamily="65" charset="-120"/>
                <a:ea typeface="標楷體" panose="03000509000000000000" pitchFamily="65" charset="-120"/>
              </a:rPr>
              <a:t>1000</a:t>
            </a:r>
            <a:r>
              <a:rPr lang="zh-TW" altLang="zh-TW" sz="2000" dirty="0">
                <a:latin typeface="標楷體" panose="03000509000000000000" pitchFamily="65" charset="-120"/>
                <a:ea typeface="標楷體" panose="03000509000000000000" pitchFamily="65" charset="-120"/>
              </a:rPr>
              <a:t>萬。</a:t>
            </a:r>
          </a:p>
          <a:p>
            <a:pPr lvl="0" indent="542925"/>
            <a:r>
              <a:rPr lang="zh-TW" altLang="zh-TW" sz="2000" dirty="0">
                <a:latin typeface="標楷體" panose="03000509000000000000" pitchFamily="65" charset="-120"/>
                <a:ea typeface="標楷體" panose="03000509000000000000" pitchFamily="65" charset="-120"/>
              </a:rPr>
              <a:t>保險期間內最高累積責任：</a:t>
            </a:r>
            <a:r>
              <a:rPr lang="en-US" altLang="zh-TW" sz="2000" dirty="0">
                <a:latin typeface="標楷體" panose="03000509000000000000" pitchFamily="65" charset="-120"/>
                <a:ea typeface="標楷體" panose="03000509000000000000" pitchFamily="65" charset="-120"/>
              </a:rPr>
              <a:t>3000</a:t>
            </a:r>
            <a:r>
              <a:rPr lang="zh-TW" altLang="zh-TW" sz="2000" dirty="0">
                <a:latin typeface="標楷體" panose="03000509000000000000" pitchFamily="65" charset="-120"/>
                <a:ea typeface="標楷體" panose="03000509000000000000" pitchFamily="65" charset="-120"/>
              </a:rPr>
              <a:t>萬。</a:t>
            </a:r>
            <a:r>
              <a:rPr lang="zh-TW" altLang="zh-TW" sz="2000" b="1" dirty="0">
                <a:latin typeface="標楷體" panose="03000509000000000000" pitchFamily="65" charset="-120"/>
                <a:ea typeface="標楷體" panose="03000509000000000000" pitchFamily="65" charset="-120"/>
              </a:rPr>
              <a:t>〔或可視案件調整，但要超過採購申請金額〕</a:t>
            </a:r>
            <a:endParaRPr lang="zh-TW" altLang="zh-TW" sz="2000" dirty="0">
              <a:latin typeface="標楷體" panose="03000509000000000000" pitchFamily="65" charset="-120"/>
              <a:ea typeface="標楷體" panose="03000509000000000000" pitchFamily="65" charset="-120"/>
            </a:endParaRPr>
          </a:p>
          <a:p>
            <a:pPr marL="542925" lvl="0" indent="-542925"/>
            <a:r>
              <a:rPr lang="zh-TW" altLang="en-US" sz="2000" dirty="0" smtClean="0">
                <a:latin typeface="標楷體" panose="03000509000000000000" pitchFamily="65" charset="-120"/>
                <a:ea typeface="標楷體" panose="03000509000000000000" pitchFamily="65" charset="-120"/>
              </a:rPr>
              <a:t>六、</a:t>
            </a:r>
            <a:r>
              <a:rPr lang="zh-TW" altLang="zh-TW" sz="2000" dirty="0" smtClean="0">
                <a:latin typeface="標楷體" panose="03000509000000000000" pitchFamily="65" charset="-120"/>
                <a:ea typeface="標楷體" panose="03000509000000000000" pitchFamily="65" charset="-120"/>
              </a:rPr>
              <a:t>承攬</a:t>
            </a:r>
            <a:r>
              <a:rPr lang="zh-TW" altLang="zh-TW" sz="2000" dirty="0">
                <a:latin typeface="標楷體" panose="03000509000000000000" pitchFamily="65" charset="-120"/>
                <a:ea typeface="標楷體" panose="03000509000000000000" pitchFamily="65" charset="-120"/>
              </a:rPr>
              <a:t>廠商應指定派駐勞工中一人為主管，做為本所與承攬廠商之聯繫窗口，並負責管理其他派駐勞工。承攬廠商指定之主管人員如有未能到本所之情況，應有職務代理機制。</a:t>
            </a:r>
          </a:p>
        </p:txBody>
      </p:sp>
    </p:spTree>
    <p:extLst>
      <p:ext uri="{BB962C8B-B14F-4D97-AF65-F5344CB8AC3E}">
        <p14:creationId xmlns:p14="http://schemas.microsoft.com/office/powerpoint/2010/main" val="7861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1"/>
          </a:xfrm>
        </p:spPr>
        <p:txBody>
          <a:bodyPr>
            <a:normAutofit fontScale="90000"/>
          </a:bodyPr>
          <a:lstStyle/>
          <a:p>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zh-TW" sz="4800" dirty="0" smtClean="0">
                <a:latin typeface="標楷體" panose="03000509000000000000" pitchFamily="65" charset="-120"/>
                <a:ea typeface="標楷體" panose="03000509000000000000" pitchFamily="65" charset="-120"/>
              </a:rPr>
              <a:t>勞務</a:t>
            </a:r>
            <a:r>
              <a:rPr lang="zh-TW" altLang="zh-TW" sz="4800" dirty="0">
                <a:latin typeface="標楷體" panose="03000509000000000000" pitchFamily="65" charset="-120"/>
                <a:ea typeface="標楷體" panose="03000509000000000000" pitchFamily="65" charset="-120"/>
              </a:rPr>
              <a:t>承攬案件注意事項說明</a:t>
            </a:r>
            <a:r>
              <a:rPr lang="zh-TW" altLang="en-US" sz="4800" dirty="0" smtClean="0">
                <a:latin typeface="標楷體" panose="03000509000000000000" pitchFamily="65" charset="-120"/>
                <a:ea typeface="標楷體" panose="03000509000000000000" pitchFamily="65" charset="-120"/>
              </a:rPr>
              <a:t>範例</a:t>
            </a:r>
            <a:r>
              <a:rPr lang="en-US" altLang="zh-TW" sz="4800" dirty="0" smtClean="0">
                <a:latin typeface="標楷體" panose="03000509000000000000" pitchFamily="65" charset="-120"/>
                <a:ea typeface="標楷體" panose="03000509000000000000" pitchFamily="65" charset="-120"/>
              </a:rPr>
              <a:t>2</a:t>
            </a:r>
            <a:endParaRPr lang="zh-TW" altLang="en-US" dirty="0"/>
          </a:p>
        </p:txBody>
      </p:sp>
      <p:sp>
        <p:nvSpPr>
          <p:cNvPr id="5" name="矩形 4"/>
          <p:cNvSpPr/>
          <p:nvPr/>
        </p:nvSpPr>
        <p:spPr>
          <a:xfrm>
            <a:off x="378148" y="1332359"/>
            <a:ext cx="10009112" cy="5940088"/>
          </a:xfrm>
          <a:prstGeom prst="rect">
            <a:avLst/>
          </a:prstGeom>
        </p:spPr>
        <p:txBody>
          <a:bodyPr wrap="square">
            <a:spAutoFit/>
          </a:bodyPr>
          <a:lstStyle/>
          <a:p>
            <a:pPr algn="ctr"/>
            <a:r>
              <a:rPr lang="zh-TW" altLang="zh-TW" sz="2000" dirty="0">
                <a:latin typeface="標楷體" panose="03000509000000000000" pitchFamily="65" charset="-120"/>
                <a:ea typeface="標楷體" panose="03000509000000000000" pitchFamily="65" charset="-120"/>
              </a:rPr>
              <a:t>核能研究所勞務承攬案件注意事項說明</a:t>
            </a:r>
          </a:p>
          <a:p>
            <a:pPr lvl="0"/>
            <a:r>
              <a:rPr lang="zh-TW" altLang="en-US" sz="1800" dirty="0" smtClean="0">
                <a:latin typeface="標楷體" panose="03000509000000000000" pitchFamily="65" charset="-120"/>
                <a:ea typeface="標楷體" panose="03000509000000000000" pitchFamily="65" charset="-120"/>
              </a:rPr>
              <a:t>一、</a:t>
            </a:r>
            <a:r>
              <a:rPr lang="zh-TW" altLang="zh-TW" sz="1800" dirty="0" smtClean="0">
                <a:latin typeface="標楷體" panose="03000509000000000000" pitchFamily="65" charset="-120"/>
                <a:ea typeface="標楷體" panose="03000509000000000000" pitchFamily="65" charset="-120"/>
              </a:rPr>
              <a:t>承攬</a:t>
            </a:r>
            <a:r>
              <a:rPr lang="zh-TW" altLang="zh-TW" sz="1800" dirty="0">
                <a:latin typeface="標楷體" panose="03000509000000000000" pitchFamily="65" charset="-120"/>
                <a:ea typeface="標楷體" panose="03000509000000000000" pitchFamily="65" charset="-120"/>
              </a:rPr>
              <a:t>廠商派駐勞工申訴管道：</a:t>
            </a:r>
          </a:p>
          <a:p>
            <a:pPr marL="444500" lvl="0"/>
            <a:r>
              <a:rPr lang="zh-TW" altLang="zh-TW" sz="1800" dirty="0">
                <a:latin typeface="標楷體" panose="03000509000000000000" pitchFamily="65" charset="-120"/>
                <a:ea typeface="標楷體" panose="03000509000000000000" pitchFamily="65" charset="-120"/>
              </a:rPr>
              <a:t>受理單位：本所○○組</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室承辦人○○○</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分機○○○○</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a:t>
            </a:r>
          </a:p>
          <a:p>
            <a:pPr marL="444500" lvl="0"/>
            <a:r>
              <a:rPr lang="zh-TW" altLang="zh-TW" sz="1800" dirty="0">
                <a:latin typeface="標楷體" panose="03000509000000000000" pitchFamily="65" charset="-120"/>
                <a:ea typeface="標楷體" panose="03000509000000000000" pitchFamily="65" charset="-120"/>
              </a:rPr>
              <a:t>申訴方式：以電話、書面或當面告知等方式，形式不拘。</a:t>
            </a:r>
          </a:p>
          <a:p>
            <a:pPr marL="444500" lvl="0"/>
            <a:r>
              <a:rPr lang="zh-TW" altLang="zh-TW" sz="1800" dirty="0">
                <a:latin typeface="標楷體" panose="03000509000000000000" pitchFamily="65" charset="-120"/>
                <a:ea typeface="標楷體" panose="03000509000000000000" pitchFamily="65" charset="-120"/>
              </a:rPr>
              <a:t>申訴流程：派遣勞工申訴→○○組</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室○○○</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分機○○○○</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→查明處理→回復當事人。</a:t>
            </a:r>
          </a:p>
          <a:p>
            <a:pPr marL="542925" lvl="0" indent="-542925"/>
            <a:r>
              <a:rPr lang="zh-TW" altLang="en-US" sz="1800" dirty="0" smtClean="0">
                <a:latin typeface="標楷體" panose="03000509000000000000" pitchFamily="65" charset="-120"/>
                <a:ea typeface="標楷體" panose="03000509000000000000" pitchFamily="65" charset="-120"/>
              </a:rPr>
              <a:t>二、</a:t>
            </a:r>
            <a:r>
              <a:rPr lang="zh-TW" altLang="zh-TW" sz="1800" dirty="0" smtClean="0">
                <a:latin typeface="標楷體" panose="03000509000000000000" pitchFamily="65" charset="-120"/>
                <a:ea typeface="標楷體" panose="03000509000000000000" pitchFamily="65" charset="-120"/>
              </a:rPr>
              <a:t>本</a:t>
            </a:r>
            <a:r>
              <a:rPr lang="zh-TW" altLang="zh-TW" sz="1800" dirty="0">
                <a:latin typeface="標楷體" panose="03000509000000000000" pitchFamily="65" charset="-120"/>
                <a:ea typeface="標楷體" panose="03000509000000000000" pitchFamily="65" charset="-120"/>
              </a:rPr>
              <a:t>所發現承攬廠商違反相關勞動法令、性別工作平等法等情事時，將檢附具體事證，通知當地勞工主管機關或勞工保險局（有關勞工保險投保及勞工退休金提繳事項）依法查處。並計罰懲罰性違約金每次新台幣</a:t>
            </a:r>
            <a:r>
              <a:rPr lang="en-US" altLang="zh-TW" sz="1800" dirty="0">
                <a:latin typeface="標楷體" panose="03000509000000000000" pitchFamily="65" charset="-120"/>
                <a:ea typeface="標楷體" panose="03000509000000000000" pitchFamily="65" charset="-120"/>
              </a:rPr>
              <a:t>5,000</a:t>
            </a:r>
            <a:r>
              <a:rPr lang="zh-TW" altLang="zh-TW" sz="1800" dirty="0">
                <a:latin typeface="標楷體" panose="03000509000000000000" pitchFamily="65" charset="-120"/>
                <a:ea typeface="標楷體" panose="03000509000000000000" pitchFamily="65" charset="-120"/>
              </a:rPr>
              <a:t>元</a:t>
            </a:r>
            <a:r>
              <a:rPr lang="zh-TW" altLang="zh-TW" sz="1800" b="1" dirty="0">
                <a:latin typeface="標楷體" panose="03000509000000000000" pitchFamily="65" charset="-120"/>
                <a:ea typeface="標楷體" panose="03000509000000000000" pitchFamily="65" charset="-120"/>
              </a:rPr>
              <a:t>〔或可視案件調整〕</a:t>
            </a:r>
            <a:r>
              <a:rPr lang="zh-TW" altLang="zh-TW" sz="1800" dirty="0">
                <a:latin typeface="標楷體" panose="03000509000000000000" pitchFamily="65" charset="-120"/>
                <a:ea typeface="標楷體" panose="03000509000000000000" pitchFamily="65" charset="-120"/>
              </a:rPr>
              <a:t>。</a:t>
            </a:r>
          </a:p>
          <a:p>
            <a:pPr marL="542925" lvl="0" indent="-542925"/>
            <a:r>
              <a:rPr lang="zh-TW" altLang="en-US" sz="1800" dirty="0" smtClean="0">
                <a:latin typeface="標楷體" panose="03000509000000000000" pitchFamily="65" charset="-120"/>
                <a:ea typeface="標楷體" panose="03000509000000000000" pitchFamily="65" charset="-120"/>
              </a:rPr>
              <a:t>三、</a:t>
            </a:r>
            <a:r>
              <a:rPr lang="zh-TW" altLang="zh-TW" sz="1800" dirty="0" smtClean="0">
                <a:latin typeface="標楷體" panose="03000509000000000000" pitchFamily="65" charset="-120"/>
                <a:ea typeface="標楷體" panose="03000509000000000000" pitchFamily="65" charset="-120"/>
              </a:rPr>
              <a:t>派駐</a:t>
            </a:r>
            <a:r>
              <a:rPr lang="zh-TW" altLang="zh-TW" sz="1800" dirty="0">
                <a:latin typeface="標楷體" panose="03000509000000000000" pitchFamily="65" charset="-120"/>
                <a:ea typeface="標楷體" panose="03000509000000000000" pitchFamily="65" charset="-120"/>
              </a:rPr>
              <a:t>勞工如遭受機關所屬人員性騷擾時，請向本所提出申訴，詳核能研究所勞務承攬人力申訴管道說明</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詳表一</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a:t>
            </a:r>
          </a:p>
          <a:p>
            <a:pPr marL="542925" lvl="0" indent="-542925"/>
            <a:r>
              <a:rPr lang="zh-TW" altLang="en-US" sz="1800" dirty="0" smtClean="0">
                <a:latin typeface="標楷體" panose="03000509000000000000" pitchFamily="65" charset="-120"/>
                <a:ea typeface="標楷體" panose="03000509000000000000" pitchFamily="65" charset="-120"/>
              </a:rPr>
              <a:t>四、</a:t>
            </a:r>
            <a:r>
              <a:rPr lang="zh-TW" altLang="zh-TW" sz="1800" dirty="0" smtClean="0">
                <a:latin typeface="標楷體" panose="03000509000000000000" pitchFamily="65" charset="-120"/>
                <a:ea typeface="標楷體" panose="03000509000000000000" pitchFamily="65" charset="-120"/>
              </a:rPr>
              <a:t>本</a:t>
            </a:r>
            <a:r>
              <a:rPr lang="zh-TW" altLang="zh-TW" sz="1800" dirty="0">
                <a:latin typeface="標楷體" panose="03000509000000000000" pitchFamily="65" charset="-120"/>
                <a:ea typeface="標楷體" panose="03000509000000000000" pitchFamily="65" charset="-120"/>
              </a:rPr>
              <a:t>所得不定期抽訪派駐勞工，以瞭解承攬廠商是否如期依約履行其保障勞工權益之義務。</a:t>
            </a:r>
          </a:p>
          <a:p>
            <a:pPr lvl="0"/>
            <a:r>
              <a:rPr lang="zh-TW" altLang="en-US" sz="1800" dirty="0" smtClean="0">
                <a:latin typeface="標楷體" panose="03000509000000000000" pitchFamily="65" charset="-120"/>
                <a:ea typeface="標楷體" panose="03000509000000000000" pitchFamily="65" charset="-120"/>
              </a:rPr>
              <a:t>五、</a:t>
            </a:r>
            <a:r>
              <a:rPr lang="zh-TW" altLang="zh-TW" sz="1800" dirty="0" smtClean="0">
                <a:latin typeface="標楷體" panose="03000509000000000000" pitchFamily="65" charset="-120"/>
                <a:ea typeface="標楷體" panose="03000509000000000000" pitchFamily="65" charset="-120"/>
              </a:rPr>
              <a:t>承攬</a:t>
            </a:r>
            <a:r>
              <a:rPr lang="zh-TW" altLang="zh-TW" sz="1800" dirty="0">
                <a:latin typeface="標楷體" panose="03000509000000000000" pitchFamily="65" charset="-120"/>
                <a:ea typeface="標楷體" panose="03000509000000000000" pitchFamily="65" charset="-120"/>
              </a:rPr>
              <a:t>廠商需投保雇主意外責任險。保險金額：</a:t>
            </a:r>
          </a:p>
          <a:p>
            <a:pPr lvl="0" indent="542925"/>
            <a:r>
              <a:rPr lang="zh-TW" altLang="zh-TW" sz="1800" dirty="0">
                <a:latin typeface="標楷體" panose="03000509000000000000" pitchFamily="65" charset="-120"/>
                <a:ea typeface="標楷體" panose="03000509000000000000" pitchFamily="65" charset="-120"/>
              </a:rPr>
              <a:t>每一個人體傷或死亡：</a:t>
            </a:r>
            <a:r>
              <a:rPr lang="en-US" altLang="zh-TW" sz="1800" dirty="0">
                <a:latin typeface="標楷體" panose="03000509000000000000" pitchFamily="65" charset="-120"/>
                <a:ea typeface="標楷體" panose="03000509000000000000" pitchFamily="65" charset="-120"/>
              </a:rPr>
              <a:t>300</a:t>
            </a:r>
            <a:r>
              <a:rPr lang="zh-TW" altLang="zh-TW" sz="1800" dirty="0">
                <a:latin typeface="標楷體" panose="03000509000000000000" pitchFamily="65" charset="-120"/>
                <a:ea typeface="標楷體" panose="03000509000000000000" pitchFamily="65" charset="-120"/>
              </a:rPr>
              <a:t>萬。</a:t>
            </a:r>
          </a:p>
          <a:p>
            <a:pPr lvl="0" indent="542925"/>
            <a:r>
              <a:rPr lang="zh-TW" altLang="zh-TW" sz="1800" dirty="0">
                <a:latin typeface="標楷體" panose="03000509000000000000" pitchFamily="65" charset="-120"/>
                <a:ea typeface="標楷體" panose="03000509000000000000" pitchFamily="65" charset="-120"/>
              </a:rPr>
              <a:t>每一事故體傷或與死亡：</a:t>
            </a:r>
            <a:r>
              <a:rPr lang="en-US" altLang="zh-TW" sz="1800" dirty="0">
                <a:latin typeface="標楷體" panose="03000509000000000000" pitchFamily="65" charset="-120"/>
                <a:ea typeface="標楷體" panose="03000509000000000000" pitchFamily="65" charset="-120"/>
              </a:rPr>
              <a:t>1000</a:t>
            </a:r>
            <a:r>
              <a:rPr lang="zh-TW" altLang="zh-TW" sz="1800" dirty="0">
                <a:latin typeface="標楷體" panose="03000509000000000000" pitchFamily="65" charset="-120"/>
                <a:ea typeface="標楷體" panose="03000509000000000000" pitchFamily="65" charset="-120"/>
              </a:rPr>
              <a:t>萬。</a:t>
            </a:r>
          </a:p>
          <a:p>
            <a:pPr lvl="0" indent="542925"/>
            <a:r>
              <a:rPr lang="zh-TW" altLang="zh-TW" sz="1800" dirty="0">
                <a:latin typeface="標楷體" panose="03000509000000000000" pitchFamily="65" charset="-120"/>
                <a:ea typeface="標楷體" panose="03000509000000000000" pitchFamily="65" charset="-120"/>
              </a:rPr>
              <a:t>保險期間內最高累積責任：</a:t>
            </a:r>
            <a:r>
              <a:rPr lang="en-US" altLang="zh-TW" sz="1800" dirty="0">
                <a:latin typeface="標楷體" panose="03000509000000000000" pitchFamily="65" charset="-120"/>
                <a:ea typeface="標楷體" panose="03000509000000000000" pitchFamily="65" charset="-120"/>
              </a:rPr>
              <a:t>3000</a:t>
            </a:r>
            <a:r>
              <a:rPr lang="zh-TW" altLang="zh-TW" sz="1800" dirty="0">
                <a:latin typeface="標楷體" panose="03000509000000000000" pitchFamily="65" charset="-120"/>
                <a:ea typeface="標楷體" panose="03000509000000000000" pitchFamily="65" charset="-120"/>
              </a:rPr>
              <a:t>萬。</a:t>
            </a:r>
            <a:r>
              <a:rPr lang="zh-TW" altLang="zh-TW" sz="1800" b="1" dirty="0">
                <a:latin typeface="標楷體" panose="03000509000000000000" pitchFamily="65" charset="-120"/>
                <a:ea typeface="標楷體" panose="03000509000000000000" pitchFamily="65" charset="-120"/>
              </a:rPr>
              <a:t>〔或可視案件調整，但要超過採購申請金額〕</a:t>
            </a:r>
            <a:endParaRPr lang="zh-TW" altLang="zh-TW" sz="1800" dirty="0">
              <a:latin typeface="標楷體" panose="03000509000000000000" pitchFamily="65" charset="-120"/>
              <a:ea typeface="標楷體" panose="03000509000000000000" pitchFamily="65" charset="-120"/>
            </a:endParaRPr>
          </a:p>
          <a:p>
            <a:pPr marL="542925" lvl="0" indent="-542925"/>
            <a:r>
              <a:rPr lang="zh-TW" altLang="en-US" sz="1800" dirty="0" smtClean="0">
                <a:latin typeface="標楷體" panose="03000509000000000000" pitchFamily="65" charset="-120"/>
                <a:ea typeface="標楷體" panose="03000509000000000000" pitchFamily="65" charset="-120"/>
              </a:rPr>
              <a:t>六、</a:t>
            </a:r>
            <a:r>
              <a:rPr lang="zh-TW" altLang="zh-TW" sz="1800" dirty="0" smtClean="0">
                <a:latin typeface="標楷體" panose="03000509000000000000" pitchFamily="65" charset="-120"/>
                <a:ea typeface="標楷體" panose="03000509000000000000" pitchFamily="65" charset="-120"/>
              </a:rPr>
              <a:t>承攬</a:t>
            </a:r>
            <a:r>
              <a:rPr lang="zh-TW" altLang="zh-TW" sz="1800" dirty="0">
                <a:latin typeface="標楷體" panose="03000509000000000000" pitchFamily="65" charset="-120"/>
                <a:ea typeface="標楷體" panose="03000509000000000000" pitchFamily="65" charset="-120"/>
              </a:rPr>
              <a:t>廠商應指定派駐勞工中一人為主管，做為本所與承攬廠商之聯繫窗口，並負責管理其他派駐勞工。承攬廠商指定之主管人員如有未能到本所之情況，應有職務代理機制</a:t>
            </a:r>
            <a:r>
              <a:rPr lang="zh-TW" altLang="zh-TW"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444500" lvl="0" indent="-444500">
              <a:tabLst>
                <a:tab pos="444500" algn="l"/>
              </a:tabLst>
            </a:pPr>
            <a:r>
              <a:rPr lang="zh-TW" altLang="en-US" sz="1800" dirty="0" smtClean="0">
                <a:solidFill>
                  <a:srgbClr val="FF0000"/>
                </a:solidFill>
                <a:latin typeface="標楷體" panose="03000509000000000000" pitchFamily="65" charset="-120"/>
                <a:ea typeface="標楷體" panose="03000509000000000000" pitchFamily="65" charset="-120"/>
              </a:rPr>
              <a:t>七、</a:t>
            </a:r>
            <a:r>
              <a:rPr lang="zh-TW" altLang="zh-TW" sz="1800" dirty="0" smtClean="0">
                <a:solidFill>
                  <a:srgbClr val="FF0000"/>
                </a:solidFill>
                <a:latin typeface="標楷體" panose="03000509000000000000" pitchFamily="65" charset="-120"/>
                <a:ea typeface="標楷體" panose="03000509000000000000" pitchFamily="65" charset="-120"/>
              </a:rPr>
              <a:t>承攬</a:t>
            </a:r>
            <a:r>
              <a:rPr lang="zh-TW" altLang="zh-TW" sz="1800" dirty="0">
                <a:solidFill>
                  <a:srgbClr val="FF0000"/>
                </a:solidFill>
                <a:latin typeface="標楷體" panose="03000509000000000000" pitchFamily="65" charset="-120"/>
                <a:ea typeface="標楷體" panose="03000509000000000000" pitchFamily="65" charset="-120"/>
              </a:rPr>
              <a:t>廠商指派勞工於開工時</a:t>
            </a:r>
            <a:r>
              <a:rPr lang="zh-TW" altLang="zh-TW" sz="1800" b="1" dirty="0">
                <a:solidFill>
                  <a:srgbClr val="FF0000"/>
                </a:solidFill>
                <a:latin typeface="標楷體" panose="03000509000000000000" pitchFamily="65" charset="-120"/>
                <a:ea typeface="標楷體" panose="03000509000000000000" pitchFamily="65" charset="-120"/>
              </a:rPr>
              <a:t>〔或開工後</a:t>
            </a:r>
            <a:r>
              <a:rPr lang="en-US" altLang="zh-TW" sz="1800" b="1" dirty="0">
                <a:solidFill>
                  <a:srgbClr val="FF0000"/>
                </a:solidFill>
                <a:latin typeface="標楷體" panose="03000509000000000000" pitchFamily="65" charset="-120"/>
                <a:ea typeface="標楷體" panose="03000509000000000000" pitchFamily="65" charset="-120"/>
              </a:rPr>
              <a:t>  </a:t>
            </a:r>
            <a:r>
              <a:rPr lang="zh-TW" altLang="zh-TW" sz="1800" b="1" dirty="0">
                <a:solidFill>
                  <a:srgbClr val="FF0000"/>
                </a:solidFill>
                <a:latin typeface="標楷體" panose="03000509000000000000" pitchFamily="65" charset="-120"/>
                <a:ea typeface="標楷體" panose="03000509000000000000" pitchFamily="65" charset="-120"/>
              </a:rPr>
              <a:t>日內〕</a:t>
            </a:r>
            <a:r>
              <a:rPr lang="zh-TW" altLang="zh-TW" sz="1800" dirty="0">
                <a:solidFill>
                  <a:srgbClr val="FF0000"/>
                </a:solidFill>
                <a:latin typeface="標楷體" panose="03000509000000000000" pitchFamily="65" charset="-120"/>
                <a:ea typeface="標楷體" panose="03000509000000000000" pitchFamily="65" charset="-120"/>
              </a:rPr>
              <a:t>須檢附「游離輻射作業勞工特殊體格及健康檢查紀錄」</a:t>
            </a:r>
            <a:r>
              <a:rPr lang="en-US" altLang="zh-TW"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0000"/>
                </a:solidFill>
                <a:latin typeface="標楷體" panose="03000509000000000000" pitchFamily="65" charset="-120"/>
                <a:ea typeface="標楷體" panose="03000509000000000000" pitchFamily="65" charset="-120"/>
              </a:rPr>
              <a:t>詳表二</a:t>
            </a:r>
            <a:r>
              <a:rPr lang="en-US" altLang="zh-TW"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0000"/>
                </a:solidFill>
                <a:latin typeface="標楷體" panose="03000509000000000000" pitchFamily="65" charset="-120"/>
                <a:ea typeface="標楷體" panose="03000509000000000000" pitchFamily="65" charset="-120"/>
              </a:rPr>
              <a:t>。</a:t>
            </a:r>
          </a:p>
          <a:p>
            <a:pPr marL="444500" lvl="0" indent="-444500"/>
            <a:r>
              <a:rPr lang="zh-TW" altLang="en-US" sz="1800" dirty="0" smtClean="0">
                <a:solidFill>
                  <a:srgbClr val="FF0000"/>
                </a:solidFill>
                <a:latin typeface="標楷體" panose="03000509000000000000" pitchFamily="65" charset="-120"/>
                <a:ea typeface="標楷體" panose="03000509000000000000" pitchFamily="65" charset="-120"/>
              </a:rPr>
              <a:t>八、</a:t>
            </a:r>
            <a:r>
              <a:rPr lang="zh-TW" altLang="zh-TW" sz="1800" dirty="0" smtClean="0">
                <a:solidFill>
                  <a:srgbClr val="FF0000"/>
                </a:solidFill>
                <a:latin typeface="標楷體" panose="03000509000000000000" pitchFamily="65" charset="-120"/>
                <a:ea typeface="標楷體" panose="03000509000000000000" pitchFamily="65" charset="-120"/>
              </a:rPr>
              <a:t>本</a:t>
            </a:r>
            <a:r>
              <a:rPr lang="zh-TW" altLang="zh-TW" sz="1800" dirty="0">
                <a:solidFill>
                  <a:srgbClr val="FF0000"/>
                </a:solidFill>
                <a:latin typeface="標楷體" panose="03000509000000000000" pitchFamily="65" charset="-120"/>
                <a:ea typeface="標楷體" panose="03000509000000000000" pitchFamily="65" charset="-120"/>
              </a:rPr>
              <a:t>所提供派駐本所勞工於入所及離所時辦理全身計測作業，承攬廠商於契約期間中途有更換指派勞工時，新進及離職勞工仍應依規定於入所及離所時辦理全身計測作業</a:t>
            </a:r>
            <a:r>
              <a:rPr lang="zh-TW" altLang="zh-TW" sz="1800" dirty="0" smtClean="0">
                <a:solidFill>
                  <a:srgbClr val="FF0000"/>
                </a:solidFill>
                <a:latin typeface="標楷體" panose="03000509000000000000" pitchFamily="65" charset="-120"/>
                <a:ea typeface="標楷體" panose="03000509000000000000" pitchFamily="65" charset="-120"/>
              </a:rPr>
              <a:t>。</a:t>
            </a:r>
            <a:endParaRPr lang="zh-TW" altLang="zh-TW" sz="18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737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表一</a:t>
            </a:r>
            <a:r>
              <a:rPr lang="zh-TW" altLang="zh-TW" sz="5400" kern="100" dirty="0">
                <a:latin typeface="標楷體" panose="03000509000000000000" pitchFamily="65" charset="-120"/>
                <a:ea typeface="標楷體" panose="03000509000000000000" pitchFamily="65" charset="-120"/>
                <a:cs typeface="Times New Roman"/>
              </a:rPr>
              <a:t>勞務承攬人力申訴管道</a:t>
            </a:r>
            <a:r>
              <a:rPr lang="zh-TW" altLang="zh-TW" sz="5400" kern="100" dirty="0" smtClean="0">
                <a:latin typeface="標楷體" panose="03000509000000000000" pitchFamily="65" charset="-120"/>
                <a:ea typeface="標楷體" panose="03000509000000000000" pitchFamily="65" charset="-120"/>
                <a:cs typeface="Times New Roman"/>
              </a:rPr>
              <a:t>說明</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287874" y="1116335"/>
            <a:ext cx="10099385" cy="6217087"/>
          </a:xfrm>
          <a:prstGeom prst="rect">
            <a:avLst/>
          </a:prstGeom>
        </p:spPr>
        <p:txBody>
          <a:bodyPr wrap="square">
            <a:spAutoFit/>
          </a:bodyPr>
          <a:lstStyle/>
          <a:p>
            <a:pPr algn="ctr">
              <a:spcAft>
                <a:spcPts val="0"/>
              </a:spcAft>
            </a:pPr>
            <a:r>
              <a:rPr lang="zh-TW" altLang="zh-TW" sz="1800" kern="100" dirty="0" smtClean="0">
                <a:latin typeface="標楷體" panose="03000509000000000000" pitchFamily="65" charset="-120"/>
                <a:ea typeface="標楷體" panose="03000509000000000000" pitchFamily="65" charset="-120"/>
                <a:cs typeface="Times New Roman"/>
              </a:rPr>
              <a:t>行政院</a:t>
            </a:r>
            <a:r>
              <a:rPr lang="zh-TW" altLang="zh-TW" sz="1800" kern="100" dirty="0">
                <a:latin typeface="標楷體" panose="03000509000000000000" pitchFamily="65" charset="-120"/>
                <a:ea typeface="標楷體" panose="03000509000000000000" pitchFamily="65" charset="-120"/>
                <a:cs typeface="Times New Roman"/>
              </a:rPr>
              <a:t>原子能委員會核能研究所勞務承攬人力申訴管道說明</a:t>
            </a:r>
          </a:p>
          <a:p>
            <a:pPr algn="just">
              <a:lnSpc>
                <a:spcPts val="2400"/>
              </a:lnSpc>
              <a:spcAft>
                <a:spcPts val="0"/>
              </a:spcAft>
            </a:pPr>
            <a:r>
              <a:rPr lang="zh-TW" altLang="zh-TW" sz="1800" kern="0" dirty="0">
                <a:latin typeface="標楷體" panose="03000509000000000000" pitchFamily="65" charset="-120"/>
                <a:ea typeface="標楷體" panose="03000509000000000000" pitchFamily="65" charset="-120"/>
                <a:cs typeface="新細明體"/>
              </a:rPr>
              <a:t>一、申訴事由及受理單位</a:t>
            </a:r>
            <a:r>
              <a:rPr lang="en-US" altLang="zh-TW" sz="1800" kern="0" dirty="0">
                <a:latin typeface="標楷體" panose="03000509000000000000" pitchFamily="65" charset="-120"/>
                <a:ea typeface="標楷體" panose="03000509000000000000" pitchFamily="65" charset="-120"/>
                <a:cs typeface="新細明體"/>
              </a:rPr>
              <a:t>:</a:t>
            </a:r>
            <a:endParaRPr lang="zh-TW" altLang="zh-TW" sz="1800" kern="100" dirty="0">
              <a:latin typeface="標楷體" panose="03000509000000000000" pitchFamily="65" charset="-120"/>
              <a:ea typeface="標楷體" panose="03000509000000000000" pitchFamily="65" charset="-120"/>
              <a:cs typeface="Times New Roman"/>
            </a:endParaRPr>
          </a:p>
          <a:p>
            <a:pPr marL="358775" algn="just">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勞務承攬人力由勞務承攬事業單位派駐於本所工作時，如有發生雇主未依法或按時給付工資，未依法為勞務承攬人力投保勞工保險、就業保險、全民健康保險及提繳勞工退休金，或有其他違反勞動基準法、性別工作平等法、性騷擾防治法等勞動法令情事者，致權利受損，可分別逕向本所人事室及有勞務承攬人力之功能組提出申訴，本所將儘速協助解決，必要時協助其採取相關救濟措施。</a:t>
            </a:r>
          </a:p>
          <a:p>
            <a:pPr algn="just">
              <a:lnSpc>
                <a:spcPts val="2400"/>
              </a:lnSpc>
              <a:spcAft>
                <a:spcPts val="0"/>
              </a:spcAft>
            </a:pPr>
            <a:r>
              <a:rPr lang="zh-TW" altLang="zh-TW" sz="1800" kern="0" dirty="0">
                <a:latin typeface="標楷體" panose="03000509000000000000" pitchFamily="65" charset="-120"/>
                <a:ea typeface="標楷體" panose="03000509000000000000" pitchFamily="65" charset="-120"/>
                <a:cs typeface="新細明體"/>
              </a:rPr>
              <a:t>二、申訴方式及流程：</a:t>
            </a:r>
            <a:endParaRPr lang="zh-TW" altLang="zh-TW" sz="1800" kern="100" dirty="0">
              <a:latin typeface="標楷體" panose="03000509000000000000" pitchFamily="65" charset="-120"/>
              <a:ea typeface="標楷體" panose="03000509000000000000" pitchFamily="65" charset="-120"/>
              <a:cs typeface="Times New Roman"/>
            </a:endParaRPr>
          </a:p>
          <a:p>
            <a:pPr marL="457200" indent="-228600" algn="just">
              <a:lnSpc>
                <a:spcPts val="2400"/>
              </a:lnSpc>
              <a:spcAft>
                <a:spcPts val="0"/>
              </a:spcAft>
            </a:pPr>
            <a:r>
              <a:rPr lang="en-US" altLang="zh-TW" sz="1800" kern="100" dirty="0">
                <a:latin typeface="標楷體" panose="03000509000000000000" pitchFamily="65" charset="-120"/>
                <a:ea typeface="標楷體" panose="03000509000000000000" pitchFamily="65" charset="-120"/>
                <a:cs typeface="Times New Roman"/>
              </a:rPr>
              <a:t>1.</a:t>
            </a:r>
            <a:r>
              <a:rPr lang="zh-TW" altLang="zh-TW" sz="1800" kern="0" dirty="0">
                <a:latin typeface="標楷體" panose="03000509000000000000" pitchFamily="65" charset="-120"/>
                <a:ea typeface="標楷體" panose="03000509000000000000" pitchFamily="65" charset="-120"/>
                <a:cs typeface="新細明體"/>
              </a:rPr>
              <a:t>可利用</a:t>
            </a:r>
            <a:r>
              <a:rPr lang="zh-TW" altLang="zh-TW" sz="1800" kern="100" dirty="0">
                <a:latin typeface="標楷體" panose="03000509000000000000" pitchFamily="65" charset="-120"/>
                <a:ea typeface="標楷體" panose="03000509000000000000" pitchFamily="65" charset="-120"/>
                <a:cs typeface="Times New Roman"/>
              </a:rPr>
              <a:t>電話、電子郵件</a:t>
            </a:r>
            <a:r>
              <a:rPr lang="zh-TW" altLang="zh-TW" sz="1800" kern="0" dirty="0">
                <a:latin typeface="標楷體" panose="03000509000000000000" pitchFamily="65" charset="-120"/>
                <a:ea typeface="標楷體" panose="03000509000000000000" pitchFamily="65" charset="-120"/>
                <a:cs typeface="新細明體"/>
              </a:rPr>
              <a:t>或書面方式向本所人事室</a:t>
            </a:r>
            <a:r>
              <a:rPr lang="zh-TW" altLang="zh-TW" sz="1800" kern="100" dirty="0">
                <a:latin typeface="標楷體" panose="03000509000000000000" pitchFamily="65" charset="-120"/>
                <a:ea typeface="標楷體" panose="03000509000000000000" pitchFamily="65" charset="-120"/>
                <a:cs typeface="Times New Roman"/>
              </a:rPr>
              <a:t>及有勞務承攬人力之功能組</a:t>
            </a:r>
            <a:r>
              <a:rPr lang="zh-TW" altLang="zh-TW" sz="1800" kern="0" dirty="0">
                <a:latin typeface="標楷體" panose="03000509000000000000" pitchFamily="65" charset="-120"/>
                <a:ea typeface="標楷體" panose="03000509000000000000" pitchFamily="65" charset="-120"/>
                <a:cs typeface="新細明體"/>
              </a:rPr>
              <a:t>提出申訴。</a:t>
            </a:r>
            <a:endParaRPr lang="zh-TW" altLang="zh-TW" sz="1800" kern="100" dirty="0">
              <a:latin typeface="標楷體" panose="03000509000000000000" pitchFamily="65" charset="-120"/>
              <a:ea typeface="標楷體" panose="03000509000000000000" pitchFamily="65" charset="-120"/>
              <a:cs typeface="Times New Roman"/>
            </a:endParaRPr>
          </a:p>
          <a:p>
            <a:pPr marL="442595" indent="-215900" algn="just">
              <a:lnSpc>
                <a:spcPts val="2400"/>
              </a:lnSpc>
              <a:spcAft>
                <a:spcPts val="0"/>
              </a:spcAft>
            </a:pPr>
            <a:r>
              <a:rPr lang="en-US" altLang="zh-TW" sz="1800" kern="0" dirty="0">
                <a:latin typeface="標楷體" panose="03000509000000000000" pitchFamily="65" charset="-120"/>
                <a:ea typeface="標楷體" panose="03000509000000000000" pitchFamily="65" charset="-120"/>
                <a:cs typeface="新細明體"/>
              </a:rPr>
              <a:t>2.</a:t>
            </a:r>
            <a:r>
              <a:rPr lang="zh-TW" altLang="zh-TW" sz="1800" kern="0" dirty="0">
                <a:latin typeface="標楷體" panose="03000509000000000000" pitchFamily="65" charset="-120"/>
                <a:ea typeface="標楷體" panose="03000509000000000000" pitchFamily="65" charset="-120"/>
                <a:cs typeface="新細明體"/>
              </a:rPr>
              <a:t>人事室</a:t>
            </a:r>
            <a:r>
              <a:rPr lang="zh-TW" altLang="zh-TW" sz="1800" kern="100" dirty="0">
                <a:latin typeface="標楷體" panose="03000509000000000000" pitchFamily="65" charset="-120"/>
                <a:ea typeface="標楷體" panose="03000509000000000000" pitchFamily="65" charset="-120"/>
                <a:cs typeface="Times New Roman"/>
              </a:rPr>
              <a:t>及有勞務承攬人力之功能組</a:t>
            </a:r>
            <a:r>
              <a:rPr lang="zh-TW" altLang="zh-TW" sz="1800" kern="0" dirty="0">
                <a:latin typeface="標楷體" panose="03000509000000000000" pitchFamily="65" charset="-120"/>
                <a:ea typeface="標楷體" panose="03000509000000000000" pitchFamily="65" charset="-120"/>
                <a:cs typeface="新細明體"/>
              </a:rPr>
              <a:t>即派員訪查</a:t>
            </a:r>
            <a:r>
              <a:rPr lang="zh-TW" altLang="zh-TW" sz="1800" kern="100" dirty="0">
                <a:latin typeface="標楷體" panose="03000509000000000000" pitchFamily="65" charset="-120"/>
                <a:ea typeface="標楷體" panose="03000509000000000000" pitchFamily="65" charset="-120"/>
                <a:cs typeface="Times New Roman"/>
              </a:rPr>
              <a:t>勞務承攬人力</a:t>
            </a:r>
            <a:r>
              <a:rPr lang="zh-TW" altLang="zh-TW" sz="1800" kern="0" dirty="0">
                <a:latin typeface="標楷體" panose="03000509000000000000" pitchFamily="65" charset="-120"/>
                <a:ea typeface="標楷體" panose="03000509000000000000" pitchFamily="65" charset="-120"/>
                <a:cs typeface="新細明體"/>
              </a:rPr>
              <a:t>及瞭解</a:t>
            </a:r>
            <a:r>
              <a:rPr lang="zh-TW" altLang="zh-TW" sz="1800" kern="100" dirty="0">
                <a:latin typeface="標楷體" panose="03000509000000000000" pitchFamily="65" charset="-120"/>
                <a:ea typeface="標楷體" panose="03000509000000000000" pitchFamily="65" charset="-120"/>
                <a:cs typeface="Times New Roman"/>
              </a:rPr>
              <a:t>勞務承攬</a:t>
            </a:r>
            <a:r>
              <a:rPr lang="zh-TW" altLang="zh-TW" sz="1800" kern="0" dirty="0">
                <a:latin typeface="標楷體" panose="03000509000000000000" pitchFamily="65" charset="-120"/>
                <a:ea typeface="標楷體" panose="03000509000000000000" pitchFamily="65" charset="-120"/>
                <a:cs typeface="新細明體"/>
              </a:rPr>
              <a:t>事業單位是否有</a:t>
            </a:r>
            <a:r>
              <a:rPr lang="zh-TW" altLang="zh-TW" sz="1800" kern="100" dirty="0">
                <a:latin typeface="標楷體" panose="03000509000000000000" pitchFamily="65" charset="-120"/>
                <a:ea typeface="標楷體" panose="03000509000000000000" pitchFamily="65" charset="-120"/>
                <a:cs typeface="Times New Roman"/>
              </a:rPr>
              <a:t>違法</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規</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情事，如勞務承攬人力遭受本所所屬人員性騷擾時，本所應受理申訴並與勞務承攬事業單位共同調查。</a:t>
            </a:r>
          </a:p>
          <a:p>
            <a:pPr marL="442595" indent="-215900" algn="just">
              <a:lnSpc>
                <a:spcPts val="2400"/>
              </a:lnSpc>
              <a:spcAft>
                <a:spcPts val="0"/>
              </a:spcAft>
            </a:pPr>
            <a:r>
              <a:rPr lang="en-US" altLang="zh-TW" sz="1800" kern="0" dirty="0">
                <a:latin typeface="標楷體" panose="03000509000000000000" pitchFamily="65" charset="-120"/>
                <a:ea typeface="標楷體" panose="03000509000000000000" pitchFamily="65" charset="-120"/>
                <a:cs typeface="新細明體"/>
              </a:rPr>
              <a:t>3.</a:t>
            </a:r>
            <a:r>
              <a:rPr lang="zh-TW" altLang="zh-TW" sz="1800" kern="0" dirty="0">
                <a:latin typeface="標楷體" panose="03000509000000000000" pitchFamily="65" charset="-120"/>
                <a:ea typeface="標楷體" panose="03000509000000000000" pitchFamily="65" charset="-120"/>
                <a:cs typeface="新細明體"/>
              </a:rPr>
              <a:t>經查證</a:t>
            </a:r>
            <a:r>
              <a:rPr lang="zh-TW" altLang="zh-TW" sz="1800" kern="100" dirty="0">
                <a:latin typeface="標楷體" panose="03000509000000000000" pitchFamily="65" charset="-120"/>
                <a:ea typeface="標楷體" panose="03000509000000000000" pitchFamily="65" charset="-120"/>
                <a:cs typeface="Times New Roman"/>
              </a:rPr>
              <a:t>違法</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規</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情事</a:t>
            </a:r>
            <a:r>
              <a:rPr lang="zh-TW" altLang="zh-TW" sz="1800" kern="0" dirty="0">
                <a:latin typeface="標楷體" panose="03000509000000000000" pitchFamily="65" charset="-120"/>
                <a:ea typeface="標楷體" panose="03000509000000000000" pitchFamily="65" charset="-120"/>
                <a:cs typeface="新細明體"/>
              </a:rPr>
              <a:t>屬實</a:t>
            </a:r>
            <a:r>
              <a:rPr lang="zh-TW" altLang="zh-TW" sz="1800" kern="100" dirty="0">
                <a:latin typeface="標楷體" panose="03000509000000000000" pitchFamily="65" charset="-120"/>
                <a:ea typeface="標楷體" panose="03000509000000000000" pitchFamily="65" charset="-120"/>
                <a:cs typeface="Times New Roman"/>
              </a:rPr>
              <a:t>，本所應依政府機關</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構</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運用勞務承攬參考原則等相關法令辦理並將結果告知當事人</a:t>
            </a:r>
            <a:r>
              <a:rPr lang="zh-TW" altLang="zh-TW" sz="1800" kern="0" dirty="0">
                <a:latin typeface="標楷體" panose="03000509000000000000" pitchFamily="65" charset="-120"/>
                <a:ea typeface="標楷體" panose="03000509000000000000" pitchFamily="65" charset="-120"/>
                <a:cs typeface="新細明體"/>
              </a:rPr>
              <a:t>。</a:t>
            </a:r>
            <a:r>
              <a:rPr lang="zh-TW" altLang="zh-TW" sz="1800" kern="100" dirty="0">
                <a:latin typeface="標楷體" panose="03000509000000000000" pitchFamily="65" charset="-120"/>
                <a:ea typeface="標楷體" panose="03000509000000000000" pitchFamily="65" charset="-120"/>
                <a:cs typeface="Times New Roman"/>
              </a:rPr>
              <a:t>若無違法</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規</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事項，人事室及有勞務承攬人力之功能組仍會積極與勞務承攬人力進行相關溝通協調事宜。</a:t>
            </a:r>
          </a:p>
          <a:p>
            <a:pPr marL="457200" indent="-228600" algn="just">
              <a:lnSpc>
                <a:spcPts val="2400"/>
              </a:lnSpc>
              <a:spcAft>
                <a:spcPts val="0"/>
              </a:spcAft>
            </a:pPr>
            <a:r>
              <a:rPr lang="en-US" altLang="zh-TW" sz="1800" kern="100" dirty="0">
                <a:latin typeface="標楷體" panose="03000509000000000000" pitchFamily="65" charset="-120"/>
                <a:ea typeface="標楷體" panose="03000509000000000000" pitchFamily="65" charset="-120"/>
                <a:cs typeface="Times New Roman"/>
              </a:rPr>
              <a:t>4.</a:t>
            </a:r>
            <a:r>
              <a:rPr lang="zh-TW" altLang="zh-TW" sz="1800" kern="0" dirty="0">
                <a:latin typeface="標楷體" panose="03000509000000000000" pitchFamily="65" charset="-120"/>
                <a:ea typeface="標楷體" panose="03000509000000000000" pitchFamily="65" charset="-120"/>
                <a:cs typeface="新細明體"/>
              </a:rPr>
              <a:t>申訴電話、電子郵件：</a:t>
            </a:r>
            <a:endParaRPr lang="zh-TW" altLang="zh-TW" sz="1800" kern="100" dirty="0">
              <a:latin typeface="標楷體" panose="03000509000000000000" pitchFamily="65" charset="-120"/>
              <a:ea typeface="標楷體" panose="03000509000000000000" pitchFamily="65" charset="-120"/>
              <a:cs typeface="Times New Roman"/>
            </a:endParaRPr>
          </a:p>
          <a:p>
            <a:pPr indent="342900" algn="just">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＊性騷擾案件－王寵皓先生、分機：</a:t>
            </a:r>
            <a:r>
              <a:rPr lang="en-US" altLang="zh-TW" sz="1800" kern="100" dirty="0">
                <a:latin typeface="標楷體" panose="03000509000000000000" pitchFamily="65" charset="-120"/>
                <a:ea typeface="標楷體" panose="03000509000000000000" pitchFamily="65" charset="-120"/>
                <a:cs typeface="Times New Roman"/>
              </a:rPr>
              <a:t>2103</a:t>
            </a:r>
            <a:r>
              <a:rPr lang="zh-TW" altLang="zh-TW" sz="1800" kern="100" dirty="0">
                <a:latin typeface="標楷體" panose="03000509000000000000" pitchFamily="65" charset="-120"/>
                <a:ea typeface="標楷體" panose="03000509000000000000" pitchFamily="65" charset="-120"/>
                <a:cs typeface="Times New Roman"/>
              </a:rPr>
              <a:t>【</a:t>
            </a:r>
            <a:r>
              <a:rPr lang="en-US" altLang="zh-TW" sz="1800" u="sng" kern="100" dirty="0">
                <a:solidFill>
                  <a:srgbClr val="0000FF"/>
                </a:solidFill>
                <a:latin typeface="標楷體" panose="03000509000000000000" pitchFamily="65" charset="-120"/>
                <a:ea typeface="標楷體" panose="03000509000000000000" pitchFamily="65" charset="-120"/>
                <a:cs typeface="Times New Roman"/>
                <a:hlinkClick r:id="rId2"/>
              </a:rPr>
              <a:t>chwang@iner.gov.tw</a:t>
            </a:r>
            <a:r>
              <a:rPr lang="zh-TW" altLang="zh-TW" sz="1800" kern="100" dirty="0">
                <a:latin typeface="標楷體" panose="03000509000000000000" pitchFamily="65" charset="-120"/>
                <a:ea typeface="標楷體" panose="03000509000000000000" pitchFamily="65" charset="-120"/>
                <a:cs typeface="Times New Roman"/>
              </a:rPr>
              <a:t>】</a:t>
            </a:r>
          </a:p>
          <a:p>
            <a:pPr marL="342265" indent="635">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＊性騷擾以外案件－○○○小姐</a:t>
            </a:r>
            <a:r>
              <a:rPr lang="en-US" altLang="zh-TW" sz="1800" kern="100" dirty="0">
                <a:latin typeface="標楷體" panose="03000509000000000000" pitchFamily="65" charset="-120"/>
                <a:ea typeface="標楷體" panose="03000509000000000000" pitchFamily="65" charset="-120"/>
                <a:cs typeface="Times New Roman"/>
              </a:rPr>
              <a:t>/</a:t>
            </a:r>
            <a:r>
              <a:rPr lang="zh-TW" altLang="zh-TW" sz="1800" kern="100" dirty="0">
                <a:latin typeface="標楷體" panose="03000509000000000000" pitchFamily="65" charset="-120"/>
                <a:ea typeface="標楷體" panose="03000509000000000000" pitchFamily="65" charset="-120"/>
                <a:cs typeface="Times New Roman"/>
              </a:rPr>
              <a:t>先生、分機：○○○ 【※※※</a:t>
            </a:r>
            <a:r>
              <a:rPr lang="en-US" altLang="zh-TW" sz="1800" kern="100" dirty="0">
                <a:latin typeface="標楷體" panose="03000509000000000000" pitchFamily="65" charset="-120"/>
                <a:ea typeface="標楷體" panose="03000509000000000000" pitchFamily="65" charset="-120"/>
                <a:cs typeface="Times New Roman"/>
              </a:rPr>
              <a:t>@iner.gov.tw</a:t>
            </a:r>
            <a:r>
              <a:rPr lang="zh-TW" altLang="zh-TW" sz="1800" kern="100" dirty="0">
                <a:latin typeface="標楷體" panose="03000509000000000000" pitchFamily="65" charset="-120"/>
                <a:ea typeface="標楷體" panose="03000509000000000000" pitchFamily="65" charset="-120"/>
                <a:cs typeface="Times New Roman"/>
              </a:rPr>
              <a:t>】</a:t>
            </a:r>
          </a:p>
          <a:p>
            <a:pPr marL="396240" indent="-396240">
              <a:lnSpc>
                <a:spcPts val="2400"/>
              </a:lnSpc>
              <a:spcAft>
                <a:spcPts val="0"/>
              </a:spcAft>
            </a:pPr>
            <a:r>
              <a:rPr lang="zh-TW" altLang="zh-TW" sz="1800" kern="100" dirty="0">
                <a:latin typeface="標楷體" panose="03000509000000000000" pitchFamily="65" charset="-120"/>
                <a:ea typeface="標楷體" panose="03000509000000000000" pitchFamily="65" charset="-120"/>
                <a:cs typeface="Times New Roman"/>
              </a:rPr>
              <a:t>三、勞動基準法暨其施行細則、性別工作平等法等相關法規請至勞動部勞工法令查詢系統查詢（</a:t>
            </a:r>
            <a:r>
              <a:rPr lang="en-US" altLang="zh-TW" sz="1800" u="sng" kern="100" dirty="0">
                <a:solidFill>
                  <a:srgbClr val="0000FF"/>
                </a:solidFill>
                <a:latin typeface="標楷體" panose="03000509000000000000" pitchFamily="65" charset="-120"/>
                <a:ea typeface="標楷體" panose="03000509000000000000" pitchFamily="65" charset="-120"/>
                <a:cs typeface="Times New Roman"/>
                <a:hlinkClick r:id="rId3"/>
              </a:rPr>
              <a:t>http://laws.cla.gov.tw/Chi/FLAW/FLAWQRY01-1.asp</a:t>
            </a:r>
            <a:r>
              <a:rPr lang="zh-TW" altLang="zh-TW" sz="1800" kern="100" dirty="0">
                <a:latin typeface="標楷體" panose="03000509000000000000" pitchFamily="65" charset="-120"/>
                <a:ea typeface="標楷體" panose="03000509000000000000" pitchFamily="65" charset="-120"/>
                <a:cs typeface="Times New Roman"/>
              </a:rPr>
              <a:t>）</a:t>
            </a:r>
          </a:p>
        </p:txBody>
      </p:sp>
    </p:spTree>
    <p:extLst>
      <p:ext uri="{BB962C8B-B14F-4D97-AF65-F5344CB8AC3E}">
        <p14:creationId xmlns:p14="http://schemas.microsoft.com/office/powerpoint/2010/main" val="307989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0156" y="324247"/>
            <a:ext cx="9852590" cy="936104"/>
          </a:xfrm>
        </p:spPr>
        <p:txBody>
          <a:bodyPr>
            <a:normAutofit fontScale="90000"/>
          </a:bodyPr>
          <a:lstStyle/>
          <a:p>
            <a:r>
              <a:rPr lang="zh-TW" altLang="en-US" sz="4800" dirty="0">
                <a:latin typeface="標楷體" panose="03000509000000000000" pitchFamily="65" charset="-120"/>
                <a:ea typeface="標楷體" panose="03000509000000000000" pitchFamily="65" charset="-120"/>
              </a:rPr>
              <a:t>壹</a:t>
            </a:r>
            <a:r>
              <a:rPr lang="en-US" altLang="zh-TW" sz="4800" dirty="0">
                <a:latin typeface="標楷體" panose="03000509000000000000" pitchFamily="65" charset="-120"/>
                <a:ea typeface="標楷體" panose="03000509000000000000" pitchFamily="65" charset="-120"/>
              </a:rPr>
              <a:t>.</a:t>
            </a:r>
            <a:r>
              <a:rPr lang="zh-TW" altLang="zh-TW" sz="4800" dirty="0" smtClean="0">
                <a:latin typeface="標楷體" panose="03000509000000000000" pitchFamily="65" charset="-120"/>
                <a:ea typeface="標楷體" panose="03000509000000000000" pitchFamily="65" charset="-120"/>
              </a:rPr>
              <a:t>表二勞工</a:t>
            </a:r>
            <a:r>
              <a:rPr lang="zh-TW" altLang="zh-TW" sz="4800" dirty="0">
                <a:latin typeface="標楷體" panose="03000509000000000000" pitchFamily="65" charset="-120"/>
                <a:ea typeface="標楷體" panose="03000509000000000000" pitchFamily="65" charset="-120"/>
              </a:rPr>
              <a:t>一般體格及健康檢查</a:t>
            </a:r>
            <a:r>
              <a:rPr lang="zh-TW" altLang="zh-TW" sz="4800" dirty="0" smtClean="0">
                <a:latin typeface="標楷體" panose="03000509000000000000" pitchFamily="65" charset="-120"/>
                <a:ea typeface="標楷體" panose="03000509000000000000" pitchFamily="65" charset="-120"/>
              </a:rPr>
              <a:t>紀錄</a:t>
            </a:r>
            <a:endParaRPr lang="zh-TW" altLang="en-US" sz="4800" dirty="0"/>
          </a:p>
        </p:txBody>
      </p:sp>
      <p:sp>
        <p:nvSpPr>
          <p:cNvPr id="4" name="矩形 3"/>
          <p:cNvSpPr/>
          <p:nvPr/>
        </p:nvSpPr>
        <p:spPr>
          <a:xfrm>
            <a:off x="954212" y="1382285"/>
            <a:ext cx="8856984" cy="5509200"/>
          </a:xfrm>
          <a:prstGeom prst="rect">
            <a:avLst/>
          </a:prstGeom>
        </p:spPr>
        <p:txBody>
          <a:bodyPr wrap="square">
            <a:spAutoFit/>
          </a:bodyPr>
          <a:lstStyle/>
          <a:p>
            <a:r>
              <a:rPr lang="en-US" altLang="zh-TW" sz="1400" dirty="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一</a:t>
            </a:r>
            <a:r>
              <a:rPr lang="zh-TW" altLang="zh-TW" sz="1600" dirty="0">
                <a:latin typeface="標楷體" panose="03000509000000000000" pitchFamily="65" charset="-120"/>
                <a:ea typeface="標楷體" panose="03000509000000000000" pitchFamily="65" charset="-120"/>
              </a:rPr>
              <a:t>、基本資料</a:t>
            </a:r>
          </a:p>
          <a:p>
            <a:r>
              <a:rPr lang="en-US" altLang="zh-TW" sz="1600" dirty="0">
                <a:latin typeface="標楷體" panose="03000509000000000000" pitchFamily="65" charset="-120"/>
                <a:ea typeface="標楷體" panose="03000509000000000000" pitchFamily="65" charset="-120"/>
              </a:rPr>
              <a:t>1.</a:t>
            </a:r>
            <a:r>
              <a:rPr lang="zh-TW" altLang="zh-TW" sz="1600" dirty="0">
                <a:latin typeface="標楷體" panose="03000509000000000000" pitchFamily="65" charset="-120"/>
                <a:ea typeface="標楷體" panose="03000509000000000000" pitchFamily="65" charset="-120"/>
              </a:rPr>
              <a:t>姓名：</a:t>
            </a:r>
            <a:r>
              <a:rPr lang="en-US" altLang="zh-TW" sz="1600" dirty="0">
                <a:latin typeface="標楷體" panose="03000509000000000000" pitchFamily="65" charset="-120"/>
                <a:ea typeface="標楷體" panose="03000509000000000000" pitchFamily="65" charset="-120"/>
              </a:rPr>
              <a:t>	2.</a:t>
            </a:r>
            <a:r>
              <a:rPr lang="zh-TW" altLang="zh-TW" sz="1600" dirty="0">
                <a:latin typeface="標楷體" panose="03000509000000000000" pitchFamily="65" charset="-120"/>
                <a:ea typeface="標楷體" panose="03000509000000000000" pitchFamily="65" charset="-120"/>
              </a:rPr>
              <a:t>性別：□男</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女</a:t>
            </a:r>
          </a:p>
          <a:p>
            <a:r>
              <a:rPr lang="en-US" altLang="zh-TW" sz="1600" dirty="0">
                <a:latin typeface="標楷體" panose="03000509000000000000" pitchFamily="65" charset="-120"/>
                <a:ea typeface="標楷體" panose="03000509000000000000" pitchFamily="65" charset="-120"/>
              </a:rPr>
              <a:t>3.</a:t>
            </a:r>
            <a:r>
              <a:rPr lang="zh-TW" altLang="zh-TW" sz="1600" dirty="0">
                <a:latin typeface="標楷體" panose="03000509000000000000" pitchFamily="65" charset="-120"/>
                <a:ea typeface="標楷體" panose="03000509000000000000" pitchFamily="65" charset="-120"/>
              </a:rPr>
              <a:t>身分證字號</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護照號碼</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	4.</a:t>
            </a:r>
            <a:r>
              <a:rPr lang="zh-TW" altLang="zh-TW" sz="1600" dirty="0">
                <a:latin typeface="標楷體" panose="03000509000000000000" pitchFamily="65" charset="-120"/>
                <a:ea typeface="標楷體" panose="03000509000000000000" pitchFamily="65" charset="-120"/>
              </a:rPr>
              <a:t>出生日期</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p>
          <a:p>
            <a:r>
              <a:rPr lang="en-US" altLang="zh-TW" sz="1600" dirty="0">
                <a:latin typeface="標楷體" panose="03000509000000000000" pitchFamily="65" charset="-120"/>
                <a:ea typeface="標楷體" panose="03000509000000000000" pitchFamily="65" charset="-120"/>
              </a:rPr>
              <a:t>5.</a:t>
            </a:r>
            <a:r>
              <a:rPr lang="zh-TW" altLang="zh-TW" sz="1600" dirty="0">
                <a:latin typeface="標楷體" panose="03000509000000000000" pitchFamily="65" charset="-120"/>
                <a:ea typeface="標楷體" panose="03000509000000000000" pitchFamily="65" charset="-120"/>
              </a:rPr>
              <a:t>受僱日期</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r>
              <a:rPr lang="en-US" altLang="zh-TW" sz="1600" dirty="0">
                <a:latin typeface="標楷體" panose="03000509000000000000" pitchFamily="65" charset="-120"/>
                <a:ea typeface="標楷體" panose="03000509000000000000" pitchFamily="65" charset="-120"/>
              </a:rPr>
              <a:t>	6.</a:t>
            </a:r>
            <a:r>
              <a:rPr lang="zh-TW" altLang="zh-TW" sz="1600" dirty="0">
                <a:latin typeface="標楷體" panose="03000509000000000000" pitchFamily="65" charset="-120"/>
                <a:ea typeface="標楷體" panose="03000509000000000000" pitchFamily="65" charset="-120"/>
              </a:rPr>
              <a:t>檢查日期</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p>
          <a:p>
            <a:r>
              <a:rPr lang="en-US" altLang="zh-TW" sz="1600"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zh-TW" altLang="zh-TW" sz="1600" dirty="0">
                <a:latin typeface="標楷體" panose="03000509000000000000" pitchFamily="65" charset="-120"/>
                <a:ea typeface="標楷體" panose="03000509000000000000" pitchFamily="65" charset="-120"/>
              </a:rPr>
              <a:t>二、作業經歷</a:t>
            </a:r>
          </a:p>
          <a:p>
            <a:r>
              <a:rPr lang="en-US" altLang="zh-TW" sz="1600" dirty="0">
                <a:latin typeface="標楷體" panose="03000509000000000000" pitchFamily="65" charset="-120"/>
                <a:ea typeface="標楷體" panose="03000509000000000000" pitchFamily="65" charset="-120"/>
              </a:rPr>
              <a:t>1.</a:t>
            </a:r>
            <a:r>
              <a:rPr lang="zh-TW" altLang="zh-TW" sz="1600" dirty="0">
                <a:latin typeface="標楷體" panose="03000509000000000000" pitchFamily="65" charset="-120"/>
                <a:ea typeface="標楷體" panose="03000509000000000000" pitchFamily="65" charset="-120"/>
              </a:rPr>
              <a:t>曾經從事</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，起始日期：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月，截止日期：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月，共</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p>
          <a:p>
            <a:r>
              <a:rPr lang="en-US" altLang="zh-TW" sz="1600" dirty="0">
                <a:latin typeface="標楷體" panose="03000509000000000000" pitchFamily="65" charset="-120"/>
                <a:ea typeface="標楷體" panose="03000509000000000000" pitchFamily="65" charset="-120"/>
              </a:rPr>
              <a:t>2.</a:t>
            </a:r>
            <a:r>
              <a:rPr lang="zh-TW" altLang="zh-TW" sz="1600" dirty="0">
                <a:latin typeface="標楷體" panose="03000509000000000000" pitchFamily="65" charset="-120"/>
                <a:ea typeface="標楷體" panose="03000509000000000000" pitchFamily="65" charset="-120"/>
              </a:rPr>
              <a:t>目前從事</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，起始日期：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月，截止日期：</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月，共</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zh-TW"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p>
          <a:p>
            <a:r>
              <a:rPr lang="en-US" altLang="zh-TW" sz="1600" dirty="0">
                <a:latin typeface="標楷體" panose="03000509000000000000" pitchFamily="65" charset="-120"/>
                <a:ea typeface="標楷體" panose="03000509000000000000" pitchFamily="65" charset="-120"/>
              </a:rPr>
              <a:t>3.</a:t>
            </a:r>
            <a:r>
              <a:rPr lang="zh-TW" altLang="zh-TW" sz="1600" dirty="0">
                <a:latin typeface="標楷體" panose="03000509000000000000" pitchFamily="65" charset="-120"/>
                <a:ea typeface="標楷體" panose="03000509000000000000" pitchFamily="65" charset="-120"/>
              </a:rPr>
              <a:t>過去 </a:t>
            </a:r>
            <a:r>
              <a:rPr lang="en-US" altLang="zh-TW" sz="1600" dirty="0">
                <a:latin typeface="標楷體" panose="03000509000000000000" pitchFamily="65" charset="-120"/>
                <a:ea typeface="標楷體" panose="03000509000000000000" pitchFamily="65" charset="-120"/>
              </a:rPr>
              <a:t>1 </a:t>
            </a:r>
            <a:r>
              <a:rPr lang="zh-TW" altLang="zh-TW" sz="1600" dirty="0">
                <a:latin typeface="標楷體" panose="03000509000000000000" pitchFamily="65" charset="-120"/>
                <a:ea typeface="標楷體" panose="03000509000000000000" pitchFamily="65" charset="-120"/>
              </a:rPr>
              <a:t>個月，平均每週工時為：</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小時；過去 </a:t>
            </a:r>
            <a:r>
              <a:rPr lang="en-US" altLang="zh-TW" sz="1600" dirty="0">
                <a:latin typeface="標楷體" panose="03000509000000000000" pitchFamily="65" charset="-120"/>
                <a:ea typeface="標楷體" panose="03000509000000000000" pitchFamily="65" charset="-120"/>
              </a:rPr>
              <a:t>6 </a:t>
            </a:r>
            <a:r>
              <a:rPr lang="zh-TW" altLang="zh-TW" sz="1600" dirty="0">
                <a:latin typeface="標楷體" panose="03000509000000000000" pitchFamily="65" charset="-120"/>
                <a:ea typeface="標楷體" panose="03000509000000000000" pitchFamily="65" charset="-120"/>
              </a:rPr>
              <a:t>個月，平均每週工時為：</a:t>
            </a:r>
            <a:r>
              <a:rPr lang="en-US" altLang="zh-TW" sz="1600" u="sng"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小時</a:t>
            </a:r>
          </a:p>
          <a:p>
            <a:r>
              <a:rPr lang="en-US" altLang="zh-TW" sz="1600"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zh-TW" altLang="zh-TW" sz="1600" dirty="0">
                <a:latin typeface="標楷體" panose="03000509000000000000" pitchFamily="65" charset="-120"/>
                <a:ea typeface="標楷體" panose="03000509000000000000" pitchFamily="65" charset="-120"/>
              </a:rPr>
              <a:t>三、檢查時期（原因）：</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新進員工（受僱時）</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定期檢查</a:t>
            </a:r>
          </a:p>
          <a:p>
            <a:r>
              <a:rPr lang="en-US" altLang="zh-TW" sz="1600"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zh-TW" altLang="zh-TW" sz="1600" dirty="0">
                <a:latin typeface="標楷體" panose="03000509000000000000" pitchFamily="65" charset="-120"/>
                <a:ea typeface="標楷體" panose="03000509000000000000" pitchFamily="65" charset="-120"/>
              </a:rPr>
              <a:t>四、既往病史</a:t>
            </a:r>
          </a:p>
          <a:p>
            <a:r>
              <a:rPr lang="zh-TW" altLang="zh-TW" sz="1600" dirty="0">
                <a:latin typeface="標楷體" panose="03000509000000000000" pitchFamily="65" charset="-120"/>
                <a:ea typeface="標楷體" panose="03000509000000000000" pitchFamily="65" charset="-120"/>
              </a:rPr>
              <a:t>您是否曾患有下列慢性疾病：（請在適當項目前打勾）</a:t>
            </a:r>
          </a:p>
          <a:p>
            <a:r>
              <a:rPr lang="en-US" altLang="zh-TW" sz="1600" dirty="0">
                <a:latin typeface="標楷體" panose="03000509000000000000" pitchFamily="65" charset="-120"/>
                <a:ea typeface="標楷體" panose="03000509000000000000" pitchFamily="65" charset="-120"/>
              </a:rPr>
              <a:t/>
            </a:r>
            <a:br>
              <a:rPr lang="en-US" altLang="zh-TW" sz="1600" dirty="0">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高血壓</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糖尿病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心臟病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癌症</a:t>
            </a:r>
            <a:r>
              <a:rPr lang="en-US" altLang="zh-TW" sz="1600" u="sng" dirty="0">
                <a:latin typeface="標楷體" panose="03000509000000000000" pitchFamily="65" charset="-120"/>
                <a:ea typeface="標楷體" panose="03000509000000000000" pitchFamily="65" charset="-120"/>
              </a:rPr>
              <a:t> 	</a:t>
            </a:r>
            <a:endParaRPr lang="zh-TW" altLang="zh-TW" sz="1600"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
            </a:r>
            <a:br>
              <a:rPr lang="en-US" altLang="zh-TW" sz="1600" dirty="0">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白內障</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中風</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癲癇</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氣喘</a:t>
            </a:r>
          </a:p>
          <a:p>
            <a:r>
              <a:rPr lang="en-US" altLang="zh-TW" sz="1600" dirty="0">
                <a:latin typeface="標楷體" panose="03000509000000000000" pitchFamily="65" charset="-120"/>
                <a:ea typeface="標楷體" panose="03000509000000000000" pitchFamily="65" charset="-120"/>
              </a:rPr>
              <a:t/>
            </a:r>
            <a:br>
              <a:rPr lang="en-US" altLang="zh-TW" sz="1600" dirty="0">
                <a:latin typeface="標楷體" panose="03000509000000000000" pitchFamily="65" charset="-120"/>
                <a:ea typeface="標楷體" panose="03000509000000000000" pitchFamily="65" charset="-120"/>
              </a:rPr>
            </a:b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慢性氣管炎、肺氣腫</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肺結核</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腎臟病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肝病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貧血</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中耳炎</a:t>
            </a:r>
          </a:p>
          <a:p>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聽力障礙</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甲狀腺疾病</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消化性潰瘍、胃炎</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逆流性食道炎</a:t>
            </a:r>
          </a:p>
          <a:p>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骨折</a:t>
            </a:r>
            <a:r>
              <a:rPr lang="en-US" altLang="zh-TW" sz="1600" u="sng" dirty="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手術開刀</a:t>
            </a:r>
            <a:r>
              <a:rPr lang="en-US" altLang="zh-TW" sz="1600" u="sng" dirty="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其他慢性病</a:t>
            </a:r>
            <a:r>
              <a:rPr lang="en-US" altLang="zh-TW" sz="1600" u="sng"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以上皆</a:t>
            </a:r>
            <a:r>
              <a:rPr lang="zh-TW" altLang="zh-TW" sz="1600" dirty="0" smtClean="0">
                <a:latin typeface="標楷體" panose="03000509000000000000" pitchFamily="65" charset="-120"/>
                <a:ea typeface="標楷體" panose="03000509000000000000" pitchFamily="65" charset="-120"/>
              </a:rPr>
              <a:t>無</a:t>
            </a:r>
            <a:endParaRPr lang="zh-TW" altLang="zh-TW" sz="1600" dirty="0">
              <a:latin typeface="標楷體" panose="03000509000000000000" pitchFamily="65" charset="-120"/>
              <a:ea typeface="標楷體" panose="03000509000000000000" pitchFamily="65" charset="-120"/>
            </a:endParaRPr>
          </a:p>
        </p:txBody>
      </p:sp>
      <p:sp>
        <p:nvSpPr>
          <p:cNvPr id="6" name="文字方塊 5"/>
          <p:cNvSpPr txBox="1"/>
          <p:nvPr/>
        </p:nvSpPr>
        <p:spPr>
          <a:xfrm>
            <a:off x="3330476" y="6945305"/>
            <a:ext cx="3600400" cy="415498"/>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續</a:t>
            </a:r>
            <a:r>
              <a:rPr lang="zh-TW" altLang="en-US" dirty="0" smtClean="0">
                <a:latin typeface="標楷體" panose="03000509000000000000" pitchFamily="65" charset="-120"/>
                <a:ea typeface="標楷體" panose="03000509000000000000" pitchFamily="65" charset="-120"/>
              </a:rPr>
              <a:t>頁省略</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9220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2662" y="252239"/>
            <a:ext cx="9624060" cy="813533"/>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全身計測作業簽呈範例</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666180" y="1332359"/>
            <a:ext cx="9217024" cy="6001643"/>
          </a:xfrm>
          <a:prstGeom prst="rect">
            <a:avLst/>
          </a:prstGeom>
        </p:spPr>
        <p:txBody>
          <a:bodyPr wrap="square">
            <a:spAutoFit/>
          </a:bodyPr>
          <a:lstStyle/>
          <a:p>
            <a:pPr marL="901700" indent="-901700"/>
            <a:r>
              <a:rPr lang="zh-TW" altLang="zh-TW" sz="2400" dirty="0">
                <a:latin typeface="標楷體" panose="03000509000000000000" pitchFamily="65" charset="-120"/>
                <a:ea typeface="標楷體" panose="03000509000000000000" pitchFamily="65" charset="-120"/>
              </a:rPr>
              <a:t>主旨：</a:t>
            </a:r>
            <a:r>
              <a:rPr lang="en-US" altLang="zh-TW" sz="2400" dirty="0" smtClean="0">
                <a:solidFill>
                  <a:srgbClr val="FF0000"/>
                </a:solidFill>
                <a:latin typeface="標楷體" panose="03000509000000000000" pitchFamily="65" charset="-120"/>
                <a:ea typeface="標楷體" panose="03000509000000000000" pitchFamily="65" charset="-120"/>
              </a:rPr>
              <a:t>108</a:t>
            </a:r>
            <a:r>
              <a:rPr lang="zh-TW" altLang="zh-TW" sz="2400" dirty="0" smtClean="0">
                <a:latin typeface="標楷體" panose="03000509000000000000" pitchFamily="65" charset="-120"/>
                <a:ea typeface="標楷體" panose="03000509000000000000" pitchFamily="65" charset="-120"/>
              </a:rPr>
              <a:t>年</a:t>
            </a:r>
            <a:r>
              <a:rPr lang="zh-TW" altLang="zh-TW" sz="2400" dirty="0">
                <a:latin typeface="標楷體" panose="03000509000000000000" pitchFamily="65" charset="-120"/>
                <a:ea typeface="標楷體" panose="03000509000000000000" pitchFamily="65" charset="-120"/>
              </a:rPr>
              <a:t>辦理本所</a:t>
            </a:r>
            <a:r>
              <a:rPr lang="zh-TW" altLang="zh-TW" sz="2400" dirty="0">
                <a:solidFill>
                  <a:srgbClr val="FF0000"/>
                </a:solidFill>
                <a:latin typeface="標楷體" panose="03000509000000000000" pitchFamily="65" charset="-120"/>
                <a:ea typeface="標楷體" panose="03000509000000000000" pitchFamily="65" charset="-120"/>
              </a:rPr>
              <a:t>「購案名稱</a:t>
            </a:r>
            <a:r>
              <a:rPr lang="en-US" altLang="zh-TW" sz="2400" dirty="0">
                <a:solidFill>
                  <a:srgbClr val="FF0000"/>
                </a:solidFill>
                <a:latin typeface="標楷體" panose="03000509000000000000" pitchFamily="65" charset="-120"/>
                <a:ea typeface="標楷體" panose="03000509000000000000" pitchFamily="65" charset="-120"/>
              </a:rPr>
              <a:t>---</a:t>
            </a:r>
            <a:r>
              <a:rPr lang="zh-TW" altLang="zh-TW" sz="2400" u="sng" dirty="0">
                <a:solidFill>
                  <a:srgbClr val="FF0000"/>
                </a:solidFill>
                <a:latin typeface="標楷體" panose="03000509000000000000" pitchFamily="65" charset="-120"/>
                <a:ea typeface="標楷體" panose="03000509000000000000" pitchFamily="65" charset="-120"/>
              </a:rPr>
              <a:t>自行填列</a:t>
            </a:r>
            <a:r>
              <a:rPr lang="zh-TW" altLang="zh-TW" sz="2400" dirty="0">
                <a:solidFill>
                  <a:srgbClr val="FF0000"/>
                </a:solidFill>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事項委由勞務承攬廠商辦理，廠商派駐本所之勞工於入所及離所時辦理全身計測作業時，擬請同意免收全身計測服務費一案，簽請鑒核。</a:t>
            </a:r>
          </a:p>
          <a:p>
            <a:r>
              <a:rPr lang="zh-TW" altLang="zh-TW" sz="2400" dirty="0">
                <a:latin typeface="標楷體" panose="03000509000000000000" pitchFamily="65" charset="-120"/>
                <a:ea typeface="標楷體" panose="03000509000000000000" pitchFamily="65" charset="-120"/>
              </a:rPr>
              <a:t>說明：</a:t>
            </a:r>
          </a:p>
          <a:p>
            <a:pPr marL="542925" indent="-542925"/>
            <a:r>
              <a:rPr lang="zh-TW" altLang="zh-TW" sz="2400" dirty="0">
                <a:latin typeface="標楷體" panose="03000509000000000000" pitchFamily="65" charset="-120"/>
                <a:ea typeface="標楷體" panose="03000509000000000000" pitchFamily="65" charset="-120"/>
              </a:rPr>
              <a:t>一、依據本所勞務承攬案件注意事項說明規定，本所提供派駐本所勞工於入所及離所時辦理全身計測作業，承攬廠商於契約期間中途有更換指派勞工時，新進及離職勞工仍應依規定於入所及離所時辦理全身計測作業。</a:t>
            </a:r>
          </a:p>
          <a:p>
            <a:pPr marL="444500" indent="-444500"/>
            <a:r>
              <a:rPr lang="zh-TW" altLang="zh-TW"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106</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11</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14</a:t>
            </a:r>
            <a:r>
              <a:rPr lang="zh-TW" altLang="zh-TW" sz="2400" dirty="0">
                <a:latin typeface="標楷體" panose="03000509000000000000" pitchFamily="65" charset="-120"/>
                <a:ea typeface="標楷體" panose="03000509000000000000" pitchFamily="65" charset="-120"/>
              </a:rPr>
              <a:t>日由主秘主持召開「</a:t>
            </a:r>
            <a:r>
              <a:rPr lang="en-US" altLang="zh-TW" sz="2400" dirty="0">
                <a:latin typeface="標楷體" panose="03000509000000000000" pitchFamily="65" charset="-120"/>
                <a:ea typeface="標楷體" panose="03000509000000000000" pitchFamily="65" charset="-120"/>
              </a:rPr>
              <a:t>107</a:t>
            </a:r>
            <a:r>
              <a:rPr lang="zh-TW" altLang="zh-TW" sz="2400" dirty="0">
                <a:latin typeface="標楷體" panose="03000509000000000000" pitchFamily="65" charset="-120"/>
                <a:ea typeface="標楷體" panose="03000509000000000000" pitchFamily="65" charset="-120"/>
              </a:rPr>
              <a:t>年度勞務承攬案件相關配合措施討論」會議，會中決議事項：</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派駐本所勞工須辦理體檢者，尚須完成全身計測作業，於入所及離所時進行全身計測作業，契約履約途中承攬廠商更換派駐勞工，比照辦理。</a:t>
            </a:r>
            <a:r>
              <a:rPr lang="zh-TW" altLang="zh-TW" sz="2400" u="sng" dirty="0">
                <a:latin typeface="標楷體" panose="03000509000000000000" pitchFamily="65" charset="-120"/>
                <a:ea typeface="標楷體" panose="03000509000000000000" pitchFamily="65" charset="-120"/>
              </a:rPr>
              <a:t>此全身計測作業由本所提供，使用單位於契約訂約後專簽會保健物理組，奉核後據以執行</a:t>
            </a:r>
            <a:r>
              <a:rPr lang="zh-TW" altLang="zh-TW" sz="2400" dirty="0">
                <a:latin typeface="標楷體" panose="03000509000000000000" pitchFamily="65" charset="-120"/>
                <a:ea typeface="標楷體" panose="03000509000000000000" pitchFamily="65" charset="-120"/>
              </a:rPr>
              <a:t>。並於</a:t>
            </a:r>
            <a:r>
              <a:rPr lang="en-US" altLang="zh-TW" sz="2400" dirty="0">
                <a:latin typeface="標楷體" panose="03000509000000000000" pitchFamily="65" charset="-120"/>
                <a:ea typeface="標楷體" panose="03000509000000000000" pitchFamily="65" charset="-120"/>
              </a:rPr>
              <a:t>106</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11</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17</a:t>
            </a:r>
            <a:r>
              <a:rPr lang="zh-TW" altLang="zh-TW" sz="2400" dirty="0">
                <a:latin typeface="標楷體" panose="03000509000000000000" pitchFamily="65" charset="-120"/>
                <a:ea typeface="標楷體" panose="03000509000000000000" pitchFamily="65" charset="-120"/>
              </a:rPr>
              <a:t>日簽奉核可請參考附件。</a:t>
            </a:r>
          </a:p>
          <a:p>
            <a:r>
              <a:rPr lang="zh-TW" altLang="zh-TW" sz="2400" dirty="0">
                <a:latin typeface="標楷體" panose="03000509000000000000" pitchFamily="65" charset="-120"/>
                <a:ea typeface="標楷體" panose="03000509000000000000" pitchFamily="65" charset="-120"/>
              </a:rPr>
              <a:t>三、檢附「購案名稱</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自行填列」派駐本所勞工名冊</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份。</a:t>
            </a:r>
          </a:p>
          <a:p>
            <a:r>
              <a:rPr lang="zh-TW" altLang="zh-TW" sz="2400" dirty="0">
                <a:latin typeface="標楷體" panose="03000509000000000000" pitchFamily="65" charset="-120"/>
                <a:ea typeface="標楷體" panose="03000509000000000000" pitchFamily="65" charset="-120"/>
              </a:rPr>
              <a:t>擬辦：本案擬奉核可後，惠請保健物理組配合辦理。</a:t>
            </a:r>
          </a:p>
        </p:txBody>
      </p:sp>
    </p:spTree>
    <p:extLst>
      <p:ext uri="{BB962C8B-B14F-4D97-AF65-F5344CB8AC3E}">
        <p14:creationId xmlns:p14="http://schemas.microsoft.com/office/powerpoint/2010/main" val="423759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smtClean="0">
                <a:latin typeface="標楷體" panose="03000509000000000000" pitchFamily="65" charset="-120"/>
                <a:ea typeface="標楷體" panose="03000509000000000000" pitchFamily="65" charset="-120"/>
              </a:rPr>
              <a:t>貳</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承攬作業</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1166460" y="1260351"/>
            <a:ext cx="8500720" cy="5262979"/>
          </a:xfrm>
          <a:prstGeom prst="rect">
            <a:avLst/>
          </a:prstGeom>
        </p:spPr>
        <p:txBody>
          <a:bodyPr wrap="square">
            <a:spAutoFit/>
          </a:bodyPr>
          <a:lstStyle/>
          <a:p>
            <a:pPr marL="271463" indent="-271463"/>
            <a:r>
              <a:rPr lang="zh-TW" altLang="en-US"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適用</a:t>
            </a:r>
            <a:r>
              <a:rPr lang="zh-TW" altLang="zh-TW" dirty="0" smtClean="0">
                <a:latin typeface="標楷體" panose="03000509000000000000" pitchFamily="65" charset="-120"/>
                <a:ea typeface="標楷體" panose="03000509000000000000" pitchFamily="65" charset="-120"/>
              </a:rPr>
              <a:t>對象</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本</a:t>
            </a:r>
            <a:r>
              <a:rPr lang="zh-TW" altLang="zh-TW" dirty="0">
                <a:latin typeface="標楷體" panose="03000509000000000000" pitchFamily="65" charset="-120"/>
                <a:ea typeface="標楷體" panose="03000509000000000000" pitchFamily="65" charset="-120"/>
              </a:rPr>
              <a:t>所各單位依採購契約內容承辦本所工程、財物或勞務案，凡有進行安裝、維修、測試、施工等勞力需求施作行為之承攬行為均適用本程序</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271463" indent="-271463"/>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履約管理單位及</a:t>
            </a:r>
            <a:r>
              <a:rPr lang="zh-TW" altLang="zh-TW" dirty="0" smtClean="0">
                <a:latin typeface="標楷體" panose="03000509000000000000" pitchFamily="65" charset="-120"/>
                <a:ea typeface="標楷體" panose="03000509000000000000" pitchFamily="65" charset="-120"/>
              </a:rPr>
              <a:t>人員</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履約</a:t>
            </a:r>
            <a:r>
              <a:rPr lang="zh-TW" altLang="zh-TW" dirty="0">
                <a:latin typeface="標楷體" panose="03000509000000000000" pitchFamily="65" charset="-120"/>
                <a:ea typeface="標楷體" panose="03000509000000000000" pitchFamily="65" charset="-120"/>
              </a:rPr>
              <a:t>管理單位為本所購案申請單位，履約管理人員則為購案申請單位承辦人員。</a:t>
            </a:r>
          </a:p>
          <a:p>
            <a:r>
              <a:rPr lang="zh-TW" altLang="en-US"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招標及</a:t>
            </a:r>
            <a:r>
              <a:rPr lang="zh-TW" altLang="zh-TW" dirty="0" smtClean="0">
                <a:latin typeface="標楷體" panose="03000509000000000000" pitchFamily="65" charset="-120"/>
                <a:ea typeface="標楷體" panose="03000509000000000000" pitchFamily="65" charset="-120"/>
              </a:rPr>
              <a:t>訂約</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542925" indent="-271463"/>
            <a:r>
              <a:rPr lang="en-US" altLang="zh-TW" dirty="0" smtClean="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本所履約管理單位進行</a:t>
            </a:r>
            <a:r>
              <a:rPr lang="zh-TW" altLang="zh-TW" b="1" u="sng" dirty="0">
                <a:solidFill>
                  <a:srgbClr val="0033CC"/>
                </a:solidFill>
                <a:latin typeface="標楷體" panose="03000509000000000000" pitchFamily="65" charset="-120"/>
                <a:ea typeface="標楷體" panose="03000509000000000000" pitchFamily="65" charset="-120"/>
              </a:rPr>
              <a:t>工程、勞務或財物</a:t>
            </a:r>
            <a:r>
              <a:rPr lang="zh-TW" altLang="zh-TW" dirty="0">
                <a:latin typeface="標楷體" panose="03000509000000000000" pitchFamily="65" charset="-120"/>
                <a:ea typeface="標楷體" panose="03000509000000000000" pitchFamily="65" charset="-120"/>
              </a:rPr>
              <a:t>等適用本作業程序之作業時，應將「核能研究所承攬商安全衛生管理規定</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「核能研究所承攬商輻射安全管理契約附加條款</a:t>
            </a:r>
            <a:r>
              <a:rPr lang="zh-TW" altLang="zh-TW" dirty="0" smtClean="0">
                <a:latin typeface="標楷體" panose="03000509000000000000" pitchFamily="65" charset="-120"/>
                <a:ea typeface="標楷體" panose="03000509000000000000" pitchFamily="65" charset="-120"/>
              </a:rPr>
              <a:t>」二</a:t>
            </a:r>
            <a:r>
              <a:rPr lang="zh-TW" altLang="zh-TW" dirty="0">
                <a:latin typeface="標楷體" panose="03000509000000000000" pitchFamily="65" charset="-120"/>
                <a:ea typeface="標楷體" panose="03000509000000000000" pitchFamily="65" charset="-120"/>
              </a:rPr>
              <a:t>份文件及「核能研究所承攬商違反安全衛生規定扣罰違約金表」與「核能研究所承攬商違反輻射安全規定扣罰違約金表</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以及</a:t>
            </a:r>
            <a:r>
              <a:rPr lang="zh-TW" altLang="zh-TW" u="sng" dirty="0">
                <a:solidFill>
                  <a:srgbClr val="FF0000"/>
                </a:solidFill>
                <a:latin typeface="標楷體" panose="03000509000000000000" pitchFamily="65" charset="-120"/>
                <a:ea typeface="標楷體" panose="03000509000000000000" pitchFamily="65" charset="-120"/>
              </a:rPr>
              <a:t>承攬作業文件檢核表</a:t>
            </a:r>
            <a:r>
              <a:rPr lang="zh-TW" altLang="zh-TW" b="1" dirty="0">
                <a:solidFill>
                  <a:srgbClr val="0033CC"/>
                </a:solidFill>
                <a:latin typeface="標楷體" panose="03000509000000000000" pitchFamily="65" charset="-120"/>
                <a:ea typeface="標楷體" panose="03000509000000000000" pitchFamily="65" charset="-120"/>
              </a:rPr>
              <a:t>併入招標文件，為契約之一部分，並於結報時由廠商交付檢核表對應之相關文件</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542925" indent="-271463"/>
            <a:r>
              <a:rPr lang="en-US" altLang="zh-TW" dirty="0" smtClean="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對於</a:t>
            </a:r>
            <a:r>
              <a:rPr lang="zh-TW" altLang="zh-TW" u="sng" dirty="0">
                <a:latin typeface="標楷體" panose="03000509000000000000" pitchFamily="65" charset="-120"/>
                <a:ea typeface="標楷體" panose="03000509000000000000" pitchFamily="65" charset="-120"/>
              </a:rPr>
              <a:t>工程</a:t>
            </a:r>
            <a:r>
              <a:rPr lang="zh-TW" altLang="zh-TW" dirty="0">
                <a:latin typeface="標楷體" panose="03000509000000000000" pitchFamily="65" charset="-120"/>
                <a:ea typeface="標楷體" panose="03000509000000000000" pitchFamily="65" charset="-120"/>
              </a:rPr>
              <a:t>承攬案件，安全衛生項目所需之費用宜有一定的比例，必要時得逐項編列，並按實際執行狀況報銷</a:t>
            </a:r>
            <a:r>
              <a:rPr lang="zh-TW" altLang="zh-TW" dirty="0" smtClean="0">
                <a:latin typeface="標楷體" panose="03000509000000000000" pitchFamily="65" charset="-120"/>
                <a:ea typeface="標楷體" panose="03000509000000000000" pitchFamily="65" charset="-120"/>
              </a:rPr>
              <a:t>。</a:t>
            </a:r>
            <a:r>
              <a:rPr lang="zh-TW" altLang="zh-TW"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財物與勞務案則視案件情況編列安全衛生相關費用</a:t>
            </a:r>
            <a:r>
              <a:rPr lang="zh-TW" altLang="zh-TW"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56766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smtClean="0">
                <a:latin typeface="標楷體" panose="03000509000000000000" pitchFamily="65" charset="-120"/>
                <a:ea typeface="標楷體" panose="03000509000000000000" pitchFamily="65" charset="-120"/>
              </a:rPr>
              <a:t>研討主題</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548383"/>
            <a:ext cx="9624060" cy="4680632"/>
          </a:xfrm>
        </p:spPr>
        <p:txBody>
          <a:bodyPr/>
          <a:lstStyle/>
          <a:p>
            <a:pPr marL="363538" indent="-363538">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勞務承攬與勞動派遣介紹及勞務承攬執行措施</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貳</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職安會</a:t>
            </a:r>
            <a:r>
              <a:rPr lang="en-US" altLang="zh-TW" dirty="0" smtClean="0">
                <a:latin typeface="標楷體" panose="03000509000000000000" pitchFamily="65" charset="-120"/>
                <a:ea typeface="標楷體" panose="03000509000000000000" pitchFamily="65" charset="-120"/>
              </a:rPr>
              <a:t>107</a:t>
            </a:r>
            <a:r>
              <a:rPr lang="en-US" altLang="zh-TW" dirty="0">
                <a:latin typeface="標楷體" panose="03000509000000000000" pitchFamily="65" charset="-120"/>
                <a:ea typeface="標楷體" panose="03000509000000000000" pitchFamily="65" charset="-120"/>
              </a:rPr>
              <a:t>年2月23日核安字第1070001196</a:t>
            </a:r>
            <a:r>
              <a:rPr lang="en-US" altLang="zh-TW" dirty="0" smtClean="0">
                <a:latin typeface="標楷體" panose="03000509000000000000" pitchFamily="65" charset="-120"/>
                <a:ea typeface="標楷體" panose="03000509000000000000" pitchFamily="65" charset="-120"/>
              </a:rPr>
              <a:t>號</a:t>
            </a:r>
            <a:r>
              <a:rPr lang="zh-TW" altLang="en-US" dirty="0" smtClean="0">
                <a:latin typeface="標楷體" panose="03000509000000000000" pitchFamily="65" charset="-120"/>
                <a:ea typeface="標楷體" panose="03000509000000000000" pitchFamily="65" charset="-120"/>
              </a:rPr>
              <a:t>發布</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核能</a:t>
            </a:r>
            <a:r>
              <a:rPr lang="zh-TW" altLang="zh-TW" dirty="0">
                <a:latin typeface="標楷體" panose="03000509000000000000" pitchFamily="65" charset="-120"/>
                <a:ea typeface="標楷體" panose="03000509000000000000" pitchFamily="65" charset="-120"/>
              </a:rPr>
              <a:t>研究所承攬管理作業</a:t>
            </a:r>
            <a:r>
              <a:rPr lang="zh-TW" altLang="zh-TW" dirty="0" smtClean="0">
                <a:latin typeface="標楷體" panose="03000509000000000000" pitchFamily="65" charset="-120"/>
                <a:ea typeface="標楷體" panose="03000509000000000000" pitchFamily="65" charset="-120"/>
              </a:rPr>
              <a:t>程序</a:t>
            </a:r>
            <a:r>
              <a:rPr lang="zh-TW" altLang="en-US" dirty="0" smtClean="0">
                <a:latin typeface="標楷體" panose="03000509000000000000" pitchFamily="65" charset="-120"/>
                <a:ea typeface="標楷體" panose="03000509000000000000" pitchFamily="65" charset="-120"/>
              </a:rPr>
              <a:t>」與採購相關事項介紹</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叁</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採購</a:t>
            </a:r>
            <a:r>
              <a:rPr lang="zh-TW" altLang="zh-TW" dirty="0">
                <a:latin typeface="標楷體" panose="03000509000000000000" pitchFamily="65" charset="-120"/>
                <a:ea typeface="標楷體" panose="03000509000000000000" pitchFamily="65" charset="-120"/>
              </a:rPr>
              <a:t>契約個人資料保護</a:t>
            </a:r>
            <a:r>
              <a:rPr lang="zh-TW" altLang="zh-TW" dirty="0" smtClean="0">
                <a:latin typeface="標楷體" panose="03000509000000000000" pitchFamily="65" charset="-120"/>
                <a:ea typeface="標楷體" panose="03000509000000000000" pitchFamily="65" charset="-120"/>
              </a:rPr>
              <a:t>條款</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肆</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a:t>
            </a:r>
            <a:r>
              <a:rPr lang="zh-TW" altLang="zh-TW" dirty="0" smtClean="0">
                <a:latin typeface="標楷體" panose="03000509000000000000" pitchFamily="65" charset="-120"/>
                <a:ea typeface="標楷體" panose="03000509000000000000" pitchFamily="65" charset="-120"/>
              </a:rPr>
              <a:t>依據</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0392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en-US" dirty="0">
                <a:latin typeface="標楷體" panose="03000509000000000000" pitchFamily="65" charset="-120"/>
                <a:ea typeface="標楷體" panose="03000509000000000000" pitchFamily="65" charset="-120"/>
              </a:rPr>
              <a:t>貳</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承攬</a:t>
            </a:r>
            <a:r>
              <a:rPr lang="zh-TW" altLang="en-US" dirty="0">
                <a:latin typeface="標楷體" panose="03000509000000000000" pitchFamily="65" charset="-120"/>
                <a:ea typeface="標楷體" panose="03000509000000000000" pitchFamily="65" charset="-120"/>
              </a:rPr>
              <a:t>作業</a:t>
            </a:r>
            <a:endParaRPr lang="zh-TW" altLang="en-US" dirty="0"/>
          </a:p>
        </p:txBody>
      </p:sp>
      <p:sp>
        <p:nvSpPr>
          <p:cNvPr id="4" name="矩形 3"/>
          <p:cNvSpPr/>
          <p:nvPr/>
        </p:nvSpPr>
        <p:spPr>
          <a:xfrm>
            <a:off x="529928" y="1116335"/>
            <a:ext cx="9425284" cy="969496"/>
          </a:xfrm>
          <a:prstGeom prst="rect">
            <a:avLst/>
          </a:prstGeom>
        </p:spPr>
        <p:txBody>
          <a:bodyPr wrap="square">
            <a:spAutoFit/>
          </a:bodyPr>
          <a:lstStyle/>
          <a:p>
            <a:pPr algn="ctr"/>
            <a:r>
              <a:rPr lang="zh-TW" altLang="zh-TW" b="1" dirty="0">
                <a:latin typeface="標楷體" panose="03000509000000000000" pitchFamily="65" charset="-120"/>
                <a:ea typeface="標楷體" panose="03000509000000000000" pitchFamily="65" charset="-120"/>
              </a:rPr>
              <a:t>承攬作業文件檢核表</a:t>
            </a:r>
            <a:endParaRPr lang="zh-TW" altLang="zh-TW" dirty="0">
              <a:latin typeface="標楷體" panose="03000509000000000000" pitchFamily="65" charset="-120"/>
              <a:ea typeface="標楷體" panose="03000509000000000000" pitchFamily="65" charset="-120"/>
            </a:endParaRPr>
          </a:p>
          <a:p>
            <a:r>
              <a:rPr lang="en-US" altLang="zh-TW" sz="1800" dirty="0" smtClean="0">
                <a:solidFill>
                  <a:srgbClr val="0033CC"/>
                </a:solidFill>
                <a:effectLst>
                  <a:outerShdw blurRad="38100" dist="38100" dir="2700000" algn="tl">
                    <a:srgbClr val="000000">
                      <a:alpha val="43137"/>
                    </a:srgbClr>
                  </a:outerShdw>
                </a:effectLst>
                <a:latin typeface="標楷體"/>
                <a:ea typeface="標楷體"/>
              </a:rPr>
              <a:t>※</a:t>
            </a:r>
            <a:r>
              <a:rPr lang="zh-TW" altLang="zh-TW" sz="1800"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a:t>
            </a:r>
            <a:r>
              <a:rPr lang="zh-TW" altLang="zh-TW" sz="1800"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案若屬安裝、維修、測試、施工等勞力需求施作行為之承攬作業，承攬商應依承攬作業文件檢核表進行承攬管理，並於結報時檢附相關文件。</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0" y="2085831"/>
            <a:ext cx="8983662"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1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貳</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承攬</a:t>
            </a:r>
            <a:r>
              <a:rPr lang="zh-TW" altLang="en-US" dirty="0">
                <a:latin typeface="標楷體" panose="03000509000000000000" pitchFamily="65" charset="-120"/>
                <a:ea typeface="標楷體" panose="03000509000000000000" pitchFamily="65" charset="-120"/>
              </a:rPr>
              <a:t>作業</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36" y="1692399"/>
            <a:ext cx="8172269" cy="545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839029" y="1219549"/>
            <a:ext cx="2608406" cy="415498"/>
          </a:xfrm>
          <a:prstGeom prst="rect">
            <a:avLst/>
          </a:prstGeom>
        </p:spPr>
        <p:txBody>
          <a:bodyPr wrap="none">
            <a:spAutoFit/>
          </a:bodyPr>
          <a:lstStyle/>
          <a:p>
            <a:pPr algn="ctr"/>
            <a:r>
              <a:rPr lang="zh-TW" altLang="zh-TW" b="1" dirty="0">
                <a:latin typeface="標楷體" panose="03000509000000000000" pitchFamily="65" charset="-120"/>
                <a:ea typeface="標楷體" panose="03000509000000000000" pitchFamily="65" charset="-120"/>
              </a:rPr>
              <a:t>承攬作業文件檢核表</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27686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5105" y="252239"/>
            <a:ext cx="9624060" cy="792088"/>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叁</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採購</a:t>
            </a:r>
            <a:r>
              <a:rPr lang="zh-TW" altLang="zh-TW" dirty="0">
                <a:latin typeface="標楷體" panose="03000509000000000000" pitchFamily="65" charset="-120"/>
                <a:ea typeface="標楷體" panose="03000509000000000000" pitchFamily="65" charset="-120"/>
              </a:rPr>
              <a:t>契約個人資料保護條款</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870133" y="1980431"/>
            <a:ext cx="9289032" cy="5216813"/>
          </a:xfrm>
          <a:prstGeom prst="rect">
            <a:avLst/>
          </a:prstGeom>
        </p:spPr>
        <p:txBody>
          <a:bodyPr wrap="square">
            <a:spAutoFit/>
          </a:bodyPr>
          <a:lstStyle/>
          <a:p>
            <a:pPr marR="75565" algn="ctr">
              <a:spcAft>
                <a:spcPts val="600"/>
              </a:spcAft>
              <a:tabLst>
                <a:tab pos="2637155" algn="ctr"/>
                <a:tab pos="5274310" algn="r"/>
              </a:tabLst>
            </a:pPr>
            <a:r>
              <a:rPr lang="zh-TW" altLang="zh-TW" sz="1600" kern="100" dirty="0">
                <a:latin typeface="Times New Roman"/>
                <a:ea typeface="標楷體"/>
              </a:rPr>
              <a:t>行政院原子能委員會核能研究所</a:t>
            </a:r>
            <a:endParaRPr lang="zh-TW" altLang="zh-TW" sz="1600" kern="100" dirty="0">
              <a:latin typeface="Times New Roman"/>
            </a:endParaRPr>
          </a:p>
          <a:p>
            <a:pPr marR="75565" algn="ctr">
              <a:spcAft>
                <a:spcPts val="600"/>
              </a:spcAft>
              <a:tabLst>
                <a:tab pos="2637155" algn="ctr"/>
                <a:tab pos="5274310" algn="r"/>
              </a:tabLst>
            </a:pPr>
            <a:r>
              <a:rPr lang="zh-TW" altLang="zh-TW" sz="1600" kern="100" dirty="0">
                <a:latin typeface="Times New Roman"/>
                <a:ea typeface="標楷體"/>
              </a:rPr>
              <a:t>採購契約個人資料保護條款</a:t>
            </a:r>
            <a:endParaRPr lang="zh-TW" altLang="zh-TW" sz="1600" kern="100" dirty="0">
              <a:latin typeface="Times New Roman"/>
            </a:endParaRPr>
          </a:p>
          <a:p>
            <a:pPr marL="360363" marR="75565" lvl="0" indent="-360363" algn="just">
              <a:spcAft>
                <a:spcPts val="600"/>
              </a:spcAft>
              <a:tabLst>
                <a:tab pos="2637155" algn="ctr"/>
                <a:tab pos="5274310" algn="r"/>
              </a:tabLst>
            </a:pPr>
            <a:r>
              <a:rPr lang="zh-TW" altLang="en-US" sz="1600" kern="100" dirty="0" smtClean="0">
                <a:latin typeface="Times New Roman"/>
                <a:ea typeface="標楷體"/>
              </a:rPr>
              <a:t>一</a:t>
            </a:r>
            <a:r>
              <a:rPr lang="zh-TW" altLang="en-US" sz="1600" kern="100" dirty="0" smtClean="0">
                <a:latin typeface="新細明體"/>
                <a:ea typeface="新細明體"/>
              </a:rPr>
              <a:t>、</a:t>
            </a:r>
            <a:r>
              <a:rPr lang="zh-TW" altLang="zh-TW" sz="1600" kern="100" dirty="0" smtClean="0">
                <a:latin typeface="Times New Roman"/>
                <a:ea typeface="標楷體"/>
              </a:rPr>
              <a:t>廠商</a:t>
            </a:r>
            <a:r>
              <a:rPr lang="zh-TW" altLang="zh-TW" sz="1600" kern="100" dirty="0">
                <a:latin typeface="Times New Roman"/>
                <a:ea typeface="標楷體"/>
              </a:rPr>
              <a:t>須遵守個人資料保護法（以下簡稱個資法）之規定。</a:t>
            </a:r>
            <a:endParaRPr lang="zh-TW" altLang="zh-TW" sz="1600" kern="100" dirty="0">
              <a:latin typeface="Times New Roman"/>
            </a:endParaRPr>
          </a:p>
          <a:p>
            <a:pPr marL="360363" marR="75565" lvl="0" indent="-360363" algn="just">
              <a:spcAft>
                <a:spcPts val="600"/>
              </a:spcAft>
              <a:tabLst>
                <a:tab pos="2637155" algn="ctr"/>
                <a:tab pos="5274310" algn="r"/>
              </a:tabLst>
            </a:pPr>
            <a:r>
              <a:rPr lang="zh-TW" altLang="en-US" sz="1600" kern="100" dirty="0" smtClean="0">
                <a:latin typeface="Times New Roman"/>
                <a:ea typeface="標楷體"/>
              </a:rPr>
              <a:t>二</a:t>
            </a:r>
            <a:r>
              <a:rPr lang="zh-TW" altLang="en-US" sz="1600" kern="100" dirty="0" smtClean="0">
                <a:latin typeface="新細明體"/>
                <a:ea typeface="新細明體"/>
              </a:rPr>
              <a:t>、</a:t>
            </a:r>
            <a:r>
              <a:rPr lang="zh-TW" altLang="zh-TW" sz="1600" kern="100" dirty="0" smtClean="0">
                <a:latin typeface="Times New Roman"/>
                <a:ea typeface="標楷體"/>
              </a:rPr>
              <a:t>本</a:t>
            </a:r>
            <a:r>
              <a:rPr lang="zh-TW" altLang="zh-TW" sz="1600" kern="100" dirty="0">
                <a:latin typeface="Times New Roman"/>
                <a:ea typeface="標楷體"/>
              </a:rPr>
              <a:t>專案如涉及個人資料（以下簡稱個資）之蒐集、處理或利用，機關應依個資法第</a:t>
            </a:r>
            <a:r>
              <a:rPr lang="en-US" altLang="zh-TW" sz="1600" kern="100" dirty="0">
                <a:latin typeface="Times New Roman"/>
                <a:ea typeface="標楷體"/>
              </a:rPr>
              <a:t>4</a:t>
            </a:r>
            <a:r>
              <a:rPr lang="zh-TW" altLang="zh-TW" sz="1600" kern="100" dirty="0">
                <a:latin typeface="Times New Roman"/>
                <a:ea typeface="標楷體"/>
              </a:rPr>
              <a:t>條之規定辦理，並依個資法施行細則第</a:t>
            </a:r>
            <a:r>
              <a:rPr lang="en-US" altLang="zh-TW" sz="1600" kern="100" dirty="0">
                <a:latin typeface="Times New Roman"/>
                <a:ea typeface="標楷體"/>
              </a:rPr>
              <a:t>8</a:t>
            </a:r>
            <a:r>
              <a:rPr lang="zh-TW" altLang="zh-TW" sz="1600" kern="100" dirty="0">
                <a:latin typeface="Times New Roman"/>
                <a:ea typeface="標楷體"/>
              </a:rPr>
              <a:t>條要求進行監督。廠商應依個資法施行細則第</a:t>
            </a:r>
            <a:r>
              <a:rPr lang="en-US" altLang="zh-TW" sz="1600" kern="100" dirty="0">
                <a:latin typeface="Times New Roman"/>
                <a:ea typeface="標楷體"/>
              </a:rPr>
              <a:t>12</a:t>
            </a:r>
            <a:r>
              <a:rPr lang="zh-TW" altLang="zh-TW" sz="1600" kern="100" dirty="0">
                <a:latin typeface="Times New Roman"/>
                <a:ea typeface="標楷體"/>
              </a:rPr>
              <a:t>條之要求，執行各項個資安全管理相關措施。必要時，</a:t>
            </a:r>
            <a:r>
              <a:rPr lang="zh-TW" altLang="zh-TW" sz="1600" b="1" kern="100" dirty="0">
                <a:solidFill>
                  <a:srgbClr val="0033CC"/>
                </a:solidFill>
                <a:effectLst>
                  <a:outerShdw blurRad="38100" dist="38100" dir="2700000" algn="tl">
                    <a:srgbClr val="000000">
                      <a:alpha val="43137"/>
                    </a:srgbClr>
                  </a:outerShdw>
                </a:effectLst>
                <a:latin typeface="Times New Roman"/>
                <a:ea typeface="標楷體"/>
              </a:rPr>
              <a:t>機關得到場進行查核以了解實際作業環境，稽核個資管理執行及資料安全維護情形，廠商應予配合並提供必要資料</a:t>
            </a:r>
            <a:r>
              <a:rPr lang="zh-TW" altLang="zh-TW" sz="1600" kern="100" dirty="0">
                <a:latin typeface="Times New Roman"/>
                <a:ea typeface="標楷體"/>
              </a:rPr>
              <a:t>。</a:t>
            </a:r>
            <a:endParaRPr lang="zh-TW" altLang="zh-TW" sz="1600" kern="100" dirty="0">
              <a:latin typeface="Times New Roman"/>
            </a:endParaRPr>
          </a:p>
          <a:p>
            <a:pPr marL="360363" marR="75565" lvl="0" indent="-360363" algn="just">
              <a:spcAft>
                <a:spcPts val="600"/>
              </a:spcAft>
              <a:tabLst>
                <a:tab pos="2637155" algn="ctr"/>
                <a:tab pos="5274310" algn="r"/>
              </a:tabLst>
            </a:pPr>
            <a:r>
              <a:rPr lang="zh-TW" altLang="en-US" sz="1600" kern="100" dirty="0" smtClean="0">
                <a:latin typeface="Times New Roman"/>
                <a:ea typeface="標楷體"/>
              </a:rPr>
              <a:t>三</a:t>
            </a:r>
            <a:r>
              <a:rPr lang="zh-TW" altLang="en-US" sz="1600" kern="100" dirty="0" smtClean="0">
                <a:latin typeface="新細明體"/>
                <a:ea typeface="新細明體"/>
              </a:rPr>
              <a:t>、</a:t>
            </a:r>
            <a:r>
              <a:rPr lang="zh-TW" altLang="zh-TW" sz="1600" kern="100" dirty="0" smtClean="0">
                <a:latin typeface="Times New Roman"/>
                <a:ea typeface="標楷體"/>
              </a:rPr>
              <a:t>廠商</a:t>
            </a:r>
            <a:r>
              <a:rPr lang="zh-TW" altLang="zh-TW" sz="1600" kern="100" dirty="0">
                <a:latin typeface="Times New Roman"/>
                <a:ea typeface="標楷體"/>
              </a:rPr>
              <a:t>於本案因履約而取得之個資應遵守以下要求：</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一</a:t>
            </a:r>
            <a:r>
              <a:rPr lang="en-US" altLang="zh-TW" sz="1600" kern="100" dirty="0">
                <a:latin typeface="Times New Roman"/>
                <a:ea typeface="標楷體"/>
              </a:rPr>
              <a:t>)</a:t>
            </a:r>
            <a:r>
              <a:rPr lang="zh-TW" altLang="zh-TW" sz="1600" kern="100" dirty="0">
                <a:latin typeface="Times New Roman"/>
                <a:ea typeface="標楷體"/>
              </a:rPr>
              <a:t>廠商不得執行本案範圍以外之個資處理與利用。</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二</a:t>
            </a:r>
            <a:r>
              <a:rPr lang="en-US" altLang="zh-TW" sz="1600" kern="100" dirty="0">
                <a:latin typeface="Times New Roman"/>
                <a:ea typeface="標楷體"/>
              </a:rPr>
              <a:t>)</a:t>
            </a:r>
            <a:r>
              <a:rPr lang="zh-TW" altLang="zh-TW" sz="1600" kern="100" dirty="0">
                <a:latin typeface="Times New Roman"/>
                <a:ea typeface="標楷體"/>
              </a:rPr>
              <a:t>本案中止或結束時，除另有協議外，廠商須將個資檔案全數返還機關，儲存之個資應自行銷毀或刪除，不得以任何形式自行留存或提供給其他人使用。</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三</a:t>
            </a:r>
            <a:r>
              <a:rPr lang="en-US" altLang="zh-TW" sz="1600" kern="100" dirty="0">
                <a:latin typeface="Times New Roman"/>
                <a:ea typeface="標楷體"/>
              </a:rPr>
              <a:t>)</a:t>
            </a:r>
            <a:r>
              <a:rPr lang="zh-TW" altLang="zh-TW" sz="1600" kern="100" dirty="0">
                <a:latin typeface="Times New Roman"/>
                <a:ea typeface="標楷體"/>
              </a:rPr>
              <a:t>廠商於本案契約期間如發現遭到竊取、外洩、毀損、滅失、竄改或其他不利於當事人之情事時，應立即通知機關承辦單位處理，並採取適當措施以防止事件擴大。廠商於查明事件原因後，應向機關承辦單位提出報告，並不得私自對外發言或透露事件任何訊息。</a:t>
            </a:r>
            <a:endParaRPr lang="zh-TW" altLang="zh-TW" sz="1600" kern="100" dirty="0">
              <a:latin typeface="Times New Roman"/>
            </a:endParaRPr>
          </a:p>
          <a:p>
            <a:pPr marL="360363" marR="75565" indent="-360363" algn="just">
              <a:spcAft>
                <a:spcPts val="600"/>
              </a:spcAft>
              <a:tabLst>
                <a:tab pos="2637155" algn="ctr"/>
                <a:tab pos="5274310" algn="r"/>
              </a:tabLst>
            </a:pPr>
            <a:r>
              <a:rPr lang="en-US" altLang="zh-TW" sz="1600" kern="100" dirty="0">
                <a:latin typeface="標楷體"/>
              </a:rPr>
              <a:t>(</a:t>
            </a:r>
            <a:r>
              <a:rPr lang="zh-TW" altLang="zh-TW" sz="1600" kern="100" dirty="0">
                <a:latin typeface="Times New Roman"/>
                <a:ea typeface="標楷體"/>
              </a:rPr>
              <a:t>四</a:t>
            </a:r>
            <a:r>
              <a:rPr lang="en-US" altLang="zh-TW" sz="1600" kern="100" dirty="0">
                <a:latin typeface="Times New Roman"/>
                <a:ea typeface="標楷體"/>
              </a:rPr>
              <a:t>)</a:t>
            </a:r>
            <a:r>
              <a:rPr lang="zh-TW" altLang="zh-TW" sz="1600" kern="100" dirty="0">
                <a:latin typeface="Times New Roman"/>
                <a:ea typeface="標楷體"/>
              </a:rPr>
              <a:t>廠商應確保其專案成員充分瞭解且同意遵守機關之資訊安全暨個資管理相關規範。</a:t>
            </a:r>
            <a:endParaRPr lang="zh-TW" altLang="zh-TW" sz="1600" kern="100" dirty="0">
              <a:latin typeface="Times New Roman"/>
            </a:endParaRPr>
          </a:p>
          <a:p>
            <a:pPr marL="360363" indent="-360363"/>
            <a:r>
              <a:rPr lang="zh-TW" altLang="en-US" sz="1600" dirty="0" smtClean="0">
                <a:ea typeface="標楷體"/>
                <a:cs typeface="Times New Roman"/>
              </a:rPr>
              <a:t>四</a:t>
            </a:r>
            <a:r>
              <a:rPr lang="zh-TW" altLang="en-US" sz="1600" dirty="0" smtClean="0">
                <a:latin typeface="新細明體"/>
                <a:ea typeface="新細明體"/>
                <a:cs typeface="Times New Roman"/>
              </a:rPr>
              <a:t>、</a:t>
            </a:r>
            <a:r>
              <a:rPr lang="zh-TW" altLang="zh-TW" sz="1600" dirty="0" smtClean="0">
                <a:ea typeface="標楷體"/>
                <a:cs typeface="Times New Roman"/>
              </a:rPr>
              <a:t>廠商</a:t>
            </a:r>
            <a:r>
              <a:rPr lang="zh-TW" altLang="zh-TW" sz="1600" dirty="0">
                <a:ea typeface="標楷體"/>
                <a:cs typeface="Times New Roman"/>
              </a:rPr>
              <a:t>人員於機關服務期間所知悉之公務機敏性資訊，應遵守個資法及刑法第一百三十二條（洩漏國防以外之秘密罪）、刑法第三百一十七條（洩漏業務上知悉工商秘密罪）及刑法第三百一十八條（洩漏職務上工商秘密罪）等法律要求。</a:t>
            </a:r>
            <a:endParaRPr lang="zh-TW" altLang="en-US" sz="1600" dirty="0"/>
          </a:p>
        </p:txBody>
      </p:sp>
      <p:sp>
        <p:nvSpPr>
          <p:cNvPr id="5" name="文字方塊 4"/>
          <p:cNvSpPr txBox="1"/>
          <p:nvPr/>
        </p:nvSpPr>
        <p:spPr>
          <a:xfrm>
            <a:off x="522164" y="1420917"/>
            <a:ext cx="9145016" cy="415498"/>
          </a:xfrm>
          <a:prstGeom prst="rect">
            <a:avLst/>
          </a:prstGeom>
          <a:noFill/>
        </p:spPr>
        <p:txBody>
          <a:bodyPr wrap="square" rtlCol="0">
            <a:spAutoFit/>
          </a:bodyPr>
          <a:lstStyle/>
          <a:p>
            <a:r>
              <a:rPr lang="zh-TW" altLang="en-US"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適用個案：資料庫維護</a:t>
            </a:r>
            <a:r>
              <a:rPr lang="en-US" altLang="zh-TW"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伺服主機維護</a:t>
            </a:r>
            <a:r>
              <a:rPr lang="en-US" altLang="zh-TW"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購案主體中有放置本所個人資料者</a:t>
            </a:r>
            <a:endParaRPr lang="zh-TW" altLang="en-US"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446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5"/>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肆</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a:t>
            </a:r>
            <a:r>
              <a:rPr lang="zh-TW" altLang="zh-TW" dirty="0" smtClean="0">
                <a:latin typeface="標楷體" panose="03000509000000000000" pitchFamily="65" charset="-120"/>
                <a:ea typeface="標楷體" panose="03000509000000000000" pitchFamily="65" charset="-120"/>
              </a:rPr>
              <a:t>依據</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810196" y="1692399"/>
            <a:ext cx="8928992" cy="5262979"/>
          </a:xfrm>
          <a:prstGeom prst="rect">
            <a:avLst/>
          </a:prstGeom>
        </p:spPr>
        <p:txBody>
          <a:bodyPr wrap="square">
            <a:spAutoFit/>
          </a:bodyPr>
          <a:lstStyle/>
          <a:p>
            <a:pPr marL="342900" indent="-342900">
              <a:buFont typeface="Wingdings" panose="05000000000000000000" pitchFamily="2" charset="2"/>
              <a:buChar char="Ø"/>
            </a:pPr>
            <a:r>
              <a:rPr lang="zh-TW" altLang="zh-TW" sz="2400" b="1" dirty="0" smtClean="0">
                <a:latin typeface="標楷體" panose="03000509000000000000" pitchFamily="65" charset="-120"/>
                <a:ea typeface="標楷體" panose="03000509000000000000" pitchFamily="65" charset="-120"/>
              </a:rPr>
              <a:t>財物</a:t>
            </a:r>
            <a:r>
              <a:rPr lang="zh-TW" altLang="zh-TW" sz="2400" b="1" dirty="0">
                <a:latin typeface="標楷體" panose="03000509000000000000" pitchFamily="65" charset="-120"/>
                <a:ea typeface="標楷體" panose="03000509000000000000" pitchFamily="65" charset="-120"/>
              </a:rPr>
              <a:t>之定義：（依國有財產法施行細則、財物標準分類及本所財產與物品管理作業要點規定）</a:t>
            </a:r>
            <a:endParaRPr lang="zh-TW" altLang="zh-TW" sz="2400" dirty="0">
              <a:latin typeface="標楷體" panose="03000509000000000000" pitchFamily="65" charset="-120"/>
              <a:ea typeface="標楷體" panose="03000509000000000000" pitchFamily="65" charset="-120"/>
            </a:endParaRPr>
          </a:p>
          <a:p>
            <a:pPr marL="625475" indent="-265113"/>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財產：包括供使用土地、土地改良物、房屋建築及設備、</a:t>
            </a:r>
            <a:r>
              <a:rPr lang="zh-TW" altLang="zh-TW" sz="2400" b="1" u="sng" dirty="0">
                <a:latin typeface="標楷體" panose="03000509000000000000" pitchFamily="65" charset="-120"/>
                <a:ea typeface="標楷體" panose="03000509000000000000" pitchFamily="65" charset="-120"/>
              </a:rPr>
              <a:t>暨金額</a:t>
            </a:r>
            <a:r>
              <a:rPr lang="en-US" altLang="zh-TW" sz="2400" b="1" u="sng" dirty="0">
                <a:latin typeface="標楷體" panose="03000509000000000000" pitchFamily="65" charset="-120"/>
                <a:ea typeface="標楷體" panose="03000509000000000000" pitchFamily="65" charset="-120"/>
              </a:rPr>
              <a:t> 1</a:t>
            </a:r>
            <a:r>
              <a:rPr lang="zh-TW" altLang="zh-TW" sz="2400" b="1" u="sng" dirty="0">
                <a:latin typeface="標楷體" panose="03000509000000000000" pitchFamily="65" charset="-120"/>
                <a:ea typeface="標楷體" panose="03000509000000000000" pitchFamily="65" charset="-120"/>
              </a:rPr>
              <a:t>萬元以上且使用年限在</a:t>
            </a:r>
            <a:r>
              <a:rPr lang="en-US" altLang="zh-TW" sz="2400" b="1" u="sng" dirty="0">
                <a:latin typeface="標楷體" panose="03000509000000000000" pitchFamily="65" charset="-120"/>
                <a:ea typeface="標楷體" panose="03000509000000000000" pitchFamily="65" charset="-120"/>
              </a:rPr>
              <a:t> 2</a:t>
            </a:r>
            <a:r>
              <a:rPr lang="zh-TW" altLang="zh-TW" sz="2400" b="1" u="sng" dirty="0">
                <a:latin typeface="標楷體" panose="03000509000000000000" pitchFamily="65" charset="-120"/>
                <a:ea typeface="標楷體" panose="03000509000000000000" pitchFamily="65" charset="-120"/>
              </a:rPr>
              <a:t>年以上</a:t>
            </a:r>
            <a:r>
              <a:rPr lang="zh-TW" altLang="zh-TW" sz="2400" dirty="0">
                <a:latin typeface="標楷體" panose="03000509000000000000" pitchFamily="65" charset="-120"/>
                <a:ea typeface="標楷體" panose="03000509000000000000" pitchFamily="65" charset="-120"/>
              </a:rPr>
              <a:t>之機械及設備、交通及運輸設備及什項設備與電腦軟體等，惟圖書館典藏之圖書依有關規定不論金額大小均列財產。</a:t>
            </a:r>
          </a:p>
          <a:p>
            <a:pPr marL="625475" indent="-265113"/>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物品：指金額未達新台幣</a:t>
            </a:r>
            <a:r>
              <a:rPr lang="en-US" altLang="zh-TW" sz="2400" dirty="0">
                <a:latin typeface="標楷體" panose="03000509000000000000" pitchFamily="65" charset="-120"/>
                <a:ea typeface="標楷體" panose="03000509000000000000" pitchFamily="65" charset="-120"/>
              </a:rPr>
              <a:t> 1</a:t>
            </a:r>
            <a:r>
              <a:rPr lang="zh-TW" altLang="zh-TW" sz="2400" dirty="0">
                <a:latin typeface="標楷體" panose="03000509000000000000" pitchFamily="65" charset="-120"/>
                <a:ea typeface="標楷體" panose="03000509000000000000" pitchFamily="65" charset="-120"/>
              </a:rPr>
              <a:t>萬元，或使用年限未達</a:t>
            </a:r>
            <a:r>
              <a:rPr lang="en-US" altLang="zh-TW" sz="2400" dirty="0">
                <a:latin typeface="標楷體" panose="03000509000000000000" pitchFamily="65" charset="-120"/>
                <a:ea typeface="標楷體" panose="03000509000000000000" pitchFamily="65" charset="-120"/>
              </a:rPr>
              <a:t> 2</a:t>
            </a:r>
            <a:r>
              <a:rPr lang="zh-TW" altLang="zh-TW" sz="2400" dirty="0">
                <a:latin typeface="標楷體" panose="03000509000000000000" pitchFamily="65" charset="-120"/>
                <a:ea typeface="標楷體" panose="03000509000000000000" pitchFamily="65" charset="-120"/>
              </a:rPr>
              <a:t>年之設備、用品等。包括非消耗品</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如事務用具、餐飲用具、陳設用具等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及消耗用品</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如事務用品、紙張用品、衛生用品等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p>
          <a:p>
            <a:pPr marL="265113" indent="-265113">
              <a:buFont typeface="Wingdings" panose="05000000000000000000" pitchFamily="2" charset="2"/>
              <a:buChar char="Ø"/>
            </a:pPr>
            <a:r>
              <a:rPr lang="zh-TW" altLang="zh-TW" sz="2400" b="1" dirty="0" smtClean="0">
                <a:latin typeface="標楷體" panose="03000509000000000000" pitchFamily="65" charset="-120"/>
                <a:ea typeface="標楷體" panose="03000509000000000000" pitchFamily="65" charset="-120"/>
              </a:rPr>
              <a:t>列</a:t>
            </a:r>
            <a:r>
              <a:rPr lang="zh-TW" altLang="zh-TW" sz="2400" b="1" dirty="0">
                <a:latin typeface="標楷體" panose="03000509000000000000" pitchFamily="65" charset="-120"/>
                <a:ea typeface="標楷體" panose="03000509000000000000" pitchFamily="65" charset="-120"/>
              </a:rPr>
              <a:t>帳原則：</a:t>
            </a:r>
            <a:endParaRPr lang="zh-TW" altLang="zh-TW" sz="2400" dirty="0">
              <a:latin typeface="標楷體" panose="03000509000000000000" pitchFamily="65" charset="-120"/>
              <a:ea typeface="標楷體" panose="03000509000000000000" pitchFamily="65" charset="-120"/>
            </a:endParaRPr>
          </a:p>
          <a:p>
            <a:pPr marL="541338" indent="-180975"/>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財產：以「財產設備」列帳管理，按月列表報核，支用時以「設備費」列支。</a:t>
            </a:r>
          </a:p>
          <a:p>
            <a:pPr marL="541338" indent="-180975"/>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物品：非消耗物品以「物品」列管；消耗物品不列管，支用時均以「業務費」列支。</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138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1087842" y="1476375"/>
            <a:ext cx="2954655" cy="415498"/>
          </a:xfrm>
          <a:prstGeom prst="rect">
            <a:avLst/>
          </a:prstGeom>
        </p:spPr>
        <p:txBody>
          <a:bodyPr wrap="none">
            <a:spAutoFit/>
          </a:bodyPr>
          <a:lstStyle/>
          <a:p>
            <a:pPr marL="342900" indent="-342900">
              <a:buFont typeface="Wingdings" panose="05000000000000000000" pitchFamily="2" charset="2"/>
              <a:buChar char="Ø"/>
            </a:pPr>
            <a:r>
              <a:rPr lang="zh-TW" altLang="zh-TW" dirty="0">
                <a:latin typeface="標楷體" panose="03000509000000000000" pitchFamily="65" charset="-120"/>
                <a:ea typeface="標楷體" panose="03000509000000000000" pitchFamily="65" charset="-120"/>
              </a:rPr>
              <a:t>本所財物列帳類別：</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1898059" y="2124447"/>
            <a:ext cx="5968921" cy="4032448"/>
            <a:chOff x="0" y="0"/>
            <a:chExt cx="3543300" cy="357378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54580" cy="3573780"/>
            </a:xfrm>
            <a:prstGeom prst="rect">
              <a:avLst/>
            </a:prstGeom>
            <a:noFill/>
            <a:ln>
              <a:noFill/>
            </a:ln>
          </p:spPr>
        </p:pic>
        <p:cxnSp>
          <p:nvCxnSpPr>
            <p:cNvPr id="7" name="直線單箭頭接點 6"/>
            <p:cNvCxnSpPr/>
            <p:nvPr/>
          </p:nvCxnSpPr>
          <p:spPr>
            <a:xfrm>
              <a:off x="1127760" y="419100"/>
              <a:ext cx="708660" cy="7620"/>
            </a:xfrm>
            <a:prstGeom prst="straightConnector1">
              <a:avLst/>
            </a:prstGeom>
            <a:noFill/>
            <a:ln w="9525" cap="flat" cmpd="sng" algn="ctr">
              <a:solidFill>
                <a:sysClr val="windowText" lastClr="000000"/>
              </a:solidFill>
              <a:prstDash val="solid"/>
              <a:tailEnd type="arrow"/>
            </a:ln>
            <a:effectLst/>
          </p:spPr>
        </p:cxnSp>
        <p:sp>
          <p:nvSpPr>
            <p:cNvPr id="8" name="文字方塊 3"/>
            <p:cNvSpPr txBox="1"/>
            <p:nvPr/>
          </p:nvSpPr>
          <p:spPr>
            <a:xfrm>
              <a:off x="2004060" y="137160"/>
              <a:ext cx="876300" cy="5334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cs typeface="+mn-cs"/>
                </a:rPr>
                <a:t>設備費</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cxnSp>
          <p:nvCxnSpPr>
            <p:cNvPr id="9" name="直線單箭頭接點 8"/>
            <p:cNvCxnSpPr/>
            <p:nvPr/>
          </p:nvCxnSpPr>
          <p:spPr>
            <a:xfrm>
              <a:off x="1127760" y="998220"/>
              <a:ext cx="1485900" cy="198120"/>
            </a:xfrm>
            <a:prstGeom prst="straightConnector1">
              <a:avLst/>
            </a:prstGeom>
            <a:noFill/>
            <a:ln w="9525" cap="flat" cmpd="sng" algn="ctr">
              <a:solidFill>
                <a:sysClr val="windowText" lastClr="000000"/>
              </a:solidFill>
              <a:prstDash val="solid"/>
              <a:tailEnd type="arrow"/>
            </a:ln>
            <a:effectLst/>
          </p:spPr>
        </p:cxnSp>
        <p:cxnSp>
          <p:nvCxnSpPr>
            <p:cNvPr id="10" name="直線單箭頭接點 9"/>
            <p:cNvCxnSpPr/>
            <p:nvPr/>
          </p:nvCxnSpPr>
          <p:spPr>
            <a:xfrm flipV="1">
              <a:off x="1127760" y="1257300"/>
              <a:ext cx="1485900" cy="304800"/>
            </a:xfrm>
            <a:prstGeom prst="straightConnector1">
              <a:avLst/>
            </a:prstGeom>
            <a:noFill/>
            <a:ln w="9525" cap="flat" cmpd="sng" algn="ctr">
              <a:solidFill>
                <a:sysClr val="windowText" lastClr="000000"/>
              </a:solidFill>
              <a:prstDash val="solid"/>
              <a:tailEnd type="arrow"/>
            </a:ln>
            <a:effectLst/>
          </p:spPr>
        </p:cxnSp>
        <p:cxnSp>
          <p:nvCxnSpPr>
            <p:cNvPr id="11" name="直線單箭頭接點 10"/>
            <p:cNvCxnSpPr/>
            <p:nvPr/>
          </p:nvCxnSpPr>
          <p:spPr>
            <a:xfrm flipV="1">
              <a:off x="1623060" y="1325880"/>
              <a:ext cx="922020" cy="739140"/>
            </a:xfrm>
            <a:prstGeom prst="straightConnector1">
              <a:avLst/>
            </a:prstGeom>
            <a:noFill/>
            <a:ln w="9525" cap="flat" cmpd="sng" algn="ctr">
              <a:solidFill>
                <a:sysClr val="windowText" lastClr="000000"/>
              </a:solidFill>
              <a:prstDash val="solid"/>
              <a:tailEnd type="arrow"/>
            </a:ln>
            <a:effectLst/>
          </p:spPr>
        </p:cxnSp>
        <p:cxnSp>
          <p:nvCxnSpPr>
            <p:cNvPr id="12" name="直線單箭頭接點 11"/>
            <p:cNvCxnSpPr/>
            <p:nvPr/>
          </p:nvCxnSpPr>
          <p:spPr>
            <a:xfrm flipV="1">
              <a:off x="1836420" y="1325880"/>
              <a:ext cx="708660" cy="1417320"/>
            </a:xfrm>
            <a:prstGeom prst="straightConnector1">
              <a:avLst/>
            </a:prstGeom>
            <a:noFill/>
            <a:ln w="9525" cap="flat" cmpd="sng" algn="ctr">
              <a:solidFill>
                <a:sysClr val="windowText" lastClr="000000"/>
              </a:solidFill>
              <a:prstDash val="solid"/>
              <a:tailEnd type="arrow"/>
            </a:ln>
            <a:effectLst/>
          </p:spPr>
        </p:cxnSp>
        <p:sp>
          <p:nvSpPr>
            <p:cNvPr id="13" name="文字方塊 8"/>
            <p:cNvSpPr txBox="1"/>
            <p:nvPr/>
          </p:nvSpPr>
          <p:spPr>
            <a:xfrm>
              <a:off x="2667000" y="990600"/>
              <a:ext cx="876300" cy="5334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業務費</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grpSp>
    </p:spTree>
    <p:extLst>
      <p:ext uri="{BB962C8B-B14F-4D97-AF65-F5344CB8AC3E}">
        <p14:creationId xmlns:p14="http://schemas.microsoft.com/office/powerpoint/2010/main" val="398502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594171" y="1260351"/>
            <a:ext cx="3096345" cy="830997"/>
          </a:xfrm>
          <a:prstGeom prst="rect">
            <a:avLst/>
          </a:prstGeom>
        </p:spPr>
        <p:txBody>
          <a:bodyPr wrap="square">
            <a:spAutoFit/>
          </a:bodyPr>
          <a:lstStyle/>
          <a:p>
            <a:pPr marL="342900" indent="-342900">
              <a:buFont typeface="Wingdings" panose="05000000000000000000" pitchFamily="2" charset="2"/>
              <a:buChar char="Ø"/>
            </a:pPr>
            <a:r>
              <a:rPr lang="zh-TW" altLang="zh-TW" sz="2400" b="1" dirty="0">
                <a:latin typeface="標楷體" panose="03000509000000000000" pitchFamily="65" charset="-120"/>
                <a:ea typeface="標楷體" panose="03000509000000000000" pitchFamily="65" charset="-120"/>
              </a:rPr>
              <a:t>採購案件財產列管</a:t>
            </a:r>
            <a:r>
              <a:rPr lang="zh-TW" altLang="zh-TW" sz="2400" b="1" dirty="0" smtClean="0">
                <a:latin typeface="標楷體" panose="03000509000000000000" pitchFamily="65" charset="-120"/>
                <a:ea typeface="標楷體" panose="03000509000000000000" pitchFamily="65" charset="-120"/>
              </a:rPr>
              <a:t>案例</a:t>
            </a:r>
            <a:endParaRPr lang="zh-TW" altLang="en-US" sz="2400" dirty="0">
              <a:latin typeface="標楷體" panose="03000509000000000000" pitchFamily="65" charset="-120"/>
              <a:ea typeface="標楷體" panose="03000509000000000000" pitchFamily="65" charset="-120"/>
            </a:endParaRPr>
          </a:p>
        </p:txBody>
      </p:sp>
      <p:grpSp>
        <p:nvGrpSpPr>
          <p:cNvPr id="5" name="群組 4"/>
          <p:cNvGrpSpPr/>
          <p:nvPr/>
        </p:nvGrpSpPr>
        <p:grpSpPr>
          <a:xfrm>
            <a:off x="3808973" y="1260351"/>
            <a:ext cx="5385400" cy="5915943"/>
            <a:chOff x="0" y="0"/>
            <a:chExt cx="5730240" cy="54483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1060" cy="307086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 y="2743200"/>
              <a:ext cx="4572000" cy="2705100"/>
            </a:xfrm>
            <a:prstGeom prst="rect">
              <a:avLst/>
            </a:prstGeom>
            <a:noFill/>
            <a:ln>
              <a:noFill/>
            </a:ln>
          </p:spPr>
        </p:pic>
        <p:sp>
          <p:nvSpPr>
            <p:cNvPr id="8" name="橢圓 7"/>
            <p:cNvSpPr/>
            <p:nvPr/>
          </p:nvSpPr>
          <p:spPr>
            <a:xfrm>
              <a:off x="1988820" y="548640"/>
              <a:ext cx="2217420" cy="5867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 name="橢圓 8"/>
            <p:cNvSpPr/>
            <p:nvPr/>
          </p:nvSpPr>
          <p:spPr>
            <a:xfrm>
              <a:off x="0" y="2994660"/>
              <a:ext cx="3825240" cy="5867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cxnSp>
          <p:nvCxnSpPr>
            <p:cNvPr id="10" name="直線單箭頭接點 9"/>
            <p:cNvCxnSpPr/>
            <p:nvPr/>
          </p:nvCxnSpPr>
          <p:spPr>
            <a:xfrm flipH="1">
              <a:off x="2446020" y="1181100"/>
              <a:ext cx="662940" cy="1889760"/>
            </a:xfrm>
            <a:prstGeom prst="straightConnector1">
              <a:avLst/>
            </a:prstGeom>
            <a:noFill/>
            <a:ln w="9525" cap="flat" cmpd="sng" algn="ctr">
              <a:solidFill>
                <a:sysClr val="windowText" lastClr="000000"/>
              </a:solidFill>
              <a:prstDash val="solid"/>
              <a:headEnd type="arrow"/>
              <a:tailEnd type="arrow"/>
            </a:ln>
            <a:effectLst/>
          </p:spPr>
        </p:cxnSp>
        <p:sp>
          <p:nvSpPr>
            <p:cNvPr id="11" name="文字方塊 20"/>
            <p:cNvSpPr txBox="1"/>
            <p:nvPr/>
          </p:nvSpPr>
          <p:spPr>
            <a:xfrm>
              <a:off x="3055620" y="1325880"/>
              <a:ext cx="2674620" cy="61808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24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C00000"/>
                  </a:solidFill>
                  <a:effectLst/>
                  <a:uLnTx/>
                  <a:uFillTx/>
                  <a:latin typeface="Times New Roman"/>
                  <a:ea typeface="標楷體"/>
                  <a:cs typeface="+mn-cs"/>
                </a:rPr>
                <a:t>採購設備</a:t>
              </a:r>
              <a:r>
                <a:rPr kumimoji="0" lang="en-US" sz="1400" b="0" i="0" u="none" strike="noStrike" kern="100" cap="none" spc="0" normalizeH="0" baseline="0" noProof="0">
                  <a:ln>
                    <a:noFill/>
                  </a:ln>
                  <a:solidFill>
                    <a:srgbClr val="C00000"/>
                  </a:solidFill>
                  <a:effectLst/>
                  <a:uLnTx/>
                  <a:uFillTx/>
                  <a:latin typeface="Times New Roman"/>
                  <a:ea typeface="標楷體"/>
                  <a:cs typeface="+mn-cs"/>
                </a:rPr>
                <a:t>—</a:t>
              </a:r>
              <a:r>
                <a:rPr kumimoji="0" lang="zh-TW" altLang="en-US" sz="1400" b="0" i="0" u="none" strike="noStrike" kern="100" cap="none" spc="0" normalizeH="0" baseline="0" noProof="0">
                  <a:ln>
                    <a:noFill/>
                  </a:ln>
                  <a:solidFill>
                    <a:srgbClr val="C00000"/>
                  </a:solidFill>
                  <a:effectLst/>
                  <a:uLnTx/>
                  <a:uFillTx/>
                  <a:latin typeface="Times New Roman"/>
                  <a:ea typeface="標楷體"/>
                  <a:cs typeface="+mn-cs"/>
                </a:rPr>
                <a:t>具體明確以「設備費」列支及以「財產設備」列管</a:t>
              </a:r>
              <a:r>
                <a:rPr kumimoji="0" lang="zh-TW" altLang="en-US" sz="1400" b="0" i="0" u="none" strike="noStrike" kern="100" cap="none" spc="0" normalizeH="0" baseline="0" noProof="0">
                  <a:ln>
                    <a:noFill/>
                  </a:ln>
                  <a:solidFill>
                    <a:srgbClr val="C00000"/>
                  </a:solidFill>
                  <a:effectLst/>
                  <a:uLnTx/>
                  <a:uFillTx/>
                  <a:latin typeface="Times New Roman"/>
                  <a:ea typeface="新細明體"/>
                  <a:cs typeface="+mn-cs"/>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grpSp>
      <p:sp>
        <p:nvSpPr>
          <p:cNvPr id="12" name="矩形 11"/>
          <p:cNvSpPr/>
          <p:nvPr/>
        </p:nvSpPr>
        <p:spPr>
          <a:xfrm>
            <a:off x="1458268" y="2284537"/>
            <a:ext cx="1839493" cy="415498"/>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採購</a:t>
            </a:r>
            <a:r>
              <a:rPr lang="zh-TW" altLang="zh-TW" dirty="0" smtClean="0">
                <a:latin typeface="標楷體" panose="03000509000000000000" pitchFamily="65" charset="-120"/>
                <a:ea typeface="標楷體" panose="03000509000000000000" pitchFamily="65" charset="-120"/>
              </a:rPr>
              <a:t>設備</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54223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06140" y="1476375"/>
            <a:ext cx="3147015" cy="415498"/>
          </a:xfrm>
          <a:prstGeom prst="rect">
            <a:avLst/>
          </a:prstGeom>
        </p:spPr>
        <p:txBody>
          <a:bodyPr wrap="none">
            <a:spAutoFit/>
          </a:bodyPr>
          <a:lstStyle/>
          <a:p>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設備採購案中含有物品</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3453155" y="1090772"/>
            <a:ext cx="6884665" cy="6111240"/>
            <a:chOff x="0" y="0"/>
            <a:chExt cx="6431280" cy="611124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265420" cy="366522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83280"/>
              <a:ext cx="5280660" cy="2727960"/>
            </a:xfrm>
            <a:prstGeom prst="rect">
              <a:avLst/>
            </a:prstGeom>
            <a:noFill/>
            <a:ln>
              <a:noFill/>
            </a:ln>
          </p:spPr>
        </p:pic>
        <p:sp>
          <p:nvSpPr>
            <p:cNvPr id="8" name="文字方塊 11"/>
            <p:cNvSpPr txBox="1"/>
            <p:nvPr/>
          </p:nvSpPr>
          <p:spPr>
            <a:xfrm>
              <a:off x="2964180" y="1958340"/>
              <a:ext cx="3467100" cy="17068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24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FF0000"/>
                  </a:solidFill>
                  <a:effectLst/>
                  <a:uLnTx/>
                  <a:uFillTx/>
                  <a:latin typeface="Times New Roman"/>
                  <a:ea typeface="標楷體"/>
                </a:rPr>
                <a:t>合併採購設備及物品</a:t>
              </a:r>
              <a:r>
                <a:rPr kumimoji="0" lang="en-US" sz="1400" b="0" i="0" u="none" strike="noStrike" kern="100" cap="none" spc="0" normalizeH="0" baseline="0" noProof="0">
                  <a:ln>
                    <a:noFill/>
                  </a:ln>
                  <a:solidFill>
                    <a:srgbClr val="FF0000"/>
                  </a:solidFill>
                  <a:effectLst/>
                  <a:uLnTx/>
                  <a:uFillTx/>
                  <a:latin typeface="Times New Roman"/>
                  <a:ea typeface="標楷體"/>
                </a:rPr>
                <a:t>—</a:t>
              </a:r>
              <a:r>
                <a:rPr kumimoji="0" lang="zh-TW" altLang="en-US" sz="1400" b="0" i="0" u="none" strike="noStrike" kern="100" cap="none" spc="0" normalizeH="0" baseline="0" noProof="0">
                  <a:ln>
                    <a:noFill/>
                  </a:ln>
                  <a:solidFill>
                    <a:srgbClr val="FF0000"/>
                  </a:solidFill>
                  <a:effectLst/>
                  <a:uLnTx/>
                  <a:uFillTx/>
                  <a:latin typeface="Times New Roman"/>
                  <a:ea typeface="標楷體"/>
                </a:rPr>
                <a:t>分別列管</a:t>
              </a:r>
              <a:r>
                <a:rPr kumimoji="0" lang="zh-TW" altLang="en-US" sz="1400" b="0" i="0" u="none" strike="noStrike" kern="100" cap="none" spc="0" normalizeH="0" baseline="0" noProof="0">
                  <a:ln>
                    <a:noFill/>
                  </a:ln>
                  <a:solidFill>
                    <a:srgbClr val="FF0000"/>
                  </a:solidFill>
                  <a:effectLst/>
                  <a:uLnTx/>
                  <a:uFillTx/>
                  <a:latin typeface="Times New Roman"/>
                  <a:ea typeface="新細明體"/>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altLang="zh-TW" sz="1400" b="0" i="0" u="none" strike="noStrike" kern="100" cap="none" spc="0" normalizeH="0" baseline="0" noProof="0">
                  <a:ln>
                    <a:noFill/>
                  </a:ln>
                  <a:solidFill>
                    <a:srgbClr val="FF0000"/>
                  </a:solidFill>
                  <a:effectLst/>
                  <a:uLnTx/>
                  <a:uFillTx/>
                  <a:latin typeface="Times New Roman"/>
                  <a:ea typeface="標楷體"/>
                </a:rPr>
                <a:t>※</a:t>
              </a:r>
              <a:r>
                <a:rPr kumimoji="0" lang="zh-TW" altLang="en-US" sz="1400" b="0" i="0" u="none" strike="noStrike" kern="100" cap="none" spc="0" normalizeH="0" baseline="0" noProof="0">
                  <a:ln>
                    <a:noFill/>
                  </a:ln>
                  <a:solidFill>
                    <a:srgbClr val="FF0000"/>
                  </a:solidFill>
                  <a:effectLst/>
                  <a:uLnTx/>
                  <a:uFillTx/>
                  <a:latin typeface="Times New Roman"/>
                  <a:ea typeface="標楷體"/>
                </a:rPr>
                <a:t>設備以「設備費」列支及以「財產設備」列管。</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altLang="zh-TW" sz="1400" b="0" i="0" u="none" strike="noStrike" kern="100" cap="none" spc="0" normalizeH="0" baseline="0" noProof="0">
                  <a:ln>
                    <a:noFill/>
                  </a:ln>
                  <a:solidFill>
                    <a:srgbClr val="FF0000"/>
                  </a:solidFill>
                  <a:effectLst/>
                  <a:uLnTx/>
                  <a:uFillTx/>
                  <a:latin typeface="Times New Roman"/>
                  <a:ea typeface="標楷體"/>
                </a:rPr>
                <a:t>※</a:t>
              </a:r>
              <a:r>
                <a:rPr kumimoji="0" lang="zh-TW" altLang="en-US" sz="1400" b="0" i="0" u="none" strike="noStrike" kern="100" cap="none" spc="0" normalizeH="0" baseline="0" noProof="0">
                  <a:ln>
                    <a:noFill/>
                  </a:ln>
                  <a:solidFill>
                    <a:srgbClr val="FF0000"/>
                  </a:solidFill>
                  <a:effectLst/>
                  <a:uLnTx/>
                  <a:uFillTx/>
                  <a:latin typeface="Times New Roman"/>
                  <a:ea typeface="標楷體"/>
                </a:rPr>
                <a:t>物品以「業務費」列支及以「物品」列管</a:t>
              </a:r>
              <a:r>
                <a:rPr kumimoji="0" lang="zh-TW" altLang="en-US" sz="1400" b="0" i="0" u="none" strike="noStrike" kern="100" cap="none" spc="0" normalizeH="0" baseline="0" noProof="0">
                  <a:ln>
                    <a:noFill/>
                  </a:ln>
                  <a:solidFill>
                    <a:srgbClr val="FF0000"/>
                  </a:solidFill>
                  <a:effectLst/>
                  <a:uLnTx/>
                  <a:uFillTx/>
                  <a:latin typeface="Times New Roman"/>
                  <a:ea typeface="新細明體"/>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9" name="直線單箭頭接點 8"/>
            <p:cNvCxnSpPr/>
            <p:nvPr/>
          </p:nvCxnSpPr>
          <p:spPr>
            <a:xfrm flipV="1">
              <a:off x="1127760" y="2491740"/>
              <a:ext cx="2072640" cy="1493520"/>
            </a:xfrm>
            <a:prstGeom prst="straightConnector1">
              <a:avLst/>
            </a:prstGeom>
            <a:noFill/>
            <a:ln w="25400" cap="flat" cmpd="sng" algn="ctr">
              <a:solidFill>
                <a:srgbClr val="4F81BD">
                  <a:shade val="95000"/>
                  <a:satMod val="105000"/>
                </a:srgbClr>
              </a:solidFill>
              <a:prstDash val="solid"/>
              <a:tailEnd type="arrow"/>
            </a:ln>
            <a:effectLst/>
          </p:spPr>
        </p:cxnSp>
        <p:cxnSp>
          <p:nvCxnSpPr>
            <p:cNvPr id="10" name="直線單箭頭接點 9"/>
            <p:cNvCxnSpPr/>
            <p:nvPr/>
          </p:nvCxnSpPr>
          <p:spPr>
            <a:xfrm flipV="1">
              <a:off x="1257300" y="3154680"/>
              <a:ext cx="1813560" cy="1866900"/>
            </a:xfrm>
            <a:prstGeom prst="straightConnector1">
              <a:avLst/>
            </a:prstGeom>
            <a:noFill/>
            <a:ln w="25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4044657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666180" y="1116335"/>
            <a:ext cx="3621340" cy="5586145"/>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組件與耗材</a:t>
            </a:r>
          </a:p>
          <a:p>
            <a:pPr marL="263525" indent="-263525"/>
            <a:r>
              <a:rPr lang="zh-TW" altLang="en-US" dirty="0" smtClean="0">
                <a:latin typeface="標楷體"/>
                <a:ea typeface="標楷體"/>
              </a:rPr>
              <a:t>★</a:t>
            </a:r>
            <a:r>
              <a:rPr lang="en-US" altLang="zh-TW" dirty="0" smtClean="0">
                <a:latin typeface="標楷體" panose="03000509000000000000" pitchFamily="65" charset="-120"/>
                <a:ea typeface="標楷體" panose="03000509000000000000" pitchFamily="65" charset="-120"/>
              </a:rPr>
              <a:t>3.1</a:t>
            </a:r>
            <a:r>
              <a:rPr lang="zh-TW" altLang="zh-TW" dirty="0">
                <a:latin typeface="標楷體" panose="03000509000000000000" pitchFamily="65" charset="-120"/>
                <a:ea typeface="標楷體" panose="03000509000000000000" pitchFamily="65" charset="-120"/>
              </a:rPr>
              <a:t>採購零組件用途</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屬研發實驗性質，註明使用年限</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年以下，以「業務費」列支。</a:t>
            </a:r>
          </a:p>
          <a:p>
            <a:pPr marL="263525"/>
            <a:r>
              <a:rPr lang="zh-TW" altLang="zh-TW" dirty="0">
                <a:latin typeface="標楷體" panose="03000509000000000000" pitchFamily="65" charset="-120"/>
                <a:ea typeface="標楷體" panose="03000509000000000000" pitchFamily="65" charset="-120"/>
              </a:rPr>
              <a:t>若日後有組成設備，即通知秘書室補列管，以組成零件項目原購買之價格列帳，如無法查考，則依估計價值列帳，避免有物無帳， 違反規定。</a:t>
            </a:r>
            <a:r>
              <a:rPr lang="en-US" altLang="zh-TW" dirty="0">
                <a:latin typeface="標楷體" panose="03000509000000000000" pitchFamily="65" charset="-120"/>
                <a:ea typeface="標楷體" panose="03000509000000000000" pitchFamily="65" charset="-120"/>
              </a:rPr>
              <a:t>(</a:t>
            </a:r>
            <a:r>
              <a:rPr lang="zh-TW" altLang="zh-TW" u="sng" dirty="0">
                <a:solidFill>
                  <a:srgbClr val="0033CC"/>
                </a:solidFill>
                <a:latin typeface="標楷體" panose="03000509000000000000" pitchFamily="65" charset="-120"/>
                <a:ea typeface="標楷體" panose="03000509000000000000" pitchFamily="65" charset="-120"/>
              </a:rPr>
              <a:t>請參考有物無帳之自製財產與物品列帳處理</a:t>
            </a:r>
            <a:r>
              <a:rPr lang="en-US" altLang="zh-TW"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263525" indent="-263525"/>
            <a:r>
              <a:rPr lang="zh-TW" altLang="zh-TW"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3.2</a:t>
            </a:r>
            <a:r>
              <a:rPr lang="zh-TW" altLang="zh-TW" b="1" u="sng" dirty="0">
                <a:latin typeface="標楷體" panose="03000509000000000000" pitchFamily="65" charset="-120"/>
                <a:ea typeface="標楷體" panose="03000509000000000000" pitchFamily="65" charset="-120"/>
              </a:rPr>
              <a:t>採購零組件用途</a:t>
            </a:r>
            <a:r>
              <a:rPr lang="en-US" altLang="zh-TW" b="1" u="sng" dirty="0">
                <a:latin typeface="標楷體" panose="03000509000000000000" pitchFamily="65" charset="-120"/>
                <a:ea typeface="標楷體" panose="03000509000000000000" pitchFamily="65" charset="-120"/>
              </a:rPr>
              <a:t>—</a:t>
            </a:r>
            <a:r>
              <a:rPr lang="zh-TW" altLang="zh-TW" b="1" u="sng" dirty="0">
                <a:latin typeface="標楷體" panose="03000509000000000000" pitchFamily="65" charset="-120"/>
                <a:ea typeface="標楷體" panose="03000509000000000000" pitchFamily="65" charset="-120"/>
              </a:rPr>
              <a:t>屬驗收時即組成財產設備者，應以「設備費」列支，以財產列管</a:t>
            </a:r>
            <a:r>
              <a:rPr lang="zh-TW" altLang="zh-TW" dirty="0">
                <a:latin typeface="標楷體" panose="03000509000000000000" pitchFamily="65" charset="-120"/>
                <a:ea typeface="標楷體" panose="03000509000000000000" pitchFamily="65" charset="-120"/>
              </a:rPr>
              <a:t>。</a:t>
            </a:r>
          </a:p>
        </p:txBody>
      </p:sp>
      <p:grpSp>
        <p:nvGrpSpPr>
          <p:cNvPr id="5" name="群組 4"/>
          <p:cNvGrpSpPr/>
          <p:nvPr/>
        </p:nvGrpSpPr>
        <p:grpSpPr>
          <a:xfrm>
            <a:off x="4425121" y="1566600"/>
            <a:ext cx="5913120" cy="5135880"/>
            <a:chOff x="0" y="0"/>
            <a:chExt cx="6057900" cy="513588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 y="0"/>
              <a:ext cx="4709160" cy="216408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4945380" cy="2926080"/>
            </a:xfrm>
            <a:prstGeom prst="rect">
              <a:avLst/>
            </a:prstGeom>
            <a:noFill/>
            <a:ln>
              <a:noFill/>
            </a:ln>
          </p:spPr>
        </p:pic>
        <p:sp>
          <p:nvSpPr>
            <p:cNvPr id="8" name="文字方塊 49"/>
            <p:cNvSpPr txBox="1"/>
            <p:nvPr/>
          </p:nvSpPr>
          <p:spPr>
            <a:xfrm>
              <a:off x="3169920" y="1653540"/>
              <a:ext cx="2887980" cy="5943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C00000"/>
                  </a:solidFill>
                  <a:effectLst/>
                  <a:uLnTx/>
                  <a:uFillTx/>
                  <a:latin typeface="Times New Roman"/>
                  <a:ea typeface="標楷體"/>
                  <a:cs typeface="+mn-cs"/>
                </a:rPr>
                <a:t>驗收時即組成財產設備者，應以「設備費」列支，以財產列管</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cxnSp>
          <p:nvCxnSpPr>
            <p:cNvPr id="9" name="直線單箭頭接點 8"/>
            <p:cNvCxnSpPr/>
            <p:nvPr/>
          </p:nvCxnSpPr>
          <p:spPr>
            <a:xfrm flipH="1" flipV="1">
              <a:off x="3101340" y="937260"/>
              <a:ext cx="472440" cy="822960"/>
            </a:xfrm>
            <a:prstGeom prst="straightConnector1">
              <a:avLst/>
            </a:prstGeom>
            <a:noFill/>
            <a:ln w="25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323157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37468" y="1548383"/>
            <a:ext cx="3425056" cy="1708160"/>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採購物品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消耗性</a:t>
            </a:r>
            <a:r>
              <a:rPr lang="zh-TW" altLang="zh-TW" dirty="0" smtClean="0">
                <a:latin typeface="標楷體" panose="03000509000000000000" pitchFamily="65" charset="-120"/>
                <a:ea typeface="標楷體" panose="03000509000000000000" pitchFamily="65" charset="-120"/>
              </a:rPr>
              <a:t>物品</a:t>
            </a:r>
            <a:endParaRPr lang="en-US" altLang="zh-TW" dirty="0" smtClean="0">
              <a:latin typeface="標楷體" panose="03000509000000000000" pitchFamily="65" charset="-120"/>
              <a:ea typeface="標楷體" panose="03000509000000000000" pitchFamily="65" charset="-120"/>
            </a:endParaRPr>
          </a:p>
          <a:p>
            <a:endParaRPr lang="zh-TW" altLang="zh-TW" dirty="0">
              <a:latin typeface="標楷體" panose="03000509000000000000" pitchFamily="65" charset="-120"/>
              <a:ea typeface="標楷體" panose="03000509000000000000" pitchFamily="65" charset="-120"/>
            </a:endParaRPr>
          </a:p>
          <a:p>
            <a:pPr marL="263525" indent="-263525"/>
            <a:r>
              <a:rPr lang="zh-TW"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單價</a:t>
            </a:r>
            <a:r>
              <a:rPr lang="zh-TW" altLang="zh-TW" dirty="0">
                <a:latin typeface="標楷體" panose="03000509000000000000" pitchFamily="65" charset="-120"/>
                <a:ea typeface="標楷體" panose="03000509000000000000" pitchFamily="65" charset="-120"/>
              </a:rPr>
              <a:t>超過</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萬，但屬高溫測試材料，仍以「業務費」列支，列為消耗性物品。</a:t>
            </a:r>
          </a:p>
        </p:txBody>
      </p:sp>
      <p:grpSp>
        <p:nvGrpSpPr>
          <p:cNvPr id="5" name="群組 4"/>
          <p:cNvGrpSpPr/>
          <p:nvPr/>
        </p:nvGrpSpPr>
        <p:grpSpPr>
          <a:xfrm>
            <a:off x="3940759" y="1543006"/>
            <a:ext cx="5800090" cy="5694009"/>
            <a:chOff x="0" y="0"/>
            <a:chExt cx="5800724" cy="4691499"/>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80660" cy="341376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18460"/>
              <a:ext cx="5280660" cy="1714500"/>
            </a:xfrm>
            <a:prstGeom prst="rect">
              <a:avLst/>
            </a:prstGeom>
            <a:noFill/>
            <a:ln>
              <a:noFill/>
            </a:ln>
          </p:spPr>
        </p:pic>
        <p:sp>
          <p:nvSpPr>
            <p:cNvPr id="8" name="橢圓 7"/>
            <p:cNvSpPr/>
            <p:nvPr/>
          </p:nvSpPr>
          <p:spPr>
            <a:xfrm>
              <a:off x="2339340" y="533400"/>
              <a:ext cx="2407920" cy="36576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 name="橢圓 8"/>
            <p:cNvSpPr/>
            <p:nvPr/>
          </p:nvSpPr>
          <p:spPr>
            <a:xfrm>
              <a:off x="777240" y="2316480"/>
              <a:ext cx="4244340" cy="65532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0" name="橢圓 9"/>
            <p:cNvSpPr/>
            <p:nvPr/>
          </p:nvSpPr>
          <p:spPr>
            <a:xfrm>
              <a:off x="2766060" y="3329940"/>
              <a:ext cx="975360" cy="40386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 name="文字方塊 64"/>
            <p:cNvSpPr txBox="1"/>
            <p:nvPr/>
          </p:nvSpPr>
          <p:spPr>
            <a:xfrm>
              <a:off x="3025139" y="3878579"/>
              <a:ext cx="2775585" cy="8129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單價超過</a:t>
              </a:r>
              <a:r>
                <a:rPr kumimoji="0" lang="en-US" sz="1400" b="0" i="0" u="none" strike="noStrike" kern="100" cap="none" spc="0" normalizeH="0" baseline="0" noProof="0">
                  <a:ln>
                    <a:noFill/>
                  </a:ln>
                  <a:solidFill>
                    <a:srgbClr val="FF0000"/>
                  </a:solidFill>
                  <a:effectLst/>
                  <a:uLnTx/>
                  <a:uFillTx/>
                  <a:latin typeface="Times New Roman"/>
                  <a:ea typeface="標楷體"/>
                  <a:cs typeface="+mn-cs"/>
                </a:rPr>
                <a:t>1</a:t>
              </a: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萬元</a:t>
              </a:r>
              <a:r>
                <a:rPr kumimoji="0" lang="en-US" sz="1400" b="0" i="0" u="none" strike="noStrike" kern="100" cap="none" spc="0" normalizeH="0" baseline="0" noProof="0">
                  <a:ln>
                    <a:noFill/>
                  </a:ln>
                  <a:solidFill>
                    <a:srgbClr val="FF0000"/>
                  </a:solidFill>
                  <a:effectLst/>
                  <a:uLnTx/>
                  <a:uFillTx/>
                  <a:latin typeface="Times New Roman"/>
                  <a:ea typeface="標楷體"/>
                  <a:cs typeface="+mn-cs"/>
                </a:rPr>
                <a:t>—</a:t>
              </a: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屬耗材 ，註明使用年限</a:t>
              </a:r>
              <a:r>
                <a:rPr kumimoji="0" lang="en-US" sz="1400" b="0" i="0" u="none" strike="noStrike" kern="100" cap="none" spc="0" normalizeH="0" baseline="0" noProof="0">
                  <a:ln>
                    <a:noFill/>
                  </a:ln>
                  <a:solidFill>
                    <a:srgbClr val="FF0000"/>
                  </a:solidFill>
                  <a:effectLst/>
                  <a:uLnTx/>
                  <a:uFillTx/>
                  <a:latin typeface="Times New Roman"/>
                  <a:ea typeface="標楷體"/>
                  <a:cs typeface="+mn-cs"/>
                </a:rPr>
                <a:t>2</a:t>
              </a:r>
              <a:r>
                <a:rPr kumimoji="0" lang="zh-TW" altLang="en-US" sz="1400" b="0" i="0" u="none" strike="noStrike" kern="100" cap="none" spc="0" normalizeH="0" baseline="0" noProof="0">
                  <a:ln>
                    <a:noFill/>
                  </a:ln>
                  <a:solidFill>
                    <a:srgbClr val="FF0000"/>
                  </a:solidFill>
                  <a:effectLst/>
                  <a:uLnTx/>
                  <a:uFillTx/>
                  <a:latin typeface="Times New Roman"/>
                  <a:ea typeface="標楷體"/>
                  <a:cs typeface="+mn-cs"/>
                </a:rPr>
                <a:t>年以下，以「業務費」列支</a:t>
              </a:r>
              <a:r>
                <a:rPr kumimoji="0" lang="zh-TW" altLang="en-US" sz="1400" b="0" i="0" u="none" strike="noStrike" kern="100" cap="none" spc="0" normalizeH="0" baseline="0" noProof="0">
                  <a:ln>
                    <a:noFill/>
                  </a:ln>
                  <a:solidFill>
                    <a:srgbClr val="FF0000"/>
                  </a:solidFill>
                  <a:effectLst/>
                  <a:uLnTx/>
                  <a:uFillTx/>
                  <a:latin typeface="Times New Roman"/>
                  <a:ea typeface="新細明體"/>
                  <a:cs typeface="+mn-cs"/>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cxnSp>
          <p:nvCxnSpPr>
            <p:cNvPr id="12" name="直線單箭頭接點 11"/>
            <p:cNvCxnSpPr/>
            <p:nvPr/>
          </p:nvCxnSpPr>
          <p:spPr>
            <a:xfrm flipH="1" flipV="1">
              <a:off x="3413760" y="3627120"/>
              <a:ext cx="259080" cy="289560"/>
            </a:xfrm>
            <a:prstGeom prst="straightConnector1">
              <a:avLst/>
            </a:prstGeom>
            <a:noFill/>
            <a:ln w="25400" cap="flat" cmpd="sng" algn="ctr">
              <a:solidFill>
                <a:srgbClr val="4F81BD">
                  <a:shade val="95000"/>
                  <a:satMod val="105000"/>
                </a:srgbClr>
              </a:solidFill>
              <a:prstDash val="solid"/>
              <a:tailEnd type="arrow"/>
            </a:ln>
            <a:effectLst/>
          </p:spPr>
        </p:cxnSp>
        <p:cxnSp>
          <p:nvCxnSpPr>
            <p:cNvPr id="13" name="直線單箭頭接點 12"/>
            <p:cNvCxnSpPr/>
            <p:nvPr/>
          </p:nvCxnSpPr>
          <p:spPr>
            <a:xfrm>
              <a:off x="3185160" y="845820"/>
              <a:ext cx="624840" cy="3032760"/>
            </a:xfrm>
            <a:prstGeom prst="straightConnector1">
              <a:avLst/>
            </a:prstGeom>
            <a:noFill/>
            <a:ln w="22225"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909905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06140" y="1505244"/>
            <a:ext cx="3605336" cy="1708160"/>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採購物品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非消耗性</a:t>
            </a:r>
          </a:p>
          <a:p>
            <a:endParaRPr lang="en-US" altLang="zh-TW" dirty="0" smtClean="0">
              <a:latin typeface="標楷體" panose="03000509000000000000" pitchFamily="65" charset="-120"/>
              <a:ea typeface="標楷體" panose="03000509000000000000" pitchFamily="65" charset="-120"/>
            </a:endParaRPr>
          </a:p>
          <a:p>
            <a:pPr marL="263525" indent="-263525"/>
            <a:r>
              <a:rPr lang="zh-TW" altLang="zh-TW" dirty="0" smtClean="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萬元以下，使用年限</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年以上屬於非消耗性物品 以「業務費」列支。</a:t>
            </a:r>
          </a:p>
        </p:txBody>
      </p:sp>
      <p:grpSp>
        <p:nvGrpSpPr>
          <p:cNvPr id="5" name="群組 4"/>
          <p:cNvGrpSpPr/>
          <p:nvPr/>
        </p:nvGrpSpPr>
        <p:grpSpPr>
          <a:xfrm>
            <a:off x="4043680" y="1463132"/>
            <a:ext cx="5867400" cy="5557859"/>
            <a:chOff x="0" y="186690"/>
            <a:chExt cx="5867400" cy="511683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 y="186690"/>
              <a:ext cx="5280660" cy="354330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70860"/>
              <a:ext cx="5280660" cy="2232660"/>
            </a:xfrm>
            <a:prstGeom prst="rect">
              <a:avLst/>
            </a:prstGeom>
            <a:noFill/>
            <a:ln>
              <a:noFill/>
            </a:ln>
          </p:spPr>
        </p:pic>
        <p:sp>
          <p:nvSpPr>
            <p:cNvPr id="8" name="橢圓 7"/>
            <p:cNvSpPr/>
            <p:nvPr/>
          </p:nvSpPr>
          <p:spPr>
            <a:xfrm>
              <a:off x="2865120" y="3543300"/>
              <a:ext cx="731520" cy="3581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9" name="橢圓 8"/>
            <p:cNvSpPr/>
            <p:nvPr/>
          </p:nvSpPr>
          <p:spPr>
            <a:xfrm>
              <a:off x="2865120" y="571500"/>
              <a:ext cx="594360" cy="55626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cxnSp>
          <p:nvCxnSpPr>
            <p:cNvPr id="10" name="直線單箭頭接點 9"/>
            <p:cNvCxnSpPr/>
            <p:nvPr/>
          </p:nvCxnSpPr>
          <p:spPr>
            <a:xfrm>
              <a:off x="3223260" y="944880"/>
              <a:ext cx="0" cy="2644140"/>
            </a:xfrm>
            <a:prstGeom prst="straightConnector1">
              <a:avLst/>
            </a:prstGeom>
            <a:noFill/>
            <a:ln w="25400" cap="flat" cmpd="sng" algn="ctr">
              <a:solidFill>
                <a:srgbClr val="4F81BD">
                  <a:shade val="95000"/>
                  <a:satMod val="105000"/>
                </a:srgbClr>
              </a:solidFill>
              <a:prstDash val="solid"/>
              <a:headEnd type="arrow"/>
              <a:tailEnd type="arrow"/>
            </a:ln>
            <a:effectLst/>
          </p:spPr>
        </p:cxnSp>
        <p:sp>
          <p:nvSpPr>
            <p:cNvPr id="11" name="文字方塊 73"/>
            <p:cNvSpPr txBox="1"/>
            <p:nvPr/>
          </p:nvSpPr>
          <p:spPr>
            <a:xfrm>
              <a:off x="3390900" y="1958340"/>
              <a:ext cx="2476500" cy="5943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rgbClr val="C00000"/>
                  </a:solidFill>
                  <a:effectLst/>
                  <a:uLnTx/>
                  <a:uFillTx/>
                  <a:latin typeface="Times New Roman"/>
                  <a:ea typeface="標楷體"/>
                </a:rPr>
                <a:t>單價</a:t>
              </a:r>
              <a:r>
                <a:rPr kumimoji="0" lang="en-US" sz="1400" b="0" i="0" u="none" strike="noStrike" kern="100" cap="none" spc="0" normalizeH="0" baseline="0" noProof="0">
                  <a:ln>
                    <a:noFill/>
                  </a:ln>
                  <a:solidFill>
                    <a:srgbClr val="C00000"/>
                  </a:solidFill>
                  <a:effectLst/>
                  <a:uLnTx/>
                  <a:uFillTx/>
                  <a:latin typeface="Times New Roman"/>
                  <a:ea typeface="標楷體"/>
                </a:rPr>
                <a:t>1</a:t>
              </a:r>
              <a:r>
                <a:rPr kumimoji="0" lang="zh-TW" altLang="en-US" sz="1400" b="0" i="0" u="none" strike="noStrike" kern="100" cap="none" spc="0" normalizeH="0" baseline="0" noProof="0">
                  <a:ln>
                    <a:noFill/>
                  </a:ln>
                  <a:solidFill>
                    <a:srgbClr val="C00000"/>
                  </a:solidFill>
                  <a:effectLst/>
                  <a:uLnTx/>
                  <a:uFillTx/>
                  <a:latin typeface="Times New Roman"/>
                  <a:ea typeface="標楷體"/>
                </a:rPr>
                <a:t>萬元以下</a:t>
              </a:r>
              <a:r>
                <a:rPr kumimoji="0" lang="zh-TW" altLang="en-US" sz="1400" b="0" i="0" u="none" strike="noStrike" kern="100" cap="none" spc="0" normalizeH="0" baseline="0" noProof="0">
                  <a:ln>
                    <a:noFill/>
                  </a:ln>
                  <a:solidFill>
                    <a:srgbClr val="C00000"/>
                  </a:solidFill>
                  <a:effectLst/>
                  <a:uLnTx/>
                  <a:uFillTx/>
                  <a:latin typeface="Times New Roman"/>
                  <a:ea typeface="新細明體"/>
                </a:rPr>
                <a:t>，</a:t>
              </a:r>
              <a:r>
                <a:rPr kumimoji="0" lang="zh-TW" altLang="en-US" sz="1400" b="0" i="0" u="none" strike="noStrike" kern="100" cap="none" spc="0" normalizeH="0" baseline="0" noProof="0">
                  <a:ln>
                    <a:noFill/>
                  </a:ln>
                  <a:solidFill>
                    <a:srgbClr val="C00000"/>
                  </a:solidFill>
                  <a:effectLst/>
                  <a:uLnTx/>
                  <a:uFillTx/>
                  <a:latin typeface="Times New Roman"/>
                  <a:ea typeface="標楷體"/>
                </a:rPr>
                <a:t>使用年限</a:t>
              </a:r>
              <a:r>
                <a:rPr kumimoji="0" lang="en-US" sz="1400" b="0" i="0" u="none" strike="noStrike" kern="100" cap="none" spc="0" normalizeH="0" baseline="0" noProof="0">
                  <a:ln>
                    <a:noFill/>
                  </a:ln>
                  <a:solidFill>
                    <a:srgbClr val="C00000"/>
                  </a:solidFill>
                  <a:effectLst/>
                  <a:uLnTx/>
                  <a:uFillTx/>
                  <a:latin typeface="Times New Roman"/>
                  <a:ea typeface="標楷體"/>
                </a:rPr>
                <a:t>2</a:t>
              </a:r>
              <a:r>
                <a:rPr kumimoji="0" lang="zh-TW" altLang="en-US" sz="1400" b="0" i="0" u="none" strike="noStrike" kern="100" cap="none" spc="0" normalizeH="0" baseline="0" noProof="0">
                  <a:ln>
                    <a:noFill/>
                  </a:ln>
                  <a:solidFill>
                    <a:srgbClr val="C00000"/>
                  </a:solidFill>
                  <a:effectLst/>
                  <a:uLnTx/>
                  <a:uFillTx/>
                  <a:latin typeface="Times New Roman"/>
                  <a:ea typeface="標楷體"/>
                </a:rPr>
                <a:t>年以上屬於非消耗性物品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12" name="直線單箭頭接點 11"/>
            <p:cNvCxnSpPr/>
            <p:nvPr/>
          </p:nvCxnSpPr>
          <p:spPr>
            <a:xfrm flipV="1">
              <a:off x="723900" y="2171700"/>
              <a:ext cx="4236720" cy="1531620"/>
            </a:xfrm>
            <a:prstGeom prst="straightConnector1">
              <a:avLst/>
            </a:prstGeom>
            <a:noFill/>
            <a:ln w="25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96530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業務</a:t>
            </a:r>
            <a:r>
              <a:rPr lang="zh-TW" altLang="en-US" dirty="0">
                <a:latin typeface="標楷體" panose="03000509000000000000" pitchFamily="65" charset="-120"/>
                <a:ea typeface="標楷體" panose="03000509000000000000" pitchFamily="65" charset="-120"/>
              </a:rPr>
              <a:t>以委外人力</a:t>
            </a:r>
            <a:r>
              <a:rPr lang="zh-TW" altLang="en-US" dirty="0" smtClean="0">
                <a:latin typeface="標楷體" panose="03000509000000000000" pitchFamily="65" charset="-120"/>
                <a:ea typeface="標楷體" panose="03000509000000000000" pitchFamily="65" charset="-120"/>
              </a:rPr>
              <a:t>辦理之勞務類型</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98228" y="1908423"/>
            <a:ext cx="8975988" cy="4248472"/>
          </a:xfrm>
        </p:spPr>
        <p:txBody>
          <a:bodyPr/>
          <a:lstStyle/>
          <a:p>
            <a:pPr marL="0" indent="0">
              <a:buNone/>
            </a:pPr>
            <a:r>
              <a:rPr lang="zh-TW" altLang="en-US" dirty="0">
                <a:latin typeface="標楷體" panose="03000509000000000000" pitchFamily="65" charset="-120"/>
                <a:ea typeface="標楷體" panose="03000509000000000000" pitchFamily="65" charset="-120"/>
              </a:rPr>
              <a:t>本</a:t>
            </a:r>
            <a:r>
              <a:rPr lang="zh-TW" altLang="en-US" dirty="0" smtClean="0">
                <a:latin typeface="標楷體" panose="03000509000000000000" pitchFamily="65" charset="-120"/>
                <a:ea typeface="標楷體" panose="03000509000000000000" pitchFamily="65" charset="-120"/>
              </a:rPr>
              <a:t>所因業務</a:t>
            </a:r>
            <a:r>
              <a:rPr lang="zh-TW" altLang="en-US" dirty="0">
                <a:latin typeface="標楷體" panose="03000509000000000000" pitchFamily="65" charset="-120"/>
                <a:ea typeface="標楷體" panose="03000509000000000000" pitchFamily="65" charset="-120"/>
              </a:rPr>
              <a:t>實際</a:t>
            </a:r>
            <a:r>
              <a:rPr lang="zh-TW" altLang="en-US" dirty="0" smtClean="0">
                <a:latin typeface="標楷體" panose="03000509000000000000" pitchFamily="65" charset="-120"/>
                <a:ea typeface="標楷體" panose="03000509000000000000" pitchFamily="65" charset="-120"/>
              </a:rPr>
              <a:t>需要，推動部分業務以</a:t>
            </a:r>
            <a:r>
              <a:rPr lang="zh-TW" altLang="en-US" dirty="0">
                <a:latin typeface="標楷體" panose="03000509000000000000" pitchFamily="65" charset="-120"/>
                <a:ea typeface="標楷體" panose="03000509000000000000" pitchFamily="65" charset="-120"/>
              </a:rPr>
              <a:t>委外人力</a:t>
            </a:r>
            <a:r>
              <a:rPr lang="zh-TW" altLang="en-US" dirty="0" smtClean="0">
                <a:latin typeface="標楷體" panose="03000509000000000000" pitchFamily="65" charset="-120"/>
                <a:ea typeface="標楷體" panose="03000509000000000000" pitchFamily="65" charset="-120"/>
              </a:rPr>
              <a:t>方式辦理。委外人力依採購法勞務採購辦理發包，其運用方式有二種：</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勞動派遣：專支人力</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勞務承攬：環境清潔、除污勞務、保全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等</a:t>
            </a: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468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3"/>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78148" y="1548383"/>
            <a:ext cx="3384375" cy="738664"/>
          </a:xfrm>
          <a:prstGeom prst="rect">
            <a:avLst/>
          </a:prstGeom>
        </p:spPr>
        <p:txBody>
          <a:bodyPr wrap="square">
            <a:spAutoFit/>
          </a:bodyPr>
          <a:lstStyle/>
          <a:p>
            <a:pPr marL="263525" indent="-263525"/>
            <a:r>
              <a:rPr lang="en-US" altLang="zh-TW" dirty="0">
                <a:latin typeface="標楷體" panose="03000509000000000000" pitchFamily="65" charset="-120"/>
                <a:ea typeface="標楷體" panose="03000509000000000000" pitchFamily="65" charset="-120"/>
              </a:rPr>
              <a:t>6.</a:t>
            </a:r>
            <a:r>
              <a:rPr lang="zh-TW" altLang="zh-TW" dirty="0">
                <a:latin typeface="標楷體" panose="03000509000000000000" pitchFamily="65" charset="-120"/>
                <a:ea typeface="標楷體" panose="03000509000000000000" pitchFamily="65" charset="-120"/>
              </a:rPr>
              <a:t>勞務案採購，以「業務費」列支。</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3978548" y="1328357"/>
            <a:ext cx="5832648" cy="5908658"/>
            <a:chOff x="-99060" y="-83820"/>
            <a:chExt cx="5532120" cy="68199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 y="-83820"/>
              <a:ext cx="5280660" cy="337566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10840"/>
              <a:ext cx="5280660" cy="3825240"/>
            </a:xfrm>
            <a:prstGeom prst="rect">
              <a:avLst/>
            </a:prstGeom>
            <a:noFill/>
            <a:ln>
              <a:noFill/>
            </a:ln>
          </p:spPr>
        </p:pic>
        <p:sp>
          <p:nvSpPr>
            <p:cNvPr id="8" name="橢圓 7"/>
            <p:cNvSpPr/>
            <p:nvPr/>
          </p:nvSpPr>
          <p:spPr>
            <a:xfrm>
              <a:off x="2857500" y="586740"/>
              <a:ext cx="624840" cy="4191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 name="橢圓 8"/>
            <p:cNvSpPr/>
            <p:nvPr/>
          </p:nvSpPr>
          <p:spPr>
            <a:xfrm>
              <a:off x="800100" y="2156460"/>
              <a:ext cx="2103120" cy="4191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cxnSp>
          <p:nvCxnSpPr>
            <p:cNvPr id="10" name="直線單箭頭接點 9"/>
            <p:cNvCxnSpPr/>
            <p:nvPr/>
          </p:nvCxnSpPr>
          <p:spPr>
            <a:xfrm flipH="1">
              <a:off x="2468880" y="861060"/>
              <a:ext cx="731520" cy="1295400"/>
            </a:xfrm>
            <a:prstGeom prst="straightConnector1">
              <a:avLst/>
            </a:prstGeom>
            <a:noFill/>
            <a:ln w="28575" cap="flat" cmpd="sng" algn="ctr">
              <a:solidFill>
                <a:srgbClr val="4F81BD">
                  <a:shade val="95000"/>
                  <a:satMod val="105000"/>
                </a:srgbClr>
              </a:solidFill>
              <a:prstDash val="solid"/>
              <a:headEnd type="arrow"/>
              <a:tailEnd type="arrow"/>
            </a:ln>
            <a:effectLst/>
          </p:spPr>
        </p:cxnSp>
        <p:sp>
          <p:nvSpPr>
            <p:cNvPr id="11" name="文字方塊 89"/>
            <p:cNvSpPr txBox="1"/>
            <p:nvPr/>
          </p:nvSpPr>
          <p:spPr>
            <a:xfrm>
              <a:off x="2903220" y="1165860"/>
              <a:ext cx="1905000" cy="6248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C00000"/>
                  </a:solidFill>
                  <a:effectLst/>
                  <a:uLnTx/>
                  <a:uFillTx/>
                  <a:latin typeface="Times New Roman"/>
                  <a:ea typeface="標楷體"/>
                  <a:cs typeface="+mn-cs"/>
                </a:rPr>
                <a:t>委託研究屬勞務採購 以業務費支用</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grpSp>
    </p:spTree>
    <p:extLst>
      <p:ext uri="{BB962C8B-B14F-4D97-AF65-F5344CB8AC3E}">
        <p14:creationId xmlns:p14="http://schemas.microsoft.com/office/powerpoint/2010/main" val="87158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5"/>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450156" y="1211765"/>
            <a:ext cx="3240360" cy="1384995"/>
          </a:xfrm>
          <a:prstGeom prst="rect">
            <a:avLst/>
          </a:prstGeom>
        </p:spPr>
        <p:txBody>
          <a:bodyPr wrap="square">
            <a:spAutoFit/>
          </a:bodyPr>
          <a:lstStyle/>
          <a:p>
            <a:pPr marL="263525" indent="-263525"/>
            <a:r>
              <a:rPr lang="en-US" altLang="zh-TW" dirty="0">
                <a:latin typeface="標楷體" panose="03000509000000000000" pitchFamily="65" charset="-120"/>
                <a:ea typeface="標楷體" panose="03000509000000000000" pitchFamily="65" charset="-120"/>
              </a:rPr>
              <a:t>7.</a:t>
            </a:r>
            <a:r>
              <a:rPr lang="zh-TW" altLang="zh-TW" dirty="0">
                <a:latin typeface="標楷體" panose="03000509000000000000" pitchFamily="65" charset="-120"/>
                <a:ea typeface="標楷體" panose="03000509000000000000" pitchFamily="65" charset="-120"/>
              </a:rPr>
              <a:t>屬接受委託或技術服務，交付其他機關</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之設備，</a:t>
            </a:r>
            <a:r>
              <a:rPr lang="zh-TW" altLang="zh-TW" u="sng" dirty="0">
                <a:latin typeface="標楷體" panose="03000509000000000000" pitchFamily="65" charset="-120"/>
                <a:ea typeface="標楷體" panose="03000509000000000000" pitchFamily="65" charset="-120"/>
              </a:rPr>
              <a:t>不列本所財產帳</a:t>
            </a:r>
            <a:r>
              <a:rPr lang="zh-TW" altLang="zh-TW" dirty="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4074258" y="1188343"/>
            <a:ext cx="5594507" cy="6081266"/>
            <a:chOff x="0" y="0"/>
            <a:chExt cx="6111240" cy="722376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280660" cy="3467100"/>
            </a:xfrm>
            <a:prstGeom prst="rect">
              <a:avLst/>
            </a:prstGeom>
            <a:noFill/>
            <a:ln>
              <a:noFill/>
            </a:ln>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60420"/>
              <a:ext cx="5265420" cy="3863340"/>
            </a:xfrm>
            <a:prstGeom prst="rect">
              <a:avLst/>
            </a:prstGeom>
            <a:noFill/>
            <a:ln>
              <a:noFill/>
            </a:ln>
          </p:spPr>
        </p:pic>
        <p:sp>
          <p:nvSpPr>
            <p:cNvPr id="8" name="橢圓 7"/>
            <p:cNvSpPr/>
            <p:nvPr/>
          </p:nvSpPr>
          <p:spPr>
            <a:xfrm>
              <a:off x="327660" y="3002280"/>
              <a:ext cx="4023360" cy="35814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cxnSp>
          <p:nvCxnSpPr>
            <p:cNvPr id="9" name="直線單箭頭接點 8"/>
            <p:cNvCxnSpPr/>
            <p:nvPr/>
          </p:nvCxnSpPr>
          <p:spPr>
            <a:xfrm flipH="1" flipV="1">
              <a:off x="3101340" y="3360420"/>
              <a:ext cx="1325880" cy="693420"/>
            </a:xfrm>
            <a:prstGeom prst="straightConnector1">
              <a:avLst/>
            </a:prstGeom>
            <a:noFill/>
            <a:ln w="25400" cap="flat" cmpd="sng" algn="ctr">
              <a:solidFill>
                <a:srgbClr val="4F81BD">
                  <a:shade val="95000"/>
                  <a:satMod val="105000"/>
                </a:srgbClr>
              </a:solidFill>
              <a:prstDash val="solid"/>
              <a:tailEnd type="arrow"/>
            </a:ln>
            <a:effectLst/>
          </p:spPr>
        </p:cxnSp>
        <p:cxnSp>
          <p:nvCxnSpPr>
            <p:cNvPr id="10" name="直線單箭頭接點 9"/>
            <p:cNvCxnSpPr/>
            <p:nvPr/>
          </p:nvCxnSpPr>
          <p:spPr>
            <a:xfrm flipH="1" flipV="1">
              <a:off x="3101340" y="3360420"/>
              <a:ext cx="1325880" cy="1958340"/>
            </a:xfrm>
            <a:prstGeom prst="straightConnector1">
              <a:avLst/>
            </a:prstGeom>
            <a:noFill/>
            <a:ln w="25400" cap="flat" cmpd="sng" algn="ctr">
              <a:solidFill>
                <a:srgbClr val="4F81BD">
                  <a:shade val="95000"/>
                  <a:satMod val="105000"/>
                </a:srgbClr>
              </a:solidFill>
              <a:prstDash val="solid"/>
              <a:tailEnd type="arrow"/>
            </a:ln>
            <a:effectLst/>
          </p:spPr>
        </p:cxnSp>
        <p:sp>
          <p:nvSpPr>
            <p:cNvPr id="11" name="文字方塊 128"/>
            <p:cNvSpPr txBox="1"/>
            <p:nvPr/>
          </p:nvSpPr>
          <p:spPr>
            <a:xfrm>
              <a:off x="4259580" y="3215640"/>
              <a:ext cx="1851660" cy="5410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srgbClr val="C00000"/>
                  </a:solidFill>
                  <a:effectLst/>
                  <a:uLnTx/>
                  <a:uFillTx/>
                  <a:latin typeface="Times New Roman"/>
                  <a:ea typeface="標楷體"/>
                  <a:cs typeface="+mn-cs"/>
                </a:rPr>
                <a:t>交付中油公司 不列管財產</a:t>
              </a:r>
              <a:r>
                <a:rPr kumimoji="0" lang="zh-TW" altLang="en-US" sz="1400" b="0" i="0" u="none" strike="noStrike" kern="100" cap="none" spc="0" normalizeH="0" baseline="0" noProof="0" dirty="0">
                  <a:ln>
                    <a:noFill/>
                  </a:ln>
                  <a:solidFill>
                    <a:srgbClr val="C00000"/>
                  </a:solidFill>
                  <a:effectLst/>
                  <a:uLnTx/>
                  <a:uFillTx/>
                  <a:latin typeface="Times New Roman"/>
                  <a:ea typeface="新細明體"/>
                  <a:cs typeface="+mn-cs"/>
                </a:rPr>
                <a:t>。</a:t>
              </a:r>
              <a:endParaRPr kumimoji="0" lang="zh-TW" altLang="en-US" sz="1200" b="0" i="0" u="none" strike="noStrike" kern="100" cap="none" spc="0" normalizeH="0" baseline="0" noProof="0" dirty="0">
                <a:ln>
                  <a:noFill/>
                </a:ln>
                <a:solidFill>
                  <a:sysClr val="windowText" lastClr="000000"/>
                </a:solidFill>
                <a:effectLst/>
                <a:uLnTx/>
                <a:uFillTx/>
                <a:latin typeface="Times New Roman"/>
                <a:ea typeface="新細明體"/>
                <a:cs typeface="+mn-cs"/>
              </a:endParaRPr>
            </a:p>
          </p:txBody>
        </p:sp>
        <p:sp>
          <p:nvSpPr>
            <p:cNvPr id="12" name="橢圓 11"/>
            <p:cNvSpPr/>
            <p:nvPr/>
          </p:nvSpPr>
          <p:spPr>
            <a:xfrm>
              <a:off x="4259580" y="3947160"/>
              <a:ext cx="792480" cy="3810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3" name="橢圓 12"/>
            <p:cNvSpPr/>
            <p:nvPr/>
          </p:nvSpPr>
          <p:spPr>
            <a:xfrm>
              <a:off x="4259580" y="5227320"/>
              <a:ext cx="792480" cy="38100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46288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673670"/>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grpSp>
        <p:nvGrpSpPr>
          <p:cNvPr id="8" name="群組 7"/>
          <p:cNvGrpSpPr/>
          <p:nvPr/>
        </p:nvGrpSpPr>
        <p:grpSpPr>
          <a:xfrm>
            <a:off x="4478020" y="1163074"/>
            <a:ext cx="5227320" cy="6195060"/>
            <a:chOff x="160020" y="0"/>
            <a:chExt cx="5227320" cy="6195060"/>
          </a:xfrm>
        </p:grpSpPr>
        <p:grpSp>
          <p:nvGrpSpPr>
            <p:cNvPr id="9" name="群組 8"/>
            <p:cNvGrpSpPr/>
            <p:nvPr/>
          </p:nvGrpSpPr>
          <p:grpSpPr>
            <a:xfrm>
              <a:off x="160020" y="0"/>
              <a:ext cx="4899660" cy="5402580"/>
              <a:chOff x="160020" y="0"/>
              <a:chExt cx="4899660" cy="5402580"/>
            </a:xfrm>
          </p:grpSpPr>
          <p:sp>
            <p:nvSpPr>
              <p:cNvPr id="12" name="流程圖: 文件 11"/>
              <p:cNvSpPr/>
              <p:nvPr/>
            </p:nvSpPr>
            <p:spPr>
              <a:xfrm>
                <a:off x="1905000" y="0"/>
                <a:ext cx="1188720" cy="58674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財產增加單</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sp>
            <p:nvSpPr>
              <p:cNvPr id="13" name="流程圖: 文件 12"/>
              <p:cNvSpPr/>
              <p:nvPr/>
            </p:nvSpPr>
            <p:spPr>
              <a:xfrm>
                <a:off x="1905000" y="1363980"/>
                <a:ext cx="1188720" cy="58674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財產減損單</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14" name="直線單箭頭接點 13"/>
              <p:cNvCxnSpPr/>
              <p:nvPr/>
            </p:nvCxnSpPr>
            <p:spPr>
              <a:xfrm>
                <a:off x="2415540" y="586740"/>
                <a:ext cx="7620" cy="777240"/>
              </a:xfrm>
              <a:prstGeom prst="straightConnector1">
                <a:avLst/>
              </a:prstGeom>
              <a:noFill/>
              <a:ln w="25400" cap="flat" cmpd="sng" algn="ctr">
                <a:solidFill>
                  <a:srgbClr val="4F81BD">
                    <a:shade val="95000"/>
                    <a:satMod val="105000"/>
                  </a:srgbClr>
                </a:solidFill>
                <a:prstDash val="solid"/>
                <a:tailEnd type="arrow"/>
              </a:ln>
              <a:effectLst/>
            </p:spPr>
          </p:cxnSp>
          <p:sp>
            <p:nvSpPr>
              <p:cNvPr id="15" name="文字方塊 26"/>
              <p:cNvSpPr txBox="1"/>
              <p:nvPr/>
            </p:nvSpPr>
            <p:spPr>
              <a:xfrm>
                <a:off x="586740" y="144780"/>
                <a:ext cx="967740" cy="3581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cs typeface="+mn-cs"/>
                  </a:rPr>
                  <a:t>採購財產</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sp>
            <p:nvSpPr>
              <p:cNvPr id="16" name="向右箭號 15"/>
              <p:cNvSpPr/>
              <p:nvPr/>
            </p:nvSpPr>
            <p:spPr>
              <a:xfrm>
                <a:off x="1584960" y="2514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7" name="文字方塊 29"/>
              <p:cNvSpPr txBox="1"/>
              <p:nvPr/>
            </p:nvSpPr>
            <p:spPr>
              <a:xfrm>
                <a:off x="160020" y="1242060"/>
                <a:ext cx="1371600" cy="8229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財產已失效能且達使用年限辦理報廢者</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8" name="向右箭號 17"/>
              <p:cNvSpPr/>
              <p:nvPr/>
            </p:nvSpPr>
            <p:spPr>
              <a:xfrm>
                <a:off x="1554480" y="15468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9" name="圓角矩形 18"/>
              <p:cNvSpPr/>
              <p:nvPr/>
            </p:nvSpPr>
            <p:spPr>
              <a:xfrm>
                <a:off x="220980" y="2613660"/>
                <a:ext cx="1920240" cy="100584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報廢財產</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全部</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繳交管理科</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管理科辦理除帳</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sp>
            <p:nvSpPr>
              <p:cNvPr id="20" name="圓角矩形 19"/>
              <p:cNvSpPr/>
              <p:nvPr/>
            </p:nvSpPr>
            <p:spPr>
              <a:xfrm>
                <a:off x="2849880" y="2636520"/>
                <a:ext cx="2209800" cy="98298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報廢財產</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除可再利用附屬設備外</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繳交管理科</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管理科除帳</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21" name="直線接點 20"/>
              <p:cNvCxnSpPr/>
              <p:nvPr/>
            </p:nvCxnSpPr>
            <p:spPr>
              <a:xfrm>
                <a:off x="937260" y="2324100"/>
                <a:ext cx="3063240" cy="15240"/>
              </a:xfrm>
              <a:prstGeom prst="line">
                <a:avLst/>
              </a:prstGeom>
              <a:noFill/>
              <a:ln w="25400" cap="flat" cmpd="sng" algn="ctr">
                <a:solidFill>
                  <a:srgbClr val="4F81BD">
                    <a:shade val="95000"/>
                    <a:satMod val="105000"/>
                  </a:srgbClr>
                </a:solidFill>
                <a:prstDash val="solid"/>
              </a:ln>
              <a:effectLst/>
            </p:spPr>
          </p:cxnSp>
          <p:cxnSp>
            <p:nvCxnSpPr>
              <p:cNvPr id="22" name="直線單箭頭接點 21"/>
              <p:cNvCxnSpPr/>
              <p:nvPr/>
            </p:nvCxnSpPr>
            <p:spPr>
              <a:xfrm>
                <a:off x="4008120" y="2339340"/>
                <a:ext cx="0" cy="297180"/>
              </a:xfrm>
              <a:prstGeom prst="straightConnector1">
                <a:avLst/>
              </a:prstGeom>
              <a:noFill/>
              <a:ln w="25400" cap="flat" cmpd="sng" algn="ctr">
                <a:solidFill>
                  <a:srgbClr val="4F81BD">
                    <a:shade val="95000"/>
                    <a:satMod val="105000"/>
                  </a:srgbClr>
                </a:solidFill>
                <a:prstDash val="solid"/>
                <a:tailEnd type="arrow"/>
              </a:ln>
              <a:effectLst/>
            </p:spPr>
          </p:cxnSp>
          <p:cxnSp>
            <p:nvCxnSpPr>
              <p:cNvPr id="23" name="直線單箭頭接點 22"/>
              <p:cNvCxnSpPr/>
              <p:nvPr/>
            </p:nvCxnSpPr>
            <p:spPr>
              <a:xfrm>
                <a:off x="929640" y="2316480"/>
                <a:ext cx="0" cy="297180"/>
              </a:xfrm>
              <a:prstGeom prst="straightConnector1">
                <a:avLst/>
              </a:prstGeom>
              <a:noFill/>
              <a:ln w="25400" cap="flat" cmpd="sng" algn="ctr">
                <a:solidFill>
                  <a:srgbClr val="4F81BD">
                    <a:shade val="95000"/>
                    <a:satMod val="105000"/>
                  </a:srgbClr>
                </a:solidFill>
                <a:prstDash val="solid"/>
                <a:tailEnd type="arrow"/>
              </a:ln>
              <a:effectLst/>
            </p:spPr>
          </p:cxnSp>
          <p:cxnSp>
            <p:nvCxnSpPr>
              <p:cNvPr id="24" name="直線單箭頭接點 23"/>
              <p:cNvCxnSpPr/>
              <p:nvPr/>
            </p:nvCxnSpPr>
            <p:spPr>
              <a:xfrm>
                <a:off x="3939540" y="3589020"/>
                <a:ext cx="0" cy="297180"/>
              </a:xfrm>
              <a:prstGeom prst="straightConnector1">
                <a:avLst/>
              </a:prstGeom>
              <a:noFill/>
              <a:ln w="25400" cap="flat" cmpd="sng" algn="ctr">
                <a:solidFill>
                  <a:srgbClr val="4F81BD">
                    <a:shade val="95000"/>
                    <a:satMod val="105000"/>
                  </a:srgbClr>
                </a:solidFill>
                <a:prstDash val="solid"/>
                <a:tailEnd type="arrow"/>
              </a:ln>
              <a:effectLst/>
            </p:spPr>
          </p:cxnSp>
          <p:sp>
            <p:nvSpPr>
              <p:cNvPr id="25" name="流程圖: 文件 24"/>
              <p:cNvSpPr/>
              <p:nvPr/>
            </p:nvSpPr>
            <p:spPr>
              <a:xfrm>
                <a:off x="3169920" y="3886200"/>
                <a:ext cx="1470660" cy="76200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再利用廢品申請單</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 lastClr="FFFFFF"/>
                    </a:solidFill>
                    <a:effectLst/>
                    <a:uLnTx/>
                    <a:uFillTx/>
                    <a:latin typeface="標楷體"/>
                    <a:ea typeface="新細明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表一</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cxnSp>
            <p:nvCxnSpPr>
              <p:cNvPr id="26" name="直線單箭頭接點 25"/>
              <p:cNvCxnSpPr/>
              <p:nvPr/>
            </p:nvCxnSpPr>
            <p:spPr>
              <a:xfrm>
                <a:off x="3954780" y="4587240"/>
                <a:ext cx="0" cy="312420"/>
              </a:xfrm>
              <a:prstGeom prst="straightConnector1">
                <a:avLst/>
              </a:prstGeom>
              <a:noFill/>
              <a:ln w="25400" cap="flat" cmpd="sng" algn="ctr">
                <a:solidFill>
                  <a:srgbClr val="4F81BD">
                    <a:shade val="95000"/>
                    <a:satMod val="105000"/>
                  </a:srgbClr>
                </a:solidFill>
                <a:prstDash val="solid"/>
                <a:tailEnd type="arrow"/>
              </a:ln>
              <a:effectLst/>
            </p:spPr>
          </p:cxnSp>
          <p:sp>
            <p:nvSpPr>
              <p:cNvPr id="27" name="圓角矩形 26"/>
              <p:cNvSpPr/>
              <p:nvPr/>
            </p:nvSpPr>
            <p:spPr>
              <a:xfrm>
                <a:off x="3169920" y="4899660"/>
                <a:ext cx="1569720" cy="50292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管理科列管編號</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cxnSp>
            <p:nvCxnSpPr>
              <p:cNvPr id="28" name="直線接點 27"/>
              <p:cNvCxnSpPr/>
              <p:nvPr/>
            </p:nvCxnSpPr>
            <p:spPr>
              <a:xfrm>
                <a:off x="2468880" y="1950720"/>
                <a:ext cx="0" cy="388620"/>
              </a:xfrm>
              <a:prstGeom prst="line">
                <a:avLst/>
              </a:prstGeom>
              <a:noFill/>
              <a:ln w="25400" cap="flat" cmpd="sng" algn="ctr">
                <a:solidFill>
                  <a:srgbClr val="4F81BD">
                    <a:shade val="95000"/>
                    <a:satMod val="105000"/>
                  </a:srgbClr>
                </a:solidFill>
                <a:prstDash val="solid"/>
              </a:ln>
              <a:effectLst/>
            </p:spPr>
          </p:cxnSp>
        </p:grpSp>
        <p:sp>
          <p:nvSpPr>
            <p:cNvPr id="10" name="矩形 9"/>
            <p:cNvSpPr/>
            <p:nvPr/>
          </p:nvSpPr>
          <p:spPr>
            <a:xfrm>
              <a:off x="2324100" y="2468880"/>
              <a:ext cx="2903220" cy="3726180"/>
            </a:xfrm>
            <a:prstGeom prst="rect">
              <a:avLst/>
            </a:prstGeom>
            <a:noFill/>
            <a:ln w="25400" cap="flat" cmpd="sng" algn="ctr">
              <a:solidFill>
                <a:srgbClr val="C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 name="文字方塊 109"/>
            <p:cNvSpPr txBox="1"/>
            <p:nvPr/>
          </p:nvSpPr>
          <p:spPr>
            <a:xfrm>
              <a:off x="5059680" y="3589020"/>
              <a:ext cx="327660" cy="17449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再利用</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之</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處</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rPr>
                <a:t>理</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Text" lastClr="000000"/>
                  </a:solidFill>
                  <a:effectLst/>
                  <a:uLnTx/>
                  <a:uFillTx/>
                  <a:latin typeface="Times New Roman"/>
                  <a:ea typeface="新細明體"/>
                </a:rPr>
                <a:t> </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grpSp>
      <p:sp>
        <p:nvSpPr>
          <p:cNvPr id="7" name="矩形 6"/>
          <p:cNvSpPr/>
          <p:nvPr/>
        </p:nvSpPr>
        <p:spPr>
          <a:xfrm>
            <a:off x="522164" y="1280770"/>
            <a:ext cx="2880320" cy="461665"/>
          </a:xfrm>
          <a:prstGeom prst="rect">
            <a:avLst/>
          </a:prstGeom>
        </p:spPr>
        <p:txBody>
          <a:bodyPr wrap="square">
            <a:spAutoFit/>
          </a:bodyPr>
          <a:lstStyle/>
          <a:p>
            <a:pPr marL="342900" indent="-342900">
              <a:buFont typeface="Wingdings" panose="05000000000000000000" pitchFamily="2" charset="2"/>
              <a:buChar char="Ø"/>
            </a:pPr>
            <a:r>
              <a:rPr lang="zh-TW" altLang="zh-TW" sz="2400" b="1" dirty="0" smtClean="0">
                <a:ea typeface="標楷體"/>
                <a:cs typeface="Times New Roman"/>
              </a:rPr>
              <a:t>有</a:t>
            </a:r>
            <a:r>
              <a:rPr lang="zh-TW" altLang="zh-TW" sz="2400" b="1" dirty="0">
                <a:ea typeface="標楷體"/>
                <a:cs typeface="Times New Roman"/>
              </a:rPr>
              <a:t>物無帳之處理</a:t>
            </a:r>
            <a:endParaRPr lang="zh-TW" altLang="en-US" dirty="0"/>
          </a:p>
        </p:txBody>
      </p:sp>
      <p:sp>
        <p:nvSpPr>
          <p:cNvPr id="29" name="矩形 28"/>
          <p:cNvSpPr/>
          <p:nvPr/>
        </p:nvSpPr>
        <p:spPr>
          <a:xfrm>
            <a:off x="486267" y="1930685"/>
            <a:ext cx="4224233" cy="415498"/>
          </a:xfrm>
          <a:prstGeom prst="rect">
            <a:avLst/>
          </a:prstGeom>
        </p:spPr>
        <p:txBody>
          <a:bodyPr wrap="none">
            <a:spAutoFit/>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報廢財產中的留用項目</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再利用</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0" name="矩形 29"/>
          <p:cNvSpPr/>
          <p:nvPr/>
        </p:nvSpPr>
        <p:spPr>
          <a:xfrm>
            <a:off x="1098147" y="4957194"/>
            <a:ext cx="5346700" cy="1708160"/>
          </a:xfrm>
          <a:prstGeom prst="rect">
            <a:avLst/>
          </a:prstGeom>
        </p:spPr>
        <p:txBody>
          <a:bodyPr>
            <a:spAutoFit/>
          </a:bodyPr>
          <a:lstStyle/>
          <a:p>
            <a:pPr marL="363538" indent="-363538"/>
            <a:r>
              <a:rPr lang="zh-TW" altLang="en-US" dirty="0" smtClean="0">
                <a:latin typeface="標楷體"/>
                <a:ea typeface="標楷體"/>
              </a:rPr>
              <a:t>★</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再利用」係指已報廢之財產，失其固有效能，而整件中有部分附屬設備於拆除後可供使用之廢品。有使用需求之單位應提出申請並填寫「再利用廢品領用申請單」，由秘書室造冊編號列</a:t>
            </a:r>
            <a:r>
              <a:rPr lang="zh-TW" altLang="zh-TW" dirty="0" smtClean="0">
                <a:latin typeface="標楷體" panose="03000509000000000000" pitchFamily="65" charset="-120"/>
                <a:ea typeface="標楷體" panose="03000509000000000000" pitchFamily="65" charset="-120"/>
              </a:rPr>
              <a:t>管</a:t>
            </a:r>
            <a:r>
              <a:rPr lang="zh-TW" altLang="en-US" dirty="0" smtClean="0">
                <a:latin typeface="標楷體"/>
                <a:ea typeface="標楷體"/>
              </a:rPr>
              <a:t>。</a:t>
            </a:r>
            <a:endParaRPr lang="zh-TW" altLang="en-US" dirty="0">
              <a:latin typeface="標楷體" panose="03000509000000000000" pitchFamily="65" charset="-120"/>
              <a:ea typeface="標楷體" panose="03000509000000000000" pitchFamily="65" charset="-120"/>
            </a:endParaRPr>
          </a:p>
        </p:txBody>
      </p:sp>
      <p:sp>
        <p:nvSpPr>
          <p:cNvPr id="32" name="向右箭號 31"/>
          <p:cNvSpPr/>
          <p:nvPr/>
        </p:nvSpPr>
        <p:spPr>
          <a:xfrm>
            <a:off x="6207464" y="5655064"/>
            <a:ext cx="434636" cy="251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23249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sp>
        <p:nvSpPr>
          <p:cNvPr id="4" name="矩形 3"/>
          <p:cNvSpPr/>
          <p:nvPr/>
        </p:nvSpPr>
        <p:spPr>
          <a:xfrm>
            <a:off x="378148" y="1332359"/>
            <a:ext cx="5346700" cy="738664"/>
          </a:xfrm>
          <a:prstGeom prst="rect">
            <a:avLst/>
          </a:prstGeom>
        </p:spPr>
        <p:txBody>
          <a:bodyPr>
            <a:spAutoFit/>
          </a:bodyPr>
          <a:lstStyle/>
          <a:p>
            <a:pPr marL="263525" indent="-263525"/>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從採買元件</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零件</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材料中組合而成</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自製財產與物品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或其他</a:t>
            </a:r>
            <a:endParaRPr lang="zh-TW" altLang="en-US" dirty="0">
              <a:latin typeface="標楷體" panose="03000509000000000000" pitchFamily="65" charset="-120"/>
              <a:ea typeface="標楷體" panose="03000509000000000000" pitchFamily="65" charset="-120"/>
            </a:endParaRPr>
          </a:p>
        </p:txBody>
      </p:sp>
      <p:grpSp>
        <p:nvGrpSpPr>
          <p:cNvPr id="5" name="群組 4"/>
          <p:cNvGrpSpPr/>
          <p:nvPr/>
        </p:nvGrpSpPr>
        <p:grpSpPr>
          <a:xfrm>
            <a:off x="5059365" y="1905518"/>
            <a:ext cx="4732020" cy="3985260"/>
            <a:chOff x="1623060" y="0"/>
            <a:chExt cx="4732020" cy="4084320"/>
          </a:xfrm>
        </p:grpSpPr>
        <p:grpSp>
          <p:nvGrpSpPr>
            <p:cNvPr id="6" name="群組 5"/>
            <p:cNvGrpSpPr/>
            <p:nvPr/>
          </p:nvGrpSpPr>
          <p:grpSpPr>
            <a:xfrm>
              <a:off x="2087880" y="0"/>
              <a:ext cx="3093720" cy="2857500"/>
              <a:chOff x="1562100" y="0"/>
              <a:chExt cx="3093720" cy="2857500"/>
            </a:xfrm>
          </p:grpSpPr>
          <p:sp>
            <p:nvSpPr>
              <p:cNvPr id="9" name="流程圖: 文件 8"/>
              <p:cNvSpPr/>
              <p:nvPr/>
            </p:nvSpPr>
            <p:spPr>
              <a:xfrm>
                <a:off x="3223260" y="0"/>
                <a:ext cx="1188720" cy="58674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消耗性物品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0" name="文字方塊 56"/>
              <p:cNvSpPr txBox="1"/>
              <p:nvPr/>
            </p:nvSpPr>
            <p:spPr>
              <a:xfrm>
                <a:off x="1562100" y="83820"/>
                <a:ext cx="1341120" cy="3581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採購零件耗材</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1" name="向右箭號 10"/>
              <p:cNvSpPr/>
              <p:nvPr/>
            </p:nvSpPr>
            <p:spPr>
              <a:xfrm>
                <a:off x="2903220" y="2133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流程圖: 文件 11"/>
              <p:cNvSpPr/>
              <p:nvPr/>
            </p:nvSpPr>
            <p:spPr>
              <a:xfrm>
                <a:off x="3284220" y="2133600"/>
                <a:ext cx="1325880" cy="723900"/>
              </a:xfrm>
              <a:prstGeom prst="flowChartDocumen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財產</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rgbClr val="FFFFFF"/>
                    </a:solidFill>
                    <a:effectLst/>
                    <a:uLnTx/>
                    <a:uFillTx/>
                    <a:latin typeface="Times New Roman"/>
                    <a:ea typeface="標楷體"/>
                  </a:rPr>
                  <a:t>增加單</a:t>
                </a:r>
                <a:r>
                  <a:rPr kumimoji="0" lang="en-US" sz="1200" b="0" i="0" u="none" strike="noStrike" kern="100" cap="none" spc="0" normalizeH="0" baseline="0" noProof="0">
                    <a:ln>
                      <a:noFill/>
                    </a:ln>
                    <a:solidFill>
                      <a:srgbClr val="FFFFFF"/>
                    </a:solidFill>
                    <a:effectLst/>
                    <a:uLnTx/>
                    <a:uFillTx/>
                    <a:latin typeface="Times New Roman"/>
                    <a:ea typeface="標楷體"/>
                  </a:rPr>
                  <a:t>(</a:t>
                </a:r>
                <a:r>
                  <a:rPr kumimoji="0" lang="zh-TW" altLang="en-US" sz="1200" b="0" i="0" u="none" strike="noStrike" kern="100" cap="none" spc="0" normalizeH="0" baseline="0" noProof="0">
                    <a:ln>
                      <a:noFill/>
                    </a:ln>
                    <a:solidFill>
                      <a:srgbClr val="FFFFFF"/>
                    </a:solidFill>
                    <a:effectLst/>
                    <a:uLnTx/>
                    <a:uFillTx/>
                    <a:latin typeface="Times New Roman"/>
                    <a:ea typeface="標楷體"/>
                  </a:rPr>
                  <a:t>管理科</a:t>
                </a:r>
                <a:r>
                  <a:rPr kumimoji="0" lang="en-US" sz="1200" b="0" i="0" u="none" strike="noStrike" kern="100" cap="none" spc="0" normalizeH="0" baseline="0" noProof="0">
                    <a:ln>
                      <a:noFill/>
                    </a:ln>
                    <a:solidFill>
                      <a:srgbClr val="FFFFFF"/>
                    </a:solidFill>
                    <a:effectLst/>
                    <a:uLnTx/>
                    <a:uFillTx/>
                    <a:latin typeface="Times New Roman"/>
                    <a:ea typeface="標楷體"/>
                  </a:rPr>
                  <a:t>)</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sp>
            <p:nvSpPr>
              <p:cNvPr id="13" name="向右箭號 12"/>
              <p:cNvSpPr/>
              <p:nvPr/>
            </p:nvSpPr>
            <p:spPr>
              <a:xfrm>
                <a:off x="2903220" y="1242060"/>
                <a:ext cx="320040" cy="12954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cxnSp>
            <p:nvCxnSpPr>
              <p:cNvPr id="14" name="直線單箭頭接點 13"/>
              <p:cNvCxnSpPr/>
              <p:nvPr/>
            </p:nvCxnSpPr>
            <p:spPr>
              <a:xfrm>
                <a:off x="3787140" y="548640"/>
                <a:ext cx="0" cy="518160"/>
              </a:xfrm>
              <a:prstGeom prst="straightConnector1">
                <a:avLst/>
              </a:prstGeom>
              <a:noFill/>
              <a:ln w="25400" cap="flat" cmpd="sng" algn="ctr">
                <a:solidFill>
                  <a:srgbClr val="4F81BD">
                    <a:shade val="95000"/>
                    <a:satMod val="105000"/>
                  </a:srgbClr>
                </a:solidFill>
                <a:prstDash val="solid"/>
                <a:tailEnd type="arrow"/>
              </a:ln>
              <a:effectLst/>
            </p:spPr>
          </p:cxnSp>
          <p:sp>
            <p:nvSpPr>
              <p:cNvPr id="15" name="圓角矩形 14"/>
              <p:cNvSpPr/>
              <p:nvPr/>
            </p:nvSpPr>
            <p:spPr>
              <a:xfrm>
                <a:off x="3223260" y="1066800"/>
                <a:ext cx="1432560" cy="627841"/>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自製財物計值表</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 lastClr="FFFFFF"/>
                    </a:solidFill>
                    <a:effectLst/>
                    <a:uLnTx/>
                    <a:uFillTx/>
                    <a:latin typeface="標楷體"/>
                    <a:ea typeface="新細明體"/>
                    <a:cs typeface="+mn-cs"/>
                  </a:rPr>
                  <a:t>(</a:t>
                </a:r>
                <a:r>
                  <a:rPr kumimoji="0" lang="zh-TW" altLang="en-US" sz="1200" b="0" i="0" u="none" strike="noStrike" kern="100" cap="none" spc="0" normalizeH="0" baseline="0" noProof="0">
                    <a:ln>
                      <a:noFill/>
                    </a:ln>
                    <a:solidFill>
                      <a:sysClr val="window" lastClr="FFFFFF"/>
                    </a:solidFill>
                    <a:effectLst/>
                    <a:uLnTx/>
                    <a:uFillTx/>
                    <a:latin typeface="Times New Roman"/>
                    <a:ea typeface="標楷體"/>
                    <a:cs typeface="+mn-cs"/>
                  </a:rPr>
                  <a:t>表二</a:t>
                </a:r>
                <a:r>
                  <a:rPr kumimoji="0" lang="en-US" sz="1200" b="0" i="0" u="none" strike="noStrike" kern="100" cap="none" spc="0" normalizeH="0" baseline="0" noProof="0">
                    <a:ln>
                      <a:noFill/>
                    </a:ln>
                    <a:solidFill>
                      <a:sysClr val="window" lastClr="FFFFFF"/>
                    </a:solidFill>
                    <a:effectLst/>
                    <a:uLnTx/>
                    <a:uFillTx/>
                    <a:latin typeface="Times New Roman"/>
                    <a:ea typeface="標楷體"/>
                    <a:cs typeface="+mn-cs"/>
                  </a:rPr>
                  <a:t>)</a:t>
                </a:r>
                <a:endParaRPr kumimoji="0" lang="zh-TW" altLang="en-US" sz="1200" b="0" i="0" u="none" strike="noStrike" kern="100" cap="none" spc="0" normalizeH="0" baseline="0" noProof="0">
                  <a:ln>
                    <a:noFill/>
                  </a:ln>
                  <a:solidFill>
                    <a:sysClr val="window" lastClr="FFFFFF"/>
                  </a:solidFill>
                  <a:effectLst/>
                  <a:uLnTx/>
                  <a:uFillTx/>
                  <a:latin typeface="Times New Roman"/>
                  <a:ea typeface="新細明體"/>
                  <a:cs typeface="+mn-cs"/>
                </a:endParaRPr>
              </a:p>
            </p:txBody>
          </p:sp>
          <p:sp>
            <p:nvSpPr>
              <p:cNvPr id="16" name="文字方塊 83"/>
              <p:cNvSpPr txBox="1"/>
              <p:nvPr/>
            </p:nvSpPr>
            <p:spPr>
              <a:xfrm>
                <a:off x="1562100" y="1021080"/>
                <a:ext cx="1341120" cy="5715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TW" altLang="en-US" sz="1400" b="0" i="0" u="none" strike="noStrike" kern="100" cap="none" spc="0" normalizeH="0" baseline="0" noProof="0">
                    <a:ln>
                      <a:noFill/>
                    </a:ln>
                    <a:solidFill>
                      <a:sysClr val="windowText" lastClr="000000"/>
                    </a:solidFill>
                    <a:effectLst/>
                    <a:uLnTx/>
                    <a:uFillTx/>
                    <a:latin typeface="Times New Roman"/>
                    <a:ea typeface="標楷體"/>
                  </a:rPr>
                  <a:t>研發後自製成財產或物品</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endParaRPr>
              </a:p>
            </p:txBody>
          </p:sp>
          <p:cxnSp>
            <p:nvCxnSpPr>
              <p:cNvPr id="17" name="直線單箭頭接點 16"/>
              <p:cNvCxnSpPr/>
              <p:nvPr/>
            </p:nvCxnSpPr>
            <p:spPr>
              <a:xfrm>
                <a:off x="3802380" y="1694641"/>
                <a:ext cx="0" cy="431339"/>
              </a:xfrm>
              <a:prstGeom prst="straightConnector1">
                <a:avLst/>
              </a:prstGeom>
              <a:noFill/>
              <a:ln w="25400" cap="flat" cmpd="sng" algn="ctr">
                <a:solidFill>
                  <a:srgbClr val="4F81BD">
                    <a:shade val="95000"/>
                    <a:satMod val="105000"/>
                  </a:srgbClr>
                </a:solidFill>
                <a:prstDash val="solid"/>
                <a:tailEnd type="arrow"/>
              </a:ln>
              <a:effectLst/>
            </p:spPr>
          </p:cxnSp>
        </p:grpSp>
        <p:sp>
          <p:nvSpPr>
            <p:cNvPr id="7" name="矩形 6"/>
            <p:cNvSpPr/>
            <p:nvPr/>
          </p:nvSpPr>
          <p:spPr>
            <a:xfrm>
              <a:off x="1623060" y="708660"/>
              <a:ext cx="4617720" cy="3375660"/>
            </a:xfrm>
            <a:prstGeom prst="rect">
              <a:avLst/>
            </a:prstGeom>
            <a:noFill/>
            <a:ln w="25400" cap="flat" cmpd="sng" algn="ctr">
              <a:solidFill>
                <a:srgbClr val="C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8" name="文字方塊 105"/>
            <p:cNvSpPr txBox="1"/>
            <p:nvPr/>
          </p:nvSpPr>
          <p:spPr>
            <a:xfrm>
              <a:off x="6027420" y="1470660"/>
              <a:ext cx="327660" cy="17449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自</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製</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財</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物</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100" cap="none" spc="0" normalizeH="0" baseline="0" noProof="0">
                  <a:ln>
                    <a:noFill/>
                  </a:ln>
                  <a:solidFill>
                    <a:sysClr val="windowText" lastClr="000000"/>
                  </a:solidFill>
                  <a:effectLst/>
                  <a:uLnTx/>
                  <a:uFillTx/>
                  <a:latin typeface="Times New Roman"/>
                  <a:ea typeface="標楷體"/>
                  <a:cs typeface="+mn-cs"/>
                </a:rPr>
                <a:t>之處理</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ysClr val="windowText" lastClr="000000"/>
                  </a:solidFill>
                  <a:effectLst/>
                  <a:uLnTx/>
                  <a:uFillTx/>
                  <a:latin typeface="Times New Roman"/>
                  <a:ea typeface="新細明體"/>
                  <a:cs typeface="+mn-cs"/>
                </a:rPr>
                <a:t> </a:t>
              </a:r>
              <a:endParaRPr kumimoji="0" lang="zh-TW" altLang="en-US" sz="1200" b="0" i="0" u="none" strike="noStrike" kern="100" cap="none" spc="0" normalizeH="0" baseline="0" noProof="0">
                <a:ln>
                  <a:noFill/>
                </a:ln>
                <a:solidFill>
                  <a:sysClr val="windowText" lastClr="000000"/>
                </a:solidFill>
                <a:effectLst/>
                <a:uLnTx/>
                <a:uFillTx/>
                <a:latin typeface="Times New Roman"/>
                <a:ea typeface="新細明體"/>
                <a:cs typeface="+mn-cs"/>
              </a:endParaRPr>
            </a:p>
          </p:txBody>
        </p:sp>
      </p:grpSp>
      <p:sp>
        <p:nvSpPr>
          <p:cNvPr id="21" name="矩形 20"/>
          <p:cNvSpPr/>
          <p:nvPr/>
        </p:nvSpPr>
        <p:spPr>
          <a:xfrm>
            <a:off x="666180" y="2464179"/>
            <a:ext cx="4032448" cy="3000821"/>
          </a:xfrm>
          <a:prstGeom prst="rect">
            <a:avLst/>
          </a:prstGeom>
        </p:spPr>
        <p:txBody>
          <a:bodyPr wrap="square">
            <a:spAutoFit/>
          </a:bodyPr>
          <a:lstStyle/>
          <a:p>
            <a:r>
              <a:rPr lang="zh-TW" altLang="en-US" dirty="0" smtClean="0">
                <a:latin typeface="標楷體"/>
                <a:ea typeface="標楷體"/>
              </a:rPr>
              <a:t>★</a:t>
            </a:r>
            <a:r>
              <a:rPr lang="zh-TW" altLang="en-US" dirty="0" smtClean="0">
                <a:latin typeface="標楷體" panose="03000509000000000000" pitchFamily="65" charset="-120"/>
                <a:ea typeface="標楷體" panose="03000509000000000000" pitchFamily="65" charset="-120"/>
              </a:rPr>
              <a:t>本</a:t>
            </a:r>
            <a:r>
              <a:rPr lang="zh-TW" altLang="en-US" dirty="0">
                <a:latin typeface="標楷體" panose="03000509000000000000" pitchFamily="65" charset="-120"/>
                <a:ea typeface="標楷體" panose="03000509000000000000" pitchFamily="65" charset="-120"/>
              </a:rPr>
              <a:t>所財產與物品管理作業要點</a:t>
            </a:r>
          </a:p>
          <a:p>
            <a:r>
              <a:rPr lang="zh-TW" altLang="en-US" dirty="0">
                <a:latin typeface="標楷體" panose="03000509000000000000" pitchFamily="65" charset="-120"/>
                <a:ea typeface="標楷體" panose="03000509000000000000" pitchFamily="65" charset="-120"/>
              </a:rPr>
              <a:t>玖、自製財產與物品之管理</a:t>
            </a:r>
          </a:p>
          <a:p>
            <a:r>
              <a:rPr lang="zh-TW" altLang="en-US" dirty="0">
                <a:latin typeface="標楷體" panose="03000509000000000000" pitchFamily="65" charset="-120"/>
                <a:ea typeface="標楷體" panose="03000509000000000000" pitchFamily="65" charset="-120"/>
              </a:rPr>
              <a:t>一、凡各單位自製或加工之財產、物品，均依財物標準分類，辦理列管。</a:t>
            </a:r>
          </a:p>
          <a:p>
            <a:r>
              <a:rPr lang="zh-TW" altLang="en-US" u="sng"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列管方式：由承製單位填寫自製財物計值表。經秘書室管理科驗收計值表內財物無誤後，賦予分類編號正式納入財產、物品管理。</a:t>
            </a:r>
          </a:p>
        </p:txBody>
      </p:sp>
      <p:sp>
        <p:nvSpPr>
          <p:cNvPr id="22" name="向右箭號 21"/>
          <p:cNvSpPr/>
          <p:nvPr/>
        </p:nvSpPr>
        <p:spPr>
          <a:xfrm>
            <a:off x="4569087" y="3875880"/>
            <a:ext cx="490277" cy="315957"/>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04045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741526"/>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2034332" y="1628428"/>
            <a:ext cx="7488832" cy="5078690"/>
          </a:xfrm>
          <a:prstGeom prst="rect">
            <a:avLst/>
          </a:prstGeom>
          <a:noFill/>
          <a:ln>
            <a:noFill/>
          </a:ln>
        </p:spPr>
      </p:pic>
      <p:sp>
        <p:nvSpPr>
          <p:cNvPr id="5" name="矩形 4"/>
          <p:cNvSpPr/>
          <p:nvPr/>
        </p:nvSpPr>
        <p:spPr>
          <a:xfrm>
            <a:off x="1026220" y="1166763"/>
            <a:ext cx="800219" cy="461665"/>
          </a:xfrm>
          <a:prstGeom prst="rect">
            <a:avLst/>
          </a:prstGeom>
        </p:spPr>
        <p:txBody>
          <a:bodyPr wrap="none">
            <a:spAutoFit/>
          </a:bodyPr>
          <a:lstStyle/>
          <a:p>
            <a:r>
              <a:rPr lang="zh-TW" altLang="zh-TW" sz="2400" dirty="0">
                <a:latin typeface="標楷體" panose="03000509000000000000" pitchFamily="65" charset="-120"/>
                <a:ea typeface="標楷體" panose="03000509000000000000" pitchFamily="65" charset="-120"/>
              </a:rPr>
              <a:t>表一</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4705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a:latin typeface="標楷體" panose="03000509000000000000" pitchFamily="65" charset="-120"/>
                <a:ea typeface="標楷體" panose="03000509000000000000" pitchFamily="65" charset="-120"/>
              </a:rPr>
              <a:t>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財物</a:t>
            </a:r>
            <a:r>
              <a:rPr lang="zh-TW" altLang="zh-TW" dirty="0">
                <a:latin typeface="標楷體" panose="03000509000000000000" pitchFamily="65" charset="-120"/>
                <a:ea typeface="標楷體" panose="03000509000000000000" pitchFamily="65" charset="-120"/>
              </a:rPr>
              <a:t>列管及列帳依據</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2970436" y="1228254"/>
            <a:ext cx="4896544" cy="5768538"/>
          </a:xfrm>
          <a:prstGeom prst="rect">
            <a:avLst/>
          </a:prstGeom>
          <a:noFill/>
          <a:ln>
            <a:noFill/>
          </a:ln>
        </p:spPr>
      </p:pic>
      <p:sp>
        <p:nvSpPr>
          <p:cNvPr id="5" name="矩形 4"/>
          <p:cNvSpPr/>
          <p:nvPr/>
        </p:nvSpPr>
        <p:spPr>
          <a:xfrm>
            <a:off x="1519049" y="1228253"/>
            <a:ext cx="800219" cy="461665"/>
          </a:xfrm>
          <a:prstGeom prst="rect">
            <a:avLst/>
          </a:prstGeom>
        </p:spPr>
        <p:txBody>
          <a:bodyPr wrap="none">
            <a:spAutoFit/>
          </a:bodyPr>
          <a:lstStyle/>
          <a:p>
            <a:r>
              <a:rPr lang="zh-TW" altLang="zh-TW" sz="2400" dirty="0" smtClean="0">
                <a:latin typeface="標楷體" panose="03000509000000000000" pitchFamily="65" charset="-120"/>
                <a:ea typeface="標楷體" panose="03000509000000000000" pitchFamily="65" charset="-120"/>
              </a:rPr>
              <a:t>表</a:t>
            </a:r>
            <a:r>
              <a:rPr lang="zh-TW" altLang="en-US" sz="2400" dirty="0" smtClean="0">
                <a:latin typeface="標楷體" panose="03000509000000000000" pitchFamily="65" charset="-120"/>
                <a:ea typeface="標楷體" panose="03000509000000000000" pitchFamily="65" charset="-120"/>
              </a:rPr>
              <a:t>二</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4001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謝謝聆聽指導</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665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252239"/>
            <a:ext cx="9624060" cy="864096"/>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勞動派遣與勞務承攬之區別</a:t>
            </a:r>
            <a:endParaRPr lang="zh-TW" altLang="en-US" dirty="0">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49127807"/>
              </p:ext>
            </p:extLst>
          </p:nvPr>
        </p:nvGraphicFramePr>
        <p:xfrm>
          <a:off x="1098228" y="1404367"/>
          <a:ext cx="8856985" cy="5940920"/>
        </p:xfrm>
        <a:graphic>
          <a:graphicData uri="http://schemas.openxmlformats.org/drawingml/2006/table">
            <a:tbl>
              <a:tblPr firstRow="1" bandRow="1">
                <a:tableStyleId>{5C22544A-7EE6-4342-B048-85BDC9FD1C3A}</a:tableStyleId>
              </a:tblPr>
              <a:tblGrid>
                <a:gridCol w="1881130"/>
                <a:gridCol w="3919020"/>
                <a:gridCol w="3056835"/>
              </a:tblGrid>
              <a:tr h="792088">
                <a:tc>
                  <a:txBody>
                    <a:bodyPr/>
                    <a:lstStyle/>
                    <a:p>
                      <a:pPr algn="ctr"/>
                      <a:r>
                        <a:rPr lang="zh-TW" altLang="en-US" sz="2800" dirty="0" smtClean="0">
                          <a:latin typeface="標楷體" panose="03000509000000000000" pitchFamily="65" charset="-120"/>
                          <a:ea typeface="標楷體" panose="03000509000000000000" pitchFamily="65" charset="-120"/>
                        </a:rPr>
                        <a:t>勞務種類</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勞動派遣</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勞務承攬</a:t>
                      </a:r>
                      <a:endParaRPr lang="zh-TW" altLang="en-US" sz="2800" dirty="0">
                        <a:latin typeface="標楷體" panose="03000509000000000000" pitchFamily="65" charset="-120"/>
                        <a:ea typeface="標楷體" panose="03000509000000000000" pitchFamily="65" charset="-120"/>
                      </a:endParaRPr>
                    </a:p>
                  </a:txBody>
                  <a:tcPr/>
                </a:tc>
              </a:tr>
              <a:tr h="1141789">
                <a:tc>
                  <a:txBody>
                    <a:bodyPr/>
                    <a:lstStyle/>
                    <a:p>
                      <a:r>
                        <a:rPr lang="zh-TW" altLang="en-US" sz="2800" dirty="0" smtClean="0">
                          <a:latin typeface="標楷體" panose="03000509000000000000" pitchFamily="65" charset="-120"/>
                          <a:ea typeface="標楷體" panose="03000509000000000000" pitchFamily="65" charset="-120"/>
                        </a:rPr>
                        <a:t>契約方式</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勞務採購契約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工程會有範本</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勞務採購契約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工程會無範本</a:t>
                      </a:r>
                      <a:r>
                        <a:rPr lang="en-US" altLang="zh-TW" sz="2800" dirty="0" smtClean="0">
                          <a:latin typeface="標楷體" panose="03000509000000000000" pitchFamily="65" charset="-120"/>
                          <a:ea typeface="標楷體" panose="03000509000000000000" pitchFamily="65" charset="-120"/>
                        </a:rPr>
                        <a:t>)</a:t>
                      </a:r>
                      <a:endParaRPr lang="zh-TW" altLang="en-US" sz="2800" dirty="0" smtClean="0">
                        <a:latin typeface="標楷體" panose="03000509000000000000" pitchFamily="65" charset="-120"/>
                        <a:ea typeface="標楷體" panose="03000509000000000000" pitchFamily="65" charset="-120"/>
                      </a:endParaRPr>
                    </a:p>
                  </a:txBody>
                  <a:tcPr/>
                </a:tc>
              </a:tr>
              <a:tr h="634327">
                <a:tc>
                  <a:txBody>
                    <a:bodyPr/>
                    <a:lstStyle/>
                    <a:p>
                      <a:r>
                        <a:rPr lang="zh-TW" altLang="en-US" sz="2800" dirty="0" smtClean="0">
                          <a:latin typeface="標楷體" panose="03000509000000000000" pitchFamily="65" charset="-120"/>
                          <a:ea typeface="標楷體" panose="03000509000000000000" pitchFamily="65" charset="-120"/>
                        </a:rPr>
                        <a:t>指揮監督</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機關有指揮監督管理權</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機關無指揮監督管理權</a:t>
                      </a:r>
                    </a:p>
                  </a:txBody>
                  <a:tcPr/>
                </a:tc>
              </a:tr>
              <a:tr h="1286047">
                <a:tc>
                  <a:txBody>
                    <a:bodyPr/>
                    <a:lstStyle/>
                    <a:p>
                      <a:r>
                        <a:rPr lang="zh-TW" altLang="en-US" sz="2800" dirty="0" smtClean="0">
                          <a:latin typeface="標楷體" panose="03000509000000000000" pitchFamily="65" charset="-120"/>
                          <a:ea typeface="標楷體" panose="03000509000000000000" pitchFamily="65" charset="-120"/>
                        </a:rPr>
                        <a:t>運用規範</a:t>
                      </a:r>
                      <a:endParaRPr lang="zh-TW" altLang="en-US" sz="2800" dirty="0">
                        <a:latin typeface="標楷體" panose="03000509000000000000" pitchFamily="65" charset="-120"/>
                        <a:ea typeface="標楷體" panose="03000509000000000000" pitchFamily="65" charset="-120"/>
                      </a:endParaRPr>
                    </a:p>
                  </a:txBody>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行政院運用勞動派遣應行注意事項</a:t>
                      </a:r>
                      <a:endParaRPr lang="en-US" altLang="zh-TW" sz="2800" dirty="0" smtClean="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政府機關</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構</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運用勞務承攬參考原則</a:t>
                      </a:r>
                      <a:endParaRPr lang="zh-TW" altLang="en-US" sz="2800" dirty="0">
                        <a:latin typeface="標楷體" panose="03000509000000000000" pitchFamily="65" charset="-120"/>
                        <a:ea typeface="標楷體" panose="03000509000000000000" pitchFamily="65" charset="-120"/>
                      </a:endParaRPr>
                    </a:p>
                  </a:txBody>
                  <a:tcPr/>
                </a:tc>
              </a:tr>
              <a:tr h="1141789">
                <a:tc>
                  <a:txBody>
                    <a:bodyPr/>
                    <a:lstStyle/>
                    <a:p>
                      <a:r>
                        <a:rPr lang="zh-TW" altLang="en-US" sz="2800" dirty="0" smtClean="0">
                          <a:latin typeface="標楷體" panose="03000509000000000000" pitchFamily="65" charset="-120"/>
                          <a:ea typeface="標楷體" panose="03000509000000000000" pitchFamily="65" charset="-120"/>
                        </a:rPr>
                        <a:t>報酬給付</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按勞動人數及時間給付價金</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視工作內容</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履約成果</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給付價金</a:t>
                      </a:r>
                      <a:endParaRPr lang="zh-TW" altLang="en-US" sz="2800" dirty="0">
                        <a:latin typeface="標楷體" panose="03000509000000000000" pitchFamily="65" charset="-120"/>
                        <a:ea typeface="標楷體" panose="03000509000000000000" pitchFamily="65" charset="-120"/>
                      </a:endParaRPr>
                    </a:p>
                  </a:txBody>
                  <a:tcPr/>
                </a:tc>
              </a:tr>
              <a:tr h="634327">
                <a:tc>
                  <a:txBody>
                    <a:bodyPr/>
                    <a:lstStyle/>
                    <a:p>
                      <a:r>
                        <a:rPr lang="zh-TW" altLang="en-US" sz="2800" dirty="0" smtClean="0">
                          <a:latin typeface="標楷體" panose="03000509000000000000" pitchFamily="65" charset="-120"/>
                          <a:ea typeface="標楷體" panose="03000509000000000000" pitchFamily="65" charset="-120"/>
                        </a:rPr>
                        <a:t>工作範圍</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較無具體明確項目</a:t>
                      </a:r>
                      <a:endParaRPr lang="zh-TW" altLang="en-US" sz="2800" dirty="0">
                        <a:latin typeface="標楷體" panose="03000509000000000000" pitchFamily="65" charset="-120"/>
                        <a:ea typeface="標楷體" panose="03000509000000000000" pitchFamily="65" charset="-120"/>
                      </a:endParaRPr>
                    </a:p>
                  </a:txBody>
                  <a:tcPr/>
                </a:tc>
                <a:tc>
                  <a:txBody>
                    <a:bodyPr/>
                    <a:lstStyle/>
                    <a:p>
                      <a:r>
                        <a:rPr lang="zh-TW" altLang="en-US" sz="2800" dirty="0" smtClean="0">
                          <a:latin typeface="標楷體" panose="03000509000000000000" pitchFamily="65" charset="-120"/>
                          <a:ea typeface="標楷體" panose="03000509000000000000" pitchFamily="65" charset="-120"/>
                        </a:rPr>
                        <a:t>具體明確</a:t>
                      </a:r>
                      <a:endParaRPr lang="zh-TW" altLang="en-US" sz="2800" dirty="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12957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1029558"/>
          </a:xfrm>
        </p:spPr>
        <p:txBody>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勞動派遣</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980431"/>
            <a:ext cx="9624060" cy="3384488"/>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依據</a:t>
            </a:r>
            <a:r>
              <a:rPr lang="zh-TW" altLang="en-US" dirty="0" smtClean="0">
                <a:latin typeface="標楷體"/>
                <a:ea typeface="標楷體"/>
              </a:rPr>
              <a:t>：</a:t>
            </a:r>
            <a:r>
              <a:rPr lang="zh-TW" altLang="en-US" dirty="0" smtClean="0">
                <a:latin typeface="標楷體" panose="03000509000000000000" pitchFamily="65" charset="-120"/>
                <a:ea typeface="標楷體" panose="03000509000000000000" pitchFamily="65" charset="-120"/>
              </a:rPr>
              <a:t>行政院</a:t>
            </a:r>
            <a:r>
              <a:rPr lang="zh-TW" altLang="en-US" dirty="0">
                <a:latin typeface="標楷體" panose="03000509000000000000" pitchFamily="65" charset="-120"/>
                <a:ea typeface="標楷體" panose="03000509000000000000" pitchFamily="65" charset="-120"/>
              </a:rPr>
              <a:t>運用勞動派遣應行</a:t>
            </a:r>
            <a:r>
              <a:rPr lang="zh-TW" altLang="en-US" dirty="0" smtClean="0">
                <a:latin typeface="標楷體" panose="03000509000000000000" pitchFamily="65" charset="-120"/>
                <a:ea typeface="標楷體" panose="03000509000000000000" pitchFamily="65" charset="-120"/>
              </a:rPr>
              <a:t>注意事項</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執行配套措施</a:t>
            </a:r>
            <a:r>
              <a:rPr lang="zh-TW" altLang="en-US" dirty="0" smtClean="0">
                <a:latin typeface="標楷體"/>
                <a:ea typeface="標楷體"/>
              </a:rPr>
              <a:t>：依工程會</a:t>
            </a:r>
            <a:r>
              <a:rPr lang="zh-TW" altLang="zh-TW" dirty="0" smtClean="0">
                <a:latin typeface="標楷體" panose="03000509000000000000" pitchFamily="65" charset="-120"/>
                <a:ea typeface="標楷體" panose="03000509000000000000" pitchFamily="65" charset="-120"/>
              </a:rPr>
              <a:t>勞動</a:t>
            </a:r>
            <a:r>
              <a:rPr lang="zh-TW" altLang="zh-TW" dirty="0">
                <a:latin typeface="標楷體" panose="03000509000000000000" pitchFamily="65" charset="-120"/>
                <a:ea typeface="標楷體" panose="03000509000000000000" pitchFamily="65" charset="-120"/>
              </a:rPr>
              <a:t>派遣採購契約</a:t>
            </a:r>
            <a:r>
              <a:rPr lang="zh-TW" altLang="zh-TW" dirty="0" smtClean="0">
                <a:latin typeface="標楷體" panose="03000509000000000000" pitchFamily="65" charset="-120"/>
                <a:ea typeface="標楷體" panose="03000509000000000000" pitchFamily="65" charset="-120"/>
              </a:rPr>
              <a:t>範本</a:t>
            </a:r>
            <a:r>
              <a:rPr lang="zh-TW" altLang="en-US" dirty="0" smtClean="0">
                <a:latin typeface="標楷體"/>
                <a:ea typeface="標楷體"/>
              </a:rPr>
              <a:t>，規範廠商與派遣勞工相關權益與注意事項。</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527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勞務承攬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38188" y="1764407"/>
            <a:ext cx="9361040" cy="5112568"/>
          </a:xfrm>
        </p:spPr>
        <p:txBody>
          <a:bodyPr>
            <a:normAutofit/>
          </a:bodyPr>
          <a:lstStyle/>
          <a:p>
            <a:pPr>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依據</a:t>
            </a:r>
            <a:r>
              <a:rPr lang="zh-TW" altLang="en-US" sz="3600" dirty="0" smtClean="0">
                <a:latin typeface="標楷體"/>
                <a:ea typeface="標楷體"/>
              </a:rPr>
              <a:t>：</a:t>
            </a:r>
            <a:r>
              <a:rPr lang="zh-TW" altLang="en-US" sz="3600" dirty="0" smtClean="0">
                <a:latin typeface="標楷體" panose="03000509000000000000" pitchFamily="65" charset="-120"/>
                <a:ea typeface="標楷體" panose="03000509000000000000" pitchFamily="65" charset="-120"/>
              </a:rPr>
              <a:t>政府</a:t>
            </a:r>
            <a:r>
              <a:rPr lang="zh-TW" altLang="en-US" sz="3600" dirty="0">
                <a:latin typeface="標楷體" panose="03000509000000000000" pitchFamily="65" charset="-120"/>
                <a:ea typeface="標楷體" panose="03000509000000000000" pitchFamily="65" charset="-120"/>
              </a:rPr>
              <a:t>機關</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構</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運用勞務承攬參考</a:t>
            </a:r>
            <a:r>
              <a:rPr lang="zh-TW" altLang="en-US" sz="3600" dirty="0" smtClean="0">
                <a:latin typeface="標楷體" panose="03000509000000000000" pitchFamily="65" charset="-120"/>
                <a:ea typeface="標楷體" panose="03000509000000000000" pitchFamily="65" charset="-120"/>
              </a:rPr>
              <a:t>原則</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勞動部</a:t>
            </a:r>
            <a:r>
              <a:rPr lang="en-US" altLang="zh-TW" sz="3600"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執行配套措施</a:t>
            </a:r>
            <a:r>
              <a:rPr lang="zh-TW" altLang="en-US" sz="3600" dirty="0" smtClean="0">
                <a:latin typeface="標楷體"/>
                <a:ea typeface="標楷體"/>
              </a:rPr>
              <a:t>：工程會尚未有勞務承攬採購契約範本，以規範承攬廠商及派駐勞工相關權益與注意事項。</a:t>
            </a:r>
            <a:endParaRPr lang="en-US" altLang="zh-TW" sz="3600" dirty="0" smtClean="0">
              <a:latin typeface="標楷體"/>
              <a:ea typeface="標楷體"/>
            </a:endParaRPr>
          </a:p>
          <a:p>
            <a:pPr lvl="0">
              <a:buFont typeface="Wingdings" panose="05000000000000000000" pitchFamily="2" charset="2"/>
              <a:buChar char="Ø"/>
            </a:pPr>
            <a:r>
              <a:rPr lang="zh-TW" altLang="en-US" sz="3600" dirty="0" smtClean="0">
                <a:latin typeface="標楷體"/>
                <a:ea typeface="標楷體"/>
              </a:rPr>
              <a:t>因應措施：由主秘主持召開</a:t>
            </a:r>
            <a:r>
              <a:rPr lang="zh-TW" altLang="en-US" sz="3600" dirty="0">
                <a:latin typeface="標楷體" panose="03000509000000000000" pitchFamily="65" charset="-120"/>
                <a:ea typeface="標楷體" panose="03000509000000000000" pitchFamily="65" charset="-120"/>
              </a:rPr>
              <a:t>勞務承攬案件</a:t>
            </a:r>
            <a:r>
              <a:rPr lang="zh-TW" altLang="en-US" sz="3600" dirty="0" smtClean="0">
                <a:latin typeface="標楷體" panose="03000509000000000000" pitchFamily="65" charset="-120"/>
                <a:ea typeface="標楷體" panose="03000509000000000000" pitchFamily="65" charset="-120"/>
              </a:rPr>
              <a:t>相關執行上配套</a:t>
            </a:r>
            <a:r>
              <a:rPr lang="zh-TW" altLang="en-US" sz="3600" dirty="0">
                <a:latin typeface="標楷體" panose="03000509000000000000" pitchFamily="65" charset="-120"/>
                <a:ea typeface="標楷體" panose="03000509000000000000" pitchFamily="65" charset="-120"/>
              </a:rPr>
              <a:t>措施</a:t>
            </a:r>
            <a:r>
              <a:rPr lang="zh-TW" altLang="en-US" sz="3600" dirty="0" smtClean="0">
                <a:latin typeface="標楷體" panose="03000509000000000000" pitchFamily="65" charset="-120"/>
                <a:ea typeface="標楷體" panose="03000509000000000000" pitchFamily="65" charset="-120"/>
              </a:rPr>
              <a:t>會議並指示研擬相關配合事項</a:t>
            </a:r>
            <a:r>
              <a:rPr lang="zh-TW" altLang="en-US" sz="4000" dirty="0" smtClean="0">
                <a:latin typeface="標楷體"/>
                <a:ea typeface="標楷體"/>
              </a:rPr>
              <a:t>。</a:t>
            </a:r>
            <a:endParaRPr lang="en-US" altLang="zh-TW"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2958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80232"/>
            <a:ext cx="9865096" cy="1152128"/>
          </a:xfrm>
        </p:spPr>
        <p:txBody>
          <a:bodyPr>
            <a:normAutofit fontScale="90000"/>
          </a:bodyPr>
          <a:lstStyle/>
          <a:p>
            <a:r>
              <a:rPr lang="zh-TW" altLang="en-US" dirty="0">
                <a:latin typeface="標楷體" panose="03000509000000000000" pitchFamily="65" charset="-120"/>
                <a:ea typeface="標楷體" panose="03000509000000000000" pitchFamily="65" charset="-120"/>
              </a:rPr>
              <a:t>壹</a:t>
            </a:r>
            <a:r>
              <a:rPr lang="en-US" altLang="zh-TW" dirty="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運用勞務承攬採購執行之配套措施</a:t>
            </a:r>
            <a:r>
              <a:rPr lang="en-US" altLang="zh-TW" sz="4400" dirty="0" smtClean="0">
                <a:latin typeface="標楷體" panose="03000509000000000000" pitchFamily="65" charset="-120"/>
                <a:ea typeface="標楷體" panose="03000509000000000000" pitchFamily="65" charset="-120"/>
              </a:rPr>
              <a:t/>
            </a:r>
            <a:br>
              <a:rPr lang="en-US" altLang="zh-TW" sz="4400" dirty="0" smtClean="0">
                <a:latin typeface="標楷體" panose="03000509000000000000" pitchFamily="65" charset="-120"/>
                <a:ea typeface="標楷體" panose="03000509000000000000" pitchFamily="65" charset="-120"/>
              </a:rPr>
            </a:br>
            <a:r>
              <a:rPr lang="zh-TW" altLang="en-US" sz="4400" dirty="0" smtClean="0">
                <a:latin typeface="標楷體" panose="03000509000000000000" pitchFamily="65" charset="-120"/>
                <a:ea typeface="標楷體" panose="03000509000000000000" pitchFamily="65" charset="-120"/>
              </a:rPr>
              <a:t>研擬處理流程</a:t>
            </a:r>
            <a:endParaRPr lang="zh-TW" altLang="en-US" sz="4400" dirty="0">
              <a:latin typeface="標楷體" panose="03000509000000000000" pitchFamily="65" charset="-120"/>
              <a:ea typeface="標楷體" panose="03000509000000000000" pitchFamily="65" charset="-120"/>
            </a:endParaRPr>
          </a:p>
        </p:txBody>
      </p:sp>
      <p:graphicFrame>
        <p:nvGraphicFramePr>
          <p:cNvPr id="4" name="資料庫圖表 3"/>
          <p:cNvGraphicFramePr/>
          <p:nvPr>
            <p:extLst>
              <p:ext uri="{D42A27DB-BD31-4B8C-83A1-F6EECF244321}">
                <p14:modId xmlns:p14="http://schemas.microsoft.com/office/powerpoint/2010/main" val="1860330924"/>
              </p:ext>
            </p:extLst>
          </p:nvPr>
        </p:nvGraphicFramePr>
        <p:xfrm>
          <a:off x="1818308" y="1692399"/>
          <a:ext cx="712893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11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4172" y="252240"/>
            <a:ext cx="9624060" cy="864095"/>
          </a:xfrm>
        </p:spPr>
        <p:txBody>
          <a:bodyPr>
            <a:normAutofit fontScale="90000"/>
          </a:bodyPr>
          <a:lstStyle/>
          <a:p>
            <a:pPr lvl="0"/>
            <a:r>
              <a:rPr lang="zh-TW" altLang="en-US" sz="5400" dirty="0">
                <a:latin typeface="標楷體" panose="03000509000000000000" pitchFamily="65" charset="-120"/>
                <a:ea typeface="標楷體" panose="03000509000000000000" pitchFamily="65" charset="-120"/>
              </a:rPr>
              <a:t>壹</a:t>
            </a:r>
            <a:r>
              <a:rPr lang="en-US" altLang="zh-TW" sz="5400" dirty="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勞務</a:t>
            </a:r>
            <a:r>
              <a:rPr lang="zh-TW" altLang="en-US" sz="5400" dirty="0">
                <a:latin typeface="標楷體" panose="03000509000000000000" pitchFamily="65" charset="-120"/>
                <a:ea typeface="標楷體" panose="03000509000000000000" pitchFamily="65" charset="-120"/>
              </a:rPr>
              <a:t>承攬案件</a:t>
            </a:r>
            <a:r>
              <a:rPr lang="zh-TW" altLang="en-US" sz="5400" dirty="0" smtClean="0">
                <a:latin typeface="標楷體" panose="03000509000000000000" pitchFamily="65" charset="-120"/>
                <a:ea typeface="標楷體" panose="03000509000000000000" pitchFamily="65" charset="-120"/>
              </a:rPr>
              <a:t>調查表</a:t>
            </a:r>
            <a:endParaRPr lang="en-US" altLang="zh-TW" sz="5400"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962942304"/>
              </p:ext>
            </p:extLst>
          </p:nvPr>
        </p:nvGraphicFramePr>
        <p:xfrm>
          <a:off x="954212" y="1476375"/>
          <a:ext cx="9361040" cy="5085593"/>
        </p:xfrm>
        <a:graphic>
          <a:graphicData uri="http://schemas.openxmlformats.org/drawingml/2006/table">
            <a:tbl>
              <a:tblPr/>
              <a:tblGrid>
                <a:gridCol w="958660"/>
                <a:gridCol w="1240621"/>
                <a:gridCol w="710536"/>
                <a:gridCol w="586474"/>
                <a:gridCol w="3675473"/>
                <a:gridCol w="1434353"/>
                <a:gridCol w="754923"/>
              </a:tblGrid>
              <a:tr h="510337">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單位</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勞務承攬外包項目</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金額</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人數</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可行性評估及預期效益</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預算來源</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2253">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保健物理組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配合政府政策為執行日本進口食品檢測、人員劑量計體外劑量評估及輻射偵檢儀器校正等業務</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萬</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6</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本所自</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月</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24</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日起，即接收衛福部食藥署等食品主管機關委託，執行食品放射性檢測工作，統計至</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106</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月底止，已完成超過</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萬件樣品檢測。原有檢測人力為現有人員以兼職方式進行檢測，考量政府未來可能政策，調高抽檢比例，須委託專業廠商提供人力支援檢測業務，確保國人食用進口食品之輻射安全。</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 </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人員劑量計體外劑量評估及輻射偵檢儀器校正業務主要是監控國內上百萬名輻射工作人員之輻射劑量，以確保包括在核能電廠、醫療院所以及工業工廠中之輻射工作人員安全；由於本所原有工作人員面臨離退及兼職方式進行，考量精簡人力並可達到工作完整確實之目的，委託專業廠商提供人力支援可確保國內輻射工作人員之輻射安全。</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4,260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計畫編列除污勞務</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1,740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千元，不足</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2,520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請於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年度預算納編。</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全時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9782">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同位素組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SPF</a:t>
                      </a:r>
                      <a:r>
                        <a:rPr lang="zh-TW" altLang="en-US" sz="900" b="0" i="0" u="none" strike="noStrike">
                          <a:solidFill>
                            <a:srgbClr val="000000"/>
                          </a:solidFill>
                          <a:effectLst/>
                          <a:latin typeface="標楷體" panose="03000509000000000000" pitchFamily="65" charset="-120"/>
                          <a:ea typeface="標楷體" panose="03000509000000000000" pitchFamily="65" charset="-120"/>
                        </a:rPr>
                        <a:t>動物房清潔飼育勞務</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60</a:t>
                      </a:r>
                      <a:r>
                        <a:rPr lang="zh-TW" altLang="en-US" sz="900" b="0" i="0" u="none" strike="noStrike">
                          <a:solidFill>
                            <a:srgbClr val="000000"/>
                          </a:solidFill>
                          <a:effectLst/>
                          <a:latin typeface="標楷體" panose="03000509000000000000" pitchFamily="65" charset="-120"/>
                          <a:ea typeface="標楷體" panose="03000509000000000000" pitchFamily="65" charset="-120"/>
                        </a:rPr>
                        <a:t>萬</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1</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本所</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SPF</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動物房清潔消毒作業及實驗場動物飼育作業，動物房面積約</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坪，每年實驗動物飼養達</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5000-6000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隻，，如自行建置足夠清潔及飼育人力，不符成本效益，委託專業廠商可節省人力成本，且可提供同仁良好的研發環境。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經費預估</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660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千元，由</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計畫業務費勻支。</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請於</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年度預算納編。</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部分工時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6529">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工程組、化工組、燃材組、化學組、物理組、保物組及同位素組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sng" strike="noStrike">
                          <a:solidFill>
                            <a:srgbClr val="000000"/>
                          </a:solidFill>
                          <a:effectLst/>
                          <a:latin typeface="標楷體" panose="03000509000000000000" pitchFamily="65" charset="-120"/>
                          <a:ea typeface="標楷體" panose="03000509000000000000" pitchFamily="65" charset="-120"/>
                        </a:rPr>
                        <a:t>1</a:t>
                      </a:r>
                      <a:r>
                        <a:rPr lang="en-US" altLang="zh-TW" sz="900" b="0" i="0" u="none" strike="noStrike">
                          <a:solidFill>
                            <a:srgbClr val="000000"/>
                          </a:solidFill>
                          <a:effectLst/>
                          <a:latin typeface="標楷體" panose="03000509000000000000" pitchFamily="65" charset="-120"/>
                          <a:ea typeface="標楷體" panose="03000509000000000000" pitchFamily="65" charset="-120"/>
                        </a:rPr>
                        <a:t>07</a:t>
                      </a:r>
                      <a:r>
                        <a:rPr lang="zh-TW" altLang="en-US" sz="900" b="0" i="0" u="none" strike="noStrike">
                          <a:solidFill>
                            <a:srgbClr val="000000"/>
                          </a:solidFill>
                          <a:effectLst/>
                          <a:latin typeface="標楷體" panose="03000509000000000000" pitchFamily="65" charset="-120"/>
                          <a:ea typeface="標楷體" panose="03000509000000000000" pitchFamily="65" charset="-120"/>
                        </a:rPr>
                        <a:t>年核設施拆除與除污及實驗室清理勞務</a:t>
                      </a:r>
                      <a:endParaRPr lang="zh-TW" altLang="en-US" sz="900" b="0" i="0" u="sng" strike="noStrike">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2,630</a:t>
                      </a:r>
                      <a:r>
                        <a:rPr lang="zh-TW" altLang="en-US" sz="900" b="0" i="0" u="none" strike="noStrike">
                          <a:solidFill>
                            <a:srgbClr val="000000"/>
                          </a:solidFill>
                          <a:effectLst/>
                          <a:latin typeface="標楷體" panose="03000509000000000000" pitchFamily="65" charset="-120"/>
                          <a:ea typeface="標楷體" panose="03000509000000000000" pitchFamily="65" charset="-120"/>
                        </a:rPr>
                        <a:t>萬元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36.2</a:t>
                      </a:r>
                      <a:r>
                        <a:rPr lang="zh-TW" altLang="en-US" sz="900" b="0" i="0" u="none" strike="noStrike">
                          <a:solidFill>
                            <a:srgbClr val="000000"/>
                          </a:solidFill>
                          <a:effectLst/>
                          <a:latin typeface="標楷體" panose="03000509000000000000" pitchFamily="65" charset="-120"/>
                          <a:ea typeface="標楷體" panose="03000509000000000000" pitchFamily="65" charset="-120"/>
                        </a:rPr>
                        <a:t>人年</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1.</a:t>
                      </a:r>
                      <a:r>
                        <a:rPr lang="zh-TW" altLang="en-US" sz="900" b="0" i="0" u="none" strike="noStrike">
                          <a:solidFill>
                            <a:srgbClr val="000000"/>
                          </a:solidFill>
                          <a:effectLst/>
                          <a:latin typeface="標楷體" panose="03000509000000000000" pitchFamily="65" charset="-120"/>
                          <a:ea typeface="標楷體" panose="03000509000000000000" pitchFamily="65" charset="-120"/>
                        </a:rPr>
                        <a:t>早期本所依政府任務建立之研究用核設施，目前已逐漸進入生命週期之除役階段，且近年本所技術人員面臨離退高峰，核設施除役之拆除與除污相關工作，輻射作業人力出現斷層，因此委請具專業經驗公司及證照之工作人員，配合本所執行各項核設施除役相關工作，以利除役進度及時程符合法定時程，並提升工作品質、專業性及安全性，確保人員及環境輻射安全。相關工作說明如下：</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(1). </a:t>
                      </a:r>
                      <a:r>
                        <a:rPr lang="zh-TW" altLang="en-US" sz="900" b="0" i="0" u="none" strike="noStrike">
                          <a:solidFill>
                            <a:srgbClr val="000000"/>
                          </a:solidFill>
                          <a:effectLst/>
                          <a:latin typeface="標楷體" panose="03000509000000000000" pitchFamily="65" charset="-120"/>
                          <a:ea typeface="標楷體" panose="03000509000000000000" pitchFamily="65" charset="-120"/>
                        </a:rPr>
                        <a:t>低污染區例行性除污及廢棄物處理作業。</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(2). </a:t>
                      </a:r>
                      <a:r>
                        <a:rPr lang="zh-TW" altLang="en-US" sz="900" b="0" i="0" u="none" strike="noStrike">
                          <a:solidFill>
                            <a:srgbClr val="000000"/>
                          </a:solidFill>
                          <a:effectLst/>
                          <a:latin typeface="標楷體" panose="03000509000000000000" pitchFamily="65" charset="-120"/>
                          <a:ea typeface="標楷體" panose="03000509000000000000" pitchFamily="65" charset="-120"/>
                        </a:rPr>
                        <a:t>高污染區除污及放射性廢棄物處理作業。</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(3). </a:t>
                      </a:r>
                      <a:r>
                        <a:rPr lang="zh-TW" altLang="en-US" sz="900" b="0" i="0" u="none" strike="noStrike">
                          <a:solidFill>
                            <a:srgbClr val="000000"/>
                          </a:solidFill>
                          <a:effectLst/>
                          <a:latin typeface="標楷體" panose="03000509000000000000" pitchFamily="65" charset="-120"/>
                          <a:ea typeface="標楷體" panose="03000509000000000000" pitchFamily="65" charset="-120"/>
                        </a:rPr>
                        <a:t>高輻射高污染除污作業及特定設備操作等工作。</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r>
                        <a:rPr lang="en-US" altLang="zh-TW" sz="900" b="0" i="0" u="none" strike="noStrike">
                          <a:solidFill>
                            <a:srgbClr val="000000"/>
                          </a:solidFill>
                          <a:effectLst/>
                          <a:latin typeface="標楷體" panose="03000509000000000000" pitchFamily="65" charset="-120"/>
                          <a:ea typeface="標楷體" panose="03000509000000000000" pitchFamily="65" charset="-120"/>
                        </a:rPr>
                        <a:t>(4). </a:t>
                      </a:r>
                      <a:r>
                        <a:rPr lang="zh-TW" altLang="en-US" sz="900" b="0" i="0" u="none" strike="noStrike">
                          <a:solidFill>
                            <a:srgbClr val="000000"/>
                          </a:solidFill>
                          <a:effectLst/>
                          <a:latin typeface="標楷體" panose="03000509000000000000" pitchFamily="65" charset="-120"/>
                          <a:ea typeface="標楷體" panose="03000509000000000000" pitchFamily="65" charset="-120"/>
                        </a:rPr>
                        <a:t>放射性廢棄物除污、分類、包裝、吊運、偵檢及輻射管制區域除污作業。</a:t>
                      </a:r>
                      <a:br>
                        <a:rPr lang="zh-TW" altLang="en-US" sz="900" b="0" i="0" u="none" strike="noStrike">
                          <a:solidFill>
                            <a:srgbClr val="000000"/>
                          </a:solidFill>
                          <a:effectLst/>
                          <a:latin typeface="標楷體" panose="03000509000000000000" pitchFamily="65" charset="-120"/>
                          <a:ea typeface="標楷體" panose="03000509000000000000" pitchFamily="65" charset="-120"/>
                        </a:rPr>
                      </a:b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
                      </a:r>
                      <a:br>
                        <a:rPr lang="zh-TW" altLang="en-US" sz="900" b="0" i="0" u="none" strike="noStrike" dirty="0">
                          <a:solidFill>
                            <a:srgbClr val="000000"/>
                          </a:solidFill>
                          <a:effectLst/>
                          <a:latin typeface="標楷體" panose="03000509000000000000" pitchFamily="65" charset="-120"/>
                          <a:ea typeface="標楷體" panose="03000509000000000000" pitchFamily="65" charset="-120"/>
                        </a:rPr>
                      </a:b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30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計畫共編列</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27,827</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部分工時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2198">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物理組</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路竹發電示範場環境維護及模組清潔</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114</a:t>
                      </a:r>
                      <a:r>
                        <a:rPr lang="zh-TW" altLang="en-US" sz="900" b="0" i="0" u="none" strike="noStrike">
                          <a:solidFill>
                            <a:srgbClr val="000000"/>
                          </a:solidFill>
                          <a:effectLst/>
                          <a:latin typeface="標楷體" panose="03000509000000000000" pitchFamily="65" charset="-120"/>
                          <a:ea typeface="標楷體" panose="03000509000000000000" pitchFamily="65" charset="-120"/>
                        </a:rPr>
                        <a:t>萬</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a:solidFill>
                            <a:srgbClr val="000000"/>
                          </a:solidFill>
                          <a:effectLst/>
                          <a:latin typeface="標楷體" panose="03000509000000000000" pitchFamily="65" charset="-120"/>
                          <a:ea typeface="標楷體" panose="03000509000000000000" pitchFamily="65" charset="-120"/>
                        </a:rPr>
                        <a:t>4</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標楷體" panose="03000509000000000000" pitchFamily="65" charset="-120"/>
                          <a:ea typeface="標楷體" panose="03000509000000000000" pitchFamily="65" charset="-120"/>
                        </a:rPr>
                        <a:t>本所路竹示範場，面積總共約</a:t>
                      </a:r>
                      <a:r>
                        <a:rPr lang="en-US" altLang="zh-TW" sz="900" b="0" i="0" u="none" strike="noStrike">
                          <a:solidFill>
                            <a:srgbClr val="000000"/>
                          </a:solidFill>
                          <a:effectLst/>
                          <a:latin typeface="標楷體" panose="03000509000000000000" pitchFamily="65" charset="-120"/>
                          <a:ea typeface="標楷體" panose="03000509000000000000" pitchFamily="65" charset="-120"/>
                        </a:rPr>
                        <a:t>3.4</a:t>
                      </a:r>
                      <a:r>
                        <a:rPr lang="zh-TW" altLang="en-US" sz="900" b="0" i="0" u="none" strike="noStrike">
                          <a:solidFill>
                            <a:srgbClr val="000000"/>
                          </a:solidFill>
                          <a:effectLst/>
                          <a:latin typeface="標楷體" panose="03000509000000000000" pitchFamily="65" charset="-120"/>
                          <a:ea typeface="標楷體" panose="03000509000000000000" pitchFamily="65" charset="-120"/>
                        </a:rPr>
                        <a:t>公頃，需清潔環境、展示中心及太陽電池模組</a:t>
                      </a:r>
                      <a:r>
                        <a:rPr lang="en-US" altLang="zh-TW" sz="900" b="0" i="0" u="none" strike="noStrike">
                          <a:solidFill>
                            <a:srgbClr val="000000"/>
                          </a:solidFill>
                          <a:effectLst/>
                          <a:latin typeface="標楷體" panose="03000509000000000000" pitchFamily="65" charset="-120"/>
                          <a:ea typeface="標楷體" panose="03000509000000000000" pitchFamily="65" charset="-120"/>
                        </a:rPr>
                        <a:t>140</a:t>
                      </a:r>
                      <a:r>
                        <a:rPr lang="zh-TW" altLang="en-US" sz="900" b="0" i="0" u="none" strike="noStrike">
                          <a:solidFill>
                            <a:srgbClr val="000000"/>
                          </a:solidFill>
                          <a:effectLst/>
                          <a:latin typeface="標楷體" panose="03000509000000000000" pitchFamily="65" charset="-120"/>
                          <a:ea typeface="標楷體" panose="03000509000000000000" pitchFamily="65" charset="-120"/>
                        </a:rPr>
                        <a:t>座，需專業之清潔機具設備，自行建置足夠機具及清潔人力，不符成本效益，委託專業廠商可節省機具設備成本，且可提供同仁良好的研發環境。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20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計畫編列</a:t>
                      </a:r>
                      <a:r>
                        <a:rPr lang="en-US" altLang="zh-TW" sz="900" b="0" i="0" u="none" strike="noStrike" dirty="0">
                          <a:solidFill>
                            <a:srgbClr val="000000"/>
                          </a:solidFill>
                          <a:effectLst/>
                          <a:latin typeface="標楷體" panose="03000509000000000000" pitchFamily="65" charset="-120"/>
                          <a:ea typeface="標楷體" panose="03000509000000000000" pitchFamily="65" charset="-120"/>
                        </a:rPr>
                        <a:t>1,600</a:t>
                      </a: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千元。</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標楷體" panose="03000509000000000000" pitchFamily="65" charset="-120"/>
                          <a:ea typeface="標楷體" panose="03000509000000000000" pitchFamily="65" charset="-120"/>
                        </a:rPr>
                        <a:t>部分工時</a:t>
                      </a:r>
                    </a:p>
                  </a:txBody>
                  <a:tcPr marL="5103" marR="5103" marT="5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43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08223"/>
            <a:ext cx="9624060" cy="792088"/>
          </a:xfrm>
        </p:spPr>
        <p:txBody>
          <a:bodyPr>
            <a:normAutofit fontScale="90000"/>
          </a:bodyPr>
          <a:lstStyle/>
          <a:p>
            <a:pPr lvl="0"/>
            <a:r>
              <a:rPr lang="zh-TW" altLang="en-US" sz="5400" dirty="0">
                <a:latin typeface="標楷體" panose="03000509000000000000" pitchFamily="65" charset="-120"/>
                <a:ea typeface="標楷體" panose="03000509000000000000" pitchFamily="65" charset="-120"/>
              </a:rPr>
              <a:t>壹</a:t>
            </a:r>
            <a:r>
              <a:rPr lang="en-US" altLang="zh-TW" sz="5400" dirty="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研擬相關</a:t>
            </a:r>
            <a:r>
              <a:rPr lang="zh-TW" altLang="en-US" sz="5400" dirty="0">
                <a:latin typeface="標楷體" panose="03000509000000000000" pitchFamily="65" charset="-120"/>
                <a:ea typeface="標楷體" panose="03000509000000000000" pitchFamily="65" charset="-120"/>
              </a:rPr>
              <a:t>配套措施</a:t>
            </a:r>
            <a:r>
              <a:rPr lang="zh-TW" altLang="en-US" sz="5400" dirty="0" smtClean="0">
                <a:latin typeface="標楷體" panose="03000509000000000000" pitchFamily="65" charset="-120"/>
                <a:ea typeface="標楷體" panose="03000509000000000000" pitchFamily="65" charset="-120"/>
              </a:rPr>
              <a:t>會議</a:t>
            </a:r>
            <a:endParaRPr lang="zh-TW" altLang="en-US" dirty="0"/>
          </a:p>
        </p:txBody>
      </p:sp>
      <p:graphicFrame>
        <p:nvGraphicFramePr>
          <p:cNvPr id="4" name="資料庫圖表 3"/>
          <p:cNvGraphicFramePr/>
          <p:nvPr>
            <p:extLst>
              <p:ext uri="{D42A27DB-BD31-4B8C-83A1-F6EECF244321}">
                <p14:modId xmlns:p14="http://schemas.microsoft.com/office/powerpoint/2010/main" val="1785404266"/>
              </p:ext>
            </p:extLst>
          </p:nvPr>
        </p:nvGraphicFramePr>
        <p:xfrm>
          <a:off x="1458268" y="1116335"/>
          <a:ext cx="885698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522164" y="1692399"/>
            <a:ext cx="800219" cy="5040560"/>
          </a:xfrm>
          <a:prstGeom prst="rect">
            <a:avLst/>
          </a:prstGeom>
          <a:noFill/>
        </p:spPr>
        <p:txBody>
          <a:bodyPr vert="eaVert" wrap="square" rtlCol="0">
            <a:spAutoFit/>
          </a:bodyPr>
          <a:lstStyle/>
          <a:p>
            <a:r>
              <a:rPr lang="zh-TW" altLang="en-US" sz="4000" b="1" dirty="0" smtClean="0">
                <a:solidFill>
                  <a:srgbClr val="7030A0"/>
                </a:solidFill>
                <a:latin typeface="標楷體" panose="03000509000000000000" pitchFamily="65" charset="-120"/>
                <a:ea typeface="標楷體" panose="03000509000000000000" pitchFamily="65" charset="-120"/>
              </a:rPr>
              <a:t>會 議 決 議 事 項</a:t>
            </a:r>
            <a:endParaRPr lang="zh-TW" altLang="en-US" sz="4000" b="1"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24772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4857</Words>
  <Application>Microsoft Office PowerPoint</Application>
  <PresentationFormat>自訂</PresentationFormat>
  <Paragraphs>324</Paragraphs>
  <Slides>36</Slides>
  <Notes>1</Notes>
  <HiddenSlides>0</HiddenSlides>
  <MMClips>0</MMClips>
  <ScaleCrop>false</ScaleCrop>
  <HeadingPairs>
    <vt:vector size="4" baseType="variant">
      <vt:variant>
        <vt:lpstr>佈景主題</vt:lpstr>
      </vt:variant>
      <vt:variant>
        <vt:i4>1</vt:i4>
      </vt:variant>
      <vt:variant>
        <vt:lpstr>投影片標題</vt:lpstr>
      </vt:variant>
      <vt:variant>
        <vt:i4>36</vt:i4>
      </vt:variant>
    </vt:vector>
  </HeadingPairs>
  <TitlesOfParts>
    <vt:vector size="37" baseType="lpstr">
      <vt:lpstr>Office 佈景主題</vt:lpstr>
      <vt:lpstr>採購作業相關議題:勞務承攬、財物列管及依據等主題</vt:lpstr>
      <vt:lpstr>研討主題</vt:lpstr>
      <vt:lpstr>壹.業務以委外人力辦理之勞務類型</vt:lpstr>
      <vt:lpstr>壹.勞動派遣與勞務承攬之區別</vt:lpstr>
      <vt:lpstr>壹.勞動派遣</vt:lpstr>
      <vt:lpstr>壹.勞務承攬</vt:lpstr>
      <vt:lpstr>壹.運用勞務承攬採購執行之配套措施 研擬處理流程</vt:lpstr>
      <vt:lpstr>壹.勞務承攬案件調查表</vt:lpstr>
      <vt:lpstr>壹.研擬相關配套措施會議</vt:lpstr>
      <vt:lpstr>壹.業務委託民間辦理推動小組會議</vt:lpstr>
      <vt:lpstr>壹.辦理程序</vt:lpstr>
      <vt:lpstr>壹.當年度執行情形調查表範例</vt:lpstr>
      <vt:lpstr>壹.次年度規劃委外業務項目調查表範例</vt:lpstr>
      <vt:lpstr>壹.勞務承攬案件注意事項說明範例1</vt:lpstr>
      <vt:lpstr>壹.勞務承攬案件注意事項說明範例2</vt:lpstr>
      <vt:lpstr>壹.表一勞務承攬人力申訴管道說明</vt:lpstr>
      <vt:lpstr>壹.表二勞工一般體格及健康檢查紀錄</vt:lpstr>
      <vt:lpstr>壹.全身計測作業簽呈範例</vt:lpstr>
      <vt:lpstr>貳.承攬作業</vt:lpstr>
      <vt:lpstr>貳.承攬作業</vt:lpstr>
      <vt:lpstr>貳.承攬作業</vt:lpstr>
      <vt:lpstr>叁.採購契約個人資料保護條款</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肆.財物列管及列帳依據</vt:lpstr>
      <vt:lpstr>謝謝聆聽指導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吳金玉</cp:lastModifiedBy>
  <cp:revision>63</cp:revision>
  <cp:lastPrinted>2018-04-24T02:08:40Z</cp:lastPrinted>
  <dcterms:created xsi:type="dcterms:W3CDTF">2016-03-02T01:31:29Z</dcterms:created>
  <dcterms:modified xsi:type="dcterms:W3CDTF">2018-04-24T09:11:46Z</dcterms:modified>
</cp:coreProperties>
</file>