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279" r:id="rId3"/>
    <p:sldId id="278" r:id="rId4"/>
    <p:sldId id="280" r:id="rId5"/>
    <p:sldId id="281" r:id="rId6"/>
    <p:sldId id="282" r:id="rId7"/>
    <p:sldId id="285" r:id="rId8"/>
    <p:sldId id="283" r:id="rId9"/>
    <p:sldId id="284" r:id="rId10"/>
    <p:sldId id="286" r:id="rId11"/>
    <p:sldId id="291" r:id="rId12"/>
    <p:sldId id="292" r:id="rId13"/>
    <p:sldId id="287" r:id="rId14"/>
    <p:sldId id="288" r:id="rId15"/>
    <p:sldId id="289" r:id="rId16"/>
    <p:sldId id="290" r:id="rId17"/>
    <p:sldId id="297" r:id="rId18"/>
    <p:sldId id="295" r:id="rId19"/>
    <p:sldId id="296" r:id="rId20"/>
    <p:sldId id="293" r:id="rId21"/>
    <p:sldId id="303" r:id="rId22"/>
    <p:sldId id="304" r:id="rId23"/>
    <p:sldId id="305" r:id="rId24"/>
    <p:sldId id="306" r:id="rId25"/>
    <p:sldId id="307" r:id="rId26"/>
    <p:sldId id="308" r:id="rId27"/>
    <p:sldId id="309" r:id="rId28"/>
    <p:sldId id="310" r:id="rId29"/>
    <p:sldId id="311" r:id="rId30"/>
    <p:sldId id="313" r:id="rId31"/>
    <p:sldId id="314" r:id="rId32"/>
    <p:sldId id="315"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31" r:id="rId46"/>
    <p:sldId id="332" r:id="rId47"/>
    <p:sldId id="333" r:id="rId48"/>
    <p:sldId id="334" r:id="rId49"/>
    <p:sldId id="335" r:id="rId50"/>
    <p:sldId id="336" r:id="rId51"/>
    <p:sldId id="272" r:id="rId52"/>
    <p:sldId id="273" r:id="rId53"/>
    <p:sldId id="274" r:id="rId54"/>
    <p:sldId id="276" r:id="rId55"/>
    <p:sldId id="260" r:id="rId56"/>
    <p:sldId id="261" r:id="rId57"/>
    <p:sldId id="277" r:id="rId58"/>
    <p:sldId id="275" r:id="rId59"/>
    <p:sldId id="262" r:id="rId60"/>
    <p:sldId id="263" r:id="rId61"/>
    <p:sldId id="264" r:id="rId62"/>
    <p:sldId id="265" r:id="rId63"/>
    <p:sldId id="266" r:id="rId64"/>
    <p:sldId id="329" r:id="rId65"/>
    <p:sldId id="330" r:id="rId66"/>
    <p:sldId id="267" r:id="rId67"/>
    <p:sldId id="268" r:id="rId68"/>
    <p:sldId id="269" r:id="rId69"/>
    <p:sldId id="270" r:id="rId70"/>
    <p:sldId id="271" r:id="rId71"/>
    <p:sldId id="258" r:id="rId72"/>
  </p:sldIdLst>
  <p:sldSz cx="10693400" cy="7561263"/>
  <p:notesSz cx="6858000" cy="9144000"/>
  <p:defaultTextStyle>
    <a:defPPr>
      <a:defRPr lang="zh-TW"/>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382">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01" autoAdjust="0"/>
  </p:normalViewPr>
  <p:slideViewPr>
    <p:cSldViewPr>
      <p:cViewPr>
        <p:scale>
          <a:sx n="60" d="100"/>
          <a:sy n="60" d="100"/>
        </p:scale>
        <p:origin x="-300" y="584"/>
      </p:cViewPr>
      <p:guideLst>
        <p:guide orient="horz" pos="2382"/>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9E747D-233A-4012-BD09-1AF7BD84A273}" type="datetimeFigureOut">
              <a:rPr lang="zh-TW" altLang="en-US" smtClean="0"/>
              <a:t>2018/4/25</a:t>
            </a:fld>
            <a:endParaRPr lang="zh-TW" altLang="en-US"/>
          </a:p>
        </p:txBody>
      </p:sp>
      <p:sp>
        <p:nvSpPr>
          <p:cNvPr id="4" name="投影片圖像版面配置區 3"/>
          <p:cNvSpPr>
            <a:spLocks noGrp="1" noRot="1" noChangeAspect="1"/>
          </p:cNvSpPr>
          <p:nvPr>
            <p:ph type="sldImg" idx="2"/>
          </p:nvPr>
        </p:nvSpPr>
        <p:spPr>
          <a:xfrm>
            <a:off x="1004888" y="685800"/>
            <a:ext cx="4848225"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86F961-16ED-4D19-B717-7AC59CF513A1}" type="slidenum">
              <a:rPr lang="zh-TW" altLang="en-US" smtClean="0"/>
              <a:t>‹#›</a:t>
            </a:fld>
            <a:endParaRPr lang="zh-TW" altLang="en-US"/>
          </a:p>
        </p:txBody>
      </p:sp>
    </p:spTree>
    <p:extLst>
      <p:ext uri="{BB962C8B-B14F-4D97-AF65-F5344CB8AC3E}">
        <p14:creationId xmlns:p14="http://schemas.microsoft.com/office/powerpoint/2010/main" val="3809985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386F961-16ED-4D19-B717-7AC59CF513A1}" type="slidenum">
              <a:rPr lang="zh-TW" altLang="en-US" smtClean="0"/>
              <a:t>63</a:t>
            </a:fld>
            <a:endParaRPr lang="zh-TW" altLang="en-US"/>
          </a:p>
        </p:txBody>
      </p:sp>
    </p:spTree>
    <p:extLst>
      <p:ext uri="{BB962C8B-B14F-4D97-AF65-F5344CB8AC3E}">
        <p14:creationId xmlns:p14="http://schemas.microsoft.com/office/powerpoint/2010/main" val="4154421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10" name="圖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0747300" cy="7561263"/>
          </a:xfrm>
          <a:prstGeom prst="rect">
            <a:avLst/>
          </a:prstGeom>
        </p:spPr>
      </p:pic>
      <p:sp>
        <p:nvSpPr>
          <p:cNvPr id="2" name="標題 1"/>
          <p:cNvSpPr>
            <a:spLocks noGrp="1"/>
          </p:cNvSpPr>
          <p:nvPr>
            <p:ph type="ctrTitle"/>
          </p:nvPr>
        </p:nvSpPr>
        <p:spPr>
          <a:xfrm>
            <a:off x="830718" y="612279"/>
            <a:ext cx="9089390" cy="1620771"/>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632723" y="2548102"/>
            <a:ext cx="7485380" cy="1932323"/>
          </a:xfrm>
        </p:spPr>
        <p:txBody>
          <a:bodyPr/>
          <a:lstStyle>
            <a:lvl1pPr marL="0" indent="0" algn="ctr">
              <a:buNone/>
              <a:defRPr>
                <a:solidFill>
                  <a:schemeClr val="tx1">
                    <a:tint val="75000"/>
                  </a:schemeClr>
                </a:solidFill>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2018/4/25</a:t>
            </a:fld>
            <a:endParaRPr lang="zh-TW" altLang="en-US"/>
          </a:p>
        </p:txBody>
      </p:sp>
      <p:sp>
        <p:nvSpPr>
          <p:cNvPr id="5" name="頁尾版面配置區 4"/>
          <p:cNvSpPr>
            <a:spLocks noGrp="1"/>
          </p:cNvSpPr>
          <p:nvPr>
            <p:ph type="ftr" sz="quarter" idx="11"/>
          </p:nvPr>
        </p:nvSpPr>
        <p:spPr/>
        <p:txBody>
          <a:bodyPr/>
          <a:lstStyle/>
          <a:p>
            <a:endParaRPr lang="zh-TW" altLang="en-US"/>
          </a:p>
        </p:txBody>
      </p:sp>
      <p:pic>
        <p:nvPicPr>
          <p:cNvPr id="9" name="圖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4132" y="214477"/>
            <a:ext cx="1928517" cy="458585"/>
          </a:xfrm>
          <a:prstGeom prst="rect">
            <a:avLst/>
          </a:prstGeom>
        </p:spPr>
      </p:pic>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2332344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2018/4/25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970185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752715" y="302802"/>
            <a:ext cx="2406015" cy="645157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534670" y="302802"/>
            <a:ext cx="7039822" cy="645157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2018/4/25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1289833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9" y="1111"/>
            <a:ext cx="10669571" cy="7560152"/>
          </a:xfrm>
          <a:prstGeom prst="rect">
            <a:avLst/>
          </a:prstGeom>
        </p:spPr>
      </p:pic>
      <p:sp>
        <p:nvSpPr>
          <p:cNvPr id="2" name="標題 1"/>
          <p:cNvSpPr>
            <a:spLocks noGrp="1"/>
          </p:cNvSpPr>
          <p:nvPr>
            <p:ph type="title"/>
          </p:nvPr>
        </p:nvSpPr>
        <p:spPr>
          <a:xfrm>
            <a:off x="450156" y="2844527"/>
            <a:ext cx="9624060" cy="1260211"/>
          </a:xfrm>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924D69C9-26FB-409F-BAB6-E218E84513F0}" type="datetimeFigureOut">
              <a:rPr lang="zh-TW" altLang="en-US" smtClean="0"/>
              <a:t>2018/4/25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3AAAEA7-8BCE-4301-A51E-CEE06A27A943}" type="slidenum">
              <a:rPr lang="zh-TW" altLang="en-US" smtClean="0"/>
              <a:t>‹#›</a:t>
            </a:fld>
            <a:endParaRPr lang="zh-TW" altLang="en-US"/>
          </a:p>
        </p:txBody>
      </p:sp>
      <p:pic>
        <p:nvPicPr>
          <p:cNvPr id="8" name="圖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7020" y="6538386"/>
            <a:ext cx="2049844" cy="631882"/>
          </a:xfrm>
          <a:prstGeom prst="rect">
            <a:avLst/>
          </a:prstGeom>
        </p:spPr>
      </p:pic>
    </p:spTree>
    <p:extLst>
      <p:ext uri="{BB962C8B-B14F-4D97-AF65-F5344CB8AC3E}">
        <p14:creationId xmlns:p14="http://schemas.microsoft.com/office/powerpoint/2010/main" val="4274225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2018/4/25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992880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44705" y="4858812"/>
            <a:ext cx="9089390" cy="1501751"/>
          </a:xfrm>
        </p:spPr>
        <p:txBody>
          <a:bodyPr anchor="t"/>
          <a:lstStyle>
            <a:lvl1pPr algn="l">
              <a:defRPr sz="46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44705" y="3204786"/>
            <a:ext cx="9089390" cy="1654026"/>
          </a:xfrm>
        </p:spPr>
        <p:txBody>
          <a:bodyPr anchor="b"/>
          <a:lstStyle>
            <a:lvl1pPr marL="0" indent="0">
              <a:buNone/>
              <a:defRPr sz="2300">
                <a:solidFill>
                  <a:schemeClr val="tx1">
                    <a:tint val="75000"/>
                  </a:schemeClr>
                </a:solidFill>
              </a:defRPr>
            </a:lvl1pPr>
            <a:lvl2pPr marL="521528" indent="0">
              <a:buNone/>
              <a:defRPr sz="2100">
                <a:solidFill>
                  <a:schemeClr val="tx1">
                    <a:tint val="75000"/>
                  </a:schemeClr>
                </a:solidFill>
              </a:defRPr>
            </a:lvl2pPr>
            <a:lvl3pPr marL="1043056" indent="0">
              <a:buNone/>
              <a:defRPr sz="1800">
                <a:solidFill>
                  <a:schemeClr val="tx1">
                    <a:tint val="75000"/>
                  </a:schemeClr>
                </a:solidFill>
              </a:defRPr>
            </a:lvl3pPr>
            <a:lvl4pPr marL="1564584" indent="0">
              <a:buNone/>
              <a:defRPr sz="1600">
                <a:solidFill>
                  <a:schemeClr val="tx1">
                    <a:tint val="75000"/>
                  </a:schemeClr>
                </a:solidFill>
              </a:defRPr>
            </a:lvl4pPr>
            <a:lvl5pPr marL="2086112" indent="0">
              <a:buNone/>
              <a:defRPr sz="1600">
                <a:solidFill>
                  <a:schemeClr val="tx1">
                    <a:tint val="75000"/>
                  </a:schemeClr>
                </a:solidFill>
              </a:defRPr>
            </a:lvl5pPr>
            <a:lvl6pPr marL="2607640" indent="0">
              <a:buNone/>
              <a:defRPr sz="1600">
                <a:solidFill>
                  <a:schemeClr val="tx1">
                    <a:tint val="75000"/>
                  </a:schemeClr>
                </a:solidFill>
              </a:defRPr>
            </a:lvl6pPr>
            <a:lvl7pPr marL="3129168" indent="0">
              <a:buNone/>
              <a:defRPr sz="1600">
                <a:solidFill>
                  <a:schemeClr val="tx1">
                    <a:tint val="75000"/>
                  </a:schemeClr>
                </a:solidFill>
              </a:defRPr>
            </a:lvl7pPr>
            <a:lvl8pPr marL="3650696" indent="0">
              <a:buNone/>
              <a:defRPr sz="1600">
                <a:solidFill>
                  <a:schemeClr val="tx1">
                    <a:tint val="75000"/>
                  </a:schemeClr>
                </a:solidFill>
              </a:defRPr>
            </a:lvl8pPr>
            <a:lvl9pPr marL="4172224"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2018/4/25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70813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534670"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435812"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924D69C9-26FB-409F-BAB6-E218E84513F0}" type="datetimeFigureOut">
              <a:rPr lang="zh-TW" altLang="en-US" smtClean="0"/>
              <a:t>2018/4/25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2358039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534670" y="1692533"/>
            <a:ext cx="4724775" cy="705367"/>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zh-TW" altLang="en-US" smtClean="0"/>
              <a:t>按一下以編輯母片文字樣式</a:t>
            </a:r>
          </a:p>
        </p:txBody>
      </p:sp>
      <p:sp>
        <p:nvSpPr>
          <p:cNvPr id="4" name="內容版面配置區 3"/>
          <p:cNvSpPr>
            <a:spLocks noGrp="1"/>
          </p:cNvSpPr>
          <p:nvPr>
            <p:ph sz="half" idx="2"/>
          </p:nvPr>
        </p:nvSpPr>
        <p:spPr>
          <a:xfrm>
            <a:off x="534670" y="2397901"/>
            <a:ext cx="4724775"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432099" y="1692533"/>
            <a:ext cx="4726631" cy="705367"/>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zh-TW" altLang="en-US" smtClean="0"/>
              <a:t>按一下以編輯母片文字樣式</a:t>
            </a:r>
          </a:p>
        </p:txBody>
      </p:sp>
      <p:sp>
        <p:nvSpPr>
          <p:cNvPr id="6" name="內容版面配置區 5"/>
          <p:cNvSpPr>
            <a:spLocks noGrp="1"/>
          </p:cNvSpPr>
          <p:nvPr>
            <p:ph sz="quarter" idx="4"/>
          </p:nvPr>
        </p:nvSpPr>
        <p:spPr>
          <a:xfrm>
            <a:off x="5432099" y="2397901"/>
            <a:ext cx="4726631"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924D69C9-26FB-409F-BAB6-E218E84513F0}" type="datetimeFigureOut">
              <a:rPr lang="zh-TW" altLang="en-US" smtClean="0"/>
              <a:t>2018/4/25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57166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924D69C9-26FB-409F-BAB6-E218E84513F0}" type="datetimeFigureOut">
              <a:rPr lang="zh-TW" altLang="en-US" smtClean="0"/>
              <a:t>2018/4/25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11659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24D69C9-26FB-409F-BAB6-E218E84513F0}" type="datetimeFigureOut">
              <a:rPr lang="zh-TW" altLang="en-US" smtClean="0"/>
              <a:t>2018/4/25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691511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534671" y="301050"/>
            <a:ext cx="3518055" cy="1281214"/>
          </a:xfrm>
        </p:spPr>
        <p:txBody>
          <a:bodyPr anchor="b"/>
          <a:lstStyle>
            <a:lvl1pPr algn="l">
              <a:defRPr sz="23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180822" y="301051"/>
            <a:ext cx="5977908" cy="6453328"/>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534671" y="1582265"/>
            <a:ext cx="3518055" cy="5172114"/>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24D69C9-26FB-409F-BAB6-E218E84513F0}" type="datetimeFigureOut">
              <a:rPr lang="zh-TW" altLang="en-US" smtClean="0"/>
              <a:t>2018/4/25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3139917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095981" y="5292884"/>
            <a:ext cx="6416040" cy="624855"/>
          </a:xfrm>
        </p:spPr>
        <p:txBody>
          <a:bodyPr anchor="b"/>
          <a:lstStyle>
            <a:lvl1pPr algn="l">
              <a:defRPr sz="23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095981" y="675613"/>
            <a:ext cx="6416040" cy="4536758"/>
          </a:xfrm>
        </p:spPr>
        <p:txBody>
          <a:bodyPr/>
          <a:lstStyle>
            <a:lvl1pPr marL="0" indent="0">
              <a:buNone/>
              <a:defRPr sz="3700"/>
            </a:lvl1pPr>
            <a:lvl2pPr marL="521528" indent="0">
              <a:buNone/>
              <a:defRPr sz="3200"/>
            </a:lvl2pPr>
            <a:lvl3pPr marL="1043056" indent="0">
              <a:buNone/>
              <a:defRPr sz="2700"/>
            </a:lvl3pPr>
            <a:lvl4pPr marL="1564584" indent="0">
              <a:buNone/>
              <a:defRPr sz="2300"/>
            </a:lvl4pPr>
            <a:lvl5pPr marL="2086112" indent="0">
              <a:buNone/>
              <a:defRPr sz="2300"/>
            </a:lvl5pPr>
            <a:lvl6pPr marL="2607640" indent="0">
              <a:buNone/>
              <a:defRPr sz="2300"/>
            </a:lvl6pPr>
            <a:lvl7pPr marL="3129168" indent="0">
              <a:buNone/>
              <a:defRPr sz="2300"/>
            </a:lvl7pPr>
            <a:lvl8pPr marL="3650696" indent="0">
              <a:buNone/>
              <a:defRPr sz="2300"/>
            </a:lvl8pPr>
            <a:lvl9pPr marL="4172224" indent="0">
              <a:buNone/>
              <a:defRPr sz="2300"/>
            </a:lvl9pPr>
          </a:lstStyle>
          <a:p>
            <a:endParaRPr lang="zh-TW" altLang="en-US"/>
          </a:p>
        </p:txBody>
      </p:sp>
      <p:sp>
        <p:nvSpPr>
          <p:cNvPr id="4" name="文字版面配置區 3"/>
          <p:cNvSpPr>
            <a:spLocks noGrp="1"/>
          </p:cNvSpPr>
          <p:nvPr>
            <p:ph type="body" sz="half" idx="2"/>
          </p:nvPr>
        </p:nvSpPr>
        <p:spPr>
          <a:xfrm>
            <a:off x="2095981" y="5917739"/>
            <a:ext cx="6416040" cy="887398"/>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24D69C9-26FB-409F-BAB6-E218E84513F0}" type="datetimeFigureOut">
              <a:rPr lang="zh-TW" altLang="en-US" smtClean="0"/>
              <a:t>2018/4/25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671379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圖片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854" y="-1"/>
            <a:ext cx="10664546" cy="7581777"/>
          </a:xfrm>
          <a:prstGeom prst="rect">
            <a:avLst/>
          </a:prstGeom>
        </p:spPr>
      </p:pic>
      <p:sp>
        <p:nvSpPr>
          <p:cNvPr id="2" name="標題版面配置區 1"/>
          <p:cNvSpPr>
            <a:spLocks noGrp="1"/>
          </p:cNvSpPr>
          <p:nvPr>
            <p:ph type="title"/>
          </p:nvPr>
        </p:nvSpPr>
        <p:spPr>
          <a:xfrm>
            <a:off x="534670" y="302801"/>
            <a:ext cx="9624060" cy="1260211"/>
          </a:xfrm>
          <a:prstGeom prst="rect">
            <a:avLst/>
          </a:prstGeom>
        </p:spPr>
        <p:txBody>
          <a:bodyPr vert="horz" lIns="104306" tIns="52153" rIns="104306" bIns="52153"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534670" y="1764295"/>
            <a:ext cx="9624060" cy="4990084"/>
          </a:xfrm>
          <a:prstGeom prst="rect">
            <a:avLst/>
          </a:prstGeom>
        </p:spPr>
        <p:txBody>
          <a:bodyPr vert="horz" lIns="104306" tIns="52153" rIns="104306" bIns="52153"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534670" y="7008171"/>
            <a:ext cx="2495127" cy="402567"/>
          </a:xfrm>
          <a:prstGeom prst="rect">
            <a:avLst/>
          </a:prstGeom>
        </p:spPr>
        <p:txBody>
          <a:bodyPr vert="horz" lIns="104306" tIns="52153" rIns="104306" bIns="52153" rtlCol="0" anchor="ctr"/>
          <a:lstStyle>
            <a:lvl1pPr algn="l">
              <a:defRPr sz="1400">
                <a:solidFill>
                  <a:schemeClr val="tx1">
                    <a:tint val="75000"/>
                  </a:schemeClr>
                </a:solidFill>
              </a:defRPr>
            </a:lvl1pPr>
          </a:lstStyle>
          <a:p>
            <a:fld id="{924D69C9-26FB-409F-BAB6-E218E84513F0}" type="datetimeFigureOut">
              <a:rPr lang="zh-TW" altLang="en-US" smtClean="0"/>
              <a:t>2018/4/25</a:t>
            </a:fld>
            <a:endParaRPr lang="zh-TW" altLang="en-US"/>
          </a:p>
        </p:txBody>
      </p:sp>
      <p:sp>
        <p:nvSpPr>
          <p:cNvPr id="5" name="頁尾版面配置區 4"/>
          <p:cNvSpPr>
            <a:spLocks noGrp="1"/>
          </p:cNvSpPr>
          <p:nvPr>
            <p:ph type="ftr" sz="quarter" idx="3"/>
          </p:nvPr>
        </p:nvSpPr>
        <p:spPr>
          <a:xfrm>
            <a:off x="3653579" y="7008171"/>
            <a:ext cx="3386243" cy="402567"/>
          </a:xfrm>
          <a:prstGeom prst="rect">
            <a:avLst/>
          </a:prstGeom>
        </p:spPr>
        <p:txBody>
          <a:bodyPr vert="horz" lIns="104306" tIns="52153" rIns="104306" bIns="52153" rtlCol="0" anchor="ctr"/>
          <a:lstStyle>
            <a:lvl1pPr algn="ctr">
              <a:defRPr sz="14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7663603" y="7008171"/>
            <a:ext cx="2495127" cy="402567"/>
          </a:xfrm>
          <a:prstGeom prst="rect">
            <a:avLst/>
          </a:prstGeom>
        </p:spPr>
        <p:txBody>
          <a:bodyPr vert="horz" lIns="104306" tIns="52153" rIns="104306" bIns="52153" rtlCol="0" anchor="ctr"/>
          <a:lstStyle>
            <a:lvl1pPr algn="r">
              <a:defRPr sz="1400">
                <a:solidFill>
                  <a:schemeClr val="tx1">
                    <a:tint val="75000"/>
                  </a:schemeClr>
                </a:solidFill>
              </a:defRPr>
            </a:lvl1pPr>
          </a:lstStyle>
          <a:p>
            <a:fld id="{B3AAAEA7-8BCE-4301-A51E-CEE06A27A943}" type="slidenum">
              <a:rPr lang="zh-TW" altLang="en-US" smtClean="0"/>
              <a:t>‹#›</a:t>
            </a:fld>
            <a:endParaRPr lang="zh-TW" altLang="en-US"/>
          </a:p>
        </p:txBody>
      </p:sp>
      <p:pic>
        <p:nvPicPr>
          <p:cNvPr id="10" name="圖片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34133" y="180232"/>
            <a:ext cx="609078" cy="432048"/>
          </a:xfrm>
          <a:prstGeom prst="rect">
            <a:avLst/>
          </a:prstGeom>
        </p:spPr>
      </p:pic>
    </p:spTree>
    <p:extLst>
      <p:ext uri="{BB962C8B-B14F-4D97-AF65-F5344CB8AC3E}">
        <p14:creationId xmlns:p14="http://schemas.microsoft.com/office/powerpoint/2010/main" val="2696147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043056" rtl="0" eaLnBrk="1" latinLnBrk="0" hangingPunct="1">
        <a:spcBef>
          <a:spcPct val="0"/>
        </a:spcBef>
        <a:buNone/>
        <a:defRPr sz="5000" kern="1200">
          <a:solidFill>
            <a:schemeClr val="tx1"/>
          </a:solidFill>
          <a:latin typeface="+mj-lt"/>
          <a:ea typeface="+mj-ea"/>
          <a:cs typeface="+mj-cs"/>
        </a:defRPr>
      </a:lvl1pPr>
    </p:titleStyle>
    <p:body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TW"/>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7.png"/><Relationship Id="rId4" Type="http://schemas.openxmlformats.org/officeDocument/2006/relationships/image" Target="../media/image1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3.png"/><Relationship Id="rId4" Type="http://schemas.openxmlformats.org/officeDocument/2006/relationships/image" Target="../media/image52.emf"/></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66180" y="684287"/>
            <a:ext cx="9089390" cy="1476755"/>
          </a:xfrm>
        </p:spPr>
        <p:txBody>
          <a:bodyPr>
            <a:normAutofit/>
          </a:bodyPr>
          <a:lstStyle/>
          <a:p>
            <a:r>
              <a:rPr lang="zh-TW" altLang="en-US" sz="4400" dirty="0" smtClean="0">
                <a:latin typeface="標楷體" panose="03000509000000000000" pitchFamily="65" charset="-120"/>
                <a:ea typeface="標楷體" panose="03000509000000000000" pitchFamily="65" charset="-120"/>
              </a:rPr>
              <a:t>採購作業應注意事項及案例分享</a:t>
            </a:r>
            <a:endParaRPr lang="zh-TW" altLang="en-US" sz="4400" dirty="0">
              <a:latin typeface="標楷體" panose="03000509000000000000" pitchFamily="65" charset="-120"/>
              <a:ea typeface="標楷體" panose="03000509000000000000" pitchFamily="65" charset="-120"/>
            </a:endParaRPr>
          </a:p>
        </p:txBody>
      </p:sp>
      <p:sp>
        <p:nvSpPr>
          <p:cNvPr id="3" name="副標題 2"/>
          <p:cNvSpPr>
            <a:spLocks noGrp="1"/>
          </p:cNvSpPr>
          <p:nvPr>
            <p:ph type="subTitle" idx="1"/>
          </p:nvPr>
        </p:nvSpPr>
        <p:spPr>
          <a:xfrm>
            <a:off x="1458268" y="5580831"/>
            <a:ext cx="7485380" cy="1320043"/>
          </a:xfrm>
        </p:spPr>
        <p:txBody>
          <a:bodyPr>
            <a:normAutofit lnSpcReduction="10000"/>
          </a:bodyPr>
          <a:lstStyle/>
          <a:p>
            <a:r>
              <a:rPr lang="zh-TW" altLang="en-US" dirty="0" smtClean="0">
                <a:solidFill>
                  <a:schemeClr val="tx1"/>
                </a:solidFill>
                <a:latin typeface="標楷體" panose="03000509000000000000" pitchFamily="65" charset="-120"/>
                <a:ea typeface="標楷體" panose="03000509000000000000" pitchFamily="65" charset="-120"/>
              </a:rPr>
              <a:t>秘書室 管理科</a:t>
            </a:r>
            <a:endParaRPr lang="en-US" altLang="zh-TW" dirty="0" smtClean="0">
              <a:solidFill>
                <a:schemeClr val="tx1"/>
              </a:solidFill>
              <a:latin typeface="標楷體" panose="03000509000000000000" pitchFamily="65" charset="-120"/>
              <a:ea typeface="標楷體" panose="03000509000000000000" pitchFamily="65" charset="-120"/>
            </a:endParaRPr>
          </a:p>
          <a:p>
            <a:r>
              <a:rPr lang="zh-TW" altLang="en-US" dirty="0" smtClean="0">
                <a:solidFill>
                  <a:schemeClr val="tx1"/>
                </a:solidFill>
                <a:latin typeface="標楷體" panose="03000509000000000000" pitchFamily="65" charset="-120"/>
                <a:ea typeface="標楷體" panose="03000509000000000000" pitchFamily="65" charset="-120"/>
              </a:rPr>
              <a:t>中華民國</a:t>
            </a:r>
            <a:r>
              <a:rPr lang="en-US" altLang="zh-TW" dirty="0" smtClean="0">
                <a:solidFill>
                  <a:schemeClr val="tx1"/>
                </a:solidFill>
                <a:latin typeface="標楷體" panose="03000509000000000000" pitchFamily="65" charset="-120"/>
                <a:ea typeface="標楷體" panose="03000509000000000000" pitchFamily="65" charset="-120"/>
              </a:rPr>
              <a:t>107</a:t>
            </a:r>
            <a:r>
              <a:rPr lang="zh-TW" altLang="en-US" dirty="0" smtClean="0">
                <a:solidFill>
                  <a:schemeClr val="tx1"/>
                </a:solidFill>
                <a:latin typeface="標楷體" panose="03000509000000000000" pitchFamily="65" charset="-120"/>
                <a:ea typeface="標楷體" panose="03000509000000000000" pitchFamily="65" charset="-120"/>
              </a:rPr>
              <a:t>年</a:t>
            </a:r>
            <a:r>
              <a:rPr lang="en-US" altLang="zh-TW" dirty="0" smtClean="0">
                <a:solidFill>
                  <a:schemeClr val="tx1"/>
                </a:solidFill>
                <a:latin typeface="標楷體" panose="03000509000000000000" pitchFamily="65" charset="-120"/>
                <a:ea typeface="標楷體" panose="03000509000000000000" pitchFamily="65" charset="-120"/>
              </a:rPr>
              <a:t>5</a:t>
            </a:r>
            <a:r>
              <a:rPr lang="zh-TW" altLang="en-US" dirty="0" smtClean="0">
                <a:solidFill>
                  <a:schemeClr val="tx1"/>
                </a:solidFill>
                <a:latin typeface="標楷體" panose="03000509000000000000" pitchFamily="65" charset="-120"/>
                <a:ea typeface="標楷體" panose="03000509000000000000" pitchFamily="65" charset="-120"/>
              </a:rPr>
              <a:t>月</a:t>
            </a:r>
            <a:r>
              <a:rPr lang="en-US" altLang="zh-TW" dirty="0" smtClean="0">
                <a:solidFill>
                  <a:schemeClr val="tx1"/>
                </a:solidFill>
                <a:latin typeface="標楷體" panose="03000509000000000000" pitchFamily="65" charset="-120"/>
                <a:ea typeface="標楷體" panose="03000509000000000000" pitchFamily="65" charset="-120"/>
              </a:rPr>
              <a:t>3</a:t>
            </a:r>
            <a:r>
              <a:rPr lang="zh-TW" altLang="en-US" dirty="0" smtClean="0">
                <a:solidFill>
                  <a:schemeClr val="tx1"/>
                </a:solidFill>
                <a:latin typeface="標楷體" panose="03000509000000000000" pitchFamily="65" charset="-120"/>
                <a:ea typeface="標楷體" panose="03000509000000000000" pitchFamily="65" charset="-120"/>
              </a:rPr>
              <a:t>日</a:t>
            </a:r>
            <a:endParaRPr lang="zh-TW" altLang="en-US"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78875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50987" y="180231"/>
            <a:ext cx="9624060" cy="885542"/>
          </a:xfrm>
        </p:spPr>
        <p:txBody>
          <a:bodyPr/>
          <a:lstStyle/>
          <a:p>
            <a:r>
              <a:rPr lang="zh-TW" altLang="en-US" dirty="0">
                <a:latin typeface="標楷體" panose="03000509000000000000" pitchFamily="65" charset="-120"/>
                <a:ea typeface="標楷體" panose="03000509000000000000" pitchFamily="65" charset="-120"/>
              </a:rPr>
              <a:t>委辦案</a:t>
            </a:r>
            <a:r>
              <a:rPr lang="zh-TW" altLang="zh-TW" dirty="0" smtClean="0">
                <a:latin typeface="標楷體" panose="03000509000000000000" pitchFamily="65" charset="-120"/>
                <a:ea typeface="標楷體" panose="03000509000000000000" pitchFamily="65" charset="-120"/>
              </a:rPr>
              <a:t>投標</a:t>
            </a:r>
            <a:r>
              <a:rPr lang="zh-TW" altLang="zh-TW" dirty="0">
                <a:latin typeface="標楷體" panose="03000509000000000000" pitchFamily="65" charset="-120"/>
                <a:ea typeface="標楷體" panose="03000509000000000000" pitchFamily="65" charset="-120"/>
              </a:rPr>
              <a:t>廠商資格訂定之疑義</a:t>
            </a:r>
            <a:endParaRPr lang="zh-TW" altLang="en-US" dirty="0"/>
          </a:p>
        </p:txBody>
      </p:sp>
      <p:sp>
        <p:nvSpPr>
          <p:cNvPr id="4" name="矩形 3"/>
          <p:cNvSpPr/>
          <p:nvPr/>
        </p:nvSpPr>
        <p:spPr>
          <a:xfrm>
            <a:off x="450156" y="1044327"/>
            <a:ext cx="9577064" cy="6370975"/>
          </a:xfrm>
          <a:prstGeom prst="rect">
            <a:avLst/>
          </a:prstGeom>
        </p:spPr>
        <p:txBody>
          <a:bodyPr wrap="square">
            <a:spAutoFit/>
          </a:bodyPr>
          <a:lstStyle/>
          <a:p>
            <a:r>
              <a:rPr lang="zh-TW" altLang="zh-TW" sz="2400" dirty="0" smtClean="0">
                <a:solidFill>
                  <a:srgbClr val="0000FF"/>
                </a:solidFill>
                <a:latin typeface="標楷體" panose="03000509000000000000" pitchFamily="65" charset="-120"/>
                <a:ea typeface="標楷體" panose="03000509000000000000" pitchFamily="65" charset="-120"/>
              </a:rPr>
              <a:t>建議意見：</a:t>
            </a:r>
            <a:endParaRPr lang="zh-TW" altLang="zh-TW" sz="2400" dirty="0">
              <a:solidFill>
                <a:srgbClr val="0000FF"/>
              </a:solidFill>
              <a:latin typeface="標楷體" panose="03000509000000000000" pitchFamily="65" charset="-120"/>
              <a:ea typeface="標楷體" panose="03000509000000000000" pitchFamily="65" charset="-120"/>
            </a:endParaRPr>
          </a:p>
          <a:p>
            <a:pPr marL="342900" lvl="0" indent="-342900">
              <a:buFont typeface="Wingdings" panose="05000000000000000000" pitchFamily="2" charset="2"/>
              <a:buChar char="Ø"/>
            </a:pPr>
            <a:r>
              <a:rPr lang="zh-TW" altLang="zh-TW" sz="2400" dirty="0">
                <a:latin typeface="標楷體" panose="03000509000000000000" pitchFamily="65" charset="-120"/>
                <a:ea typeface="標楷體" panose="03000509000000000000" pitchFamily="65" charset="-120"/>
              </a:rPr>
              <a:t>本所委託研究之採購案件大多為未達公告金額</a:t>
            </a:r>
            <a:r>
              <a:rPr lang="en-US" altLang="zh-TW" sz="2400" dirty="0">
                <a:latin typeface="標楷體" panose="03000509000000000000" pitchFamily="65" charset="-120"/>
                <a:ea typeface="標楷體" panose="03000509000000000000" pitchFamily="65" charset="-120"/>
              </a:rPr>
              <a:t>(100</a:t>
            </a:r>
            <a:r>
              <a:rPr lang="zh-TW" altLang="zh-TW" sz="2400" dirty="0">
                <a:latin typeface="標楷體" panose="03000509000000000000" pitchFamily="65" charset="-120"/>
                <a:ea typeface="標楷體" panose="03000509000000000000" pitchFamily="65" charset="-120"/>
              </a:rPr>
              <a:t>萬</a:t>
            </a:r>
            <a:r>
              <a:rPr lang="en-US" altLang="zh-TW"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rPr>
              <a:t>，招標方式採公開徵求廠商第一次未達三家即改採限制性招標，實務上開標作業也極少有多家競標之情況，是否訂定廠商之特殊規格或履約能力證明，可再評估。</a:t>
            </a:r>
          </a:p>
          <a:p>
            <a:pPr marL="342900" lvl="0" indent="-342900">
              <a:buFont typeface="Wingdings" panose="05000000000000000000" pitchFamily="2" charset="2"/>
              <a:buChar char="Ø"/>
            </a:pPr>
            <a:r>
              <a:rPr lang="zh-TW" altLang="zh-TW" sz="2400" dirty="0">
                <a:latin typeface="標楷體" panose="03000509000000000000" pitchFamily="65" charset="-120"/>
                <a:ea typeface="標楷體" panose="03000509000000000000" pitchFamily="65" charset="-120"/>
              </a:rPr>
              <a:t>委託研究採購案設定廠商為公私立大學或法人機構，其教授或副教授</a:t>
            </a:r>
            <a:r>
              <a:rPr lang="en-US" altLang="zh-TW"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rPr>
              <a:t>研究員</a:t>
            </a:r>
            <a:r>
              <a:rPr lang="en-US" altLang="zh-TW"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rPr>
              <a:t>等人數皆不少，設定廠商須有上述資格之人員，並無實質上的效用， 且造成審標人員未確實審查其教授或副教授等資格是否為</a:t>
            </a:r>
            <a:r>
              <a:rPr lang="zh-TW" altLang="zh-TW" sz="2400" u="sng" dirty="0">
                <a:latin typeface="標楷體" panose="03000509000000000000" pitchFamily="65" charset="-120"/>
                <a:ea typeface="標楷體" panose="03000509000000000000" pitchFamily="65" charset="-120"/>
              </a:rPr>
              <a:t>政府機關或其授權機構核發之專業、專技或特許證書、執照、考試及格證書、合格證書、檢定證明或其他類似之文件</a:t>
            </a:r>
            <a:r>
              <a:rPr lang="zh-TW" altLang="zh-TW" sz="2400" dirty="0">
                <a:latin typeface="標楷體" panose="03000509000000000000" pitchFamily="65" charset="-120"/>
                <a:ea typeface="標楷體" panose="03000509000000000000" pitchFamily="65" charset="-120"/>
              </a:rPr>
              <a:t>，易造成外部 (工程會採購稽核、審計部)等單位稽核時列為缺失。</a:t>
            </a:r>
          </a:p>
          <a:p>
            <a:pPr marL="342900" indent="-342900">
              <a:buFont typeface="Wingdings" panose="05000000000000000000" pitchFamily="2" charset="2"/>
              <a:buChar char="Ø"/>
            </a:pPr>
            <a:r>
              <a:rPr lang="zh-TW" altLang="zh-TW"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建議</a:t>
            </a:r>
            <a:r>
              <a:rPr lang="zh-TW" altLang="zh-TW"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委託研究之採購案件可僅列履約能力證明</a:t>
            </a:r>
            <a:r>
              <a:rPr lang="zh-TW" altLang="zh-TW" sz="2400" dirty="0">
                <a:latin typeface="標楷體" panose="03000509000000000000" pitchFamily="65" charset="-120"/>
                <a:ea typeface="標楷體" panose="03000509000000000000" pitchFamily="65" charset="-120"/>
              </a:rPr>
              <a:t>：如曾經做過類似領域之研究</a:t>
            </a:r>
            <a:r>
              <a:rPr lang="en-US" altLang="zh-TW"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rPr>
              <a:t>如契約影本或發表之論文期刊等</a:t>
            </a:r>
            <a:r>
              <a:rPr lang="en-US" altLang="zh-TW"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rPr>
              <a:t>，其餘更嚴格的限縮皆應刪除。</a:t>
            </a:r>
          </a:p>
          <a:p>
            <a:pPr marL="342900" indent="-342900">
              <a:buFont typeface="Wingdings" panose="05000000000000000000" pitchFamily="2" charset="2"/>
              <a:buChar char="Ø"/>
            </a:pPr>
            <a:r>
              <a:rPr lang="zh-TW" altLang="zh-TW" sz="2400" dirty="0" smtClean="0">
                <a:latin typeface="標楷體" panose="03000509000000000000" pitchFamily="65" charset="-120"/>
                <a:ea typeface="標楷體" panose="03000509000000000000" pitchFamily="65" charset="-120"/>
              </a:rPr>
              <a:t>委託</a:t>
            </a:r>
            <a:r>
              <a:rPr lang="zh-TW" altLang="zh-TW" sz="2400" dirty="0">
                <a:latin typeface="標楷體" panose="03000509000000000000" pitchFamily="65" charset="-120"/>
                <a:ea typeface="標楷體" panose="03000509000000000000" pitchFamily="65" charset="-120"/>
              </a:rPr>
              <a:t>研究之採購案件，各單位如有確保研究品質之考量，可採用</a:t>
            </a:r>
            <a:r>
              <a:rPr lang="zh-TW" altLang="zh-TW" sz="2400" u="sng"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取最有利標精神辦理</a:t>
            </a:r>
            <a:r>
              <a:rPr lang="zh-TW" altLang="zh-TW" sz="2400" dirty="0">
                <a:latin typeface="標楷體" panose="03000509000000000000" pitchFamily="65" charset="-120"/>
                <a:ea typeface="標楷體" panose="03000509000000000000" pitchFamily="65" charset="-120"/>
              </a:rPr>
              <a:t>評審作業，將重要項目列為評審項目及加重其分數，無須於招標前設定上述資格。</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53353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8666" y="180231"/>
            <a:ext cx="9624060" cy="1029558"/>
          </a:xfrm>
        </p:spPr>
        <p:txBody>
          <a:bodyPr/>
          <a:lstStyle/>
          <a:p>
            <a:r>
              <a:rPr lang="zh-TW" altLang="zh-TW" dirty="0">
                <a:latin typeface="標楷體" panose="03000509000000000000" pitchFamily="65" charset="-120"/>
                <a:ea typeface="標楷體" panose="03000509000000000000" pitchFamily="65" charset="-120"/>
              </a:rPr>
              <a:t>公開徵求廠商</a:t>
            </a:r>
            <a:endParaRPr lang="zh-TW" altLang="en-US" dirty="0"/>
          </a:p>
        </p:txBody>
      </p:sp>
      <p:sp>
        <p:nvSpPr>
          <p:cNvPr id="4" name="矩形 3"/>
          <p:cNvSpPr/>
          <p:nvPr/>
        </p:nvSpPr>
        <p:spPr>
          <a:xfrm>
            <a:off x="881449" y="1188343"/>
            <a:ext cx="8856984" cy="5632311"/>
          </a:xfrm>
          <a:prstGeom prst="rect">
            <a:avLst/>
          </a:prstGeom>
        </p:spPr>
        <p:txBody>
          <a:bodyPr wrap="square">
            <a:spAutoFit/>
          </a:bodyPr>
          <a:lstStyle/>
          <a:p>
            <a:pPr marL="342900" indent="-342900">
              <a:buFont typeface="Wingdings" panose="05000000000000000000" pitchFamily="2" charset="2"/>
              <a:buChar char="u"/>
            </a:pPr>
            <a:r>
              <a:rPr lang="en-US" altLang="zh-TW" sz="2400" dirty="0">
                <a:latin typeface="標楷體" panose="03000509000000000000" pitchFamily="65" charset="-120"/>
                <a:ea typeface="標楷體" panose="03000509000000000000" pitchFamily="65" charset="-120"/>
              </a:rPr>
              <a:t>107</a:t>
            </a:r>
            <a:r>
              <a:rPr lang="zh-TW" altLang="zh-TW" sz="2400" dirty="0">
                <a:latin typeface="標楷體" panose="03000509000000000000" pitchFamily="65" charset="-120"/>
                <a:ea typeface="標楷體" panose="03000509000000000000" pitchFamily="65" charset="-120"/>
              </a:rPr>
              <a:t>年</a:t>
            </a:r>
            <a:r>
              <a:rPr lang="en-US" altLang="zh-TW" sz="2400" dirty="0">
                <a:latin typeface="標楷體" panose="03000509000000000000" pitchFamily="65" charset="-120"/>
                <a:ea typeface="標楷體" panose="03000509000000000000" pitchFamily="65" charset="-120"/>
              </a:rPr>
              <a:t>1</a:t>
            </a:r>
            <a:r>
              <a:rPr lang="zh-TW" altLang="zh-TW" sz="2400" dirty="0">
                <a:latin typeface="標楷體" panose="03000509000000000000" pitchFamily="65" charset="-120"/>
                <a:ea typeface="標楷體" panose="03000509000000000000" pitchFamily="65" charset="-120"/>
              </a:rPr>
              <a:t>月</a:t>
            </a:r>
            <a:r>
              <a:rPr lang="en-US" altLang="zh-TW" sz="2400" dirty="0">
                <a:latin typeface="標楷體" panose="03000509000000000000" pitchFamily="65" charset="-120"/>
                <a:ea typeface="標楷體" panose="03000509000000000000" pitchFamily="65" charset="-120"/>
              </a:rPr>
              <a:t>30</a:t>
            </a:r>
            <a:r>
              <a:rPr lang="zh-TW" altLang="zh-TW" sz="2400" dirty="0">
                <a:latin typeface="標楷體" panose="03000509000000000000" pitchFamily="65" charset="-120"/>
                <a:ea typeface="標楷體" panose="03000509000000000000" pitchFamily="65" charset="-120"/>
              </a:rPr>
              <a:t>日邀請林炳坤老師講授「政府採購綁標、契約變更、法律解讀與對策」，課程中有關實務上本所承辦同仁向廠商詢問規格或訪價並照廠商提供估價單規格訂定招標規範</a:t>
            </a:r>
            <a:r>
              <a:rPr lang="en-US" altLang="zh-TW"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rPr>
              <a:t>等作為，可能涉及綁標、採購法細則</a:t>
            </a:r>
            <a:r>
              <a:rPr lang="en-US" altLang="zh-TW" sz="2400" dirty="0">
                <a:latin typeface="標楷體" panose="03000509000000000000" pitchFamily="65" charset="-120"/>
                <a:ea typeface="標楷體" panose="03000509000000000000" pitchFamily="65" charset="-120"/>
              </a:rPr>
              <a:t>25-1</a:t>
            </a:r>
            <a:r>
              <a:rPr lang="zh-TW" altLang="zh-TW" sz="2400" dirty="0">
                <a:latin typeface="標楷體" panose="03000509000000000000" pitchFamily="65" charset="-120"/>
                <a:ea typeface="標楷體" panose="03000509000000000000" pitchFamily="65" charset="-120"/>
              </a:rPr>
              <a:t>接受廠商建議及洩密等違法事項，老師提出可依採購法第</a:t>
            </a:r>
            <a:r>
              <a:rPr lang="en-US" altLang="zh-TW" sz="2400" dirty="0">
                <a:latin typeface="標楷體" panose="03000509000000000000" pitchFamily="65" charset="-120"/>
                <a:ea typeface="標楷體" panose="03000509000000000000" pitchFamily="65" charset="-120"/>
              </a:rPr>
              <a:t>34</a:t>
            </a:r>
            <a:r>
              <a:rPr lang="zh-TW" altLang="zh-TW" sz="2400" dirty="0">
                <a:latin typeface="標楷體" panose="03000509000000000000" pitchFamily="65" charset="-120"/>
                <a:ea typeface="標楷體" panose="03000509000000000000" pitchFamily="65" charset="-120"/>
              </a:rPr>
              <a:t>條第</a:t>
            </a:r>
            <a:r>
              <a:rPr lang="en-US" altLang="zh-TW" sz="2400" dirty="0">
                <a:latin typeface="標楷體" panose="03000509000000000000" pitchFamily="65" charset="-120"/>
                <a:ea typeface="標楷體" panose="03000509000000000000" pitchFamily="65" charset="-120"/>
              </a:rPr>
              <a:t>1</a:t>
            </a:r>
            <a:r>
              <a:rPr lang="zh-TW" altLang="zh-TW" sz="2400" dirty="0">
                <a:latin typeface="標楷體" panose="03000509000000000000" pitchFamily="65" charset="-120"/>
                <a:ea typeface="標楷體" panose="03000509000000000000" pitchFamily="65" charset="-120"/>
              </a:rPr>
              <a:t>項：｢機關辦理採購，其招標文件於公告前應予保密。但</a:t>
            </a:r>
            <a:r>
              <a:rPr lang="zh-TW" altLang="zh-TW" sz="2400" u="sng" dirty="0">
                <a:latin typeface="標楷體" panose="03000509000000000000" pitchFamily="65" charset="-120"/>
                <a:ea typeface="標楷體" panose="03000509000000000000" pitchFamily="65" charset="-120"/>
              </a:rPr>
              <a:t>須公開說明或藉以公開徵求廠商提供參考資料者，不在此限」</a:t>
            </a:r>
            <a:r>
              <a:rPr lang="zh-TW" altLang="zh-TW" sz="2400" dirty="0">
                <a:latin typeface="標楷體" panose="03000509000000000000" pitchFamily="65" charset="-120"/>
                <a:ea typeface="標楷體" panose="03000509000000000000" pitchFamily="65" charset="-120"/>
              </a:rPr>
              <a:t>，先行於工程會網站公開各單位之採購需求徵求廠商提供估價，以達公開透明</a:t>
            </a:r>
            <a:r>
              <a:rPr lang="zh-TW" altLang="zh-TW"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a:p>
            <a:pPr marL="273050"/>
            <a:r>
              <a:rPr lang="zh-TW" altLang="en-US" sz="2400" dirty="0" smtClean="0">
                <a:latin typeface="標楷體" panose="03000509000000000000" pitchFamily="65" charset="-120"/>
                <a:ea typeface="標楷體" panose="03000509000000000000" pitchFamily="65" charset="-120"/>
              </a:rPr>
              <a:t>採</a:t>
            </a:r>
            <a:r>
              <a:rPr lang="zh-TW" altLang="zh-TW" sz="2400" dirty="0" smtClean="0">
                <a:latin typeface="標楷體" panose="03000509000000000000" pitchFamily="65" charset="-120"/>
                <a:ea typeface="標楷體" panose="03000509000000000000" pitchFamily="65" charset="-120"/>
              </a:rPr>
              <a:t>公開</a:t>
            </a:r>
            <a:r>
              <a:rPr lang="zh-TW" altLang="zh-TW" sz="2400" dirty="0">
                <a:latin typeface="標楷體" panose="03000509000000000000" pitchFamily="65" charset="-120"/>
                <a:ea typeface="標楷體" panose="03000509000000000000" pitchFamily="65" charset="-120"/>
              </a:rPr>
              <a:t>徵求</a:t>
            </a:r>
            <a:r>
              <a:rPr lang="zh-TW" altLang="zh-TW" sz="2400" dirty="0" smtClean="0">
                <a:latin typeface="標楷體" panose="03000509000000000000" pitchFamily="65" charset="-120"/>
                <a:ea typeface="標楷體" panose="03000509000000000000" pitchFamily="65" charset="-120"/>
              </a:rPr>
              <a:t>廠商</a:t>
            </a:r>
            <a:r>
              <a:rPr lang="zh-TW" altLang="en-US" sz="2400" dirty="0">
                <a:latin typeface="標楷體" panose="03000509000000000000" pitchFamily="65" charset="-120"/>
                <a:ea typeface="標楷體" panose="03000509000000000000" pitchFamily="65" charset="-120"/>
              </a:rPr>
              <a:t>之機制</a:t>
            </a:r>
            <a:r>
              <a:rPr lang="zh-TW" altLang="zh-TW" sz="2400" dirty="0" smtClean="0">
                <a:latin typeface="標楷體" panose="03000509000000000000" pitchFamily="65" charset="-120"/>
                <a:ea typeface="標楷體" panose="03000509000000000000" pitchFamily="65" charset="-120"/>
              </a:rPr>
              <a:t>可避免</a:t>
            </a:r>
            <a:r>
              <a:rPr lang="zh-TW" altLang="en-US" sz="2400" dirty="0" smtClean="0">
                <a:latin typeface="新細明體"/>
                <a:ea typeface="新細明體"/>
              </a:rPr>
              <a:t>：</a:t>
            </a:r>
            <a:endParaRPr lang="en-US" altLang="zh-TW" sz="2400" dirty="0" smtClean="0">
              <a:latin typeface="標楷體" panose="03000509000000000000" pitchFamily="65" charset="-120"/>
              <a:ea typeface="標楷體" panose="03000509000000000000" pitchFamily="65" charset="-120"/>
            </a:endParaRPr>
          </a:p>
          <a:p>
            <a:pPr marL="808038" indent="-534988"/>
            <a:r>
              <a:rPr lang="en-US" altLang="zh-TW" sz="2400" dirty="0" smtClean="0">
                <a:latin typeface="標楷體" panose="03000509000000000000" pitchFamily="65" charset="-120"/>
                <a:ea typeface="標楷體" panose="03000509000000000000" pitchFamily="65" charset="-120"/>
              </a:rPr>
              <a:t>(</a:t>
            </a:r>
            <a:r>
              <a:rPr lang="en-US" altLang="zh-TW" sz="2400" dirty="0">
                <a:latin typeface="標楷體" panose="03000509000000000000" pitchFamily="65" charset="-120"/>
                <a:ea typeface="標楷體" panose="03000509000000000000" pitchFamily="65" charset="-120"/>
              </a:rPr>
              <a:t>1)</a:t>
            </a:r>
            <a:r>
              <a:rPr lang="zh-TW" altLang="zh-TW" sz="2400" dirty="0">
                <a:latin typeface="標楷體" panose="03000509000000000000" pitchFamily="65" charset="-120"/>
                <a:ea typeface="標楷體" panose="03000509000000000000" pitchFamily="65" charset="-120"/>
              </a:rPr>
              <a:t>僅少數提供估價之廠商於招標公告前知悉採購內容，造成不公平現象</a:t>
            </a:r>
            <a:r>
              <a:rPr lang="zh-TW" altLang="zh-TW"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a:p>
            <a:pPr marL="273050"/>
            <a:r>
              <a:rPr lang="en-US" altLang="zh-TW" sz="2400" dirty="0" smtClean="0">
                <a:latin typeface="標楷體" panose="03000509000000000000" pitchFamily="65" charset="-120"/>
                <a:ea typeface="標楷體" panose="03000509000000000000" pitchFamily="65" charset="-120"/>
              </a:rPr>
              <a:t>(</a:t>
            </a:r>
            <a:r>
              <a:rPr lang="en-US" altLang="zh-TW" sz="2400" dirty="0">
                <a:latin typeface="標楷體" panose="03000509000000000000" pitchFamily="65" charset="-120"/>
                <a:ea typeface="標楷體" panose="03000509000000000000" pitchFamily="65" charset="-120"/>
              </a:rPr>
              <a:t>2)</a:t>
            </a:r>
            <a:r>
              <a:rPr lang="zh-TW" altLang="zh-TW" sz="2400" dirty="0">
                <a:latin typeface="標楷體" panose="03000509000000000000" pitchFamily="65" charset="-120"/>
                <a:ea typeface="標楷體" panose="03000509000000000000" pitchFamily="65" charset="-120"/>
              </a:rPr>
              <a:t>因於工程會網站向全國公開，已無涉保密洩密之</a:t>
            </a:r>
            <a:r>
              <a:rPr lang="zh-TW" altLang="zh-TW" sz="2400" dirty="0" smtClean="0">
                <a:latin typeface="標楷體" panose="03000509000000000000" pitchFamily="65" charset="-120"/>
                <a:ea typeface="標楷體" panose="03000509000000000000" pitchFamily="65" charset="-120"/>
              </a:rPr>
              <a:t>情形</a:t>
            </a:r>
            <a:r>
              <a:rPr lang="zh-TW" altLang="en-US" sz="2400" dirty="0" smtClean="0">
                <a:latin typeface="標楷體"/>
                <a:ea typeface="標楷體"/>
              </a:rPr>
              <a:t>。</a:t>
            </a:r>
            <a:endParaRPr lang="en-US" altLang="zh-TW" sz="2400" dirty="0" smtClean="0">
              <a:latin typeface="標楷體" panose="03000509000000000000" pitchFamily="65" charset="-120"/>
              <a:ea typeface="標楷體" panose="03000509000000000000" pitchFamily="65" charset="-120"/>
            </a:endParaRPr>
          </a:p>
          <a:p>
            <a:pPr marL="712788" indent="-439738"/>
            <a:r>
              <a:rPr lang="en-US" altLang="zh-TW" sz="2400" dirty="0" smtClean="0">
                <a:latin typeface="標楷體" panose="03000509000000000000" pitchFamily="65" charset="-120"/>
                <a:ea typeface="標楷體" panose="03000509000000000000" pitchFamily="65" charset="-120"/>
              </a:rPr>
              <a:t>(</a:t>
            </a:r>
            <a:r>
              <a:rPr lang="en-US" altLang="zh-TW" sz="2400" dirty="0">
                <a:latin typeface="標楷體" panose="03000509000000000000" pitchFamily="65" charset="-120"/>
                <a:ea typeface="標楷體" panose="03000509000000000000" pitchFamily="65" charset="-120"/>
              </a:rPr>
              <a:t>3)</a:t>
            </a:r>
            <a:r>
              <a:rPr lang="zh-TW" altLang="zh-TW" sz="2400" dirty="0">
                <a:latin typeface="標楷體" panose="03000509000000000000" pitchFamily="65" charset="-120"/>
                <a:ea typeface="標楷體" panose="03000509000000000000" pitchFamily="65" charset="-120"/>
              </a:rPr>
              <a:t>廠商提供估價之管道來源增加，可獲取更多資訊。建議各單位辦理逾</a:t>
            </a:r>
            <a:r>
              <a:rPr lang="en-US" altLang="zh-TW" sz="2400" dirty="0">
                <a:latin typeface="標楷體" panose="03000509000000000000" pitchFamily="65" charset="-120"/>
                <a:ea typeface="標楷體" panose="03000509000000000000" pitchFamily="65" charset="-120"/>
              </a:rPr>
              <a:t>10</a:t>
            </a:r>
            <a:r>
              <a:rPr lang="zh-TW" altLang="zh-TW" sz="2400" dirty="0">
                <a:latin typeface="標楷體" panose="03000509000000000000" pitchFamily="65" charset="-120"/>
                <a:ea typeface="標楷體" panose="03000509000000000000" pitchFamily="65" charset="-120"/>
              </a:rPr>
              <a:t>萬元之採購案件，可先行辦理公開徵求廠商之</a:t>
            </a:r>
            <a:r>
              <a:rPr lang="zh-TW" altLang="zh-TW" sz="2400" dirty="0" smtClean="0">
                <a:latin typeface="標楷體" panose="03000509000000000000" pitchFamily="65" charset="-120"/>
                <a:ea typeface="標楷體" panose="03000509000000000000" pitchFamily="65" charset="-120"/>
              </a:rPr>
              <a:t>措施。</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59978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08224"/>
            <a:ext cx="9624060" cy="1008112"/>
          </a:xfrm>
        </p:spPr>
        <p:txBody>
          <a:bodyPr/>
          <a:lstStyle/>
          <a:p>
            <a:r>
              <a:rPr lang="zh-TW" altLang="zh-TW" dirty="0">
                <a:latin typeface="標楷體" panose="03000509000000000000" pitchFamily="65" charset="-120"/>
                <a:ea typeface="標楷體" panose="03000509000000000000" pitchFamily="65" charset="-120"/>
              </a:rPr>
              <a:t>公開徵求廠商</a:t>
            </a:r>
            <a:endParaRPr lang="zh-TW" altLang="en-US" dirty="0"/>
          </a:p>
        </p:txBody>
      </p:sp>
      <p:sp>
        <p:nvSpPr>
          <p:cNvPr id="4" name="矩形 3"/>
          <p:cNvSpPr/>
          <p:nvPr/>
        </p:nvSpPr>
        <p:spPr>
          <a:xfrm>
            <a:off x="1098228" y="1692399"/>
            <a:ext cx="8784976" cy="1061829"/>
          </a:xfrm>
          <a:prstGeom prst="rect">
            <a:avLst/>
          </a:prstGeom>
        </p:spPr>
        <p:txBody>
          <a:bodyPr wrap="square">
            <a:spAutoFit/>
          </a:bodyPr>
          <a:lstStyle/>
          <a:p>
            <a:pPr fontAlgn="base"/>
            <a:r>
              <a:rPr lang="zh-TW" altLang="zh-TW" dirty="0">
                <a:latin typeface="標楷體" panose="03000509000000000000" pitchFamily="65" charset="-120"/>
                <a:ea typeface="標楷體" panose="03000509000000000000" pitchFamily="65" charset="-120"/>
              </a:rPr>
              <a:t>一、作業流程</a:t>
            </a:r>
            <a:r>
              <a:rPr lang="zh-TW" altLang="zh-TW"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fontAlgn="base"/>
            <a:endParaRPr lang="zh-TW" altLang="zh-TW" dirty="0">
              <a:latin typeface="標楷體" panose="03000509000000000000" pitchFamily="65" charset="-120"/>
              <a:ea typeface="標楷體" panose="03000509000000000000" pitchFamily="65" charset="-120"/>
            </a:endParaRPr>
          </a:p>
          <a:p>
            <a:pPr fontAlgn="base"/>
            <a:r>
              <a:rPr lang="zh-TW" altLang="zh-TW" dirty="0">
                <a:latin typeface="標楷體" panose="03000509000000000000" pitchFamily="65" charset="-120"/>
                <a:ea typeface="標楷體" panose="03000509000000000000" pitchFamily="65" charset="-120"/>
              </a:rPr>
              <a:t>來</a:t>
            </a:r>
            <a:r>
              <a:rPr lang="en-US" altLang="zh-TW"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源（請購單位</a:t>
            </a:r>
            <a:r>
              <a:rPr lang="zh-TW" altLang="zh-TW"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     </a:t>
            </a:r>
            <a:r>
              <a:rPr lang="zh-TW" altLang="en-US" dirty="0" smtClean="0">
                <a:latin typeface="標楷體" panose="03000509000000000000" pitchFamily="65" charset="-120"/>
                <a:ea typeface="標楷體" panose="03000509000000000000" pitchFamily="65" charset="-120"/>
              </a:rPr>
              <a:t>  </a:t>
            </a:r>
            <a:r>
              <a:rPr lang="en-US" altLang="zh-TW" dirty="0" smtClean="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承辦單位</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秘書室管理科</a:t>
            </a:r>
            <a:r>
              <a:rPr lang="en-US" altLang="zh-TW" dirty="0">
                <a:latin typeface="標楷體" panose="03000509000000000000" pitchFamily="65" charset="-120"/>
                <a:ea typeface="標楷體" panose="03000509000000000000" pitchFamily="65" charset="-120"/>
              </a:rPr>
              <a:t>) </a:t>
            </a:r>
            <a:r>
              <a:rPr lang="en-US" altLang="zh-TW" dirty="0" smtClean="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審核單位</a:t>
            </a:r>
          </a:p>
        </p:txBody>
      </p:sp>
      <p:grpSp>
        <p:nvGrpSpPr>
          <p:cNvPr id="5" name="群組 4"/>
          <p:cNvGrpSpPr/>
          <p:nvPr/>
        </p:nvGrpSpPr>
        <p:grpSpPr>
          <a:xfrm>
            <a:off x="1314252" y="2988543"/>
            <a:ext cx="6264697" cy="2964716"/>
            <a:chOff x="-147475" y="1"/>
            <a:chExt cx="4276772" cy="2114352"/>
          </a:xfrm>
        </p:grpSpPr>
        <p:sp>
          <p:nvSpPr>
            <p:cNvPr id="6" name="文字方塊 11"/>
            <p:cNvSpPr txBox="1">
              <a:spLocks noChangeArrowheads="1"/>
            </p:cNvSpPr>
            <p:nvPr/>
          </p:nvSpPr>
          <p:spPr bwMode="auto">
            <a:xfrm>
              <a:off x="2377440" y="1"/>
              <a:ext cx="1751857" cy="56240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lnSpc>
                  <a:spcPts val="1800"/>
                </a:lnSpc>
                <a:spcAft>
                  <a:spcPts val="0"/>
                </a:spcAft>
              </a:pPr>
              <a:endParaRPr lang="en-US" altLang="zh-TW" sz="1600" kern="100" dirty="0" smtClean="0">
                <a:solidFill>
                  <a:srgbClr val="000000"/>
                </a:solidFill>
                <a:effectLst/>
                <a:latin typeface="Times New Roman"/>
                <a:ea typeface="標楷體"/>
                <a:cs typeface="Arial Unicode MS"/>
              </a:endParaRPr>
            </a:p>
            <a:p>
              <a:pPr algn="ctr">
                <a:lnSpc>
                  <a:spcPts val="1800"/>
                </a:lnSpc>
                <a:spcAft>
                  <a:spcPts val="0"/>
                </a:spcAft>
              </a:pPr>
              <a:r>
                <a:rPr lang="zh-TW" sz="1800" kern="100" dirty="0" smtClean="0">
                  <a:solidFill>
                    <a:srgbClr val="000000"/>
                  </a:solidFill>
                  <a:effectLst/>
                  <a:latin typeface="Times New Roman"/>
                  <a:ea typeface="標楷體"/>
                  <a:cs typeface="Arial Unicode MS"/>
                </a:rPr>
                <a:t>秘書</a:t>
              </a:r>
              <a:r>
                <a:rPr lang="zh-TW" sz="1800" kern="100" dirty="0">
                  <a:solidFill>
                    <a:srgbClr val="000000"/>
                  </a:solidFill>
                  <a:effectLst/>
                  <a:latin typeface="Times New Roman"/>
                  <a:ea typeface="標楷體"/>
                  <a:cs typeface="Arial Unicode MS"/>
                </a:rPr>
                <a:t>室</a:t>
              </a:r>
              <a:r>
                <a:rPr lang="en-US" sz="1800" kern="100" dirty="0">
                  <a:solidFill>
                    <a:srgbClr val="000000"/>
                  </a:solidFill>
                  <a:effectLst/>
                  <a:latin typeface="Times New Roman"/>
                  <a:ea typeface="標楷體"/>
                  <a:cs typeface="Arial Unicode MS"/>
                </a:rPr>
                <a:t>---</a:t>
              </a:r>
              <a:r>
                <a:rPr lang="zh-TW" sz="1800" kern="100" dirty="0">
                  <a:solidFill>
                    <a:srgbClr val="000000"/>
                  </a:solidFill>
                  <a:effectLst/>
                  <a:latin typeface="Times New Roman"/>
                  <a:ea typeface="標楷體"/>
                  <a:cs typeface="Arial Unicode MS"/>
                </a:rPr>
                <a:t>帳號權限設定</a:t>
              </a:r>
              <a:endParaRPr lang="zh-TW" sz="1800" kern="100" dirty="0">
                <a:effectLst/>
                <a:latin typeface="Times New Roman"/>
                <a:ea typeface="新細明體"/>
                <a:cs typeface="Arial Unicode MS"/>
              </a:endParaRPr>
            </a:p>
          </p:txBody>
        </p:sp>
        <p:sp>
          <p:nvSpPr>
            <p:cNvPr id="7" name="矩形 6"/>
            <p:cNvSpPr>
              <a:spLocks noChangeArrowheads="1"/>
            </p:cNvSpPr>
            <p:nvPr/>
          </p:nvSpPr>
          <p:spPr bwMode="auto">
            <a:xfrm>
              <a:off x="0" y="1391059"/>
              <a:ext cx="1466215" cy="723294"/>
            </a:xfrm>
            <a:prstGeom prst="rect">
              <a:avLst/>
            </a:prstGeom>
            <a:solidFill>
              <a:srgbClr val="FFFFFF"/>
            </a:solidFill>
            <a:ln w="38100" cmpd="dbl">
              <a:solidFill>
                <a:srgbClr val="000000"/>
              </a:solidFill>
              <a:miter lim="800000"/>
              <a:headEnd/>
              <a:tailEnd/>
            </a:ln>
          </p:spPr>
          <p:txBody>
            <a:bodyPr rot="0" vert="horz" wrap="square" lIns="91440" tIns="45720" rIns="91440" bIns="45720" anchor="t" anchorCtr="0" upright="1">
              <a:noAutofit/>
            </a:bodyPr>
            <a:lstStyle/>
            <a:p>
              <a:pPr algn="ctr">
                <a:lnSpc>
                  <a:spcPts val="1800"/>
                </a:lnSpc>
                <a:spcAft>
                  <a:spcPts val="0"/>
                </a:spcAft>
              </a:pPr>
              <a:endParaRPr lang="en-US" altLang="zh-TW" sz="1800" kern="100" dirty="0" smtClean="0">
                <a:effectLst/>
                <a:latin typeface="Times New Roman"/>
                <a:ea typeface="標楷體"/>
                <a:cs typeface="Arial Unicode MS"/>
              </a:endParaRPr>
            </a:p>
            <a:p>
              <a:pPr algn="ctr">
                <a:lnSpc>
                  <a:spcPts val="1800"/>
                </a:lnSpc>
                <a:spcAft>
                  <a:spcPts val="0"/>
                </a:spcAft>
              </a:pPr>
              <a:r>
                <a:rPr lang="zh-TW" sz="1800" kern="100" dirty="0" smtClean="0">
                  <a:effectLst/>
                  <a:latin typeface="Times New Roman"/>
                  <a:ea typeface="標楷體"/>
                  <a:cs typeface="Arial Unicode MS"/>
                </a:rPr>
                <a:t>工程</a:t>
              </a:r>
              <a:r>
                <a:rPr lang="zh-TW" sz="1800" kern="100" dirty="0">
                  <a:effectLst/>
                  <a:latin typeface="Times New Roman"/>
                  <a:ea typeface="標楷體"/>
                  <a:cs typeface="Arial Unicode MS"/>
                </a:rPr>
                <a:t>會網站公開徵求廠商作業</a:t>
              </a:r>
              <a:endParaRPr lang="zh-TW" sz="1800" kern="100" dirty="0">
                <a:effectLst/>
                <a:latin typeface="Times New Roman"/>
                <a:ea typeface="新細明體"/>
                <a:cs typeface="Arial Unicode MS"/>
              </a:endParaRPr>
            </a:p>
          </p:txBody>
        </p:sp>
        <p:sp>
          <p:nvSpPr>
            <p:cNvPr id="8" name="文字方塊 13"/>
            <p:cNvSpPr txBox="1">
              <a:spLocks noChangeArrowheads="1"/>
            </p:cNvSpPr>
            <p:nvPr/>
          </p:nvSpPr>
          <p:spPr bwMode="auto">
            <a:xfrm>
              <a:off x="-147475" y="91340"/>
              <a:ext cx="1331116" cy="471065"/>
            </a:xfrm>
            <a:prstGeom prst="rect">
              <a:avLst/>
            </a:prstGeom>
            <a:solidFill>
              <a:srgbClr val="FFFFFF"/>
            </a:solidFill>
            <a:ln>
              <a:noFill/>
            </a:ln>
            <a:effectLst>
              <a:prstShdw prst="shdw17" dist="28398" dir="17793903">
                <a:srgbClr val="008000"/>
              </a:prstShdw>
            </a:effectLst>
            <a:extLst>
              <a:ext uri="{91240B29-F687-4F45-9708-019B960494DF}">
                <a14:hiddenLine xmlns:a14="http://schemas.microsoft.com/office/drawing/2010/main" w="12700">
                  <a:solidFill>
                    <a:srgbClr val="000000"/>
                  </a:solidFill>
                  <a:miter lim="800000"/>
                  <a:headEnd/>
                  <a:tailEnd/>
                </a14:hiddenLine>
              </a:ext>
            </a:extLst>
          </p:spPr>
          <p:txBody>
            <a:bodyPr rot="0" vert="horz" wrap="square" lIns="91440" tIns="45720" rIns="91440" bIns="45720" anchor="t" anchorCtr="0" upright="1">
              <a:noAutofit/>
            </a:bodyPr>
            <a:lstStyle/>
            <a:p>
              <a:pPr>
                <a:lnSpc>
                  <a:spcPts val="1800"/>
                </a:lnSpc>
                <a:spcAft>
                  <a:spcPts val="0"/>
                </a:spcAft>
              </a:pPr>
              <a:r>
                <a:rPr lang="zh-TW" sz="1800" kern="100" dirty="0" smtClean="0">
                  <a:solidFill>
                    <a:srgbClr val="000000"/>
                  </a:solidFill>
                  <a:effectLst/>
                  <a:latin typeface="Times New Roman"/>
                  <a:ea typeface="標楷體"/>
                  <a:cs typeface="Arial Unicode MS"/>
                </a:rPr>
                <a:t>工程</a:t>
              </a:r>
              <a:r>
                <a:rPr lang="zh-TW" sz="1800" kern="100" dirty="0">
                  <a:solidFill>
                    <a:srgbClr val="000000"/>
                  </a:solidFill>
                  <a:effectLst/>
                  <a:latin typeface="Times New Roman"/>
                  <a:ea typeface="標楷體"/>
                  <a:cs typeface="Arial Unicode MS"/>
                </a:rPr>
                <a:t>會網站帳號申請</a:t>
              </a:r>
              <a:endParaRPr lang="zh-TW" sz="1800" kern="100" dirty="0">
                <a:effectLst/>
                <a:latin typeface="Times New Roman"/>
                <a:ea typeface="新細明體"/>
                <a:cs typeface="Arial Unicode MS"/>
              </a:endParaRPr>
            </a:p>
          </p:txBody>
        </p:sp>
        <p:cxnSp>
          <p:nvCxnSpPr>
            <p:cNvPr id="9" name="直線單箭頭接點 8"/>
            <p:cNvCxnSpPr>
              <a:cxnSpLocks noChangeShapeType="1"/>
            </p:cNvCxnSpPr>
            <p:nvPr/>
          </p:nvCxnSpPr>
          <p:spPr bwMode="auto">
            <a:xfrm>
              <a:off x="1181100" y="274320"/>
              <a:ext cx="1196340" cy="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 name="肘形接點 9"/>
            <p:cNvCxnSpPr>
              <a:cxnSpLocks noChangeShapeType="1"/>
              <a:stCxn id="6" idx="2"/>
            </p:cNvCxnSpPr>
            <p:nvPr/>
          </p:nvCxnSpPr>
          <p:spPr bwMode="auto">
            <a:xfrm rot="5400000">
              <a:off x="1782794" y="288374"/>
              <a:ext cx="1196544" cy="1744605"/>
            </a:xfrm>
            <a:prstGeom prst="bentConnector2">
              <a:avLst/>
            </a:prstGeom>
            <a:noFill/>
            <a:ln w="9525">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Tree>
    <p:extLst>
      <p:ext uri="{BB962C8B-B14F-4D97-AF65-F5344CB8AC3E}">
        <p14:creationId xmlns:p14="http://schemas.microsoft.com/office/powerpoint/2010/main" val="1246532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80231"/>
            <a:ext cx="9624060" cy="1029558"/>
          </a:xfrm>
        </p:spPr>
        <p:txBody>
          <a:bodyPr/>
          <a:lstStyle/>
          <a:p>
            <a:r>
              <a:rPr lang="zh-TW" altLang="zh-TW" dirty="0">
                <a:latin typeface="標楷體" panose="03000509000000000000" pitchFamily="65" charset="-120"/>
                <a:ea typeface="標楷體" panose="03000509000000000000" pitchFamily="65" charset="-120"/>
              </a:rPr>
              <a:t>公開徵求廠商</a:t>
            </a:r>
            <a:endParaRPr lang="zh-TW" altLang="en-US" dirty="0"/>
          </a:p>
        </p:txBody>
      </p:sp>
      <p:sp>
        <p:nvSpPr>
          <p:cNvPr id="4" name="矩形 3"/>
          <p:cNvSpPr/>
          <p:nvPr/>
        </p:nvSpPr>
        <p:spPr>
          <a:xfrm>
            <a:off x="666180" y="1404367"/>
            <a:ext cx="4185761" cy="461665"/>
          </a:xfrm>
          <a:prstGeom prst="rect">
            <a:avLst/>
          </a:prstGeom>
        </p:spPr>
        <p:txBody>
          <a:bodyPr wrap="none">
            <a:spAutoFit/>
          </a:bodyPr>
          <a:lstStyle/>
          <a:p>
            <a:pPr fontAlgn="base"/>
            <a:r>
              <a:rPr lang="zh-TW" altLang="zh-TW" sz="2400" dirty="0">
                <a:latin typeface="標楷體" panose="03000509000000000000" pitchFamily="65" charset="-120"/>
                <a:ea typeface="標楷體" panose="03000509000000000000" pitchFamily="65" charset="-120"/>
              </a:rPr>
              <a:t>二、公開徵求廠商之操作畫面</a:t>
            </a:r>
          </a:p>
        </p:txBody>
      </p:sp>
      <p:grpSp>
        <p:nvGrpSpPr>
          <p:cNvPr id="6" name="群組 5"/>
          <p:cNvGrpSpPr/>
          <p:nvPr/>
        </p:nvGrpSpPr>
        <p:grpSpPr>
          <a:xfrm>
            <a:off x="1386260" y="2104231"/>
            <a:ext cx="7344816" cy="4484711"/>
            <a:chOff x="0" y="0"/>
            <a:chExt cx="6118860" cy="323088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80660" cy="3230880"/>
            </a:xfrm>
            <a:prstGeom prst="rect">
              <a:avLst/>
            </a:prstGeom>
            <a:noFill/>
            <a:ln>
              <a:noFill/>
            </a:ln>
          </p:spPr>
        </p:pic>
        <p:sp>
          <p:nvSpPr>
            <p:cNvPr id="8" name="橢圓 7"/>
            <p:cNvSpPr>
              <a:spLocks noChangeArrowheads="1"/>
            </p:cNvSpPr>
            <p:nvPr/>
          </p:nvSpPr>
          <p:spPr bwMode="auto">
            <a:xfrm>
              <a:off x="4168140" y="487680"/>
              <a:ext cx="1120140" cy="1188720"/>
            </a:xfrm>
            <a:prstGeom prst="ellipse">
              <a:avLst/>
            </a:prstGeom>
            <a:noFill/>
            <a:ln w="9525" algn="ctr">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9" name="文字方塊 17"/>
            <p:cNvSpPr txBox="1">
              <a:spLocks noChangeArrowheads="1"/>
            </p:cNvSpPr>
            <p:nvPr/>
          </p:nvSpPr>
          <p:spPr bwMode="auto">
            <a:xfrm>
              <a:off x="4351020" y="1729740"/>
              <a:ext cx="1767840" cy="40386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spAutoFit/>
            </a:bodyPr>
            <a:lstStyle/>
            <a:p>
              <a:pPr marL="153670" marR="0" lvl="0" indent="-153670" defTabSz="914400" eaLnBrk="1" fontAlgn="auto" latinLnBrk="0" hangingPunct="1">
                <a:lnSpc>
                  <a:spcPts val="12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a:ea typeface="新細明體"/>
                  <a:cs typeface="Arial Unicode MS"/>
                </a:rPr>
                <a:t>1.</a:t>
              </a:r>
              <a:r>
                <a:rPr kumimoji="0" lang="zh-TW" altLang="en-US" sz="1200" b="0" i="0" u="none" strike="noStrike" kern="100" cap="none" spc="0" normalizeH="0" baseline="0" noProof="0">
                  <a:ln>
                    <a:noFill/>
                  </a:ln>
                  <a:solidFill>
                    <a:sysClr val="windowText" lastClr="000000"/>
                  </a:solidFill>
                  <a:effectLst/>
                  <a:uLnTx/>
                  <a:uFillTx/>
                  <a:latin typeface="Times New Roman"/>
                  <a:ea typeface="標楷體"/>
                  <a:cs typeface="Arial Unicode MS"/>
                </a:rPr>
                <a:t>向秘書室管理科申請帳號密碼</a:t>
              </a:r>
              <a:endParaRPr kumimoji="0" lang="zh-TW" altLang="en-US" sz="1200" b="0" i="0" u="none" strike="noStrike" kern="100" cap="none" spc="0" normalizeH="0" baseline="0" noProof="0">
                <a:ln>
                  <a:noFill/>
                </a:ln>
                <a:solidFill>
                  <a:sysClr val="windowText" lastClr="000000"/>
                </a:solidFill>
                <a:effectLst/>
                <a:uLnTx/>
                <a:uFillTx/>
                <a:latin typeface="Times New Roman"/>
                <a:ea typeface="新細明體"/>
                <a:cs typeface="Arial Unicode MS"/>
              </a:endParaRPr>
            </a:p>
          </p:txBody>
        </p:sp>
        <p:cxnSp>
          <p:nvCxnSpPr>
            <p:cNvPr id="10" name="直線單箭頭接點 9"/>
            <p:cNvCxnSpPr>
              <a:cxnSpLocks noChangeShapeType="1"/>
            </p:cNvCxnSpPr>
            <p:nvPr/>
          </p:nvCxnSpPr>
          <p:spPr bwMode="auto">
            <a:xfrm flipH="1" flipV="1">
              <a:off x="5273040" y="1242060"/>
              <a:ext cx="76200" cy="43434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1" name="橢圓 10"/>
            <p:cNvSpPr>
              <a:spLocks noChangeArrowheads="1"/>
            </p:cNvSpPr>
            <p:nvPr/>
          </p:nvSpPr>
          <p:spPr bwMode="auto">
            <a:xfrm>
              <a:off x="68580" y="693420"/>
              <a:ext cx="1120140" cy="1188720"/>
            </a:xfrm>
            <a:prstGeom prst="ellipse">
              <a:avLst/>
            </a:prstGeom>
            <a:noFill/>
            <a:ln w="9525" algn="ctr">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259684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252239"/>
            <a:ext cx="9624060" cy="885542"/>
          </a:xfrm>
        </p:spPr>
        <p:txBody>
          <a:bodyPr/>
          <a:lstStyle/>
          <a:p>
            <a:r>
              <a:rPr lang="zh-TW" altLang="zh-TW" dirty="0">
                <a:latin typeface="標楷體" panose="03000509000000000000" pitchFamily="65" charset="-120"/>
                <a:ea typeface="標楷體" panose="03000509000000000000" pitchFamily="65" charset="-120"/>
              </a:rPr>
              <a:t>公開徵求廠商</a:t>
            </a:r>
            <a:endParaRPr lang="zh-TW" altLang="en-US" dirty="0"/>
          </a:p>
        </p:txBody>
      </p:sp>
      <p:grpSp>
        <p:nvGrpSpPr>
          <p:cNvPr id="5" name="群組 4"/>
          <p:cNvGrpSpPr/>
          <p:nvPr/>
        </p:nvGrpSpPr>
        <p:grpSpPr>
          <a:xfrm>
            <a:off x="1314252" y="1331956"/>
            <a:ext cx="6984776" cy="5544616"/>
            <a:chOff x="0" y="0"/>
            <a:chExt cx="5280660" cy="379476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80660" cy="3794760"/>
            </a:xfrm>
            <a:prstGeom prst="rect">
              <a:avLst/>
            </a:prstGeom>
            <a:noFill/>
            <a:ln>
              <a:noFill/>
            </a:ln>
          </p:spPr>
        </p:pic>
        <p:grpSp>
          <p:nvGrpSpPr>
            <p:cNvPr id="7" name="群組 6"/>
            <p:cNvGrpSpPr/>
            <p:nvPr/>
          </p:nvGrpSpPr>
          <p:grpSpPr>
            <a:xfrm>
              <a:off x="274320" y="1257300"/>
              <a:ext cx="3114675" cy="1622424"/>
              <a:chOff x="68580" y="1188720"/>
              <a:chExt cx="3114675" cy="1623060"/>
            </a:xfrm>
          </p:grpSpPr>
          <p:sp>
            <p:nvSpPr>
              <p:cNvPr id="8" name="文字方塊 27"/>
              <p:cNvSpPr txBox="1">
                <a:spLocks noChangeArrowheads="1"/>
              </p:cNvSpPr>
              <p:nvPr/>
            </p:nvSpPr>
            <p:spPr bwMode="auto">
              <a:xfrm>
                <a:off x="1150620" y="2209800"/>
                <a:ext cx="2032635" cy="60198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153670" marR="0" lvl="0" indent="0" defTabSz="914400" eaLnBrk="1" fontAlgn="auto" latinLnBrk="0" hangingPunct="1">
                  <a:lnSpc>
                    <a:spcPts val="18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標楷體"/>
                    <a:ea typeface="新細明體"/>
                    <a:cs typeface="Arial Unicode MS"/>
                  </a:rPr>
                  <a:t>2.</a:t>
                </a:r>
                <a:r>
                  <a:rPr kumimoji="0" lang="zh-TW" altLang="en-US" sz="1200" b="0" i="0" u="none" strike="noStrike" kern="100" cap="none" spc="0" normalizeH="0" baseline="0" noProof="0">
                    <a:ln>
                      <a:noFill/>
                    </a:ln>
                    <a:solidFill>
                      <a:sysClr val="windowText" lastClr="000000"/>
                    </a:solidFill>
                    <a:effectLst/>
                    <a:uLnTx/>
                    <a:uFillTx/>
                    <a:latin typeface="Times New Roman"/>
                    <a:ea typeface="標楷體"/>
                    <a:cs typeface="Arial Unicode MS"/>
                  </a:rPr>
                  <a:t>工程會政府電子採購網</a:t>
                </a:r>
                <a:r>
                  <a:rPr kumimoji="0" lang="en-US" sz="1200" b="0" i="0" u="none" strike="noStrike" kern="100" cap="none" spc="0" normalizeH="0" baseline="0" noProof="0">
                    <a:ln>
                      <a:noFill/>
                    </a:ln>
                    <a:solidFill>
                      <a:sysClr val="windowText" lastClr="000000"/>
                    </a:solidFill>
                    <a:effectLst/>
                    <a:uLnTx/>
                    <a:uFillTx/>
                    <a:latin typeface="Times New Roman"/>
                    <a:ea typeface="標楷體"/>
                    <a:cs typeface="Arial Unicode MS"/>
                  </a:rPr>
                  <a:t>---</a:t>
                </a:r>
                <a:r>
                  <a:rPr kumimoji="0" lang="zh-TW" altLang="en-US" sz="1200" b="0" i="0" u="none" strike="noStrike" kern="100" cap="none" spc="0" normalizeH="0" baseline="0" noProof="0">
                    <a:ln>
                      <a:noFill/>
                    </a:ln>
                    <a:solidFill>
                      <a:sysClr val="windowText" lastClr="000000"/>
                    </a:solidFill>
                    <a:effectLst/>
                    <a:uLnTx/>
                    <a:uFillTx/>
                    <a:latin typeface="Times New Roman"/>
                    <a:ea typeface="標楷體"/>
                    <a:cs typeface="Arial Unicode MS"/>
                  </a:rPr>
                  <a:t>公開徵求</a:t>
                </a:r>
                <a:endParaRPr kumimoji="0" lang="zh-TW" altLang="en-US" sz="1200" b="0" i="0" u="none" strike="noStrike" kern="100" cap="none" spc="0" normalizeH="0" baseline="0" noProof="0">
                  <a:ln>
                    <a:noFill/>
                  </a:ln>
                  <a:solidFill>
                    <a:sysClr val="windowText" lastClr="000000"/>
                  </a:solidFill>
                  <a:effectLst/>
                  <a:uLnTx/>
                  <a:uFillTx/>
                  <a:latin typeface="Times New Roman"/>
                  <a:ea typeface="新細明體"/>
                  <a:cs typeface="Arial Unicode MS"/>
                </a:endParaRPr>
              </a:p>
            </p:txBody>
          </p:sp>
          <p:sp>
            <p:nvSpPr>
              <p:cNvPr id="9" name="橢圓 8"/>
              <p:cNvSpPr>
                <a:spLocks noChangeArrowheads="1"/>
              </p:cNvSpPr>
              <p:nvPr/>
            </p:nvSpPr>
            <p:spPr bwMode="auto">
              <a:xfrm>
                <a:off x="68580" y="1188720"/>
                <a:ext cx="1120140" cy="1188720"/>
              </a:xfrm>
              <a:prstGeom prst="ellipse">
                <a:avLst/>
              </a:prstGeom>
              <a:noFill/>
              <a:ln w="9525" algn="ctr">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cxnSp>
            <p:nvCxnSpPr>
              <p:cNvPr id="10" name="直線單箭頭接點 9"/>
              <p:cNvCxnSpPr>
                <a:cxnSpLocks noChangeShapeType="1"/>
              </p:cNvCxnSpPr>
              <p:nvPr/>
            </p:nvCxnSpPr>
            <p:spPr bwMode="auto">
              <a:xfrm flipH="1" flipV="1">
                <a:off x="800100" y="1737360"/>
                <a:ext cx="632460" cy="419099"/>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spTree>
    <p:extLst>
      <p:ext uri="{BB962C8B-B14F-4D97-AF65-F5344CB8AC3E}">
        <p14:creationId xmlns:p14="http://schemas.microsoft.com/office/powerpoint/2010/main" val="2431359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111" y="108223"/>
            <a:ext cx="9624060" cy="885542"/>
          </a:xfrm>
        </p:spPr>
        <p:txBody>
          <a:bodyPr/>
          <a:lstStyle/>
          <a:p>
            <a:r>
              <a:rPr lang="zh-TW" altLang="zh-TW" dirty="0">
                <a:latin typeface="標楷體" panose="03000509000000000000" pitchFamily="65" charset="-120"/>
                <a:ea typeface="標楷體" panose="03000509000000000000" pitchFamily="65" charset="-120"/>
              </a:rPr>
              <a:t>公開徵求廠商</a:t>
            </a:r>
            <a:endParaRPr lang="zh-TW" altLang="en-US" dirty="0"/>
          </a:p>
        </p:txBody>
      </p:sp>
      <p:sp>
        <p:nvSpPr>
          <p:cNvPr id="4" name="矩形 3"/>
          <p:cNvSpPr/>
          <p:nvPr/>
        </p:nvSpPr>
        <p:spPr>
          <a:xfrm>
            <a:off x="401371" y="2124447"/>
            <a:ext cx="1620957" cy="523220"/>
          </a:xfrm>
          <a:prstGeom prst="rect">
            <a:avLst/>
          </a:prstGeom>
        </p:spPr>
        <p:txBody>
          <a:bodyPr wrap="none">
            <a:spAutoFit/>
          </a:bodyPr>
          <a:lstStyle/>
          <a:p>
            <a:r>
              <a:rPr lang="zh-TW" altLang="zh-TW" sz="2800" dirty="0">
                <a:latin typeface="標楷體" panose="03000509000000000000" pitchFamily="65" charset="-120"/>
                <a:ea typeface="標楷體" panose="03000509000000000000" pitchFamily="65" charset="-120"/>
              </a:rPr>
              <a:t>三、範例</a:t>
            </a:r>
            <a:endParaRPr lang="zh-TW" altLang="en-US" sz="2800" dirty="0">
              <a:latin typeface="標楷體" panose="03000509000000000000" pitchFamily="65" charset="-120"/>
              <a:ea typeface="標楷體" panose="03000509000000000000" pitchFamily="65" charset="-120"/>
            </a:endParaRPr>
          </a:p>
        </p:txBody>
      </p:sp>
      <p:pic>
        <p:nvPicPr>
          <p:cNvPr id="5" name="圖片 4"/>
          <p:cNvPicPr/>
          <p:nvPr/>
        </p:nvPicPr>
        <p:blipFill>
          <a:blip r:embed="rId2" cstate="print">
            <a:extLst>
              <a:ext uri="{28A0092B-C50C-407E-A947-70E740481C1C}">
                <a14:useLocalDpi xmlns:a14="http://schemas.microsoft.com/office/drawing/2010/main" val="0"/>
              </a:ext>
            </a:extLst>
          </a:blip>
          <a:stretch>
            <a:fillRect/>
          </a:stretch>
        </p:blipFill>
        <p:spPr>
          <a:xfrm>
            <a:off x="2034332" y="1332359"/>
            <a:ext cx="6912768" cy="5256584"/>
          </a:xfrm>
          <a:prstGeom prst="rect">
            <a:avLst/>
          </a:prstGeom>
        </p:spPr>
      </p:pic>
      <p:sp>
        <p:nvSpPr>
          <p:cNvPr id="6" name="橢圓 5"/>
          <p:cNvSpPr/>
          <p:nvPr/>
        </p:nvSpPr>
        <p:spPr>
          <a:xfrm>
            <a:off x="6248688" y="2878303"/>
            <a:ext cx="1209735" cy="1698740"/>
          </a:xfrm>
          <a:prstGeom prst="ellipse">
            <a:avLst/>
          </a:prstGeom>
          <a:no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 lastClr="FFFFFF"/>
              </a:solidFill>
              <a:effectLst/>
              <a:uLnTx/>
              <a:uFillTx/>
              <a:latin typeface="Calibri"/>
              <a:ea typeface="新細明體"/>
              <a:cs typeface="+mn-cs"/>
            </a:endParaRPr>
          </a:p>
        </p:txBody>
      </p:sp>
      <p:cxnSp>
        <p:nvCxnSpPr>
          <p:cNvPr id="7" name="直線單箭頭接點 6"/>
          <p:cNvCxnSpPr/>
          <p:nvPr/>
        </p:nvCxnSpPr>
        <p:spPr>
          <a:xfrm>
            <a:off x="5709843" y="4454573"/>
            <a:ext cx="566462" cy="100083"/>
          </a:xfrm>
          <a:prstGeom prst="straightConnector1">
            <a:avLst/>
          </a:prstGeom>
          <a:noFill/>
          <a:ln w="31750" cap="flat" cmpd="sng" algn="ctr">
            <a:solidFill>
              <a:srgbClr val="4F81BD">
                <a:shade val="95000"/>
                <a:satMod val="105000"/>
              </a:srgbClr>
            </a:solidFill>
            <a:prstDash val="solid"/>
            <a:tailEnd type="arrow"/>
          </a:ln>
          <a:effectLst/>
        </p:spPr>
      </p:cxnSp>
      <p:sp>
        <p:nvSpPr>
          <p:cNvPr id="8" name="文字方塊 34"/>
          <p:cNvSpPr txBox="1"/>
          <p:nvPr/>
        </p:nvSpPr>
        <p:spPr>
          <a:xfrm>
            <a:off x="4582528" y="4296639"/>
            <a:ext cx="3293166" cy="789860"/>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ts val="1800"/>
              </a:lnSpc>
              <a:spcBef>
                <a:spcPts val="0"/>
              </a:spcBef>
              <a:spcAft>
                <a:spcPts val="0"/>
              </a:spcAft>
              <a:buClrTx/>
              <a:buSzTx/>
              <a:buFontTx/>
              <a:buNone/>
              <a:tabLst/>
              <a:defRPr/>
            </a:pPr>
            <a:r>
              <a:rPr kumimoji="0" lang="zh-TW" altLang="en-US" sz="1400" b="0" i="0" u="none" strike="noStrike" kern="100" cap="none" spc="0" normalizeH="0" baseline="0" noProof="0">
                <a:ln>
                  <a:noFill/>
                </a:ln>
                <a:solidFill>
                  <a:sysClr val="windowText" lastClr="000000"/>
                </a:solidFill>
                <a:effectLst/>
                <a:uLnTx/>
                <a:uFillTx/>
                <a:latin typeface="Times New Roman"/>
                <a:ea typeface="標楷體"/>
                <a:cs typeface="Arial Unicode MS"/>
              </a:rPr>
              <a:t>公開徵求期間視單位時程是否急迫 未有規定</a:t>
            </a:r>
            <a:endParaRPr kumimoji="0" lang="zh-TW" altLang="en-US" sz="1200" b="0" i="0" u="none" strike="noStrike" kern="100" cap="none" spc="0" normalizeH="0" baseline="0" noProof="0">
              <a:ln>
                <a:noFill/>
              </a:ln>
              <a:solidFill>
                <a:sysClr val="windowText" lastClr="000000"/>
              </a:solidFill>
              <a:effectLst/>
              <a:uLnTx/>
              <a:uFillTx/>
              <a:latin typeface="Times New Roman"/>
              <a:ea typeface="新細明體"/>
              <a:cs typeface="Arial Unicode MS"/>
            </a:endParaRPr>
          </a:p>
        </p:txBody>
      </p:sp>
    </p:spTree>
    <p:extLst>
      <p:ext uri="{BB962C8B-B14F-4D97-AF65-F5344CB8AC3E}">
        <p14:creationId xmlns:p14="http://schemas.microsoft.com/office/powerpoint/2010/main" val="2548548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92218"/>
            <a:ext cx="9624060" cy="741526"/>
          </a:xfrm>
        </p:spPr>
        <p:txBody>
          <a:bodyPr>
            <a:normAutofit fontScale="90000"/>
          </a:bodyPr>
          <a:lstStyle/>
          <a:p>
            <a:r>
              <a:rPr lang="zh-TW" altLang="zh-TW" dirty="0">
                <a:latin typeface="標楷體" panose="03000509000000000000" pitchFamily="65" charset="-120"/>
                <a:ea typeface="標楷體" panose="03000509000000000000" pitchFamily="65" charset="-120"/>
              </a:rPr>
              <a:t>公開徵求廠商</a:t>
            </a:r>
            <a:endParaRPr lang="zh-TW" altLang="en-US" dirty="0"/>
          </a:p>
        </p:txBody>
      </p:sp>
      <p:grpSp>
        <p:nvGrpSpPr>
          <p:cNvPr id="4" name="群組 3"/>
          <p:cNvGrpSpPr/>
          <p:nvPr/>
        </p:nvGrpSpPr>
        <p:grpSpPr>
          <a:xfrm>
            <a:off x="1314251" y="1721571"/>
            <a:ext cx="6950265" cy="5227412"/>
            <a:chOff x="0" y="0"/>
            <a:chExt cx="5394960" cy="4762500"/>
          </a:xfrm>
        </p:grpSpPr>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780"/>
              <a:ext cx="5394960" cy="4617720"/>
            </a:xfrm>
            <a:prstGeom prst="rect">
              <a:avLst/>
            </a:prstGeom>
          </p:spPr>
        </p:pic>
        <p:sp>
          <p:nvSpPr>
            <p:cNvPr id="6" name="橢圓 5"/>
            <p:cNvSpPr/>
            <p:nvPr/>
          </p:nvSpPr>
          <p:spPr>
            <a:xfrm>
              <a:off x="1287780" y="3055620"/>
              <a:ext cx="693420" cy="617220"/>
            </a:xfrm>
            <a:prstGeom prst="ellipse">
              <a:avLst/>
            </a:prstGeom>
            <a:no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 lastClr="FFFFFF"/>
                </a:solidFill>
                <a:effectLst/>
                <a:uLnTx/>
                <a:uFillTx/>
                <a:latin typeface="Calibri"/>
                <a:ea typeface="新細明體"/>
                <a:cs typeface="+mn-cs"/>
              </a:endParaRPr>
            </a:p>
          </p:txBody>
        </p:sp>
        <p:cxnSp>
          <p:nvCxnSpPr>
            <p:cNvPr id="7" name="直線單箭頭接點 6"/>
            <p:cNvCxnSpPr/>
            <p:nvPr/>
          </p:nvCxnSpPr>
          <p:spPr>
            <a:xfrm flipV="1">
              <a:off x="1645920" y="0"/>
              <a:ext cx="487680" cy="3253740"/>
            </a:xfrm>
            <a:prstGeom prst="straightConnector1">
              <a:avLst/>
            </a:prstGeom>
            <a:noFill/>
            <a:ln w="19050" cap="flat" cmpd="sng" algn="ctr">
              <a:solidFill>
                <a:srgbClr val="4F81BD">
                  <a:shade val="95000"/>
                  <a:satMod val="105000"/>
                </a:srgbClr>
              </a:solidFill>
              <a:prstDash val="solid"/>
              <a:tailEnd type="arrow"/>
            </a:ln>
            <a:effectLst/>
          </p:spPr>
        </p:cxnSp>
      </p:grpSp>
      <p:sp>
        <p:nvSpPr>
          <p:cNvPr id="8" name="矩形 7"/>
          <p:cNvSpPr/>
          <p:nvPr/>
        </p:nvSpPr>
        <p:spPr>
          <a:xfrm>
            <a:off x="954212" y="1259520"/>
            <a:ext cx="7969866" cy="461665"/>
          </a:xfrm>
          <a:prstGeom prst="rect">
            <a:avLst/>
          </a:prstGeom>
        </p:spPr>
        <p:txBody>
          <a:bodyPr wrap="square">
            <a:spAutoFit/>
          </a:bodyPr>
          <a:lstStyle/>
          <a:p>
            <a:r>
              <a:rPr lang="zh-TW" altLang="zh-TW" sz="2400" dirty="0">
                <a:latin typeface="標楷體" panose="03000509000000000000" pitchFamily="65" charset="-120"/>
                <a:ea typeface="標楷體" panose="03000509000000000000" pitchFamily="65" charset="-120"/>
              </a:rPr>
              <a:t>項次</a:t>
            </a:r>
            <a:r>
              <a:rPr lang="en-US" altLang="zh-TW" sz="2400" dirty="0">
                <a:latin typeface="標楷體" panose="03000509000000000000" pitchFamily="65" charset="-120"/>
                <a:ea typeface="標楷體" panose="03000509000000000000" pitchFamily="65" charset="-120"/>
              </a:rPr>
              <a:t>1 :</a:t>
            </a:r>
            <a:r>
              <a:rPr lang="zh-TW" altLang="zh-TW" sz="2400" dirty="0">
                <a:latin typeface="標楷體" panose="03000509000000000000" pitchFamily="65" charset="-120"/>
                <a:ea typeface="標楷體" panose="03000509000000000000" pitchFamily="65" charset="-120"/>
              </a:rPr>
              <a:t>附加說明 不一定要很詳細之規格，大項目即可。</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26042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zh-TW" sz="4000" dirty="0">
                <a:latin typeface="標楷體" panose="03000509000000000000" pitchFamily="65" charset="-120"/>
                <a:ea typeface="標楷體" panose="03000509000000000000" pitchFamily="65" charset="-120"/>
              </a:rPr>
              <a:t>未依採購作業程序辦理而違反採購人員倫理準則之處理</a:t>
            </a:r>
            <a:r>
              <a:rPr lang="en-US" altLang="zh-TW" sz="4000" dirty="0">
                <a:latin typeface="標楷體" panose="03000509000000000000" pitchFamily="65" charset="-120"/>
                <a:ea typeface="標楷體" panose="03000509000000000000" pitchFamily="65" charset="-120"/>
              </a:rPr>
              <a:t>?</a:t>
            </a:r>
            <a:endParaRPr lang="zh-TW" altLang="en-US" sz="4000" dirty="0">
              <a:latin typeface="標楷體" panose="03000509000000000000" pitchFamily="65" charset="-120"/>
              <a:ea typeface="標楷體" panose="03000509000000000000" pitchFamily="65" charset="-120"/>
            </a:endParaRPr>
          </a:p>
        </p:txBody>
      </p:sp>
      <p:sp>
        <p:nvSpPr>
          <p:cNvPr id="4" name="矩形 3"/>
          <p:cNvSpPr/>
          <p:nvPr/>
        </p:nvSpPr>
        <p:spPr>
          <a:xfrm>
            <a:off x="1530276" y="1980431"/>
            <a:ext cx="7560840" cy="4031873"/>
          </a:xfrm>
          <a:prstGeom prst="rect">
            <a:avLst/>
          </a:prstGeom>
        </p:spPr>
        <p:txBody>
          <a:bodyPr wrap="square">
            <a:spAutoFit/>
          </a:bodyPr>
          <a:lstStyle/>
          <a:p>
            <a:r>
              <a:rPr lang="zh-TW" altLang="zh-TW" sz="32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案由：</a:t>
            </a:r>
          </a:p>
          <a:p>
            <a:r>
              <a:rPr lang="zh-TW" altLang="zh-TW" sz="3200" dirty="0">
                <a:latin typeface="標楷體" panose="03000509000000000000" pitchFamily="65" charset="-120"/>
                <a:ea typeface="標楷體" panose="03000509000000000000" pitchFamily="65" charset="-120"/>
              </a:rPr>
              <a:t>單位辦理「</a:t>
            </a:r>
            <a:r>
              <a:rPr lang="en-US" altLang="zh-TW" sz="3200" dirty="0">
                <a:latin typeface="標楷體" panose="03000509000000000000" pitchFamily="65" charset="-120"/>
                <a:ea typeface="標楷體" panose="03000509000000000000" pitchFamily="65" charset="-120"/>
              </a:rPr>
              <a:t>……</a:t>
            </a:r>
            <a:r>
              <a:rPr lang="zh-TW" altLang="zh-TW" sz="3200" dirty="0">
                <a:latin typeface="標楷體" panose="03000509000000000000" pitchFamily="65" charset="-120"/>
                <a:ea typeface="標楷體" panose="03000509000000000000" pitchFamily="65" charset="-120"/>
              </a:rPr>
              <a:t>高純鍺偵檢器維修」之勞務採購案，採購金額</a:t>
            </a:r>
            <a:r>
              <a:rPr lang="en-US" altLang="zh-TW" sz="3200" dirty="0">
                <a:latin typeface="標楷體" panose="03000509000000000000" pitchFamily="65" charset="-120"/>
                <a:ea typeface="標楷體" panose="03000509000000000000" pitchFamily="65" charset="-120"/>
              </a:rPr>
              <a:t>124</a:t>
            </a:r>
            <a:r>
              <a:rPr lang="zh-TW" altLang="zh-TW" sz="3200" dirty="0">
                <a:latin typeface="標楷體" panose="03000509000000000000" pitchFamily="65" charset="-120"/>
                <a:ea typeface="標楷體" panose="03000509000000000000" pitchFamily="65" charset="-120"/>
              </a:rPr>
              <a:t>萬採限制性招標，辦理驗收時監辦單位發現未附往返美國進出口等文件，後經使用單位補齊文件，文件中進出口日期皆較採購申請案申請及核准日早，未奉核定前即將儀器送修，顯有未依採購作業程序辦理之情況</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63116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5168" y="432187"/>
            <a:ext cx="9624060" cy="1260211"/>
          </a:xfrm>
        </p:spPr>
        <p:txBody>
          <a:bodyPr>
            <a:noAutofit/>
          </a:bodyPr>
          <a:lstStyle/>
          <a:p>
            <a:r>
              <a:rPr lang="zh-TW" altLang="zh-TW" sz="4000" dirty="0">
                <a:latin typeface="標楷體" panose="03000509000000000000" pitchFamily="65" charset="-120"/>
                <a:ea typeface="標楷體" panose="03000509000000000000" pitchFamily="65" charset="-120"/>
              </a:rPr>
              <a:t>未依採購作業程序辦理而違反採購人員倫理準則之處理</a:t>
            </a:r>
            <a:r>
              <a:rPr lang="en-US" altLang="zh-TW" sz="4000" dirty="0">
                <a:latin typeface="標楷體" panose="03000509000000000000" pitchFamily="65" charset="-120"/>
                <a:ea typeface="標楷體" panose="03000509000000000000" pitchFamily="65" charset="-120"/>
              </a:rPr>
              <a:t>?</a:t>
            </a:r>
            <a:endParaRPr lang="zh-TW" altLang="en-US" sz="4000" dirty="0"/>
          </a:p>
        </p:txBody>
      </p:sp>
      <p:sp>
        <p:nvSpPr>
          <p:cNvPr id="4" name="矩形 3"/>
          <p:cNvSpPr/>
          <p:nvPr/>
        </p:nvSpPr>
        <p:spPr>
          <a:xfrm>
            <a:off x="666180" y="1698500"/>
            <a:ext cx="9217024" cy="5262979"/>
          </a:xfrm>
          <a:prstGeom prst="rect">
            <a:avLst/>
          </a:prstGeom>
        </p:spPr>
        <p:txBody>
          <a:bodyPr wrap="square">
            <a:spAutoFit/>
          </a:bodyPr>
          <a:lstStyle/>
          <a:p>
            <a:r>
              <a:rPr lang="zh-TW" altLang="zh-TW"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說明：</a:t>
            </a:r>
          </a:p>
          <a:p>
            <a:pPr marL="628650" lvl="0" indent="-628650"/>
            <a:r>
              <a:rPr lang="zh-TW" altLang="en-US" sz="2400" dirty="0" smtClean="0">
                <a:latin typeface="標楷體" panose="03000509000000000000" pitchFamily="65" charset="-120"/>
                <a:ea typeface="標楷體" panose="03000509000000000000" pitchFamily="65" charset="-120"/>
              </a:rPr>
              <a:t>一</a:t>
            </a:r>
            <a:r>
              <a:rPr lang="zh-TW" altLang="en-US" sz="2400" dirty="0" smtClean="0">
                <a:latin typeface="新細明體"/>
                <a:ea typeface="新細明體"/>
              </a:rPr>
              <a:t>、</a:t>
            </a:r>
            <a:r>
              <a:rPr lang="zh-TW" altLang="zh-TW" sz="2400" dirty="0" smtClean="0">
                <a:latin typeface="標楷體" panose="03000509000000000000" pitchFamily="65" charset="-120"/>
                <a:ea typeface="標楷體" panose="03000509000000000000" pitchFamily="65" charset="-120"/>
              </a:rPr>
              <a:t>本</a:t>
            </a:r>
            <a:r>
              <a:rPr lang="zh-TW" altLang="zh-TW" sz="2400" dirty="0">
                <a:latin typeface="標楷體" panose="03000509000000000000" pitchFamily="65" charset="-120"/>
                <a:ea typeface="標楷體" panose="03000509000000000000" pitchFamily="65" charset="-120"/>
              </a:rPr>
              <a:t>案「</a:t>
            </a:r>
            <a:r>
              <a:rPr lang="en-US" altLang="zh-TW"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rPr>
              <a:t>高純鍺偵檢器維修」於</a:t>
            </a:r>
            <a:r>
              <a:rPr lang="en-US" altLang="zh-TW" sz="2400" dirty="0">
                <a:latin typeface="標楷體" panose="03000509000000000000" pitchFamily="65" charset="-120"/>
                <a:ea typeface="標楷體" panose="03000509000000000000" pitchFamily="65" charset="-120"/>
              </a:rPr>
              <a:t>106</a:t>
            </a:r>
            <a:r>
              <a:rPr lang="zh-TW" altLang="zh-TW" sz="2400" dirty="0">
                <a:latin typeface="標楷體" panose="03000509000000000000" pitchFamily="65" charset="-120"/>
                <a:ea typeface="標楷體" panose="03000509000000000000" pitchFamily="65" charset="-120"/>
              </a:rPr>
              <a:t>年</a:t>
            </a:r>
            <a:r>
              <a:rPr lang="en-US" altLang="zh-TW" sz="2400" dirty="0">
                <a:latin typeface="標楷體" panose="03000509000000000000" pitchFamily="65" charset="-120"/>
                <a:ea typeface="標楷體" panose="03000509000000000000" pitchFamily="65" charset="-120"/>
              </a:rPr>
              <a:t>6</a:t>
            </a:r>
            <a:r>
              <a:rPr lang="zh-TW" altLang="zh-TW" sz="2400" dirty="0">
                <a:latin typeface="標楷體" panose="03000509000000000000" pitchFamily="65" charset="-120"/>
                <a:ea typeface="標楷體" panose="03000509000000000000" pitchFamily="65" charset="-120"/>
              </a:rPr>
              <a:t>月</a:t>
            </a:r>
            <a:r>
              <a:rPr lang="en-US" altLang="zh-TW" sz="2400" dirty="0">
                <a:latin typeface="標楷體" panose="03000509000000000000" pitchFamily="65" charset="-120"/>
                <a:ea typeface="標楷體" panose="03000509000000000000" pitchFamily="65" charset="-120"/>
              </a:rPr>
              <a:t>13</a:t>
            </a:r>
            <a:r>
              <a:rPr lang="zh-TW" altLang="zh-TW" sz="2400" dirty="0">
                <a:latin typeface="標楷體" panose="03000509000000000000" pitchFamily="65" charset="-120"/>
                <a:ea typeface="標楷體" panose="03000509000000000000" pitchFamily="65" charset="-120"/>
              </a:rPr>
              <a:t>日提出採購申請，採購金額</a:t>
            </a:r>
            <a:r>
              <a:rPr lang="en-US" altLang="zh-TW" sz="2400" dirty="0">
                <a:latin typeface="標楷體" panose="03000509000000000000" pitchFamily="65" charset="-120"/>
                <a:ea typeface="標楷體" panose="03000509000000000000" pitchFamily="65" charset="-120"/>
              </a:rPr>
              <a:t>124</a:t>
            </a:r>
            <a:r>
              <a:rPr lang="zh-TW" altLang="zh-TW" sz="2400" dirty="0">
                <a:latin typeface="標楷體" panose="03000509000000000000" pitchFamily="65" charset="-120"/>
                <a:ea typeface="標楷體" panose="03000509000000000000" pitchFamily="65" charset="-120"/>
              </a:rPr>
              <a:t>萬元，依本所採購作業流程會秘書室、主計室及政風室並於</a:t>
            </a:r>
            <a:r>
              <a:rPr lang="en-US" altLang="zh-TW" sz="2400" dirty="0">
                <a:latin typeface="標楷體" panose="03000509000000000000" pitchFamily="65" charset="-120"/>
                <a:ea typeface="標楷體" panose="03000509000000000000" pitchFamily="65" charset="-120"/>
              </a:rPr>
              <a:t>106</a:t>
            </a:r>
            <a:r>
              <a:rPr lang="zh-TW" altLang="zh-TW" sz="2400" dirty="0">
                <a:latin typeface="標楷體" panose="03000509000000000000" pitchFamily="65" charset="-120"/>
                <a:ea typeface="標楷體" panose="03000509000000000000" pitchFamily="65" charset="-120"/>
              </a:rPr>
              <a:t>年</a:t>
            </a:r>
            <a:r>
              <a:rPr lang="en-US" altLang="zh-TW" sz="2400" dirty="0">
                <a:latin typeface="標楷體" panose="03000509000000000000" pitchFamily="65" charset="-120"/>
                <a:ea typeface="標楷體" panose="03000509000000000000" pitchFamily="65" charset="-120"/>
              </a:rPr>
              <a:t>6</a:t>
            </a:r>
            <a:r>
              <a:rPr lang="zh-TW" altLang="zh-TW" sz="2400" dirty="0">
                <a:latin typeface="標楷體" panose="03000509000000000000" pitchFamily="65" charset="-120"/>
                <a:ea typeface="標楷體" panose="03000509000000000000" pitchFamily="65" charset="-120"/>
              </a:rPr>
              <a:t>月</a:t>
            </a:r>
            <a:r>
              <a:rPr lang="en-US" altLang="zh-TW" sz="2400" dirty="0">
                <a:latin typeface="標楷體" panose="03000509000000000000" pitchFamily="65" charset="-120"/>
                <a:ea typeface="標楷體" panose="03000509000000000000" pitchFamily="65" charset="-120"/>
              </a:rPr>
              <a:t>29</a:t>
            </a:r>
            <a:r>
              <a:rPr lang="zh-TW" altLang="zh-TW" sz="2400" dirty="0">
                <a:latin typeface="標楷體" panose="03000509000000000000" pitchFamily="65" charset="-120"/>
                <a:ea typeface="標楷體" panose="03000509000000000000" pitchFamily="65" charset="-120"/>
              </a:rPr>
              <a:t>日奉副所長批示核可。</a:t>
            </a:r>
          </a:p>
          <a:p>
            <a:pPr marL="628650" lvl="0" indent="-628650"/>
            <a:r>
              <a:rPr lang="zh-TW" altLang="en-US" sz="2400" dirty="0" smtClean="0">
                <a:latin typeface="標楷體" panose="03000509000000000000" pitchFamily="65" charset="-120"/>
                <a:ea typeface="標楷體" panose="03000509000000000000" pitchFamily="65" charset="-120"/>
              </a:rPr>
              <a:t>二</a:t>
            </a:r>
            <a:r>
              <a:rPr lang="zh-TW" altLang="en-US" sz="2400" dirty="0" smtClean="0">
                <a:latin typeface="新細明體"/>
                <a:ea typeface="新細明體"/>
              </a:rPr>
              <a:t>、</a:t>
            </a:r>
            <a:r>
              <a:rPr lang="zh-TW" altLang="zh-TW" sz="2400" dirty="0" smtClean="0">
                <a:latin typeface="標楷體" panose="03000509000000000000" pitchFamily="65" charset="-120"/>
                <a:ea typeface="標楷體" panose="03000509000000000000" pitchFamily="65" charset="-120"/>
              </a:rPr>
              <a:t>本</a:t>
            </a:r>
            <a:r>
              <a:rPr lang="zh-TW" altLang="zh-TW" sz="2400" dirty="0">
                <a:latin typeface="標楷體" panose="03000509000000000000" pitchFamily="65" charset="-120"/>
                <a:ea typeface="標楷體" panose="03000509000000000000" pitchFamily="65" charset="-120"/>
              </a:rPr>
              <a:t>案核可後移請秘書室續辦採購招標訂約作業，本採購案為限制性招標，開標主持人邀請○○公司於</a:t>
            </a:r>
            <a:r>
              <a:rPr lang="en-US" altLang="zh-TW" sz="2400" dirty="0">
                <a:latin typeface="標楷體" panose="03000509000000000000" pitchFamily="65" charset="-120"/>
                <a:ea typeface="標楷體" panose="03000509000000000000" pitchFamily="65" charset="-120"/>
              </a:rPr>
              <a:t>106</a:t>
            </a:r>
            <a:r>
              <a:rPr lang="zh-TW" altLang="zh-TW" sz="2400" dirty="0">
                <a:latin typeface="標楷體" panose="03000509000000000000" pitchFamily="65" charset="-120"/>
                <a:ea typeface="標楷體" panose="03000509000000000000" pitchFamily="65" charset="-120"/>
              </a:rPr>
              <a:t>年</a:t>
            </a:r>
            <a:r>
              <a:rPr lang="en-US" altLang="zh-TW" sz="2400" dirty="0">
                <a:latin typeface="標楷體" panose="03000509000000000000" pitchFamily="65" charset="-120"/>
                <a:ea typeface="標楷體" panose="03000509000000000000" pitchFamily="65" charset="-120"/>
              </a:rPr>
              <a:t>7</a:t>
            </a:r>
            <a:r>
              <a:rPr lang="zh-TW" altLang="zh-TW" sz="2400" dirty="0">
                <a:latin typeface="標楷體" panose="03000509000000000000" pitchFamily="65" charset="-120"/>
                <a:ea typeface="標楷體" panose="03000509000000000000" pitchFamily="65" charset="-120"/>
              </a:rPr>
              <a:t>月</a:t>
            </a:r>
            <a:r>
              <a:rPr lang="en-US" altLang="zh-TW" sz="2400" dirty="0">
                <a:latin typeface="標楷體" panose="03000509000000000000" pitchFamily="65" charset="-120"/>
                <a:ea typeface="標楷體" panose="03000509000000000000" pitchFamily="65" charset="-120"/>
              </a:rPr>
              <a:t>13</a:t>
            </a:r>
            <a:r>
              <a:rPr lang="zh-TW" altLang="zh-TW" sz="2400" dirty="0">
                <a:latin typeface="標楷體" panose="03000509000000000000" pitchFamily="65" charset="-120"/>
                <a:ea typeface="標楷體" panose="03000509000000000000" pitchFamily="65" charset="-120"/>
              </a:rPr>
              <a:t>日赴本所進行投標議價程序，當日廠商依程序投標及減價，最後依底價承作，開標主持人當場宣布決標，本採購案契約生效。</a:t>
            </a:r>
          </a:p>
          <a:p>
            <a:pPr marL="628650" lvl="0" indent="-628650"/>
            <a:r>
              <a:rPr lang="zh-TW" altLang="en-US" sz="2400" dirty="0" smtClean="0">
                <a:latin typeface="標楷體" panose="03000509000000000000" pitchFamily="65" charset="-120"/>
                <a:ea typeface="標楷體" panose="03000509000000000000" pitchFamily="65" charset="-120"/>
              </a:rPr>
              <a:t>三</a:t>
            </a:r>
            <a:r>
              <a:rPr lang="zh-TW" altLang="en-US" sz="2400" dirty="0" smtClean="0">
                <a:latin typeface="新細明體"/>
                <a:ea typeface="新細明體"/>
              </a:rPr>
              <a:t>、</a:t>
            </a:r>
            <a:r>
              <a:rPr lang="zh-TW" altLang="zh-TW" sz="2400" dirty="0" smtClean="0">
                <a:latin typeface="標楷體" panose="03000509000000000000" pitchFamily="65" charset="-120"/>
                <a:ea typeface="標楷體" panose="03000509000000000000" pitchFamily="65" charset="-120"/>
              </a:rPr>
              <a:t>秘書</a:t>
            </a:r>
            <a:r>
              <a:rPr lang="zh-TW" altLang="zh-TW" sz="2400" dirty="0">
                <a:latin typeface="標楷體" panose="03000509000000000000" pitchFamily="65" charset="-120"/>
                <a:ea typeface="標楷體" panose="03000509000000000000" pitchFamily="65" charset="-120"/>
              </a:rPr>
              <a:t>室管理科開標主持人</a:t>
            </a:r>
            <a:r>
              <a:rPr lang="en-US" altLang="zh-TW" sz="2400" dirty="0">
                <a:latin typeface="標楷體" panose="03000509000000000000" pitchFamily="65" charset="-120"/>
                <a:ea typeface="標楷體" panose="03000509000000000000" pitchFamily="65" charset="-120"/>
              </a:rPr>
              <a:t>106</a:t>
            </a:r>
            <a:r>
              <a:rPr lang="zh-TW" altLang="zh-TW" sz="2400" dirty="0">
                <a:latin typeface="標楷體" panose="03000509000000000000" pitchFamily="65" charset="-120"/>
                <a:ea typeface="標楷體" panose="03000509000000000000" pitchFamily="65" charset="-120"/>
              </a:rPr>
              <a:t>年</a:t>
            </a:r>
            <a:r>
              <a:rPr lang="en-US" altLang="zh-TW" sz="2400" dirty="0">
                <a:latin typeface="標楷體" panose="03000509000000000000" pitchFamily="65" charset="-120"/>
                <a:ea typeface="標楷體" panose="03000509000000000000" pitchFamily="65" charset="-120"/>
              </a:rPr>
              <a:t>7</a:t>
            </a:r>
            <a:r>
              <a:rPr lang="zh-TW" altLang="zh-TW" sz="2400" dirty="0">
                <a:latin typeface="標楷體" panose="03000509000000000000" pitchFamily="65" charset="-120"/>
                <a:ea typeface="標楷體" panose="03000509000000000000" pitchFamily="65" charset="-120"/>
              </a:rPr>
              <a:t>月</a:t>
            </a:r>
            <a:r>
              <a:rPr lang="en-US" altLang="zh-TW" sz="2400" dirty="0">
                <a:latin typeface="標楷體" panose="03000509000000000000" pitchFamily="65" charset="-120"/>
                <a:ea typeface="標楷體" panose="03000509000000000000" pitchFamily="65" charset="-120"/>
              </a:rPr>
              <a:t>13</a:t>
            </a:r>
            <a:r>
              <a:rPr lang="zh-TW" altLang="zh-TW" sz="2400" dirty="0">
                <a:latin typeface="標楷體" panose="03000509000000000000" pitchFamily="65" charset="-120"/>
                <a:ea typeface="標楷體" panose="03000509000000000000" pitchFamily="65" charset="-120"/>
              </a:rPr>
              <a:t>日製作決標紀錄及訂約陳核表經會主計室及政風室並於同年</a:t>
            </a:r>
            <a:r>
              <a:rPr lang="en-US" altLang="zh-TW" sz="2400" dirty="0">
                <a:latin typeface="標楷體" panose="03000509000000000000" pitchFamily="65" charset="-120"/>
                <a:ea typeface="標楷體" panose="03000509000000000000" pitchFamily="65" charset="-120"/>
              </a:rPr>
              <a:t>7</a:t>
            </a:r>
            <a:r>
              <a:rPr lang="zh-TW" altLang="zh-TW" sz="2400" dirty="0">
                <a:latin typeface="標楷體" panose="03000509000000000000" pitchFamily="65" charset="-120"/>
                <a:ea typeface="標楷體" panose="03000509000000000000" pitchFamily="65" charset="-120"/>
              </a:rPr>
              <a:t>月</a:t>
            </a:r>
            <a:r>
              <a:rPr lang="en-US" altLang="zh-TW" sz="2400" dirty="0">
                <a:latin typeface="標楷體" panose="03000509000000000000" pitchFamily="65" charset="-120"/>
                <a:ea typeface="標楷體" panose="03000509000000000000" pitchFamily="65" charset="-120"/>
              </a:rPr>
              <a:t>17</a:t>
            </a:r>
            <a:r>
              <a:rPr lang="zh-TW" altLang="zh-TW" sz="2400" dirty="0">
                <a:latin typeface="標楷體" panose="03000509000000000000" pitchFamily="65" charset="-120"/>
                <a:ea typeface="標楷體" panose="03000509000000000000" pitchFamily="65" charset="-120"/>
              </a:rPr>
              <a:t>日奉批可且與○○公司訂定契約。另同年</a:t>
            </a:r>
            <a:r>
              <a:rPr lang="en-US" altLang="zh-TW" sz="2400" dirty="0">
                <a:latin typeface="標楷體" panose="03000509000000000000" pitchFamily="65" charset="-120"/>
                <a:ea typeface="標楷體" panose="03000509000000000000" pitchFamily="65" charset="-120"/>
              </a:rPr>
              <a:t>7</a:t>
            </a:r>
            <a:r>
              <a:rPr lang="zh-TW" altLang="zh-TW" sz="2400" dirty="0">
                <a:latin typeface="標楷體" panose="03000509000000000000" pitchFamily="65" charset="-120"/>
                <a:ea typeface="標楷體" panose="03000509000000000000" pitchFamily="65" charset="-120"/>
              </a:rPr>
              <a:t>月</a:t>
            </a:r>
            <a:r>
              <a:rPr lang="en-US" altLang="zh-TW" sz="2400" dirty="0">
                <a:latin typeface="標楷體" panose="03000509000000000000" pitchFamily="65" charset="-120"/>
                <a:ea typeface="標楷體" panose="03000509000000000000" pitchFamily="65" charset="-120"/>
              </a:rPr>
              <a:t>18</a:t>
            </a:r>
            <a:r>
              <a:rPr lang="zh-TW" altLang="zh-TW" sz="2400" dirty="0">
                <a:latin typeface="標楷體" panose="03000509000000000000" pitchFamily="65" charset="-120"/>
                <a:ea typeface="標楷體" panose="03000509000000000000" pitchFamily="65" charset="-120"/>
              </a:rPr>
              <a:t>日上工程會網站登錄決標公告。</a:t>
            </a:r>
          </a:p>
          <a:p>
            <a:pPr marL="628650" indent="-628650"/>
            <a:r>
              <a:rPr lang="zh-TW" altLang="en-US" sz="2400" dirty="0" smtClean="0">
                <a:latin typeface="標楷體" panose="03000509000000000000" pitchFamily="65" charset="-120"/>
                <a:ea typeface="標楷體" panose="03000509000000000000" pitchFamily="65" charset="-120"/>
              </a:rPr>
              <a:t>四</a:t>
            </a:r>
            <a:r>
              <a:rPr lang="zh-TW" altLang="en-US" sz="2400" dirty="0" smtClean="0">
                <a:latin typeface="新細明體"/>
                <a:ea typeface="新細明體"/>
              </a:rPr>
              <a:t>、</a:t>
            </a:r>
            <a:r>
              <a:rPr lang="zh-TW" altLang="zh-TW" sz="2400" dirty="0" smtClean="0">
                <a:latin typeface="標楷體" panose="03000509000000000000" pitchFamily="65" charset="-120"/>
                <a:ea typeface="標楷體" panose="03000509000000000000" pitchFamily="65" charset="-120"/>
              </a:rPr>
              <a:t>本</a:t>
            </a:r>
            <a:r>
              <a:rPr lang="zh-TW" altLang="zh-TW" sz="2400" dirty="0">
                <a:latin typeface="標楷體" panose="03000509000000000000" pitchFamily="65" charset="-120"/>
                <a:ea typeface="標楷體" panose="03000509000000000000" pitchFamily="65" charset="-120"/>
              </a:rPr>
              <a:t>案欲維修之儀器設備於</a:t>
            </a:r>
            <a:r>
              <a:rPr lang="en-US" altLang="zh-TW" sz="2400" dirty="0">
                <a:latin typeface="標楷體" panose="03000509000000000000" pitchFamily="65" charset="-120"/>
                <a:ea typeface="標楷體" panose="03000509000000000000" pitchFamily="65" charset="-120"/>
              </a:rPr>
              <a:t>106</a:t>
            </a:r>
            <a:r>
              <a:rPr lang="zh-TW" altLang="zh-TW" sz="2400" dirty="0">
                <a:latin typeface="標楷體" panose="03000509000000000000" pitchFamily="65" charset="-120"/>
                <a:ea typeface="標楷體" panose="03000509000000000000" pitchFamily="65" charset="-120"/>
              </a:rPr>
              <a:t>年</a:t>
            </a:r>
            <a:r>
              <a:rPr lang="en-US" altLang="zh-TW" sz="2400" dirty="0">
                <a:latin typeface="標楷體" panose="03000509000000000000" pitchFamily="65" charset="-120"/>
                <a:ea typeface="標楷體" panose="03000509000000000000" pitchFamily="65" charset="-120"/>
              </a:rPr>
              <a:t>2</a:t>
            </a:r>
            <a:r>
              <a:rPr lang="zh-TW" altLang="zh-TW" sz="2400" dirty="0">
                <a:latin typeface="標楷體" panose="03000509000000000000" pitchFamily="65" charset="-120"/>
                <a:ea typeface="標楷體" panose="03000509000000000000" pitchFamily="65" charset="-120"/>
              </a:rPr>
              <a:t>月</a:t>
            </a:r>
            <a:r>
              <a:rPr lang="en-US" altLang="zh-TW" sz="2400" dirty="0">
                <a:latin typeface="標楷體" panose="03000509000000000000" pitchFamily="65" charset="-120"/>
                <a:ea typeface="標楷體" panose="03000509000000000000" pitchFamily="65" charset="-120"/>
              </a:rPr>
              <a:t>13</a:t>
            </a:r>
            <a:r>
              <a:rPr lang="zh-TW" altLang="zh-TW" sz="2400" dirty="0">
                <a:latin typeface="標楷體" panose="03000509000000000000" pitchFamily="65" charset="-120"/>
                <a:ea typeface="標楷體" panose="03000509000000000000" pitchFamily="65" charset="-120"/>
              </a:rPr>
              <a:t>日經○○公司現場初步檢測須攜出做進一步評估，○○公司為儘速修復該設備，將儀器送美國原廠評估及檢修，直至</a:t>
            </a:r>
            <a:r>
              <a:rPr lang="en-US" altLang="zh-TW" sz="2400" dirty="0">
                <a:latin typeface="標楷體" panose="03000509000000000000" pitchFamily="65" charset="-120"/>
                <a:ea typeface="標楷體" panose="03000509000000000000" pitchFamily="65" charset="-120"/>
              </a:rPr>
              <a:t>106</a:t>
            </a:r>
            <a:r>
              <a:rPr lang="zh-TW" altLang="zh-TW" sz="2400" dirty="0">
                <a:latin typeface="標楷體" panose="03000509000000000000" pitchFamily="65" charset="-120"/>
                <a:ea typeface="標楷體" panose="03000509000000000000" pitchFamily="65" charset="-120"/>
              </a:rPr>
              <a:t>年</a:t>
            </a:r>
            <a:r>
              <a:rPr lang="en-US" altLang="zh-TW" sz="2400" dirty="0">
                <a:latin typeface="標楷體" panose="03000509000000000000" pitchFamily="65" charset="-120"/>
                <a:ea typeface="標楷體" panose="03000509000000000000" pitchFamily="65" charset="-120"/>
              </a:rPr>
              <a:t>5</a:t>
            </a:r>
            <a:r>
              <a:rPr lang="zh-TW" altLang="zh-TW" sz="2400" dirty="0">
                <a:latin typeface="標楷體" panose="03000509000000000000" pitchFamily="65" charset="-120"/>
                <a:ea typeface="標楷體" panose="03000509000000000000" pitchFamily="65" charset="-120"/>
              </a:rPr>
              <a:t>月儀器完成檢修送回本所。</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65382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zh-TW" sz="4000" dirty="0">
                <a:latin typeface="標楷體" panose="03000509000000000000" pitchFamily="65" charset="-120"/>
                <a:ea typeface="標楷體" panose="03000509000000000000" pitchFamily="65" charset="-120"/>
              </a:rPr>
              <a:t>未依採購作業程序辦理而違反採購人員倫理準則之處理</a:t>
            </a:r>
            <a:r>
              <a:rPr lang="en-US" altLang="zh-TW" sz="4000" dirty="0">
                <a:latin typeface="標楷體" panose="03000509000000000000" pitchFamily="65" charset="-120"/>
                <a:ea typeface="標楷體" panose="03000509000000000000" pitchFamily="65" charset="-120"/>
              </a:rPr>
              <a:t>?</a:t>
            </a:r>
            <a:endParaRPr lang="zh-TW" altLang="en-US" sz="4000" dirty="0"/>
          </a:p>
        </p:txBody>
      </p:sp>
      <p:sp>
        <p:nvSpPr>
          <p:cNvPr id="4" name="矩形 3"/>
          <p:cNvSpPr/>
          <p:nvPr/>
        </p:nvSpPr>
        <p:spPr>
          <a:xfrm>
            <a:off x="810196" y="1692398"/>
            <a:ext cx="8640960" cy="5478423"/>
          </a:xfrm>
          <a:prstGeom prst="rect">
            <a:avLst/>
          </a:prstGeom>
        </p:spPr>
        <p:txBody>
          <a:bodyPr wrap="square">
            <a:spAutoFit/>
          </a:bodyPr>
          <a:lstStyle/>
          <a:p>
            <a:pPr marL="628650" indent="-628650">
              <a:lnSpc>
                <a:spcPts val="2400"/>
              </a:lnSpc>
              <a:spcAft>
                <a:spcPts val="0"/>
              </a:spcAft>
            </a:pPr>
            <a:r>
              <a:rPr lang="zh-TW" altLang="zh-TW" sz="2800" kern="1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問題探討</a:t>
            </a:r>
            <a:r>
              <a:rPr lang="zh-TW" altLang="zh-TW" sz="2800" kern="1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a:t>
            </a:r>
            <a:endParaRPr lang="en-US" altLang="zh-TW" sz="2800" kern="1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endParaRPr>
          </a:p>
          <a:p>
            <a:pPr marL="628650" lvl="0" indent="-628650">
              <a:lnSpc>
                <a:spcPts val="3600"/>
              </a:lnSpc>
              <a:spcAft>
                <a:spcPts val="0"/>
              </a:spcAft>
            </a:pPr>
            <a:r>
              <a:rPr lang="zh-TW" altLang="en-US" sz="2400" kern="100" dirty="0" smtClean="0">
                <a:latin typeface="標楷體" panose="03000509000000000000" pitchFamily="65" charset="-120"/>
                <a:ea typeface="標楷體" panose="03000509000000000000" pitchFamily="65" charset="-120"/>
                <a:cs typeface="Times New Roman"/>
              </a:rPr>
              <a:t>一、</a:t>
            </a:r>
            <a:r>
              <a:rPr lang="zh-TW" altLang="zh-TW" sz="2400" kern="100" dirty="0" smtClean="0">
                <a:latin typeface="標楷體" panose="03000509000000000000" pitchFamily="65" charset="-120"/>
                <a:ea typeface="標楷體" panose="03000509000000000000" pitchFamily="65" charset="-120"/>
                <a:cs typeface="Times New Roman"/>
              </a:rPr>
              <a:t>依據</a:t>
            </a:r>
            <a:r>
              <a:rPr lang="zh-TW" altLang="zh-TW" sz="2400" kern="100" dirty="0">
                <a:latin typeface="標楷體" panose="03000509000000000000" pitchFamily="65" charset="-120"/>
                <a:ea typeface="標楷體" panose="03000509000000000000" pitchFamily="65" charset="-120"/>
                <a:cs typeface="Times New Roman"/>
              </a:rPr>
              <a:t>本所採購作業程序，依序為</a:t>
            </a:r>
            <a:r>
              <a:rPr lang="en-US" altLang="zh-TW" sz="2400" kern="100" dirty="0">
                <a:latin typeface="標楷體" panose="03000509000000000000" pitchFamily="65" charset="-120"/>
                <a:ea typeface="標楷體" panose="03000509000000000000" pitchFamily="65" charset="-120"/>
                <a:cs typeface="Times New Roman"/>
              </a:rPr>
              <a:t>1.</a:t>
            </a:r>
            <a:r>
              <a:rPr lang="zh-TW" altLang="zh-TW" sz="2400" kern="100" dirty="0">
                <a:latin typeface="標楷體" panose="03000509000000000000" pitchFamily="65" charset="-120"/>
                <a:ea typeface="標楷體" panose="03000509000000000000" pitchFamily="65" charset="-120"/>
                <a:cs typeface="Times New Roman"/>
              </a:rPr>
              <a:t>申請作業流程、</a:t>
            </a:r>
            <a:r>
              <a:rPr lang="en-US" altLang="zh-TW" sz="2400" kern="100" dirty="0">
                <a:latin typeface="標楷體" panose="03000509000000000000" pitchFamily="65" charset="-120"/>
                <a:ea typeface="標楷體" panose="03000509000000000000" pitchFamily="65" charset="-120"/>
                <a:cs typeface="Times New Roman"/>
              </a:rPr>
              <a:t>2.</a:t>
            </a:r>
            <a:r>
              <a:rPr lang="zh-TW" altLang="zh-TW" sz="2400" kern="100" dirty="0">
                <a:latin typeface="標楷體" panose="03000509000000000000" pitchFamily="65" charset="-120"/>
                <a:ea typeface="標楷體" panose="03000509000000000000" pitchFamily="65" charset="-120"/>
                <a:cs typeface="Times New Roman"/>
              </a:rPr>
              <a:t>招標作業程序、</a:t>
            </a:r>
            <a:r>
              <a:rPr lang="en-US" altLang="zh-TW" sz="2400" kern="100" dirty="0">
                <a:latin typeface="標楷體" panose="03000509000000000000" pitchFamily="65" charset="-120"/>
                <a:ea typeface="標楷體" panose="03000509000000000000" pitchFamily="65" charset="-120"/>
                <a:cs typeface="Times New Roman"/>
              </a:rPr>
              <a:t>3.</a:t>
            </a:r>
            <a:r>
              <a:rPr lang="zh-TW" altLang="zh-TW" sz="2400" kern="100" dirty="0">
                <a:latin typeface="標楷體" panose="03000509000000000000" pitchFamily="65" charset="-120"/>
                <a:ea typeface="標楷體" panose="03000509000000000000" pitchFamily="65" charset="-120"/>
                <a:cs typeface="Times New Roman"/>
              </a:rPr>
              <a:t>履約驗收結報作業程序。請購單位首先提出需求申請並奉</a:t>
            </a:r>
            <a:r>
              <a:rPr lang="zh-TW" altLang="zh-TW" sz="2400" kern="0" dirty="0">
                <a:latin typeface="標楷體" panose="03000509000000000000" pitchFamily="65" charset="-120"/>
                <a:ea typeface="標楷體" panose="03000509000000000000" pitchFamily="65" charset="-120"/>
                <a:cs typeface="Times New Roman"/>
              </a:rPr>
              <a:t>機關首長或其授權人批核後，移請秘書室管理科辦理第二階段招標作業程序，俟完成契約訂定再移請請購單位辦理第三階段之履約作業。</a:t>
            </a:r>
            <a:endParaRPr lang="zh-TW" altLang="zh-TW" sz="2400" kern="100" dirty="0">
              <a:latin typeface="標楷體" panose="03000509000000000000" pitchFamily="65" charset="-120"/>
              <a:ea typeface="標楷體" panose="03000509000000000000" pitchFamily="65" charset="-120"/>
              <a:cs typeface="Times New Roman"/>
            </a:endParaRPr>
          </a:p>
          <a:p>
            <a:pPr marL="628650" lvl="0" indent="-628650">
              <a:lnSpc>
                <a:spcPts val="3600"/>
              </a:lnSpc>
              <a:spcAft>
                <a:spcPts val="0"/>
              </a:spcAft>
            </a:pPr>
            <a:r>
              <a:rPr lang="zh-TW" altLang="en-US" sz="2400" kern="100" dirty="0" smtClean="0">
                <a:solidFill>
                  <a:srgbClr val="000000"/>
                </a:solidFill>
                <a:latin typeface="標楷體" panose="03000509000000000000" pitchFamily="65" charset="-120"/>
                <a:ea typeface="標楷體" panose="03000509000000000000" pitchFamily="65" charset="-120"/>
                <a:cs typeface="Times New Roman"/>
              </a:rPr>
              <a:t>二、</a:t>
            </a:r>
            <a:r>
              <a:rPr lang="zh-TW" altLang="zh-TW" sz="2400" kern="100" dirty="0" smtClean="0">
                <a:solidFill>
                  <a:srgbClr val="000000"/>
                </a:solidFill>
                <a:latin typeface="標楷體" panose="03000509000000000000" pitchFamily="65" charset="-120"/>
                <a:ea typeface="標楷體" panose="03000509000000000000" pitchFamily="65" charset="-120"/>
                <a:cs typeface="Times New Roman"/>
              </a:rPr>
              <a:t>本</a:t>
            </a:r>
            <a:r>
              <a:rPr lang="zh-TW" altLang="zh-TW" sz="2400" kern="100" dirty="0">
                <a:solidFill>
                  <a:srgbClr val="000000"/>
                </a:solidFill>
                <a:latin typeface="標楷體" panose="03000509000000000000" pitchFamily="65" charset="-120"/>
                <a:ea typeface="標楷體" panose="03000509000000000000" pitchFamily="65" charset="-120"/>
                <a:cs typeface="Times New Roman"/>
              </a:rPr>
              <a:t>案採購申請尚未提出奉核可，儀器已完成檢修，顯不符本所採購作業程序，此行為為採購法中「不依法令規定辦理採購」之錯誤行為態樣。</a:t>
            </a:r>
            <a:endParaRPr lang="zh-TW" altLang="zh-TW" sz="2400" kern="100" dirty="0">
              <a:latin typeface="標楷體" panose="03000509000000000000" pitchFamily="65" charset="-120"/>
              <a:ea typeface="標楷體" panose="03000509000000000000" pitchFamily="65" charset="-120"/>
              <a:cs typeface="Times New Roman"/>
            </a:endParaRPr>
          </a:p>
          <a:p>
            <a:pPr marL="628650" indent="-628650">
              <a:lnSpc>
                <a:spcPts val="3600"/>
              </a:lnSpc>
            </a:pPr>
            <a:r>
              <a:rPr lang="zh-TW" altLang="en-US" sz="2400" dirty="0" smtClean="0">
                <a:solidFill>
                  <a:srgbClr val="000000"/>
                </a:solidFill>
                <a:latin typeface="標楷體" panose="03000509000000000000" pitchFamily="65" charset="-120"/>
                <a:ea typeface="標楷體" panose="03000509000000000000" pitchFamily="65" charset="-120"/>
                <a:cs typeface="Times New Roman"/>
              </a:rPr>
              <a:t>三、</a:t>
            </a:r>
            <a:r>
              <a:rPr lang="zh-TW" altLang="zh-TW" sz="2400" dirty="0" smtClean="0">
                <a:solidFill>
                  <a:srgbClr val="000000"/>
                </a:solidFill>
                <a:latin typeface="標楷體" panose="03000509000000000000" pitchFamily="65" charset="-120"/>
                <a:ea typeface="標楷體" panose="03000509000000000000" pitchFamily="65" charset="-120"/>
                <a:cs typeface="Times New Roman"/>
              </a:rPr>
              <a:t>另</a:t>
            </a:r>
            <a:r>
              <a:rPr lang="zh-TW" altLang="zh-TW" sz="2400" dirty="0">
                <a:solidFill>
                  <a:srgbClr val="000000"/>
                </a:solidFill>
                <a:latin typeface="標楷體" panose="03000509000000000000" pitchFamily="65" charset="-120"/>
                <a:ea typeface="標楷體" panose="03000509000000000000" pitchFamily="65" charset="-120"/>
                <a:cs typeface="Times New Roman"/>
              </a:rPr>
              <a:t>採購人員倫理準則第七條第一項第三款：採購人員不得有下列行為：</a:t>
            </a:r>
            <a:r>
              <a:rPr lang="en-US" altLang="zh-TW" sz="2400" dirty="0">
                <a:solidFill>
                  <a:srgbClr val="000000"/>
                </a:solidFill>
                <a:latin typeface="標楷體" panose="03000509000000000000" pitchFamily="65" charset="-120"/>
                <a:ea typeface="標楷體" panose="03000509000000000000" pitchFamily="65" charset="-120"/>
                <a:cs typeface="Times New Roman"/>
              </a:rPr>
              <a:t>…</a:t>
            </a:r>
            <a:r>
              <a:rPr lang="zh-TW" altLang="zh-TW" sz="2400" dirty="0">
                <a:solidFill>
                  <a:srgbClr val="000000"/>
                </a:solidFill>
                <a:latin typeface="標楷體" panose="03000509000000000000" pitchFamily="65" charset="-120"/>
                <a:ea typeface="標楷體" panose="03000509000000000000" pitchFamily="65" charset="-120"/>
                <a:cs typeface="Times New Roman"/>
              </a:rPr>
              <a:t>三、不依法令規定辦理採購。本案使用單位亦有違此倫理準則。</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68826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0156" y="108223"/>
            <a:ext cx="9624060" cy="864096"/>
          </a:xfrm>
        </p:spPr>
        <p:txBody>
          <a:bodyPr>
            <a:normAutofit fontScale="90000"/>
          </a:bodyPr>
          <a:lstStyle/>
          <a:p>
            <a:r>
              <a:rPr lang="zh-TW" altLang="en-US" dirty="0" smtClean="0">
                <a:latin typeface="標楷體" panose="03000509000000000000" pitchFamily="65" charset="-120"/>
                <a:ea typeface="標楷體" panose="03000509000000000000" pitchFamily="65" charset="-120"/>
              </a:rPr>
              <a:t>大綱</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522164" y="1044327"/>
            <a:ext cx="9624060" cy="5760640"/>
          </a:xfrm>
        </p:spPr>
        <p:txBody>
          <a:bodyPr>
            <a:normAutofit fontScale="92500" lnSpcReduction="10000"/>
          </a:bodyPr>
          <a:lstStyle/>
          <a:p>
            <a:pPr>
              <a:buFont typeface="Wingdings" panose="05000000000000000000" pitchFamily="2" charset="2"/>
              <a:buChar char="Ø"/>
            </a:pPr>
            <a:r>
              <a:rPr lang="zh-TW" altLang="zh-TW" sz="2800" dirty="0">
                <a:latin typeface="標楷體" panose="03000509000000000000" pitchFamily="65" charset="-120"/>
                <a:ea typeface="標楷體" panose="03000509000000000000" pitchFamily="65" charset="-120"/>
              </a:rPr>
              <a:t>辦理採購</a:t>
            </a:r>
            <a:r>
              <a:rPr lang="en-US" altLang="zh-TW" sz="2800" dirty="0">
                <a:latin typeface="標楷體" panose="03000509000000000000" pitchFamily="65" charset="-120"/>
                <a:ea typeface="標楷體" panose="03000509000000000000" pitchFamily="65" charset="-120"/>
              </a:rPr>
              <a:t>(</a:t>
            </a:r>
            <a:r>
              <a:rPr lang="zh-TW" altLang="zh-TW" sz="2800" dirty="0">
                <a:latin typeface="標楷體" panose="03000509000000000000" pitchFamily="65" charset="-120"/>
                <a:ea typeface="標楷體" panose="03000509000000000000" pitchFamily="65" charset="-120"/>
              </a:rPr>
              <a:t>如</a:t>
            </a:r>
            <a:r>
              <a:rPr lang="en-US" altLang="zh-TW" sz="2800" dirty="0">
                <a:latin typeface="標楷體" panose="03000509000000000000" pitchFamily="65" charset="-120"/>
                <a:ea typeface="標楷體" panose="03000509000000000000" pitchFamily="65" charset="-120"/>
              </a:rPr>
              <a:t>:</a:t>
            </a:r>
            <a:r>
              <a:rPr lang="zh-TW" altLang="zh-TW" sz="2800" dirty="0">
                <a:latin typeface="標楷體" panose="03000509000000000000" pitchFamily="65" charset="-120"/>
                <a:ea typeface="標楷體" panose="03000509000000000000" pitchFamily="65" charset="-120"/>
              </a:rPr>
              <a:t>設備</a:t>
            </a:r>
            <a:r>
              <a:rPr lang="en-US" altLang="zh-TW" sz="2800" dirty="0">
                <a:latin typeface="標楷體" panose="03000509000000000000" pitchFamily="65" charset="-120"/>
                <a:ea typeface="標楷體" panose="03000509000000000000" pitchFamily="65" charset="-120"/>
              </a:rPr>
              <a:t>/</a:t>
            </a:r>
            <a:r>
              <a:rPr lang="zh-TW" altLang="zh-TW" sz="2800" dirty="0">
                <a:latin typeface="標楷體" panose="03000509000000000000" pitchFamily="65" charset="-120"/>
                <a:ea typeface="標楷體" panose="03000509000000000000" pitchFamily="65" charset="-120"/>
              </a:rPr>
              <a:t>軟體等</a:t>
            </a:r>
            <a:r>
              <a:rPr lang="en-US" altLang="zh-TW" sz="2800" dirty="0">
                <a:latin typeface="標楷體" panose="03000509000000000000" pitchFamily="65" charset="-120"/>
                <a:ea typeface="標楷體" panose="03000509000000000000" pitchFamily="65" charset="-120"/>
              </a:rPr>
              <a:t>)</a:t>
            </a:r>
            <a:r>
              <a:rPr lang="zh-TW" altLang="zh-TW" sz="2800" dirty="0">
                <a:latin typeface="標楷體" panose="03000509000000000000" pitchFamily="65" charset="-120"/>
                <a:ea typeface="標楷體" panose="03000509000000000000" pitchFamily="65" charset="-120"/>
              </a:rPr>
              <a:t>包含後續數年維護服務之</a:t>
            </a:r>
            <a:r>
              <a:rPr lang="zh-TW" altLang="zh-TW" sz="2800" dirty="0" smtClean="0">
                <a:latin typeface="標楷體" panose="03000509000000000000" pitchFamily="65" charset="-120"/>
                <a:ea typeface="標楷體" panose="03000509000000000000" pitchFamily="65" charset="-120"/>
              </a:rPr>
              <a:t>價格一併</a:t>
            </a:r>
            <a:r>
              <a:rPr lang="zh-TW" altLang="zh-TW" sz="2800" dirty="0">
                <a:latin typeface="標楷體" panose="03000509000000000000" pitchFamily="65" charset="-120"/>
                <a:ea typeface="標楷體" panose="03000509000000000000" pitchFamily="65" charset="-120"/>
              </a:rPr>
              <a:t>考量發包</a:t>
            </a:r>
            <a:r>
              <a:rPr lang="zh-TW" altLang="zh-TW" sz="2800" dirty="0" smtClean="0">
                <a:latin typeface="標楷體" panose="03000509000000000000" pitchFamily="65" charset="-120"/>
                <a:ea typeface="標楷體" panose="03000509000000000000" pitchFamily="65" charset="-120"/>
              </a:rPr>
              <a:t>？</a:t>
            </a:r>
            <a:endParaRPr lang="en-US" altLang="zh-TW" sz="2800" dirty="0" smtClean="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sz="2800" dirty="0">
                <a:latin typeface="標楷體" panose="03000509000000000000" pitchFamily="65" charset="-120"/>
                <a:ea typeface="標楷體" panose="03000509000000000000" pitchFamily="65" charset="-120"/>
              </a:rPr>
              <a:t>委託</a:t>
            </a:r>
            <a:r>
              <a:rPr lang="zh-TW" altLang="en-US" sz="2800" dirty="0" smtClean="0">
                <a:latin typeface="標楷體" panose="03000509000000000000" pitchFamily="65" charset="-120"/>
                <a:ea typeface="標楷體" panose="03000509000000000000" pitchFamily="65" charset="-120"/>
              </a:rPr>
              <a:t>研究案件</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委辦案</a:t>
            </a:r>
            <a:r>
              <a:rPr lang="en-US" altLang="zh-TW" sz="2800" dirty="0" smtClean="0">
                <a:latin typeface="標楷體" panose="03000509000000000000" pitchFamily="65" charset="-120"/>
                <a:ea typeface="標楷體" panose="03000509000000000000" pitchFamily="65" charset="-120"/>
              </a:rPr>
              <a:t>)</a:t>
            </a:r>
            <a:r>
              <a:rPr lang="zh-TW" altLang="zh-TW" sz="2800" dirty="0" smtClean="0">
                <a:latin typeface="標楷體" panose="03000509000000000000" pitchFamily="65" charset="-120"/>
                <a:ea typeface="標楷體" panose="03000509000000000000" pitchFamily="65" charset="-120"/>
              </a:rPr>
              <a:t>投標</a:t>
            </a:r>
            <a:r>
              <a:rPr lang="zh-TW" altLang="zh-TW" sz="2800" dirty="0">
                <a:latin typeface="標楷體" panose="03000509000000000000" pitchFamily="65" charset="-120"/>
                <a:ea typeface="標楷體" panose="03000509000000000000" pitchFamily="65" charset="-120"/>
              </a:rPr>
              <a:t>廠商資格訂定之</a:t>
            </a:r>
            <a:r>
              <a:rPr lang="zh-TW" altLang="zh-TW" sz="2800" dirty="0" smtClean="0">
                <a:latin typeface="標楷體" panose="03000509000000000000" pitchFamily="65" charset="-120"/>
                <a:ea typeface="標楷體" panose="03000509000000000000" pitchFamily="65" charset="-120"/>
              </a:rPr>
              <a:t>疑義</a:t>
            </a:r>
            <a:endParaRPr lang="en-US" altLang="zh-TW" sz="2800" dirty="0" smtClean="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zh-TW" sz="2800" dirty="0">
                <a:latin typeface="標楷體" panose="03000509000000000000" pitchFamily="65" charset="-120"/>
                <a:ea typeface="標楷體" panose="03000509000000000000" pitchFamily="65" charset="-120"/>
              </a:rPr>
              <a:t>公開徵求</a:t>
            </a:r>
            <a:r>
              <a:rPr lang="zh-TW" altLang="zh-TW" sz="2800" dirty="0" smtClean="0">
                <a:latin typeface="標楷體" panose="03000509000000000000" pitchFamily="65" charset="-120"/>
                <a:ea typeface="標楷體" panose="03000509000000000000" pitchFamily="65" charset="-120"/>
              </a:rPr>
              <a:t>廠商</a:t>
            </a:r>
            <a:endParaRPr lang="en-US" altLang="zh-TW" sz="2800" dirty="0" smtClean="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sz="2800" dirty="0">
                <a:latin typeface="標楷體" panose="03000509000000000000" pitchFamily="65" charset="-120"/>
                <a:ea typeface="標楷體" panose="03000509000000000000" pitchFamily="65" charset="-120"/>
              </a:rPr>
              <a:t>案例</a:t>
            </a:r>
            <a:r>
              <a:rPr lang="zh-TW" altLang="en-US" sz="2800" dirty="0" smtClean="0">
                <a:latin typeface="標楷體" panose="03000509000000000000" pitchFamily="65" charset="-120"/>
                <a:ea typeface="標楷體" panose="03000509000000000000" pitchFamily="65" charset="-120"/>
              </a:rPr>
              <a:t>宣導</a:t>
            </a:r>
            <a:r>
              <a:rPr lang="zh-TW" altLang="en-US" sz="2800" dirty="0" smtClean="0">
                <a:latin typeface="新細明體"/>
                <a:ea typeface="新細明體"/>
              </a:rPr>
              <a:t>：</a:t>
            </a:r>
            <a:endParaRPr lang="en-US" altLang="zh-TW" sz="2800" dirty="0" smtClean="0">
              <a:latin typeface="新細明體"/>
              <a:ea typeface="新細明體"/>
            </a:endParaRPr>
          </a:p>
          <a:p>
            <a:pPr marL="355600" indent="0">
              <a:buNone/>
            </a:pPr>
            <a:r>
              <a:rPr lang="en-US" altLang="zh-TW" sz="2800" dirty="0" smtClean="0">
                <a:latin typeface="新細明體"/>
                <a:ea typeface="新細明體"/>
              </a:rPr>
              <a:t>1.</a:t>
            </a:r>
            <a:r>
              <a:rPr lang="zh-TW" altLang="zh-TW" sz="2800" dirty="0" smtClean="0">
                <a:latin typeface="標楷體" panose="03000509000000000000" pitchFamily="65" charset="-120"/>
                <a:ea typeface="標楷體" panose="03000509000000000000" pitchFamily="65" charset="-120"/>
              </a:rPr>
              <a:t>未</a:t>
            </a:r>
            <a:r>
              <a:rPr lang="zh-TW" altLang="zh-TW" sz="2800" dirty="0">
                <a:latin typeface="標楷體" panose="03000509000000000000" pitchFamily="65" charset="-120"/>
                <a:ea typeface="標楷體" panose="03000509000000000000" pitchFamily="65" charset="-120"/>
              </a:rPr>
              <a:t>依採購作業程序辦理而違反採購人員倫理準則之處理</a:t>
            </a:r>
            <a:r>
              <a:rPr lang="en-US" altLang="zh-TW" sz="2800" dirty="0" smtClean="0">
                <a:latin typeface="標楷體" panose="03000509000000000000" pitchFamily="65" charset="-120"/>
                <a:ea typeface="標楷體" panose="03000509000000000000" pitchFamily="65" charset="-120"/>
              </a:rPr>
              <a:t>?</a:t>
            </a:r>
          </a:p>
          <a:p>
            <a:pPr marL="355600" indent="0">
              <a:buNone/>
            </a:pPr>
            <a:r>
              <a:rPr lang="en-US" altLang="zh-TW" sz="2800" dirty="0" smtClean="0">
                <a:latin typeface="標楷體" panose="03000509000000000000" pitchFamily="65" charset="-120"/>
                <a:ea typeface="標楷體" panose="03000509000000000000" pitchFamily="65" charset="-120"/>
              </a:rPr>
              <a:t>2.</a:t>
            </a:r>
            <a:r>
              <a:rPr lang="zh-TW" altLang="en-US" sz="2800" dirty="0">
                <a:latin typeface="標楷體" panose="03000509000000000000" pitchFamily="65" charset="-120"/>
                <a:ea typeface="標楷體" panose="03000509000000000000" pitchFamily="65" charset="-120"/>
              </a:rPr>
              <a:t>洽拒絕往來廠商</a:t>
            </a:r>
            <a:r>
              <a:rPr lang="zh-TW" altLang="en-US" sz="2800" dirty="0" smtClean="0">
                <a:latin typeface="標楷體" panose="03000509000000000000" pitchFamily="65" charset="-120"/>
                <a:ea typeface="標楷體" panose="03000509000000000000" pitchFamily="65" charset="-120"/>
              </a:rPr>
              <a:t>施作</a:t>
            </a:r>
            <a:endParaRPr lang="en-US" altLang="zh-TW" sz="2800" dirty="0" smtClean="0">
              <a:latin typeface="標楷體" panose="03000509000000000000" pitchFamily="65" charset="-120"/>
              <a:ea typeface="標楷體" panose="03000509000000000000" pitchFamily="65" charset="-120"/>
            </a:endParaRPr>
          </a:p>
          <a:p>
            <a:pPr marL="355600" indent="0">
              <a:buNone/>
            </a:pPr>
            <a:r>
              <a:rPr lang="en-US" altLang="zh-TW" sz="2800" dirty="0" smtClean="0">
                <a:latin typeface="標楷體" panose="03000509000000000000" pitchFamily="65" charset="-120"/>
                <a:ea typeface="標楷體" panose="03000509000000000000" pitchFamily="65" charset="-120"/>
              </a:rPr>
              <a:t>3.</a:t>
            </a:r>
            <a:r>
              <a:rPr lang="zh-TW" altLang="en-US" sz="2800" dirty="0">
                <a:latin typeface="標楷體" panose="03000509000000000000" pitchFamily="65" charset="-120"/>
                <a:ea typeface="標楷體" panose="03000509000000000000" pitchFamily="65" charset="-120"/>
              </a:rPr>
              <a:t>獨家代理錯誤樣</a:t>
            </a:r>
            <a:r>
              <a:rPr lang="zh-TW" altLang="en-US" sz="2800" dirty="0" smtClean="0">
                <a:latin typeface="標楷體" panose="03000509000000000000" pitchFamily="65" charset="-120"/>
                <a:ea typeface="標楷體" panose="03000509000000000000" pitchFamily="65" charset="-120"/>
              </a:rPr>
              <a:t>態</a:t>
            </a:r>
            <a:endParaRPr lang="en-US" altLang="zh-TW" sz="2800" dirty="0" smtClean="0">
              <a:latin typeface="標楷體" panose="03000509000000000000" pitchFamily="65" charset="-120"/>
              <a:ea typeface="標楷體" panose="03000509000000000000" pitchFamily="65" charset="-120"/>
            </a:endParaRPr>
          </a:p>
          <a:p>
            <a:pPr marL="355600" indent="0">
              <a:buNone/>
            </a:pPr>
            <a:r>
              <a:rPr lang="en-US" altLang="zh-TW" sz="2800" dirty="0" smtClean="0">
                <a:latin typeface="標楷體" panose="03000509000000000000" pitchFamily="65" charset="-120"/>
                <a:ea typeface="標楷體" panose="03000509000000000000" pitchFamily="65" charset="-120"/>
              </a:rPr>
              <a:t>4.</a:t>
            </a:r>
            <a:r>
              <a:rPr lang="zh-TW" altLang="en-US" sz="2800" dirty="0">
                <a:latin typeface="標楷體" panose="03000509000000000000" pitchFamily="65" charset="-120"/>
                <a:ea typeface="標楷體" panose="03000509000000000000" pitchFamily="65" charset="-120"/>
              </a:rPr>
              <a:t>採購共約電腦加購電源供應</a:t>
            </a:r>
            <a:r>
              <a:rPr lang="zh-TW" altLang="en-US" sz="2800" dirty="0" smtClean="0">
                <a:latin typeface="標楷體" panose="03000509000000000000" pitchFamily="65" charset="-120"/>
                <a:ea typeface="標楷體" panose="03000509000000000000" pitchFamily="65" charset="-120"/>
              </a:rPr>
              <a:t>器衍生</a:t>
            </a:r>
            <a:r>
              <a:rPr lang="zh-TW" altLang="en-US" sz="2800" dirty="0">
                <a:latin typeface="標楷體" panose="03000509000000000000" pitchFamily="65" charset="-120"/>
                <a:ea typeface="標楷體" panose="03000509000000000000" pitchFamily="65" charset="-120"/>
              </a:rPr>
              <a:t>物品閒置之</a:t>
            </a:r>
            <a:r>
              <a:rPr lang="zh-TW" altLang="en-US" sz="2800" dirty="0" smtClean="0">
                <a:latin typeface="標楷體" panose="03000509000000000000" pitchFamily="65" charset="-120"/>
                <a:ea typeface="標楷體" panose="03000509000000000000" pitchFamily="65" charset="-120"/>
              </a:rPr>
              <a:t>疑慮</a:t>
            </a:r>
            <a:r>
              <a:rPr lang="en-US" altLang="zh-TW" sz="2800" dirty="0" smtClean="0">
                <a:latin typeface="標楷體" panose="03000509000000000000" pitchFamily="65" charset="-120"/>
                <a:ea typeface="標楷體" panose="03000509000000000000" pitchFamily="65" charset="-120"/>
              </a:rPr>
              <a:t>?</a:t>
            </a:r>
          </a:p>
          <a:p>
            <a:pPr marL="355600" indent="0">
              <a:buNone/>
            </a:pPr>
            <a:r>
              <a:rPr lang="en-US" altLang="zh-TW" sz="2800" dirty="0" smtClean="0">
                <a:latin typeface="標楷體" panose="03000509000000000000" pitchFamily="65" charset="-120"/>
                <a:ea typeface="標楷體" panose="03000509000000000000" pitchFamily="65" charset="-120"/>
              </a:rPr>
              <a:t>5.</a:t>
            </a:r>
            <a:r>
              <a:rPr lang="zh-TW" altLang="en-US" sz="2800" dirty="0">
                <a:latin typeface="標楷體" panose="03000509000000000000" pitchFamily="65" charset="-120"/>
                <a:ea typeface="標楷體" panose="03000509000000000000" pitchFamily="65" charset="-120"/>
              </a:rPr>
              <a:t>以最終組成品為財產</a:t>
            </a:r>
            <a:r>
              <a:rPr lang="zh-TW" altLang="en-US" sz="2800" dirty="0" smtClean="0">
                <a:latin typeface="標楷體" panose="03000509000000000000" pitchFamily="65" charset="-120"/>
                <a:ea typeface="標楷體" panose="03000509000000000000" pitchFamily="65" charset="-120"/>
              </a:rPr>
              <a:t>列管認定</a:t>
            </a:r>
            <a:endParaRPr lang="en-US" altLang="zh-TW" sz="2800" dirty="0" smtClean="0">
              <a:latin typeface="標楷體" panose="03000509000000000000" pitchFamily="65" charset="-120"/>
              <a:ea typeface="標楷體" panose="03000509000000000000" pitchFamily="65" charset="-120"/>
            </a:endParaRPr>
          </a:p>
          <a:p>
            <a:pPr marL="355600" indent="0">
              <a:buNone/>
            </a:pPr>
            <a:r>
              <a:rPr lang="en-US" altLang="zh-TW" sz="2800" dirty="0" smtClean="0">
                <a:latin typeface="標楷體" panose="03000509000000000000" pitchFamily="65" charset="-120"/>
                <a:ea typeface="標楷體" panose="03000509000000000000" pitchFamily="65" charset="-120"/>
              </a:rPr>
              <a:t>6.</a:t>
            </a:r>
            <a:r>
              <a:rPr lang="zh-TW" altLang="en-US" sz="2800" dirty="0">
                <a:solidFill>
                  <a:prstClr val="black"/>
                </a:solidFill>
                <a:latin typeface="標楷體" panose="03000509000000000000" pitchFamily="65" charset="-120"/>
                <a:ea typeface="標楷體" panose="03000509000000000000" pitchFamily="65" charset="-120"/>
                <a:cs typeface="+mj-cs"/>
              </a:rPr>
              <a:t>廠商報價低於底價</a:t>
            </a:r>
            <a:r>
              <a:rPr lang="en-US" altLang="zh-TW" sz="2800" dirty="0">
                <a:solidFill>
                  <a:prstClr val="black"/>
                </a:solidFill>
                <a:latin typeface="標楷體" panose="03000509000000000000" pitchFamily="65" charset="-120"/>
                <a:ea typeface="標楷體" panose="03000509000000000000" pitchFamily="65" charset="-120"/>
                <a:cs typeface="+mj-cs"/>
              </a:rPr>
              <a:t>80%</a:t>
            </a:r>
            <a:r>
              <a:rPr lang="zh-TW" altLang="en-US" sz="2800" dirty="0">
                <a:solidFill>
                  <a:prstClr val="black"/>
                </a:solidFill>
                <a:latin typeface="標楷體" panose="03000509000000000000" pitchFamily="65" charset="-120"/>
                <a:ea typeface="標楷體" panose="03000509000000000000" pitchFamily="65" charset="-120"/>
                <a:cs typeface="+mj-cs"/>
              </a:rPr>
              <a:t>履約誠信品質審查</a:t>
            </a:r>
            <a:endParaRPr lang="en-US" altLang="zh-TW" sz="2800" dirty="0" smtClean="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sz="2800" dirty="0" smtClean="0">
                <a:latin typeface="標楷體" panose="03000509000000000000" pitchFamily="65" charset="-120"/>
                <a:ea typeface="標楷體" panose="03000509000000000000" pitchFamily="65" charset="-120"/>
              </a:rPr>
              <a:t>採購作業相關事項分享：規格、估價、預算分析、公開招標及驗收等</a:t>
            </a:r>
            <a:endParaRPr lang="zh-TW"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58152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zh-TW" sz="4000" dirty="0">
                <a:latin typeface="標楷體" panose="03000509000000000000" pitchFamily="65" charset="-120"/>
                <a:ea typeface="標楷體" panose="03000509000000000000" pitchFamily="65" charset="-120"/>
              </a:rPr>
              <a:t>未依採購作業程序辦理而違反採購人員倫理準則之處理</a:t>
            </a:r>
            <a:r>
              <a:rPr lang="en-US" altLang="zh-TW" sz="4000" dirty="0">
                <a:latin typeface="標楷體" panose="03000509000000000000" pitchFamily="65" charset="-120"/>
                <a:ea typeface="標楷體" panose="03000509000000000000" pitchFamily="65" charset="-120"/>
              </a:rPr>
              <a:t>?</a:t>
            </a:r>
            <a:endParaRPr lang="zh-TW" altLang="en-US" sz="4000" dirty="0"/>
          </a:p>
        </p:txBody>
      </p:sp>
      <p:sp>
        <p:nvSpPr>
          <p:cNvPr id="4" name="矩形 3"/>
          <p:cNvSpPr/>
          <p:nvPr/>
        </p:nvSpPr>
        <p:spPr>
          <a:xfrm>
            <a:off x="520966" y="1617051"/>
            <a:ext cx="9361040" cy="5734903"/>
          </a:xfrm>
          <a:prstGeom prst="rect">
            <a:avLst/>
          </a:prstGeom>
        </p:spPr>
        <p:txBody>
          <a:bodyPr wrap="square">
            <a:spAutoFit/>
          </a:bodyPr>
          <a:lstStyle/>
          <a:p>
            <a:pPr>
              <a:lnSpc>
                <a:spcPts val="2400"/>
              </a:lnSpc>
              <a:spcAft>
                <a:spcPts val="0"/>
              </a:spcAft>
            </a:pPr>
            <a:r>
              <a:rPr lang="zh-TW" altLang="zh-TW" sz="2800" kern="100" dirty="0">
                <a:solidFill>
                  <a:srgbClr val="0000FF"/>
                </a:solidFill>
                <a:effectLst>
                  <a:outerShdw blurRad="38100" dist="38100" dir="2700000" algn="tl">
                    <a:srgbClr val="000000">
                      <a:alpha val="43137"/>
                    </a:srgbClr>
                  </a:outerShdw>
                </a:effectLst>
                <a:ea typeface="標楷體"/>
                <a:cs typeface="Times New Roman"/>
              </a:rPr>
              <a:t>處置措施</a:t>
            </a:r>
            <a:r>
              <a:rPr lang="zh-TW" altLang="zh-TW" sz="2800" kern="100" dirty="0">
                <a:solidFill>
                  <a:srgbClr val="0000FF"/>
                </a:solidFill>
                <a:effectLst>
                  <a:outerShdw blurRad="38100" dist="38100" dir="2700000" algn="tl">
                    <a:srgbClr val="000000">
                      <a:alpha val="43137"/>
                    </a:srgbClr>
                  </a:outerShdw>
                </a:effectLst>
                <a:cs typeface="Times New Roman"/>
              </a:rPr>
              <a:t>：</a:t>
            </a:r>
          </a:p>
          <a:p>
            <a:pPr marL="628650" lvl="0" indent="-628650">
              <a:lnSpc>
                <a:spcPts val="2600"/>
              </a:lnSpc>
              <a:spcAft>
                <a:spcPts val="0"/>
              </a:spcAft>
            </a:pPr>
            <a:r>
              <a:rPr lang="zh-TW" altLang="en-US" sz="2400" kern="100" dirty="0" smtClean="0">
                <a:ea typeface="標楷體"/>
                <a:cs typeface="Times New Roman"/>
              </a:rPr>
              <a:t>一</a:t>
            </a:r>
            <a:r>
              <a:rPr lang="zh-TW" altLang="en-US" sz="2400" kern="100" dirty="0" smtClean="0">
                <a:latin typeface="新細明體"/>
                <a:ea typeface="新細明體"/>
                <a:cs typeface="Times New Roman"/>
              </a:rPr>
              <a:t>、</a:t>
            </a:r>
            <a:r>
              <a:rPr lang="zh-TW" altLang="zh-TW" sz="2400" kern="100" dirty="0" smtClean="0">
                <a:ea typeface="標楷體"/>
                <a:cs typeface="Times New Roman"/>
              </a:rPr>
              <a:t>採購</a:t>
            </a:r>
            <a:r>
              <a:rPr lang="zh-TW" altLang="zh-TW" sz="2400" kern="100" dirty="0">
                <a:ea typeface="標楷體"/>
                <a:cs typeface="Times New Roman"/>
              </a:rPr>
              <a:t>人員倫理準則第十二條第一項</a:t>
            </a:r>
            <a:r>
              <a:rPr lang="zh-TW" altLang="zh-TW" sz="2400" kern="100" dirty="0">
                <a:cs typeface="Times New Roman"/>
              </a:rPr>
              <a:t>：</a:t>
            </a:r>
            <a:r>
              <a:rPr lang="zh-TW" altLang="zh-TW" sz="2400" kern="100" dirty="0">
                <a:ea typeface="標楷體"/>
                <a:cs typeface="Times New Roman"/>
              </a:rPr>
              <a:t>機關發現採購人員有違反本準則之情事者</a:t>
            </a:r>
            <a:r>
              <a:rPr lang="zh-TW" altLang="zh-TW" sz="2400" kern="100" dirty="0">
                <a:cs typeface="Times New Roman"/>
              </a:rPr>
              <a:t>，</a:t>
            </a:r>
            <a:r>
              <a:rPr lang="zh-TW" altLang="zh-TW" sz="2400" kern="100" dirty="0">
                <a:ea typeface="標楷體"/>
                <a:cs typeface="Times New Roman"/>
              </a:rPr>
              <a:t>應審酌其情狀</a:t>
            </a:r>
            <a:r>
              <a:rPr lang="zh-TW" altLang="zh-TW" sz="2400" kern="100" dirty="0">
                <a:cs typeface="Times New Roman"/>
              </a:rPr>
              <a:t>，</a:t>
            </a:r>
            <a:r>
              <a:rPr lang="zh-TW" altLang="zh-TW" sz="2400" kern="100" dirty="0">
                <a:ea typeface="標楷體"/>
                <a:cs typeface="Times New Roman"/>
              </a:rPr>
              <a:t>並給予申辯機會後</a:t>
            </a:r>
            <a:r>
              <a:rPr lang="zh-TW" altLang="zh-TW" sz="2400" kern="100" dirty="0">
                <a:cs typeface="Times New Roman"/>
              </a:rPr>
              <a:t>，</a:t>
            </a:r>
            <a:r>
              <a:rPr lang="zh-TW" altLang="zh-TW" sz="2400" kern="100" dirty="0">
                <a:ea typeface="標楷體"/>
                <a:cs typeface="Times New Roman"/>
              </a:rPr>
              <a:t>迅速採取必要之處置</a:t>
            </a:r>
            <a:r>
              <a:rPr lang="zh-TW" altLang="zh-TW" sz="2400" kern="100" dirty="0">
                <a:cs typeface="Times New Roman"/>
              </a:rPr>
              <a:t>：</a:t>
            </a:r>
            <a:endParaRPr lang="zh-TW" altLang="zh-TW" sz="2000" kern="100" dirty="0">
              <a:cs typeface="Times New Roman"/>
            </a:endParaRPr>
          </a:p>
          <a:p>
            <a:pPr marL="1081088" lvl="0" indent="-546100">
              <a:lnSpc>
                <a:spcPts val="2600"/>
              </a:lnSpc>
              <a:spcAft>
                <a:spcPts val="0"/>
              </a:spcAft>
            </a:pPr>
            <a:r>
              <a:rPr lang="en-US" altLang="zh-TW" sz="2400" kern="100" dirty="0" smtClean="0">
                <a:ea typeface="標楷體"/>
                <a:cs typeface="Times New Roman"/>
              </a:rPr>
              <a:t>(</a:t>
            </a:r>
            <a:r>
              <a:rPr lang="zh-TW" altLang="en-US" sz="2400" kern="100" dirty="0" smtClean="0">
                <a:ea typeface="標楷體"/>
                <a:cs typeface="Times New Roman"/>
              </a:rPr>
              <a:t>一</a:t>
            </a:r>
            <a:r>
              <a:rPr lang="en-US" altLang="zh-TW" sz="2400" kern="100" dirty="0" smtClean="0">
                <a:ea typeface="標楷體"/>
                <a:cs typeface="Times New Roman"/>
              </a:rPr>
              <a:t>)</a:t>
            </a:r>
            <a:r>
              <a:rPr lang="zh-TW" altLang="zh-TW" sz="2400" kern="100" dirty="0" smtClean="0">
                <a:ea typeface="標楷體"/>
                <a:cs typeface="Times New Roman"/>
              </a:rPr>
              <a:t>公務員</a:t>
            </a:r>
            <a:r>
              <a:rPr lang="zh-TW" altLang="zh-TW" sz="2400" kern="100" dirty="0">
                <a:ea typeface="標楷體"/>
                <a:cs typeface="Times New Roman"/>
              </a:rPr>
              <a:t>服務法</a:t>
            </a:r>
            <a:r>
              <a:rPr lang="zh-TW" altLang="zh-TW" sz="2400" kern="100" dirty="0">
                <a:cs typeface="Times New Roman"/>
              </a:rPr>
              <a:t>、</a:t>
            </a:r>
            <a:r>
              <a:rPr lang="zh-TW" altLang="zh-TW" sz="2400" kern="100" dirty="0">
                <a:ea typeface="標楷體"/>
                <a:cs typeface="Times New Roman"/>
              </a:rPr>
              <a:t>公務員懲戒法</a:t>
            </a:r>
            <a:r>
              <a:rPr lang="zh-TW" altLang="zh-TW" sz="2400" kern="100" dirty="0">
                <a:cs typeface="Times New Roman"/>
              </a:rPr>
              <a:t>、</a:t>
            </a:r>
            <a:r>
              <a:rPr lang="zh-TW" altLang="zh-TW" sz="2400" kern="100" dirty="0">
                <a:ea typeface="標楷體"/>
                <a:cs typeface="Times New Roman"/>
              </a:rPr>
              <a:t>公務人員考績法及其他相關規定處置。其觸犯刑事法令者</a:t>
            </a:r>
            <a:r>
              <a:rPr lang="zh-TW" altLang="zh-TW" sz="2400" kern="100" dirty="0">
                <a:cs typeface="Times New Roman"/>
              </a:rPr>
              <a:t>，</a:t>
            </a:r>
            <a:r>
              <a:rPr lang="zh-TW" altLang="zh-TW" sz="2400" kern="100" dirty="0">
                <a:ea typeface="標楷體"/>
                <a:cs typeface="Times New Roman"/>
              </a:rPr>
              <a:t>應移送司法機關處理。</a:t>
            </a:r>
            <a:endParaRPr lang="zh-TW" altLang="zh-TW" sz="2000" kern="100" dirty="0">
              <a:cs typeface="Times New Roman"/>
            </a:endParaRPr>
          </a:p>
          <a:p>
            <a:pPr marL="628650" lvl="0" indent="-93663">
              <a:lnSpc>
                <a:spcPts val="2600"/>
              </a:lnSpc>
              <a:spcAft>
                <a:spcPts val="0"/>
              </a:spcAft>
            </a:pPr>
            <a:r>
              <a:rPr lang="en-US" altLang="zh-TW" sz="2400" kern="100" dirty="0" smtClean="0">
                <a:ea typeface="標楷體"/>
                <a:cs typeface="Times New Roman"/>
              </a:rPr>
              <a:t>(</a:t>
            </a:r>
            <a:r>
              <a:rPr lang="zh-TW" altLang="en-US" sz="2400" kern="100" dirty="0" smtClean="0">
                <a:ea typeface="標楷體"/>
                <a:cs typeface="Times New Roman"/>
              </a:rPr>
              <a:t>二</a:t>
            </a:r>
            <a:r>
              <a:rPr lang="en-US" altLang="zh-TW" sz="2400" kern="100" dirty="0" smtClean="0">
                <a:ea typeface="標楷體"/>
                <a:cs typeface="Times New Roman"/>
              </a:rPr>
              <a:t>)</a:t>
            </a:r>
            <a:r>
              <a:rPr lang="zh-TW" altLang="zh-TW" sz="2400" kern="100" dirty="0" smtClean="0">
                <a:ea typeface="標楷體"/>
                <a:cs typeface="Times New Roman"/>
              </a:rPr>
              <a:t>調離</a:t>
            </a:r>
            <a:r>
              <a:rPr lang="zh-TW" altLang="zh-TW" sz="2400" kern="100" dirty="0">
                <a:ea typeface="標楷體"/>
                <a:cs typeface="Times New Roman"/>
              </a:rPr>
              <a:t>與採購有關之職務。</a:t>
            </a:r>
            <a:endParaRPr lang="zh-TW" altLang="zh-TW" sz="2000" kern="100" dirty="0">
              <a:cs typeface="Times New Roman"/>
            </a:endParaRPr>
          </a:p>
          <a:p>
            <a:pPr marL="628650" lvl="0" indent="-93663">
              <a:lnSpc>
                <a:spcPts val="2600"/>
              </a:lnSpc>
              <a:spcAft>
                <a:spcPts val="0"/>
              </a:spcAft>
            </a:pPr>
            <a:r>
              <a:rPr lang="en-US" altLang="zh-TW" sz="2400" kern="100" dirty="0" smtClean="0">
                <a:ea typeface="標楷體"/>
                <a:cs typeface="Times New Roman"/>
              </a:rPr>
              <a:t>(</a:t>
            </a:r>
            <a:r>
              <a:rPr lang="zh-TW" altLang="en-US" sz="2400" kern="100" dirty="0" smtClean="0">
                <a:ea typeface="標楷體"/>
                <a:cs typeface="Times New Roman"/>
              </a:rPr>
              <a:t>三</a:t>
            </a:r>
            <a:r>
              <a:rPr lang="en-US" altLang="zh-TW" sz="2400" kern="100" dirty="0" smtClean="0">
                <a:ea typeface="標楷體"/>
                <a:cs typeface="Times New Roman"/>
              </a:rPr>
              <a:t>)</a:t>
            </a:r>
            <a:r>
              <a:rPr lang="zh-TW" altLang="zh-TW" sz="2400" kern="100" dirty="0" smtClean="0">
                <a:ea typeface="標楷體"/>
                <a:cs typeface="Times New Roman"/>
              </a:rPr>
              <a:t>施</a:t>
            </a:r>
            <a:r>
              <a:rPr lang="zh-TW" altLang="zh-TW" sz="2400" kern="100" dirty="0">
                <a:ea typeface="標楷體"/>
                <a:cs typeface="Times New Roman"/>
              </a:rPr>
              <a:t>予與採購有關之訓練。</a:t>
            </a:r>
            <a:endParaRPr lang="zh-TW" altLang="zh-TW" sz="2000" kern="100" dirty="0">
              <a:cs typeface="Times New Roman"/>
            </a:endParaRPr>
          </a:p>
          <a:p>
            <a:pPr marL="628650" lvl="0" indent="-628650">
              <a:lnSpc>
                <a:spcPts val="2600"/>
              </a:lnSpc>
              <a:spcAft>
                <a:spcPts val="0"/>
              </a:spcAft>
            </a:pPr>
            <a:r>
              <a:rPr lang="zh-TW" altLang="en-US" sz="2400" kern="100" dirty="0" smtClean="0">
                <a:ea typeface="標楷體"/>
                <a:cs typeface="Times New Roman"/>
              </a:rPr>
              <a:t>二</a:t>
            </a:r>
            <a:r>
              <a:rPr lang="zh-TW" altLang="en-US" sz="2400" kern="100" dirty="0" smtClean="0">
                <a:latin typeface="新細明體"/>
                <a:ea typeface="新細明體"/>
                <a:cs typeface="Times New Roman"/>
              </a:rPr>
              <a:t>、</a:t>
            </a:r>
            <a:r>
              <a:rPr lang="zh-TW" altLang="zh-TW" sz="2400" kern="100" dirty="0" smtClean="0">
                <a:ea typeface="標楷體"/>
                <a:cs typeface="Times New Roman"/>
              </a:rPr>
              <a:t>使用</a:t>
            </a:r>
            <a:r>
              <a:rPr lang="zh-TW" altLang="zh-TW" sz="2400" kern="100" dirty="0">
                <a:ea typeface="標楷體"/>
                <a:cs typeface="Times New Roman"/>
              </a:rPr>
              <a:t>單位於</a:t>
            </a:r>
            <a:r>
              <a:rPr lang="en-US" altLang="zh-TW" sz="2400" kern="100" dirty="0">
                <a:ea typeface="標楷體"/>
                <a:cs typeface="Times New Roman"/>
              </a:rPr>
              <a:t>106</a:t>
            </a:r>
            <a:r>
              <a:rPr lang="zh-TW" altLang="zh-TW" sz="2400" kern="100" dirty="0">
                <a:ea typeface="標楷體"/>
                <a:cs typeface="Times New Roman"/>
              </a:rPr>
              <a:t>年</a:t>
            </a:r>
            <a:r>
              <a:rPr lang="en-US" altLang="zh-TW" sz="2400" kern="100" dirty="0">
                <a:ea typeface="標楷體"/>
                <a:cs typeface="Times New Roman"/>
              </a:rPr>
              <a:t>9</a:t>
            </a:r>
            <a:r>
              <a:rPr lang="zh-TW" altLang="zh-TW" sz="2400" kern="100" dirty="0">
                <a:ea typeface="標楷體"/>
                <a:cs typeface="Times New Roman"/>
              </a:rPr>
              <a:t>月</a:t>
            </a:r>
            <a:r>
              <a:rPr lang="en-US" altLang="zh-TW" sz="2400" kern="100" dirty="0">
                <a:ea typeface="標楷體"/>
                <a:cs typeface="Times New Roman"/>
              </a:rPr>
              <a:t>30</a:t>
            </a:r>
            <a:r>
              <a:rPr lang="zh-TW" altLang="zh-TW" sz="2400" kern="100" dirty="0">
                <a:ea typeface="標楷體"/>
                <a:cs typeface="Times New Roman"/>
              </a:rPr>
              <a:t>日上簽</a:t>
            </a:r>
            <a:r>
              <a:rPr lang="en-US" altLang="zh-TW" sz="2400" kern="100" dirty="0">
                <a:ea typeface="標楷體"/>
                <a:cs typeface="Times New Roman"/>
              </a:rPr>
              <a:t>(</a:t>
            </a:r>
            <a:r>
              <a:rPr lang="zh-TW" altLang="zh-TW" sz="2400" kern="100" dirty="0">
                <a:ea typeface="標楷體"/>
                <a:cs typeface="Times New Roman"/>
              </a:rPr>
              <a:t>敘明原因及改善措施</a:t>
            </a:r>
            <a:r>
              <a:rPr lang="en-US" altLang="zh-TW" sz="2400" kern="100" dirty="0">
                <a:ea typeface="標楷體"/>
                <a:cs typeface="Times New Roman"/>
              </a:rPr>
              <a:t>)</a:t>
            </a:r>
            <a:r>
              <a:rPr lang="zh-TW" altLang="zh-TW" sz="2400" kern="100" dirty="0">
                <a:ea typeface="標楷體"/>
                <a:cs typeface="Times New Roman"/>
              </a:rPr>
              <a:t>自請處分</a:t>
            </a:r>
            <a:r>
              <a:rPr lang="en-US" altLang="zh-TW" sz="2400" kern="100" dirty="0">
                <a:ea typeface="標楷體"/>
                <a:cs typeface="Times New Roman"/>
              </a:rPr>
              <a:t>(</a:t>
            </a:r>
            <a:r>
              <a:rPr lang="zh-TW" altLang="zh-TW" sz="2400" kern="100" dirty="0">
                <a:ea typeface="標楷體"/>
                <a:cs typeface="Times New Roman"/>
              </a:rPr>
              <a:t>施予口頭告誡</a:t>
            </a:r>
            <a:r>
              <a:rPr lang="en-US" altLang="zh-TW" sz="2400" kern="100" dirty="0">
                <a:ea typeface="標楷體"/>
                <a:cs typeface="Times New Roman"/>
              </a:rPr>
              <a:t>…)</a:t>
            </a:r>
            <a:r>
              <a:rPr lang="zh-TW" altLang="zh-TW" sz="2400" kern="100" dirty="0">
                <a:ea typeface="標楷體"/>
                <a:cs typeface="Times New Roman"/>
              </a:rPr>
              <a:t>簽奉核可。</a:t>
            </a:r>
            <a:endParaRPr lang="zh-TW" altLang="zh-TW" sz="2000" kern="100" dirty="0">
              <a:cs typeface="Times New Roman"/>
            </a:endParaRPr>
          </a:p>
          <a:p>
            <a:pPr marL="628650" lvl="0" indent="-628650">
              <a:lnSpc>
                <a:spcPts val="2600"/>
              </a:lnSpc>
              <a:spcAft>
                <a:spcPts val="0"/>
              </a:spcAft>
            </a:pPr>
            <a:r>
              <a:rPr lang="zh-TW" altLang="en-US" sz="2400" kern="100" dirty="0" smtClean="0">
                <a:ea typeface="標楷體"/>
                <a:cs typeface="Times New Roman"/>
              </a:rPr>
              <a:t>三</a:t>
            </a:r>
            <a:r>
              <a:rPr lang="zh-TW" altLang="en-US" sz="2400" kern="100" dirty="0" smtClean="0">
                <a:latin typeface="新細明體"/>
                <a:ea typeface="新細明體"/>
                <a:cs typeface="Times New Roman"/>
              </a:rPr>
              <a:t>、</a:t>
            </a:r>
            <a:r>
              <a:rPr lang="zh-TW" altLang="zh-TW" sz="2400" kern="100" dirty="0" smtClean="0">
                <a:ea typeface="標楷體"/>
                <a:cs typeface="Times New Roman"/>
              </a:rPr>
              <a:t>採購</a:t>
            </a:r>
            <a:r>
              <a:rPr lang="zh-TW" altLang="zh-TW" sz="2400" kern="100" dirty="0">
                <a:ea typeface="標楷體"/>
                <a:cs typeface="Times New Roman"/>
              </a:rPr>
              <a:t>作業程序繁雜，因不諳採購規定造成採購作業程序有瑕疵不周延，為可能發生之情況</a:t>
            </a:r>
            <a:r>
              <a:rPr lang="zh-TW" altLang="zh-TW" sz="2400" kern="100" dirty="0">
                <a:cs typeface="Times New Roman"/>
              </a:rPr>
              <a:t>，</a:t>
            </a:r>
            <a:r>
              <a:rPr lang="zh-TW" altLang="zh-TW" sz="2400" kern="100" dirty="0">
                <a:ea typeface="標楷體"/>
                <a:cs typeface="Times New Roman"/>
              </a:rPr>
              <a:t>秘書室管理科亦針對採購各階段</a:t>
            </a:r>
            <a:r>
              <a:rPr lang="en-US" altLang="zh-TW" sz="2400" kern="100" dirty="0">
                <a:ea typeface="標楷體"/>
                <a:cs typeface="Times New Roman"/>
              </a:rPr>
              <a:t>(</a:t>
            </a:r>
            <a:r>
              <a:rPr lang="zh-TW" altLang="zh-TW" sz="2400" kern="100" dirty="0">
                <a:ea typeface="標楷體"/>
                <a:cs typeface="Times New Roman"/>
              </a:rPr>
              <a:t>申請、招標及履約</a:t>
            </a:r>
            <a:r>
              <a:rPr lang="en-US" altLang="zh-TW" sz="2400" kern="100" dirty="0">
                <a:ea typeface="標楷體"/>
                <a:cs typeface="Times New Roman"/>
              </a:rPr>
              <a:t>)</a:t>
            </a:r>
            <a:r>
              <a:rPr lang="zh-TW" altLang="zh-TW" sz="2400" kern="100" dirty="0">
                <a:ea typeface="標楷體"/>
                <a:cs typeface="Times New Roman"/>
              </a:rPr>
              <a:t>採購承辦人員應持續注意改進事項</a:t>
            </a:r>
            <a:r>
              <a:rPr lang="zh-TW" altLang="zh-TW" sz="2400" kern="100" dirty="0">
                <a:cs typeface="Times New Roman"/>
              </a:rPr>
              <a:t>，</a:t>
            </a:r>
            <a:r>
              <a:rPr lang="zh-TW" altLang="zh-TW" sz="2400" kern="100" dirty="0">
                <a:ea typeface="標楷體"/>
                <a:cs typeface="Times New Roman"/>
              </a:rPr>
              <a:t>每年舉辦研討會</a:t>
            </a:r>
            <a:r>
              <a:rPr lang="zh-TW" altLang="zh-TW" sz="2400" kern="100" dirty="0">
                <a:cs typeface="Times New Roman"/>
              </a:rPr>
              <a:t>、</a:t>
            </a:r>
            <a:r>
              <a:rPr lang="zh-TW" altLang="zh-TW" sz="2400" kern="100" dirty="0">
                <a:ea typeface="標楷體"/>
                <a:cs typeface="Times New Roman"/>
              </a:rPr>
              <a:t>採購專業課程及首頁的即時宣導</a:t>
            </a:r>
            <a:r>
              <a:rPr lang="zh-TW" altLang="zh-TW" sz="2400" kern="100" dirty="0">
                <a:cs typeface="Times New Roman"/>
              </a:rPr>
              <a:t>，</a:t>
            </a:r>
            <a:r>
              <a:rPr lang="zh-TW" altLang="zh-TW" sz="2400" kern="100" dirty="0">
                <a:ea typeface="標楷體"/>
                <a:cs typeface="Times New Roman"/>
              </a:rPr>
              <a:t>加強採購專業之訓練。本案作成案例加強宣導。</a:t>
            </a:r>
            <a:endParaRPr lang="zh-TW" altLang="zh-TW" sz="2000" kern="100" dirty="0">
              <a:cs typeface="Times New Roman"/>
            </a:endParaRPr>
          </a:p>
          <a:p>
            <a:pPr marL="628650" lvl="0" indent="-628650">
              <a:lnSpc>
                <a:spcPts val="2600"/>
              </a:lnSpc>
              <a:spcAft>
                <a:spcPts val="0"/>
              </a:spcAft>
            </a:pPr>
            <a:r>
              <a:rPr lang="zh-TW" altLang="en-US" sz="2400" kern="100" dirty="0" smtClean="0">
                <a:ea typeface="標楷體"/>
                <a:cs typeface="Times New Roman"/>
              </a:rPr>
              <a:t>四</a:t>
            </a:r>
            <a:r>
              <a:rPr lang="zh-TW" altLang="en-US" sz="2400" kern="100" dirty="0" smtClean="0">
                <a:latin typeface="新細明體"/>
                <a:ea typeface="新細明體"/>
                <a:cs typeface="Times New Roman"/>
              </a:rPr>
              <a:t>、</a:t>
            </a:r>
            <a:r>
              <a:rPr lang="zh-TW" altLang="zh-TW" sz="2400" kern="100" dirty="0" smtClean="0">
                <a:ea typeface="標楷體"/>
                <a:cs typeface="Times New Roman"/>
              </a:rPr>
              <a:t>使用</a:t>
            </a:r>
            <a:r>
              <a:rPr lang="zh-TW" altLang="zh-TW" sz="2400" kern="100" dirty="0">
                <a:ea typeface="標楷體"/>
                <a:cs typeface="Times New Roman"/>
              </a:rPr>
              <a:t>單位考量指派較具採購專業知識或熟諳行政程序的人員辦理採購案件。</a:t>
            </a:r>
            <a:endParaRPr lang="zh-TW" altLang="zh-TW" sz="2000" kern="100" dirty="0">
              <a:cs typeface="Times New Roman"/>
            </a:endParaRPr>
          </a:p>
        </p:txBody>
      </p:sp>
    </p:spTree>
    <p:extLst>
      <p:ext uri="{BB962C8B-B14F-4D97-AF65-F5344CB8AC3E}">
        <p14:creationId xmlns:p14="http://schemas.microsoft.com/office/powerpoint/2010/main" val="1085264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101566"/>
          </a:xfrm>
        </p:spPr>
        <p:txBody>
          <a:bodyPr/>
          <a:lstStyle/>
          <a:p>
            <a:r>
              <a:rPr lang="zh-TW" altLang="en-US" dirty="0" smtClean="0">
                <a:latin typeface="標楷體" panose="03000509000000000000" pitchFamily="65" charset="-120"/>
                <a:ea typeface="標楷體" panose="03000509000000000000" pitchFamily="65" charset="-120"/>
              </a:rPr>
              <a:t>洽拒絕往來廠商施作</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1314252" y="1980431"/>
            <a:ext cx="8352928" cy="2160240"/>
          </a:xfrm>
        </p:spPr>
        <p:txBody>
          <a:bodyPr>
            <a:noAutofit/>
          </a:bodyPr>
          <a:lstStyle/>
          <a:p>
            <a:pPr>
              <a:buFont typeface="Wingdings" panose="05000000000000000000" pitchFamily="2" charset="2"/>
              <a:buChar char="Ø"/>
            </a:pPr>
            <a:r>
              <a:rPr lang="zh-TW" altLang="en-US" sz="4400" dirty="0" smtClean="0">
                <a:latin typeface="標楷體" panose="03000509000000000000" pitchFamily="65" charset="-120"/>
                <a:ea typeface="標楷體" panose="03000509000000000000" pitchFamily="65" charset="-120"/>
              </a:rPr>
              <a:t>辦理小額</a:t>
            </a:r>
            <a:r>
              <a:rPr lang="zh-TW" altLang="en-US" sz="4400" dirty="0">
                <a:latin typeface="標楷體" panose="03000509000000000000" pitchFamily="65" charset="-120"/>
                <a:ea typeface="標楷體" panose="03000509000000000000" pitchFamily="65" charset="-120"/>
              </a:rPr>
              <a:t>購</a:t>
            </a:r>
            <a:r>
              <a:rPr lang="zh-TW" altLang="en-US" sz="4400" dirty="0" smtClean="0">
                <a:latin typeface="標楷體" panose="03000509000000000000" pitchFamily="65" charset="-120"/>
                <a:ea typeface="標楷體" panose="03000509000000000000" pitchFamily="65" charset="-120"/>
              </a:rPr>
              <a:t>案採購申請，洽拒絕往來廠商施作，衍生之問題</a:t>
            </a:r>
            <a:r>
              <a:rPr lang="zh-TW" altLang="en-US" sz="4400" dirty="0">
                <a:latin typeface="標楷體" panose="03000509000000000000" pitchFamily="65" charset="-120"/>
                <a:ea typeface="標楷體" panose="03000509000000000000" pitchFamily="65" charset="-120"/>
              </a:rPr>
              <a:t>及</a:t>
            </a:r>
            <a:r>
              <a:rPr lang="zh-TW" altLang="en-US" sz="4400" dirty="0" smtClean="0">
                <a:latin typeface="標楷體" panose="03000509000000000000" pitchFamily="65" charset="-120"/>
                <a:ea typeface="標楷體" panose="03000509000000000000" pitchFamily="65" charset="-120"/>
              </a:rPr>
              <a:t>後續處理</a:t>
            </a:r>
            <a:endParaRPr lang="zh-TW" altLang="en-US" sz="4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614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6112" y="125654"/>
            <a:ext cx="9624060" cy="1260211"/>
          </a:xfrm>
        </p:spPr>
        <p:txBody>
          <a:bodyPr/>
          <a:lstStyle/>
          <a:p>
            <a:r>
              <a:rPr lang="zh-TW" altLang="en-US" dirty="0">
                <a:latin typeface="標楷體" panose="03000509000000000000" pitchFamily="65" charset="-120"/>
                <a:ea typeface="標楷體" panose="03000509000000000000" pitchFamily="65" charset="-120"/>
              </a:rPr>
              <a:t>洽拒絕往來廠商施作</a:t>
            </a:r>
          </a:p>
        </p:txBody>
      </p:sp>
      <p:sp>
        <p:nvSpPr>
          <p:cNvPr id="4" name="文字方塊 3"/>
          <p:cNvSpPr txBox="1"/>
          <p:nvPr/>
        </p:nvSpPr>
        <p:spPr>
          <a:xfrm>
            <a:off x="1173121" y="1260351"/>
            <a:ext cx="8350041" cy="1200329"/>
          </a:xfrm>
          <a:prstGeom prst="rect">
            <a:avLst/>
          </a:prstGeom>
          <a:noFill/>
        </p:spPr>
        <p:txBody>
          <a:bodyPr wrap="square" rtlCol="0">
            <a:spAutoFit/>
          </a:bodyPr>
          <a:lstStyle/>
          <a:p>
            <a:pPr marL="1081088" indent="-1081088"/>
            <a:r>
              <a:rPr lang="zh-TW" altLang="en-US" sz="2400" dirty="0" smtClean="0">
                <a:latin typeface="標楷體" panose="03000509000000000000" pitchFamily="65" charset="-120"/>
                <a:ea typeface="標楷體" panose="03000509000000000000" pitchFamily="65" charset="-120"/>
              </a:rPr>
              <a:t>案例</a:t>
            </a:r>
            <a:r>
              <a:rPr lang="en-US" altLang="zh-TW" sz="2400" dirty="0" smtClean="0">
                <a:latin typeface="標楷體" panose="03000509000000000000" pitchFamily="65" charset="-120"/>
                <a:ea typeface="標楷體" panose="03000509000000000000" pitchFamily="65" charset="-120"/>
              </a:rPr>
              <a:t>1</a:t>
            </a:r>
            <a:r>
              <a:rPr lang="zh-TW" altLang="en-US" sz="2400" dirty="0" smtClean="0">
                <a:latin typeface="標楷體" panose="03000509000000000000" pitchFamily="65" charset="-120"/>
                <a:ea typeface="標楷體" panose="03000509000000000000" pitchFamily="65" charset="-120"/>
              </a:rPr>
              <a:t>：</a:t>
            </a:r>
            <a:r>
              <a:rPr lang="en-US" altLang="zh-TW" sz="2400" dirty="0" smtClean="0">
                <a:latin typeface="標楷體" panose="03000509000000000000" pitchFamily="65" charset="-120"/>
                <a:ea typeface="標楷體" panose="03000509000000000000" pitchFamily="65" charset="-120"/>
              </a:rPr>
              <a:t>NH10620502</a:t>
            </a:r>
            <a:r>
              <a:rPr lang="zh-TW" altLang="en-US" sz="2400" dirty="0" smtClean="0">
                <a:latin typeface="新細明體"/>
                <a:ea typeface="新細明體"/>
              </a:rPr>
              <a:t>「</a:t>
            </a:r>
            <a:r>
              <a:rPr lang="zh-TW" altLang="en-US" sz="2400" dirty="0" smtClean="0">
                <a:latin typeface="標楷體" panose="03000509000000000000" pitchFamily="65" charset="-120"/>
                <a:ea typeface="標楷體" panose="03000509000000000000" pitchFamily="65" charset="-120"/>
              </a:rPr>
              <a:t>銲</a:t>
            </a:r>
            <a:r>
              <a:rPr lang="zh-TW" altLang="en-US" sz="2400" dirty="0">
                <a:latin typeface="標楷體" panose="03000509000000000000" pitchFamily="65" charset="-120"/>
                <a:ea typeface="標楷體" panose="03000509000000000000" pitchFamily="65" charset="-120"/>
              </a:rPr>
              <a:t>接機程式控制器</a:t>
            </a:r>
            <a:r>
              <a:rPr lang="zh-TW" altLang="en-US" sz="2400" dirty="0" smtClean="0">
                <a:latin typeface="標楷體" panose="03000509000000000000" pitchFamily="65" charset="-120"/>
                <a:ea typeface="標楷體" panose="03000509000000000000" pitchFamily="65" charset="-120"/>
              </a:rPr>
              <a:t>檢修</a:t>
            </a:r>
            <a:r>
              <a:rPr lang="zh-TW" altLang="en-US" sz="2400" dirty="0" smtClean="0">
                <a:latin typeface="新細明體"/>
                <a:ea typeface="新細明體"/>
              </a:rPr>
              <a:t>」</a:t>
            </a:r>
            <a:r>
              <a:rPr lang="zh-TW" altLang="en-US" sz="2400" dirty="0" smtClean="0">
                <a:latin typeface="標楷體" panose="03000509000000000000" pitchFamily="65" charset="-120"/>
                <a:ea typeface="標楷體" panose="03000509000000000000" pitchFamily="65" charset="-120"/>
              </a:rPr>
              <a:t>金額</a:t>
            </a:r>
            <a:r>
              <a:rPr lang="en-US" altLang="zh-TW" sz="2400" dirty="0" smtClean="0">
                <a:latin typeface="標楷體" panose="03000509000000000000" pitchFamily="65" charset="-120"/>
                <a:ea typeface="標楷體" panose="03000509000000000000" pitchFamily="65" charset="-120"/>
              </a:rPr>
              <a:t>20,475</a:t>
            </a:r>
            <a:r>
              <a:rPr lang="zh-TW" altLang="en-US" sz="2400" dirty="0" smtClean="0">
                <a:latin typeface="標楷體" panose="03000509000000000000" pitchFamily="65" charset="-120"/>
                <a:ea typeface="標楷體" panose="03000509000000000000" pitchFamily="65" charset="-120"/>
              </a:rPr>
              <a:t>元，於</a:t>
            </a:r>
            <a:r>
              <a:rPr lang="en-US" altLang="zh-TW" sz="2400" dirty="0" smtClean="0">
                <a:latin typeface="標楷體" panose="03000509000000000000" pitchFamily="65" charset="-120"/>
                <a:ea typeface="標楷體" panose="03000509000000000000" pitchFamily="65" charset="-120"/>
              </a:rPr>
              <a:t>106</a:t>
            </a:r>
            <a:r>
              <a:rPr lang="zh-TW" altLang="en-US" sz="2400" dirty="0" smtClean="0">
                <a:latin typeface="標楷體" panose="03000509000000000000" pitchFamily="65" charset="-120"/>
                <a:ea typeface="標楷體" panose="03000509000000000000" pitchFamily="65" charset="-120"/>
              </a:rPr>
              <a:t>年</a:t>
            </a:r>
            <a:r>
              <a:rPr lang="en-US" altLang="zh-TW" sz="2400" dirty="0" smtClean="0">
                <a:latin typeface="標楷體" panose="03000509000000000000" pitchFamily="65" charset="-120"/>
                <a:ea typeface="標楷體" panose="03000509000000000000" pitchFamily="65" charset="-120"/>
              </a:rPr>
              <a:t>8</a:t>
            </a:r>
            <a:r>
              <a:rPr lang="zh-TW" altLang="en-US" sz="2400" dirty="0" smtClean="0">
                <a:latin typeface="標楷體" panose="03000509000000000000" pitchFamily="65" charset="-120"/>
                <a:ea typeface="標楷體" panose="03000509000000000000" pitchFamily="65" charset="-120"/>
              </a:rPr>
              <a:t>月</a:t>
            </a:r>
            <a:r>
              <a:rPr lang="en-US" altLang="zh-TW" sz="2400" dirty="0" smtClean="0">
                <a:latin typeface="標楷體" panose="03000509000000000000" pitchFamily="65" charset="-120"/>
                <a:ea typeface="標楷體" panose="03000509000000000000" pitchFamily="65" charset="-120"/>
              </a:rPr>
              <a:t>14</a:t>
            </a:r>
            <a:r>
              <a:rPr lang="zh-TW" altLang="en-US" sz="2400" dirty="0" smtClean="0">
                <a:latin typeface="標楷體" panose="03000509000000000000" pitchFamily="65" charset="-120"/>
                <a:ea typeface="標楷體" panose="03000509000000000000" pitchFamily="65" charset="-120"/>
              </a:rPr>
              <a:t>日奉單位核可並洽廣峰機械股份有限公司施作，且於</a:t>
            </a:r>
            <a:r>
              <a:rPr lang="en-US" altLang="zh-TW" sz="2400" dirty="0" smtClean="0">
                <a:latin typeface="標楷體" panose="03000509000000000000" pitchFamily="65" charset="-120"/>
                <a:ea typeface="標楷體" panose="03000509000000000000" pitchFamily="65" charset="-120"/>
              </a:rPr>
              <a:t>106</a:t>
            </a:r>
            <a:r>
              <a:rPr lang="zh-TW" altLang="en-US" sz="2400" dirty="0" smtClean="0">
                <a:latin typeface="標楷體" panose="03000509000000000000" pitchFamily="65" charset="-120"/>
                <a:ea typeface="標楷體" panose="03000509000000000000" pitchFamily="65" charset="-120"/>
              </a:rPr>
              <a:t>年</a:t>
            </a:r>
            <a:r>
              <a:rPr lang="en-US" altLang="zh-TW" sz="2400" dirty="0" smtClean="0">
                <a:latin typeface="標楷體" panose="03000509000000000000" pitchFamily="65" charset="-120"/>
                <a:ea typeface="標楷體" panose="03000509000000000000" pitchFamily="65" charset="-120"/>
              </a:rPr>
              <a:t>8</a:t>
            </a:r>
            <a:r>
              <a:rPr lang="zh-TW" altLang="en-US" sz="2400" dirty="0" smtClean="0">
                <a:latin typeface="標楷體" panose="03000509000000000000" pitchFamily="65" charset="-120"/>
                <a:ea typeface="標楷體" panose="03000509000000000000" pitchFamily="65" charset="-120"/>
              </a:rPr>
              <a:t>月</a:t>
            </a:r>
            <a:r>
              <a:rPr lang="en-US" altLang="zh-TW" sz="2400" dirty="0" smtClean="0">
                <a:latin typeface="標楷體" panose="03000509000000000000" pitchFamily="65" charset="-120"/>
                <a:ea typeface="標楷體" panose="03000509000000000000" pitchFamily="65" charset="-120"/>
              </a:rPr>
              <a:t>28</a:t>
            </a:r>
            <a:r>
              <a:rPr lang="zh-TW" altLang="en-US" sz="2400" dirty="0" smtClean="0">
                <a:latin typeface="標楷體" panose="03000509000000000000" pitchFamily="65" charset="-120"/>
                <a:ea typeface="標楷體" panose="03000509000000000000" pitchFamily="65" charset="-120"/>
              </a:rPr>
              <a:t>日完成結報付款</a:t>
            </a:r>
            <a:r>
              <a:rPr lang="zh-TW" altLang="en-US" sz="2400" dirty="0" smtClean="0">
                <a:latin typeface="標楷體"/>
                <a:ea typeface="標楷體"/>
              </a:rPr>
              <a:t>。</a:t>
            </a:r>
            <a:r>
              <a:rPr lang="zh-TW" altLang="en-US" sz="2400" dirty="0" smtClean="0">
                <a:latin typeface="標楷體" panose="03000509000000000000" pitchFamily="65" charset="-120"/>
                <a:ea typeface="標楷體" panose="03000509000000000000" pitchFamily="65" charset="-120"/>
              </a:rPr>
              <a:t> </a:t>
            </a:r>
            <a:endParaRPr lang="zh-TW" altLang="en-US" sz="2400" dirty="0">
              <a:latin typeface="標楷體" panose="03000509000000000000" pitchFamily="65" charset="-120"/>
              <a:ea typeface="標楷體" panose="03000509000000000000" pitchFamily="65" charset="-120"/>
            </a:endParaRPr>
          </a:p>
        </p:txBody>
      </p:sp>
      <p:grpSp>
        <p:nvGrpSpPr>
          <p:cNvPr id="12" name="群組 11"/>
          <p:cNvGrpSpPr/>
          <p:nvPr/>
        </p:nvGrpSpPr>
        <p:grpSpPr>
          <a:xfrm>
            <a:off x="742044" y="2585565"/>
            <a:ext cx="9659634" cy="4263443"/>
            <a:chOff x="742044" y="2585565"/>
            <a:chExt cx="9659634" cy="4263443"/>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044" y="2585565"/>
              <a:ext cx="5112568"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6660" y="3671067"/>
              <a:ext cx="5415018" cy="3177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橢圓 6"/>
            <p:cNvSpPr/>
            <p:nvPr/>
          </p:nvSpPr>
          <p:spPr>
            <a:xfrm>
              <a:off x="1530276" y="5796855"/>
              <a:ext cx="2376264"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5854612" y="5436815"/>
              <a:ext cx="4388632" cy="10081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 name="直線單箭頭接點 9"/>
            <p:cNvCxnSpPr>
              <a:endCxn id="8" idx="2"/>
            </p:cNvCxnSpPr>
            <p:nvPr/>
          </p:nvCxnSpPr>
          <p:spPr>
            <a:xfrm flipV="1">
              <a:off x="3906540" y="5940871"/>
              <a:ext cx="1948072" cy="252028"/>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3762524" y="5652839"/>
              <a:ext cx="2092088" cy="415498"/>
            </a:xfrm>
            <a:prstGeom prst="rect">
              <a:avLst/>
            </a:prstGeom>
            <a:noFill/>
          </p:spPr>
          <p:txBody>
            <a:bodyPr wrap="square" rtlCol="0">
              <a:spAutoFit/>
            </a:bodyPr>
            <a:lstStyle/>
            <a:p>
              <a:r>
                <a:rPr lang="zh-TW" altLang="en-US" b="1" dirty="0" smtClean="0">
                  <a:solidFill>
                    <a:srgbClr val="FF0000"/>
                  </a:solidFill>
                  <a:latin typeface="標楷體" panose="03000509000000000000" pitchFamily="65" charset="-120"/>
                  <a:ea typeface="標楷體" panose="03000509000000000000" pitchFamily="65" charset="-120"/>
                </a:rPr>
                <a:t>拒絕往來廠商</a:t>
              </a:r>
              <a:endParaRPr lang="zh-TW" altLang="en-US" b="1" dirty="0">
                <a:solidFill>
                  <a:srgbClr val="FF0000"/>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31227365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97098"/>
            <a:ext cx="9624060" cy="991245"/>
          </a:xfrm>
        </p:spPr>
        <p:txBody>
          <a:bodyPr/>
          <a:lstStyle/>
          <a:p>
            <a:r>
              <a:rPr lang="zh-TW" altLang="en-US" dirty="0">
                <a:latin typeface="標楷體" panose="03000509000000000000" pitchFamily="65" charset="-120"/>
                <a:ea typeface="標楷體" panose="03000509000000000000" pitchFamily="65" charset="-120"/>
              </a:rPr>
              <a:t>洽拒絕往來廠商施作</a:t>
            </a:r>
            <a:endParaRPr lang="zh-TW" altLang="en-US" dirty="0"/>
          </a:p>
        </p:txBody>
      </p:sp>
      <p:sp>
        <p:nvSpPr>
          <p:cNvPr id="4" name="矩形 3"/>
          <p:cNvSpPr/>
          <p:nvPr/>
        </p:nvSpPr>
        <p:spPr>
          <a:xfrm>
            <a:off x="1314252" y="1332359"/>
            <a:ext cx="8064896" cy="1200329"/>
          </a:xfrm>
          <a:prstGeom prst="rect">
            <a:avLst/>
          </a:prstGeom>
        </p:spPr>
        <p:txBody>
          <a:bodyPr wrap="square">
            <a:spAutoFit/>
          </a:bodyPr>
          <a:lstStyle/>
          <a:p>
            <a:pPr marL="893763" indent="-893763"/>
            <a:r>
              <a:rPr lang="zh-TW" altLang="en-US" sz="2400" dirty="0" smtClean="0">
                <a:latin typeface="標楷體" panose="03000509000000000000" pitchFamily="65" charset="-120"/>
                <a:ea typeface="標楷體" panose="03000509000000000000" pitchFamily="65" charset="-120"/>
              </a:rPr>
              <a:t>案例</a:t>
            </a:r>
            <a:r>
              <a:rPr lang="en-US" altLang="zh-TW" sz="2400" dirty="0" smtClean="0">
                <a:latin typeface="標楷體" panose="03000509000000000000" pitchFamily="65" charset="-120"/>
                <a:ea typeface="標楷體" panose="03000509000000000000" pitchFamily="65" charset="-120"/>
              </a:rPr>
              <a:t>2:NH1070067 </a:t>
            </a:r>
            <a:r>
              <a:rPr lang="zh-TW" altLang="en-US" sz="2400" dirty="0">
                <a:latin typeface="標楷體" panose="03000509000000000000" pitchFamily="65" charset="-120"/>
                <a:ea typeface="標楷體" panose="03000509000000000000" pitchFamily="65" charset="-120"/>
              </a:rPr>
              <a:t>「銲機水箱清潔及夾砂管更換」</a:t>
            </a:r>
            <a:r>
              <a:rPr lang="zh-TW" altLang="en-US" sz="2400" dirty="0" smtClean="0">
                <a:latin typeface="標楷體" panose="03000509000000000000" pitchFamily="65" charset="-120"/>
                <a:ea typeface="標楷體" panose="03000509000000000000" pitchFamily="65" charset="-120"/>
              </a:rPr>
              <a:t>金額</a:t>
            </a:r>
            <a:r>
              <a:rPr lang="en-US" altLang="zh-TW" sz="2400" dirty="0" smtClean="0">
                <a:latin typeface="標楷體" panose="03000509000000000000" pitchFamily="65" charset="-120"/>
                <a:ea typeface="標楷體" panose="03000509000000000000" pitchFamily="65" charset="-120"/>
              </a:rPr>
              <a:t>14,600</a:t>
            </a:r>
            <a:r>
              <a:rPr lang="zh-TW" altLang="en-US" sz="2400" dirty="0" smtClean="0">
                <a:latin typeface="標楷體" panose="03000509000000000000" pitchFamily="65" charset="-120"/>
                <a:ea typeface="標楷體" panose="03000509000000000000" pitchFamily="65" charset="-120"/>
              </a:rPr>
              <a:t>元</a:t>
            </a:r>
            <a:r>
              <a:rPr lang="zh-TW" altLang="en-US" sz="2400" dirty="0">
                <a:latin typeface="標楷體" panose="03000509000000000000" pitchFamily="65" charset="-120"/>
                <a:ea typeface="標楷體" panose="03000509000000000000" pitchFamily="65" charset="-120"/>
              </a:rPr>
              <a:t>，於</a:t>
            </a:r>
            <a:r>
              <a:rPr lang="en-US" altLang="zh-TW" sz="2400" dirty="0" smtClean="0">
                <a:latin typeface="標楷體" panose="03000509000000000000" pitchFamily="65" charset="-120"/>
                <a:ea typeface="標楷體" panose="03000509000000000000" pitchFamily="65" charset="-120"/>
              </a:rPr>
              <a:t>107</a:t>
            </a:r>
            <a:r>
              <a:rPr lang="zh-TW" altLang="en-US" sz="2400" dirty="0" smtClean="0">
                <a:latin typeface="標楷體" panose="03000509000000000000" pitchFamily="65" charset="-120"/>
                <a:ea typeface="標楷體" panose="03000509000000000000" pitchFamily="65" charset="-120"/>
              </a:rPr>
              <a:t>年</a:t>
            </a:r>
            <a:r>
              <a:rPr lang="en-US" altLang="zh-TW" sz="2400" dirty="0" smtClean="0">
                <a:latin typeface="標楷體" panose="03000509000000000000" pitchFamily="65" charset="-120"/>
                <a:ea typeface="標楷體" panose="03000509000000000000" pitchFamily="65" charset="-120"/>
              </a:rPr>
              <a:t>1</a:t>
            </a:r>
            <a:r>
              <a:rPr lang="zh-TW" altLang="en-US" sz="2400" dirty="0" smtClean="0">
                <a:latin typeface="標楷體" panose="03000509000000000000" pitchFamily="65" charset="-120"/>
                <a:ea typeface="標楷體" panose="03000509000000000000" pitchFamily="65" charset="-120"/>
              </a:rPr>
              <a:t>月</a:t>
            </a:r>
            <a:r>
              <a:rPr lang="en-US" altLang="zh-TW" sz="2400" dirty="0" smtClean="0">
                <a:latin typeface="標楷體" panose="03000509000000000000" pitchFamily="65" charset="-120"/>
                <a:ea typeface="標楷體" panose="03000509000000000000" pitchFamily="65" charset="-120"/>
              </a:rPr>
              <a:t>4</a:t>
            </a:r>
            <a:r>
              <a:rPr lang="zh-TW" altLang="en-US" sz="2400" dirty="0">
                <a:latin typeface="標楷體" panose="03000509000000000000" pitchFamily="65" charset="-120"/>
                <a:ea typeface="標楷體" panose="03000509000000000000" pitchFamily="65" charset="-120"/>
              </a:rPr>
              <a:t>日奉單位核可並洽廣峰機械股份有限公司施作，且於</a:t>
            </a:r>
            <a:r>
              <a:rPr lang="en-US" altLang="zh-TW" sz="2400" dirty="0" smtClean="0">
                <a:latin typeface="標楷體" panose="03000509000000000000" pitchFamily="65" charset="-120"/>
                <a:ea typeface="標楷體" panose="03000509000000000000" pitchFamily="65" charset="-120"/>
              </a:rPr>
              <a:t>107</a:t>
            </a:r>
            <a:r>
              <a:rPr lang="zh-TW" altLang="en-US" sz="2400" dirty="0" smtClean="0">
                <a:latin typeface="標楷體" panose="03000509000000000000" pitchFamily="65" charset="-120"/>
                <a:ea typeface="標楷體" panose="03000509000000000000" pitchFamily="65" charset="-120"/>
              </a:rPr>
              <a:t>年</a:t>
            </a:r>
            <a:r>
              <a:rPr lang="en-US" altLang="zh-TW" sz="2400" dirty="0" smtClean="0">
                <a:latin typeface="標楷體" panose="03000509000000000000" pitchFamily="65" charset="-120"/>
                <a:ea typeface="標楷體" panose="03000509000000000000" pitchFamily="65" charset="-120"/>
              </a:rPr>
              <a:t>1</a:t>
            </a:r>
            <a:r>
              <a:rPr lang="zh-TW" altLang="en-US" sz="2400" dirty="0" smtClean="0">
                <a:latin typeface="標楷體" panose="03000509000000000000" pitchFamily="65" charset="-120"/>
                <a:ea typeface="標楷體" panose="03000509000000000000" pitchFamily="65" charset="-120"/>
              </a:rPr>
              <a:t>月</a:t>
            </a:r>
            <a:r>
              <a:rPr lang="en-US" altLang="zh-TW" sz="2400" dirty="0" smtClean="0">
                <a:latin typeface="標楷體" panose="03000509000000000000" pitchFamily="65" charset="-120"/>
                <a:ea typeface="標楷體" panose="03000509000000000000" pitchFamily="65" charset="-120"/>
              </a:rPr>
              <a:t>9</a:t>
            </a:r>
            <a:r>
              <a:rPr lang="zh-TW" altLang="en-US" sz="2400" dirty="0" smtClean="0">
                <a:latin typeface="標楷體" panose="03000509000000000000" pitchFamily="65" charset="-120"/>
                <a:ea typeface="標楷體" panose="03000509000000000000" pitchFamily="65" charset="-120"/>
              </a:rPr>
              <a:t>日</a:t>
            </a:r>
            <a:r>
              <a:rPr lang="zh-TW" altLang="en-US" sz="2400" dirty="0">
                <a:latin typeface="標楷體" panose="03000509000000000000" pitchFamily="65" charset="-120"/>
                <a:ea typeface="標楷體" panose="03000509000000000000" pitchFamily="65" charset="-120"/>
              </a:rPr>
              <a:t>完成結報付款</a:t>
            </a:r>
            <a:r>
              <a:rPr lang="zh-TW" altLang="en-US" sz="2400" dirty="0" smtClean="0">
                <a:latin typeface="標楷體"/>
                <a:ea typeface="標楷體"/>
              </a:rPr>
              <a:t>。</a:t>
            </a:r>
            <a:endParaRPr lang="zh-TW" altLang="en-US" sz="2400" dirty="0">
              <a:latin typeface="標楷體" panose="03000509000000000000" pitchFamily="65" charset="-120"/>
              <a:ea typeface="標楷體" panose="03000509000000000000" pitchFamily="65" charset="-120"/>
            </a:endParaRPr>
          </a:p>
        </p:txBody>
      </p:sp>
      <p:grpSp>
        <p:nvGrpSpPr>
          <p:cNvPr id="10" name="群組 9"/>
          <p:cNvGrpSpPr/>
          <p:nvPr/>
        </p:nvGrpSpPr>
        <p:grpSpPr>
          <a:xfrm>
            <a:off x="306140" y="2844527"/>
            <a:ext cx="9807506" cy="4118335"/>
            <a:chOff x="306140" y="2480197"/>
            <a:chExt cx="9807506" cy="4118335"/>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140" y="2480197"/>
              <a:ext cx="5386018"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8628" y="3420591"/>
              <a:ext cx="5415018" cy="3177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橢圓 4"/>
            <p:cNvSpPr/>
            <p:nvPr/>
          </p:nvSpPr>
          <p:spPr>
            <a:xfrm>
              <a:off x="666180" y="5292799"/>
              <a:ext cx="2808312"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6426820" y="5292799"/>
              <a:ext cx="3456384"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單箭頭接點 8"/>
            <p:cNvCxnSpPr>
              <a:endCxn id="7" idx="2"/>
            </p:cNvCxnSpPr>
            <p:nvPr/>
          </p:nvCxnSpPr>
          <p:spPr>
            <a:xfrm>
              <a:off x="3474492" y="5616835"/>
              <a:ext cx="2952328" cy="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3762524" y="5176857"/>
              <a:ext cx="2092088" cy="415498"/>
            </a:xfrm>
            <a:prstGeom prst="rect">
              <a:avLst/>
            </a:prstGeom>
            <a:noFill/>
          </p:spPr>
          <p:txBody>
            <a:bodyPr wrap="square" rtlCol="0">
              <a:spAutoFit/>
            </a:bodyPr>
            <a:lstStyle/>
            <a:p>
              <a:r>
                <a:rPr lang="zh-TW" altLang="en-US" b="1" dirty="0" smtClean="0">
                  <a:solidFill>
                    <a:srgbClr val="FF0000"/>
                  </a:solidFill>
                  <a:latin typeface="標楷體" panose="03000509000000000000" pitchFamily="65" charset="-120"/>
                  <a:ea typeface="標楷體" panose="03000509000000000000" pitchFamily="65" charset="-120"/>
                </a:rPr>
                <a:t>拒絕往來廠商</a:t>
              </a:r>
              <a:endParaRPr lang="zh-TW" altLang="en-US" b="1" dirty="0">
                <a:solidFill>
                  <a:srgbClr val="FF0000"/>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1836831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13533"/>
          </a:xfrm>
        </p:spPr>
        <p:txBody>
          <a:bodyPr>
            <a:normAutofit fontScale="90000"/>
          </a:bodyPr>
          <a:lstStyle/>
          <a:p>
            <a:r>
              <a:rPr lang="zh-TW" altLang="en-US" dirty="0">
                <a:latin typeface="標楷體" panose="03000509000000000000" pitchFamily="65" charset="-120"/>
                <a:ea typeface="標楷體" panose="03000509000000000000" pitchFamily="65" charset="-120"/>
              </a:rPr>
              <a:t>洽拒絕往來廠商施</a:t>
            </a:r>
            <a:r>
              <a:rPr lang="zh-TW" altLang="en-US" dirty="0" smtClean="0">
                <a:latin typeface="標楷體" panose="03000509000000000000" pitchFamily="65" charset="-120"/>
                <a:ea typeface="標楷體" panose="03000509000000000000" pitchFamily="65" charset="-120"/>
              </a:rPr>
              <a:t>作</a:t>
            </a:r>
            <a:endParaRPr lang="zh-TW" altLang="en-US" dirty="0"/>
          </a:p>
        </p:txBody>
      </p:sp>
      <p:sp>
        <p:nvSpPr>
          <p:cNvPr id="5" name="文字方塊 4"/>
          <p:cNvSpPr txBox="1"/>
          <p:nvPr/>
        </p:nvSpPr>
        <p:spPr>
          <a:xfrm>
            <a:off x="1080957" y="1332359"/>
            <a:ext cx="8424936" cy="1061829"/>
          </a:xfrm>
          <a:prstGeom prst="rect">
            <a:avLst/>
          </a:prstGeom>
          <a:noFill/>
        </p:spPr>
        <p:txBody>
          <a:bodyPr wrap="square" rtlCol="0">
            <a:spAutoFit/>
          </a:bodyPr>
          <a:lstStyle/>
          <a:p>
            <a:pPr marL="273050" indent="-273050"/>
            <a:r>
              <a:rPr lang="en-US" altLang="zh-TW" dirty="0" smtClean="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審計</a:t>
            </a:r>
            <a:r>
              <a:rPr lang="zh-TW" altLang="en-US" dirty="0" smtClean="0">
                <a:latin typeface="標楷體" panose="03000509000000000000" pitchFamily="65" charset="-120"/>
                <a:ea typeface="標楷體" panose="03000509000000000000" pitchFamily="65" charset="-120"/>
              </a:rPr>
              <a:t>部赴本所進行</a:t>
            </a:r>
            <a:r>
              <a:rPr lang="en-US" altLang="zh-TW" dirty="0" smtClean="0">
                <a:latin typeface="標楷體" panose="03000509000000000000" pitchFamily="65" charset="-120"/>
                <a:ea typeface="標楷體" panose="03000509000000000000" pitchFamily="65" charset="-120"/>
              </a:rPr>
              <a:t>106</a:t>
            </a:r>
            <a:r>
              <a:rPr lang="zh-TW" altLang="en-US" dirty="0" smtClean="0">
                <a:latin typeface="標楷體" panose="03000509000000000000" pitchFamily="65" charset="-120"/>
                <a:ea typeface="標楷體" panose="03000509000000000000" pitchFamily="65" charset="-120"/>
              </a:rPr>
              <a:t>年度財務抽查，請本所查填之調查表其一為是否為拒絕往來廠商</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如下</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，本所採購期間</a:t>
            </a:r>
            <a:r>
              <a:rPr lang="en-US" altLang="zh-TW" dirty="0" smtClean="0">
                <a:latin typeface="標楷體" panose="03000509000000000000" pitchFamily="65" charset="-120"/>
                <a:ea typeface="標楷體" panose="03000509000000000000" pitchFamily="65" charset="-120"/>
              </a:rPr>
              <a:t>106</a:t>
            </a:r>
            <a:r>
              <a:rPr lang="zh-TW" altLang="en-US" dirty="0" smtClean="0">
                <a:latin typeface="標楷體" panose="03000509000000000000" pitchFamily="65" charset="-120"/>
                <a:ea typeface="標楷體" panose="03000509000000000000" pitchFamily="65" charset="-120"/>
              </a:rPr>
              <a:t>年</a:t>
            </a:r>
            <a:r>
              <a:rPr lang="en-US" altLang="zh-TW" dirty="0" smtClean="0">
                <a:latin typeface="標楷體" panose="03000509000000000000" pitchFamily="65" charset="-120"/>
                <a:ea typeface="標楷體" panose="03000509000000000000" pitchFamily="65" charset="-120"/>
              </a:rPr>
              <a:t>8</a:t>
            </a:r>
            <a:r>
              <a:rPr lang="zh-TW" altLang="en-US" dirty="0" smtClean="0">
                <a:latin typeface="標楷體" panose="03000509000000000000" pitchFamily="65" charset="-120"/>
                <a:ea typeface="標楷體" panose="03000509000000000000" pitchFamily="65" charset="-120"/>
              </a:rPr>
              <a:t>月</a:t>
            </a:r>
            <a:r>
              <a:rPr lang="en-US" altLang="zh-TW" dirty="0" smtClean="0">
                <a:latin typeface="標楷體" panose="03000509000000000000" pitchFamily="65" charset="-120"/>
                <a:ea typeface="標楷體" panose="03000509000000000000" pitchFamily="65" charset="-120"/>
              </a:rPr>
              <a:t>14</a:t>
            </a:r>
            <a:r>
              <a:rPr lang="zh-TW" altLang="en-US" dirty="0" smtClean="0">
                <a:latin typeface="標楷體" panose="03000509000000000000" pitchFamily="65" charset="-120"/>
                <a:ea typeface="標楷體" panose="03000509000000000000" pitchFamily="65" charset="-120"/>
              </a:rPr>
              <a:t>日確為拒絕往來期間</a:t>
            </a:r>
            <a:r>
              <a:rPr lang="en-US" altLang="zh-TW" dirty="0" smtClean="0">
                <a:latin typeface="標楷體" panose="03000509000000000000" pitchFamily="65" charset="-120"/>
                <a:ea typeface="標楷體" panose="03000509000000000000" pitchFamily="65" charset="-120"/>
              </a:rPr>
              <a:t>(104.8.29~107.8.28)</a:t>
            </a:r>
            <a:r>
              <a:rPr lang="zh-TW" altLang="en-US"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graphicFrame>
        <p:nvGraphicFramePr>
          <p:cNvPr id="6" name="物件 5"/>
          <p:cNvGraphicFramePr>
            <a:graphicFrameLocks noChangeAspect="1"/>
          </p:cNvGraphicFramePr>
          <p:nvPr>
            <p:extLst>
              <p:ext uri="{D42A27DB-BD31-4B8C-83A1-F6EECF244321}">
                <p14:modId xmlns:p14="http://schemas.microsoft.com/office/powerpoint/2010/main" val="1423416804"/>
              </p:ext>
            </p:extLst>
          </p:nvPr>
        </p:nvGraphicFramePr>
        <p:xfrm>
          <a:off x="1080957" y="2434059"/>
          <a:ext cx="9042400" cy="698500"/>
        </p:xfrm>
        <a:graphic>
          <a:graphicData uri="http://schemas.openxmlformats.org/presentationml/2006/ole">
            <mc:AlternateContent xmlns:mc="http://schemas.openxmlformats.org/markup-compatibility/2006">
              <mc:Choice xmlns:v="urn:schemas-microsoft-com:vml" Requires="v">
                <p:oleObj spid="_x0000_s6182" name="工作表" r:id="rId3" imgW="10843200" imgH="830508" progId="Excel.Sheet.12">
                  <p:embed/>
                </p:oleObj>
              </mc:Choice>
              <mc:Fallback>
                <p:oleObj name="工作表" r:id="rId3" imgW="10843200" imgH="830508" progId="Excel.Sheet.12">
                  <p:embed/>
                  <p:pic>
                    <p:nvPicPr>
                      <p:cNvPr id="0" name=""/>
                      <p:cNvPicPr/>
                      <p:nvPr/>
                    </p:nvPicPr>
                    <p:blipFill>
                      <a:blip r:embed="rId4"/>
                      <a:stretch>
                        <a:fillRect/>
                      </a:stretch>
                    </p:blipFill>
                    <p:spPr>
                      <a:xfrm>
                        <a:off x="1080957" y="2434059"/>
                        <a:ext cx="9042400" cy="698500"/>
                      </a:xfrm>
                      <a:prstGeom prst="rect">
                        <a:avLst/>
                      </a:prstGeom>
                    </p:spPr>
                  </p:pic>
                </p:oleObj>
              </mc:Fallback>
            </mc:AlternateContent>
          </a:graphicData>
        </a:graphic>
      </p:graphicFrame>
      <p:sp>
        <p:nvSpPr>
          <p:cNvPr id="7" name="文字方塊 6"/>
          <p:cNvSpPr txBox="1"/>
          <p:nvPr/>
        </p:nvSpPr>
        <p:spPr>
          <a:xfrm>
            <a:off x="988630" y="3276575"/>
            <a:ext cx="8928992" cy="1708160"/>
          </a:xfrm>
          <a:prstGeom prst="rect">
            <a:avLst/>
          </a:prstGeom>
          <a:noFill/>
        </p:spPr>
        <p:txBody>
          <a:bodyPr wrap="square" rtlCol="0">
            <a:spAutoFit/>
          </a:bodyPr>
          <a:lstStyle/>
          <a:p>
            <a:pPr marL="273050" indent="-185738"/>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本案屬小額購案</a:t>
            </a:r>
            <a:r>
              <a:rPr lang="en-US" altLang="zh-TW" dirty="0" smtClean="0">
                <a:latin typeface="標楷體" panose="03000509000000000000" pitchFamily="65" charset="-120"/>
                <a:ea typeface="標楷體" panose="03000509000000000000" pitchFamily="65" charset="-120"/>
              </a:rPr>
              <a:t>3</a:t>
            </a:r>
            <a:r>
              <a:rPr lang="zh-TW" altLang="en-US" dirty="0" smtClean="0">
                <a:latin typeface="標楷體" panose="03000509000000000000" pitchFamily="65" charset="-120"/>
                <a:ea typeface="標楷體" panose="03000509000000000000" pitchFamily="65" charset="-120"/>
              </a:rPr>
              <a:t>萬元以下，申請時無須加會監辦單位。</a:t>
            </a:r>
            <a:endParaRPr lang="en-US" altLang="zh-TW" dirty="0" smtClean="0">
              <a:latin typeface="標楷體" panose="03000509000000000000" pitchFamily="65" charset="-120"/>
              <a:ea typeface="標楷體" panose="03000509000000000000" pitchFamily="65" charset="-120"/>
            </a:endParaRPr>
          </a:p>
          <a:p>
            <a:pPr marL="360363" indent="-273050"/>
            <a:r>
              <a:rPr lang="en-US" altLang="zh-TW" dirty="0" smtClean="0">
                <a:latin typeface="標楷體" panose="03000509000000000000" pitchFamily="65" charset="-120"/>
                <a:ea typeface="標楷體" panose="03000509000000000000" pitchFamily="65" charset="-120"/>
              </a:rPr>
              <a:t>3.</a:t>
            </a:r>
            <a:r>
              <a:rPr lang="zh-TW" altLang="en-US" dirty="0" smtClean="0">
                <a:latin typeface="標楷體" panose="03000509000000000000" pitchFamily="65" charset="-120"/>
                <a:ea typeface="標楷體" panose="03000509000000000000" pitchFamily="65" charset="-120"/>
              </a:rPr>
              <a:t>本案承辦人員係為新進人員，未曾接受採購法相關訓練課程，</a:t>
            </a:r>
            <a:r>
              <a:rPr lang="zh-TW" altLang="en-US" b="1" u="sng" dirty="0" smtClean="0">
                <a:latin typeface="標楷體" panose="03000509000000000000" pitchFamily="65" charset="-120"/>
                <a:ea typeface="標楷體" panose="03000509000000000000" pitchFamily="65" charset="-120"/>
              </a:rPr>
              <a:t>列印拒絕往來廠商查詢之資料</a:t>
            </a:r>
            <a:r>
              <a:rPr lang="zh-TW" altLang="en-US" dirty="0" smtClean="0">
                <a:latin typeface="標楷體" panose="03000509000000000000" pitchFamily="65" charset="-120"/>
                <a:ea typeface="標楷體" panose="03000509000000000000" pitchFamily="65" charset="-120"/>
              </a:rPr>
              <a:t>，不清楚其用途。</a:t>
            </a:r>
            <a:endParaRPr lang="en-US" altLang="zh-TW" dirty="0" smtClean="0">
              <a:latin typeface="標楷體" panose="03000509000000000000" pitchFamily="65" charset="-120"/>
              <a:ea typeface="標楷體" panose="03000509000000000000" pitchFamily="65" charset="-120"/>
            </a:endParaRPr>
          </a:p>
          <a:p>
            <a:pPr marL="360363" indent="-273050"/>
            <a:r>
              <a:rPr lang="en-US" altLang="zh-TW" dirty="0" smtClean="0">
                <a:latin typeface="標楷體" panose="03000509000000000000" pitchFamily="65" charset="-120"/>
                <a:ea typeface="標楷體" panose="03000509000000000000" pitchFamily="65" charset="-120"/>
              </a:rPr>
              <a:t>4.</a:t>
            </a:r>
            <a:r>
              <a:rPr lang="zh-TW" altLang="en-US" dirty="0">
                <a:latin typeface="標楷體" panose="03000509000000000000" pitchFamily="65" charset="-120"/>
                <a:ea typeface="標楷體" panose="03000509000000000000" pitchFamily="65" charset="-120"/>
              </a:rPr>
              <a:t>本</a:t>
            </a:r>
            <a:r>
              <a:rPr lang="zh-TW" altLang="en-US" dirty="0" smtClean="0">
                <a:latin typeface="標楷體" panose="03000509000000000000" pitchFamily="65" charset="-120"/>
                <a:ea typeface="標楷體" panose="03000509000000000000" pitchFamily="65" charset="-120"/>
              </a:rPr>
              <a:t>案已完成</a:t>
            </a:r>
            <a:r>
              <a:rPr lang="zh-TW" altLang="en-US" dirty="0">
                <a:latin typeface="標楷體" panose="03000509000000000000" pitchFamily="65" charset="-120"/>
                <a:ea typeface="標楷體" panose="03000509000000000000" pitchFamily="65" charset="-120"/>
              </a:rPr>
              <a:t>施</a:t>
            </a:r>
            <a:r>
              <a:rPr lang="zh-TW" altLang="en-US" dirty="0" smtClean="0">
                <a:latin typeface="標楷體" panose="03000509000000000000" pitchFamily="65" charset="-120"/>
                <a:ea typeface="標楷體" panose="03000509000000000000" pitchFamily="65" charset="-120"/>
              </a:rPr>
              <a:t>作驗收</a:t>
            </a:r>
            <a:r>
              <a:rPr lang="zh-TW" altLang="en-US" dirty="0" smtClean="0">
                <a:latin typeface="新細明體"/>
                <a:ea typeface="新細明體"/>
              </a:rPr>
              <a:t>，</a:t>
            </a:r>
            <a:r>
              <a:rPr lang="zh-TW" altLang="en-US" dirty="0">
                <a:latin typeface="標楷體" panose="03000509000000000000" pitchFamily="65" charset="-120"/>
                <a:ea typeface="標楷體" panose="03000509000000000000" pitchFamily="65" charset="-120"/>
              </a:rPr>
              <a:t>結報時因</a:t>
            </a:r>
            <a:r>
              <a:rPr lang="zh-TW" altLang="en-US" dirty="0" smtClean="0">
                <a:latin typeface="標楷體" panose="03000509000000000000" pitchFamily="65" charset="-120"/>
                <a:ea typeface="標楷體" panose="03000509000000000000" pitchFamily="65" charset="-120"/>
              </a:rPr>
              <a:t>本</a:t>
            </a:r>
            <a:r>
              <a:rPr lang="zh-TW" altLang="en-US" dirty="0">
                <a:latin typeface="標楷體" panose="03000509000000000000" pitchFamily="65" charset="-120"/>
                <a:ea typeface="標楷體" panose="03000509000000000000" pitchFamily="65" charset="-120"/>
              </a:rPr>
              <a:t>所購案量較多</a:t>
            </a:r>
            <a:r>
              <a:rPr lang="zh-TW" altLang="en-US" dirty="0" smtClean="0">
                <a:latin typeface="標楷體" panose="03000509000000000000" pitchFamily="65" charset="-120"/>
                <a:ea typeface="標楷體" panose="03000509000000000000" pitchFamily="65" charset="-120"/>
              </a:rPr>
              <a:t>，致產生漏</a:t>
            </a:r>
            <a:r>
              <a:rPr lang="zh-TW" altLang="en-US" dirty="0">
                <a:latin typeface="標楷體" panose="03000509000000000000" pitchFamily="65" charset="-120"/>
                <a:ea typeface="標楷體" panose="03000509000000000000" pitchFamily="65" charset="-120"/>
              </a:rPr>
              <a:t>未注意承作廠商係屬拒絕往來廠商之</a:t>
            </a:r>
            <a:r>
              <a:rPr lang="zh-TW" altLang="en-US" dirty="0" smtClean="0">
                <a:latin typeface="標楷體" panose="03000509000000000000" pitchFamily="65" charset="-120"/>
                <a:ea typeface="標楷體" panose="03000509000000000000" pitchFamily="65" charset="-120"/>
              </a:rPr>
              <a:t>情況而撥付款項。</a:t>
            </a:r>
            <a:endParaRPr lang="zh-TW" altLang="en-US" dirty="0">
              <a:latin typeface="標楷體" panose="03000509000000000000" pitchFamily="65" charset="-120"/>
              <a:ea typeface="標楷體" panose="03000509000000000000" pitchFamily="65" charset="-120"/>
            </a:endParaRPr>
          </a:p>
        </p:txBody>
      </p:sp>
      <p:grpSp>
        <p:nvGrpSpPr>
          <p:cNvPr id="9" name="群組 8"/>
          <p:cNvGrpSpPr/>
          <p:nvPr/>
        </p:nvGrpSpPr>
        <p:grpSpPr>
          <a:xfrm>
            <a:off x="1080957" y="5148755"/>
            <a:ext cx="8744338" cy="1368153"/>
            <a:chOff x="900547" y="5089480"/>
            <a:chExt cx="8744338" cy="1368153"/>
          </a:xfrm>
        </p:grpSpPr>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547" y="5089480"/>
              <a:ext cx="8744338" cy="1368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橢圓 2"/>
            <p:cNvSpPr/>
            <p:nvPr/>
          </p:nvSpPr>
          <p:spPr>
            <a:xfrm>
              <a:off x="2303510" y="5719204"/>
              <a:ext cx="1800200" cy="4901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橢圓 3"/>
            <p:cNvSpPr/>
            <p:nvPr/>
          </p:nvSpPr>
          <p:spPr>
            <a:xfrm>
              <a:off x="6786860" y="5766338"/>
              <a:ext cx="1944216" cy="4901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1" name="直線單箭頭接點 10"/>
          <p:cNvCxnSpPr/>
          <p:nvPr/>
        </p:nvCxnSpPr>
        <p:spPr>
          <a:xfrm>
            <a:off x="2483920" y="4284687"/>
            <a:ext cx="702540" cy="1493792"/>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234132" y="1188343"/>
            <a:ext cx="677108" cy="1944216"/>
          </a:xfrm>
          <a:prstGeom prst="rect">
            <a:avLst/>
          </a:prstGeom>
          <a:noFill/>
        </p:spPr>
        <p:txBody>
          <a:bodyPr vert="eaVert" wrap="square" rtlCol="0">
            <a:spAutoFit/>
          </a:bodyPr>
          <a:lstStyle/>
          <a:p>
            <a:r>
              <a:rPr lang="zh-TW" altLang="en-US" sz="32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案由說明</a:t>
            </a:r>
            <a:endParaRPr lang="zh-TW" altLang="en-US" sz="32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0" name="向右箭號 9"/>
          <p:cNvSpPr/>
          <p:nvPr/>
        </p:nvSpPr>
        <p:spPr>
          <a:xfrm>
            <a:off x="810196" y="1863273"/>
            <a:ext cx="504056" cy="2971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615539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38188" y="180231"/>
            <a:ext cx="9624060" cy="936104"/>
          </a:xfrm>
        </p:spPr>
        <p:txBody>
          <a:bodyPr/>
          <a:lstStyle/>
          <a:p>
            <a:r>
              <a:rPr lang="zh-TW" altLang="en-US" dirty="0">
                <a:latin typeface="標楷體" panose="03000509000000000000" pitchFamily="65" charset="-120"/>
                <a:ea typeface="標楷體" panose="03000509000000000000" pitchFamily="65" charset="-120"/>
              </a:rPr>
              <a:t>洽拒絕往來廠商施作</a:t>
            </a:r>
          </a:p>
        </p:txBody>
      </p:sp>
      <p:grpSp>
        <p:nvGrpSpPr>
          <p:cNvPr id="9" name="群組 8"/>
          <p:cNvGrpSpPr/>
          <p:nvPr/>
        </p:nvGrpSpPr>
        <p:grpSpPr>
          <a:xfrm>
            <a:off x="584437" y="1620391"/>
            <a:ext cx="4284476" cy="5166853"/>
            <a:chOff x="594172" y="972319"/>
            <a:chExt cx="4284476" cy="5166853"/>
          </a:xfrm>
        </p:grpSpPr>
        <p:sp>
          <p:nvSpPr>
            <p:cNvPr id="5" name="文字方塊 4"/>
            <p:cNvSpPr txBox="1"/>
            <p:nvPr/>
          </p:nvSpPr>
          <p:spPr>
            <a:xfrm>
              <a:off x="594172" y="1647086"/>
              <a:ext cx="4248472" cy="1708160"/>
            </a:xfrm>
            <a:prstGeom prst="rect">
              <a:avLst/>
            </a:prstGeom>
            <a:noFill/>
            <a:ln>
              <a:solidFill>
                <a:schemeClr val="tx1"/>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簽</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a:t>
              </a:r>
              <a:r>
                <a:rPr lang="en-US" altLang="zh-TW" dirty="0" smtClean="0">
                  <a:latin typeface="標楷體" panose="03000509000000000000" pitchFamily="65" charset="-120"/>
                  <a:ea typeface="標楷體" panose="03000509000000000000" pitchFamily="65" charset="-120"/>
                  <a:sym typeface="Wingdings" panose="05000000000000000000" pitchFamily="2" charset="2"/>
                </a:rPr>
                <a:t>(1)</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敘明理由</a:t>
              </a:r>
              <a:endParaRPr lang="en-US" altLang="zh-TW" dirty="0" smtClean="0">
                <a:latin typeface="標楷體" panose="03000509000000000000" pitchFamily="65" charset="-120"/>
                <a:ea typeface="標楷體" panose="03000509000000000000" pitchFamily="65" charset="-120"/>
                <a:sym typeface="Wingdings" panose="05000000000000000000" pitchFamily="2" charset="2"/>
              </a:endParaRPr>
            </a:p>
            <a:p>
              <a:pPr marL="542925"/>
              <a:r>
                <a:rPr lang="en-US" altLang="zh-TW" dirty="0" smtClean="0">
                  <a:latin typeface="標楷體" panose="03000509000000000000" pitchFamily="65" charset="-120"/>
                  <a:ea typeface="標楷體" panose="03000509000000000000" pitchFamily="65" charset="-120"/>
                  <a:sym typeface="Wingdings" panose="05000000000000000000" pitchFamily="2" charset="2"/>
                </a:rPr>
                <a:t>(2)</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後續處理措施：</a:t>
              </a:r>
              <a:endParaRPr lang="en-US" altLang="zh-TW" dirty="0">
                <a:latin typeface="標楷體" panose="03000509000000000000" pitchFamily="65" charset="-120"/>
                <a:ea typeface="標楷體" panose="03000509000000000000" pitchFamily="65" charset="-120"/>
                <a:sym typeface="Wingdings" panose="05000000000000000000" pitchFamily="2" charset="2"/>
              </a:endParaRPr>
            </a:p>
            <a:p>
              <a:pPr marL="542925"/>
              <a:r>
                <a:rPr lang="en-US" altLang="zh-TW" dirty="0" smtClean="0">
                  <a:latin typeface="標楷體" panose="03000509000000000000" pitchFamily="65" charset="-120"/>
                  <a:ea typeface="標楷體" panose="03000509000000000000" pitchFamily="65" charset="-120"/>
                  <a:sym typeface="Wingdings" panose="05000000000000000000" pitchFamily="2" charset="2"/>
                </a:rPr>
                <a:t>1.</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加強訓練</a:t>
              </a:r>
              <a:endParaRPr lang="en-US" altLang="zh-TW" dirty="0">
                <a:latin typeface="標楷體" panose="03000509000000000000" pitchFamily="65" charset="-120"/>
                <a:ea typeface="標楷體" panose="03000509000000000000" pitchFamily="65" charset="-120"/>
                <a:sym typeface="Wingdings" panose="05000000000000000000" pitchFamily="2" charset="2"/>
              </a:endParaRPr>
            </a:p>
            <a:p>
              <a:pPr marL="811213" indent="-268288"/>
              <a:r>
                <a:rPr lang="en-US" altLang="zh-TW" dirty="0" smtClean="0">
                  <a:latin typeface="標楷體" panose="03000509000000000000" pitchFamily="65" charset="-120"/>
                  <a:ea typeface="標楷體" panose="03000509000000000000" pitchFamily="65" charset="-120"/>
                  <a:sym typeface="Wingdings" panose="05000000000000000000" pitchFamily="2" charset="2"/>
                </a:rPr>
                <a:t>2.</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依採購法第</a:t>
              </a:r>
              <a:r>
                <a:rPr lang="en-US" altLang="zh-TW" dirty="0" smtClean="0">
                  <a:latin typeface="標楷體" panose="03000509000000000000" pitchFamily="65" charset="-120"/>
                  <a:ea typeface="標楷體" panose="03000509000000000000" pitchFamily="65" charset="-120"/>
                  <a:sym typeface="Wingdings" panose="05000000000000000000" pitchFamily="2" charset="2"/>
                </a:rPr>
                <a:t>50</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條第</a:t>
              </a:r>
              <a:r>
                <a:rPr lang="en-US" altLang="zh-TW" dirty="0" smtClean="0">
                  <a:latin typeface="標楷體" panose="03000509000000000000" pitchFamily="65" charset="-120"/>
                  <a:ea typeface="標楷體" panose="03000509000000000000" pitchFamily="65" charset="-120"/>
                  <a:sym typeface="Wingdings" panose="05000000000000000000" pitchFamily="2" charset="2"/>
                </a:rPr>
                <a:t>2</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項</a:t>
              </a:r>
              <a:r>
                <a:rPr lang="zh-TW" altLang="en-US" u="sng" dirty="0" smtClean="0">
                  <a:latin typeface="標楷體" panose="03000509000000000000" pitchFamily="65" charset="-120"/>
                  <a:ea typeface="標楷體" panose="03000509000000000000" pitchFamily="65" charset="-120"/>
                  <a:sym typeface="Wingdings" panose="05000000000000000000" pitchFamily="2" charset="2"/>
                </a:rPr>
                <a:t>不解除契約</a:t>
              </a:r>
              <a:endParaRPr lang="en-US" altLang="zh-TW" u="sng" dirty="0" smtClean="0">
                <a:latin typeface="標楷體" panose="03000509000000000000" pitchFamily="65" charset="-120"/>
                <a:ea typeface="標楷體" panose="03000509000000000000" pitchFamily="65" charset="-120"/>
                <a:sym typeface="Wingdings" panose="05000000000000000000" pitchFamily="2" charset="2"/>
              </a:endParaRPr>
            </a:p>
          </p:txBody>
        </p:sp>
        <p:sp>
          <p:nvSpPr>
            <p:cNvPr id="6" name="向下箭號 5"/>
            <p:cNvSpPr/>
            <p:nvPr/>
          </p:nvSpPr>
          <p:spPr>
            <a:xfrm>
              <a:off x="2520386" y="3369818"/>
              <a:ext cx="216024" cy="3458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594172" y="3691780"/>
              <a:ext cx="4284476" cy="1384995"/>
            </a:xfrm>
            <a:prstGeom prst="rect">
              <a:avLst/>
            </a:prstGeom>
            <a:noFill/>
            <a:ln>
              <a:solidFill>
                <a:schemeClr val="tx1"/>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移請秘書室發函</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敘明解除</a:t>
              </a:r>
              <a:r>
                <a:rPr lang="zh-TW" altLang="en-US" dirty="0">
                  <a:latin typeface="標楷體" panose="03000509000000000000" pitchFamily="65" charset="-120"/>
                  <a:ea typeface="標楷體" panose="03000509000000000000" pitchFamily="65" charset="-120"/>
                </a:rPr>
                <a:t>契約不符合公共利益之事由</a:t>
              </a:r>
              <a:r>
                <a:rPr lang="zh-TW" altLang="en-US"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sym typeface="Wingdings" panose="05000000000000000000" pitchFamily="2" charset="2"/>
                </a:rPr>
                <a:t>依採購法第</a:t>
              </a:r>
              <a:r>
                <a:rPr lang="en-US" altLang="zh-TW" dirty="0">
                  <a:latin typeface="標楷體" panose="03000509000000000000" pitchFamily="65" charset="-120"/>
                  <a:ea typeface="標楷體" panose="03000509000000000000" pitchFamily="65" charset="-120"/>
                  <a:sym typeface="Wingdings" panose="05000000000000000000" pitchFamily="2" charset="2"/>
                </a:rPr>
                <a:t>50</a:t>
              </a:r>
              <a:r>
                <a:rPr lang="zh-TW" altLang="en-US" dirty="0">
                  <a:latin typeface="標楷體" panose="03000509000000000000" pitchFamily="65" charset="-120"/>
                  <a:ea typeface="標楷體" panose="03000509000000000000" pitchFamily="65" charset="-120"/>
                  <a:sym typeface="Wingdings" panose="05000000000000000000" pitchFamily="2" charset="2"/>
                </a:rPr>
                <a:t>條第</a:t>
              </a:r>
              <a:r>
                <a:rPr lang="en-US" altLang="zh-TW" dirty="0">
                  <a:latin typeface="標楷體" panose="03000509000000000000" pitchFamily="65" charset="-120"/>
                  <a:ea typeface="標楷體" panose="03000509000000000000" pitchFamily="65" charset="-120"/>
                  <a:sym typeface="Wingdings" panose="05000000000000000000" pitchFamily="2" charset="2"/>
                </a:rPr>
                <a:t>2</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項</a:t>
              </a:r>
              <a:r>
                <a:rPr lang="zh-TW" altLang="en-US" dirty="0" smtClean="0">
                  <a:latin typeface="標楷體" panose="03000509000000000000" pitchFamily="65" charset="-120"/>
                  <a:ea typeface="標楷體" panose="03000509000000000000" pitchFamily="65" charset="-120"/>
                </a:rPr>
                <a:t>報請上級機關</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原能會</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核准</a:t>
              </a:r>
              <a:r>
                <a:rPr lang="zh-TW" altLang="en-US" u="sng" dirty="0">
                  <a:latin typeface="標楷體" panose="03000509000000000000" pitchFamily="65" charset="-120"/>
                  <a:ea typeface="標楷體" panose="03000509000000000000" pitchFamily="65" charset="-120"/>
                  <a:sym typeface="Wingdings" panose="05000000000000000000" pitchFamily="2" charset="2"/>
                </a:rPr>
                <a:t>不解除</a:t>
              </a:r>
              <a:r>
                <a:rPr lang="zh-TW" altLang="en-US" u="sng" dirty="0" smtClean="0">
                  <a:latin typeface="標楷體" panose="03000509000000000000" pitchFamily="65" charset="-120"/>
                  <a:ea typeface="標楷體" panose="03000509000000000000" pitchFamily="65" charset="-120"/>
                  <a:sym typeface="Wingdings" panose="05000000000000000000" pitchFamily="2" charset="2"/>
                </a:rPr>
                <a:t>契約</a:t>
              </a:r>
              <a:endParaRPr lang="zh-TW" altLang="en-US" dirty="0">
                <a:latin typeface="標楷體" panose="03000509000000000000" pitchFamily="65" charset="-120"/>
                <a:ea typeface="標楷體" panose="03000509000000000000" pitchFamily="65" charset="-120"/>
              </a:endParaRPr>
            </a:p>
          </p:txBody>
        </p:sp>
        <p:sp>
          <p:nvSpPr>
            <p:cNvPr id="11" name="文字方塊 10"/>
            <p:cNvSpPr txBox="1"/>
            <p:nvPr/>
          </p:nvSpPr>
          <p:spPr>
            <a:xfrm>
              <a:off x="594172" y="5446675"/>
              <a:ext cx="4282207" cy="692497"/>
            </a:xfrm>
            <a:prstGeom prst="rect">
              <a:avLst/>
            </a:prstGeom>
            <a:noFill/>
            <a:ln>
              <a:solidFill>
                <a:schemeClr val="tx1"/>
              </a:solidFill>
            </a:ln>
          </p:spPr>
          <p:txBody>
            <a:bodyPr wrap="square" rtlCol="0">
              <a:spAutoFit/>
            </a:bodyPr>
            <a:lstStyle/>
            <a:p>
              <a:pPr algn="ctr"/>
              <a:r>
                <a:rPr lang="zh-TW" altLang="en-US" dirty="0" smtClean="0">
                  <a:latin typeface="標楷體" panose="03000509000000000000" pitchFamily="65" charset="-120"/>
                  <a:ea typeface="標楷體" panose="03000509000000000000" pitchFamily="65" charset="-120"/>
                </a:rPr>
                <a:t>原能會核准函</a:t>
              </a:r>
              <a:r>
                <a:rPr lang="en-US" altLang="zh-TW" sz="1800" dirty="0" smtClean="0">
                  <a:latin typeface="標楷體" panose="03000509000000000000" pitchFamily="65" charset="-120"/>
                  <a:ea typeface="標楷體" panose="03000509000000000000" pitchFamily="65" charset="-120"/>
                </a:rPr>
                <a:t>(107.3.15</a:t>
              </a:r>
              <a:r>
                <a:rPr lang="zh-TW" altLang="en-US" sz="1800" dirty="0" smtClean="0">
                  <a:latin typeface="標楷體" panose="03000509000000000000" pitchFamily="65" charset="-120"/>
                  <a:ea typeface="標楷體" panose="03000509000000000000" pitchFamily="65" charset="-120"/>
                </a:rPr>
                <a:t>會秘字第</a:t>
              </a:r>
              <a:r>
                <a:rPr lang="en-US" altLang="zh-TW" sz="1800" dirty="0" smtClean="0">
                  <a:latin typeface="標楷體" panose="03000509000000000000" pitchFamily="65" charset="-120"/>
                  <a:ea typeface="標楷體" panose="03000509000000000000" pitchFamily="65" charset="-120"/>
                </a:rPr>
                <a:t>1070002872</a:t>
              </a:r>
              <a:r>
                <a:rPr lang="zh-TW" altLang="en-US" sz="1800" dirty="0" smtClean="0">
                  <a:latin typeface="標楷體" panose="03000509000000000000" pitchFamily="65" charset="-120"/>
                  <a:ea typeface="標楷體" panose="03000509000000000000" pitchFamily="65" charset="-120"/>
                </a:rPr>
                <a:t>號函同意備查</a:t>
              </a:r>
              <a:r>
                <a:rPr lang="en-US" altLang="zh-TW" sz="1800" dirty="0" smtClean="0">
                  <a:latin typeface="標楷體" panose="03000509000000000000" pitchFamily="65" charset="-120"/>
                  <a:ea typeface="標楷體" panose="03000509000000000000" pitchFamily="65" charset="-120"/>
                </a:rPr>
                <a:t>)</a:t>
              </a:r>
              <a:endParaRPr lang="zh-TW" altLang="en-US" sz="1800" dirty="0">
                <a:latin typeface="標楷體" panose="03000509000000000000" pitchFamily="65" charset="-120"/>
                <a:ea typeface="標楷體" panose="03000509000000000000" pitchFamily="65" charset="-120"/>
              </a:endParaRPr>
            </a:p>
          </p:txBody>
        </p:sp>
        <p:sp>
          <p:nvSpPr>
            <p:cNvPr id="12" name="向下箭號 11"/>
            <p:cNvSpPr/>
            <p:nvPr/>
          </p:nvSpPr>
          <p:spPr>
            <a:xfrm>
              <a:off x="2554121" y="5076774"/>
              <a:ext cx="216024" cy="3458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1251979" y="972319"/>
              <a:ext cx="3312368" cy="415498"/>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方案一</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案例</a:t>
              </a:r>
              <a:r>
                <a:rPr lang="en-US" altLang="zh-TW" dirty="0" smtClean="0">
                  <a:latin typeface="標楷體" panose="03000509000000000000" pitchFamily="65" charset="-120"/>
                  <a:ea typeface="標楷體" panose="03000509000000000000" pitchFamily="65" charset="-120"/>
                </a:rPr>
                <a:t>1(106</a:t>
              </a:r>
              <a:r>
                <a:rPr lang="zh-TW" altLang="en-US" dirty="0" smtClean="0">
                  <a:latin typeface="標楷體" panose="03000509000000000000" pitchFamily="65" charset="-120"/>
                  <a:ea typeface="標楷體" panose="03000509000000000000" pitchFamily="65" charset="-120"/>
                </a:rPr>
                <a:t>年度</a:t>
              </a:r>
              <a:r>
                <a:rPr lang="en-US" altLang="zh-TW"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grpSp>
      <p:grpSp>
        <p:nvGrpSpPr>
          <p:cNvPr id="3" name="群組 2"/>
          <p:cNvGrpSpPr/>
          <p:nvPr/>
        </p:nvGrpSpPr>
        <p:grpSpPr>
          <a:xfrm>
            <a:off x="5438653" y="1609768"/>
            <a:ext cx="3986487" cy="4787100"/>
            <a:chOff x="5438653" y="1620391"/>
            <a:chExt cx="3986487" cy="4787100"/>
          </a:xfrm>
        </p:grpSpPr>
        <p:grpSp>
          <p:nvGrpSpPr>
            <p:cNvPr id="14" name="群組 13"/>
            <p:cNvGrpSpPr/>
            <p:nvPr/>
          </p:nvGrpSpPr>
          <p:grpSpPr>
            <a:xfrm>
              <a:off x="5438653" y="1620391"/>
              <a:ext cx="3986487" cy="4787100"/>
              <a:chOff x="5438653" y="1620391"/>
              <a:chExt cx="3986487" cy="4787100"/>
            </a:xfrm>
          </p:grpSpPr>
          <p:sp>
            <p:nvSpPr>
              <p:cNvPr id="13" name="文字方塊 12"/>
              <p:cNvSpPr txBox="1"/>
              <p:nvPr/>
            </p:nvSpPr>
            <p:spPr>
              <a:xfrm>
                <a:off x="5438653" y="2294314"/>
                <a:ext cx="3986487" cy="3000821"/>
              </a:xfrm>
              <a:prstGeom prst="rect">
                <a:avLst/>
              </a:prstGeom>
              <a:noFill/>
              <a:ln>
                <a:solidFill>
                  <a:schemeClr val="tx1"/>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簽</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a:t>
                </a:r>
                <a:r>
                  <a:rPr lang="en-US" altLang="zh-TW" dirty="0" smtClean="0">
                    <a:latin typeface="標楷體" panose="03000509000000000000" pitchFamily="65" charset="-120"/>
                    <a:ea typeface="標楷體" panose="03000509000000000000" pitchFamily="65" charset="-120"/>
                    <a:sym typeface="Wingdings" panose="05000000000000000000" pitchFamily="2" charset="2"/>
                  </a:rPr>
                  <a:t>(1)</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敘明理由</a:t>
                </a:r>
                <a:endParaRPr lang="en-US" altLang="zh-TW" dirty="0" smtClean="0">
                  <a:latin typeface="標楷體" panose="03000509000000000000" pitchFamily="65" charset="-120"/>
                  <a:ea typeface="標楷體" panose="03000509000000000000" pitchFamily="65" charset="-120"/>
                  <a:sym typeface="Wingdings" panose="05000000000000000000" pitchFamily="2" charset="2"/>
                </a:endParaRPr>
              </a:p>
              <a:p>
                <a:pPr marL="542925"/>
                <a:r>
                  <a:rPr lang="en-US" altLang="zh-TW" dirty="0" smtClean="0">
                    <a:latin typeface="標楷體" panose="03000509000000000000" pitchFamily="65" charset="-120"/>
                    <a:ea typeface="標楷體" panose="03000509000000000000" pitchFamily="65" charset="-120"/>
                    <a:sym typeface="Wingdings" panose="05000000000000000000" pitchFamily="2" charset="2"/>
                  </a:rPr>
                  <a:t>(2)</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後續處理措施：</a:t>
                </a:r>
                <a:endParaRPr lang="en-US" altLang="zh-TW" dirty="0">
                  <a:latin typeface="標楷體" panose="03000509000000000000" pitchFamily="65" charset="-120"/>
                  <a:ea typeface="標楷體" panose="03000509000000000000" pitchFamily="65" charset="-120"/>
                  <a:sym typeface="Wingdings" panose="05000000000000000000" pitchFamily="2" charset="2"/>
                </a:endParaRPr>
              </a:p>
              <a:p>
                <a:pPr marL="542925"/>
                <a:r>
                  <a:rPr lang="en-US" altLang="zh-TW" dirty="0" smtClean="0">
                    <a:latin typeface="標楷體" panose="03000509000000000000" pitchFamily="65" charset="-120"/>
                    <a:ea typeface="標楷體" panose="03000509000000000000" pitchFamily="65" charset="-120"/>
                    <a:sym typeface="Wingdings" panose="05000000000000000000" pitchFamily="2" charset="2"/>
                  </a:rPr>
                  <a:t>1.</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加強訓練</a:t>
                </a:r>
                <a:endParaRPr lang="en-US" altLang="zh-TW" dirty="0">
                  <a:latin typeface="標楷體" panose="03000509000000000000" pitchFamily="65" charset="-120"/>
                  <a:ea typeface="標楷體" panose="03000509000000000000" pitchFamily="65" charset="-120"/>
                  <a:sym typeface="Wingdings" panose="05000000000000000000" pitchFamily="2" charset="2"/>
                </a:endParaRPr>
              </a:p>
              <a:p>
                <a:pPr marL="803275" indent="-260350"/>
                <a:r>
                  <a:rPr lang="en-US" altLang="zh-TW" dirty="0" smtClean="0">
                    <a:latin typeface="標楷體" panose="03000509000000000000" pitchFamily="65" charset="-120"/>
                    <a:ea typeface="標楷體" panose="03000509000000000000" pitchFamily="65" charset="-120"/>
                    <a:sym typeface="Wingdings" panose="05000000000000000000" pitchFamily="2" charset="2"/>
                  </a:rPr>
                  <a:t>2.</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依採購法第</a:t>
                </a:r>
                <a:r>
                  <a:rPr lang="en-US" altLang="zh-TW" dirty="0" smtClean="0">
                    <a:latin typeface="標楷體" panose="03000509000000000000" pitchFamily="65" charset="-120"/>
                    <a:ea typeface="標楷體" panose="03000509000000000000" pitchFamily="65" charset="-120"/>
                    <a:sym typeface="Wingdings" panose="05000000000000000000" pitchFamily="2" charset="2"/>
                  </a:rPr>
                  <a:t>50</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條第</a:t>
                </a:r>
                <a:r>
                  <a:rPr lang="en-US" altLang="zh-TW" dirty="0" smtClean="0">
                    <a:latin typeface="標楷體" panose="03000509000000000000" pitchFamily="65" charset="-120"/>
                    <a:ea typeface="標楷體" panose="03000509000000000000" pitchFamily="65" charset="-120"/>
                    <a:sym typeface="Wingdings" panose="05000000000000000000" pitchFamily="2" charset="2"/>
                  </a:rPr>
                  <a:t>2</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項</a:t>
                </a:r>
                <a:r>
                  <a:rPr lang="zh-TW" altLang="en-US" u="sng" dirty="0" smtClean="0">
                    <a:latin typeface="標楷體" panose="03000509000000000000" pitchFamily="65" charset="-120"/>
                    <a:ea typeface="標楷體" panose="03000509000000000000" pitchFamily="65" charset="-120"/>
                    <a:sym typeface="Wingdings" panose="05000000000000000000" pitchFamily="2" charset="2"/>
                  </a:rPr>
                  <a:t>解除契約並收回貨款</a:t>
                </a:r>
                <a:endParaRPr lang="en-US" altLang="zh-TW" u="sng" dirty="0" smtClean="0">
                  <a:latin typeface="標楷體" panose="03000509000000000000" pitchFamily="65" charset="-120"/>
                  <a:ea typeface="標楷體" panose="03000509000000000000" pitchFamily="65" charset="-120"/>
                  <a:sym typeface="Wingdings" panose="05000000000000000000" pitchFamily="2" charset="2"/>
                </a:endParaRPr>
              </a:p>
              <a:p>
                <a:pPr marL="803275" indent="-260350"/>
                <a:r>
                  <a:rPr lang="en-US" altLang="zh-TW" dirty="0" smtClean="0">
                    <a:latin typeface="標楷體" panose="03000509000000000000" pitchFamily="65" charset="-120"/>
                    <a:ea typeface="標楷體" panose="03000509000000000000" pitchFamily="65" charset="-120"/>
                    <a:sym typeface="Wingdings" panose="05000000000000000000" pitchFamily="2" charset="2"/>
                  </a:rPr>
                  <a:t>3.</a:t>
                </a:r>
                <a:r>
                  <a:rPr lang="zh-TW" altLang="en-US" dirty="0">
                    <a:latin typeface="標楷體" panose="03000509000000000000" pitchFamily="65" charset="-120"/>
                    <a:ea typeface="標楷體" panose="03000509000000000000" pitchFamily="65" charset="-120"/>
                    <a:sym typeface="Wingdings" panose="05000000000000000000" pitchFamily="2" charset="2"/>
                  </a:rPr>
                  <a:t>依</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政府採購法</a:t>
                </a:r>
                <a:r>
                  <a:rPr lang="zh-TW" altLang="en-US" dirty="0">
                    <a:latin typeface="標楷體" panose="03000509000000000000" pitchFamily="65" charset="-120"/>
                    <a:ea typeface="標楷體" panose="03000509000000000000" pitchFamily="65" charset="-120"/>
                    <a:sym typeface="Wingdings" panose="05000000000000000000" pitchFamily="2" charset="2"/>
                  </a:rPr>
                  <a:t>第</a:t>
                </a:r>
                <a:r>
                  <a:rPr lang="en-US" altLang="zh-TW" dirty="0">
                    <a:latin typeface="標楷體" panose="03000509000000000000" pitchFamily="65" charset="-120"/>
                    <a:ea typeface="標楷體" panose="03000509000000000000" pitchFamily="65" charset="-120"/>
                    <a:sym typeface="Wingdings" panose="05000000000000000000" pitchFamily="2" charset="2"/>
                  </a:rPr>
                  <a:t>101</a:t>
                </a:r>
                <a:r>
                  <a:rPr lang="zh-TW" altLang="en-US" dirty="0">
                    <a:latin typeface="標楷體" panose="03000509000000000000" pitchFamily="65" charset="-120"/>
                    <a:ea typeface="標楷體" panose="03000509000000000000" pitchFamily="65" charset="-120"/>
                    <a:sym typeface="Wingdings" panose="05000000000000000000" pitchFamily="2" charset="2"/>
                  </a:rPr>
                  <a:t>條第</a:t>
                </a:r>
                <a:r>
                  <a:rPr lang="en-US" altLang="zh-TW" dirty="0">
                    <a:latin typeface="標楷體" panose="03000509000000000000" pitchFamily="65" charset="-120"/>
                    <a:ea typeface="標楷體" panose="03000509000000000000" pitchFamily="65" charset="-120"/>
                    <a:sym typeface="Wingdings" panose="05000000000000000000" pitchFamily="2" charset="2"/>
                  </a:rPr>
                  <a:t>1</a:t>
                </a:r>
                <a:r>
                  <a:rPr lang="zh-TW" altLang="en-US" dirty="0">
                    <a:latin typeface="標楷體" panose="03000509000000000000" pitchFamily="65" charset="-120"/>
                    <a:ea typeface="標楷體" panose="03000509000000000000" pitchFamily="65" charset="-120"/>
                    <a:sym typeface="Wingdings" panose="05000000000000000000" pitchFamily="2" charset="2"/>
                  </a:rPr>
                  <a:t>項第</a:t>
                </a:r>
                <a:r>
                  <a:rPr lang="en-US" altLang="zh-TW" dirty="0">
                    <a:latin typeface="標楷體" panose="03000509000000000000" pitchFamily="65" charset="-120"/>
                    <a:ea typeface="標楷體" panose="03000509000000000000" pitchFamily="65" charset="-120"/>
                    <a:sym typeface="Wingdings" panose="05000000000000000000" pitchFamily="2" charset="2"/>
                  </a:rPr>
                  <a:t>12</a:t>
                </a:r>
                <a:r>
                  <a:rPr lang="zh-TW" altLang="en-US" dirty="0">
                    <a:latin typeface="標楷體" panose="03000509000000000000" pitchFamily="65" charset="-120"/>
                    <a:ea typeface="標楷體" panose="03000509000000000000" pitchFamily="65" charset="-120"/>
                    <a:sym typeface="Wingdings" panose="05000000000000000000" pitchFamily="2" charset="2"/>
                  </a:rPr>
                  <a:t>款規定</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，查察是否有可</a:t>
                </a:r>
                <a:r>
                  <a:rPr lang="zh-TW" altLang="en-US" dirty="0">
                    <a:latin typeface="標楷體" panose="03000509000000000000" pitchFamily="65" charset="-120"/>
                    <a:ea typeface="標楷體" panose="03000509000000000000" pitchFamily="65" charset="-120"/>
                    <a:sym typeface="Wingdings" panose="05000000000000000000" pitchFamily="2" charset="2"/>
                  </a:rPr>
                  <a:t>歸責於廠商之</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事由，須刊登公報</a:t>
                </a:r>
                <a:r>
                  <a:rPr lang="en-US" altLang="zh-TW" dirty="0" smtClean="0">
                    <a:latin typeface="標楷體" panose="03000509000000000000" pitchFamily="65" charset="-120"/>
                    <a:ea typeface="標楷體" panose="03000509000000000000" pitchFamily="65" charset="-120"/>
                    <a:sym typeface="Wingdings" panose="05000000000000000000" pitchFamily="2" charset="2"/>
                  </a:rPr>
                  <a:t>?</a:t>
                </a:r>
              </a:p>
            </p:txBody>
          </p:sp>
          <p:sp>
            <p:nvSpPr>
              <p:cNvPr id="15" name="文字方塊 14"/>
              <p:cNvSpPr txBox="1"/>
              <p:nvPr/>
            </p:nvSpPr>
            <p:spPr>
              <a:xfrm>
                <a:off x="5922764" y="1620391"/>
                <a:ext cx="3384376" cy="415498"/>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方案二：案例</a:t>
                </a:r>
                <a:r>
                  <a:rPr lang="en-US" altLang="zh-TW" dirty="0" smtClean="0">
                    <a:latin typeface="標楷體" panose="03000509000000000000" pitchFamily="65" charset="-120"/>
                    <a:ea typeface="標楷體" panose="03000509000000000000" pitchFamily="65" charset="-120"/>
                  </a:rPr>
                  <a:t>2(107</a:t>
                </a:r>
                <a:r>
                  <a:rPr lang="zh-TW" altLang="en-US" dirty="0" smtClean="0">
                    <a:latin typeface="標楷體" panose="03000509000000000000" pitchFamily="65" charset="-120"/>
                    <a:ea typeface="標楷體" panose="03000509000000000000" pitchFamily="65" charset="-120"/>
                  </a:rPr>
                  <a:t>年度</a:t>
                </a:r>
                <a:r>
                  <a:rPr lang="en-US" altLang="zh-TW"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25" name="文字方塊 24"/>
              <p:cNvSpPr txBox="1"/>
              <p:nvPr/>
            </p:nvSpPr>
            <p:spPr>
              <a:xfrm>
                <a:off x="5438653" y="5668827"/>
                <a:ext cx="3986487" cy="738664"/>
              </a:xfrm>
              <a:prstGeom prst="rect">
                <a:avLst/>
              </a:prstGeom>
              <a:noFill/>
              <a:ln>
                <a:solidFill>
                  <a:schemeClr val="tx1"/>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sym typeface="Wingdings" panose="05000000000000000000" pitchFamily="2" charset="2"/>
                  </a:rPr>
                  <a:t>收回廠商貨款檢附簽影</a:t>
                </a:r>
                <a:r>
                  <a:rPr lang="zh-TW" altLang="en-US" dirty="0">
                    <a:latin typeface="標楷體" panose="03000509000000000000" pitchFamily="65" charset="-120"/>
                    <a:ea typeface="標楷體" panose="03000509000000000000" pitchFamily="65" charset="-120"/>
                    <a:sym typeface="Wingdings" panose="05000000000000000000" pitchFamily="2" charset="2"/>
                  </a:rPr>
                  <a:t>本會</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主計室，並將貨款繳至出納科</a:t>
                </a:r>
                <a:endParaRPr lang="en-US" altLang="zh-TW" dirty="0">
                  <a:latin typeface="標楷體" panose="03000509000000000000" pitchFamily="65" charset="-120"/>
                  <a:ea typeface="標楷體" panose="03000509000000000000" pitchFamily="65" charset="-120"/>
                  <a:sym typeface="Wingdings" panose="05000000000000000000" pitchFamily="2" charset="2"/>
                </a:endParaRPr>
              </a:p>
            </p:txBody>
          </p:sp>
        </p:grpSp>
        <p:sp>
          <p:nvSpPr>
            <p:cNvPr id="16" name="向下箭號 15"/>
            <p:cNvSpPr/>
            <p:nvPr/>
          </p:nvSpPr>
          <p:spPr>
            <a:xfrm>
              <a:off x="7222691" y="5295135"/>
              <a:ext cx="216024" cy="3458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文字方塊 3"/>
          <p:cNvSpPr txBox="1"/>
          <p:nvPr/>
        </p:nvSpPr>
        <p:spPr>
          <a:xfrm>
            <a:off x="4840138" y="2316950"/>
            <a:ext cx="507831" cy="3341254"/>
          </a:xfrm>
          <a:prstGeom prst="rect">
            <a:avLst/>
          </a:prstGeom>
          <a:noFill/>
        </p:spPr>
        <p:txBody>
          <a:bodyPr vert="eaVert" wrap="square" rtlCol="0">
            <a:spAutoFit/>
          </a:bodyPr>
          <a:lstStyle/>
          <a:p>
            <a:r>
              <a:rPr lang="en-US" altLang="zh-TW" dirty="0" smtClean="0">
                <a:effectLst>
                  <a:outerShdw blurRad="38100" dist="38100" dir="2700000" algn="tl">
                    <a:srgbClr val="000000">
                      <a:alpha val="43137"/>
                    </a:srgbClr>
                  </a:outerShdw>
                </a:effectLst>
                <a:latin typeface="標楷體"/>
                <a:ea typeface="標楷體"/>
              </a:rPr>
              <a:t>※</a:t>
            </a:r>
            <a:r>
              <a:rPr lang="zh-TW" altLang="en-US"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本案簽請參考後附案例</a:t>
            </a:r>
            <a:endParaRPr lang="zh-TW" altLang="en-US"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0" name="矩形 9"/>
          <p:cNvSpPr/>
          <p:nvPr/>
        </p:nvSpPr>
        <p:spPr>
          <a:xfrm>
            <a:off x="710406" y="1002629"/>
            <a:ext cx="2476054" cy="523220"/>
          </a:xfrm>
          <a:prstGeom prst="rect">
            <a:avLst/>
          </a:prstGeom>
        </p:spPr>
        <p:txBody>
          <a:bodyPr wrap="square">
            <a:spAutoFit/>
          </a:bodyPr>
          <a:lstStyle/>
          <a:p>
            <a:r>
              <a:rPr lang="zh-TW" altLang="en-US" sz="28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後續處理</a:t>
            </a:r>
            <a:r>
              <a:rPr lang="zh-TW" altLang="en-US" sz="28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措施</a:t>
            </a:r>
            <a:r>
              <a:rPr lang="zh-TW" altLang="en-US" sz="28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28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74727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8393" y="108223"/>
            <a:ext cx="9624060" cy="792088"/>
          </a:xfrm>
        </p:spPr>
        <p:txBody>
          <a:bodyPr>
            <a:normAutofit fontScale="90000"/>
          </a:bodyPr>
          <a:lstStyle/>
          <a:p>
            <a:r>
              <a:rPr lang="zh-TW" altLang="en-US" dirty="0">
                <a:latin typeface="標楷體" panose="03000509000000000000" pitchFamily="65" charset="-120"/>
                <a:ea typeface="標楷體" panose="03000509000000000000" pitchFamily="65" charset="-120"/>
              </a:rPr>
              <a:t>洽拒絕往來廠商施作</a:t>
            </a:r>
          </a:p>
        </p:txBody>
      </p:sp>
      <p:sp>
        <p:nvSpPr>
          <p:cNvPr id="3" name="矩形 2"/>
          <p:cNvSpPr/>
          <p:nvPr/>
        </p:nvSpPr>
        <p:spPr>
          <a:xfrm>
            <a:off x="865282" y="1188343"/>
            <a:ext cx="8640960" cy="738664"/>
          </a:xfrm>
          <a:prstGeom prst="rect">
            <a:avLst/>
          </a:prstGeom>
        </p:spPr>
        <p:txBody>
          <a:bodyPr wrap="square">
            <a:spAutoFit/>
          </a:bodyPr>
          <a:lstStyle/>
          <a:p>
            <a:pPr marL="534988" indent="-534988"/>
            <a:r>
              <a:rPr lang="zh-TW" altLang="en-US" dirty="0" smtClean="0">
                <a:latin typeface="標楷體" panose="03000509000000000000" pitchFamily="65" charset="-120"/>
                <a:ea typeface="標楷體" panose="03000509000000000000" pitchFamily="65" charset="-120"/>
              </a:rPr>
              <a:t>一、</a:t>
            </a:r>
            <a:r>
              <a:rPr lang="zh-TW" altLang="en-US" b="1" dirty="0" smtClean="0">
                <a:solidFill>
                  <a:srgbClr val="FF0000"/>
                </a:solidFill>
                <a:latin typeface="標楷體" panose="03000509000000000000" pitchFamily="65" charset="-120"/>
                <a:ea typeface="標楷體" panose="03000509000000000000" pitchFamily="65" charset="-120"/>
              </a:rPr>
              <a:t>依</a:t>
            </a:r>
            <a:r>
              <a:rPr lang="zh-TW" altLang="en-US" b="1" dirty="0">
                <a:solidFill>
                  <a:srgbClr val="FF0000"/>
                </a:solidFill>
                <a:latin typeface="標楷體" panose="03000509000000000000" pitchFamily="65" charset="-120"/>
                <a:ea typeface="標楷體" panose="03000509000000000000" pitchFamily="65" charset="-120"/>
              </a:rPr>
              <a:t>政府採購法第</a:t>
            </a:r>
            <a:r>
              <a:rPr lang="en-US" altLang="zh-TW" b="1" dirty="0">
                <a:solidFill>
                  <a:srgbClr val="FF0000"/>
                </a:solidFill>
                <a:latin typeface="標楷體" panose="03000509000000000000" pitchFamily="65" charset="-120"/>
                <a:ea typeface="標楷體" panose="03000509000000000000" pitchFamily="65" charset="-120"/>
              </a:rPr>
              <a:t>103</a:t>
            </a:r>
            <a:r>
              <a:rPr lang="zh-TW" altLang="en-US" b="1" dirty="0">
                <a:solidFill>
                  <a:srgbClr val="FF0000"/>
                </a:solidFill>
                <a:latin typeface="標楷體" panose="03000509000000000000" pitchFamily="65" charset="-120"/>
                <a:ea typeface="標楷體" panose="03000509000000000000" pitchFamily="65" charset="-120"/>
              </a:rPr>
              <a:t>條規定，被刊登為拒絕往來廠商，</a:t>
            </a:r>
            <a:r>
              <a:rPr lang="zh-TW" altLang="en-US" b="1" u="sng" dirty="0">
                <a:solidFill>
                  <a:srgbClr val="FF0000"/>
                </a:solidFill>
                <a:latin typeface="標楷體" panose="03000509000000000000" pitchFamily="65" charset="-120"/>
                <a:ea typeface="標楷體" panose="03000509000000000000" pitchFamily="65" charset="-120"/>
              </a:rPr>
              <a:t>在刊登期間內不得參加投標或為決標對象或分包廠商</a:t>
            </a:r>
            <a:r>
              <a:rPr lang="zh-TW" altLang="en-US" b="1" dirty="0" smtClean="0">
                <a:solidFill>
                  <a:srgbClr val="FF0000"/>
                </a:solidFill>
                <a:latin typeface="標楷體" panose="03000509000000000000" pitchFamily="65" charset="-120"/>
                <a:ea typeface="標楷體" panose="03000509000000000000" pitchFamily="65" charset="-120"/>
              </a:rPr>
              <a:t>。</a:t>
            </a:r>
            <a:endParaRPr lang="zh-TW" altLang="en-US" b="1" dirty="0">
              <a:solidFill>
                <a:srgbClr val="FF0000"/>
              </a:solidFill>
              <a:latin typeface="標楷體" panose="03000509000000000000" pitchFamily="65" charset="-120"/>
              <a:ea typeface="標楷體" panose="03000509000000000000" pitchFamily="65" charset="-120"/>
            </a:endParaRPr>
          </a:p>
        </p:txBody>
      </p:sp>
      <p:sp>
        <p:nvSpPr>
          <p:cNvPr id="10" name="矩形 9"/>
          <p:cNvSpPr/>
          <p:nvPr/>
        </p:nvSpPr>
        <p:spPr>
          <a:xfrm>
            <a:off x="1108124" y="5852492"/>
            <a:ext cx="8398118" cy="1384995"/>
          </a:xfrm>
          <a:prstGeom prst="rect">
            <a:avLst/>
          </a:prstGeom>
        </p:spPr>
        <p:txBody>
          <a:bodyPr wrap="square">
            <a:spAutoFit/>
          </a:bodyPr>
          <a:lstStyle/>
          <a:p>
            <a:pPr marL="534988" indent="-534988"/>
            <a:r>
              <a:rPr lang="zh-TW" altLang="en-US" b="1" dirty="0">
                <a:latin typeface="標楷體" panose="03000509000000000000" pitchFamily="65" charset="-120"/>
                <a:ea typeface="標楷體" panose="03000509000000000000" pitchFamily="65" charset="-120"/>
              </a:rPr>
              <a:t>二、</a:t>
            </a:r>
            <a:r>
              <a:rPr lang="zh-TW" altLang="en-US" b="1" dirty="0" smtClean="0">
                <a:latin typeface="標楷體" panose="03000509000000000000" pitchFamily="65" charset="-120"/>
                <a:ea typeface="標楷體" panose="03000509000000000000" pitchFamily="65" charset="-120"/>
              </a:rPr>
              <a:t>請同仁</a:t>
            </a:r>
            <a:r>
              <a:rPr lang="zh-TW" altLang="en-US" b="1" dirty="0">
                <a:latin typeface="標楷體" panose="03000509000000000000" pitchFamily="65" charset="-120"/>
                <a:ea typeface="標楷體" panose="03000509000000000000" pitchFamily="65" charset="-120"/>
              </a:rPr>
              <a:t>在辦理小額採購前，務必先至政府電子採購網查詢提供報價廠商是否為拒絕往來廠商</a:t>
            </a:r>
            <a:r>
              <a:rPr lang="zh-TW" altLang="en-US" b="1" dirty="0" smtClean="0">
                <a:latin typeface="標楷體" panose="03000509000000000000" pitchFamily="65" charset="-120"/>
                <a:ea typeface="標楷體" panose="03000509000000000000" pitchFamily="65" charset="-120"/>
              </a:rPr>
              <a:t>，並將查詢結果列印檢附</a:t>
            </a:r>
            <a:r>
              <a:rPr lang="zh-TW" altLang="en-US" b="1" dirty="0">
                <a:latin typeface="標楷體" panose="03000509000000000000" pitchFamily="65" charset="-120"/>
                <a:ea typeface="標楷體" panose="03000509000000000000" pitchFamily="65" charset="-120"/>
              </a:rPr>
              <a:t>於請購案中陳</a:t>
            </a:r>
            <a:r>
              <a:rPr lang="zh-TW" altLang="en-US" b="1" dirty="0" smtClean="0">
                <a:latin typeface="標楷體" panose="03000509000000000000" pitchFamily="65" charset="-120"/>
                <a:ea typeface="標楷體" panose="03000509000000000000" pitchFamily="65" charset="-120"/>
              </a:rPr>
              <a:t>核</a:t>
            </a:r>
            <a:r>
              <a:rPr lang="zh-TW" altLang="en-US" b="1" dirty="0" smtClean="0">
                <a:latin typeface="標楷體"/>
                <a:ea typeface="標楷體"/>
              </a:rPr>
              <a:t>。</a:t>
            </a:r>
            <a:r>
              <a:rPr lang="zh-TW" altLang="en-US" b="1" dirty="0" smtClean="0">
                <a:latin typeface="標楷體" panose="03000509000000000000" pitchFamily="65" charset="-120"/>
                <a:ea typeface="標楷體" panose="03000509000000000000" pitchFamily="65" charset="-120"/>
              </a:rPr>
              <a:t>如屬於拒絕往來廠商，不得洽該廠商議價，應另</a:t>
            </a:r>
            <a:r>
              <a:rPr lang="zh-TW" altLang="en-US" b="1" dirty="0">
                <a:latin typeface="標楷體" panose="03000509000000000000" pitchFamily="65" charset="-120"/>
                <a:ea typeface="標楷體" panose="03000509000000000000" pitchFamily="65" charset="-120"/>
              </a:rPr>
              <a:t>尋其他</a:t>
            </a:r>
            <a:r>
              <a:rPr lang="zh-TW" altLang="en-US" b="1" dirty="0" smtClean="0">
                <a:latin typeface="標楷體" panose="03000509000000000000" pitchFamily="65" charset="-120"/>
                <a:ea typeface="標楷體" panose="03000509000000000000" pitchFamily="65" charset="-120"/>
              </a:rPr>
              <a:t>廠商</a:t>
            </a:r>
            <a:r>
              <a:rPr lang="zh-TW" altLang="en-US" b="1" dirty="0" smtClean="0">
                <a:latin typeface="新細明體"/>
                <a:ea typeface="新細明體"/>
              </a:rPr>
              <a:t>，</a:t>
            </a:r>
            <a:r>
              <a:rPr lang="zh-TW" altLang="en-US" b="1" dirty="0" smtClean="0">
                <a:latin typeface="標楷體" panose="03000509000000000000" pitchFamily="65" charset="-120"/>
                <a:ea typeface="標楷體" panose="03000509000000000000" pitchFamily="65" charset="-120"/>
              </a:rPr>
              <a:t>以免</a:t>
            </a:r>
            <a:r>
              <a:rPr lang="zh-TW" altLang="en-US" b="1" dirty="0">
                <a:latin typeface="標楷體" panose="03000509000000000000" pitchFamily="65" charset="-120"/>
                <a:ea typeface="標楷體" panose="03000509000000000000" pitchFamily="65" charset="-120"/>
              </a:rPr>
              <a:t>違反採購法</a:t>
            </a:r>
            <a:r>
              <a:rPr lang="zh-TW" altLang="en-US" b="1" dirty="0" smtClean="0">
                <a:latin typeface="標楷體" panose="03000509000000000000" pitchFamily="65" charset="-120"/>
                <a:ea typeface="標楷體" panose="03000509000000000000" pitchFamily="65" charset="-120"/>
              </a:rPr>
              <a:t>規定。</a:t>
            </a:r>
            <a:endParaRPr lang="zh-TW" altLang="en-US" dirty="0">
              <a:latin typeface="標楷體" panose="03000509000000000000" pitchFamily="65" charset="-120"/>
              <a:ea typeface="標楷體" panose="03000509000000000000" pitchFamily="65" charset="-120"/>
            </a:endParaRPr>
          </a:p>
        </p:txBody>
      </p:sp>
      <p:sp>
        <p:nvSpPr>
          <p:cNvPr id="4" name="橢圓 3"/>
          <p:cNvSpPr/>
          <p:nvPr/>
        </p:nvSpPr>
        <p:spPr>
          <a:xfrm>
            <a:off x="594172" y="4428703"/>
            <a:ext cx="2719382" cy="9361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 name="群組 10"/>
          <p:cNvGrpSpPr/>
          <p:nvPr/>
        </p:nvGrpSpPr>
        <p:grpSpPr>
          <a:xfrm>
            <a:off x="594172" y="2002630"/>
            <a:ext cx="9001000" cy="3767388"/>
            <a:chOff x="594172" y="2002630"/>
            <a:chExt cx="9001000" cy="3767388"/>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484" y="2002630"/>
              <a:ext cx="6192688" cy="3767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172" y="4284687"/>
              <a:ext cx="3096345"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橢圓形圖說文字 7"/>
            <p:cNvSpPr/>
            <p:nvPr/>
          </p:nvSpPr>
          <p:spPr>
            <a:xfrm>
              <a:off x="865282" y="2031092"/>
              <a:ext cx="2448272" cy="2520280"/>
            </a:xfrm>
            <a:prstGeom prst="wedgeEllipseCallout">
              <a:avLst>
                <a:gd name="adj1" fmla="val 55268"/>
                <a:gd name="adj2" fmla="val -35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800" dirty="0" smtClean="0">
                  <a:latin typeface="標楷體" panose="03000509000000000000" pitchFamily="65" charset="-120"/>
                  <a:ea typeface="標楷體" panose="03000509000000000000" pitchFamily="65" charset="-120"/>
                </a:rPr>
                <a:t>本作業說明已於</a:t>
              </a:r>
              <a:r>
                <a:rPr lang="en-US" altLang="zh-TW" sz="1800" dirty="0">
                  <a:latin typeface="標楷體" panose="03000509000000000000" pitchFamily="65" charset="-120"/>
                  <a:ea typeface="標楷體" panose="03000509000000000000" pitchFamily="65" charset="-120"/>
                </a:rPr>
                <a:t>105</a:t>
              </a:r>
              <a:r>
                <a:rPr lang="zh-TW" altLang="en-US" sz="1800" dirty="0">
                  <a:latin typeface="標楷體" panose="03000509000000000000" pitchFamily="65" charset="-120"/>
                  <a:ea typeface="標楷體" panose="03000509000000000000" pitchFamily="65" charset="-120"/>
                </a:rPr>
                <a:t>年</a:t>
              </a:r>
              <a:r>
                <a:rPr lang="en-US" altLang="zh-TW" sz="1800" dirty="0">
                  <a:latin typeface="標楷體" panose="03000509000000000000" pitchFamily="65" charset="-120"/>
                  <a:ea typeface="標楷體" panose="03000509000000000000" pitchFamily="65" charset="-120"/>
                </a:rPr>
                <a:t>5</a:t>
              </a:r>
              <a:r>
                <a:rPr lang="zh-TW" altLang="en-US" sz="1800" dirty="0">
                  <a:latin typeface="標楷體" panose="03000509000000000000" pitchFamily="65" charset="-120"/>
                  <a:ea typeface="標楷體" panose="03000509000000000000" pitchFamily="65" charset="-120"/>
                </a:rPr>
                <a:t>月</a:t>
              </a:r>
              <a:r>
                <a:rPr lang="en-US" altLang="zh-TW" sz="1800" dirty="0">
                  <a:latin typeface="標楷體" panose="03000509000000000000" pitchFamily="65" charset="-120"/>
                  <a:ea typeface="標楷體" panose="03000509000000000000" pitchFamily="65" charset="-120"/>
                </a:rPr>
                <a:t>25</a:t>
              </a:r>
              <a:r>
                <a:rPr lang="zh-TW" altLang="en-US" sz="1800" dirty="0">
                  <a:latin typeface="標楷體" panose="03000509000000000000" pitchFamily="65" charset="-120"/>
                  <a:ea typeface="標楷體" panose="03000509000000000000" pitchFamily="65" charset="-120"/>
                </a:rPr>
                <a:t>日刊登於本所</a:t>
              </a:r>
              <a:r>
                <a:rPr lang="zh-TW" altLang="en-US" sz="1800" dirty="0" smtClean="0">
                  <a:latin typeface="標楷體" panose="03000509000000000000" pitchFamily="65" charset="-120"/>
                  <a:ea typeface="標楷體" panose="03000509000000000000" pitchFamily="65" charset="-120"/>
                </a:rPr>
                <a:t>網頁宣導</a:t>
              </a:r>
              <a:r>
                <a:rPr lang="zh-TW" altLang="en-US" sz="1800" u="sng" dirty="0">
                  <a:latin typeface="標楷體" panose="03000509000000000000" pitchFamily="65" charset="-120"/>
                  <a:ea typeface="標楷體" panose="03000509000000000000" pitchFamily="65" charset="-120"/>
                </a:rPr>
                <a:t>並</a:t>
              </a:r>
              <a:r>
                <a:rPr lang="zh-TW" altLang="en-US" sz="1800" u="sng" dirty="0" smtClean="0">
                  <a:latin typeface="標楷體" panose="03000509000000000000" pitchFamily="65" charset="-120"/>
                  <a:ea typeface="標楷體" panose="03000509000000000000" pitchFamily="65" charset="-120"/>
                </a:rPr>
                <a:t>於採購系統上提醒並連結工程會查詢網</a:t>
              </a:r>
              <a:endParaRPr lang="zh-TW" altLang="en-US" sz="1800" u="sng" dirty="0">
                <a:latin typeface="標楷體" panose="03000509000000000000" pitchFamily="65" charset="-120"/>
                <a:ea typeface="標楷體" panose="03000509000000000000" pitchFamily="65" charset="-120"/>
              </a:endParaRPr>
            </a:p>
          </p:txBody>
        </p:sp>
        <p:cxnSp>
          <p:nvCxnSpPr>
            <p:cNvPr id="7" name="直線單箭頭接點 6"/>
            <p:cNvCxnSpPr/>
            <p:nvPr/>
          </p:nvCxnSpPr>
          <p:spPr>
            <a:xfrm flipH="1">
              <a:off x="1458268" y="4284687"/>
              <a:ext cx="180020" cy="36004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5" name="矩形 4"/>
          <p:cNvSpPr/>
          <p:nvPr/>
        </p:nvSpPr>
        <p:spPr>
          <a:xfrm>
            <a:off x="865282" y="772845"/>
            <a:ext cx="1980029" cy="523220"/>
          </a:xfrm>
          <a:prstGeom prst="rect">
            <a:avLst/>
          </a:prstGeom>
        </p:spPr>
        <p:txBody>
          <a:bodyPr wrap="none">
            <a:spAutoFit/>
          </a:bodyPr>
          <a:lstStyle/>
          <a:p>
            <a:r>
              <a:rPr lang="zh-TW" altLang="en-US" sz="28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建議</a:t>
            </a:r>
            <a:r>
              <a:rPr lang="zh-TW" altLang="en-US" sz="28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事項</a:t>
            </a:r>
            <a:r>
              <a:rPr lang="zh-TW" altLang="en-US" sz="28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28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05757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252239"/>
            <a:ext cx="9624060" cy="1008112"/>
          </a:xfrm>
        </p:spPr>
        <p:txBody>
          <a:bodyPr/>
          <a:lstStyle/>
          <a:p>
            <a:r>
              <a:rPr lang="zh-TW" altLang="en-US" dirty="0">
                <a:latin typeface="標楷體" panose="03000509000000000000" pitchFamily="65" charset="-120"/>
                <a:ea typeface="標楷體" panose="03000509000000000000" pitchFamily="65" charset="-120"/>
              </a:rPr>
              <a:t>洽拒絕往來廠商施作</a:t>
            </a:r>
          </a:p>
        </p:txBody>
      </p:sp>
      <p:sp>
        <p:nvSpPr>
          <p:cNvPr id="4" name="文字方塊 3"/>
          <p:cNvSpPr txBox="1"/>
          <p:nvPr/>
        </p:nvSpPr>
        <p:spPr>
          <a:xfrm>
            <a:off x="750659" y="2124447"/>
            <a:ext cx="8496944" cy="3785652"/>
          </a:xfrm>
          <a:prstGeom prst="rect">
            <a:avLst/>
          </a:prstGeom>
          <a:noFill/>
        </p:spPr>
        <p:txBody>
          <a:bodyPr wrap="square" rtlCol="0">
            <a:spAutoFit/>
          </a:bodyPr>
          <a:lstStyle/>
          <a:p>
            <a:pPr marL="542925" indent="-542925"/>
            <a:r>
              <a:rPr lang="zh-TW" altLang="en-US" dirty="0" smtClean="0">
                <a:latin typeface="標楷體" panose="03000509000000000000" pitchFamily="65" charset="-120"/>
                <a:ea typeface="標楷體" panose="03000509000000000000" pitchFamily="65" charset="-120"/>
              </a:rPr>
              <a:t>三、</a:t>
            </a:r>
            <a:r>
              <a:rPr lang="zh-TW" altLang="en-US" sz="2400" dirty="0" smtClean="0">
                <a:latin typeface="標楷體" panose="03000509000000000000" pitchFamily="65" charset="-120"/>
                <a:ea typeface="標楷體" panose="03000509000000000000" pitchFamily="65" charset="-120"/>
              </a:rPr>
              <a:t>依照政府採購法第</a:t>
            </a:r>
            <a:r>
              <a:rPr lang="en-US" altLang="zh-TW" sz="2400" dirty="0" smtClean="0">
                <a:latin typeface="標楷體" panose="03000509000000000000" pitchFamily="65" charset="-120"/>
                <a:ea typeface="標楷體" panose="03000509000000000000" pitchFamily="65" charset="-120"/>
              </a:rPr>
              <a:t>103</a:t>
            </a:r>
            <a:r>
              <a:rPr lang="zh-TW" altLang="en-US" sz="2400" dirty="0" smtClean="0">
                <a:latin typeface="標楷體" panose="03000509000000000000" pitchFamily="65" charset="-120"/>
                <a:ea typeface="標楷體" panose="03000509000000000000" pitchFamily="65" charset="-120"/>
              </a:rPr>
              <a:t>條第</a:t>
            </a:r>
            <a:r>
              <a:rPr lang="en-US" altLang="zh-TW" sz="2400" dirty="0" smtClean="0">
                <a:latin typeface="標楷體" panose="03000509000000000000" pitchFamily="65" charset="-120"/>
                <a:ea typeface="標楷體" panose="03000509000000000000" pitchFamily="65" charset="-120"/>
              </a:rPr>
              <a:t>2</a:t>
            </a:r>
            <a:r>
              <a:rPr lang="zh-TW" altLang="en-US" sz="2400" dirty="0" smtClean="0">
                <a:latin typeface="標楷體" panose="03000509000000000000" pitchFamily="65" charset="-120"/>
                <a:ea typeface="標楷體" panose="03000509000000000000" pitchFamily="65" charset="-120"/>
              </a:rPr>
              <a:t>項：機關採購因</a:t>
            </a:r>
            <a:r>
              <a:rPr lang="zh-TW" altLang="en-US" sz="24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特殊需要</a:t>
            </a:r>
            <a:r>
              <a:rPr lang="zh-TW" altLang="en-US" sz="2400" dirty="0" smtClean="0">
                <a:latin typeface="標楷體" panose="03000509000000000000" pitchFamily="65" charset="-120"/>
                <a:ea typeface="標楷體" panose="03000509000000000000" pitchFamily="65" charset="-120"/>
              </a:rPr>
              <a:t>，</a:t>
            </a:r>
            <a:r>
              <a:rPr lang="zh-TW" altLang="en-US" sz="2400" b="1" u="sng" dirty="0" smtClean="0">
                <a:latin typeface="標楷體" panose="03000509000000000000" pitchFamily="65" charset="-120"/>
                <a:ea typeface="標楷體" panose="03000509000000000000" pitchFamily="65" charset="-120"/>
              </a:rPr>
              <a:t>經上級機關核准者</a:t>
            </a:r>
            <a:r>
              <a:rPr lang="zh-TW" altLang="en-US" sz="2400" dirty="0" smtClean="0">
                <a:latin typeface="標楷體" panose="03000509000000000000" pitchFamily="65" charset="-120"/>
                <a:ea typeface="標楷體" panose="03000509000000000000" pitchFamily="65" charset="-120"/>
              </a:rPr>
              <a:t>，不適用前項</a:t>
            </a:r>
            <a:r>
              <a:rPr lang="en-US" altLang="zh-TW" sz="2400" dirty="0" smtClean="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被刊登為拒絕往來廠商，在刊登期間內不得參加投標或為決標對象或分包</a:t>
            </a:r>
            <a:r>
              <a:rPr lang="zh-TW" altLang="en-US" sz="2400" dirty="0" smtClean="0">
                <a:latin typeface="標楷體" panose="03000509000000000000" pitchFamily="65" charset="-120"/>
                <a:ea typeface="標楷體" panose="03000509000000000000" pitchFamily="65" charset="-120"/>
              </a:rPr>
              <a:t>廠商</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之規定。</a:t>
            </a:r>
            <a:r>
              <a:rPr lang="zh-TW" altLang="en-US" sz="2400" b="1" dirty="0" smtClean="0">
                <a:latin typeface="標楷體" panose="03000509000000000000" pitchFamily="65" charset="-120"/>
                <a:ea typeface="標楷體" panose="03000509000000000000" pitchFamily="65" charset="-120"/>
              </a:rPr>
              <a:t>例如</a:t>
            </a:r>
            <a:r>
              <a:rPr lang="en-US" altLang="zh-TW" sz="2400" b="1"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儀器維修非得原廠代理商不可者或該儀器系統係屬訂製品，非原設計者不可者，得敘明</a:t>
            </a:r>
            <a:r>
              <a:rPr lang="zh-TW" altLang="en-US" sz="2400" b="1" u="sng" dirty="0">
                <a:latin typeface="標楷體" panose="03000509000000000000" pitchFamily="65" charset="-120"/>
                <a:ea typeface="標楷體" panose="03000509000000000000" pitchFamily="65" charset="-120"/>
              </a:rPr>
              <a:t>特殊</a:t>
            </a:r>
            <a:r>
              <a:rPr lang="zh-TW" altLang="en-US" sz="2400" b="1" u="sng" dirty="0" smtClean="0">
                <a:latin typeface="標楷體" panose="03000509000000000000" pitchFamily="65" charset="-120"/>
                <a:ea typeface="標楷體" panose="03000509000000000000" pitchFamily="65" charset="-120"/>
              </a:rPr>
              <a:t>需要</a:t>
            </a:r>
            <a:r>
              <a:rPr lang="zh-TW" altLang="en-US" sz="2400" dirty="0" smtClean="0">
                <a:latin typeface="標楷體" panose="03000509000000000000" pitchFamily="65" charset="-120"/>
                <a:ea typeface="標楷體" panose="03000509000000000000" pitchFamily="65" charset="-120"/>
              </a:rPr>
              <a:t>簽奉核可後</a:t>
            </a:r>
            <a:r>
              <a:rPr lang="zh-TW" altLang="en-US" sz="2400" dirty="0" smtClean="0">
                <a:latin typeface="新細明體"/>
                <a:ea typeface="新細明體"/>
              </a:rPr>
              <a:t>，</a:t>
            </a:r>
            <a:r>
              <a:rPr lang="zh-TW" altLang="en-US" sz="2400" dirty="0" smtClean="0">
                <a:latin typeface="標楷體" panose="03000509000000000000" pitchFamily="65" charset="-120"/>
                <a:ea typeface="標楷體" panose="03000509000000000000" pitchFamily="65" charset="-120"/>
              </a:rPr>
              <a:t>移請秘書室管理科報上級機關</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原能會</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核准，即可洽拒絕往來廠商施作。但建議採購金額較大且特殊需求具體明確者之購案</a:t>
            </a:r>
            <a:r>
              <a:rPr lang="zh-TW" altLang="en-US" sz="2400" dirty="0" smtClean="0">
                <a:latin typeface="新細明體"/>
                <a:ea typeface="新細明體"/>
              </a:rPr>
              <a:t>，</a:t>
            </a:r>
            <a:r>
              <a:rPr lang="zh-TW" altLang="en-US" sz="2400" dirty="0" smtClean="0">
                <a:latin typeface="標楷體" panose="03000509000000000000" pitchFamily="65" charset="-120"/>
                <a:ea typeface="標楷體" panose="03000509000000000000" pitchFamily="65" charset="-120"/>
              </a:rPr>
              <a:t>再採行此條款，比較不易被上級退件。</a:t>
            </a:r>
            <a:endParaRPr lang="en-US" altLang="zh-TW" sz="2400" dirty="0" smtClean="0">
              <a:latin typeface="標楷體" panose="03000509000000000000" pitchFamily="65" charset="-120"/>
              <a:ea typeface="標楷體" panose="03000509000000000000" pitchFamily="65" charset="-120"/>
            </a:endParaRPr>
          </a:p>
          <a:p>
            <a:pPr marL="542925" indent="-542925"/>
            <a:r>
              <a:rPr lang="zh-TW" altLang="en-US" sz="2400" dirty="0" smtClean="0">
                <a:latin typeface="標楷體" panose="03000509000000000000" pitchFamily="65" charset="-120"/>
                <a:ea typeface="標楷體" panose="03000509000000000000" pitchFamily="65" charset="-120"/>
              </a:rPr>
              <a:t>四</a:t>
            </a:r>
            <a:r>
              <a:rPr lang="zh-TW" altLang="en-US" sz="2400" dirty="0" smtClean="0">
                <a:latin typeface="新細明體"/>
                <a:ea typeface="新細明體"/>
              </a:rPr>
              <a:t>、</a:t>
            </a:r>
            <a:r>
              <a:rPr lang="zh-TW" altLang="en-US" sz="2400" dirty="0" smtClean="0">
                <a:latin typeface="標楷體" panose="03000509000000000000" pitchFamily="65" charset="-120"/>
                <a:ea typeface="標楷體" panose="03000509000000000000" pitchFamily="65" charset="-120"/>
              </a:rPr>
              <a:t>修正本所小額購案自我檢核表，</a:t>
            </a:r>
            <a:r>
              <a:rPr lang="zh-TW" altLang="en-US" sz="2400" u="sng" dirty="0" smtClean="0">
                <a:latin typeface="標楷體" panose="03000509000000000000" pitchFamily="65" charset="-120"/>
                <a:ea typeface="標楷體" panose="03000509000000000000" pitchFamily="65" charset="-120"/>
              </a:rPr>
              <a:t>增列</a:t>
            </a:r>
            <a:r>
              <a:rPr lang="zh-TW" altLang="en-US" sz="2400" dirty="0" smtClean="0">
                <a:latin typeface="標楷體" panose="03000509000000000000" pitchFamily="65" charset="-120"/>
                <a:ea typeface="標楷體" panose="03000509000000000000" pitchFamily="65" charset="-120"/>
              </a:rPr>
              <a:t>是否為</a:t>
            </a:r>
            <a:r>
              <a:rPr lang="zh-TW" altLang="en-US" sz="2400" u="sng" dirty="0" smtClean="0">
                <a:latin typeface="標楷體" panose="03000509000000000000" pitchFamily="65" charset="-120"/>
                <a:ea typeface="標楷體" panose="03000509000000000000" pitchFamily="65" charset="-120"/>
              </a:rPr>
              <a:t>拒絕往來廠商之檢核事項</a:t>
            </a:r>
            <a:r>
              <a:rPr lang="zh-TW" altLang="en-US" sz="2400" dirty="0" smtClean="0">
                <a:latin typeface="標楷體"/>
                <a:ea typeface="標楷體"/>
              </a:rPr>
              <a:t>。</a:t>
            </a:r>
            <a:endParaRPr lang="en-US" altLang="zh-TW" sz="2400" dirty="0" smtClean="0">
              <a:latin typeface="標楷體" panose="03000509000000000000" pitchFamily="65" charset="-120"/>
              <a:ea typeface="標楷體" panose="03000509000000000000" pitchFamily="65" charset="-120"/>
            </a:endParaRPr>
          </a:p>
        </p:txBody>
      </p:sp>
      <p:sp>
        <p:nvSpPr>
          <p:cNvPr id="5" name="矩形 4"/>
          <p:cNvSpPr/>
          <p:nvPr/>
        </p:nvSpPr>
        <p:spPr>
          <a:xfrm>
            <a:off x="859198" y="1489199"/>
            <a:ext cx="1980029" cy="523220"/>
          </a:xfrm>
          <a:prstGeom prst="rect">
            <a:avLst/>
          </a:prstGeom>
        </p:spPr>
        <p:txBody>
          <a:bodyPr wrap="none">
            <a:spAutoFit/>
          </a:bodyPr>
          <a:lstStyle/>
          <a:p>
            <a:r>
              <a:rPr lang="zh-TW" altLang="en-US" sz="28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建議</a:t>
            </a:r>
            <a:r>
              <a:rPr lang="zh-TW" altLang="en-US" sz="28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事項</a:t>
            </a:r>
            <a:r>
              <a:rPr lang="zh-TW" altLang="en-US" sz="28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28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891481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29115"/>
            <a:ext cx="9624060" cy="1260211"/>
          </a:xfrm>
        </p:spPr>
        <p:txBody>
          <a:bodyPr/>
          <a:lstStyle/>
          <a:p>
            <a:r>
              <a:rPr lang="zh-TW" altLang="en-US" dirty="0" smtClean="0">
                <a:latin typeface="標楷體" panose="03000509000000000000" pitchFamily="65" charset="-120"/>
                <a:ea typeface="標楷體" panose="03000509000000000000" pitchFamily="65" charset="-120"/>
              </a:rPr>
              <a:t>案例</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之</a:t>
            </a:r>
            <a:r>
              <a:rPr lang="zh-TW" altLang="en-US" dirty="0">
                <a:latin typeface="標楷體" panose="03000509000000000000" pitchFamily="65" charset="-120"/>
                <a:ea typeface="標楷體" panose="03000509000000000000" pitchFamily="65" charset="-120"/>
              </a:rPr>
              <a:t>簽呈</a:t>
            </a:r>
          </a:p>
        </p:txBody>
      </p:sp>
      <p:sp>
        <p:nvSpPr>
          <p:cNvPr id="3" name="內容版面配置區 2"/>
          <p:cNvSpPr>
            <a:spLocks noGrp="1"/>
          </p:cNvSpPr>
          <p:nvPr>
            <p:ph idx="1"/>
          </p:nvPr>
        </p:nvSpPr>
        <p:spPr>
          <a:xfrm>
            <a:off x="810196" y="1188343"/>
            <a:ext cx="9264020" cy="5832648"/>
          </a:xfrm>
        </p:spPr>
        <p:txBody>
          <a:bodyPr>
            <a:noAutofit/>
          </a:bodyPr>
          <a:lstStyle/>
          <a:p>
            <a:pPr marL="361950" indent="-361950">
              <a:buNone/>
            </a:pPr>
            <a:r>
              <a:rPr lang="zh-TW" altLang="en-US" sz="1600" dirty="0" smtClean="0">
                <a:latin typeface="標楷體" panose="03000509000000000000" pitchFamily="65" charset="-120"/>
                <a:ea typeface="標楷體" panose="03000509000000000000" pitchFamily="65" charset="-120"/>
              </a:rPr>
              <a:t>一</a:t>
            </a:r>
            <a:r>
              <a:rPr lang="zh-TW" altLang="en-US" sz="1600" dirty="0" smtClean="0">
                <a:latin typeface="新細明體"/>
                <a:ea typeface="新細明體"/>
              </a:rPr>
              <a:t>、</a:t>
            </a:r>
            <a:r>
              <a:rPr lang="zh-TW" altLang="en-US" sz="1600" dirty="0" smtClean="0">
                <a:latin typeface="標楷體" panose="03000509000000000000" pitchFamily="65" charset="-120"/>
                <a:ea typeface="標楷體" panose="03000509000000000000" pitchFamily="65" charset="-120"/>
              </a:rPr>
              <a:t>本</a:t>
            </a:r>
            <a:r>
              <a:rPr lang="zh-TW" altLang="en-US" sz="1600" dirty="0">
                <a:latin typeface="標楷體" panose="03000509000000000000" pitchFamily="65" charset="-120"/>
                <a:ea typeface="標楷體" panose="03000509000000000000" pitchFamily="65" charset="-120"/>
              </a:rPr>
              <a:t>組</a:t>
            </a:r>
            <a:r>
              <a:rPr lang="en-US" altLang="zh-TW" sz="1600" dirty="0">
                <a:latin typeface="標楷體" panose="03000509000000000000" pitchFamily="65" charset="-120"/>
                <a:ea typeface="標楷體" panose="03000509000000000000" pitchFamily="65" charset="-120"/>
              </a:rPr>
              <a:t>009</a:t>
            </a:r>
            <a:r>
              <a:rPr lang="zh-TW" altLang="en-US" sz="1600" dirty="0">
                <a:latin typeface="標楷體" panose="03000509000000000000" pitchFamily="65" charset="-120"/>
                <a:ea typeface="標楷體" panose="03000509000000000000" pitchFamily="65" charset="-120"/>
              </a:rPr>
              <a:t>館於</a:t>
            </a:r>
            <a:r>
              <a:rPr lang="en-US" altLang="zh-TW" sz="1600" dirty="0">
                <a:latin typeface="標楷體" panose="03000509000000000000" pitchFamily="65" charset="-120"/>
                <a:ea typeface="標楷體" panose="03000509000000000000" pitchFamily="65" charset="-120"/>
              </a:rPr>
              <a:t>106</a:t>
            </a:r>
            <a:r>
              <a:rPr lang="zh-TW" altLang="en-US" sz="1600" dirty="0">
                <a:latin typeface="標楷體" panose="03000509000000000000" pitchFamily="65" charset="-120"/>
                <a:ea typeface="標楷體" panose="03000509000000000000" pitchFamily="65" charset="-120"/>
              </a:rPr>
              <a:t>年</a:t>
            </a:r>
            <a:r>
              <a:rPr lang="en-US" altLang="zh-TW" sz="1600" dirty="0">
                <a:latin typeface="標楷體" panose="03000509000000000000" pitchFamily="65" charset="-120"/>
                <a:ea typeface="標楷體" panose="03000509000000000000" pitchFamily="65" charset="-120"/>
              </a:rPr>
              <a:t>7</a:t>
            </a:r>
            <a:r>
              <a:rPr lang="zh-TW" altLang="en-US" sz="1600" dirty="0">
                <a:latin typeface="標楷體" panose="03000509000000000000" pitchFamily="65" charset="-120"/>
                <a:ea typeface="標楷體" panose="03000509000000000000" pitchFamily="65" charset="-120"/>
              </a:rPr>
              <a:t>月下旬遭遇雷擊，瞬間大電流通過，造成銲接機之程式控制器線路</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下稱控制器</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損毀。當時為配合「台灣電力公司核能電廠銲道技術服務</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第四期</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」計畫之執行，需作緊急維修，因此於</a:t>
            </a:r>
            <a:r>
              <a:rPr lang="en-US" altLang="zh-TW" sz="1600" dirty="0">
                <a:latin typeface="標楷體" panose="03000509000000000000" pitchFamily="65" charset="-120"/>
                <a:ea typeface="標楷體" panose="03000509000000000000" pitchFamily="65" charset="-120"/>
              </a:rPr>
              <a:t>106</a:t>
            </a:r>
            <a:r>
              <a:rPr lang="zh-TW" altLang="en-US" sz="1600" dirty="0">
                <a:latin typeface="標楷體" panose="03000509000000000000" pitchFamily="65" charset="-120"/>
                <a:ea typeface="標楷體" panose="03000509000000000000" pitchFamily="65" charset="-120"/>
              </a:rPr>
              <a:t>年</a:t>
            </a:r>
            <a:r>
              <a:rPr lang="en-US" altLang="zh-TW" sz="1600" dirty="0">
                <a:latin typeface="標楷體" panose="03000509000000000000" pitchFamily="65" charset="-120"/>
                <a:ea typeface="標楷體" panose="03000509000000000000" pitchFamily="65" charset="-120"/>
              </a:rPr>
              <a:t>8</a:t>
            </a:r>
            <a:r>
              <a:rPr lang="zh-TW" altLang="en-US" sz="1600" dirty="0">
                <a:latin typeface="標楷體" panose="03000509000000000000" pitchFamily="65" charset="-120"/>
                <a:ea typeface="標楷體" panose="03000509000000000000" pitchFamily="65" charset="-120"/>
              </a:rPr>
              <a:t>月申請採購案「銲接機程式控制器檢修」</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案號</a:t>
            </a:r>
            <a:r>
              <a:rPr lang="en-US" altLang="zh-TW" sz="1600" dirty="0">
                <a:latin typeface="標楷體" panose="03000509000000000000" pitchFamily="65" charset="-120"/>
                <a:ea typeface="標楷體" panose="03000509000000000000" pitchFamily="65" charset="-120"/>
              </a:rPr>
              <a:t>:NH1062050)</a:t>
            </a:r>
            <a:r>
              <a:rPr lang="zh-TW" altLang="en-US" sz="1600" dirty="0">
                <a:latin typeface="標楷體" panose="03000509000000000000" pitchFamily="65" charset="-120"/>
                <a:ea typeface="標楷體" panose="03000509000000000000" pitchFamily="65" charset="-120"/>
              </a:rPr>
              <a:t>，即為本次審計部所稽核之購案。</a:t>
            </a:r>
          </a:p>
          <a:p>
            <a:pPr marL="361950" indent="-361950">
              <a:buNone/>
            </a:pPr>
            <a:r>
              <a:rPr lang="zh-TW" altLang="en-US" sz="1600" dirty="0" smtClean="0">
                <a:latin typeface="標楷體" panose="03000509000000000000" pitchFamily="65" charset="-120"/>
                <a:ea typeface="標楷體" panose="03000509000000000000" pitchFamily="65" charset="-120"/>
              </a:rPr>
              <a:t>二</a:t>
            </a:r>
            <a:r>
              <a:rPr lang="zh-TW" altLang="en-US" sz="1600" dirty="0" smtClean="0">
                <a:latin typeface="新細明體"/>
                <a:ea typeface="新細明體"/>
              </a:rPr>
              <a:t>、</a:t>
            </a:r>
            <a:r>
              <a:rPr lang="zh-TW" altLang="en-US" sz="1600" dirty="0" smtClean="0">
                <a:latin typeface="標楷體" panose="03000509000000000000" pitchFamily="65" charset="-120"/>
                <a:ea typeface="標楷體" panose="03000509000000000000" pitchFamily="65" charset="-120"/>
              </a:rPr>
              <a:t>查</a:t>
            </a:r>
            <a:r>
              <a:rPr lang="zh-TW" altLang="en-US" sz="1600" dirty="0">
                <a:latin typeface="標楷體" panose="03000509000000000000" pitchFamily="65" charset="-120"/>
                <a:ea typeface="標楷體" panose="03000509000000000000" pitchFamily="65" charset="-120"/>
              </a:rPr>
              <a:t>損壞之程式控制器，為本所於</a:t>
            </a:r>
            <a:r>
              <a:rPr lang="en-US" altLang="zh-TW" sz="1600" dirty="0">
                <a:latin typeface="標楷體" panose="03000509000000000000" pitchFamily="65" charset="-120"/>
                <a:ea typeface="標楷體" panose="03000509000000000000" pitchFamily="65" charset="-120"/>
              </a:rPr>
              <a:t>99</a:t>
            </a:r>
            <a:r>
              <a:rPr lang="zh-TW" altLang="en-US" sz="1600" dirty="0">
                <a:latin typeface="標楷體" panose="03000509000000000000" pitchFamily="65" charset="-120"/>
                <a:ea typeface="標楷體" panose="03000509000000000000" pitchFamily="65" charset="-120"/>
              </a:rPr>
              <a:t>年依據公開招標所訂購</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採購案名稱</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「銲接精密工作台」，案號</a:t>
            </a:r>
            <a:r>
              <a:rPr lang="en-US" altLang="zh-TW" sz="1600" dirty="0">
                <a:latin typeface="標楷體" panose="03000509000000000000" pitchFamily="65" charset="-120"/>
                <a:ea typeface="標楷體" panose="03000509000000000000" pitchFamily="65" charset="-120"/>
              </a:rPr>
              <a:t>: NS0990523)</a:t>
            </a:r>
            <a:r>
              <a:rPr lang="zh-TW" altLang="en-US" sz="1600" dirty="0">
                <a:latin typeface="標楷體" panose="03000509000000000000" pitchFamily="65" charset="-120"/>
                <a:ea typeface="標楷體" panose="03000509000000000000" pitchFamily="65" charset="-120"/>
              </a:rPr>
              <a:t>，當時得標廠商為廣峰機械股份有限公司</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下稱廣峰公司</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，決標金額為</a:t>
            </a:r>
            <a:r>
              <a:rPr lang="en-US" altLang="zh-TW" sz="1600" dirty="0">
                <a:latin typeface="標楷體" panose="03000509000000000000" pitchFamily="65" charset="-120"/>
                <a:ea typeface="標楷體" panose="03000509000000000000" pitchFamily="65" charset="-120"/>
              </a:rPr>
              <a:t>1,150,000</a:t>
            </a:r>
            <a:r>
              <a:rPr lang="zh-TW" altLang="en-US" sz="1600" dirty="0">
                <a:latin typeface="標楷體" panose="03000509000000000000" pitchFamily="65" charset="-120"/>
                <a:ea typeface="標楷體" panose="03000509000000000000" pitchFamily="65" charset="-120"/>
              </a:rPr>
              <a:t>元。</a:t>
            </a:r>
          </a:p>
          <a:p>
            <a:pPr marL="361950" indent="-361950">
              <a:buNone/>
            </a:pPr>
            <a:r>
              <a:rPr lang="zh-TW" altLang="en-US" sz="1600" dirty="0" smtClean="0">
                <a:latin typeface="標楷體" panose="03000509000000000000" pitchFamily="65" charset="-120"/>
                <a:ea typeface="標楷體" panose="03000509000000000000" pitchFamily="65" charset="-120"/>
              </a:rPr>
              <a:t>三</a:t>
            </a:r>
            <a:r>
              <a:rPr lang="zh-TW" altLang="en-US" sz="1600" dirty="0" smtClean="0">
                <a:latin typeface="新細明體"/>
                <a:ea typeface="新細明體"/>
              </a:rPr>
              <a:t>、</a:t>
            </a:r>
            <a:r>
              <a:rPr lang="zh-TW" altLang="en-US" sz="1600" dirty="0" smtClean="0">
                <a:latin typeface="標楷體" panose="03000509000000000000" pitchFamily="65" charset="-120"/>
                <a:ea typeface="標楷體" panose="03000509000000000000" pitchFamily="65" charset="-120"/>
              </a:rPr>
              <a:t>本</a:t>
            </a:r>
            <a:r>
              <a:rPr lang="zh-TW" altLang="en-US" sz="1600" dirty="0">
                <a:latin typeface="標楷體" panose="03000509000000000000" pitchFamily="65" charset="-120"/>
                <a:ea typeface="標楷體" panose="03000509000000000000" pitchFamily="65" charset="-120"/>
              </a:rPr>
              <a:t>機台控制線路為客製化以同時搭配多種銲接設備，以利本所執行先進銲接製程開發。考量廣峰公司為此銲接機台設計及製造廠商，其他廠商如要維修，恐有困難，縱有能力維修，恐曠日廢時，為免研究計畫時程耽擱，評估後，利用小額採購逕洽廠商報價承攬。另為確保控制器在更換後，系統亦能正常運作，故洽原製造廠商－廣峰公司進行檢修作業，採購金額為</a:t>
            </a:r>
            <a:r>
              <a:rPr lang="en-US" altLang="zh-TW" sz="1600" dirty="0">
                <a:latin typeface="標楷體" panose="03000509000000000000" pitchFamily="65" charset="-120"/>
                <a:ea typeface="標楷體" panose="03000509000000000000" pitchFamily="65" charset="-120"/>
              </a:rPr>
              <a:t>20,475</a:t>
            </a:r>
            <a:r>
              <a:rPr lang="zh-TW" altLang="en-US" sz="1600" dirty="0">
                <a:latin typeface="標楷體" panose="03000509000000000000" pitchFamily="65" charset="-120"/>
                <a:ea typeface="標楷體" panose="03000509000000000000" pitchFamily="65" charset="-120"/>
              </a:rPr>
              <a:t>元整。</a:t>
            </a:r>
          </a:p>
          <a:p>
            <a:pPr marL="361950" indent="-361950">
              <a:buNone/>
            </a:pPr>
            <a:r>
              <a:rPr lang="zh-TW" altLang="en-US" sz="1600" dirty="0" smtClean="0">
                <a:latin typeface="標楷體" panose="03000509000000000000" pitchFamily="65" charset="-120"/>
                <a:ea typeface="標楷體" panose="03000509000000000000" pitchFamily="65" charset="-120"/>
              </a:rPr>
              <a:t>四</a:t>
            </a:r>
            <a:r>
              <a:rPr lang="zh-TW" altLang="en-US" sz="1600" dirty="0" smtClean="0">
                <a:latin typeface="新細明體"/>
                <a:ea typeface="新細明體"/>
              </a:rPr>
              <a:t>、</a:t>
            </a:r>
            <a:r>
              <a:rPr lang="zh-TW" altLang="en-US" sz="1600" dirty="0" smtClean="0">
                <a:latin typeface="標楷體" panose="03000509000000000000" pitchFamily="65" charset="-120"/>
                <a:ea typeface="標楷體" panose="03000509000000000000" pitchFamily="65" charset="-120"/>
              </a:rPr>
              <a:t>承辦</a:t>
            </a:r>
            <a:r>
              <a:rPr lang="zh-TW" altLang="en-US" sz="1600" dirty="0">
                <a:latin typeface="標楷體" panose="03000509000000000000" pitchFamily="65" charset="-120"/>
                <a:ea typeface="標楷體" panose="03000509000000000000" pitchFamily="65" charset="-120"/>
              </a:rPr>
              <a:t>同仁為本所新進之研發替代役，為進行緊急維修，未能事先查驗廣峰公司為拒絕往來廠商，隨後並依程序完成驗收與結報。後續為避免再度發生類似情形，擬規劃承辦同仁參與採購法相關之訓練，以加強法規知識。</a:t>
            </a:r>
          </a:p>
          <a:p>
            <a:pPr marL="361950" indent="-361950">
              <a:buNone/>
            </a:pPr>
            <a:r>
              <a:rPr lang="zh-TW" altLang="en-US" sz="1600" dirty="0" smtClean="0">
                <a:latin typeface="標楷體" panose="03000509000000000000" pitchFamily="65" charset="-120"/>
                <a:ea typeface="標楷體" panose="03000509000000000000" pitchFamily="65" charset="-120"/>
              </a:rPr>
              <a:t>五</a:t>
            </a:r>
            <a:r>
              <a:rPr lang="zh-TW" altLang="en-US" sz="1600" dirty="0" smtClean="0">
                <a:latin typeface="新細明體"/>
                <a:ea typeface="新細明體"/>
              </a:rPr>
              <a:t>、</a:t>
            </a:r>
            <a:r>
              <a:rPr lang="zh-TW" altLang="en-US" sz="1600" dirty="0" smtClean="0">
                <a:latin typeface="標楷體" panose="03000509000000000000" pitchFamily="65" charset="-120"/>
                <a:ea typeface="標楷體" panose="03000509000000000000" pitchFamily="65" charset="-120"/>
              </a:rPr>
              <a:t>按</a:t>
            </a:r>
            <a:r>
              <a:rPr lang="zh-TW" altLang="en-US" sz="1600" dirty="0">
                <a:latin typeface="標楷體" panose="03000509000000000000" pitchFamily="65" charset="-120"/>
                <a:ea typeface="標楷體" panose="03000509000000000000" pitchFamily="65" charset="-120"/>
              </a:rPr>
              <a:t>政府採購法第</a:t>
            </a:r>
            <a:r>
              <a:rPr lang="en-US" altLang="zh-TW" sz="1600" dirty="0">
                <a:latin typeface="標楷體" panose="03000509000000000000" pitchFamily="65" charset="-120"/>
                <a:ea typeface="標楷體" panose="03000509000000000000" pitchFamily="65" charset="-120"/>
              </a:rPr>
              <a:t>50</a:t>
            </a:r>
            <a:r>
              <a:rPr lang="zh-TW" altLang="en-US" sz="1600" dirty="0">
                <a:latin typeface="標楷體" panose="03000509000000000000" pitchFamily="65" charset="-120"/>
                <a:ea typeface="標楷體" panose="03000509000000000000" pitchFamily="65" charset="-120"/>
              </a:rPr>
              <a:t>條第</a:t>
            </a:r>
            <a:r>
              <a:rPr lang="en-US" altLang="zh-TW" sz="1600" dirty="0">
                <a:latin typeface="標楷體" panose="03000509000000000000" pitchFamily="65" charset="-120"/>
                <a:ea typeface="標楷體" panose="03000509000000000000" pitchFamily="65" charset="-120"/>
              </a:rPr>
              <a:t>1</a:t>
            </a:r>
            <a:r>
              <a:rPr lang="zh-TW" altLang="en-US" sz="1600" dirty="0">
                <a:latin typeface="標楷體" panose="03000509000000000000" pitchFamily="65" charset="-120"/>
                <a:ea typeface="標楷體" panose="03000509000000000000" pitchFamily="65" charset="-120"/>
              </a:rPr>
              <a:t>項第</a:t>
            </a:r>
            <a:r>
              <a:rPr lang="en-US" altLang="zh-TW" sz="1600" dirty="0">
                <a:latin typeface="標楷體" panose="03000509000000000000" pitchFamily="65" charset="-120"/>
                <a:ea typeface="標楷體" panose="03000509000000000000" pitchFamily="65" charset="-120"/>
              </a:rPr>
              <a:t>6</a:t>
            </a:r>
            <a:r>
              <a:rPr lang="zh-TW" altLang="en-US" sz="1600" dirty="0">
                <a:latin typeface="標楷體" panose="03000509000000000000" pitchFamily="65" charset="-120"/>
                <a:ea typeface="標楷體" panose="03000509000000000000" pitchFamily="65" charset="-120"/>
              </a:rPr>
              <a:t>款規定，廠商有拒絕往來廠商之事由，於開標前發現者，所投之標不予開標</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開標後發現者，應不決標予該廠商，又按同條第</a:t>
            </a:r>
            <a:r>
              <a:rPr lang="en-US" altLang="zh-TW" sz="1600" dirty="0">
                <a:latin typeface="標楷體" panose="03000509000000000000" pitchFamily="65" charset="-120"/>
                <a:ea typeface="標楷體" panose="03000509000000000000" pitchFamily="65" charset="-120"/>
              </a:rPr>
              <a:t>2</a:t>
            </a:r>
            <a:r>
              <a:rPr lang="zh-TW" altLang="en-US" sz="1600" dirty="0">
                <a:latin typeface="標楷體" panose="03000509000000000000" pitchFamily="65" charset="-120"/>
                <a:ea typeface="標楷體" panose="03000509000000000000" pitchFamily="65" charset="-120"/>
              </a:rPr>
              <a:t>項規定，決標或簽約後發現得標廠商於決標前有前項情形者，應撤銷決標、終止契約或解除契約，並得追償損失。但撤銷決標、終止契約或解除契約反不符公共利益，並經上級機關核准者，不在此限。雖本案為小額採購，似不直接適用第</a:t>
            </a:r>
            <a:r>
              <a:rPr lang="en-US" altLang="zh-TW" sz="1600" dirty="0">
                <a:latin typeface="標楷體" panose="03000509000000000000" pitchFamily="65" charset="-120"/>
                <a:ea typeface="標楷體" panose="03000509000000000000" pitchFamily="65" charset="-120"/>
              </a:rPr>
              <a:t>50</a:t>
            </a:r>
            <a:r>
              <a:rPr lang="zh-TW" altLang="en-US" sz="1600" dirty="0">
                <a:latin typeface="標楷體" panose="03000509000000000000" pitchFamily="65" charset="-120"/>
                <a:ea typeface="標楷體" panose="03000509000000000000" pitchFamily="65" charset="-120"/>
              </a:rPr>
              <a:t>條之開標及決標規定，然為落實政府採購法第</a:t>
            </a:r>
            <a:r>
              <a:rPr lang="en-US" altLang="zh-TW" sz="1600" dirty="0">
                <a:latin typeface="標楷體" panose="03000509000000000000" pitchFamily="65" charset="-120"/>
                <a:ea typeface="標楷體" panose="03000509000000000000" pitchFamily="65" charset="-120"/>
              </a:rPr>
              <a:t>101</a:t>
            </a:r>
            <a:r>
              <a:rPr lang="zh-TW" altLang="en-US" sz="1600" dirty="0">
                <a:latin typeface="標楷體" panose="03000509000000000000" pitchFamily="65" charset="-120"/>
                <a:ea typeface="標楷體" panose="03000509000000000000" pitchFamily="65" charset="-120"/>
              </a:rPr>
              <a:t>條之立法意旨，以提升政府採購品質，仍應參考政府採購法第</a:t>
            </a:r>
            <a:r>
              <a:rPr lang="en-US" altLang="zh-TW" sz="1600" dirty="0">
                <a:latin typeface="標楷體" panose="03000509000000000000" pitchFamily="65" charset="-120"/>
                <a:ea typeface="標楷體" panose="03000509000000000000" pitchFamily="65" charset="-120"/>
              </a:rPr>
              <a:t>50</a:t>
            </a:r>
            <a:r>
              <a:rPr lang="zh-TW" altLang="en-US" sz="1600" dirty="0">
                <a:latin typeface="標楷體" panose="03000509000000000000" pitchFamily="65" charset="-120"/>
                <a:ea typeface="標楷體" panose="03000509000000000000" pitchFamily="65" charset="-120"/>
              </a:rPr>
              <a:t>條之法理。查本案之程式控制器已安裝多時，如現今始解除契約並回復原狀，徒增法律關係之複雜，又本案為訂製品，亦難找尋適當之替代品，故解除契約似不符合公共利益。準此，擬依政府採購法第</a:t>
            </a:r>
            <a:r>
              <a:rPr lang="en-US" altLang="zh-TW" sz="1600" dirty="0">
                <a:latin typeface="標楷體" panose="03000509000000000000" pitchFamily="65" charset="-120"/>
                <a:ea typeface="標楷體" panose="03000509000000000000" pitchFamily="65" charset="-120"/>
              </a:rPr>
              <a:t>50</a:t>
            </a:r>
            <a:r>
              <a:rPr lang="zh-TW" altLang="en-US" sz="1600" dirty="0">
                <a:latin typeface="標楷體" panose="03000509000000000000" pitchFamily="65" charset="-120"/>
                <a:ea typeface="標楷體" panose="03000509000000000000" pitchFamily="65" charset="-120"/>
              </a:rPr>
              <a:t>條之法理，報請上級機關</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原能會核准。</a:t>
            </a:r>
          </a:p>
        </p:txBody>
      </p:sp>
      <p:sp>
        <p:nvSpPr>
          <p:cNvPr id="4" name="文字方塊 3"/>
          <p:cNvSpPr txBox="1"/>
          <p:nvPr/>
        </p:nvSpPr>
        <p:spPr>
          <a:xfrm>
            <a:off x="262560" y="3105682"/>
            <a:ext cx="507831" cy="648072"/>
          </a:xfrm>
          <a:prstGeom prst="rect">
            <a:avLst/>
          </a:prstGeom>
          <a:noFill/>
          <a:ln>
            <a:solidFill>
              <a:schemeClr val="tx1"/>
            </a:solidFill>
          </a:ln>
        </p:spPr>
        <p:txBody>
          <a:bodyPr vert="eaVert" wrap="square" rtlCol="0">
            <a:spAutoFit/>
          </a:bodyPr>
          <a:lstStyle/>
          <a:p>
            <a:r>
              <a:rPr lang="zh-TW" altLang="en-US" dirty="0" smtClean="0">
                <a:latin typeface="標楷體" panose="03000509000000000000" pitchFamily="65" charset="-120"/>
                <a:ea typeface="標楷體" panose="03000509000000000000" pitchFamily="65" charset="-120"/>
              </a:rPr>
              <a:t>原因</a:t>
            </a:r>
            <a:endParaRPr lang="zh-TW" altLang="en-US" dirty="0">
              <a:latin typeface="標楷體" panose="03000509000000000000" pitchFamily="65" charset="-120"/>
              <a:ea typeface="標楷體" panose="03000509000000000000" pitchFamily="65" charset="-120"/>
            </a:endParaRPr>
          </a:p>
        </p:txBody>
      </p:sp>
      <p:sp>
        <p:nvSpPr>
          <p:cNvPr id="5" name="文字方塊 4"/>
          <p:cNvSpPr txBox="1"/>
          <p:nvPr/>
        </p:nvSpPr>
        <p:spPr>
          <a:xfrm>
            <a:off x="262561" y="4068663"/>
            <a:ext cx="507831" cy="2232248"/>
          </a:xfrm>
          <a:prstGeom prst="rect">
            <a:avLst/>
          </a:prstGeom>
          <a:noFill/>
          <a:ln>
            <a:solidFill>
              <a:schemeClr val="tx1"/>
            </a:solidFill>
          </a:ln>
        </p:spPr>
        <p:txBody>
          <a:bodyPr vert="eaVert" wrap="square" rtlCol="0">
            <a:spAutoFit/>
          </a:bodyPr>
          <a:lstStyle/>
          <a:p>
            <a:r>
              <a:rPr lang="zh-TW" altLang="en-US" dirty="0" smtClean="0">
                <a:latin typeface="標楷體" panose="03000509000000000000" pitchFamily="65" charset="-120"/>
                <a:ea typeface="標楷體" panose="03000509000000000000" pitchFamily="65" charset="-120"/>
              </a:rPr>
              <a:t>改進及因應措施</a:t>
            </a:r>
            <a:endParaRPr lang="zh-TW" altLang="en-US" dirty="0">
              <a:latin typeface="標楷體" panose="03000509000000000000" pitchFamily="65" charset="-120"/>
              <a:ea typeface="標楷體" panose="03000509000000000000" pitchFamily="65" charset="-120"/>
            </a:endParaRPr>
          </a:p>
        </p:txBody>
      </p:sp>
      <p:sp>
        <p:nvSpPr>
          <p:cNvPr id="7" name="向右箭號 6"/>
          <p:cNvSpPr/>
          <p:nvPr/>
        </p:nvSpPr>
        <p:spPr>
          <a:xfrm>
            <a:off x="770392" y="4428703"/>
            <a:ext cx="25582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右箭號 7"/>
          <p:cNvSpPr/>
          <p:nvPr/>
        </p:nvSpPr>
        <p:spPr>
          <a:xfrm>
            <a:off x="790638" y="5436815"/>
            <a:ext cx="25582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784399" y="3343806"/>
            <a:ext cx="25582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86258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0"/>
            <a:ext cx="9624060" cy="1044327"/>
          </a:xfrm>
        </p:spPr>
        <p:txBody>
          <a:bodyPr/>
          <a:lstStyle/>
          <a:p>
            <a:r>
              <a:rPr lang="zh-TW" altLang="en-US" dirty="0" smtClean="0">
                <a:latin typeface="標楷體" panose="03000509000000000000" pitchFamily="65" charset="-120"/>
                <a:ea typeface="標楷體" panose="03000509000000000000" pitchFamily="65" charset="-120"/>
              </a:rPr>
              <a:t>案例</a:t>
            </a:r>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之簽呈</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50156" y="1044327"/>
            <a:ext cx="9624060" cy="6336704"/>
          </a:xfrm>
        </p:spPr>
        <p:txBody>
          <a:bodyPr>
            <a:noAutofit/>
          </a:bodyPr>
          <a:lstStyle/>
          <a:p>
            <a:r>
              <a:rPr lang="zh-TW" altLang="en-US" sz="1600" dirty="0">
                <a:latin typeface="標楷體" panose="03000509000000000000" pitchFamily="65" charset="-120"/>
                <a:ea typeface="標楷體" panose="03000509000000000000" pitchFamily="65" charset="-120"/>
              </a:rPr>
              <a:t>主旨：關於本所小額採購案「銲機水箱清潔及夾砂管更換」</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採購案號：</a:t>
            </a:r>
            <a:r>
              <a:rPr lang="en-US" altLang="zh-TW" sz="1600" dirty="0">
                <a:latin typeface="標楷體" panose="03000509000000000000" pitchFamily="65" charset="-120"/>
                <a:ea typeface="標楷體" panose="03000509000000000000" pitchFamily="65" charset="-120"/>
              </a:rPr>
              <a:t>NH1070067)</a:t>
            </a:r>
            <a:r>
              <a:rPr lang="zh-TW" altLang="en-US" sz="1600" dirty="0">
                <a:latin typeface="標楷體" panose="03000509000000000000" pitchFamily="65" charset="-120"/>
                <a:ea typeface="標楷體" panose="03000509000000000000" pitchFamily="65" charset="-120"/>
              </a:rPr>
              <a:t>，廠商為拒絕往來廠商，擬解除契約並追償契約價金，詳如說明，陳請核示。</a:t>
            </a:r>
          </a:p>
          <a:p>
            <a:r>
              <a:rPr lang="zh-TW" altLang="en-US" sz="1600" dirty="0">
                <a:latin typeface="標楷體" panose="03000509000000000000" pitchFamily="65" charset="-120"/>
                <a:ea typeface="標楷體" panose="03000509000000000000" pitchFamily="65" charset="-120"/>
              </a:rPr>
              <a:t>說明：</a:t>
            </a:r>
          </a:p>
          <a:p>
            <a:pPr marL="803275" indent="-441325">
              <a:buNone/>
            </a:pPr>
            <a:r>
              <a:rPr lang="zh-TW" altLang="en-US" sz="1600" dirty="0" smtClean="0">
                <a:latin typeface="標楷體" panose="03000509000000000000" pitchFamily="65" charset="-120"/>
                <a:ea typeface="標楷體" panose="03000509000000000000" pitchFamily="65" charset="-120"/>
              </a:rPr>
              <a:t>一</a:t>
            </a:r>
            <a:r>
              <a:rPr lang="zh-TW" altLang="en-US" sz="1600" dirty="0" smtClean="0">
                <a:latin typeface="新細明體"/>
                <a:ea typeface="新細明體"/>
              </a:rPr>
              <a:t>、</a:t>
            </a:r>
            <a:r>
              <a:rPr lang="zh-TW" altLang="en-US" sz="1600" dirty="0" smtClean="0">
                <a:latin typeface="標楷體" panose="03000509000000000000" pitchFamily="65" charset="-120"/>
                <a:ea typeface="標楷體" panose="03000509000000000000" pitchFamily="65" charset="-120"/>
              </a:rPr>
              <a:t>本</a:t>
            </a:r>
            <a:r>
              <a:rPr lang="zh-TW" altLang="en-US" sz="1600" dirty="0">
                <a:latin typeface="標楷體" panose="03000509000000000000" pitchFamily="65" charset="-120"/>
                <a:ea typeface="標楷體" panose="03000509000000000000" pitchFamily="65" charset="-120"/>
              </a:rPr>
              <a:t>組之銲機因購置時間長，在長期使用下，冷卻水箱及夾砂管線中已有鏽蝕的夾雜物，需做例行之更換，以避免發生堵塞，造成銲機或相關儀器因無法冷卻而損毀，為配合台灣電力公司核能電廠焊道覆焊技術服務</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第四期</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計畫之執行，需做緊急維修作業，且為維護系統正常運作，申請小額採購「銲機水箱清潔及夾砂管更換」</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採購案號：</a:t>
            </a:r>
            <a:r>
              <a:rPr lang="en-US" altLang="zh-TW" sz="1600" dirty="0">
                <a:latin typeface="標楷體" panose="03000509000000000000" pitchFamily="65" charset="-120"/>
                <a:ea typeface="標楷體" panose="03000509000000000000" pitchFamily="65" charset="-120"/>
              </a:rPr>
              <a:t>NH1070067)</a:t>
            </a:r>
            <a:r>
              <a:rPr lang="zh-TW" altLang="en-US" sz="1600" dirty="0">
                <a:latin typeface="標楷體" panose="03000509000000000000" pitchFamily="65" charset="-120"/>
                <a:ea typeface="標楷體" panose="03000509000000000000" pitchFamily="65" charset="-120"/>
              </a:rPr>
              <a:t>，洽原購置廠商</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廣峰機械股份有限公司</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下稱廣峰公司</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進行檢修，契約金額為新台幣</a:t>
            </a:r>
            <a:r>
              <a:rPr lang="en-US" altLang="zh-TW" sz="1600" dirty="0">
                <a:latin typeface="標楷體" panose="03000509000000000000" pitchFamily="65" charset="-120"/>
                <a:ea typeface="標楷體" panose="03000509000000000000" pitchFamily="65" charset="-120"/>
              </a:rPr>
              <a:t>14,600</a:t>
            </a:r>
            <a:r>
              <a:rPr lang="zh-TW" altLang="en-US" sz="1600" dirty="0">
                <a:latin typeface="標楷體" panose="03000509000000000000" pitchFamily="65" charset="-120"/>
                <a:ea typeface="標楷體" panose="03000509000000000000" pitchFamily="65" charset="-120"/>
              </a:rPr>
              <a:t>元，並於今年</a:t>
            </a:r>
            <a:r>
              <a:rPr lang="en-US" altLang="zh-TW" sz="1600" dirty="0">
                <a:latin typeface="標楷體" panose="03000509000000000000" pitchFamily="65" charset="-120"/>
                <a:ea typeface="標楷體" panose="03000509000000000000" pitchFamily="65" charset="-120"/>
              </a:rPr>
              <a:t>1</a:t>
            </a:r>
            <a:r>
              <a:rPr lang="zh-TW" altLang="en-US" sz="1600" dirty="0">
                <a:latin typeface="標楷體" panose="03000509000000000000" pitchFamily="65" charset="-120"/>
                <a:ea typeface="標楷體" panose="03000509000000000000" pitchFamily="65" charset="-120"/>
              </a:rPr>
              <a:t>月</a:t>
            </a:r>
            <a:r>
              <a:rPr lang="en-US" altLang="zh-TW" sz="1600" dirty="0">
                <a:latin typeface="標楷體" panose="03000509000000000000" pitchFamily="65" charset="-120"/>
                <a:ea typeface="標楷體" panose="03000509000000000000" pitchFamily="65" charset="-120"/>
              </a:rPr>
              <a:t>9</a:t>
            </a:r>
            <a:r>
              <a:rPr lang="zh-TW" altLang="en-US" sz="1600" dirty="0">
                <a:latin typeface="標楷體" panose="03000509000000000000" pitchFamily="65" charset="-120"/>
                <a:ea typeface="標楷體" panose="03000509000000000000" pitchFamily="65" charset="-120"/>
              </a:rPr>
              <a:t>日完成驗收並結報。</a:t>
            </a:r>
          </a:p>
          <a:p>
            <a:pPr marL="803275" indent="-441325">
              <a:buNone/>
            </a:pPr>
            <a:r>
              <a:rPr lang="zh-TW" altLang="en-US" sz="1600" dirty="0" smtClean="0">
                <a:latin typeface="標楷體" panose="03000509000000000000" pitchFamily="65" charset="-120"/>
                <a:ea typeface="標楷體" panose="03000509000000000000" pitchFamily="65" charset="-120"/>
              </a:rPr>
              <a:t>二</a:t>
            </a:r>
            <a:r>
              <a:rPr lang="zh-TW" altLang="en-US" sz="1600" dirty="0" smtClean="0">
                <a:latin typeface="新細明體"/>
                <a:ea typeface="新細明體"/>
              </a:rPr>
              <a:t>、</a:t>
            </a:r>
            <a:r>
              <a:rPr lang="zh-TW" altLang="en-US" sz="1600" dirty="0" smtClean="0">
                <a:latin typeface="標楷體" panose="03000509000000000000" pitchFamily="65" charset="-120"/>
                <a:ea typeface="標楷體" panose="03000509000000000000" pitchFamily="65" charset="-120"/>
              </a:rPr>
              <a:t>惟</a:t>
            </a:r>
            <a:r>
              <a:rPr lang="zh-TW" altLang="en-US" sz="1600" dirty="0">
                <a:latin typeface="標楷體" panose="03000509000000000000" pitchFamily="65" charset="-120"/>
                <a:ea typeface="標楷體" panose="03000509000000000000" pitchFamily="65" charset="-120"/>
              </a:rPr>
              <a:t>當初事態之緊急，事後始發現廣峰公司為拒絕往來廠商。按政府採購法</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下稱本法</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第</a:t>
            </a:r>
            <a:r>
              <a:rPr lang="en-US" altLang="zh-TW" sz="1600" dirty="0">
                <a:latin typeface="標楷體" panose="03000509000000000000" pitchFamily="65" charset="-120"/>
                <a:ea typeface="標楷體" panose="03000509000000000000" pitchFamily="65" charset="-120"/>
              </a:rPr>
              <a:t>103</a:t>
            </a:r>
            <a:r>
              <a:rPr lang="zh-TW" altLang="en-US" sz="1600" dirty="0">
                <a:latin typeface="標楷體" panose="03000509000000000000" pitchFamily="65" charset="-120"/>
                <a:ea typeface="標楷體" panose="03000509000000000000" pitchFamily="65" charset="-120"/>
              </a:rPr>
              <a:t>條規定，刊登於政府採購公報之廠商，不得參加投標或作為決標對象或分包對象。又按機關辦理公告金額之一以下採購常見誤解或錯誤態樣，認為小額採購亦適用本法第</a:t>
            </a:r>
            <a:r>
              <a:rPr lang="en-US" altLang="zh-TW" sz="1600" dirty="0">
                <a:latin typeface="標楷體" panose="03000509000000000000" pitchFamily="65" charset="-120"/>
                <a:ea typeface="標楷體" panose="03000509000000000000" pitchFamily="65" charset="-120"/>
              </a:rPr>
              <a:t>103</a:t>
            </a:r>
            <a:r>
              <a:rPr lang="zh-TW" altLang="en-US" sz="1600" dirty="0">
                <a:latin typeface="標楷體" panose="03000509000000000000" pitchFamily="65" charset="-120"/>
                <a:ea typeface="標楷體" panose="03000509000000000000" pitchFamily="65" charset="-120"/>
              </a:rPr>
              <a:t>條規定。再按本法第</a:t>
            </a:r>
            <a:r>
              <a:rPr lang="en-US" altLang="zh-TW" sz="1600" dirty="0">
                <a:latin typeface="標楷體" panose="03000509000000000000" pitchFamily="65" charset="-120"/>
                <a:ea typeface="標楷體" panose="03000509000000000000" pitchFamily="65" charset="-120"/>
              </a:rPr>
              <a:t>50</a:t>
            </a:r>
            <a:r>
              <a:rPr lang="zh-TW" altLang="en-US" sz="1600" dirty="0">
                <a:latin typeface="標楷體" panose="03000509000000000000" pitchFamily="65" charset="-120"/>
                <a:ea typeface="標楷體" panose="03000509000000000000" pitchFamily="65" charset="-120"/>
              </a:rPr>
              <a:t>條第</a:t>
            </a:r>
            <a:r>
              <a:rPr lang="en-US" altLang="zh-TW" sz="1600" dirty="0">
                <a:latin typeface="標楷體" panose="03000509000000000000" pitchFamily="65" charset="-120"/>
                <a:ea typeface="標楷體" panose="03000509000000000000" pitchFamily="65" charset="-120"/>
              </a:rPr>
              <a:t>2</a:t>
            </a:r>
            <a:r>
              <a:rPr lang="zh-TW" altLang="en-US" sz="1600" dirty="0">
                <a:latin typeface="標楷體" panose="03000509000000000000" pitchFamily="65" charset="-120"/>
                <a:ea typeface="標楷體" panose="03000509000000000000" pitchFamily="65" charset="-120"/>
              </a:rPr>
              <a:t>項前段規定，於決標或簽約後發現得標廠商為拒絕往來廠商，應撤銷決標、終止契約或解除契約，並得追償損失。為貫徹本法第</a:t>
            </a:r>
            <a:r>
              <a:rPr lang="en-US" altLang="zh-TW" sz="1600" dirty="0">
                <a:latin typeface="標楷體" panose="03000509000000000000" pitchFamily="65" charset="-120"/>
                <a:ea typeface="標楷體" panose="03000509000000000000" pitchFamily="65" charset="-120"/>
              </a:rPr>
              <a:t>101</a:t>
            </a:r>
            <a:r>
              <a:rPr lang="zh-TW" altLang="en-US" sz="1600" dirty="0">
                <a:latin typeface="標楷體" panose="03000509000000000000" pitchFamily="65" charset="-120"/>
                <a:ea typeface="標楷體" panose="03000509000000000000" pitchFamily="65" charset="-120"/>
              </a:rPr>
              <a:t>條之立法意旨，仍應參考政府採購法第</a:t>
            </a:r>
            <a:r>
              <a:rPr lang="en-US" altLang="zh-TW" sz="1600" dirty="0">
                <a:latin typeface="標楷體" panose="03000509000000000000" pitchFamily="65" charset="-120"/>
                <a:ea typeface="標楷體" panose="03000509000000000000" pitchFamily="65" charset="-120"/>
              </a:rPr>
              <a:t>50</a:t>
            </a:r>
            <a:r>
              <a:rPr lang="zh-TW" altLang="en-US" sz="1600" dirty="0">
                <a:latin typeface="標楷體" panose="03000509000000000000" pitchFamily="65" charset="-120"/>
                <a:ea typeface="標楷體" panose="03000509000000000000" pitchFamily="65" charset="-120"/>
              </a:rPr>
              <a:t>條第</a:t>
            </a:r>
            <a:r>
              <a:rPr lang="en-US" altLang="zh-TW" sz="1600" dirty="0">
                <a:latin typeface="標楷體" panose="03000509000000000000" pitchFamily="65" charset="-120"/>
                <a:ea typeface="標楷體" panose="03000509000000000000" pitchFamily="65" charset="-120"/>
              </a:rPr>
              <a:t>2</a:t>
            </a:r>
            <a:r>
              <a:rPr lang="zh-TW" altLang="en-US" sz="1600" dirty="0">
                <a:latin typeface="標楷體" panose="03000509000000000000" pitchFamily="65" charset="-120"/>
                <a:ea typeface="標楷體" panose="03000509000000000000" pitchFamily="65" charset="-120"/>
              </a:rPr>
              <a:t>項前段規定解除契約。</a:t>
            </a:r>
          </a:p>
          <a:p>
            <a:pPr marL="803275" indent="-441325">
              <a:buNone/>
            </a:pPr>
            <a:r>
              <a:rPr lang="zh-TW" altLang="en-US" sz="1600" dirty="0" smtClean="0">
                <a:latin typeface="標楷體" panose="03000509000000000000" pitchFamily="65" charset="-120"/>
                <a:ea typeface="標楷體" panose="03000509000000000000" pitchFamily="65" charset="-120"/>
              </a:rPr>
              <a:t>三</a:t>
            </a:r>
            <a:r>
              <a:rPr lang="zh-TW" altLang="en-US" sz="1600" dirty="0" smtClean="0">
                <a:latin typeface="新細明體"/>
                <a:ea typeface="新細明體"/>
              </a:rPr>
              <a:t>、</a:t>
            </a:r>
            <a:r>
              <a:rPr lang="zh-TW" altLang="en-US" sz="1600" dirty="0" smtClean="0">
                <a:latin typeface="標楷體" panose="03000509000000000000" pitchFamily="65" charset="-120"/>
                <a:ea typeface="標楷體" panose="03000509000000000000" pitchFamily="65" charset="-120"/>
              </a:rPr>
              <a:t>經</a:t>
            </a:r>
            <a:r>
              <a:rPr lang="zh-TW" altLang="en-US" sz="1600" dirty="0">
                <a:latin typeface="標楷體" panose="03000509000000000000" pitchFamily="65" charset="-120"/>
                <a:ea typeface="標楷體" panose="03000509000000000000" pitchFamily="65" charset="-120"/>
              </a:rPr>
              <a:t>諮詢廣峰公司，願意配合本所解除契約，並償還契約價金新台幣</a:t>
            </a:r>
            <a:r>
              <a:rPr lang="en-US" altLang="zh-TW" sz="1600" dirty="0">
                <a:latin typeface="標楷體" panose="03000509000000000000" pitchFamily="65" charset="-120"/>
                <a:ea typeface="標楷體" panose="03000509000000000000" pitchFamily="65" charset="-120"/>
              </a:rPr>
              <a:t>14,600</a:t>
            </a:r>
            <a:r>
              <a:rPr lang="zh-TW" altLang="en-US" sz="1600" dirty="0">
                <a:latin typeface="標楷體" panose="03000509000000000000" pitchFamily="65" charset="-120"/>
                <a:ea typeface="標楷體" panose="03000509000000000000" pitchFamily="65" charset="-120"/>
              </a:rPr>
              <a:t>元整。</a:t>
            </a:r>
          </a:p>
          <a:p>
            <a:pPr marL="803275" indent="-441325">
              <a:buNone/>
            </a:pPr>
            <a:r>
              <a:rPr lang="zh-TW" altLang="en-US" sz="1600" dirty="0" smtClean="0">
                <a:latin typeface="標楷體" panose="03000509000000000000" pitchFamily="65" charset="-120"/>
                <a:ea typeface="標楷體" panose="03000509000000000000" pitchFamily="65" charset="-120"/>
              </a:rPr>
              <a:t>四</a:t>
            </a:r>
            <a:r>
              <a:rPr lang="zh-TW" altLang="en-US" sz="1600" dirty="0" smtClean="0">
                <a:latin typeface="新細明體"/>
                <a:ea typeface="新細明體"/>
              </a:rPr>
              <a:t>、</a:t>
            </a:r>
            <a:r>
              <a:rPr lang="zh-TW" altLang="en-US" sz="1600" dirty="0" smtClean="0">
                <a:latin typeface="標楷體" panose="03000509000000000000" pitchFamily="65" charset="-120"/>
                <a:ea typeface="標楷體" panose="03000509000000000000" pitchFamily="65" charset="-120"/>
              </a:rPr>
              <a:t>依據</a:t>
            </a:r>
            <a:r>
              <a:rPr lang="zh-TW" altLang="en-US" sz="1600" dirty="0">
                <a:latin typeface="標楷體" panose="03000509000000000000" pitchFamily="65" charset="-120"/>
                <a:ea typeface="標楷體" panose="03000509000000000000" pitchFamily="65" charset="-120"/>
              </a:rPr>
              <a:t>政府採購法第</a:t>
            </a:r>
            <a:r>
              <a:rPr lang="en-US" altLang="zh-TW" sz="1600" dirty="0">
                <a:latin typeface="標楷體" panose="03000509000000000000" pitchFamily="65" charset="-120"/>
                <a:ea typeface="標楷體" panose="03000509000000000000" pitchFamily="65" charset="-120"/>
              </a:rPr>
              <a:t>101</a:t>
            </a:r>
            <a:r>
              <a:rPr lang="zh-TW" altLang="en-US" sz="1600" dirty="0">
                <a:latin typeface="標楷體" panose="03000509000000000000" pitchFamily="65" charset="-120"/>
                <a:ea typeface="標楷體" panose="03000509000000000000" pitchFamily="65" charset="-120"/>
              </a:rPr>
              <a:t>條第</a:t>
            </a:r>
            <a:r>
              <a:rPr lang="en-US" altLang="zh-TW" sz="1600" dirty="0">
                <a:latin typeface="標楷體" panose="03000509000000000000" pitchFamily="65" charset="-120"/>
                <a:ea typeface="標楷體" panose="03000509000000000000" pitchFamily="65" charset="-120"/>
              </a:rPr>
              <a:t>1</a:t>
            </a:r>
            <a:r>
              <a:rPr lang="zh-TW" altLang="en-US" sz="1600" dirty="0">
                <a:latin typeface="標楷體" panose="03000509000000000000" pitchFamily="65" charset="-120"/>
                <a:ea typeface="標楷體" panose="03000509000000000000" pitchFamily="65" charset="-120"/>
              </a:rPr>
              <a:t>項第</a:t>
            </a:r>
            <a:r>
              <a:rPr lang="en-US" altLang="zh-TW" sz="1600" dirty="0">
                <a:latin typeface="標楷體" panose="03000509000000000000" pitchFamily="65" charset="-120"/>
                <a:ea typeface="標楷體" panose="03000509000000000000" pitchFamily="65" charset="-120"/>
              </a:rPr>
              <a:t>12</a:t>
            </a:r>
            <a:r>
              <a:rPr lang="zh-TW" altLang="en-US" sz="1600" dirty="0">
                <a:latin typeface="標楷體" panose="03000509000000000000" pitchFamily="65" charset="-120"/>
                <a:ea typeface="標楷體" panose="03000509000000000000" pitchFamily="65" charset="-120"/>
              </a:rPr>
              <a:t>款規定，因可歸責於廠商之事由，致解除或終止契約者，機關應刊登廠商於政府採購公報。所謂「可歸責於廠商之事由」，按工程會訴</a:t>
            </a:r>
            <a:r>
              <a:rPr lang="en-US" altLang="zh-TW" sz="1600" dirty="0">
                <a:latin typeface="標楷體" panose="03000509000000000000" pitchFamily="65" charset="-120"/>
                <a:ea typeface="標楷體" panose="03000509000000000000" pitchFamily="65" charset="-120"/>
              </a:rPr>
              <a:t>89312</a:t>
            </a:r>
            <a:r>
              <a:rPr lang="zh-TW" altLang="en-US" sz="1600" dirty="0">
                <a:latin typeface="標楷體" panose="03000509000000000000" pitchFamily="65" charset="-120"/>
                <a:ea typeface="標楷體" panose="03000509000000000000" pitchFamily="65" charset="-120"/>
              </a:rPr>
              <a:t>號審議判斷書意旨，係指廠商欠缺履約之意願及能力，或嚴重未履行契約所訂之義務而言。反之，如廠商已相當程度履行其應盡之給付義務，即不能以本款之規定終止或解除契約。</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臺北高等行政法院</a:t>
            </a:r>
            <a:r>
              <a:rPr lang="en-US" altLang="zh-TW" sz="1600" dirty="0">
                <a:latin typeface="標楷體" panose="03000509000000000000" pitchFamily="65" charset="-120"/>
                <a:ea typeface="標楷體" panose="03000509000000000000" pitchFamily="65" charset="-120"/>
              </a:rPr>
              <a:t>102</a:t>
            </a:r>
            <a:r>
              <a:rPr lang="zh-TW" altLang="en-US" sz="1600" dirty="0">
                <a:latin typeface="標楷體" panose="03000509000000000000" pitchFamily="65" charset="-120"/>
                <a:ea typeface="標楷體" panose="03000509000000000000" pitchFamily="65" charset="-120"/>
              </a:rPr>
              <a:t>年度訴字第</a:t>
            </a:r>
            <a:r>
              <a:rPr lang="en-US" altLang="zh-TW" sz="1600" dirty="0">
                <a:latin typeface="標楷體" panose="03000509000000000000" pitchFamily="65" charset="-120"/>
                <a:ea typeface="標楷體" panose="03000509000000000000" pitchFamily="65" charset="-120"/>
              </a:rPr>
              <a:t>251</a:t>
            </a:r>
            <a:r>
              <a:rPr lang="zh-TW" altLang="en-US" sz="1600" dirty="0">
                <a:latin typeface="標楷體" panose="03000509000000000000" pitchFamily="65" charset="-120"/>
                <a:ea typeface="標楷體" panose="03000509000000000000" pitchFamily="65" charset="-120"/>
              </a:rPr>
              <a:t>號判決、臺北高等行政法院</a:t>
            </a:r>
            <a:r>
              <a:rPr lang="en-US" altLang="zh-TW" sz="1600" dirty="0">
                <a:latin typeface="標楷體" panose="03000509000000000000" pitchFamily="65" charset="-120"/>
                <a:ea typeface="標楷體" panose="03000509000000000000" pitchFamily="65" charset="-120"/>
              </a:rPr>
              <a:t>100</a:t>
            </a:r>
            <a:r>
              <a:rPr lang="zh-TW" altLang="en-US" sz="1600" dirty="0">
                <a:latin typeface="標楷體" panose="03000509000000000000" pitchFamily="65" charset="-120"/>
                <a:ea typeface="標楷體" panose="03000509000000000000" pitchFamily="65" charset="-120"/>
              </a:rPr>
              <a:t>年度訴字第</a:t>
            </a:r>
            <a:r>
              <a:rPr lang="en-US" altLang="zh-TW" sz="1600" dirty="0">
                <a:latin typeface="標楷體" panose="03000509000000000000" pitchFamily="65" charset="-120"/>
                <a:ea typeface="標楷體" panose="03000509000000000000" pitchFamily="65" charset="-120"/>
              </a:rPr>
              <a:t>1255</a:t>
            </a:r>
            <a:r>
              <a:rPr lang="zh-TW" altLang="en-US" sz="1600" dirty="0">
                <a:latin typeface="標楷體" panose="03000509000000000000" pitchFamily="65" charset="-120"/>
                <a:ea typeface="標楷體" panose="03000509000000000000" pitchFamily="65" charset="-120"/>
              </a:rPr>
              <a:t>號判決、臺北高等行政法院</a:t>
            </a:r>
            <a:r>
              <a:rPr lang="en-US" altLang="zh-TW" sz="1600" dirty="0">
                <a:latin typeface="標楷體" panose="03000509000000000000" pitchFamily="65" charset="-120"/>
                <a:ea typeface="標楷體" panose="03000509000000000000" pitchFamily="65" charset="-120"/>
              </a:rPr>
              <a:t>97</a:t>
            </a:r>
            <a:r>
              <a:rPr lang="zh-TW" altLang="en-US" sz="1600" dirty="0">
                <a:latin typeface="標楷體" panose="03000509000000000000" pitchFamily="65" charset="-120"/>
                <a:ea typeface="標楷體" panose="03000509000000000000" pitchFamily="65" charset="-120"/>
              </a:rPr>
              <a:t>年度訴字第</a:t>
            </a:r>
            <a:r>
              <a:rPr lang="en-US" altLang="zh-TW" sz="1600" dirty="0">
                <a:latin typeface="標楷體" panose="03000509000000000000" pitchFamily="65" charset="-120"/>
                <a:ea typeface="標楷體" panose="03000509000000000000" pitchFamily="65" charset="-120"/>
              </a:rPr>
              <a:t>698</a:t>
            </a:r>
            <a:r>
              <a:rPr lang="zh-TW" altLang="en-US" sz="1600" dirty="0">
                <a:latin typeface="標楷體" panose="03000509000000000000" pitchFamily="65" charset="-120"/>
                <a:ea typeface="標楷體" panose="03000509000000000000" pitchFamily="65" charset="-120"/>
              </a:rPr>
              <a:t>號判決、工程會委託研究計畫，亦同</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。查本案並非欠缺履約之意願及能力或嚴重未履行契約所訂之義務，而導致解除契約。是以，並無本款之適用，併與敘明。</a:t>
            </a:r>
          </a:p>
          <a:p>
            <a:r>
              <a:rPr lang="zh-TW" altLang="en-US" sz="1600" dirty="0">
                <a:latin typeface="標楷體" panose="03000509000000000000" pitchFamily="65" charset="-120"/>
                <a:ea typeface="標楷體" panose="03000509000000000000" pitchFamily="65" charset="-120"/>
              </a:rPr>
              <a:t>擬辦：奉核可後，通知廣峰公司解除契約並繳回本案契約價金新台幣</a:t>
            </a:r>
            <a:r>
              <a:rPr lang="en-US" altLang="zh-TW" sz="1600" dirty="0">
                <a:latin typeface="標楷體" panose="03000509000000000000" pitchFamily="65" charset="-120"/>
                <a:ea typeface="標楷體" panose="03000509000000000000" pitchFamily="65" charset="-120"/>
              </a:rPr>
              <a:t>14,600</a:t>
            </a:r>
            <a:r>
              <a:rPr lang="zh-TW" altLang="en-US" sz="1600" dirty="0">
                <a:latin typeface="標楷體" panose="03000509000000000000" pitchFamily="65" charset="-120"/>
                <a:ea typeface="標楷體" panose="03000509000000000000" pitchFamily="65" charset="-120"/>
              </a:rPr>
              <a:t>元整，並請主計室協助處理繳納國庫等事宜。</a:t>
            </a:r>
          </a:p>
          <a:p>
            <a:endParaRPr lang="zh-TW" altLang="en-US" sz="1600" dirty="0"/>
          </a:p>
        </p:txBody>
      </p:sp>
      <p:sp>
        <p:nvSpPr>
          <p:cNvPr id="4" name="文字方塊 3"/>
          <p:cNvSpPr txBox="1"/>
          <p:nvPr/>
        </p:nvSpPr>
        <p:spPr>
          <a:xfrm>
            <a:off x="306448" y="2340471"/>
            <a:ext cx="507831" cy="648072"/>
          </a:xfrm>
          <a:prstGeom prst="rect">
            <a:avLst/>
          </a:prstGeom>
          <a:noFill/>
          <a:ln>
            <a:solidFill>
              <a:schemeClr val="tx1"/>
            </a:solidFill>
          </a:ln>
        </p:spPr>
        <p:txBody>
          <a:bodyPr vert="eaVert" wrap="square" rtlCol="0">
            <a:spAutoFit/>
          </a:bodyPr>
          <a:lstStyle/>
          <a:p>
            <a:r>
              <a:rPr lang="zh-TW" altLang="en-US" dirty="0" smtClean="0">
                <a:latin typeface="標楷體" panose="03000509000000000000" pitchFamily="65" charset="-120"/>
                <a:ea typeface="標楷體" panose="03000509000000000000" pitchFamily="65" charset="-120"/>
              </a:rPr>
              <a:t>原因</a:t>
            </a:r>
            <a:endParaRPr lang="zh-TW" altLang="en-US" dirty="0">
              <a:latin typeface="標楷體" panose="03000509000000000000" pitchFamily="65" charset="-120"/>
              <a:ea typeface="標楷體" panose="03000509000000000000" pitchFamily="65" charset="-120"/>
            </a:endParaRPr>
          </a:p>
        </p:txBody>
      </p:sp>
      <p:sp>
        <p:nvSpPr>
          <p:cNvPr id="5" name="文字方塊 4"/>
          <p:cNvSpPr txBox="1"/>
          <p:nvPr/>
        </p:nvSpPr>
        <p:spPr>
          <a:xfrm>
            <a:off x="306447" y="3564607"/>
            <a:ext cx="507831" cy="2232248"/>
          </a:xfrm>
          <a:prstGeom prst="rect">
            <a:avLst/>
          </a:prstGeom>
          <a:noFill/>
          <a:ln>
            <a:solidFill>
              <a:schemeClr val="tx1"/>
            </a:solidFill>
          </a:ln>
        </p:spPr>
        <p:txBody>
          <a:bodyPr vert="eaVert" wrap="square" rtlCol="0">
            <a:spAutoFit/>
          </a:bodyPr>
          <a:lstStyle/>
          <a:p>
            <a:r>
              <a:rPr lang="zh-TW" altLang="en-US" dirty="0" smtClean="0">
                <a:latin typeface="標楷體" panose="03000509000000000000" pitchFamily="65" charset="-120"/>
                <a:ea typeface="標楷體" panose="03000509000000000000" pitchFamily="65" charset="-120"/>
              </a:rPr>
              <a:t> 處  理  措  施</a:t>
            </a:r>
            <a:endParaRPr lang="zh-TW" altLang="en-US" dirty="0">
              <a:latin typeface="標楷體" panose="03000509000000000000" pitchFamily="65" charset="-120"/>
              <a:ea typeface="標楷體" panose="03000509000000000000" pitchFamily="65" charset="-120"/>
            </a:endParaRPr>
          </a:p>
        </p:txBody>
      </p:sp>
      <p:sp>
        <p:nvSpPr>
          <p:cNvPr id="6" name="向右箭號 5"/>
          <p:cNvSpPr/>
          <p:nvPr/>
        </p:nvSpPr>
        <p:spPr>
          <a:xfrm>
            <a:off x="833371" y="2556495"/>
            <a:ext cx="25582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向右箭號 6"/>
          <p:cNvSpPr/>
          <p:nvPr/>
        </p:nvSpPr>
        <p:spPr>
          <a:xfrm>
            <a:off x="833371" y="3864630"/>
            <a:ext cx="25582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右箭號 7"/>
          <p:cNvSpPr/>
          <p:nvPr/>
        </p:nvSpPr>
        <p:spPr>
          <a:xfrm>
            <a:off x="833371" y="5364807"/>
            <a:ext cx="25582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04875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173574"/>
          </a:xfrm>
        </p:spPr>
        <p:txBody>
          <a:bodyPr>
            <a:noAutofit/>
          </a:bodyPr>
          <a:lstStyle/>
          <a:p>
            <a:r>
              <a:rPr lang="zh-TW" altLang="zh-TW" sz="4000" dirty="0">
                <a:latin typeface="標楷體" panose="03000509000000000000" pitchFamily="65" charset="-120"/>
                <a:ea typeface="標楷體" panose="03000509000000000000" pitchFamily="65" charset="-120"/>
              </a:rPr>
              <a:t>辦理</a:t>
            </a:r>
            <a:r>
              <a:rPr lang="zh-TW" altLang="zh-TW" sz="4000" dirty="0" smtClean="0">
                <a:latin typeface="標楷體" panose="03000509000000000000" pitchFamily="65" charset="-120"/>
                <a:ea typeface="標楷體" panose="03000509000000000000" pitchFamily="65" charset="-120"/>
              </a:rPr>
              <a:t>採購包含</a:t>
            </a:r>
            <a:r>
              <a:rPr lang="zh-TW" altLang="zh-TW" sz="4000" dirty="0">
                <a:latin typeface="標楷體" panose="03000509000000000000" pitchFamily="65" charset="-120"/>
                <a:ea typeface="標楷體" panose="03000509000000000000" pitchFamily="65" charset="-120"/>
              </a:rPr>
              <a:t>後續數年維護服務之</a:t>
            </a:r>
            <a:r>
              <a:rPr lang="zh-TW" altLang="zh-TW" sz="4000" dirty="0" smtClean="0">
                <a:latin typeface="標楷體" panose="03000509000000000000" pitchFamily="65" charset="-120"/>
                <a:ea typeface="標楷體" panose="03000509000000000000" pitchFamily="65" charset="-120"/>
              </a:rPr>
              <a:t>價格</a:t>
            </a:r>
            <a:r>
              <a:rPr lang="en-US" altLang="zh-TW" sz="4000" dirty="0" smtClean="0">
                <a:latin typeface="標楷體" panose="03000509000000000000" pitchFamily="65" charset="-120"/>
                <a:ea typeface="標楷體" panose="03000509000000000000" pitchFamily="65" charset="-120"/>
              </a:rPr>
              <a:t/>
            </a:r>
            <a:br>
              <a:rPr lang="en-US" altLang="zh-TW" sz="4000" dirty="0" smtClean="0">
                <a:latin typeface="標楷體" panose="03000509000000000000" pitchFamily="65" charset="-120"/>
                <a:ea typeface="標楷體" panose="03000509000000000000" pitchFamily="65" charset="-120"/>
              </a:rPr>
            </a:br>
            <a:r>
              <a:rPr lang="zh-TW" altLang="zh-TW" sz="4000" dirty="0" smtClean="0">
                <a:latin typeface="標楷體" panose="03000509000000000000" pitchFamily="65" charset="-120"/>
                <a:ea typeface="標楷體" panose="03000509000000000000" pitchFamily="65" charset="-120"/>
              </a:rPr>
              <a:t>一併</a:t>
            </a:r>
            <a:r>
              <a:rPr lang="zh-TW" altLang="zh-TW" sz="4000" dirty="0">
                <a:latin typeface="標楷體" panose="03000509000000000000" pitchFamily="65" charset="-120"/>
                <a:ea typeface="標楷體" panose="03000509000000000000" pitchFamily="65" charset="-120"/>
              </a:rPr>
              <a:t>考量</a:t>
            </a:r>
            <a:r>
              <a:rPr lang="zh-TW" altLang="zh-TW" sz="4000" dirty="0" smtClean="0">
                <a:latin typeface="標楷體" panose="03000509000000000000" pitchFamily="65" charset="-120"/>
                <a:ea typeface="標楷體" panose="03000509000000000000" pitchFamily="65" charset="-120"/>
              </a:rPr>
              <a:t>發包</a:t>
            </a:r>
            <a:endParaRPr lang="zh-TW" altLang="en-US" sz="4000" dirty="0">
              <a:latin typeface="標楷體" panose="03000509000000000000" pitchFamily="65" charset="-120"/>
              <a:ea typeface="標楷體" panose="03000509000000000000" pitchFamily="65" charset="-120"/>
            </a:endParaRPr>
          </a:p>
        </p:txBody>
      </p:sp>
      <p:sp>
        <p:nvSpPr>
          <p:cNvPr id="4" name="矩形 3"/>
          <p:cNvSpPr/>
          <p:nvPr/>
        </p:nvSpPr>
        <p:spPr>
          <a:xfrm>
            <a:off x="882204" y="1836415"/>
            <a:ext cx="8784976" cy="3970318"/>
          </a:xfrm>
          <a:prstGeom prst="rect">
            <a:avLst/>
          </a:prstGeom>
        </p:spPr>
        <p:txBody>
          <a:bodyPr wrap="square">
            <a:spAutoFit/>
          </a:bodyPr>
          <a:lstStyle/>
          <a:p>
            <a:pPr marL="1347788" indent="-1347788"/>
            <a:r>
              <a:rPr lang="zh-TW" altLang="zh-TW" dirty="0"/>
              <a:t>▓</a:t>
            </a:r>
            <a:r>
              <a:rPr lang="zh-TW" altLang="zh-TW" sz="2800" dirty="0">
                <a:latin typeface="標楷體" panose="03000509000000000000" pitchFamily="65" charset="-120"/>
                <a:ea typeface="標楷體" panose="03000509000000000000" pitchFamily="65" charset="-120"/>
              </a:rPr>
              <a:t>依據：</a:t>
            </a:r>
            <a:r>
              <a:rPr lang="en-US" altLang="zh-TW" sz="2800" dirty="0">
                <a:solidFill>
                  <a:srgbClr val="0000FF"/>
                </a:solidFill>
                <a:latin typeface="標楷體" panose="03000509000000000000" pitchFamily="65" charset="-120"/>
                <a:ea typeface="標楷體" panose="03000509000000000000" pitchFamily="65" charset="-120"/>
              </a:rPr>
              <a:t>107.1.11</a:t>
            </a:r>
            <a:r>
              <a:rPr lang="zh-TW" altLang="zh-TW" sz="2800" dirty="0">
                <a:latin typeface="標楷體" panose="03000509000000000000" pitchFamily="65" charset="-120"/>
                <a:ea typeface="標楷體" panose="03000509000000000000" pitchFamily="65" charset="-120"/>
              </a:rPr>
              <a:t>工程企字第</a:t>
            </a:r>
            <a:r>
              <a:rPr lang="en-US" altLang="zh-TW" sz="2800" dirty="0">
                <a:latin typeface="標楷體" panose="03000509000000000000" pitchFamily="65" charset="-120"/>
                <a:ea typeface="標楷體" panose="03000509000000000000" pitchFamily="65" charset="-120"/>
              </a:rPr>
              <a:t>10700010910</a:t>
            </a:r>
            <a:r>
              <a:rPr lang="zh-TW" altLang="zh-TW" sz="2800" dirty="0">
                <a:latin typeface="標楷體" panose="03000509000000000000" pitchFamily="65" charset="-120"/>
                <a:ea typeface="標楷體" panose="03000509000000000000" pitchFamily="65" charset="-120"/>
              </a:rPr>
              <a:t>號函：機關辦理採購案，如於使用期間有由原供應廠商提供維護服務之必要者，</a:t>
            </a:r>
            <a:r>
              <a:rPr lang="zh-TW" altLang="zh-TW" sz="2800" u="sng" dirty="0">
                <a:latin typeface="標楷體" panose="03000509000000000000" pitchFamily="65" charset="-120"/>
                <a:ea typeface="標楷體" panose="03000509000000000000" pitchFamily="65" charset="-120"/>
              </a:rPr>
              <a:t>其後續數年維護服務之價格，建議附於採購標的一併考量</a:t>
            </a:r>
            <a:r>
              <a:rPr lang="zh-TW" altLang="zh-TW" sz="2800" dirty="0">
                <a:latin typeface="標楷體" panose="03000509000000000000" pitchFamily="65" charset="-120"/>
                <a:ea typeface="標楷體" panose="03000509000000000000" pitchFamily="65" charset="-120"/>
              </a:rPr>
              <a:t>，例如列為廠商報價項目或納入評選項目之一，合併招標決標，以免造成後續維護作業發生困難。</a:t>
            </a:r>
          </a:p>
          <a:p>
            <a:r>
              <a:rPr lang="zh-TW" altLang="zh-TW" sz="2800" dirty="0">
                <a:latin typeface="標楷體" panose="03000509000000000000" pitchFamily="65" charset="-120"/>
                <a:ea typeface="標楷體" panose="03000509000000000000" pitchFamily="65" charset="-120"/>
              </a:rPr>
              <a:t>▓執行方式：</a:t>
            </a:r>
          </a:p>
          <a:p>
            <a:pPr marL="363538"/>
            <a:r>
              <a:rPr lang="zh-TW" altLang="zh-TW" sz="2800" dirty="0">
                <a:latin typeface="標楷體" panose="03000509000000000000" pitchFamily="65" charset="-120"/>
                <a:ea typeface="標楷體" panose="03000509000000000000" pitchFamily="65" charset="-120"/>
              </a:rPr>
              <a:t>方案一：設備</a:t>
            </a:r>
            <a:r>
              <a:rPr lang="en-US" altLang="zh-TW" sz="2800" dirty="0">
                <a:latin typeface="標楷體" panose="03000509000000000000" pitchFamily="65" charset="-120"/>
                <a:ea typeface="標楷體" panose="03000509000000000000" pitchFamily="65" charset="-120"/>
              </a:rPr>
              <a:t>/</a:t>
            </a:r>
            <a:r>
              <a:rPr lang="zh-TW" altLang="zh-TW" sz="2800" dirty="0">
                <a:latin typeface="標楷體" panose="03000509000000000000" pitchFamily="65" charset="-120"/>
                <a:ea typeface="標楷體" panose="03000509000000000000" pitchFamily="65" charset="-120"/>
              </a:rPr>
              <a:t>軟體等採購與後續維護</a:t>
            </a:r>
            <a:r>
              <a:rPr lang="zh-TW" altLang="zh-TW" sz="2800" b="1" dirty="0">
                <a:latin typeface="標楷體" panose="03000509000000000000" pitchFamily="65" charset="-120"/>
                <a:ea typeface="標楷體" panose="03000509000000000000" pitchFamily="65" charset="-120"/>
              </a:rPr>
              <a:t>分開辦理</a:t>
            </a:r>
            <a:endParaRPr lang="zh-TW" altLang="zh-TW" sz="2800" dirty="0">
              <a:latin typeface="標楷體" panose="03000509000000000000" pitchFamily="65" charset="-120"/>
              <a:ea typeface="標楷體" panose="03000509000000000000" pitchFamily="65" charset="-120"/>
            </a:endParaRPr>
          </a:p>
          <a:p>
            <a:pPr marL="363538"/>
            <a:r>
              <a:rPr lang="zh-TW" altLang="zh-TW" sz="2800" dirty="0">
                <a:latin typeface="標楷體" panose="03000509000000000000" pitchFamily="65" charset="-120"/>
                <a:ea typeface="標楷體" panose="03000509000000000000" pitchFamily="65" charset="-120"/>
              </a:rPr>
              <a:t>方案二：設備</a:t>
            </a:r>
            <a:r>
              <a:rPr lang="en-US" altLang="zh-TW" sz="2800" dirty="0">
                <a:latin typeface="標楷體" panose="03000509000000000000" pitchFamily="65" charset="-120"/>
                <a:ea typeface="標楷體" panose="03000509000000000000" pitchFamily="65" charset="-120"/>
              </a:rPr>
              <a:t>/</a:t>
            </a:r>
            <a:r>
              <a:rPr lang="zh-TW" altLang="zh-TW" sz="2800" dirty="0">
                <a:latin typeface="標楷體" panose="03000509000000000000" pitchFamily="65" charset="-120"/>
                <a:ea typeface="標楷體" panose="03000509000000000000" pitchFamily="65" charset="-120"/>
              </a:rPr>
              <a:t>軟體等採購與後續維護</a:t>
            </a:r>
            <a:r>
              <a:rPr lang="zh-TW" altLang="zh-TW" sz="2800" b="1" dirty="0">
                <a:latin typeface="標楷體" panose="03000509000000000000" pitchFamily="65" charset="-120"/>
                <a:ea typeface="標楷體" panose="03000509000000000000" pitchFamily="65" charset="-120"/>
              </a:rPr>
              <a:t>合併辦理</a:t>
            </a:r>
            <a:endParaRPr lang="zh-TW"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25521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85541"/>
          </a:xfrm>
        </p:spPr>
        <p:txBody>
          <a:bodyPr>
            <a:normAutofit fontScale="90000"/>
          </a:bodyPr>
          <a:lstStyle/>
          <a:p>
            <a:r>
              <a:rPr lang="zh-TW" altLang="en-US" sz="5400" dirty="0">
                <a:latin typeface="標楷體" panose="03000509000000000000" pitchFamily="65" charset="-120"/>
                <a:ea typeface="標楷體" panose="03000509000000000000" pitchFamily="65" charset="-120"/>
              </a:rPr>
              <a:t>獨家代理錯誤樣態</a:t>
            </a:r>
          </a:p>
        </p:txBody>
      </p:sp>
      <p:sp>
        <p:nvSpPr>
          <p:cNvPr id="5" name="文字方塊 4"/>
          <p:cNvSpPr txBox="1"/>
          <p:nvPr/>
        </p:nvSpPr>
        <p:spPr>
          <a:xfrm>
            <a:off x="1098228" y="1404367"/>
            <a:ext cx="8424936" cy="1061829"/>
          </a:xfrm>
          <a:prstGeom prst="rect">
            <a:avLst/>
          </a:prstGeom>
          <a:noFill/>
        </p:spPr>
        <p:txBody>
          <a:bodyPr wrap="square" rtlCol="0">
            <a:spAutoFit/>
          </a:bodyPr>
          <a:lstStyle/>
          <a:p>
            <a:pPr marL="803275" indent="-803275"/>
            <a:r>
              <a:rPr lang="zh-TW" altLang="en-US" dirty="0" smtClean="0">
                <a:latin typeface="標楷體" panose="03000509000000000000" pitchFamily="65" charset="-120"/>
                <a:ea typeface="標楷體" panose="03000509000000000000" pitchFamily="65" charset="-120"/>
              </a:rPr>
              <a:t>案例：本所採購</a:t>
            </a:r>
            <a:r>
              <a:rPr lang="en-US" altLang="zh-TW" dirty="0" smtClean="0">
                <a:latin typeface="標楷體" panose="03000509000000000000" pitchFamily="65" charset="-120"/>
                <a:ea typeface="標楷體" panose="03000509000000000000" pitchFamily="65" charset="-120"/>
              </a:rPr>
              <a:t>ANSYS</a:t>
            </a:r>
            <a:r>
              <a:rPr lang="zh-TW" altLang="en-US" dirty="0" smtClean="0">
                <a:latin typeface="標楷體" panose="03000509000000000000" pitchFamily="65" charset="-120"/>
                <a:ea typeface="標楷體" panose="03000509000000000000" pitchFamily="65" charset="-120"/>
              </a:rPr>
              <a:t>有限元素分析相關軟體，軟體係因版權所屬適用限制性招標條款。其中同屬</a:t>
            </a:r>
            <a:r>
              <a:rPr lang="en-US" altLang="zh-TW" dirty="0">
                <a:latin typeface="標楷體" panose="03000509000000000000" pitchFamily="65" charset="-120"/>
                <a:ea typeface="標楷體" panose="03000509000000000000" pitchFamily="65" charset="-120"/>
              </a:rPr>
              <a:t>ANSYS </a:t>
            </a:r>
            <a:r>
              <a:rPr lang="zh-TW" altLang="en-US" dirty="0" smtClean="0">
                <a:latin typeface="標楷體" panose="03000509000000000000" pitchFamily="65" charset="-120"/>
                <a:ea typeface="標楷體" panose="03000509000000000000" pitchFamily="65" charset="-120"/>
              </a:rPr>
              <a:t>軟體</a:t>
            </a:r>
            <a:r>
              <a:rPr lang="zh-TW" altLang="en-US" dirty="0" smtClean="0">
                <a:latin typeface="新細明體"/>
                <a:ea typeface="新細明體"/>
              </a:rPr>
              <a:t>，</a:t>
            </a:r>
            <a:r>
              <a:rPr lang="zh-TW" altLang="en-US" dirty="0" smtClean="0">
                <a:latin typeface="標楷體" panose="03000509000000000000" pitchFamily="65" charset="-120"/>
                <a:ea typeface="標楷體" panose="03000509000000000000" pitchFamily="65" charset="-120"/>
              </a:rPr>
              <a:t>其中</a:t>
            </a:r>
            <a:r>
              <a:rPr lang="en-US" altLang="zh-TW" dirty="0" smtClean="0">
                <a:latin typeface="標楷體" panose="03000509000000000000" pitchFamily="65" charset="-120"/>
                <a:ea typeface="標楷體" panose="03000509000000000000" pitchFamily="65" charset="-120"/>
              </a:rPr>
              <a:t>NS1070031</a:t>
            </a:r>
            <a:r>
              <a:rPr lang="zh-TW" altLang="en-US" dirty="0" smtClean="0">
                <a:latin typeface="標楷體" panose="03000509000000000000" pitchFamily="65" charset="-120"/>
                <a:ea typeface="標楷體" panose="03000509000000000000" pitchFamily="65" charset="-120"/>
              </a:rPr>
              <a:t>採以</a:t>
            </a:r>
            <a:r>
              <a:rPr lang="zh-TW" altLang="en-US" dirty="0">
                <a:latin typeface="標楷體" panose="03000509000000000000" pitchFamily="65" charset="-120"/>
                <a:ea typeface="標楷體" panose="03000509000000000000" pitchFamily="65" charset="-120"/>
              </a:rPr>
              <a:t>公開方式</a:t>
            </a:r>
            <a:r>
              <a:rPr lang="zh-TW" altLang="en-US" dirty="0" smtClean="0">
                <a:latin typeface="標楷體" panose="03000509000000000000" pitchFamily="65" charset="-120"/>
                <a:ea typeface="標楷體" panose="03000509000000000000" pitchFamily="65" charset="-120"/>
              </a:rPr>
              <a:t>辦理；</a:t>
            </a:r>
            <a:r>
              <a:rPr lang="en-US" altLang="zh-TW" dirty="0" smtClean="0">
                <a:latin typeface="標楷體" panose="03000509000000000000" pitchFamily="65" charset="-120"/>
                <a:ea typeface="標楷體" panose="03000509000000000000" pitchFamily="65" charset="-120"/>
              </a:rPr>
              <a:t>NS1070198</a:t>
            </a:r>
            <a:r>
              <a:rPr lang="zh-TW" altLang="en-US" dirty="0" smtClean="0">
                <a:latin typeface="標楷體" panose="03000509000000000000" pitchFamily="65" charset="-120"/>
                <a:ea typeface="標楷體" panose="03000509000000000000" pitchFamily="65" charset="-120"/>
              </a:rPr>
              <a:t>係採洽虎門科技議價</a:t>
            </a:r>
            <a:endParaRPr lang="zh-TW" altLang="en-US" dirty="0">
              <a:latin typeface="標楷體" panose="03000509000000000000" pitchFamily="65" charset="-120"/>
              <a:ea typeface="標楷體" panose="03000509000000000000" pitchFamily="65" charset="-120"/>
            </a:endParaRPr>
          </a:p>
        </p:txBody>
      </p:sp>
      <p:grpSp>
        <p:nvGrpSpPr>
          <p:cNvPr id="8" name="群組 7"/>
          <p:cNvGrpSpPr/>
          <p:nvPr/>
        </p:nvGrpSpPr>
        <p:grpSpPr>
          <a:xfrm>
            <a:off x="380887" y="2561964"/>
            <a:ext cx="9641760" cy="4508855"/>
            <a:chOff x="378147" y="2584144"/>
            <a:chExt cx="9641760" cy="4508855"/>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47" y="2584144"/>
              <a:ext cx="4820127"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601" y="2628503"/>
              <a:ext cx="4824306"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橢圓 5"/>
            <p:cNvSpPr/>
            <p:nvPr/>
          </p:nvSpPr>
          <p:spPr>
            <a:xfrm>
              <a:off x="2466380" y="4500711"/>
              <a:ext cx="2232248"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7290916" y="4680731"/>
              <a:ext cx="936104" cy="3240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0" name="直線單箭頭接點 9"/>
          <p:cNvCxnSpPr>
            <a:endCxn id="5" idx="2"/>
          </p:cNvCxnSpPr>
          <p:nvPr/>
        </p:nvCxnSpPr>
        <p:spPr>
          <a:xfrm flipV="1">
            <a:off x="4194572" y="2466196"/>
            <a:ext cx="1116124" cy="201233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flipV="1">
            <a:off x="7866980" y="2052439"/>
            <a:ext cx="936104" cy="274177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9376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08223"/>
            <a:ext cx="9624060" cy="813533"/>
          </a:xfrm>
        </p:spPr>
        <p:txBody>
          <a:bodyPr>
            <a:normAutofit fontScale="90000"/>
          </a:bodyPr>
          <a:lstStyle/>
          <a:p>
            <a:r>
              <a:rPr lang="zh-TW" altLang="en-US" sz="4800" dirty="0">
                <a:latin typeface="標楷體" panose="03000509000000000000" pitchFamily="65" charset="-120"/>
                <a:ea typeface="標楷體" panose="03000509000000000000" pitchFamily="65" charset="-120"/>
              </a:rPr>
              <a:t>獨家代理錯誤樣態</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50156" y="1353094"/>
            <a:ext cx="9624060" cy="1059385"/>
          </a:xfrm>
        </p:spPr>
        <p:txBody>
          <a:bodyPr>
            <a:normAutofit/>
          </a:bodyPr>
          <a:lstStyle/>
          <a:p>
            <a:r>
              <a:rPr lang="zh-TW" altLang="en-US" sz="2800" dirty="0" smtClean="0">
                <a:latin typeface="標楷體" panose="03000509000000000000" pitchFamily="65" charset="-120"/>
                <a:ea typeface="標楷體" panose="03000509000000000000" pitchFamily="65" charset="-120"/>
              </a:rPr>
              <a:t>虎門科技股份有限公司提供之獨家授權書，為核能研究所專屬代理，洽其議價之獨家代理依據不夠嚴謹。</a:t>
            </a:r>
            <a:endParaRPr lang="zh-TW" altLang="en-US" sz="2800" dirty="0">
              <a:latin typeface="標楷體" panose="03000509000000000000" pitchFamily="65" charset="-120"/>
              <a:ea typeface="標楷體" panose="03000509000000000000" pitchFamily="65" charset="-120"/>
            </a:endParaRPr>
          </a:p>
        </p:txBody>
      </p:sp>
      <p:grpSp>
        <p:nvGrpSpPr>
          <p:cNvPr id="12" name="群組 11"/>
          <p:cNvGrpSpPr/>
          <p:nvPr/>
        </p:nvGrpSpPr>
        <p:grpSpPr>
          <a:xfrm>
            <a:off x="4118409" y="2327865"/>
            <a:ext cx="5829495" cy="4968552"/>
            <a:chOff x="4050556" y="2327865"/>
            <a:chExt cx="5829495" cy="4968552"/>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0556" y="2327865"/>
              <a:ext cx="4032448"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0876" y="3962310"/>
              <a:ext cx="1584176" cy="356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4842" y="4860751"/>
              <a:ext cx="5345209"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7207446" y="3636615"/>
              <a:ext cx="1451622" cy="415498"/>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獨家授權</a:t>
              </a:r>
              <a:endParaRPr lang="zh-TW" altLang="en-US" dirty="0">
                <a:latin typeface="標楷體" panose="03000509000000000000" pitchFamily="65" charset="-120"/>
                <a:ea typeface="標楷體" panose="03000509000000000000" pitchFamily="65" charset="-120"/>
              </a:endParaRPr>
            </a:p>
          </p:txBody>
        </p:sp>
        <p:sp>
          <p:nvSpPr>
            <p:cNvPr id="6" name="文字方塊 5"/>
            <p:cNvSpPr txBox="1"/>
            <p:nvPr/>
          </p:nvSpPr>
          <p:spPr>
            <a:xfrm>
              <a:off x="6982016" y="5148783"/>
              <a:ext cx="1800200" cy="415498"/>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核能研究所</a:t>
              </a:r>
              <a:endParaRPr lang="zh-TW" altLang="en-US" dirty="0">
                <a:latin typeface="標楷體" panose="03000509000000000000" pitchFamily="65" charset="-120"/>
                <a:ea typeface="標楷體" panose="03000509000000000000" pitchFamily="65" charset="-120"/>
              </a:endParaRPr>
            </a:p>
          </p:txBody>
        </p:sp>
        <p:cxnSp>
          <p:nvCxnSpPr>
            <p:cNvPr id="8" name="直線單箭頭接點 7"/>
            <p:cNvCxnSpPr/>
            <p:nvPr/>
          </p:nvCxnSpPr>
          <p:spPr>
            <a:xfrm flipV="1">
              <a:off x="6930876" y="4212679"/>
              <a:ext cx="102281" cy="2160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a:off x="6498828" y="4716735"/>
              <a:ext cx="216024" cy="28803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13" name="文字方塊 12"/>
          <p:cNvSpPr txBox="1"/>
          <p:nvPr/>
        </p:nvSpPr>
        <p:spPr>
          <a:xfrm>
            <a:off x="1071174" y="2873851"/>
            <a:ext cx="3047235" cy="2677656"/>
          </a:xfrm>
          <a:prstGeom prst="rect">
            <a:avLst/>
          </a:prstGeom>
          <a:noFill/>
        </p:spPr>
        <p:txBody>
          <a:bodyPr wrap="square" rtlCol="0">
            <a:spAutoFit/>
          </a:bodyPr>
          <a:lstStyle/>
          <a:p>
            <a:pPr marL="271463" indent="-271463" algn="just"/>
            <a:r>
              <a:rPr lang="en-US" altLang="zh-TW" dirty="0" smtClean="0">
                <a:latin typeface="標楷體"/>
                <a:ea typeface="標楷體"/>
              </a:rPr>
              <a:t>※</a:t>
            </a:r>
            <a:r>
              <a:rPr lang="zh-TW" altLang="en-US" dirty="0" smtClean="0">
                <a:latin typeface="標楷體" panose="03000509000000000000" pitchFamily="65" charset="-120"/>
                <a:ea typeface="標楷體" panose="03000509000000000000" pitchFamily="65" charset="-120"/>
              </a:rPr>
              <a:t>經調查及使用單位說明後發現</a:t>
            </a:r>
            <a:r>
              <a:rPr lang="en-US" altLang="zh-TW" dirty="0" smtClean="0">
                <a:latin typeface="標楷體" panose="03000509000000000000" pitchFamily="65" charset="-120"/>
                <a:ea typeface="標楷體" panose="03000509000000000000" pitchFamily="65" charset="-120"/>
              </a:rPr>
              <a:t>ANSYS</a:t>
            </a:r>
            <a:r>
              <a:rPr lang="zh-TW" altLang="en-US" dirty="0" smtClean="0">
                <a:latin typeface="標楷體" panose="03000509000000000000" pitchFamily="65" charset="-120"/>
                <a:ea typeface="標楷體" panose="03000509000000000000" pitchFamily="65" charset="-120"/>
              </a:rPr>
              <a:t>在台灣有四家代理商，其中虎門科技負責核能研究所</a:t>
            </a:r>
            <a:r>
              <a:rPr lang="zh-TW" altLang="en-US" dirty="0" smtClean="0">
                <a:latin typeface="標楷體"/>
                <a:ea typeface="標楷體"/>
              </a:rPr>
              <a:t>。</a:t>
            </a:r>
            <a:r>
              <a:rPr lang="zh-TW" altLang="en-US" dirty="0" smtClean="0">
                <a:solidFill>
                  <a:srgbClr val="FF0000"/>
                </a:solidFill>
                <a:latin typeface="標楷體" panose="03000509000000000000" pitchFamily="65" charset="-120"/>
                <a:ea typeface="標楷體" panose="03000509000000000000" pitchFamily="65" charset="-120"/>
              </a:rPr>
              <a:t>原廠與代理商授權區域劃分係屬廠商之行為，</a:t>
            </a:r>
            <a:r>
              <a:rPr lang="zh-TW" altLang="en-US" u="sng" dirty="0" smtClean="0">
                <a:solidFill>
                  <a:srgbClr val="FF0000"/>
                </a:solidFill>
                <a:latin typeface="標楷體" panose="03000509000000000000" pitchFamily="65" charset="-120"/>
                <a:ea typeface="標楷體" panose="03000509000000000000" pitchFamily="65" charset="-120"/>
              </a:rPr>
              <a:t>本所無須配合</a:t>
            </a:r>
            <a:r>
              <a:rPr lang="zh-TW" altLang="en-US" dirty="0" smtClean="0">
                <a:solidFill>
                  <a:srgbClr val="FF0000"/>
                </a:solidFill>
                <a:latin typeface="標楷體" panose="03000509000000000000" pitchFamily="65" charset="-120"/>
                <a:ea typeface="標楷體" panose="03000509000000000000" pitchFamily="65" charset="-120"/>
              </a:rPr>
              <a:t>。</a:t>
            </a:r>
            <a:endParaRPr lang="zh-TW" altLang="en-US" dirty="0">
              <a:solidFill>
                <a:srgbClr val="FF0000"/>
              </a:solidFill>
              <a:latin typeface="標楷體" panose="03000509000000000000" pitchFamily="65" charset="-120"/>
              <a:ea typeface="標楷體" panose="03000509000000000000" pitchFamily="65" charset="-120"/>
            </a:endParaRPr>
          </a:p>
        </p:txBody>
      </p:sp>
      <p:sp>
        <p:nvSpPr>
          <p:cNvPr id="16" name="向右箭號 15"/>
          <p:cNvSpPr/>
          <p:nvPr/>
        </p:nvSpPr>
        <p:spPr>
          <a:xfrm>
            <a:off x="4118409" y="3996654"/>
            <a:ext cx="584945"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619768" y="900311"/>
            <a:ext cx="1261884" cy="523220"/>
          </a:xfrm>
          <a:prstGeom prst="rect">
            <a:avLst/>
          </a:prstGeom>
        </p:spPr>
        <p:txBody>
          <a:bodyPr wrap="none">
            <a:spAutoFit/>
          </a:bodyPr>
          <a:lstStyle/>
          <a:p>
            <a:r>
              <a:rPr lang="zh-TW" altLang="en-US" sz="28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說明</a:t>
            </a:r>
            <a:r>
              <a:rPr lang="zh-TW" altLang="en-US" sz="28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28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59688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80232"/>
            <a:ext cx="9624060" cy="720079"/>
          </a:xfrm>
        </p:spPr>
        <p:txBody>
          <a:bodyPr>
            <a:normAutofit fontScale="90000"/>
          </a:bodyPr>
          <a:lstStyle/>
          <a:p>
            <a:r>
              <a:rPr lang="zh-TW" altLang="en-US" sz="5400" dirty="0">
                <a:latin typeface="標楷體" panose="03000509000000000000" pitchFamily="65" charset="-120"/>
                <a:ea typeface="標楷體" panose="03000509000000000000" pitchFamily="65" charset="-120"/>
              </a:rPr>
              <a:t>獨家代理錯誤樣態</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522164" y="1423531"/>
            <a:ext cx="9624060" cy="4990084"/>
          </a:xfrm>
        </p:spPr>
        <p:txBody>
          <a:bodyPr>
            <a:normAutofit fontScale="92500"/>
          </a:bodyPr>
          <a:lstStyle/>
          <a:p>
            <a:pPr>
              <a:buFont typeface="Wingdings" panose="05000000000000000000" pitchFamily="2" charset="2"/>
              <a:buChar char="Ø"/>
            </a:pPr>
            <a:r>
              <a:rPr lang="zh-TW" altLang="en-US" dirty="0" smtClean="0">
                <a:latin typeface="標楷體" panose="03000509000000000000" pitchFamily="65" charset="-120"/>
                <a:ea typeface="標楷體" panose="03000509000000000000" pitchFamily="65" charset="-120"/>
              </a:rPr>
              <a:t>爾後有關採購</a:t>
            </a:r>
            <a:r>
              <a:rPr lang="en-US" altLang="zh-TW" dirty="0" smtClean="0">
                <a:latin typeface="標楷體" panose="03000509000000000000" pitchFamily="65" charset="-120"/>
                <a:ea typeface="標楷體" panose="03000509000000000000" pitchFamily="65" charset="-120"/>
              </a:rPr>
              <a:t>ANSYS</a:t>
            </a:r>
            <a:r>
              <a:rPr lang="zh-TW" altLang="en-US" dirty="0" smtClean="0">
                <a:latin typeface="標楷體" panose="03000509000000000000" pitchFamily="65" charset="-120"/>
                <a:ea typeface="標楷體" panose="03000509000000000000" pitchFamily="65" charset="-120"/>
              </a:rPr>
              <a:t>相關軟體之購案僅須敘明限制性之理由，採</a:t>
            </a:r>
            <a:r>
              <a:rPr lang="zh-TW" altLang="en-US" dirty="0">
                <a:latin typeface="標楷體" panose="03000509000000000000" pitchFamily="65" charset="-120"/>
                <a:ea typeface="標楷體" panose="03000509000000000000" pitchFamily="65" charset="-120"/>
              </a:rPr>
              <a:t>限制性招標以公開方式</a:t>
            </a:r>
            <a:r>
              <a:rPr lang="zh-TW" altLang="en-US" dirty="0" smtClean="0">
                <a:latin typeface="標楷體" panose="03000509000000000000" pitchFamily="65" charset="-120"/>
                <a:ea typeface="標楷體" panose="03000509000000000000" pitchFamily="65" charset="-120"/>
              </a:rPr>
              <a:t>辦理</a:t>
            </a:r>
            <a:r>
              <a:rPr lang="zh-TW" altLang="en-US" dirty="0" smtClean="0">
                <a:latin typeface="新細明體"/>
                <a:ea typeface="新細明體"/>
              </a:rPr>
              <a:t>，</a:t>
            </a:r>
            <a:r>
              <a:rPr lang="zh-TW" altLang="en-US" dirty="0" smtClean="0">
                <a:latin typeface="標楷體" panose="03000509000000000000" pitchFamily="65" charset="-120"/>
                <a:ea typeface="標楷體" panose="03000509000000000000" pitchFamily="65" charset="-120"/>
              </a:rPr>
              <a:t>廠商所提之獨家授權</a:t>
            </a:r>
            <a:r>
              <a:rPr lang="zh-TW" altLang="en-US" dirty="0">
                <a:latin typeface="標楷體" panose="03000509000000000000" pitchFamily="65" charset="-120"/>
                <a:ea typeface="標楷體" panose="03000509000000000000" pitchFamily="65" charset="-120"/>
              </a:rPr>
              <a:t>無須</a:t>
            </a:r>
            <a:r>
              <a:rPr lang="zh-TW" altLang="en-US" dirty="0" smtClean="0">
                <a:latin typeface="標楷體" panose="03000509000000000000" pitchFamily="65" charset="-120"/>
                <a:ea typeface="標楷體" panose="03000509000000000000" pitchFamily="65" charset="-120"/>
              </a:rPr>
              <a:t>採用。</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如果採購金額逾</a:t>
            </a:r>
            <a:r>
              <a:rPr lang="en-US" altLang="zh-TW" dirty="0" smtClean="0">
                <a:latin typeface="標楷體" panose="03000509000000000000" pitchFamily="65" charset="-120"/>
                <a:ea typeface="標楷體" panose="03000509000000000000" pitchFamily="65" charset="-120"/>
              </a:rPr>
              <a:t>100</a:t>
            </a:r>
            <a:r>
              <a:rPr lang="zh-TW" altLang="en-US" dirty="0" smtClean="0">
                <a:latin typeface="標楷體" panose="03000509000000000000" pitchFamily="65" charset="-120"/>
                <a:ea typeface="標楷體" panose="03000509000000000000" pitchFamily="65" charset="-120"/>
              </a:rPr>
              <a:t>萬，即使第</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次開標僅</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家廠商亦可辦理決標喔</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因前提係限制性招標</a:t>
            </a:r>
            <a:r>
              <a:rPr lang="en-US" altLang="zh-TW" dirty="0" smtClean="0">
                <a:latin typeface="標楷體" panose="03000509000000000000" pitchFamily="65" charset="-120"/>
                <a:ea typeface="標楷體" panose="03000509000000000000" pitchFamily="65" charset="-120"/>
              </a:rPr>
              <a:t>)</a:t>
            </a:r>
          </a:p>
          <a:p>
            <a:pPr>
              <a:buFont typeface="Wingdings" panose="05000000000000000000" pitchFamily="2" charset="2"/>
              <a:buChar char="Ø"/>
            </a:pPr>
            <a:r>
              <a:rPr lang="zh-TW" altLang="en-US" dirty="0" smtClean="0">
                <a:latin typeface="標楷體" panose="03000509000000000000" pitchFamily="65" charset="-120"/>
                <a:ea typeface="標楷體" panose="03000509000000000000" pitchFamily="65" charset="-120"/>
              </a:rPr>
              <a:t>獨家授權應是</a:t>
            </a:r>
            <a:r>
              <a:rPr lang="en-US" altLang="zh-TW" dirty="0" smtClean="0">
                <a:latin typeface="標楷體" panose="03000509000000000000" pitchFamily="65" charset="-120"/>
                <a:ea typeface="標楷體" panose="03000509000000000000" pitchFamily="65" charset="-120"/>
              </a:rPr>
              <a:t>FOR</a:t>
            </a:r>
            <a:r>
              <a:rPr lang="zh-TW" altLang="en-US" dirty="0" smtClean="0">
                <a:latin typeface="標楷體" panose="03000509000000000000" pitchFamily="65" charset="-120"/>
                <a:ea typeface="標楷體" panose="03000509000000000000" pitchFamily="65" charset="-120"/>
              </a:rPr>
              <a:t>台灣地區</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或亞洲</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且僅授權一家</a:t>
            </a:r>
            <a:r>
              <a:rPr lang="zh-TW" altLang="en-US" dirty="0" smtClean="0">
                <a:latin typeface="新細明體"/>
                <a:ea typeface="新細明體"/>
              </a:rPr>
              <a:t>，</a:t>
            </a:r>
            <a:r>
              <a:rPr lang="zh-TW" altLang="en-US" dirty="0" smtClean="0">
                <a:latin typeface="標楷體" panose="03000509000000000000" pitchFamily="65" charset="-120"/>
                <a:ea typeface="標楷體" panose="03000509000000000000" pitchFamily="65" charset="-120"/>
              </a:rPr>
              <a:t>才可逕邀其議價</a:t>
            </a:r>
            <a:r>
              <a:rPr lang="zh-TW" altLang="en-US" dirty="0" smtClean="0">
                <a:latin typeface="標楷體"/>
                <a:ea typeface="標楷體"/>
              </a:rPr>
              <a:t>。又考量其他廠商也許可以平行輸入拿到貨</a:t>
            </a:r>
            <a:r>
              <a:rPr lang="zh-TW" altLang="en-US" dirty="0" smtClean="0">
                <a:latin typeface="新細明體"/>
                <a:ea typeface="新細明體"/>
              </a:rPr>
              <a:t>，</a:t>
            </a:r>
            <a:r>
              <a:rPr lang="zh-TW" altLang="en-US" u="sng" dirty="0">
                <a:latin typeface="標楷體" panose="03000509000000000000" pitchFamily="65" charset="-120"/>
                <a:ea typeface="標楷體" panose="03000509000000000000" pitchFamily="65" charset="-120"/>
              </a:rPr>
              <a:t>建議</a:t>
            </a:r>
            <a:r>
              <a:rPr lang="zh-TW" altLang="en-US" u="sng" dirty="0" smtClean="0">
                <a:latin typeface="標楷體" panose="03000509000000000000" pitchFamily="65" charset="-120"/>
                <a:ea typeface="標楷體" panose="03000509000000000000" pitchFamily="65" charset="-120"/>
              </a:rPr>
              <a:t>使用單位如非時程緊急</a:t>
            </a:r>
            <a:r>
              <a:rPr lang="zh-TW" altLang="en-US" u="sng" dirty="0" smtClean="0">
                <a:latin typeface="新細明體"/>
                <a:ea typeface="新細明體"/>
              </a:rPr>
              <a:t>，</a:t>
            </a:r>
            <a:r>
              <a:rPr lang="zh-TW" altLang="en-US" u="sng" dirty="0" smtClean="0">
                <a:latin typeface="標楷體" panose="03000509000000000000" pitchFamily="65" charset="-120"/>
                <a:ea typeface="標楷體" panose="03000509000000000000" pitchFamily="65" charset="-120"/>
              </a:rPr>
              <a:t>盡量以</a:t>
            </a:r>
            <a:r>
              <a:rPr lang="zh-TW" altLang="en-US" u="sng" dirty="0">
                <a:latin typeface="標楷體" panose="03000509000000000000" pitchFamily="65" charset="-120"/>
                <a:ea typeface="標楷體" panose="03000509000000000000" pitchFamily="65" charset="-120"/>
              </a:rPr>
              <a:t>公開方式</a:t>
            </a:r>
            <a:r>
              <a:rPr lang="zh-TW" altLang="en-US" u="sng" dirty="0" smtClean="0">
                <a:latin typeface="標楷體" panose="03000509000000000000" pitchFamily="65" charset="-120"/>
                <a:ea typeface="標楷體" panose="03000509000000000000" pitchFamily="65" charset="-120"/>
              </a:rPr>
              <a:t>辦理</a:t>
            </a:r>
            <a:r>
              <a:rPr lang="zh-TW" altLang="en-US" dirty="0" smtClean="0">
                <a:latin typeface="標楷體" panose="03000509000000000000" pitchFamily="65" charset="-120"/>
                <a:ea typeface="標楷體" panose="03000509000000000000" pitchFamily="65" charset="-120"/>
              </a:rPr>
              <a:t>，日後較無爭議。</a:t>
            </a:r>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450156" y="6228903"/>
            <a:ext cx="8856984" cy="738664"/>
          </a:xfrm>
          <a:prstGeom prst="rect">
            <a:avLst/>
          </a:prstGeom>
          <a:noFill/>
          <a:ln w="25400">
            <a:solidFill>
              <a:srgbClr val="7030A0"/>
            </a:solidFill>
          </a:ln>
        </p:spPr>
        <p:txBody>
          <a:bodyPr wrap="square">
            <a:spAutoFit/>
          </a:bodyPr>
          <a:lstStyle/>
          <a:p>
            <a:r>
              <a:rPr lang="zh-TW" altLang="en-US" dirty="0" smtClean="0"/>
              <a:t>例如</a:t>
            </a:r>
            <a:r>
              <a:rPr lang="en-US" altLang="zh-TW" dirty="0" smtClean="0"/>
              <a:t>: </a:t>
            </a:r>
          </a:p>
          <a:p>
            <a:r>
              <a:rPr lang="en-US" altLang="zh-TW" dirty="0" smtClean="0"/>
              <a:t>This </a:t>
            </a:r>
            <a:r>
              <a:rPr lang="en-US" altLang="zh-TW" dirty="0"/>
              <a:t>is to confirm that the mentioned company is out </a:t>
            </a:r>
            <a:r>
              <a:rPr lang="en-US" altLang="zh-TW" b="1" dirty="0">
                <a:solidFill>
                  <a:srgbClr val="FF0000"/>
                </a:solidFill>
              </a:rPr>
              <a:t>exclusive</a:t>
            </a:r>
            <a:r>
              <a:rPr lang="en-US" altLang="zh-TW" dirty="0"/>
              <a:t> dealer </a:t>
            </a:r>
            <a:r>
              <a:rPr lang="en-US" altLang="zh-TW" b="1" dirty="0">
                <a:solidFill>
                  <a:srgbClr val="FF0000"/>
                </a:solidFill>
              </a:rPr>
              <a:t>in Taiwan </a:t>
            </a:r>
            <a:endParaRPr lang="zh-TW" altLang="en-US" b="1" dirty="0">
              <a:solidFill>
                <a:srgbClr val="FF0000"/>
              </a:solidFill>
            </a:endParaRPr>
          </a:p>
        </p:txBody>
      </p:sp>
      <p:cxnSp>
        <p:nvCxnSpPr>
          <p:cNvPr id="6" name="直線單箭頭接點 5"/>
          <p:cNvCxnSpPr/>
          <p:nvPr/>
        </p:nvCxnSpPr>
        <p:spPr>
          <a:xfrm flipH="1">
            <a:off x="738188" y="4644727"/>
            <a:ext cx="504056" cy="1584176"/>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738188" y="900311"/>
            <a:ext cx="1980029" cy="523220"/>
          </a:xfrm>
          <a:prstGeom prst="rect">
            <a:avLst/>
          </a:prstGeom>
        </p:spPr>
        <p:txBody>
          <a:bodyPr wrap="none">
            <a:spAutoFit/>
          </a:bodyPr>
          <a:lstStyle/>
          <a:p>
            <a:r>
              <a:rPr lang="zh-TW" altLang="en-US" sz="28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建議</a:t>
            </a:r>
            <a:r>
              <a:rPr lang="zh-TW" altLang="en-US" sz="28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事項</a:t>
            </a:r>
            <a:r>
              <a:rPr lang="zh-TW" altLang="en-US" sz="28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28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0935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252239"/>
            <a:ext cx="9624060" cy="1260211"/>
          </a:xfrm>
        </p:spPr>
        <p:txBody>
          <a:bodyPr>
            <a:noAutofit/>
          </a:bodyPr>
          <a:lstStyle/>
          <a:p>
            <a:r>
              <a:rPr lang="zh-TW" altLang="en-US" sz="4000" dirty="0">
                <a:latin typeface="標楷體" panose="03000509000000000000" pitchFamily="65" charset="-120"/>
                <a:ea typeface="標楷體" panose="03000509000000000000" pitchFamily="65" charset="-120"/>
              </a:rPr>
              <a:t>採購共約電腦加購電源供應器</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en-US" sz="4000" dirty="0">
                <a:latin typeface="標楷體" panose="03000509000000000000" pitchFamily="65" charset="-120"/>
                <a:ea typeface="標楷體" panose="03000509000000000000" pitchFamily="65" charset="-120"/>
              </a:rPr>
              <a:t>衍生物品閒置之疑慮</a:t>
            </a:r>
            <a:endParaRPr lang="zh-TW" altLang="en-US" sz="4000" dirty="0"/>
          </a:p>
        </p:txBody>
      </p:sp>
      <p:sp>
        <p:nvSpPr>
          <p:cNvPr id="4" name="文字方塊 3"/>
          <p:cNvSpPr txBox="1"/>
          <p:nvPr/>
        </p:nvSpPr>
        <p:spPr>
          <a:xfrm>
            <a:off x="1183065" y="1908423"/>
            <a:ext cx="7056784" cy="830997"/>
          </a:xfrm>
          <a:prstGeom prst="rect">
            <a:avLst/>
          </a:prstGeom>
          <a:noFill/>
        </p:spPr>
        <p:txBody>
          <a:bodyPr wrap="square" rtlCol="0">
            <a:spAutoFit/>
          </a:bodyPr>
          <a:lstStyle/>
          <a:p>
            <a:pPr marL="1081088" indent="-1081088"/>
            <a:r>
              <a:rPr lang="zh-TW" altLang="en-US" sz="2400" dirty="0" smtClean="0">
                <a:latin typeface="標楷體" panose="03000509000000000000" pitchFamily="65" charset="-120"/>
                <a:ea typeface="標楷體" panose="03000509000000000000" pitchFamily="65" charset="-120"/>
              </a:rPr>
              <a:t>案例</a:t>
            </a:r>
            <a:r>
              <a:rPr lang="en-US" altLang="zh-TW" sz="2400" dirty="0" smtClean="0">
                <a:latin typeface="標楷體" panose="03000509000000000000" pitchFamily="65" charset="-120"/>
                <a:ea typeface="標楷體" panose="03000509000000000000" pitchFamily="65" charset="-120"/>
              </a:rPr>
              <a:t>1</a:t>
            </a:r>
            <a:r>
              <a:rPr lang="zh-TW" altLang="en-US" sz="2400" dirty="0" smtClean="0">
                <a:latin typeface="標楷體" panose="03000509000000000000" pitchFamily="65" charset="-120"/>
                <a:ea typeface="標楷體" panose="03000509000000000000" pitchFamily="65" charset="-120"/>
              </a:rPr>
              <a:t>：</a:t>
            </a:r>
            <a:r>
              <a:rPr lang="en-US" altLang="zh-TW" sz="2400" dirty="0" smtClean="0">
                <a:latin typeface="標楷體" panose="03000509000000000000" pitchFamily="65" charset="-120"/>
                <a:ea typeface="標楷體" panose="03000509000000000000" pitchFamily="65" charset="-120"/>
              </a:rPr>
              <a:t>NH1061882</a:t>
            </a:r>
            <a:r>
              <a:rPr lang="zh-TW" altLang="en-US" sz="2400" dirty="0" smtClean="0">
                <a:latin typeface="標楷體" panose="03000509000000000000" pitchFamily="65" charset="-120"/>
                <a:ea typeface="標楷體" panose="03000509000000000000" pitchFamily="65" charset="-120"/>
              </a:rPr>
              <a:t>採購共同供應契約第一組個人電腦一台並加購</a:t>
            </a:r>
            <a:r>
              <a:rPr lang="en-US" altLang="zh-TW" sz="2400" dirty="0" smtClean="0">
                <a:latin typeface="標楷體" panose="03000509000000000000" pitchFamily="65" charset="-120"/>
                <a:ea typeface="標楷體" panose="03000509000000000000" pitchFamily="65" charset="-120"/>
              </a:rPr>
              <a:t>500W</a:t>
            </a:r>
            <a:r>
              <a:rPr lang="zh-TW" altLang="en-US" sz="2400" dirty="0" smtClean="0">
                <a:latin typeface="標楷體" panose="03000509000000000000" pitchFamily="65" charset="-120"/>
                <a:ea typeface="標楷體" panose="03000509000000000000" pitchFamily="65" charset="-120"/>
              </a:rPr>
              <a:t>電源供應器</a:t>
            </a:r>
            <a:endParaRPr lang="zh-TW" altLang="en-US" sz="2400" dirty="0">
              <a:latin typeface="標楷體" panose="03000509000000000000" pitchFamily="65" charset="-120"/>
              <a:ea typeface="標楷體" panose="03000509000000000000" pitchFamily="65" charset="-120"/>
            </a:endParaRPr>
          </a:p>
        </p:txBody>
      </p:sp>
      <p:grpSp>
        <p:nvGrpSpPr>
          <p:cNvPr id="6" name="群組 5"/>
          <p:cNvGrpSpPr/>
          <p:nvPr/>
        </p:nvGrpSpPr>
        <p:grpSpPr>
          <a:xfrm>
            <a:off x="1403742" y="2990933"/>
            <a:ext cx="7459681" cy="3672408"/>
            <a:chOff x="1386260" y="2844527"/>
            <a:chExt cx="7459681" cy="3076646"/>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291" y="2844527"/>
              <a:ext cx="5227311" cy="3076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1325" y="4950358"/>
              <a:ext cx="5544616" cy="821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橢圓 4"/>
            <p:cNvSpPr/>
            <p:nvPr/>
          </p:nvSpPr>
          <p:spPr>
            <a:xfrm>
              <a:off x="1386260" y="4983353"/>
              <a:ext cx="2232248" cy="4106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8416012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8666" y="180232"/>
            <a:ext cx="9624060" cy="1080120"/>
          </a:xfrm>
        </p:spPr>
        <p:txBody>
          <a:bodyPr>
            <a:noAutofit/>
          </a:bodyPr>
          <a:lstStyle/>
          <a:p>
            <a:r>
              <a:rPr lang="zh-TW" altLang="en-US" sz="4000" dirty="0">
                <a:latin typeface="標楷體" panose="03000509000000000000" pitchFamily="65" charset="-120"/>
                <a:ea typeface="標楷體" panose="03000509000000000000" pitchFamily="65" charset="-120"/>
              </a:rPr>
              <a:t>採購共約電腦加購電源供應器</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en-US" sz="4000" dirty="0">
                <a:latin typeface="標楷體" panose="03000509000000000000" pitchFamily="65" charset="-120"/>
                <a:ea typeface="標楷體" panose="03000509000000000000" pitchFamily="65" charset="-120"/>
              </a:rPr>
              <a:t>衍生物品閒置之疑慮</a:t>
            </a:r>
          </a:p>
        </p:txBody>
      </p:sp>
      <p:sp>
        <p:nvSpPr>
          <p:cNvPr id="4" name="文字方塊 3"/>
          <p:cNvSpPr txBox="1"/>
          <p:nvPr/>
        </p:nvSpPr>
        <p:spPr>
          <a:xfrm>
            <a:off x="826609" y="1365457"/>
            <a:ext cx="8254365" cy="830997"/>
          </a:xfrm>
          <a:prstGeom prst="rect">
            <a:avLst/>
          </a:prstGeom>
          <a:noFill/>
        </p:spPr>
        <p:txBody>
          <a:bodyPr wrap="square" rtlCol="0">
            <a:spAutoFit/>
          </a:bodyPr>
          <a:lstStyle/>
          <a:p>
            <a:pPr marL="1077913" indent="-1077913"/>
            <a:r>
              <a:rPr lang="zh-TW" altLang="en-US" sz="2400" dirty="0" smtClean="0">
                <a:latin typeface="標楷體" panose="03000509000000000000" pitchFamily="65" charset="-120"/>
                <a:ea typeface="標楷體" panose="03000509000000000000" pitchFamily="65" charset="-120"/>
              </a:rPr>
              <a:t>案例</a:t>
            </a:r>
            <a:r>
              <a:rPr lang="en-US" altLang="zh-TW" sz="2400" dirty="0" smtClean="0">
                <a:latin typeface="標楷體" panose="03000509000000000000" pitchFamily="65" charset="-120"/>
                <a:ea typeface="標楷體" panose="03000509000000000000" pitchFamily="65" charset="-120"/>
              </a:rPr>
              <a:t>2</a:t>
            </a:r>
            <a:r>
              <a:rPr lang="zh-TW" altLang="en-US" sz="2400" dirty="0" smtClean="0">
                <a:latin typeface="標楷體" panose="03000509000000000000" pitchFamily="65" charset="-120"/>
                <a:ea typeface="標楷體" panose="03000509000000000000" pitchFamily="65" charset="-120"/>
              </a:rPr>
              <a:t>：</a:t>
            </a:r>
            <a:r>
              <a:rPr lang="en-US" altLang="zh-TW" sz="2400" dirty="0" smtClean="0">
                <a:latin typeface="標楷體" panose="03000509000000000000" pitchFamily="65" charset="-120"/>
                <a:ea typeface="標楷體" panose="03000509000000000000" pitchFamily="65" charset="-120"/>
              </a:rPr>
              <a:t>NS1060798</a:t>
            </a:r>
            <a:r>
              <a:rPr lang="zh-TW" altLang="en-US" sz="2400" dirty="0" smtClean="0">
                <a:latin typeface="標楷體" panose="03000509000000000000" pitchFamily="65" charset="-120"/>
                <a:ea typeface="標楷體" panose="03000509000000000000" pitchFamily="65" charset="-120"/>
              </a:rPr>
              <a:t>購買共同供應契約電腦</a:t>
            </a:r>
            <a:r>
              <a:rPr lang="en-US" altLang="zh-TW" sz="2400" dirty="0" smtClean="0">
                <a:latin typeface="標楷體" panose="03000509000000000000" pitchFamily="65" charset="-120"/>
                <a:ea typeface="標楷體" panose="03000509000000000000" pitchFamily="65" charset="-120"/>
              </a:rPr>
              <a:t>7</a:t>
            </a:r>
            <a:r>
              <a:rPr lang="zh-TW" altLang="en-US" sz="2400" dirty="0" smtClean="0">
                <a:latin typeface="標楷體" panose="03000509000000000000" pitchFamily="65" charset="-120"/>
                <a:ea typeface="標楷體" panose="03000509000000000000" pitchFamily="65" charset="-120"/>
              </a:rPr>
              <a:t>台，另案</a:t>
            </a:r>
            <a:r>
              <a:rPr lang="en-US" altLang="zh-TW" sz="2400" dirty="0" smtClean="0">
                <a:latin typeface="標楷體" panose="03000509000000000000" pitchFamily="65" charset="-120"/>
                <a:ea typeface="標楷體" panose="03000509000000000000" pitchFamily="65" charset="-120"/>
              </a:rPr>
              <a:t>NS1060903</a:t>
            </a:r>
            <a:r>
              <a:rPr lang="zh-TW" altLang="en-US" sz="2400" dirty="0" smtClean="0">
                <a:latin typeface="標楷體" panose="03000509000000000000" pitchFamily="65" charset="-120"/>
                <a:ea typeface="標楷體" panose="03000509000000000000" pitchFamily="65" charset="-120"/>
              </a:rPr>
              <a:t>購買電腦周邊組件加購電源供應器</a:t>
            </a:r>
            <a:r>
              <a:rPr lang="en-US" altLang="zh-TW" sz="2400" dirty="0" smtClean="0">
                <a:latin typeface="標楷體" panose="03000509000000000000" pitchFamily="65" charset="-120"/>
                <a:ea typeface="標楷體" panose="03000509000000000000" pitchFamily="65" charset="-120"/>
              </a:rPr>
              <a:t>6</a:t>
            </a:r>
            <a:r>
              <a:rPr lang="zh-TW" altLang="en-US" sz="2400" dirty="0" smtClean="0">
                <a:latin typeface="標楷體" panose="03000509000000000000" pitchFamily="65" charset="-120"/>
                <a:ea typeface="標楷體" panose="03000509000000000000" pitchFamily="65" charset="-120"/>
              </a:rPr>
              <a:t>台</a:t>
            </a:r>
            <a:endParaRPr lang="zh-TW" altLang="en-US" sz="2400" dirty="0">
              <a:latin typeface="標楷體" panose="03000509000000000000" pitchFamily="65" charset="-120"/>
              <a:ea typeface="標楷體" panose="03000509000000000000" pitchFamily="65" charset="-120"/>
            </a:endParaRPr>
          </a:p>
        </p:txBody>
      </p:sp>
      <p:grpSp>
        <p:nvGrpSpPr>
          <p:cNvPr id="17" name="群組 16"/>
          <p:cNvGrpSpPr/>
          <p:nvPr/>
        </p:nvGrpSpPr>
        <p:grpSpPr>
          <a:xfrm>
            <a:off x="826609" y="2196455"/>
            <a:ext cx="9318654" cy="4739165"/>
            <a:chOff x="918208" y="2196455"/>
            <a:chExt cx="9318654" cy="4739165"/>
          </a:xfrm>
        </p:grpSpPr>
        <p:grpSp>
          <p:nvGrpSpPr>
            <p:cNvPr id="13" name="群組 12"/>
            <p:cNvGrpSpPr/>
            <p:nvPr/>
          </p:nvGrpSpPr>
          <p:grpSpPr>
            <a:xfrm>
              <a:off x="918208" y="2367218"/>
              <a:ext cx="4392488" cy="4555088"/>
              <a:chOff x="666180" y="2556495"/>
              <a:chExt cx="4392488" cy="4555088"/>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766" y="2556495"/>
                <a:ext cx="3861877"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橢圓 4"/>
              <p:cNvSpPr/>
              <p:nvPr/>
            </p:nvSpPr>
            <p:spPr>
              <a:xfrm>
                <a:off x="666180" y="3934950"/>
                <a:ext cx="4392488" cy="150186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單箭頭接點 8"/>
              <p:cNvCxnSpPr/>
              <p:nvPr/>
            </p:nvCxnSpPr>
            <p:spPr>
              <a:xfrm flipH="1" flipV="1">
                <a:off x="3114452" y="5436815"/>
                <a:ext cx="1142679" cy="93610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980766" y="6372919"/>
                <a:ext cx="3861877" cy="738664"/>
              </a:xfrm>
              <a:prstGeom prst="rect">
                <a:avLst/>
              </a:prstGeom>
              <a:noFill/>
              <a:ln>
                <a:solidFill>
                  <a:srgbClr val="260FB3"/>
                </a:solidFill>
              </a:ln>
            </p:spPr>
            <p:txBody>
              <a:bodyPr wrap="square" rtlCol="0">
                <a:spAutoFit/>
              </a:bodyPr>
              <a:lstStyle/>
              <a:p>
                <a:r>
                  <a:rPr lang="en-US" altLang="zh-TW" dirty="0" smtClean="0">
                    <a:latin typeface="標楷體" panose="03000509000000000000" pitchFamily="65" charset="-120"/>
                    <a:ea typeface="標楷體" panose="03000509000000000000" pitchFamily="65" charset="-120"/>
                  </a:rPr>
                  <a:t>NS1060798</a:t>
                </a:r>
                <a:r>
                  <a:rPr lang="zh-TW" altLang="en-US" dirty="0">
                    <a:latin typeface="標楷體" panose="03000509000000000000" pitchFamily="65" charset="-120"/>
                    <a:ea typeface="標楷體" panose="03000509000000000000" pitchFamily="65" charset="-120"/>
                  </a:rPr>
                  <a:t>向</a:t>
                </a:r>
                <a:r>
                  <a:rPr lang="zh-TW" altLang="en-US" dirty="0" smtClean="0">
                    <a:latin typeface="標楷體" panose="03000509000000000000" pitchFamily="65" charset="-120"/>
                    <a:ea typeface="標楷體" panose="03000509000000000000" pitchFamily="65" charset="-120"/>
                  </a:rPr>
                  <a:t>共約廠商採購電腦</a:t>
                </a:r>
                <a:r>
                  <a:rPr lang="en-US" altLang="zh-TW" dirty="0" smtClean="0">
                    <a:latin typeface="標楷體" panose="03000509000000000000" pitchFamily="65" charset="-120"/>
                    <a:ea typeface="標楷體" panose="03000509000000000000" pitchFamily="65" charset="-120"/>
                  </a:rPr>
                  <a:t>7</a:t>
                </a:r>
                <a:r>
                  <a:rPr lang="zh-TW" altLang="en-US" dirty="0" smtClean="0">
                    <a:latin typeface="標楷體" panose="03000509000000000000" pitchFamily="65" charset="-120"/>
                    <a:ea typeface="標楷體" panose="03000509000000000000" pitchFamily="65" charset="-120"/>
                  </a:rPr>
                  <a:t>台</a:t>
                </a:r>
                <a:endParaRPr lang="zh-TW" altLang="en-US" dirty="0">
                  <a:latin typeface="標楷體" panose="03000509000000000000" pitchFamily="65" charset="-120"/>
                  <a:ea typeface="標楷體" panose="03000509000000000000" pitchFamily="65" charset="-120"/>
                </a:endParaRPr>
              </a:p>
            </p:txBody>
          </p:sp>
        </p:grpSp>
        <p:grpSp>
          <p:nvGrpSpPr>
            <p:cNvPr id="16" name="群組 15"/>
            <p:cNvGrpSpPr/>
            <p:nvPr/>
          </p:nvGrpSpPr>
          <p:grpSpPr>
            <a:xfrm>
              <a:off x="5912584" y="2196455"/>
              <a:ext cx="4324278" cy="4739165"/>
              <a:chOff x="5630934" y="2196455"/>
              <a:chExt cx="4324278" cy="4739165"/>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934" y="2573804"/>
                <a:ext cx="3805122" cy="2722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直線單箭頭接點 13"/>
              <p:cNvCxnSpPr/>
              <p:nvPr/>
            </p:nvCxnSpPr>
            <p:spPr>
              <a:xfrm flipH="1" flipV="1">
                <a:off x="7503384" y="5260852"/>
                <a:ext cx="1142679" cy="93610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5862134" y="6196956"/>
                <a:ext cx="3861877" cy="738664"/>
              </a:xfrm>
              <a:prstGeom prst="rect">
                <a:avLst/>
              </a:prstGeom>
              <a:noFill/>
              <a:ln>
                <a:solidFill>
                  <a:srgbClr val="260FB3"/>
                </a:solidFill>
              </a:ln>
            </p:spPr>
            <p:txBody>
              <a:bodyPr wrap="square" rtlCol="0">
                <a:spAutoFit/>
              </a:bodyPr>
              <a:lstStyle/>
              <a:p>
                <a:r>
                  <a:rPr lang="en-US" altLang="zh-TW" dirty="0" smtClean="0">
                    <a:latin typeface="標楷體" panose="03000509000000000000" pitchFamily="65" charset="-120"/>
                    <a:ea typeface="標楷體" panose="03000509000000000000" pitchFamily="65" charset="-120"/>
                  </a:rPr>
                  <a:t>NS1060903</a:t>
                </a:r>
                <a:r>
                  <a:rPr lang="zh-TW" altLang="en-US" dirty="0">
                    <a:latin typeface="標楷體" panose="03000509000000000000" pitchFamily="65" charset="-120"/>
                    <a:ea typeface="標楷體" panose="03000509000000000000" pitchFamily="65" charset="-120"/>
                  </a:rPr>
                  <a:t>送</a:t>
                </a:r>
                <a:r>
                  <a:rPr lang="zh-TW" altLang="en-US" dirty="0" smtClean="0">
                    <a:latin typeface="標楷體" panose="03000509000000000000" pitchFamily="65" charset="-120"/>
                    <a:ea typeface="標楷體" panose="03000509000000000000" pitchFamily="65" charset="-120"/>
                  </a:rPr>
                  <a:t>祕書室集中採購電腦周邊組件其中</a:t>
                </a:r>
                <a:r>
                  <a:rPr lang="en-US" altLang="zh-TW" dirty="0" smtClean="0">
                    <a:latin typeface="標楷體" panose="03000509000000000000" pitchFamily="65" charset="-120"/>
                    <a:ea typeface="標楷體" panose="03000509000000000000" pitchFamily="65" charset="-120"/>
                  </a:rPr>
                  <a:t>6</a:t>
                </a:r>
                <a:r>
                  <a:rPr lang="zh-TW" altLang="en-US" dirty="0" smtClean="0">
                    <a:latin typeface="標楷體" panose="03000509000000000000" pitchFamily="65" charset="-120"/>
                    <a:ea typeface="標楷體" panose="03000509000000000000" pitchFamily="65" charset="-120"/>
                  </a:rPr>
                  <a:t>台電源供應器</a:t>
                </a:r>
                <a:endParaRPr lang="zh-TW" altLang="en-US" dirty="0">
                  <a:latin typeface="標楷體" panose="03000509000000000000" pitchFamily="65" charset="-120"/>
                  <a:ea typeface="標楷體" panose="03000509000000000000" pitchFamily="65" charset="-120"/>
                </a:endParaRPr>
              </a:p>
            </p:txBody>
          </p:sp>
          <p:sp>
            <p:nvSpPr>
              <p:cNvPr id="12" name="橢圓 11"/>
              <p:cNvSpPr/>
              <p:nvPr/>
            </p:nvSpPr>
            <p:spPr>
              <a:xfrm>
                <a:off x="5630934" y="2196455"/>
                <a:ext cx="4324278" cy="33843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Tree>
    <p:extLst>
      <p:ext uri="{BB962C8B-B14F-4D97-AF65-F5344CB8AC3E}">
        <p14:creationId xmlns:p14="http://schemas.microsoft.com/office/powerpoint/2010/main" val="40916778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14826" y="180231"/>
            <a:ext cx="9624060" cy="1260211"/>
          </a:xfrm>
        </p:spPr>
        <p:txBody>
          <a:bodyPr>
            <a:noAutofit/>
          </a:bodyPr>
          <a:lstStyle/>
          <a:p>
            <a:r>
              <a:rPr lang="zh-TW" altLang="en-US" sz="4000" dirty="0">
                <a:latin typeface="標楷體" panose="03000509000000000000" pitchFamily="65" charset="-120"/>
                <a:ea typeface="標楷體" panose="03000509000000000000" pitchFamily="65" charset="-120"/>
              </a:rPr>
              <a:t>採購共約電腦加購電源供應器</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en-US" sz="4000" dirty="0">
                <a:latin typeface="標楷體" panose="03000509000000000000" pitchFamily="65" charset="-120"/>
                <a:ea typeface="標楷體" panose="03000509000000000000" pitchFamily="65" charset="-120"/>
              </a:rPr>
              <a:t>衍生物品閒置之</a:t>
            </a:r>
            <a:r>
              <a:rPr lang="zh-TW" altLang="en-US" sz="4000" dirty="0" smtClean="0">
                <a:latin typeface="標楷體" panose="03000509000000000000" pitchFamily="65" charset="-120"/>
                <a:ea typeface="標楷體" panose="03000509000000000000" pitchFamily="65" charset="-120"/>
              </a:rPr>
              <a:t>疑慮</a:t>
            </a:r>
            <a:endParaRPr lang="zh-TW" altLang="en-US" sz="4000"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522164" y="2268463"/>
            <a:ext cx="9624060" cy="4608624"/>
          </a:xfrm>
        </p:spPr>
        <p:txBody>
          <a:bodyPr/>
          <a:lstStyle/>
          <a:p>
            <a:pPr>
              <a:buFont typeface="Wingdings" panose="05000000000000000000" pitchFamily="2" charset="2"/>
              <a:buChar char="p"/>
            </a:pPr>
            <a:r>
              <a:rPr lang="zh-TW" altLang="en-US" dirty="0" smtClean="0">
                <a:latin typeface="標楷體" panose="03000509000000000000" pitchFamily="65" charset="-120"/>
                <a:ea typeface="標楷體" panose="03000509000000000000" pitchFamily="65" charset="-120"/>
              </a:rPr>
              <a:t>原共同供應契約之電腦已配備電源供應器一台，加購電源供應器更換至新購電腦，造成原配備電源供應器閒置並有浪費公帑之疑。</a:t>
            </a:r>
            <a:endParaRPr lang="en-US" altLang="zh-TW" dirty="0" smtClean="0">
              <a:latin typeface="標楷體" panose="03000509000000000000" pitchFamily="65" charset="-120"/>
              <a:ea typeface="標楷體" panose="03000509000000000000" pitchFamily="65" charset="-120"/>
            </a:endParaRPr>
          </a:p>
          <a:p>
            <a:pPr>
              <a:buFont typeface="Wingdings" panose="05000000000000000000" pitchFamily="2" charset="2"/>
              <a:buChar char="p"/>
            </a:pPr>
            <a:r>
              <a:rPr lang="zh-TW" altLang="en-US" dirty="0" smtClean="0">
                <a:latin typeface="標楷體" panose="03000509000000000000" pitchFamily="65" charset="-120"/>
                <a:ea typeface="標楷體" panose="03000509000000000000" pitchFamily="65" charset="-120"/>
              </a:rPr>
              <a:t>加購之電源供應器應增值至新購電腦財產，另案採購造成支用預算用途別有誤</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原應以設備費支應卻以業務費申請</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，須俟調整預算簽核後始辦理財產列管，影響結報時程。</a:t>
            </a:r>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522164" y="1548383"/>
            <a:ext cx="2492990" cy="646331"/>
          </a:xfrm>
          <a:prstGeom prst="rect">
            <a:avLst/>
          </a:prstGeom>
        </p:spPr>
        <p:txBody>
          <a:bodyPr wrap="none">
            <a:spAutoFit/>
          </a:bodyPr>
          <a:lstStyle/>
          <a:p>
            <a:r>
              <a:rPr lang="zh-TW" altLang="en-US"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衍生</a:t>
            </a:r>
            <a:r>
              <a:rPr lang="zh-TW" altLang="en-US" sz="36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問題</a:t>
            </a:r>
            <a:r>
              <a:rPr lang="zh-TW" altLang="en-US" sz="36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36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99207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94172" y="180232"/>
            <a:ext cx="9624060" cy="1224136"/>
          </a:xfrm>
        </p:spPr>
        <p:txBody>
          <a:bodyPr>
            <a:noAutofit/>
          </a:bodyPr>
          <a:lstStyle/>
          <a:p>
            <a:r>
              <a:rPr lang="zh-TW" altLang="en-US" sz="4000" dirty="0">
                <a:latin typeface="標楷體" panose="03000509000000000000" pitchFamily="65" charset="-120"/>
                <a:ea typeface="標楷體" panose="03000509000000000000" pitchFamily="65" charset="-120"/>
              </a:rPr>
              <a:t>採購共約電腦加購電源供應器</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en-US" sz="4000" dirty="0">
                <a:latin typeface="標楷體" panose="03000509000000000000" pitchFamily="65" charset="-120"/>
                <a:ea typeface="標楷體" panose="03000509000000000000" pitchFamily="65" charset="-120"/>
              </a:rPr>
              <a:t>衍生物品閒置之疑慮</a:t>
            </a:r>
          </a:p>
        </p:txBody>
      </p:sp>
      <p:sp>
        <p:nvSpPr>
          <p:cNvPr id="3" name="內容版面配置區 2"/>
          <p:cNvSpPr>
            <a:spLocks noGrp="1"/>
          </p:cNvSpPr>
          <p:nvPr>
            <p:ph idx="1"/>
          </p:nvPr>
        </p:nvSpPr>
        <p:spPr>
          <a:xfrm>
            <a:off x="450156" y="2340471"/>
            <a:ext cx="9624060" cy="4608624"/>
          </a:xfrm>
        </p:spPr>
        <p:txBody>
          <a:bodyPr/>
          <a:lstStyle/>
          <a:p>
            <a:pPr marL="0" indent="0">
              <a:buNone/>
            </a:pPr>
            <a:r>
              <a:rPr lang="zh-TW" altLang="en-US" dirty="0" smtClean="0">
                <a:latin typeface="標楷體" panose="03000509000000000000" pitchFamily="65" charset="-120"/>
                <a:ea typeface="標楷體" panose="03000509000000000000" pitchFamily="65" charset="-120"/>
              </a:rPr>
              <a:t>案例</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詳下頁簽</a:t>
            </a:r>
            <a:r>
              <a:rPr lang="en-US" altLang="zh-TW" dirty="0" smtClean="0">
                <a:latin typeface="標楷體" panose="03000509000000000000" pitchFamily="65" charset="-120"/>
                <a:ea typeface="標楷體" panose="03000509000000000000" pitchFamily="65" charset="-120"/>
              </a:rPr>
              <a:t>)</a:t>
            </a:r>
          </a:p>
          <a:p>
            <a:pPr>
              <a:buFont typeface="Wingdings" panose="05000000000000000000" pitchFamily="2" charset="2"/>
              <a:buChar char="Ø"/>
            </a:pPr>
            <a:r>
              <a:rPr lang="zh-TW" altLang="en-US" dirty="0" smtClean="0">
                <a:latin typeface="標楷體" panose="03000509000000000000" pitchFamily="65" charset="-120"/>
                <a:ea typeface="標楷體" panose="03000509000000000000" pitchFamily="65" charset="-120"/>
              </a:rPr>
              <a:t>將原閒置的電源供應器安裝至別台舊電腦</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電源供應器有損壞</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，並以</a:t>
            </a:r>
            <a:r>
              <a:rPr lang="zh-TW" altLang="en-US" dirty="0">
                <a:latin typeface="標楷體" panose="03000509000000000000" pitchFamily="65" charset="-120"/>
                <a:ea typeface="標楷體" panose="03000509000000000000" pitchFamily="65" charset="-120"/>
              </a:rPr>
              <a:t>維修方式列</a:t>
            </a:r>
            <a:r>
              <a:rPr lang="zh-TW" altLang="en-US" dirty="0" smtClean="0">
                <a:latin typeface="標楷體" panose="03000509000000000000" pitchFamily="65" charset="-120"/>
                <a:ea typeface="標楷體" panose="03000509000000000000" pitchFamily="65" charset="-120"/>
              </a:rPr>
              <a:t>帳至舊電腦，舊電腦損壞電源供應器繳回秘書室管理科。</a:t>
            </a:r>
            <a:endParaRPr lang="en-US" altLang="zh-TW" dirty="0" smtClean="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dirty="0" smtClean="0">
                <a:latin typeface="標楷體" panose="03000509000000000000" pitchFamily="65" charset="-120"/>
                <a:ea typeface="標楷體" panose="03000509000000000000" pitchFamily="65" charset="-120"/>
              </a:rPr>
              <a:t>新購電腦原配備電源供應器之價值改以業務費支應。</a:t>
            </a:r>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667563" y="1578057"/>
            <a:ext cx="2492990" cy="646331"/>
          </a:xfrm>
          <a:prstGeom prst="rect">
            <a:avLst/>
          </a:prstGeom>
        </p:spPr>
        <p:txBody>
          <a:bodyPr wrap="none">
            <a:spAutoFit/>
          </a:bodyPr>
          <a:lstStyle/>
          <a:p>
            <a:r>
              <a:rPr lang="zh-TW" altLang="en-US"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解決</a:t>
            </a:r>
            <a:r>
              <a:rPr lang="zh-TW" altLang="en-US" sz="36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方案</a:t>
            </a:r>
            <a:r>
              <a:rPr lang="zh-TW" altLang="en-US" sz="36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272516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94172" y="177618"/>
            <a:ext cx="9624060" cy="938717"/>
          </a:xfrm>
        </p:spPr>
        <p:txBody>
          <a:bodyPr>
            <a:noAutofit/>
          </a:bodyPr>
          <a:lstStyle/>
          <a:p>
            <a:r>
              <a:rPr lang="zh-TW" altLang="en-US" sz="4000" dirty="0">
                <a:latin typeface="標楷體" panose="03000509000000000000" pitchFamily="65" charset="-120"/>
                <a:ea typeface="標楷體" panose="03000509000000000000" pitchFamily="65" charset="-120"/>
              </a:rPr>
              <a:t>採購共約電腦加購電源供應器</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en-US" sz="4000" dirty="0">
                <a:latin typeface="標楷體" panose="03000509000000000000" pitchFamily="65" charset="-120"/>
                <a:ea typeface="標楷體" panose="03000509000000000000" pitchFamily="65" charset="-120"/>
              </a:rPr>
              <a:t>衍生物品閒置之疑慮</a:t>
            </a:r>
            <a:endParaRPr lang="zh-TW" altLang="en-US" sz="4000" dirty="0"/>
          </a:p>
        </p:txBody>
      </p:sp>
      <p:grpSp>
        <p:nvGrpSpPr>
          <p:cNvPr id="11" name="群組 10"/>
          <p:cNvGrpSpPr/>
          <p:nvPr/>
        </p:nvGrpSpPr>
        <p:grpSpPr>
          <a:xfrm>
            <a:off x="758694" y="1937520"/>
            <a:ext cx="8938043" cy="4867447"/>
            <a:chOff x="882204" y="1404367"/>
            <a:chExt cx="8938043" cy="5544616"/>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204" y="1404367"/>
              <a:ext cx="5472608"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橢圓 3"/>
            <p:cNvSpPr/>
            <p:nvPr/>
          </p:nvSpPr>
          <p:spPr>
            <a:xfrm>
              <a:off x="1602284" y="3060551"/>
              <a:ext cx="4392488"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橢圓 4"/>
            <p:cNvSpPr/>
            <p:nvPr/>
          </p:nvSpPr>
          <p:spPr>
            <a:xfrm>
              <a:off x="1434162" y="3886894"/>
              <a:ext cx="4536504" cy="6222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單箭頭接點 6"/>
            <p:cNvCxnSpPr>
              <a:stCxn id="4" idx="6"/>
            </p:cNvCxnSpPr>
            <p:nvPr/>
          </p:nvCxnSpPr>
          <p:spPr>
            <a:xfrm>
              <a:off x="5994772" y="3276575"/>
              <a:ext cx="79208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直線單箭頭接點 8"/>
            <p:cNvCxnSpPr/>
            <p:nvPr/>
          </p:nvCxnSpPr>
          <p:spPr>
            <a:xfrm>
              <a:off x="5970666" y="4185867"/>
              <a:ext cx="79208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6786860" y="3060551"/>
              <a:ext cx="3024336" cy="830997"/>
            </a:xfrm>
            <a:prstGeom prst="rect">
              <a:avLst/>
            </a:prstGeom>
            <a:noFill/>
            <a:ln>
              <a:solidFill>
                <a:srgbClr val="260FB3"/>
              </a:solidFill>
            </a:ln>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將閒置電源供應器安裝至舊電腦</a:t>
              </a:r>
              <a:endParaRPr lang="zh-TW" altLang="en-US" sz="2400" dirty="0">
                <a:latin typeface="標楷體" panose="03000509000000000000" pitchFamily="65" charset="-120"/>
                <a:ea typeface="標楷體" panose="03000509000000000000" pitchFamily="65" charset="-120"/>
              </a:endParaRPr>
            </a:p>
          </p:txBody>
        </p:sp>
        <p:sp>
          <p:nvSpPr>
            <p:cNvPr id="12" name="文字方塊 11"/>
            <p:cNvSpPr txBox="1"/>
            <p:nvPr/>
          </p:nvSpPr>
          <p:spPr>
            <a:xfrm>
              <a:off x="6795911" y="4072383"/>
              <a:ext cx="3024336" cy="415498"/>
            </a:xfrm>
            <a:prstGeom prst="rect">
              <a:avLst/>
            </a:prstGeom>
            <a:noFill/>
            <a:ln>
              <a:solidFill>
                <a:srgbClr val="260FB3"/>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調整預算用途別</a:t>
              </a:r>
              <a:endParaRPr lang="zh-TW" altLang="en-US" dirty="0">
                <a:latin typeface="標楷體" panose="03000509000000000000" pitchFamily="65" charset="-120"/>
                <a:ea typeface="標楷體" panose="03000509000000000000" pitchFamily="65" charset="-120"/>
              </a:endParaRPr>
            </a:p>
          </p:txBody>
        </p:sp>
      </p:grpSp>
      <p:sp>
        <p:nvSpPr>
          <p:cNvPr id="3" name="矩形 2"/>
          <p:cNvSpPr/>
          <p:nvPr/>
        </p:nvSpPr>
        <p:spPr>
          <a:xfrm>
            <a:off x="738188" y="1196618"/>
            <a:ext cx="4108817" cy="646331"/>
          </a:xfrm>
          <a:prstGeom prst="rect">
            <a:avLst/>
          </a:prstGeom>
        </p:spPr>
        <p:txBody>
          <a:bodyPr wrap="none">
            <a:spAutoFit/>
          </a:bodyPr>
          <a:lstStyle/>
          <a:p>
            <a:r>
              <a:rPr lang="zh-TW" altLang="en-US"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解決方案</a:t>
            </a:r>
            <a:r>
              <a:rPr lang="en-US" altLang="zh-TW"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簽</a:t>
            </a:r>
            <a:r>
              <a:rPr lang="zh-TW" altLang="en-US" sz="36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範例</a:t>
            </a:r>
            <a:r>
              <a:rPr lang="zh-TW" altLang="en-US" sz="36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36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75555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08223"/>
            <a:ext cx="9624060" cy="1260211"/>
          </a:xfrm>
        </p:spPr>
        <p:txBody>
          <a:bodyPr>
            <a:noAutofit/>
          </a:bodyPr>
          <a:lstStyle/>
          <a:p>
            <a:r>
              <a:rPr lang="zh-TW" altLang="en-US" sz="4000" dirty="0">
                <a:latin typeface="標楷體" panose="03000509000000000000" pitchFamily="65" charset="-120"/>
                <a:ea typeface="標楷體" panose="03000509000000000000" pitchFamily="65" charset="-120"/>
              </a:rPr>
              <a:t>採購共約電腦加購電源供應器</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en-US" sz="4000" dirty="0">
                <a:latin typeface="標楷體" panose="03000509000000000000" pitchFamily="65" charset="-120"/>
                <a:ea typeface="標楷體" panose="03000509000000000000" pitchFamily="65" charset="-120"/>
              </a:rPr>
              <a:t>衍生物品閒置之</a:t>
            </a:r>
            <a:r>
              <a:rPr lang="zh-TW" altLang="en-US" sz="4000" dirty="0" smtClean="0">
                <a:latin typeface="標楷體" panose="03000509000000000000" pitchFamily="65" charset="-120"/>
                <a:ea typeface="標楷體" panose="03000509000000000000" pitchFamily="65" charset="-120"/>
              </a:rPr>
              <a:t>疑慮</a:t>
            </a:r>
            <a:endParaRPr lang="zh-TW" altLang="en-US" sz="4000" dirty="0"/>
          </a:p>
        </p:txBody>
      </p:sp>
      <p:sp>
        <p:nvSpPr>
          <p:cNvPr id="3" name="內容版面配置區 2"/>
          <p:cNvSpPr>
            <a:spLocks noGrp="1"/>
          </p:cNvSpPr>
          <p:nvPr>
            <p:ph idx="1"/>
          </p:nvPr>
        </p:nvSpPr>
        <p:spPr>
          <a:xfrm>
            <a:off x="594172" y="2196455"/>
            <a:ext cx="9624060" cy="4032560"/>
          </a:xfrm>
        </p:spPr>
        <p:txBody>
          <a:bodyPr>
            <a:normAutofit lnSpcReduction="10000"/>
          </a:bodyPr>
          <a:lstStyle/>
          <a:p>
            <a:pPr marL="0" indent="0">
              <a:buNone/>
            </a:pPr>
            <a:r>
              <a:rPr lang="zh-TW" altLang="en-US" dirty="0" smtClean="0">
                <a:latin typeface="標楷體" panose="03000509000000000000" pitchFamily="65" charset="-120"/>
                <a:ea typeface="標楷體" panose="03000509000000000000" pitchFamily="65" charset="-120"/>
              </a:rPr>
              <a:t>案例</a:t>
            </a:r>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新</a:t>
            </a:r>
            <a:r>
              <a:rPr lang="zh-TW" altLang="en-US" dirty="0" smtClean="0">
                <a:latin typeface="標楷體" panose="03000509000000000000" pitchFamily="65" charset="-120"/>
                <a:ea typeface="標楷體" panose="03000509000000000000" pitchFamily="65" charset="-120"/>
              </a:rPr>
              <a:t>購</a:t>
            </a:r>
            <a:r>
              <a:rPr lang="en-US" altLang="zh-TW" dirty="0" smtClean="0">
                <a:latin typeface="標楷體" panose="03000509000000000000" pitchFamily="65" charset="-120"/>
                <a:ea typeface="標楷體" panose="03000509000000000000" pitchFamily="65" charset="-120"/>
              </a:rPr>
              <a:t>6</a:t>
            </a:r>
            <a:r>
              <a:rPr lang="zh-TW" altLang="en-US" dirty="0" smtClean="0">
                <a:latin typeface="標楷體" panose="03000509000000000000" pitchFamily="65" charset="-120"/>
                <a:ea typeface="標楷體" panose="03000509000000000000" pitchFamily="65" charset="-120"/>
              </a:rPr>
              <a:t>台電源供應器不安裝至原預計之新電腦，改安裝至其他</a:t>
            </a:r>
            <a:r>
              <a:rPr lang="en-US" altLang="zh-TW" dirty="0" smtClean="0">
                <a:latin typeface="標楷體" panose="03000509000000000000" pitchFamily="65" charset="-120"/>
                <a:ea typeface="標楷體" panose="03000509000000000000" pitchFamily="65" charset="-120"/>
              </a:rPr>
              <a:t>3</a:t>
            </a:r>
            <a:r>
              <a:rPr lang="zh-TW" altLang="en-US" dirty="0" smtClean="0">
                <a:latin typeface="標楷體" panose="03000509000000000000" pitchFamily="65" charset="-120"/>
                <a:ea typeface="標楷體" panose="03000509000000000000" pitchFamily="65" charset="-120"/>
              </a:rPr>
              <a:t>台伺服器</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其功能減損，預計近期修復者</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新</a:t>
            </a:r>
            <a:r>
              <a:rPr lang="zh-TW" altLang="en-US" dirty="0" smtClean="0">
                <a:latin typeface="標楷體" panose="03000509000000000000" pitchFamily="65" charset="-120"/>
                <a:ea typeface="標楷體" panose="03000509000000000000" pitchFamily="65" charset="-120"/>
              </a:rPr>
              <a:t>購</a:t>
            </a:r>
            <a:r>
              <a:rPr lang="en-US" altLang="zh-TW" dirty="0" smtClean="0">
                <a:latin typeface="標楷體" panose="03000509000000000000" pitchFamily="65" charset="-120"/>
                <a:ea typeface="標楷體" panose="03000509000000000000" pitchFamily="65" charset="-120"/>
              </a:rPr>
              <a:t>6</a:t>
            </a:r>
            <a:r>
              <a:rPr lang="zh-TW" altLang="en-US" dirty="0" smtClean="0">
                <a:latin typeface="標楷體" panose="03000509000000000000" pitchFamily="65" charset="-120"/>
                <a:ea typeface="標楷體" panose="03000509000000000000" pitchFamily="65" charset="-120"/>
              </a:rPr>
              <a:t>台電源</a:t>
            </a:r>
            <a:r>
              <a:rPr lang="zh-TW" altLang="en-US" dirty="0">
                <a:latin typeface="標楷體" panose="03000509000000000000" pitchFamily="65" charset="-120"/>
                <a:ea typeface="標楷體" panose="03000509000000000000" pitchFamily="65" charset="-120"/>
              </a:rPr>
              <a:t>供應</a:t>
            </a:r>
            <a:r>
              <a:rPr lang="zh-TW" altLang="en-US" dirty="0" smtClean="0">
                <a:latin typeface="標楷體" panose="03000509000000000000" pitchFamily="65" charset="-120"/>
                <a:ea typeface="標楷體" panose="03000509000000000000" pitchFamily="65" charset="-120"/>
              </a:rPr>
              <a:t>器另以物品列帳，無須調整預算用途別。</a:t>
            </a:r>
            <a:endParaRPr lang="zh-TW" altLang="en-US"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解決方案</a:t>
            </a:r>
            <a:endParaRPr lang="zh-TW" altLang="en-US" dirty="0"/>
          </a:p>
        </p:txBody>
      </p:sp>
      <p:sp>
        <p:nvSpPr>
          <p:cNvPr id="4" name="矩形 3"/>
          <p:cNvSpPr/>
          <p:nvPr/>
        </p:nvSpPr>
        <p:spPr>
          <a:xfrm>
            <a:off x="673612" y="1476375"/>
            <a:ext cx="2236510" cy="584775"/>
          </a:xfrm>
          <a:prstGeom prst="rect">
            <a:avLst/>
          </a:prstGeom>
        </p:spPr>
        <p:txBody>
          <a:bodyPr wrap="none">
            <a:spAutoFit/>
          </a:bodyPr>
          <a:lstStyle/>
          <a:p>
            <a:r>
              <a:rPr lang="zh-TW" altLang="en-US" sz="32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解決</a:t>
            </a:r>
            <a:r>
              <a:rPr lang="zh-TW" altLang="en-US" sz="32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方案</a:t>
            </a:r>
            <a:r>
              <a:rPr lang="zh-TW" altLang="en-US" sz="32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32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029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0156" y="252239"/>
            <a:ext cx="9624060" cy="1008112"/>
          </a:xfrm>
        </p:spPr>
        <p:txBody>
          <a:bodyPr>
            <a:noAutofit/>
          </a:bodyPr>
          <a:lstStyle/>
          <a:p>
            <a:r>
              <a:rPr lang="zh-TW" altLang="en-US" sz="4000" dirty="0">
                <a:latin typeface="標楷體" panose="03000509000000000000" pitchFamily="65" charset="-120"/>
                <a:ea typeface="標楷體" panose="03000509000000000000" pitchFamily="65" charset="-120"/>
              </a:rPr>
              <a:t>採購共約電腦加購電源供應器</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en-US" sz="4000" dirty="0">
                <a:latin typeface="標楷體" panose="03000509000000000000" pitchFamily="65" charset="-120"/>
                <a:ea typeface="標楷體" panose="03000509000000000000" pitchFamily="65" charset="-120"/>
              </a:rPr>
              <a:t>衍生物品閒置之疑慮</a:t>
            </a:r>
          </a:p>
        </p:txBody>
      </p:sp>
      <p:sp>
        <p:nvSpPr>
          <p:cNvPr id="3" name="內容版面配置區 2"/>
          <p:cNvSpPr>
            <a:spLocks noGrp="1"/>
          </p:cNvSpPr>
          <p:nvPr>
            <p:ph idx="1"/>
          </p:nvPr>
        </p:nvSpPr>
        <p:spPr>
          <a:xfrm>
            <a:off x="450156" y="1908423"/>
            <a:ext cx="9852590" cy="4990084"/>
          </a:xfrm>
        </p:spPr>
        <p:txBody>
          <a:bodyPr>
            <a:normAutofit fontScale="92500"/>
          </a:bodyPr>
          <a:lstStyle/>
          <a:p>
            <a:pPr>
              <a:buFont typeface="Wingdings" panose="05000000000000000000" pitchFamily="2" charset="2"/>
              <a:buChar char="Ø"/>
            </a:pPr>
            <a:r>
              <a:rPr lang="zh-TW" altLang="en-US" dirty="0" smtClean="0">
                <a:latin typeface="標楷體" panose="03000509000000000000" pitchFamily="65" charset="-120"/>
                <a:ea typeface="標楷體" panose="03000509000000000000" pitchFamily="65" charset="-120"/>
              </a:rPr>
              <a:t>共同供應契約電腦規格如不敷各單位業務所需要，得敘明理由自行訂定規格並以公開招標方式辦理採購，不宜用共約方式採購再加購其他功能較強之配備</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如：電源供應器、顯示卡</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，以避免造成電腦原配備部分項目有閒置產生浪費公帑之疑慮。</a:t>
            </a:r>
            <a:endParaRPr lang="en-US" altLang="zh-TW" dirty="0" smtClean="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dirty="0" smtClean="0">
                <a:latin typeface="標楷體" panose="03000509000000000000" pitchFamily="65" charset="-120"/>
                <a:ea typeface="標楷體" panose="03000509000000000000" pitchFamily="65" charset="-120"/>
              </a:rPr>
              <a:t>以共同供應契約採購電腦，如需其他非共約項目，建議盡量以增購項目併入，勿另案辦理，以避免事後發現產生財產列管及預算調整等困擾</a:t>
            </a:r>
            <a:r>
              <a:rPr lang="zh-TW" altLang="en-US" dirty="0" smtClean="0">
                <a:latin typeface="標楷體"/>
                <a:ea typeface="標楷體"/>
              </a:rPr>
              <a:t>。</a:t>
            </a:r>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585948" y="1260351"/>
            <a:ext cx="2492990" cy="646331"/>
          </a:xfrm>
          <a:prstGeom prst="rect">
            <a:avLst/>
          </a:prstGeom>
        </p:spPr>
        <p:txBody>
          <a:bodyPr wrap="none">
            <a:spAutoFit/>
          </a:bodyPr>
          <a:lstStyle/>
          <a:p>
            <a:r>
              <a:rPr lang="zh-TW" altLang="en-US"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建議</a:t>
            </a:r>
            <a:r>
              <a:rPr lang="zh-TW" altLang="en-US" sz="36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事項</a:t>
            </a:r>
            <a:r>
              <a:rPr lang="zh-TW" altLang="en-US" sz="36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36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2059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780582" cy="1173573"/>
          </a:xfrm>
        </p:spPr>
        <p:txBody>
          <a:bodyPr>
            <a:noAutofit/>
          </a:bodyPr>
          <a:lstStyle/>
          <a:p>
            <a:r>
              <a:rPr lang="zh-TW" altLang="zh-TW" sz="4000" dirty="0">
                <a:latin typeface="標楷體" panose="03000509000000000000" pitchFamily="65" charset="-120"/>
                <a:ea typeface="標楷體" panose="03000509000000000000" pitchFamily="65" charset="-120"/>
              </a:rPr>
              <a:t>辦理採購包含後續數年維護服務之價格</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zh-TW" sz="4000" dirty="0">
                <a:latin typeface="標楷體" panose="03000509000000000000" pitchFamily="65" charset="-120"/>
                <a:ea typeface="標楷體" panose="03000509000000000000" pitchFamily="65" charset="-120"/>
              </a:rPr>
              <a:t>一併考量發包</a:t>
            </a:r>
            <a:endParaRPr lang="zh-TW" altLang="en-US" sz="4000" dirty="0"/>
          </a:p>
        </p:txBody>
      </p:sp>
      <p:graphicFrame>
        <p:nvGraphicFramePr>
          <p:cNvPr id="4" name="表格 3"/>
          <p:cNvGraphicFramePr>
            <a:graphicFrameLocks noGrp="1"/>
          </p:cNvGraphicFramePr>
          <p:nvPr>
            <p:extLst>
              <p:ext uri="{D42A27DB-BD31-4B8C-83A1-F6EECF244321}">
                <p14:modId xmlns:p14="http://schemas.microsoft.com/office/powerpoint/2010/main" val="1508368946"/>
              </p:ext>
            </p:extLst>
          </p:nvPr>
        </p:nvGraphicFramePr>
        <p:xfrm>
          <a:off x="738188" y="2052439"/>
          <a:ext cx="8928992" cy="4808850"/>
        </p:xfrm>
        <a:graphic>
          <a:graphicData uri="http://schemas.openxmlformats.org/drawingml/2006/table">
            <a:tbl>
              <a:tblPr firstRow="1" firstCol="1" bandRow="1"/>
              <a:tblGrid>
                <a:gridCol w="1866082"/>
                <a:gridCol w="3465178"/>
                <a:gridCol w="3597732"/>
              </a:tblGrid>
              <a:tr h="298005">
                <a:tc>
                  <a:txBody>
                    <a:bodyPr/>
                    <a:lstStyle/>
                    <a:p>
                      <a:pPr>
                        <a:lnSpc>
                          <a:spcPts val="2400"/>
                        </a:lnSpc>
                        <a:spcAft>
                          <a:spcPts val="0"/>
                        </a:spcAft>
                      </a:pPr>
                      <a:r>
                        <a:rPr lang="zh-TW" sz="2000" kern="100" dirty="0">
                          <a:effectLst/>
                          <a:latin typeface="Times New Roman"/>
                          <a:ea typeface="標楷體"/>
                          <a:cs typeface="Times New Roman"/>
                        </a:rPr>
                        <a:t>年度</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zh-TW" sz="2000" b="1" kern="100">
                          <a:effectLst/>
                          <a:latin typeface="Times New Roman"/>
                          <a:ea typeface="標楷體"/>
                          <a:cs typeface="Times New Roman"/>
                        </a:rPr>
                        <a:t>分開辦理</a:t>
                      </a:r>
                      <a:r>
                        <a:rPr lang="en-US" sz="2000" b="1" kern="100">
                          <a:effectLst/>
                          <a:latin typeface="Times New Roman"/>
                          <a:ea typeface="標楷體"/>
                          <a:cs typeface="Times New Roman"/>
                        </a:rPr>
                        <a:t>(</a:t>
                      </a:r>
                      <a:r>
                        <a:rPr lang="zh-TW" sz="2000" b="1" kern="100">
                          <a:effectLst/>
                          <a:latin typeface="Times New Roman"/>
                          <a:ea typeface="標楷體"/>
                          <a:cs typeface="Times New Roman"/>
                        </a:rPr>
                        <a:t>方案一</a:t>
                      </a:r>
                      <a:r>
                        <a:rPr lang="en-US" sz="2000" b="1" kern="100">
                          <a:effectLst/>
                          <a:latin typeface="Times New Roman"/>
                          <a:ea typeface="標楷體"/>
                          <a:cs typeface="Times New Roman"/>
                        </a:rPr>
                        <a:t>)</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zh-TW" sz="2000" b="1" kern="100">
                          <a:effectLst/>
                          <a:latin typeface="Times New Roman"/>
                          <a:ea typeface="標楷體"/>
                          <a:cs typeface="Times New Roman"/>
                        </a:rPr>
                        <a:t>合併辦理</a:t>
                      </a:r>
                      <a:r>
                        <a:rPr lang="en-US" sz="2000" b="1" kern="100">
                          <a:effectLst/>
                          <a:latin typeface="Times New Roman"/>
                          <a:ea typeface="標楷體"/>
                          <a:cs typeface="Times New Roman"/>
                        </a:rPr>
                        <a:t>(</a:t>
                      </a:r>
                      <a:r>
                        <a:rPr lang="zh-TW" sz="2000" b="1" kern="100">
                          <a:effectLst/>
                          <a:latin typeface="Times New Roman"/>
                          <a:ea typeface="標楷體"/>
                          <a:cs typeface="Times New Roman"/>
                        </a:rPr>
                        <a:t>方案二</a:t>
                      </a:r>
                      <a:r>
                        <a:rPr lang="en-US" sz="2000" b="1" kern="100">
                          <a:effectLst/>
                          <a:latin typeface="Times New Roman"/>
                          <a:ea typeface="標楷體"/>
                          <a:cs typeface="Times New Roman"/>
                        </a:rPr>
                        <a:t>)</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90025">
                <a:tc>
                  <a:txBody>
                    <a:bodyPr/>
                    <a:lstStyle/>
                    <a:p>
                      <a:pPr>
                        <a:lnSpc>
                          <a:spcPts val="2400"/>
                        </a:lnSpc>
                        <a:spcAft>
                          <a:spcPts val="0"/>
                        </a:spcAft>
                      </a:pPr>
                      <a:r>
                        <a:rPr lang="en-US" sz="2000" kern="100" dirty="0">
                          <a:effectLst/>
                          <a:latin typeface="標楷體"/>
                          <a:ea typeface="新細明體"/>
                          <a:cs typeface="Times New Roman"/>
                        </a:rPr>
                        <a:t>107</a:t>
                      </a:r>
                      <a:r>
                        <a:rPr lang="zh-TW" sz="2000" kern="100" dirty="0">
                          <a:effectLst/>
                          <a:latin typeface="Times New Roman"/>
                          <a:ea typeface="標楷體"/>
                          <a:cs typeface="Times New Roman"/>
                        </a:rPr>
                        <a:t>年</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zh-TW" sz="2000" kern="100" dirty="0">
                          <a:effectLst/>
                          <a:latin typeface="Times New Roman"/>
                          <a:ea typeface="標楷體"/>
                          <a:cs typeface="Times New Roman"/>
                        </a:rPr>
                        <a:t>財物採購：採購名稱</a:t>
                      </a:r>
                      <a:r>
                        <a:rPr lang="zh-TW" sz="2000" kern="100" dirty="0">
                          <a:solidFill>
                            <a:srgbClr val="000000"/>
                          </a:solidFill>
                          <a:effectLst/>
                          <a:latin typeface="Times New Roman"/>
                          <a:ea typeface="標楷體"/>
                          <a:cs typeface="Times New Roman"/>
                        </a:rPr>
                        <a:t>例如</a:t>
                      </a:r>
                      <a:r>
                        <a:rPr lang="zh-TW" sz="2000" kern="100" dirty="0">
                          <a:effectLst/>
                          <a:latin typeface="Times New Roman"/>
                          <a:ea typeface="標楷體"/>
                          <a:cs typeface="Times New Roman"/>
                        </a:rPr>
                        <a:t>，</a:t>
                      </a:r>
                      <a:endParaRPr lang="zh-TW" sz="2000" kern="100" dirty="0">
                        <a:effectLst/>
                        <a:latin typeface="Times New Roman"/>
                        <a:ea typeface="新細明體"/>
                        <a:cs typeface="Times New Roman"/>
                      </a:endParaRPr>
                    </a:p>
                    <a:p>
                      <a:pPr>
                        <a:lnSpc>
                          <a:spcPts val="2400"/>
                        </a:lnSpc>
                        <a:spcAft>
                          <a:spcPts val="0"/>
                        </a:spcAft>
                      </a:pPr>
                      <a:r>
                        <a:rPr lang="zh-TW" sz="2000" kern="100" dirty="0">
                          <a:effectLst/>
                          <a:latin typeface="Times New Roman"/>
                          <a:ea typeface="標楷體"/>
                          <a:cs typeface="Times New Roman"/>
                        </a:rPr>
                        <a:t>例</a:t>
                      </a:r>
                      <a:r>
                        <a:rPr lang="en-US" sz="2000" kern="100" dirty="0">
                          <a:effectLst/>
                          <a:latin typeface="Times New Roman"/>
                          <a:ea typeface="標楷體"/>
                          <a:cs typeface="Times New Roman"/>
                        </a:rPr>
                        <a:t>1</a:t>
                      </a:r>
                      <a:r>
                        <a:rPr lang="zh-TW" sz="2000" kern="100" dirty="0">
                          <a:effectLst/>
                          <a:latin typeface="Times New Roman"/>
                          <a:ea typeface="新細明體"/>
                          <a:cs typeface="Times New Roman"/>
                        </a:rPr>
                        <a:t>：</a:t>
                      </a:r>
                      <a:r>
                        <a:rPr lang="zh-TW" sz="2000" kern="100" dirty="0">
                          <a:effectLst/>
                          <a:latin typeface="Times New Roman"/>
                          <a:ea typeface="標楷體"/>
                          <a:cs typeface="Times New Roman"/>
                        </a:rPr>
                        <a:t>輻射偵檢器</a:t>
                      </a:r>
                      <a:endParaRPr lang="zh-TW" sz="2000" kern="100" dirty="0">
                        <a:effectLst/>
                        <a:latin typeface="Times New Roman"/>
                        <a:ea typeface="新細明體"/>
                        <a:cs typeface="Times New Roman"/>
                      </a:endParaRPr>
                    </a:p>
                    <a:p>
                      <a:pPr>
                        <a:lnSpc>
                          <a:spcPts val="2400"/>
                        </a:lnSpc>
                        <a:spcAft>
                          <a:spcPts val="0"/>
                        </a:spcAft>
                      </a:pPr>
                      <a:r>
                        <a:rPr lang="zh-TW" sz="2000" kern="100" dirty="0">
                          <a:effectLst/>
                          <a:latin typeface="Times New Roman"/>
                          <a:ea typeface="標楷體"/>
                          <a:cs typeface="Times New Roman"/>
                        </a:rPr>
                        <a:t>例</a:t>
                      </a:r>
                      <a:r>
                        <a:rPr lang="en-US" sz="2000" kern="100" dirty="0">
                          <a:effectLst/>
                          <a:latin typeface="Times New Roman"/>
                          <a:ea typeface="標楷體"/>
                          <a:cs typeface="Times New Roman"/>
                        </a:rPr>
                        <a:t>2</a:t>
                      </a:r>
                      <a:r>
                        <a:rPr lang="zh-TW" sz="2000" kern="100" dirty="0">
                          <a:effectLst/>
                          <a:latin typeface="Times New Roman"/>
                          <a:ea typeface="新細明體"/>
                          <a:cs typeface="Times New Roman"/>
                        </a:rPr>
                        <a:t>：</a:t>
                      </a:r>
                      <a:r>
                        <a:rPr lang="zh-TW" sz="2000" kern="100" dirty="0">
                          <a:effectLst/>
                          <a:latin typeface="Times New Roman"/>
                          <a:ea typeface="標楷體"/>
                          <a:cs typeface="Times New Roman"/>
                        </a:rPr>
                        <a:t>程式設計或軟體</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zh-TW" sz="2000" kern="100" dirty="0">
                          <a:effectLst/>
                          <a:latin typeface="Times New Roman"/>
                          <a:ea typeface="標楷體"/>
                          <a:cs typeface="Times New Roman"/>
                        </a:rPr>
                        <a:t>財物採購：採購名稱</a:t>
                      </a:r>
                      <a:r>
                        <a:rPr lang="zh-TW" sz="2000" kern="100" dirty="0">
                          <a:solidFill>
                            <a:srgbClr val="000000"/>
                          </a:solidFill>
                          <a:effectLst/>
                          <a:latin typeface="Times New Roman"/>
                          <a:ea typeface="標楷體"/>
                          <a:cs typeface="Times New Roman"/>
                        </a:rPr>
                        <a:t>例如</a:t>
                      </a:r>
                      <a:r>
                        <a:rPr lang="zh-TW" sz="2000" kern="100" dirty="0">
                          <a:effectLst/>
                          <a:latin typeface="Times New Roman"/>
                          <a:ea typeface="標楷體"/>
                          <a:cs typeface="Times New Roman"/>
                        </a:rPr>
                        <a:t>，</a:t>
                      </a:r>
                      <a:endParaRPr lang="zh-TW" sz="2000" kern="100" dirty="0">
                        <a:effectLst/>
                        <a:latin typeface="Times New Roman"/>
                        <a:ea typeface="新細明體"/>
                        <a:cs typeface="Times New Roman"/>
                      </a:endParaRPr>
                    </a:p>
                    <a:p>
                      <a:pPr marL="471170" indent="-471170">
                        <a:lnSpc>
                          <a:spcPts val="2400"/>
                        </a:lnSpc>
                        <a:spcAft>
                          <a:spcPts val="0"/>
                        </a:spcAft>
                      </a:pPr>
                      <a:r>
                        <a:rPr lang="zh-TW" sz="2000" kern="100" dirty="0">
                          <a:effectLst/>
                          <a:latin typeface="Times New Roman"/>
                          <a:ea typeface="標楷體"/>
                          <a:cs typeface="Times New Roman"/>
                        </a:rPr>
                        <a:t>例</a:t>
                      </a:r>
                      <a:r>
                        <a:rPr lang="en-US" sz="2000" kern="100" dirty="0">
                          <a:effectLst/>
                          <a:latin typeface="Times New Roman"/>
                          <a:ea typeface="標楷體"/>
                          <a:cs typeface="Times New Roman"/>
                        </a:rPr>
                        <a:t>1</a:t>
                      </a:r>
                      <a:r>
                        <a:rPr lang="zh-TW" sz="2000" kern="100" dirty="0">
                          <a:effectLst/>
                          <a:latin typeface="Times New Roman"/>
                          <a:ea typeface="新細明體"/>
                          <a:cs typeface="Times New Roman"/>
                        </a:rPr>
                        <a:t>：</a:t>
                      </a:r>
                      <a:r>
                        <a:rPr lang="zh-TW" sz="2000" kern="100" dirty="0">
                          <a:effectLst/>
                          <a:latin typeface="Times New Roman"/>
                          <a:ea typeface="標楷體"/>
                          <a:cs typeface="Times New Roman"/>
                        </a:rPr>
                        <a:t>輻射偵檢器</a:t>
                      </a:r>
                      <a:r>
                        <a:rPr lang="zh-TW" sz="2000" u="sng" kern="100" dirty="0">
                          <a:effectLst/>
                          <a:latin typeface="Times New Roman"/>
                          <a:ea typeface="標楷體"/>
                          <a:cs typeface="Times New Roman"/>
                        </a:rPr>
                        <a:t>及後續維護</a:t>
                      </a:r>
                      <a:r>
                        <a:rPr lang="en-US" sz="2000" u="sng" kern="100" dirty="0">
                          <a:effectLst/>
                          <a:latin typeface="Times New Roman"/>
                          <a:ea typeface="標楷體"/>
                          <a:cs typeface="Times New Roman"/>
                        </a:rPr>
                        <a:t>(2</a:t>
                      </a:r>
                      <a:r>
                        <a:rPr lang="zh-TW" sz="2000" u="sng" kern="100" dirty="0">
                          <a:effectLst/>
                          <a:latin typeface="Times New Roman"/>
                          <a:ea typeface="標楷體"/>
                          <a:cs typeface="Times New Roman"/>
                        </a:rPr>
                        <a:t>年</a:t>
                      </a:r>
                      <a:r>
                        <a:rPr lang="en-US" sz="2000" u="sng" kern="100" dirty="0">
                          <a:effectLst/>
                          <a:latin typeface="Times New Roman"/>
                          <a:ea typeface="標楷體"/>
                          <a:cs typeface="Times New Roman"/>
                        </a:rPr>
                        <a:t>)</a:t>
                      </a:r>
                      <a:endParaRPr lang="zh-TW" sz="2000" kern="100" dirty="0">
                        <a:effectLst/>
                        <a:latin typeface="Times New Roman"/>
                        <a:ea typeface="新細明體"/>
                        <a:cs typeface="Times New Roman"/>
                      </a:endParaRPr>
                    </a:p>
                    <a:p>
                      <a:pPr marL="471170" indent="-471170">
                        <a:lnSpc>
                          <a:spcPts val="2400"/>
                        </a:lnSpc>
                        <a:spcAft>
                          <a:spcPts val="0"/>
                        </a:spcAft>
                      </a:pPr>
                      <a:r>
                        <a:rPr lang="zh-TW" sz="2000" kern="100" dirty="0">
                          <a:effectLst/>
                          <a:latin typeface="Times New Roman"/>
                          <a:ea typeface="標楷體"/>
                          <a:cs typeface="Times New Roman"/>
                        </a:rPr>
                        <a:t>例</a:t>
                      </a:r>
                      <a:r>
                        <a:rPr lang="en-US" sz="2000" kern="100" dirty="0">
                          <a:effectLst/>
                          <a:latin typeface="Times New Roman"/>
                          <a:ea typeface="標楷體"/>
                          <a:cs typeface="Times New Roman"/>
                        </a:rPr>
                        <a:t>2</a:t>
                      </a:r>
                      <a:r>
                        <a:rPr lang="zh-TW" sz="2000" kern="100" dirty="0">
                          <a:effectLst/>
                          <a:latin typeface="Times New Roman"/>
                          <a:ea typeface="新細明體"/>
                          <a:cs typeface="Times New Roman"/>
                        </a:rPr>
                        <a:t>：</a:t>
                      </a:r>
                      <a:r>
                        <a:rPr lang="zh-TW" sz="2000" kern="100" dirty="0">
                          <a:effectLst/>
                          <a:latin typeface="Times New Roman"/>
                          <a:ea typeface="標楷體"/>
                          <a:cs typeface="Times New Roman"/>
                        </a:rPr>
                        <a:t>程式設計或軟體</a:t>
                      </a:r>
                      <a:r>
                        <a:rPr lang="zh-TW" sz="2000" u="sng" kern="100" dirty="0">
                          <a:effectLst/>
                          <a:latin typeface="Times New Roman"/>
                          <a:ea typeface="標楷體"/>
                          <a:cs typeface="Times New Roman"/>
                        </a:rPr>
                        <a:t>及後續維護</a:t>
                      </a:r>
                      <a:r>
                        <a:rPr lang="en-US" sz="2000" u="sng" kern="100" dirty="0">
                          <a:effectLst/>
                          <a:latin typeface="Times New Roman"/>
                          <a:ea typeface="標楷體"/>
                          <a:cs typeface="Times New Roman"/>
                        </a:rPr>
                        <a:t>(2</a:t>
                      </a:r>
                      <a:r>
                        <a:rPr lang="zh-TW" sz="2000" u="sng" kern="100" dirty="0">
                          <a:effectLst/>
                          <a:latin typeface="Times New Roman"/>
                          <a:ea typeface="標楷體"/>
                          <a:cs typeface="Times New Roman"/>
                        </a:rPr>
                        <a:t>年</a:t>
                      </a:r>
                      <a:r>
                        <a:rPr lang="en-US" sz="2000" u="sng" kern="100" dirty="0">
                          <a:effectLst/>
                          <a:latin typeface="Times New Roman"/>
                          <a:ea typeface="標楷體"/>
                          <a:cs typeface="Times New Roman"/>
                        </a:rPr>
                        <a:t>)</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90025">
                <a:tc>
                  <a:txBody>
                    <a:bodyPr/>
                    <a:lstStyle/>
                    <a:p>
                      <a:pPr>
                        <a:lnSpc>
                          <a:spcPts val="2400"/>
                        </a:lnSpc>
                        <a:spcAft>
                          <a:spcPts val="0"/>
                        </a:spcAft>
                      </a:pPr>
                      <a:r>
                        <a:rPr lang="en-US" sz="2000" kern="100" dirty="0">
                          <a:effectLst/>
                          <a:latin typeface="標楷體"/>
                          <a:ea typeface="新細明體"/>
                          <a:cs typeface="Times New Roman"/>
                        </a:rPr>
                        <a:t>108</a:t>
                      </a:r>
                      <a:r>
                        <a:rPr lang="zh-TW" sz="2000" kern="100" dirty="0">
                          <a:effectLst/>
                          <a:latin typeface="Times New Roman"/>
                          <a:ea typeface="標楷體"/>
                          <a:cs typeface="Times New Roman"/>
                        </a:rPr>
                        <a:t>年或保固期屆滿後之年度</a:t>
                      </a:r>
                      <a:r>
                        <a:rPr lang="en-US" sz="2000" kern="100" dirty="0">
                          <a:effectLst/>
                          <a:latin typeface="Times New Roman"/>
                          <a:ea typeface="標楷體"/>
                          <a:cs typeface="Times New Roman"/>
                        </a:rPr>
                        <a:t>(109</a:t>
                      </a:r>
                      <a:r>
                        <a:rPr lang="zh-TW" sz="2000" kern="100" dirty="0">
                          <a:effectLst/>
                          <a:latin typeface="Times New Roman"/>
                          <a:ea typeface="標楷體"/>
                          <a:cs typeface="Times New Roman"/>
                        </a:rPr>
                        <a:t>年</a:t>
                      </a:r>
                      <a:r>
                        <a:rPr lang="en-US" sz="2000" kern="100" dirty="0">
                          <a:effectLst/>
                          <a:latin typeface="Times New Roman"/>
                          <a:ea typeface="標楷體"/>
                          <a:cs typeface="Times New Roman"/>
                        </a:rPr>
                        <a:t>)…</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zh-TW" sz="2000" kern="100">
                          <a:effectLst/>
                          <a:latin typeface="Times New Roman"/>
                          <a:ea typeface="標楷體"/>
                          <a:cs typeface="Times New Roman"/>
                        </a:rPr>
                        <a:t>勞務採購：採購名稱例如，</a:t>
                      </a:r>
                      <a:endParaRPr lang="zh-TW" sz="2000" kern="100">
                        <a:effectLst/>
                        <a:latin typeface="Times New Roman"/>
                        <a:ea typeface="新細明體"/>
                        <a:cs typeface="Times New Roman"/>
                      </a:endParaRPr>
                    </a:p>
                    <a:p>
                      <a:pPr>
                        <a:lnSpc>
                          <a:spcPts val="2400"/>
                        </a:lnSpc>
                        <a:spcAft>
                          <a:spcPts val="0"/>
                        </a:spcAft>
                      </a:pPr>
                      <a:r>
                        <a:rPr lang="zh-TW" sz="2000" kern="100">
                          <a:effectLst/>
                          <a:latin typeface="Times New Roman"/>
                          <a:ea typeface="標楷體"/>
                          <a:cs typeface="Times New Roman"/>
                        </a:rPr>
                        <a:t>例</a:t>
                      </a:r>
                      <a:r>
                        <a:rPr lang="en-US" sz="2000" kern="100">
                          <a:effectLst/>
                          <a:latin typeface="Times New Roman"/>
                          <a:ea typeface="標楷體"/>
                          <a:cs typeface="Times New Roman"/>
                        </a:rPr>
                        <a:t>1</a:t>
                      </a:r>
                      <a:r>
                        <a:rPr lang="zh-TW" sz="2000" kern="100">
                          <a:effectLst/>
                          <a:latin typeface="Times New Roman"/>
                          <a:ea typeface="新細明體"/>
                          <a:cs typeface="Times New Roman"/>
                        </a:rPr>
                        <a:t>：</a:t>
                      </a:r>
                      <a:r>
                        <a:rPr lang="zh-TW" sz="2000" kern="100">
                          <a:effectLst/>
                          <a:latin typeface="Times New Roman"/>
                          <a:ea typeface="標楷體"/>
                          <a:cs typeface="Times New Roman"/>
                        </a:rPr>
                        <a:t>輻射偵檢器</a:t>
                      </a:r>
                      <a:r>
                        <a:rPr lang="zh-TW" sz="2000" u="sng" kern="100">
                          <a:effectLst/>
                          <a:latin typeface="Times New Roman"/>
                          <a:ea typeface="標楷體"/>
                          <a:cs typeface="Times New Roman"/>
                        </a:rPr>
                        <a:t>後續維護案</a:t>
                      </a:r>
                      <a:endParaRPr lang="zh-TW" sz="2000" kern="100">
                        <a:effectLst/>
                        <a:latin typeface="Times New Roman"/>
                        <a:ea typeface="新細明體"/>
                        <a:cs typeface="Times New Roman"/>
                      </a:endParaRPr>
                    </a:p>
                    <a:p>
                      <a:pPr marL="380365" indent="-380365">
                        <a:lnSpc>
                          <a:spcPts val="2400"/>
                        </a:lnSpc>
                        <a:spcAft>
                          <a:spcPts val="0"/>
                        </a:spcAft>
                      </a:pPr>
                      <a:r>
                        <a:rPr lang="zh-TW" sz="2000" kern="100">
                          <a:effectLst/>
                          <a:latin typeface="Times New Roman"/>
                          <a:ea typeface="標楷體"/>
                          <a:cs typeface="Times New Roman"/>
                        </a:rPr>
                        <a:t>例</a:t>
                      </a:r>
                      <a:r>
                        <a:rPr lang="en-US" sz="2000" kern="100">
                          <a:effectLst/>
                          <a:latin typeface="Times New Roman"/>
                          <a:ea typeface="標楷體"/>
                          <a:cs typeface="Times New Roman"/>
                        </a:rPr>
                        <a:t>2</a:t>
                      </a:r>
                      <a:r>
                        <a:rPr lang="zh-TW" sz="2000" kern="100">
                          <a:effectLst/>
                          <a:latin typeface="Times New Roman"/>
                          <a:ea typeface="新細明體"/>
                          <a:cs typeface="Times New Roman"/>
                        </a:rPr>
                        <a:t>：</a:t>
                      </a:r>
                      <a:r>
                        <a:rPr lang="zh-TW" sz="2000" kern="100">
                          <a:effectLst/>
                          <a:latin typeface="Times New Roman"/>
                          <a:ea typeface="標楷體"/>
                          <a:cs typeface="Times New Roman"/>
                        </a:rPr>
                        <a:t>程式設計或軟體</a:t>
                      </a:r>
                      <a:r>
                        <a:rPr lang="zh-TW" sz="2000" u="sng" kern="100">
                          <a:effectLst/>
                          <a:latin typeface="Times New Roman"/>
                          <a:ea typeface="標楷體"/>
                          <a:cs typeface="Times New Roman"/>
                        </a:rPr>
                        <a:t>後續維護案</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en-US" sz="2000" kern="100" dirty="0">
                          <a:effectLst/>
                          <a:latin typeface="標楷體"/>
                          <a:ea typeface="新細明體"/>
                          <a:cs typeface="Times New Roman"/>
                        </a:rPr>
                        <a:t>108</a:t>
                      </a:r>
                      <a:r>
                        <a:rPr lang="zh-TW" sz="2000" kern="100" dirty="0">
                          <a:effectLst/>
                          <a:latin typeface="Times New Roman"/>
                          <a:ea typeface="標楷體"/>
                          <a:cs typeface="Times New Roman"/>
                        </a:rPr>
                        <a:t>及</a:t>
                      </a:r>
                      <a:r>
                        <a:rPr lang="en-US" sz="2000" kern="100" dirty="0">
                          <a:effectLst/>
                          <a:latin typeface="Times New Roman"/>
                          <a:ea typeface="標楷體"/>
                          <a:cs typeface="Times New Roman"/>
                        </a:rPr>
                        <a:t>109</a:t>
                      </a:r>
                      <a:r>
                        <a:rPr lang="zh-TW" sz="2000" kern="100" dirty="0">
                          <a:effectLst/>
                          <a:latin typeface="Times New Roman"/>
                          <a:ea typeface="標楷體"/>
                          <a:cs typeface="Times New Roman"/>
                        </a:rPr>
                        <a:t>年度無須辦理採購</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90025">
                <a:tc>
                  <a:txBody>
                    <a:bodyPr/>
                    <a:lstStyle/>
                    <a:p>
                      <a:pPr>
                        <a:lnSpc>
                          <a:spcPts val="2400"/>
                        </a:lnSpc>
                        <a:spcAft>
                          <a:spcPts val="0"/>
                        </a:spcAft>
                      </a:pPr>
                      <a:r>
                        <a:rPr lang="en-US" sz="2000" kern="100">
                          <a:effectLst/>
                          <a:latin typeface="標楷體"/>
                          <a:ea typeface="新細明體"/>
                          <a:cs typeface="Times New Roman"/>
                        </a:rPr>
                        <a:t>110</a:t>
                      </a:r>
                      <a:r>
                        <a:rPr lang="zh-TW" sz="2000" kern="100">
                          <a:effectLst/>
                          <a:latin typeface="Times New Roman"/>
                          <a:ea typeface="標楷體"/>
                          <a:cs typeface="Times New Roman"/>
                        </a:rPr>
                        <a:t>年</a:t>
                      </a:r>
                      <a:endParaRPr lang="zh-TW" sz="2000" kern="100">
                        <a:effectLst/>
                        <a:latin typeface="Times New Roman"/>
                        <a:ea typeface="新細明體"/>
                        <a:cs typeface="Times New Roman"/>
                      </a:endParaRPr>
                    </a:p>
                    <a:p>
                      <a:pPr>
                        <a:lnSpc>
                          <a:spcPts val="2400"/>
                        </a:lnSpc>
                        <a:spcAft>
                          <a:spcPts val="0"/>
                        </a:spcAft>
                      </a:pPr>
                      <a:r>
                        <a:rPr lang="en-US" sz="2000" kern="100">
                          <a:effectLst/>
                          <a:latin typeface="標楷體"/>
                          <a:ea typeface="新細明體"/>
                          <a:cs typeface="Times New Roman"/>
                        </a:rPr>
                        <a:t>…</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zh-TW" sz="2000" kern="100">
                          <a:effectLst/>
                          <a:latin typeface="Times New Roman"/>
                          <a:ea typeface="標楷體"/>
                          <a:cs typeface="Times New Roman"/>
                        </a:rPr>
                        <a:t>勞務採購：採購名稱例如，</a:t>
                      </a:r>
                      <a:endParaRPr lang="zh-TW" sz="2000" kern="100">
                        <a:effectLst/>
                        <a:latin typeface="Times New Roman"/>
                        <a:ea typeface="新細明體"/>
                        <a:cs typeface="Times New Roman"/>
                      </a:endParaRPr>
                    </a:p>
                    <a:p>
                      <a:pPr>
                        <a:lnSpc>
                          <a:spcPts val="2400"/>
                        </a:lnSpc>
                        <a:spcAft>
                          <a:spcPts val="0"/>
                        </a:spcAft>
                      </a:pPr>
                      <a:r>
                        <a:rPr lang="zh-TW" sz="2000" kern="100">
                          <a:effectLst/>
                          <a:latin typeface="Times New Roman"/>
                          <a:ea typeface="標楷體"/>
                          <a:cs typeface="Times New Roman"/>
                        </a:rPr>
                        <a:t>例</a:t>
                      </a:r>
                      <a:r>
                        <a:rPr lang="en-US" sz="2000" kern="100">
                          <a:effectLst/>
                          <a:latin typeface="Times New Roman"/>
                          <a:ea typeface="標楷體"/>
                          <a:cs typeface="Times New Roman"/>
                        </a:rPr>
                        <a:t>1</a:t>
                      </a:r>
                      <a:r>
                        <a:rPr lang="zh-TW" sz="2000" kern="100">
                          <a:effectLst/>
                          <a:latin typeface="Times New Roman"/>
                          <a:ea typeface="新細明體"/>
                          <a:cs typeface="Times New Roman"/>
                        </a:rPr>
                        <a:t>：</a:t>
                      </a:r>
                      <a:r>
                        <a:rPr lang="zh-TW" sz="2000" kern="100">
                          <a:effectLst/>
                          <a:latin typeface="Times New Roman"/>
                          <a:ea typeface="標楷體"/>
                          <a:cs typeface="Times New Roman"/>
                        </a:rPr>
                        <a:t>輻射偵檢器</a:t>
                      </a:r>
                      <a:r>
                        <a:rPr lang="zh-TW" sz="2000" u="sng" kern="100">
                          <a:effectLst/>
                          <a:latin typeface="Times New Roman"/>
                          <a:ea typeface="標楷體"/>
                          <a:cs typeface="Times New Roman"/>
                        </a:rPr>
                        <a:t>後續維護案</a:t>
                      </a:r>
                      <a:endParaRPr lang="zh-TW" sz="2000" kern="100">
                        <a:effectLst/>
                        <a:latin typeface="Times New Roman"/>
                        <a:ea typeface="新細明體"/>
                        <a:cs typeface="Times New Roman"/>
                      </a:endParaRPr>
                    </a:p>
                    <a:p>
                      <a:pPr marL="471170" indent="-471170">
                        <a:lnSpc>
                          <a:spcPts val="2400"/>
                        </a:lnSpc>
                        <a:spcAft>
                          <a:spcPts val="0"/>
                        </a:spcAft>
                      </a:pPr>
                      <a:r>
                        <a:rPr lang="zh-TW" sz="2000" kern="100">
                          <a:effectLst/>
                          <a:latin typeface="Times New Roman"/>
                          <a:ea typeface="標楷體"/>
                          <a:cs typeface="Times New Roman"/>
                        </a:rPr>
                        <a:t>例</a:t>
                      </a:r>
                      <a:r>
                        <a:rPr lang="en-US" sz="2000" kern="100">
                          <a:effectLst/>
                          <a:latin typeface="Times New Roman"/>
                          <a:ea typeface="標楷體"/>
                          <a:cs typeface="Times New Roman"/>
                        </a:rPr>
                        <a:t>2</a:t>
                      </a:r>
                      <a:r>
                        <a:rPr lang="zh-TW" sz="2000" kern="100">
                          <a:effectLst/>
                          <a:latin typeface="Times New Roman"/>
                          <a:ea typeface="新細明體"/>
                          <a:cs typeface="Times New Roman"/>
                        </a:rPr>
                        <a:t>：</a:t>
                      </a:r>
                      <a:r>
                        <a:rPr lang="zh-TW" sz="2000" kern="100">
                          <a:effectLst/>
                          <a:latin typeface="Times New Roman"/>
                          <a:ea typeface="標楷體"/>
                          <a:cs typeface="Times New Roman"/>
                        </a:rPr>
                        <a:t>程式設計或軟體</a:t>
                      </a:r>
                      <a:r>
                        <a:rPr lang="zh-TW" sz="2000" u="sng" kern="100">
                          <a:effectLst/>
                          <a:latin typeface="Times New Roman"/>
                          <a:ea typeface="標楷體"/>
                          <a:cs typeface="Times New Roman"/>
                        </a:rPr>
                        <a:t>後續維護案</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zh-TW" sz="2000" kern="100" dirty="0">
                          <a:effectLst/>
                          <a:latin typeface="Times New Roman"/>
                          <a:ea typeface="標楷體"/>
                          <a:cs typeface="Times New Roman"/>
                        </a:rPr>
                        <a:t>勞務採購：採購名稱例如，</a:t>
                      </a:r>
                      <a:endParaRPr lang="zh-TW" sz="2000" kern="100" dirty="0">
                        <a:effectLst/>
                        <a:latin typeface="Times New Roman"/>
                        <a:ea typeface="新細明體"/>
                        <a:cs typeface="Times New Roman"/>
                      </a:endParaRPr>
                    </a:p>
                    <a:p>
                      <a:pPr>
                        <a:lnSpc>
                          <a:spcPts val="2400"/>
                        </a:lnSpc>
                        <a:spcAft>
                          <a:spcPts val="0"/>
                        </a:spcAft>
                      </a:pPr>
                      <a:r>
                        <a:rPr lang="zh-TW" sz="2000" kern="100" dirty="0">
                          <a:effectLst/>
                          <a:latin typeface="Times New Roman"/>
                          <a:ea typeface="標楷體"/>
                          <a:cs typeface="Times New Roman"/>
                        </a:rPr>
                        <a:t>例</a:t>
                      </a:r>
                      <a:r>
                        <a:rPr lang="en-US" sz="2000" kern="100" dirty="0">
                          <a:effectLst/>
                          <a:latin typeface="Times New Roman"/>
                          <a:ea typeface="標楷體"/>
                          <a:cs typeface="Times New Roman"/>
                        </a:rPr>
                        <a:t>1</a:t>
                      </a:r>
                      <a:r>
                        <a:rPr lang="zh-TW" sz="2000" kern="100" dirty="0">
                          <a:effectLst/>
                          <a:latin typeface="Times New Roman"/>
                          <a:ea typeface="新細明體"/>
                          <a:cs typeface="Times New Roman"/>
                        </a:rPr>
                        <a:t>：</a:t>
                      </a:r>
                      <a:r>
                        <a:rPr lang="zh-TW" sz="2000" kern="100" dirty="0">
                          <a:effectLst/>
                          <a:latin typeface="Times New Roman"/>
                          <a:ea typeface="標楷體"/>
                          <a:cs typeface="Times New Roman"/>
                        </a:rPr>
                        <a:t>輻射偵檢器</a:t>
                      </a:r>
                      <a:r>
                        <a:rPr lang="zh-TW" sz="2000" u="sng" kern="100" dirty="0">
                          <a:effectLst/>
                          <a:latin typeface="Times New Roman"/>
                          <a:ea typeface="標楷體"/>
                          <a:cs typeface="Times New Roman"/>
                        </a:rPr>
                        <a:t>後續維護案</a:t>
                      </a:r>
                      <a:endParaRPr lang="zh-TW" sz="2000" kern="100" dirty="0">
                        <a:effectLst/>
                        <a:latin typeface="Times New Roman"/>
                        <a:ea typeface="新細明體"/>
                        <a:cs typeface="Times New Roman"/>
                      </a:endParaRPr>
                    </a:p>
                    <a:p>
                      <a:pPr marL="471170" indent="-471170">
                        <a:lnSpc>
                          <a:spcPts val="2400"/>
                        </a:lnSpc>
                        <a:spcAft>
                          <a:spcPts val="0"/>
                        </a:spcAft>
                      </a:pPr>
                      <a:r>
                        <a:rPr lang="zh-TW" sz="2000" kern="100" dirty="0">
                          <a:effectLst/>
                          <a:latin typeface="Times New Roman"/>
                          <a:ea typeface="標楷體"/>
                          <a:cs typeface="Times New Roman"/>
                        </a:rPr>
                        <a:t>例</a:t>
                      </a:r>
                      <a:r>
                        <a:rPr lang="en-US" sz="2000" kern="100" dirty="0">
                          <a:effectLst/>
                          <a:latin typeface="Times New Roman"/>
                          <a:ea typeface="標楷體"/>
                          <a:cs typeface="Times New Roman"/>
                        </a:rPr>
                        <a:t>2</a:t>
                      </a:r>
                      <a:r>
                        <a:rPr lang="zh-TW" sz="2000" kern="100" dirty="0">
                          <a:effectLst/>
                          <a:latin typeface="Times New Roman"/>
                          <a:ea typeface="新細明體"/>
                          <a:cs typeface="Times New Roman"/>
                        </a:rPr>
                        <a:t>：</a:t>
                      </a:r>
                      <a:r>
                        <a:rPr lang="zh-TW" sz="2000" kern="100" dirty="0">
                          <a:effectLst/>
                          <a:latin typeface="Times New Roman"/>
                          <a:ea typeface="標楷體"/>
                          <a:cs typeface="Times New Roman"/>
                        </a:rPr>
                        <a:t>程式設計或軟體</a:t>
                      </a:r>
                      <a:r>
                        <a:rPr lang="zh-TW" sz="2000" u="sng" kern="100" dirty="0">
                          <a:effectLst/>
                          <a:latin typeface="Times New Roman"/>
                          <a:ea typeface="標楷體"/>
                          <a:cs typeface="Times New Roman"/>
                        </a:rPr>
                        <a:t>後續維護案</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文字方塊 4"/>
          <p:cNvSpPr txBox="1"/>
          <p:nvPr/>
        </p:nvSpPr>
        <p:spPr>
          <a:xfrm>
            <a:off x="738188" y="1476375"/>
            <a:ext cx="1944216" cy="461665"/>
          </a:xfrm>
          <a:prstGeom prst="rect">
            <a:avLst/>
          </a:prstGeom>
          <a:noFill/>
        </p:spPr>
        <p:txBody>
          <a:bodyPr wrap="square" rtlCol="0">
            <a:spAutoFit/>
          </a:bodyPr>
          <a:lstStyle/>
          <a:p>
            <a:r>
              <a:rPr lang="zh-TW" altLang="en-US" sz="2400" dirty="0" smtClean="0">
                <a:solidFill>
                  <a:srgbClr val="0033CC"/>
                </a:solidFill>
                <a:effectLst>
                  <a:outerShdw blurRad="38100" dist="38100" dir="2700000" algn="tl">
                    <a:srgbClr val="000000">
                      <a:alpha val="43137"/>
                    </a:srgbClr>
                  </a:outerShdw>
                </a:effectLst>
                <a:latin typeface="標楷體"/>
                <a:ea typeface="標楷體"/>
              </a:rPr>
              <a:t>★</a:t>
            </a:r>
            <a:r>
              <a:rPr lang="zh-TW" altLang="en-US" sz="24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執行方式</a:t>
            </a:r>
            <a:r>
              <a:rPr lang="zh-TW" altLang="en-US" sz="2400" dirty="0" smtClean="0">
                <a:solidFill>
                  <a:srgbClr val="0033CC"/>
                </a:solidFill>
                <a:effectLst>
                  <a:outerShdw blurRad="38100" dist="38100" dir="2700000" algn="tl">
                    <a:srgbClr val="000000">
                      <a:alpha val="43137"/>
                    </a:srgbClr>
                  </a:outerShdw>
                </a:effectLst>
                <a:latin typeface="新細明體"/>
                <a:ea typeface="新細明體"/>
              </a:rPr>
              <a:t>：</a:t>
            </a:r>
            <a:endParaRPr lang="zh-TW" altLang="en-US" sz="24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15618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13533"/>
          </a:xfrm>
        </p:spPr>
        <p:txBody>
          <a:bodyPr>
            <a:normAutofit fontScale="90000"/>
          </a:bodyPr>
          <a:lstStyle/>
          <a:p>
            <a:r>
              <a:rPr lang="zh-TW" altLang="en-US" dirty="0">
                <a:latin typeface="標楷體" panose="03000509000000000000" pitchFamily="65" charset="-120"/>
                <a:ea typeface="標楷體" panose="03000509000000000000" pitchFamily="65" charset="-120"/>
              </a:rPr>
              <a:t>以最終組</a:t>
            </a:r>
            <a:r>
              <a:rPr lang="zh-TW" altLang="en-US" dirty="0" smtClean="0">
                <a:latin typeface="標楷體" panose="03000509000000000000" pitchFamily="65" charset="-120"/>
                <a:ea typeface="標楷體" panose="03000509000000000000" pitchFamily="65" charset="-120"/>
              </a:rPr>
              <a:t>成品為財產</a:t>
            </a:r>
            <a:r>
              <a:rPr lang="zh-TW" altLang="en-US" dirty="0">
                <a:latin typeface="標楷體" panose="03000509000000000000" pitchFamily="65" charset="-120"/>
                <a:ea typeface="標楷體" panose="03000509000000000000" pitchFamily="65" charset="-120"/>
              </a:rPr>
              <a:t>列管</a:t>
            </a:r>
            <a:r>
              <a:rPr lang="zh-TW" altLang="en-US" dirty="0" smtClean="0">
                <a:latin typeface="標楷體" panose="03000509000000000000" pitchFamily="65" charset="-120"/>
                <a:ea typeface="標楷體" panose="03000509000000000000" pitchFamily="65" charset="-120"/>
              </a:rPr>
              <a:t>認定</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522164" y="1764407"/>
            <a:ext cx="9624060" cy="3744528"/>
          </a:xfrm>
        </p:spPr>
        <p:txBody>
          <a:bodyPr/>
          <a:lstStyle/>
          <a:p>
            <a:pPr>
              <a:buFont typeface="Wingdings" panose="05000000000000000000" pitchFamily="2" charset="2"/>
              <a:buChar char="Ø"/>
            </a:pPr>
            <a:r>
              <a:rPr lang="zh-TW" altLang="en-US" dirty="0" smtClean="0">
                <a:latin typeface="標楷體" panose="03000509000000000000" pitchFamily="65" charset="-120"/>
                <a:ea typeface="標楷體" panose="03000509000000000000" pitchFamily="65" charset="-120"/>
              </a:rPr>
              <a:t>財產列管認定以最終組成品為達到其可使用狀態所有費用，皆列入財產價值。申請案以半成品單價作為預算支用之依據，結報時財產列管以成品認定，造成預算用途別</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業務費、設備費</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不一致，須辦理經費支用之變更。</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82229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8666" y="108223"/>
            <a:ext cx="9624060" cy="792088"/>
          </a:xfrm>
        </p:spPr>
        <p:txBody>
          <a:bodyPr>
            <a:normAutofit fontScale="90000"/>
          </a:bodyPr>
          <a:lstStyle/>
          <a:p>
            <a:r>
              <a:rPr lang="zh-TW" altLang="en-US" dirty="0">
                <a:latin typeface="標楷體" panose="03000509000000000000" pitchFamily="65" charset="-120"/>
                <a:ea typeface="標楷體" panose="03000509000000000000" pitchFamily="65" charset="-120"/>
              </a:rPr>
              <a:t>以最終組成品為財產列管認定</a:t>
            </a:r>
          </a:p>
        </p:txBody>
      </p:sp>
      <p:sp>
        <p:nvSpPr>
          <p:cNvPr id="5" name="文字方塊 4"/>
          <p:cNvSpPr txBox="1"/>
          <p:nvPr/>
        </p:nvSpPr>
        <p:spPr>
          <a:xfrm>
            <a:off x="994282" y="1144832"/>
            <a:ext cx="8568952" cy="1892826"/>
          </a:xfrm>
          <a:prstGeom prst="rect">
            <a:avLst/>
          </a:prstGeom>
          <a:noFill/>
        </p:spPr>
        <p:txBody>
          <a:bodyPr wrap="square" rtlCol="0">
            <a:spAutoFit/>
          </a:bodyPr>
          <a:lstStyle/>
          <a:p>
            <a:pPr marL="342900" indent="-342900">
              <a:buFont typeface="Wingdings" panose="05000000000000000000" pitchFamily="2" charset="2"/>
              <a:buChar char="n"/>
            </a:pPr>
            <a:r>
              <a:rPr lang="zh-TW" altLang="en-US" sz="2400" dirty="0" smtClean="0">
                <a:latin typeface="標楷體" panose="03000509000000000000" pitchFamily="65" charset="-120"/>
                <a:ea typeface="標楷體" panose="03000509000000000000" pitchFamily="65" charset="-120"/>
              </a:rPr>
              <a:t>本案採購本所</a:t>
            </a:r>
            <a:r>
              <a:rPr lang="en-US" altLang="zh-TW" sz="2400" dirty="0" smtClean="0">
                <a:latin typeface="標楷體" panose="03000509000000000000" pitchFamily="65" charset="-120"/>
                <a:ea typeface="標楷體" panose="03000509000000000000" pitchFamily="65" charset="-120"/>
              </a:rPr>
              <a:t>106</a:t>
            </a:r>
            <a:r>
              <a:rPr lang="zh-TW" altLang="en-US" sz="2400" dirty="0" smtClean="0">
                <a:latin typeface="標楷體" panose="03000509000000000000" pitchFamily="65" charset="-120"/>
                <a:ea typeface="標楷體" panose="03000509000000000000" pitchFamily="65" charset="-120"/>
              </a:rPr>
              <a:t>年雜項維修開口合約中之品項</a:t>
            </a:r>
            <a:r>
              <a:rPr lang="zh-TW" altLang="en-US" sz="2400" dirty="0" smtClean="0">
                <a:latin typeface="新細明體"/>
                <a:ea typeface="新細明體"/>
              </a:rPr>
              <a:t>，</a:t>
            </a:r>
            <a:r>
              <a:rPr lang="zh-TW" altLang="en-US" sz="2400" dirty="0" smtClean="0">
                <a:latin typeface="標楷體" panose="03000509000000000000" pitchFamily="65" charset="-120"/>
                <a:ea typeface="標楷體" panose="03000509000000000000" pitchFamily="65" charset="-120"/>
              </a:rPr>
              <a:t>其中第</a:t>
            </a:r>
            <a:r>
              <a:rPr lang="en-US" altLang="zh-TW" sz="2400" dirty="0" smtClean="0">
                <a:latin typeface="標楷體" panose="03000509000000000000" pitchFamily="65" charset="-120"/>
                <a:ea typeface="標楷體" panose="03000509000000000000" pitchFamily="65" charset="-120"/>
              </a:rPr>
              <a:t>7</a:t>
            </a:r>
            <a:r>
              <a:rPr lang="zh-TW" altLang="en-US" sz="2400" dirty="0" smtClean="0">
                <a:latin typeface="標楷體" panose="03000509000000000000" pitchFamily="65" charset="-120"/>
                <a:ea typeface="標楷體" panose="03000509000000000000" pitchFamily="65" charset="-120"/>
              </a:rPr>
              <a:t>項強化玻璃及第</a:t>
            </a:r>
            <a:r>
              <a:rPr lang="en-US" altLang="zh-TW" sz="2400" dirty="0" smtClean="0">
                <a:latin typeface="標楷體" panose="03000509000000000000" pitchFamily="65" charset="-120"/>
                <a:ea typeface="標楷體" panose="03000509000000000000" pitchFamily="65" charset="-120"/>
              </a:rPr>
              <a:t>9</a:t>
            </a:r>
            <a:r>
              <a:rPr lang="zh-TW" altLang="en-US" sz="2400" dirty="0" smtClean="0">
                <a:latin typeface="標楷體" panose="03000509000000000000" pitchFamily="65" charset="-120"/>
                <a:ea typeface="標楷體" panose="03000509000000000000" pitchFamily="65" charset="-120"/>
              </a:rPr>
              <a:t>項矮櫃，施作完成後組合</a:t>
            </a:r>
            <a:r>
              <a:rPr lang="zh-TW" altLang="en-US" sz="2400" dirty="0">
                <a:latin typeface="標楷體" panose="03000509000000000000" pitchFamily="65" charset="-120"/>
                <a:ea typeface="標楷體" panose="03000509000000000000" pitchFamily="65" charset="-120"/>
              </a:rPr>
              <a:t>為</a:t>
            </a:r>
            <a:r>
              <a:rPr lang="zh-TW" altLang="en-US" sz="2400" dirty="0" smtClean="0">
                <a:latin typeface="標楷體" panose="03000509000000000000" pitchFamily="65" charset="-120"/>
                <a:ea typeface="標楷體" panose="03000509000000000000" pitchFamily="65" charset="-120"/>
              </a:rPr>
              <a:t>玻璃櫃子，依每座櫃子尺寸計算單價已超過</a:t>
            </a:r>
            <a:r>
              <a:rPr lang="en-US" altLang="zh-TW" sz="2400" dirty="0" smtClean="0">
                <a:latin typeface="標楷體" panose="03000509000000000000" pitchFamily="65" charset="-120"/>
                <a:ea typeface="標楷體" panose="03000509000000000000" pitchFamily="65" charset="-120"/>
              </a:rPr>
              <a:t>1</a:t>
            </a:r>
            <a:r>
              <a:rPr lang="zh-TW" altLang="en-US" sz="2400" dirty="0" smtClean="0">
                <a:latin typeface="標楷體" panose="03000509000000000000" pitchFamily="65" charset="-120"/>
                <a:ea typeface="標楷體" panose="03000509000000000000" pitchFamily="65" charset="-120"/>
              </a:rPr>
              <a:t>萬元屬於財產非物品。致申請案之預算用途別有誤應調整。</a:t>
            </a:r>
            <a:endParaRPr lang="en-US" altLang="zh-TW" sz="2400" dirty="0" smtClean="0">
              <a:latin typeface="標楷體" panose="03000509000000000000" pitchFamily="65" charset="-120"/>
              <a:ea typeface="標楷體" panose="03000509000000000000" pitchFamily="65" charset="-120"/>
            </a:endParaRPr>
          </a:p>
          <a:p>
            <a:endParaRPr lang="zh-TW" altLang="en-US" dirty="0"/>
          </a:p>
        </p:txBody>
      </p:sp>
      <p:grpSp>
        <p:nvGrpSpPr>
          <p:cNvPr id="25" name="群組 24"/>
          <p:cNvGrpSpPr/>
          <p:nvPr/>
        </p:nvGrpSpPr>
        <p:grpSpPr>
          <a:xfrm>
            <a:off x="1170236" y="2722466"/>
            <a:ext cx="4284476" cy="4189791"/>
            <a:chOff x="722806" y="2748711"/>
            <a:chExt cx="4284476" cy="4189791"/>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252" y="3063903"/>
              <a:ext cx="2789237" cy="230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263" y="4660439"/>
              <a:ext cx="3310644"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531" y="5365289"/>
              <a:ext cx="3384376" cy="157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橢圓 3"/>
            <p:cNvSpPr/>
            <p:nvPr/>
          </p:nvSpPr>
          <p:spPr>
            <a:xfrm>
              <a:off x="722806" y="5868863"/>
              <a:ext cx="3827185"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795277" y="4932759"/>
              <a:ext cx="3827185" cy="4956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單箭頭接點 6"/>
            <p:cNvCxnSpPr/>
            <p:nvPr/>
          </p:nvCxnSpPr>
          <p:spPr>
            <a:xfrm flipH="1">
              <a:off x="3690515" y="3798093"/>
              <a:ext cx="808936" cy="130249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4499451" y="2748711"/>
              <a:ext cx="507831" cy="3647152"/>
            </a:xfrm>
            <a:prstGeom prst="rect">
              <a:avLst/>
            </a:prstGeom>
            <a:noFill/>
            <a:ln>
              <a:solidFill>
                <a:schemeClr val="accent1">
                  <a:shade val="50000"/>
                </a:schemeClr>
              </a:solidFill>
            </a:ln>
          </p:spPr>
          <p:txBody>
            <a:bodyPr vert="horz" wrap="square" rtlCol="0">
              <a:spAutoFit/>
            </a:bodyPr>
            <a:lstStyle/>
            <a:p>
              <a:r>
                <a:rPr lang="zh-TW" altLang="en-US" sz="1400" dirty="0" smtClean="0">
                  <a:latin typeface="標楷體" panose="03000509000000000000" pitchFamily="65" charset="-120"/>
                  <a:ea typeface="標楷體" panose="03000509000000000000" pitchFamily="65" charset="-120"/>
                </a:rPr>
                <a:t>申請時單價未超過</a:t>
              </a:r>
              <a:endParaRPr lang="en-US" altLang="zh-TW" sz="1400" dirty="0" smtClean="0">
                <a:latin typeface="標楷體" panose="03000509000000000000" pitchFamily="65" charset="-120"/>
                <a:ea typeface="標楷體" panose="03000509000000000000" pitchFamily="65" charset="-120"/>
              </a:endParaRPr>
            </a:p>
            <a:p>
              <a:r>
                <a:rPr lang="en-US" altLang="zh-TW" sz="1400" dirty="0" smtClean="0">
                  <a:latin typeface="標楷體" panose="03000509000000000000" pitchFamily="65" charset="-120"/>
                  <a:ea typeface="標楷體" panose="03000509000000000000" pitchFamily="65" charset="-120"/>
                </a:rPr>
                <a:t>1</a:t>
              </a:r>
              <a:r>
                <a:rPr lang="zh-TW" altLang="en-US" sz="1400" dirty="0" smtClean="0">
                  <a:latin typeface="標楷體" panose="03000509000000000000" pitchFamily="65" charset="-120"/>
                  <a:ea typeface="標楷體" panose="03000509000000000000" pitchFamily="65" charset="-120"/>
                </a:rPr>
                <a:t>萬</a:t>
              </a:r>
              <a:endParaRPr lang="en-US" altLang="zh-TW" sz="1400" dirty="0" smtClean="0">
                <a:latin typeface="標楷體" panose="03000509000000000000" pitchFamily="65" charset="-120"/>
                <a:ea typeface="標楷體" panose="03000509000000000000" pitchFamily="65" charset="-120"/>
              </a:endParaRPr>
            </a:p>
            <a:p>
              <a:r>
                <a:rPr lang="zh-TW" altLang="en-US" sz="1400" dirty="0" smtClean="0">
                  <a:latin typeface="標楷體" panose="03000509000000000000" pitchFamily="65" charset="-120"/>
                  <a:ea typeface="標楷體" panose="03000509000000000000" pitchFamily="65" charset="-120"/>
                </a:rPr>
                <a:t>以</a:t>
              </a:r>
              <a:endParaRPr lang="en-US" altLang="zh-TW" sz="1400" dirty="0" smtClean="0">
                <a:latin typeface="標楷體" panose="03000509000000000000" pitchFamily="65" charset="-120"/>
                <a:ea typeface="標楷體" panose="03000509000000000000" pitchFamily="65" charset="-120"/>
              </a:endParaRPr>
            </a:p>
            <a:p>
              <a:r>
                <a:rPr lang="zh-TW" altLang="en-US" sz="1400" dirty="0" smtClean="0">
                  <a:latin typeface="標楷體" panose="03000509000000000000" pitchFamily="65" charset="-120"/>
                  <a:ea typeface="標楷體" panose="03000509000000000000" pitchFamily="65" charset="-120"/>
                </a:rPr>
                <a:t>業</a:t>
              </a:r>
              <a:endParaRPr lang="en-US" altLang="zh-TW" sz="1400" dirty="0" smtClean="0">
                <a:latin typeface="標楷體" panose="03000509000000000000" pitchFamily="65" charset="-120"/>
                <a:ea typeface="標楷體" panose="03000509000000000000" pitchFamily="65" charset="-120"/>
              </a:endParaRPr>
            </a:p>
            <a:p>
              <a:r>
                <a:rPr lang="zh-TW" altLang="en-US" sz="1400" dirty="0" smtClean="0">
                  <a:latin typeface="標楷體" panose="03000509000000000000" pitchFamily="65" charset="-120"/>
                  <a:ea typeface="標楷體" panose="03000509000000000000" pitchFamily="65" charset="-120"/>
                </a:rPr>
                <a:t>務</a:t>
              </a:r>
              <a:endParaRPr lang="en-US" altLang="zh-TW" sz="1400" dirty="0" smtClean="0">
                <a:latin typeface="標楷體" panose="03000509000000000000" pitchFamily="65" charset="-120"/>
                <a:ea typeface="標楷體" panose="03000509000000000000" pitchFamily="65" charset="-120"/>
              </a:endParaRPr>
            </a:p>
            <a:p>
              <a:r>
                <a:rPr lang="zh-TW" altLang="en-US" sz="1400" dirty="0" smtClean="0">
                  <a:latin typeface="標楷體" panose="03000509000000000000" pitchFamily="65" charset="-120"/>
                  <a:ea typeface="標楷體" panose="03000509000000000000" pitchFamily="65" charset="-120"/>
                </a:rPr>
                <a:t>費支</a:t>
              </a:r>
              <a:endParaRPr lang="en-US" altLang="zh-TW" sz="1400" dirty="0" smtClean="0">
                <a:latin typeface="標楷體" panose="03000509000000000000" pitchFamily="65" charset="-120"/>
                <a:ea typeface="標楷體" panose="03000509000000000000" pitchFamily="65" charset="-120"/>
              </a:endParaRPr>
            </a:p>
            <a:p>
              <a:r>
                <a:rPr lang="zh-TW" altLang="en-US" sz="1400" dirty="0" smtClean="0">
                  <a:latin typeface="標楷體" panose="03000509000000000000" pitchFamily="65" charset="-120"/>
                  <a:ea typeface="標楷體" panose="03000509000000000000" pitchFamily="65" charset="-120"/>
                </a:rPr>
                <a:t>用</a:t>
              </a:r>
              <a:endParaRPr lang="en-US" altLang="zh-TW" dirty="0" smtClean="0">
                <a:latin typeface="新細明體"/>
                <a:ea typeface="新細明體"/>
              </a:endParaRPr>
            </a:p>
            <a:p>
              <a:endParaRPr lang="zh-TW" altLang="en-US" dirty="0"/>
            </a:p>
          </p:txBody>
        </p:sp>
        <p:cxnSp>
          <p:nvCxnSpPr>
            <p:cNvPr id="23" name="直線單箭頭接點 22"/>
            <p:cNvCxnSpPr/>
            <p:nvPr/>
          </p:nvCxnSpPr>
          <p:spPr>
            <a:xfrm flipH="1">
              <a:off x="3618508" y="3878105"/>
              <a:ext cx="880944" cy="227379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26" name="群組 25"/>
          <p:cNvGrpSpPr/>
          <p:nvPr/>
        </p:nvGrpSpPr>
        <p:grpSpPr>
          <a:xfrm>
            <a:off x="5562724" y="2811607"/>
            <a:ext cx="4000510" cy="4484531"/>
            <a:chOff x="5130676" y="2858318"/>
            <a:chExt cx="4000510" cy="4484531"/>
          </a:xfrm>
        </p:grpSpPr>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0676" y="2858318"/>
              <a:ext cx="3600400" cy="44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橢圓 12"/>
            <p:cNvSpPr/>
            <p:nvPr/>
          </p:nvSpPr>
          <p:spPr>
            <a:xfrm>
              <a:off x="5274693" y="4693408"/>
              <a:ext cx="1944216" cy="6718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p:cNvSpPr/>
            <p:nvPr/>
          </p:nvSpPr>
          <p:spPr>
            <a:xfrm>
              <a:off x="5269931" y="5856398"/>
              <a:ext cx="1944216" cy="6718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橢圓 14"/>
            <p:cNvSpPr/>
            <p:nvPr/>
          </p:nvSpPr>
          <p:spPr>
            <a:xfrm>
              <a:off x="6786860" y="4503942"/>
              <a:ext cx="1944216" cy="9354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a:off x="5307798" y="3542165"/>
              <a:ext cx="1944216" cy="6718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p:cNvSpPr txBox="1"/>
            <p:nvPr/>
          </p:nvSpPr>
          <p:spPr>
            <a:xfrm>
              <a:off x="8731076" y="3063903"/>
              <a:ext cx="400110" cy="3600340"/>
            </a:xfrm>
            <a:prstGeom prst="rect">
              <a:avLst/>
            </a:prstGeom>
            <a:noFill/>
            <a:ln>
              <a:solidFill>
                <a:schemeClr val="accent1">
                  <a:shade val="95000"/>
                  <a:satMod val="105000"/>
                </a:schemeClr>
              </a:solidFill>
            </a:ln>
          </p:spPr>
          <p:txBody>
            <a:bodyPr vert="horz" wrap="square" rtlCol="0">
              <a:spAutoFit/>
            </a:bodyPr>
            <a:lstStyle/>
            <a:p>
              <a:r>
                <a:rPr lang="zh-TW" altLang="en-US" sz="1400" dirty="0" smtClean="0">
                  <a:latin typeface="標楷體" panose="03000509000000000000" pitchFamily="65" charset="-120"/>
                  <a:ea typeface="標楷體" panose="03000509000000000000" pitchFamily="65" charset="-120"/>
                </a:rPr>
                <a:t>成品櫃子單價超過</a:t>
              </a:r>
              <a:r>
                <a:rPr lang="en-US" altLang="zh-TW" sz="1400" dirty="0" smtClean="0">
                  <a:latin typeface="標楷體" panose="03000509000000000000" pitchFamily="65" charset="-120"/>
                  <a:ea typeface="標楷體" panose="03000509000000000000" pitchFamily="65" charset="-120"/>
                </a:rPr>
                <a:t>1</a:t>
              </a:r>
              <a:r>
                <a:rPr lang="zh-TW" altLang="en-US" sz="1400" dirty="0" smtClean="0">
                  <a:latin typeface="標楷體" panose="03000509000000000000" pitchFamily="65" charset="-120"/>
                  <a:ea typeface="標楷體" panose="03000509000000000000" pitchFamily="65" charset="-120"/>
                </a:rPr>
                <a:t>萬以設備費列帳</a:t>
              </a:r>
              <a:endParaRPr lang="zh-TW" altLang="en-US" sz="1400" dirty="0">
                <a:latin typeface="標楷體" panose="03000509000000000000" pitchFamily="65" charset="-120"/>
                <a:ea typeface="標楷體" panose="03000509000000000000" pitchFamily="65" charset="-120"/>
              </a:endParaRPr>
            </a:p>
          </p:txBody>
        </p:sp>
        <p:cxnSp>
          <p:nvCxnSpPr>
            <p:cNvPr id="28" name="直線單箭頭接點 27"/>
            <p:cNvCxnSpPr/>
            <p:nvPr/>
          </p:nvCxnSpPr>
          <p:spPr>
            <a:xfrm>
              <a:off x="6930876" y="4246519"/>
              <a:ext cx="1800200" cy="20281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3" name="矩形 2"/>
          <p:cNvSpPr/>
          <p:nvPr/>
        </p:nvSpPr>
        <p:spPr>
          <a:xfrm>
            <a:off x="339896" y="1602597"/>
            <a:ext cx="1261884" cy="523220"/>
          </a:xfrm>
          <a:prstGeom prst="rect">
            <a:avLst/>
          </a:prstGeom>
        </p:spPr>
        <p:txBody>
          <a:bodyPr wrap="none">
            <a:spAutoFit/>
          </a:bodyPr>
          <a:lstStyle/>
          <a:p>
            <a:r>
              <a:rPr lang="zh-TW" altLang="en-US" sz="28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案由</a:t>
            </a:r>
            <a:r>
              <a:rPr lang="zh-TW" altLang="en-US" sz="28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28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1120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9179" y="108224"/>
            <a:ext cx="9624060" cy="936104"/>
          </a:xfrm>
        </p:spPr>
        <p:txBody>
          <a:bodyPr/>
          <a:lstStyle/>
          <a:p>
            <a:r>
              <a:rPr lang="zh-TW" altLang="en-US" dirty="0">
                <a:latin typeface="標楷體" panose="03000509000000000000" pitchFamily="65" charset="-120"/>
                <a:ea typeface="標楷體" panose="03000509000000000000" pitchFamily="65" charset="-120"/>
              </a:rPr>
              <a:t>以最終組成品為財產列管認定</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382" y="3708623"/>
            <a:ext cx="6624736"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838305" y="2107604"/>
            <a:ext cx="8064896" cy="1384995"/>
          </a:xfrm>
          <a:prstGeom prst="rect">
            <a:avLst/>
          </a:prstGeom>
          <a:noFill/>
        </p:spPr>
        <p:txBody>
          <a:bodyPr wrap="square" rtlCol="0">
            <a:spAutoFit/>
          </a:bodyPr>
          <a:lstStyle/>
          <a:p>
            <a:pPr marL="342900" indent="-342900">
              <a:buFont typeface="Wingdings" panose="05000000000000000000" pitchFamily="2" charset="2"/>
              <a:buChar char="u"/>
            </a:pPr>
            <a:r>
              <a:rPr lang="zh-TW" altLang="en-US" sz="2800" dirty="0" smtClean="0">
                <a:latin typeface="標楷體" panose="03000509000000000000" pitchFamily="65" charset="-120"/>
                <a:ea typeface="標楷體" panose="03000509000000000000" pitchFamily="65" charset="-120"/>
              </a:rPr>
              <a:t>購案申請時請開口合約商先量好櫃子的尺寸</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是否含玻璃</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繪製示意圖</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如下頁</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，並計算每座櫃子價格，以利預算支用之判定。</a:t>
            </a:r>
            <a:endParaRPr lang="zh-TW" altLang="en-US" sz="2800" dirty="0">
              <a:latin typeface="標楷體" panose="03000509000000000000" pitchFamily="65" charset="-120"/>
              <a:ea typeface="標楷體" panose="03000509000000000000" pitchFamily="65" charset="-120"/>
            </a:endParaRPr>
          </a:p>
        </p:txBody>
      </p:sp>
      <p:sp>
        <p:nvSpPr>
          <p:cNvPr id="5" name="文字方塊 4"/>
          <p:cNvSpPr txBox="1"/>
          <p:nvPr/>
        </p:nvSpPr>
        <p:spPr>
          <a:xfrm>
            <a:off x="1242244" y="1645939"/>
            <a:ext cx="1971483" cy="461665"/>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購案申請時：</a:t>
            </a:r>
            <a:endParaRPr lang="zh-TW" altLang="en-US" sz="2400" dirty="0">
              <a:latin typeface="標楷體" panose="03000509000000000000" pitchFamily="65" charset="-120"/>
              <a:ea typeface="標楷體" panose="03000509000000000000" pitchFamily="65" charset="-120"/>
            </a:endParaRPr>
          </a:p>
        </p:txBody>
      </p:sp>
      <p:sp>
        <p:nvSpPr>
          <p:cNvPr id="3" name="矩形 2"/>
          <p:cNvSpPr/>
          <p:nvPr/>
        </p:nvSpPr>
        <p:spPr>
          <a:xfrm>
            <a:off x="454887" y="1044059"/>
            <a:ext cx="2492990" cy="646331"/>
          </a:xfrm>
          <a:prstGeom prst="rect">
            <a:avLst/>
          </a:prstGeom>
        </p:spPr>
        <p:txBody>
          <a:bodyPr wrap="none">
            <a:spAutoFit/>
          </a:bodyPr>
          <a:lstStyle/>
          <a:p>
            <a:r>
              <a:rPr lang="zh-TW" altLang="en-US"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解決</a:t>
            </a:r>
            <a:r>
              <a:rPr lang="zh-TW" altLang="en-US" sz="36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方案</a:t>
            </a:r>
            <a:r>
              <a:rPr lang="zh-TW" altLang="en-US" sz="36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36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45627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252239"/>
            <a:ext cx="9624060" cy="957550"/>
          </a:xfrm>
        </p:spPr>
        <p:txBody>
          <a:bodyPr/>
          <a:lstStyle/>
          <a:p>
            <a:r>
              <a:rPr lang="zh-TW" altLang="en-US" dirty="0">
                <a:latin typeface="標楷體" panose="03000509000000000000" pitchFamily="65" charset="-120"/>
                <a:ea typeface="標楷體" panose="03000509000000000000" pitchFamily="65" charset="-120"/>
              </a:rPr>
              <a:t>以最終組成品為財產列管認定</a:t>
            </a:r>
          </a:p>
        </p:txBody>
      </p:sp>
      <p:grpSp>
        <p:nvGrpSpPr>
          <p:cNvPr id="10" name="群組 9"/>
          <p:cNvGrpSpPr/>
          <p:nvPr/>
        </p:nvGrpSpPr>
        <p:grpSpPr>
          <a:xfrm>
            <a:off x="926729" y="2114996"/>
            <a:ext cx="9116963" cy="4978003"/>
            <a:chOff x="810196" y="1623843"/>
            <a:chExt cx="9116963" cy="534057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196" y="1623843"/>
              <a:ext cx="5875509" cy="3276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588" y="3708623"/>
              <a:ext cx="5400600" cy="3255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5966719" y="2042462"/>
              <a:ext cx="3960440" cy="415498"/>
            </a:xfrm>
            <a:prstGeom prst="rect">
              <a:avLst/>
            </a:prstGeom>
            <a:noFill/>
            <a:ln>
              <a:solidFill>
                <a:schemeClr val="accent1">
                  <a:shade val="95000"/>
                  <a:satMod val="105000"/>
                </a:schemeClr>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櫃子完成後之形狀尺寸位置圖</a:t>
              </a:r>
              <a:endParaRPr lang="zh-TW" altLang="en-US" dirty="0">
                <a:latin typeface="標楷體" panose="03000509000000000000" pitchFamily="65" charset="-120"/>
                <a:ea typeface="標楷體" panose="03000509000000000000" pitchFamily="65" charset="-120"/>
              </a:endParaRPr>
            </a:p>
          </p:txBody>
        </p:sp>
        <p:sp>
          <p:nvSpPr>
            <p:cNvPr id="7" name="文字方塊 6"/>
            <p:cNvSpPr txBox="1"/>
            <p:nvPr/>
          </p:nvSpPr>
          <p:spPr>
            <a:xfrm>
              <a:off x="6389924" y="3708623"/>
              <a:ext cx="3384376" cy="415498"/>
            </a:xfrm>
            <a:prstGeom prst="rect">
              <a:avLst/>
            </a:prstGeom>
            <a:noFill/>
            <a:ln>
              <a:solidFill>
                <a:schemeClr val="accent1">
                  <a:shade val="95000"/>
                  <a:satMod val="105000"/>
                </a:schemeClr>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每種櫃子之尺寸示意圖</a:t>
              </a:r>
              <a:r>
                <a:rPr lang="zh-TW" altLang="en-US" dirty="0" smtClean="0">
                  <a:latin typeface="新細明體"/>
                  <a:ea typeface="新細明體"/>
                </a:rPr>
                <a:t>：</a:t>
              </a:r>
              <a:endParaRPr lang="zh-TW" altLang="en-US" dirty="0">
                <a:latin typeface="標楷體" panose="03000509000000000000" pitchFamily="65" charset="-120"/>
                <a:ea typeface="標楷體" panose="03000509000000000000" pitchFamily="65" charset="-120"/>
              </a:endParaRPr>
            </a:p>
          </p:txBody>
        </p:sp>
        <p:cxnSp>
          <p:nvCxnSpPr>
            <p:cNvPr id="8" name="直線單箭頭接點 7"/>
            <p:cNvCxnSpPr/>
            <p:nvPr/>
          </p:nvCxnSpPr>
          <p:spPr>
            <a:xfrm flipH="1">
              <a:off x="5634732" y="2457960"/>
              <a:ext cx="936104" cy="38656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3" name="矩形 2"/>
          <p:cNvSpPr/>
          <p:nvPr/>
        </p:nvSpPr>
        <p:spPr>
          <a:xfrm>
            <a:off x="522164" y="1260351"/>
            <a:ext cx="3185487" cy="646331"/>
          </a:xfrm>
          <a:prstGeom prst="rect">
            <a:avLst/>
          </a:prstGeom>
        </p:spPr>
        <p:txBody>
          <a:bodyPr wrap="none">
            <a:spAutoFit/>
          </a:bodyPr>
          <a:lstStyle/>
          <a:p>
            <a:r>
              <a:rPr lang="zh-TW" altLang="en-US"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示意圖</a:t>
            </a:r>
            <a:r>
              <a:rPr lang="en-US" altLang="zh-TW"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範例</a:t>
            </a:r>
            <a:endParaRPr lang="zh-TW" altLang="en-US" sz="36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9388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0"/>
            <a:ext cx="9624060" cy="1044327"/>
          </a:xfrm>
        </p:spPr>
        <p:txBody>
          <a:bodyPr/>
          <a:lstStyle/>
          <a:p>
            <a:r>
              <a:rPr lang="zh-TW" altLang="en-US" dirty="0">
                <a:latin typeface="標楷體" panose="03000509000000000000" pitchFamily="65" charset="-120"/>
                <a:ea typeface="標楷體" panose="03000509000000000000" pitchFamily="65" charset="-120"/>
              </a:rPr>
              <a:t>以最終組成品為財產列管認定</a:t>
            </a:r>
            <a:endParaRPr lang="zh-TW" altLang="en-US" dirty="0"/>
          </a:p>
        </p:txBody>
      </p:sp>
      <p:sp>
        <p:nvSpPr>
          <p:cNvPr id="3" name="內容版面配置區 2"/>
          <p:cNvSpPr>
            <a:spLocks noGrp="1"/>
          </p:cNvSpPr>
          <p:nvPr>
            <p:ph idx="1"/>
          </p:nvPr>
        </p:nvSpPr>
        <p:spPr>
          <a:xfrm>
            <a:off x="450156" y="1836415"/>
            <a:ext cx="9708574" cy="4990084"/>
          </a:xfrm>
        </p:spPr>
        <p:txBody>
          <a:bodyPr>
            <a:normAutofit fontScale="85000" lnSpcReduction="20000"/>
          </a:bodyPr>
          <a:lstStyle/>
          <a:p>
            <a:pPr>
              <a:buFont typeface="Wingdings" panose="05000000000000000000" pitchFamily="2" charset="2"/>
              <a:buChar char="Ø"/>
            </a:pPr>
            <a:r>
              <a:rPr lang="zh-TW" altLang="en-US" dirty="0" smtClean="0">
                <a:latin typeface="標楷體" panose="03000509000000000000" pitchFamily="65" charset="-120"/>
                <a:ea typeface="標楷體" panose="03000509000000000000" pitchFamily="65" charset="-120"/>
              </a:rPr>
              <a:t>採用開口合約之品項，使用單位應以施作後完成品為財產</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物品之認定，作為預算支用用途別之依據，而非依開口合約品項之單價</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半成品</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使用</a:t>
            </a:r>
            <a:r>
              <a:rPr lang="zh-TW" altLang="en-US" dirty="0" smtClean="0">
                <a:latin typeface="標楷體" panose="03000509000000000000" pitchFamily="65" charset="-120"/>
                <a:ea typeface="標楷體" panose="03000509000000000000" pitchFamily="65" charset="-120"/>
              </a:rPr>
              <a:t>單位應事先了解施作之品項，請廠商先製作簡單之示意圖，並檢附於採購申請案，以減少購案後續之困擾，如下：</a:t>
            </a:r>
            <a:endParaRPr lang="en-US" altLang="zh-TW" dirty="0" smtClean="0">
              <a:latin typeface="標楷體" panose="03000509000000000000" pitchFamily="65" charset="-120"/>
              <a:ea typeface="標楷體" panose="03000509000000000000" pitchFamily="65" charset="-120"/>
            </a:endParaRPr>
          </a:p>
          <a:p>
            <a:pPr marL="900113" indent="-449263">
              <a:buNone/>
            </a:pP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財產管理人員於購案申請時可先協助判斷財產價值。</a:t>
            </a:r>
            <a:endParaRPr lang="en-US" altLang="zh-TW" dirty="0" smtClean="0">
              <a:latin typeface="標楷體" panose="03000509000000000000" pitchFamily="65" charset="-120"/>
              <a:ea typeface="標楷體" panose="03000509000000000000" pitchFamily="65" charset="-120"/>
            </a:endParaRPr>
          </a:p>
          <a:p>
            <a:pPr marL="450850" indent="0">
              <a:buNone/>
            </a:pPr>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可避免結報時再上簽調整預算。</a:t>
            </a:r>
            <a:endParaRPr lang="en-US" altLang="zh-TW" dirty="0" smtClean="0">
              <a:latin typeface="標楷體" panose="03000509000000000000" pitchFamily="65" charset="-120"/>
              <a:ea typeface="標楷體" panose="03000509000000000000" pitchFamily="65" charset="-120"/>
            </a:endParaRPr>
          </a:p>
          <a:p>
            <a:pPr marL="450850" indent="0">
              <a:buNone/>
            </a:pPr>
            <a:r>
              <a:rPr lang="en-US" altLang="zh-TW" dirty="0" smtClean="0">
                <a:latin typeface="標楷體" panose="03000509000000000000" pitchFamily="65" charset="-120"/>
                <a:ea typeface="標楷體" panose="03000509000000000000" pitchFamily="65" charset="-120"/>
              </a:rPr>
              <a:t>3.</a:t>
            </a:r>
            <a:r>
              <a:rPr lang="zh-TW" altLang="en-US" dirty="0" smtClean="0">
                <a:latin typeface="標楷體" panose="03000509000000000000" pitchFamily="65" charset="-120"/>
                <a:ea typeface="標楷體" panose="03000509000000000000" pitchFamily="65" charset="-120"/>
              </a:rPr>
              <a:t>減少年底設備費預算不足</a:t>
            </a:r>
            <a:r>
              <a:rPr lang="zh-TW" altLang="en-US" dirty="0" smtClean="0">
                <a:latin typeface="新細明體"/>
                <a:ea typeface="新細明體"/>
              </a:rPr>
              <a:t>，</a:t>
            </a:r>
            <a:r>
              <a:rPr lang="zh-TW" altLang="en-US" dirty="0" smtClean="0">
                <a:latin typeface="標楷體" panose="03000509000000000000" pitchFamily="65" charset="-120"/>
                <a:ea typeface="標楷體" panose="03000509000000000000" pitchFamily="65" charset="-120"/>
              </a:rPr>
              <a:t>無計畫可調整之困擾。</a:t>
            </a:r>
            <a:endParaRPr lang="en-US" altLang="zh-TW" dirty="0" smtClean="0">
              <a:latin typeface="標楷體" panose="03000509000000000000" pitchFamily="65" charset="-120"/>
              <a:ea typeface="標楷體" panose="03000509000000000000" pitchFamily="65" charset="-120"/>
            </a:endParaRPr>
          </a:p>
          <a:p>
            <a:pPr marL="450850" indent="0">
              <a:buNone/>
            </a:pPr>
            <a:r>
              <a:rPr lang="en-US" altLang="zh-TW" dirty="0" smtClean="0">
                <a:latin typeface="標楷體" panose="03000509000000000000" pitchFamily="65" charset="-120"/>
                <a:ea typeface="標楷體" panose="03000509000000000000" pitchFamily="65" charset="-120"/>
              </a:rPr>
              <a:t>4.</a:t>
            </a:r>
            <a:r>
              <a:rPr lang="zh-TW" altLang="en-US" dirty="0" smtClean="0">
                <a:latin typeface="標楷體" panose="03000509000000000000" pitchFamily="65" charset="-120"/>
                <a:ea typeface="標楷體" panose="03000509000000000000" pitchFamily="65" charset="-120"/>
              </a:rPr>
              <a:t>減少結報撥款時程之延誤。</a:t>
            </a:r>
            <a:endParaRPr lang="en-US" altLang="zh-TW" dirty="0" smtClean="0">
              <a:latin typeface="標楷體" panose="03000509000000000000" pitchFamily="65" charset="-120"/>
              <a:ea typeface="標楷體" panose="03000509000000000000" pitchFamily="65" charset="-120"/>
            </a:endParaRPr>
          </a:p>
          <a:p>
            <a:pPr marL="0" indent="0">
              <a:buNone/>
            </a:pPr>
            <a:endParaRPr lang="zh-TW" altLang="en-US" dirty="0"/>
          </a:p>
        </p:txBody>
      </p:sp>
      <p:sp>
        <p:nvSpPr>
          <p:cNvPr id="4" name="矩形 3"/>
          <p:cNvSpPr/>
          <p:nvPr/>
        </p:nvSpPr>
        <p:spPr>
          <a:xfrm>
            <a:off x="755983" y="1116335"/>
            <a:ext cx="2492990" cy="646331"/>
          </a:xfrm>
          <a:prstGeom prst="rect">
            <a:avLst/>
          </a:prstGeom>
        </p:spPr>
        <p:txBody>
          <a:bodyPr wrap="none">
            <a:spAutoFit/>
          </a:bodyPr>
          <a:lstStyle/>
          <a:p>
            <a:r>
              <a:rPr lang="zh-TW" altLang="en-US"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建議</a:t>
            </a:r>
            <a:r>
              <a:rPr lang="zh-TW" altLang="en-US" sz="36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事項</a:t>
            </a:r>
            <a:r>
              <a:rPr lang="zh-TW" altLang="en-US" sz="36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36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57978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101566"/>
          </a:xfrm>
        </p:spPr>
        <p:txBody>
          <a:bodyPr>
            <a:noAutofit/>
          </a:bodyPr>
          <a:lstStyle/>
          <a:p>
            <a:r>
              <a:rPr lang="zh-TW" altLang="en-US" sz="4000" dirty="0">
                <a:latin typeface="標楷體" panose="03000509000000000000" pitchFamily="65" charset="-120"/>
                <a:ea typeface="標楷體" panose="03000509000000000000" pitchFamily="65" charset="-120"/>
              </a:rPr>
              <a:t>廠商</a:t>
            </a:r>
            <a:r>
              <a:rPr lang="zh-TW" altLang="en-US" sz="4000" dirty="0" smtClean="0">
                <a:latin typeface="標楷體" panose="03000509000000000000" pitchFamily="65" charset="-120"/>
                <a:ea typeface="標楷體" panose="03000509000000000000" pitchFamily="65" charset="-120"/>
              </a:rPr>
              <a:t>報價低於底價</a:t>
            </a:r>
            <a:r>
              <a:rPr lang="en-US" altLang="zh-TW" sz="4000" dirty="0" smtClean="0">
                <a:latin typeface="標楷體" panose="03000509000000000000" pitchFamily="65" charset="-120"/>
                <a:ea typeface="標楷體" panose="03000509000000000000" pitchFamily="65" charset="-120"/>
              </a:rPr>
              <a:t>80</a:t>
            </a:r>
            <a:r>
              <a:rPr lang="en-US" altLang="zh-TW" sz="4000" dirty="0" smtClean="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誠信</a:t>
            </a:r>
            <a:r>
              <a:rPr lang="zh-TW" altLang="en-US" sz="4000" dirty="0" smtClean="0">
                <a:latin typeface="標楷體" panose="03000509000000000000" pitchFamily="65" charset="-120"/>
                <a:ea typeface="標楷體" panose="03000509000000000000" pitchFamily="65" charset="-120"/>
              </a:rPr>
              <a:t>履約之虞的</a:t>
            </a:r>
            <a:r>
              <a:rPr lang="zh-TW" altLang="en-US" sz="4000" dirty="0" smtClean="0">
                <a:latin typeface="標楷體" panose="03000509000000000000" pitchFamily="65" charset="-120"/>
                <a:ea typeface="標楷體" panose="03000509000000000000" pitchFamily="65" charset="-120"/>
              </a:rPr>
              <a:t>審查</a:t>
            </a:r>
            <a:endParaRPr lang="zh-TW" altLang="en-US" sz="4000" dirty="0">
              <a:latin typeface="標楷體" panose="03000509000000000000" pitchFamily="65" charset="-120"/>
              <a:ea typeface="標楷體" panose="03000509000000000000" pitchFamily="65" charset="-120"/>
            </a:endParaRPr>
          </a:p>
        </p:txBody>
      </p:sp>
      <p:sp>
        <p:nvSpPr>
          <p:cNvPr id="4" name="矩形 3"/>
          <p:cNvSpPr/>
          <p:nvPr/>
        </p:nvSpPr>
        <p:spPr>
          <a:xfrm>
            <a:off x="1602284" y="1635387"/>
            <a:ext cx="7560840" cy="5016758"/>
          </a:xfrm>
          <a:prstGeom prst="rect">
            <a:avLst/>
          </a:prstGeom>
        </p:spPr>
        <p:txBody>
          <a:bodyPr wrap="square">
            <a:spAutoFit/>
          </a:bodyPr>
          <a:lstStyle/>
          <a:p>
            <a:r>
              <a:rPr lang="zh-TW" altLang="en-US" sz="3200" dirty="0" smtClean="0">
                <a:solidFill>
                  <a:prstClr val="black"/>
                </a:solidFill>
                <a:latin typeface="標楷體" panose="03000509000000000000" pitchFamily="65" charset="-120"/>
                <a:ea typeface="標楷體" panose="03000509000000000000" pitchFamily="65" charset="-120"/>
              </a:rPr>
              <a:t>案由：</a:t>
            </a:r>
            <a:endParaRPr lang="en-US" altLang="zh-TW" sz="3200" dirty="0" smtClean="0">
              <a:solidFill>
                <a:prstClr val="black"/>
              </a:solidFill>
              <a:latin typeface="標楷體" panose="03000509000000000000" pitchFamily="65" charset="-120"/>
              <a:ea typeface="標楷體" panose="03000509000000000000" pitchFamily="65" charset="-120"/>
            </a:endParaRPr>
          </a:p>
          <a:p>
            <a:pPr marL="360363" indent="-360363"/>
            <a:r>
              <a:rPr lang="en-US" altLang="zh-TW" sz="3200" dirty="0" smtClean="0">
                <a:solidFill>
                  <a:prstClr val="black"/>
                </a:solidFill>
                <a:latin typeface="標楷體" panose="03000509000000000000" pitchFamily="65" charset="-120"/>
                <a:ea typeface="標楷體" panose="03000509000000000000" pitchFamily="65" charset="-120"/>
              </a:rPr>
              <a:t>1.</a:t>
            </a:r>
            <a:r>
              <a:rPr lang="zh-TW" altLang="en-US" sz="3200" dirty="0" smtClean="0">
                <a:solidFill>
                  <a:prstClr val="black"/>
                </a:solidFill>
                <a:latin typeface="標楷體" panose="03000509000000000000" pitchFamily="65" charset="-120"/>
                <a:ea typeface="標楷體" panose="03000509000000000000" pitchFamily="65" charset="-120"/>
              </a:rPr>
              <a:t>採購</a:t>
            </a:r>
            <a:r>
              <a:rPr lang="en-US" altLang="zh-TW" sz="3200" dirty="0" smtClean="0">
                <a:solidFill>
                  <a:prstClr val="black"/>
                </a:solidFill>
                <a:latin typeface="標楷體" panose="03000509000000000000" pitchFamily="65" charset="-120"/>
                <a:ea typeface="標楷體" panose="03000509000000000000" pitchFamily="65" charset="-120"/>
              </a:rPr>
              <a:t>｢</a:t>
            </a:r>
            <a:r>
              <a:rPr lang="zh-TW" altLang="en-US" sz="3200" dirty="0" smtClean="0">
                <a:solidFill>
                  <a:prstClr val="black"/>
                </a:solidFill>
                <a:latin typeface="標楷體" panose="03000509000000000000" pitchFamily="65" charset="-120"/>
                <a:ea typeface="標楷體" panose="03000509000000000000" pitchFamily="65" charset="-120"/>
              </a:rPr>
              <a:t>精密</a:t>
            </a:r>
            <a:r>
              <a:rPr lang="zh-TW" altLang="en-US" sz="3200" dirty="0">
                <a:solidFill>
                  <a:prstClr val="black"/>
                </a:solidFill>
                <a:latin typeface="標楷體" panose="03000509000000000000" pitchFamily="65" charset="-120"/>
                <a:ea typeface="標楷體" panose="03000509000000000000" pitchFamily="65" charset="-120"/>
              </a:rPr>
              <a:t>氧化鋁全瓷乘載複合容器及中空氧化鋁薄</a:t>
            </a:r>
            <a:r>
              <a:rPr lang="zh-TW" altLang="en-US" sz="3200" dirty="0" smtClean="0">
                <a:solidFill>
                  <a:prstClr val="black"/>
                </a:solidFill>
                <a:latin typeface="標楷體" panose="03000509000000000000" pitchFamily="65" charset="-120"/>
                <a:ea typeface="標楷體" panose="03000509000000000000" pitchFamily="65" charset="-120"/>
              </a:rPr>
              <a:t>墊片」</a:t>
            </a:r>
            <a:r>
              <a:rPr lang="en-US" altLang="zh-TW" sz="3200" dirty="0" smtClean="0">
                <a:solidFill>
                  <a:prstClr val="black"/>
                </a:solidFill>
                <a:latin typeface="標楷體" panose="03000509000000000000" pitchFamily="65" charset="-120"/>
                <a:ea typeface="標楷體" panose="03000509000000000000" pitchFamily="65" charset="-120"/>
              </a:rPr>
              <a:t>700,000</a:t>
            </a:r>
            <a:r>
              <a:rPr lang="zh-TW" altLang="en-US" sz="3200" dirty="0" smtClean="0">
                <a:solidFill>
                  <a:prstClr val="black"/>
                </a:solidFill>
                <a:latin typeface="標楷體" panose="03000509000000000000" pitchFamily="65" charset="-120"/>
                <a:ea typeface="標楷體" panose="03000509000000000000" pitchFamily="65" charset="-120"/>
              </a:rPr>
              <a:t>元，二家</a:t>
            </a:r>
            <a:r>
              <a:rPr lang="zh-TW" altLang="en-US" sz="3200" dirty="0" smtClean="0">
                <a:solidFill>
                  <a:prstClr val="black"/>
                </a:solidFill>
                <a:latin typeface="標楷體" panose="03000509000000000000" pitchFamily="65" charset="-120"/>
                <a:ea typeface="標楷體" panose="03000509000000000000" pitchFamily="65" charset="-120"/>
              </a:rPr>
              <a:t>廠商</a:t>
            </a:r>
            <a:r>
              <a:rPr lang="en-US" altLang="zh-TW" sz="3200" dirty="0" smtClean="0">
                <a:solidFill>
                  <a:prstClr val="black"/>
                </a:solidFill>
                <a:latin typeface="標楷體" panose="03000509000000000000" pitchFamily="65" charset="-120"/>
                <a:ea typeface="標楷體" panose="03000509000000000000" pitchFamily="65" charset="-120"/>
              </a:rPr>
              <a:t>(A</a:t>
            </a:r>
            <a:r>
              <a:rPr lang="zh-TW" altLang="en-US" sz="3200" dirty="0" smtClean="0">
                <a:solidFill>
                  <a:prstClr val="black"/>
                </a:solidFill>
                <a:latin typeface="標楷體" panose="03000509000000000000" pitchFamily="65" charset="-120"/>
                <a:ea typeface="標楷體" panose="03000509000000000000" pitchFamily="65" charset="-120"/>
              </a:rPr>
              <a:t>及</a:t>
            </a:r>
            <a:r>
              <a:rPr lang="en-US" altLang="zh-TW" sz="3200" dirty="0" smtClean="0">
                <a:solidFill>
                  <a:prstClr val="black"/>
                </a:solidFill>
                <a:latin typeface="標楷體" panose="03000509000000000000" pitchFamily="65" charset="-120"/>
                <a:ea typeface="標楷體" panose="03000509000000000000" pitchFamily="65" charset="-120"/>
              </a:rPr>
              <a:t>B)</a:t>
            </a:r>
            <a:r>
              <a:rPr lang="zh-TW" altLang="en-US" sz="3200" dirty="0" smtClean="0">
                <a:solidFill>
                  <a:prstClr val="black"/>
                </a:solidFill>
                <a:latin typeface="標楷體" panose="03000509000000000000" pitchFamily="65" charset="-120"/>
                <a:ea typeface="標楷體" panose="03000509000000000000" pitchFamily="65" charset="-120"/>
              </a:rPr>
              <a:t>提供</a:t>
            </a:r>
            <a:r>
              <a:rPr lang="zh-TW" altLang="en-US" sz="3200" dirty="0" smtClean="0">
                <a:solidFill>
                  <a:prstClr val="black"/>
                </a:solidFill>
                <a:latin typeface="標楷體" panose="03000509000000000000" pitchFamily="65" charset="-120"/>
                <a:ea typeface="標楷體" panose="03000509000000000000" pitchFamily="65" charset="-120"/>
              </a:rPr>
              <a:t>估價</a:t>
            </a:r>
            <a:r>
              <a:rPr lang="en-US" altLang="zh-TW" sz="3200" dirty="0" smtClean="0">
                <a:solidFill>
                  <a:prstClr val="black"/>
                </a:solidFill>
                <a:latin typeface="標楷體" panose="03000509000000000000" pitchFamily="65" charset="-120"/>
                <a:ea typeface="標楷體" panose="03000509000000000000" pitchFamily="65" charset="-120"/>
              </a:rPr>
              <a:t>A</a:t>
            </a:r>
            <a:r>
              <a:rPr lang="zh-TW" altLang="en-US" sz="3200" dirty="0" smtClean="0">
                <a:solidFill>
                  <a:prstClr val="black"/>
                </a:solidFill>
                <a:latin typeface="標楷體" panose="03000509000000000000" pitchFamily="65" charset="-120"/>
                <a:ea typeface="標楷體" panose="03000509000000000000" pitchFamily="65" charset="-120"/>
              </a:rPr>
              <a:t>：</a:t>
            </a:r>
            <a:r>
              <a:rPr lang="en-US" altLang="zh-TW" sz="3200" dirty="0" smtClean="0">
                <a:solidFill>
                  <a:prstClr val="black"/>
                </a:solidFill>
                <a:latin typeface="標楷體" panose="03000509000000000000" pitchFamily="65" charset="-120"/>
                <a:ea typeface="標楷體" panose="03000509000000000000" pitchFamily="65" charset="-120"/>
              </a:rPr>
              <a:t>700,000</a:t>
            </a:r>
            <a:r>
              <a:rPr lang="zh-TW" altLang="en-US" sz="3200" dirty="0" smtClean="0">
                <a:solidFill>
                  <a:prstClr val="black"/>
                </a:solidFill>
                <a:latin typeface="標楷體" panose="03000509000000000000" pitchFamily="65" charset="-120"/>
                <a:ea typeface="標楷體" panose="03000509000000000000" pitchFamily="65" charset="-120"/>
              </a:rPr>
              <a:t>；</a:t>
            </a:r>
            <a:r>
              <a:rPr lang="en-US" altLang="zh-TW" sz="3200" dirty="0" smtClean="0">
                <a:solidFill>
                  <a:prstClr val="black"/>
                </a:solidFill>
                <a:latin typeface="標楷體" panose="03000509000000000000" pitchFamily="65" charset="-120"/>
                <a:ea typeface="標楷體" panose="03000509000000000000" pitchFamily="65" charset="-120"/>
              </a:rPr>
              <a:t>B</a:t>
            </a:r>
            <a:r>
              <a:rPr lang="zh-TW" altLang="en-US" sz="3200" dirty="0" smtClean="0">
                <a:solidFill>
                  <a:prstClr val="black"/>
                </a:solidFill>
                <a:latin typeface="標楷體" panose="03000509000000000000" pitchFamily="65" charset="-120"/>
                <a:ea typeface="標楷體" panose="03000509000000000000" pitchFamily="65" charset="-120"/>
              </a:rPr>
              <a:t>：</a:t>
            </a:r>
            <a:r>
              <a:rPr lang="en-US" altLang="zh-TW" sz="3200" dirty="0" smtClean="0">
                <a:solidFill>
                  <a:prstClr val="black"/>
                </a:solidFill>
                <a:latin typeface="標楷體" panose="03000509000000000000" pitchFamily="65" charset="-120"/>
                <a:ea typeface="標楷體" panose="03000509000000000000" pitchFamily="65" charset="-120"/>
              </a:rPr>
              <a:t>865,000</a:t>
            </a:r>
            <a:r>
              <a:rPr lang="en-US" altLang="zh-TW" sz="3200" dirty="0" smtClean="0">
                <a:solidFill>
                  <a:prstClr val="black"/>
                </a:solidFill>
                <a:latin typeface="標楷體" panose="03000509000000000000" pitchFamily="65" charset="-120"/>
                <a:ea typeface="標楷體" panose="03000509000000000000" pitchFamily="65" charset="-120"/>
              </a:rPr>
              <a:t>(</a:t>
            </a:r>
            <a:r>
              <a:rPr lang="zh-TW" altLang="en-US" sz="3200" dirty="0" smtClean="0">
                <a:solidFill>
                  <a:prstClr val="black"/>
                </a:solidFill>
                <a:latin typeface="標楷體" panose="03000509000000000000" pitchFamily="65" charset="-120"/>
                <a:ea typeface="標楷體" panose="03000509000000000000" pitchFamily="65" charset="-120"/>
              </a:rPr>
              <a:t>以</a:t>
            </a:r>
            <a:r>
              <a:rPr lang="en-US" altLang="zh-TW" sz="3200" dirty="0" smtClean="0">
                <a:solidFill>
                  <a:prstClr val="black"/>
                </a:solidFill>
                <a:latin typeface="標楷體" panose="03000509000000000000" pitchFamily="65" charset="-120"/>
                <a:ea typeface="標楷體" panose="03000509000000000000" pitchFamily="65" charset="-120"/>
              </a:rPr>
              <a:t>A</a:t>
            </a:r>
            <a:r>
              <a:rPr lang="zh-TW" altLang="en-US" sz="3200" dirty="0" smtClean="0">
                <a:solidFill>
                  <a:prstClr val="black"/>
                </a:solidFill>
                <a:latin typeface="標楷體" panose="03000509000000000000" pitchFamily="65" charset="-120"/>
                <a:ea typeface="標楷體" panose="03000509000000000000" pitchFamily="65" charset="-120"/>
              </a:rPr>
              <a:t>廠商為預算金額</a:t>
            </a:r>
            <a:r>
              <a:rPr lang="en-US" altLang="zh-TW" sz="3200" dirty="0" smtClean="0">
                <a:solidFill>
                  <a:prstClr val="black"/>
                </a:solidFill>
                <a:latin typeface="標楷體" panose="03000509000000000000" pitchFamily="65" charset="-120"/>
                <a:ea typeface="標楷體" panose="03000509000000000000" pitchFamily="65" charset="-120"/>
              </a:rPr>
              <a:t>)</a:t>
            </a:r>
          </a:p>
          <a:p>
            <a:pPr marL="360363" indent="-360363"/>
            <a:r>
              <a:rPr lang="en-US" altLang="zh-TW" sz="3200" dirty="0" smtClean="0">
                <a:solidFill>
                  <a:prstClr val="black"/>
                </a:solidFill>
                <a:latin typeface="標楷體" panose="03000509000000000000" pitchFamily="65" charset="-120"/>
                <a:ea typeface="標楷體" panose="03000509000000000000" pitchFamily="65" charset="-120"/>
              </a:rPr>
              <a:t>2.4/12</a:t>
            </a:r>
            <a:r>
              <a:rPr lang="zh-TW" altLang="en-US" sz="3200" dirty="0">
                <a:solidFill>
                  <a:prstClr val="black"/>
                </a:solidFill>
                <a:latin typeface="標楷體" panose="03000509000000000000" pitchFamily="65" charset="-120"/>
                <a:ea typeface="標楷體" panose="03000509000000000000" pitchFamily="65" charset="-120"/>
              </a:rPr>
              <a:t>採電子</a:t>
            </a:r>
            <a:r>
              <a:rPr lang="zh-TW" altLang="en-US" sz="3200" dirty="0" smtClean="0">
                <a:solidFill>
                  <a:prstClr val="black"/>
                </a:solidFill>
                <a:latin typeface="標楷體" panose="03000509000000000000" pitchFamily="65" charset="-120"/>
                <a:ea typeface="標楷體" panose="03000509000000000000" pitchFamily="65" charset="-120"/>
              </a:rPr>
              <a:t>開標，投標廠商</a:t>
            </a:r>
            <a:r>
              <a:rPr lang="en-US" altLang="zh-TW" sz="3200" dirty="0" smtClean="0">
                <a:solidFill>
                  <a:prstClr val="black"/>
                </a:solidFill>
                <a:latin typeface="標楷體" panose="03000509000000000000" pitchFamily="65" charset="-120"/>
                <a:ea typeface="標楷體" panose="03000509000000000000" pitchFamily="65" charset="-120"/>
              </a:rPr>
              <a:t>A:630,000</a:t>
            </a:r>
            <a:r>
              <a:rPr lang="zh-TW" altLang="en-US" sz="3200" dirty="0" smtClean="0">
                <a:solidFill>
                  <a:prstClr val="black"/>
                </a:solidFill>
                <a:latin typeface="標楷體" panose="03000509000000000000" pitchFamily="65" charset="-120"/>
                <a:ea typeface="標楷體" panose="03000509000000000000" pitchFamily="65" charset="-120"/>
              </a:rPr>
              <a:t>；</a:t>
            </a:r>
            <a:r>
              <a:rPr lang="en-US" altLang="zh-TW" sz="3200" dirty="0" smtClean="0">
                <a:solidFill>
                  <a:prstClr val="black"/>
                </a:solidFill>
                <a:latin typeface="標楷體" panose="03000509000000000000" pitchFamily="65" charset="-120"/>
                <a:ea typeface="標楷體" panose="03000509000000000000" pitchFamily="65" charset="-120"/>
              </a:rPr>
              <a:t>C:485,000(</a:t>
            </a:r>
            <a:r>
              <a:rPr lang="zh-TW" altLang="en-US" sz="3200" dirty="0" smtClean="0">
                <a:solidFill>
                  <a:prstClr val="black"/>
                </a:solidFill>
                <a:latin typeface="標楷體" panose="03000509000000000000" pitchFamily="65" charset="-120"/>
                <a:ea typeface="標楷體" panose="03000509000000000000" pitchFamily="65" charset="-120"/>
              </a:rPr>
              <a:t>非估價廠商</a:t>
            </a:r>
            <a:r>
              <a:rPr lang="en-US" altLang="zh-TW" sz="3200" dirty="0" smtClean="0">
                <a:solidFill>
                  <a:prstClr val="black"/>
                </a:solidFill>
                <a:latin typeface="標楷體" panose="03000509000000000000" pitchFamily="65" charset="-120"/>
                <a:ea typeface="標楷體" panose="03000509000000000000" pitchFamily="65" charset="-120"/>
              </a:rPr>
              <a:t>)</a:t>
            </a:r>
            <a:r>
              <a:rPr lang="zh-TW" altLang="en-US" sz="3200" dirty="0" smtClean="0">
                <a:solidFill>
                  <a:prstClr val="black"/>
                </a:solidFill>
                <a:latin typeface="標楷體" panose="03000509000000000000" pitchFamily="65" charset="-120"/>
                <a:ea typeface="標楷體" panose="03000509000000000000" pitchFamily="65" charset="-120"/>
              </a:rPr>
              <a:t>。</a:t>
            </a:r>
            <a:endParaRPr lang="en-US" altLang="zh-TW" sz="3200" dirty="0" smtClean="0">
              <a:solidFill>
                <a:prstClr val="black"/>
              </a:solidFill>
              <a:latin typeface="標楷體" panose="03000509000000000000" pitchFamily="65" charset="-120"/>
              <a:ea typeface="標楷體" panose="03000509000000000000" pitchFamily="65" charset="-120"/>
            </a:endParaRPr>
          </a:p>
          <a:p>
            <a:pPr marL="360363" indent="-360363"/>
            <a:r>
              <a:rPr lang="en-US" altLang="zh-TW" sz="3200" dirty="0" smtClean="0">
                <a:solidFill>
                  <a:prstClr val="black"/>
                </a:solidFill>
                <a:latin typeface="標楷體" panose="03000509000000000000" pitchFamily="65" charset="-120"/>
                <a:ea typeface="標楷體" panose="03000509000000000000" pitchFamily="65" charset="-120"/>
              </a:rPr>
              <a:t>3.</a:t>
            </a:r>
            <a:r>
              <a:rPr lang="zh-TW" altLang="en-US" sz="3200" dirty="0" smtClean="0">
                <a:solidFill>
                  <a:prstClr val="black"/>
                </a:solidFill>
                <a:latin typeface="標楷體" panose="03000509000000000000" pitchFamily="65" charset="-120"/>
                <a:ea typeface="標楷體" panose="03000509000000000000" pitchFamily="65" charset="-120"/>
              </a:rPr>
              <a:t>底價：</a:t>
            </a:r>
            <a:r>
              <a:rPr lang="en-US" altLang="zh-TW" sz="3200" dirty="0" smtClean="0">
                <a:solidFill>
                  <a:prstClr val="black"/>
                </a:solidFill>
                <a:latin typeface="標楷體" panose="03000509000000000000" pitchFamily="65" charset="-120"/>
                <a:ea typeface="標楷體" panose="03000509000000000000" pitchFamily="65" charset="-120"/>
              </a:rPr>
              <a:t>650,000</a:t>
            </a:r>
            <a:r>
              <a:rPr lang="en-US" altLang="zh-TW" sz="3200" dirty="0" smtClean="0">
                <a:solidFill>
                  <a:prstClr val="black"/>
                </a:solidFill>
                <a:latin typeface="標楷體" panose="03000509000000000000" pitchFamily="65" charset="-120"/>
                <a:ea typeface="標楷體" panose="03000509000000000000" pitchFamily="65" charset="-120"/>
              </a:rPr>
              <a:t>(</a:t>
            </a:r>
            <a:r>
              <a:rPr lang="zh-TW" altLang="en-US" sz="3200" dirty="0" smtClean="0">
                <a:solidFill>
                  <a:prstClr val="black"/>
                </a:solidFill>
                <a:latin typeface="標楷體" panose="03000509000000000000" pitchFamily="65" charset="-120"/>
                <a:ea typeface="標楷體" panose="03000509000000000000" pitchFamily="65" charset="-120"/>
              </a:rPr>
              <a:t>假設值</a:t>
            </a:r>
            <a:r>
              <a:rPr lang="en-US" altLang="zh-TW" sz="3200" dirty="0" smtClean="0">
                <a:solidFill>
                  <a:prstClr val="black"/>
                </a:solidFill>
                <a:latin typeface="標楷體" panose="03000509000000000000" pitchFamily="65" charset="-120"/>
                <a:ea typeface="標楷體" panose="03000509000000000000" pitchFamily="65" charset="-120"/>
              </a:rPr>
              <a:t>)</a:t>
            </a:r>
            <a:r>
              <a:rPr lang="zh-TW" altLang="en-US" sz="3200" dirty="0" smtClean="0">
                <a:solidFill>
                  <a:prstClr val="black"/>
                </a:solidFill>
                <a:latin typeface="標楷體" panose="03000509000000000000" pitchFamily="65" charset="-120"/>
                <a:ea typeface="標楷體" panose="03000509000000000000" pitchFamily="65" charset="-120"/>
              </a:rPr>
              <a:t>，</a:t>
            </a:r>
            <a:r>
              <a:rPr lang="en-US" altLang="zh-TW" sz="3200" dirty="0" smtClean="0">
                <a:solidFill>
                  <a:prstClr val="black"/>
                </a:solidFill>
                <a:latin typeface="標楷體" panose="03000509000000000000" pitchFamily="65" charset="-120"/>
                <a:ea typeface="標楷體" panose="03000509000000000000" pitchFamily="65" charset="-120"/>
              </a:rPr>
              <a:t>C</a:t>
            </a:r>
            <a:r>
              <a:rPr lang="zh-TW" altLang="en-US" sz="3200" dirty="0" smtClean="0">
                <a:solidFill>
                  <a:prstClr val="black"/>
                </a:solidFill>
                <a:latin typeface="標楷體" panose="03000509000000000000" pitchFamily="65" charset="-120"/>
                <a:ea typeface="標楷體" panose="03000509000000000000" pitchFamily="65" charset="-120"/>
              </a:rPr>
              <a:t>廠商報價低於底價</a:t>
            </a:r>
            <a:r>
              <a:rPr lang="en-US" altLang="zh-TW" sz="3200" dirty="0" smtClean="0">
                <a:solidFill>
                  <a:prstClr val="black"/>
                </a:solidFill>
                <a:latin typeface="標楷體" panose="03000509000000000000" pitchFamily="65" charset="-120"/>
                <a:ea typeface="標楷體" panose="03000509000000000000" pitchFamily="65" charset="-120"/>
              </a:rPr>
              <a:t>80%=</a:t>
            </a:r>
            <a:r>
              <a:rPr lang="en-US" altLang="zh-TW" sz="3200" dirty="0" smtClean="0">
                <a:solidFill>
                  <a:prstClr val="black"/>
                </a:solidFill>
                <a:latin typeface="標楷體" panose="03000509000000000000" pitchFamily="65" charset="-120"/>
                <a:ea typeface="標楷體" panose="03000509000000000000" pitchFamily="65" charset="-120"/>
              </a:rPr>
              <a:t>520,000</a:t>
            </a:r>
            <a:r>
              <a:rPr lang="zh-TW" altLang="en-US" sz="3200" dirty="0" smtClean="0">
                <a:solidFill>
                  <a:prstClr val="black"/>
                </a:solidFill>
                <a:latin typeface="標楷體" panose="03000509000000000000" pitchFamily="65" charset="-120"/>
                <a:ea typeface="標楷體" panose="03000509000000000000" pitchFamily="65" charset="-120"/>
              </a:rPr>
              <a:t>，使用單位要審查</a:t>
            </a:r>
            <a:r>
              <a:rPr lang="en-US" altLang="zh-TW" sz="3200" dirty="0" smtClean="0">
                <a:solidFill>
                  <a:prstClr val="black"/>
                </a:solidFill>
                <a:latin typeface="標楷體" panose="03000509000000000000" pitchFamily="65" charset="-120"/>
                <a:ea typeface="標楷體" panose="03000509000000000000" pitchFamily="65" charset="-120"/>
              </a:rPr>
              <a:t>C</a:t>
            </a:r>
            <a:r>
              <a:rPr lang="zh-TW" altLang="en-US" sz="3200" dirty="0" smtClean="0">
                <a:solidFill>
                  <a:prstClr val="black"/>
                </a:solidFill>
                <a:latin typeface="標楷體" panose="03000509000000000000" pitchFamily="65" charset="-120"/>
                <a:ea typeface="標楷體" panose="03000509000000000000" pitchFamily="65" charset="-120"/>
              </a:rPr>
              <a:t>廠商是否有誠信履約之能力</a:t>
            </a:r>
            <a:r>
              <a:rPr lang="en-US" altLang="zh-TW" sz="3200" dirty="0" smtClean="0">
                <a:solidFill>
                  <a:prstClr val="black"/>
                </a:solidFill>
                <a:latin typeface="標楷體" panose="03000509000000000000" pitchFamily="65" charset="-120"/>
                <a:ea typeface="標楷體" panose="03000509000000000000" pitchFamily="65" charset="-120"/>
              </a:rPr>
              <a:t>?</a:t>
            </a:r>
            <a:endParaRPr lang="zh-TW" altLang="en-US" sz="32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21087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80232"/>
            <a:ext cx="9624060" cy="1080120"/>
          </a:xfrm>
        </p:spPr>
        <p:txBody>
          <a:bodyPr>
            <a:normAutofit/>
          </a:bodyPr>
          <a:lstStyle/>
          <a:p>
            <a:r>
              <a:rPr lang="zh-TW" altLang="en-US" sz="4000" dirty="0">
                <a:latin typeface="標楷體" panose="03000509000000000000" pitchFamily="65" charset="-120"/>
                <a:ea typeface="標楷體" panose="03000509000000000000" pitchFamily="65" charset="-120"/>
              </a:rPr>
              <a:t>廠商報價低於底價</a:t>
            </a:r>
            <a:r>
              <a:rPr lang="en-US" altLang="zh-TW" sz="4000" dirty="0">
                <a:latin typeface="標楷體" panose="03000509000000000000" pitchFamily="65" charset="-120"/>
                <a:ea typeface="標楷體" panose="03000509000000000000" pitchFamily="65" charset="-120"/>
              </a:rPr>
              <a:t>80%</a:t>
            </a:r>
            <a:r>
              <a:rPr lang="zh-TW" altLang="en-US" sz="4000" dirty="0">
                <a:latin typeface="標楷體" panose="03000509000000000000" pitchFamily="65" charset="-120"/>
                <a:ea typeface="標楷體" panose="03000509000000000000" pitchFamily="65" charset="-120"/>
              </a:rPr>
              <a:t>誠信履約之虞的審查</a:t>
            </a:r>
            <a:endParaRPr lang="zh-TW" altLang="en-US" sz="4400" dirty="0"/>
          </a:p>
        </p:txBody>
      </p:sp>
      <p:sp>
        <p:nvSpPr>
          <p:cNvPr id="6" name="文字方塊 5"/>
          <p:cNvSpPr txBox="1"/>
          <p:nvPr/>
        </p:nvSpPr>
        <p:spPr>
          <a:xfrm>
            <a:off x="666180" y="1817697"/>
            <a:ext cx="3888432" cy="1815882"/>
          </a:xfrm>
          <a:prstGeom prst="rect">
            <a:avLst/>
          </a:prstGeom>
          <a:noFill/>
        </p:spPr>
        <p:txBody>
          <a:bodyPr wrap="square" rtlCol="0">
            <a:spAutoFit/>
          </a:bodyPr>
          <a:lstStyle/>
          <a:p>
            <a:pPr marL="360363" indent="-360363"/>
            <a:r>
              <a:rPr lang="en-US" altLang="zh-TW" sz="2800" dirty="0" smtClean="0">
                <a:solidFill>
                  <a:prstClr val="black"/>
                </a:solidFill>
                <a:latin typeface="標楷體" panose="03000509000000000000" pitchFamily="65" charset="-120"/>
                <a:ea typeface="標楷體" panose="03000509000000000000" pitchFamily="65" charset="-120"/>
              </a:rPr>
              <a:t>※4/12</a:t>
            </a:r>
            <a:r>
              <a:rPr lang="zh-TW" altLang="en-US" sz="2800" dirty="0" smtClean="0">
                <a:solidFill>
                  <a:prstClr val="black"/>
                </a:solidFill>
                <a:latin typeface="標楷體" panose="03000509000000000000" pitchFamily="65" charset="-120"/>
                <a:ea typeface="標楷體" panose="03000509000000000000" pitchFamily="65" charset="-120"/>
              </a:rPr>
              <a:t>開標 </a:t>
            </a:r>
            <a:r>
              <a:rPr lang="en-US" altLang="zh-TW" sz="2800" dirty="0" smtClean="0">
                <a:solidFill>
                  <a:prstClr val="black"/>
                </a:solidFill>
                <a:latin typeface="標楷體" panose="03000509000000000000" pitchFamily="65" charset="-120"/>
                <a:ea typeface="標楷體" panose="03000509000000000000" pitchFamily="65" charset="-120"/>
              </a:rPr>
              <a:t>C</a:t>
            </a:r>
            <a:r>
              <a:rPr lang="zh-TW" altLang="en-US" sz="2800" dirty="0" smtClean="0">
                <a:solidFill>
                  <a:prstClr val="black"/>
                </a:solidFill>
                <a:latin typeface="標楷體" panose="03000509000000000000" pitchFamily="65" charset="-120"/>
                <a:ea typeface="標楷體" panose="03000509000000000000" pitchFamily="65" charset="-120"/>
              </a:rPr>
              <a:t>廠商報價低於底價</a:t>
            </a:r>
            <a:r>
              <a:rPr lang="en-US" altLang="zh-TW" sz="2800" dirty="0" smtClean="0">
                <a:solidFill>
                  <a:prstClr val="black"/>
                </a:solidFill>
                <a:latin typeface="標楷體" panose="03000509000000000000" pitchFamily="65" charset="-120"/>
                <a:ea typeface="標楷體" panose="03000509000000000000" pitchFamily="65" charset="-120"/>
              </a:rPr>
              <a:t>80%</a:t>
            </a:r>
            <a:r>
              <a:rPr lang="zh-TW" altLang="en-US" sz="2800" dirty="0" smtClean="0">
                <a:solidFill>
                  <a:prstClr val="black"/>
                </a:solidFill>
                <a:latin typeface="標楷體" panose="03000509000000000000" pitchFamily="65" charset="-120"/>
                <a:ea typeface="標楷體" panose="03000509000000000000" pitchFamily="65" charset="-120"/>
              </a:rPr>
              <a:t>，本室開標主持人請廠商於</a:t>
            </a:r>
            <a:r>
              <a:rPr lang="en-US" altLang="zh-TW" sz="2800" dirty="0" smtClean="0">
                <a:solidFill>
                  <a:prstClr val="black"/>
                </a:solidFill>
                <a:latin typeface="標楷體" panose="03000509000000000000" pitchFamily="65" charset="-120"/>
                <a:ea typeface="標楷體" panose="03000509000000000000" pitchFamily="65" charset="-120"/>
              </a:rPr>
              <a:t>4/13</a:t>
            </a:r>
            <a:r>
              <a:rPr lang="zh-TW" altLang="en-US" sz="2800" dirty="0" smtClean="0">
                <a:solidFill>
                  <a:prstClr val="black"/>
                </a:solidFill>
                <a:latin typeface="標楷體" panose="03000509000000000000" pitchFamily="65" charset="-120"/>
                <a:ea typeface="標楷體" panose="03000509000000000000" pitchFamily="65" charset="-120"/>
              </a:rPr>
              <a:t>下班前提出說明。</a:t>
            </a:r>
            <a:endParaRPr lang="zh-TW" altLang="en-US" sz="2800" dirty="0">
              <a:solidFill>
                <a:prstClr val="black"/>
              </a:solidFill>
              <a:latin typeface="標楷體" panose="03000509000000000000" pitchFamily="65" charset="-120"/>
              <a:ea typeface="標楷體" panose="03000509000000000000" pitchFamily="65" charset="-120"/>
            </a:endParaRPr>
          </a:p>
        </p:txBody>
      </p:sp>
      <p:grpSp>
        <p:nvGrpSpPr>
          <p:cNvPr id="9" name="群組 8"/>
          <p:cNvGrpSpPr/>
          <p:nvPr/>
        </p:nvGrpSpPr>
        <p:grpSpPr>
          <a:xfrm>
            <a:off x="2970436" y="1332359"/>
            <a:ext cx="6598597" cy="5353858"/>
            <a:chOff x="2970436" y="1332359"/>
            <a:chExt cx="6598597" cy="5353858"/>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1240" y="1332359"/>
              <a:ext cx="4487793" cy="5353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字方塊 6"/>
            <p:cNvSpPr txBox="1"/>
            <p:nvPr/>
          </p:nvSpPr>
          <p:spPr>
            <a:xfrm>
              <a:off x="2970436" y="4284119"/>
              <a:ext cx="1872208" cy="954107"/>
            </a:xfrm>
            <a:prstGeom prst="rect">
              <a:avLst/>
            </a:prstGeom>
            <a:noFill/>
            <a:ln>
              <a:solidFill>
                <a:srgbClr val="C00000"/>
              </a:solidFill>
            </a:ln>
          </p:spPr>
          <p:txBody>
            <a:bodyPr wrap="square" rtlCol="0">
              <a:spAutoFit/>
            </a:bodyPr>
            <a:lstStyle/>
            <a:p>
              <a:pPr algn="ctr"/>
              <a:r>
                <a:rPr lang="zh-TW" altLang="en-US" sz="2800" dirty="0" smtClean="0">
                  <a:solidFill>
                    <a:prstClr val="black"/>
                  </a:solidFill>
                  <a:latin typeface="標楷體" panose="03000509000000000000" pitchFamily="65" charset="-120"/>
                  <a:ea typeface="標楷體" panose="03000509000000000000" pitchFamily="65" charset="-120"/>
                </a:rPr>
                <a:t>廠商</a:t>
              </a:r>
              <a:r>
                <a:rPr lang="zh-TW" altLang="en-US" sz="2800" dirty="0" smtClean="0">
                  <a:solidFill>
                    <a:prstClr val="black"/>
                  </a:solidFill>
                  <a:latin typeface="標楷體" panose="03000509000000000000" pitchFamily="65" charset="-120"/>
                  <a:ea typeface="標楷體" panose="03000509000000000000" pitchFamily="65" charset="-120"/>
                </a:rPr>
                <a:t>說明</a:t>
              </a:r>
              <a:endParaRPr lang="en-US" altLang="zh-TW" sz="2800" dirty="0" smtClean="0">
                <a:solidFill>
                  <a:prstClr val="black"/>
                </a:solidFill>
                <a:latin typeface="標楷體" panose="03000509000000000000" pitchFamily="65" charset="-120"/>
                <a:ea typeface="標楷體" panose="03000509000000000000" pitchFamily="65" charset="-120"/>
              </a:endParaRPr>
            </a:p>
            <a:p>
              <a:pPr algn="ctr"/>
              <a:r>
                <a:rPr lang="zh-TW" altLang="en-US" sz="2800" dirty="0">
                  <a:solidFill>
                    <a:prstClr val="black"/>
                  </a:solidFill>
                  <a:latin typeface="標楷體" panose="03000509000000000000" pitchFamily="65" charset="-120"/>
                  <a:ea typeface="標楷體" panose="03000509000000000000" pitchFamily="65" charset="-120"/>
                </a:rPr>
                <a:t>如期提出</a:t>
              </a:r>
              <a:endParaRPr lang="zh-TW" altLang="en-US" sz="2800" dirty="0">
                <a:solidFill>
                  <a:prstClr val="black"/>
                </a:solidFill>
                <a:latin typeface="標楷體" panose="03000509000000000000" pitchFamily="65" charset="-120"/>
                <a:ea typeface="標楷體" panose="03000509000000000000" pitchFamily="65" charset="-120"/>
              </a:endParaRPr>
            </a:p>
          </p:txBody>
        </p:sp>
        <p:sp>
          <p:nvSpPr>
            <p:cNvPr id="8" name="向右箭號 7"/>
            <p:cNvSpPr/>
            <p:nvPr/>
          </p:nvSpPr>
          <p:spPr>
            <a:xfrm>
              <a:off x="4842644" y="4356411"/>
              <a:ext cx="432048" cy="3786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Tree>
    <p:extLst>
      <p:ext uri="{BB962C8B-B14F-4D97-AF65-F5344CB8AC3E}">
        <p14:creationId xmlns:p14="http://schemas.microsoft.com/office/powerpoint/2010/main" val="34430910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91312"/>
            <a:ext cx="9624060" cy="1069039"/>
          </a:xfrm>
        </p:spPr>
        <p:txBody>
          <a:bodyPr>
            <a:normAutofit/>
          </a:bodyPr>
          <a:lstStyle/>
          <a:p>
            <a:r>
              <a:rPr lang="zh-TW" altLang="en-US" sz="4000" dirty="0">
                <a:latin typeface="標楷體" panose="03000509000000000000" pitchFamily="65" charset="-120"/>
                <a:ea typeface="標楷體" panose="03000509000000000000" pitchFamily="65" charset="-120"/>
              </a:rPr>
              <a:t>廠商報價低於底價</a:t>
            </a:r>
            <a:r>
              <a:rPr lang="en-US" altLang="zh-TW" sz="4000" dirty="0">
                <a:latin typeface="標楷體" panose="03000509000000000000" pitchFamily="65" charset="-120"/>
                <a:ea typeface="標楷體" panose="03000509000000000000" pitchFamily="65" charset="-120"/>
              </a:rPr>
              <a:t>80%</a:t>
            </a:r>
            <a:r>
              <a:rPr lang="zh-TW" altLang="en-US" sz="4000" dirty="0">
                <a:latin typeface="標楷體" panose="03000509000000000000" pitchFamily="65" charset="-120"/>
                <a:ea typeface="標楷體" panose="03000509000000000000" pitchFamily="65" charset="-120"/>
              </a:rPr>
              <a:t>誠信履約之虞的審查</a:t>
            </a:r>
            <a:endParaRPr lang="zh-TW" altLang="en-US" sz="4400" dirty="0"/>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0161" y="1476375"/>
            <a:ext cx="4098925" cy="557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949" y="1116335"/>
            <a:ext cx="4235152"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6535076" y="5843895"/>
            <a:ext cx="2880320" cy="830997"/>
          </a:xfrm>
          <a:prstGeom prst="rect">
            <a:avLst/>
          </a:prstGeom>
          <a:noFill/>
          <a:ln>
            <a:solidFill>
              <a:srgbClr val="C00000"/>
            </a:solidFill>
          </a:ln>
        </p:spPr>
        <p:txBody>
          <a:bodyPr wrap="square" rtlCol="0">
            <a:spAutoFit/>
          </a:bodyPr>
          <a:lstStyle/>
          <a:p>
            <a:pPr algn="ctr"/>
            <a:r>
              <a:rPr lang="zh-TW" altLang="en-US" sz="2400" dirty="0" smtClean="0">
                <a:solidFill>
                  <a:prstClr val="black"/>
                </a:solidFill>
                <a:latin typeface="標楷體" panose="03000509000000000000" pitchFamily="65" charset="-120"/>
                <a:ea typeface="標楷體" panose="03000509000000000000" pitchFamily="65" charset="-120"/>
              </a:rPr>
              <a:t>使用單位審查意見</a:t>
            </a:r>
            <a:r>
              <a:rPr lang="en-US" altLang="zh-TW" sz="2400" dirty="0" smtClean="0">
                <a:solidFill>
                  <a:prstClr val="black"/>
                </a:solidFill>
                <a:latin typeface="標楷體" panose="03000509000000000000" pitchFamily="65" charset="-120"/>
                <a:ea typeface="標楷體" panose="03000509000000000000" pitchFamily="65" charset="-120"/>
              </a:rPr>
              <a:t>:</a:t>
            </a:r>
            <a:r>
              <a:rPr lang="zh-TW" altLang="en-US" sz="24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不決標予廠商</a:t>
            </a:r>
            <a:endParaRPr lang="zh-TW" altLang="en-US" sz="24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5" name="向上箭號 4"/>
          <p:cNvSpPr/>
          <p:nvPr/>
        </p:nvSpPr>
        <p:spPr>
          <a:xfrm>
            <a:off x="7759212" y="5364807"/>
            <a:ext cx="432048" cy="4790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3861146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94172" y="180231"/>
            <a:ext cx="9624060" cy="1260211"/>
          </a:xfrm>
        </p:spPr>
        <p:txBody>
          <a:bodyPr>
            <a:normAutofit/>
          </a:bodyPr>
          <a:lstStyle/>
          <a:p>
            <a:r>
              <a:rPr lang="zh-TW" altLang="en-US" sz="4000" dirty="0">
                <a:latin typeface="標楷體" panose="03000509000000000000" pitchFamily="65" charset="-120"/>
                <a:ea typeface="標楷體" panose="03000509000000000000" pitchFamily="65" charset="-120"/>
              </a:rPr>
              <a:t>廠商報價低於底價</a:t>
            </a:r>
            <a:r>
              <a:rPr lang="en-US" altLang="zh-TW" sz="4000" dirty="0">
                <a:latin typeface="標楷體" panose="03000509000000000000" pitchFamily="65" charset="-120"/>
                <a:ea typeface="標楷體" panose="03000509000000000000" pitchFamily="65" charset="-120"/>
              </a:rPr>
              <a:t>80%</a:t>
            </a:r>
            <a:r>
              <a:rPr lang="zh-TW" altLang="en-US" sz="4000" dirty="0">
                <a:latin typeface="標楷體" panose="03000509000000000000" pitchFamily="65" charset="-120"/>
                <a:ea typeface="標楷體" panose="03000509000000000000" pitchFamily="65" charset="-120"/>
              </a:rPr>
              <a:t>誠信履約之虞的審查</a:t>
            </a:r>
            <a:endParaRPr lang="zh-TW" altLang="en-US" sz="4400" dirty="0"/>
          </a:p>
        </p:txBody>
      </p:sp>
      <p:sp>
        <p:nvSpPr>
          <p:cNvPr id="4" name="文字方塊 3"/>
          <p:cNvSpPr txBox="1"/>
          <p:nvPr/>
        </p:nvSpPr>
        <p:spPr>
          <a:xfrm>
            <a:off x="1098228" y="1692399"/>
            <a:ext cx="7992888" cy="3046988"/>
          </a:xfrm>
          <a:prstGeom prst="rect">
            <a:avLst/>
          </a:prstGeom>
          <a:noFill/>
        </p:spPr>
        <p:txBody>
          <a:bodyPr wrap="square" rtlCol="0">
            <a:spAutoFit/>
          </a:bodyPr>
          <a:lstStyle/>
          <a:p>
            <a:pPr marL="442913" indent="-442913"/>
            <a:r>
              <a:rPr lang="zh-TW" altLang="en-US" sz="3200" dirty="0" smtClean="0">
                <a:solidFill>
                  <a:prstClr val="black"/>
                </a:solidFill>
                <a:latin typeface="標楷體" panose="03000509000000000000" pitchFamily="65" charset="-120"/>
                <a:ea typeface="標楷體" panose="03000509000000000000" pitchFamily="65" charset="-120"/>
              </a:rPr>
              <a:t>廠商電話異議：</a:t>
            </a:r>
            <a:endParaRPr lang="en-US" altLang="zh-TW" sz="3200" dirty="0" smtClean="0">
              <a:solidFill>
                <a:prstClr val="black"/>
              </a:solidFill>
              <a:latin typeface="標楷體" panose="03000509000000000000" pitchFamily="65" charset="-120"/>
              <a:ea typeface="標楷體" panose="03000509000000000000" pitchFamily="65" charset="-120"/>
            </a:endParaRPr>
          </a:p>
          <a:p>
            <a:pPr marL="442913" indent="-442913"/>
            <a:r>
              <a:rPr lang="en-US" altLang="zh-TW" sz="3200" dirty="0" smtClean="0">
                <a:solidFill>
                  <a:prstClr val="black"/>
                </a:solidFill>
                <a:latin typeface="標楷體" panose="03000509000000000000" pitchFamily="65" charset="-120"/>
                <a:ea typeface="標楷體" panose="03000509000000000000" pitchFamily="65" charset="-120"/>
              </a:rPr>
              <a:t>1.</a:t>
            </a:r>
            <a:r>
              <a:rPr lang="zh-TW" altLang="en-US" sz="3200" dirty="0" smtClean="0">
                <a:solidFill>
                  <a:prstClr val="black"/>
                </a:solidFill>
                <a:latin typeface="標楷體" panose="03000509000000000000" pitchFamily="65" charset="-120"/>
                <a:ea typeface="標楷體" panose="03000509000000000000" pitchFamily="65" charset="-120"/>
              </a:rPr>
              <a:t>本所承辦人要求提供樣品，違反採購公平</a:t>
            </a:r>
            <a:r>
              <a:rPr lang="en-US" altLang="zh-TW" sz="3200" dirty="0" smtClean="0">
                <a:solidFill>
                  <a:prstClr val="black"/>
                </a:solidFill>
                <a:latin typeface="標楷體" panose="03000509000000000000" pitchFamily="65" charset="-120"/>
                <a:ea typeface="標楷體" panose="03000509000000000000" pitchFamily="65" charset="-120"/>
              </a:rPr>
              <a:t>?</a:t>
            </a:r>
          </a:p>
          <a:p>
            <a:pPr marL="442913" indent="-442913"/>
            <a:r>
              <a:rPr lang="en-US" altLang="zh-TW" sz="3200" dirty="0" smtClean="0">
                <a:solidFill>
                  <a:prstClr val="black"/>
                </a:solidFill>
                <a:latin typeface="標楷體" panose="03000509000000000000" pitchFamily="65" charset="-120"/>
                <a:ea typeface="標楷體" panose="03000509000000000000" pitchFamily="65" charset="-120"/>
              </a:rPr>
              <a:t>2.</a:t>
            </a:r>
            <a:r>
              <a:rPr lang="zh-TW" altLang="en-US" sz="3200" dirty="0" smtClean="0">
                <a:solidFill>
                  <a:prstClr val="black"/>
                </a:solidFill>
                <a:latin typeface="標楷體" panose="03000509000000000000" pitchFamily="65" charset="-120"/>
                <a:ea typeface="標楷體" panose="03000509000000000000" pitchFamily="65" charset="-120"/>
              </a:rPr>
              <a:t>本所承辦人用微信告知廠商</a:t>
            </a:r>
            <a:r>
              <a:rPr lang="zh-TW" altLang="en-US" sz="3200" dirty="0" smtClean="0">
                <a:solidFill>
                  <a:prstClr val="black"/>
                </a:solidFill>
                <a:latin typeface="標楷體" panose="03000509000000000000" pitchFamily="65" charset="-120"/>
                <a:ea typeface="標楷體" panose="03000509000000000000" pitchFamily="65" charset="-120"/>
              </a:rPr>
              <a:t>：廠商</a:t>
            </a:r>
            <a:r>
              <a:rPr lang="zh-TW" altLang="en-US" sz="3200" dirty="0" smtClean="0">
                <a:solidFill>
                  <a:prstClr val="black"/>
                </a:solidFill>
                <a:latin typeface="標楷體" panose="03000509000000000000" pitchFamily="65" charset="-120"/>
                <a:ea typeface="標楷體" panose="03000509000000000000" pitchFamily="65" charset="-120"/>
              </a:rPr>
              <a:t>之貨品無法符合規定</a:t>
            </a:r>
            <a:r>
              <a:rPr lang="en-US" altLang="zh-TW" sz="3200" dirty="0" smtClean="0">
                <a:solidFill>
                  <a:prstClr val="black"/>
                </a:solidFill>
                <a:latin typeface="標楷體" panose="03000509000000000000" pitchFamily="65" charset="-120"/>
                <a:ea typeface="標楷體" panose="03000509000000000000" pitchFamily="65" charset="-120"/>
              </a:rPr>
              <a:t>?</a:t>
            </a:r>
            <a:r>
              <a:rPr lang="zh-TW" altLang="en-US" sz="3200" dirty="0" smtClean="0">
                <a:solidFill>
                  <a:prstClr val="black"/>
                </a:solidFill>
                <a:latin typeface="標楷體" panose="03000509000000000000" pitchFamily="65" charset="-120"/>
                <a:ea typeface="標楷體" panose="03000509000000000000" pitchFamily="65" charset="-120"/>
              </a:rPr>
              <a:t>似乎暗示已有配合廠商</a:t>
            </a:r>
            <a:endParaRPr lang="en-US" altLang="zh-TW" sz="3200" dirty="0" smtClean="0">
              <a:solidFill>
                <a:prstClr val="black"/>
              </a:solidFill>
              <a:latin typeface="標楷體" panose="03000509000000000000" pitchFamily="65" charset="-120"/>
              <a:ea typeface="標楷體" panose="03000509000000000000" pitchFamily="65" charset="-120"/>
            </a:endParaRPr>
          </a:p>
          <a:p>
            <a:pPr marL="442913" indent="-442913"/>
            <a:r>
              <a:rPr lang="en-US" altLang="zh-TW" sz="3200" dirty="0" smtClean="0">
                <a:solidFill>
                  <a:prstClr val="black"/>
                </a:solidFill>
                <a:latin typeface="標楷體" panose="03000509000000000000" pitchFamily="65" charset="-120"/>
                <a:ea typeface="標楷體" panose="03000509000000000000" pitchFamily="65" charset="-120"/>
              </a:rPr>
              <a:t>3.</a:t>
            </a:r>
            <a:r>
              <a:rPr lang="zh-TW" altLang="en-US" sz="3200" dirty="0">
                <a:solidFill>
                  <a:prstClr val="black"/>
                </a:solidFill>
                <a:latin typeface="標楷體" panose="03000509000000000000" pitchFamily="65" charset="-120"/>
                <a:ea typeface="標楷體" panose="03000509000000000000" pitchFamily="65" charset="-120"/>
              </a:rPr>
              <a:t>採購標</a:t>
            </a:r>
            <a:r>
              <a:rPr lang="zh-TW" altLang="en-US" sz="3200" dirty="0" smtClean="0">
                <a:solidFill>
                  <a:prstClr val="black"/>
                </a:solidFill>
                <a:latin typeface="標楷體" panose="03000509000000000000" pitchFamily="65" charset="-120"/>
                <a:ea typeface="標楷體" panose="03000509000000000000" pitchFamily="65" charset="-120"/>
              </a:rPr>
              <a:t>的中成分氧化鋁＞</a:t>
            </a:r>
            <a:r>
              <a:rPr lang="en-US" altLang="zh-TW" sz="3200" dirty="0" smtClean="0">
                <a:solidFill>
                  <a:prstClr val="black"/>
                </a:solidFill>
                <a:latin typeface="標楷體" panose="03000509000000000000" pitchFamily="65" charset="-120"/>
                <a:ea typeface="標楷體" panose="03000509000000000000" pitchFamily="65" charset="-120"/>
              </a:rPr>
              <a:t>98%</a:t>
            </a:r>
            <a:r>
              <a:rPr lang="zh-TW" altLang="en-US" sz="3200" dirty="0" smtClean="0">
                <a:solidFill>
                  <a:prstClr val="black"/>
                </a:solidFill>
                <a:latin typeface="標楷體" panose="03000509000000000000" pitchFamily="65" charset="-120"/>
                <a:ea typeface="標楷體" panose="03000509000000000000" pitchFamily="65" charset="-120"/>
              </a:rPr>
              <a:t>、金屬鋁＜</a:t>
            </a:r>
            <a:r>
              <a:rPr lang="en-US" altLang="zh-TW" sz="3200" dirty="0" smtClean="0">
                <a:solidFill>
                  <a:prstClr val="black"/>
                </a:solidFill>
                <a:latin typeface="標楷體" panose="03000509000000000000" pitchFamily="65" charset="-120"/>
                <a:ea typeface="標楷體" panose="03000509000000000000" pitchFamily="65" charset="-120"/>
              </a:rPr>
              <a:t>2%</a:t>
            </a:r>
            <a:r>
              <a:rPr lang="zh-TW" altLang="en-US" sz="3200" dirty="0" smtClean="0">
                <a:solidFill>
                  <a:prstClr val="black"/>
                </a:solidFill>
                <a:latin typeface="標楷體" panose="03000509000000000000" pitchFamily="65" charset="-120"/>
                <a:ea typeface="標楷體" panose="03000509000000000000" pitchFamily="65" charset="-120"/>
              </a:rPr>
              <a:t>，承辦人要求</a:t>
            </a:r>
            <a:r>
              <a:rPr lang="zh-TW" altLang="en-US" sz="3200" dirty="0">
                <a:solidFill>
                  <a:prstClr val="black"/>
                </a:solidFill>
                <a:latin typeface="標楷體" panose="03000509000000000000" pitchFamily="65" charset="-120"/>
                <a:ea typeface="標楷體" panose="03000509000000000000" pitchFamily="65" charset="-120"/>
              </a:rPr>
              <a:t>金屬</a:t>
            </a:r>
            <a:r>
              <a:rPr lang="zh-TW" altLang="en-US" sz="3200" dirty="0" smtClean="0">
                <a:solidFill>
                  <a:prstClr val="black"/>
                </a:solidFill>
                <a:latin typeface="標楷體" panose="03000509000000000000" pitchFamily="65" charset="-120"/>
                <a:ea typeface="標楷體" panose="03000509000000000000" pitchFamily="65" charset="-120"/>
              </a:rPr>
              <a:t>鋁成分要</a:t>
            </a:r>
            <a:r>
              <a:rPr lang="en-US" altLang="zh-TW" sz="3200" dirty="0">
                <a:solidFill>
                  <a:prstClr val="black"/>
                </a:solidFill>
                <a:latin typeface="標楷體" panose="03000509000000000000" pitchFamily="65" charset="-120"/>
                <a:ea typeface="標楷體" panose="03000509000000000000" pitchFamily="65" charset="-120"/>
              </a:rPr>
              <a:t>2</a:t>
            </a:r>
            <a:r>
              <a:rPr lang="en-US" altLang="zh-TW" sz="3200" dirty="0" smtClean="0">
                <a:solidFill>
                  <a:prstClr val="black"/>
                </a:solidFill>
                <a:latin typeface="標楷體" panose="03000509000000000000" pitchFamily="65" charset="-120"/>
                <a:ea typeface="標楷體" panose="03000509000000000000" pitchFamily="65" charset="-120"/>
              </a:rPr>
              <a:t>%?</a:t>
            </a:r>
            <a:endParaRPr lang="en-US" altLang="zh-TW" sz="32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79438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80231"/>
            <a:ext cx="9624060" cy="1101566"/>
          </a:xfrm>
        </p:spPr>
        <p:txBody>
          <a:bodyPr>
            <a:normAutofit/>
          </a:bodyPr>
          <a:lstStyle/>
          <a:p>
            <a:r>
              <a:rPr lang="zh-TW" altLang="en-US" sz="4000" dirty="0">
                <a:latin typeface="標楷體" panose="03000509000000000000" pitchFamily="65" charset="-120"/>
                <a:ea typeface="標楷體" panose="03000509000000000000" pitchFamily="65" charset="-120"/>
              </a:rPr>
              <a:t>廠商報價低於底價</a:t>
            </a:r>
            <a:r>
              <a:rPr lang="en-US" altLang="zh-TW" sz="4000" dirty="0">
                <a:latin typeface="標楷體" panose="03000509000000000000" pitchFamily="65" charset="-120"/>
                <a:ea typeface="標楷體" panose="03000509000000000000" pitchFamily="65" charset="-120"/>
              </a:rPr>
              <a:t>80%</a:t>
            </a:r>
            <a:r>
              <a:rPr lang="zh-TW" altLang="en-US" sz="4000" dirty="0">
                <a:latin typeface="標楷體" panose="03000509000000000000" pitchFamily="65" charset="-120"/>
                <a:ea typeface="標楷體" panose="03000509000000000000" pitchFamily="65" charset="-120"/>
              </a:rPr>
              <a:t>誠信履約之虞的審查</a:t>
            </a:r>
            <a:endParaRPr lang="zh-TW" altLang="en-US" sz="4400" dirty="0"/>
          </a:p>
        </p:txBody>
      </p:sp>
      <p:sp>
        <p:nvSpPr>
          <p:cNvPr id="4" name="文字方塊 3"/>
          <p:cNvSpPr txBox="1"/>
          <p:nvPr/>
        </p:nvSpPr>
        <p:spPr>
          <a:xfrm>
            <a:off x="1098228" y="1764407"/>
            <a:ext cx="7920880" cy="3600986"/>
          </a:xfrm>
          <a:prstGeom prst="rect">
            <a:avLst/>
          </a:prstGeom>
          <a:noFill/>
        </p:spPr>
        <p:txBody>
          <a:bodyPr wrap="square" rtlCol="0">
            <a:spAutoFit/>
          </a:bodyPr>
          <a:lstStyle/>
          <a:p>
            <a:pPr marL="266700" indent="-266700"/>
            <a:r>
              <a:rPr lang="zh-TW" altLang="en-US" sz="3200" dirty="0" smtClean="0">
                <a:solidFill>
                  <a:prstClr val="black"/>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錯誤態樣</a:t>
            </a:r>
            <a:r>
              <a:rPr lang="zh-TW" altLang="en-US" sz="3200" dirty="0" smtClean="0">
                <a:solidFill>
                  <a:prstClr val="black"/>
                </a:solidFill>
                <a:effectLst>
                  <a:outerShdw blurRad="38100" dist="38100" dir="2700000" algn="tl">
                    <a:srgbClr val="000000">
                      <a:alpha val="43137"/>
                    </a:srgbClr>
                  </a:outerShdw>
                </a:effectLst>
                <a:latin typeface="新細明體"/>
              </a:rPr>
              <a:t>：</a:t>
            </a:r>
            <a:endParaRPr lang="en-US" altLang="zh-TW" sz="3200" dirty="0" smtClean="0">
              <a:solidFill>
                <a:prstClr val="black"/>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266700" indent="-266700"/>
            <a:r>
              <a:rPr lang="en-US" altLang="zh-TW" sz="2400" dirty="0" smtClean="0">
                <a:solidFill>
                  <a:prstClr val="black"/>
                </a:solidFill>
                <a:latin typeface="標楷體" panose="03000509000000000000" pitchFamily="65" charset="-120"/>
                <a:ea typeface="標楷體" panose="03000509000000000000" pitchFamily="65" charset="-120"/>
              </a:rPr>
              <a:t>1.</a:t>
            </a:r>
            <a:r>
              <a:rPr lang="zh-TW" altLang="en-US" sz="2800" dirty="0" smtClean="0">
                <a:solidFill>
                  <a:prstClr val="black"/>
                </a:solidFill>
                <a:latin typeface="標楷體" panose="03000509000000000000" pitchFamily="65" charset="-120"/>
                <a:ea typeface="標楷體" panose="03000509000000000000" pitchFamily="65" charset="-120"/>
              </a:rPr>
              <a:t>各單位就廠商</a:t>
            </a:r>
            <a:r>
              <a:rPr lang="zh-TW" altLang="en-US" sz="2800" dirty="0">
                <a:solidFill>
                  <a:prstClr val="black"/>
                </a:solidFill>
                <a:latin typeface="標楷體" panose="03000509000000000000" pitchFamily="65" charset="-120"/>
                <a:ea typeface="標楷體" panose="03000509000000000000" pitchFamily="65" charset="-120"/>
              </a:rPr>
              <a:t>報價低於底價</a:t>
            </a:r>
            <a:r>
              <a:rPr lang="en-US" altLang="zh-TW" sz="2800" dirty="0">
                <a:solidFill>
                  <a:prstClr val="black"/>
                </a:solidFill>
                <a:latin typeface="標楷體" panose="03000509000000000000" pitchFamily="65" charset="-120"/>
                <a:ea typeface="標楷體" panose="03000509000000000000" pitchFamily="65" charset="-120"/>
              </a:rPr>
              <a:t>80</a:t>
            </a:r>
            <a:r>
              <a:rPr lang="en-US" altLang="zh-TW" sz="2800" dirty="0" smtClean="0">
                <a:solidFill>
                  <a:prstClr val="black"/>
                </a:solidFill>
                <a:latin typeface="標楷體" panose="03000509000000000000" pitchFamily="65" charset="-120"/>
                <a:ea typeface="標楷體" panose="03000509000000000000" pitchFamily="65" charset="-120"/>
              </a:rPr>
              <a:t>%</a:t>
            </a:r>
            <a:r>
              <a:rPr lang="zh-TW" altLang="en-US" sz="2800" dirty="0" smtClean="0">
                <a:solidFill>
                  <a:prstClr val="black"/>
                </a:solidFill>
                <a:latin typeface="標楷體" panose="03000509000000000000" pitchFamily="65" charset="-120"/>
                <a:ea typeface="標楷體" panose="03000509000000000000" pitchFamily="65" charset="-120"/>
              </a:rPr>
              <a:t>誠信履約之</a:t>
            </a:r>
            <a:r>
              <a:rPr lang="zh-TW" altLang="en-US" sz="2800" dirty="0" smtClean="0">
                <a:solidFill>
                  <a:prstClr val="black"/>
                </a:solidFill>
                <a:latin typeface="標楷體" panose="03000509000000000000" pitchFamily="65" charset="-120"/>
                <a:ea typeface="標楷體" panose="03000509000000000000" pitchFamily="65" charset="-120"/>
              </a:rPr>
              <a:t>審查，請廠商提供補充意見應合理。不得過當要求，例如：樣品</a:t>
            </a:r>
            <a:r>
              <a:rPr lang="en-US" altLang="zh-TW" sz="2800" dirty="0" smtClean="0">
                <a:solidFill>
                  <a:prstClr val="black"/>
                </a:solidFill>
                <a:latin typeface="標楷體" panose="03000509000000000000" pitchFamily="65" charset="-120"/>
                <a:ea typeface="標楷體" panose="03000509000000000000" pitchFamily="65" charset="-120"/>
              </a:rPr>
              <a:t>(</a:t>
            </a:r>
            <a:r>
              <a:rPr lang="zh-TW" altLang="en-US" sz="2800" dirty="0" smtClean="0">
                <a:solidFill>
                  <a:prstClr val="black"/>
                </a:solidFill>
                <a:latin typeface="標楷體" panose="03000509000000000000" pitchFamily="65" charset="-120"/>
                <a:ea typeface="標楷體" panose="03000509000000000000" pitchFamily="65" charset="-120"/>
              </a:rPr>
              <a:t>因有價值高低、保存期限等因素，應於招標文件預先載明才是</a:t>
            </a:r>
            <a:r>
              <a:rPr lang="en-US" altLang="zh-TW" sz="2800" dirty="0" smtClean="0">
                <a:solidFill>
                  <a:prstClr val="black"/>
                </a:solidFill>
                <a:latin typeface="標楷體" panose="03000509000000000000" pitchFamily="65" charset="-120"/>
                <a:ea typeface="標楷體" panose="03000509000000000000" pitchFamily="65" charset="-120"/>
              </a:rPr>
              <a:t>)</a:t>
            </a:r>
            <a:r>
              <a:rPr lang="zh-TW" altLang="en-US" sz="2800" dirty="0" smtClean="0">
                <a:solidFill>
                  <a:prstClr val="black"/>
                </a:solidFill>
                <a:latin typeface="標楷體" panose="03000509000000000000" pitchFamily="65" charset="-120"/>
                <a:ea typeface="標楷體" panose="03000509000000000000" pitchFamily="65" charset="-120"/>
              </a:rPr>
              <a:t>。</a:t>
            </a:r>
            <a:endParaRPr lang="en-US" altLang="zh-TW" sz="2800" dirty="0">
              <a:solidFill>
                <a:prstClr val="black"/>
              </a:solidFill>
              <a:latin typeface="標楷體" panose="03000509000000000000" pitchFamily="65" charset="-120"/>
              <a:ea typeface="標楷體" panose="03000509000000000000" pitchFamily="65" charset="-120"/>
            </a:endParaRPr>
          </a:p>
          <a:p>
            <a:pPr marL="266700" indent="-266700"/>
            <a:r>
              <a:rPr lang="en-US" altLang="zh-TW" sz="2800" dirty="0" smtClean="0">
                <a:solidFill>
                  <a:prstClr val="black"/>
                </a:solidFill>
                <a:latin typeface="標楷體" panose="03000509000000000000" pitchFamily="65" charset="-120"/>
                <a:ea typeface="標楷體" panose="03000509000000000000" pitchFamily="65" charset="-120"/>
              </a:rPr>
              <a:t>2.</a:t>
            </a:r>
            <a:r>
              <a:rPr lang="zh-TW" altLang="en-US" sz="2800" dirty="0" smtClean="0">
                <a:solidFill>
                  <a:prstClr val="black"/>
                </a:solidFill>
                <a:latin typeface="標楷體" panose="03000509000000000000" pitchFamily="65" charset="-120"/>
                <a:ea typeface="標楷體" panose="03000509000000000000" pitchFamily="65" charset="-120"/>
              </a:rPr>
              <a:t>請不要預設廠商測試不會過，此說法會造成廠商聯想本所已有預設之施作廠商，將影響採購秩序。</a:t>
            </a:r>
            <a:endParaRPr lang="en-US" altLang="zh-TW" sz="2800" dirty="0" smtClean="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96219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zh-TW" sz="4000" dirty="0">
                <a:latin typeface="標楷體" panose="03000509000000000000" pitchFamily="65" charset="-120"/>
                <a:ea typeface="標楷體" panose="03000509000000000000" pitchFamily="65" charset="-120"/>
              </a:rPr>
              <a:t>辦理採購包含後續數年維護服務之價格</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zh-TW" sz="4000" dirty="0">
                <a:latin typeface="標楷體" panose="03000509000000000000" pitchFamily="65" charset="-120"/>
                <a:ea typeface="標楷體" panose="03000509000000000000" pitchFamily="65" charset="-120"/>
              </a:rPr>
              <a:t>一併考量發包</a:t>
            </a:r>
            <a:endParaRPr lang="zh-TW" altLang="en-US" sz="4000" dirty="0"/>
          </a:p>
        </p:txBody>
      </p:sp>
      <p:graphicFrame>
        <p:nvGraphicFramePr>
          <p:cNvPr id="4" name="表格 3"/>
          <p:cNvGraphicFramePr>
            <a:graphicFrameLocks noGrp="1"/>
          </p:cNvGraphicFramePr>
          <p:nvPr>
            <p:extLst>
              <p:ext uri="{D42A27DB-BD31-4B8C-83A1-F6EECF244321}">
                <p14:modId xmlns:p14="http://schemas.microsoft.com/office/powerpoint/2010/main" val="744341387"/>
              </p:ext>
            </p:extLst>
          </p:nvPr>
        </p:nvGraphicFramePr>
        <p:xfrm>
          <a:off x="1530276" y="2340471"/>
          <a:ext cx="6840760" cy="3518109"/>
        </p:xfrm>
        <a:graphic>
          <a:graphicData uri="http://schemas.openxmlformats.org/drawingml/2006/table">
            <a:tbl>
              <a:tblPr firstRow="1" firstCol="1" bandRow="1"/>
              <a:tblGrid>
                <a:gridCol w="3561576"/>
                <a:gridCol w="1566732"/>
                <a:gridCol w="1712452"/>
              </a:tblGrid>
              <a:tr h="792089">
                <a:tc>
                  <a:txBody>
                    <a:bodyPr/>
                    <a:lstStyle/>
                    <a:p>
                      <a:pPr algn="ctr">
                        <a:lnSpc>
                          <a:spcPts val="2400"/>
                        </a:lnSpc>
                        <a:spcAft>
                          <a:spcPts val="0"/>
                        </a:spcAft>
                      </a:pPr>
                      <a:r>
                        <a:rPr lang="zh-TW" sz="2000" kern="100" dirty="0">
                          <a:effectLst/>
                          <a:latin typeface="Times New Roman"/>
                          <a:ea typeface="標楷體"/>
                          <a:cs typeface="Times New Roman"/>
                        </a:rPr>
                        <a:t>比較項目</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2400"/>
                        </a:lnSpc>
                        <a:spcAft>
                          <a:spcPts val="0"/>
                        </a:spcAft>
                      </a:pPr>
                      <a:r>
                        <a:rPr lang="zh-TW" sz="2000" b="1" kern="100" dirty="0">
                          <a:effectLst/>
                          <a:latin typeface="Times New Roman"/>
                          <a:ea typeface="標楷體"/>
                          <a:cs typeface="Times New Roman"/>
                        </a:rPr>
                        <a:t>分開辦理</a:t>
                      </a:r>
                      <a:endParaRPr lang="zh-TW" sz="2000" kern="100" dirty="0">
                        <a:effectLst/>
                        <a:latin typeface="Times New Roman"/>
                        <a:ea typeface="新細明體"/>
                        <a:cs typeface="Times New Roman"/>
                      </a:endParaRPr>
                    </a:p>
                    <a:p>
                      <a:pPr algn="l">
                        <a:lnSpc>
                          <a:spcPts val="2400"/>
                        </a:lnSpc>
                        <a:spcAft>
                          <a:spcPts val="0"/>
                        </a:spcAft>
                      </a:pPr>
                      <a:r>
                        <a:rPr lang="en-US" sz="2000" b="1" kern="100" dirty="0">
                          <a:effectLst/>
                          <a:latin typeface="標楷體"/>
                          <a:ea typeface="新細明體"/>
                          <a:cs typeface="Times New Roman"/>
                        </a:rPr>
                        <a:t>(</a:t>
                      </a:r>
                      <a:r>
                        <a:rPr lang="zh-TW" sz="2000" b="1" kern="100" dirty="0">
                          <a:effectLst/>
                          <a:latin typeface="Times New Roman"/>
                          <a:ea typeface="標楷體"/>
                          <a:cs typeface="Times New Roman"/>
                        </a:rPr>
                        <a:t>方案一</a:t>
                      </a:r>
                      <a:r>
                        <a:rPr lang="en-US" sz="2000" b="1" kern="100" dirty="0">
                          <a:effectLst/>
                          <a:latin typeface="Times New Roman"/>
                          <a:ea typeface="標楷體"/>
                          <a:cs typeface="Times New Roman"/>
                        </a:rPr>
                        <a:t>)</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2400"/>
                        </a:lnSpc>
                        <a:spcAft>
                          <a:spcPts val="0"/>
                        </a:spcAft>
                      </a:pPr>
                      <a:r>
                        <a:rPr lang="zh-TW" sz="2000" b="1" kern="100">
                          <a:effectLst/>
                          <a:latin typeface="Times New Roman"/>
                          <a:ea typeface="標楷體"/>
                          <a:cs typeface="Times New Roman"/>
                        </a:rPr>
                        <a:t>合併辦理</a:t>
                      </a:r>
                      <a:endParaRPr lang="zh-TW" sz="2000" kern="100">
                        <a:effectLst/>
                        <a:latin typeface="Times New Roman"/>
                        <a:ea typeface="新細明體"/>
                        <a:cs typeface="Times New Roman"/>
                      </a:endParaRPr>
                    </a:p>
                    <a:p>
                      <a:pPr algn="l">
                        <a:lnSpc>
                          <a:spcPts val="2400"/>
                        </a:lnSpc>
                        <a:spcAft>
                          <a:spcPts val="0"/>
                        </a:spcAft>
                      </a:pPr>
                      <a:r>
                        <a:rPr lang="en-US" sz="2000" b="1" kern="100">
                          <a:effectLst/>
                          <a:latin typeface="標楷體"/>
                          <a:ea typeface="新細明體"/>
                          <a:cs typeface="Times New Roman"/>
                        </a:rPr>
                        <a:t>(</a:t>
                      </a:r>
                      <a:r>
                        <a:rPr lang="zh-TW" sz="2000" b="1" kern="100">
                          <a:effectLst/>
                          <a:latin typeface="Times New Roman"/>
                          <a:ea typeface="標楷體"/>
                          <a:cs typeface="Times New Roman"/>
                        </a:rPr>
                        <a:t>方案二</a:t>
                      </a:r>
                      <a:r>
                        <a:rPr lang="en-US" sz="2000" b="1" kern="100">
                          <a:effectLst/>
                          <a:latin typeface="Times New Roman"/>
                          <a:ea typeface="標楷體"/>
                          <a:cs typeface="Times New Roman"/>
                        </a:rPr>
                        <a:t>)</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5204">
                <a:tc>
                  <a:txBody>
                    <a:bodyPr/>
                    <a:lstStyle/>
                    <a:p>
                      <a:pPr algn="l">
                        <a:lnSpc>
                          <a:spcPts val="2400"/>
                        </a:lnSpc>
                        <a:spcAft>
                          <a:spcPts val="0"/>
                        </a:spcAft>
                      </a:pPr>
                      <a:r>
                        <a:rPr lang="zh-TW" sz="2000" kern="100">
                          <a:effectLst/>
                          <a:latin typeface="Times New Roman"/>
                          <a:ea typeface="標楷體"/>
                          <a:cs typeface="Times New Roman"/>
                        </a:rPr>
                        <a:t>預算支用</a:t>
                      </a:r>
                      <a:r>
                        <a:rPr lang="en-US" sz="2000" kern="100">
                          <a:effectLst/>
                          <a:latin typeface="Times New Roman"/>
                          <a:ea typeface="標楷體"/>
                          <a:cs typeface="Times New Roman"/>
                        </a:rPr>
                        <a:t>/</a:t>
                      </a:r>
                      <a:r>
                        <a:rPr lang="zh-TW" sz="2000" kern="100">
                          <a:effectLst/>
                          <a:latin typeface="Times New Roman"/>
                          <a:ea typeface="標楷體"/>
                          <a:cs typeface="Times New Roman"/>
                        </a:rPr>
                        <a:t>調度彈性大小</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pPr>
                      <a:r>
                        <a:rPr lang="zh-TW" sz="2000" kern="100" dirty="0">
                          <a:solidFill>
                            <a:srgbClr val="0000FF"/>
                          </a:solidFill>
                          <a:effectLst/>
                          <a:latin typeface="Times New Roman"/>
                          <a:ea typeface="標楷體"/>
                          <a:cs typeface="Times New Roman"/>
                        </a:rPr>
                        <a:t>大</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pPr>
                      <a:r>
                        <a:rPr lang="zh-TW" sz="2000" kern="100" dirty="0">
                          <a:effectLst/>
                          <a:latin typeface="Times New Roman"/>
                          <a:ea typeface="標楷體"/>
                          <a:cs typeface="Times New Roman"/>
                        </a:rPr>
                        <a:t>小</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5204">
                <a:tc>
                  <a:txBody>
                    <a:bodyPr/>
                    <a:lstStyle/>
                    <a:p>
                      <a:pPr algn="l">
                        <a:lnSpc>
                          <a:spcPts val="2400"/>
                        </a:lnSpc>
                        <a:spcAft>
                          <a:spcPts val="0"/>
                        </a:spcAft>
                      </a:pPr>
                      <a:r>
                        <a:rPr lang="zh-TW" sz="2000" kern="100" dirty="0">
                          <a:effectLst/>
                          <a:latin typeface="Times New Roman"/>
                          <a:ea typeface="標楷體"/>
                          <a:cs typeface="Times New Roman"/>
                        </a:rPr>
                        <a:t>契約履約期限長短</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pPr>
                      <a:r>
                        <a:rPr lang="zh-TW" sz="2000" kern="100">
                          <a:solidFill>
                            <a:srgbClr val="0000FF"/>
                          </a:solidFill>
                          <a:effectLst/>
                          <a:latin typeface="Times New Roman"/>
                          <a:ea typeface="標楷體"/>
                          <a:cs typeface="Times New Roman"/>
                        </a:rPr>
                        <a:t>短</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pPr>
                      <a:r>
                        <a:rPr lang="zh-TW" sz="2000" kern="100" dirty="0">
                          <a:effectLst/>
                          <a:latin typeface="Times New Roman"/>
                          <a:ea typeface="標楷體"/>
                          <a:cs typeface="Times New Roman"/>
                        </a:rPr>
                        <a:t>長</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5204">
                <a:tc>
                  <a:txBody>
                    <a:bodyPr/>
                    <a:lstStyle/>
                    <a:p>
                      <a:pPr algn="l">
                        <a:lnSpc>
                          <a:spcPts val="2400"/>
                        </a:lnSpc>
                        <a:spcAft>
                          <a:spcPts val="0"/>
                        </a:spcAft>
                      </a:pPr>
                      <a:r>
                        <a:rPr lang="zh-TW" sz="2000" kern="100">
                          <a:effectLst/>
                          <a:latin typeface="Times New Roman"/>
                          <a:ea typeface="標楷體"/>
                          <a:cs typeface="Times New Roman"/>
                        </a:rPr>
                        <a:t>開標決標議價空間大小</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pPr>
                      <a:r>
                        <a:rPr lang="zh-TW" sz="2000" kern="100">
                          <a:effectLst/>
                          <a:latin typeface="Times New Roman"/>
                          <a:ea typeface="標楷體"/>
                          <a:cs typeface="Times New Roman"/>
                        </a:rPr>
                        <a:t>小</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pPr>
                      <a:r>
                        <a:rPr lang="zh-TW" sz="2000" kern="100" dirty="0">
                          <a:solidFill>
                            <a:srgbClr val="0000FF"/>
                          </a:solidFill>
                          <a:effectLst/>
                          <a:latin typeface="Times New Roman"/>
                          <a:ea typeface="標楷體"/>
                          <a:cs typeface="Times New Roman"/>
                        </a:rPr>
                        <a:t>大</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5204">
                <a:tc>
                  <a:txBody>
                    <a:bodyPr/>
                    <a:lstStyle/>
                    <a:p>
                      <a:pPr algn="l">
                        <a:lnSpc>
                          <a:spcPts val="2400"/>
                        </a:lnSpc>
                        <a:spcAft>
                          <a:spcPts val="0"/>
                        </a:spcAft>
                      </a:pPr>
                      <a:r>
                        <a:rPr lang="zh-TW" sz="2000" kern="100">
                          <a:effectLst/>
                          <a:latin typeface="Times New Roman"/>
                          <a:ea typeface="標楷體"/>
                          <a:cs typeface="Times New Roman"/>
                        </a:rPr>
                        <a:t>辦理採購案件件數多少</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pPr>
                      <a:r>
                        <a:rPr lang="zh-TW" sz="2000" kern="100" dirty="0">
                          <a:effectLst/>
                          <a:latin typeface="Times New Roman"/>
                          <a:ea typeface="標楷體"/>
                          <a:cs typeface="Times New Roman"/>
                        </a:rPr>
                        <a:t>多</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pPr>
                      <a:r>
                        <a:rPr lang="zh-TW" sz="2000" kern="100" dirty="0">
                          <a:solidFill>
                            <a:srgbClr val="0000FF"/>
                          </a:solidFill>
                          <a:effectLst/>
                          <a:latin typeface="Times New Roman"/>
                          <a:ea typeface="標楷體"/>
                          <a:cs typeface="Times New Roman"/>
                        </a:rPr>
                        <a:t>少</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5204">
                <a:tc>
                  <a:txBody>
                    <a:bodyPr/>
                    <a:lstStyle/>
                    <a:p>
                      <a:pPr algn="l">
                        <a:lnSpc>
                          <a:spcPts val="2400"/>
                        </a:lnSpc>
                        <a:spcAft>
                          <a:spcPts val="0"/>
                        </a:spcAft>
                      </a:pPr>
                      <a:r>
                        <a:rPr lang="zh-TW" sz="2000" kern="100">
                          <a:effectLst/>
                          <a:latin typeface="Times New Roman"/>
                          <a:ea typeface="標楷體"/>
                          <a:cs typeface="Times New Roman"/>
                        </a:rPr>
                        <a:t>後續契約終止機率大小</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pPr>
                      <a:r>
                        <a:rPr lang="zh-TW" sz="2000" kern="100">
                          <a:solidFill>
                            <a:srgbClr val="0000FF"/>
                          </a:solidFill>
                          <a:effectLst/>
                          <a:latin typeface="Times New Roman"/>
                          <a:ea typeface="標楷體"/>
                          <a:cs typeface="Times New Roman"/>
                        </a:rPr>
                        <a:t>小</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pPr>
                      <a:r>
                        <a:rPr lang="zh-TW" sz="2000" kern="100" dirty="0">
                          <a:effectLst/>
                          <a:latin typeface="Times New Roman"/>
                          <a:ea typeface="標楷體"/>
                          <a:cs typeface="Times New Roman"/>
                        </a:rPr>
                        <a:t>大</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矩形 4"/>
          <p:cNvSpPr/>
          <p:nvPr/>
        </p:nvSpPr>
        <p:spPr>
          <a:xfrm>
            <a:off x="666180" y="1574689"/>
            <a:ext cx="3262432" cy="461665"/>
          </a:xfrm>
          <a:prstGeom prst="rect">
            <a:avLst/>
          </a:prstGeom>
        </p:spPr>
        <p:txBody>
          <a:bodyPr wrap="none">
            <a:spAutoFit/>
          </a:bodyPr>
          <a:lstStyle/>
          <a:p>
            <a:r>
              <a:rPr lang="zh-TW" altLang="en-US" sz="2400" dirty="0" smtClean="0">
                <a:solidFill>
                  <a:srgbClr val="0033CC"/>
                </a:solidFill>
                <a:effectLst>
                  <a:outerShdw blurRad="38100" dist="38100" dir="2700000" algn="tl">
                    <a:srgbClr val="000000">
                      <a:alpha val="43137"/>
                    </a:srgbClr>
                  </a:outerShdw>
                </a:effectLst>
                <a:latin typeface="標楷體"/>
                <a:ea typeface="標楷體"/>
              </a:rPr>
              <a:t>★</a:t>
            </a:r>
            <a:r>
              <a:rPr lang="zh-TW" altLang="zh-TW" sz="24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執行</a:t>
            </a:r>
            <a:r>
              <a:rPr lang="zh-TW" altLang="zh-TW" sz="24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方案之優缺點：</a:t>
            </a:r>
            <a:endParaRPr lang="zh-TW" altLang="en-US" sz="24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6" name="矩形 5"/>
          <p:cNvSpPr/>
          <p:nvPr/>
        </p:nvSpPr>
        <p:spPr>
          <a:xfrm>
            <a:off x="882204" y="6035266"/>
            <a:ext cx="7272808" cy="461665"/>
          </a:xfrm>
          <a:prstGeom prst="rect">
            <a:avLst/>
          </a:prstGeom>
        </p:spPr>
        <p:txBody>
          <a:bodyPr wrap="square">
            <a:spAutoFit/>
          </a:bodyPr>
          <a:lstStyle/>
          <a:p>
            <a:r>
              <a:rPr lang="en-US" altLang="zh-TW" sz="2400" b="1" dirty="0" smtClean="0">
                <a:latin typeface="標楷體"/>
                <a:ea typeface="標楷體"/>
              </a:rPr>
              <a:t>※</a:t>
            </a:r>
            <a:r>
              <a:rPr lang="zh-TW" altLang="zh-TW" sz="2400" b="1" dirty="0" smtClean="0">
                <a:latin typeface="標楷體" panose="03000509000000000000" pitchFamily="65" charset="-120"/>
                <a:ea typeface="標楷體" panose="03000509000000000000" pitchFamily="65" charset="-120"/>
              </a:rPr>
              <a:t>方案</a:t>
            </a:r>
            <a:r>
              <a:rPr lang="zh-TW" altLang="zh-TW" sz="2400" b="1" dirty="0">
                <a:latin typeface="標楷體" panose="03000509000000000000" pitchFamily="65" charset="-120"/>
                <a:ea typeface="標楷體" panose="03000509000000000000" pitchFamily="65" charset="-120"/>
              </a:rPr>
              <a:t>一為目前本所現行的辦理方式，不製作案例</a:t>
            </a:r>
            <a:r>
              <a:rPr lang="zh-TW" altLang="zh-TW" b="1" dirty="0"/>
              <a:t>。</a:t>
            </a:r>
            <a:endParaRPr lang="zh-TW" altLang="zh-TW" dirty="0"/>
          </a:p>
        </p:txBody>
      </p:sp>
    </p:spTree>
    <p:extLst>
      <p:ext uri="{BB962C8B-B14F-4D97-AF65-F5344CB8AC3E}">
        <p14:creationId xmlns:p14="http://schemas.microsoft.com/office/powerpoint/2010/main" val="17156780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80231"/>
            <a:ext cx="9624060" cy="957550"/>
          </a:xfrm>
        </p:spPr>
        <p:txBody>
          <a:bodyPr>
            <a:normAutofit/>
          </a:bodyPr>
          <a:lstStyle/>
          <a:p>
            <a:r>
              <a:rPr lang="zh-TW" altLang="en-US" sz="4000" dirty="0">
                <a:latin typeface="標楷體" panose="03000509000000000000" pitchFamily="65" charset="-120"/>
                <a:ea typeface="標楷體" panose="03000509000000000000" pitchFamily="65" charset="-120"/>
              </a:rPr>
              <a:t>廠商報價低於底價</a:t>
            </a:r>
            <a:r>
              <a:rPr lang="en-US" altLang="zh-TW" sz="4000" dirty="0">
                <a:latin typeface="標楷體" panose="03000509000000000000" pitchFamily="65" charset="-120"/>
                <a:ea typeface="標楷體" panose="03000509000000000000" pitchFamily="65" charset="-120"/>
              </a:rPr>
              <a:t>80%</a:t>
            </a:r>
            <a:r>
              <a:rPr lang="zh-TW" altLang="en-US" sz="4000" dirty="0">
                <a:latin typeface="標楷體" panose="03000509000000000000" pitchFamily="65" charset="-120"/>
                <a:ea typeface="標楷體" panose="03000509000000000000" pitchFamily="65" charset="-120"/>
              </a:rPr>
              <a:t>誠信履約之虞的審查</a:t>
            </a:r>
            <a:endParaRPr lang="zh-TW" altLang="en-US" sz="4400" dirty="0"/>
          </a:p>
        </p:txBody>
      </p:sp>
      <p:sp>
        <p:nvSpPr>
          <p:cNvPr id="5" name="文字方塊 4"/>
          <p:cNvSpPr txBox="1"/>
          <p:nvPr/>
        </p:nvSpPr>
        <p:spPr>
          <a:xfrm>
            <a:off x="998735" y="1188343"/>
            <a:ext cx="8411864" cy="5386090"/>
          </a:xfrm>
          <a:prstGeom prst="rect">
            <a:avLst/>
          </a:prstGeom>
          <a:noFill/>
        </p:spPr>
        <p:txBody>
          <a:bodyPr wrap="square" rtlCol="0">
            <a:spAutoFit/>
          </a:bodyPr>
          <a:lstStyle/>
          <a:p>
            <a:r>
              <a:rPr lang="zh-TW" altLang="en-US" sz="3200" dirty="0" smtClean="0">
                <a:solidFill>
                  <a:prstClr val="black"/>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建議事項</a:t>
            </a:r>
            <a:r>
              <a:rPr lang="en-US" altLang="zh-TW" sz="3200" dirty="0" smtClean="0">
                <a:solidFill>
                  <a:prstClr val="black"/>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p>
            <a:pPr marL="266700" indent="-266700"/>
            <a:r>
              <a:rPr lang="en-US" altLang="zh-TW" sz="2400" dirty="0" smtClean="0">
                <a:solidFill>
                  <a:prstClr val="black"/>
                </a:solidFill>
                <a:latin typeface="標楷體" panose="03000509000000000000" pitchFamily="65" charset="-120"/>
                <a:ea typeface="標楷體" panose="03000509000000000000" pitchFamily="65" charset="-120"/>
              </a:rPr>
              <a:t>1.</a:t>
            </a:r>
            <a:r>
              <a:rPr lang="zh-TW" altLang="en-US" sz="2400" dirty="0" smtClean="0">
                <a:solidFill>
                  <a:prstClr val="black"/>
                </a:solidFill>
                <a:latin typeface="標楷體" panose="03000509000000000000" pitchFamily="65" charset="-120"/>
                <a:ea typeface="標楷體" panose="03000509000000000000" pitchFamily="65" charset="-120"/>
              </a:rPr>
              <a:t>本</a:t>
            </a:r>
            <a:r>
              <a:rPr lang="zh-TW" altLang="en-US" sz="2400" dirty="0">
                <a:solidFill>
                  <a:prstClr val="black"/>
                </a:solidFill>
                <a:latin typeface="標楷體" panose="03000509000000000000" pitchFamily="65" charset="-120"/>
                <a:ea typeface="標楷體" panose="03000509000000000000" pitchFamily="65" charset="-120"/>
              </a:rPr>
              <a:t>案可請廠商提出已完成履約案件中，與本案需求項目相似之資料，供評斷是否</a:t>
            </a:r>
            <a:r>
              <a:rPr lang="zh-TW" altLang="en-US" sz="2400" dirty="0" smtClean="0">
                <a:solidFill>
                  <a:prstClr val="black"/>
                </a:solidFill>
                <a:latin typeface="標楷體" panose="03000509000000000000" pitchFamily="65" charset="-120"/>
                <a:ea typeface="標楷體" panose="03000509000000000000" pitchFamily="65" charset="-120"/>
              </a:rPr>
              <a:t>有誠信履約之虞即可</a:t>
            </a:r>
            <a:r>
              <a:rPr lang="zh-TW" altLang="en-US" sz="2400" dirty="0" smtClean="0">
                <a:solidFill>
                  <a:prstClr val="black"/>
                </a:solidFill>
                <a:latin typeface="標楷體" panose="03000509000000000000" pitchFamily="65" charset="-120"/>
                <a:ea typeface="標楷體" panose="03000509000000000000" pitchFamily="65" charset="-120"/>
              </a:rPr>
              <a:t>。例如</a:t>
            </a:r>
            <a:r>
              <a:rPr lang="en-US" altLang="zh-TW" sz="2400" dirty="0" smtClean="0">
                <a:solidFill>
                  <a:prstClr val="black"/>
                </a:solidFill>
                <a:latin typeface="標楷體" panose="03000509000000000000" pitchFamily="65" charset="-120"/>
                <a:ea typeface="標楷體" panose="03000509000000000000" pitchFamily="65" charset="-120"/>
              </a:rPr>
              <a:t>:</a:t>
            </a:r>
            <a:r>
              <a:rPr lang="zh-TW" altLang="en-US" sz="2400" dirty="0" smtClean="0">
                <a:solidFill>
                  <a:prstClr val="black"/>
                </a:solidFill>
                <a:latin typeface="標楷體" panose="03000509000000000000" pitchFamily="65" charset="-120"/>
                <a:ea typeface="標楷體" panose="03000509000000000000" pitchFamily="65" charset="-120"/>
              </a:rPr>
              <a:t>廠商所</a:t>
            </a:r>
            <a:r>
              <a:rPr lang="zh-TW" altLang="en-US" sz="2400" dirty="0" smtClean="0">
                <a:solidFill>
                  <a:prstClr val="black"/>
                </a:solidFill>
                <a:latin typeface="標楷體" panose="03000509000000000000" pitchFamily="65" charset="-120"/>
                <a:ea typeface="標楷體" panose="03000509000000000000" pitchFamily="65" charset="-120"/>
              </a:rPr>
              <a:t>提理由書中敘及已</a:t>
            </a:r>
            <a:r>
              <a:rPr lang="zh-TW" altLang="en-US" sz="2400" dirty="0" smtClean="0">
                <a:solidFill>
                  <a:prstClr val="black"/>
                </a:solidFill>
                <a:latin typeface="標楷體" panose="03000509000000000000" pitchFamily="65" charset="-120"/>
                <a:ea typeface="標楷體" panose="03000509000000000000" pitchFamily="65" charset="-120"/>
              </a:rPr>
              <a:t>履約完成</a:t>
            </a:r>
            <a:r>
              <a:rPr lang="en-US" altLang="zh-TW" sz="2400" dirty="0" smtClean="0">
                <a:solidFill>
                  <a:prstClr val="black"/>
                </a:solidFill>
                <a:latin typeface="標楷體" panose="03000509000000000000" pitchFamily="65" charset="-120"/>
                <a:ea typeface="標楷體" panose="03000509000000000000" pitchFamily="65" charset="-120"/>
              </a:rPr>
              <a:t>23</a:t>
            </a:r>
            <a:r>
              <a:rPr lang="zh-TW" altLang="en-US" sz="2400" dirty="0" smtClean="0">
                <a:solidFill>
                  <a:prstClr val="black"/>
                </a:solidFill>
                <a:latin typeface="標楷體" panose="03000509000000000000" pitchFamily="65" charset="-120"/>
                <a:ea typeface="標楷體" panose="03000509000000000000" pitchFamily="65" charset="-120"/>
              </a:rPr>
              <a:t>件採購</a:t>
            </a:r>
            <a:r>
              <a:rPr lang="zh-TW" altLang="en-US" sz="2400" dirty="0" smtClean="0">
                <a:solidFill>
                  <a:prstClr val="black"/>
                </a:solidFill>
                <a:latin typeface="標楷體" panose="03000509000000000000" pitchFamily="65" charset="-120"/>
                <a:ea typeface="標楷體" panose="03000509000000000000" pitchFamily="65" charset="-120"/>
              </a:rPr>
              <a:t>案，使用單位可請廠商提供與</a:t>
            </a:r>
            <a:r>
              <a:rPr lang="zh-TW" altLang="en-US" sz="2400" dirty="0" smtClean="0">
                <a:solidFill>
                  <a:prstClr val="black"/>
                </a:solidFill>
                <a:latin typeface="標楷體" panose="03000509000000000000" pitchFamily="65" charset="-120"/>
                <a:ea typeface="標楷體" panose="03000509000000000000" pitchFamily="65" charset="-120"/>
              </a:rPr>
              <a:t>本案需求項目相似</a:t>
            </a:r>
            <a:r>
              <a:rPr lang="zh-TW" altLang="en-US" sz="2400" dirty="0" smtClean="0">
                <a:solidFill>
                  <a:prstClr val="black"/>
                </a:solidFill>
                <a:latin typeface="標楷體" panose="03000509000000000000" pitchFamily="65" charset="-120"/>
                <a:ea typeface="標楷體" panose="03000509000000000000" pitchFamily="65" charset="-120"/>
              </a:rPr>
              <a:t>之佐證文件</a:t>
            </a:r>
            <a:r>
              <a:rPr lang="zh-TW" altLang="en-US" sz="2400" dirty="0" smtClean="0">
                <a:solidFill>
                  <a:prstClr val="black"/>
                </a:solidFill>
                <a:latin typeface="標楷體" panose="03000509000000000000" pitchFamily="65" charset="-120"/>
                <a:ea typeface="標楷體" panose="03000509000000000000" pitchFamily="65" charset="-120"/>
              </a:rPr>
              <a:t>。</a:t>
            </a:r>
            <a:endParaRPr lang="en-US" altLang="zh-TW" sz="2400" dirty="0">
              <a:solidFill>
                <a:prstClr val="black"/>
              </a:solidFill>
              <a:latin typeface="標楷體" panose="03000509000000000000" pitchFamily="65" charset="-120"/>
              <a:ea typeface="標楷體" panose="03000509000000000000" pitchFamily="65" charset="-120"/>
            </a:endParaRPr>
          </a:p>
          <a:p>
            <a:pPr marL="266700" indent="-266700"/>
            <a:r>
              <a:rPr lang="en-US" altLang="zh-TW" sz="2400" dirty="0">
                <a:solidFill>
                  <a:prstClr val="black"/>
                </a:solidFill>
                <a:latin typeface="標楷體" panose="03000509000000000000" pitchFamily="65" charset="-120"/>
                <a:ea typeface="標楷體" panose="03000509000000000000" pitchFamily="65" charset="-120"/>
              </a:rPr>
              <a:t>2</a:t>
            </a:r>
            <a:r>
              <a:rPr lang="en-US" altLang="zh-TW" sz="2400" dirty="0" smtClean="0">
                <a:solidFill>
                  <a:prstClr val="black"/>
                </a:solidFill>
                <a:latin typeface="標楷體" panose="03000509000000000000" pitchFamily="65" charset="-120"/>
                <a:ea typeface="標楷體" panose="03000509000000000000" pitchFamily="65" charset="-120"/>
              </a:rPr>
              <a:t>.</a:t>
            </a:r>
            <a:r>
              <a:rPr lang="zh-TW" altLang="en-US" sz="2400" dirty="0" smtClean="0">
                <a:solidFill>
                  <a:prstClr val="black"/>
                </a:solidFill>
                <a:latin typeface="標楷體" panose="03000509000000000000" pitchFamily="65" charset="-120"/>
                <a:ea typeface="標楷體" panose="03000509000000000000" pitchFamily="65" charset="-120"/>
              </a:rPr>
              <a:t>使用單位</a:t>
            </a:r>
            <a:r>
              <a:rPr lang="zh-TW" altLang="en-US" sz="2400" dirty="0">
                <a:solidFill>
                  <a:prstClr val="black"/>
                </a:solidFill>
                <a:latin typeface="標楷體" panose="03000509000000000000" pitchFamily="65" charset="-120"/>
                <a:ea typeface="標楷體" panose="03000509000000000000" pitchFamily="65" charset="-120"/>
              </a:rPr>
              <a:t>如擔心廠商履約品質，可事先審查規格或履約能力證明等資料。勿就公告招標沒有要求之</a:t>
            </a:r>
            <a:r>
              <a:rPr lang="zh-TW" altLang="en-US" sz="2400" dirty="0" smtClean="0">
                <a:solidFill>
                  <a:prstClr val="black"/>
                </a:solidFill>
                <a:latin typeface="標楷體" panose="03000509000000000000" pitchFamily="65" charset="-120"/>
                <a:ea typeface="標楷體" panose="03000509000000000000" pitchFamily="65" charset="-120"/>
              </a:rPr>
              <a:t>項目</a:t>
            </a:r>
            <a:r>
              <a:rPr lang="zh-TW" altLang="en-US" sz="2400" dirty="0" smtClean="0">
                <a:solidFill>
                  <a:prstClr val="black"/>
                </a:solidFill>
                <a:latin typeface="新細明體"/>
              </a:rPr>
              <a:t>，</a:t>
            </a:r>
            <a:r>
              <a:rPr lang="zh-TW" altLang="en-US" sz="2400" dirty="0" smtClean="0">
                <a:solidFill>
                  <a:prstClr val="black"/>
                </a:solidFill>
                <a:latin typeface="標楷體" panose="03000509000000000000" pitchFamily="65" charset="-120"/>
                <a:ea typeface="標楷體" panose="03000509000000000000" pitchFamily="65" charset="-120"/>
              </a:rPr>
              <a:t>於審查報價低於底價</a:t>
            </a:r>
            <a:r>
              <a:rPr lang="en-US" altLang="zh-TW" sz="2400" dirty="0" smtClean="0">
                <a:solidFill>
                  <a:prstClr val="black"/>
                </a:solidFill>
                <a:latin typeface="標楷體" panose="03000509000000000000" pitchFamily="65" charset="-120"/>
                <a:ea typeface="標楷體" panose="03000509000000000000" pitchFamily="65" charset="-120"/>
              </a:rPr>
              <a:t>80%</a:t>
            </a:r>
            <a:r>
              <a:rPr lang="zh-TW" altLang="en-US" sz="2400" dirty="0" smtClean="0">
                <a:solidFill>
                  <a:prstClr val="black"/>
                </a:solidFill>
                <a:latin typeface="標楷體" panose="03000509000000000000" pitchFamily="65" charset="-120"/>
                <a:ea typeface="標楷體" panose="03000509000000000000" pitchFamily="65" charset="-120"/>
              </a:rPr>
              <a:t>時要求</a:t>
            </a:r>
            <a:r>
              <a:rPr lang="zh-TW" altLang="en-US" sz="2400" dirty="0" smtClean="0">
                <a:solidFill>
                  <a:prstClr val="black"/>
                </a:solidFill>
                <a:latin typeface="標楷體"/>
                <a:ea typeface="標楷體"/>
              </a:rPr>
              <a:t>。</a:t>
            </a:r>
            <a:endParaRPr lang="zh-TW" altLang="en-US" sz="2400" dirty="0">
              <a:solidFill>
                <a:prstClr val="black"/>
              </a:solidFill>
              <a:latin typeface="標楷體" panose="03000509000000000000" pitchFamily="65" charset="-120"/>
              <a:ea typeface="標楷體" panose="03000509000000000000" pitchFamily="65" charset="-120"/>
            </a:endParaRPr>
          </a:p>
          <a:p>
            <a:pPr marL="266700" indent="-266700"/>
            <a:r>
              <a:rPr lang="en-US" altLang="zh-TW" sz="2400" dirty="0" smtClean="0">
                <a:solidFill>
                  <a:prstClr val="black"/>
                </a:solidFill>
                <a:latin typeface="標楷體" panose="03000509000000000000" pitchFamily="65" charset="-120"/>
                <a:ea typeface="標楷體" panose="03000509000000000000" pitchFamily="65" charset="-120"/>
              </a:rPr>
              <a:t>3.</a:t>
            </a:r>
            <a:r>
              <a:rPr lang="zh-TW" altLang="en-US" sz="2400" dirty="0" smtClean="0">
                <a:solidFill>
                  <a:prstClr val="black"/>
                </a:solidFill>
                <a:latin typeface="標楷體" panose="03000509000000000000" pitchFamily="65" charset="-120"/>
                <a:ea typeface="標楷體" panose="03000509000000000000" pitchFamily="65" charset="-120"/>
              </a:rPr>
              <a:t>廠商</a:t>
            </a:r>
            <a:r>
              <a:rPr lang="zh-TW" altLang="en-US" sz="2400" dirty="0">
                <a:solidFill>
                  <a:prstClr val="black"/>
                </a:solidFill>
                <a:latin typeface="標楷體" panose="03000509000000000000" pitchFamily="65" charset="-120"/>
                <a:ea typeface="標楷體" panose="03000509000000000000" pitchFamily="65" charset="-120"/>
              </a:rPr>
              <a:t>可否通過測試係屬廠商應負責之行為，不可預作推測。如得標廠商無法完成履約，將依採購法</a:t>
            </a:r>
            <a:r>
              <a:rPr lang="en-US" altLang="zh-TW" sz="2400" dirty="0">
                <a:solidFill>
                  <a:prstClr val="black"/>
                </a:solidFill>
                <a:latin typeface="標楷體" panose="03000509000000000000" pitchFamily="65" charset="-120"/>
                <a:ea typeface="標楷體" panose="03000509000000000000" pitchFamily="65" charset="-120"/>
              </a:rPr>
              <a:t>101</a:t>
            </a:r>
            <a:r>
              <a:rPr lang="zh-TW" altLang="en-US" sz="2400" dirty="0">
                <a:solidFill>
                  <a:prstClr val="black"/>
                </a:solidFill>
                <a:latin typeface="標楷體" panose="03000509000000000000" pitchFamily="65" charset="-120"/>
                <a:ea typeface="標楷體" panose="03000509000000000000" pitchFamily="65" charset="-120"/>
              </a:rPr>
              <a:t>條款處置廠商，廠商之風險由其自行評估才是</a:t>
            </a:r>
            <a:r>
              <a:rPr lang="zh-TW" altLang="en-US" sz="2400" dirty="0" smtClean="0">
                <a:solidFill>
                  <a:prstClr val="black"/>
                </a:solidFill>
                <a:latin typeface="標楷體" panose="03000509000000000000" pitchFamily="65" charset="-120"/>
                <a:ea typeface="標楷體" panose="03000509000000000000" pitchFamily="65" charset="-120"/>
              </a:rPr>
              <a:t>。使用單位同仁與廠商聯絡時請確實注意表達方式</a:t>
            </a:r>
            <a:r>
              <a:rPr lang="zh-TW" altLang="en-US" sz="2400" dirty="0" smtClean="0">
                <a:solidFill>
                  <a:prstClr val="black"/>
                </a:solidFill>
                <a:latin typeface="新細明體"/>
              </a:rPr>
              <a:t>，</a:t>
            </a:r>
            <a:r>
              <a:rPr lang="zh-TW" altLang="en-US" sz="2400" dirty="0" smtClean="0">
                <a:solidFill>
                  <a:prstClr val="black"/>
                </a:solidFill>
                <a:latin typeface="標楷體" panose="03000509000000000000" pitchFamily="65" charset="-120"/>
                <a:ea typeface="標楷體" panose="03000509000000000000" pitchFamily="65" charset="-120"/>
              </a:rPr>
              <a:t>勿造成廠商有不當之聯想。</a:t>
            </a:r>
            <a:endParaRPr lang="en-US" altLang="zh-TW" sz="2400" dirty="0" smtClean="0">
              <a:solidFill>
                <a:prstClr val="black"/>
              </a:solidFill>
              <a:latin typeface="標楷體" panose="03000509000000000000" pitchFamily="65" charset="-120"/>
              <a:ea typeface="標楷體" panose="03000509000000000000" pitchFamily="65" charset="-120"/>
            </a:endParaRPr>
          </a:p>
          <a:p>
            <a:pPr marL="266700" indent="-266700"/>
            <a:r>
              <a:rPr lang="en-US" altLang="zh-TW" sz="2400" dirty="0" smtClean="0">
                <a:solidFill>
                  <a:prstClr val="black"/>
                </a:solidFill>
                <a:latin typeface="標楷體" panose="03000509000000000000" pitchFamily="65" charset="-120"/>
                <a:ea typeface="標楷體" panose="03000509000000000000" pitchFamily="65" charset="-120"/>
              </a:rPr>
              <a:t>4</a:t>
            </a:r>
            <a:r>
              <a:rPr lang="en-US" altLang="zh-TW" sz="2400" dirty="0" smtClean="0">
                <a:solidFill>
                  <a:prstClr val="black"/>
                </a:solidFill>
                <a:latin typeface="標楷體" panose="03000509000000000000" pitchFamily="65" charset="-120"/>
                <a:ea typeface="標楷體" panose="03000509000000000000" pitchFamily="65" charset="-120"/>
              </a:rPr>
              <a:t>.</a:t>
            </a:r>
            <a:r>
              <a:rPr lang="zh-TW" altLang="en-US" sz="2400" dirty="0" smtClean="0">
                <a:solidFill>
                  <a:prstClr val="black"/>
                </a:solidFill>
                <a:latin typeface="標楷體" panose="03000509000000000000" pitchFamily="65" charset="-120"/>
                <a:ea typeface="標楷體" panose="03000509000000000000" pitchFamily="65" charset="-120"/>
              </a:rPr>
              <a:t>使用單位</a:t>
            </a:r>
            <a:r>
              <a:rPr lang="zh-TW" altLang="en-US" sz="2400" dirty="0" smtClean="0">
                <a:solidFill>
                  <a:prstClr val="black"/>
                </a:solidFill>
                <a:latin typeface="標楷體" panose="03000509000000000000" pitchFamily="65" charset="-120"/>
                <a:ea typeface="標楷體" panose="03000509000000000000" pitchFamily="65" charset="-120"/>
              </a:rPr>
              <a:t>同仁於採購案件各階段</a:t>
            </a:r>
            <a:r>
              <a:rPr lang="en-US" altLang="zh-TW" sz="2400" dirty="0" smtClean="0">
                <a:solidFill>
                  <a:prstClr val="black"/>
                </a:solidFill>
                <a:latin typeface="標楷體" panose="03000509000000000000" pitchFamily="65" charset="-120"/>
                <a:ea typeface="標楷體" panose="03000509000000000000" pitchFamily="65" charset="-120"/>
              </a:rPr>
              <a:t>(</a:t>
            </a:r>
            <a:r>
              <a:rPr lang="zh-TW" altLang="en-US" sz="2400" dirty="0" smtClean="0">
                <a:solidFill>
                  <a:prstClr val="black"/>
                </a:solidFill>
                <a:latin typeface="標楷體" panose="03000509000000000000" pitchFamily="65" charset="-120"/>
                <a:ea typeface="標楷體" panose="03000509000000000000" pitchFamily="65" charset="-120"/>
              </a:rPr>
              <a:t>規格、審標、履約</a:t>
            </a:r>
            <a:r>
              <a:rPr lang="en-US" altLang="zh-TW" sz="2400" dirty="0" smtClean="0">
                <a:solidFill>
                  <a:prstClr val="black"/>
                </a:solidFill>
                <a:latin typeface="標楷體" panose="03000509000000000000" pitchFamily="65" charset="-120"/>
                <a:ea typeface="標楷體" panose="03000509000000000000" pitchFamily="65" charset="-120"/>
              </a:rPr>
              <a:t>…</a:t>
            </a:r>
            <a:r>
              <a:rPr lang="zh-TW" altLang="en-US" sz="2400" dirty="0" smtClean="0">
                <a:solidFill>
                  <a:prstClr val="black"/>
                </a:solidFill>
                <a:latin typeface="標楷體" panose="03000509000000000000" pitchFamily="65" charset="-120"/>
                <a:ea typeface="標楷體" panose="03000509000000000000" pitchFamily="65" charset="-120"/>
              </a:rPr>
              <a:t>等</a:t>
            </a:r>
            <a:r>
              <a:rPr lang="en-US" altLang="zh-TW" sz="2400" dirty="0" smtClean="0">
                <a:solidFill>
                  <a:prstClr val="black"/>
                </a:solidFill>
                <a:latin typeface="標楷體" panose="03000509000000000000" pitchFamily="65" charset="-120"/>
                <a:ea typeface="標楷體" panose="03000509000000000000" pitchFamily="65" charset="-120"/>
              </a:rPr>
              <a:t>)</a:t>
            </a:r>
            <a:r>
              <a:rPr lang="zh-TW" altLang="en-US" sz="2400" dirty="0" smtClean="0">
                <a:solidFill>
                  <a:prstClr val="black"/>
                </a:solidFill>
                <a:latin typeface="標楷體" panose="03000509000000000000" pitchFamily="65" charset="-120"/>
                <a:ea typeface="標楷體" panose="03000509000000000000" pitchFamily="65" charset="-120"/>
              </a:rPr>
              <a:t>有</a:t>
            </a:r>
            <a:r>
              <a:rPr lang="zh-TW" altLang="en-US" sz="2400" dirty="0" smtClean="0">
                <a:solidFill>
                  <a:prstClr val="black"/>
                </a:solidFill>
                <a:latin typeface="標楷體" panose="03000509000000000000" pitchFamily="65" charset="-120"/>
                <a:ea typeface="標楷體" panose="03000509000000000000" pitchFamily="65" charset="-120"/>
              </a:rPr>
              <a:t>疑義時可</a:t>
            </a:r>
            <a:r>
              <a:rPr lang="zh-TW" altLang="en-US" sz="2400" dirty="0" smtClean="0">
                <a:solidFill>
                  <a:prstClr val="black"/>
                </a:solidFill>
                <a:latin typeface="標楷體" panose="03000509000000000000" pitchFamily="65" charset="-120"/>
                <a:ea typeface="標楷體" panose="03000509000000000000" pitchFamily="65" charset="-120"/>
              </a:rPr>
              <a:t>洽管理科採購同仁協助。</a:t>
            </a:r>
            <a:endParaRPr lang="en-US" altLang="zh-TW" sz="24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8197961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80231"/>
            <a:ext cx="9624060" cy="813533"/>
          </a:xfrm>
        </p:spPr>
        <p:txBody>
          <a:bodyPr>
            <a:normAutofit/>
          </a:bodyPr>
          <a:lstStyle/>
          <a:p>
            <a:r>
              <a:rPr lang="zh-TW" altLang="en-US" sz="4400" dirty="0">
                <a:latin typeface="標楷體" panose="03000509000000000000" pitchFamily="65" charset="-120"/>
                <a:ea typeface="標楷體" panose="03000509000000000000" pitchFamily="65" charset="-120"/>
              </a:rPr>
              <a:t>採購作業相關</a:t>
            </a:r>
            <a:r>
              <a:rPr lang="zh-TW" altLang="en-US" sz="4400" dirty="0" smtClean="0">
                <a:latin typeface="標楷體" panose="03000509000000000000" pitchFamily="65" charset="-120"/>
                <a:ea typeface="標楷體" panose="03000509000000000000" pitchFamily="65" charset="-120"/>
              </a:rPr>
              <a:t>事項</a:t>
            </a:r>
            <a:r>
              <a:rPr lang="en-US" altLang="zh-TW" sz="4400" dirty="0" smtClean="0">
                <a:latin typeface="標楷體" panose="03000509000000000000" pitchFamily="65" charset="-120"/>
                <a:ea typeface="標楷體" panose="03000509000000000000" pitchFamily="65" charset="-120"/>
              </a:rPr>
              <a:t>---</a:t>
            </a:r>
            <a:r>
              <a:rPr lang="zh-TW" altLang="en-US" sz="4400" dirty="0" smtClean="0">
                <a:latin typeface="標楷體" panose="03000509000000000000" pitchFamily="65" charset="-120"/>
                <a:ea typeface="標楷體" panose="03000509000000000000" pitchFamily="65" charset="-120"/>
              </a:rPr>
              <a:t>規格</a:t>
            </a:r>
            <a:endParaRPr lang="zh-TW" altLang="en-US" sz="4400" dirty="0">
              <a:latin typeface="標楷體" panose="03000509000000000000" pitchFamily="65" charset="-120"/>
              <a:ea typeface="標楷體" panose="03000509000000000000" pitchFamily="65" charset="-120"/>
            </a:endParaRPr>
          </a:p>
        </p:txBody>
      </p:sp>
      <p:grpSp>
        <p:nvGrpSpPr>
          <p:cNvPr id="12" name="群組 11"/>
          <p:cNvGrpSpPr/>
          <p:nvPr/>
        </p:nvGrpSpPr>
        <p:grpSpPr>
          <a:xfrm>
            <a:off x="274999" y="1530275"/>
            <a:ext cx="9822460" cy="4356696"/>
            <a:chOff x="282285" y="1629860"/>
            <a:chExt cx="9822460" cy="4356696"/>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024" y="1908423"/>
              <a:ext cx="5592184"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319" y="1629860"/>
              <a:ext cx="5749426" cy="4356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橢圓 3"/>
            <p:cNvSpPr/>
            <p:nvPr/>
          </p:nvSpPr>
          <p:spPr>
            <a:xfrm>
              <a:off x="282285" y="3204567"/>
              <a:ext cx="2688151" cy="10081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4530393" y="4500711"/>
              <a:ext cx="2832531" cy="10081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378148" y="4406077"/>
              <a:ext cx="3744416" cy="738664"/>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★溫度控制範圍</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室溫到</a:t>
              </a:r>
              <a:r>
                <a:rPr lang="en-US" altLang="zh-TW" dirty="0" smtClean="0">
                  <a:latin typeface="標楷體" panose="03000509000000000000" pitchFamily="65" charset="-120"/>
                  <a:ea typeface="標楷體" panose="03000509000000000000" pitchFamily="65" charset="-120"/>
                </a:rPr>
                <a:t>55</a:t>
              </a:r>
              <a:r>
                <a:rPr lang="zh-TW" altLang="en-US" dirty="0" smtClean="0">
                  <a:latin typeface="標楷體" panose="03000509000000000000" pitchFamily="65" charset="-120"/>
                  <a:ea typeface="標楷體" panose="03000509000000000000" pitchFamily="65" charset="-120"/>
                </a:rPr>
                <a:t>度</a:t>
              </a:r>
              <a:r>
                <a:rPr lang="en-US" altLang="zh-TW" dirty="0" smtClean="0">
                  <a:latin typeface="標楷體" panose="03000509000000000000" pitchFamily="65" charset="-120"/>
                  <a:ea typeface="標楷體" panose="03000509000000000000" pitchFamily="65" charset="-120"/>
                </a:rPr>
                <a:t>?</a:t>
              </a:r>
            </a:p>
            <a:p>
              <a:pPr indent="268288"/>
              <a:r>
                <a:rPr lang="zh-TW" altLang="en-US" dirty="0">
                  <a:latin typeface="標楷體" panose="03000509000000000000" pitchFamily="65" charset="-120"/>
                  <a:ea typeface="標楷體" panose="03000509000000000000" pitchFamily="65" charset="-120"/>
                </a:rPr>
                <a:t>擦</a:t>
              </a:r>
              <a:r>
                <a:rPr lang="zh-TW" altLang="en-US" dirty="0" smtClean="0">
                  <a:latin typeface="標楷體" panose="03000509000000000000" pitchFamily="65" charset="-120"/>
                  <a:ea typeface="標楷體" panose="03000509000000000000" pitchFamily="65" charset="-120"/>
                </a:rPr>
                <a:t>手紙：廠牌</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 尺寸</a:t>
              </a:r>
              <a:r>
                <a:rPr lang="en-US" altLang="zh-TW"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cxnSp>
          <p:nvCxnSpPr>
            <p:cNvPr id="8" name="直線單箭頭接點 7"/>
            <p:cNvCxnSpPr/>
            <p:nvPr/>
          </p:nvCxnSpPr>
          <p:spPr>
            <a:xfrm>
              <a:off x="2826420" y="3924647"/>
              <a:ext cx="144016" cy="57606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a:stCxn id="7" idx="2"/>
            </p:cNvCxnSpPr>
            <p:nvPr/>
          </p:nvCxnSpPr>
          <p:spPr>
            <a:xfrm flipH="1" flipV="1">
              <a:off x="3330476" y="4932759"/>
              <a:ext cx="1199917" cy="7200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3" name="文字方塊 2"/>
          <p:cNvSpPr txBox="1"/>
          <p:nvPr/>
        </p:nvSpPr>
        <p:spPr>
          <a:xfrm>
            <a:off x="627740" y="5292799"/>
            <a:ext cx="5064180" cy="1384995"/>
          </a:xfrm>
          <a:prstGeom prst="rect">
            <a:avLst/>
          </a:prstGeom>
          <a:noFill/>
          <a:ln>
            <a:solidFill>
              <a:srgbClr val="C00000"/>
            </a:solidFill>
          </a:ln>
        </p:spPr>
        <p:txBody>
          <a:bodyPr wrap="square" rtlCol="0">
            <a:spAutoFit/>
          </a:bodyPr>
          <a:lstStyle/>
          <a:p>
            <a:pPr marL="265113" indent="-265113"/>
            <a:r>
              <a:rPr lang="en-US" altLang="zh-TW" dirty="0" smtClean="0">
                <a:solidFill>
                  <a:srgbClr val="C00000"/>
                </a:solidFill>
                <a:latin typeface="標楷體" panose="03000509000000000000" pitchFamily="65" charset="-120"/>
                <a:ea typeface="標楷體" panose="03000509000000000000" pitchFamily="65" charset="-120"/>
              </a:rPr>
              <a:t>1.</a:t>
            </a:r>
            <a:r>
              <a:rPr lang="zh-TW" altLang="en-US" dirty="0" smtClean="0">
                <a:solidFill>
                  <a:srgbClr val="C00000"/>
                </a:solidFill>
                <a:latin typeface="標楷體" panose="03000509000000000000" pitchFamily="65" charset="-120"/>
                <a:ea typeface="標楷體" panose="03000509000000000000" pitchFamily="65" charset="-120"/>
              </a:rPr>
              <a:t>室溫每個人定義可能不同，驗收會有疑義</a:t>
            </a:r>
            <a:r>
              <a:rPr lang="en-US" altLang="zh-TW" dirty="0" smtClean="0">
                <a:solidFill>
                  <a:srgbClr val="C00000"/>
                </a:solidFill>
                <a:latin typeface="標楷體" panose="03000509000000000000" pitchFamily="65" charset="-120"/>
                <a:ea typeface="標楷體" panose="03000509000000000000" pitchFamily="65" charset="-120"/>
              </a:rPr>
              <a:t>~~</a:t>
            </a:r>
          </a:p>
          <a:p>
            <a:pPr marL="265113" indent="-265113"/>
            <a:r>
              <a:rPr lang="en-US" altLang="zh-TW" dirty="0" smtClean="0">
                <a:solidFill>
                  <a:srgbClr val="C00000"/>
                </a:solidFill>
                <a:latin typeface="標楷體" panose="03000509000000000000" pitchFamily="65" charset="-120"/>
                <a:ea typeface="標楷體" panose="03000509000000000000" pitchFamily="65" charset="-120"/>
              </a:rPr>
              <a:t>2.</a:t>
            </a:r>
            <a:r>
              <a:rPr lang="zh-TW" altLang="en-US" dirty="0" smtClean="0">
                <a:solidFill>
                  <a:srgbClr val="C00000"/>
                </a:solidFill>
                <a:latin typeface="標楷體" panose="03000509000000000000" pitchFamily="65" charset="-120"/>
                <a:ea typeface="標楷體" panose="03000509000000000000" pitchFamily="65" charset="-120"/>
              </a:rPr>
              <a:t>擦手紙尺寸比較重要非廠牌，建議不要照抄廠商的規格</a:t>
            </a:r>
            <a:r>
              <a:rPr lang="en-US" altLang="zh-TW" dirty="0" smtClean="0">
                <a:solidFill>
                  <a:srgbClr val="C00000"/>
                </a:solidFill>
                <a:latin typeface="標楷體" panose="03000509000000000000" pitchFamily="65" charset="-120"/>
                <a:ea typeface="標楷體" panose="03000509000000000000" pitchFamily="65" charset="-120"/>
              </a:rPr>
              <a:t>~~</a:t>
            </a:r>
            <a:endParaRPr lang="zh-TW" altLang="en-US"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147137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669517"/>
          </a:xfrm>
        </p:spPr>
        <p:txBody>
          <a:bodyPr>
            <a:normAutofit fontScale="90000"/>
          </a:bodyPr>
          <a:lstStyle/>
          <a:p>
            <a:r>
              <a:rPr lang="zh-TW" altLang="en-US" sz="5400" dirty="0">
                <a:latin typeface="標楷體" panose="03000509000000000000" pitchFamily="65" charset="-120"/>
                <a:ea typeface="標楷體" panose="03000509000000000000" pitchFamily="65" charset="-120"/>
              </a:rPr>
              <a:t>採購作業相關事項</a:t>
            </a:r>
            <a:r>
              <a:rPr lang="en-US" altLang="zh-TW" sz="5400" dirty="0">
                <a:latin typeface="標楷體" panose="03000509000000000000" pitchFamily="65" charset="-120"/>
                <a:ea typeface="標楷體" panose="03000509000000000000" pitchFamily="65" charset="-120"/>
              </a:rPr>
              <a:t>---</a:t>
            </a:r>
            <a:r>
              <a:rPr lang="zh-TW" altLang="en-US" sz="5400" dirty="0">
                <a:latin typeface="標楷體" panose="03000509000000000000" pitchFamily="65" charset="-120"/>
                <a:ea typeface="標楷體" panose="03000509000000000000" pitchFamily="65" charset="-120"/>
              </a:rPr>
              <a:t>規格</a:t>
            </a:r>
            <a:endParaRPr lang="zh-TW" altLang="en-US" dirty="0"/>
          </a:p>
        </p:txBody>
      </p:sp>
      <p:graphicFrame>
        <p:nvGraphicFramePr>
          <p:cNvPr id="4" name="表格 3"/>
          <p:cNvGraphicFramePr>
            <a:graphicFrameLocks noGrp="1"/>
          </p:cNvGraphicFramePr>
          <p:nvPr>
            <p:extLst>
              <p:ext uri="{D42A27DB-BD31-4B8C-83A1-F6EECF244321}">
                <p14:modId xmlns:p14="http://schemas.microsoft.com/office/powerpoint/2010/main" val="776791350"/>
              </p:ext>
            </p:extLst>
          </p:nvPr>
        </p:nvGraphicFramePr>
        <p:xfrm>
          <a:off x="3690515" y="3780631"/>
          <a:ext cx="5760641" cy="1584176"/>
        </p:xfrm>
        <a:graphic>
          <a:graphicData uri="http://schemas.openxmlformats.org/drawingml/2006/table">
            <a:tbl>
              <a:tblPr/>
              <a:tblGrid>
                <a:gridCol w="694751"/>
                <a:gridCol w="1968460"/>
                <a:gridCol w="694751"/>
                <a:gridCol w="694751"/>
                <a:gridCol w="882912"/>
                <a:gridCol w="825016"/>
              </a:tblGrid>
              <a:tr h="396044">
                <a:tc>
                  <a:txBody>
                    <a:bodyPr/>
                    <a:lstStyle/>
                    <a:p>
                      <a:pPr algn="l" fontAlgn="ctr"/>
                      <a:r>
                        <a:rPr lang="zh-TW" altLang="en-US" sz="1000" b="0" i="0" u="none" strike="noStrike" dirty="0">
                          <a:effectLst/>
                          <a:latin typeface="細明體"/>
                        </a:rPr>
                        <a:t>項目</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effectLst/>
                          <a:latin typeface="細明體"/>
                        </a:rPr>
                        <a:t>規格內容</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effectLst/>
                          <a:latin typeface="細明體"/>
                        </a:rPr>
                        <a:t>單位</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effectLst/>
                          <a:latin typeface="細明體"/>
                        </a:rPr>
                        <a:t>數量</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a:effectLst/>
                          <a:latin typeface="細明體"/>
                        </a:rPr>
                        <a:t>單價</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a:effectLst/>
                          <a:latin typeface="細明體"/>
                        </a:rPr>
                        <a:t>用途別</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6044">
                <a:tc>
                  <a:txBody>
                    <a:bodyPr/>
                    <a:lstStyle/>
                    <a:p>
                      <a:pPr algn="r" fontAlgn="ctr"/>
                      <a:r>
                        <a:rPr lang="en-US" altLang="zh-TW" sz="1000" b="0" i="0" u="none" strike="noStrike" dirty="0">
                          <a:effectLst/>
                          <a:latin typeface="Arial"/>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effectLst/>
                          <a:latin typeface="Arial"/>
                        </a:rPr>
                        <a:t>單樁及桁架式縮尺模型製作</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effectLst/>
                          <a:latin typeface="Arial"/>
                        </a:rPr>
                        <a:t>式</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dirty="0">
                          <a:effectLst/>
                          <a:latin typeface="Arial"/>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effectLst/>
                          <a:latin typeface="Arial"/>
                        </a:rPr>
                        <a:t>584000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000" b="0" i="0" u="none" strike="noStrike" dirty="0">
                          <a:effectLst/>
                          <a:latin typeface="Arial"/>
                        </a:rPr>
                        <a:t>02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92088">
                <a:tc>
                  <a:txBody>
                    <a:bodyPr/>
                    <a:lstStyle/>
                    <a:p>
                      <a:pPr algn="r" fontAlgn="ctr"/>
                      <a:r>
                        <a:rPr lang="en-US" altLang="zh-TW" sz="1000" b="0" i="0" u="none" strike="noStrike" dirty="0">
                          <a:effectLst/>
                          <a:latin typeface="Arial"/>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effectLst/>
                          <a:latin typeface="Arial"/>
                        </a:rPr>
                        <a:t>水工試驗場地規劃配置</a:t>
                      </a:r>
                      <a:r>
                        <a:rPr lang="en-US" altLang="zh-TW" sz="1000" b="0" i="0" u="none" strike="noStrike" dirty="0">
                          <a:effectLst/>
                          <a:latin typeface="Arial"/>
                        </a:rPr>
                        <a:t>(</a:t>
                      </a:r>
                      <a:r>
                        <a:rPr lang="zh-TW" altLang="en-US" sz="1000" b="0" i="0" u="none" strike="noStrike" dirty="0">
                          <a:effectLst/>
                          <a:latin typeface="Arial"/>
                        </a:rPr>
                        <a:t>包含租借水工所之量測儀器、儀器之校正以及試驗場地所有設備之位置安排</a:t>
                      </a:r>
                      <a:r>
                        <a:rPr lang="en-US" altLang="zh-TW" sz="1000" b="0" i="0" u="none" strike="noStrike" dirty="0">
                          <a:effectLst/>
                          <a:latin typeface="Arial"/>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effectLst/>
                          <a:latin typeface="Arial"/>
                        </a:rPr>
                        <a:t>式</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dirty="0">
                          <a:effectLst/>
                          <a:latin typeface="Arial"/>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effectLst/>
                          <a:latin typeface="Arial"/>
                        </a:rPr>
                        <a:t>216000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000" b="0" i="0" u="none" strike="noStrike" dirty="0">
                          <a:effectLst/>
                          <a:latin typeface="Arial"/>
                        </a:rPr>
                        <a:t>02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6" name="文字方塊 5"/>
          <p:cNvSpPr txBox="1"/>
          <p:nvPr/>
        </p:nvSpPr>
        <p:spPr>
          <a:xfrm>
            <a:off x="522164" y="1836415"/>
            <a:ext cx="2952328" cy="1061829"/>
          </a:xfrm>
          <a:prstGeom prst="rect">
            <a:avLst/>
          </a:prstGeom>
          <a:noFill/>
        </p:spPr>
        <p:txBody>
          <a:bodyPr wrap="square" rtlCol="0">
            <a:spAutoFit/>
          </a:bodyPr>
          <a:lstStyle/>
          <a:p>
            <a:pPr marL="268288" indent="-268288"/>
            <a:r>
              <a:rPr lang="zh-TW" altLang="en-US" dirty="0" smtClean="0">
                <a:latin typeface="標楷體"/>
                <a:ea typeface="標楷體"/>
              </a:rPr>
              <a:t>★</a:t>
            </a:r>
            <a:r>
              <a:rPr lang="zh-TW" altLang="en-US" dirty="0" smtClean="0">
                <a:solidFill>
                  <a:srgbClr val="C00000"/>
                </a:solidFill>
                <a:effectLst>
                  <a:outerShdw blurRad="38100" dist="38100" dir="2700000" algn="tl">
                    <a:srgbClr val="000000">
                      <a:alpha val="43137"/>
                    </a:srgbClr>
                  </a:outerShdw>
                </a:effectLst>
                <a:latin typeface="標楷體"/>
                <a:ea typeface="標楷體"/>
              </a:rPr>
              <a:t>預算用途別係設備費或業務費</a:t>
            </a:r>
            <a:r>
              <a:rPr lang="zh-TW" altLang="en-US" dirty="0" smtClean="0">
                <a:solidFill>
                  <a:srgbClr val="C00000"/>
                </a:solidFill>
                <a:effectLst>
                  <a:outerShdw blurRad="38100" dist="38100" dir="2700000" algn="tl">
                    <a:srgbClr val="000000">
                      <a:alpha val="43137"/>
                    </a:srgbClr>
                  </a:outerShdw>
                </a:effectLst>
                <a:latin typeface="新細明體"/>
                <a:ea typeface="新細明體"/>
              </a:rPr>
              <a:t>？</a:t>
            </a:r>
            <a:endParaRPr lang="en-US" altLang="zh-TW" dirty="0" smtClean="0">
              <a:solidFill>
                <a:srgbClr val="C00000"/>
              </a:solidFill>
              <a:effectLst>
                <a:outerShdw blurRad="38100" dist="38100" dir="2700000" algn="tl">
                  <a:srgbClr val="000000">
                    <a:alpha val="43137"/>
                  </a:srgbClr>
                </a:outerShdw>
              </a:effectLst>
              <a:latin typeface="新細明體"/>
              <a:ea typeface="新細明體"/>
            </a:endParaRPr>
          </a:p>
          <a:p>
            <a:pPr marL="268288"/>
            <a:r>
              <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標的</a:t>
            </a:r>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規格</a:t>
            </a:r>
            <a:r>
              <a:rPr lang="en-US" altLang="zh-TW"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---OK?</a:t>
            </a:r>
            <a:endPar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8" name="文字方塊 7"/>
          <p:cNvSpPr txBox="1"/>
          <p:nvPr/>
        </p:nvSpPr>
        <p:spPr>
          <a:xfrm>
            <a:off x="3294472" y="5643323"/>
            <a:ext cx="6336704" cy="1384995"/>
          </a:xfrm>
          <a:prstGeom prst="rect">
            <a:avLst/>
          </a:prstGeom>
          <a:noFill/>
          <a:ln>
            <a:solidFill>
              <a:srgbClr val="C00000"/>
            </a:solidFill>
          </a:ln>
        </p:spPr>
        <p:txBody>
          <a:bodyPr wrap="square" rtlCol="0">
            <a:spAutoFit/>
          </a:bodyPr>
          <a:lstStyle/>
          <a:p>
            <a:pPr marL="265113" indent="-265113"/>
            <a:r>
              <a:rPr lang="en-US" altLang="zh-TW" dirty="0" smtClean="0">
                <a:latin typeface="標楷體"/>
                <a:ea typeface="標楷體"/>
              </a:rPr>
              <a:t>※</a:t>
            </a:r>
            <a:r>
              <a:rPr lang="zh-TW" altLang="en-US" dirty="0" smtClean="0">
                <a:latin typeface="標楷體" panose="03000509000000000000" pitchFamily="65" charset="-120"/>
                <a:ea typeface="標楷體" panose="03000509000000000000" pitchFamily="65" charset="-120"/>
              </a:rPr>
              <a:t>設備費：</a:t>
            </a:r>
            <a:r>
              <a:rPr lang="zh-TW" altLang="en-US" dirty="0" smtClean="0">
                <a:latin typeface="標楷體" panose="03000509000000000000" pitchFamily="65" charset="-120"/>
                <a:ea typeface="標楷體" panose="03000509000000000000" pitchFamily="65" charset="-120"/>
              </a:rPr>
              <a:t>單價</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最終成品認定</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萬以上且使用年限二年以上</a:t>
            </a:r>
            <a:endParaRPr lang="en-US" altLang="zh-TW" dirty="0" smtClean="0">
              <a:latin typeface="標楷體" panose="03000509000000000000" pitchFamily="65" charset="-120"/>
              <a:ea typeface="標楷體" panose="03000509000000000000" pitchFamily="65" charset="-120"/>
            </a:endParaRPr>
          </a:p>
          <a:p>
            <a:pPr marL="265113" indent="-265113"/>
            <a:r>
              <a:rPr lang="en-US" altLang="zh-TW" dirty="0" smtClean="0">
                <a:latin typeface="標楷體"/>
                <a:ea typeface="標楷體"/>
              </a:rPr>
              <a:t>※</a:t>
            </a:r>
            <a:r>
              <a:rPr lang="zh-TW" altLang="en-US" dirty="0" smtClean="0">
                <a:latin typeface="標楷體" panose="03000509000000000000" pitchFamily="65" charset="-120"/>
                <a:ea typeface="標楷體" panose="03000509000000000000" pitchFamily="65" charset="-120"/>
              </a:rPr>
              <a:t>物品</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消耗性或非消耗性</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：單價未達</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萬或使用年限未達二年</a:t>
            </a:r>
            <a:endParaRPr lang="zh-TW" altLang="en-US" dirty="0">
              <a:latin typeface="標楷體" panose="03000509000000000000" pitchFamily="65" charset="-120"/>
              <a:ea typeface="標楷體" panose="03000509000000000000" pitchFamily="65" charset="-120"/>
            </a:endParaRPr>
          </a:p>
        </p:txBody>
      </p:sp>
      <p:grpSp>
        <p:nvGrpSpPr>
          <p:cNvPr id="10" name="群組 9"/>
          <p:cNvGrpSpPr/>
          <p:nvPr/>
        </p:nvGrpSpPr>
        <p:grpSpPr>
          <a:xfrm>
            <a:off x="3474492" y="1116335"/>
            <a:ext cx="5976664" cy="4526988"/>
            <a:chOff x="3474492" y="1116335"/>
            <a:chExt cx="5976664" cy="4526988"/>
          </a:xfrm>
        </p:grpSpPr>
        <p:cxnSp>
          <p:nvCxnSpPr>
            <p:cNvPr id="11" name="直線單箭頭接點 10"/>
            <p:cNvCxnSpPr/>
            <p:nvPr/>
          </p:nvCxnSpPr>
          <p:spPr>
            <a:xfrm flipH="1">
              <a:off x="4914652" y="5220791"/>
              <a:ext cx="144016" cy="42253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nvGrpSpPr>
            <p:cNvPr id="13" name="群組 12"/>
            <p:cNvGrpSpPr/>
            <p:nvPr/>
          </p:nvGrpSpPr>
          <p:grpSpPr>
            <a:xfrm>
              <a:off x="3474492" y="1116335"/>
              <a:ext cx="5976664" cy="4223008"/>
              <a:chOff x="3474492" y="1282890"/>
              <a:chExt cx="5976664" cy="4223008"/>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492" y="1282890"/>
                <a:ext cx="5976664" cy="2310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橢圓 8"/>
              <p:cNvSpPr/>
              <p:nvPr/>
            </p:nvSpPr>
            <p:spPr>
              <a:xfrm>
                <a:off x="3834532" y="2556495"/>
                <a:ext cx="1008112" cy="3417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4190161" y="4739274"/>
                <a:ext cx="2448272" cy="7666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Tree>
    <p:extLst>
      <p:ext uri="{BB962C8B-B14F-4D97-AF65-F5344CB8AC3E}">
        <p14:creationId xmlns:p14="http://schemas.microsoft.com/office/powerpoint/2010/main" val="25130574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13534"/>
          </a:xfrm>
        </p:spPr>
        <p:txBody>
          <a:bodyPr>
            <a:normAutofit fontScale="90000"/>
          </a:bodyPr>
          <a:lstStyle/>
          <a:p>
            <a:r>
              <a:rPr lang="zh-TW" altLang="en-US" sz="5400" dirty="0">
                <a:latin typeface="標楷體" panose="03000509000000000000" pitchFamily="65" charset="-120"/>
                <a:ea typeface="標楷體" panose="03000509000000000000" pitchFamily="65" charset="-120"/>
              </a:rPr>
              <a:t>採購作業相關事項</a:t>
            </a:r>
            <a:r>
              <a:rPr lang="en-US" altLang="zh-TW" sz="5400" dirty="0">
                <a:latin typeface="標楷體" panose="03000509000000000000" pitchFamily="65" charset="-120"/>
                <a:ea typeface="標楷體" panose="03000509000000000000" pitchFamily="65" charset="-120"/>
              </a:rPr>
              <a:t>---</a:t>
            </a:r>
            <a:r>
              <a:rPr lang="zh-TW" altLang="en-US" sz="5400" dirty="0">
                <a:latin typeface="標楷體" panose="03000509000000000000" pitchFamily="65" charset="-120"/>
                <a:ea typeface="標楷體" panose="03000509000000000000" pitchFamily="65" charset="-120"/>
              </a:rPr>
              <a:t>規格</a:t>
            </a:r>
            <a:endParaRPr lang="zh-TW" altLang="en-US" dirty="0"/>
          </a:p>
        </p:txBody>
      </p:sp>
      <p:grpSp>
        <p:nvGrpSpPr>
          <p:cNvPr id="8" name="群組 7"/>
          <p:cNvGrpSpPr/>
          <p:nvPr/>
        </p:nvGrpSpPr>
        <p:grpSpPr>
          <a:xfrm>
            <a:off x="1530276" y="1323071"/>
            <a:ext cx="7715798" cy="5616624"/>
            <a:chOff x="594172" y="1260351"/>
            <a:chExt cx="7715798" cy="5616624"/>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5250" y="1260351"/>
              <a:ext cx="4564720"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172" y="1620391"/>
              <a:ext cx="5040560"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橢圓 3"/>
            <p:cNvSpPr/>
            <p:nvPr/>
          </p:nvSpPr>
          <p:spPr>
            <a:xfrm>
              <a:off x="3474492" y="2160451"/>
              <a:ext cx="4248472" cy="6120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直線單箭頭接點 5"/>
            <p:cNvCxnSpPr/>
            <p:nvPr/>
          </p:nvCxnSpPr>
          <p:spPr>
            <a:xfrm flipH="1" flipV="1">
              <a:off x="3114452" y="1944427"/>
              <a:ext cx="720080" cy="39604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9" name="文字方塊 8"/>
          <p:cNvSpPr txBox="1"/>
          <p:nvPr/>
        </p:nvSpPr>
        <p:spPr>
          <a:xfrm>
            <a:off x="378148" y="3045231"/>
            <a:ext cx="4303206" cy="1061829"/>
          </a:xfrm>
          <a:prstGeom prst="rect">
            <a:avLst/>
          </a:prstGeom>
          <a:noFill/>
        </p:spPr>
        <p:txBody>
          <a:bodyPr wrap="square" rtlCol="0">
            <a:spAutoFit/>
          </a:bodyPr>
          <a:lstStyle/>
          <a:p>
            <a:pPr marL="271463" indent="-271463"/>
            <a:r>
              <a:rPr lang="zh-TW" altLang="en-US" dirty="0" smtClean="0">
                <a:latin typeface="標楷體"/>
                <a:ea typeface="標楷體"/>
              </a:rPr>
              <a:t>★達到設備可以使用狀況之相關支出皆以設備費勻支。</a:t>
            </a:r>
            <a:endParaRPr lang="en-US" altLang="zh-TW" dirty="0" smtClean="0">
              <a:latin typeface="標楷體"/>
              <a:ea typeface="標楷體"/>
            </a:endParaRPr>
          </a:p>
          <a:p>
            <a:pPr marL="271463" indent="-271463"/>
            <a:r>
              <a:rPr lang="en-US" altLang="zh-TW" dirty="0" smtClean="0">
                <a:solidFill>
                  <a:srgbClr val="C00000"/>
                </a:solidFill>
                <a:effectLst>
                  <a:outerShdw blurRad="38100" dist="38100" dir="2700000" algn="tl">
                    <a:srgbClr val="000000">
                      <a:alpha val="43137"/>
                    </a:srgbClr>
                  </a:outerShdw>
                </a:effectLst>
                <a:latin typeface="標楷體"/>
                <a:ea typeface="標楷體"/>
              </a:rPr>
              <a:t>※</a:t>
            </a:r>
            <a:r>
              <a:rPr lang="zh-TW" altLang="en-US" dirty="0" smtClean="0">
                <a:solidFill>
                  <a:srgbClr val="C00000"/>
                </a:solidFill>
                <a:effectLst>
                  <a:outerShdw blurRad="38100" dist="38100" dir="2700000" algn="tl">
                    <a:srgbClr val="000000">
                      <a:alpha val="43137"/>
                    </a:srgbClr>
                  </a:outerShdw>
                </a:effectLst>
                <a:latin typeface="標楷體"/>
                <a:ea typeface="標楷體"/>
              </a:rPr>
              <a:t>以</a:t>
            </a:r>
            <a:r>
              <a:rPr lang="zh-TW" altLang="en-US" dirty="0">
                <a:solidFill>
                  <a:srgbClr val="C00000"/>
                </a:solidFill>
                <a:effectLst>
                  <a:outerShdw blurRad="38100" dist="38100" dir="2700000" algn="tl">
                    <a:srgbClr val="000000">
                      <a:alpha val="43137"/>
                    </a:srgbClr>
                  </a:outerShdw>
                </a:effectLst>
                <a:latin typeface="標楷體"/>
                <a:ea typeface="標楷體"/>
              </a:rPr>
              <a:t>本案為</a:t>
            </a:r>
            <a:r>
              <a:rPr lang="zh-TW" altLang="en-US" dirty="0" smtClean="0">
                <a:solidFill>
                  <a:srgbClr val="C00000"/>
                </a:solidFill>
                <a:effectLst>
                  <a:outerShdw blurRad="38100" dist="38100" dir="2700000" algn="tl">
                    <a:srgbClr val="000000">
                      <a:alpha val="43137"/>
                    </a:srgbClr>
                  </a:outerShdw>
                </a:effectLst>
                <a:latin typeface="標楷體"/>
                <a:ea typeface="標楷體"/>
              </a:rPr>
              <a:t>例 是否僅項次</a:t>
            </a:r>
            <a:r>
              <a:rPr lang="en-US" altLang="zh-TW" dirty="0" smtClean="0">
                <a:solidFill>
                  <a:srgbClr val="C00000"/>
                </a:solidFill>
                <a:effectLst>
                  <a:outerShdw blurRad="38100" dist="38100" dir="2700000" algn="tl">
                    <a:srgbClr val="000000">
                      <a:alpha val="43137"/>
                    </a:srgbClr>
                  </a:outerShdw>
                </a:effectLst>
                <a:latin typeface="標楷體"/>
                <a:ea typeface="標楷體"/>
              </a:rPr>
              <a:t>12</a:t>
            </a:r>
            <a:r>
              <a:rPr lang="zh-TW" altLang="en-US" dirty="0" smtClean="0">
                <a:solidFill>
                  <a:srgbClr val="C00000"/>
                </a:solidFill>
                <a:effectLst>
                  <a:outerShdw blurRad="38100" dist="38100" dir="2700000" algn="tl">
                    <a:srgbClr val="000000">
                      <a:alpha val="43137"/>
                    </a:srgbClr>
                  </a:outerShdw>
                </a:effectLst>
                <a:latin typeface="標楷體"/>
                <a:ea typeface="標楷體"/>
              </a:rPr>
              <a:t>而已</a:t>
            </a:r>
            <a:r>
              <a:rPr lang="en-US" altLang="zh-TW" dirty="0" smtClean="0">
                <a:solidFill>
                  <a:srgbClr val="C00000"/>
                </a:solidFill>
                <a:effectLst>
                  <a:outerShdw blurRad="38100" dist="38100" dir="2700000" algn="tl">
                    <a:srgbClr val="000000">
                      <a:alpha val="43137"/>
                    </a:srgbClr>
                  </a:outerShdw>
                </a:effectLst>
                <a:latin typeface="標楷體"/>
                <a:ea typeface="標楷體"/>
              </a:rPr>
              <a:t>?</a:t>
            </a:r>
          </a:p>
        </p:txBody>
      </p:sp>
      <p:sp>
        <p:nvSpPr>
          <p:cNvPr id="10" name="矩形 9"/>
          <p:cNvSpPr/>
          <p:nvPr/>
        </p:nvSpPr>
        <p:spPr>
          <a:xfrm>
            <a:off x="4482604" y="5508823"/>
            <a:ext cx="4763470" cy="122413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43632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741526"/>
          </a:xfrm>
        </p:spPr>
        <p:txBody>
          <a:bodyPr>
            <a:normAutofit fontScale="90000"/>
          </a:bodyPr>
          <a:lstStyle/>
          <a:p>
            <a:r>
              <a:rPr lang="zh-TW" altLang="en-US" sz="5400" dirty="0">
                <a:latin typeface="標楷體" panose="03000509000000000000" pitchFamily="65" charset="-120"/>
                <a:ea typeface="標楷體" panose="03000509000000000000" pitchFamily="65" charset="-120"/>
              </a:rPr>
              <a:t>採購作業相關事項</a:t>
            </a:r>
            <a:r>
              <a:rPr lang="en-US" altLang="zh-TW" sz="5400" dirty="0">
                <a:latin typeface="標楷體" panose="03000509000000000000" pitchFamily="65" charset="-120"/>
                <a:ea typeface="標楷體" panose="03000509000000000000" pitchFamily="65" charset="-120"/>
              </a:rPr>
              <a:t>---</a:t>
            </a:r>
            <a:r>
              <a:rPr lang="zh-TW" altLang="en-US" sz="5400" dirty="0">
                <a:latin typeface="標楷體" panose="03000509000000000000" pitchFamily="65" charset="-120"/>
                <a:ea typeface="標楷體" panose="03000509000000000000" pitchFamily="65" charset="-120"/>
              </a:rPr>
              <a:t>規格</a:t>
            </a:r>
            <a:endParaRPr lang="zh-TW" altLang="en-US" dirty="0">
              <a:latin typeface="標楷體" panose="03000509000000000000" pitchFamily="65" charset="-120"/>
              <a:ea typeface="標楷體" panose="03000509000000000000" pitchFamily="65" charset="-120"/>
            </a:endParaRPr>
          </a:p>
        </p:txBody>
      </p:sp>
      <p:grpSp>
        <p:nvGrpSpPr>
          <p:cNvPr id="24" name="群組 23"/>
          <p:cNvGrpSpPr/>
          <p:nvPr/>
        </p:nvGrpSpPr>
        <p:grpSpPr>
          <a:xfrm>
            <a:off x="812050" y="1332359"/>
            <a:ext cx="8349220" cy="5365815"/>
            <a:chOff x="453864" y="1257664"/>
            <a:chExt cx="8349220" cy="5365815"/>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0556" y="1257664"/>
              <a:ext cx="4752528" cy="5365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882204" y="2283583"/>
              <a:ext cx="2952328" cy="738664"/>
            </a:xfrm>
            <a:prstGeom prst="rect">
              <a:avLst/>
            </a:prstGeom>
            <a:noFill/>
          </p:spPr>
          <p:txBody>
            <a:bodyPr wrap="square" rtlCol="0">
              <a:spAutoFit/>
            </a:bodyPr>
            <a:lstStyle/>
            <a:p>
              <a:pPr marL="271463" indent="-271463"/>
              <a:r>
                <a:rPr lang="zh-TW" altLang="en-US" dirty="0" smtClean="0">
                  <a:latin typeface="標楷體"/>
                  <a:ea typeface="標楷體"/>
                </a:rPr>
                <a:t>★</a:t>
              </a:r>
              <a:r>
                <a:rPr lang="zh-TW" altLang="en-US" dirty="0" smtClean="0">
                  <a:solidFill>
                    <a:srgbClr val="C00000"/>
                  </a:solidFill>
                  <a:effectLst>
                    <a:outerShdw blurRad="38100" dist="38100" dir="2700000" algn="tl">
                      <a:srgbClr val="000000">
                        <a:alpha val="43137"/>
                      </a:srgbClr>
                    </a:outerShdw>
                  </a:effectLst>
                  <a:latin typeface="標楷體"/>
                  <a:ea typeface="標楷體"/>
                </a:rPr>
                <a:t>規格中有或同等品但無廠牌型號</a:t>
              </a:r>
              <a:r>
                <a:rPr lang="en-US" altLang="zh-TW" dirty="0" smtClean="0">
                  <a:solidFill>
                    <a:srgbClr val="C00000"/>
                  </a:solidFill>
                  <a:latin typeface="標楷體"/>
                  <a:ea typeface="標楷體"/>
                </a:rPr>
                <a:t>?</a:t>
              </a:r>
            </a:p>
          </p:txBody>
        </p:sp>
        <p:sp>
          <p:nvSpPr>
            <p:cNvPr id="6" name="文字方塊 5"/>
            <p:cNvSpPr txBox="1"/>
            <p:nvPr/>
          </p:nvSpPr>
          <p:spPr>
            <a:xfrm>
              <a:off x="453864" y="4788743"/>
              <a:ext cx="3375991" cy="415498"/>
            </a:xfrm>
            <a:prstGeom prst="rect">
              <a:avLst/>
            </a:prstGeom>
            <a:noFill/>
          </p:spPr>
          <p:txBody>
            <a:bodyPr wrap="square" rtlCol="0">
              <a:spAutoFit/>
            </a:bodyPr>
            <a:lstStyle/>
            <a:p>
              <a:r>
                <a:rPr lang="zh-TW" altLang="en-US" dirty="0" smtClean="0">
                  <a:latin typeface="標楷體"/>
                  <a:ea typeface="標楷體"/>
                </a:rPr>
                <a:t>★</a:t>
              </a:r>
              <a:r>
                <a:rPr lang="zh-TW" altLang="en-US" dirty="0" smtClean="0">
                  <a:solidFill>
                    <a:srgbClr val="C00000"/>
                  </a:solidFill>
                  <a:effectLst>
                    <a:outerShdw blurRad="38100" dist="38100" dir="2700000" algn="tl">
                      <a:srgbClr val="000000">
                        <a:alpha val="43137"/>
                      </a:srgbClr>
                    </a:outerShdw>
                  </a:effectLst>
                  <a:latin typeface="標楷體"/>
                  <a:ea typeface="標楷體"/>
                </a:rPr>
                <a:t>規格中顏色有其必要嗎</a:t>
              </a:r>
              <a:r>
                <a:rPr lang="en-US" altLang="zh-TW" dirty="0" smtClean="0">
                  <a:solidFill>
                    <a:srgbClr val="C00000"/>
                  </a:solidFill>
                  <a:effectLst>
                    <a:outerShdw blurRad="38100" dist="38100" dir="2700000" algn="tl">
                      <a:srgbClr val="000000">
                        <a:alpha val="43137"/>
                      </a:srgbClr>
                    </a:outerShdw>
                  </a:effectLst>
                  <a:latin typeface="標楷體"/>
                  <a:ea typeface="標楷體"/>
                </a:rPr>
                <a:t>?</a:t>
              </a:r>
            </a:p>
          </p:txBody>
        </p:sp>
        <p:sp>
          <p:nvSpPr>
            <p:cNvPr id="7" name="文字方塊 6"/>
            <p:cNvSpPr txBox="1"/>
            <p:nvPr/>
          </p:nvSpPr>
          <p:spPr>
            <a:xfrm>
              <a:off x="597879" y="6084887"/>
              <a:ext cx="3231976" cy="415498"/>
            </a:xfrm>
            <a:prstGeom prst="rect">
              <a:avLst/>
            </a:prstGeom>
            <a:noFill/>
          </p:spPr>
          <p:txBody>
            <a:bodyPr wrap="square" rtlCol="0">
              <a:spAutoFit/>
            </a:bodyPr>
            <a:lstStyle/>
            <a:p>
              <a:r>
                <a:rPr lang="zh-TW" altLang="en-US" dirty="0" smtClean="0">
                  <a:latin typeface="標楷體"/>
                  <a:ea typeface="標楷體"/>
                </a:rPr>
                <a:t>★</a:t>
              </a:r>
              <a:r>
                <a:rPr lang="zh-TW" altLang="en-US" dirty="0" smtClean="0">
                  <a:solidFill>
                    <a:srgbClr val="C00000"/>
                  </a:solidFill>
                  <a:effectLst>
                    <a:outerShdw blurRad="38100" dist="38100" dir="2700000" algn="tl">
                      <a:srgbClr val="000000">
                        <a:alpha val="43137"/>
                      </a:srgbClr>
                    </a:outerShdw>
                  </a:effectLst>
                  <a:latin typeface="標楷體"/>
                  <a:ea typeface="標楷體"/>
                </a:rPr>
                <a:t>規格中之尺寸的誤差值</a:t>
              </a:r>
              <a:r>
                <a:rPr lang="en-US" altLang="zh-TW" dirty="0" smtClean="0">
                  <a:solidFill>
                    <a:srgbClr val="C00000"/>
                  </a:solidFill>
                  <a:effectLst>
                    <a:outerShdw blurRad="38100" dist="38100" dir="2700000" algn="tl">
                      <a:srgbClr val="000000">
                        <a:alpha val="43137"/>
                      </a:srgbClr>
                    </a:outerShdw>
                  </a:effectLst>
                  <a:latin typeface="標楷體"/>
                  <a:ea typeface="標楷體"/>
                </a:rPr>
                <a:t>?</a:t>
              </a:r>
            </a:p>
          </p:txBody>
        </p:sp>
        <p:cxnSp>
          <p:nvCxnSpPr>
            <p:cNvPr id="8" name="直線單箭頭接點 7"/>
            <p:cNvCxnSpPr/>
            <p:nvPr/>
          </p:nvCxnSpPr>
          <p:spPr>
            <a:xfrm>
              <a:off x="2754412" y="2844527"/>
              <a:ext cx="2232248" cy="109604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a:off x="2906812" y="2652915"/>
              <a:ext cx="2511896" cy="19161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a:off x="3690516" y="5204241"/>
              <a:ext cx="1872208" cy="36831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a:off x="3690516" y="6444927"/>
              <a:ext cx="1296144"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1318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0875" y="180232"/>
            <a:ext cx="9624060" cy="1080120"/>
          </a:xfrm>
        </p:spPr>
        <p:txBody>
          <a:bodyPr>
            <a:normAutofit/>
          </a:bodyPr>
          <a:lstStyle/>
          <a:p>
            <a:r>
              <a:rPr lang="zh-TW" altLang="en-US" sz="4400" dirty="0">
                <a:latin typeface="標楷體" panose="03000509000000000000" pitchFamily="65" charset="-120"/>
                <a:ea typeface="標楷體" panose="03000509000000000000" pitchFamily="65" charset="-120"/>
              </a:rPr>
              <a:t>採購作業相關事項</a:t>
            </a:r>
            <a:r>
              <a:rPr lang="en-US" altLang="zh-TW" sz="4400" dirty="0" smtClean="0">
                <a:latin typeface="標楷體" panose="03000509000000000000" pitchFamily="65" charset="-120"/>
                <a:ea typeface="標楷體" panose="03000509000000000000" pitchFamily="65" charset="-120"/>
              </a:rPr>
              <a:t>---</a:t>
            </a:r>
            <a:r>
              <a:rPr lang="zh-TW" altLang="en-US" sz="4400" dirty="0" smtClean="0">
                <a:latin typeface="標楷體" panose="03000509000000000000" pitchFamily="65" charset="-120"/>
                <a:ea typeface="標楷體" panose="03000509000000000000" pitchFamily="65" charset="-120"/>
              </a:rPr>
              <a:t>估價</a:t>
            </a:r>
            <a:r>
              <a:rPr lang="en-US" altLang="zh-TW" sz="4400" dirty="0" smtClean="0">
                <a:latin typeface="標楷體" panose="03000509000000000000" pitchFamily="65" charset="-120"/>
                <a:ea typeface="標楷體" panose="03000509000000000000" pitchFamily="65" charset="-120"/>
              </a:rPr>
              <a:t>/</a:t>
            </a:r>
            <a:r>
              <a:rPr lang="zh-TW" altLang="en-US" sz="4400" dirty="0" smtClean="0">
                <a:latin typeface="標楷體" panose="03000509000000000000" pitchFamily="65" charset="-120"/>
                <a:ea typeface="標楷體" panose="03000509000000000000" pitchFamily="65" charset="-120"/>
              </a:rPr>
              <a:t>尋商</a:t>
            </a:r>
            <a:endParaRPr lang="zh-TW" altLang="en-US" sz="4400" dirty="0">
              <a:latin typeface="標楷體" panose="03000509000000000000" pitchFamily="65" charset="-120"/>
              <a:ea typeface="標楷體" panose="03000509000000000000" pitchFamily="65" charset="-120"/>
            </a:endParaRPr>
          </a:p>
        </p:txBody>
      </p:sp>
      <p:grpSp>
        <p:nvGrpSpPr>
          <p:cNvPr id="8" name="群組 7"/>
          <p:cNvGrpSpPr/>
          <p:nvPr/>
        </p:nvGrpSpPr>
        <p:grpSpPr>
          <a:xfrm>
            <a:off x="375618" y="2484487"/>
            <a:ext cx="9893798" cy="4087813"/>
            <a:chOff x="234132" y="1565026"/>
            <a:chExt cx="10037814" cy="4087813"/>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20" y="1692399"/>
              <a:ext cx="5040560" cy="3127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132" y="4770189"/>
              <a:ext cx="5646737" cy="88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321" y="1565026"/>
              <a:ext cx="4365625" cy="408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橢圓 3"/>
            <p:cNvSpPr/>
            <p:nvPr/>
          </p:nvSpPr>
          <p:spPr>
            <a:xfrm>
              <a:off x="234132" y="4572719"/>
              <a:ext cx="5544616" cy="63879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7938988" y="2840649"/>
              <a:ext cx="1368152" cy="415498"/>
            </a:xfrm>
            <a:prstGeom prst="rect">
              <a:avLst/>
            </a:prstGeom>
            <a:noFill/>
            <a:ln>
              <a:solidFill>
                <a:schemeClr val="tx1"/>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公開徵求</a:t>
              </a:r>
              <a:endParaRPr lang="zh-TW" altLang="en-US" dirty="0">
                <a:latin typeface="標楷體" panose="03000509000000000000" pitchFamily="65" charset="-120"/>
                <a:ea typeface="標楷體" panose="03000509000000000000" pitchFamily="65" charset="-120"/>
              </a:endParaRPr>
            </a:p>
          </p:txBody>
        </p:sp>
        <p:cxnSp>
          <p:nvCxnSpPr>
            <p:cNvPr id="7" name="直線單箭頭接點 6"/>
            <p:cNvCxnSpPr/>
            <p:nvPr/>
          </p:nvCxnSpPr>
          <p:spPr>
            <a:xfrm flipV="1">
              <a:off x="5577780" y="3608932"/>
              <a:ext cx="1209080" cy="1161257"/>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grpSp>
      <p:sp>
        <p:nvSpPr>
          <p:cNvPr id="9" name="文字方塊 8"/>
          <p:cNvSpPr txBox="1"/>
          <p:nvPr/>
        </p:nvSpPr>
        <p:spPr>
          <a:xfrm>
            <a:off x="708419" y="1476375"/>
            <a:ext cx="8416759" cy="738664"/>
          </a:xfrm>
          <a:prstGeom prst="rect">
            <a:avLst/>
          </a:prstGeom>
          <a:noFill/>
        </p:spPr>
        <p:txBody>
          <a:bodyPr wrap="square" rtlCol="0">
            <a:spAutoFit/>
          </a:bodyPr>
          <a:lstStyle/>
          <a:p>
            <a:pPr marL="263525" indent="-263525"/>
            <a:r>
              <a:rPr lang="zh-TW" altLang="en-US" dirty="0" smtClean="0">
                <a:latin typeface="標楷體"/>
                <a:ea typeface="標楷體"/>
              </a:rPr>
              <a:t>▓</a:t>
            </a:r>
            <a:r>
              <a:rPr lang="zh-TW" altLang="en-US" dirty="0" smtClean="0">
                <a:latin typeface="標楷體" panose="03000509000000000000" pitchFamily="65" charset="-120"/>
                <a:ea typeface="標楷體" panose="03000509000000000000" pitchFamily="65" charset="-120"/>
              </a:rPr>
              <a:t>本案採取公開徵求方式</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工程會網站</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尋商</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仍無法取具二家估價單，理由充分</a:t>
            </a:r>
            <a:r>
              <a:rPr lang="zh-TW" altLang="en-US" dirty="0" smtClean="0">
                <a:latin typeface="新細明體"/>
                <a:ea typeface="新細明體"/>
              </a:rPr>
              <a:t>，</a:t>
            </a:r>
            <a:r>
              <a:rPr lang="zh-TW" altLang="en-US" dirty="0" smtClean="0">
                <a:latin typeface="標楷體" panose="03000509000000000000" pitchFamily="65" charset="-120"/>
                <a:ea typeface="標楷體" panose="03000509000000000000" pitchFamily="65" charset="-120"/>
              </a:rPr>
              <a:t>又因已公開</a:t>
            </a:r>
            <a:r>
              <a:rPr lang="zh-TW" altLang="en-US" dirty="0">
                <a:latin typeface="標楷體" panose="03000509000000000000" pitchFamily="65" charset="-120"/>
                <a:ea typeface="標楷體" panose="03000509000000000000" pitchFamily="65" charset="-120"/>
              </a:rPr>
              <a:t>無洩密之</a:t>
            </a:r>
            <a:r>
              <a:rPr lang="zh-TW" altLang="en-US" dirty="0" smtClean="0">
                <a:latin typeface="標楷體" panose="03000509000000000000" pitchFamily="65" charset="-120"/>
                <a:ea typeface="標楷體" panose="03000509000000000000" pitchFamily="65" charset="-120"/>
              </a:rPr>
              <a:t>風險</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採購規格於公告前應保密</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944473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252239"/>
            <a:ext cx="9624060" cy="875913"/>
          </a:xfrm>
        </p:spPr>
        <p:txBody>
          <a:bodyPr>
            <a:normAutofit/>
          </a:bodyPr>
          <a:lstStyle/>
          <a:p>
            <a:r>
              <a:rPr lang="zh-TW" altLang="en-US" sz="4400" dirty="0">
                <a:latin typeface="標楷體" panose="03000509000000000000" pitchFamily="65" charset="-120"/>
                <a:ea typeface="標楷體" panose="03000509000000000000" pitchFamily="65" charset="-120"/>
              </a:rPr>
              <a:t>採購作業相關事項</a:t>
            </a:r>
            <a:r>
              <a:rPr lang="en-US" altLang="zh-TW" sz="4400" dirty="0">
                <a:latin typeface="標楷體" panose="03000509000000000000" pitchFamily="65" charset="-120"/>
                <a:ea typeface="標楷體" panose="03000509000000000000" pitchFamily="65" charset="-120"/>
              </a:rPr>
              <a:t>---</a:t>
            </a:r>
            <a:r>
              <a:rPr lang="zh-TW" altLang="en-US" sz="4400" dirty="0">
                <a:latin typeface="標楷體" panose="03000509000000000000" pitchFamily="65" charset="-120"/>
                <a:ea typeface="標楷體" panose="03000509000000000000" pitchFamily="65" charset="-120"/>
              </a:rPr>
              <a:t>規格</a:t>
            </a:r>
            <a:r>
              <a:rPr lang="zh-TW" altLang="en-US" sz="4400" dirty="0" smtClean="0">
                <a:latin typeface="標楷體" panose="03000509000000000000" pitchFamily="65" charset="-120"/>
                <a:ea typeface="標楷體" panose="03000509000000000000" pitchFamily="65" charset="-120"/>
              </a:rPr>
              <a:t>預算分析</a:t>
            </a:r>
            <a:endParaRPr lang="zh-TW" altLang="en-US" sz="4400" dirty="0">
              <a:latin typeface="標楷體" panose="03000509000000000000" pitchFamily="65" charset="-120"/>
              <a:ea typeface="標楷體" panose="03000509000000000000" pitchFamily="65" charset="-120"/>
            </a:endParaRPr>
          </a:p>
        </p:txBody>
      </p:sp>
      <p:cxnSp>
        <p:nvCxnSpPr>
          <p:cNvPr id="5" name="直線接點 4"/>
          <p:cNvCxnSpPr/>
          <p:nvPr/>
        </p:nvCxnSpPr>
        <p:spPr>
          <a:xfrm>
            <a:off x="3546500" y="6876975"/>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748062" y="1128152"/>
            <a:ext cx="9063133" cy="1061829"/>
          </a:xfrm>
          <a:prstGeom prst="rect">
            <a:avLst/>
          </a:prstGeom>
          <a:noFill/>
        </p:spPr>
        <p:txBody>
          <a:bodyPr wrap="square" rtlCol="0">
            <a:spAutoFit/>
          </a:bodyPr>
          <a:lstStyle/>
          <a:p>
            <a:r>
              <a:rPr lang="zh-TW" altLang="en-US" dirty="0" smtClean="0">
                <a:latin typeface="標楷體"/>
                <a:ea typeface="標楷體"/>
              </a:rPr>
              <a:t>▓本案預算分析來源有二</a:t>
            </a:r>
            <a:r>
              <a:rPr lang="zh-TW" altLang="en-US" dirty="0" smtClean="0">
                <a:latin typeface="新細明體"/>
                <a:ea typeface="新細明體"/>
              </a:rPr>
              <a:t>：</a:t>
            </a:r>
            <a:endParaRPr lang="en-US" altLang="zh-TW" dirty="0" smtClean="0">
              <a:latin typeface="新細明體"/>
              <a:ea typeface="新細明體"/>
            </a:endParaRPr>
          </a:p>
          <a:p>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以前採購歷史紀錄</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可至工程會網站查詢決標紀錄</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扣除本次未採買項目</a:t>
            </a:r>
            <a:r>
              <a:rPr lang="zh-TW" altLang="en-US" dirty="0" smtClean="0">
                <a:latin typeface="標楷體"/>
                <a:ea typeface="標楷體"/>
              </a:rPr>
              <a:t>。</a:t>
            </a:r>
            <a:endParaRPr lang="en-US" altLang="zh-TW" dirty="0" smtClean="0">
              <a:latin typeface="標楷體"/>
              <a:ea typeface="標楷體"/>
            </a:endParaRPr>
          </a:p>
          <a:p>
            <a:r>
              <a:rPr lang="en-US" altLang="zh-TW" dirty="0" smtClean="0">
                <a:latin typeface="標楷體"/>
                <a:ea typeface="標楷體"/>
              </a:rPr>
              <a:t>2.</a:t>
            </a:r>
            <a:r>
              <a:rPr lang="zh-TW" altLang="en-US" dirty="0">
                <a:latin typeface="標楷體"/>
                <a:ea typeface="標楷體"/>
              </a:rPr>
              <a:t>廠</a:t>
            </a:r>
            <a:r>
              <a:rPr lang="zh-TW" altLang="en-US" dirty="0" smtClean="0">
                <a:latin typeface="標楷體"/>
                <a:ea typeface="標楷體"/>
              </a:rPr>
              <a:t>商估價單</a:t>
            </a:r>
            <a:endParaRPr lang="zh-TW" altLang="en-US" dirty="0">
              <a:latin typeface="標楷體" panose="03000509000000000000" pitchFamily="65" charset="-120"/>
              <a:ea typeface="標楷體" panose="03000509000000000000" pitchFamily="65" charset="-120"/>
            </a:endParaRPr>
          </a:p>
        </p:txBody>
      </p:sp>
      <p:grpSp>
        <p:nvGrpSpPr>
          <p:cNvPr id="18" name="群組 17"/>
          <p:cNvGrpSpPr/>
          <p:nvPr/>
        </p:nvGrpSpPr>
        <p:grpSpPr>
          <a:xfrm>
            <a:off x="767975" y="2485156"/>
            <a:ext cx="9095531" cy="4737100"/>
            <a:chOff x="450156" y="2597075"/>
            <a:chExt cx="9095531" cy="4737100"/>
          </a:xfrm>
        </p:grpSpPr>
        <p:grpSp>
          <p:nvGrpSpPr>
            <p:cNvPr id="11" name="群組 10"/>
            <p:cNvGrpSpPr/>
            <p:nvPr/>
          </p:nvGrpSpPr>
          <p:grpSpPr>
            <a:xfrm>
              <a:off x="450156" y="2597075"/>
              <a:ext cx="9095531" cy="4737100"/>
              <a:chOff x="522164" y="2139875"/>
              <a:chExt cx="9095531" cy="473710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164" y="2139875"/>
                <a:ext cx="3589337" cy="473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820" y="2139875"/>
                <a:ext cx="3190875" cy="451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356" y="2583348"/>
                <a:ext cx="2826786" cy="4069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線接點 6"/>
              <p:cNvCxnSpPr/>
              <p:nvPr/>
            </p:nvCxnSpPr>
            <p:spPr>
              <a:xfrm>
                <a:off x="779512" y="4860751"/>
                <a:ext cx="307464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613342" y="5724847"/>
                <a:ext cx="223224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3118644" y="5587339"/>
                <a:ext cx="855712"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5" name="文字方塊 14"/>
            <p:cNvSpPr txBox="1"/>
            <p:nvPr/>
          </p:nvSpPr>
          <p:spPr>
            <a:xfrm>
              <a:off x="707504" y="6471354"/>
              <a:ext cx="3154286" cy="415498"/>
            </a:xfrm>
            <a:prstGeom prst="rect">
              <a:avLst/>
            </a:prstGeom>
            <a:noFill/>
          </p:spPr>
          <p:txBody>
            <a:bodyPr wrap="square" rtlCol="0">
              <a:spAutoFit/>
            </a:bodyPr>
            <a:lstStyle/>
            <a:p>
              <a:r>
                <a:rPr lang="zh-TW" altLang="en-US" dirty="0" smtClean="0">
                  <a:solidFill>
                    <a:srgbClr val="FF0000"/>
                  </a:solidFill>
                  <a:effectLst>
                    <a:outerShdw blurRad="38100" dist="38100" dir="2700000" algn="tl">
                      <a:srgbClr val="000000">
                        <a:alpha val="43137"/>
                      </a:srgbClr>
                    </a:outerShdw>
                  </a:effectLst>
                  <a:latin typeface="標楷體"/>
                  <a:ea typeface="標楷體"/>
                </a:rPr>
                <a:t>★預算分析填寫具體仔細</a:t>
              </a:r>
              <a:endParaRPr lang="zh-TW" altLang="en-US" dirty="0">
                <a:solidFill>
                  <a:srgbClr val="FF0000"/>
                </a:solidFill>
                <a:effectLst>
                  <a:outerShdw blurRad="38100" dist="38100" dir="2700000" algn="tl">
                    <a:srgbClr val="000000">
                      <a:alpha val="43137"/>
                    </a:srgbClr>
                  </a:outerShdw>
                </a:effectLst>
              </a:endParaRPr>
            </a:p>
          </p:txBody>
        </p:sp>
        <p:cxnSp>
          <p:nvCxnSpPr>
            <p:cNvPr id="17" name="直線單箭頭接點 16"/>
            <p:cNvCxnSpPr/>
            <p:nvPr/>
          </p:nvCxnSpPr>
          <p:spPr>
            <a:xfrm flipH="1" flipV="1">
              <a:off x="1602284" y="6182047"/>
              <a:ext cx="864096" cy="40689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707133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374810"/>
            <a:ext cx="9624060" cy="741525"/>
          </a:xfrm>
        </p:spPr>
        <p:txBody>
          <a:bodyPr>
            <a:noAutofit/>
          </a:bodyPr>
          <a:lstStyle/>
          <a:p>
            <a:r>
              <a:rPr lang="zh-TW" altLang="en-US" sz="4400" dirty="0">
                <a:latin typeface="標楷體" panose="03000509000000000000" pitchFamily="65" charset="-120"/>
                <a:ea typeface="標楷體" panose="03000509000000000000" pitchFamily="65" charset="-120"/>
              </a:rPr>
              <a:t>採購作業相關事項</a:t>
            </a:r>
            <a:r>
              <a:rPr lang="en-US" altLang="zh-TW" sz="4400" dirty="0">
                <a:latin typeface="標楷體" panose="03000509000000000000" pitchFamily="65" charset="-120"/>
                <a:ea typeface="標楷體" panose="03000509000000000000" pitchFamily="65" charset="-120"/>
              </a:rPr>
              <a:t>---</a:t>
            </a:r>
            <a:r>
              <a:rPr lang="zh-TW" altLang="en-US" sz="4400" dirty="0">
                <a:latin typeface="標楷體" panose="03000509000000000000" pitchFamily="65" charset="-120"/>
                <a:ea typeface="標楷體" panose="03000509000000000000" pitchFamily="65" charset="-120"/>
              </a:rPr>
              <a:t>規格預算分析</a:t>
            </a:r>
            <a:endParaRPr lang="zh-TW" altLang="en-US" sz="4400" dirty="0"/>
          </a:p>
        </p:txBody>
      </p:sp>
      <p:grpSp>
        <p:nvGrpSpPr>
          <p:cNvPr id="12" name="群組 11"/>
          <p:cNvGrpSpPr/>
          <p:nvPr/>
        </p:nvGrpSpPr>
        <p:grpSpPr>
          <a:xfrm>
            <a:off x="810196" y="1385160"/>
            <a:ext cx="8905354" cy="5851855"/>
            <a:chOff x="810196" y="1116335"/>
            <a:chExt cx="8905354" cy="6156896"/>
          </a:xfrm>
        </p:grpSpPr>
        <p:graphicFrame>
          <p:nvGraphicFramePr>
            <p:cNvPr id="5" name="物件 4"/>
            <p:cNvGraphicFramePr>
              <a:graphicFrameLocks noChangeAspect="1"/>
            </p:cNvGraphicFramePr>
            <p:nvPr>
              <p:extLst>
                <p:ext uri="{D42A27DB-BD31-4B8C-83A1-F6EECF244321}">
                  <p14:modId xmlns:p14="http://schemas.microsoft.com/office/powerpoint/2010/main" val="3750864620"/>
                </p:ext>
              </p:extLst>
            </p:nvPr>
          </p:nvGraphicFramePr>
          <p:xfrm>
            <a:off x="810196" y="1188343"/>
            <a:ext cx="4608512" cy="6084888"/>
          </p:xfrm>
          <a:graphic>
            <a:graphicData uri="http://schemas.openxmlformats.org/presentationml/2006/ole">
              <mc:AlternateContent xmlns:mc="http://schemas.openxmlformats.org/markup-compatibility/2006">
                <mc:Choice xmlns:v="urn:schemas-microsoft-com:vml" Requires="v">
                  <p:oleObj spid="_x0000_s2122" name="文件" r:id="rId3" imgW="6717932" imgH="9620479" progId="Word.Document.12">
                    <p:embed/>
                  </p:oleObj>
                </mc:Choice>
                <mc:Fallback>
                  <p:oleObj name="文件" r:id="rId3" imgW="6717932" imgH="9620479" progId="Word.Document.12">
                    <p:embed/>
                    <p:pic>
                      <p:nvPicPr>
                        <p:cNvPr id="0" name=""/>
                        <p:cNvPicPr/>
                        <p:nvPr/>
                      </p:nvPicPr>
                      <p:blipFill>
                        <a:blip r:embed="rId4"/>
                        <a:stretch>
                          <a:fillRect/>
                        </a:stretch>
                      </p:blipFill>
                      <p:spPr>
                        <a:xfrm>
                          <a:off x="810196" y="1188343"/>
                          <a:ext cx="4608512" cy="6084888"/>
                        </a:xfrm>
                        <a:prstGeom prst="rect">
                          <a:avLst/>
                        </a:prstGeom>
                      </p:spPr>
                    </p:pic>
                  </p:oleObj>
                </mc:Fallback>
              </mc:AlternateContent>
            </a:graphicData>
          </a:graphic>
        </p:graphicFrame>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2764" y="1116335"/>
              <a:ext cx="3792786"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3815457" y="4786082"/>
              <a:ext cx="2088232" cy="1061829"/>
            </a:xfrm>
            <a:prstGeom prst="rect">
              <a:avLst/>
            </a:prstGeom>
            <a:noFill/>
            <a:ln>
              <a:solidFill>
                <a:srgbClr val="C00000"/>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預算分析來源</a:t>
              </a:r>
              <a:r>
                <a:rPr lang="en-US" altLang="zh-TW" dirty="0" smtClean="0">
                  <a:latin typeface="標楷體" panose="03000509000000000000" pitchFamily="65" charset="-120"/>
                  <a:ea typeface="標楷體" panose="03000509000000000000" pitchFamily="65" charset="-120"/>
                </a:rPr>
                <a:t>:</a:t>
              </a:r>
            </a:p>
            <a:p>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廠商估價 </a:t>
              </a:r>
              <a:endParaRPr lang="en-US" altLang="zh-TW" dirty="0" smtClean="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網路搜尋</a:t>
              </a:r>
              <a:endParaRPr lang="zh-TW" altLang="en-US" dirty="0">
                <a:latin typeface="標楷體" panose="03000509000000000000" pitchFamily="65" charset="-120"/>
                <a:ea typeface="標楷體" panose="03000509000000000000" pitchFamily="65" charset="-120"/>
              </a:endParaRPr>
            </a:p>
          </p:txBody>
        </p:sp>
        <p:cxnSp>
          <p:nvCxnSpPr>
            <p:cNvPr id="8" name="直線單箭頭接點 7"/>
            <p:cNvCxnSpPr/>
            <p:nvPr/>
          </p:nvCxnSpPr>
          <p:spPr>
            <a:xfrm flipV="1">
              <a:off x="4535537" y="4093756"/>
              <a:ext cx="0" cy="6923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8" name="文字方塊 17"/>
            <p:cNvSpPr txBox="1"/>
            <p:nvPr/>
          </p:nvSpPr>
          <p:spPr>
            <a:xfrm>
              <a:off x="3474492" y="6096337"/>
              <a:ext cx="3154286" cy="415498"/>
            </a:xfrm>
            <a:prstGeom prst="rect">
              <a:avLst/>
            </a:prstGeom>
            <a:noFill/>
          </p:spPr>
          <p:txBody>
            <a:bodyPr wrap="square" rtlCol="0">
              <a:spAutoFit/>
            </a:bodyPr>
            <a:lstStyle/>
            <a:p>
              <a:r>
                <a:rPr lang="zh-TW" altLang="en-US" dirty="0" smtClean="0">
                  <a:solidFill>
                    <a:srgbClr val="FF0000"/>
                  </a:solidFill>
                  <a:effectLst>
                    <a:outerShdw blurRad="38100" dist="38100" dir="2700000" algn="tl">
                      <a:srgbClr val="000000">
                        <a:alpha val="43137"/>
                      </a:srgbClr>
                    </a:outerShdw>
                  </a:effectLst>
                  <a:latin typeface="標楷體"/>
                  <a:ea typeface="標楷體"/>
                </a:rPr>
                <a:t>★預算分析填寫具體仔細</a:t>
              </a:r>
              <a:endParaRPr lang="zh-TW" altLang="en-US" dirty="0">
                <a:solidFill>
                  <a:srgbClr val="FF0000"/>
                </a:solidFill>
                <a:effectLst>
                  <a:outerShdw blurRad="38100" dist="38100" dir="2700000" algn="tl">
                    <a:srgbClr val="000000">
                      <a:alpha val="43137"/>
                    </a:srgbClr>
                  </a:outerShdw>
                </a:effectLst>
              </a:endParaRPr>
            </a:p>
          </p:txBody>
        </p:sp>
        <p:sp>
          <p:nvSpPr>
            <p:cNvPr id="19" name="文字方塊 18"/>
            <p:cNvSpPr txBox="1"/>
            <p:nvPr/>
          </p:nvSpPr>
          <p:spPr>
            <a:xfrm>
              <a:off x="5903689" y="3702041"/>
              <a:ext cx="3154286" cy="415498"/>
            </a:xfrm>
            <a:prstGeom prst="rect">
              <a:avLst/>
            </a:prstGeom>
            <a:noFill/>
          </p:spPr>
          <p:txBody>
            <a:bodyPr wrap="square" rtlCol="0">
              <a:spAutoFit/>
            </a:bodyPr>
            <a:lstStyle/>
            <a:p>
              <a:r>
                <a:rPr lang="zh-TW" altLang="en-US" dirty="0" smtClean="0">
                  <a:solidFill>
                    <a:srgbClr val="FF0000"/>
                  </a:solidFill>
                  <a:effectLst>
                    <a:outerShdw blurRad="38100" dist="38100" dir="2700000" algn="tl">
                      <a:srgbClr val="000000">
                        <a:alpha val="43137"/>
                      </a:srgbClr>
                    </a:outerShdw>
                  </a:effectLst>
                  <a:latin typeface="標楷體"/>
                  <a:ea typeface="標楷體"/>
                </a:rPr>
                <a:t>★工程會網路公開徵求</a:t>
              </a:r>
              <a:endParaRPr lang="zh-TW" altLang="en-US" dirty="0">
                <a:solidFill>
                  <a:srgbClr val="FF00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5637364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47564" y="252239"/>
            <a:ext cx="9624060" cy="813534"/>
          </a:xfrm>
        </p:spPr>
        <p:txBody>
          <a:bodyPr>
            <a:normAutofit/>
          </a:bodyPr>
          <a:lstStyle/>
          <a:p>
            <a:r>
              <a:rPr lang="zh-TW" altLang="en-US" sz="4400" dirty="0">
                <a:latin typeface="標楷體" panose="03000509000000000000" pitchFamily="65" charset="-120"/>
                <a:ea typeface="標楷體" panose="03000509000000000000" pitchFamily="65" charset="-120"/>
              </a:rPr>
              <a:t>採購作業相關事項</a:t>
            </a:r>
            <a:r>
              <a:rPr lang="en-US" altLang="zh-TW" sz="4400" dirty="0">
                <a:latin typeface="標楷體" panose="03000509000000000000" pitchFamily="65" charset="-120"/>
                <a:ea typeface="標楷體" panose="03000509000000000000" pitchFamily="65" charset="-120"/>
              </a:rPr>
              <a:t>---</a:t>
            </a:r>
            <a:r>
              <a:rPr lang="zh-TW" altLang="en-US" sz="4400" dirty="0">
                <a:latin typeface="標楷體" panose="03000509000000000000" pitchFamily="65" charset="-120"/>
                <a:ea typeface="標楷體" panose="03000509000000000000" pitchFamily="65" charset="-120"/>
              </a:rPr>
              <a:t>規格預算分析</a:t>
            </a:r>
            <a:endParaRPr lang="zh-TW" altLang="en-US" sz="44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990" y="1310899"/>
            <a:ext cx="3724606"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8628" y="1256201"/>
            <a:ext cx="4896544" cy="1643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4672" y="3420591"/>
            <a:ext cx="4104456" cy="354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4578029" y="2832050"/>
            <a:ext cx="4608512" cy="738664"/>
          </a:xfrm>
          <a:prstGeom prst="rect">
            <a:avLst/>
          </a:prstGeom>
          <a:noFill/>
          <a:ln w="3175">
            <a:solidFill>
              <a:srgbClr val="C00000"/>
            </a:solidFill>
          </a:ln>
        </p:spPr>
        <p:txBody>
          <a:bodyPr wrap="square" rtlCol="0">
            <a:spAutoFit/>
          </a:bodyPr>
          <a:lstStyle/>
          <a:p>
            <a:pPr marL="271463" indent="-271463"/>
            <a:r>
              <a:rPr lang="zh-TW" altLang="en-US" dirty="0" smtClean="0">
                <a:latin typeface="標楷體"/>
                <a:ea typeface="標楷體"/>
              </a:rPr>
              <a:t>★</a:t>
            </a:r>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科研市集估價</a:t>
            </a:r>
            <a:r>
              <a:rPr lang="en-US" altLang="zh-TW"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116</a:t>
            </a:r>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萬 方方光能</a:t>
            </a:r>
            <a:r>
              <a:rPr lang="en-US" altLang="zh-TW"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153</a:t>
            </a:r>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萬如何做預算分析？</a:t>
            </a:r>
            <a:endPar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5" name="文字方塊 4"/>
          <p:cNvSpPr txBox="1"/>
          <p:nvPr/>
        </p:nvSpPr>
        <p:spPr>
          <a:xfrm>
            <a:off x="347564" y="5988757"/>
            <a:ext cx="5400600" cy="1061829"/>
          </a:xfrm>
          <a:prstGeom prst="rect">
            <a:avLst/>
          </a:prstGeom>
          <a:noFill/>
        </p:spPr>
        <p:txBody>
          <a:bodyPr wrap="square" rtlCol="0">
            <a:spAutoFit/>
          </a:bodyPr>
          <a:lstStyle/>
          <a:p>
            <a:pPr marL="271463" indent="-271463"/>
            <a:r>
              <a:rPr lang="en-US" altLang="zh-TW" dirty="0" smtClean="0">
                <a:solidFill>
                  <a:srgbClr val="0070C0"/>
                </a:solidFill>
                <a:latin typeface="標楷體"/>
                <a:ea typeface="標楷體"/>
              </a:rPr>
              <a:t>※</a:t>
            </a:r>
            <a:r>
              <a:rPr lang="zh-TW" altLang="en-US" dirty="0" smtClean="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本案以估價較低之廠商價格打</a:t>
            </a:r>
            <a:r>
              <a:rPr lang="en-US" altLang="zh-TW" dirty="0" smtClean="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85</a:t>
            </a:r>
            <a:r>
              <a:rPr lang="zh-TW" altLang="en-US" dirty="0" smtClean="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折及</a:t>
            </a:r>
            <a:r>
              <a:rPr lang="en-US" altLang="zh-TW" dirty="0" smtClean="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105</a:t>
            </a:r>
            <a:r>
              <a:rPr lang="zh-TW" altLang="en-US" dirty="0" smtClean="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en-US" altLang="zh-TW" dirty="0" smtClean="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106</a:t>
            </a:r>
            <a:r>
              <a:rPr lang="zh-TW" altLang="en-US" dirty="0" smtClean="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年曾採買項目之決標金額，作為預算。</a:t>
            </a:r>
            <a:endParaRPr lang="en-US" altLang="zh-TW" dirty="0" smtClean="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271463" indent="-271463"/>
            <a:r>
              <a:rPr lang="zh-TW" altLang="zh-TW" dirty="0" smtClean="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dirty="0" smtClean="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預算分析較確實 可減少大額的標餘款</a:t>
            </a:r>
            <a:r>
              <a:rPr lang="zh-TW" altLang="en-US" dirty="0" smtClean="0">
                <a:solidFill>
                  <a:srgbClr val="0070C0"/>
                </a:solidFill>
                <a:effectLst>
                  <a:outerShdw blurRad="38100" dist="38100" dir="2700000" algn="tl">
                    <a:srgbClr val="000000">
                      <a:alpha val="43137"/>
                    </a:srgbClr>
                  </a:outerShdw>
                </a:effectLst>
                <a:latin typeface="標楷體"/>
                <a:ea typeface="標楷體"/>
              </a:rPr>
              <a:t>。</a:t>
            </a:r>
            <a:endParaRPr lang="zh-TW" altLang="en-US" dirty="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cxnSp>
        <p:nvCxnSpPr>
          <p:cNvPr id="7" name="直線單箭頭接點 6"/>
          <p:cNvCxnSpPr/>
          <p:nvPr/>
        </p:nvCxnSpPr>
        <p:spPr>
          <a:xfrm flipH="1" flipV="1">
            <a:off x="3834532" y="3780631"/>
            <a:ext cx="576064" cy="22107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3565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180232"/>
            <a:ext cx="9624060" cy="1080120"/>
          </a:xfrm>
        </p:spPr>
        <p:txBody>
          <a:bodyPr>
            <a:noAutofit/>
          </a:bodyPr>
          <a:lstStyle/>
          <a:p>
            <a:r>
              <a:rPr lang="zh-TW" altLang="en-US" sz="3600" dirty="0">
                <a:latin typeface="標楷體" panose="03000509000000000000" pitchFamily="65" charset="-120"/>
                <a:ea typeface="標楷體" panose="03000509000000000000" pitchFamily="65" charset="-120"/>
              </a:rPr>
              <a:t>採購作業相關</a:t>
            </a:r>
            <a:r>
              <a:rPr lang="zh-TW" altLang="en-US" sz="3600" dirty="0" smtClean="0">
                <a:latin typeface="標楷體" panose="03000509000000000000" pitchFamily="65" charset="-120"/>
                <a:ea typeface="標楷體" panose="03000509000000000000" pitchFamily="65" charset="-120"/>
              </a:rPr>
              <a:t>事項</a:t>
            </a:r>
            <a:r>
              <a:rPr lang="en-US" altLang="zh-TW" sz="3600" dirty="0" smtClean="0">
                <a:latin typeface="標楷體" panose="03000509000000000000" pitchFamily="65" charset="-120"/>
                <a:ea typeface="標楷體" panose="03000509000000000000" pitchFamily="65" charset="-120"/>
              </a:rPr>
              <a:t/>
            </a:r>
            <a:br>
              <a:rPr lang="en-US" altLang="zh-TW" sz="3600" dirty="0" smtClean="0">
                <a:latin typeface="標楷體" panose="03000509000000000000" pitchFamily="65" charset="-120"/>
                <a:ea typeface="標楷體" panose="03000509000000000000" pitchFamily="65" charset="-120"/>
              </a:rPr>
            </a:br>
            <a:r>
              <a:rPr lang="zh-TW" altLang="en-US" sz="3600" dirty="0" smtClean="0">
                <a:latin typeface="標楷體" panose="03000509000000000000" pitchFamily="65" charset="-120"/>
                <a:ea typeface="標楷體" panose="03000509000000000000" pitchFamily="65" charset="-120"/>
              </a:rPr>
              <a:t>公告金額以上公開招標</a:t>
            </a:r>
            <a:r>
              <a:rPr lang="en-US" altLang="zh-TW" sz="3600" dirty="0" smtClean="0">
                <a:latin typeface="標楷體" panose="03000509000000000000" pitchFamily="65" charset="-120"/>
                <a:ea typeface="標楷體" panose="03000509000000000000" pitchFamily="65" charset="-120"/>
              </a:rPr>
              <a:t>—</a:t>
            </a:r>
            <a:r>
              <a:rPr lang="zh-TW" altLang="en-US" sz="3600" dirty="0" smtClean="0">
                <a:latin typeface="標楷體" panose="03000509000000000000" pitchFamily="65" charset="-120"/>
                <a:ea typeface="標楷體" panose="03000509000000000000" pitchFamily="65" charset="-120"/>
              </a:rPr>
              <a:t>申請</a:t>
            </a:r>
            <a:endParaRPr lang="zh-TW" altLang="en-US" sz="3600" dirty="0">
              <a:latin typeface="標楷體" panose="03000509000000000000" pitchFamily="65" charset="-120"/>
              <a:ea typeface="標楷體" panose="03000509000000000000" pitchFamily="65" charset="-120"/>
            </a:endParaRPr>
          </a:p>
        </p:txBody>
      </p:sp>
      <p:sp>
        <p:nvSpPr>
          <p:cNvPr id="5" name="文字方塊 4"/>
          <p:cNvSpPr txBox="1"/>
          <p:nvPr/>
        </p:nvSpPr>
        <p:spPr>
          <a:xfrm>
            <a:off x="743260" y="1540572"/>
            <a:ext cx="8352928" cy="415498"/>
          </a:xfrm>
          <a:prstGeom prst="rect">
            <a:avLst/>
          </a:prstGeom>
          <a:noFill/>
        </p:spPr>
        <p:txBody>
          <a:bodyPr wrap="square" rtlCol="0">
            <a:spAutoFit/>
          </a:bodyPr>
          <a:lstStyle/>
          <a:p>
            <a:r>
              <a:rPr lang="zh-TW" altLang="en-US" dirty="0" smtClean="0">
                <a:latin typeface="標楷體"/>
                <a:ea typeface="標楷體"/>
              </a:rPr>
              <a:t>★採購申請設備屬公告金額以上應公告預算且填寫規格訂定檢核表</a:t>
            </a:r>
            <a:endParaRPr lang="zh-TW" altLang="en-US" dirty="0"/>
          </a:p>
        </p:txBody>
      </p:sp>
      <p:grpSp>
        <p:nvGrpSpPr>
          <p:cNvPr id="3" name="群組 2"/>
          <p:cNvGrpSpPr/>
          <p:nvPr/>
        </p:nvGrpSpPr>
        <p:grpSpPr>
          <a:xfrm>
            <a:off x="588821" y="1918877"/>
            <a:ext cx="9021052" cy="5400599"/>
            <a:chOff x="588821" y="1918877"/>
            <a:chExt cx="9021052" cy="5400599"/>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821" y="1918877"/>
              <a:ext cx="5692775"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3369" y="3431045"/>
              <a:ext cx="4536504" cy="3888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橢圓 5"/>
            <p:cNvSpPr/>
            <p:nvPr/>
          </p:nvSpPr>
          <p:spPr>
            <a:xfrm>
              <a:off x="3070358" y="2715232"/>
              <a:ext cx="2952328"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2854334" y="4155392"/>
              <a:ext cx="1548172"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2566302" y="5531819"/>
              <a:ext cx="2124236" cy="415498"/>
            </a:xfrm>
            <a:prstGeom prst="rect">
              <a:avLst/>
            </a:prstGeom>
            <a:noFill/>
          </p:spPr>
          <p:txBody>
            <a:bodyPr wrap="square" rtlCol="0">
              <a:spAutoFit/>
            </a:bodyPr>
            <a:lstStyle/>
            <a:p>
              <a:r>
                <a:rPr lang="en-US" altLang="zh-TW" dirty="0" smtClean="0">
                  <a:solidFill>
                    <a:srgbClr val="FF0000"/>
                  </a:solidFill>
                  <a:latin typeface="標楷體"/>
                  <a:ea typeface="標楷體"/>
                </a:rPr>
                <a:t>※</a:t>
              </a:r>
              <a:r>
                <a:rPr lang="zh-TW" altLang="en-US" dirty="0" smtClean="0">
                  <a:solidFill>
                    <a:srgbClr val="FF0000"/>
                  </a:solidFill>
                  <a:latin typeface="標楷體" panose="03000509000000000000" pitchFamily="65" charset="-120"/>
                  <a:ea typeface="標楷體" panose="03000509000000000000" pitchFamily="65" charset="-120"/>
                </a:rPr>
                <a:t>一律公告預算</a:t>
              </a:r>
              <a:endParaRPr lang="zh-TW" altLang="en-US" dirty="0">
                <a:solidFill>
                  <a:srgbClr val="FF0000"/>
                </a:solidFill>
                <a:latin typeface="標楷體" panose="03000509000000000000" pitchFamily="65" charset="-120"/>
                <a:ea typeface="標楷體" panose="03000509000000000000" pitchFamily="65" charset="-120"/>
              </a:endParaRPr>
            </a:p>
          </p:txBody>
        </p:sp>
        <p:cxnSp>
          <p:nvCxnSpPr>
            <p:cNvPr id="11" name="直線單箭頭接點 10"/>
            <p:cNvCxnSpPr/>
            <p:nvPr/>
          </p:nvCxnSpPr>
          <p:spPr>
            <a:xfrm flipH="1" flipV="1">
              <a:off x="3463904" y="4421186"/>
              <a:ext cx="432048" cy="126014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13" name="橢圓 12"/>
            <p:cNvSpPr/>
            <p:nvPr/>
          </p:nvSpPr>
          <p:spPr>
            <a:xfrm>
              <a:off x="3353822" y="4228315"/>
              <a:ext cx="274598" cy="2520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127777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zh-TW" sz="4000" dirty="0">
                <a:latin typeface="標楷體" panose="03000509000000000000" pitchFamily="65" charset="-120"/>
                <a:ea typeface="標楷體" panose="03000509000000000000" pitchFamily="65" charset="-120"/>
              </a:rPr>
              <a:t>辦理採購包含後續數年維護服務之價格</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zh-TW" sz="4000" dirty="0">
                <a:latin typeface="標楷體" panose="03000509000000000000" pitchFamily="65" charset="-120"/>
                <a:ea typeface="標楷體" panose="03000509000000000000" pitchFamily="65" charset="-120"/>
              </a:rPr>
              <a:t>一併考量發包</a:t>
            </a:r>
            <a:endParaRPr lang="zh-TW" altLang="en-US" sz="4000" dirty="0"/>
          </a:p>
        </p:txBody>
      </p:sp>
      <p:sp>
        <p:nvSpPr>
          <p:cNvPr id="4" name="矩形 3"/>
          <p:cNvSpPr/>
          <p:nvPr/>
        </p:nvSpPr>
        <p:spPr>
          <a:xfrm>
            <a:off x="522164" y="1350789"/>
            <a:ext cx="3685624" cy="461665"/>
          </a:xfrm>
          <a:prstGeom prst="rect">
            <a:avLst/>
          </a:prstGeom>
        </p:spPr>
        <p:txBody>
          <a:bodyPr wrap="none">
            <a:spAutoFit/>
          </a:bodyPr>
          <a:lstStyle/>
          <a:p>
            <a:r>
              <a:rPr lang="zh-TW" altLang="zh-TW" dirty="0"/>
              <a:t>▓</a:t>
            </a:r>
            <a:r>
              <a:rPr lang="zh-TW" altLang="zh-TW" sz="2400" dirty="0">
                <a:latin typeface="標楷體" panose="03000509000000000000" pitchFamily="65" charset="-120"/>
                <a:ea typeface="標楷體" panose="03000509000000000000" pitchFamily="65" charset="-120"/>
              </a:rPr>
              <a:t>案例：方案二 合併辦理</a:t>
            </a:r>
            <a:endParaRPr lang="zh-TW" altLang="en-US" sz="2400" dirty="0">
              <a:latin typeface="標楷體" panose="03000509000000000000" pitchFamily="65" charset="-120"/>
              <a:ea typeface="標楷體" panose="03000509000000000000" pitchFamily="65" charset="-120"/>
            </a:endParaRPr>
          </a:p>
        </p:txBody>
      </p:sp>
      <p:graphicFrame>
        <p:nvGraphicFramePr>
          <p:cNvPr id="5" name="物件 4"/>
          <p:cNvGraphicFramePr>
            <a:graphicFrameLocks noChangeAspect="1"/>
          </p:cNvGraphicFramePr>
          <p:nvPr>
            <p:extLst>
              <p:ext uri="{D42A27DB-BD31-4B8C-83A1-F6EECF244321}">
                <p14:modId xmlns:p14="http://schemas.microsoft.com/office/powerpoint/2010/main" val="2117617847"/>
              </p:ext>
            </p:extLst>
          </p:nvPr>
        </p:nvGraphicFramePr>
        <p:xfrm>
          <a:off x="2250356" y="2772519"/>
          <a:ext cx="6675039" cy="4502274"/>
        </p:xfrm>
        <a:graphic>
          <a:graphicData uri="http://schemas.openxmlformats.org/presentationml/2006/ole">
            <mc:AlternateContent xmlns:mc="http://schemas.openxmlformats.org/markup-compatibility/2006">
              <mc:Choice xmlns:v="urn:schemas-microsoft-com:vml" Requires="v">
                <p:oleObj spid="_x0000_s5168" name="文件" r:id="rId3" imgW="6355220" imgH="4286866" progId="Word.Document.12">
                  <p:embed/>
                </p:oleObj>
              </mc:Choice>
              <mc:Fallback>
                <p:oleObj name="文件" r:id="rId3" imgW="6355220" imgH="4286866" progId="Word.Document.12">
                  <p:embed/>
                  <p:pic>
                    <p:nvPicPr>
                      <p:cNvPr id="0" name=""/>
                      <p:cNvPicPr/>
                      <p:nvPr/>
                    </p:nvPicPr>
                    <p:blipFill>
                      <a:blip r:embed="rId4"/>
                      <a:stretch>
                        <a:fillRect/>
                      </a:stretch>
                    </p:blipFill>
                    <p:spPr>
                      <a:xfrm>
                        <a:off x="2250356" y="2772519"/>
                        <a:ext cx="6675039" cy="4502274"/>
                      </a:xfrm>
                      <a:prstGeom prst="rect">
                        <a:avLst/>
                      </a:prstGeom>
                    </p:spPr>
                  </p:pic>
                </p:oleObj>
              </mc:Fallback>
            </mc:AlternateContent>
          </a:graphicData>
        </a:graphic>
      </p:graphicFrame>
      <p:sp>
        <p:nvSpPr>
          <p:cNvPr id="6" name="矩形 5"/>
          <p:cNvSpPr/>
          <p:nvPr/>
        </p:nvSpPr>
        <p:spPr>
          <a:xfrm>
            <a:off x="2754412" y="1917708"/>
            <a:ext cx="5893662" cy="738664"/>
          </a:xfrm>
          <a:prstGeom prst="rect">
            <a:avLst/>
          </a:prstGeom>
        </p:spPr>
        <p:txBody>
          <a:bodyPr wrap="square">
            <a:spAutoFit/>
          </a:bodyPr>
          <a:lstStyle/>
          <a:p>
            <a:pPr algn="ctr" fontAlgn="base"/>
            <a:r>
              <a:rPr lang="zh-TW" altLang="zh-TW" b="1" dirty="0">
                <a:latin typeface="標楷體" panose="03000509000000000000" pitchFamily="65" charset="-120"/>
                <a:ea typeface="標楷體" panose="03000509000000000000" pitchFamily="65" charset="-120"/>
              </a:rPr>
              <a:t>行 政 院 原 子 能 委 員 會 核 能 研 究 所</a:t>
            </a:r>
            <a:endParaRPr lang="zh-TW" altLang="zh-TW" dirty="0">
              <a:latin typeface="標楷體" panose="03000509000000000000" pitchFamily="65" charset="-120"/>
              <a:ea typeface="標楷體" panose="03000509000000000000" pitchFamily="65" charset="-120"/>
            </a:endParaRPr>
          </a:p>
          <a:p>
            <a:pPr algn="ctr" fontAlgn="base"/>
            <a:r>
              <a:rPr lang="zh-TW" altLang="zh-TW" b="1" u="sng" dirty="0">
                <a:latin typeface="標楷體" panose="03000509000000000000" pitchFamily="65" charset="-120"/>
                <a:ea typeface="標楷體" panose="03000509000000000000" pitchFamily="65" charset="-120"/>
              </a:rPr>
              <a:t>採</a:t>
            </a:r>
            <a:r>
              <a:rPr lang="en-US" altLang="zh-TW" b="1" u="sng" dirty="0">
                <a:latin typeface="標楷體" panose="03000509000000000000" pitchFamily="65" charset="-120"/>
                <a:ea typeface="標楷體" panose="03000509000000000000" pitchFamily="65" charset="-120"/>
              </a:rPr>
              <a:t>  </a:t>
            </a:r>
            <a:r>
              <a:rPr lang="zh-TW" altLang="zh-TW" b="1" u="sng" dirty="0">
                <a:latin typeface="標楷體" panose="03000509000000000000" pitchFamily="65" charset="-120"/>
                <a:ea typeface="標楷體" panose="03000509000000000000" pitchFamily="65" charset="-120"/>
              </a:rPr>
              <a:t>購</a:t>
            </a:r>
            <a:r>
              <a:rPr lang="en-US" altLang="zh-TW" b="1" u="sng" dirty="0">
                <a:latin typeface="標楷體" panose="03000509000000000000" pitchFamily="65" charset="-120"/>
                <a:ea typeface="標楷體" panose="03000509000000000000" pitchFamily="65" charset="-120"/>
              </a:rPr>
              <a:t>  </a:t>
            </a:r>
            <a:r>
              <a:rPr lang="zh-TW" altLang="zh-TW" b="1" u="sng" dirty="0">
                <a:latin typeface="標楷體" panose="03000509000000000000" pitchFamily="65" charset="-120"/>
                <a:ea typeface="標楷體" panose="03000509000000000000" pitchFamily="65" charset="-120"/>
              </a:rPr>
              <a:t>申</a:t>
            </a:r>
            <a:r>
              <a:rPr lang="en-US" altLang="zh-TW" b="1" u="sng" dirty="0">
                <a:latin typeface="標楷體" panose="03000509000000000000" pitchFamily="65" charset="-120"/>
                <a:ea typeface="標楷體" panose="03000509000000000000" pitchFamily="65" charset="-120"/>
              </a:rPr>
              <a:t>  </a:t>
            </a:r>
            <a:r>
              <a:rPr lang="zh-TW" altLang="zh-TW" b="1" u="sng" dirty="0">
                <a:latin typeface="標楷體" panose="03000509000000000000" pitchFamily="65" charset="-120"/>
                <a:ea typeface="標楷體" panose="03000509000000000000" pitchFamily="65" charset="-120"/>
              </a:rPr>
              <a:t>請</a:t>
            </a:r>
            <a:r>
              <a:rPr lang="en-US" altLang="zh-TW" b="1" u="sng" dirty="0">
                <a:latin typeface="標楷體" panose="03000509000000000000" pitchFamily="65" charset="-120"/>
                <a:ea typeface="標楷體" panose="03000509000000000000" pitchFamily="65" charset="-120"/>
              </a:rPr>
              <a:t>  </a:t>
            </a:r>
            <a:r>
              <a:rPr lang="zh-TW" altLang="zh-TW" b="1" u="sng" dirty="0">
                <a:latin typeface="標楷體" panose="03000509000000000000" pitchFamily="65" charset="-120"/>
                <a:ea typeface="標楷體" panose="03000509000000000000" pitchFamily="65" charset="-120"/>
              </a:rPr>
              <a:t>單</a:t>
            </a:r>
            <a:endParaRPr lang="zh-TW"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478537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94171" y="108223"/>
            <a:ext cx="9624060" cy="1008112"/>
          </a:xfrm>
        </p:spPr>
        <p:txBody>
          <a:bodyPr>
            <a:noAutofit/>
          </a:bodyPr>
          <a:lstStyle/>
          <a:p>
            <a:r>
              <a:rPr lang="zh-TW" altLang="en-US" sz="3600" dirty="0">
                <a:latin typeface="標楷體" panose="03000509000000000000" pitchFamily="65" charset="-120"/>
                <a:ea typeface="標楷體" panose="03000509000000000000" pitchFamily="65" charset="-120"/>
              </a:rPr>
              <a:t>採購作業相關</a:t>
            </a:r>
            <a:r>
              <a:rPr lang="zh-TW" altLang="en-US" sz="3600" dirty="0" smtClean="0">
                <a:latin typeface="標楷體" panose="03000509000000000000" pitchFamily="65" charset="-120"/>
                <a:ea typeface="標楷體" panose="03000509000000000000" pitchFamily="65" charset="-120"/>
              </a:rPr>
              <a:t>事項</a:t>
            </a:r>
            <a:r>
              <a:rPr lang="en-US" altLang="zh-TW" sz="3600" dirty="0" smtClean="0">
                <a:latin typeface="標楷體" panose="03000509000000000000" pitchFamily="65" charset="-120"/>
                <a:ea typeface="標楷體" panose="03000509000000000000" pitchFamily="65" charset="-120"/>
              </a:rPr>
              <a:t/>
            </a:r>
            <a:br>
              <a:rPr lang="en-US" altLang="zh-TW" sz="3600" dirty="0" smtClean="0">
                <a:latin typeface="標楷體" panose="03000509000000000000" pitchFamily="65" charset="-120"/>
                <a:ea typeface="標楷體" panose="03000509000000000000" pitchFamily="65" charset="-120"/>
              </a:rPr>
            </a:br>
            <a:r>
              <a:rPr lang="zh-TW" altLang="en-US" sz="3600" dirty="0" smtClean="0">
                <a:latin typeface="標楷體" panose="03000509000000000000" pitchFamily="65" charset="-120"/>
                <a:ea typeface="標楷體" panose="03000509000000000000" pitchFamily="65" charset="-120"/>
              </a:rPr>
              <a:t>公告</a:t>
            </a:r>
            <a:r>
              <a:rPr lang="zh-TW" altLang="en-US" sz="3600" dirty="0">
                <a:latin typeface="標楷體" panose="03000509000000000000" pitchFamily="65" charset="-120"/>
                <a:ea typeface="標楷體" panose="03000509000000000000" pitchFamily="65" charset="-120"/>
              </a:rPr>
              <a:t>金額以上公開</a:t>
            </a:r>
            <a:r>
              <a:rPr lang="zh-TW" altLang="en-US" sz="3600" dirty="0" smtClean="0">
                <a:latin typeface="標楷體" panose="03000509000000000000" pitchFamily="65" charset="-120"/>
                <a:ea typeface="標楷體" panose="03000509000000000000" pitchFamily="65" charset="-120"/>
              </a:rPr>
              <a:t>招標</a:t>
            </a:r>
            <a:r>
              <a:rPr lang="en-US" altLang="zh-TW" sz="3600" dirty="0" smtClean="0">
                <a:latin typeface="標楷體" panose="03000509000000000000" pitchFamily="65" charset="-120"/>
                <a:ea typeface="標楷體" panose="03000509000000000000" pitchFamily="65" charset="-120"/>
              </a:rPr>
              <a:t>--</a:t>
            </a:r>
            <a:r>
              <a:rPr lang="zh-TW" altLang="en-US" sz="3600" dirty="0" smtClean="0">
                <a:latin typeface="標楷體" panose="03000509000000000000" pitchFamily="65" charset="-120"/>
                <a:ea typeface="標楷體" panose="03000509000000000000" pitchFamily="65" charset="-120"/>
              </a:rPr>
              <a:t>規格檢核表</a:t>
            </a:r>
            <a:endParaRPr lang="zh-TW" altLang="en-US" sz="3600" dirty="0">
              <a:latin typeface="標楷體" panose="03000509000000000000" pitchFamily="65" charset="-120"/>
              <a:ea typeface="標楷體" panose="03000509000000000000" pitchFamily="65" charset="-120"/>
            </a:endParaRPr>
          </a:p>
        </p:txBody>
      </p:sp>
      <p:sp>
        <p:nvSpPr>
          <p:cNvPr id="4" name="文字方塊 3"/>
          <p:cNvSpPr txBox="1"/>
          <p:nvPr/>
        </p:nvSpPr>
        <p:spPr>
          <a:xfrm>
            <a:off x="327615" y="1215635"/>
            <a:ext cx="9296089" cy="738664"/>
          </a:xfrm>
          <a:prstGeom prst="rect">
            <a:avLst/>
          </a:prstGeom>
          <a:noFill/>
        </p:spPr>
        <p:txBody>
          <a:bodyPr wrap="square" rtlCol="0">
            <a:spAutoFit/>
          </a:bodyPr>
          <a:lstStyle/>
          <a:p>
            <a:pPr marL="263525" indent="-263525"/>
            <a:r>
              <a:rPr lang="zh-TW" altLang="en-US" dirty="0" smtClean="0">
                <a:latin typeface="標楷體"/>
                <a:ea typeface="標楷體"/>
              </a:rPr>
              <a:t>★主要規格訂定以滿足需求即可</a:t>
            </a:r>
            <a:r>
              <a:rPr lang="zh-TW" altLang="en-US" dirty="0" smtClean="0">
                <a:latin typeface="新細明體"/>
                <a:ea typeface="新細明體"/>
              </a:rPr>
              <a:t>；</a:t>
            </a:r>
            <a:r>
              <a:rPr lang="zh-TW" altLang="en-US" dirty="0" smtClean="0">
                <a:latin typeface="標楷體" panose="03000509000000000000" pitchFamily="65" charset="-120"/>
                <a:ea typeface="標楷體" panose="03000509000000000000" pitchFamily="65" charset="-120"/>
              </a:rPr>
              <a:t>檢核目的為檢視是否為某個廠牌及廠商量身訂做</a:t>
            </a:r>
            <a:r>
              <a:rPr lang="zh-TW" altLang="en-US" dirty="0" smtClean="0">
                <a:latin typeface="標楷體"/>
                <a:ea typeface="標楷體"/>
              </a:rPr>
              <a:t>；故公開招標即應有多個廠牌及廠商可符合需求。</a:t>
            </a:r>
            <a:r>
              <a:rPr lang="en-US" altLang="zh-TW"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但訂製品除外</a:t>
            </a:r>
            <a:r>
              <a:rPr lang="en-US" altLang="zh-TW" dirty="0" smtClean="0">
                <a:solidFill>
                  <a:srgbClr val="FF0000"/>
                </a:solidFill>
                <a:latin typeface="標楷體" panose="03000509000000000000" pitchFamily="65" charset="-120"/>
                <a:ea typeface="標楷體" panose="03000509000000000000" pitchFamily="65" charset="-120"/>
              </a:rPr>
              <a:t>】</a:t>
            </a:r>
            <a:endParaRPr lang="zh-TW" altLang="en-US" dirty="0">
              <a:solidFill>
                <a:srgbClr val="FF0000"/>
              </a:solidFill>
              <a:latin typeface="標楷體" panose="03000509000000000000" pitchFamily="65" charset="-120"/>
              <a:ea typeface="標楷體" panose="03000509000000000000" pitchFamily="65" charset="-120"/>
            </a:endParaRPr>
          </a:p>
        </p:txBody>
      </p:sp>
      <p:grpSp>
        <p:nvGrpSpPr>
          <p:cNvPr id="18" name="群組 17"/>
          <p:cNvGrpSpPr/>
          <p:nvPr/>
        </p:nvGrpSpPr>
        <p:grpSpPr>
          <a:xfrm>
            <a:off x="444217" y="2177219"/>
            <a:ext cx="9682880" cy="5059796"/>
            <a:chOff x="331155" y="1764407"/>
            <a:chExt cx="9682880" cy="540060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351" y="1764407"/>
              <a:ext cx="4181709"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010" y="1901527"/>
              <a:ext cx="350202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6540" y="2353126"/>
              <a:ext cx="3168352" cy="4110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7434" y="3780631"/>
              <a:ext cx="2751673" cy="3381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橢圓 4"/>
            <p:cNvSpPr/>
            <p:nvPr/>
          </p:nvSpPr>
          <p:spPr>
            <a:xfrm>
              <a:off x="414151" y="4212679"/>
              <a:ext cx="2916325"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3906540" y="2124447"/>
              <a:ext cx="1584176"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6222138" y="1764407"/>
              <a:ext cx="1656184"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6267434" y="3564607"/>
              <a:ext cx="1375836" cy="10801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 name="直線單箭頭接點 9"/>
            <p:cNvCxnSpPr/>
            <p:nvPr/>
          </p:nvCxnSpPr>
          <p:spPr>
            <a:xfrm flipH="1">
              <a:off x="3186460" y="2988543"/>
              <a:ext cx="1080120" cy="141960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H="1">
              <a:off x="3338860" y="2124447"/>
              <a:ext cx="3303984" cy="231264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flipH="1">
              <a:off x="3042444" y="4104667"/>
              <a:ext cx="3469566" cy="48482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331155" y="5263650"/>
              <a:ext cx="6015410" cy="415498"/>
            </a:xfrm>
            <a:prstGeom prst="rect">
              <a:avLst/>
            </a:prstGeom>
            <a:noFill/>
          </p:spPr>
          <p:txBody>
            <a:bodyPr wrap="square" rtlCol="0">
              <a:spAutoFit/>
            </a:bodyPr>
            <a:lstStyle/>
            <a:p>
              <a:r>
                <a:rPr lang="en-US" altLang="zh-TW"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本案檢附三種型號之型錄資料，屬較完整案例</a:t>
              </a:r>
              <a:endParaRPr lang="zh-TW" altLang="en-US"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32430205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0673" y="180231"/>
            <a:ext cx="9624060" cy="1091813"/>
          </a:xfrm>
        </p:spPr>
        <p:txBody>
          <a:bodyPr>
            <a:noAutofit/>
          </a:bodyPr>
          <a:lstStyle/>
          <a:p>
            <a:r>
              <a:rPr lang="zh-TW" altLang="en-US" sz="3600" dirty="0">
                <a:latin typeface="標楷體" panose="03000509000000000000" pitchFamily="65" charset="-120"/>
                <a:ea typeface="標楷體" panose="03000509000000000000" pitchFamily="65" charset="-120"/>
              </a:rPr>
              <a:t>採購作業相關</a:t>
            </a:r>
            <a:r>
              <a:rPr lang="zh-TW" altLang="en-US" sz="3600" dirty="0" smtClean="0">
                <a:latin typeface="標楷體" panose="03000509000000000000" pitchFamily="65" charset="-120"/>
                <a:ea typeface="標楷體" panose="03000509000000000000" pitchFamily="65" charset="-120"/>
              </a:rPr>
              <a:t>事項</a:t>
            </a:r>
            <a:r>
              <a:rPr lang="en-US" altLang="zh-TW" sz="3600" dirty="0" smtClean="0">
                <a:latin typeface="標楷體" panose="03000509000000000000" pitchFamily="65" charset="-120"/>
                <a:ea typeface="標楷體" panose="03000509000000000000" pitchFamily="65" charset="-120"/>
              </a:rPr>
              <a:t/>
            </a:r>
            <a:br>
              <a:rPr lang="en-US" altLang="zh-TW" sz="3600" dirty="0" smtClean="0">
                <a:latin typeface="標楷體" panose="03000509000000000000" pitchFamily="65" charset="-120"/>
                <a:ea typeface="標楷體" panose="03000509000000000000" pitchFamily="65" charset="-120"/>
              </a:rPr>
            </a:br>
            <a:r>
              <a:rPr lang="zh-TW" altLang="en-US" sz="3600" dirty="0" smtClean="0">
                <a:latin typeface="標楷體" panose="03000509000000000000" pitchFamily="65" charset="-120"/>
                <a:ea typeface="標楷體" panose="03000509000000000000" pitchFamily="65" charset="-120"/>
              </a:rPr>
              <a:t>公告</a:t>
            </a:r>
            <a:r>
              <a:rPr lang="zh-TW" altLang="en-US" sz="3600" dirty="0">
                <a:latin typeface="標楷體" panose="03000509000000000000" pitchFamily="65" charset="-120"/>
                <a:ea typeface="標楷體" panose="03000509000000000000" pitchFamily="65" charset="-120"/>
              </a:rPr>
              <a:t>金額以上公開招標</a:t>
            </a:r>
            <a:r>
              <a:rPr lang="en-US" altLang="zh-TW" sz="3600" dirty="0">
                <a:latin typeface="標楷體" panose="03000509000000000000" pitchFamily="65" charset="-120"/>
                <a:ea typeface="標楷體" panose="03000509000000000000" pitchFamily="65" charset="-120"/>
              </a:rPr>
              <a:t>--</a:t>
            </a:r>
            <a:r>
              <a:rPr lang="zh-TW" altLang="en-US" sz="3600" dirty="0" smtClean="0">
                <a:latin typeface="標楷體" panose="03000509000000000000" pitchFamily="65" charset="-120"/>
                <a:ea typeface="標楷體" panose="03000509000000000000" pitchFamily="65" charset="-120"/>
              </a:rPr>
              <a:t>預算分析</a:t>
            </a:r>
            <a:endParaRPr lang="zh-TW" altLang="en-US" sz="3600" dirty="0">
              <a:latin typeface="標楷體" panose="03000509000000000000" pitchFamily="65" charset="-120"/>
              <a:ea typeface="標楷體" panose="03000509000000000000" pitchFamily="65" charset="-120"/>
            </a:endParaRPr>
          </a:p>
        </p:txBody>
      </p:sp>
      <p:sp>
        <p:nvSpPr>
          <p:cNvPr id="6" name="文字方塊 5"/>
          <p:cNvSpPr txBox="1"/>
          <p:nvPr/>
        </p:nvSpPr>
        <p:spPr>
          <a:xfrm>
            <a:off x="520673" y="1272044"/>
            <a:ext cx="9001000" cy="1061829"/>
          </a:xfrm>
          <a:prstGeom prst="rect">
            <a:avLst/>
          </a:prstGeom>
          <a:noFill/>
        </p:spPr>
        <p:txBody>
          <a:bodyPr wrap="square" rtlCol="0">
            <a:spAutoFit/>
          </a:bodyPr>
          <a:lstStyle/>
          <a:p>
            <a:pPr lvl="0"/>
            <a:r>
              <a:rPr lang="zh-TW" altLang="en-US" dirty="0">
                <a:solidFill>
                  <a:prstClr val="black"/>
                </a:solidFill>
                <a:latin typeface="標楷體"/>
                <a:ea typeface="標楷體"/>
              </a:rPr>
              <a:t>本案預算分析來源有二</a:t>
            </a:r>
            <a:r>
              <a:rPr lang="zh-TW" altLang="en-US" dirty="0">
                <a:solidFill>
                  <a:prstClr val="black"/>
                </a:solidFill>
                <a:latin typeface="新細明體"/>
              </a:rPr>
              <a:t>：</a:t>
            </a:r>
            <a:endParaRPr lang="en-US" altLang="zh-TW" dirty="0">
              <a:solidFill>
                <a:prstClr val="black"/>
              </a:solidFill>
              <a:latin typeface="新細明體"/>
            </a:endParaRPr>
          </a:p>
          <a:p>
            <a:pPr lvl="0"/>
            <a:r>
              <a:rPr lang="en-US" altLang="zh-TW" dirty="0">
                <a:solidFill>
                  <a:prstClr val="black"/>
                </a:solidFill>
                <a:latin typeface="標楷體" panose="03000509000000000000" pitchFamily="65" charset="-120"/>
                <a:ea typeface="標楷體" panose="03000509000000000000" pitchFamily="65" charset="-120"/>
              </a:rPr>
              <a:t>1.</a:t>
            </a:r>
            <a:r>
              <a:rPr lang="zh-TW" altLang="en-US" dirty="0">
                <a:solidFill>
                  <a:prstClr val="black"/>
                </a:solidFill>
                <a:latin typeface="標楷體" panose="03000509000000000000" pitchFamily="65" charset="-120"/>
                <a:ea typeface="標楷體" panose="03000509000000000000" pitchFamily="65" charset="-120"/>
              </a:rPr>
              <a:t>以前採購歷史紀錄</a:t>
            </a:r>
            <a:r>
              <a:rPr lang="en-US" altLang="zh-TW" dirty="0" smtClean="0">
                <a:solidFill>
                  <a:prstClr val="black"/>
                </a:solidFill>
                <a:latin typeface="標楷體" panose="03000509000000000000" pitchFamily="65" charset="-120"/>
                <a:ea typeface="標楷體" panose="03000509000000000000" pitchFamily="65" charset="-120"/>
              </a:rPr>
              <a:t>(</a:t>
            </a:r>
            <a:r>
              <a:rPr lang="zh-TW" altLang="en-US" dirty="0" smtClean="0">
                <a:solidFill>
                  <a:prstClr val="black"/>
                </a:solidFill>
                <a:latin typeface="標楷體" panose="03000509000000000000" pitchFamily="65" charset="-120"/>
                <a:ea typeface="標楷體" panose="03000509000000000000" pitchFamily="65" charset="-120"/>
              </a:rPr>
              <a:t>至</a:t>
            </a:r>
            <a:r>
              <a:rPr lang="zh-TW" altLang="en-US" dirty="0">
                <a:solidFill>
                  <a:prstClr val="black"/>
                </a:solidFill>
                <a:latin typeface="標楷體" panose="03000509000000000000" pitchFamily="65" charset="-120"/>
                <a:ea typeface="標楷體" panose="03000509000000000000" pitchFamily="65" charset="-120"/>
              </a:rPr>
              <a:t>工程會</a:t>
            </a:r>
            <a:r>
              <a:rPr lang="zh-TW" altLang="en-US" dirty="0" smtClean="0">
                <a:solidFill>
                  <a:prstClr val="black"/>
                </a:solidFill>
                <a:latin typeface="標楷體" panose="03000509000000000000" pitchFamily="65" charset="-120"/>
                <a:ea typeface="標楷體" panose="03000509000000000000" pitchFamily="65" charset="-120"/>
              </a:rPr>
              <a:t>網站電子採購網查詢</a:t>
            </a:r>
            <a:r>
              <a:rPr lang="zh-TW" altLang="en-US" dirty="0">
                <a:solidFill>
                  <a:prstClr val="black"/>
                </a:solidFill>
                <a:latin typeface="標楷體" panose="03000509000000000000" pitchFamily="65" charset="-120"/>
                <a:ea typeface="標楷體" panose="03000509000000000000" pitchFamily="65" charset="-120"/>
              </a:rPr>
              <a:t>決標紀錄</a:t>
            </a:r>
            <a:r>
              <a:rPr lang="en-US" altLang="zh-TW" dirty="0" smtClean="0">
                <a:solidFill>
                  <a:prstClr val="black"/>
                </a:solidFill>
                <a:latin typeface="標楷體" panose="03000509000000000000" pitchFamily="65" charset="-120"/>
                <a:ea typeface="標楷體" panose="03000509000000000000" pitchFamily="65" charset="-120"/>
              </a:rPr>
              <a:t>)</a:t>
            </a:r>
            <a:r>
              <a:rPr lang="zh-TW" altLang="en-US" dirty="0" smtClean="0">
                <a:solidFill>
                  <a:prstClr val="black"/>
                </a:solidFill>
                <a:latin typeface="標楷體" panose="03000509000000000000" pitchFamily="65" charset="-120"/>
                <a:ea typeface="標楷體" panose="03000509000000000000" pitchFamily="65" charset="-120"/>
              </a:rPr>
              <a:t> </a:t>
            </a:r>
            <a:r>
              <a:rPr lang="zh-TW" altLang="en-US" dirty="0" smtClean="0">
                <a:solidFill>
                  <a:prstClr val="black"/>
                </a:solidFill>
                <a:latin typeface="標楷體"/>
                <a:ea typeface="標楷體"/>
              </a:rPr>
              <a:t>。</a:t>
            </a:r>
            <a:endParaRPr lang="en-US" altLang="zh-TW" dirty="0">
              <a:solidFill>
                <a:prstClr val="black"/>
              </a:solidFill>
              <a:latin typeface="標楷體"/>
              <a:ea typeface="標楷體"/>
            </a:endParaRPr>
          </a:p>
          <a:p>
            <a:pPr lvl="0"/>
            <a:r>
              <a:rPr lang="en-US" altLang="zh-TW" dirty="0">
                <a:solidFill>
                  <a:prstClr val="black"/>
                </a:solidFill>
                <a:latin typeface="標楷體"/>
                <a:ea typeface="標楷體"/>
              </a:rPr>
              <a:t>2.</a:t>
            </a:r>
            <a:r>
              <a:rPr lang="zh-TW" altLang="en-US" dirty="0">
                <a:solidFill>
                  <a:prstClr val="black"/>
                </a:solidFill>
                <a:latin typeface="標楷體"/>
                <a:ea typeface="標楷體"/>
              </a:rPr>
              <a:t>廠商估價單</a:t>
            </a:r>
            <a:endParaRPr lang="zh-TW" altLang="en-US" dirty="0">
              <a:solidFill>
                <a:prstClr val="black"/>
              </a:solidFill>
              <a:latin typeface="標楷體" panose="03000509000000000000" pitchFamily="65" charset="-120"/>
              <a:ea typeface="標楷體" panose="03000509000000000000" pitchFamily="65" charset="-120"/>
            </a:endParaRPr>
          </a:p>
        </p:txBody>
      </p:sp>
      <p:grpSp>
        <p:nvGrpSpPr>
          <p:cNvPr id="23" name="群組 22"/>
          <p:cNvGrpSpPr/>
          <p:nvPr/>
        </p:nvGrpSpPr>
        <p:grpSpPr>
          <a:xfrm>
            <a:off x="489342" y="2044082"/>
            <a:ext cx="10013694" cy="5048917"/>
            <a:chOff x="489342" y="1807874"/>
            <a:chExt cx="10013694" cy="5742751"/>
          </a:xfrm>
        </p:grpSpPr>
        <p:grpSp>
          <p:nvGrpSpPr>
            <p:cNvPr id="22" name="群組 21"/>
            <p:cNvGrpSpPr/>
            <p:nvPr/>
          </p:nvGrpSpPr>
          <p:grpSpPr>
            <a:xfrm>
              <a:off x="489342" y="1807874"/>
              <a:ext cx="10013694" cy="5742751"/>
              <a:chOff x="352001" y="1831796"/>
              <a:chExt cx="10013694" cy="5742751"/>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001" y="2178164"/>
                <a:ext cx="4100048" cy="53963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919" y="2334452"/>
                <a:ext cx="3266045" cy="4055557"/>
              </a:xfrm>
              <a:prstGeom prst="rect">
                <a:avLst/>
              </a:prstGeom>
              <a:noFill/>
              <a:ln w="952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6820" y="5292799"/>
                <a:ext cx="3938875" cy="1494408"/>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6861" y="1874585"/>
                <a:ext cx="3262510" cy="2135187"/>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0836" y="3276575"/>
                <a:ext cx="3414565" cy="1724025"/>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5" name="直線接點 4"/>
              <p:cNvCxnSpPr/>
              <p:nvPr/>
            </p:nvCxnSpPr>
            <p:spPr>
              <a:xfrm>
                <a:off x="1648145" y="4284687"/>
                <a:ext cx="28039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666180" y="4876355"/>
                <a:ext cx="28039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文字方塊 6"/>
              <p:cNvSpPr txBox="1"/>
              <p:nvPr/>
            </p:nvSpPr>
            <p:spPr>
              <a:xfrm>
                <a:off x="4452049" y="3407964"/>
                <a:ext cx="1800200" cy="415498"/>
              </a:xfrm>
              <a:prstGeom prst="rect">
                <a:avLst/>
              </a:prstGeom>
              <a:noFill/>
            </p:spPr>
            <p:txBody>
              <a:bodyPr wrap="square" rtlCol="0">
                <a:spAutoFit/>
              </a:bodyPr>
              <a:lstStyle/>
              <a:p>
                <a:r>
                  <a:rPr lang="en-US" altLang="zh-TW" dirty="0" smtClean="0">
                    <a:solidFill>
                      <a:srgbClr val="FF0000"/>
                    </a:solidFill>
                    <a:effectLst>
                      <a:outerShdw blurRad="38100" dist="38100" dir="2700000" algn="tl">
                        <a:srgbClr val="000000">
                          <a:alpha val="43137"/>
                        </a:srgbClr>
                      </a:outerShdw>
                    </a:effectLst>
                    <a:latin typeface="標楷體"/>
                    <a:ea typeface="標楷體"/>
                  </a:rPr>
                  <a:t>※</a:t>
                </a:r>
                <a:r>
                  <a:rPr lang="zh-TW" altLang="en-US" dirty="0" smtClean="0">
                    <a:solidFill>
                      <a:srgbClr val="FF0000"/>
                    </a:solidFill>
                    <a:effectLst>
                      <a:outerShdw blurRad="38100" dist="38100" dir="2700000" algn="tl">
                        <a:srgbClr val="000000">
                          <a:alpha val="43137"/>
                        </a:srgbClr>
                      </a:outerShdw>
                    </a:effectLst>
                    <a:latin typeface="標楷體"/>
                    <a:ea typeface="標楷體"/>
                  </a:rPr>
                  <a:t>工程會網站</a:t>
                </a:r>
                <a:endParaRPr lang="zh-TW" altLang="en-US" dirty="0">
                  <a:solidFill>
                    <a:srgbClr val="FF0000"/>
                  </a:solidFill>
                  <a:effectLst>
                    <a:outerShdw blurRad="38100" dist="38100" dir="2700000" algn="tl">
                      <a:srgbClr val="000000">
                        <a:alpha val="43137"/>
                      </a:srgbClr>
                    </a:outerShdw>
                  </a:effectLst>
                </a:endParaRPr>
              </a:p>
            </p:txBody>
          </p:sp>
          <p:sp>
            <p:nvSpPr>
              <p:cNvPr id="8" name="橢圓 7"/>
              <p:cNvSpPr/>
              <p:nvPr/>
            </p:nvSpPr>
            <p:spPr>
              <a:xfrm>
                <a:off x="6426820" y="5148783"/>
                <a:ext cx="122413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6570836" y="3132559"/>
                <a:ext cx="1707282" cy="8390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6779911" y="1831796"/>
                <a:ext cx="1491257" cy="4598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單箭頭接點 12"/>
              <p:cNvCxnSpPr/>
              <p:nvPr/>
            </p:nvCxnSpPr>
            <p:spPr>
              <a:xfrm flipH="1">
                <a:off x="6570837" y="2061730"/>
                <a:ext cx="643490" cy="1948042"/>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H="1" flipV="1">
                <a:off x="6786861" y="4362230"/>
                <a:ext cx="150108" cy="1074586"/>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flipH="1">
                <a:off x="7000593" y="3507344"/>
                <a:ext cx="213734" cy="631243"/>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grpSp>
        <p:sp>
          <p:nvSpPr>
            <p:cNvPr id="14" name="文字方塊 13"/>
            <p:cNvSpPr txBox="1"/>
            <p:nvPr/>
          </p:nvSpPr>
          <p:spPr>
            <a:xfrm>
              <a:off x="6089941" y="3971602"/>
              <a:ext cx="1800200" cy="415498"/>
            </a:xfrm>
            <a:prstGeom prst="rect">
              <a:avLst/>
            </a:prstGeom>
            <a:noFill/>
          </p:spPr>
          <p:txBody>
            <a:bodyPr wrap="square" rtlCol="0">
              <a:spAutoFit/>
            </a:bodyPr>
            <a:lstStyle/>
            <a:p>
              <a:r>
                <a:rPr lang="en-US" altLang="zh-TW" dirty="0" smtClean="0">
                  <a:solidFill>
                    <a:srgbClr val="FF0000"/>
                  </a:solidFill>
                  <a:effectLst>
                    <a:outerShdw blurRad="38100" dist="38100" dir="2700000" algn="tl">
                      <a:srgbClr val="000000">
                        <a:alpha val="43137"/>
                      </a:srgbClr>
                    </a:outerShdw>
                  </a:effectLst>
                  <a:latin typeface="標楷體"/>
                  <a:ea typeface="標楷體"/>
                </a:rPr>
                <a:t>※</a:t>
              </a:r>
              <a:r>
                <a:rPr lang="zh-TW" altLang="en-US" dirty="0" smtClean="0">
                  <a:solidFill>
                    <a:srgbClr val="FF0000"/>
                  </a:solidFill>
                  <a:effectLst>
                    <a:outerShdw blurRad="38100" dist="38100" dir="2700000" algn="tl">
                      <a:srgbClr val="000000">
                        <a:alpha val="43137"/>
                      </a:srgbClr>
                    </a:outerShdw>
                  </a:effectLst>
                  <a:latin typeface="標楷體"/>
                  <a:ea typeface="標楷體"/>
                </a:rPr>
                <a:t>廠商估價單</a:t>
              </a:r>
              <a:endParaRPr lang="zh-TW" altLang="en-US" dirty="0">
                <a:solidFill>
                  <a:srgbClr val="FF00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6014910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0156" y="108222"/>
            <a:ext cx="9624060" cy="1088395"/>
          </a:xfrm>
        </p:spPr>
        <p:txBody>
          <a:bodyPr>
            <a:noAutofit/>
          </a:bodyPr>
          <a:lstStyle/>
          <a:p>
            <a:r>
              <a:rPr lang="zh-TW" altLang="en-US" sz="3600" dirty="0">
                <a:latin typeface="標楷體" panose="03000509000000000000" pitchFamily="65" charset="-120"/>
                <a:ea typeface="標楷體" panose="03000509000000000000" pitchFamily="65" charset="-120"/>
              </a:rPr>
              <a:t>採購作業相關</a:t>
            </a:r>
            <a:r>
              <a:rPr lang="zh-TW" altLang="en-US" sz="3600" dirty="0" smtClean="0">
                <a:latin typeface="標楷體" panose="03000509000000000000" pitchFamily="65" charset="-120"/>
                <a:ea typeface="標楷體" panose="03000509000000000000" pitchFamily="65" charset="-120"/>
              </a:rPr>
              <a:t>事項</a:t>
            </a:r>
            <a:r>
              <a:rPr lang="en-US" altLang="zh-TW" sz="3600" dirty="0" smtClean="0">
                <a:latin typeface="標楷體" panose="03000509000000000000" pitchFamily="65" charset="-120"/>
                <a:ea typeface="標楷體" panose="03000509000000000000" pitchFamily="65" charset="-120"/>
              </a:rPr>
              <a:t/>
            </a:r>
            <a:br>
              <a:rPr lang="en-US" altLang="zh-TW" sz="3600" dirty="0" smtClean="0">
                <a:latin typeface="標楷體" panose="03000509000000000000" pitchFamily="65" charset="-120"/>
                <a:ea typeface="標楷體" panose="03000509000000000000" pitchFamily="65" charset="-120"/>
              </a:rPr>
            </a:br>
            <a:r>
              <a:rPr lang="zh-TW" altLang="en-US" sz="3600" dirty="0" smtClean="0">
                <a:latin typeface="標楷體" panose="03000509000000000000" pitchFamily="65" charset="-120"/>
                <a:ea typeface="標楷體" panose="03000509000000000000" pitchFamily="65" charset="-120"/>
              </a:rPr>
              <a:t>公開</a:t>
            </a:r>
            <a:r>
              <a:rPr lang="zh-TW" altLang="en-US" sz="3600" dirty="0">
                <a:latin typeface="標楷體" panose="03000509000000000000" pitchFamily="65" charset="-120"/>
                <a:ea typeface="標楷體" panose="03000509000000000000" pitchFamily="65" charset="-120"/>
              </a:rPr>
              <a:t>招標</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規格檢核</a:t>
            </a:r>
            <a:r>
              <a:rPr lang="zh-TW" altLang="en-US" sz="3600" dirty="0" smtClean="0">
                <a:latin typeface="標楷體" panose="03000509000000000000" pitchFamily="65" charset="-120"/>
                <a:ea typeface="標楷體" panose="03000509000000000000" pitchFamily="65" charset="-120"/>
              </a:rPr>
              <a:t>表</a:t>
            </a:r>
            <a:endParaRPr lang="zh-TW" altLang="en-US"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39" y="2124447"/>
            <a:ext cx="4248472"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345667" y="1404367"/>
            <a:ext cx="4968552" cy="415498"/>
          </a:xfrm>
          <a:prstGeom prst="rect">
            <a:avLst/>
          </a:prstGeom>
          <a:noFill/>
        </p:spPr>
        <p:txBody>
          <a:bodyPr wrap="square" rtlCol="0">
            <a:spAutoFit/>
          </a:bodyPr>
          <a:lstStyle/>
          <a:p>
            <a:r>
              <a:rPr lang="zh-TW" altLang="en-US" dirty="0" smtClean="0">
                <a:latin typeface="標楷體"/>
                <a:ea typeface="標楷體"/>
              </a:rPr>
              <a:t>★公告金額以上→公開招標→檢核表</a:t>
            </a:r>
            <a:endParaRPr lang="en-US" altLang="zh-TW" dirty="0" smtClean="0">
              <a:latin typeface="標楷體"/>
              <a:ea typeface="標楷體"/>
            </a:endParaRPr>
          </a:p>
        </p:txBody>
      </p:sp>
      <p:sp>
        <p:nvSpPr>
          <p:cNvPr id="9" name="文字方塊 8"/>
          <p:cNvSpPr txBox="1"/>
          <p:nvPr/>
        </p:nvSpPr>
        <p:spPr>
          <a:xfrm>
            <a:off x="5659477" y="1359764"/>
            <a:ext cx="2962936" cy="415498"/>
          </a:xfrm>
          <a:prstGeom prst="rect">
            <a:avLst/>
          </a:prstGeom>
          <a:noFill/>
        </p:spPr>
        <p:txBody>
          <a:bodyPr wrap="square" rtlCol="0">
            <a:spAutoFit/>
          </a:bodyPr>
          <a:lstStyle/>
          <a:p>
            <a:r>
              <a:rPr lang="zh-TW" altLang="en-US" dirty="0" smtClean="0">
                <a:latin typeface="標楷體"/>
                <a:ea typeface="標楷體"/>
              </a:rPr>
              <a:t>★檢核表有二個問題</a:t>
            </a:r>
            <a:r>
              <a:rPr lang="en-US" altLang="zh-TW" dirty="0" smtClean="0">
                <a:latin typeface="標楷體"/>
                <a:ea typeface="標楷體"/>
              </a:rPr>
              <a:t>?</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660" y="1819865"/>
            <a:ext cx="4536503" cy="5421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1287791" y="5918817"/>
            <a:ext cx="4032448" cy="738664"/>
          </a:xfrm>
          <a:prstGeom prst="rect">
            <a:avLst/>
          </a:prstGeom>
        </p:spPr>
        <p:txBody>
          <a:bodyPr wrap="square">
            <a:spAutoFit/>
          </a:bodyPr>
          <a:lstStyle/>
          <a:p>
            <a:r>
              <a:rPr lang="en-US" altLang="zh-TW"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a:t>
            </a:r>
            <a:r>
              <a:rPr lang="zh-TW" altLang="en-US"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主要規格訂定之理由充分嗎</a:t>
            </a:r>
            <a:r>
              <a:rPr lang="en-US" altLang="zh-TW"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p>
            <a:r>
              <a:rPr lang="en-US" altLang="zh-TW"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a:t>
            </a:r>
            <a:r>
              <a:rPr lang="zh-TW" altLang="en-US"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有無綁規現象</a:t>
            </a:r>
            <a:r>
              <a:rPr lang="en-US" altLang="zh-TW"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zh-TW" altLang="en-US"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491283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80230"/>
            <a:ext cx="9624060" cy="932181"/>
          </a:xfrm>
        </p:spPr>
        <p:txBody>
          <a:bodyPr>
            <a:noAutofit/>
          </a:bodyPr>
          <a:lstStyle/>
          <a:p>
            <a:r>
              <a:rPr lang="zh-TW" altLang="en-US" sz="3600" dirty="0">
                <a:latin typeface="標楷體" panose="03000509000000000000" pitchFamily="65" charset="-120"/>
                <a:ea typeface="標楷體" panose="03000509000000000000" pitchFamily="65" charset="-120"/>
              </a:rPr>
              <a:t>採購作業相關事項</a:t>
            </a:r>
            <a:r>
              <a:rPr lang="en-US" altLang="zh-TW" sz="3600" dirty="0">
                <a:latin typeface="標楷體" panose="03000509000000000000" pitchFamily="65" charset="-120"/>
                <a:ea typeface="標楷體" panose="03000509000000000000" pitchFamily="65" charset="-120"/>
              </a:rPr>
              <a:t/>
            </a:r>
            <a:br>
              <a:rPr lang="en-US" altLang="zh-TW" sz="3600" dirty="0">
                <a:latin typeface="標楷體" panose="03000509000000000000" pitchFamily="65" charset="-120"/>
                <a:ea typeface="標楷體" panose="03000509000000000000" pitchFamily="65" charset="-120"/>
              </a:rPr>
            </a:br>
            <a:r>
              <a:rPr lang="zh-TW" altLang="en-US" sz="3600" dirty="0">
                <a:latin typeface="標楷體" panose="03000509000000000000" pitchFamily="65" charset="-120"/>
                <a:ea typeface="標楷體" panose="03000509000000000000" pitchFamily="65" charset="-120"/>
              </a:rPr>
              <a:t>公開招標</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規格檢核表</a:t>
            </a:r>
            <a:endParaRPr lang="zh-TW" altLang="en-US" sz="3600" dirty="0"/>
          </a:p>
        </p:txBody>
      </p:sp>
      <p:sp>
        <p:nvSpPr>
          <p:cNvPr id="4" name="文字方塊 3"/>
          <p:cNvSpPr txBox="1"/>
          <p:nvPr/>
        </p:nvSpPr>
        <p:spPr>
          <a:xfrm>
            <a:off x="608943" y="1112412"/>
            <a:ext cx="9505056" cy="1384995"/>
          </a:xfrm>
          <a:prstGeom prst="rect">
            <a:avLst/>
          </a:prstGeom>
          <a:noFill/>
        </p:spPr>
        <p:txBody>
          <a:bodyPr wrap="square" rtlCol="0">
            <a:spAutoFit/>
          </a:bodyPr>
          <a:lstStyle/>
          <a:p>
            <a:pPr marL="268288" indent="-268288"/>
            <a:r>
              <a:rPr lang="zh-TW" altLang="en-US" dirty="0" smtClean="0">
                <a:latin typeface="標楷體"/>
                <a:ea typeface="標楷體"/>
              </a:rPr>
              <a:t>★</a:t>
            </a:r>
            <a:r>
              <a:rPr lang="zh-TW" altLang="en-US" dirty="0" smtClean="0">
                <a:latin typeface="標楷體" panose="03000509000000000000" pitchFamily="65" charset="-120"/>
                <a:ea typeface="標楷體" panose="03000509000000000000" pitchFamily="65" charset="-120"/>
              </a:rPr>
              <a:t>必要訂定理由應填寫為什麼要訂那樣的規格</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如：光源強度</a:t>
            </a:r>
            <a:r>
              <a:rPr lang="en-US" altLang="zh-TW" dirty="0" smtClean="0">
                <a:latin typeface="標楷體" panose="03000509000000000000" pitchFamily="65" charset="-120"/>
                <a:ea typeface="標楷體" panose="03000509000000000000" pitchFamily="65" charset="-120"/>
              </a:rPr>
              <a:t>1000suns</a:t>
            </a:r>
            <a:r>
              <a:rPr lang="zh-TW" altLang="en-US" dirty="0" smtClean="0">
                <a:latin typeface="標楷體" panose="03000509000000000000" pitchFamily="65" charset="-120"/>
                <a:ea typeface="標楷體" panose="03000509000000000000" pitchFamily="65" charset="-120"/>
              </a:rPr>
              <a:t>以上</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，重點是實驗需求。</a:t>
            </a:r>
            <a:endParaRPr lang="en-US" altLang="zh-TW" dirty="0" smtClean="0">
              <a:latin typeface="標楷體" panose="03000509000000000000" pitchFamily="65" charset="-120"/>
              <a:ea typeface="標楷體" panose="03000509000000000000" pitchFamily="65" charset="-120"/>
            </a:endParaRPr>
          </a:p>
          <a:p>
            <a:pPr marL="268288" indent="-268288"/>
            <a:r>
              <a:rPr lang="zh-TW"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檢核結果只有一家廠商 一個型號，就有綁規之疑</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 應採限制性或再尋找其他符合的型號，</a:t>
            </a:r>
            <a:r>
              <a:rPr lang="zh-TW" altLang="en-US" b="1"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並檢附型錄或佐證資料，以確保無綁規之疑</a:t>
            </a:r>
            <a:r>
              <a:rPr lang="zh-TW" altLang="en-US"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grpSp>
        <p:nvGrpSpPr>
          <p:cNvPr id="23" name="群組 22"/>
          <p:cNvGrpSpPr/>
          <p:nvPr/>
        </p:nvGrpSpPr>
        <p:grpSpPr>
          <a:xfrm>
            <a:off x="394393" y="2399661"/>
            <a:ext cx="9842027" cy="4903595"/>
            <a:chOff x="397084" y="2252460"/>
            <a:chExt cx="9842027" cy="4903595"/>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084" y="2340471"/>
              <a:ext cx="3293431" cy="472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6998" y="2350206"/>
              <a:ext cx="2932113" cy="4743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2253" y="2252460"/>
              <a:ext cx="3498992" cy="4903595"/>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橢圓 4"/>
            <p:cNvSpPr/>
            <p:nvPr/>
          </p:nvSpPr>
          <p:spPr>
            <a:xfrm>
              <a:off x="397084" y="6444927"/>
              <a:ext cx="917168" cy="711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3546500" y="5724847"/>
              <a:ext cx="2736304"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p:cNvCxnSpPr/>
            <p:nvPr/>
          </p:nvCxnSpPr>
          <p:spPr>
            <a:xfrm flipV="1">
              <a:off x="1314252" y="6084887"/>
              <a:ext cx="2232248" cy="57606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1334668" y="6664135"/>
              <a:ext cx="3600401" cy="415498"/>
            </a:xfrm>
            <a:prstGeom prst="rect">
              <a:avLst/>
            </a:prstGeom>
            <a:noFill/>
          </p:spPr>
          <p:txBody>
            <a:bodyPr wrap="square" rtlCol="0">
              <a:spAutoFit/>
            </a:bodyPr>
            <a:lstStyle/>
            <a:p>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修正後由一家符合變成二家</a:t>
              </a:r>
              <a:endPar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0" name="文字方塊 9"/>
            <p:cNvSpPr txBox="1"/>
            <p:nvPr/>
          </p:nvSpPr>
          <p:spPr>
            <a:xfrm>
              <a:off x="6138788" y="3564607"/>
              <a:ext cx="2592288" cy="738664"/>
            </a:xfrm>
            <a:prstGeom prst="rect">
              <a:avLst/>
            </a:prstGeom>
            <a:noFill/>
          </p:spPr>
          <p:txBody>
            <a:bodyPr wrap="square" rtlCol="0">
              <a:spAutoFit/>
            </a:bodyPr>
            <a:lstStyle/>
            <a:p>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補充之型號電性量測範圍只有</a:t>
              </a:r>
              <a:r>
                <a:rPr lang="en-US" altLang="zh-TW"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0-5V</a:t>
              </a:r>
              <a:endPar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1" name="橢圓 10"/>
            <p:cNvSpPr/>
            <p:nvPr/>
          </p:nvSpPr>
          <p:spPr>
            <a:xfrm>
              <a:off x="8227020" y="4212679"/>
              <a:ext cx="1008112" cy="5091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單箭頭接點 12"/>
            <p:cNvCxnSpPr/>
            <p:nvPr/>
          </p:nvCxnSpPr>
          <p:spPr>
            <a:xfrm>
              <a:off x="7938988" y="4068663"/>
              <a:ext cx="720080" cy="39861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4" name="橢圓 13"/>
            <p:cNvSpPr/>
            <p:nvPr/>
          </p:nvSpPr>
          <p:spPr>
            <a:xfrm>
              <a:off x="3546500" y="5220791"/>
              <a:ext cx="1368152"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單箭頭接點 15"/>
            <p:cNvCxnSpPr/>
            <p:nvPr/>
          </p:nvCxnSpPr>
          <p:spPr>
            <a:xfrm flipH="1">
              <a:off x="4867673" y="4212679"/>
              <a:ext cx="1368152" cy="119892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文字方塊 21"/>
            <p:cNvSpPr txBox="1"/>
            <p:nvPr/>
          </p:nvSpPr>
          <p:spPr>
            <a:xfrm>
              <a:off x="5551749" y="4851459"/>
              <a:ext cx="2232248" cy="738664"/>
            </a:xfrm>
            <a:prstGeom prst="rect">
              <a:avLst/>
            </a:prstGeom>
            <a:noFill/>
          </p:spPr>
          <p:txBody>
            <a:bodyPr wrap="square" rtlCol="0">
              <a:spAutoFit/>
            </a:bodyPr>
            <a:lstStyle/>
            <a:p>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再檢視主要規格是否可接受</a:t>
              </a:r>
              <a:r>
                <a:rPr lang="en-US" altLang="zh-TW"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0-5V?</a:t>
              </a:r>
              <a:endPar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20175674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p:cNvGrpSpPr/>
          <p:nvPr/>
        </p:nvGrpSpPr>
        <p:grpSpPr>
          <a:xfrm>
            <a:off x="489113" y="1303949"/>
            <a:ext cx="6048672" cy="4464496"/>
            <a:chOff x="594173" y="1404367"/>
            <a:chExt cx="6048672" cy="4464496"/>
          </a:xfrm>
        </p:grpSpPr>
        <p:grpSp>
          <p:nvGrpSpPr>
            <p:cNvPr id="9" name="群組 8"/>
            <p:cNvGrpSpPr/>
            <p:nvPr/>
          </p:nvGrpSpPr>
          <p:grpSpPr>
            <a:xfrm>
              <a:off x="594173" y="1404367"/>
              <a:ext cx="6048672" cy="4464496"/>
              <a:chOff x="594173" y="1404367"/>
              <a:chExt cx="6048672" cy="4464496"/>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173" y="1404367"/>
                <a:ext cx="5832648"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4266581" y="3492599"/>
                <a:ext cx="2376264" cy="415498"/>
              </a:xfrm>
              <a:prstGeom prst="rect">
                <a:avLst/>
              </a:prstGeom>
              <a:noFill/>
              <a:ln>
                <a:solidFill>
                  <a:srgbClr val="C00000"/>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吉安建設有限公司</a:t>
                </a:r>
                <a:endParaRPr lang="zh-TW" altLang="en-US" dirty="0">
                  <a:latin typeface="標楷體" panose="03000509000000000000" pitchFamily="65" charset="-120"/>
                  <a:ea typeface="標楷體" panose="03000509000000000000" pitchFamily="65" charset="-120"/>
                </a:endParaRPr>
              </a:p>
            </p:txBody>
          </p:sp>
          <p:cxnSp>
            <p:nvCxnSpPr>
              <p:cNvPr id="6" name="直線單箭頭接點 5"/>
              <p:cNvCxnSpPr/>
              <p:nvPr/>
            </p:nvCxnSpPr>
            <p:spPr>
              <a:xfrm flipV="1">
                <a:off x="3906540" y="3700349"/>
                <a:ext cx="360041" cy="29630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橢圓 11"/>
            <p:cNvSpPr/>
            <p:nvPr/>
          </p:nvSpPr>
          <p:spPr>
            <a:xfrm>
              <a:off x="3114452" y="1823900"/>
              <a:ext cx="1944216" cy="8046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a:xfrm>
            <a:off x="522164" y="180231"/>
            <a:ext cx="9624060" cy="813534"/>
          </a:xfrm>
        </p:spPr>
        <p:txBody>
          <a:bodyPr>
            <a:normAutofit fontScale="90000"/>
          </a:bodyPr>
          <a:lstStyle/>
          <a:p>
            <a:r>
              <a:rPr lang="zh-TW" altLang="en-US" dirty="0" smtClean="0">
                <a:latin typeface="標楷體" panose="03000509000000000000" pitchFamily="65" charset="-120"/>
                <a:ea typeface="標楷體" panose="03000509000000000000" pitchFamily="65" charset="-120"/>
              </a:rPr>
              <a:t>限制性</a:t>
            </a:r>
            <a:r>
              <a:rPr lang="en-US" altLang="zh-TW" dirty="0" smtClean="0">
                <a:latin typeface="標楷體" panose="03000509000000000000" pitchFamily="65" charset="-120"/>
                <a:ea typeface="標楷體" panose="03000509000000000000" pitchFamily="65" charset="-120"/>
              </a:rPr>
              <a:t>§22-1-4</a:t>
            </a:r>
            <a:r>
              <a:rPr lang="zh-TW" altLang="en-US" dirty="0" smtClean="0">
                <a:latin typeface="標楷體" panose="03000509000000000000" pitchFamily="65" charset="-120"/>
                <a:ea typeface="標楷體" panose="03000509000000000000" pitchFamily="65" charset="-120"/>
              </a:rPr>
              <a:t> 條款之引用</a:t>
            </a:r>
            <a:endParaRPr lang="zh-TW" altLang="en-US" dirty="0">
              <a:latin typeface="標楷體" panose="03000509000000000000" pitchFamily="65" charset="-120"/>
              <a:ea typeface="標楷體" panose="03000509000000000000" pitchFamily="65" charset="-120"/>
            </a:endParaRPr>
          </a:p>
        </p:txBody>
      </p:sp>
      <p:sp>
        <p:nvSpPr>
          <p:cNvPr id="10" name="文字方塊 9"/>
          <p:cNvSpPr txBox="1"/>
          <p:nvPr/>
        </p:nvSpPr>
        <p:spPr>
          <a:xfrm>
            <a:off x="6438643" y="1698704"/>
            <a:ext cx="3528391" cy="3000821"/>
          </a:xfrm>
          <a:prstGeom prst="rect">
            <a:avLst/>
          </a:prstGeom>
          <a:noFill/>
        </p:spPr>
        <p:txBody>
          <a:bodyPr wrap="square" rtlCol="0">
            <a:spAutoFit/>
          </a:bodyPr>
          <a:lstStyle/>
          <a:p>
            <a:pPr marL="268288" indent="-268288"/>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本案為</a:t>
            </a:r>
            <a:r>
              <a:rPr lang="en-US" altLang="zh-TW" dirty="0" smtClean="0">
                <a:latin typeface="標楷體" panose="03000509000000000000" pitchFamily="65" charset="-120"/>
                <a:ea typeface="標楷體" panose="03000509000000000000" pitchFamily="65" charset="-120"/>
              </a:rPr>
              <a:t>106</a:t>
            </a:r>
            <a:r>
              <a:rPr lang="zh-TW" altLang="en-US" dirty="0" smtClean="0">
                <a:latin typeface="標楷體" panose="03000509000000000000" pitchFamily="65" charset="-120"/>
                <a:ea typeface="標楷體" panose="03000509000000000000" pitchFamily="65" charset="-120"/>
              </a:rPr>
              <a:t>年</a:t>
            </a:r>
            <a:r>
              <a:rPr lang="en-US" altLang="zh-TW" dirty="0" smtClean="0">
                <a:latin typeface="標楷體" panose="03000509000000000000" pitchFamily="65" charset="-120"/>
                <a:ea typeface="標楷體" panose="03000509000000000000" pitchFamily="65" charset="-120"/>
              </a:rPr>
              <a:t>NL1060482</a:t>
            </a:r>
            <a:r>
              <a:rPr lang="zh-TW" altLang="en-US" dirty="0" smtClean="0">
                <a:latin typeface="標楷體" panose="03000509000000000000" pitchFamily="65" charset="-120"/>
                <a:ea typeface="標楷體" panose="03000509000000000000" pitchFamily="65" charset="-120"/>
              </a:rPr>
              <a:t>後續研究，故引用</a:t>
            </a:r>
            <a:r>
              <a:rPr lang="en-US" altLang="zh-TW" dirty="0" smtClean="0">
                <a:latin typeface="標楷體" panose="03000509000000000000" pitchFamily="65" charset="-120"/>
                <a:ea typeface="標楷體" panose="03000509000000000000" pitchFamily="65" charset="-120"/>
              </a:rPr>
              <a:t>§22-1-4</a:t>
            </a:r>
            <a:r>
              <a:rPr lang="zh-TW" altLang="en-US" dirty="0" smtClean="0">
                <a:latin typeface="標楷體" panose="03000509000000000000" pitchFamily="65" charset="-120"/>
                <a:ea typeface="標楷體" panose="03000509000000000000" pitchFamily="65" charset="-120"/>
              </a:rPr>
              <a:t>採限制性招標。</a:t>
            </a:r>
            <a:endParaRPr lang="en-US" altLang="zh-TW" dirty="0" smtClean="0">
              <a:latin typeface="標楷體" panose="03000509000000000000" pitchFamily="65" charset="-120"/>
              <a:ea typeface="標楷體" panose="03000509000000000000" pitchFamily="65" charset="-120"/>
            </a:endParaRPr>
          </a:p>
          <a:p>
            <a:pPr marL="268288" indent="-268288"/>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本案委託項目第</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項</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軟體更新版本及客製化部分功能；第</a:t>
            </a:r>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項技術諮詢。預算以委辦費支用。</a:t>
            </a:r>
            <a:endParaRPr lang="en-US" altLang="zh-TW" dirty="0" smtClean="0">
              <a:latin typeface="標楷體" panose="03000509000000000000" pitchFamily="65" charset="-120"/>
              <a:ea typeface="標楷體" panose="03000509000000000000" pitchFamily="65" charset="-120"/>
            </a:endParaRPr>
          </a:p>
          <a:p>
            <a:pPr marL="268288" indent="-268288"/>
            <a:r>
              <a:rPr lang="en-US" altLang="zh-TW" dirty="0" smtClean="0">
                <a:latin typeface="標楷體"/>
                <a:ea typeface="標楷體"/>
              </a:rPr>
              <a:t>3.</a:t>
            </a:r>
            <a:r>
              <a:rPr lang="zh-TW" altLang="en-US" dirty="0">
                <a:latin typeface="標楷體"/>
                <a:ea typeface="標楷體"/>
              </a:rPr>
              <a:t>招標</a:t>
            </a:r>
            <a:r>
              <a:rPr lang="zh-TW" altLang="en-US" dirty="0" smtClean="0">
                <a:latin typeface="標楷體"/>
                <a:ea typeface="標楷體"/>
              </a:rPr>
              <a:t>對象為吉安建設有限公司</a:t>
            </a:r>
            <a:endParaRPr lang="zh-TW" altLang="en-US" dirty="0">
              <a:latin typeface="標楷體" panose="03000509000000000000" pitchFamily="65" charset="-120"/>
              <a:ea typeface="標楷體" panose="03000509000000000000" pitchFamily="65" charset="-120"/>
            </a:endParaRPr>
          </a:p>
        </p:txBody>
      </p:sp>
      <p:sp>
        <p:nvSpPr>
          <p:cNvPr id="11" name="向左箭號 10"/>
          <p:cNvSpPr/>
          <p:nvPr/>
        </p:nvSpPr>
        <p:spPr>
          <a:xfrm>
            <a:off x="6210796" y="2844527"/>
            <a:ext cx="227847"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p:cNvSpPr txBox="1"/>
          <p:nvPr/>
        </p:nvSpPr>
        <p:spPr>
          <a:xfrm>
            <a:off x="954212" y="5258648"/>
            <a:ext cx="8568952" cy="1938992"/>
          </a:xfrm>
          <a:prstGeom prst="rect">
            <a:avLst/>
          </a:prstGeom>
          <a:noFill/>
          <a:ln>
            <a:solidFill>
              <a:srgbClr val="C00000"/>
            </a:solidFill>
          </a:ln>
        </p:spPr>
        <p:txBody>
          <a:bodyPr wrap="square" rtlCol="0">
            <a:spAutoFit/>
          </a:bodyPr>
          <a:lstStyle/>
          <a:p>
            <a:pPr marL="536575" lvl="0" indent="-536575">
              <a:spcAft>
                <a:spcPts val="0"/>
              </a:spcAft>
              <a:tabLst>
                <a:tab pos="129540" algn="l"/>
              </a:tabLst>
            </a:pPr>
            <a:r>
              <a:rPr lang="en-US" altLang="zh-TW" dirty="0" smtClean="0">
                <a:latin typeface="標楷體"/>
                <a:ea typeface="標楷體"/>
              </a:rPr>
              <a:t>※</a:t>
            </a:r>
            <a:r>
              <a:rPr lang="en-US" altLang="zh-TW" sz="2400" dirty="0" smtClean="0">
                <a:latin typeface="標楷體" panose="03000509000000000000" pitchFamily="65" charset="-120"/>
                <a:ea typeface="標楷體" panose="03000509000000000000" pitchFamily="65" charset="-120"/>
              </a:rPr>
              <a:t>1.§22-1-4</a:t>
            </a:r>
            <a:r>
              <a:rPr lang="zh-TW" altLang="zh-TW" sz="2400" kern="100" dirty="0">
                <a:latin typeface="標楷體" panose="03000509000000000000" pitchFamily="65" charset="-120"/>
                <a:ea typeface="標楷體" panose="03000509000000000000" pitchFamily="65" charset="-120"/>
              </a:rPr>
              <a:t>原有採購之後續維修、零配件供應、更換或擴充，因相容或互通性之需要，必須</a:t>
            </a:r>
            <a:r>
              <a:rPr lang="zh-TW" altLang="zh-TW" sz="2400" kern="100" dirty="0" smtClean="0">
                <a:latin typeface="標楷體" panose="03000509000000000000" pitchFamily="65" charset="-120"/>
                <a:ea typeface="標楷體" panose="03000509000000000000" pitchFamily="65" charset="-120"/>
              </a:rPr>
              <a:t>向</a:t>
            </a:r>
            <a:r>
              <a:rPr lang="zh-TW" altLang="zh-TW" sz="2400" u="sng"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原</a:t>
            </a:r>
            <a:r>
              <a:rPr lang="zh-TW" altLang="zh-TW" sz="2400" u="sng"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供應廠商採購者</a:t>
            </a:r>
            <a:r>
              <a:rPr lang="zh-TW" altLang="zh-TW" sz="2400" kern="100" dirty="0" smtClean="0">
                <a:latin typeface="標楷體" panose="03000509000000000000" pitchFamily="65" charset="-120"/>
                <a:ea typeface="標楷體" panose="03000509000000000000" pitchFamily="65" charset="-120"/>
              </a:rPr>
              <a:t>。</a:t>
            </a:r>
            <a:r>
              <a:rPr lang="zh-TW" altLang="en-US" sz="2400" kern="100" dirty="0" smtClean="0">
                <a:latin typeface="標楷體" panose="03000509000000000000" pitchFamily="65" charset="-120"/>
                <a:ea typeface="標楷體" panose="03000509000000000000" pitchFamily="65" charset="-120"/>
              </a:rPr>
              <a:t>本案</a:t>
            </a:r>
            <a:r>
              <a:rPr lang="en-US" altLang="zh-TW" sz="2400" kern="100" dirty="0" smtClean="0">
                <a:latin typeface="標楷體" panose="03000509000000000000" pitchFamily="65" charset="-120"/>
                <a:ea typeface="標楷體" panose="03000509000000000000" pitchFamily="65" charset="-120"/>
              </a:rPr>
              <a:t>106</a:t>
            </a:r>
            <a:r>
              <a:rPr lang="zh-TW" altLang="en-US" sz="2400" kern="100" dirty="0" smtClean="0">
                <a:latin typeface="標楷體" panose="03000509000000000000" pitchFamily="65" charset="-120"/>
                <a:ea typeface="標楷體" panose="03000509000000000000" pitchFamily="65" charset="-120"/>
              </a:rPr>
              <a:t>年係中華大學非吉安建設</a:t>
            </a:r>
            <a:r>
              <a:rPr lang="en-US" altLang="zh-TW" sz="2400" kern="100" dirty="0" smtClean="0">
                <a:latin typeface="標楷體" panose="03000509000000000000" pitchFamily="65" charset="-120"/>
                <a:ea typeface="標楷體" panose="03000509000000000000" pitchFamily="65" charset="-120"/>
              </a:rPr>
              <a:t>?</a:t>
            </a:r>
          </a:p>
          <a:p>
            <a:pPr marL="536575" lvl="0" indent="-268288">
              <a:spcAft>
                <a:spcPts val="0"/>
              </a:spcAft>
              <a:tabLst>
                <a:tab pos="129540" algn="l"/>
              </a:tabLst>
            </a:pPr>
            <a:r>
              <a:rPr lang="en-US" altLang="zh-TW" sz="2400" kern="100" dirty="0" smtClean="0">
                <a:latin typeface="標楷體" panose="03000509000000000000" pitchFamily="65" charset="-120"/>
                <a:ea typeface="標楷體" panose="03000509000000000000" pitchFamily="65" charset="-120"/>
              </a:rPr>
              <a:t>2.</a:t>
            </a:r>
            <a:r>
              <a:rPr lang="zh-TW" altLang="en-US" sz="2400" kern="100" dirty="0" smtClean="0">
                <a:latin typeface="標楷體" panose="03000509000000000000" pitchFamily="65" charset="-120"/>
                <a:ea typeface="標楷體" panose="03000509000000000000" pitchFamily="65" charset="-120"/>
              </a:rPr>
              <a:t>本案採購項目與</a:t>
            </a:r>
            <a:r>
              <a:rPr lang="en-US" altLang="zh-TW" sz="2400" kern="100" dirty="0" smtClean="0">
                <a:latin typeface="標楷體" panose="03000509000000000000" pitchFamily="65" charset="-120"/>
                <a:ea typeface="標楷體" panose="03000509000000000000" pitchFamily="65" charset="-120"/>
              </a:rPr>
              <a:t>106</a:t>
            </a:r>
            <a:r>
              <a:rPr lang="zh-TW" altLang="en-US" sz="2400" kern="100" dirty="0" smtClean="0">
                <a:latin typeface="標楷體" panose="03000509000000000000" pitchFamily="65" charset="-120"/>
                <a:ea typeface="標楷體" panose="03000509000000000000" pitchFamily="65" charset="-120"/>
              </a:rPr>
              <a:t>年度大致相同，為何軟體部分不以</a:t>
            </a:r>
            <a:r>
              <a:rPr lang="zh-TW" altLang="en-US" sz="2400" u="sng"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設備費勻支</a:t>
            </a:r>
            <a:r>
              <a:rPr lang="en-US" altLang="zh-TW" sz="2400" kern="100" dirty="0" smtClean="0">
                <a:latin typeface="標楷體" panose="03000509000000000000" pitchFamily="65" charset="-120"/>
                <a:ea typeface="標楷體" panose="03000509000000000000" pitchFamily="65" charset="-120"/>
              </a:rPr>
              <a:t>?</a:t>
            </a:r>
            <a:endParaRPr lang="zh-TW" altLang="zh-TW" sz="2400" kern="1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406374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13534"/>
          </a:xfrm>
        </p:spPr>
        <p:txBody>
          <a:bodyPr/>
          <a:lstStyle/>
          <a:p>
            <a:r>
              <a:rPr lang="zh-TW" altLang="en-US" sz="4500" dirty="0">
                <a:solidFill>
                  <a:prstClr val="black"/>
                </a:solidFill>
                <a:latin typeface="標楷體" panose="03000509000000000000" pitchFamily="65" charset="-120"/>
                <a:ea typeface="標楷體" panose="03000509000000000000" pitchFamily="65" charset="-120"/>
              </a:rPr>
              <a:t>限制性</a:t>
            </a:r>
            <a:r>
              <a:rPr lang="en-US" altLang="zh-TW" sz="4500" dirty="0">
                <a:solidFill>
                  <a:prstClr val="black"/>
                </a:solidFill>
                <a:latin typeface="標楷體" panose="03000509000000000000" pitchFamily="65" charset="-120"/>
                <a:ea typeface="標楷體" panose="03000509000000000000" pitchFamily="65" charset="-120"/>
              </a:rPr>
              <a:t>§22-1-4</a:t>
            </a:r>
            <a:r>
              <a:rPr lang="zh-TW" altLang="en-US" sz="4500" dirty="0">
                <a:solidFill>
                  <a:prstClr val="black"/>
                </a:solidFill>
                <a:latin typeface="標楷體" panose="03000509000000000000" pitchFamily="65" charset="-120"/>
                <a:ea typeface="標楷體" panose="03000509000000000000" pitchFamily="65" charset="-120"/>
              </a:rPr>
              <a:t> 條款之引用</a:t>
            </a:r>
            <a:endParaRPr lang="zh-TW" alt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1888" y="1195023"/>
            <a:ext cx="4755381"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969684" y="1692399"/>
            <a:ext cx="3528391" cy="2677656"/>
          </a:xfrm>
          <a:prstGeom prst="rect">
            <a:avLst/>
          </a:prstGeom>
          <a:noFill/>
        </p:spPr>
        <p:txBody>
          <a:bodyPr wrap="square" rtlCol="0">
            <a:spAutoFit/>
          </a:bodyPr>
          <a:lstStyle/>
          <a:p>
            <a:pPr marL="268288" indent="-268288"/>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本案為</a:t>
            </a:r>
            <a:r>
              <a:rPr lang="en-US" altLang="zh-TW" dirty="0" smtClean="0">
                <a:latin typeface="標楷體" panose="03000509000000000000" pitchFamily="65" charset="-120"/>
                <a:ea typeface="標楷體" panose="03000509000000000000" pitchFamily="65" charset="-120"/>
              </a:rPr>
              <a:t>106</a:t>
            </a:r>
            <a:r>
              <a:rPr lang="zh-TW" altLang="en-US" dirty="0" smtClean="0">
                <a:latin typeface="標楷體" panose="03000509000000000000" pitchFamily="65" charset="-120"/>
                <a:ea typeface="標楷體" panose="03000509000000000000" pitchFamily="65" charset="-120"/>
              </a:rPr>
              <a:t>年</a:t>
            </a:r>
            <a:r>
              <a:rPr lang="en-US" altLang="zh-TW" dirty="0" smtClean="0">
                <a:latin typeface="標楷體" panose="03000509000000000000" pitchFamily="65" charset="-120"/>
                <a:ea typeface="標楷體" panose="03000509000000000000" pitchFamily="65" charset="-120"/>
              </a:rPr>
              <a:t>NL1060482</a:t>
            </a:r>
            <a:r>
              <a:rPr lang="zh-TW" altLang="en-US" dirty="0" smtClean="0">
                <a:latin typeface="標楷體" panose="03000509000000000000" pitchFamily="65" charset="-120"/>
                <a:ea typeface="標楷體" panose="03000509000000000000" pitchFamily="65" charset="-120"/>
              </a:rPr>
              <a:t>之委託研究案，引用</a:t>
            </a:r>
            <a:r>
              <a:rPr lang="en-US" altLang="zh-TW" dirty="0" smtClean="0">
                <a:latin typeface="標楷體" panose="03000509000000000000" pitchFamily="65" charset="-120"/>
                <a:ea typeface="標楷體" panose="03000509000000000000" pitchFamily="65" charset="-120"/>
              </a:rPr>
              <a:t>§22-1-4</a:t>
            </a:r>
            <a:r>
              <a:rPr lang="zh-TW" altLang="en-US" dirty="0" smtClean="0">
                <a:latin typeface="標楷體" panose="03000509000000000000" pitchFamily="65" charset="-120"/>
                <a:ea typeface="標楷體" panose="03000509000000000000" pitchFamily="65" charset="-120"/>
              </a:rPr>
              <a:t>採限制性招標。</a:t>
            </a:r>
            <a:endParaRPr lang="en-US" altLang="zh-TW" dirty="0" smtClean="0">
              <a:latin typeface="標楷體" panose="03000509000000000000" pitchFamily="65" charset="-120"/>
              <a:ea typeface="標楷體" panose="03000509000000000000" pitchFamily="65" charset="-120"/>
            </a:endParaRPr>
          </a:p>
          <a:p>
            <a:pPr marL="268288" indent="-268288"/>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本案委託項目第</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項</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軟體更新版本及客製化部分功能；第</a:t>
            </a:r>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項技術諮詢。</a:t>
            </a:r>
            <a:r>
              <a:rPr lang="zh-TW" altLang="en-US" u="sng" dirty="0" smtClean="0">
                <a:solidFill>
                  <a:srgbClr val="C00000"/>
                </a:solidFill>
                <a:latin typeface="標楷體" panose="03000509000000000000" pitchFamily="65" charset="-120"/>
                <a:ea typeface="標楷體" panose="03000509000000000000" pitchFamily="65" charset="-120"/>
              </a:rPr>
              <a:t>預算以業務費及設備費支用</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marL="268288" indent="-268288"/>
            <a:r>
              <a:rPr lang="en-US" altLang="zh-TW" dirty="0" smtClean="0">
                <a:latin typeface="標楷體"/>
                <a:ea typeface="標楷體"/>
              </a:rPr>
              <a:t>3.</a:t>
            </a:r>
            <a:r>
              <a:rPr lang="zh-TW" altLang="en-US" dirty="0" smtClean="0">
                <a:latin typeface="標楷體"/>
                <a:ea typeface="標楷體"/>
              </a:rPr>
              <a:t>招標對象為中華科技大學</a:t>
            </a:r>
            <a:endParaRPr lang="zh-TW" altLang="en-US" dirty="0">
              <a:latin typeface="標楷體" panose="03000509000000000000" pitchFamily="65" charset="-120"/>
              <a:ea typeface="標楷體" panose="03000509000000000000" pitchFamily="65" charset="-120"/>
            </a:endParaRPr>
          </a:p>
        </p:txBody>
      </p:sp>
      <p:sp>
        <p:nvSpPr>
          <p:cNvPr id="4" name="向右箭號 3"/>
          <p:cNvSpPr/>
          <p:nvPr/>
        </p:nvSpPr>
        <p:spPr>
          <a:xfrm>
            <a:off x="4498075" y="3031227"/>
            <a:ext cx="488585" cy="3173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22907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029558"/>
          </a:xfrm>
        </p:spPr>
        <p:txBody>
          <a:bodyPr>
            <a:normAutofit/>
          </a:bodyPr>
          <a:lstStyle/>
          <a:p>
            <a:r>
              <a:rPr lang="zh-TW" altLang="en-US" sz="4000" dirty="0">
                <a:latin typeface="標楷體" panose="03000509000000000000" pitchFamily="65" charset="-120"/>
                <a:ea typeface="標楷體" panose="03000509000000000000" pitchFamily="65" charset="-120"/>
              </a:rPr>
              <a:t>採購作業相關</a:t>
            </a:r>
            <a:r>
              <a:rPr lang="zh-TW" altLang="en-US" sz="4000" dirty="0" smtClean="0">
                <a:latin typeface="標楷體" panose="03000509000000000000" pitchFamily="65" charset="-120"/>
                <a:ea typeface="標楷體" panose="03000509000000000000" pitchFamily="65" charset="-120"/>
              </a:rPr>
              <a:t>事項</a:t>
            </a:r>
            <a:r>
              <a:rPr lang="en-US" altLang="zh-TW"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驗收</a:t>
            </a:r>
            <a:endParaRPr lang="zh-TW" altLang="en-US" sz="4000" dirty="0">
              <a:latin typeface="標楷體" panose="03000509000000000000" pitchFamily="65" charset="-120"/>
              <a:ea typeface="標楷體" panose="03000509000000000000" pitchFamily="65" charset="-120"/>
            </a:endParaRPr>
          </a:p>
        </p:txBody>
      </p:sp>
      <p:grpSp>
        <p:nvGrpSpPr>
          <p:cNvPr id="5" name="群組 4"/>
          <p:cNvGrpSpPr/>
          <p:nvPr/>
        </p:nvGrpSpPr>
        <p:grpSpPr>
          <a:xfrm>
            <a:off x="392900" y="2521450"/>
            <a:ext cx="4144775" cy="4339511"/>
            <a:chOff x="232835" y="2361103"/>
            <a:chExt cx="4144775" cy="4339511"/>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70" y="2361103"/>
              <a:ext cx="4032250"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335" y="3852639"/>
              <a:ext cx="3978275"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橢圓 3"/>
            <p:cNvSpPr/>
            <p:nvPr/>
          </p:nvSpPr>
          <p:spPr>
            <a:xfrm>
              <a:off x="232835" y="2999278"/>
              <a:ext cx="2016224" cy="473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372248" y="5933257"/>
              <a:ext cx="2016224" cy="6069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 name="文字方塊 5"/>
          <p:cNvSpPr txBox="1"/>
          <p:nvPr/>
        </p:nvSpPr>
        <p:spPr>
          <a:xfrm>
            <a:off x="472869" y="1495135"/>
            <a:ext cx="4596132" cy="738664"/>
          </a:xfrm>
          <a:prstGeom prst="rect">
            <a:avLst/>
          </a:prstGeom>
          <a:noFill/>
        </p:spPr>
        <p:txBody>
          <a:bodyPr wrap="square" rtlCol="0">
            <a:spAutoFit/>
          </a:bodyPr>
          <a:lstStyle/>
          <a:p>
            <a:pPr marL="271463" indent="-271463"/>
            <a:r>
              <a:rPr lang="zh-TW" altLang="en-US" dirty="0" smtClean="0">
                <a:latin typeface="標楷體"/>
                <a:ea typeface="標楷體"/>
              </a:rPr>
              <a:t>★</a:t>
            </a:r>
            <a:r>
              <a:rPr lang="zh-TW" altLang="en-US" dirty="0" smtClean="0">
                <a:solidFill>
                  <a:srgbClr val="C00000"/>
                </a:solidFill>
                <a:effectLst>
                  <a:outerShdw blurRad="38100" dist="38100" dir="2700000" algn="tl">
                    <a:srgbClr val="000000">
                      <a:alpha val="43137"/>
                    </a:srgbClr>
                  </a:outerShdw>
                </a:effectLst>
                <a:latin typeface="標楷體"/>
                <a:ea typeface="標楷體"/>
              </a:rPr>
              <a:t>驗收時應確實逐項點驗並拍照</a:t>
            </a:r>
            <a:r>
              <a:rPr lang="zh-TW" altLang="en-US" dirty="0" smtClean="0">
                <a:solidFill>
                  <a:srgbClr val="C00000"/>
                </a:solidFill>
                <a:effectLst>
                  <a:outerShdw blurRad="38100" dist="38100" dir="2700000" algn="tl">
                    <a:srgbClr val="000000">
                      <a:alpha val="43137"/>
                    </a:srgbClr>
                  </a:outerShdw>
                </a:effectLst>
                <a:latin typeface="新細明體"/>
                <a:ea typeface="新細明體"/>
              </a:rPr>
              <a:t>，</a:t>
            </a:r>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未確實驗收有違反</a:t>
            </a:r>
            <a:r>
              <a:rPr lang="zh-TW" altLang="en-US" u="sng"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政府</a:t>
            </a:r>
            <a:r>
              <a:rPr lang="zh-TW" altLang="en-US" u="sng"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採購法</a:t>
            </a:r>
            <a:r>
              <a:rPr lang="zh-TW" altLang="en-US" dirty="0" smtClean="0">
                <a:solidFill>
                  <a:srgbClr val="C00000"/>
                </a:solidFill>
                <a:effectLst>
                  <a:outerShdw blurRad="38100" dist="38100" dir="2700000" algn="tl">
                    <a:srgbClr val="000000">
                      <a:alpha val="43137"/>
                    </a:srgbClr>
                  </a:outerShdw>
                </a:effectLst>
                <a:latin typeface="標楷體"/>
                <a:ea typeface="標楷體"/>
              </a:rPr>
              <a:t>。</a:t>
            </a:r>
            <a:endPar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nvGrpSpPr>
          <p:cNvPr id="12" name="群組 11"/>
          <p:cNvGrpSpPr/>
          <p:nvPr/>
        </p:nvGrpSpPr>
        <p:grpSpPr>
          <a:xfrm>
            <a:off x="4907787" y="1692399"/>
            <a:ext cx="5054289" cy="5372733"/>
            <a:chOff x="4874546" y="1495573"/>
            <a:chExt cx="5054289" cy="5372733"/>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9398" y="1495573"/>
              <a:ext cx="4389437" cy="356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8668" y="5076019"/>
              <a:ext cx="4151313" cy="179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字方塊 6"/>
            <p:cNvSpPr txBox="1"/>
            <p:nvPr/>
          </p:nvSpPr>
          <p:spPr>
            <a:xfrm>
              <a:off x="5238688" y="3425189"/>
              <a:ext cx="1584176" cy="415498"/>
            </a:xfrm>
            <a:prstGeom prst="rect">
              <a:avLst/>
            </a:prstGeom>
            <a:noFill/>
            <a:ln>
              <a:solidFill>
                <a:srgbClr val="C00000"/>
              </a:solidFill>
            </a:ln>
          </p:spPr>
          <p:txBody>
            <a:bodyPr wrap="square" rtlCol="0">
              <a:spAutoFit/>
            </a:bodyPr>
            <a:lstStyle/>
            <a:p>
              <a:r>
                <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錯誤的項目</a:t>
              </a:r>
            </a:p>
          </p:txBody>
        </p:sp>
        <p:sp>
          <p:nvSpPr>
            <p:cNvPr id="13" name="文字方塊 12"/>
            <p:cNvSpPr txBox="1"/>
            <p:nvPr/>
          </p:nvSpPr>
          <p:spPr>
            <a:xfrm>
              <a:off x="4874546" y="5229224"/>
              <a:ext cx="2016224" cy="415498"/>
            </a:xfrm>
            <a:prstGeom prst="rect">
              <a:avLst/>
            </a:prstGeom>
            <a:noFill/>
            <a:ln>
              <a:solidFill>
                <a:srgbClr val="C00000"/>
              </a:solidFill>
            </a:ln>
          </p:spPr>
          <p:txBody>
            <a:bodyPr wrap="square" rtlCol="0">
              <a:spAutoFit/>
            </a:bodyPr>
            <a:lstStyle/>
            <a:p>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更正後的</a:t>
              </a:r>
              <a:r>
                <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項目</a:t>
              </a:r>
            </a:p>
          </p:txBody>
        </p:sp>
        <p:cxnSp>
          <p:nvCxnSpPr>
            <p:cNvPr id="10" name="直線單箭頭接點 9"/>
            <p:cNvCxnSpPr/>
            <p:nvPr/>
          </p:nvCxnSpPr>
          <p:spPr>
            <a:xfrm>
              <a:off x="6642844" y="5644722"/>
              <a:ext cx="360040" cy="44888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a:off x="6822864" y="3840687"/>
              <a:ext cx="392810" cy="36892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 name="文字方塊 2"/>
            <p:cNvSpPr txBox="1"/>
            <p:nvPr/>
          </p:nvSpPr>
          <p:spPr>
            <a:xfrm>
              <a:off x="5796750" y="2537305"/>
              <a:ext cx="2412268" cy="415498"/>
            </a:xfrm>
            <a:prstGeom prst="rect">
              <a:avLst/>
            </a:prstGeom>
            <a:noFill/>
            <a:ln>
              <a:solidFill>
                <a:srgbClr val="C00000"/>
              </a:solidFill>
            </a:ln>
          </p:spPr>
          <p:txBody>
            <a:bodyPr wrap="square" rtlCol="0">
              <a:spAutoFit/>
            </a:bodyPr>
            <a:lstStyle/>
            <a:p>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有物無帳補列帳</a:t>
              </a:r>
              <a:endPar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cxnSp>
          <p:nvCxnSpPr>
            <p:cNvPr id="11" name="直線單箭頭接點 10"/>
            <p:cNvCxnSpPr/>
            <p:nvPr/>
          </p:nvCxnSpPr>
          <p:spPr>
            <a:xfrm>
              <a:off x="7434932" y="2952803"/>
              <a:ext cx="299184" cy="68013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12034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1598" y="300680"/>
            <a:ext cx="9624060" cy="788794"/>
          </a:xfrm>
        </p:spPr>
        <p:txBody>
          <a:bodyPr>
            <a:normAutofit/>
          </a:bodyPr>
          <a:lstStyle/>
          <a:p>
            <a:r>
              <a:rPr lang="zh-TW" altLang="en-US" sz="4000" dirty="0">
                <a:latin typeface="標楷體" panose="03000509000000000000" pitchFamily="65" charset="-120"/>
                <a:ea typeface="標楷體" panose="03000509000000000000" pitchFamily="65" charset="-120"/>
              </a:rPr>
              <a:t>採購作業相關事項</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驗收</a:t>
            </a:r>
            <a:endParaRPr lang="zh-TW" altLang="en-US" sz="4000" dirty="0"/>
          </a:p>
        </p:txBody>
      </p:sp>
      <p:grpSp>
        <p:nvGrpSpPr>
          <p:cNvPr id="8" name="群組 7"/>
          <p:cNvGrpSpPr/>
          <p:nvPr/>
        </p:nvGrpSpPr>
        <p:grpSpPr>
          <a:xfrm>
            <a:off x="501598" y="891096"/>
            <a:ext cx="9021565" cy="4515589"/>
            <a:chOff x="501598" y="891096"/>
            <a:chExt cx="9021565" cy="4515589"/>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483" y="1569243"/>
              <a:ext cx="3096344" cy="3837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598" y="1478359"/>
              <a:ext cx="2880320" cy="3837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2844" y="1569243"/>
              <a:ext cx="2880319" cy="370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846200" y="891096"/>
              <a:ext cx="2232248" cy="461665"/>
            </a:xfrm>
            <a:prstGeom prst="rect">
              <a:avLst/>
            </a:prstGeom>
            <a:noFill/>
          </p:spPr>
          <p:txBody>
            <a:bodyPr wrap="square" rtlCol="0">
              <a:spAutoFit/>
            </a:bodyPr>
            <a:lstStyle/>
            <a:p>
              <a:r>
                <a:rPr lang="zh-TW" altLang="en-US" sz="2400"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契約所附型錄</a:t>
              </a:r>
              <a:endParaRPr lang="zh-TW" altLang="en-US" sz="24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9" name="文字方塊 8"/>
            <p:cNvSpPr txBox="1"/>
            <p:nvPr/>
          </p:nvSpPr>
          <p:spPr>
            <a:xfrm>
              <a:off x="6487936" y="984470"/>
              <a:ext cx="3024336" cy="415498"/>
            </a:xfrm>
            <a:prstGeom prst="rect">
              <a:avLst/>
            </a:prstGeom>
            <a:noFill/>
          </p:spPr>
          <p:txBody>
            <a:bodyPr wrap="square" rtlCol="0">
              <a:spAutoFit/>
            </a:bodyPr>
            <a:lstStyle/>
            <a:p>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驗收紀錄所附機器照片</a:t>
              </a:r>
              <a:endPar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sp>
        <p:nvSpPr>
          <p:cNvPr id="6" name="文字方塊 5"/>
          <p:cNvSpPr txBox="1"/>
          <p:nvPr/>
        </p:nvSpPr>
        <p:spPr>
          <a:xfrm>
            <a:off x="414852" y="5680193"/>
            <a:ext cx="2663596" cy="738664"/>
          </a:xfrm>
          <a:prstGeom prst="rect">
            <a:avLst/>
          </a:prstGeom>
          <a:noFill/>
        </p:spPr>
        <p:txBody>
          <a:bodyPr wrap="square" rtlCol="0">
            <a:spAutoFit/>
          </a:bodyPr>
          <a:lstStyle/>
          <a:p>
            <a:r>
              <a:rPr lang="en-US" altLang="zh-TW" dirty="0" smtClean="0">
                <a:latin typeface="標楷體"/>
                <a:ea typeface="標楷體"/>
              </a:rPr>
              <a:t>※</a:t>
            </a:r>
            <a:r>
              <a:rPr lang="zh-TW" altLang="en-US" dirty="0" smtClean="0">
                <a:latin typeface="標楷體" panose="03000509000000000000" pitchFamily="65" charset="-120"/>
                <a:ea typeface="標楷體" panose="03000509000000000000" pitchFamily="65" charset="-120"/>
              </a:rPr>
              <a:t>補救措施</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契約第</a:t>
            </a:r>
            <a:r>
              <a:rPr lang="en-US" altLang="zh-TW" dirty="0" smtClean="0">
                <a:latin typeface="標楷體" panose="03000509000000000000" pitchFamily="65" charset="-120"/>
                <a:ea typeface="標楷體" panose="03000509000000000000" pitchFamily="65" charset="-120"/>
              </a:rPr>
              <a:t>16</a:t>
            </a:r>
            <a:r>
              <a:rPr lang="zh-TW" altLang="en-US" dirty="0" smtClean="0">
                <a:latin typeface="標楷體" panose="03000509000000000000" pitchFamily="65" charset="-120"/>
                <a:ea typeface="標楷體" panose="03000509000000000000" pitchFamily="65" charset="-120"/>
              </a:rPr>
              <a:t>條變更或換貨</a:t>
            </a:r>
            <a:endParaRPr lang="zh-TW" altLang="en-US" dirty="0">
              <a:latin typeface="標楷體" panose="03000509000000000000" pitchFamily="65" charset="-120"/>
              <a:ea typeface="標楷體" panose="03000509000000000000" pitchFamily="65" charset="-120"/>
            </a:endParaRPr>
          </a:p>
        </p:txBody>
      </p:sp>
      <p:grpSp>
        <p:nvGrpSpPr>
          <p:cNvPr id="12" name="群組 11"/>
          <p:cNvGrpSpPr/>
          <p:nvPr/>
        </p:nvGrpSpPr>
        <p:grpSpPr>
          <a:xfrm>
            <a:off x="3142996" y="4862777"/>
            <a:ext cx="5363665" cy="2446246"/>
            <a:chOff x="3078448" y="4862777"/>
            <a:chExt cx="5363665" cy="2446246"/>
          </a:xfrm>
        </p:grpSpPr>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8448" y="4862777"/>
              <a:ext cx="2854393" cy="552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7862" y="5415475"/>
              <a:ext cx="5344251" cy="1893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向右箭號 12"/>
          <p:cNvSpPr/>
          <p:nvPr/>
        </p:nvSpPr>
        <p:spPr>
          <a:xfrm>
            <a:off x="2754412" y="6049525"/>
            <a:ext cx="407998" cy="312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286596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13534"/>
          </a:xfrm>
        </p:spPr>
        <p:txBody>
          <a:bodyPr>
            <a:normAutofit/>
          </a:bodyPr>
          <a:lstStyle/>
          <a:p>
            <a:r>
              <a:rPr lang="zh-TW" altLang="en-US" sz="4000" dirty="0">
                <a:latin typeface="標楷體" panose="03000509000000000000" pitchFamily="65" charset="-120"/>
                <a:ea typeface="標楷體" panose="03000509000000000000" pitchFamily="65" charset="-120"/>
              </a:rPr>
              <a:t>採購作業相關事項</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驗收</a:t>
            </a:r>
            <a:endParaRPr lang="zh-TW" altLang="en-US" sz="4000" dirty="0"/>
          </a:p>
        </p:txBody>
      </p:sp>
      <p:grpSp>
        <p:nvGrpSpPr>
          <p:cNvPr id="9" name="群組 8"/>
          <p:cNvGrpSpPr/>
          <p:nvPr/>
        </p:nvGrpSpPr>
        <p:grpSpPr>
          <a:xfrm>
            <a:off x="492440" y="1173873"/>
            <a:ext cx="4896544" cy="5705250"/>
            <a:chOff x="450157" y="1173873"/>
            <a:chExt cx="4896544" cy="570525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172" y="1332359"/>
              <a:ext cx="4455219" cy="313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187" y="2480160"/>
              <a:ext cx="4464497" cy="439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934" y="1173873"/>
              <a:ext cx="2690342" cy="316972"/>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157" y="3924647"/>
              <a:ext cx="4896544" cy="645219"/>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4" name="橢圓 3"/>
            <p:cNvSpPr/>
            <p:nvPr/>
          </p:nvSpPr>
          <p:spPr>
            <a:xfrm>
              <a:off x="594172" y="1620391"/>
              <a:ext cx="2304257"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橢圓 4"/>
            <p:cNvSpPr/>
            <p:nvPr/>
          </p:nvSpPr>
          <p:spPr>
            <a:xfrm>
              <a:off x="3426276" y="4679641"/>
              <a:ext cx="1920425" cy="3971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1304975" y="2018495"/>
              <a:ext cx="3744416" cy="461665"/>
            </a:xfrm>
            <a:prstGeom prst="rect">
              <a:avLst/>
            </a:prstGeom>
            <a:noFill/>
          </p:spPr>
          <p:txBody>
            <a:bodyPr wrap="square" rtlCol="0">
              <a:spAutoFit/>
            </a:bodyPr>
            <a:lstStyle/>
            <a:p>
              <a:r>
                <a:rPr lang="zh-TW" altLang="en-US" sz="2400" dirty="0" smtClean="0">
                  <a:solidFill>
                    <a:srgbClr val="FF0000"/>
                  </a:solidFill>
                  <a:latin typeface="標楷體" panose="03000509000000000000" pitchFamily="65" charset="-120"/>
                  <a:ea typeface="標楷體" panose="03000509000000000000" pitchFamily="65" charset="-120"/>
                </a:rPr>
                <a:t>履約貨品型號與契約不符</a:t>
              </a:r>
              <a:r>
                <a:rPr lang="en-US" altLang="zh-TW" sz="2400" dirty="0" smtClean="0">
                  <a:solidFill>
                    <a:srgbClr val="FF0000"/>
                  </a:solidFill>
                  <a:latin typeface="標楷體" panose="03000509000000000000" pitchFamily="65" charset="-120"/>
                  <a:ea typeface="標楷體" panose="03000509000000000000" pitchFamily="65" charset="-120"/>
                </a:rPr>
                <a:t>?</a:t>
              </a:r>
              <a:endParaRPr lang="zh-TW" altLang="en-US" sz="2400" dirty="0">
                <a:solidFill>
                  <a:srgbClr val="FF0000"/>
                </a:solidFill>
                <a:latin typeface="標楷體" panose="03000509000000000000" pitchFamily="65" charset="-120"/>
                <a:ea typeface="標楷體" panose="03000509000000000000" pitchFamily="65" charset="-120"/>
              </a:endParaRPr>
            </a:p>
          </p:txBody>
        </p:sp>
        <p:cxnSp>
          <p:nvCxnSpPr>
            <p:cNvPr id="8" name="直線單箭頭接點 7"/>
            <p:cNvCxnSpPr/>
            <p:nvPr/>
          </p:nvCxnSpPr>
          <p:spPr>
            <a:xfrm>
              <a:off x="2466380" y="1332359"/>
              <a:ext cx="2377241" cy="2914897"/>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5" name="群組 14"/>
          <p:cNvGrpSpPr/>
          <p:nvPr/>
        </p:nvGrpSpPr>
        <p:grpSpPr>
          <a:xfrm>
            <a:off x="5595271" y="1332359"/>
            <a:ext cx="4440291" cy="3867150"/>
            <a:chOff x="5658937" y="2636291"/>
            <a:chExt cx="4440291" cy="3867150"/>
          </a:xfrm>
        </p:grpSpPr>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8937" y="2636291"/>
              <a:ext cx="3983037" cy="386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文字方塊 9"/>
            <p:cNvSpPr txBox="1"/>
            <p:nvPr/>
          </p:nvSpPr>
          <p:spPr>
            <a:xfrm>
              <a:off x="6642844" y="4681206"/>
              <a:ext cx="3456384" cy="738664"/>
            </a:xfrm>
            <a:prstGeom prst="rect">
              <a:avLst/>
            </a:prstGeom>
            <a:noFill/>
            <a:ln>
              <a:solidFill>
                <a:srgbClr val="C00000"/>
              </a:solidFill>
            </a:ln>
          </p:spPr>
          <p:txBody>
            <a:bodyPr wrap="square" rtlCol="0">
              <a:spAutoFit/>
            </a:bodyPr>
            <a:lstStyle/>
            <a:p>
              <a:r>
                <a:rPr lang="zh-TW" altLang="en-US" dirty="0" smtClean="0">
                  <a:solidFill>
                    <a:srgbClr val="0000FF"/>
                  </a:solidFill>
                  <a:latin typeface="標楷體" panose="03000509000000000000" pitchFamily="65" charset="-120"/>
                  <a:ea typeface="標楷體" panose="03000509000000000000" pitchFamily="65" charset="-120"/>
                </a:rPr>
                <a:t>解決方案</a:t>
              </a:r>
              <a:r>
                <a:rPr lang="en-US" altLang="zh-TW" dirty="0" smtClean="0">
                  <a:solidFill>
                    <a:srgbClr val="0000FF"/>
                  </a:solidFill>
                  <a:latin typeface="標楷體" panose="03000509000000000000" pitchFamily="65" charset="-120"/>
                  <a:ea typeface="標楷體" panose="03000509000000000000" pitchFamily="65" charset="-120"/>
                </a:rPr>
                <a:t>:</a:t>
              </a:r>
              <a:r>
                <a:rPr lang="zh-TW" altLang="en-US" dirty="0" smtClean="0">
                  <a:solidFill>
                    <a:srgbClr val="0000FF"/>
                  </a:solidFill>
                  <a:latin typeface="標楷體" panose="03000509000000000000" pitchFamily="65" charset="-120"/>
                  <a:ea typeface="標楷體" panose="03000509000000000000" pitchFamily="65" charset="-120"/>
                </a:rPr>
                <a:t> 換貨或採同等品審查</a:t>
              </a:r>
              <a:r>
                <a:rPr lang="en-US" altLang="zh-TW" dirty="0" smtClean="0">
                  <a:solidFill>
                    <a:srgbClr val="0000FF"/>
                  </a:solidFill>
                  <a:latin typeface="標楷體" panose="03000509000000000000" pitchFamily="65" charset="-120"/>
                  <a:ea typeface="標楷體" panose="03000509000000000000" pitchFamily="65" charset="-120"/>
                </a:rPr>
                <a:t>---</a:t>
              </a:r>
              <a:r>
                <a:rPr lang="zh-TW" altLang="en-US" dirty="0" smtClean="0">
                  <a:solidFill>
                    <a:srgbClr val="0000FF"/>
                  </a:solidFill>
                  <a:latin typeface="標楷體" panose="03000509000000000000" pitchFamily="65" charset="-120"/>
                  <a:ea typeface="標楷體" panose="03000509000000000000" pitchFamily="65" charset="-120"/>
                </a:rPr>
                <a:t>本案換貨</a:t>
              </a:r>
              <a:endParaRPr lang="zh-TW" altLang="en-US" dirty="0">
                <a:solidFill>
                  <a:srgbClr val="0000FF"/>
                </a:solidFill>
                <a:latin typeface="標楷體" panose="03000509000000000000" pitchFamily="65" charset="-120"/>
                <a:ea typeface="標楷體" panose="03000509000000000000" pitchFamily="65" charset="-120"/>
              </a:endParaRPr>
            </a:p>
          </p:txBody>
        </p:sp>
        <p:sp>
          <p:nvSpPr>
            <p:cNvPr id="11" name="橢圓 10"/>
            <p:cNvSpPr/>
            <p:nvPr/>
          </p:nvSpPr>
          <p:spPr>
            <a:xfrm>
              <a:off x="5778748" y="5419870"/>
              <a:ext cx="1944216" cy="5930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單箭頭接點 12"/>
            <p:cNvCxnSpPr/>
            <p:nvPr/>
          </p:nvCxnSpPr>
          <p:spPr>
            <a:xfrm flipV="1">
              <a:off x="7722964" y="5292800"/>
              <a:ext cx="288032" cy="423574"/>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94222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85542"/>
          </a:xfrm>
        </p:spPr>
        <p:txBody>
          <a:bodyPr>
            <a:normAutofit/>
          </a:bodyPr>
          <a:lstStyle/>
          <a:p>
            <a:r>
              <a:rPr lang="zh-TW" altLang="en-US" sz="4000" dirty="0">
                <a:latin typeface="標楷體" panose="03000509000000000000" pitchFamily="65" charset="-120"/>
                <a:ea typeface="標楷體" panose="03000509000000000000" pitchFamily="65" charset="-120"/>
              </a:rPr>
              <a:t>採購作業相關事項</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驗收</a:t>
            </a:r>
            <a:endParaRPr lang="zh-TW" altLang="en-US" sz="4000" dirty="0"/>
          </a:p>
        </p:txBody>
      </p:sp>
      <p:grpSp>
        <p:nvGrpSpPr>
          <p:cNvPr id="9" name="群組 8"/>
          <p:cNvGrpSpPr/>
          <p:nvPr/>
        </p:nvGrpSpPr>
        <p:grpSpPr>
          <a:xfrm>
            <a:off x="461135" y="1593241"/>
            <a:ext cx="4171563" cy="4978542"/>
            <a:chOff x="475111" y="1396089"/>
            <a:chExt cx="4171563" cy="4978542"/>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608" y="1396089"/>
              <a:ext cx="4141066"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111" y="4048944"/>
              <a:ext cx="3989387" cy="2325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244" y="2807927"/>
              <a:ext cx="1227561" cy="793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50" y="5231506"/>
              <a:ext cx="2196982" cy="925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文字方塊 9"/>
            <p:cNvSpPr txBox="1"/>
            <p:nvPr/>
          </p:nvSpPr>
          <p:spPr>
            <a:xfrm>
              <a:off x="505608" y="3620847"/>
              <a:ext cx="3744416" cy="461665"/>
            </a:xfrm>
            <a:prstGeom prst="rect">
              <a:avLst/>
            </a:prstGeom>
            <a:noFill/>
            <a:ln>
              <a:solidFill>
                <a:srgbClr val="C00000"/>
              </a:solidFill>
            </a:ln>
          </p:spPr>
          <p:txBody>
            <a:bodyPr wrap="square" rtlCol="0">
              <a:spAutoFit/>
            </a:bodyPr>
            <a:lstStyle/>
            <a:p>
              <a:r>
                <a:rPr lang="zh-TW" altLang="en-US" sz="2400" dirty="0" smtClean="0">
                  <a:solidFill>
                    <a:srgbClr val="FF0000"/>
                  </a:solidFill>
                  <a:latin typeface="標楷體" panose="03000509000000000000" pitchFamily="65" charset="-120"/>
                  <a:ea typeface="標楷體" panose="03000509000000000000" pitchFamily="65" charset="-120"/>
                </a:rPr>
                <a:t>履約貨品型號與契約不符</a:t>
              </a:r>
              <a:r>
                <a:rPr lang="en-US" altLang="zh-TW" sz="2400" dirty="0" smtClean="0">
                  <a:solidFill>
                    <a:srgbClr val="FF0000"/>
                  </a:solidFill>
                  <a:latin typeface="標楷體" panose="03000509000000000000" pitchFamily="65" charset="-120"/>
                  <a:ea typeface="標楷體" panose="03000509000000000000" pitchFamily="65" charset="-120"/>
                </a:rPr>
                <a:t>?</a:t>
              </a:r>
              <a:endParaRPr lang="zh-TW" altLang="en-US" sz="2400" dirty="0">
                <a:solidFill>
                  <a:srgbClr val="FF0000"/>
                </a:solidFill>
                <a:latin typeface="標楷體" panose="03000509000000000000" pitchFamily="65" charset="-120"/>
                <a:ea typeface="標楷體" panose="03000509000000000000" pitchFamily="65" charset="-120"/>
              </a:endParaRPr>
            </a:p>
          </p:txBody>
        </p:sp>
        <p:sp>
          <p:nvSpPr>
            <p:cNvPr id="4" name="橢圓 3"/>
            <p:cNvSpPr/>
            <p:nvPr/>
          </p:nvSpPr>
          <p:spPr>
            <a:xfrm>
              <a:off x="2469805" y="2556495"/>
              <a:ext cx="716655" cy="6484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橢圓 4"/>
            <p:cNvSpPr/>
            <p:nvPr/>
          </p:nvSpPr>
          <p:spPr>
            <a:xfrm>
              <a:off x="631150" y="4716735"/>
              <a:ext cx="1224874" cy="5147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單箭頭接點 6"/>
            <p:cNvCxnSpPr/>
            <p:nvPr/>
          </p:nvCxnSpPr>
          <p:spPr>
            <a:xfrm flipH="1">
              <a:off x="1729641" y="3204913"/>
              <a:ext cx="952763" cy="1511822"/>
            </a:xfrm>
            <a:prstGeom prst="straightConnector1">
              <a:avLst/>
            </a:prstGeom>
            <a:ln w="254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5" name="群組 14"/>
          <p:cNvGrpSpPr/>
          <p:nvPr/>
        </p:nvGrpSpPr>
        <p:grpSpPr>
          <a:xfrm>
            <a:off x="4632698" y="1381805"/>
            <a:ext cx="5475089" cy="5513143"/>
            <a:chOff x="4632698" y="1381805"/>
            <a:chExt cx="5475089" cy="5513143"/>
          </a:xfrm>
        </p:grpSpPr>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2698" y="1404367"/>
              <a:ext cx="4008437" cy="91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13057" y="2372846"/>
              <a:ext cx="3819525" cy="374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文字方塊 16"/>
            <p:cNvSpPr txBox="1"/>
            <p:nvPr/>
          </p:nvSpPr>
          <p:spPr>
            <a:xfrm>
              <a:off x="5130676" y="5833119"/>
              <a:ext cx="4412204" cy="1061829"/>
            </a:xfrm>
            <a:prstGeom prst="rect">
              <a:avLst/>
            </a:prstGeom>
            <a:noFill/>
            <a:ln>
              <a:solidFill>
                <a:srgbClr val="C00000"/>
              </a:solidFill>
            </a:ln>
          </p:spPr>
          <p:txBody>
            <a:bodyPr wrap="square" rtlCol="0">
              <a:spAutoFit/>
            </a:bodyPr>
            <a:lstStyle/>
            <a:p>
              <a:r>
                <a:rPr lang="zh-TW" altLang="en-US" dirty="0" smtClean="0">
                  <a:solidFill>
                    <a:srgbClr val="0000FF"/>
                  </a:solidFill>
                  <a:latin typeface="標楷體" panose="03000509000000000000" pitchFamily="65" charset="-120"/>
                  <a:ea typeface="標楷體" panose="03000509000000000000" pitchFamily="65" charset="-120"/>
                </a:rPr>
                <a:t>解決方案</a:t>
              </a:r>
              <a:r>
                <a:rPr lang="en-US" altLang="zh-TW" dirty="0" smtClean="0">
                  <a:solidFill>
                    <a:srgbClr val="0000FF"/>
                  </a:solidFill>
                  <a:latin typeface="標楷體" panose="03000509000000000000" pitchFamily="65" charset="-120"/>
                  <a:ea typeface="標楷體" panose="03000509000000000000" pitchFamily="65" charset="-120"/>
                </a:rPr>
                <a:t>:</a:t>
              </a:r>
              <a:r>
                <a:rPr lang="zh-TW" altLang="en-US" dirty="0" smtClean="0">
                  <a:solidFill>
                    <a:srgbClr val="0000FF"/>
                  </a:solidFill>
                  <a:latin typeface="標楷體" panose="03000509000000000000" pitchFamily="65" charset="-120"/>
                  <a:ea typeface="標楷體" panose="03000509000000000000" pitchFamily="65" charset="-120"/>
                </a:rPr>
                <a:t> 換貨或採</a:t>
              </a:r>
              <a:r>
                <a:rPr lang="zh-TW" altLang="en-US" dirty="0">
                  <a:solidFill>
                    <a:srgbClr val="0000FF"/>
                  </a:solidFill>
                  <a:latin typeface="標楷體" panose="03000509000000000000" pitchFamily="65" charset="-120"/>
                  <a:ea typeface="標楷體" panose="03000509000000000000" pitchFamily="65" charset="-120"/>
                </a:rPr>
                <a:t>較高級之替代品</a:t>
              </a:r>
              <a:r>
                <a:rPr lang="zh-TW" altLang="en-US" dirty="0" smtClean="0">
                  <a:solidFill>
                    <a:srgbClr val="0000FF"/>
                  </a:solidFill>
                  <a:latin typeface="標楷體" panose="03000509000000000000" pitchFamily="65" charset="-120"/>
                  <a:ea typeface="標楷體" panose="03000509000000000000" pitchFamily="65" charset="-120"/>
                </a:rPr>
                <a:t>審查</a:t>
              </a:r>
              <a:r>
                <a:rPr lang="en-US" altLang="zh-TW" dirty="0" smtClean="0">
                  <a:solidFill>
                    <a:srgbClr val="0000FF"/>
                  </a:solidFill>
                  <a:latin typeface="標楷體" panose="03000509000000000000" pitchFamily="65" charset="-120"/>
                  <a:ea typeface="標楷體" panose="03000509000000000000" pitchFamily="65" charset="-120"/>
                </a:rPr>
                <a:t>---</a:t>
              </a:r>
              <a:r>
                <a:rPr lang="zh-TW" altLang="en-US" dirty="0" smtClean="0">
                  <a:solidFill>
                    <a:srgbClr val="0000FF"/>
                  </a:solidFill>
                  <a:latin typeface="標楷體" panose="03000509000000000000" pitchFamily="65" charset="-120"/>
                  <a:ea typeface="標楷體" panose="03000509000000000000" pitchFamily="65" charset="-120"/>
                </a:rPr>
                <a:t>本案採較高級之替代品</a:t>
              </a:r>
              <a:r>
                <a:rPr lang="en-US" altLang="zh-TW" dirty="0" smtClean="0">
                  <a:solidFill>
                    <a:srgbClr val="0000FF"/>
                  </a:solidFill>
                  <a:latin typeface="標楷體" panose="03000509000000000000" pitchFamily="65" charset="-120"/>
                  <a:ea typeface="標楷體" panose="03000509000000000000" pitchFamily="65" charset="-120"/>
                </a:rPr>
                <a:t>(</a:t>
              </a:r>
              <a:r>
                <a:rPr lang="zh-TW" altLang="en-US" dirty="0" smtClean="0">
                  <a:solidFill>
                    <a:srgbClr val="0000FF"/>
                  </a:solidFill>
                  <a:latin typeface="標楷體" panose="03000509000000000000" pitchFamily="65" charset="-120"/>
                  <a:ea typeface="標楷體" panose="03000509000000000000" pitchFamily="65" charset="-120"/>
                </a:rPr>
                <a:t>簽會所部長官核可</a:t>
              </a:r>
              <a:r>
                <a:rPr lang="en-US" altLang="zh-TW" dirty="0" smtClean="0">
                  <a:solidFill>
                    <a:srgbClr val="0000FF"/>
                  </a:solidFill>
                  <a:latin typeface="標楷體" panose="03000509000000000000" pitchFamily="65" charset="-120"/>
                  <a:ea typeface="標楷體" panose="03000509000000000000" pitchFamily="65" charset="-120"/>
                </a:rPr>
                <a:t>)</a:t>
              </a:r>
              <a:endParaRPr lang="zh-TW" altLang="en-US" dirty="0">
                <a:solidFill>
                  <a:srgbClr val="0000FF"/>
                </a:solidFill>
                <a:latin typeface="標楷體" panose="03000509000000000000" pitchFamily="65" charset="-120"/>
                <a:ea typeface="標楷體" panose="03000509000000000000" pitchFamily="65" charset="-120"/>
              </a:endParaRPr>
            </a:p>
          </p:txBody>
        </p:sp>
        <p:sp>
          <p:nvSpPr>
            <p:cNvPr id="11" name="文字方塊 10"/>
            <p:cNvSpPr txBox="1"/>
            <p:nvPr/>
          </p:nvSpPr>
          <p:spPr>
            <a:xfrm>
              <a:off x="8811643" y="1381805"/>
              <a:ext cx="1296144" cy="3000821"/>
            </a:xfrm>
            <a:prstGeom prst="rect">
              <a:avLst/>
            </a:prstGeom>
            <a:noFill/>
            <a:ln>
              <a:solidFill>
                <a:srgbClr val="C00000"/>
              </a:solidFill>
            </a:ln>
          </p:spPr>
          <p:txBody>
            <a:bodyPr wrap="square" rtlCol="0">
              <a:spAutoFit/>
            </a:bodyPr>
            <a:lstStyle/>
            <a:p>
              <a:r>
                <a:rPr lang="en-US" altLang="zh-TW" dirty="0" smtClean="0">
                  <a:solidFill>
                    <a:srgbClr val="0000FF"/>
                  </a:solidFill>
                  <a:latin typeface="標楷體"/>
                  <a:ea typeface="標楷體"/>
                </a:rPr>
                <a:t>※</a:t>
              </a:r>
              <a:r>
                <a:rPr lang="zh-TW" altLang="en-US" dirty="0" smtClean="0">
                  <a:solidFill>
                    <a:srgbClr val="0000FF"/>
                  </a:solidFill>
                  <a:latin typeface="標楷體" panose="03000509000000000000" pitchFamily="65" charset="-120"/>
                  <a:ea typeface="標楷體" panose="03000509000000000000" pitchFamily="65" charset="-120"/>
                </a:rPr>
                <a:t>共同供應契約引用之條款與工程會契約範本不一樣 要回歸每個案件之契約</a:t>
              </a:r>
              <a:endParaRPr lang="zh-TW" altLang="en-US" dirty="0">
                <a:solidFill>
                  <a:srgbClr val="0000FF"/>
                </a:solidFill>
                <a:latin typeface="標楷體" panose="03000509000000000000" pitchFamily="65" charset="-120"/>
                <a:ea typeface="標楷體" panose="03000509000000000000" pitchFamily="65" charset="-120"/>
              </a:endParaRPr>
            </a:p>
          </p:txBody>
        </p:sp>
        <p:cxnSp>
          <p:nvCxnSpPr>
            <p:cNvPr id="13" name="直線單箭頭接點 12"/>
            <p:cNvCxnSpPr/>
            <p:nvPr/>
          </p:nvCxnSpPr>
          <p:spPr>
            <a:xfrm flipH="1" flipV="1">
              <a:off x="8317099" y="1712596"/>
              <a:ext cx="494544" cy="2947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38972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zh-TW" sz="4000" dirty="0">
                <a:latin typeface="標楷體" panose="03000509000000000000" pitchFamily="65" charset="-120"/>
                <a:ea typeface="標楷體" panose="03000509000000000000" pitchFamily="65" charset="-120"/>
              </a:rPr>
              <a:t>辦理採購包含後續數年維護服務之價格</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zh-TW" sz="4000" dirty="0">
                <a:latin typeface="標楷體" panose="03000509000000000000" pitchFamily="65" charset="-120"/>
                <a:ea typeface="標楷體" panose="03000509000000000000" pitchFamily="65" charset="-120"/>
              </a:rPr>
              <a:t>一併考量發包</a:t>
            </a:r>
            <a:endParaRPr lang="zh-TW" altLang="en-US" sz="4000" dirty="0"/>
          </a:p>
        </p:txBody>
      </p:sp>
      <p:grpSp>
        <p:nvGrpSpPr>
          <p:cNvPr id="4" name="群組 3"/>
          <p:cNvGrpSpPr/>
          <p:nvPr/>
        </p:nvGrpSpPr>
        <p:grpSpPr>
          <a:xfrm>
            <a:off x="1674292" y="1807828"/>
            <a:ext cx="7560840" cy="5105431"/>
            <a:chOff x="0" y="0"/>
            <a:chExt cx="6102659" cy="4628644"/>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945" y="0"/>
              <a:ext cx="4669105" cy="4628644"/>
            </a:xfrm>
            <a:prstGeom prst="rect">
              <a:avLst/>
            </a:prstGeom>
            <a:noFill/>
            <a:ln>
              <a:noFill/>
            </a:ln>
          </p:spPr>
        </p:pic>
        <p:sp>
          <p:nvSpPr>
            <p:cNvPr id="6" name="橢圓 5"/>
            <p:cNvSpPr/>
            <p:nvPr/>
          </p:nvSpPr>
          <p:spPr>
            <a:xfrm>
              <a:off x="0" y="2702740"/>
              <a:ext cx="4863313" cy="606903"/>
            </a:xfrm>
            <a:prstGeom prst="ellipse">
              <a:avLst/>
            </a:prstGeom>
            <a:no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7" name="文字方塊 9"/>
            <p:cNvSpPr txBox="1"/>
            <p:nvPr/>
          </p:nvSpPr>
          <p:spPr>
            <a:xfrm>
              <a:off x="3173343" y="1954898"/>
              <a:ext cx="2929316" cy="788378"/>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200" b="1" i="0" u="none" strike="noStrike" kern="100" cap="none" spc="0" normalizeH="0" baseline="0" noProof="0">
                  <a:ln>
                    <a:noFill/>
                  </a:ln>
                  <a:solidFill>
                    <a:srgbClr val="FF0000"/>
                  </a:solidFill>
                  <a:effectLst/>
                  <a:uLnTx/>
                  <a:uFillTx/>
                  <a:latin typeface="Times New Roman"/>
                  <a:ea typeface="標楷體"/>
                </a:rPr>
                <a:t>其他履約事項應加註：預算遭刪除或未通過之處理條款，作為契約後續執行與否之處理依據。</a:t>
              </a:r>
              <a:endParaRPr kumimoji="0" lang="zh-TW" altLang="en-US" sz="1200" b="0" i="0" u="none" strike="noStrike" kern="100" cap="none" spc="0" normalizeH="0" baseline="0" noProof="0">
                <a:ln>
                  <a:noFill/>
                </a:ln>
                <a:solidFill>
                  <a:sysClr val="windowText" lastClr="000000"/>
                </a:solidFill>
                <a:effectLst/>
                <a:uLnTx/>
                <a:uFillTx/>
                <a:latin typeface="Times New Roman"/>
                <a:ea typeface="新細明體"/>
              </a:endParaRPr>
            </a:p>
          </p:txBody>
        </p:sp>
        <p:cxnSp>
          <p:nvCxnSpPr>
            <p:cNvPr id="8" name="直線單箭頭接點 7"/>
            <p:cNvCxnSpPr/>
            <p:nvPr/>
          </p:nvCxnSpPr>
          <p:spPr>
            <a:xfrm flipV="1">
              <a:off x="2710832" y="2484255"/>
              <a:ext cx="639271" cy="461017"/>
            </a:xfrm>
            <a:prstGeom prst="straightConnector1">
              <a:avLst/>
            </a:prstGeom>
            <a:noFill/>
            <a:ln w="25400" cap="flat" cmpd="sng" algn="ctr">
              <a:solidFill>
                <a:srgbClr val="4F81BD">
                  <a:shade val="95000"/>
                  <a:satMod val="105000"/>
                </a:srgbClr>
              </a:solidFill>
              <a:prstDash val="solid"/>
              <a:tailEnd type="arrow"/>
            </a:ln>
            <a:effectLst/>
          </p:spPr>
        </p:cxnSp>
      </p:grpSp>
    </p:spTree>
    <p:extLst>
      <p:ext uri="{BB962C8B-B14F-4D97-AF65-F5344CB8AC3E}">
        <p14:creationId xmlns:p14="http://schemas.microsoft.com/office/powerpoint/2010/main" val="23058238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Tree>
    <p:extLst>
      <p:ext uri="{BB962C8B-B14F-4D97-AF65-F5344CB8AC3E}">
        <p14:creationId xmlns:p14="http://schemas.microsoft.com/office/powerpoint/2010/main" val="1718661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38588" y="2556495"/>
            <a:ext cx="5951652" cy="1764267"/>
          </a:xfrm>
        </p:spPr>
        <p:txBody>
          <a:bodyPr/>
          <a:lstStyle/>
          <a:p>
            <a:r>
              <a:rPr lang="zh-TW" altLang="en-US" dirty="0" smtClean="0">
                <a:latin typeface="標楷體" panose="03000509000000000000" pitchFamily="65" charset="-120"/>
                <a:ea typeface="標楷體" panose="03000509000000000000" pitchFamily="65" charset="-120"/>
              </a:rPr>
              <a:t>謝謝指教</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466539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08223"/>
            <a:ext cx="9624060" cy="741525"/>
          </a:xfrm>
        </p:spPr>
        <p:txBody>
          <a:bodyPr>
            <a:normAutofit fontScale="90000"/>
          </a:bodyPr>
          <a:lstStyle/>
          <a:p>
            <a:r>
              <a:rPr lang="zh-TW" altLang="en-US" dirty="0" smtClean="0">
                <a:latin typeface="標楷體" panose="03000509000000000000" pitchFamily="65" charset="-120"/>
                <a:ea typeface="標楷體" panose="03000509000000000000" pitchFamily="65" charset="-120"/>
              </a:rPr>
              <a:t>委辦案</a:t>
            </a:r>
            <a:r>
              <a:rPr lang="zh-TW" altLang="zh-TW" dirty="0" smtClean="0">
                <a:latin typeface="標楷體" panose="03000509000000000000" pitchFamily="65" charset="-120"/>
                <a:ea typeface="標楷體" panose="03000509000000000000" pitchFamily="65" charset="-120"/>
              </a:rPr>
              <a:t>投標</a:t>
            </a:r>
            <a:r>
              <a:rPr lang="zh-TW" altLang="zh-TW" dirty="0">
                <a:latin typeface="標楷體" panose="03000509000000000000" pitchFamily="65" charset="-120"/>
                <a:ea typeface="標楷體" panose="03000509000000000000" pitchFamily="65" charset="-120"/>
              </a:rPr>
              <a:t>廠商資格訂定之</a:t>
            </a:r>
            <a:r>
              <a:rPr lang="zh-TW" altLang="zh-TW" dirty="0" smtClean="0">
                <a:latin typeface="標楷體" panose="03000509000000000000" pitchFamily="65" charset="-120"/>
                <a:ea typeface="標楷體" panose="03000509000000000000" pitchFamily="65" charset="-120"/>
              </a:rPr>
              <a:t>疑義</a:t>
            </a:r>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378148" y="1116335"/>
            <a:ext cx="9577064" cy="6001643"/>
          </a:xfrm>
          <a:prstGeom prst="rect">
            <a:avLst/>
          </a:prstGeom>
        </p:spPr>
        <p:txBody>
          <a:bodyPr wrap="square">
            <a:spAutoFit/>
          </a:bodyPr>
          <a:lstStyle/>
          <a:p>
            <a:pPr marL="342900" indent="-342900">
              <a:buFont typeface="Wingdings" panose="05000000000000000000" pitchFamily="2" charset="2"/>
              <a:buChar char="u"/>
            </a:pPr>
            <a:r>
              <a:rPr lang="zh-TW" altLang="zh-TW" sz="2400" dirty="0" smtClean="0">
                <a:latin typeface="標楷體" panose="03000509000000000000" pitchFamily="65" charset="-120"/>
                <a:ea typeface="標楷體" panose="03000509000000000000" pitchFamily="65" charset="-120"/>
              </a:rPr>
              <a:t>如</a:t>
            </a:r>
            <a:r>
              <a:rPr lang="zh-TW" altLang="zh-TW" sz="2400" dirty="0">
                <a:latin typeface="標楷體" panose="03000509000000000000" pitchFamily="65" charset="-120"/>
                <a:ea typeface="標楷體" panose="03000509000000000000" pitchFamily="65" charset="-120"/>
              </a:rPr>
              <a:t>訂定投標廠商關於履約能力之基本資格時，限定廠商其受僱人僅擁有</a:t>
            </a:r>
            <a:r>
              <a:rPr lang="zh-TW" altLang="zh-TW" sz="2400" b="1" u="sng"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「研究機構之副研究員以上」或是「助理教授級以上之人員」</a:t>
            </a:r>
            <a:r>
              <a:rPr lang="zh-TW" altLang="zh-TW" sz="2400" dirty="0">
                <a:latin typeface="標楷體" panose="03000509000000000000" pitchFamily="65" charset="-120"/>
                <a:ea typeface="標楷體" panose="03000509000000000000" pitchFamily="65" charset="-120"/>
              </a:rPr>
              <a:t>資格，始能投標，是否與「廠商或其受雇人、從業人員具有專門技能之證明。如政府機關或其授權機構核發之專業、專技或特許證書、執照、考試及格證書、合格證書、檢定證明或其他類似之文件。」規定牴觸</a:t>
            </a:r>
            <a:r>
              <a:rPr lang="en-US" altLang="zh-TW" sz="2400" dirty="0">
                <a:latin typeface="標楷體" panose="03000509000000000000" pitchFamily="65" charset="-120"/>
                <a:ea typeface="標楷體" panose="03000509000000000000" pitchFamily="65" charset="-120"/>
              </a:rPr>
              <a:t>?</a:t>
            </a:r>
            <a:endParaRPr lang="zh-TW" altLang="zh-TW" sz="2400" dirty="0">
              <a:latin typeface="標楷體" panose="03000509000000000000" pitchFamily="65" charset="-120"/>
              <a:ea typeface="標楷體" panose="03000509000000000000" pitchFamily="65" charset="-120"/>
            </a:endParaRPr>
          </a:p>
          <a:p>
            <a:r>
              <a:rPr lang="zh-TW" altLang="zh-TW"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工程會回復：</a:t>
            </a:r>
          </a:p>
          <a:p>
            <a:pPr marL="539750"/>
            <a:r>
              <a:rPr lang="zh-TW" altLang="zh-TW" sz="2400" dirty="0">
                <a:latin typeface="標楷體" panose="03000509000000000000" pitchFamily="65" charset="-120"/>
                <a:ea typeface="標楷體" panose="03000509000000000000" pitchFamily="65" charset="-120"/>
              </a:rPr>
              <a:t>該等文件如非屬認定標準第</a:t>
            </a:r>
            <a:r>
              <a:rPr lang="en-US" altLang="zh-TW" sz="2400" dirty="0">
                <a:latin typeface="標楷體" panose="03000509000000000000" pitchFamily="65" charset="-120"/>
                <a:ea typeface="標楷體" panose="03000509000000000000" pitchFamily="65" charset="-120"/>
              </a:rPr>
              <a:t>4</a:t>
            </a:r>
            <a:r>
              <a:rPr lang="zh-TW" altLang="zh-TW" sz="2400" dirty="0">
                <a:latin typeface="標楷體" panose="03000509000000000000" pitchFamily="65" charset="-120"/>
                <a:ea typeface="標楷體" panose="03000509000000000000" pitchFamily="65" charset="-120"/>
              </a:rPr>
              <a:t>條第</a:t>
            </a:r>
            <a:r>
              <a:rPr lang="en-US" altLang="zh-TW" sz="2400" dirty="0">
                <a:latin typeface="標楷體" panose="03000509000000000000" pitchFamily="65" charset="-120"/>
                <a:ea typeface="標楷體" panose="03000509000000000000" pitchFamily="65" charset="-120"/>
              </a:rPr>
              <a:t>1</a:t>
            </a:r>
            <a:r>
              <a:rPr lang="zh-TW" altLang="zh-TW" sz="2400" dirty="0">
                <a:latin typeface="標楷體" panose="03000509000000000000" pitchFamily="65" charset="-120"/>
                <a:ea typeface="標楷體" panose="03000509000000000000" pitchFamily="65" charset="-120"/>
              </a:rPr>
              <a:t>項第</a:t>
            </a:r>
            <a:r>
              <a:rPr lang="en-US" altLang="zh-TW" sz="2400" dirty="0">
                <a:latin typeface="標楷體" panose="03000509000000000000" pitchFamily="65" charset="-120"/>
                <a:ea typeface="標楷體" panose="03000509000000000000" pitchFamily="65" charset="-120"/>
              </a:rPr>
              <a:t>3</a:t>
            </a:r>
            <a:r>
              <a:rPr lang="zh-TW" altLang="zh-TW" sz="2400" dirty="0">
                <a:latin typeface="標楷體" panose="03000509000000000000" pitchFamily="65" charset="-120"/>
                <a:ea typeface="標楷體" panose="03000509000000000000" pitchFamily="65" charset="-120"/>
              </a:rPr>
              <a:t>款所稱</a:t>
            </a:r>
            <a:r>
              <a:rPr lang="zh-TW" altLang="zh-TW" sz="2400" u="sng" dirty="0">
                <a:latin typeface="標楷體" panose="03000509000000000000" pitchFamily="65" charset="-120"/>
                <a:ea typeface="標楷體" panose="03000509000000000000" pitchFamily="65" charset="-120"/>
              </a:rPr>
              <a:t>政府機關或其授權機構核發之專業、專技或特許證書、執照、考試及格證書、合格證書、檢定證明或其他類似之文件，即違反認定標準之規定</a:t>
            </a:r>
          </a:p>
          <a:p>
            <a:r>
              <a:rPr lang="zh-TW" altLang="zh-TW"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說明：</a:t>
            </a:r>
          </a:p>
          <a:p>
            <a:pPr marL="539750"/>
            <a:r>
              <a:rPr lang="zh-TW" altLang="zh-TW" sz="2400" dirty="0">
                <a:latin typeface="標楷體" panose="03000509000000000000" pitchFamily="65" charset="-120"/>
                <a:ea typeface="標楷體" panose="03000509000000000000" pitchFamily="65" charset="-120"/>
              </a:rPr>
              <a:t>依工程會意見必須先認定有「研究機構之副研究員以上」或「助理教授級以上之人員」資格等資格文件是否屬政府機關或其授權機構核發之相關或類似等文件。</a:t>
            </a:r>
            <a:r>
              <a:rPr lang="zh-TW" altLang="zh-TW" sz="2400" b="1" u="sng"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但實務上各單位審標人員，僅依聘書或利用期刊論文或研究報告等文件來證明其資格，無政府機關或其授權機構核發之文件證明，此資格認定之審查似不夠嚴謹，易招質疑。</a:t>
            </a:r>
            <a:endParaRPr lang="zh-TW" altLang="zh-TW"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66565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2662" y="180231"/>
            <a:ext cx="9624060" cy="957550"/>
          </a:xfrm>
        </p:spPr>
        <p:txBody>
          <a:bodyPr/>
          <a:lstStyle/>
          <a:p>
            <a:r>
              <a:rPr lang="zh-TW" altLang="en-US" dirty="0">
                <a:latin typeface="標楷體" panose="03000509000000000000" pitchFamily="65" charset="-120"/>
                <a:ea typeface="標楷體" panose="03000509000000000000" pitchFamily="65" charset="-120"/>
              </a:rPr>
              <a:t>委辦案</a:t>
            </a:r>
            <a:r>
              <a:rPr lang="zh-TW" altLang="zh-TW" dirty="0" smtClean="0">
                <a:latin typeface="標楷體" panose="03000509000000000000" pitchFamily="65" charset="-120"/>
                <a:ea typeface="標楷體" panose="03000509000000000000" pitchFamily="65" charset="-120"/>
              </a:rPr>
              <a:t>投標</a:t>
            </a:r>
            <a:r>
              <a:rPr lang="zh-TW" altLang="zh-TW" dirty="0">
                <a:latin typeface="標楷體" panose="03000509000000000000" pitchFamily="65" charset="-120"/>
                <a:ea typeface="標楷體" panose="03000509000000000000" pitchFamily="65" charset="-120"/>
              </a:rPr>
              <a:t>廠商資格訂定之疑義</a:t>
            </a:r>
            <a:endParaRPr lang="zh-TW" altLang="en-US" dirty="0"/>
          </a:p>
        </p:txBody>
      </p:sp>
      <p:sp>
        <p:nvSpPr>
          <p:cNvPr id="4" name="矩形 3"/>
          <p:cNvSpPr/>
          <p:nvPr/>
        </p:nvSpPr>
        <p:spPr>
          <a:xfrm>
            <a:off x="594172" y="1188343"/>
            <a:ext cx="9361040" cy="6001643"/>
          </a:xfrm>
          <a:prstGeom prst="rect">
            <a:avLst/>
          </a:prstGeom>
        </p:spPr>
        <p:txBody>
          <a:bodyPr wrap="square">
            <a:spAutoFit/>
          </a:bodyPr>
          <a:lstStyle/>
          <a:p>
            <a:pPr marL="342900" indent="-342900">
              <a:buFont typeface="Wingdings" panose="05000000000000000000" pitchFamily="2" charset="2"/>
              <a:buChar char="u"/>
            </a:pPr>
            <a:r>
              <a:rPr lang="zh-TW" altLang="zh-TW" sz="2400" dirty="0" smtClean="0">
                <a:latin typeface="標楷體" panose="03000509000000000000" pitchFamily="65" charset="-120"/>
                <a:ea typeface="標楷體" panose="03000509000000000000" pitchFamily="65" charset="-120"/>
              </a:rPr>
              <a:t>廠商</a:t>
            </a:r>
            <a:r>
              <a:rPr lang="zh-TW" altLang="zh-TW" sz="2400" dirty="0">
                <a:latin typeface="標楷體" panose="03000509000000000000" pitchFamily="65" charset="-120"/>
                <a:ea typeface="標楷體" panose="03000509000000000000" pitchFamily="65" charset="-120"/>
              </a:rPr>
              <a:t>資格訂立如「廠商之</a:t>
            </a:r>
            <a:r>
              <a:rPr lang="zh-TW" altLang="zh-TW" sz="2400" u="sng" dirty="0">
                <a:latin typeface="標楷體" panose="03000509000000000000" pitchFamily="65" charset="-120"/>
                <a:ea typeface="標楷體" panose="03000509000000000000" pitchFamily="65" charset="-120"/>
              </a:rPr>
              <a:t>計畫主持人</a:t>
            </a:r>
            <a:r>
              <a:rPr lang="zh-TW" altLang="zh-TW" sz="2400" dirty="0">
                <a:latin typeface="標楷體" panose="03000509000000000000" pitchFamily="65" charset="-120"/>
                <a:ea typeface="標楷體" panose="03000509000000000000" pitchFamily="65" charset="-120"/>
              </a:rPr>
              <a:t>須具有製造、供應或承做類似本案之履約證明文件」、「</a:t>
            </a:r>
            <a:r>
              <a:rPr lang="zh-TW" altLang="zh-TW" sz="2400" u="sng" dirty="0">
                <a:latin typeface="標楷體" panose="03000509000000000000" pitchFamily="65" charset="-120"/>
                <a:ea typeface="標楷體" panose="03000509000000000000" pitchFamily="65" charset="-120"/>
              </a:rPr>
              <a:t>廠商之計畫主持人須以第一作者曾發表與本案類似之期刊論文</a:t>
            </a:r>
            <a:r>
              <a:rPr lang="zh-TW" altLang="zh-TW" sz="2400" dirty="0">
                <a:latin typeface="標楷體" panose="03000509000000000000" pitchFamily="65" charset="-120"/>
                <a:ea typeface="標楷體" panose="03000509000000000000" pitchFamily="65" charset="-120"/>
              </a:rPr>
              <a:t>」</a:t>
            </a:r>
            <a:r>
              <a:rPr lang="en-US" altLang="zh-TW"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rPr>
              <a:t>又如本案履約標的僅要求提出研究報告，惟投標廠商資格要求「</a:t>
            </a:r>
            <a:r>
              <a:rPr lang="zh-TW" altLang="zh-TW" sz="2400" u="sng" dirty="0">
                <a:latin typeface="標楷體" panose="03000509000000000000" pitchFamily="65" charset="-120"/>
                <a:ea typeface="標楷體" panose="03000509000000000000" pitchFamily="65" charset="-120"/>
              </a:rPr>
              <a:t>曾發表</a:t>
            </a:r>
            <a:r>
              <a:rPr lang="en-US" altLang="zh-TW" sz="2400" u="sng" dirty="0">
                <a:latin typeface="標楷體" panose="03000509000000000000" pitchFamily="65" charset="-120"/>
                <a:ea typeface="標楷體" panose="03000509000000000000" pitchFamily="65" charset="-120"/>
              </a:rPr>
              <a:t>SCI</a:t>
            </a:r>
            <a:r>
              <a:rPr lang="zh-TW" altLang="zh-TW" sz="2400" u="sng" dirty="0">
                <a:latin typeface="標楷體" panose="03000509000000000000" pitchFamily="65" charset="-120"/>
                <a:ea typeface="標楷體" panose="03000509000000000000" pitchFamily="65" charset="-120"/>
              </a:rPr>
              <a:t>等級國際期刊論文等證明文件</a:t>
            </a:r>
            <a:r>
              <a:rPr lang="zh-TW" altLang="zh-TW" sz="2400" dirty="0">
                <a:latin typeface="標楷體" panose="03000509000000000000" pitchFamily="65" charset="-120"/>
                <a:ea typeface="標楷體" panose="03000509000000000000" pitchFamily="65" charset="-120"/>
              </a:rPr>
              <a:t>。」其限制是否適法</a:t>
            </a:r>
            <a:r>
              <a:rPr lang="en-US" altLang="zh-TW" sz="2400" dirty="0">
                <a:latin typeface="標楷體" panose="03000509000000000000" pitchFamily="65" charset="-120"/>
                <a:ea typeface="標楷體" panose="03000509000000000000" pitchFamily="65" charset="-120"/>
              </a:rPr>
              <a:t>?</a:t>
            </a:r>
            <a:endParaRPr lang="zh-TW" altLang="zh-TW" sz="2400" dirty="0">
              <a:latin typeface="標楷體" panose="03000509000000000000" pitchFamily="65" charset="-120"/>
              <a:ea typeface="標楷體" panose="03000509000000000000" pitchFamily="65" charset="-120"/>
            </a:endParaRPr>
          </a:p>
          <a:p>
            <a:r>
              <a:rPr lang="zh-TW" altLang="zh-TW" sz="2400" b="1" dirty="0">
                <a:solidFill>
                  <a:srgbClr val="0000FF"/>
                </a:solidFill>
                <a:latin typeface="標楷體" panose="03000509000000000000" pitchFamily="65" charset="-120"/>
                <a:ea typeface="標楷體" panose="03000509000000000000" pitchFamily="65" charset="-120"/>
              </a:rPr>
              <a:t>工程會之回復：</a:t>
            </a:r>
            <a:endParaRPr lang="zh-TW" altLang="zh-TW" sz="2400" dirty="0">
              <a:solidFill>
                <a:srgbClr val="0000FF"/>
              </a:solidFill>
              <a:latin typeface="標楷體" panose="03000509000000000000" pitchFamily="65" charset="-120"/>
              <a:ea typeface="標楷體" panose="03000509000000000000" pitchFamily="65" charset="-120"/>
            </a:endParaRPr>
          </a:p>
          <a:p>
            <a:pPr marL="355600"/>
            <a:r>
              <a:rPr lang="zh-TW" altLang="zh-TW" sz="2400" u="sng" dirty="0">
                <a:latin typeface="標楷體" panose="03000509000000000000" pitchFamily="65" charset="-120"/>
                <a:ea typeface="標楷體" panose="03000509000000000000" pitchFamily="65" charset="-120"/>
              </a:rPr>
              <a:t>本項係指廠商僱用人員須具備之條件，非屬認定標準第四條第</a:t>
            </a:r>
            <a:r>
              <a:rPr lang="en-US" altLang="zh-TW" sz="2400" u="sng" dirty="0">
                <a:latin typeface="標楷體" panose="03000509000000000000" pitchFamily="65" charset="-120"/>
                <a:ea typeface="標楷體" panose="03000509000000000000" pitchFamily="65" charset="-120"/>
              </a:rPr>
              <a:t>1</a:t>
            </a:r>
            <a:r>
              <a:rPr lang="zh-TW" altLang="zh-TW" sz="2400" u="sng" dirty="0">
                <a:latin typeface="標楷體" panose="03000509000000000000" pitchFamily="65" charset="-120"/>
                <a:ea typeface="標楷體" panose="03000509000000000000" pitchFamily="65" charset="-120"/>
              </a:rPr>
              <a:t>項第</a:t>
            </a:r>
            <a:r>
              <a:rPr lang="en-US" altLang="zh-TW" sz="2400" u="sng" dirty="0">
                <a:latin typeface="標楷體" panose="03000509000000000000" pitchFamily="65" charset="-120"/>
                <a:ea typeface="標楷體" panose="03000509000000000000" pitchFamily="65" charset="-120"/>
              </a:rPr>
              <a:t>1</a:t>
            </a:r>
            <a:r>
              <a:rPr lang="zh-TW" altLang="zh-TW" sz="2400" u="sng" dirty="0">
                <a:latin typeface="標楷體" panose="03000509000000000000" pitchFamily="65" charset="-120"/>
                <a:ea typeface="標楷體" panose="03000509000000000000" pitchFamily="65" charset="-120"/>
              </a:rPr>
              <a:t>款所稱「廠商具有製造、供應或承做能力之證明」</a:t>
            </a:r>
            <a:r>
              <a:rPr lang="zh-TW" altLang="zh-TW" sz="2400" dirty="0">
                <a:latin typeface="標楷體" panose="03000509000000000000" pitchFamily="65" charset="-120"/>
                <a:ea typeface="標楷體" panose="03000509000000000000" pitchFamily="65" charset="-120"/>
              </a:rPr>
              <a:t>。</a:t>
            </a:r>
            <a:r>
              <a:rPr lang="zh-TW" altLang="zh-TW" sz="2400" b="1" dirty="0">
                <a:latin typeface="標楷體" panose="03000509000000000000" pitchFamily="65" charset="-120"/>
                <a:ea typeface="標楷體" panose="03000509000000000000" pitchFamily="65" charset="-120"/>
              </a:rPr>
              <a:t>屬工程會訂定之｢政府採購錯誤行為態樣」序號二、</a:t>
            </a:r>
            <a:r>
              <a:rPr lang="en-US" altLang="zh-TW" sz="2400" b="1" dirty="0">
                <a:latin typeface="標楷體" panose="03000509000000000000" pitchFamily="65" charset="-120"/>
                <a:ea typeface="標楷體" panose="03000509000000000000" pitchFamily="65" charset="-120"/>
              </a:rPr>
              <a:t>(</a:t>
            </a:r>
            <a:r>
              <a:rPr lang="zh-TW" altLang="zh-TW" sz="2400" b="1" dirty="0">
                <a:latin typeface="標楷體" panose="03000509000000000000" pitchFamily="65" charset="-120"/>
                <a:ea typeface="標楷體" panose="03000509000000000000" pitchFamily="65" charset="-120"/>
              </a:rPr>
              <a:t>一</a:t>
            </a:r>
            <a:r>
              <a:rPr lang="en-US" altLang="zh-TW" sz="2400" b="1"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rPr>
              <a:t>載明「訂定之廠商資格為「投標廠商資格與特殊或巨額採購認定標準」（以下簡稱資格標準）所無或違反或較該標準更嚴格之規定。」</a:t>
            </a:r>
          </a:p>
          <a:p>
            <a:r>
              <a:rPr lang="zh-TW" altLang="zh-TW" sz="2400" b="1" dirty="0">
                <a:solidFill>
                  <a:srgbClr val="0000FF"/>
                </a:solidFill>
                <a:latin typeface="標楷體" panose="03000509000000000000" pitchFamily="65" charset="-120"/>
                <a:ea typeface="標楷體" panose="03000509000000000000" pitchFamily="65" charset="-120"/>
              </a:rPr>
              <a:t>說明：</a:t>
            </a:r>
            <a:endParaRPr lang="zh-TW" altLang="zh-TW" sz="2400" dirty="0">
              <a:solidFill>
                <a:srgbClr val="0000FF"/>
              </a:solidFill>
              <a:latin typeface="標楷體" panose="03000509000000000000" pitchFamily="65" charset="-120"/>
              <a:ea typeface="標楷體" panose="03000509000000000000" pitchFamily="65" charset="-120"/>
            </a:endParaRPr>
          </a:p>
          <a:p>
            <a:pPr marL="273050"/>
            <a:r>
              <a:rPr lang="zh-TW" altLang="zh-TW" sz="2400" dirty="0">
                <a:latin typeface="標楷體" panose="03000509000000000000" pitchFamily="65" charset="-120"/>
                <a:ea typeface="標楷體" panose="03000509000000000000" pitchFamily="65" charset="-120"/>
              </a:rPr>
              <a:t>本所有部分採購案限定廠商「某一職務之人」提出證明文件，</a:t>
            </a:r>
            <a:r>
              <a:rPr lang="zh-TW" altLang="zh-TW" sz="2400" u="sng" dirty="0">
                <a:latin typeface="標楷體" panose="03000509000000000000" pitchFamily="65" charset="-120"/>
                <a:ea typeface="標楷體" panose="03000509000000000000" pitchFamily="65" charset="-120"/>
              </a:rPr>
              <a:t>如計畫主持人</a:t>
            </a:r>
            <a:r>
              <a:rPr lang="zh-TW" altLang="zh-TW" sz="2400" dirty="0">
                <a:latin typeface="標楷體" panose="03000509000000000000" pitchFamily="65" charset="-120"/>
                <a:ea typeface="標楷體" panose="03000509000000000000" pitchFamily="65" charset="-120"/>
              </a:rPr>
              <a:t>，顯然範圍比「廠商」更為窄，似訂立更嚴格之標準，</a:t>
            </a:r>
            <a:r>
              <a:rPr lang="zh-TW" altLang="zh-TW" sz="2400" u="sng" dirty="0">
                <a:latin typeface="標楷體" panose="03000509000000000000" pitchFamily="65" charset="-120"/>
                <a:ea typeface="標楷體" panose="03000509000000000000" pitchFamily="65" charset="-120"/>
              </a:rPr>
              <a:t>工程會已明確回覆屬政府採購錯誤行為態樣</a:t>
            </a:r>
            <a:r>
              <a:rPr lang="zh-TW" altLang="zh-TW" sz="2400" dirty="0">
                <a:latin typeface="標楷體" panose="03000509000000000000" pitchFamily="65" charset="-120"/>
                <a:ea typeface="標楷體" panose="03000509000000000000" pitchFamily="65" charset="-120"/>
              </a:rPr>
              <a:t>。又「曾發表</a:t>
            </a:r>
            <a:r>
              <a:rPr lang="en-US" altLang="zh-TW" sz="2400" dirty="0">
                <a:latin typeface="標楷體" panose="03000509000000000000" pitchFamily="65" charset="-120"/>
                <a:ea typeface="標楷體" panose="03000509000000000000" pitchFamily="65" charset="-120"/>
              </a:rPr>
              <a:t>SCI</a:t>
            </a:r>
            <a:r>
              <a:rPr lang="zh-TW" altLang="zh-TW" sz="2400" dirty="0">
                <a:latin typeface="標楷體" panose="03000509000000000000" pitchFamily="65" charset="-120"/>
                <a:ea typeface="標楷體" panose="03000509000000000000" pitchFamily="65" charset="-120"/>
              </a:rPr>
              <a:t>等級國際期刊論文等證明文件」亦是同理。</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01132925"/>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3123</TotalTime>
  <Words>7403</Words>
  <Application>Microsoft Office PowerPoint</Application>
  <PresentationFormat>自訂</PresentationFormat>
  <Paragraphs>401</Paragraphs>
  <Slides>71</Slides>
  <Notes>1</Notes>
  <HiddenSlides>0</HiddenSlides>
  <MMClips>0</MMClips>
  <ScaleCrop>false</ScaleCrop>
  <HeadingPairs>
    <vt:vector size="6" baseType="variant">
      <vt:variant>
        <vt:lpstr>佈景主題</vt:lpstr>
      </vt:variant>
      <vt:variant>
        <vt:i4>1</vt:i4>
      </vt:variant>
      <vt:variant>
        <vt:lpstr>內嵌 OLE 伺服程式</vt:lpstr>
      </vt:variant>
      <vt:variant>
        <vt:i4>2</vt:i4>
      </vt:variant>
      <vt:variant>
        <vt:lpstr>投影片標題</vt:lpstr>
      </vt:variant>
      <vt:variant>
        <vt:i4>71</vt:i4>
      </vt:variant>
    </vt:vector>
  </HeadingPairs>
  <TitlesOfParts>
    <vt:vector size="74" baseType="lpstr">
      <vt:lpstr>Office 佈景主題</vt:lpstr>
      <vt:lpstr>文件</vt:lpstr>
      <vt:lpstr>工作表</vt:lpstr>
      <vt:lpstr>採購作業應注意事項及案例分享</vt:lpstr>
      <vt:lpstr>大綱</vt:lpstr>
      <vt:lpstr>辦理採購包含後續數年維護服務之價格 一併考量發包</vt:lpstr>
      <vt:lpstr>辦理採購包含後續數年維護服務之價格 一併考量發包</vt:lpstr>
      <vt:lpstr>辦理採購包含後續數年維護服務之價格 一併考量發包</vt:lpstr>
      <vt:lpstr>辦理採購包含後續數年維護服務之價格 一併考量發包</vt:lpstr>
      <vt:lpstr>辦理採購包含後續數年維護服務之價格 一併考量發包</vt:lpstr>
      <vt:lpstr>委辦案投標廠商資格訂定之疑義</vt:lpstr>
      <vt:lpstr>委辦案投標廠商資格訂定之疑義</vt:lpstr>
      <vt:lpstr>委辦案投標廠商資格訂定之疑義</vt:lpstr>
      <vt:lpstr>公開徵求廠商</vt:lpstr>
      <vt:lpstr>公開徵求廠商</vt:lpstr>
      <vt:lpstr>公開徵求廠商</vt:lpstr>
      <vt:lpstr>公開徵求廠商</vt:lpstr>
      <vt:lpstr>公開徵求廠商</vt:lpstr>
      <vt:lpstr>公開徵求廠商</vt:lpstr>
      <vt:lpstr>未依採購作業程序辦理而違反採購人員倫理準則之處理?</vt:lpstr>
      <vt:lpstr>未依採購作業程序辦理而違反採購人員倫理準則之處理?</vt:lpstr>
      <vt:lpstr>未依採購作業程序辦理而違反採購人員倫理準則之處理?</vt:lpstr>
      <vt:lpstr>未依採購作業程序辦理而違反採購人員倫理準則之處理?</vt:lpstr>
      <vt:lpstr>洽拒絕往來廠商施作</vt:lpstr>
      <vt:lpstr>洽拒絕往來廠商施作</vt:lpstr>
      <vt:lpstr>洽拒絕往來廠商施作</vt:lpstr>
      <vt:lpstr>洽拒絕往來廠商施作</vt:lpstr>
      <vt:lpstr>洽拒絕往來廠商施作</vt:lpstr>
      <vt:lpstr>洽拒絕往來廠商施作</vt:lpstr>
      <vt:lpstr>洽拒絕往來廠商施作</vt:lpstr>
      <vt:lpstr>案例1之簽呈</vt:lpstr>
      <vt:lpstr>案例2之簽呈</vt:lpstr>
      <vt:lpstr>獨家代理錯誤樣態</vt:lpstr>
      <vt:lpstr>獨家代理錯誤樣態</vt:lpstr>
      <vt:lpstr>獨家代理錯誤樣態</vt:lpstr>
      <vt:lpstr>採購共約電腦加購電源供應器 衍生物品閒置之疑慮</vt:lpstr>
      <vt:lpstr>採購共約電腦加購電源供應器 衍生物品閒置之疑慮</vt:lpstr>
      <vt:lpstr>採購共約電腦加購電源供應器 衍生物品閒置之疑慮</vt:lpstr>
      <vt:lpstr>採購共約電腦加購電源供應器 衍生物品閒置之疑慮</vt:lpstr>
      <vt:lpstr>採購共約電腦加購電源供應器 衍生物品閒置之疑慮</vt:lpstr>
      <vt:lpstr>採購共約電腦加購電源供應器 衍生物品閒置之疑慮</vt:lpstr>
      <vt:lpstr>採購共約電腦加購電源供應器 衍生物品閒置之疑慮</vt:lpstr>
      <vt:lpstr>以最終組成品為財產列管認定</vt:lpstr>
      <vt:lpstr>以最終組成品為財產列管認定</vt:lpstr>
      <vt:lpstr>以最終組成品為財產列管認定</vt:lpstr>
      <vt:lpstr>以最終組成品為財產列管認定</vt:lpstr>
      <vt:lpstr>以最終組成品為財產列管認定</vt:lpstr>
      <vt:lpstr>廠商報價低於底價80%誠信履約之虞的審查</vt:lpstr>
      <vt:lpstr>廠商報價低於底價80%誠信履約之虞的審查</vt:lpstr>
      <vt:lpstr>廠商報價低於底價80%誠信履約之虞的審查</vt:lpstr>
      <vt:lpstr>廠商報價低於底價80%誠信履約之虞的審查</vt:lpstr>
      <vt:lpstr>廠商報價低於底價80%誠信履約之虞的審查</vt:lpstr>
      <vt:lpstr>廠商報價低於底價80%誠信履約之虞的審查</vt:lpstr>
      <vt:lpstr>採購作業相關事項---規格</vt:lpstr>
      <vt:lpstr>採購作業相關事項---規格</vt:lpstr>
      <vt:lpstr>採購作業相關事項---規格</vt:lpstr>
      <vt:lpstr>採購作業相關事項---規格</vt:lpstr>
      <vt:lpstr>採購作業相關事項---估價/尋商</vt:lpstr>
      <vt:lpstr>採購作業相關事項---規格預算分析</vt:lpstr>
      <vt:lpstr>採購作業相關事項---規格預算分析</vt:lpstr>
      <vt:lpstr>採購作業相關事項---規格預算分析</vt:lpstr>
      <vt:lpstr>採購作業相關事項 公告金額以上公開招標—申請</vt:lpstr>
      <vt:lpstr>採購作業相關事項 公告金額以上公開招標--規格檢核表</vt:lpstr>
      <vt:lpstr>採購作業相關事項 公告金額以上公開招標--預算分析</vt:lpstr>
      <vt:lpstr>採購作業相關事項 公開招標--規格檢核表</vt:lpstr>
      <vt:lpstr>採購作業相關事項 公開招標--規格檢核表</vt:lpstr>
      <vt:lpstr>限制性§22-1-4 條款之引用</vt:lpstr>
      <vt:lpstr>限制性§22-1-4 條款之引用</vt:lpstr>
      <vt:lpstr>採購作業相關事項--驗收</vt:lpstr>
      <vt:lpstr>採購作業相關事項--驗收</vt:lpstr>
      <vt:lpstr>採購作業相關事項--驗收</vt:lpstr>
      <vt:lpstr>採購作業相關事項--驗收</vt:lpstr>
      <vt:lpstr>PowerPoint 簡報</vt:lpstr>
      <vt:lpstr>謝謝指教</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孫筱玲</dc:creator>
  <cp:lastModifiedBy>吳金玉</cp:lastModifiedBy>
  <cp:revision>90</cp:revision>
  <dcterms:created xsi:type="dcterms:W3CDTF">2016-03-02T01:31:29Z</dcterms:created>
  <dcterms:modified xsi:type="dcterms:W3CDTF">2018-04-25T01:36:11Z</dcterms:modified>
</cp:coreProperties>
</file>