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7" r:id="rId3"/>
    <p:sldId id="259" r:id="rId4"/>
    <p:sldId id="361" r:id="rId5"/>
    <p:sldId id="367" r:id="rId6"/>
    <p:sldId id="362" r:id="rId7"/>
    <p:sldId id="363" r:id="rId8"/>
    <p:sldId id="364" r:id="rId9"/>
    <p:sldId id="365" r:id="rId10"/>
    <p:sldId id="366" r:id="rId11"/>
    <p:sldId id="370" r:id="rId12"/>
    <p:sldId id="371" r:id="rId13"/>
    <p:sldId id="372" r:id="rId14"/>
    <p:sldId id="373" r:id="rId15"/>
    <p:sldId id="374" r:id="rId16"/>
    <p:sldId id="382" r:id="rId17"/>
    <p:sldId id="368" r:id="rId18"/>
    <p:sldId id="369" r:id="rId19"/>
    <p:sldId id="375" r:id="rId20"/>
    <p:sldId id="377" r:id="rId21"/>
    <p:sldId id="378" r:id="rId22"/>
    <p:sldId id="379" r:id="rId23"/>
    <p:sldId id="380" r:id="rId24"/>
    <p:sldId id="381" r:id="rId25"/>
    <p:sldId id="376" r:id="rId26"/>
    <p:sldId id="383" r:id="rId27"/>
    <p:sldId id="384" r:id="rId28"/>
    <p:sldId id="385" r:id="rId29"/>
    <p:sldId id="431" r:id="rId30"/>
    <p:sldId id="386"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387" r:id="rId58"/>
    <p:sldId id="388" r:id="rId59"/>
    <p:sldId id="390" r:id="rId60"/>
    <p:sldId id="393" r:id="rId61"/>
    <p:sldId id="389" r:id="rId62"/>
    <p:sldId id="391" r:id="rId63"/>
    <p:sldId id="392" r:id="rId64"/>
    <p:sldId id="394" r:id="rId65"/>
    <p:sldId id="395" r:id="rId66"/>
    <p:sldId id="396" r:id="rId67"/>
    <p:sldId id="397" r:id="rId68"/>
    <p:sldId id="398" r:id="rId69"/>
    <p:sldId id="399" r:id="rId70"/>
    <p:sldId id="401" r:id="rId71"/>
    <p:sldId id="400" r:id="rId72"/>
    <p:sldId id="402" r:id="rId73"/>
    <p:sldId id="403" r:id="rId74"/>
    <p:sldId id="404" r:id="rId75"/>
    <p:sldId id="345" r:id="rId7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91" autoAdjust="0"/>
  </p:normalViewPr>
  <p:slideViewPr>
    <p:cSldViewPr>
      <p:cViewPr varScale="1">
        <p:scale>
          <a:sx n="90" d="100"/>
          <a:sy n="90" d="100"/>
        </p:scale>
        <p:origin x="-194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B0935-13C7-4662-8CB2-6CCF335EFA60}" type="datetimeFigureOut">
              <a:rPr lang="zh-TW" altLang="en-US" smtClean="0"/>
              <a:pPr/>
              <a:t>18/4/23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720177-7FE5-4118-AC70-04D66D92EC85}" type="slidenum">
              <a:rPr lang="zh-TW" altLang="en-US" smtClean="0"/>
              <a:pPr/>
              <a:t>‹#›</a:t>
            </a:fld>
            <a:endParaRPr lang="zh-TW" altLang="en-US"/>
          </a:p>
        </p:txBody>
      </p:sp>
    </p:spTree>
    <p:extLst>
      <p:ext uri="{BB962C8B-B14F-4D97-AF65-F5344CB8AC3E}">
        <p14:creationId xmlns:p14="http://schemas.microsoft.com/office/powerpoint/2010/main" val="17462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31</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2434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40</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194378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41</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65994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42</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41820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43</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27589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44</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72573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45</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799647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46</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67536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47</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730339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48</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12601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49</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91730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32</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515808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50</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10506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51</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623283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52</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435287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53</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413068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54</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062008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55</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463160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56</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62607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33</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90277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34</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96957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35</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412466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36</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49504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37</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08109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38</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75199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120"/>
              </a:defRPr>
            </a:lvl1pPr>
            <a:lvl2pPr marL="742950" indent="-285750" eaLnBrk="0" hangingPunct="0">
              <a:defRPr kumimoji="1" b="1">
                <a:solidFill>
                  <a:schemeClr val="tx1"/>
                </a:solidFill>
                <a:latin typeface="Arial" charset="0"/>
                <a:ea typeface="新細明體" charset="-120"/>
              </a:defRPr>
            </a:lvl2pPr>
            <a:lvl3pPr marL="1143000" indent="-228600" eaLnBrk="0" hangingPunct="0">
              <a:defRPr kumimoji="1" b="1">
                <a:solidFill>
                  <a:schemeClr val="tx1"/>
                </a:solidFill>
                <a:latin typeface="Arial" charset="0"/>
                <a:ea typeface="新細明體" charset="-120"/>
              </a:defRPr>
            </a:lvl3pPr>
            <a:lvl4pPr marL="1600200" indent="-228600" eaLnBrk="0" hangingPunct="0">
              <a:defRPr kumimoji="1" b="1">
                <a:solidFill>
                  <a:schemeClr val="tx1"/>
                </a:solidFill>
                <a:latin typeface="Arial" charset="0"/>
                <a:ea typeface="新細明體" charset="-120"/>
              </a:defRPr>
            </a:lvl4pPr>
            <a:lvl5pPr marL="2057400" indent="-228600" eaLnBrk="0" hangingPunct="0">
              <a:defRPr kumimoji="1" b="1">
                <a:solidFill>
                  <a:schemeClr val="tx1"/>
                </a:solidFill>
                <a:latin typeface="Arial" charset="0"/>
                <a:ea typeface="新細明體" charset="-120"/>
              </a:defRPr>
            </a:lvl5pPr>
            <a:lvl6pPr marL="2514600" indent="-228600" eaLnBrk="0" fontAlgn="base" hangingPunct="0">
              <a:spcBef>
                <a:spcPct val="0"/>
              </a:spcBef>
              <a:spcAft>
                <a:spcPct val="0"/>
              </a:spcAft>
              <a:defRPr kumimoji="1" b="1">
                <a:solidFill>
                  <a:schemeClr val="tx1"/>
                </a:solidFill>
                <a:latin typeface="Arial" charset="0"/>
                <a:ea typeface="新細明體" charset="-120"/>
              </a:defRPr>
            </a:lvl6pPr>
            <a:lvl7pPr marL="2971800" indent="-228600" eaLnBrk="0" fontAlgn="base" hangingPunct="0">
              <a:spcBef>
                <a:spcPct val="0"/>
              </a:spcBef>
              <a:spcAft>
                <a:spcPct val="0"/>
              </a:spcAft>
              <a:defRPr kumimoji="1" b="1">
                <a:solidFill>
                  <a:schemeClr val="tx1"/>
                </a:solidFill>
                <a:latin typeface="Arial" charset="0"/>
                <a:ea typeface="新細明體" charset="-120"/>
              </a:defRPr>
            </a:lvl7pPr>
            <a:lvl8pPr marL="3429000" indent="-228600" eaLnBrk="0" fontAlgn="base" hangingPunct="0">
              <a:spcBef>
                <a:spcPct val="0"/>
              </a:spcBef>
              <a:spcAft>
                <a:spcPct val="0"/>
              </a:spcAft>
              <a:defRPr kumimoji="1" b="1">
                <a:solidFill>
                  <a:schemeClr val="tx1"/>
                </a:solidFill>
                <a:latin typeface="Arial" charset="0"/>
                <a:ea typeface="新細明體" charset="-120"/>
              </a:defRPr>
            </a:lvl8pPr>
            <a:lvl9pPr marL="3886200" indent="-228600" eaLnBrk="0" fontAlgn="base" hangingPunct="0">
              <a:spcBef>
                <a:spcPct val="0"/>
              </a:spcBef>
              <a:spcAft>
                <a:spcPct val="0"/>
              </a:spcAft>
              <a:defRPr kumimoji="1" b="1">
                <a:solidFill>
                  <a:schemeClr val="tx1"/>
                </a:solidFill>
                <a:latin typeface="Arial" charset="0"/>
                <a:ea typeface="新細明體" charset="-120"/>
              </a:defRPr>
            </a:lvl9pPr>
          </a:lstStyle>
          <a:p>
            <a:pPr eaLnBrk="1" hangingPunct="1"/>
            <a:fld id="{CB685385-DFE4-4BA8-A51E-D4E52F13AA38}" type="slidenum">
              <a:rPr lang="en-US" altLang="zh-TW" b="0"/>
              <a:pPr eaLnBrk="1" hangingPunct="1"/>
              <a:t>39</a:t>
            </a:fld>
            <a:endParaRPr lang="en-US" altLang="zh-TW"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59600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矩形 3"/>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pic>
        <p:nvPicPr>
          <p:cNvPr id="5" name="圖片 9" descr="彩色LOGO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00213"/>
            <a:ext cx="29162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5800" y="1676401"/>
            <a:ext cx="7772400" cy="1538286"/>
          </a:xfrm>
        </p:spPr>
        <p:txBody>
          <a:bodyPr anchor="b"/>
          <a:lstStyle/>
          <a:p>
            <a:r>
              <a:rPr lang="zh-TW" altLang="en-US" smtClean="0"/>
              <a:t>按一下以編輯母片標題樣式</a:t>
            </a:r>
            <a:endParaRPr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lang="en-US"/>
          </a:p>
        </p:txBody>
      </p:sp>
      <p:sp>
        <p:nvSpPr>
          <p:cNvPr id="6" name="日期版面配置區 3"/>
          <p:cNvSpPr>
            <a:spLocks noGrp="1"/>
          </p:cNvSpPr>
          <p:nvPr>
            <p:ph type="dt" sz="half" idx="10"/>
          </p:nvPr>
        </p:nvSpPr>
        <p:spPr/>
        <p:txBody>
          <a:bodyPr/>
          <a:lstStyle>
            <a:lvl1pPr>
              <a:defRPr smtClean="0"/>
            </a:lvl1pPr>
          </a:lstStyle>
          <a:p>
            <a:fld id="{DB9A61F5-F72D-4DE5-8C5D-5C0A6AD37F67}" type="datetime1">
              <a:rPr lang="zh-TW" altLang="en-US" smtClean="0"/>
              <a:pPr/>
              <a:t>18/4/23</a:t>
            </a:fld>
            <a:endParaRPr lang="zh-TW" altLang="en-US"/>
          </a:p>
        </p:txBody>
      </p:sp>
      <p:sp>
        <p:nvSpPr>
          <p:cNvPr id="7" name="頁尾版面配置區 4"/>
          <p:cNvSpPr>
            <a:spLocks noGrp="1"/>
          </p:cNvSpPr>
          <p:nvPr>
            <p:ph type="ftr" sz="quarter" idx="11"/>
          </p:nvPr>
        </p:nvSpPr>
        <p:spPr/>
        <p:txBody>
          <a:bodyPr/>
          <a:lstStyle>
            <a:lvl1pPr>
              <a:defRPr smtClean="0"/>
            </a:lvl1pPr>
          </a:lstStyle>
          <a:p>
            <a:endParaRPr lang="zh-TW" altLang="en-US"/>
          </a:p>
        </p:txBody>
      </p:sp>
      <p:sp>
        <p:nvSpPr>
          <p:cNvPr id="8" name="投影片編號版面配置區 5"/>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16624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smtClean="0"/>
            </a:lvl1pPr>
          </a:lstStyle>
          <a:p>
            <a:fld id="{D91FCC46-0B13-4F28-B16B-E42741D523CB}" type="datetime1">
              <a:rPr lang="zh-TW" altLang="en-US" smtClean="0"/>
              <a:pPr/>
              <a:t>18/4/23</a:t>
            </a:fld>
            <a:endParaRPr lang="zh-TW" altLang="en-US"/>
          </a:p>
        </p:txBody>
      </p:sp>
      <p:sp>
        <p:nvSpPr>
          <p:cNvPr id="6" name="頁尾版面配置區 4"/>
          <p:cNvSpPr>
            <a:spLocks noGrp="1"/>
          </p:cNvSpPr>
          <p:nvPr>
            <p:ph type="ftr" sz="quarter" idx="11"/>
          </p:nvPr>
        </p:nvSpPr>
        <p:spPr/>
        <p:txBody>
          <a:bodyPr/>
          <a:lstStyle>
            <a:lvl1pPr>
              <a:defRPr smtClean="0"/>
            </a:lvl1pPr>
          </a:lstStyle>
          <a:p>
            <a:endParaRPr lang="zh-TW" altLang="en-US"/>
          </a:p>
        </p:txBody>
      </p:sp>
      <p:sp>
        <p:nvSpPr>
          <p:cNvPr id="7" name="投影片編號版面配置區 5"/>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373876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fld id="{4A7431DC-FFA0-440B-A79C-2E790F8F9B5F}" type="datetime1">
              <a:rPr lang="zh-TW" altLang="en-US" smtClean="0"/>
              <a:pPr/>
              <a:t>18/4/23</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279944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pic>
        <p:nvPicPr>
          <p:cNvPr id="5" name="圖片 9" descr="彩色LOGO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8813" y="152400"/>
            <a:ext cx="1906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a:xfrm>
            <a:off x="73025" y="6400800"/>
            <a:ext cx="3200400" cy="284163"/>
          </a:xfrm>
        </p:spPr>
        <p:txBody>
          <a:bodyPr/>
          <a:lstStyle>
            <a:lvl1pPr>
              <a:defRPr smtClean="0"/>
            </a:lvl1pPr>
          </a:lstStyle>
          <a:p>
            <a:fld id="{760F243B-6B91-4611-B653-D49504D27F13}" type="datetime1">
              <a:rPr lang="zh-TW" altLang="en-US" smtClean="0"/>
              <a:pPr/>
              <a:t>18/4/23</a:t>
            </a:fld>
            <a:endParaRPr lang="zh-TW" altLang="en-US"/>
          </a:p>
        </p:txBody>
      </p:sp>
      <p:sp>
        <p:nvSpPr>
          <p:cNvPr id="7" name="頁尾版面配置區 4"/>
          <p:cNvSpPr>
            <a:spLocks noGrp="1"/>
          </p:cNvSpPr>
          <p:nvPr>
            <p:ph type="ftr" sz="quarter" idx="11"/>
          </p:nvPr>
        </p:nvSpPr>
        <p:spPr>
          <a:xfrm>
            <a:off x="5330825" y="6400800"/>
            <a:ext cx="3733800" cy="284163"/>
          </a:xfrm>
        </p:spPr>
        <p:txBody>
          <a:bodyPr/>
          <a:lstStyle>
            <a:lvl1pPr>
              <a:defRPr smtClean="0"/>
            </a:lvl1pPr>
          </a:lstStyle>
          <a:p>
            <a:endParaRPr lang="zh-TW" altLang="en-US"/>
          </a:p>
        </p:txBody>
      </p:sp>
      <p:sp>
        <p:nvSpPr>
          <p:cNvPr id="8" name="投影片編號版面配置區 5"/>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108527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矩形 3"/>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smtClean="0"/>
            </a:lvl1pPr>
          </a:lstStyle>
          <a:p>
            <a:fld id="{5BCAC5A2-D0B9-4796-8A9C-8DD7E916D25F}" type="datetime1">
              <a:rPr lang="zh-TW" altLang="en-US" smtClean="0"/>
              <a:pPr/>
              <a:t>18/4/23</a:t>
            </a:fld>
            <a:endParaRPr lang="zh-TW" altLang="en-US"/>
          </a:p>
        </p:txBody>
      </p:sp>
      <p:sp>
        <p:nvSpPr>
          <p:cNvPr id="6" name="頁尾版面配置區 4"/>
          <p:cNvSpPr>
            <a:spLocks noGrp="1"/>
          </p:cNvSpPr>
          <p:nvPr>
            <p:ph type="ftr" sz="quarter" idx="11"/>
          </p:nvPr>
        </p:nvSpPr>
        <p:spPr/>
        <p:txBody>
          <a:bodyPr/>
          <a:lstStyle>
            <a:lvl1pPr>
              <a:defRPr smtClean="0"/>
            </a:lvl1pPr>
          </a:lstStyle>
          <a:p>
            <a:endParaRPr lang="zh-TW" altLang="en-US"/>
          </a:p>
        </p:txBody>
      </p:sp>
      <p:sp>
        <p:nvSpPr>
          <p:cNvPr id="7" name="投影片編號版面配置區 5"/>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21376042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矩形 4"/>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4"/>
          <p:cNvSpPr>
            <a:spLocks noGrp="1"/>
          </p:cNvSpPr>
          <p:nvPr>
            <p:ph type="dt" sz="half" idx="10"/>
          </p:nvPr>
        </p:nvSpPr>
        <p:spPr/>
        <p:txBody>
          <a:bodyPr/>
          <a:lstStyle>
            <a:lvl1pPr>
              <a:defRPr smtClean="0"/>
            </a:lvl1pPr>
          </a:lstStyle>
          <a:p>
            <a:fld id="{398CB99B-1DC3-4C9B-AFDF-F97F4EF5A294}" type="datetime1">
              <a:rPr lang="zh-TW" altLang="en-US" smtClean="0"/>
              <a:pPr/>
              <a:t>18/4/23</a:t>
            </a:fld>
            <a:endParaRPr lang="zh-TW" altLang="en-US"/>
          </a:p>
        </p:txBody>
      </p:sp>
      <p:sp>
        <p:nvSpPr>
          <p:cNvPr id="7" name="頁尾版面配置區 5"/>
          <p:cNvSpPr>
            <a:spLocks noGrp="1"/>
          </p:cNvSpPr>
          <p:nvPr>
            <p:ph type="ftr" sz="quarter" idx="11"/>
          </p:nvPr>
        </p:nvSpPr>
        <p:spPr/>
        <p:txBody>
          <a:bodyPr/>
          <a:lstStyle>
            <a:lvl1pPr>
              <a:defRPr smtClean="0"/>
            </a:lvl1pPr>
          </a:lstStyle>
          <a:p>
            <a:endParaRPr lang="zh-TW" altLang="en-US"/>
          </a:p>
        </p:txBody>
      </p:sp>
      <p:sp>
        <p:nvSpPr>
          <p:cNvPr id="8" name="投影片編號版面配置區 6"/>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425149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6"/>
          <p:cNvSpPr>
            <a:spLocks noGrp="1"/>
          </p:cNvSpPr>
          <p:nvPr>
            <p:ph type="dt" sz="half" idx="10"/>
          </p:nvPr>
        </p:nvSpPr>
        <p:spPr/>
        <p:txBody>
          <a:bodyPr/>
          <a:lstStyle>
            <a:lvl1pPr>
              <a:defRPr smtClean="0"/>
            </a:lvl1pPr>
          </a:lstStyle>
          <a:p>
            <a:fld id="{4FCDA27B-2D19-43BE-A5EE-312710327689}" type="datetime1">
              <a:rPr lang="zh-TW" altLang="en-US" smtClean="0"/>
              <a:pPr/>
              <a:t>18/4/23</a:t>
            </a:fld>
            <a:endParaRPr lang="zh-TW" altLang="en-US"/>
          </a:p>
        </p:txBody>
      </p:sp>
      <p:sp>
        <p:nvSpPr>
          <p:cNvPr id="9" name="頁尾版面配置區 7"/>
          <p:cNvSpPr>
            <a:spLocks noGrp="1"/>
          </p:cNvSpPr>
          <p:nvPr>
            <p:ph type="ftr" sz="quarter" idx="11"/>
          </p:nvPr>
        </p:nvSpPr>
        <p:spPr/>
        <p:txBody>
          <a:bodyPr/>
          <a:lstStyle>
            <a:lvl1pPr>
              <a:defRPr smtClean="0"/>
            </a:lvl1pPr>
          </a:lstStyle>
          <a:p>
            <a:endParaRPr lang="zh-TW" altLang="en-US"/>
          </a:p>
        </p:txBody>
      </p:sp>
      <p:sp>
        <p:nvSpPr>
          <p:cNvPr id="10" name="投影片編號版面配置區 8"/>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233463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矩形 2"/>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pic>
        <p:nvPicPr>
          <p:cNvPr id="4" name="圖片 9" descr="彩色LOGO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88913"/>
            <a:ext cx="19081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5" name="日期版面配置區 2"/>
          <p:cNvSpPr>
            <a:spLocks noGrp="1"/>
          </p:cNvSpPr>
          <p:nvPr>
            <p:ph type="dt" sz="half" idx="10"/>
          </p:nvPr>
        </p:nvSpPr>
        <p:spPr/>
        <p:txBody>
          <a:bodyPr/>
          <a:lstStyle>
            <a:lvl1pPr>
              <a:defRPr smtClean="0"/>
            </a:lvl1pPr>
          </a:lstStyle>
          <a:p>
            <a:fld id="{4E357739-C7A9-4827-A777-A3C5CB206D43}" type="datetime1">
              <a:rPr lang="zh-TW" altLang="en-US" smtClean="0"/>
              <a:pPr/>
              <a:t>18/4/23</a:t>
            </a:fld>
            <a:endParaRPr lang="zh-TW" altLang="en-US"/>
          </a:p>
        </p:txBody>
      </p:sp>
      <p:sp>
        <p:nvSpPr>
          <p:cNvPr id="6" name="頁尾版面配置區 3"/>
          <p:cNvSpPr>
            <a:spLocks noGrp="1"/>
          </p:cNvSpPr>
          <p:nvPr>
            <p:ph type="ftr" sz="quarter" idx="11"/>
          </p:nvPr>
        </p:nvSpPr>
        <p:spPr/>
        <p:txBody>
          <a:bodyPr rtlCol="0"/>
          <a:lstStyle>
            <a:lvl1pPr>
              <a:defRPr>
                <a:solidFill>
                  <a:schemeClr val="tx2">
                    <a:lumMod val="75000"/>
                    <a:lumOff val="25000"/>
                  </a:schemeClr>
                </a:solidFill>
                <a:latin typeface="Corbel" pitchFamily="34" charset="0"/>
                <a:ea typeface="新細明體" pitchFamily="18" charset="-120"/>
                <a:cs typeface="+mn-cs"/>
              </a:defRPr>
            </a:lvl1pPr>
          </a:lstStyle>
          <a:p>
            <a:endParaRPr lang="zh-TW" altLang="en-US"/>
          </a:p>
        </p:txBody>
      </p:sp>
      <p:sp>
        <p:nvSpPr>
          <p:cNvPr id="7" name="投影片編號版面配置區 4"/>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329273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smtClean="0"/>
            </a:lvl1pPr>
          </a:lstStyle>
          <a:p>
            <a:fld id="{1EC9893F-707C-46B6-9873-B5278E56589F}" type="datetime1">
              <a:rPr lang="zh-TW" altLang="en-US" smtClean="0"/>
              <a:pPr/>
              <a:t>18/4/23</a:t>
            </a:fld>
            <a:endParaRPr lang="zh-TW" altLang="en-US"/>
          </a:p>
        </p:txBody>
      </p:sp>
      <p:sp>
        <p:nvSpPr>
          <p:cNvPr id="3" name="頁尾版面配置區 2"/>
          <p:cNvSpPr>
            <a:spLocks noGrp="1"/>
          </p:cNvSpPr>
          <p:nvPr>
            <p:ph type="ftr" sz="quarter" idx="11"/>
          </p:nvPr>
        </p:nvSpPr>
        <p:spPr/>
        <p:txBody>
          <a:bodyPr/>
          <a:lstStyle>
            <a:lvl1pPr>
              <a:defRPr smtClean="0"/>
            </a:lvl1pPr>
          </a:lstStyle>
          <a:p>
            <a:endParaRPr lang="zh-TW" altLang="en-US"/>
          </a:p>
        </p:txBody>
      </p:sp>
      <p:sp>
        <p:nvSpPr>
          <p:cNvPr id="4" name="投影片編號版面配置區 3"/>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233278674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lang="zh-TW" altLang="en-US" smtClean="0"/>
              <a:t>按一下以編輯母片標題樣式</a:t>
            </a:r>
            <a:endParaRPr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4"/>
          <p:cNvSpPr>
            <a:spLocks noGrp="1"/>
          </p:cNvSpPr>
          <p:nvPr>
            <p:ph type="dt" sz="half" idx="10"/>
          </p:nvPr>
        </p:nvSpPr>
        <p:spPr/>
        <p:txBody>
          <a:bodyPr/>
          <a:lstStyle>
            <a:lvl1pPr>
              <a:defRPr smtClean="0"/>
            </a:lvl1pPr>
          </a:lstStyle>
          <a:p>
            <a:fld id="{E1457BF8-4D98-4D6E-94A4-9990A1360686}" type="datetime1">
              <a:rPr lang="zh-TW" altLang="en-US" smtClean="0"/>
              <a:pPr/>
              <a:t>18/4/23</a:t>
            </a:fld>
            <a:endParaRPr lang="zh-TW" altLang="en-US"/>
          </a:p>
        </p:txBody>
      </p:sp>
      <p:sp>
        <p:nvSpPr>
          <p:cNvPr id="7" name="頁尾版面配置區 5"/>
          <p:cNvSpPr>
            <a:spLocks noGrp="1"/>
          </p:cNvSpPr>
          <p:nvPr>
            <p:ph type="ftr" sz="quarter" idx="11"/>
          </p:nvPr>
        </p:nvSpPr>
        <p:spPr/>
        <p:txBody>
          <a:bodyPr/>
          <a:lstStyle>
            <a:lvl1pPr>
              <a:defRPr smtClean="0"/>
            </a:lvl1pPr>
          </a:lstStyle>
          <a:p>
            <a:endParaRPr lang="zh-TW" altLang="en-US"/>
          </a:p>
        </p:txBody>
      </p:sp>
      <p:sp>
        <p:nvSpPr>
          <p:cNvPr id="8" name="投影片編號版面配置區 6"/>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265695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lstStyle>
            <a:lvl1pPr algn="l">
              <a:defRPr sz="2400" b="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將圖片拖曳至版面配置區或按一下圖示以新增</a:t>
            </a:r>
            <a:endParaRPr lang="en-US" noProof="0"/>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smtClean="0"/>
            </a:lvl1pPr>
          </a:lstStyle>
          <a:p>
            <a:fld id="{2C782990-E344-4DB1-8B1D-251024CD09C1}" type="datetime1">
              <a:rPr lang="zh-TW" altLang="en-US" smtClean="0"/>
              <a:pPr/>
              <a:t>18/4/23</a:t>
            </a:fld>
            <a:endParaRPr lang="zh-TW" altLang="en-US"/>
          </a:p>
        </p:txBody>
      </p:sp>
      <p:sp>
        <p:nvSpPr>
          <p:cNvPr id="6" name="頁尾版面配置區 5"/>
          <p:cNvSpPr>
            <a:spLocks noGrp="1"/>
          </p:cNvSpPr>
          <p:nvPr>
            <p:ph type="ftr" sz="quarter" idx="11"/>
          </p:nvPr>
        </p:nvSpPr>
        <p:spPr/>
        <p:txBody>
          <a:bodyPr/>
          <a:lstStyle>
            <a:lvl1pPr>
              <a:defRPr smtClean="0"/>
            </a:lvl1pPr>
          </a:lstStyle>
          <a:p>
            <a:endParaRPr lang="zh-TW" altLang="en-US"/>
          </a:p>
        </p:txBody>
      </p:sp>
      <p:sp>
        <p:nvSpPr>
          <p:cNvPr id="7" name="投影片編號版面配置區 6"/>
          <p:cNvSpPr>
            <a:spLocks noGrp="1"/>
          </p:cNvSpPr>
          <p:nvPr>
            <p:ph type="sldNum" sz="quarter" idx="12"/>
          </p:nvPr>
        </p:nvSpPr>
        <p:spPr/>
        <p:txBody>
          <a:bodyPr/>
          <a:lstStyle>
            <a:lvl1pPr>
              <a:defRPr smtClean="0"/>
            </a:lvl1pPr>
          </a:lstStyle>
          <a:p>
            <a:fld id="{D9FE90B6-C6A9-46DD-9D3C-83B53CE74CE9}" type="slidenum">
              <a:rPr lang="zh-TW" altLang="en-US" smtClean="0"/>
              <a:pPr/>
              <a:t>‹#›</a:t>
            </a:fld>
            <a:endParaRPr lang="zh-TW" altLang="en-US"/>
          </a:p>
        </p:txBody>
      </p:sp>
    </p:spTree>
    <p:extLst>
      <p:ext uri="{BB962C8B-B14F-4D97-AF65-F5344CB8AC3E}">
        <p14:creationId xmlns:p14="http://schemas.microsoft.com/office/powerpoint/2010/main" val="5207440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027"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6200" y="6400800"/>
            <a:ext cx="3200400" cy="284163"/>
          </a:xfrm>
          <a:prstGeom prst="rect">
            <a:avLst/>
          </a:prstGeom>
        </p:spPr>
        <p:txBody>
          <a:bodyPr vert="horz" wrap="square" lIns="91440" tIns="45720" rIns="91440" bIns="45720" numCol="1" anchor="b" anchorCtr="0" compatLnSpc="1">
            <a:prstTxWarp prst="textNoShape">
              <a:avLst/>
            </a:prstTxWarp>
          </a:bodyPr>
          <a:lstStyle>
            <a:lvl1pPr>
              <a:defRPr kumimoji="0" sz="1100" smtClean="0">
                <a:solidFill>
                  <a:srgbClr val="636363"/>
                </a:solidFill>
              </a:defRPr>
            </a:lvl1pPr>
          </a:lstStyle>
          <a:p>
            <a:fld id="{5BCAC5A2-D0B9-4796-8A9C-8DD7E916D25F}" type="datetime1">
              <a:rPr lang="zh-TW" altLang="en-US" smtClean="0"/>
              <a:pPr/>
              <a:t>18/4/23</a:t>
            </a:fld>
            <a:endParaRPr lang="zh-TW" altLang="en-US"/>
          </a:p>
        </p:txBody>
      </p:sp>
      <p:sp>
        <p:nvSpPr>
          <p:cNvPr id="5" name="頁尾版面配置區 4"/>
          <p:cNvSpPr>
            <a:spLocks noGrp="1"/>
          </p:cNvSpPr>
          <p:nvPr>
            <p:ph type="ftr" sz="quarter" idx="3"/>
          </p:nvPr>
        </p:nvSpPr>
        <p:spPr>
          <a:xfrm>
            <a:off x="5334000" y="6400800"/>
            <a:ext cx="3733800" cy="284163"/>
          </a:xfrm>
          <a:prstGeom prst="rect">
            <a:avLst/>
          </a:prstGeom>
        </p:spPr>
        <p:txBody>
          <a:bodyPr vert="horz" wrap="square" lIns="91440" tIns="45720" rIns="91440" bIns="45720" numCol="1" anchor="ctr" anchorCtr="0" compatLnSpc="1">
            <a:prstTxWarp prst="textNoShape">
              <a:avLst/>
            </a:prstTxWarp>
          </a:bodyPr>
          <a:lstStyle>
            <a:lvl1pPr algn="r">
              <a:defRPr kumimoji="0" sz="1100" smtClean="0">
                <a:solidFill>
                  <a:srgbClr val="636363"/>
                </a:solidFill>
              </a:defRPr>
            </a:lvl1pPr>
          </a:lstStyle>
          <a:p>
            <a:endParaRPr lang="zh-TW" altLang="en-US"/>
          </a:p>
        </p:txBody>
      </p:sp>
      <p:sp>
        <p:nvSpPr>
          <p:cNvPr id="6" name="投影片編號版面配置區 5"/>
          <p:cNvSpPr>
            <a:spLocks noGrp="1"/>
          </p:cNvSpPr>
          <p:nvPr>
            <p:ph type="sldNum" sz="quarter" idx="4"/>
          </p:nvPr>
        </p:nvSpPr>
        <p:spPr>
          <a:xfrm>
            <a:off x="4114800" y="6400800"/>
            <a:ext cx="914400" cy="284163"/>
          </a:xfrm>
          <a:prstGeom prst="rect">
            <a:avLst/>
          </a:prstGeom>
          <a:noFill/>
        </p:spPr>
        <p:txBody>
          <a:bodyPr vert="horz" wrap="square" lIns="45720" tIns="45720" rIns="45720" bIns="45720" numCol="1" anchor="ctr" anchorCtr="0" compatLnSpc="1">
            <a:prstTxWarp prst="textNoShape">
              <a:avLst/>
            </a:prstTxWarp>
          </a:bodyPr>
          <a:lstStyle>
            <a:lvl1pPr algn="ctr">
              <a:defRPr kumimoji="0" sz="1100" smtClean="0">
                <a:solidFill>
                  <a:srgbClr val="636363"/>
                </a:solidFill>
              </a:defRPr>
            </a:lvl1pPr>
          </a:lstStyle>
          <a:p>
            <a:fld id="{D9FE90B6-C6A9-46DD-9D3C-83B53CE74CE9}" type="slidenum">
              <a:rPr lang="zh-TW" altLang="en-US" smtClean="0"/>
              <a:pPr/>
              <a:t>‹#›</a:t>
            </a:fld>
            <a:endParaRPr lang="zh-TW"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4400" kern="1200">
          <a:solidFill>
            <a:schemeClr val="tx2"/>
          </a:solidFill>
          <a:latin typeface="+mj-lt"/>
          <a:ea typeface="新細明體" charset="0"/>
          <a:cs typeface="新細明體" charset="0"/>
        </a:defRPr>
      </a:lvl1pPr>
      <a:lvl2pPr algn="ctr" rtl="0" eaLnBrk="1" fontAlgn="base" hangingPunct="1">
        <a:spcBef>
          <a:spcPct val="0"/>
        </a:spcBef>
        <a:spcAft>
          <a:spcPct val="0"/>
        </a:spcAft>
        <a:defRPr kumimoji="1" sz="4400">
          <a:solidFill>
            <a:schemeClr val="tx2"/>
          </a:solidFill>
          <a:latin typeface="Franklin Gothic Medium" charset="0"/>
          <a:ea typeface="新細明體" charset="0"/>
          <a:cs typeface="新細明體" charset="0"/>
        </a:defRPr>
      </a:lvl2pPr>
      <a:lvl3pPr algn="ctr" rtl="0" eaLnBrk="1" fontAlgn="base" hangingPunct="1">
        <a:spcBef>
          <a:spcPct val="0"/>
        </a:spcBef>
        <a:spcAft>
          <a:spcPct val="0"/>
        </a:spcAft>
        <a:defRPr kumimoji="1" sz="4400">
          <a:solidFill>
            <a:schemeClr val="tx2"/>
          </a:solidFill>
          <a:latin typeface="Franklin Gothic Medium" charset="0"/>
          <a:ea typeface="新細明體" charset="0"/>
          <a:cs typeface="新細明體" charset="0"/>
        </a:defRPr>
      </a:lvl3pPr>
      <a:lvl4pPr algn="ctr" rtl="0" eaLnBrk="1" fontAlgn="base" hangingPunct="1">
        <a:spcBef>
          <a:spcPct val="0"/>
        </a:spcBef>
        <a:spcAft>
          <a:spcPct val="0"/>
        </a:spcAft>
        <a:defRPr kumimoji="1" sz="4400">
          <a:solidFill>
            <a:schemeClr val="tx2"/>
          </a:solidFill>
          <a:latin typeface="Franklin Gothic Medium" charset="0"/>
          <a:ea typeface="新細明體" charset="0"/>
          <a:cs typeface="新細明體" charset="0"/>
        </a:defRPr>
      </a:lvl4pPr>
      <a:lvl5pPr algn="ctr" rtl="0" eaLnBrk="1" fontAlgn="base" hangingPunct="1">
        <a:spcBef>
          <a:spcPct val="0"/>
        </a:spcBef>
        <a:spcAft>
          <a:spcPct val="0"/>
        </a:spcAft>
        <a:defRPr kumimoji="1" sz="4400">
          <a:solidFill>
            <a:schemeClr val="tx2"/>
          </a:solidFill>
          <a:latin typeface="Franklin Gothic Medium" charset="0"/>
          <a:ea typeface="新細明體" charset="0"/>
          <a:cs typeface="新細明體"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charset="0"/>
        <a:buChar char="ß"/>
        <a:defRPr kumimoji="1" sz="3200" kern="1200">
          <a:solidFill>
            <a:schemeClr val="tx1"/>
          </a:solidFill>
          <a:latin typeface="+mn-lt"/>
          <a:ea typeface="新細明體" charset="0"/>
          <a:cs typeface="新細明體" charset="0"/>
        </a:defRPr>
      </a:lvl1pPr>
      <a:lvl2pPr marL="742950" indent="-285750" algn="l" rtl="0" eaLnBrk="1" fontAlgn="base" hangingPunct="1">
        <a:spcBef>
          <a:spcPct val="20000"/>
        </a:spcBef>
        <a:spcAft>
          <a:spcPct val="0"/>
        </a:spcAft>
        <a:buClr>
          <a:schemeClr val="tx2"/>
        </a:buClr>
        <a:buSzPct val="50000"/>
        <a:buFont typeface="Wingdings 2" charset="0"/>
        <a:buChar char="Þ"/>
        <a:defRPr kumimoji="1" sz="2800" kern="1200">
          <a:solidFill>
            <a:schemeClr val="tx1"/>
          </a:solidFill>
          <a:latin typeface="+mn-lt"/>
          <a:ea typeface="新細明體" charset="0"/>
          <a:cs typeface="+mn-cs"/>
        </a:defRPr>
      </a:lvl2pPr>
      <a:lvl3pPr marL="1143000" indent="-228600" algn="l" rtl="0" eaLnBrk="1" fontAlgn="base" hangingPunct="1">
        <a:spcBef>
          <a:spcPct val="20000"/>
        </a:spcBef>
        <a:spcAft>
          <a:spcPct val="0"/>
        </a:spcAft>
        <a:buClr>
          <a:schemeClr val="tx2"/>
        </a:buClr>
        <a:buSzPct val="50000"/>
        <a:buFont typeface="Wingdings 2" charset="0"/>
        <a:buChar char=""/>
        <a:defRPr kumimoji="1" sz="2400" kern="1200">
          <a:solidFill>
            <a:schemeClr val="tx1"/>
          </a:solidFill>
          <a:latin typeface="+mn-lt"/>
          <a:ea typeface="新細明體" charset="0"/>
          <a:cs typeface="+mn-cs"/>
        </a:defRPr>
      </a:lvl3pPr>
      <a:lvl4pPr marL="1600200" indent="-228600" algn="l" rtl="0" eaLnBrk="1" fontAlgn="base" hangingPunct="1">
        <a:spcBef>
          <a:spcPct val="20000"/>
        </a:spcBef>
        <a:spcAft>
          <a:spcPct val="0"/>
        </a:spcAft>
        <a:buClr>
          <a:schemeClr val="tx2"/>
        </a:buClr>
        <a:buSzPct val="50000"/>
        <a:buFont typeface="Wingdings 2" charset="0"/>
        <a:buChar char=""/>
        <a:defRPr kumimoji="1" sz="2000" kern="1200">
          <a:solidFill>
            <a:schemeClr val="tx1"/>
          </a:solidFill>
          <a:latin typeface="+mn-lt"/>
          <a:ea typeface="新細明體" charset="0"/>
          <a:cs typeface="+mn-cs"/>
        </a:defRPr>
      </a:lvl4pPr>
      <a:lvl5pPr marL="2057400" indent="-228600" algn="l" rtl="0" eaLnBrk="1" fontAlgn="base" hangingPunct="1">
        <a:spcBef>
          <a:spcPct val="20000"/>
        </a:spcBef>
        <a:spcAft>
          <a:spcPct val="0"/>
        </a:spcAft>
        <a:buClr>
          <a:schemeClr val="tx2"/>
        </a:buClr>
        <a:buSzPct val="50000"/>
        <a:buFont typeface="Wingdings 2" charset="0"/>
        <a:buChar char=""/>
        <a:defRPr kumimoji="1" sz="2000" kern="1200">
          <a:solidFill>
            <a:schemeClr val="tx1"/>
          </a:solidFill>
          <a:latin typeface="+mn-lt"/>
          <a:ea typeface="新細明體" charset="0"/>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5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504" y="2276872"/>
            <a:ext cx="9036496" cy="1682302"/>
          </a:xfrm>
        </p:spPr>
        <p:txBody>
          <a:bodyPr>
            <a:normAutofit/>
          </a:bodyPr>
          <a:lstStyle/>
          <a:p>
            <a:r>
              <a:rPr lang="zh-TW" altLang="en-US" dirty="0"/>
              <a:t>進步性核駁答辯</a:t>
            </a:r>
            <a:r>
              <a:rPr lang="zh-TW" altLang="en-US" dirty="0" smtClean="0"/>
              <a:t>方針</a:t>
            </a:r>
            <a:r>
              <a:rPr lang="en-US" altLang="zh-TW" dirty="0" smtClean="0"/>
              <a:t/>
            </a:r>
            <a:br>
              <a:rPr lang="en-US" altLang="zh-TW" dirty="0" smtClean="0"/>
            </a:br>
            <a:r>
              <a:rPr lang="en-US" altLang="zh-TW" dirty="0" smtClean="0"/>
              <a:t>(</a:t>
            </a:r>
            <a:r>
              <a:rPr lang="en-US" altLang="zh-TW" dirty="0"/>
              <a:t>US</a:t>
            </a:r>
            <a:r>
              <a:rPr lang="zh-TW" altLang="en-US" dirty="0"/>
              <a:t>、</a:t>
            </a:r>
            <a:r>
              <a:rPr lang="en-US" altLang="zh-TW" dirty="0"/>
              <a:t>TW</a:t>
            </a:r>
            <a:r>
              <a:rPr lang="zh-TW" altLang="en-US" dirty="0"/>
              <a:t>實例探討</a:t>
            </a:r>
            <a:r>
              <a:rPr lang="en-US" altLang="zh-TW" dirty="0"/>
              <a:t>)</a:t>
            </a:r>
            <a:endParaRPr lang="zh-TW" altLang="en-US" dirty="0"/>
          </a:p>
        </p:txBody>
      </p:sp>
      <p:sp>
        <p:nvSpPr>
          <p:cNvPr id="3" name="副標題 2"/>
          <p:cNvSpPr>
            <a:spLocks noGrp="1"/>
          </p:cNvSpPr>
          <p:nvPr>
            <p:ph type="subTitle" idx="1"/>
          </p:nvPr>
        </p:nvSpPr>
        <p:spPr>
          <a:xfrm>
            <a:off x="1403648" y="4581128"/>
            <a:ext cx="6400800" cy="1752600"/>
          </a:xfrm>
        </p:spPr>
        <p:txBody>
          <a:bodyPr/>
          <a:lstStyle/>
          <a:p>
            <a:r>
              <a:rPr lang="zh-TW" altLang="en-US" dirty="0" smtClean="0">
                <a:solidFill>
                  <a:schemeClr val="tx1"/>
                </a:solidFill>
              </a:rPr>
              <a:t>寰灜法律事務所</a:t>
            </a:r>
            <a:endParaRPr lang="en-US" altLang="zh-TW" dirty="0" smtClean="0">
              <a:solidFill>
                <a:schemeClr val="tx1"/>
              </a:solidFill>
            </a:endParaRPr>
          </a:p>
          <a:p>
            <a:r>
              <a:rPr lang="zh-TW" altLang="en-US" dirty="0" smtClean="0">
                <a:solidFill>
                  <a:schemeClr val="tx1"/>
                </a:solidFill>
              </a:rPr>
              <a:t>童啟哲專</a:t>
            </a:r>
            <a:r>
              <a:rPr lang="zh-TW" altLang="en-US" dirty="0" smtClean="0">
                <a:solidFill>
                  <a:schemeClr val="tx1"/>
                </a:solidFill>
              </a:rPr>
              <a:t>利師</a:t>
            </a:r>
            <a:endParaRPr lang="en-US" altLang="zh-TW" dirty="0" smtClean="0">
              <a:solidFill>
                <a:schemeClr val="tx1"/>
              </a:solidFill>
            </a:endParaRPr>
          </a:p>
          <a:p>
            <a:r>
              <a:rPr lang="zh-TW" altLang="en-US" dirty="0" smtClean="0">
                <a:solidFill>
                  <a:schemeClr val="tx1"/>
                </a:solidFill>
              </a:rPr>
              <a:t>涂秉豐主任工程師</a:t>
            </a:r>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a:t>
            </a:fld>
            <a:endParaRPr lang="zh-TW" altLang="en-US"/>
          </a:p>
        </p:txBody>
      </p:sp>
    </p:spTree>
    <p:extLst>
      <p:ext uri="{BB962C8B-B14F-4D97-AF65-F5344CB8AC3E}">
        <p14:creationId xmlns:p14="http://schemas.microsoft.com/office/powerpoint/2010/main" val="27509163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p:cNvSpPr>
            <a:spLocks noGrp="1"/>
          </p:cNvSpPr>
          <p:nvPr>
            <p:ph type="title"/>
          </p:nvPr>
        </p:nvSpPr>
        <p:spPr/>
        <p:txBody>
          <a:bodyPr/>
          <a:lstStyle/>
          <a:p>
            <a:r>
              <a:rPr lang="zh-TW" altLang="en-US">
                <a:latin typeface="Franklin Gothic Medium" charset="0"/>
              </a:rPr>
              <a:t>選擇發明</a:t>
            </a:r>
          </a:p>
        </p:txBody>
      </p:sp>
      <p:sp>
        <p:nvSpPr>
          <p:cNvPr id="39938" name="內容版面配置區 2"/>
          <p:cNvSpPr>
            <a:spLocks noGrp="1"/>
          </p:cNvSpPr>
          <p:nvPr>
            <p:ph idx="1"/>
          </p:nvPr>
        </p:nvSpPr>
        <p:spPr/>
        <p:txBody>
          <a:bodyPr/>
          <a:lstStyle/>
          <a:p>
            <a:r>
              <a:rPr lang="zh-TW" altLang="en-US">
                <a:latin typeface="Franklin Gothic Book" charset="0"/>
              </a:rPr>
              <a:t>需具顯著或無法預期的功效</a:t>
            </a:r>
            <a:endParaRPr lang="en-US" altLang="zh-TW">
              <a:latin typeface="Franklin Gothic Book" charset="0"/>
            </a:endParaRPr>
          </a:p>
          <a:p>
            <a:r>
              <a:rPr lang="zh-TW" altLang="en-US">
                <a:latin typeface="Franklin Gothic Book" charset="0"/>
              </a:rPr>
              <a:t>較佳有實驗或模擬數據支持</a:t>
            </a:r>
          </a:p>
        </p:txBody>
      </p:sp>
      <p:sp>
        <p:nvSpPr>
          <p:cNvPr id="3993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orbel" charset="0"/>
                <a:ea typeface="新細明體" charset="0"/>
                <a:cs typeface="新細明體" charset="0"/>
              </a:defRPr>
            </a:lvl1pPr>
            <a:lvl2pPr marL="742950" indent="-285750">
              <a:defRPr kumimoji="1" sz="2400">
                <a:solidFill>
                  <a:schemeClr val="tx1"/>
                </a:solidFill>
                <a:latin typeface="Corbel" charset="0"/>
                <a:ea typeface="新細明體" charset="0"/>
              </a:defRPr>
            </a:lvl2pPr>
            <a:lvl3pPr marL="1143000" indent="-228600">
              <a:defRPr kumimoji="1" sz="2400">
                <a:solidFill>
                  <a:schemeClr val="tx1"/>
                </a:solidFill>
                <a:latin typeface="Corbel" charset="0"/>
                <a:ea typeface="新細明體" charset="0"/>
              </a:defRPr>
            </a:lvl3pPr>
            <a:lvl4pPr marL="1600200" indent="-228600">
              <a:defRPr kumimoji="1" sz="2400">
                <a:solidFill>
                  <a:schemeClr val="tx1"/>
                </a:solidFill>
                <a:latin typeface="Corbel" charset="0"/>
                <a:ea typeface="新細明體" charset="0"/>
              </a:defRPr>
            </a:lvl4pPr>
            <a:lvl5pPr marL="2057400" indent="-228600">
              <a:defRPr kumimoji="1" sz="2400">
                <a:solidFill>
                  <a:schemeClr val="tx1"/>
                </a:solidFill>
                <a:latin typeface="Corbel" charset="0"/>
                <a:ea typeface="新細明體" charset="0"/>
              </a:defRPr>
            </a:lvl5pPr>
            <a:lvl6pPr marL="2514600" indent="-228600" fontAlgn="base">
              <a:spcBef>
                <a:spcPct val="0"/>
              </a:spcBef>
              <a:spcAft>
                <a:spcPct val="0"/>
              </a:spcAft>
              <a:defRPr kumimoji="1" sz="2400">
                <a:solidFill>
                  <a:schemeClr val="tx1"/>
                </a:solidFill>
                <a:latin typeface="Corbel" charset="0"/>
                <a:ea typeface="新細明體" charset="0"/>
              </a:defRPr>
            </a:lvl6pPr>
            <a:lvl7pPr marL="2971800" indent="-228600" fontAlgn="base">
              <a:spcBef>
                <a:spcPct val="0"/>
              </a:spcBef>
              <a:spcAft>
                <a:spcPct val="0"/>
              </a:spcAft>
              <a:defRPr kumimoji="1" sz="2400">
                <a:solidFill>
                  <a:schemeClr val="tx1"/>
                </a:solidFill>
                <a:latin typeface="Corbel" charset="0"/>
                <a:ea typeface="新細明體" charset="0"/>
              </a:defRPr>
            </a:lvl7pPr>
            <a:lvl8pPr marL="3429000" indent="-228600" fontAlgn="base">
              <a:spcBef>
                <a:spcPct val="0"/>
              </a:spcBef>
              <a:spcAft>
                <a:spcPct val="0"/>
              </a:spcAft>
              <a:defRPr kumimoji="1" sz="2400">
                <a:solidFill>
                  <a:schemeClr val="tx1"/>
                </a:solidFill>
                <a:latin typeface="Corbel" charset="0"/>
                <a:ea typeface="新細明體" charset="0"/>
              </a:defRPr>
            </a:lvl8pPr>
            <a:lvl9pPr marL="3886200" indent="-228600" fontAlgn="base">
              <a:spcBef>
                <a:spcPct val="0"/>
              </a:spcBef>
              <a:spcAft>
                <a:spcPct val="0"/>
              </a:spcAft>
              <a:defRPr kumimoji="1" sz="2400">
                <a:solidFill>
                  <a:schemeClr val="tx1"/>
                </a:solidFill>
                <a:latin typeface="Corbel" charset="0"/>
                <a:ea typeface="新細明體" charset="0"/>
              </a:defRPr>
            </a:lvl9pPr>
          </a:lstStyle>
          <a:p>
            <a:fld id="{D03EC1A1-E867-4F40-BBA8-27CB3CF2EB42}" type="slidenum">
              <a:rPr kumimoji="0" lang="en-US" altLang="zh-TW" sz="1100">
                <a:solidFill>
                  <a:srgbClr val="636363"/>
                </a:solidFill>
              </a:rPr>
              <a:pPr/>
              <a:t>10</a:t>
            </a:fld>
            <a:endParaRPr kumimoji="0" lang="en-US" altLang="zh-TW" sz="1100">
              <a:solidFill>
                <a:srgbClr val="636363"/>
              </a:solidFill>
            </a:endParaRPr>
          </a:p>
        </p:txBody>
      </p:sp>
    </p:spTree>
    <p:extLst>
      <p:ext uri="{BB962C8B-B14F-4D97-AF65-F5344CB8AC3E}">
        <p14:creationId xmlns:p14="http://schemas.microsoft.com/office/powerpoint/2010/main" val="284042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台灣進步性判斷實務發展</a:t>
            </a:r>
            <a:endParaRPr kumimoji="1" lang="zh-TW" altLang="en-US" dirty="0"/>
          </a:p>
        </p:txBody>
      </p:sp>
      <p:sp>
        <p:nvSpPr>
          <p:cNvPr id="3" name="內容版面配置區 2"/>
          <p:cNvSpPr>
            <a:spLocks noGrp="1"/>
          </p:cNvSpPr>
          <p:nvPr>
            <p:ph idx="1"/>
          </p:nvPr>
        </p:nvSpPr>
        <p:spPr/>
        <p:txBody>
          <a:bodyPr/>
          <a:lstStyle/>
          <a:p>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11</a:t>
            </a:fld>
            <a:endParaRPr lang="zh-TW" altLang="en-US"/>
          </a:p>
        </p:txBody>
      </p:sp>
      <p:pic>
        <p:nvPicPr>
          <p:cNvPr id="5" name="內容版面配置區 7"/>
          <p:cNvPicPr>
            <a:picLocks noChangeAspect="1"/>
          </p:cNvPicPr>
          <p:nvPr/>
        </p:nvPicPr>
        <p:blipFill>
          <a:blip r:embed="rId2" cstate="screen">
            <a:extLst>
              <a:ext uri="{28A0092B-C50C-407E-A947-70E740481C1C}">
                <a14:useLocalDpi xmlns:a14="http://schemas.microsoft.com/office/drawing/2010/main"/>
              </a:ext>
            </a:extLst>
          </a:blip>
          <a:srcRect l="-9337" r="-9337"/>
          <a:stretch>
            <a:fillRect/>
          </a:stretch>
        </p:blipFill>
        <p:spPr bwMode="auto">
          <a:xfrm>
            <a:off x="3117" y="1340768"/>
            <a:ext cx="9175055" cy="522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41328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台灣進步</a:t>
            </a:r>
            <a:r>
              <a:rPr lang="zh-TW" altLang="en-US" dirty="0"/>
              <a:t>性判斷實務發展</a:t>
            </a:r>
            <a:endParaRPr kumimoji="1" lang="zh-TW" altLang="en-US" dirty="0"/>
          </a:p>
        </p:txBody>
      </p:sp>
      <p:sp>
        <p:nvSpPr>
          <p:cNvPr id="3" name="內容版面配置區 2"/>
          <p:cNvSpPr>
            <a:spLocks noGrp="1"/>
          </p:cNvSpPr>
          <p:nvPr>
            <p:ph idx="1"/>
          </p:nvPr>
        </p:nvSpPr>
        <p:spPr/>
        <p:txBody>
          <a:bodyPr/>
          <a:lstStyle/>
          <a:p>
            <a:r>
              <a:rPr kumimoji="1" lang="zh-TW" altLang="en-US" dirty="0" smtClean="0"/>
              <a:t>否定進步性之因素</a:t>
            </a:r>
            <a:endParaRPr kumimoji="1" lang="en-US" altLang="zh-TW" dirty="0" smtClean="0"/>
          </a:p>
          <a:p>
            <a:pPr lvl="1"/>
            <a:r>
              <a:rPr lang="zh-TW" altLang="en-US" dirty="0" smtClean="0"/>
              <a:t>有動機能結合複數引證</a:t>
            </a:r>
            <a:endParaRPr lang="en-US" altLang="zh-TW" dirty="0" smtClean="0"/>
          </a:p>
          <a:p>
            <a:pPr lvl="2"/>
            <a:r>
              <a:rPr lang="zh-TW" altLang="en-US" dirty="0" smtClean="0"/>
              <a:t>技術領域之關連性</a:t>
            </a:r>
            <a:endParaRPr lang="en-US" altLang="zh-TW" dirty="0" smtClean="0"/>
          </a:p>
          <a:p>
            <a:pPr lvl="2"/>
            <a:r>
              <a:rPr lang="zh-TW" altLang="en-US" dirty="0" smtClean="0"/>
              <a:t>所欲解決問題之共通性</a:t>
            </a:r>
            <a:endParaRPr lang="en-US" altLang="zh-TW" dirty="0" smtClean="0"/>
          </a:p>
          <a:p>
            <a:pPr lvl="2"/>
            <a:r>
              <a:rPr lang="zh-TW" altLang="en-US" dirty="0" smtClean="0"/>
              <a:t>功能或作用之共通性</a:t>
            </a:r>
            <a:endParaRPr lang="en-US" altLang="zh-TW" dirty="0" smtClean="0"/>
          </a:p>
          <a:p>
            <a:pPr lvl="2"/>
            <a:r>
              <a:rPr lang="zh-TW" altLang="en-US" dirty="0" smtClean="0"/>
              <a:t>教示或建議</a:t>
            </a:r>
            <a:endParaRPr lang="en-US" altLang="zh-TW" dirty="0" smtClean="0"/>
          </a:p>
          <a:p>
            <a:pPr lvl="1"/>
            <a:r>
              <a:rPr kumimoji="1" lang="zh-TW" altLang="en-US" dirty="0" smtClean="0"/>
              <a:t>簡單變更</a:t>
            </a:r>
            <a:endParaRPr kumimoji="1" lang="en-US" altLang="zh-TW" dirty="0" smtClean="0"/>
          </a:p>
          <a:p>
            <a:pPr lvl="1"/>
            <a:r>
              <a:rPr lang="zh-TW" altLang="en-US" dirty="0" smtClean="0"/>
              <a:t>單純拼湊</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12</a:t>
            </a:fld>
            <a:endParaRPr lang="zh-TW" altLang="en-US"/>
          </a:p>
        </p:txBody>
      </p:sp>
    </p:spTree>
    <p:extLst>
      <p:ext uri="{BB962C8B-B14F-4D97-AF65-F5344CB8AC3E}">
        <p14:creationId xmlns:p14="http://schemas.microsoft.com/office/powerpoint/2010/main" val="409747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台灣進步</a:t>
            </a:r>
            <a:r>
              <a:rPr lang="zh-TW" altLang="en-US" dirty="0"/>
              <a:t>性判斷實務發展</a:t>
            </a:r>
            <a:endParaRPr kumimoji="1" lang="zh-TW" altLang="en-US" dirty="0"/>
          </a:p>
        </p:txBody>
      </p:sp>
      <p:sp>
        <p:nvSpPr>
          <p:cNvPr id="3" name="內容版面配置區 2"/>
          <p:cNvSpPr>
            <a:spLocks noGrp="1"/>
          </p:cNvSpPr>
          <p:nvPr>
            <p:ph idx="1"/>
          </p:nvPr>
        </p:nvSpPr>
        <p:spPr/>
        <p:txBody>
          <a:bodyPr/>
          <a:lstStyle/>
          <a:p>
            <a:r>
              <a:rPr kumimoji="1" lang="zh-TW" altLang="en-US" dirty="0" smtClean="0"/>
              <a:t>肯定進步性之因素</a:t>
            </a:r>
            <a:endParaRPr kumimoji="1" lang="en-US" altLang="zh-TW" dirty="0" smtClean="0"/>
          </a:p>
          <a:p>
            <a:pPr lvl="1"/>
            <a:r>
              <a:rPr lang="zh-TW" altLang="en-US" dirty="0" smtClean="0"/>
              <a:t>反向教示</a:t>
            </a:r>
            <a:endParaRPr lang="en-US" altLang="zh-TW" dirty="0" smtClean="0"/>
          </a:p>
          <a:p>
            <a:pPr lvl="1"/>
            <a:r>
              <a:rPr kumimoji="1" lang="zh-TW" altLang="en-US" dirty="0" smtClean="0"/>
              <a:t>有利功效</a:t>
            </a:r>
            <a:endParaRPr kumimoji="1" lang="en-US" altLang="zh-TW" dirty="0" smtClean="0"/>
          </a:p>
          <a:p>
            <a:pPr lvl="1"/>
            <a:r>
              <a:rPr lang="zh-TW" altLang="en-US" dirty="0" smtClean="0"/>
              <a:t>輔助性判斷因素</a:t>
            </a:r>
            <a:endParaRPr lang="en-US" altLang="zh-TW" dirty="0" smtClean="0"/>
          </a:p>
          <a:p>
            <a:pPr lvl="2"/>
            <a:r>
              <a:rPr kumimoji="1" lang="zh-TW" altLang="en-US" dirty="0" smtClean="0"/>
              <a:t>無法預期之功效</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13</a:t>
            </a:fld>
            <a:endParaRPr lang="zh-TW" altLang="en-US"/>
          </a:p>
        </p:txBody>
      </p:sp>
    </p:spTree>
    <p:extLst>
      <p:ext uri="{BB962C8B-B14F-4D97-AF65-F5344CB8AC3E}">
        <p14:creationId xmlns:p14="http://schemas.microsoft.com/office/powerpoint/2010/main" val="276934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a:t>
            </a:r>
            <a:r>
              <a:rPr lang="zh-TW" altLang="en-US" dirty="0" smtClean="0"/>
              <a:t>進步</a:t>
            </a:r>
            <a:r>
              <a:rPr lang="zh-TW" altLang="en-US" dirty="0"/>
              <a:t>性判斷實務發展</a:t>
            </a:r>
            <a:endParaRPr kumimoji="1" lang="zh-TW" altLang="en-US" dirty="0"/>
          </a:p>
        </p:txBody>
      </p:sp>
      <p:sp>
        <p:nvSpPr>
          <p:cNvPr id="3" name="內容版面配置區 2"/>
          <p:cNvSpPr>
            <a:spLocks noGrp="1"/>
          </p:cNvSpPr>
          <p:nvPr>
            <p:ph idx="1"/>
          </p:nvPr>
        </p:nvSpPr>
        <p:spPr/>
        <p:txBody>
          <a:bodyPr/>
          <a:lstStyle/>
          <a:p>
            <a:r>
              <a:rPr kumimoji="1" lang="en-US" altLang="zh-TW" dirty="0" smtClean="0"/>
              <a:t>KSR</a:t>
            </a:r>
            <a:r>
              <a:rPr kumimoji="1" lang="zh-TW" altLang="en-US" dirty="0" smtClean="0"/>
              <a:t>案前</a:t>
            </a:r>
            <a:endParaRPr kumimoji="1" lang="en-US" altLang="zh-TW" dirty="0" smtClean="0"/>
          </a:p>
          <a:p>
            <a:pPr lvl="1"/>
            <a:r>
              <a:rPr lang="en-US" altLang="zh-TW" dirty="0" smtClean="0"/>
              <a:t>Teaching, Motivation, Suggestion</a:t>
            </a:r>
          </a:p>
          <a:p>
            <a:pPr marL="0" indent="0">
              <a:buNone/>
            </a:pPr>
            <a:endParaRPr kumimoji="1" lang="en-US" altLang="zh-TW" dirty="0" smtClean="0"/>
          </a:p>
          <a:p>
            <a:pPr lvl="1"/>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14</a:t>
            </a:fld>
            <a:endParaRPr lang="zh-TW" altLang="en-US"/>
          </a:p>
        </p:txBody>
      </p:sp>
    </p:spTree>
    <p:extLst>
      <p:ext uri="{BB962C8B-B14F-4D97-AF65-F5344CB8AC3E}">
        <p14:creationId xmlns:p14="http://schemas.microsoft.com/office/powerpoint/2010/main" val="157038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a:xfrm>
            <a:off x="395536" y="476672"/>
            <a:ext cx="8291264" cy="5809828"/>
          </a:xfrm>
        </p:spPr>
        <p:txBody>
          <a:bodyPr/>
          <a:lstStyle/>
          <a:p>
            <a:r>
              <a:rPr kumimoji="1" lang="en-US" altLang="zh-TW" dirty="0" smtClean="0"/>
              <a:t>KSR</a:t>
            </a:r>
            <a:r>
              <a:rPr kumimoji="1" lang="zh-TW" altLang="en-US" dirty="0" smtClean="0"/>
              <a:t>案後</a:t>
            </a:r>
            <a:endParaRPr kumimoji="1" lang="en-US" altLang="zh-TW" dirty="0" smtClean="0"/>
          </a:p>
          <a:p>
            <a:r>
              <a:rPr lang="en-US" altLang="zh-TW" sz="2000" dirty="0" smtClean="0"/>
              <a:t>(</a:t>
            </a:r>
            <a:r>
              <a:rPr lang="en-US" altLang="zh-TW" sz="2000" dirty="0"/>
              <a:t>A) Combining prior art elements according to known methods to yield predictable results;</a:t>
            </a:r>
          </a:p>
          <a:p>
            <a:r>
              <a:rPr lang="en-US" altLang="zh-TW" sz="2000" dirty="0" smtClean="0"/>
              <a:t>(</a:t>
            </a:r>
            <a:r>
              <a:rPr lang="en-US" altLang="zh-TW" sz="2000" dirty="0"/>
              <a:t>B) Simple substitution of one known element for another to obtain predictable results;</a:t>
            </a:r>
          </a:p>
          <a:p>
            <a:r>
              <a:rPr lang="en-US" altLang="zh-TW" sz="2000" dirty="0" smtClean="0"/>
              <a:t>(</a:t>
            </a:r>
            <a:r>
              <a:rPr lang="en-US" altLang="zh-TW" sz="2000" dirty="0"/>
              <a:t>C) Use of known technique to improve similar devices (methods, or products) in the same way;</a:t>
            </a:r>
          </a:p>
          <a:p>
            <a:r>
              <a:rPr lang="en-US" altLang="zh-TW" sz="2000" dirty="0" smtClean="0"/>
              <a:t>(</a:t>
            </a:r>
            <a:r>
              <a:rPr lang="en-US" altLang="zh-TW" sz="2000" dirty="0"/>
              <a:t>D) Applying a known technique to a known device (method, or product) ready for improvement to yield predictable results;</a:t>
            </a:r>
          </a:p>
          <a:p>
            <a:r>
              <a:rPr lang="en-US" altLang="zh-TW" sz="2000" dirty="0" smtClean="0"/>
              <a:t>(</a:t>
            </a:r>
            <a:r>
              <a:rPr lang="en-US" altLang="zh-TW" sz="2000" dirty="0"/>
              <a:t>E) “Obvious to try” – choosing from a finite number of identified, predictable solutions, with a reasonable expectation of success;</a:t>
            </a:r>
          </a:p>
          <a:p>
            <a:r>
              <a:rPr lang="en-US" altLang="zh-TW" sz="2000" dirty="0" smtClean="0"/>
              <a:t>(</a:t>
            </a:r>
            <a:r>
              <a:rPr lang="en-US" altLang="zh-TW" sz="2000" dirty="0"/>
              <a:t>F) Known work in one field of endeavor may prompt variations of it for use in either the same field or a different one based on design incentives or other market forces if the variations are predictable to one of ordinary skill in the art;</a:t>
            </a:r>
          </a:p>
          <a:p>
            <a:r>
              <a:rPr lang="en-US" altLang="zh-TW" sz="2000" dirty="0" smtClean="0"/>
              <a:t>(</a:t>
            </a:r>
            <a:r>
              <a:rPr lang="en-US" altLang="zh-TW" sz="2000" dirty="0"/>
              <a:t>G) Some teaching, suggestion, or motivation in the prior art that would have led one of ordinary skill to modify the prior art reference or to combine prior art reference teachings to arrive at the claimed invention.</a:t>
            </a:r>
            <a:endParaRPr kumimoji="1" lang="zh-TW" altLang="en-US" sz="2000"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15</a:t>
            </a:fld>
            <a:endParaRPr lang="zh-TW" altLang="en-US"/>
          </a:p>
        </p:txBody>
      </p:sp>
    </p:spTree>
    <p:extLst>
      <p:ext uri="{BB962C8B-B14F-4D97-AF65-F5344CB8AC3E}">
        <p14:creationId xmlns:p14="http://schemas.microsoft.com/office/powerpoint/2010/main" val="87100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zh-TW" altLang="en-US" dirty="0" smtClean="0"/>
              <a:t>為什麼要列這麼多因素？</a:t>
            </a:r>
            <a:endParaRPr kumimoji="1" lang="en-US" altLang="zh-TW" dirty="0" smtClean="0"/>
          </a:p>
          <a:p>
            <a:endParaRPr kumimoji="1" lang="en-US" altLang="zh-TW" dirty="0" smtClean="0"/>
          </a:p>
          <a:p>
            <a:pPr lvl="1"/>
            <a:r>
              <a:rPr lang="zh-TW" altLang="en-US" dirty="0" smtClean="0"/>
              <a:t>因為以法律來定義技術上的進步有其困難之處</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16</a:t>
            </a:fld>
            <a:endParaRPr lang="zh-TW" altLang="en-US"/>
          </a:p>
        </p:txBody>
      </p:sp>
    </p:spTree>
    <p:extLst>
      <p:ext uri="{BB962C8B-B14F-4D97-AF65-F5344CB8AC3E}">
        <p14:creationId xmlns:p14="http://schemas.microsoft.com/office/powerpoint/2010/main" val="62561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dirty="0"/>
              <a:t>進步性答辯策略</a:t>
            </a:r>
            <a:endParaRPr lang="en-US" altLang="zh-TW" dirty="0"/>
          </a:p>
        </p:txBody>
      </p:sp>
      <p:sp>
        <p:nvSpPr>
          <p:cNvPr id="3" name="文字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17</a:t>
            </a:fld>
            <a:endParaRPr lang="zh-TW" altLang="en-US"/>
          </a:p>
        </p:txBody>
      </p:sp>
    </p:spTree>
    <p:extLst>
      <p:ext uri="{BB962C8B-B14F-4D97-AF65-F5344CB8AC3E}">
        <p14:creationId xmlns:p14="http://schemas.microsoft.com/office/powerpoint/2010/main" val="324960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知已知彼</a:t>
            </a:r>
            <a:endParaRPr kumimoji="1" lang="zh-TW" altLang="en-US" dirty="0"/>
          </a:p>
        </p:txBody>
      </p:sp>
      <p:sp>
        <p:nvSpPr>
          <p:cNvPr id="3" name="內容版面配置區 2"/>
          <p:cNvSpPr>
            <a:spLocks noGrp="1"/>
          </p:cNvSpPr>
          <p:nvPr>
            <p:ph idx="1"/>
          </p:nvPr>
        </p:nvSpPr>
        <p:spPr/>
        <p:txBody>
          <a:bodyPr/>
          <a:lstStyle/>
          <a:p>
            <a:r>
              <a:rPr lang="zh-TW" altLang="en-US" dirty="0" smtClean="0"/>
              <a:t>我方</a:t>
            </a:r>
            <a:r>
              <a:rPr kumimoji="1" lang="zh-TW" altLang="en-US" dirty="0" smtClean="0"/>
              <a:t>武器裝備</a:t>
            </a:r>
            <a:endParaRPr kumimoji="1" lang="en-US" altLang="zh-TW" dirty="0" smtClean="0"/>
          </a:p>
          <a:p>
            <a:pPr lvl="1"/>
            <a:r>
              <a:rPr lang="zh-TW" altLang="en-US" dirty="0" smtClean="0"/>
              <a:t>申請案</a:t>
            </a:r>
            <a:r>
              <a:rPr lang="en-US" altLang="zh-TW" dirty="0" smtClean="0"/>
              <a:t>Claims</a:t>
            </a:r>
          </a:p>
          <a:p>
            <a:pPr lvl="1"/>
            <a:r>
              <a:rPr kumimoji="1" lang="zh-TW" altLang="en-US" dirty="0" smtClean="0"/>
              <a:t>申請案說明書</a:t>
            </a:r>
            <a:endParaRPr kumimoji="1" lang="en-US" altLang="zh-TW" dirty="0" smtClean="0"/>
          </a:p>
          <a:p>
            <a:r>
              <a:rPr kumimoji="1" lang="zh-TW" altLang="en-US" dirty="0" smtClean="0"/>
              <a:t>敵方武器裝備</a:t>
            </a:r>
            <a:endParaRPr kumimoji="1" lang="en-US" altLang="zh-TW" dirty="0" smtClean="0"/>
          </a:p>
          <a:p>
            <a:pPr lvl="1"/>
            <a:r>
              <a:rPr lang="en-US" altLang="zh-TW" dirty="0" smtClean="0"/>
              <a:t>Office Action </a:t>
            </a:r>
            <a:r>
              <a:rPr lang="en-US" altLang="zh-TW" dirty="0" smtClean="0"/>
              <a:t>(OA)/</a:t>
            </a:r>
            <a:r>
              <a:rPr lang="zh-TW" altLang="en-US" dirty="0" smtClean="0"/>
              <a:t>審查意見或核駁審定通知書</a:t>
            </a:r>
            <a:endParaRPr lang="en-US" altLang="zh-TW" dirty="0" smtClean="0"/>
          </a:p>
          <a:p>
            <a:pPr lvl="1"/>
            <a:r>
              <a:rPr kumimoji="1" lang="zh-TW" altLang="en-US" dirty="0" smtClean="0"/>
              <a:t>引證案</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18</a:t>
            </a:fld>
            <a:endParaRPr lang="zh-TW" altLang="en-US"/>
          </a:p>
        </p:txBody>
      </p:sp>
    </p:spTree>
    <p:extLst>
      <p:ext uri="{BB962C8B-B14F-4D97-AF65-F5344CB8AC3E}">
        <p14:creationId xmlns:p14="http://schemas.microsoft.com/office/powerpoint/2010/main" val="416959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看清楚敵人</a:t>
            </a:r>
            <a:endParaRPr kumimoji="1" lang="zh-TW" altLang="en-US" dirty="0"/>
          </a:p>
        </p:txBody>
      </p:sp>
      <p:sp>
        <p:nvSpPr>
          <p:cNvPr id="3" name="內容版面配置區 2"/>
          <p:cNvSpPr>
            <a:spLocks noGrp="1"/>
          </p:cNvSpPr>
          <p:nvPr>
            <p:ph idx="1"/>
          </p:nvPr>
        </p:nvSpPr>
        <p:spPr/>
        <p:txBody>
          <a:bodyPr/>
          <a:lstStyle/>
          <a:p>
            <a:r>
              <a:rPr kumimoji="1" lang="zh-TW" altLang="en-US" dirty="0" smtClean="0"/>
              <a:t>讀懂</a:t>
            </a:r>
            <a:r>
              <a:rPr kumimoji="1" lang="en-US" altLang="zh-TW" dirty="0" smtClean="0"/>
              <a:t>OA</a:t>
            </a:r>
            <a:r>
              <a:rPr kumimoji="1" lang="zh-TW" altLang="en-US" dirty="0" smtClean="0"/>
              <a:t>內容</a:t>
            </a:r>
            <a:endParaRPr kumimoji="1" lang="en-US" altLang="zh-TW" dirty="0" smtClean="0"/>
          </a:p>
          <a:p>
            <a:pPr lvl="1"/>
            <a:r>
              <a:rPr lang="zh-TW" altLang="en-US" dirty="0" smtClean="0"/>
              <a:t>核駁的種類</a:t>
            </a:r>
            <a:endParaRPr lang="en-US" altLang="zh-TW" dirty="0" smtClean="0"/>
          </a:p>
          <a:p>
            <a:pPr lvl="2"/>
            <a:r>
              <a:rPr lang="en-US" altLang="zh-TW" dirty="0" smtClean="0"/>
              <a:t>Final or non-final?</a:t>
            </a:r>
          </a:p>
          <a:p>
            <a:pPr lvl="1"/>
            <a:r>
              <a:rPr lang="zh-TW" altLang="en-US" dirty="0" smtClean="0"/>
              <a:t>核駁的請求項</a:t>
            </a:r>
            <a:endParaRPr lang="en-US" altLang="zh-TW" dirty="0" smtClean="0"/>
          </a:p>
          <a:p>
            <a:pPr lvl="1"/>
            <a:r>
              <a:rPr kumimoji="1" lang="zh-TW" altLang="en-US" dirty="0" smtClean="0"/>
              <a:t>核駁的法條</a:t>
            </a:r>
            <a:endParaRPr kumimoji="1" lang="en-US" altLang="zh-TW" dirty="0" smtClean="0"/>
          </a:p>
          <a:p>
            <a:pPr lvl="1"/>
            <a:r>
              <a:rPr lang="zh-TW" altLang="en-US" dirty="0" smtClean="0"/>
              <a:t>引證的前案</a:t>
            </a:r>
            <a:endParaRPr lang="en-US" altLang="zh-TW" dirty="0" smtClean="0"/>
          </a:p>
          <a:p>
            <a:pPr lvl="2"/>
            <a:r>
              <a:rPr lang="zh-TW" altLang="en-US" dirty="0" smtClean="0"/>
              <a:t>是否為適格的引證案？</a:t>
            </a:r>
            <a:endParaRPr lang="en-US" altLang="zh-TW" dirty="0" smtClean="0"/>
          </a:p>
          <a:p>
            <a:pPr lvl="1"/>
            <a:r>
              <a:rPr kumimoji="1" lang="zh-TW" altLang="en-US" dirty="0" smtClean="0"/>
              <a:t>核駁的理由及比對內容</a:t>
            </a:r>
            <a:endParaRPr kumimoji="1" lang="en-US" altLang="zh-TW" dirty="0" smtClean="0"/>
          </a:p>
          <a:p>
            <a:pPr lvl="2"/>
            <a:r>
              <a:rPr kumimoji="1" lang="zh-TW" altLang="en-US" dirty="0" smtClean="0"/>
              <a:t>審查委員並不都是對的</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19</a:t>
            </a:fld>
            <a:endParaRPr lang="zh-TW" altLang="en-US"/>
          </a:p>
        </p:txBody>
      </p:sp>
    </p:spTree>
    <p:extLst>
      <p:ext uri="{BB962C8B-B14F-4D97-AF65-F5344CB8AC3E}">
        <p14:creationId xmlns:p14="http://schemas.microsoft.com/office/powerpoint/2010/main" val="20216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pPr lvl="0"/>
            <a:r>
              <a:rPr lang="en-US" altLang="zh-TW" dirty="0" smtClean="0"/>
              <a:t>Rewind: </a:t>
            </a:r>
            <a:r>
              <a:rPr lang="zh-TW" altLang="en-US" dirty="0" smtClean="0"/>
              <a:t>進步性之概念介紹</a:t>
            </a:r>
            <a:endParaRPr lang="en-US" altLang="zh-TW" dirty="0" smtClean="0"/>
          </a:p>
          <a:p>
            <a:pPr lvl="0"/>
            <a:r>
              <a:rPr lang="zh-TW" altLang="en-US" dirty="0" smtClean="0"/>
              <a:t>進步性答辯策略</a:t>
            </a:r>
            <a:endParaRPr lang="en-US" altLang="zh-TW" dirty="0" smtClean="0"/>
          </a:p>
          <a:p>
            <a:pPr lvl="0"/>
            <a:r>
              <a:rPr lang="zh-TW" altLang="en-US" dirty="0" smtClean="0"/>
              <a:t>台灣及美國實例探討</a:t>
            </a:r>
            <a:endParaRPr lang="en-US" altLang="zh-TW" dirty="0" smtClean="0"/>
          </a:p>
          <a:p>
            <a:pPr marL="0" lvl="0" indent="0">
              <a:buNone/>
            </a:pP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2</a:t>
            </a:fld>
            <a:endParaRPr lang="zh-TW" altLang="en-US"/>
          </a:p>
        </p:txBody>
      </p:sp>
    </p:spTree>
    <p:extLst>
      <p:ext uri="{BB962C8B-B14F-4D97-AF65-F5344CB8AC3E}">
        <p14:creationId xmlns:p14="http://schemas.microsoft.com/office/powerpoint/2010/main" val="9703227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5" name="內容版面配置區 4"/>
          <p:cNvPicPr>
            <a:picLocks noGrp="1" noChangeAspect="1"/>
          </p:cNvPicPr>
          <p:nvPr>
            <p:ph idx="1"/>
          </p:nvPr>
        </p:nvPicPr>
        <p:blipFill>
          <a:blip r:embed="rId2"/>
          <a:srcRect t="-7197" b="-7197"/>
          <a:stretch>
            <a:fillRect/>
          </a:stretch>
        </p:blipFill>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20</a:t>
            </a:fld>
            <a:endParaRPr lang="zh-TW" altLang="en-US"/>
          </a:p>
        </p:txBody>
      </p:sp>
    </p:spTree>
    <p:extLst>
      <p:ext uri="{BB962C8B-B14F-4D97-AF65-F5344CB8AC3E}">
        <p14:creationId xmlns:p14="http://schemas.microsoft.com/office/powerpoint/2010/main" val="14808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5" name="內容版面配置區 4"/>
          <p:cNvPicPr>
            <a:picLocks noGrp="1" noChangeAspect="1"/>
          </p:cNvPicPr>
          <p:nvPr>
            <p:ph idx="1"/>
          </p:nvPr>
        </p:nvPicPr>
        <p:blipFill>
          <a:blip r:embed="rId2"/>
          <a:srcRect l="-16449" r="-16449"/>
          <a:stretch>
            <a:fillRect/>
          </a:stretch>
        </p:blipFill>
        <p:spPr>
          <a:xfrm>
            <a:off x="-252536" y="764704"/>
            <a:ext cx="9696812" cy="5521796"/>
          </a:xfrm>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21</a:t>
            </a:fld>
            <a:endParaRPr lang="zh-TW" altLang="en-US"/>
          </a:p>
        </p:txBody>
      </p:sp>
    </p:spTree>
    <p:extLst>
      <p:ext uri="{BB962C8B-B14F-4D97-AF65-F5344CB8AC3E}">
        <p14:creationId xmlns:p14="http://schemas.microsoft.com/office/powerpoint/2010/main" val="404780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5" name="內容版面配置區 4"/>
          <p:cNvPicPr>
            <a:picLocks noGrp="1" noChangeAspect="1"/>
          </p:cNvPicPr>
          <p:nvPr>
            <p:ph idx="1"/>
          </p:nvPr>
        </p:nvPicPr>
        <p:blipFill>
          <a:blip r:embed="rId2"/>
          <a:srcRect l="-9593" r="-9593"/>
          <a:stretch>
            <a:fillRect/>
          </a:stretch>
        </p:blipFill>
        <p:spPr>
          <a:xfrm>
            <a:off x="-612576" y="692696"/>
            <a:ext cx="10076172" cy="5737820"/>
          </a:xfrm>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22</a:t>
            </a:fld>
            <a:endParaRPr lang="zh-TW" altLang="en-US"/>
          </a:p>
        </p:txBody>
      </p:sp>
    </p:spTree>
    <p:extLst>
      <p:ext uri="{BB962C8B-B14F-4D97-AF65-F5344CB8AC3E}">
        <p14:creationId xmlns:p14="http://schemas.microsoft.com/office/powerpoint/2010/main" val="107383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5" name="內容版面配置區 4"/>
          <p:cNvPicPr>
            <a:picLocks noGrp="1" noChangeAspect="1"/>
          </p:cNvPicPr>
          <p:nvPr>
            <p:ph idx="1"/>
          </p:nvPr>
        </p:nvPicPr>
        <p:blipFill>
          <a:blip r:embed="rId2"/>
          <a:srcRect l="-23190" r="-23190"/>
          <a:stretch>
            <a:fillRect/>
          </a:stretch>
        </p:blipFill>
        <p:spPr>
          <a:xfrm>
            <a:off x="-1185078" y="476672"/>
            <a:ext cx="10329078" cy="5881836"/>
          </a:xfrm>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23</a:t>
            </a:fld>
            <a:endParaRPr lang="zh-TW" altLang="en-US"/>
          </a:p>
        </p:txBody>
      </p:sp>
    </p:spTree>
    <p:extLst>
      <p:ext uri="{BB962C8B-B14F-4D97-AF65-F5344CB8AC3E}">
        <p14:creationId xmlns:p14="http://schemas.microsoft.com/office/powerpoint/2010/main" val="279626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5" name="內容版面配置區 4"/>
          <p:cNvPicPr>
            <a:picLocks noGrp="1" noChangeAspect="1"/>
          </p:cNvPicPr>
          <p:nvPr>
            <p:ph idx="1"/>
          </p:nvPr>
        </p:nvPicPr>
        <p:blipFill>
          <a:blip r:embed="rId2"/>
          <a:srcRect t="-82169" b="-82169"/>
          <a:stretch>
            <a:fillRect/>
          </a:stretch>
        </p:blipFill>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24</a:t>
            </a:fld>
            <a:endParaRPr lang="zh-TW" altLang="en-US"/>
          </a:p>
        </p:txBody>
      </p:sp>
    </p:spTree>
    <p:extLst>
      <p:ext uri="{BB962C8B-B14F-4D97-AF65-F5344CB8AC3E}">
        <p14:creationId xmlns:p14="http://schemas.microsoft.com/office/powerpoint/2010/main" val="2509807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了解自已</a:t>
            </a:r>
            <a:endParaRPr kumimoji="1" lang="zh-TW" altLang="en-US" dirty="0"/>
          </a:p>
        </p:txBody>
      </p:sp>
      <p:sp>
        <p:nvSpPr>
          <p:cNvPr id="3" name="內容版面配置區 2"/>
          <p:cNvSpPr>
            <a:spLocks noGrp="1"/>
          </p:cNvSpPr>
          <p:nvPr>
            <p:ph idx="1"/>
          </p:nvPr>
        </p:nvSpPr>
        <p:spPr/>
        <p:txBody>
          <a:bodyPr/>
          <a:lstStyle/>
          <a:p>
            <a:r>
              <a:rPr kumimoji="1" lang="zh-TW" altLang="en-US" dirty="0" smtClean="0"/>
              <a:t>詳讀請求項的文字內容</a:t>
            </a:r>
            <a:endParaRPr kumimoji="1" lang="en-US" altLang="zh-TW" dirty="0" smtClean="0"/>
          </a:p>
          <a:p>
            <a:r>
              <a:rPr lang="zh-TW" altLang="en-US" dirty="0" smtClean="0"/>
              <a:t>詳讀說明書內有記載之欲解決問題及功效</a:t>
            </a:r>
            <a:endParaRPr lang="en-US" altLang="zh-TW" dirty="0" smtClean="0"/>
          </a:p>
          <a:p>
            <a:r>
              <a:rPr kumimoji="1" lang="zh-TW" altLang="en-US" dirty="0" smtClean="0"/>
              <a:t>了解可採取的答辯方式選擇</a:t>
            </a:r>
            <a:endParaRPr kumimoji="1" lang="en-US" altLang="zh-TW" dirty="0" smtClean="0"/>
          </a:p>
          <a:p>
            <a:pPr lvl="1"/>
            <a:r>
              <a:rPr lang="zh-TW" altLang="en-US" dirty="0" smtClean="0"/>
              <a:t>修改</a:t>
            </a:r>
            <a:endParaRPr lang="en-US" altLang="zh-TW" dirty="0"/>
          </a:p>
          <a:p>
            <a:pPr lvl="2"/>
            <a:r>
              <a:rPr lang="zh-TW" altLang="en-US" dirty="0" smtClean="0"/>
              <a:t>改變請求項範圍</a:t>
            </a:r>
            <a:endParaRPr lang="en-US" altLang="zh-TW" dirty="0" smtClean="0"/>
          </a:p>
          <a:p>
            <a:pPr lvl="2"/>
            <a:r>
              <a:rPr lang="zh-TW" altLang="en-US" dirty="0" smtClean="0"/>
              <a:t>是否為</a:t>
            </a:r>
            <a:r>
              <a:rPr lang="en-US" altLang="zh-TW" dirty="0" smtClean="0"/>
              <a:t>Final OA?</a:t>
            </a:r>
          </a:p>
          <a:p>
            <a:pPr lvl="1"/>
            <a:r>
              <a:rPr kumimoji="1" lang="zh-TW" altLang="en-US" dirty="0" smtClean="0"/>
              <a:t>不修改</a:t>
            </a:r>
            <a:endParaRPr kumimoji="1" lang="en-US" altLang="zh-TW" dirty="0" smtClean="0"/>
          </a:p>
          <a:p>
            <a:pPr lvl="1"/>
            <a:r>
              <a:rPr lang="zh-TW" altLang="en-US" dirty="0" smtClean="0"/>
              <a:t>善用電詢</a:t>
            </a:r>
            <a:endParaRPr lang="en-US" altLang="zh-TW" dirty="0" smtClean="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25</a:t>
            </a:fld>
            <a:endParaRPr lang="zh-TW" altLang="en-US"/>
          </a:p>
        </p:txBody>
      </p:sp>
    </p:spTree>
    <p:extLst>
      <p:ext uri="{BB962C8B-B14F-4D97-AF65-F5344CB8AC3E}">
        <p14:creationId xmlns:p14="http://schemas.microsoft.com/office/powerpoint/2010/main" val="4170747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策略分析</a:t>
            </a:r>
            <a:r>
              <a:rPr kumimoji="1" lang="en-US" altLang="zh-TW" dirty="0" smtClean="0"/>
              <a:t>	</a:t>
            </a:r>
            <a:endParaRPr kumimoji="1" lang="zh-TW" altLang="en-US" dirty="0"/>
          </a:p>
        </p:txBody>
      </p:sp>
      <p:sp>
        <p:nvSpPr>
          <p:cNvPr id="3" name="內容版面配置區 2"/>
          <p:cNvSpPr>
            <a:spLocks noGrp="1"/>
          </p:cNvSpPr>
          <p:nvPr>
            <p:ph idx="1"/>
          </p:nvPr>
        </p:nvSpPr>
        <p:spPr/>
        <p:txBody>
          <a:bodyPr/>
          <a:lstStyle/>
          <a:p>
            <a:r>
              <a:rPr kumimoji="1" lang="en-US" altLang="zh-TW" dirty="0" smtClean="0"/>
              <a:t>OA</a:t>
            </a:r>
            <a:r>
              <a:rPr kumimoji="1" lang="zh-TW" altLang="en-US" dirty="0" smtClean="0"/>
              <a:t>之比對是否正確合理</a:t>
            </a:r>
            <a:endParaRPr kumimoji="1" lang="en-US" altLang="zh-TW" dirty="0" smtClean="0"/>
          </a:p>
          <a:p>
            <a:pPr lvl="1"/>
            <a:r>
              <a:rPr lang="zh-TW" altLang="en-US" dirty="0" smtClean="0"/>
              <a:t>針對請求項的文字</a:t>
            </a:r>
            <a:endParaRPr kumimoji="1" lang="en-US" altLang="zh-TW" dirty="0" smtClean="0"/>
          </a:p>
          <a:p>
            <a:r>
              <a:rPr lang="zh-TW" altLang="en-US" dirty="0" smtClean="0"/>
              <a:t>是否有技術上的功效</a:t>
            </a:r>
            <a:endParaRPr lang="en-US" altLang="zh-TW" dirty="0" smtClean="0"/>
          </a:p>
          <a:p>
            <a:pPr lvl="1"/>
            <a:r>
              <a:rPr lang="zh-TW" altLang="en-US" dirty="0" smtClean="0"/>
              <a:t>特別針對化學、生技、醫藥領域</a:t>
            </a:r>
            <a:endParaRPr lang="en-US" altLang="zh-TW" dirty="0" smtClean="0"/>
          </a:p>
          <a:p>
            <a:r>
              <a:rPr lang="zh-TW" altLang="en-US" dirty="0" smtClean="0"/>
              <a:t>引證組合的合理性</a:t>
            </a:r>
            <a:endParaRPr lang="en-US" altLang="zh-TW" dirty="0" smtClean="0"/>
          </a:p>
          <a:p>
            <a:pPr lvl="1"/>
            <a:r>
              <a:rPr kumimoji="1" lang="zh-TW" altLang="en-US" dirty="0" smtClean="0"/>
              <a:t>是否有反向教示</a:t>
            </a:r>
            <a:endParaRPr kumimoji="1" lang="en-US" altLang="zh-TW" dirty="0" smtClean="0"/>
          </a:p>
          <a:p>
            <a:r>
              <a:rPr kumimoji="1" lang="zh-TW" altLang="en-US" dirty="0" smtClean="0"/>
              <a:t>回歸技術本質</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26</a:t>
            </a:fld>
            <a:endParaRPr lang="zh-TW" altLang="en-US"/>
          </a:p>
        </p:txBody>
      </p:sp>
    </p:spTree>
    <p:extLst>
      <p:ext uri="{BB962C8B-B14F-4D97-AF65-F5344CB8AC3E}">
        <p14:creationId xmlns:p14="http://schemas.microsoft.com/office/powerpoint/2010/main" val="89106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修改請求項</a:t>
            </a:r>
            <a:endParaRPr kumimoji="1" lang="zh-TW" altLang="en-US" dirty="0"/>
          </a:p>
        </p:txBody>
      </p:sp>
      <p:sp>
        <p:nvSpPr>
          <p:cNvPr id="3" name="內容版面配置區 2"/>
          <p:cNvSpPr>
            <a:spLocks noGrp="1"/>
          </p:cNvSpPr>
          <p:nvPr>
            <p:ph idx="1"/>
          </p:nvPr>
        </p:nvSpPr>
        <p:spPr/>
        <p:txBody>
          <a:bodyPr/>
          <a:lstStyle/>
          <a:p>
            <a:r>
              <a:rPr kumimoji="1" lang="zh-TW" altLang="en-US" dirty="0" smtClean="0"/>
              <a:t>修改方向</a:t>
            </a:r>
            <a:endParaRPr kumimoji="1" lang="en-US" altLang="zh-TW" dirty="0" smtClean="0"/>
          </a:p>
          <a:p>
            <a:pPr lvl="1"/>
            <a:r>
              <a:rPr kumimoji="1" lang="zh-TW" altLang="en-US" dirty="0" smtClean="0"/>
              <a:t>需在原揭露範圍內</a:t>
            </a:r>
            <a:endParaRPr kumimoji="1" lang="en-US" altLang="zh-TW" dirty="0" smtClean="0"/>
          </a:p>
          <a:p>
            <a:pPr lvl="1"/>
            <a:r>
              <a:rPr lang="zh-TW" altLang="en-US" dirty="0" smtClean="0"/>
              <a:t>考慮引證案中未被審查委員指出的內容</a:t>
            </a:r>
            <a:endParaRPr kumimoji="1" lang="en-US" altLang="zh-TW" dirty="0" smtClean="0"/>
          </a:p>
          <a:p>
            <a:pPr lvl="1"/>
            <a:r>
              <a:rPr lang="zh-TW" altLang="en-US" dirty="0" smtClean="0"/>
              <a:t>考慮發明技術本身的特點及價值</a:t>
            </a:r>
            <a:endParaRPr lang="en-US" altLang="zh-TW" dirty="0" smtClean="0"/>
          </a:p>
          <a:p>
            <a:pPr lvl="1"/>
            <a:r>
              <a:rPr lang="zh-TW" altLang="en-US" dirty="0" smtClean="0"/>
              <a:t>參考他國對應案</a:t>
            </a:r>
            <a:endParaRPr lang="en-US" altLang="zh-TW" dirty="0" smtClean="0"/>
          </a:p>
          <a:p>
            <a:r>
              <a:rPr kumimoji="1" lang="zh-TW" altLang="en-US" dirty="0" smtClean="0"/>
              <a:t>修改方式</a:t>
            </a:r>
            <a:endParaRPr kumimoji="1" lang="en-US" altLang="zh-TW" dirty="0" smtClean="0"/>
          </a:p>
          <a:p>
            <a:pPr lvl="1"/>
            <a:r>
              <a:rPr lang="zh-TW" altLang="en-US" dirty="0" smtClean="0"/>
              <a:t>修改或加入限制條件</a:t>
            </a:r>
            <a:endParaRPr lang="en-US" altLang="zh-TW" dirty="0" smtClean="0"/>
          </a:p>
          <a:p>
            <a:pPr lvl="1"/>
            <a:r>
              <a:rPr kumimoji="1" lang="zh-TW" altLang="en-US" dirty="0" smtClean="0"/>
              <a:t>加入新元件</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27</a:t>
            </a:fld>
            <a:endParaRPr lang="zh-TW" altLang="en-US"/>
          </a:p>
        </p:txBody>
      </p:sp>
    </p:spTree>
    <p:extLst>
      <p:ext uri="{BB962C8B-B14F-4D97-AF65-F5344CB8AC3E}">
        <p14:creationId xmlns:p14="http://schemas.microsoft.com/office/powerpoint/2010/main" val="116484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新增請求項</a:t>
            </a:r>
            <a:endParaRPr kumimoji="1" lang="zh-TW" altLang="en-US" dirty="0"/>
          </a:p>
        </p:txBody>
      </p:sp>
      <p:sp>
        <p:nvSpPr>
          <p:cNvPr id="3" name="內容版面配置區 2"/>
          <p:cNvSpPr>
            <a:spLocks noGrp="1"/>
          </p:cNvSpPr>
          <p:nvPr>
            <p:ph idx="1"/>
          </p:nvPr>
        </p:nvSpPr>
        <p:spPr/>
        <p:txBody>
          <a:bodyPr/>
          <a:lstStyle/>
          <a:p>
            <a:r>
              <a:rPr kumimoji="1" lang="zh-TW" altLang="en-US" dirty="0" smtClean="0"/>
              <a:t>以改寫方式進行範圍界定以與引證案區隔</a:t>
            </a:r>
            <a:endParaRPr kumimoji="1" lang="en-US" altLang="zh-TW" dirty="0" smtClean="0"/>
          </a:p>
          <a:p>
            <a:r>
              <a:rPr lang="zh-TW" altLang="en-US" dirty="0" smtClean="0"/>
              <a:t>單一性問題</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28</a:t>
            </a:fld>
            <a:endParaRPr lang="zh-TW" altLang="en-US"/>
          </a:p>
        </p:txBody>
      </p:sp>
    </p:spTree>
    <p:extLst>
      <p:ext uri="{BB962C8B-B14F-4D97-AF65-F5344CB8AC3E}">
        <p14:creationId xmlns:p14="http://schemas.microsoft.com/office/powerpoint/2010/main" val="1549399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策略選擇</a:t>
            </a:r>
            <a:endParaRPr kumimoji="1" lang="zh-TW" altLang="en-US" dirty="0"/>
          </a:p>
        </p:txBody>
      </p:sp>
      <p:sp>
        <p:nvSpPr>
          <p:cNvPr id="3" name="內容版面配置區 2"/>
          <p:cNvSpPr>
            <a:spLocks noGrp="1"/>
          </p:cNvSpPr>
          <p:nvPr>
            <p:ph idx="1"/>
          </p:nvPr>
        </p:nvSpPr>
        <p:spPr/>
        <p:txBody>
          <a:bodyPr/>
          <a:lstStyle/>
          <a:p>
            <a:r>
              <a:rPr lang="zh-TW" altLang="en-US" dirty="0" smtClean="0"/>
              <a:t>可能有多個可行的策略</a:t>
            </a:r>
            <a:endParaRPr lang="en-US" altLang="zh-TW" dirty="0" smtClean="0"/>
          </a:p>
          <a:p>
            <a:r>
              <a:rPr lang="zh-TW" altLang="en-US" dirty="0" smtClean="0"/>
              <a:t>選擇因素</a:t>
            </a:r>
            <a:endParaRPr lang="en-US" altLang="zh-TW" dirty="0" smtClean="0"/>
          </a:p>
          <a:p>
            <a:pPr lvl="1"/>
            <a:r>
              <a:rPr kumimoji="1" lang="zh-TW" altLang="en-US" dirty="0" smtClean="0"/>
              <a:t>專利技術的重要性</a:t>
            </a:r>
            <a:endParaRPr kumimoji="1" lang="en-US" altLang="zh-TW" dirty="0" smtClean="0"/>
          </a:p>
          <a:p>
            <a:pPr lvl="1"/>
            <a:r>
              <a:rPr lang="zh-TW" altLang="en-US" dirty="0" smtClean="0"/>
              <a:t>權利範圍大小</a:t>
            </a:r>
            <a:endParaRPr lang="en-US" altLang="zh-TW" dirty="0" smtClean="0"/>
          </a:p>
          <a:p>
            <a:pPr lvl="1"/>
            <a:r>
              <a:rPr kumimoji="1" lang="zh-TW" altLang="en-US" dirty="0" smtClean="0"/>
              <a:t>權利取得時間</a:t>
            </a:r>
            <a:endParaRPr kumimoji="1" lang="en-US" altLang="zh-TW" dirty="0" smtClean="0"/>
          </a:p>
          <a:p>
            <a:pPr lvl="1"/>
            <a:r>
              <a:rPr kumimoji="1" lang="zh-TW" altLang="en-US" dirty="0" smtClean="0"/>
              <a:t>權利取得成本</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29</a:t>
            </a:fld>
            <a:endParaRPr lang="zh-TW" altLang="en-US"/>
          </a:p>
        </p:txBody>
      </p:sp>
    </p:spTree>
    <p:extLst>
      <p:ext uri="{BB962C8B-B14F-4D97-AF65-F5344CB8AC3E}">
        <p14:creationId xmlns:p14="http://schemas.microsoft.com/office/powerpoint/2010/main" val="6849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en-US" altLang="zh-TW" dirty="0"/>
              <a:t>Rewind: </a:t>
            </a:r>
            <a:r>
              <a:rPr lang="zh-TW" altLang="en-US" dirty="0"/>
              <a:t>進步性之概念介紹</a:t>
            </a:r>
            <a:endParaRPr lang="en-US" altLang="zh-TW"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3</a:t>
            </a:fld>
            <a:endParaRPr lang="zh-TW" altLang="en-US"/>
          </a:p>
        </p:txBody>
      </p:sp>
    </p:spTree>
    <p:extLst>
      <p:ext uri="{BB962C8B-B14F-4D97-AF65-F5344CB8AC3E}">
        <p14:creationId xmlns:p14="http://schemas.microsoft.com/office/powerpoint/2010/main" val="38191822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案例分享</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30</a:t>
            </a:fld>
            <a:endParaRPr lang="zh-TW" altLang="en-US"/>
          </a:p>
        </p:txBody>
      </p:sp>
    </p:spTree>
    <p:extLst>
      <p:ext uri="{BB962C8B-B14F-4D97-AF65-F5344CB8AC3E}">
        <p14:creationId xmlns:p14="http://schemas.microsoft.com/office/powerpoint/2010/main" val="93531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案例</a:t>
            </a:r>
            <a:r>
              <a:rPr lang="en-US" altLang="zh-TW" sz="3200" dirty="0">
                <a:solidFill>
                  <a:srgbClr val="000099"/>
                </a:solidFill>
                <a:latin typeface="新細明體" panose="02020500000000000000" pitchFamily="18" charset="-120"/>
              </a:rPr>
              <a:t>1</a:t>
            </a:r>
            <a:r>
              <a:rPr lang="zh-TW" altLang="en-US" sz="3200" dirty="0">
                <a:solidFill>
                  <a:srgbClr val="000099"/>
                </a:solidFill>
                <a:latin typeface="新細明體" panose="02020500000000000000" pitchFamily="18" charset="-120"/>
              </a:rPr>
              <a:t>簡要說明</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31</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4708981"/>
          </a:xfrm>
          <a:prstGeom prst="rect">
            <a:avLst/>
          </a:prstGeom>
        </p:spPr>
        <p:txBody>
          <a:bodyPr wrap="square">
            <a:spAutoFit/>
          </a:bodyPr>
          <a:lstStyle/>
          <a:p>
            <a:pPr hangingPunct="0">
              <a:lnSpc>
                <a:spcPct val="150000"/>
              </a:lnSpc>
              <a:spcAft>
                <a:spcPts val="0"/>
              </a:spcAft>
              <a:tabLst>
                <a:tab pos="1245870" algn="l"/>
              </a:tabLst>
            </a:pPr>
            <a:r>
              <a:rPr lang="zh-TW" altLang="zh-TW" sz="2000" b="1" kern="100" dirty="0">
                <a:latin typeface="Times New Roman" panose="02020603050405020304" pitchFamily="18" charset="0"/>
              </a:rPr>
              <a:t>【先前技術</a:t>
            </a:r>
            <a:r>
              <a:rPr lang="zh-TW" altLang="en-US" sz="2000" b="1" kern="100" dirty="0">
                <a:latin typeface="Times New Roman" panose="02020603050405020304" pitchFamily="18" charset="0"/>
              </a:rPr>
              <a:t>及欲解決的問題</a:t>
            </a:r>
            <a:r>
              <a:rPr lang="zh-TW" altLang="zh-TW" sz="2000" b="1" kern="100" dirty="0">
                <a:latin typeface="Times New Roman" panose="02020603050405020304" pitchFamily="18" charset="0"/>
              </a:rPr>
              <a:t>】 </a:t>
            </a:r>
            <a:r>
              <a:rPr lang="en-US" altLang="zh-TW" sz="2000" kern="100" dirty="0">
                <a:latin typeface="Times New Roman" panose="02020603050405020304" pitchFamily="18" charset="0"/>
              </a:rPr>
              <a:t> </a:t>
            </a:r>
            <a:endParaRPr lang="zh-TW" altLang="zh-TW" sz="2000" kern="100" dirty="0">
              <a:latin typeface="Times New Roman" panose="02020603050405020304" pitchFamily="18" charset="0"/>
            </a:endParaRP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zh-TW" sz="2000" kern="100" dirty="0">
                <a:latin typeface="Times New Roman" panose="02020603050405020304" pitchFamily="18" charset="0"/>
              </a:rPr>
              <a:t>由於水分子的極性原因，水分子由氫鏈把一個水分子的氧與另一個水分子的氫連接起來，形成像一串葡萄一樣的大的締合分子的水。大分子團水是由</a:t>
            </a:r>
            <a:r>
              <a:rPr lang="en-US" altLang="zh-TW" sz="2000" kern="100" dirty="0">
                <a:latin typeface="Times New Roman" panose="02020603050405020304" pitchFamily="18" charset="0"/>
              </a:rPr>
              <a:t>16~18</a:t>
            </a:r>
            <a:r>
              <a:rPr lang="zh-TW" altLang="zh-TW" sz="2000" kern="100" dirty="0">
                <a:latin typeface="Times New Roman" panose="02020603050405020304" pitchFamily="18" charset="0"/>
              </a:rPr>
              <a:t>個水分子締合而成，小分子團的締合水分子只有</a:t>
            </a:r>
            <a:r>
              <a:rPr lang="en-US" altLang="zh-TW" sz="2000" kern="100" dirty="0">
                <a:latin typeface="Times New Roman" panose="02020603050405020304" pitchFamily="18" charset="0"/>
              </a:rPr>
              <a:t>7~9</a:t>
            </a:r>
            <a:r>
              <a:rPr lang="zh-TW" altLang="zh-TW" sz="2000" kern="100" dirty="0">
                <a:latin typeface="Times New Roman" panose="02020603050405020304" pitchFamily="18" charset="0"/>
              </a:rPr>
              <a:t>個。使水的分子團變小</a:t>
            </a:r>
            <a:r>
              <a:rPr lang="zh-TW" altLang="en-US" sz="2000" kern="100" dirty="0">
                <a:latin typeface="Times New Roman" panose="02020603050405020304" pitchFamily="18" charset="0"/>
              </a:rPr>
              <a:t>常</a:t>
            </a:r>
            <a:r>
              <a:rPr lang="zh-TW" altLang="zh-TW" sz="2000" kern="100" dirty="0">
                <a:latin typeface="Times New Roman" panose="02020603050405020304" pitchFamily="18" charset="0"/>
              </a:rPr>
              <a:t>用的方法有：遠紅外線輻射、超聲波處理、電磁場作用、磁場處理等。</a:t>
            </a:r>
            <a:r>
              <a:rPr lang="zh-TW" altLang="zh-TW" sz="2000" b="1" kern="100" dirty="0">
                <a:latin typeface="Times New Roman" panose="02020603050405020304" pitchFamily="18" charset="0"/>
              </a:rPr>
              <a:t>以上方式所處理出來的小分子水並無法常期保持在小分子狀態。</a:t>
            </a: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zh-TW" sz="2000" kern="100" dirty="0">
                <a:latin typeface="Times New Roman" panose="02020603050405020304" pitchFamily="18" charset="0"/>
              </a:rPr>
              <a:t>一般的海水淡化大致上可以分成兩種方式：薄膜逆滲透與蒸餾。薄膜逆滲透優點是所耗能源比較小，缺點是濾心的材料成本以及機組的維護成本較大，且所得到的水的品質比較差。蒸餾優點是可得到品質比較純淨的水，缺點是耗能非常大。</a:t>
            </a:r>
          </a:p>
        </p:txBody>
      </p:sp>
    </p:spTree>
    <p:extLst>
      <p:ext uri="{BB962C8B-B14F-4D97-AF65-F5344CB8AC3E}">
        <p14:creationId xmlns:p14="http://schemas.microsoft.com/office/powerpoint/2010/main" val="2417413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案例</a:t>
            </a:r>
            <a:r>
              <a:rPr lang="en-US" altLang="zh-TW" sz="3200" dirty="0">
                <a:solidFill>
                  <a:srgbClr val="000099"/>
                </a:solidFill>
                <a:latin typeface="新細明體" panose="02020500000000000000" pitchFamily="18" charset="-120"/>
              </a:rPr>
              <a:t>1</a:t>
            </a:r>
            <a:r>
              <a:rPr lang="zh-TW" altLang="en-US" sz="3200" dirty="0">
                <a:solidFill>
                  <a:srgbClr val="000099"/>
                </a:solidFill>
                <a:latin typeface="新細明體" panose="02020500000000000000" pitchFamily="18" charset="-120"/>
              </a:rPr>
              <a:t>簡要說明</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32</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4708981"/>
          </a:xfrm>
          <a:prstGeom prst="rect">
            <a:avLst/>
          </a:prstGeom>
        </p:spPr>
        <p:txBody>
          <a:bodyPr wrap="square">
            <a:spAutoFit/>
          </a:bodyPr>
          <a:lstStyle/>
          <a:p>
            <a:pPr hangingPunct="0">
              <a:lnSpc>
                <a:spcPct val="150000"/>
              </a:lnSpc>
              <a:spcAft>
                <a:spcPts val="0"/>
              </a:spcAft>
              <a:tabLst>
                <a:tab pos="1245870" algn="l"/>
              </a:tabLst>
            </a:pPr>
            <a:r>
              <a:rPr lang="zh-TW" altLang="zh-TW" sz="2000" b="1" kern="100" dirty="0">
                <a:latin typeface="Times New Roman" panose="02020603050405020304" pitchFamily="18" charset="0"/>
              </a:rPr>
              <a:t>【</a:t>
            </a:r>
            <a:r>
              <a:rPr lang="zh-TW" altLang="en-US" sz="2000" b="1" kern="100" dirty="0">
                <a:latin typeface="Times New Roman" panose="02020603050405020304" pitchFamily="18" charset="0"/>
              </a:rPr>
              <a:t>案例說明</a:t>
            </a:r>
            <a:r>
              <a:rPr lang="zh-TW" altLang="zh-TW" sz="2000" b="1" kern="100" dirty="0">
                <a:latin typeface="Times New Roman" panose="02020603050405020304" pitchFamily="18" charset="0"/>
              </a:rPr>
              <a:t>】 </a:t>
            </a:r>
            <a:r>
              <a:rPr lang="en-US" altLang="zh-TW" sz="2000" kern="100" dirty="0">
                <a:latin typeface="Times New Roman" panose="02020603050405020304" pitchFamily="18" charset="0"/>
              </a:rPr>
              <a:t> </a:t>
            </a:r>
            <a:endParaRPr lang="zh-TW" altLang="zh-TW" sz="2000" kern="100" dirty="0">
              <a:latin typeface="Times New Roman" panose="02020603050405020304" pitchFamily="18" charset="0"/>
            </a:endParaRP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en-US" sz="2000" kern="100" dirty="0">
                <a:latin typeface="Times New Roman" panose="02020603050405020304" pitchFamily="18" charset="0"/>
              </a:rPr>
              <a:t>本發明提供一種用於產生小分子水的礦石組成物以及使用此礦石組成物的小分子水產生器、海水淡化設備和小分子水產生方法。</a:t>
            </a:r>
            <a:endParaRPr lang="en-US" altLang="zh-TW" sz="2000" kern="100" dirty="0">
              <a:latin typeface="Times New Roman" panose="02020603050405020304" pitchFamily="18" charset="0"/>
            </a:endParaRP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en-US" sz="2000" kern="100" dirty="0">
                <a:latin typeface="Times New Roman" panose="02020603050405020304" pitchFamily="18" charset="0"/>
              </a:rPr>
              <a:t>礦石組成物包含電氣石、石英、磁土、白雲石以及瓷土。</a:t>
            </a:r>
            <a:endParaRPr lang="en-US" altLang="zh-TW" sz="2000" kern="100" dirty="0">
              <a:latin typeface="Times New Roman" panose="02020603050405020304" pitchFamily="18" charset="0"/>
            </a:endParaRPr>
          </a:p>
          <a:p>
            <a:pPr lvl="0" hangingPunct="0">
              <a:lnSpc>
                <a:spcPct val="150000"/>
              </a:lnSpc>
              <a:spcAft>
                <a:spcPts val="0"/>
              </a:spcAft>
              <a:buSzPts val="1400"/>
              <a:tabLst>
                <a:tab pos="810260" algn="l"/>
              </a:tabLst>
            </a:pPr>
            <a:r>
              <a:rPr lang="zh-TW" altLang="en-US" sz="2000" kern="100" dirty="0">
                <a:solidFill>
                  <a:srgbClr val="FF0000"/>
                </a:solidFill>
                <a:latin typeface="Times New Roman" panose="02020603050405020304" pitchFamily="18" charset="0"/>
              </a:rPr>
              <a:t>      →得到可</a:t>
            </a:r>
            <a:r>
              <a:rPr lang="zh-TW" altLang="en-US" sz="2000" b="1" kern="100" dirty="0">
                <a:solidFill>
                  <a:srgbClr val="FF0000"/>
                </a:solidFill>
                <a:latin typeface="Times New Roman" panose="02020603050405020304" pitchFamily="18" charset="0"/>
              </a:rPr>
              <a:t>長期保持為小分子狀態</a:t>
            </a:r>
            <a:r>
              <a:rPr lang="zh-TW" altLang="en-US" sz="2000" kern="100" dirty="0">
                <a:solidFill>
                  <a:srgbClr val="FF0000"/>
                </a:solidFill>
                <a:latin typeface="Times New Roman" panose="02020603050405020304" pitchFamily="18" charset="0"/>
              </a:rPr>
              <a:t>小分子團水</a:t>
            </a:r>
            <a:endParaRPr lang="en-US" altLang="zh-TW" sz="2000" kern="100" dirty="0">
              <a:solidFill>
                <a:srgbClr val="FF0000"/>
              </a:solidFill>
              <a:latin typeface="Times New Roman" panose="02020603050405020304" pitchFamily="18" charset="0"/>
            </a:endParaRP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en-US" sz="2000" kern="100" dirty="0">
                <a:latin typeface="Times New Roman" panose="02020603050405020304" pitchFamily="18" charset="0"/>
              </a:rPr>
              <a:t>海水淡化設備包含礦石組成物、供熱單元以及冷凝單元。</a:t>
            </a:r>
            <a:endParaRPr lang="en-US" altLang="zh-TW" sz="2000" kern="100" dirty="0">
              <a:latin typeface="Times New Roman" panose="02020603050405020304" pitchFamily="18" charset="0"/>
            </a:endParaRPr>
          </a:p>
          <a:p>
            <a:pPr lvl="0" hangingPunct="0">
              <a:lnSpc>
                <a:spcPct val="150000"/>
              </a:lnSpc>
              <a:spcAft>
                <a:spcPts val="0"/>
              </a:spcAft>
              <a:buSzPts val="1400"/>
              <a:tabLst>
                <a:tab pos="810260" algn="l"/>
              </a:tabLst>
            </a:pPr>
            <a:r>
              <a:rPr lang="zh-TW" altLang="en-US" sz="2000" kern="100" dirty="0">
                <a:solidFill>
                  <a:srgbClr val="FF0000"/>
                </a:solidFill>
                <a:latin typeface="Times New Roman" panose="02020603050405020304" pitchFamily="18" charset="0"/>
              </a:rPr>
              <a:t>      →得到可</a:t>
            </a:r>
            <a:r>
              <a:rPr lang="zh-TW" altLang="en-US" sz="2000" b="1" kern="100" dirty="0">
                <a:solidFill>
                  <a:srgbClr val="FF0000"/>
                </a:solidFill>
                <a:latin typeface="Times New Roman" panose="02020603050405020304" pitchFamily="18" charset="0"/>
              </a:rPr>
              <a:t>長期保持為小分子狀態</a:t>
            </a:r>
            <a:r>
              <a:rPr lang="zh-TW" altLang="en-US" sz="2000" kern="100" dirty="0">
                <a:solidFill>
                  <a:srgbClr val="FF0000"/>
                </a:solidFill>
                <a:latin typeface="Times New Roman" panose="02020603050405020304" pitchFamily="18" charset="0"/>
              </a:rPr>
              <a:t>小分子團水</a:t>
            </a:r>
            <a:endParaRPr lang="en-US" altLang="zh-TW" sz="2000" kern="100" dirty="0">
              <a:solidFill>
                <a:srgbClr val="FF0000"/>
              </a:solidFill>
              <a:latin typeface="Times New Roman" panose="02020603050405020304" pitchFamily="18" charset="0"/>
            </a:endParaRPr>
          </a:p>
          <a:p>
            <a:pPr lvl="0" hangingPunct="0">
              <a:lnSpc>
                <a:spcPct val="150000"/>
              </a:lnSpc>
              <a:spcAft>
                <a:spcPts val="0"/>
              </a:spcAft>
              <a:buSzPts val="1400"/>
              <a:tabLst>
                <a:tab pos="810260" algn="l"/>
              </a:tabLst>
            </a:pPr>
            <a:r>
              <a:rPr lang="zh-TW" altLang="en-US" sz="2000" kern="100" dirty="0">
                <a:solidFill>
                  <a:srgbClr val="FF0000"/>
                </a:solidFill>
                <a:latin typeface="Times New Roman" panose="02020603050405020304" pitchFamily="18" charset="0"/>
              </a:rPr>
              <a:t>      →讓原本包含在水分子團之間的其他物質便與水分子分離</a:t>
            </a:r>
            <a:endParaRPr lang="en-US" altLang="zh-TW" sz="2000" kern="100" dirty="0">
              <a:solidFill>
                <a:srgbClr val="FF0000"/>
              </a:solidFill>
              <a:latin typeface="Times New Roman" panose="02020603050405020304" pitchFamily="18" charset="0"/>
            </a:endParaRPr>
          </a:p>
          <a:p>
            <a:pPr lvl="0" hangingPunct="0">
              <a:lnSpc>
                <a:spcPct val="150000"/>
              </a:lnSpc>
              <a:spcAft>
                <a:spcPts val="0"/>
              </a:spcAft>
              <a:buSzPts val="1400"/>
              <a:tabLst>
                <a:tab pos="810260" algn="l"/>
              </a:tabLst>
            </a:pPr>
            <a:r>
              <a:rPr lang="zh-TW" altLang="en-US" sz="2000" kern="100" dirty="0">
                <a:solidFill>
                  <a:srgbClr val="FF0000"/>
                </a:solidFill>
                <a:latin typeface="Times New Roman" panose="02020603050405020304" pitchFamily="18" charset="0"/>
              </a:rPr>
              <a:t>      →提高所生成的淡化水的純淨度</a:t>
            </a:r>
            <a:endParaRPr lang="en-US" altLang="zh-TW" sz="2000" kern="100" dirty="0">
              <a:solidFill>
                <a:srgbClr val="FF0000"/>
              </a:solidFill>
              <a:latin typeface="Times New Roman" panose="02020603050405020304" pitchFamily="18" charset="0"/>
            </a:endParaRPr>
          </a:p>
          <a:p>
            <a:pPr lvl="0" hangingPunct="0">
              <a:lnSpc>
                <a:spcPct val="150000"/>
              </a:lnSpc>
              <a:spcAft>
                <a:spcPts val="0"/>
              </a:spcAft>
              <a:buSzPts val="1400"/>
              <a:tabLst>
                <a:tab pos="810260" algn="l"/>
              </a:tabLst>
            </a:pPr>
            <a:r>
              <a:rPr lang="zh-TW" altLang="en-US" sz="2000" kern="100" dirty="0">
                <a:solidFill>
                  <a:srgbClr val="FF0000"/>
                </a:solidFill>
                <a:latin typeface="Times New Roman" panose="02020603050405020304" pitchFamily="18" charset="0"/>
              </a:rPr>
              <a:t>      →海水淡化設備效能獲得提升。</a:t>
            </a:r>
            <a:endParaRPr lang="en-US" altLang="zh-TW" sz="2000" kern="1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01466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案例</a:t>
            </a:r>
            <a:r>
              <a:rPr lang="en-US" altLang="zh-TW" sz="3200" dirty="0">
                <a:solidFill>
                  <a:srgbClr val="000099"/>
                </a:solidFill>
                <a:latin typeface="新細明體" panose="02020500000000000000" pitchFamily="18" charset="-120"/>
              </a:rPr>
              <a:t>1</a:t>
            </a:r>
            <a:r>
              <a:rPr lang="zh-TW" altLang="en-US" sz="3200" dirty="0">
                <a:solidFill>
                  <a:srgbClr val="000099"/>
                </a:solidFill>
                <a:latin typeface="新細明體" panose="02020500000000000000" pitchFamily="18" charset="-120"/>
              </a:rPr>
              <a:t>申請專利範圍（獨立項）</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33</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3785652"/>
          </a:xfrm>
          <a:prstGeom prst="rect">
            <a:avLst/>
          </a:prstGeom>
        </p:spPr>
        <p:txBody>
          <a:bodyPr wrap="square">
            <a:spAutoFit/>
          </a:bodyPr>
          <a:lstStyle/>
          <a:p>
            <a:pPr hangingPunct="0">
              <a:lnSpc>
                <a:spcPct val="150000"/>
              </a:lnSpc>
              <a:spcAft>
                <a:spcPts val="0"/>
              </a:spcAft>
              <a:tabLst>
                <a:tab pos="1245870" algn="l"/>
              </a:tabLst>
            </a:pP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一種用於產生小分子水的礦石組成物，包含：</a:t>
            </a:r>
          </a:p>
          <a:p>
            <a:pPr hangingPunct="0">
              <a:lnSpc>
                <a:spcPct val="150000"/>
              </a:lnSpc>
              <a:spcAft>
                <a:spcPts val="0"/>
              </a:spcAft>
              <a:tabLst>
                <a:tab pos="1245870" algn="l"/>
              </a:tabLst>
            </a:pPr>
            <a:r>
              <a:rPr lang="zh-TW" altLang="en-US" sz="2000" kern="100" dirty="0">
                <a:latin typeface="Times New Roman" panose="02020603050405020304" pitchFamily="18" charset="0"/>
              </a:rPr>
              <a:t>    一電氣石，含量</a:t>
            </a:r>
            <a:r>
              <a:rPr lang="en-US" altLang="zh-TW" sz="2000" kern="100" dirty="0">
                <a:latin typeface="Times New Roman" panose="02020603050405020304" pitchFamily="18" charset="0"/>
              </a:rPr>
              <a:t>5</a:t>
            </a:r>
            <a:r>
              <a:rPr lang="zh-TW" altLang="en-US" sz="2000" kern="100" dirty="0">
                <a:latin typeface="Times New Roman" panose="02020603050405020304" pitchFamily="18" charset="0"/>
              </a:rPr>
              <a:t>～</a:t>
            </a:r>
            <a:r>
              <a:rPr lang="en-US" altLang="zh-TW" sz="2000" kern="100" dirty="0">
                <a:latin typeface="Times New Roman" panose="02020603050405020304" pitchFamily="18" charset="0"/>
              </a:rPr>
              <a:t>15wt%</a:t>
            </a:r>
            <a:r>
              <a:rPr lang="zh-TW" altLang="en-US" sz="2000" kern="100" dirty="0">
                <a:latin typeface="Times New Roman" panose="02020603050405020304" pitchFamily="18" charset="0"/>
              </a:rPr>
              <a:t>；</a:t>
            </a:r>
          </a:p>
          <a:p>
            <a:pPr hangingPunct="0">
              <a:lnSpc>
                <a:spcPct val="150000"/>
              </a:lnSpc>
              <a:spcAft>
                <a:spcPts val="0"/>
              </a:spcAft>
              <a:tabLst>
                <a:tab pos="1245870" algn="l"/>
              </a:tabLst>
            </a:pPr>
            <a:r>
              <a:rPr lang="zh-TW" altLang="en-US" sz="2000" kern="100" dirty="0">
                <a:latin typeface="Times New Roman" panose="02020603050405020304" pitchFamily="18" charset="0"/>
              </a:rPr>
              <a:t>    一石英，含量</a:t>
            </a:r>
            <a:r>
              <a:rPr lang="en-US" altLang="zh-TW" sz="2000" kern="100" dirty="0">
                <a:latin typeface="Times New Roman" panose="02020603050405020304" pitchFamily="18" charset="0"/>
              </a:rPr>
              <a:t>5</a:t>
            </a:r>
            <a:r>
              <a:rPr lang="zh-TW" altLang="en-US" sz="2000" kern="100" dirty="0">
                <a:latin typeface="Times New Roman" panose="02020603050405020304" pitchFamily="18" charset="0"/>
              </a:rPr>
              <a:t>～</a:t>
            </a:r>
            <a:r>
              <a:rPr lang="en-US" altLang="zh-TW" sz="2000" kern="100" dirty="0">
                <a:latin typeface="Times New Roman" panose="02020603050405020304" pitchFamily="18" charset="0"/>
              </a:rPr>
              <a:t>15wt%</a:t>
            </a:r>
            <a:r>
              <a:rPr lang="zh-TW" altLang="en-US" sz="2000" kern="100" dirty="0">
                <a:latin typeface="Times New Roman" panose="02020603050405020304" pitchFamily="18" charset="0"/>
              </a:rPr>
              <a:t>；</a:t>
            </a:r>
          </a:p>
          <a:p>
            <a:pPr hangingPunct="0">
              <a:lnSpc>
                <a:spcPct val="150000"/>
              </a:lnSpc>
              <a:spcAft>
                <a:spcPts val="0"/>
              </a:spcAft>
              <a:tabLst>
                <a:tab pos="1245870" algn="l"/>
              </a:tabLst>
            </a:pPr>
            <a:r>
              <a:rPr lang="zh-TW" altLang="en-US" sz="2000" kern="100" dirty="0">
                <a:latin typeface="Times New Roman" panose="02020603050405020304" pitchFamily="18" charset="0"/>
              </a:rPr>
              <a:t>    一磁土，含量</a:t>
            </a:r>
            <a:r>
              <a:rPr lang="en-US" altLang="zh-TW" sz="2000" kern="100" dirty="0">
                <a:latin typeface="Times New Roman" panose="02020603050405020304" pitchFamily="18" charset="0"/>
              </a:rPr>
              <a:t>25</a:t>
            </a:r>
            <a:r>
              <a:rPr lang="zh-TW" altLang="en-US" sz="2000" kern="100" dirty="0">
                <a:latin typeface="Times New Roman" panose="02020603050405020304" pitchFamily="18" charset="0"/>
              </a:rPr>
              <a:t>～</a:t>
            </a:r>
            <a:r>
              <a:rPr lang="en-US" altLang="zh-TW" sz="2000" kern="100" dirty="0">
                <a:latin typeface="Times New Roman" panose="02020603050405020304" pitchFamily="18" charset="0"/>
              </a:rPr>
              <a:t>35wt%</a:t>
            </a:r>
            <a:r>
              <a:rPr lang="zh-TW" altLang="en-US" sz="2000" kern="100" dirty="0">
                <a:latin typeface="Times New Roman" panose="02020603050405020304" pitchFamily="18" charset="0"/>
              </a:rPr>
              <a:t>；</a:t>
            </a:r>
          </a:p>
          <a:p>
            <a:pPr hangingPunct="0">
              <a:lnSpc>
                <a:spcPct val="150000"/>
              </a:lnSpc>
              <a:spcAft>
                <a:spcPts val="0"/>
              </a:spcAft>
              <a:tabLst>
                <a:tab pos="1245870" algn="l"/>
              </a:tabLst>
            </a:pPr>
            <a:r>
              <a:rPr lang="zh-TW" altLang="en-US" sz="2000" kern="100" dirty="0">
                <a:latin typeface="Times New Roman" panose="02020603050405020304" pitchFamily="18" charset="0"/>
              </a:rPr>
              <a:t>    一白雲石，含量</a:t>
            </a:r>
            <a:r>
              <a:rPr lang="en-US" altLang="zh-TW" sz="2000" kern="100" dirty="0">
                <a:latin typeface="Times New Roman" panose="02020603050405020304" pitchFamily="18" charset="0"/>
              </a:rPr>
              <a:t>15</a:t>
            </a:r>
            <a:r>
              <a:rPr lang="zh-TW" altLang="en-US" sz="2000" kern="100" dirty="0">
                <a:latin typeface="Times New Roman" panose="02020603050405020304" pitchFamily="18" charset="0"/>
              </a:rPr>
              <a:t>～</a:t>
            </a:r>
            <a:r>
              <a:rPr lang="en-US" altLang="zh-TW" sz="2000" kern="100" dirty="0">
                <a:latin typeface="Times New Roman" panose="02020603050405020304" pitchFamily="18" charset="0"/>
              </a:rPr>
              <a:t>20wt%</a:t>
            </a:r>
            <a:r>
              <a:rPr lang="zh-TW" altLang="en-US" sz="2000" kern="100" dirty="0">
                <a:latin typeface="Times New Roman" panose="02020603050405020304" pitchFamily="18" charset="0"/>
              </a:rPr>
              <a:t>；</a:t>
            </a:r>
          </a:p>
          <a:p>
            <a:pPr hangingPunct="0">
              <a:lnSpc>
                <a:spcPct val="150000"/>
              </a:lnSpc>
              <a:spcAft>
                <a:spcPts val="0"/>
              </a:spcAft>
              <a:tabLst>
                <a:tab pos="1245870" algn="l"/>
              </a:tabLst>
            </a:pPr>
            <a:r>
              <a:rPr lang="zh-TW" altLang="en-US" sz="2000" kern="100" dirty="0">
                <a:latin typeface="Times New Roman" panose="02020603050405020304" pitchFamily="18" charset="0"/>
              </a:rPr>
              <a:t>    一頁岩，含量</a:t>
            </a:r>
            <a:r>
              <a:rPr lang="en-US" altLang="zh-TW" sz="2000" kern="100" dirty="0">
                <a:latin typeface="Times New Roman" panose="02020603050405020304" pitchFamily="18" charset="0"/>
              </a:rPr>
              <a:t>15~20wt%</a:t>
            </a:r>
            <a:r>
              <a:rPr lang="zh-TW" altLang="en-US" sz="2000" kern="100" dirty="0">
                <a:latin typeface="Times New Roman" panose="02020603050405020304" pitchFamily="18" charset="0"/>
              </a:rPr>
              <a:t>以及</a:t>
            </a:r>
          </a:p>
          <a:p>
            <a:pPr hangingPunct="0">
              <a:lnSpc>
                <a:spcPct val="150000"/>
              </a:lnSpc>
              <a:spcAft>
                <a:spcPts val="0"/>
              </a:spcAft>
              <a:tabLst>
                <a:tab pos="1245870" algn="l"/>
              </a:tabLst>
            </a:pPr>
            <a:r>
              <a:rPr lang="zh-TW" altLang="en-US" sz="2000" kern="100" dirty="0">
                <a:latin typeface="Times New Roman" panose="02020603050405020304" pitchFamily="18" charset="0"/>
              </a:rPr>
              <a:t>    一瓷土，含量</a:t>
            </a:r>
            <a:r>
              <a:rPr lang="en-US" altLang="zh-TW" sz="2000" kern="100" dirty="0">
                <a:latin typeface="Times New Roman" panose="02020603050405020304" pitchFamily="18" charset="0"/>
              </a:rPr>
              <a:t>5</a:t>
            </a:r>
            <a:r>
              <a:rPr lang="zh-TW" altLang="en-US" sz="2000" kern="100" dirty="0">
                <a:latin typeface="Times New Roman" panose="02020603050405020304" pitchFamily="18" charset="0"/>
              </a:rPr>
              <a:t>～</a:t>
            </a:r>
            <a:r>
              <a:rPr lang="en-US" altLang="zh-TW" sz="2000" kern="100" dirty="0">
                <a:latin typeface="Times New Roman" panose="02020603050405020304" pitchFamily="18" charset="0"/>
              </a:rPr>
              <a:t>25wt%</a:t>
            </a:r>
            <a:r>
              <a:rPr lang="zh-TW" altLang="en-US" sz="2000" kern="100" dirty="0">
                <a:latin typeface="Times New Roman" panose="02020603050405020304" pitchFamily="18" charset="0"/>
              </a:rPr>
              <a:t>。</a:t>
            </a:r>
          </a:p>
          <a:p>
            <a:pPr lvl="0" hangingPunct="0">
              <a:lnSpc>
                <a:spcPct val="150000"/>
              </a:lnSpc>
              <a:spcAft>
                <a:spcPts val="0"/>
              </a:spcAft>
              <a:buSzPts val="1400"/>
              <a:tabLst>
                <a:tab pos="810260" algn="l"/>
              </a:tabLst>
            </a:pPr>
            <a:endParaRPr lang="en-US" altLang="zh-TW" sz="2000" kern="100" dirty="0">
              <a:latin typeface="Times New Roman" panose="02020603050405020304" pitchFamily="18" charset="0"/>
            </a:endParaRPr>
          </a:p>
        </p:txBody>
      </p:sp>
    </p:spTree>
    <p:extLst>
      <p:ext uri="{BB962C8B-B14F-4D97-AF65-F5344CB8AC3E}">
        <p14:creationId xmlns:p14="http://schemas.microsoft.com/office/powerpoint/2010/main" val="3457579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智慧局審查意見</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34</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4247317"/>
          </a:xfrm>
          <a:prstGeom prst="rect">
            <a:avLst/>
          </a:prstGeom>
        </p:spPr>
        <p:txBody>
          <a:bodyPr wrap="square">
            <a:spAutoFit/>
          </a:bodyPr>
          <a:lstStyle/>
          <a:p>
            <a:pPr marL="342900" indent="-342900" hangingPunct="0">
              <a:lnSpc>
                <a:spcPct val="150000"/>
              </a:lnSpc>
              <a:spcAft>
                <a:spcPts val="0"/>
              </a:spcAft>
              <a:buFont typeface="Wingdings" panose="05000000000000000000" pitchFamily="2" charset="2"/>
              <a:buChar char="l"/>
              <a:tabLst>
                <a:tab pos="1245870" algn="l"/>
              </a:tabLst>
            </a:pPr>
            <a:r>
              <a:rPr lang="zh-TW" altLang="en-US" sz="2000" kern="100" dirty="0">
                <a:latin typeface="Times New Roman" panose="02020603050405020304" pitchFamily="18" charset="0"/>
              </a:rPr>
              <a:t>根據引證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揭示內容，請求項</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缺乏進步性。</a:t>
            </a:r>
            <a:endParaRPr lang="en-US" altLang="zh-TW" sz="2000" kern="100" dirty="0">
              <a:latin typeface="Times New Roman" panose="02020603050405020304" pitchFamily="18" charset="0"/>
            </a:endParaRPr>
          </a:p>
          <a:p>
            <a:pPr marL="342900" indent="-342900">
              <a:lnSpc>
                <a:spcPct val="150000"/>
              </a:lnSpc>
              <a:spcAft>
                <a:spcPts val="0"/>
              </a:spcAft>
              <a:buFont typeface="Wingdings" panose="05000000000000000000" pitchFamily="2" charset="2"/>
              <a:buChar char="l"/>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揭示</a:t>
            </a:r>
            <a:r>
              <a:rPr lang="zh-TW" altLang="zh-TW" sz="2000" kern="100" dirty="0">
                <a:latin typeface="Times New Roman" panose="02020603050405020304" pitchFamily="18" charset="0"/>
              </a:rPr>
              <a:t>一種用於產生小分子水的遠紅外線礦石，</a:t>
            </a:r>
            <a:r>
              <a:rPr lang="zh-TW" altLang="en-US" sz="2000" kern="100" dirty="0">
                <a:latin typeface="Times New Roman" panose="02020603050405020304" pitchFamily="18" charset="0"/>
              </a:rPr>
              <a:t>至少</a:t>
            </a:r>
            <a:r>
              <a:rPr lang="zh-TW" altLang="zh-TW" sz="2000" kern="100" dirty="0">
                <a:latin typeface="Times New Roman" panose="02020603050405020304" pitchFamily="18" charset="0"/>
              </a:rPr>
              <a:t>包含</a:t>
            </a:r>
            <a:r>
              <a:rPr lang="zh-TW" altLang="en-US" sz="2000" kern="100" dirty="0">
                <a:latin typeface="Times New Roman" panose="02020603050405020304" pitchFamily="18" charset="0"/>
              </a:rPr>
              <a:t>氧化鋁、氧化鋯、氧化鎂、二氧化鈦、二氧化鈦等氧化物的天然礦石，如麥飯石、晶石、花崗石、電氣石、白雲石及燒熱的焦炭、竹探等材料。請求項</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與引證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皆屬水處理之相關領域，且具有共通之小分子水、電氣石、白雲石等特徵。</a:t>
            </a:r>
            <a:endParaRPr lang="en-US" altLang="zh-TW" sz="2000" kern="100" dirty="0">
              <a:latin typeface="Times New Roman" panose="02020603050405020304" pitchFamily="18" charset="0"/>
            </a:endParaRPr>
          </a:p>
          <a:p>
            <a:pPr marL="342900" indent="-342900">
              <a:lnSpc>
                <a:spcPct val="150000"/>
              </a:lnSpc>
              <a:buFont typeface="Wingdings" panose="05000000000000000000" pitchFamily="2" charset="2"/>
              <a:buChar char="l"/>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揭示可得水分子更細化的磁波單元，而磁波單元係由磁鐵粉、遠紅外線材料、陶瓷構成。請求項</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與引證</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皆屬水處理之相關領域，且具有共通之海水淡化、磁波（磁石磁土）、小分子水等特徵。</a:t>
            </a:r>
            <a:endParaRPr lang="en-US" altLang="zh-TW" sz="2000" kern="100" dirty="0">
              <a:latin typeface="Times New Roman" panose="02020603050405020304" pitchFamily="18" charset="0"/>
            </a:endParaRPr>
          </a:p>
          <a:p>
            <a:pPr marL="342900" indent="-342900">
              <a:lnSpc>
                <a:spcPct val="150000"/>
              </a:lnSpc>
              <a:spcAft>
                <a:spcPts val="0"/>
              </a:spcAft>
              <a:buFont typeface="Wingdings" panose="05000000000000000000" pitchFamily="2" charset="2"/>
              <a:buChar char="l"/>
            </a:pPr>
            <a:r>
              <a:rPr lang="zh-TW" altLang="en-US" sz="2000" kern="100" dirty="0">
                <a:latin typeface="Times New Roman" panose="02020603050405020304" pitchFamily="18" charset="0"/>
              </a:rPr>
              <a:t>石英為常見之耐高溫物、磁土具磁性，頁岩、瓷土為常見之礦石。</a:t>
            </a:r>
            <a:endParaRPr lang="en-US" altLang="zh-TW" sz="2000" kern="100" dirty="0">
              <a:latin typeface="Times New Roman" panose="02020603050405020304" pitchFamily="18" charset="0"/>
            </a:endParaRPr>
          </a:p>
        </p:txBody>
      </p:sp>
    </p:spTree>
    <p:extLst>
      <p:ext uri="{BB962C8B-B14F-4D97-AF65-F5344CB8AC3E}">
        <p14:creationId xmlns:p14="http://schemas.microsoft.com/office/powerpoint/2010/main" val="218626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智慧局審查意見</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35</a:t>
            </a:fld>
            <a:endParaRPr kumimoji="1" lang="ja-JP" altLang="en-US"/>
          </a:p>
        </p:txBody>
      </p:sp>
      <p:graphicFrame>
        <p:nvGraphicFramePr>
          <p:cNvPr id="2" name="表格 1">
            <a:extLst>
              <a:ext uri="{FF2B5EF4-FFF2-40B4-BE49-F238E27FC236}">
                <a16:creationId xmlns:a16="http://schemas.microsoft.com/office/drawing/2014/main" xmlns="" id="{62814CE0-889F-4677-8B14-FE24A5579EE5}"/>
              </a:ext>
            </a:extLst>
          </p:cNvPr>
          <p:cNvGraphicFramePr>
            <a:graphicFrameLocks noGrp="1"/>
          </p:cNvGraphicFramePr>
          <p:nvPr/>
        </p:nvGraphicFramePr>
        <p:xfrm>
          <a:off x="251520" y="980728"/>
          <a:ext cx="8352928" cy="5562600"/>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xmlns="" val="2732398806"/>
                    </a:ext>
                  </a:extLst>
                </a:gridCol>
                <a:gridCol w="2160240">
                  <a:extLst>
                    <a:ext uri="{9D8B030D-6E8A-4147-A177-3AD203B41FA5}">
                      <a16:colId xmlns:a16="http://schemas.microsoft.com/office/drawing/2014/main" xmlns="" val="3078646932"/>
                    </a:ext>
                  </a:extLst>
                </a:gridCol>
                <a:gridCol w="2052228">
                  <a:extLst>
                    <a:ext uri="{9D8B030D-6E8A-4147-A177-3AD203B41FA5}">
                      <a16:colId xmlns:a16="http://schemas.microsoft.com/office/drawing/2014/main" xmlns="" val="3002502322"/>
                    </a:ext>
                  </a:extLst>
                </a:gridCol>
                <a:gridCol w="1908212">
                  <a:extLst>
                    <a:ext uri="{9D8B030D-6E8A-4147-A177-3AD203B41FA5}">
                      <a16:colId xmlns:a16="http://schemas.microsoft.com/office/drawing/2014/main" xmlns="" val="1468676634"/>
                    </a:ext>
                  </a:extLst>
                </a:gridCol>
              </a:tblGrid>
              <a:tr h="485750">
                <a:tc>
                  <a:txBody>
                    <a:bodyPr/>
                    <a:lstStyle/>
                    <a:p>
                      <a:pPr algn="l">
                        <a:lnSpc>
                          <a:spcPts val="2700"/>
                        </a:lnSpc>
                        <a:spcAft>
                          <a:spcPts val="0"/>
                        </a:spcAft>
                        <a:tabLst>
                          <a:tab pos="152400" algn="l"/>
                          <a:tab pos="228600" algn="l"/>
                        </a:tabLst>
                      </a:pPr>
                      <a:r>
                        <a:rPr lang="zh-TW" sz="2000" dirty="0">
                          <a:solidFill>
                            <a:schemeClr val="tx1"/>
                          </a:solidFill>
                          <a:effectLst/>
                        </a:rPr>
                        <a:t>請求項</a:t>
                      </a:r>
                      <a:r>
                        <a:rPr lang="en-US" sz="2000" dirty="0">
                          <a:solidFill>
                            <a:schemeClr val="tx1"/>
                          </a:solidFill>
                          <a:effectLst/>
                        </a:rPr>
                        <a:t>1</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1</a:t>
                      </a:r>
                      <a:br>
                        <a:rPr lang="en-US" sz="2000" dirty="0">
                          <a:solidFill>
                            <a:schemeClr val="tx1"/>
                          </a:solidFill>
                          <a:effectLst/>
                        </a:rPr>
                      </a:br>
                      <a:r>
                        <a:rPr lang="en-US" sz="2000" dirty="0">
                          <a:solidFill>
                            <a:schemeClr val="tx1"/>
                          </a:solidFill>
                          <a:effectLst/>
                        </a:rPr>
                        <a:t>(TW 200727835)</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2</a:t>
                      </a:r>
                      <a:br>
                        <a:rPr lang="en-US" sz="2000" dirty="0">
                          <a:solidFill>
                            <a:schemeClr val="tx1"/>
                          </a:solidFill>
                          <a:effectLst/>
                        </a:rPr>
                      </a:br>
                      <a:r>
                        <a:rPr lang="en-US" sz="2000" dirty="0">
                          <a:solidFill>
                            <a:schemeClr val="tx1"/>
                          </a:solidFill>
                          <a:effectLst/>
                        </a:rPr>
                        <a:t>(TW I388508)</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altLang="en-US" sz="2000" dirty="0">
                          <a:solidFill>
                            <a:schemeClr val="tx1"/>
                          </a:solidFill>
                          <a:effectLst/>
                          <a:latin typeface="Times New Roman" panose="02020603050405020304" pitchFamily="18" charset="0"/>
                          <a:ea typeface="新細明體" panose="02020500000000000000" pitchFamily="18" charset="-120"/>
                        </a:rPr>
                        <a:t>常見</a:t>
                      </a:r>
                      <a:r>
                        <a:rPr lang="en-US" altLang="zh-TW" sz="2000" dirty="0">
                          <a:solidFill>
                            <a:schemeClr val="tx1"/>
                          </a:solidFill>
                          <a:effectLst/>
                          <a:latin typeface="Times New Roman" panose="02020603050405020304" pitchFamily="18" charset="0"/>
                          <a:ea typeface="新細明體" panose="02020500000000000000" pitchFamily="18" charset="-120"/>
                        </a:rPr>
                        <a:t/>
                      </a:r>
                      <a:br>
                        <a:rPr lang="en-US" altLang="zh-TW" sz="2000" dirty="0">
                          <a:solidFill>
                            <a:schemeClr val="tx1"/>
                          </a:solidFill>
                          <a:effectLst/>
                          <a:latin typeface="Times New Roman" panose="02020603050405020304" pitchFamily="18" charset="0"/>
                          <a:ea typeface="新細明體" panose="02020500000000000000" pitchFamily="18" charset="-120"/>
                        </a:rPr>
                      </a:br>
                      <a:r>
                        <a:rPr lang="zh-TW" altLang="en-US" sz="2000" dirty="0">
                          <a:solidFill>
                            <a:schemeClr val="tx1"/>
                          </a:solidFill>
                          <a:effectLst/>
                          <a:latin typeface="Times New Roman" panose="02020603050405020304" pitchFamily="18" charset="0"/>
                          <a:ea typeface="新細明體" panose="02020500000000000000" pitchFamily="18" charset="-120"/>
                        </a:rPr>
                        <a:t>（所以可組合）</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953238539"/>
                  </a:ext>
                </a:extLst>
              </a:tr>
              <a:tr h="898880">
                <a:tc>
                  <a:txBody>
                    <a:bodyPr/>
                    <a:lstStyle/>
                    <a:p>
                      <a:pPr algn="l">
                        <a:spcAft>
                          <a:spcPts val="0"/>
                        </a:spcAft>
                        <a:tabLst>
                          <a:tab pos="152400" algn="l"/>
                          <a:tab pos="228600" algn="l"/>
                        </a:tabLst>
                      </a:pPr>
                      <a:r>
                        <a:rPr lang="zh-TW" sz="2000" dirty="0">
                          <a:solidFill>
                            <a:schemeClr val="tx1"/>
                          </a:solidFill>
                          <a:effectLst/>
                        </a:rPr>
                        <a:t>一種用於產生小分子水的礦石組成物，包含：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一種用於產生小分子水的礦石組成物遠紅外線礦石，包含：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一種用於產生小分子水的磁波單元，包含：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675075269"/>
                  </a:ext>
                </a:extLst>
              </a:tr>
              <a:tr h="599253">
                <a:tc>
                  <a:txBody>
                    <a:bodyPr/>
                    <a:lstStyle/>
                    <a:p>
                      <a:pPr algn="l">
                        <a:spcAft>
                          <a:spcPts val="0"/>
                        </a:spcAft>
                        <a:tabLst>
                          <a:tab pos="152400" algn="l"/>
                          <a:tab pos="228600" algn="l"/>
                        </a:tabLst>
                      </a:pPr>
                      <a:r>
                        <a:rPr lang="zh-TW" sz="2000" dirty="0">
                          <a:solidFill>
                            <a:schemeClr val="tx1"/>
                          </a:solidFill>
                          <a:effectLst/>
                        </a:rPr>
                        <a:t>一電氣石</a:t>
                      </a:r>
                      <a:r>
                        <a:rPr lang="zh-TW" sz="2000" dirty="0">
                          <a:solidFill>
                            <a:schemeClr val="bg1">
                              <a:lumMod val="65000"/>
                            </a:schemeClr>
                          </a:solidFill>
                          <a:effectLst/>
                        </a:rPr>
                        <a:t>，含量</a:t>
                      </a:r>
                      <a:r>
                        <a:rPr lang="en-US" sz="2000" dirty="0">
                          <a:solidFill>
                            <a:schemeClr val="bg1">
                              <a:lumMod val="65000"/>
                            </a:schemeClr>
                          </a:solidFill>
                          <a:effectLst/>
                        </a:rPr>
                        <a:t>5</a:t>
                      </a:r>
                      <a:r>
                        <a:rPr lang="zh-TW" sz="2000" dirty="0">
                          <a:solidFill>
                            <a:schemeClr val="bg1">
                              <a:lumMod val="65000"/>
                            </a:schemeClr>
                          </a:solidFill>
                          <a:effectLst/>
                        </a:rPr>
                        <a:t>～</a:t>
                      </a:r>
                      <a:r>
                        <a:rPr lang="en-US" sz="2000" dirty="0">
                          <a:solidFill>
                            <a:schemeClr val="bg1">
                              <a:lumMod val="65000"/>
                            </a:schemeClr>
                          </a:solidFill>
                          <a:effectLst/>
                        </a:rPr>
                        <a:t>15wt%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電氣石；</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697527068"/>
                  </a:ext>
                </a:extLst>
              </a:tr>
              <a:tr h="599253">
                <a:tc>
                  <a:txBody>
                    <a:bodyPr/>
                    <a:lstStyle/>
                    <a:p>
                      <a:pPr algn="l">
                        <a:spcAft>
                          <a:spcPts val="0"/>
                        </a:spcAft>
                        <a:tabLst>
                          <a:tab pos="152400" algn="l"/>
                          <a:tab pos="228600" algn="l"/>
                        </a:tabLst>
                      </a:pPr>
                      <a:r>
                        <a:rPr lang="zh-TW" sz="2000" dirty="0">
                          <a:solidFill>
                            <a:schemeClr val="tx1"/>
                          </a:solidFill>
                          <a:effectLst/>
                        </a:rPr>
                        <a:t>一石英</a:t>
                      </a:r>
                      <a:r>
                        <a:rPr lang="zh-TW" sz="2000" dirty="0">
                          <a:solidFill>
                            <a:schemeClr val="bg1">
                              <a:lumMod val="65000"/>
                            </a:schemeClr>
                          </a:solidFill>
                          <a:effectLst/>
                        </a:rPr>
                        <a:t>，含量</a:t>
                      </a:r>
                      <a:r>
                        <a:rPr lang="en-US" sz="2000" dirty="0">
                          <a:solidFill>
                            <a:schemeClr val="bg1">
                              <a:lumMod val="65000"/>
                            </a:schemeClr>
                          </a:solidFill>
                          <a:effectLst/>
                        </a:rPr>
                        <a:t>5</a:t>
                      </a:r>
                      <a:r>
                        <a:rPr lang="zh-TW" sz="2000" dirty="0">
                          <a:solidFill>
                            <a:schemeClr val="bg1">
                              <a:lumMod val="65000"/>
                            </a:schemeClr>
                          </a:solidFill>
                          <a:effectLst/>
                        </a:rPr>
                        <a:t>～</a:t>
                      </a:r>
                      <a:r>
                        <a:rPr lang="en-US" sz="2000" dirty="0">
                          <a:solidFill>
                            <a:schemeClr val="bg1">
                              <a:lumMod val="65000"/>
                            </a:schemeClr>
                          </a:solidFill>
                          <a:effectLst/>
                        </a:rPr>
                        <a:t>15wt%</a:t>
                      </a:r>
                      <a:r>
                        <a:rPr lang="zh-TW" alt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石英</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082998583"/>
                  </a:ext>
                </a:extLst>
              </a:tr>
              <a:tr h="599253">
                <a:tc>
                  <a:txBody>
                    <a:bodyPr/>
                    <a:lstStyle/>
                    <a:p>
                      <a:pPr algn="l">
                        <a:spcAft>
                          <a:spcPts val="0"/>
                        </a:spcAft>
                        <a:tabLst>
                          <a:tab pos="152400" algn="l"/>
                          <a:tab pos="228600" algn="l"/>
                        </a:tabLst>
                      </a:pPr>
                      <a:r>
                        <a:rPr lang="zh-TW" sz="2000" dirty="0">
                          <a:solidFill>
                            <a:schemeClr val="tx1"/>
                          </a:solidFill>
                          <a:effectLst/>
                        </a:rPr>
                        <a:t>一磁土</a:t>
                      </a:r>
                      <a:r>
                        <a:rPr lang="zh-TW" sz="2000" dirty="0">
                          <a:solidFill>
                            <a:schemeClr val="bg1">
                              <a:lumMod val="65000"/>
                            </a:schemeClr>
                          </a:solidFill>
                          <a:effectLst/>
                        </a:rPr>
                        <a:t>，含量</a:t>
                      </a:r>
                      <a:r>
                        <a:rPr lang="en-US" sz="2000" dirty="0">
                          <a:solidFill>
                            <a:schemeClr val="bg1">
                              <a:lumMod val="65000"/>
                            </a:schemeClr>
                          </a:solidFill>
                          <a:effectLst/>
                        </a:rPr>
                        <a:t>25</a:t>
                      </a:r>
                      <a:r>
                        <a:rPr lang="zh-TW" sz="2000" dirty="0">
                          <a:solidFill>
                            <a:schemeClr val="bg1">
                              <a:lumMod val="65000"/>
                            </a:schemeClr>
                          </a:solidFill>
                          <a:effectLst/>
                        </a:rPr>
                        <a:t>～</a:t>
                      </a:r>
                      <a:r>
                        <a:rPr lang="en-US" sz="2000" dirty="0">
                          <a:solidFill>
                            <a:schemeClr val="bg1">
                              <a:lumMod val="65000"/>
                            </a:schemeClr>
                          </a:solidFill>
                          <a:effectLst/>
                        </a:rPr>
                        <a:t>35wt%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磁鐵粉</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791427837"/>
                  </a:ext>
                </a:extLst>
              </a:tr>
              <a:tr h="599253">
                <a:tc>
                  <a:txBody>
                    <a:bodyPr/>
                    <a:lstStyle/>
                    <a:p>
                      <a:pPr algn="l">
                        <a:spcAft>
                          <a:spcPts val="0"/>
                        </a:spcAft>
                        <a:tabLst>
                          <a:tab pos="152400" algn="l"/>
                          <a:tab pos="228600" algn="l"/>
                        </a:tabLst>
                      </a:pPr>
                      <a:r>
                        <a:rPr lang="zh-TW" sz="2000" dirty="0">
                          <a:solidFill>
                            <a:schemeClr val="tx1"/>
                          </a:solidFill>
                          <a:effectLst/>
                        </a:rPr>
                        <a:t>一白雲石</a:t>
                      </a:r>
                      <a:r>
                        <a:rPr lang="zh-TW" sz="2000" dirty="0">
                          <a:solidFill>
                            <a:schemeClr val="bg1">
                              <a:lumMod val="65000"/>
                            </a:schemeClr>
                          </a:solidFill>
                          <a:effectLst/>
                        </a:rPr>
                        <a:t>，含量</a:t>
                      </a:r>
                      <a:r>
                        <a:rPr lang="en-US" sz="2000" dirty="0">
                          <a:solidFill>
                            <a:schemeClr val="bg1">
                              <a:lumMod val="65000"/>
                            </a:schemeClr>
                          </a:solidFill>
                          <a:effectLst/>
                        </a:rPr>
                        <a:t>15</a:t>
                      </a:r>
                      <a:r>
                        <a:rPr lang="zh-TW" sz="2000" dirty="0">
                          <a:solidFill>
                            <a:schemeClr val="bg1">
                              <a:lumMod val="65000"/>
                            </a:schemeClr>
                          </a:solidFill>
                          <a:effectLst/>
                        </a:rPr>
                        <a:t>～</a:t>
                      </a:r>
                      <a:r>
                        <a:rPr lang="en-US" sz="2000" dirty="0">
                          <a:solidFill>
                            <a:schemeClr val="bg1">
                              <a:lumMod val="65000"/>
                            </a:schemeClr>
                          </a:solidFill>
                          <a:effectLst/>
                        </a:rPr>
                        <a:t>20wt%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白雲石；</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3181433854"/>
                  </a:ext>
                </a:extLst>
              </a:tr>
              <a:tr h="599253">
                <a:tc>
                  <a:txBody>
                    <a:bodyPr/>
                    <a:lstStyle/>
                    <a:p>
                      <a:pPr algn="l">
                        <a:spcAft>
                          <a:spcPts val="0"/>
                        </a:spcAft>
                        <a:tabLst>
                          <a:tab pos="152400" algn="l"/>
                          <a:tab pos="228600" algn="l"/>
                        </a:tabLst>
                      </a:pPr>
                      <a:r>
                        <a:rPr lang="zh-TW" sz="2000" dirty="0">
                          <a:solidFill>
                            <a:schemeClr val="tx1"/>
                          </a:solidFill>
                          <a:effectLst/>
                        </a:rPr>
                        <a:t>一頁岩</a:t>
                      </a:r>
                      <a:r>
                        <a:rPr lang="zh-TW" sz="2000" dirty="0">
                          <a:solidFill>
                            <a:schemeClr val="bg1">
                              <a:lumMod val="65000"/>
                            </a:schemeClr>
                          </a:solidFill>
                          <a:effectLst/>
                        </a:rPr>
                        <a:t>，含量</a:t>
                      </a:r>
                      <a:r>
                        <a:rPr lang="en-US" sz="2000" dirty="0">
                          <a:solidFill>
                            <a:schemeClr val="bg1">
                              <a:lumMod val="65000"/>
                            </a:schemeClr>
                          </a:solidFill>
                          <a:effectLst/>
                        </a:rPr>
                        <a:t>15~20wt%</a:t>
                      </a:r>
                      <a:r>
                        <a:rPr lang="zh-TW" sz="2000" dirty="0">
                          <a:solidFill>
                            <a:schemeClr val="tx1"/>
                          </a:solidFill>
                          <a:effectLst/>
                        </a:rPr>
                        <a:t>；以及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頁岩</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658925234"/>
                  </a:ext>
                </a:extLst>
              </a:tr>
              <a:tr h="299627">
                <a:tc>
                  <a:txBody>
                    <a:bodyPr/>
                    <a:lstStyle/>
                    <a:p>
                      <a:pPr algn="l">
                        <a:spcAft>
                          <a:spcPts val="0"/>
                        </a:spcAft>
                        <a:tabLst>
                          <a:tab pos="152400" algn="l"/>
                          <a:tab pos="228600" algn="l"/>
                        </a:tabLst>
                      </a:pPr>
                      <a:r>
                        <a:rPr lang="zh-TW" sz="2000" dirty="0">
                          <a:solidFill>
                            <a:schemeClr val="tx1"/>
                          </a:solidFill>
                          <a:effectLst/>
                        </a:rPr>
                        <a:t>一瓷土</a:t>
                      </a:r>
                      <a:r>
                        <a:rPr lang="zh-TW" sz="2000" dirty="0">
                          <a:solidFill>
                            <a:schemeClr val="bg1">
                              <a:lumMod val="65000"/>
                            </a:schemeClr>
                          </a:solidFill>
                          <a:effectLst/>
                        </a:rPr>
                        <a:t>，含量</a:t>
                      </a:r>
                      <a:r>
                        <a:rPr lang="en-US" sz="2000" dirty="0">
                          <a:solidFill>
                            <a:schemeClr val="bg1">
                              <a:lumMod val="65000"/>
                            </a:schemeClr>
                          </a:solidFill>
                          <a:effectLst/>
                        </a:rPr>
                        <a:t>5</a:t>
                      </a:r>
                      <a:r>
                        <a:rPr lang="zh-TW" sz="2000" dirty="0">
                          <a:solidFill>
                            <a:schemeClr val="bg1">
                              <a:lumMod val="65000"/>
                            </a:schemeClr>
                          </a:solidFill>
                          <a:effectLst/>
                        </a:rPr>
                        <a:t>～</a:t>
                      </a:r>
                      <a:r>
                        <a:rPr lang="en-US" sz="2000" dirty="0">
                          <a:solidFill>
                            <a:schemeClr val="bg1">
                              <a:lumMod val="65000"/>
                            </a:schemeClr>
                          </a:solidFill>
                          <a:effectLst/>
                        </a:rPr>
                        <a:t>25wt%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瓷土</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546525733"/>
                  </a:ext>
                </a:extLst>
              </a:tr>
            </a:tbl>
          </a:graphicData>
        </a:graphic>
      </p:graphicFrame>
    </p:spTree>
    <p:extLst>
      <p:ext uri="{BB962C8B-B14F-4D97-AF65-F5344CB8AC3E}">
        <p14:creationId xmlns:p14="http://schemas.microsoft.com/office/powerpoint/2010/main" val="2656675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36</a:t>
            </a:fld>
            <a:endParaRPr kumimoji="1" lang="ja-JP" altLang="en-US"/>
          </a:p>
        </p:txBody>
      </p:sp>
      <p:pic>
        <p:nvPicPr>
          <p:cNvPr id="9" name="圖片 8">
            <a:extLst>
              <a:ext uri="{FF2B5EF4-FFF2-40B4-BE49-F238E27FC236}">
                <a16:creationId xmlns:a16="http://schemas.microsoft.com/office/drawing/2014/main" xmlns="" id="{DF07CE51-1D5D-4399-8EE2-9CC1E4A2C2AE}"/>
              </a:ext>
            </a:extLst>
          </p:cNvPr>
          <p:cNvPicPr>
            <a:picLocks noChangeAspect="1"/>
          </p:cNvPicPr>
          <p:nvPr/>
        </p:nvPicPr>
        <p:blipFill>
          <a:blip r:embed="rId3"/>
          <a:stretch>
            <a:fillRect/>
          </a:stretch>
        </p:blipFill>
        <p:spPr>
          <a:xfrm>
            <a:off x="278459" y="1732765"/>
            <a:ext cx="8587082" cy="3988782"/>
          </a:xfrm>
          <a:prstGeom prst="rect">
            <a:avLst/>
          </a:prstGeom>
        </p:spPr>
      </p:pic>
    </p:spTree>
    <p:extLst>
      <p:ext uri="{BB962C8B-B14F-4D97-AF65-F5344CB8AC3E}">
        <p14:creationId xmlns:p14="http://schemas.microsoft.com/office/powerpoint/2010/main" val="4014650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37</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1884618"/>
          </a:xfrm>
          <a:prstGeom prst="rect">
            <a:avLst/>
          </a:prstGeom>
        </p:spPr>
        <p:txBody>
          <a:bodyPr wrap="square">
            <a:spAutoFit/>
          </a:bodyPr>
          <a:lstStyle/>
          <a:p>
            <a:pPr marL="342900" indent="-342900">
              <a:lnSpc>
                <a:spcPct val="150000"/>
              </a:lnSpc>
              <a:spcAft>
                <a:spcPts val="0"/>
              </a:spcAft>
              <a:buFont typeface="Wingdings" panose="05000000000000000000" pitchFamily="2" charset="2"/>
              <a:buChar char="l"/>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揭示</a:t>
            </a:r>
            <a:r>
              <a:rPr lang="zh-TW" altLang="zh-TW" sz="2000" kern="100" dirty="0">
                <a:latin typeface="Times New Roman" panose="02020603050405020304" pitchFamily="18" charset="0"/>
              </a:rPr>
              <a:t>一種用於產生小分子水的遠紅外線礦石，</a:t>
            </a:r>
            <a:r>
              <a:rPr lang="zh-TW" altLang="en-US" sz="2000" kern="100" dirty="0">
                <a:latin typeface="Times New Roman" panose="02020603050405020304" pitchFamily="18" charset="0"/>
              </a:rPr>
              <a:t>至少</a:t>
            </a:r>
            <a:r>
              <a:rPr lang="zh-TW" altLang="zh-TW" sz="2000" kern="100" dirty="0">
                <a:latin typeface="Times New Roman" panose="02020603050405020304" pitchFamily="18" charset="0"/>
              </a:rPr>
              <a:t>包含</a:t>
            </a:r>
            <a:r>
              <a:rPr lang="zh-TW" altLang="en-US" sz="2000" kern="100" dirty="0">
                <a:latin typeface="Times New Roman" panose="02020603050405020304" pitchFamily="18" charset="0"/>
              </a:rPr>
              <a:t>氧化鋁、氧化鋯、氧化鎂、二氧化鈦、二氧化鈦等氧化物的天然礦石，如麥飯石、晶石、花崗石、電氣石、白雲石及燒熱的焦炭、竹探等材料。請求項</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與引證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皆屬水處理之相關領域，且具有共通之小分子水、電氣石、白雲石等特徵。</a:t>
            </a:r>
            <a:endParaRPr lang="en-US" altLang="zh-TW" sz="2000" kern="100" dirty="0">
              <a:latin typeface="Times New Roman" panose="02020603050405020304" pitchFamily="18" charset="0"/>
            </a:endParaRPr>
          </a:p>
        </p:txBody>
      </p:sp>
      <p:grpSp>
        <p:nvGrpSpPr>
          <p:cNvPr id="15" name="群組 14">
            <a:extLst>
              <a:ext uri="{FF2B5EF4-FFF2-40B4-BE49-F238E27FC236}">
                <a16:creationId xmlns:a16="http://schemas.microsoft.com/office/drawing/2014/main" xmlns="" id="{EE6C27CB-41D1-4E48-9EE5-9D0ACD732AD7}"/>
              </a:ext>
            </a:extLst>
          </p:cNvPr>
          <p:cNvGrpSpPr/>
          <p:nvPr/>
        </p:nvGrpSpPr>
        <p:grpSpPr>
          <a:xfrm>
            <a:off x="539552" y="2932679"/>
            <a:ext cx="7746682" cy="3925321"/>
            <a:chOff x="107504" y="2901179"/>
            <a:chExt cx="7746682" cy="3925321"/>
          </a:xfrm>
        </p:grpSpPr>
        <p:pic>
          <p:nvPicPr>
            <p:cNvPr id="3" name="圖片 2">
              <a:extLst>
                <a:ext uri="{FF2B5EF4-FFF2-40B4-BE49-F238E27FC236}">
                  <a16:creationId xmlns:a16="http://schemas.microsoft.com/office/drawing/2014/main" xmlns="" id="{71880D41-C12F-455C-8F12-E76BCF229FEB}"/>
                </a:ext>
              </a:extLst>
            </p:cNvPr>
            <p:cNvPicPr>
              <a:picLocks noChangeAspect="1"/>
            </p:cNvPicPr>
            <p:nvPr/>
          </p:nvPicPr>
          <p:blipFill>
            <a:blip r:embed="rId3"/>
            <a:stretch>
              <a:fillRect/>
            </a:stretch>
          </p:blipFill>
          <p:spPr>
            <a:xfrm>
              <a:off x="107504" y="3956821"/>
              <a:ext cx="7632848" cy="2869679"/>
            </a:xfrm>
            <a:prstGeom prst="rect">
              <a:avLst/>
            </a:prstGeom>
          </p:spPr>
        </p:pic>
        <p:pic>
          <p:nvPicPr>
            <p:cNvPr id="5" name="圖片 4">
              <a:extLst>
                <a:ext uri="{FF2B5EF4-FFF2-40B4-BE49-F238E27FC236}">
                  <a16:creationId xmlns:a16="http://schemas.microsoft.com/office/drawing/2014/main" xmlns="" id="{DA089239-29FE-487D-BB73-22C0B926227F}"/>
                </a:ext>
              </a:extLst>
            </p:cNvPr>
            <p:cNvPicPr>
              <a:picLocks noChangeAspect="1"/>
            </p:cNvPicPr>
            <p:nvPr/>
          </p:nvPicPr>
          <p:blipFill>
            <a:blip r:embed="rId4"/>
            <a:stretch>
              <a:fillRect/>
            </a:stretch>
          </p:blipFill>
          <p:spPr>
            <a:xfrm>
              <a:off x="107504" y="2901179"/>
              <a:ext cx="7746682" cy="960969"/>
            </a:xfrm>
            <a:prstGeom prst="rect">
              <a:avLst/>
            </a:prstGeom>
          </p:spPr>
        </p:pic>
        <p:cxnSp>
          <p:nvCxnSpPr>
            <p:cNvPr id="7" name="直線接點 6">
              <a:extLst>
                <a:ext uri="{FF2B5EF4-FFF2-40B4-BE49-F238E27FC236}">
                  <a16:creationId xmlns:a16="http://schemas.microsoft.com/office/drawing/2014/main" xmlns="" id="{1F2BEA16-309F-46D2-B0C8-55185E21D231}"/>
                </a:ext>
              </a:extLst>
            </p:cNvPr>
            <p:cNvCxnSpPr/>
            <p:nvPr/>
          </p:nvCxnSpPr>
          <p:spPr>
            <a:xfrm>
              <a:off x="7308304" y="3212976"/>
              <a:ext cx="545882"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直線接點 9">
              <a:extLst>
                <a:ext uri="{FF2B5EF4-FFF2-40B4-BE49-F238E27FC236}">
                  <a16:creationId xmlns:a16="http://schemas.microsoft.com/office/drawing/2014/main" xmlns="" id="{BAF610F6-DE6D-43F3-A2E7-1C2AC5A7E4CD}"/>
                </a:ext>
              </a:extLst>
            </p:cNvPr>
            <p:cNvCxnSpPr>
              <a:cxnSpLocks/>
            </p:cNvCxnSpPr>
            <p:nvPr/>
          </p:nvCxnSpPr>
          <p:spPr>
            <a:xfrm>
              <a:off x="107504" y="3789040"/>
              <a:ext cx="1872208"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直線接點 11">
              <a:extLst>
                <a:ext uri="{FF2B5EF4-FFF2-40B4-BE49-F238E27FC236}">
                  <a16:creationId xmlns:a16="http://schemas.microsoft.com/office/drawing/2014/main" xmlns="" id="{08BE6649-F480-4A81-9A6A-8747418DF704}"/>
                </a:ext>
              </a:extLst>
            </p:cNvPr>
            <p:cNvCxnSpPr>
              <a:cxnSpLocks/>
            </p:cNvCxnSpPr>
            <p:nvPr/>
          </p:nvCxnSpPr>
          <p:spPr>
            <a:xfrm>
              <a:off x="2411760" y="4221088"/>
              <a:ext cx="3672408"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直線接點 13">
              <a:extLst>
                <a:ext uri="{FF2B5EF4-FFF2-40B4-BE49-F238E27FC236}">
                  <a16:creationId xmlns:a16="http://schemas.microsoft.com/office/drawing/2014/main" xmlns="" id="{FFED0D6E-9030-4F4A-95C2-0B7240B797D8}"/>
                </a:ext>
              </a:extLst>
            </p:cNvPr>
            <p:cNvCxnSpPr>
              <a:cxnSpLocks/>
            </p:cNvCxnSpPr>
            <p:nvPr/>
          </p:nvCxnSpPr>
          <p:spPr>
            <a:xfrm>
              <a:off x="3635896" y="5229200"/>
              <a:ext cx="3960440"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直線接點 15">
              <a:extLst>
                <a:ext uri="{FF2B5EF4-FFF2-40B4-BE49-F238E27FC236}">
                  <a16:creationId xmlns:a16="http://schemas.microsoft.com/office/drawing/2014/main" xmlns="" id="{254A233F-59CC-4433-8960-42AA831BEC2F}"/>
                </a:ext>
              </a:extLst>
            </p:cNvPr>
            <p:cNvCxnSpPr>
              <a:cxnSpLocks/>
            </p:cNvCxnSpPr>
            <p:nvPr/>
          </p:nvCxnSpPr>
          <p:spPr>
            <a:xfrm>
              <a:off x="179512" y="5733256"/>
              <a:ext cx="7416824"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直線接點 17">
              <a:extLst>
                <a:ext uri="{FF2B5EF4-FFF2-40B4-BE49-F238E27FC236}">
                  <a16:creationId xmlns:a16="http://schemas.microsoft.com/office/drawing/2014/main" xmlns="" id="{23AB9E7A-F74B-4010-843D-283EC8228FF3}"/>
                </a:ext>
              </a:extLst>
            </p:cNvPr>
            <p:cNvCxnSpPr>
              <a:cxnSpLocks/>
            </p:cNvCxnSpPr>
            <p:nvPr/>
          </p:nvCxnSpPr>
          <p:spPr>
            <a:xfrm>
              <a:off x="179512" y="6237312"/>
              <a:ext cx="7416824"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850624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38</a:t>
            </a:fld>
            <a:endParaRPr kumimoji="1" lang="ja-JP" altLang="en-US"/>
          </a:p>
        </p:txBody>
      </p:sp>
      <p:pic>
        <p:nvPicPr>
          <p:cNvPr id="13" name="圖片 12">
            <a:extLst>
              <a:ext uri="{FF2B5EF4-FFF2-40B4-BE49-F238E27FC236}">
                <a16:creationId xmlns:a16="http://schemas.microsoft.com/office/drawing/2014/main" xmlns="" id="{B1ECAC89-BBAB-4154-958D-9A14A95AFD1C}"/>
              </a:ext>
            </a:extLst>
          </p:cNvPr>
          <p:cNvPicPr>
            <a:picLocks noChangeAspect="1"/>
          </p:cNvPicPr>
          <p:nvPr/>
        </p:nvPicPr>
        <p:blipFill>
          <a:blip r:embed="rId3"/>
          <a:stretch>
            <a:fillRect/>
          </a:stretch>
        </p:blipFill>
        <p:spPr>
          <a:xfrm>
            <a:off x="233999" y="1916832"/>
            <a:ext cx="8676001" cy="4011012"/>
          </a:xfrm>
          <a:prstGeom prst="rect">
            <a:avLst/>
          </a:prstGeom>
        </p:spPr>
      </p:pic>
    </p:spTree>
    <p:extLst>
      <p:ext uri="{BB962C8B-B14F-4D97-AF65-F5344CB8AC3E}">
        <p14:creationId xmlns:p14="http://schemas.microsoft.com/office/powerpoint/2010/main" val="3591994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39</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1422954"/>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揭示可得水分子更細化的磁波單元，而磁波單元係由磁鐵粉、遠紅外線材料、陶瓷構成。請求項</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與引證</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皆屬水處理之相關領域，且具有共通之海水淡化、磁波（磁石磁土）、小分子水等特徵。</a:t>
            </a:r>
            <a:endParaRPr lang="en-US" altLang="zh-TW" sz="2000" kern="100" dirty="0">
              <a:latin typeface="Times New Roman" panose="02020603050405020304" pitchFamily="18" charset="0"/>
            </a:endParaRPr>
          </a:p>
        </p:txBody>
      </p:sp>
      <p:grpSp>
        <p:nvGrpSpPr>
          <p:cNvPr id="14" name="群組 13">
            <a:extLst>
              <a:ext uri="{FF2B5EF4-FFF2-40B4-BE49-F238E27FC236}">
                <a16:creationId xmlns:a16="http://schemas.microsoft.com/office/drawing/2014/main" xmlns="" id="{F9A9FD9D-5457-428C-86D8-7A76F875F70C}"/>
              </a:ext>
            </a:extLst>
          </p:cNvPr>
          <p:cNvGrpSpPr/>
          <p:nvPr/>
        </p:nvGrpSpPr>
        <p:grpSpPr>
          <a:xfrm>
            <a:off x="982902" y="2474750"/>
            <a:ext cx="7056784" cy="4181396"/>
            <a:chOff x="982902" y="2474750"/>
            <a:chExt cx="7056784" cy="4181396"/>
          </a:xfrm>
        </p:grpSpPr>
        <p:pic>
          <p:nvPicPr>
            <p:cNvPr id="7" name="圖片 6">
              <a:extLst>
                <a:ext uri="{FF2B5EF4-FFF2-40B4-BE49-F238E27FC236}">
                  <a16:creationId xmlns:a16="http://schemas.microsoft.com/office/drawing/2014/main" xmlns="" id="{A756785D-8290-4886-A870-877E7E8D3E48}"/>
                </a:ext>
              </a:extLst>
            </p:cNvPr>
            <p:cNvPicPr>
              <a:picLocks noChangeAspect="1"/>
            </p:cNvPicPr>
            <p:nvPr/>
          </p:nvPicPr>
          <p:blipFill>
            <a:blip r:embed="rId3"/>
            <a:stretch>
              <a:fillRect/>
            </a:stretch>
          </p:blipFill>
          <p:spPr>
            <a:xfrm>
              <a:off x="982902" y="2474750"/>
              <a:ext cx="7056784" cy="4181396"/>
            </a:xfrm>
            <a:prstGeom prst="rect">
              <a:avLst/>
            </a:prstGeom>
          </p:spPr>
        </p:pic>
        <p:cxnSp>
          <p:nvCxnSpPr>
            <p:cNvPr id="10" name="直線接點 9">
              <a:extLst>
                <a:ext uri="{FF2B5EF4-FFF2-40B4-BE49-F238E27FC236}">
                  <a16:creationId xmlns:a16="http://schemas.microsoft.com/office/drawing/2014/main" xmlns="" id="{728AB0EA-D764-4E66-8FDD-DE4856C35C7F}"/>
                </a:ext>
              </a:extLst>
            </p:cNvPr>
            <p:cNvCxnSpPr>
              <a:cxnSpLocks/>
            </p:cNvCxnSpPr>
            <p:nvPr/>
          </p:nvCxnSpPr>
          <p:spPr>
            <a:xfrm>
              <a:off x="5508104" y="2780928"/>
              <a:ext cx="2376264"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直線接點 11">
              <a:extLst>
                <a:ext uri="{FF2B5EF4-FFF2-40B4-BE49-F238E27FC236}">
                  <a16:creationId xmlns:a16="http://schemas.microsoft.com/office/drawing/2014/main" xmlns="" id="{DBE82EDB-4F36-4626-8E53-E17CCEF05635}"/>
                </a:ext>
              </a:extLst>
            </p:cNvPr>
            <p:cNvCxnSpPr>
              <a:cxnSpLocks/>
            </p:cNvCxnSpPr>
            <p:nvPr/>
          </p:nvCxnSpPr>
          <p:spPr>
            <a:xfrm>
              <a:off x="982902" y="3284984"/>
              <a:ext cx="3960440"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線接點 12">
              <a:extLst>
                <a:ext uri="{FF2B5EF4-FFF2-40B4-BE49-F238E27FC236}">
                  <a16:creationId xmlns:a16="http://schemas.microsoft.com/office/drawing/2014/main" xmlns="" id="{64C9C475-C58E-46B9-960D-A0CDE6EDA64A}"/>
                </a:ext>
              </a:extLst>
            </p:cNvPr>
            <p:cNvCxnSpPr>
              <a:cxnSpLocks/>
            </p:cNvCxnSpPr>
            <p:nvPr/>
          </p:nvCxnSpPr>
          <p:spPr>
            <a:xfrm>
              <a:off x="2195736" y="6165304"/>
              <a:ext cx="5688632"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直線接點 14">
              <a:extLst>
                <a:ext uri="{FF2B5EF4-FFF2-40B4-BE49-F238E27FC236}">
                  <a16:creationId xmlns:a16="http://schemas.microsoft.com/office/drawing/2014/main" xmlns="" id="{A41805E4-D73B-47BE-9784-15D87B531C68}"/>
                </a:ext>
              </a:extLst>
            </p:cNvPr>
            <p:cNvCxnSpPr>
              <a:cxnSpLocks/>
              <a:endCxn id="7" idx="2"/>
            </p:cNvCxnSpPr>
            <p:nvPr/>
          </p:nvCxnSpPr>
          <p:spPr>
            <a:xfrm>
              <a:off x="982902" y="6656146"/>
              <a:ext cx="3528392"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50798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p:txBody>
          <a:bodyPr/>
          <a:lstStyle/>
          <a:p>
            <a:r>
              <a:rPr lang="zh-TW" altLang="en-US">
                <a:latin typeface="Arial" charset="0"/>
              </a:rPr>
              <a:t>進步性</a:t>
            </a:r>
          </a:p>
        </p:txBody>
      </p:sp>
      <p:sp>
        <p:nvSpPr>
          <p:cNvPr id="34818" name="內容版面配置區 2"/>
          <p:cNvSpPr>
            <a:spLocks noGrp="1"/>
          </p:cNvSpPr>
          <p:nvPr>
            <p:ph idx="1"/>
          </p:nvPr>
        </p:nvSpPr>
        <p:spPr/>
        <p:txBody>
          <a:bodyPr/>
          <a:lstStyle/>
          <a:p>
            <a:r>
              <a:rPr lang="zh-TW" altLang="en-US">
                <a:latin typeface="Verdana" charset="0"/>
              </a:rPr>
              <a:t>專利法第</a:t>
            </a:r>
            <a:r>
              <a:rPr lang="en-US" altLang="zh-TW">
                <a:latin typeface="Verdana" charset="0"/>
              </a:rPr>
              <a:t>22</a:t>
            </a:r>
            <a:r>
              <a:rPr lang="zh-TW" altLang="en-US">
                <a:latin typeface="Verdana" charset="0"/>
              </a:rPr>
              <a:t>條第</a:t>
            </a:r>
            <a:r>
              <a:rPr lang="en-US" altLang="zh-TW">
                <a:latin typeface="Verdana" charset="0"/>
              </a:rPr>
              <a:t>2</a:t>
            </a:r>
            <a:r>
              <a:rPr lang="zh-TW" altLang="en-US">
                <a:latin typeface="Verdana" charset="0"/>
              </a:rPr>
              <a:t>項：「發明雖前項各款所列情事，但為其所屬技術領域中</a:t>
            </a:r>
            <a:r>
              <a:rPr lang="zh-TW" altLang="en-US" u="sng">
                <a:solidFill>
                  <a:srgbClr val="FF0000"/>
                </a:solidFill>
                <a:latin typeface="Verdana" charset="0"/>
              </a:rPr>
              <a:t>具通常知識者</a:t>
            </a:r>
            <a:r>
              <a:rPr lang="zh-TW" altLang="en-US">
                <a:latin typeface="Verdana" charset="0"/>
              </a:rPr>
              <a:t>依</a:t>
            </a:r>
            <a:r>
              <a:rPr lang="zh-TW" altLang="en-US" u="sng">
                <a:latin typeface="Verdana" charset="0"/>
              </a:rPr>
              <a:t>申請前</a:t>
            </a:r>
            <a:r>
              <a:rPr lang="zh-TW" altLang="en-US">
                <a:latin typeface="Verdana" charset="0"/>
              </a:rPr>
              <a:t>之先前技術</a:t>
            </a:r>
            <a:r>
              <a:rPr lang="zh-TW" altLang="en-US" u="sng">
                <a:solidFill>
                  <a:srgbClr val="FF0000"/>
                </a:solidFill>
                <a:latin typeface="Verdana" charset="0"/>
              </a:rPr>
              <a:t>所能輕易完成</a:t>
            </a:r>
            <a:r>
              <a:rPr lang="zh-TW" altLang="en-US">
                <a:latin typeface="Verdana" charset="0"/>
              </a:rPr>
              <a:t>時，仍不得取得發明專利。」</a:t>
            </a:r>
            <a:endParaRPr lang="en-US" altLang="zh-TW">
              <a:latin typeface="Verdana" charset="0"/>
            </a:endParaRPr>
          </a:p>
          <a:p>
            <a:r>
              <a:rPr lang="zh-TW" altLang="en-US">
                <a:latin typeface="Verdana" charset="0"/>
              </a:rPr>
              <a:t>唯有具「新穎性」之申請案需進行「進步性」之審查</a:t>
            </a:r>
            <a:endParaRPr lang="en-US" altLang="zh-TW">
              <a:latin typeface="Verdana" charset="0"/>
            </a:endParaRPr>
          </a:p>
          <a:p>
            <a:endParaRPr lang="en-US" altLang="zh-TW">
              <a:latin typeface="Verdana" charset="0"/>
            </a:endParaRPr>
          </a:p>
        </p:txBody>
      </p:sp>
      <p:sp>
        <p:nvSpPr>
          <p:cNvPr id="348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orbel" charset="0"/>
                <a:ea typeface="新細明體" charset="0"/>
                <a:cs typeface="新細明體" charset="0"/>
              </a:defRPr>
            </a:lvl1pPr>
            <a:lvl2pPr marL="742950" indent="-285750">
              <a:defRPr kumimoji="1" sz="2400">
                <a:solidFill>
                  <a:schemeClr val="tx1"/>
                </a:solidFill>
                <a:latin typeface="Corbel" charset="0"/>
                <a:ea typeface="新細明體" charset="0"/>
              </a:defRPr>
            </a:lvl2pPr>
            <a:lvl3pPr marL="1143000" indent="-228600">
              <a:defRPr kumimoji="1" sz="2400">
                <a:solidFill>
                  <a:schemeClr val="tx1"/>
                </a:solidFill>
                <a:latin typeface="Corbel" charset="0"/>
                <a:ea typeface="新細明體" charset="0"/>
              </a:defRPr>
            </a:lvl3pPr>
            <a:lvl4pPr marL="1600200" indent="-228600">
              <a:defRPr kumimoji="1" sz="2400">
                <a:solidFill>
                  <a:schemeClr val="tx1"/>
                </a:solidFill>
                <a:latin typeface="Corbel" charset="0"/>
                <a:ea typeface="新細明體" charset="0"/>
              </a:defRPr>
            </a:lvl4pPr>
            <a:lvl5pPr marL="2057400" indent="-228600">
              <a:defRPr kumimoji="1" sz="2400">
                <a:solidFill>
                  <a:schemeClr val="tx1"/>
                </a:solidFill>
                <a:latin typeface="Corbel" charset="0"/>
                <a:ea typeface="新細明體" charset="0"/>
              </a:defRPr>
            </a:lvl5pPr>
            <a:lvl6pPr marL="2514600" indent="-228600" fontAlgn="base">
              <a:spcBef>
                <a:spcPct val="0"/>
              </a:spcBef>
              <a:spcAft>
                <a:spcPct val="0"/>
              </a:spcAft>
              <a:defRPr kumimoji="1" sz="2400">
                <a:solidFill>
                  <a:schemeClr val="tx1"/>
                </a:solidFill>
                <a:latin typeface="Corbel" charset="0"/>
                <a:ea typeface="新細明體" charset="0"/>
              </a:defRPr>
            </a:lvl6pPr>
            <a:lvl7pPr marL="2971800" indent="-228600" fontAlgn="base">
              <a:spcBef>
                <a:spcPct val="0"/>
              </a:spcBef>
              <a:spcAft>
                <a:spcPct val="0"/>
              </a:spcAft>
              <a:defRPr kumimoji="1" sz="2400">
                <a:solidFill>
                  <a:schemeClr val="tx1"/>
                </a:solidFill>
                <a:latin typeface="Corbel" charset="0"/>
                <a:ea typeface="新細明體" charset="0"/>
              </a:defRPr>
            </a:lvl7pPr>
            <a:lvl8pPr marL="3429000" indent="-228600" fontAlgn="base">
              <a:spcBef>
                <a:spcPct val="0"/>
              </a:spcBef>
              <a:spcAft>
                <a:spcPct val="0"/>
              </a:spcAft>
              <a:defRPr kumimoji="1" sz="2400">
                <a:solidFill>
                  <a:schemeClr val="tx1"/>
                </a:solidFill>
                <a:latin typeface="Corbel" charset="0"/>
                <a:ea typeface="新細明體" charset="0"/>
              </a:defRPr>
            </a:lvl8pPr>
            <a:lvl9pPr marL="3886200" indent="-228600" fontAlgn="base">
              <a:spcBef>
                <a:spcPct val="0"/>
              </a:spcBef>
              <a:spcAft>
                <a:spcPct val="0"/>
              </a:spcAft>
              <a:defRPr kumimoji="1" sz="2400">
                <a:solidFill>
                  <a:schemeClr val="tx1"/>
                </a:solidFill>
                <a:latin typeface="Corbel" charset="0"/>
                <a:ea typeface="新細明體" charset="0"/>
              </a:defRPr>
            </a:lvl9pPr>
          </a:lstStyle>
          <a:p>
            <a:fld id="{EDBB9D84-4657-6E49-B9FF-95733BC4FB4B}" type="slidenum">
              <a:rPr kumimoji="0" lang="en-US" altLang="zh-TW" sz="1100">
                <a:latin typeface="Verdana" charset="0"/>
              </a:rPr>
              <a:pPr/>
              <a:t>4</a:t>
            </a:fld>
            <a:endParaRPr kumimoji="0" lang="en-US" altLang="zh-TW" sz="1100">
              <a:latin typeface="Verdana" charset="0"/>
            </a:endParaRPr>
          </a:p>
        </p:txBody>
      </p:sp>
    </p:spTree>
    <p:extLst>
      <p:ext uri="{BB962C8B-B14F-4D97-AF65-F5344CB8AC3E}">
        <p14:creationId xmlns:p14="http://schemas.microsoft.com/office/powerpoint/2010/main" val="27628567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分析與答辯方向</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40</a:t>
            </a:fld>
            <a:endParaRPr kumimoji="1" lang="ja-JP" altLang="en-US"/>
          </a:p>
        </p:txBody>
      </p:sp>
      <p:graphicFrame>
        <p:nvGraphicFramePr>
          <p:cNvPr id="2" name="表格 1">
            <a:extLst>
              <a:ext uri="{FF2B5EF4-FFF2-40B4-BE49-F238E27FC236}">
                <a16:creationId xmlns:a16="http://schemas.microsoft.com/office/drawing/2014/main" xmlns="" id="{62814CE0-889F-4677-8B14-FE24A5579EE5}"/>
              </a:ext>
            </a:extLst>
          </p:cNvPr>
          <p:cNvGraphicFramePr>
            <a:graphicFrameLocks noGrp="1"/>
          </p:cNvGraphicFramePr>
          <p:nvPr/>
        </p:nvGraphicFramePr>
        <p:xfrm>
          <a:off x="251520" y="980728"/>
          <a:ext cx="8352928" cy="5562600"/>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xmlns="" val="2732398806"/>
                    </a:ext>
                  </a:extLst>
                </a:gridCol>
                <a:gridCol w="2160240">
                  <a:extLst>
                    <a:ext uri="{9D8B030D-6E8A-4147-A177-3AD203B41FA5}">
                      <a16:colId xmlns:a16="http://schemas.microsoft.com/office/drawing/2014/main" xmlns="" val="3078646932"/>
                    </a:ext>
                  </a:extLst>
                </a:gridCol>
                <a:gridCol w="2052228">
                  <a:extLst>
                    <a:ext uri="{9D8B030D-6E8A-4147-A177-3AD203B41FA5}">
                      <a16:colId xmlns:a16="http://schemas.microsoft.com/office/drawing/2014/main" xmlns="" val="3002502322"/>
                    </a:ext>
                  </a:extLst>
                </a:gridCol>
                <a:gridCol w="1908212">
                  <a:extLst>
                    <a:ext uri="{9D8B030D-6E8A-4147-A177-3AD203B41FA5}">
                      <a16:colId xmlns:a16="http://schemas.microsoft.com/office/drawing/2014/main" xmlns="" val="1468676634"/>
                    </a:ext>
                  </a:extLst>
                </a:gridCol>
              </a:tblGrid>
              <a:tr h="485750">
                <a:tc>
                  <a:txBody>
                    <a:bodyPr/>
                    <a:lstStyle/>
                    <a:p>
                      <a:pPr algn="l">
                        <a:lnSpc>
                          <a:spcPts val="2700"/>
                        </a:lnSpc>
                        <a:spcAft>
                          <a:spcPts val="0"/>
                        </a:spcAft>
                        <a:tabLst>
                          <a:tab pos="152400" algn="l"/>
                          <a:tab pos="228600" algn="l"/>
                        </a:tabLst>
                      </a:pPr>
                      <a:r>
                        <a:rPr lang="zh-TW" sz="2000" dirty="0">
                          <a:solidFill>
                            <a:schemeClr val="tx1"/>
                          </a:solidFill>
                          <a:effectLst/>
                        </a:rPr>
                        <a:t>請求項</a:t>
                      </a:r>
                      <a:r>
                        <a:rPr lang="en-US" sz="2000" dirty="0">
                          <a:solidFill>
                            <a:schemeClr val="tx1"/>
                          </a:solidFill>
                          <a:effectLst/>
                        </a:rPr>
                        <a:t>1</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1</a:t>
                      </a:r>
                      <a:br>
                        <a:rPr lang="en-US" sz="2000" dirty="0">
                          <a:solidFill>
                            <a:schemeClr val="tx1"/>
                          </a:solidFill>
                          <a:effectLst/>
                        </a:rPr>
                      </a:br>
                      <a:r>
                        <a:rPr lang="en-US" sz="2000" dirty="0">
                          <a:solidFill>
                            <a:schemeClr val="tx1"/>
                          </a:solidFill>
                          <a:effectLst/>
                        </a:rPr>
                        <a:t>(TW 200727835)</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2</a:t>
                      </a:r>
                      <a:br>
                        <a:rPr lang="en-US" sz="2000" dirty="0">
                          <a:solidFill>
                            <a:schemeClr val="tx1"/>
                          </a:solidFill>
                          <a:effectLst/>
                        </a:rPr>
                      </a:br>
                      <a:r>
                        <a:rPr lang="en-US" sz="2000" dirty="0">
                          <a:solidFill>
                            <a:schemeClr val="tx1"/>
                          </a:solidFill>
                          <a:effectLst/>
                        </a:rPr>
                        <a:t>(TW I388508)</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altLang="en-US" sz="2000" dirty="0">
                          <a:solidFill>
                            <a:schemeClr val="tx1"/>
                          </a:solidFill>
                          <a:effectLst/>
                          <a:latin typeface="Times New Roman" panose="02020603050405020304" pitchFamily="18" charset="0"/>
                          <a:ea typeface="新細明體" panose="02020500000000000000" pitchFamily="18" charset="-120"/>
                        </a:rPr>
                        <a:t>常見</a:t>
                      </a:r>
                      <a:endParaRPr lang="en-US" altLang="zh-TW" sz="2000" dirty="0">
                        <a:solidFill>
                          <a:schemeClr val="tx1"/>
                        </a:solidFill>
                        <a:effectLst/>
                        <a:latin typeface="Times New Roman" panose="02020603050405020304" pitchFamily="18" charset="0"/>
                        <a:ea typeface="新細明體" panose="02020500000000000000" pitchFamily="18" charset="-120"/>
                      </a:endParaRPr>
                    </a:p>
                    <a:p>
                      <a:pPr algn="l">
                        <a:lnSpc>
                          <a:spcPts val="2700"/>
                        </a:lnSpc>
                        <a:spcAft>
                          <a:spcPts val="0"/>
                        </a:spcAft>
                        <a:tabLst>
                          <a:tab pos="152400" algn="l"/>
                          <a:tab pos="228600" algn="l"/>
                        </a:tabLst>
                      </a:pPr>
                      <a:r>
                        <a:rPr lang="zh-TW" altLang="en-US" sz="2000" dirty="0">
                          <a:solidFill>
                            <a:schemeClr val="tx1"/>
                          </a:solidFill>
                          <a:effectLst/>
                          <a:latin typeface="Times New Roman" panose="02020603050405020304" pitchFamily="18" charset="0"/>
                          <a:ea typeface="+mn-ea"/>
                        </a:rPr>
                        <a:t>（所以可組合）</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953238539"/>
                  </a:ext>
                </a:extLst>
              </a:tr>
              <a:tr h="898880">
                <a:tc>
                  <a:txBody>
                    <a:bodyPr/>
                    <a:lstStyle/>
                    <a:p>
                      <a:pPr algn="l">
                        <a:spcAft>
                          <a:spcPts val="0"/>
                        </a:spcAft>
                        <a:tabLst>
                          <a:tab pos="152400" algn="l"/>
                          <a:tab pos="228600" algn="l"/>
                        </a:tabLst>
                      </a:pPr>
                      <a:r>
                        <a:rPr lang="zh-TW" sz="2000" dirty="0">
                          <a:solidFill>
                            <a:schemeClr val="tx1"/>
                          </a:solidFill>
                          <a:effectLst/>
                        </a:rPr>
                        <a:t>一種用於產生小分子水的礦石組成物，包含：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一種用於產生小分子水的礦石組成物遠紅外線礦石，包含：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一種用於產生小分子水的磁波單元，包含：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675075269"/>
                  </a:ext>
                </a:extLst>
              </a:tr>
              <a:tr h="599253">
                <a:tc>
                  <a:txBody>
                    <a:bodyPr/>
                    <a:lstStyle/>
                    <a:p>
                      <a:pPr algn="l">
                        <a:spcAft>
                          <a:spcPts val="0"/>
                        </a:spcAft>
                        <a:tabLst>
                          <a:tab pos="152400" algn="l"/>
                          <a:tab pos="228600" algn="l"/>
                        </a:tabLst>
                      </a:pPr>
                      <a:r>
                        <a:rPr lang="zh-TW" sz="2000" dirty="0">
                          <a:solidFill>
                            <a:schemeClr val="tx1"/>
                          </a:solidFill>
                          <a:effectLst/>
                        </a:rPr>
                        <a:t>一電氣石</a:t>
                      </a:r>
                      <a:r>
                        <a:rPr lang="zh-TW" sz="2000" dirty="0">
                          <a:solidFill>
                            <a:schemeClr val="bg1">
                              <a:lumMod val="65000"/>
                            </a:schemeClr>
                          </a:solidFill>
                          <a:effectLst/>
                        </a:rPr>
                        <a:t>，含量</a:t>
                      </a:r>
                      <a:r>
                        <a:rPr lang="en-US" sz="2000" dirty="0">
                          <a:solidFill>
                            <a:schemeClr val="bg1">
                              <a:lumMod val="65000"/>
                            </a:schemeClr>
                          </a:solidFill>
                          <a:effectLst/>
                        </a:rPr>
                        <a:t>5</a:t>
                      </a:r>
                      <a:r>
                        <a:rPr lang="zh-TW" sz="2000" dirty="0">
                          <a:solidFill>
                            <a:schemeClr val="bg1">
                              <a:lumMod val="65000"/>
                            </a:schemeClr>
                          </a:solidFill>
                          <a:effectLst/>
                        </a:rPr>
                        <a:t>～</a:t>
                      </a:r>
                      <a:r>
                        <a:rPr lang="en-US" sz="2000" dirty="0">
                          <a:solidFill>
                            <a:schemeClr val="bg1">
                              <a:lumMod val="65000"/>
                            </a:schemeClr>
                          </a:solidFill>
                          <a:effectLst/>
                        </a:rPr>
                        <a:t>15wt%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電氣石；</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697527068"/>
                  </a:ext>
                </a:extLst>
              </a:tr>
              <a:tr h="599253">
                <a:tc>
                  <a:txBody>
                    <a:bodyPr/>
                    <a:lstStyle/>
                    <a:p>
                      <a:pPr algn="l">
                        <a:spcAft>
                          <a:spcPts val="0"/>
                        </a:spcAft>
                        <a:tabLst>
                          <a:tab pos="152400" algn="l"/>
                          <a:tab pos="228600" algn="l"/>
                        </a:tabLst>
                      </a:pPr>
                      <a:r>
                        <a:rPr lang="zh-TW" sz="2000" dirty="0">
                          <a:solidFill>
                            <a:schemeClr val="tx1"/>
                          </a:solidFill>
                          <a:effectLst/>
                        </a:rPr>
                        <a:t>一石英</a:t>
                      </a:r>
                      <a:r>
                        <a:rPr lang="zh-TW" sz="2000" dirty="0">
                          <a:solidFill>
                            <a:schemeClr val="bg1">
                              <a:lumMod val="65000"/>
                            </a:schemeClr>
                          </a:solidFill>
                          <a:effectLst/>
                        </a:rPr>
                        <a:t>，含量</a:t>
                      </a:r>
                      <a:r>
                        <a:rPr lang="en-US" sz="2000" dirty="0">
                          <a:solidFill>
                            <a:schemeClr val="bg1">
                              <a:lumMod val="65000"/>
                            </a:schemeClr>
                          </a:solidFill>
                          <a:effectLst/>
                        </a:rPr>
                        <a:t>5</a:t>
                      </a:r>
                      <a:r>
                        <a:rPr lang="zh-TW" sz="2000" dirty="0">
                          <a:solidFill>
                            <a:schemeClr val="bg1">
                              <a:lumMod val="65000"/>
                            </a:schemeClr>
                          </a:solidFill>
                          <a:effectLst/>
                        </a:rPr>
                        <a:t>～</a:t>
                      </a:r>
                      <a:r>
                        <a:rPr lang="en-US" sz="2000" dirty="0">
                          <a:solidFill>
                            <a:schemeClr val="bg1">
                              <a:lumMod val="65000"/>
                            </a:schemeClr>
                          </a:solidFill>
                          <a:effectLst/>
                        </a:rPr>
                        <a:t>15wt%</a:t>
                      </a:r>
                      <a:r>
                        <a:rPr lang="zh-TW" alt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石英</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082998583"/>
                  </a:ext>
                </a:extLst>
              </a:tr>
              <a:tr h="599253">
                <a:tc>
                  <a:txBody>
                    <a:bodyPr/>
                    <a:lstStyle/>
                    <a:p>
                      <a:pPr algn="l">
                        <a:spcAft>
                          <a:spcPts val="0"/>
                        </a:spcAft>
                        <a:tabLst>
                          <a:tab pos="152400" algn="l"/>
                          <a:tab pos="228600" algn="l"/>
                        </a:tabLst>
                      </a:pPr>
                      <a:r>
                        <a:rPr lang="zh-TW" sz="2000" dirty="0">
                          <a:solidFill>
                            <a:schemeClr val="tx1"/>
                          </a:solidFill>
                          <a:effectLst/>
                        </a:rPr>
                        <a:t>一磁土</a:t>
                      </a:r>
                      <a:r>
                        <a:rPr lang="zh-TW" sz="2000" dirty="0">
                          <a:solidFill>
                            <a:schemeClr val="bg1">
                              <a:lumMod val="65000"/>
                            </a:schemeClr>
                          </a:solidFill>
                          <a:effectLst/>
                        </a:rPr>
                        <a:t>，含量</a:t>
                      </a:r>
                      <a:r>
                        <a:rPr lang="en-US" sz="2000" dirty="0">
                          <a:solidFill>
                            <a:schemeClr val="bg1">
                              <a:lumMod val="65000"/>
                            </a:schemeClr>
                          </a:solidFill>
                          <a:effectLst/>
                        </a:rPr>
                        <a:t>25</a:t>
                      </a:r>
                      <a:r>
                        <a:rPr lang="zh-TW" sz="2000" dirty="0">
                          <a:solidFill>
                            <a:schemeClr val="bg1">
                              <a:lumMod val="65000"/>
                            </a:schemeClr>
                          </a:solidFill>
                          <a:effectLst/>
                        </a:rPr>
                        <a:t>～</a:t>
                      </a:r>
                      <a:r>
                        <a:rPr lang="en-US" sz="2000" dirty="0">
                          <a:solidFill>
                            <a:schemeClr val="bg1">
                              <a:lumMod val="65000"/>
                            </a:schemeClr>
                          </a:solidFill>
                          <a:effectLst/>
                        </a:rPr>
                        <a:t>35wt%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磁鐵粉</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791427837"/>
                  </a:ext>
                </a:extLst>
              </a:tr>
              <a:tr h="599253">
                <a:tc>
                  <a:txBody>
                    <a:bodyPr/>
                    <a:lstStyle/>
                    <a:p>
                      <a:pPr algn="l">
                        <a:spcAft>
                          <a:spcPts val="0"/>
                        </a:spcAft>
                        <a:tabLst>
                          <a:tab pos="152400" algn="l"/>
                          <a:tab pos="228600" algn="l"/>
                        </a:tabLst>
                      </a:pPr>
                      <a:r>
                        <a:rPr lang="zh-TW" sz="2000" dirty="0">
                          <a:solidFill>
                            <a:schemeClr val="tx1"/>
                          </a:solidFill>
                          <a:effectLst/>
                        </a:rPr>
                        <a:t>一白雲石</a:t>
                      </a:r>
                      <a:r>
                        <a:rPr lang="zh-TW" sz="2000" dirty="0">
                          <a:solidFill>
                            <a:schemeClr val="bg1">
                              <a:lumMod val="65000"/>
                            </a:schemeClr>
                          </a:solidFill>
                          <a:effectLst/>
                        </a:rPr>
                        <a:t>，含量</a:t>
                      </a:r>
                      <a:r>
                        <a:rPr lang="en-US" sz="2000" dirty="0">
                          <a:solidFill>
                            <a:schemeClr val="bg1">
                              <a:lumMod val="65000"/>
                            </a:schemeClr>
                          </a:solidFill>
                          <a:effectLst/>
                        </a:rPr>
                        <a:t>15</a:t>
                      </a:r>
                      <a:r>
                        <a:rPr lang="zh-TW" sz="2000" dirty="0">
                          <a:solidFill>
                            <a:schemeClr val="bg1">
                              <a:lumMod val="65000"/>
                            </a:schemeClr>
                          </a:solidFill>
                          <a:effectLst/>
                        </a:rPr>
                        <a:t>～</a:t>
                      </a:r>
                      <a:r>
                        <a:rPr lang="en-US" sz="2000" dirty="0">
                          <a:solidFill>
                            <a:schemeClr val="bg1">
                              <a:lumMod val="65000"/>
                            </a:schemeClr>
                          </a:solidFill>
                          <a:effectLst/>
                        </a:rPr>
                        <a:t>20wt%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白雲石；</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3181433854"/>
                  </a:ext>
                </a:extLst>
              </a:tr>
              <a:tr h="599253">
                <a:tc>
                  <a:txBody>
                    <a:bodyPr/>
                    <a:lstStyle/>
                    <a:p>
                      <a:pPr algn="l">
                        <a:spcAft>
                          <a:spcPts val="0"/>
                        </a:spcAft>
                        <a:tabLst>
                          <a:tab pos="152400" algn="l"/>
                          <a:tab pos="228600" algn="l"/>
                        </a:tabLst>
                      </a:pPr>
                      <a:r>
                        <a:rPr lang="zh-TW" sz="2000" dirty="0">
                          <a:solidFill>
                            <a:schemeClr val="tx1"/>
                          </a:solidFill>
                          <a:effectLst/>
                        </a:rPr>
                        <a:t>一頁岩</a:t>
                      </a:r>
                      <a:r>
                        <a:rPr lang="zh-TW" sz="2000" dirty="0">
                          <a:solidFill>
                            <a:schemeClr val="bg1">
                              <a:lumMod val="65000"/>
                            </a:schemeClr>
                          </a:solidFill>
                          <a:effectLst/>
                        </a:rPr>
                        <a:t>，含量</a:t>
                      </a:r>
                      <a:r>
                        <a:rPr lang="en-US" sz="2000" dirty="0">
                          <a:solidFill>
                            <a:schemeClr val="bg1">
                              <a:lumMod val="65000"/>
                            </a:schemeClr>
                          </a:solidFill>
                          <a:effectLst/>
                        </a:rPr>
                        <a:t>15~20wt%</a:t>
                      </a:r>
                      <a:r>
                        <a:rPr lang="zh-TW" sz="2000" dirty="0">
                          <a:solidFill>
                            <a:schemeClr val="tx1"/>
                          </a:solidFill>
                          <a:effectLst/>
                        </a:rPr>
                        <a:t>；以及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頁岩</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658925234"/>
                  </a:ext>
                </a:extLst>
              </a:tr>
              <a:tr h="299627">
                <a:tc>
                  <a:txBody>
                    <a:bodyPr/>
                    <a:lstStyle/>
                    <a:p>
                      <a:pPr algn="l">
                        <a:spcAft>
                          <a:spcPts val="0"/>
                        </a:spcAft>
                        <a:tabLst>
                          <a:tab pos="152400" algn="l"/>
                          <a:tab pos="228600" algn="l"/>
                        </a:tabLst>
                      </a:pPr>
                      <a:r>
                        <a:rPr lang="zh-TW" sz="2000" dirty="0">
                          <a:solidFill>
                            <a:schemeClr val="tx1"/>
                          </a:solidFill>
                          <a:effectLst/>
                        </a:rPr>
                        <a:t>一瓷土</a:t>
                      </a:r>
                      <a:r>
                        <a:rPr lang="zh-TW" sz="2000" dirty="0">
                          <a:solidFill>
                            <a:schemeClr val="bg1">
                              <a:lumMod val="65000"/>
                            </a:schemeClr>
                          </a:solidFill>
                          <a:effectLst/>
                        </a:rPr>
                        <a:t>，含量</a:t>
                      </a:r>
                      <a:r>
                        <a:rPr lang="en-US" sz="2000" dirty="0">
                          <a:solidFill>
                            <a:schemeClr val="bg1">
                              <a:lumMod val="65000"/>
                            </a:schemeClr>
                          </a:solidFill>
                          <a:effectLst/>
                        </a:rPr>
                        <a:t>5</a:t>
                      </a:r>
                      <a:r>
                        <a:rPr lang="zh-TW" sz="2000" dirty="0">
                          <a:solidFill>
                            <a:schemeClr val="bg1">
                              <a:lumMod val="65000"/>
                            </a:schemeClr>
                          </a:solidFill>
                          <a:effectLst/>
                        </a:rPr>
                        <a:t>～</a:t>
                      </a:r>
                      <a:r>
                        <a:rPr lang="en-US" sz="2000" dirty="0">
                          <a:solidFill>
                            <a:schemeClr val="bg1">
                              <a:lumMod val="65000"/>
                            </a:schemeClr>
                          </a:solidFill>
                          <a:effectLst/>
                        </a:rPr>
                        <a:t>25wt%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瓷土</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546525733"/>
                  </a:ext>
                </a:extLst>
              </a:tr>
            </a:tbl>
          </a:graphicData>
        </a:graphic>
      </p:graphicFrame>
      <p:sp>
        <p:nvSpPr>
          <p:cNvPr id="4" name="文字方塊 3">
            <a:extLst>
              <a:ext uri="{FF2B5EF4-FFF2-40B4-BE49-F238E27FC236}">
                <a16:creationId xmlns:a16="http://schemas.microsoft.com/office/drawing/2014/main" xmlns="" id="{7F153B0B-CDC4-4707-B146-2FB8D76C0289}"/>
              </a:ext>
            </a:extLst>
          </p:cNvPr>
          <p:cNvSpPr txBox="1"/>
          <p:nvPr/>
        </p:nvSpPr>
        <p:spPr>
          <a:xfrm>
            <a:off x="2339752" y="1731196"/>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7" name="文字方塊 6">
            <a:extLst>
              <a:ext uri="{FF2B5EF4-FFF2-40B4-BE49-F238E27FC236}">
                <a16:creationId xmlns:a16="http://schemas.microsoft.com/office/drawing/2014/main" xmlns="" id="{89710F09-C547-4689-805E-4CABB49CEFA5}"/>
              </a:ext>
            </a:extLst>
          </p:cNvPr>
          <p:cNvSpPr txBox="1"/>
          <p:nvPr/>
        </p:nvSpPr>
        <p:spPr>
          <a:xfrm>
            <a:off x="2360962" y="2910113"/>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8" name="文字方塊 7">
            <a:extLst>
              <a:ext uri="{FF2B5EF4-FFF2-40B4-BE49-F238E27FC236}">
                <a16:creationId xmlns:a16="http://schemas.microsoft.com/office/drawing/2014/main" xmlns="" id="{EAA3E2B2-F8CE-4748-A60B-7F9184AB6F70}"/>
              </a:ext>
            </a:extLst>
          </p:cNvPr>
          <p:cNvSpPr txBox="1"/>
          <p:nvPr/>
        </p:nvSpPr>
        <p:spPr>
          <a:xfrm>
            <a:off x="2360962" y="4726720"/>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9" name="文字方塊 8">
            <a:extLst>
              <a:ext uri="{FF2B5EF4-FFF2-40B4-BE49-F238E27FC236}">
                <a16:creationId xmlns:a16="http://schemas.microsoft.com/office/drawing/2014/main" xmlns="" id="{0E4D5DFE-3824-44EF-8789-BD0F6068AAA0}"/>
              </a:ext>
            </a:extLst>
          </p:cNvPr>
          <p:cNvSpPr txBox="1"/>
          <p:nvPr/>
        </p:nvSpPr>
        <p:spPr>
          <a:xfrm>
            <a:off x="4545150" y="1715161"/>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10" name="文字方塊 9">
            <a:extLst>
              <a:ext uri="{FF2B5EF4-FFF2-40B4-BE49-F238E27FC236}">
                <a16:creationId xmlns:a16="http://schemas.microsoft.com/office/drawing/2014/main" xmlns="" id="{DA4701FF-1D1F-4765-8FCE-F7B77A61C6E3}"/>
              </a:ext>
            </a:extLst>
          </p:cNvPr>
          <p:cNvSpPr txBox="1"/>
          <p:nvPr/>
        </p:nvSpPr>
        <p:spPr>
          <a:xfrm>
            <a:off x="4572000" y="4129244"/>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Tree>
    <p:extLst>
      <p:ext uri="{BB962C8B-B14F-4D97-AF65-F5344CB8AC3E}">
        <p14:creationId xmlns:p14="http://schemas.microsoft.com/office/powerpoint/2010/main" val="375867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分析與答辯方向</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41</a:t>
            </a:fld>
            <a:endParaRPr kumimoji="1" lang="ja-JP" altLang="en-US"/>
          </a:p>
        </p:txBody>
      </p:sp>
      <p:graphicFrame>
        <p:nvGraphicFramePr>
          <p:cNvPr id="2" name="表格 1">
            <a:extLst>
              <a:ext uri="{FF2B5EF4-FFF2-40B4-BE49-F238E27FC236}">
                <a16:creationId xmlns:a16="http://schemas.microsoft.com/office/drawing/2014/main" xmlns="" id="{62814CE0-889F-4677-8B14-FE24A5579EE5}"/>
              </a:ext>
            </a:extLst>
          </p:cNvPr>
          <p:cNvGraphicFramePr>
            <a:graphicFrameLocks noGrp="1"/>
          </p:cNvGraphicFramePr>
          <p:nvPr/>
        </p:nvGraphicFramePr>
        <p:xfrm>
          <a:off x="251520" y="980728"/>
          <a:ext cx="8352928" cy="5562600"/>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xmlns="" val="2732398806"/>
                    </a:ext>
                  </a:extLst>
                </a:gridCol>
                <a:gridCol w="2160240">
                  <a:extLst>
                    <a:ext uri="{9D8B030D-6E8A-4147-A177-3AD203B41FA5}">
                      <a16:colId xmlns:a16="http://schemas.microsoft.com/office/drawing/2014/main" xmlns="" val="3078646932"/>
                    </a:ext>
                  </a:extLst>
                </a:gridCol>
                <a:gridCol w="2052228">
                  <a:extLst>
                    <a:ext uri="{9D8B030D-6E8A-4147-A177-3AD203B41FA5}">
                      <a16:colId xmlns:a16="http://schemas.microsoft.com/office/drawing/2014/main" xmlns="" val="3002502322"/>
                    </a:ext>
                  </a:extLst>
                </a:gridCol>
                <a:gridCol w="1908212">
                  <a:extLst>
                    <a:ext uri="{9D8B030D-6E8A-4147-A177-3AD203B41FA5}">
                      <a16:colId xmlns:a16="http://schemas.microsoft.com/office/drawing/2014/main" xmlns="" val="1468676634"/>
                    </a:ext>
                  </a:extLst>
                </a:gridCol>
              </a:tblGrid>
              <a:tr h="485750">
                <a:tc>
                  <a:txBody>
                    <a:bodyPr/>
                    <a:lstStyle/>
                    <a:p>
                      <a:pPr algn="l">
                        <a:lnSpc>
                          <a:spcPts val="2700"/>
                        </a:lnSpc>
                        <a:spcAft>
                          <a:spcPts val="0"/>
                        </a:spcAft>
                        <a:tabLst>
                          <a:tab pos="152400" algn="l"/>
                          <a:tab pos="228600" algn="l"/>
                        </a:tabLst>
                      </a:pPr>
                      <a:r>
                        <a:rPr lang="zh-TW" sz="2000" dirty="0">
                          <a:solidFill>
                            <a:schemeClr val="tx1"/>
                          </a:solidFill>
                          <a:effectLst/>
                        </a:rPr>
                        <a:t>請求項</a:t>
                      </a:r>
                      <a:r>
                        <a:rPr lang="en-US" sz="2000" dirty="0">
                          <a:solidFill>
                            <a:schemeClr val="tx1"/>
                          </a:solidFill>
                          <a:effectLst/>
                        </a:rPr>
                        <a:t>1</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1</a:t>
                      </a:r>
                      <a:br>
                        <a:rPr lang="en-US" sz="2000" dirty="0">
                          <a:solidFill>
                            <a:schemeClr val="tx1"/>
                          </a:solidFill>
                          <a:effectLst/>
                        </a:rPr>
                      </a:br>
                      <a:r>
                        <a:rPr lang="en-US" sz="2000" dirty="0">
                          <a:solidFill>
                            <a:schemeClr val="tx1"/>
                          </a:solidFill>
                          <a:effectLst/>
                        </a:rPr>
                        <a:t>(TW 200727835)</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2</a:t>
                      </a:r>
                      <a:br>
                        <a:rPr lang="en-US" sz="2000" dirty="0">
                          <a:solidFill>
                            <a:schemeClr val="tx1"/>
                          </a:solidFill>
                          <a:effectLst/>
                        </a:rPr>
                      </a:br>
                      <a:r>
                        <a:rPr lang="en-US" sz="2000" dirty="0">
                          <a:solidFill>
                            <a:schemeClr val="tx1"/>
                          </a:solidFill>
                          <a:effectLst/>
                        </a:rPr>
                        <a:t>(TW I388508)</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altLang="en-US" sz="2000" dirty="0">
                          <a:solidFill>
                            <a:schemeClr val="tx1"/>
                          </a:solidFill>
                          <a:effectLst/>
                          <a:latin typeface="Times New Roman" panose="02020603050405020304" pitchFamily="18" charset="0"/>
                          <a:ea typeface="新細明體" panose="02020500000000000000" pitchFamily="18" charset="-120"/>
                        </a:rPr>
                        <a:t>常見</a:t>
                      </a:r>
                      <a:endParaRPr lang="en-US" altLang="zh-TW" sz="2000" dirty="0">
                        <a:solidFill>
                          <a:schemeClr val="tx1"/>
                        </a:solidFill>
                        <a:effectLst/>
                        <a:latin typeface="Times New Roman" panose="02020603050405020304" pitchFamily="18" charset="0"/>
                        <a:ea typeface="新細明體" panose="02020500000000000000" pitchFamily="18" charset="-120"/>
                      </a:endParaRPr>
                    </a:p>
                    <a:p>
                      <a:pPr algn="l">
                        <a:lnSpc>
                          <a:spcPts val="2700"/>
                        </a:lnSpc>
                        <a:spcAft>
                          <a:spcPts val="0"/>
                        </a:spcAft>
                        <a:tabLst>
                          <a:tab pos="152400" algn="l"/>
                          <a:tab pos="228600" algn="l"/>
                        </a:tabLst>
                      </a:pPr>
                      <a:r>
                        <a:rPr lang="zh-TW" altLang="en-US" sz="2000" dirty="0">
                          <a:solidFill>
                            <a:schemeClr val="tx1"/>
                          </a:solidFill>
                          <a:effectLst/>
                          <a:latin typeface="Times New Roman" panose="02020603050405020304" pitchFamily="18" charset="0"/>
                          <a:ea typeface="+mn-ea"/>
                        </a:rPr>
                        <a:t>（所以可組合）</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953238539"/>
                  </a:ext>
                </a:extLst>
              </a:tr>
              <a:tr h="898880">
                <a:tc>
                  <a:txBody>
                    <a:bodyPr/>
                    <a:lstStyle/>
                    <a:p>
                      <a:pPr algn="l">
                        <a:spcAft>
                          <a:spcPts val="0"/>
                        </a:spcAft>
                        <a:tabLst>
                          <a:tab pos="152400" algn="l"/>
                          <a:tab pos="228600" algn="l"/>
                        </a:tabLst>
                      </a:pPr>
                      <a:r>
                        <a:rPr lang="zh-TW" sz="2000" dirty="0">
                          <a:solidFill>
                            <a:schemeClr val="tx1"/>
                          </a:solidFill>
                          <a:effectLst/>
                        </a:rPr>
                        <a:t>一種用於產生小分子水的礦石組成物，包含：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一種用於產生小分子水的礦石組成物遠紅外線礦石，包含：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一種用於產生小分子水的磁波單元，包含：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675075269"/>
                  </a:ext>
                </a:extLst>
              </a:tr>
              <a:tr h="599253">
                <a:tc>
                  <a:txBody>
                    <a:bodyPr/>
                    <a:lstStyle/>
                    <a:p>
                      <a:pPr algn="l">
                        <a:spcAft>
                          <a:spcPts val="0"/>
                        </a:spcAft>
                        <a:tabLst>
                          <a:tab pos="152400" algn="l"/>
                          <a:tab pos="228600" algn="l"/>
                        </a:tabLst>
                      </a:pPr>
                      <a:r>
                        <a:rPr lang="zh-TW" sz="2000" dirty="0">
                          <a:solidFill>
                            <a:schemeClr val="tx1"/>
                          </a:solidFill>
                          <a:effectLst/>
                        </a:rPr>
                        <a:t>一電氣石</a:t>
                      </a:r>
                      <a:r>
                        <a:rPr lang="zh-TW" sz="2000" dirty="0">
                          <a:solidFill>
                            <a:srgbClr val="FF0000"/>
                          </a:solidFill>
                          <a:effectLst/>
                        </a:rPr>
                        <a:t>，含量</a:t>
                      </a:r>
                      <a:r>
                        <a:rPr lang="en-US" sz="2000" dirty="0">
                          <a:solidFill>
                            <a:srgbClr val="FF0000"/>
                          </a:solidFill>
                          <a:effectLst/>
                        </a:rPr>
                        <a:t>5</a:t>
                      </a:r>
                      <a:r>
                        <a:rPr lang="zh-TW" sz="2000" dirty="0">
                          <a:solidFill>
                            <a:srgbClr val="FF0000"/>
                          </a:solidFill>
                          <a:effectLst/>
                        </a:rPr>
                        <a:t>～</a:t>
                      </a:r>
                      <a:r>
                        <a:rPr lang="en-US" sz="2000" dirty="0">
                          <a:solidFill>
                            <a:srgbClr val="FF0000"/>
                          </a:solidFill>
                          <a:effectLst/>
                        </a:rPr>
                        <a:t>15wt%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電氣石；</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697527068"/>
                  </a:ext>
                </a:extLst>
              </a:tr>
              <a:tr h="599253">
                <a:tc>
                  <a:txBody>
                    <a:bodyPr/>
                    <a:lstStyle/>
                    <a:p>
                      <a:pPr algn="l">
                        <a:spcAft>
                          <a:spcPts val="0"/>
                        </a:spcAft>
                        <a:tabLst>
                          <a:tab pos="152400" algn="l"/>
                          <a:tab pos="228600" algn="l"/>
                        </a:tabLst>
                      </a:pPr>
                      <a:r>
                        <a:rPr lang="zh-TW" sz="2000" dirty="0">
                          <a:solidFill>
                            <a:schemeClr val="tx1"/>
                          </a:solidFill>
                          <a:effectLst/>
                        </a:rPr>
                        <a:t>一石英</a:t>
                      </a:r>
                      <a:r>
                        <a:rPr lang="zh-TW" sz="2000" dirty="0">
                          <a:solidFill>
                            <a:srgbClr val="FF0000"/>
                          </a:solidFill>
                          <a:effectLst/>
                        </a:rPr>
                        <a:t>，含量</a:t>
                      </a:r>
                      <a:r>
                        <a:rPr lang="en-US" sz="2000" dirty="0">
                          <a:solidFill>
                            <a:srgbClr val="FF0000"/>
                          </a:solidFill>
                          <a:effectLst/>
                        </a:rPr>
                        <a:t>5</a:t>
                      </a:r>
                      <a:r>
                        <a:rPr lang="zh-TW" sz="2000" dirty="0">
                          <a:solidFill>
                            <a:srgbClr val="FF0000"/>
                          </a:solidFill>
                          <a:effectLst/>
                        </a:rPr>
                        <a:t>～</a:t>
                      </a:r>
                      <a:r>
                        <a:rPr lang="en-US" sz="2000" dirty="0">
                          <a:solidFill>
                            <a:srgbClr val="FF0000"/>
                          </a:solidFill>
                          <a:effectLst/>
                        </a:rPr>
                        <a:t>15wt%</a:t>
                      </a:r>
                      <a:r>
                        <a:rPr lang="zh-TW" alt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石英</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082998583"/>
                  </a:ext>
                </a:extLst>
              </a:tr>
              <a:tr h="599253">
                <a:tc>
                  <a:txBody>
                    <a:bodyPr/>
                    <a:lstStyle/>
                    <a:p>
                      <a:pPr algn="l">
                        <a:spcAft>
                          <a:spcPts val="0"/>
                        </a:spcAft>
                        <a:tabLst>
                          <a:tab pos="152400" algn="l"/>
                          <a:tab pos="228600" algn="l"/>
                        </a:tabLst>
                      </a:pPr>
                      <a:r>
                        <a:rPr lang="zh-TW" sz="2000" dirty="0">
                          <a:solidFill>
                            <a:schemeClr val="tx1"/>
                          </a:solidFill>
                          <a:effectLst/>
                        </a:rPr>
                        <a:t>一磁土</a:t>
                      </a:r>
                      <a:r>
                        <a:rPr lang="zh-TW" sz="2000" dirty="0">
                          <a:solidFill>
                            <a:srgbClr val="FF0000"/>
                          </a:solidFill>
                          <a:effectLst/>
                        </a:rPr>
                        <a:t>，含量</a:t>
                      </a:r>
                      <a:r>
                        <a:rPr lang="en-US" sz="2000" dirty="0">
                          <a:solidFill>
                            <a:srgbClr val="FF0000"/>
                          </a:solidFill>
                          <a:effectLst/>
                        </a:rPr>
                        <a:t>25</a:t>
                      </a:r>
                      <a:r>
                        <a:rPr lang="zh-TW" sz="2000" dirty="0">
                          <a:solidFill>
                            <a:srgbClr val="FF0000"/>
                          </a:solidFill>
                          <a:effectLst/>
                        </a:rPr>
                        <a:t>～</a:t>
                      </a:r>
                      <a:r>
                        <a:rPr lang="en-US" sz="2000" dirty="0">
                          <a:solidFill>
                            <a:srgbClr val="FF0000"/>
                          </a:solidFill>
                          <a:effectLst/>
                        </a:rPr>
                        <a:t>35wt%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磁鐵粉</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791427837"/>
                  </a:ext>
                </a:extLst>
              </a:tr>
              <a:tr h="599253">
                <a:tc>
                  <a:txBody>
                    <a:bodyPr/>
                    <a:lstStyle/>
                    <a:p>
                      <a:pPr algn="l">
                        <a:spcAft>
                          <a:spcPts val="0"/>
                        </a:spcAft>
                        <a:tabLst>
                          <a:tab pos="152400" algn="l"/>
                          <a:tab pos="228600" algn="l"/>
                        </a:tabLst>
                      </a:pPr>
                      <a:r>
                        <a:rPr lang="zh-TW" sz="2000" dirty="0">
                          <a:solidFill>
                            <a:schemeClr val="tx1"/>
                          </a:solidFill>
                          <a:effectLst/>
                        </a:rPr>
                        <a:t>一白雲石</a:t>
                      </a:r>
                      <a:r>
                        <a:rPr lang="zh-TW" sz="2000" dirty="0">
                          <a:solidFill>
                            <a:srgbClr val="FF0000"/>
                          </a:solidFill>
                          <a:effectLst/>
                        </a:rPr>
                        <a:t>，含量</a:t>
                      </a:r>
                      <a:r>
                        <a:rPr lang="en-US" sz="2000" dirty="0">
                          <a:solidFill>
                            <a:srgbClr val="FF0000"/>
                          </a:solidFill>
                          <a:effectLst/>
                        </a:rPr>
                        <a:t>15</a:t>
                      </a:r>
                      <a:r>
                        <a:rPr lang="zh-TW" sz="2000" dirty="0">
                          <a:solidFill>
                            <a:srgbClr val="FF0000"/>
                          </a:solidFill>
                          <a:effectLst/>
                        </a:rPr>
                        <a:t>～</a:t>
                      </a:r>
                      <a:r>
                        <a:rPr lang="en-US" sz="2000" dirty="0">
                          <a:solidFill>
                            <a:srgbClr val="FF0000"/>
                          </a:solidFill>
                          <a:effectLst/>
                        </a:rPr>
                        <a:t>20wt%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sz="2000" dirty="0">
                          <a:solidFill>
                            <a:schemeClr val="tx1"/>
                          </a:solidFill>
                          <a:effectLst/>
                        </a:rPr>
                        <a:t>白雲石；</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3181433854"/>
                  </a:ext>
                </a:extLst>
              </a:tr>
              <a:tr h="599253">
                <a:tc>
                  <a:txBody>
                    <a:bodyPr/>
                    <a:lstStyle/>
                    <a:p>
                      <a:pPr algn="l">
                        <a:spcAft>
                          <a:spcPts val="0"/>
                        </a:spcAft>
                        <a:tabLst>
                          <a:tab pos="152400" algn="l"/>
                          <a:tab pos="228600" algn="l"/>
                        </a:tabLst>
                      </a:pPr>
                      <a:r>
                        <a:rPr lang="zh-TW" sz="2000" dirty="0">
                          <a:solidFill>
                            <a:schemeClr val="tx1"/>
                          </a:solidFill>
                          <a:effectLst/>
                        </a:rPr>
                        <a:t>一頁岩</a:t>
                      </a:r>
                      <a:r>
                        <a:rPr lang="zh-TW" sz="2000" dirty="0">
                          <a:solidFill>
                            <a:srgbClr val="FF0000"/>
                          </a:solidFill>
                          <a:effectLst/>
                        </a:rPr>
                        <a:t>，含量</a:t>
                      </a:r>
                      <a:r>
                        <a:rPr lang="en-US" sz="2000" dirty="0">
                          <a:solidFill>
                            <a:srgbClr val="FF0000"/>
                          </a:solidFill>
                          <a:effectLst/>
                        </a:rPr>
                        <a:t>15~20wt%</a:t>
                      </a:r>
                      <a:r>
                        <a:rPr lang="zh-TW" sz="2000" dirty="0">
                          <a:solidFill>
                            <a:schemeClr val="tx1"/>
                          </a:solidFill>
                          <a:effectLst/>
                        </a:rPr>
                        <a:t>；以及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頁岩</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2658925234"/>
                  </a:ext>
                </a:extLst>
              </a:tr>
              <a:tr h="299627">
                <a:tc>
                  <a:txBody>
                    <a:bodyPr/>
                    <a:lstStyle/>
                    <a:p>
                      <a:pPr algn="l">
                        <a:spcAft>
                          <a:spcPts val="0"/>
                        </a:spcAft>
                        <a:tabLst>
                          <a:tab pos="152400" algn="l"/>
                          <a:tab pos="228600" algn="l"/>
                        </a:tabLst>
                      </a:pPr>
                      <a:r>
                        <a:rPr lang="zh-TW" sz="2000" dirty="0">
                          <a:solidFill>
                            <a:schemeClr val="tx1"/>
                          </a:solidFill>
                          <a:effectLst/>
                        </a:rPr>
                        <a:t>一瓷土</a:t>
                      </a:r>
                      <a:r>
                        <a:rPr lang="zh-TW" sz="2000" dirty="0">
                          <a:solidFill>
                            <a:srgbClr val="FF0000"/>
                          </a:solidFill>
                          <a:effectLst/>
                        </a:rPr>
                        <a:t>，含量</a:t>
                      </a:r>
                      <a:r>
                        <a:rPr lang="en-US" sz="2000" dirty="0">
                          <a:solidFill>
                            <a:srgbClr val="FF0000"/>
                          </a:solidFill>
                          <a:effectLst/>
                        </a:rPr>
                        <a:t>5</a:t>
                      </a:r>
                      <a:r>
                        <a:rPr lang="zh-TW" sz="2000" dirty="0">
                          <a:solidFill>
                            <a:srgbClr val="FF0000"/>
                          </a:solidFill>
                          <a:effectLst/>
                        </a:rPr>
                        <a:t>～</a:t>
                      </a:r>
                      <a:r>
                        <a:rPr lang="en-US" sz="2000" dirty="0">
                          <a:solidFill>
                            <a:srgbClr val="FF0000"/>
                          </a:solidFill>
                          <a:effectLst/>
                        </a:rPr>
                        <a:t>25wt%</a:t>
                      </a:r>
                      <a:r>
                        <a:rPr lang="zh-TW" sz="2000" dirty="0">
                          <a:solidFill>
                            <a:schemeClr val="tx1"/>
                          </a:solidFill>
                          <a:effectLst/>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spcAft>
                          <a:spcPts val="0"/>
                        </a:spcAft>
                        <a:tabLst>
                          <a:tab pos="152400" algn="l"/>
                          <a:tab pos="228600" algn="l"/>
                        </a:tabLst>
                      </a:pPr>
                      <a:r>
                        <a:rPr lang="zh-TW" altLang="zh-TW" sz="2000" dirty="0">
                          <a:solidFill>
                            <a:schemeClr val="tx1"/>
                          </a:solidFill>
                          <a:effectLst/>
                        </a:rPr>
                        <a:t>瓷土</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546525733"/>
                  </a:ext>
                </a:extLst>
              </a:tr>
            </a:tbl>
          </a:graphicData>
        </a:graphic>
      </p:graphicFrame>
      <p:sp>
        <p:nvSpPr>
          <p:cNvPr id="4" name="文字方塊 3">
            <a:extLst>
              <a:ext uri="{FF2B5EF4-FFF2-40B4-BE49-F238E27FC236}">
                <a16:creationId xmlns:a16="http://schemas.microsoft.com/office/drawing/2014/main" xmlns="" id="{7F153B0B-CDC4-4707-B146-2FB8D76C0289}"/>
              </a:ext>
            </a:extLst>
          </p:cNvPr>
          <p:cNvSpPr txBox="1"/>
          <p:nvPr/>
        </p:nvSpPr>
        <p:spPr>
          <a:xfrm>
            <a:off x="2339752" y="1731196"/>
            <a:ext cx="720080" cy="460519"/>
          </a:xfrm>
          <a:prstGeom prst="rect">
            <a:avLst/>
          </a:prstGeom>
          <a:noFill/>
        </p:spPr>
        <p:txBody>
          <a:bodyPr wrap="square" lIns="0" tIns="0" rIns="0" bIns="0" rtlCol="0" anchor="ctr" anchorCtr="0">
            <a:noAutofit/>
          </a:bodyPr>
          <a:lstStyle/>
          <a:p>
            <a:pPr algn="ctr"/>
            <a:r>
              <a:rPr lang="zh-TW" altLang="en-US" sz="3600" dirty="0">
                <a:sym typeface="Wingdings" panose="05000000000000000000" pitchFamily="2" charset="2"/>
              </a:rPr>
              <a:t></a:t>
            </a:r>
            <a:endParaRPr lang="zh-TW" altLang="en-US" sz="3600" dirty="0"/>
          </a:p>
        </p:txBody>
      </p:sp>
      <p:sp>
        <p:nvSpPr>
          <p:cNvPr id="7" name="文字方塊 6">
            <a:extLst>
              <a:ext uri="{FF2B5EF4-FFF2-40B4-BE49-F238E27FC236}">
                <a16:creationId xmlns:a16="http://schemas.microsoft.com/office/drawing/2014/main" xmlns="" id="{89710F09-C547-4689-805E-4CABB49CEFA5}"/>
              </a:ext>
            </a:extLst>
          </p:cNvPr>
          <p:cNvSpPr txBox="1"/>
          <p:nvPr/>
        </p:nvSpPr>
        <p:spPr>
          <a:xfrm>
            <a:off x="2360962" y="2910113"/>
            <a:ext cx="720080" cy="460519"/>
          </a:xfrm>
          <a:prstGeom prst="rect">
            <a:avLst/>
          </a:prstGeom>
          <a:noFill/>
        </p:spPr>
        <p:txBody>
          <a:bodyPr wrap="square" lIns="0" tIns="0" rIns="0" bIns="0" rtlCol="0" anchor="ctr" anchorCtr="0">
            <a:noAutofit/>
          </a:bodyPr>
          <a:lstStyle/>
          <a:p>
            <a:pPr algn="ctr"/>
            <a:r>
              <a:rPr lang="zh-TW" altLang="en-US" sz="3600" dirty="0">
                <a:sym typeface="Wingdings" panose="05000000000000000000" pitchFamily="2" charset="2"/>
              </a:rPr>
              <a:t></a:t>
            </a:r>
            <a:endParaRPr lang="zh-TW" altLang="en-US" sz="3600" dirty="0"/>
          </a:p>
        </p:txBody>
      </p:sp>
      <p:sp>
        <p:nvSpPr>
          <p:cNvPr id="8" name="文字方塊 7">
            <a:extLst>
              <a:ext uri="{FF2B5EF4-FFF2-40B4-BE49-F238E27FC236}">
                <a16:creationId xmlns:a16="http://schemas.microsoft.com/office/drawing/2014/main" xmlns="" id="{EAA3E2B2-F8CE-4748-A60B-7F9184AB6F70}"/>
              </a:ext>
            </a:extLst>
          </p:cNvPr>
          <p:cNvSpPr txBox="1"/>
          <p:nvPr/>
        </p:nvSpPr>
        <p:spPr>
          <a:xfrm>
            <a:off x="2360962" y="4726720"/>
            <a:ext cx="720080" cy="460519"/>
          </a:xfrm>
          <a:prstGeom prst="rect">
            <a:avLst/>
          </a:prstGeom>
          <a:noFill/>
        </p:spPr>
        <p:txBody>
          <a:bodyPr wrap="square" lIns="0" tIns="0" rIns="0" bIns="0" rtlCol="0" anchor="ctr" anchorCtr="0">
            <a:noAutofit/>
          </a:bodyPr>
          <a:lstStyle/>
          <a:p>
            <a:pPr algn="ctr"/>
            <a:r>
              <a:rPr lang="zh-TW" altLang="en-US" sz="3600" dirty="0">
                <a:sym typeface="Wingdings" panose="05000000000000000000" pitchFamily="2" charset="2"/>
              </a:rPr>
              <a:t></a:t>
            </a:r>
            <a:endParaRPr lang="zh-TW" altLang="en-US" sz="3600" dirty="0"/>
          </a:p>
        </p:txBody>
      </p:sp>
      <p:sp>
        <p:nvSpPr>
          <p:cNvPr id="9" name="文字方塊 8">
            <a:extLst>
              <a:ext uri="{FF2B5EF4-FFF2-40B4-BE49-F238E27FC236}">
                <a16:creationId xmlns:a16="http://schemas.microsoft.com/office/drawing/2014/main" xmlns="" id="{0E4D5DFE-3824-44EF-8789-BD0F6068AAA0}"/>
              </a:ext>
            </a:extLst>
          </p:cNvPr>
          <p:cNvSpPr txBox="1"/>
          <p:nvPr/>
        </p:nvSpPr>
        <p:spPr>
          <a:xfrm>
            <a:off x="4545150" y="1715161"/>
            <a:ext cx="720080" cy="460519"/>
          </a:xfrm>
          <a:prstGeom prst="rect">
            <a:avLst/>
          </a:prstGeom>
          <a:noFill/>
        </p:spPr>
        <p:txBody>
          <a:bodyPr wrap="square" lIns="0" tIns="0" rIns="0" bIns="0" rtlCol="0" anchor="ctr" anchorCtr="0">
            <a:noAutofit/>
          </a:bodyPr>
          <a:lstStyle/>
          <a:p>
            <a:pPr algn="ctr"/>
            <a:r>
              <a:rPr lang="zh-TW" altLang="en-US" sz="3600" dirty="0">
                <a:sym typeface="Wingdings" panose="05000000000000000000" pitchFamily="2" charset="2"/>
              </a:rPr>
              <a:t></a:t>
            </a:r>
            <a:endParaRPr lang="zh-TW" altLang="en-US" sz="3600" dirty="0"/>
          </a:p>
        </p:txBody>
      </p:sp>
      <p:sp>
        <p:nvSpPr>
          <p:cNvPr id="10" name="文字方塊 9">
            <a:extLst>
              <a:ext uri="{FF2B5EF4-FFF2-40B4-BE49-F238E27FC236}">
                <a16:creationId xmlns:a16="http://schemas.microsoft.com/office/drawing/2014/main" xmlns="" id="{DA4701FF-1D1F-4765-8FCE-F7B77A61C6E3}"/>
              </a:ext>
            </a:extLst>
          </p:cNvPr>
          <p:cNvSpPr txBox="1"/>
          <p:nvPr/>
        </p:nvSpPr>
        <p:spPr>
          <a:xfrm>
            <a:off x="4572000" y="4129244"/>
            <a:ext cx="720080" cy="460519"/>
          </a:xfrm>
          <a:prstGeom prst="rect">
            <a:avLst/>
          </a:prstGeom>
          <a:noFill/>
        </p:spPr>
        <p:txBody>
          <a:bodyPr wrap="square" lIns="0" tIns="0" rIns="0" bIns="0" rtlCol="0" anchor="ctr" anchorCtr="0">
            <a:noAutofit/>
          </a:bodyPr>
          <a:lstStyle/>
          <a:p>
            <a:pPr algn="ctr"/>
            <a:r>
              <a:rPr lang="zh-TW" altLang="en-US" sz="3600" dirty="0">
                <a:sym typeface="Wingdings" panose="05000000000000000000" pitchFamily="2" charset="2"/>
              </a:rPr>
              <a:t></a:t>
            </a:r>
            <a:endParaRPr lang="zh-TW" altLang="en-US" sz="3600" dirty="0"/>
          </a:p>
        </p:txBody>
      </p:sp>
      <p:sp>
        <p:nvSpPr>
          <p:cNvPr id="12" name="文字方塊 11">
            <a:extLst>
              <a:ext uri="{FF2B5EF4-FFF2-40B4-BE49-F238E27FC236}">
                <a16:creationId xmlns:a16="http://schemas.microsoft.com/office/drawing/2014/main" xmlns="" id="{FAD8B4F8-7E06-4BF7-8FC5-F113817A0757}"/>
              </a:ext>
            </a:extLst>
          </p:cNvPr>
          <p:cNvSpPr txBox="1"/>
          <p:nvPr/>
        </p:nvSpPr>
        <p:spPr>
          <a:xfrm>
            <a:off x="6605029" y="1303397"/>
            <a:ext cx="720080" cy="460519"/>
          </a:xfrm>
          <a:prstGeom prst="rect">
            <a:avLst/>
          </a:prstGeom>
          <a:noFill/>
        </p:spPr>
        <p:txBody>
          <a:bodyPr wrap="square" lIns="0" tIns="0" rIns="0" bIns="0" rtlCol="0" anchor="ctr" anchorCtr="0">
            <a:noAutofit/>
          </a:bodyPr>
          <a:lstStyle/>
          <a:p>
            <a:pPr algn="ctr"/>
            <a:r>
              <a:rPr lang="zh-TW" altLang="en-US" sz="6000" dirty="0">
                <a:solidFill>
                  <a:srgbClr val="FF0000"/>
                </a:solidFill>
                <a:sym typeface="Wingdings" panose="05000000000000000000" pitchFamily="2" charset="2"/>
              </a:rPr>
              <a:t></a:t>
            </a:r>
            <a:endParaRPr lang="zh-TW" altLang="en-US" sz="6000" dirty="0">
              <a:solidFill>
                <a:srgbClr val="FF0000"/>
              </a:solidFill>
            </a:endParaRPr>
          </a:p>
        </p:txBody>
      </p:sp>
    </p:spTree>
    <p:extLst>
      <p:ext uri="{BB962C8B-B14F-4D97-AF65-F5344CB8AC3E}">
        <p14:creationId xmlns:p14="http://schemas.microsoft.com/office/powerpoint/2010/main" val="2053506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分析與答辯方向</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42</a:t>
            </a:fld>
            <a:endParaRPr kumimoji="1" lang="ja-JP" altLang="en-US"/>
          </a:p>
        </p:txBody>
      </p:sp>
      <p:sp>
        <p:nvSpPr>
          <p:cNvPr id="3" name="矩形 2">
            <a:extLst>
              <a:ext uri="{FF2B5EF4-FFF2-40B4-BE49-F238E27FC236}">
                <a16:creationId xmlns:a16="http://schemas.microsoft.com/office/drawing/2014/main" xmlns="" id="{62E0BFA9-EE40-49AF-8E3C-12332EBEA3C5}"/>
              </a:ext>
            </a:extLst>
          </p:cNvPr>
          <p:cNvSpPr/>
          <p:nvPr/>
        </p:nvSpPr>
        <p:spPr>
          <a:xfrm>
            <a:off x="-396552" y="980728"/>
            <a:ext cx="9361040" cy="5632311"/>
          </a:xfrm>
          <a:prstGeom prst="rect">
            <a:avLst/>
          </a:prstGeom>
        </p:spPr>
        <p:txBody>
          <a:bodyPr wrap="square">
            <a:spAutoFit/>
          </a:bodyPr>
          <a:lstStyle/>
          <a:p>
            <a:pPr marL="610235" indent="-203200" algn="just">
              <a:lnSpc>
                <a:spcPct val="150000"/>
              </a:lnSpc>
              <a:spcAft>
                <a:spcPts val="0"/>
              </a:spcAft>
            </a:pPr>
            <a:r>
              <a:rPr lang="en-US" altLang="zh-TW" sz="2000" kern="100" dirty="0">
                <a:latin typeface="+mn-ea"/>
              </a:rPr>
              <a:t>1. </a:t>
            </a:r>
            <a:r>
              <a:rPr lang="zh-TW" altLang="zh-TW" sz="2000" kern="100" dirty="0">
                <a:latin typeface="+mn-ea"/>
              </a:rPr>
              <a:t>引證</a:t>
            </a:r>
            <a:r>
              <a:rPr lang="en-US" altLang="zh-TW" sz="2000" kern="100" dirty="0">
                <a:latin typeface="+mn-ea"/>
              </a:rPr>
              <a:t>1</a:t>
            </a:r>
            <a:r>
              <a:rPr lang="zh-TW" altLang="zh-TW" sz="2000" kern="100" dirty="0">
                <a:latin typeface="+mn-ea"/>
              </a:rPr>
              <a:t>及引證</a:t>
            </a:r>
            <a:r>
              <a:rPr lang="en-US" altLang="zh-TW" sz="2000" kern="100" dirty="0">
                <a:latin typeface="+mn-ea"/>
              </a:rPr>
              <a:t>2</a:t>
            </a:r>
            <a:r>
              <a:rPr lang="zh-TW" altLang="zh-TW" sz="2000" kern="100" dirty="0">
                <a:latin typeface="+mn-ea"/>
              </a:rPr>
              <a:t>均未揭示</a:t>
            </a:r>
            <a:r>
              <a:rPr lang="zh-TW" altLang="en-US" sz="2000" kern="100" dirty="0">
                <a:latin typeface="+mn-ea"/>
              </a:rPr>
              <a:t>請求項</a:t>
            </a:r>
            <a:r>
              <a:rPr lang="en-US" altLang="zh-TW" sz="2000" kern="100" dirty="0">
                <a:latin typeface="+mn-ea"/>
              </a:rPr>
              <a:t>1</a:t>
            </a:r>
            <a:r>
              <a:rPr lang="zh-TW" altLang="zh-TW" sz="2000" kern="100" dirty="0">
                <a:latin typeface="+mn-ea"/>
              </a:rPr>
              <a:t>白雲石、頁岩及瓷土成分的技術特徵。雖然審查委員表示白雲石、頁岩及瓷土為常見礦石，然而並未提供</a:t>
            </a:r>
            <a:r>
              <a:rPr lang="zh-TW" altLang="en-US" sz="2000" kern="100" dirty="0">
                <a:latin typeface="+mn-ea"/>
              </a:rPr>
              <a:t>本領域人員</a:t>
            </a:r>
            <a:r>
              <a:rPr lang="zh-TW" altLang="zh-TW" sz="2000" kern="100" dirty="0">
                <a:latin typeface="+mn-ea"/>
              </a:rPr>
              <a:t>如何自各種礦石中選用上述白雲石、頁岩及瓷土的</a:t>
            </a:r>
            <a:r>
              <a:rPr lang="zh-TW" altLang="zh-TW" sz="2000" b="1" u="sng" kern="100" dirty="0">
                <a:latin typeface="+mn-ea"/>
              </a:rPr>
              <a:t>動機</a:t>
            </a:r>
            <a:r>
              <a:rPr lang="zh-TW" altLang="zh-TW" sz="2000" kern="100" dirty="0">
                <a:latin typeface="+mn-ea"/>
              </a:rPr>
              <a:t>，因此</a:t>
            </a:r>
            <a:r>
              <a:rPr lang="zh-TW" altLang="en-US" sz="2000" kern="100" dirty="0">
                <a:latin typeface="+mn-ea"/>
              </a:rPr>
              <a:t>本領域人員本領域人員</a:t>
            </a:r>
            <a:r>
              <a:rPr lang="zh-TW" altLang="zh-TW" sz="2000" kern="100" dirty="0">
                <a:latin typeface="+mn-ea"/>
              </a:rPr>
              <a:t>無法藉由組合引證</a:t>
            </a:r>
            <a:r>
              <a:rPr lang="en-US" altLang="zh-TW" sz="2000" kern="100" dirty="0">
                <a:latin typeface="+mn-ea"/>
              </a:rPr>
              <a:t>1</a:t>
            </a:r>
            <a:r>
              <a:rPr lang="zh-TW" altLang="zh-TW" sz="2000" kern="100" dirty="0">
                <a:latin typeface="+mn-ea"/>
              </a:rPr>
              <a:t>及引證</a:t>
            </a:r>
            <a:r>
              <a:rPr lang="en-US" altLang="zh-TW" sz="2000" kern="100" dirty="0">
                <a:latin typeface="+mn-ea"/>
              </a:rPr>
              <a:t>2</a:t>
            </a:r>
            <a:r>
              <a:rPr lang="zh-TW" altLang="zh-TW" sz="2000" kern="100" dirty="0">
                <a:latin typeface="+mn-ea"/>
              </a:rPr>
              <a:t>並選用雲石、頁岩及瓷土以獲得請求項</a:t>
            </a:r>
            <a:r>
              <a:rPr lang="en-US" altLang="zh-TW" sz="2000" kern="100" dirty="0">
                <a:latin typeface="+mn-ea"/>
              </a:rPr>
              <a:t>1</a:t>
            </a:r>
            <a:r>
              <a:rPr lang="zh-TW" altLang="zh-TW" sz="2000" kern="100" dirty="0">
                <a:latin typeface="+mn-ea"/>
              </a:rPr>
              <a:t>揭示之發明。</a:t>
            </a:r>
          </a:p>
          <a:p>
            <a:pPr marL="610235" indent="-203200" algn="just">
              <a:lnSpc>
                <a:spcPct val="150000"/>
              </a:lnSpc>
              <a:spcAft>
                <a:spcPts val="0"/>
              </a:spcAft>
            </a:pPr>
            <a:r>
              <a:rPr lang="en-US" altLang="zh-TW" sz="2000" kern="100" dirty="0">
                <a:latin typeface="+mn-ea"/>
              </a:rPr>
              <a:t>2. </a:t>
            </a:r>
            <a:r>
              <a:rPr lang="zh-TW" altLang="zh-TW" sz="2000" kern="100" dirty="0">
                <a:latin typeface="+mn-ea"/>
              </a:rPr>
              <a:t>引證</a:t>
            </a:r>
            <a:r>
              <a:rPr lang="en-US" altLang="zh-TW" sz="2000" kern="100" dirty="0">
                <a:latin typeface="+mn-ea"/>
              </a:rPr>
              <a:t>1</a:t>
            </a:r>
            <a:r>
              <a:rPr lang="zh-TW" altLang="zh-TW" sz="2000" kern="100" dirty="0">
                <a:latin typeface="+mn-ea"/>
              </a:rPr>
              <a:t>及引證</a:t>
            </a:r>
            <a:r>
              <a:rPr lang="en-US" altLang="zh-TW" sz="2000" kern="100" dirty="0">
                <a:latin typeface="+mn-ea"/>
              </a:rPr>
              <a:t>2</a:t>
            </a:r>
            <a:r>
              <a:rPr lang="zh-TW" altLang="zh-TW" sz="2000" kern="100" dirty="0">
                <a:latin typeface="+mn-ea"/>
              </a:rPr>
              <a:t>均未揭示請求項</a:t>
            </a:r>
            <a:r>
              <a:rPr lang="en-US" altLang="zh-TW" sz="2000" kern="100" dirty="0">
                <a:latin typeface="+mn-ea"/>
              </a:rPr>
              <a:t>1</a:t>
            </a:r>
            <a:r>
              <a:rPr lang="zh-TW" altLang="zh-TW" sz="2000" kern="100" dirty="0">
                <a:latin typeface="+mn-ea"/>
              </a:rPr>
              <a:t>中各成分含量的技術特徵。根據專利審查基準：「選擇發明係由已知較大的群組或範圍中，有目的地選擇其中未特定揭露之個別成分、次群組或次範圍之發明。若該選出的發明並非先前技術已特定揭露者，且能產生較先前技術無法預期的功效，應認定該發明並非能輕易完成，具進步性。」請求項</a:t>
            </a:r>
            <a:r>
              <a:rPr lang="en-US" altLang="zh-TW" sz="2000" kern="100" dirty="0">
                <a:latin typeface="+mn-ea"/>
              </a:rPr>
              <a:t>1</a:t>
            </a:r>
            <a:r>
              <a:rPr lang="zh-TW" altLang="zh-TW" sz="2000" kern="100" dirty="0">
                <a:latin typeface="+mn-ea"/>
              </a:rPr>
              <a:t>揭示的發明，各成分具有特定含量範圍，又</a:t>
            </a:r>
            <a:r>
              <a:rPr lang="zh-TW" altLang="zh-TW" sz="2000" b="1" kern="100" dirty="0">
                <a:latin typeface="+mn-ea"/>
              </a:rPr>
              <a:t>說明書</a:t>
            </a:r>
            <a:r>
              <a:rPr lang="zh-TW" altLang="en-US" sz="2000" b="1" kern="100" dirty="0">
                <a:latin typeface="+mn-ea"/>
              </a:rPr>
              <a:t>內容</a:t>
            </a:r>
            <a:r>
              <a:rPr lang="zh-TW" altLang="zh-TW" sz="2000" b="1" kern="100" dirty="0">
                <a:latin typeface="+mn-ea"/>
              </a:rPr>
              <a:t>清楚揭示</a:t>
            </a:r>
            <a:r>
              <a:rPr lang="zh-TW" altLang="zh-TW" sz="2000" kern="100" dirty="0">
                <a:latin typeface="+mn-ea"/>
              </a:rPr>
              <a:t>本發明得到的小分子團水為可</a:t>
            </a:r>
            <a:r>
              <a:rPr lang="zh-TW" altLang="zh-TW" sz="2000" b="1" u="sng" kern="100" dirty="0">
                <a:latin typeface="+mn-ea"/>
              </a:rPr>
              <a:t>長期保持</a:t>
            </a:r>
            <a:r>
              <a:rPr lang="zh-TW" altLang="zh-TW" sz="2000" kern="100" dirty="0">
                <a:latin typeface="+mn-ea"/>
              </a:rPr>
              <a:t>為小分子狀態，產生較先前技術無法預期的功效，故應認定該發明並非能輕易完成，具進步性。</a:t>
            </a:r>
          </a:p>
        </p:txBody>
      </p:sp>
    </p:spTree>
    <p:extLst>
      <p:ext uri="{BB962C8B-B14F-4D97-AF65-F5344CB8AC3E}">
        <p14:creationId xmlns:p14="http://schemas.microsoft.com/office/powerpoint/2010/main" val="4227884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小結</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43</a:t>
            </a:fld>
            <a:endParaRPr kumimoji="1" lang="ja-JP" altLang="en-US"/>
          </a:p>
        </p:txBody>
      </p:sp>
      <p:sp>
        <p:nvSpPr>
          <p:cNvPr id="3" name="矩形 2">
            <a:extLst>
              <a:ext uri="{FF2B5EF4-FFF2-40B4-BE49-F238E27FC236}">
                <a16:creationId xmlns:a16="http://schemas.microsoft.com/office/drawing/2014/main" xmlns="" id="{62E0BFA9-EE40-49AF-8E3C-12332EBEA3C5}"/>
              </a:ext>
            </a:extLst>
          </p:cNvPr>
          <p:cNvSpPr/>
          <p:nvPr/>
        </p:nvSpPr>
        <p:spPr>
          <a:xfrm>
            <a:off x="-396552" y="980728"/>
            <a:ext cx="9361040" cy="1477328"/>
          </a:xfrm>
          <a:prstGeom prst="rect">
            <a:avLst/>
          </a:prstGeom>
        </p:spPr>
        <p:txBody>
          <a:bodyPr wrap="square">
            <a:spAutoFit/>
          </a:bodyPr>
          <a:lstStyle/>
          <a:p>
            <a:pPr marL="864235" indent="-457200" algn="just">
              <a:lnSpc>
                <a:spcPct val="150000"/>
              </a:lnSpc>
              <a:spcAft>
                <a:spcPts val="0"/>
              </a:spcAft>
              <a:buFont typeface="Wingdings" panose="05000000000000000000" pitchFamily="2" charset="2"/>
              <a:buChar char="l"/>
            </a:pPr>
            <a:r>
              <a:rPr lang="zh-TW" altLang="en-US" sz="2000" kern="100" dirty="0">
                <a:latin typeface="+mn-ea"/>
              </a:rPr>
              <a:t>如遇審查官單純陳述某特徵為「常見」，可質疑其論述是否合理？是否有提供引證資料組合的動機？</a:t>
            </a:r>
            <a:endParaRPr lang="en-US" altLang="zh-TW" sz="2000" kern="100" dirty="0">
              <a:latin typeface="+mn-ea"/>
            </a:endParaRPr>
          </a:p>
          <a:p>
            <a:pPr marL="864235" indent="-457200" algn="just">
              <a:lnSpc>
                <a:spcPct val="150000"/>
              </a:lnSpc>
              <a:spcAft>
                <a:spcPts val="0"/>
              </a:spcAft>
              <a:buFont typeface="Wingdings" panose="05000000000000000000" pitchFamily="2" charset="2"/>
              <a:buChar char="l"/>
            </a:pPr>
            <a:r>
              <a:rPr lang="zh-TW" altLang="en-US" sz="2000" kern="100" dirty="0">
                <a:latin typeface="+mn-ea"/>
              </a:rPr>
              <a:t>涉及組成成分的專利，應提供支持發明效果的實驗數據</a:t>
            </a:r>
            <a:r>
              <a:rPr lang="zh-TW" altLang="zh-TW" sz="2000" kern="100" dirty="0">
                <a:latin typeface="+mn-ea"/>
              </a:rPr>
              <a:t>。</a:t>
            </a:r>
          </a:p>
        </p:txBody>
      </p:sp>
    </p:spTree>
    <p:extLst>
      <p:ext uri="{BB962C8B-B14F-4D97-AF65-F5344CB8AC3E}">
        <p14:creationId xmlns:p14="http://schemas.microsoft.com/office/powerpoint/2010/main" val="1131744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案例</a:t>
            </a:r>
            <a:r>
              <a:rPr lang="en-US" altLang="zh-TW" sz="3200" dirty="0">
                <a:solidFill>
                  <a:srgbClr val="000099"/>
                </a:solidFill>
                <a:latin typeface="新細明體" panose="02020500000000000000" pitchFamily="18" charset="-120"/>
              </a:rPr>
              <a:t>2</a:t>
            </a:r>
            <a:r>
              <a:rPr lang="zh-TW" altLang="en-US" sz="3200" dirty="0">
                <a:solidFill>
                  <a:srgbClr val="000099"/>
                </a:solidFill>
                <a:latin typeface="新細明體" panose="02020500000000000000" pitchFamily="18" charset="-120"/>
              </a:rPr>
              <a:t>簡要說明</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44</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4247317"/>
          </a:xfrm>
          <a:prstGeom prst="rect">
            <a:avLst/>
          </a:prstGeom>
        </p:spPr>
        <p:txBody>
          <a:bodyPr wrap="square">
            <a:spAutoFit/>
          </a:bodyPr>
          <a:lstStyle/>
          <a:p>
            <a:pPr hangingPunct="0">
              <a:lnSpc>
                <a:spcPct val="150000"/>
              </a:lnSpc>
              <a:spcAft>
                <a:spcPts val="0"/>
              </a:spcAft>
              <a:tabLst>
                <a:tab pos="1245870" algn="l"/>
              </a:tabLst>
            </a:pPr>
            <a:r>
              <a:rPr lang="zh-TW" altLang="zh-TW" sz="2000" b="1" kern="100" dirty="0">
                <a:latin typeface="Times New Roman" panose="02020603050405020304" pitchFamily="18" charset="0"/>
              </a:rPr>
              <a:t>【先前技術</a:t>
            </a:r>
            <a:r>
              <a:rPr lang="zh-TW" altLang="en-US" sz="2000" b="1" kern="100" dirty="0">
                <a:latin typeface="Times New Roman" panose="02020603050405020304" pitchFamily="18" charset="0"/>
              </a:rPr>
              <a:t>及欲解決的問題</a:t>
            </a:r>
            <a:r>
              <a:rPr lang="zh-TW" altLang="zh-TW" sz="2000" b="1" kern="100" dirty="0">
                <a:latin typeface="Times New Roman" panose="02020603050405020304" pitchFamily="18" charset="0"/>
              </a:rPr>
              <a:t>】 </a:t>
            </a:r>
            <a:r>
              <a:rPr lang="en-US" altLang="zh-TW" sz="2000" kern="100" dirty="0">
                <a:latin typeface="Times New Roman" panose="02020603050405020304" pitchFamily="18" charset="0"/>
              </a:rPr>
              <a:t> </a:t>
            </a:r>
            <a:endParaRPr lang="zh-TW" altLang="zh-TW" sz="2000" kern="100" dirty="0">
              <a:latin typeface="Times New Roman" panose="02020603050405020304" pitchFamily="18" charset="0"/>
            </a:endParaRP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en-US" sz="2000" kern="100" dirty="0">
                <a:latin typeface="Times New Roman" panose="02020603050405020304" pitchFamily="18" charset="0"/>
              </a:rPr>
              <a:t>穿著於人體之衣服布料若吸附由人體皮膚所產生之濕氣或汗水，布料上之濕氣或汗水會使皮膚產生濕黏的不舒適感，市場上有吸濕排汗布料產品的產生，保持人體皮膚之舒適性。然而，此類型布料因纖維有特殊的結構設計，故製造成本較高。</a:t>
            </a: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en-US" sz="2000" kern="100" dirty="0">
                <a:latin typeface="Times New Roman" panose="02020603050405020304" pitchFamily="18" charset="0"/>
              </a:rPr>
              <a:t>另一方面，以天然纖維織成之衣服布料，清洗較為不易，且亦不利於水分的蒸散。相對的，使用人造纖維織成的衣物雖然無上述汗水污漬滲入導致纖維清洗及水分蒸散不易的缺點，但是人造纖維織成的衣物在穿著時，皮膚的舒適感較差，且人造纖維在乾燥環境也容易產生靜電。</a:t>
            </a:r>
          </a:p>
        </p:txBody>
      </p:sp>
    </p:spTree>
    <p:extLst>
      <p:ext uri="{BB962C8B-B14F-4D97-AF65-F5344CB8AC3E}">
        <p14:creationId xmlns:p14="http://schemas.microsoft.com/office/powerpoint/2010/main" val="518180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案例</a:t>
            </a:r>
            <a:r>
              <a:rPr lang="en-US" altLang="zh-TW" sz="3200" dirty="0">
                <a:solidFill>
                  <a:srgbClr val="000099"/>
                </a:solidFill>
                <a:latin typeface="新細明體" panose="02020500000000000000" pitchFamily="18" charset="-120"/>
              </a:rPr>
              <a:t>2</a:t>
            </a:r>
            <a:r>
              <a:rPr lang="zh-TW" altLang="en-US" sz="3200" dirty="0">
                <a:solidFill>
                  <a:srgbClr val="000099"/>
                </a:solidFill>
                <a:latin typeface="新細明體" panose="02020500000000000000" pitchFamily="18" charset="-120"/>
              </a:rPr>
              <a:t>簡要說明</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45</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3785652"/>
          </a:xfrm>
          <a:prstGeom prst="rect">
            <a:avLst/>
          </a:prstGeom>
        </p:spPr>
        <p:txBody>
          <a:bodyPr wrap="square">
            <a:spAutoFit/>
          </a:bodyPr>
          <a:lstStyle/>
          <a:p>
            <a:pPr hangingPunct="0">
              <a:lnSpc>
                <a:spcPct val="150000"/>
              </a:lnSpc>
              <a:spcAft>
                <a:spcPts val="0"/>
              </a:spcAft>
              <a:tabLst>
                <a:tab pos="1245870" algn="l"/>
              </a:tabLst>
            </a:pPr>
            <a:r>
              <a:rPr lang="zh-TW" altLang="zh-TW" sz="2000" b="1" kern="100" dirty="0">
                <a:latin typeface="Times New Roman" panose="02020603050405020304" pitchFamily="18" charset="0"/>
              </a:rPr>
              <a:t>【</a:t>
            </a:r>
            <a:r>
              <a:rPr lang="zh-TW" altLang="en-US" sz="2000" b="1" kern="100" dirty="0">
                <a:latin typeface="Times New Roman" panose="02020603050405020304" pitchFamily="18" charset="0"/>
              </a:rPr>
              <a:t>案例說明</a:t>
            </a:r>
            <a:r>
              <a:rPr lang="zh-TW" altLang="zh-TW" sz="2000" b="1" kern="100" dirty="0">
                <a:latin typeface="Times New Roman" panose="02020603050405020304" pitchFamily="18" charset="0"/>
              </a:rPr>
              <a:t>】 </a:t>
            </a:r>
            <a:r>
              <a:rPr lang="en-US" altLang="zh-TW" sz="2000" kern="100" dirty="0">
                <a:latin typeface="Times New Roman" panose="02020603050405020304" pitchFamily="18" charset="0"/>
              </a:rPr>
              <a:t> </a:t>
            </a:r>
            <a:endParaRPr lang="zh-TW" altLang="zh-TW" sz="2000" kern="100" dirty="0">
              <a:latin typeface="Times New Roman" panose="02020603050405020304" pitchFamily="18" charset="0"/>
            </a:endParaRP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en-US" sz="2000" kern="100" dirty="0">
                <a:latin typeface="Times New Roman" panose="02020603050405020304" pitchFamily="18" charset="0"/>
              </a:rPr>
              <a:t>本發明提供一種織物結構及其製造方法，此織物結構同時具有良好之吸濕性和抗水性。</a:t>
            </a:r>
            <a:r>
              <a:rPr lang="zh-TW" altLang="en-US" sz="2000" kern="100" dirty="0">
                <a:solidFill>
                  <a:srgbClr val="FF0000"/>
                </a:solidFill>
                <a:latin typeface="Times New Roman" panose="02020603050405020304" pitchFamily="18" charset="0"/>
              </a:rPr>
              <a:t> 親水性織物層→吸濕性</a:t>
            </a:r>
            <a:r>
              <a:rPr lang="en-US" altLang="zh-TW" sz="2000" kern="100" dirty="0">
                <a:solidFill>
                  <a:srgbClr val="FF0000"/>
                </a:solidFill>
                <a:latin typeface="Times New Roman" panose="02020603050405020304" pitchFamily="18" charset="0"/>
              </a:rPr>
              <a:t>(</a:t>
            </a:r>
            <a:r>
              <a:rPr lang="zh-TW" altLang="en-US" sz="2000" kern="100" dirty="0">
                <a:solidFill>
                  <a:srgbClr val="FF0000"/>
                </a:solidFill>
                <a:latin typeface="Times New Roman" panose="02020603050405020304" pitchFamily="18" charset="0"/>
              </a:rPr>
              <a:t>排水</a:t>
            </a:r>
            <a:r>
              <a:rPr lang="en-US" altLang="zh-TW" sz="2000" kern="100" dirty="0">
                <a:solidFill>
                  <a:srgbClr val="FF0000"/>
                </a:solidFill>
                <a:latin typeface="Times New Roman" panose="02020603050405020304" pitchFamily="18" charset="0"/>
              </a:rPr>
              <a:t>)</a:t>
            </a:r>
            <a:r>
              <a:rPr lang="zh-TW" altLang="en-US" sz="2000" kern="100" dirty="0">
                <a:solidFill>
                  <a:srgbClr val="FF0000"/>
                </a:solidFill>
                <a:latin typeface="Times New Roman" panose="02020603050405020304" pitchFamily="18" charset="0"/>
              </a:rPr>
              <a:t>；疏水性表面層→抗水性</a:t>
            </a:r>
            <a:r>
              <a:rPr lang="en-US" altLang="zh-TW" sz="2000" kern="100" dirty="0">
                <a:solidFill>
                  <a:srgbClr val="FF0000"/>
                </a:solidFill>
                <a:latin typeface="Times New Roman" panose="02020603050405020304" pitchFamily="18" charset="0"/>
              </a:rPr>
              <a:t>(</a:t>
            </a:r>
            <a:r>
              <a:rPr lang="zh-TW" altLang="en-US" sz="2000" kern="100" dirty="0">
                <a:solidFill>
                  <a:srgbClr val="FF0000"/>
                </a:solidFill>
                <a:latin typeface="Times New Roman" panose="02020603050405020304" pitchFamily="18" charset="0"/>
              </a:rPr>
              <a:t>防污</a:t>
            </a:r>
            <a:r>
              <a:rPr lang="en-US" altLang="zh-TW" sz="2000" kern="100" dirty="0">
                <a:solidFill>
                  <a:srgbClr val="FF0000"/>
                </a:solidFill>
                <a:latin typeface="Times New Roman" panose="02020603050405020304" pitchFamily="18" charset="0"/>
              </a:rPr>
              <a:t>)</a:t>
            </a:r>
          </a:p>
          <a:p>
            <a:pPr marL="342900" lvl="0" indent="-342900" hangingPunct="0">
              <a:lnSpc>
                <a:spcPct val="150000"/>
              </a:lnSpc>
              <a:spcAft>
                <a:spcPts val="0"/>
              </a:spcAft>
              <a:buSzPts val="1400"/>
              <a:buFont typeface="Wingdings" panose="05000000000000000000" pitchFamily="2" charset="2"/>
              <a:buChar char="l"/>
              <a:tabLst>
                <a:tab pos="810260" algn="l"/>
              </a:tabLst>
            </a:pPr>
            <a:r>
              <a:rPr lang="zh-TW" altLang="en-US" sz="2000" kern="100" dirty="0">
                <a:latin typeface="Times New Roman" panose="02020603050405020304" pitchFamily="18" charset="0"/>
              </a:rPr>
              <a:t>織物結構包含織物層、阻隔橋接層以及表面層。織物層具有親水性。阻隔橋接層，具有疏水性，設置於織物層上。表面層，具有疏水性，設置於阻隔橋接層上。其中，阻隔橋接層與織物層間之鍵結力大於表面層與織物層間之鍵結力，表面層與阻隔橋接層間之鍵結力大於表面層與織物層間之鍵結力。</a:t>
            </a:r>
            <a:endParaRPr lang="en-US" altLang="zh-TW" sz="2000" kern="100" dirty="0">
              <a:latin typeface="Times New Roman" panose="02020603050405020304" pitchFamily="18" charset="0"/>
            </a:endParaRPr>
          </a:p>
          <a:p>
            <a:pPr lvl="0" hangingPunct="0">
              <a:lnSpc>
                <a:spcPct val="150000"/>
              </a:lnSpc>
              <a:spcAft>
                <a:spcPts val="0"/>
              </a:spcAft>
              <a:buSzPts val="1400"/>
              <a:tabLst>
                <a:tab pos="810260" algn="l"/>
              </a:tabLst>
            </a:pPr>
            <a:r>
              <a:rPr lang="en-US" altLang="zh-TW" sz="2000" kern="100" dirty="0">
                <a:solidFill>
                  <a:srgbClr val="FF0000"/>
                </a:solidFill>
                <a:latin typeface="Times New Roman" panose="02020603050405020304" pitchFamily="18" charset="0"/>
              </a:rPr>
              <a:t>      </a:t>
            </a:r>
            <a:r>
              <a:rPr lang="zh-TW" altLang="en-US" sz="2000" kern="100" dirty="0">
                <a:solidFill>
                  <a:srgbClr val="FF0000"/>
                </a:solidFill>
                <a:latin typeface="Times New Roman" panose="02020603050405020304" pitchFamily="18" charset="0"/>
              </a:rPr>
              <a:t>→疏水性表面層可藉由橋接層更良好地附著在親水性織物層上。</a:t>
            </a:r>
            <a:endParaRPr lang="en-US" altLang="zh-TW" sz="2000" kern="100" dirty="0">
              <a:solidFill>
                <a:srgbClr val="FF0000"/>
              </a:solidFill>
              <a:latin typeface="Times New Roman" panose="02020603050405020304" pitchFamily="18" charset="0"/>
            </a:endParaRPr>
          </a:p>
        </p:txBody>
      </p:sp>
      <p:grpSp>
        <p:nvGrpSpPr>
          <p:cNvPr id="5" name="群組 4">
            <a:extLst>
              <a:ext uri="{FF2B5EF4-FFF2-40B4-BE49-F238E27FC236}">
                <a16:creationId xmlns:a16="http://schemas.microsoft.com/office/drawing/2014/main" xmlns="" id="{0DD0937B-91FB-464C-BF2E-A5C94CCC20A8}"/>
              </a:ext>
            </a:extLst>
          </p:cNvPr>
          <p:cNvGrpSpPr/>
          <p:nvPr/>
        </p:nvGrpSpPr>
        <p:grpSpPr>
          <a:xfrm>
            <a:off x="1547664" y="4691954"/>
            <a:ext cx="7497768" cy="2121422"/>
            <a:chOff x="1547664" y="4352162"/>
            <a:chExt cx="7497768" cy="2121422"/>
          </a:xfrm>
        </p:grpSpPr>
        <p:pic>
          <p:nvPicPr>
            <p:cNvPr id="2" name="圖片 1">
              <a:extLst>
                <a:ext uri="{FF2B5EF4-FFF2-40B4-BE49-F238E27FC236}">
                  <a16:creationId xmlns:a16="http://schemas.microsoft.com/office/drawing/2014/main" xmlns="" id="{F8A24BBE-3326-400F-B125-4262BD88C6A1}"/>
                </a:ext>
              </a:extLst>
            </p:cNvPr>
            <p:cNvPicPr>
              <a:picLocks noChangeAspect="1"/>
            </p:cNvPicPr>
            <p:nvPr/>
          </p:nvPicPr>
          <p:blipFill>
            <a:blip r:embed="rId3"/>
            <a:stretch>
              <a:fillRect/>
            </a:stretch>
          </p:blipFill>
          <p:spPr>
            <a:xfrm>
              <a:off x="1751982" y="4352162"/>
              <a:ext cx="5640036" cy="2121422"/>
            </a:xfrm>
            <a:prstGeom prst="rect">
              <a:avLst/>
            </a:prstGeom>
          </p:spPr>
        </p:pic>
        <p:sp>
          <p:nvSpPr>
            <p:cNvPr id="3" name="矩形 2">
              <a:extLst>
                <a:ext uri="{FF2B5EF4-FFF2-40B4-BE49-F238E27FC236}">
                  <a16:creationId xmlns:a16="http://schemas.microsoft.com/office/drawing/2014/main" xmlns="" id="{A7D97F5D-1350-4557-A49B-40FED3F6F856}"/>
                </a:ext>
              </a:extLst>
            </p:cNvPr>
            <p:cNvSpPr/>
            <p:nvPr/>
          </p:nvSpPr>
          <p:spPr>
            <a:xfrm>
              <a:off x="1547664" y="4356933"/>
              <a:ext cx="1107996" cy="369332"/>
            </a:xfrm>
            <a:prstGeom prst="rect">
              <a:avLst/>
            </a:prstGeom>
            <a:solidFill>
              <a:schemeClr val="bg1"/>
            </a:solidFill>
          </p:spPr>
          <p:txBody>
            <a:bodyPr wrap="none">
              <a:spAutoFit/>
            </a:bodyPr>
            <a:lstStyle/>
            <a:p>
              <a:r>
                <a:rPr lang="zh-TW" altLang="en-US" kern="100" dirty="0">
                  <a:solidFill>
                    <a:srgbClr val="FF0000"/>
                  </a:solidFill>
                  <a:latin typeface="Times New Roman" panose="02020603050405020304" pitchFamily="18" charset="0"/>
                </a:rPr>
                <a:t>織物結構</a:t>
              </a:r>
              <a:endParaRPr lang="zh-TW" altLang="en-US" dirty="0">
                <a:solidFill>
                  <a:srgbClr val="FF0000"/>
                </a:solidFill>
              </a:endParaRPr>
            </a:p>
          </p:txBody>
        </p:sp>
        <p:sp>
          <p:nvSpPr>
            <p:cNvPr id="7" name="矩形 6">
              <a:extLst>
                <a:ext uri="{FF2B5EF4-FFF2-40B4-BE49-F238E27FC236}">
                  <a16:creationId xmlns:a16="http://schemas.microsoft.com/office/drawing/2014/main" xmlns="" id="{DB938368-EE2E-4DA8-8C52-EB1B674A37AC}"/>
                </a:ext>
              </a:extLst>
            </p:cNvPr>
            <p:cNvSpPr/>
            <p:nvPr/>
          </p:nvSpPr>
          <p:spPr>
            <a:xfrm>
              <a:off x="6838020" y="5726798"/>
              <a:ext cx="1910444" cy="369332"/>
            </a:xfrm>
            <a:prstGeom prst="rect">
              <a:avLst/>
            </a:prstGeom>
            <a:solidFill>
              <a:schemeClr val="bg1"/>
            </a:solidFill>
          </p:spPr>
          <p:txBody>
            <a:bodyPr wrap="square">
              <a:spAutoFit/>
            </a:bodyPr>
            <a:lstStyle/>
            <a:p>
              <a:r>
                <a:rPr lang="zh-TW" altLang="en-US" kern="100" dirty="0">
                  <a:solidFill>
                    <a:srgbClr val="FF0000"/>
                  </a:solidFill>
                  <a:latin typeface="Times New Roman" panose="02020603050405020304" pitchFamily="18" charset="0"/>
                </a:rPr>
                <a:t>織物層</a:t>
              </a:r>
              <a:r>
                <a:rPr lang="en-US" altLang="zh-TW" kern="100" dirty="0">
                  <a:solidFill>
                    <a:srgbClr val="FF0000"/>
                  </a:solidFill>
                  <a:latin typeface="Times New Roman" panose="02020603050405020304" pitchFamily="18" charset="0"/>
                </a:rPr>
                <a:t>(</a:t>
              </a:r>
              <a:r>
                <a:rPr lang="zh-TW" altLang="en-US" kern="100" dirty="0">
                  <a:solidFill>
                    <a:srgbClr val="FF0000"/>
                  </a:solidFill>
                  <a:latin typeface="Times New Roman" panose="02020603050405020304" pitchFamily="18" charset="0"/>
                </a:rPr>
                <a:t>親水性</a:t>
              </a:r>
              <a:r>
                <a:rPr lang="en-US" altLang="zh-TW" kern="100" dirty="0">
                  <a:solidFill>
                    <a:srgbClr val="FF0000"/>
                  </a:solidFill>
                  <a:latin typeface="Times New Roman" panose="02020603050405020304" pitchFamily="18" charset="0"/>
                </a:rPr>
                <a:t>)</a:t>
              </a:r>
              <a:endParaRPr lang="zh-TW" altLang="en-US" dirty="0">
                <a:solidFill>
                  <a:srgbClr val="FF0000"/>
                </a:solidFill>
              </a:endParaRPr>
            </a:p>
          </p:txBody>
        </p:sp>
        <p:sp>
          <p:nvSpPr>
            <p:cNvPr id="8" name="矩形 7">
              <a:extLst>
                <a:ext uri="{FF2B5EF4-FFF2-40B4-BE49-F238E27FC236}">
                  <a16:creationId xmlns:a16="http://schemas.microsoft.com/office/drawing/2014/main" xmlns="" id="{59547C06-3A93-4844-A2CB-EFD73F062FB5}"/>
                </a:ext>
              </a:extLst>
            </p:cNvPr>
            <p:cNvSpPr/>
            <p:nvPr/>
          </p:nvSpPr>
          <p:spPr>
            <a:xfrm>
              <a:off x="6860218" y="5281434"/>
              <a:ext cx="2185214" cy="369332"/>
            </a:xfrm>
            <a:prstGeom prst="rect">
              <a:avLst/>
            </a:prstGeom>
            <a:solidFill>
              <a:schemeClr val="bg1"/>
            </a:solidFill>
          </p:spPr>
          <p:txBody>
            <a:bodyPr wrap="none">
              <a:spAutoFit/>
            </a:bodyPr>
            <a:lstStyle/>
            <a:p>
              <a:r>
                <a:rPr lang="zh-TW" altLang="en-US" dirty="0">
                  <a:solidFill>
                    <a:srgbClr val="FF0000"/>
                  </a:solidFill>
                </a:rPr>
                <a:t>阻隔橋接層</a:t>
              </a:r>
              <a:r>
                <a:rPr lang="en-US" altLang="zh-TW" kern="100" dirty="0">
                  <a:solidFill>
                    <a:srgbClr val="FF0000"/>
                  </a:solidFill>
                  <a:latin typeface="Times New Roman" panose="02020603050405020304" pitchFamily="18" charset="0"/>
                </a:rPr>
                <a:t>(</a:t>
              </a:r>
              <a:r>
                <a:rPr lang="zh-TW" altLang="en-US" kern="100" dirty="0">
                  <a:solidFill>
                    <a:srgbClr val="FF0000"/>
                  </a:solidFill>
                  <a:latin typeface="Times New Roman" panose="02020603050405020304" pitchFamily="18" charset="0"/>
                </a:rPr>
                <a:t>疏水性</a:t>
              </a:r>
              <a:r>
                <a:rPr lang="en-US" altLang="zh-TW" kern="100" dirty="0">
                  <a:solidFill>
                    <a:srgbClr val="FF0000"/>
                  </a:solidFill>
                  <a:latin typeface="Times New Roman" panose="02020603050405020304" pitchFamily="18" charset="0"/>
                </a:rPr>
                <a:t>)</a:t>
              </a:r>
              <a:endParaRPr lang="zh-TW" altLang="en-US" dirty="0">
                <a:solidFill>
                  <a:srgbClr val="FF0000"/>
                </a:solidFill>
              </a:endParaRPr>
            </a:p>
          </p:txBody>
        </p:sp>
        <p:sp>
          <p:nvSpPr>
            <p:cNvPr id="9" name="矩形 8">
              <a:extLst>
                <a:ext uri="{FF2B5EF4-FFF2-40B4-BE49-F238E27FC236}">
                  <a16:creationId xmlns:a16="http://schemas.microsoft.com/office/drawing/2014/main" xmlns="" id="{3EE55F9D-6476-426B-8C6F-A84B5644A551}"/>
                </a:ext>
              </a:extLst>
            </p:cNvPr>
            <p:cNvSpPr/>
            <p:nvPr/>
          </p:nvSpPr>
          <p:spPr>
            <a:xfrm>
              <a:off x="6838020" y="4930752"/>
              <a:ext cx="1723549" cy="369332"/>
            </a:xfrm>
            <a:prstGeom prst="rect">
              <a:avLst/>
            </a:prstGeom>
            <a:solidFill>
              <a:schemeClr val="bg1"/>
            </a:solidFill>
          </p:spPr>
          <p:txBody>
            <a:bodyPr wrap="none">
              <a:spAutoFit/>
            </a:bodyPr>
            <a:lstStyle/>
            <a:p>
              <a:r>
                <a:rPr lang="zh-TW" altLang="en-US" dirty="0">
                  <a:solidFill>
                    <a:srgbClr val="FF0000"/>
                  </a:solidFill>
                </a:rPr>
                <a:t>表面層</a:t>
              </a:r>
              <a:r>
                <a:rPr lang="en-US" altLang="zh-TW" kern="100" dirty="0">
                  <a:solidFill>
                    <a:srgbClr val="FF0000"/>
                  </a:solidFill>
                  <a:latin typeface="Times New Roman" panose="02020603050405020304" pitchFamily="18" charset="0"/>
                </a:rPr>
                <a:t>(</a:t>
              </a:r>
              <a:r>
                <a:rPr lang="zh-TW" altLang="en-US" kern="100" dirty="0">
                  <a:solidFill>
                    <a:srgbClr val="FF0000"/>
                  </a:solidFill>
                  <a:latin typeface="Times New Roman" panose="02020603050405020304" pitchFamily="18" charset="0"/>
                </a:rPr>
                <a:t>疏水性</a:t>
              </a:r>
              <a:r>
                <a:rPr lang="en-US" altLang="zh-TW" kern="100" dirty="0">
                  <a:solidFill>
                    <a:srgbClr val="FF0000"/>
                  </a:solidFill>
                  <a:latin typeface="Times New Roman" panose="02020603050405020304" pitchFamily="18" charset="0"/>
                </a:rPr>
                <a:t>)</a:t>
              </a:r>
              <a:endParaRPr lang="zh-TW" altLang="en-US" dirty="0">
                <a:solidFill>
                  <a:srgbClr val="FF0000"/>
                </a:solidFill>
              </a:endParaRPr>
            </a:p>
          </p:txBody>
        </p:sp>
      </p:grpSp>
    </p:spTree>
    <p:extLst>
      <p:ext uri="{BB962C8B-B14F-4D97-AF65-F5344CB8AC3E}">
        <p14:creationId xmlns:p14="http://schemas.microsoft.com/office/powerpoint/2010/main" val="2281371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案例</a:t>
            </a:r>
            <a:r>
              <a:rPr lang="en-US" altLang="zh-TW" sz="3200" dirty="0">
                <a:solidFill>
                  <a:srgbClr val="000099"/>
                </a:solidFill>
                <a:latin typeface="新細明體" panose="02020500000000000000" pitchFamily="18" charset="-120"/>
              </a:rPr>
              <a:t>2</a:t>
            </a:r>
            <a:r>
              <a:rPr lang="zh-TW" altLang="en-US" sz="3200" dirty="0">
                <a:solidFill>
                  <a:srgbClr val="000099"/>
                </a:solidFill>
                <a:latin typeface="新細明體" panose="02020500000000000000" pitchFamily="18" charset="-120"/>
              </a:rPr>
              <a:t>申請專利範圍（獨立項）</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46</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3268652"/>
          </a:xfrm>
          <a:prstGeom prst="rect">
            <a:avLst/>
          </a:prstGeom>
        </p:spPr>
        <p:txBody>
          <a:bodyPr wrap="square">
            <a:spAutoFit/>
          </a:bodyPr>
          <a:lstStyle/>
          <a:p>
            <a:pPr hangingPunct="0">
              <a:lnSpc>
                <a:spcPct val="150000"/>
              </a:lnSpc>
              <a:spcAft>
                <a:spcPts val="0"/>
              </a:spcAft>
              <a:tabLst>
                <a:tab pos="1245870" algn="l"/>
              </a:tabLst>
            </a:pP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 一種織物結構，包含：</a:t>
            </a:r>
          </a:p>
          <a:p>
            <a:pPr hangingPunct="0">
              <a:lnSpc>
                <a:spcPct val="150000"/>
              </a:lnSpc>
              <a:spcAft>
                <a:spcPts val="0"/>
              </a:spcAft>
              <a:tabLst>
                <a:tab pos="1245870" algn="l"/>
              </a:tabLst>
            </a:pPr>
            <a:r>
              <a:rPr lang="zh-TW" altLang="en-US" sz="2000" kern="100" dirty="0">
                <a:latin typeface="Times New Roman" panose="02020603050405020304" pitchFamily="18" charset="0"/>
              </a:rPr>
              <a:t>一織物層，具親水性；</a:t>
            </a:r>
          </a:p>
          <a:p>
            <a:pPr hangingPunct="0">
              <a:lnSpc>
                <a:spcPct val="150000"/>
              </a:lnSpc>
              <a:spcAft>
                <a:spcPts val="0"/>
              </a:spcAft>
              <a:tabLst>
                <a:tab pos="1245870" algn="l"/>
              </a:tabLst>
            </a:pPr>
            <a:r>
              <a:rPr lang="zh-TW" altLang="en-US" sz="2000" kern="100" dirty="0">
                <a:latin typeface="Times New Roman" panose="02020603050405020304" pitchFamily="18" charset="0"/>
              </a:rPr>
              <a:t>一阻隔橋接層，具疏水性，設置於該織物層上；以及</a:t>
            </a:r>
          </a:p>
          <a:p>
            <a:pPr hangingPunct="0">
              <a:lnSpc>
                <a:spcPct val="150000"/>
              </a:lnSpc>
              <a:spcAft>
                <a:spcPts val="0"/>
              </a:spcAft>
              <a:tabLst>
                <a:tab pos="1245870" algn="l"/>
              </a:tabLst>
            </a:pPr>
            <a:r>
              <a:rPr lang="zh-TW" altLang="en-US" sz="2000" kern="100" dirty="0">
                <a:latin typeface="Times New Roman" panose="02020603050405020304" pitchFamily="18" charset="0"/>
              </a:rPr>
              <a:t>一表面層，具疏水性，設置於該阻隔橋接層上；</a:t>
            </a:r>
          </a:p>
          <a:p>
            <a:pPr hangingPunct="0">
              <a:lnSpc>
                <a:spcPct val="150000"/>
              </a:lnSpc>
              <a:spcAft>
                <a:spcPts val="0"/>
              </a:spcAft>
              <a:tabLst>
                <a:tab pos="1245870" algn="l"/>
              </a:tabLst>
            </a:pPr>
            <a:r>
              <a:rPr lang="zh-TW" altLang="en-US" sz="2000" kern="100" dirty="0">
                <a:latin typeface="Times New Roman" panose="02020603050405020304" pitchFamily="18" charset="0"/>
              </a:rPr>
              <a:t>其中，該阻隔橋接層與該織物層間之鍵結力大於該表面層與該織物層間之鍵結力，該表面層與該阻隔橋接層間之鍵結力大於該表面層與該織物層間之鍵結力。</a:t>
            </a:r>
          </a:p>
          <a:p>
            <a:pPr hangingPunct="0">
              <a:lnSpc>
                <a:spcPct val="150000"/>
              </a:lnSpc>
              <a:spcAft>
                <a:spcPts val="0"/>
              </a:spcAft>
              <a:tabLst>
                <a:tab pos="1245870" algn="l"/>
              </a:tabLst>
            </a:pPr>
            <a:endParaRPr lang="en-US" altLang="zh-TW" sz="2000" kern="100" dirty="0">
              <a:latin typeface="Times New Roman" panose="02020603050405020304" pitchFamily="18" charset="0"/>
            </a:endParaRPr>
          </a:p>
        </p:txBody>
      </p:sp>
    </p:spTree>
    <p:extLst>
      <p:ext uri="{BB962C8B-B14F-4D97-AF65-F5344CB8AC3E}">
        <p14:creationId xmlns:p14="http://schemas.microsoft.com/office/powerpoint/2010/main" val="3515773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智慧局審查意見</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47</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5577937"/>
          </a:xfrm>
          <a:prstGeom prst="rect">
            <a:avLst/>
          </a:prstGeom>
        </p:spPr>
        <p:txBody>
          <a:bodyPr wrap="square">
            <a:spAutoFit/>
          </a:bodyPr>
          <a:lstStyle/>
          <a:p>
            <a:pPr marL="342900" indent="-342900" hangingPunct="0">
              <a:lnSpc>
                <a:spcPct val="150000"/>
              </a:lnSpc>
              <a:spcAft>
                <a:spcPts val="0"/>
              </a:spcAft>
              <a:buFont typeface="Wingdings" panose="05000000000000000000" pitchFamily="2" charset="2"/>
              <a:buChar char="l"/>
              <a:tabLst>
                <a:tab pos="1245870" algn="l"/>
              </a:tabLst>
            </a:pPr>
            <a:r>
              <a:rPr lang="zh-TW" altLang="en-US" sz="2000" kern="100" dirty="0">
                <a:latin typeface="Times New Roman" panose="02020603050405020304" pitchFamily="18" charset="0"/>
              </a:rPr>
              <a:t>根據引證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及</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揭示內容，請求項</a:t>
            </a:r>
            <a:r>
              <a:rPr lang="en-US" altLang="zh-TW" sz="2000" kern="100" dirty="0">
                <a:latin typeface="Times New Roman" panose="02020603050405020304" pitchFamily="18" charset="0"/>
              </a:rPr>
              <a:t>1-18</a:t>
            </a:r>
            <a:r>
              <a:rPr lang="zh-TW" altLang="en-US" sz="2000" kern="100" dirty="0">
                <a:latin typeface="Times New Roman" panose="02020603050405020304" pitchFamily="18" charset="0"/>
              </a:rPr>
              <a:t>不符合專利法第</a:t>
            </a:r>
            <a:r>
              <a:rPr lang="en-US" altLang="zh-TW" sz="2000" kern="100" dirty="0">
                <a:latin typeface="Times New Roman" panose="02020603050405020304" pitchFamily="18" charset="0"/>
              </a:rPr>
              <a:t>22</a:t>
            </a:r>
            <a:r>
              <a:rPr lang="zh-TW" altLang="en-US" sz="2000" kern="100" dirty="0">
                <a:latin typeface="Times New Roman" panose="02020603050405020304" pitchFamily="18" charset="0"/>
              </a:rPr>
              <a:t>條第</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項之規定。</a:t>
            </a:r>
            <a:endParaRPr lang="en-US" altLang="zh-TW" sz="2000" kern="100" dirty="0">
              <a:latin typeface="Times New Roman" panose="02020603050405020304" pitchFamily="18" charset="0"/>
            </a:endParaRPr>
          </a:p>
          <a:p>
            <a:pPr marL="342900" indent="-342900" hangingPunct="0">
              <a:lnSpc>
                <a:spcPct val="150000"/>
              </a:lnSpc>
              <a:spcAft>
                <a:spcPts val="0"/>
              </a:spcAft>
              <a:buFont typeface="Wingdings" panose="05000000000000000000" pitchFamily="2" charset="2"/>
              <a:buChar char="l"/>
              <a:tabLst>
                <a:tab pos="1245870" algn="l"/>
              </a:tabLst>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教示一種織物結構，包含：一織物層；一黏著促進層（</a:t>
            </a:r>
            <a:r>
              <a:rPr lang="en-US" altLang="zh-TW" sz="2000" kern="100" dirty="0">
                <a:latin typeface="Times New Roman" panose="02020603050405020304" pitchFamily="18" charset="0"/>
              </a:rPr>
              <a:t>primer layer</a:t>
            </a:r>
            <a:r>
              <a:rPr lang="zh-TW" altLang="en-US" sz="2000" kern="100" dirty="0">
                <a:latin typeface="Times New Roman" panose="02020603050405020304" pitchFamily="18" charset="0"/>
              </a:rPr>
              <a:t>）；以及一疏水性表面層（</a:t>
            </a:r>
            <a:r>
              <a:rPr lang="en-US" altLang="zh-TW" sz="2000" kern="100" dirty="0">
                <a:latin typeface="Times New Roman" panose="02020603050405020304" pitchFamily="18" charset="0"/>
              </a:rPr>
              <a:t>surface finishing layer</a:t>
            </a:r>
            <a:r>
              <a:rPr lang="zh-TW" altLang="en-US" sz="2000" kern="100" dirty="0">
                <a:latin typeface="Times New Roman" panose="02020603050405020304" pitchFamily="18" charset="0"/>
              </a:rPr>
              <a:t>）。其中該織物層可選自天然纖維或人造纖維；該黏著促進層可選自</a:t>
            </a:r>
            <a:r>
              <a:rPr lang="en-US" altLang="zh-TW" sz="2000" kern="100" dirty="0" err="1">
                <a:latin typeface="Times New Roman" panose="02020603050405020304" pitchFamily="18" charset="0"/>
              </a:rPr>
              <a:t>Rucan</a:t>
            </a:r>
            <a:r>
              <a:rPr lang="en-US" altLang="zh-TW" sz="2000" kern="100" dirty="0">
                <a:latin typeface="Times New Roman" panose="02020603050405020304" pitchFamily="18" charset="0"/>
              </a:rPr>
              <a:t> FAN</a:t>
            </a:r>
            <a:r>
              <a:rPr lang="zh-TW" altLang="en-US" sz="2000" kern="100" dirty="0">
                <a:latin typeface="Times New Roman" panose="02020603050405020304" pitchFamily="18" charset="0"/>
              </a:rPr>
              <a:t>及</a:t>
            </a:r>
            <a:r>
              <a:rPr lang="en-US" altLang="zh-TW" sz="2000" kern="100" dirty="0">
                <a:latin typeface="Times New Roman" panose="02020603050405020304" pitchFamily="18" charset="0"/>
              </a:rPr>
              <a:t>/</a:t>
            </a:r>
            <a:r>
              <a:rPr lang="zh-TW" altLang="en-US" sz="2000" kern="100" dirty="0">
                <a:latin typeface="Times New Roman" panose="02020603050405020304" pitchFamily="18" charset="0"/>
              </a:rPr>
              <a:t>或</a:t>
            </a:r>
            <a:r>
              <a:rPr lang="en-US" altLang="zh-TW" sz="2000" kern="100" dirty="0" err="1">
                <a:latin typeface="Times New Roman" panose="02020603050405020304" pitchFamily="18" charset="0"/>
              </a:rPr>
              <a:t>Perapret</a:t>
            </a:r>
            <a:r>
              <a:rPr lang="en-US" altLang="zh-TW" sz="2000" kern="100" dirty="0">
                <a:latin typeface="Times New Roman" panose="02020603050405020304" pitchFamily="18" charset="0"/>
              </a:rPr>
              <a:t> HVN</a:t>
            </a:r>
            <a:r>
              <a:rPr lang="zh-TW" altLang="en-US" sz="2000" kern="100" dirty="0">
                <a:latin typeface="Times New Roman" panose="02020603050405020304" pitchFamily="18" charset="0"/>
              </a:rPr>
              <a:t>。而</a:t>
            </a:r>
            <a:r>
              <a:rPr lang="en-US" altLang="zh-TW" sz="2000" kern="100" dirty="0" err="1">
                <a:latin typeface="Times New Roman" panose="02020603050405020304" pitchFamily="18" charset="0"/>
              </a:rPr>
              <a:t>Rucan</a:t>
            </a:r>
            <a:r>
              <a:rPr lang="en-US" altLang="zh-TW" sz="2000" kern="100" dirty="0">
                <a:latin typeface="Times New Roman" panose="02020603050405020304" pitchFamily="18" charset="0"/>
              </a:rPr>
              <a:t> FAN</a:t>
            </a:r>
            <a:r>
              <a:rPr lang="zh-TW" altLang="en-US" sz="2000" kern="100" dirty="0">
                <a:latin typeface="Times New Roman" panose="02020603050405020304" pitchFamily="18" charset="0"/>
              </a:rPr>
              <a:t>係一種低甲醛的聚胺脂化合物；</a:t>
            </a:r>
            <a:r>
              <a:rPr lang="en-US" altLang="zh-TW" sz="2000" kern="100" dirty="0">
                <a:latin typeface="Times New Roman" panose="02020603050405020304" pitchFamily="18" charset="0"/>
              </a:rPr>
              <a:t> </a:t>
            </a:r>
            <a:r>
              <a:rPr lang="en-US" altLang="zh-TW" sz="2000" kern="100" dirty="0" err="1">
                <a:latin typeface="Times New Roman" panose="02020603050405020304" pitchFamily="18" charset="0"/>
              </a:rPr>
              <a:t>Perapret</a:t>
            </a:r>
            <a:r>
              <a:rPr lang="en-US" altLang="zh-TW" sz="2000" kern="100" dirty="0">
                <a:latin typeface="Times New Roman" panose="02020603050405020304" pitchFamily="18" charset="0"/>
              </a:rPr>
              <a:t> HVN</a:t>
            </a:r>
            <a:r>
              <a:rPr lang="zh-TW" altLang="en-US" sz="2000" kern="100" dirty="0">
                <a:latin typeface="Times New Roman" panose="02020603050405020304" pitchFamily="18" charset="0"/>
              </a:rPr>
              <a:t>係一種聚丙烯酸脂化合物。疏水性表面層可選自</a:t>
            </a:r>
            <a:r>
              <a:rPr lang="en-US" altLang="zh-TW" sz="2000" kern="100" dirty="0" err="1">
                <a:latin typeface="Times New Roman" panose="02020603050405020304" pitchFamily="18" charset="0"/>
              </a:rPr>
              <a:t>Rucan</a:t>
            </a:r>
            <a:r>
              <a:rPr lang="en-US" altLang="zh-TW" sz="2000" kern="100" dirty="0">
                <a:latin typeface="Times New Roman" panose="02020603050405020304" pitchFamily="18" charset="0"/>
              </a:rPr>
              <a:t> Guard</a:t>
            </a:r>
            <a:r>
              <a:rPr lang="zh-TW" altLang="en-US" sz="2000" kern="100" dirty="0">
                <a:latin typeface="Times New Roman" panose="02020603050405020304" pitchFamily="18" charset="0"/>
              </a:rPr>
              <a:t>，其係一種含氟素化合物。引證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之發明目的在於促進賦與織物之表面具有疏水</a:t>
            </a:r>
            <a:r>
              <a:rPr lang="en-US" altLang="zh-TW" sz="2000" kern="100" dirty="0">
                <a:latin typeface="Times New Roman" panose="02020603050405020304" pitchFamily="18" charset="0"/>
              </a:rPr>
              <a:t>/</a:t>
            </a:r>
            <a:r>
              <a:rPr lang="zh-TW" altLang="en-US" sz="2000" kern="100" dirty="0">
                <a:latin typeface="Times New Roman" panose="02020603050405020304" pitchFamily="18" charset="0"/>
              </a:rPr>
              <a:t>疏油性。黏著促進層可有效地提高表面處理層與織物之間的接著性。</a:t>
            </a:r>
            <a:endParaRPr lang="en-US" altLang="zh-TW" sz="2000" kern="100" dirty="0">
              <a:latin typeface="Times New Roman" panose="02020603050405020304" pitchFamily="18" charset="0"/>
            </a:endParaRPr>
          </a:p>
          <a:p>
            <a:pPr marL="342900" indent="-342900">
              <a:lnSpc>
                <a:spcPct val="150000"/>
              </a:lnSpc>
              <a:buFont typeface="Wingdings" panose="05000000000000000000" pitchFamily="2" charset="2"/>
              <a:buChar char="l"/>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亦教示一種織物結構，包含：一織物層；以及一疏水性表面層。為提高穿著的舒適性及確保透濕性，該織物由親水性纖維組成。而形成該疏水性表面層之組合物中更可進一步含有接著劑以促進該疏水性表面層組合物與纖維之間的接著性。</a:t>
            </a:r>
            <a:endParaRPr lang="en-US" altLang="zh-TW" sz="2000" kern="100" dirty="0">
              <a:latin typeface="Times New Roman" panose="02020603050405020304" pitchFamily="18" charset="0"/>
            </a:endParaRPr>
          </a:p>
        </p:txBody>
      </p:sp>
    </p:spTree>
    <p:extLst>
      <p:ext uri="{BB962C8B-B14F-4D97-AF65-F5344CB8AC3E}">
        <p14:creationId xmlns:p14="http://schemas.microsoft.com/office/powerpoint/2010/main" val="2184685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智慧局審查意見</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48</a:t>
            </a:fld>
            <a:endParaRPr kumimoji="1" lang="ja-JP" altLang="en-US"/>
          </a:p>
        </p:txBody>
      </p:sp>
      <p:graphicFrame>
        <p:nvGraphicFramePr>
          <p:cNvPr id="2" name="表格 1">
            <a:extLst>
              <a:ext uri="{FF2B5EF4-FFF2-40B4-BE49-F238E27FC236}">
                <a16:creationId xmlns:a16="http://schemas.microsoft.com/office/drawing/2014/main" xmlns="" id="{62814CE0-889F-4677-8B14-FE24A5579EE5}"/>
              </a:ext>
            </a:extLst>
          </p:cNvPr>
          <p:cNvGraphicFramePr>
            <a:graphicFrameLocks noGrp="1"/>
          </p:cNvGraphicFramePr>
          <p:nvPr>
            <p:extLst>
              <p:ext uri="{D42A27DB-BD31-4B8C-83A1-F6EECF244321}">
                <p14:modId xmlns:p14="http://schemas.microsoft.com/office/powerpoint/2010/main" val="66231157"/>
              </p:ext>
            </p:extLst>
          </p:nvPr>
        </p:nvGraphicFramePr>
        <p:xfrm>
          <a:off x="287524" y="764704"/>
          <a:ext cx="8568952" cy="6082809"/>
        </p:xfrm>
        <a:graphic>
          <a:graphicData uri="http://schemas.openxmlformats.org/drawingml/2006/table">
            <a:tbl>
              <a:tblPr firstRow="1" firstCol="1" bandRow="1">
                <a:tableStyleId>{5C22544A-7EE6-4342-B048-85BDC9FD1C3A}</a:tableStyleId>
              </a:tblPr>
              <a:tblGrid>
                <a:gridCol w="2808312">
                  <a:extLst>
                    <a:ext uri="{9D8B030D-6E8A-4147-A177-3AD203B41FA5}">
                      <a16:colId xmlns:a16="http://schemas.microsoft.com/office/drawing/2014/main" xmlns="" val="2732398806"/>
                    </a:ext>
                  </a:extLst>
                </a:gridCol>
                <a:gridCol w="2808312">
                  <a:extLst>
                    <a:ext uri="{9D8B030D-6E8A-4147-A177-3AD203B41FA5}">
                      <a16:colId xmlns:a16="http://schemas.microsoft.com/office/drawing/2014/main" xmlns="" val="3078646932"/>
                    </a:ext>
                  </a:extLst>
                </a:gridCol>
                <a:gridCol w="2952328">
                  <a:extLst>
                    <a:ext uri="{9D8B030D-6E8A-4147-A177-3AD203B41FA5}">
                      <a16:colId xmlns:a16="http://schemas.microsoft.com/office/drawing/2014/main" xmlns="" val="3002502322"/>
                    </a:ext>
                  </a:extLst>
                </a:gridCol>
              </a:tblGrid>
              <a:tr h="733569">
                <a:tc>
                  <a:txBody>
                    <a:bodyPr/>
                    <a:lstStyle/>
                    <a:p>
                      <a:pPr algn="l">
                        <a:lnSpc>
                          <a:spcPts val="2700"/>
                        </a:lnSpc>
                        <a:spcAft>
                          <a:spcPts val="0"/>
                        </a:spcAft>
                        <a:tabLst>
                          <a:tab pos="152400" algn="l"/>
                          <a:tab pos="228600" algn="l"/>
                        </a:tabLst>
                      </a:pPr>
                      <a:r>
                        <a:rPr lang="zh-TW" sz="2000" dirty="0">
                          <a:solidFill>
                            <a:schemeClr val="tx1"/>
                          </a:solidFill>
                          <a:effectLst/>
                        </a:rPr>
                        <a:t>請求項</a:t>
                      </a:r>
                      <a:r>
                        <a:rPr lang="en-US" sz="2000" dirty="0">
                          <a:solidFill>
                            <a:schemeClr val="tx1"/>
                          </a:solidFill>
                          <a:effectLst/>
                        </a:rPr>
                        <a:t>1</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1</a:t>
                      </a:r>
                      <a:br>
                        <a:rPr lang="en-US" sz="2000" dirty="0">
                          <a:solidFill>
                            <a:schemeClr val="tx1"/>
                          </a:solidFill>
                          <a:effectLst/>
                        </a:rPr>
                      </a:br>
                      <a:r>
                        <a:rPr lang="en-US" sz="2000" dirty="0">
                          <a:solidFill>
                            <a:schemeClr val="tx1"/>
                          </a:solidFill>
                          <a:effectLst/>
                        </a:rPr>
                        <a:t>(US 7056845)</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2</a:t>
                      </a:r>
                      <a:br>
                        <a:rPr lang="en-US" sz="2000" dirty="0">
                          <a:solidFill>
                            <a:schemeClr val="tx1"/>
                          </a:solidFill>
                          <a:effectLst/>
                        </a:rPr>
                      </a:br>
                      <a:r>
                        <a:rPr lang="en-US" sz="2000" dirty="0">
                          <a:solidFill>
                            <a:schemeClr val="tx1"/>
                          </a:solidFill>
                          <a:effectLst/>
                        </a:rPr>
                        <a:t>(US 7842625)</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953238539"/>
                  </a:ext>
                </a:extLst>
              </a:tr>
              <a:tr h="307910">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一種織物結構，包含：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一種織物結構，包含：</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一種織物結構，包含：</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2675075269"/>
                  </a:ext>
                </a:extLst>
              </a:tr>
              <a:tr h="224239">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一織物層，具親水性；</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一織物層；</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一織物層，具親水性；</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697527068"/>
                  </a:ext>
                </a:extLst>
              </a:tr>
              <a:tr h="640993">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一阻隔橋接層，</a:t>
                      </a:r>
                      <a:r>
                        <a:rPr lang="zh-TW" altLang="zh-TW" sz="1800" b="1" kern="1200" dirty="0">
                          <a:solidFill>
                            <a:schemeClr val="bg1">
                              <a:lumMod val="65000"/>
                            </a:schemeClr>
                          </a:solidFill>
                          <a:effectLst/>
                          <a:latin typeface="+mn-lt"/>
                          <a:ea typeface="+mn-ea"/>
                          <a:cs typeface="+mn-cs"/>
                        </a:rPr>
                        <a:t>具疏水性，</a:t>
                      </a:r>
                      <a:r>
                        <a:rPr lang="zh-TW" altLang="zh-TW" sz="1800" b="1" kern="1200" dirty="0">
                          <a:solidFill>
                            <a:schemeClr val="tx1"/>
                          </a:solidFill>
                          <a:effectLst/>
                          <a:latin typeface="+mn-lt"/>
                          <a:ea typeface="+mn-ea"/>
                          <a:cs typeface="+mn-cs"/>
                        </a:rPr>
                        <a:t>設置於該織物層上；以及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a:t>
                      </a:r>
                      <a:r>
                        <a:rPr lang="zh-TW" altLang="en-US" sz="1800" b="0" kern="1200" dirty="0">
                          <a:solidFill>
                            <a:schemeClr val="tx1"/>
                          </a:solidFill>
                          <a:effectLst/>
                          <a:latin typeface="+mn-lt"/>
                          <a:ea typeface="+mn-ea"/>
                          <a:cs typeface="+mn-cs"/>
                        </a:rPr>
                        <a:t>黏著促進</a:t>
                      </a:r>
                      <a:r>
                        <a:rPr lang="zh-TW" altLang="zh-TW" sz="1800" b="0" kern="1200" dirty="0">
                          <a:solidFill>
                            <a:schemeClr val="tx1"/>
                          </a:solidFill>
                          <a:effectLst/>
                          <a:latin typeface="+mn-lt"/>
                          <a:ea typeface="+mn-ea"/>
                          <a:cs typeface="+mn-cs"/>
                        </a:rPr>
                        <a:t>層，設置於該織物層上；以及</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82998583"/>
                  </a:ext>
                </a:extLst>
              </a:tr>
              <a:tr h="640993">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一表面層，具疏水性，設置於該阻隔橋接層上；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一疏水表面層，設置於該阻隔橋接層上；</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一疏水表面層，設置於該阻隔橋接層上；</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2791427837"/>
                  </a:ext>
                </a:extLst>
              </a:tr>
              <a:tr h="2053992">
                <a:tc>
                  <a:txBody>
                    <a:bodyPr/>
                    <a:lstStyle/>
                    <a:p>
                      <a:pPr algn="l">
                        <a:lnSpc>
                          <a:spcPct val="150000"/>
                        </a:lnSpc>
                        <a:spcAft>
                          <a:spcPts val="0"/>
                        </a:spcAft>
                        <a:tabLst>
                          <a:tab pos="152400" algn="l"/>
                          <a:tab pos="228600" algn="l"/>
                        </a:tabLst>
                      </a:pPr>
                      <a:r>
                        <a:rPr lang="zh-TW" altLang="zh-TW" sz="1800" b="1" kern="1200" dirty="0">
                          <a:solidFill>
                            <a:schemeClr val="bg1">
                              <a:lumMod val="65000"/>
                            </a:schemeClr>
                          </a:solidFill>
                          <a:effectLst/>
                          <a:latin typeface="+mn-lt"/>
                          <a:ea typeface="+mn-ea"/>
                          <a:cs typeface="+mn-cs"/>
                        </a:rPr>
                        <a:t>其中，該阻隔橋接層與該織物層間之鍵結力大於該表面層與該織物層間之鍵結力，該表面層與該阻隔橋接層間之鍵結力大於該表面層與該織物層間之鍵結力。</a:t>
                      </a:r>
                      <a:endParaRPr lang="zh-TW" sz="2000" dirty="0">
                        <a:solidFill>
                          <a:schemeClr val="bg1">
                            <a:lumMod val="65000"/>
                          </a:schemeClr>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152400" algn="l"/>
                          <a:tab pos="228600" algn="l"/>
                        </a:tabLst>
                        <a:defRPr/>
                      </a:pPr>
                      <a:r>
                        <a:rPr lang="zh-TW" altLang="en-US" sz="1800" kern="100" dirty="0">
                          <a:latin typeface="Times New Roman" panose="02020603050405020304" pitchFamily="18" charset="0"/>
                        </a:rPr>
                        <a:t>促進賦與織物之表面具有疏水</a:t>
                      </a:r>
                      <a:r>
                        <a:rPr lang="en-US" altLang="zh-TW" sz="1800" kern="100" dirty="0">
                          <a:latin typeface="Times New Roman" panose="02020603050405020304" pitchFamily="18" charset="0"/>
                        </a:rPr>
                        <a:t>/</a:t>
                      </a:r>
                      <a:r>
                        <a:rPr lang="zh-TW" altLang="en-US" sz="1800" kern="100" dirty="0">
                          <a:latin typeface="Times New Roman" panose="02020603050405020304" pitchFamily="18" charset="0"/>
                        </a:rPr>
                        <a:t>疏油性。黏著促進層可有效地提高表面處理層與織物之間的接著性。</a:t>
                      </a:r>
                      <a:endParaRPr lang="en-US" altLang="zh-TW" sz="1800" kern="100" dirty="0">
                        <a:latin typeface="Times New Roman" panose="02020603050405020304" pitchFamily="18" charset="0"/>
                      </a:endParaRPr>
                    </a:p>
                    <a:p>
                      <a:pPr algn="l">
                        <a:lnSpc>
                          <a:spcPct val="150000"/>
                        </a:lnSpc>
                        <a:spcAft>
                          <a:spcPts val="0"/>
                        </a:spcAft>
                        <a:tabLst>
                          <a:tab pos="152400" algn="l"/>
                          <a:tab pos="228600" algn="l"/>
                        </a:tabLst>
                      </a:pP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其中，疏水表面層</a:t>
                      </a:r>
                      <a:r>
                        <a:rPr lang="zh-TW" altLang="en-US" sz="1800" b="0" kern="1200" dirty="0">
                          <a:solidFill>
                            <a:schemeClr val="tx1"/>
                          </a:solidFill>
                          <a:effectLst/>
                          <a:latin typeface="+mn-lt"/>
                          <a:ea typeface="+mn-ea"/>
                          <a:cs typeface="+mn-cs"/>
                        </a:rPr>
                        <a:t>可進一步含有接著劑以促進該疏水性表面層組合物與纖維之間的接著性</a:t>
                      </a:r>
                    </a:p>
                  </a:txBody>
                  <a:tcPr marL="68580" marR="68580" marT="0" marB="0"/>
                </a:tc>
                <a:extLst>
                  <a:ext uri="{0D108BD9-81ED-4DB2-BD59-A6C34878D82A}">
                    <a16:rowId xmlns:a16="http://schemas.microsoft.com/office/drawing/2014/main" xmlns="" val="3181433854"/>
                  </a:ext>
                </a:extLst>
              </a:tr>
            </a:tbl>
          </a:graphicData>
        </a:graphic>
      </p:graphicFrame>
    </p:spTree>
    <p:extLst>
      <p:ext uri="{BB962C8B-B14F-4D97-AF65-F5344CB8AC3E}">
        <p14:creationId xmlns:p14="http://schemas.microsoft.com/office/powerpoint/2010/main" val="102204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49</a:t>
            </a:fld>
            <a:endParaRPr kumimoji="1" lang="ja-JP" altLang="en-US"/>
          </a:p>
        </p:txBody>
      </p:sp>
      <p:pic>
        <p:nvPicPr>
          <p:cNvPr id="2" name="圖片 1">
            <a:extLst>
              <a:ext uri="{FF2B5EF4-FFF2-40B4-BE49-F238E27FC236}">
                <a16:creationId xmlns:a16="http://schemas.microsoft.com/office/drawing/2014/main" xmlns="" id="{78EB29EE-2509-4182-92F1-F23E672778E9}"/>
              </a:ext>
            </a:extLst>
          </p:cNvPr>
          <p:cNvPicPr>
            <a:picLocks noChangeAspect="1"/>
          </p:cNvPicPr>
          <p:nvPr/>
        </p:nvPicPr>
        <p:blipFill>
          <a:blip r:embed="rId3"/>
          <a:stretch>
            <a:fillRect/>
          </a:stretch>
        </p:blipFill>
        <p:spPr>
          <a:xfrm>
            <a:off x="1672459" y="943852"/>
            <a:ext cx="5799081" cy="5877272"/>
          </a:xfrm>
          <a:prstGeom prst="rect">
            <a:avLst/>
          </a:prstGeom>
        </p:spPr>
      </p:pic>
      <p:pic>
        <p:nvPicPr>
          <p:cNvPr id="3" name="圖片 2">
            <a:extLst>
              <a:ext uri="{FF2B5EF4-FFF2-40B4-BE49-F238E27FC236}">
                <a16:creationId xmlns:a16="http://schemas.microsoft.com/office/drawing/2014/main" xmlns="" id="{55F61539-77A9-4E3C-8BE9-702DF0BDCFB7}"/>
              </a:ext>
            </a:extLst>
          </p:cNvPr>
          <p:cNvPicPr>
            <a:picLocks noChangeAspect="1"/>
          </p:cNvPicPr>
          <p:nvPr/>
        </p:nvPicPr>
        <p:blipFill>
          <a:blip r:embed="rId4"/>
          <a:stretch>
            <a:fillRect/>
          </a:stretch>
        </p:blipFill>
        <p:spPr>
          <a:xfrm>
            <a:off x="1133871" y="3207556"/>
            <a:ext cx="6876256" cy="3608628"/>
          </a:xfrm>
          <a:prstGeom prst="rect">
            <a:avLst/>
          </a:prstGeom>
        </p:spPr>
      </p:pic>
    </p:spTree>
    <p:extLst>
      <p:ext uri="{BB962C8B-B14F-4D97-AF65-F5344CB8AC3E}">
        <p14:creationId xmlns:p14="http://schemas.microsoft.com/office/powerpoint/2010/main" val="51790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35 U.S.C. </a:t>
            </a:r>
            <a:r>
              <a:rPr lang="en-US" altLang="zh-TW" dirty="0" smtClean="0"/>
              <a:t>103</a:t>
            </a:r>
            <a:endParaRPr kumimoji="1" lang="zh-TW" altLang="en-US" dirty="0"/>
          </a:p>
        </p:txBody>
      </p:sp>
      <p:sp>
        <p:nvSpPr>
          <p:cNvPr id="3" name="內容版面配置區 2"/>
          <p:cNvSpPr>
            <a:spLocks noGrp="1"/>
          </p:cNvSpPr>
          <p:nvPr>
            <p:ph idx="1"/>
          </p:nvPr>
        </p:nvSpPr>
        <p:spPr/>
        <p:txBody>
          <a:bodyPr/>
          <a:lstStyle/>
          <a:p>
            <a:pPr marL="0" indent="0">
              <a:buNone/>
            </a:pPr>
            <a:r>
              <a:rPr lang="en-US" altLang="zh-TW" dirty="0" smtClean="0"/>
              <a:t>“A </a:t>
            </a:r>
            <a:r>
              <a:rPr lang="en-US" altLang="zh-TW" dirty="0"/>
              <a:t>patent for a claimed invention may not be obtained</a:t>
            </a:r>
            <a:r>
              <a:rPr lang="en-US" altLang="zh-TW" dirty="0" smtClean="0"/>
              <a:t>, notwithstanding </a:t>
            </a:r>
            <a:r>
              <a:rPr lang="en-US" altLang="zh-TW" dirty="0"/>
              <a:t>that the claimed invention is </a:t>
            </a:r>
            <a:r>
              <a:rPr lang="en-US" altLang="zh-TW" dirty="0" smtClean="0"/>
              <a:t>not identically </a:t>
            </a:r>
            <a:r>
              <a:rPr lang="en-US" altLang="zh-TW" dirty="0"/>
              <a:t>disclosed as set forth in section 102 , </a:t>
            </a:r>
            <a:r>
              <a:rPr lang="en-US" altLang="zh-TW" dirty="0">
                <a:solidFill>
                  <a:srgbClr val="FF0000"/>
                </a:solidFill>
              </a:rPr>
              <a:t>if </a:t>
            </a:r>
            <a:r>
              <a:rPr lang="en-US" altLang="zh-TW" dirty="0" smtClean="0">
                <a:solidFill>
                  <a:srgbClr val="FF0000"/>
                </a:solidFill>
              </a:rPr>
              <a:t>the differences </a:t>
            </a:r>
            <a:r>
              <a:rPr lang="en-US" altLang="zh-TW" dirty="0">
                <a:solidFill>
                  <a:srgbClr val="FF0000"/>
                </a:solidFill>
              </a:rPr>
              <a:t>between the claimed invention and the </a:t>
            </a:r>
            <a:r>
              <a:rPr lang="en-US" altLang="zh-TW" dirty="0" smtClean="0">
                <a:solidFill>
                  <a:srgbClr val="FF0000"/>
                </a:solidFill>
              </a:rPr>
              <a:t>prior art </a:t>
            </a:r>
            <a:r>
              <a:rPr lang="en-US" altLang="zh-TW" dirty="0">
                <a:solidFill>
                  <a:srgbClr val="FF0000"/>
                </a:solidFill>
              </a:rPr>
              <a:t>are such that the claimed invention as a whole </a:t>
            </a:r>
            <a:r>
              <a:rPr lang="en-US" altLang="zh-TW" dirty="0" smtClean="0">
                <a:solidFill>
                  <a:srgbClr val="FF0000"/>
                </a:solidFill>
              </a:rPr>
              <a:t>would have </a:t>
            </a:r>
            <a:r>
              <a:rPr lang="en-US" altLang="zh-TW" dirty="0">
                <a:solidFill>
                  <a:srgbClr val="FF0000"/>
                </a:solidFill>
              </a:rPr>
              <a:t>been obvious before the effective </a:t>
            </a:r>
            <a:r>
              <a:rPr lang="en-US" altLang="zh-TW" dirty="0" smtClean="0">
                <a:solidFill>
                  <a:srgbClr val="FF0000"/>
                </a:solidFill>
              </a:rPr>
              <a:t>filing </a:t>
            </a:r>
            <a:r>
              <a:rPr lang="en-US" altLang="zh-TW" dirty="0">
                <a:solidFill>
                  <a:srgbClr val="FF0000"/>
                </a:solidFill>
              </a:rPr>
              <a:t>date</a:t>
            </a:r>
            <a:r>
              <a:rPr lang="en-US" altLang="zh-TW" dirty="0"/>
              <a:t> of </a:t>
            </a:r>
            <a:r>
              <a:rPr lang="en-US" altLang="zh-TW" dirty="0" smtClean="0"/>
              <a:t>the claimed </a:t>
            </a:r>
            <a:r>
              <a:rPr lang="en-US" altLang="zh-TW" dirty="0"/>
              <a:t>invention to a person having ordinary skill in </a:t>
            </a:r>
            <a:r>
              <a:rPr lang="en-US" altLang="zh-TW" dirty="0" smtClean="0"/>
              <a:t>the art </a:t>
            </a:r>
            <a:r>
              <a:rPr lang="en-US" altLang="zh-TW" dirty="0"/>
              <a:t>to which the claimed invention pertains</a:t>
            </a:r>
            <a:r>
              <a:rPr lang="en-US" altLang="zh-TW" dirty="0" smtClean="0"/>
              <a:t>.”</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5</a:t>
            </a:fld>
            <a:endParaRPr lang="zh-TW" altLang="en-US"/>
          </a:p>
        </p:txBody>
      </p:sp>
    </p:spTree>
    <p:extLst>
      <p:ext uri="{BB962C8B-B14F-4D97-AF65-F5344CB8AC3E}">
        <p14:creationId xmlns:p14="http://schemas.microsoft.com/office/powerpoint/2010/main" val="1163566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50</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3269613"/>
          </a:xfrm>
          <a:prstGeom prst="rect">
            <a:avLst/>
          </a:prstGeom>
        </p:spPr>
        <p:txBody>
          <a:bodyPr wrap="square">
            <a:spAutoFit/>
          </a:bodyPr>
          <a:lstStyle/>
          <a:p>
            <a:pPr marL="342900" indent="-342900" hangingPunct="0">
              <a:lnSpc>
                <a:spcPct val="150000"/>
              </a:lnSpc>
              <a:spcAft>
                <a:spcPts val="0"/>
              </a:spcAft>
              <a:buFont typeface="Wingdings" panose="05000000000000000000" pitchFamily="2" charset="2"/>
              <a:buChar char="l"/>
              <a:tabLst>
                <a:tab pos="1245870" algn="l"/>
              </a:tabLst>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教示一種織物結構，包含：一織物層；一黏著促進層（</a:t>
            </a:r>
            <a:r>
              <a:rPr lang="en-US" altLang="zh-TW" sz="2000" kern="100" dirty="0">
                <a:latin typeface="Times New Roman" panose="02020603050405020304" pitchFamily="18" charset="0"/>
              </a:rPr>
              <a:t>primer layer</a:t>
            </a:r>
            <a:r>
              <a:rPr lang="zh-TW" altLang="en-US" sz="2000" kern="100" dirty="0">
                <a:latin typeface="Times New Roman" panose="02020603050405020304" pitchFamily="18" charset="0"/>
              </a:rPr>
              <a:t>）；以及一疏水性表面層（</a:t>
            </a:r>
            <a:r>
              <a:rPr lang="en-US" altLang="zh-TW" sz="2000" kern="100" dirty="0">
                <a:latin typeface="Times New Roman" panose="02020603050405020304" pitchFamily="18" charset="0"/>
              </a:rPr>
              <a:t>surface finishing layer</a:t>
            </a:r>
            <a:r>
              <a:rPr lang="zh-TW" altLang="en-US" sz="2000" kern="100" dirty="0">
                <a:latin typeface="Times New Roman" panose="02020603050405020304" pitchFamily="18" charset="0"/>
              </a:rPr>
              <a:t>）。其中該織物層可選自天然纖維或人造纖維；該黏著促進層可選自</a:t>
            </a:r>
            <a:r>
              <a:rPr lang="en-US" altLang="zh-TW" sz="2000" kern="100" dirty="0" err="1">
                <a:latin typeface="Times New Roman" panose="02020603050405020304" pitchFamily="18" charset="0"/>
              </a:rPr>
              <a:t>Rucan</a:t>
            </a:r>
            <a:r>
              <a:rPr lang="en-US" altLang="zh-TW" sz="2000" kern="100" dirty="0">
                <a:latin typeface="Times New Roman" panose="02020603050405020304" pitchFamily="18" charset="0"/>
              </a:rPr>
              <a:t> FAN</a:t>
            </a:r>
            <a:r>
              <a:rPr lang="zh-TW" altLang="en-US" sz="2000" kern="100" dirty="0">
                <a:latin typeface="Times New Roman" panose="02020603050405020304" pitchFamily="18" charset="0"/>
              </a:rPr>
              <a:t>及</a:t>
            </a:r>
            <a:r>
              <a:rPr lang="en-US" altLang="zh-TW" sz="2000" kern="100" dirty="0">
                <a:latin typeface="Times New Roman" panose="02020603050405020304" pitchFamily="18" charset="0"/>
              </a:rPr>
              <a:t>/</a:t>
            </a:r>
            <a:r>
              <a:rPr lang="zh-TW" altLang="en-US" sz="2000" kern="100" dirty="0">
                <a:latin typeface="Times New Roman" panose="02020603050405020304" pitchFamily="18" charset="0"/>
              </a:rPr>
              <a:t>或</a:t>
            </a:r>
            <a:r>
              <a:rPr lang="en-US" altLang="zh-TW" sz="2000" kern="100" dirty="0" err="1">
                <a:latin typeface="Times New Roman" panose="02020603050405020304" pitchFamily="18" charset="0"/>
              </a:rPr>
              <a:t>Perapret</a:t>
            </a:r>
            <a:r>
              <a:rPr lang="en-US" altLang="zh-TW" sz="2000" kern="100" dirty="0">
                <a:latin typeface="Times New Roman" panose="02020603050405020304" pitchFamily="18" charset="0"/>
              </a:rPr>
              <a:t> HVN</a:t>
            </a:r>
            <a:r>
              <a:rPr lang="zh-TW" altLang="en-US" sz="2000" kern="100" dirty="0">
                <a:latin typeface="Times New Roman" panose="02020603050405020304" pitchFamily="18" charset="0"/>
              </a:rPr>
              <a:t>。而</a:t>
            </a:r>
            <a:r>
              <a:rPr lang="en-US" altLang="zh-TW" sz="2000" kern="100" dirty="0" err="1">
                <a:latin typeface="Times New Roman" panose="02020603050405020304" pitchFamily="18" charset="0"/>
              </a:rPr>
              <a:t>Rucan</a:t>
            </a:r>
            <a:r>
              <a:rPr lang="en-US" altLang="zh-TW" sz="2000" kern="100" dirty="0">
                <a:latin typeface="Times New Roman" panose="02020603050405020304" pitchFamily="18" charset="0"/>
              </a:rPr>
              <a:t> FAN</a:t>
            </a:r>
            <a:r>
              <a:rPr lang="zh-TW" altLang="en-US" sz="2000" kern="100" dirty="0">
                <a:latin typeface="Times New Roman" panose="02020603050405020304" pitchFamily="18" charset="0"/>
              </a:rPr>
              <a:t>係一種低甲醛的聚胺脂化合物；</a:t>
            </a:r>
            <a:r>
              <a:rPr lang="en-US" altLang="zh-TW" sz="2000" kern="100" dirty="0">
                <a:latin typeface="Times New Roman" panose="02020603050405020304" pitchFamily="18" charset="0"/>
              </a:rPr>
              <a:t> </a:t>
            </a:r>
            <a:r>
              <a:rPr lang="en-US" altLang="zh-TW" sz="2000" kern="100" dirty="0" err="1">
                <a:latin typeface="Times New Roman" panose="02020603050405020304" pitchFamily="18" charset="0"/>
              </a:rPr>
              <a:t>Perapret</a:t>
            </a:r>
            <a:r>
              <a:rPr lang="en-US" altLang="zh-TW" sz="2000" kern="100" dirty="0">
                <a:latin typeface="Times New Roman" panose="02020603050405020304" pitchFamily="18" charset="0"/>
              </a:rPr>
              <a:t> HVN</a:t>
            </a:r>
            <a:r>
              <a:rPr lang="zh-TW" altLang="en-US" sz="2000" kern="100" dirty="0">
                <a:latin typeface="Times New Roman" panose="02020603050405020304" pitchFamily="18" charset="0"/>
              </a:rPr>
              <a:t>係一種聚丙烯酸脂化合物。疏水性表面層可選自</a:t>
            </a:r>
            <a:r>
              <a:rPr lang="en-US" altLang="zh-TW" sz="2000" kern="100" dirty="0" err="1">
                <a:latin typeface="Times New Roman" panose="02020603050405020304" pitchFamily="18" charset="0"/>
              </a:rPr>
              <a:t>Rucan</a:t>
            </a:r>
            <a:r>
              <a:rPr lang="en-US" altLang="zh-TW" sz="2000" kern="100" dirty="0">
                <a:latin typeface="Times New Roman" panose="02020603050405020304" pitchFamily="18" charset="0"/>
              </a:rPr>
              <a:t> Guard</a:t>
            </a:r>
            <a:r>
              <a:rPr lang="zh-TW" altLang="en-US" sz="2000" kern="100" dirty="0">
                <a:latin typeface="Times New Roman" panose="02020603050405020304" pitchFamily="18" charset="0"/>
              </a:rPr>
              <a:t>，其係一種含氟素化合物。引證</a:t>
            </a:r>
            <a:r>
              <a:rPr lang="en-US" altLang="zh-TW" sz="2000" kern="100" dirty="0">
                <a:latin typeface="Times New Roman" panose="02020603050405020304" pitchFamily="18" charset="0"/>
              </a:rPr>
              <a:t>1</a:t>
            </a:r>
            <a:r>
              <a:rPr lang="zh-TW" altLang="en-US" sz="2000" kern="100" dirty="0">
                <a:latin typeface="Times New Roman" panose="02020603050405020304" pitchFamily="18" charset="0"/>
              </a:rPr>
              <a:t>之發明目的在於促進賦與織物之表面具有疏水</a:t>
            </a:r>
            <a:r>
              <a:rPr lang="en-US" altLang="zh-TW" sz="2000" kern="100" dirty="0">
                <a:latin typeface="Times New Roman" panose="02020603050405020304" pitchFamily="18" charset="0"/>
              </a:rPr>
              <a:t>/</a:t>
            </a:r>
            <a:r>
              <a:rPr lang="zh-TW" altLang="en-US" sz="2000" kern="100" dirty="0">
                <a:latin typeface="Times New Roman" panose="02020603050405020304" pitchFamily="18" charset="0"/>
              </a:rPr>
              <a:t>疏油性。黏著促進層可有效地提高表面處理層與織物之間的接著性。</a:t>
            </a:r>
            <a:endParaRPr lang="en-US" altLang="zh-TW" sz="2000" kern="100" dirty="0">
              <a:latin typeface="Times New Roman" panose="02020603050405020304" pitchFamily="18" charset="0"/>
            </a:endParaRPr>
          </a:p>
        </p:txBody>
      </p:sp>
      <p:grpSp>
        <p:nvGrpSpPr>
          <p:cNvPr id="32" name="群組 31">
            <a:extLst>
              <a:ext uri="{FF2B5EF4-FFF2-40B4-BE49-F238E27FC236}">
                <a16:creationId xmlns:a16="http://schemas.microsoft.com/office/drawing/2014/main" xmlns="" id="{8FE259F2-A74F-4144-B15A-9C7D67B0E8F4}"/>
              </a:ext>
            </a:extLst>
          </p:cNvPr>
          <p:cNvGrpSpPr/>
          <p:nvPr/>
        </p:nvGrpSpPr>
        <p:grpSpPr>
          <a:xfrm>
            <a:off x="1674735" y="4250341"/>
            <a:ext cx="5335169" cy="2489813"/>
            <a:chOff x="72002" y="4250341"/>
            <a:chExt cx="5335169" cy="2489813"/>
          </a:xfrm>
        </p:grpSpPr>
        <p:pic>
          <p:nvPicPr>
            <p:cNvPr id="20" name="圖片 19">
              <a:extLst>
                <a:ext uri="{FF2B5EF4-FFF2-40B4-BE49-F238E27FC236}">
                  <a16:creationId xmlns:a16="http://schemas.microsoft.com/office/drawing/2014/main" xmlns="" id="{78AA5CE2-9DBB-47E5-85B7-FAA50866F36A}"/>
                </a:ext>
              </a:extLst>
            </p:cNvPr>
            <p:cNvPicPr>
              <a:picLocks noChangeAspect="1"/>
            </p:cNvPicPr>
            <p:nvPr/>
          </p:nvPicPr>
          <p:blipFill>
            <a:blip r:embed="rId3"/>
            <a:stretch>
              <a:fillRect/>
            </a:stretch>
          </p:blipFill>
          <p:spPr>
            <a:xfrm>
              <a:off x="72002" y="4250341"/>
              <a:ext cx="5335169" cy="2489813"/>
            </a:xfrm>
            <a:prstGeom prst="rect">
              <a:avLst/>
            </a:prstGeom>
          </p:spPr>
        </p:pic>
        <p:cxnSp>
          <p:nvCxnSpPr>
            <p:cNvPr id="23" name="直線接點 22">
              <a:extLst>
                <a:ext uri="{FF2B5EF4-FFF2-40B4-BE49-F238E27FC236}">
                  <a16:creationId xmlns:a16="http://schemas.microsoft.com/office/drawing/2014/main" xmlns="" id="{67677B6E-95C0-4E70-89B3-8E66383E9EF6}"/>
                </a:ext>
              </a:extLst>
            </p:cNvPr>
            <p:cNvCxnSpPr>
              <a:cxnSpLocks/>
            </p:cNvCxnSpPr>
            <p:nvPr/>
          </p:nvCxnSpPr>
          <p:spPr>
            <a:xfrm>
              <a:off x="539552" y="5013176"/>
              <a:ext cx="1152128"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直線接點 24">
              <a:extLst>
                <a:ext uri="{FF2B5EF4-FFF2-40B4-BE49-F238E27FC236}">
                  <a16:creationId xmlns:a16="http://schemas.microsoft.com/office/drawing/2014/main" xmlns="" id="{06448C54-9181-4594-B550-0341D3DCFE08}"/>
                </a:ext>
              </a:extLst>
            </p:cNvPr>
            <p:cNvCxnSpPr>
              <a:cxnSpLocks/>
            </p:cNvCxnSpPr>
            <p:nvPr/>
          </p:nvCxnSpPr>
          <p:spPr>
            <a:xfrm>
              <a:off x="3131840" y="5014085"/>
              <a:ext cx="1440160"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直線接點 26">
              <a:extLst>
                <a:ext uri="{FF2B5EF4-FFF2-40B4-BE49-F238E27FC236}">
                  <a16:creationId xmlns:a16="http://schemas.microsoft.com/office/drawing/2014/main" xmlns="" id="{7AA9A262-BFCA-4B4B-A08C-6FEFCF46E264}"/>
                </a:ext>
              </a:extLst>
            </p:cNvPr>
            <p:cNvCxnSpPr>
              <a:cxnSpLocks/>
            </p:cNvCxnSpPr>
            <p:nvPr/>
          </p:nvCxnSpPr>
          <p:spPr>
            <a:xfrm>
              <a:off x="3563888" y="5517232"/>
              <a:ext cx="1728192"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904290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51</a:t>
            </a:fld>
            <a:endParaRPr kumimoji="1" lang="ja-JP" altLang="en-US"/>
          </a:p>
        </p:txBody>
      </p:sp>
      <p:pic>
        <p:nvPicPr>
          <p:cNvPr id="2" name="圖片 1">
            <a:extLst>
              <a:ext uri="{FF2B5EF4-FFF2-40B4-BE49-F238E27FC236}">
                <a16:creationId xmlns:a16="http://schemas.microsoft.com/office/drawing/2014/main" xmlns="" id="{83D92C0E-7E00-4FB5-8BF8-1DCDEDB2362B}"/>
              </a:ext>
            </a:extLst>
          </p:cNvPr>
          <p:cNvPicPr>
            <a:picLocks noChangeAspect="1"/>
          </p:cNvPicPr>
          <p:nvPr/>
        </p:nvPicPr>
        <p:blipFill>
          <a:blip r:embed="rId3"/>
          <a:stretch>
            <a:fillRect/>
          </a:stretch>
        </p:blipFill>
        <p:spPr>
          <a:xfrm>
            <a:off x="994896" y="966482"/>
            <a:ext cx="7154208" cy="5800248"/>
          </a:xfrm>
          <a:prstGeom prst="rect">
            <a:avLst/>
          </a:prstGeom>
        </p:spPr>
      </p:pic>
      <p:pic>
        <p:nvPicPr>
          <p:cNvPr id="3" name="圖片 2">
            <a:extLst>
              <a:ext uri="{FF2B5EF4-FFF2-40B4-BE49-F238E27FC236}">
                <a16:creationId xmlns:a16="http://schemas.microsoft.com/office/drawing/2014/main" xmlns="" id="{8554D0B2-F3E5-47C2-A15E-16B6B7A863F6}"/>
              </a:ext>
            </a:extLst>
          </p:cNvPr>
          <p:cNvPicPr>
            <a:picLocks noChangeAspect="1"/>
          </p:cNvPicPr>
          <p:nvPr/>
        </p:nvPicPr>
        <p:blipFill>
          <a:blip r:embed="rId4"/>
          <a:stretch>
            <a:fillRect/>
          </a:stretch>
        </p:blipFill>
        <p:spPr>
          <a:xfrm>
            <a:off x="665820" y="3606152"/>
            <a:ext cx="7812360" cy="3196568"/>
          </a:xfrm>
          <a:prstGeom prst="rect">
            <a:avLst/>
          </a:prstGeom>
        </p:spPr>
      </p:pic>
    </p:spTree>
    <p:extLst>
      <p:ext uri="{BB962C8B-B14F-4D97-AF65-F5344CB8AC3E}">
        <p14:creationId xmlns:p14="http://schemas.microsoft.com/office/powerpoint/2010/main" val="175730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引證案內容確認</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52</a:t>
            </a:fld>
            <a:endParaRPr kumimoji="1" lang="ja-JP" altLang="en-US"/>
          </a:p>
        </p:txBody>
      </p:sp>
      <p:sp>
        <p:nvSpPr>
          <p:cNvPr id="4" name="矩形 3">
            <a:extLst>
              <a:ext uri="{FF2B5EF4-FFF2-40B4-BE49-F238E27FC236}">
                <a16:creationId xmlns:a16="http://schemas.microsoft.com/office/drawing/2014/main" xmlns="" id="{EBDDFD11-ADC2-4545-A5CD-3F91ED4FC058}"/>
              </a:ext>
            </a:extLst>
          </p:cNvPr>
          <p:cNvSpPr/>
          <p:nvPr/>
        </p:nvSpPr>
        <p:spPr>
          <a:xfrm>
            <a:off x="0" y="980728"/>
            <a:ext cx="9144000" cy="1884618"/>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000" kern="100" dirty="0">
                <a:latin typeface="Times New Roman" panose="02020603050405020304" pitchFamily="18" charset="0"/>
              </a:rPr>
              <a:t>引證</a:t>
            </a:r>
            <a:r>
              <a:rPr lang="en-US" altLang="zh-TW" sz="2000" kern="100" dirty="0">
                <a:latin typeface="Times New Roman" panose="02020603050405020304" pitchFamily="18" charset="0"/>
              </a:rPr>
              <a:t>2</a:t>
            </a:r>
            <a:r>
              <a:rPr lang="zh-TW" altLang="en-US" sz="2000" kern="100" dirty="0">
                <a:latin typeface="Times New Roman" panose="02020603050405020304" pitchFamily="18" charset="0"/>
              </a:rPr>
              <a:t>教示一種織物結構，包含：一織物層；以及一疏水性表面層。為提高穿著的舒適性及確保透濕性，該織物由親水性纖維組成。而形成該疏水性表面層之組合物中更可進一步含有接著劑以促進該疏水性表面層組合物與纖維之間的接著性。</a:t>
            </a:r>
            <a:endParaRPr lang="en-US" altLang="zh-TW" sz="2000" kern="100" dirty="0">
              <a:latin typeface="Times New Roman" panose="02020603050405020304" pitchFamily="18" charset="0"/>
            </a:endParaRPr>
          </a:p>
        </p:txBody>
      </p:sp>
      <p:pic>
        <p:nvPicPr>
          <p:cNvPr id="16" name="圖片 15">
            <a:extLst>
              <a:ext uri="{FF2B5EF4-FFF2-40B4-BE49-F238E27FC236}">
                <a16:creationId xmlns:a16="http://schemas.microsoft.com/office/drawing/2014/main" xmlns="" id="{F82E4661-4CEF-42E1-BA5E-E615BDD5926C}"/>
              </a:ext>
            </a:extLst>
          </p:cNvPr>
          <p:cNvPicPr>
            <a:picLocks noChangeAspect="1"/>
          </p:cNvPicPr>
          <p:nvPr/>
        </p:nvPicPr>
        <p:blipFill>
          <a:blip r:embed="rId3"/>
          <a:stretch>
            <a:fillRect/>
          </a:stretch>
        </p:blipFill>
        <p:spPr>
          <a:xfrm>
            <a:off x="1904415" y="3429000"/>
            <a:ext cx="5335169" cy="1753032"/>
          </a:xfrm>
          <a:prstGeom prst="rect">
            <a:avLst/>
          </a:prstGeom>
        </p:spPr>
      </p:pic>
      <p:cxnSp>
        <p:nvCxnSpPr>
          <p:cNvPr id="19" name="直線接點 18">
            <a:extLst>
              <a:ext uri="{FF2B5EF4-FFF2-40B4-BE49-F238E27FC236}">
                <a16:creationId xmlns:a16="http://schemas.microsoft.com/office/drawing/2014/main" xmlns="" id="{C9522DE4-61CE-403B-A29D-B78BDBEC18D3}"/>
              </a:ext>
            </a:extLst>
          </p:cNvPr>
          <p:cNvCxnSpPr>
            <a:cxnSpLocks/>
          </p:cNvCxnSpPr>
          <p:nvPr/>
        </p:nvCxnSpPr>
        <p:spPr>
          <a:xfrm>
            <a:off x="3203848" y="4437112"/>
            <a:ext cx="4035736"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直線接點 21">
            <a:extLst>
              <a:ext uri="{FF2B5EF4-FFF2-40B4-BE49-F238E27FC236}">
                <a16:creationId xmlns:a16="http://schemas.microsoft.com/office/drawing/2014/main" xmlns="" id="{AD3E2EE3-CE4C-4664-BCB5-BF1A2E88A586}"/>
              </a:ext>
            </a:extLst>
          </p:cNvPr>
          <p:cNvCxnSpPr>
            <a:cxnSpLocks/>
          </p:cNvCxnSpPr>
          <p:nvPr/>
        </p:nvCxnSpPr>
        <p:spPr>
          <a:xfrm>
            <a:off x="1904415" y="4653136"/>
            <a:ext cx="5335169"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直線接點 23">
            <a:extLst>
              <a:ext uri="{FF2B5EF4-FFF2-40B4-BE49-F238E27FC236}">
                <a16:creationId xmlns:a16="http://schemas.microsoft.com/office/drawing/2014/main" xmlns="" id="{2341416E-8345-476C-A3D6-FA6E2CB0D983}"/>
              </a:ext>
            </a:extLst>
          </p:cNvPr>
          <p:cNvCxnSpPr>
            <a:cxnSpLocks/>
          </p:cNvCxnSpPr>
          <p:nvPr/>
        </p:nvCxnSpPr>
        <p:spPr>
          <a:xfrm>
            <a:off x="1904415" y="4869160"/>
            <a:ext cx="5335169"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直線接點 25">
            <a:extLst>
              <a:ext uri="{FF2B5EF4-FFF2-40B4-BE49-F238E27FC236}">
                <a16:creationId xmlns:a16="http://schemas.microsoft.com/office/drawing/2014/main" xmlns="" id="{D9230FAC-6E30-418F-9429-743CFBAD219D}"/>
              </a:ext>
            </a:extLst>
          </p:cNvPr>
          <p:cNvCxnSpPr>
            <a:cxnSpLocks/>
          </p:cNvCxnSpPr>
          <p:nvPr/>
        </p:nvCxnSpPr>
        <p:spPr>
          <a:xfrm>
            <a:off x="1904415" y="5182032"/>
            <a:ext cx="2955617"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1517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分析與答辯方向</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53</a:t>
            </a:fld>
            <a:endParaRPr kumimoji="1" lang="ja-JP" altLang="en-US"/>
          </a:p>
        </p:txBody>
      </p:sp>
      <p:graphicFrame>
        <p:nvGraphicFramePr>
          <p:cNvPr id="2" name="表格 1">
            <a:extLst>
              <a:ext uri="{FF2B5EF4-FFF2-40B4-BE49-F238E27FC236}">
                <a16:creationId xmlns:a16="http://schemas.microsoft.com/office/drawing/2014/main" xmlns="" id="{62814CE0-889F-4677-8B14-FE24A5579EE5}"/>
              </a:ext>
            </a:extLst>
          </p:cNvPr>
          <p:cNvGraphicFramePr>
            <a:graphicFrameLocks noGrp="1"/>
          </p:cNvGraphicFramePr>
          <p:nvPr>
            <p:extLst>
              <p:ext uri="{D42A27DB-BD31-4B8C-83A1-F6EECF244321}">
                <p14:modId xmlns:p14="http://schemas.microsoft.com/office/powerpoint/2010/main" val="1953905166"/>
              </p:ext>
            </p:extLst>
          </p:nvPr>
        </p:nvGraphicFramePr>
        <p:xfrm>
          <a:off x="287524" y="764704"/>
          <a:ext cx="8568952" cy="6082809"/>
        </p:xfrm>
        <a:graphic>
          <a:graphicData uri="http://schemas.openxmlformats.org/drawingml/2006/table">
            <a:tbl>
              <a:tblPr firstRow="1" firstCol="1" bandRow="1">
                <a:tableStyleId>{5C22544A-7EE6-4342-B048-85BDC9FD1C3A}</a:tableStyleId>
              </a:tblPr>
              <a:tblGrid>
                <a:gridCol w="2808312">
                  <a:extLst>
                    <a:ext uri="{9D8B030D-6E8A-4147-A177-3AD203B41FA5}">
                      <a16:colId xmlns:a16="http://schemas.microsoft.com/office/drawing/2014/main" xmlns="" val="2732398806"/>
                    </a:ext>
                  </a:extLst>
                </a:gridCol>
                <a:gridCol w="2808312">
                  <a:extLst>
                    <a:ext uri="{9D8B030D-6E8A-4147-A177-3AD203B41FA5}">
                      <a16:colId xmlns:a16="http://schemas.microsoft.com/office/drawing/2014/main" xmlns="" val="3078646932"/>
                    </a:ext>
                  </a:extLst>
                </a:gridCol>
                <a:gridCol w="2952328">
                  <a:extLst>
                    <a:ext uri="{9D8B030D-6E8A-4147-A177-3AD203B41FA5}">
                      <a16:colId xmlns:a16="http://schemas.microsoft.com/office/drawing/2014/main" xmlns="" val="3002502322"/>
                    </a:ext>
                  </a:extLst>
                </a:gridCol>
              </a:tblGrid>
              <a:tr h="733569">
                <a:tc>
                  <a:txBody>
                    <a:bodyPr/>
                    <a:lstStyle/>
                    <a:p>
                      <a:pPr algn="l">
                        <a:lnSpc>
                          <a:spcPts val="2700"/>
                        </a:lnSpc>
                        <a:spcAft>
                          <a:spcPts val="0"/>
                        </a:spcAft>
                        <a:tabLst>
                          <a:tab pos="152400" algn="l"/>
                          <a:tab pos="228600" algn="l"/>
                        </a:tabLst>
                      </a:pPr>
                      <a:r>
                        <a:rPr lang="zh-TW" sz="2000" dirty="0">
                          <a:solidFill>
                            <a:schemeClr val="tx1"/>
                          </a:solidFill>
                          <a:effectLst/>
                        </a:rPr>
                        <a:t>請求項</a:t>
                      </a:r>
                      <a:r>
                        <a:rPr lang="en-US" sz="2000" dirty="0">
                          <a:solidFill>
                            <a:schemeClr val="tx1"/>
                          </a:solidFill>
                          <a:effectLst/>
                        </a:rPr>
                        <a:t>1</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1</a:t>
                      </a:r>
                      <a:br>
                        <a:rPr lang="en-US" sz="2000" dirty="0">
                          <a:solidFill>
                            <a:schemeClr val="tx1"/>
                          </a:solidFill>
                          <a:effectLst/>
                        </a:rPr>
                      </a:br>
                      <a:r>
                        <a:rPr lang="en-US" sz="2000" dirty="0">
                          <a:solidFill>
                            <a:schemeClr val="tx1"/>
                          </a:solidFill>
                          <a:effectLst/>
                        </a:rPr>
                        <a:t>(TW 200727835)</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2</a:t>
                      </a:r>
                      <a:br>
                        <a:rPr lang="en-US" sz="2000" dirty="0">
                          <a:solidFill>
                            <a:schemeClr val="tx1"/>
                          </a:solidFill>
                          <a:effectLst/>
                        </a:rPr>
                      </a:br>
                      <a:r>
                        <a:rPr lang="en-US" sz="2000" dirty="0">
                          <a:solidFill>
                            <a:schemeClr val="tx1"/>
                          </a:solidFill>
                          <a:effectLst/>
                        </a:rPr>
                        <a:t>(TW I388508)</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953238539"/>
                  </a:ext>
                </a:extLst>
              </a:tr>
              <a:tr h="307910">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一種織物結構，包含：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一種織物結構，包含：</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一種織物結構，包含：</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2675075269"/>
                  </a:ext>
                </a:extLst>
              </a:tr>
              <a:tr h="224239">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一織物層，具親水性；</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一織物層；</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一織物層，具親水性；</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697527068"/>
                  </a:ext>
                </a:extLst>
              </a:tr>
              <a:tr h="640993">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一阻隔橋接層，具疏水性，設置於該織物層上；以及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a:t>
                      </a:r>
                      <a:r>
                        <a:rPr lang="zh-TW" altLang="en-US" sz="1800" b="0" kern="1200" dirty="0">
                          <a:solidFill>
                            <a:schemeClr val="tx1"/>
                          </a:solidFill>
                          <a:effectLst/>
                          <a:latin typeface="+mn-lt"/>
                          <a:ea typeface="+mn-ea"/>
                          <a:cs typeface="+mn-cs"/>
                        </a:rPr>
                        <a:t>黏著促進</a:t>
                      </a:r>
                      <a:r>
                        <a:rPr lang="zh-TW" altLang="zh-TW" sz="1800" b="0" kern="1200" dirty="0">
                          <a:solidFill>
                            <a:schemeClr val="tx1"/>
                          </a:solidFill>
                          <a:effectLst/>
                          <a:latin typeface="+mn-lt"/>
                          <a:ea typeface="+mn-ea"/>
                          <a:cs typeface="+mn-cs"/>
                        </a:rPr>
                        <a:t>層，設置於該織物層上；以及</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82998583"/>
                  </a:ext>
                </a:extLst>
              </a:tr>
              <a:tr h="640993">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一表面層，具疏水性，設置於該阻隔橋接層上；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一疏水表面層，設置於該阻隔橋接層上；</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一疏水表面層，設置於該阻隔橋接層上；</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2791427837"/>
                  </a:ext>
                </a:extLst>
              </a:tr>
              <a:tr h="2053992">
                <a:tc>
                  <a:txBody>
                    <a:bodyPr/>
                    <a:lstStyle/>
                    <a:p>
                      <a:pPr algn="l">
                        <a:lnSpc>
                          <a:spcPct val="150000"/>
                        </a:lnSpc>
                        <a:spcAft>
                          <a:spcPts val="0"/>
                        </a:spcAft>
                        <a:tabLst>
                          <a:tab pos="152400" algn="l"/>
                          <a:tab pos="228600" algn="l"/>
                        </a:tabLst>
                      </a:pPr>
                      <a:r>
                        <a:rPr lang="zh-TW" altLang="zh-TW" sz="1800" b="1" kern="1200" dirty="0">
                          <a:solidFill>
                            <a:schemeClr val="bg1">
                              <a:lumMod val="65000"/>
                            </a:schemeClr>
                          </a:solidFill>
                          <a:effectLst/>
                          <a:latin typeface="+mn-lt"/>
                          <a:ea typeface="+mn-ea"/>
                          <a:cs typeface="+mn-cs"/>
                        </a:rPr>
                        <a:t>其中，該阻隔橋接層與該織物層間之鍵結力大於該表面層與該織物層間之鍵結力，該表面層與該阻隔橋接層間之鍵結力大於該表面層與該織物層間之鍵結力。</a:t>
                      </a:r>
                      <a:endParaRPr lang="zh-TW" sz="2000" dirty="0">
                        <a:solidFill>
                          <a:schemeClr val="bg1">
                            <a:lumMod val="65000"/>
                          </a:schemeClr>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152400" algn="l"/>
                          <a:tab pos="228600" algn="l"/>
                        </a:tabLst>
                        <a:defRPr/>
                      </a:pPr>
                      <a:r>
                        <a:rPr lang="zh-TW" altLang="en-US" sz="1800" kern="100" dirty="0">
                          <a:latin typeface="Times New Roman" panose="02020603050405020304" pitchFamily="18" charset="0"/>
                        </a:rPr>
                        <a:t>促進賦與織物之表面具有疏水</a:t>
                      </a:r>
                      <a:r>
                        <a:rPr lang="en-US" altLang="zh-TW" sz="1800" kern="100" dirty="0">
                          <a:latin typeface="Times New Roman" panose="02020603050405020304" pitchFamily="18" charset="0"/>
                        </a:rPr>
                        <a:t>/</a:t>
                      </a:r>
                      <a:r>
                        <a:rPr lang="zh-TW" altLang="en-US" sz="1800" kern="100" dirty="0">
                          <a:latin typeface="Times New Roman" panose="02020603050405020304" pitchFamily="18" charset="0"/>
                        </a:rPr>
                        <a:t>疏油性。黏著促進層可有效地提高表面處理層與織物之間的接著性。</a:t>
                      </a:r>
                      <a:endParaRPr lang="en-US" altLang="zh-TW" sz="1800" kern="100" dirty="0">
                        <a:latin typeface="Times New Roman" panose="02020603050405020304" pitchFamily="18" charset="0"/>
                      </a:endParaRPr>
                    </a:p>
                    <a:p>
                      <a:pPr algn="l">
                        <a:lnSpc>
                          <a:spcPct val="150000"/>
                        </a:lnSpc>
                        <a:spcAft>
                          <a:spcPts val="0"/>
                        </a:spcAft>
                        <a:tabLst>
                          <a:tab pos="152400" algn="l"/>
                          <a:tab pos="228600" algn="l"/>
                        </a:tabLst>
                      </a:pP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其中，疏水表面層</a:t>
                      </a:r>
                      <a:r>
                        <a:rPr lang="zh-TW" altLang="en-US" sz="1800" b="0" kern="1200" dirty="0">
                          <a:solidFill>
                            <a:schemeClr val="tx1"/>
                          </a:solidFill>
                          <a:effectLst/>
                          <a:latin typeface="+mn-lt"/>
                          <a:ea typeface="+mn-ea"/>
                          <a:cs typeface="+mn-cs"/>
                        </a:rPr>
                        <a:t>可進一步含有接著劑以促進該疏水性表面層組合物與纖維之間的接著性</a:t>
                      </a:r>
                    </a:p>
                  </a:txBody>
                  <a:tcPr marL="68580" marR="68580" marT="0" marB="0"/>
                </a:tc>
                <a:extLst>
                  <a:ext uri="{0D108BD9-81ED-4DB2-BD59-A6C34878D82A}">
                    <a16:rowId xmlns:a16="http://schemas.microsoft.com/office/drawing/2014/main" xmlns="" val="3181433854"/>
                  </a:ext>
                </a:extLst>
              </a:tr>
            </a:tbl>
          </a:graphicData>
        </a:graphic>
      </p:graphicFrame>
      <p:sp>
        <p:nvSpPr>
          <p:cNvPr id="5" name="文字方塊 4">
            <a:extLst>
              <a:ext uri="{FF2B5EF4-FFF2-40B4-BE49-F238E27FC236}">
                <a16:creationId xmlns:a16="http://schemas.microsoft.com/office/drawing/2014/main" xmlns="" id="{33E6B3CF-B3AB-4A2D-BBF9-0BE2113BB96F}"/>
              </a:ext>
            </a:extLst>
          </p:cNvPr>
          <p:cNvSpPr txBox="1"/>
          <p:nvPr/>
        </p:nvSpPr>
        <p:spPr>
          <a:xfrm>
            <a:off x="2915816" y="1515172"/>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6" name="文字方塊 5">
            <a:extLst>
              <a:ext uri="{FF2B5EF4-FFF2-40B4-BE49-F238E27FC236}">
                <a16:creationId xmlns:a16="http://schemas.microsoft.com/office/drawing/2014/main" xmlns="" id="{5BDC060F-3651-49E1-98E9-52FE09D4ACC1}"/>
              </a:ext>
            </a:extLst>
          </p:cNvPr>
          <p:cNvSpPr txBox="1"/>
          <p:nvPr/>
        </p:nvSpPr>
        <p:spPr>
          <a:xfrm>
            <a:off x="2915816" y="1941080"/>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7" name="文字方塊 6">
            <a:extLst>
              <a:ext uri="{FF2B5EF4-FFF2-40B4-BE49-F238E27FC236}">
                <a16:creationId xmlns:a16="http://schemas.microsoft.com/office/drawing/2014/main" xmlns="" id="{A998E346-0D30-4917-A8B9-390D56238DE2}"/>
              </a:ext>
            </a:extLst>
          </p:cNvPr>
          <p:cNvSpPr txBox="1"/>
          <p:nvPr/>
        </p:nvSpPr>
        <p:spPr>
          <a:xfrm>
            <a:off x="2915816" y="2317615"/>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8" name="文字方塊 7">
            <a:extLst>
              <a:ext uri="{FF2B5EF4-FFF2-40B4-BE49-F238E27FC236}">
                <a16:creationId xmlns:a16="http://schemas.microsoft.com/office/drawing/2014/main" xmlns="" id="{239FD1BA-81D6-4C09-866F-9026789582B6}"/>
              </a:ext>
            </a:extLst>
          </p:cNvPr>
          <p:cNvSpPr txBox="1"/>
          <p:nvPr/>
        </p:nvSpPr>
        <p:spPr>
          <a:xfrm>
            <a:off x="2915816" y="3198740"/>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9" name="文字方塊 8">
            <a:extLst>
              <a:ext uri="{FF2B5EF4-FFF2-40B4-BE49-F238E27FC236}">
                <a16:creationId xmlns:a16="http://schemas.microsoft.com/office/drawing/2014/main" xmlns="" id="{4A1953FA-540E-4839-B289-617C8C217C59}"/>
              </a:ext>
            </a:extLst>
          </p:cNvPr>
          <p:cNvSpPr txBox="1"/>
          <p:nvPr/>
        </p:nvSpPr>
        <p:spPr>
          <a:xfrm>
            <a:off x="2919099" y="4086628"/>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10" name="文字方塊 9">
            <a:extLst>
              <a:ext uri="{FF2B5EF4-FFF2-40B4-BE49-F238E27FC236}">
                <a16:creationId xmlns:a16="http://schemas.microsoft.com/office/drawing/2014/main" xmlns="" id="{1E144CA6-42AC-497B-9622-57BEF525E8CE}"/>
              </a:ext>
            </a:extLst>
          </p:cNvPr>
          <p:cNvSpPr txBox="1"/>
          <p:nvPr/>
        </p:nvSpPr>
        <p:spPr>
          <a:xfrm>
            <a:off x="5796136" y="1480561"/>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11" name="文字方塊 10">
            <a:extLst>
              <a:ext uri="{FF2B5EF4-FFF2-40B4-BE49-F238E27FC236}">
                <a16:creationId xmlns:a16="http://schemas.microsoft.com/office/drawing/2014/main" xmlns="" id="{7F72C3F2-5463-4DC3-9890-5E87F9436F5A}"/>
              </a:ext>
            </a:extLst>
          </p:cNvPr>
          <p:cNvSpPr txBox="1"/>
          <p:nvPr/>
        </p:nvSpPr>
        <p:spPr>
          <a:xfrm>
            <a:off x="5796136" y="1899865"/>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13" name="文字方塊 12">
            <a:extLst>
              <a:ext uri="{FF2B5EF4-FFF2-40B4-BE49-F238E27FC236}">
                <a16:creationId xmlns:a16="http://schemas.microsoft.com/office/drawing/2014/main" xmlns="" id="{7665CDB5-7C4B-4650-8E1E-CFBB3012C020}"/>
              </a:ext>
            </a:extLst>
          </p:cNvPr>
          <p:cNvSpPr txBox="1"/>
          <p:nvPr/>
        </p:nvSpPr>
        <p:spPr>
          <a:xfrm>
            <a:off x="5759152" y="4037098"/>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
        <p:nvSpPr>
          <p:cNvPr id="14" name="文字方塊 13">
            <a:extLst>
              <a:ext uri="{FF2B5EF4-FFF2-40B4-BE49-F238E27FC236}">
                <a16:creationId xmlns:a16="http://schemas.microsoft.com/office/drawing/2014/main" xmlns="" id="{62BFEB84-50AA-4D94-9A19-2AE59D90646F}"/>
              </a:ext>
            </a:extLst>
          </p:cNvPr>
          <p:cNvSpPr txBox="1"/>
          <p:nvPr/>
        </p:nvSpPr>
        <p:spPr>
          <a:xfrm>
            <a:off x="5739101" y="3127104"/>
            <a:ext cx="720080" cy="460519"/>
          </a:xfrm>
          <a:prstGeom prst="rect">
            <a:avLst/>
          </a:prstGeom>
          <a:noFill/>
        </p:spPr>
        <p:txBody>
          <a:bodyPr wrap="square" lIns="0" tIns="0" rIns="0" bIns="0" rtlCol="0" anchor="ctr" anchorCtr="0">
            <a:noAutofit/>
          </a:bodyPr>
          <a:lstStyle/>
          <a:p>
            <a:pPr algn="ctr"/>
            <a:r>
              <a:rPr lang="zh-TW" altLang="en-US" sz="3600" dirty="0">
                <a:solidFill>
                  <a:srgbClr val="FF0000"/>
                </a:solidFill>
                <a:sym typeface="Wingdings" panose="05000000000000000000" pitchFamily="2" charset="2"/>
              </a:rPr>
              <a:t></a:t>
            </a:r>
            <a:endParaRPr lang="zh-TW" altLang="en-US" sz="3600" dirty="0">
              <a:solidFill>
                <a:srgbClr val="FF0000"/>
              </a:solidFill>
            </a:endParaRPr>
          </a:p>
        </p:txBody>
      </p:sp>
    </p:spTree>
    <p:extLst>
      <p:ext uri="{BB962C8B-B14F-4D97-AF65-F5344CB8AC3E}">
        <p14:creationId xmlns:p14="http://schemas.microsoft.com/office/powerpoint/2010/main" val="4138302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分析與答辯方向</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54</a:t>
            </a:fld>
            <a:endParaRPr kumimoji="1" lang="ja-JP" altLang="en-US"/>
          </a:p>
        </p:txBody>
      </p:sp>
      <p:graphicFrame>
        <p:nvGraphicFramePr>
          <p:cNvPr id="2" name="表格 1">
            <a:extLst>
              <a:ext uri="{FF2B5EF4-FFF2-40B4-BE49-F238E27FC236}">
                <a16:creationId xmlns:a16="http://schemas.microsoft.com/office/drawing/2014/main" xmlns="" id="{62814CE0-889F-4677-8B14-FE24A5579EE5}"/>
              </a:ext>
            </a:extLst>
          </p:cNvPr>
          <p:cNvGraphicFramePr>
            <a:graphicFrameLocks noGrp="1"/>
          </p:cNvGraphicFramePr>
          <p:nvPr>
            <p:extLst>
              <p:ext uri="{D42A27DB-BD31-4B8C-83A1-F6EECF244321}">
                <p14:modId xmlns:p14="http://schemas.microsoft.com/office/powerpoint/2010/main" val="1228207796"/>
              </p:ext>
            </p:extLst>
          </p:nvPr>
        </p:nvGraphicFramePr>
        <p:xfrm>
          <a:off x="287524" y="764704"/>
          <a:ext cx="8568952" cy="6082809"/>
        </p:xfrm>
        <a:graphic>
          <a:graphicData uri="http://schemas.openxmlformats.org/drawingml/2006/table">
            <a:tbl>
              <a:tblPr firstRow="1" firstCol="1" bandRow="1">
                <a:tableStyleId>{5C22544A-7EE6-4342-B048-85BDC9FD1C3A}</a:tableStyleId>
              </a:tblPr>
              <a:tblGrid>
                <a:gridCol w="2808312">
                  <a:extLst>
                    <a:ext uri="{9D8B030D-6E8A-4147-A177-3AD203B41FA5}">
                      <a16:colId xmlns:a16="http://schemas.microsoft.com/office/drawing/2014/main" xmlns="" val="2732398806"/>
                    </a:ext>
                  </a:extLst>
                </a:gridCol>
                <a:gridCol w="2988332">
                  <a:extLst>
                    <a:ext uri="{9D8B030D-6E8A-4147-A177-3AD203B41FA5}">
                      <a16:colId xmlns:a16="http://schemas.microsoft.com/office/drawing/2014/main" xmlns="" val="3078646932"/>
                    </a:ext>
                  </a:extLst>
                </a:gridCol>
                <a:gridCol w="2772308">
                  <a:extLst>
                    <a:ext uri="{9D8B030D-6E8A-4147-A177-3AD203B41FA5}">
                      <a16:colId xmlns:a16="http://schemas.microsoft.com/office/drawing/2014/main" xmlns="" val="3002502322"/>
                    </a:ext>
                  </a:extLst>
                </a:gridCol>
              </a:tblGrid>
              <a:tr h="733569">
                <a:tc>
                  <a:txBody>
                    <a:bodyPr/>
                    <a:lstStyle/>
                    <a:p>
                      <a:pPr algn="l">
                        <a:lnSpc>
                          <a:spcPts val="2700"/>
                        </a:lnSpc>
                        <a:spcAft>
                          <a:spcPts val="0"/>
                        </a:spcAft>
                        <a:tabLst>
                          <a:tab pos="152400" algn="l"/>
                          <a:tab pos="228600" algn="l"/>
                        </a:tabLst>
                      </a:pPr>
                      <a:r>
                        <a:rPr lang="zh-TW" sz="2000" dirty="0">
                          <a:solidFill>
                            <a:schemeClr val="tx1"/>
                          </a:solidFill>
                          <a:effectLst/>
                        </a:rPr>
                        <a:t>請求項</a:t>
                      </a:r>
                      <a:r>
                        <a:rPr lang="en-US" sz="2000" dirty="0">
                          <a:solidFill>
                            <a:schemeClr val="tx1"/>
                          </a:solidFill>
                          <a:effectLst/>
                        </a:rPr>
                        <a:t>1</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1</a:t>
                      </a:r>
                      <a:br>
                        <a:rPr lang="en-US" sz="2000" dirty="0">
                          <a:solidFill>
                            <a:schemeClr val="tx1"/>
                          </a:solidFill>
                          <a:effectLst/>
                        </a:rPr>
                      </a:br>
                      <a:r>
                        <a:rPr lang="en-US" sz="2000" dirty="0">
                          <a:solidFill>
                            <a:schemeClr val="tx1"/>
                          </a:solidFill>
                          <a:effectLst/>
                        </a:rPr>
                        <a:t>(TW 200727835)</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ts val="2700"/>
                        </a:lnSpc>
                        <a:spcAft>
                          <a:spcPts val="0"/>
                        </a:spcAft>
                        <a:tabLst>
                          <a:tab pos="152400" algn="l"/>
                          <a:tab pos="228600" algn="l"/>
                        </a:tabLst>
                      </a:pPr>
                      <a:r>
                        <a:rPr lang="zh-TW" sz="2000" dirty="0">
                          <a:solidFill>
                            <a:schemeClr val="tx1"/>
                          </a:solidFill>
                          <a:effectLst/>
                        </a:rPr>
                        <a:t>引證</a:t>
                      </a:r>
                      <a:r>
                        <a:rPr lang="en-US" sz="2000" dirty="0">
                          <a:solidFill>
                            <a:schemeClr val="tx1"/>
                          </a:solidFill>
                          <a:effectLst/>
                        </a:rPr>
                        <a:t>2</a:t>
                      </a:r>
                      <a:br>
                        <a:rPr lang="en-US" sz="2000" dirty="0">
                          <a:solidFill>
                            <a:schemeClr val="tx1"/>
                          </a:solidFill>
                          <a:effectLst/>
                        </a:rPr>
                      </a:br>
                      <a:r>
                        <a:rPr lang="en-US" sz="2000" dirty="0">
                          <a:solidFill>
                            <a:schemeClr val="tx1"/>
                          </a:solidFill>
                          <a:effectLst/>
                        </a:rPr>
                        <a:t>(TW I388508)</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953238539"/>
                  </a:ext>
                </a:extLst>
              </a:tr>
              <a:tr h="307910">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一種織物結構，包含：</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一種織物結構，包含：</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一種織物結構，包含：</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2675075269"/>
                  </a:ext>
                </a:extLst>
              </a:tr>
              <a:tr h="224239">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一織物層</a:t>
                      </a:r>
                      <a:r>
                        <a:rPr lang="zh-TW" altLang="zh-TW" sz="1800" b="1" kern="1200" dirty="0">
                          <a:solidFill>
                            <a:srgbClr val="FF0000"/>
                          </a:solidFill>
                          <a:effectLst/>
                          <a:latin typeface="+mn-lt"/>
                          <a:ea typeface="+mn-ea"/>
                          <a:cs typeface="+mn-cs"/>
                        </a:rPr>
                        <a:t>，具親水性</a:t>
                      </a:r>
                      <a:r>
                        <a:rPr lang="zh-TW" altLang="zh-TW" sz="1800" b="1" kern="1200" dirty="0">
                          <a:solidFill>
                            <a:schemeClr val="tx1"/>
                          </a:solidFill>
                          <a:effectLst/>
                          <a:latin typeface="+mn-lt"/>
                          <a:ea typeface="+mn-ea"/>
                          <a:cs typeface="+mn-cs"/>
                        </a:rPr>
                        <a:t>；</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一織物層</a:t>
                      </a:r>
                      <a:r>
                        <a:rPr lang="zh-TW" altLang="zh-TW" sz="1800" b="0" kern="1200" dirty="0">
                          <a:solidFill>
                            <a:srgbClr val="FF0000"/>
                          </a:solidFill>
                          <a:effectLst/>
                          <a:latin typeface="+mn-lt"/>
                          <a:ea typeface="+mn-ea"/>
                          <a:cs typeface="+mn-cs"/>
                        </a:rPr>
                        <a:t>，</a:t>
                      </a:r>
                      <a:r>
                        <a:rPr lang="zh-TW" altLang="en-US" sz="1800" b="0" kern="1200" dirty="0">
                          <a:solidFill>
                            <a:srgbClr val="FF0000"/>
                          </a:solidFill>
                          <a:effectLst/>
                          <a:latin typeface="+mn-lt"/>
                          <a:ea typeface="+mn-ea"/>
                          <a:cs typeface="+mn-cs"/>
                        </a:rPr>
                        <a:t>不</a:t>
                      </a:r>
                      <a:r>
                        <a:rPr lang="zh-TW" altLang="zh-TW" sz="1800" b="0" kern="1200" dirty="0">
                          <a:solidFill>
                            <a:srgbClr val="FF0000"/>
                          </a:solidFill>
                          <a:effectLst/>
                          <a:latin typeface="+mn-lt"/>
                          <a:ea typeface="+mn-ea"/>
                          <a:cs typeface="+mn-cs"/>
                        </a:rPr>
                        <a:t>具親水性</a:t>
                      </a:r>
                      <a:r>
                        <a:rPr lang="zh-TW" altLang="zh-TW" sz="1800" b="0" kern="1200" dirty="0">
                          <a:solidFill>
                            <a:schemeClr val="tx1"/>
                          </a:solidFill>
                          <a:effectLst/>
                          <a:latin typeface="+mn-lt"/>
                          <a:ea typeface="+mn-ea"/>
                          <a:cs typeface="+mn-cs"/>
                        </a:rPr>
                        <a:t>；</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一織物層，具親水性；</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697527068"/>
                  </a:ext>
                </a:extLst>
              </a:tr>
              <a:tr h="640993">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一阻隔橋接層，具疏水性</a:t>
                      </a:r>
                      <a:r>
                        <a:rPr lang="zh-TW" altLang="zh-TW" sz="1800" b="1" kern="1200" dirty="0">
                          <a:solidFill>
                            <a:schemeClr val="bg1">
                              <a:lumMod val="65000"/>
                            </a:schemeClr>
                          </a:solidFill>
                          <a:effectLst/>
                          <a:latin typeface="+mn-lt"/>
                          <a:ea typeface="+mn-ea"/>
                          <a:cs typeface="+mn-cs"/>
                        </a:rPr>
                        <a:t>，</a:t>
                      </a:r>
                      <a:r>
                        <a:rPr lang="zh-TW" altLang="zh-TW" sz="1800" b="1" kern="1200" dirty="0">
                          <a:solidFill>
                            <a:schemeClr val="tx1"/>
                          </a:solidFill>
                          <a:effectLst/>
                          <a:latin typeface="+mn-lt"/>
                          <a:ea typeface="+mn-ea"/>
                          <a:cs typeface="+mn-cs"/>
                        </a:rPr>
                        <a:t>設置於該織物層上；以及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a:t>
                      </a:r>
                      <a:r>
                        <a:rPr lang="zh-TW" altLang="en-US" sz="1800" b="0" kern="1200" dirty="0">
                          <a:solidFill>
                            <a:schemeClr val="tx1"/>
                          </a:solidFill>
                          <a:effectLst/>
                          <a:latin typeface="+mn-lt"/>
                          <a:ea typeface="+mn-ea"/>
                          <a:cs typeface="+mn-cs"/>
                        </a:rPr>
                        <a:t>黏著促進</a:t>
                      </a:r>
                      <a:r>
                        <a:rPr lang="zh-TW" altLang="zh-TW" sz="1800" b="0" kern="1200" dirty="0">
                          <a:solidFill>
                            <a:schemeClr val="tx1"/>
                          </a:solidFill>
                          <a:effectLst/>
                          <a:latin typeface="+mn-lt"/>
                          <a:ea typeface="+mn-ea"/>
                          <a:cs typeface="+mn-cs"/>
                        </a:rPr>
                        <a:t>層，設置於該織物層上；以及</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82998583"/>
                  </a:ext>
                </a:extLst>
              </a:tr>
              <a:tr h="640993">
                <a:tc>
                  <a:txBody>
                    <a:bodyPr/>
                    <a:lstStyle/>
                    <a:p>
                      <a:pPr algn="l">
                        <a:lnSpc>
                          <a:spcPct val="150000"/>
                        </a:lnSpc>
                        <a:spcAft>
                          <a:spcPts val="0"/>
                        </a:spcAft>
                        <a:tabLst>
                          <a:tab pos="152400" algn="l"/>
                          <a:tab pos="228600" algn="l"/>
                        </a:tabLst>
                      </a:pPr>
                      <a:r>
                        <a:rPr lang="zh-TW" altLang="zh-TW" sz="1800" b="1" kern="1200" dirty="0">
                          <a:solidFill>
                            <a:schemeClr val="tx1"/>
                          </a:solidFill>
                          <a:effectLst/>
                          <a:latin typeface="+mn-lt"/>
                          <a:ea typeface="+mn-ea"/>
                          <a:cs typeface="+mn-cs"/>
                        </a:rPr>
                        <a:t>一表面層，具疏水性，設置於該阻隔橋接層上；</a:t>
                      </a:r>
                      <a:endParaRPr lang="zh-TW" sz="200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一疏水表面層，設置於該阻隔橋接層上；</a:t>
                      </a: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一疏水表面層，設置於該阻隔橋接層上；</a:t>
                      </a:r>
                      <a:endParaRPr lang="zh-TW" alt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2791427837"/>
                  </a:ext>
                </a:extLst>
              </a:tr>
              <a:tr h="2053992">
                <a:tc>
                  <a:txBody>
                    <a:bodyPr/>
                    <a:lstStyle/>
                    <a:p>
                      <a:pPr algn="l">
                        <a:lnSpc>
                          <a:spcPct val="150000"/>
                        </a:lnSpc>
                        <a:spcAft>
                          <a:spcPts val="0"/>
                        </a:spcAft>
                        <a:tabLst>
                          <a:tab pos="152400" algn="l"/>
                          <a:tab pos="228600" algn="l"/>
                        </a:tabLst>
                      </a:pPr>
                      <a:r>
                        <a:rPr lang="zh-TW" altLang="zh-TW" sz="1800" b="1" kern="1200" dirty="0">
                          <a:solidFill>
                            <a:srgbClr val="FF0000"/>
                          </a:solidFill>
                          <a:effectLst/>
                          <a:latin typeface="+mn-lt"/>
                          <a:ea typeface="+mn-ea"/>
                          <a:cs typeface="+mn-cs"/>
                        </a:rPr>
                        <a:t>其中，該阻隔橋接層與該織物層間之鍵結力大於該表面層與該織物層間之鍵結力，該表面層與該阻隔橋接層間之鍵結力大於該表面層與該織物層間之鍵結力。</a:t>
                      </a:r>
                      <a:endParaRPr lang="zh-TW" sz="2000" dirty="0">
                        <a:solidFill>
                          <a:srgbClr val="FF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152400" algn="l"/>
                          <a:tab pos="228600" algn="l"/>
                        </a:tabLst>
                        <a:defRPr/>
                      </a:pPr>
                      <a:r>
                        <a:rPr lang="zh-TW" altLang="en-US" sz="1800" kern="100" dirty="0">
                          <a:latin typeface="Times New Roman" panose="02020603050405020304" pitchFamily="18" charset="0"/>
                        </a:rPr>
                        <a:t>促進賦與織物之表面具有疏水</a:t>
                      </a:r>
                      <a:r>
                        <a:rPr lang="en-US" altLang="zh-TW" sz="1800" kern="100" dirty="0">
                          <a:latin typeface="Times New Roman" panose="02020603050405020304" pitchFamily="18" charset="0"/>
                        </a:rPr>
                        <a:t>/</a:t>
                      </a:r>
                      <a:r>
                        <a:rPr lang="zh-TW" altLang="en-US" sz="1800" kern="100" dirty="0">
                          <a:latin typeface="Times New Roman" panose="02020603050405020304" pitchFamily="18" charset="0"/>
                        </a:rPr>
                        <a:t>疏油性。黏著促進層可有效地提高表面處理層與織物之間的接著性。</a:t>
                      </a:r>
                      <a:endParaRPr lang="en-US" altLang="zh-TW" sz="1800" kern="100" dirty="0">
                        <a:latin typeface="Times New Roman" panose="02020603050405020304" pitchFamily="18" charset="0"/>
                      </a:endParaRPr>
                    </a:p>
                    <a:p>
                      <a:pPr algn="l">
                        <a:lnSpc>
                          <a:spcPct val="150000"/>
                        </a:lnSpc>
                        <a:spcAft>
                          <a:spcPts val="0"/>
                        </a:spcAft>
                        <a:tabLst>
                          <a:tab pos="152400" algn="l"/>
                          <a:tab pos="228600" algn="l"/>
                        </a:tabLst>
                      </a:pPr>
                      <a:endParaRPr lang="zh-TW" sz="2000" b="0" dirty="0">
                        <a:solidFill>
                          <a:schemeClr val="tx1"/>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l">
                        <a:lnSpc>
                          <a:spcPct val="150000"/>
                        </a:lnSpc>
                        <a:spcAft>
                          <a:spcPts val="0"/>
                        </a:spcAft>
                        <a:tabLst>
                          <a:tab pos="152400" algn="l"/>
                          <a:tab pos="228600" algn="l"/>
                        </a:tabLst>
                      </a:pPr>
                      <a:r>
                        <a:rPr lang="zh-TW" altLang="zh-TW" sz="1800" b="0" kern="1200" dirty="0">
                          <a:solidFill>
                            <a:schemeClr val="tx1"/>
                          </a:solidFill>
                          <a:effectLst/>
                          <a:latin typeface="+mn-lt"/>
                          <a:ea typeface="+mn-ea"/>
                          <a:cs typeface="+mn-cs"/>
                        </a:rPr>
                        <a:t>其中，疏水表面層</a:t>
                      </a:r>
                      <a:r>
                        <a:rPr lang="zh-TW" altLang="en-US" sz="1800" b="0" kern="1200" dirty="0">
                          <a:solidFill>
                            <a:schemeClr val="tx1"/>
                          </a:solidFill>
                          <a:effectLst/>
                          <a:latin typeface="+mn-lt"/>
                          <a:ea typeface="+mn-ea"/>
                          <a:cs typeface="+mn-cs"/>
                        </a:rPr>
                        <a:t>可進一步含有接著劑以促進該疏水性表面層組合物與纖維之間的接著性</a:t>
                      </a:r>
                    </a:p>
                  </a:txBody>
                  <a:tcPr marL="68580" marR="68580" marT="0" marB="0"/>
                </a:tc>
                <a:extLst>
                  <a:ext uri="{0D108BD9-81ED-4DB2-BD59-A6C34878D82A}">
                    <a16:rowId xmlns:a16="http://schemas.microsoft.com/office/drawing/2014/main" xmlns="" val="3181433854"/>
                  </a:ext>
                </a:extLst>
              </a:tr>
            </a:tbl>
          </a:graphicData>
        </a:graphic>
      </p:graphicFrame>
      <p:sp>
        <p:nvSpPr>
          <p:cNvPr id="3" name="文字方塊 2">
            <a:extLst>
              <a:ext uri="{FF2B5EF4-FFF2-40B4-BE49-F238E27FC236}">
                <a16:creationId xmlns:a16="http://schemas.microsoft.com/office/drawing/2014/main" xmlns="" id="{8640D024-AC0C-49C4-8D7D-F3EE694E95EB}"/>
              </a:ext>
            </a:extLst>
          </p:cNvPr>
          <p:cNvSpPr txBox="1"/>
          <p:nvPr/>
        </p:nvSpPr>
        <p:spPr>
          <a:xfrm rot="2272409">
            <a:off x="3204522" y="4648200"/>
            <a:ext cx="2698175" cy="523220"/>
          </a:xfrm>
          <a:prstGeom prst="rect">
            <a:avLst/>
          </a:prstGeom>
          <a:noFill/>
          <a:ln w="25400">
            <a:solidFill>
              <a:srgbClr val="FF0000"/>
            </a:solidFill>
          </a:ln>
        </p:spPr>
        <p:txBody>
          <a:bodyPr wrap="none" rtlCol="0">
            <a:spAutoFit/>
          </a:bodyPr>
          <a:lstStyle/>
          <a:p>
            <a:r>
              <a:rPr lang="zh-TW" altLang="en-US" sz="2800" b="1" dirty="0">
                <a:solidFill>
                  <a:srgbClr val="FF0000"/>
                </a:solidFill>
              </a:rPr>
              <a:t>目的、效果不同</a:t>
            </a:r>
          </a:p>
        </p:txBody>
      </p:sp>
      <p:sp>
        <p:nvSpPr>
          <p:cNvPr id="8" name="文字方塊 7">
            <a:extLst>
              <a:ext uri="{FF2B5EF4-FFF2-40B4-BE49-F238E27FC236}">
                <a16:creationId xmlns:a16="http://schemas.microsoft.com/office/drawing/2014/main" xmlns="" id="{CA2BBF0C-B5B4-46C6-928B-DC5946060A0D}"/>
              </a:ext>
            </a:extLst>
          </p:cNvPr>
          <p:cNvSpPr txBox="1"/>
          <p:nvPr/>
        </p:nvSpPr>
        <p:spPr>
          <a:xfrm rot="2272409">
            <a:off x="5968722" y="4655556"/>
            <a:ext cx="2698175" cy="523220"/>
          </a:xfrm>
          <a:prstGeom prst="rect">
            <a:avLst/>
          </a:prstGeom>
          <a:noFill/>
          <a:ln w="25400">
            <a:solidFill>
              <a:srgbClr val="FF0000"/>
            </a:solidFill>
          </a:ln>
        </p:spPr>
        <p:txBody>
          <a:bodyPr wrap="none" rtlCol="0">
            <a:spAutoFit/>
          </a:bodyPr>
          <a:lstStyle/>
          <a:p>
            <a:r>
              <a:rPr lang="zh-TW" altLang="en-US" sz="2800" b="1" dirty="0">
                <a:solidFill>
                  <a:srgbClr val="FF0000"/>
                </a:solidFill>
              </a:rPr>
              <a:t>目的、效果不同</a:t>
            </a:r>
          </a:p>
        </p:txBody>
      </p:sp>
    </p:spTree>
    <p:extLst>
      <p:ext uri="{BB962C8B-B14F-4D97-AF65-F5344CB8AC3E}">
        <p14:creationId xmlns:p14="http://schemas.microsoft.com/office/powerpoint/2010/main" val="263554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分析與答辯方向</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55</a:t>
            </a:fld>
            <a:endParaRPr kumimoji="1" lang="ja-JP" altLang="en-US"/>
          </a:p>
        </p:txBody>
      </p:sp>
      <p:sp>
        <p:nvSpPr>
          <p:cNvPr id="3" name="矩形 2">
            <a:extLst>
              <a:ext uri="{FF2B5EF4-FFF2-40B4-BE49-F238E27FC236}">
                <a16:creationId xmlns:a16="http://schemas.microsoft.com/office/drawing/2014/main" xmlns="" id="{62E0BFA9-EE40-49AF-8E3C-12332EBEA3C5}"/>
              </a:ext>
            </a:extLst>
          </p:cNvPr>
          <p:cNvSpPr/>
          <p:nvPr/>
        </p:nvSpPr>
        <p:spPr>
          <a:xfrm>
            <a:off x="-396552" y="980728"/>
            <a:ext cx="9361040" cy="4247317"/>
          </a:xfrm>
          <a:prstGeom prst="rect">
            <a:avLst/>
          </a:prstGeom>
        </p:spPr>
        <p:txBody>
          <a:bodyPr wrap="square">
            <a:spAutoFit/>
          </a:bodyPr>
          <a:lstStyle/>
          <a:p>
            <a:pPr marL="610235" indent="-203200" algn="just">
              <a:lnSpc>
                <a:spcPct val="150000"/>
              </a:lnSpc>
              <a:spcAft>
                <a:spcPts val="0"/>
              </a:spcAft>
            </a:pPr>
            <a:r>
              <a:rPr lang="en-US" altLang="zh-TW" sz="2000" kern="100" dirty="0">
                <a:latin typeface="+mn-ea"/>
              </a:rPr>
              <a:t>1.</a:t>
            </a:r>
            <a:r>
              <a:rPr lang="zh-TW" altLang="zh-TW" sz="2000" dirty="0">
                <a:latin typeface="+mn-ea"/>
              </a:rPr>
              <a:t>引證</a:t>
            </a:r>
            <a:r>
              <a:rPr lang="en-US" altLang="zh-TW" sz="2000" dirty="0">
                <a:latin typeface="+mn-ea"/>
              </a:rPr>
              <a:t>1</a:t>
            </a:r>
            <a:r>
              <a:rPr lang="zh-TW" altLang="zh-TW" sz="2000" dirty="0">
                <a:latin typeface="+mn-ea"/>
              </a:rPr>
              <a:t>揭示的織物層非具親水性，因此無從達到良好的排水性。</a:t>
            </a:r>
            <a:endParaRPr lang="en-US" altLang="zh-TW" sz="2000" dirty="0">
              <a:latin typeface="+mn-ea"/>
            </a:endParaRPr>
          </a:p>
          <a:p>
            <a:pPr marL="610235" indent="-203200" algn="just">
              <a:lnSpc>
                <a:spcPct val="150000"/>
              </a:lnSpc>
              <a:spcAft>
                <a:spcPts val="0"/>
              </a:spcAft>
            </a:pPr>
            <a:r>
              <a:rPr lang="en-US" altLang="zh-TW" sz="2000" dirty="0">
                <a:latin typeface="+mn-ea"/>
              </a:rPr>
              <a:t>2.</a:t>
            </a:r>
            <a:r>
              <a:rPr lang="zh-TW" altLang="zh-TW" sz="2000" dirty="0">
                <a:latin typeface="+mn-ea"/>
              </a:rPr>
              <a:t>此外，引證</a:t>
            </a:r>
            <a:r>
              <a:rPr lang="en-US" altLang="zh-TW" sz="2000" dirty="0">
                <a:latin typeface="+mn-ea"/>
              </a:rPr>
              <a:t>1</a:t>
            </a:r>
            <a:r>
              <a:rPr lang="zh-TW" altLang="zh-TW" sz="2000" dirty="0">
                <a:latin typeface="+mn-ea"/>
              </a:rPr>
              <a:t>雖揭示可藉由</a:t>
            </a:r>
            <a:r>
              <a:rPr lang="en-US" altLang="zh-TW" sz="2000" dirty="0">
                <a:latin typeface="+mn-ea"/>
              </a:rPr>
              <a:t>” primer layer”</a:t>
            </a:r>
            <a:r>
              <a:rPr lang="zh-TW" altLang="zh-TW" sz="2000" dirty="0">
                <a:latin typeface="+mn-ea"/>
              </a:rPr>
              <a:t>提升織物層與疏水層的黏合度，但是既然引證</a:t>
            </a:r>
            <a:r>
              <a:rPr lang="en-US" altLang="zh-TW" sz="2000" dirty="0">
                <a:latin typeface="+mn-ea"/>
              </a:rPr>
              <a:t>1</a:t>
            </a:r>
            <a:r>
              <a:rPr lang="zh-TW" altLang="zh-TW" sz="2000" dirty="0">
                <a:latin typeface="+mn-ea"/>
              </a:rPr>
              <a:t>的織物層非為親水性，引證</a:t>
            </a:r>
            <a:r>
              <a:rPr lang="en-US" altLang="zh-TW" sz="2000" dirty="0">
                <a:latin typeface="+mn-ea"/>
              </a:rPr>
              <a:t>1</a:t>
            </a:r>
            <a:r>
              <a:rPr lang="zh-TW" altLang="zh-TW" sz="2000" dirty="0">
                <a:latin typeface="+mn-ea"/>
              </a:rPr>
              <a:t>實際上揭示的是藉由</a:t>
            </a:r>
            <a:r>
              <a:rPr lang="en-US" altLang="zh-TW" sz="2000" dirty="0">
                <a:latin typeface="+mn-ea"/>
              </a:rPr>
              <a:t>” primer layer”</a:t>
            </a:r>
            <a:r>
              <a:rPr lang="zh-TW" altLang="zh-TW" sz="2000" dirty="0">
                <a:latin typeface="+mn-ea"/>
              </a:rPr>
              <a:t>提升</a:t>
            </a:r>
            <a:r>
              <a:rPr lang="zh-TW" altLang="zh-TW" sz="2000" b="1" dirty="0">
                <a:latin typeface="+mn-ea"/>
              </a:rPr>
              <a:t>疏水性</a:t>
            </a:r>
            <a:r>
              <a:rPr lang="zh-TW" altLang="zh-TW" sz="2000" dirty="0">
                <a:latin typeface="+mn-ea"/>
              </a:rPr>
              <a:t>織物層與疏水層的黏合度，而非本發明利用橋接層增加</a:t>
            </a:r>
            <a:r>
              <a:rPr lang="zh-TW" altLang="zh-TW" sz="2000" b="1" dirty="0">
                <a:latin typeface="+mn-ea"/>
              </a:rPr>
              <a:t>親水性</a:t>
            </a:r>
            <a:r>
              <a:rPr lang="zh-TW" altLang="zh-TW" sz="2000" dirty="0">
                <a:latin typeface="+mn-ea"/>
              </a:rPr>
              <a:t>織物層與疏水性表面層的黏合度，兩者目的不同，達成的效果亦不同，本領域</a:t>
            </a:r>
            <a:r>
              <a:rPr lang="zh-TW" altLang="en-US" sz="2000" dirty="0">
                <a:latin typeface="+mn-ea"/>
              </a:rPr>
              <a:t>技術人員</a:t>
            </a:r>
            <a:r>
              <a:rPr lang="zh-TW" altLang="zh-TW" sz="2000" dirty="0">
                <a:latin typeface="+mn-ea"/>
              </a:rPr>
              <a:t>無動機根據引證</a:t>
            </a:r>
            <a:r>
              <a:rPr lang="en-US" altLang="zh-TW" sz="2000" dirty="0">
                <a:latin typeface="+mn-ea"/>
              </a:rPr>
              <a:t>1</a:t>
            </a:r>
            <a:r>
              <a:rPr lang="zh-TW" altLang="zh-TW" sz="2000" dirty="0">
                <a:latin typeface="+mn-ea"/>
              </a:rPr>
              <a:t>揭示內容完成本發明。 </a:t>
            </a:r>
            <a:endParaRPr lang="zh-TW" altLang="zh-TW" sz="2000" kern="100" dirty="0">
              <a:latin typeface="+mn-ea"/>
            </a:endParaRPr>
          </a:p>
          <a:p>
            <a:pPr marL="610235" indent="-203200" algn="just">
              <a:lnSpc>
                <a:spcPct val="150000"/>
              </a:lnSpc>
              <a:spcAft>
                <a:spcPts val="0"/>
              </a:spcAft>
            </a:pPr>
            <a:r>
              <a:rPr lang="en-US" altLang="zh-TW" sz="2000" kern="100" dirty="0">
                <a:latin typeface="+mn-ea"/>
              </a:rPr>
              <a:t>3.</a:t>
            </a:r>
            <a:r>
              <a:rPr lang="zh-TW" altLang="en-US" sz="2000" kern="100" dirty="0">
                <a:latin typeface="+mn-ea"/>
              </a:rPr>
              <a:t>引證</a:t>
            </a:r>
            <a:r>
              <a:rPr lang="en-US" altLang="zh-TW" sz="2000" kern="100" dirty="0">
                <a:latin typeface="+mn-ea"/>
              </a:rPr>
              <a:t>2</a:t>
            </a:r>
            <a:r>
              <a:rPr lang="zh-TW" altLang="en-US" sz="2000" kern="100" dirty="0">
                <a:latin typeface="+mn-ea"/>
              </a:rPr>
              <a:t>僅揭示對親水性織布的一側</a:t>
            </a:r>
            <a:r>
              <a:rPr lang="en-US" altLang="zh-TW" sz="2000" kern="100" dirty="0">
                <a:latin typeface="+mn-ea"/>
              </a:rPr>
              <a:t>/</a:t>
            </a:r>
            <a:r>
              <a:rPr lang="zh-TW" altLang="en-US" sz="2000" kern="100" dirty="0">
                <a:latin typeface="+mn-ea"/>
              </a:rPr>
              <a:t>面進行處理使該側</a:t>
            </a:r>
            <a:r>
              <a:rPr lang="en-US" altLang="zh-TW" sz="2000" kern="100" dirty="0">
                <a:latin typeface="+mn-ea"/>
              </a:rPr>
              <a:t>/</a:t>
            </a:r>
            <a:r>
              <a:rPr lang="zh-TW" altLang="en-US" sz="2000" kern="100" dirty="0">
                <a:latin typeface="+mn-ea"/>
              </a:rPr>
              <a:t>面具有疏水性，並未明示或暗示「利用橋接層增加親水性織物層與疏水性表面層的黏合度」。</a:t>
            </a:r>
            <a:r>
              <a:rPr lang="zh-TW" altLang="zh-TW" sz="2000" dirty="0">
                <a:latin typeface="+mn-ea"/>
              </a:rPr>
              <a:t>本領域</a:t>
            </a:r>
            <a:r>
              <a:rPr lang="zh-TW" altLang="en-US" sz="2000" dirty="0">
                <a:latin typeface="+mn-ea"/>
              </a:rPr>
              <a:t>技術人員既</a:t>
            </a:r>
            <a:r>
              <a:rPr lang="zh-TW" altLang="zh-TW" sz="2000" dirty="0">
                <a:latin typeface="+mn-ea"/>
              </a:rPr>
              <a:t>無動機</a:t>
            </a:r>
            <a:r>
              <a:rPr lang="zh-TW" altLang="en-US" sz="2000" dirty="0">
                <a:latin typeface="+mn-ea"/>
              </a:rPr>
              <a:t>亦無可能</a:t>
            </a:r>
            <a:r>
              <a:rPr lang="zh-TW" altLang="zh-TW" sz="2000" dirty="0">
                <a:latin typeface="+mn-ea"/>
              </a:rPr>
              <a:t>根據引證</a:t>
            </a:r>
            <a:r>
              <a:rPr lang="en-US" altLang="zh-TW" sz="2000" dirty="0">
                <a:latin typeface="+mn-ea"/>
              </a:rPr>
              <a:t>1</a:t>
            </a:r>
            <a:r>
              <a:rPr lang="zh-TW" altLang="en-US" sz="2000" dirty="0">
                <a:latin typeface="+mn-ea"/>
              </a:rPr>
              <a:t>及引證</a:t>
            </a:r>
            <a:r>
              <a:rPr lang="en-US" altLang="zh-TW" sz="2000" dirty="0">
                <a:latin typeface="+mn-ea"/>
              </a:rPr>
              <a:t>2</a:t>
            </a:r>
            <a:r>
              <a:rPr lang="zh-TW" altLang="en-US" sz="2000" dirty="0">
                <a:latin typeface="+mn-ea"/>
              </a:rPr>
              <a:t>的組合</a:t>
            </a:r>
            <a:r>
              <a:rPr lang="zh-TW" altLang="zh-TW" sz="2000" dirty="0">
                <a:latin typeface="+mn-ea"/>
              </a:rPr>
              <a:t>完成本發明。 </a:t>
            </a:r>
            <a:endParaRPr lang="zh-TW" altLang="zh-TW" sz="2000" kern="100" dirty="0">
              <a:latin typeface="+mn-ea"/>
            </a:endParaRPr>
          </a:p>
        </p:txBody>
      </p:sp>
    </p:spTree>
    <p:extLst>
      <p:ext uri="{BB962C8B-B14F-4D97-AF65-F5344CB8AC3E}">
        <p14:creationId xmlns:p14="http://schemas.microsoft.com/office/powerpoint/2010/main" val="2935560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標題 1"/>
          <p:cNvSpPr>
            <a:spLocks noGrp="1"/>
          </p:cNvSpPr>
          <p:nvPr>
            <p:ph type="title"/>
          </p:nvPr>
        </p:nvSpPr>
        <p:spPr>
          <a:xfrm>
            <a:off x="0" y="0"/>
            <a:ext cx="9144000" cy="980728"/>
          </a:xfrm>
        </p:spPr>
        <p:txBody>
          <a:bodyPr>
            <a:normAutofit/>
          </a:bodyPr>
          <a:lstStyle/>
          <a:p>
            <a:pPr indent="-342900" algn="l">
              <a:spcBef>
                <a:spcPts val="1800"/>
              </a:spcBef>
            </a:pPr>
            <a:r>
              <a:rPr lang="zh-TW" altLang="en-US" sz="3200" dirty="0">
                <a:solidFill>
                  <a:srgbClr val="000099"/>
                </a:solidFill>
                <a:latin typeface="新細明體" panose="02020500000000000000" pitchFamily="18" charset="-120"/>
              </a:rPr>
              <a:t>小結</a:t>
            </a:r>
          </a:p>
        </p:txBody>
      </p:sp>
      <p:sp>
        <p:nvSpPr>
          <p:cNvPr id="45" name="スライド番号プレースホルダー 3"/>
          <p:cNvSpPr>
            <a:spLocks noGrp="1"/>
          </p:cNvSpPr>
          <p:nvPr>
            <p:ph type="sldNum" sz="quarter" idx="12"/>
          </p:nvPr>
        </p:nvSpPr>
        <p:spPr>
          <a:xfrm>
            <a:off x="7010400" y="6473584"/>
            <a:ext cx="2133600" cy="365125"/>
          </a:xfrm>
        </p:spPr>
        <p:txBody>
          <a:bodyPr/>
          <a:lstStyle/>
          <a:p>
            <a:fld id="{D2D8002D-B5B0-4BAC-B1F6-782DDCCE6D9C}" type="slidenum">
              <a:rPr kumimoji="1" lang="ja-JP" altLang="en-US" smtClean="0"/>
              <a:pPr/>
              <a:t>56</a:t>
            </a:fld>
            <a:endParaRPr kumimoji="1" lang="ja-JP" altLang="en-US"/>
          </a:p>
        </p:txBody>
      </p:sp>
      <p:sp>
        <p:nvSpPr>
          <p:cNvPr id="3" name="矩形 2">
            <a:extLst>
              <a:ext uri="{FF2B5EF4-FFF2-40B4-BE49-F238E27FC236}">
                <a16:creationId xmlns:a16="http://schemas.microsoft.com/office/drawing/2014/main" xmlns="" id="{62E0BFA9-EE40-49AF-8E3C-12332EBEA3C5}"/>
              </a:ext>
            </a:extLst>
          </p:cNvPr>
          <p:cNvSpPr/>
          <p:nvPr/>
        </p:nvSpPr>
        <p:spPr>
          <a:xfrm>
            <a:off x="-396552" y="980728"/>
            <a:ext cx="9361040" cy="1884875"/>
          </a:xfrm>
          <a:prstGeom prst="rect">
            <a:avLst/>
          </a:prstGeom>
        </p:spPr>
        <p:txBody>
          <a:bodyPr wrap="square">
            <a:spAutoFit/>
          </a:bodyPr>
          <a:lstStyle/>
          <a:p>
            <a:pPr marL="864235" indent="-457200" algn="just">
              <a:lnSpc>
                <a:spcPct val="150000"/>
              </a:lnSpc>
              <a:spcAft>
                <a:spcPts val="0"/>
              </a:spcAft>
              <a:buFont typeface="Wingdings" panose="05000000000000000000" pitchFamily="2" charset="2"/>
              <a:buChar char="l"/>
            </a:pPr>
            <a:r>
              <a:rPr lang="zh-TW" altLang="en-US" sz="2000" kern="100" dirty="0">
                <a:latin typeface="+mn-ea"/>
              </a:rPr>
              <a:t>化學相關專利，發明目的和達成的效果很有可能涉及各元件的自身特性，所以除了比對元件有無、相對位置、干涉關係外，可多觀察本案與引證案所揭示元件之間的自身特性的差異，思考是否與發明目的和達成的效果有關及造成影響。</a:t>
            </a:r>
            <a:endParaRPr lang="en-US" altLang="zh-TW" sz="2000" kern="100" dirty="0">
              <a:latin typeface="+mn-ea"/>
            </a:endParaRPr>
          </a:p>
        </p:txBody>
      </p:sp>
    </p:spTree>
    <p:extLst>
      <p:ext uri="{BB962C8B-B14F-4D97-AF65-F5344CB8AC3E}">
        <p14:creationId xmlns:p14="http://schemas.microsoft.com/office/powerpoint/2010/main" val="2302116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案例</a:t>
            </a:r>
            <a:r>
              <a:rPr kumimoji="1" lang="en-US" altLang="zh-TW" dirty="0" smtClean="0"/>
              <a:t>3: </a:t>
            </a:r>
            <a:r>
              <a:rPr kumimoji="1" lang="en-US" altLang="zh-TW" dirty="0" smtClean="0"/>
              <a:t>US 9839144</a:t>
            </a:r>
            <a:endParaRPr kumimoji="1" lang="zh-TW" altLang="en-US" dirty="0"/>
          </a:p>
        </p:txBody>
      </p:sp>
      <p:sp>
        <p:nvSpPr>
          <p:cNvPr id="3" name="內容版面配置區 2"/>
          <p:cNvSpPr>
            <a:spLocks noGrp="1"/>
          </p:cNvSpPr>
          <p:nvPr>
            <p:ph idx="1"/>
          </p:nvPr>
        </p:nvSpPr>
        <p:spPr/>
        <p:txBody>
          <a:bodyPr/>
          <a:lstStyle/>
          <a:p>
            <a:r>
              <a:rPr kumimoji="1" lang="en-US" altLang="zh-TW" dirty="0" smtClean="0"/>
              <a:t>Background</a:t>
            </a:r>
          </a:p>
          <a:p>
            <a:pPr marL="0" indent="0">
              <a:buNone/>
            </a:pPr>
            <a:r>
              <a:rPr lang="en-US" altLang="zh-TW" sz="2800" dirty="0" smtClean="0"/>
              <a:t>“Limited </a:t>
            </a:r>
            <a:r>
              <a:rPr lang="en-US" altLang="zh-TW" sz="2800" dirty="0"/>
              <a:t>by the volume design requirement and the user’s operation habit, the location where a NFC antenna can be disposed is less flexible</a:t>
            </a:r>
            <a:r>
              <a:rPr lang="en-US" altLang="zh-TW" sz="2800" dirty="0" smtClean="0"/>
              <a:t>.”</a:t>
            </a:r>
            <a:endParaRPr kumimoji="1" lang="en-US" altLang="zh-TW" sz="2800" dirty="0" smtClean="0"/>
          </a:p>
          <a:p>
            <a:r>
              <a:rPr lang="en-US" altLang="zh-TW" dirty="0" smtClean="0"/>
              <a:t>Summary</a:t>
            </a:r>
          </a:p>
          <a:p>
            <a:pPr marL="0" indent="0">
              <a:buNone/>
            </a:pPr>
            <a:r>
              <a:rPr kumimoji="1" lang="en-US" altLang="zh-TW" sz="2800" dirty="0" smtClean="0"/>
              <a:t>“</a:t>
            </a:r>
            <a:r>
              <a:rPr lang="en-US" altLang="zh-TW" sz="2800" dirty="0"/>
              <a:t>In accordance with aspects of the present disclosure to provide a display module, wherein a sensing antenna could be included.</a:t>
            </a:r>
            <a:r>
              <a:rPr lang="zh-TW" altLang="zh-TW" sz="2800" dirty="0"/>
              <a:t> </a:t>
            </a:r>
            <a:r>
              <a:rPr kumimoji="1" lang="en-US" altLang="zh-TW" sz="2800" dirty="0" smtClean="0"/>
              <a:t>”</a:t>
            </a:r>
            <a:endParaRPr kumimoji="1" lang="zh-TW" altLang="en-US" sz="2800"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57</a:t>
            </a:fld>
            <a:endParaRPr lang="zh-TW" altLang="en-US"/>
          </a:p>
        </p:txBody>
      </p:sp>
    </p:spTree>
    <p:extLst>
      <p:ext uri="{BB962C8B-B14F-4D97-AF65-F5344CB8AC3E}">
        <p14:creationId xmlns:p14="http://schemas.microsoft.com/office/powerpoint/2010/main" val="1648957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620688"/>
            <a:ext cx="4402832" cy="4686300"/>
          </a:xfrm>
        </p:spPr>
        <p:txBody>
          <a:bodyPr/>
          <a:lstStyle/>
          <a:p>
            <a:pPr marL="0" indent="0">
              <a:buNone/>
            </a:pPr>
            <a:r>
              <a:rPr lang="en-US" altLang="zh-TW" sz="2400" dirty="0"/>
              <a:t>1</a:t>
            </a:r>
            <a:r>
              <a:rPr lang="en-US" altLang="zh-TW" sz="2400" dirty="0" smtClean="0"/>
              <a:t>.</a:t>
            </a:r>
            <a:r>
              <a:rPr lang="en-US" altLang="zh-TW" sz="2400" dirty="0"/>
              <a:t> </a:t>
            </a:r>
            <a:r>
              <a:rPr lang="en-US" altLang="zh-TW" sz="2400" dirty="0" smtClean="0"/>
              <a:t>A </a:t>
            </a:r>
            <a:r>
              <a:rPr lang="en-US" altLang="zh-TW" sz="2400" dirty="0"/>
              <a:t>display module, comprising:</a:t>
            </a:r>
            <a:endParaRPr lang="zh-TW" altLang="zh-TW" sz="2400" dirty="0"/>
          </a:p>
          <a:p>
            <a:pPr marL="0" indent="0">
              <a:buNone/>
            </a:pPr>
            <a:r>
              <a:rPr lang="en-US" altLang="zh-TW" sz="2400" dirty="0"/>
              <a:t>a display panel;</a:t>
            </a:r>
            <a:endParaRPr lang="zh-TW" altLang="zh-TW" sz="2400" dirty="0"/>
          </a:p>
          <a:p>
            <a:pPr marL="0" indent="0">
              <a:buNone/>
            </a:pPr>
            <a:r>
              <a:rPr lang="en-US" altLang="zh-TW" sz="2400" dirty="0"/>
              <a:t>a backlight module having a light exit surface and a reflective plate opposite to the light exit surface, wherein the display panel is stacked on the light exit surface; and</a:t>
            </a:r>
            <a:endParaRPr lang="zh-TW" altLang="zh-TW" sz="2400" dirty="0"/>
          </a:p>
          <a:p>
            <a:pPr marL="0" indent="0">
              <a:buNone/>
            </a:pPr>
            <a:r>
              <a:rPr lang="en-US" altLang="zh-TW" sz="2400" dirty="0"/>
              <a:t>at least one sensing antenna disposed on a surface of the reflective plate facing away from the light exit surface, wherein the antenna has a body and two signal connecting terminals connecting the body.</a:t>
            </a:r>
            <a:r>
              <a:rPr lang="zh-TW" altLang="zh-TW" sz="2400" dirty="0"/>
              <a:t> </a:t>
            </a:r>
            <a:endParaRPr kumimoji="1" lang="zh-TW" altLang="en-US" sz="2400"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58</a:t>
            </a:fld>
            <a:endParaRPr lang="zh-TW" altLang="en-US"/>
          </a:p>
        </p:txBody>
      </p:sp>
      <p:sp>
        <p:nvSpPr>
          <p:cNvPr id="7" name="標題 6"/>
          <p:cNvSpPr>
            <a:spLocks noGrp="1"/>
          </p:cNvSpPr>
          <p:nvPr>
            <p:ph type="title"/>
          </p:nvPr>
        </p:nvSpPr>
        <p:spPr/>
        <p:txBody>
          <a:bodyPr/>
          <a:lstStyle/>
          <a:p>
            <a:endParaRPr kumimoji="1" lang="zh-TW" altLang="en-US"/>
          </a:p>
        </p:txBody>
      </p:sp>
      <p:pic>
        <p:nvPicPr>
          <p:cNvPr id="8" name="圖片 7"/>
          <p:cNvPicPr>
            <a:picLocks noChangeAspect="1"/>
          </p:cNvPicPr>
          <p:nvPr/>
        </p:nvPicPr>
        <p:blipFill>
          <a:blip r:embed="rId2"/>
          <a:stretch>
            <a:fillRect/>
          </a:stretch>
        </p:blipFill>
        <p:spPr>
          <a:xfrm>
            <a:off x="4544454" y="2132856"/>
            <a:ext cx="4599546" cy="4104456"/>
          </a:xfrm>
          <a:prstGeom prst="rect">
            <a:avLst/>
          </a:prstGeom>
        </p:spPr>
      </p:pic>
    </p:spTree>
    <p:extLst>
      <p:ext uri="{BB962C8B-B14F-4D97-AF65-F5344CB8AC3E}">
        <p14:creationId xmlns:p14="http://schemas.microsoft.com/office/powerpoint/2010/main" val="2982922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620688"/>
            <a:ext cx="4402832" cy="4686300"/>
          </a:xfrm>
        </p:spPr>
        <p:txBody>
          <a:bodyPr/>
          <a:lstStyle/>
          <a:p>
            <a:pPr marL="0" indent="0">
              <a:buNone/>
            </a:pPr>
            <a:r>
              <a:rPr lang="en-US" altLang="zh-TW" sz="2400" dirty="0"/>
              <a:t>1</a:t>
            </a:r>
            <a:r>
              <a:rPr lang="en-US" altLang="zh-TW" sz="2400" dirty="0" smtClean="0"/>
              <a:t>.</a:t>
            </a:r>
            <a:r>
              <a:rPr lang="en-US" altLang="zh-TW" sz="2400" dirty="0"/>
              <a:t> </a:t>
            </a:r>
            <a:r>
              <a:rPr lang="en-US" altLang="zh-TW" sz="2400" dirty="0" smtClean="0"/>
              <a:t>A </a:t>
            </a:r>
            <a:r>
              <a:rPr lang="en-US" altLang="zh-TW" sz="2400" dirty="0"/>
              <a:t>display module, comprising:</a:t>
            </a:r>
            <a:endParaRPr lang="zh-TW" altLang="zh-TW" sz="2400" dirty="0"/>
          </a:p>
          <a:p>
            <a:pPr marL="0" indent="0">
              <a:buNone/>
            </a:pPr>
            <a:r>
              <a:rPr lang="en-US" altLang="zh-TW" sz="2400" dirty="0"/>
              <a:t>a display panel;</a:t>
            </a:r>
            <a:endParaRPr lang="zh-TW" altLang="zh-TW" sz="2400" dirty="0"/>
          </a:p>
          <a:p>
            <a:pPr marL="0" indent="0">
              <a:buNone/>
            </a:pPr>
            <a:r>
              <a:rPr lang="en-US" altLang="zh-TW" sz="2400" dirty="0"/>
              <a:t>a backlight module having </a:t>
            </a:r>
            <a:r>
              <a:rPr lang="en-US" altLang="zh-TW" sz="2400" u="sng" dirty="0"/>
              <a:t>a light exit surface </a:t>
            </a:r>
            <a:r>
              <a:rPr lang="en-US" altLang="zh-TW" sz="2400" dirty="0"/>
              <a:t>and a reflective plate opposite to the light exit surface, wherein the display panel is stacked on the light exit surface; and</a:t>
            </a:r>
            <a:endParaRPr lang="zh-TW" altLang="zh-TW" sz="2400" dirty="0"/>
          </a:p>
          <a:p>
            <a:pPr marL="0" indent="0">
              <a:buNone/>
            </a:pPr>
            <a:r>
              <a:rPr lang="en-US" altLang="zh-TW" sz="2400" dirty="0"/>
              <a:t>at least one sensing antenna disposed </a:t>
            </a:r>
            <a:r>
              <a:rPr lang="en-US" altLang="zh-TW" sz="2400" dirty="0">
                <a:solidFill>
                  <a:srgbClr val="FF0000"/>
                </a:solidFill>
              </a:rPr>
              <a:t>on a surface of the reflective plate facing away from the light exit surface</a:t>
            </a:r>
            <a:r>
              <a:rPr lang="en-US" altLang="zh-TW" sz="2400" dirty="0"/>
              <a:t>, wherein the antenna has a body and two signal connecting terminals connecting the body.</a:t>
            </a:r>
            <a:r>
              <a:rPr lang="zh-TW" altLang="zh-TW" sz="2400" dirty="0"/>
              <a:t> </a:t>
            </a:r>
            <a:endParaRPr kumimoji="1" lang="zh-TW" altLang="en-US" sz="2400"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59</a:t>
            </a:fld>
            <a:endParaRPr lang="zh-TW" altLang="en-US"/>
          </a:p>
        </p:txBody>
      </p:sp>
      <p:sp>
        <p:nvSpPr>
          <p:cNvPr id="7" name="標題 6"/>
          <p:cNvSpPr>
            <a:spLocks noGrp="1"/>
          </p:cNvSpPr>
          <p:nvPr>
            <p:ph type="title"/>
          </p:nvPr>
        </p:nvSpPr>
        <p:spPr/>
        <p:txBody>
          <a:bodyPr/>
          <a:lstStyle/>
          <a:p>
            <a:endParaRPr kumimoji="1" lang="zh-TW" altLang="en-US" dirty="0"/>
          </a:p>
        </p:txBody>
      </p:sp>
      <p:pic>
        <p:nvPicPr>
          <p:cNvPr id="5" name="圖片 4"/>
          <p:cNvPicPr>
            <a:picLocks noChangeAspect="1"/>
          </p:cNvPicPr>
          <p:nvPr/>
        </p:nvPicPr>
        <p:blipFill>
          <a:blip r:embed="rId2"/>
          <a:stretch>
            <a:fillRect/>
          </a:stretch>
        </p:blipFill>
        <p:spPr>
          <a:xfrm>
            <a:off x="4644008" y="914261"/>
            <a:ext cx="4499992" cy="5943739"/>
          </a:xfrm>
          <a:prstGeom prst="rect">
            <a:avLst/>
          </a:prstGeom>
        </p:spPr>
      </p:pic>
      <p:sp>
        <p:nvSpPr>
          <p:cNvPr id="6" name="文字方塊 5"/>
          <p:cNvSpPr txBox="1"/>
          <p:nvPr/>
        </p:nvSpPr>
        <p:spPr>
          <a:xfrm>
            <a:off x="4788024" y="980728"/>
            <a:ext cx="2016224" cy="461665"/>
          </a:xfrm>
          <a:prstGeom prst="rect">
            <a:avLst/>
          </a:prstGeom>
          <a:noFill/>
        </p:spPr>
        <p:txBody>
          <a:bodyPr wrap="square" rtlCol="0">
            <a:spAutoFit/>
          </a:bodyPr>
          <a:lstStyle/>
          <a:p>
            <a:r>
              <a:rPr kumimoji="1" lang="zh-TW" altLang="en-US" sz="2400" dirty="0" smtClean="0"/>
              <a:t>引證</a:t>
            </a:r>
            <a:r>
              <a:rPr kumimoji="1" lang="en-US" altLang="zh-TW" sz="2400" dirty="0" smtClean="0"/>
              <a:t>1</a:t>
            </a:r>
            <a:endParaRPr kumimoji="1" lang="zh-TW" altLang="en-US" sz="2400" dirty="0"/>
          </a:p>
        </p:txBody>
      </p:sp>
    </p:spTree>
    <p:extLst>
      <p:ext uri="{BB962C8B-B14F-4D97-AF65-F5344CB8AC3E}">
        <p14:creationId xmlns:p14="http://schemas.microsoft.com/office/powerpoint/2010/main" val="242019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p:txBody>
          <a:bodyPr/>
          <a:lstStyle/>
          <a:p>
            <a:r>
              <a:rPr lang="zh-TW" altLang="en-US">
                <a:latin typeface="Arial" charset="0"/>
              </a:rPr>
              <a:t>進步性</a:t>
            </a:r>
          </a:p>
        </p:txBody>
      </p:sp>
      <p:sp>
        <p:nvSpPr>
          <p:cNvPr id="35842" name="內容版面配置區 2"/>
          <p:cNvSpPr>
            <a:spLocks noGrp="1"/>
          </p:cNvSpPr>
          <p:nvPr>
            <p:ph idx="1"/>
          </p:nvPr>
        </p:nvSpPr>
        <p:spPr>
          <a:xfrm>
            <a:off x="428625" y="1357313"/>
            <a:ext cx="8229600" cy="4530725"/>
          </a:xfrm>
        </p:spPr>
        <p:txBody>
          <a:bodyPr/>
          <a:lstStyle/>
          <a:p>
            <a:r>
              <a:rPr lang="zh-TW" altLang="en-US">
                <a:latin typeface="Verdana" charset="0"/>
              </a:rPr>
              <a:t>以請求項所載發明與下列組合比較，若該組合揭露請求項所有技術特徵，則無進步性：</a:t>
            </a:r>
            <a:endParaRPr lang="en-US" altLang="zh-TW">
              <a:latin typeface="Verdana" charset="0"/>
            </a:endParaRPr>
          </a:p>
          <a:p>
            <a:pPr lvl="1"/>
            <a:r>
              <a:rPr lang="zh-TW" altLang="en-US">
                <a:latin typeface="Verdana" charset="0"/>
              </a:rPr>
              <a:t>多份引證文件中之全部或部分技術內容的組合</a:t>
            </a:r>
            <a:endParaRPr lang="en-US" altLang="zh-TW">
              <a:latin typeface="Verdana" charset="0"/>
            </a:endParaRPr>
          </a:p>
          <a:p>
            <a:pPr lvl="1"/>
            <a:r>
              <a:rPr lang="zh-TW" altLang="en-US">
                <a:latin typeface="Verdana" charset="0"/>
              </a:rPr>
              <a:t>一份引證文件中之部分技術內容的組合</a:t>
            </a:r>
            <a:endParaRPr lang="en-US" altLang="zh-TW">
              <a:latin typeface="Verdana" charset="0"/>
            </a:endParaRPr>
          </a:p>
          <a:p>
            <a:pPr lvl="1"/>
            <a:r>
              <a:rPr lang="zh-TW" altLang="en-US">
                <a:latin typeface="Verdana" charset="0"/>
              </a:rPr>
              <a:t>引證文件中之技術內容與其他形式已公開之先前技術內容的組合</a:t>
            </a:r>
            <a:endParaRPr lang="en-US" altLang="zh-TW">
              <a:latin typeface="Verdana" charset="0"/>
            </a:endParaRPr>
          </a:p>
          <a:p>
            <a:r>
              <a:rPr lang="zh-TW" altLang="en-US">
                <a:latin typeface="Verdana" charset="0"/>
              </a:rPr>
              <a:t>對於具通常知識者而言，技術特徵之組合需為「明顯」</a:t>
            </a:r>
          </a:p>
        </p:txBody>
      </p:sp>
      <p:sp>
        <p:nvSpPr>
          <p:cNvPr id="358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orbel" charset="0"/>
                <a:ea typeface="新細明體" charset="0"/>
                <a:cs typeface="新細明體" charset="0"/>
              </a:defRPr>
            </a:lvl1pPr>
            <a:lvl2pPr marL="742950" indent="-285750">
              <a:defRPr kumimoji="1" sz="2400">
                <a:solidFill>
                  <a:schemeClr val="tx1"/>
                </a:solidFill>
                <a:latin typeface="Corbel" charset="0"/>
                <a:ea typeface="新細明體" charset="0"/>
              </a:defRPr>
            </a:lvl2pPr>
            <a:lvl3pPr marL="1143000" indent="-228600">
              <a:defRPr kumimoji="1" sz="2400">
                <a:solidFill>
                  <a:schemeClr val="tx1"/>
                </a:solidFill>
                <a:latin typeface="Corbel" charset="0"/>
                <a:ea typeface="新細明體" charset="0"/>
              </a:defRPr>
            </a:lvl3pPr>
            <a:lvl4pPr marL="1600200" indent="-228600">
              <a:defRPr kumimoji="1" sz="2400">
                <a:solidFill>
                  <a:schemeClr val="tx1"/>
                </a:solidFill>
                <a:latin typeface="Corbel" charset="0"/>
                <a:ea typeface="新細明體" charset="0"/>
              </a:defRPr>
            </a:lvl4pPr>
            <a:lvl5pPr marL="2057400" indent="-228600">
              <a:defRPr kumimoji="1" sz="2400">
                <a:solidFill>
                  <a:schemeClr val="tx1"/>
                </a:solidFill>
                <a:latin typeface="Corbel" charset="0"/>
                <a:ea typeface="新細明體" charset="0"/>
              </a:defRPr>
            </a:lvl5pPr>
            <a:lvl6pPr marL="2514600" indent="-228600" fontAlgn="base">
              <a:spcBef>
                <a:spcPct val="0"/>
              </a:spcBef>
              <a:spcAft>
                <a:spcPct val="0"/>
              </a:spcAft>
              <a:defRPr kumimoji="1" sz="2400">
                <a:solidFill>
                  <a:schemeClr val="tx1"/>
                </a:solidFill>
                <a:latin typeface="Corbel" charset="0"/>
                <a:ea typeface="新細明體" charset="0"/>
              </a:defRPr>
            </a:lvl6pPr>
            <a:lvl7pPr marL="2971800" indent="-228600" fontAlgn="base">
              <a:spcBef>
                <a:spcPct val="0"/>
              </a:spcBef>
              <a:spcAft>
                <a:spcPct val="0"/>
              </a:spcAft>
              <a:defRPr kumimoji="1" sz="2400">
                <a:solidFill>
                  <a:schemeClr val="tx1"/>
                </a:solidFill>
                <a:latin typeface="Corbel" charset="0"/>
                <a:ea typeface="新細明體" charset="0"/>
              </a:defRPr>
            </a:lvl7pPr>
            <a:lvl8pPr marL="3429000" indent="-228600" fontAlgn="base">
              <a:spcBef>
                <a:spcPct val="0"/>
              </a:spcBef>
              <a:spcAft>
                <a:spcPct val="0"/>
              </a:spcAft>
              <a:defRPr kumimoji="1" sz="2400">
                <a:solidFill>
                  <a:schemeClr val="tx1"/>
                </a:solidFill>
                <a:latin typeface="Corbel" charset="0"/>
                <a:ea typeface="新細明體" charset="0"/>
              </a:defRPr>
            </a:lvl8pPr>
            <a:lvl9pPr marL="3886200" indent="-228600" fontAlgn="base">
              <a:spcBef>
                <a:spcPct val="0"/>
              </a:spcBef>
              <a:spcAft>
                <a:spcPct val="0"/>
              </a:spcAft>
              <a:defRPr kumimoji="1" sz="2400">
                <a:solidFill>
                  <a:schemeClr val="tx1"/>
                </a:solidFill>
                <a:latin typeface="Corbel" charset="0"/>
                <a:ea typeface="新細明體" charset="0"/>
              </a:defRPr>
            </a:lvl9pPr>
          </a:lstStyle>
          <a:p>
            <a:fld id="{979CA615-D99B-1A49-8369-D46C454E486C}" type="slidenum">
              <a:rPr kumimoji="0" lang="en-US" altLang="zh-TW" sz="1100">
                <a:latin typeface="Verdana" charset="0"/>
              </a:rPr>
              <a:pPr/>
              <a:t>6</a:t>
            </a:fld>
            <a:endParaRPr kumimoji="0" lang="en-US" altLang="zh-TW" sz="1100">
              <a:latin typeface="Verdana" charset="0"/>
            </a:endParaRPr>
          </a:p>
        </p:txBody>
      </p:sp>
    </p:spTree>
    <p:extLst>
      <p:ext uri="{BB962C8B-B14F-4D97-AF65-F5344CB8AC3E}">
        <p14:creationId xmlns:p14="http://schemas.microsoft.com/office/powerpoint/2010/main" val="175542721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思考方向</a:t>
            </a:r>
            <a:endParaRPr kumimoji="1" lang="zh-TW" altLang="en-US" dirty="0"/>
          </a:p>
        </p:txBody>
      </p:sp>
      <p:sp>
        <p:nvSpPr>
          <p:cNvPr id="3" name="內容版面配置區 2"/>
          <p:cNvSpPr>
            <a:spLocks noGrp="1"/>
          </p:cNvSpPr>
          <p:nvPr>
            <p:ph idx="1"/>
          </p:nvPr>
        </p:nvSpPr>
        <p:spPr/>
        <p:txBody>
          <a:bodyPr/>
          <a:lstStyle/>
          <a:p>
            <a:r>
              <a:rPr kumimoji="1" lang="zh-TW" altLang="en-US" dirty="0" smtClean="0"/>
              <a:t>引證案日期是否早於本案最早優先權日</a:t>
            </a:r>
            <a:endParaRPr kumimoji="1" lang="en-US" altLang="zh-TW" dirty="0" smtClean="0"/>
          </a:p>
          <a:p>
            <a:r>
              <a:rPr lang="zh-TW" altLang="en-US" dirty="0" smtClean="0"/>
              <a:t>審查委員之比對是否正確</a:t>
            </a:r>
            <a:endParaRPr lang="en-US" altLang="zh-TW" dirty="0" smtClean="0"/>
          </a:p>
          <a:p>
            <a:r>
              <a:rPr kumimoji="1" lang="zh-TW" altLang="en-US" dirty="0" smtClean="0"/>
              <a:t>單一引證，所以沒有證據組合問題</a:t>
            </a:r>
            <a:endParaRPr kumimoji="1" lang="en-US" altLang="zh-TW" dirty="0" smtClean="0"/>
          </a:p>
          <a:p>
            <a:r>
              <a:rPr lang="zh-TW" altLang="en-US" dirty="0" smtClean="0"/>
              <a:t>未被單一引證所揭示的元件，審查委員所提出之說明是否合理</a:t>
            </a:r>
            <a:endParaRPr kumimoji="1" lang="en-US" altLang="zh-TW" dirty="0" smtClean="0"/>
          </a:p>
          <a:p>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60</a:t>
            </a:fld>
            <a:endParaRPr lang="zh-TW" altLang="en-US"/>
          </a:p>
        </p:txBody>
      </p:sp>
    </p:spTree>
    <p:extLst>
      <p:ext uri="{BB962C8B-B14F-4D97-AF65-F5344CB8AC3E}">
        <p14:creationId xmlns:p14="http://schemas.microsoft.com/office/powerpoint/2010/main" val="3698720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思考方向</a:t>
            </a:r>
            <a:endParaRPr kumimoji="1" lang="zh-TW" altLang="en-US" dirty="0"/>
          </a:p>
        </p:txBody>
      </p:sp>
      <p:sp>
        <p:nvSpPr>
          <p:cNvPr id="3" name="內容版面配置區 2"/>
          <p:cNvSpPr>
            <a:spLocks noGrp="1"/>
          </p:cNvSpPr>
          <p:nvPr>
            <p:ph idx="1"/>
          </p:nvPr>
        </p:nvSpPr>
        <p:spPr>
          <a:xfrm>
            <a:off x="395536" y="1196752"/>
            <a:ext cx="8229600" cy="4686300"/>
          </a:xfrm>
        </p:spPr>
        <p:txBody>
          <a:bodyPr/>
          <a:lstStyle/>
          <a:p>
            <a:r>
              <a:rPr kumimoji="1" lang="zh-TW" altLang="en-US" dirty="0" smtClean="0"/>
              <a:t>引證案</a:t>
            </a:r>
            <a:endParaRPr kumimoji="1" lang="en-US" altLang="zh-TW" dirty="0" smtClean="0"/>
          </a:p>
          <a:p>
            <a:pPr lvl="1"/>
            <a:r>
              <a:rPr kumimoji="1" lang="zh-TW" altLang="en-US" dirty="0" smtClean="0"/>
              <a:t>天線是</a:t>
            </a:r>
            <a:r>
              <a:rPr lang="zh-TW" altLang="zh-TW" dirty="0" smtClean="0"/>
              <a:t>做為電子筆之定位</a:t>
            </a:r>
            <a:r>
              <a:rPr lang="zh-TW" altLang="en-US" dirty="0" smtClean="0"/>
              <a:t>感應之用</a:t>
            </a:r>
            <a:endParaRPr lang="en-US" altLang="zh-TW" dirty="0" smtClean="0"/>
          </a:p>
          <a:p>
            <a:pPr lvl="1"/>
            <a:r>
              <a:rPr lang="zh-TW" altLang="zh-TW" dirty="0"/>
              <a:t>感測電極板</a:t>
            </a:r>
            <a:r>
              <a:rPr lang="en-US" altLang="zh-TW" dirty="0"/>
              <a:t>4</a:t>
            </a:r>
            <a:r>
              <a:rPr lang="zh-TW" altLang="zh-TW" dirty="0"/>
              <a:t>位於反射片</a:t>
            </a:r>
            <a:r>
              <a:rPr lang="en-US" altLang="zh-TW" dirty="0"/>
              <a:t>5b</a:t>
            </a:r>
            <a:r>
              <a:rPr lang="zh-TW" altLang="zh-TW" dirty="0"/>
              <a:t>表面上，且反射片</a:t>
            </a:r>
            <a:r>
              <a:rPr lang="en-US" altLang="zh-TW" dirty="0"/>
              <a:t>5b</a:t>
            </a:r>
            <a:r>
              <a:rPr lang="zh-TW" altLang="zh-TW" dirty="0"/>
              <a:t>表面面對導光板</a:t>
            </a:r>
            <a:r>
              <a:rPr lang="en-US" altLang="zh-TW" dirty="0"/>
              <a:t>3</a:t>
            </a:r>
            <a:r>
              <a:rPr lang="zh-TW" altLang="zh-TW" dirty="0"/>
              <a:t> </a:t>
            </a:r>
            <a:endParaRPr lang="en-US" altLang="zh-TW" dirty="0" smtClean="0"/>
          </a:p>
          <a:p>
            <a:pPr lvl="1"/>
            <a:r>
              <a:rPr lang="zh-TW" altLang="zh-TW" dirty="0"/>
              <a:t>背光</a:t>
            </a:r>
            <a:r>
              <a:rPr lang="en-US" altLang="zh-TW" dirty="0"/>
              <a:t>5</a:t>
            </a:r>
            <a:r>
              <a:rPr lang="zh-TW" altLang="zh-TW" dirty="0"/>
              <a:t>的光線要通過感測電極板</a:t>
            </a:r>
            <a:r>
              <a:rPr lang="en-US" altLang="zh-TW" dirty="0"/>
              <a:t>4</a:t>
            </a:r>
            <a:r>
              <a:rPr lang="zh-TW" altLang="zh-TW" dirty="0"/>
              <a:t> </a:t>
            </a:r>
            <a:endParaRPr kumimoji="1" lang="en-US" altLang="zh-TW" dirty="0" smtClean="0"/>
          </a:p>
          <a:p>
            <a:r>
              <a:rPr lang="zh-TW" altLang="en-US" dirty="0" smtClean="0"/>
              <a:t>本案</a:t>
            </a:r>
            <a:endParaRPr lang="en-US" altLang="zh-TW" dirty="0" smtClean="0"/>
          </a:p>
          <a:p>
            <a:pPr lvl="1"/>
            <a:r>
              <a:rPr lang="zh-TW" altLang="en-US" dirty="0" smtClean="0"/>
              <a:t>天線是</a:t>
            </a:r>
            <a:r>
              <a:rPr lang="zh-TW" altLang="zh-TW" dirty="0" smtClean="0"/>
              <a:t>做為資訊交換或能量傳遞 </a:t>
            </a:r>
            <a:endParaRPr lang="en-US" altLang="zh-TW" dirty="0" smtClean="0"/>
          </a:p>
          <a:p>
            <a:pPr lvl="1"/>
            <a:r>
              <a:rPr lang="zh-TW" altLang="zh-TW" dirty="0" smtClean="0"/>
              <a:t>解決感應天線被</a:t>
            </a:r>
            <a:r>
              <a:rPr lang="zh-TW" altLang="zh-TW" dirty="0"/>
              <a:t>遮蔽物遮蔽的問題</a:t>
            </a:r>
            <a:r>
              <a:rPr lang="zh-TW" altLang="zh-TW" dirty="0"/>
              <a:t> </a:t>
            </a:r>
            <a:endParaRPr lang="en-US" altLang="zh-TW" dirty="0" smtClean="0"/>
          </a:p>
          <a:p>
            <a:r>
              <a:rPr kumimoji="1" lang="zh-TW" altLang="en-US" dirty="0" smtClean="0"/>
              <a:t>技術本質不同</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61</a:t>
            </a:fld>
            <a:endParaRPr lang="zh-TW" altLang="en-US"/>
          </a:p>
        </p:txBody>
      </p:sp>
    </p:spTree>
    <p:extLst>
      <p:ext uri="{BB962C8B-B14F-4D97-AF65-F5344CB8AC3E}">
        <p14:creationId xmlns:p14="http://schemas.microsoft.com/office/powerpoint/2010/main" val="4085587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pic>
        <p:nvPicPr>
          <p:cNvPr id="5" name="內容版面配置區 4"/>
          <p:cNvPicPr>
            <a:picLocks noGrp="1" noChangeAspect="1"/>
          </p:cNvPicPr>
          <p:nvPr>
            <p:ph idx="1"/>
          </p:nvPr>
        </p:nvPicPr>
        <p:blipFill>
          <a:blip r:embed="rId2"/>
          <a:srcRect l="-8657" r="-8657"/>
          <a:stretch>
            <a:fillRect/>
          </a:stretch>
        </p:blipFill>
        <p:spPr>
          <a:xfrm>
            <a:off x="-828600" y="692696"/>
            <a:ext cx="10455531" cy="5953844"/>
          </a:xfrm>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62</a:t>
            </a:fld>
            <a:endParaRPr lang="zh-TW" altLang="en-US"/>
          </a:p>
        </p:txBody>
      </p:sp>
      <p:sp>
        <p:nvSpPr>
          <p:cNvPr id="6" name="文字方塊 5"/>
          <p:cNvSpPr txBox="1"/>
          <p:nvPr/>
        </p:nvSpPr>
        <p:spPr>
          <a:xfrm>
            <a:off x="6156176" y="692696"/>
            <a:ext cx="2448272" cy="584776"/>
          </a:xfrm>
          <a:prstGeom prst="rect">
            <a:avLst/>
          </a:prstGeom>
          <a:noFill/>
        </p:spPr>
        <p:txBody>
          <a:bodyPr wrap="square" rtlCol="0">
            <a:spAutoFit/>
          </a:bodyPr>
          <a:lstStyle/>
          <a:p>
            <a:r>
              <a:rPr kumimoji="1" lang="zh-TW" altLang="en-US" sz="3200" dirty="0" smtClean="0"/>
              <a:t>修改版本</a:t>
            </a:r>
            <a:endParaRPr kumimoji="1" lang="zh-TW" altLang="en-US" sz="3200" dirty="0"/>
          </a:p>
        </p:txBody>
      </p:sp>
    </p:spTree>
    <p:extLst>
      <p:ext uri="{BB962C8B-B14F-4D97-AF65-F5344CB8AC3E}">
        <p14:creationId xmlns:p14="http://schemas.microsoft.com/office/powerpoint/2010/main" val="1681565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案例</a:t>
            </a:r>
            <a:r>
              <a:rPr kumimoji="1" lang="en-US" altLang="zh-TW" dirty="0" smtClean="0"/>
              <a:t>4: </a:t>
            </a:r>
            <a:r>
              <a:rPr kumimoji="1" lang="en-US" altLang="zh-TW" dirty="0" smtClean="0"/>
              <a:t>US 9829757</a:t>
            </a:r>
            <a:endParaRPr kumimoji="1" lang="zh-TW" altLang="en-US" dirty="0"/>
          </a:p>
        </p:txBody>
      </p:sp>
      <p:sp>
        <p:nvSpPr>
          <p:cNvPr id="3" name="內容版面配置區 2"/>
          <p:cNvSpPr>
            <a:spLocks noGrp="1"/>
          </p:cNvSpPr>
          <p:nvPr>
            <p:ph idx="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63</a:t>
            </a:fld>
            <a:endParaRPr lang="zh-TW" altLang="en-US"/>
          </a:p>
        </p:txBody>
      </p:sp>
      <p:pic>
        <p:nvPicPr>
          <p:cNvPr id="9217"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45422" cy="420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973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a:xfrm>
            <a:off x="107504" y="116632"/>
            <a:ext cx="8579296" cy="6169868"/>
          </a:xfrm>
        </p:spPr>
        <p:txBody>
          <a:bodyPr/>
          <a:lstStyle/>
          <a:p>
            <a:pPr marL="0" indent="0">
              <a:buNone/>
            </a:pPr>
            <a:r>
              <a:rPr lang="en-US" altLang="zh-TW" sz="2000" dirty="0" smtClean="0"/>
              <a:t>1. A </a:t>
            </a:r>
            <a:r>
              <a:rPr lang="en-US" altLang="zh-TW" sz="2000" dirty="0"/>
              <a:t>transparent display apparatus, comprising:</a:t>
            </a:r>
            <a:endParaRPr lang="zh-TW" altLang="zh-TW" sz="2000" dirty="0"/>
          </a:p>
          <a:p>
            <a:pPr marL="0" indent="0">
              <a:buNone/>
            </a:pPr>
            <a:r>
              <a:rPr lang="en-US" altLang="zh-TW" sz="2000" dirty="0"/>
              <a:t>a light source module having a polarized light source generating a first color light, the light source module further having a transparent light guide plate configured to receive light from the polarized light source along an edge and emit that light out a light-emitting surface which is substantially perpendicular to the edge, the light guide plate being substantially transparent to allow background light at a surface opposite the light emitting surface to pass through such that both background light and light from the polarized light source are emitted from the light-emitting surface; </a:t>
            </a:r>
            <a:endParaRPr lang="zh-TW" altLang="zh-TW" sz="2000" dirty="0"/>
          </a:p>
          <a:p>
            <a:pPr marL="0" indent="0">
              <a:buNone/>
            </a:pPr>
            <a:r>
              <a:rPr lang="en-US" altLang="zh-TW" sz="2000" dirty="0"/>
              <a:t>a first light modulation module disposed on the light source module, wherein the first light modulation module receives the first color light and selectively modulate or does not modulate the polarization direction of the first color light;</a:t>
            </a:r>
            <a:endParaRPr lang="zh-TW" altLang="zh-TW" sz="2000" dirty="0"/>
          </a:p>
          <a:p>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64</a:t>
            </a:fld>
            <a:endParaRPr lang="zh-TW" altLang="en-US"/>
          </a:p>
        </p:txBody>
      </p:sp>
      <p:pic>
        <p:nvPicPr>
          <p:cNvPr id="5"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29251"/>
            <a:ext cx="5508104" cy="28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012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a:xfrm>
            <a:off x="179512" y="2852936"/>
            <a:ext cx="8686800" cy="4945732"/>
          </a:xfrm>
        </p:spPr>
        <p:txBody>
          <a:bodyPr/>
          <a:lstStyle/>
          <a:p>
            <a:pPr marL="0" indent="0">
              <a:buNone/>
            </a:pPr>
            <a:r>
              <a:rPr lang="en-US" altLang="zh-TW" sz="2400" dirty="0"/>
              <a:t>a first polarizer layer disposed on a side of the first light modulation module facing away from the light source module and receiving the first color light and the background light passing through the first light modulation module, wherein the first polarizer layer, according to the polarization direction of the first color light passing through the first light modulation module, selectively blocks, partially blocks, or does not block the first color light, and the first polarizer layer has a light wavelength range where the first polarizer layer has lower light transmittance; </a:t>
            </a:r>
            <a:r>
              <a:rPr lang="en-US" altLang="zh-TW" sz="2400" dirty="0" smtClean="0"/>
              <a:t>and</a:t>
            </a:r>
            <a:endParaRPr lang="zh-TW" altLang="zh-TW" sz="2400"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65</a:t>
            </a:fld>
            <a:endParaRPr lang="zh-TW" altLang="en-US"/>
          </a:p>
        </p:txBody>
      </p:sp>
      <p:pic>
        <p:nvPicPr>
          <p:cNvPr id="5"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3" y="6636"/>
            <a:ext cx="5508104" cy="28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765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a:xfrm>
            <a:off x="107504" y="2996952"/>
            <a:ext cx="8507288" cy="3361556"/>
          </a:xfrm>
        </p:spPr>
        <p:txBody>
          <a:bodyPr/>
          <a:lstStyle/>
          <a:p>
            <a:pPr marL="0" indent="0">
              <a:buNone/>
            </a:pPr>
            <a:r>
              <a:rPr lang="en-US" altLang="zh-TW" sz="2400" dirty="0"/>
              <a:t>a first color modulation layer having light transmittance properties and disposed on a side of the first light modulation module facing away from the first polarizer layer, the first color modulation layer has a </a:t>
            </a:r>
            <a:r>
              <a:rPr lang="en-US" altLang="zh-TW" sz="2400" dirty="0" err="1"/>
              <a:t>photoluminescent</a:t>
            </a:r>
            <a:r>
              <a:rPr lang="en-US" altLang="zh-TW" sz="2400" dirty="0"/>
              <a:t> material that is excited by the first color light of the light wavelength range to generate a second color light after the first color light passing through the first polarizer layer enters the first color modulation layer, and the background light passing through the first polarizer layer passes through the first color modulation layer.</a:t>
            </a:r>
            <a:r>
              <a:rPr lang="zh-TW" altLang="zh-TW" sz="2400" dirty="0"/>
              <a:t> </a:t>
            </a:r>
            <a:endParaRPr lang="zh-TW" altLang="en-US" sz="2400" dirty="0"/>
          </a:p>
          <a:p>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66</a:t>
            </a:fld>
            <a:endParaRPr lang="zh-TW" altLang="en-US"/>
          </a:p>
        </p:txBody>
      </p:sp>
      <p:pic>
        <p:nvPicPr>
          <p:cNvPr id="5"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3" y="6636"/>
            <a:ext cx="5508104" cy="28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77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143000"/>
          </a:xfrm>
        </p:spPr>
        <p:txBody>
          <a:bodyPr/>
          <a:lstStyle/>
          <a:p>
            <a:r>
              <a:rPr kumimoji="1" lang="zh-TW" altLang="en-US" dirty="0" smtClean="0"/>
              <a:t>引證</a:t>
            </a:r>
            <a:r>
              <a:rPr kumimoji="1" lang="en-US" altLang="zh-TW" dirty="0" smtClean="0"/>
              <a:t>1: Park (20110013123 A1)</a:t>
            </a:r>
            <a:endParaRPr kumimoji="1" lang="zh-TW" altLang="en-US" dirty="0"/>
          </a:p>
        </p:txBody>
      </p:sp>
      <p:pic>
        <p:nvPicPr>
          <p:cNvPr id="5" name="內容版面配置區 4"/>
          <p:cNvPicPr>
            <a:picLocks noGrp="1" noChangeAspect="1"/>
          </p:cNvPicPr>
          <p:nvPr>
            <p:ph idx="1"/>
          </p:nvPr>
        </p:nvPicPr>
        <p:blipFill>
          <a:blip r:embed="rId2"/>
          <a:srcRect l="-35974" r="-35974"/>
          <a:stretch>
            <a:fillRect/>
          </a:stretch>
        </p:blipFill>
        <p:spPr>
          <a:xfrm>
            <a:off x="-1404664" y="1124744"/>
            <a:ext cx="7221488" cy="4112236"/>
          </a:xfrm>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67</a:t>
            </a:fld>
            <a:endParaRPr lang="zh-TW" altLang="en-US"/>
          </a:p>
        </p:txBody>
      </p:sp>
      <p:pic>
        <p:nvPicPr>
          <p:cNvPr id="6" name="圖片 5"/>
          <p:cNvPicPr>
            <a:picLocks noChangeAspect="1"/>
          </p:cNvPicPr>
          <p:nvPr/>
        </p:nvPicPr>
        <p:blipFill>
          <a:blip r:embed="rId3"/>
          <a:stretch>
            <a:fillRect/>
          </a:stretch>
        </p:blipFill>
        <p:spPr>
          <a:xfrm>
            <a:off x="4067944" y="3751805"/>
            <a:ext cx="5076056" cy="3106195"/>
          </a:xfrm>
          <a:prstGeom prst="rect">
            <a:avLst/>
          </a:prstGeom>
        </p:spPr>
      </p:pic>
    </p:spTree>
    <p:extLst>
      <p:ext uri="{BB962C8B-B14F-4D97-AF65-F5344CB8AC3E}">
        <p14:creationId xmlns:p14="http://schemas.microsoft.com/office/powerpoint/2010/main" val="212131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5" name="內容版面配置區 4"/>
          <p:cNvPicPr>
            <a:picLocks noGrp="1" noChangeAspect="1"/>
          </p:cNvPicPr>
          <p:nvPr>
            <p:ph idx="1"/>
          </p:nvPr>
        </p:nvPicPr>
        <p:blipFill>
          <a:blip r:embed="rId2"/>
          <a:srcRect l="-12427" r="-12427"/>
          <a:stretch>
            <a:fillRect/>
          </a:stretch>
        </p:blipFill>
        <p:spPr>
          <a:xfrm>
            <a:off x="-828601" y="28636"/>
            <a:ext cx="7235901" cy="4120444"/>
          </a:xfrm>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68</a:t>
            </a:fld>
            <a:endParaRPr lang="zh-TW" altLang="en-US"/>
          </a:p>
        </p:txBody>
      </p:sp>
      <p:pic>
        <p:nvPicPr>
          <p:cNvPr id="6" name="圖片 5"/>
          <p:cNvPicPr>
            <a:picLocks noChangeAspect="1"/>
          </p:cNvPicPr>
          <p:nvPr/>
        </p:nvPicPr>
        <p:blipFill>
          <a:blip r:embed="rId3"/>
          <a:stretch>
            <a:fillRect/>
          </a:stretch>
        </p:blipFill>
        <p:spPr>
          <a:xfrm>
            <a:off x="4106647" y="3191461"/>
            <a:ext cx="5037353" cy="3638730"/>
          </a:xfrm>
          <a:prstGeom prst="rect">
            <a:avLst/>
          </a:prstGeom>
        </p:spPr>
      </p:pic>
    </p:spTree>
    <p:extLst>
      <p:ext uri="{BB962C8B-B14F-4D97-AF65-F5344CB8AC3E}">
        <p14:creationId xmlns:p14="http://schemas.microsoft.com/office/powerpoint/2010/main" val="414027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a:xfrm>
            <a:off x="467544" y="980728"/>
            <a:ext cx="8229600" cy="4686300"/>
          </a:xfrm>
        </p:spPr>
        <p:txBody>
          <a:bodyPr/>
          <a:lstStyle/>
          <a:p>
            <a:pPr marL="0" indent="0">
              <a:buNone/>
            </a:pPr>
            <a:r>
              <a:rPr lang="en-US" altLang="zh-TW" sz="2400" dirty="0"/>
              <a:t>[0036]</a:t>
            </a:r>
            <a:r>
              <a:rPr lang="zh-TW" altLang="zh-TW" sz="2400" dirty="0"/>
              <a:t>段：</a:t>
            </a:r>
          </a:p>
          <a:p>
            <a:pPr marL="0" indent="0">
              <a:buNone/>
            </a:pPr>
            <a:r>
              <a:rPr lang="en-US" altLang="zh-TW" sz="2400" dirty="0"/>
              <a:t>“the light-emitting diode array may be configured with a red light-emitting diode, a green light-emitting diode, and blue light-emitting diode, or a plurality of white light-emitting diode”</a:t>
            </a:r>
            <a:endParaRPr lang="zh-TW" altLang="zh-TW" sz="2400" dirty="0"/>
          </a:p>
          <a:p>
            <a:r>
              <a:rPr lang="en-US" altLang="zh-TW" sz="2400" dirty="0"/>
              <a:t> </a:t>
            </a:r>
            <a:endParaRPr lang="zh-TW" altLang="zh-TW" sz="2400" dirty="0"/>
          </a:p>
          <a:p>
            <a:pPr marL="0" indent="0">
              <a:buNone/>
            </a:pPr>
            <a:r>
              <a:rPr lang="en-US" altLang="zh-TW" sz="2400" dirty="0"/>
              <a:t>[0037]</a:t>
            </a:r>
            <a:r>
              <a:rPr lang="zh-TW" altLang="zh-TW" sz="2400" dirty="0"/>
              <a:t>段：</a:t>
            </a:r>
          </a:p>
          <a:p>
            <a:pPr marL="0" indent="0">
              <a:buNone/>
            </a:pPr>
            <a:r>
              <a:rPr lang="en-US" altLang="zh-TW" sz="2400" dirty="0"/>
              <a:t>“the light emitted form the light source 10 may include a first polarized light (vertical polarized light) and a second polarized light (horizontal polarized light)”</a:t>
            </a:r>
            <a:endParaRPr lang="zh-TW" altLang="zh-TW" sz="2400" dirty="0"/>
          </a:p>
          <a:p>
            <a:r>
              <a:rPr lang="en-US" altLang="zh-TW" sz="2400" dirty="0"/>
              <a:t> </a:t>
            </a:r>
            <a:endParaRPr lang="zh-TW" altLang="zh-TW" sz="2400" dirty="0"/>
          </a:p>
          <a:p>
            <a:pPr marL="0" indent="0">
              <a:buNone/>
            </a:pPr>
            <a:r>
              <a:rPr lang="zh-TW" altLang="zh-TW" sz="2400" dirty="0"/>
              <a:t>圖</a:t>
            </a:r>
            <a:r>
              <a:rPr lang="en-US" altLang="zh-TW" sz="2400" dirty="0"/>
              <a:t>4</a:t>
            </a:r>
            <a:r>
              <a:rPr lang="zh-TW" altLang="zh-TW" sz="2400" dirty="0"/>
              <a:t>：</a:t>
            </a:r>
          </a:p>
          <a:p>
            <a:pPr marL="0" indent="0">
              <a:buNone/>
            </a:pPr>
            <a:r>
              <a:rPr lang="en-US" altLang="zh-TW" sz="2400" dirty="0"/>
              <a:t>Transparent light guide plate (20) receives light from light source (10) and natural light</a:t>
            </a:r>
            <a:endParaRPr lang="zh-TW" altLang="zh-TW" sz="2400" dirty="0"/>
          </a:p>
          <a:p>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69</a:t>
            </a:fld>
            <a:endParaRPr lang="zh-TW" altLang="en-US"/>
          </a:p>
        </p:txBody>
      </p:sp>
    </p:spTree>
    <p:extLst>
      <p:ext uri="{BB962C8B-B14F-4D97-AF65-F5344CB8AC3E}">
        <p14:creationId xmlns:p14="http://schemas.microsoft.com/office/powerpoint/2010/main" val="278191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cs typeface="+mj-cs"/>
            </a:endParaRPr>
          </a:p>
        </p:txBody>
      </p:sp>
      <p:sp>
        <p:nvSpPr>
          <p:cNvPr id="3" name="內容版面配置區 2"/>
          <p:cNvSpPr>
            <a:spLocks noGrp="1"/>
          </p:cNvSpPr>
          <p:nvPr>
            <p:ph idx="1"/>
          </p:nvPr>
        </p:nvSpPr>
        <p:spPr/>
        <p:txBody>
          <a:bodyPr/>
          <a:lstStyle/>
          <a:p>
            <a:pPr>
              <a:buFont typeface="Wingdings" pitchFamily="2" charset="2"/>
              <a:buChar char="u"/>
              <a:defRPr/>
            </a:pPr>
            <a:endParaRPr lang="zh-TW" altLang="en-US">
              <a:cs typeface="+mn-cs"/>
            </a:endParaRPr>
          </a:p>
        </p:txBody>
      </p:sp>
      <p:sp>
        <p:nvSpPr>
          <p:cNvPr id="3686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orbel" charset="0"/>
                <a:ea typeface="新細明體" charset="0"/>
                <a:cs typeface="新細明體" charset="0"/>
              </a:defRPr>
            </a:lvl1pPr>
            <a:lvl2pPr marL="742950" indent="-285750">
              <a:defRPr kumimoji="1" sz="2400">
                <a:solidFill>
                  <a:schemeClr val="tx1"/>
                </a:solidFill>
                <a:latin typeface="Corbel" charset="0"/>
                <a:ea typeface="新細明體" charset="0"/>
              </a:defRPr>
            </a:lvl2pPr>
            <a:lvl3pPr marL="1143000" indent="-228600">
              <a:defRPr kumimoji="1" sz="2400">
                <a:solidFill>
                  <a:schemeClr val="tx1"/>
                </a:solidFill>
                <a:latin typeface="Corbel" charset="0"/>
                <a:ea typeface="新細明體" charset="0"/>
              </a:defRPr>
            </a:lvl3pPr>
            <a:lvl4pPr marL="1600200" indent="-228600">
              <a:defRPr kumimoji="1" sz="2400">
                <a:solidFill>
                  <a:schemeClr val="tx1"/>
                </a:solidFill>
                <a:latin typeface="Corbel" charset="0"/>
                <a:ea typeface="新細明體" charset="0"/>
              </a:defRPr>
            </a:lvl4pPr>
            <a:lvl5pPr marL="2057400" indent="-228600">
              <a:defRPr kumimoji="1" sz="2400">
                <a:solidFill>
                  <a:schemeClr val="tx1"/>
                </a:solidFill>
                <a:latin typeface="Corbel" charset="0"/>
                <a:ea typeface="新細明體" charset="0"/>
              </a:defRPr>
            </a:lvl5pPr>
            <a:lvl6pPr marL="2514600" indent="-228600" fontAlgn="base">
              <a:spcBef>
                <a:spcPct val="0"/>
              </a:spcBef>
              <a:spcAft>
                <a:spcPct val="0"/>
              </a:spcAft>
              <a:defRPr kumimoji="1" sz="2400">
                <a:solidFill>
                  <a:schemeClr val="tx1"/>
                </a:solidFill>
                <a:latin typeface="Corbel" charset="0"/>
                <a:ea typeface="新細明體" charset="0"/>
              </a:defRPr>
            </a:lvl6pPr>
            <a:lvl7pPr marL="2971800" indent="-228600" fontAlgn="base">
              <a:spcBef>
                <a:spcPct val="0"/>
              </a:spcBef>
              <a:spcAft>
                <a:spcPct val="0"/>
              </a:spcAft>
              <a:defRPr kumimoji="1" sz="2400">
                <a:solidFill>
                  <a:schemeClr val="tx1"/>
                </a:solidFill>
                <a:latin typeface="Corbel" charset="0"/>
                <a:ea typeface="新細明體" charset="0"/>
              </a:defRPr>
            </a:lvl7pPr>
            <a:lvl8pPr marL="3429000" indent="-228600" fontAlgn="base">
              <a:spcBef>
                <a:spcPct val="0"/>
              </a:spcBef>
              <a:spcAft>
                <a:spcPct val="0"/>
              </a:spcAft>
              <a:defRPr kumimoji="1" sz="2400">
                <a:solidFill>
                  <a:schemeClr val="tx1"/>
                </a:solidFill>
                <a:latin typeface="Corbel" charset="0"/>
                <a:ea typeface="新細明體" charset="0"/>
              </a:defRPr>
            </a:lvl8pPr>
            <a:lvl9pPr marL="3886200" indent="-228600" fontAlgn="base">
              <a:spcBef>
                <a:spcPct val="0"/>
              </a:spcBef>
              <a:spcAft>
                <a:spcPct val="0"/>
              </a:spcAft>
              <a:defRPr kumimoji="1" sz="2400">
                <a:solidFill>
                  <a:schemeClr val="tx1"/>
                </a:solidFill>
                <a:latin typeface="Corbel" charset="0"/>
                <a:ea typeface="新細明體" charset="0"/>
              </a:defRPr>
            </a:lvl9pPr>
          </a:lstStyle>
          <a:p>
            <a:fld id="{5A016C97-B76C-9343-AD0E-5A0891B806E4}" type="slidenum">
              <a:rPr kumimoji="0" lang="en-US" altLang="zh-TW" sz="1100">
                <a:latin typeface="Verdana" charset="0"/>
              </a:rPr>
              <a:pPr/>
              <a:t>7</a:t>
            </a:fld>
            <a:endParaRPr kumimoji="0" lang="en-US" altLang="zh-TW" sz="1100">
              <a:latin typeface="Verdana" charset="0"/>
            </a:endParaRPr>
          </a:p>
        </p:txBody>
      </p:sp>
      <p:sp>
        <p:nvSpPr>
          <p:cNvPr id="5" name="Rectangle 7"/>
          <p:cNvSpPr txBox="1">
            <a:spLocks noChangeArrowheads="1"/>
          </p:cNvSpPr>
          <p:nvPr/>
        </p:nvSpPr>
        <p:spPr bwMode="auto">
          <a:xfrm>
            <a:off x="457200" y="908050"/>
            <a:ext cx="4038600" cy="5222875"/>
          </a:xfrm>
          <a:prstGeom prst="rect">
            <a:avLst/>
          </a:prstGeom>
          <a:noFill/>
          <a:ln w="9525">
            <a:noFill/>
            <a:miter lim="800000"/>
            <a:headEnd/>
            <a:tailEnd/>
          </a:ln>
          <a:effectLst/>
        </p:spPr>
        <p:txBody>
          <a:bodyPr/>
          <a:lstStyle>
            <a:lvl1pPr marL="342900" indent="-342900" eaLnBrk="0" hangingPunct="0">
              <a:defRPr kumimoji="1">
                <a:solidFill>
                  <a:schemeClr val="tx1"/>
                </a:solidFill>
                <a:latin typeface="Verdana" charset="0"/>
                <a:ea typeface="新細明體" charset="0"/>
                <a:cs typeface="新細明體" charset="0"/>
              </a:defRPr>
            </a:lvl1pPr>
            <a:lvl2pPr marL="742950" indent="-285750" eaLnBrk="0" hangingPunct="0">
              <a:defRPr kumimoji="1">
                <a:solidFill>
                  <a:schemeClr val="tx1"/>
                </a:solidFill>
                <a:latin typeface="Verdana" charset="0"/>
                <a:ea typeface="新細明體" charset="0"/>
              </a:defRPr>
            </a:lvl2pPr>
            <a:lvl3pPr marL="1143000" indent="-228600" eaLnBrk="0" hangingPunct="0">
              <a:defRPr kumimoji="1">
                <a:solidFill>
                  <a:schemeClr val="tx1"/>
                </a:solidFill>
                <a:latin typeface="Verdana" charset="0"/>
                <a:ea typeface="新細明體" charset="0"/>
              </a:defRPr>
            </a:lvl3pPr>
            <a:lvl4pPr marL="1600200" indent="-228600" eaLnBrk="0" hangingPunct="0">
              <a:defRPr kumimoji="1">
                <a:solidFill>
                  <a:schemeClr val="tx1"/>
                </a:solidFill>
                <a:latin typeface="Verdana" charset="0"/>
                <a:ea typeface="新細明體" charset="0"/>
              </a:defRPr>
            </a:lvl4pPr>
            <a:lvl5pPr marL="2057400" indent="-228600" eaLnBrk="0" hangingPunct="0">
              <a:defRPr kumimoji="1">
                <a:solidFill>
                  <a:schemeClr val="tx1"/>
                </a:solidFill>
                <a:latin typeface="Verdana" charset="0"/>
                <a:ea typeface="新細明體" charset="0"/>
              </a:defRPr>
            </a:lvl5pPr>
            <a:lvl6pPr marL="2514600" indent="-228600" eaLnBrk="0" fontAlgn="base" hangingPunct="0">
              <a:spcBef>
                <a:spcPct val="0"/>
              </a:spcBef>
              <a:spcAft>
                <a:spcPct val="0"/>
              </a:spcAft>
              <a:defRPr kumimoji="1">
                <a:solidFill>
                  <a:schemeClr val="tx1"/>
                </a:solidFill>
                <a:latin typeface="Verdana" charset="0"/>
                <a:ea typeface="新細明體" charset="0"/>
              </a:defRPr>
            </a:lvl6pPr>
            <a:lvl7pPr marL="2971800" indent="-228600" eaLnBrk="0" fontAlgn="base" hangingPunct="0">
              <a:spcBef>
                <a:spcPct val="0"/>
              </a:spcBef>
              <a:spcAft>
                <a:spcPct val="0"/>
              </a:spcAft>
              <a:defRPr kumimoji="1">
                <a:solidFill>
                  <a:schemeClr val="tx1"/>
                </a:solidFill>
                <a:latin typeface="Verdana" charset="0"/>
                <a:ea typeface="新細明體" charset="0"/>
              </a:defRPr>
            </a:lvl7pPr>
            <a:lvl8pPr marL="3429000" indent="-228600" eaLnBrk="0" fontAlgn="base" hangingPunct="0">
              <a:spcBef>
                <a:spcPct val="0"/>
              </a:spcBef>
              <a:spcAft>
                <a:spcPct val="0"/>
              </a:spcAft>
              <a:defRPr kumimoji="1">
                <a:solidFill>
                  <a:schemeClr val="tx1"/>
                </a:solidFill>
                <a:latin typeface="Verdana" charset="0"/>
                <a:ea typeface="新細明體" charset="0"/>
              </a:defRPr>
            </a:lvl8pPr>
            <a:lvl9pPr marL="3886200" indent="-228600" eaLnBrk="0" fontAlgn="base" hangingPunct="0">
              <a:spcBef>
                <a:spcPct val="0"/>
              </a:spcBef>
              <a:spcAft>
                <a:spcPct val="0"/>
              </a:spcAft>
              <a:defRPr kumimoji="1">
                <a:solidFill>
                  <a:schemeClr val="tx1"/>
                </a:solidFill>
                <a:latin typeface="Verdana" charset="0"/>
                <a:ea typeface="新細明體" charset="0"/>
              </a:defRPr>
            </a:lvl9pPr>
          </a:lstStyle>
          <a:p>
            <a:pPr>
              <a:lnSpc>
                <a:spcPct val="90000"/>
              </a:lnSpc>
              <a:spcBef>
                <a:spcPct val="20000"/>
              </a:spcBef>
              <a:buClr>
                <a:schemeClr val="hlink"/>
              </a:buClr>
              <a:buSzPct val="70000"/>
              <a:buFont typeface="Wingdings" charset="0"/>
              <a:buChar char="u"/>
              <a:defRPr/>
            </a:pPr>
            <a:r>
              <a:rPr lang="zh-TW" altLang="en-US" sz="3200" smtClean="0">
                <a:effectLst>
                  <a:outerShdw blurRad="38100" dist="38100" dir="2700000" algn="tl">
                    <a:srgbClr val="000000"/>
                  </a:outerShdw>
                </a:effectLst>
              </a:rPr>
              <a:t>引證案一</a:t>
            </a:r>
          </a:p>
          <a:p>
            <a:pPr>
              <a:lnSpc>
                <a:spcPct val="90000"/>
              </a:lnSpc>
              <a:spcBef>
                <a:spcPct val="20000"/>
              </a:spcBef>
              <a:buClr>
                <a:schemeClr val="hlink"/>
              </a:buClr>
              <a:buSzPct val="70000"/>
              <a:buFont typeface="Wingdings" charset="0"/>
              <a:buNone/>
              <a:defRPr/>
            </a:pPr>
            <a:r>
              <a:rPr lang="zh-TW" altLang="en-US" sz="3200" smtClean="0">
                <a:effectLst>
                  <a:outerShdw blurRad="38100" dist="38100" dir="2700000" algn="tl">
                    <a:srgbClr val="000000"/>
                  </a:outerShdw>
                </a:effectLst>
              </a:rPr>
              <a:t>一種椅子，具有</a:t>
            </a:r>
          </a:p>
          <a:p>
            <a:pPr lvl="1">
              <a:lnSpc>
                <a:spcPct val="90000"/>
              </a:lnSpc>
              <a:spcBef>
                <a:spcPct val="20000"/>
              </a:spcBef>
              <a:buFontTx/>
              <a:buChar char="–"/>
              <a:defRPr/>
            </a:pPr>
            <a:r>
              <a:rPr lang="zh-TW" altLang="en-US" sz="2800" smtClean="0">
                <a:effectLst>
                  <a:outerShdw blurRad="38100" dist="38100" dir="2700000" algn="tl">
                    <a:srgbClr val="000000"/>
                  </a:outerShdw>
                </a:effectLst>
              </a:rPr>
              <a:t>椅背</a:t>
            </a:r>
          </a:p>
          <a:p>
            <a:pPr lvl="1">
              <a:lnSpc>
                <a:spcPct val="90000"/>
              </a:lnSpc>
              <a:spcBef>
                <a:spcPct val="20000"/>
              </a:spcBef>
              <a:buFontTx/>
              <a:buChar char="–"/>
              <a:defRPr/>
            </a:pPr>
            <a:r>
              <a:rPr lang="zh-TW" altLang="en-US" sz="2800" smtClean="0">
                <a:effectLst>
                  <a:outerShdw blurRad="38100" dist="38100" dir="2700000" algn="tl">
                    <a:srgbClr val="000000"/>
                  </a:outerShdw>
                </a:effectLst>
              </a:rPr>
              <a:t>椅座</a:t>
            </a:r>
          </a:p>
          <a:p>
            <a:pPr lvl="1">
              <a:lnSpc>
                <a:spcPct val="90000"/>
              </a:lnSpc>
              <a:spcBef>
                <a:spcPct val="20000"/>
              </a:spcBef>
              <a:buFontTx/>
              <a:buChar char="–"/>
              <a:defRPr/>
            </a:pPr>
            <a:r>
              <a:rPr lang="zh-TW" altLang="en-US" sz="2800" smtClean="0">
                <a:effectLst>
                  <a:outerShdw blurRad="38100" dist="38100" dir="2700000" algn="tl">
                    <a:srgbClr val="000000"/>
                  </a:outerShdw>
                </a:effectLst>
              </a:rPr>
              <a:t>椅腳</a:t>
            </a:r>
          </a:p>
          <a:p>
            <a:pPr>
              <a:lnSpc>
                <a:spcPct val="90000"/>
              </a:lnSpc>
              <a:spcBef>
                <a:spcPct val="20000"/>
              </a:spcBef>
              <a:buClr>
                <a:schemeClr val="hlink"/>
              </a:buClr>
              <a:buSzPct val="70000"/>
              <a:buFont typeface="Wingdings" charset="0"/>
              <a:buChar char="u"/>
              <a:defRPr/>
            </a:pPr>
            <a:endParaRPr lang="zh-TW" altLang="en-US" sz="3200" smtClean="0">
              <a:effectLst>
                <a:outerShdw blurRad="38100" dist="38100" dir="2700000" algn="tl">
                  <a:srgbClr val="000000"/>
                </a:outerShdw>
              </a:effectLst>
            </a:endParaRPr>
          </a:p>
          <a:p>
            <a:pPr>
              <a:lnSpc>
                <a:spcPct val="90000"/>
              </a:lnSpc>
              <a:spcBef>
                <a:spcPct val="20000"/>
              </a:spcBef>
              <a:buClr>
                <a:schemeClr val="hlink"/>
              </a:buClr>
              <a:buSzPct val="70000"/>
              <a:buFont typeface="Wingdings" charset="0"/>
              <a:buChar char="u"/>
              <a:defRPr/>
            </a:pPr>
            <a:r>
              <a:rPr lang="zh-TW" altLang="en-US" sz="3200" smtClean="0">
                <a:effectLst>
                  <a:outerShdw blurRad="38100" dist="38100" dir="2700000" algn="tl">
                    <a:srgbClr val="000000"/>
                  </a:outerShdw>
                </a:effectLst>
              </a:rPr>
              <a:t>引證案二</a:t>
            </a:r>
          </a:p>
          <a:p>
            <a:pPr>
              <a:lnSpc>
                <a:spcPct val="90000"/>
              </a:lnSpc>
              <a:spcBef>
                <a:spcPct val="20000"/>
              </a:spcBef>
              <a:buClr>
                <a:schemeClr val="hlink"/>
              </a:buClr>
              <a:buSzPct val="70000"/>
              <a:buFont typeface="Wingdings" charset="0"/>
              <a:buNone/>
              <a:defRPr/>
            </a:pPr>
            <a:r>
              <a:rPr lang="zh-TW" altLang="en-US" sz="3200" smtClean="0">
                <a:effectLst>
                  <a:outerShdw blurRad="38100" dist="38100" dir="2700000" algn="tl">
                    <a:srgbClr val="000000"/>
                  </a:outerShdw>
                </a:effectLst>
              </a:rPr>
              <a:t>一種和室椅，具有</a:t>
            </a:r>
          </a:p>
          <a:p>
            <a:pPr lvl="1">
              <a:lnSpc>
                <a:spcPct val="90000"/>
              </a:lnSpc>
              <a:spcBef>
                <a:spcPct val="20000"/>
              </a:spcBef>
              <a:buFontTx/>
              <a:buChar char="–"/>
              <a:defRPr/>
            </a:pPr>
            <a:r>
              <a:rPr lang="zh-TW" altLang="en-US" sz="2800" smtClean="0">
                <a:effectLst>
                  <a:outerShdw blurRad="38100" dist="38100" dir="2700000" algn="tl">
                    <a:srgbClr val="000000"/>
                  </a:outerShdw>
                </a:effectLst>
              </a:rPr>
              <a:t>椅背</a:t>
            </a:r>
          </a:p>
          <a:p>
            <a:pPr lvl="1">
              <a:lnSpc>
                <a:spcPct val="90000"/>
              </a:lnSpc>
              <a:spcBef>
                <a:spcPct val="20000"/>
              </a:spcBef>
              <a:buFontTx/>
              <a:buChar char="–"/>
              <a:defRPr/>
            </a:pPr>
            <a:r>
              <a:rPr lang="zh-TW" altLang="en-US" sz="2800" smtClean="0">
                <a:effectLst>
                  <a:outerShdw blurRad="38100" dist="38100" dir="2700000" algn="tl">
                    <a:srgbClr val="000000"/>
                  </a:outerShdw>
                </a:effectLst>
              </a:rPr>
              <a:t>椅座</a:t>
            </a:r>
          </a:p>
          <a:p>
            <a:pPr lvl="1">
              <a:lnSpc>
                <a:spcPct val="90000"/>
              </a:lnSpc>
              <a:spcBef>
                <a:spcPct val="20000"/>
              </a:spcBef>
              <a:buFontTx/>
              <a:buChar char="–"/>
              <a:defRPr/>
            </a:pPr>
            <a:r>
              <a:rPr lang="zh-TW" altLang="en-US" sz="2800" smtClean="0">
                <a:effectLst>
                  <a:outerShdw blurRad="38100" dist="38100" dir="2700000" algn="tl">
                    <a:srgbClr val="000000"/>
                  </a:outerShdw>
                </a:effectLst>
              </a:rPr>
              <a:t>扶手</a:t>
            </a:r>
          </a:p>
        </p:txBody>
      </p:sp>
      <p:sp>
        <p:nvSpPr>
          <p:cNvPr id="6" name="Rectangle 8"/>
          <p:cNvSpPr txBox="1">
            <a:spLocks noChangeArrowheads="1"/>
          </p:cNvSpPr>
          <p:nvPr/>
        </p:nvSpPr>
        <p:spPr>
          <a:xfrm>
            <a:off x="4648200" y="836613"/>
            <a:ext cx="4038600" cy="5294312"/>
          </a:xfrm>
          <a:prstGeom prst="rect">
            <a:avLst/>
          </a:prstGeom>
          <a:noFill/>
          <a:ln/>
        </p:spPr>
        <p:txBody>
          <a:bodyPr/>
          <a:lstStyle>
            <a:lvl1pPr marL="342900" indent="-342900" eaLnBrk="0" hangingPunct="0">
              <a:defRPr kumimoji="1">
                <a:solidFill>
                  <a:schemeClr val="tx1"/>
                </a:solidFill>
                <a:latin typeface="Verdana" charset="0"/>
                <a:ea typeface="新細明體" charset="0"/>
                <a:cs typeface="新細明體" charset="0"/>
              </a:defRPr>
            </a:lvl1pPr>
            <a:lvl2pPr marL="742950" indent="-285750" eaLnBrk="0" hangingPunct="0">
              <a:defRPr kumimoji="1">
                <a:solidFill>
                  <a:schemeClr val="tx1"/>
                </a:solidFill>
                <a:latin typeface="Verdana" charset="0"/>
                <a:ea typeface="新細明體" charset="0"/>
              </a:defRPr>
            </a:lvl2pPr>
            <a:lvl3pPr marL="1143000" indent="-228600" eaLnBrk="0" hangingPunct="0">
              <a:defRPr kumimoji="1">
                <a:solidFill>
                  <a:schemeClr val="tx1"/>
                </a:solidFill>
                <a:latin typeface="Verdana" charset="0"/>
                <a:ea typeface="新細明體" charset="0"/>
              </a:defRPr>
            </a:lvl3pPr>
            <a:lvl4pPr marL="1600200" indent="-228600" eaLnBrk="0" hangingPunct="0">
              <a:defRPr kumimoji="1">
                <a:solidFill>
                  <a:schemeClr val="tx1"/>
                </a:solidFill>
                <a:latin typeface="Verdana" charset="0"/>
                <a:ea typeface="新細明體" charset="0"/>
              </a:defRPr>
            </a:lvl4pPr>
            <a:lvl5pPr marL="2057400" indent="-228600" eaLnBrk="0" hangingPunct="0">
              <a:defRPr kumimoji="1">
                <a:solidFill>
                  <a:schemeClr val="tx1"/>
                </a:solidFill>
                <a:latin typeface="Verdana" charset="0"/>
                <a:ea typeface="新細明體" charset="0"/>
              </a:defRPr>
            </a:lvl5pPr>
            <a:lvl6pPr marL="2514600" indent="-228600" eaLnBrk="0" fontAlgn="base" hangingPunct="0">
              <a:spcBef>
                <a:spcPct val="0"/>
              </a:spcBef>
              <a:spcAft>
                <a:spcPct val="0"/>
              </a:spcAft>
              <a:defRPr kumimoji="1">
                <a:solidFill>
                  <a:schemeClr val="tx1"/>
                </a:solidFill>
                <a:latin typeface="Verdana" charset="0"/>
                <a:ea typeface="新細明體" charset="0"/>
              </a:defRPr>
            </a:lvl6pPr>
            <a:lvl7pPr marL="2971800" indent="-228600" eaLnBrk="0" fontAlgn="base" hangingPunct="0">
              <a:spcBef>
                <a:spcPct val="0"/>
              </a:spcBef>
              <a:spcAft>
                <a:spcPct val="0"/>
              </a:spcAft>
              <a:defRPr kumimoji="1">
                <a:solidFill>
                  <a:schemeClr val="tx1"/>
                </a:solidFill>
                <a:latin typeface="Verdana" charset="0"/>
                <a:ea typeface="新細明體" charset="0"/>
              </a:defRPr>
            </a:lvl7pPr>
            <a:lvl8pPr marL="3429000" indent="-228600" eaLnBrk="0" fontAlgn="base" hangingPunct="0">
              <a:spcBef>
                <a:spcPct val="0"/>
              </a:spcBef>
              <a:spcAft>
                <a:spcPct val="0"/>
              </a:spcAft>
              <a:defRPr kumimoji="1">
                <a:solidFill>
                  <a:schemeClr val="tx1"/>
                </a:solidFill>
                <a:latin typeface="Verdana" charset="0"/>
                <a:ea typeface="新細明體" charset="0"/>
              </a:defRPr>
            </a:lvl8pPr>
            <a:lvl9pPr marL="3886200" indent="-228600" eaLnBrk="0" fontAlgn="base" hangingPunct="0">
              <a:spcBef>
                <a:spcPct val="0"/>
              </a:spcBef>
              <a:spcAft>
                <a:spcPct val="0"/>
              </a:spcAft>
              <a:defRPr kumimoji="1">
                <a:solidFill>
                  <a:schemeClr val="tx1"/>
                </a:solidFill>
                <a:latin typeface="Verdana" charset="0"/>
                <a:ea typeface="新細明體" charset="0"/>
              </a:defRPr>
            </a:lvl9pPr>
          </a:lstStyle>
          <a:p>
            <a:pPr>
              <a:lnSpc>
                <a:spcPct val="90000"/>
              </a:lnSpc>
              <a:spcBef>
                <a:spcPct val="20000"/>
              </a:spcBef>
              <a:buClr>
                <a:schemeClr val="hlink"/>
              </a:buClr>
              <a:buSzPct val="70000"/>
              <a:buFont typeface="Wingdings" charset="0"/>
              <a:buChar char="u"/>
              <a:defRPr/>
            </a:pPr>
            <a:r>
              <a:rPr lang="zh-TW" altLang="en-US" sz="3200" smtClean="0">
                <a:effectLst>
                  <a:outerShdw blurRad="38100" dist="38100" dir="2700000" algn="tl">
                    <a:srgbClr val="000000"/>
                  </a:outerShdw>
                </a:effectLst>
              </a:rPr>
              <a:t>申請專利範圍</a:t>
            </a:r>
          </a:p>
          <a:p>
            <a:pPr>
              <a:lnSpc>
                <a:spcPct val="90000"/>
              </a:lnSpc>
              <a:spcBef>
                <a:spcPct val="20000"/>
              </a:spcBef>
              <a:buClr>
                <a:schemeClr val="hlink"/>
              </a:buClr>
              <a:buSzPct val="70000"/>
              <a:buFont typeface="Wingdings" charset="0"/>
              <a:buChar char="u"/>
              <a:defRPr/>
            </a:pPr>
            <a:endParaRPr lang="zh-TW" altLang="en-US" sz="3200" smtClean="0">
              <a:effectLst>
                <a:outerShdw blurRad="38100" dist="38100" dir="2700000" algn="tl">
                  <a:srgbClr val="000000"/>
                </a:outerShdw>
              </a:effectLst>
            </a:endParaRPr>
          </a:p>
          <a:p>
            <a:pPr>
              <a:lnSpc>
                <a:spcPct val="90000"/>
              </a:lnSpc>
              <a:spcBef>
                <a:spcPct val="20000"/>
              </a:spcBef>
              <a:buClr>
                <a:schemeClr val="hlink"/>
              </a:buClr>
              <a:buSzPct val="70000"/>
              <a:buFont typeface="Wingdings" charset="0"/>
              <a:buNone/>
              <a:defRPr/>
            </a:pPr>
            <a:r>
              <a:rPr lang="zh-TW" altLang="en-US" sz="3200" smtClean="0">
                <a:effectLst>
                  <a:outerShdw blurRad="38100" dist="38100" dir="2700000" algn="tl">
                    <a:srgbClr val="000000"/>
                  </a:outerShdw>
                </a:effectLst>
              </a:rPr>
              <a:t>一種椅子，包含</a:t>
            </a:r>
          </a:p>
          <a:p>
            <a:pPr>
              <a:lnSpc>
                <a:spcPct val="90000"/>
              </a:lnSpc>
              <a:spcBef>
                <a:spcPct val="20000"/>
              </a:spcBef>
              <a:buClr>
                <a:schemeClr val="hlink"/>
              </a:buClr>
              <a:buSzPct val="70000"/>
              <a:buFont typeface="Wingdings" charset="0"/>
              <a:buChar char="u"/>
              <a:defRPr/>
            </a:pPr>
            <a:r>
              <a:rPr lang="zh-TW" altLang="en-US" sz="3200" smtClean="0">
                <a:effectLst>
                  <a:outerShdw blurRad="38100" dist="38100" dir="2700000" algn="tl">
                    <a:srgbClr val="000000"/>
                  </a:outerShdw>
                </a:effectLst>
              </a:rPr>
              <a:t>椅背</a:t>
            </a:r>
          </a:p>
          <a:p>
            <a:pPr>
              <a:lnSpc>
                <a:spcPct val="90000"/>
              </a:lnSpc>
              <a:spcBef>
                <a:spcPct val="20000"/>
              </a:spcBef>
              <a:buClr>
                <a:schemeClr val="hlink"/>
              </a:buClr>
              <a:buSzPct val="70000"/>
              <a:buFont typeface="Wingdings" charset="0"/>
              <a:buChar char="u"/>
              <a:defRPr/>
            </a:pPr>
            <a:r>
              <a:rPr lang="zh-TW" altLang="en-US" sz="3200" smtClean="0">
                <a:effectLst>
                  <a:outerShdw blurRad="38100" dist="38100" dir="2700000" algn="tl">
                    <a:srgbClr val="000000"/>
                  </a:outerShdw>
                </a:effectLst>
              </a:rPr>
              <a:t>椅座</a:t>
            </a:r>
          </a:p>
          <a:p>
            <a:pPr>
              <a:lnSpc>
                <a:spcPct val="90000"/>
              </a:lnSpc>
              <a:spcBef>
                <a:spcPct val="20000"/>
              </a:spcBef>
              <a:buClr>
                <a:schemeClr val="hlink"/>
              </a:buClr>
              <a:buSzPct val="70000"/>
              <a:buFont typeface="Wingdings" charset="0"/>
              <a:buChar char="u"/>
              <a:defRPr/>
            </a:pPr>
            <a:r>
              <a:rPr lang="zh-TW" altLang="en-US" sz="3200" smtClean="0">
                <a:effectLst>
                  <a:outerShdw blurRad="38100" dist="38100" dir="2700000" algn="tl">
                    <a:srgbClr val="000000"/>
                  </a:outerShdw>
                </a:effectLst>
              </a:rPr>
              <a:t>椅腳</a:t>
            </a:r>
            <a:endParaRPr lang="en-US" altLang="zh-TW" sz="3200" smtClean="0">
              <a:effectLst>
                <a:outerShdw blurRad="38100" dist="38100" dir="2700000" algn="tl">
                  <a:srgbClr val="000000"/>
                </a:outerShdw>
              </a:effectLst>
            </a:endParaRPr>
          </a:p>
          <a:p>
            <a:pPr>
              <a:lnSpc>
                <a:spcPct val="90000"/>
              </a:lnSpc>
              <a:spcBef>
                <a:spcPct val="20000"/>
              </a:spcBef>
              <a:buClr>
                <a:schemeClr val="hlink"/>
              </a:buClr>
              <a:buSzPct val="70000"/>
              <a:buFont typeface="Wingdings" charset="0"/>
              <a:buChar char="u"/>
              <a:defRPr/>
            </a:pPr>
            <a:r>
              <a:rPr lang="zh-TW" altLang="en-US" sz="3200" smtClean="0">
                <a:effectLst>
                  <a:outerShdw blurRad="38100" dist="38100" dir="2700000" algn="tl">
                    <a:srgbClr val="000000"/>
                  </a:outerShdw>
                </a:effectLst>
              </a:rPr>
              <a:t>扶手</a:t>
            </a:r>
          </a:p>
          <a:p>
            <a:pPr>
              <a:lnSpc>
                <a:spcPct val="90000"/>
              </a:lnSpc>
              <a:spcBef>
                <a:spcPct val="20000"/>
              </a:spcBef>
              <a:buClr>
                <a:schemeClr val="hlink"/>
              </a:buClr>
              <a:buSzPct val="70000"/>
              <a:buFont typeface="Wingdings" charset="0"/>
              <a:buNone/>
              <a:defRPr/>
            </a:pPr>
            <a:r>
              <a:rPr lang="zh-TW" altLang="en-US" sz="4800" smtClean="0">
                <a:effectLst>
                  <a:outerShdw blurRad="38100" dist="38100" dir="2700000" algn="tl">
                    <a:srgbClr val="000000"/>
                  </a:outerShdw>
                </a:effectLst>
              </a:rPr>
              <a:t>具新穎性</a:t>
            </a:r>
          </a:p>
          <a:p>
            <a:pPr>
              <a:lnSpc>
                <a:spcPct val="90000"/>
              </a:lnSpc>
              <a:spcBef>
                <a:spcPct val="20000"/>
              </a:spcBef>
              <a:buClr>
                <a:schemeClr val="hlink"/>
              </a:buClr>
              <a:buSzPct val="70000"/>
              <a:buFont typeface="Wingdings" charset="0"/>
              <a:buNone/>
              <a:defRPr/>
            </a:pPr>
            <a:r>
              <a:rPr lang="zh-TW" altLang="en-US" sz="4800" smtClean="0">
                <a:effectLst>
                  <a:outerShdw blurRad="38100" dist="38100" dir="2700000" algn="tl">
                    <a:srgbClr val="000000"/>
                  </a:outerShdw>
                </a:effectLst>
              </a:rPr>
              <a:t>不具進步性！</a:t>
            </a:r>
          </a:p>
        </p:txBody>
      </p:sp>
    </p:spTree>
    <p:extLst>
      <p:ext uri="{BB962C8B-B14F-4D97-AF65-F5344CB8AC3E}">
        <p14:creationId xmlns:p14="http://schemas.microsoft.com/office/powerpoint/2010/main" val="251884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審查委員的分析</a:t>
            </a:r>
            <a:endParaRPr kumimoji="1" lang="zh-TW" altLang="en-US" dirty="0"/>
          </a:p>
        </p:txBody>
      </p:sp>
      <p:pic>
        <p:nvPicPr>
          <p:cNvPr id="5" name="內容版面配置區 4"/>
          <p:cNvPicPr>
            <a:picLocks noGrp="1" noChangeAspect="1"/>
          </p:cNvPicPr>
          <p:nvPr>
            <p:ph idx="1"/>
          </p:nvPr>
        </p:nvPicPr>
        <p:blipFill>
          <a:blip r:embed="rId2"/>
          <a:srcRect t="-88523" b="-88523"/>
          <a:stretch>
            <a:fillRect/>
          </a:stretch>
        </p:blipFill>
        <p:spPr>
          <a:xfrm>
            <a:off x="0" y="1339850"/>
            <a:ext cx="9144000" cy="5207000"/>
          </a:xfrm>
        </p:spPr>
      </p:pic>
      <p:sp>
        <p:nvSpPr>
          <p:cNvPr id="4" name="投影片編號版面配置區 3"/>
          <p:cNvSpPr>
            <a:spLocks noGrp="1"/>
          </p:cNvSpPr>
          <p:nvPr>
            <p:ph type="sldNum" sz="quarter" idx="12"/>
          </p:nvPr>
        </p:nvSpPr>
        <p:spPr/>
        <p:txBody>
          <a:bodyPr/>
          <a:lstStyle/>
          <a:p>
            <a:fld id="{D9FE90B6-C6A9-46DD-9D3C-83B53CE74CE9}" type="slidenum">
              <a:rPr lang="zh-TW" altLang="en-US" smtClean="0"/>
              <a:pPr/>
              <a:t>70</a:t>
            </a:fld>
            <a:endParaRPr lang="zh-TW" altLang="en-US"/>
          </a:p>
        </p:txBody>
      </p:sp>
    </p:spTree>
    <p:extLst>
      <p:ext uri="{BB962C8B-B14F-4D97-AF65-F5344CB8AC3E}">
        <p14:creationId xmlns:p14="http://schemas.microsoft.com/office/powerpoint/2010/main" val="10980073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引證</a:t>
            </a:r>
            <a:r>
              <a:rPr kumimoji="1" lang="en-US" altLang="zh-TW" dirty="0" smtClean="0"/>
              <a:t>2: </a:t>
            </a:r>
            <a:r>
              <a:rPr kumimoji="1" lang="en-US" altLang="zh-TW" dirty="0" err="1" smtClean="0"/>
              <a:t>Repetto</a:t>
            </a:r>
            <a:r>
              <a:rPr kumimoji="1" lang="en-US" altLang="zh-TW" dirty="0" smtClean="0"/>
              <a:t> (EP 1793261 A1)</a:t>
            </a:r>
            <a:endParaRPr kumimoji="1" lang="zh-TW" altLang="en-US" dirty="0"/>
          </a:p>
        </p:txBody>
      </p:sp>
      <p:sp>
        <p:nvSpPr>
          <p:cNvPr id="3" name="內容版面配置區 2"/>
          <p:cNvSpPr>
            <a:spLocks noGrp="1"/>
          </p:cNvSpPr>
          <p:nvPr>
            <p:ph idx="1"/>
          </p:nvPr>
        </p:nvSpPr>
        <p:spPr>
          <a:xfrm>
            <a:off x="0" y="1268760"/>
            <a:ext cx="7020272" cy="4801716"/>
          </a:xfrm>
        </p:spPr>
        <p:txBody>
          <a:bodyPr/>
          <a:lstStyle/>
          <a:p>
            <a:pPr marL="0" lvl="0" indent="0">
              <a:buNone/>
            </a:pPr>
            <a:r>
              <a:rPr lang="en-US" altLang="zh-TW" dirty="0"/>
              <a:t>UV/blue light source (4)</a:t>
            </a:r>
            <a:endParaRPr lang="zh-TW" altLang="zh-TW" dirty="0"/>
          </a:p>
          <a:p>
            <a:pPr marL="0" lvl="0" indent="0">
              <a:buNone/>
            </a:pPr>
            <a:r>
              <a:rPr lang="en-US" altLang="zh-TW" dirty="0"/>
              <a:t>Photo-luminescent layer (7)</a:t>
            </a:r>
            <a:endParaRPr lang="zh-TW" altLang="zh-TW" dirty="0"/>
          </a:p>
          <a:p>
            <a:pPr marL="0" lvl="0" indent="0">
              <a:buNone/>
            </a:pPr>
            <a:r>
              <a:rPr lang="en-US" altLang="zh-TW" dirty="0"/>
              <a:t>Display panel (1)</a:t>
            </a:r>
            <a:endParaRPr lang="zh-TW" altLang="zh-TW" dirty="0"/>
          </a:p>
          <a:p>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71</a:t>
            </a:fld>
            <a:endParaRPr lang="zh-TW" altLang="en-US"/>
          </a:p>
        </p:txBody>
      </p:sp>
      <p:pic>
        <p:nvPicPr>
          <p:cNvPr id="5" name="圖片 4"/>
          <p:cNvPicPr>
            <a:picLocks noChangeAspect="1"/>
          </p:cNvPicPr>
          <p:nvPr/>
        </p:nvPicPr>
        <p:blipFill>
          <a:blip r:embed="rId2"/>
          <a:stretch>
            <a:fillRect/>
          </a:stretch>
        </p:blipFill>
        <p:spPr>
          <a:xfrm>
            <a:off x="4829590" y="2564904"/>
            <a:ext cx="3830406" cy="4465782"/>
          </a:xfrm>
          <a:prstGeom prst="rect">
            <a:avLst/>
          </a:prstGeom>
          <a:scene3d>
            <a:camera prst="orthographicFront">
              <a:rot lat="0" lon="0" rev="16200000"/>
            </a:camera>
            <a:lightRig rig="threePt" dir="t"/>
          </a:scene3d>
        </p:spPr>
      </p:pic>
      <p:pic>
        <p:nvPicPr>
          <p:cNvPr id="6" name="圖片 5"/>
          <p:cNvPicPr>
            <a:picLocks noChangeAspect="1"/>
          </p:cNvPicPr>
          <p:nvPr/>
        </p:nvPicPr>
        <p:blipFill>
          <a:blip r:embed="rId3"/>
          <a:stretch>
            <a:fillRect/>
          </a:stretch>
        </p:blipFill>
        <p:spPr>
          <a:xfrm>
            <a:off x="467544" y="2564904"/>
            <a:ext cx="3768262" cy="4509120"/>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945847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思考方向</a:t>
            </a:r>
            <a:r>
              <a:rPr kumimoji="1" lang="en-US" altLang="zh-TW" dirty="0" smtClean="0"/>
              <a:t>(1)</a:t>
            </a:r>
            <a:endParaRPr kumimoji="1" lang="zh-TW" altLang="en-US" dirty="0"/>
          </a:p>
        </p:txBody>
      </p:sp>
      <p:sp>
        <p:nvSpPr>
          <p:cNvPr id="3" name="內容版面配置區 2"/>
          <p:cNvSpPr>
            <a:spLocks noGrp="1"/>
          </p:cNvSpPr>
          <p:nvPr>
            <p:ph idx="1"/>
          </p:nvPr>
        </p:nvSpPr>
        <p:spPr/>
        <p:txBody>
          <a:bodyPr/>
          <a:lstStyle/>
          <a:p>
            <a:r>
              <a:rPr kumimoji="1" lang="zh-TW" altLang="en-US" dirty="0" smtClean="0"/>
              <a:t>引證案之組合是否合理？</a:t>
            </a:r>
            <a:endParaRPr kumimoji="1" lang="en-US" altLang="zh-TW" dirty="0" smtClean="0"/>
          </a:p>
          <a:p>
            <a:pPr lvl="1"/>
            <a:r>
              <a:rPr lang="zh-TW" altLang="zh-TW" dirty="0"/>
              <a:t>引證案</a:t>
            </a:r>
            <a:r>
              <a:rPr lang="en-US" altLang="zh-TW" dirty="0"/>
              <a:t>2</a:t>
            </a:r>
            <a:r>
              <a:rPr lang="zh-TW" altLang="zh-TW" dirty="0"/>
              <a:t>圖</a:t>
            </a:r>
            <a:r>
              <a:rPr lang="en-US" altLang="zh-TW" dirty="0" smtClean="0"/>
              <a:t>7</a:t>
            </a:r>
            <a:r>
              <a:rPr lang="zh-TW" altLang="en-US" dirty="0" smtClean="0"/>
              <a:t>中的</a:t>
            </a:r>
            <a:r>
              <a:rPr lang="en-US" altLang="zh-TW" dirty="0" err="1" smtClean="0"/>
              <a:t>photoluminescent</a:t>
            </a:r>
            <a:r>
              <a:rPr lang="en-US" altLang="zh-TW" dirty="0" smtClean="0"/>
              <a:t> </a:t>
            </a:r>
            <a:r>
              <a:rPr lang="en-US" altLang="zh-TW" dirty="0"/>
              <a:t>layer (7)</a:t>
            </a:r>
            <a:r>
              <a:rPr lang="zh-TW" altLang="zh-TW" u="sng" dirty="0"/>
              <a:t>係直接設置在類似導光板的</a:t>
            </a:r>
            <a:r>
              <a:rPr lang="en-US" altLang="zh-TW" u="sng" dirty="0"/>
              <a:t>panel (1)</a:t>
            </a:r>
            <a:r>
              <a:rPr lang="zh-TW" altLang="zh-TW" u="sng" dirty="0"/>
              <a:t>的出光</a:t>
            </a:r>
            <a:r>
              <a:rPr lang="zh-TW" altLang="zh-TW" u="sng" dirty="0" smtClean="0"/>
              <a:t>面上</a:t>
            </a:r>
            <a:endParaRPr lang="en-US" altLang="zh-TW" dirty="0" smtClean="0"/>
          </a:p>
          <a:p>
            <a:pPr lvl="1"/>
            <a:r>
              <a:rPr lang="zh-TW" altLang="zh-TW" dirty="0" smtClean="0"/>
              <a:t>引證</a:t>
            </a:r>
            <a:r>
              <a:rPr lang="zh-TW" altLang="zh-TW" dirty="0"/>
              <a:t>案</a:t>
            </a:r>
            <a:r>
              <a:rPr lang="en-US" altLang="zh-TW" dirty="0"/>
              <a:t>2</a:t>
            </a:r>
            <a:r>
              <a:rPr lang="zh-TW" altLang="zh-TW" dirty="0"/>
              <a:t>並未揭露有</a:t>
            </a:r>
            <a:r>
              <a:rPr lang="en-US" altLang="zh-TW" dirty="0" smtClean="0"/>
              <a:t>LC</a:t>
            </a:r>
            <a:r>
              <a:rPr lang="zh-TW" altLang="zh-TW" dirty="0" smtClean="0"/>
              <a:t>層</a:t>
            </a:r>
            <a:r>
              <a:rPr lang="en-US" altLang="zh-TW" dirty="0" smtClean="0"/>
              <a:t> </a:t>
            </a:r>
            <a:r>
              <a:rPr lang="mr-IN" altLang="zh-TW" dirty="0" smtClean="0"/>
              <a:t>–</a:t>
            </a:r>
            <a:r>
              <a:rPr lang="en-US" altLang="zh-TW" dirty="0" smtClean="0"/>
              <a:t> </a:t>
            </a:r>
            <a:r>
              <a:rPr lang="zh-TW" altLang="en-US" dirty="0" smtClean="0"/>
              <a:t>未揭露</a:t>
            </a:r>
            <a:r>
              <a:rPr lang="en-US" altLang="zh-TW" dirty="0" err="1" smtClean="0"/>
              <a:t>photoluminescent</a:t>
            </a:r>
            <a:r>
              <a:rPr lang="en-US" altLang="zh-TW" dirty="0" smtClean="0"/>
              <a:t> </a:t>
            </a:r>
            <a:r>
              <a:rPr lang="en-US" altLang="zh-TW" dirty="0"/>
              <a:t>layer (7)</a:t>
            </a:r>
            <a:r>
              <a:rPr lang="zh-TW" altLang="zh-TW" dirty="0"/>
              <a:t>、</a:t>
            </a:r>
            <a:r>
              <a:rPr lang="en-US" altLang="zh-TW" dirty="0"/>
              <a:t>panel (1)</a:t>
            </a:r>
            <a:r>
              <a:rPr lang="zh-TW" altLang="zh-TW" dirty="0"/>
              <a:t>及</a:t>
            </a:r>
            <a:r>
              <a:rPr lang="en-US" altLang="zh-TW" dirty="0"/>
              <a:t>LC</a:t>
            </a:r>
            <a:r>
              <a:rPr lang="zh-TW" altLang="zh-TW" dirty="0"/>
              <a:t>層之</a:t>
            </a:r>
            <a:r>
              <a:rPr lang="zh-TW" altLang="zh-TW" dirty="0" smtClean="0"/>
              <a:t>間的位置關係</a:t>
            </a:r>
            <a:endParaRPr lang="en-US" altLang="zh-TW" dirty="0" smtClean="0"/>
          </a:p>
          <a:p>
            <a:pPr lvl="1"/>
            <a:r>
              <a:rPr lang="zh-TW" altLang="en-US" dirty="0" smtClean="0"/>
              <a:t>可考慮主張</a:t>
            </a:r>
            <a:r>
              <a:rPr lang="zh-TW" altLang="zh-TW" dirty="0" smtClean="0"/>
              <a:t>審查委員將</a:t>
            </a:r>
            <a:r>
              <a:rPr lang="zh-TW" altLang="en-US" dirty="0" smtClean="0"/>
              <a:t>引證</a:t>
            </a:r>
            <a:r>
              <a:rPr lang="en-US" altLang="zh-TW" dirty="0" smtClean="0"/>
              <a:t>2</a:t>
            </a:r>
            <a:r>
              <a:rPr lang="zh-TW" altLang="en-US" dirty="0" smtClean="0"/>
              <a:t>中的</a:t>
            </a:r>
            <a:r>
              <a:rPr lang="en-US" altLang="zh-TW" dirty="0" err="1" smtClean="0"/>
              <a:t>photoluminescent</a:t>
            </a:r>
            <a:r>
              <a:rPr lang="en-US" altLang="zh-TW" dirty="0" smtClean="0"/>
              <a:t> </a:t>
            </a:r>
            <a:r>
              <a:rPr lang="en-US" altLang="zh-TW" dirty="0"/>
              <a:t>layer (7)</a:t>
            </a:r>
            <a:r>
              <a:rPr lang="zh-TW" altLang="zh-TW" dirty="0"/>
              <a:t>與導光板拆開並且在其兩者之間設有</a:t>
            </a:r>
            <a:r>
              <a:rPr lang="en-US" altLang="zh-TW" dirty="0"/>
              <a:t>LC</a:t>
            </a:r>
            <a:r>
              <a:rPr lang="zh-TW" altLang="zh-TW" dirty="0"/>
              <a:t>層</a:t>
            </a:r>
            <a:r>
              <a:rPr lang="en-US" altLang="zh-TW" dirty="0"/>
              <a:t>(</a:t>
            </a:r>
            <a:r>
              <a:rPr lang="zh-TW" altLang="zh-TW" dirty="0"/>
              <a:t>引證案</a:t>
            </a:r>
            <a:r>
              <a:rPr lang="en-US" altLang="zh-TW" dirty="0"/>
              <a:t>1</a:t>
            </a:r>
            <a:r>
              <a:rPr lang="zh-TW" altLang="zh-TW" dirty="0"/>
              <a:t>的</a:t>
            </a:r>
            <a:r>
              <a:rPr lang="en-US" altLang="zh-TW" dirty="0"/>
              <a:t>LC</a:t>
            </a:r>
            <a:r>
              <a:rPr lang="zh-TW" altLang="zh-TW" dirty="0"/>
              <a:t>層</a:t>
            </a:r>
            <a:r>
              <a:rPr lang="en-US" altLang="zh-TW" dirty="0"/>
              <a:t>40)</a:t>
            </a:r>
            <a:r>
              <a:rPr lang="zh-TW" altLang="zh-TW" dirty="0"/>
              <a:t>是</a:t>
            </a:r>
            <a:r>
              <a:rPr lang="zh-TW" altLang="zh-TW" dirty="0" smtClean="0"/>
              <a:t>不合理的 </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72</a:t>
            </a:fld>
            <a:endParaRPr lang="zh-TW" altLang="en-US"/>
          </a:p>
        </p:txBody>
      </p:sp>
    </p:spTree>
    <p:extLst>
      <p:ext uri="{BB962C8B-B14F-4D97-AF65-F5344CB8AC3E}">
        <p14:creationId xmlns:p14="http://schemas.microsoft.com/office/powerpoint/2010/main" val="1182697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思考方向</a:t>
            </a:r>
            <a:r>
              <a:rPr lang="en-US" altLang="zh-TW" dirty="0" smtClean="0"/>
              <a:t>(2)</a:t>
            </a:r>
            <a:endParaRPr kumimoji="1" lang="zh-TW" altLang="en-US" dirty="0"/>
          </a:p>
        </p:txBody>
      </p:sp>
      <p:sp>
        <p:nvSpPr>
          <p:cNvPr id="3" name="內容版面配置區 2"/>
          <p:cNvSpPr>
            <a:spLocks noGrp="1"/>
          </p:cNvSpPr>
          <p:nvPr>
            <p:ph idx="1"/>
          </p:nvPr>
        </p:nvSpPr>
        <p:spPr/>
        <p:txBody>
          <a:bodyPr/>
          <a:lstStyle/>
          <a:p>
            <a:r>
              <a:rPr kumimoji="1" lang="zh-TW" altLang="en-US" dirty="0" smtClean="0"/>
              <a:t>考慮發明技術的本質</a:t>
            </a:r>
            <a:endParaRPr kumimoji="1" lang="en-US" altLang="zh-TW" dirty="0" smtClean="0"/>
          </a:p>
          <a:p>
            <a:pPr lvl="1"/>
            <a:r>
              <a:rPr lang="zh-TW" altLang="en-US" dirty="0" smtClean="0"/>
              <a:t>透明顯示技術</a:t>
            </a:r>
            <a:endParaRPr lang="en-US" altLang="zh-TW" dirty="0" smtClean="0"/>
          </a:p>
          <a:p>
            <a:pPr lvl="1"/>
            <a:r>
              <a:rPr kumimoji="1" lang="zh-TW" altLang="en-US" dirty="0" smtClean="0"/>
              <a:t>功效：</a:t>
            </a:r>
            <a:r>
              <a:rPr lang="zh-TW" altLang="zh-TW" dirty="0"/>
              <a:t>可避免背景光影響到影像的產生</a:t>
            </a:r>
            <a:r>
              <a:rPr lang="zh-TW" altLang="zh-TW" dirty="0"/>
              <a:t> </a:t>
            </a:r>
            <a:endParaRPr lang="en-US" altLang="zh-TW" dirty="0" smtClean="0"/>
          </a:p>
          <a:p>
            <a:pPr lvl="1"/>
            <a:r>
              <a:rPr lang="zh-TW" altLang="zh-TW" dirty="0"/>
              <a:t>修正請求項</a:t>
            </a:r>
            <a:r>
              <a:rPr lang="en-US" altLang="zh-TW" dirty="0"/>
              <a:t>1</a:t>
            </a:r>
            <a:r>
              <a:rPr lang="zh-TW" altLang="zh-TW" dirty="0"/>
              <a:t>以更明確定義</a:t>
            </a:r>
            <a:r>
              <a:rPr lang="en-US" altLang="zh-TW" dirty="0"/>
              <a:t>first polarizer layer</a:t>
            </a:r>
            <a:r>
              <a:rPr lang="zh-TW" altLang="zh-TW" dirty="0"/>
              <a:t>與背景光之間的關係：</a:t>
            </a:r>
            <a:r>
              <a:rPr lang="en-US" altLang="zh-TW" dirty="0"/>
              <a:t>first polarizer layer has lower light transmittance </a:t>
            </a:r>
            <a:r>
              <a:rPr lang="en-US" altLang="zh-TW" u="sng" dirty="0"/>
              <a:t>for </a:t>
            </a:r>
            <a:r>
              <a:rPr lang="en-US" altLang="zh-TW" b="1" u="sng" dirty="0"/>
              <a:t>background light</a:t>
            </a:r>
            <a:r>
              <a:rPr lang="en-US" altLang="zh-TW" u="sng" dirty="0"/>
              <a:t> of the light wavelength range</a:t>
            </a:r>
            <a:r>
              <a:rPr lang="zh-TW" altLang="zh-TW" dirty="0"/>
              <a:t>。</a:t>
            </a:r>
            <a:r>
              <a:rPr lang="zh-TW" altLang="zh-TW" dirty="0"/>
              <a:t> </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73</a:t>
            </a:fld>
            <a:endParaRPr lang="zh-TW" altLang="en-US"/>
          </a:p>
        </p:txBody>
      </p:sp>
    </p:spTree>
    <p:extLst>
      <p:ext uri="{BB962C8B-B14F-4D97-AF65-F5344CB8AC3E}">
        <p14:creationId xmlns:p14="http://schemas.microsoft.com/office/powerpoint/2010/main" val="3850809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Examiner’s Amendment</a:t>
            </a:r>
            <a:endParaRPr kumimoji="1" lang="zh-TW" altLang="en-US" dirty="0"/>
          </a:p>
        </p:txBody>
      </p:sp>
      <p:sp>
        <p:nvSpPr>
          <p:cNvPr id="3" name="內容版面配置區 2"/>
          <p:cNvSpPr>
            <a:spLocks noGrp="1"/>
          </p:cNvSpPr>
          <p:nvPr>
            <p:ph idx="1"/>
          </p:nvPr>
        </p:nvSpPr>
        <p:spPr/>
        <p:txBody>
          <a:bodyPr/>
          <a:lstStyle/>
          <a:p>
            <a:r>
              <a:rPr kumimoji="1" lang="en-US" altLang="zh-TW" dirty="0" smtClean="0"/>
              <a:t>“</a:t>
            </a:r>
            <a:r>
              <a:rPr lang="en-US" altLang="zh-TW" dirty="0"/>
              <a:t>where the first polarizer layer has lower light transmittance for </a:t>
            </a:r>
            <a:r>
              <a:rPr lang="en-US" altLang="zh-TW" strike="sngStrike" dirty="0"/>
              <a:t>the background light of the light wavelength range</a:t>
            </a:r>
            <a:r>
              <a:rPr lang="en-US" altLang="zh-TW" dirty="0"/>
              <a:t> </a:t>
            </a:r>
            <a:r>
              <a:rPr lang="en-US" altLang="zh-TW" u="sng" dirty="0"/>
              <a:t>incidence light of shorter wavelength and allows the first color light to pass through at a higher transmittance than the background light</a:t>
            </a:r>
            <a:r>
              <a:rPr kumimoji="1" lang="en-US" altLang="zh-TW" dirty="0" smtClean="0"/>
              <a:t>”</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74</a:t>
            </a:fld>
            <a:endParaRPr lang="zh-TW" altLang="en-US"/>
          </a:p>
        </p:txBody>
      </p:sp>
    </p:spTree>
    <p:extLst>
      <p:ext uri="{BB962C8B-B14F-4D97-AF65-F5344CB8AC3E}">
        <p14:creationId xmlns:p14="http://schemas.microsoft.com/office/powerpoint/2010/main" val="1967167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08920"/>
            <a:ext cx="8229600" cy="1143000"/>
          </a:xfrm>
        </p:spPr>
        <p:txBody>
          <a:bodyPr/>
          <a:lstStyle/>
          <a:p>
            <a:r>
              <a:rPr lang="en-US" altLang="zh-TW" dirty="0" smtClean="0"/>
              <a:t>QUESTIONS?</a:t>
            </a:r>
            <a:endParaRPr kumimoji="1" lang="zh-TW" altLang="en-US" dirty="0"/>
          </a:p>
        </p:txBody>
      </p:sp>
      <p:sp>
        <p:nvSpPr>
          <p:cNvPr id="3" name="內容版面配置區 2"/>
          <p:cNvSpPr>
            <a:spLocks noGrp="1"/>
          </p:cNvSpPr>
          <p:nvPr>
            <p:ph idx="1"/>
          </p:nvPr>
        </p:nvSpPr>
        <p:spPr>
          <a:xfrm>
            <a:off x="2123728" y="4293096"/>
            <a:ext cx="8229600" cy="4686300"/>
          </a:xfrm>
        </p:spPr>
        <p:txBody>
          <a:bodyPr/>
          <a:lstStyle/>
          <a:p>
            <a:pPr marL="0" indent="0">
              <a:buNone/>
            </a:pPr>
            <a:r>
              <a:rPr kumimoji="1" lang="en-US" altLang="zh-TW" dirty="0" smtClean="0"/>
              <a:t>Email: </a:t>
            </a:r>
            <a:r>
              <a:rPr kumimoji="1" lang="en-US" altLang="zh-TW" dirty="0" err="1" smtClean="0"/>
              <a:t>al@mail.fblaw.com.tw</a:t>
            </a:r>
            <a:endParaRPr kumimoji="1" lang="zh-TW" altLang="en-US" dirty="0"/>
          </a:p>
        </p:txBody>
      </p:sp>
      <p:sp>
        <p:nvSpPr>
          <p:cNvPr id="4" name="投影片編號版面配置區 3"/>
          <p:cNvSpPr>
            <a:spLocks noGrp="1"/>
          </p:cNvSpPr>
          <p:nvPr>
            <p:ph type="sldNum" sz="quarter" idx="12"/>
          </p:nvPr>
        </p:nvSpPr>
        <p:spPr/>
        <p:txBody>
          <a:bodyPr/>
          <a:lstStyle/>
          <a:p>
            <a:fld id="{D9FE90B6-C6A9-46DD-9D3C-83B53CE74CE9}" type="slidenum">
              <a:rPr lang="zh-TW" altLang="en-US" smtClean="0"/>
              <a:pPr/>
              <a:t>75</a:t>
            </a:fld>
            <a:endParaRPr lang="zh-TW" altLang="en-US"/>
          </a:p>
        </p:txBody>
      </p:sp>
    </p:spTree>
    <p:extLst>
      <p:ext uri="{BB962C8B-B14F-4D97-AF65-F5344CB8AC3E}">
        <p14:creationId xmlns:p14="http://schemas.microsoft.com/office/powerpoint/2010/main" val="24031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p:txBody>
          <a:bodyPr/>
          <a:lstStyle/>
          <a:p>
            <a:r>
              <a:rPr lang="zh-TW" altLang="en-US">
                <a:latin typeface="Franklin Gothic Medium" charset="0"/>
              </a:rPr>
              <a:t>組合專利</a:t>
            </a:r>
          </a:p>
        </p:txBody>
      </p:sp>
      <p:sp>
        <p:nvSpPr>
          <p:cNvPr id="37890" name="內容版面配置區 2"/>
          <p:cNvSpPr>
            <a:spLocks noGrp="1"/>
          </p:cNvSpPr>
          <p:nvPr>
            <p:ph idx="1"/>
          </p:nvPr>
        </p:nvSpPr>
        <p:spPr/>
        <p:txBody>
          <a:bodyPr/>
          <a:lstStyle/>
          <a:p>
            <a:r>
              <a:rPr lang="zh-TW" altLang="en-US">
                <a:latin typeface="Franklin Gothic Book" charset="0"/>
              </a:rPr>
              <a:t>技術特徵在功能上彼此相互作用而產生新的功效</a:t>
            </a:r>
            <a:endParaRPr lang="en-US" altLang="zh-TW">
              <a:latin typeface="Franklin Gothic Book" charset="0"/>
            </a:endParaRPr>
          </a:p>
          <a:p>
            <a:r>
              <a:rPr lang="zh-TW" altLang="en-US">
                <a:latin typeface="Franklin Gothic Book" charset="0"/>
              </a:rPr>
              <a:t>組合後之技術效果優於所有單一技術所產生之技術效果的總合</a:t>
            </a:r>
            <a:endParaRPr lang="en-US" altLang="zh-TW">
              <a:latin typeface="Franklin Gothic Book" charset="0"/>
            </a:endParaRPr>
          </a:p>
          <a:p>
            <a:r>
              <a:rPr lang="zh-TW" altLang="en-US">
                <a:latin typeface="Franklin Gothic Book" charset="0"/>
              </a:rPr>
              <a:t>例如：止痛劑與鎮定劑之組合，鎮定劑並無止痛效果，但能增加止痛劑之止痛效果，則具進步性</a:t>
            </a:r>
          </a:p>
        </p:txBody>
      </p:sp>
      <p:sp>
        <p:nvSpPr>
          <p:cNvPr id="378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orbel" charset="0"/>
                <a:ea typeface="新細明體" charset="0"/>
                <a:cs typeface="新細明體" charset="0"/>
              </a:defRPr>
            </a:lvl1pPr>
            <a:lvl2pPr marL="742950" indent="-285750">
              <a:defRPr kumimoji="1" sz="2400">
                <a:solidFill>
                  <a:schemeClr val="tx1"/>
                </a:solidFill>
                <a:latin typeface="Corbel" charset="0"/>
                <a:ea typeface="新細明體" charset="0"/>
              </a:defRPr>
            </a:lvl2pPr>
            <a:lvl3pPr marL="1143000" indent="-228600">
              <a:defRPr kumimoji="1" sz="2400">
                <a:solidFill>
                  <a:schemeClr val="tx1"/>
                </a:solidFill>
                <a:latin typeface="Corbel" charset="0"/>
                <a:ea typeface="新細明體" charset="0"/>
              </a:defRPr>
            </a:lvl3pPr>
            <a:lvl4pPr marL="1600200" indent="-228600">
              <a:defRPr kumimoji="1" sz="2400">
                <a:solidFill>
                  <a:schemeClr val="tx1"/>
                </a:solidFill>
                <a:latin typeface="Corbel" charset="0"/>
                <a:ea typeface="新細明體" charset="0"/>
              </a:defRPr>
            </a:lvl4pPr>
            <a:lvl5pPr marL="2057400" indent="-228600">
              <a:defRPr kumimoji="1" sz="2400">
                <a:solidFill>
                  <a:schemeClr val="tx1"/>
                </a:solidFill>
                <a:latin typeface="Corbel" charset="0"/>
                <a:ea typeface="新細明體" charset="0"/>
              </a:defRPr>
            </a:lvl5pPr>
            <a:lvl6pPr marL="2514600" indent="-228600" fontAlgn="base">
              <a:spcBef>
                <a:spcPct val="0"/>
              </a:spcBef>
              <a:spcAft>
                <a:spcPct val="0"/>
              </a:spcAft>
              <a:defRPr kumimoji="1" sz="2400">
                <a:solidFill>
                  <a:schemeClr val="tx1"/>
                </a:solidFill>
                <a:latin typeface="Corbel" charset="0"/>
                <a:ea typeface="新細明體" charset="0"/>
              </a:defRPr>
            </a:lvl6pPr>
            <a:lvl7pPr marL="2971800" indent="-228600" fontAlgn="base">
              <a:spcBef>
                <a:spcPct val="0"/>
              </a:spcBef>
              <a:spcAft>
                <a:spcPct val="0"/>
              </a:spcAft>
              <a:defRPr kumimoji="1" sz="2400">
                <a:solidFill>
                  <a:schemeClr val="tx1"/>
                </a:solidFill>
                <a:latin typeface="Corbel" charset="0"/>
                <a:ea typeface="新細明體" charset="0"/>
              </a:defRPr>
            </a:lvl7pPr>
            <a:lvl8pPr marL="3429000" indent="-228600" fontAlgn="base">
              <a:spcBef>
                <a:spcPct val="0"/>
              </a:spcBef>
              <a:spcAft>
                <a:spcPct val="0"/>
              </a:spcAft>
              <a:defRPr kumimoji="1" sz="2400">
                <a:solidFill>
                  <a:schemeClr val="tx1"/>
                </a:solidFill>
                <a:latin typeface="Corbel" charset="0"/>
                <a:ea typeface="新細明體" charset="0"/>
              </a:defRPr>
            </a:lvl8pPr>
            <a:lvl9pPr marL="3886200" indent="-228600" fontAlgn="base">
              <a:spcBef>
                <a:spcPct val="0"/>
              </a:spcBef>
              <a:spcAft>
                <a:spcPct val="0"/>
              </a:spcAft>
              <a:defRPr kumimoji="1" sz="2400">
                <a:solidFill>
                  <a:schemeClr val="tx1"/>
                </a:solidFill>
                <a:latin typeface="Corbel" charset="0"/>
                <a:ea typeface="新細明體" charset="0"/>
              </a:defRPr>
            </a:lvl9pPr>
          </a:lstStyle>
          <a:p>
            <a:fld id="{A7B5179F-5C7F-CD48-9F38-E03F412B4FFC}" type="slidenum">
              <a:rPr kumimoji="0" lang="en-US" altLang="zh-TW" sz="1100">
                <a:solidFill>
                  <a:srgbClr val="636363"/>
                </a:solidFill>
              </a:rPr>
              <a:pPr/>
              <a:t>8</a:t>
            </a:fld>
            <a:endParaRPr kumimoji="0" lang="en-US" altLang="zh-TW" sz="1100">
              <a:solidFill>
                <a:srgbClr val="636363"/>
              </a:solidFill>
            </a:endParaRPr>
          </a:p>
        </p:txBody>
      </p:sp>
    </p:spTree>
    <p:extLst>
      <p:ext uri="{BB962C8B-B14F-4D97-AF65-F5344CB8AC3E}">
        <p14:creationId xmlns:p14="http://schemas.microsoft.com/office/powerpoint/2010/main" val="246426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p:txBody>
          <a:bodyPr/>
          <a:lstStyle/>
          <a:p>
            <a:r>
              <a:rPr lang="zh-TW" altLang="en-US">
                <a:latin typeface="Franklin Gothic Medium" charset="0"/>
              </a:rPr>
              <a:t>置換技術特徵之發明</a:t>
            </a:r>
          </a:p>
        </p:txBody>
      </p:sp>
      <p:sp>
        <p:nvSpPr>
          <p:cNvPr id="38914" name="內容版面配置區 2"/>
          <p:cNvSpPr>
            <a:spLocks noGrp="1"/>
          </p:cNvSpPr>
          <p:nvPr>
            <p:ph idx="1"/>
          </p:nvPr>
        </p:nvSpPr>
        <p:spPr/>
        <p:txBody>
          <a:bodyPr/>
          <a:lstStyle/>
          <a:p>
            <a:r>
              <a:rPr lang="zh-TW" altLang="en-US">
                <a:latin typeface="Franklin Gothic Book" charset="0"/>
              </a:rPr>
              <a:t>例如：液壓馬達置換為電動馬達</a:t>
            </a:r>
            <a:endParaRPr lang="en-US" altLang="zh-TW">
              <a:latin typeface="Franklin Gothic Book" charset="0"/>
            </a:endParaRPr>
          </a:p>
          <a:p>
            <a:r>
              <a:rPr lang="zh-TW" altLang="en-US">
                <a:latin typeface="Franklin Gothic Book" charset="0"/>
              </a:rPr>
              <a:t>需具不可預期的功效</a:t>
            </a:r>
          </a:p>
        </p:txBody>
      </p:sp>
      <p:sp>
        <p:nvSpPr>
          <p:cNvPr id="389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orbel" charset="0"/>
                <a:ea typeface="新細明體" charset="0"/>
                <a:cs typeface="新細明體" charset="0"/>
              </a:defRPr>
            </a:lvl1pPr>
            <a:lvl2pPr marL="742950" indent="-285750">
              <a:defRPr kumimoji="1" sz="2400">
                <a:solidFill>
                  <a:schemeClr val="tx1"/>
                </a:solidFill>
                <a:latin typeface="Corbel" charset="0"/>
                <a:ea typeface="新細明體" charset="0"/>
              </a:defRPr>
            </a:lvl2pPr>
            <a:lvl3pPr marL="1143000" indent="-228600">
              <a:defRPr kumimoji="1" sz="2400">
                <a:solidFill>
                  <a:schemeClr val="tx1"/>
                </a:solidFill>
                <a:latin typeface="Corbel" charset="0"/>
                <a:ea typeface="新細明體" charset="0"/>
              </a:defRPr>
            </a:lvl3pPr>
            <a:lvl4pPr marL="1600200" indent="-228600">
              <a:defRPr kumimoji="1" sz="2400">
                <a:solidFill>
                  <a:schemeClr val="tx1"/>
                </a:solidFill>
                <a:latin typeface="Corbel" charset="0"/>
                <a:ea typeface="新細明體" charset="0"/>
              </a:defRPr>
            </a:lvl4pPr>
            <a:lvl5pPr marL="2057400" indent="-228600">
              <a:defRPr kumimoji="1" sz="2400">
                <a:solidFill>
                  <a:schemeClr val="tx1"/>
                </a:solidFill>
                <a:latin typeface="Corbel" charset="0"/>
                <a:ea typeface="新細明體" charset="0"/>
              </a:defRPr>
            </a:lvl5pPr>
            <a:lvl6pPr marL="2514600" indent="-228600" fontAlgn="base">
              <a:spcBef>
                <a:spcPct val="0"/>
              </a:spcBef>
              <a:spcAft>
                <a:spcPct val="0"/>
              </a:spcAft>
              <a:defRPr kumimoji="1" sz="2400">
                <a:solidFill>
                  <a:schemeClr val="tx1"/>
                </a:solidFill>
                <a:latin typeface="Corbel" charset="0"/>
                <a:ea typeface="新細明體" charset="0"/>
              </a:defRPr>
            </a:lvl6pPr>
            <a:lvl7pPr marL="2971800" indent="-228600" fontAlgn="base">
              <a:spcBef>
                <a:spcPct val="0"/>
              </a:spcBef>
              <a:spcAft>
                <a:spcPct val="0"/>
              </a:spcAft>
              <a:defRPr kumimoji="1" sz="2400">
                <a:solidFill>
                  <a:schemeClr val="tx1"/>
                </a:solidFill>
                <a:latin typeface="Corbel" charset="0"/>
                <a:ea typeface="新細明體" charset="0"/>
              </a:defRPr>
            </a:lvl7pPr>
            <a:lvl8pPr marL="3429000" indent="-228600" fontAlgn="base">
              <a:spcBef>
                <a:spcPct val="0"/>
              </a:spcBef>
              <a:spcAft>
                <a:spcPct val="0"/>
              </a:spcAft>
              <a:defRPr kumimoji="1" sz="2400">
                <a:solidFill>
                  <a:schemeClr val="tx1"/>
                </a:solidFill>
                <a:latin typeface="Corbel" charset="0"/>
                <a:ea typeface="新細明體" charset="0"/>
              </a:defRPr>
            </a:lvl8pPr>
            <a:lvl9pPr marL="3886200" indent="-228600" fontAlgn="base">
              <a:spcBef>
                <a:spcPct val="0"/>
              </a:spcBef>
              <a:spcAft>
                <a:spcPct val="0"/>
              </a:spcAft>
              <a:defRPr kumimoji="1" sz="2400">
                <a:solidFill>
                  <a:schemeClr val="tx1"/>
                </a:solidFill>
                <a:latin typeface="Corbel" charset="0"/>
                <a:ea typeface="新細明體" charset="0"/>
              </a:defRPr>
            </a:lvl9pPr>
          </a:lstStyle>
          <a:p>
            <a:fld id="{DCB929D7-0D67-0545-A10D-D1C2B0CF2508}" type="slidenum">
              <a:rPr kumimoji="0" lang="en-US" altLang="zh-TW" sz="1100">
                <a:solidFill>
                  <a:srgbClr val="636363"/>
                </a:solidFill>
              </a:rPr>
              <a:pPr/>
              <a:t>9</a:t>
            </a:fld>
            <a:endParaRPr kumimoji="0" lang="en-US" altLang="zh-TW" sz="1100">
              <a:solidFill>
                <a:srgbClr val="636363"/>
              </a:solidFill>
            </a:endParaRPr>
          </a:p>
        </p:txBody>
      </p:sp>
    </p:spTree>
    <p:extLst>
      <p:ext uri="{BB962C8B-B14F-4D97-AF65-F5344CB8AC3E}">
        <p14:creationId xmlns:p14="http://schemas.microsoft.com/office/powerpoint/2010/main" val="1562982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寰灜法律事務所">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寰灜法律事務所.thmx</Template>
  <TotalTime>5167</TotalTime>
  <Words>3576</Words>
  <Application>Microsoft Macintosh PowerPoint</Application>
  <PresentationFormat>如螢幕大小 (4:3)</PresentationFormat>
  <Paragraphs>511</Paragraphs>
  <Slides>75</Slides>
  <Notes>26</Notes>
  <HiddenSlides>0</HiddenSlides>
  <MMClips>0</MMClips>
  <ScaleCrop>false</ScaleCrop>
  <HeadingPairs>
    <vt:vector size="4" baseType="variant">
      <vt:variant>
        <vt:lpstr>佈景主題</vt:lpstr>
      </vt:variant>
      <vt:variant>
        <vt:i4>1</vt:i4>
      </vt:variant>
      <vt:variant>
        <vt:lpstr>投影片標題</vt:lpstr>
      </vt:variant>
      <vt:variant>
        <vt:i4>75</vt:i4>
      </vt:variant>
    </vt:vector>
  </HeadingPairs>
  <TitlesOfParts>
    <vt:vector size="76" baseType="lpstr">
      <vt:lpstr>寰灜法律事務所</vt:lpstr>
      <vt:lpstr>進步性核駁答辯方針 (US、TW實例探討)</vt:lpstr>
      <vt:lpstr>大綱</vt:lpstr>
      <vt:lpstr>Rewind: 進步性之概念介紹</vt:lpstr>
      <vt:lpstr>進步性</vt:lpstr>
      <vt:lpstr>35 U.S.C. 103</vt:lpstr>
      <vt:lpstr>進步性</vt:lpstr>
      <vt:lpstr>PowerPoint 簡報</vt:lpstr>
      <vt:lpstr>組合專利</vt:lpstr>
      <vt:lpstr>置換技術特徵之發明</vt:lpstr>
      <vt:lpstr>選擇發明</vt:lpstr>
      <vt:lpstr>台灣進步性判斷實務發展</vt:lpstr>
      <vt:lpstr>台灣進步性判斷實務發展</vt:lpstr>
      <vt:lpstr>台灣進步性判斷實務發展</vt:lpstr>
      <vt:lpstr>美國進步性判斷實務發展</vt:lpstr>
      <vt:lpstr>PowerPoint 簡報</vt:lpstr>
      <vt:lpstr>PowerPoint 簡報</vt:lpstr>
      <vt:lpstr>進步性答辯策略</vt:lpstr>
      <vt:lpstr>知已知彼</vt:lpstr>
      <vt:lpstr>看清楚敵人</vt:lpstr>
      <vt:lpstr>PowerPoint 簡報</vt:lpstr>
      <vt:lpstr>PowerPoint 簡報</vt:lpstr>
      <vt:lpstr>PowerPoint 簡報</vt:lpstr>
      <vt:lpstr>PowerPoint 簡報</vt:lpstr>
      <vt:lpstr>PowerPoint 簡報</vt:lpstr>
      <vt:lpstr>了解自已</vt:lpstr>
      <vt:lpstr>策略分析 </vt:lpstr>
      <vt:lpstr>修改請求項</vt:lpstr>
      <vt:lpstr>新增請求項</vt:lpstr>
      <vt:lpstr>策略選擇</vt:lpstr>
      <vt:lpstr>案例分享</vt:lpstr>
      <vt:lpstr>案例1簡要說明</vt:lpstr>
      <vt:lpstr>案例1簡要說明</vt:lpstr>
      <vt:lpstr>案例1申請專利範圍（獨立項）</vt:lpstr>
      <vt:lpstr>智慧局審查意見</vt:lpstr>
      <vt:lpstr>智慧局審查意見</vt:lpstr>
      <vt:lpstr>引證案內容確認</vt:lpstr>
      <vt:lpstr>引證案內容確認</vt:lpstr>
      <vt:lpstr>引證案內容確認</vt:lpstr>
      <vt:lpstr>引證案內容確認</vt:lpstr>
      <vt:lpstr>分析與答辯方向</vt:lpstr>
      <vt:lpstr>分析與答辯方向</vt:lpstr>
      <vt:lpstr>分析與答辯方向</vt:lpstr>
      <vt:lpstr>小結</vt:lpstr>
      <vt:lpstr>案例2簡要說明</vt:lpstr>
      <vt:lpstr>案例2簡要說明</vt:lpstr>
      <vt:lpstr>案例2申請專利範圍（獨立項）</vt:lpstr>
      <vt:lpstr>智慧局審查意見</vt:lpstr>
      <vt:lpstr>智慧局審查意見</vt:lpstr>
      <vt:lpstr>引證案內容確認</vt:lpstr>
      <vt:lpstr>引證案內容確認</vt:lpstr>
      <vt:lpstr>引證案內容確認</vt:lpstr>
      <vt:lpstr>引證案內容確認</vt:lpstr>
      <vt:lpstr>分析與答辯方向</vt:lpstr>
      <vt:lpstr>分析與答辯方向</vt:lpstr>
      <vt:lpstr>分析與答辯方向</vt:lpstr>
      <vt:lpstr>小結</vt:lpstr>
      <vt:lpstr>案例3: US 9839144</vt:lpstr>
      <vt:lpstr>PowerPoint 簡報</vt:lpstr>
      <vt:lpstr>PowerPoint 簡報</vt:lpstr>
      <vt:lpstr>思考方向</vt:lpstr>
      <vt:lpstr>思考方向</vt:lpstr>
      <vt:lpstr>PowerPoint 簡報</vt:lpstr>
      <vt:lpstr>案例4: US 9829757</vt:lpstr>
      <vt:lpstr>PowerPoint 簡報</vt:lpstr>
      <vt:lpstr>PowerPoint 簡報</vt:lpstr>
      <vt:lpstr>PowerPoint 簡報</vt:lpstr>
      <vt:lpstr>引證1: Park (20110013123 A1)</vt:lpstr>
      <vt:lpstr>PowerPoint 簡報</vt:lpstr>
      <vt:lpstr>PowerPoint 簡報</vt:lpstr>
      <vt:lpstr>審查委員的分析</vt:lpstr>
      <vt:lpstr>引證2: Repetto (EP 1793261 A1)</vt:lpstr>
      <vt:lpstr>思考方向(1)</vt:lpstr>
      <vt:lpstr>思考方向(2)</vt:lpstr>
      <vt:lpstr>Examiner’s Amendment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發明人如何檢視並審核事務所撰寫之專利說明書，必要的checklist有哪些?</dc:title>
  <dc:creator>Grace</dc:creator>
  <cp:lastModifiedBy>al Tung</cp:lastModifiedBy>
  <cp:revision>353</cp:revision>
  <cp:lastPrinted>2016-04-27T02:51:14Z</cp:lastPrinted>
  <dcterms:created xsi:type="dcterms:W3CDTF">2016-04-24T12:38:47Z</dcterms:created>
  <dcterms:modified xsi:type="dcterms:W3CDTF">2018-04-24T21:39:25Z</dcterms:modified>
</cp:coreProperties>
</file>