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77" r:id="rId2"/>
    <p:sldId id="276" r:id="rId3"/>
    <p:sldId id="278" r:id="rId4"/>
  </p:sldIdLst>
  <p:sldSz cx="6858000" cy="9906000" type="A4"/>
  <p:notesSz cx="6807200" cy="9939338"/>
  <p:defaultTextStyle>
    <a:defPPr>
      <a:defRPr lang="zh-TW"/>
    </a:defPPr>
    <a:lvl1pPr marL="0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58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74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903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457129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0000"/>
    <a:srgbClr val="FF5050"/>
    <a:srgbClr val="00CC00"/>
    <a:srgbClr val="FF0066"/>
    <a:srgbClr val="CCECFF"/>
    <a:srgbClr val="FFFFCC"/>
    <a:srgbClr val="3399FF"/>
    <a:srgbClr val="FFCE85"/>
    <a:srgbClr val="FFDE75"/>
    <a:srgbClr val="F0F8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44" autoAdjust="0"/>
    <p:restoredTop sz="94698" autoAdjust="0"/>
  </p:normalViewPr>
  <p:slideViewPr>
    <p:cSldViewPr snapToGrid="0" snapToObjects="1">
      <p:cViewPr>
        <p:scale>
          <a:sx n="80" d="100"/>
          <a:sy n="80" d="100"/>
        </p:scale>
        <p:origin x="-1914" y="1512"/>
      </p:cViewPr>
      <p:guideLst>
        <p:guide orient="horz" pos="3107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3" y="3"/>
            <a:ext cx="2949786" cy="496967"/>
          </a:xfrm>
          <a:prstGeom prst="rect">
            <a:avLst/>
          </a:prstGeom>
        </p:spPr>
        <p:txBody>
          <a:bodyPr vert="horz" lIns="91820" tIns="45909" rIns="91820" bIns="45909" rtlCol="0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9" y="3"/>
            <a:ext cx="2949786" cy="496967"/>
          </a:xfrm>
          <a:prstGeom prst="rect">
            <a:avLst/>
          </a:prstGeom>
        </p:spPr>
        <p:txBody>
          <a:bodyPr vert="horz" lIns="91820" tIns="45909" rIns="91820" bIns="45909" rtlCol="0"/>
          <a:lstStyle>
            <a:lvl1pPr algn="r">
              <a:defRPr sz="1200"/>
            </a:lvl1pPr>
          </a:lstStyle>
          <a:p>
            <a:fld id="{EA97CF34-128F-734F-8A71-4204BADF2457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114550" y="746125"/>
            <a:ext cx="25781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20" tIns="45909" rIns="91820" bIns="45909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1" y="4721188"/>
            <a:ext cx="5445760" cy="4472703"/>
          </a:xfrm>
          <a:prstGeom prst="rect">
            <a:avLst/>
          </a:prstGeom>
        </p:spPr>
        <p:txBody>
          <a:bodyPr vert="horz" lIns="91820" tIns="45909" rIns="91820" bIns="45909" rtlCol="0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3" y="9440649"/>
            <a:ext cx="2949786" cy="496967"/>
          </a:xfrm>
          <a:prstGeom prst="rect">
            <a:avLst/>
          </a:prstGeom>
        </p:spPr>
        <p:txBody>
          <a:bodyPr vert="horz" lIns="91820" tIns="45909" rIns="91820" bIns="45909" rtlCol="0" anchor="b"/>
          <a:lstStyle>
            <a:lvl1pPr algn="l">
              <a:defRPr sz="1200"/>
            </a:lvl1pPr>
          </a:lstStyle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9" y="9440649"/>
            <a:ext cx="2949786" cy="496967"/>
          </a:xfrm>
          <a:prstGeom prst="rect">
            <a:avLst/>
          </a:prstGeom>
        </p:spPr>
        <p:txBody>
          <a:bodyPr vert="horz" lIns="91820" tIns="45909" rIns="91820" bIns="45909" rtlCol="0" anchor="b"/>
          <a:lstStyle>
            <a:lvl1pPr algn="r">
              <a:defRPr sz="1200"/>
            </a:lvl1pPr>
          </a:lstStyle>
          <a:p>
            <a:fld id="{CE6F9707-9CBB-024C-9540-D3BDC79048CC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211233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9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58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87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16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45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74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903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032" algn="l" defTabSz="457129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114550" y="746125"/>
            <a:ext cx="257810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53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457480"/>
            <a:fld id="{562C7605-6307-4625-B914-4172FB48CEA3}" type="slidenum">
              <a:rPr lang="zh-TW" altLang="en-US">
                <a:solidFill>
                  <a:prstClr val="black"/>
                </a:solidFill>
              </a:rPr>
              <a:pPr defTabSz="457480"/>
              <a:t>2</a:t>
            </a:fld>
            <a:endParaRPr lang="en-US" altLang="zh-TW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2114550" y="746125"/>
            <a:ext cx="257810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5363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defTabSz="457480"/>
            <a:fld id="{562C7605-6307-4625-B914-4172FB48CEA3}" type="slidenum">
              <a:rPr lang="zh-TW" altLang="en-US">
                <a:solidFill>
                  <a:prstClr val="black"/>
                </a:solidFill>
              </a:rPr>
              <a:pPr defTabSz="457480"/>
              <a:t>3</a:t>
            </a:fld>
            <a:endParaRPr lang="en-US" altLang="zh-TW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子標題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zh-TW" altLang="en-US" smtClean="0"/>
              <a:t> 按一下以編輯母片子標題樣式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6865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45214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3729037" y="573265"/>
            <a:ext cx="1157288" cy="12208228"/>
          </a:xfrm>
        </p:spPr>
        <p:txBody>
          <a:bodyPr vert="eaVert"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176" y="573265"/>
            <a:ext cx="3357563" cy="12208228"/>
          </a:xfrm>
        </p:spPr>
        <p:txBody>
          <a:bodyPr vert="eaVert"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235816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3925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5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5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4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7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90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0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26677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177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2628902" y="3338692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046784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2" y="2217386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58" indent="0">
              <a:buNone/>
              <a:defRPr sz="1800" b="1"/>
            </a:lvl3pPr>
            <a:lvl4pPr marL="1371387" indent="0">
              <a:buNone/>
              <a:defRPr sz="1600" b="1"/>
            </a:lvl4pPr>
            <a:lvl5pPr marL="1828516" indent="0">
              <a:buNone/>
              <a:defRPr sz="1600" b="1"/>
            </a:lvl5pPr>
            <a:lvl6pPr marL="2285645" indent="0">
              <a:buNone/>
              <a:defRPr sz="1600" b="1"/>
            </a:lvl6pPr>
            <a:lvl7pPr marL="2742774" indent="0">
              <a:buNone/>
              <a:defRPr sz="1600" b="1"/>
            </a:lvl7pPr>
            <a:lvl8pPr marL="3199903" indent="0">
              <a:buNone/>
              <a:defRPr sz="1600" b="1"/>
            </a:lvl8pPr>
            <a:lvl9pPr marL="3657032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71" y="2217386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29" indent="0">
              <a:buNone/>
              <a:defRPr sz="2000" b="1"/>
            </a:lvl2pPr>
            <a:lvl3pPr marL="914258" indent="0">
              <a:buNone/>
              <a:defRPr sz="1800" b="1"/>
            </a:lvl3pPr>
            <a:lvl4pPr marL="1371387" indent="0">
              <a:buNone/>
              <a:defRPr sz="1600" b="1"/>
            </a:lvl4pPr>
            <a:lvl5pPr marL="1828516" indent="0">
              <a:buNone/>
              <a:defRPr sz="1600" b="1"/>
            </a:lvl5pPr>
            <a:lvl6pPr marL="2285645" indent="0">
              <a:buNone/>
              <a:defRPr sz="1600" b="1"/>
            </a:lvl6pPr>
            <a:lvl7pPr marL="2742774" indent="0">
              <a:buNone/>
              <a:defRPr sz="1600" b="1"/>
            </a:lvl7pPr>
            <a:lvl8pPr marL="3199903" indent="0">
              <a:buNone/>
              <a:defRPr sz="1600" b="1"/>
            </a:lvl8pPr>
            <a:lvl9pPr marL="3657032" indent="0">
              <a:buNone/>
              <a:defRPr sz="1600" b="1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05928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11443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" y="-445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68377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2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9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2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200"/>
            </a:lvl2pPr>
            <a:lvl3pPr marL="914258" indent="0">
              <a:buNone/>
              <a:defRPr sz="1000"/>
            </a:lvl3pPr>
            <a:lvl4pPr marL="1371387" indent="0">
              <a:buNone/>
              <a:defRPr sz="900"/>
            </a:lvl4pPr>
            <a:lvl5pPr marL="1828516" indent="0">
              <a:buNone/>
              <a:defRPr sz="900"/>
            </a:lvl5pPr>
            <a:lvl6pPr marL="2285645" indent="0">
              <a:buNone/>
              <a:defRPr sz="900"/>
            </a:lvl6pPr>
            <a:lvl7pPr marL="2742774" indent="0">
              <a:buNone/>
              <a:defRPr sz="900"/>
            </a:lvl7pPr>
            <a:lvl8pPr marL="3199903" indent="0">
              <a:buNone/>
              <a:defRPr sz="900"/>
            </a:lvl8pPr>
            <a:lvl9pPr marL="3657032" indent="0">
              <a:buNone/>
              <a:defRPr sz="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85360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129" indent="0">
              <a:buNone/>
              <a:defRPr sz="2800"/>
            </a:lvl2pPr>
            <a:lvl3pPr marL="914258" indent="0">
              <a:buNone/>
              <a:defRPr sz="2400"/>
            </a:lvl3pPr>
            <a:lvl4pPr marL="1371387" indent="0">
              <a:buNone/>
              <a:defRPr sz="2000"/>
            </a:lvl4pPr>
            <a:lvl5pPr marL="1828516" indent="0">
              <a:buNone/>
              <a:defRPr sz="2000"/>
            </a:lvl5pPr>
            <a:lvl6pPr marL="2285645" indent="0">
              <a:buNone/>
              <a:defRPr sz="2000"/>
            </a:lvl6pPr>
            <a:lvl7pPr marL="2742774" indent="0">
              <a:buNone/>
              <a:defRPr sz="2000"/>
            </a:lvl7pPr>
            <a:lvl8pPr marL="3199903" indent="0">
              <a:buNone/>
              <a:defRPr sz="2000"/>
            </a:lvl8pPr>
            <a:lvl9pPr marL="3657032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129" indent="0">
              <a:buNone/>
              <a:defRPr sz="1200"/>
            </a:lvl2pPr>
            <a:lvl3pPr marL="914258" indent="0">
              <a:buNone/>
              <a:defRPr sz="1000"/>
            </a:lvl3pPr>
            <a:lvl4pPr marL="1371387" indent="0">
              <a:buNone/>
              <a:defRPr sz="900"/>
            </a:lvl4pPr>
            <a:lvl5pPr marL="1828516" indent="0">
              <a:buNone/>
              <a:defRPr sz="900"/>
            </a:lvl5pPr>
            <a:lvl6pPr marL="2285645" indent="0">
              <a:buNone/>
              <a:defRPr sz="900"/>
            </a:lvl6pPr>
            <a:lvl7pPr marL="2742774" indent="0">
              <a:buNone/>
              <a:defRPr sz="900"/>
            </a:lvl7pPr>
            <a:lvl8pPr marL="3199903" indent="0">
              <a:buNone/>
              <a:defRPr sz="900"/>
            </a:lvl8pPr>
            <a:lvl9pPr marL="3657032" indent="0">
              <a:buNone/>
              <a:defRPr sz="900"/>
            </a:lvl9pPr>
          </a:lstStyle>
          <a:p>
            <a:pPr lvl="0"/>
            <a:r>
              <a:rPr kumimoji="1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49086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26" tIns="45713" rIns="91426" bIns="45713" rtlCol="0" anchor="ctr">
            <a:normAutofit/>
          </a:bodyPr>
          <a:lstStyle/>
          <a:p>
            <a:r>
              <a:rPr kumimoji="1" lang="zh-TW" altLang="en-US" smtClean="0"/>
              <a:t>按一下以編輯母片標題樣式</a:t>
            </a:r>
            <a:endParaRPr kumimoji="1"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26" tIns="45713" rIns="91426" bIns="45713" rtlCol="0">
            <a:normAutofit/>
          </a:bodyPr>
          <a:lstStyle/>
          <a:p>
            <a:pPr lvl="0"/>
            <a:r>
              <a:rPr kumimoji="1" lang="zh-TW" altLang="en-US" smtClean="0"/>
              <a:t>按一下以編輯母片文字樣式</a:t>
            </a:r>
          </a:p>
          <a:p>
            <a:pPr lvl="1"/>
            <a:r>
              <a:rPr kumimoji="1" lang="zh-TW" altLang="en-US" smtClean="0"/>
              <a:t>第二層</a:t>
            </a:r>
          </a:p>
          <a:p>
            <a:pPr lvl="2"/>
            <a:r>
              <a:rPr kumimoji="1" lang="zh-TW" altLang="en-US" smtClean="0"/>
              <a:t>第三層</a:t>
            </a:r>
          </a:p>
          <a:p>
            <a:pPr lvl="3"/>
            <a:r>
              <a:rPr kumimoji="1" lang="zh-TW" altLang="en-US" smtClean="0"/>
              <a:t>第四層</a:t>
            </a:r>
          </a:p>
          <a:p>
            <a:pPr lvl="4"/>
            <a:r>
              <a:rPr kumimoji="1" lang="zh-TW" altLang="en-US" smtClean="0"/>
              <a:t>第五層</a:t>
            </a:r>
            <a:endParaRPr kumimoji="1"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9181398"/>
            <a:ext cx="1600200" cy="527403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D7D49-3FEE-A144-9173-6C84BFF961F4}" type="datetimeFigureOut">
              <a:rPr kumimoji="1" lang="zh-TW" altLang="en-US" smtClean="0"/>
              <a:t>2018/3/27</a:t>
            </a:fld>
            <a:endParaRPr kumimoji="1"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9181398"/>
            <a:ext cx="2171700" cy="527403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9181398"/>
            <a:ext cx="1600200" cy="527403"/>
          </a:xfrm>
          <a:prstGeom prst="rect">
            <a:avLst/>
          </a:prstGeom>
        </p:spPr>
        <p:txBody>
          <a:bodyPr vert="horz" lIns="91426" tIns="45713" rIns="91426" bIns="45713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16B061-B861-124B-B090-E1A631C7BAB2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731160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29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47" indent="-342847" algn="l" defTabSz="457129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35" indent="-285705" algn="l" defTabSz="457129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22" indent="-228565" algn="l" defTabSz="457129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952" indent="-228565" algn="l" defTabSz="457129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81" indent="-228565" algn="l" defTabSz="457129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09" indent="-228565" algn="l" defTabSz="4571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39" indent="-228565" algn="l" defTabSz="4571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68" indent="-228565" algn="l" defTabSz="4571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596" indent="-228565" algn="l" defTabSz="45712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9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58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87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16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45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74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03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32" algn="l" defTabSz="45712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mailto:pochilin@fareastone.com.tw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mailto:pochilin@fareastone.com.tw" TargetMode="Externa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pochilin@fareastone.com.tw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字方塊 21"/>
          <p:cNvSpPr txBox="1">
            <a:spLocks noChangeArrowheads="1"/>
          </p:cNvSpPr>
          <p:nvPr/>
        </p:nvSpPr>
        <p:spPr bwMode="auto">
          <a:xfrm>
            <a:off x="73865" y="8259824"/>
            <a:ext cx="5670841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【Note</a:t>
            </a:r>
            <a:r>
              <a:rPr lang="en-US" altLang="zh-TW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kumimoji="1" lang="en-US" altLang="zh-TW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zh-TW" altLang="en-US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因應</a:t>
            </a:r>
            <a:r>
              <a:rPr lang="en-US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3G</a:t>
            </a:r>
            <a:r>
              <a:rPr lang="zh-TW" altLang="en-US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訊號</a:t>
            </a:r>
            <a:r>
              <a:rPr lang="zh-TW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執照</a:t>
            </a:r>
            <a:r>
              <a:rPr lang="zh-TW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於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2018/12/31</a:t>
            </a:r>
            <a:r>
              <a:rPr lang="zh-TW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終止</a:t>
            </a:r>
            <a:r>
              <a:rPr lang="zh-TW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遠傳端協助</a:t>
            </a:r>
            <a:r>
              <a:rPr lang="zh-TW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客戶</a:t>
            </a:r>
            <a:r>
              <a:rPr lang="zh-TW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需於屆期前完成</a:t>
            </a:r>
            <a:r>
              <a:rPr lang="en-US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3G</a:t>
            </a:r>
            <a:r>
              <a:rPr lang="zh-TW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轉</a:t>
            </a:r>
            <a:r>
              <a:rPr lang="en-US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4G</a:t>
            </a:r>
            <a:r>
              <a:rPr lang="zh-TW" altLang="en-US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方案</a:t>
            </a:r>
            <a:r>
              <a:rPr lang="zh-TW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r>
              <a:rPr lang="zh-TW" altLang="en-US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詳細內容請洽專案經理</a:t>
            </a:r>
            <a:r>
              <a:rPr kumimoji="1" lang="zh-TW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kumimoji="1" lang="en-US" altLang="zh-TW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zh-TW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林柏志  </a:t>
            </a:r>
            <a:r>
              <a:rPr kumimoji="1" lang="en-US" altLang="zh-TW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0925-579-519     </a:t>
            </a:r>
            <a:r>
              <a:rPr kumimoji="1" lang="en-US" altLang="zh-TW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hlinkClick r:id="rId2"/>
              </a:rPr>
              <a:t>pochilin@fareastone.com.tw</a:t>
            </a:r>
            <a:r>
              <a:rPr kumimoji="1" lang="en-US" altLang="zh-TW" sz="1600" b="1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kumimoji="1" lang="zh-TW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或 </a:t>
            </a:r>
            <a:endParaRPr kumimoji="1" lang="en-US" altLang="zh-TW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kumimoji="1" lang="zh-TW" alt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加入</a:t>
            </a:r>
            <a:r>
              <a:rPr lang="zh-TW" altLang="en-US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中科院企業群組 </a:t>
            </a:r>
            <a:r>
              <a:rPr lang="en-US" altLang="zh-TW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LINE</a:t>
            </a:r>
            <a:r>
              <a:rPr lang="zh-TW" altLang="en-US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@</a:t>
            </a:r>
            <a:r>
              <a:rPr lang="zh-TW" altLang="en-US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可以隨時獲得最新方案優惠資訊</a:t>
            </a:r>
            <a:r>
              <a:rPr lang="en-US" altLang="zh-TW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.</a:t>
            </a:r>
            <a:endParaRPr kumimoji="1" lang="en-US" altLang="zh-TW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5315309" y="1398050"/>
            <a:ext cx="1268350" cy="5847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25400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r>
              <a:rPr lang="zh-TW" alt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限時優惠至</a:t>
            </a:r>
            <a:r>
              <a:rPr lang="en-US" altLang="zh-TW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107/4/27止</a:t>
            </a:r>
            <a:endParaRPr lang="zh-TW" altLang="en-US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文字方塊 7"/>
          <p:cNvSpPr txBox="1">
            <a:spLocks noChangeArrowheads="1"/>
          </p:cNvSpPr>
          <p:nvPr/>
        </p:nvSpPr>
        <p:spPr bwMode="auto">
          <a:xfrm>
            <a:off x="511354" y="1055500"/>
            <a:ext cx="46642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TW" sz="4000" b="1" dirty="0" smtClean="0">
                <a:latin typeface="Century Gothic" pitchFamily="34" charset="0"/>
                <a:ea typeface="微軟正黑體" pitchFamily="34" charset="-120"/>
              </a:rPr>
              <a:t>$</a:t>
            </a:r>
            <a:r>
              <a:rPr lang="en-US" altLang="zh-TW" sz="5400" b="1" dirty="0">
                <a:solidFill>
                  <a:srgbClr val="E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微軟正黑體" pitchFamily="34" charset="-120"/>
              </a:rPr>
              <a:t>2</a:t>
            </a:r>
            <a:r>
              <a:rPr lang="en-US" altLang="zh-TW" sz="5400" b="1" dirty="0" smtClean="0">
                <a:solidFill>
                  <a:srgbClr val="EA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微軟正黑體" pitchFamily="34" charset="-120"/>
              </a:rPr>
              <a:t>98</a:t>
            </a:r>
            <a:r>
              <a:rPr lang="zh-TW" altLang="en-US" sz="2400" b="1" dirty="0" smtClean="0">
                <a:latin typeface="Century Gothic" pitchFamily="34" charset="0"/>
                <a:ea typeface="微軟正黑體" pitchFamily="34" charset="-120"/>
              </a:rPr>
              <a:t>元以上</a:t>
            </a:r>
            <a:r>
              <a:rPr lang="en-US" altLang="zh-TW" sz="2400" b="1" dirty="0" smtClean="0">
                <a:latin typeface="Century Gothic" pitchFamily="34" charset="0"/>
                <a:ea typeface="微軟正黑體" pitchFamily="34" charset="-120"/>
              </a:rPr>
              <a:t>4G</a:t>
            </a:r>
            <a:r>
              <a:rPr lang="zh-TW" altLang="en-US" sz="2400" b="1" dirty="0" smtClean="0">
                <a:latin typeface="Century Gothic" pitchFamily="34" charset="0"/>
                <a:ea typeface="微軟正黑體" pitchFamily="34" charset="-120"/>
              </a:rPr>
              <a:t>上網吃</a:t>
            </a:r>
            <a:r>
              <a:rPr lang="zh-TW" altLang="en-US" sz="2400" b="1" dirty="0">
                <a:latin typeface="Century Gothic" pitchFamily="34" charset="0"/>
                <a:ea typeface="微軟正黑體" pitchFamily="34" charset="-120"/>
              </a:rPr>
              <a:t>到</a:t>
            </a:r>
            <a:r>
              <a:rPr lang="zh-TW" altLang="en-US" sz="2400" b="1" dirty="0" smtClean="0">
                <a:latin typeface="Century Gothic" pitchFamily="34" charset="0"/>
                <a:ea typeface="微軟正黑體" pitchFamily="34" charset="-120"/>
              </a:rPr>
              <a:t>飽</a:t>
            </a:r>
            <a:endParaRPr lang="zh-TW" altLang="en-US" sz="2400" dirty="0"/>
          </a:p>
        </p:txBody>
      </p:sp>
      <p:sp>
        <p:nvSpPr>
          <p:cNvPr id="9" name="文字方塊 8"/>
          <p:cNvSpPr txBox="1">
            <a:spLocks noChangeArrowheads="1"/>
          </p:cNvSpPr>
          <p:nvPr/>
        </p:nvSpPr>
        <p:spPr bwMode="auto">
          <a:xfrm>
            <a:off x="356918" y="2076634"/>
            <a:ext cx="515918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b="1" dirty="0" smtClean="0">
                <a:solidFill>
                  <a:srgbClr val="C00000"/>
                </a:solidFill>
                <a:latin typeface="Century Gothic" pitchFamily="34" charset="0"/>
                <a:ea typeface="微軟正黑體" pitchFamily="34" charset="-120"/>
              </a:rPr>
              <a:t>再加贈 </a:t>
            </a:r>
            <a:r>
              <a:rPr lang="zh-TW" altLang="en-US" sz="2000" b="1" dirty="0" smtClean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國內語音通話費</a:t>
            </a:r>
            <a:r>
              <a:rPr lang="en-US" altLang="zh-TW" sz="2000" b="1" dirty="0" smtClean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100-300元X24</a:t>
            </a:r>
            <a:r>
              <a:rPr lang="zh-TW" altLang="en-US" sz="2000" b="1" dirty="0" smtClean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個月</a:t>
            </a:r>
            <a:endParaRPr lang="zh-TW" altLang="en-US" sz="2000" b="1" dirty="0">
              <a:solidFill>
                <a:srgbClr val="0033CC"/>
              </a:solidFill>
              <a:latin typeface="Century Gothic" pitchFamily="34" charset="0"/>
              <a:ea typeface="微軟正黑體" pitchFamily="34" charset="-120"/>
            </a:endParaRPr>
          </a:p>
        </p:txBody>
      </p:sp>
      <p:sp>
        <p:nvSpPr>
          <p:cNvPr id="12" name="文字方塊 8"/>
          <p:cNvSpPr txBox="1">
            <a:spLocks noChangeArrowheads="1"/>
          </p:cNvSpPr>
          <p:nvPr/>
        </p:nvSpPr>
        <p:spPr bwMode="auto">
          <a:xfrm>
            <a:off x="585518" y="2649730"/>
            <a:ext cx="43041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TW" altLang="en-US" sz="2000" b="1" dirty="0" smtClean="0">
                <a:solidFill>
                  <a:srgbClr val="C00000"/>
                </a:solidFill>
                <a:latin typeface="Century Gothic" pitchFamily="34" charset="0"/>
                <a:ea typeface="微軟正黑體" pitchFamily="34" charset="-120"/>
              </a:rPr>
              <a:t>再加贈 </a:t>
            </a:r>
            <a:r>
              <a:rPr lang="zh-TW" altLang="en-US" sz="2000" b="1" dirty="0" smtClean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市話</a:t>
            </a:r>
            <a:r>
              <a:rPr lang="zh-TW" altLang="en-US" sz="2000" b="1" dirty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 </a:t>
            </a:r>
            <a:r>
              <a:rPr lang="en-US" altLang="zh-TW" sz="2000" b="1" dirty="0" smtClean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20-60</a:t>
            </a:r>
            <a:r>
              <a:rPr lang="zh-TW" altLang="en-US" sz="2000" b="1" dirty="0" smtClean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分鐘 </a:t>
            </a:r>
            <a:r>
              <a:rPr lang="en-US" altLang="zh-TW" sz="2000" b="1" dirty="0" smtClean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X 24</a:t>
            </a:r>
            <a:r>
              <a:rPr lang="zh-TW" altLang="en-US" sz="2000" b="1" dirty="0" smtClean="0">
                <a:solidFill>
                  <a:srgbClr val="0033CC"/>
                </a:solidFill>
                <a:latin typeface="Century Gothic" pitchFamily="34" charset="0"/>
                <a:ea typeface="微軟正黑體" pitchFamily="34" charset="-120"/>
              </a:rPr>
              <a:t> 個月</a:t>
            </a:r>
            <a:endParaRPr lang="zh-TW" altLang="en-US" sz="2000" b="1" dirty="0">
              <a:solidFill>
                <a:srgbClr val="0033CC"/>
              </a:solidFill>
              <a:latin typeface="Century Gothic" pitchFamily="34" charset="0"/>
              <a:ea typeface="微軟正黑體" pitchFamily="34" charset="-120"/>
            </a:endParaRPr>
          </a:p>
        </p:txBody>
      </p:sp>
      <p:sp>
        <p:nvSpPr>
          <p:cNvPr id="13" name="文字方塊 12"/>
          <p:cNvSpPr txBox="1"/>
          <p:nvPr/>
        </p:nvSpPr>
        <p:spPr>
          <a:xfrm>
            <a:off x="5124611" y="2126510"/>
            <a:ext cx="16497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駐點服務時間</a:t>
            </a:r>
            <a:endParaRPr lang="en-US" altLang="zh-TW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每周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11:00-13:00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87" y="1283411"/>
            <a:ext cx="4572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9673"/>
            <a:ext cx="4572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318" y="2551335"/>
            <a:ext cx="457200" cy="596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7" name="矩形 16"/>
          <p:cNvSpPr/>
          <p:nvPr/>
        </p:nvSpPr>
        <p:spPr>
          <a:xfrm>
            <a:off x="0" y="447627"/>
            <a:ext cx="6857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4800" b="1" dirty="0" smtClean="0">
                <a:solidFill>
                  <a:srgbClr val="EA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核研所</a:t>
            </a:r>
            <a:r>
              <a:rPr lang="zh-TW" altLang="en-US" sz="4800" b="1" dirty="0" smtClean="0">
                <a:solidFill>
                  <a:srgbClr val="EA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4800" b="1" dirty="0">
                <a:solidFill>
                  <a:srgbClr val="EA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4G</a:t>
            </a:r>
            <a:r>
              <a:rPr lang="zh-TW" altLang="en-US" sz="4800" b="1" dirty="0">
                <a:solidFill>
                  <a:srgbClr val="EA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單門號專案</a:t>
            </a:r>
            <a:endParaRPr lang="zh-TW" altLang="en-US" sz="4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05" t="29687" r="40996" b="37084"/>
          <a:stretch/>
        </p:blipFill>
        <p:spPr bwMode="auto">
          <a:xfrm>
            <a:off x="5703716" y="8440284"/>
            <a:ext cx="1070642" cy="114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372" t="26247" r="24499" b="22202"/>
          <a:stretch/>
        </p:blipFill>
        <p:spPr bwMode="auto">
          <a:xfrm>
            <a:off x="167917" y="3431968"/>
            <a:ext cx="6522164" cy="458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993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字方塊 6"/>
          <p:cNvSpPr txBox="1"/>
          <p:nvPr/>
        </p:nvSpPr>
        <p:spPr>
          <a:xfrm>
            <a:off x="0" y="418447"/>
            <a:ext cx="6858000" cy="6771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defTabSz="457129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3800" b="1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４Ｇ</a:t>
            </a:r>
            <a:r>
              <a:rPr lang="zh-TW" altLang="en-US" sz="3800" b="1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升級優惠</a:t>
            </a:r>
            <a:r>
              <a:rPr kumimoji="0" lang="zh-TW" altLang="en-US" sz="3800" b="1" dirty="0" smtClean="0">
                <a:ln>
                  <a:solidFill>
                    <a:sysClr val="windowText" lastClr="000000"/>
                  </a:solidFill>
                </a:ln>
                <a:solidFill>
                  <a:prstClr val="black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門號專案   </a:t>
            </a:r>
            <a:endParaRPr kumimoji="0" lang="zh-TW" altLang="en-US" sz="3800" b="1" dirty="0">
              <a:ln>
                <a:solidFill>
                  <a:sysClr val="windowText" lastClr="000000"/>
                </a:solidFill>
              </a:ln>
              <a:solidFill>
                <a:prstClr val="black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4939066" y="2005615"/>
            <a:ext cx="18389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TW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駐點服務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endParaRPr lang="en-US" altLang="zh-TW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每</a:t>
            </a:r>
            <a:r>
              <a:rPr lang="zh-TW" alt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周</a:t>
            </a:r>
            <a:r>
              <a:rPr lang="zh-TW" alt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三</a:t>
            </a:r>
            <a:endParaRPr lang="en-US" altLang="zh-TW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11:00-13:00</a:t>
            </a:r>
            <a:endParaRPr lang="zh-TW" alt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" name="爆炸 1 9"/>
          <p:cNvSpPr/>
          <p:nvPr/>
        </p:nvSpPr>
        <p:spPr>
          <a:xfrm>
            <a:off x="196850" y="944235"/>
            <a:ext cx="4892734" cy="2557698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4G</a:t>
            </a:r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門號升級專案</a:t>
            </a:r>
            <a:endParaRPr lang="en-US" altLang="zh-TW" sz="2000" b="1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2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超低月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付</a:t>
            </a:r>
            <a:r>
              <a:rPr lang="en-US" altLang="zh-TW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88</a:t>
            </a:r>
            <a:r>
              <a:rPr lang="zh-TW" altLang="en-US" sz="2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元起</a:t>
            </a:r>
            <a:endParaRPr lang="zh-TW" altLang="en-US" sz="2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en-US" altLang="zh-TW" sz="1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9583" y="1064559"/>
            <a:ext cx="1199927" cy="9410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" y="418447"/>
            <a:ext cx="6524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994615"/>
              </p:ext>
            </p:extLst>
          </p:nvPr>
        </p:nvGraphicFramePr>
        <p:xfrm>
          <a:off x="382979" y="3282367"/>
          <a:ext cx="6092041" cy="522765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07263"/>
                <a:gridCol w="3884778"/>
              </a:tblGrid>
              <a:tr h="5968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原月租費</a:t>
                      </a:r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000" dirty="0" smtClean="0">
                          <a:latin typeface="Century Gothic" panose="020B0502020202020204" pitchFamily="34" charset="0"/>
                          <a:ea typeface="微軟正黑體" panose="020B0604030504040204" pitchFamily="34" charset="-120"/>
                        </a:rPr>
                        <a:t>188月租</a:t>
                      </a:r>
                      <a:endParaRPr lang="zh-TW" altLang="en-US" sz="2000" dirty="0">
                        <a:latin typeface="Century Gothic" panose="020B0502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80486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每月實收月租</a:t>
                      </a:r>
                      <a:r>
                        <a:rPr lang="en-US" altLang="zh-TW" sz="1600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</a:t>
                      </a:r>
                      <a:endParaRPr lang="zh-TW" altLang="en-US" sz="1600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4400" b="1" dirty="0" smtClean="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微軟正黑體" panose="020B0604030504040204" pitchFamily="34" charset="-120"/>
                        </a:rPr>
                        <a:t>$88元</a:t>
                      </a:r>
                      <a:endParaRPr lang="zh-TW" altLang="en-US" sz="4400" b="1" dirty="0">
                        <a:solidFill>
                          <a:schemeClr val="bg1"/>
                        </a:solidFill>
                        <a:latin typeface="Century Gothic" panose="020B0502020202020204" pitchFamily="34" charset="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4507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申辦資格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中科院員工含眷屬親友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/>
                </a:tc>
              </a:tr>
              <a:tr h="59435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適用對象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限遠傳門號</a:t>
                      </a:r>
                      <a:r>
                        <a:rPr lang="en-US" altLang="zh-TW" sz="1600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3G</a:t>
                      </a:r>
                      <a:r>
                        <a:rPr lang="zh-TW" altLang="en-US" sz="1600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升級</a:t>
                      </a:r>
                      <a:r>
                        <a:rPr lang="en-US" altLang="zh-TW" sz="1600" b="1" dirty="0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4G</a:t>
                      </a:r>
                      <a:r>
                        <a:rPr lang="zh-TW" altLang="en-US" sz="1600" b="1" smtClean="0">
                          <a:solidFill>
                            <a:schemeClr val="tx1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續約方案</a:t>
                      </a:r>
                      <a:endParaRPr lang="zh-TW" altLang="en-US" sz="1600" b="1" dirty="0">
                        <a:solidFill>
                          <a:schemeClr val="tx1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/>
                </a:tc>
              </a:tr>
              <a:tr h="45071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合約期數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綁24</a:t>
                      </a:r>
                      <a:r>
                        <a:rPr lang="zh-TW" altLang="en-US" sz="16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個月</a:t>
                      </a:r>
                      <a:endParaRPr lang="zh-TW" altLang="en-US" sz="16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/>
                </a:tc>
              </a:tr>
              <a:tr h="583280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每月可享免費總傳輸量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合約期間享</a:t>
                      </a:r>
                      <a:r>
                        <a:rPr lang="en-US" altLang="zh-TW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1.3G</a:t>
                      </a:r>
                      <a:r>
                        <a:rPr lang="zh-TW" altLang="en-US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上網傳輸量</a:t>
                      </a:r>
                      <a:endParaRPr lang="en-US" altLang="zh-TW" sz="1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1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en-US" altLang="zh-TW" sz="1100" b="1" dirty="0" err="1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合約到期後</a:t>
                      </a:r>
                      <a:r>
                        <a:rPr lang="en-US" altLang="zh-TW" sz="11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 無續約門號會恢復原上網數據上限:2M)</a:t>
                      </a:r>
                      <a:endParaRPr lang="zh-TW" altLang="en-US" sz="11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/>
                </a:tc>
              </a:tr>
              <a:tr h="5491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網內免費分鐘數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每通前</a:t>
                      </a:r>
                      <a:r>
                        <a:rPr lang="en-US" altLang="zh-TW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r>
                        <a:rPr lang="zh-TW" altLang="en-US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分鐘免費</a:t>
                      </a:r>
                      <a:endParaRPr lang="en-US" altLang="zh-TW" sz="1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en-US" altLang="zh-TW" sz="1000" b="1" dirty="0" err="1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打超過後每秒</a:t>
                      </a:r>
                      <a:r>
                        <a:rPr lang="zh-TW" altLang="en-US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以</a:t>
                      </a:r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$0.08計算)</a:t>
                      </a:r>
                      <a:endParaRPr lang="zh-TW" altLang="en-US" sz="1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/>
                </a:tc>
              </a:tr>
              <a:tr h="549113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網外免費分鐘數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12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en-US" altLang="zh-TW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10分鐘x24</a:t>
                      </a:r>
                      <a:r>
                        <a:rPr lang="zh-TW" altLang="en-US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個月</a:t>
                      </a:r>
                      <a:endParaRPr lang="en-US" altLang="zh-TW" sz="1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(打超過後每秒以$0.11</a:t>
                      </a:r>
                      <a:r>
                        <a:rPr lang="zh-TW" altLang="en-US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</a:t>
                      </a:r>
                      <a:r>
                        <a:rPr lang="en-US" altLang="zh-TW" sz="1000" b="1" dirty="0" err="1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計算</a:t>
                      </a:r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  <a:endParaRPr lang="zh-TW" altLang="en-US" sz="1000" b="1" dirty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/>
                </a:tc>
              </a:tr>
              <a:tr h="650788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400" b="1" dirty="0" smtClean="0"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市話免費分鐘數</a:t>
                      </a:r>
                      <a:endParaRPr lang="zh-TW" altLang="en-US" sz="1400" b="1" dirty="0"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8576" marR="68576" marT="66062" marB="66062" anchor="ctr"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10</a:t>
                      </a:r>
                      <a:r>
                        <a:rPr lang="zh-TW" altLang="en-US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分鐘</a:t>
                      </a:r>
                      <a:r>
                        <a:rPr lang="en-US" altLang="zh-TW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x24</a:t>
                      </a:r>
                      <a:r>
                        <a:rPr lang="zh-TW" altLang="en-US" sz="16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個月</a:t>
                      </a:r>
                      <a:endParaRPr lang="en-US" altLang="zh-TW" sz="1600" b="1" dirty="0" smtClean="0">
                        <a:solidFill>
                          <a:srgbClr val="FF0000"/>
                        </a:solidFill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  <a:p>
                      <a:pPr algn="ctr"/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</a:t>
                      </a:r>
                      <a:r>
                        <a:rPr lang="zh-TW" altLang="en-US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打超過後每秒以</a:t>
                      </a:r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$0.1</a:t>
                      </a:r>
                      <a:r>
                        <a:rPr lang="zh-TW" altLang="en-US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元計算</a:t>
                      </a:r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,</a:t>
                      </a:r>
                      <a:r>
                        <a:rPr lang="zh-TW" altLang="en-US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另享有</a:t>
                      </a:r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MVPN</a:t>
                      </a:r>
                      <a:r>
                        <a:rPr lang="zh-TW" altLang="en-US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折扣優惠</a:t>
                      </a:r>
                      <a:r>
                        <a:rPr lang="en-US" altLang="zh-TW" sz="1000" b="1" dirty="0" smtClean="0">
                          <a:solidFill>
                            <a:srgbClr val="FF0000"/>
                          </a:solidFill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)</a:t>
                      </a:r>
                    </a:p>
                  </a:txBody>
                  <a:tcPr marL="68576" marR="68576" marT="66062" marB="66062" anchor="ctr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849313" y="5526861"/>
            <a:ext cx="2686564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SimSun" pitchFamily="2" charset="-122"/>
              </a:rPr>
              <a:t>(</a:t>
            </a:r>
            <a:r>
              <a:rPr kumimoji="1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SimSun" pitchFamily="2" charset="-122"/>
              </a:rPr>
              <a:t>含</a:t>
            </a:r>
            <a:r>
              <a:rPr kumimoji="1" lang="en-US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SimSun" pitchFamily="2" charset="-122"/>
              </a:rPr>
              <a:t>165</a:t>
            </a:r>
            <a:r>
              <a:rPr kumimoji="1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SimSun" pitchFamily="2" charset="-122"/>
              </a:rPr>
              <a:t>無約</a:t>
            </a:r>
            <a:r>
              <a:rPr kumimoji="1" lang="en-US" altLang="zh-CN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SimSun" pitchFamily="2" charset="-122"/>
              </a:rPr>
              <a:t>)</a:t>
            </a:r>
            <a:r>
              <a:rPr kumimoji="1" lang="zh-CN" altLang="en-US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微軟正黑體" pitchFamily="34" charset="-120"/>
                <a:ea typeface="微軟正黑體" pitchFamily="34" charset="-120"/>
                <a:cs typeface="SimSun" pitchFamily="2" charset="-122"/>
              </a:rPr>
              <a:t>之用戶</a:t>
            </a:r>
            <a:r>
              <a:rPr kumimoji="1" lang="zh-TW" altLang="en-US" sz="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新細明體" pitchFamily="18" charset="-120"/>
                <a:cs typeface="新細明體" pitchFamily="18" charset="-120"/>
              </a:rPr>
              <a:t> </a:t>
            </a:r>
            <a:endParaRPr kumimoji="1" lang="zh-TW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5" name="文字方塊 21"/>
          <p:cNvSpPr txBox="1">
            <a:spLocks noChangeArrowheads="1"/>
          </p:cNvSpPr>
          <p:nvPr/>
        </p:nvSpPr>
        <p:spPr bwMode="auto">
          <a:xfrm>
            <a:off x="0" y="8576330"/>
            <a:ext cx="6346826" cy="132343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6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【Note</a:t>
            </a:r>
            <a:r>
              <a:rPr lang="en-US" altLang="zh-TW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endParaRPr kumimoji="1" lang="en-US" altLang="zh-TW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zh-TW" altLang="en-US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CN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限</a:t>
            </a:r>
            <a:r>
              <a:rPr lang="zh-CN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既有</a:t>
            </a:r>
            <a:r>
              <a:rPr lang="en-US" altLang="zh-TW" sz="1600" b="1" u="sng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3G 165</a:t>
            </a:r>
            <a:r>
              <a:rPr lang="zh-CN" altLang="zh-TW" sz="1600" b="1" u="sng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純語音</a:t>
            </a:r>
            <a:r>
              <a:rPr lang="zh-CN" altLang="zh-TW" sz="1600" b="1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資</a:t>
            </a:r>
            <a:r>
              <a:rPr lang="zh-CN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費</a:t>
            </a:r>
            <a:r>
              <a:rPr lang="en-US" altLang="zh-CN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且無合約者</a:t>
            </a:r>
            <a:r>
              <a:rPr lang="en-US" altLang="zh-CN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, </a:t>
            </a:r>
            <a:r>
              <a:rPr lang="zh-TW" altLang="en-US" sz="16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如有疑問請洽</a:t>
            </a:r>
            <a:r>
              <a:rPr lang="zh-TW" altLang="en-US" sz="16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1600" b="1" kern="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zh-TW" altLang="en-US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林柏志  </a:t>
            </a:r>
            <a:r>
              <a:rPr lang="en-US" altLang="zh-TW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0925-579519     </a:t>
            </a:r>
            <a:r>
              <a:rPr lang="en-US" altLang="zh-TW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5"/>
              </a:rPr>
              <a:t>pochilin@fareastone.com.tw</a:t>
            </a:r>
            <a:r>
              <a:rPr lang="en-US" altLang="zh-TW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 </a:t>
            </a:r>
            <a:endParaRPr lang="en-US" altLang="zh-TW" sz="1600" b="1" kern="0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zh-TW" altLang="en-US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加入中科院企業群組 </a:t>
            </a:r>
            <a:r>
              <a:rPr lang="en-US" altLang="zh-TW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LINE</a:t>
            </a:r>
            <a:r>
              <a:rPr lang="zh-TW" altLang="en-US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@</a:t>
            </a:r>
            <a:r>
              <a:rPr lang="zh-TW" altLang="en-US" sz="16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可以隨時獲得最新方案優惠資訊</a:t>
            </a:r>
            <a:endParaRPr lang="zh-TW" altLang="zh-TW" sz="16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SimSun"/>
            </a:endParaRP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zh-TW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05" t="29687" r="40996" b="37084"/>
          <a:stretch/>
        </p:blipFill>
        <p:spPr bwMode="auto">
          <a:xfrm>
            <a:off x="5621546" y="8601075"/>
            <a:ext cx="1156504" cy="1234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141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7274018"/>
              </p:ext>
            </p:extLst>
          </p:nvPr>
        </p:nvGraphicFramePr>
        <p:xfrm>
          <a:off x="344486" y="5666070"/>
          <a:ext cx="6305695" cy="23972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652271"/>
                <a:gridCol w="1625710"/>
                <a:gridCol w="2123130"/>
                <a:gridCol w="1904584"/>
              </a:tblGrid>
              <a:tr h="32690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500" b="1" u="non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</a:t>
                      </a:r>
                      <a:r>
                        <a:rPr lang="zh-TW" altLang="en-US" sz="1500" b="1" u="non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500" b="1" u="non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門號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500" b="1" u="non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門號</a:t>
                      </a:r>
                      <a:r>
                        <a:rPr lang="zh-TW" altLang="en-US" sz="1500" b="1" u="non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所有人姓名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en-US" sz="1500" b="1" u="non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客戶簽名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en-US" sz="1900" b="1" u="none" strike="noStrik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1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en-US" sz="1900" b="1" u="none" strike="noStrik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en-US" sz="1900" b="1" u="none" strike="noStrik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3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r>
                        <a:rPr lang="en-US" sz="1900" b="1" u="none" strike="noStrik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4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900" b="1" u="none" strike="noStrike" kern="1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 </a:t>
                      </a: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4140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altLang="zh-TW" sz="2000" b="1" u="none" kern="1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5</a:t>
                      </a:r>
                      <a:endParaRPr lang="zh-TW" altLang="zh-TW" sz="20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TW" sz="1100" b="1" u="none" kern="1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</a:endParaRPr>
                    </a:p>
                  </a:txBody>
                  <a:tcPr marL="64487" marR="6448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4" name="WordArt 1"/>
          <p:cNvSpPr>
            <a:spLocks noChangeArrowheads="1" noChangeShapeType="1" noTextEdit="1"/>
          </p:cNvSpPr>
          <p:nvPr/>
        </p:nvSpPr>
        <p:spPr bwMode="auto">
          <a:xfrm>
            <a:off x="83128" y="709922"/>
            <a:ext cx="6694922" cy="2793299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>
              <a:buNone/>
            </a:pPr>
            <a:r>
              <a:rPr lang="zh-TW" altLang="en-US" sz="3600" b="1" i="1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家人 </a:t>
            </a:r>
            <a:r>
              <a:rPr lang="en-US" altLang="zh-TW" sz="3600" b="1" i="1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/ </a:t>
            </a:r>
            <a:r>
              <a:rPr lang="zh-TW" altLang="en-US" sz="3600" b="1" i="1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朋友通通加進來</a:t>
            </a:r>
          </a:p>
          <a:p>
            <a:pPr algn="ctr" rtl="0">
              <a:buNone/>
            </a:pPr>
            <a:r>
              <a:rPr lang="zh-TW" altLang="en-US" sz="3600" b="1" i="1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優惠帳單減免</a:t>
            </a:r>
            <a:r>
              <a:rPr lang="en-US" altLang="zh-TW" sz="3600" b="1" i="1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300</a:t>
            </a:r>
            <a:r>
              <a:rPr lang="zh-TW" altLang="en-US" sz="3600" b="1" i="1" kern="10" spc="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微軟正黑體" panose="020B0604030504040204" pitchFamily="34" charset="-120"/>
                <a:ea typeface="微軟正黑體" panose="020B0604030504040204" pitchFamily="34" charset="-120"/>
              </a:rPr>
              <a:t>元</a:t>
            </a:r>
            <a:endParaRPr lang="zh-TW" altLang="en-US" sz="3600" b="1" i="1" kern="10" spc="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442942" y="3729265"/>
            <a:ext cx="5987012" cy="1709634"/>
          </a:xfrm>
          <a:prstGeom prst="rect">
            <a:avLst/>
          </a:prstGeom>
          <a:solidFill>
            <a:srgbClr val="FFFFFF"/>
          </a:solidFill>
          <a:ln w="2857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en-US" altLang="zh-TW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新細明體" pitchFamily="18" charset="-120"/>
                <a:cs typeface="新細明體" pitchFamily="18" charset="-120"/>
              </a:rPr>
              <a:t>    </a:t>
            </a:r>
            <a:r>
              <a:rPr kumimoji="1" lang="zh-TW" altLang="en-US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將家人 </a:t>
            </a:r>
            <a:r>
              <a:rPr kumimoji="1" lang="en-US" altLang="zh-TW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/ </a:t>
            </a:r>
            <a:r>
              <a:rPr kumimoji="1" lang="zh-TW" altLang="en-US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朋友 遠傳門號推薦加入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   </a:t>
            </a:r>
            <a:r>
              <a:rPr kumimoji="1" lang="zh-TW" altLang="en-US" sz="26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核研所</a:t>
            </a:r>
            <a:r>
              <a:rPr kumimoji="1" lang="zh-TW" altLang="en-US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 </a:t>
            </a:r>
            <a:r>
              <a:rPr kumimoji="1" lang="en-US" altLang="zh-TW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MVPN</a:t>
            </a:r>
            <a:r>
              <a:rPr kumimoji="1" lang="zh-TW" altLang="en-US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 群組成功推薦 </a:t>
            </a:r>
            <a:r>
              <a:rPr kumimoji="1" lang="en-US" altLang="zh-TW" sz="36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5</a:t>
            </a:r>
            <a:r>
              <a:rPr kumimoji="1" lang="zh-TW" altLang="en-US" sz="3600" b="1" dirty="0" smtClean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 </a:t>
            </a:r>
            <a:r>
              <a:rPr kumimoji="1" lang="zh-TW" altLang="en-US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門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 即贈送遠傳門號帳單金額折扣 </a:t>
            </a:r>
            <a:r>
              <a:rPr kumimoji="1" lang="en-US" altLang="zh-TW" sz="3600" b="1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300</a:t>
            </a:r>
            <a:r>
              <a:rPr kumimoji="1" lang="zh-TW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新細明體" pitchFamily="18" charset="-120"/>
              </a:rPr>
              <a:t>元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omic Sans MS" pitchFamily="66" charset="0"/>
                <a:ea typeface="新細明體" pitchFamily="18" charset="-120"/>
                <a:cs typeface="新細明體" pitchFamily="18" charset="-120"/>
              </a:rPr>
              <a:t>   </a:t>
            </a:r>
            <a:endParaRPr kumimoji="1" lang="zh-TW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  <a:cs typeface="新細明體" pitchFamily="18" charset="-120"/>
            </a:endParaRPr>
          </a:p>
        </p:txBody>
      </p:sp>
      <p:sp>
        <p:nvSpPr>
          <p:cNvPr id="17" name="文字方塊 21"/>
          <p:cNvSpPr txBox="1">
            <a:spLocks noChangeArrowheads="1"/>
          </p:cNvSpPr>
          <p:nvPr/>
        </p:nvSpPr>
        <p:spPr bwMode="auto">
          <a:xfrm>
            <a:off x="83128" y="8179794"/>
            <a:ext cx="6346826" cy="172354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TW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</a:rPr>
              <a:t>【Note</a:t>
            </a:r>
            <a:r>
              <a:rPr lang="en-US" altLang="zh-TW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】</a:t>
            </a:r>
            <a:r>
              <a:rPr lang="en-US" altLang="zh-TW" sz="18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en-US" altLang="zh-TW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TW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r>
              <a:rPr lang="zh-TW" altLang="en-US" sz="1800" b="1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填妥資料後請附上員工識別證影本資料</a:t>
            </a:r>
            <a:endParaRPr lang="en-US" altLang="zh-TW" sz="1800" b="1" dirty="0" smtClean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lvl="0" indent="-342900" defTabSz="914400" eaLnBrk="1" fontAlgn="base" hangingPunct="1">
              <a:spcBef>
                <a:spcPct val="0"/>
              </a:spcBef>
              <a:spcAft>
                <a:spcPct val="0"/>
              </a:spcAft>
              <a:buAutoNum type="arabicParenBoth"/>
              <a:defRPr/>
            </a:pPr>
            <a:r>
              <a:rPr lang="zh-TW" altLang="en-US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拍照傳到  </a:t>
            </a:r>
            <a:r>
              <a:rPr lang="en-US" altLang="zh-TW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Line : </a:t>
            </a:r>
            <a:r>
              <a:rPr lang="zh-TW" altLang="en-US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en-US" altLang="zh-TW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@dos0181i     </a:t>
            </a: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zh-TW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(2) </a:t>
            </a:r>
            <a:r>
              <a:rPr lang="zh-TW" altLang="en-US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或將表單</a:t>
            </a:r>
            <a:r>
              <a:rPr lang="en-US" altLang="zh-TW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MAIL</a:t>
            </a:r>
            <a:r>
              <a:rPr lang="zh-TW" altLang="en-US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到</a:t>
            </a:r>
            <a:r>
              <a:rPr lang="en-US" altLang="zh-TW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 </a:t>
            </a:r>
            <a:r>
              <a:rPr lang="en-US" altLang="zh-TW" sz="18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hlinkClick r:id="rId3"/>
              </a:rPr>
              <a:t>pochilin@fareastone.com.tw</a:t>
            </a:r>
            <a:r>
              <a:rPr lang="en-US" altLang="zh-TW" sz="18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zh-TW" altLang="en-US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 </a:t>
            </a:r>
            <a:r>
              <a:rPr lang="zh-TW" altLang="en-US" sz="18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如</a:t>
            </a:r>
            <a:r>
              <a:rPr lang="zh-TW" altLang="en-US" sz="1800" b="1" kern="0" dirty="0" smtClean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有任何問題請聯絡  林柏志  </a:t>
            </a:r>
            <a:r>
              <a:rPr lang="en-US" altLang="zh-TW" sz="1800" b="1" kern="0" dirty="0">
                <a:solidFill>
                  <a:srgbClr val="00206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0925-579519   </a:t>
            </a:r>
            <a:endParaRPr lang="zh-TW" altLang="zh-TW" sz="1800" b="1" dirty="0">
              <a:solidFill>
                <a:srgbClr val="002060"/>
              </a:solidFill>
              <a:latin typeface="微軟正黑體" panose="020B0604030504040204" pitchFamily="34" charset="-120"/>
              <a:ea typeface="微軟正黑體" panose="020B0604030504040204" pitchFamily="34" charset="-120"/>
              <a:cs typeface="SimSun"/>
            </a:endParaRPr>
          </a:p>
          <a:p>
            <a:pPr lvl="0" defTabSz="914400" eaLnBrk="1" fontAlgn="base" hangingPunct="1">
              <a:spcBef>
                <a:spcPct val="0"/>
              </a:spcBef>
              <a:spcAft>
                <a:spcPct val="0"/>
              </a:spcAft>
              <a:buNone/>
              <a:defRPr/>
            </a:pPr>
            <a:endParaRPr kumimoji="1" lang="en-US" altLang="zh-TW" sz="1600" b="1" i="0" u="none" strike="noStrike" kern="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505" t="29687" r="40996" b="37084"/>
          <a:stretch/>
        </p:blipFill>
        <p:spPr bwMode="auto">
          <a:xfrm>
            <a:off x="5703716" y="8440284"/>
            <a:ext cx="1070642" cy="114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543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9342</TotalTime>
  <Words>391</Words>
  <Application>Microsoft Office PowerPoint</Application>
  <PresentationFormat>A4 紙張 (210x297 公釐)</PresentationFormat>
  <Paragraphs>79</Paragraphs>
  <Slides>3</Slides>
  <Notes>2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Office 佈景主題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WeiChen _x0008_Chen</dc:creator>
  <cp:lastModifiedBy>Admin</cp:lastModifiedBy>
  <cp:revision>975</cp:revision>
  <cp:lastPrinted>2018-03-27T03:26:46Z</cp:lastPrinted>
  <dcterms:created xsi:type="dcterms:W3CDTF">2012-12-04T08:45:04Z</dcterms:created>
  <dcterms:modified xsi:type="dcterms:W3CDTF">2018-03-27T04:01:00Z</dcterms:modified>
</cp:coreProperties>
</file>