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5" r:id="rId3"/>
    <p:sldId id="318" r:id="rId4"/>
    <p:sldId id="306" r:id="rId5"/>
    <p:sldId id="307" r:id="rId6"/>
    <p:sldId id="309" r:id="rId7"/>
    <p:sldId id="310" r:id="rId8"/>
    <p:sldId id="311" r:id="rId9"/>
    <p:sldId id="312" r:id="rId10"/>
    <p:sldId id="315" r:id="rId11"/>
    <p:sldId id="316" r:id="rId12"/>
    <p:sldId id="317" r:id="rId13"/>
    <p:sldId id="283" r:id="rId14"/>
  </p:sldIdLst>
  <p:sldSz cx="10693400" cy="7561263"/>
  <p:notesSz cx="6799263" cy="9929813"/>
  <p:defaultTextStyle>
    <a:defPPr>
      <a:defRPr lang="zh-TW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 autoAdjust="0"/>
    <p:restoredTop sz="94631" autoAdjust="0"/>
  </p:normalViewPr>
  <p:slideViewPr>
    <p:cSldViewPr>
      <p:cViewPr>
        <p:scale>
          <a:sx n="44" d="100"/>
          <a:sy n="44" d="100"/>
        </p:scale>
        <p:origin x="-1300" y="-368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36" cy="496412"/>
          </a:xfrm>
          <a:prstGeom prst="rect">
            <a:avLst/>
          </a:prstGeom>
        </p:spPr>
        <p:txBody>
          <a:bodyPr vert="horz" lIns="91339" tIns="45670" rIns="91339" bIns="4567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1542" y="0"/>
            <a:ext cx="2946136" cy="496412"/>
          </a:xfrm>
          <a:prstGeom prst="rect">
            <a:avLst/>
          </a:prstGeom>
        </p:spPr>
        <p:txBody>
          <a:bodyPr vert="horz" lIns="91339" tIns="45670" rIns="91339" bIns="45670" rtlCol="0"/>
          <a:lstStyle>
            <a:lvl1pPr algn="r">
              <a:defRPr sz="1200"/>
            </a:lvl1pPr>
          </a:lstStyle>
          <a:p>
            <a:fld id="{27F52113-72FD-4B13-AAEA-9C94B15D5C2D}" type="datetimeFigureOut">
              <a:rPr lang="zh-TW" altLang="en-US" smtClean="0"/>
              <a:t>2018/3/29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1816"/>
            <a:ext cx="2946136" cy="496411"/>
          </a:xfrm>
          <a:prstGeom prst="rect">
            <a:avLst/>
          </a:prstGeom>
        </p:spPr>
        <p:txBody>
          <a:bodyPr vert="horz" lIns="91339" tIns="45670" rIns="91339" bIns="4567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1542" y="9431816"/>
            <a:ext cx="2946136" cy="496411"/>
          </a:xfrm>
          <a:prstGeom prst="rect">
            <a:avLst/>
          </a:prstGeom>
        </p:spPr>
        <p:txBody>
          <a:bodyPr vert="horz" lIns="91339" tIns="45670" rIns="91339" bIns="45670" rtlCol="0" anchor="b"/>
          <a:lstStyle>
            <a:lvl1pPr algn="r">
              <a:defRPr sz="1200"/>
            </a:lvl1pPr>
          </a:lstStyle>
          <a:p>
            <a:fld id="{38B1DC01-2AE8-4EF0-9042-C89FD1D4DE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3409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8" cy="496491"/>
          </a:xfrm>
          <a:prstGeom prst="rect">
            <a:avLst/>
          </a:prstGeom>
        </p:spPr>
        <p:txBody>
          <a:bodyPr vert="horz" lIns="91339" tIns="45670" rIns="91339" bIns="4567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8" cy="496491"/>
          </a:xfrm>
          <a:prstGeom prst="rect">
            <a:avLst/>
          </a:prstGeom>
        </p:spPr>
        <p:txBody>
          <a:bodyPr vert="horz" lIns="91339" tIns="45670" rIns="91339" bIns="45670" rtlCol="0"/>
          <a:lstStyle>
            <a:lvl1pPr algn="r">
              <a:defRPr sz="1200"/>
            </a:lvl1pPr>
          </a:lstStyle>
          <a:p>
            <a:fld id="{323F48EE-8C55-4311-A4EB-7DFEFC02B1DA}" type="datetimeFigureOut">
              <a:rPr lang="zh-TW" altLang="en-US" smtClean="0"/>
              <a:t>2018/3/29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6125"/>
            <a:ext cx="5262563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9" tIns="45670" rIns="91339" bIns="4567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339" tIns="45670" rIns="91339" bIns="4567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8" cy="496491"/>
          </a:xfrm>
          <a:prstGeom prst="rect">
            <a:avLst/>
          </a:prstGeom>
        </p:spPr>
        <p:txBody>
          <a:bodyPr vert="horz" lIns="91339" tIns="45670" rIns="91339" bIns="4567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1343" y="9431599"/>
            <a:ext cx="2946348" cy="496491"/>
          </a:xfrm>
          <a:prstGeom prst="rect">
            <a:avLst/>
          </a:prstGeom>
        </p:spPr>
        <p:txBody>
          <a:bodyPr vert="horz" lIns="91339" tIns="45670" rIns="91339" bIns="45670" rtlCol="0" anchor="b"/>
          <a:lstStyle>
            <a:lvl1pPr algn="r">
              <a:defRPr sz="1200"/>
            </a:lvl1pPr>
          </a:lstStyle>
          <a:p>
            <a:fld id="{395D9014-7A6D-4AF1-B7A7-AEE561A607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9817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747300" cy="756126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0718" y="612279"/>
            <a:ext cx="9089390" cy="162077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32723" y="2548102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2018/3/29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2" y="214477"/>
            <a:ext cx="1928517" cy="458585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234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2018/3/29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018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2018/3/29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833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" y="1111"/>
            <a:ext cx="10669571" cy="756015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0156" y="2844527"/>
            <a:ext cx="9624060" cy="126021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2018/3/29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020" y="6538386"/>
            <a:ext cx="2049844" cy="63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2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2018/3/29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88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2018/3/29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813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2018/3/29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03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2018/3/29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2018/3/29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9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2018/3/29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151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2018/3/29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991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2018/3/29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37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" y="-1"/>
            <a:ext cx="10664546" cy="7581777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D69C9-26FB-409F-BAB6-E218E84513F0}" type="datetimeFigureOut">
              <a:rPr lang="zh-TW" altLang="en-US" smtClean="0"/>
              <a:t>2018/3/29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3" y="180232"/>
            <a:ext cx="60907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4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0718" y="756295"/>
            <a:ext cx="9089390" cy="1476755"/>
          </a:xfrm>
        </p:spPr>
        <p:txBody>
          <a:bodyPr/>
          <a:lstStyle/>
          <a:p>
            <a:r>
              <a:rPr lang="zh-TW" altLang="en-US" dirty="0" smtClean="0"/>
              <a:t>行政人員座談會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06340" y="5628940"/>
            <a:ext cx="6549276" cy="1320043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報告單位</a:t>
            </a:r>
            <a:r>
              <a:rPr lang="en-US" altLang="zh-TW" dirty="0" smtClean="0">
                <a:solidFill>
                  <a:schemeClr val="tx1"/>
                </a:solidFill>
              </a:rPr>
              <a:t>:</a:t>
            </a:r>
            <a:r>
              <a:rPr lang="zh-TW" altLang="en-US" dirty="0" smtClean="0">
                <a:solidFill>
                  <a:schemeClr val="tx1"/>
                </a:solidFill>
              </a:rPr>
              <a:t>秘書室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en-US" altLang="zh-TW" dirty="0" smtClean="0">
                <a:solidFill>
                  <a:schemeClr val="tx1"/>
                </a:solidFill>
              </a:rPr>
              <a:t>107</a:t>
            </a:r>
            <a:r>
              <a:rPr lang="zh-TW" altLang="en-US" dirty="0" smtClean="0">
                <a:solidFill>
                  <a:schemeClr val="tx1"/>
                </a:solidFill>
              </a:rPr>
              <a:t>年</a:t>
            </a:r>
            <a:r>
              <a:rPr lang="en-US" altLang="zh-TW" dirty="0" smtClean="0">
                <a:solidFill>
                  <a:schemeClr val="tx1"/>
                </a:solidFill>
              </a:rPr>
              <a:t>3</a:t>
            </a:r>
            <a:r>
              <a:rPr lang="zh-TW" altLang="en-US" dirty="0" smtClean="0">
                <a:solidFill>
                  <a:schemeClr val="tx1"/>
                </a:solidFill>
              </a:rPr>
              <a:t>月</a:t>
            </a:r>
            <a:r>
              <a:rPr lang="en-US" altLang="zh-TW" dirty="0" smtClean="0">
                <a:solidFill>
                  <a:schemeClr val="tx1"/>
                </a:solidFill>
              </a:rPr>
              <a:t>27</a:t>
            </a:r>
            <a:r>
              <a:rPr lang="zh-TW" altLang="en-US" dirty="0" smtClean="0">
                <a:solidFill>
                  <a:schemeClr val="tx1"/>
                </a:solidFill>
              </a:rPr>
              <a:t>日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87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56952" y="324248"/>
            <a:ext cx="7488832" cy="864095"/>
          </a:xfrm>
        </p:spPr>
        <p:txBody>
          <a:bodyPr>
            <a:noAutofit/>
          </a:bodyPr>
          <a:lstStyle/>
          <a:p>
            <a:pPr algn="l">
              <a:tabLst>
                <a:tab pos="357125" algn="l"/>
              </a:tabLst>
            </a:pPr>
            <a:r>
              <a:rPr lang="zh-TW" altLang="en-US" sz="3600" b="1" dirty="0" smtClean="0">
                <a:latin typeface="+mj-ea"/>
              </a:rPr>
              <a:t>案例四：運用獨家代理之錯誤</a:t>
            </a:r>
            <a:r>
              <a:rPr lang="zh-TW" altLang="en-US" sz="3600" b="1" dirty="0">
                <a:latin typeface="+mj-ea"/>
              </a:rPr>
              <a:t>樣態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738186" y="1188343"/>
            <a:ext cx="92844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3275" indent="-803275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一、發生情形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468000" indent="-803275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本所採購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ANSYS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有限元素分析相關軟體，軟體係因版權所屬適用限制性招標條款。其中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NS1070031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採以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公開方式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辦理；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S1070198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係採洽虎門科技議價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380887" y="2758003"/>
            <a:ext cx="9641760" cy="4312816"/>
            <a:chOff x="378147" y="2584144"/>
            <a:chExt cx="9641760" cy="4508855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147" y="2584144"/>
              <a:ext cx="4820127" cy="4464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601" y="2628503"/>
              <a:ext cx="4824306" cy="4464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橢圓 20"/>
            <p:cNvSpPr/>
            <p:nvPr/>
          </p:nvSpPr>
          <p:spPr>
            <a:xfrm>
              <a:off x="2466380" y="4500711"/>
              <a:ext cx="2232248" cy="50405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橢圓 21"/>
            <p:cNvSpPr/>
            <p:nvPr/>
          </p:nvSpPr>
          <p:spPr>
            <a:xfrm>
              <a:off x="7290916" y="4680731"/>
              <a:ext cx="936104" cy="32403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28" name="直線單箭頭接點 27"/>
          <p:cNvCxnSpPr/>
          <p:nvPr/>
        </p:nvCxnSpPr>
        <p:spPr>
          <a:xfrm flipV="1">
            <a:off x="3405224" y="2758004"/>
            <a:ext cx="430678" cy="183323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 flipH="1" flipV="1">
            <a:off x="6642844" y="2388672"/>
            <a:ext cx="780628" cy="237569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94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54212" y="972319"/>
            <a:ext cx="9120004" cy="13555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虎門科技股份有限公司提供之獨家授權書，為核能研究所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專屬代理，此代理為廠商內部自訂規範，本所不能採納，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洽其議價依據不夠嚴謹。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4118409" y="2327865"/>
            <a:ext cx="5829495" cy="4968552"/>
            <a:chOff x="4050556" y="2327865"/>
            <a:chExt cx="5829495" cy="4968552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0556" y="2327865"/>
              <a:ext cx="4032448" cy="4968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876" y="3962310"/>
              <a:ext cx="1584176" cy="356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4842" y="4860751"/>
              <a:ext cx="5345209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文字方塊 4"/>
            <p:cNvSpPr txBox="1"/>
            <p:nvPr/>
          </p:nvSpPr>
          <p:spPr>
            <a:xfrm>
              <a:off x="7207446" y="3636615"/>
              <a:ext cx="145162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獨家授權</a:t>
              </a:r>
              <a:endParaRPr lang="zh-TW" altLang="en-US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6982016" y="5148783"/>
              <a:ext cx="18002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核能研究所</a:t>
              </a:r>
              <a:endParaRPr lang="zh-TW" altLang="en-US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8" name="直線單箭頭接點 7"/>
            <p:cNvCxnSpPr/>
            <p:nvPr/>
          </p:nvCxnSpPr>
          <p:spPr>
            <a:xfrm flipV="1">
              <a:off x="6930876" y="4212679"/>
              <a:ext cx="102281" cy="21602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單箭頭接點 9"/>
            <p:cNvCxnSpPr/>
            <p:nvPr/>
          </p:nvCxnSpPr>
          <p:spPr>
            <a:xfrm>
              <a:off x="6498828" y="4716735"/>
              <a:ext cx="216024" cy="28803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字方塊 12"/>
          <p:cNvSpPr txBox="1"/>
          <p:nvPr/>
        </p:nvSpPr>
        <p:spPr>
          <a:xfrm>
            <a:off x="1071174" y="2873851"/>
            <a:ext cx="30472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/>
            <a:r>
              <a:rPr lang="en-US" altLang="zh-TW" dirty="0" smtClean="0">
                <a:latin typeface="標楷體"/>
                <a:ea typeface="標楷體"/>
              </a:rPr>
              <a:t>※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ANSYS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在台灣有四家代理商，其中虎門科技負責核能研究所</a:t>
            </a:r>
            <a:r>
              <a:rPr lang="zh-TW" altLang="en-US" dirty="0" smtClean="0">
                <a:latin typeface="標楷體"/>
                <a:ea typeface="標楷體"/>
              </a:rPr>
              <a:t>。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原廠與代理商授權區域劃分係屬廠商之行為，</a:t>
            </a:r>
            <a:r>
              <a:rPr lang="zh-TW" altLang="en-US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本所無須配合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向右箭號 15"/>
          <p:cNvSpPr/>
          <p:nvPr/>
        </p:nvSpPr>
        <p:spPr>
          <a:xfrm>
            <a:off x="4118409" y="3996654"/>
            <a:ext cx="584945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502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48928" y="468263"/>
            <a:ext cx="2916324" cy="576065"/>
          </a:xfrm>
        </p:spPr>
        <p:txBody>
          <a:bodyPr>
            <a:normAutofit/>
          </a:bodyPr>
          <a:lstStyle/>
          <a:p>
            <a:pPr algn="l"/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二、建議事項：</a:t>
            </a:r>
            <a:endParaRPr lang="zh-TW" altLang="en-US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37568" y="1107488"/>
            <a:ext cx="9336028" cy="5117316"/>
          </a:xfrm>
        </p:spPr>
        <p:txBody>
          <a:bodyPr>
            <a:normAutofit/>
          </a:bodyPr>
          <a:lstStyle/>
          <a:p>
            <a:pPr marL="540000" indent="-360000">
              <a:lnSpc>
                <a:spcPts val="4000"/>
              </a:lnSpc>
              <a:buFont typeface="+mj-lt"/>
              <a:buAutoNum type="arabicPeriod"/>
            </a:pP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有關採購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ANSYS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相關軟體之購案僅須敘明限制性之理由，採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限制性招標以公開方式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辦理，廠商所提之核能研究所獨家授權不得採用。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如果採購金額逾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萬，即使第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次開標僅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家廠商亦可辦理決標，因前提係限制性招標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540000" indent="-360000">
              <a:lnSpc>
                <a:spcPts val="4000"/>
              </a:lnSpc>
              <a:buFont typeface="+mj-lt"/>
              <a:buAutoNum type="arabicPeriod"/>
            </a:pP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獨家授權應是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FOR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台灣地區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或亞洲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且僅授權一家，才可逕邀其獨家議價。如考量其他廠商也許可以平行輸入拿到貨，</a:t>
            </a:r>
            <a:r>
              <a:rPr lang="zh-TW" altLang="en-US" sz="2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建議</a:t>
            </a:r>
            <a:r>
              <a:rPr lang="zh-TW" altLang="en-US" sz="26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使用單位如非時程緊急，盡量以</a:t>
            </a:r>
            <a:r>
              <a:rPr lang="zh-TW" altLang="en-US" sz="2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公開方式</a:t>
            </a:r>
            <a:r>
              <a:rPr lang="zh-TW" altLang="en-US" sz="26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辦理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，避免日後爭議。</a:t>
            </a:r>
            <a:endParaRPr lang="zh-TW" altLang="en-US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54212" y="5436815"/>
            <a:ext cx="9145016" cy="892552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dirty="0" smtClean="0"/>
              <a:t>例如</a:t>
            </a:r>
            <a:r>
              <a:rPr lang="en-US" altLang="zh-TW" dirty="0" smtClean="0"/>
              <a:t>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dirty="0" smtClean="0"/>
              <a:t>This </a:t>
            </a:r>
            <a:r>
              <a:rPr lang="en-US" altLang="zh-TW" dirty="0"/>
              <a:t>is to confirm that the mentioned company is out </a:t>
            </a:r>
            <a:r>
              <a:rPr lang="en-US" altLang="zh-TW" b="1" dirty="0">
                <a:solidFill>
                  <a:srgbClr val="FF0000"/>
                </a:solidFill>
              </a:rPr>
              <a:t>exclusive</a:t>
            </a:r>
            <a:r>
              <a:rPr lang="en-US" altLang="zh-TW" dirty="0"/>
              <a:t> dealer </a:t>
            </a:r>
            <a:r>
              <a:rPr lang="en-US" altLang="zh-TW" b="1" dirty="0">
                <a:solidFill>
                  <a:srgbClr val="FF0000"/>
                </a:solidFill>
              </a:rPr>
              <a:t>in Taiwan 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 flipH="1">
            <a:off x="1029426" y="3636615"/>
            <a:ext cx="432048" cy="180020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37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38588" y="2556495"/>
            <a:ext cx="5951652" cy="1764267"/>
          </a:xfrm>
        </p:spPr>
        <p:txBody>
          <a:bodyPr/>
          <a:lstStyle/>
          <a:p>
            <a:r>
              <a:rPr lang="zh-TW" altLang="en-US" dirty="0" smtClean="0"/>
              <a:t>報告完畢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感謝聆聽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512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內容版面配置區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69" y="4134723"/>
            <a:ext cx="4212985" cy="2996638"/>
          </a:xfr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69" y="1088994"/>
            <a:ext cx="4169181" cy="2891393"/>
          </a:xfrm>
          <a:prstGeom prst="rect">
            <a:avLst/>
          </a:prstGeom>
        </p:spPr>
      </p:pic>
      <p:sp>
        <p:nvSpPr>
          <p:cNvPr id="10" name="橢圓 9"/>
          <p:cNvSpPr/>
          <p:nvPr/>
        </p:nvSpPr>
        <p:spPr>
          <a:xfrm>
            <a:off x="9091116" y="2693224"/>
            <a:ext cx="1008112" cy="1279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852264" y="180231"/>
            <a:ext cx="9433048" cy="936103"/>
          </a:xfrm>
        </p:spPr>
        <p:txBody>
          <a:bodyPr>
            <a:noAutofit/>
          </a:bodyPr>
          <a:lstStyle/>
          <a:p>
            <a:pPr algn="l"/>
            <a:r>
              <a:rPr lang="zh-TW" altLang="en-US" sz="3600" b="1" dirty="0" smtClean="0">
                <a:solidFill>
                  <a:prstClr val="black"/>
                </a:solidFill>
                <a:latin typeface="新細明體"/>
              </a:rPr>
              <a:t>案例一：</a:t>
            </a:r>
            <a:r>
              <a:rPr lang="zh-TW" altLang="en-US" sz="3600" b="1" dirty="0">
                <a:solidFill>
                  <a:prstClr val="black"/>
                </a:solidFill>
                <a:latin typeface="新細明體"/>
              </a:rPr>
              <a:t>紙本公文</a:t>
            </a:r>
            <a:r>
              <a:rPr lang="zh-TW" altLang="en-US" sz="3600" b="1" dirty="0" smtClean="0">
                <a:solidFill>
                  <a:prstClr val="black"/>
                </a:solidFill>
                <a:latin typeface="新細明體"/>
              </a:rPr>
              <a:t>歸檔須編頁碼並加蓋騎縫章</a:t>
            </a:r>
            <a:endParaRPr lang="zh-TW" altLang="en-US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059" y="5364807"/>
            <a:ext cx="957262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圓角矩形圖說文字 5"/>
          <p:cNvSpPr/>
          <p:nvPr/>
        </p:nvSpPr>
        <p:spPr>
          <a:xfrm>
            <a:off x="7074892" y="1764407"/>
            <a:ext cx="1944216" cy="806773"/>
          </a:xfrm>
          <a:prstGeom prst="wedgeRoundRectCallout">
            <a:avLst>
              <a:gd name="adj1" fmla="val 54803"/>
              <a:gd name="adj2" fmla="val 85117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</a:rPr>
              <a:t>有編頁碼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圓角矩形圖說文字 10"/>
          <p:cNvSpPr/>
          <p:nvPr/>
        </p:nvSpPr>
        <p:spPr>
          <a:xfrm>
            <a:off x="6016639" y="4240882"/>
            <a:ext cx="1944216" cy="806773"/>
          </a:xfrm>
          <a:prstGeom prst="wedgeRoundRectCallout">
            <a:avLst>
              <a:gd name="adj1" fmla="val 56545"/>
              <a:gd name="adj2" fmla="val 96311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</a:rPr>
              <a:t>未蓋騎縫章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7557" y="972319"/>
            <a:ext cx="5374537" cy="61709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68000" indent="-468000"/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一、發生情形：承辦人紙本公文歸檔，漏編寫頁碼或未蓋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騎縫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章，造成退件，影響行政效率。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二、依本所檔案管理須知規定：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歸檔案件屬紙本型式者，應依文   件產生日期之先後順序，晚者在上，早者在下，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以鉛筆於文件依 序</a:t>
            </a:r>
            <a:r>
              <a:rPr lang="zh-TW" altLang="en-US" sz="26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編寫頁碼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，並於</a:t>
            </a:r>
            <a:r>
              <a:rPr lang="zh-TW" altLang="en-US" sz="26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頁首附註</a:t>
            </a:r>
            <a:r>
              <a:rPr lang="zh-TW" altLang="en-US" sz="2600" b="1" u="sng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總頁數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；文件係雙面書寫或列印者，亦同。頁碼編寫順序，先編本文，次編附件，由上而下於各頁右下角編寫頁碼。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歸檔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案件文稿、附件有二頁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以上者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，應裝訂妥當，</a:t>
            </a:r>
            <a:r>
              <a:rPr lang="zh-TW" altLang="en-US" sz="26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於騎縫處加</a:t>
            </a:r>
            <a:r>
              <a:rPr lang="zh-TW" altLang="en-US" sz="26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蓋</a:t>
            </a:r>
            <a:endParaRPr lang="en-US" altLang="zh-TW" sz="2600" b="1" u="sng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6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騎縫</a:t>
            </a:r>
            <a:r>
              <a:rPr lang="zh-TW" altLang="en-US" sz="26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章或職名章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144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17604" y="3716308"/>
            <a:ext cx="546100" cy="144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8515052" y="3564607"/>
            <a:ext cx="292469" cy="151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8411259" y="5364807"/>
            <a:ext cx="379766" cy="477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9017604" y="5553945"/>
            <a:ext cx="411551" cy="238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94172" y="180231"/>
            <a:ext cx="9624060" cy="1029558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prstClr val="black"/>
                </a:solidFill>
                <a:latin typeface="新細明體"/>
              </a:rPr>
              <a:t>案例二</a:t>
            </a:r>
            <a:r>
              <a:rPr lang="zh-TW" altLang="en-US" sz="3600" dirty="0" smtClean="0"/>
              <a:t>：</a:t>
            </a:r>
            <a:r>
              <a:rPr lang="zh-TW" altLang="en-US" sz="4000" b="1" dirty="0" smtClean="0"/>
              <a:t>創稿發文公文勿送單位存查</a:t>
            </a:r>
            <a:endParaRPr lang="zh-TW" altLang="en-US" sz="4000" b="1" dirty="0"/>
          </a:p>
        </p:txBody>
      </p:sp>
      <p:sp>
        <p:nvSpPr>
          <p:cNvPr id="7" name="矩形 6"/>
          <p:cNvSpPr/>
          <p:nvPr/>
        </p:nvSpPr>
        <p:spPr>
          <a:xfrm>
            <a:off x="574257" y="1260351"/>
            <a:ext cx="4968552" cy="5570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24" tIns="45712" rIns="91424" bIns="45712">
            <a:spAutoFit/>
          </a:bodyPr>
          <a:lstStyle/>
          <a:p>
            <a:pPr marL="288000" indent="-457200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一、發生情形：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日創稿核判發文公文，承辦人没送總發文室發文，以單位存查結案。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二、影響：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8000" indent="-457200">
              <a:spcBef>
                <a:spcPts val="600"/>
              </a:spcBef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發文函稿但承辦人以單位存查結案，系統雖會出現提示字句，但承辦人如不注意按確定，系統會允許單位存查。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8000" indent="-457200">
              <a:spcBef>
                <a:spcPts val="600"/>
              </a:spcBef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案例核判日為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日，發文日為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23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日影響單位及本所整體公文處理時效。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8000" indent="-457200">
              <a:spcBef>
                <a:spcPts val="600"/>
              </a:spcBef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改善：請承辦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人有發文之函稿，公文流程要送總發文室，勿點單位存查。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547021"/>
              </p:ext>
            </p:extLst>
          </p:nvPr>
        </p:nvGraphicFramePr>
        <p:xfrm>
          <a:off x="5706739" y="1723766"/>
          <a:ext cx="4680521" cy="387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文件" r:id="rId3" imgW="5285434" imgH="3880637" progId="Word.Document.12">
                  <p:embed/>
                </p:oleObj>
              </mc:Choice>
              <mc:Fallback>
                <p:oleObj name="文件" r:id="rId3" imgW="5285434" imgH="38806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06739" y="1723766"/>
                        <a:ext cx="4680521" cy="387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橢圓 10"/>
          <p:cNvSpPr/>
          <p:nvPr/>
        </p:nvSpPr>
        <p:spPr>
          <a:xfrm>
            <a:off x="8827007" y="2603081"/>
            <a:ext cx="936104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7938988" y="2916535"/>
            <a:ext cx="21602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8299028" y="3032931"/>
            <a:ext cx="21602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9115366" y="4386421"/>
            <a:ext cx="551813" cy="6903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638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9161" y="180231"/>
            <a:ext cx="9467125" cy="1260211"/>
          </a:xfrm>
        </p:spPr>
        <p:txBody>
          <a:bodyPr>
            <a:noAutofit/>
          </a:bodyPr>
          <a:lstStyle/>
          <a:p>
            <a:pPr algn="l">
              <a:tabLst>
                <a:tab pos="357125" algn="l"/>
              </a:tabLst>
            </a:pPr>
            <a:r>
              <a:rPr lang="zh-TW" altLang="en-US" sz="3600" b="1" dirty="0" smtClean="0">
                <a:latin typeface="+mj-ea"/>
              </a:rPr>
              <a:t>案例三：</a:t>
            </a:r>
            <a:r>
              <a:rPr lang="zh-TW" altLang="en-US" sz="3600" b="1" dirty="0">
                <a:latin typeface="+mj-ea"/>
              </a:rPr>
              <a:t>辦理</a:t>
            </a:r>
            <a:r>
              <a:rPr lang="zh-TW" altLang="en-US" sz="3600" b="1" dirty="0" smtClean="0">
                <a:latin typeface="+mj-ea"/>
              </a:rPr>
              <a:t>小額採購申請，洽「拒絕往來</a:t>
            </a:r>
            <a:r>
              <a:rPr lang="en-US" altLang="zh-TW" sz="3600" b="1" dirty="0" smtClean="0">
                <a:latin typeface="+mj-ea"/>
              </a:rPr>
              <a:t/>
            </a:r>
            <a:br>
              <a:rPr lang="en-US" altLang="zh-TW" sz="3600" b="1" dirty="0" smtClean="0">
                <a:latin typeface="+mj-ea"/>
              </a:rPr>
            </a:br>
            <a:r>
              <a:rPr lang="zh-TW" altLang="en-US" sz="3600" b="1" dirty="0">
                <a:latin typeface="+mj-ea"/>
              </a:rPr>
              <a:t> </a:t>
            </a:r>
            <a:r>
              <a:rPr lang="zh-TW" altLang="en-US" sz="3600" b="1" dirty="0" smtClean="0">
                <a:latin typeface="+mj-ea"/>
              </a:rPr>
              <a:t>              廠商」施作，衍生</a:t>
            </a:r>
            <a:r>
              <a:rPr lang="zh-TW" altLang="en-US" sz="3600" b="1" dirty="0">
                <a:latin typeface="+mj-ea"/>
              </a:rPr>
              <a:t>之</a:t>
            </a:r>
            <a:r>
              <a:rPr lang="zh-TW" altLang="en-US" sz="3600" b="1" dirty="0" smtClean="0">
                <a:latin typeface="+mj-ea"/>
              </a:rPr>
              <a:t>問題及後續處理</a:t>
            </a:r>
            <a:endParaRPr lang="zh-TW" altLang="en-US" sz="3600" b="1" dirty="0">
              <a:latin typeface="+mj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94172" y="1346875"/>
            <a:ext cx="9649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1088" indent="-1081088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一、發生情形：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81088" indent="-1081088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1.NH10620502</a:t>
            </a:r>
            <a:r>
              <a:rPr lang="zh-TW" altLang="en-US" sz="2400" dirty="0" smtClean="0">
                <a:latin typeface="新細明體"/>
                <a:ea typeface="新細明體"/>
              </a:rPr>
              <a:t>「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銲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接機程式控制器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檢修</a:t>
            </a:r>
            <a:r>
              <a:rPr lang="zh-TW" altLang="en-US" sz="2400" dirty="0" smtClean="0">
                <a:latin typeface="新細明體"/>
                <a:ea typeface="新細明體"/>
              </a:rPr>
              <a:t>」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金額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20,475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元，於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81088" indent="-1081088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日奉單位核可並洽廣峰機械股份有限公司施作，且於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28</a:t>
            </a:r>
          </a:p>
          <a:p>
            <a:pPr marL="1081088" indent="-1081088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完成結報付款。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450156" y="2916535"/>
            <a:ext cx="9659634" cy="4144462"/>
            <a:chOff x="742044" y="2585565"/>
            <a:chExt cx="9659634" cy="4263443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044" y="2585565"/>
              <a:ext cx="5112568" cy="4248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6660" y="3671067"/>
              <a:ext cx="5415018" cy="3177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橢圓 12"/>
            <p:cNvSpPr/>
            <p:nvPr/>
          </p:nvSpPr>
          <p:spPr>
            <a:xfrm>
              <a:off x="1530276" y="5796855"/>
              <a:ext cx="2376264" cy="79208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橢圓 13"/>
            <p:cNvSpPr/>
            <p:nvPr/>
          </p:nvSpPr>
          <p:spPr>
            <a:xfrm>
              <a:off x="5854612" y="5436815"/>
              <a:ext cx="4388632" cy="100811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5" name="直線單箭頭接點 14"/>
            <p:cNvCxnSpPr>
              <a:endCxn id="14" idx="2"/>
            </p:cNvCxnSpPr>
            <p:nvPr/>
          </p:nvCxnSpPr>
          <p:spPr>
            <a:xfrm flipV="1">
              <a:off x="3906540" y="5940871"/>
              <a:ext cx="1948072" cy="25202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字方塊 15"/>
            <p:cNvSpPr txBox="1"/>
            <p:nvPr/>
          </p:nvSpPr>
          <p:spPr>
            <a:xfrm>
              <a:off x="3762524" y="5652839"/>
              <a:ext cx="209208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拒絕往來廠商</a:t>
              </a:r>
              <a:endPara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21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738188" y="902668"/>
            <a:ext cx="9553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893763"/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2.NH1070067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銲機水箱清潔及夾砂管更換」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金額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14,600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-893763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日奉單位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核可並洽廣峰機械股份有限公司施作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，且於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-893763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日完成結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報付款</a:t>
            </a:r>
            <a:r>
              <a:rPr lang="zh-TW" altLang="en-US" sz="2400" dirty="0" smtClean="0">
                <a:latin typeface="標楷體"/>
                <a:ea typeface="標楷體"/>
              </a:rPr>
              <a:t>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484232" y="2238019"/>
            <a:ext cx="9807506" cy="4550383"/>
            <a:chOff x="306140" y="2480197"/>
            <a:chExt cx="9807506" cy="4118335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40" y="2480197"/>
              <a:ext cx="5386018" cy="3960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8628" y="3420591"/>
              <a:ext cx="5415018" cy="3177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橢圓 20"/>
            <p:cNvSpPr/>
            <p:nvPr/>
          </p:nvSpPr>
          <p:spPr>
            <a:xfrm>
              <a:off x="666180" y="5292799"/>
              <a:ext cx="2808312" cy="64807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橢圓 21"/>
            <p:cNvSpPr/>
            <p:nvPr/>
          </p:nvSpPr>
          <p:spPr>
            <a:xfrm>
              <a:off x="6426820" y="5292799"/>
              <a:ext cx="3456384" cy="64807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3" name="直線單箭頭接點 22"/>
            <p:cNvCxnSpPr>
              <a:endCxn id="22" idx="2"/>
            </p:cNvCxnSpPr>
            <p:nvPr/>
          </p:nvCxnSpPr>
          <p:spPr>
            <a:xfrm>
              <a:off x="3474492" y="5616835"/>
              <a:ext cx="2952328" cy="0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字方塊 23"/>
            <p:cNvSpPr txBox="1"/>
            <p:nvPr/>
          </p:nvSpPr>
          <p:spPr>
            <a:xfrm>
              <a:off x="3762524" y="5176857"/>
              <a:ext cx="209208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拒絕往來廠商</a:t>
              </a:r>
              <a:endPara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46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882203" y="824292"/>
            <a:ext cx="894309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7305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審計部赴本所進行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年度財務抽查，請本所查填之調查表其一為是否為拒絕往來廠商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，本所採購期間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日確為拒絕往來期間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(104.8.29~107.8.28)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59326"/>
              </p:ext>
            </p:extLst>
          </p:nvPr>
        </p:nvGraphicFramePr>
        <p:xfrm>
          <a:off x="882203" y="1886121"/>
          <a:ext cx="90424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工作表" r:id="rId3" imgW="10843200" imgH="830508" progId="Excel.Sheet.12">
                  <p:embed/>
                </p:oleObj>
              </mc:Choice>
              <mc:Fallback>
                <p:oleObj name="工作表" r:id="rId3" imgW="10843200" imgH="83050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2203" y="1886121"/>
                        <a:ext cx="90424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810196" y="2772519"/>
            <a:ext cx="910742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185738">
              <a:spcBef>
                <a:spcPts val="600"/>
              </a:spcBef>
              <a:spcAft>
                <a:spcPts val="600"/>
              </a:spcAft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本案屬小額購案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萬元以下，申請時無須加會監辦單位。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0363" indent="-273050">
              <a:spcBef>
                <a:spcPts val="600"/>
              </a:spcBef>
              <a:spcAft>
                <a:spcPts val="600"/>
              </a:spcAft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本案承辦人員係為新進人員，未曾接受採購法相關訓練課程，</a:t>
            </a:r>
            <a:r>
              <a:rPr lang="zh-TW" altLang="en-US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列印拒絕往來廠商查詢之資料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，不清楚其用途。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0363" indent="-273050">
              <a:spcBef>
                <a:spcPts val="600"/>
              </a:spcBef>
              <a:spcAft>
                <a:spcPts val="600"/>
              </a:spcAft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本案已完成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施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作驗收</a:t>
            </a:r>
            <a:r>
              <a:rPr lang="zh-TW" altLang="en-US" dirty="0" smtClean="0">
                <a:latin typeface="新細明體"/>
                <a:ea typeface="新細明體"/>
              </a:rPr>
              <a:t>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結報時因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所購案量較多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，致產生漏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未注意承作廠商係屬拒絕往來廠商之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情況而撥付款項。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080957" y="5148755"/>
            <a:ext cx="8744338" cy="1368153"/>
            <a:chOff x="900547" y="5089480"/>
            <a:chExt cx="8744338" cy="1368153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547" y="5089480"/>
              <a:ext cx="8744338" cy="1368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橢圓 2"/>
            <p:cNvSpPr/>
            <p:nvPr/>
          </p:nvSpPr>
          <p:spPr>
            <a:xfrm>
              <a:off x="2303510" y="5719204"/>
              <a:ext cx="1800200" cy="4901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橢圓 3"/>
            <p:cNvSpPr/>
            <p:nvPr/>
          </p:nvSpPr>
          <p:spPr>
            <a:xfrm>
              <a:off x="6786860" y="5766338"/>
              <a:ext cx="1944216" cy="4901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11" name="直線單箭頭接點 10"/>
          <p:cNvCxnSpPr/>
          <p:nvPr/>
        </p:nvCxnSpPr>
        <p:spPr>
          <a:xfrm>
            <a:off x="2483920" y="4284687"/>
            <a:ext cx="702540" cy="149379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97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8188" y="684287"/>
            <a:ext cx="3024336" cy="648072"/>
          </a:xfrm>
        </p:spPr>
        <p:txBody>
          <a:bodyPr>
            <a:normAutofit/>
          </a:bodyPr>
          <a:lstStyle/>
          <a:p>
            <a:pPr algn="l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二、後續處理措施：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584437" y="1332359"/>
            <a:ext cx="4284476" cy="5454885"/>
            <a:chOff x="594172" y="972319"/>
            <a:chExt cx="4284476" cy="5166853"/>
          </a:xfrm>
        </p:grpSpPr>
        <p:sp>
          <p:nvSpPr>
            <p:cNvPr id="5" name="文字方塊 4"/>
            <p:cNvSpPr txBox="1"/>
            <p:nvPr/>
          </p:nvSpPr>
          <p:spPr>
            <a:xfrm>
              <a:off x="594172" y="1647086"/>
              <a:ext cx="4248472" cy="1708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簽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：</a:t>
              </a:r>
              <a:r>
                <a: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(1)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敘明理由</a:t>
              </a:r>
              <a:endPara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endParaRPr>
            </a:p>
            <a:p>
              <a:pPr marL="542925"/>
              <a:r>
                <a: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(2)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後續處理措施：</a:t>
              </a:r>
              <a:endPara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endParaRPr>
            </a:p>
            <a:p>
              <a:pPr marL="542925"/>
              <a:r>
                <a: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1.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加強訓練</a:t>
              </a:r>
              <a:endPara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endParaRPr>
            </a:p>
            <a:p>
              <a:pPr marL="811213" indent="-268288"/>
              <a:r>
                <a: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2.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依採購法第</a:t>
              </a:r>
              <a:r>
                <a: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50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條第</a:t>
              </a:r>
              <a:r>
                <a: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2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項</a:t>
              </a:r>
              <a:r>
                <a:rPr lang="zh-TW" altLang="en-US" u="sng" dirty="0" smtClean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不解除契約</a:t>
              </a:r>
              <a:endParaRPr lang="en-US" altLang="zh-TW" u="sng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endParaRPr>
            </a:p>
          </p:txBody>
        </p:sp>
        <p:sp>
          <p:nvSpPr>
            <p:cNvPr id="6" name="向下箭號 5"/>
            <p:cNvSpPr/>
            <p:nvPr/>
          </p:nvSpPr>
          <p:spPr>
            <a:xfrm>
              <a:off x="2520386" y="3369818"/>
              <a:ext cx="216024" cy="34580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594172" y="3691780"/>
              <a:ext cx="4284476" cy="13849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移請秘書室發函</a:t>
              </a:r>
              <a:r>
                <a: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敘明解除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契約不符合公共利益之事由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，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依採購法第</a:t>
              </a:r>
              <a:r>
                <a: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50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條第</a:t>
              </a:r>
              <a:r>
                <a: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2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項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報請上級機關</a:t>
              </a:r>
              <a:r>
                <a: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原能會</a:t>
              </a:r>
              <a:r>
                <a: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核准</a:t>
              </a:r>
              <a:r>
                <a:rPr lang="zh-TW" altLang="en-US" u="sng" dirty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不解除</a:t>
              </a:r>
              <a:r>
                <a:rPr lang="zh-TW" altLang="en-US" u="sng" dirty="0" smtClean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契約</a:t>
              </a:r>
              <a:endParaRPr lang="zh-TW" altLang="en-US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94172" y="5446675"/>
              <a:ext cx="4282207" cy="6924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原能會核准函</a:t>
              </a:r>
              <a:r>
                <a:rPr lang="en-US" altLang="zh-TW" sz="18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(107.3.15</a:t>
              </a:r>
              <a:r>
                <a:rPr lang="zh-TW" altLang="en-US" sz="18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會秘字第</a:t>
              </a:r>
              <a:r>
                <a:rPr lang="en-US" altLang="zh-TW" sz="18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1070002872</a:t>
              </a:r>
              <a:r>
                <a:rPr lang="zh-TW" altLang="en-US" sz="18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號函同意備查</a:t>
              </a:r>
              <a:r>
                <a:rPr lang="en-US" altLang="zh-TW" sz="18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2" name="向下箭號 11"/>
            <p:cNvSpPr/>
            <p:nvPr/>
          </p:nvSpPr>
          <p:spPr>
            <a:xfrm>
              <a:off x="2554121" y="5076774"/>
              <a:ext cx="216024" cy="34580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1800306" y="972319"/>
              <a:ext cx="165618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106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年度案例</a:t>
              </a:r>
              <a:endParaRPr lang="zh-TW" altLang="en-US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5438653" y="1332359"/>
            <a:ext cx="3986487" cy="5064509"/>
            <a:chOff x="5438653" y="1620391"/>
            <a:chExt cx="3986487" cy="4787100"/>
          </a:xfrm>
        </p:grpSpPr>
        <p:grpSp>
          <p:nvGrpSpPr>
            <p:cNvPr id="14" name="群組 13"/>
            <p:cNvGrpSpPr/>
            <p:nvPr/>
          </p:nvGrpSpPr>
          <p:grpSpPr>
            <a:xfrm>
              <a:off x="5438653" y="1620391"/>
              <a:ext cx="3986487" cy="4787100"/>
              <a:chOff x="5438653" y="1620391"/>
              <a:chExt cx="3986487" cy="4787100"/>
            </a:xfrm>
          </p:grpSpPr>
          <p:sp>
            <p:nvSpPr>
              <p:cNvPr id="13" name="文字方塊 12"/>
              <p:cNvSpPr txBox="1"/>
              <p:nvPr/>
            </p:nvSpPr>
            <p:spPr>
              <a:xfrm>
                <a:off x="5438653" y="2294314"/>
                <a:ext cx="3986487" cy="300082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簽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：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(1)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敘明理由</a:t>
                </a:r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endParaRPr>
              </a:p>
              <a:p>
                <a:pPr marL="542925"/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(2)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後續處理措施：</a:t>
                </a:r>
                <a:endPara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endParaRPr>
              </a:p>
              <a:p>
                <a:pPr marL="542925"/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1.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加強訓練</a:t>
                </a:r>
                <a:endPara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endParaRPr>
              </a:p>
              <a:p>
                <a:pPr marL="803275" indent="-260350"/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2.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依採購法第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50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條第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2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項</a:t>
                </a:r>
                <a:r>
                  <a:rPr lang="zh-TW" altLang="en-US" u="sng" dirty="0" smtClean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解除契約並收回貨款</a:t>
                </a:r>
                <a:endParaRPr lang="en-US" altLang="zh-TW" u="sng" dirty="0" smtClean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endParaRPr>
              </a:p>
              <a:p>
                <a:pPr marL="803275" indent="-260350"/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3.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依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政府採購法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第</a:t>
                </a:r>
                <a:r>
                  <a:rPr lang="en-US" altLang="zh-TW" dirty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101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條第</a:t>
                </a:r>
                <a:r>
                  <a:rPr lang="en-US" altLang="zh-TW" dirty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1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項第</a:t>
                </a:r>
                <a:r>
                  <a:rPr lang="en-US" altLang="zh-TW" dirty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12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款規定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，查察是否有可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歸責於廠商之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事由，須刊登公報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?</a:t>
                </a:r>
              </a:p>
            </p:txBody>
          </p:sp>
          <p:sp>
            <p:nvSpPr>
              <p:cNvPr id="15" name="文字方塊 14"/>
              <p:cNvSpPr txBox="1"/>
              <p:nvPr/>
            </p:nvSpPr>
            <p:spPr>
              <a:xfrm>
                <a:off x="6768858" y="1620391"/>
                <a:ext cx="169218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107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年度案例</a:t>
                </a:r>
                <a:endPara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25" name="文字方塊 24"/>
              <p:cNvSpPr txBox="1"/>
              <p:nvPr/>
            </p:nvSpPr>
            <p:spPr>
              <a:xfrm>
                <a:off x="5438653" y="5668827"/>
                <a:ext cx="3986487" cy="7386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收回廠商貨款檢附簽影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本會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主計室，並將貨款繳至出納科</a:t>
                </a:r>
                <a:endPara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endParaRPr>
              </a:p>
            </p:txBody>
          </p:sp>
        </p:grpSp>
        <p:sp>
          <p:nvSpPr>
            <p:cNvPr id="16" name="向下箭號 15"/>
            <p:cNvSpPr/>
            <p:nvPr/>
          </p:nvSpPr>
          <p:spPr>
            <a:xfrm>
              <a:off x="7222691" y="5295135"/>
              <a:ext cx="216024" cy="34580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277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6256" y="540271"/>
            <a:ext cx="2664297" cy="504056"/>
          </a:xfrm>
        </p:spPr>
        <p:txBody>
          <a:bodyPr>
            <a:normAutofit/>
          </a:bodyPr>
          <a:lstStyle/>
          <a:p>
            <a:pPr algn="l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三、建議事項：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65282" y="1188343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88" indent="-534988"/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政府採購法第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103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條規定，被刊登為拒絕往來廠商，</a:t>
            </a:r>
            <a:r>
              <a:rPr lang="zh-TW" altLang="en-US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在刊登期間內不得參加投標或為決標對象或分包廠商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65282" y="5852492"/>
            <a:ext cx="88018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534988"/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請同仁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在辦理小額採購前，務必先至政府電子採購網查詢提供報價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廠商是否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為拒絕往來廠商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，並將查詢結果列印檢附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於請購案中陳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核</a:t>
            </a:r>
            <a:r>
              <a:rPr lang="zh-TW" altLang="en-US" b="1" dirty="0" smtClean="0">
                <a:latin typeface="標楷體"/>
                <a:ea typeface="標楷體"/>
              </a:rPr>
              <a:t>。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如屬於拒絕往來廠商，不得洽該廠商議價，應另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尋其他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廠商</a:t>
            </a:r>
            <a:r>
              <a:rPr lang="zh-TW" altLang="en-US" b="1" dirty="0" smtClean="0">
                <a:latin typeface="新細明體"/>
                <a:ea typeface="新細明體"/>
              </a:rPr>
              <a:t>，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以免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違反採購法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規定。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橢圓 3"/>
          <p:cNvSpPr/>
          <p:nvPr/>
        </p:nvSpPr>
        <p:spPr>
          <a:xfrm>
            <a:off x="594172" y="4428703"/>
            <a:ext cx="2719382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1" name="群組 10"/>
          <p:cNvGrpSpPr/>
          <p:nvPr/>
        </p:nvGrpSpPr>
        <p:grpSpPr>
          <a:xfrm>
            <a:off x="594172" y="2002630"/>
            <a:ext cx="9001000" cy="3767388"/>
            <a:chOff x="594172" y="2002630"/>
            <a:chExt cx="9001000" cy="376738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2484" y="2002630"/>
              <a:ext cx="6192688" cy="376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172" y="4284687"/>
              <a:ext cx="3096345" cy="1296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橢圓形圖說文字 7"/>
            <p:cNvSpPr/>
            <p:nvPr/>
          </p:nvSpPr>
          <p:spPr>
            <a:xfrm>
              <a:off x="865282" y="2031092"/>
              <a:ext cx="2448272" cy="2520280"/>
            </a:xfrm>
            <a:prstGeom prst="wedgeEllipseCallout">
              <a:avLst>
                <a:gd name="adj1" fmla="val 55268"/>
                <a:gd name="adj2" fmla="val -3556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18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本作業說明已於</a:t>
              </a:r>
              <a:r>
                <a:rPr lang="en-US" altLang="zh-TW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105</a:t>
              </a:r>
              <a:r>
                <a:rPr lang="zh-TW" altLang="en-US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年</a:t>
              </a:r>
              <a:r>
                <a:rPr lang="en-US" altLang="zh-TW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5</a:t>
              </a:r>
              <a:r>
                <a:rPr lang="zh-TW" altLang="en-US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月</a:t>
              </a:r>
              <a:r>
                <a:rPr lang="en-US" altLang="zh-TW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25</a:t>
              </a:r>
              <a:r>
                <a:rPr lang="zh-TW" altLang="en-US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日刊登於本所</a:t>
              </a:r>
              <a:r>
                <a:rPr lang="zh-TW" altLang="en-US" sz="18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網頁宣導</a:t>
              </a:r>
              <a:r>
                <a:rPr lang="zh-TW" altLang="en-US" sz="1800" u="sng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並</a:t>
              </a:r>
              <a:r>
                <a:rPr lang="zh-TW" altLang="en-US" sz="1800" u="sng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於採購系統上提醒並連結工程會查詢網</a:t>
              </a:r>
              <a:endParaRPr lang="zh-TW" altLang="en-US" sz="1800" u="sng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7" name="直線單箭頭接點 6"/>
            <p:cNvCxnSpPr/>
            <p:nvPr/>
          </p:nvCxnSpPr>
          <p:spPr>
            <a:xfrm flipH="1">
              <a:off x="1458268" y="4284687"/>
              <a:ext cx="180020" cy="36004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306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725746" y="1044327"/>
            <a:ext cx="9445490" cy="5369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542925">
              <a:lnSpc>
                <a:spcPts val="4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依照政府採購法第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103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項：機關採購因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特殊需要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經上級機關核准者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，不適用前項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被刊登為拒絕往來廠商，在刊登期間內不得參加投標或為決標對象或分包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廠商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之規定。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例如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儀器維修非得原廠代理商不可者或該儀器系統係屬訂製品，非原設計者不可者，得敘明</a:t>
            </a:r>
            <a:r>
              <a:rPr lang="zh-TW" altLang="en-US" sz="2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特殊</a:t>
            </a:r>
            <a:r>
              <a:rPr lang="zh-TW" altLang="en-US" sz="24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需要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簽奉核可後</a:t>
            </a:r>
            <a:r>
              <a:rPr lang="zh-TW" altLang="en-US" sz="2400" dirty="0" smtClean="0">
                <a:latin typeface="新細明體"/>
                <a:ea typeface="新細明體"/>
              </a:rPr>
              <a:t>，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移請秘書室管理科報上級機關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原能會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核准，即可洽拒絕往來廠商施作。但建議採購金額較大且特殊需求具體明確者之購案</a:t>
            </a:r>
            <a:r>
              <a:rPr lang="zh-TW" altLang="en-US" sz="2400" dirty="0" smtClean="0">
                <a:latin typeface="新細明體"/>
                <a:ea typeface="新細明體"/>
              </a:rPr>
              <a:t>，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再採行此條款，比較不易被上級退件。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8000" indent="-542925">
              <a:lnSpc>
                <a:spcPts val="4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修正本所小額購案自我檢核表，</a:t>
            </a:r>
            <a:r>
              <a:rPr lang="zh-TW" altLang="en-US" sz="24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增列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是否為</a:t>
            </a:r>
            <a:r>
              <a:rPr lang="zh-TW" altLang="en-US" sz="24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拒絕往來廠商之檢核事項</a:t>
            </a:r>
            <a:r>
              <a:rPr lang="zh-TW" altLang="en-US" sz="2400" dirty="0" smtClean="0">
                <a:latin typeface="標楷體"/>
                <a:ea typeface="標楷體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055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1343</Words>
  <Application>Microsoft Office PowerPoint</Application>
  <PresentationFormat>自訂</PresentationFormat>
  <Paragraphs>67</Paragraphs>
  <Slides>13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13</vt:i4>
      </vt:variant>
    </vt:vector>
  </HeadingPairs>
  <TitlesOfParts>
    <vt:vector size="16" baseType="lpstr">
      <vt:lpstr>Office 佈景主題</vt:lpstr>
      <vt:lpstr>文件</vt:lpstr>
      <vt:lpstr>工作表</vt:lpstr>
      <vt:lpstr>行政人員座談會</vt:lpstr>
      <vt:lpstr>案例一：紙本公文歸檔須編頁碼並加蓋騎縫章</vt:lpstr>
      <vt:lpstr>案例二：創稿發文公文勿送單位存查</vt:lpstr>
      <vt:lpstr>案例三：辦理小額採購申請，洽「拒絕往來                廠商」施作，衍生之問題及後續處理</vt:lpstr>
      <vt:lpstr>PowerPoint 簡報</vt:lpstr>
      <vt:lpstr>PowerPoint 簡報</vt:lpstr>
      <vt:lpstr>二、後續處理措施：</vt:lpstr>
      <vt:lpstr>三、建議事項：</vt:lpstr>
      <vt:lpstr>PowerPoint 簡報</vt:lpstr>
      <vt:lpstr>案例四：運用獨家代理之錯誤樣態</vt:lpstr>
      <vt:lpstr>PowerPoint 簡報</vt:lpstr>
      <vt:lpstr>二、建議事項：</vt:lpstr>
      <vt:lpstr>報告完畢 感謝聆聽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孫筱玲</dc:creator>
  <cp:lastModifiedBy>asus</cp:lastModifiedBy>
  <cp:revision>171</cp:revision>
  <cp:lastPrinted>2018-03-21T06:15:22Z</cp:lastPrinted>
  <dcterms:created xsi:type="dcterms:W3CDTF">2016-03-02T01:31:29Z</dcterms:created>
  <dcterms:modified xsi:type="dcterms:W3CDTF">2018-03-29T05:52:09Z</dcterms:modified>
</cp:coreProperties>
</file>