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5"/>
  </p:notesMasterIdLst>
  <p:sldIdLst>
    <p:sldId id="256" r:id="rId2"/>
    <p:sldId id="267" r:id="rId3"/>
    <p:sldId id="287" r:id="rId4"/>
    <p:sldId id="274" r:id="rId5"/>
    <p:sldId id="280" r:id="rId6"/>
    <p:sldId id="268" r:id="rId7"/>
    <p:sldId id="282" r:id="rId8"/>
    <p:sldId id="283" r:id="rId9"/>
    <p:sldId id="275" r:id="rId10"/>
    <p:sldId id="270" r:id="rId11"/>
    <p:sldId id="258" r:id="rId12"/>
    <p:sldId id="259" r:id="rId13"/>
    <p:sldId id="271" r:id="rId14"/>
    <p:sldId id="285" r:id="rId15"/>
    <p:sldId id="286" r:id="rId16"/>
    <p:sldId id="272" r:id="rId17"/>
    <p:sldId id="260" r:id="rId18"/>
    <p:sldId id="261" r:id="rId19"/>
    <p:sldId id="284" r:id="rId20"/>
    <p:sldId id="278" r:id="rId21"/>
    <p:sldId id="277" r:id="rId22"/>
    <p:sldId id="279" r:id="rId23"/>
    <p:sldId id="264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60"/>
  </p:normalViewPr>
  <p:slideViewPr>
    <p:cSldViewPr>
      <p:cViewPr varScale="1">
        <p:scale>
          <a:sx n="55" d="100"/>
          <a:sy n="55" d="100"/>
        </p:scale>
        <p:origin x="1084" y="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7D84-9D4D-4604-890B-8D1E78216918}" type="datetimeFigureOut">
              <a:rPr lang="zh-TW" altLang="en-US" smtClean="0"/>
              <a:t>2018/1/30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536C2-15DE-438B-86DE-4DC3DE94EA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3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36C2-15DE-438B-86DE-4DC3DE94EA2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35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36C2-15DE-438B-86DE-4DC3DE94EA2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48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90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64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67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4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41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88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04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2817"/>
            <a:ext cx="7772870" cy="43529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3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68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84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55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9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04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51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52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2816"/>
            <a:ext cx="7773339" cy="4352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63093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2060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6309320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206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defRPr>
            </a:lvl1pPr>
          </a:lstStyle>
          <a:p>
            <a:r>
              <a:rPr lang="zh-TW" altLang="en-US" smtClean="0"/>
              <a:t>中原大學教育所　鄧文章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6309320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002060"/>
                </a:solidFill>
              </a:defRPr>
            </a:lvl1pPr>
          </a:lstStyle>
          <a:p>
            <a:fld id="{25B1E378-8683-41E5-B4C0-1D7A9A80D7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79264" y="-526"/>
            <a:ext cx="1642820" cy="49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526"/>
            <a:ext cx="1179264" cy="104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面對離別：撫慰失落的</a:t>
            </a:r>
            <a:r>
              <a:rPr lang="zh-TW" altLang="en-US" b="1" dirty="0" smtClean="0"/>
              <a:t>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/>
              <a:t>談悲傷的陪伴與</a:t>
            </a:r>
            <a:r>
              <a:rPr lang="zh-TW" altLang="en-US" b="1" dirty="0" smtClean="0"/>
              <a:t>輔導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中原大學教育所　鄧文章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6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當無法</a:t>
            </a:r>
            <a:r>
              <a:rPr lang="zh-TW" altLang="en-US" dirty="0"/>
              <a:t>戰</a:t>
            </a:r>
            <a:r>
              <a:rPr lang="zh-TW" altLang="en-US" dirty="0" smtClean="0"/>
              <a:t>或逃時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A25-4065-4068-AC03-90FC451BD9F4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5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330" y="1772816"/>
            <a:ext cx="3526630" cy="40183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100" dirty="0"/>
              <a:t>否認</a:t>
            </a:r>
            <a:endParaRPr lang="en-US" altLang="zh-TW" sz="2100" dirty="0"/>
          </a:p>
          <a:p>
            <a:pPr lvl="1">
              <a:lnSpc>
                <a:spcPct val="100000"/>
              </a:lnSpc>
            </a:pPr>
            <a:r>
              <a:rPr lang="zh-TW" altLang="en-US" sz="2100" dirty="0"/>
              <a:t>暫時性的防衛</a:t>
            </a:r>
            <a:endParaRPr lang="en-US" altLang="zh-TW" sz="2100" dirty="0"/>
          </a:p>
          <a:p>
            <a:pPr lvl="1">
              <a:lnSpc>
                <a:spcPct val="100000"/>
              </a:lnSpc>
            </a:pPr>
            <a:r>
              <a:rPr lang="zh-TW" altLang="en-US" sz="2100" dirty="0"/>
              <a:t>創造性的防衛</a:t>
            </a:r>
            <a:endParaRPr lang="en-US" altLang="zh-TW" sz="2100" dirty="0"/>
          </a:p>
          <a:p>
            <a:pPr>
              <a:lnSpc>
                <a:spcPct val="100000"/>
              </a:lnSpc>
            </a:pPr>
            <a:r>
              <a:rPr lang="zh-TW" altLang="en-US" sz="2100" dirty="0"/>
              <a:t>憤怒</a:t>
            </a:r>
            <a:endParaRPr lang="en-US" altLang="zh-TW" sz="2100" dirty="0"/>
          </a:p>
          <a:p>
            <a:pPr lvl="1">
              <a:lnSpc>
                <a:spcPct val="100000"/>
              </a:lnSpc>
            </a:pPr>
            <a:r>
              <a:rPr lang="zh-TW" altLang="en-US" sz="2100" dirty="0"/>
              <a:t>退後而壓縮的情緒，無力→憤怒→ 恐懼</a:t>
            </a:r>
            <a:endParaRPr lang="en-US" altLang="zh-TW" sz="2100" dirty="0"/>
          </a:p>
          <a:p>
            <a:pPr lvl="1">
              <a:lnSpc>
                <a:spcPct val="100000"/>
              </a:lnSpc>
            </a:pPr>
            <a:r>
              <a:rPr lang="zh-TW" altLang="en-US" sz="2100" dirty="0"/>
              <a:t>銷熔</a:t>
            </a:r>
            <a:r>
              <a:rPr lang="zh-TW" altLang="en-US" sz="2100" dirty="0" smtClean="0"/>
              <a:t>壓抑盔甲</a:t>
            </a:r>
            <a:r>
              <a:rPr lang="zh-TW" altLang="en-US" sz="2100" dirty="0"/>
              <a:t>而療</a:t>
            </a:r>
            <a:r>
              <a:rPr lang="zh-TW" altLang="en-US" sz="2100" dirty="0" smtClean="0"/>
              <a:t>癒</a:t>
            </a:r>
            <a:endParaRPr lang="en-US" altLang="zh-TW" sz="2100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>
          <a:xfrm>
            <a:off x="4355976" y="1772816"/>
            <a:ext cx="4102224" cy="40183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2100" dirty="0"/>
              <a:t>討價還價</a:t>
            </a:r>
            <a:endParaRPr lang="en-US" altLang="zh-TW" sz="2100" dirty="0"/>
          </a:p>
          <a:p>
            <a:pPr lvl="1">
              <a:lnSpc>
                <a:spcPct val="100000"/>
              </a:lnSpc>
            </a:pPr>
            <a:r>
              <a:rPr lang="zh-TW" altLang="en-US" sz="2100" dirty="0"/>
              <a:t>退回早期的</a:t>
            </a:r>
            <a:r>
              <a:rPr lang="zh-TW" altLang="en-US" sz="2100" dirty="0" smtClean="0"/>
              <a:t>祈求</a:t>
            </a:r>
            <a:endParaRPr lang="en-US" altLang="zh-TW" sz="2100" dirty="0"/>
          </a:p>
          <a:p>
            <a:pPr lvl="1">
              <a:lnSpc>
                <a:spcPct val="100000"/>
              </a:lnSpc>
            </a:pPr>
            <a:r>
              <a:rPr lang="zh-TW" altLang="en-US" sz="2100" dirty="0"/>
              <a:t>希望與絕望之間的</a:t>
            </a:r>
            <a:r>
              <a:rPr lang="zh-TW" altLang="en-US" sz="2100" dirty="0" smtClean="0"/>
              <a:t>征戰</a:t>
            </a:r>
            <a:endParaRPr lang="en-US" altLang="zh-TW" sz="2100" dirty="0"/>
          </a:p>
          <a:p>
            <a:pPr>
              <a:lnSpc>
                <a:spcPct val="100000"/>
              </a:lnSpc>
            </a:pPr>
            <a:r>
              <a:rPr lang="zh-TW" altLang="en-US" sz="2100" dirty="0"/>
              <a:t>憂鬱</a:t>
            </a:r>
            <a:endParaRPr lang="en-US" altLang="zh-TW" sz="2100" dirty="0"/>
          </a:p>
          <a:p>
            <a:pPr lvl="1">
              <a:lnSpc>
                <a:spcPct val="100000"/>
              </a:lnSpc>
            </a:pPr>
            <a:r>
              <a:rPr lang="zh-TW" altLang="en-US" sz="2100" dirty="0" smtClean="0"/>
              <a:t>痛苦發現</a:t>
            </a:r>
            <a:r>
              <a:rPr lang="zh-TW" altLang="en-US" sz="2100" dirty="0"/>
              <a:t>，距離真相</a:t>
            </a:r>
            <a:r>
              <a:rPr lang="zh-TW" altLang="en-US" sz="2100" dirty="0" smtClean="0"/>
              <a:t>如此近</a:t>
            </a:r>
            <a:endParaRPr lang="en-US" altLang="zh-TW" sz="2100" dirty="0"/>
          </a:p>
          <a:p>
            <a:pPr lvl="1">
              <a:lnSpc>
                <a:spcPct val="100000"/>
              </a:lnSpc>
            </a:pPr>
            <a:r>
              <a:rPr lang="zh-TW" altLang="en-US" sz="2100" dirty="0"/>
              <a:t>全然沈浸於</a:t>
            </a:r>
            <a:r>
              <a:rPr lang="zh-TW" altLang="en-US" sz="2100" dirty="0" smtClean="0"/>
              <a:t>感受中</a:t>
            </a:r>
            <a:r>
              <a:rPr lang="zh-TW" altLang="en-US" sz="2100" dirty="0"/>
              <a:t>，脆弱而</a:t>
            </a:r>
            <a:r>
              <a:rPr lang="zh-TW" altLang="en-US" sz="2100" dirty="0" smtClean="0"/>
              <a:t>開放</a:t>
            </a:r>
            <a:endParaRPr lang="en-US" altLang="zh-TW" sz="2100" dirty="0"/>
          </a:p>
          <a:p>
            <a:pPr>
              <a:lnSpc>
                <a:spcPct val="100000"/>
              </a:lnSpc>
            </a:pPr>
            <a:r>
              <a:rPr lang="zh-TW" altLang="en-US" sz="2100" dirty="0"/>
              <a:t>接受</a:t>
            </a:r>
            <a:endParaRPr lang="en-US" altLang="zh-TW" sz="2100" dirty="0"/>
          </a:p>
          <a:p>
            <a:pPr lvl="1">
              <a:lnSpc>
                <a:spcPct val="100000"/>
              </a:lnSpc>
            </a:pPr>
            <a:r>
              <a:rPr lang="zh-TW" altLang="en-US" sz="2100" dirty="0"/>
              <a:t>無能為力與</a:t>
            </a:r>
            <a:r>
              <a:rPr lang="zh-TW" altLang="en-US" sz="2100" dirty="0" smtClean="0"/>
              <a:t>和解</a:t>
            </a:r>
            <a:endParaRPr lang="en-US" altLang="zh-TW" sz="2100" dirty="0"/>
          </a:p>
          <a:p>
            <a:pPr lvl="1">
              <a:lnSpc>
                <a:spcPct val="100000"/>
              </a:lnSpc>
            </a:pPr>
            <a:r>
              <a:rPr lang="zh-TW" altLang="en-US" sz="2100" dirty="0"/>
              <a:t>自過去移轉至</a:t>
            </a:r>
            <a:r>
              <a:rPr lang="zh-TW" altLang="en-US" sz="2100" dirty="0" smtClean="0"/>
              <a:t>未來</a:t>
            </a:r>
            <a:endParaRPr lang="zh-TW" altLang="en-US" sz="2100" dirty="0"/>
          </a:p>
          <a:p>
            <a:pPr>
              <a:lnSpc>
                <a:spcPct val="100000"/>
              </a:lnSpc>
            </a:pPr>
            <a:endParaRPr lang="zh-TW" altLang="en-US" sz="21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7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3491880" y="618519"/>
            <a:ext cx="2198116" cy="938274"/>
          </a:xfrm>
        </p:spPr>
        <p:txBody>
          <a:bodyPr/>
          <a:lstStyle/>
          <a:p>
            <a:r>
              <a:rPr lang="zh-TW" altLang="en-US" dirty="0" smtClean="0"/>
              <a:t>復原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3923928" y="980728"/>
            <a:ext cx="1224136" cy="216024"/>
            <a:chOff x="3923928" y="980728"/>
            <a:chExt cx="1224136" cy="216024"/>
          </a:xfrm>
        </p:grpSpPr>
        <p:cxnSp>
          <p:nvCxnSpPr>
            <p:cNvPr id="10" name="直線接點 9"/>
            <p:cNvCxnSpPr/>
            <p:nvPr/>
          </p:nvCxnSpPr>
          <p:spPr>
            <a:xfrm>
              <a:off x="3923928" y="980728"/>
              <a:ext cx="1224136" cy="2914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3923928" y="1167607"/>
              <a:ext cx="1224136" cy="2914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標題 6"/>
          <p:cNvSpPr txBox="1">
            <a:spLocks/>
          </p:cNvSpPr>
          <p:nvPr/>
        </p:nvSpPr>
        <p:spPr>
          <a:xfrm>
            <a:off x="4572000" y="620688"/>
            <a:ext cx="2198116" cy="93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調適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200798" y="608760"/>
            <a:ext cx="6495593" cy="3733075"/>
            <a:chOff x="1476311" y="2024923"/>
            <a:chExt cx="6495593" cy="3733075"/>
          </a:xfrm>
        </p:grpSpPr>
        <p:pic>
          <p:nvPicPr>
            <p:cNvPr id="8" name="Picture 4" descr="http://ars.els-cdn.com/content/image/1-s2.0-S0272735809001627-gr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11" y="2024923"/>
              <a:ext cx="6410325" cy="3648076"/>
            </a:xfrm>
            <a:prstGeom prst="rect">
              <a:avLst/>
            </a:prstGeom>
            <a:noFill/>
            <a:extLst/>
          </p:spPr>
        </p:pic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5508104" y="5429385"/>
              <a:ext cx="24638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r" eaLnBrk="1" hangingPunct="1">
                <a:lnSpc>
                  <a:spcPct val="11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Tx/>
                <a:buNone/>
              </a:pPr>
              <a:r>
                <a:rPr lang="en-US" altLang="zh-TW" sz="1400" dirty="0"/>
                <a:t>M. </a:t>
              </a:r>
              <a:r>
                <a:rPr lang="en-US" altLang="zh-TW" sz="1400" dirty="0" err="1"/>
                <a:t>Stroebe</a:t>
              </a:r>
              <a:r>
                <a:rPr lang="en-US" altLang="zh-TW" sz="1400" dirty="0"/>
                <a:t> &amp; H. </a:t>
              </a:r>
              <a:r>
                <a:rPr lang="en-US" altLang="zh-TW" sz="1400" dirty="0" err="1"/>
                <a:t>Schut</a:t>
              </a:r>
              <a:r>
                <a:rPr lang="en-US" altLang="zh-TW" sz="1400" dirty="0"/>
                <a:t>, 1999</a:t>
              </a:r>
              <a:endParaRPr lang="zh-TW" altLang="en-US" sz="1400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200798" y="607402"/>
            <a:ext cx="6410325" cy="5269869"/>
            <a:chOff x="5891897" y="1072343"/>
            <a:chExt cx="6267139" cy="5058094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91897" y="1072343"/>
              <a:ext cx="6267139" cy="505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矩形 18"/>
            <p:cNvSpPr/>
            <p:nvPr/>
          </p:nvSpPr>
          <p:spPr>
            <a:xfrm>
              <a:off x="6802361" y="2501171"/>
              <a:ext cx="144016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chemeClr val="tx1"/>
                  </a:solidFill>
                </a:rPr>
                <a:t>失落導向</a:t>
              </a:r>
              <a:endParaRPr lang="en-US" altLang="zh-TW" sz="1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</a:rPr>
                <a:t>經歷悲傷</a:t>
              </a:r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400" dirty="0">
                  <a:solidFill>
                    <a:schemeClr val="tx1"/>
                  </a:solidFill>
                </a:rPr>
                <a:t>悲傷</a:t>
              </a:r>
              <a:r>
                <a:rPr lang="zh-TW" altLang="en-US" sz="1400" dirty="0" smtClean="0">
                  <a:solidFill>
                    <a:schemeClr val="tx1"/>
                  </a:solidFill>
                </a:rPr>
                <a:t>侵入</a:t>
              </a:r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400" dirty="0">
                  <a:solidFill>
                    <a:schemeClr val="tx1"/>
                  </a:solidFill>
                </a:rPr>
                <a:t>連結</a:t>
              </a:r>
              <a:r>
                <a:rPr lang="zh-TW" altLang="en-US" sz="1400" dirty="0" smtClean="0">
                  <a:solidFill>
                    <a:schemeClr val="tx1"/>
                  </a:solidFill>
                </a:rPr>
                <a:t>斷裂</a:t>
              </a:r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</a:rPr>
                <a:t>重新安置逝者</a:t>
              </a:r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400" dirty="0">
                  <a:solidFill>
                    <a:schemeClr val="tx1"/>
                  </a:solidFill>
                </a:rPr>
                <a:t>避開重建改變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9741586" y="2562430"/>
              <a:ext cx="1512168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chemeClr val="tx1"/>
                  </a:solidFill>
                </a:rPr>
                <a:t>重建導向</a:t>
              </a:r>
              <a:endParaRPr lang="en-US" altLang="zh-TW" sz="1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</a:rPr>
                <a:t>投入生活改變</a:t>
              </a:r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</a:rPr>
                <a:t>參與新事物</a:t>
              </a:r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</a:rPr>
                <a:t>轉移</a:t>
              </a:r>
              <a:r>
                <a:rPr lang="zh-TW" altLang="en-US" sz="1400" dirty="0">
                  <a:solidFill>
                    <a:schemeClr val="tx1"/>
                  </a:solidFill>
                </a:rPr>
                <a:t>關注焦點</a:t>
              </a:r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</a:rPr>
                <a:t>避開悲傷經驗</a:t>
              </a:r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TW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</a:rPr>
                <a:t>發展新關係角色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1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TW" altLang="en-US" sz="3600" dirty="0"/>
              <a:t>撫慰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A25-4065-4068-AC03-90FC451BD9F4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3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衝擊事件</a:t>
            </a:r>
            <a:r>
              <a:rPr lang="zh-TW" altLang="en-US" dirty="0" smtClean="0"/>
              <a:t>發生當下或不久後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急救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採取情緒</a:t>
            </a:r>
            <a:r>
              <a:rPr lang="zh-TW" altLang="en-US" dirty="0"/>
              <a:t>性的</a:t>
            </a:r>
            <a:r>
              <a:rPr lang="zh-TW" altLang="en-US" b="1" u="sng" dirty="0">
                <a:solidFill>
                  <a:srgbClr val="FF0000"/>
                </a:solidFill>
              </a:rPr>
              <a:t>急救</a:t>
            </a:r>
            <a:r>
              <a:rPr lang="zh-TW" altLang="en-US" dirty="0" smtClean="0"/>
              <a:t>，進行心理傷害的</a:t>
            </a:r>
            <a:r>
              <a:rPr lang="zh-TW" altLang="en-US" dirty="0"/>
              <a:t>管制。</a:t>
            </a:r>
            <a:endParaRPr lang="en-US" altLang="zh-TW" dirty="0"/>
          </a:p>
          <a:p>
            <a:pPr lvl="1"/>
            <a:r>
              <a:rPr lang="zh-TW" altLang="en-US" dirty="0" smtClean="0"/>
              <a:t>對象</a:t>
            </a:r>
            <a:endParaRPr lang="en-US" altLang="zh-TW" dirty="0"/>
          </a:p>
          <a:p>
            <a:pPr lvl="2"/>
            <a:r>
              <a:rPr lang="zh-TW" altLang="en-US" dirty="0" smtClean="0"/>
              <a:t>主要當事</a:t>
            </a:r>
            <a:r>
              <a:rPr lang="zh-TW" altLang="en-US" dirty="0"/>
              <a:t>人</a:t>
            </a:r>
            <a:r>
              <a:rPr lang="zh-TW" altLang="en-US" dirty="0" smtClean="0"/>
              <a:t>：</a:t>
            </a:r>
            <a:r>
              <a:rPr lang="zh-TW" altLang="en-US" dirty="0"/>
              <a:t>直接經歷重大創傷。</a:t>
            </a:r>
            <a:endParaRPr lang="en-US" altLang="zh-TW" dirty="0"/>
          </a:p>
          <a:p>
            <a:pPr lvl="2"/>
            <a:r>
              <a:rPr lang="zh-TW" altLang="en-US" dirty="0" smtClean="0"/>
              <a:t>次要當事</a:t>
            </a:r>
            <a:r>
              <a:rPr lang="zh-TW" altLang="en-US" dirty="0"/>
              <a:t>人</a:t>
            </a:r>
            <a:r>
              <a:rPr lang="zh-TW" altLang="en-US" dirty="0" smtClean="0"/>
              <a:t>：</a:t>
            </a:r>
            <a:r>
              <a:rPr lang="zh-TW" altLang="en-US" dirty="0"/>
              <a:t>目睹或處理此次危機事件者。</a:t>
            </a:r>
            <a:endParaRPr lang="en-US" altLang="zh-TW" dirty="0"/>
          </a:p>
          <a:p>
            <a:pPr lvl="2"/>
            <a:r>
              <a:rPr lang="zh-TW" altLang="en-US" dirty="0" smtClean="0"/>
              <a:t>周邊當事人</a:t>
            </a:r>
            <a:r>
              <a:rPr lang="zh-TW" altLang="en-US" dirty="0"/>
              <a:t>：家人、朋友或間接得知此危機事件者。</a:t>
            </a:r>
            <a:endParaRPr lang="en-US" altLang="zh-TW" dirty="0"/>
          </a:p>
          <a:p>
            <a:pPr lvl="1"/>
            <a:r>
              <a:rPr lang="zh-TW" altLang="en-US" dirty="0" smtClean="0"/>
              <a:t>目的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協助當事人度過</a:t>
            </a:r>
            <a:r>
              <a:rPr lang="zh-TW" altLang="en-US" dirty="0"/>
              <a:t>此段高壓力的變動時期，以減緩事件對受害者的影響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8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提供 </a:t>
            </a:r>
            <a:r>
              <a:rPr lang="en-US" altLang="zh-TW" dirty="0"/>
              <a:t>/ </a:t>
            </a:r>
            <a:r>
              <a:rPr lang="zh-TW" altLang="en-US" dirty="0"/>
              <a:t>催化當事人有</a:t>
            </a:r>
            <a:r>
              <a:rPr lang="zh-TW" altLang="en-US" dirty="0" smtClean="0"/>
              <a:t>機會透過口語</a:t>
            </a:r>
            <a:r>
              <a:rPr lang="zh-TW" altLang="en-US" dirty="0"/>
              <a:t>表達自己的身心</a:t>
            </a:r>
            <a:r>
              <a:rPr lang="zh-TW" altLang="en-US" dirty="0" smtClean="0"/>
              <a:t>狀態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藉</a:t>
            </a:r>
            <a:r>
              <a:rPr lang="zh-TW" altLang="en-US" dirty="0"/>
              <a:t>此了解並接納自己的衝擊反應，以降低不必要的</a:t>
            </a:r>
            <a:r>
              <a:rPr lang="zh-TW" altLang="en-US" dirty="0" smtClean="0"/>
              <a:t>焦慮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身體安全</a:t>
            </a:r>
            <a:r>
              <a:rPr lang="zh-TW" altLang="en-US" dirty="0"/>
              <a:t>感</a:t>
            </a:r>
            <a:endParaRPr lang="en-US" altLang="zh-TW" dirty="0"/>
          </a:p>
          <a:p>
            <a:r>
              <a:rPr lang="zh-TW" altLang="en-US" dirty="0"/>
              <a:t>強化應變能力及問題解決技巧</a:t>
            </a:r>
            <a:endParaRPr lang="en-US" altLang="zh-TW" dirty="0"/>
          </a:p>
          <a:p>
            <a:r>
              <a:rPr lang="zh-TW" altLang="en-US" dirty="0" smtClean="0"/>
              <a:t>預防性追蹤與</a:t>
            </a:r>
            <a:r>
              <a:rPr lang="zh-TW" altLang="en-US" dirty="0" smtClean="0"/>
              <a:t>關懷網</a:t>
            </a:r>
            <a:r>
              <a:rPr lang="zh-TW" altLang="en-US" dirty="0" smtClean="0"/>
              <a:t>絡建立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1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衝擊事件發生過後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可以</a:t>
            </a:r>
            <a:r>
              <a:rPr lang="zh-TW" altLang="en-US" dirty="0" smtClean="0"/>
              <a:t>試著朝這些方向說與做：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表達知曉</a:t>
            </a:r>
            <a:endParaRPr lang="en-US" altLang="zh-TW" dirty="0"/>
          </a:p>
          <a:p>
            <a:pPr lvl="1"/>
            <a:r>
              <a:rPr lang="zh-TW" altLang="en-US" dirty="0"/>
              <a:t>表達</a:t>
            </a:r>
            <a:r>
              <a:rPr lang="zh-TW" altLang="en-US" dirty="0" smtClean="0"/>
              <a:t>接受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提供保證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引導注意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釋放能量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連結資源</a:t>
            </a:r>
            <a:endParaRPr lang="en-US" altLang="zh-TW" dirty="0" smtClean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A25-4065-4068-AC03-90FC451BD9F4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6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zh-TW" altLang="en-US" dirty="0">
                <a:latin typeface="標楷體" pitchFamily="65" charset="-120"/>
              </a:rPr>
              <a:t>接受失落的事實</a:t>
            </a:r>
            <a:endParaRPr lang="en-US" altLang="zh-TW" dirty="0">
              <a:latin typeface="標楷體" pitchFamily="65" charset="-120"/>
            </a:endParaRPr>
          </a:p>
          <a:p>
            <a:pPr lvl="1">
              <a:lnSpc>
                <a:spcPct val="110000"/>
              </a:lnSpc>
              <a:defRPr/>
            </a:pPr>
            <a:r>
              <a:rPr lang="zh-TW" altLang="en-US" dirty="0">
                <a:latin typeface="標楷體" pitchFamily="65" charset="-120"/>
              </a:rPr>
              <a:t>增進對死亡的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</a:rPr>
              <a:t>現實感</a:t>
            </a:r>
            <a:endParaRPr lang="en-US" altLang="zh-TW" b="1" u="sng" dirty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dirty="0">
                <a:latin typeface="標楷體" pitchFamily="65" charset="-120"/>
              </a:rPr>
              <a:t>處理悲傷的痛苦</a:t>
            </a:r>
            <a:endParaRPr lang="en-US" altLang="zh-TW" dirty="0">
              <a:latin typeface="標楷體" pitchFamily="65" charset="-120"/>
            </a:endParaRPr>
          </a:p>
          <a:p>
            <a:pPr lvl="1">
              <a:lnSpc>
                <a:spcPct val="110000"/>
              </a:lnSpc>
              <a:defRPr/>
            </a:pPr>
            <a:r>
              <a:rPr lang="zh-TW" altLang="en-US" dirty="0">
                <a:latin typeface="標楷體" pitchFamily="65" charset="-120"/>
              </a:rPr>
              <a:t>促進情緒的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</a:rPr>
              <a:t>表達與宣洩</a:t>
            </a:r>
            <a:endParaRPr lang="en-US" altLang="zh-TW" b="1" u="sng" dirty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dirty="0">
                <a:latin typeface="標楷體" pitchFamily="65" charset="-120"/>
              </a:rPr>
              <a:t>適應沒有逝者的世界</a:t>
            </a:r>
            <a:endParaRPr lang="en-US" altLang="zh-TW" dirty="0">
              <a:latin typeface="標楷體" pitchFamily="65" charset="-120"/>
            </a:endParaRPr>
          </a:p>
          <a:p>
            <a:pPr lvl="1">
              <a:lnSpc>
                <a:spcPct val="110000"/>
              </a:lnSpc>
              <a:defRPr/>
            </a:pP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</a:rPr>
              <a:t>學習順應</a:t>
            </a:r>
            <a:r>
              <a:rPr lang="zh-TW" altLang="en-US" dirty="0">
                <a:latin typeface="標楷體" pitchFamily="65" charset="-120"/>
              </a:rPr>
              <a:t>失落後的環境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dirty="0">
                <a:latin typeface="標楷體" pitchFamily="65" charset="-120"/>
              </a:rPr>
              <a:t>在參與新生活中，找到與逝者永恆的連結</a:t>
            </a:r>
            <a:endParaRPr lang="en-US" altLang="zh-TW" dirty="0">
              <a:latin typeface="標楷體" pitchFamily="65" charset="-120"/>
            </a:endParaRPr>
          </a:p>
          <a:p>
            <a:pPr lvl="1">
              <a:lnSpc>
                <a:spcPct val="110000"/>
              </a:lnSpc>
              <a:defRPr/>
            </a:pPr>
            <a:r>
              <a:rPr lang="zh-TW" altLang="en-US" dirty="0">
                <a:latin typeface="標楷體" pitchFamily="65" charset="-120"/>
              </a:rPr>
              <a:t>在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</a:rPr>
              <a:t>安頓逝者</a:t>
            </a:r>
            <a:r>
              <a:rPr lang="zh-TW" altLang="en-US" dirty="0">
                <a:latin typeface="標楷體" pitchFamily="65" charset="-120"/>
              </a:rPr>
              <a:t>同時，重新投入生活</a:t>
            </a:r>
            <a:endParaRPr lang="en-US" altLang="zh-TW" dirty="0">
              <a:latin typeface="標楷體" pitchFamily="65" charset="-120"/>
            </a:endParaRPr>
          </a:p>
          <a:p>
            <a:pPr marL="457200" lvl="1" indent="0" algn="r">
              <a:lnSpc>
                <a:spcPct val="110000"/>
              </a:lnSpc>
              <a:buFont typeface="Arial" charset="0"/>
              <a:buNone/>
              <a:defRPr/>
            </a:pPr>
            <a:r>
              <a:rPr lang="en-US" altLang="zh-TW" dirty="0"/>
              <a:t>William Worden, 2009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2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不適應的悲傷反應</a:t>
            </a:r>
            <a:r>
              <a:rPr lang="zh-TW" altLang="en-US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複雜</a:t>
            </a:r>
            <a:r>
              <a:rPr lang="zh-TW" altLang="en-US" dirty="0"/>
              <a:t>性悲傷（</a:t>
            </a:r>
            <a:r>
              <a:rPr lang="en-US" altLang="zh-TW" dirty="0"/>
              <a:t>complicated grief</a:t>
            </a:r>
            <a:r>
              <a:rPr lang="zh-TW" altLang="en-US" dirty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定義：</a:t>
            </a:r>
            <a:endParaRPr lang="en-US" altLang="zh-TW" dirty="0"/>
          </a:p>
          <a:p>
            <a:pPr lvl="1"/>
            <a:r>
              <a:rPr lang="zh-TW" altLang="en-US" dirty="0" smtClean="0"/>
              <a:t>如同一般悲傷</a:t>
            </a:r>
            <a:r>
              <a:rPr lang="zh-TW" altLang="en-US" dirty="0"/>
              <a:t>的延續。只是，調適的過程受到了阻礙。</a:t>
            </a:r>
            <a:endParaRPr lang="en-US" altLang="zh-TW" dirty="0"/>
          </a:p>
          <a:p>
            <a:pPr lvl="1"/>
            <a:r>
              <a:rPr lang="zh-TW" altLang="en-US" dirty="0"/>
              <a:t>困難的悲傷、延長的悲傷</a:t>
            </a:r>
            <a:endParaRPr lang="en-US" altLang="zh-TW" dirty="0"/>
          </a:p>
          <a:p>
            <a:r>
              <a:rPr lang="zh-TW" altLang="en-US" dirty="0" smtClean="0"/>
              <a:t>類型</a:t>
            </a:r>
            <a:endParaRPr lang="en-US" altLang="zh-TW" dirty="0"/>
          </a:p>
          <a:p>
            <a:pPr lvl="1"/>
            <a:r>
              <a:rPr lang="zh-TW" altLang="en-US" dirty="0"/>
              <a:t>慢性化悲傷</a:t>
            </a:r>
            <a:endParaRPr lang="en-US" altLang="zh-TW" dirty="0"/>
          </a:p>
          <a:p>
            <a:pPr lvl="1"/>
            <a:r>
              <a:rPr lang="zh-TW" altLang="en-US" dirty="0"/>
              <a:t>延宕或壓抑的悲傷</a:t>
            </a:r>
            <a:endParaRPr lang="en-US" altLang="zh-TW" dirty="0"/>
          </a:p>
          <a:p>
            <a:pPr lvl="1"/>
            <a:r>
              <a:rPr lang="zh-TW" altLang="en-US" dirty="0"/>
              <a:t>誇大的悲傷</a:t>
            </a:r>
            <a:endParaRPr lang="en-US" altLang="zh-TW" dirty="0"/>
          </a:p>
          <a:p>
            <a:pPr lvl="1"/>
            <a:r>
              <a:rPr lang="zh-TW" altLang="en-US" dirty="0"/>
              <a:t>改裝的悲傷</a:t>
            </a:r>
            <a:endParaRPr lang="en-US" altLang="zh-TW" dirty="0"/>
          </a:p>
          <a:p>
            <a:pPr lvl="1"/>
            <a:r>
              <a:rPr lang="zh-TW" altLang="en-US" dirty="0"/>
              <a:t>被剝奪的悲傷╱隱形的悲傷</a:t>
            </a:r>
            <a:r>
              <a:rPr lang="zh-TW" altLang="en-US" dirty="0" smtClean="0"/>
              <a:t>者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2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特性：</a:t>
            </a:r>
          </a:p>
          <a:p>
            <a:pPr lvl="1"/>
            <a:r>
              <a:rPr lang="zh-TW" altLang="en-US" dirty="0"/>
              <a:t>有別於一般喪親者的憂鬱與焦慮症狀。</a:t>
            </a:r>
          </a:p>
          <a:p>
            <a:pPr lvl="1"/>
            <a:r>
              <a:rPr lang="zh-TW" altLang="en-US" dirty="0"/>
              <a:t>已造成長期的生活功能損傷者。</a:t>
            </a:r>
            <a:endParaRPr lang="en-US" altLang="zh-TW" dirty="0"/>
          </a:p>
          <a:p>
            <a:r>
              <a:rPr lang="zh-TW" altLang="en-US" dirty="0"/>
              <a:t>指標：</a:t>
            </a:r>
            <a:endParaRPr lang="en-US" altLang="zh-TW" dirty="0"/>
          </a:p>
          <a:p>
            <a:pPr lvl="1"/>
            <a:r>
              <a:rPr lang="zh-TW" altLang="en-US" dirty="0"/>
              <a:t>過長的悲傷：悲傷反應持續過長的時間（處於嚴重的哀痛持續最少六個月）。</a:t>
            </a:r>
            <a:endParaRPr lang="en-US" altLang="zh-TW" dirty="0"/>
          </a:p>
          <a:p>
            <a:pPr lvl="1"/>
            <a:r>
              <a:rPr lang="zh-TW" altLang="en-US" dirty="0"/>
              <a:t>強烈的悲傷程度：一段時間之後，悲傷程度仍然很強烈，嚴重者可能還會影響到身心健康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1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2</a:t>
            </a:fld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971600" y="1412776"/>
            <a:ext cx="7032104" cy="4536504"/>
            <a:chOff x="3221505" y="1553135"/>
            <a:chExt cx="6096000" cy="4057650"/>
          </a:xfrm>
        </p:grpSpPr>
        <p:pic>
          <p:nvPicPr>
            <p:cNvPr id="5" name="Picture 2" descr="「如履薄冰」的圖片搜尋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505" y="1553135"/>
              <a:ext cx="6096000" cy="405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6966849" y="5288750"/>
              <a:ext cx="2350656" cy="233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100" dirty="0">
                  <a:solidFill>
                    <a:schemeClr val="bg1"/>
                  </a:solidFill>
                </a:rPr>
                <a:t>http://www.yesipo.com/Posts/Details/226</a:t>
              </a:r>
            </a:p>
          </p:txBody>
        </p:sp>
      </p:grp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9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22249"/>
          </a:xfrm>
        </p:spPr>
        <p:txBody>
          <a:bodyPr/>
          <a:lstStyle/>
          <a:p>
            <a:r>
              <a:rPr lang="zh-TW" altLang="en-US" dirty="0"/>
              <a:t>線索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330" y="1484785"/>
            <a:ext cx="3829520" cy="4306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zh-TW" altLang="en-US" b="1" u="sng" dirty="0" smtClean="0">
                <a:solidFill>
                  <a:srgbClr val="FF0000"/>
                </a:solidFill>
              </a:rPr>
              <a:t>日常</a:t>
            </a:r>
            <a:r>
              <a:rPr lang="zh-TW" altLang="en-US" dirty="0"/>
              <a:t>談話中，</a:t>
            </a:r>
            <a:r>
              <a:rPr lang="zh-TW" altLang="en-US" b="1" u="sng" dirty="0">
                <a:solidFill>
                  <a:srgbClr val="FF0000"/>
                </a:solidFill>
              </a:rPr>
              <a:t>不時</a:t>
            </a:r>
            <a:r>
              <a:rPr lang="zh-TW" altLang="en-US" dirty="0"/>
              <a:t>出現失落的議題。</a:t>
            </a:r>
          </a:p>
          <a:p>
            <a:r>
              <a:rPr lang="zh-TW" altLang="en-US" dirty="0" smtClean="0"/>
              <a:t>談到</a:t>
            </a:r>
            <a:r>
              <a:rPr lang="zh-TW" altLang="en-US" dirty="0"/>
              <a:t>死者，就感到</a:t>
            </a:r>
            <a:r>
              <a:rPr lang="zh-TW" altLang="en-US" b="1" u="sng" dirty="0">
                <a:solidFill>
                  <a:srgbClr val="FF0000"/>
                </a:solidFill>
              </a:rPr>
              <a:t>無可抑制的</a:t>
            </a:r>
            <a:r>
              <a:rPr lang="zh-TW" altLang="en-US" dirty="0"/>
              <a:t>強烈及鮮明的悲傷。</a:t>
            </a:r>
          </a:p>
          <a:p>
            <a:r>
              <a:rPr lang="zh-TW" altLang="en-US" dirty="0"/>
              <a:t>看似無關的小事情，便引起</a:t>
            </a:r>
            <a:r>
              <a:rPr lang="zh-TW" altLang="en-US" b="1" u="sng" dirty="0">
                <a:solidFill>
                  <a:srgbClr val="FF0000"/>
                </a:solidFill>
              </a:rPr>
              <a:t>強烈的</a:t>
            </a:r>
            <a:r>
              <a:rPr lang="zh-TW" altLang="en-US" dirty="0"/>
              <a:t>悲傷反應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曾產生</a:t>
            </a:r>
            <a:r>
              <a:rPr lang="zh-TW" altLang="en-US" b="1" u="sng" dirty="0">
                <a:solidFill>
                  <a:srgbClr val="FF0000"/>
                </a:solidFill>
              </a:rPr>
              <a:t>類似</a:t>
            </a:r>
            <a:r>
              <a:rPr lang="zh-TW" altLang="en-US" dirty="0"/>
              <a:t>死者曾有的生理病症。</a:t>
            </a:r>
          </a:p>
          <a:p>
            <a:r>
              <a:rPr lang="zh-TW" altLang="en-US" b="1" u="sng" dirty="0" smtClean="0">
                <a:solidFill>
                  <a:srgbClr val="FF0000"/>
                </a:solidFill>
              </a:rPr>
              <a:t>周年</a:t>
            </a:r>
            <a:r>
              <a:rPr lang="zh-TW" altLang="en-US" b="1" u="sng" dirty="0">
                <a:solidFill>
                  <a:srgbClr val="FF0000"/>
                </a:solidFill>
              </a:rPr>
              <a:t>反應</a:t>
            </a:r>
            <a:r>
              <a:rPr lang="zh-TW" altLang="en-US" dirty="0"/>
              <a:t>有巨大的悲傷。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>
          <a:xfrm>
            <a:off x="4629150" y="1484785"/>
            <a:ext cx="3829050" cy="430641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u="sng" dirty="0">
                <a:solidFill>
                  <a:srgbClr val="FF0000"/>
                </a:solidFill>
              </a:rPr>
              <a:t>長期的</a:t>
            </a:r>
            <a:r>
              <a:rPr lang="zh-TW" altLang="en-US" dirty="0"/>
              <a:t>憂鬱，或親人死後</a:t>
            </a:r>
            <a:r>
              <a:rPr lang="zh-TW" altLang="en-US" b="1" u="sng" dirty="0">
                <a:solidFill>
                  <a:srgbClr val="FF0000"/>
                </a:solidFill>
              </a:rPr>
              <a:t>假象地</a:t>
            </a:r>
            <a:r>
              <a:rPr lang="zh-TW" altLang="en-US" dirty="0"/>
              <a:t>愉悅。</a:t>
            </a:r>
          </a:p>
          <a:p>
            <a:r>
              <a:rPr lang="zh-TW" altLang="en-US" b="1" u="sng" dirty="0">
                <a:solidFill>
                  <a:srgbClr val="FF0000"/>
                </a:solidFill>
              </a:rPr>
              <a:t>自毀</a:t>
            </a:r>
            <a:r>
              <a:rPr lang="zh-TW" altLang="en-US" dirty="0"/>
              <a:t>的衝動。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親人</a:t>
            </a:r>
            <a:r>
              <a:rPr lang="zh-TW" altLang="en-US" dirty="0"/>
              <a:t>死後</a:t>
            </a:r>
            <a:r>
              <a:rPr lang="zh-TW" altLang="en-US" b="1" u="sng" dirty="0">
                <a:solidFill>
                  <a:srgbClr val="FF0000"/>
                </a:solidFill>
              </a:rPr>
              <a:t>生活有重大改變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對疾病及死亡的</a:t>
            </a:r>
            <a:r>
              <a:rPr lang="zh-TW" altLang="en-US" b="1" u="sng" dirty="0">
                <a:solidFill>
                  <a:srgbClr val="FF0000"/>
                </a:solidFill>
              </a:rPr>
              <a:t>恐懼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b="1" u="sng" dirty="0">
                <a:solidFill>
                  <a:srgbClr val="FF0000"/>
                </a:solidFill>
              </a:rPr>
              <a:t>不願搬動</a:t>
            </a:r>
            <a:r>
              <a:rPr lang="zh-TW" altLang="en-US" dirty="0"/>
              <a:t>遺物。</a:t>
            </a:r>
          </a:p>
          <a:p>
            <a:r>
              <a:rPr lang="zh-TW" altLang="en-US" dirty="0"/>
              <a:t>有</a:t>
            </a:r>
            <a:r>
              <a:rPr lang="zh-TW" altLang="en-US" b="1" u="sng" dirty="0">
                <a:solidFill>
                  <a:srgbClr val="FF0000"/>
                </a:solidFill>
              </a:rPr>
              <a:t>模仿</a:t>
            </a:r>
            <a:r>
              <a:rPr lang="zh-TW" altLang="en-US" dirty="0"/>
              <a:t>死者的衝動，特別是非意識上的衝動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D0CCABE-DAC7-4F58-885C-B3B6244CCE1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0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5"/>
            <a:ext cx="6880340" cy="43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8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辦理特殊的告別儀式或活動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蒐集與往生有關的照片、剪貼簿、紀念冊、或來往信件等，述說彼此共同的回憶</a:t>
            </a:r>
          </a:p>
          <a:p>
            <a:r>
              <a:rPr lang="zh-TW" altLang="en-US" dirty="0"/>
              <a:t>寫封信給亡故者：可以用詩、祝禱文等形式，</a:t>
            </a:r>
            <a:r>
              <a:rPr lang="zh-TW" altLang="en-US" dirty="0" smtClean="0"/>
              <a:t>述說對</a:t>
            </a:r>
            <a:r>
              <a:rPr lang="zh-TW" altLang="en-US" dirty="0"/>
              <a:t>往生者的懷念。</a:t>
            </a:r>
          </a:p>
          <a:p>
            <a:r>
              <a:rPr lang="zh-TW" altLang="en-US" dirty="0"/>
              <a:t>公開的紀念會</a:t>
            </a:r>
          </a:p>
          <a:p>
            <a:r>
              <a:rPr lang="zh-TW" altLang="en-US" dirty="0"/>
              <a:t>設置留言牆或紀念碑，</a:t>
            </a:r>
            <a:r>
              <a:rPr lang="zh-TW" altLang="en-US" dirty="0" smtClean="0"/>
              <a:t>幫助悼念</a:t>
            </a:r>
            <a:r>
              <a:rPr lang="zh-TW" altLang="en-US" dirty="0"/>
              <a:t>或表達對往生者的感受</a:t>
            </a:r>
          </a:p>
          <a:p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D0CCABE-DAC7-4F58-885C-B3B6244CCE17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1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4" name="Picture 2" descr="C:\Users\Article\Pictures\Books\悲傷輔導與悲傷治療：心理衛生實務工作者手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41" y="836712"/>
            <a:ext cx="2376264" cy="33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rticle\Pictures\Books\導引悲傷能量：悲傷諮商助人者工作手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01" y="836712"/>
            <a:ext cx="2376264" cy="33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rticle\Pictures\Books\走在失落的幽谷-悲傷因應指引手冊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29" y="3192023"/>
            <a:ext cx="2376264" cy="33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rticle\Pictures\Books\見證幽谷之路：悲傷輔導助人者的心靈手冊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80" y="3192023"/>
            <a:ext cx="2376264" cy="33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1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 descr="http://parisinnovationreview.com/wp-content/uploads/2014/09/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7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96293" y="5217946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http://parisinnovationreview.com/wp-content/uploads/2014/09/network.png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0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「關係連結」為「安全堡壘」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CE4B-07FE-4266-9979-0C4FC29E170F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9" name="Picture 5" descr="https://encrypted-tbn0.gstatic.com/images?q=tbn:ANd9GcRlmyb1zpgM055USmd6PrOYN_4func_XQumEx32j0ovrrRdVh4Q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608512" cy="33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9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「失落」啟動「壓力反應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832648" cy="347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6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面對威脅的反應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面對創傷或失落等威脅情境：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　戰（</a:t>
            </a:r>
            <a:r>
              <a:rPr lang="en-US" altLang="zh-TW" dirty="0" smtClean="0"/>
              <a:t>fight</a:t>
            </a:r>
            <a:r>
              <a:rPr lang="zh-TW" altLang="en-US" dirty="0" smtClean="0"/>
              <a:t>）或逃（</a:t>
            </a:r>
            <a:r>
              <a:rPr lang="en-US" altLang="zh-TW" dirty="0" smtClean="0"/>
              <a:t>flight</a:t>
            </a:r>
            <a:r>
              <a:rPr lang="zh-TW" altLang="en-US" dirty="0" smtClean="0"/>
              <a:t>）反應</a:t>
            </a:r>
            <a:endParaRPr lang="zh-TW" alt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CA25-4065-4068-AC03-90FC451BD9F4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7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威脅，將使人動員所有資源，以求生。</a:t>
            </a:r>
            <a:endParaRPr lang="en-US" altLang="zh-TW" dirty="0"/>
          </a:p>
          <a:p>
            <a:r>
              <a:rPr lang="zh-TW" altLang="en-US" dirty="0"/>
              <a:t>攻擊（爭奪、或捍衛）是生物性的求生本能。</a:t>
            </a:r>
            <a:endParaRPr lang="en-US" altLang="zh-TW" dirty="0"/>
          </a:p>
          <a:p>
            <a:pPr lvl="1"/>
            <a:r>
              <a:rPr lang="zh-TW" altLang="en-US" dirty="0"/>
              <a:t>攻擊他人</a:t>
            </a:r>
            <a:endParaRPr lang="en-US" altLang="zh-TW" dirty="0"/>
          </a:p>
          <a:p>
            <a:pPr lvl="1"/>
            <a:r>
              <a:rPr lang="zh-TW" altLang="en-US" dirty="0"/>
              <a:t>攻擊自我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退縮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人際封閉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　　　空間封閉</a:t>
            </a:r>
            <a:endParaRPr lang="en-US" altLang="zh-TW" dirty="0" smtClean="0"/>
          </a:p>
          <a:p>
            <a:r>
              <a:rPr lang="zh-TW" altLang="en-US" dirty="0" smtClean="0"/>
              <a:t>否認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心理封閉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　　　時間封閉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8-8683-41E5-B4C0-1D7A9A80D7C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29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事件衝擊範圍的當事人反應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認知層面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問題解決能力、因應機制，出現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暫時性滑落</a:t>
            </a:r>
            <a:r>
              <a:rPr lang="zh-TW" altLang="en-US" dirty="0" smtClean="0"/>
              <a:t>的現象。</a:t>
            </a:r>
            <a:endParaRPr lang="en-US" altLang="zh-TW" dirty="0" smtClean="0"/>
          </a:p>
          <a:p>
            <a:r>
              <a:rPr lang="zh-TW" altLang="en-US" dirty="0" smtClean="0"/>
              <a:t>情緒層面</a:t>
            </a:r>
            <a:endParaRPr lang="en-US" altLang="zh-TW" dirty="0" smtClean="0"/>
          </a:p>
          <a:p>
            <a:pPr lvl="1"/>
            <a:r>
              <a:rPr lang="zh-TW" altLang="en-US" b="1" u="sng" dirty="0">
                <a:solidFill>
                  <a:srgbClr val="FF0000"/>
                </a:solidFill>
              </a:rPr>
              <a:t>震驚</a:t>
            </a:r>
            <a:r>
              <a:rPr lang="zh-TW" altLang="en-US" dirty="0" smtClean="0"/>
              <a:t>狀態後，出現</a:t>
            </a:r>
            <a:r>
              <a:rPr lang="zh-TW" altLang="en-US" b="1" u="sng" dirty="0">
                <a:solidFill>
                  <a:srgbClr val="FF0000"/>
                </a:solidFill>
              </a:rPr>
              <a:t>否認</a:t>
            </a:r>
            <a:r>
              <a:rPr lang="zh-TW" altLang="en-US" dirty="0" smtClean="0"/>
              <a:t>、</a:t>
            </a:r>
            <a:r>
              <a:rPr lang="zh-TW" altLang="en-US" b="1" u="sng" dirty="0">
                <a:solidFill>
                  <a:srgbClr val="FF0000"/>
                </a:solidFill>
              </a:rPr>
              <a:t>混亂</a:t>
            </a:r>
            <a:r>
              <a:rPr lang="zh-TW" altLang="en-US" dirty="0" smtClean="0"/>
              <a:t>、害怕、</a:t>
            </a:r>
            <a:r>
              <a:rPr lang="zh-TW" altLang="en-US" b="1" u="sng" dirty="0">
                <a:solidFill>
                  <a:srgbClr val="FF0000"/>
                </a:solidFill>
              </a:rPr>
              <a:t>恐懼</a:t>
            </a:r>
            <a:r>
              <a:rPr lang="zh-TW" altLang="en-US" dirty="0" smtClean="0"/>
              <a:t>、沮喪、</a:t>
            </a:r>
            <a:r>
              <a:rPr lang="zh-TW" altLang="en-US" b="1" u="sng" dirty="0">
                <a:solidFill>
                  <a:srgbClr val="FF0000"/>
                </a:solidFill>
              </a:rPr>
              <a:t>麻木</a:t>
            </a:r>
            <a:r>
              <a:rPr lang="zh-TW" altLang="en-US" dirty="0" smtClean="0"/>
              <a:t>、懷疑、</a:t>
            </a:r>
            <a:r>
              <a:rPr lang="zh-TW" altLang="en-US" b="1" u="sng" dirty="0">
                <a:solidFill>
                  <a:srgbClr val="FF0000"/>
                </a:solidFill>
              </a:rPr>
              <a:t>易怒</a:t>
            </a:r>
            <a:r>
              <a:rPr lang="zh-TW" altLang="en-US" dirty="0" smtClean="0"/>
              <a:t>等情緒反應。</a:t>
            </a:r>
            <a:endParaRPr lang="en-US" altLang="zh-TW" dirty="0" smtClean="0"/>
          </a:p>
          <a:p>
            <a:r>
              <a:rPr lang="zh-TW" altLang="en-US" dirty="0" smtClean="0"/>
              <a:t>生理層面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心跳、呼吸頻率改變，過度出汗等反應。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b="1" u="sng" dirty="0">
                <a:solidFill>
                  <a:srgbClr val="FF0000"/>
                </a:solidFill>
              </a:rPr>
              <a:t>Post-Trauma Growth</a:t>
            </a:r>
          </a:p>
          <a:p>
            <a:pPr lvl="1"/>
            <a:r>
              <a:rPr lang="zh-TW" altLang="en-US" dirty="0" smtClean="0"/>
              <a:t>隨著危機創傷的損害，開展出另一個層面的成長。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中原大學教育所　鄧文章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D0CCABE-DAC7-4F58-885C-B3B6244CCE17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2018/2/2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9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248</TotalTime>
  <Words>952</Words>
  <Application>Microsoft Office PowerPoint</Application>
  <PresentationFormat>如螢幕大小 (4:3)</PresentationFormat>
  <Paragraphs>210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微軟正黑體</vt:lpstr>
      <vt:lpstr>微軟正黑體 Light</vt:lpstr>
      <vt:lpstr>新細明體</vt:lpstr>
      <vt:lpstr>標楷體</vt:lpstr>
      <vt:lpstr>Arial</vt:lpstr>
      <vt:lpstr>Calibri</vt:lpstr>
      <vt:lpstr>Garamond</vt:lpstr>
      <vt:lpstr>Tw Cen MT</vt:lpstr>
      <vt:lpstr>小水滴</vt:lpstr>
      <vt:lpstr>面對離別：撫慰失落的心</vt:lpstr>
      <vt:lpstr>PowerPoint 簡報</vt:lpstr>
      <vt:lpstr>PowerPoint 簡報</vt:lpstr>
      <vt:lpstr>PowerPoint 簡報</vt:lpstr>
      <vt:lpstr>PowerPoint 簡報</vt:lpstr>
      <vt:lpstr>面對威脅的反應</vt:lpstr>
      <vt:lpstr>戰</vt:lpstr>
      <vt:lpstr>逃</vt:lpstr>
      <vt:lpstr>事件衝擊範圍的當事人反應</vt:lpstr>
      <vt:lpstr>PowerPoint 簡報</vt:lpstr>
      <vt:lpstr>PowerPoint 簡報</vt:lpstr>
      <vt:lpstr>復原</vt:lpstr>
      <vt:lpstr>撫慰</vt:lpstr>
      <vt:lpstr>衝擊事件發生當下或不久後…</vt:lpstr>
      <vt:lpstr>PowerPoint 簡報</vt:lpstr>
      <vt:lpstr>衝擊事件發生過後…</vt:lpstr>
      <vt:lpstr>PowerPoint 簡報</vt:lpstr>
      <vt:lpstr>不適應的悲傷反應： 複雜性悲傷（complicated grief）</vt:lpstr>
      <vt:lpstr>PowerPoint 簡報</vt:lpstr>
      <vt:lpstr>線索</vt:lpstr>
      <vt:lpstr>PowerPoint 簡報</vt:lpstr>
      <vt:lpstr>辦理特殊的告別儀式或活動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撫慰傷慟的心</dc:title>
  <dc:creator>527</dc:creator>
  <cp:lastModifiedBy>Teng Article</cp:lastModifiedBy>
  <cp:revision>30</cp:revision>
  <dcterms:created xsi:type="dcterms:W3CDTF">2017-03-08T05:52:26Z</dcterms:created>
  <dcterms:modified xsi:type="dcterms:W3CDTF">2018-01-30T06:07:54Z</dcterms:modified>
</cp:coreProperties>
</file>