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handoutMasterIdLst>
    <p:handoutMasterId r:id="rId114"/>
  </p:handoutMasterIdLst>
  <p:sldIdLst>
    <p:sldId id="546" r:id="rId2"/>
    <p:sldId id="344" r:id="rId3"/>
    <p:sldId id="345" r:id="rId4"/>
    <p:sldId id="547" r:id="rId5"/>
    <p:sldId id="346" r:id="rId6"/>
    <p:sldId id="347" r:id="rId7"/>
    <p:sldId id="357" r:id="rId8"/>
    <p:sldId id="358" r:id="rId9"/>
    <p:sldId id="359" r:id="rId10"/>
    <p:sldId id="543" r:id="rId11"/>
    <p:sldId id="544" r:id="rId12"/>
    <p:sldId id="360" r:id="rId13"/>
    <p:sldId id="396" r:id="rId14"/>
    <p:sldId id="397" r:id="rId15"/>
    <p:sldId id="369" r:id="rId16"/>
    <p:sldId id="370" r:id="rId17"/>
    <p:sldId id="371" r:id="rId18"/>
    <p:sldId id="372" r:id="rId19"/>
    <p:sldId id="355" r:id="rId20"/>
    <p:sldId id="459" r:id="rId21"/>
    <p:sldId id="460" r:id="rId22"/>
    <p:sldId id="400" r:id="rId23"/>
    <p:sldId id="401" r:id="rId24"/>
    <p:sldId id="402" r:id="rId25"/>
    <p:sldId id="403" r:id="rId26"/>
    <p:sldId id="404" r:id="rId27"/>
    <p:sldId id="405" r:id="rId28"/>
    <p:sldId id="406" r:id="rId29"/>
    <p:sldId id="407" r:id="rId30"/>
    <p:sldId id="444" r:id="rId31"/>
    <p:sldId id="557" r:id="rId32"/>
    <p:sldId id="558" r:id="rId33"/>
    <p:sldId id="464" r:id="rId34"/>
    <p:sldId id="348" r:id="rId35"/>
    <p:sldId id="463" r:id="rId36"/>
    <p:sldId id="452" r:id="rId37"/>
    <p:sldId id="453" r:id="rId38"/>
    <p:sldId id="454" r:id="rId39"/>
    <p:sldId id="455" r:id="rId40"/>
    <p:sldId id="456" r:id="rId41"/>
    <p:sldId id="457" r:id="rId42"/>
    <p:sldId id="458" r:id="rId43"/>
    <p:sldId id="550" r:id="rId44"/>
    <p:sldId id="551" r:id="rId45"/>
    <p:sldId id="552" r:id="rId46"/>
    <p:sldId id="553" r:id="rId47"/>
    <p:sldId id="554" r:id="rId48"/>
    <p:sldId id="555" r:id="rId49"/>
    <p:sldId id="349" r:id="rId50"/>
    <p:sldId id="465" r:id="rId51"/>
    <p:sldId id="466" r:id="rId52"/>
    <p:sldId id="467" r:id="rId53"/>
    <p:sldId id="468" r:id="rId54"/>
    <p:sldId id="469" r:id="rId55"/>
    <p:sldId id="556" r:id="rId56"/>
    <p:sldId id="471" r:id="rId57"/>
    <p:sldId id="472" r:id="rId58"/>
    <p:sldId id="473" r:id="rId59"/>
    <p:sldId id="474" r:id="rId60"/>
    <p:sldId id="475" r:id="rId61"/>
    <p:sldId id="476" r:id="rId62"/>
    <p:sldId id="477" r:id="rId63"/>
    <p:sldId id="478" r:id="rId64"/>
    <p:sldId id="548" r:id="rId65"/>
    <p:sldId id="549" r:id="rId66"/>
    <p:sldId id="350" r:id="rId67"/>
    <p:sldId id="532" r:id="rId68"/>
    <p:sldId id="528" r:id="rId69"/>
    <p:sldId id="481" r:id="rId70"/>
    <p:sldId id="482" r:id="rId71"/>
    <p:sldId id="483" r:id="rId72"/>
    <p:sldId id="484" r:id="rId73"/>
    <p:sldId id="485" r:id="rId74"/>
    <p:sldId id="486" r:id="rId75"/>
    <p:sldId id="487" r:id="rId76"/>
    <p:sldId id="488" r:id="rId77"/>
    <p:sldId id="489" r:id="rId78"/>
    <p:sldId id="490" r:id="rId79"/>
    <p:sldId id="491" r:id="rId80"/>
    <p:sldId id="351" r:id="rId81"/>
    <p:sldId id="534" r:id="rId82"/>
    <p:sldId id="530" r:id="rId83"/>
    <p:sldId id="352" r:id="rId84"/>
    <p:sldId id="531" r:id="rId85"/>
    <p:sldId id="515" r:id="rId86"/>
    <p:sldId id="535" r:id="rId87"/>
    <p:sldId id="536" r:id="rId88"/>
    <p:sldId id="537" r:id="rId89"/>
    <p:sldId id="538" r:id="rId90"/>
    <p:sldId id="516" r:id="rId91"/>
    <p:sldId id="517" r:id="rId92"/>
    <p:sldId id="518" r:id="rId93"/>
    <p:sldId id="429" r:id="rId94"/>
    <p:sldId id="430" r:id="rId95"/>
    <p:sldId id="431" r:id="rId96"/>
    <p:sldId id="432" r:id="rId97"/>
    <p:sldId id="408" r:id="rId98"/>
    <p:sldId id="409" r:id="rId99"/>
    <p:sldId id="559" r:id="rId100"/>
    <p:sldId id="560" r:id="rId101"/>
    <p:sldId id="449" r:id="rId102"/>
    <p:sldId id="561" r:id="rId103"/>
    <p:sldId id="461" r:id="rId104"/>
    <p:sldId id="462" r:id="rId105"/>
    <p:sldId id="540" r:id="rId106"/>
    <p:sldId id="541" r:id="rId107"/>
    <p:sldId id="545" r:id="rId108"/>
    <p:sldId id="392" r:id="rId109"/>
    <p:sldId id="393" r:id="rId110"/>
    <p:sldId id="394" r:id="rId111"/>
    <p:sldId id="395" r:id="rId112"/>
  </p:sldIdLst>
  <p:sldSz cx="9144000" cy="6858000" type="screen4x3"/>
  <p:notesSz cx="6670675" cy="9928225"/>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新細明體" pitchFamily="18" charset="-120"/>
        <a:cs typeface="+mn-cs"/>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新細明體" pitchFamily="18" charset="-120"/>
        <a:cs typeface="+mn-cs"/>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新細明體" pitchFamily="18" charset="-120"/>
        <a:cs typeface="+mn-cs"/>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新細明體" pitchFamily="18" charset="-120"/>
        <a:cs typeface="+mn-cs"/>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新細明體" pitchFamily="18" charset="-120"/>
        <a:cs typeface="+mn-cs"/>
      </a:defRPr>
    </a:lvl5pPr>
    <a:lvl6pPr marL="2286000" algn="l" defTabSz="914400" rtl="0" eaLnBrk="1" latinLnBrk="0" hangingPunct="1">
      <a:defRPr kern="1200">
        <a:solidFill>
          <a:schemeClr val="bg1"/>
        </a:solidFill>
        <a:latin typeface="Arial" charset="0"/>
        <a:ea typeface="新細明體" pitchFamily="18" charset="-120"/>
        <a:cs typeface="+mn-cs"/>
      </a:defRPr>
    </a:lvl6pPr>
    <a:lvl7pPr marL="2743200" algn="l" defTabSz="914400" rtl="0" eaLnBrk="1" latinLnBrk="0" hangingPunct="1">
      <a:defRPr kern="1200">
        <a:solidFill>
          <a:schemeClr val="bg1"/>
        </a:solidFill>
        <a:latin typeface="Arial" charset="0"/>
        <a:ea typeface="新細明體" pitchFamily="18" charset="-120"/>
        <a:cs typeface="+mn-cs"/>
      </a:defRPr>
    </a:lvl7pPr>
    <a:lvl8pPr marL="3200400" algn="l" defTabSz="914400" rtl="0" eaLnBrk="1" latinLnBrk="0" hangingPunct="1">
      <a:defRPr kern="1200">
        <a:solidFill>
          <a:schemeClr val="bg1"/>
        </a:solidFill>
        <a:latin typeface="Arial" charset="0"/>
        <a:ea typeface="新細明體" pitchFamily="18" charset="-120"/>
        <a:cs typeface="+mn-cs"/>
      </a:defRPr>
    </a:lvl8pPr>
    <a:lvl9pPr marL="3657600" algn="l" defTabSz="914400" rtl="0" eaLnBrk="1" latinLnBrk="0" hangingPunct="1">
      <a:defRPr kern="1200">
        <a:solidFill>
          <a:schemeClr val="bg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006600"/>
    <a:srgbClr val="CC00CC"/>
    <a:srgbClr val="FF0000"/>
    <a:srgbClr val="00FF00"/>
    <a:srgbClr val="FFFF00"/>
    <a:srgbClr val="00FFFF"/>
    <a:srgbClr val="66FFFF"/>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4660"/>
  </p:normalViewPr>
  <p:slideViewPr>
    <p:cSldViewPr>
      <p:cViewPr>
        <p:scale>
          <a:sx n="75" d="100"/>
          <a:sy n="75" d="100"/>
        </p:scale>
        <p:origin x="-2562" y="-75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endParaRPr lang="en-US" altLang="zh-TW"/>
          </a:p>
        </p:txBody>
      </p:sp>
      <p:sp>
        <p:nvSpPr>
          <p:cNvPr id="196611" name="Rectangle 3"/>
          <p:cNvSpPr>
            <a:spLocks noGrp="1" noChangeArrowheads="1"/>
          </p:cNvSpPr>
          <p:nvPr>
            <p:ph type="dt" sz="quarter" idx="1"/>
          </p:nvPr>
        </p:nvSpPr>
        <p:spPr bwMode="auto">
          <a:xfrm>
            <a:off x="377825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endParaRPr lang="en-US" altLang="zh-TW"/>
          </a:p>
        </p:txBody>
      </p:sp>
      <p:sp>
        <p:nvSpPr>
          <p:cNvPr id="196612" name="Rectangle 4"/>
          <p:cNvSpPr>
            <a:spLocks noGrp="1" noChangeArrowheads="1"/>
          </p:cNvSpPr>
          <p:nvPr>
            <p:ph type="ftr" sz="quarter" idx="2"/>
          </p:nvPr>
        </p:nvSpPr>
        <p:spPr bwMode="auto">
          <a:xfrm>
            <a:off x="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endParaRPr lang="en-US" altLang="zh-TW"/>
          </a:p>
        </p:txBody>
      </p:sp>
      <p:sp>
        <p:nvSpPr>
          <p:cNvPr id="196613" name="Rectangle 5"/>
          <p:cNvSpPr>
            <a:spLocks noGrp="1" noChangeArrowheads="1"/>
          </p:cNvSpPr>
          <p:nvPr>
            <p:ph type="sldNum" sz="quarter" idx="3"/>
          </p:nvPr>
        </p:nvSpPr>
        <p:spPr bwMode="auto">
          <a:xfrm>
            <a:off x="3778250" y="942975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47CBE032-E6A0-4342-9720-2695FC1988F5}" type="slidenum">
              <a:rPr lang="zh-TW" altLang="en-US"/>
              <a:pPr/>
              <a:t>‹#›</a:t>
            </a:fld>
            <a:endParaRPr lang="en-US" altLang="zh-TW"/>
          </a:p>
        </p:txBody>
      </p:sp>
    </p:spTree>
    <p:extLst>
      <p:ext uri="{BB962C8B-B14F-4D97-AF65-F5344CB8AC3E}">
        <p14:creationId xmlns:p14="http://schemas.microsoft.com/office/powerpoint/2010/main" val="2057882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670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2050" name="AutoShape 2"/>
          <p:cNvSpPr>
            <a:spLocks noChangeArrowheads="1"/>
          </p:cNvSpPr>
          <p:nvPr/>
        </p:nvSpPr>
        <p:spPr bwMode="auto">
          <a:xfrm>
            <a:off x="0" y="0"/>
            <a:ext cx="6670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2051" name="Rectangle 3"/>
          <p:cNvSpPr>
            <a:spLocks noGrp="1" noChangeArrowheads="1"/>
          </p:cNvSpPr>
          <p:nvPr>
            <p:ph type="hdr"/>
          </p:nvPr>
        </p:nvSpPr>
        <p:spPr bwMode="auto">
          <a:xfrm>
            <a:off x="0" y="0"/>
            <a:ext cx="288607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stStyle>
          <a:p>
            <a:endParaRPr lang="en-GB" altLang="zh-TW"/>
          </a:p>
        </p:txBody>
      </p:sp>
      <p:sp>
        <p:nvSpPr>
          <p:cNvPr id="2052" name="Rectangle 4"/>
          <p:cNvSpPr>
            <a:spLocks noGrp="1" noChangeArrowheads="1"/>
          </p:cNvSpPr>
          <p:nvPr>
            <p:ph type="dt"/>
          </p:nvPr>
        </p:nvSpPr>
        <p:spPr bwMode="auto">
          <a:xfrm>
            <a:off x="3779838" y="0"/>
            <a:ext cx="2886075"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stStyle>
          <a:p>
            <a:endParaRPr lang="en-GB" altLang="zh-TW"/>
          </a:p>
        </p:txBody>
      </p:sp>
      <p:sp>
        <p:nvSpPr>
          <p:cNvPr id="2053" name="Rectangle 5"/>
          <p:cNvSpPr>
            <a:spLocks noGrp="1" noRot="1" noChangeAspect="1" noChangeArrowheads="1"/>
          </p:cNvSpPr>
          <p:nvPr>
            <p:ph type="sldImg"/>
          </p:nvPr>
        </p:nvSpPr>
        <p:spPr bwMode="auto">
          <a:xfrm>
            <a:off x="852488" y="744538"/>
            <a:ext cx="4962525" cy="37211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p:cNvSpPr>
            <a:spLocks noGrp="1" noChangeArrowheads="1"/>
          </p:cNvSpPr>
          <p:nvPr>
            <p:ph type="body"/>
          </p:nvPr>
        </p:nvSpPr>
        <p:spPr bwMode="auto">
          <a:xfrm>
            <a:off x="889000" y="4716463"/>
            <a:ext cx="4887913"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zh-TW" altLang="en-US" smtClean="0"/>
          </a:p>
        </p:txBody>
      </p:sp>
      <p:sp>
        <p:nvSpPr>
          <p:cNvPr id="2055" name="Rectangle 7"/>
          <p:cNvSpPr>
            <a:spLocks noGrp="1" noChangeArrowheads="1"/>
          </p:cNvSpPr>
          <p:nvPr>
            <p:ph type="ftr"/>
          </p:nvPr>
        </p:nvSpPr>
        <p:spPr bwMode="auto">
          <a:xfrm>
            <a:off x="0" y="9431338"/>
            <a:ext cx="288607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stStyle>
          <a:p>
            <a:endParaRPr lang="en-GB" altLang="zh-TW"/>
          </a:p>
        </p:txBody>
      </p:sp>
      <p:sp>
        <p:nvSpPr>
          <p:cNvPr id="2056" name="Rectangle 8"/>
          <p:cNvSpPr>
            <a:spLocks noGrp="1" noChangeArrowheads="1"/>
          </p:cNvSpPr>
          <p:nvPr>
            <p:ph type="sldNum"/>
          </p:nvPr>
        </p:nvSpPr>
        <p:spPr bwMode="auto">
          <a:xfrm>
            <a:off x="3779838" y="9431338"/>
            <a:ext cx="288607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stStyle>
          <a:p>
            <a:fld id="{92DD09CA-3F88-4E48-B9F1-4F4BE2CD261C}" type="slidenum">
              <a:rPr lang="zh-TW" altLang="en-GB"/>
              <a:pPr/>
              <a:t>‹#›</a:t>
            </a:fld>
            <a:endParaRPr lang="en-GB" altLang="zh-TW"/>
          </a:p>
        </p:txBody>
      </p:sp>
    </p:spTree>
    <p:extLst>
      <p:ext uri="{BB962C8B-B14F-4D97-AF65-F5344CB8AC3E}">
        <p14:creationId xmlns:p14="http://schemas.microsoft.com/office/powerpoint/2010/main" val="18679632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0"/>
          </p:nvPr>
        </p:nvSpPr>
        <p:spPr/>
        <p:txBody>
          <a:bodyPr/>
          <a:lstStyle/>
          <a:p>
            <a:pPr>
              <a:defRPr/>
            </a:pPr>
            <a:fld id="{5FE4FD9B-2250-4105-BF98-06549C4D2131}" type="slidenum">
              <a:rPr lang="zh-TW" altLang="en-GB" smtClean="0"/>
              <a:pPr>
                <a:defRPr/>
              </a:pPr>
              <a:t>1</a:t>
            </a:fld>
            <a:endParaRPr lang="en-GB" altLang="zh-TW"/>
          </a:p>
        </p:txBody>
      </p:sp>
    </p:spTree>
    <p:extLst>
      <p:ext uri="{BB962C8B-B14F-4D97-AF65-F5344CB8AC3E}">
        <p14:creationId xmlns:p14="http://schemas.microsoft.com/office/powerpoint/2010/main" val="199410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8"/>
          <p:cNvSpPr txBox="1">
            <a:spLocks noGrp="1" noChangeArrowheads="1"/>
          </p:cNvSpPr>
          <p:nvPr/>
        </p:nvSpPr>
        <p:spPr bwMode="auto">
          <a:xfrm>
            <a:off x="3779838" y="9431340"/>
            <a:ext cx="2886076" cy="493712"/>
          </a:xfrm>
          <a:prstGeom prst="rect">
            <a:avLst/>
          </a:prstGeom>
          <a:noFill/>
          <a:ln w="9525">
            <a:noFill/>
            <a:miter lim="800000"/>
            <a:headEnd/>
            <a:tailEnd/>
          </a:ln>
        </p:spPr>
        <p:txBody>
          <a:bodyPr lIns="90649" tIns="47138" rIns="90649" bIns="47138" anchor="b"/>
          <a:lstStyle/>
          <a:p>
            <a:pPr algn="r">
              <a:tabLst>
                <a:tab pos="0" algn="l"/>
                <a:tab pos="450903" algn="l"/>
                <a:tab pos="903405" algn="l"/>
                <a:tab pos="1355907" algn="l"/>
                <a:tab pos="1808410" algn="l"/>
                <a:tab pos="2260912" algn="l"/>
                <a:tab pos="2713415" algn="l"/>
                <a:tab pos="3165915" algn="l"/>
                <a:tab pos="3618418" algn="l"/>
                <a:tab pos="4070919" algn="l"/>
                <a:tab pos="4523422" algn="l"/>
                <a:tab pos="4975924" algn="l"/>
                <a:tab pos="5428426" algn="l"/>
                <a:tab pos="5880928" algn="l"/>
                <a:tab pos="6333430" algn="l"/>
                <a:tab pos="6785933" algn="l"/>
                <a:tab pos="7238436" algn="l"/>
                <a:tab pos="7690936" algn="l"/>
                <a:tab pos="8143439" algn="l"/>
                <a:tab pos="8595940" algn="l"/>
                <a:tab pos="9048443" algn="l"/>
              </a:tabLst>
            </a:pPr>
            <a:fld id="{AE2FAC60-CFF9-4B51-B425-0CCAAD9DF298}" type="slidenum">
              <a:rPr lang="zh-TW" altLang="en-GB" sz="1200">
                <a:solidFill>
                  <a:srgbClr val="000000"/>
                </a:solidFill>
                <a:latin typeface="Times New Roman" pitchFamily="18" charset="0"/>
              </a:rPr>
              <a:pPr algn="r">
                <a:tabLst>
                  <a:tab pos="0" algn="l"/>
                  <a:tab pos="450903" algn="l"/>
                  <a:tab pos="903405" algn="l"/>
                  <a:tab pos="1355907" algn="l"/>
                  <a:tab pos="1808410" algn="l"/>
                  <a:tab pos="2260912" algn="l"/>
                  <a:tab pos="2713415" algn="l"/>
                  <a:tab pos="3165915" algn="l"/>
                  <a:tab pos="3618418" algn="l"/>
                  <a:tab pos="4070919" algn="l"/>
                  <a:tab pos="4523422" algn="l"/>
                  <a:tab pos="4975924" algn="l"/>
                  <a:tab pos="5428426" algn="l"/>
                  <a:tab pos="5880928" algn="l"/>
                  <a:tab pos="6333430" algn="l"/>
                  <a:tab pos="6785933" algn="l"/>
                  <a:tab pos="7238436" algn="l"/>
                  <a:tab pos="7690936" algn="l"/>
                  <a:tab pos="8143439" algn="l"/>
                  <a:tab pos="8595940" algn="l"/>
                  <a:tab pos="9048443" algn="l"/>
                </a:tabLst>
              </a:pPr>
              <a:t>37</a:t>
            </a:fld>
            <a:endParaRPr lang="en-GB" altLang="zh-TW" sz="1200">
              <a:solidFill>
                <a:srgbClr val="000000"/>
              </a:solidFill>
              <a:latin typeface="Times New Roman" pitchFamily="18" charset="0"/>
            </a:endParaRPr>
          </a:p>
        </p:txBody>
      </p:sp>
      <p:sp>
        <p:nvSpPr>
          <p:cNvPr id="123907" name="Text Box 2"/>
          <p:cNvSpPr txBox="1">
            <a:spLocks noChangeArrowheads="1"/>
          </p:cNvSpPr>
          <p:nvPr/>
        </p:nvSpPr>
        <p:spPr bwMode="auto">
          <a:xfrm>
            <a:off x="852490" y="744541"/>
            <a:ext cx="4965700" cy="3724275"/>
          </a:xfrm>
          <a:prstGeom prst="rect">
            <a:avLst/>
          </a:prstGeom>
          <a:solidFill>
            <a:srgbClr val="FFFFFF"/>
          </a:solidFill>
          <a:ln w="9525">
            <a:solidFill>
              <a:srgbClr val="000000"/>
            </a:solidFill>
            <a:miter lim="800000"/>
            <a:headEnd/>
            <a:tailEnd/>
          </a:ln>
        </p:spPr>
        <p:txBody>
          <a:bodyPr wrap="none" lIns="92099" tIns="46050" rIns="92099" bIns="46050" anchor="ctr"/>
          <a:lstStyle/>
          <a:p>
            <a:pPr>
              <a:buClr>
                <a:srgbClr val="000000"/>
              </a:buClr>
              <a:buSzPct val="100000"/>
              <a:buFont typeface="Arial" charset="0"/>
              <a:buNone/>
            </a:pPr>
            <a:endParaRPr kumimoji="0" lang="zh-TW" altLang="en-US"/>
          </a:p>
        </p:txBody>
      </p:sp>
      <p:sp>
        <p:nvSpPr>
          <p:cNvPr id="123908" name="Rectangle 3"/>
          <p:cNvSpPr>
            <a:spLocks noGrp="1" noChangeArrowheads="1"/>
          </p:cNvSpPr>
          <p:nvPr>
            <p:ph type="body"/>
          </p:nvPr>
        </p:nvSpPr>
        <p:spPr>
          <a:xfrm>
            <a:off x="889000" y="4716466"/>
            <a:ext cx="4889500" cy="4467225"/>
          </a:xfrm>
          <a:noFill/>
          <a:ln/>
        </p:spPr>
        <p:txBody>
          <a:bodyPr wrap="none" anchor="ctr"/>
          <a:lstStyle/>
          <a:p>
            <a:endParaRPr lang="zh-TW"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eaLnBrk="1" hangingPunct="1"/>
            <a:fld id="{F01EB5F1-A211-488E-A445-B6EF10947DFE}" type="slidenum">
              <a:rPr lang="zh-TW" altLang="en-GB" smtClean="0">
                <a:solidFill>
                  <a:srgbClr val="000000"/>
                </a:solidFill>
                <a:latin typeface="Times New Roman" pitchFamily="18" charset="0"/>
              </a:rPr>
              <a:pPr eaLnBrk="1" hangingPunct="1"/>
              <a:t>50</a:t>
            </a:fld>
            <a:endParaRPr lang="en-GB" altLang="zh-TW" smtClean="0">
              <a:solidFill>
                <a:srgbClr val="000000"/>
              </a:solidFill>
              <a:latin typeface="Times New Roman"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2B5572C1-C8E2-4394-8E39-990478B27228}" type="slidenum">
              <a:rPr kumimoji="0" lang="zh-TW" altLang="en-GB" smtClean="0">
                <a:solidFill>
                  <a:srgbClr val="000000"/>
                </a:solidFill>
                <a:latin typeface="Times New Roman" pitchFamily="18" charset="0"/>
              </a:rPr>
              <a:pPr eaLnBrk="1" hangingPunct="1"/>
              <a:t>51</a:t>
            </a:fld>
            <a:endParaRPr kumimoji="0" lang="en-GB" altLang="zh-TW" smtClean="0">
              <a:solidFill>
                <a:srgbClr val="000000"/>
              </a:solidFill>
              <a:latin typeface="Times New Roman" pitchFamily="18" charset="0"/>
            </a:endParaRPr>
          </a:p>
        </p:txBody>
      </p:sp>
      <p:sp>
        <p:nvSpPr>
          <p:cNvPr id="148483" name="Text Box 2"/>
          <p:cNvSpPr txBox="1">
            <a:spLocks noChangeArrowheads="1"/>
          </p:cNvSpPr>
          <p:nvPr/>
        </p:nvSpPr>
        <p:spPr bwMode="auto">
          <a:xfrm>
            <a:off x="852488" y="744539"/>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48484" name="Rectangle 3"/>
          <p:cNvSpPr>
            <a:spLocks noGrp="1" noChangeArrowheads="1"/>
          </p:cNvSpPr>
          <p:nvPr>
            <p:ph type="body"/>
          </p:nvPr>
        </p:nvSpPr>
        <p:spPr>
          <a:xfrm>
            <a:off x="889000" y="4716464"/>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A7FDA280-CB16-4CA0-81F8-09B97C4EF7AE}" type="slidenum">
              <a:rPr kumimoji="0" lang="zh-TW" altLang="en-GB" smtClean="0">
                <a:solidFill>
                  <a:srgbClr val="000000"/>
                </a:solidFill>
                <a:latin typeface="Times New Roman" pitchFamily="18" charset="0"/>
              </a:rPr>
              <a:pPr eaLnBrk="1" hangingPunct="1"/>
              <a:t>52</a:t>
            </a:fld>
            <a:endParaRPr kumimoji="0" lang="en-GB" altLang="zh-TW" smtClean="0">
              <a:solidFill>
                <a:srgbClr val="000000"/>
              </a:solidFill>
              <a:latin typeface="Times New Roman" pitchFamily="18" charset="0"/>
            </a:endParaRPr>
          </a:p>
        </p:txBody>
      </p:sp>
      <p:sp>
        <p:nvSpPr>
          <p:cNvPr id="149507" name="Text Box 2"/>
          <p:cNvSpPr txBox="1">
            <a:spLocks noChangeArrowheads="1"/>
          </p:cNvSpPr>
          <p:nvPr/>
        </p:nvSpPr>
        <p:spPr bwMode="auto">
          <a:xfrm>
            <a:off x="852488" y="744539"/>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49508" name="Rectangle 3"/>
          <p:cNvSpPr>
            <a:spLocks noGrp="1" noChangeArrowheads="1"/>
          </p:cNvSpPr>
          <p:nvPr>
            <p:ph type="body"/>
          </p:nvPr>
        </p:nvSpPr>
        <p:spPr>
          <a:xfrm>
            <a:off x="889000" y="4716464"/>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eaLnBrk="1" hangingPunct="1"/>
            <a:fld id="{4A17EF0A-DCC6-4F78-ADBC-B2FCAE4B2547}" type="slidenum">
              <a:rPr lang="zh-TW" altLang="en-GB" smtClean="0">
                <a:solidFill>
                  <a:srgbClr val="000000"/>
                </a:solidFill>
                <a:latin typeface="Times New Roman" pitchFamily="18" charset="0"/>
              </a:rPr>
              <a:pPr eaLnBrk="1" hangingPunct="1"/>
              <a:t>53</a:t>
            </a:fld>
            <a:endParaRPr lang="en-GB" altLang="zh-TW" dirty="0" smtClean="0">
              <a:solidFill>
                <a:srgbClr val="000000"/>
              </a:solidFill>
              <a:latin typeface="Times New Roman" pitchFamily="18" charset="0"/>
            </a:endParaRPr>
          </a:p>
        </p:txBody>
      </p:sp>
      <p:sp>
        <p:nvSpPr>
          <p:cNvPr id="136195" name="Text Box 2"/>
          <p:cNvSpPr txBox="1">
            <a:spLocks noChangeArrowheads="1"/>
          </p:cNvSpPr>
          <p:nvPr/>
        </p:nvSpPr>
        <p:spPr bwMode="auto">
          <a:xfrm>
            <a:off x="852488" y="744541"/>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ea typeface="新細明體" pitchFamily="18" charset="-120"/>
              </a:defRPr>
            </a:lvl1pPr>
            <a:lvl2pPr marL="742950" indent="-285750" eaLnBrk="0" hangingPunct="0">
              <a:defRPr>
                <a:solidFill>
                  <a:schemeClr val="bg1"/>
                </a:solidFill>
                <a:latin typeface="Arial" pitchFamily="34" charset="0"/>
                <a:ea typeface="新細明體" pitchFamily="18" charset="-120"/>
              </a:defRPr>
            </a:lvl2pPr>
            <a:lvl3pPr marL="1143000" indent="-228600" eaLnBrk="0" hangingPunct="0">
              <a:defRPr>
                <a:solidFill>
                  <a:schemeClr val="bg1"/>
                </a:solidFill>
                <a:latin typeface="Arial" pitchFamily="34" charset="0"/>
                <a:ea typeface="新細明體" pitchFamily="18" charset="-120"/>
              </a:defRPr>
            </a:lvl3pPr>
            <a:lvl4pPr marL="1600200" indent="-228600" eaLnBrk="0" hangingPunct="0">
              <a:defRPr>
                <a:solidFill>
                  <a:schemeClr val="bg1"/>
                </a:solidFill>
                <a:latin typeface="Arial" pitchFamily="34" charset="0"/>
                <a:ea typeface="新細明體" pitchFamily="18" charset="-120"/>
              </a:defRPr>
            </a:lvl4pPr>
            <a:lvl5pPr marL="2057400" indent="-228600" eaLnBrk="0" hangingPunct="0">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9pPr>
          </a:lstStyle>
          <a:p>
            <a:pPr eaLnBrk="1" hangingPunct="1"/>
            <a:endParaRPr lang="zh-TW" altLang="en-US"/>
          </a:p>
        </p:txBody>
      </p:sp>
      <p:sp>
        <p:nvSpPr>
          <p:cNvPr id="136196" name="Rectangle 3"/>
          <p:cNvSpPr>
            <a:spLocks noGrp="1" noChangeArrowheads="1"/>
          </p:cNvSpPr>
          <p:nvPr>
            <p:ph type="body"/>
          </p:nvPr>
        </p:nvSpPr>
        <p:spPr>
          <a:xfrm>
            <a:off x="889000" y="4716465"/>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extLst>
      <p:ext uri="{BB962C8B-B14F-4D97-AF65-F5344CB8AC3E}">
        <p14:creationId xmlns:p14="http://schemas.microsoft.com/office/powerpoint/2010/main" val="335448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A6704A03-F8AD-40AC-8B5B-AA09CC4F7A39}" type="slidenum">
              <a:rPr kumimoji="0" lang="zh-TW" altLang="en-GB" smtClean="0">
                <a:solidFill>
                  <a:srgbClr val="000000"/>
                </a:solidFill>
                <a:latin typeface="Times New Roman" pitchFamily="18" charset="0"/>
              </a:rPr>
              <a:pPr eaLnBrk="1" hangingPunct="1"/>
              <a:t>54</a:t>
            </a:fld>
            <a:endParaRPr kumimoji="0" lang="en-GB" altLang="zh-TW" smtClean="0">
              <a:solidFill>
                <a:srgbClr val="000000"/>
              </a:solidFill>
              <a:latin typeface="Times New Roman" pitchFamily="18" charset="0"/>
            </a:endParaRPr>
          </a:p>
        </p:txBody>
      </p:sp>
      <p:sp>
        <p:nvSpPr>
          <p:cNvPr id="150531" name="Text Box 2"/>
          <p:cNvSpPr txBox="1">
            <a:spLocks noChangeArrowheads="1"/>
          </p:cNvSpPr>
          <p:nvPr/>
        </p:nvSpPr>
        <p:spPr bwMode="auto">
          <a:xfrm>
            <a:off x="852488" y="744539"/>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50532" name="Rectangle 3"/>
          <p:cNvSpPr>
            <a:spLocks noGrp="1" noChangeArrowheads="1"/>
          </p:cNvSpPr>
          <p:nvPr>
            <p:ph type="body"/>
          </p:nvPr>
        </p:nvSpPr>
        <p:spPr>
          <a:xfrm>
            <a:off x="889000" y="4716464"/>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A6704A03-F8AD-40AC-8B5B-AA09CC4F7A39}" type="slidenum">
              <a:rPr kumimoji="0" lang="zh-TW" altLang="en-GB" smtClean="0">
                <a:solidFill>
                  <a:srgbClr val="000000"/>
                </a:solidFill>
                <a:latin typeface="Times New Roman" pitchFamily="18" charset="0"/>
              </a:rPr>
              <a:pPr eaLnBrk="1" hangingPunct="1"/>
              <a:t>55</a:t>
            </a:fld>
            <a:endParaRPr kumimoji="0" lang="en-GB" altLang="zh-TW" smtClean="0">
              <a:solidFill>
                <a:srgbClr val="000000"/>
              </a:solidFill>
              <a:latin typeface="Times New Roman" pitchFamily="18" charset="0"/>
            </a:endParaRPr>
          </a:p>
        </p:txBody>
      </p:sp>
      <p:sp>
        <p:nvSpPr>
          <p:cNvPr id="150531" name="Text Box 2"/>
          <p:cNvSpPr txBox="1">
            <a:spLocks noChangeArrowheads="1"/>
          </p:cNvSpPr>
          <p:nvPr/>
        </p:nvSpPr>
        <p:spPr bwMode="auto">
          <a:xfrm>
            <a:off x="852488" y="744539"/>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50532" name="Rectangle 3"/>
          <p:cNvSpPr>
            <a:spLocks noGrp="1" noChangeArrowheads="1"/>
          </p:cNvSpPr>
          <p:nvPr>
            <p:ph type="body"/>
          </p:nvPr>
        </p:nvSpPr>
        <p:spPr>
          <a:xfrm>
            <a:off x="889000" y="4716465"/>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投影片圖像版面配置區 1"/>
          <p:cNvSpPr>
            <a:spLocks noGrp="1" noRot="1" noChangeAspect="1" noTextEdit="1"/>
          </p:cNvSpPr>
          <p:nvPr>
            <p:ph type="sldImg"/>
          </p:nvPr>
        </p:nvSpPr>
        <p:spPr>
          <a:ln/>
        </p:spPr>
      </p:sp>
      <p:sp>
        <p:nvSpPr>
          <p:cNvPr id="176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76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405C7E1-9BA1-41B5-9C83-AD1021F87321}" type="slidenum">
              <a:rPr lang="zh-TW" altLang="en-GB" smtClean="0"/>
              <a:pPr eaLnBrk="1" hangingPunct="1"/>
              <a:t>59</a:t>
            </a:fld>
            <a:endParaRPr lang="en-GB"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8"/>
          <p:cNvSpPr>
            <a:spLocks noGrp="1" noChangeArrowheads="1"/>
          </p:cNvSpPr>
          <p:nvPr>
            <p:ph type="sldNum" sz="quarter"/>
          </p:nvPr>
        </p:nvSpPr>
        <p:spPr>
          <a:noFill/>
        </p:spPr>
        <p:txBody>
          <a:bodyPr/>
          <a:lstStyle/>
          <a:p>
            <a:fld id="{869C178E-08A7-4851-AB87-DAA28510DEBA}" type="slidenum">
              <a:rPr lang="zh-TW" altLang="en-GB" smtClean="0">
                <a:ea typeface="新細明體" charset="-120"/>
              </a:rPr>
              <a:pPr/>
              <a:t>61</a:t>
            </a:fld>
            <a:endParaRPr lang="en-GB" altLang="zh-TW" smtClean="0">
              <a:ea typeface="新細明體" charset="-12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4EFE8B24-E464-4AD8-974E-BC4A050B57D5}" type="slidenum">
              <a:rPr kumimoji="0" lang="zh-TW" altLang="en-GB" smtClean="0">
                <a:solidFill>
                  <a:srgbClr val="000000"/>
                </a:solidFill>
                <a:latin typeface="Times New Roman" pitchFamily="18" charset="0"/>
              </a:rPr>
              <a:pPr eaLnBrk="1" hangingPunct="1"/>
              <a:t>62</a:t>
            </a:fld>
            <a:endParaRPr kumimoji="0" lang="en-GB" altLang="zh-TW" smtClean="0">
              <a:solidFill>
                <a:srgbClr val="000000"/>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7"/>
          <p:cNvSpPr>
            <a:spLocks noGrp="1" noChangeArrowheads="1"/>
          </p:cNvSpPr>
          <p:nvPr>
            <p:ph type="sldNum" sz="quarter"/>
          </p:nvPr>
        </p:nvSpPr>
        <p:spPr>
          <a:noFill/>
        </p:spPr>
        <p:txBody>
          <a:bodyPr/>
          <a:lstStyle/>
          <a:p>
            <a:fld id="{69DCF2FB-8ECD-4A90-95EE-DECCC5839990}" type="slidenum">
              <a:rPr kumimoji="1" lang="en-US" altLang="zh-TW" smtClean="0">
                <a:solidFill>
                  <a:schemeClr val="tx1"/>
                </a:solidFill>
                <a:latin typeface="Arial" charset="0"/>
                <a:ea typeface="新細明體" charset="-120"/>
              </a:rPr>
              <a:pPr/>
              <a:t>2</a:t>
            </a:fld>
            <a:endParaRPr kumimoji="1" lang="en-US" altLang="zh-TW" smtClean="0">
              <a:solidFill>
                <a:schemeClr val="tx1"/>
              </a:solidFill>
              <a:latin typeface="Arial" charset="0"/>
              <a:ea typeface="新細明體" charset="-120"/>
            </a:endParaRPr>
          </a:p>
        </p:txBody>
      </p:sp>
      <p:sp>
        <p:nvSpPr>
          <p:cNvPr id="201731" name="Text Box 2"/>
          <p:cNvSpPr txBox="1">
            <a:spLocks noChangeArrowheads="1"/>
          </p:cNvSpPr>
          <p:nvPr/>
        </p:nvSpPr>
        <p:spPr bwMode="auto">
          <a:xfrm>
            <a:off x="3721113" y="9431342"/>
            <a:ext cx="2949575" cy="496886"/>
          </a:xfrm>
          <a:prstGeom prst="rect">
            <a:avLst/>
          </a:prstGeom>
          <a:noFill/>
          <a:ln w="9525">
            <a:noFill/>
            <a:miter lim="800000"/>
            <a:headEnd/>
            <a:tailEnd/>
          </a:ln>
        </p:spPr>
        <p:txBody>
          <a:bodyPr lIns="92225" tIns="47957" rIns="92225" bIns="47957" anchor="b"/>
          <a:lstStyle/>
          <a:p>
            <a:pPr algn="r">
              <a:tabLst>
                <a:tab pos="0" algn="l"/>
                <a:tab pos="458738" algn="l"/>
                <a:tab pos="919099" algn="l"/>
                <a:tab pos="1379464" algn="l"/>
                <a:tab pos="1839827" algn="l"/>
                <a:tab pos="2300189" algn="l"/>
                <a:tab pos="2760553" algn="l"/>
                <a:tab pos="3220913" algn="l"/>
                <a:tab pos="3681279" algn="l"/>
                <a:tab pos="4141640" algn="l"/>
                <a:tab pos="4602005" algn="l"/>
                <a:tab pos="5062368" algn="l"/>
                <a:tab pos="5522730" algn="l"/>
                <a:tab pos="5983094" algn="l"/>
                <a:tab pos="6443457" algn="l"/>
                <a:tab pos="6903818" algn="l"/>
                <a:tab pos="7364183" algn="l"/>
                <a:tab pos="7824545" algn="l"/>
                <a:tab pos="8284911" algn="l"/>
                <a:tab pos="8745270" algn="l"/>
                <a:tab pos="9205636" algn="l"/>
              </a:tabLst>
            </a:pPr>
            <a:fld id="{EFA1192B-688B-44CC-8F53-92188788A582}" type="slidenum">
              <a:rPr lang="zh-TW" altLang="en-GB" sz="1200">
                <a:solidFill>
                  <a:srgbClr val="000000"/>
                </a:solidFill>
              </a:rPr>
              <a:pPr algn="r">
                <a:tabLst>
                  <a:tab pos="0" algn="l"/>
                  <a:tab pos="458738" algn="l"/>
                  <a:tab pos="919099" algn="l"/>
                  <a:tab pos="1379464" algn="l"/>
                  <a:tab pos="1839827" algn="l"/>
                  <a:tab pos="2300189" algn="l"/>
                  <a:tab pos="2760553" algn="l"/>
                  <a:tab pos="3220913" algn="l"/>
                  <a:tab pos="3681279" algn="l"/>
                  <a:tab pos="4141640" algn="l"/>
                  <a:tab pos="4602005" algn="l"/>
                  <a:tab pos="5062368" algn="l"/>
                  <a:tab pos="5522730" algn="l"/>
                  <a:tab pos="5983094" algn="l"/>
                  <a:tab pos="6443457" algn="l"/>
                  <a:tab pos="6903818" algn="l"/>
                  <a:tab pos="7364183" algn="l"/>
                  <a:tab pos="7824545" algn="l"/>
                  <a:tab pos="8284911" algn="l"/>
                  <a:tab pos="8745270" algn="l"/>
                  <a:tab pos="9205636" algn="l"/>
                </a:tabLst>
              </a:pPr>
              <a:t>2</a:t>
            </a:fld>
            <a:endParaRPr lang="en-GB" altLang="zh-TW" sz="1200">
              <a:solidFill>
                <a:srgbClr val="000000"/>
              </a:solidFill>
            </a:endParaRPr>
          </a:p>
        </p:txBody>
      </p:sp>
      <p:sp>
        <p:nvSpPr>
          <p:cNvPr id="201732" name="Text Box 3"/>
          <p:cNvSpPr txBox="1">
            <a:spLocks noChangeArrowheads="1"/>
          </p:cNvSpPr>
          <p:nvPr/>
        </p:nvSpPr>
        <p:spPr bwMode="auto">
          <a:xfrm>
            <a:off x="920754" y="746134"/>
            <a:ext cx="4967288" cy="3724275"/>
          </a:xfrm>
          <a:prstGeom prst="rect">
            <a:avLst/>
          </a:prstGeom>
          <a:solidFill>
            <a:srgbClr val="FFFFFF"/>
          </a:solidFill>
          <a:ln w="9360">
            <a:solidFill>
              <a:srgbClr val="000000"/>
            </a:solidFill>
            <a:miter lim="800000"/>
            <a:headEnd/>
            <a:tailEnd/>
          </a:ln>
        </p:spPr>
        <p:txBody>
          <a:bodyPr wrap="none" lIns="93698" tIns="46850" rIns="93698" bIns="46850" anchor="ctr"/>
          <a:lstStyle/>
          <a:p>
            <a:pPr>
              <a:buClr>
                <a:srgbClr val="000000"/>
              </a:buClr>
              <a:buSzPct val="100000"/>
              <a:buFont typeface="Arial" charset="0"/>
              <a:buNone/>
            </a:pPr>
            <a:endParaRPr lang="zh-TW" altLang="en-US">
              <a:solidFill>
                <a:schemeClr val="tx1"/>
              </a:solidFill>
            </a:endParaRPr>
          </a:p>
        </p:txBody>
      </p:sp>
      <p:sp>
        <p:nvSpPr>
          <p:cNvPr id="201733" name="Rectangle 4"/>
          <p:cNvSpPr>
            <a:spLocks noGrp="1" noChangeArrowheads="1"/>
          </p:cNvSpPr>
          <p:nvPr>
            <p:ph type="body"/>
          </p:nvPr>
        </p:nvSpPr>
        <p:spPr>
          <a:xfrm>
            <a:off x="681041" y="4721225"/>
            <a:ext cx="5441950" cy="4470400"/>
          </a:xfrm>
          <a:noFill/>
          <a:ln/>
        </p:spPr>
        <p:txBody>
          <a:bodyPr wrap="none" anchor="ctr"/>
          <a:lstStyle/>
          <a:p>
            <a:pPr eaLnBrk="1" hangingPunct="1"/>
            <a:endParaRPr lang="zh-TW" altLang="zh-TW" smtClean="0"/>
          </a:p>
        </p:txBody>
      </p:sp>
    </p:spTree>
    <p:extLst>
      <p:ext uri="{BB962C8B-B14F-4D97-AF65-F5344CB8AC3E}">
        <p14:creationId xmlns:p14="http://schemas.microsoft.com/office/powerpoint/2010/main" val="47687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bg1"/>
                </a:solidFill>
                <a:latin typeface="Arial" pitchFamily="34" charset="0"/>
                <a:ea typeface="新細明體" pitchFamily="18" charset="-120"/>
              </a:defRPr>
            </a:lvl9pPr>
          </a:lstStyle>
          <a:p>
            <a:pPr eaLnBrk="1" hangingPunct="1"/>
            <a:fld id="{3583ECEB-37F4-4F1C-A7B1-E04426E85D4A}" type="slidenum">
              <a:rPr kumimoji="0" lang="zh-TW" altLang="en-GB" smtClean="0">
                <a:solidFill>
                  <a:srgbClr val="000000"/>
                </a:solidFill>
                <a:latin typeface="Times New Roman" pitchFamily="18" charset="0"/>
              </a:rPr>
              <a:pPr eaLnBrk="1" hangingPunct="1"/>
              <a:t>63</a:t>
            </a:fld>
            <a:endParaRPr kumimoji="0" lang="en-GB" altLang="zh-TW" smtClean="0">
              <a:solidFill>
                <a:srgbClr val="000000"/>
              </a:solidFill>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698" eaLnBrk="0" hangingPunct="0">
              <a:spcBef>
                <a:spcPct val="30000"/>
              </a:spcBef>
              <a:defRPr kumimoji="1" sz="1100">
                <a:solidFill>
                  <a:schemeClr val="tx1"/>
                </a:solidFill>
                <a:latin typeface="Times New Roman" pitchFamily="18" charset="0"/>
                <a:ea typeface="新細明體" charset="-120"/>
              </a:defRPr>
            </a:lvl1pPr>
            <a:lvl2pPr marL="711375" indent="-273606" defTabSz="887698" eaLnBrk="0" hangingPunct="0">
              <a:spcBef>
                <a:spcPct val="30000"/>
              </a:spcBef>
              <a:defRPr kumimoji="1" sz="1100">
                <a:solidFill>
                  <a:schemeClr val="tx1"/>
                </a:solidFill>
                <a:latin typeface="Times New Roman" pitchFamily="18" charset="0"/>
                <a:ea typeface="新細明體" charset="-120"/>
              </a:defRPr>
            </a:lvl2pPr>
            <a:lvl3pPr marL="1094423" indent="-218885" defTabSz="887698" eaLnBrk="0" hangingPunct="0">
              <a:spcBef>
                <a:spcPct val="30000"/>
              </a:spcBef>
              <a:defRPr kumimoji="1" sz="1100">
                <a:solidFill>
                  <a:schemeClr val="tx1"/>
                </a:solidFill>
                <a:latin typeface="Times New Roman" pitchFamily="18" charset="0"/>
                <a:ea typeface="新細明體" charset="-120"/>
              </a:defRPr>
            </a:lvl3pPr>
            <a:lvl4pPr marL="1532192" indent="-218885" defTabSz="887698" eaLnBrk="0" hangingPunct="0">
              <a:spcBef>
                <a:spcPct val="30000"/>
              </a:spcBef>
              <a:defRPr kumimoji="1" sz="1100">
                <a:solidFill>
                  <a:schemeClr val="tx1"/>
                </a:solidFill>
                <a:latin typeface="Times New Roman" pitchFamily="18" charset="0"/>
                <a:ea typeface="新細明體" charset="-120"/>
              </a:defRPr>
            </a:lvl4pPr>
            <a:lvl5pPr marL="1969961" indent="-218885" defTabSz="887698" eaLnBrk="0" hangingPunct="0">
              <a:spcBef>
                <a:spcPct val="30000"/>
              </a:spcBef>
              <a:defRPr kumimoji="1" sz="1100">
                <a:solidFill>
                  <a:schemeClr val="tx1"/>
                </a:solidFill>
                <a:latin typeface="Times New Roman" pitchFamily="18" charset="0"/>
                <a:ea typeface="新細明體" charset="-120"/>
              </a:defRPr>
            </a:lvl5pPr>
            <a:lvl6pPr marL="2407730" indent="-218885" defTabSz="887698" eaLnBrk="0" fontAlgn="base" hangingPunct="0">
              <a:spcBef>
                <a:spcPct val="30000"/>
              </a:spcBef>
              <a:spcAft>
                <a:spcPct val="0"/>
              </a:spcAft>
              <a:defRPr kumimoji="1" sz="1100">
                <a:solidFill>
                  <a:schemeClr val="tx1"/>
                </a:solidFill>
                <a:latin typeface="Times New Roman" pitchFamily="18" charset="0"/>
                <a:ea typeface="新細明體" charset="-120"/>
              </a:defRPr>
            </a:lvl6pPr>
            <a:lvl7pPr marL="2845499" indent="-218885" defTabSz="887698" eaLnBrk="0" fontAlgn="base" hangingPunct="0">
              <a:spcBef>
                <a:spcPct val="30000"/>
              </a:spcBef>
              <a:spcAft>
                <a:spcPct val="0"/>
              </a:spcAft>
              <a:defRPr kumimoji="1" sz="1100">
                <a:solidFill>
                  <a:schemeClr val="tx1"/>
                </a:solidFill>
                <a:latin typeface="Times New Roman" pitchFamily="18" charset="0"/>
                <a:ea typeface="新細明體" charset="-120"/>
              </a:defRPr>
            </a:lvl7pPr>
            <a:lvl8pPr marL="3283268" indent="-218885" defTabSz="887698" eaLnBrk="0" fontAlgn="base" hangingPunct="0">
              <a:spcBef>
                <a:spcPct val="30000"/>
              </a:spcBef>
              <a:spcAft>
                <a:spcPct val="0"/>
              </a:spcAft>
              <a:defRPr kumimoji="1" sz="1100">
                <a:solidFill>
                  <a:schemeClr val="tx1"/>
                </a:solidFill>
                <a:latin typeface="Times New Roman" pitchFamily="18" charset="0"/>
                <a:ea typeface="新細明體" charset="-120"/>
              </a:defRPr>
            </a:lvl8pPr>
            <a:lvl9pPr marL="3721037" indent="-218885" defTabSz="887698" eaLnBrk="0" fontAlgn="base" hangingPunct="0">
              <a:spcBef>
                <a:spcPct val="30000"/>
              </a:spcBef>
              <a:spcAft>
                <a:spcPct val="0"/>
              </a:spcAft>
              <a:defRPr kumimoji="1" sz="1100">
                <a:solidFill>
                  <a:schemeClr val="tx1"/>
                </a:solidFill>
                <a:latin typeface="Times New Roman" pitchFamily="18" charset="0"/>
                <a:ea typeface="新細明體" charset="-120"/>
              </a:defRPr>
            </a:lvl9pPr>
          </a:lstStyle>
          <a:p>
            <a:pPr eaLnBrk="1" hangingPunct="1">
              <a:spcBef>
                <a:spcPct val="0"/>
              </a:spcBef>
            </a:pPr>
            <a:fld id="{204C31F8-CFC8-4E87-B76E-6C477E1E3BCF}" type="slidenum">
              <a:rPr lang="en-US" altLang="zh-TW" smtClean="0">
                <a:solidFill>
                  <a:srgbClr val="000000"/>
                </a:solidFill>
                <a:latin typeface="Tahoma" pitchFamily="34" charset="0"/>
              </a:rPr>
              <a:pPr eaLnBrk="1" hangingPunct="1">
                <a:spcBef>
                  <a:spcPct val="0"/>
                </a:spcBef>
              </a:pPr>
              <a:t>76</a:t>
            </a:fld>
            <a:endParaRPr lang="en-US" altLang="zh-TW" smtClean="0">
              <a:solidFill>
                <a:srgbClr val="000000"/>
              </a:solidFill>
              <a:latin typeface="Tahoma" pitchFamily="34" charset="0"/>
            </a:endParaRPr>
          </a:p>
        </p:txBody>
      </p:sp>
      <p:sp>
        <p:nvSpPr>
          <p:cNvPr id="65539" name="Rectangle 1026"/>
          <p:cNvSpPr>
            <a:spLocks noGrp="1" noRot="1" noChangeAspect="1" noChangeArrowheads="1" noTextEdit="1"/>
          </p:cNvSpPr>
          <p:nvPr>
            <p:ph type="sldImg"/>
          </p:nvPr>
        </p:nvSpPr>
        <p:spPr>
          <a:xfrm>
            <a:off x="830263" y="746125"/>
            <a:ext cx="4975225" cy="3732213"/>
          </a:xfrm>
          <a:ln/>
        </p:spPr>
      </p:sp>
      <p:sp>
        <p:nvSpPr>
          <p:cNvPr id="655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900">
                <a:latin typeface="標楷體" pitchFamily="65" charset="-120"/>
                <a:ea typeface="標楷體" pitchFamily="65" charset="-120"/>
              </a:rPr>
              <a:t>會議紀錄及機關於委員評選後彙總製作之總表</a:t>
            </a:r>
          </a:p>
          <a:p>
            <a:pPr eaLnBrk="1" hangingPunct="1"/>
            <a:r>
              <a:rPr lang="zh-TW" altLang="en-US" sz="900">
                <a:latin typeface="標楷體" pitchFamily="65" charset="-120"/>
                <a:ea typeface="標楷體" pitchFamily="65" charset="-120"/>
              </a:rPr>
              <a:t>評選前</a:t>
            </a:r>
          </a:p>
          <a:p>
            <a:pPr eaLnBrk="1" hangingPunct="1"/>
            <a:r>
              <a:rPr lang="zh-TW" altLang="en-US" sz="900">
                <a:latin typeface="標楷體" pitchFamily="65" charset="-120"/>
                <a:ea typeface="標楷體" pitchFamily="65" charset="-120"/>
              </a:rPr>
              <a:t>評選後</a:t>
            </a:r>
            <a:r>
              <a:rPr lang="en-US" altLang="zh-TW" sz="900">
                <a:latin typeface="標楷體" pitchFamily="65" charset="-120"/>
                <a:ea typeface="標楷體" pitchFamily="65" charset="-120"/>
              </a:rPr>
              <a:t>(</a:t>
            </a:r>
            <a:r>
              <a:rPr lang="zh-TW" altLang="en-US" sz="900">
                <a:latin typeface="標楷體" pitchFamily="65" charset="-120"/>
                <a:ea typeface="標楷體" pitchFamily="65" charset="-120"/>
              </a:rPr>
              <a:t>涉及個別廠商機密</a:t>
            </a:r>
            <a:r>
              <a:rPr lang="en-US" altLang="zh-TW" sz="900">
                <a:latin typeface="標楷體" pitchFamily="65" charset="-120"/>
                <a:ea typeface="標楷體" pitchFamily="65" charset="-120"/>
              </a:rPr>
              <a:t>)</a:t>
            </a:r>
          </a:p>
          <a:p>
            <a:pPr eaLnBrk="1" hangingPunct="1"/>
            <a:r>
              <a:rPr lang="zh-TW" altLang="en-US" sz="900" b="1">
                <a:solidFill>
                  <a:srgbClr val="FF00FF"/>
                </a:solidFill>
                <a:latin typeface="標楷體" pitchFamily="65" charset="-120"/>
                <a:ea typeface="標楷體" pitchFamily="65" charset="-120"/>
              </a:rPr>
              <a:t>：</a:t>
            </a:r>
            <a:r>
              <a:rPr lang="en-US" altLang="zh-TW" sz="900" b="1">
                <a:solidFill>
                  <a:srgbClr val="FF00FF"/>
                </a:solidFill>
                <a:latin typeface="標楷體" pitchFamily="65" charset="-120"/>
                <a:ea typeface="標楷體" pitchFamily="65" charset="-120"/>
              </a:rPr>
              <a:t>(</a:t>
            </a:r>
            <a:r>
              <a:rPr lang="zh-TW" altLang="en-US" sz="900" b="1">
                <a:solidFill>
                  <a:srgbClr val="FF00FF"/>
                </a:solidFill>
                <a:latin typeface="標楷體" pitchFamily="65" charset="-120"/>
                <a:ea typeface="標楷體" pitchFamily="65" charset="-120"/>
              </a:rPr>
              <a:t>八九</a:t>
            </a:r>
            <a:r>
              <a:rPr lang="en-US" altLang="zh-TW" sz="900" b="1">
                <a:solidFill>
                  <a:srgbClr val="FF00FF"/>
                </a:solidFill>
                <a:latin typeface="標楷體" pitchFamily="65" charset="-120"/>
                <a:ea typeface="標楷體" pitchFamily="65" charset="-120"/>
              </a:rPr>
              <a:t>)</a:t>
            </a:r>
            <a:r>
              <a:rPr lang="zh-TW" altLang="en-US" sz="900" b="1">
                <a:solidFill>
                  <a:srgbClr val="FF00FF"/>
                </a:solidFill>
                <a:latin typeface="標楷體" pitchFamily="65" charset="-120"/>
                <a:ea typeface="標楷體" pitchFamily="65" charset="-120"/>
              </a:rPr>
              <a:t>工程企字第八九ＯＯＯ三一五號</a:t>
            </a:r>
            <a:r>
              <a:rPr lang="zh-TW" altLang="en-US" sz="900">
                <a:solidFill>
                  <a:srgbClr val="FF00FF"/>
                </a:solidFill>
                <a:latin typeface="標楷體" pitchFamily="65" charset="-120"/>
                <a:ea typeface="標楷體" pitchFamily="65" charset="-12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8"/>
          <p:cNvSpPr txBox="1">
            <a:spLocks noGrp="1" noChangeArrowheads="1"/>
          </p:cNvSpPr>
          <p:nvPr/>
        </p:nvSpPr>
        <p:spPr bwMode="auto">
          <a:xfrm>
            <a:off x="3779838" y="9431340"/>
            <a:ext cx="2886076" cy="493712"/>
          </a:xfrm>
          <a:prstGeom prst="rect">
            <a:avLst/>
          </a:prstGeom>
          <a:noFill/>
          <a:ln w="9525">
            <a:noFill/>
            <a:miter lim="800000"/>
            <a:headEnd/>
            <a:tailEnd/>
          </a:ln>
        </p:spPr>
        <p:txBody>
          <a:bodyPr lIns="90649" tIns="47138" rIns="90649" bIns="47138" anchor="b"/>
          <a:lstStyle/>
          <a:p>
            <a:pPr algn="r">
              <a:tabLst>
                <a:tab pos="0" algn="l"/>
                <a:tab pos="450903" algn="l"/>
                <a:tab pos="903405" algn="l"/>
                <a:tab pos="1355907" algn="l"/>
                <a:tab pos="1808410" algn="l"/>
                <a:tab pos="2260912" algn="l"/>
                <a:tab pos="2713415" algn="l"/>
                <a:tab pos="3165915" algn="l"/>
                <a:tab pos="3618418" algn="l"/>
                <a:tab pos="4070919" algn="l"/>
                <a:tab pos="4523422" algn="l"/>
                <a:tab pos="4975924" algn="l"/>
                <a:tab pos="5428426" algn="l"/>
                <a:tab pos="5880928" algn="l"/>
                <a:tab pos="6333430" algn="l"/>
                <a:tab pos="6785933" algn="l"/>
                <a:tab pos="7238436" algn="l"/>
                <a:tab pos="7690936" algn="l"/>
                <a:tab pos="8143439" algn="l"/>
                <a:tab pos="8595940" algn="l"/>
                <a:tab pos="9048443" algn="l"/>
              </a:tabLst>
            </a:pPr>
            <a:fld id="{AE2FAC60-CFF9-4B51-B425-0CCAAD9DF298}" type="slidenum">
              <a:rPr lang="zh-TW" altLang="en-GB" sz="1200">
                <a:solidFill>
                  <a:srgbClr val="000000"/>
                </a:solidFill>
                <a:latin typeface="Times New Roman" pitchFamily="18" charset="0"/>
              </a:rPr>
              <a:pPr algn="r">
                <a:tabLst>
                  <a:tab pos="0" algn="l"/>
                  <a:tab pos="450903" algn="l"/>
                  <a:tab pos="903405" algn="l"/>
                  <a:tab pos="1355907" algn="l"/>
                  <a:tab pos="1808410" algn="l"/>
                  <a:tab pos="2260912" algn="l"/>
                  <a:tab pos="2713415" algn="l"/>
                  <a:tab pos="3165915" algn="l"/>
                  <a:tab pos="3618418" algn="l"/>
                  <a:tab pos="4070919" algn="l"/>
                  <a:tab pos="4523422" algn="l"/>
                  <a:tab pos="4975924" algn="l"/>
                  <a:tab pos="5428426" algn="l"/>
                  <a:tab pos="5880928" algn="l"/>
                  <a:tab pos="6333430" algn="l"/>
                  <a:tab pos="6785933" algn="l"/>
                  <a:tab pos="7238436" algn="l"/>
                  <a:tab pos="7690936" algn="l"/>
                  <a:tab pos="8143439" algn="l"/>
                  <a:tab pos="8595940" algn="l"/>
                  <a:tab pos="9048443" algn="l"/>
                </a:tabLst>
              </a:pPr>
              <a:t>81</a:t>
            </a:fld>
            <a:endParaRPr lang="en-GB" altLang="zh-TW" sz="1200">
              <a:solidFill>
                <a:srgbClr val="000000"/>
              </a:solidFill>
              <a:latin typeface="Times New Roman" pitchFamily="18" charset="0"/>
            </a:endParaRPr>
          </a:p>
        </p:txBody>
      </p:sp>
      <p:sp>
        <p:nvSpPr>
          <p:cNvPr id="123907" name="Text Box 2"/>
          <p:cNvSpPr txBox="1">
            <a:spLocks noChangeArrowheads="1"/>
          </p:cNvSpPr>
          <p:nvPr/>
        </p:nvSpPr>
        <p:spPr bwMode="auto">
          <a:xfrm>
            <a:off x="852490" y="744541"/>
            <a:ext cx="4965700" cy="3724275"/>
          </a:xfrm>
          <a:prstGeom prst="rect">
            <a:avLst/>
          </a:prstGeom>
          <a:solidFill>
            <a:srgbClr val="FFFFFF"/>
          </a:solidFill>
          <a:ln w="9525">
            <a:solidFill>
              <a:srgbClr val="000000"/>
            </a:solidFill>
            <a:miter lim="800000"/>
            <a:headEnd/>
            <a:tailEnd/>
          </a:ln>
        </p:spPr>
        <p:txBody>
          <a:bodyPr wrap="none" lIns="92099" tIns="46050" rIns="92099" bIns="46050" anchor="ctr"/>
          <a:lstStyle/>
          <a:p>
            <a:pPr>
              <a:buClr>
                <a:srgbClr val="000000"/>
              </a:buClr>
              <a:buSzPct val="100000"/>
              <a:buFont typeface="Arial" charset="0"/>
              <a:buNone/>
            </a:pPr>
            <a:endParaRPr kumimoji="0" lang="zh-TW" altLang="en-US"/>
          </a:p>
        </p:txBody>
      </p:sp>
      <p:sp>
        <p:nvSpPr>
          <p:cNvPr id="123908" name="Rectangle 3"/>
          <p:cNvSpPr>
            <a:spLocks noGrp="1" noChangeArrowheads="1"/>
          </p:cNvSpPr>
          <p:nvPr>
            <p:ph type="body"/>
          </p:nvPr>
        </p:nvSpPr>
        <p:spPr>
          <a:xfrm>
            <a:off x="889000" y="4716466"/>
            <a:ext cx="4889500" cy="4467225"/>
          </a:xfrm>
          <a:noFill/>
          <a:ln/>
        </p:spPr>
        <p:txBody>
          <a:bodyPr wrap="none" anchor="ctr"/>
          <a:lstStyle/>
          <a:p>
            <a:endParaRPr lang="zh-TW"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1853" indent="-285328" eaLnBrk="0" hangingPunct="0">
              <a:defRPr kumimoji="1">
                <a:solidFill>
                  <a:schemeClr val="tx1"/>
                </a:solidFill>
                <a:latin typeface="Arial" pitchFamily="34" charset="0"/>
                <a:ea typeface="新細明體" pitchFamily="18" charset="-120"/>
              </a:defRPr>
            </a:lvl2pPr>
            <a:lvl3pPr marL="1141313" indent="-228262" eaLnBrk="0" hangingPunct="0">
              <a:defRPr kumimoji="1">
                <a:solidFill>
                  <a:schemeClr val="tx1"/>
                </a:solidFill>
                <a:latin typeface="Arial" pitchFamily="34" charset="0"/>
                <a:ea typeface="新細明體" pitchFamily="18" charset="-120"/>
              </a:defRPr>
            </a:lvl3pPr>
            <a:lvl4pPr marL="1597837" indent="-228262" eaLnBrk="0" hangingPunct="0">
              <a:defRPr kumimoji="1">
                <a:solidFill>
                  <a:schemeClr val="tx1"/>
                </a:solidFill>
                <a:latin typeface="Arial" pitchFamily="34" charset="0"/>
                <a:ea typeface="新細明體" pitchFamily="18" charset="-120"/>
              </a:defRPr>
            </a:lvl4pPr>
            <a:lvl5pPr marL="2054363" indent="-228262" eaLnBrk="0" hangingPunct="0">
              <a:defRPr kumimoji="1">
                <a:solidFill>
                  <a:schemeClr val="tx1"/>
                </a:solidFill>
                <a:latin typeface="Arial" pitchFamily="34" charset="0"/>
                <a:ea typeface="新細明體" pitchFamily="18" charset="-120"/>
              </a:defRPr>
            </a:lvl5pPr>
            <a:lvl6pPr marL="2510889" indent="-228262" eaLnBrk="0" fontAlgn="base" hangingPunct="0">
              <a:spcBef>
                <a:spcPct val="0"/>
              </a:spcBef>
              <a:spcAft>
                <a:spcPct val="0"/>
              </a:spcAft>
              <a:defRPr kumimoji="1">
                <a:solidFill>
                  <a:schemeClr val="tx1"/>
                </a:solidFill>
                <a:latin typeface="Arial" pitchFamily="34" charset="0"/>
                <a:ea typeface="新細明體" pitchFamily="18" charset="-120"/>
              </a:defRPr>
            </a:lvl6pPr>
            <a:lvl7pPr marL="2967412" indent="-228262"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3938" indent="-228262"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0462" indent="-228262"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698BF6D2-8A9F-4A3E-8D5C-8E5AD9DFB969}" type="slidenum">
              <a:rPr lang="en-US" altLang="zh-TW" smtClean="0"/>
              <a:pPr eaLnBrk="1" hangingPunct="1"/>
              <a:t>91</a:t>
            </a:fld>
            <a:endParaRPr lang="en-US" altLang="zh-TW" smtClean="0"/>
          </a:p>
        </p:txBody>
      </p:sp>
      <p:sp>
        <p:nvSpPr>
          <p:cNvPr id="202755" name="Rectangle 2"/>
          <p:cNvSpPr>
            <a:spLocks noGrp="1" noRot="1" noChangeAspect="1" noChangeArrowheads="1" noTextEdit="1"/>
          </p:cNvSpPr>
          <p:nvPr>
            <p:ph type="sldImg"/>
          </p:nvPr>
        </p:nvSpPr>
        <p:spPr>
          <a:xfrm>
            <a:off x="855663" y="744538"/>
            <a:ext cx="4959350" cy="3719512"/>
          </a:xfrm>
          <a:ln/>
        </p:spPr>
      </p:sp>
      <p:sp>
        <p:nvSpPr>
          <p:cNvPr id="202756" name="Rectangle 3"/>
          <p:cNvSpPr>
            <a:spLocks noGrp="1" noChangeArrowheads="1"/>
          </p:cNvSpPr>
          <p:nvPr>
            <p:ph type="body" idx="1"/>
          </p:nvPr>
        </p:nvSpPr>
        <p:spPr>
          <a:xfrm>
            <a:off x="889425" y="4715909"/>
            <a:ext cx="4887196" cy="44642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8599" eaLnBrk="1" hangingPunct="1"/>
            <a:endParaRPr lang="zh-TW" altLang="zh-TW" smtClean="0"/>
          </a:p>
        </p:txBody>
      </p:sp>
    </p:spTree>
    <p:extLst>
      <p:ext uri="{BB962C8B-B14F-4D97-AF65-F5344CB8AC3E}">
        <p14:creationId xmlns:p14="http://schemas.microsoft.com/office/powerpoint/2010/main" val="1595082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defTabSz="958033" eaLnBrk="0" hangingPunct="0">
              <a:spcBef>
                <a:spcPct val="30000"/>
              </a:spcBef>
              <a:defRPr kumimoji="1" sz="1200">
                <a:solidFill>
                  <a:schemeClr val="tx1"/>
                </a:solidFill>
                <a:latin typeface="Arial" pitchFamily="34" charset="0"/>
                <a:ea typeface="新細明體" pitchFamily="18" charset="-120"/>
              </a:defRPr>
            </a:lvl1pPr>
            <a:lvl2pPr marL="736222" indent="-283162" defTabSz="958033" eaLnBrk="0" hangingPunct="0">
              <a:spcBef>
                <a:spcPct val="30000"/>
              </a:spcBef>
              <a:defRPr kumimoji="1" sz="1200">
                <a:solidFill>
                  <a:schemeClr val="tx1"/>
                </a:solidFill>
                <a:latin typeface="Arial" pitchFamily="34" charset="0"/>
                <a:ea typeface="新細明體" pitchFamily="18" charset="-120"/>
              </a:defRPr>
            </a:lvl2pPr>
            <a:lvl3pPr marL="1132650" indent="-226529" defTabSz="958033" eaLnBrk="0" hangingPunct="0">
              <a:spcBef>
                <a:spcPct val="30000"/>
              </a:spcBef>
              <a:defRPr kumimoji="1" sz="1200">
                <a:solidFill>
                  <a:schemeClr val="tx1"/>
                </a:solidFill>
                <a:latin typeface="Arial" pitchFamily="34" charset="0"/>
                <a:ea typeface="新細明體" pitchFamily="18" charset="-120"/>
              </a:defRPr>
            </a:lvl3pPr>
            <a:lvl4pPr marL="1585710" indent="-226529" defTabSz="958033" eaLnBrk="0" hangingPunct="0">
              <a:spcBef>
                <a:spcPct val="30000"/>
              </a:spcBef>
              <a:defRPr kumimoji="1" sz="1200">
                <a:solidFill>
                  <a:schemeClr val="tx1"/>
                </a:solidFill>
                <a:latin typeface="Arial" pitchFamily="34" charset="0"/>
                <a:ea typeface="新細明體" pitchFamily="18" charset="-120"/>
              </a:defRPr>
            </a:lvl4pPr>
            <a:lvl5pPr marL="2038769" indent="-226529" defTabSz="958033" eaLnBrk="0" hangingPunct="0">
              <a:spcBef>
                <a:spcPct val="30000"/>
              </a:spcBef>
              <a:defRPr kumimoji="1" sz="1200">
                <a:solidFill>
                  <a:schemeClr val="tx1"/>
                </a:solidFill>
                <a:latin typeface="Arial" pitchFamily="34" charset="0"/>
                <a:ea typeface="新細明體" pitchFamily="18" charset="-120"/>
              </a:defRPr>
            </a:lvl5pPr>
            <a:lvl6pPr marL="2491829"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44889"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97948"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51007"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A9DBC74F-56C6-49F3-82B9-9FFFF0A89419}" type="slidenum">
              <a:rPr lang="en-US" altLang="zh-TW" sz="1300"/>
              <a:pPr eaLnBrk="1" hangingPunct="1">
                <a:spcBef>
                  <a:spcPct val="0"/>
                </a:spcBef>
              </a:pPr>
              <a:t>100</a:t>
            </a:fld>
            <a:endParaRPr lang="en-US" altLang="zh-TW" sz="1300"/>
          </a:p>
        </p:txBody>
      </p:sp>
      <p:sp>
        <p:nvSpPr>
          <p:cNvPr id="190467" name="投影片圖像版面配置區 1"/>
          <p:cNvSpPr>
            <a:spLocks noGrp="1" noRot="1" noChangeAspect="1" noTextEdit="1"/>
          </p:cNvSpPr>
          <p:nvPr>
            <p:ph type="sldImg"/>
          </p:nvPr>
        </p:nvSpPr>
        <p:spPr>
          <a:xfrm>
            <a:off x="852488" y="742950"/>
            <a:ext cx="4965700" cy="3724275"/>
          </a:xfrm>
          <a:ln/>
        </p:spPr>
      </p:sp>
      <p:sp>
        <p:nvSpPr>
          <p:cNvPr id="190468" name="備忘稿版面配置區 2"/>
          <p:cNvSpPr>
            <a:spLocks noGrp="1"/>
          </p:cNvSpPr>
          <p:nvPr>
            <p:ph type="body" idx="1"/>
          </p:nvPr>
        </p:nvSpPr>
        <p:spPr>
          <a:xfrm>
            <a:off x="889847" y="4715853"/>
            <a:ext cx="4890983" cy="4468729"/>
          </a:xfrm>
          <a:noFill/>
        </p:spPr>
        <p:txBody>
          <a:bodyPr/>
          <a:lstStyle/>
          <a:p>
            <a:pPr eaLnBrk="1" hangingPunct="1"/>
            <a:endParaRPr lang="zh-TW" altLang="zh-TW" smtClean="0"/>
          </a:p>
        </p:txBody>
      </p:sp>
      <p:sp>
        <p:nvSpPr>
          <p:cNvPr id="190469" name="投影片編號版面配置區 3"/>
          <p:cNvSpPr txBox="1">
            <a:spLocks noGrp="1"/>
          </p:cNvSpPr>
          <p:nvPr/>
        </p:nvSpPr>
        <p:spPr bwMode="auto">
          <a:xfrm>
            <a:off x="3781321" y="9431700"/>
            <a:ext cx="2889358" cy="49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1" tIns="47871" rIns="95741" bIns="47871" anchor="b"/>
          <a:lstStyle>
            <a:lvl1pPr defTabSz="966788" eaLnBrk="0" hangingPunct="0">
              <a:spcBef>
                <a:spcPct val="30000"/>
              </a:spcBef>
              <a:defRPr kumimoji="1" sz="1200">
                <a:solidFill>
                  <a:schemeClr val="tx1"/>
                </a:solidFill>
                <a:latin typeface="Arial" pitchFamily="34" charset="0"/>
                <a:ea typeface="新細明體" pitchFamily="18" charset="-120"/>
              </a:defRPr>
            </a:lvl1pPr>
            <a:lvl2pPr marL="784225" indent="-301625" defTabSz="966788" eaLnBrk="0" hangingPunct="0">
              <a:spcBef>
                <a:spcPct val="30000"/>
              </a:spcBef>
              <a:defRPr kumimoji="1" sz="1200">
                <a:solidFill>
                  <a:schemeClr val="tx1"/>
                </a:solidFill>
                <a:latin typeface="Arial" pitchFamily="34" charset="0"/>
                <a:ea typeface="新細明體" pitchFamily="18" charset="-120"/>
              </a:defRPr>
            </a:lvl2pPr>
            <a:lvl3pPr marL="1208088" indent="-241300" defTabSz="966788" eaLnBrk="0" hangingPunct="0">
              <a:spcBef>
                <a:spcPct val="30000"/>
              </a:spcBef>
              <a:defRPr kumimoji="1" sz="1200">
                <a:solidFill>
                  <a:schemeClr val="tx1"/>
                </a:solidFill>
                <a:latin typeface="Arial" pitchFamily="34" charset="0"/>
                <a:ea typeface="新細明體" pitchFamily="18" charset="-120"/>
              </a:defRPr>
            </a:lvl3pPr>
            <a:lvl4pPr marL="1690688" indent="-241300" defTabSz="966788" eaLnBrk="0" hangingPunct="0">
              <a:spcBef>
                <a:spcPct val="30000"/>
              </a:spcBef>
              <a:defRPr kumimoji="1" sz="1200">
                <a:solidFill>
                  <a:schemeClr val="tx1"/>
                </a:solidFill>
                <a:latin typeface="Arial" pitchFamily="34" charset="0"/>
                <a:ea typeface="新細明體" pitchFamily="18" charset="-120"/>
              </a:defRPr>
            </a:lvl4pPr>
            <a:lvl5pPr marL="2173288" indent="-241300" defTabSz="966788" eaLnBrk="0" hangingPunct="0">
              <a:spcBef>
                <a:spcPct val="30000"/>
              </a:spcBef>
              <a:defRPr kumimoji="1" sz="1200">
                <a:solidFill>
                  <a:schemeClr val="tx1"/>
                </a:solidFill>
                <a:latin typeface="Arial" pitchFamily="34" charset="0"/>
                <a:ea typeface="新細明體" pitchFamily="18" charset="-120"/>
              </a:defRPr>
            </a:lvl5pPr>
            <a:lvl6pPr marL="26304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876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5448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40020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953288F2-D275-43B0-99D2-518C6C36E0D1}" type="slidenum">
              <a:rPr lang="en-US" altLang="zh-TW" sz="1300">
                <a:latin typeface="Tahoma" pitchFamily="34" charset="0"/>
              </a:rPr>
              <a:pPr algn="r" eaLnBrk="1" hangingPunct="1">
                <a:spcBef>
                  <a:spcPct val="0"/>
                </a:spcBef>
              </a:pPr>
              <a:t>100</a:t>
            </a:fld>
            <a:endParaRPr lang="en-US" altLang="zh-TW" sz="1300">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1984" indent="-285379" eaLnBrk="0" hangingPunct="0">
              <a:defRPr kumimoji="1">
                <a:solidFill>
                  <a:schemeClr val="tx1"/>
                </a:solidFill>
                <a:latin typeface="Arial" pitchFamily="34" charset="0"/>
                <a:ea typeface="新細明體" pitchFamily="18" charset="-120"/>
              </a:defRPr>
            </a:lvl2pPr>
            <a:lvl3pPr marL="1141514" indent="-228303" eaLnBrk="0" hangingPunct="0">
              <a:defRPr kumimoji="1">
                <a:solidFill>
                  <a:schemeClr val="tx1"/>
                </a:solidFill>
                <a:latin typeface="Arial" pitchFamily="34" charset="0"/>
                <a:ea typeface="新細明體" pitchFamily="18" charset="-120"/>
              </a:defRPr>
            </a:lvl3pPr>
            <a:lvl4pPr marL="1598120" indent="-228303" eaLnBrk="0" hangingPunct="0">
              <a:defRPr kumimoji="1">
                <a:solidFill>
                  <a:schemeClr val="tx1"/>
                </a:solidFill>
                <a:latin typeface="Arial" pitchFamily="34" charset="0"/>
                <a:ea typeface="新細明體" pitchFamily="18" charset="-120"/>
              </a:defRPr>
            </a:lvl4pPr>
            <a:lvl5pPr marL="2054725" indent="-228303" eaLnBrk="0" hangingPunct="0">
              <a:defRPr kumimoji="1">
                <a:solidFill>
                  <a:schemeClr val="tx1"/>
                </a:solidFill>
                <a:latin typeface="Arial" pitchFamily="34" charset="0"/>
                <a:ea typeface="新細明體" pitchFamily="18" charset="-120"/>
              </a:defRPr>
            </a:lvl5pPr>
            <a:lvl6pPr marL="2511331" indent="-22830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67937" indent="-22830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4542" indent="-22830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1148" indent="-22830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F2C84548-A4CF-4840-B742-FDBD4980B59D}" type="slidenum">
              <a:rPr lang="en-US" altLang="zh-TW" smtClean="0"/>
              <a:pPr eaLnBrk="1" hangingPunct="1"/>
              <a:t>105</a:t>
            </a:fld>
            <a:endParaRPr lang="en-US" altLang="zh-TW"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1pPr>
            <a:lvl2pPr marL="749414" indent="-288236" eaLnBrk="0" hangingPunct="0">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2pPr>
            <a:lvl3pPr marL="1152944" indent="-230589" eaLnBrk="0" hangingPunct="0">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3pPr>
            <a:lvl4pPr marL="1614122" indent="-230589" eaLnBrk="0" hangingPunct="0">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4pPr>
            <a:lvl5pPr marL="2075299" indent="-230589" eaLnBrk="0" hangingPunct="0">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5pPr>
            <a:lvl6pPr marL="2536477" indent="-230589" defTabSz="453172" eaLnBrk="0" fontAlgn="base" hangingPunct="0">
              <a:spcBef>
                <a:spcPct val="0"/>
              </a:spcBef>
              <a:spcAft>
                <a:spcPct val="0"/>
              </a:spcAft>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6pPr>
            <a:lvl7pPr marL="2997655" indent="-230589" defTabSz="453172" eaLnBrk="0" fontAlgn="base" hangingPunct="0">
              <a:spcBef>
                <a:spcPct val="0"/>
              </a:spcBef>
              <a:spcAft>
                <a:spcPct val="0"/>
              </a:spcAft>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7pPr>
            <a:lvl8pPr marL="3458832" indent="-230589" defTabSz="453172" eaLnBrk="0" fontAlgn="base" hangingPunct="0">
              <a:spcBef>
                <a:spcPct val="0"/>
              </a:spcBef>
              <a:spcAft>
                <a:spcPct val="0"/>
              </a:spcAft>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8pPr>
            <a:lvl9pPr marL="3920010" indent="-230589" defTabSz="453172" eaLnBrk="0" fontAlgn="base" hangingPunct="0">
              <a:spcBef>
                <a:spcPct val="0"/>
              </a:spcBef>
              <a:spcAft>
                <a:spcPct val="0"/>
              </a:spcAft>
              <a:tabLst>
                <a:tab pos="0" algn="l"/>
                <a:tab pos="451570" algn="l"/>
                <a:tab pos="904741" algn="l"/>
                <a:tab pos="1357912" algn="l"/>
                <a:tab pos="1811084" algn="l"/>
                <a:tab pos="2264254" algn="l"/>
                <a:tab pos="2717426" algn="l"/>
                <a:tab pos="3170596" algn="l"/>
                <a:tab pos="3623768" algn="l"/>
                <a:tab pos="4076938" algn="l"/>
                <a:tab pos="4530110" algn="l"/>
                <a:tab pos="4983281" algn="l"/>
                <a:tab pos="5436452" algn="l"/>
                <a:tab pos="5889623" algn="l"/>
                <a:tab pos="6342794" algn="l"/>
                <a:tab pos="6795965" algn="l"/>
                <a:tab pos="7249137" algn="l"/>
                <a:tab pos="7702307" algn="l"/>
                <a:tab pos="8155479" algn="l"/>
                <a:tab pos="8608649" algn="l"/>
                <a:tab pos="9061821" algn="l"/>
              </a:tabLst>
              <a:defRPr kumimoji="1">
                <a:solidFill>
                  <a:schemeClr val="bg1"/>
                </a:solidFill>
                <a:latin typeface="Arial" pitchFamily="34" charset="0"/>
                <a:ea typeface="新細明體" pitchFamily="18" charset="-120"/>
              </a:defRPr>
            </a:lvl9pPr>
          </a:lstStyle>
          <a:p>
            <a:pPr eaLnBrk="1" hangingPunct="1"/>
            <a:fld id="{A524ED2C-6342-4CF0-B9E0-FAA96B5F719D}" type="slidenum">
              <a:rPr kumimoji="0" lang="zh-TW" altLang="en-GB" smtClean="0">
                <a:solidFill>
                  <a:srgbClr val="000000"/>
                </a:solidFill>
                <a:latin typeface="Times New Roman" pitchFamily="18" charset="0"/>
              </a:rPr>
              <a:pPr eaLnBrk="1" hangingPunct="1"/>
              <a:t>108</a:t>
            </a:fld>
            <a:endParaRPr kumimoji="0" lang="en-GB" altLang="zh-TW" smtClean="0">
              <a:solidFill>
                <a:srgbClr val="000000"/>
              </a:solidFill>
              <a:latin typeface="Times New Roman" pitchFamily="18" charset="0"/>
            </a:endParaRPr>
          </a:p>
        </p:txBody>
      </p:sp>
      <p:sp>
        <p:nvSpPr>
          <p:cNvPr id="190467" name="Text Box 2"/>
          <p:cNvSpPr txBox="1">
            <a:spLocks noChangeArrowheads="1"/>
          </p:cNvSpPr>
          <p:nvPr/>
        </p:nvSpPr>
        <p:spPr bwMode="auto">
          <a:xfrm>
            <a:off x="852489" y="744541"/>
            <a:ext cx="4965700" cy="3724275"/>
          </a:xfrm>
          <a:prstGeom prst="rect">
            <a:avLst/>
          </a:prstGeom>
          <a:solidFill>
            <a:srgbClr val="FFFFFF"/>
          </a:solidFill>
          <a:ln w="9525">
            <a:solidFill>
              <a:srgbClr val="000000"/>
            </a:solidFill>
            <a:miter lim="800000"/>
            <a:headEnd/>
            <a:tailEnd/>
          </a:ln>
        </p:spPr>
        <p:txBody>
          <a:bodyPr wrap="none" lIns="92236" tIns="46118" rIns="92236" bIns="46118"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90468" name="Rectangle 3"/>
          <p:cNvSpPr>
            <a:spLocks noGrp="1" noChangeArrowheads="1"/>
          </p:cNvSpPr>
          <p:nvPr>
            <p:ph type="body"/>
          </p:nvPr>
        </p:nvSpPr>
        <p:spPr>
          <a:xfrm>
            <a:off x="889000" y="4716465"/>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1pPr>
            <a:lvl2pPr marL="748440" indent="-287861" eaLnBrk="0" hangingPunct="0">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2pPr>
            <a:lvl3pPr marL="1151445" indent="-230289" eaLnBrk="0" hangingPunct="0">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3pPr>
            <a:lvl4pPr marL="1612024" indent="-230289" eaLnBrk="0" hangingPunct="0">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4pPr>
            <a:lvl5pPr marL="2072601" indent="-230289" eaLnBrk="0" hangingPunct="0">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5pPr>
            <a:lvl6pPr marL="2533180" indent="-230289" defTabSz="452583" eaLnBrk="0" fontAlgn="base" hangingPunct="0">
              <a:spcBef>
                <a:spcPct val="0"/>
              </a:spcBef>
              <a:spcAft>
                <a:spcPct val="0"/>
              </a:spcAft>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6pPr>
            <a:lvl7pPr marL="2993758" indent="-230289" defTabSz="452583" eaLnBrk="0" fontAlgn="base" hangingPunct="0">
              <a:spcBef>
                <a:spcPct val="0"/>
              </a:spcBef>
              <a:spcAft>
                <a:spcPct val="0"/>
              </a:spcAft>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7pPr>
            <a:lvl8pPr marL="3454336" indent="-230289" defTabSz="452583" eaLnBrk="0" fontAlgn="base" hangingPunct="0">
              <a:spcBef>
                <a:spcPct val="0"/>
              </a:spcBef>
              <a:spcAft>
                <a:spcPct val="0"/>
              </a:spcAft>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8pPr>
            <a:lvl9pPr marL="3914914" indent="-230289" defTabSz="452583" eaLnBrk="0" fontAlgn="base" hangingPunct="0">
              <a:spcBef>
                <a:spcPct val="0"/>
              </a:spcBef>
              <a:spcAft>
                <a:spcPct val="0"/>
              </a:spcAft>
              <a:tabLst>
                <a:tab pos="0" algn="l"/>
                <a:tab pos="450983" algn="l"/>
                <a:tab pos="903565" algn="l"/>
                <a:tab pos="1356147" algn="l"/>
                <a:tab pos="1808730" algn="l"/>
                <a:tab pos="2261310" algn="l"/>
                <a:tab pos="2713893" algn="l"/>
                <a:tab pos="3166474" algn="l"/>
                <a:tab pos="3619057" algn="l"/>
                <a:tab pos="4071638" algn="l"/>
                <a:tab pos="4524221" algn="l"/>
                <a:tab pos="4976803" algn="l"/>
                <a:tab pos="5429385" algn="l"/>
                <a:tab pos="5881966" algn="l"/>
                <a:tab pos="6334548" algn="l"/>
                <a:tab pos="6787130" algn="l"/>
                <a:tab pos="7239713" algn="l"/>
                <a:tab pos="7692294" algn="l"/>
                <a:tab pos="8144877" algn="l"/>
                <a:tab pos="8597458" algn="l"/>
                <a:tab pos="9050041" algn="l"/>
              </a:tabLst>
              <a:defRPr kumimoji="1">
                <a:solidFill>
                  <a:schemeClr val="bg1"/>
                </a:solidFill>
                <a:latin typeface="Arial" pitchFamily="34" charset="0"/>
                <a:ea typeface="新細明體" pitchFamily="18" charset="-120"/>
              </a:defRPr>
            </a:lvl9pPr>
          </a:lstStyle>
          <a:p>
            <a:pPr eaLnBrk="1" hangingPunct="1"/>
            <a:fld id="{14CE75E8-0FCD-4375-BD17-FA7C19EA95A0}" type="slidenum">
              <a:rPr kumimoji="0" lang="zh-TW" altLang="en-GB" smtClean="0">
                <a:solidFill>
                  <a:srgbClr val="000000"/>
                </a:solidFill>
                <a:latin typeface="Times New Roman" pitchFamily="18" charset="0"/>
              </a:rPr>
              <a:pPr eaLnBrk="1" hangingPunct="1"/>
              <a:t>111</a:t>
            </a:fld>
            <a:endParaRPr kumimoji="0" lang="en-GB" altLang="zh-TW" smtClean="0">
              <a:solidFill>
                <a:srgbClr val="000000"/>
              </a:solidFill>
              <a:latin typeface="Times New Roman" pitchFamily="18" charset="0"/>
            </a:endParaRPr>
          </a:p>
        </p:txBody>
      </p:sp>
      <p:sp>
        <p:nvSpPr>
          <p:cNvPr id="193539" name="Text Box 2"/>
          <p:cNvSpPr txBox="1">
            <a:spLocks noChangeArrowheads="1"/>
          </p:cNvSpPr>
          <p:nvPr/>
        </p:nvSpPr>
        <p:spPr bwMode="auto">
          <a:xfrm>
            <a:off x="852489" y="744542"/>
            <a:ext cx="4965700" cy="3724275"/>
          </a:xfrm>
          <a:prstGeom prst="rect">
            <a:avLst/>
          </a:prstGeom>
          <a:solidFill>
            <a:srgbClr val="FFFFFF"/>
          </a:solidFill>
          <a:ln w="9525">
            <a:solidFill>
              <a:srgbClr val="000000"/>
            </a:solidFill>
            <a:miter lim="800000"/>
            <a:headEnd/>
            <a:tailEnd/>
          </a:ln>
        </p:spPr>
        <p:txBody>
          <a:bodyPr wrap="none" lIns="92116" tIns="46058" rIns="92116" bIns="46058" anchor="ct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buClr>
                <a:srgbClr val="000000"/>
              </a:buClr>
              <a:buSzPct val="100000"/>
              <a:buFont typeface="Arial" pitchFamily="34" charset="0"/>
              <a:buNone/>
            </a:pPr>
            <a:endParaRPr kumimoji="0" lang="zh-TW" altLang="en-US"/>
          </a:p>
        </p:txBody>
      </p:sp>
      <p:sp>
        <p:nvSpPr>
          <p:cNvPr id="193540" name="Rectangle 3"/>
          <p:cNvSpPr>
            <a:spLocks noGrp="1" noChangeArrowheads="1"/>
          </p:cNvSpPr>
          <p:nvPr>
            <p:ph type="body"/>
          </p:nvPr>
        </p:nvSpPr>
        <p:spPr>
          <a:xfrm>
            <a:off x="889000" y="4716467"/>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eaLnBrk="1" hangingPunct="1"/>
            <a:fld id="{C0ABEBE9-F95C-41B9-A950-AD84EE737C88}" type="slidenum">
              <a:rPr lang="zh-TW" altLang="en-GB" smtClean="0">
                <a:solidFill>
                  <a:srgbClr val="000000"/>
                </a:solidFill>
                <a:latin typeface="Times New Roman" pitchFamily="18" charset="0"/>
              </a:rPr>
              <a:pPr eaLnBrk="1" hangingPunct="1"/>
              <a:t>3</a:t>
            </a:fld>
            <a:endParaRPr lang="en-GB" altLang="zh-TW" smtClean="0">
              <a:solidFill>
                <a:srgbClr val="000000"/>
              </a:solidFill>
              <a:latin typeface="Times New Roman" pitchFamily="18" charset="0"/>
            </a:endParaRPr>
          </a:p>
        </p:txBody>
      </p:sp>
      <p:sp>
        <p:nvSpPr>
          <p:cNvPr id="83971" name="Text Box 2"/>
          <p:cNvSpPr txBox="1">
            <a:spLocks noChangeArrowheads="1"/>
          </p:cNvSpPr>
          <p:nvPr/>
        </p:nvSpPr>
        <p:spPr bwMode="auto">
          <a:xfrm>
            <a:off x="852488" y="744539"/>
            <a:ext cx="4965700" cy="3724275"/>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pitchFamily="34" charset="0"/>
                <a:ea typeface="新細明體" pitchFamily="18" charset="-120"/>
              </a:defRPr>
            </a:lvl1pPr>
            <a:lvl2pPr marL="742950" indent="-285750" eaLnBrk="0" hangingPunct="0">
              <a:defRPr>
                <a:solidFill>
                  <a:schemeClr val="bg1"/>
                </a:solidFill>
                <a:latin typeface="Arial" pitchFamily="34" charset="0"/>
                <a:ea typeface="新細明體" pitchFamily="18" charset="-120"/>
              </a:defRPr>
            </a:lvl2pPr>
            <a:lvl3pPr marL="1143000" indent="-228600" eaLnBrk="0" hangingPunct="0">
              <a:defRPr>
                <a:solidFill>
                  <a:schemeClr val="bg1"/>
                </a:solidFill>
                <a:latin typeface="Arial" pitchFamily="34" charset="0"/>
                <a:ea typeface="新細明體" pitchFamily="18" charset="-120"/>
              </a:defRPr>
            </a:lvl3pPr>
            <a:lvl4pPr marL="1600200" indent="-228600" eaLnBrk="0" hangingPunct="0">
              <a:defRPr>
                <a:solidFill>
                  <a:schemeClr val="bg1"/>
                </a:solidFill>
                <a:latin typeface="Arial" pitchFamily="34" charset="0"/>
                <a:ea typeface="新細明體" pitchFamily="18" charset="-120"/>
              </a:defRPr>
            </a:lvl4pPr>
            <a:lvl5pPr marL="2057400" indent="-228600" eaLnBrk="0" hangingPunct="0">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defRPr>
                <a:solidFill>
                  <a:schemeClr val="bg1"/>
                </a:solidFill>
                <a:latin typeface="Arial" pitchFamily="34" charset="0"/>
                <a:ea typeface="新細明體" pitchFamily="18" charset="-120"/>
              </a:defRPr>
            </a:lvl9pPr>
          </a:lstStyle>
          <a:p>
            <a:pPr eaLnBrk="1" hangingPunct="1"/>
            <a:endParaRPr lang="zh-TW" altLang="en-US"/>
          </a:p>
        </p:txBody>
      </p:sp>
      <p:sp>
        <p:nvSpPr>
          <p:cNvPr id="83972" name="Rectangle 3"/>
          <p:cNvSpPr>
            <a:spLocks noGrp="1" noChangeArrowheads="1"/>
          </p:cNvSpPr>
          <p:nvPr>
            <p:ph type="body"/>
          </p:nvPr>
        </p:nvSpPr>
        <p:spPr>
          <a:xfrm>
            <a:off x="889000" y="4716464"/>
            <a:ext cx="48895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BE5553-EDA8-4621-BD89-97B024509607}" type="slidenum">
              <a:rPr lang="zh-TW" altLang="en-US" smtClean="0"/>
              <a:pPr/>
              <a:t>10</a:t>
            </a:fld>
            <a:endParaRPr lang="zh-TW" altLang="en-US"/>
          </a:p>
        </p:txBody>
      </p:sp>
    </p:spTree>
    <p:extLst>
      <p:ext uri="{BB962C8B-B14F-4D97-AF65-F5344CB8AC3E}">
        <p14:creationId xmlns:p14="http://schemas.microsoft.com/office/powerpoint/2010/main" val="395147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8"/>
          <p:cNvSpPr>
            <a:spLocks noGrp="1" noChangeArrowheads="1"/>
          </p:cNvSpPr>
          <p:nvPr>
            <p:ph type="sldNum" sz="quarter"/>
          </p:nvPr>
        </p:nvSpPr>
        <p:spPr>
          <a:noFill/>
        </p:spPr>
        <p:txBody>
          <a:bodyPr/>
          <a:lstStyle/>
          <a:p>
            <a:fld id="{58048E8D-403E-498B-A38F-FA06CFB093C8}" type="slidenum">
              <a:rPr lang="zh-TW" altLang="en-GB" smtClean="0">
                <a:ea typeface="新細明體" charset="-120"/>
              </a:rPr>
              <a:pPr/>
              <a:t>11</a:t>
            </a:fld>
            <a:endParaRPr lang="en-GB" altLang="zh-TW" smtClean="0">
              <a:ea typeface="新細明體" charset="-12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eaLnBrk="1" hangingPunct="1"/>
            <a:fld id="{7E3D90C2-1835-42AD-B08C-2E24A837D9A1}" type="slidenum">
              <a:rPr lang="zh-TW" altLang="en-GB" smtClean="0">
                <a:solidFill>
                  <a:srgbClr val="000000"/>
                </a:solidFill>
                <a:latin typeface="Times New Roman" pitchFamily="18" charset="0"/>
              </a:rPr>
              <a:pPr eaLnBrk="1" hangingPunct="1"/>
              <a:t>28</a:t>
            </a:fld>
            <a:endParaRPr lang="en-GB" altLang="zh-TW" smtClean="0">
              <a:solidFill>
                <a:srgbClr val="000000"/>
              </a:solidFill>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eaLnBrk="1" hangingPunct="1"/>
            <a:fld id="{BAF1A345-1D46-4742-8657-F338DB3F5DAF}" type="slidenum">
              <a:rPr lang="zh-TW" altLang="en-GB" smtClean="0">
                <a:solidFill>
                  <a:srgbClr val="000000"/>
                </a:solidFill>
                <a:latin typeface="Times New Roman" pitchFamily="18" charset="0"/>
              </a:rPr>
              <a:pPr eaLnBrk="1" hangingPunct="1"/>
              <a:t>29</a:t>
            </a:fld>
            <a:endParaRPr lang="en-GB" altLang="zh-TW" smtClean="0">
              <a:solidFill>
                <a:srgbClr val="000000"/>
              </a:solidFill>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defTabSz="958033" eaLnBrk="0" hangingPunct="0">
              <a:spcBef>
                <a:spcPct val="30000"/>
              </a:spcBef>
              <a:defRPr kumimoji="1" sz="1200">
                <a:solidFill>
                  <a:schemeClr val="tx1"/>
                </a:solidFill>
                <a:latin typeface="Arial" pitchFamily="34" charset="0"/>
                <a:ea typeface="新細明體" pitchFamily="18" charset="-120"/>
              </a:defRPr>
            </a:lvl1pPr>
            <a:lvl2pPr marL="736222" indent="-283162" defTabSz="958033" eaLnBrk="0" hangingPunct="0">
              <a:spcBef>
                <a:spcPct val="30000"/>
              </a:spcBef>
              <a:defRPr kumimoji="1" sz="1200">
                <a:solidFill>
                  <a:schemeClr val="tx1"/>
                </a:solidFill>
                <a:latin typeface="Arial" pitchFamily="34" charset="0"/>
                <a:ea typeface="新細明體" pitchFamily="18" charset="-120"/>
              </a:defRPr>
            </a:lvl2pPr>
            <a:lvl3pPr marL="1132650" indent="-226529" defTabSz="958033" eaLnBrk="0" hangingPunct="0">
              <a:spcBef>
                <a:spcPct val="30000"/>
              </a:spcBef>
              <a:defRPr kumimoji="1" sz="1200">
                <a:solidFill>
                  <a:schemeClr val="tx1"/>
                </a:solidFill>
                <a:latin typeface="Arial" pitchFamily="34" charset="0"/>
                <a:ea typeface="新細明體" pitchFamily="18" charset="-120"/>
              </a:defRPr>
            </a:lvl3pPr>
            <a:lvl4pPr marL="1585710" indent="-226529" defTabSz="958033" eaLnBrk="0" hangingPunct="0">
              <a:spcBef>
                <a:spcPct val="30000"/>
              </a:spcBef>
              <a:defRPr kumimoji="1" sz="1200">
                <a:solidFill>
                  <a:schemeClr val="tx1"/>
                </a:solidFill>
                <a:latin typeface="Arial" pitchFamily="34" charset="0"/>
                <a:ea typeface="新細明體" pitchFamily="18" charset="-120"/>
              </a:defRPr>
            </a:lvl4pPr>
            <a:lvl5pPr marL="2038769" indent="-226529" defTabSz="958033" eaLnBrk="0" hangingPunct="0">
              <a:spcBef>
                <a:spcPct val="30000"/>
              </a:spcBef>
              <a:defRPr kumimoji="1" sz="1200">
                <a:solidFill>
                  <a:schemeClr val="tx1"/>
                </a:solidFill>
                <a:latin typeface="Arial" pitchFamily="34" charset="0"/>
                <a:ea typeface="新細明體" pitchFamily="18" charset="-120"/>
              </a:defRPr>
            </a:lvl5pPr>
            <a:lvl6pPr marL="2491829"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44889"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397948"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51007" indent="-226529" defTabSz="95803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A9DBC74F-56C6-49F3-82B9-9FFFF0A89419}" type="slidenum">
              <a:rPr lang="en-US" altLang="zh-TW" sz="1300"/>
              <a:pPr eaLnBrk="1" hangingPunct="1">
                <a:spcBef>
                  <a:spcPct val="0"/>
                </a:spcBef>
              </a:pPr>
              <a:t>32</a:t>
            </a:fld>
            <a:endParaRPr lang="en-US" altLang="zh-TW" sz="1300"/>
          </a:p>
        </p:txBody>
      </p:sp>
      <p:sp>
        <p:nvSpPr>
          <p:cNvPr id="190467" name="投影片圖像版面配置區 1"/>
          <p:cNvSpPr>
            <a:spLocks noGrp="1" noRot="1" noChangeAspect="1" noTextEdit="1"/>
          </p:cNvSpPr>
          <p:nvPr>
            <p:ph type="sldImg"/>
          </p:nvPr>
        </p:nvSpPr>
        <p:spPr>
          <a:xfrm>
            <a:off x="852488" y="742950"/>
            <a:ext cx="4965700" cy="3724275"/>
          </a:xfrm>
          <a:ln/>
        </p:spPr>
      </p:sp>
      <p:sp>
        <p:nvSpPr>
          <p:cNvPr id="190468" name="備忘稿版面配置區 2"/>
          <p:cNvSpPr>
            <a:spLocks noGrp="1"/>
          </p:cNvSpPr>
          <p:nvPr>
            <p:ph type="body" idx="1"/>
          </p:nvPr>
        </p:nvSpPr>
        <p:spPr>
          <a:xfrm>
            <a:off x="889847" y="4715853"/>
            <a:ext cx="4890983" cy="4468729"/>
          </a:xfrm>
          <a:noFill/>
        </p:spPr>
        <p:txBody>
          <a:bodyPr/>
          <a:lstStyle/>
          <a:p>
            <a:pPr eaLnBrk="1" hangingPunct="1"/>
            <a:endParaRPr lang="zh-TW" altLang="zh-TW" smtClean="0"/>
          </a:p>
        </p:txBody>
      </p:sp>
      <p:sp>
        <p:nvSpPr>
          <p:cNvPr id="190469" name="投影片編號版面配置區 3"/>
          <p:cNvSpPr txBox="1">
            <a:spLocks noGrp="1"/>
          </p:cNvSpPr>
          <p:nvPr/>
        </p:nvSpPr>
        <p:spPr bwMode="auto">
          <a:xfrm>
            <a:off x="3781321" y="9431700"/>
            <a:ext cx="2889358" cy="49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1" tIns="47871" rIns="95741" bIns="47871" anchor="b"/>
          <a:lstStyle>
            <a:lvl1pPr defTabSz="966788" eaLnBrk="0" hangingPunct="0">
              <a:spcBef>
                <a:spcPct val="30000"/>
              </a:spcBef>
              <a:defRPr kumimoji="1" sz="1200">
                <a:solidFill>
                  <a:schemeClr val="tx1"/>
                </a:solidFill>
                <a:latin typeface="Arial" pitchFamily="34" charset="0"/>
                <a:ea typeface="新細明體" pitchFamily="18" charset="-120"/>
              </a:defRPr>
            </a:lvl1pPr>
            <a:lvl2pPr marL="784225" indent="-301625" defTabSz="966788" eaLnBrk="0" hangingPunct="0">
              <a:spcBef>
                <a:spcPct val="30000"/>
              </a:spcBef>
              <a:defRPr kumimoji="1" sz="1200">
                <a:solidFill>
                  <a:schemeClr val="tx1"/>
                </a:solidFill>
                <a:latin typeface="Arial" pitchFamily="34" charset="0"/>
                <a:ea typeface="新細明體" pitchFamily="18" charset="-120"/>
              </a:defRPr>
            </a:lvl2pPr>
            <a:lvl3pPr marL="1208088" indent="-241300" defTabSz="966788" eaLnBrk="0" hangingPunct="0">
              <a:spcBef>
                <a:spcPct val="30000"/>
              </a:spcBef>
              <a:defRPr kumimoji="1" sz="1200">
                <a:solidFill>
                  <a:schemeClr val="tx1"/>
                </a:solidFill>
                <a:latin typeface="Arial" pitchFamily="34" charset="0"/>
                <a:ea typeface="新細明體" pitchFamily="18" charset="-120"/>
              </a:defRPr>
            </a:lvl3pPr>
            <a:lvl4pPr marL="1690688" indent="-241300" defTabSz="966788" eaLnBrk="0" hangingPunct="0">
              <a:spcBef>
                <a:spcPct val="30000"/>
              </a:spcBef>
              <a:defRPr kumimoji="1" sz="1200">
                <a:solidFill>
                  <a:schemeClr val="tx1"/>
                </a:solidFill>
                <a:latin typeface="Arial" pitchFamily="34" charset="0"/>
                <a:ea typeface="新細明體" pitchFamily="18" charset="-120"/>
              </a:defRPr>
            </a:lvl4pPr>
            <a:lvl5pPr marL="2173288" indent="-241300" defTabSz="966788" eaLnBrk="0" hangingPunct="0">
              <a:spcBef>
                <a:spcPct val="30000"/>
              </a:spcBef>
              <a:defRPr kumimoji="1" sz="1200">
                <a:solidFill>
                  <a:schemeClr val="tx1"/>
                </a:solidFill>
                <a:latin typeface="Arial" pitchFamily="34" charset="0"/>
                <a:ea typeface="新細明體" pitchFamily="18" charset="-120"/>
              </a:defRPr>
            </a:lvl5pPr>
            <a:lvl6pPr marL="26304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30876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5448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4002088" indent="-241300" defTabSz="966788"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953288F2-D275-43B0-99D2-518C6C36E0D1}" type="slidenum">
              <a:rPr lang="en-US" altLang="zh-TW" sz="1300">
                <a:latin typeface="Tahoma" pitchFamily="34" charset="0"/>
              </a:rPr>
              <a:pPr algn="r" eaLnBrk="1" hangingPunct="1">
                <a:spcBef>
                  <a:spcPct val="0"/>
                </a:spcBef>
              </a:pPr>
              <a:t>32</a:t>
            </a:fld>
            <a:endParaRPr lang="en-US" altLang="zh-TW" sz="130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8"/>
          <p:cNvSpPr txBox="1">
            <a:spLocks noGrp="1" noChangeArrowheads="1"/>
          </p:cNvSpPr>
          <p:nvPr/>
        </p:nvSpPr>
        <p:spPr bwMode="auto">
          <a:xfrm>
            <a:off x="3779838" y="9431339"/>
            <a:ext cx="2886076"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665" tIns="47146" rIns="90665" bIns="47146"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algn="r" eaLnBrk="1" hangingPunct="1">
              <a:buFont typeface="Times New Roman" pitchFamily="18" charset="0"/>
              <a:buNone/>
            </a:pPr>
            <a:fld id="{B775D1D9-8947-49DB-8943-658F8E9C7B59}" type="slidenum">
              <a:rPr lang="zh-TW" altLang="en-GB" sz="1200">
                <a:solidFill>
                  <a:srgbClr val="000000"/>
                </a:solidFill>
                <a:latin typeface="Times New Roman" pitchFamily="18" charset="0"/>
              </a:rPr>
              <a:pPr algn="r" eaLnBrk="1" hangingPunct="1">
                <a:buFont typeface="Times New Roman" pitchFamily="18" charset="0"/>
                <a:buNone/>
              </a:pPr>
              <a:t>36</a:t>
            </a:fld>
            <a:endParaRPr lang="en-GB" altLang="zh-TW" sz="1200">
              <a:solidFill>
                <a:srgbClr val="000000"/>
              </a:solidFill>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gradFill flip="none" rotWithShape="1">
          <a:gsLst>
            <a:gs pos="1000">
              <a:schemeClr val="accent6">
                <a:lumMod val="60000"/>
                <a:lumOff val="40000"/>
              </a:schemeClr>
            </a:gs>
            <a:gs pos="89000">
              <a:schemeClr val="bg1"/>
            </a:gs>
            <a:gs pos="12000">
              <a:schemeClr val="bg1"/>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idx="10"/>
          </p:nvPr>
        </p:nvSpPr>
        <p:spPr/>
        <p:txBody>
          <a:bodyPr/>
          <a:lstStyle>
            <a:lvl1pPr>
              <a:defRPr/>
            </a:lvl1pPr>
          </a:lstStyle>
          <a:p>
            <a:endParaRPr lang="en-GB" altLang="zh-TW"/>
          </a:p>
        </p:txBody>
      </p:sp>
      <p:sp>
        <p:nvSpPr>
          <p:cNvPr id="5" name="頁尾版面配置區 4"/>
          <p:cNvSpPr>
            <a:spLocks noGrp="1"/>
          </p:cNvSpPr>
          <p:nvPr>
            <p:ph type="ftr" idx="11"/>
          </p:nvPr>
        </p:nvSpPr>
        <p:spPr/>
        <p:txBody>
          <a:bodyPr/>
          <a:lstStyle>
            <a:lvl1pPr>
              <a:defRPr/>
            </a:lvl1pPr>
          </a:lstStyle>
          <a:p>
            <a:endParaRPr lang="en-GB" altLang="zh-TW"/>
          </a:p>
        </p:txBody>
      </p:sp>
      <p:sp>
        <p:nvSpPr>
          <p:cNvPr id="6" name="投影片編號版面配置區 5"/>
          <p:cNvSpPr>
            <a:spLocks noGrp="1"/>
          </p:cNvSpPr>
          <p:nvPr>
            <p:ph type="sldNum" idx="12"/>
          </p:nvPr>
        </p:nvSpPr>
        <p:spPr/>
        <p:txBody>
          <a:bodyPr/>
          <a:lstStyle>
            <a:lvl1pPr>
              <a:defRPr/>
            </a:lvl1pPr>
          </a:lstStyle>
          <a:p>
            <a:fld id="{08F1CA98-21E1-4260-AD83-527D56B76AAB}" type="slidenum">
              <a:rPr lang="zh-TW" altLang="en-GB"/>
              <a:pPr/>
              <a:t>‹#›</a:t>
            </a:fld>
            <a:endParaRPr lang="en-GB" altLang="zh-TW"/>
          </a:p>
        </p:txBody>
      </p:sp>
    </p:spTree>
    <p:extLst>
      <p:ext uri="{BB962C8B-B14F-4D97-AF65-F5344CB8AC3E}">
        <p14:creationId xmlns:p14="http://schemas.microsoft.com/office/powerpoint/2010/main" val="2449279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idx="10"/>
          </p:nvPr>
        </p:nvSpPr>
        <p:spPr/>
        <p:txBody>
          <a:bodyPr/>
          <a:lstStyle>
            <a:lvl1pPr>
              <a:defRPr/>
            </a:lvl1pPr>
          </a:lstStyle>
          <a:p>
            <a:endParaRPr lang="en-GB" altLang="zh-TW"/>
          </a:p>
        </p:txBody>
      </p:sp>
      <p:sp>
        <p:nvSpPr>
          <p:cNvPr id="4" name="頁尾版面配置區 3"/>
          <p:cNvSpPr>
            <a:spLocks noGrp="1"/>
          </p:cNvSpPr>
          <p:nvPr>
            <p:ph type="ftr" idx="11"/>
          </p:nvPr>
        </p:nvSpPr>
        <p:spPr/>
        <p:txBody>
          <a:bodyPr/>
          <a:lstStyle>
            <a:lvl1pPr>
              <a:defRPr/>
            </a:lvl1pPr>
          </a:lstStyle>
          <a:p>
            <a:endParaRPr lang="en-GB" altLang="zh-TW"/>
          </a:p>
        </p:txBody>
      </p:sp>
      <p:sp>
        <p:nvSpPr>
          <p:cNvPr id="5" name="投影片編號版面配置區 4"/>
          <p:cNvSpPr>
            <a:spLocks noGrp="1"/>
          </p:cNvSpPr>
          <p:nvPr>
            <p:ph type="sldNum" idx="12"/>
          </p:nvPr>
        </p:nvSpPr>
        <p:spPr/>
        <p:txBody>
          <a:bodyPr/>
          <a:lstStyle>
            <a:lvl1pPr>
              <a:defRPr/>
            </a:lvl1pPr>
          </a:lstStyle>
          <a:p>
            <a:fld id="{A89F84D4-4745-464B-89F5-37549DD1B199}" type="slidenum">
              <a:rPr lang="zh-TW" altLang="en-GB"/>
              <a:pPr/>
              <a:t>‹#›</a:t>
            </a:fld>
            <a:endParaRPr lang="en-GB" altLang="zh-TW"/>
          </a:p>
        </p:txBody>
      </p:sp>
    </p:spTree>
    <p:extLst>
      <p:ext uri="{BB962C8B-B14F-4D97-AF65-F5344CB8AC3E}">
        <p14:creationId xmlns:p14="http://schemas.microsoft.com/office/powerpoint/2010/main" val="4132515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idx="10"/>
          </p:nvPr>
        </p:nvSpPr>
        <p:spPr/>
        <p:txBody>
          <a:bodyPr/>
          <a:lstStyle>
            <a:lvl1pPr>
              <a:defRPr/>
            </a:lvl1pPr>
          </a:lstStyle>
          <a:p>
            <a:endParaRPr lang="en-GB" altLang="zh-TW"/>
          </a:p>
        </p:txBody>
      </p:sp>
      <p:sp>
        <p:nvSpPr>
          <p:cNvPr id="3" name="頁尾版面配置區 2"/>
          <p:cNvSpPr>
            <a:spLocks noGrp="1"/>
          </p:cNvSpPr>
          <p:nvPr>
            <p:ph type="ftr" idx="11"/>
          </p:nvPr>
        </p:nvSpPr>
        <p:spPr/>
        <p:txBody>
          <a:bodyPr/>
          <a:lstStyle>
            <a:lvl1pPr>
              <a:defRPr/>
            </a:lvl1pPr>
          </a:lstStyle>
          <a:p>
            <a:endParaRPr lang="en-GB" altLang="zh-TW"/>
          </a:p>
        </p:txBody>
      </p:sp>
      <p:sp>
        <p:nvSpPr>
          <p:cNvPr id="4" name="投影片編號版面配置區 3"/>
          <p:cNvSpPr>
            <a:spLocks noGrp="1"/>
          </p:cNvSpPr>
          <p:nvPr>
            <p:ph type="sldNum" idx="12"/>
          </p:nvPr>
        </p:nvSpPr>
        <p:spPr/>
        <p:txBody>
          <a:bodyPr/>
          <a:lstStyle>
            <a:lvl1pPr>
              <a:defRPr/>
            </a:lvl1pPr>
          </a:lstStyle>
          <a:p>
            <a:fld id="{D356E1FD-7C24-4175-957E-0A644F5B4836}" type="slidenum">
              <a:rPr lang="zh-TW" altLang="en-GB"/>
              <a:pPr/>
              <a:t>‹#›</a:t>
            </a:fld>
            <a:endParaRPr lang="en-GB" altLang="zh-TW"/>
          </a:p>
        </p:txBody>
      </p:sp>
    </p:spTree>
    <p:extLst>
      <p:ext uri="{BB962C8B-B14F-4D97-AF65-F5344CB8AC3E}">
        <p14:creationId xmlns:p14="http://schemas.microsoft.com/office/powerpoint/2010/main" val="2289286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1258888" y="188913"/>
            <a:ext cx="7342187" cy="717550"/>
          </a:xfrm>
        </p:spPr>
        <p:txBody>
          <a:bodyPr/>
          <a:lstStyle/>
          <a:p>
            <a:r>
              <a:rPr lang="zh-TW" altLang="en-US" smtClean="0"/>
              <a:t>按一下以編輯母片標題樣式</a:t>
            </a:r>
            <a:endParaRPr lang="zh-TW" altLang="en-US"/>
          </a:p>
        </p:txBody>
      </p:sp>
      <p:sp>
        <p:nvSpPr>
          <p:cNvPr id="3" name="日期版面配置區 2"/>
          <p:cNvSpPr>
            <a:spLocks noGrp="1"/>
          </p:cNvSpPr>
          <p:nvPr>
            <p:ph type="dt" idx="10"/>
          </p:nvPr>
        </p:nvSpPr>
        <p:spPr>
          <a:xfrm>
            <a:off x="685800" y="6248400"/>
            <a:ext cx="1901825" cy="454025"/>
          </a:xfrm>
        </p:spPr>
        <p:txBody>
          <a:bodyPr/>
          <a:lstStyle>
            <a:lvl1pPr>
              <a:defRPr/>
            </a:lvl1pPr>
          </a:lstStyle>
          <a:p>
            <a:endParaRPr lang="en-GB" altLang="zh-TW"/>
          </a:p>
        </p:txBody>
      </p:sp>
      <p:sp>
        <p:nvSpPr>
          <p:cNvPr id="4" name="頁尾版面配置區 3"/>
          <p:cNvSpPr>
            <a:spLocks noGrp="1"/>
          </p:cNvSpPr>
          <p:nvPr>
            <p:ph type="ftr" idx="11"/>
          </p:nvPr>
        </p:nvSpPr>
        <p:spPr>
          <a:xfrm>
            <a:off x="3124200" y="6381750"/>
            <a:ext cx="2892425" cy="320675"/>
          </a:xfrm>
        </p:spPr>
        <p:txBody>
          <a:bodyPr/>
          <a:lstStyle>
            <a:lvl1pPr>
              <a:defRPr/>
            </a:lvl1pPr>
          </a:lstStyle>
          <a:p>
            <a:endParaRPr lang="en-GB" altLang="zh-TW"/>
          </a:p>
        </p:txBody>
      </p:sp>
      <p:sp>
        <p:nvSpPr>
          <p:cNvPr id="5" name="投影片編號版面配置區 4"/>
          <p:cNvSpPr>
            <a:spLocks noGrp="1"/>
          </p:cNvSpPr>
          <p:nvPr>
            <p:ph type="sldNum" idx="12"/>
          </p:nvPr>
        </p:nvSpPr>
        <p:spPr>
          <a:xfrm>
            <a:off x="6588125" y="6381750"/>
            <a:ext cx="1901825" cy="303213"/>
          </a:xfrm>
        </p:spPr>
        <p:txBody>
          <a:bodyPr/>
          <a:lstStyle>
            <a:lvl1pPr>
              <a:defRPr/>
            </a:lvl1pPr>
          </a:lstStyle>
          <a:p>
            <a:fld id="{A03F630C-7B1B-4537-AB1E-A5297A3266A6}" type="slidenum">
              <a:rPr lang="zh-TW" altLang="en-GB"/>
              <a:pPr/>
              <a:t>‹#›</a:t>
            </a:fld>
            <a:endParaRPr lang="en-GB" altLang="zh-TW"/>
          </a:p>
        </p:txBody>
      </p:sp>
    </p:spTree>
    <p:extLst>
      <p:ext uri="{BB962C8B-B14F-4D97-AF65-F5344CB8AC3E}">
        <p14:creationId xmlns:p14="http://schemas.microsoft.com/office/powerpoint/2010/main" val="14708498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58888" y="188913"/>
            <a:ext cx="7342187" cy="7175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11188" y="1052513"/>
            <a:ext cx="4025900" cy="53260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89488" y="1052513"/>
            <a:ext cx="4027487" cy="53260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idx="10"/>
          </p:nvPr>
        </p:nvSpPr>
        <p:spPr>
          <a:xfrm>
            <a:off x="685800" y="6248400"/>
            <a:ext cx="1901825" cy="454025"/>
          </a:xfrm>
        </p:spPr>
        <p:txBody>
          <a:bodyPr/>
          <a:lstStyle>
            <a:lvl1pPr>
              <a:defRPr/>
            </a:lvl1pPr>
          </a:lstStyle>
          <a:p>
            <a:endParaRPr lang="en-GB" altLang="zh-TW"/>
          </a:p>
        </p:txBody>
      </p:sp>
      <p:sp>
        <p:nvSpPr>
          <p:cNvPr id="6" name="頁尾版面配置區 5"/>
          <p:cNvSpPr>
            <a:spLocks noGrp="1"/>
          </p:cNvSpPr>
          <p:nvPr>
            <p:ph type="ftr" idx="11"/>
          </p:nvPr>
        </p:nvSpPr>
        <p:spPr>
          <a:xfrm>
            <a:off x="3124200" y="6381750"/>
            <a:ext cx="2892425" cy="320675"/>
          </a:xfrm>
        </p:spPr>
        <p:txBody>
          <a:bodyPr/>
          <a:lstStyle>
            <a:lvl1pPr>
              <a:defRPr/>
            </a:lvl1pPr>
          </a:lstStyle>
          <a:p>
            <a:endParaRPr lang="en-GB" altLang="zh-TW"/>
          </a:p>
        </p:txBody>
      </p:sp>
      <p:sp>
        <p:nvSpPr>
          <p:cNvPr id="7" name="投影片編號版面配置區 6"/>
          <p:cNvSpPr>
            <a:spLocks noGrp="1"/>
          </p:cNvSpPr>
          <p:nvPr>
            <p:ph type="sldNum" idx="12"/>
          </p:nvPr>
        </p:nvSpPr>
        <p:spPr>
          <a:xfrm>
            <a:off x="6588125" y="6381750"/>
            <a:ext cx="1901825" cy="303213"/>
          </a:xfrm>
        </p:spPr>
        <p:txBody>
          <a:bodyPr/>
          <a:lstStyle>
            <a:lvl1pPr>
              <a:defRPr/>
            </a:lvl1pPr>
          </a:lstStyle>
          <a:p>
            <a:fld id="{6C21420B-DC2C-478B-A3A3-EB884D3D8EF9}" type="slidenum">
              <a:rPr lang="zh-TW" altLang="en-GB"/>
              <a:pPr/>
              <a:t>‹#›</a:t>
            </a:fld>
            <a:endParaRPr lang="en-GB" altLang="zh-TW"/>
          </a:p>
        </p:txBody>
      </p:sp>
    </p:spTree>
    <p:extLst>
      <p:ext uri="{BB962C8B-B14F-4D97-AF65-F5344CB8AC3E}">
        <p14:creationId xmlns:p14="http://schemas.microsoft.com/office/powerpoint/2010/main" val="11888314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58888" y="188913"/>
            <a:ext cx="7342187" cy="71755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11188" y="1052513"/>
            <a:ext cx="8205787" cy="5326062"/>
          </a:xfrm>
        </p:spPr>
        <p:txBody>
          <a:bodyPr/>
          <a:lstStyle/>
          <a:p>
            <a:endParaRPr lang="zh-TW" altLang="en-US"/>
          </a:p>
        </p:txBody>
      </p:sp>
      <p:sp>
        <p:nvSpPr>
          <p:cNvPr id="4" name="日期版面配置區 3"/>
          <p:cNvSpPr>
            <a:spLocks noGrp="1"/>
          </p:cNvSpPr>
          <p:nvPr>
            <p:ph type="dt" idx="10"/>
          </p:nvPr>
        </p:nvSpPr>
        <p:spPr>
          <a:xfrm>
            <a:off x="685800" y="6248400"/>
            <a:ext cx="1901825" cy="454025"/>
          </a:xfrm>
        </p:spPr>
        <p:txBody>
          <a:bodyPr/>
          <a:lstStyle>
            <a:lvl1pPr>
              <a:defRPr/>
            </a:lvl1pPr>
          </a:lstStyle>
          <a:p>
            <a:endParaRPr lang="en-GB" altLang="zh-TW"/>
          </a:p>
        </p:txBody>
      </p:sp>
      <p:sp>
        <p:nvSpPr>
          <p:cNvPr id="5" name="頁尾版面配置區 4"/>
          <p:cNvSpPr>
            <a:spLocks noGrp="1"/>
          </p:cNvSpPr>
          <p:nvPr>
            <p:ph type="ftr" idx="11"/>
          </p:nvPr>
        </p:nvSpPr>
        <p:spPr>
          <a:xfrm>
            <a:off x="3124200" y="6381750"/>
            <a:ext cx="2892425" cy="320675"/>
          </a:xfrm>
        </p:spPr>
        <p:txBody>
          <a:bodyPr/>
          <a:lstStyle>
            <a:lvl1pPr>
              <a:defRPr/>
            </a:lvl1pPr>
          </a:lstStyle>
          <a:p>
            <a:endParaRPr lang="en-GB" altLang="zh-TW"/>
          </a:p>
        </p:txBody>
      </p:sp>
      <p:sp>
        <p:nvSpPr>
          <p:cNvPr id="6" name="投影片編號版面配置區 5"/>
          <p:cNvSpPr>
            <a:spLocks noGrp="1"/>
          </p:cNvSpPr>
          <p:nvPr>
            <p:ph type="sldNum" idx="12"/>
          </p:nvPr>
        </p:nvSpPr>
        <p:spPr>
          <a:xfrm>
            <a:off x="6588125" y="6381750"/>
            <a:ext cx="1901825" cy="303213"/>
          </a:xfrm>
        </p:spPr>
        <p:txBody>
          <a:bodyPr/>
          <a:lstStyle>
            <a:lvl1pPr>
              <a:defRPr/>
            </a:lvl1pPr>
          </a:lstStyle>
          <a:p>
            <a:fld id="{741BABD1-0FB0-4A96-A774-18D23231FFA0}" type="slidenum">
              <a:rPr lang="zh-TW" altLang="en-GB"/>
              <a:pPr/>
              <a:t>‹#›</a:t>
            </a:fld>
            <a:endParaRPr lang="en-GB" altLang="zh-TW"/>
          </a:p>
        </p:txBody>
      </p:sp>
    </p:spTree>
    <p:extLst>
      <p:ext uri="{BB962C8B-B14F-4D97-AF65-F5344CB8AC3E}">
        <p14:creationId xmlns:p14="http://schemas.microsoft.com/office/powerpoint/2010/main" val="3664503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idx="10"/>
          </p:nvPr>
        </p:nvSpPr>
        <p:spPr/>
        <p:txBody>
          <a:bodyPr/>
          <a:lstStyle>
            <a:lvl1pPr>
              <a:defRPr/>
            </a:lvl1pPr>
          </a:lstStyle>
          <a:p>
            <a:endParaRPr lang="en-GB" altLang="zh-TW"/>
          </a:p>
        </p:txBody>
      </p:sp>
      <p:sp>
        <p:nvSpPr>
          <p:cNvPr id="4" name="頁尾版面配置區 3"/>
          <p:cNvSpPr>
            <a:spLocks noGrp="1"/>
          </p:cNvSpPr>
          <p:nvPr>
            <p:ph type="ftr" idx="11"/>
          </p:nvPr>
        </p:nvSpPr>
        <p:spPr/>
        <p:txBody>
          <a:bodyPr/>
          <a:lstStyle>
            <a:lvl1pPr>
              <a:defRPr/>
            </a:lvl1pPr>
          </a:lstStyle>
          <a:p>
            <a:endParaRPr lang="en-GB" altLang="zh-TW"/>
          </a:p>
        </p:txBody>
      </p:sp>
      <p:sp>
        <p:nvSpPr>
          <p:cNvPr id="5" name="投影片編號版面配置區 4"/>
          <p:cNvSpPr>
            <a:spLocks noGrp="1"/>
          </p:cNvSpPr>
          <p:nvPr>
            <p:ph type="sldNum" idx="12"/>
          </p:nvPr>
        </p:nvSpPr>
        <p:spPr/>
        <p:txBody>
          <a:bodyPr/>
          <a:lstStyle>
            <a:lvl1pPr>
              <a:defRPr/>
            </a:lvl1pPr>
          </a:lstStyle>
          <a:p>
            <a:fld id="{A89F84D4-4745-464B-89F5-37549DD1B199}" type="slidenum">
              <a:rPr lang="zh-TW" altLang="en-GB"/>
              <a:pPr/>
              <a:t>‹#›</a:t>
            </a:fld>
            <a:endParaRPr lang="en-GB" altLang="zh-TW"/>
          </a:p>
        </p:txBody>
      </p:sp>
    </p:spTree>
    <p:extLst>
      <p:ext uri="{BB962C8B-B14F-4D97-AF65-F5344CB8AC3E}">
        <p14:creationId xmlns:p14="http://schemas.microsoft.com/office/powerpoint/2010/main" val="4179270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idx="10"/>
          </p:nvPr>
        </p:nvSpPr>
        <p:spPr/>
        <p:txBody>
          <a:bodyPr/>
          <a:lstStyle>
            <a:lvl1pPr>
              <a:defRPr/>
            </a:lvl1pPr>
          </a:lstStyle>
          <a:p>
            <a:endParaRPr lang="en-GB" altLang="zh-TW"/>
          </a:p>
        </p:txBody>
      </p:sp>
      <p:sp>
        <p:nvSpPr>
          <p:cNvPr id="5" name="頁尾版面配置區 4"/>
          <p:cNvSpPr>
            <a:spLocks noGrp="1"/>
          </p:cNvSpPr>
          <p:nvPr>
            <p:ph type="ftr" idx="11"/>
          </p:nvPr>
        </p:nvSpPr>
        <p:spPr/>
        <p:txBody>
          <a:bodyPr/>
          <a:lstStyle>
            <a:lvl1pPr>
              <a:defRPr/>
            </a:lvl1pPr>
          </a:lstStyle>
          <a:p>
            <a:endParaRPr lang="en-GB" altLang="zh-TW"/>
          </a:p>
        </p:txBody>
      </p:sp>
      <p:sp>
        <p:nvSpPr>
          <p:cNvPr id="6" name="投影片編號版面配置區 5"/>
          <p:cNvSpPr>
            <a:spLocks noGrp="1"/>
          </p:cNvSpPr>
          <p:nvPr>
            <p:ph type="sldNum" idx="12"/>
          </p:nvPr>
        </p:nvSpPr>
        <p:spPr/>
        <p:txBody>
          <a:bodyPr/>
          <a:lstStyle>
            <a:lvl1pPr>
              <a:defRPr/>
            </a:lvl1pPr>
          </a:lstStyle>
          <a:p>
            <a:fld id="{71615760-8C2B-493E-B640-E89E9769D982}" type="slidenum">
              <a:rPr lang="zh-TW" altLang="en-GB"/>
              <a:pPr/>
              <a:t>‹#›</a:t>
            </a:fld>
            <a:endParaRPr lang="en-GB" altLang="zh-TW"/>
          </a:p>
        </p:txBody>
      </p:sp>
      <p:sp>
        <p:nvSpPr>
          <p:cNvPr id="7" name="Text Box 7"/>
          <p:cNvSpPr txBox="1">
            <a:spLocks noChangeArrowheads="1"/>
          </p:cNvSpPr>
          <p:nvPr userDrawn="1"/>
        </p:nvSpPr>
        <p:spPr bwMode="auto">
          <a:xfrm>
            <a:off x="231774" y="692150"/>
            <a:ext cx="1963961" cy="248402"/>
          </a:xfrm>
          <a:prstGeom prst="rect">
            <a:avLst/>
          </a:prstGeom>
          <a:gradFill rotWithShape="0">
            <a:gsLst>
              <a:gs pos="0">
                <a:srgbClr val="CC00CC"/>
              </a:gs>
              <a:gs pos="50000">
                <a:schemeClr val="bg1"/>
              </a:gs>
              <a:gs pos="100000">
                <a:srgbClr val="CC00CC"/>
              </a:gs>
            </a:gsLst>
            <a:lin ang="10800000" scaled="1"/>
          </a:gra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9pPr>
          </a:lstStyle>
          <a:p>
            <a:pPr algn="ctr">
              <a:spcBef>
                <a:spcPts val="625"/>
              </a:spcBef>
              <a:buFont typeface="Times New Roman" pitchFamily="18" charset="0"/>
              <a:buNone/>
            </a:pPr>
            <a:r>
              <a:rPr lang="zh-TW" altLang="en-US" sz="1000" i="1" dirty="0" smtClean="0">
                <a:solidFill>
                  <a:schemeClr val="tx1"/>
                </a:solidFill>
                <a:latin typeface="微軟正黑體" panose="020B0604030504040204" pitchFamily="34" charset="-120"/>
                <a:ea typeface="微軟正黑體" panose="020B0604030504040204" pitchFamily="34" charset="-120"/>
              </a:rPr>
              <a:t>核研～採購講習</a:t>
            </a:r>
            <a:endParaRPr lang="zh-TW" altLang="en-GB" sz="1000" i="1" dirty="0">
              <a:solidFill>
                <a:schemeClr val="tx1"/>
              </a:solidFill>
              <a:latin typeface="微軟正黑體" panose="020B0604030504040204" pitchFamily="34" charset="-120"/>
              <a:ea typeface="微軟正黑體" panose="020B0604030504040204" pitchFamily="34" charset="-120"/>
            </a:endParaRPr>
          </a:p>
        </p:txBody>
      </p:sp>
      <p:sp>
        <p:nvSpPr>
          <p:cNvPr id="8" name="WordArt 9"/>
          <p:cNvSpPr>
            <a:spLocks noChangeArrowheads="1" noChangeShapeType="1" noTextEdit="1"/>
          </p:cNvSpPr>
          <p:nvPr userDrawn="1"/>
        </p:nvSpPr>
        <p:spPr bwMode="auto">
          <a:xfrm rot="21000000">
            <a:off x="99572" y="404604"/>
            <a:ext cx="1427045" cy="288869"/>
          </a:xfrm>
          <a:prstGeom prst="rect">
            <a:avLst/>
          </a:prstGeom>
        </p:spPr>
        <p:txBody>
          <a:bodyPr wrap="none" fromWordArt="1">
            <a:prstTxWarp prst="textDoubleWave1">
              <a:avLst>
                <a:gd name="adj1" fmla="val 0"/>
                <a:gd name="adj2" fmla="val -2986"/>
              </a:avLst>
            </a:prstTxWarp>
          </a:bodyPr>
          <a:lstStyle/>
          <a:p>
            <a:pPr algn="ctr"/>
            <a:r>
              <a:rPr lang="en-US" altLang="zh-TW"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rPr>
              <a:t>PROCUMENT</a:t>
            </a:r>
            <a:endParaRPr lang="zh-TW" altLang="en-US"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endParaRPr>
          </a:p>
        </p:txBody>
      </p:sp>
      <p:cxnSp>
        <p:nvCxnSpPr>
          <p:cNvPr id="11" name="直線接點 10"/>
          <p:cNvCxnSpPr/>
          <p:nvPr userDrawn="1"/>
        </p:nvCxnSpPr>
        <p:spPr bwMode="auto">
          <a:xfrm flipH="1">
            <a:off x="2051722" y="1052736"/>
            <a:ext cx="6696742" cy="0"/>
          </a:xfrm>
          <a:prstGeom prst="line">
            <a:avLst/>
          </a:prstGeom>
          <a:solidFill>
            <a:srgbClr val="00B8FF"/>
          </a:solidFill>
          <a:ln w="28575" cap="flat" cmpd="sng" algn="ctr">
            <a:gradFill>
              <a:gsLst>
                <a:gs pos="0">
                  <a:schemeClr val="bg1"/>
                </a:gs>
                <a:gs pos="50000">
                  <a:schemeClr val="tx1"/>
                </a:gs>
                <a:gs pos="100000">
                  <a:schemeClr val="bg1"/>
                </a:gs>
              </a:gsLst>
              <a:lin ang="5400000" scaled="0"/>
            </a:gra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67947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idx="10"/>
          </p:nvPr>
        </p:nvSpPr>
        <p:spPr/>
        <p:txBody>
          <a:bodyPr/>
          <a:lstStyle>
            <a:lvl1pPr>
              <a:defRPr/>
            </a:lvl1pPr>
          </a:lstStyle>
          <a:p>
            <a:endParaRPr lang="en-GB" altLang="zh-TW"/>
          </a:p>
        </p:txBody>
      </p:sp>
      <p:sp>
        <p:nvSpPr>
          <p:cNvPr id="5" name="頁尾版面配置區 4"/>
          <p:cNvSpPr>
            <a:spLocks noGrp="1"/>
          </p:cNvSpPr>
          <p:nvPr>
            <p:ph type="ftr" idx="11"/>
          </p:nvPr>
        </p:nvSpPr>
        <p:spPr/>
        <p:txBody>
          <a:bodyPr/>
          <a:lstStyle>
            <a:lvl1pPr>
              <a:defRPr/>
            </a:lvl1pPr>
          </a:lstStyle>
          <a:p>
            <a:endParaRPr lang="en-GB" altLang="zh-TW"/>
          </a:p>
        </p:txBody>
      </p:sp>
      <p:sp>
        <p:nvSpPr>
          <p:cNvPr id="6" name="投影片編號版面配置區 5"/>
          <p:cNvSpPr>
            <a:spLocks noGrp="1"/>
          </p:cNvSpPr>
          <p:nvPr>
            <p:ph type="sldNum" idx="12"/>
          </p:nvPr>
        </p:nvSpPr>
        <p:spPr/>
        <p:txBody>
          <a:bodyPr/>
          <a:lstStyle>
            <a:lvl1pPr>
              <a:defRPr/>
            </a:lvl1pPr>
          </a:lstStyle>
          <a:p>
            <a:fld id="{C010DD55-EA34-493F-A040-69AB7B50A517}" type="slidenum">
              <a:rPr lang="zh-TW" altLang="en-GB"/>
              <a:pPr/>
              <a:t>‹#›</a:t>
            </a:fld>
            <a:endParaRPr lang="en-GB" altLang="zh-TW"/>
          </a:p>
        </p:txBody>
      </p:sp>
    </p:spTree>
    <p:extLst>
      <p:ext uri="{BB962C8B-B14F-4D97-AF65-F5344CB8AC3E}">
        <p14:creationId xmlns:p14="http://schemas.microsoft.com/office/powerpoint/2010/main" val="35423317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6" name="Picture 7" descr="flourish2.png"/>
          <p:cNvPicPr>
            <a:picLocks noChangeAspect="1"/>
          </p:cNvPicPr>
          <p:nvPr userDrawn="1"/>
        </p:nvPicPr>
        <p:blipFill>
          <a:blip r:embed="rId2">
            <a:duotone>
              <a:prstClr val="black"/>
              <a:schemeClr val="tx2">
                <a:tint val="45000"/>
                <a:satMod val="400000"/>
              </a:schemeClr>
            </a:duotone>
            <a:lum bright="-14000"/>
          </a:blip>
          <a:stretch>
            <a:fillRect/>
          </a:stretch>
        </p:blipFill>
        <p:spPr>
          <a:xfrm>
            <a:off x="107504" y="476672"/>
            <a:ext cx="9144000" cy="932688"/>
          </a:xfrm>
          <a:prstGeom prst="rect">
            <a:avLst/>
          </a:prstGeom>
        </p:spPr>
      </p:pic>
      <p:sp>
        <p:nvSpPr>
          <p:cNvPr id="2" name="標題 1"/>
          <p:cNvSpPr>
            <a:spLocks noGrp="1"/>
          </p:cNvSpPr>
          <p:nvPr>
            <p:ph type="title"/>
          </p:nvPr>
        </p:nvSpPr>
        <p:spPr>
          <a:xfrm>
            <a:off x="395536" y="188913"/>
            <a:ext cx="8352928" cy="717550"/>
          </a:xfrm>
        </p:spPr>
        <p:txBody>
          <a:bodyPr/>
          <a:lstStyle>
            <a:lvl1pPr algn="ctr">
              <a:defRPr sz="3200">
                <a:solidFill>
                  <a:schemeClr val="tx1"/>
                </a:solidFill>
              </a:defRPr>
            </a:lvl1pPr>
          </a:lstStyle>
          <a:p>
            <a:r>
              <a:rPr lang="zh-TW" altLang="en-US" smtClean="0"/>
              <a:t>按一下以編輯母片標題樣式</a:t>
            </a:r>
            <a:endParaRPr lang="zh-TW" altLang="en-US"/>
          </a:p>
        </p:txBody>
      </p:sp>
      <p:sp>
        <p:nvSpPr>
          <p:cNvPr id="3" name="日期版面配置區 2"/>
          <p:cNvSpPr>
            <a:spLocks noGrp="1"/>
          </p:cNvSpPr>
          <p:nvPr>
            <p:ph type="dt" idx="10"/>
          </p:nvPr>
        </p:nvSpPr>
        <p:spPr/>
        <p:txBody>
          <a:bodyPr/>
          <a:lstStyle/>
          <a:p>
            <a:endParaRPr lang="en-GB" altLang="zh-TW"/>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手繪多邊形 9"/>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1" name="直線接點 10"/>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直角三角形 11"/>
          <p:cNvSpPr>
            <a:spLocks/>
          </p:cNvSpPr>
          <p:nvPr userDrawn="1"/>
        </p:nvSpPr>
        <p:spPr bwMode="auto">
          <a:xfrm>
            <a:off x="-6042" y="5791253"/>
            <a:ext cx="3402314" cy="1080868"/>
          </a:xfrm>
          <a:prstGeom prst="rtTriangle">
            <a:avLst/>
          </a:prstGeom>
          <a:solidFill>
            <a:srgbClr val="00B05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pic>
        <p:nvPicPr>
          <p:cNvPr id="13" name="Picture 2" descr="C:\Users\lin-ali\AppData\Local\Microsoft\Windows\Temporary Internet Files\Content.IE5\J01MHUL5\DSC_7891[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4149080"/>
            <a:ext cx="3702496" cy="2462160"/>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版面配置區 2"/>
          <p:cNvSpPr>
            <a:spLocks noGrp="1"/>
          </p:cNvSpPr>
          <p:nvPr>
            <p:ph type="body" idx="1"/>
          </p:nvPr>
        </p:nvSpPr>
        <p:spPr>
          <a:xfrm>
            <a:off x="611560" y="1124745"/>
            <a:ext cx="7920880" cy="3024335"/>
          </a:xfrm>
        </p:spPr>
        <p:txBody>
          <a:bodyPr anchor="ctr" anchorCtr="0"/>
          <a:lstStyle>
            <a:lvl1pPr marL="0" indent="0" algn="ctr">
              <a:buNone/>
              <a:defRPr lang="zh-TW" altLang="en-US" sz="1400" b="1" i="1" u="none" kern="0" smtClean="0">
                <a:solidFill>
                  <a:srgbClr val="3366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28777160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訂版面配置">
    <p:spTree>
      <p:nvGrpSpPr>
        <p:cNvPr id="1" name=""/>
        <p:cNvGrpSpPr/>
        <p:nvPr/>
      </p:nvGrpSpPr>
      <p:grpSpPr>
        <a:xfrm>
          <a:off x="0" y="0"/>
          <a:ext cx="0" cy="0"/>
          <a:chOff x="0" y="0"/>
          <a:chExt cx="0" cy="0"/>
        </a:xfrm>
      </p:grpSpPr>
      <p:pic>
        <p:nvPicPr>
          <p:cNvPr id="6" name="Picture 7" descr="flourish2.png"/>
          <p:cNvPicPr>
            <a:picLocks noChangeAspect="1"/>
          </p:cNvPicPr>
          <p:nvPr userDrawn="1"/>
        </p:nvPicPr>
        <p:blipFill>
          <a:blip r:embed="rId2">
            <a:duotone>
              <a:prstClr val="black"/>
              <a:schemeClr val="tx2">
                <a:tint val="45000"/>
                <a:satMod val="400000"/>
              </a:schemeClr>
            </a:duotone>
            <a:lum bright="-14000"/>
          </a:blip>
          <a:stretch>
            <a:fillRect/>
          </a:stretch>
        </p:blipFill>
        <p:spPr>
          <a:xfrm>
            <a:off x="107504" y="476672"/>
            <a:ext cx="9144000" cy="932688"/>
          </a:xfrm>
          <a:prstGeom prst="rect">
            <a:avLst/>
          </a:prstGeom>
        </p:spPr>
      </p:pic>
      <p:sp>
        <p:nvSpPr>
          <p:cNvPr id="2" name="標題 1"/>
          <p:cNvSpPr>
            <a:spLocks noGrp="1"/>
          </p:cNvSpPr>
          <p:nvPr>
            <p:ph type="title"/>
          </p:nvPr>
        </p:nvSpPr>
        <p:spPr>
          <a:xfrm>
            <a:off x="395536" y="188913"/>
            <a:ext cx="8352928" cy="717550"/>
          </a:xfrm>
        </p:spPr>
        <p:txBody>
          <a:bodyPr/>
          <a:lstStyle>
            <a:lvl1pPr algn="ctr">
              <a:defRPr sz="3200">
                <a:solidFill>
                  <a:schemeClr val="tx1"/>
                </a:solidFill>
              </a:defRPr>
            </a:lvl1pPr>
          </a:lstStyle>
          <a:p>
            <a:r>
              <a:rPr lang="zh-TW" altLang="en-US" smtClean="0"/>
              <a:t>按一下以編輯母片標題樣式</a:t>
            </a:r>
            <a:endParaRPr lang="zh-TW" altLang="en-US"/>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pic>
        <p:nvPicPr>
          <p:cNvPr id="13" name="Picture 2" descr="C:\Users\lin-ali\AppData\Local\Microsoft\Windows\Temporary Internet Files\Content.IE5\J01MHUL5\DSC_7891[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4149080"/>
            <a:ext cx="3702496" cy="2462160"/>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版面配置區 2"/>
          <p:cNvSpPr>
            <a:spLocks noGrp="1"/>
          </p:cNvSpPr>
          <p:nvPr>
            <p:ph type="body" idx="1"/>
          </p:nvPr>
        </p:nvSpPr>
        <p:spPr>
          <a:xfrm>
            <a:off x="611560" y="1124745"/>
            <a:ext cx="7920880" cy="3024335"/>
          </a:xfrm>
        </p:spPr>
        <p:txBody>
          <a:bodyPr anchor="ctr" anchorCtr="0"/>
          <a:lstStyle>
            <a:lvl1pPr marL="0" indent="0" algn="ctr">
              <a:buNone/>
              <a:defRPr lang="zh-TW" altLang="en-US" sz="1400" b="1" i="1" u="none" kern="0" smtClean="0">
                <a:solidFill>
                  <a:srgbClr val="3366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34740153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6" name="Picture 7" descr="flourish2.png"/>
          <p:cNvPicPr>
            <a:picLocks noChangeAspect="1"/>
          </p:cNvPicPr>
          <p:nvPr userDrawn="1"/>
        </p:nvPicPr>
        <p:blipFill>
          <a:blip r:embed="rId2">
            <a:duotone>
              <a:prstClr val="black"/>
              <a:schemeClr val="tx2">
                <a:tint val="45000"/>
                <a:satMod val="400000"/>
              </a:schemeClr>
            </a:duotone>
            <a:lum bright="-14000"/>
          </a:blip>
          <a:stretch>
            <a:fillRect/>
          </a:stretch>
        </p:blipFill>
        <p:spPr>
          <a:xfrm>
            <a:off x="16931" y="3288400"/>
            <a:ext cx="9144000" cy="932688"/>
          </a:xfrm>
          <a:prstGeom prst="rect">
            <a:avLst/>
          </a:prstGeom>
        </p:spPr>
      </p:pic>
      <p:sp>
        <p:nvSpPr>
          <p:cNvPr id="2" name="標題 1"/>
          <p:cNvSpPr>
            <a:spLocks noGrp="1"/>
          </p:cNvSpPr>
          <p:nvPr>
            <p:ph type="title"/>
          </p:nvPr>
        </p:nvSpPr>
        <p:spPr>
          <a:xfrm>
            <a:off x="412467" y="4365104"/>
            <a:ext cx="8352928" cy="717550"/>
          </a:xfrm>
        </p:spPr>
        <p:txBody>
          <a:bodyPr/>
          <a:lstStyle>
            <a:lvl1pPr algn="ctr">
              <a:defRPr sz="3200">
                <a:solidFill>
                  <a:schemeClr val="tx1"/>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idx="10"/>
          </p:nvPr>
        </p:nvSpPr>
        <p:spPr/>
        <p:txBody>
          <a:bodyPr/>
          <a:lstStyle/>
          <a:p>
            <a:endParaRPr lang="en-GB" altLang="zh-TW"/>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手繪多邊形 9"/>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2" name="直線接點 11"/>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3" name="直角三角形 12"/>
          <p:cNvSpPr>
            <a:spLocks/>
          </p:cNvSpPr>
          <p:nvPr userDrawn="1"/>
        </p:nvSpPr>
        <p:spPr bwMode="auto">
          <a:xfrm>
            <a:off x="-6042" y="5791253"/>
            <a:ext cx="3402314" cy="1080868"/>
          </a:xfrm>
          <a:prstGeom prst="rtTriangle">
            <a:avLst/>
          </a:prstGeom>
          <a:solidFill>
            <a:schemeClr val="accent6">
              <a:lumMod val="40000"/>
              <a:lumOff val="60000"/>
            </a:scheme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17" name="文字版面配置區 2"/>
          <p:cNvSpPr>
            <a:spLocks noGrp="1"/>
          </p:cNvSpPr>
          <p:nvPr>
            <p:ph type="body" idx="1"/>
          </p:nvPr>
        </p:nvSpPr>
        <p:spPr>
          <a:xfrm>
            <a:off x="499272" y="476673"/>
            <a:ext cx="8177183" cy="2952328"/>
          </a:xfrm>
        </p:spPr>
        <p:txBody>
          <a:bodyPr anchor="ctr" anchorCtr="0"/>
          <a:lstStyle>
            <a:lvl1pPr marL="0" indent="0" algn="ctr">
              <a:buNone/>
              <a:defRPr lang="zh-TW" altLang="en-US" sz="2200" b="0" i="1" u="none" kern="0" smtClean="0">
                <a:solidFill>
                  <a:srgbClr val="00CCFF"/>
                </a:solidFill>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13856442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pic>
        <p:nvPicPr>
          <p:cNvPr id="6" name="Picture 7" descr="flourish2.png"/>
          <p:cNvPicPr>
            <a:picLocks noChangeAspect="1"/>
          </p:cNvPicPr>
          <p:nvPr userDrawn="1"/>
        </p:nvPicPr>
        <p:blipFill>
          <a:blip r:embed="rId2">
            <a:duotone>
              <a:prstClr val="black"/>
              <a:schemeClr val="tx2">
                <a:tint val="45000"/>
                <a:satMod val="400000"/>
              </a:schemeClr>
            </a:duotone>
            <a:lum bright="-14000"/>
          </a:blip>
          <a:stretch>
            <a:fillRect/>
          </a:stretch>
        </p:blipFill>
        <p:spPr>
          <a:xfrm>
            <a:off x="107504" y="476672"/>
            <a:ext cx="9144000" cy="932688"/>
          </a:xfrm>
          <a:prstGeom prst="rect">
            <a:avLst/>
          </a:prstGeom>
        </p:spPr>
      </p:pic>
      <p:sp>
        <p:nvSpPr>
          <p:cNvPr id="2" name="標題 1"/>
          <p:cNvSpPr>
            <a:spLocks noGrp="1"/>
          </p:cNvSpPr>
          <p:nvPr>
            <p:ph type="title"/>
          </p:nvPr>
        </p:nvSpPr>
        <p:spPr>
          <a:xfrm>
            <a:off x="395536" y="188913"/>
            <a:ext cx="8352928" cy="717550"/>
          </a:xfrm>
        </p:spPr>
        <p:txBody>
          <a:bodyPr/>
          <a:lstStyle>
            <a:lvl1pPr algn="ctr">
              <a:defRPr sz="3200" i="1">
                <a:solidFill>
                  <a:schemeClr val="tx1"/>
                </a:solidFill>
              </a:defRPr>
            </a:lvl1pPr>
          </a:lstStyle>
          <a:p>
            <a:r>
              <a:rPr lang="zh-TW" altLang="en-US" smtClean="0"/>
              <a:t>按一下以編輯母片標題樣式</a:t>
            </a:r>
            <a:endParaRPr lang="zh-TW" altLang="en-US"/>
          </a:p>
        </p:txBody>
      </p:sp>
      <p:sp>
        <p:nvSpPr>
          <p:cNvPr id="3" name="日期版面配置區 2"/>
          <p:cNvSpPr>
            <a:spLocks noGrp="1"/>
          </p:cNvSpPr>
          <p:nvPr>
            <p:ph type="dt" idx="10"/>
          </p:nvPr>
        </p:nvSpPr>
        <p:spPr/>
        <p:txBody>
          <a:bodyPr/>
          <a:lstStyle/>
          <a:p>
            <a:endParaRPr lang="en-GB" altLang="zh-TW"/>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手繪多邊形 9"/>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1" name="直線接點 10"/>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直角三角形 11"/>
          <p:cNvSpPr>
            <a:spLocks/>
          </p:cNvSpPr>
          <p:nvPr userDrawn="1"/>
        </p:nvSpPr>
        <p:spPr bwMode="auto">
          <a:xfrm>
            <a:off x="-6042" y="5791253"/>
            <a:ext cx="3402314" cy="1080868"/>
          </a:xfrm>
          <a:prstGeom prst="rtTriangle">
            <a:avLst/>
          </a:prstGeom>
          <a:solidFill>
            <a:srgbClr val="7030A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13" name="文字版面配置區 2"/>
          <p:cNvSpPr>
            <a:spLocks noGrp="1"/>
          </p:cNvSpPr>
          <p:nvPr>
            <p:ph type="body" idx="1"/>
          </p:nvPr>
        </p:nvSpPr>
        <p:spPr>
          <a:xfrm>
            <a:off x="395536" y="1196752"/>
            <a:ext cx="8352928" cy="5040560"/>
          </a:xfrm>
        </p:spPr>
        <p:txBody>
          <a:bodyPr anchor="t" anchorCtr="0"/>
          <a:lstStyle>
            <a:lvl1pPr marL="0" indent="0" algn="l">
              <a:buNone/>
              <a:defRPr lang="zh-TW" altLang="en-US" sz="1800" b="1" i="0" u="none" kern="0" dirty="0" smtClean="0">
                <a:solidFill>
                  <a:srgbClr val="3366FF"/>
                </a:solidFill>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631299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訂版面配置">
    <p:spTree>
      <p:nvGrpSpPr>
        <p:cNvPr id="1" name=""/>
        <p:cNvGrpSpPr/>
        <p:nvPr/>
      </p:nvGrpSpPr>
      <p:grpSpPr>
        <a:xfrm>
          <a:off x="0" y="0"/>
          <a:ext cx="0" cy="0"/>
          <a:chOff x="0" y="0"/>
          <a:chExt cx="0" cy="0"/>
        </a:xfrm>
      </p:grpSpPr>
      <p:pic>
        <p:nvPicPr>
          <p:cNvPr id="6" name="Picture 7" descr="flourish2.png"/>
          <p:cNvPicPr>
            <a:picLocks noChangeAspect="1"/>
          </p:cNvPicPr>
          <p:nvPr userDrawn="1"/>
        </p:nvPicPr>
        <p:blipFill>
          <a:blip r:embed="rId2">
            <a:duotone>
              <a:prstClr val="black"/>
              <a:schemeClr val="tx2">
                <a:tint val="45000"/>
                <a:satMod val="400000"/>
              </a:schemeClr>
            </a:duotone>
            <a:lum bright="-14000"/>
          </a:blip>
          <a:stretch>
            <a:fillRect/>
          </a:stretch>
        </p:blipFill>
        <p:spPr>
          <a:xfrm>
            <a:off x="107504" y="476672"/>
            <a:ext cx="9144000" cy="932688"/>
          </a:xfrm>
          <a:prstGeom prst="rect">
            <a:avLst/>
          </a:prstGeom>
        </p:spPr>
      </p:pic>
      <p:sp>
        <p:nvSpPr>
          <p:cNvPr id="2" name="標題 1"/>
          <p:cNvSpPr>
            <a:spLocks noGrp="1"/>
          </p:cNvSpPr>
          <p:nvPr>
            <p:ph type="title"/>
          </p:nvPr>
        </p:nvSpPr>
        <p:spPr>
          <a:xfrm>
            <a:off x="395536" y="188913"/>
            <a:ext cx="8352928" cy="717550"/>
          </a:xfrm>
        </p:spPr>
        <p:txBody>
          <a:bodyPr/>
          <a:lstStyle>
            <a:lvl1pPr algn="ctr">
              <a:defRPr sz="3200" i="1">
                <a:solidFill>
                  <a:schemeClr val="tx1"/>
                </a:solidFill>
              </a:defRPr>
            </a:lvl1pPr>
          </a:lstStyle>
          <a:p>
            <a:r>
              <a:rPr lang="zh-TW" altLang="en-US" smtClean="0"/>
              <a:t>按一下以編輯母片標題樣式</a:t>
            </a:r>
            <a:endParaRPr lang="zh-TW" altLang="en-US"/>
          </a:p>
        </p:txBody>
      </p:sp>
      <p:sp>
        <p:nvSpPr>
          <p:cNvPr id="3" name="日期版面配置區 2"/>
          <p:cNvSpPr>
            <a:spLocks noGrp="1"/>
          </p:cNvSpPr>
          <p:nvPr>
            <p:ph type="dt" idx="10"/>
          </p:nvPr>
        </p:nvSpPr>
        <p:spPr/>
        <p:txBody>
          <a:bodyPr/>
          <a:lstStyle/>
          <a:p>
            <a:endParaRPr lang="en-GB" altLang="zh-TW"/>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手繪多邊形 9"/>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1" name="直線接點 10"/>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直角三角形 11"/>
          <p:cNvSpPr>
            <a:spLocks/>
          </p:cNvSpPr>
          <p:nvPr userDrawn="1"/>
        </p:nvSpPr>
        <p:spPr bwMode="auto">
          <a:xfrm>
            <a:off x="-6042" y="5791253"/>
            <a:ext cx="3402314" cy="1080868"/>
          </a:xfrm>
          <a:prstGeom prst="rtTriangle">
            <a:avLst/>
          </a:prstGeom>
          <a:solidFill>
            <a:srgbClr val="7030A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13" name="Text Box 7"/>
          <p:cNvSpPr txBox="1">
            <a:spLocks noChangeArrowheads="1"/>
          </p:cNvSpPr>
          <p:nvPr userDrawn="1"/>
        </p:nvSpPr>
        <p:spPr bwMode="auto">
          <a:xfrm>
            <a:off x="231775" y="692150"/>
            <a:ext cx="1819946" cy="246063"/>
          </a:xfrm>
          <a:prstGeom prst="rect">
            <a:avLst/>
          </a:prstGeom>
          <a:gradFill rotWithShape="0">
            <a:gsLst>
              <a:gs pos="0">
                <a:srgbClr val="FFFFFF"/>
              </a:gs>
              <a:gs pos="50000">
                <a:srgbClr val="FFFF00"/>
              </a:gs>
              <a:gs pos="100000">
                <a:schemeClr val="bg1"/>
              </a:gs>
            </a:gsLst>
            <a:lin ang="10800000" scaled="1"/>
          </a:gra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9pPr>
          </a:lstStyle>
          <a:p>
            <a:pPr algn="ctr">
              <a:spcBef>
                <a:spcPts val="625"/>
              </a:spcBef>
              <a:buFont typeface="Times New Roman" pitchFamily="18" charset="0"/>
              <a:buNone/>
            </a:pPr>
            <a:r>
              <a:rPr lang="zh-TW" altLang="en-GB" sz="1000" dirty="0">
                <a:solidFill>
                  <a:schemeClr val="tx1"/>
                </a:solidFill>
                <a:latin typeface="Times New Roman" pitchFamily="18" charset="0"/>
              </a:rPr>
              <a:t>財物及勞務採購實務</a:t>
            </a:r>
          </a:p>
        </p:txBody>
      </p:sp>
      <p:sp>
        <p:nvSpPr>
          <p:cNvPr id="14" name="WordArt 9"/>
          <p:cNvSpPr>
            <a:spLocks noChangeArrowheads="1" noChangeShapeType="1" noTextEdit="1"/>
          </p:cNvSpPr>
          <p:nvPr userDrawn="1"/>
        </p:nvSpPr>
        <p:spPr bwMode="auto">
          <a:xfrm rot="21000000">
            <a:off x="99572" y="404604"/>
            <a:ext cx="1427045" cy="288869"/>
          </a:xfrm>
          <a:prstGeom prst="rect">
            <a:avLst/>
          </a:prstGeom>
        </p:spPr>
        <p:txBody>
          <a:bodyPr wrap="none" fromWordArt="1">
            <a:prstTxWarp prst="textDoubleWave1">
              <a:avLst>
                <a:gd name="adj1" fmla="val 0"/>
                <a:gd name="adj2" fmla="val -2986"/>
              </a:avLst>
            </a:prstTxWarp>
          </a:bodyPr>
          <a:lstStyle/>
          <a:p>
            <a:pPr algn="ctr"/>
            <a:r>
              <a:rPr lang="en-US" altLang="zh-TW"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rPr>
              <a:t>PROCUMENT</a:t>
            </a:r>
            <a:endParaRPr lang="zh-TW" altLang="en-US"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endParaRPr>
          </a:p>
        </p:txBody>
      </p:sp>
      <p:sp>
        <p:nvSpPr>
          <p:cNvPr id="15" name="文字版面配置區 2"/>
          <p:cNvSpPr>
            <a:spLocks noGrp="1"/>
          </p:cNvSpPr>
          <p:nvPr>
            <p:ph type="body" idx="1"/>
          </p:nvPr>
        </p:nvSpPr>
        <p:spPr>
          <a:xfrm>
            <a:off x="395536" y="1196752"/>
            <a:ext cx="8352928" cy="5040560"/>
          </a:xfrm>
        </p:spPr>
        <p:txBody>
          <a:bodyPr anchor="t" anchorCtr="0"/>
          <a:lstStyle>
            <a:lvl1pPr marL="0" indent="0" algn="l">
              <a:buNone/>
              <a:defRPr lang="zh-TW" altLang="en-US" sz="1800" b="1" i="0" u="none" kern="0" dirty="0" smtClean="0">
                <a:solidFill>
                  <a:srgbClr val="3366FF"/>
                </a:solidFill>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27631889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913"/>
            <a:ext cx="8352928" cy="717550"/>
          </a:xfrm>
        </p:spPr>
        <p:txBody>
          <a:bodyPr/>
          <a:lstStyle>
            <a:lvl1pPr algn="r">
              <a:defRPr sz="3200" i="1">
                <a:solidFill>
                  <a:schemeClr val="tx1"/>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idx="10"/>
          </p:nvPr>
        </p:nvSpPr>
        <p:spPr/>
        <p:txBody>
          <a:bodyPr/>
          <a:lstStyle/>
          <a:p>
            <a:endParaRPr lang="en-GB" altLang="zh-TW"/>
          </a:p>
        </p:txBody>
      </p:sp>
      <p:sp>
        <p:nvSpPr>
          <p:cNvPr id="4" name="頁尾版面配置區 3"/>
          <p:cNvSpPr>
            <a:spLocks noGrp="1"/>
          </p:cNvSpPr>
          <p:nvPr>
            <p:ph type="ftr" idx="11"/>
          </p:nvPr>
        </p:nvSpPr>
        <p:spPr/>
        <p:txBody>
          <a:bodyPr/>
          <a:lstStyle/>
          <a:p>
            <a:endParaRPr lang="en-GB" altLang="zh-TW"/>
          </a:p>
        </p:txBody>
      </p:sp>
      <p:sp>
        <p:nvSpPr>
          <p:cNvPr id="5" name="投影片編號版面配置區 4"/>
          <p:cNvSpPr>
            <a:spLocks noGrp="1"/>
          </p:cNvSpPr>
          <p:nvPr>
            <p:ph type="sldNum" idx="12"/>
          </p:nvPr>
        </p:nvSpPr>
        <p:spPr/>
        <p:txBody>
          <a:bodyPr/>
          <a:lstStyle/>
          <a:p>
            <a:fld id="{B016C52F-F681-4ACE-AFE7-2526B5A4BAE8}" type="slidenum">
              <a:rPr lang="zh-TW" altLang="en-GB" smtClean="0"/>
              <a:pPr/>
              <a:t>‹#›</a:t>
            </a:fld>
            <a:endParaRPr lang="en-GB" altLang="zh-TW" dirty="0"/>
          </a:p>
        </p:txBody>
      </p:sp>
      <p:sp>
        <p:nvSpPr>
          <p:cNvPr id="9" name="手繪多邊形 8"/>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手繪多邊形 9"/>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cxnSp>
        <p:nvCxnSpPr>
          <p:cNvPr id="11" name="直線接點 10"/>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直角三角形 11"/>
          <p:cNvSpPr>
            <a:spLocks/>
          </p:cNvSpPr>
          <p:nvPr userDrawn="1"/>
        </p:nvSpPr>
        <p:spPr bwMode="auto">
          <a:xfrm>
            <a:off x="-6042" y="5791253"/>
            <a:ext cx="3402314" cy="1080868"/>
          </a:xfrm>
          <a:prstGeom prst="rtTriangle">
            <a:avLst/>
          </a:prstGeom>
          <a:solidFill>
            <a:srgbClr val="7030A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sp>
        <p:nvSpPr>
          <p:cNvPr id="13" name="Text Box 7"/>
          <p:cNvSpPr txBox="1">
            <a:spLocks noChangeArrowheads="1"/>
          </p:cNvSpPr>
          <p:nvPr userDrawn="1"/>
        </p:nvSpPr>
        <p:spPr bwMode="auto">
          <a:xfrm>
            <a:off x="231775" y="692150"/>
            <a:ext cx="1819946" cy="246063"/>
          </a:xfrm>
          <a:prstGeom prst="rect">
            <a:avLst/>
          </a:prstGeom>
          <a:gradFill rotWithShape="0">
            <a:gsLst>
              <a:gs pos="0">
                <a:srgbClr val="FFFFFF"/>
              </a:gs>
              <a:gs pos="50000">
                <a:srgbClr val="FFFF00"/>
              </a:gs>
              <a:gs pos="100000">
                <a:schemeClr val="bg1"/>
              </a:gs>
            </a:gsLst>
            <a:lin ang="10800000" scaled="1"/>
          </a:gra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5pPr>
            <a:lvl6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6pPr>
            <a:lvl7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7pPr>
            <a:lvl8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8pPr>
            <a:lvl9pPr defTabSz="449263" fontAlgn="base">
              <a:spcBef>
                <a:spcPct val="0"/>
              </a:spcBef>
              <a:spcAft>
                <a:spcPct val="0"/>
              </a:spcAft>
              <a:buClr>
                <a:srgbClr val="000000"/>
              </a:buClr>
              <a:buSzPct val="100000"/>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新細明體" pitchFamily="18" charset="-120"/>
              </a:defRPr>
            </a:lvl9pPr>
          </a:lstStyle>
          <a:p>
            <a:pPr algn="ctr">
              <a:spcBef>
                <a:spcPts val="625"/>
              </a:spcBef>
              <a:buFont typeface="Times New Roman" pitchFamily="18" charset="0"/>
              <a:buNone/>
            </a:pPr>
            <a:r>
              <a:rPr lang="zh-TW" altLang="en-GB" sz="1000" dirty="0">
                <a:solidFill>
                  <a:schemeClr val="tx1"/>
                </a:solidFill>
                <a:latin typeface="Times New Roman" pitchFamily="18" charset="0"/>
              </a:rPr>
              <a:t>財物及勞務採購實務</a:t>
            </a:r>
          </a:p>
        </p:txBody>
      </p:sp>
      <p:sp>
        <p:nvSpPr>
          <p:cNvPr id="14" name="WordArt 9"/>
          <p:cNvSpPr>
            <a:spLocks noChangeArrowheads="1" noChangeShapeType="1" noTextEdit="1"/>
          </p:cNvSpPr>
          <p:nvPr userDrawn="1"/>
        </p:nvSpPr>
        <p:spPr bwMode="auto">
          <a:xfrm rot="21000000">
            <a:off x="99572" y="404604"/>
            <a:ext cx="1427045" cy="288869"/>
          </a:xfrm>
          <a:prstGeom prst="rect">
            <a:avLst/>
          </a:prstGeom>
        </p:spPr>
        <p:txBody>
          <a:bodyPr wrap="none" fromWordArt="1">
            <a:prstTxWarp prst="textDoubleWave1">
              <a:avLst>
                <a:gd name="adj1" fmla="val 0"/>
                <a:gd name="adj2" fmla="val -2986"/>
              </a:avLst>
            </a:prstTxWarp>
          </a:bodyPr>
          <a:lstStyle/>
          <a:p>
            <a:pPr algn="ctr"/>
            <a:r>
              <a:rPr lang="en-US" altLang="zh-TW"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rPr>
              <a:t>PROCUMENT</a:t>
            </a:r>
            <a:endParaRPr lang="zh-TW" altLang="en-US" sz="3600" kern="10" spc="-361" dirty="0">
              <a:ln w="12600">
                <a:solidFill>
                  <a:srgbClr val="000099"/>
                </a:solidFill>
                <a:miter lim="800000"/>
                <a:headEnd/>
                <a:tailEnd/>
              </a:ln>
              <a:solidFill>
                <a:srgbClr val="33CCFF"/>
              </a:solidFill>
              <a:effectLst>
                <a:outerShdw dist="125752" dir="18900000" algn="ctr" rotWithShape="0">
                  <a:srgbClr val="000099"/>
                </a:outerShdw>
              </a:effectLst>
              <a:latin typeface="Arial Black"/>
            </a:endParaRPr>
          </a:p>
        </p:txBody>
      </p:sp>
      <p:cxnSp>
        <p:nvCxnSpPr>
          <p:cNvPr id="15" name="直線接點 14"/>
          <p:cNvCxnSpPr/>
          <p:nvPr userDrawn="1"/>
        </p:nvCxnSpPr>
        <p:spPr bwMode="auto">
          <a:xfrm flipH="1">
            <a:off x="2051722" y="1052736"/>
            <a:ext cx="6696742" cy="0"/>
          </a:xfrm>
          <a:prstGeom prst="line">
            <a:avLst/>
          </a:prstGeom>
          <a:solidFill>
            <a:srgbClr val="00B8FF"/>
          </a:solidFill>
          <a:ln w="28575" cap="flat" cmpd="sng" algn="ctr">
            <a:gradFill>
              <a:gsLst>
                <a:gs pos="0">
                  <a:schemeClr val="bg1"/>
                </a:gs>
                <a:gs pos="50000">
                  <a:schemeClr val="tx1"/>
                </a:gs>
                <a:gs pos="100000">
                  <a:schemeClr val="bg1"/>
                </a:gs>
              </a:gsLst>
              <a:lin ang="5400000" scaled="0"/>
            </a:gra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文字版面配置區 2"/>
          <p:cNvSpPr>
            <a:spLocks noGrp="1"/>
          </p:cNvSpPr>
          <p:nvPr>
            <p:ph type="body" idx="1"/>
          </p:nvPr>
        </p:nvSpPr>
        <p:spPr>
          <a:xfrm>
            <a:off x="395536" y="1196752"/>
            <a:ext cx="8352928" cy="5040560"/>
          </a:xfrm>
        </p:spPr>
        <p:txBody>
          <a:bodyPr anchor="t" anchorCtr="0"/>
          <a:lstStyle>
            <a:lvl1pPr marL="0" indent="0" algn="l">
              <a:buNone/>
              <a:defRPr lang="zh-TW" altLang="en-US" sz="1800" b="1" i="0" u="none" kern="0" dirty="0" smtClean="0">
                <a:solidFill>
                  <a:srgbClr val="3366FF"/>
                </a:solidFill>
                <a:effectLst/>
                <a:latin typeface="微軟正黑體" panose="020B0604030504040204" pitchFamily="34" charset="-120"/>
                <a:ea typeface="微軟正黑體" panose="020B0604030504040204" pitchFamily="34" charset="-120"/>
                <a:cs typeface="+mj-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smtClean="0"/>
              <a:t>按一下以編輯母片文字樣式</a:t>
            </a:r>
          </a:p>
        </p:txBody>
      </p:sp>
    </p:spTree>
    <p:extLst>
      <p:ext uri="{BB962C8B-B14F-4D97-AF65-F5344CB8AC3E}">
        <p14:creationId xmlns:p14="http://schemas.microsoft.com/office/powerpoint/2010/main" val="1083910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6">
                <a:lumMod val="60000"/>
                <a:lumOff val="40000"/>
              </a:schemeClr>
            </a:gs>
            <a:gs pos="85000">
              <a:schemeClr val="bg1"/>
            </a:gs>
            <a:gs pos="20000">
              <a:schemeClr val="bg1"/>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p:nvPr>
        </p:nvSpPr>
        <p:spPr bwMode="auto">
          <a:xfrm>
            <a:off x="685800" y="6381328"/>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0" tIns="45720" rIns="91800" bIns="45720" numCol="1" anchor="t" anchorCtr="0" compatLnSpc="1">
            <a:prstTxWarp prst="textNoShape">
              <a:avLst/>
            </a:prstTxWarp>
          </a:bodyPr>
          <a:lstStyle>
            <a:lvl1pP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8" charset="0"/>
              </a:defRPr>
            </a:lvl1pPr>
          </a:lstStyle>
          <a:p>
            <a:endParaRPr lang="en-GB" altLang="zh-TW"/>
          </a:p>
        </p:txBody>
      </p:sp>
      <p:sp>
        <p:nvSpPr>
          <p:cNvPr id="1027" name="Rectangle 3"/>
          <p:cNvSpPr>
            <a:spLocks noGrp="1" noChangeArrowheads="1"/>
          </p:cNvSpPr>
          <p:nvPr>
            <p:ph type="ftr"/>
          </p:nvPr>
        </p:nvSpPr>
        <p:spPr bwMode="auto">
          <a:xfrm>
            <a:off x="3124200" y="6381750"/>
            <a:ext cx="2892425"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0" tIns="45720" rIns="91800" bIns="45720" numCol="1" anchor="t" anchorCtr="0" compatLnSpc="1">
            <a:prstTxWarp prst="textNoShape">
              <a:avLst/>
            </a:prstTxWarp>
          </a:bodyPr>
          <a:lstStyle>
            <a:lvl1pPr algn="ct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8" charset="0"/>
              </a:defRPr>
            </a:lvl1pPr>
          </a:lstStyle>
          <a:p>
            <a:endParaRPr lang="en-GB" altLang="zh-TW"/>
          </a:p>
        </p:txBody>
      </p:sp>
      <p:sp>
        <p:nvSpPr>
          <p:cNvPr id="1028" name="Rectangle 4"/>
          <p:cNvSpPr>
            <a:spLocks noGrp="1" noChangeArrowheads="1"/>
          </p:cNvSpPr>
          <p:nvPr>
            <p:ph type="sldNum"/>
          </p:nvPr>
        </p:nvSpPr>
        <p:spPr bwMode="auto">
          <a:xfrm>
            <a:off x="6588125" y="6381750"/>
            <a:ext cx="1901825"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00" tIns="45720" rIns="91800" bIns="45720" numCol="1" anchor="t" anchorCtr="0" compatLnSpc="1">
            <a:prstTxWarp prst="textNoShape">
              <a:avLst/>
            </a:prstTxWarp>
          </a:bodyPr>
          <a:lstStyle>
            <a:lvl1pPr algn="r">
              <a:buClr>
                <a:srgbClr val="33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i="1" u="sng">
                <a:solidFill>
                  <a:srgbClr val="3333CC"/>
                </a:solidFill>
                <a:effectLst>
                  <a:outerShdw blurRad="38100" dist="38100" dir="2700000" algn="tl">
                    <a:srgbClr val="C0C0C0"/>
                  </a:outerShdw>
                </a:effectLst>
                <a:latin typeface="Times New Roman" pitchFamily="18" charset="0"/>
              </a:defRPr>
            </a:lvl1pPr>
          </a:lstStyle>
          <a:p>
            <a:fld id="{B016C52F-F681-4ACE-AFE7-2526B5A4BAE8}" type="slidenum">
              <a:rPr lang="zh-TW" altLang="en-GB"/>
              <a:pPr/>
              <a:t>‹#›</a:t>
            </a:fld>
            <a:endParaRPr lang="en-GB" altLang="zh-TW" dirty="0"/>
          </a:p>
        </p:txBody>
      </p:sp>
      <p:sp>
        <p:nvSpPr>
          <p:cNvPr id="1030" name="Rectangle 6"/>
          <p:cNvSpPr>
            <a:spLocks noGrp="1" noChangeArrowheads="1"/>
          </p:cNvSpPr>
          <p:nvPr>
            <p:ph type="body" idx="1"/>
          </p:nvPr>
        </p:nvSpPr>
        <p:spPr bwMode="auto">
          <a:xfrm>
            <a:off x="415926" y="1124743"/>
            <a:ext cx="8332538" cy="5253831"/>
          </a:xfrm>
          <a:prstGeom prst="rect">
            <a:avLst/>
          </a:prstGeom>
          <a:gradFill rotWithShape="0">
            <a:gsLst>
              <a:gs pos="0">
                <a:srgbClr val="FFFFFF"/>
              </a:gs>
              <a:gs pos="50000">
                <a:schemeClr val="bg1"/>
              </a:gs>
              <a:gs pos="100000">
                <a:srgbClr val="FFFFFF"/>
              </a:gs>
            </a:gsLst>
            <a:lin ang="13500000" scaled="1"/>
          </a:gradFill>
          <a:ln>
            <a:noFill/>
          </a:ln>
          <a:effectLst/>
        </p:spPr>
        <p:txBody>
          <a:bodyPr vert="horz" wrap="square" lIns="21240" tIns="10800" rIns="21240" bIns="10800" numCol="1" anchor="t" anchorCtr="0" compatLnSpc="1">
            <a:prstTxWarp prst="textNoShape">
              <a:avLst/>
            </a:prstTxWarp>
          </a:bodyPr>
          <a:lstStyle/>
          <a:p>
            <a:pPr lvl="0"/>
            <a:r>
              <a:rPr lang="zh-TW" altLang="en-GB" dirty="0" smtClean="0"/>
              <a:t>請按鼠標，編輯大綱文字格式。</a:t>
            </a:r>
          </a:p>
          <a:p>
            <a:pPr lvl="1"/>
            <a:r>
              <a:rPr lang="zh-TW" altLang="en-GB" dirty="0" smtClean="0"/>
              <a:t>第二個大綱級</a:t>
            </a:r>
          </a:p>
          <a:p>
            <a:pPr lvl="2"/>
            <a:r>
              <a:rPr lang="zh-TW" altLang="en-GB" dirty="0" smtClean="0"/>
              <a:t>第三個大綱級</a:t>
            </a:r>
          </a:p>
          <a:p>
            <a:pPr lvl="3"/>
            <a:r>
              <a:rPr lang="zh-TW" altLang="en-GB" dirty="0" smtClean="0"/>
              <a:t>第四個大綱級</a:t>
            </a:r>
          </a:p>
          <a:p>
            <a:pPr lvl="4"/>
            <a:r>
              <a:rPr lang="zh-TW" altLang="en-GB" dirty="0" smtClean="0"/>
              <a:t>第五個大綱級</a:t>
            </a:r>
          </a:p>
          <a:p>
            <a:pPr lvl="4"/>
            <a:r>
              <a:rPr lang="zh-TW" altLang="en-GB" dirty="0" smtClean="0"/>
              <a:t>第六個大綱級</a:t>
            </a:r>
          </a:p>
          <a:p>
            <a:pPr lvl="4"/>
            <a:r>
              <a:rPr lang="zh-TW" altLang="en-GB" dirty="0" smtClean="0"/>
              <a:t>第七個大綱級</a:t>
            </a:r>
          </a:p>
          <a:p>
            <a:pPr lvl="4"/>
            <a:r>
              <a:rPr lang="zh-TW" altLang="en-GB" dirty="0" smtClean="0"/>
              <a:t>第八個大綱級</a:t>
            </a:r>
          </a:p>
          <a:p>
            <a:pPr lvl="4"/>
            <a:r>
              <a:rPr lang="zh-TW" altLang="en-GB" dirty="0" smtClean="0"/>
              <a:t>第九個大綱級</a:t>
            </a:r>
          </a:p>
        </p:txBody>
      </p:sp>
      <p:sp>
        <p:nvSpPr>
          <p:cNvPr id="1029" name="Rectangle 5"/>
          <p:cNvSpPr>
            <a:spLocks noGrp="1" noChangeArrowheads="1"/>
          </p:cNvSpPr>
          <p:nvPr>
            <p:ph type="title"/>
          </p:nvPr>
        </p:nvSpPr>
        <p:spPr bwMode="auto">
          <a:xfrm>
            <a:off x="1691680" y="188913"/>
            <a:ext cx="7056784"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240" tIns="10800" rIns="21240" bIns="10800" numCol="1" anchor="ctr" anchorCtr="0" compatLnSpc="1">
            <a:prstTxWarp prst="textNoShape">
              <a:avLst/>
            </a:prstTxWarp>
          </a:bodyPr>
          <a:lstStyle/>
          <a:p>
            <a:pPr lvl="0"/>
            <a:r>
              <a:rPr lang="zh-TW" altLang="en-GB" dirty="0" smtClean="0"/>
              <a:t>請按一下鼠標，編輯標題文的格式。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6" r:id="rId5"/>
    <p:sldLayoutId id="2147483664" r:id="rId6"/>
    <p:sldLayoutId id="2147483665" r:id="rId7"/>
    <p:sldLayoutId id="2147483667" r:id="rId8"/>
    <p:sldLayoutId id="2147483668" r:id="rId9"/>
    <p:sldLayoutId id="2147483654" r:id="rId10"/>
    <p:sldLayoutId id="2147483655" r:id="rId11"/>
    <p:sldLayoutId id="2147483660" r:id="rId12"/>
    <p:sldLayoutId id="2147483661" r:id="rId13"/>
    <p:sldLayoutId id="2147483662" r:id="rId14"/>
    <p:sldLayoutId id="2147483669" r:id="rId15"/>
  </p:sldLayoutIdLst>
  <p:timing>
    <p:tnLst>
      <p:par>
        <p:cTn id="1" dur="indefinite" restart="never" nodeType="tmRoot"/>
      </p:par>
    </p:tnLst>
  </p:timing>
  <p:txStyles>
    <p:titleStyle>
      <a:lvl1pPr algn="r" defTabSz="449263" rtl="0" fontAlgn="base">
        <a:spcBef>
          <a:spcPct val="0"/>
        </a:spcBef>
        <a:spcAft>
          <a:spcPct val="0"/>
        </a:spcAft>
        <a:buClr>
          <a:srgbClr val="3366FF"/>
        </a:buClr>
        <a:buSzPct val="100000"/>
        <a:buFont typeface="新細明體" pitchFamily="18" charset="-120"/>
        <a:defRPr sz="2800" b="1" u="none">
          <a:solidFill>
            <a:srgbClr val="3366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mj-cs"/>
        </a:defRPr>
      </a:lvl1pPr>
      <a:lvl2pPr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2pPr>
      <a:lvl3pPr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3pPr>
      <a:lvl4pPr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4pPr>
      <a:lvl5pPr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5pPr>
      <a:lvl6pPr marL="457200"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6pPr>
      <a:lvl7pPr marL="914400"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7pPr>
      <a:lvl8pPr marL="1371600"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8pPr>
      <a:lvl9pPr marL="1828800" algn="r" defTabSz="449263" rtl="0" fontAlgn="base">
        <a:spcBef>
          <a:spcPct val="0"/>
        </a:spcBef>
        <a:spcAft>
          <a:spcPct val="0"/>
        </a:spcAft>
        <a:buClr>
          <a:srgbClr val="3366FF"/>
        </a:buClr>
        <a:buSzPct val="100000"/>
        <a:buFont typeface="新細明體" pitchFamily="18" charset="-120"/>
        <a:defRPr sz="2800" b="1" u="sng">
          <a:solidFill>
            <a:srgbClr val="3366FF"/>
          </a:solidFill>
          <a:effectLst>
            <a:outerShdw blurRad="38100" dist="38100" dir="2700000" algn="tl">
              <a:srgbClr val="C0C0C0"/>
            </a:outerShdw>
          </a:effectLst>
          <a:latin typeface="新細明體" pitchFamily="18" charset="-120"/>
          <a:ea typeface="新細明體" pitchFamily="18" charset="-120"/>
        </a:defRPr>
      </a:lvl9pPr>
    </p:titleStyle>
    <p:bodyStyle>
      <a:lvl1pPr marL="341313" indent="-341313" algn="just" defTabSz="449263" rtl="0" fontAlgn="base">
        <a:lnSpc>
          <a:spcPct val="115000"/>
        </a:lnSpc>
        <a:spcBef>
          <a:spcPts val="300"/>
        </a:spcBef>
        <a:spcAft>
          <a:spcPct val="0"/>
        </a:spcAft>
        <a:buClr>
          <a:srgbClr val="0000CC"/>
        </a:buClr>
        <a:buSzPct val="100000"/>
        <a:buFont typeface="Wingdings" pitchFamily="2" charset="2"/>
        <a:buChar char=""/>
        <a:defRPr sz="2400" b="1">
          <a:solidFill>
            <a:schemeClr val="tx1"/>
          </a:solidFill>
          <a:latin typeface="標楷體" panose="03000509000000000000" pitchFamily="65" charset="-120"/>
          <a:ea typeface="標楷體" panose="03000509000000000000" pitchFamily="65" charset="-120"/>
          <a:cs typeface="+mn-cs"/>
        </a:defRPr>
      </a:lvl1pPr>
      <a:lvl2pPr marL="742950" indent="-285750" algn="just" defTabSz="449263" rtl="0" fontAlgn="base">
        <a:lnSpc>
          <a:spcPct val="100000"/>
        </a:lnSpc>
        <a:spcBef>
          <a:spcPts val="288"/>
        </a:spcBef>
        <a:spcAft>
          <a:spcPct val="0"/>
        </a:spcAft>
        <a:buClr>
          <a:srgbClr val="FF0000"/>
        </a:buClr>
        <a:buSzPct val="100000"/>
        <a:buFont typeface="Wingdings" pitchFamily="2" charset="2"/>
        <a:buChar char=""/>
        <a:defRPr sz="2300" b="0">
          <a:solidFill>
            <a:schemeClr val="tx1"/>
          </a:solidFill>
          <a:latin typeface="標楷體" panose="03000509000000000000" pitchFamily="65" charset="-120"/>
          <a:ea typeface="標楷體" panose="03000509000000000000" pitchFamily="65" charset="-120"/>
        </a:defRPr>
      </a:lvl2pPr>
      <a:lvl3pPr marL="1144588" indent="-228600" algn="just" defTabSz="449263" rtl="0" fontAlgn="base">
        <a:lnSpc>
          <a:spcPct val="100000"/>
        </a:lnSpc>
        <a:spcBef>
          <a:spcPts val="275"/>
        </a:spcBef>
        <a:spcAft>
          <a:spcPct val="0"/>
        </a:spcAft>
        <a:buClr>
          <a:srgbClr val="009900"/>
        </a:buClr>
        <a:buSzPct val="100000"/>
        <a:buFont typeface="Wingdings" pitchFamily="2" charset="2"/>
        <a:buChar char=""/>
        <a:defRPr sz="2000" b="0">
          <a:solidFill>
            <a:schemeClr val="tx1"/>
          </a:solidFill>
          <a:latin typeface="標楷體" panose="03000509000000000000" pitchFamily="65" charset="-120"/>
          <a:ea typeface="標楷體" panose="03000509000000000000" pitchFamily="65" charset="-120"/>
        </a:defRPr>
      </a:lvl3pPr>
      <a:lvl4pPr marL="1603375" indent="-228600" algn="just" defTabSz="449263" rtl="0" fontAlgn="base">
        <a:lnSpc>
          <a:spcPct val="110000"/>
        </a:lnSpc>
        <a:spcBef>
          <a:spcPts val="125"/>
        </a:spcBef>
        <a:spcAft>
          <a:spcPct val="0"/>
        </a:spcAft>
        <a:buClr>
          <a:srgbClr val="000000"/>
        </a:buClr>
        <a:buSzPct val="100000"/>
        <a:buFont typeface="Wingdings" pitchFamily="2" charset="2"/>
        <a:buChar char=""/>
        <a:defRPr sz="1800" b="0">
          <a:solidFill>
            <a:srgbClr val="000000"/>
          </a:solidFill>
          <a:latin typeface="標楷體" panose="03000509000000000000" pitchFamily="65" charset="-120"/>
          <a:ea typeface="標楷體" panose="03000509000000000000" pitchFamily="65" charset="-120"/>
        </a:defRPr>
      </a:lvl4pPr>
      <a:lvl5pPr marL="2062163" indent="-228600" algn="just" defTabSz="449263" rtl="0" fontAlgn="base">
        <a:lnSpc>
          <a:spcPct val="110000"/>
        </a:lnSpc>
        <a:spcBef>
          <a:spcPts val="113"/>
        </a:spcBef>
        <a:spcAft>
          <a:spcPct val="0"/>
        </a:spcAft>
        <a:buClr>
          <a:srgbClr val="000000"/>
        </a:buClr>
        <a:buSzPct val="100000"/>
        <a:buFont typeface="新細明體" pitchFamily="18" charset="-120"/>
        <a:buChar char="»"/>
        <a:defRPr sz="1400" b="0">
          <a:solidFill>
            <a:srgbClr val="000000"/>
          </a:solidFill>
          <a:latin typeface="+mn-ea"/>
          <a:ea typeface="+mn-ea"/>
        </a:defRPr>
      </a:lvl5pPr>
      <a:lvl6pPr marL="2519363" indent="-228600" algn="just" defTabSz="449263" rtl="0" fontAlgn="base">
        <a:lnSpc>
          <a:spcPct val="110000"/>
        </a:lnSpc>
        <a:spcBef>
          <a:spcPts val="113"/>
        </a:spcBef>
        <a:spcAft>
          <a:spcPct val="0"/>
        </a:spcAft>
        <a:buClr>
          <a:srgbClr val="000000"/>
        </a:buClr>
        <a:buSzPct val="100000"/>
        <a:buFont typeface="新細明體" pitchFamily="18" charset="-120"/>
        <a:buChar char="»"/>
        <a:defRPr b="1">
          <a:solidFill>
            <a:srgbClr val="000000"/>
          </a:solidFill>
          <a:latin typeface="+mn-lt"/>
          <a:ea typeface="+mn-ea"/>
        </a:defRPr>
      </a:lvl6pPr>
      <a:lvl7pPr marL="2976563" indent="-228600" algn="just" defTabSz="449263" rtl="0" fontAlgn="base">
        <a:lnSpc>
          <a:spcPct val="110000"/>
        </a:lnSpc>
        <a:spcBef>
          <a:spcPts val="113"/>
        </a:spcBef>
        <a:spcAft>
          <a:spcPct val="0"/>
        </a:spcAft>
        <a:buClr>
          <a:srgbClr val="000000"/>
        </a:buClr>
        <a:buSzPct val="100000"/>
        <a:buFont typeface="新細明體" pitchFamily="18" charset="-120"/>
        <a:buChar char="»"/>
        <a:defRPr b="1">
          <a:solidFill>
            <a:srgbClr val="000000"/>
          </a:solidFill>
          <a:latin typeface="+mn-lt"/>
          <a:ea typeface="+mn-ea"/>
        </a:defRPr>
      </a:lvl7pPr>
      <a:lvl8pPr marL="3433763" indent="-228600" algn="just" defTabSz="449263" rtl="0" fontAlgn="base">
        <a:lnSpc>
          <a:spcPct val="110000"/>
        </a:lnSpc>
        <a:spcBef>
          <a:spcPts val="113"/>
        </a:spcBef>
        <a:spcAft>
          <a:spcPct val="0"/>
        </a:spcAft>
        <a:buClr>
          <a:srgbClr val="000000"/>
        </a:buClr>
        <a:buSzPct val="100000"/>
        <a:buFont typeface="新細明體" pitchFamily="18" charset="-120"/>
        <a:buChar char="»"/>
        <a:defRPr b="1">
          <a:solidFill>
            <a:srgbClr val="000000"/>
          </a:solidFill>
          <a:latin typeface="+mn-lt"/>
          <a:ea typeface="+mn-ea"/>
        </a:defRPr>
      </a:lvl8pPr>
      <a:lvl9pPr marL="3890963" indent="-228600" algn="just" defTabSz="449263" rtl="0" fontAlgn="base">
        <a:lnSpc>
          <a:spcPct val="110000"/>
        </a:lnSpc>
        <a:spcBef>
          <a:spcPts val="113"/>
        </a:spcBef>
        <a:spcAft>
          <a:spcPct val="0"/>
        </a:spcAft>
        <a:buClr>
          <a:srgbClr val="000000"/>
        </a:buClr>
        <a:buSzPct val="100000"/>
        <a:buFont typeface="新細明體" pitchFamily="18" charset="-120"/>
        <a:buChar char="»"/>
        <a:defRPr b="1">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hyperlink" Target="mailto:lin168393@gmail.com.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www.pcstore.com.tw/n-sunsports/M08158475.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hyperlink" Target="http://law.moj.gov.tw/LawClass/LawSingle.aspx?Pcode=C0010001&amp;FLNO=241" TargetMode="External"/><Relationship Id="rId2" Type="http://schemas.openxmlformats.org/officeDocument/2006/relationships/hyperlink" Target="http://law.moj.gov.tw/LawClass/LawSingle.aspx?Pcode=C0010001&amp;FLNO=240" TargetMode="Externa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hyperlink" Target="http://law.moj.gov.tw/LawClass/LawSingle.aspx?Pcode=C0010001&amp;FLNO=242"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n-ali\AppData\Local\Microsoft\Windows\Temporary Internet Files\Content.IE5\RHQ00NH0\loupe-pict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994" y="1168746"/>
            <a:ext cx="1017786" cy="1536816"/>
          </a:xfrm>
          <a:prstGeom prst="rect">
            <a:avLst/>
          </a:prstGeom>
          <a:noFill/>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511297" y="4725144"/>
            <a:ext cx="3022104" cy="864096"/>
          </a:xfrm>
        </p:spPr>
        <p:txBody>
          <a:bodyPr>
            <a:normAutofit/>
          </a:bodyPr>
          <a:lstStyle/>
          <a:p>
            <a:r>
              <a:rPr lang="zh-TW" altLang="en-US" sz="1800" dirty="0" smtClean="0"/>
              <a:t>講師：林炳坤</a:t>
            </a:r>
            <a:endParaRPr lang="en-US" altLang="zh-TW" sz="1800" dirty="0" smtClean="0"/>
          </a:p>
          <a:p>
            <a:r>
              <a:rPr lang="en-US" altLang="zh-TW" sz="1800" cap="all" dirty="0" smtClean="0">
                <a:ln w="0"/>
                <a:solidFill>
                  <a:srgbClr val="C00000"/>
                </a:solidFill>
                <a:effectLst>
                  <a:reflection blurRad="12700" stA="50000" endPos="50000" dist="5000" dir="5400000" sy="-100000" rotWithShape="0"/>
                </a:effectLst>
                <a:latin typeface="Arial Unicode MS" panose="020B0604020202020204" pitchFamily="34" charset="-120"/>
                <a:ea typeface="Arial Unicode MS" panose="020B0604020202020204" pitchFamily="34" charset="-120"/>
                <a:cs typeface="Arial Unicode MS" panose="020B0604020202020204" pitchFamily="34" charset="-120"/>
              </a:rPr>
              <a:t>107.01.30</a:t>
            </a:r>
            <a:endParaRPr lang="zh-TW" altLang="en-US" sz="1800" cap="all" dirty="0">
              <a:ln w="0"/>
              <a:solidFill>
                <a:srgbClr val="C00000"/>
              </a:solidFill>
              <a:effectLst>
                <a:reflection blurRad="12700" stA="50000" endPos="50000" dist="5000" dir="5400000" sy="-100000" rotWithShape="0"/>
              </a:effectLst>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fld id="{6F1880A7-C375-4809-8625-E4F788F2143D}" type="slidenum">
              <a:rPr lang="zh-TW" altLang="en-US" smtClean="0"/>
              <a:t>1</a:t>
            </a:fld>
            <a:endParaRPr lang="zh-TW" altLang="en-US"/>
          </a:p>
        </p:txBody>
      </p:sp>
      <p:sp>
        <p:nvSpPr>
          <p:cNvPr id="12" name="Rectangle 4"/>
          <p:cNvSpPr txBox="1">
            <a:spLocks noChangeArrowheads="1"/>
          </p:cNvSpPr>
          <p:nvPr/>
        </p:nvSpPr>
        <p:spPr>
          <a:xfrm>
            <a:off x="2048237" y="4221088"/>
            <a:ext cx="4896543" cy="381597"/>
          </a:xfrm>
          <a:prstGeom prst="rect">
            <a:avLst/>
          </a:prstGeom>
          <a:solidFill>
            <a:srgbClr val="006600"/>
          </a:solidFill>
          <a:ln>
            <a:solidFill>
              <a:srgbClr val="006600"/>
            </a:solidFill>
          </a:ln>
        </p:spPr>
        <p:style>
          <a:lnRef idx="0">
            <a:schemeClr val="accent1"/>
          </a:lnRef>
          <a:fillRef idx="3">
            <a:schemeClr val="accent1"/>
          </a:fillRef>
          <a:effectRef idx="3">
            <a:schemeClr val="accent1"/>
          </a:effectRef>
          <a:fontRef idx="minor">
            <a:schemeClr val="lt1"/>
          </a:fontRef>
        </p:style>
        <p:txBody>
          <a:bodyPr vert="horz" anchor="ctr" anchorCtr="0">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ctr">
              <a:defRPr/>
            </a:pPr>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政府採購</a:t>
            </a:r>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研習</a:t>
            </a:r>
            <a:r>
              <a:rPr lang="zh-TW" altLang="zh-TW"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endParaRPr lang="zh-TW" altLang="en-US" sz="1200" dirty="0" smtClean="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矩形 4"/>
          <p:cNvSpPr/>
          <p:nvPr/>
        </p:nvSpPr>
        <p:spPr>
          <a:xfrm rot="20951098">
            <a:off x="4233806" y="1779073"/>
            <a:ext cx="1620958" cy="923330"/>
          </a:xfrm>
          <a:prstGeom prst="rect">
            <a:avLst/>
          </a:prstGeom>
          <a:noFill/>
        </p:spPr>
        <p:txBody>
          <a:bodyPr wrap="none" lIns="91440" tIns="45720" rIns="91440" bIns="45720">
            <a:spAutoFit/>
          </a:bodyPr>
          <a:lstStyle/>
          <a:p>
            <a:pPr algn="ctr"/>
            <a:r>
              <a:rPr lang="zh-TW"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透視</a:t>
            </a: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endParaRPr>
          </a:p>
        </p:txBody>
      </p:sp>
      <p:sp>
        <p:nvSpPr>
          <p:cNvPr id="2" name="AutoShape 2" descr="「核能研究所」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9940" name="Picture 4" descr="「核能研究所」的圖片搜尋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306" y="579991"/>
            <a:ext cx="2743388" cy="20601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矩形 13"/>
          <p:cNvSpPr/>
          <p:nvPr/>
        </p:nvSpPr>
        <p:spPr>
          <a:xfrm>
            <a:off x="1300761" y="2640107"/>
            <a:ext cx="6391493"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TW" altLang="en-US" sz="44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標楷體" pitchFamily="65" charset="-120"/>
                <a:ea typeface="標楷體" pitchFamily="65" charset="-120"/>
              </a:rPr>
              <a:t>政府採購綁標、契約變更</a:t>
            </a:r>
            <a:endParaRPr lang="en-US" altLang="zh-TW" sz="44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標楷體" pitchFamily="65" charset="-120"/>
              <a:ea typeface="標楷體" pitchFamily="65" charset="-120"/>
            </a:endParaRPr>
          </a:p>
          <a:p>
            <a:pPr algn="ctr"/>
            <a:r>
              <a:rPr lang="zh-TW" altLang="en-US" sz="44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標楷體" pitchFamily="65" charset="-120"/>
                <a:ea typeface="標楷體" pitchFamily="65" charset="-120"/>
              </a:rPr>
              <a:t>法律解讀與對策</a:t>
            </a:r>
            <a:endParaRPr lang="en-US" altLang="zh-TW"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標楷體" pitchFamily="65" charset="-120"/>
              <a:ea typeface="標楷體" pitchFamily="65" charset="-120"/>
            </a:endParaRPr>
          </a:p>
        </p:txBody>
      </p:sp>
    </p:spTree>
    <p:extLst>
      <p:ext uri="{BB962C8B-B14F-4D97-AF65-F5344CB8AC3E}">
        <p14:creationId xmlns:p14="http://schemas.microsoft.com/office/powerpoint/2010/main" val="2840884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pPr marL="109537" indent="0">
              <a:buNone/>
            </a:pPr>
            <a:r>
              <a:rPr lang="zh-TW" altLang="en-US" sz="2800" dirty="0">
                <a:solidFill>
                  <a:srgbClr val="00B0F0"/>
                </a:solidFill>
                <a:latin typeface="標楷體" panose="03000509000000000000" pitchFamily="65" charset="-120"/>
                <a:ea typeface="標楷體" panose="03000509000000000000" pitchFamily="65" charset="-120"/>
              </a:rPr>
              <a:t>採購稽核的最常見缺失項目</a:t>
            </a:r>
            <a:endParaRPr lang="en-US" altLang="zh-TW" sz="2800" dirty="0">
              <a:solidFill>
                <a:srgbClr val="00B0F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最有利標得標廠商於服務建議書提出擬加贈四萬元的禮品，但機關招標文件並未提及，廠商是否應加贈？</a:t>
            </a:r>
            <a:endParaRPr lang="en-US" altLang="zh-TW" dirty="0" smtClean="0">
              <a:solidFill>
                <a:srgbClr val="00B0F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承上，若</a:t>
            </a:r>
            <a:r>
              <a:rPr lang="zh-TW" altLang="en-US" dirty="0">
                <a:latin typeface="標楷體" panose="03000509000000000000" pitchFamily="65" charset="-120"/>
                <a:ea typeface="標楷體" panose="03000509000000000000" pitchFamily="65" charset="-120"/>
              </a:rPr>
              <a:t>廠商</a:t>
            </a:r>
            <a:r>
              <a:rPr lang="zh-TW" altLang="en-US" dirty="0" smtClean="0">
                <a:latin typeface="標楷體" panose="03000509000000000000" pitchFamily="65" charset="-120"/>
                <a:ea typeface="標楷體" panose="03000509000000000000" pitchFamily="65" charset="-120"/>
              </a:rPr>
              <a:t>於服務</a:t>
            </a:r>
            <a:r>
              <a:rPr lang="zh-TW" altLang="en-US" dirty="0">
                <a:latin typeface="標楷體" panose="03000509000000000000" pitchFamily="65" charset="-120"/>
                <a:ea typeface="標楷體" panose="03000509000000000000" pitchFamily="65" charset="-120"/>
              </a:rPr>
              <a:t>建議書</a:t>
            </a:r>
            <a:r>
              <a:rPr lang="zh-TW" altLang="en-US" dirty="0" smtClean="0">
                <a:latin typeface="標楷體" panose="03000509000000000000" pitchFamily="65" charset="-120"/>
                <a:ea typeface="標楷體" panose="03000509000000000000" pitchFamily="65" charset="-120"/>
              </a:rPr>
              <a:t>中兩處記載不同，一處提及要加贈四萬元禮品，另一處明確記載絕不加贈任何禮品，</a:t>
            </a:r>
            <a:r>
              <a:rPr lang="zh-TW" altLang="en-US" dirty="0">
                <a:latin typeface="標楷體" panose="03000509000000000000" pitchFamily="65" charset="-120"/>
                <a:ea typeface="標楷體" panose="03000509000000000000" pitchFamily="65" charset="-120"/>
              </a:rPr>
              <a:t>是否應加贈</a:t>
            </a:r>
            <a:r>
              <a:rPr lang="zh-TW" altLang="en-US" dirty="0" smtClean="0">
                <a:latin typeface="標楷體" panose="03000509000000000000" pitchFamily="65" charset="-120"/>
                <a:ea typeface="標楷體" panose="03000509000000000000" pitchFamily="65" charset="-120"/>
              </a:rPr>
              <a:t>？</a:t>
            </a:r>
            <a:endParaRPr lang="en-US" altLang="zh-TW" dirty="0">
              <a:solidFill>
                <a:srgbClr val="00B0F0"/>
              </a:solidFill>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4" name="標題 3"/>
          <p:cNvSpPr>
            <a:spLocks noGrp="1"/>
          </p:cNvSpPr>
          <p:nvPr>
            <p:ph type="title"/>
          </p:nvPr>
        </p:nvSpPr>
        <p:spPr>
          <a:xfrm>
            <a:off x="539552" y="332656"/>
            <a:ext cx="8229600" cy="1143000"/>
          </a:xfrm>
        </p:spPr>
        <p:txBody>
          <a:bodyPr>
            <a:normAutofit/>
          </a:bodyPr>
          <a:lstStyle/>
          <a:p>
            <a:r>
              <a:rPr lang="zh-TW" altLang="en-US" sz="2400" dirty="0" smtClean="0">
                <a:effectLst>
                  <a:outerShdw blurRad="38100" dist="38100" dir="2700000" algn="tl">
                    <a:srgbClr val="000000">
                      <a:alpha val="43137"/>
                    </a:srgbClr>
                  </a:outerShdw>
                </a:effectLst>
              </a:rPr>
              <a:t>招標文件與</a:t>
            </a:r>
            <a:r>
              <a:rPr lang="zh-TW" altLang="zh-TW" sz="2400" dirty="0" smtClean="0">
                <a:effectLst>
                  <a:outerShdw blurRad="38100" dist="38100" dir="2700000" algn="tl">
                    <a:srgbClr val="000000">
                      <a:alpha val="43137"/>
                    </a:srgbClr>
                  </a:outerShdw>
                </a:effectLst>
              </a:rPr>
              <a:t>契約</a:t>
            </a:r>
            <a:r>
              <a:rPr lang="zh-TW" altLang="zh-TW" sz="2400" dirty="0">
                <a:effectLst>
                  <a:outerShdw blurRad="38100" dist="38100" dir="2700000" algn="tl">
                    <a:srgbClr val="000000">
                      <a:alpha val="43137"/>
                    </a:srgbClr>
                  </a:outerShdw>
                </a:effectLst>
              </a:rPr>
              <a:t>文件內容前後不一致之處理</a:t>
            </a:r>
            <a:endParaRPr lang="zh-TW" altLang="en-US" sz="2400" dirty="0"/>
          </a:p>
        </p:txBody>
      </p:sp>
      <p:sp>
        <p:nvSpPr>
          <p:cNvPr id="2" name="投影片編號版面配置區 1"/>
          <p:cNvSpPr>
            <a:spLocks noGrp="1"/>
          </p:cNvSpPr>
          <p:nvPr>
            <p:ph type="sldNum" sz="quarter" idx="12"/>
          </p:nvPr>
        </p:nvSpPr>
        <p:spPr/>
        <p:txBody>
          <a:bodyPr/>
          <a:lstStyle/>
          <a:p>
            <a:fld id="{6F1880A7-C375-4809-8625-E4F788F2143D}" type="slidenum">
              <a:rPr lang="zh-TW" altLang="en-US" smtClean="0"/>
              <a:pPr/>
              <a:t>10</a:t>
            </a:fld>
            <a:endParaRPr lang="zh-TW" altLang="en-US"/>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509120"/>
            <a:ext cx="216024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9706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971600" y="-14559"/>
            <a:ext cx="7793037" cy="1211312"/>
          </a:xfrm>
        </p:spPr>
        <p:txBody>
          <a:bodyPr anchor="ctr"/>
          <a:lstStyle/>
          <a:p>
            <a:pPr eaLnBrk="1" hangingPunct="1"/>
            <a:r>
              <a:rPr lang="zh-TW" altLang="en-US" sz="4000" b="1" dirty="0" smtClean="0">
                <a:solidFill>
                  <a:srgbClr val="000066"/>
                </a:solidFill>
                <a:latin typeface="新細明體" pitchFamily="18" charset="-120"/>
                <a:ea typeface="微軟正黑體" pitchFamily="34" charset="-120"/>
              </a:rPr>
              <a:t>投標廠商聲明書範本</a:t>
            </a:r>
            <a:endParaRPr lang="zh-TW" altLang="en-US" sz="3600" b="1" dirty="0" smtClean="0">
              <a:solidFill>
                <a:srgbClr val="000066"/>
              </a:solidFill>
              <a:latin typeface="新細明體" pitchFamily="18" charset="-120"/>
            </a:endParaRPr>
          </a:p>
        </p:txBody>
      </p:sp>
      <p:sp>
        <p:nvSpPr>
          <p:cNvPr id="101379" name="Rectangle 3"/>
          <p:cNvSpPr>
            <a:spLocks noGrp="1" noChangeArrowheads="1"/>
          </p:cNvSpPr>
          <p:nvPr>
            <p:ph sz="quarter" idx="4294967295"/>
          </p:nvPr>
        </p:nvSpPr>
        <p:spPr>
          <a:xfrm>
            <a:off x="179388" y="1600200"/>
            <a:ext cx="8964612" cy="5068888"/>
          </a:xfrm>
        </p:spPr>
        <p:txBody>
          <a:bodyPr/>
          <a:lstStyle/>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r>
              <a:rPr lang="zh-TW" altLang="en-US" sz="2400" dirty="0" smtClean="0">
                <a:latin typeface="標楷體" panose="03000509000000000000" pitchFamily="65" charset="-120"/>
                <a:ea typeface="標楷體" panose="03000509000000000000" pitchFamily="65" charset="-120"/>
              </a:rPr>
              <a:t>附註</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第一項至第十項答「是」或未答者，不得參加投標；其投標者，不得作為決標對象；聲明書內容有誤者，不得作為決標對象。</a:t>
            </a:r>
          </a:p>
        </p:txBody>
      </p:sp>
      <p:sp>
        <p:nvSpPr>
          <p:cNvPr id="2" name="投影片編號版面配置區 5"/>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6E9A3543-0DFA-4A1E-B55F-6D62BD48BEA8}" type="slidenum">
              <a:rPr kumimoji="0" lang="zh-TW" altLang="en-US" sz="1400" b="1">
                <a:solidFill>
                  <a:srgbClr val="FFFFFF"/>
                </a:solidFill>
              </a:rPr>
              <a:pPr algn="ctr">
                <a:defRPr/>
              </a:pPr>
              <a:t>100</a:t>
            </a:fld>
            <a:endParaRPr kumimoji="0" lang="en-US" altLang="zh-TW" sz="1400" b="1">
              <a:solidFill>
                <a:srgbClr val="FFFFFF"/>
              </a:solidFill>
            </a:endParaRPr>
          </a:p>
        </p:txBody>
      </p:sp>
      <p:graphicFrame>
        <p:nvGraphicFramePr>
          <p:cNvPr id="277542" name="Group 38"/>
          <p:cNvGraphicFramePr>
            <a:graphicFrameLocks noGrp="1"/>
          </p:cNvGraphicFramePr>
          <p:nvPr>
            <p:extLst>
              <p:ext uri="{D42A27DB-BD31-4B8C-83A1-F6EECF244321}">
                <p14:modId xmlns:p14="http://schemas.microsoft.com/office/powerpoint/2010/main" val="3519717417"/>
              </p:ext>
            </p:extLst>
          </p:nvPr>
        </p:nvGraphicFramePr>
        <p:xfrm>
          <a:off x="266700" y="836712"/>
          <a:ext cx="8642350" cy="3709563"/>
        </p:xfrm>
        <a:graphic>
          <a:graphicData uri="http://schemas.openxmlformats.org/drawingml/2006/table">
            <a:tbl>
              <a:tblPr/>
              <a:tblGrid>
                <a:gridCol w="401638"/>
                <a:gridCol w="6945312"/>
                <a:gridCol w="603250"/>
                <a:gridCol w="692150"/>
              </a:tblGrid>
              <a:tr h="57606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項次</a:t>
                      </a:r>
                      <a:endPar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聲明事項</a:t>
                      </a:r>
                      <a:endParaRPr kumimoji="1"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是</a:t>
                      </a:r>
                      <a:r>
                        <a:rPr kumimoji="1" lang="en-US"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打Ｖ</a:t>
                      </a:r>
                      <a:r>
                        <a:rPr kumimoji="1" lang="en-US"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否</a:t>
                      </a:r>
                      <a:r>
                        <a:rPr kumimoji="1" lang="en-US"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a:t>
                      </a:r>
                      <a:r>
                        <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打Ｖ</a:t>
                      </a:r>
                      <a:r>
                        <a:rPr kumimoji="1" lang="en-US"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a:t>
                      </a:r>
                      <a:endPar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r h="185988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七</a:t>
                      </a: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endParaRPr kumimoji="1" lang="en-US"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本採購案如係以選擇性招標或限制性招標辦理，或係以公開招標辦理但投標廠商未達三家之情形，</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本廠商之得標價款會有採購法第</a:t>
                      </a:r>
                      <a:r>
                        <a:rPr kumimoji="1" lang="en-GB" altLang="zh-TW"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59</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條第</a:t>
                      </a:r>
                      <a:r>
                        <a:rPr kumimoji="1" lang="en-GB" altLang="zh-TW"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項所稱高於本廠商於同樣市場條件之相同工程、財物或勞務之最低價格之情形</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endParaRPr kumimoji="1" lang="zh-TW" altLang="zh-TW" sz="2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7361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八</a:t>
                      </a: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endParaRPr kumimoji="1" lang="en-US"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本廠商已有或將有採購法第</a:t>
                      </a:r>
                      <a:r>
                        <a:rPr kumimoji="1" lang="en-GB"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59</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條第</a:t>
                      </a:r>
                      <a:r>
                        <a:rPr kumimoji="1" lang="en-GB"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2</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項所稱支付他人佣金、比例金、仲介費、後謝金或其他利益為條件，促成採購契約之簽訂之情形。</a:t>
                      </a:r>
                      <a:endParaRPr kumimoji="1" lang="zh-TW" altLang="zh-TW" sz="2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3" name="投影片編號版面配置區 2"/>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fld id="{B4FE09D4-B040-45FD-A24B-3A5B5D5F9B5B}" type="slidenum">
              <a:rPr kumimoji="0" lang="en-US" altLang="zh-TW" sz="1400" smtClean="0"/>
              <a:pPr eaLnBrk="1" hangingPunct="1">
                <a:spcBef>
                  <a:spcPct val="0"/>
                </a:spcBef>
                <a:buClrTx/>
                <a:buSzTx/>
                <a:buFontTx/>
                <a:buNone/>
              </a:pPr>
              <a:t>100</a:t>
            </a:fld>
            <a:endParaRPr kumimoji="0" lang="en-US" altLang="zh-TW" sz="1400" smtClean="0"/>
          </a:p>
        </p:txBody>
      </p:sp>
    </p:spTree>
    <p:extLst>
      <p:ext uri="{BB962C8B-B14F-4D97-AF65-F5344CB8AC3E}">
        <p14:creationId xmlns:p14="http://schemas.microsoft.com/office/powerpoint/2010/main" val="39458064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sz="2800" dirty="0" smtClean="0"/>
              <a:t>七、</a:t>
            </a:r>
            <a:r>
              <a:rPr lang="zh-TW" altLang="zh-TW" sz="2800" dirty="0">
                <a:effectLst/>
              </a:rPr>
              <a:t>如何做好績效同時避免背負不當責任</a:t>
            </a:r>
            <a:r>
              <a:rPr lang="zh-TW" altLang="zh-TW" sz="2800" dirty="0" smtClean="0">
                <a:effectLst/>
              </a:rPr>
              <a:t>：</a:t>
            </a:r>
            <a:r>
              <a:rPr lang="en-US" altLang="zh-TW" sz="2800" dirty="0" smtClean="0">
                <a:effectLst/>
              </a:rPr>
              <a:t/>
            </a:r>
            <a:br>
              <a:rPr lang="en-US" altLang="zh-TW" sz="2800" dirty="0" smtClean="0">
                <a:effectLst/>
              </a:rPr>
            </a:br>
            <a:r>
              <a:rPr lang="zh-TW" altLang="zh-TW" sz="2800" dirty="0" smtClean="0">
                <a:effectLst/>
              </a:rPr>
              <a:t>要</a:t>
            </a:r>
            <a:r>
              <a:rPr lang="zh-TW" altLang="zh-TW" sz="2800" dirty="0">
                <a:effectLst/>
              </a:rPr>
              <a:t>學會適當分配責任</a:t>
            </a:r>
            <a:endParaRPr lang="zh-TW" altLang="en-US" sz="2800" dirty="0"/>
          </a:p>
        </p:txBody>
      </p:sp>
      <p:sp>
        <p:nvSpPr>
          <p:cNvPr id="3" name="文字版面配置區 2"/>
          <p:cNvSpPr>
            <a:spLocks noGrp="1"/>
          </p:cNvSpPr>
          <p:nvPr>
            <p:ph type="body" idx="1"/>
          </p:nvPr>
        </p:nvSpPr>
        <p:spPr/>
        <p:txBody>
          <a:bodyPr/>
          <a:lstStyle/>
          <a:p>
            <a:r>
              <a:rPr lang="en-US" altLang="zh-TW" dirty="0" smtClean="0"/>
              <a:t>1</a:t>
            </a:r>
            <a:r>
              <a:rPr lang="en-US" altLang="zh-TW" dirty="0"/>
              <a:t>.</a:t>
            </a:r>
            <a:r>
              <a:rPr lang="zh-TW" altLang="zh-TW" dirty="0"/>
              <a:t>妳知道為什麼下列項目如何提升績效嗎？</a:t>
            </a:r>
            <a:r>
              <a:rPr lang="en-US" altLang="zh-TW" dirty="0"/>
              <a:t>(1)</a:t>
            </a:r>
            <a:r>
              <a:rPr lang="zh-TW" altLang="zh-TW" dirty="0"/>
              <a:t>統包</a:t>
            </a:r>
            <a:r>
              <a:rPr lang="en-US" altLang="zh-TW" dirty="0"/>
              <a:t>(2)</a:t>
            </a:r>
            <a:r>
              <a:rPr lang="zh-TW" altLang="zh-TW" dirty="0"/>
              <a:t>獎勵性報酬</a:t>
            </a:r>
            <a:r>
              <a:rPr lang="en-US" altLang="zh-TW" dirty="0"/>
              <a:t>(3)</a:t>
            </a:r>
            <a:r>
              <a:rPr lang="zh-TW" altLang="zh-TW" dirty="0"/>
              <a:t>替代方案</a:t>
            </a:r>
            <a:r>
              <a:rPr lang="en-US" altLang="zh-TW" dirty="0"/>
              <a:t>(4)</a:t>
            </a:r>
            <a:r>
              <a:rPr lang="zh-TW" altLang="zh-TW" dirty="0"/>
              <a:t>同等品</a:t>
            </a:r>
          </a:p>
          <a:p>
            <a:r>
              <a:rPr lang="en-US" altLang="zh-TW" dirty="0"/>
              <a:t>2.</a:t>
            </a:r>
            <a:r>
              <a:rPr lang="zh-TW" altLang="zh-TW" b="1" dirty="0"/>
              <a:t>追求更好標的，作業流程與責任分配都要適當規劃，才能兼顧防弊與興利</a:t>
            </a:r>
            <a:endParaRPr lang="zh-TW" altLang="en-US" dirty="0"/>
          </a:p>
        </p:txBody>
      </p:sp>
    </p:spTree>
    <p:extLst>
      <p:ext uri="{BB962C8B-B14F-4D97-AF65-F5344CB8AC3E}">
        <p14:creationId xmlns:p14="http://schemas.microsoft.com/office/powerpoint/2010/main" val="20502374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採購審查小組</a:t>
            </a:r>
            <a:endParaRPr lang="zh-TW" altLang="en-US" dirty="0"/>
          </a:p>
        </p:txBody>
      </p:sp>
      <p:sp>
        <p:nvSpPr>
          <p:cNvPr id="3" name="內容版面配置區 2"/>
          <p:cNvSpPr>
            <a:spLocks noGrp="1"/>
          </p:cNvSpPr>
          <p:nvPr>
            <p:ph idx="1"/>
          </p:nvPr>
        </p:nvSpPr>
        <p:spPr/>
        <p:txBody>
          <a:bodyPr/>
          <a:lstStyle/>
          <a:p>
            <a:pPr marL="0" indent="0">
              <a:buNone/>
            </a:pPr>
            <a:r>
              <a:rPr lang="zh-TW" altLang="en-US" sz="1200" b="0" dirty="0"/>
              <a:t>行政院公共工程委員會 函 </a:t>
            </a:r>
          </a:p>
          <a:p>
            <a:pPr marL="0" indent="0" algn="l">
              <a:buNone/>
            </a:pPr>
            <a:r>
              <a:rPr lang="zh-TW" altLang="en-US" sz="1200" b="0" dirty="0"/>
              <a:t>發文日期：中華民國</a:t>
            </a:r>
            <a:r>
              <a:rPr lang="en-US" altLang="zh-TW" sz="1200" b="0" dirty="0"/>
              <a:t>106</a:t>
            </a:r>
            <a:r>
              <a:rPr lang="zh-TW" altLang="en-US" sz="1200" b="0" dirty="0"/>
              <a:t>年</a:t>
            </a:r>
            <a:r>
              <a:rPr lang="en-US" altLang="zh-TW" sz="1200" b="0" dirty="0"/>
              <a:t>8</a:t>
            </a:r>
            <a:r>
              <a:rPr lang="zh-TW" altLang="en-US" sz="1200" b="0" dirty="0"/>
              <a:t>月</a:t>
            </a:r>
            <a:r>
              <a:rPr lang="en-US" altLang="zh-TW" sz="1200" b="0" dirty="0"/>
              <a:t>14</a:t>
            </a:r>
            <a:r>
              <a:rPr lang="zh-TW" altLang="en-US" sz="1200" b="0" dirty="0"/>
              <a:t>日 </a:t>
            </a:r>
            <a:br>
              <a:rPr lang="zh-TW" altLang="en-US" sz="1200" b="0" dirty="0"/>
            </a:br>
            <a:r>
              <a:rPr lang="zh-TW" altLang="en-US" sz="1200" b="0" dirty="0"/>
              <a:t>發文字號：工程企字第</a:t>
            </a:r>
            <a:r>
              <a:rPr lang="en-US" altLang="zh-TW" sz="1200" b="0" dirty="0"/>
              <a:t>10600253900</a:t>
            </a:r>
            <a:r>
              <a:rPr lang="zh-TW" altLang="en-US" sz="1200" b="0" dirty="0"/>
              <a:t>號 </a:t>
            </a:r>
            <a:endParaRPr lang="en-US" altLang="zh-TW" sz="1200" b="0" dirty="0" smtClean="0"/>
          </a:p>
          <a:p>
            <a:pPr marL="0" indent="0" algn="l">
              <a:buNone/>
            </a:pPr>
            <a:r>
              <a:rPr lang="zh-TW" altLang="en-US" sz="1200" b="0" dirty="0"/>
              <a:t/>
            </a:r>
            <a:br>
              <a:rPr lang="zh-TW" altLang="en-US" sz="1200" b="0" dirty="0"/>
            </a:br>
            <a:r>
              <a:rPr lang="zh-TW" altLang="en-US" sz="1200" dirty="0" smtClean="0"/>
              <a:t>主旨</a:t>
            </a:r>
            <a:r>
              <a:rPr lang="zh-TW" altLang="en-US" sz="1200" dirty="0"/>
              <a:t>：機關辦理採購，建議善用採購審查小組機制以快速有效解決履約爭議，詳如說明，請查照並轉知所屬機關</a:t>
            </a:r>
            <a:r>
              <a:rPr lang="zh-TW" altLang="en-US" sz="1200" dirty="0" smtClean="0"/>
              <a:t>。</a:t>
            </a:r>
            <a:endParaRPr lang="en-US" altLang="zh-TW" sz="1200" dirty="0" smtClean="0"/>
          </a:p>
          <a:p>
            <a:pPr marL="0" indent="0">
              <a:buNone/>
            </a:pPr>
            <a:r>
              <a:rPr lang="zh-TW" altLang="en-US" sz="1200" b="0" dirty="0" smtClean="0"/>
              <a:t>說明</a:t>
            </a:r>
            <a:r>
              <a:rPr lang="zh-TW" altLang="en-US" sz="1200" b="0" dirty="0"/>
              <a:t>：</a:t>
            </a:r>
          </a:p>
          <a:p>
            <a:pPr marL="266700" indent="-266700">
              <a:buNone/>
            </a:pPr>
            <a:r>
              <a:rPr lang="zh-TW" altLang="en-US" sz="1200" b="0" dirty="0"/>
              <a:t>一、本會</a:t>
            </a:r>
            <a:r>
              <a:rPr lang="en-US" altLang="zh-TW" sz="1200" b="0" dirty="0"/>
              <a:t>105</a:t>
            </a:r>
            <a:r>
              <a:rPr lang="zh-TW" altLang="en-US" sz="1200" b="0" dirty="0"/>
              <a:t>年</a:t>
            </a:r>
            <a:r>
              <a:rPr lang="en-US" altLang="zh-TW" sz="1200" b="0" dirty="0"/>
              <a:t>9</a:t>
            </a:r>
            <a:r>
              <a:rPr lang="zh-TW" altLang="en-US" sz="1200" b="0" dirty="0"/>
              <a:t>月</a:t>
            </a:r>
            <a:r>
              <a:rPr lang="en-US" altLang="zh-TW" sz="1200" b="0" dirty="0"/>
              <a:t>23</a:t>
            </a:r>
            <a:r>
              <a:rPr lang="zh-TW" altLang="en-US" sz="1200" b="0" dirty="0"/>
              <a:t>日工程企字第</a:t>
            </a:r>
            <a:r>
              <a:rPr lang="en-US" altLang="zh-TW" sz="1200" b="0" dirty="0"/>
              <a:t>10500305770</a:t>
            </a:r>
            <a:r>
              <a:rPr lang="zh-TW" altLang="en-US" sz="1200" b="0" dirty="0"/>
              <a:t>號函訂定「機關採購審查小組設置及作業要點」</a:t>
            </a:r>
            <a:r>
              <a:rPr lang="en-US" altLang="zh-TW" sz="1200" b="0" dirty="0"/>
              <a:t>(</a:t>
            </a:r>
            <a:r>
              <a:rPr lang="zh-TW" altLang="en-US" sz="1200" b="0" dirty="0"/>
              <a:t>公開於本會網站</a:t>
            </a:r>
            <a:r>
              <a:rPr lang="en-US" altLang="zh-TW" sz="1200" b="0" dirty="0"/>
              <a:t>)</a:t>
            </a:r>
            <a:r>
              <a:rPr lang="zh-TW" altLang="en-US" sz="1200" b="0" dirty="0"/>
              <a:t>，其第</a:t>
            </a:r>
            <a:r>
              <a:rPr lang="en-US" altLang="zh-TW" sz="1200" b="0" dirty="0"/>
              <a:t>2</a:t>
            </a:r>
            <a:r>
              <a:rPr lang="zh-TW" altLang="en-US" sz="1200" b="0" dirty="0"/>
              <a:t>點第</a:t>
            </a:r>
            <a:r>
              <a:rPr lang="en-US" altLang="zh-TW" sz="1200" b="0" dirty="0"/>
              <a:t>6</a:t>
            </a:r>
            <a:r>
              <a:rPr lang="zh-TW" altLang="en-US" sz="1200" b="0" dirty="0"/>
              <a:t>款明定：「各機關應視個案或通案需要成立採購審查小組（以下簡稱本小組），其任務為協助審查下列事項：（六）爭議處理。」第</a:t>
            </a:r>
            <a:r>
              <a:rPr lang="en-US" altLang="zh-TW" sz="1200" b="0" dirty="0"/>
              <a:t>4</a:t>
            </a:r>
            <a:r>
              <a:rPr lang="zh-TW" altLang="en-US" sz="1200" b="0" dirty="0"/>
              <a:t>點第</a:t>
            </a:r>
            <a:r>
              <a:rPr lang="en-US" altLang="zh-TW" sz="1200" b="0" dirty="0"/>
              <a:t>3</a:t>
            </a:r>
            <a:r>
              <a:rPr lang="zh-TW" altLang="en-US" sz="1200" b="0" dirty="0"/>
              <a:t>項明定：「本小組開會時，得視議題需要，邀請相關機關人員或專家、學者列席，協助審查；並得通知機關主（會）計及政風單位列席，依權責協助提供意見。」</a:t>
            </a:r>
          </a:p>
          <a:p>
            <a:pPr marL="266700" indent="-266700">
              <a:buNone/>
            </a:pPr>
            <a:r>
              <a:rPr lang="zh-TW" altLang="en-US" sz="1200" b="0" dirty="0"/>
              <a:t>二、採購契約要項第</a:t>
            </a:r>
            <a:r>
              <a:rPr lang="en-US" altLang="zh-TW" sz="1200" b="0" dirty="0"/>
              <a:t>70</a:t>
            </a:r>
            <a:r>
              <a:rPr lang="zh-TW" altLang="en-US" sz="1200" b="0" dirty="0"/>
              <a:t>點：「契約應訂明機關與廠商因履約而生爭議者，應依法令及契約規定，考量公共利益及公平合理，本誠信和諧，盡力協調解決之。其未能達成協議者，得以下列方式之一處理：</a:t>
            </a:r>
            <a:r>
              <a:rPr lang="en-US" altLang="zh-TW" sz="1200" b="0" dirty="0"/>
              <a:t>(</a:t>
            </a:r>
            <a:r>
              <a:rPr lang="zh-TW" altLang="en-US" sz="1200" b="0" dirty="0"/>
              <a:t>一</a:t>
            </a:r>
            <a:r>
              <a:rPr lang="en-US" altLang="zh-TW" sz="1200" b="0" dirty="0"/>
              <a:t>) </a:t>
            </a:r>
            <a:r>
              <a:rPr lang="zh-TW" altLang="en-US" sz="1200" b="0" dirty="0"/>
              <a:t>依本法第八十五條之一規定向採購申訴審議委員會申請調解。</a:t>
            </a:r>
            <a:r>
              <a:rPr lang="en-US" altLang="zh-TW" sz="1200" b="0" dirty="0"/>
              <a:t>(</a:t>
            </a:r>
            <a:r>
              <a:rPr lang="zh-TW" altLang="en-US" sz="1200" b="0" dirty="0"/>
              <a:t>二</a:t>
            </a:r>
            <a:r>
              <a:rPr lang="en-US" altLang="zh-TW" sz="1200" b="0" dirty="0"/>
              <a:t>) </a:t>
            </a:r>
            <a:r>
              <a:rPr lang="zh-TW" altLang="en-US" sz="1200" b="0" dirty="0"/>
              <a:t>符合本法第一百零二條規定情事，提出異議、申訴。</a:t>
            </a:r>
            <a:r>
              <a:rPr lang="en-US" altLang="zh-TW" sz="1200" b="0" dirty="0"/>
              <a:t>(</a:t>
            </a:r>
            <a:r>
              <a:rPr lang="zh-TW" altLang="en-US" sz="1200" b="0" dirty="0"/>
              <a:t>三</a:t>
            </a:r>
            <a:r>
              <a:rPr lang="en-US" altLang="zh-TW" sz="1200" b="0" dirty="0"/>
              <a:t>) </a:t>
            </a:r>
            <a:r>
              <a:rPr lang="zh-TW" altLang="en-US" sz="1200" b="0" dirty="0"/>
              <a:t>提付仲裁。</a:t>
            </a:r>
            <a:r>
              <a:rPr lang="en-US" altLang="zh-TW" sz="1200" b="0" dirty="0"/>
              <a:t>(</a:t>
            </a:r>
            <a:r>
              <a:rPr lang="zh-TW" altLang="en-US" sz="1200" b="0" dirty="0"/>
              <a:t>四</a:t>
            </a:r>
            <a:r>
              <a:rPr lang="en-US" altLang="zh-TW" sz="1200" b="0" dirty="0"/>
              <a:t>) </a:t>
            </a:r>
            <a:r>
              <a:rPr lang="zh-TW" altLang="en-US" sz="1200" b="0" dirty="0"/>
              <a:t>提起民事訴訟。</a:t>
            </a:r>
            <a:r>
              <a:rPr lang="en-US" altLang="zh-TW" sz="1200" b="0" dirty="0"/>
              <a:t>(</a:t>
            </a:r>
            <a:r>
              <a:rPr lang="zh-TW" altLang="en-US" sz="1200" b="0" dirty="0"/>
              <a:t>五</a:t>
            </a:r>
            <a:r>
              <a:rPr lang="en-US" altLang="zh-TW" sz="1200" b="0" dirty="0"/>
              <a:t>) </a:t>
            </a:r>
            <a:r>
              <a:rPr lang="zh-TW" altLang="en-US" sz="1200" b="0" dirty="0"/>
              <a:t>依其他法律申 </a:t>
            </a:r>
            <a:r>
              <a:rPr lang="en-US" altLang="zh-TW" sz="1200" b="0" dirty="0"/>
              <a:t>(</a:t>
            </a:r>
            <a:r>
              <a:rPr lang="zh-TW" altLang="en-US" sz="1200" b="0" dirty="0"/>
              <a:t>聲</a:t>
            </a:r>
            <a:r>
              <a:rPr lang="en-US" altLang="zh-TW" sz="1200" b="0" dirty="0"/>
              <a:t>) </a:t>
            </a:r>
            <a:r>
              <a:rPr lang="zh-TW" altLang="en-US" sz="1200" b="0" dirty="0"/>
              <a:t>請調解。</a:t>
            </a:r>
            <a:r>
              <a:rPr lang="en-US" altLang="zh-TW" sz="1200" b="0" dirty="0"/>
              <a:t>(</a:t>
            </a:r>
            <a:r>
              <a:rPr lang="zh-TW" altLang="en-US" sz="1200" b="0" dirty="0"/>
              <a:t>六</a:t>
            </a:r>
            <a:r>
              <a:rPr lang="en-US" altLang="zh-TW" sz="1200" b="0" dirty="0"/>
              <a:t>) </a:t>
            </a:r>
            <a:r>
              <a:rPr lang="zh-TW" altLang="en-US" sz="1200" b="0" dirty="0"/>
              <a:t>依契約或雙方合意之其他方式處理。」</a:t>
            </a:r>
          </a:p>
          <a:p>
            <a:pPr marL="266700" indent="-266700">
              <a:buNone/>
            </a:pPr>
            <a:r>
              <a:rPr lang="zh-TW" altLang="en-US" sz="1200" b="0" dirty="0"/>
              <a:t>三、</a:t>
            </a:r>
            <a:r>
              <a:rPr lang="zh-TW" altLang="en-US" sz="1200" dirty="0">
                <a:solidFill>
                  <a:srgbClr val="FF0000"/>
                </a:solidFill>
              </a:rPr>
              <a:t>機關與廠商間關於採購之履約爭議影響契約雙方權益及採購效率，為加速有效處理，請善用採購審查小組機制，協助審查履約爭議之解決方案。採購審查小組開會時並得依上開要點第</a:t>
            </a:r>
            <a:r>
              <a:rPr lang="en-US" altLang="zh-TW" sz="1200" dirty="0">
                <a:solidFill>
                  <a:srgbClr val="FF0000"/>
                </a:solidFill>
              </a:rPr>
              <a:t>4</a:t>
            </a:r>
            <a:r>
              <a:rPr lang="zh-TW" altLang="en-US" sz="1200" dirty="0">
                <a:solidFill>
                  <a:srgbClr val="FF0000"/>
                </a:solidFill>
              </a:rPr>
              <a:t>點第</a:t>
            </a:r>
            <a:r>
              <a:rPr lang="en-US" altLang="zh-TW" sz="1200" dirty="0">
                <a:solidFill>
                  <a:srgbClr val="FF0000"/>
                </a:solidFill>
              </a:rPr>
              <a:t>3</a:t>
            </a:r>
            <a:r>
              <a:rPr lang="zh-TW" altLang="en-US" sz="1200" dirty="0">
                <a:solidFill>
                  <a:srgbClr val="FF0000"/>
                </a:solidFill>
              </a:rPr>
              <a:t>項邀請專家、學者、主（會）計、政風單位列席，提供意見協助審查，由機關自行解決，履約爭議無需依循調解、仲裁或訴訟等履約爭議方式處理，以提升政府採購效能。採購審查小組開會前，亦可通知爭議雙方提出書面敘明事實及理由，並得邀請雙方列席陳述意見。</a:t>
            </a:r>
          </a:p>
          <a:p>
            <a:pPr marL="0" indent="0">
              <a:buNone/>
            </a:pPr>
            <a:r>
              <a:rPr lang="zh-TW" altLang="en-US" sz="1200" b="0" dirty="0"/>
              <a:t>正本：總統府第三局、國家安全會議秘書處、行政院秘書長、立法院秘書長、司法院秘書長、考試院秘書長、監察院秘書長、國家安全局、行政院各部會行處局署、省政府、臺灣省諮議會、直轄市政府、直轄市議會、各縣市政府、各縣市議會、各鄉鎮市公所</a:t>
            </a:r>
          </a:p>
          <a:p>
            <a:pPr marL="0" indent="0">
              <a:buNone/>
            </a:pPr>
            <a:r>
              <a:rPr lang="zh-TW" altLang="en-US" sz="1200" b="0" dirty="0"/>
              <a:t>副本：全國政府機關電子公布欄、本會各處室會組、企劃處網站</a:t>
            </a:r>
          </a:p>
          <a:p>
            <a:pPr marL="0" indent="0">
              <a:buNone/>
            </a:pPr>
            <a:r>
              <a:rPr lang="zh-TW" altLang="en-US" sz="1200" b="0" dirty="0"/>
              <a:t>主任委員 吳 宏 謀 </a:t>
            </a:r>
          </a:p>
          <a:p>
            <a:endParaRPr lang="en-US" altLang="zh-TW" dirty="0"/>
          </a:p>
          <a:p>
            <a:endParaRPr lang="zh-TW" altLang="en-US"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102</a:t>
            </a:fld>
            <a:endParaRPr lang="en-GB" altLang="zh-TW"/>
          </a:p>
        </p:txBody>
      </p:sp>
    </p:spTree>
    <p:extLst>
      <p:ext uri="{BB962C8B-B14F-4D97-AF65-F5344CB8AC3E}">
        <p14:creationId xmlns:p14="http://schemas.microsoft.com/office/powerpoint/2010/main" val="24436904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統包</a:t>
            </a:r>
            <a:endParaRPr lang="en-US" altLang="zh-TW" dirty="0" smtClean="0"/>
          </a:p>
          <a:p>
            <a:pPr lvl="1"/>
            <a:r>
              <a:rPr lang="zh-TW" altLang="en-US" dirty="0" smtClean="0"/>
              <a:t>工期縮短，可挑選最有利標廠商</a:t>
            </a:r>
            <a:endParaRPr lang="en-US" altLang="zh-TW" dirty="0" smtClean="0"/>
          </a:p>
          <a:p>
            <a:pPr lvl="1"/>
            <a:r>
              <a:rPr lang="zh-TW" altLang="en-US" dirty="0" smtClean="0"/>
              <a:t>品質及對營造業水準具提昇效果</a:t>
            </a:r>
            <a:endParaRPr lang="en-US" altLang="zh-TW" dirty="0" smtClean="0"/>
          </a:p>
          <a:p>
            <a:pPr lvl="1"/>
            <a:r>
              <a:rPr lang="zh-TW" altLang="en-US" dirty="0" smtClean="0"/>
              <a:t>審查作業是關鍵決勝因素</a:t>
            </a:r>
            <a:endParaRPr lang="en-US" altLang="zh-TW" dirty="0" smtClean="0"/>
          </a:p>
          <a:p>
            <a:pPr lvl="1"/>
            <a:endParaRPr lang="en-US" altLang="zh-TW" dirty="0"/>
          </a:p>
          <a:p>
            <a:pPr marL="393192" lvl="1" indent="0">
              <a:buNone/>
            </a:pPr>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103</a:t>
            </a:fld>
            <a:endParaRPr lang="en-GB" altLang="zh-TW"/>
          </a:p>
        </p:txBody>
      </p:sp>
      <p:sp>
        <p:nvSpPr>
          <p:cNvPr id="4" name="標題 3"/>
          <p:cNvSpPr>
            <a:spLocks noGrp="1"/>
          </p:cNvSpPr>
          <p:nvPr>
            <p:ph type="title"/>
          </p:nvPr>
        </p:nvSpPr>
        <p:spPr/>
        <p:txBody>
          <a:bodyPr>
            <a:normAutofit/>
          </a:bodyPr>
          <a:lstStyle/>
          <a:p>
            <a:r>
              <a:rPr lang="zh-TW" altLang="en-US" dirty="0" smtClean="0"/>
              <a:t>可採最有利標決標的工程採購方式</a:t>
            </a:r>
            <a:endParaRPr lang="zh-TW" altLang="en-US" dirty="0"/>
          </a:p>
        </p:txBody>
      </p:sp>
      <p:sp>
        <p:nvSpPr>
          <p:cNvPr id="5" name="燕尾形向右箭號 4"/>
          <p:cNvSpPr/>
          <p:nvPr/>
        </p:nvSpPr>
        <p:spPr>
          <a:xfrm>
            <a:off x="1691680" y="4149080"/>
            <a:ext cx="3960440"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燕尾形向右箭號 5"/>
          <p:cNvSpPr/>
          <p:nvPr/>
        </p:nvSpPr>
        <p:spPr>
          <a:xfrm>
            <a:off x="1691680" y="4725144"/>
            <a:ext cx="6408712"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909454" y="5078736"/>
            <a:ext cx="2088232" cy="646331"/>
          </a:xfrm>
          <a:prstGeom prst="rect">
            <a:avLst/>
          </a:prstGeom>
          <a:noFill/>
        </p:spPr>
        <p:txBody>
          <a:bodyPr wrap="square" rtlCol="0">
            <a:spAutoFit/>
          </a:bodyPr>
          <a:lstStyle/>
          <a:p>
            <a:pPr algn="ctr"/>
            <a:r>
              <a:rPr lang="zh-TW" altLang="en-US" b="1" u="sng" dirty="0" smtClean="0">
                <a:solidFill>
                  <a:schemeClr val="tx1"/>
                </a:solidFill>
                <a:effectLst>
                  <a:outerShdw blurRad="38100" dist="38100" dir="2700000" algn="tl">
                    <a:srgbClr val="000000">
                      <a:alpha val="43137"/>
                    </a:srgbClr>
                  </a:outerShdw>
                </a:effectLst>
              </a:rPr>
              <a:t>設計後再發包</a:t>
            </a:r>
            <a:endParaRPr lang="en-US" altLang="zh-TW" b="1" u="sng" dirty="0" smtClean="0">
              <a:solidFill>
                <a:schemeClr val="tx1"/>
              </a:solidFill>
              <a:effectLst>
                <a:outerShdw blurRad="38100" dist="38100" dir="2700000" algn="tl">
                  <a:srgbClr val="000000">
                    <a:alpha val="43137"/>
                  </a:srgbClr>
                </a:outerShdw>
              </a:effectLst>
            </a:endParaRPr>
          </a:p>
          <a:p>
            <a:pPr algn="ctr"/>
            <a:r>
              <a:rPr lang="en-US" altLang="zh-TW" dirty="0" smtClean="0">
                <a:solidFill>
                  <a:schemeClr val="tx1"/>
                </a:solidFill>
              </a:rPr>
              <a:t>30</a:t>
            </a:r>
            <a:r>
              <a:rPr lang="zh-TW" altLang="en-US" dirty="0" smtClean="0">
                <a:solidFill>
                  <a:schemeClr val="tx1"/>
                </a:solidFill>
              </a:rPr>
              <a:t>個月（</a:t>
            </a:r>
            <a:r>
              <a:rPr lang="en-US" altLang="zh-TW" dirty="0" smtClean="0">
                <a:solidFill>
                  <a:schemeClr val="tx1"/>
                </a:solidFill>
              </a:rPr>
              <a:t>2</a:t>
            </a:r>
            <a:r>
              <a:rPr lang="zh-TW" altLang="en-US" dirty="0" smtClean="0">
                <a:solidFill>
                  <a:schemeClr val="tx1"/>
                </a:solidFill>
              </a:rPr>
              <a:t>年半）</a:t>
            </a:r>
          </a:p>
        </p:txBody>
      </p:sp>
      <p:sp>
        <p:nvSpPr>
          <p:cNvPr id="8" name="文字方塊 7"/>
          <p:cNvSpPr txBox="1"/>
          <p:nvPr/>
        </p:nvSpPr>
        <p:spPr>
          <a:xfrm>
            <a:off x="1909454" y="3511133"/>
            <a:ext cx="2014474" cy="646331"/>
          </a:xfrm>
          <a:prstGeom prst="rect">
            <a:avLst/>
          </a:prstGeom>
          <a:noFill/>
        </p:spPr>
        <p:txBody>
          <a:bodyPr wrap="square" rtlCol="0">
            <a:spAutoFit/>
          </a:bodyPr>
          <a:lstStyle/>
          <a:p>
            <a:pPr algn="ctr"/>
            <a:r>
              <a:rPr lang="zh-TW" altLang="en-US" b="1" u="sng" dirty="0" smtClean="0">
                <a:solidFill>
                  <a:schemeClr val="tx1"/>
                </a:solidFill>
                <a:effectLst>
                  <a:outerShdw blurRad="38100" dist="38100" dir="2700000" algn="tl">
                    <a:srgbClr val="000000">
                      <a:alpha val="43137"/>
                    </a:srgbClr>
                  </a:outerShdw>
                </a:effectLst>
              </a:rPr>
              <a:t>統包</a:t>
            </a:r>
            <a:endParaRPr lang="en-US" altLang="zh-TW" b="1" u="sng" dirty="0" smtClean="0">
              <a:solidFill>
                <a:schemeClr val="tx1"/>
              </a:solidFill>
              <a:effectLst>
                <a:outerShdw blurRad="38100" dist="38100" dir="2700000" algn="tl">
                  <a:srgbClr val="000000">
                    <a:alpha val="43137"/>
                  </a:srgbClr>
                </a:outerShdw>
              </a:effectLst>
            </a:endParaRPr>
          </a:p>
          <a:p>
            <a:pPr algn="ctr"/>
            <a:r>
              <a:rPr lang="en-US" altLang="zh-TW" dirty="0" smtClean="0">
                <a:solidFill>
                  <a:schemeClr val="tx1"/>
                </a:solidFill>
              </a:rPr>
              <a:t>18</a:t>
            </a:r>
            <a:r>
              <a:rPr lang="zh-TW" altLang="en-US" dirty="0" smtClean="0">
                <a:solidFill>
                  <a:schemeClr val="tx1"/>
                </a:solidFill>
              </a:rPr>
              <a:t>個月（</a:t>
            </a:r>
            <a:r>
              <a:rPr lang="en-US" altLang="zh-TW" dirty="0" smtClean="0">
                <a:solidFill>
                  <a:schemeClr val="tx1"/>
                </a:solidFill>
              </a:rPr>
              <a:t>1</a:t>
            </a:r>
            <a:r>
              <a:rPr lang="zh-TW" altLang="en-US" dirty="0" smtClean="0">
                <a:solidFill>
                  <a:schemeClr val="tx1"/>
                </a:solidFill>
              </a:rPr>
              <a:t>年半）　</a:t>
            </a:r>
          </a:p>
        </p:txBody>
      </p:sp>
      <p:sp>
        <p:nvSpPr>
          <p:cNvPr id="9" name="燕尾形向右箭號 8"/>
          <p:cNvSpPr/>
          <p:nvPr/>
        </p:nvSpPr>
        <p:spPr>
          <a:xfrm>
            <a:off x="5652120" y="4157464"/>
            <a:ext cx="576064" cy="288032"/>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燕尾形向右箭號 9"/>
          <p:cNvSpPr/>
          <p:nvPr/>
        </p:nvSpPr>
        <p:spPr>
          <a:xfrm rot="10800000">
            <a:off x="7308303" y="4725142"/>
            <a:ext cx="792088" cy="288034"/>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024051" y="3468603"/>
            <a:ext cx="1138832" cy="646331"/>
          </a:xfrm>
          <a:prstGeom prst="rect">
            <a:avLst/>
          </a:prstGeom>
          <a:noFill/>
        </p:spPr>
        <p:txBody>
          <a:bodyPr wrap="square" rtlCol="0">
            <a:spAutoFit/>
          </a:bodyPr>
          <a:lstStyle/>
          <a:p>
            <a:pPr algn="ctr"/>
            <a:r>
              <a:rPr lang="zh-TW" altLang="en-US" dirty="0" smtClean="0">
                <a:solidFill>
                  <a:schemeClr val="tx1"/>
                </a:solidFill>
              </a:rPr>
              <a:t>就算拖延</a:t>
            </a:r>
            <a:endParaRPr lang="en-US" altLang="zh-TW" dirty="0" smtClean="0">
              <a:solidFill>
                <a:schemeClr val="tx1"/>
              </a:solidFill>
            </a:endParaRPr>
          </a:p>
          <a:p>
            <a:pPr algn="ctr"/>
            <a:r>
              <a:rPr lang="en-US" altLang="zh-TW" dirty="0" smtClean="0">
                <a:solidFill>
                  <a:schemeClr val="tx1"/>
                </a:solidFill>
              </a:rPr>
              <a:t>3</a:t>
            </a:r>
            <a:r>
              <a:rPr lang="zh-TW" altLang="en-US" dirty="0" smtClean="0">
                <a:solidFill>
                  <a:schemeClr val="tx1"/>
                </a:solidFill>
              </a:rPr>
              <a:t>個月　</a:t>
            </a:r>
          </a:p>
        </p:txBody>
      </p:sp>
      <p:sp>
        <p:nvSpPr>
          <p:cNvPr id="12" name="文字方塊 11"/>
          <p:cNvSpPr txBox="1"/>
          <p:nvPr/>
        </p:nvSpPr>
        <p:spPr>
          <a:xfrm>
            <a:off x="7403498" y="5080501"/>
            <a:ext cx="1128942" cy="646331"/>
          </a:xfrm>
          <a:prstGeom prst="rect">
            <a:avLst/>
          </a:prstGeom>
          <a:noFill/>
        </p:spPr>
        <p:txBody>
          <a:bodyPr wrap="square" rtlCol="0">
            <a:spAutoFit/>
          </a:bodyPr>
          <a:lstStyle/>
          <a:p>
            <a:pPr algn="ctr"/>
            <a:r>
              <a:rPr lang="zh-TW" altLang="en-US" dirty="0" smtClean="0">
                <a:solidFill>
                  <a:schemeClr val="tx1"/>
                </a:solidFill>
              </a:rPr>
              <a:t>拼命提前</a:t>
            </a:r>
            <a:endParaRPr lang="en-US" altLang="zh-TW" dirty="0" smtClean="0">
              <a:solidFill>
                <a:schemeClr val="tx1"/>
              </a:solidFill>
            </a:endParaRPr>
          </a:p>
          <a:p>
            <a:pPr algn="ctr"/>
            <a:r>
              <a:rPr lang="en-US" altLang="zh-TW" dirty="0" smtClean="0">
                <a:solidFill>
                  <a:schemeClr val="tx1"/>
                </a:solidFill>
              </a:rPr>
              <a:t>3</a:t>
            </a:r>
            <a:r>
              <a:rPr lang="zh-TW" altLang="en-US" dirty="0" smtClean="0">
                <a:solidFill>
                  <a:schemeClr val="tx1"/>
                </a:solidFill>
              </a:rPr>
              <a:t>個月　</a:t>
            </a:r>
          </a:p>
        </p:txBody>
      </p:sp>
      <p:cxnSp>
        <p:nvCxnSpPr>
          <p:cNvPr id="14" name="直線接點 13"/>
          <p:cNvCxnSpPr/>
          <p:nvPr/>
        </p:nvCxnSpPr>
        <p:spPr>
          <a:xfrm>
            <a:off x="6249826" y="3212976"/>
            <a:ext cx="0" cy="295232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279583" y="3212976"/>
            <a:ext cx="0" cy="295232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713800" y="2599595"/>
            <a:ext cx="1128942" cy="369332"/>
          </a:xfrm>
          <a:prstGeom prst="rect">
            <a:avLst/>
          </a:prstGeom>
          <a:noFill/>
        </p:spPr>
        <p:txBody>
          <a:bodyPr wrap="square" rtlCol="0">
            <a:spAutoFit/>
          </a:bodyPr>
          <a:lstStyle/>
          <a:p>
            <a:pPr algn="ctr"/>
            <a:r>
              <a:rPr lang="en-US" altLang="zh-TW" dirty="0" smtClean="0">
                <a:solidFill>
                  <a:schemeClr val="tx1"/>
                </a:solidFill>
              </a:rPr>
              <a:t>21</a:t>
            </a:r>
            <a:r>
              <a:rPr lang="zh-TW" altLang="en-US" dirty="0" smtClean="0">
                <a:solidFill>
                  <a:schemeClr val="tx1"/>
                </a:solidFill>
              </a:rPr>
              <a:t>個月　</a:t>
            </a:r>
          </a:p>
        </p:txBody>
      </p:sp>
      <p:sp>
        <p:nvSpPr>
          <p:cNvPr id="17" name="文字方塊 16"/>
          <p:cNvSpPr txBox="1"/>
          <p:nvPr/>
        </p:nvSpPr>
        <p:spPr>
          <a:xfrm>
            <a:off x="6842742" y="2599595"/>
            <a:ext cx="1128942" cy="369332"/>
          </a:xfrm>
          <a:prstGeom prst="rect">
            <a:avLst/>
          </a:prstGeom>
          <a:noFill/>
        </p:spPr>
        <p:txBody>
          <a:bodyPr wrap="square" rtlCol="0">
            <a:spAutoFit/>
          </a:bodyPr>
          <a:lstStyle/>
          <a:p>
            <a:pPr algn="ctr"/>
            <a:r>
              <a:rPr lang="en-US" altLang="zh-TW" dirty="0" smtClean="0">
                <a:solidFill>
                  <a:schemeClr val="tx1"/>
                </a:solidFill>
              </a:rPr>
              <a:t>27</a:t>
            </a:r>
            <a:r>
              <a:rPr lang="zh-TW" altLang="en-US" dirty="0" smtClean="0">
                <a:solidFill>
                  <a:schemeClr val="tx1"/>
                </a:solidFill>
              </a:rPr>
              <a:t>個月　</a:t>
            </a:r>
          </a:p>
        </p:txBody>
      </p:sp>
    </p:spTree>
    <p:extLst>
      <p:ext uri="{BB962C8B-B14F-4D97-AF65-F5344CB8AC3E}">
        <p14:creationId xmlns:p14="http://schemas.microsoft.com/office/powerpoint/2010/main" val="114341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42"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6" grpId="0"/>
      <p:bldP spid="1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dirty="0" smtClean="0"/>
              <a:t>學習曲線　　一回生二回熟</a:t>
            </a:r>
          </a:p>
        </p:txBody>
      </p:sp>
      <p:sp>
        <p:nvSpPr>
          <p:cNvPr id="7171" name="Line 4"/>
          <p:cNvSpPr>
            <a:spLocks noChangeShapeType="1"/>
          </p:cNvSpPr>
          <p:nvPr/>
        </p:nvSpPr>
        <p:spPr bwMode="auto">
          <a:xfrm>
            <a:off x="1476375" y="2420938"/>
            <a:ext cx="0" cy="316865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172" name="Line 5"/>
          <p:cNvSpPr>
            <a:spLocks noChangeShapeType="1"/>
          </p:cNvSpPr>
          <p:nvPr/>
        </p:nvSpPr>
        <p:spPr bwMode="auto">
          <a:xfrm>
            <a:off x="1476375" y="5589588"/>
            <a:ext cx="5832475" cy="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173" name="Text Box 7"/>
          <p:cNvSpPr txBox="1">
            <a:spLocks noChangeArrowheads="1"/>
          </p:cNvSpPr>
          <p:nvPr/>
        </p:nvSpPr>
        <p:spPr bwMode="auto">
          <a:xfrm>
            <a:off x="1116013" y="1773238"/>
            <a:ext cx="792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spcBef>
                <a:spcPct val="50000"/>
              </a:spcBef>
            </a:pPr>
            <a:r>
              <a:rPr lang="zh-TW" altLang="en-US"/>
              <a:t>完成品質</a:t>
            </a:r>
          </a:p>
        </p:txBody>
      </p:sp>
      <p:sp>
        <p:nvSpPr>
          <p:cNvPr id="7174" name="Text Box 8"/>
          <p:cNvSpPr txBox="1">
            <a:spLocks noChangeArrowheads="1"/>
          </p:cNvSpPr>
          <p:nvPr/>
        </p:nvSpPr>
        <p:spPr bwMode="auto">
          <a:xfrm>
            <a:off x="7308850" y="5300663"/>
            <a:ext cx="792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Verdana" pitchFamily="34" charset="0"/>
                <a:ea typeface="新細明體" charset="-120"/>
              </a:defRPr>
            </a:lvl1pPr>
            <a:lvl2pPr marL="742950" indent="-285750" eaLnBrk="0" hangingPunct="0">
              <a:defRPr kumimoji="1">
                <a:solidFill>
                  <a:schemeClr val="tx1"/>
                </a:solidFill>
                <a:latin typeface="Verdana" pitchFamily="34" charset="0"/>
                <a:ea typeface="新細明體" charset="-120"/>
              </a:defRPr>
            </a:lvl2pPr>
            <a:lvl3pPr marL="1143000" indent="-228600" eaLnBrk="0" hangingPunct="0">
              <a:defRPr kumimoji="1">
                <a:solidFill>
                  <a:schemeClr val="tx1"/>
                </a:solidFill>
                <a:latin typeface="Verdana" pitchFamily="34" charset="0"/>
                <a:ea typeface="新細明體" charset="-120"/>
              </a:defRPr>
            </a:lvl3pPr>
            <a:lvl4pPr marL="1600200" indent="-228600" eaLnBrk="0" hangingPunct="0">
              <a:defRPr kumimoji="1">
                <a:solidFill>
                  <a:schemeClr val="tx1"/>
                </a:solidFill>
                <a:latin typeface="Verdana" pitchFamily="34" charset="0"/>
                <a:ea typeface="新細明體" charset="-120"/>
              </a:defRPr>
            </a:lvl4pPr>
            <a:lvl5pPr marL="2057400" indent="-228600" eaLnBrk="0" hangingPunct="0">
              <a:defRPr kumimoji="1">
                <a:solidFill>
                  <a:schemeClr val="tx1"/>
                </a:solidFill>
                <a:latin typeface="Verdana" pitchFamily="34" charset="0"/>
                <a:ea typeface="新細明體" charset="-120"/>
              </a:defRPr>
            </a:lvl5pPr>
            <a:lvl6pPr marL="2514600" indent="-228600" eaLnBrk="0" fontAlgn="base" hangingPunct="0">
              <a:spcBef>
                <a:spcPct val="0"/>
              </a:spcBef>
              <a:spcAft>
                <a:spcPct val="0"/>
              </a:spcAft>
              <a:defRPr kumimoji="1">
                <a:solidFill>
                  <a:schemeClr val="tx1"/>
                </a:solidFill>
                <a:latin typeface="Verdana" pitchFamily="34" charset="0"/>
                <a:ea typeface="新細明體" charset="-120"/>
              </a:defRPr>
            </a:lvl6pPr>
            <a:lvl7pPr marL="2971800" indent="-228600" eaLnBrk="0" fontAlgn="base" hangingPunct="0">
              <a:spcBef>
                <a:spcPct val="0"/>
              </a:spcBef>
              <a:spcAft>
                <a:spcPct val="0"/>
              </a:spcAft>
              <a:defRPr kumimoji="1">
                <a:solidFill>
                  <a:schemeClr val="tx1"/>
                </a:solidFill>
                <a:latin typeface="Verdana" pitchFamily="34" charset="0"/>
                <a:ea typeface="新細明體" charset="-120"/>
              </a:defRPr>
            </a:lvl7pPr>
            <a:lvl8pPr marL="3429000" indent="-228600" eaLnBrk="0" fontAlgn="base" hangingPunct="0">
              <a:spcBef>
                <a:spcPct val="0"/>
              </a:spcBef>
              <a:spcAft>
                <a:spcPct val="0"/>
              </a:spcAft>
              <a:defRPr kumimoji="1">
                <a:solidFill>
                  <a:schemeClr val="tx1"/>
                </a:solidFill>
                <a:latin typeface="Verdana" pitchFamily="34" charset="0"/>
                <a:ea typeface="新細明體" charset="-120"/>
              </a:defRPr>
            </a:lvl8pPr>
            <a:lvl9pPr marL="3886200" indent="-228600" eaLnBrk="0" fontAlgn="base" hangingPunct="0">
              <a:spcBef>
                <a:spcPct val="0"/>
              </a:spcBef>
              <a:spcAft>
                <a:spcPct val="0"/>
              </a:spcAft>
              <a:defRPr kumimoji="1">
                <a:solidFill>
                  <a:schemeClr val="tx1"/>
                </a:solidFill>
                <a:latin typeface="Verdana" pitchFamily="34" charset="0"/>
                <a:ea typeface="新細明體" charset="-120"/>
              </a:defRPr>
            </a:lvl9pPr>
          </a:lstStyle>
          <a:p>
            <a:pPr eaLnBrk="1" hangingPunct="1">
              <a:spcBef>
                <a:spcPct val="50000"/>
              </a:spcBef>
            </a:pPr>
            <a:r>
              <a:rPr lang="zh-TW" altLang="en-US"/>
              <a:t>完成次數</a:t>
            </a:r>
          </a:p>
        </p:txBody>
      </p:sp>
      <p:sp>
        <p:nvSpPr>
          <p:cNvPr id="7175" name="Arc 9"/>
          <p:cNvSpPr>
            <a:spLocks/>
          </p:cNvSpPr>
          <p:nvPr/>
        </p:nvSpPr>
        <p:spPr bwMode="auto">
          <a:xfrm rot="10800000" flipV="1">
            <a:off x="1908175" y="3284538"/>
            <a:ext cx="4548188" cy="2160587"/>
          </a:xfrm>
          <a:custGeom>
            <a:avLst/>
            <a:gdLst>
              <a:gd name="T0" fmla="*/ 0 w 22360"/>
              <a:gd name="T1" fmla="*/ 2301 h 21600"/>
              <a:gd name="T2" fmla="*/ 4548188 w 22360"/>
              <a:gd name="T3" fmla="*/ 1840800 h 21600"/>
              <a:gd name="T4" fmla="*/ 203001 w 22360"/>
              <a:gd name="T5" fmla="*/ 2160587 h 21600"/>
              <a:gd name="T6" fmla="*/ 0 60000 65536"/>
              <a:gd name="T7" fmla="*/ 0 60000 65536"/>
              <a:gd name="T8" fmla="*/ 0 60000 65536"/>
            </a:gdLst>
            <a:ahLst/>
            <a:cxnLst>
              <a:cxn ang="T6">
                <a:pos x="T0" y="T1"/>
              </a:cxn>
              <a:cxn ang="T7">
                <a:pos x="T2" y="T3"/>
              </a:cxn>
              <a:cxn ang="T8">
                <a:pos x="T4" y="T5"/>
              </a:cxn>
            </a:cxnLst>
            <a:rect l="0" t="0" r="r" b="b"/>
            <a:pathLst>
              <a:path w="22360" h="21600" fill="none" extrusionOk="0">
                <a:moveTo>
                  <a:pt x="0" y="23"/>
                </a:moveTo>
                <a:cubicBezTo>
                  <a:pt x="332" y="7"/>
                  <a:pt x="665" y="-1"/>
                  <a:pt x="998" y="0"/>
                </a:cubicBezTo>
                <a:cubicBezTo>
                  <a:pt x="11692" y="0"/>
                  <a:pt x="20777" y="7826"/>
                  <a:pt x="22360" y="18402"/>
                </a:cubicBezTo>
              </a:path>
              <a:path w="22360" h="21600" stroke="0" extrusionOk="0">
                <a:moveTo>
                  <a:pt x="0" y="23"/>
                </a:moveTo>
                <a:cubicBezTo>
                  <a:pt x="332" y="7"/>
                  <a:pt x="665" y="-1"/>
                  <a:pt x="998" y="0"/>
                </a:cubicBezTo>
                <a:cubicBezTo>
                  <a:pt x="11692" y="0"/>
                  <a:pt x="20777" y="7826"/>
                  <a:pt x="22360" y="18402"/>
                </a:cubicBezTo>
                <a:lnTo>
                  <a:pt x="998" y="21600"/>
                </a:lnTo>
                <a:lnTo>
                  <a:pt x="0" y="2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717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700" y="1792288"/>
            <a:ext cx="2124075"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CD5DE2BC-B84A-4C93-B541-9C192D53B11C}" type="slidenum">
              <a:rPr lang="zh-TW" altLang="en-GB" smtClean="0"/>
              <a:pPr>
                <a:defRPr/>
              </a:pPr>
              <a:t>104</a:t>
            </a:fld>
            <a:endParaRPr lang="en-GB" altLang="zh-TW"/>
          </a:p>
        </p:txBody>
      </p:sp>
    </p:spTree>
    <p:extLst>
      <p:ext uri="{BB962C8B-B14F-4D97-AF65-F5344CB8AC3E}">
        <p14:creationId xmlns:p14="http://schemas.microsoft.com/office/powerpoint/2010/main" val="17934086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457200" y="1600200"/>
            <a:ext cx="4906963" cy="4525963"/>
          </a:xfrm>
        </p:spPr>
        <p:txBody>
          <a:bodyPr>
            <a:normAutofit/>
          </a:bodyPr>
          <a:lstStyle/>
          <a:p>
            <a:pPr marL="365760" indent="-256032" eaLnBrk="1" fontAlgn="auto" hangingPunct="1">
              <a:lnSpc>
                <a:spcPct val="90000"/>
              </a:lnSpc>
              <a:spcAft>
                <a:spcPts val="0"/>
              </a:spcAft>
              <a:buFont typeface="Wingdings 3"/>
              <a:buChar char=""/>
              <a:defRPr/>
            </a:pPr>
            <a:r>
              <a:rPr lang="zh-TW" altLang="en-GB" sz="2900" dirty="0" smtClean="0">
                <a:latin typeface="標楷體" pitchFamily="65" charset="-120"/>
                <a:ea typeface="標楷體" pitchFamily="65" charset="-120"/>
              </a:rPr>
              <a:t>準用最有利標決標案件辦理展覽活動，若訂定節省展覽空間經費較機關原編預算達</a:t>
            </a:r>
            <a:r>
              <a:rPr lang="en-GB" altLang="zh-TW" sz="2900" dirty="0" smtClean="0">
                <a:latin typeface="標楷體" pitchFamily="65" charset="-120"/>
                <a:ea typeface="標楷體" pitchFamily="65" charset="-120"/>
              </a:rPr>
              <a:t>20%</a:t>
            </a:r>
            <a:r>
              <a:rPr lang="zh-TW" altLang="en-GB" sz="2900" dirty="0" smtClean="0">
                <a:latin typeface="標楷體" pitchFamily="65" charset="-120"/>
                <a:ea typeface="標楷體" pitchFamily="65" charset="-120"/>
              </a:rPr>
              <a:t>以上，得以減省經費之半數作為廠商獎勵性報酬，是否合適？</a:t>
            </a:r>
          </a:p>
          <a:p>
            <a:pPr marL="365760" indent="-256032" eaLnBrk="1" fontAlgn="auto" hangingPunct="1">
              <a:lnSpc>
                <a:spcPct val="90000"/>
              </a:lnSpc>
              <a:spcAft>
                <a:spcPts val="0"/>
              </a:spcAft>
              <a:buFont typeface="Wingdings 3"/>
              <a:buChar char=""/>
              <a:defRPr/>
            </a:pPr>
            <a:r>
              <a:rPr lang="zh-TW" altLang="en-GB" sz="2900" b="1" dirty="0" smtClean="0">
                <a:solidFill>
                  <a:srgbClr val="CC00CC"/>
                </a:solidFill>
                <a:effectLst>
                  <a:outerShdw blurRad="38100" dist="38100" dir="2700000" algn="tl">
                    <a:srgbClr val="C0C0C0"/>
                  </a:outerShdw>
                </a:effectLst>
                <a:latin typeface="標楷體" pitchFamily="65" charset="-120"/>
                <a:ea typeface="標楷體" pitchFamily="65" charset="-120"/>
              </a:rPr>
              <a:t>同上，</a:t>
            </a:r>
            <a:r>
              <a:rPr lang="zh-TW" altLang="en-US" sz="2900" b="1" dirty="0" smtClean="0">
                <a:solidFill>
                  <a:srgbClr val="CC00CC"/>
                </a:solidFill>
                <a:effectLst>
                  <a:outerShdw blurRad="38100" dist="38100" dir="2700000" algn="tl">
                    <a:srgbClr val="C0C0C0"/>
                  </a:outerShdw>
                </a:effectLst>
                <a:latin typeface="標楷體" pitchFamily="65" charset="-120"/>
                <a:ea typeface="標楷體" pitchFamily="65" charset="-120"/>
              </a:rPr>
              <a:t>能否</a:t>
            </a:r>
            <a:r>
              <a:rPr lang="zh-TW" altLang="en-GB" sz="2900" b="1" dirty="0" smtClean="0">
                <a:solidFill>
                  <a:srgbClr val="CC00CC"/>
                </a:solidFill>
                <a:effectLst>
                  <a:outerShdw blurRad="38100" dist="38100" dir="2700000" algn="tl">
                    <a:srgbClr val="C0C0C0"/>
                  </a:outerShdw>
                </a:effectLst>
                <a:latin typeface="標楷體" pitchFamily="65" charset="-120"/>
                <a:ea typeface="標楷體" pitchFamily="65" charset="-120"/>
              </a:rPr>
              <a:t>訂定參觀人數達一定標準值，可給予廠商契約總價金</a:t>
            </a:r>
            <a:r>
              <a:rPr lang="en-GB" altLang="zh-TW" sz="2900" b="1" dirty="0" smtClean="0">
                <a:solidFill>
                  <a:srgbClr val="CC00CC"/>
                </a:solidFill>
                <a:effectLst>
                  <a:outerShdw blurRad="38100" dist="38100" dir="2700000" algn="tl">
                    <a:srgbClr val="C0C0C0"/>
                  </a:outerShdw>
                </a:effectLst>
                <a:latin typeface="標楷體" pitchFamily="65" charset="-120"/>
                <a:ea typeface="標楷體" pitchFamily="65" charset="-120"/>
              </a:rPr>
              <a:t>10%</a:t>
            </a:r>
            <a:r>
              <a:rPr lang="zh-TW" altLang="en-GB" sz="2900" b="1" dirty="0" smtClean="0">
                <a:solidFill>
                  <a:srgbClr val="CC00CC"/>
                </a:solidFill>
                <a:effectLst>
                  <a:outerShdw blurRad="38100" dist="38100" dir="2700000" algn="tl">
                    <a:srgbClr val="C0C0C0"/>
                  </a:outerShdw>
                </a:effectLst>
                <a:latin typeface="標楷體" pitchFamily="65" charset="-120"/>
                <a:ea typeface="標楷體" pitchFamily="65" charset="-120"/>
              </a:rPr>
              <a:t>之獎勵</a:t>
            </a:r>
            <a:r>
              <a:rPr lang="zh-TW" altLang="en-US" sz="2900" b="1" dirty="0" smtClean="0">
                <a:solidFill>
                  <a:srgbClr val="CC00CC"/>
                </a:solidFill>
                <a:effectLst>
                  <a:outerShdw blurRad="38100" dist="38100" dir="2700000" algn="tl">
                    <a:srgbClr val="C0C0C0"/>
                  </a:outerShdw>
                </a:effectLst>
                <a:latin typeface="標楷體" pitchFamily="65" charset="-120"/>
                <a:ea typeface="標楷體" pitchFamily="65" charset="-120"/>
              </a:rPr>
              <a:t>性報酬</a:t>
            </a:r>
            <a:r>
              <a:rPr lang="zh-TW" altLang="en-GB" sz="2900" b="1" dirty="0" smtClean="0">
                <a:solidFill>
                  <a:srgbClr val="CC00CC"/>
                </a:solidFill>
                <a:effectLst>
                  <a:outerShdw blurRad="38100" dist="38100" dir="2700000" algn="tl">
                    <a:srgbClr val="C0C0C0"/>
                  </a:outerShdw>
                </a:effectLst>
                <a:latin typeface="標楷體" pitchFamily="65" charset="-120"/>
                <a:ea typeface="標楷體" pitchFamily="65" charset="-120"/>
              </a:rPr>
              <a:t>？</a:t>
            </a:r>
            <a:endParaRPr lang="zh-TW" altLang="en-US" sz="2900" b="1" dirty="0" smtClean="0">
              <a:solidFill>
                <a:srgbClr val="CC00CC"/>
              </a:solidFill>
              <a:effectLst>
                <a:outerShdw blurRad="38100" dist="38100" dir="2700000" algn="tl">
                  <a:srgbClr val="C0C0C0"/>
                </a:outerShdw>
              </a:effectLst>
              <a:latin typeface="標楷體" pitchFamily="65" charset="-120"/>
              <a:ea typeface="標楷體" pitchFamily="65" charset="-120"/>
            </a:endParaRPr>
          </a:p>
        </p:txBody>
      </p:sp>
      <p:sp>
        <p:nvSpPr>
          <p:cNvPr id="68611" name="Rectangle 2"/>
          <p:cNvSpPr>
            <a:spLocks noGrp="1" noChangeArrowheads="1"/>
          </p:cNvSpPr>
          <p:nvPr>
            <p:ph type="title"/>
          </p:nvPr>
        </p:nvSpPr>
        <p:spPr/>
        <p:txBody>
          <a:bodyPr/>
          <a:lstStyle/>
          <a:p>
            <a:pPr eaLnBrk="1" fontAlgn="auto" hangingPunct="1">
              <a:spcAft>
                <a:spcPts val="0"/>
              </a:spcAft>
              <a:defRPr/>
            </a:pPr>
            <a:r>
              <a:rPr lang="zh-TW" altLang="en-US" smtClean="0"/>
              <a:t>探討</a:t>
            </a:r>
          </a:p>
        </p:txBody>
      </p:sp>
      <p:sp>
        <p:nvSpPr>
          <p:cNvPr id="2" name="投影片編號版面配置區 1"/>
          <p:cNvSpPr>
            <a:spLocks noGrp="1"/>
          </p:cNvSpPr>
          <p:nvPr>
            <p:ph type="sldNum" sz="quarter" idx="12"/>
          </p:nvPr>
        </p:nvSpPr>
        <p:spPr/>
        <p:txBody>
          <a:bodyPr/>
          <a:lstStyle/>
          <a:p>
            <a:pPr>
              <a:defRPr/>
            </a:pPr>
            <a:fld id="{CD5DE2BC-B84A-4C93-B541-9C192D53B11C}" type="slidenum">
              <a:rPr lang="zh-TW" altLang="en-GB" smtClean="0"/>
              <a:pPr>
                <a:defRPr/>
              </a:pPr>
              <a:t>105</a:t>
            </a:fld>
            <a:endParaRPr lang="en-GB" altLang="zh-TW"/>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700338"/>
            <a:ext cx="2560638"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8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animEffect transition="in" filter="fade">
                                      <p:cBhvr>
                                        <p:cTn id="7" dur="1000"/>
                                        <p:tgtEl>
                                          <p:spTgt spid="233475">
                                            <p:txEl>
                                              <p:pRg st="1" end="1"/>
                                            </p:txEl>
                                          </p:spTgt>
                                        </p:tgtEl>
                                      </p:cBhvr>
                                    </p:animEffect>
                                    <p:anim calcmode="lin" valueType="num">
                                      <p:cBhvr>
                                        <p:cTn id="8" dur="1000" fill="hold"/>
                                        <p:tgtEl>
                                          <p:spTgt spid="2334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34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內容版面配置區 2"/>
          <p:cNvSpPr>
            <a:spLocks noGrp="1"/>
          </p:cNvSpPr>
          <p:nvPr>
            <p:ph idx="1"/>
          </p:nvPr>
        </p:nvSpPr>
        <p:spPr>
          <a:xfrm>
            <a:off x="468313" y="1341438"/>
            <a:ext cx="8229600" cy="4525962"/>
          </a:xfrm>
        </p:spPr>
        <p:txBody>
          <a:bodyPr/>
          <a:lstStyle/>
          <a:p>
            <a:pPr eaLnBrk="1" hangingPunct="1"/>
            <a:r>
              <a:rPr lang="zh-TW" altLang="zh-TW" dirty="0" smtClean="0">
                <a:latin typeface="微軟正黑體" pitchFamily="34" charset="-120"/>
              </a:rPr>
              <a:t>機關辦理設計競賽廠商評選及計費辦法</a:t>
            </a:r>
            <a:endParaRPr lang="en-US" altLang="zh-TW" dirty="0" smtClean="0">
              <a:latin typeface="微軟正黑體" pitchFamily="34" charset="-120"/>
            </a:endParaRPr>
          </a:p>
          <a:p>
            <a:pPr eaLnBrk="1" hangingPunct="1"/>
            <a:endParaRPr lang="en-US" altLang="zh-TW" dirty="0" smtClean="0">
              <a:latin typeface="微軟正黑體" pitchFamily="34" charset="-120"/>
            </a:endParaRPr>
          </a:p>
          <a:p>
            <a:pPr algn="l" eaLnBrk="1" hangingPunct="1"/>
            <a:r>
              <a:rPr lang="zh-TW" altLang="zh-TW" sz="2000" dirty="0" smtClean="0">
                <a:latin typeface="微軟正黑體" pitchFamily="34" charset="-120"/>
              </a:rPr>
              <a:t>第十三條</a:t>
            </a:r>
            <a:r>
              <a:rPr lang="en-US" altLang="zh-TW" sz="2000" dirty="0" smtClean="0">
                <a:latin typeface="微軟正黑體" pitchFamily="34" charset="-120"/>
              </a:rPr>
              <a:t>    </a:t>
            </a:r>
            <a:r>
              <a:rPr lang="zh-TW" altLang="zh-TW" sz="2000" dirty="0" smtClean="0">
                <a:latin typeface="微軟正黑體" pitchFamily="34" charset="-120"/>
              </a:rPr>
              <a:t>設計競賽優勝者須於獲選後提供製作成品服務者，機關得於招標文件規定得標廠商服務費用降低或實際績效提高時，得依其情形給付廠商</a:t>
            </a:r>
            <a:r>
              <a:rPr lang="zh-TW" altLang="zh-TW" sz="2000" dirty="0" smtClean="0">
                <a:solidFill>
                  <a:srgbClr val="FF0000"/>
                </a:solidFill>
                <a:latin typeface="微軟正黑體" pitchFamily="34" charset="-120"/>
              </a:rPr>
              <a:t>獎勵性報酬</a:t>
            </a:r>
            <a:r>
              <a:rPr lang="zh-TW" altLang="zh-TW" sz="2000" dirty="0" smtClean="0">
                <a:latin typeface="微軟正黑體" pitchFamily="34" charset="-120"/>
              </a:rPr>
              <a:t>。</a:t>
            </a:r>
            <a:r>
              <a:rPr lang="en-US" altLang="zh-TW" sz="2000" dirty="0" smtClean="0">
                <a:latin typeface="微軟正黑體" pitchFamily="34" charset="-120"/>
              </a:rPr>
              <a:t/>
            </a:r>
            <a:br>
              <a:rPr lang="en-US" altLang="zh-TW" sz="2000" dirty="0" smtClean="0">
                <a:latin typeface="微軟正黑體" pitchFamily="34" charset="-120"/>
              </a:rPr>
            </a:br>
            <a:r>
              <a:rPr lang="en-US" altLang="zh-TW" sz="2000" dirty="0" smtClean="0">
                <a:latin typeface="微軟正黑體" pitchFamily="34" charset="-120"/>
              </a:rPr>
              <a:t>    </a:t>
            </a:r>
            <a:r>
              <a:rPr lang="zh-TW" altLang="zh-TW" sz="2000" dirty="0" smtClean="0">
                <a:latin typeface="微軟正黑體" pitchFamily="34" charset="-120"/>
              </a:rPr>
              <a:t>前項獎勵性報酬之給付方式如下，由機關於招標文件中訂明：</a:t>
            </a:r>
            <a:r>
              <a:rPr lang="en-US" altLang="zh-TW" sz="2000" dirty="0" smtClean="0">
                <a:latin typeface="微軟正黑體" pitchFamily="34" charset="-120"/>
              </a:rPr>
              <a:t/>
            </a:r>
            <a:br>
              <a:rPr lang="en-US" altLang="zh-TW" sz="2000" dirty="0" smtClean="0">
                <a:latin typeface="微軟正黑體" pitchFamily="34" charset="-120"/>
              </a:rPr>
            </a:br>
            <a:r>
              <a:rPr lang="en-US" altLang="zh-TW" sz="2000" dirty="0" smtClean="0">
                <a:latin typeface="微軟正黑體" pitchFamily="34" charset="-120"/>
              </a:rPr>
              <a:t>    </a:t>
            </a:r>
            <a:r>
              <a:rPr lang="zh-TW" altLang="zh-TW" sz="2000" dirty="0" smtClean="0">
                <a:latin typeface="微軟正黑體" pitchFamily="34" charset="-120"/>
              </a:rPr>
              <a:t>一、屬服務費用降低者，為所減省之契約價金之一定比率。</a:t>
            </a:r>
            <a:r>
              <a:rPr lang="en-US" altLang="zh-TW" sz="2000" dirty="0" smtClean="0">
                <a:latin typeface="微軟正黑體" pitchFamily="34" charset="-120"/>
              </a:rPr>
              <a:t/>
            </a:r>
            <a:br>
              <a:rPr lang="en-US" altLang="zh-TW" sz="2000" dirty="0" smtClean="0">
                <a:latin typeface="微軟正黑體" pitchFamily="34" charset="-120"/>
              </a:rPr>
            </a:br>
            <a:r>
              <a:rPr lang="zh-TW" altLang="zh-TW" sz="2000" dirty="0" smtClean="0">
                <a:latin typeface="微軟正黑體" pitchFamily="34" charset="-120"/>
              </a:rPr>
              <a:t>　 二、屬實際績效提高者，依契約所載計算方式給付。</a:t>
            </a:r>
            <a:r>
              <a:rPr lang="en-US" altLang="zh-TW" sz="2000" dirty="0" smtClean="0">
                <a:latin typeface="微軟正黑體" pitchFamily="34" charset="-120"/>
              </a:rPr>
              <a:t/>
            </a:r>
            <a:br>
              <a:rPr lang="en-US" altLang="zh-TW" sz="2000" dirty="0" smtClean="0">
                <a:latin typeface="微軟正黑體" pitchFamily="34" charset="-120"/>
              </a:rPr>
            </a:br>
            <a:r>
              <a:rPr lang="en-US" altLang="zh-TW" sz="2000" dirty="0" smtClean="0">
                <a:latin typeface="微軟正黑體" pitchFamily="34" charset="-120"/>
              </a:rPr>
              <a:t>    </a:t>
            </a:r>
            <a:r>
              <a:rPr lang="zh-TW" altLang="zh-TW" sz="2000" dirty="0" smtClean="0">
                <a:latin typeface="微軟正黑體" pitchFamily="34" charset="-120"/>
              </a:rPr>
              <a:t>前項第一款一定比率，以不逾百分之五十為原則；第二款給付金額，以不逾契約價金總額或契約價金上限之百分之十為原則。</a:t>
            </a:r>
            <a:endParaRPr lang="en-US" altLang="zh-TW" sz="2000" dirty="0" smtClean="0">
              <a:latin typeface="微軟正黑體" pitchFamily="34" charset="-120"/>
            </a:endParaRPr>
          </a:p>
          <a:p>
            <a:pPr eaLnBrk="1" hangingPunct="1"/>
            <a:endParaRPr lang="en-US" altLang="zh-TW" sz="2000" dirty="0" smtClean="0">
              <a:latin typeface="微軟正黑體" pitchFamily="34" charset="-120"/>
            </a:endParaRPr>
          </a:p>
          <a:p>
            <a:pPr eaLnBrk="1" hangingPunct="1"/>
            <a:r>
              <a:rPr lang="zh-TW" altLang="en-US" dirty="0" smtClean="0">
                <a:latin typeface="微軟正黑體" pitchFamily="34" charset="-120"/>
              </a:rPr>
              <a:t>（</a:t>
            </a:r>
            <a:r>
              <a:rPr lang="zh-TW" altLang="en-US" dirty="0" smtClean="0">
                <a:solidFill>
                  <a:srgbClr val="FF0000"/>
                </a:solidFill>
                <a:latin typeface="微軟正黑體" pitchFamily="34" charset="-120"/>
              </a:rPr>
              <a:t>準用最有利標各項子法均有類似規定</a:t>
            </a:r>
            <a:r>
              <a:rPr lang="zh-TW" altLang="en-US" dirty="0" smtClean="0">
                <a:latin typeface="微軟正黑體" pitchFamily="34" charset="-120"/>
              </a:rPr>
              <a:t>）</a:t>
            </a:r>
            <a:endParaRPr lang="zh-TW" altLang="zh-TW" dirty="0" smtClean="0">
              <a:latin typeface="微軟正黑體" pitchFamily="34" charset="-120"/>
            </a:endParaRPr>
          </a:p>
          <a:p>
            <a:pPr eaLnBrk="1" hangingPunct="1"/>
            <a:endParaRPr lang="zh-TW" altLang="en-US" dirty="0" smtClean="0">
              <a:latin typeface="微軟正黑體" pitchFamily="34" charset="-120"/>
            </a:endParaRPr>
          </a:p>
        </p:txBody>
      </p:sp>
      <p:sp>
        <p:nvSpPr>
          <p:cNvPr id="2" name="標題 1"/>
          <p:cNvSpPr>
            <a:spLocks noGrp="1"/>
          </p:cNvSpPr>
          <p:nvPr>
            <p:ph type="title"/>
          </p:nvPr>
        </p:nvSpPr>
        <p:spPr>
          <a:ln>
            <a:round/>
            <a:headEnd/>
            <a:tailEnd/>
          </a:ln>
        </p:spPr>
        <p:txBody>
          <a:bodyPr wrap="square" lIns="21240" tIns="10800" rIns="21240" bIns="10800" numCol="1" anchorCtr="0" compatLnSpc="1">
            <a:prstTxWarp prst="textNoShape">
              <a:avLst/>
            </a:prstTxWarp>
          </a:bodyPr>
          <a:lstStyle/>
          <a:p>
            <a:pPr eaLnBrk="1" fontAlgn="auto" hangingPunct="1">
              <a:spcAft>
                <a:spcPts val="0"/>
              </a:spcAft>
              <a:defRPr/>
            </a:pPr>
            <a:r>
              <a:rPr lang="zh-TW" altLang="en-US" dirty="0" smtClean="0">
                <a:latin typeface="標楷體" pitchFamily="65" charset="-120"/>
                <a:ea typeface="標楷體" pitchFamily="65" charset="-120"/>
              </a:rPr>
              <a:t>獎勵性報酬</a:t>
            </a:r>
            <a:endParaRPr lang="zh-TW" altLang="en-US" dirty="0">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106</a:t>
            </a:fld>
            <a:endParaRPr lang="en-GB" altLang="zh-TW"/>
          </a:p>
        </p:txBody>
      </p:sp>
    </p:spTree>
    <p:extLst>
      <p:ext uri="{BB962C8B-B14F-4D97-AF65-F5344CB8AC3E}">
        <p14:creationId xmlns:p14="http://schemas.microsoft.com/office/powerpoint/2010/main" val="22487354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dirty="0" smtClean="0"/>
              <a:t>這張真作失竊或毁損～</a:t>
            </a:r>
            <a:r>
              <a:rPr lang="zh-TW" altLang="en-US" sz="3100" dirty="0" smtClean="0"/>
              <a:t>若沒保險，賠得起嗎？由誰賠？</a:t>
            </a:r>
            <a:r>
              <a:rPr lang="zh-TW" altLang="en-US" sz="2200" b="0" dirty="0" smtClean="0">
                <a:solidFill>
                  <a:srgbClr val="00B0F0"/>
                </a:solidFill>
                <a:effectLst>
                  <a:outerShdw blurRad="38100" dist="38100" dir="2700000" algn="tl">
                    <a:srgbClr val="000000">
                      <a:alpha val="43137"/>
                    </a:srgbClr>
                  </a:outerShdw>
                </a:effectLst>
              </a:rPr>
              <a:t>縱使規範廠商賠償，若廠商破產人去樓空</a:t>
            </a:r>
            <a:r>
              <a:rPr lang="en-US" altLang="zh-TW" sz="3100" b="0" dirty="0" smtClean="0">
                <a:solidFill>
                  <a:srgbClr val="00B0F0"/>
                </a:solidFill>
                <a:effectLst/>
              </a:rPr>
              <a:t>..</a:t>
            </a:r>
            <a:endParaRPr lang="zh-TW" altLang="en-US" b="0" dirty="0">
              <a:solidFill>
                <a:srgbClr val="00B0F0"/>
              </a:solidFill>
              <a:effectLst/>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107</a:t>
            </a:fld>
            <a:endParaRPr lang="en-GB" altLang="zh-TW"/>
          </a:p>
        </p:txBody>
      </p:sp>
      <p:pic>
        <p:nvPicPr>
          <p:cNvPr id="55298" name="Picture 2" descr="http://upload.wikimedia.org/wikipedia/commons/thumb/e/ec/Mona_Lisa,_by_Leonardo_da_Vinci,_from_C2RMF_retouched.jpg/230px-Mona_Lisa,_by_Leonardo_da_Vinci,_from_C2RMF_retouch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9055" y="1556792"/>
            <a:ext cx="3384376" cy="5047135"/>
          </a:xfrm>
          <a:prstGeom prst="rect">
            <a:avLst/>
          </a:prstGeom>
          <a:noFill/>
          <a:extLst>
            <a:ext uri="{909E8E84-426E-40DD-AFC4-6F175D3DCCD1}">
              <a14:hiddenFill xmlns:a14="http://schemas.microsoft.com/office/drawing/2010/main">
                <a:solidFill>
                  <a:srgbClr val="FFFFFF"/>
                </a:solidFill>
              </a14:hiddenFill>
            </a:ext>
          </a:extLst>
        </p:spPr>
      </p:pic>
      <p:sp>
        <p:nvSpPr>
          <p:cNvPr id="7" name="橢圓形圖說文字 6">
            <a:hlinkClick r:id="" action="ppaction://noaction"/>
          </p:cNvPr>
          <p:cNvSpPr/>
          <p:nvPr/>
        </p:nvSpPr>
        <p:spPr>
          <a:xfrm flipH="1">
            <a:off x="755576" y="1556792"/>
            <a:ext cx="3024336" cy="1440160"/>
          </a:xfrm>
          <a:prstGeom prst="wedgeEllipseCallout">
            <a:avLst>
              <a:gd name="adj1" fmla="val -57179"/>
              <a:gd name="adj2" fmla="val 58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mn-ea"/>
              </a:rPr>
              <a:t>蒙娜麗莎提醒您：</a:t>
            </a:r>
            <a:endParaRPr lang="en-US" altLang="zh-TW" b="1" dirty="0" smtClean="0">
              <a:latin typeface="+mn-ea"/>
            </a:endParaRPr>
          </a:p>
          <a:p>
            <a:pPr algn="ctr"/>
            <a:r>
              <a:rPr lang="zh-TW" altLang="en-US" b="1" dirty="0" smtClean="0">
                <a:latin typeface="+mn-ea"/>
              </a:rPr>
              <a:t>記得好好規劃保險</a:t>
            </a:r>
            <a:endParaRPr lang="zh-TW" altLang="en-US" b="1" dirty="0">
              <a:latin typeface="+mn-ea"/>
            </a:endParaRPr>
          </a:p>
        </p:txBody>
      </p:sp>
      <p:sp>
        <p:nvSpPr>
          <p:cNvPr id="2" name="文字方塊 1"/>
          <p:cNvSpPr txBox="1"/>
          <p:nvPr/>
        </p:nvSpPr>
        <p:spPr>
          <a:xfrm>
            <a:off x="6804248" y="2780928"/>
            <a:ext cx="2016224" cy="2308324"/>
          </a:xfrm>
          <a:prstGeom prst="rect">
            <a:avLst/>
          </a:prstGeom>
          <a:noFill/>
        </p:spPr>
        <p:txBody>
          <a:bodyPr wrap="square" rtlCol="0">
            <a:spAutoFit/>
          </a:bodyPr>
          <a:lstStyle/>
          <a:p>
            <a:r>
              <a:rPr lang="zh-TW" altLang="en-US" dirty="0" smtClean="0">
                <a:solidFill>
                  <a:schemeClr val="tx1"/>
                </a:solidFill>
                <a:latin typeface="微軟正黑體" panose="020B0604030504040204" pitchFamily="34" charset="-120"/>
                <a:ea typeface="微軟正黑體" panose="020B0604030504040204" pitchFamily="34" charset="-120"/>
              </a:rPr>
              <a:t>不可抗力因素（如超大地震、颱風）造成損害，若未規範保險，原則上由何者承受災損？</a:t>
            </a:r>
            <a:r>
              <a:rPr lang="zh-TW" altLang="en-US" dirty="0" smtClean="0">
                <a:solidFill>
                  <a:srgbClr val="00B0F0"/>
                </a:solidFill>
                <a:latin typeface="微軟正黑體" panose="020B0604030504040204" pitchFamily="34" charset="-120"/>
                <a:ea typeface="微軟正黑體" panose="020B0604030504040204" pitchFamily="34" charset="-120"/>
              </a:rPr>
              <a:t>依契約規定，若無明確規範，原則上可能由業主承受</a:t>
            </a:r>
            <a:endParaRPr lang="zh-TW" altLang="en-US"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08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44B9270-29CC-4BAD-B6E0-20A8F147080D}" type="slidenum">
              <a:rPr lang="zh-TW" altLang="en-GB" smtClean="0"/>
              <a:pPr>
                <a:defRPr/>
              </a:pPr>
              <a:t>108</a:t>
            </a:fld>
            <a:endParaRPr lang="en-GB" altLang="zh-TW"/>
          </a:p>
        </p:txBody>
      </p:sp>
      <p:sp>
        <p:nvSpPr>
          <p:cNvPr id="524290" name="Rectangle 2"/>
          <p:cNvSpPr>
            <a:spLocks noGrp="1" noChangeArrowheads="1"/>
          </p:cNvSpPr>
          <p:nvPr>
            <p:ph type="body" idx="4294967295"/>
          </p:nvPr>
        </p:nvSpPr>
        <p:spPr>
          <a:xfrm>
            <a:off x="611560" y="548680"/>
            <a:ext cx="7488832" cy="1296144"/>
          </a:xfrm>
          <a:gradFill>
            <a:gsLst>
              <a:gs pos="0">
                <a:srgbClr val="FFFFFF"/>
              </a:gs>
              <a:gs pos="50000">
                <a:schemeClr val="accent1"/>
              </a:gs>
              <a:gs pos="100000">
                <a:srgbClr val="FFFFFF"/>
              </a:gs>
            </a:gsLst>
          </a:gradFill>
        </p:spPr>
        <p:txBody>
          <a:bodyPr>
            <a:normAutofit lnSpcReduction="10000"/>
          </a:bodyPr>
          <a:lstStyle/>
          <a:p>
            <a:pPr marL="809625" indent="-809625" eaLnBrk="1" hangingPunct="1">
              <a:buFont typeface="Wingdings" pitchFamily="2" charset="2"/>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sz="3600" dirty="0" smtClean="0">
                <a:solidFill>
                  <a:srgbClr val="9900CC"/>
                </a:solidFill>
                <a:effectLst>
                  <a:outerShdw blurRad="38100" dist="38100" dir="2700000" algn="tl">
                    <a:srgbClr val="C0C0C0"/>
                  </a:outerShdw>
                </a:effectLst>
              </a:rPr>
              <a:t>最終結論：</a:t>
            </a:r>
            <a:endParaRPr lang="en-US" altLang="zh-TW" sz="3600" dirty="0" smtClean="0">
              <a:solidFill>
                <a:srgbClr val="9900CC"/>
              </a:solidFill>
              <a:effectLst>
                <a:outerShdw blurRad="38100" dist="38100" dir="2700000" algn="tl">
                  <a:srgbClr val="C0C0C0"/>
                </a:outerShdw>
              </a:effectLst>
            </a:endParaRPr>
          </a:p>
          <a:p>
            <a:pPr marL="809625" indent="-809625" eaLnBrk="1" hangingPunct="1">
              <a:buFont typeface="Wingdings" pitchFamily="2" charset="2"/>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sz="3600"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今天的課，能幫助你作哪些改變？</a:t>
            </a:r>
            <a:endParaRPr lang="zh-TW" altLang="en-GB" sz="3600"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0" y="2132856"/>
            <a:ext cx="3224355" cy="348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版面配置區 2"/>
          <p:cNvSpPr txBox="1">
            <a:spLocks/>
          </p:cNvSpPr>
          <p:nvPr/>
        </p:nvSpPr>
        <p:spPr>
          <a:xfrm>
            <a:off x="395536" y="2060848"/>
            <a:ext cx="4608512" cy="3168352"/>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11200" indent="-711200">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b="1" u="sng" dirty="0" smtClean="0">
                <a:solidFill>
                  <a:schemeClr val="bg2">
                    <a:lumMod val="25000"/>
                  </a:schemeClr>
                </a:solidFill>
                <a:latin typeface="標楷體" pitchFamily="65" charset="-120"/>
                <a:ea typeface="標楷體" pitchFamily="65" charset="-120"/>
              </a:rPr>
              <a:t>一、採購是法律行為：</a:t>
            </a:r>
            <a:r>
              <a:rPr lang="zh-TW" altLang="en-GB" b="1" dirty="0" smtClean="0">
                <a:solidFill>
                  <a:srgbClr val="FF0000"/>
                </a:solidFill>
                <a:latin typeface="標楷體" pitchFamily="65" charset="-120"/>
                <a:ea typeface="標楷體" pitchFamily="65" charset="-120"/>
              </a:rPr>
              <a:t>法律</a:t>
            </a:r>
            <a:r>
              <a:rPr lang="zh-TW" altLang="en-US" b="1" dirty="0" smtClean="0">
                <a:solidFill>
                  <a:srgbClr val="FF0000"/>
                </a:solidFill>
                <a:latin typeface="標楷體" pitchFamily="65" charset="-120"/>
                <a:ea typeface="標楷體" pitchFamily="65" charset="-120"/>
              </a:rPr>
              <a:t>不會保護好人，法律也不會偏袒壞人；法律是</a:t>
            </a:r>
            <a:r>
              <a:rPr lang="zh-TW" altLang="en-GB" b="1" dirty="0" smtClean="0">
                <a:solidFill>
                  <a:srgbClr val="FF0000"/>
                </a:solidFill>
                <a:latin typeface="標楷體" pitchFamily="65" charset="-120"/>
                <a:ea typeface="標楷體" pitchFamily="65" charset="-120"/>
              </a:rPr>
              <a:t>保護懂法律的人</a:t>
            </a:r>
            <a:r>
              <a:rPr lang="zh-TW" altLang="en-US" b="1" dirty="0" smtClean="0">
                <a:solidFill>
                  <a:srgbClr val="FF0000"/>
                </a:solidFill>
                <a:latin typeface="標楷體" pitchFamily="65" charset="-120"/>
                <a:ea typeface="標楷體" pitchFamily="65" charset="-120"/>
              </a:rPr>
              <a:t>。</a:t>
            </a:r>
            <a:endParaRPr lang="en-US" altLang="zh-TW" b="1" dirty="0" smtClean="0">
              <a:solidFill>
                <a:srgbClr val="FF0000"/>
              </a:solidFill>
              <a:latin typeface="標楷體" pitchFamily="65" charset="-120"/>
              <a:ea typeface="標楷體" pitchFamily="65" charset="-120"/>
            </a:endParaRPr>
          </a:p>
          <a:p>
            <a:pPr marL="711200" indent="-711200">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b="1" u="sng" dirty="0">
                <a:solidFill>
                  <a:schemeClr val="bg2">
                    <a:lumMod val="25000"/>
                  </a:schemeClr>
                </a:solidFill>
                <a:latin typeface="標楷體" pitchFamily="65" charset="-120"/>
                <a:ea typeface="標楷體" pitchFamily="65" charset="-120"/>
              </a:rPr>
              <a:t>二</a:t>
            </a:r>
            <a:r>
              <a:rPr lang="zh-TW" altLang="en-US" b="1" u="sng" dirty="0" smtClean="0">
                <a:solidFill>
                  <a:schemeClr val="bg2">
                    <a:lumMod val="25000"/>
                  </a:schemeClr>
                </a:solidFill>
                <a:latin typeface="標楷體" pitchFamily="65" charset="-120"/>
                <a:ea typeface="標楷體" pitchFamily="65" charset="-120"/>
              </a:rPr>
              <a:t>、採購程序重點：</a:t>
            </a:r>
            <a:r>
              <a:rPr lang="zh-TW" altLang="en-US" b="1" dirty="0" smtClean="0">
                <a:solidFill>
                  <a:srgbClr val="FF0000"/>
                </a:solidFill>
                <a:latin typeface="標楷體" pitchFamily="65" charset="-120"/>
                <a:ea typeface="標楷體" pitchFamily="65" charset="-120"/>
              </a:rPr>
              <a:t>清楚責任區分，務請善用專業參與及程序正義機制！</a:t>
            </a:r>
            <a:endParaRPr lang="en-US" altLang="zh-TW"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518220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109</a:t>
            </a:fld>
            <a:endParaRPr lang="en-GB" altLang="zh-TW"/>
          </a:p>
        </p:txBody>
      </p:sp>
      <p:sp>
        <p:nvSpPr>
          <p:cNvPr id="4" name="標題 3"/>
          <p:cNvSpPr>
            <a:spLocks noGrp="1"/>
          </p:cNvSpPr>
          <p:nvPr>
            <p:ph type="title"/>
          </p:nvPr>
        </p:nvSpPr>
        <p:spPr/>
        <p:txBody>
          <a:bodyPr/>
          <a:lstStyle/>
          <a:p>
            <a:endParaRPr lang="zh-TW"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6790" cy="731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979712" y="1844824"/>
            <a:ext cx="2593683" cy="646331"/>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引用時，請留意著作權問題！</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406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39552" y="1268760"/>
            <a:ext cx="8229600" cy="4972008"/>
          </a:xfrm>
        </p:spPr>
        <p:txBody>
          <a:bodyPr>
            <a:normAutofit fontScale="70000" lnSpcReduction="20000"/>
          </a:bodyPr>
          <a:lstStyle/>
          <a:p>
            <a:pPr marL="625475" indent="-515938">
              <a:buNone/>
            </a:pP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契約所含各種文件之內容如有不一致之處，除另有規定外，依下列原則處理</a:t>
            </a:r>
            <a:r>
              <a:rPr lang="zh-TW"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898525" indent="-255588">
              <a:buNone/>
            </a:pPr>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招標文件內之投標須知及契約條款優於招標文件內之其他文件所附記之條款。但附記之條款有特別聲明者，不在此限。</a:t>
            </a:r>
          </a:p>
          <a:p>
            <a:pPr marL="898525" indent="-255588">
              <a:buNone/>
            </a:pPr>
            <a:r>
              <a:rPr lang="en-US" altLang="zh-TW" dirty="0">
                <a:solidFill>
                  <a:srgbClr val="FF0000"/>
                </a:solidFill>
                <a:latin typeface="標楷體" panose="03000509000000000000" pitchFamily="65" charset="-120"/>
                <a:ea typeface="標楷體" panose="03000509000000000000" pitchFamily="65" charset="-120"/>
              </a:rPr>
              <a:t>2.</a:t>
            </a:r>
            <a:r>
              <a:rPr lang="zh-TW" altLang="zh-TW" dirty="0">
                <a:solidFill>
                  <a:srgbClr val="FF0000"/>
                </a:solidFill>
                <a:latin typeface="標楷體" panose="03000509000000000000" pitchFamily="65" charset="-120"/>
                <a:ea typeface="標楷體" panose="03000509000000000000" pitchFamily="65" charset="-120"/>
              </a:rPr>
              <a:t>招標文件之內容優於投標文件之內容。但投標文件之內容經機關審定優於招標文件之內容者，不在此限。招標文件如允許廠商於投標文件內特別聲明，並經機關於審標時接受者，以投標文件之內容為準。</a:t>
            </a:r>
          </a:p>
          <a:p>
            <a:pPr marL="898525" indent="-255588">
              <a:buNone/>
            </a:pPr>
            <a:r>
              <a:rPr lang="en-US" altLang="zh-TW" dirty="0">
                <a:latin typeface="標楷體" panose="03000509000000000000" pitchFamily="65" charset="-120"/>
                <a:ea typeface="標楷體" panose="03000509000000000000" pitchFamily="65" charset="-120"/>
              </a:rPr>
              <a:t>3.</a:t>
            </a:r>
            <a:r>
              <a:rPr lang="zh-TW" altLang="zh-TW" dirty="0">
                <a:latin typeface="標楷體" panose="03000509000000000000" pitchFamily="65" charset="-120"/>
                <a:ea typeface="標楷體" panose="03000509000000000000" pitchFamily="65" charset="-120"/>
              </a:rPr>
              <a:t>文件經機關審定之日期較新者優於審定日期較舊者。</a:t>
            </a:r>
          </a:p>
          <a:p>
            <a:pPr marL="898525" indent="-255588">
              <a:buNone/>
            </a:pP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大比例尺圖者優於小比例尺圖者。</a:t>
            </a:r>
          </a:p>
          <a:p>
            <a:pPr marL="898525" indent="-255588">
              <a:buNone/>
            </a:pP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決標紀錄之內容優於開標或議價紀錄之內容。</a:t>
            </a:r>
          </a:p>
          <a:p>
            <a:pPr marL="898525" indent="-255588">
              <a:buNone/>
            </a:pPr>
            <a:r>
              <a:rPr lang="en-US" altLang="zh-TW" dirty="0">
                <a:solidFill>
                  <a:srgbClr val="FF0000"/>
                </a:solidFill>
                <a:latin typeface="標楷體" panose="03000509000000000000" pitchFamily="65" charset="-120"/>
                <a:ea typeface="標楷體" panose="03000509000000000000" pitchFamily="65" charset="-120"/>
              </a:rPr>
              <a:t>6.</a:t>
            </a:r>
            <a:r>
              <a:rPr lang="zh-TW" altLang="zh-TW" dirty="0">
                <a:solidFill>
                  <a:srgbClr val="FF0000"/>
                </a:solidFill>
                <a:latin typeface="標楷體" panose="03000509000000000000" pitchFamily="65" charset="-120"/>
                <a:ea typeface="標楷體" panose="03000509000000000000" pitchFamily="65" charset="-120"/>
              </a:rPr>
              <a:t>同一優先順位之文件，其內容有不一致之處，屬機關文件者，以對廠商有利者為準；屬廠商文件者，以對機關有利者為準。</a:t>
            </a:r>
          </a:p>
          <a:p>
            <a:pPr marL="898525" indent="-255588">
              <a:buNone/>
            </a:pPr>
            <a:r>
              <a:rPr lang="en-US" altLang="zh-TW" dirty="0">
                <a:solidFill>
                  <a:srgbClr val="FF0000"/>
                </a:solidFill>
                <a:latin typeface="標楷體" panose="03000509000000000000" pitchFamily="65" charset="-120"/>
                <a:ea typeface="標楷體" panose="03000509000000000000" pitchFamily="65" charset="-120"/>
              </a:rPr>
              <a:t>7.</a:t>
            </a:r>
            <a:r>
              <a:rPr lang="zh-TW" altLang="zh-TW" dirty="0">
                <a:solidFill>
                  <a:srgbClr val="FF0000"/>
                </a:solidFill>
                <a:latin typeface="標楷體" panose="03000509000000000000" pitchFamily="65" charset="-120"/>
                <a:ea typeface="標楷體" panose="03000509000000000000" pitchFamily="65" charset="-120"/>
              </a:rPr>
              <a:t>本契約之附件與本契約內之廠商文件，其內容與本契約條文有歧異者，除對機關較有利者外，其歧異部分無效。</a:t>
            </a:r>
          </a:p>
          <a:p>
            <a:pPr marL="898525" indent="-255588">
              <a:buNone/>
            </a:pPr>
            <a:r>
              <a:rPr lang="en-US" altLang="zh-TW" dirty="0">
                <a:solidFill>
                  <a:srgbClr val="FF0000"/>
                </a:solidFill>
                <a:latin typeface="標楷體" panose="03000509000000000000" pitchFamily="65" charset="-120"/>
                <a:ea typeface="標楷體" panose="03000509000000000000" pitchFamily="65" charset="-120"/>
              </a:rPr>
              <a:t>8.</a:t>
            </a:r>
            <a:r>
              <a:rPr lang="zh-TW" altLang="zh-TW" dirty="0">
                <a:solidFill>
                  <a:srgbClr val="FF0000"/>
                </a:solidFill>
                <a:latin typeface="標楷體" panose="03000509000000000000" pitchFamily="65" charset="-120"/>
                <a:ea typeface="標楷體" panose="03000509000000000000" pitchFamily="65" charset="-120"/>
              </a:rPr>
              <a:t>招標文件內之標價清單，其品項名稱、規格、數量，優於招標文件內其他文件之內容。</a:t>
            </a:r>
          </a:p>
          <a:p>
            <a:pPr marL="625475" indent="-515938">
              <a:buNone/>
            </a:pP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契約文件之一切規定得互為補充，如仍有不明確之處，應依公平合理原則解釋之。如有爭議，依採購法之規定處理。</a:t>
            </a:r>
          </a:p>
        </p:txBody>
      </p:sp>
      <p:sp>
        <p:nvSpPr>
          <p:cNvPr id="108546" name="投影片編號版面配置區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buFont typeface="Arial" charset="0"/>
              <a:buNone/>
            </a:pPr>
            <a:fld id="{B4837E96-3874-4307-B1E0-B58626374385}" type="slidenum">
              <a:rPr lang="zh-TW" altLang="en-GB">
                <a:latin typeface="Arial" charset="0"/>
                <a:ea typeface="新細明體" charset="-120"/>
              </a:rPr>
              <a:pPr>
                <a:buFont typeface="Arial" charset="0"/>
                <a:buNone/>
              </a:pPr>
              <a:t>11</a:t>
            </a:fld>
            <a:endParaRPr lang="en-GB" altLang="zh-TW">
              <a:latin typeface="Arial" charset="0"/>
              <a:ea typeface="新細明體" charset="-120"/>
            </a:endParaRPr>
          </a:p>
        </p:txBody>
      </p:sp>
      <p:sp>
        <p:nvSpPr>
          <p:cNvPr id="293890" name="Rectangle 2"/>
          <p:cNvSpPr>
            <a:spLocks noGrp="1" noChangeArrowheads="1"/>
          </p:cNvSpPr>
          <p:nvPr>
            <p:ph type="title"/>
          </p:nvPr>
        </p:nvSpPr>
        <p:spPr>
          <a:xfrm>
            <a:off x="457200" y="44624"/>
            <a:ext cx="8229600" cy="1143000"/>
          </a:xfrm>
          <a:ln>
            <a:round/>
            <a:headEnd/>
            <a:tailEnd/>
          </a:ln>
        </p:spPr>
        <p:txBody>
          <a:bodyPr wrap="square" lIns="21240" tIns="10800" rIns="21240" bIns="10800" numCol="1" anchorCtr="0" compatLnSpc="1">
            <a:prstTxWarp prst="textNoShape">
              <a:avLst/>
            </a:prstTxWarp>
          </a:bodyPr>
          <a:lstStyle/>
          <a:p>
            <a:pPr fontAlgn="auto">
              <a:spcAft>
                <a:spcPts val="0"/>
              </a:spcAft>
              <a:defRPr/>
            </a:pPr>
            <a:r>
              <a:rPr lang="zh-TW" altLang="en-US" dirty="0">
                <a:latin typeface="標楷體" pitchFamily="65" charset="-120"/>
                <a:ea typeface="標楷體" pitchFamily="65" charset="-120"/>
              </a:rPr>
              <a:t>政府採購契約範本第一條</a:t>
            </a:r>
            <a:r>
              <a:rPr lang="zh-TW" altLang="en-US" sz="2800" dirty="0">
                <a:latin typeface="標楷體" pitchFamily="65" charset="-120"/>
                <a:ea typeface="標楷體" pitchFamily="65" charset="-120"/>
              </a:rPr>
              <a:t>（摘錄）</a:t>
            </a:r>
          </a:p>
        </p:txBody>
      </p:sp>
    </p:spTree>
    <p:extLst>
      <p:ext uri="{BB962C8B-B14F-4D97-AF65-F5344CB8AC3E}">
        <p14:creationId xmlns:p14="http://schemas.microsoft.com/office/powerpoint/2010/main" val="25228210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457200" y="1481138"/>
            <a:ext cx="6059016" cy="5116214"/>
          </a:xfrm>
          <a:solidFill>
            <a:schemeClr val="bg1"/>
          </a:solidFill>
        </p:spPr>
        <p:txBody>
          <a:bodyPr>
            <a:normAutofit fontScale="92500" lnSpcReduction="10000"/>
          </a:bodyPr>
          <a:lstStyle/>
          <a:p>
            <a:r>
              <a:rPr lang="zh-TW"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民法</a:t>
            </a:r>
            <a:r>
              <a:rPr lang="zh-TW" altLang="zh-TW" sz="2400" b="1" dirty="0">
                <a:latin typeface="標楷體" panose="03000509000000000000" pitchFamily="65" charset="-120"/>
                <a:ea typeface="標楷體" panose="03000509000000000000" pitchFamily="65" charset="-120"/>
              </a:rPr>
              <a:t>第九十八條</a:t>
            </a:r>
            <a:r>
              <a:rPr lang="zh-TW" altLang="zh-TW" sz="2400" dirty="0">
                <a:latin typeface="標楷體" panose="03000509000000000000" pitchFamily="65" charset="-120"/>
                <a:ea typeface="標楷體" panose="03000509000000000000" pitchFamily="65" charset="-120"/>
              </a:rPr>
              <a:t>規定：「解釋意思表示，</a:t>
            </a:r>
            <a:r>
              <a:rPr lang="zh-TW" altLang="zh-TW" sz="2400" b="1" dirty="0">
                <a:solidFill>
                  <a:srgbClr val="0000FF"/>
                </a:solidFill>
                <a:latin typeface="標楷體" panose="03000509000000000000" pitchFamily="65" charset="-120"/>
                <a:ea typeface="標楷體" panose="03000509000000000000" pitchFamily="65" charset="-120"/>
              </a:rPr>
              <a:t>應探求當事人之真意</a:t>
            </a:r>
            <a:r>
              <a:rPr lang="zh-TW" altLang="zh-TW" sz="2400" dirty="0">
                <a:latin typeface="標楷體" panose="03000509000000000000" pitchFamily="65" charset="-120"/>
                <a:ea typeface="標楷體" panose="03000509000000000000" pitchFamily="65" charset="-120"/>
              </a:rPr>
              <a:t>，不得拘泥於所用之辭</a:t>
            </a:r>
            <a:r>
              <a:rPr lang="zh-TW" altLang="zh-TW" sz="2400" dirty="0" smtClean="0">
                <a:latin typeface="標楷體" panose="03000509000000000000" pitchFamily="65" charset="-120"/>
                <a:ea typeface="標楷體" panose="03000509000000000000" pitchFamily="65" charset="-120"/>
              </a:rPr>
              <a:t>句。</a:t>
            </a:r>
            <a:r>
              <a:rPr lang="zh-TW" altLang="zh-TW" sz="2400" dirty="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行政</a:t>
            </a:r>
            <a:r>
              <a:rPr lang="zh-TW" altLang="zh-TW" sz="24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程序</a:t>
            </a:r>
            <a:r>
              <a:rPr lang="zh-TW"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法</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en-US" altLang="zh-TW"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r>
              <a:rPr lang="zh-TW" altLang="zh-TW" sz="2000" b="1" dirty="0" smtClean="0">
                <a:latin typeface="標楷體" panose="03000509000000000000" pitchFamily="65" charset="-120"/>
                <a:ea typeface="標楷體" panose="03000509000000000000" pitchFamily="65" charset="-120"/>
              </a:rPr>
              <a:t>第</a:t>
            </a:r>
            <a:r>
              <a:rPr lang="zh-TW" altLang="en-US" sz="2000" b="1" dirty="0" smtClean="0">
                <a:latin typeface="標楷體" panose="03000509000000000000" pitchFamily="65" charset="-120"/>
                <a:ea typeface="標楷體" panose="03000509000000000000" pitchFamily="65" charset="-120"/>
              </a:rPr>
              <a:t>五</a:t>
            </a:r>
            <a:r>
              <a:rPr lang="zh-TW" altLang="zh-TW" sz="2000" b="1" dirty="0" smtClean="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行為之內容應明確</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1"/>
            <a:r>
              <a:rPr lang="zh-TW" altLang="zh-TW" sz="2000" b="1" dirty="0" smtClean="0">
                <a:latin typeface="標楷體" panose="03000509000000000000" pitchFamily="65" charset="-120"/>
                <a:ea typeface="標楷體" panose="03000509000000000000" pitchFamily="65" charset="-120"/>
              </a:rPr>
              <a:t>第</a:t>
            </a:r>
            <a:r>
              <a:rPr lang="zh-TW" altLang="en-US" sz="2000" b="1" dirty="0" smtClean="0">
                <a:latin typeface="標楷體" panose="03000509000000000000" pitchFamily="65" charset="-120"/>
                <a:ea typeface="標楷體" panose="03000509000000000000" pitchFamily="65" charset="-120"/>
              </a:rPr>
              <a:t>六</a:t>
            </a:r>
            <a:r>
              <a:rPr lang="zh-TW" altLang="zh-TW" sz="2000" b="1" dirty="0" smtClean="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行為，非有正當理由，不得為差別待遇。</a:t>
            </a:r>
            <a:endParaRPr lang="en-US" altLang="zh-TW" sz="2000" dirty="0" smtClean="0">
              <a:latin typeface="標楷體" panose="03000509000000000000" pitchFamily="65" charset="-120"/>
              <a:ea typeface="標楷體" panose="03000509000000000000" pitchFamily="65" charset="-120"/>
            </a:endParaRPr>
          </a:p>
          <a:p>
            <a:pPr lvl="1"/>
            <a:r>
              <a:rPr lang="zh-TW" altLang="zh-TW" sz="2000" b="1" dirty="0" smtClean="0">
                <a:latin typeface="標楷體" panose="03000509000000000000" pitchFamily="65" charset="-120"/>
                <a:ea typeface="標楷體" panose="03000509000000000000" pitchFamily="65" charset="-120"/>
              </a:rPr>
              <a:t>第</a:t>
            </a:r>
            <a:r>
              <a:rPr lang="zh-TW" altLang="en-US" sz="2000" b="1" dirty="0" smtClean="0">
                <a:latin typeface="標楷體" panose="03000509000000000000" pitchFamily="65" charset="-120"/>
                <a:ea typeface="標楷體" panose="03000509000000000000" pitchFamily="65" charset="-120"/>
              </a:rPr>
              <a:t>七</a:t>
            </a:r>
            <a:r>
              <a:rPr lang="zh-TW" altLang="zh-TW" sz="2000" b="1" dirty="0" smtClean="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行為，應依下列原則為之</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一、採取之方法應有助於目的之達成。 二、有多種同樣能達成目的之方法時，應選擇對人民權益損害最少者。 三、</a:t>
            </a:r>
            <a:r>
              <a:rPr lang="zh-TW" altLang="en-US" sz="2100" b="1" dirty="0">
                <a:solidFill>
                  <a:srgbClr val="0000FF"/>
                </a:solidFill>
                <a:latin typeface="標楷體" panose="03000509000000000000" pitchFamily="65" charset="-120"/>
                <a:ea typeface="標楷體" panose="03000509000000000000" pitchFamily="65" charset="-120"/>
              </a:rPr>
              <a:t>採取之方法所造成之損害不得與欲達成目的之利益顯失均衡</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1"/>
            <a:r>
              <a:rPr lang="zh-TW" altLang="zh-TW" sz="2000" b="1" dirty="0" smtClean="0">
                <a:latin typeface="標楷體" panose="03000509000000000000" pitchFamily="65" charset="-120"/>
                <a:ea typeface="標楷體" panose="03000509000000000000" pitchFamily="65" charset="-120"/>
              </a:rPr>
              <a:t>第</a:t>
            </a:r>
            <a:r>
              <a:rPr lang="zh-TW" altLang="en-US" sz="2000" b="1" dirty="0" smtClean="0">
                <a:latin typeface="標楷體" panose="03000509000000000000" pitchFamily="65" charset="-120"/>
                <a:ea typeface="標楷體" panose="03000509000000000000" pitchFamily="65" charset="-120"/>
              </a:rPr>
              <a:t>八</a:t>
            </a:r>
            <a:r>
              <a:rPr lang="zh-TW" altLang="zh-TW" sz="2000" b="1" dirty="0" smtClean="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行為，應以誠實信用之方法為之，並應保護人民正當合理之信賴</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1"/>
            <a:r>
              <a:rPr lang="zh-TW" altLang="zh-TW" sz="2000" b="1" dirty="0" smtClean="0">
                <a:latin typeface="標楷體" panose="03000509000000000000" pitchFamily="65" charset="-120"/>
                <a:ea typeface="標楷體" panose="03000509000000000000" pitchFamily="65" charset="-120"/>
              </a:rPr>
              <a:t>第</a:t>
            </a:r>
            <a:r>
              <a:rPr lang="zh-TW" altLang="en-US" sz="2000" b="1" dirty="0" smtClean="0">
                <a:latin typeface="標楷體" panose="03000509000000000000" pitchFamily="65" charset="-120"/>
                <a:ea typeface="標楷體" panose="03000509000000000000" pitchFamily="65" charset="-120"/>
              </a:rPr>
              <a:t>九</a:t>
            </a:r>
            <a:r>
              <a:rPr lang="zh-TW" altLang="zh-TW" sz="2000" b="1" dirty="0" smtClean="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機關就該管行政程序，應於</a:t>
            </a:r>
            <a:r>
              <a:rPr lang="zh-TW" altLang="en-US" sz="2000" b="1" dirty="0">
                <a:solidFill>
                  <a:srgbClr val="0000FF"/>
                </a:solidFill>
                <a:latin typeface="標楷體" panose="03000509000000000000" pitchFamily="65" charset="-120"/>
                <a:ea typeface="標楷體" panose="03000509000000000000" pitchFamily="65" charset="-120"/>
              </a:rPr>
              <a:t>當事人有利及不利之情形，一律注意</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lvl="1"/>
            <a:r>
              <a:rPr lang="zh-TW" altLang="zh-TW" sz="2000" b="1" dirty="0">
                <a:latin typeface="標楷體" panose="03000509000000000000" pitchFamily="65" charset="-120"/>
                <a:ea typeface="標楷體" panose="03000509000000000000" pitchFamily="65" charset="-120"/>
              </a:rPr>
              <a:t>第十</a:t>
            </a:r>
            <a:r>
              <a:rPr lang="zh-TW" altLang="zh-TW" sz="2000" b="1" dirty="0" smtClean="0">
                <a:latin typeface="標楷體" panose="03000509000000000000" pitchFamily="65" charset="-120"/>
                <a:ea typeface="標楷體" panose="03000509000000000000" pitchFamily="65" charset="-120"/>
              </a:rPr>
              <a:t>條</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行政</a:t>
            </a:r>
            <a:r>
              <a:rPr lang="zh-TW" altLang="en-US" sz="2000" dirty="0">
                <a:latin typeface="標楷體" panose="03000509000000000000" pitchFamily="65" charset="-120"/>
                <a:ea typeface="標楷體" panose="03000509000000000000" pitchFamily="65" charset="-120"/>
              </a:rPr>
              <a:t>機關行使裁量權，不得逾越法定之裁量範圍，並應符合法規授權之</a:t>
            </a:r>
            <a:r>
              <a:rPr lang="zh-TW" altLang="en-US" sz="2000" dirty="0" smtClean="0">
                <a:latin typeface="標楷體" panose="03000509000000000000" pitchFamily="65" charset="-120"/>
                <a:ea typeface="標楷體" panose="03000509000000000000" pitchFamily="65" charset="-120"/>
              </a:rPr>
              <a:t>目的。</a:t>
            </a:r>
            <a:endParaRPr lang="en-US" altLang="zh-TW" sz="20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6" name="標題 5"/>
          <p:cNvSpPr>
            <a:spLocks noGrp="1"/>
          </p:cNvSpPr>
          <p:nvPr>
            <p:ph type="title"/>
          </p:nvPr>
        </p:nvSpPr>
        <p:spPr/>
        <p:txBody>
          <a:bodyPr/>
          <a:lstStyle/>
          <a:p>
            <a:r>
              <a:rPr lang="zh-TW" altLang="en-US" dirty="0" smtClean="0"/>
              <a:t>相關法令及保障</a:t>
            </a:r>
            <a:endParaRPr lang="zh-TW" altLang="en-US" dirty="0"/>
          </a:p>
        </p:txBody>
      </p:sp>
      <p:sp>
        <p:nvSpPr>
          <p:cNvPr id="5" name="投影片編號版面配置區 4"/>
          <p:cNvSpPr>
            <a:spLocks noGrp="1"/>
          </p:cNvSpPr>
          <p:nvPr>
            <p:ph type="sldNum" sz="quarter" idx="12"/>
          </p:nvPr>
        </p:nvSpPr>
        <p:spPr/>
        <p:txBody>
          <a:bodyPr/>
          <a:lstStyle/>
          <a:p>
            <a:pPr>
              <a:defRPr/>
            </a:pPr>
            <a:fld id="{1B769632-6DCF-4A27-8BD7-8F140EAA3BF0}" type="slidenum">
              <a:rPr lang="zh-TW" altLang="en-GB" smtClean="0"/>
              <a:pPr>
                <a:defRPr/>
              </a:pPr>
              <a:t>110</a:t>
            </a:fld>
            <a:endParaRPr lang="en-GB" altLang="zh-TW"/>
          </a:p>
        </p:txBody>
      </p:sp>
      <p:pic>
        <p:nvPicPr>
          <p:cNvPr id="8" name="Picture 6"/>
          <p:cNvPicPr>
            <a:picLocks noChangeAspect="1" noChangeArrowheads="1"/>
          </p:cNvPicPr>
          <p:nvPr/>
        </p:nvPicPr>
        <p:blipFill>
          <a:blip r:embed="rId2"/>
          <a:srcRect/>
          <a:stretch>
            <a:fillRect/>
          </a:stretch>
        </p:blipFill>
        <p:spPr>
          <a:xfrm>
            <a:off x="6732240" y="2780928"/>
            <a:ext cx="2160240" cy="2160240"/>
          </a:xfrm>
          <a:prstGeom prst="rect">
            <a:avLst/>
          </a:prstGeom>
        </p:spPr>
      </p:pic>
    </p:spTree>
    <p:extLst>
      <p:ext uri="{BB962C8B-B14F-4D97-AF65-F5344CB8AC3E}">
        <p14:creationId xmlns:p14="http://schemas.microsoft.com/office/powerpoint/2010/main" val="16490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42" name="Rectangle 2"/>
          <p:cNvSpPr>
            <a:spLocks noGrp="1" noChangeArrowheads="1"/>
          </p:cNvSpPr>
          <p:nvPr>
            <p:ph type="body" sz="half" idx="1"/>
          </p:nvPr>
        </p:nvSpPr>
        <p:spPr>
          <a:xfrm>
            <a:off x="1691469" y="1268760"/>
            <a:ext cx="2952750" cy="1008062"/>
          </a:xfrm>
          <a:noFill/>
        </p:spPr>
        <p:txBody>
          <a:bodyPr/>
          <a:lstStyle/>
          <a:p>
            <a:pPr marL="809625" indent="-809625" algn="l" eaLnBrk="1" hangingPunct="1">
              <a:lnSpc>
                <a:spcPct val="100000"/>
              </a:lnSpc>
              <a:spcBef>
                <a:spcPct val="20000"/>
              </a:spcBef>
              <a:buClr>
                <a:srgbClr val="000000"/>
              </a:buClr>
              <a:buFont typeface="Times New Roman" pitchFamily="18" charset="0"/>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GB" sz="5400" dirty="0" smtClean="0">
                <a:solidFill>
                  <a:srgbClr val="FF0000"/>
                </a:solidFill>
                <a:effectLst>
                  <a:outerShdw blurRad="38100" dist="38100" dir="2700000" algn="tl">
                    <a:srgbClr val="C0C0C0"/>
                  </a:outerShdw>
                </a:effectLst>
                <a:latin typeface="Times New Roman" pitchFamily="18" charset="0"/>
                <a:ea typeface="標楷體" pitchFamily="65" charset="-120"/>
              </a:rPr>
              <a:t>報</a:t>
            </a:r>
            <a:r>
              <a:rPr lang="zh-TW" altLang="en-GB" sz="5400" dirty="0" smtClean="0">
                <a:solidFill>
                  <a:srgbClr val="FF9900"/>
                </a:solidFill>
                <a:effectLst>
                  <a:outerShdw blurRad="38100" dist="38100" dir="2700000" algn="tl">
                    <a:srgbClr val="C0C0C0"/>
                  </a:outerShdw>
                </a:effectLst>
                <a:latin typeface="Times New Roman" pitchFamily="18" charset="0"/>
                <a:ea typeface="標楷體" pitchFamily="65" charset="-120"/>
              </a:rPr>
              <a:t>告</a:t>
            </a:r>
            <a:r>
              <a:rPr lang="zh-TW" altLang="en-GB" sz="5400" dirty="0" smtClean="0">
                <a:solidFill>
                  <a:srgbClr val="00CC00"/>
                </a:solidFill>
                <a:effectLst>
                  <a:outerShdw blurRad="38100" dist="38100" dir="2700000" algn="tl">
                    <a:srgbClr val="C0C0C0"/>
                  </a:outerShdw>
                </a:effectLst>
                <a:latin typeface="Times New Roman" pitchFamily="18" charset="0"/>
                <a:ea typeface="標楷體" pitchFamily="65" charset="-120"/>
              </a:rPr>
              <a:t>完</a:t>
            </a:r>
            <a:r>
              <a:rPr lang="zh-TW" altLang="en-GB" sz="5400" dirty="0" smtClean="0">
                <a:solidFill>
                  <a:srgbClr val="0066FF"/>
                </a:solidFill>
                <a:effectLst>
                  <a:outerShdw blurRad="38100" dist="38100" dir="2700000" algn="tl">
                    <a:srgbClr val="C0C0C0"/>
                  </a:outerShdw>
                </a:effectLst>
                <a:latin typeface="Times New Roman" pitchFamily="18" charset="0"/>
                <a:ea typeface="標楷體" pitchFamily="65" charset="-120"/>
              </a:rPr>
              <a:t>畢</a:t>
            </a:r>
          </a:p>
        </p:txBody>
      </p:sp>
      <p:pic>
        <p:nvPicPr>
          <p:cNvPr id="522245" name="Picture 5" descr="countrysides,flowers,hills,landscapes,Nature,Plants,山丘,植物,自然,花,鄉間,風景"/>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0072" y="1844824"/>
            <a:ext cx="3095625" cy="3095625"/>
          </a:xfrm>
          <a:noFill/>
          <a:extLst>
            <a:ext uri="{909E8E84-426E-40DD-AFC4-6F175D3DCCD1}">
              <a14:hiddenFill xmlns:a14="http://schemas.microsoft.com/office/drawing/2010/main">
                <a:gradFill rotWithShape="0">
                  <a:gsLst>
                    <a:gs pos="0">
                      <a:srgbClr val="FFFFFF"/>
                    </a:gs>
                    <a:gs pos="50000">
                      <a:srgbClr val="66FF99"/>
                    </a:gs>
                    <a:gs pos="100000">
                      <a:srgbClr val="FFFFFF"/>
                    </a:gs>
                  </a:gsLst>
                  <a:lin ang="13500000" scaled="1"/>
                </a:gradFill>
              </a14:hiddenFill>
            </a:ext>
          </a:extLst>
        </p:spPr>
      </p:pic>
      <p:sp>
        <p:nvSpPr>
          <p:cNvPr id="7" name="投影片編號版面配置區 6"/>
          <p:cNvSpPr>
            <a:spLocks noGrp="1"/>
          </p:cNvSpPr>
          <p:nvPr>
            <p:ph type="sldNum" idx="12"/>
          </p:nvPr>
        </p:nvSpPr>
        <p:spPr/>
        <p:txBody>
          <a:bodyPr/>
          <a:lstStyle/>
          <a:p>
            <a:pPr>
              <a:defRPr/>
            </a:pPr>
            <a:fld id="{87A25F57-A6D0-4673-83BD-B0191FDD5035}" type="slidenum">
              <a:rPr lang="zh-TW" altLang="en-GB"/>
              <a:pPr>
                <a:defRPr/>
              </a:pPr>
              <a:t>111</a:t>
            </a:fld>
            <a:endParaRPr lang="en-GB" altLang="zh-TW"/>
          </a:p>
        </p:txBody>
      </p:sp>
      <p:sp>
        <p:nvSpPr>
          <p:cNvPr id="522244" name="Rectangle 4"/>
          <p:cNvSpPr>
            <a:spLocks noChangeArrowheads="1"/>
          </p:cNvSpPr>
          <p:nvPr/>
        </p:nvSpPr>
        <p:spPr bwMode="auto">
          <a:xfrm>
            <a:off x="1258888" y="188913"/>
            <a:ext cx="7345362" cy="720725"/>
          </a:xfrm>
          <a:prstGeom prst="rect">
            <a:avLst/>
          </a:prstGeom>
          <a:noFill/>
          <a:ln w="9525">
            <a:noFill/>
            <a:round/>
            <a:headEnd/>
            <a:tailEnd/>
          </a:ln>
          <a:effectLst/>
        </p:spPr>
        <p:txBody>
          <a:bodyPr lIns="21240" tIns="10800" rIns="21240" bIns="10800" anchor="ctr"/>
          <a:lstStyle/>
          <a:p>
            <a:pPr algn="r">
              <a:buClr>
                <a:srgbClr val="3366FF"/>
              </a:buClr>
              <a:buSzPct val="100000"/>
              <a:buFont typeface="新細明體" pitchFamily="18" charset="-12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zh-TW" altLang="en-GB" sz="2800" b="1" u="sng">
              <a:solidFill>
                <a:srgbClr val="3366FF"/>
              </a:solidFill>
              <a:effectLst>
                <a:outerShdw blurRad="38100" dist="38100" dir="2700000" algn="tl">
                  <a:srgbClr val="C0C0C0"/>
                </a:outerShdw>
              </a:effectLst>
              <a:latin typeface="新細明體" pitchFamily="18" charset="-120"/>
            </a:endParaRPr>
          </a:p>
        </p:txBody>
      </p:sp>
      <p:sp>
        <p:nvSpPr>
          <p:cNvPr id="522246" name="Text Box 6"/>
          <p:cNvSpPr txBox="1">
            <a:spLocks noChangeArrowheads="1"/>
          </p:cNvSpPr>
          <p:nvPr/>
        </p:nvSpPr>
        <p:spPr bwMode="auto">
          <a:xfrm>
            <a:off x="1115616" y="2492896"/>
            <a:ext cx="4104456" cy="1387176"/>
          </a:xfrm>
          <a:prstGeom prst="rect">
            <a:avLst/>
          </a:prstGeom>
          <a:solidFill>
            <a:srgbClr val="9900CC"/>
          </a:solidFill>
          <a:ln w="9525">
            <a:noFill/>
            <a:round/>
            <a:headEnd/>
            <a:tailEnd/>
          </a:ln>
          <a:effectLst/>
        </p:spPr>
        <p:txBody>
          <a:bodyPr wrap="square" lIns="90000" tIns="46800" rIns="90000" bIns="46800">
            <a:spAutoFit/>
          </a:bodyPr>
          <a:lstStyle/>
          <a:p>
            <a:pPr algn="ctr"/>
            <a:r>
              <a:rPr lang="zh-TW" altLang="en-US" sz="2800" b="1" dirty="0" smtClean="0">
                <a:solidFill>
                  <a:srgbClr val="FFFF00"/>
                </a:solidFill>
                <a:latin typeface="微軟正黑體" panose="020B0604030504040204" pitchFamily="34" charset="-120"/>
                <a:ea typeface="微軟正黑體" panose="020B0604030504040204" pitchFamily="34" charset="-120"/>
              </a:rPr>
              <a:t>人生就像最有利標</a:t>
            </a:r>
            <a:endParaRPr lang="en-US" altLang="zh-TW" sz="2800" b="1" dirty="0" smtClean="0">
              <a:solidFill>
                <a:srgbClr val="FFFF00"/>
              </a:solidFill>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你要做的，就是</a:t>
            </a:r>
            <a:endParaRPr lang="en-US" altLang="zh-TW" sz="2800" b="1" dirty="0" smtClean="0">
              <a:latin typeface="微軟正黑體" panose="020B0604030504040204" pitchFamily="34" charset="-120"/>
              <a:ea typeface="微軟正黑體" panose="020B0604030504040204" pitchFamily="34" charset="-120"/>
            </a:endParaRPr>
          </a:p>
          <a:p>
            <a:pPr algn="ctr"/>
            <a:r>
              <a:rPr lang="zh-TW" altLang="en-US" sz="2800" b="1" dirty="0" smtClean="0">
                <a:latin typeface="微軟正黑體" panose="020B0604030504040204" pitchFamily="34" charset="-120"/>
                <a:ea typeface="微軟正黑體" panose="020B0604030504040204" pitchFamily="34" charset="-120"/>
              </a:rPr>
              <a:t>把手上的牌打到最好</a:t>
            </a:r>
            <a:endParaRPr lang="zh-TW" altLang="en-US" sz="2800"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258888" y="4081481"/>
            <a:ext cx="3745160" cy="923330"/>
          </a:xfrm>
          <a:prstGeom prst="rect">
            <a:avLst/>
          </a:prstGeom>
          <a:noFill/>
        </p:spPr>
        <p:txBody>
          <a:bodyPr wrap="square" rtlCol="0">
            <a:spAutoFit/>
          </a:bodyPr>
          <a:lstStyle/>
          <a:p>
            <a:r>
              <a:rPr lang="en-US" altLang="zh-TW" dirty="0">
                <a:solidFill>
                  <a:srgbClr val="00B0F0"/>
                </a:solidFill>
              </a:rPr>
              <a:t>Do your best and leave others' </a:t>
            </a:r>
            <a:r>
              <a:rPr lang="en-US" altLang="zh-TW" dirty="0" err="1">
                <a:solidFill>
                  <a:srgbClr val="00B0F0"/>
                </a:solidFill>
              </a:rPr>
              <a:t>judgements</a:t>
            </a:r>
            <a:r>
              <a:rPr lang="en-US" altLang="zh-TW" dirty="0">
                <a:solidFill>
                  <a:srgbClr val="00B0F0"/>
                </a:solidFill>
              </a:rPr>
              <a:t> as background music!</a:t>
            </a:r>
            <a:endParaRPr lang="zh-TW" altLang="en-US" dirty="0">
              <a:solidFill>
                <a:srgbClr val="00B0F0"/>
              </a:solidFill>
            </a:endParaRPr>
          </a:p>
        </p:txBody>
      </p:sp>
    </p:spTree>
    <p:extLst>
      <p:ext uri="{BB962C8B-B14F-4D97-AF65-F5344CB8AC3E}">
        <p14:creationId xmlns:p14="http://schemas.microsoft.com/office/powerpoint/2010/main" val="35643590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withEffect">
                                  <p:stCondLst>
                                    <p:cond delay="0"/>
                                  </p:stCondLst>
                                  <p:childTnLst>
                                    <p:set>
                                      <p:cBhvr>
                                        <p:cTn id="6" dur="1" fill="hold">
                                          <p:stCondLst>
                                            <p:cond delay="0"/>
                                          </p:stCondLst>
                                        </p:cTn>
                                        <p:tgtEl>
                                          <p:spTgt spid="522242">
                                            <p:txEl>
                                              <p:pRg st="0" end="0"/>
                                            </p:txEl>
                                          </p:spTgt>
                                        </p:tgtEl>
                                        <p:attrNameLst>
                                          <p:attrName>style.visibility</p:attrName>
                                        </p:attrNameLst>
                                      </p:cBhvr>
                                      <p:to>
                                        <p:strVal val="visible"/>
                                      </p:to>
                                    </p:set>
                                    <p:animEffect transition="in" filter="fade">
                                      <p:cBhvr>
                                        <p:cTn id="7" dur="500"/>
                                        <p:tgtEl>
                                          <p:spTgt spid="522242">
                                            <p:txEl>
                                              <p:pRg st="0" end="0"/>
                                            </p:txEl>
                                          </p:spTgt>
                                        </p:tgtEl>
                                      </p:cBhvr>
                                    </p:animEffect>
                                    <p:anim calcmode="lin" valueType="num">
                                      <p:cBhvr>
                                        <p:cTn id="8" dur="500" fill="hold"/>
                                        <p:tgtEl>
                                          <p:spTgt spid="52224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22242">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522245">
                                            <p:bg/>
                                          </p:spTgt>
                                        </p:tgtEl>
                                        <p:attrNameLst>
                                          <p:attrName>style.visibility</p:attrName>
                                        </p:attrNameLst>
                                      </p:cBhvr>
                                      <p:to>
                                        <p:strVal val="visible"/>
                                      </p:to>
                                    </p:set>
                                    <p:animEffect transition="in" filter="fade">
                                      <p:cBhvr>
                                        <p:cTn id="12" dur="500"/>
                                        <p:tgtEl>
                                          <p:spTgt spid="522245">
                                            <p:bg/>
                                          </p:spTgt>
                                        </p:tgtEl>
                                      </p:cBhvr>
                                    </p:animEffect>
                                    <p:anim calcmode="lin" valueType="num">
                                      <p:cBhvr>
                                        <p:cTn id="13" dur="500" fill="hold"/>
                                        <p:tgtEl>
                                          <p:spTgt spid="522245">
                                            <p:bg/>
                                          </p:spTgt>
                                        </p:tgtEl>
                                        <p:attrNameLst>
                                          <p:attrName>ppt_x</p:attrName>
                                        </p:attrNameLst>
                                      </p:cBhvr>
                                      <p:tavLst>
                                        <p:tav tm="0">
                                          <p:val>
                                            <p:strVal val="#ppt_x"/>
                                          </p:val>
                                        </p:tav>
                                        <p:tav tm="100000">
                                          <p:val>
                                            <p:strVal val="#ppt_x"/>
                                          </p:val>
                                        </p:tav>
                                      </p:tavLst>
                                    </p:anim>
                                    <p:anim calcmode="lin" valueType="num">
                                      <p:cBhvr>
                                        <p:cTn id="14" dur="500" fill="hold"/>
                                        <p:tgtEl>
                                          <p:spTgt spid="522245">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build="p"/>
      <p:bldP spid="52224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latin typeface="標楷體" panose="03000509000000000000" pitchFamily="65" charset="-120"/>
                <a:ea typeface="標楷體" panose="03000509000000000000" pitchFamily="65" charset="-120"/>
              </a:rPr>
              <a:t>不允外國廠商參與投標，</a:t>
            </a:r>
            <a:r>
              <a:rPr lang="zh-TW" altLang="en-US" b="1" dirty="0" smtClean="0">
                <a:solidFill>
                  <a:srgbClr val="FF0000"/>
                </a:solidFill>
                <a:latin typeface="標楷體" panose="03000509000000000000" pitchFamily="65" charset="-120"/>
                <a:ea typeface="標楷體" panose="03000509000000000000" pitchFamily="65" charset="-120"/>
              </a:rPr>
              <a:t>可否允許以中國大陸貨品交付？</a:t>
            </a:r>
            <a:r>
              <a:rPr lang="zh-TW" altLang="en-US" dirty="0" smtClean="0">
                <a:latin typeface="標楷體" panose="03000509000000000000" pitchFamily="65" charset="-120"/>
                <a:ea typeface="標楷體" panose="03000509000000000000" pitchFamily="65" charset="-120"/>
              </a:rPr>
              <a:t>在招標文件如何規定（規定在哪裡）？</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GPA</a:t>
            </a:r>
            <a:r>
              <a:rPr lang="zh-TW" altLang="en-US" dirty="0" smtClean="0">
                <a:latin typeface="標楷體" panose="03000509000000000000" pitchFamily="65" charset="-120"/>
                <a:ea typeface="標楷體" panose="03000509000000000000" pitchFamily="65" charset="-120"/>
              </a:rPr>
              <a:t>適用國廠商參與適用</a:t>
            </a:r>
            <a:r>
              <a:rPr lang="en-US" altLang="zh-TW" dirty="0" smtClean="0">
                <a:latin typeface="標楷體" panose="03000509000000000000" pitchFamily="65" charset="-120"/>
                <a:ea typeface="標楷體" panose="03000509000000000000" pitchFamily="65" charset="-120"/>
              </a:rPr>
              <a:t>GPA</a:t>
            </a:r>
            <a:r>
              <a:rPr lang="zh-TW" altLang="en-US" dirty="0" smtClean="0">
                <a:latin typeface="標楷體" panose="03000509000000000000" pitchFamily="65" charset="-120"/>
                <a:ea typeface="標楷體" panose="03000509000000000000" pitchFamily="65" charset="-120"/>
              </a:rPr>
              <a:t>案件投標勞務案件，能否延請非</a:t>
            </a:r>
            <a:r>
              <a:rPr lang="en-US" altLang="zh-TW" dirty="0" smtClean="0">
                <a:latin typeface="標楷體" panose="03000509000000000000" pitchFamily="65" charset="-120"/>
                <a:ea typeface="標楷體" panose="03000509000000000000" pitchFamily="65" charset="-120"/>
              </a:rPr>
              <a:t>GPA</a:t>
            </a:r>
            <a:r>
              <a:rPr lang="zh-TW" altLang="en-US" dirty="0" smtClean="0">
                <a:latin typeface="標楷體" panose="03000509000000000000" pitchFamily="65" charset="-120"/>
                <a:ea typeface="標楷體" panose="03000509000000000000" pitchFamily="65" charset="-120"/>
              </a:rPr>
              <a:t>國家的專業人力履約？</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12</a:t>
            </a:fld>
            <a:endParaRPr lang="en-GB" altLang="zh-TW"/>
          </a:p>
        </p:txBody>
      </p:sp>
      <p:sp>
        <p:nvSpPr>
          <p:cNvPr id="4" name="標題 3"/>
          <p:cNvSpPr>
            <a:spLocks noGrp="1"/>
          </p:cNvSpPr>
          <p:nvPr>
            <p:ph type="title"/>
          </p:nvPr>
        </p:nvSpPr>
        <p:spPr/>
        <p:txBody>
          <a:bodyPr/>
          <a:lstStyle/>
          <a:p>
            <a:r>
              <a:rPr lang="zh-TW" altLang="en-US" dirty="0" smtClean="0"/>
              <a:t>履約驗收－原產地的實務問題</a:t>
            </a:r>
            <a:endParaRPr lang="zh-TW" altLang="en-US" dirty="0"/>
          </a:p>
        </p:txBody>
      </p:sp>
      <p:pic>
        <p:nvPicPr>
          <p:cNvPr id="5122" name="Picture 2" descr="C:\Users\lin\AppData\Local\Microsoft\Windows\Temporary Internet Files\Content.IE5\JH21KZHX\MP9004422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620456"/>
            <a:ext cx="4283968" cy="284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1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750" y="1557338"/>
            <a:ext cx="8229600" cy="4525962"/>
          </a:xfrm>
        </p:spPr>
        <p:txBody>
          <a:bodyPr>
            <a:normAutofit fontScale="85000" lnSpcReduction="20000"/>
          </a:bodyPr>
          <a:lstStyle/>
          <a:p>
            <a:pPr eaLnBrk="1" hangingPunct="1">
              <a:defRPr/>
            </a:pPr>
            <a:r>
              <a:rPr lang="en-US" altLang="zh-TW" dirty="0" smtClean="0"/>
              <a:t>A</a:t>
            </a:r>
            <a:r>
              <a:rPr lang="zh-TW" altLang="en-US" dirty="0" smtClean="0"/>
              <a:t>、</a:t>
            </a:r>
            <a:r>
              <a:rPr lang="en-US" altLang="zh-TW" dirty="0" smtClean="0"/>
              <a:t>B</a:t>
            </a:r>
            <a:r>
              <a:rPr lang="zh-TW" altLang="en-US" dirty="0" smtClean="0"/>
              <a:t>、</a:t>
            </a:r>
            <a:r>
              <a:rPr lang="en-US" altLang="zh-TW" dirty="0" smtClean="0"/>
              <a:t>C</a:t>
            </a:r>
            <a:r>
              <a:rPr lang="zh-TW" altLang="en-US" dirty="0" smtClean="0"/>
              <a:t>三廠商供應設備比較如下：</a:t>
            </a:r>
            <a:endParaRPr lang="en-US" altLang="zh-TW" dirty="0" smtClean="0"/>
          </a:p>
          <a:p>
            <a:pPr eaLnBrk="1" hangingPunct="1">
              <a:defRPr/>
            </a:pPr>
            <a:endParaRPr lang="en-US" altLang="zh-TW" dirty="0"/>
          </a:p>
          <a:p>
            <a:pPr eaLnBrk="1" hangingPunct="1">
              <a:defRPr/>
            </a:pPr>
            <a:endParaRPr lang="en-US" altLang="zh-TW" dirty="0" smtClean="0"/>
          </a:p>
          <a:p>
            <a:pPr eaLnBrk="1" hangingPunct="1">
              <a:defRPr/>
            </a:pPr>
            <a:endParaRPr lang="en-US" altLang="zh-TW" dirty="0"/>
          </a:p>
          <a:p>
            <a:pPr eaLnBrk="1" hangingPunct="1">
              <a:defRPr/>
            </a:pPr>
            <a:endParaRPr lang="en-US" altLang="zh-TW" dirty="0" smtClean="0"/>
          </a:p>
          <a:p>
            <a:pPr eaLnBrk="1" hangingPunct="1">
              <a:defRPr/>
            </a:pPr>
            <a:endParaRPr lang="en-US" altLang="zh-TW" dirty="0" smtClean="0"/>
          </a:p>
          <a:p>
            <a:pPr eaLnBrk="1" hangingPunct="1">
              <a:defRPr/>
            </a:pPr>
            <a:r>
              <a:rPr lang="zh-TW" altLang="en-US" dirty="0" smtClean="0"/>
              <a:t>問題一：如何可達成採購最優設備之目的？</a:t>
            </a:r>
            <a:endParaRPr lang="en-US" altLang="zh-TW" dirty="0" smtClean="0"/>
          </a:p>
          <a:p>
            <a:pPr eaLnBrk="1" hangingPunct="1">
              <a:defRPr/>
            </a:pPr>
            <a:r>
              <a:rPr lang="zh-TW" altLang="en-US" dirty="0" smtClean="0"/>
              <a:t>問題二：用最低標有沒有可能達成上述目的？</a:t>
            </a:r>
            <a:endParaRPr lang="en-US" altLang="zh-TW" dirty="0" smtClean="0"/>
          </a:p>
          <a:p>
            <a:pPr eaLnBrk="1" hangingPunct="1">
              <a:defRPr/>
            </a:pPr>
            <a:r>
              <a:rPr lang="zh-TW" altLang="en-US" dirty="0" smtClean="0"/>
              <a:t>問題三：能否採用限制性招標？</a:t>
            </a:r>
            <a:endParaRPr lang="en-US" altLang="zh-TW" dirty="0" smtClean="0"/>
          </a:p>
          <a:p>
            <a:pPr eaLnBrk="1" hangingPunct="1">
              <a:defRPr/>
            </a:pPr>
            <a:r>
              <a:rPr lang="zh-TW" altLang="en-US" dirty="0" smtClean="0"/>
              <a:t>問題四：若採限制性招標，應由需求單位或採購單位提出？</a:t>
            </a:r>
            <a:endParaRPr lang="en-US" altLang="zh-TW" dirty="0" smtClean="0"/>
          </a:p>
          <a:p>
            <a:pPr eaLnBrk="1" hangingPunct="1">
              <a:defRPr/>
            </a:pPr>
            <a:r>
              <a:rPr lang="zh-TW" altLang="en-US" b="1" dirty="0" smtClean="0">
                <a:solidFill>
                  <a:srgbClr val="FF0000"/>
                </a:solidFill>
              </a:rPr>
              <a:t>問題五：可以因為最低標就買到</a:t>
            </a:r>
            <a:r>
              <a:rPr lang="en-US" altLang="zh-TW" b="1" dirty="0" smtClean="0">
                <a:solidFill>
                  <a:srgbClr val="FF0000"/>
                </a:solidFill>
              </a:rPr>
              <a:t>A</a:t>
            </a:r>
            <a:r>
              <a:rPr lang="zh-TW" altLang="en-US" b="1" dirty="0" smtClean="0">
                <a:solidFill>
                  <a:srgbClr val="FF0000"/>
                </a:solidFill>
              </a:rPr>
              <a:t>廠商產品，而歸究法令造成品質不好嗎？</a:t>
            </a:r>
            <a:endParaRPr lang="en-US" altLang="zh-TW" b="1" dirty="0" smtClean="0">
              <a:solidFill>
                <a:srgbClr val="FF0000"/>
              </a:solidFill>
            </a:endParaRPr>
          </a:p>
          <a:p>
            <a:pPr eaLnBrk="1" hangingPunct="1">
              <a:defRPr/>
            </a:pPr>
            <a:r>
              <a:rPr lang="zh-TW" altLang="en-US" b="1" dirty="0" smtClean="0">
                <a:solidFill>
                  <a:srgbClr val="FF0000"/>
                </a:solidFill>
              </a:rPr>
              <a:t>依立法宗旨，政府採購應該以</a:t>
            </a:r>
            <a:r>
              <a:rPr lang="zh-TW" altLang="en-US" b="1" dirty="0" smtClean="0">
                <a:solidFill>
                  <a:srgbClr val="0000FF"/>
                </a:solidFill>
                <a:effectLst>
                  <a:outerShdw blurRad="38100" dist="38100" dir="2700000" algn="tl">
                    <a:srgbClr val="000000">
                      <a:alpha val="43137"/>
                    </a:srgbClr>
                  </a:outerShdw>
                </a:effectLst>
              </a:rPr>
              <a:t>最低標</a:t>
            </a:r>
            <a:r>
              <a:rPr lang="zh-TW" altLang="en-US" b="1" dirty="0" smtClean="0">
                <a:solidFill>
                  <a:srgbClr val="FF0000"/>
                </a:solidFill>
              </a:rPr>
              <a:t>或</a:t>
            </a:r>
            <a:r>
              <a:rPr lang="zh-TW" altLang="en-US" b="1" dirty="0" smtClean="0">
                <a:solidFill>
                  <a:srgbClr val="0000FF"/>
                </a:solidFill>
                <a:effectLst>
                  <a:outerShdw blurRad="38100" dist="38100" dir="2700000" algn="tl">
                    <a:srgbClr val="000000">
                      <a:alpha val="43137"/>
                    </a:srgbClr>
                  </a:outerShdw>
                </a:effectLst>
              </a:rPr>
              <a:t>最有利標</a:t>
            </a:r>
            <a:r>
              <a:rPr lang="zh-TW" altLang="en-US" b="1" dirty="0" smtClean="0">
                <a:solidFill>
                  <a:srgbClr val="FF0000"/>
                </a:solidFill>
              </a:rPr>
              <a:t>為原則？</a:t>
            </a:r>
            <a:endParaRPr lang="en-US" altLang="zh-TW" b="1" dirty="0" smtClean="0">
              <a:solidFill>
                <a:srgbClr val="FF0000"/>
              </a:solidFill>
            </a:endParaRPr>
          </a:p>
          <a:p>
            <a:pPr eaLnBrk="1" hangingPunct="1">
              <a:defRPr/>
            </a:pPr>
            <a:endParaRPr lang="zh-TW" altLang="en-US" dirty="0"/>
          </a:p>
        </p:txBody>
      </p:sp>
      <p:sp>
        <p:nvSpPr>
          <p:cNvPr id="3" name="標題 2"/>
          <p:cNvSpPr>
            <a:spLocks noGrp="1"/>
          </p:cNvSpPr>
          <p:nvPr>
            <p:ph type="title"/>
          </p:nvPr>
        </p:nvSpPr>
        <p:spPr/>
        <p:txBody>
          <a:bodyPr/>
          <a:lstStyle/>
          <a:p>
            <a:pPr lvl="1" algn="ctr" eaLnBrk="1" hangingPunct="1">
              <a:defRPr/>
            </a:pPr>
            <a:r>
              <a:rPr lang="zh-TW" altLang="en-US"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採購規格及招標方式</a:t>
            </a:r>
            <a:r>
              <a:rPr lang="en-US" altLang="zh-TW"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a:r>
            <a:br>
              <a:rPr lang="en-US" altLang="zh-TW"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br>
            <a:r>
              <a:rPr lang="en-US" altLang="zh-TW"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最低標、異質最低標</a:t>
            </a:r>
            <a:r>
              <a:rPr lang="zh-TW" altLang="en-US" sz="2400" b="1" baseline="-25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限制性招標及最有利</a:t>
            </a:r>
            <a:r>
              <a:rPr lang="zh-TW" altLang="en-US" sz="2400" b="1"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標</a:t>
            </a:r>
            <a:endParaRPr lang="zh-TW" altLang="en-US" sz="2400" b="1" dirty="0">
              <a:latin typeface="微軟正黑體" panose="020B0604030504040204" pitchFamily="34" charset="-120"/>
              <a:ea typeface="微軟正黑體" panose="020B0604030504040204" pitchFamily="34" charset="-120"/>
            </a:endParaRPr>
          </a:p>
        </p:txBody>
      </p:sp>
      <p:sp>
        <p:nvSpPr>
          <p:cNvPr id="20484"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fld id="{8CF4A334-038E-4FD2-8220-0B25DA714A3C}" type="slidenum">
              <a:rPr kumimoji="0" lang="zh-TW" altLang="en-GB" smtClean="0">
                <a:solidFill>
                  <a:schemeClr val="tx1"/>
                </a:solidFill>
              </a:rPr>
              <a:pPr eaLnBrk="1" hangingPunct="1"/>
              <a:t>13</a:t>
            </a:fld>
            <a:endParaRPr kumimoji="0" lang="en-GB" altLang="zh-TW" smtClean="0">
              <a:solidFill>
                <a:schemeClr val="tx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859737238"/>
              </p:ext>
            </p:extLst>
          </p:nvPr>
        </p:nvGraphicFramePr>
        <p:xfrm>
          <a:off x="1476375" y="1989138"/>
          <a:ext cx="6096000" cy="1482724"/>
        </p:xfrm>
        <a:graphic>
          <a:graphicData uri="http://schemas.openxmlformats.org/drawingml/2006/table">
            <a:tbl>
              <a:tblPr firstRow="1" bandRow="1">
                <a:tableStyleId>{5C22544A-7EE6-4342-B048-85BDC9FD1C3A}</a:tableStyleId>
              </a:tblPr>
              <a:tblGrid>
                <a:gridCol w="1524000"/>
                <a:gridCol w="1524000"/>
                <a:gridCol w="1524000"/>
                <a:gridCol w="1524000"/>
              </a:tblGrid>
              <a:tr h="370681">
                <a:tc>
                  <a:txBody>
                    <a:bodyPr/>
                    <a:lstStyle/>
                    <a:p>
                      <a:pPr algn="ctr"/>
                      <a:r>
                        <a:rPr lang="zh-TW" altLang="en-US" sz="1800" dirty="0" smtClean="0">
                          <a:latin typeface="微軟正黑體" panose="020B0604030504040204" pitchFamily="34" charset="-120"/>
                          <a:ea typeface="微軟正黑體" panose="020B0604030504040204" pitchFamily="34" charset="-120"/>
                        </a:rPr>
                        <a:t>廠商</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品質功能</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價格</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機關偏好</a:t>
                      </a:r>
                      <a:endParaRPr lang="zh-TW" altLang="en-US" sz="1800" dirty="0">
                        <a:latin typeface="微軟正黑體" panose="020B0604030504040204" pitchFamily="34" charset="-120"/>
                        <a:ea typeface="微軟正黑體" panose="020B0604030504040204" pitchFamily="34" charset="-120"/>
                      </a:endParaRPr>
                    </a:p>
                  </a:txBody>
                  <a:tcPr marT="45700" marB="45700"/>
                </a:tc>
              </a:tr>
              <a:tr h="370681">
                <a:tc>
                  <a:txBody>
                    <a:bodyPr/>
                    <a:lstStyle/>
                    <a:p>
                      <a:pPr algn="ctr"/>
                      <a:r>
                        <a:rPr lang="en-US" altLang="zh-TW" sz="1800" dirty="0" smtClean="0">
                          <a:latin typeface="微軟正黑體" panose="020B0604030504040204" pitchFamily="34" charset="-120"/>
                          <a:ea typeface="微軟正黑體" panose="020B0604030504040204" pitchFamily="34" charset="-120"/>
                        </a:rPr>
                        <a:t>A</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普通</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最低</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３</a:t>
                      </a:r>
                      <a:endParaRPr lang="zh-TW" altLang="en-US" sz="1800" dirty="0">
                        <a:latin typeface="微軟正黑體" panose="020B0604030504040204" pitchFamily="34" charset="-120"/>
                        <a:ea typeface="微軟正黑體" panose="020B0604030504040204" pitchFamily="34" charset="-120"/>
                      </a:endParaRPr>
                    </a:p>
                  </a:txBody>
                  <a:tcPr marT="45700" marB="45700"/>
                </a:tc>
              </a:tr>
              <a:tr h="370681">
                <a:tc>
                  <a:txBody>
                    <a:bodyPr/>
                    <a:lstStyle/>
                    <a:p>
                      <a:pPr algn="ctr"/>
                      <a:r>
                        <a:rPr lang="en-US" altLang="zh-TW" sz="1800" dirty="0" smtClean="0">
                          <a:latin typeface="微軟正黑體" panose="020B0604030504040204" pitchFamily="34" charset="-120"/>
                          <a:ea typeface="微軟正黑體" panose="020B0604030504040204" pitchFamily="34" charset="-120"/>
                        </a:rPr>
                        <a:t>B</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次優</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次低</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２</a:t>
                      </a:r>
                      <a:endParaRPr lang="zh-TW" altLang="en-US" sz="1800" dirty="0">
                        <a:latin typeface="微軟正黑體" panose="020B0604030504040204" pitchFamily="34" charset="-120"/>
                        <a:ea typeface="微軟正黑體" panose="020B0604030504040204" pitchFamily="34" charset="-120"/>
                      </a:endParaRPr>
                    </a:p>
                  </a:txBody>
                  <a:tcPr marT="45700" marB="45700"/>
                </a:tc>
              </a:tr>
              <a:tr h="370681">
                <a:tc>
                  <a:txBody>
                    <a:bodyPr/>
                    <a:lstStyle/>
                    <a:p>
                      <a:pPr algn="ctr"/>
                      <a:r>
                        <a:rPr lang="en-US" altLang="zh-TW" sz="1800" dirty="0" smtClean="0">
                          <a:latin typeface="微軟正黑體" panose="020B0604030504040204" pitchFamily="34" charset="-120"/>
                          <a:ea typeface="微軟正黑體" panose="020B0604030504040204" pitchFamily="34" charset="-120"/>
                        </a:rPr>
                        <a:t>C</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最優</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最高</a:t>
                      </a:r>
                      <a:endParaRPr lang="zh-TW" altLang="en-US" sz="1800" dirty="0">
                        <a:latin typeface="微軟正黑體" panose="020B0604030504040204" pitchFamily="34" charset="-120"/>
                        <a:ea typeface="微軟正黑體" panose="020B0604030504040204" pitchFamily="34" charset="-120"/>
                      </a:endParaRPr>
                    </a:p>
                  </a:txBody>
                  <a:tcPr marT="45700" marB="45700"/>
                </a:tc>
                <a:tc>
                  <a:txBody>
                    <a:bodyPr/>
                    <a:lstStyle/>
                    <a:p>
                      <a:pPr algn="ctr"/>
                      <a:r>
                        <a:rPr lang="zh-TW" altLang="en-US" sz="1800" dirty="0" smtClean="0">
                          <a:latin typeface="微軟正黑體" panose="020B0604030504040204" pitchFamily="34" charset="-120"/>
                          <a:ea typeface="微軟正黑體" panose="020B0604030504040204" pitchFamily="34" charset="-120"/>
                        </a:rPr>
                        <a:t>１</a:t>
                      </a:r>
                      <a:endParaRPr lang="zh-TW" altLang="en-US" sz="1800" dirty="0">
                        <a:latin typeface="微軟正黑體" panose="020B0604030504040204" pitchFamily="34" charset="-120"/>
                        <a:ea typeface="微軟正黑體" panose="020B0604030504040204" pitchFamily="34" charset="-120"/>
                      </a:endParaRPr>
                    </a:p>
                  </a:txBody>
                  <a:tcPr marT="45700" marB="45700"/>
                </a:tc>
              </a:tr>
            </a:tbl>
          </a:graphicData>
        </a:graphic>
      </p:graphicFrame>
    </p:spTree>
    <p:extLst>
      <p:ext uri="{BB962C8B-B14F-4D97-AF65-F5344CB8AC3E}">
        <p14:creationId xmlns:p14="http://schemas.microsoft.com/office/powerpoint/2010/main" val="13503639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1000"/>
                                        <p:tgtEl>
                                          <p:spTgt spid="2">
                                            <p:txEl>
                                              <p:pRg st="10" end="10"/>
                                            </p:txEl>
                                          </p:spTgt>
                                        </p:tgtEl>
                                      </p:cBhvr>
                                    </p:animEffect>
                                    <p:anim calcmode="lin" valueType="num">
                                      <p:cBhvr>
                                        <p:cTn id="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1" end="11"/>
                                            </p:txEl>
                                          </p:spTgt>
                                        </p:tgtEl>
                                        <p:attrNameLst>
                                          <p:attrName>style.visibility</p:attrName>
                                        </p:attrNameLst>
                                      </p:cBhvr>
                                      <p:to>
                                        <p:strVal val="visible"/>
                                      </p:to>
                                    </p:set>
                                    <p:animEffect transition="in" filter="fade">
                                      <p:cBhvr>
                                        <p:cTn id="14" dur="1000"/>
                                        <p:tgtEl>
                                          <p:spTgt spid="2">
                                            <p:txEl>
                                              <p:pRg st="11" end="11"/>
                                            </p:txEl>
                                          </p:spTgt>
                                        </p:tgtEl>
                                      </p:cBhvr>
                                    </p:animEffect>
                                    <p:anim calcmode="lin" valueType="num">
                                      <p:cBhvr>
                                        <p:cTn id="1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251024618"/>
              </p:ext>
            </p:extLst>
          </p:nvPr>
        </p:nvGraphicFramePr>
        <p:xfrm>
          <a:off x="457200" y="1481138"/>
          <a:ext cx="8229600" cy="3484880"/>
        </p:xfrm>
        <a:graphic>
          <a:graphicData uri="http://schemas.openxmlformats.org/drawingml/2006/table">
            <a:tbl>
              <a:tblPr firstRow="1" bandRow="1">
                <a:tableStyleId>{5C22544A-7EE6-4342-B048-85BDC9FD1C3A}</a:tableStyleId>
              </a:tblPr>
              <a:tblGrid>
                <a:gridCol w="1645920"/>
                <a:gridCol w="1645920"/>
                <a:gridCol w="2119104"/>
                <a:gridCol w="1800200"/>
                <a:gridCol w="1018456"/>
              </a:tblGrid>
              <a:tr h="370840">
                <a:tc>
                  <a:txBody>
                    <a:bodyPr/>
                    <a:lstStyle/>
                    <a:p>
                      <a:pPr algn="ctr"/>
                      <a:r>
                        <a:rPr lang="zh-TW" altLang="en-US" dirty="0" smtClean="0">
                          <a:latin typeface="微軟正黑體" panose="020B0604030504040204" pitchFamily="34" charset="-120"/>
                          <a:ea typeface="微軟正黑體" panose="020B0604030504040204" pitchFamily="34" charset="-120"/>
                        </a:rPr>
                        <a:t>採購方式</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開會時機</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達成目的之分析</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被質疑綁標風險</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優劣</a:t>
                      </a:r>
                      <a:endParaRPr lang="zh-TW" altLang="en-US" dirty="0">
                        <a:latin typeface="微軟正黑體" panose="020B0604030504040204" pitchFamily="34" charset="-120"/>
                        <a:ea typeface="微軟正黑體" panose="020B0604030504040204" pitchFamily="34"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最低標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訂定規格時</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如不開會審查訂最佳之規格，則難以採購最佳設備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頗大</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異質最低標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審查時</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及格分數要設定正確，否則不僅一家廠商進入價格標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不大</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獨家製造之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限制性招標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訂定規格時</a:t>
                      </a:r>
                      <a:endParaRPr lang="zh-TW" altLang="en-US"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rPr>
                        <a:t>需開會審查以訂定最佳之設備規格，然理由需強烈</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較大</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最有利標</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審查時</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端視委員會運作</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較小</a:t>
                      </a:r>
                      <a:endParaRPr lang="zh-TW" altLang="en-US" dirty="0">
                        <a:latin typeface="標楷體" panose="03000509000000000000" pitchFamily="65" charset="-120"/>
                        <a:ea typeface="標楷體" panose="03000509000000000000" pitchFamily="65" charset="-120"/>
                      </a:endParaRPr>
                    </a:p>
                  </a:txBody>
                  <a:tcPr/>
                </a:tc>
                <a:tc>
                  <a:txBody>
                    <a:bodyPr/>
                    <a:lstStyle/>
                    <a:p>
                      <a:endParaRPr lang="zh-TW" altLang="en-US" dirty="0">
                        <a:latin typeface="微軟正黑體" panose="020B0604030504040204" pitchFamily="34" charset="-120"/>
                        <a:ea typeface="微軟正黑體" panose="020B0604030504040204" pitchFamily="34"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14</a:t>
            </a:fld>
            <a:endParaRPr lang="en-GB" altLang="zh-TW"/>
          </a:p>
        </p:txBody>
      </p:sp>
      <p:sp>
        <p:nvSpPr>
          <p:cNvPr id="3" name="標題 2"/>
          <p:cNvSpPr>
            <a:spLocks noGrp="1"/>
          </p:cNvSpPr>
          <p:nvPr>
            <p:ph type="title"/>
          </p:nvPr>
        </p:nvSpPr>
        <p:spPr>
          <a:xfrm>
            <a:off x="467544" y="188640"/>
            <a:ext cx="8229600" cy="1252728"/>
          </a:xfrm>
        </p:spPr>
        <p:txBody>
          <a:bodyPr>
            <a:normAutofit/>
          </a:bodyPr>
          <a:lstStyle/>
          <a:p>
            <a:r>
              <a:rPr lang="zh-TW" altLang="en-US" sz="4000" dirty="0" smtClean="0"/>
              <a:t>欲達成採購最優設備之比較</a:t>
            </a:r>
            <a:endParaRPr lang="zh-TW" altLang="en-US" sz="4000" dirty="0"/>
          </a:p>
        </p:txBody>
      </p:sp>
      <p:sp>
        <p:nvSpPr>
          <p:cNvPr id="2" name="文字方塊 1"/>
          <p:cNvSpPr txBox="1"/>
          <p:nvPr/>
        </p:nvSpPr>
        <p:spPr>
          <a:xfrm>
            <a:off x="1691680" y="5085184"/>
            <a:ext cx="6624736" cy="1200329"/>
          </a:xfrm>
          <a:prstGeom prst="rect">
            <a:avLst/>
          </a:prstGeom>
          <a:noFill/>
        </p:spPr>
        <p:txBody>
          <a:bodyPr wrap="square" rtlCol="0">
            <a:spAutoFit/>
          </a:bodyPr>
          <a:lstStyle/>
          <a:p>
            <a:r>
              <a:rPr lang="zh-TW" altLang="en-US" dirty="0" smtClean="0">
                <a:solidFill>
                  <a:srgbClr val="FF0000"/>
                </a:solidFill>
                <a:latin typeface="+mn-ea"/>
                <a:ea typeface="+mn-ea"/>
              </a:rPr>
              <a:t>註：</a:t>
            </a:r>
            <a:endParaRPr lang="en-US" altLang="zh-TW" dirty="0" smtClean="0">
              <a:solidFill>
                <a:srgbClr val="FF0000"/>
              </a:solidFill>
              <a:latin typeface="+mn-ea"/>
              <a:ea typeface="+mn-ea"/>
            </a:endParaRPr>
          </a:p>
          <a:p>
            <a:pPr marL="182563" indent="-182563"/>
            <a:r>
              <a:rPr lang="en-US" altLang="zh-TW" dirty="0" smtClean="0">
                <a:solidFill>
                  <a:srgbClr val="FF0000"/>
                </a:solidFill>
                <a:latin typeface="+mn-ea"/>
                <a:ea typeface="+mn-ea"/>
              </a:rPr>
              <a:t>1.</a:t>
            </a:r>
            <a:r>
              <a:rPr lang="zh-TW" altLang="en-US" dirty="0" smtClean="0">
                <a:solidFill>
                  <a:srgbClr val="FF0000"/>
                </a:solidFill>
                <a:latin typeface="+mn-ea"/>
                <a:ea typeface="+mn-ea"/>
              </a:rPr>
              <a:t>異質最低標應注意異質性要夠低，否則，如造成評分差異過大的廠商（如</a:t>
            </a:r>
            <a:r>
              <a:rPr lang="en-US" altLang="zh-TW" dirty="0" smtClean="0">
                <a:solidFill>
                  <a:srgbClr val="FF0000"/>
                </a:solidFill>
                <a:latin typeface="+mn-ea"/>
                <a:ea typeface="+mn-ea"/>
              </a:rPr>
              <a:t>71</a:t>
            </a:r>
            <a:r>
              <a:rPr lang="zh-TW" altLang="en-US" dirty="0" smtClean="0">
                <a:solidFill>
                  <a:srgbClr val="FF0000"/>
                </a:solidFill>
                <a:latin typeface="+mn-ea"/>
                <a:ea typeface="+mn-ea"/>
              </a:rPr>
              <a:t>分</a:t>
            </a:r>
            <a:r>
              <a:rPr lang="en-US" altLang="zh-TW" dirty="0" smtClean="0">
                <a:solidFill>
                  <a:srgbClr val="FF0000"/>
                </a:solidFill>
                <a:latin typeface="+mn-ea"/>
                <a:ea typeface="+mn-ea"/>
              </a:rPr>
              <a:t>vs. 95</a:t>
            </a:r>
            <a:r>
              <a:rPr lang="zh-TW" altLang="en-US" dirty="0" smtClean="0">
                <a:solidFill>
                  <a:srgbClr val="FF0000"/>
                </a:solidFill>
                <a:latin typeface="+mn-ea"/>
                <a:ea typeface="+mn-ea"/>
              </a:rPr>
              <a:t>分）比價，恐有不公。</a:t>
            </a:r>
            <a:endParaRPr lang="en-US" altLang="zh-TW" dirty="0" smtClean="0">
              <a:solidFill>
                <a:srgbClr val="FF0000"/>
              </a:solidFill>
              <a:latin typeface="+mn-ea"/>
              <a:ea typeface="+mn-ea"/>
            </a:endParaRPr>
          </a:p>
          <a:p>
            <a:r>
              <a:rPr lang="en-US" altLang="zh-TW" dirty="0" smtClean="0">
                <a:solidFill>
                  <a:srgbClr val="FF0000"/>
                </a:solidFill>
                <a:latin typeface="+mn-ea"/>
                <a:ea typeface="+mn-ea"/>
              </a:rPr>
              <a:t>2.</a:t>
            </a:r>
            <a:r>
              <a:rPr lang="zh-TW" altLang="en-US" dirty="0" smtClean="0">
                <a:solidFill>
                  <a:srgbClr val="FF0000"/>
                </a:solidFill>
                <a:latin typeface="+mn-ea"/>
                <a:ea typeface="+mn-ea"/>
              </a:rPr>
              <a:t>細則</a:t>
            </a:r>
            <a:r>
              <a:rPr lang="en-US" altLang="zh-TW" dirty="0" smtClean="0">
                <a:solidFill>
                  <a:srgbClr val="FF0000"/>
                </a:solidFill>
                <a:latin typeface="+mn-ea"/>
                <a:ea typeface="+mn-ea"/>
              </a:rPr>
              <a:t>63</a:t>
            </a:r>
            <a:r>
              <a:rPr lang="zh-TW" altLang="en-US" dirty="0" smtClean="0">
                <a:solidFill>
                  <a:srgbClr val="FF0000"/>
                </a:solidFill>
                <a:latin typeface="+mn-ea"/>
                <a:ea typeface="+mn-ea"/>
              </a:rPr>
              <a:t>條較少被使用，雖未列入比較，但具有可行性。</a:t>
            </a:r>
            <a:endParaRPr lang="zh-TW" altLang="en-US" dirty="0">
              <a:solidFill>
                <a:srgbClr val="FF0000"/>
              </a:solidFill>
              <a:latin typeface="+mn-ea"/>
              <a:ea typeface="+mn-ea"/>
            </a:endParaRPr>
          </a:p>
        </p:txBody>
      </p:sp>
    </p:spTree>
    <p:extLst>
      <p:ext uri="{BB962C8B-B14F-4D97-AF65-F5344CB8AC3E}">
        <p14:creationId xmlns:p14="http://schemas.microsoft.com/office/powerpoint/2010/main" val="3277965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normAutofit/>
          </a:bodyPr>
          <a:lstStyle/>
          <a:p>
            <a:pPr eaLnBrk="1" hangingPunct="1">
              <a:defRPr/>
            </a:pPr>
            <a:r>
              <a:rPr lang="zh-TW" altLang="en-US" dirty="0" smtClean="0">
                <a:latin typeface="標楷體" panose="03000509000000000000" pitchFamily="65" charset="-120"/>
                <a:ea typeface="標楷體" panose="03000509000000000000" pitchFamily="65" charset="-120"/>
              </a:rPr>
              <a:t>如何買一本書？</a:t>
            </a:r>
            <a:endParaRPr lang="en-US" altLang="zh-TW" dirty="0" smtClean="0">
              <a:latin typeface="標楷體" panose="03000509000000000000" pitchFamily="65" charset="-120"/>
              <a:ea typeface="標楷體" panose="03000509000000000000" pitchFamily="65" charset="-120"/>
            </a:endParaRPr>
          </a:p>
          <a:p>
            <a:pPr eaLnBrk="1" hangingPunct="1">
              <a:defRPr/>
            </a:pPr>
            <a:r>
              <a:rPr lang="zh-TW" altLang="en-US" b="1" dirty="0">
                <a:solidFill>
                  <a:srgbClr val="FF0000"/>
                </a:solidFill>
                <a:latin typeface="標楷體" panose="03000509000000000000" pitchFamily="65" charset="-120"/>
                <a:ea typeface="標楷體" panose="03000509000000000000" pitchFamily="65" charset="-120"/>
              </a:rPr>
              <a:t>當規格確認時</a:t>
            </a:r>
            <a:r>
              <a:rPr lang="en-US" altLang="zh-TW" b="1" dirty="0">
                <a:solidFill>
                  <a:srgbClr val="FF0000"/>
                </a:solidFill>
                <a:latin typeface="標楷體" panose="03000509000000000000" pitchFamily="65" charset="-120"/>
                <a:ea typeface="標楷體" panose="03000509000000000000" pitchFamily="65" charset="-120"/>
              </a:rPr>
              <a:t>…</a:t>
            </a:r>
          </a:p>
          <a:p>
            <a:pPr eaLnBrk="1" hangingPunct="1">
              <a:defRPr/>
            </a:pPr>
            <a:endParaRPr lang="en-US" altLang="zh-TW" dirty="0" smtClean="0">
              <a:latin typeface="標楷體" panose="03000509000000000000" pitchFamily="65" charset="-120"/>
              <a:ea typeface="標楷體" panose="03000509000000000000" pitchFamily="65" charset="-120"/>
            </a:endParaRPr>
          </a:p>
          <a:p>
            <a:pPr eaLnBrk="1" hangingPunct="1">
              <a:defRPr/>
            </a:pPr>
            <a:r>
              <a:rPr lang="zh-TW" altLang="en-US" dirty="0" smtClean="0">
                <a:latin typeface="標楷體" panose="03000509000000000000" pitchFamily="65" charset="-120"/>
                <a:ea typeface="標楷體" panose="03000509000000000000" pitchFamily="65" charset="-120"/>
              </a:rPr>
              <a:t>如何訂一桌餐？</a:t>
            </a:r>
            <a:endParaRPr lang="en-US" altLang="zh-TW" dirty="0" smtClean="0">
              <a:latin typeface="標楷體" panose="03000509000000000000" pitchFamily="65" charset="-120"/>
              <a:ea typeface="標楷體" panose="03000509000000000000" pitchFamily="65" charset="-120"/>
            </a:endParaRPr>
          </a:p>
          <a:p>
            <a:pPr eaLnBrk="1" hangingPunct="1">
              <a:defRPr/>
            </a:pPr>
            <a:r>
              <a:rPr lang="zh-TW" altLang="en-US" b="1" dirty="0" smtClean="0">
                <a:solidFill>
                  <a:srgbClr val="FF0000"/>
                </a:solidFill>
                <a:latin typeface="標楷體" panose="03000509000000000000" pitchFamily="65" charset="-120"/>
                <a:ea typeface="標楷體" panose="03000509000000000000" pitchFamily="65" charset="-120"/>
              </a:rPr>
              <a:t>當預算（價格）限定時</a:t>
            </a:r>
            <a:r>
              <a:rPr lang="en-US" altLang="zh-TW" b="1" dirty="0" smtClean="0">
                <a:solidFill>
                  <a:srgbClr val="FF0000"/>
                </a:solidFill>
                <a:latin typeface="標楷體" panose="03000509000000000000" pitchFamily="65" charset="-120"/>
                <a:ea typeface="標楷體" panose="03000509000000000000" pitchFamily="65" charset="-120"/>
              </a:rPr>
              <a:t>…</a:t>
            </a:r>
            <a:endParaRPr lang="zh-TW" altLang="en-US" b="1" dirty="0" smtClean="0">
              <a:solidFill>
                <a:srgbClr val="FF0000"/>
              </a:solidFill>
              <a:latin typeface="標楷體" panose="03000509000000000000" pitchFamily="65" charset="-120"/>
              <a:ea typeface="標楷體" panose="03000509000000000000" pitchFamily="65" charset="-120"/>
            </a:endParaRPr>
          </a:p>
          <a:p>
            <a:pPr eaLnBrk="1" hangingPunct="1">
              <a:defRPr/>
            </a:pPr>
            <a:endParaRPr lang="en-US" altLang="zh-TW" dirty="0" smtClean="0">
              <a:latin typeface="標楷體" panose="03000509000000000000" pitchFamily="65" charset="-120"/>
              <a:ea typeface="標楷體" panose="03000509000000000000" pitchFamily="65" charset="-120"/>
            </a:endParaRPr>
          </a:p>
          <a:p>
            <a:pPr eaLnBrk="1" hangingPunct="1">
              <a:defRPr/>
            </a:pPr>
            <a:r>
              <a:rPr lang="zh-TW" altLang="en-US" b="1" dirty="0" smtClean="0">
                <a:solidFill>
                  <a:srgbClr val="0000FF"/>
                </a:solidFill>
                <a:latin typeface="標楷體" panose="03000509000000000000" pitchFamily="65" charset="-120"/>
                <a:ea typeface="標楷體" panose="03000509000000000000" pitchFamily="65" charset="-120"/>
              </a:rPr>
              <a:t>思考：</a:t>
            </a:r>
            <a:r>
              <a:rPr lang="zh-TW" altLang="en-US" b="1" dirty="0" smtClean="0">
                <a:solidFill>
                  <a:srgbClr val="002060"/>
                </a:solidFill>
                <a:latin typeface="標楷體" panose="03000509000000000000" pitchFamily="65" charset="-120"/>
                <a:ea typeface="標楷體" panose="03000509000000000000" pitchFamily="65" charset="-120"/>
              </a:rPr>
              <a:t>回歸立法宗旨、</a:t>
            </a:r>
            <a:r>
              <a:rPr lang="en-US" altLang="zh-TW" b="1" dirty="0" smtClean="0">
                <a:solidFill>
                  <a:srgbClr val="002060"/>
                </a:solidFill>
                <a:latin typeface="標楷體" panose="03000509000000000000" pitchFamily="65" charset="-120"/>
                <a:ea typeface="標楷體" panose="03000509000000000000" pitchFamily="65" charset="-120"/>
              </a:rPr>
              <a:t>GPA</a:t>
            </a:r>
          </a:p>
          <a:p>
            <a:pPr eaLnBrk="1" hangingPunct="1">
              <a:defRPr/>
            </a:pPr>
            <a:r>
              <a:rPr lang="zh-TW" altLang="en-US" b="1" dirty="0" smtClean="0">
                <a:solidFill>
                  <a:srgbClr val="FF0000"/>
                </a:solidFill>
                <a:latin typeface="標楷體" panose="03000509000000000000" pitchFamily="65" charset="-120"/>
                <a:ea typeface="標楷體" panose="03000509000000000000" pitchFamily="65" charset="-120"/>
              </a:rPr>
              <a:t>最低標或最有利標？</a:t>
            </a:r>
            <a:endParaRPr lang="en-US" altLang="zh-TW" dirty="0" smtClean="0">
              <a:latin typeface="標楷體" panose="03000509000000000000" pitchFamily="65" charset="-120"/>
              <a:ea typeface="標楷體" panose="03000509000000000000" pitchFamily="65" charset="-120"/>
            </a:endParaRPr>
          </a:p>
          <a:p>
            <a:pPr eaLnBrk="1" hangingPunct="1">
              <a:defRPr/>
            </a:pPr>
            <a:endParaRPr lang="en-US" altLang="zh-TW" dirty="0" smtClean="0">
              <a:latin typeface="標楷體" panose="03000509000000000000" pitchFamily="65" charset="-120"/>
              <a:ea typeface="標楷體" panose="03000509000000000000" pitchFamily="65" charset="-120"/>
            </a:endParaRPr>
          </a:p>
        </p:txBody>
      </p:sp>
      <p:sp>
        <p:nvSpPr>
          <p:cNvPr id="5" name="標題 4"/>
          <p:cNvSpPr>
            <a:spLocks noGrp="1"/>
          </p:cNvSpPr>
          <p:nvPr>
            <p:ph type="title"/>
          </p:nvPr>
        </p:nvSpPr>
        <p:spPr/>
        <p:txBody>
          <a:bodyPr/>
          <a:lstStyle/>
          <a:p>
            <a:pPr eaLnBrk="1" hangingPunct="1">
              <a:defRPr/>
            </a:pPr>
            <a:r>
              <a:rPr lang="zh-TW" altLang="en-US" dirty="0" smtClean="0"/>
              <a:t>最低標或最有利標</a:t>
            </a:r>
            <a:endParaRPr lang="zh-TW" altLang="en-US" dirty="0"/>
          </a:p>
        </p:txBody>
      </p:sp>
      <p:sp>
        <p:nvSpPr>
          <p:cNvPr id="1946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fld id="{B7977125-BC8A-4964-8B60-600D0F772A66}" type="slidenum">
              <a:rPr kumimoji="0" lang="zh-TW" altLang="en-GB" smtClean="0">
                <a:solidFill>
                  <a:schemeClr val="tx1"/>
                </a:solidFill>
              </a:rPr>
              <a:pPr eaLnBrk="1" hangingPunct="1"/>
              <a:t>15</a:t>
            </a:fld>
            <a:endParaRPr kumimoji="0" lang="en-GB" altLang="zh-TW" smtClean="0">
              <a:solidFill>
                <a:schemeClr val="tx1"/>
              </a:solidFill>
            </a:endParaRPr>
          </a:p>
        </p:txBody>
      </p:sp>
      <p:pic>
        <p:nvPicPr>
          <p:cNvPr id="19463" name="Picture 7" descr="C:\Users\lin-ali\AppData\Local\Microsoft\Windows\Temporary Internet Files\Content.IE5\NJ6QKOG1\TongCC-650x7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916832"/>
            <a:ext cx="264708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36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1000"/>
                                        <p:tgtEl>
                                          <p:spTgt spid="6">
                                            <p:txEl>
                                              <p:pRg st="7" end="7"/>
                                            </p:txEl>
                                          </p:spTgt>
                                        </p:tgtEl>
                                      </p:cBhvr>
                                    </p:animEffect>
                                    <p:anim calcmode="lin" valueType="num">
                                      <p:cBhvr>
                                        <p:cTn id="4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20000"/>
          </a:bodyPr>
          <a:lstStyle/>
          <a:p>
            <a:pPr marL="109728" indent="0">
              <a:buNone/>
            </a:pPr>
            <a:r>
              <a:rPr lang="zh-TW" altLang="zh-TW" b="1" dirty="0">
                <a:latin typeface="標楷體" panose="03000509000000000000" pitchFamily="65" charset="-120"/>
                <a:ea typeface="標楷體" panose="03000509000000000000" pitchFamily="65" charset="-120"/>
              </a:rPr>
              <a:t>第五十二條　</a:t>
            </a:r>
            <a:r>
              <a:rPr lang="zh-TW" altLang="zh-TW" dirty="0">
                <a:latin typeface="標楷體" panose="03000509000000000000" pitchFamily="65" charset="-120"/>
                <a:ea typeface="標楷體" panose="03000509000000000000" pitchFamily="65" charset="-120"/>
              </a:rPr>
              <a:t>　機關辦理採購之決標，應依下列原則之一辦理，並應載明於招標文件中：</a:t>
            </a:r>
          </a:p>
          <a:p>
            <a:pPr marL="1166813" indent="-1057275">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一</a:t>
            </a:r>
            <a:r>
              <a:rPr lang="zh-TW" altLang="zh-TW" dirty="0">
                <a:latin typeface="標楷體" panose="03000509000000000000" pitchFamily="65" charset="-120"/>
                <a:ea typeface="標楷體" panose="03000509000000000000" pitchFamily="65" charset="-120"/>
              </a:rPr>
              <a:t>、訂有底價之採購，以合於招標文件規定，且在底價以內之最低標為得標廠商。</a:t>
            </a:r>
          </a:p>
          <a:p>
            <a:pPr marL="1166813" indent="-1057275">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二</a:t>
            </a:r>
            <a:r>
              <a:rPr lang="zh-TW" altLang="zh-TW" dirty="0">
                <a:latin typeface="標楷體" panose="03000509000000000000" pitchFamily="65" charset="-120"/>
                <a:ea typeface="標楷體" panose="03000509000000000000" pitchFamily="65" charset="-120"/>
              </a:rPr>
              <a:t>、未訂底價之採購，以合於招標文件規定，標價合理，且在預算數額以內之最低標為得標廠商。</a:t>
            </a:r>
          </a:p>
          <a:p>
            <a:pPr marL="1166813" indent="-1057275">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三</a:t>
            </a:r>
            <a:r>
              <a:rPr lang="zh-TW" altLang="zh-TW" dirty="0">
                <a:latin typeface="標楷體" panose="03000509000000000000" pitchFamily="65" charset="-120"/>
                <a:ea typeface="標楷體" panose="03000509000000000000" pitchFamily="65" charset="-120"/>
              </a:rPr>
              <a:t>、以合於招標文件規定之最有利標為得標廠商。</a:t>
            </a:r>
          </a:p>
          <a:p>
            <a:pPr marL="1166813" indent="-1057275">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四</a:t>
            </a:r>
            <a:r>
              <a:rPr lang="zh-TW" altLang="zh-TW" dirty="0">
                <a:latin typeface="標楷體" panose="03000509000000000000" pitchFamily="65" charset="-120"/>
                <a:ea typeface="標楷體" panose="03000509000000000000" pitchFamily="65" charset="-120"/>
              </a:rPr>
              <a:t>、採用複數決標之方式：機關得於招標文件中公告保留採購項目或數量選擇之組合權利，但應合於最低價格或最有利標之競標精神。</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機關</a:t>
            </a:r>
            <a:r>
              <a:rPr lang="zh-TW" altLang="zh-TW" dirty="0">
                <a:latin typeface="標楷體" panose="03000509000000000000" pitchFamily="65" charset="-120"/>
                <a:ea typeface="標楷體" panose="03000509000000000000" pitchFamily="65" charset="-120"/>
              </a:rPr>
              <a:t>採前項第三款決標者，以異質之工程、財物或勞務採購而不宜以前項第一款或第二款辦理者為限。</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機關</a:t>
            </a:r>
            <a:r>
              <a:rPr lang="zh-TW" altLang="zh-TW" dirty="0">
                <a:latin typeface="標楷體" panose="03000509000000000000" pitchFamily="65" charset="-120"/>
                <a:ea typeface="標楷體" panose="03000509000000000000" pitchFamily="65" charset="-120"/>
              </a:rPr>
              <a:t>辦理公告金額以上之專業服務、技術服務或資訊服務者，得採不訂底價之最有利標。</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決</a:t>
            </a:r>
            <a:r>
              <a:rPr lang="zh-TW" altLang="zh-TW" dirty="0">
                <a:latin typeface="標楷體" panose="03000509000000000000" pitchFamily="65" charset="-120"/>
                <a:ea typeface="標楷體" panose="03000509000000000000" pitchFamily="65" charset="-120"/>
              </a:rPr>
              <a:t>標時得不通知投標廠商到場，其結果應通知各投標廠商。</a:t>
            </a:r>
          </a:p>
          <a:p>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16</a:t>
            </a:fld>
            <a:endParaRPr lang="en-GB" altLang="zh-TW"/>
          </a:p>
        </p:txBody>
      </p:sp>
      <p:sp>
        <p:nvSpPr>
          <p:cNvPr id="4" name="標題 3"/>
          <p:cNvSpPr>
            <a:spLocks noGrp="1"/>
          </p:cNvSpPr>
          <p:nvPr>
            <p:ph type="title"/>
          </p:nvPr>
        </p:nvSpPr>
        <p:spPr/>
        <p:txBody>
          <a:bodyPr/>
          <a:lstStyle/>
          <a:p>
            <a:r>
              <a:rPr lang="zh-TW" altLang="en-US" dirty="0" smtClean="0"/>
              <a:t>政府採購法決標原則</a:t>
            </a:r>
            <a:endParaRPr lang="zh-TW" altLang="en-US" dirty="0"/>
          </a:p>
        </p:txBody>
      </p:sp>
    </p:spTree>
    <p:extLst>
      <p:ext uri="{BB962C8B-B14F-4D97-AF65-F5344CB8AC3E}">
        <p14:creationId xmlns:p14="http://schemas.microsoft.com/office/powerpoint/2010/main" val="402974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D717B6A-5E3C-4FAC-84A8-9A72CC43219C}" type="slidenum">
              <a:rPr lang="zh-TW" altLang="en-US"/>
              <a:pPr>
                <a:defRPr/>
              </a:pPr>
              <a:t>17</a:t>
            </a:fld>
            <a:endParaRPr lang="zh-TW" altLang="en-US"/>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575" y="3851995"/>
            <a:ext cx="1120775"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9438" y="2132732"/>
            <a:ext cx="8239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橢圓 2"/>
          <p:cNvSpPr/>
          <p:nvPr/>
        </p:nvSpPr>
        <p:spPr>
          <a:xfrm>
            <a:off x="8101013" y="1916832"/>
            <a:ext cx="933450" cy="100806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橢圓 7"/>
          <p:cNvSpPr/>
          <p:nvPr/>
        </p:nvSpPr>
        <p:spPr>
          <a:xfrm>
            <a:off x="8559800" y="3150320"/>
            <a:ext cx="342900" cy="30797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橢圓 8"/>
          <p:cNvSpPr/>
          <p:nvPr/>
        </p:nvSpPr>
        <p:spPr>
          <a:xfrm flipH="1">
            <a:off x="8361363" y="3721820"/>
            <a:ext cx="76200" cy="76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橢圓 9"/>
          <p:cNvSpPr/>
          <p:nvPr/>
        </p:nvSpPr>
        <p:spPr>
          <a:xfrm>
            <a:off x="8462963" y="3524970"/>
            <a:ext cx="171450" cy="15398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947282" y="3409826"/>
            <a:ext cx="6715125" cy="2107406"/>
          </a:xfrm>
          <a:prstGeom prst="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indent="-182563">
              <a:defRPr/>
            </a:pPr>
            <a:r>
              <a:rPr lang="zh-TW" altLang="en-US" b="1" dirty="0" smtClean="0">
                <a:solidFill>
                  <a:srgbClr val="FF0000"/>
                </a:solidFill>
                <a:latin typeface="標楷體" pitchFamily="65" charset="-120"/>
                <a:ea typeface="標楷體" pitchFamily="65" charset="-120"/>
              </a:rPr>
              <a:t>政</a:t>
            </a:r>
            <a:r>
              <a:rPr lang="zh-TW" altLang="en-US" b="1" dirty="0">
                <a:solidFill>
                  <a:srgbClr val="FF0000"/>
                </a:solidFill>
                <a:latin typeface="標楷體" pitchFamily="65" charset="-120"/>
                <a:ea typeface="標楷體" pitchFamily="65" charset="-120"/>
              </a:rPr>
              <a:t>府</a:t>
            </a:r>
            <a:r>
              <a:rPr lang="zh-TW" altLang="en-US" b="1" dirty="0" smtClean="0">
                <a:solidFill>
                  <a:srgbClr val="FF0000"/>
                </a:solidFill>
                <a:latin typeface="標楷體" pitchFamily="65" charset="-120"/>
                <a:ea typeface="標楷體" pitchFamily="65" charset="-120"/>
              </a:rPr>
              <a:t>採購法第一條及第六條第一項至第二項條文規定：</a:t>
            </a:r>
            <a:endParaRPr lang="en-US" altLang="zh-TW" b="1" dirty="0" smtClean="0">
              <a:solidFill>
                <a:srgbClr val="FF0000"/>
              </a:solidFill>
              <a:latin typeface="標楷體" pitchFamily="65" charset="-120"/>
              <a:ea typeface="標楷體" pitchFamily="65" charset="-120"/>
            </a:endParaRPr>
          </a:p>
          <a:p>
            <a:pPr marL="182563" indent="-182563">
              <a:defRPr/>
            </a:pPr>
            <a:endParaRPr lang="en-US" altLang="zh-TW" b="1" dirty="0" smtClean="0">
              <a:solidFill>
                <a:srgbClr val="FF0000"/>
              </a:solidFill>
              <a:latin typeface="標楷體" pitchFamily="65" charset="-120"/>
              <a:ea typeface="標楷體" pitchFamily="65" charset="-120"/>
            </a:endParaRPr>
          </a:p>
          <a:p>
            <a:pPr marL="898525" indent="-898525">
              <a:defRPr/>
            </a:pPr>
            <a:r>
              <a:rPr lang="zh-TW" altLang="en-US" b="1" dirty="0">
                <a:solidFill>
                  <a:srgbClr val="0000FF"/>
                </a:solidFill>
                <a:latin typeface="標楷體" pitchFamily="65" charset="-120"/>
                <a:ea typeface="標楷體" pitchFamily="65" charset="-120"/>
              </a:rPr>
              <a:t>第一</a:t>
            </a:r>
            <a:r>
              <a:rPr lang="zh-TW" altLang="en-US" b="1" dirty="0" smtClean="0">
                <a:solidFill>
                  <a:srgbClr val="0000FF"/>
                </a:solidFill>
                <a:latin typeface="標楷體" pitchFamily="65" charset="-120"/>
                <a:ea typeface="標楷體" pitchFamily="65" charset="-120"/>
              </a:rPr>
              <a:t>條　「為</a:t>
            </a:r>
            <a:r>
              <a:rPr lang="zh-TW" altLang="en-US" b="1" dirty="0">
                <a:solidFill>
                  <a:srgbClr val="0000FF"/>
                </a:solidFill>
                <a:latin typeface="標楷體" pitchFamily="65" charset="-120"/>
                <a:ea typeface="標楷體" pitchFamily="65" charset="-120"/>
              </a:rPr>
              <a:t>建立政府採購制度，依</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公平、公開</a:t>
            </a:r>
            <a:r>
              <a:rPr lang="zh-TW" altLang="en-US" b="1" dirty="0">
                <a:solidFill>
                  <a:srgbClr val="0000FF"/>
                </a:solidFill>
                <a:latin typeface="標楷體" pitchFamily="65" charset="-120"/>
                <a:ea typeface="標楷體" pitchFamily="65" charset="-120"/>
              </a:rPr>
              <a:t>之採購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程序</a:t>
            </a:r>
            <a:r>
              <a:rPr lang="zh-TW" altLang="en-US" b="1" dirty="0">
                <a:solidFill>
                  <a:srgbClr val="0000FF"/>
                </a:solidFill>
                <a:latin typeface="標楷體" pitchFamily="65" charset="-120"/>
                <a:ea typeface="標楷體" pitchFamily="65" charset="-120"/>
              </a:rPr>
              <a:t>，提升採購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效率與功能</a:t>
            </a:r>
            <a:r>
              <a:rPr lang="zh-TW" altLang="en-US" b="1" dirty="0">
                <a:solidFill>
                  <a:srgbClr val="0000FF"/>
                </a:solidFill>
                <a:latin typeface="標楷體" pitchFamily="65" charset="-120"/>
                <a:ea typeface="標楷體" pitchFamily="65" charset="-120"/>
              </a:rPr>
              <a:t>，確保採購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品質</a:t>
            </a:r>
            <a:r>
              <a:rPr lang="zh-TW" altLang="en-US" b="1" dirty="0">
                <a:solidFill>
                  <a:srgbClr val="0000FF"/>
                </a:solidFill>
                <a:latin typeface="標楷體" pitchFamily="65" charset="-120"/>
                <a:ea typeface="標楷體" pitchFamily="65" charset="-120"/>
              </a:rPr>
              <a:t>，爰制定本法</a:t>
            </a:r>
            <a:r>
              <a:rPr lang="zh-TW" altLang="en-US" b="1" dirty="0" smtClean="0">
                <a:solidFill>
                  <a:srgbClr val="0000FF"/>
                </a:solidFill>
                <a:latin typeface="標楷體" pitchFamily="65" charset="-120"/>
                <a:ea typeface="標楷體" pitchFamily="65" charset="-120"/>
              </a:rPr>
              <a:t>。</a:t>
            </a:r>
            <a:r>
              <a:rPr lang="zh-TW" altLang="en-US" dirty="0" smtClean="0">
                <a:solidFill>
                  <a:srgbClr val="FF0000"/>
                </a:solidFill>
                <a:latin typeface="新細明體"/>
              </a:rPr>
              <a:t>」</a:t>
            </a:r>
            <a:endParaRPr lang="en-US" altLang="zh-TW" dirty="0" smtClean="0">
              <a:solidFill>
                <a:srgbClr val="FF0000"/>
              </a:solidFill>
              <a:latin typeface="新細明體"/>
            </a:endParaRPr>
          </a:p>
          <a:p>
            <a:pPr marL="809625" indent="-809625" defTabSz="449263" eaLnBrk="1" hangingPunct="1">
              <a:lnSpc>
                <a:spcPct val="80000"/>
              </a:lnSpc>
              <a:spcBef>
                <a:spcPts val="250"/>
              </a:spcBef>
              <a:buFontTx/>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b="1" dirty="0" smtClean="0">
                <a:solidFill>
                  <a:srgbClr val="0000FF"/>
                </a:solidFill>
                <a:latin typeface="標楷體" pitchFamily="65" charset="-120"/>
                <a:ea typeface="標楷體" pitchFamily="65" charset="-120"/>
              </a:rPr>
              <a:t>第六</a:t>
            </a:r>
            <a:r>
              <a:rPr lang="zh-TW" altLang="en-US" b="1" dirty="0">
                <a:solidFill>
                  <a:srgbClr val="0000FF"/>
                </a:solidFill>
                <a:latin typeface="標楷體" pitchFamily="65" charset="-120"/>
                <a:ea typeface="標楷體" pitchFamily="65" charset="-120"/>
              </a:rPr>
              <a:t>條　機關辦理採購，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應</a:t>
            </a:r>
            <a:r>
              <a:rPr lang="zh-TW" altLang="en-US" b="1" dirty="0">
                <a:solidFill>
                  <a:srgbClr val="0000FF"/>
                </a:solidFill>
                <a:latin typeface="標楷體" pitchFamily="65" charset="-120"/>
                <a:ea typeface="標楷體" pitchFamily="65" charset="-120"/>
              </a:rPr>
              <a:t>以維護</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公共利益</a:t>
            </a:r>
            <a:r>
              <a:rPr lang="zh-TW" altLang="en-US" b="1" dirty="0">
                <a:solidFill>
                  <a:srgbClr val="0000FF"/>
                </a:solidFill>
                <a:latin typeface="標楷體" pitchFamily="65" charset="-120"/>
                <a:ea typeface="標楷體" pitchFamily="65" charset="-120"/>
              </a:rPr>
              <a:t>及</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公平合理</a:t>
            </a:r>
            <a:r>
              <a:rPr lang="zh-TW" altLang="en-US" b="1" dirty="0">
                <a:solidFill>
                  <a:srgbClr val="0000FF"/>
                </a:solidFill>
                <a:latin typeface="標楷體" pitchFamily="65" charset="-120"/>
                <a:ea typeface="標楷體" pitchFamily="65" charset="-120"/>
              </a:rPr>
              <a:t>為原則，對廠商不得為無正當理由之差別待遇。 </a:t>
            </a:r>
          </a:p>
          <a:p>
            <a:pPr marL="809625" indent="-809625" defTabSz="449263" eaLnBrk="1" hangingPunct="1">
              <a:lnSpc>
                <a:spcPct val="80000"/>
              </a:lnSpc>
              <a:spcBef>
                <a:spcPts val="250"/>
              </a:spcBef>
              <a:buFontTx/>
              <a:buNone/>
              <a:tabLst>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b="1" dirty="0">
                <a:solidFill>
                  <a:srgbClr val="0000FF"/>
                </a:solidFill>
                <a:latin typeface="標楷體" pitchFamily="65" charset="-120"/>
                <a:ea typeface="標楷體" pitchFamily="65" charset="-120"/>
              </a:rPr>
              <a:t>　　　　辦理採購人員於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不違反本法規定</a:t>
            </a:r>
            <a:r>
              <a:rPr lang="zh-TW" altLang="en-US" b="1" dirty="0">
                <a:solidFill>
                  <a:srgbClr val="0000FF"/>
                </a:solidFill>
                <a:latin typeface="標楷體" pitchFamily="65" charset="-120"/>
                <a:ea typeface="標楷體" pitchFamily="65" charset="-120"/>
              </a:rPr>
              <a:t>之範圍內，得基於</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公共利益</a:t>
            </a:r>
            <a:r>
              <a:rPr lang="zh-TW" altLang="en-US" b="1" dirty="0">
                <a:solidFill>
                  <a:srgbClr val="0000FF"/>
                </a:solidFill>
                <a:latin typeface="標楷體" pitchFamily="65" charset="-120"/>
                <a:ea typeface="標楷體" pitchFamily="65" charset="-120"/>
              </a:rPr>
              <a:t>、</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採購效益</a:t>
            </a:r>
            <a:r>
              <a:rPr lang="zh-TW" altLang="en-US" b="1" dirty="0">
                <a:solidFill>
                  <a:srgbClr val="0000FF"/>
                </a:solidFill>
                <a:latin typeface="標楷體" pitchFamily="65" charset="-120"/>
                <a:ea typeface="標楷體" pitchFamily="65" charset="-120"/>
              </a:rPr>
              <a:t>或</a:t>
            </a:r>
            <a:r>
              <a:rPr lang="zh-TW" altLang="en-US" b="1" dirty="0">
                <a:solidFill>
                  <a:srgbClr val="FF0000"/>
                </a:solidFill>
                <a:effectLst>
                  <a:outerShdw blurRad="38100" dist="38100" dir="2700000" algn="tl">
                    <a:srgbClr val="C0C0C0"/>
                  </a:outerShdw>
                </a:effectLst>
                <a:latin typeface="標楷體" pitchFamily="65" charset="-120"/>
                <a:ea typeface="標楷體" pitchFamily="65" charset="-120"/>
              </a:rPr>
              <a:t>專業判斷</a:t>
            </a:r>
            <a:r>
              <a:rPr lang="zh-TW" altLang="en-US" b="1" dirty="0">
                <a:solidFill>
                  <a:srgbClr val="0000FF"/>
                </a:solidFill>
                <a:latin typeface="標楷體" pitchFamily="65" charset="-120"/>
                <a:ea typeface="標楷體" pitchFamily="65" charset="-120"/>
              </a:rPr>
              <a:t>之考量，為適當之採購決定</a:t>
            </a:r>
            <a:r>
              <a:rPr lang="zh-TW" altLang="en-US" b="1" dirty="0" smtClean="0">
                <a:solidFill>
                  <a:srgbClr val="0000FF"/>
                </a:solidFill>
              </a:rPr>
              <a:t>。</a:t>
            </a:r>
            <a:endParaRPr lang="zh-TW" altLang="en-US" dirty="0">
              <a:solidFill>
                <a:srgbClr val="FF0000"/>
              </a:solidFill>
            </a:endParaRPr>
          </a:p>
        </p:txBody>
      </p:sp>
      <p:sp>
        <p:nvSpPr>
          <p:cNvPr id="14" name="矩形 13"/>
          <p:cNvSpPr/>
          <p:nvPr/>
        </p:nvSpPr>
        <p:spPr>
          <a:xfrm>
            <a:off x="947282" y="2029713"/>
            <a:ext cx="6715124" cy="125809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r>
              <a:rPr lang="zh-TW" altLang="en-US" b="1" dirty="0">
                <a:solidFill>
                  <a:schemeClr val="bg1"/>
                </a:solidFill>
                <a:latin typeface="標楷體" pitchFamily="65" charset="-120"/>
                <a:ea typeface="標楷體" pitchFamily="65" charset="-120"/>
              </a:rPr>
              <a:t>政府採購法第一條及第六條，提到</a:t>
            </a:r>
            <a:r>
              <a:rPr lang="zh-TW" altLang="en-US" b="1" dirty="0" smtClean="0">
                <a:solidFill>
                  <a:schemeClr val="bg1"/>
                </a:solidFill>
                <a:latin typeface="標楷體" pitchFamily="65" charset="-120"/>
                <a:ea typeface="標楷體" pitchFamily="65" charset="-120"/>
              </a:rPr>
              <a:t>政府採購法立法</a:t>
            </a:r>
            <a:r>
              <a:rPr lang="zh-TW" altLang="en-US" b="1" dirty="0">
                <a:solidFill>
                  <a:schemeClr val="bg1"/>
                </a:solidFill>
                <a:latin typeface="標楷體" pitchFamily="65" charset="-120"/>
                <a:ea typeface="標楷體" pitchFamily="65" charset="-120"/>
              </a:rPr>
              <a:t>宗旨，</a:t>
            </a:r>
            <a:r>
              <a:rPr lang="zh-TW" altLang="en-US" b="1" dirty="0" smtClean="0">
                <a:solidFill>
                  <a:schemeClr val="bg1"/>
                </a:solidFill>
                <a:latin typeface="標楷體" pitchFamily="65" charset="-120"/>
                <a:ea typeface="標楷體" pitchFamily="65" charset="-120"/>
              </a:rPr>
              <a:t>強調公平</a:t>
            </a:r>
            <a:r>
              <a:rPr lang="zh-TW" altLang="en-US" b="1" dirty="0">
                <a:solidFill>
                  <a:schemeClr val="bg1"/>
                </a:solidFill>
                <a:latin typeface="標楷體" pitchFamily="65" charset="-120"/>
                <a:ea typeface="標楷體" pitchFamily="65" charset="-120"/>
              </a:rPr>
              <a:t>、公開的程序，效率及品質的目標</a:t>
            </a:r>
            <a:r>
              <a:rPr lang="zh-TW" altLang="en-US" b="1" dirty="0" smtClean="0">
                <a:solidFill>
                  <a:schemeClr val="bg1"/>
                </a:solidFill>
                <a:latin typeface="標楷體" pitchFamily="65" charset="-120"/>
                <a:ea typeface="標楷體" pitchFamily="65" charset="-120"/>
              </a:rPr>
              <a:t>，追求</a:t>
            </a:r>
            <a:r>
              <a:rPr lang="zh-TW" altLang="en-US" b="1" dirty="0">
                <a:solidFill>
                  <a:schemeClr val="bg1"/>
                </a:solidFill>
                <a:latin typeface="標楷體" pitchFamily="65" charset="-120"/>
                <a:ea typeface="標楷體" pitchFamily="65" charset="-120"/>
              </a:rPr>
              <a:t>公共利益與公平合理，並</a:t>
            </a:r>
            <a:r>
              <a:rPr lang="zh-TW" altLang="en-US" b="1" dirty="0" smtClean="0">
                <a:solidFill>
                  <a:schemeClr val="bg1"/>
                </a:solidFill>
                <a:latin typeface="標楷體" pitchFamily="65" charset="-120"/>
                <a:ea typeface="標楷體" pitchFamily="65" charset="-120"/>
              </a:rPr>
              <a:t>沒特別</a:t>
            </a:r>
            <a:r>
              <a:rPr lang="zh-TW" altLang="en-US" b="1" dirty="0">
                <a:solidFill>
                  <a:schemeClr val="bg1"/>
                </a:solidFill>
                <a:latin typeface="標楷體" pitchFamily="65" charset="-120"/>
                <a:ea typeface="標楷體" pitchFamily="65" charset="-120"/>
              </a:rPr>
              <a:t>強調「防弊」。</a:t>
            </a:r>
            <a:endParaRPr lang="en-US" altLang="zh-TW" b="1" dirty="0">
              <a:solidFill>
                <a:schemeClr val="bg1"/>
              </a:solidFill>
              <a:latin typeface="標楷體" pitchFamily="65" charset="-120"/>
              <a:ea typeface="標楷體" pitchFamily="65" charset="-120"/>
            </a:endParaRPr>
          </a:p>
        </p:txBody>
      </p:sp>
      <p:sp>
        <p:nvSpPr>
          <p:cNvPr id="13" name="內容版面配置區 2"/>
          <p:cNvSpPr txBox="1">
            <a:spLocks/>
          </p:cNvSpPr>
          <p:nvPr/>
        </p:nvSpPr>
        <p:spPr bwMode="auto">
          <a:xfrm>
            <a:off x="1663564" y="332656"/>
            <a:ext cx="7067550" cy="57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標楷體" pitchFamily="65" charset="-120"/>
                <a:ea typeface="標楷體" pitchFamily="65"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標楷體" pitchFamily="65" charset="-120"/>
                <a:ea typeface="標楷體" pitchFamily="65"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標楷體" pitchFamily="65" charset="-120"/>
                <a:ea typeface="標楷體" pitchFamily="65"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r" eaLnBrk="1" hangingPunct="1">
              <a:buFont typeface="Arial" charset="0"/>
              <a:buNone/>
            </a:pPr>
            <a:r>
              <a:rPr lang="zh-TW" altLang="en-US" sz="3600" dirty="0" smtClean="0">
                <a:latin typeface="微軟正黑體" panose="020B0604030504040204" pitchFamily="34" charset="-120"/>
                <a:ea typeface="微軟正黑體" panose="020B0604030504040204" pitchFamily="34" charset="-120"/>
              </a:rPr>
              <a:t>政府採購其實比較著重興利</a:t>
            </a:r>
            <a:endParaRPr lang="en-US" altLang="zh-TW" sz="36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9726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p:cNvSpPr>
            <a:spLocks noGrp="1"/>
          </p:cNvSpPr>
          <p:nvPr>
            <p:ph idx="1"/>
          </p:nvPr>
        </p:nvSpPr>
        <p:spPr>
          <a:xfrm>
            <a:off x="457200" y="1481328"/>
            <a:ext cx="6491064" cy="4525963"/>
          </a:xfrm>
        </p:spPr>
        <p:txBody>
          <a:bodyPr>
            <a:normAutofit fontScale="25000" lnSpcReduction="20000"/>
          </a:bodyPr>
          <a:lstStyle/>
          <a:p>
            <a:r>
              <a:rPr lang="en-US" altLang="zh-TW" b="1" dirty="0"/>
              <a:t> </a:t>
            </a:r>
            <a:endParaRPr lang="zh-TW" altLang="zh-TW" dirty="0"/>
          </a:p>
          <a:p>
            <a:pPr marL="109728" indent="0">
              <a:buNone/>
            </a:pPr>
            <a:r>
              <a:rPr lang="zh-TW" altLang="zh-TW" sz="8000" b="1" dirty="0"/>
              <a:t>第十五條</a:t>
            </a:r>
            <a:r>
              <a:rPr lang="en-US" altLang="zh-TW" sz="8000" b="1" dirty="0"/>
              <a:t>	</a:t>
            </a:r>
            <a:r>
              <a:rPr lang="zh-TW" altLang="zh-TW" sz="8000" b="1" dirty="0"/>
              <a:t>投標文件之處理及決標</a:t>
            </a:r>
            <a:endParaRPr lang="zh-TW" altLang="zh-TW" sz="7200" dirty="0"/>
          </a:p>
          <a:p>
            <a:pPr marL="109728" indent="0">
              <a:buNone/>
            </a:pPr>
            <a:r>
              <a:rPr lang="en-US" altLang="zh-TW" sz="7200" dirty="0"/>
              <a:t> </a:t>
            </a:r>
            <a:endParaRPr lang="zh-TW" altLang="zh-TW" sz="7200" dirty="0"/>
          </a:p>
          <a:p>
            <a:pPr marL="109728" indent="0">
              <a:buNone/>
            </a:pPr>
            <a:r>
              <a:rPr lang="zh-TW" altLang="zh-TW" sz="7200" dirty="0" smtClean="0"/>
              <a:t>決標</a:t>
            </a:r>
            <a:r>
              <a:rPr lang="en-US" altLang="zh-TW" sz="7200" dirty="0"/>
              <a:t> </a:t>
            </a:r>
            <a:endParaRPr lang="zh-TW" altLang="zh-TW" sz="7200" dirty="0"/>
          </a:p>
          <a:p>
            <a:pPr marL="109728" indent="0">
              <a:buNone/>
            </a:pPr>
            <a:r>
              <a:rPr lang="zh-TW" altLang="en-US" sz="7200" dirty="0" smtClean="0"/>
              <a:t>　</a:t>
            </a:r>
            <a:r>
              <a:rPr lang="en-US" altLang="zh-TW" sz="7200" dirty="0" smtClean="0"/>
              <a:t>……</a:t>
            </a:r>
            <a:endParaRPr lang="zh-TW" altLang="zh-TW" sz="7200" dirty="0"/>
          </a:p>
          <a:p>
            <a:pPr marL="363538" indent="-254000">
              <a:buNone/>
            </a:pPr>
            <a:r>
              <a:rPr lang="en-US" altLang="zh-TW" sz="7200" dirty="0"/>
              <a:t>5</a:t>
            </a:r>
            <a:r>
              <a:rPr lang="en-US" altLang="zh-TW" sz="7200" dirty="0" smtClean="0"/>
              <a:t>.</a:t>
            </a:r>
            <a:r>
              <a:rPr lang="zh-TW" altLang="zh-TW" sz="7200" dirty="0" smtClean="0"/>
              <a:t>除</a:t>
            </a:r>
            <a:r>
              <a:rPr lang="zh-TW" altLang="zh-TW" sz="7200" dirty="0"/>
              <a:t>採購機關為公共利益不予決標外，應決標予其認為有能力履行契約約定，且符合公告及招標文件所載審查條件之下列投標廠商：</a:t>
            </a:r>
          </a:p>
          <a:p>
            <a:pPr marL="109728" indent="0">
              <a:buNone/>
            </a:pPr>
            <a:r>
              <a:rPr lang="en-US" altLang="zh-TW" sz="7200" dirty="0"/>
              <a:t> </a:t>
            </a:r>
            <a:endParaRPr lang="zh-TW" altLang="zh-TW" sz="7200" dirty="0"/>
          </a:p>
          <a:p>
            <a:pPr marL="109728" indent="0">
              <a:buNone/>
            </a:pPr>
            <a:r>
              <a:rPr lang="zh-TW" altLang="en-US" sz="7200" dirty="0" smtClean="0"/>
              <a:t>　</a:t>
            </a:r>
            <a:r>
              <a:rPr lang="en-US" altLang="zh-TW" sz="7200" dirty="0" smtClean="0"/>
              <a:t>(</a:t>
            </a:r>
            <a:r>
              <a:rPr lang="en-US" altLang="zh-TW" sz="7200" dirty="0"/>
              <a:t>a</a:t>
            </a:r>
            <a:r>
              <a:rPr lang="en-US" altLang="zh-TW" sz="7200" dirty="0" smtClean="0"/>
              <a:t>)</a:t>
            </a:r>
            <a:r>
              <a:rPr lang="zh-TW" altLang="zh-TW" sz="7200" dirty="0" smtClean="0"/>
              <a:t>為</a:t>
            </a:r>
            <a:r>
              <a:rPr lang="zh-TW" altLang="zh-TW" sz="7200" dirty="0"/>
              <a:t>最有利標；</a:t>
            </a:r>
            <a:r>
              <a:rPr lang="zh-TW" altLang="zh-TW" sz="7200" dirty="0" smtClean="0"/>
              <a:t>或</a:t>
            </a:r>
            <a:r>
              <a:rPr lang="en-US" altLang="zh-TW" sz="7200" dirty="0"/>
              <a:t> </a:t>
            </a:r>
            <a:endParaRPr lang="zh-TW" altLang="zh-TW" sz="7200" dirty="0"/>
          </a:p>
          <a:p>
            <a:pPr marL="109728" indent="0">
              <a:buNone/>
            </a:pPr>
            <a:r>
              <a:rPr lang="zh-TW" altLang="en-US" sz="7200" dirty="0" smtClean="0"/>
              <a:t>　</a:t>
            </a:r>
            <a:r>
              <a:rPr lang="en-US" altLang="zh-TW" sz="7200" dirty="0" smtClean="0"/>
              <a:t>(</a:t>
            </a:r>
            <a:r>
              <a:rPr lang="en-US" altLang="zh-TW" sz="7200" dirty="0"/>
              <a:t>b</a:t>
            </a:r>
            <a:r>
              <a:rPr lang="en-US" altLang="zh-TW" sz="7200" dirty="0" smtClean="0"/>
              <a:t>)</a:t>
            </a:r>
            <a:r>
              <a:rPr lang="zh-TW" altLang="zh-TW" sz="7200" dirty="0" smtClean="0"/>
              <a:t>價格</a:t>
            </a:r>
            <a:r>
              <a:rPr lang="zh-TW" altLang="zh-TW" sz="7200" dirty="0"/>
              <a:t>為唯一條件時，最低標。</a:t>
            </a:r>
          </a:p>
          <a:p>
            <a:pPr marL="109728" indent="0">
              <a:buNone/>
            </a:pPr>
            <a:r>
              <a:rPr lang="en-US" altLang="zh-TW" sz="7200" dirty="0"/>
              <a:t> </a:t>
            </a:r>
            <a:endParaRPr lang="zh-TW" altLang="zh-TW" sz="7200" dirty="0"/>
          </a:p>
          <a:p>
            <a:pPr marL="363538" indent="-254000">
              <a:buNone/>
            </a:pPr>
            <a:r>
              <a:rPr lang="en-US" altLang="zh-TW" sz="7200" dirty="0"/>
              <a:t>6</a:t>
            </a:r>
            <a:r>
              <a:rPr lang="en-US" altLang="zh-TW" sz="7200" dirty="0" smtClean="0"/>
              <a:t>.</a:t>
            </a:r>
            <a:r>
              <a:rPr lang="zh-TW" altLang="zh-TW" sz="7200" dirty="0" smtClean="0"/>
              <a:t>如</a:t>
            </a:r>
            <a:r>
              <a:rPr lang="zh-TW" altLang="zh-TW" sz="7200" dirty="0"/>
              <a:t>採購機關認為某一投標文件之價格非尋常的低於其他投標文件，得向廠商查證其是否符合參加之條件且有能力履行契約之約定。</a:t>
            </a:r>
          </a:p>
          <a:p>
            <a:pPr marL="109728" indent="0">
              <a:buNone/>
            </a:pPr>
            <a:r>
              <a:rPr lang="zh-TW" altLang="en-US" sz="7200" dirty="0" smtClean="0"/>
              <a:t>　</a:t>
            </a:r>
            <a:r>
              <a:rPr lang="en-US" altLang="zh-TW" sz="7200" dirty="0"/>
              <a:t> ……</a:t>
            </a:r>
          </a:p>
          <a:p>
            <a:pPr marL="109728" indent="0">
              <a:buNone/>
            </a:pPr>
            <a:endParaRPr lang="zh-TW" altLang="en-US" sz="7200" dirty="0"/>
          </a:p>
        </p:txBody>
      </p:sp>
      <p:sp>
        <p:nvSpPr>
          <p:cNvPr id="5" name="投影片編號版面配置區 4"/>
          <p:cNvSpPr>
            <a:spLocks noGrp="1"/>
          </p:cNvSpPr>
          <p:nvPr>
            <p:ph type="sldNum" sz="quarter" idx="12"/>
          </p:nvPr>
        </p:nvSpPr>
        <p:spPr/>
        <p:txBody>
          <a:bodyPr/>
          <a:lstStyle/>
          <a:p>
            <a:pPr>
              <a:defRPr/>
            </a:pPr>
            <a:fld id="{7FED1AD6-5D5D-4474-81E0-C3FEA7136A8C}" type="slidenum">
              <a:rPr lang="zh-TW" altLang="en-GB" smtClean="0"/>
              <a:pPr>
                <a:defRPr/>
              </a:pPr>
              <a:t>18</a:t>
            </a:fld>
            <a:endParaRPr lang="en-GB" altLang="zh-TW"/>
          </a:p>
        </p:txBody>
      </p:sp>
      <p:sp>
        <p:nvSpPr>
          <p:cNvPr id="6" name="標題 5"/>
          <p:cNvSpPr>
            <a:spLocks noGrp="1"/>
          </p:cNvSpPr>
          <p:nvPr>
            <p:ph type="title"/>
          </p:nvPr>
        </p:nvSpPr>
        <p:spPr/>
        <p:txBody>
          <a:bodyPr>
            <a:normAutofit fontScale="90000"/>
          </a:bodyPr>
          <a:lstStyle/>
          <a:p>
            <a:pPr algn="ctr"/>
            <a:r>
              <a:rPr lang="en-US" altLang="zh-TW" dirty="0"/>
              <a:t>2014.04.03</a:t>
            </a:r>
            <a:r>
              <a:rPr lang="zh-TW" altLang="zh-TW" dirty="0"/>
              <a:t>修正版政府採購</a:t>
            </a:r>
            <a:r>
              <a:rPr lang="zh-TW" altLang="zh-TW" dirty="0" smtClean="0"/>
              <a:t>協定</a:t>
            </a:r>
            <a:r>
              <a:rPr lang="en-US" altLang="zh-TW" dirty="0" smtClean="0"/>
              <a:t/>
            </a:r>
            <a:br>
              <a:rPr lang="en-US" altLang="zh-TW" dirty="0" smtClean="0"/>
            </a:br>
            <a:r>
              <a:rPr lang="zh-TW" altLang="en-US" sz="2400" b="0" dirty="0" smtClean="0"/>
              <a:t>（</a:t>
            </a:r>
            <a:r>
              <a:rPr lang="zh-TW" altLang="zh-TW" sz="2400" b="0" dirty="0" smtClean="0"/>
              <a:t>主文</a:t>
            </a:r>
            <a:r>
              <a:rPr lang="zh-TW" altLang="zh-TW" sz="2400" b="0" dirty="0"/>
              <a:t>，</a:t>
            </a:r>
            <a:r>
              <a:rPr lang="zh-TW" altLang="zh-TW" sz="2400" b="0" dirty="0" smtClean="0"/>
              <a:t>節錄</a:t>
            </a:r>
            <a:r>
              <a:rPr lang="zh-TW" altLang="en-US" sz="2400" b="0" dirty="0" smtClean="0"/>
              <a:t>）</a:t>
            </a:r>
            <a:endParaRPr lang="zh-TW" altLang="en-US" sz="2400" b="0" dirty="0"/>
          </a:p>
        </p:txBody>
      </p:sp>
      <p:pic>
        <p:nvPicPr>
          <p:cNvPr id="5122" name="Picture 2" descr="C:\Program Files (x86)\Microsoft Office\MEDIA\CAGCAT10\j02977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0820" y="2852936"/>
            <a:ext cx="1851660" cy="176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6"/>
          <p:cNvSpPr>
            <a:spLocks noGrp="1"/>
          </p:cNvSpPr>
          <p:nvPr>
            <p:ph type="title"/>
          </p:nvPr>
        </p:nvSpPr>
        <p:spPr/>
        <p:txBody>
          <a:bodyPr/>
          <a:lstStyle/>
          <a:p>
            <a:pPr algn="r"/>
            <a:r>
              <a:rPr lang="zh-TW" altLang="zh-TW" sz="2800" b="1" dirty="0" smtClean="0">
                <a:solidFill>
                  <a:srgbClr val="66CCFF"/>
                </a:solidFill>
                <a:latin typeface="微軟正黑體" pitchFamily="34" charset="-120"/>
                <a:ea typeface="微軟正黑體" pitchFamily="34" charset="-120"/>
              </a:rPr>
              <a:t>如何辦好一場展演活動</a:t>
            </a:r>
            <a:endParaRPr lang="zh-TW" altLang="en-US" sz="2800" dirty="0" smtClean="0">
              <a:solidFill>
                <a:srgbClr val="FF0000"/>
              </a:solidFill>
              <a:latin typeface="微軟正黑體" pitchFamily="34" charset="-120"/>
              <a:ea typeface="微軟正黑體" pitchFamily="34" charset="-120"/>
            </a:endParaRPr>
          </a:p>
        </p:txBody>
      </p:sp>
      <p:sp>
        <p:nvSpPr>
          <p:cNvPr id="19459"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fld id="{28EDC905-84A8-474A-9CF9-C82EA7D091A1}" type="slidenum">
              <a:rPr lang="zh-TW" altLang="en-US" sz="1400" smtClean="0"/>
              <a:pPr eaLnBrk="1" hangingPunct="1">
                <a:spcBef>
                  <a:spcPct val="0"/>
                </a:spcBef>
                <a:buFontTx/>
                <a:buNone/>
              </a:pPr>
              <a:t>19</a:t>
            </a:fld>
            <a:endParaRPr lang="en-US" altLang="zh-TW" sz="1400" smtClean="0"/>
          </a:p>
        </p:txBody>
      </p:sp>
      <p:sp>
        <p:nvSpPr>
          <p:cNvPr id="19460" name="內容版面配置區 9"/>
          <p:cNvSpPr>
            <a:spLocks noGrp="1"/>
          </p:cNvSpPr>
          <p:nvPr>
            <p:ph idx="1"/>
          </p:nvPr>
        </p:nvSpPr>
        <p:spPr/>
        <p:txBody>
          <a:bodyPr/>
          <a:lstStyle/>
          <a:p>
            <a:pPr marL="457200" indent="-457200">
              <a:buFontTx/>
              <a:buAutoNum type="arabicPeriod"/>
            </a:pPr>
            <a:r>
              <a:rPr lang="zh-TW" altLang="en-US" sz="2000" dirty="0" smtClean="0">
                <a:solidFill>
                  <a:srgbClr val="006600"/>
                </a:solidFill>
                <a:latin typeface="微軟正黑體" pitchFamily="34" charset="-120"/>
                <a:ea typeface="微軟正黑體" pitchFamily="34" charset="-120"/>
              </a:rPr>
              <a:t>最有利標有什麼好？</a:t>
            </a:r>
            <a:endParaRPr lang="en-US" altLang="zh-TW" sz="2000" dirty="0" smtClean="0">
              <a:solidFill>
                <a:srgbClr val="006600"/>
              </a:solidFill>
              <a:latin typeface="微軟正黑體" pitchFamily="34" charset="-120"/>
              <a:ea typeface="微軟正黑體" pitchFamily="34" charset="-120"/>
            </a:endParaRPr>
          </a:p>
          <a:p>
            <a:pPr marL="857250" lvl="1" indent="-457200">
              <a:buFontTx/>
              <a:buAutoNum type="arabicParenR"/>
            </a:pPr>
            <a:r>
              <a:rPr lang="zh-TW" altLang="en-US" sz="1600" dirty="0" smtClean="0">
                <a:solidFill>
                  <a:srgbClr val="006600"/>
                </a:solidFill>
                <a:latin typeface="微軟正黑體" pitchFamily="34" charset="-120"/>
                <a:ea typeface="微軟正黑體" pitchFamily="34" charset="-120"/>
              </a:rPr>
              <a:t>選到好廠商</a:t>
            </a:r>
            <a:endParaRPr lang="en-US" altLang="zh-TW" sz="1600" dirty="0" smtClean="0">
              <a:solidFill>
                <a:srgbClr val="006600"/>
              </a:solidFill>
              <a:latin typeface="微軟正黑體" pitchFamily="34" charset="-120"/>
              <a:ea typeface="微軟正黑體" pitchFamily="34" charset="-120"/>
            </a:endParaRPr>
          </a:p>
          <a:p>
            <a:pPr marL="857250" lvl="1" indent="-457200">
              <a:buFontTx/>
              <a:buAutoNum type="arabicParenR"/>
            </a:pPr>
            <a:r>
              <a:rPr lang="zh-TW" altLang="en-US" sz="1600" dirty="0" smtClean="0">
                <a:solidFill>
                  <a:srgbClr val="006600"/>
                </a:solidFill>
                <a:latin typeface="微軟正黑體" pitchFamily="34" charset="-120"/>
                <a:ea typeface="微軟正黑體" pitchFamily="34" charset="-120"/>
              </a:rPr>
              <a:t>買好標的</a:t>
            </a:r>
            <a:endParaRPr lang="en-US" altLang="zh-TW" sz="1600" dirty="0" smtClean="0">
              <a:solidFill>
                <a:srgbClr val="006600"/>
              </a:solidFill>
              <a:latin typeface="微軟正黑體" pitchFamily="34" charset="-120"/>
              <a:ea typeface="微軟正黑體" pitchFamily="34" charset="-120"/>
            </a:endParaRPr>
          </a:p>
          <a:p>
            <a:pPr marL="457200" indent="-457200">
              <a:buFontTx/>
              <a:buAutoNum type="arabicPeriod"/>
            </a:pPr>
            <a:endParaRPr lang="en-US" altLang="zh-TW" sz="2000" dirty="0" smtClean="0">
              <a:solidFill>
                <a:srgbClr val="006600"/>
              </a:solidFill>
              <a:latin typeface="微軟正黑體" pitchFamily="34" charset="-120"/>
              <a:ea typeface="微軟正黑體" pitchFamily="34" charset="-120"/>
            </a:endParaRPr>
          </a:p>
          <a:p>
            <a:pPr marL="457200" indent="-457200">
              <a:buFontTx/>
              <a:buAutoNum type="arabicPeriod"/>
            </a:pPr>
            <a:r>
              <a:rPr lang="zh-TW" altLang="en-US" sz="2000" dirty="0" smtClean="0">
                <a:solidFill>
                  <a:srgbClr val="006600"/>
                </a:solidFill>
                <a:latin typeface="微軟正黑體" pitchFamily="34" charset="-120"/>
                <a:ea typeface="微軟正黑體" pitchFamily="34" charset="-120"/>
              </a:rPr>
              <a:t>辦燈會活動，我們需要的是：</a:t>
            </a:r>
            <a:endParaRPr lang="en-US" altLang="zh-TW" sz="2000" dirty="0" smtClean="0">
              <a:solidFill>
                <a:srgbClr val="006600"/>
              </a:solidFill>
              <a:latin typeface="微軟正黑體" pitchFamily="34" charset="-120"/>
              <a:ea typeface="微軟正黑體" pitchFamily="34" charset="-120"/>
            </a:endParaRPr>
          </a:p>
          <a:p>
            <a:pPr marL="857250" lvl="1" indent="-457200">
              <a:buFontTx/>
              <a:buAutoNum type="arabicParenR"/>
            </a:pPr>
            <a:r>
              <a:rPr lang="zh-TW" altLang="en-US" sz="1600" dirty="0" smtClean="0">
                <a:solidFill>
                  <a:srgbClr val="006600"/>
                </a:solidFill>
                <a:latin typeface="微軟正黑體" pitchFamily="34" charset="-120"/>
                <a:ea typeface="微軟正黑體" pitchFamily="34" charset="-120"/>
              </a:rPr>
              <a:t>好廠商</a:t>
            </a:r>
            <a:endParaRPr lang="en-US" altLang="zh-TW" sz="1600" dirty="0" smtClean="0">
              <a:solidFill>
                <a:srgbClr val="006600"/>
              </a:solidFill>
              <a:latin typeface="微軟正黑體" pitchFamily="34" charset="-120"/>
              <a:ea typeface="微軟正黑體" pitchFamily="34" charset="-120"/>
            </a:endParaRPr>
          </a:p>
          <a:p>
            <a:pPr marL="857250" lvl="1" indent="-457200">
              <a:buFontTx/>
              <a:buAutoNum type="arabicParenR"/>
            </a:pPr>
            <a:r>
              <a:rPr lang="zh-TW" altLang="en-US" sz="1600" dirty="0" smtClean="0">
                <a:solidFill>
                  <a:srgbClr val="006600"/>
                </a:solidFill>
                <a:latin typeface="微軟正黑體" pitchFamily="34" charset="-120"/>
                <a:ea typeface="微軟正黑體" pitchFamily="34" charset="-120"/>
              </a:rPr>
              <a:t>好活動</a:t>
            </a:r>
            <a:endParaRPr lang="en-US" altLang="zh-TW" sz="1600" dirty="0" smtClean="0">
              <a:solidFill>
                <a:srgbClr val="006600"/>
              </a:solidFill>
              <a:latin typeface="微軟正黑體" pitchFamily="34" charset="-120"/>
              <a:ea typeface="微軟正黑體" pitchFamily="34" charset="-120"/>
            </a:endParaRPr>
          </a:p>
          <a:p>
            <a:pPr marL="857250" lvl="1" indent="-457200">
              <a:buFontTx/>
              <a:buAutoNum type="arabicParenR"/>
            </a:pPr>
            <a:r>
              <a:rPr lang="zh-TW" altLang="en-US" sz="1600" dirty="0" smtClean="0">
                <a:solidFill>
                  <a:srgbClr val="006600"/>
                </a:solidFill>
                <a:latin typeface="微軟正黑體" pitchFamily="34" charset="-120"/>
                <a:ea typeface="微軟正黑體" pitchFamily="34" charset="-120"/>
              </a:rPr>
              <a:t>財物、勞務還是工程？</a:t>
            </a:r>
          </a:p>
        </p:txBody>
      </p:sp>
      <p:pic>
        <p:nvPicPr>
          <p:cNvPr id="19461" name="Picture 6" descr="「活動」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00600"/>
            <a:ext cx="6626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54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545288"/>
            <a:ext cx="9143999" cy="932688"/>
          </a:xfrm>
          <a:prstGeom prst="rect">
            <a:avLst/>
          </a:prstGeom>
        </p:spPr>
      </p:pic>
      <p:sp>
        <p:nvSpPr>
          <p:cNvPr id="9" name="Rectangle 4"/>
          <p:cNvSpPr>
            <a:spLocks noChangeArrowheads="1"/>
          </p:cNvSpPr>
          <p:nvPr/>
        </p:nvSpPr>
        <p:spPr bwMode="auto">
          <a:xfrm>
            <a:off x="399306" y="2060848"/>
            <a:ext cx="8421166" cy="2539180"/>
          </a:xfrm>
          <a:prstGeom prst="rect">
            <a:avLst/>
          </a:prstGeom>
          <a:noFill/>
          <a:ln w="9525">
            <a:noFill/>
            <a:round/>
            <a:headEnd/>
            <a:tailEnd/>
          </a:ln>
          <a:effectLst/>
        </p:spPr>
        <p:txBody>
          <a:bodyPr lIns="90000" tIns="46800" rIns="90000" bIns="46800"/>
          <a:lstStyle/>
          <a:p>
            <a:pPr>
              <a:lnSpc>
                <a:spcPct val="135000"/>
              </a:lnSpc>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b="1" u="sng"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主要</a:t>
            </a:r>
            <a:r>
              <a:rPr lang="zh-TW" altLang="en-GB"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經歷：</a:t>
            </a:r>
          </a:p>
          <a:p>
            <a:pPr marL="266700" lvl="1">
              <a:lnSpc>
                <a:spcPct val="135000"/>
              </a:lnSpc>
              <a:buClr>
                <a:srgbClr val="3333CC"/>
              </a:buClr>
              <a:tabLst>
                <a:tab pos="0" algn="l"/>
                <a:tab pos="6223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sz="1400" i="1" dirty="0" smtClean="0">
                <a:solidFill>
                  <a:schemeClr val="tx1"/>
                </a:solidFill>
                <a:latin typeface="微軟正黑體" pitchFamily="34" charset="-120"/>
                <a:ea typeface="微軟正黑體" pitchFamily="34" charset="-120"/>
              </a:rPr>
              <a:t>省</a:t>
            </a:r>
            <a:r>
              <a:rPr lang="zh-TW" altLang="en-US" sz="1400" i="1" dirty="0">
                <a:solidFill>
                  <a:schemeClr val="tx1"/>
                </a:solidFill>
                <a:latin typeface="微軟正黑體" pitchFamily="34" charset="-120"/>
                <a:ea typeface="微軟正黑體" pitchFamily="34" charset="-120"/>
              </a:rPr>
              <a:t>公路局點工</a:t>
            </a:r>
            <a:r>
              <a:rPr lang="zh-TW" altLang="en-GB" sz="1400" i="1" dirty="0">
                <a:solidFill>
                  <a:schemeClr val="tx1"/>
                </a:solidFill>
                <a:latin typeface="微軟正黑體" pitchFamily="34" charset="-120"/>
                <a:ea typeface="微軟正黑體" pitchFamily="34" charset="-120"/>
              </a:rPr>
              <a:t>、鼎漢顧問公司規劃</a:t>
            </a:r>
            <a:r>
              <a:rPr lang="zh-TW" altLang="en-GB" sz="1400" i="1" dirty="0" smtClean="0">
                <a:solidFill>
                  <a:schemeClr val="tx1"/>
                </a:solidFill>
                <a:latin typeface="微軟正黑體" pitchFamily="34" charset="-120"/>
                <a:ea typeface="微軟正黑體" pitchFamily="34" charset="-120"/>
              </a:rPr>
              <a:t>師</a:t>
            </a:r>
            <a:r>
              <a:rPr lang="zh-TW" altLang="en-US" sz="1400" i="1" dirty="0" smtClean="0">
                <a:solidFill>
                  <a:schemeClr val="tx1"/>
                </a:solidFill>
                <a:latin typeface="微軟正黑體" pitchFamily="34" charset="-120"/>
                <a:ea typeface="微軟正黑體" pitchFamily="34" charset="-120"/>
              </a:rPr>
              <a:t>、</a:t>
            </a:r>
            <a:r>
              <a:rPr lang="zh-TW" altLang="en-GB" sz="1400" i="1" dirty="0" smtClean="0">
                <a:solidFill>
                  <a:schemeClr val="tx1"/>
                </a:solidFill>
                <a:latin typeface="微軟正黑體" pitchFamily="34" charset="-120"/>
                <a:ea typeface="微軟正黑體" pitchFamily="34" charset="-120"/>
              </a:rPr>
              <a:t>交通部</a:t>
            </a:r>
            <a:r>
              <a:rPr lang="zh-TW" altLang="en-GB" sz="1400" i="1" dirty="0">
                <a:solidFill>
                  <a:schemeClr val="tx1"/>
                </a:solidFill>
                <a:latin typeface="微軟正黑體" pitchFamily="34" charset="-120"/>
                <a:ea typeface="微軟正黑體" pitchFamily="34" charset="-120"/>
              </a:rPr>
              <a:t>國道新建工程局約聘</a:t>
            </a:r>
            <a:r>
              <a:rPr lang="zh-TW" altLang="en-GB" sz="1400" i="1" dirty="0" smtClean="0">
                <a:solidFill>
                  <a:schemeClr val="tx1"/>
                </a:solidFill>
                <a:latin typeface="微軟正黑體" pitchFamily="34" charset="-120"/>
                <a:ea typeface="微軟正黑體" pitchFamily="34" charset="-120"/>
              </a:rPr>
              <a:t>工程師</a:t>
            </a:r>
            <a:r>
              <a:rPr lang="zh-TW" altLang="en-US" sz="1400" i="1" dirty="0" smtClean="0">
                <a:solidFill>
                  <a:schemeClr val="tx1"/>
                </a:solidFill>
                <a:latin typeface="微軟正黑體" pitchFamily="34" charset="-120"/>
                <a:ea typeface="微軟正黑體" pitchFamily="34" charset="-120"/>
              </a:rPr>
              <a:t>、</a:t>
            </a:r>
            <a:endParaRPr lang="zh-TW" altLang="en-GB" sz="1400" i="1" dirty="0">
              <a:solidFill>
                <a:schemeClr val="tx1"/>
              </a:solidFill>
              <a:latin typeface="微軟正黑體" pitchFamily="34" charset="-120"/>
              <a:ea typeface="微軟正黑體" pitchFamily="34" charset="-120"/>
            </a:endParaRPr>
          </a:p>
          <a:p>
            <a:pPr marL="266700" lvl="1">
              <a:lnSpc>
                <a:spcPct val="135000"/>
              </a:lnSpc>
              <a:buClr>
                <a:srgbClr val="3333CC"/>
              </a:buClr>
              <a:tabLst>
                <a:tab pos="0" algn="l"/>
                <a:tab pos="6223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sz="1400" i="1" dirty="0" smtClean="0">
                <a:solidFill>
                  <a:schemeClr val="tx1"/>
                </a:solidFill>
                <a:latin typeface="微軟正黑體" pitchFamily="34" charset="-120"/>
                <a:ea typeface="微軟正黑體" pitchFamily="34" charset="-120"/>
              </a:rPr>
              <a:t>交通部</a:t>
            </a:r>
            <a:r>
              <a:rPr lang="zh-TW" altLang="en-GB" sz="1400" i="1" dirty="0">
                <a:solidFill>
                  <a:schemeClr val="tx1"/>
                </a:solidFill>
                <a:latin typeface="微軟正黑體" pitchFamily="34" charset="-120"/>
                <a:ea typeface="微軟正黑體" pitchFamily="34" charset="-120"/>
              </a:rPr>
              <a:t>路政司</a:t>
            </a:r>
            <a:r>
              <a:rPr lang="zh-TW" altLang="en-GB" sz="1400" i="1" dirty="0" smtClean="0">
                <a:solidFill>
                  <a:schemeClr val="tx1"/>
                </a:solidFill>
                <a:latin typeface="微軟正黑體" pitchFamily="34" charset="-120"/>
                <a:ea typeface="微軟正黑體" pitchFamily="34" charset="-120"/>
              </a:rPr>
              <a:t>技士</a:t>
            </a:r>
            <a:r>
              <a:rPr lang="zh-TW" altLang="en-US" sz="1400" i="1" dirty="0" smtClean="0">
                <a:solidFill>
                  <a:schemeClr val="tx1"/>
                </a:solidFill>
                <a:latin typeface="微軟正黑體" pitchFamily="34" charset="-120"/>
                <a:ea typeface="微軟正黑體" pitchFamily="34" charset="-120"/>
              </a:rPr>
              <a:t>、</a:t>
            </a:r>
            <a:r>
              <a:rPr lang="zh-TW" altLang="en-GB" sz="1400" i="1" dirty="0" smtClean="0">
                <a:solidFill>
                  <a:schemeClr val="tx1"/>
                </a:solidFill>
                <a:latin typeface="微軟正黑體" pitchFamily="34" charset="-120"/>
                <a:ea typeface="微軟正黑體" pitchFamily="34" charset="-120"/>
              </a:rPr>
              <a:t>台北</a:t>
            </a:r>
            <a:r>
              <a:rPr lang="zh-TW" altLang="en-GB" sz="1400" i="1" dirty="0">
                <a:solidFill>
                  <a:schemeClr val="tx1"/>
                </a:solidFill>
                <a:latin typeface="微軟正黑體" pitchFamily="34" charset="-120"/>
                <a:ea typeface="微軟正黑體" pitchFamily="34" charset="-120"/>
              </a:rPr>
              <a:t>捷運公司助理</a:t>
            </a:r>
            <a:r>
              <a:rPr lang="zh-TW" altLang="en-GB" sz="1400" i="1" dirty="0" smtClean="0">
                <a:solidFill>
                  <a:schemeClr val="tx1"/>
                </a:solidFill>
                <a:latin typeface="微軟正黑體" pitchFamily="34" charset="-120"/>
                <a:ea typeface="微軟正黑體" pitchFamily="34" charset="-120"/>
              </a:rPr>
              <a:t>工程師</a:t>
            </a:r>
            <a:r>
              <a:rPr lang="zh-TW" altLang="en-US" sz="1400" i="1" dirty="0" smtClean="0">
                <a:solidFill>
                  <a:schemeClr val="tx1"/>
                </a:solidFill>
                <a:latin typeface="微軟正黑體" pitchFamily="34" charset="-120"/>
                <a:ea typeface="微軟正黑體" pitchFamily="34" charset="-120"/>
              </a:rPr>
              <a:t>、</a:t>
            </a:r>
            <a:endParaRPr lang="zh-TW" altLang="en-GB" sz="1400" i="1" dirty="0">
              <a:solidFill>
                <a:schemeClr val="tx1"/>
              </a:solidFill>
              <a:latin typeface="微軟正黑體" pitchFamily="34" charset="-120"/>
              <a:ea typeface="微軟正黑體" pitchFamily="34" charset="-120"/>
            </a:endParaRPr>
          </a:p>
          <a:p>
            <a:pPr marL="266700" lvl="1">
              <a:lnSpc>
                <a:spcPct val="135000"/>
              </a:lnSpc>
              <a:buClr>
                <a:srgbClr val="3333CC"/>
              </a:buClr>
              <a:tabLst>
                <a:tab pos="0" algn="l"/>
                <a:tab pos="6223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sz="1400" i="1" dirty="0" smtClean="0">
                <a:solidFill>
                  <a:schemeClr val="tx1"/>
                </a:solidFill>
                <a:latin typeface="微軟正黑體" pitchFamily="34" charset="-120"/>
                <a:ea typeface="微軟正黑體" pitchFamily="34" charset="-120"/>
              </a:rPr>
              <a:t>法務部</a:t>
            </a:r>
            <a:r>
              <a:rPr lang="zh-TW" altLang="en-GB" sz="1400" i="1" dirty="0">
                <a:solidFill>
                  <a:schemeClr val="tx1"/>
                </a:solidFill>
                <a:latin typeface="微軟正黑體" pitchFamily="34" charset="-120"/>
                <a:ea typeface="微軟正黑體" pitchFamily="34" charset="-120"/>
              </a:rPr>
              <a:t>總務司技正（政府採購法種子教師）</a:t>
            </a:r>
            <a:r>
              <a:rPr lang="zh-TW" altLang="en-US" sz="1400" i="1" dirty="0">
                <a:solidFill>
                  <a:schemeClr val="tx1"/>
                </a:solidFill>
                <a:latin typeface="微軟正黑體" pitchFamily="34" charset="-120"/>
                <a:ea typeface="微軟正黑體" pitchFamily="34" charset="-120"/>
              </a:rPr>
              <a:t>、天一土木建築補習班兼任</a:t>
            </a:r>
            <a:r>
              <a:rPr lang="zh-TW" altLang="en-US" sz="1400" i="1" dirty="0" smtClean="0">
                <a:solidFill>
                  <a:schemeClr val="tx1"/>
                </a:solidFill>
                <a:latin typeface="微軟正黑體" pitchFamily="34" charset="-120"/>
                <a:ea typeface="微軟正黑體" pitchFamily="34" charset="-120"/>
              </a:rPr>
              <a:t>講師、</a:t>
            </a:r>
            <a:endParaRPr lang="zh-TW" altLang="en-GB" sz="1400" i="1" dirty="0">
              <a:solidFill>
                <a:schemeClr val="tx1"/>
              </a:solidFill>
              <a:latin typeface="微軟正黑體" pitchFamily="34" charset="-120"/>
              <a:ea typeface="微軟正黑體" pitchFamily="34" charset="-120"/>
            </a:endParaRPr>
          </a:p>
          <a:p>
            <a:pPr marL="266700" lvl="1">
              <a:lnSpc>
                <a:spcPct val="135000"/>
              </a:lnSpc>
              <a:buClr>
                <a:srgbClr val="3333CC"/>
              </a:buClr>
              <a:tabLst>
                <a:tab pos="0" algn="l"/>
                <a:tab pos="6223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sz="1400" i="1" dirty="0" smtClean="0">
                <a:solidFill>
                  <a:schemeClr val="tx1"/>
                </a:solidFill>
                <a:latin typeface="微軟正黑體" pitchFamily="34" charset="-120"/>
                <a:ea typeface="微軟正黑體" pitchFamily="34" charset="-120"/>
              </a:rPr>
              <a:t>唐</a:t>
            </a:r>
            <a:r>
              <a:rPr lang="zh-TW" altLang="en-GB" sz="1400" i="1" dirty="0">
                <a:solidFill>
                  <a:schemeClr val="tx1"/>
                </a:solidFill>
                <a:latin typeface="微軟正黑體" pitchFamily="34" charset="-120"/>
                <a:ea typeface="微軟正黑體" pitchFamily="34" charset="-120"/>
              </a:rPr>
              <a:t>榮公司企管部經理、營建部經理、董事會主任秘書、鋼鐵廠代廠長</a:t>
            </a:r>
            <a:r>
              <a:rPr lang="zh-TW" altLang="en-US" sz="1400" i="1" dirty="0">
                <a:solidFill>
                  <a:schemeClr val="tx1"/>
                </a:solidFill>
                <a:latin typeface="微軟正黑體" pitchFamily="34" charset="-120"/>
                <a:ea typeface="微軟正黑體" pitchFamily="34" charset="-120"/>
              </a:rPr>
              <a:t>（模範員工</a:t>
            </a:r>
            <a:r>
              <a:rPr lang="zh-TW" altLang="en-US" sz="1400" i="1" dirty="0" smtClean="0">
                <a:solidFill>
                  <a:schemeClr val="tx1"/>
                </a:solidFill>
                <a:latin typeface="微軟正黑體" pitchFamily="34" charset="-120"/>
                <a:ea typeface="微軟正黑體" pitchFamily="34" charset="-120"/>
              </a:rPr>
              <a:t>）</a:t>
            </a:r>
            <a:r>
              <a:rPr lang="zh-TW" altLang="en-US" sz="1400" i="1" dirty="0">
                <a:solidFill>
                  <a:schemeClr val="tx1"/>
                </a:solidFill>
                <a:latin typeface="微軟正黑體" pitchFamily="34" charset="-120"/>
                <a:ea typeface="微軟正黑體" pitchFamily="34" charset="-120"/>
              </a:rPr>
              <a:t>、</a:t>
            </a:r>
            <a:endParaRPr kumimoji="0" lang="en-GB" altLang="zh-TW" sz="1400" i="1" dirty="0">
              <a:solidFill>
                <a:srgbClr val="000099"/>
              </a:solidFill>
              <a:latin typeface="微軟正黑體" pitchFamily="34" charset="-120"/>
              <a:ea typeface="微軟正黑體" pitchFamily="34" charset="-120"/>
            </a:endParaRPr>
          </a:p>
          <a:p>
            <a:pPr marL="266700" lvl="1">
              <a:lnSpc>
                <a:spcPct val="135000"/>
              </a:lnSpc>
              <a:buClr>
                <a:srgbClr val="3333CC"/>
              </a:buClr>
              <a:buSzPct val="100000"/>
              <a:buFont typeface="Wingdings" pitchFamily="2" charset="2"/>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altLang="en-GB" sz="1400" i="1" dirty="0" smtClean="0">
                <a:solidFill>
                  <a:schemeClr val="tx1"/>
                </a:solidFill>
                <a:latin typeface="微軟正黑體" pitchFamily="34" charset="-120"/>
                <a:ea typeface="微軟正黑體" pitchFamily="34" charset="-120"/>
              </a:rPr>
              <a:t>台北縣</a:t>
            </a:r>
            <a:r>
              <a:rPr kumimoji="0" lang="zh-TW" altLang="en-GB" sz="1400" i="1" dirty="0">
                <a:solidFill>
                  <a:schemeClr val="tx1"/>
                </a:solidFill>
                <a:latin typeface="微軟正黑體" pitchFamily="34" charset="-120"/>
                <a:ea typeface="微軟正黑體" pitchFamily="34" charset="-120"/>
              </a:rPr>
              <a:t>瑞芳風景區管理所規劃建設組</a:t>
            </a:r>
            <a:r>
              <a:rPr kumimoji="0" lang="zh-TW" altLang="en-GB" sz="1400" i="1" dirty="0" smtClean="0">
                <a:solidFill>
                  <a:schemeClr val="tx1"/>
                </a:solidFill>
                <a:latin typeface="微軟正黑體" pitchFamily="34" charset="-120"/>
                <a:ea typeface="微軟正黑體" pitchFamily="34" charset="-120"/>
              </a:rPr>
              <a:t>組長</a:t>
            </a:r>
            <a:r>
              <a:rPr kumimoji="0" lang="zh-TW" altLang="en-US" sz="1400" i="1" dirty="0" smtClean="0">
                <a:solidFill>
                  <a:schemeClr val="tx1"/>
                </a:solidFill>
                <a:latin typeface="微軟正黑體" pitchFamily="34" charset="-120"/>
                <a:ea typeface="微軟正黑體" pitchFamily="34" charset="-120"/>
              </a:rPr>
              <a:t>、</a:t>
            </a:r>
            <a:r>
              <a:rPr kumimoji="0" lang="zh-TW" altLang="en-GB" sz="1400" i="1" dirty="0" smtClean="0">
                <a:solidFill>
                  <a:schemeClr val="tx1"/>
                </a:solidFill>
                <a:latin typeface="微軟正黑體" pitchFamily="34" charset="-120"/>
                <a:ea typeface="微軟正黑體" pitchFamily="34" charset="-120"/>
              </a:rPr>
              <a:t>衛生署</a:t>
            </a:r>
            <a:r>
              <a:rPr kumimoji="0" lang="zh-TW" altLang="en-GB" sz="1400" i="1" dirty="0">
                <a:solidFill>
                  <a:schemeClr val="tx1"/>
                </a:solidFill>
                <a:latin typeface="微軟正黑體" pitchFamily="34" charset="-120"/>
                <a:ea typeface="微軟正黑體" pitchFamily="34" charset="-120"/>
              </a:rPr>
              <a:t>基隆醫院總務</a:t>
            </a:r>
            <a:r>
              <a:rPr kumimoji="0" lang="zh-TW" altLang="en-GB" sz="1400" i="1" dirty="0" smtClean="0">
                <a:solidFill>
                  <a:schemeClr val="tx1"/>
                </a:solidFill>
                <a:latin typeface="微軟正黑體" pitchFamily="34" charset="-120"/>
                <a:ea typeface="微軟正黑體" pitchFamily="34" charset="-120"/>
              </a:rPr>
              <a:t>主任</a:t>
            </a:r>
            <a:r>
              <a:rPr kumimoji="0" lang="zh-TW" altLang="en-US" sz="1400" i="1" dirty="0" smtClean="0">
                <a:solidFill>
                  <a:schemeClr val="tx1"/>
                </a:solidFill>
                <a:latin typeface="微軟正黑體" pitchFamily="34" charset="-120"/>
                <a:ea typeface="微軟正黑體" pitchFamily="34" charset="-120"/>
              </a:rPr>
              <a:t>、</a:t>
            </a:r>
            <a:endParaRPr kumimoji="0" lang="zh-TW" altLang="en-GB" sz="1400" i="1" dirty="0">
              <a:solidFill>
                <a:schemeClr val="tx1"/>
              </a:solidFill>
              <a:latin typeface="微軟正黑體" pitchFamily="34" charset="-120"/>
              <a:ea typeface="微軟正黑體" pitchFamily="34" charset="-120"/>
            </a:endParaRPr>
          </a:p>
          <a:p>
            <a:pPr marL="266700" lvl="1">
              <a:lnSpc>
                <a:spcPct val="135000"/>
              </a:lnSpc>
              <a:buClr>
                <a:srgbClr val="3333CC"/>
              </a:buClr>
              <a:buSzPct val="100000"/>
              <a:buFont typeface="Wingdings" pitchFamily="2" charset="2"/>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altLang="en-GB" sz="1400" i="1" dirty="0" smtClean="0">
                <a:solidFill>
                  <a:schemeClr val="tx1"/>
                </a:solidFill>
                <a:latin typeface="微軟正黑體" pitchFamily="34" charset="-120"/>
                <a:ea typeface="微軟正黑體" pitchFamily="34" charset="-120"/>
              </a:rPr>
              <a:t>國立</a:t>
            </a:r>
            <a:r>
              <a:rPr kumimoji="0" lang="zh-TW" altLang="en-GB" sz="1400" i="1" dirty="0">
                <a:solidFill>
                  <a:schemeClr val="tx1"/>
                </a:solidFill>
                <a:latin typeface="微軟正黑體" pitchFamily="34" charset="-120"/>
                <a:ea typeface="微軟正黑體" pitchFamily="34" charset="-120"/>
              </a:rPr>
              <a:t>傳統藝中心副</a:t>
            </a:r>
            <a:r>
              <a:rPr kumimoji="0" lang="zh-TW" altLang="en-GB" sz="1400" i="1" dirty="0" smtClean="0">
                <a:solidFill>
                  <a:schemeClr val="tx1"/>
                </a:solidFill>
                <a:latin typeface="微軟正黑體" pitchFamily="34" charset="-120"/>
                <a:ea typeface="微軟正黑體" pitchFamily="34" charset="-120"/>
              </a:rPr>
              <a:t>研究員</a:t>
            </a:r>
            <a:r>
              <a:rPr kumimoji="0" lang="zh-TW" altLang="en-US" sz="1400" i="1" dirty="0" smtClean="0">
                <a:solidFill>
                  <a:schemeClr val="tx1"/>
                </a:solidFill>
                <a:latin typeface="微軟正黑體" pitchFamily="34" charset="-120"/>
                <a:ea typeface="微軟正黑體" pitchFamily="34" charset="-120"/>
              </a:rPr>
              <a:t>、</a:t>
            </a:r>
            <a:r>
              <a:rPr kumimoji="0" lang="zh-TW" altLang="en-GB" sz="1400" i="1" dirty="0" smtClean="0">
                <a:solidFill>
                  <a:schemeClr val="tx1"/>
                </a:solidFill>
                <a:latin typeface="微軟正黑體" pitchFamily="34" charset="-120"/>
                <a:ea typeface="微軟正黑體" pitchFamily="34" charset="-120"/>
              </a:rPr>
              <a:t>台大</a:t>
            </a:r>
            <a:r>
              <a:rPr kumimoji="0" lang="zh-TW" altLang="en-GB" sz="1400" i="1" dirty="0">
                <a:solidFill>
                  <a:schemeClr val="tx1"/>
                </a:solidFill>
                <a:latin typeface="微軟正黑體" pitchFamily="34" charset="-120"/>
                <a:ea typeface="微軟正黑體" pitchFamily="34" charset="-120"/>
              </a:rPr>
              <a:t>醫院採購</a:t>
            </a:r>
            <a:r>
              <a:rPr kumimoji="0" lang="zh-TW" altLang="en-GB" sz="1400" i="1" dirty="0" smtClean="0">
                <a:solidFill>
                  <a:schemeClr val="tx1"/>
                </a:solidFill>
                <a:latin typeface="微軟正黑體" pitchFamily="34" charset="-120"/>
                <a:ea typeface="微軟正黑體" pitchFamily="34" charset="-120"/>
              </a:rPr>
              <a:t>組長</a:t>
            </a:r>
            <a:r>
              <a:rPr kumimoji="0" lang="zh-TW" altLang="en-US" sz="1400" i="1" dirty="0" smtClean="0">
                <a:solidFill>
                  <a:schemeClr val="tx1"/>
                </a:solidFill>
                <a:latin typeface="微軟正黑體" pitchFamily="34" charset="-120"/>
                <a:ea typeface="微軟正黑體" pitchFamily="34" charset="-120"/>
              </a:rPr>
              <a:t>、</a:t>
            </a:r>
            <a:r>
              <a:rPr kumimoji="0" lang="zh-TW" altLang="en-GB" sz="1400" i="1" dirty="0" smtClean="0">
                <a:solidFill>
                  <a:schemeClr val="tx1"/>
                </a:solidFill>
                <a:latin typeface="微軟正黑體" pitchFamily="34" charset="-120"/>
                <a:ea typeface="微軟正黑體" pitchFamily="34" charset="-120"/>
              </a:rPr>
              <a:t>宜蘭縣</a:t>
            </a:r>
            <a:r>
              <a:rPr kumimoji="0" lang="zh-TW" altLang="en-GB" sz="1400" i="1" dirty="0">
                <a:solidFill>
                  <a:schemeClr val="tx1"/>
                </a:solidFill>
                <a:latin typeface="微軟正黑體" pitchFamily="34" charset="-120"/>
                <a:ea typeface="微軟正黑體" pitchFamily="34" charset="-120"/>
              </a:rPr>
              <a:t>政府資訊室</a:t>
            </a:r>
            <a:r>
              <a:rPr kumimoji="0" lang="zh-TW" altLang="en-US" sz="1400" i="1" dirty="0">
                <a:solidFill>
                  <a:schemeClr val="tx1"/>
                </a:solidFill>
                <a:latin typeface="微軟正黑體" pitchFamily="34" charset="-120"/>
                <a:ea typeface="微軟正黑體" pitchFamily="34" charset="-120"/>
              </a:rPr>
              <a:t>（採購稽核委員</a:t>
            </a:r>
            <a:r>
              <a:rPr kumimoji="0" lang="zh-TW" altLang="en-US" sz="1400" i="1" dirty="0" smtClean="0">
                <a:solidFill>
                  <a:schemeClr val="tx1"/>
                </a:solidFill>
                <a:latin typeface="微軟正黑體" pitchFamily="34" charset="-120"/>
                <a:ea typeface="微軟正黑體" pitchFamily="34" charset="-120"/>
              </a:rPr>
              <a:t>）</a:t>
            </a:r>
            <a:r>
              <a:rPr lang="zh-TW" altLang="en-US" sz="1400" i="1" dirty="0">
                <a:solidFill>
                  <a:schemeClr val="tx1"/>
                </a:solidFill>
                <a:latin typeface="微軟正黑體" pitchFamily="34" charset="-120"/>
                <a:ea typeface="微軟正黑體" pitchFamily="34" charset="-120"/>
              </a:rPr>
              <a:t>、</a:t>
            </a:r>
            <a:endParaRPr kumimoji="0" lang="zh-TW" altLang="en-GB" sz="1400" i="1" dirty="0">
              <a:solidFill>
                <a:schemeClr val="tx1"/>
              </a:solidFill>
              <a:latin typeface="微軟正黑體" pitchFamily="34" charset="-120"/>
              <a:ea typeface="微軟正黑體" pitchFamily="34" charset="-120"/>
            </a:endParaRPr>
          </a:p>
          <a:p>
            <a:pPr marL="266700" lvl="1">
              <a:lnSpc>
                <a:spcPct val="135000"/>
              </a:lnSpc>
              <a:buClr>
                <a:srgbClr val="3333CC"/>
              </a:buClr>
              <a:buSzPct val="100000"/>
              <a:buFont typeface="Wingdings" pitchFamily="2" charset="2"/>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zh-TW" altLang="en-GB" sz="1400" i="1" dirty="0" smtClean="0">
                <a:solidFill>
                  <a:schemeClr val="tx1"/>
                </a:solidFill>
                <a:latin typeface="微軟正黑體" pitchFamily="34" charset="-120"/>
                <a:ea typeface="微軟正黑體" pitchFamily="34" charset="-120"/>
              </a:rPr>
              <a:t>交通部</a:t>
            </a:r>
            <a:r>
              <a:rPr kumimoji="0" lang="zh-TW" altLang="en-GB" sz="1400" i="1" dirty="0">
                <a:solidFill>
                  <a:schemeClr val="tx1"/>
                </a:solidFill>
                <a:latin typeface="微軟正黑體" pitchFamily="34" charset="-120"/>
                <a:ea typeface="微軟正黑體" pitchFamily="34" charset="-120"/>
              </a:rPr>
              <a:t>觀光局阿里山國家風景區</a:t>
            </a:r>
            <a:r>
              <a:rPr kumimoji="0" lang="zh-TW" altLang="en-GB" sz="1400" i="1" dirty="0" smtClean="0">
                <a:solidFill>
                  <a:schemeClr val="tx1"/>
                </a:solidFill>
                <a:latin typeface="微軟正黑體" pitchFamily="34" charset="-120"/>
                <a:ea typeface="微軟正黑體" pitchFamily="34" charset="-120"/>
              </a:rPr>
              <a:t>管理處</a:t>
            </a:r>
            <a:r>
              <a:rPr lang="zh-TW" altLang="en-US" sz="1400" i="1" dirty="0" smtClean="0">
                <a:solidFill>
                  <a:schemeClr val="tx1"/>
                </a:solidFill>
                <a:latin typeface="微軟正黑體" pitchFamily="34" charset="-120"/>
                <a:ea typeface="微軟正黑體" pitchFamily="34" charset="-120"/>
              </a:rPr>
              <a:t>、南華大學、大同技術學院兼任講師</a:t>
            </a:r>
            <a:endParaRPr kumimoji="0" lang="en-GB" altLang="zh-TW" sz="1400" i="1" dirty="0">
              <a:solidFill>
                <a:schemeClr val="tx1"/>
              </a:solidFill>
              <a:latin typeface="微軟正黑體" pitchFamily="34" charset="-120"/>
              <a:ea typeface="微軟正黑體" pitchFamily="34" charset="-120"/>
            </a:endParaRPr>
          </a:p>
          <a:p>
            <a:pPr>
              <a:lnSpc>
                <a:spcPct val="135000"/>
              </a:lnSpc>
              <a:buClr>
                <a:srgbClr val="3333CC"/>
              </a:buClr>
              <a:buSzPct val="100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zh-TW" altLang="en-GB" b="1" dirty="0">
              <a:solidFill>
                <a:srgbClr val="000099"/>
              </a:solidFill>
              <a:latin typeface="標楷體" pitchFamily="65" charset="-120"/>
              <a:ea typeface="標楷體" pitchFamily="65" charset="-120"/>
            </a:endParaRPr>
          </a:p>
        </p:txBody>
      </p:sp>
      <p:sp>
        <p:nvSpPr>
          <p:cNvPr id="200708" name="投影片編號版面配置區 3"/>
          <p:cNvSpPr>
            <a:spLocks noGrp="1"/>
          </p:cNvSpPr>
          <p:nvPr>
            <p:ph type="sldNum" idx="12"/>
          </p:nvPr>
        </p:nvSpPr>
        <p:spPr bwMode="auto">
          <a:noFill/>
          <a:ln>
            <a:miter lim="800000"/>
            <a:headEnd/>
            <a:tailEnd/>
          </a:ln>
        </p:spPr>
        <p:txBody>
          <a:bodyPr wrap="square" lIns="91440" tIns="45720" rIns="91440" bIns="45720" numCol="1" anchorCtr="0" compatLnSpc="1">
            <a:prstTxWarp prst="textNoShape">
              <a:avLst/>
            </a:prstTxWarp>
          </a:bodyPr>
          <a:lstStyle/>
          <a:p>
            <a:pPr>
              <a:buFont typeface="Arial" charset="0"/>
              <a:buNone/>
            </a:pPr>
            <a:fld id="{3EC47311-7B9E-4792-8C9E-CE5C17CBF9D2}" type="slidenum">
              <a:rPr kumimoji="1" lang="en-US" altLang="zh-TW">
                <a:latin typeface="Arial" charset="0"/>
                <a:ea typeface="新細明體" charset="-120"/>
              </a:rPr>
              <a:pPr>
                <a:buFont typeface="Arial" charset="0"/>
                <a:buNone/>
              </a:pPr>
              <a:t>2</a:t>
            </a:fld>
            <a:endParaRPr kumimoji="1" lang="en-US" altLang="zh-TW">
              <a:latin typeface="Arial" charset="0"/>
              <a:ea typeface="新細明體" charset="-120"/>
            </a:endParaRPr>
          </a:p>
        </p:txBody>
      </p:sp>
      <p:sp>
        <p:nvSpPr>
          <p:cNvPr id="163844" name="Rectangle 4"/>
          <p:cNvSpPr>
            <a:spLocks noChangeArrowheads="1"/>
          </p:cNvSpPr>
          <p:nvPr/>
        </p:nvSpPr>
        <p:spPr bwMode="auto">
          <a:xfrm>
            <a:off x="395536" y="1114966"/>
            <a:ext cx="8424936" cy="1265029"/>
          </a:xfrm>
          <a:prstGeom prst="rect">
            <a:avLst/>
          </a:prstGeom>
          <a:noFill/>
          <a:ln w="9525">
            <a:noFill/>
            <a:round/>
            <a:headEnd/>
            <a:tailEnd/>
          </a:ln>
          <a:effectLst/>
        </p:spPr>
        <p:txBody>
          <a:bodyPr lIns="90000" tIns="46800" rIns="90000" bIns="46800"/>
          <a:lstStyle/>
          <a:p>
            <a:pPr>
              <a:lnSpc>
                <a:spcPct val="135000"/>
              </a:lnSpc>
              <a:buClr>
                <a:srgbClr val="3333CC"/>
              </a:buClr>
              <a:buSzPct val="100000"/>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zh-TW" altLang="en-GB"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學歷證照：</a:t>
            </a:r>
            <a:endParaRPr kumimoji="0" lang="en-GB" altLang="zh-TW"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marL="266700">
              <a:lnSpc>
                <a:spcPct val="135000"/>
              </a:lnSpc>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sz="1400" i="1" dirty="0">
                <a:solidFill>
                  <a:schemeClr val="tx1"/>
                </a:solidFill>
                <a:latin typeface="微軟正黑體" pitchFamily="34" charset="-120"/>
                <a:ea typeface="微軟正黑體" pitchFamily="34" charset="-120"/>
              </a:rPr>
              <a:t>交大碩士</a:t>
            </a:r>
            <a:r>
              <a:rPr lang="zh-TW" altLang="en-US" sz="1400" i="1" dirty="0">
                <a:solidFill>
                  <a:schemeClr val="tx1"/>
                </a:solidFill>
                <a:latin typeface="微軟正黑體" pitchFamily="34" charset="-120"/>
                <a:ea typeface="微軟正黑體" pitchFamily="34" charset="-120"/>
              </a:rPr>
              <a:t>（書卷獎）</a:t>
            </a:r>
            <a:r>
              <a:rPr lang="zh-TW" altLang="en-GB" sz="1400" i="1" dirty="0">
                <a:solidFill>
                  <a:schemeClr val="tx1"/>
                </a:solidFill>
                <a:latin typeface="微軟正黑體" pitchFamily="34" charset="-120"/>
                <a:ea typeface="微軟正黑體" pitchFamily="34" charset="-120"/>
              </a:rPr>
              <a:t>、高考一級、土木技師、</a:t>
            </a:r>
            <a:r>
              <a:rPr lang="zh-TW" altLang="en-GB" sz="1400" i="1" dirty="0" smtClean="0">
                <a:solidFill>
                  <a:schemeClr val="tx1"/>
                </a:solidFill>
                <a:latin typeface="微軟正黑體" pitchFamily="34" charset="-120"/>
                <a:ea typeface="微軟正黑體" pitchFamily="34" charset="-120"/>
              </a:rPr>
              <a:t>交通</a:t>
            </a:r>
            <a:r>
              <a:rPr lang="zh-TW" altLang="en-US" sz="1400" i="1" dirty="0" smtClean="0">
                <a:solidFill>
                  <a:schemeClr val="tx1"/>
                </a:solidFill>
                <a:latin typeface="微軟正黑體" pitchFamily="34" charset="-120"/>
                <a:ea typeface="微軟正黑體" pitchFamily="34" charset="-120"/>
              </a:rPr>
              <a:t>技</a:t>
            </a:r>
            <a:r>
              <a:rPr lang="zh-TW" altLang="en-GB" sz="1400" i="1" dirty="0" smtClean="0">
                <a:solidFill>
                  <a:schemeClr val="tx1"/>
                </a:solidFill>
                <a:latin typeface="微軟正黑體" pitchFamily="34" charset="-120"/>
                <a:ea typeface="微軟正黑體" pitchFamily="34" charset="-120"/>
              </a:rPr>
              <a:t>師</a:t>
            </a:r>
            <a:r>
              <a:rPr lang="zh-TW" altLang="en-US" sz="1400" i="1" dirty="0">
                <a:solidFill>
                  <a:schemeClr val="tx1"/>
                </a:solidFill>
                <a:latin typeface="微軟正黑體" pitchFamily="34" charset="-120"/>
                <a:ea typeface="微軟正黑體" pitchFamily="34" charset="-120"/>
              </a:rPr>
              <a:t>（榜首</a:t>
            </a:r>
            <a:r>
              <a:rPr lang="zh-TW" altLang="en-US" sz="1400" i="1" dirty="0" smtClean="0">
                <a:solidFill>
                  <a:schemeClr val="tx1"/>
                </a:solidFill>
                <a:latin typeface="微軟正黑體" pitchFamily="34" charset="-120"/>
                <a:ea typeface="微軟正黑體" pitchFamily="34" charset="-120"/>
              </a:rPr>
              <a:t>）、簡任升</a:t>
            </a:r>
            <a:r>
              <a:rPr lang="zh-TW" altLang="en-US" sz="1400" i="1" dirty="0">
                <a:solidFill>
                  <a:schemeClr val="tx1"/>
                </a:solidFill>
                <a:latin typeface="微軟正黑體" pitchFamily="34" charset="-120"/>
                <a:ea typeface="微軟正黑體" pitchFamily="34" charset="-120"/>
              </a:rPr>
              <a:t>等</a:t>
            </a:r>
            <a:r>
              <a:rPr lang="zh-TW" altLang="en-US" sz="1400" i="1" dirty="0" smtClean="0">
                <a:solidFill>
                  <a:schemeClr val="tx1"/>
                </a:solidFill>
                <a:latin typeface="微軟正黑體" pitchFamily="34" charset="-120"/>
                <a:ea typeface="微軟正黑體" pitchFamily="34" charset="-120"/>
              </a:rPr>
              <a:t>考</a:t>
            </a:r>
            <a:r>
              <a:rPr lang="zh-TW" altLang="en-US" sz="1400" i="1" dirty="0">
                <a:solidFill>
                  <a:schemeClr val="tx1"/>
                </a:solidFill>
                <a:latin typeface="微軟正黑體" pitchFamily="34" charset="-120"/>
                <a:ea typeface="微軟正黑體" pitchFamily="34" charset="-120"/>
              </a:rPr>
              <a:t>交通技術</a:t>
            </a:r>
            <a:r>
              <a:rPr lang="zh-TW" altLang="en-US" sz="1400" i="1" dirty="0" smtClean="0">
                <a:solidFill>
                  <a:schemeClr val="tx1"/>
                </a:solidFill>
                <a:latin typeface="微軟正黑體" pitchFamily="34" charset="-120"/>
                <a:ea typeface="微軟正黑體" pitchFamily="34" charset="-120"/>
              </a:rPr>
              <a:t>（</a:t>
            </a:r>
            <a:r>
              <a:rPr lang="zh-TW" altLang="en-US" sz="1400" i="1" dirty="0">
                <a:solidFill>
                  <a:schemeClr val="tx1"/>
                </a:solidFill>
                <a:latin typeface="微軟正黑體" pitchFamily="34" charset="-120"/>
                <a:ea typeface="微軟正黑體" pitchFamily="34" charset="-120"/>
              </a:rPr>
              <a:t>榜首） </a:t>
            </a:r>
            <a:r>
              <a:rPr lang="zh-TW" altLang="en-GB" sz="1400" i="1" dirty="0" smtClean="0">
                <a:solidFill>
                  <a:schemeClr val="tx1"/>
                </a:solidFill>
                <a:latin typeface="微軟正黑體" pitchFamily="34" charset="-120"/>
                <a:ea typeface="微軟正黑體" pitchFamily="34" charset="-120"/>
              </a:rPr>
              <a:t>、</a:t>
            </a:r>
            <a:r>
              <a:rPr lang="zh-TW" altLang="en-GB" sz="1400" i="1" dirty="0">
                <a:solidFill>
                  <a:schemeClr val="tx1"/>
                </a:solidFill>
                <a:latin typeface="微軟正黑體" pitchFamily="34" charset="-120"/>
                <a:ea typeface="微軟正黑體" pitchFamily="34" charset="-120"/>
              </a:rPr>
              <a:t>政府採購法專業人員進階資格、種子教師</a:t>
            </a:r>
            <a:r>
              <a:rPr lang="zh-TW" altLang="en-US" sz="1400" i="1" dirty="0">
                <a:solidFill>
                  <a:schemeClr val="tx1"/>
                </a:solidFill>
                <a:latin typeface="微軟正黑體" pitchFamily="34" charset="-120"/>
                <a:ea typeface="微軟正黑體" pitchFamily="34" charset="-120"/>
              </a:rPr>
              <a:t>、政府採購專業人員訓練課程</a:t>
            </a:r>
            <a:r>
              <a:rPr lang="zh-TW" altLang="en-US" sz="1400" i="1" dirty="0" smtClean="0">
                <a:solidFill>
                  <a:schemeClr val="tx1"/>
                </a:solidFill>
                <a:latin typeface="微軟正黑體" pitchFamily="34" charset="-120"/>
                <a:ea typeface="微軟正黑體" pitchFamily="34" charset="-120"/>
              </a:rPr>
              <a:t>師資</a:t>
            </a:r>
            <a:endParaRPr lang="zh-TW" altLang="en-GB" sz="1400" i="1" dirty="0">
              <a:solidFill>
                <a:schemeClr val="tx1"/>
              </a:solidFill>
              <a:latin typeface="微軟正黑體" pitchFamily="34" charset="-120"/>
              <a:ea typeface="微軟正黑體" pitchFamily="34" charset="-120"/>
            </a:endParaRPr>
          </a:p>
        </p:txBody>
      </p:sp>
      <p:sp>
        <p:nvSpPr>
          <p:cNvPr id="200713" name="Rectangle 7"/>
          <p:cNvSpPr>
            <a:spLocks noChangeArrowheads="1"/>
          </p:cNvSpPr>
          <p:nvPr/>
        </p:nvSpPr>
        <p:spPr bwMode="auto">
          <a:xfrm>
            <a:off x="399306" y="263178"/>
            <a:ext cx="2657599" cy="717550"/>
          </a:xfrm>
          <a:prstGeom prst="rect">
            <a:avLst/>
          </a:prstGeom>
          <a:noFill/>
          <a:ln w="9525">
            <a:noFill/>
            <a:miter lim="800000"/>
            <a:headEnd/>
            <a:tailEnd/>
          </a:ln>
        </p:spPr>
        <p:txBody>
          <a:bodyPr lIns="21240" tIns="10800" rIns="21240" bIns="10800" anchor="ctr"/>
          <a:lstStyle/>
          <a:p>
            <a:pPr algn="ctr">
              <a:buClr>
                <a:srgbClr val="000000"/>
              </a:buClr>
              <a:buSzPct val="100000"/>
              <a:buFont typeface="Arial" charset="0"/>
              <a:buNone/>
            </a:pPr>
            <a:r>
              <a:rPr lang="zh-TW" altLang="en-GB" sz="4000" b="1" dirty="0">
                <a:solidFill>
                  <a:schemeClr val="tx2"/>
                </a:solidFill>
                <a:latin typeface="微軟正黑體" panose="020B0604030504040204" pitchFamily="34" charset="-120"/>
                <a:ea typeface="微軟正黑體" panose="020B0604030504040204" pitchFamily="34" charset="-120"/>
                <a:cs typeface="+mj-cs"/>
              </a:rPr>
              <a:t>講師簡介</a:t>
            </a:r>
            <a:endParaRPr lang="zh-TW" altLang="en-US" sz="4000" b="1" dirty="0">
              <a:solidFill>
                <a:schemeClr val="tx2"/>
              </a:solidFill>
              <a:latin typeface="微軟正黑體" panose="020B0604030504040204" pitchFamily="34" charset="-120"/>
              <a:ea typeface="微軟正黑體" panose="020B0604030504040204" pitchFamily="34" charset="-120"/>
              <a:cs typeface="+mj-cs"/>
            </a:endParaRPr>
          </a:p>
        </p:txBody>
      </p:sp>
      <p:sp>
        <p:nvSpPr>
          <p:cNvPr id="2" name="矩形 1"/>
          <p:cNvSpPr/>
          <p:nvPr/>
        </p:nvSpPr>
        <p:spPr>
          <a:xfrm>
            <a:off x="395536" y="4437112"/>
            <a:ext cx="8424936" cy="1629677"/>
          </a:xfrm>
          <a:prstGeom prst="rect">
            <a:avLst/>
          </a:prstGeom>
          <a:ln>
            <a:noFill/>
          </a:ln>
        </p:spPr>
        <p:txBody>
          <a:bodyPr wrap="square">
            <a:spAutoFit/>
          </a:bodyPr>
          <a:lstStyle/>
          <a:p>
            <a:pPr marL="533400" indent="-533400">
              <a:lnSpc>
                <a:spcPct val="135000"/>
              </a:lnSpc>
              <a:buClr>
                <a:srgbClr val="3333CC"/>
              </a:buClr>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altLang="en-US"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採購法相關論</a:t>
            </a:r>
            <a:r>
              <a:rPr lang="zh-TW" altLang="en-GB"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著</a:t>
            </a:r>
            <a:r>
              <a:rPr lang="zh-TW" altLang="en-US" b="1" u="sng"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400" dirty="0">
                <a:solidFill>
                  <a:srgbClr val="0000FF"/>
                </a:solidFill>
                <a:latin typeface="微軟正黑體" panose="020B0604030504040204" pitchFamily="34" charset="-120"/>
                <a:ea typeface="微軟正黑體" panose="020B0604030504040204" pitchFamily="34" charset="-120"/>
              </a:rPr>
              <a:t>（永然文化</a:t>
            </a:r>
            <a:r>
              <a:rPr lang="zh-TW" altLang="en-US" sz="1400" dirty="0" smtClean="0">
                <a:solidFill>
                  <a:srgbClr val="0000FF"/>
                </a:solidFill>
                <a:latin typeface="微軟正黑體" panose="020B0604030504040204" pitchFamily="34" charset="-120"/>
                <a:ea typeface="微軟正黑體" panose="020B0604030504040204" pitchFamily="34" charset="-120"/>
              </a:rPr>
              <a:t>）</a:t>
            </a:r>
            <a:endParaRPr lang="en-US" altLang="zh-TW" sz="1400" dirty="0">
              <a:solidFill>
                <a:srgbClr val="0000FF"/>
              </a:solidFill>
              <a:latin typeface="微軟正黑體" panose="020B0604030504040204" pitchFamily="34" charset="-120"/>
              <a:ea typeface="微軟正黑體" panose="020B0604030504040204" pitchFamily="34" charset="-120"/>
            </a:endParaRPr>
          </a:p>
          <a:p>
            <a:pPr marL="361950">
              <a:lnSpc>
                <a:spcPct val="135000"/>
              </a:lnSpc>
              <a:buClr>
                <a:srgbClr val="3333CC"/>
              </a:buClr>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zh-TW" sz="1400" i="1" dirty="0" smtClean="0">
                <a:solidFill>
                  <a:schemeClr val="tx1"/>
                </a:solidFill>
                <a:latin typeface="微軟正黑體" pitchFamily="34" charset="-120"/>
                <a:ea typeface="微軟正黑體" pitchFamily="34" charset="-120"/>
              </a:rPr>
              <a:t>1</a:t>
            </a:r>
            <a:r>
              <a:rPr lang="en-US" altLang="zh-TW" sz="1400" i="1" dirty="0">
                <a:solidFill>
                  <a:schemeClr val="tx1"/>
                </a:solidFill>
                <a:latin typeface="微軟正黑體" pitchFamily="34" charset="-120"/>
                <a:ea typeface="微軟正黑體" pitchFamily="34" charset="-120"/>
              </a:rPr>
              <a:t>.</a:t>
            </a:r>
            <a:r>
              <a:rPr lang="zh-TW" altLang="en-US" sz="1400" b="1" i="1" u="sng" dirty="0">
                <a:solidFill>
                  <a:srgbClr val="FF0000"/>
                </a:solidFill>
                <a:latin typeface="微軟正黑體" pitchFamily="34" charset="-120"/>
                <a:ea typeface="微軟正黑體" pitchFamily="34" charset="-120"/>
              </a:rPr>
              <a:t>一本學會</a:t>
            </a:r>
            <a:r>
              <a:rPr lang="zh-TW" altLang="en-GB" sz="1400" b="1" i="1" u="sng" dirty="0">
                <a:solidFill>
                  <a:srgbClr val="FF0000"/>
                </a:solidFill>
                <a:latin typeface="微軟正黑體" pitchFamily="34" charset="-120"/>
                <a:ea typeface="微軟正黑體" pitchFamily="34" charset="-120"/>
              </a:rPr>
              <a:t>政府採購最有利</a:t>
            </a:r>
            <a:r>
              <a:rPr lang="zh-TW" altLang="en-GB" sz="1400" b="1" i="1" dirty="0">
                <a:solidFill>
                  <a:srgbClr val="FF0000"/>
                </a:solidFill>
                <a:latin typeface="微軟正黑體" pitchFamily="34" charset="-120"/>
                <a:ea typeface="微軟正黑體" pitchFamily="34" charset="-120"/>
              </a:rPr>
              <a:t>標</a:t>
            </a:r>
            <a:r>
              <a:rPr lang="zh-TW" altLang="en-US" sz="1400" b="1" i="1" dirty="0">
                <a:solidFill>
                  <a:srgbClr val="FF0000"/>
                </a:solidFill>
                <a:latin typeface="微軟正黑體" pitchFamily="34" charset="-120"/>
                <a:ea typeface="微軟正黑體" pitchFamily="34" charset="-120"/>
              </a:rPr>
              <a:t>（看小故事學最有利標）</a:t>
            </a:r>
            <a:r>
              <a:rPr lang="zh-TW" altLang="en-US" sz="1400" i="1" dirty="0">
                <a:solidFill>
                  <a:schemeClr val="tx1"/>
                </a:solidFill>
                <a:latin typeface="微軟正黑體" pitchFamily="34" charset="-120"/>
                <a:ea typeface="微軟正黑體" pitchFamily="34" charset="-120"/>
              </a:rPr>
              <a:t>，張庭瑋博士、沈昌憲律師、陳依民科長審訂（</a:t>
            </a:r>
            <a:r>
              <a:rPr lang="zh-TW" altLang="en-US" sz="1400" i="1" dirty="0" smtClean="0">
                <a:solidFill>
                  <a:schemeClr val="tx1"/>
                </a:solidFill>
                <a:latin typeface="微軟正黑體" pitchFamily="34" charset="-120"/>
                <a:ea typeface="微軟正黑體" pitchFamily="34" charset="-120"/>
              </a:rPr>
              <a:t>第四版）</a:t>
            </a:r>
            <a:endParaRPr lang="en-US" altLang="zh-TW" sz="1400" i="1" dirty="0" smtClean="0">
              <a:solidFill>
                <a:schemeClr val="tx1"/>
              </a:solidFill>
              <a:latin typeface="微軟正黑體" pitchFamily="34" charset="-120"/>
              <a:ea typeface="微軟正黑體" pitchFamily="34" charset="-120"/>
            </a:endParaRPr>
          </a:p>
          <a:p>
            <a:pPr marL="361950" lvl="1">
              <a:lnSpc>
                <a:spcPct val="135000"/>
              </a:lnSpc>
              <a:buClr>
                <a:srgbClr val="3333CC"/>
              </a:buClr>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zh-TW" sz="1400" i="1" dirty="0" smtClean="0">
                <a:solidFill>
                  <a:schemeClr val="tx1"/>
                </a:solidFill>
                <a:latin typeface="微軟正黑體" pitchFamily="34" charset="-120"/>
                <a:ea typeface="微軟正黑體" pitchFamily="34" charset="-120"/>
              </a:rPr>
              <a:t>2.</a:t>
            </a:r>
            <a:r>
              <a:rPr lang="zh-TW" altLang="en-US" sz="1400" b="1" i="1" u="sng" dirty="0" smtClean="0">
                <a:solidFill>
                  <a:srgbClr val="FF0000"/>
                </a:solidFill>
                <a:latin typeface="微軟正黑體" pitchFamily="34" charset="-120"/>
                <a:ea typeface="微軟正黑體" pitchFamily="34" charset="-120"/>
              </a:rPr>
              <a:t>政府採購鑽石法則</a:t>
            </a:r>
            <a:r>
              <a:rPr lang="zh-TW" altLang="en-US" sz="1400" i="1" dirty="0" smtClean="0">
                <a:solidFill>
                  <a:schemeClr val="tx1"/>
                </a:solidFill>
                <a:latin typeface="微軟正黑體" pitchFamily="34" charset="-120"/>
                <a:ea typeface="微軟正黑體" pitchFamily="34" charset="-120"/>
              </a:rPr>
              <a:t>，林錫堯大法官推薦，李永然律師、沈昌憲律師、楊清敏調查員審訂（</a:t>
            </a:r>
            <a:r>
              <a:rPr lang="en-US" altLang="zh-TW" sz="1400" i="1" dirty="0" smtClean="0">
                <a:solidFill>
                  <a:schemeClr val="tx1"/>
                </a:solidFill>
                <a:latin typeface="微軟正黑體" pitchFamily="34" charset="-120"/>
                <a:ea typeface="微軟正黑體" pitchFamily="34" charset="-120"/>
              </a:rPr>
              <a:t>105.05</a:t>
            </a:r>
            <a:r>
              <a:rPr lang="zh-TW" altLang="en-US" sz="1400" i="1" dirty="0" smtClean="0">
                <a:solidFill>
                  <a:schemeClr val="tx1"/>
                </a:solidFill>
                <a:latin typeface="微軟正黑體" pitchFamily="34" charset="-120"/>
                <a:ea typeface="微軟正黑體" pitchFamily="34" charset="-120"/>
              </a:rPr>
              <a:t>二版）</a:t>
            </a:r>
            <a:endParaRPr lang="zh-TW" altLang="en-GB" sz="1400" i="1" dirty="0">
              <a:solidFill>
                <a:schemeClr val="tx1"/>
              </a:solidFill>
              <a:latin typeface="微軟正黑體" pitchFamily="34" charset="-120"/>
              <a:ea typeface="微軟正黑體" pitchFamily="34" charset="-120"/>
            </a:endParaRPr>
          </a:p>
        </p:txBody>
      </p:sp>
      <p:sp>
        <p:nvSpPr>
          <p:cNvPr id="12" name="Rectangle 6"/>
          <p:cNvSpPr>
            <a:spLocks noChangeArrowheads="1"/>
          </p:cNvSpPr>
          <p:nvPr/>
        </p:nvSpPr>
        <p:spPr bwMode="auto">
          <a:xfrm>
            <a:off x="4355976" y="323945"/>
            <a:ext cx="4188842" cy="584775"/>
          </a:xfrm>
          <a:prstGeom prst="rect">
            <a:avLst/>
          </a:prstGeom>
          <a:noFill/>
          <a:ln w="9525">
            <a:noFill/>
            <a:miter lim="800000"/>
            <a:headEnd/>
            <a:tailEnd/>
          </a:ln>
          <a:extLst/>
        </p:spPr>
        <p:txBody>
          <a:bodyPr wrap="square">
            <a:spAutoFit/>
          </a:bodyPr>
          <a:lstStyle/>
          <a:p>
            <a:pPr>
              <a:buClr>
                <a:srgbClr val="000000"/>
              </a:buClr>
              <a:buSzPct val="100000"/>
              <a:buFont typeface="Arial" pitchFamily="34" charset="0"/>
              <a:buNone/>
              <a:defRPr/>
            </a:pPr>
            <a:r>
              <a:rPr kumimoji="0" lang="zh-TW" altLang="en-US" sz="1600" i="1" u="sng" dirty="0" smtClean="0">
                <a:solidFill>
                  <a:schemeClr val="tx1"/>
                </a:solidFill>
                <a:latin typeface="微軟正黑體" pitchFamily="34" charset="-120"/>
                <a:ea typeface="微軟正黑體" pitchFamily="34" charset="-120"/>
              </a:rPr>
              <a:t>林炳坤</a:t>
            </a:r>
            <a:r>
              <a:rPr kumimoji="0" lang="zh-TW" altLang="en-US" sz="1600" i="1" dirty="0" smtClean="0">
                <a:solidFill>
                  <a:schemeClr val="tx1"/>
                </a:solidFill>
                <a:latin typeface="微軟正黑體" pitchFamily="34" charset="-120"/>
                <a:ea typeface="微軟正黑體" pitchFamily="34" charset="-120"/>
              </a:rPr>
              <a:t>　</a:t>
            </a:r>
            <a:r>
              <a:rPr kumimoji="0" lang="zh-TW" altLang="en-GB" sz="1600" i="1" dirty="0" smtClean="0">
                <a:solidFill>
                  <a:schemeClr val="tx1"/>
                </a:solidFill>
                <a:latin typeface="微軟正黑體" pitchFamily="34" charset="-120"/>
                <a:ea typeface="微軟正黑體" pitchFamily="34" charset="-120"/>
              </a:rPr>
              <a:t>信箱</a:t>
            </a:r>
            <a:r>
              <a:rPr kumimoji="0" lang="zh-TW" altLang="en-GB" sz="1600" i="1" dirty="0">
                <a:solidFill>
                  <a:schemeClr val="tx1"/>
                </a:solidFill>
                <a:latin typeface="微軟正黑體" pitchFamily="34" charset="-120"/>
                <a:ea typeface="微軟正黑體" pitchFamily="34" charset="-120"/>
              </a:rPr>
              <a:t>：</a:t>
            </a:r>
            <a:r>
              <a:rPr kumimoji="0" lang="en-GB" altLang="zh-TW" sz="1600" i="1" dirty="0">
                <a:solidFill>
                  <a:schemeClr val="tx1"/>
                </a:solidFill>
                <a:latin typeface="微軟正黑體" pitchFamily="34" charset="-120"/>
                <a:ea typeface="微軟正黑體" pitchFamily="34" charset="-120"/>
              </a:rPr>
              <a:t>lin168393@gmail.com</a:t>
            </a:r>
          </a:p>
          <a:p>
            <a:pPr>
              <a:buClr>
                <a:srgbClr val="000000"/>
              </a:buClr>
              <a:buSzPct val="100000"/>
              <a:buFont typeface="Arial" pitchFamily="34" charset="0"/>
              <a:buNone/>
              <a:defRPr/>
            </a:pPr>
            <a:r>
              <a:rPr kumimoji="0" lang="zh-TW" altLang="en-GB" sz="1600" i="1" dirty="0">
                <a:solidFill>
                  <a:schemeClr val="tx1"/>
                </a:solidFill>
                <a:latin typeface="微軟正黑體" pitchFamily="34" charset="-120"/>
                <a:ea typeface="微軟正黑體" pitchFamily="34" charset="-120"/>
              </a:rPr>
              <a:t>電話：</a:t>
            </a:r>
            <a:r>
              <a:rPr kumimoji="0" lang="en-GB" altLang="zh-TW" sz="1600" i="1" dirty="0" smtClean="0">
                <a:solidFill>
                  <a:schemeClr val="tx1"/>
                </a:solidFill>
                <a:latin typeface="微軟正黑體" pitchFamily="34" charset="-120"/>
                <a:ea typeface="微軟正黑體" pitchFamily="34" charset="-120"/>
              </a:rPr>
              <a:t>05-2593900#104</a:t>
            </a:r>
            <a:r>
              <a:rPr kumimoji="0" lang="zh-TW" altLang="en-US" sz="1600" i="1" dirty="0" smtClean="0">
                <a:solidFill>
                  <a:schemeClr val="tx1"/>
                </a:solidFill>
                <a:latin typeface="微軟正黑體" pitchFamily="34" charset="-120"/>
                <a:ea typeface="微軟正黑體" pitchFamily="34" charset="-120"/>
              </a:rPr>
              <a:t>；</a:t>
            </a:r>
            <a:r>
              <a:rPr kumimoji="0" lang="en-US" altLang="zh-TW" sz="1600" i="1" dirty="0">
                <a:solidFill>
                  <a:schemeClr val="tx1"/>
                </a:solidFill>
                <a:latin typeface="微軟正黑體" pitchFamily="34" charset="-120"/>
                <a:ea typeface="微軟正黑體" pitchFamily="34" charset="-120"/>
              </a:rPr>
              <a:t>0936-080235</a:t>
            </a:r>
            <a:endParaRPr kumimoji="0" lang="en-GB" altLang="zh-TW" sz="1600" i="1" dirty="0">
              <a:solidFill>
                <a:schemeClr val="tx1"/>
              </a:solidFill>
              <a:latin typeface="微軟正黑體" pitchFamily="34" charset="-120"/>
              <a:ea typeface="微軟正黑體" pitchFamily="34" charset="-120"/>
              <a:hlinkClick r:id="rId4"/>
            </a:endParaRPr>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3965" y="2379995"/>
            <a:ext cx="1764973" cy="141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手繪多邊形 13"/>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直角三角形 14"/>
          <p:cNvSpPr>
            <a:spLocks/>
          </p:cNvSpPr>
          <p:nvPr/>
        </p:nvSpPr>
        <p:spPr bwMode="auto">
          <a:xfrm>
            <a:off x="-6042" y="5791253"/>
            <a:ext cx="3402314" cy="1080868"/>
          </a:xfrm>
          <a:prstGeom prst="rtTriangle">
            <a:avLst/>
          </a:prstGeom>
          <a:blipFill>
            <a:blip r:embed="rId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6" name="直線接點 15"/>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29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zh-TW" altLang="en-US" dirty="0" smtClean="0"/>
              <a:t>規格、資格：為採購標的而訂</a:t>
            </a:r>
            <a:endParaRPr lang="en-US" altLang="zh-TW" dirty="0" smtClean="0"/>
          </a:p>
          <a:p>
            <a:r>
              <a:rPr lang="zh-TW" altLang="en-US" dirty="0" smtClean="0"/>
              <a:t>評選項目：最有利標的評選項目，也是為採購標的而訂</a:t>
            </a:r>
            <a:endParaRPr lang="en-US" altLang="zh-TW" dirty="0" smtClean="0"/>
          </a:p>
          <a:p>
            <a:r>
              <a:rPr lang="zh-TW" altLang="en-US" dirty="0" smtClean="0"/>
              <a:t>評選：審標的一部分。資格、規格審查，也是審標的一部分。</a:t>
            </a:r>
            <a:endParaRPr lang="en-US" altLang="zh-TW" dirty="0" smtClean="0"/>
          </a:p>
          <a:p>
            <a:endParaRPr lang="en-US" altLang="zh-TW" dirty="0"/>
          </a:p>
          <a:p>
            <a:r>
              <a:rPr lang="zh-TW" altLang="en-US" dirty="0" smtClean="0"/>
              <a:t>結論：最低標只審規格、資格，最有利標也要審，都是針對功能與效益而訂，互為關連</a:t>
            </a:r>
            <a:endParaRPr lang="en-US" altLang="zh-TW" dirty="0" smtClean="0"/>
          </a:p>
          <a:p>
            <a:r>
              <a:rPr lang="zh-TW" altLang="en-US" dirty="0" smtClean="0"/>
              <a:t>差異：規格、資格審查，原則上只有通過與不通過；而最有利標的評選項目，則以評分方式為原則，其實都圍繞著</a:t>
            </a:r>
            <a:r>
              <a:rPr lang="zh-TW" altLang="en-US" dirty="0"/>
              <a:t>功能與</a:t>
            </a:r>
            <a:r>
              <a:rPr lang="zh-TW" altLang="en-US" dirty="0" smtClean="0"/>
              <a:t>效益</a:t>
            </a:r>
            <a:endParaRPr lang="en-US" altLang="zh-TW" dirty="0" smtClean="0"/>
          </a:p>
          <a:p>
            <a:r>
              <a:rPr lang="zh-TW" altLang="en-US" dirty="0" smtClean="0"/>
              <a:t>探討：但最低標一旦審標通過，價格最低就得標。相對而言，最有利標還有評選程序把關，分數太低是不可能得標。故最有利標的資格、規格，原則上可酌予放寬、簡化（但仍視個案為之）</a:t>
            </a:r>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20</a:t>
            </a:fld>
            <a:endParaRPr lang="en-GB" altLang="zh-TW"/>
          </a:p>
        </p:txBody>
      </p:sp>
      <p:sp>
        <p:nvSpPr>
          <p:cNvPr id="4" name="標題 3"/>
          <p:cNvSpPr>
            <a:spLocks noGrp="1"/>
          </p:cNvSpPr>
          <p:nvPr>
            <p:ph type="title"/>
          </p:nvPr>
        </p:nvSpPr>
        <p:spPr/>
        <p:txBody>
          <a:bodyPr/>
          <a:lstStyle/>
          <a:p>
            <a:r>
              <a:rPr lang="zh-TW" altLang="zh-TW" sz="3600" i="1" dirty="0" smtClean="0">
                <a:solidFill>
                  <a:srgbClr val="00B0F0"/>
                </a:solidFill>
              </a:rPr>
              <a:t>規格</a:t>
            </a:r>
            <a:r>
              <a:rPr lang="zh-TW" altLang="zh-TW" sz="3600" i="1" dirty="0">
                <a:solidFill>
                  <a:srgbClr val="00B0F0"/>
                </a:solidFill>
              </a:rPr>
              <a:t>、資格與最有利標之關連</a:t>
            </a:r>
            <a:endParaRPr lang="zh-TW" altLang="en-US" sz="2000" dirty="0"/>
          </a:p>
        </p:txBody>
      </p:sp>
    </p:spTree>
    <p:extLst>
      <p:ext uri="{BB962C8B-B14F-4D97-AF65-F5344CB8AC3E}">
        <p14:creationId xmlns:p14="http://schemas.microsoft.com/office/powerpoint/2010/main" val="206999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政府採購的核心程序</a:t>
            </a:r>
            <a:endParaRPr lang="zh-TW" altLang="en-US" dirty="0"/>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21</a:t>
            </a:fld>
            <a:endParaRPr lang="en-GB" altLang="zh-TW"/>
          </a:p>
        </p:txBody>
      </p:sp>
      <p:grpSp>
        <p:nvGrpSpPr>
          <p:cNvPr id="5" name="畫布 1"/>
          <p:cNvGrpSpPr/>
          <p:nvPr/>
        </p:nvGrpSpPr>
        <p:grpSpPr>
          <a:xfrm>
            <a:off x="415248" y="1795622"/>
            <a:ext cx="8280920" cy="4320480"/>
            <a:chOff x="0" y="0"/>
            <a:chExt cx="6219190" cy="3076575"/>
          </a:xfrm>
        </p:grpSpPr>
        <p:sp>
          <p:nvSpPr>
            <p:cNvPr id="6" name="矩形 5"/>
            <p:cNvSpPr/>
            <p:nvPr/>
          </p:nvSpPr>
          <p:spPr>
            <a:xfrm>
              <a:off x="0" y="0"/>
              <a:ext cx="6219190" cy="3076575"/>
            </a:xfrm>
            <a:prstGeom prst="rect">
              <a:avLst/>
            </a:prstGeom>
          </p:spPr>
        </p:sp>
        <p:sp>
          <p:nvSpPr>
            <p:cNvPr id="7" name="矩形 6"/>
            <p:cNvSpPr/>
            <p:nvPr/>
          </p:nvSpPr>
          <p:spPr>
            <a:xfrm>
              <a:off x="1579051" y="238125"/>
              <a:ext cx="1866900" cy="58102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kern="100">
                  <a:solidFill>
                    <a:srgbClr val="000000"/>
                  </a:solidFill>
                  <a:effectLst/>
                  <a:latin typeface="+mn-ea"/>
                  <a:cs typeface="Times New Roman"/>
                </a:rPr>
                <a:t>需求與規格的訂定</a:t>
              </a:r>
              <a:endParaRPr lang="zh-TW" sz="1600" kern="100">
                <a:effectLst/>
                <a:latin typeface="+mn-ea"/>
                <a:cs typeface="Times New Roman"/>
              </a:endParaRPr>
            </a:p>
          </p:txBody>
        </p:sp>
        <p:sp>
          <p:nvSpPr>
            <p:cNvPr id="8" name="矩形 7"/>
            <p:cNvSpPr/>
            <p:nvPr/>
          </p:nvSpPr>
          <p:spPr>
            <a:xfrm>
              <a:off x="112199" y="1276350"/>
              <a:ext cx="1076325"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kern="100">
                  <a:solidFill>
                    <a:srgbClr val="000000"/>
                  </a:solidFill>
                  <a:effectLst/>
                  <a:latin typeface="+mn-ea"/>
                  <a:cs typeface="Times New Roman"/>
                </a:rPr>
                <a:t>訂定契約</a:t>
              </a:r>
              <a:endParaRPr lang="zh-TW" sz="1600" kern="100">
                <a:effectLst/>
                <a:latin typeface="+mn-ea"/>
                <a:cs typeface="Times New Roman"/>
              </a:endParaRPr>
            </a:p>
            <a:p>
              <a:pPr algn="ctr">
                <a:spcAft>
                  <a:spcPts val="0"/>
                </a:spcAft>
              </a:pPr>
              <a:r>
                <a:rPr lang="zh-TW" sz="1600" kern="100">
                  <a:solidFill>
                    <a:srgbClr val="000000"/>
                  </a:solidFill>
                  <a:effectLst/>
                  <a:latin typeface="+mn-ea"/>
                  <a:cs typeface="Times New Roman"/>
                </a:rPr>
                <a:t>條款</a:t>
              </a:r>
              <a:endParaRPr lang="zh-TW" sz="1600" kern="100">
                <a:effectLst/>
                <a:latin typeface="+mn-ea"/>
                <a:cs typeface="Times New Roman"/>
              </a:endParaRPr>
            </a:p>
          </p:txBody>
        </p:sp>
        <p:sp>
          <p:nvSpPr>
            <p:cNvPr id="9" name="矩形 8"/>
            <p:cNvSpPr/>
            <p:nvPr/>
          </p:nvSpPr>
          <p:spPr>
            <a:xfrm>
              <a:off x="3931725" y="1247775"/>
              <a:ext cx="990600" cy="6858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kern="100">
                  <a:solidFill>
                    <a:srgbClr val="000000"/>
                  </a:solidFill>
                  <a:effectLst/>
                  <a:latin typeface="+mn-ea"/>
                  <a:cs typeface="Times New Roman"/>
                </a:rPr>
                <a:t>訂定廠商</a:t>
              </a:r>
              <a:endParaRPr lang="zh-TW" sz="1600" kern="100">
                <a:effectLst/>
                <a:latin typeface="+mn-ea"/>
                <a:cs typeface="Times New Roman"/>
              </a:endParaRPr>
            </a:p>
            <a:p>
              <a:pPr algn="ctr">
                <a:spcAft>
                  <a:spcPts val="0"/>
                </a:spcAft>
              </a:pPr>
              <a:r>
                <a:rPr lang="zh-TW" sz="1600" kern="100">
                  <a:solidFill>
                    <a:srgbClr val="000000"/>
                  </a:solidFill>
                  <a:effectLst/>
                  <a:latin typeface="+mn-ea"/>
                  <a:cs typeface="Times New Roman"/>
                </a:rPr>
                <a:t>資格</a:t>
              </a:r>
              <a:endParaRPr lang="zh-TW" sz="1600" kern="100">
                <a:effectLst/>
                <a:latin typeface="+mn-ea"/>
                <a:cs typeface="Times New Roman"/>
              </a:endParaRPr>
            </a:p>
          </p:txBody>
        </p:sp>
        <p:sp>
          <p:nvSpPr>
            <p:cNvPr id="10" name="矩形 9"/>
            <p:cNvSpPr/>
            <p:nvPr/>
          </p:nvSpPr>
          <p:spPr>
            <a:xfrm>
              <a:off x="1445700" y="1276350"/>
              <a:ext cx="971550" cy="6667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kern="100">
                  <a:solidFill>
                    <a:srgbClr val="000000"/>
                  </a:solidFill>
                  <a:effectLst/>
                  <a:latin typeface="+mn-ea"/>
                  <a:cs typeface="Times New Roman"/>
                </a:rPr>
                <a:t>決定</a:t>
              </a:r>
              <a:endParaRPr lang="zh-TW" sz="1600" kern="100">
                <a:effectLst/>
                <a:latin typeface="+mn-ea"/>
                <a:cs typeface="Times New Roman"/>
              </a:endParaRPr>
            </a:p>
            <a:p>
              <a:pPr algn="ctr">
                <a:spcAft>
                  <a:spcPts val="0"/>
                </a:spcAft>
              </a:pPr>
              <a:r>
                <a:rPr lang="zh-TW" sz="1600" kern="100">
                  <a:solidFill>
                    <a:srgbClr val="000000"/>
                  </a:solidFill>
                  <a:effectLst/>
                  <a:latin typeface="+mn-ea"/>
                  <a:cs typeface="Times New Roman"/>
                </a:rPr>
                <a:t>價格機制</a:t>
              </a:r>
              <a:endParaRPr lang="zh-TW" sz="1600" kern="100">
                <a:effectLst/>
                <a:latin typeface="+mn-ea"/>
                <a:cs typeface="Times New Roman"/>
              </a:endParaRPr>
            </a:p>
          </p:txBody>
        </p:sp>
        <p:sp>
          <p:nvSpPr>
            <p:cNvPr id="11" name="矩形 10"/>
            <p:cNvSpPr/>
            <p:nvPr/>
          </p:nvSpPr>
          <p:spPr>
            <a:xfrm>
              <a:off x="2674425" y="1247775"/>
              <a:ext cx="1009650" cy="69532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kern="100">
                  <a:solidFill>
                    <a:srgbClr val="000000"/>
                  </a:solidFill>
                  <a:effectLst/>
                  <a:latin typeface="+mn-ea"/>
                  <a:cs typeface="Times New Roman"/>
                </a:rPr>
                <a:t>決定招標與決標方式</a:t>
              </a:r>
              <a:endParaRPr lang="zh-TW" sz="1600" kern="100">
                <a:effectLst/>
                <a:latin typeface="+mn-ea"/>
                <a:cs typeface="Times New Roman"/>
              </a:endParaRPr>
            </a:p>
          </p:txBody>
        </p:sp>
        <p:sp>
          <p:nvSpPr>
            <p:cNvPr id="12" name="矩形 11"/>
            <p:cNvSpPr/>
            <p:nvPr/>
          </p:nvSpPr>
          <p:spPr>
            <a:xfrm>
              <a:off x="1579050" y="2399325"/>
              <a:ext cx="2009775" cy="58102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a:solidFill>
                    <a:srgbClr val="000000"/>
                  </a:solidFill>
                  <a:effectLst/>
                  <a:latin typeface="+mn-ea"/>
                  <a:cs typeface="Times New Roman"/>
                </a:rPr>
                <a:t>開標決標→履約驗收</a:t>
              </a:r>
              <a:endParaRPr lang="zh-TW" sz="1600">
                <a:effectLst/>
                <a:latin typeface="+mn-ea"/>
                <a:cs typeface="新細明體"/>
              </a:endParaRPr>
            </a:p>
          </p:txBody>
        </p:sp>
        <p:sp>
          <p:nvSpPr>
            <p:cNvPr id="13" name="圓角矩形 12"/>
            <p:cNvSpPr/>
            <p:nvPr/>
          </p:nvSpPr>
          <p:spPr>
            <a:xfrm>
              <a:off x="35999" y="1114425"/>
              <a:ext cx="4972051" cy="981075"/>
            </a:xfrm>
            <a:prstGeom prst="round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2400">
                <a:latin typeface="+mn-ea"/>
              </a:endParaRPr>
            </a:p>
          </p:txBody>
        </p:sp>
        <p:sp>
          <p:nvSpPr>
            <p:cNvPr id="14" name="向下箭號 13"/>
            <p:cNvSpPr/>
            <p:nvPr/>
          </p:nvSpPr>
          <p:spPr>
            <a:xfrm>
              <a:off x="2417250" y="819150"/>
              <a:ext cx="323850" cy="29527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2400">
                <a:latin typeface="+mn-ea"/>
              </a:endParaRPr>
            </a:p>
          </p:txBody>
        </p:sp>
        <p:sp>
          <p:nvSpPr>
            <p:cNvPr id="15" name="向下箭號 14"/>
            <p:cNvSpPr/>
            <p:nvPr/>
          </p:nvSpPr>
          <p:spPr>
            <a:xfrm>
              <a:off x="2417250" y="2104050"/>
              <a:ext cx="323850" cy="295275"/>
            </a:xfrm>
            <a:prstGeom prst="downArrow">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600" kern="100">
                  <a:effectLst/>
                  <a:latin typeface="+mn-ea"/>
                  <a:cs typeface="Times New Roman"/>
                </a:rPr>
                <a:t> </a:t>
              </a:r>
              <a:endParaRPr lang="zh-TW" sz="1600" kern="100">
                <a:effectLst/>
                <a:latin typeface="+mn-ea"/>
                <a:cs typeface="Times New Roman"/>
              </a:endParaRPr>
            </a:p>
          </p:txBody>
        </p:sp>
        <p:cxnSp>
          <p:nvCxnSpPr>
            <p:cNvPr id="16" name="直線單箭頭接點 15"/>
            <p:cNvCxnSpPr>
              <a:stCxn id="10" idx="3"/>
              <a:endCxn id="11" idx="1"/>
            </p:cNvCxnSpPr>
            <p:nvPr/>
          </p:nvCxnSpPr>
          <p:spPr>
            <a:xfrm flipV="1">
              <a:off x="2417250" y="1595438"/>
              <a:ext cx="257175" cy="142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0" idx="1"/>
            </p:cNvCxnSpPr>
            <p:nvPr/>
          </p:nvCxnSpPr>
          <p:spPr>
            <a:xfrm flipV="1">
              <a:off x="1188524" y="1609725"/>
              <a:ext cx="257176" cy="95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11" idx="3"/>
              <a:endCxn id="9" idx="1"/>
            </p:cNvCxnSpPr>
            <p:nvPr/>
          </p:nvCxnSpPr>
          <p:spPr>
            <a:xfrm flipV="1">
              <a:off x="3684075" y="1590675"/>
              <a:ext cx="247650" cy="47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902459" y="2247900"/>
              <a:ext cx="5200019" cy="19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542992" y="1723050"/>
              <a:ext cx="0" cy="7248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056278" y="666750"/>
              <a:ext cx="989965" cy="989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dirty="0">
                  <a:solidFill>
                    <a:srgbClr val="FF0000"/>
                  </a:solidFill>
                  <a:effectLst/>
                  <a:latin typeface="+mn-ea"/>
                  <a:cs typeface="Times New Roman"/>
                </a:rPr>
                <a:t>訂定</a:t>
              </a:r>
              <a:endParaRPr lang="zh-TW" sz="1600" dirty="0">
                <a:solidFill>
                  <a:srgbClr val="FF0000"/>
                </a:solidFill>
                <a:effectLst/>
                <a:latin typeface="+mn-ea"/>
                <a:cs typeface="新細明體"/>
              </a:endParaRPr>
            </a:p>
            <a:p>
              <a:pPr algn="ctr">
                <a:spcAft>
                  <a:spcPts val="0"/>
                </a:spcAft>
              </a:pPr>
              <a:r>
                <a:rPr lang="zh-TW" sz="1600" dirty="0">
                  <a:solidFill>
                    <a:srgbClr val="FF0000"/>
                  </a:solidFill>
                  <a:effectLst/>
                  <a:latin typeface="+mn-ea"/>
                  <a:cs typeface="Times New Roman"/>
                </a:rPr>
                <a:t>招標文件</a:t>
              </a:r>
              <a:endParaRPr lang="zh-TW" sz="1600" dirty="0">
                <a:solidFill>
                  <a:srgbClr val="FF0000"/>
                </a:solidFill>
                <a:effectLst/>
                <a:latin typeface="+mn-ea"/>
                <a:cs typeface="新細明體"/>
              </a:endParaRPr>
            </a:p>
            <a:p>
              <a:pPr algn="ctr">
                <a:spcAft>
                  <a:spcPts val="0"/>
                </a:spcAft>
              </a:pPr>
              <a:r>
                <a:rPr lang="zh-TW" sz="1600" dirty="0">
                  <a:solidFill>
                    <a:srgbClr val="FF0000"/>
                  </a:solidFill>
                  <a:effectLst/>
                  <a:latin typeface="+mn-ea"/>
                  <a:cs typeface="Times New Roman"/>
                </a:rPr>
                <a:t>階段</a:t>
              </a:r>
              <a:endParaRPr lang="zh-TW" sz="1600" dirty="0">
                <a:solidFill>
                  <a:srgbClr val="FF0000"/>
                </a:solidFill>
                <a:effectLst/>
                <a:latin typeface="+mn-ea"/>
                <a:cs typeface="新細明體"/>
              </a:endParaRPr>
            </a:p>
          </p:txBody>
        </p:sp>
        <p:sp>
          <p:nvSpPr>
            <p:cNvPr id="22" name="矩形 21"/>
            <p:cNvSpPr/>
            <p:nvPr/>
          </p:nvSpPr>
          <p:spPr>
            <a:xfrm>
              <a:off x="4922333" y="2375404"/>
              <a:ext cx="1182959" cy="6381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TW" sz="1600" dirty="0">
                  <a:solidFill>
                    <a:srgbClr val="0000FF"/>
                  </a:solidFill>
                  <a:effectLst/>
                  <a:latin typeface="+mn-ea"/>
                  <a:cs typeface="Times New Roman"/>
                </a:rPr>
                <a:t>開標決標及</a:t>
              </a:r>
              <a:endParaRPr lang="zh-TW" sz="1600" dirty="0">
                <a:solidFill>
                  <a:srgbClr val="0000FF"/>
                </a:solidFill>
                <a:effectLst/>
                <a:latin typeface="+mn-ea"/>
                <a:cs typeface="新細明體"/>
              </a:endParaRPr>
            </a:p>
            <a:p>
              <a:pPr algn="ctr">
                <a:spcAft>
                  <a:spcPts val="0"/>
                </a:spcAft>
              </a:pPr>
              <a:r>
                <a:rPr lang="zh-TW" sz="1600" dirty="0">
                  <a:solidFill>
                    <a:srgbClr val="0000FF"/>
                  </a:solidFill>
                  <a:effectLst/>
                  <a:latin typeface="+mn-ea"/>
                  <a:cs typeface="Times New Roman"/>
                </a:rPr>
                <a:t>履約驗收階段</a:t>
              </a:r>
              <a:endParaRPr lang="zh-TW" sz="1600" dirty="0">
                <a:solidFill>
                  <a:srgbClr val="0000FF"/>
                </a:solidFill>
                <a:effectLst/>
                <a:latin typeface="+mn-ea"/>
                <a:cs typeface="新細明體"/>
              </a:endParaRPr>
            </a:p>
          </p:txBody>
        </p:sp>
        <p:cxnSp>
          <p:nvCxnSpPr>
            <p:cNvPr id="23" name="直線接點 22"/>
            <p:cNvCxnSpPr/>
            <p:nvPr/>
          </p:nvCxnSpPr>
          <p:spPr>
            <a:xfrm flipV="1">
              <a:off x="905837" y="113325"/>
              <a:ext cx="5199380" cy="19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5542989" y="132375"/>
              <a:ext cx="0" cy="53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8920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99592" y="1702521"/>
            <a:ext cx="7408333" cy="3450696"/>
          </a:xfrm>
        </p:spPr>
        <p:txBody>
          <a:bodyPr/>
          <a:lstStyle/>
          <a:p>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問題一：</a:t>
            </a:r>
            <a:r>
              <a:rPr lang="zh-TW" altLang="en-US" dirty="0" smtClean="0">
                <a:latin typeface="標楷體" panose="03000509000000000000" pitchFamily="65" charset="-120"/>
                <a:ea typeface="標楷體" panose="03000509000000000000" pitchFamily="65" charset="-120"/>
              </a:rPr>
              <a:t>能否採購到需求單位人員偏好使用或習慣使用的儀器設備？（例如：</a:t>
            </a:r>
            <a:r>
              <a:rPr lang="zh-TW" altLang="en-US" dirty="0" smtClean="0">
                <a:solidFill>
                  <a:srgbClr val="FF0000"/>
                </a:solidFill>
                <a:latin typeface="標楷體" panose="03000509000000000000" pitchFamily="65" charset="-120"/>
                <a:ea typeface="標楷體" panose="03000509000000000000" pitchFamily="65" charset="-120"/>
              </a:rPr>
              <a:t>前</a:t>
            </a:r>
            <a:r>
              <a:rPr lang="zh-TW" altLang="en-US" dirty="0" smtClean="0">
                <a:latin typeface="標楷體" panose="03000509000000000000" pitchFamily="65" charset="-120"/>
                <a:ea typeface="標楷體" panose="03000509000000000000" pitchFamily="65" charset="-120"/>
              </a:rPr>
              <a:t>案例之</a:t>
            </a:r>
            <a:r>
              <a:rPr lang="en-US" altLang="zh-TW" dirty="0" smtClean="0">
                <a:latin typeface="標楷體" panose="03000509000000000000" pitchFamily="65" charset="-120"/>
                <a:ea typeface="標楷體" panose="03000509000000000000" pitchFamily="65" charset="-120"/>
              </a:rPr>
              <a:t>B</a:t>
            </a:r>
            <a:r>
              <a:rPr lang="zh-TW" altLang="en-US" dirty="0" smtClean="0">
                <a:latin typeface="標楷體" panose="03000509000000000000" pitchFamily="65" charset="-120"/>
                <a:ea typeface="標楷體" panose="03000509000000000000" pitchFamily="65" charset="-120"/>
              </a:rPr>
              <a:t>廠商設備）</a:t>
            </a:r>
            <a:endParaRPr lang="en-US" altLang="zh-TW" dirty="0" smtClean="0">
              <a:latin typeface="標楷體" panose="03000509000000000000" pitchFamily="65" charset="-120"/>
              <a:ea typeface="標楷體" panose="03000509000000000000" pitchFamily="65" charset="-120"/>
            </a:endParaRPr>
          </a:p>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問題二：</a:t>
            </a:r>
            <a:r>
              <a:rPr lang="zh-TW" altLang="en-US" dirty="0">
                <a:latin typeface="標楷體" panose="03000509000000000000" pitchFamily="65" charset="-120"/>
                <a:ea typeface="標楷體" panose="03000509000000000000" pitchFamily="65" charset="-120"/>
              </a:rPr>
              <a:t>儀器設備如果有維修需求或耗材使用需求，應否訂定搭配的採購條件？</a:t>
            </a:r>
          </a:p>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問題三：</a:t>
            </a:r>
            <a:r>
              <a:rPr lang="zh-TW" altLang="en-US" dirty="0" smtClean="0">
                <a:latin typeface="標楷體" panose="03000509000000000000" pitchFamily="65" charset="-120"/>
                <a:ea typeface="標楷體" panose="03000509000000000000" pitchFamily="65" charset="-120"/>
              </a:rPr>
              <a:t>針對上述情況，如果有人質疑採購流程圖利廠商，承辦人有什麼要特別留意的？</a:t>
            </a:r>
            <a:endParaRPr lang="en-US" altLang="zh-TW"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22</a:t>
            </a:fld>
            <a:endParaRPr lang="en-GB" altLang="zh-TW"/>
          </a:p>
        </p:txBody>
      </p:sp>
      <p:sp>
        <p:nvSpPr>
          <p:cNvPr id="3" name="標題 2"/>
          <p:cNvSpPr>
            <a:spLocks noGrp="1"/>
          </p:cNvSpPr>
          <p:nvPr>
            <p:ph type="title"/>
          </p:nvPr>
        </p:nvSpPr>
        <p:spPr>
          <a:xfrm>
            <a:off x="539552" y="35131"/>
            <a:ext cx="8229600" cy="1143000"/>
          </a:xfrm>
        </p:spPr>
        <p:txBody>
          <a:bodyPr>
            <a:normAutofit/>
          </a:bodyPr>
          <a:lstStyle/>
          <a:p>
            <a:pPr lvl="1"/>
            <a:r>
              <a:rPr lang="en-US" altLang="zh-TW" sz="3200" dirty="0" smtClean="0">
                <a:effectLst>
                  <a:outerShdw blurRad="38100" dist="38100" dir="2700000" algn="tl">
                    <a:srgbClr val="C0C0C0"/>
                  </a:outerShdw>
                </a:effectLst>
                <a:latin typeface="+mn-ea"/>
                <a:ea typeface="+mn-ea"/>
              </a:rPr>
              <a:t>(</a:t>
            </a:r>
            <a:r>
              <a:rPr lang="zh-TW" altLang="en-US" sz="3200" dirty="0" smtClean="0">
                <a:effectLst>
                  <a:outerShdw blurRad="38100" dist="38100" dir="2700000" algn="tl">
                    <a:srgbClr val="C0C0C0"/>
                  </a:outerShdw>
                </a:effectLst>
                <a:latin typeface="+mn-ea"/>
                <a:ea typeface="+mn-ea"/>
              </a:rPr>
              <a:t>重要實務</a:t>
            </a:r>
            <a:r>
              <a:rPr lang="en-US" altLang="zh-TW" sz="3200" dirty="0" smtClean="0">
                <a:effectLst>
                  <a:outerShdw blurRad="38100" dist="38100" dir="2700000" algn="tl">
                    <a:srgbClr val="C0C0C0"/>
                  </a:outerShdw>
                </a:effectLst>
                <a:latin typeface="+mn-ea"/>
                <a:ea typeface="+mn-ea"/>
              </a:rPr>
              <a:t>)</a:t>
            </a:r>
            <a:r>
              <a:rPr lang="zh-TW" altLang="en-US" sz="3200" dirty="0">
                <a:effectLst>
                  <a:outerShdw blurRad="38100" dist="38100" dir="2700000" algn="tl">
                    <a:srgbClr val="C0C0C0"/>
                  </a:outerShdw>
                </a:effectLst>
                <a:latin typeface="+mn-ea"/>
                <a:ea typeface="+mn-ea"/>
              </a:rPr>
              <a:t>幾</a:t>
            </a:r>
            <a:r>
              <a:rPr lang="zh-TW" altLang="en-US" sz="3200" dirty="0" smtClean="0">
                <a:effectLst>
                  <a:outerShdw blurRad="38100" dist="38100" dir="2700000" algn="tl">
                    <a:srgbClr val="C0C0C0"/>
                  </a:outerShdw>
                </a:effectLst>
                <a:latin typeface="+mn-ea"/>
                <a:ea typeface="+mn-ea"/>
              </a:rPr>
              <a:t>項採購</a:t>
            </a:r>
            <a:r>
              <a:rPr lang="zh-TW" altLang="en-US" sz="3200" dirty="0">
                <a:effectLst>
                  <a:outerShdw blurRad="38100" dist="38100" dir="2700000" algn="tl">
                    <a:srgbClr val="C0C0C0"/>
                  </a:outerShdw>
                </a:effectLst>
                <a:latin typeface="+mn-ea"/>
                <a:ea typeface="+mn-ea"/>
              </a:rPr>
              <a:t>需求與實務</a:t>
            </a:r>
            <a:r>
              <a:rPr lang="zh-TW" altLang="en-US" sz="3200" dirty="0" smtClean="0">
                <a:effectLst>
                  <a:outerShdw blurRad="38100" dist="38100" dir="2700000" algn="tl">
                    <a:srgbClr val="C0C0C0"/>
                  </a:outerShdw>
                </a:effectLst>
                <a:latin typeface="+mn-ea"/>
                <a:ea typeface="+mn-ea"/>
              </a:rPr>
              <a:t>探討</a:t>
            </a:r>
            <a:endParaRPr lang="zh-TW" altLang="en-US" sz="3200" dirty="0">
              <a:latin typeface="+mn-ea"/>
              <a:ea typeface="+mn-ea"/>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5085184"/>
            <a:ext cx="1921918" cy="147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2850954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1988840"/>
            <a:ext cx="7408333" cy="3450696"/>
          </a:xfrm>
        </p:spPr>
        <p:txBody>
          <a:bodyPr>
            <a:normAutofit fontScale="92500" lnSpcReduction="20000"/>
          </a:bodyPr>
          <a:lstStyle/>
          <a:p>
            <a:r>
              <a:rPr lang="zh-TW" altLang="en-US" b="1" dirty="0" smtClean="0">
                <a:solidFill>
                  <a:srgbClr val="002060"/>
                </a:solidFill>
                <a:latin typeface="標楷體" panose="03000509000000000000" pitchFamily="65" charset="-120"/>
                <a:ea typeface="標楷體" panose="03000509000000000000" pitchFamily="65" charset="-120"/>
              </a:rPr>
              <a:t>小額採購：</a:t>
            </a:r>
            <a:endParaRPr lang="en-US" altLang="zh-TW" b="1" dirty="0" smtClean="0">
              <a:solidFill>
                <a:srgbClr val="002060"/>
              </a:solidFill>
              <a:latin typeface="標楷體" panose="03000509000000000000" pitchFamily="65" charset="-120"/>
              <a:ea typeface="標楷體" panose="03000509000000000000" pitchFamily="65" charset="-120"/>
            </a:endParaRPr>
          </a:p>
          <a:p>
            <a:pPr lvl="1"/>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可</a:t>
            </a:r>
            <a:r>
              <a:rPr lang="zh-TW" altLang="en-US" dirty="0" smtClean="0">
                <a:latin typeface="標楷體" panose="03000509000000000000" pitchFamily="65" charset="-120"/>
                <a:ea typeface="標楷體" panose="03000509000000000000" pitchFamily="65" charset="-120"/>
              </a:rPr>
              <a:t>逕洽廠商辦理採購</a:t>
            </a:r>
            <a:endParaRPr lang="en-US" altLang="zh-TW" dirty="0" smtClean="0">
              <a:latin typeface="標楷體" panose="03000509000000000000" pitchFamily="65" charset="-120"/>
              <a:ea typeface="標楷體" panose="03000509000000000000" pitchFamily="65" charset="-120"/>
            </a:endParaRPr>
          </a:p>
          <a:p>
            <a:r>
              <a:rPr lang="zh-TW" altLang="en-US" b="1" dirty="0">
                <a:solidFill>
                  <a:srgbClr val="002060"/>
                </a:solidFill>
                <a:latin typeface="標楷體" panose="03000509000000000000" pitchFamily="65" charset="-120"/>
                <a:ea typeface="標楷體" panose="03000509000000000000" pitchFamily="65" charset="-120"/>
              </a:rPr>
              <a:t>未逾公告金額：</a:t>
            </a:r>
            <a:endParaRPr lang="en-US" altLang="zh-TW" b="1" dirty="0">
              <a:solidFill>
                <a:srgbClr val="00206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未達公告招標辦法</a:t>
            </a:r>
            <a:r>
              <a:rPr lang="en-US" altLang="zh-TW" dirty="0" smtClean="0">
                <a:latin typeface="標楷體" panose="03000509000000000000" pitchFamily="65" charset="-120"/>
                <a:ea typeface="標楷體" panose="03000509000000000000" pitchFamily="65" charset="-120"/>
              </a:rPr>
              <a:t>2-1-2</a:t>
            </a:r>
            <a:r>
              <a:rPr lang="zh-TW" altLang="en-US" dirty="0" smtClean="0">
                <a:latin typeface="標楷體" panose="03000509000000000000" pitchFamily="65" charset="-120"/>
                <a:ea typeface="標楷體" panose="03000509000000000000" pitchFamily="65" charset="-120"/>
              </a:rPr>
              <a:t>，敘明理由簽請機關首長或授權人核定（有被質疑風險）</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未達公告招標辦法</a:t>
            </a:r>
            <a:r>
              <a:rPr lang="en-US" altLang="zh-TW" dirty="0" smtClean="0">
                <a:latin typeface="標楷體" panose="03000509000000000000" pitchFamily="65" charset="-120"/>
                <a:ea typeface="標楷體" panose="03000509000000000000" pitchFamily="65" charset="-120"/>
              </a:rPr>
              <a:t>2-1-3</a:t>
            </a:r>
            <a:r>
              <a:rPr lang="zh-TW" altLang="en-US" dirty="0" smtClean="0">
                <a:latin typeface="標楷體" panose="03000509000000000000" pitchFamily="65" charset="-120"/>
                <a:ea typeface="標楷體" panose="03000509000000000000" pitchFamily="65" charset="-120"/>
              </a:rPr>
              <a:t>，擇符合需要者辦理比價或議價（如未經取最有利標評審，則具有被質疑風險；但如採參考最有利標，可能買到</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b="1" dirty="0">
                <a:solidFill>
                  <a:srgbClr val="002060"/>
                </a:solidFill>
                <a:latin typeface="標楷體" panose="03000509000000000000" pitchFamily="65" charset="-120"/>
                <a:ea typeface="標楷體" panose="03000509000000000000" pitchFamily="65" charset="-120"/>
              </a:rPr>
              <a:t>公告金額以上：</a:t>
            </a:r>
            <a:endParaRPr lang="en-US" altLang="zh-TW" b="1" dirty="0">
              <a:solidFill>
                <a:srgbClr val="00206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最有利標或限制性招標，或者異質最低標，比較</a:t>
            </a: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有可能</a:t>
            </a:r>
            <a:r>
              <a:rPr lang="zh-TW" altLang="en-US" dirty="0" smtClean="0">
                <a:latin typeface="標楷體" panose="03000509000000000000" pitchFamily="65" charset="-120"/>
                <a:ea typeface="標楷體" panose="03000509000000000000" pitchFamily="65" charset="-120"/>
              </a:rPr>
              <a:t>買到</a:t>
            </a:r>
            <a:r>
              <a:rPr lang="en-US" altLang="zh-TW" dirty="0" smtClean="0">
                <a:latin typeface="標楷體" panose="03000509000000000000" pitchFamily="65" charset="-120"/>
                <a:ea typeface="標楷體" panose="03000509000000000000" pitchFamily="65" charset="-120"/>
              </a:rPr>
              <a:t>B</a:t>
            </a:r>
            <a:r>
              <a:rPr lang="zh-TW" altLang="en-US" dirty="0" smtClean="0">
                <a:latin typeface="標楷體" panose="03000509000000000000" pitchFamily="65" charset="-120"/>
                <a:ea typeface="標楷體" panose="03000509000000000000" pitchFamily="65" charset="-120"/>
              </a:rPr>
              <a:t>廠商設備</a:t>
            </a:r>
            <a:endParaRPr lang="en-US" altLang="zh-TW" dirty="0">
              <a:latin typeface="標楷體" panose="03000509000000000000" pitchFamily="65" charset="-120"/>
              <a:ea typeface="標楷體" panose="03000509000000000000" pitchFamily="65" charset="-120"/>
            </a:endParaRPr>
          </a:p>
          <a:p>
            <a:pPr lvl="1"/>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23</a:t>
            </a:fld>
            <a:endParaRPr lang="en-GB" altLang="zh-TW"/>
          </a:p>
        </p:txBody>
      </p:sp>
      <p:sp>
        <p:nvSpPr>
          <p:cNvPr id="3" name="標題 2"/>
          <p:cNvSpPr>
            <a:spLocks noGrp="1"/>
          </p:cNvSpPr>
          <p:nvPr>
            <p:ph type="title"/>
          </p:nvPr>
        </p:nvSpPr>
        <p:spPr/>
        <p:txBody>
          <a:bodyPr>
            <a:normAutofit fontScale="90000"/>
          </a:bodyPr>
          <a:lstStyle/>
          <a:p>
            <a:r>
              <a:rPr lang="zh-TW" altLang="en-US" sz="3200" b="1" dirty="0"/>
              <a:t>問題一：能否採購</a:t>
            </a:r>
            <a:r>
              <a:rPr lang="zh-TW" altLang="en-US" sz="3200" b="1" dirty="0" smtClean="0"/>
              <a:t>到需求單位人員</a:t>
            </a:r>
            <a:r>
              <a:rPr lang="zh-TW" altLang="en-US" sz="3200" b="1" dirty="0"/>
              <a:t>偏好使用或習慣使用的儀器設備</a:t>
            </a:r>
            <a:r>
              <a:rPr lang="zh-TW" altLang="en-US" sz="3200" b="1" dirty="0" smtClean="0"/>
              <a:t>？</a:t>
            </a:r>
            <a:endParaRPr lang="zh-TW" altLang="en-US" sz="3200" b="1" dirty="0"/>
          </a:p>
        </p:txBody>
      </p:sp>
      <p:pic>
        <p:nvPicPr>
          <p:cNvPr id="5" name="Picture 2">
            <a:hlinkClick r:id="" action="ppaction://noaction"/>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4720" y="1412777"/>
            <a:ext cx="214582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2699792" y="5661248"/>
            <a:ext cx="5256584" cy="707886"/>
          </a:xfrm>
          <a:prstGeom prst="rect">
            <a:avLst/>
          </a:prstGeom>
          <a:noFill/>
        </p:spPr>
        <p:txBody>
          <a:bodyPr wrap="square" rtlCol="0">
            <a:spAutoFit/>
          </a:bodyPr>
          <a:lstStyle/>
          <a:p>
            <a:pPr marL="533400" indent="-533400"/>
            <a:r>
              <a:rPr lang="zh-TW" altLang="en-US" sz="2000" b="1" dirty="0" smtClean="0">
                <a:solidFill>
                  <a:srgbClr val="FF0000"/>
                </a:solidFill>
                <a:effectLst>
                  <a:outerShdw blurRad="38100" dist="38100" dir="2700000" algn="tl">
                    <a:srgbClr val="000000">
                      <a:alpha val="43137"/>
                    </a:srgbClr>
                  </a:outerShdw>
                </a:effectLst>
              </a:rPr>
              <a:t>註：事業單位有</a:t>
            </a:r>
            <a:r>
              <a:rPr lang="en-US" altLang="zh-TW" sz="2000" b="1" dirty="0" smtClean="0">
                <a:solidFill>
                  <a:srgbClr val="FF0000"/>
                </a:solidFill>
                <a:effectLst>
                  <a:outerShdw blurRad="38100" dist="38100" dir="2700000" algn="tl">
                    <a:srgbClr val="000000">
                      <a:alpha val="43137"/>
                    </a:srgbClr>
                  </a:outerShdw>
                </a:effectLst>
              </a:rPr>
              <a:t>22-1-15</a:t>
            </a:r>
            <a:r>
              <a:rPr lang="zh-TW" altLang="en-US" sz="2000" b="1" dirty="0" smtClean="0">
                <a:solidFill>
                  <a:srgbClr val="FF0000"/>
                </a:solidFill>
                <a:effectLst>
                  <a:outerShdw blurRad="38100" dist="38100" dir="2700000" algn="tl">
                    <a:srgbClr val="000000">
                      <a:alpha val="43137"/>
                    </a:srgbClr>
                  </a:outerShdw>
                </a:effectLst>
              </a:rPr>
              <a:t>可審慎採用，但要留意係“生產線”需求，而非只是“偏好”</a:t>
            </a:r>
            <a:endParaRPr lang="zh-TW" altLang="en-US"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2936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2060848"/>
            <a:ext cx="8229600" cy="3946443"/>
          </a:xfrm>
        </p:spPr>
        <p:txBody>
          <a:bodyPr/>
          <a:lstStyle/>
          <a:p>
            <a:r>
              <a:rPr lang="zh-TW" altLang="en-US" dirty="0">
                <a:latin typeface="標楷體" panose="03000509000000000000" pitchFamily="65" charset="-120"/>
                <a:ea typeface="標楷體" panose="03000509000000000000" pitchFamily="65" charset="-120"/>
              </a:rPr>
              <a:t>採購某設備，每年尚需購置耗材及維修：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甲案、以設備之「購入成本最低」方式招標</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乙案、應綜合考量所採購設備購入成本，以及使用年限內耗材與維修成本之合計最低者</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問題一：何者較佳？</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問題二：如何達成？</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參考採購契約要項：五十三條及五十四</a:t>
            </a:r>
            <a:r>
              <a:rPr lang="zh-TW" altLang="en-US" dirty="0" smtClean="0">
                <a:latin typeface="標楷體" panose="03000509000000000000" pitchFamily="65" charset="-120"/>
                <a:ea typeface="標楷體" panose="03000509000000000000" pitchFamily="65" charset="-120"/>
              </a:rPr>
              <a:t>條</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24</a:t>
            </a:fld>
            <a:endParaRPr lang="en-GB" altLang="zh-TW"/>
          </a:p>
        </p:txBody>
      </p:sp>
      <p:sp>
        <p:nvSpPr>
          <p:cNvPr id="3" name="標題 2"/>
          <p:cNvSpPr>
            <a:spLocks noGrp="1"/>
          </p:cNvSpPr>
          <p:nvPr>
            <p:ph type="title"/>
          </p:nvPr>
        </p:nvSpPr>
        <p:spPr>
          <a:xfrm>
            <a:off x="467544" y="44624"/>
            <a:ext cx="8229600" cy="1252728"/>
          </a:xfrm>
        </p:spPr>
        <p:txBody>
          <a:bodyPr>
            <a:normAutofit/>
          </a:bodyPr>
          <a:lstStyle/>
          <a:p>
            <a:r>
              <a:rPr lang="zh-TW" altLang="en-US" sz="2400" dirty="0"/>
              <a:t>問題二：儀器設備如果有維修</a:t>
            </a:r>
            <a:r>
              <a:rPr lang="zh-TW" altLang="en-US" sz="2400" dirty="0" smtClean="0"/>
              <a:t>需求</a:t>
            </a:r>
            <a:r>
              <a:rPr lang="en-US" altLang="zh-TW" sz="2400" dirty="0" smtClean="0"/>
              <a:t/>
            </a:r>
            <a:br>
              <a:rPr lang="en-US" altLang="zh-TW" sz="2400" dirty="0" smtClean="0"/>
            </a:br>
            <a:r>
              <a:rPr lang="zh-TW" altLang="en-US" sz="2400" dirty="0" smtClean="0"/>
              <a:t>或</a:t>
            </a:r>
            <a:r>
              <a:rPr lang="zh-TW" altLang="en-US" sz="2400" dirty="0"/>
              <a:t>耗材使用需求，應否訂定搭配的採購條件</a:t>
            </a:r>
            <a:r>
              <a:rPr lang="zh-TW" altLang="en-US" sz="2400" dirty="0" smtClean="0"/>
              <a:t>？</a:t>
            </a:r>
            <a:endParaRPr lang="zh-TW" altLang="en-US" sz="24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3573016"/>
            <a:ext cx="2195766" cy="123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70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351677"/>
            <a:ext cx="8229600" cy="4525962"/>
          </a:xfrm>
        </p:spPr>
        <p:txBody>
          <a:bodyPr/>
          <a:lstStyle/>
          <a:p>
            <a:pPr marL="109537" indent="0">
              <a:buNone/>
            </a:pPr>
            <a:r>
              <a:rPr lang="zh-TW" altLang="zh-TW" sz="2000" dirty="0">
                <a:latin typeface="標楷體" panose="03000509000000000000" pitchFamily="65" charset="-120"/>
                <a:ea typeface="標楷體" panose="03000509000000000000" pitchFamily="65" charset="-120"/>
              </a:rPr>
              <a:t>五十四、採購標的於使用期間有由原供應廠商提供維修服務之必要者，其</a:t>
            </a:r>
            <a:r>
              <a:rPr lang="zh-TW" altLang="zh-TW" sz="2000" b="1" dirty="0">
                <a:solidFill>
                  <a:srgbClr val="FF0000"/>
                </a:solidFill>
                <a:latin typeface="標楷體" panose="03000509000000000000" pitchFamily="65" charset="-120"/>
                <a:ea typeface="標楷體" panose="03000509000000000000" pitchFamily="65" charset="-120"/>
              </a:rPr>
              <a:t>第一年使用期間之維修服務，以附於採購標的合併招標決標為原則</a:t>
            </a:r>
            <a:r>
              <a:rPr lang="zh-TW" altLang="zh-TW" sz="2000" dirty="0">
                <a:latin typeface="標楷體" panose="03000509000000000000" pitchFamily="65" charset="-120"/>
                <a:ea typeface="標楷體" panose="03000509000000000000" pitchFamily="65" charset="-120"/>
              </a:rPr>
              <a:t>，並得視案件性質及實際需要調整該一年使用期間。</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前項</a:t>
            </a:r>
            <a:r>
              <a:rPr lang="zh-TW" altLang="zh-TW" sz="2000" dirty="0">
                <a:latin typeface="標楷體" panose="03000509000000000000" pitchFamily="65" charset="-120"/>
                <a:ea typeface="標楷體" panose="03000509000000000000" pitchFamily="65" charset="-120"/>
              </a:rPr>
              <a:t>維修服務契約應訂明廠商須提供服務之事項、標價及價金給付方式。</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第一</a:t>
            </a:r>
            <a:r>
              <a:rPr lang="zh-TW" altLang="zh-TW" sz="2000" dirty="0">
                <a:latin typeface="標楷體" panose="03000509000000000000" pitchFamily="65" charset="-120"/>
                <a:ea typeface="標楷體" panose="03000509000000000000" pitchFamily="65" charset="-120"/>
              </a:rPr>
              <a:t>項維修服務，有於使用期間長期洽原供應廠商提供維修服務之必要者，得於</a:t>
            </a:r>
            <a:r>
              <a:rPr lang="zh-TW" altLang="zh-TW" sz="2000" b="1" dirty="0">
                <a:solidFill>
                  <a:srgbClr val="FF0000"/>
                </a:solidFill>
                <a:latin typeface="標楷體" panose="03000509000000000000" pitchFamily="65" charset="-120"/>
                <a:ea typeface="標楷體" panose="03000509000000000000" pitchFamily="65" charset="-120"/>
              </a:rPr>
              <a:t>契約訂明廠商每年提供此一服務之費用上限及廠商不得拒絕提供</a:t>
            </a:r>
            <a:r>
              <a:rPr lang="zh-TW" altLang="zh-TW" sz="2000" dirty="0">
                <a:latin typeface="標楷體" panose="03000509000000000000" pitchFamily="65" charset="-120"/>
                <a:ea typeface="標楷體" panose="03000509000000000000" pitchFamily="65" charset="-120"/>
              </a:rPr>
              <a:t>維修服務。</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第二</a:t>
            </a:r>
            <a:r>
              <a:rPr lang="zh-TW" altLang="zh-TW" sz="2000" dirty="0">
                <a:latin typeface="標楷體" panose="03000509000000000000" pitchFamily="65" charset="-120"/>
                <a:ea typeface="標楷體" panose="03000509000000000000" pitchFamily="65" charset="-120"/>
              </a:rPr>
              <a:t>項服務事項，得包括定期維護保養、零配件供應或故障修理等。</a:t>
            </a: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25</a:t>
            </a:fld>
            <a:endParaRPr lang="en-GB" altLang="zh-TW"/>
          </a:p>
        </p:txBody>
      </p:sp>
      <p:sp>
        <p:nvSpPr>
          <p:cNvPr id="3" name="標題 2"/>
          <p:cNvSpPr>
            <a:spLocks noGrp="1"/>
          </p:cNvSpPr>
          <p:nvPr>
            <p:ph type="title"/>
          </p:nvPr>
        </p:nvSpPr>
        <p:spPr/>
        <p:txBody>
          <a:bodyPr/>
          <a:lstStyle/>
          <a:p>
            <a:r>
              <a:rPr lang="zh-TW" altLang="en-US" dirty="0" smtClean="0"/>
              <a:t>採購契約要項第五十四條</a:t>
            </a:r>
            <a:endParaRPr lang="zh-TW" altLang="en-US" dirty="0"/>
          </a:p>
        </p:txBody>
      </p:sp>
      <p:sp>
        <p:nvSpPr>
          <p:cNvPr id="5" name="文字方塊 4"/>
          <p:cNvSpPr txBox="1"/>
          <p:nvPr/>
        </p:nvSpPr>
        <p:spPr>
          <a:xfrm>
            <a:off x="3275856" y="4797152"/>
            <a:ext cx="4320480" cy="1200329"/>
          </a:xfrm>
          <a:prstGeom prst="rect">
            <a:avLst/>
          </a:prstGeom>
          <a:noFill/>
          <a:ln>
            <a:solidFill>
              <a:srgbClr val="0000FF"/>
            </a:solidFill>
          </a:ln>
        </p:spPr>
        <p:txBody>
          <a:bodyPr wrap="square" rtlCol="0">
            <a:spAutoFit/>
          </a:bodyPr>
          <a:lstStyle/>
          <a:p>
            <a:r>
              <a:rPr lang="zh-TW" altLang="en-US" dirty="0" smtClean="0">
                <a:solidFill>
                  <a:schemeClr val="tx1"/>
                </a:solidFill>
              </a:rPr>
              <a:t>延伸問題：</a:t>
            </a:r>
            <a:endParaRPr lang="en-US" altLang="zh-TW" dirty="0" smtClean="0">
              <a:solidFill>
                <a:schemeClr val="tx1"/>
              </a:solidFill>
            </a:endParaRPr>
          </a:p>
          <a:p>
            <a:r>
              <a:rPr lang="en-US" altLang="zh-TW" dirty="0" smtClean="0">
                <a:solidFill>
                  <a:schemeClr val="tx1"/>
                </a:solidFill>
              </a:rPr>
              <a:t>1.</a:t>
            </a:r>
            <a:r>
              <a:rPr lang="zh-TW" altLang="en-US" dirty="0" smtClean="0">
                <a:solidFill>
                  <a:schemeClr val="tx1"/>
                </a:solidFill>
              </a:rPr>
              <a:t>應附幾年維修合併採？</a:t>
            </a:r>
            <a:endParaRPr lang="en-US" altLang="zh-TW" dirty="0" smtClean="0">
              <a:solidFill>
                <a:schemeClr val="tx1"/>
              </a:solidFill>
            </a:endParaRPr>
          </a:p>
          <a:p>
            <a:r>
              <a:rPr lang="en-US" altLang="zh-TW" dirty="0" smtClean="0">
                <a:solidFill>
                  <a:schemeClr val="tx1"/>
                </a:solidFill>
              </a:rPr>
              <a:t>2.</a:t>
            </a:r>
            <a:r>
              <a:rPr lang="zh-TW" altLang="en-US" dirty="0" smtClean="0">
                <a:solidFill>
                  <a:schemeClr val="tx1"/>
                </a:solidFill>
              </a:rPr>
              <a:t>設定每年維修上限，會不會綁標？</a:t>
            </a:r>
            <a:endParaRPr lang="en-US" altLang="zh-TW" dirty="0" smtClean="0">
              <a:solidFill>
                <a:schemeClr val="tx1"/>
              </a:solidFill>
            </a:endParaRPr>
          </a:p>
          <a:p>
            <a:r>
              <a:rPr lang="en-US" altLang="zh-TW" dirty="0" smtClean="0">
                <a:solidFill>
                  <a:schemeClr val="tx1"/>
                </a:solidFill>
              </a:rPr>
              <a:t>3.</a:t>
            </a:r>
            <a:r>
              <a:rPr lang="zh-TW" altLang="en-US" dirty="0" smtClean="0">
                <a:solidFill>
                  <a:schemeClr val="tx1"/>
                </a:solidFill>
              </a:rPr>
              <a:t>適合的招標決標方式為何？</a:t>
            </a:r>
            <a:endParaRPr lang="zh-TW" altLang="en-US" dirty="0">
              <a:solidFill>
                <a:schemeClr val="tx1"/>
              </a:solidFill>
            </a:endParaRPr>
          </a:p>
        </p:txBody>
      </p:sp>
    </p:spTree>
    <p:extLst>
      <p:ext uri="{BB962C8B-B14F-4D97-AF65-F5344CB8AC3E}">
        <p14:creationId xmlns:p14="http://schemas.microsoft.com/office/powerpoint/2010/main" val="1115271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351677"/>
            <a:ext cx="8229600" cy="4525962"/>
          </a:xfrm>
        </p:spPr>
        <p:txBody>
          <a:bodyPr/>
          <a:lstStyle/>
          <a:p>
            <a:pPr marL="109537" indent="0">
              <a:buNone/>
            </a:pPr>
            <a:r>
              <a:rPr lang="zh-TW" altLang="en-US" sz="2000" dirty="0" smtClean="0">
                <a:latin typeface="標楷體" panose="03000509000000000000" pitchFamily="65" charset="-120"/>
                <a:ea typeface="標楷體" panose="03000509000000000000" pitchFamily="65" charset="-120"/>
              </a:rPr>
              <a:t>例：印表機購入成本及每年耗材比較</a:t>
            </a: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26</a:t>
            </a:fld>
            <a:endParaRPr lang="en-GB" altLang="zh-TW"/>
          </a:p>
        </p:txBody>
      </p:sp>
      <p:sp>
        <p:nvSpPr>
          <p:cNvPr id="3" name="標題 2"/>
          <p:cNvSpPr>
            <a:spLocks noGrp="1"/>
          </p:cNvSpPr>
          <p:nvPr>
            <p:ph type="title"/>
          </p:nvPr>
        </p:nvSpPr>
        <p:spPr/>
        <p:txBody>
          <a:bodyPr/>
          <a:lstStyle/>
          <a:p>
            <a:r>
              <a:rPr lang="zh-TW" altLang="en-US" dirty="0" smtClean="0"/>
              <a:t>生命週期成本</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270897859"/>
              </p:ext>
            </p:extLst>
          </p:nvPr>
        </p:nvGraphicFramePr>
        <p:xfrm>
          <a:off x="1547664" y="198884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zh-TW" altLang="en-US" dirty="0" smtClean="0"/>
                        <a:t>機型</a:t>
                      </a:r>
                      <a:endParaRPr lang="zh-TW" altLang="en-US" dirty="0"/>
                    </a:p>
                  </a:txBody>
                  <a:tcPr/>
                </a:tc>
                <a:tc>
                  <a:txBody>
                    <a:bodyPr/>
                    <a:lstStyle/>
                    <a:p>
                      <a:r>
                        <a:rPr lang="zh-TW" altLang="en-US" dirty="0" smtClean="0"/>
                        <a:t>Ａ印表機</a:t>
                      </a:r>
                      <a:endParaRPr lang="zh-TW" altLang="en-US" dirty="0"/>
                    </a:p>
                  </a:txBody>
                  <a:tcPr/>
                </a:tc>
                <a:tc>
                  <a:txBody>
                    <a:bodyPr/>
                    <a:lstStyle/>
                    <a:p>
                      <a:r>
                        <a:rPr lang="zh-TW" altLang="en-US" dirty="0" smtClean="0"/>
                        <a:t>Ｂ印表機</a:t>
                      </a:r>
                      <a:endParaRPr lang="zh-TW" altLang="en-US" dirty="0"/>
                    </a:p>
                  </a:txBody>
                  <a:tcPr/>
                </a:tc>
              </a:tr>
              <a:tr h="370840">
                <a:tc>
                  <a:txBody>
                    <a:bodyPr/>
                    <a:lstStyle/>
                    <a:p>
                      <a:r>
                        <a:rPr lang="zh-TW" altLang="en-US" dirty="0" smtClean="0"/>
                        <a:t>購入成本</a:t>
                      </a:r>
                      <a:endParaRPr lang="zh-TW" altLang="en-US" dirty="0"/>
                    </a:p>
                  </a:txBody>
                  <a:tcPr/>
                </a:tc>
                <a:tc>
                  <a:txBody>
                    <a:bodyPr/>
                    <a:lstStyle/>
                    <a:p>
                      <a:r>
                        <a:rPr lang="en-US" altLang="zh-TW" dirty="0" smtClean="0"/>
                        <a:t>1,000</a:t>
                      </a:r>
                      <a:endParaRPr lang="zh-TW" altLang="en-US" dirty="0"/>
                    </a:p>
                  </a:txBody>
                  <a:tcPr/>
                </a:tc>
                <a:tc>
                  <a:txBody>
                    <a:bodyPr/>
                    <a:lstStyle/>
                    <a:p>
                      <a:r>
                        <a:rPr lang="en-US" altLang="zh-TW" dirty="0" smtClean="0"/>
                        <a:t>2,000</a:t>
                      </a:r>
                      <a:endParaRPr lang="zh-TW" altLang="en-US" dirty="0"/>
                    </a:p>
                  </a:txBody>
                  <a:tcPr/>
                </a:tc>
              </a:tr>
              <a:tr h="370840">
                <a:tc>
                  <a:txBody>
                    <a:bodyPr/>
                    <a:lstStyle/>
                    <a:p>
                      <a:r>
                        <a:rPr lang="zh-TW" altLang="en-US" dirty="0" smtClean="0"/>
                        <a:t>三年耗材成本</a:t>
                      </a:r>
                      <a:endParaRPr lang="zh-TW" altLang="en-US" dirty="0"/>
                    </a:p>
                  </a:txBody>
                  <a:tcPr/>
                </a:tc>
                <a:tc>
                  <a:txBody>
                    <a:bodyPr/>
                    <a:lstStyle/>
                    <a:p>
                      <a:r>
                        <a:rPr lang="en-US" altLang="zh-TW" dirty="0" smtClean="0"/>
                        <a:t>6,000</a:t>
                      </a:r>
                      <a:endParaRPr lang="zh-TW" altLang="en-US" dirty="0"/>
                    </a:p>
                  </a:txBody>
                  <a:tcPr/>
                </a:tc>
                <a:tc>
                  <a:txBody>
                    <a:bodyPr/>
                    <a:lstStyle/>
                    <a:p>
                      <a:r>
                        <a:rPr lang="en-US" altLang="zh-TW" dirty="0" smtClean="0"/>
                        <a:t>4,000</a:t>
                      </a:r>
                      <a:endParaRPr lang="zh-TW" altLang="en-US" dirty="0"/>
                    </a:p>
                  </a:txBody>
                  <a:tcPr/>
                </a:tc>
              </a:tr>
              <a:tr h="370840">
                <a:tc>
                  <a:txBody>
                    <a:bodyPr/>
                    <a:lstStyle/>
                    <a:p>
                      <a:r>
                        <a:rPr lang="zh-TW" altLang="en-US" dirty="0" smtClean="0"/>
                        <a:t>廢品拍賣價值</a:t>
                      </a:r>
                      <a:endParaRPr lang="zh-TW" altLang="en-US" dirty="0"/>
                    </a:p>
                  </a:txBody>
                  <a:tcPr/>
                </a:tc>
                <a:tc>
                  <a:txBody>
                    <a:bodyPr/>
                    <a:lstStyle/>
                    <a:p>
                      <a:r>
                        <a:rPr lang="zh-TW" altLang="en-US" dirty="0" smtClean="0"/>
                        <a:t>（忽略）</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（忽略）</a:t>
                      </a:r>
                    </a:p>
                  </a:txBody>
                  <a:tcPr/>
                </a:tc>
              </a:tr>
              <a:tr h="370840">
                <a:tc>
                  <a:txBody>
                    <a:bodyPr/>
                    <a:lstStyle/>
                    <a:p>
                      <a:r>
                        <a:rPr lang="zh-TW" altLang="en-US" b="1" dirty="0" smtClean="0"/>
                        <a:t>生命週期成本</a:t>
                      </a:r>
                      <a:endParaRPr lang="zh-TW" altLang="en-US" b="1" dirty="0"/>
                    </a:p>
                  </a:txBody>
                  <a:tcPr/>
                </a:tc>
                <a:tc>
                  <a:txBody>
                    <a:bodyPr/>
                    <a:lstStyle/>
                    <a:p>
                      <a:r>
                        <a:rPr lang="en-US" altLang="zh-TW" b="1" dirty="0" smtClean="0"/>
                        <a:t>7,000</a:t>
                      </a:r>
                      <a:endParaRPr lang="zh-TW" altLang="en-US" b="1" dirty="0"/>
                    </a:p>
                  </a:txBody>
                  <a:tcPr/>
                </a:tc>
                <a:tc>
                  <a:txBody>
                    <a:bodyPr/>
                    <a:lstStyle/>
                    <a:p>
                      <a:r>
                        <a:rPr lang="en-US" altLang="zh-TW" b="1" dirty="0" smtClean="0"/>
                        <a:t>6,000</a:t>
                      </a:r>
                      <a:endParaRPr lang="zh-TW" altLang="en-US" b="1" dirty="0"/>
                    </a:p>
                  </a:txBody>
                  <a:tcPr/>
                </a:tc>
              </a:tr>
            </a:tbl>
          </a:graphicData>
        </a:graphic>
      </p:graphicFrame>
      <p:sp>
        <p:nvSpPr>
          <p:cNvPr id="7" name="文字方塊 6"/>
          <p:cNvSpPr txBox="1"/>
          <p:nvPr/>
        </p:nvSpPr>
        <p:spPr>
          <a:xfrm>
            <a:off x="1619672" y="3973542"/>
            <a:ext cx="3672408" cy="369332"/>
          </a:xfrm>
          <a:prstGeom prst="rect">
            <a:avLst/>
          </a:prstGeom>
          <a:noFill/>
        </p:spPr>
        <p:txBody>
          <a:bodyPr wrap="square" rtlCol="0">
            <a:spAutoFit/>
          </a:bodyPr>
          <a:lstStyle/>
          <a:p>
            <a:r>
              <a:rPr lang="zh-TW" altLang="en-US" dirty="0" smtClean="0">
                <a:solidFill>
                  <a:schemeClr val="tx1"/>
                </a:solidFill>
              </a:rPr>
              <a:t>註：暫不計利率</a:t>
            </a:r>
            <a:r>
              <a:rPr lang="en-US" altLang="zh-TW" dirty="0">
                <a:solidFill>
                  <a:schemeClr val="tx1"/>
                </a:solidFill>
              </a:rPr>
              <a:t> </a:t>
            </a:r>
            <a:r>
              <a:rPr lang="zh-TW" altLang="en-US" dirty="0" smtClean="0">
                <a:solidFill>
                  <a:schemeClr val="tx1"/>
                </a:solidFill>
              </a:rPr>
              <a:t>，預估三年報廢</a:t>
            </a:r>
            <a:endParaRPr lang="zh-TW" altLang="en-US" dirty="0">
              <a:solidFill>
                <a:schemeClr val="tx1"/>
              </a:solidFill>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508104" y="4869160"/>
            <a:ext cx="1323975" cy="129540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8849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97918" y="2031095"/>
            <a:ext cx="7408333" cy="3450696"/>
          </a:xfrm>
        </p:spPr>
        <p:txBody>
          <a:bodyPr>
            <a:normAutofit lnSpcReduction="10000"/>
          </a:bodyPr>
          <a:lstStyle/>
          <a:p>
            <a:r>
              <a:rPr lang="zh-TW" altLang="en-US" b="1" dirty="0" smtClean="0">
                <a:solidFill>
                  <a:srgbClr val="002060"/>
                </a:solidFill>
                <a:latin typeface="標楷體" panose="03000509000000000000" pitchFamily="65" charset="-120"/>
                <a:ea typeface="標楷體" panose="03000509000000000000" pitchFamily="65" charset="-120"/>
              </a:rPr>
              <a:t>例如：因為規格需求，採限制性招標與</a:t>
            </a:r>
            <a:r>
              <a:rPr lang="en-US" altLang="zh-TW" b="1" dirty="0" smtClean="0">
                <a:solidFill>
                  <a:srgbClr val="002060"/>
                </a:solidFill>
                <a:latin typeface="標楷體" panose="03000509000000000000" pitchFamily="65" charset="-120"/>
                <a:ea typeface="標楷體" panose="03000509000000000000" pitchFamily="65" charset="-120"/>
              </a:rPr>
              <a:t>A</a:t>
            </a:r>
            <a:r>
              <a:rPr lang="zh-TW" altLang="en-US" b="1" dirty="0" smtClean="0">
                <a:solidFill>
                  <a:srgbClr val="002060"/>
                </a:solidFill>
                <a:latin typeface="標楷體" panose="03000509000000000000" pitchFamily="65" charset="-120"/>
                <a:ea typeface="標楷體" panose="03000509000000000000" pitchFamily="65" charset="-120"/>
              </a:rPr>
              <a:t>廠商議價，</a:t>
            </a:r>
            <a:r>
              <a:rPr lang="en-US" altLang="zh-TW" b="1" dirty="0" smtClean="0">
                <a:solidFill>
                  <a:srgbClr val="002060"/>
                </a:solidFill>
                <a:latin typeface="標楷體" panose="03000509000000000000" pitchFamily="65" charset="-120"/>
                <a:ea typeface="標楷體" panose="03000509000000000000" pitchFamily="65" charset="-120"/>
              </a:rPr>
              <a:t>A</a:t>
            </a:r>
            <a:r>
              <a:rPr lang="zh-TW" altLang="en-US" b="1" dirty="0" smtClean="0">
                <a:solidFill>
                  <a:srgbClr val="002060"/>
                </a:solidFill>
                <a:latin typeface="標楷體" panose="03000509000000000000" pitchFamily="65" charset="-120"/>
                <a:ea typeface="標楷體" panose="03000509000000000000" pitchFamily="65" charset="-120"/>
              </a:rPr>
              <a:t>廠商當然</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有利可圖</a:t>
            </a:r>
            <a:r>
              <a:rPr lang="en-US" altLang="zh-TW" b="1" dirty="0" smtClean="0">
                <a:solidFill>
                  <a:srgbClr val="002060"/>
                </a:solidFill>
                <a:latin typeface="標楷體" panose="03000509000000000000" pitchFamily="65" charset="-120"/>
                <a:ea typeface="標楷體" panose="03000509000000000000" pitchFamily="65" charset="-120"/>
              </a:rPr>
              <a:t>】</a:t>
            </a:r>
            <a:r>
              <a:rPr lang="zh-TW" altLang="en-US" b="1" dirty="0" smtClean="0">
                <a:solidFill>
                  <a:srgbClr val="002060"/>
                </a:solidFill>
                <a:latin typeface="標楷體" panose="03000509000000000000" pitchFamily="65" charset="-120"/>
                <a:ea typeface="標楷體" panose="03000509000000000000" pitchFamily="65" charset="-120"/>
              </a:rPr>
              <a:t>才會承作。請問，機關有沒有圖利</a:t>
            </a:r>
            <a:r>
              <a:rPr lang="en-US" altLang="zh-TW" b="1" dirty="0" smtClean="0">
                <a:solidFill>
                  <a:srgbClr val="002060"/>
                </a:solidFill>
                <a:latin typeface="標楷體" panose="03000509000000000000" pitchFamily="65" charset="-120"/>
                <a:ea typeface="標楷體" panose="03000509000000000000" pitchFamily="65" charset="-120"/>
              </a:rPr>
              <a:t>A</a:t>
            </a:r>
            <a:r>
              <a:rPr lang="zh-TW" altLang="en-US" b="1" dirty="0" smtClean="0">
                <a:solidFill>
                  <a:srgbClr val="002060"/>
                </a:solidFill>
                <a:latin typeface="標楷體" panose="03000509000000000000" pitchFamily="65" charset="-120"/>
                <a:ea typeface="標楷體" panose="03000509000000000000" pitchFamily="65" charset="-120"/>
              </a:rPr>
              <a:t>廠商？</a:t>
            </a:r>
            <a:endParaRPr lang="en-US" altLang="zh-TW" b="1" dirty="0" smtClean="0">
              <a:solidFill>
                <a:srgbClr val="002060"/>
              </a:solidFill>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最重要一定要釐清，規格裁量之目的係為了滿足機關需求，而非為了讓廠商得到不法利益</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廠商縱有獲利，乃參與政府採購之正當利益，而非不法利益</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參與規格決策人員，切勿涉及期約、收賄或洩密</a:t>
            </a:r>
            <a:endParaRPr lang="en-US" altLang="zh-TW" dirty="0" smtClean="0">
              <a:latin typeface="標楷體" panose="03000509000000000000" pitchFamily="65" charset="-120"/>
              <a:ea typeface="標楷體" panose="03000509000000000000" pitchFamily="65" charset="-120"/>
            </a:endParaRPr>
          </a:p>
          <a:p>
            <a:pPr lvl="1"/>
            <a:r>
              <a:rPr lang="zh-TW" altLang="en-US" dirty="0" smtClean="0">
                <a:latin typeface="標楷體" panose="03000509000000000000" pitchFamily="65" charset="-120"/>
                <a:ea typeface="標楷體" panose="03000509000000000000" pitchFamily="65" charset="-120"/>
              </a:rPr>
              <a:t>敏感性課題，以集體決議方式達成程序正義</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27</a:t>
            </a:fld>
            <a:endParaRPr lang="en-GB" altLang="zh-TW"/>
          </a:p>
        </p:txBody>
      </p:sp>
      <p:sp>
        <p:nvSpPr>
          <p:cNvPr id="3" name="標題 2"/>
          <p:cNvSpPr>
            <a:spLocks noGrp="1"/>
          </p:cNvSpPr>
          <p:nvPr>
            <p:ph type="title"/>
          </p:nvPr>
        </p:nvSpPr>
        <p:spPr>
          <a:xfrm>
            <a:off x="457200" y="125760"/>
            <a:ext cx="8229600" cy="1143000"/>
          </a:xfrm>
        </p:spPr>
        <p:txBody>
          <a:bodyPr>
            <a:noAutofit/>
          </a:bodyPr>
          <a:lstStyle/>
          <a:p>
            <a:r>
              <a:rPr lang="zh-TW" altLang="en-US" sz="2400" dirty="0" smtClean="0"/>
              <a:t>問題三：</a:t>
            </a:r>
            <a:r>
              <a:rPr lang="zh-TW" altLang="en-US" sz="2400" dirty="0"/>
              <a:t>針對上述情況，如果有人</a:t>
            </a:r>
            <a:r>
              <a:rPr lang="zh-TW" altLang="en-US" sz="2400" dirty="0" smtClean="0"/>
              <a:t>質疑</a:t>
            </a:r>
            <a:r>
              <a:rPr lang="en-US" altLang="zh-TW" sz="2400" dirty="0" smtClean="0"/>
              <a:t/>
            </a:r>
            <a:br>
              <a:rPr lang="en-US" altLang="zh-TW" sz="2400" dirty="0" smtClean="0"/>
            </a:br>
            <a:r>
              <a:rPr lang="zh-TW" altLang="en-US" sz="2400" dirty="0" smtClean="0"/>
              <a:t>採購</a:t>
            </a:r>
            <a:r>
              <a:rPr lang="zh-TW" altLang="en-US" sz="2400" dirty="0"/>
              <a:t>流程圖利</a:t>
            </a:r>
            <a:r>
              <a:rPr lang="zh-TW" altLang="en-US" sz="2400" dirty="0" smtClean="0"/>
              <a:t>廠商，</a:t>
            </a:r>
            <a:r>
              <a:rPr lang="zh-TW" altLang="en-US" sz="2400" dirty="0"/>
              <a:t>承辦人有什麼要特別留意的</a:t>
            </a:r>
            <a:r>
              <a:rPr lang="zh-TW" altLang="en-US" sz="2400" dirty="0" smtClean="0"/>
              <a:t>？</a:t>
            </a:r>
            <a:endParaRPr lang="zh-TW" altLang="en-US" sz="24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0457" y="4725144"/>
            <a:ext cx="156742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20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idx="1"/>
          </p:nvPr>
        </p:nvSpPr>
        <p:spPr>
          <a:xfrm>
            <a:off x="539552" y="978066"/>
            <a:ext cx="8229600" cy="1803656"/>
          </a:xfrm>
        </p:spPr>
        <p:txBody>
          <a:bodyPr>
            <a:normAutofit/>
          </a:bodyPr>
          <a:lstStyle/>
          <a:p>
            <a:pPr eaLnBrk="1" hangingPunct="1">
              <a:lnSpc>
                <a:spcPct val="95000"/>
              </a:lnSpc>
              <a:defRPr/>
            </a:pPr>
            <a:r>
              <a:rPr lang="zh-TW" altLang="en-US" sz="2800" b="1" dirty="0" smtClean="0">
                <a:solidFill>
                  <a:srgbClr val="FF0000"/>
                </a:solidFill>
                <a:latin typeface="標楷體" pitchFamily="65" charset="-120"/>
                <a:ea typeface="標楷體" pitchFamily="65" charset="-120"/>
              </a:rPr>
              <a:t>刑法第</a:t>
            </a:r>
            <a:r>
              <a:rPr lang="en-US" altLang="zh-TW" sz="2800" b="1" dirty="0" smtClean="0">
                <a:solidFill>
                  <a:srgbClr val="FF0000"/>
                </a:solidFill>
                <a:latin typeface="標楷體" pitchFamily="65" charset="-120"/>
                <a:ea typeface="標楷體" pitchFamily="65" charset="-120"/>
              </a:rPr>
              <a:t>131</a:t>
            </a:r>
            <a:r>
              <a:rPr lang="zh-TW" altLang="en-US" sz="2800" b="1" dirty="0" smtClean="0">
                <a:solidFill>
                  <a:srgbClr val="FF0000"/>
                </a:solidFill>
                <a:latin typeface="標楷體" pitchFamily="65" charset="-120"/>
                <a:ea typeface="標楷體" pitchFamily="65" charset="-120"/>
              </a:rPr>
              <a:t>條規定</a:t>
            </a:r>
            <a:r>
              <a:rPr lang="zh-TW" altLang="en-US" sz="2000" dirty="0" smtClean="0">
                <a:solidFill>
                  <a:srgbClr val="FF0000"/>
                </a:solidFill>
              </a:rPr>
              <a:t>：</a:t>
            </a:r>
          </a:p>
          <a:p>
            <a:pPr eaLnBrk="1" hangingPunct="1">
              <a:lnSpc>
                <a:spcPct val="95000"/>
              </a:lnSpc>
              <a:buFont typeface="Wingdings" pitchFamily="2" charset="2"/>
              <a:buNone/>
              <a:defRPr/>
            </a:pPr>
            <a:r>
              <a:rPr lang="zh-TW" altLang="en-US" sz="2000" dirty="0" smtClean="0"/>
              <a:t>　</a:t>
            </a:r>
            <a:r>
              <a:rPr lang="zh-TW" altLang="en-US" sz="2000" dirty="0" smtClean="0">
                <a:latin typeface="標楷體" pitchFamily="65" charset="-120"/>
                <a:ea typeface="標楷體" pitchFamily="65" charset="-120"/>
              </a:rPr>
              <a:t>公務員對於主管或監督之事務，</a:t>
            </a:r>
            <a:r>
              <a:rPr lang="zh-TW" altLang="en-US" sz="2000" dirty="0" smtClean="0">
                <a:solidFill>
                  <a:srgbClr val="9900CC"/>
                </a:solidFill>
                <a:effectLst>
                  <a:outerShdw blurRad="38100" dist="38100" dir="2700000" algn="tl">
                    <a:srgbClr val="C0C0C0"/>
                  </a:outerShdw>
                </a:effectLst>
                <a:latin typeface="標楷體" pitchFamily="65" charset="-120"/>
                <a:ea typeface="標楷體" pitchFamily="65" charset="-120"/>
              </a:rPr>
              <a:t>明知違背法令</a:t>
            </a:r>
            <a:r>
              <a:rPr lang="zh-TW" altLang="en-US" sz="2000" dirty="0" smtClean="0">
                <a:solidFill>
                  <a:srgbClr val="9900CC"/>
                </a:solidFill>
                <a:latin typeface="標楷體" pitchFamily="65" charset="-120"/>
                <a:ea typeface="標楷體" pitchFamily="65" charset="-120"/>
              </a:rPr>
              <a:t>，</a:t>
            </a:r>
            <a:r>
              <a:rPr lang="zh-TW" altLang="en-US" sz="2000" dirty="0" smtClean="0">
                <a:solidFill>
                  <a:srgbClr val="9900CC"/>
                </a:solidFill>
                <a:effectLst>
                  <a:outerShdw blurRad="38100" dist="38100" dir="2700000" algn="tl">
                    <a:srgbClr val="C0C0C0"/>
                  </a:outerShdw>
                </a:effectLst>
                <a:latin typeface="標楷體" pitchFamily="65" charset="-120"/>
                <a:ea typeface="標楷體" pitchFamily="65" charset="-120"/>
              </a:rPr>
              <a:t>直接或間接圖自己或其他私人不法利益，因而獲得利益者，</a:t>
            </a:r>
            <a:r>
              <a:rPr lang="zh-TW" altLang="en-US" sz="2000" dirty="0" smtClean="0">
                <a:latin typeface="標楷體" pitchFamily="65" charset="-120"/>
                <a:ea typeface="標楷體" pitchFamily="65" charset="-120"/>
              </a:rPr>
              <a:t>處</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年以上</a:t>
            </a:r>
            <a:r>
              <a:rPr lang="en-US" altLang="zh-TW" sz="20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年以下有期徒刑，得併科</a:t>
            </a:r>
            <a:r>
              <a:rPr lang="en-US" altLang="zh-TW" sz="2000" dirty="0" smtClean="0">
                <a:latin typeface="標楷體" pitchFamily="65" charset="-120"/>
                <a:ea typeface="標楷體" pitchFamily="65" charset="-120"/>
              </a:rPr>
              <a:t>7</a:t>
            </a:r>
            <a:r>
              <a:rPr lang="zh-TW" altLang="en-US" sz="2000" dirty="0" smtClean="0">
                <a:latin typeface="標楷體" pitchFamily="65" charset="-120"/>
                <a:ea typeface="標楷體" pitchFamily="65" charset="-120"/>
              </a:rPr>
              <a:t>萬元以下罰金</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第</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項</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。犯前項之罪者，所得之利益沒收之。如全部或一部不能沒收時，追徵其價額。</a:t>
            </a:r>
          </a:p>
          <a:p>
            <a:pPr eaLnBrk="1" hangingPunct="1">
              <a:lnSpc>
                <a:spcPct val="95000"/>
              </a:lnSpc>
              <a:defRPr/>
            </a:pPr>
            <a:endParaRPr lang="zh-TW" altLang="en-US" sz="2000"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AB650DA8-EC2E-4070-8FC3-CCA687D38AEA}" type="slidenum">
              <a:rPr lang="zh-TW" altLang="en-GB" smtClean="0"/>
              <a:pPr>
                <a:defRPr/>
              </a:pPr>
              <a:t>28</a:t>
            </a:fld>
            <a:endParaRPr lang="en-GB" altLang="zh-TW"/>
          </a:p>
        </p:txBody>
      </p:sp>
      <p:sp>
        <p:nvSpPr>
          <p:cNvPr id="491522" name="Rectangle 2"/>
          <p:cNvSpPr>
            <a:spLocks noGrp="1" noChangeArrowheads="1"/>
          </p:cNvSpPr>
          <p:nvPr>
            <p:ph type="title"/>
          </p:nvPr>
        </p:nvSpPr>
        <p:spPr>
          <a:xfrm>
            <a:off x="539552" y="12998"/>
            <a:ext cx="8229600" cy="1143000"/>
          </a:xfrm>
          <a:noFill/>
          <a:ln w="9525">
            <a:noFill/>
            <a:round/>
            <a:headEnd/>
            <a:tailEnd/>
          </a:ln>
          <a:effectLst/>
        </p:spPr>
        <p:txBody>
          <a:bodyPr vert="horz" wrap="square" lIns="21240" tIns="10800" rIns="21240" bIns="10800" numCol="1" anchor="ctr" anchorCtr="0" compatLnSpc="1">
            <a:prstTxWarp prst="textNoShape">
              <a:avLst/>
            </a:prstTxWarp>
          </a:bodyPr>
          <a:lstStyle/>
          <a:p>
            <a:pPr eaLnBrk="1" hangingPunct="1"/>
            <a:r>
              <a:rPr lang="zh-TW" altLang="en-US" dirty="0">
                <a:latin typeface="標楷體" pitchFamily="65" charset="-120"/>
                <a:ea typeface="標楷體" pitchFamily="65" charset="-120"/>
              </a:rPr>
              <a:t>圖利的刑事責任</a:t>
            </a:r>
          </a:p>
        </p:txBody>
      </p:sp>
      <p:graphicFrame>
        <p:nvGraphicFramePr>
          <p:cNvPr id="2" name="表格 1"/>
          <p:cNvGraphicFramePr>
            <a:graphicFrameLocks noGrp="1"/>
          </p:cNvGraphicFramePr>
          <p:nvPr>
            <p:extLst>
              <p:ext uri="{D42A27DB-BD31-4B8C-83A1-F6EECF244321}">
                <p14:modId xmlns:p14="http://schemas.microsoft.com/office/powerpoint/2010/main" val="1136969230"/>
              </p:ext>
            </p:extLst>
          </p:nvPr>
        </p:nvGraphicFramePr>
        <p:xfrm>
          <a:off x="827584" y="3356992"/>
          <a:ext cx="7776864" cy="3257550"/>
        </p:xfrm>
        <a:graphic>
          <a:graphicData uri="http://schemas.openxmlformats.org/drawingml/2006/table">
            <a:tbl>
              <a:tblPr firstRow="1" firstCol="1" bandRow="1">
                <a:tableStyleId>{5C22544A-7EE6-4342-B048-85BDC9FD1C3A}</a:tableStyleId>
              </a:tblPr>
              <a:tblGrid>
                <a:gridCol w="855456"/>
                <a:gridCol w="155537"/>
                <a:gridCol w="6765871"/>
              </a:tblGrid>
              <a:tr h="0">
                <a:tc>
                  <a:txBody>
                    <a:bodyPr/>
                    <a:lstStyle/>
                    <a:p>
                      <a:pPr>
                        <a:lnSpc>
                          <a:spcPct val="130000"/>
                        </a:lnSpc>
                        <a:spcAft>
                          <a:spcPts val="0"/>
                        </a:spcAft>
                      </a:pPr>
                      <a:r>
                        <a:rPr lang="zh-TW" sz="1600" kern="0" dirty="0">
                          <a:effectLst/>
                          <a:latin typeface="微軟正黑體" panose="020B0604030504040204" pitchFamily="34" charset="-120"/>
                          <a:ea typeface="微軟正黑體" panose="020B0604030504040204" pitchFamily="34" charset="-120"/>
                        </a:rPr>
                        <a:t>第</a:t>
                      </a:r>
                      <a:r>
                        <a:rPr lang="en-US" sz="1600" kern="0" dirty="0">
                          <a:effectLst/>
                          <a:latin typeface="微軟正黑體" panose="020B0604030504040204" pitchFamily="34" charset="-120"/>
                          <a:ea typeface="微軟正黑體" panose="020B0604030504040204" pitchFamily="34" charset="-120"/>
                        </a:rPr>
                        <a:t> 6 </a:t>
                      </a:r>
                      <a:r>
                        <a:rPr lang="zh-TW" sz="1600" kern="0" dirty="0">
                          <a:effectLst/>
                          <a:latin typeface="微軟正黑體" panose="020B0604030504040204" pitchFamily="34" charset="-120"/>
                          <a:ea typeface="微軟正黑體" panose="020B0604030504040204" pitchFamily="34" charset="-120"/>
                        </a:rPr>
                        <a:t>條</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endParaRPr lang="zh-TW" sz="160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有下列行為之一，處五年以上有期徒刑，得併科新臺幣三千萬元以下罰金</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一、意圖得利，抑留不發職務上應發之財物者。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二、募集款項或徵用土地、財物，從中舞弊者。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三、竊取或侵占職務上持有之非公用私有器材、財物者。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四、對於主管或監督之事務，明知違背法律、法律授權之法規命令、職權</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命令、自治條例、自治規則、委辦規則或其他對多數不特定人民就一</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般事項所作對外發生法律效果之規定，直接或間接圖自己或其他私人</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不法利益，因而獲得利益者。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五、對於非主管或監督之事務，明知違背法律、法律授權之法規命令、職</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權命令、自治條例、自治規則、委辦規則或其他對多數不特定人民就</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一般事項所作對外發生法律效果之規定，利用職權機會或身分圖自己</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或其他私人不法利益，因而獲得利益者。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前項第一款至第三款之未遂犯罰之。</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28575" marR="28575" marT="28575" marB="28575"/>
                </a:tc>
              </a:tr>
            </a:tbl>
          </a:graphicData>
        </a:graphic>
      </p:graphicFrame>
      <p:sp>
        <p:nvSpPr>
          <p:cNvPr id="6" name="文字方塊 5"/>
          <p:cNvSpPr txBox="1"/>
          <p:nvPr/>
        </p:nvSpPr>
        <p:spPr>
          <a:xfrm>
            <a:off x="755576" y="2780928"/>
            <a:ext cx="5040560" cy="523220"/>
          </a:xfrm>
          <a:prstGeom prst="rect">
            <a:avLst/>
          </a:prstGeom>
          <a:noFill/>
        </p:spPr>
        <p:txBody>
          <a:bodyPr wrap="square" rtlCol="0">
            <a:spAutoFit/>
          </a:bodyPr>
          <a:lstStyle/>
          <a:p>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貪污治罪條例</a:t>
            </a:r>
            <a:endParaRPr lang="zh-TW" altLang="en-US" sz="28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045242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556CCEF-FD1F-4142-95CA-7FEE09332CB0}" type="slidenum">
              <a:rPr lang="zh-TW" altLang="en-GB" smtClean="0"/>
              <a:pPr>
                <a:defRPr/>
              </a:pPr>
              <a:t>29</a:t>
            </a:fld>
            <a:endParaRPr lang="en-GB" altLang="zh-TW"/>
          </a:p>
        </p:txBody>
      </p:sp>
      <p:sp>
        <p:nvSpPr>
          <p:cNvPr id="493570" name="Rectangle 2"/>
          <p:cNvSpPr>
            <a:spLocks noGrp="1" noChangeArrowheads="1"/>
          </p:cNvSpPr>
          <p:nvPr>
            <p:ph type="title"/>
          </p:nvPr>
        </p:nvSpPr>
        <p:spPr>
          <a:noFill/>
          <a:ln w="9525">
            <a:noFill/>
            <a:round/>
            <a:headEnd/>
            <a:tailEnd/>
          </a:ln>
          <a:effectLst/>
        </p:spPr>
        <p:txBody>
          <a:bodyPr vert="horz" wrap="square" lIns="21240" tIns="10800" rIns="21240" bIns="10800" numCol="1" anchor="ctr" anchorCtr="0" compatLnSpc="1">
            <a:prstTxWarp prst="textNoShape">
              <a:avLst/>
            </a:prstTxWarp>
          </a:bodyPr>
          <a:lstStyle/>
          <a:p>
            <a:pPr eaLnBrk="1" hangingPunct="1"/>
            <a:r>
              <a:rPr lang="zh-TW" altLang="en-US">
                <a:latin typeface="標楷體" pitchFamily="65" charset="-120"/>
                <a:ea typeface="標楷體" pitchFamily="65" charset="-120"/>
              </a:rPr>
              <a:t>受賄的刑事責任</a:t>
            </a:r>
          </a:p>
        </p:txBody>
      </p:sp>
      <p:graphicFrame>
        <p:nvGraphicFramePr>
          <p:cNvPr id="2" name="表格 1"/>
          <p:cNvGraphicFramePr>
            <a:graphicFrameLocks noGrp="1"/>
          </p:cNvGraphicFramePr>
          <p:nvPr>
            <p:extLst>
              <p:ext uri="{D42A27DB-BD31-4B8C-83A1-F6EECF244321}">
                <p14:modId xmlns:p14="http://schemas.microsoft.com/office/powerpoint/2010/main" val="2343988849"/>
              </p:ext>
            </p:extLst>
          </p:nvPr>
        </p:nvGraphicFramePr>
        <p:xfrm>
          <a:off x="467544" y="2132856"/>
          <a:ext cx="7848872" cy="3744416"/>
        </p:xfrm>
        <a:graphic>
          <a:graphicData uri="http://schemas.openxmlformats.org/drawingml/2006/table">
            <a:tbl>
              <a:tblPr firstRow="1" firstCol="1" bandRow="1">
                <a:tableStyleId>{5C22544A-7EE6-4342-B048-85BDC9FD1C3A}</a:tableStyleId>
              </a:tblPr>
              <a:tblGrid>
                <a:gridCol w="863376"/>
                <a:gridCol w="156978"/>
                <a:gridCol w="6828518"/>
              </a:tblGrid>
              <a:tr h="2234571">
                <a:tc>
                  <a:txBody>
                    <a:bodyPr/>
                    <a:lstStyle/>
                    <a:p>
                      <a:pPr>
                        <a:lnSpc>
                          <a:spcPct val="130000"/>
                        </a:lnSpc>
                        <a:spcAft>
                          <a:spcPts val="0"/>
                        </a:spcAft>
                      </a:pPr>
                      <a:r>
                        <a:rPr lang="zh-TW" sz="1600" kern="0" dirty="0">
                          <a:effectLst/>
                          <a:latin typeface="微軟正黑體" panose="020B0604030504040204" pitchFamily="34" charset="-120"/>
                          <a:ea typeface="微軟正黑體" panose="020B0604030504040204" pitchFamily="34" charset="-120"/>
                        </a:rPr>
                        <a:t>第</a:t>
                      </a:r>
                      <a:r>
                        <a:rPr lang="en-US" sz="1600" kern="0" dirty="0">
                          <a:effectLst/>
                          <a:latin typeface="微軟正黑體" panose="020B0604030504040204" pitchFamily="34" charset="-120"/>
                          <a:ea typeface="微軟正黑體" panose="020B0604030504040204" pitchFamily="34" charset="-120"/>
                        </a:rPr>
                        <a:t> 4 </a:t>
                      </a:r>
                      <a:r>
                        <a:rPr lang="zh-TW" sz="1600" kern="0" dirty="0">
                          <a:effectLst/>
                          <a:latin typeface="微軟正黑體" panose="020B0604030504040204" pitchFamily="34" charset="-120"/>
                          <a:ea typeface="微軟正黑體" panose="020B0604030504040204" pitchFamily="34" charset="-120"/>
                        </a:rPr>
                        <a:t>條</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endParaRPr lang="zh-TW" sz="160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有下列行為之一者，處無期徒刑或十年以上有期徒刑，得併科新台幣一億</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元以下罰金：</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一、竊取或侵占公用或公有器材、財物者。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二、藉勢或藉端勒索、勒徵、強占或強募財物者。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三、建築或經辦公用工程或購辦公用器材、物品，浮報價額、數量、收取</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0" dirty="0">
                          <a:effectLst/>
                          <a:latin typeface="微軟正黑體" panose="020B0604030504040204" pitchFamily="34" charset="-120"/>
                          <a:ea typeface="微軟正黑體" panose="020B0604030504040204" pitchFamily="34" charset="-120"/>
                        </a:rPr>
                        <a:t>    </a:t>
                      </a:r>
                      <a:r>
                        <a:rPr lang="zh-TW" sz="1600" kern="0" dirty="0">
                          <a:effectLst/>
                          <a:latin typeface="微軟正黑體" panose="020B0604030504040204" pitchFamily="34" charset="-120"/>
                          <a:ea typeface="微軟正黑體" panose="020B0604030504040204" pitchFamily="34" charset="-120"/>
                        </a:rPr>
                        <a:t>回扣或有其他舞弊情事者。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四、以公用運輸工具裝運違禁物品或漏稅物品者。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五、對於違背職務之行為，要求、期約或收受賄賂或其他不正利益者。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前項第一款至第四款之未遂犯罰之。</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28575" marR="28575" marT="28575" marB="28575"/>
                </a:tc>
              </a:tr>
              <a:tr h="1509845">
                <a:tc>
                  <a:txBody>
                    <a:bodyPr/>
                    <a:lstStyle/>
                    <a:p>
                      <a:pPr>
                        <a:lnSpc>
                          <a:spcPct val="130000"/>
                        </a:lnSpc>
                        <a:spcAft>
                          <a:spcPts val="0"/>
                        </a:spcAft>
                      </a:pPr>
                      <a:r>
                        <a:rPr lang="zh-TW" sz="1600" kern="0">
                          <a:effectLst/>
                          <a:latin typeface="微軟正黑體" panose="020B0604030504040204" pitchFamily="34" charset="-120"/>
                          <a:ea typeface="微軟正黑體" panose="020B0604030504040204" pitchFamily="34" charset="-120"/>
                        </a:rPr>
                        <a:t>第</a:t>
                      </a:r>
                      <a:r>
                        <a:rPr lang="en-US" sz="1600" kern="0">
                          <a:effectLst/>
                          <a:latin typeface="微軟正黑體" panose="020B0604030504040204" pitchFamily="34" charset="-120"/>
                          <a:ea typeface="微軟正黑體" panose="020B0604030504040204" pitchFamily="34" charset="-120"/>
                        </a:rPr>
                        <a:t> 5 </a:t>
                      </a:r>
                      <a:r>
                        <a:rPr lang="zh-TW" sz="1600" kern="0">
                          <a:effectLst/>
                          <a:latin typeface="微軟正黑體" panose="020B0604030504040204" pitchFamily="34" charset="-120"/>
                          <a:ea typeface="微軟正黑體" panose="020B0604030504040204" pitchFamily="34" charset="-120"/>
                        </a:rPr>
                        <a:t>條</a:t>
                      </a:r>
                      <a:endParaRPr lang="zh-TW" sz="1600" kern="10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endParaRPr lang="zh-TW" sz="1600">
                        <a:effectLst/>
                        <a:latin typeface="微軟正黑體" panose="020B0604030504040204" pitchFamily="34" charset="-120"/>
                        <a:ea typeface="微軟正黑體" panose="020B0604030504040204" pitchFamily="34" charset="-120"/>
                        <a:cs typeface="Times New Roman"/>
                      </a:endParaRPr>
                    </a:p>
                  </a:txBody>
                  <a:tcPr marL="28575" marR="28575" marT="28575" marB="28575"/>
                </a:tc>
                <a:tc>
                  <a:txBody>
                    <a:bodyPr/>
                    <a:lstStyle/>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有下列行為之一者，處七年以上有期徒刑，得併科新臺幣六千萬元以下罰</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金：</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一、意圖得利，擅提或截留公款或違背法令收募稅捐或公債者。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二、利用職務上之機會，以詐術使人將本人之物或第三人之物交付者。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三、對於職務上之行為，要求、期約或收受賄賂或其他不正利益者。</a:t>
                      </a:r>
                      <a:endParaRPr lang="zh-TW" sz="1600" kern="100" dirty="0">
                        <a:effectLst/>
                        <a:latin typeface="微軟正黑體" panose="020B0604030504040204" pitchFamily="34" charset="-120"/>
                        <a:ea typeface="微軟正黑體" panose="020B0604030504040204" pitchFamily="34" charset="-120"/>
                      </a:endParaRPr>
                    </a:p>
                    <a:p>
                      <a:pPr>
                        <a:lnSpc>
                          <a:spcPts val="18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kern="0" dirty="0">
                          <a:effectLst/>
                          <a:latin typeface="微軟正黑體" panose="020B0604030504040204" pitchFamily="34" charset="-120"/>
                          <a:ea typeface="微軟正黑體" panose="020B0604030504040204" pitchFamily="34" charset="-120"/>
                        </a:rPr>
                        <a:t>前項第一款及第二款之未遂犯罰之。</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28575" marR="28575" marT="28575" marB="28575"/>
                </a:tc>
              </a:tr>
            </a:tbl>
          </a:graphicData>
        </a:graphic>
      </p:graphicFrame>
      <p:pic>
        <p:nvPicPr>
          <p:cNvPr id="23556" name="Picture 4" descr="j020546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96336" y="5514336"/>
            <a:ext cx="1242678" cy="1236430"/>
          </a:xfrm>
        </p:spPr>
      </p:pic>
      <p:sp>
        <p:nvSpPr>
          <p:cNvPr id="3" name="文字方塊 2"/>
          <p:cNvSpPr txBox="1"/>
          <p:nvPr/>
        </p:nvSpPr>
        <p:spPr>
          <a:xfrm>
            <a:off x="539552" y="1412776"/>
            <a:ext cx="5040560" cy="584775"/>
          </a:xfrm>
          <a:prstGeom prst="rect">
            <a:avLst/>
          </a:prstGeom>
          <a:noFill/>
        </p:spPr>
        <p:txBody>
          <a:bodyPr wrap="square" rtlCol="0">
            <a:spAutoFit/>
          </a:bodyPr>
          <a:lstStyle/>
          <a:p>
            <a:r>
              <a:rPr lang="zh-TW" altLang="en-US" sz="32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貪污治罪條例</a:t>
            </a:r>
            <a:endPar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319786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826740" y="1412776"/>
            <a:ext cx="5689476" cy="4680520"/>
          </a:xfrm>
          <a:noFill/>
        </p:spPr>
        <p:txBody>
          <a:bodyPr>
            <a:normAutofit fontScale="92500" lnSpcReduction="20000"/>
          </a:bodyPr>
          <a:lstStyle/>
          <a:p>
            <a:pPr marL="365125" indent="-365125" eaLnBrk="1" hangingPunct="1">
              <a:lnSpc>
                <a:spcPct val="95000"/>
              </a:lnSpc>
              <a:buFont typeface="Wingdings" pitchFamily="2" charset="2"/>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2800" dirty="0" smtClean="0">
                <a:solidFill>
                  <a:srgbClr val="002060"/>
                </a:solidFill>
                <a:effectLst>
                  <a:outerShdw blurRad="38100" dist="38100" dir="2700000" algn="tl">
                    <a:srgbClr val="C0C0C0"/>
                  </a:outerShdw>
                </a:effectLst>
                <a:latin typeface="標楷體" pitchFamily="65" charset="-120"/>
                <a:ea typeface="標楷體" pitchFamily="65" charset="-120"/>
              </a:rPr>
              <a:t>1.</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採購之最終目的，乃達成履約績效。</a:t>
            </a:r>
            <a:r>
              <a:rPr lang="zh-TW" altLang="en-US" sz="2800" dirty="0" smtClean="0">
                <a:solidFill>
                  <a:srgbClr val="002060"/>
                </a:solidFill>
                <a:effectLst>
                  <a:outerShdw blurRad="38100" dist="38100" dir="2700000" algn="tl">
                    <a:srgbClr val="C0C0C0"/>
                  </a:outerShdw>
                </a:effectLst>
              </a:rPr>
              <a:t>也可以說：履約績效最能代表採購績效。</a:t>
            </a:r>
            <a:endParaRPr lang="en-US" altLang="zh-TW" sz="2800" dirty="0" smtClean="0">
              <a:solidFill>
                <a:srgbClr val="002060"/>
              </a:solidFill>
              <a:effectLst>
                <a:outerShdw blurRad="38100" dist="38100" dir="2700000" algn="tl">
                  <a:srgbClr val="C0C0C0"/>
                </a:outerShdw>
              </a:effectLst>
              <a:latin typeface="標楷體" pitchFamily="65" charset="-120"/>
              <a:ea typeface="標楷體" pitchFamily="65" charset="-120"/>
            </a:endParaRPr>
          </a:p>
          <a:p>
            <a:pPr marL="365125" indent="-365125">
              <a:lnSpc>
                <a:spcPct val="95000"/>
              </a:lnSpc>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2800" dirty="0" smtClean="0">
                <a:solidFill>
                  <a:srgbClr val="002060"/>
                </a:solidFill>
                <a:effectLst>
                  <a:outerShdw blurRad="38100" dist="38100" dir="2700000" algn="tl">
                    <a:srgbClr val="C0C0C0"/>
                  </a:outerShdw>
                </a:effectLst>
              </a:rPr>
              <a:t>2.</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由於防弊思維充斥，所以談論績效的同時，當然要避免觸法。</a:t>
            </a:r>
            <a:r>
              <a:rPr lang="zh-TW" altLang="en-US" sz="2800" dirty="0" smtClean="0">
                <a:solidFill>
                  <a:srgbClr val="FF0000"/>
                </a:solidFill>
                <a:effectLst>
                  <a:outerShdw blurRad="38100" dist="38100" dir="2700000" algn="tl">
                    <a:srgbClr val="C0C0C0"/>
                  </a:outerShdw>
                </a:effectLst>
                <a:latin typeface="標楷體" pitchFamily="65" charset="-120"/>
                <a:ea typeface="標楷體" pitchFamily="65" charset="-120"/>
              </a:rPr>
              <a:t>如何同時兼顧？</a:t>
            </a:r>
            <a:r>
              <a:rPr lang="zh-TW" altLang="en-US" sz="2800" dirty="0">
                <a:solidFill>
                  <a:srgbClr val="002060"/>
                </a:solidFill>
                <a:effectLst>
                  <a:outerShdw blurRad="38100" dist="38100" dir="2700000" algn="tl">
                    <a:srgbClr val="C0C0C0"/>
                  </a:outerShdw>
                </a:effectLst>
              </a:rPr>
              <a:t>正是本課程的重點</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a:t>
            </a:r>
            <a:endParaRPr lang="en-US" altLang="zh-TW" sz="2800" dirty="0" smtClean="0">
              <a:solidFill>
                <a:srgbClr val="002060"/>
              </a:solidFill>
              <a:effectLst>
                <a:outerShdw blurRad="38100" dist="38100" dir="2700000" algn="tl">
                  <a:srgbClr val="C0C0C0"/>
                </a:outerShdw>
              </a:effectLst>
              <a:latin typeface="標楷體" pitchFamily="65" charset="-120"/>
              <a:ea typeface="標楷體" pitchFamily="65" charset="-120"/>
            </a:endParaRPr>
          </a:p>
          <a:p>
            <a:pPr marL="365125" indent="-365125">
              <a:lnSpc>
                <a:spcPct val="95000"/>
              </a:lnSpc>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2800" dirty="0">
                <a:solidFill>
                  <a:srgbClr val="002060"/>
                </a:solidFill>
                <a:effectLst>
                  <a:outerShdw blurRad="38100" dist="38100" dir="2700000" algn="tl">
                    <a:srgbClr val="C0C0C0"/>
                  </a:outerShdw>
                </a:effectLst>
              </a:rPr>
              <a:t>3.</a:t>
            </a:r>
            <a:r>
              <a:rPr lang="zh-TW" altLang="en-US" sz="2800" dirty="0" smtClean="0">
                <a:solidFill>
                  <a:srgbClr val="002060"/>
                </a:solidFill>
                <a:effectLst>
                  <a:outerShdw blurRad="38100" dist="38100" dir="2700000" algn="tl">
                    <a:srgbClr val="C0C0C0"/>
                  </a:outerShdw>
                </a:effectLst>
              </a:rPr>
              <a:t>本</a:t>
            </a:r>
            <a:r>
              <a:rPr lang="zh-TW" altLang="en-US" sz="2800" dirty="0">
                <a:solidFill>
                  <a:srgbClr val="002060"/>
                </a:solidFill>
                <a:effectLst>
                  <a:outerShdw blurRad="38100" dist="38100" dir="2700000" algn="tl">
                    <a:srgbClr val="C0C0C0"/>
                  </a:outerShdw>
                </a:effectLst>
              </a:rPr>
              <a:t>課程係以</a:t>
            </a:r>
            <a:r>
              <a:rPr lang="zh-TW" altLang="en-US" sz="2800" dirty="0" smtClean="0">
                <a:solidFill>
                  <a:srgbClr val="FF0000"/>
                </a:solidFill>
                <a:effectLst>
                  <a:outerShdw blurRad="38100" dist="38100" dir="2700000" algn="tl">
                    <a:srgbClr val="C0C0C0"/>
                  </a:outerShdw>
                </a:effectLst>
              </a:rPr>
              <a:t>如何兼顧防弊下達成</a:t>
            </a:r>
            <a:r>
              <a:rPr lang="zh-TW" altLang="en-US" sz="2800" dirty="0">
                <a:solidFill>
                  <a:srgbClr val="FF0000"/>
                </a:solidFill>
                <a:effectLst>
                  <a:outerShdw blurRad="38100" dist="38100" dir="2700000" algn="tl">
                    <a:srgbClr val="C0C0C0"/>
                  </a:outerShdw>
                </a:effectLst>
              </a:rPr>
              <a:t>採購績效</a:t>
            </a:r>
            <a:r>
              <a:rPr lang="zh-TW" altLang="en-US" sz="2800" dirty="0">
                <a:solidFill>
                  <a:srgbClr val="002060"/>
                </a:solidFill>
                <a:effectLst>
                  <a:outerShdw blurRad="38100" dist="38100" dir="2700000" algn="tl">
                    <a:srgbClr val="C0C0C0"/>
                  </a:outerShdw>
                </a:effectLst>
              </a:rPr>
              <a:t>為核心，就相關的幾個重要實務課題提出探討</a:t>
            </a:r>
            <a:r>
              <a:rPr lang="zh-TW" altLang="en-US" sz="2800" dirty="0" smtClean="0">
                <a:solidFill>
                  <a:srgbClr val="002060"/>
                </a:solidFill>
                <a:effectLst>
                  <a:outerShdw blurRad="38100" dist="38100" dir="2700000" algn="tl">
                    <a:srgbClr val="C0C0C0"/>
                  </a:outerShdw>
                </a:effectLst>
              </a:rPr>
              <a:t>。</a:t>
            </a:r>
            <a:endParaRPr lang="en-US" altLang="zh-TW" sz="2800" dirty="0" smtClean="0">
              <a:solidFill>
                <a:srgbClr val="002060"/>
              </a:solidFill>
              <a:effectLst>
                <a:outerShdw blurRad="38100" dist="38100" dir="2700000" algn="tl">
                  <a:srgbClr val="C0C0C0"/>
                </a:outerShdw>
              </a:effectLst>
            </a:endParaRPr>
          </a:p>
          <a:p>
            <a:pPr marL="365125" indent="-365125">
              <a:lnSpc>
                <a:spcPct val="95000"/>
              </a:lnSpc>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2800" dirty="0">
                <a:solidFill>
                  <a:srgbClr val="002060"/>
                </a:solidFill>
                <a:effectLst>
                  <a:outerShdw blurRad="38100" dist="38100" dir="2700000" algn="tl">
                    <a:srgbClr val="C0C0C0"/>
                  </a:outerShdw>
                </a:effectLst>
              </a:rPr>
              <a:t>4.</a:t>
            </a:r>
            <a:r>
              <a:rPr lang="zh-TW" altLang="en-US" sz="2800" dirty="0" smtClean="0">
                <a:solidFill>
                  <a:srgbClr val="002060"/>
                </a:solidFill>
                <a:effectLst>
                  <a:outerShdw blurRad="38100" dist="38100" dir="2700000" algn="tl">
                    <a:srgbClr val="C0C0C0"/>
                  </a:outerShdw>
                </a:effectLst>
              </a:rPr>
              <a:t>上課</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會避免填鴨</a:t>
            </a:r>
            <a:r>
              <a:rPr lang="zh-TW" altLang="en-US" sz="2800" dirty="0">
                <a:solidFill>
                  <a:srgbClr val="002060"/>
                </a:solidFill>
                <a:effectLst>
                  <a:outerShdw blurRad="38100" dist="38100" dir="2700000" algn="tl">
                    <a:srgbClr val="C0C0C0"/>
                  </a:outerShdw>
                </a:effectLst>
                <a:latin typeface="標楷體" pitchFamily="65" charset="-120"/>
                <a:ea typeface="標楷體" pitchFamily="65" charset="-120"/>
              </a:rPr>
              <a:t>，</a:t>
            </a:r>
            <a:r>
              <a:rPr lang="zh-TW" altLang="en-US" sz="2800" b="1" dirty="0">
                <a:solidFill>
                  <a:srgbClr val="FF0000"/>
                </a:solidFill>
                <a:effectLst>
                  <a:outerShdw blurRad="38100" dist="38100" dir="2700000" algn="tl">
                    <a:srgbClr val="C0C0C0"/>
                  </a:outerShdw>
                </a:effectLst>
                <a:latin typeface="標楷體" pitchFamily="65" charset="-120"/>
                <a:ea typeface="標楷體" pitchFamily="65" charset="-120"/>
              </a:rPr>
              <a:t>開拓視野、提升境界、靈活</a:t>
            </a:r>
            <a:r>
              <a:rPr lang="zh-TW" altLang="en-US" sz="2800" b="1" dirty="0" smtClean="0">
                <a:solidFill>
                  <a:srgbClr val="FF0000"/>
                </a:solidFill>
                <a:effectLst>
                  <a:outerShdw blurRad="38100" dist="38100" dir="2700000" algn="tl">
                    <a:srgbClr val="C0C0C0"/>
                  </a:outerShdw>
                </a:effectLst>
                <a:latin typeface="標楷體" pitchFamily="65" charset="-120"/>
                <a:ea typeface="標楷體" pitchFamily="65" charset="-120"/>
              </a:rPr>
              <a:t>思維</a:t>
            </a:r>
            <a:r>
              <a:rPr lang="zh-TW" altLang="en-US" sz="2800" b="1" dirty="0" smtClean="0">
                <a:solidFill>
                  <a:srgbClr val="006600"/>
                </a:solidFill>
                <a:effectLst>
                  <a:outerShdw blurRad="38100" dist="38100" dir="2700000" algn="tl">
                    <a:srgbClr val="C0C0C0"/>
                  </a:outerShdw>
                </a:effectLst>
                <a:latin typeface="標楷體" pitchFamily="65" charset="-120"/>
                <a:ea typeface="標楷體" pitchFamily="65" charset="-120"/>
              </a:rPr>
              <a:t>才能觸類旁通無往不利</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。請以輕鬆方式聽課、</a:t>
            </a:r>
            <a:r>
              <a:rPr lang="zh-TW" altLang="en-US" sz="2800" b="1" dirty="0" smtClean="0">
                <a:solidFill>
                  <a:srgbClr val="006600"/>
                </a:solidFill>
                <a:effectLst>
                  <a:outerShdw blurRad="38100" dist="38100" dir="2700000" algn="tl">
                    <a:srgbClr val="C0C0C0"/>
                  </a:outerShdw>
                </a:effectLst>
                <a:latin typeface="標楷體" pitchFamily="65" charset="-120"/>
                <a:ea typeface="標楷體" pitchFamily="65" charset="-120"/>
              </a:rPr>
              <a:t>一以貫之</a:t>
            </a:r>
            <a:r>
              <a:rPr lang="zh-TW" altLang="en-US" sz="2800" dirty="0" smtClean="0">
                <a:solidFill>
                  <a:srgbClr val="002060"/>
                </a:solidFill>
                <a:effectLst>
                  <a:outerShdw blurRad="38100" dist="38100" dir="2700000" algn="tl">
                    <a:srgbClr val="C0C0C0"/>
                  </a:outerShdw>
                </a:effectLst>
                <a:latin typeface="標楷體" pitchFamily="65" charset="-120"/>
                <a:ea typeface="標楷體" pitchFamily="65" charset="-120"/>
              </a:rPr>
              <a:t>！</a:t>
            </a:r>
            <a:endParaRPr lang="en-US" altLang="zh-TW" sz="2800" dirty="0">
              <a:solidFill>
                <a:srgbClr val="002060"/>
              </a:solidFill>
              <a:effectLst>
                <a:outerShdw blurRad="38100" dist="38100" dir="2700000" algn="tl">
                  <a:srgbClr val="C0C0C0"/>
                </a:outerShdw>
              </a:effectLst>
              <a:latin typeface="標楷體" pitchFamily="65" charset="-120"/>
              <a:ea typeface="標楷體" pitchFamily="65" charset="-120"/>
            </a:endParaRPr>
          </a:p>
          <a:p>
            <a:pPr marL="365125" indent="-365125">
              <a:lnSpc>
                <a:spcPct val="95000"/>
              </a:lnSpc>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2900" dirty="0" smtClean="0">
                <a:solidFill>
                  <a:srgbClr val="002060"/>
                </a:solidFill>
                <a:effectLst>
                  <a:outerShdw blurRad="38100" dist="38100" dir="2700000" algn="tl">
                    <a:srgbClr val="C0C0C0"/>
                  </a:outerShdw>
                </a:effectLst>
                <a:latin typeface="標楷體" pitchFamily="65" charset="-120"/>
                <a:ea typeface="標楷體" pitchFamily="65" charset="-120"/>
              </a:rPr>
              <a:t>5.</a:t>
            </a:r>
            <a:r>
              <a:rPr lang="zh-TW" altLang="en-US" sz="2900" dirty="0" smtClean="0">
                <a:solidFill>
                  <a:srgbClr val="002060"/>
                </a:solidFill>
                <a:effectLst>
                  <a:outerShdw blurRad="38100" dist="38100" dir="2700000" algn="tl">
                    <a:srgbClr val="C0C0C0"/>
                  </a:outerShdw>
                </a:effectLst>
                <a:latin typeface="標楷體" pitchFamily="65" charset="-120"/>
                <a:ea typeface="標楷體" pitchFamily="65" charset="-120"/>
              </a:rPr>
              <a:t>上</a:t>
            </a:r>
            <a:r>
              <a:rPr lang="zh-TW" altLang="en-US" sz="2900" dirty="0">
                <a:solidFill>
                  <a:srgbClr val="002060"/>
                </a:solidFill>
                <a:effectLst>
                  <a:outerShdw blurRad="38100" dist="38100" dir="2700000" algn="tl">
                    <a:srgbClr val="C0C0C0"/>
                  </a:outerShdw>
                </a:effectLst>
                <a:latin typeface="標楷體" pitchFamily="65" charset="-120"/>
                <a:ea typeface="標楷體" pitchFamily="65" charset="-120"/>
              </a:rPr>
              <a:t>完今天的課</a:t>
            </a:r>
            <a:r>
              <a:rPr lang="zh-TW" altLang="en-US" sz="2900" dirty="0" smtClean="0">
                <a:solidFill>
                  <a:srgbClr val="002060"/>
                </a:solidFill>
                <a:effectLst>
                  <a:outerShdw blurRad="38100" dist="38100" dir="2700000" algn="tl">
                    <a:srgbClr val="C0C0C0"/>
                  </a:outerShdw>
                </a:effectLst>
                <a:latin typeface="標楷體" pitchFamily="65" charset="-120"/>
                <a:ea typeface="標楷體" pitchFamily="65" charset="-120"/>
              </a:rPr>
              <a:t>，再</a:t>
            </a:r>
            <a:r>
              <a:rPr lang="zh-TW" altLang="en-US" sz="2900" dirty="0">
                <a:solidFill>
                  <a:srgbClr val="002060"/>
                </a:solidFill>
                <a:effectLst>
                  <a:outerShdw blurRad="38100" dist="38100" dir="2700000" algn="tl">
                    <a:srgbClr val="C0C0C0"/>
                  </a:outerShdw>
                </a:effectLst>
                <a:latin typeface="標楷體" pitchFamily="65" charset="-120"/>
                <a:ea typeface="標楷體" pitchFamily="65" charset="-120"/>
              </a:rPr>
              <a:t>想想對工作上的幫助，</a:t>
            </a:r>
            <a:r>
              <a:rPr lang="zh-TW" altLang="en-US" sz="2900" dirty="0" smtClean="0">
                <a:solidFill>
                  <a:srgbClr val="002060"/>
                </a:solidFill>
                <a:effectLst>
                  <a:outerShdw blurRad="38100" dist="38100" dir="2700000" algn="tl">
                    <a:srgbClr val="C0C0C0"/>
                  </a:outerShdw>
                </a:effectLst>
                <a:latin typeface="標楷體" pitchFamily="65" charset="-120"/>
                <a:ea typeface="標楷體" pitchFamily="65" charset="-120"/>
              </a:rPr>
              <a:t>以及如何應用。</a:t>
            </a:r>
            <a:endParaRPr lang="zh-TW" altLang="en-GB" sz="2900" dirty="0">
              <a:solidFill>
                <a:srgbClr val="002060"/>
              </a:solidFill>
              <a:effectLst>
                <a:outerShdw blurRad="38100" dist="38100" dir="2700000" algn="tl">
                  <a:srgbClr val="C0C0C0"/>
                </a:outerShdw>
              </a:effectLst>
              <a:latin typeface="標楷體" pitchFamily="65" charset="-120"/>
              <a:ea typeface="標楷體" pitchFamily="65" charset="-120"/>
            </a:endParaRPr>
          </a:p>
        </p:txBody>
      </p:sp>
      <p:sp>
        <p:nvSpPr>
          <p:cNvPr id="5" name="投影片編號版面配置區 5"/>
          <p:cNvSpPr>
            <a:spLocks noGrp="1"/>
          </p:cNvSpPr>
          <p:nvPr>
            <p:ph type="sldNum" sz="quarter" idx="12"/>
          </p:nvPr>
        </p:nvSpPr>
        <p:spPr/>
        <p:txBody>
          <a:bodyPr/>
          <a:lstStyle/>
          <a:p>
            <a:pPr>
              <a:defRPr/>
            </a:pPr>
            <a:fld id="{012B71EC-EE98-4800-BABB-A9C2859F9AD2}" type="slidenum">
              <a:rPr lang="zh-TW" altLang="en-GB"/>
              <a:pPr>
                <a:defRPr/>
              </a:pPr>
              <a:t>3</a:t>
            </a:fld>
            <a:endParaRPr lang="en-GB" altLang="zh-TW"/>
          </a:p>
        </p:txBody>
      </p:sp>
      <p:sp>
        <p:nvSpPr>
          <p:cNvPr id="187394" name="Rectangle 2"/>
          <p:cNvSpPr>
            <a:spLocks noGrp="1" noChangeArrowheads="1"/>
          </p:cNvSpPr>
          <p:nvPr>
            <p:ph type="title"/>
          </p:nvPr>
        </p:nvSpPr>
        <p:spPr>
          <a:xfrm>
            <a:off x="827584" y="404664"/>
            <a:ext cx="7920880" cy="7207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dirty="0" smtClean="0">
                <a:latin typeface="微軟正黑體" panose="020B0604030504040204" pitchFamily="34" charset="-120"/>
                <a:ea typeface="微軟正黑體" panose="020B0604030504040204" pitchFamily="34" charset="-120"/>
              </a:rPr>
              <a:t>課程</a:t>
            </a:r>
            <a:r>
              <a:rPr lang="zh-TW" altLang="en-US" dirty="0" smtClean="0">
                <a:latin typeface="微軟正黑體" panose="020B0604030504040204" pitchFamily="34" charset="-120"/>
                <a:ea typeface="微軟正黑體" panose="020B0604030504040204" pitchFamily="34" charset="-120"/>
              </a:rPr>
              <a:t>目標</a:t>
            </a:r>
            <a:endParaRPr lang="zh-TW" altLang="en-GB" dirty="0" smtClean="0">
              <a:latin typeface="微軟正黑體" panose="020B0604030504040204" pitchFamily="34" charset="-120"/>
              <a:ea typeface="微軟正黑體" panose="020B0604030504040204" pitchFamily="34" charset="-120"/>
            </a:endParaRPr>
          </a:p>
        </p:txBody>
      </p:sp>
      <p:pic>
        <p:nvPicPr>
          <p:cNvPr id="5122" name="Picture 2" descr="C:\Users\lin\AppData\Local\Microsoft\Windows\Temporary Internet Files\Content.IE5\VCJFDRO1\d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232" y="2564904"/>
            <a:ext cx="2161248" cy="172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40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idx="1"/>
          </p:nvPr>
        </p:nvSpPr>
        <p:spPr>
          <a:xfrm>
            <a:off x="457200" y="1600200"/>
            <a:ext cx="5915025" cy="4133850"/>
          </a:xfrm>
        </p:spPr>
        <p:txBody>
          <a:bodyPr/>
          <a:lstStyle/>
          <a:p>
            <a:pPr>
              <a:buFont typeface="Wingdings" pitchFamily="2" charset="2"/>
              <a:buNone/>
            </a:pPr>
            <a:r>
              <a:rPr lang="zh-TW" altLang="en-US" sz="2000" smtClean="0">
                <a:latin typeface="標楷體" pitchFamily="65" charset="-120"/>
                <a:ea typeface="標楷體" pitchFamily="65" charset="-120"/>
              </a:rPr>
              <a:t>中華民國　刑法第</a:t>
            </a:r>
            <a:r>
              <a:rPr lang="en-US" altLang="zh-TW" sz="2000" smtClean="0">
                <a:latin typeface="標楷體" pitchFamily="65" charset="-120"/>
                <a:ea typeface="標楷體" pitchFamily="65" charset="-120"/>
              </a:rPr>
              <a:t>10</a:t>
            </a:r>
            <a:r>
              <a:rPr lang="zh-TW" altLang="en-US" sz="2000" smtClean="0">
                <a:latin typeface="標楷體" pitchFamily="65" charset="-120"/>
                <a:ea typeface="標楷體" pitchFamily="65" charset="-120"/>
              </a:rPr>
              <a:t>條（摘錄）</a:t>
            </a:r>
          </a:p>
          <a:p>
            <a:pPr>
              <a:buFont typeface="Wingdings" pitchFamily="2" charset="2"/>
              <a:buNone/>
            </a:pPr>
            <a:r>
              <a:rPr lang="zh-TW" altLang="en-US" sz="2000" smtClean="0">
                <a:latin typeface="標楷體" pitchFamily="65" charset="-120"/>
                <a:ea typeface="標楷體" pitchFamily="65" charset="-120"/>
              </a:rPr>
              <a:t>　稱</a:t>
            </a:r>
            <a:r>
              <a:rPr lang="zh-TW" altLang="en-US" sz="2000" smtClean="0">
                <a:solidFill>
                  <a:srgbClr val="FF0000"/>
                </a:solidFill>
                <a:latin typeface="標楷體" pitchFamily="65" charset="-120"/>
                <a:ea typeface="標楷體" pitchFamily="65" charset="-120"/>
              </a:rPr>
              <a:t>公務員</a:t>
            </a:r>
            <a:r>
              <a:rPr lang="zh-TW" altLang="en-US" sz="2000" smtClean="0">
                <a:latin typeface="標楷體" pitchFamily="65" charset="-120"/>
                <a:ea typeface="標楷體" pitchFamily="65" charset="-120"/>
              </a:rPr>
              <a:t>者，謂下列人員：</a:t>
            </a:r>
          </a:p>
          <a:p>
            <a:pPr>
              <a:buFont typeface="Wingdings" pitchFamily="2" charset="2"/>
              <a:buNone/>
            </a:pPr>
            <a:r>
              <a:rPr lang="zh-TW" altLang="en-US" sz="2000" smtClean="0">
                <a:latin typeface="標楷體" pitchFamily="65" charset="-120"/>
                <a:ea typeface="標楷體" pitchFamily="65" charset="-120"/>
              </a:rPr>
              <a:t>一、依法令服務於國家、地方自治團體所屬機關而具有法定職務權限，以及其他依法令從事於公共事務，而具有法定職務權限者。</a:t>
            </a:r>
          </a:p>
          <a:p>
            <a:pPr>
              <a:buFont typeface="Wingdings" pitchFamily="2" charset="2"/>
              <a:buNone/>
            </a:pPr>
            <a:r>
              <a:rPr lang="zh-TW" altLang="en-US" sz="2000" smtClean="0">
                <a:latin typeface="標楷體" pitchFamily="65" charset="-120"/>
                <a:ea typeface="標楷體" pitchFamily="65" charset="-120"/>
              </a:rPr>
              <a:t>二、受國家、地方自治團體所屬機關依法委託，從事與委託機關權限有關之公共事務者。</a:t>
            </a:r>
            <a:endParaRPr lang="en-US" altLang="zh-TW" sz="2000" smtClean="0">
              <a:latin typeface="標楷體" pitchFamily="65" charset="-120"/>
              <a:ea typeface="標楷體" pitchFamily="65" charset="-120"/>
            </a:endParaRPr>
          </a:p>
          <a:p>
            <a:pPr>
              <a:buFont typeface="Wingdings" pitchFamily="2" charset="2"/>
              <a:buNone/>
            </a:pPr>
            <a:endParaRPr lang="en-US" altLang="zh-TW" sz="2000" smtClean="0">
              <a:latin typeface="標楷體" pitchFamily="65" charset="-120"/>
              <a:ea typeface="標楷體" pitchFamily="65" charset="-120"/>
            </a:endParaRPr>
          </a:p>
          <a:p>
            <a:pPr>
              <a:buFont typeface="Wingdings" pitchFamily="2" charset="2"/>
              <a:buNone/>
            </a:pPr>
            <a:r>
              <a:rPr lang="zh-TW" altLang="en-US" sz="2000" smtClean="0">
                <a:latin typeface="標楷體" pitchFamily="65" charset="-120"/>
                <a:ea typeface="標楷體" pitchFamily="65" charset="-120"/>
              </a:rPr>
              <a:t>貪污治罪條例</a:t>
            </a:r>
          </a:p>
          <a:p>
            <a:pPr>
              <a:buFont typeface="Wingdings" pitchFamily="2" charset="2"/>
              <a:buNone/>
            </a:pPr>
            <a:r>
              <a:rPr lang="zh-TW" altLang="en-US" sz="2000" smtClean="0">
                <a:latin typeface="標楷體" pitchFamily="65" charset="-120"/>
                <a:ea typeface="標楷體" pitchFamily="65" charset="-120"/>
              </a:rPr>
              <a:t>第 </a:t>
            </a:r>
            <a:r>
              <a:rPr lang="en-US" altLang="zh-TW" sz="2000" smtClean="0">
                <a:latin typeface="標楷體" pitchFamily="65" charset="-120"/>
                <a:ea typeface="標楷體" pitchFamily="65" charset="-120"/>
              </a:rPr>
              <a:t>2 </a:t>
            </a:r>
            <a:r>
              <a:rPr lang="zh-TW" altLang="en-US" sz="2000" smtClean="0">
                <a:latin typeface="標楷體" pitchFamily="65" charset="-120"/>
                <a:ea typeface="標楷體" pitchFamily="65" charset="-120"/>
              </a:rPr>
              <a:t>條  </a:t>
            </a:r>
            <a:r>
              <a:rPr lang="zh-TW" altLang="en-US" sz="2000" smtClean="0">
                <a:solidFill>
                  <a:srgbClr val="FF0000"/>
                </a:solidFill>
                <a:latin typeface="標楷體" pitchFamily="65" charset="-120"/>
                <a:ea typeface="標楷體" pitchFamily="65" charset="-120"/>
              </a:rPr>
              <a:t>公務員</a:t>
            </a:r>
            <a:r>
              <a:rPr lang="zh-TW" altLang="en-US" sz="2000" smtClean="0">
                <a:latin typeface="標楷體" pitchFamily="65" charset="-120"/>
                <a:ea typeface="標楷體" pitchFamily="65" charset="-120"/>
              </a:rPr>
              <a:t>犯本條例之罪者，依本條例處斷。</a:t>
            </a:r>
          </a:p>
        </p:txBody>
      </p:sp>
      <p:sp>
        <p:nvSpPr>
          <p:cNvPr id="116738" name="Rectangle 2"/>
          <p:cNvSpPr>
            <a:spLocks noGrp="1" noChangeArrowheads="1"/>
          </p:cNvSpPr>
          <p:nvPr>
            <p:ph type="title"/>
          </p:nvPr>
        </p:nvSpPr>
        <p:spPr/>
        <p:txBody>
          <a:bodyPr/>
          <a:lstStyle/>
          <a:p>
            <a:pPr fontAlgn="auto">
              <a:spcAft>
                <a:spcPts val="0"/>
              </a:spcAft>
              <a:defRPr/>
            </a:pPr>
            <a:r>
              <a:rPr lang="zh-TW" altLang="en-US" dirty="0" smtClean="0">
                <a:latin typeface="標楷體" pitchFamily="65" charset="-120"/>
                <a:ea typeface="標楷體" pitchFamily="65" charset="-120"/>
              </a:rPr>
              <a:t>法定</a:t>
            </a:r>
            <a:r>
              <a:rPr lang="zh-TW" altLang="en-US" dirty="0">
                <a:latin typeface="標楷體" pitchFamily="65" charset="-120"/>
                <a:ea typeface="標楷體" pitchFamily="65" charset="-120"/>
              </a:rPr>
              <a:t>公務員</a:t>
            </a:r>
            <a:endParaRPr lang="zh-TW" altLang="en-US" dirty="0" smtClean="0">
              <a:latin typeface="標楷體" pitchFamily="65" charset="-120"/>
              <a:ea typeface="標楷體" pitchFamily="65" charset="-120"/>
            </a:endParaRPr>
          </a:p>
        </p:txBody>
      </p:sp>
      <p:pic>
        <p:nvPicPr>
          <p:cNvPr id="93187" name="Picture 2"/>
          <p:cNvPicPr>
            <a:picLocks noChangeAspect="1" noChangeArrowheads="1"/>
          </p:cNvPicPr>
          <p:nvPr/>
        </p:nvPicPr>
        <p:blipFill>
          <a:blip r:embed="rId2"/>
          <a:srcRect/>
          <a:stretch>
            <a:fillRect/>
          </a:stretch>
        </p:blipFill>
        <p:spPr bwMode="auto">
          <a:xfrm>
            <a:off x="6659563" y="2781300"/>
            <a:ext cx="2066925" cy="1652588"/>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CD5DE2BC-B84A-4C93-B541-9C192D53B11C}" type="slidenum">
              <a:rPr lang="zh-TW" altLang="en-GB" smtClean="0"/>
              <a:pPr>
                <a:defRPr/>
              </a:pPr>
              <a:t>30</a:t>
            </a:fld>
            <a:endParaRPr lang="en-GB" altLang="zh-TW"/>
          </a:p>
        </p:txBody>
      </p:sp>
    </p:spTree>
    <p:extLst>
      <p:ext uri="{BB962C8B-B14F-4D97-AF65-F5344CB8AC3E}">
        <p14:creationId xmlns:p14="http://schemas.microsoft.com/office/powerpoint/2010/main" val="5019323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772816"/>
            <a:ext cx="6347048" cy="3676054"/>
          </a:xfrm>
        </p:spPr>
        <p:txBody>
          <a:bodyPr>
            <a:normAutofit fontScale="85000" lnSpcReduction="20000"/>
          </a:bodyPr>
          <a:lstStyle/>
          <a:p>
            <a:pPr marL="109537" indent="0">
              <a:buNone/>
            </a:pPr>
            <a:r>
              <a:rPr lang="zh-TW" altLang="zh-TW" sz="2000" b="1" dirty="0">
                <a:solidFill>
                  <a:srgbClr val="990033"/>
                </a:solidFill>
                <a:latin typeface="標楷體" panose="03000509000000000000" pitchFamily="65" charset="-120"/>
                <a:ea typeface="標楷體" panose="03000509000000000000" pitchFamily="65" charset="-120"/>
              </a:rPr>
              <a:t>第五十九條　</a:t>
            </a:r>
            <a:r>
              <a:rPr lang="zh-TW" altLang="zh-TW" sz="2000" dirty="0">
                <a:latin typeface="標楷體" panose="03000509000000000000" pitchFamily="65" charset="-120"/>
                <a:ea typeface="標楷體" panose="03000509000000000000" pitchFamily="65" charset="-120"/>
              </a:rPr>
              <a:t>　機關以選擇性招標或限制性招標辦理採購者，採購契約之價款不得高於廠商於同樣市場條件之相同工程、財物或勞務之最低價格。</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廠商</a:t>
            </a:r>
            <a:r>
              <a:rPr lang="zh-TW" altLang="zh-TW" sz="2000" dirty="0">
                <a:latin typeface="標楷體" panose="03000509000000000000" pitchFamily="65" charset="-120"/>
                <a:ea typeface="標楷體" panose="03000509000000000000" pitchFamily="65" charset="-120"/>
              </a:rPr>
              <a:t>亦不得以支付他人佣金、比例金、仲介費、後謝金或其他利益為條件，促成採購契約之簽訂。</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違反</a:t>
            </a:r>
            <a:r>
              <a:rPr lang="zh-TW" altLang="zh-TW" sz="2000" dirty="0">
                <a:latin typeface="標楷體" panose="03000509000000000000" pitchFamily="65" charset="-120"/>
                <a:ea typeface="標楷體" panose="03000509000000000000" pitchFamily="65" charset="-120"/>
              </a:rPr>
              <a:t>前二項規定者，機關得終止或解除契約或將溢價及利益自契約價款中扣除。</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公開</a:t>
            </a:r>
            <a:r>
              <a:rPr lang="zh-TW" altLang="zh-TW" sz="2000" dirty="0">
                <a:latin typeface="標楷體" panose="03000509000000000000" pitchFamily="65" charset="-120"/>
                <a:ea typeface="標楷體" panose="03000509000000000000" pitchFamily="65" charset="-120"/>
              </a:rPr>
              <a:t>招標之投標廠商未達三家者，準用前三項之規定</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09537" indent="0">
              <a:buNone/>
            </a:pPr>
            <a:endParaRPr lang="zh-TW" altLang="zh-TW" sz="2000" dirty="0">
              <a:latin typeface="標楷體" panose="03000509000000000000" pitchFamily="65" charset="-120"/>
              <a:ea typeface="標楷體" panose="03000509000000000000" pitchFamily="65" charset="-120"/>
            </a:endParaRPr>
          </a:p>
          <a:p>
            <a:r>
              <a:rPr lang="zh-TW" altLang="en-US" sz="3200" b="1" dirty="0" smtClean="0">
                <a:solidFill>
                  <a:srgbClr val="FF0000"/>
                </a:solidFill>
                <a:latin typeface="標楷體" panose="03000509000000000000" pitchFamily="65" charset="-120"/>
                <a:ea typeface="標楷體" panose="03000509000000000000" pitchFamily="65" charset="-120"/>
              </a:rPr>
              <a:t>與廠商協議價格時的重要主張！</a:t>
            </a:r>
            <a:endParaRPr lang="en-US" altLang="zh-TW" sz="3200" b="1" dirty="0">
              <a:solidFill>
                <a:srgbClr val="FF0000"/>
              </a:solidFill>
              <a:latin typeface="標楷體" panose="03000509000000000000" pitchFamily="65" charset="-120"/>
              <a:ea typeface="標楷體" panose="03000509000000000000" pitchFamily="65" charset="-120"/>
            </a:endParaRPr>
          </a:p>
          <a:p>
            <a:pPr lvl="1"/>
            <a:r>
              <a:rPr lang="zh-TW" altLang="en-US" sz="2800" b="1" dirty="0" smtClean="0">
                <a:solidFill>
                  <a:srgbClr val="FF0000"/>
                </a:solidFill>
                <a:latin typeface="標楷體" panose="03000509000000000000" pitchFamily="65" charset="-120"/>
                <a:ea typeface="標楷體" panose="03000509000000000000" pitchFamily="65" charset="-120"/>
              </a:rPr>
              <a:t>區分固定成本及變動成本</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lvl="1"/>
            <a:r>
              <a:rPr lang="zh-TW" altLang="en-US" sz="2800" b="1" dirty="0" smtClean="0">
                <a:solidFill>
                  <a:srgbClr val="FF0000"/>
                </a:solidFill>
                <a:latin typeface="標楷體" panose="03000509000000000000" pitchFamily="65" charset="-120"/>
                <a:ea typeface="標楷體" panose="03000509000000000000" pitchFamily="65" charset="-120"/>
              </a:rPr>
              <a:t>儘勿壓縮變動成本，議減固定成本</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31</a:t>
            </a:fld>
            <a:endParaRPr lang="en-GB" altLang="zh-TW"/>
          </a:p>
        </p:txBody>
      </p:sp>
      <p:sp>
        <p:nvSpPr>
          <p:cNvPr id="3" name="標題 2"/>
          <p:cNvSpPr>
            <a:spLocks noGrp="1"/>
          </p:cNvSpPr>
          <p:nvPr>
            <p:ph type="title"/>
          </p:nvPr>
        </p:nvSpPr>
        <p:spPr>
          <a:xfrm>
            <a:off x="457771" y="188640"/>
            <a:ext cx="8229600" cy="1252728"/>
          </a:xfrm>
        </p:spPr>
        <p:txBody>
          <a:bodyPr/>
          <a:lstStyle/>
          <a:p>
            <a:r>
              <a:rPr lang="zh-TW" altLang="en-US" dirty="0" smtClean="0"/>
              <a:t>政府採購法第五十九條</a:t>
            </a:r>
            <a:endParaRPr lang="zh-TW" altLang="en-US" dirty="0"/>
          </a:p>
        </p:txBody>
      </p:sp>
      <p:pic>
        <p:nvPicPr>
          <p:cNvPr id="54274" name="Picture 2">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212976"/>
            <a:ext cx="1955131" cy="130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76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971600" y="-14559"/>
            <a:ext cx="7793037" cy="1211312"/>
          </a:xfrm>
        </p:spPr>
        <p:txBody>
          <a:bodyPr anchor="ctr"/>
          <a:lstStyle/>
          <a:p>
            <a:pPr eaLnBrk="1" hangingPunct="1"/>
            <a:r>
              <a:rPr lang="zh-TW" altLang="en-US" sz="4000" b="1" dirty="0" smtClean="0">
                <a:solidFill>
                  <a:srgbClr val="000066"/>
                </a:solidFill>
                <a:latin typeface="新細明體" pitchFamily="18" charset="-120"/>
                <a:ea typeface="微軟正黑體" pitchFamily="34" charset="-120"/>
              </a:rPr>
              <a:t>投標廠商聲明書範本</a:t>
            </a:r>
            <a:endParaRPr lang="zh-TW" altLang="en-US" sz="3600" b="1" dirty="0" smtClean="0">
              <a:solidFill>
                <a:srgbClr val="000066"/>
              </a:solidFill>
              <a:latin typeface="新細明體" pitchFamily="18" charset="-120"/>
            </a:endParaRPr>
          </a:p>
        </p:txBody>
      </p:sp>
      <p:sp>
        <p:nvSpPr>
          <p:cNvPr id="101379" name="Rectangle 3"/>
          <p:cNvSpPr>
            <a:spLocks noGrp="1" noChangeArrowheads="1"/>
          </p:cNvSpPr>
          <p:nvPr>
            <p:ph sz="quarter" idx="4294967295"/>
          </p:nvPr>
        </p:nvSpPr>
        <p:spPr>
          <a:xfrm>
            <a:off x="179388" y="1600200"/>
            <a:ext cx="8964612" cy="5068888"/>
          </a:xfrm>
        </p:spPr>
        <p:txBody>
          <a:bodyPr/>
          <a:lstStyle/>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endParaRPr lang="en-US" altLang="zh-TW" sz="2700" dirty="0" smtClean="0">
              <a:latin typeface="標楷體" panose="03000509000000000000" pitchFamily="65" charset="-120"/>
              <a:ea typeface="標楷體" panose="03000509000000000000" pitchFamily="65" charset="-120"/>
            </a:endParaRPr>
          </a:p>
          <a:p>
            <a:pPr marL="319088" indent="-319088" eaLnBrk="1" hangingPunct="1"/>
            <a:r>
              <a:rPr lang="zh-TW" altLang="en-US" sz="2400" dirty="0" smtClean="0">
                <a:latin typeface="標楷體" panose="03000509000000000000" pitchFamily="65" charset="-120"/>
                <a:ea typeface="標楷體" panose="03000509000000000000" pitchFamily="65" charset="-120"/>
              </a:rPr>
              <a:t>附註</a:t>
            </a: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第一項至第十項答「是」或未答者，不得參加投標；其投標者，不得作為決標對象；聲明書內容有誤者，不得作為決標對象。</a:t>
            </a:r>
          </a:p>
        </p:txBody>
      </p:sp>
      <p:sp>
        <p:nvSpPr>
          <p:cNvPr id="2" name="投影片編號版面配置區 5"/>
          <p:cNvSpPr txBox="1">
            <a:spLocks noGrp="1"/>
          </p:cNvSpPr>
          <p:nvPr/>
        </p:nvSpPr>
        <p:spPr>
          <a:xfrm>
            <a:off x="0" y="1271588"/>
            <a:ext cx="533400" cy="244475"/>
          </a:xfrm>
          <a:prstGeom prst="rect">
            <a:avLst/>
          </a:prstGeom>
          <a:noFill/>
        </p:spPr>
        <p:txBody>
          <a:bodyPr anchor="ctr">
            <a:normAutofit fontScale="85000" lnSpcReduction="20000"/>
          </a:bodyPr>
          <a:lstStyle/>
          <a:p>
            <a:pPr algn="ctr">
              <a:defRPr/>
            </a:pPr>
            <a:fld id="{6E9A3543-0DFA-4A1E-B55F-6D62BD48BEA8}" type="slidenum">
              <a:rPr kumimoji="0" lang="zh-TW" altLang="en-US" sz="1400" b="1">
                <a:solidFill>
                  <a:srgbClr val="FFFFFF"/>
                </a:solidFill>
              </a:rPr>
              <a:pPr algn="ctr">
                <a:defRPr/>
              </a:pPr>
              <a:t>32</a:t>
            </a:fld>
            <a:endParaRPr kumimoji="0" lang="en-US" altLang="zh-TW" sz="1400" b="1">
              <a:solidFill>
                <a:srgbClr val="FFFFFF"/>
              </a:solidFill>
            </a:endParaRPr>
          </a:p>
        </p:txBody>
      </p:sp>
      <p:graphicFrame>
        <p:nvGraphicFramePr>
          <p:cNvPr id="277542" name="Group 38"/>
          <p:cNvGraphicFramePr>
            <a:graphicFrameLocks noGrp="1"/>
          </p:cNvGraphicFramePr>
          <p:nvPr>
            <p:extLst>
              <p:ext uri="{D42A27DB-BD31-4B8C-83A1-F6EECF244321}">
                <p14:modId xmlns:p14="http://schemas.microsoft.com/office/powerpoint/2010/main" val="3519717417"/>
              </p:ext>
            </p:extLst>
          </p:nvPr>
        </p:nvGraphicFramePr>
        <p:xfrm>
          <a:off x="266700" y="836712"/>
          <a:ext cx="8642350" cy="3709563"/>
        </p:xfrm>
        <a:graphic>
          <a:graphicData uri="http://schemas.openxmlformats.org/drawingml/2006/table">
            <a:tbl>
              <a:tblPr/>
              <a:tblGrid>
                <a:gridCol w="401638"/>
                <a:gridCol w="6945312"/>
                <a:gridCol w="603250"/>
                <a:gridCol w="692150"/>
              </a:tblGrid>
              <a:tr h="57606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項次</a:t>
                      </a:r>
                      <a:endPar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聲明事項</a:t>
                      </a:r>
                      <a:endParaRPr kumimoji="1" lang="zh-TW" altLang="zh-TW" sz="24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是</a:t>
                      </a:r>
                      <a:r>
                        <a:rPr kumimoji="1" lang="en-US"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打Ｖ</a:t>
                      </a:r>
                      <a:r>
                        <a:rPr kumimoji="1" lang="en-US"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1" lang="zh-TW" altLang="zh-TW" sz="1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否</a:t>
                      </a:r>
                      <a:r>
                        <a:rPr kumimoji="1" lang="en-US"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a:t>
                      </a:r>
                      <a:r>
                        <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打Ｖ</a:t>
                      </a:r>
                      <a:r>
                        <a:rPr kumimoji="1" lang="en-US"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a:t>
                      </a:r>
                      <a:endParaRPr kumimoji="1" lang="zh-TW" altLang="zh-TW" sz="1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r h="185988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七</a:t>
                      </a: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endParaRPr kumimoji="1" lang="en-US"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本採購案如係以選擇性招標或限制性招標辦理，或係以公開招標辦理但投標廠商未達三家之情形，</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本廠商之得標價款會有採購法第</a:t>
                      </a:r>
                      <a:r>
                        <a:rPr kumimoji="1" lang="en-GB" altLang="zh-TW"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59</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條第</a:t>
                      </a:r>
                      <a:r>
                        <a:rPr kumimoji="1" lang="en-GB" altLang="zh-TW"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r>
                        <a:rPr kumimoji="1" lang="zh-TW" altLang="en-GB" sz="26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項所稱高於本廠商於同樣市場條件之相同工程、財物或勞務之最低價格之情形</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endParaRPr kumimoji="1" lang="zh-TW" altLang="zh-TW" sz="2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27361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rPr>
                        <a:t>八</a:t>
                      </a: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endParaRPr kumimoji="1" lang="en-US"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0" marR="0" lvl="0" indent="0" algn="l" defTabSz="914400" rtl="0" eaLnBrk="1" fontAlgn="base" latinLnBrk="0" hangingPunct="1">
                        <a:lnSpc>
                          <a:spcPct val="70000"/>
                        </a:lnSpc>
                        <a:spcBef>
                          <a:spcPts val="700"/>
                        </a:spcBef>
                        <a:spcAft>
                          <a:spcPct val="0"/>
                        </a:spcAft>
                        <a:buClr>
                          <a:schemeClr val="folHlink"/>
                        </a:buClr>
                        <a:buSzPct val="60000"/>
                        <a:buFont typeface="標楷體" pitchFamily="65" charset="-120"/>
                        <a:buNone/>
                        <a:tabLst/>
                      </a:pP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本廠商已有或將有採購法第</a:t>
                      </a:r>
                      <a:r>
                        <a:rPr kumimoji="1" lang="en-GB"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59</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條第</a:t>
                      </a:r>
                      <a:r>
                        <a:rPr kumimoji="1" lang="en-GB" altLang="zh-TW"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2</a:t>
                      </a:r>
                      <a:r>
                        <a:rPr kumimoji="1" lang="zh-TW" altLang="en-GB" sz="2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項所稱支付他人佣金、比例金、仲介費、後謝金或其他利益為條件，促成採購契約之簽訂之情形。</a:t>
                      </a:r>
                      <a:endParaRPr kumimoji="1" lang="zh-TW" altLang="zh-TW" sz="26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marL="742950" indent="-285750">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marL="1143000" indent="-228600">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marL="1600200" indent="-228600">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marL="2057400" indent="-228600">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marL="25146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marL="29718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marL="34290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marL="3886200" indent="-228600"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zh-TW" altLang="zh-TW" sz="27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Unicode MS" pitchFamily="34" charset="-120"/>
                      </a:endParaRPr>
                    </a:p>
                  </a:txBody>
                  <a:tcPr marL="16256" marR="16256" marT="0" marB="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3" name="投影片編號版面配置區 2"/>
          <p:cNvSpPr>
            <a:spLocks noGrp="1"/>
          </p:cNvSpPr>
          <p:nvPr>
            <p:ph type="sldNum" sz="quarter" idx="12"/>
          </p:nvPr>
        </p:nvSpPr>
        <p:spPr>
          <a:noFill/>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pitchFamily="18" charset="-120"/>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pitchFamily="18" charset="-120"/>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pitchFamily="18" charset="-120"/>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pitchFamily="18" charset="-120"/>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pitchFamily="18" charset="-120"/>
              </a:defRPr>
            </a:lvl9pPr>
          </a:lstStyle>
          <a:p>
            <a:pPr eaLnBrk="1" hangingPunct="1">
              <a:spcBef>
                <a:spcPct val="0"/>
              </a:spcBef>
              <a:buClrTx/>
              <a:buSzTx/>
              <a:buFontTx/>
              <a:buNone/>
            </a:pPr>
            <a:fld id="{B4FE09D4-B040-45FD-A24B-3A5B5D5F9B5B}" type="slidenum">
              <a:rPr kumimoji="0" lang="en-US" altLang="zh-TW" sz="1400" smtClean="0"/>
              <a:pPr eaLnBrk="1" hangingPunct="1">
                <a:spcBef>
                  <a:spcPct val="0"/>
                </a:spcBef>
                <a:buClrTx/>
                <a:buSzTx/>
                <a:buFontTx/>
                <a:buNone/>
              </a:pPr>
              <a:t>32</a:t>
            </a:fld>
            <a:endParaRPr kumimoji="0" lang="en-US" altLang="zh-TW" sz="1400" smtClean="0"/>
          </a:p>
        </p:txBody>
      </p:sp>
    </p:spTree>
    <p:extLst>
      <p:ext uri="{BB962C8B-B14F-4D97-AF65-F5344CB8AC3E}">
        <p14:creationId xmlns:p14="http://schemas.microsoft.com/office/powerpoint/2010/main" val="3945806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r>
              <a:rPr lang="zh-TW" altLang="en-US"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就算再熟悉法令，你也未必有能力訂定</a:t>
            </a:r>
            <a:endParaRPr lang="en-US" altLang="zh-TW"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規格：</a:t>
            </a:r>
            <a:r>
              <a:rPr lang="zh-TW" altLang="en-US" dirty="0" smtClean="0">
                <a:latin typeface="標楷體" panose="03000509000000000000" pitchFamily="65" charset="-120"/>
                <a:ea typeface="標楷體" panose="03000509000000000000" pitchFamily="65" charset="-120"/>
              </a:rPr>
              <a:t>應留意本法二十六條及「</a:t>
            </a:r>
            <a:r>
              <a:rPr lang="zh-TW" altLang="zh-TW" b="1" dirty="0">
                <a:latin typeface="標楷體" panose="03000509000000000000" pitchFamily="65" charset="-120"/>
                <a:ea typeface="標楷體" panose="03000509000000000000" pitchFamily="65" charset="-120"/>
              </a:rPr>
              <a:t>政府採購法第二十六條執行注意事項</a:t>
            </a:r>
            <a:r>
              <a:rPr lang="zh-TW" altLang="en-US" dirty="0" smtClean="0">
                <a:latin typeface="標楷體" panose="03000509000000000000" pitchFamily="65" charset="-120"/>
                <a:ea typeface="標楷體" panose="03000509000000000000" pitchFamily="65" charset="-120"/>
              </a:rPr>
              <a:t>」，規格通常會在契約條款中增訂</a:t>
            </a:r>
            <a:endParaRPr lang="en-US" altLang="zh-TW" dirty="0" smtClean="0">
              <a:latin typeface="標楷體" panose="03000509000000000000" pitchFamily="65" charset="-120"/>
              <a:ea typeface="標楷體" panose="03000509000000000000" pitchFamily="65" charset="-120"/>
            </a:endParaRPr>
          </a:p>
          <a:p>
            <a:pPr lvl="1"/>
            <a:r>
              <a:rPr lang="zh-TW" altLang="en-US"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資格：</a:t>
            </a:r>
            <a:r>
              <a:rPr lang="zh-TW" altLang="en-US" dirty="0" smtClean="0">
                <a:latin typeface="標楷體" panose="03000509000000000000" pitchFamily="65" charset="-120"/>
                <a:ea typeface="標楷體" panose="03000509000000000000" pitchFamily="65" charset="-120"/>
              </a:rPr>
              <a:t>應參照本法三十六條、三十七條及「</a:t>
            </a:r>
            <a:r>
              <a:rPr lang="zh-TW" altLang="zh-TW" b="1" dirty="0">
                <a:latin typeface="標楷體" panose="03000509000000000000" pitchFamily="65" charset="-120"/>
                <a:ea typeface="標楷體" panose="03000509000000000000" pitchFamily="65" charset="-120"/>
              </a:rPr>
              <a:t>投標廠商資格與特殊或巨額採購認定標準</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r>
              <a:rPr lang="zh-TW" altLang="en-US" b="1" dirty="0">
                <a:solidFill>
                  <a:srgbClr val="FF0000"/>
                </a:solidFill>
                <a:effectLst>
                  <a:outerShdw blurRad="38100" dist="38100" dir="2700000" algn="tl">
                    <a:srgbClr val="000000">
                      <a:alpha val="43137"/>
                    </a:srgbClr>
                  </a:outerShdw>
                </a:effectLst>
              </a:rPr>
              <a:t>規格</a:t>
            </a:r>
            <a:r>
              <a:rPr lang="zh-TW" altLang="en-US" dirty="0" smtClean="0"/>
              <a:t>更是</a:t>
            </a:r>
            <a:r>
              <a:rPr lang="zh-TW" altLang="en-US" b="1" dirty="0">
                <a:solidFill>
                  <a:srgbClr val="FF0000"/>
                </a:solidFill>
                <a:effectLst>
                  <a:outerShdw blurRad="38100" dist="38100" dir="2700000" algn="tl">
                    <a:srgbClr val="000000">
                      <a:alpha val="43137"/>
                    </a:srgbClr>
                  </a:outerShdw>
                </a:effectLst>
              </a:rPr>
              <a:t>驗收</a:t>
            </a:r>
            <a:r>
              <a:rPr lang="zh-TW" altLang="en-US" dirty="0" smtClean="0"/>
              <a:t>的主要依據</a:t>
            </a:r>
            <a:r>
              <a:rPr lang="zh-TW" altLang="en-US" dirty="0"/>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C1A2BB58-8E14-4BD4-9EBD-D8C66A25AE07}" type="slidenum">
              <a:rPr lang="zh-TW" altLang="en-GB" smtClean="0"/>
              <a:pPr>
                <a:defRPr/>
              </a:pPr>
              <a:t>33</a:t>
            </a:fld>
            <a:endParaRPr lang="en-GB" altLang="zh-TW"/>
          </a:p>
        </p:txBody>
      </p:sp>
      <p:sp>
        <p:nvSpPr>
          <p:cNvPr id="5" name="標題 4"/>
          <p:cNvSpPr>
            <a:spLocks noGrp="1"/>
          </p:cNvSpPr>
          <p:nvPr>
            <p:ph type="title"/>
          </p:nvPr>
        </p:nvSpPr>
        <p:spPr/>
        <p:txBody>
          <a:bodyPr/>
          <a:lstStyle/>
          <a:p>
            <a:r>
              <a:rPr lang="zh-TW" altLang="en-US" dirty="0" smtClean="0"/>
              <a:t>規格與資格是</a:t>
            </a:r>
            <a:r>
              <a:rPr lang="zh-TW" altLang="en-US" dirty="0"/>
              <a:t>投標須知的</a:t>
            </a:r>
            <a:r>
              <a:rPr lang="zh-TW" altLang="en-US" dirty="0" smtClean="0"/>
              <a:t>重點</a:t>
            </a:r>
            <a:endParaRPr lang="zh-TW"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4221088"/>
            <a:ext cx="4200194" cy="236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168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lvl="0"/>
            <a:r>
              <a:rPr lang="zh-TW" altLang="en-US" dirty="0" smtClean="0"/>
              <a:t>二、</a:t>
            </a:r>
            <a:r>
              <a:rPr lang="zh-TW" altLang="zh-TW" dirty="0" smtClean="0">
                <a:effectLst/>
              </a:rPr>
              <a:t>不當</a:t>
            </a:r>
            <a:r>
              <a:rPr lang="zh-TW" altLang="zh-TW" dirty="0">
                <a:effectLst/>
              </a:rPr>
              <a:t>限制競爭（綁標）的第一題：規格</a:t>
            </a:r>
            <a:endParaRPr lang="zh-TW" altLang="en-US" dirty="0"/>
          </a:p>
        </p:txBody>
      </p:sp>
      <p:sp>
        <p:nvSpPr>
          <p:cNvPr id="6" name="文字版面配置區 5"/>
          <p:cNvSpPr>
            <a:spLocks noGrp="1"/>
          </p:cNvSpPr>
          <p:nvPr>
            <p:ph type="body" idx="1"/>
          </p:nvPr>
        </p:nvSpPr>
        <p:spPr/>
        <p:txBody>
          <a:bodyPr/>
          <a:lstStyle/>
          <a:p>
            <a:r>
              <a:rPr lang="en-US" altLang="zh-TW" dirty="0"/>
              <a:t>1.</a:t>
            </a:r>
            <a:r>
              <a:rPr lang="zh-TW" altLang="zh-TW" dirty="0"/>
              <a:t>規格綁標，是專業問題，還是程序問題？ </a:t>
            </a:r>
            <a:endParaRPr lang="en-US" altLang="zh-TW" dirty="0" smtClean="0"/>
          </a:p>
          <a:p>
            <a:r>
              <a:rPr lang="en-US" altLang="zh-TW" b="1" dirty="0" smtClean="0"/>
              <a:t>2</a:t>
            </a:r>
            <a:r>
              <a:rPr lang="en-US" altLang="zh-TW" b="1" dirty="0"/>
              <a:t>.</a:t>
            </a:r>
            <a:r>
              <a:rPr lang="zh-TW" altLang="zh-TW" b="1" dirty="0"/>
              <a:t>開規格的基礎（法令的基本要求）以及如何更進一步（我要更好的規格</a:t>
            </a:r>
            <a:r>
              <a:rPr lang="zh-TW" altLang="zh-TW" b="1" dirty="0" smtClean="0"/>
              <a:t>）</a:t>
            </a:r>
            <a:r>
              <a:rPr lang="zh-TW" altLang="zh-TW" b="1" dirty="0"/>
              <a:t>　</a:t>
            </a:r>
            <a:endParaRPr lang="en-US" altLang="zh-TW" b="1" dirty="0" smtClean="0"/>
          </a:p>
          <a:p>
            <a:r>
              <a:rPr lang="en-US" altLang="zh-TW" dirty="0" smtClean="0"/>
              <a:t>3</a:t>
            </a:r>
            <a:r>
              <a:rPr lang="en-US" altLang="zh-TW" dirty="0"/>
              <a:t>.</a:t>
            </a:r>
            <a:r>
              <a:rPr lang="zh-TW" altLang="zh-TW" dirty="0"/>
              <a:t>和最有利標有異曲同工之妙，但責任程度有所差異</a:t>
            </a:r>
            <a:endParaRPr lang="zh-TW" altLang="en-US" dirty="0"/>
          </a:p>
        </p:txBody>
      </p:sp>
    </p:spTree>
    <p:extLst>
      <p:ext uri="{BB962C8B-B14F-4D97-AF65-F5344CB8AC3E}">
        <p14:creationId xmlns:p14="http://schemas.microsoft.com/office/powerpoint/2010/main" val="2611873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r>
              <a:rPr lang="zh-TW" altLang="en-US" b="1" dirty="0" smtClean="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本法二十六條第一項：</a:t>
            </a:r>
            <a:r>
              <a:rPr lang="zh-TW" altLang="zh-TW" dirty="0">
                <a:latin typeface="標楷體" panose="03000509000000000000" pitchFamily="65" charset="-120"/>
                <a:ea typeface="標楷體" panose="03000509000000000000" pitchFamily="65" charset="-120"/>
              </a:rPr>
              <a:t>機關辦理公告金額以上之採購，應依功能或效益訂定招標文件。其有國際標準或國家標準者，應從其規定。</a:t>
            </a:r>
            <a:endParaRPr lang="en-US" altLang="zh-TW" dirty="0" smtClean="0">
              <a:latin typeface="標楷體" panose="03000509000000000000" pitchFamily="65" charset="-120"/>
              <a:ea typeface="標楷體" panose="03000509000000000000" pitchFamily="65" charset="-120"/>
            </a:endParaRPr>
          </a:p>
          <a:p>
            <a:r>
              <a:rPr lang="zh-TW" altLang="en-US"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本法二十九條第三項：</a:t>
            </a:r>
            <a:r>
              <a:rPr lang="zh-TW" altLang="zh-TW" dirty="0">
                <a:latin typeface="標楷體" panose="03000509000000000000" pitchFamily="65" charset="-120"/>
                <a:ea typeface="標楷體" panose="03000509000000000000" pitchFamily="65" charset="-120"/>
              </a:rPr>
              <a:t>第一項文件內容，應包括投標廠商提交投標書所需之一切必要資料。</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C1A2BB58-8E14-4BD4-9EBD-D8C66A25AE07}" type="slidenum">
              <a:rPr lang="zh-TW" altLang="en-GB" smtClean="0"/>
              <a:pPr>
                <a:defRPr/>
              </a:pPr>
              <a:t>35</a:t>
            </a:fld>
            <a:endParaRPr lang="en-GB" altLang="zh-TW"/>
          </a:p>
        </p:txBody>
      </p:sp>
      <p:sp>
        <p:nvSpPr>
          <p:cNvPr id="5" name="標題 4"/>
          <p:cNvSpPr>
            <a:spLocks noGrp="1"/>
          </p:cNvSpPr>
          <p:nvPr>
            <p:ph type="title"/>
          </p:nvPr>
        </p:nvSpPr>
        <p:spPr/>
        <p:txBody>
          <a:bodyPr/>
          <a:lstStyle/>
          <a:p>
            <a:r>
              <a:rPr lang="zh-TW" altLang="en-US" dirty="0" smtClean="0"/>
              <a:t>訂定招標文件的依據</a:t>
            </a:r>
            <a:endParaRPr lang="zh-TW"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789040"/>
            <a:ext cx="319320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706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idx="4294967295"/>
          </p:nvPr>
        </p:nvSpPr>
        <p:spPr>
          <a:xfrm>
            <a:off x="2197100" y="188913"/>
            <a:ext cx="6946900" cy="717550"/>
          </a:xfrm>
          <a:noFill/>
          <a:ln w="9525">
            <a:noFill/>
            <a:round/>
            <a:headEnd/>
            <a:tailEnd/>
          </a:ln>
          <a:effectLst/>
        </p:spPr>
        <p:txBody>
          <a:bodyPr vert="horz" wrap="square" lIns="21240" tIns="10800" rIns="21240" bIns="10800" numCol="1" anchor="ctr" anchorCtr="0" compatLnSpc="1">
            <a:prstTxWarp prst="textNoShape">
              <a:avLst/>
            </a:prstTxWarp>
          </a:bodyPr>
          <a:lstStyle/>
          <a:p>
            <a:pPr eaLnBrk="1" hangingPunct="1"/>
            <a:r>
              <a:rPr lang="zh-TW" altLang="en-US">
                <a:latin typeface="標楷體" pitchFamily="65" charset="-120"/>
                <a:ea typeface="標楷體" pitchFamily="65" charset="-120"/>
              </a:rPr>
              <a:t>採購規格</a:t>
            </a:r>
          </a:p>
        </p:txBody>
      </p:sp>
      <p:sp>
        <p:nvSpPr>
          <p:cNvPr id="435203" name="Rectangle 3"/>
          <p:cNvSpPr>
            <a:spLocks noGrp="1" noChangeArrowheads="1"/>
          </p:cNvSpPr>
          <p:nvPr>
            <p:ph type="body" idx="4294967295"/>
          </p:nvPr>
        </p:nvSpPr>
        <p:spPr>
          <a:xfrm>
            <a:off x="683568" y="1052736"/>
            <a:ext cx="7666037" cy="4789487"/>
          </a:xfrm>
        </p:spPr>
        <p:txBody>
          <a:bodyPr/>
          <a:lstStyle/>
          <a:p>
            <a:pPr eaLnBrk="1" hangingPunct="1">
              <a:buFont typeface="Wingdings" pitchFamily="2" charset="2"/>
              <a:buNone/>
              <a:defRPr/>
            </a:pPr>
            <a:r>
              <a:rPr lang="zh-TW" altLang="en-US" sz="2000" dirty="0" smtClean="0">
                <a:latin typeface="標楷體" pitchFamily="65" charset="-120"/>
                <a:ea typeface="標楷體" pitchFamily="65" charset="-120"/>
              </a:rPr>
              <a:t>第二十六條　機關辦理公告金額以上之採購，應依功能或效益訂定招標文件。其有國際標準或國家標準者，應從其規定。</a:t>
            </a:r>
          </a:p>
          <a:p>
            <a:pPr eaLnBrk="1" hangingPunct="1">
              <a:buFont typeface="Wingdings" pitchFamily="2" charset="2"/>
              <a:buNone/>
              <a:defRPr/>
            </a:pPr>
            <a:r>
              <a:rPr lang="zh-TW" altLang="en-US" sz="2000" dirty="0" smtClean="0">
                <a:latin typeface="標楷體" pitchFamily="65" charset="-120"/>
                <a:ea typeface="標楷體" pitchFamily="65" charset="-120"/>
              </a:rPr>
              <a:t>　　機關所擬定、採用或適用之技術規格，其所標示之擬採購產品或服務之特性，諸如品質、性能、安全、尺寸、符號、術語、包裝、標誌及標示或生產程序、方法及評估之程序，在</a:t>
            </a:r>
            <a:r>
              <a:rPr lang="zh-TW" altLang="en-US" sz="2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目的及效果上均不得限制競爭</a:t>
            </a:r>
            <a:r>
              <a:rPr lang="zh-TW" altLang="en-US" sz="2000" dirty="0" smtClean="0">
                <a:latin typeface="標楷體" pitchFamily="65" charset="-120"/>
                <a:ea typeface="標楷體" pitchFamily="65" charset="-120"/>
              </a:rPr>
              <a:t>。</a:t>
            </a:r>
          </a:p>
          <a:p>
            <a:pPr eaLnBrk="1" hangingPunct="1">
              <a:buFont typeface="Wingdings" pitchFamily="2" charset="2"/>
              <a:buNone/>
              <a:defRPr/>
            </a:pPr>
            <a:r>
              <a:rPr lang="zh-TW" altLang="en-US" sz="2000" dirty="0" smtClean="0">
                <a:latin typeface="標楷體" pitchFamily="65" charset="-120"/>
                <a:ea typeface="標楷體" pitchFamily="65" charset="-120"/>
              </a:rPr>
              <a:t>　　招標文件不得要求或提及特定之商標或商名、專利、設計或型式、特定來源地、生產者或供應者。但無法以精確之方式說明招標要求，而已在招標文件內註明諸如「或同等品」字樣者，不在此限。</a:t>
            </a:r>
          </a:p>
          <a:p>
            <a:pPr eaLnBrk="1" hangingPunct="1">
              <a:buFont typeface="Wingdings" pitchFamily="2" charset="2"/>
              <a:buNone/>
              <a:defRPr/>
            </a:pPr>
            <a:endPar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endParaRPr>
          </a:p>
          <a:p>
            <a:pPr eaLnBrk="1" hangingPunct="1">
              <a:buFont typeface="Wingdings" pitchFamily="2" charset="2"/>
              <a:buChar char="v"/>
              <a:defRPr/>
            </a:pP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探討：政府採購只能買到符合國家標準的次級品，是這樣嗎？</a:t>
            </a:r>
          </a:p>
        </p:txBody>
      </p:sp>
      <p:pic>
        <p:nvPicPr>
          <p:cNvPr id="35844"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6444208" y="5394925"/>
            <a:ext cx="946150" cy="962025"/>
          </a:xfrm>
          <a:noFill/>
          <a:extLst>
            <a:ext uri="{909E8E84-426E-40DD-AFC4-6F175D3DCCD1}">
              <a14:hiddenFill xmlns:a14="http://schemas.microsoft.com/office/drawing/2010/main">
                <a:gradFill rotWithShape="0">
                  <a:gsLst>
                    <a:gs pos="0">
                      <a:srgbClr val="FFFFFF"/>
                    </a:gs>
                    <a:gs pos="50000">
                      <a:srgbClr val="66FF99"/>
                    </a:gs>
                    <a:gs pos="100000">
                      <a:srgbClr val="FFFFFF"/>
                    </a:gs>
                  </a:gsLst>
                  <a:lin ang="13500000" scaled="1"/>
                </a:gradFill>
              </a14:hiddenFill>
            </a:ext>
          </a:extLst>
        </p:spPr>
      </p:pic>
      <p:sp>
        <p:nvSpPr>
          <p:cNvPr id="5" name="投影片編號版面配置區 4"/>
          <p:cNvSpPr txBox="1">
            <a:spLocks noGrp="1"/>
          </p:cNvSpPr>
          <p:nvPr/>
        </p:nvSpPr>
        <p:spPr bwMode="auto">
          <a:xfrm>
            <a:off x="6588125" y="6381750"/>
            <a:ext cx="1901825" cy="303213"/>
          </a:xfrm>
          <a:prstGeom prst="rect">
            <a:avLst/>
          </a:prstGeom>
          <a:noFill/>
          <a:ln>
            <a:round/>
            <a:headEnd/>
            <a:tailEnd/>
          </a:ln>
        </p:spPr>
        <p:txBody>
          <a:bodyPr lIns="91800" rIns="91800"/>
          <a:lstStyle/>
          <a:p>
            <a:pPr algn="r">
              <a:buClr>
                <a:srgbClr val="33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87AFEC2-1D41-4C92-9745-240D8C7C3B90}" type="slidenum">
              <a:rPr lang="zh-TW" altLang="en-GB" sz="1400" b="1" i="1" u="sng">
                <a:solidFill>
                  <a:srgbClr val="3333CC"/>
                </a:solidFill>
                <a:effectLst>
                  <a:outerShdw blurRad="38100" dist="38100" dir="2700000" algn="tl">
                    <a:srgbClr val="C0C0C0"/>
                  </a:outerShdw>
                </a:effectLst>
                <a:latin typeface="Times New Roman" pitchFamily="18" charset="0"/>
              </a:rPr>
              <a:pPr algn="r">
                <a:buClr>
                  <a:srgbClr val="33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36</a:t>
            </a:fld>
            <a:endParaRPr lang="en-GB" altLang="zh-TW" sz="1400" b="1" i="1" u="sng">
              <a:solidFill>
                <a:srgbClr val="3333CC"/>
              </a:solidFill>
              <a:effectLst>
                <a:outerShdw blurRad="38100" dist="38100" dir="2700000" algn="tl">
                  <a:srgbClr val="C0C0C0"/>
                </a:outerShdw>
              </a:effectLst>
              <a:latin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48193B59-44F7-4D63-BD4E-BB20C57966E9}" type="slidenum">
              <a:rPr lang="zh-TW" altLang="en-GB" smtClean="0"/>
              <a:pPr>
                <a:defRPr/>
              </a:pPr>
              <a:t>36</a:t>
            </a:fld>
            <a:endParaRPr lang="en-GB" altLang="zh-TW"/>
          </a:p>
        </p:txBody>
      </p:sp>
    </p:spTree>
    <p:extLst>
      <p:ext uri="{BB962C8B-B14F-4D97-AF65-F5344CB8AC3E}">
        <p14:creationId xmlns:p14="http://schemas.microsoft.com/office/powerpoint/2010/main" val="570289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noGrp="1"/>
          </p:cNvSpPr>
          <p:nvPr/>
        </p:nvSpPr>
        <p:spPr bwMode="auto">
          <a:xfrm>
            <a:off x="6588125" y="6381750"/>
            <a:ext cx="1901825" cy="303213"/>
          </a:xfrm>
          <a:prstGeom prst="rect">
            <a:avLst/>
          </a:prstGeom>
          <a:noFill/>
          <a:ln>
            <a:round/>
            <a:headEnd/>
            <a:tailEnd/>
          </a:ln>
        </p:spPr>
        <p:txBody>
          <a:bodyPr lIns="91800" rIns="91800"/>
          <a:lstStyle/>
          <a:p>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2BA3125-44F2-4538-AF65-4630CF810E64}" type="slidenum">
              <a:rPr kumimoji="0" lang="zh-TW" altLang="en-GB" sz="1400" b="1" i="1" u="sng">
                <a:solidFill>
                  <a:srgbClr val="3333CC"/>
                </a:solidFill>
                <a:effectLst>
                  <a:outerShdw blurRad="38100" dist="38100" dir="2700000" algn="tl">
                    <a:srgbClr val="C0C0C0"/>
                  </a:outerShdw>
                </a:effectLst>
                <a:latin typeface="Times New Roman" pitchFamily="18" charset="0"/>
                <a:ea typeface="新細明體" pitchFamily="18" charset="-120"/>
              </a:rPr>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en-GB" altLang="zh-TW" sz="1400" b="1" i="1" u="sng">
              <a:solidFill>
                <a:srgbClr val="3333CC"/>
              </a:solidFill>
              <a:effectLst>
                <a:outerShdw blurRad="38100" dist="38100" dir="2700000" algn="tl">
                  <a:srgbClr val="C0C0C0"/>
                </a:outerShdw>
              </a:effectLst>
              <a:latin typeface="Times New Roman" pitchFamily="18" charset="0"/>
              <a:ea typeface="新細明體" pitchFamily="18" charset="-120"/>
            </a:endParaRPr>
          </a:p>
        </p:txBody>
      </p:sp>
      <p:sp>
        <p:nvSpPr>
          <p:cNvPr id="365570" name="Rectangle 2"/>
          <p:cNvSpPr>
            <a:spLocks noGrp="1" noChangeArrowheads="1"/>
          </p:cNvSpPr>
          <p:nvPr>
            <p:ph type="title" idx="4294967295"/>
          </p:nvPr>
        </p:nvSpPr>
        <p:spPr>
          <a:xfrm>
            <a:off x="1798638" y="188913"/>
            <a:ext cx="7345362" cy="720725"/>
          </a:xfrm>
          <a:ln>
            <a:round/>
            <a:headEnd/>
            <a:tailEnd/>
          </a:ln>
        </p:spPr>
        <p:txBody>
          <a:bodyPr wrap="square" lIns="21240" tIns="10800" rIns="21240" bIns="10800" numCol="1" anchorCtr="0" compatLnSpc="1">
            <a:prstTxWarp prst="textNoShape">
              <a:avLst/>
            </a:prstTxWarp>
          </a:bodyPr>
          <a:lstStyle/>
          <a:p>
            <a:pPr fontAlgn="auto">
              <a:spcAft>
                <a:spcPts val="0"/>
              </a:spcAft>
              <a:defRPr/>
            </a:pPr>
            <a:r>
              <a:rPr lang="zh-TW" altLang="en-GB" dirty="0">
                <a:latin typeface="標楷體" pitchFamily="65" charset="-120"/>
                <a:ea typeface="標楷體" pitchFamily="65" charset="-120"/>
              </a:rPr>
              <a:t>採購</a:t>
            </a:r>
            <a:r>
              <a:rPr lang="zh-TW" altLang="en-US" dirty="0">
                <a:latin typeface="標楷體" pitchFamily="65" charset="-120"/>
                <a:ea typeface="標楷體" pitchFamily="65" charset="-120"/>
              </a:rPr>
              <a:t>資格規格</a:t>
            </a:r>
            <a:r>
              <a:rPr lang="zh-TW" altLang="en-GB" dirty="0">
                <a:latin typeface="標楷體" pitchFamily="65" charset="-120"/>
                <a:ea typeface="標楷體" pitchFamily="65" charset="-120"/>
              </a:rPr>
              <a:t>綜合研討</a:t>
            </a:r>
          </a:p>
        </p:txBody>
      </p:sp>
      <p:sp>
        <p:nvSpPr>
          <p:cNvPr id="365571" name="Rectangle 3"/>
          <p:cNvSpPr>
            <a:spLocks noGrp="1" noChangeArrowheads="1"/>
          </p:cNvSpPr>
          <p:nvPr>
            <p:ph type="body" idx="4294967295"/>
          </p:nvPr>
        </p:nvSpPr>
        <p:spPr>
          <a:xfrm>
            <a:off x="755650" y="1412875"/>
            <a:ext cx="7489825" cy="4176713"/>
          </a:xfrm>
        </p:spPr>
        <p:txBody>
          <a:bodyPr>
            <a:normAutofit/>
          </a:bodyPr>
          <a:lstStyle/>
          <a:p>
            <a:pPr marL="365760" indent="-256032" fontAlgn="auto">
              <a:spcBef>
                <a:spcPts val="250"/>
              </a:spcBef>
              <a:spcAft>
                <a:spcPts val="0"/>
              </a:spcAft>
              <a:buFont typeface="Wingdings 3"/>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400" u="sng" dirty="0" smtClean="0">
                <a:effectLst>
                  <a:outerShdw blurRad="38100" dist="38100" dir="2700000" algn="tl">
                    <a:srgbClr val="C0C0C0"/>
                  </a:outerShdw>
                </a:effectLst>
                <a:latin typeface="標楷體" pitchFamily="65" charset="-120"/>
                <a:ea typeface="標楷體" pitchFamily="65" charset="-120"/>
              </a:rPr>
              <a:t>實務研討：（採購法２６條執行注意事項之”審查作業”）</a:t>
            </a:r>
            <a:endParaRPr lang="zh-TW" altLang="en-GB" sz="2400" dirty="0" smtClean="0">
              <a:latin typeface="標楷體" pitchFamily="65" charset="-120"/>
              <a:ea typeface="標楷體" pitchFamily="65" charset="-120"/>
            </a:endParaRPr>
          </a:p>
          <a:p>
            <a:pPr marL="621792" lvl="1" fontAlgn="auto">
              <a:spcBef>
                <a:spcPts val="263"/>
              </a:spcBef>
              <a:spcAft>
                <a:spcPts val="0"/>
              </a:spcAft>
              <a:buFont typeface="Verdana"/>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400" dirty="0" smtClean="0">
                <a:latin typeface="標楷體" pitchFamily="65" charset="-120"/>
                <a:ea typeface="標楷體" pitchFamily="65" charset="-120"/>
              </a:rPr>
              <a:t>辦理重要工程標案，為求審慎，材料選用世界最優規等級，是否可行</a:t>
            </a:r>
            <a:r>
              <a:rPr lang="zh-TW" altLang="en-GB"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621792" lvl="1" fontAlgn="auto">
              <a:spcBef>
                <a:spcPts val="263"/>
              </a:spcBef>
              <a:spcAft>
                <a:spcPts val="0"/>
              </a:spcAft>
              <a:buFont typeface="Verdana"/>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400" dirty="0" smtClean="0">
                <a:latin typeface="標楷體" pitchFamily="65" charset="-120"/>
                <a:ea typeface="標楷體" pitchFamily="65" charset="-120"/>
              </a:rPr>
              <a:t>應否加註或同等品？</a:t>
            </a:r>
            <a:endParaRPr lang="zh-TW" altLang="en-GB" sz="2400" dirty="0" smtClean="0">
              <a:latin typeface="標楷體" pitchFamily="65" charset="-120"/>
              <a:ea typeface="標楷體" pitchFamily="65" charset="-120"/>
            </a:endParaRPr>
          </a:p>
          <a:p>
            <a:pPr marL="365760" indent="-256032" fontAlgn="auto">
              <a:spcBef>
                <a:spcPts val="263"/>
              </a:spcBef>
              <a:spcAft>
                <a:spcPts val="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zh-TW" altLang="en-GB" sz="2400" dirty="0" smtClean="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48193B59-44F7-4D63-BD4E-BB20C57966E9}" type="slidenum">
              <a:rPr lang="zh-TW" altLang="en-GB" smtClean="0"/>
              <a:pPr>
                <a:defRPr/>
              </a:pPr>
              <a:t>37</a:t>
            </a:fld>
            <a:endParaRPr lang="en-GB" altLang="zh-TW"/>
          </a:p>
        </p:txBody>
      </p:sp>
      <p:pic>
        <p:nvPicPr>
          <p:cNvPr id="7" name="Picture 3" descr="C:\Users\lin-ali\AppData\Local\Microsoft\Windows\Temporary Internet Files\Content.IE5\V21I6DII\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293" y="3284984"/>
            <a:ext cx="3057128" cy="293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111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Grp="1" noChangeAspect="1" noChangeArrowheads="1"/>
          </p:cNvPicPr>
          <p:nvPr>
            <p:ph idx="4294967295"/>
          </p:nvPr>
        </p:nvPicPr>
        <p:blipFill>
          <a:blip r:embed="rId2" cstate="print"/>
          <a:srcRect/>
          <a:stretch>
            <a:fillRect/>
          </a:stretch>
        </p:blipFill>
        <p:spPr>
          <a:xfrm rot="21342205">
            <a:off x="0" y="981075"/>
            <a:ext cx="7800975" cy="4625975"/>
          </a:xfrm>
        </p:spPr>
      </p:pic>
      <p:sp>
        <p:nvSpPr>
          <p:cNvPr id="118786" name="Rectangle 3"/>
          <p:cNvSpPr>
            <a:spLocks noChangeArrowheads="1"/>
          </p:cNvSpPr>
          <p:nvPr/>
        </p:nvSpPr>
        <p:spPr bwMode="auto">
          <a:xfrm>
            <a:off x="611188" y="5445125"/>
            <a:ext cx="7842250" cy="830997"/>
          </a:xfrm>
          <a:prstGeom prst="rect">
            <a:avLst/>
          </a:prstGeom>
          <a:noFill/>
          <a:ln w="9525">
            <a:noFill/>
            <a:miter lim="800000"/>
            <a:headEnd/>
            <a:tailEnd/>
          </a:ln>
        </p:spPr>
        <p:txBody>
          <a:bodyPr>
            <a:spAutoFit/>
          </a:bodyPr>
          <a:lstStyle/>
          <a:p>
            <a:pPr marL="609600" indent="-609600" defTabSz="914400">
              <a:spcBef>
                <a:spcPct val="20000"/>
              </a:spcBef>
              <a:buClr>
                <a:schemeClr val="accent2"/>
              </a:buClr>
              <a:buFont typeface="Wingdings" pitchFamily="2" charset="2"/>
              <a:buChar char="n"/>
            </a:pPr>
            <a:r>
              <a:rPr lang="zh-TW" altLang="en-US" sz="2400" b="1" u="sng" dirty="0">
                <a:solidFill>
                  <a:schemeClr val="accent2"/>
                </a:solidFill>
                <a:latin typeface="Times New Roman" pitchFamily="18" charset="0"/>
                <a:ea typeface="標楷體" pitchFamily="65" charset="-120"/>
              </a:rPr>
              <a:t>問題</a:t>
            </a:r>
            <a:r>
              <a:rPr lang="zh-TW" altLang="en-US" sz="2400" b="1" u="sng" dirty="0">
                <a:solidFill>
                  <a:schemeClr val="tx1"/>
                </a:solidFill>
                <a:latin typeface="標楷體" pitchFamily="65" charset="-120"/>
                <a:ea typeface="標楷體" pitchFamily="65" charset="-120"/>
              </a:rPr>
              <a:t>：</a:t>
            </a:r>
            <a:r>
              <a:rPr lang="zh-TW" altLang="en-US" sz="2400" b="1" u="sng" dirty="0">
                <a:solidFill>
                  <a:schemeClr val="accent2"/>
                </a:solidFill>
                <a:latin typeface="Times New Roman" pitchFamily="18" charset="0"/>
                <a:ea typeface="標楷體" pitchFamily="65" charset="-120"/>
              </a:rPr>
              <a:t>抄襲特定廠商</a:t>
            </a:r>
            <a:r>
              <a:rPr lang="zh-TW" altLang="en-US" sz="2400" b="1" u="sng" dirty="0" smtClean="0">
                <a:solidFill>
                  <a:schemeClr val="accent2"/>
                </a:solidFill>
                <a:latin typeface="Times New Roman" pitchFamily="18" charset="0"/>
                <a:ea typeface="標楷體" pitchFamily="65" charset="-120"/>
              </a:rPr>
              <a:t>規格，</a:t>
            </a:r>
            <a:r>
              <a:rPr lang="zh-TW" altLang="en-US" sz="2400" b="1" u="sng" dirty="0">
                <a:solidFill>
                  <a:schemeClr val="accent2"/>
                </a:solidFill>
                <a:latin typeface="Times New Roman" pitchFamily="18" charset="0"/>
                <a:ea typeface="標楷體" pitchFamily="65" charset="-120"/>
              </a:rPr>
              <a:t>如加註</a:t>
            </a:r>
            <a:r>
              <a:rPr lang="zh-TW" altLang="en-US" sz="2400" b="1" u="sng" dirty="0">
                <a:solidFill>
                  <a:schemeClr val="accent2"/>
                </a:solidFill>
                <a:latin typeface="標楷體" pitchFamily="65" charset="-120"/>
                <a:ea typeface="標楷體" pitchFamily="65" charset="-120"/>
              </a:rPr>
              <a:t>“</a:t>
            </a:r>
            <a:r>
              <a:rPr lang="zh-TW" altLang="en-US" sz="2400" b="1" u="sng" dirty="0">
                <a:solidFill>
                  <a:schemeClr val="accent2"/>
                </a:solidFill>
                <a:latin typeface="Times New Roman" pitchFamily="18" charset="0"/>
                <a:ea typeface="標楷體" pitchFamily="65" charset="-120"/>
              </a:rPr>
              <a:t>或同等品</a:t>
            </a:r>
            <a:r>
              <a:rPr lang="zh-TW" altLang="en-US" sz="2400" b="1" u="sng" dirty="0">
                <a:solidFill>
                  <a:schemeClr val="accent2"/>
                </a:solidFill>
                <a:latin typeface="標楷體" pitchFamily="65" charset="-120"/>
                <a:ea typeface="標楷體" pitchFamily="65" charset="-120"/>
              </a:rPr>
              <a:t>”</a:t>
            </a:r>
            <a:r>
              <a:rPr lang="zh-TW" altLang="en-US" sz="2400" b="1" u="sng" dirty="0">
                <a:solidFill>
                  <a:schemeClr val="accent2"/>
                </a:solidFill>
                <a:latin typeface="Times New Roman" pitchFamily="18" charset="0"/>
                <a:ea typeface="標楷體" pitchFamily="65" charset="-120"/>
              </a:rPr>
              <a:t>字樣，是否即可符合採購法令規定？</a:t>
            </a:r>
          </a:p>
        </p:txBody>
      </p:sp>
      <p:sp>
        <p:nvSpPr>
          <p:cNvPr id="118787" name="Line 4"/>
          <p:cNvSpPr>
            <a:spLocks noChangeShapeType="1"/>
          </p:cNvSpPr>
          <p:nvPr/>
        </p:nvSpPr>
        <p:spPr bwMode="auto">
          <a:xfrm>
            <a:off x="1314450" y="2349500"/>
            <a:ext cx="4786313" cy="71438"/>
          </a:xfrm>
          <a:prstGeom prst="line">
            <a:avLst/>
          </a:prstGeom>
          <a:noFill/>
          <a:ln w="38100">
            <a:solidFill>
              <a:srgbClr val="FF3300"/>
            </a:solidFill>
            <a:round/>
            <a:headEnd/>
            <a:tailEnd/>
          </a:ln>
        </p:spPr>
        <p:txBody>
          <a:bodyPr/>
          <a:lstStyle/>
          <a:p>
            <a:endParaRPr lang="zh-TW" altLang="en-US"/>
          </a:p>
        </p:txBody>
      </p:sp>
      <p:sp>
        <p:nvSpPr>
          <p:cNvPr id="118788" name="Line 5"/>
          <p:cNvSpPr>
            <a:spLocks noChangeShapeType="1"/>
          </p:cNvSpPr>
          <p:nvPr/>
        </p:nvSpPr>
        <p:spPr bwMode="auto">
          <a:xfrm>
            <a:off x="1381125" y="2708275"/>
            <a:ext cx="66675" cy="0"/>
          </a:xfrm>
          <a:prstGeom prst="line">
            <a:avLst/>
          </a:prstGeom>
          <a:noFill/>
          <a:ln w="9525">
            <a:noFill/>
            <a:round/>
            <a:headEnd/>
            <a:tailEnd/>
          </a:ln>
        </p:spPr>
        <p:txBody>
          <a:bodyPr/>
          <a:lstStyle/>
          <a:p>
            <a:endParaRPr lang="zh-TW" altLang="en-US"/>
          </a:p>
        </p:txBody>
      </p:sp>
      <p:sp>
        <p:nvSpPr>
          <p:cNvPr id="118789" name="Line 6"/>
          <p:cNvSpPr>
            <a:spLocks noChangeShapeType="1"/>
          </p:cNvSpPr>
          <p:nvPr/>
        </p:nvSpPr>
        <p:spPr bwMode="auto">
          <a:xfrm>
            <a:off x="1381125" y="2781300"/>
            <a:ext cx="2460625" cy="0"/>
          </a:xfrm>
          <a:prstGeom prst="line">
            <a:avLst/>
          </a:prstGeom>
          <a:noFill/>
          <a:ln w="38100">
            <a:solidFill>
              <a:srgbClr val="FF3300"/>
            </a:solidFill>
            <a:round/>
            <a:headEnd/>
            <a:tailEnd/>
          </a:ln>
        </p:spPr>
        <p:txBody>
          <a:bodyPr/>
          <a:lstStyle/>
          <a:p>
            <a:endParaRPr lang="zh-TW" altLang="en-US"/>
          </a:p>
        </p:txBody>
      </p:sp>
      <p:sp>
        <p:nvSpPr>
          <p:cNvPr id="118790" name="Line 7"/>
          <p:cNvSpPr>
            <a:spLocks noChangeShapeType="1"/>
          </p:cNvSpPr>
          <p:nvPr/>
        </p:nvSpPr>
        <p:spPr bwMode="auto">
          <a:xfrm>
            <a:off x="1647825" y="3141663"/>
            <a:ext cx="2459038" cy="0"/>
          </a:xfrm>
          <a:prstGeom prst="line">
            <a:avLst/>
          </a:prstGeom>
          <a:noFill/>
          <a:ln w="38100">
            <a:solidFill>
              <a:srgbClr val="FF3300"/>
            </a:solidFill>
            <a:round/>
            <a:headEnd/>
            <a:tailEnd/>
          </a:ln>
        </p:spPr>
        <p:txBody>
          <a:bodyPr/>
          <a:lstStyle/>
          <a:p>
            <a:endParaRPr lang="zh-TW" altLang="en-US"/>
          </a:p>
        </p:txBody>
      </p:sp>
      <p:sp>
        <p:nvSpPr>
          <p:cNvPr id="9" name="投影片編號版面配置區 8"/>
          <p:cNvSpPr txBox="1">
            <a:spLocks noGrp="1"/>
          </p:cNvSpPr>
          <p:nvPr/>
        </p:nvSpPr>
        <p:spPr bwMode="auto">
          <a:xfrm>
            <a:off x="6588125" y="6381750"/>
            <a:ext cx="1901825" cy="303213"/>
          </a:xfrm>
          <a:prstGeom prst="rect">
            <a:avLst/>
          </a:prstGeom>
          <a:noFill/>
          <a:ln>
            <a:round/>
            <a:headEnd/>
            <a:tailEnd/>
          </a:ln>
        </p:spPr>
        <p:txBody>
          <a:bodyPr lIns="91800" rIns="91800"/>
          <a:lstStyle/>
          <a:p>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D026E71-CC2E-4B3D-832A-5FE87AF0D7BD}" type="slidenum">
              <a:rPr kumimoji="0" lang="zh-TW" altLang="en-GB" sz="1400" b="1" i="1" u="sng">
                <a:solidFill>
                  <a:srgbClr val="3333CC"/>
                </a:solidFill>
                <a:effectLst>
                  <a:outerShdw blurRad="38100" dist="38100" dir="2700000" algn="tl">
                    <a:srgbClr val="C0C0C0"/>
                  </a:outerShdw>
                </a:effectLst>
                <a:latin typeface="Times New Roman" pitchFamily="18" charset="0"/>
                <a:ea typeface="新細明體" pitchFamily="18" charset="-120"/>
              </a:rPr>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38</a:t>
            </a:fld>
            <a:endParaRPr kumimoji="0" lang="en-GB" altLang="zh-TW" sz="1400" b="1" i="1" u="sng">
              <a:solidFill>
                <a:srgbClr val="3333CC"/>
              </a:solidFill>
              <a:effectLst>
                <a:outerShdw blurRad="38100" dist="38100" dir="2700000" algn="tl">
                  <a:srgbClr val="C0C0C0"/>
                </a:outerShdw>
              </a:effectLst>
              <a:latin typeface="Times New Roman" pitchFamily="18" charset="0"/>
              <a:ea typeface="新細明體" pitchFamily="18" charset="-120"/>
            </a:endParaRPr>
          </a:p>
        </p:txBody>
      </p:sp>
      <p:sp>
        <p:nvSpPr>
          <p:cNvPr id="2" name="投影片編號版面配置區 1"/>
          <p:cNvSpPr>
            <a:spLocks noGrp="1"/>
          </p:cNvSpPr>
          <p:nvPr>
            <p:ph type="sldNum" sz="quarter" idx="12"/>
          </p:nvPr>
        </p:nvSpPr>
        <p:spPr/>
        <p:txBody>
          <a:bodyPr/>
          <a:lstStyle/>
          <a:p>
            <a:pPr>
              <a:defRPr/>
            </a:pPr>
            <a:fld id="{48193B59-44F7-4D63-BD4E-BB20C57966E9}" type="slidenum">
              <a:rPr lang="zh-TW" altLang="en-GB" smtClean="0"/>
              <a:pPr>
                <a:defRPr/>
              </a:pPr>
              <a:t>38</a:t>
            </a:fld>
            <a:endParaRPr lang="en-GB" altLang="zh-TW"/>
          </a:p>
        </p:txBody>
      </p:sp>
    </p:spTree>
    <p:extLst>
      <p:ext uri="{BB962C8B-B14F-4D97-AF65-F5344CB8AC3E}">
        <p14:creationId xmlns:p14="http://schemas.microsoft.com/office/powerpoint/2010/main" val="27093896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pPr algn="ctr"/>
            <a:r>
              <a:rPr lang="zh-TW" altLang="en-US" dirty="0" smtClean="0"/>
              <a:t>同等品</a:t>
            </a:r>
            <a:r>
              <a:rPr lang="en-US" altLang="zh-TW" dirty="0" smtClean="0"/>
              <a:t>?</a:t>
            </a:r>
            <a:endParaRPr lang="zh-TW" altLang="en-US" dirty="0"/>
          </a:p>
        </p:txBody>
      </p:sp>
      <p:sp>
        <p:nvSpPr>
          <p:cNvPr id="5" name="投影片編號版面配置區 4"/>
          <p:cNvSpPr>
            <a:spLocks noGrp="1"/>
          </p:cNvSpPr>
          <p:nvPr>
            <p:ph type="sldNum" sz="quarter" idx="12"/>
          </p:nvPr>
        </p:nvSpPr>
        <p:spPr/>
        <p:txBody>
          <a:bodyPr/>
          <a:lstStyle/>
          <a:p>
            <a:pPr>
              <a:defRPr/>
            </a:pPr>
            <a:fld id="{58998A7B-C4C9-4435-A888-0284A0A5FF88}" type="slidenum">
              <a:rPr lang="zh-TW" altLang="en-GB" smtClean="0"/>
              <a:pPr>
                <a:defRPr/>
              </a:pPr>
              <a:t>39</a:t>
            </a:fld>
            <a:endParaRPr lang="en-GB" altLang="zh-TW"/>
          </a:p>
        </p:txBody>
      </p:sp>
      <p:pic>
        <p:nvPicPr>
          <p:cNvPr id="53250" name="Picture 2" descr="http://img.pcstore.com.tw/~prod/M09160971_big.jpg?pimg=static&amp;P=13279197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4824"/>
            <a:ext cx="403244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image.cn.made-in-china.com/2f0j01KBMaDNcEgrbQ/%E9%93%9D%E5%90%88%E9%87%91%E6%A3%92%E7%90%83%E6%A3%92%EF%BC%88%E6%88%AA%E8%89%B2%EF%BC%89.jpg">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734" y="2108262"/>
            <a:ext cx="3505572" cy="3505572"/>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http://img.pcstore.com.tw/~prod/M08158475_sma.JPG?pimg=static&amp;P=133198366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817" y="1535336"/>
            <a:ext cx="1890749" cy="189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2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期待</a:t>
            </a:r>
            <a:r>
              <a:rPr lang="zh-TW" altLang="en-US" dirty="0"/>
              <a:t>：</a:t>
            </a:r>
            <a:r>
              <a:rPr lang="zh-TW" altLang="en-US" dirty="0" smtClean="0"/>
              <a:t>告別只作防弊的時代</a:t>
            </a:r>
            <a:endParaRPr lang="zh-TW" altLang="en-US"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4</a:t>
            </a:fld>
            <a:endParaRPr lang="en-GB" altLang="zh-TW"/>
          </a:p>
        </p:txBody>
      </p:sp>
      <p:pic>
        <p:nvPicPr>
          <p:cNvPr id="717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939"/>
          <a:stretch/>
        </p:blipFill>
        <p:spPr bwMode="auto">
          <a:xfrm>
            <a:off x="4309087" y="1052736"/>
            <a:ext cx="3962391" cy="558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52736"/>
            <a:ext cx="4104455" cy="558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413" b="40765"/>
          <a:stretch/>
        </p:blipFill>
        <p:spPr bwMode="auto">
          <a:xfrm>
            <a:off x="395536" y="4149080"/>
            <a:ext cx="6593817" cy="21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向下箭號 2"/>
          <p:cNvSpPr/>
          <p:nvPr/>
        </p:nvSpPr>
        <p:spPr bwMode="auto">
          <a:xfrm rot="1568098">
            <a:off x="6549673" y="3933057"/>
            <a:ext cx="360040" cy="432048"/>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zh-TW" altLang="en-US" sz="1800" b="0" i="0" u="none" strike="noStrike" cap="none" normalizeH="0" baseline="0" smtClean="0">
              <a:ln>
                <a:noFill/>
              </a:ln>
              <a:solidFill>
                <a:schemeClr val="bg1"/>
              </a:solidFill>
              <a:effectLst/>
              <a:latin typeface="Arial" charset="0"/>
              <a:ea typeface="新細明體" pitchFamily="18" charset="-120"/>
            </a:endParaRPr>
          </a:p>
        </p:txBody>
      </p:sp>
    </p:spTree>
    <p:extLst>
      <p:ext uri="{BB962C8B-B14F-4D97-AF65-F5344CB8AC3E}">
        <p14:creationId xmlns:p14="http://schemas.microsoft.com/office/powerpoint/2010/main" val="24384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294967295"/>
          </p:nvPr>
        </p:nvSpPr>
        <p:spPr>
          <a:xfrm>
            <a:off x="3991088" y="6250163"/>
            <a:ext cx="1161826" cy="365125"/>
          </a:xfrm>
          <a:prstGeom prst="rect">
            <a:avLst/>
          </a:prstGeom>
        </p:spPr>
        <p:txBody>
          <a:bodyPr/>
          <a:lstStyle/>
          <a:p>
            <a:pPr>
              <a:defRPr/>
            </a:pPr>
            <a:fld id="{48193B59-44F7-4D63-BD4E-BB20C57966E9}" type="slidenum">
              <a:rPr lang="zh-TW" altLang="en-GB" smtClean="0"/>
              <a:pPr>
                <a:defRPr/>
              </a:pPr>
              <a:t>40</a:t>
            </a:fld>
            <a:endParaRPr lang="en-GB" altLang="zh-TW"/>
          </a:p>
        </p:txBody>
      </p:sp>
      <p:sp>
        <p:nvSpPr>
          <p:cNvPr id="3" name="矩形 2"/>
          <p:cNvSpPr/>
          <p:nvPr/>
        </p:nvSpPr>
        <p:spPr>
          <a:xfrm>
            <a:off x="1187624" y="1340768"/>
            <a:ext cx="7200800" cy="3970318"/>
          </a:xfrm>
          <a:prstGeom prst="rect">
            <a:avLst/>
          </a:prstGeom>
        </p:spPr>
        <p:txBody>
          <a:bodyPr wrap="square">
            <a:spAutoFit/>
          </a:bodyPr>
          <a:lstStyle/>
          <a:p>
            <a:r>
              <a:rPr lang="zh-TW" altLang="zh-TW" sz="2800" dirty="0">
                <a:solidFill>
                  <a:schemeClr val="tx1"/>
                </a:solidFill>
                <a:latin typeface="標楷體" pitchFamily="65" charset="-120"/>
                <a:ea typeface="標楷體" pitchFamily="65" charset="-120"/>
              </a:rPr>
              <a:t>招標文件註明「某甲品項得使用廠牌</a:t>
            </a:r>
            <a:r>
              <a:rPr lang="en-US" altLang="zh-TW" sz="2800" dirty="0">
                <a:solidFill>
                  <a:schemeClr val="tx1"/>
                </a:solidFill>
                <a:latin typeface="標楷體" pitchFamily="65" charset="-120"/>
                <a:ea typeface="標楷體" pitchFamily="65" charset="-120"/>
              </a:rPr>
              <a:t>A</a:t>
            </a:r>
            <a:r>
              <a:rPr lang="zh-TW" altLang="zh-TW" sz="2800" dirty="0">
                <a:solidFill>
                  <a:schemeClr val="tx1"/>
                </a:solidFill>
                <a:latin typeface="標楷體" pitchFamily="65" charset="-120"/>
                <a:ea typeface="標楷體" pitchFamily="65" charset="-120"/>
              </a:rPr>
              <a:t>、廠牌</a:t>
            </a:r>
            <a:r>
              <a:rPr lang="en-US" altLang="zh-TW" sz="2800" dirty="0">
                <a:solidFill>
                  <a:schemeClr val="tx1"/>
                </a:solidFill>
                <a:latin typeface="標楷體" pitchFamily="65" charset="-120"/>
                <a:ea typeface="標楷體" pitchFamily="65" charset="-120"/>
              </a:rPr>
              <a:t>B</a:t>
            </a:r>
            <a:r>
              <a:rPr lang="zh-TW" altLang="zh-TW" sz="2800" dirty="0">
                <a:solidFill>
                  <a:schemeClr val="tx1"/>
                </a:solidFill>
                <a:latin typeface="標楷體" pitchFamily="65" charset="-120"/>
                <a:ea typeface="標楷體" pitchFamily="65" charset="-120"/>
              </a:rPr>
              <a:t>、廠牌</a:t>
            </a:r>
            <a:r>
              <a:rPr lang="en-US" altLang="zh-TW" sz="2800" dirty="0">
                <a:solidFill>
                  <a:schemeClr val="tx1"/>
                </a:solidFill>
                <a:latin typeface="標楷體" pitchFamily="65" charset="-120"/>
                <a:ea typeface="標楷體" pitchFamily="65" charset="-120"/>
              </a:rPr>
              <a:t>C</a:t>
            </a:r>
            <a:r>
              <a:rPr lang="zh-TW" altLang="zh-TW" sz="2800" dirty="0">
                <a:solidFill>
                  <a:schemeClr val="tx1"/>
                </a:solidFill>
                <a:latin typeface="標楷體" pitchFamily="65" charset="-120"/>
                <a:ea typeface="標楷體" pitchFamily="65" charset="-120"/>
              </a:rPr>
              <a:t>或同等品」字樣，並規定得標廠商如欲提出同等品者</a:t>
            </a:r>
            <a:r>
              <a:rPr lang="zh-TW"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應</a:t>
            </a:r>
            <a:r>
              <a:rPr lang="zh-TW" altLang="zh-TW" sz="2800" dirty="0" smtClean="0">
                <a:solidFill>
                  <a:schemeClr val="tx1"/>
                </a:solidFill>
                <a:latin typeface="標楷體" pitchFamily="65" charset="-120"/>
                <a:ea typeface="標楷體" pitchFamily="65" charset="-120"/>
              </a:rPr>
              <a:t>於</a:t>
            </a:r>
            <a:r>
              <a:rPr lang="zh-TW" altLang="en-US" sz="2800" dirty="0" smtClean="0">
                <a:solidFill>
                  <a:schemeClr val="tx1"/>
                </a:solidFill>
                <a:latin typeface="標楷體" pitchFamily="65" charset="-120"/>
                <a:ea typeface="標楷體" pitchFamily="65" charset="-120"/>
              </a:rPr>
              <a:t>使用前三天</a:t>
            </a:r>
            <a:r>
              <a:rPr lang="zh-TW" altLang="zh-TW" sz="2800" dirty="0" smtClean="0">
                <a:solidFill>
                  <a:schemeClr val="tx1"/>
                </a:solidFill>
                <a:latin typeface="標楷體" pitchFamily="65" charset="-120"/>
                <a:ea typeface="標楷體" pitchFamily="65" charset="-120"/>
              </a:rPr>
              <a:t>向</a:t>
            </a:r>
            <a:r>
              <a:rPr lang="zh-TW" altLang="zh-TW" sz="2800" dirty="0">
                <a:solidFill>
                  <a:schemeClr val="tx1"/>
                </a:solidFill>
                <a:latin typeface="標楷體" pitchFamily="65" charset="-120"/>
                <a:ea typeface="標楷體" pitchFamily="65" charset="-120"/>
              </a:rPr>
              <a:t>機關提出。針對某甲品</a:t>
            </a:r>
            <a:r>
              <a:rPr lang="zh-TW" altLang="zh-TW" sz="2800" dirty="0" smtClean="0">
                <a:solidFill>
                  <a:schemeClr val="tx1"/>
                </a:solidFill>
                <a:latin typeface="標楷體" pitchFamily="65" charset="-120"/>
                <a:ea typeface="標楷體" pitchFamily="65" charset="-120"/>
              </a:rPr>
              <a:t>項</a:t>
            </a:r>
            <a:r>
              <a:rPr lang="zh-TW" altLang="en-US" sz="2800" dirty="0" smtClean="0">
                <a:solidFill>
                  <a:schemeClr val="tx1"/>
                </a:solidFill>
                <a:latin typeface="標楷體" pitchFamily="65" charset="-120"/>
                <a:ea typeface="標楷體" pitchFamily="65" charset="-120"/>
              </a:rPr>
              <a:t>：</a:t>
            </a:r>
            <a:endParaRPr lang="en-US" altLang="zh-TW" sz="2800" dirty="0" smtClean="0">
              <a:solidFill>
                <a:schemeClr val="tx1"/>
              </a:solidFill>
              <a:latin typeface="標楷體" pitchFamily="65" charset="-120"/>
              <a:ea typeface="標楷體" pitchFamily="65" charset="-120"/>
            </a:endParaRPr>
          </a:p>
          <a:p>
            <a:endParaRPr lang="en-US" altLang="zh-TW" sz="2800" dirty="0" smtClean="0">
              <a:solidFill>
                <a:schemeClr val="tx1"/>
              </a:solidFill>
              <a:latin typeface="標楷體" pitchFamily="65" charset="-120"/>
              <a:ea typeface="標楷體" pitchFamily="65" charset="-120"/>
            </a:endParaRPr>
          </a:p>
          <a:p>
            <a:pPr marL="533400" indent="-533400"/>
            <a:r>
              <a:rPr lang="en-US" altLang="zh-TW" sz="2800" dirty="0" smtClean="0">
                <a:solidFill>
                  <a:schemeClr val="tx1"/>
                </a:solidFill>
                <a:latin typeface="標楷體" pitchFamily="65" charset="-120"/>
                <a:ea typeface="標楷體" pitchFamily="65" charset="-120"/>
              </a:rPr>
              <a:t>(</a:t>
            </a:r>
            <a:r>
              <a:rPr lang="en-US" altLang="zh-TW" sz="2800" dirty="0">
                <a:solidFill>
                  <a:schemeClr val="tx1"/>
                </a:solidFill>
                <a:latin typeface="標楷體" pitchFamily="65" charset="-120"/>
                <a:ea typeface="標楷體" pitchFamily="65" charset="-120"/>
              </a:rPr>
              <a:t>1</a:t>
            </a:r>
            <a:r>
              <a:rPr lang="en-US" altLang="zh-TW" sz="2800" dirty="0" smtClean="0">
                <a:solidFill>
                  <a:schemeClr val="tx1"/>
                </a:solidFill>
                <a:latin typeface="標楷體" pitchFamily="65" charset="-120"/>
                <a:ea typeface="標楷體" pitchFamily="65" charset="-120"/>
              </a:rPr>
              <a:t>)</a:t>
            </a:r>
            <a:r>
              <a:rPr lang="zh-TW" altLang="zh-TW" sz="2800" dirty="0" smtClean="0">
                <a:solidFill>
                  <a:schemeClr val="tx1"/>
                </a:solidFill>
                <a:latin typeface="標楷體" pitchFamily="65" charset="-120"/>
                <a:ea typeface="標楷體" pitchFamily="65" charset="-120"/>
              </a:rPr>
              <a:t>廠商</a:t>
            </a:r>
            <a:r>
              <a:rPr lang="zh-TW" altLang="zh-TW" sz="2800" dirty="0">
                <a:solidFill>
                  <a:schemeClr val="tx1"/>
                </a:solidFill>
                <a:latin typeface="標楷體" pitchFamily="65" charset="-120"/>
                <a:ea typeface="標楷體" pitchFamily="65" charset="-120"/>
              </a:rPr>
              <a:t>如提出擬採用廠牌</a:t>
            </a:r>
            <a:r>
              <a:rPr lang="en-US" altLang="zh-TW" sz="2800" dirty="0">
                <a:solidFill>
                  <a:schemeClr val="tx1"/>
                </a:solidFill>
                <a:latin typeface="標楷體" pitchFamily="65" charset="-120"/>
                <a:ea typeface="標楷體" pitchFamily="65" charset="-120"/>
              </a:rPr>
              <a:t>D</a:t>
            </a:r>
            <a:r>
              <a:rPr lang="zh-TW" altLang="zh-TW" sz="2800" dirty="0">
                <a:solidFill>
                  <a:schemeClr val="tx1"/>
                </a:solidFill>
                <a:latin typeface="標楷體" pitchFamily="65" charset="-120"/>
                <a:ea typeface="標楷體" pitchFamily="65" charset="-120"/>
              </a:rPr>
              <a:t>之同等品</a:t>
            </a:r>
            <a:r>
              <a:rPr lang="zh-TW"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應提出何種資料供</a:t>
            </a:r>
            <a:r>
              <a:rPr lang="zh-TW" altLang="zh-TW" sz="2800" dirty="0" smtClean="0">
                <a:solidFill>
                  <a:schemeClr val="tx1"/>
                </a:solidFill>
                <a:latin typeface="標楷體" pitchFamily="65" charset="-120"/>
                <a:ea typeface="標楷體" pitchFamily="65" charset="-120"/>
              </a:rPr>
              <a:t>機關</a:t>
            </a:r>
            <a:r>
              <a:rPr lang="zh-TW" altLang="en-US" sz="2800" dirty="0" smtClean="0">
                <a:solidFill>
                  <a:schemeClr val="tx1"/>
                </a:solidFill>
                <a:latin typeface="標楷體" pitchFamily="65" charset="-120"/>
                <a:ea typeface="標楷體" pitchFamily="65" charset="-120"/>
              </a:rPr>
              <a:t>審查？</a:t>
            </a:r>
            <a:endParaRPr lang="zh-TW" altLang="zh-TW" sz="2800" dirty="0">
              <a:solidFill>
                <a:schemeClr val="tx1"/>
              </a:solidFill>
              <a:latin typeface="標楷體" pitchFamily="65" charset="-120"/>
              <a:ea typeface="標楷體" pitchFamily="65" charset="-120"/>
            </a:endParaRPr>
          </a:p>
          <a:p>
            <a:pPr marL="533400" indent="-533400"/>
            <a:r>
              <a:rPr lang="en-US" altLang="zh-TW" sz="2800" dirty="0">
                <a:solidFill>
                  <a:schemeClr val="tx1"/>
                </a:solidFill>
                <a:latin typeface="標楷體" pitchFamily="65" charset="-120"/>
                <a:ea typeface="標楷體" pitchFamily="65" charset="-120"/>
              </a:rPr>
              <a:t>(2</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承上，機關應如何審查？</a:t>
            </a:r>
            <a:endParaRPr lang="en-US" altLang="zh-TW" sz="2800" dirty="0" smtClean="0">
              <a:solidFill>
                <a:schemeClr val="tx1"/>
              </a:solidFill>
              <a:latin typeface="標楷體" pitchFamily="65" charset="-120"/>
              <a:ea typeface="標楷體" pitchFamily="65" charset="-120"/>
            </a:endParaRPr>
          </a:p>
          <a:p>
            <a:pPr marL="533400" indent="-533400"/>
            <a:r>
              <a:rPr lang="en-US" altLang="zh-TW" sz="2800" dirty="0" smtClean="0">
                <a:solidFill>
                  <a:schemeClr val="tx1"/>
                </a:solidFill>
                <a:latin typeface="標楷體" pitchFamily="65" charset="-120"/>
                <a:ea typeface="標楷體" pitchFamily="65" charset="-120"/>
              </a:rPr>
              <a:t>(3)</a:t>
            </a:r>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列舉之廠牌</a:t>
            </a:r>
            <a:r>
              <a:rPr lang="zh-TW" altLang="en-US" sz="2800" dirty="0" smtClean="0">
                <a:solidFill>
                  <a:schemeClr val="tx1"/>
                </a:solidFill>
                <a:latin typeface="標楷體" pitchFamily="65" charset="-120"/>
                <a:ea typeface="標楷體" pitchFamily="65" charset="-120"/>
              </a:rPr>
              <a:t>與</a:t>
            </a:r>
            <a:r>
              <a:rPr lang="zh-TW" altLang="en-US" sz="28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未列舉廠牌</a:t>
            </a:r>
            <a:r>
              <a:rPr lang="zh-TW" altLang="en-US" sz="2800" dirty="0" smtClean="0">
                <a:solidFill>
                  <a:schemeClr val="tx1"/>
                </a:solidFill>
                <a:latin typeface="標楷體" pitchFamily="65" charset="-120"/>
                <a:ea typeface="標楷體" pitchFamily="65" charset="-120"/>
              </a:rPr>
              <a:t>使用上有無差異</a:t>
            </a:r>
            <a:r>
              <a:rPr lang="en-US" altLang="zh-TW" sz="2800" dirty="0" smtClean="0">
                <a:solidFill>
                  <a:schemeClr val="tx1"/>
                </a:solidFill>
                <a:latin typeface="標楷體" pitchFamily="65" charset="-120"/>
                <a:ea typeface="標楷體" pitchFamily="65" charset="-120"/>
              </a:rPr>
              <a:t>?</a:t>
            </a:r>
            <a:endParaRPr lang="zh-TW" altLang="zh-TW" sz="2800" dirty="0">
              <a:solidFill>
                <a:schemeClr val="tx1"/>
              </a:solidFill>
              <a:latin typeface="標楷體" pitchFamily="65" charset="-120"/>
              <a:ea typeface="標楷體" pitchFamily="65" charset="-120"/>
            </a:endParaRPr>
          </a:p>
        </p:txBody>
      </p:sp>
      <p:sp>
        <p:nvSpPr>
          <p:cNvPr id="4" name="標題 4"/>
          <p:cNvSpPr txBox="1">
            <a:spLocks/>
          </p:cNvSpPr>
          <p:nvPr/>
        </p:nvSpPr>
        <p:spPr>
          <a:xfrm>
            <a:off x="469032" y="527646"/>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625475" lvl="1" indent="-369888">
              <a:lnSpc>
                <a:spcPct val="95000"/>
              </a:lnSpc>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zh-TW" altLang="en-US" sz="4000" dirty="0" smtClean="0">
                <a:solidFill>
                  <a:schemeClr val="tx1"/>
                </a:solidFill>
                <a:effectLst>
                  <a:outerShdw blurRad="38100" dist="38100" dir="2700000" algn="tl">
                    <a:srgbClr val="C0C0C0"/>
                  </a:outerShdw>
                </a:effectLst>
                <a:latin typeface="標楷體" pitchFamily="65" charset="-120"/>
                <a:ea typeface="標楷體" pitchFamily="65" charset="-120"/>
              </a:rPr>
              <a:t>契約</a:t>
            </a:r>
            <a:r>
              <a:rPr lang="zh-TW" altLang="en-US" sz="4000" dirty="0">
                <a:solidFill>
                  <a:schemeClr val="tx1"/>
                </a:solidFill>
                <a:effectLst>
                  <a:outerShdw blurRad="38100" dist="38100" dir="2700000" algn="tl">
                    <a:srgbClr val="C0C0C0"/>
                  </a:outerShdw>
                </a:effectLst>
                <a:latin typeface="標楷體" pitchFamily="65" charset="-120"/>
                <a:ea typeface="標楷體" pitchFamily="65" charset="-120"/>
              </a:rPr>
              <a:t>變更、同等品及替代方案</a:t>
            </a:r>
            <a:endParaRPr lang="en-US" altLang="zh-TW" sz="4000" dirty="0">
              <a:solidFill>
                <a:schemeClr val="tx1"/>
              </a:solidFill>
              <a:effectLst>
                <a:outerShdw blurRad="38100" dist="38100" dir="2700000" algn="tl">
                  <a:srgbClr val="C0C0C0"/>
                </a:outerShdw>
              </a:effectLst>
              <a:latin typeface="標楷體" pitchFamily="65" charset="-120"/>
              <a:ea typeface="標楷體" pitchFamily="65" charset="-120"/>
            </a:endParaRPr>
          </a:p>
          <a:p>
            <a:pPr marL="625475" lvl="1" indent="-369888">
              <a:lnSpc>
                <a:spcPct val="95000"/>
              </a:lnSpc>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endParaRPr lang="en-US" altLang="zh-TW" sz="4000" dirty="0">
              <a:solidFill>
                <a:schemeClr val="tx1"/>
              </a:solidFill>
              <a:effectLst>
                <a:outerShdw blurRad="38100" dist="38100" dir="2700000" algn="tl">
                  <a:srgbClr val="C0C0C0"/>
                </a:outerShdw>
              </a:effectLst>
              <a:latin typeface="標楷體" pitchFamily="65" charset="-120"/>
              <a:ea typeface="標楷體" pitchFamily="65" charset="-120"/>
            </a:endParaRPr>
          </a:p>
        </p:txBody>
      </p:sp>
      <p:pic>
        <p:nvPicPr>
          <p:cNvPr id="21709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112" y="5247919"/>
            <a:ext cx="1805027" cy="133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69395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27584" y="1484784"/>
            <a:ext cx="7408333" cy="3450696"/>
          </a:xfrm>
        </p:spPr>
        <p:txBody>
          <a:bodyPr>
            <a:normAutofit fontScale="85000" lnSpcReduction="20000"/>
          </a:bodyPr>
          <a:lstStyle/>
          <a:p>
            <a:pPr marL="109537" indent="0">
              <a:buNone/>
            </a:pPr>
            <a:r>
              <a:rPr lang="zh-TW" altLang="en-US" sz="2000" dirty="0">
                <a:solidFill>
                  <a:srgbClr val="990033"/>
                </a:solidFill>
                <a:latin typeface="標楷體" panose="03000509000000000000" pitchFamily="65" charset="-120"/>
                <a:ea typeface="標楷體" panose="03000509000000000000" pitchFamily="65" charset="-120"/>
              </a:rPr>
              <a:t>（本法</a:t>
            </a:r>
            <a:r>
              <a:rPr lang="zh-TW" altLang="en-US" sz="2000" dirty="0" smtClean="0">
                <a:solidFill>
                  <a:srgbClr val="990033"/>
                </a:solidFill>
                <a:latin typeface="標楷體" panose="03000509000000000000" pitchFamily="65" charset="-120"/>
                <a:ea typeface="標楷體" panose="03000509000000000000" pitchFamily="65" charset="-120"/>
              </a:rPr>
              <a:t>）</a:t>
            </a:r>
            <a:endParaRPr lang="en-US" altLang="zh-TW" sz="2000" dirty="0" smtClean="0">
              <a:solidFill>
                <a:srgbClr val="990033"/>
              </a:solidFill>
              <a:latin typeface="標楷體" panose="03000509000000000000" pitchFamily="65" charset="-120"/>
              <a:ea typeface="標楷體" panose="03000509000000000000" pitchFamily="65" charset="-120"/>
            </a:endParaRPr>
          </a:p>
          <a:p>
            <a:pPr marL="109537" indent="0">
              <a:buNone/>
            </a:pPr>
            <a:r>
              <a:rPr lang="zh-TW" altLang="zh-TW" sz="2000" b="1" dirty="0" smtClean="0">
                <a:latin typeface="標楷體" panose="03000509000000000000" pitchFamily="65" charset="-120"/>
                <a:ea typeface="標楷體" panose="03000509000000000000" pitchFamily="65" charset="-120"/>
              </a:rPr>
              <a:t>第三十五</a:t>
            </a:r>
            <a:r>
              <a:rPr lang="zh-TW" altLang="zh-TW" sz="2000" b="1" dirty="0">
                <a:latin typeface="標楷體" panose="03000509000000000000" pitchFamily="65" charset="-120"/>
                <a:ea typeface="標楷體" panose="03000509000000000000" pitchFamily="65" charset="-120"/>
              </a:rPr>
              <a:t>條</a:t>
            </a:r>
            <a:r>
              <a:rPr lang="zh-TW" altLang="zh-TW" sz="2000" dirty="0">
                <a:latin typeface="標楷體" panose="03000509000000000000" pitchFamily="65" charset="-120"/>
                <a:ea typeface="標楷體" panose="03000509000000000000" pitchFamily="65" charset="-120"/>
              </a:rPr>
              <a:t>　　機關得於招標文件中規定，允許廠商在不降低原有功能條件下，得就技術、工法、材料或設備，提出可縮減工期、減省經費或提高效率之替代方案。其實施辦法，由主管機關定之</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09537" indent="0">
              <a:buNone/>
            </a:pPr>
            <a:endParaRPr lang="en-US" altLang="zh-TW" sz="2000" dirty="0" smtClean="0">
              <a:latin typeface="標楷體" panose="03000509000000000000" pitchFamily="65" charset="-120"/>
              <a:ea typeface="標楷體" panose="03000509000000000000" pitchFamily="65" charset="-120"/>
            </a:endParaRPr>
          </a:p>
          <a:p>
            <a:pPr marL="109537" indent="0">
              <a:buNone/>
            </a:pPr>
            <a:r>
              <a:rPr lang="zh-TW" altLang="en-US" sz="2100" dirty="0" smtClean="0">
                <a:solidFill>
                  <a:srgbClr val="990033"/>
                </a:solidFill>
                <a:latin typeface="標楷體" panose="03000509000000000000" pitchFamily="65" charset="-120"/>
                <a:ea typeface="標楷體" panose="03000509000000000000" pitchFamily="65" charset="-120"/>
              </a:rPr>
              <a:t>（替代方案實施辦法</a:t>
            </a:r>
            <a:r>
              <a:rPr lang="zh-TW" altLang="en-US" sz="2100" dirty="0">
                <a:solidFill>
                  <a:srgbClr val="990033"/>
                </a:solidFill>
                <a:latin typeface="標楷體" panose="03000509000000000000" pitchFamily="65" charset="-120"/>
                <a:ea typeface="標楷體" panose="03000509000000000000" pitchFamily="65" charset="-120"/>
              </a:rPr>
              <a:t>）</a:t>
            </a:r>
            <a:endParaRPr lang="en-US" altLang="zh-TW" sz="2100" dirty="0">
              <a:solidFill>
                <a:srgbClr val="990033"/>
              </a:solidFill>
              <a:latin typeface="標楷體" panose="03000509000000000000" pitchFamily="65" charset="-120"/>
              <a:ea typeface="標楷體" panose="03000509000000000000" pitchFamily="65" charset="-120"/>
            </a:endParaRPr>
          </a:p>
          <a:p>
            <a:pPr marL="109537" indent="0">
              <a:buNone/>
            </a:pPr>
            <a:r>
              <a:rPr lang="zh-TW" altLang="zh-TW" sz="2100" b="1" dirty="0" smtClean="0">
                <a:latin typeface="標楷體" panose="03000509000000000000" pitchFamily="65" charset="-120"/>
                <a:ea typeface="標楷體" panose="03000509000000000000" pitchFamily="65" charset="-120"/>
              </a:rPr>
              <a:t>第十三</a:t>
            </a:r>
            <a:r>
              <a:rPr lang="zh-TW" altLang="zh-TW" sz="2100" b="1" dirty="0">
                <a:latin typeface="標楷體" panose="03000509000000000000" pitchFamily="65" charset="-120"/>
                <a:ea typeface="標楷體" panose="03000509000000000000" pitchFamily="65" charset="-120"/>
              </a:rPr>
              <a:t>條</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機關於招標文件中規定允許廠商於得標後提出替代方案且定有獎勵措施者，其獎勵額度，以不逾所減省契約價金之百分之五十為限。所減省之契約價金，並應扣除機關為處理替代方案所增加之必要費用</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09537" indent="0">
              <a:buNone/>
            </a:pPr>
            <a:r>
              <a:rPr lang="zh-TW" altLang="zh-TW" sz="2100" b="1" dirty="0">
                <a:latin typeface="標楷體" panose="03000509000000000000" pitchFamily="65" charset="-120"/>
                <a:ea typeface="標楷體" panose="03000509000000000000" pitchFamily="65" charset="-120"/>
              </a:rPr>
              <a:t>第十四條</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機關審查替代方案，得視個案情形成立審查小組為之，並得邀請專家、學者、規劃設計者與會協助。必要時並得將替代方案之一部或全部委託審查。</a:t>
            </a:r>
            <a:endParaRPr lang="zh-TW" altLang="en-US" sz="2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41</a:t>
            </a:fld>
            <a:endParaRPr lang="en-GB" altLang="zh-TW"/>
          </a:p>
        </p:txBody>
      </p:sp>
      <p:sp>
        <p:nvSpPr>
          <p:cNvPr id="3" name="標題 2"/>
          <p:cNvSpPr>
            <a:spLocks noGrp="1"/>
          </p:cNvSpPr>
          <p:nvPr>
            <p:ph type="title"/>
          </p:nvPr>
        </p:nvSpPr>
        <p:spPr>
          <a:xfrm>
            <a:off x="1187624" y="274638"/>
            <a:ext cx="7499176" cy="1143000"/>
          </a:xfrm>
        </p:spPr>
        <p:txBody>
          <a:bodyPr/>
          <a:lstStyle/>
          <a:p>
            <a:r>
              <a:rPr lang="zh-TW" altLang="en-US" dirty="0" smtClean="0"/>
              <a:t>替代方案實施辦法</a:t>
            </a:r>
            <a:endParaRPr lang="zh-TW" alt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422" y="4709626"/>
            <a:ext cx="949946" cy="176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258648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368415299"/>
              </p:ext>
            </p:extLst>
          </p:nvPr>
        </p:nvGraphicFramePr>
        <p:xfrm>
          <a:off x="457200" y="1481138"/>
          <a:ext cx="8229600" cy="3205480"/>
        </p:xfrm>
        <a:graphic>
          <a:graphicData uri="http://schemas.openxmlformats.org/drawingml/2006/table">
            <a:tbl>
              <a:tblPr firstRow="1" bandRow="1">
                <a:tableStyleId>{5C22544A-7EE6-4342-B048-85BDC9FD1C3A}</a:tableStyleId>
              </a:tblPr>
              <a:tblGrid>
                <a:gridCol w="1645920"/>
                <a:gridCol w="1172736"/>
                <a:gridCol w="2088232"/>
                <a:gridCol w="1676792"/>
                <a:gridCol w="1645920"/>
              </a:tblGrid>
              <a:tr h="370840">
                <a:tc>
                  <a:txBody>
                    <a:bodyPr/>
                    <a:lstStyle/>
                    <a:p>
                      <a:pPr algn="ctr"/>
                      <a:r>
                        <a:rPr lang="zh-TW" altLang="en-US" dirty="0" smtClean="0"/>
                        <a:t>區別</a:t>
                      </a:r>
                      <a:endParaRPr lang="zh-TW" altLang="en-US" dirty="0"/>
                    </a:p>
                  </a:txBody>
                  <a:tcPr/>
                </a:tc>
                <a:tc>
                  <a:txBody>
                    <a:bodyPr/>
                    <a:lstStyle/>
                    <a:p>
                      <a:pPr algn="ctr"/>
                      <a:r>
                        <a:rPr lang="zh-TW" altLang="en-US" dirty="0" smtClean="0"/>
                        <a:t>發動者</a:t>
                      </a:r>
                      <a:endParaRPr lang="zh-TW" altLang="en-US" dirty="0"/>
                    </a:p>
                  </a:txBody>
                  <a:tcPr/>
                </a:tc>
                <a:tc>
                  <a:txBody>
                    <a:bodyPr/>
                    <a:lstStyle/>
                    <a:p>
                      <a:pPr algn="ctr"/>
                      <a:r>
                        <a:rPr lang="zh-TW" altLang="en-US" dirty="0" smtClean="0"/>
                        <a:t>適用法條</a:t>
                      </a:r>
                      <a:endParaRPr lang="zh-TW" altLang="en-US" dirty="0"/>
                    </a:p>
                  </a:txBody>
                  <a:tcPr/>
                </a:tc>
                <a:tc>
                  <a:txBody>
                    <a:bodyPr/>
                    <a:lstStyle/>
                    <a:p>
                      <a:pPr algn="ctr"/>
                      <a:r>
                        <a:rPr lang="zh-TW" altLang="en-US" dirty="0" smtClean="0"/>
                        <a:t>價差</a:t>
                      </a:r>
                      <a:endParaRPr lang="zh-TW" altLang="en-US" dirty="0"/>
                    </a:p>
                  </a:txBody>
                  <a:tcPr/>
                </a:tc>
                <a:tc>
                  <a:txBody>
                    <a:bodyPr/>
                    <a:lstStyle/>
                    <a:p>
                      <a:pPr algn="ctr"/>
                      <a:r>
                        <a:rPr lang="zh-TW" altLang="en-US" dirty="0" smtClean="0"/>
                        <a:t>審查</a:t>
                      </a:r>
                      <a:endParaRPr lang="zh-TW" altLang="en-US" dirty="0"/>
                    </a:p>
                  </a:txBody>
                  <a:tcPr/>
                </a:tc>
              </a:tr>
              <a:tr h="370840">
                <a:tc>
                  <a:txBody>
                    <a:bodyPr/>
                    <a:lstStyle/>
                    <a:p>
                      <a:r>
                        <a:rPr lang="zh-TW" altLang="en-US" dirty="0" smtClean="0">
                          <a:latin typeface="標楷體" panose="03000509000000000000" pitchFamily="65" charset="-120"/>
                          <a:ea typeface="標楷體" panose="03000509000000000000" pitchFamily="65" charset="-120"/>
                        </a:rPr>
                        <a:t>使用替代方案</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廠商</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本法３５</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替代方案實施辦法</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能減不能增，如減少時最多可獎勵</a:t>
                      </a:r>
                      <a:r>
                        <a:rPr lang="en-US" altLang="zh-TW" dirty="0" smtClean="0">
                          <a:latin typeface="標楷體" panose="03000509000000000000" pitchFamily="65" charset="-120"/>
                          <a:ea typeface="標楷體" panose="03000509000000000000" pitchFamily="65" charset="-120"/>
                        </a:rPr>
                        <a:t>50%</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要</a:t>
                      </a:r>
                      <a:endParaRPr lang="zh-TW" altLang="en-US" dirty="0">
                        <a:latin typeface="標楷體" panose="03000509000000000000" pitchFamily="65" charset="-120"/>
                        <a:ea typeface="標楷體" panose="03000509000000000000" pitchFamily="65"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使用同等品</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廠商</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採購法２６條注意事項</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能減不能增</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要</a:t>
                      </a:r>
                      <a:endParaRPr lang="zh-TW" altLang="en-US" dirty="0">
                        <a:latin typeface="標楷體" panose="03000509000000000000" pitchFamily="65" charset="-120"/>
                        <a:ea typeface="標楷體" panose="03000509000000000000" pitchFamily="65" charset="-120"/>
                      </a:endParaRPr>
                    </a:p>
                  </a:txBody>
                  <a:tcPr/>
                </a:tc>
              </a:tr>
              <a:tr h="370840">
                <a:tc>
                  <a:txBody>
                    <a:bodyPr/>
                    <a:lstStyle/>
                    <a:p>
                      <a:r>
                        <a:rPr lang="zh-TW" altLang="en-US" dirty="0" smtClean="0">
                          <a:latin typeface="標楷體" panose="03000509000000000000" pitchFamily="65" charset="-120"/>
                          <a:ea typeface="標楷體" panose="03000509000000000000" pitchFamily="65" charset="-120"/>
                        </a:rPr>
                        <a:t>廠商要求契約變更</a:t>
                      </a:r>
                      <a:endParaRPr lang="zh-TW" altLang="en-US" dirty="0">
                        <a:latin typeface="標楷體" panose="03000509000000000000" pitchFamily="65" charset="-120"/>
                        <a:ea typeface="標楷體" panose="03000509000000000000" pitchFamily="65" charset="-120"/>
                      </a:endParaRPr>
                    </a:p>
                  </a:txBody>
                  <a:tcPr/>
                </a:tc>
                <a:tc>
                  <a:txBody>
                    <a:bodyPr/>
                    <a:lstStyle/>
                    <a:p>
                      <a:pPr algn="ctr"/>
                      <a:r>
                        <a:rPr lang="zh-TW" altLang="en-US" dirty="0" smtClean="0">
                          <a:latin typeface="標楷體" panose="03000509000000000000" pitchFamily="65" charset="-120"/>
                          <a:ea typeface="標楷體" panose="03000509000000000000" pitchFamily="65" charset="-120"/>
                        </a:rPr>
                        <a:t>廠商</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本法２２</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契約要項２１</a:t>
                      </a:r>
                      <a:endParaRPr lang="zh-TW" altLang="en-US" dirty="0">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anose="03000509000000000000" pitchFamily="65" charset="-120"/>
                          <a:ea typeface="標楷體" panose="03000509000000000000" pitchFamily="65" charset="-120"/>
                        </a:rPr>
                        <a:t>能減不能增</a:t>
                      </a:r>
                    </a:p>
                  </a:txBody>
                  <a:tcPr/>
                </a:tc>
                <a:tc>
                  <a:txBody>
                    <a:bodyPr/>
                    <a:lstStyle/>
                    <a:p>
                      <a:pPr algn="ctr"/>
                      <a:r>
                        <a:rPr lang="zh-TW" altLang="en-US" dirty="0" smtClean="0">
                          <a:latin typeface="標楷體" panose="03000509000000000000" pitchFamily="65" charset="-120"/>
                          <a:ea typeface="標楷體" panose="03000509000000000000" pitchFamily="65" charset="-120"/>
                        </a:rPr>
                        <a:t>要</a:t>
                      </a:r>
                      <a:endParaRPr lang="zh-TW" altLang="en-US" dirty="0">
                        <a:latin typeface="標楷體" panose="03000509000000000000" pitchFamily="65" charset="-120"/>
                        <a:ea typeface="標楷體" panose="03000509000000000000" pitchFamily="65" charset="-120"/>
                      </a:endParaRPr>
                    </a:p>
                  </a:txBody>
                  <a:tcPr/>
                </a:tc>
              </a:tr>
              <a:tr h="370840">
                <a:tc>
                  <a:txBody>
                    <a:bodyPr/>
                    <a:lstStyle/>
                    <a:p>
                      <a:r>
                        <a:rPr lang="zh-TW" altLang="en-US" dirty="0" smtClean="0">
                          <a:solidFill>
                            <a:srgbClr val="33CC33"/>
                          </a:solidFill>
                          <a:latin typeface="標楷體" panose="03000509000000000000" pitchFamily="65" charset="-120"/>
                          <a:ea typeface="標楷體" panose="03000509000000000000" pitchFamily="65" charset="-120"/>
                        </a:rPr>
                        <a:t>機關要求契約變更</a:t>
                      </a:r>
                      <a:endParaRPr lang="zh-TW" altLang="en-US" dirty="0">
                        <a:solidFill>
                          <a:srgbClr val="33CC33"/>
                        </a:solidFill>
                        <a:latin typeface="標楷體" panose="03000509000000000000" pitchFamily="65" charset="-120"/>
                        <a:ea typeface="標楷體" panose="03000509000000000000" pitchFamily="65" charset="-120"/>
                      </a:endParaRPr>
                    </a:p>
                  </a:txBody>
                  <a:tcPr/>
                </a:tc>
                <a:tc>
                  <a:txBody>
                    <a:bodyPr/>
                    <a:lstStyle/>
                    <a:p>
                      <a:pPr algn="ctr"/>
                      <a:r>
                        <a:rPr lang="zh-TW" altLang="en-US" b="1" dirty="0" smtClean="0">
                          <a:solidFill>
                            <a:srgbClr val="33CC33"/>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a:t>
                      </a:r>
                      <a:endParaRPr lang="zh-TW" altLang="en-US" b="1" dirty="0">
                        <a:solidFill>
                          <a:srgbClr val="33CC33"/>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dirty="0" smtClean="0">
                          <a:solidFill>
                            <a:srgbClr val="33CC33"/>
                          </a:solidFill>
                          <a:latin typeface="標楷體" panose="03000509000000000000" pitchFamily="65" charset="-120"/>
                          <a:ea typeface="標楷體" panose="03000509000000000000" pitchFamily="65" charset="-120"/>
                        </a:rPr>
                        <a:t>本法２２</a:t>
                      </a:r>
                      <a:endParaRPr lang="en-US" altLang="zh-TW" dirty="0" smtClean="0">
                        <a:solidFill>
                          <a:srgbClr val="33CC33"/>
                        </a:solidFill>
                        <a:latin typeface="標楷體" panose="03000509000000000000" pitchFamily="65" charset="-120"/>
                        <a:ea typeface="標楷體" panose="03000509000000000000" pitchFamily="65" charset="-120"/>
                      </a:endParaRPr>
                    </a:p>
                    <a:p>
                      <a:r>
                        <a:rPr lang="zh-TW" altLang="en-US" dirty="0" smtClean="0">
                          <a:solidFill>
                            <a:srgbClr val="33CC33"/>
                          </a:solidFill>
                          <a:latin typeface="標楷體" panose="03000509000000000000" pitchFamily="65" charset="-120"/>
                          <a:ea typeface="標楷體" panose="03000509000000000000" pitchFamily="65" charset="-120"/>
                        </a:rPr>
                        <a:t>契約要項２０</a:t>
                      </a:r>
                      <a:endParaRPr lang="zh-TW" altLang="en-US" dirty="0">
                        <a:solidFill>
                          <a:srgbClr val="33CC33"/>
                        </a:solidFill>
                        <a:latin typeface="標楷體" panose="03000509000000000000" pitchFamily="65" charset="-120"/>
                        <a:ea typeface="標楷體" panose="03000509000000000000" pitchFamily="65" charset="-120"/>
                      </a:endParaRPr>
                    </a:p>
                  </a:txBody>
                  <a:tcPr/>
                </a:tc>
                <a:tc>
                  <a:txBody>
                    <a:bodyPr/>
                    <a:lstStyle/>
                    <a:p>
                      <a:r>
                        <a:rPr lang="zh-TW" altLang="en-US" dirty="0" smtClean="0">
                          <a:solidFill>
                            <a:srgbClr val="33CC33"/>
                          </a:solidFill>
                          <a:latin typeface="標楷體" panose="03000509000000000000" pitchFamily="65" charset="-120"/>
                          <a:ea typeface="標楷體" panose="03000509000000000000" pitchFamily="65" charset="-120"/>
                        </a:rPr>
                        <a:t>可減可增</a:t>
                      </a:r>
                      <a:endParaRPr lang="zh-TW" altLang="en-US" dirty="0">
                        <a:solidFill>
                          <a:srgbClr val="33CC33"/>
                        </a:solidFill>
                        <a:latin typeface="標楷體" panose="03000509000000000000" pitchFamily="65" charset="-120"/>
                        <a:ea typeface="標楷體" panose="03000509000000000000" pitchFamily="65" charset="-120"/>
                      </a:endParaRPr>
                    </a:p>
                  </a:txBody>
                  <a:tcPr/>
                </a:tc>
                <a:tc>
                  <a:txBody>
                    <a:bodyPr/>
                    <a:lstStyle/>
                    <a:p>
                      <a:pPr algn="ctr"/>
                      <a:r>
                        <a:rPr lang="zh-TW" altLang="en-US" dirty="0" smtClean="0">
                          <a:solidFill>
                            <a:srgbClr val="33CC33"/>
                          </a:solidFill>
                          <a:latin typeface="標楷體" panose="03000509000000000000" pitchFamily="65" charset="-120"/>
                          <a:ea typeface="標楷體" panose="03000509000000000000" pitchFamily="65" charset="-120"/>
                        </a:rPr>
                        <a:t>要</a:t>
                      </a:r>
                      <a:endParaRPr lang="zh-TW" altLang="en-US" dirty="0">
                        <a:solidFill>
                          <a:srgbClr val="33CC33"/>
                        </a:solidFill>
                        <a:latin typeface="標楷體" panose="03000509000000000000" pitchFamily="65" charset="-120"/>
                        <a:ea typeface="標楷體" panose="03000509000000000000" pitchFamily="65" charset="-120"/>
                      </a:endParaRPr>
                    </a:p>
                  </a:txBody>
                  <a:tcPr/>
                </a:tc>
              </a:tr>
            </a:tbl>
          </a:graphicData>
        </a:graphic>
      </p:graphicFrame>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42</a:t>
            </a:fld>
            <a:endParaRPr lang="en-GB" altLang="zh-TW"/>
          </a:p>
        </p:txBody>
      </p:sp>
      <p:sp>
        <p:nvSpPr>
          <p:cNvPr id="3" name="標題 2"/>
          <p:cNvSpPr>
            <a:spLocks noGrp="1"/>
          </p:cNvSpPr>
          <p:nvPr>
            <p:ph type="title"/>
          </p:nvPr>
        </p:nvSpPr>
        <p:spPr/>
        <p:txBody>
          <a:bodyPr>
            <a:normAutofit/>
          </a:bodyPr>
          <a:lstStyle/>
          <a:p>
            <a:r>
              <a:rPr lang="zh-TW" altLang="en-US" sz="3200" dirty="0" smtClean="0"/>
              <a:t>同等品、契約變更及替代方案比較表</a:t>
            </a:r>
            <a:endParaRPr lang="zh-TW" altLang="en-US" sz="3200" dirty="0"/>
          </a:p>
        </p:txBody>
      </p:sp>
      <p:sp>
        <p:nvSpPr>
          <p:cNvPr id="6" name="文字方塊 5"/>
          <p:cNvSpPr txBox="1"/>
          <p:nvPr/>
        </p:nvSpPr>
        <p:spPr>
          <a:xfrm>
            <a:off x="2051720" y="4725144"/>
            <a:ext cx="6120680" cy="1754326"/>
          </a:xfrm>
          <a:prstGeom prst="rect">
            <a:avLst/>
          </a:prstGeom>
          <a:noFill/>
        </p:spPr>
        <p:txBody>
          <a:bodyPr wrap="square" rtlCol="0">
            <a:spAutoFit/>
          </a:bodyPr>
          <a:lstStyle/>
          <a:p>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a:t>
            </a:r>
            <a:endPar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82563" indent="-182563"/>
            <a:r>
              <a:rPr lang="en-US" altLang="zh-TW" dirty="0" smtClean="0">
                <a:solidFill>
                  <a:srgbClr val="FF0000"/>
                </a:solidFill>
                <a:latin typeface="標楷體" panose="03000509000000000000" pitchFamily="65" charset="-120"/>
                <a:ea typeface="標楷體" panose="03000509000000000000" pitchFamily="65" charset="-120"/>
              </a:rPr>
              <a:t>1.</a:t>
            </a:r>
            <a:r>
              <a:rPr lang="zh-TW" altLang="en-US" dirty="0" smtClean="0">
                <a:solidFill>
                  <a:srgbClr val="FF0000"/>
                </a:solidFill>
                <a:latin typeface="標楷體" panose="03000509000000000000" pitchFamily="65" charset="-120"/>
                <a:ea typeface="標楷體" panose="03000509000000000000" pitchFamily="65" charset="-120"/>
              </a:rPr>
              <a:t>招標文件未列之廠牌，</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使用同等品只有時機上未受限制，其餘與廠商要求契約變更相同。</a:t>
            </a:r>
            <a:endParaRPr lang="en-US" altLang="zh-TW"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82563" indent="-182563"/>
            <a:r>
              <a:rPr lang="en-US" altLang="zh-TW" dirty="0" smtClean="0">
                <a:solidFill>
                  <a:srgbClr val="FF0000"/>
                </a:solidFill>
                <a:latin typeface="標楷體" panose="03000509000000000000" pitchFamily="65" charset="-120"/>
                <a:ea typeface="標楷體" panose="03000509000000000000" pitchFamily="65" charset="-120"/>
              </a:rPr>
              <a:t>2.</a:t>
            </a:r>
            <a:r>
              <a:rPr lang="zh-TW" altLang="en-US" dirty="0" smtClean="0">
                <a:solidFill>
                  <a:srgbClr val="FF0000"/>
                </a:solidFill>
                <a:latin typeface="標楷體" panose="03000509000000000000" pitchFamily="65" charset="-120"/>
                <a:ea typeface="標楷體" panose="03000509000000000000" pitchFamily="65" charset="-120"/>
              </a:rPr>
              <a:t>替代方案具有鼓勵效果，有機會製造雙贏。</a:t>
            </a:r>
            <a:endParaRPr lang="en-US" altLang="zh-TW" dirty="0" smtClean="0">
              <a:solidFill>
                <a:srgbClr val="FF0000"/>
              </a:solidFill>
              <a:latin typeface="標楷體" panose="03000509000000000000" pitchFamily="65" charset="-120"/>
              <a:ea typeface="標楷體" panose="03000509000000000000" pitchFamily="65" charset="-120"/>
            </a:endParaRPr>
          </a:p>
          <a:p>
            <a:pPr marL="182563" indent="-182563"/>
            <a:r>
              <a:rPr lang="en-US" altLang="zh-TW" dirty="0" smtClean="0">
                <a:solidFill>
                  <a:srgbClr val="FF0000"/>
                </a:solidFill>
                <a:latin typeface="標楷體" panose="03000509000000000000" pitchFamily="65" charset="-120"/>
                <a:ea typeface="標楷體" panose="03000509000000000000" pitchFamily="65" charset="-120"/>
              </a:rPr>
              <a:t>3.</a:t>
            </a:r>
            <a:r>
              <a:rPr lang="zh-TW" altLang="en-US" dirty="0" smtClean="0">
                <a:solidFill>
                  <a:srgbClr val="FF0000"/>
                </a:solidFill>
                <a:latin typeface="標楷體" panose="03000509000000000000" pitchFamily="65" charset="-120"/>
                <a:ea typeface="標楷體" panose="03000509000000000000" pitchFamily="65" charset="-120"/>
              </a:rPr>
              <a:t>容許使用同等品，如何審查會造成一定的壓力；最有利標擇最優者較易採購優良產品。</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3515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依招標文件規格投標案例</a:t>
            </a:r>
            <a:endParaRPr lang="zh-TW" altLang="en-US" dirty="0"/>
          </a:p>
        </p:txBody>
      </p:sp>
      <p:sp>
        <p:nvSpPr>
          <p:cNvPr id="6" name="內容版面配置區 5"/>
          <p:cNvSpPr>
            <a:spLocks noGrp="1"/>
          </p:cNvSpPr>
          <p:nvPr>
            <p:ph idx="1"/>
          </p:nvPr>
        </p:nvSpPr>
        <p:spPr/>
        <p:txBody>
          <a:bodyPr/>
          <a:lstStyle/>
          <a:p>
            <a:r>
              <a:rPr lang="zh-TW" altLang="en-US" dirty="0" smtClean="0"/>
              <a:t>購買某食品，規格標準中包括以殘留農藥阿巴丁</a:t>
            </a:r>
            <a:r>
              <a:rPr lang="en-US" altLang="zh-TW" dirty="0" smtClean="0"/>
              <a:t>0.1ppm</a:t>
            </a:r>
            <a:r>
              <a:rPr lang="zh-TW" altLang="en-US" dirty="0" smtClean="0"/>
              <a:t>、亞滅培</a:t>
            </a:r>
            <a:r>
              <a:rPr lang="en-US" altLang="zh-TW" dirty="0" smtClean="0"/>
              <a:t>2.0ppm</a:t>
            </a:r>
            <a:r>
              <a:rPr lang="zh-TW" altLang="en-US" dirty="0" smtClean="0"/>
              <a:t>、福林</a:t>
            </a:r>
            <a:r>
              <a:rPr lang="en-US" altLang="zh-TW" dirty="0" smtClean="0"/>
              <a:t>0.05ppm…</a:t>
            </a:r>
            <a:r>
              <a:rPr lang="zh-TW" altLang="en-US" dirty="0" smtClean="0"/>
              <a:t>等為容許量合格標準，並請廠商投標時提具該食品檢驗合格證明文件</a:t>
            </a:r>
            <a:r>
              <a:rPr lang="zh-TW" altLang="en-US" b="0" dirty="0" smtClean="0"/>
              <a:t>（須為</a:t>
            </a:r>
            <a:r>
              <a:rPr lang="en-US" altLang="zh-TW" b="0" dirty="0" smtClean="0"/>
              <a:t>TAF</a:t>
            </a:r>
            <a:r>
              <a:rPr lang="zh-TW" altLang="en-US" b="0" dirty="0" smtClean="0"/>
              <a:t>認證之檢驗機構出具檢驗報告）</a:t>
            </a:r>
            <a:r>
              <a:rPr lang="zh-TW" altLang="en-US" dirty="0" smtClean="0"/>
              <a:t>。</a:t>
            </a:r>
            <a:endParaRPr lang="en-US" altLang="zh-TW" dirty="0" smtClean="0"/>
          </a:p>
          <a:p>
            <a:pPr lvl="1"/>
            <a:r>
              <a:rPr lang="zh-TW" altLang="en-US" dirty="0" smtClean="0"/>
              <a:t>問題一</a:t>
            </a:r>
            <a:r>
              <a:rPr lang="zh-TW" altLang="en-US" dirty="0"/>
              <a:t>：</a:t>
            </a:r>
            <a:r>
              <a:rPr lang="zh-TW" altLang="en-US" dirty="0" smtClean="0"/>
              <a:t>如廠商提出之檢驗證明文件，均符合招標文件，是否能確認即無殘留農藥？</a:t>
            </a:r>
            <a:endParaRPr lang="en-US" altLang="zh-TW" dirty="0" smtClean="0"/>
          </a:p>
          <a:p>
            <a:pPr lvl="1"/>
            <a:r>
              <a:rPr lang="zh-TW" altLang="en-US" dirty="0" smtClean="0"/>
              <a:t>問題二：除投標文件外，機關另要求於每批交付之食品進行隨機抽驗，均應符合規格標準始能驗收，是否即能確認無殘留農藥？</a:t>
            </a:r>
            <a:endParaRPr lang="en-US" altLang="zh-TW" dirty="0" smtClean="0"/>
          </a:p>
        </p:txBody>
      </p:sp>
      <p:sp>
        <p:nvSpPr>
          <p:cNvPr id="3" name="投影片編號版面配置區 2"/>
          <p:cNvSpPr>
            <a:spLocks noGrp="1"/>
          </p:cNvSpPr>
          <p:nvPr>
            <p:ph type="sldNum" idx="12"/>
          </p:nvPr>
        </p:nvSpPr>
        <p:spPr/>
        <p:txBody>
          <a:bodyPr/>
          <a:lstStyle/>
          <a:p>
            <a:fld id="{B016C52F-F681-4ACE-AFE7-2526B5A4BAE8}" type="slidenum">
              <a:rPr lang="zh-TW" altLang="en-GB" smtClean="0"/>
              <a:pPr/>
              <a:t>43</a:t>
            </a:fld>
            <a:endParaRPr lang="en-GB" altLang="zh-TW" dirty="0"/>
          </a:p>
        </p:txBody>
      </p:sp>
      <p:pic>
        <p:nvPicPr>
          <p:cNvPr id="11266" name="Picture 2" descr="C:\Users\lin-ali\AppData\Local\Microsoft\Windows\Temporary Internet Files\Content.IE5\SV1PBS76\e8b28ce4bcbce5afa6e9a997e5aea4_e7b494log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81128"/>
            <a:ext cx="19168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419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十大健康食品</a:t>
            </a:r>
            <a:endParaRPr lang="zh-TW" altLang="en-US" dirty="0"/>
          </a:p>
        </p:txBody>
      </p:sp>
      <p:sp>
        <p:nvSpPr>
          <p:cNvPr id="4" name="投影片編號版面配置區 3"/>
          <p:cNvSpPr>
            <a:spLocks noGrp="1"/>
          </p:cNvSpPr>
          <p:nvPr>
            <p:ph type="sldNum" idx="12"/>
          </p:nvPr>
        </p:nvSpPr>
        <p:spPr/>
        <p:txBody>
          <a:bodyPr/>
          <a:lstStyle/>
          <a:p>
            <a:fld id="{C010DD55-EA34-493F-A040-69AB7B50A517}" type="slidenum">
              <a:rPr lang="zh-TW" altLang="en-GB" smtClean="0"/>
              <a:pPr/>
              <a:t>44</a:t>
            </a:fld>
            <a:endParaRPr lang="en-GB" altLang="zh-TW"/>
          </a:p>
        </p:txBody>
      </p:sp>
      <p:pic>
        <p:nvPicPr>
          <p:cNvPr id="7170" name="Picture 2" descr="D:\採購法\061121二-桃市工務局\十大健康食品183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3678237" cy="5254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表格 10"/>
          <p:cNvGraphicFramePr>
            <a:graphicFrameLocks noGrp="1"/>
          </p:cNvGraphicFramePr>
          <p:nvPr>
            <p:extLst>
              <p:ext uri="{D42A27DB-BD31-4B8C-83A1-F6EECF244321}">
                <p14:modId xmlns:p14="http://schemas.microsoft.com/office/powerpoint/2010/main" val="2782018794"/>
              </p:ext>
            </p:extLst>
          </p:nvPr>
        </p:nvGraphicFramePr>
        <p:xfrm>
          <a:off x="3923928" y="1119895"/>
          <a:ext cx="4896544" cy="4840723"/>
        </p:xfrm>
        <a:graphic>
          <a:graphicData uri="http://schemas.openxmlformats.org/drawingml/2006/table">
            <a:tbl>
              <a:tblPr/>
              <a:tblGrid>
                <a:gridCol w="4821766"/>
                <a:gridCol w="74778"/>
              </a:tblGrid>
              <a:tr h="173125">
                <a:tc>
                  <a:txBody>
                    <a:bodyPr/>
                    <a:lstStyle/>
                    <a:p>
                      <a:pPr algn="ctr" latinLnBrk="1"/>
                      <a:r>
                        <a:rPr lang="zh-TW" altLang="en-US" sz="1000" b="1" dirty="0">
                          <a:effectLst/>
                        </a:rPr>
                        <a:t>世界衛生組織提出的十大健康食品</a:t>
                      </a:r>
                      <a:endParaRPr lang="zh-TW" altLang="en-US" sz="1000" dirty="0">
                        <a:effectLst/>
                      </a:endParaRPr>
                    </a:p>
                  </a:txBody>
                  <a:tcPr marL="0" marR="0" marT="0" marB="0" anchor="ctr">
                    <a:lnL>
                      <a:noFill/>
                    </a:lnL>
                    <a:lnR>
                      <a:noFill/>
                    </a:lnR>
                    <a:lnT>
                      <a:noFill/>
                    </a:lnT>
                    <a:lnB>
                      <a:noFill/>
                    </a:lnB>
                    <a:solidFill>
                      <a:srgbClr val="FFFFFF"/>
                    </a:solidFill>
                  </a:tcPr>
                </a:tc>
                <a:tc>
                  <a:txBody>
                    <a:bodyPr/>
                    <a:lstStyle/>
                    <a:p>
                      <a:endParaRPr lang="zh-TW" altLang="en-US" sz="1000"/>
                    </a:p>
                  </a:txBody>
                  <a:tcPr marL="24689" marR="24689" marT="12344" marB="12344">
                    <a:lnL>
                      <a:noFill/>
                    </a:lnL>
                  </a:tcPr>
                </a:tc>
              </a:tr>
              <a:tr h="173125">
                <a:tc>
                  <a:txBody>
                    <a:bodyPr/>
                    <a:lstStyle/>
                    <a:p>
                      <a:pPr algn="ctr" latinLnBrk="1"/>
                      <a:r>
                        <a:rPr lang="zh-TW" altLang="en-US" sz="1000" b="1">
                          <a:effectLst/>
                        </a:rPr>
                        <a:t> </a:t>
                      </a:r>
                      <a:endParaRPr lang="zh-TW" altLang="en-US" sz="1000">
                        <a:effectLst/>
                      </a:endParaRPr>
                    </a:p>
                  </a:txBody>
                  <a:tcPr marL="0" marR="0" marT="0" marB="0" anchor="ctr">
                    <a:lnL>
                      <a:noFill/>
                    </a:lnL>
                    <a:lnR>
                      <a:noFill/>
                    </a:lnR>
                    <a:lnT>
                      <a:noFill/>
                    </a:lnT>
                    <a:lnB>
                      <a:noFill/>
                    </a:lnB>
                    <a:solidFill>
                      <a:srgbClr val="FFFFFF"/>
                    </a:solidFill>
                  </a:tcPr>
                </a:tc>
                <a:tc>
                  <a:txBody>
                    <a:bodyPr/>
                    <a:lstStyle/>
                    <a:p>
                      <a:endParaRPr lang="zh-TW" altLang="en-US" sz="1000"/>
                    </a:p>
                  </a:txBody>
                  <a:tcPr marL="24689" marR="24689" marT="12344" marB="12344">
                    <a:lnL>
                      <a:noFill/>
                    </a:lnL>
                  </a:tcPr>
                </a:tc>
              </a:tr>
              <a:tr h="148989">
                <a:tc>
                  <a:txBody>
                    <a:bodyPr/>
                    <a:lstStyle/>
                    <a:p>
                      <a:pPr algn="ctr"/>
                      <a:r>
                        <a:rPr lang="zh-TW" altLang="en-US" sz="800">
                          <a:solidFill>
                            <a:srgbClr val="666666"/>
                          </a:solidFill>
                          <a:effectLst/>
                        </a:rPr>
                        <a:t>作者</a:t>
                      </a:r>
                      <a:r>
                        <a:rPr lang="en-US" altLang="zh-TW" sz="800">
                          <a:solidFill>
                            <a:srgbClr val="666666"/>
                          </a:solidFill>
                          <a:effectLst/>
                        </a:rPr>
                        <a:t>:</a:t>
                      </a:r>
                      <a:r>
                        <a:rPr lang="zh-TW" altLang="en-US" sz="800">
                          <a:solidFill>
                            <a:srgbClr val="666666"/>
                          </a:solidFill>
                          <a:effectLst/>
                        </a:rPr>
                        <a:t>世界針聯  </a:t>
                      </a:r>
                      <a:endParaRPr lang="zh-TW" altLang="en-US" sz="1000">
                        <a:effectLst/>
                      </a:endParaRPr>
                    </a:p>
                  </a:txBody>
                  <a:tcPr marL="0" marR="0" marT="0" marB="0" anchor="ctr">
                    <a:lnL>
                      <a:noFill/>
                    </a:lnL>
                    <a:lnR>
                      <a:noFill/>
                    </a:lnR>
                    <a:lnT>
                      <a:noFill/>
                    </a:lnT>
                    <a:lnB>
                      <a:noFill/>
                    </a:lnB>
                    <a:solidFill>
                      <a:srgbClr val="FFFFFF"/>
                    </a:solidFill>
                  </a:tcPr>
                </a:tc>
                <a:tc>
                  <a:txBody>
                    <a:bodyPr/>
                    <a:lstStyle/>
                    <a:p>
                      <a:r>
                        <a:rPr lang="zh-TW" altLang="en-US" sz="1000">
                          <a:effectLst/>
                        </a:rPr>
                        <a:t> </a:t>
                      </a:r>
                    </a:p>
                  </a:txBody>
                  <a:tcPr marL="0" marR="0" marT="0" marB="0" anchor="ctr">
                    <a:lnL>
                      <a:noFill/>
                    </a:lnL>
                    <a:lnR>
                      <a:noFill/>
                    </a:lnR>
                    <a:lnB>
                      <a:noFill/>
                    </a:lnB>
                    <a:solidFill>
                      <a:srgbClr val="FFFFFF"/>
                    </a:solidFill>
                  </a:tcPr>
                </a:tc>
              </a:tr>
              <a:tr h="4334147">
                <a:tc>
                  <a:txBody>
                    <a:bodyPr/>
                    <a:lstStyle/>
                    <a:p>
                      <a:r>
                        <a:rPr lang="zh-TW" altLang="en-US" sz="800" b="1" dirty="0">
                          <a:effectLst/>
                        </a:rPr>
                        <a:t>    一、綠茶</a:t>
                      </a:r>
                      <a:br>
                        <a:rPr lang="zh-TW" altLang="en-US" sz="800" b="1" dirty="0">
                          <a:effectLst/>
                        </a:rPr>
                      </a:br>
                      <a:r>
                        <a:rPr lang="zh-TW" altLang="en-US" sz="800" dirty="0">
                          <a:effectLst/>
                        </a:rPr>
                        <a:t>　　綠茶是所有茶類種種歷史最悠久的一種茶類，綠茶是我國產量最多的一類茶葉，綠茶品質特徵是清湯、綠葉。</a:t>
                      </a:r>
                      <a:br>
                        <a:rPr lang="zh-TW" altLang="en-US" sz="800" dirty="0">
                          <a:effectLst/>
                        </a:rPr>
                      </a:br>
                      <a:r>
                        <a:rPr lang="zh-TW" altLang="en-US" sz="800" dirty="0">
                          <a:effectLst/>
                        </a:rPr>
                        <a:t>　　綠茶是“不發酵茶”，性寒味略苦，在綠茶加工過程中，由於高溫濕熱作用，破壞了茶葉中的酶的活性，阻止了茶葉中的主要成份</a:t>
                      </a:r>
                      <a:r>
                        <a:rPr lang="en-US" altLang="zh-TW" sz="800" dirty="0">
                          <a:effectLst/>
                        </a:rPr>
                        <a:t>——</a:t>
                      </a:r>
                      <a:r>
                        <a:rPr lang="zh-TW" altLang="en-US" sz="800" dirty="0">
                          <a:effectLst/>
                        </a:rPr>
                        <a:t>多酚類的酶性氧化，較多的保留了茶鮮葉中原有的各種化學成分，綠茶的多酚含量比其他茶類含量都高，維生素</a:t>
                      </a:r>
                      <a:r>
                        <a:rPr lang="en-US" altLang="zh-TW" sz="800" dirty="0">
                          <a:effectLst/>
                        </a:rPr>
                        <a:t>C</a:t>
                      </a:r>
                      <a:r>
                        <a:rPr lang="zh-TW" altLang="en-US" sz="800" dirty="0">
                          <a:effectLst/>
                        </a:rPr>
                        <a:t>的含量亦最高。從保健功效來看，綠茶優於紅茶。綠茶是一個品目繁多的茶類，在所有的茶類中最為突出，形有長、圓、扁、曲之分，色亦變幻萬千。根據殺青方式、乾燥方法的不同，又有“炒青”、“烘青”、“曬青”、“蒸青”茶名稱之別。</a:t>
                      </a:r>
                      <a:br>
                        <a:rPr lang="zh-TW" altLang="en-US" sz="800" dirty="0">
                          <a:effectLst/>
                        </a:rPr>
                      </a:br>
                      <a:r>
                        <a:rPr lang="zh-TW" altLang="en-US" sz="800" dirty="0">
                          <a:effectLst/>
                        </a:rPr>
                        <a:t>　　</a:t>
                      </a:r>
                      <a:r>
                        <a:rPr lang="en-US" altLang="zh-TW" sz="800" dirty="0">
                          <a:effectLst/>
                        </a:rPr>
                        <a:t>(1) </a:t>
                      </a:r>
                      <a:r>
                        <a:rPr lang="zh-TW" altLang="en-US" sz="800" dirty="0">
                          <a:effectLst/>
                        </a:rPr>
                        <a:t>營養價值。綠茶中含有大量的茶多酚，茶多酚為茶葉中酚類物質的總稱，它是由</a:t>
                      </a:r>
                      <a:r>
                        <a:rPr lang="en-US" altLang="zh-TW" sz="800" dirty="0">
                          <a:effectLst/>
                        </a:rPr>
                        <a:t>30</a:t>
                      </a:r>
                      <a:r>
                        <a:rPr lang="zh-TW" altLang="en-US" sz="800" dirty="0">
                          <a:effectLst/>
                        </a:rPr>
                        <a:t>多種酚類物質所組成的複合體，包括兒茶素、花青素、和酚酸等。綠茶中的有效成分可以抑制癌細胞生長所必需的尿激酶。綠茶含有較為豐富的維生素，尤其是維生素</a:t>
                      </a:r>
                      <a:r>
                        <a:rPr lang="en-US" altLang="zh-TW" sz="800" dirty="0">
                          <a:effectLst/>
                        </a:rPr>
                        <a:t>A</a:t>
                      </a:r>
                      <a:r>
                        <a:rPr lang="zh-TW" altLang="en-US" sz="800" dirty="0">
                          <a:effectLst/>
                        </a:rPr>
                        <a:t>、維生素</a:t>
                      </a:r>
                      <a:r>
                        <a:rPr lang="en-US" altLang="zh-TW" sz="800" dirty="0">
                          <a:effectLst/>
                        </a:rPr>
                        <a:t>C</a:t>
                      </a:r>
                      <a:r>
                        <a:rPr lang="zh-TW" altLang="en-US" sz="800" dirty="0">
                          <a:effectLst/>
                        </a:rPr>
                        <a:t>、維生素</a:t>
                      </a:r>
                      <a:r>
                        <a:rPr lang="en-US" altLang="zh-TW" sz="800" dirty="0">
                          <a:effectLst/>
                        </a:rPr>
                        <a:t>P</a:t>
                      </a:r>
                      <a:r>
                        <a:rPr lang="zh-TW" altLang="en-US" sz="800" dirty="0">
                          <a:effectLst/>
                        </a:rPr>
                        <a:t>、維生素</a:t>
                      </a:r>
                      <a:r>
                        <a:rPr lang="en-US" altLang="zh-TW" sz="800" dirty="0">
                          <a:effectLst/>
                        </a:rPr>
                        <a:t>K</a:t>
                      </a:r>
                      <a:r>
                        <a:rPr lang="zh-TW" altLang="en-US" sz="800" dirty="0">
                          <a:effectLst/>
                        </a:rPr>
                        <a:t>和維生素</a:t>
                      </a:r>
                      <a:r>
                        <a:rPr lang="en-US" altLang="zh-TW" sz="800" dirty="0">
                          <a:effectLst/>
                        </a:rPr>
                        <a:t>B</a:t>
                      </a:r>
                      <a:r>
                        <a:rPr lang="zh-TW" altLang="en-US" sz="800" dirty="0">
                          <a:effectLst/>
                        </a:rPr>
                        <a:t>族的含量較高。綠茶中通過飲茶被人體直接吸收利用的水溶性蛋白質含量約為</a:t>
                      </a:r>
                      <a:r>
                        <a:rPr lang="en-US" altLang="zh-TW" sz="800" dirty="0">
                          <a:effectLst/>
                        </a:rPr>
                        <a:t>2%</a:t>
                      </a:r>
                      <a:r>
                        <a:rPr lang="zh-TW" altLang="en-US" sz="800" dirty="0">
                          <a:effectLst/>
                        </a:rPr>
                        <a:t>，大部分蛋白質為不溶性物質，存在於茶渣內。綠茶中的氨基酸種類豐富，多達</a:t>
                      </a:r>
                      <a:r>
                        <a:rPr lang="en-US" altLang="zh-TW" sz="800" dirty="0">
                          <a:effectLst/>
                        </a:rPr>
                        <a:t>25</a:t>
                      </a:r>
                      <a:r>
                        <a:rPr lang="zh-TW" altLang="en-US" sz="800" dirty="0">
                          <a:effectLst/>
                        </a:rPr>
                        <a:t>種。這些氨基酸在茶葉中的含量雖不高，但可作為人體日需量不足的補充。茶葉中含有豐富的微量元素，尤其是鈣、鉀、鐵、鎂、鋅含量較高。</a:t>
                      </a:r>
                      <a:br>
                        <a:rPr lang="zh-TW" altLang="en-US" sz="800" dirty="0">
                          <a:effectLst/>
                        </a:rPr>
                      </a:br>
                      <a:r>
                        <a:rPr lang="zh-TW" altLang="en-US" sz="800" dirty="0">
                          <a:effectLst/>
                        </a:rPr>
                        <a:t>　　</a:t>
                      </a:r>
                      <a:r>
                        <a:rPr lang="en-US" altLang="zh-TW" sz="800" dirty="0">
                          <a:effectLst/>
                        </a:rPr>
                        <a:t>(2) </a:t>
                      </a:r>
                      <a:r>
                        <a:rPr lang="zh-TW" altLang="en-US" sz="800" dirty="0">
                          <a:effectLst/>
                        </a:rPr>
                        <a:t>功效。常飲綠茶可以降低血脂和膽固醇，茶多酚是一種強有力的抗氧化物質，具有很強的清除自由基的能力，可增強人體的免疫力，起到抗衰老的功效。綠茶中的茶丹寧具有解毒、止血、抗氧化並促進脂肪代謝的功能。綠茶中含有豐富的鉀，有利尿的功能。綠茶的葉酸含量較高，可以預防貧血。綠茶富含氟元素，能有效地防止齲齒的發生。綠茶中的各類堿類物質，如咖啡鹼、可哥堿和茶鹼，有興奮大腦皮層、解除疲勞和增強記憶力的作用，並且能擴張心臟冠狀動脈，抑制腎小管再吸收，促進血液迴圈，增強心腎功能。綠茶中的揮發油和鞣酸，有助於消食解油膩，還有收斂、止血、殺菌的作用。鞣酸不可與有關毒物結合、沉澱，以延遲人體對金屬類或生物鹼類物質的吸收。綠茶含有胡蘿蔔素，還可以降低老年白內障的發生率。堅持長期飲茶，還可有效抑制膀胱癌、腎癌和肝癌，因為綠茶能阻止亞硝基化合物在人體內的合成以及減少黃麴黴素對人體的不利影響。綠茶對傷寒桿菌、霍亂弧菌、痢疾桿菌和金黃色葡萄球菌等均有一定的抑制作用。常用濃綠茶漱口有防止口腔潰瘍的功用，因此對那些經常抽煙並發生口腔黏膜破潰的人來說，是個好消息。</a:t>
                      </a:r>
                      <a:br>
                        <a:rPr lang="zh-TW" altLang="en-US" sz="800" dirty="0">
                          <a:effectLst/>
                        </a:rPr>
                      </a:br>
                      <a:r>
                        <a:rPr lang="zh-TW" altLang="en-US" sz="800" dirty="0">
                          <a:effectLst/>
                        </a:rPr>
                        <a:t>　　</a:t>
                      </a:r>
                      <a:r>
                        <a:rPr lang="en-US" altLang="zh-TW" sz="800" dirty="0">
                          <a:effectLst/>
                        </a:rPr>
                        <a:t>(3) </a:t>
                      </a:r>
                      <a:r>
                        <a:rPr lang="zh-TW" altLang="en-US" sz="800" dirty="0">
                          <a:effectLst/>
                        </a:rPr>
                        <a:t>飲食宜忌。胃寒的人不宜過多飲綠茶，過量會引起腸胃不適。神經衰弱者和失眠症者臨睡前不宜飲茶，正在哺乳的婦女也要少飲茶，因為茶對乳汁有收斂作用。</a:t>
                      </a:r>
                      <a:br>
                        <a:rPr lang="zh-TW" altLang="en-US" sz="800" dirty="0">
                          <a:effectLst/>
                        </a:rPr>
                      </a:br>
                      <a:r>
                        <a:rPr lang="zh-TW" altLang="en-US" sz="800" dirty="0">
                          <a:effectLst/>
                        </a:rPr>
                        <a:t>　　忌空腹飲綠茶。空腹飲茶能稀釋胃液，降低消化功能，且引起“茶醉”，導致頭暈、心悸、四肢無力、心神恍惚等。這時可以吃些水果、糖塊，以解茶醉。</a:t>
                      </a:r>
                      <a:br>
                        <a:rPr lang="zh-TW" altLang="en-US" sz="800" dirty="0">
                          <a:effectLst/>
                        </a:rPr>
                      </a:br>
                      <a:r>
                        <a:rPr lang="zh-TW" altLang="en-US" sz="800" dirty="0">
                          <a:effectLst/>
                        </a:rPr>
                        <a:t>　　忌飲燙茶、冷茶、濃茶。太燙的茶水對人的咽喉、食道和胃刺激較強，長期飲用會引起這些器官的病變。冷茶對身體則有滯寒、聚痰的副作用。濃茶含有咖啡因、茶鹼多，刺激強，易引起頭痛、失眠。</a:t>
                      </a:r>
                      <a:br>
                        <a:rPr lang="zh-TW" altLang="en-US" sz="800" dirty="0">
                          <a:effectLst/>
                        </a:rPr>
                      </a:br>
                      <a:r>
                        <a:rPr lang="zh-TW" altLang="en-US" sz="800" dirty="0">
                          <a:effectLst/>
                        </a:rPr>
                        <a:t>　　忌沖泡時間太久，次數過多。沖泡綠茶時間過長，茶葉中的營養物質可以自動氧化而失去品嘗價值和營養價值，擱置時間太久也容易受到周圍環境的污染。一般茶葉在沖泡</a:t>
                      </a:r>
                      <a:r>
                        <a:rPr lang="en-US" altLang="zh-TW" sz="800" dirty="0">
                          <a:effectLst/>
                        </a:rPr>
                        <a:t>3-4</a:t>
                      </a:r>
                      <a:r>
                        <a:rPr lang="zh-TW" altLang="en-US" sz="800" dirty="0">
                          <a:effectLst/>
                        </a:rPr>
                        <a:t>次後就基本上沒有什麼茶汁。再多次沖泡就會使綠茶中的某些有害成分被浸出，因為綠茶中的微量有害元素是在最後泡出的。</a:t>
                      </a:r>
                      <a:br>
                        <a:rPr lang="zh-TW" altLang="en-US" sz="800" dirty="0">
                          <a:effectLst/>
                        </a:rPr>
                      </a:br>
                      <a:r>
                        <a:rPr lang="zh-TW" altLang="en-US" sz="800" dirty="0">
                          <a:effectLst/>
                        </a:rPr>
                        <a:t>　　忌用綠茶服藥，忌喝隔夜茶。綠茶中的鞣酸會與許多藥物結合產生沉澱，阻礙吸收，影響藥效，俗話說：茶水可解藥性。隔夜茶時間過久，維生素已喪失，而且茶裏的營養成分會成為細菌、黴菌繁殖的養料。</a:t>
                      </a:r>
                      <a:endParaRPr lang="zh-TW" altLang="en-US" sz="1000" dirty="0">
                        <a:effectLst/>
                      </a:endParaRPr>
                    </a:p>
                  </a:txBody>
                  <a:tcPr marL="0" marR="0" marT="0" marB="0">
                    <a:lnL>
                      <a:noFill/>
                    </a:lnL>
                    <a:lnR>
                      <a:noFill/>
                    </a:lnR>
                    <a:lnT>
                      <a:noFill/>
                    </a:lnT>
                    <a:lnB>
                      <a:noFill/>
                    </a:lnB>
                    <a:solidFill>
                      <a:srgbClr val="FFFFFF"/>
                    </a:solidFill>
                  </a:tcPr>
                </a:tc>
                <a:tc>
                  <a:txBody>
                    <a:bodyPr/>
                    <a:lstStyle/>
                    <a:p>
                      <a:endParaRPr lang="zh-TW" altLang="en-US" sz="1000" dirty="0"/>
                    </a:p>
                  </a:txBody>
                  <a:tcPr marL="24689" marR="24689" marT="12344" marB="12344">
                    <a:lnL>
                      <a:noFill/>
                    </a:lnL>
                    <a:lnT>
                      <a:noFill/>
                    </a:lnT>
                  </a:tcPr>
                </a:tc>
              </a:tr>
            </a:tbl>
          </a:graphicData>
        </a:graphic>
      </p:graphicFrame>
      <p:sp>
        <p:nvSpPr>
          <p:cNvPr id="13" name="文字方塊 12"/>
          <p:cNvSpPr txBox="1"/>
          <p:nvPr/>
        </p:nvSpPr>
        <p:spPr>
          <a:xfrm>
            <a:off x="4427984" y="6021288"/>
            <a:ext cx="3744416" cy="553998"/>
          </a:xfrm>
          <a:prstGeom prst="rect">
            <a:avLst/>
          </a:prstGeom>
          <a:noFill/>
        </p:spPr>
        <p:txBody>
          <a:bodyPr wrap="square" rtlCol="0">
            <a:spAutoFit/>
          </a:bodyPr>
          <a:lstStyle/>
          <a:p>
            <a:r>
              <a:rPr lang="zh-TW" altLang="en-US" sz="1000" dirty="0" smtClean="0">
                <a:solidFill>
                  <a:schemeClr val="tx1"/>
                </a:solidFill>
              </a:rPr>
              <a:t>資料來源：</a:t>
            </a:r>
            <a:r>
              <a:rPr lang="en-US" altLang="zh-TW" sz="1000" dirty="0" smtClean="0">
                <a:solidFill>
                  <a:schemeClr val="tx1"/>
                </a:solidFill>
              </a:rPr>
              <a:t>http</a:t>
            </a:r>
            <a:r>
              <a:rPr lang="en-US" altLang="zh-TW" sz="1000" dirty="0">
                <a:solidFill>
                  <a:schemeClr val="tx1"/>
                </a:solidFill>
              </a:rPr>
              <a:t>://www.tacs.org.tw/ec99/shop1388/GoodsDescr.asp?category_id=50&amp;parent_id=0&amp;prod_id=07-98122301</a:t>
            </a:r>
            <a:endParaRPr lang="zh-TW" altLang="en-US" sz="1000" dirty="0">
              <a:solidFill>
                <a:schemeClr val="tx1"/>
              </a:solidFill>
            </a:endParaRPr>
          </a:p>
        </p:txBody>
      </p:sp>
    </p:spTree>
    <p:extLst>
      <p:ext uri="{BB962C8B-B14F-4D97-AF65-F5344CB8AC3E}">
        <p14:creationId xmlns:p14="http://schemas.microsoft.com/office/powerpoint/2010/main" val="3919159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好茶的特質</a:t>
            </a:r>
            <a:endParaRPr lang="zh-TW" altLang="en-US" dirty="0"/>
          </a:p>
        </p:txBody>
      </p:sp>
      <p:sp>
        <p:nvSpPr>
          <p:cNvPr id="3" name="內容版面配置區 2"/>
          <p:cNvSpPr>
            <a:spLocks noGrp="1"/>
          </p:cNvSpPr>
          <p:nvPr>
            <p:ph idx="1"/>
          </p:nvPr>
        </p:nvSpPr>
        <p:spPr/>
        <p:txBody>
          <a:bodyPr/>
          <a:lstStyle/>
          <a:p>
            <a:pPr marL="457200" indent="-457200">
              <a:buFont typeface="+mj-lt"/>
              <a:buAutoNum type="arabicParenR"/>
            </a:pPr>
            <a:r>
              <a:rPr lang="zh-TW" altLang="en-US" b="0" dirty="0" smtClean="0"/>
              <a:t>香氣</a:t>
            </a:r>
            <a:r>
              <a:rPr lang="zh-TW" altLang="en-US" b="0" dirty="0"/>
              <a:t>？回甘？</a:t>
            </a:r>
            <a:endParaRPr lang="en-US" altLang="zh-TW" b="0" dirty="0" smtClean="0"/>
          </a:p>
          <a:p>
            <a:pPr marL="457200" indent="-457200">
              <a:buFont typeface="+mj-lt"/>
              <a:buAutoNum type="arabicParenR"/>
            </a:pPr>
            <a:r>
              <a:rPr lang="zh-TW" altLang="en-US" b="0" dirty="0" smtClean="0"/>
              <a:t>生津、潤喉？</a:t>
            </a:r>
            <a:endParaRPr lang="en-US" altLang="zh-TW" b="0" dirty="0" smtClean="0"/>
          </a:p>
          <a:p>
            <a:pPr marL="457200" indent="-457200">
              <a:buFont typeface="+mj-lt"/>
              <a:buAutoNum type="arabicParenR"/>
            </a:pPr>
            <a:r>
              <a:rPr lang="zh-TW" altLang="en-US" b="0" dirty="0" smtClean="0"/>
              <a:t>泡久了不會變苦澀？</a:t>
            </a:r>
            <a:endParaRPr lang="en-US" altLang="zh-TW" b="0" dirty="0" smtClean="0"/>
          </a:p>
          <a:p>
            <a:pPr marL="457200" indent="-457200">
              <a:buFont typeface="+mj-lt"/>
              <a:buAutoNum type="arabicParenR"/>
            </a:pPr>
            <a:r>
              <a:rPr lang="zh-TW" altLang="en-US" b="0" dirty="0" smtClean="0"/>
              <a:t>喝了會養生？</a:t>
            </a:r>
            <a:endParaRPr lang="en-US" altLang="zh-TW" b="0" dirty="0" smtClean="0"/>
          </a:p>
          <a:p>
            <a:pPr marL="457200" indent="-457200">
              <a:buFont typeface="+mj-lt"/>
              <a:buAutoNum type="arabicParenR"/>
            </a:pPr>
            <a:r>
              <a:rPr lang="zh-TW" altLang="en-US" b="0" dirty="0" smtClean="0"/>
              <a:t>喝一整天也不會不舒服？</a:t>
            </a:r>
            <a:endParaRPr lang="en-US" altLang="zh-TW" b="0" dirty="0" smtClean="0"/>
          </a:p>
          <a:p>
            <a:pPr marL="457200" indent="-457200">
              <a:buFont typeface="+mj-lt"/>
              <a:buAutoNum type="arabicParenR"/>
            </a:pPr>
            <a:r>
              <a:rPr lang="zh-TW" altLang="en-US" b="0" dirty="0" smtClean="0"/>
              <a:t>喝了不會睡不著？</a:t>
            </a:r>
            <a:endParaRPr lang="en-US" altLang="zh-TW" b="0" dirty="0" smtClean="0"/>
          </a:p>
          <a:p>
            <a:pPr marL="457200" indent="-457200">
              <a:buFont typeface="+mj-lt"/>
              <a:buAutoNum type="arabicParenR"/>
            </a:pPr>
            <a:r>
              <a:rPr lang="zh-TW" altLang="en-US" b="0" dirty="0" smtClean="0"/>
              <a:t>餓的時候喝了不會傷胃？</a:t>
            </a:r>
            <a:endParaRPr lang="en-US" altLang="zh-TW" b="0" dirty="0" smtClean="0"/>
          </a:p>
          <a:p>
            <a:pPr marL="457200" indent="-457200">
              <a:buFont typeface="+mj-lt"/>
              <a:buAutoNum type="arabicParenR"/>
            </a:pPr>
            <a:r>
              <a:rPr lang="zh-TW" altLang="en-US" b="0" dirty="0" smtClean="0"/>
              <a:t>可以泡７泡以上？</a:t>
            </a:r>
            <a:endParaRPr lang="en-US" altLang="zh-TW" b="0" dirty="0" smtClean="0"/>
          </a:p>
          <a:p>
            <a:pPr marL="457200" indent="-457200">
              <a:buFont typeface="+mj-lt"/>
              <a:buAutoNum type="arabicParenR"/>
            </a:pPr>
            <a:r>
              <a:rPr lang="zh-TW" altLang="en-US" b="0" dirty="0" smtClean="0"/>
              <a:t>一心二葉？</a:t>
            </a:r>
            <a:endParaRPr lang="en-US" altLang="zh-TW" b="0" dirty="0" smtClean="0"/>
          </a:p>
          <a:p>
            <a:pPr marL="858837" lvl="1" indent="-457200">
              <a:buFont typeface="Wingdings" panose="05000000000000000000" pitchFamily="2" charset="2"/>
              <a:buChar char="l"/>
            </a:pPr>
            <a:r>
              <a:rPr lang="zh-TW" altLang="en-US" b="0" dirty="0" smtClean="0"/>
              <a:t>毛茶、烘培？</a:t>
            </a:r>
            <a:endParaRPr lang="en-US" altLang="zh-TW" b="0" dirty="0" smtClean="0"/>
          </a:p>
          <a:p>
            <a:pPr marL="858837" lvl="1" indent="-457200">
              <a:buFont typeface="Wingdings" panose="05000000000000000000" pitchFamily="2" charset="2"/>
              <a:buChar char="l"/>
            </a:pPr>
            <a:r>
              <a:rPr lang="zh-TW" altLang="en-US" b="0" dirty="0" smtClean="0"/>
              <a:t>冷泡茶？</a:t>
            </a:r>
            <a:endParaRPr lang="en-US" altLang="zh-TW" b="0" dirty="0" smtClean="0"/>
          </a:p>
          <a:p>
            <a:pPr marL="858837" lvl="1" indent="-457200">
              <a:buFont typeface="Wingdings" panose="05000000000000000000" pitchFamily="2" charset="2"/>
              <a:buChar char="l"/>
            </a:pPr>
            <a:r>
              <a:rPr lang="zh-TW" altLang="en-US" dirty="0" smtClean="0"/>
              <a:t>放冷了比較？</a:t>
            </a:r>
            <a:endParaRPr lang="zh-TW" altLang="en-US" b="0"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45</a:t>
            </a:fld>
            <a:endParaRPr lang="en-GB" altLang="zh-TW"/>
          </a:p>
        </p:txBody>
      </p:sp>
      <p:pic>
        <p:nvPicPr>
          <p:cNvPr id="4098" name="Picture 2" descr="C:\Users\lin-ali\AppData\Local\Microsoft\Windows\Temporary Internet Files\Content.IE5\6BPI0G9C\Te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492896"/>
            <a:ext cx="3296140"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03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noFill/>
        </p:spPr>
        <p:txBody>
          <a:bodyPr/>
          <a:lstStyle/>
          <a:p>
            <a:r>
              <a:rPr lang="zh-TW" altLang="en-US" dirty="0" smtClean="0"/>
              <a:t>如何買阿里山茶？</a:t>
            </a:r>
            <a:endParaRPr lang="en-US" altLang="zh-TW" dirty="0" smtClean="0"/>
          </a:p>
          <a:p>
            <a:pPr lvl="1"/>
            <a:r>
              <a:rPr lang="zh-TW" altLang="en-US" dirty="0" smtClean="0"/>
              <a:t>如果貴賓們來</a:t>
            </a:r>
            <a:r>
              <a:rPr lang="zh-TW" altLang="en-US" dirty="0"/>
              <a:t>阿里山</a:t>
            </a:r>
            <a:r>
              <a:rPr lang="zh-TW" altLang="en-US" dirty="0" smtClean="0"/>
              <a:t>作客，要致贈知名具代表性的農特產，而阿里山</a:t>
            </a:r>
            <a:r>
              <a:rPr lang="zh-TW" altLang="en-US" dirty="0"/>
              <a:t>茶</a:t>
            </a:r>
            <a:r>
              <a:rPr lang="zh-TW" altLang="en-US" dirty="0" smtClean="0"/>
              <a:t>最受歡迎。如何採購？</a:t>
            </a:r>
            <a:endParaRPr lang="zh-TW" altLang="en-US" dirty="0"/>
          </a:p>
        </p:txBody>
      </p:sp>
      <p:sp>
        <p:nvSpPr>
          <p:cNvPr id="3" name="投影片編號版面配置區 2"/>
          <p:cNvSpPr>
            <a:spLocks noGrp="1"/>
          </p:cNvSpPr>
          <p:nvPr>
            <p:ph type="sldNum" sz="quarter" idx="12"/>
          </p:nvPr>
        </p:nvSpPr>
        <p:spPr/>
        <p:txBody>
          <a:bodyPr/>
          <a:lstStyle/>
          <a:p>
            <a:fld id="{6F1880A7-C375-4809-8625-E4F788F2143D}" type="slidenum">
              <a:rPr lang="zh-TW" altLang="en-US" smtClean="0"/>
              <a:t>46</a:t>
            </a:fld>
            <a:endParaRPr lang="zh-TW" altLang="en-US"/>
          </a:p>
        </p:txBody>
      </p:sp>
      <p:sp>
        <p:nvSpPr>
          <p:cNvPr id="4" name="標題 3"/>
          <p:cNvSpPr>
            <a:spLocks noGrp="1"/>
          </p:cNvSpPr>
          <p:nvPr>
            <p:ph type="title"/>
          </p:nvPr>
        </p:nvSpPr>
        <p:spPr/>
        <p:txBody>
          <a:bodyPr/>
          <a:lstStyle/>
          <a:p>
            <a:r>
              <a:rPr lang="zh-TW" altLang="en-US" dirty="0" smtClean="0"/>
              <a:t>阿里山韻飄香</a:t>
            </a:r>
            <a:endParaRPr lang="zh-TW" altLang="en-US" dirty="0"/>
          </a:p>
        </p:txBody>
      </p:sp>
      <p:pic>
        <p:nvPicPr>
          <p:cNvPr id="2051" name="Picture 3" descr="E:\公務照片影片\031031太興太平瑞峰瑞里文峰\IMG_9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351991"/>
            <a:ext cx="6552728" cy="368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28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如何確認茶葉產地</a:t>
            </a:r>
            <a:endParaRPr lang="zh-TW" altLang="en-US" dirty="0"/>
          </a:p>
        </p:txBody>
      </p:sp>
      <p:sp>
        <p:nvSpPr>
          <p:cNvPr id="3" name="內容版面配置區 2"/>
          <p:cNvSpPr>
            <a:spLocks noGrp="1"/>
          </p:cNvSpPr>
          <p:nvPr>
            <p:ph idx="1"/>
          </p:nvPr>
        </p:nvSpPr>
        <p:spPr/>
        <p:txBody>
          <a:bodyPr/>
          <a:lstStyle/>
          <a:p>
            <a:r>
              <a:rPr lang="zh-TW" altLang="en-US" dirty="0" smtClean="0"/>
              <a:t>我想買最好的阿里山茶</a:t>
            </a:r>
            <a:endParaRPr lang="en-US" altLang="zh-TW" dirty="0" smtClean="0"/>
          </a:p>
          <a:p>
            <a:pPr lvl="1"/>
            <a:r>
              <a:rPr lang="zh-TW" altLang="en-US" dirty="0"/>
              <a:t>一心二</a:t>
            </a:r>
            <a:r>
              <a:rPr lang="zh-TW" altLang="en-US" dirty="0" smtClean="0"/>
              <a:t>葉</a:t>
            </a:r>
            <a:r>
              <a:rPr lang="zh-TW" altLang="en-US" dirty="0"/>
              <a:t>的迷思</a:t>
            </a:r>
            <a:endParaRPr lang="en-US" altLang="zh-TW" dirty="0" smtClean="0"/>
          </a:p>
          <a:p>
            <a:pPr lvl="2"/>
            <a:r>
              <a:rPr lang="zh-TW" altLang="en-US" dirty="0"/>
              <a:t>不想看到茶梗</a:t>
            </a:r>
            <a:endParaRPr lang="en-US" altLang="zh-TW" dirty="0"/>
          </a:p>
          <a:p>
            <a:pPr lvl="2"/>
            <a:r>
              <a:rPr lang="zh-TW" altLang="en-US" dirty="0" smtClean="0"/>
              <a:t>茶胺酸、萄葡糖</a:t>
            </a:r>
            <a:endParaRPr lang="en-US" altLang="zh-TW" dirty="0" smtClean="0"/>
          </a:p>
          <a:p>
            <a:pPr lvl="1"/>
            <a:r>
              <a:rPr lang="zh-TW" altLang="en-US" dirty="0" smtClean="0"/>
              <a:t>如何防偽？</a:t>
            </a:r>
            <a:endParaRPr lang="en-US" altLang="zh-TW" dirty="0" smtClean="0"/>
          </a:p>
          <a:p>
            <a:pPr lvl="2"/>
            <a:r>
              <a:rPr lang="en-US" altLang="zh-TW" dirty="0" smtClean="0"/>
              <a:t>QR-code</a:t>
            </a:r>
          </a:p>
          <a:p>
            <a:pPr lvl="2"/>
            <a:r>
              <a:rPr lang="zh-TW" altLang="en-US" dirty="0" smtClean="0"/>
              <a:t>產地標章</a:t>
            </a:r>
            <a:endParaRPr lang="en-US" altLang="zh-TW" dirty="0" smtClean="0"/>
          </a:p>
          <a:p>
            <a:pPr lvl="2"/>
            <a:r>
              <a:rPr lang="en-US" altLang="zh-TW" dirty="0" smtClean="0"/>
              <a:t>DNA</a:t>
            </a:r>
            <a:r>
              <a:rPr lang="zh-TW" altLang="en-US" dirty="0"/>
              <a:t>標</a:t>
            </a:r>
            <a:r>
              <a:rPr lang="zh-TW" altLang="en-US" dirty="0" smtClean="0"/>
              <a:t>章</a:t>
            </a:r>
            <a:endParaRPr lang="en-US" altLang="zh-TW" dirty="0" smtClean="0"/>
          </a:p>
          <a:p>
            <a:pPr lvl="2"/>
            <a:r>
              <a:rPr lang="zh-TW" altLang="en-US" dirty="0" smtClean="0"/>
              <a:t>品牌第一</a:t>
            </a:r>
            <a:endParaRPr lang="zh-TW" altLang="en-US"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47</a:t>
            </a:fld>
            <a:endParaRPr lang="en-GB" altLang="zh-TW"/>
          </a:p>
        </p:txBody>
      </p:sp>
      <p:pic>
        <p:nvPicPr>
          <p:cNvPr id="5" name="Picture 2" descr="C:\Users\lin-ali\AppData\Local\Microsoft\Windows\Temporary Internet Files\Content.IE5\V21I6DII\green-tea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356992"/>
            <a:ext cx="2483768" cy="181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96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阿里山茶或同等品：使用同等品審查</a:t>
            </a:r>
            <a:endParaRPr lang="zh-TW" altLang="en-US" dirty="0"/>
          </a:p>
        </p:txBody>
      </p:sp>
      <p:sp>
        <p:nvSpPr>
          <p:cNvPr id="3" name="內容版面配置區 2"/>
          <p:cNvSpPr>
            <a:spLocks noGrp="1"/>
          </p:cNvSpPr>
          <p:nvPr>
            <p:ph idx="1"/>
          </p:nvPr>
        </p:nvSpPr>
        <p:spPr/>
        <p:txBody>
          <a:bodyPr/>
          <a:lstStyle/>
          <a:p>
            <a:r>
              <a:rPr lang="zh-TW" altLang="en-US" dirty="0" smtClean="0"/>
              <a:t>機關購買阿里山茶致贈洽訪阿里山之特定貴賓，廠商交貨時擬以</a:t>
            </a:r>
            <a:r>
              <a:rPr lang="en-US" altLang="zh-TW" dirty="0" smtClean="0"/>
              <a:t>AA</a:t>
            </a:r>
            <a:r>
              <a:rPr lang="zh-TW" altLang="en-US" dirty="0" smtClean="0"/>
              <a:t>山之其他產區茶葉交貨，並提出功能效益價格比較表，機關能否接受？</a:t>
            </a:r>
            <a:endParaRPr lang="en-US" altLang="zh-TW" dirty="0" smtClean="0"/>
          </a:p>
          <a:p>
            <a:endParaRPr lang="zh-TW" altLang="en-US"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48</a:t>
            </a:fld>
            <a:endParaRPr lang="en-GB" altLang="zh-TW"/>
          </a:p>
        </p:txBody>
      </p:sp>
      <p:graphicFrame>
        <p:nvGraphicFramePr>
          <p:cNvPr id="5" name="表格 4"/>
          <p:cNvGraphicFramePr>
            <a:graphicFrameLocks noGrp="1"/>
          </p:cNvGraphicFramePr>
          <p:nvPr>
            <p:extLst>
              <p:ext uri="{D42A27DB-BD31-4B8C-83A1-F6EECF244321}">
                <p14:modId xmlns:p14="http://schemas.microsoft.com/office/powerpoint/2010/main" val="2166530380"/>
              </p:ext>
            </p:extLst>
          </p:nvPr>
        </p:nvGraphicFramePr>
        <p:xfrm>
          <a:off x="1547664" y="2636912"/>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TW" altLang="en-US" dirty="0" smtClean="0"/>
                        <a:t>項目</a:t>
                      </a:r>
                      <a:endParaRPr lang="zh-TW" altLang="en-US" dirty="0"/>
                    </a:p>
                  </a:txBody>
                  <a:tcPr/>
                </a:tc>
                <a:tc>
                  <a:txBody>
                    <a:bodyPr/>
                    <a:lstStyle/>
                    <a:p>
                      <a:pPr algn="ctr"/>
                      <a:r>
                        <a:rPr lang="zh-TW" altLang="en-US" dirty="0" smtClean="0"/>
                        <a:t>原契約</a:t>
                      </a:r>
                      <a:endParaRPr lang="zh-TW" altLang="en-US" dirty="0"/>
                    </a:p>
                  </a:txBody>
                  <a:tcPr/>
                </a:tc>
                <a:tc>
                  <a:txBody>
                    <a:bodyPr/>
                    <a:lstStyle/>
                    <a:p>
                      <a:pPr algn="ctr"/>
                      <a:r>
                        <a:rPr lang="zh-TW" altLang="en-US" dirty="0" smtClean="0"/>
                        <a:t>擬變更</a:t>
                      </a:r>
                      <a:endParaRPr lang="zh-TW" altLang="en-US" dirty="0"/>
                    </a:p>
                  </a:txBody>
                  <a:tcPr/>
                </a:tc>
                <a:tc>
                  <a:txBody>
                    <a:bodyPr/>
                    <a:lstStyle/>
                    <a:p>
                      <a:pPr algn="ctr"/>
                      <a:r>
                        <a:rPr lang="zh-TW" altLang="en-US" dirty="0" smtClean="0"/>
                        <a:t>比較</a:t>
                      </a:r>
                      <a:endParaRPr lang="zh-TW"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功能</a:t>
                      </a:r>
                    </a:p>
                    <a:p>
                      <a:pPr algn="ctr"/>
                      <a:r>
                        <a:rPr lang="zh-TW" altLang="en-US" dirty="0" smtClean="0"/>
                        <a:t>效益</a:t>
                      </a:r>
                      <a:endParaRPr lang="zh-TW" altLang="en-US" dirty="0"/>
                    </a:p>
                  </a:txBody>
                  <a:tcPr/>
                </a:tc>
                <a:tc>
                  <a:txBody>
                    <a:bodyPr/>
                    <a:lstStyle/>
                    <a:p>
                      <a:r>
                        <a:rPr lang="zh-TW" altLang="en-US" dirty="0" smtClean="0"/>
                        <a:t>市場反應良好</a:t>
                      </a:r>
                      <a:endParaRPr lang="zh-TW" altLang="en-US" dirty="0"/>
                    </a:p>
                  </a:txBody>
                  <a:tcPr/>
                </a:tc>
                <a:tc>
                  <a:txBody>
                    <a:bodyPr/>
                    <a:lstStyle/>
                    <a:p>
                      <a:r>
                        <a:rPr lang="zh-TW" altLang="en-US" dirty="0" smtClean="0"/>
                        <a:t>市場上更受歡迎</a:t>
                      </a:r>
                      <a:endParaRPr lang="zh-TW" altLang="en-US" dirty="0"/>
                    </a:p>
                  </a:txBody>
                  <a:tcPr/>
                </a:tc>
                <a:tc>
                  <a:txBody>
                    <a:bodyPr/>
                    <a:lstStyle/>
                    <a:p>
                      <a:pPr algn="ctr"/>
                      <a:r>
                        <a:rPr lang="zh-TW" altLang="en-US" dirty="0" smtClean="0"/>
                        <a:t>更優</a:t>
                      </a:r>
                      <a:endParaRPr lang="zh-TW" altLang="en-US" dirty="0"/>
                    </a:p>
                  </a:txBody>
                  <a:tcPr/>
                </a:tc>
              </a:tr>
              <a:tr h="370840">
                <a:tc>
                  <a:txBody>
                    <a:bodyPr/>
                    <a:lstStyle/>
                    <a:p>
                      <a:pPr algn="ctr"/>
                      <a:r>
                        <a:rPr lang="zh-TW" altLang="en-US" dirty="0" smtClean="0"/>
                        <a:t>品質</a:t>
                      </a:r>
                      <a:endParaRPr lang="zh-TW" altLang="en-US" dirty="0"/>
                    </a:p>
                  </a:txBody>
                  <a:tcPr/>
                </a:tc>
                <a:tc>
                  <a:txBody>
                    <a:bodyPr/>
                    <a:lstStyle/>
                    <a:p>
                      <a:r>
                        <a:rPr lang="zh-TW" altLang="en-US" dirty="0" smtClean="0"/>
                        <a:t>試飲結果</a:t>
                      </a:r>
                      <a:endParaRPr lang="zh-TW" altLang="en-US" dirty="0"/>
                    </a:p>
                  </a:txBody>
                  <a:tcPr/>
                </a:tc>
                <a:tc>
                  <a:txBody>
                    <a:bodyPr/>
                    <a:lstStyle/>
                    <a:p>
                      <a:r>
                        <a:rPr lang="zh-TW" altLang="en-US" dirty="0" smtClean="0"/>
                        <a:t>試飲結果</a:t>
                      </a:r>
                      <a:endParaRPr lang="zh-TW" altLang="en-US" dirty="0"/>
                    </a:p>
                  </a:txBody>
                  <a:tcPr/>
                </a:tc>
                <a:tc>
                  <a:txBody>
                    <a:bodyPr/>
                    <a:lstStyle/>
                    <a:p>
                      <a:pPr algn="ctr"/>
                      <a:r>
                        <a:rPr lang="zh-TW" altLang="en-US" dirty="0" smtClean="0"/>
                        <a:t>不低於</a:t>
                      </a:r>
                      <a:endParaRPr lang="zh-TW" altLang="en-US" dirty="0"/>
                    </a:p>
                  </a:txBody>
                  <a:tcPr/>
                </a:tc>
              </a:tr>
              <a:tr h="370840">
                <a:tc>
                  <a:txBody>
                    <a:bodyPr/>
                    <a:lstStyle/>
                    <a:p>
                      <a:pPr algn="ctr"/>
                      <a:r>
                        <a:rPr lang="zh-TW" altLang="en-US" dirty="0" smtClean="0"/>
                        <a:t>價格</a:t>
                      </a:r>
                      <a:endParaRPr lang="zh-TW" altLang="en-US" dirty="0"/>
                    </a:p>
                  </a:txBody>
                  <a:tcPr/>
                </a:tc>
                <a:tc>
                  <a:txBody>
                    <a:bodyPr/>
                    <a:lstStyle/>
                    <a:p>
                      <a:r>
                        <a:rPr lang="en-US" altLang="zh-TW" dirty="0" smtClean="0"/>
                        <a:t>2000</a:t>
                      </a:r>
                      <a:r>
                        <a:rPr lang="zh-TW" altLang="en-US" dirty="0" smtClean="0"/>
                        <a:t>元／斤</a:t>
                      </a:r>
                      <a:endParaRPr lang="zh-TW" altLang="en-US" dirty="0"/>
                    </a:p>
                  </a:txBody>
                  <a:tcPr/>
                </a:tc>
                <a:tc>
                  <a:txBody>
                    <a:bodyPr/>
                    <a:lstStyle/>
                    <a:p>
                      <a:r>
                        <a:rPr lang="en-US" altLang="zh-TW" dirty="0" smtClean="0"/>
                        <a:t>2400</a:t>
                      </a:r>
                      <a:r>
                        <a:rPr lang="zh-TW" altLang="en-US" dirty="0" smtClean="0"/>
                        <a:t>元／斤</a:t>
                      </a:r>
                      <a:endParaRPr lang="zh-TW" altLang="en-US" dirty="0"/>
                    </a:p>
                  </a:txBody>
                  <a:tcPr/>
                </a:tc>
                <a:tc>
                  <a:txBody>
                    <a:bodyPr/>
                    <a:lstStyle/>
                    <a:p>
                      <a:pPr algn="ctr"/>
                      <a:r>
                        <a:rPr lang="zh-TW" altLang="en-US" dirty="0" smtClean="0"/>
                        <a:t>價格更高</a:t>
                      </a:r>
                      <a:endParaRPr lang="zh-TW" altLang="en-US" dirty="0"/>
                    </a:p>
                  </a:txBody>
                  <a:tcPr/>
                </a:tc>
              </a:tr>
            </a:tbl>
          </a:graphicData>
        </a:graphic>
      </p:graphicFrame>
      <p:pic>
        <p:nvPicPr>
          <p:cNvPr id="8194" name="Picture 2" descr="C:\Users\lin\AppData\Local\Microsoft\Windows\Temporary Internet Files\Content.IE5\BT8IM32Y\Leaves_of_green_te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509120"/>
            <a:ext cx="2339752" cy="153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71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sz="2800" dirty="0" smtClean="0"/>
              <a:t>三、</a:t>
            </a:r>
            <a:r>
              <a:rPr lang="zh-TW" altLang="zh-TW" sz="2800" dirty="0" smtClean="0">
                <a:effectLst/>
              </a:rPr>
              <a:t>不當限制競爭（綁標）的第二題：廠商資格</a:t>
            </a:r>
            <a:endParaRPr lang="zh-TW" altLang="en-US" sz="2800" dirty="0"/>
          </a:p>
        </p:txBody>
      </p:sp>
      <p:sp>
        <p:nvSpPr>
          <p:cNvPr id="3" name="文字版面配置區 2"/>
          <p:cNvSpPr>
            <a:spLocks noGrp="1"/>
          </p:cNvSpPr>
          <p:nvPr>
            <p:ph type="body" idx="1"/>
          </p:nvPr>
        </p:nvSpPr>
        <p:spPr/>
        <p:txBody>
          <a:bodyPr/>
          <a:lstStyle/>
          <a:p>
            <a:r>
              <a:rPr lang="en-US" altLang="zh-TW" dirty="0"/>
              <a:t>1.</a:t>
            </a:r>
            <a:r>
              <a:rPr lang="zh-TW" altLang="zh-TW" dirty="0"/>
              <a:t>廠商對資格綁標的敏感度更高　</a:t>
            </a:r>
            <a:endParaRPr lang="en-US" altLang="zh-TW" dirty="0" smtClean="0"/>
          </a:p>
          <a:p>
            <a:r>
              <a:rPr lang="en-US" altLang="zh-TW" b="1" dirty="0" smtClean="0"/>
              <a:t>2</a:t>
            </a:r>
            <a:r>
              <a:rPr lang="en-US" altLang="zh-TW" b="1" dirty="0"/>
              <a:t>.</a:t>
            </a:r>
            <a:r>
              <a:rPr lang="zh-TW" altLang="zh-TW" b="1" dirty="0"/>
              <a:t>資格綁標的實例解析（例如，買電梯可以訂甲五類為廠商資格嗎？）　</a:t>
            </a:r>
            <a:endParaRPr lang="en-US" altLang="zh-TW" b="1" dirty="0" smtClean="0"/>
          </a:p>
          <a:p>
            <a:r>
              <a:rPr lang="en-US" altLang="zh-TW" dirty="0" smtClean="0"/>
              <a:t>3</a:t>
            </a:r>
            <a:r>
              <a:rPr lang="en-US" altLang="zh-TW" dirty="0"/>
              <a:t>.</a:t>
            </a:r>
            <a:r>
              <a:rPr lang="zh-TW" altLang="zh-TW" dirty="0"/>
              <a:t>共同投標與分包廠商資格代之　</a:t>
            </a:r>
            <a:endParaRPr lang="en-US" altLang="zh-TW" dirty="0" smtClean="0"/>
          </a:p>
          <a:p>
            <a:r>
              <a:rPr lang="en-US" altLang="zh-TW" b="1" dirty="0" smtClean="0"/>
              <a:t>4</a:t>
            </a:r>
            <a:r>
              <a:rPr lang="en-US" altLang="zh-TW" b="1" dirty="0"/>
              <a:t>.</a:t>
            </a:r>
            <a:r>
              <a:rPr lang="zh-TW" altLang="zh-TW" b="1" dirty="0"/>
              <a:t>最重要的廠商資格是什麼？</a:t>
            </a:r>
            <a:endParaRPr lang="zh-TW" altLang="en-US" b="1" dirty="0"/>
          </a:p>
        </p:txBody>
      </p:sp>
    </p:spTree>
    <p:extLst>
      <p:ext uri="{BB962C8B-B14F-4D97-AF65-F5344CB8AC3E}">
        <p14:creationId xmlns:p14="http://schemas.microsoft.com/office/powerpoint/2010/main" val="277414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課程大綱</a:t>
            </a:r>
            <a:endParaRPr lang="zh-TW" altLang="en-US" dirty="0"/>
          </a:p>
        </p:txBody>
      </p:sp>
      <p:sp>
        <p:nvSpPr>
          <p:cNvPr id="3" name="投影片編號版面配置區 2"/>
          <p:cNvSpPr>
            <a:spLocks noGrp="1"/>
          </p:cNvSpPr>
          <p:nvPr>
            <p:ph type="sldNum" idx="12"/>
          </p:nvPr>
        </p:nvSpPr>
        <p:spPr/>
        <p:txBody>
          <a:bodyPr/>
          <a:lstStyle/>
          <a:p>
            <a:fld id="{6F1880A7-C375-4809-8625-E4F788F2143D}" type="slidenum">
              <a:rPr lang="zh-TW" altLang="en-US" smtClean="0"/>
              <a:pPr/>
              <a:t>5</a:t>
            </a:fld>
            <a:endParaRPr lang="zh-TW" altLang="en-US"/>
          </a:p>
        </p:txBody>
      </p:sp>
      <p:sp>
        <p:nvSpPr>
          <p:cNvPr id="2" name="內容版面配置區 1"/>
          <p:cNvSpPr>
            <a:spLocks noGrp="1"/>
          </p:cNvSpPr>
          <p:nvPr>
            <p:ph type="body" idx="1"/>
          </p:nvPr>
        </p:nvSpPr>
        <p:spPr/>
        <p:txBody>
          <a:bodyPr/>
          <a:lstStyle/>
          <a:p>
            <a:pPr marL="624078" lvl="0" indent="-514350">
              <a:buFont typeface="+mj-ea"/>
              <a:buAutoNum type="ea1ChtPeriod"/>
            </a:pPr>
            <a:r>
              <a:rPr lang="zh-TW" altLang="zh-TW" sz="1600" dirty="0">
                <a:effectLst/>
              </a:rPr>
              <a:t>由政府採購之立法宗旨講起：</a:t>
            </a:r>
            <a:r>
              <a:rPr lang="en-US" altLang="zh-TW" sz="1600" dirty="0">
                <a:effectLst/>
              </a:rPr>
              <a:t>80%</a:t>
            </a:r>
            <a:r>
              <a:rPr lang="zh-TW" altLang="zh-TW" sz="1600" dirty="0">
                <a:effectLst/>
              </a:rPr>
              <a:t>的重點在</a:t>
            </a:r>
            <a:r>
              <a:rPr lang="en-US" altLang="zh-TW" sz="1600" dirty="0">
                <a:effectLst/>
              </a:rPr>
              <a:t>20%</a:t>
            </a:r>
            <a:r>
              <a:rPr lang="zh-TW" altLang="zh-TW" sz="1600" dirty="0">
                <a:effectLst/>
              </a:rPr>
              <a:t>的</a:t>
            </a:r>
            <a:r>
              <a:rPr lang="zh-TW" altLang="zh-TW" sz="1600" dirty="0" smtClean="0">
                <a:effectLst/>
              </a:rPr>
              <a:t>項目</a:t>
            </a:r>
            <a:endParaRPr lang="en-US" altLang="zh-TW" sz="1600" dirty="0" smtClean="0">
              <a:effectLst/>
            </a:endParaRPr>
          </a:p>
          <a:p>
            <a:pPr marL="624078" lvl="0" indent="-514350">
              <a:buFont typeface="+mj-ea"/>
              <a:buAutoNum type="ea1ChtPeriod"/>
            </a:pPr>
            <a:r>
              <a:rPr lang="zh-TW" altLang="zh-TW" sz="1600" dirty="0">
                <a:effectLst/>
              </a:rPr>
              <a:t>不當限制競爭（綁標）的第一題：</a:t>
            </a:r>
            <a:r>
              <a:rPr lang="zh-TW" altLang="zh-TW" sz="1600" dirty="0" smtClean="0">
                <a:effectLst/>
              </a:rPr>
              <a:t>規格</a:t>
            </a:r>
            <a:endParaRPr lang="en-US" altLang="zh-TW" sz="1600" dirty="0" smtClean="0">
              <a:effectLst/>
            </a:endParaRPr>
          </a:p>
          <a:p>
            <a:pPr marL="624078" lvl="0" indent="-514350">
              <a:buFont typeface="+mj-ea"/>
              <a:buAutoNum type="ea1ChtPeriod"/>
            </a:pPr>
            <a:r>
              <a:rPr lang="zh-TW" altLang="zh-TW" sz="1600" dirty="0">
                <a:effectLst/>
              </a:rPr>
              <a:t>不當限制競爭（綁標）的第二題：廠商</a:t>
            </a:r>
            <a:r>
              <a:rPr lang="zh-TW" altLang="zh-TW" sz="1600" dirty="0" smtClean="0">
                <a:effectLst/>
              </a:rPr>
              <a:t>資格</a:t>
            </a:r>
            <a:endParaRPr lang="en-US" altLang="zh-TW" sz="1600" dirty="0" smtClean="0">
              <a:effectLst/>
            </a:endParaRPr>
          </a:p>
          <a:p>
            <a:pPr marL="624078" lvl="0" indent="-514350">
              <a:buFont typeface="+mj-ea"/>
              <a:buAutoNum type="ea1ChtPeriod"/>
            </a:pPr>
            <a:r>
              <a:rPr lang="zh-TW" altLang="zh-TW" sz="1600" dirty="0">
                <a:effectLst/>
              </a:rPr>
              <a:t>不當限制競爭涉及的法律責任：掌握責任之</a:t>
            </a:r>
            <a:r>
              <a:rPr lang="zh-TW" altLang="zh-TW" sz="1600" dirty="0" smtClean="0">
                <a:effectLst/>
              </a:rPr>
              <a:t>所在</a:t>
            </a:r>
            <a:endParaRPr lang="en-US" altLang="zh-TW" sz="1600" dirty="0" smtClean="0">
              <a:effectLst/>
            </a:endParaRPr>
          </a:p>
          <a:p>
            <a:pPr marL="624078" lvl="0" indent="-514350">
              <a:buFont typeface="+mj-ea"/>
              <a:buAutoNum type="ea1ChtPeriod"/>
            </a:pPr>
            <a:r>
              <a:rPr lang="zh-TW" altLang="zh-TW" sz="1600" dirty="0">
                <a:effectLst/>
              </a:rPr>
              <a:t>第一種類型的契約變更：由廠商</a:t>
            </a:r>
            <a:r>
              <a:rPr lang="zh-TW" altLang="zh-TW" sz="1600" dirty="0" smtClean="0">
                <a:effectLst/>
              </a:rPr>
              <a:t>提出</a:t>
            </a:r>
            <a:endParaRPr lang="en-US" altLang="zh-TW" sz="1600" dirty="0" smtClean="0">
              <a:effectLst/>
            </a:endParaRPr>
          </a:p>
          <a:p>
            <a:pPr marL="624078" lvl="0" indent="-514350">
              <a:buFont typeface="+mj-ea"/>
              <a:buAutoNum type="ea1ChtPeriod"/>
            </a:pPr>
            <a:r>
              <a:rPr lang="zh-TW" altLang="zh-TW" sz="1600" dirty="0">
                <a:effectLst/>
              </a:rPr>
              <a:t>第二種類型的契約變更：由機關</a:t>
            </a:r>
            <a:r>
              <a:rPr lang="zh-TW" altLang="zh-TW" sz="1600" dirty="0" smtClean="0">
                <a:effectLst/>
              </a:rPr>
              <a:t>要求</a:t>
            </a:r>
            <a:endParaRPr lang="en-US" altLang="zh-TW" sz="1600" dirty="0" smtClean="0">
              <a:effectLst/>
            </a:endParaRPr>
          </a:p>
          <a:p>
            <a:pPr marL="624078" lvl="0" indent="-514350">
              <a:buFont typeface="+mj-ea"/>
              <a:buAutoNum type="ea1ChtPeriod"/>
            </a:pPr>
            <a:r>
              <a:rPr lang="zh-TW" altLang="zh-TW" sz="1600" dirty="0">
                <a:effectLst/>
              </a:rPr>
              <a:t>如何做好績效同時避免背負不當責任：要學會適當分配責任</a:t>
            </a:r>
            <a:endParaRPr lang="zh-TW" altLang="zh-TW" sz="1600" dirty="0" smtClean="0"/>
          </a:p>
        </p:txBody>
      </p:sp>
    </p:spTree>
    <p:extLst>
      <p:ext uri="{BB962C8B-B14F-4D97-AF65-F5344CB8AC3E}">
        <p14:creationId xmlns:p14="http://schemas.microsoft.com/office/powerpoint/2010/main" val="3857813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F962450A-7691-47A8-B780-B23755AD22C8}" type="slidenum">
              <a:rPr lang="zh-TW" altLang="en-GB" smtClean="0"/>
              <a:pPr>
                <a:defRPr/>
              </a:pPr>
              <a:t>50</a:t>
            </a:fld>
            <a:endParaRPr lang="en-GB" altLang="zh-TW"/>
          </a:p>
        </p:txBody>
      </p:sp>
      <p:sp>
        <p:nvSpPr>
          <p:cNvPr id="246786" name="Rectangle 2"/>
          <p:cNvSpPr>
            <a:spLocks noGrp="1" noChangeArrowheads="1"/>
          </p:cNvSpPr>
          <p:nvPr>
            <p:ph type="title"/>
          </p:nvPr>
        </p:nvSpPr>
        <p:spPr>
          <a:xfrm>
            <a:off x="1187624" y="274638"/>
            <a:ext cx="7499176" cy="1143000"/>
          </a:xfrm>
          <a:noFill/>
          <a:ln w="9525">
            <a:noFill/>
            <a:round/>
            <a:headEnd/>
            <a:tailEnd/>
          </a:ln>
          <a:effectLst/>
        </p:spPr>
        <p:txBody>
          <a:bodyPr vert="horz" wrap="square" lIns="21240" tIns="10800" rIns="21240" bIns="10800" numCol="1" anchor="ctr" anchorCtr="0" compatLnSpc="1">
            <a:prstTxWarp prst="textNoShape">
              <a:avLst/>
            </a:prstTxWarp>
          </a:bodyPr>
          <a:lstStyle/>
          <a:p>
            <a:pPr eaLnBrk="1" hangingPunct="1"/>
            <a:r>
              <a:rPr lang="zh-TW" altLang="en-US" dirty="0"/>
              <a:t>廠商資格</a:t>
            </a:r>
          </a:p>
        </p:txBody>
      </p:sp>
      <p:sp>
        <p:nvSpPr>
          <p:cNvPr id="6" name="內容版面配置區 1"/>
          <p:cNvSpPr txBox="1">
            <a:spLocks/>
          </p:cNvSpPr>
          <p:nvPr/>
        </p:nvSpPr>
        <p:spPr>
          <a:xfrm>
            <a:off x="385192" y="1628800"/>
            <a:ext cx="6923112" cy="4525962"/>
          </a:xfrm>
          <a:prstGeom prst="rect">
            <a:avLst/>
          </a:prstGeom>
        </p:spPr>
        <p:txBody>
          <a:bodyPr vert="horz">
            <a:normAutofit fontScale="9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None/>
              <a:defRPr/>
            </a:pPr>
            <a:r>
              <a:rPr lang="zh-TW" altLang="en-US" sz="2000" b="1" dirty="0" smtClean="0">
                <a:solidFill>
                  <a:srgbClr val="990033"/>
                </a:solidFill>
                <a:latin typeface="標楷體" pitchFamily="65" charset="-120"/>
                <a:ea typeface="標楷體" pitchFamily="65" charset="-120"/>
              </a:rPr>
              <a:t>第三十六條</a:t>
            </a:r>
            <a:r>
              <a:rPr lang="zh-TW" altLang="en-US" sz="2000" dirty="0" smtClean="0">
                <a:latin typeface="標楷體" pitchFamily="65" charset="-120"/>
                <a:ea typeface="標楷體" pitchFamily="65" charset="-120"/>
              </a:rPr>
              <a:t>　機關辦理採購，得依實際需要，規定投標廠商之</a:t>
            </a:r>
            <a:r>
              <a:rPr lang="zh-TW" altLang="en-US" sz="2000" b="1" dirty="0" smtClean="0">
                <a:latin typeface="標楷體" pitchFamily="65" charset="-120"/>
                <a:ea typeface="標楷體" pitchFamily="65" charset="-120"/>
              </a:rPr>
              <a:t>基本資格</a:t>
            </a:r>
            <a:r>
              <a:rPr lang="zh-TW" altLang="en-US" sz="2000" dirty="0" smtClean="0">
                <a:latin typeface="標楷體" pitchFamily="65" charset="-120"/>
                <a:ea typeface="標楷體" pitchFamily="65" charset="-120"/>
              </a:rPr>
              <a:t>。</a:t>
            </a:r>
          </a:p>
          <a:p>
            <a:pPr>
              <a:buFont typeface="Wingdings" pitchFamily="2" charset="2"/>
              <a:buNone/>
              <a:defRPr/>
            </a:pPr>
            <a:r>
              <a:rPr lang="zh-TW" altLang="en-US" sz="2000" dirty="0" smtClean="0">
                <a:latin typeface="標楷體" pitchFamily="65" charset="-120"/>
                <a:ea typeface="標楷體" pitchFamily="65" charset="-120"/>
              </a:rPr>
              <a:t>　　</a:t>
            </a:r>
            <a:r>
              <a:rPr lang="zh-TW" altLang="en-US" sz="2000" b="1" dirty="0" smtClean="0">
                <a:latin typeface="標楷體" pitchFamily="65" charset="-120"/>
                <a:ea typeface="標楷體" pitchFamily="65" charset="-120"/>
              </a:rPr>
              <a:t>特殊或巨額之採購，須由具有相當經驗、實績、人力、財力、設備等之廠商始能擔任者，得另規定投標廠商之特定資格</a:t>
            </a:r>
            <a:r>
              <a:rPr lang="zh-TW" altLang="en-US" sz="2000" dirty="0" smtClean="0">
                <a:latin typeface="標楷體" pitchFamily="65" charset="-120"/>
                <a:ea typeface="標楷體" pitchFamily="65" charset="-120"/>
              </a:rPr>
              <a:t>。</a:t>
            </a:r>
          </a:p>
          <a:p>
            <a:pPr>
              <a:buFont typeface="Wingdings" pitchFamily="2" charset="2"/>
              <a:buNone/>
              <a:defRPr/>
            </a:pPr>
            <a:r>
              <a:rPr lang="zh-TW" altLang="en-US" sz="2000" dirty="0" smtClean="0">
                <a:latin typeface="標楷體" pitchFamily="65" charset="-120"/>
                <a:ea typeface="標楷體" pitchFamily="65" charset="-120"/>
              </a:rPr>
              <a:t>　　外國廠商之投標資格及應提出之資格文件，得就實際需要另行規定，附經公證或認證之中文譯本，並於招標文件中訂明。</a:t>
            </a:r>
          </a:p>
          <a:p>
            <a:pPr>
              <a:buFont typeface="Wingdings" pitchFamily="2" charset="2"/>
              <a:buNone/>
              <a:defRPr/>
            </a:pPr>
            <a:r>
              <a:rPr lang="zh-TW" altLang="en-US" sz="2000" dirty="0" smtClean="0">
                <a:latin typeface="標楷體" pitchFamily="65" charset="-120"/>
                <a:ea typeface="標楷體" pitchFamily="65" charset="-120"/>
              </a:rPr>
              <a:t>　　第一項基本資格、第二項特定資格與特殊或巨額採購之範圍及認定標準，由主管機關定之。</a:t>
            </a:r>
            <a:endParaRPr lang="en-US" altLang="zh-TW" sz="2000" dirty="0" smtClean="0">
              <a:latin typeface="標楷體" pitchFamily="65" charset="-120"/>
              <a:ea typeface="標楷體" pitchFamily="65" charset="-120"/>
            </a:endParaRPr>
          </a:p>
          <a:p>
            <a:pPr>
              <a:buFont typeface="Wingdings" pitchFamily="2" charset="2"/>
              <a:buNone/>
              <a:defRPr/>
            </a:pPr>
            <a:endParaRPr lang="en-US" altLang="zh-TW" sz="2000" dirty="0" smtClean="0">
              <a:latin typeface="標楷體" pitchFamily="65" charset="-120"/>
              <a:ea typeface="標楷體" pitchFamily="65" charset="-120"/>
            </a:endParaRPr>
          </a:p>
          <a:p>
            <a:pPr>
              <a:buFont typeface="Wingdings 3"/>
              <a:buNone/>
              <a:defRPr/>
            </a:pPr>
            <a:r>
              <a:rPr lang="zh-TW" altLang="zh-TW" sz="2100" b="1" dirty="0">
                <a:solidFill>
                  <a:srgbClr val="990033"/>
                </a:solidFill>
                <a:latin typeface="標楷體" pitchFamily="65" charset="-120"/>
                <a:ea typeface="標楷體" pitchFamily="65" charset="-120"/>
              </a:rPr>
              <a:t>第三十七條　</a:t>
            </a:r>
            <a:r>
              <a:rPr lang="zh-TW" altLang="zh-TW" sz="2000" dirty="0" smtClean="0">
                <a:latin typeface="標楷體" pitchFamily="65" charset="-120"/>
                <a:ea typeface="標楷體" pitchFamily="65" charset="-120"/>
              </a:rPr>
              <a:t>　機關訂定前條投標廠商之資格，</a:t>
            </a:r>
            <a:r>
              <a:rPr lang="zh-TW" altLang="zh-TW" sz="2000" b="1" dirty="0" smtClean="0">
                <a:latin typeface="標楷體" pitchFamily="65" charset="-120"/>
                <a:ea typeface="標楷體" pitchFamily="65" charset="-120"/>
              </a:rPr>
              <a:t>不得不當限制競爭，並以確認廠商具備履行契約所必須之能力者為限</a:t>
            </a:r>
            <a:r>
              <a:rPr lang="zh-TW" altLang="zh-TW" sz="2000" dirty="0" smtClean="0">
                <a:latin typeface="標楷體" pitchFamily="65" charset="-120"/>
                <a:ea typeface="標楷體" pitchFamily="65" charset="-120"/>
              </a:rPr>
              <a:t>。</a:t>
            </a:r>
          </a:p>
          <a:p>
            <a:pPr>
              <a:buFont typeface="Wingdings 3"/>
              <a:buNone/>
              <a:defRPr/>
            </a:pPr>
            <a:r>
              <a:rPr lang="zh-TW" altLang="en-US" sz="2000" dirty="0" smtClean="0">
                <a:latin typeface="標楷體" pitchFamily="65" charset="-120"/>
                <a:ea typeface="標楷體" pitchFamily="65" charset="-120"/>
              </a:rPr>
              <a:t>　　</a:t>
            </a:r>
            <a:r>
              <a:rPr lang="zh-TW" altLang="zh-TW" sz="2000" dirty="0" smtClean="0">
                <a:latin typeface="標楷體" pitchFamily="65" charset="-120"/>
                <a:ea typeface="標楷體" pitchFamily="65" charset="-120"/>
              </a:rPr>
              <a:t>投標廠商未符合前條所定資格者，其投標不予受理。但廠商之財力資格，得以銀行或保險公司之履約及賠償連帶保證責任、連帶保證保險單代之。</a:t>
            </a:r>
            <a:endParaRPr lang="zh-TW" altLang="en-US" sz="2000" dirty="0" smtClean="0">
              <a:latin typeface="標楷體" pitchFamily="65" charset="-120"/>
              <a:ea typeface="標楷體" pitchFamily="65" charset="-120"/>
            </a:endParaRPr>
          </a:p>
          <a:p>
            <a:endParaRPr lang="zh-TW" altLang="en-US" sz="2000" dirty="0">
              <a:latin typeface="標楷體" pitchFamily="65" charset="-120"/>
              <a:ea typeface="標楷體" pitchFamily="65" charset="-12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675614"/>
            <a:ext cx="1678832" cy="226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3388" y="155495"/>
            <a:ext cx="1864293" cy="370101"/>
          </a:xfrm>
          <a:prstGeom prst="rect">
            <a:avLst/>
          </a:prstGeom>
        </p:spPr>
        <p:txBody>
          <a:bodyPr wrap="none">
            <a:spAutoFit/>
          </a:bodyPr>
          <a:lstStyle/>
          <a:p>
            <a:pPr marL="1008062" lvl="1" indent="-606425">
              <a:lnSpc>
                <a:spcPct val="95000"/>
              </a:lnSpc>
              <a:buNone/>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en-US" altLang="zh-TW" sz="1900" b="1" dirty="0">
                <a:solidFill>
                  <a:srgbClr val="FF0000"/>
                </a:solidFill>
                <a:effectLst>
                  <a:outerShdw blurRad="38100" dist="38100" dir="2700000" algn="tl">
                    <a:srgbClr val="C0C0C0"/>
                  </a:outerShdw>
                </a:effectLst>
                <a:latin typeface="+mn-ea"/>
                <a:ea typeface="+mn-ea"/>
              </a:rPr>
              <a:t>(1)</a:t>
            </a:r>
            <a:r>
              <a:rPr lang="zh-TW" altLang="en-US" sz="1900" b="1" dirty="0">
                <a:solidFill>
                  <a:srgbClr val="FF0000"/>
                </a:solidFill>
                <a:effectLst>
                  <a:outerShdw blurRad="38100" dist="38100" dir="2700000" algn="tl">
                    <a:srgbClr val="C0C0C0"/>
                  </a:outerShdw>
                </a:effectLst>
                <a:latin typeface="+mn-ea"/>
                <a:ea typeface="+mn-ea"/>
              </a:rPr>
              <a:t>廠商資格</a:t>
            </a:r>
            <a:endParaRPr lang="en-US" altLang="zh-TW" sz="1900" b="1" dirty="0">
              <a:solidFill>
                <a:srgbClr val="FF0000"/>
              </a:solidFill>
              <a:effectLst>
                <a:outerShdw blurRad="38100" dist="38100" dir="2700000" algn="tl">
                  <a:srgbClr val="C0C0C0"/>
                </a:outerShdw>
              </a:effectLst>
              <a:latin typeface="+mn-ea"/>
              <a:ea typeface="+mn-ea"/>
            </a:endParaRPr>
          </a:p>
        </p:txBody>
      </p:sp>
    </p:spTree>
    <p:extLst>
      <p:ext uri="{BB962C8B-B14F-4D97-AF65-F5344CB8AC3E}">
        <p14:creationId xmlns:p14="http://schemas.microsoft.com/office/powerpoint/2010/main" val="3065359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827584" y="551210"/>
            <a:ext cx="7630219" cy="717550"/>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dirty="0" smtClean="0"/>
              <a:t> </a:t>
            </a:r>
            <a:r>
              <a:rPr lang="zh-TW" altLang="en-US" dirty="0" smtClean="0"/>
              <a:t>由規格對應的第一個</a:t>
            </a:r>
            <a:r>
              <a:rPr lang="zh-TW" altLang="en-GB" dirty="0" smtClean="0"/>
              <a:t>廠商資格 </a:t>
            </a:r>
          </a:p>
        </p:txBody>
      </p:sp>
      <p:sp>
        <p:nvSpPr>
          <p:cNvPr id="429059" name="Rectangle 3"/>
          <p:cNvSpPr>
            <a:spLocks noGrp="1" noChangeArrowheads="1"/>
          </p:cNvSpPr>
          <p:nvPr>
            <p:ph type="body" sz="half" idx="1"/>
          </p:nvPr>
        </p:nvSpPr>
        <p:spPr>
          <a:xfrm>
            <a:off x="539750" y="1700213"/>
            <a:ext cx="8137525" cy="3384550"/>
          </a:xfrm>
          <a:gradFill>
            <a:gsLst>
              <a:gs pos="0">
                <a:srgbClr val="FFFFFF"/>
              </a:gs>
              <a:gs pos="50000">
                <a:srgbClr val="FFFF00"/>
              </a:gs>
              <a:gs pos="100000">
                <a:srgbClr val="FFFFFF"/>
              </a:gs>
            </a:gsLst>
          </a:gradFill>
        </p:spPr>
        <p:txBody>
          <a:bodyPr>
            <a:normAutofit/>
          </a:bodyPr>
          <a:lstStyle/>
          <a:p>
            <a:pPr marL="609600" indent="-609600" algn="l" eaLnBrk="1" hangingPunct="1">
              <a:lnSpc>
                <a:spcPct val="80000"/>
              </a:lnSpc>
              <a:spcBef>
                <a:spcPts val="250"/>
              </a:spcBef>
              <a:buClr>
                <a:srgbClr val="000000"/>
              </a:buClr>
              <a:buFont typeface="Times New Roman" pitchFamily="18" charset="0"/>
              <a:buNone/>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en-GB" altLang="zh-TW" b="1" dirty="0" smtClean="0">
                <a:solidFill>
                  <a:srgbClr val="990033"/>
                </a:solidFill>
                <a:latin typeface="標楷體" pitchFamily="65" charset="-120"/>
                <a:ea typeface="標楷體" pitchFamily="65" charset="-120"/>
              </a:rPr>
              <a:t>(1)</a:t>
            </a:r>
            <a:r>
              <a:rPr lang="zh-TW" altLang="en-GB" b="1" dirty="0" smtClean="0">
                <a:solidFill>
                  <a:srgbClr val="990033"/>
                </a:solidFill>
                <a:latin typeface="標楷體" pitchFamily="65" charset="-120"/>
                <a:ea typeface="標楷體" pitchFamily="65" charset="-120"/>
              </a:rPr>
              <a:t>營業項目</a:t>
            </a: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GB" sz="2000" dirty="0" smtClean="0">
                <a:solidFill>
                  <a:srgbClr val="0000FF"/>
                </a:solidFill>
                <a:effectLst>
                  <a:outerShdw blurRad="38100" dist="38100" dir="2700000" algn="tl">
                    <a:srgbClr val="C0C0C0"/>
                  </a:outerShdw>
                </a:effectLst>
                <a:latin typeface="標楷體" pitchFamily="65" charset="-120"/>
                <a:ea typeface="標楷體" pitchFamily="65" charset="-120"/>
              </a:rPr>
              <a:t>特許行業</a:t>
            </a:r>
            <a:r>
              <a:rPr lang="zh-TW" altLang="en-GB" sz="2000" dirty="0" smtClean="0">
                <a:solidFill>
                  <a:srgbClr val="800000"/>
                </a:solidFill>
                <a:latin typeface="標楷體" pitchFamily="65" charset="-120"/>
                <a:ea typeface="標楷體" pitchFamily="65" charset="-120"/>
              </a:rPr>
              <a:t>及</a:t>
            </a:r>
            <a:r>
              <a:rPr lang="zh-TW" altLang="en-GB" sz="2000" dirty="0" smtClean="0">
                <a:solidFill>
                  <a:srgbClr val="0000FF"/>
                </a:solidFill>
                <a:effectLst>
                  <a:outerShdw blurRad="38100" dist="38100" dir="2700000" algn="tl">
                    <a:srgbClr val="C0C0C0"/>
                  </a:outerShdw>
                </a:effectLst>
                <a:latin typeface="標楷體" pitchFamily="65" charset="-120"/>
                <a:ea typeface="標楷體" pitchFamily="65" charset="-120"/>
              </a:rPr>
              <a:t>非特許行業</a:t>
            </a: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sz="2000" dirty="0" smtClean="0">
                <a:solidFill>
                  <a:srgbClr val="800000"/>
                </a:solidFill>
                <a:latin typeface="標楷體" pitchFamily="65" charset="-120"/>
                <a:ea typeface="標楷體" pitchFamily="65" charset="-120"/>
              </a:rPr>
              <a:t>營業代碼“</a:t>
            </a:r>
            <a:r>
              <a:rPr lang="en-US" altLang="zh-TW" sz="2000" dirty="0" smtClean="0">
                <a:solidFill>
                  <a:srgbClr val="0000FF"/>
                </a:solidFill>
                <a:effectLst>
                  <a:outerShdw blurRad="38100" dist="38100" dir="2700000" algn="tl">
                    <a:srgbClr val="C0C0C0"/>
                  </a:outerShdw>
                </a:effectLst>
                <a:latin typeface="標楷體" pitchFamily="65" charset="-120"/>
                <a:ea typeface="標楷體" pitchFamily="65" charset="-120"/>
              </a:rPr>
              <a:t>ZZ99999</a:t>
            </a:r>
            <a:r>
              <a:rPr lang="en-US" altLang="zh-TW" sz="2000" dirty="0" smtClean="0">
                <a:solidFill>
                  <a:srgbClr val="800000"/>
                </a:solidFill>
                <a:latin typeface="標楷體" pitchFamily="65" charset="-120"/>
                <a:ea typeface="標楷體" pitchFamily="65" charset="-120"/>
              </a:rPr>
              <a:t>”</a:t>
            </a:r>
            <a:r>
              <a:rPr lang="zh-TW" altLang="en-US" sz="2000" dirty="0" smtClean="0">
                <a:solidFill>
                  <a:srgbClr val="800000"/>
                </a:solidFill>
                <a:latin typeface="標楷體" pitchFamily="65" charset="-120"/>
                <a:ea typeface="標楷體" pitchFamily="65" charset="-120"/>
              </a:rPr>
              <a:t>之詳細內容，即為「</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除許可業務外，得經營法令非禁止或限制之業務</a:t>
            </a:r>
            <a:r>
              <a:rPr lang="zh-TW" altLang="en-US" sz="2000" dirty="0" smtClean="0">
                <a:solidFill>
                  <a:srgbClr val="800000"/>
                </a:solidFill>
                <a:latin typeface="標楷體" pitchFamily="65" charset="-120"/>
                <a:ea typeface="標楷體" pitchFamily="65" charset="-120"/>
              </a:rPr>
              <a:t>」</a:t>
            </a:r>
            <a:r>
              <a:rPr lang="zh-TW" altLang="en-US" sz="2800" b="0" dirty="0" smtClean="0">
                <a:solidFill>
                  <a:srgbClr val="800000"/>
                </a:solidFill>
                <a:latin typeface="標楷體" pitchFamily="65" charset="-120"/>
                <a:ea typeface="標楷體" pitchFamily="65" charset="-120"/>
              </a:rPr>
              <a:t> </a:t>
            </a: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sz="2000" dirty="0" smtClean="0">
                <a:solidFill>
                  <a:srgbClr val="800000"/>
                </a:solidFill>
                <a:latin typeface="標楷體" pitchFamily="65" charset="-120"/>
                <a:ea typeface="標楷體" pitchFamily="65" charset="-120"/>
              </a:rPr>
              <a:t>可以參考合適之寫法如下：「</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營業項目必須有</a:t>
            </a:r>
            <a:r>
              <a:rPr lang="en-US" altLang="zh-TW" sz="2000" dirty="0" smtClean="0">
                <a:solidFill>
                  <a:srgbClr val="0000FF"/>
                </a:solidFill>
                <a:effectLst>
                  <a:outerShdw blurRad="38100" dist="38100" dir="2700000" algn="tl">
                    <a:srgbClr val="C0C0C0"/>
                  </a:outerShdw>
                </a:effectLst>
                <a:latin typeface="標楷體" pitchFamily="65" charset="-120"/>
                <a:ea typeface="標楷體" pitchFamily="65" charset="-120"/>
              </a:rPr>
              <a:t>xx</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製造、批發或零售，或得以製造、批發或販售</a:t>
            </a:r>
            <a:r>
              <a:rPr lang="en-US" altLang="zh-TW" sz="2000" dirty="0" smtClean="0">
                <a:solidFill>
                  <a:srgbClr val="0000FF"/>
                </a:solidFill>
                <a:effectLst>
                  <a:outerShdw blurRad="38100" dist="38100" dir="2700000" algn="tl">
                    <a:srgbClr val="C0C0C0"/>
                  </a:outerShdw>
                </a:effectLst>
                <a:latin typeface="標楷體" pitchFamily="65" charset="-120"/>
                <a:ea typeface="標楷體" pitchFamily="65" charset="-120"/>
              </a:rPr>
              <a:t>xx</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者。</a:t>
            </a:r>
            <a:r>
              <a:rPr lang="zh-TW" altLang="en-US" sz="2000" dirty="0" smtClean="0">
                <a:solidFill>
                  <a:srgbClr val="800000"/>
                </a:solidFill>
                <a:latin typeface="標楷體" pitchFamily="65" charset="-120"/>
                <a:ea typeface="標楷體" pitchFamily="65" charset="-120"/>
              </a:rPr>
              <a:t>」</a:t>
            </a:r>
            <a:r>
              <a:rPr lang="zh-TW" altLang="en-US" sz="2800" b="0" dirty="0" smtClean="0">
                <a:solidFill>
                  <a:srgbClr val="000000"/>
                </a:solidFill>
                <a:latin typeface="標楷體" pitchFamily="65" charset="-120"/>
                <a:ea typeface="標楷體" pitchFamily="65" charset="-120"/>
              </a:rPr>
              <a:t> </a:t>
            </a:r>
            <a:endParaRPr lang="zh-TW" altLang="en-US" sz="2800" b="0" dirty="0" smtClean="0">
              <a:solidFill>
                <a:srgbClr val="800000"/>
              </a:solidFill>
              <a:latin typeface="標楷體" pitchFamily="65" charset="-120"/>
              <a:ea typeface="標楷體" pitchFamily="65" charset="-120"/>
            </a:endParaRP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US" sz="2000" dirty="0" smtClean="0">
                <a:solidFill>
                  <a:srgbClr val="800000"/>
                </a:solidFill>
                <a:latin typeface="標楷體" pitchFamily="65" charset="-120"/>
                <a:ea typeface="標楷體" pitchFamily="65" charset="-120"/>
              </a:rPr>
              <a:t>營業項目代碼查詢 </a:t>
            </a:r>
            <a:r>
              <a:rPr lang="en-US" altLang="zh-TW" sz="2000" dirty="0" smtClean="0">
                <a:latin typeface="標楷體" pitchFamily="65" charset="-120"/>
                <a:ea typeface="標楷體" pitchFamily="65" charset="-120"/>
              </a:rPr>
              <a:t>http://gcis.nat.gov.tw/cod/index.html</a:t>
            </a:r>
            <a:r>
              <a:rPr lang="en-US" altLang="zh-TW" sz="2800" b="0" dirty="0" smtClean="0">
                <a:solidFill>
                  <a:srgbClr val="800000"/>
                </a:solidFill>
                <a:latin typeface="標楷體" pitchFamily="65" charset="-120"/>
                <a:ea typeface="標楷體" pitchFamily="65" charset="-120"/>
              </a:rPr>
              <a:t> </a:t>
            </a:r>
            <a:endParaRPr lang="zh-TW" altLang="en-GB" sz="2000" dirty="0" smtClean="0">
              <a:solidFill>
                <a:srgbClr val="800000"/>
              </a:solidFill>
              <a:latin typeface="標楷體" pitchFamily="65" charset="-120"/>
              <a:ea typeface="標楷體" pitchFamily="65" charset="-120"/>
            </a:endParaRPr>
          </a:p>
          <a:p>
            <a:pPr marL="609600" indent="-609600">
              <a:lnSpc>
                <a:spcPct val="90000"/>
              </a:lnSpc>
              <a:spcBef>
                <a:spcPts val="250"/>
              </a:spcBef>
              <a:buClr>
                <a:srgbClr val="000000"/>
              </a:buClr>
              <a:buNone/>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en-GB" altLang="zh-TW" b="1" dirty="0">
                <a:solidFill>
                  <a:srgbClr val="990033"/>
                </a:solidFill>
                <a:latin typeface="標楷體" pitchFamily="65" charset="-120"/>
                <a:ea typeface="標楷體" pitchFamily="65" charset="-120"/>
              </a:rPr>
              <a:t>(2)</a:t>
            </a:r>
            <a:r>
              <a:rPr lang="zh-TW" altLang="en-GB" b="1" dirty="0">
                <a:solidFill>
                  <a:srgbClr val="990033"/>
                </a:solidFill>
                <a:latin typeface="標楷體" pitchFamily="65" charset="-120"/>
                <a:ea typeface="標楷體" pitchFamily="65" charset="-120"/>
              </a:rPr>
              <a:t>特定資格</a:t>
            </a: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GB" sz="2000" dirty="0" smtClean="0">
                <a:solidFill>
                  <a:srgbClr val="800000"/>
                </a:solidFill>
                <a:latin typeface="標楷體" pitchFamily="65" charset="-120"/>
                <a:ea typeface="標楷體" pitchFamily="65" charset="-120"/>
              </a:rPr>
              <a:t>特定資格有哪些項目</a:t>
            </a:r>
          </a:p>
          <a:p>
            <a:pPr marL="1176338" lvl="1" indent="-533400" algn="l" eaLnBrk="1" hangingPunct="1">
              <a:lnSpc>
                <a:spcPct val="80000"/>
              </a:lnSpc>
              <a:spcBef>
                <a:spcPts val="250"/>
              </a:spcBef>
              <a:buClr>
                <a:srgbClr val="000000"/>
              </a:buClr>
              <a:buFont typeface="Wingdings" pitchFamily="2" charset="2"/>
              <a:buAutoNum type="circleNumWdWhitePlain"/>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pPr>
            <a:r>
              <a:rPr lang="zh-TW" altLang="en-GB" sz="2000" dirty="0" smtClean="0">
                <a:solidFill>
                  <a:srgbClr val="800000"/>
                </a:solidFill>
                <a:latin typeface="標楷體" pitchFamily="65" charset="-120"/>
                <a:ea typeface="標楷體" pitchFamily="65" charset="-120"/>
              </a:rPr>
              <a:t>財務報表可在</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公開資訊觀測站查到</a:t>
            </a:r>
            <a:endParaRPr lang="zh-TW" altLang="en-GB" sz="2000" dirty="0" smtClean="0">
              <a:solidFill>
                <a:srgbClr val="0000FF"/>
              </a:solidFill>
              <a:effectLst>
                <a:outerShdw blurRad="38100" dist="38100" dir="2700000" algn="tl">
                  <a:srgbClr val="C0C0C0"/>
                </a:outerShdw>
              </a:effectLst>
              <a:latin typeface="標楷體" pitchFamily="65" charset="-120"/>
              <a:ea typeface="標楷體" pitchFamily="65" charset="-120"/>
            </a:endParaRPr>
          </a:p>
        </p:txBody>
      </p:sp>
      <p:pic>
        <p:nvPicPr>
          <p:cNvPr id="50181"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48264" y="4293096"/>
            <a:ext cx="1580679" cy="1580679"/>
          </a:xfrm>
          <a:noFill/>
          <a:extLst>
            <a:ext uri="{909E8E84-426E-40DD-AFC4-6F175D3DCCD1}">
              <a14:hiddenFill xmlns:a14="http://schemas.microsoft.com/office/drawing/2010/main">
                <a:gradFill rotWithShape="0">
                  <a:gsLst>
                    <a:gs pos="0">
                      <a:srgbClr val="FFFFFF"/>
                    </a:gs>
                    <a:gs pos="50000">
                      <a:srgbClr val="66FF99"/>
                    </a:gs>
                    <a:gs pos="100000">
                      <a:srgbClr val="FFFFFF"/>
                    </a:gs>
                  </a:gsLst>
                  <a:lin ang="13500000" scaled="1"/>
                </a:gradFill>
              </a14:hiddenFill>
            </a:ext>
          </a:extLst>
        </p:spPr>
      </p:pic>
      <p:sp>
        <p:nvSpPr>
          <p:cNvPr id="5" name="投影片編號版面配置區 6"/>
          <p:cNvSpPr>
            <a:spLocks noGrp="1"/>
          </p:cNvSpPr>
          <p:nvPr>
            <p:ph type="sldNum" idx="12"/>
          </p:nvPr>
        </p:nvSpPr>
        <p:spPr/>
        <p:txBody>
          <a:bodyPr/>
          <a:lstStyle/>
          <a:p>
            <a:pPr>
              <a:defRPr/>
            </a:pPr>
            <a:fld id="{F8F5B011-74B7-4333-88CC-4D5D106C9064}" type="slidenum">
              <a:rPr lang="zh-TW" altLang="en-GB"/>
              <a:pPr>
                <a:defRPr/>
              </a:pPr>
              <a:t>51</a:t>
            </a:fld>
            <a:endParaRPr lang="en-GB" altLang="zh-TW"/>
          </a:p>
        </p:txBody>
      </p:sp>
    </p:spTree>
    <p:extLst>
      <p:ext uri="{BB962C8B-B14F-4D97-AF65-F5344CB8AC3E}">
        <p14:creationId xmlns:p14="http://schemas.microsoft.com/office/powerpoint/2010/main" val="38246929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1" name="Rectangle 3"/>
          <p:cNvSpPr>
            <a:spLocks noGrp="1" noChangeArrowheads="1"/>
          </p:cNvSpPr>
          <p:nvPr>
            <p:ph idx="1"/>
          </p:nvPr>
        </p:nvSpPr>
        <p:spPr>
          <a:xfrm>
            <a:off x="611560" y="1772816"/>
            <a:ext cx="6552728" cy="4105275"/>
          </a:xfrm>
        </p:spPr>
        <p:txBody>
          <a:bodyPr>
            <a:normAutofit fontScale="92500"/>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u="sng" dirty="0" smtClean="0">
                <a:effectLst>
                  <a:outerShdw blurRad="38100" dist="38100" dir="2700000" algn="tl">
                    <a:srgbClr val="C0C0C0"/>
                  </a:outerShdw>
                </a:effectLst>
                <a:latin typeface="標楷體" pitchFamily="65" charset="-120"/>
                <a:ea typeface="標楷體" pitchFamily="65" charset="-120"/>
              </a:rPr>
              <a:t>實務研討</a:t>
            </a:r>
            <a:r>
              <a:rPr lang="zh-TW" altLang="en-GB" dirty="0" smtClean="0">
                <a:latin typeface="標楷體" pitchFamily="65" charset="-120"/>
                <a:ea typeface="標楷體" pitchFamily="65" charset="-120"/>
              </a:rPr>
              <a:t>：機關辦理公告金額以上之家具採購，廠商資格中，訂定公司執照或登記證</a:t>
            </a:r>
            <a:r>
              <a:rPr lang="zh-TW" altLang="en-US" dirty="0" smtClean="0">
                <a:latin typeface="標楷體" pitchFamily="65" charset="-120"/>
                <a:ea typeface="標楷體" pitchFamily="65" charset="-120"/>
              </a:rPr>
              <a:t>明文件</a:t>
            </a:r>
            <a:r>
              <a:rPr lang="zh-TW" altLang="en-GB" dirty="0" smtClean="0">
                <a:latin typeface="標楷體" pitchFamily="65" charset="-120"/>
                <a:ea typeface="標楷體" pitchFamily="65" charset="-120"/>
              </a:rPr>
              <a:t>中必須列有“</a:t>
            </a:r>
            <a:r>
              <a:rPr lang="zh-TW" altLang="en-GB" b="1" dirty="0" smtClean="0">
                <a:latin typeface="標楷體" pitchFamily="65" charset="-120"/>
                <a:ea typeface="標楷體" pitchFamily="65" charset="-120"/>
              </a:rPr>
              <a:t>家具及裝設品製造業</a:t>
            </a:r>
            <a:r>
              <a:rPr lang="zh-TW" altLang="en-GB" dirty="0" smtClean="0">
                <a:latin typeface="標楷體" pitchFamily="65" charset="-120"/>
                <a:ea typeface="標楷體" pitchFamily="65" charset="-120"/>
              </a:rPr>
              <a:t>”、“</a:t>
            </a:r>
            <a:r>
              <a:rPr lang="zh-TW" altLang="en-GB" b="1" dirty="0" smtClean="0">
                <a:latin typeface="標楷體" pitchFamily="65" charset="-120"/>
                <a:ea typeface="標楷體" pitchFamily="65" charset="-120"/>
              </a:rPr>
              <a:t>家具批發業</a:t>
            </a:r>
            <a:r>
              <a:rPr lang="zh-TW" altLang="en-GB"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endParaRPr lang="zh-TW" altLang="en-GB" dirty="0" smtClean="0">
              <a:latin typeface="標楷體" pitchFamily="65" charset="-120"/>
              <a:ea typeface="標楷體" pitchFamily="65" charset="-120"/>
            </a:endParaRP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400" b="1" dirty="0" smtClean="0">
                <a:latin typeface="標楷體" pitchFamily="65" charset="-120"/>
                <a:ea typeface="標楷體" pitchFamily="65" charset="-120"/>
              </a:rPr>
              <a:t>問題一：</a:t>
            </a:r>
            <a:r>
              <a:rPr lang="zh-TW" altLang="en-GB" sz="2400" dirty="0" smtClean="0">
                <a:latin typeface="標楷體" pitchFamily="65" charset="-120"/>
                <a:ea typeface="標楷體" pitchFamily="65" charset="-120"/>
              </a:rPr>
              <a:t>若有某參與投標之Ａ廠商，雖未列有上開項目，但有</a:t>
            </a:r>
            <a:r>
              <a:rPr lang="zh-TW" altLang="en-US" sz="2400" dirty="0" smtClean="0">
                <a:effectLst>
                  <a:outerShdw blurRad="38100" dist="38100" dir="2700000" algn="tl">
                    <a:srgbClr val="C0C0C0"/>
                  </a:outerShdw>
                </a:effectLst>
                <a:latin typeface="標楷體" pitchFamily="65" charset="-120"/>
                <a:ea typeface="標楷體" pitchFamily="65" charset="-120"/>
              </a:rPr>
              <a:t>營業代碼“</a:t>
            </a:r>
            <a:r>
              <a:rPr lang="en-US" altLang="zh-TW" sz="2400" dirty="0" smtClean="0">
                <a:effectLst>
                  <a:outerShdw blurRad="38100" dist="38100" dir="2700000" algn="tl">
                    <a:srgbClr val="C0C0C0"/>
                  </a:outerShdw>
                </a:effectLst>
                <a:latin typeface="標楷體" pitchFamily="65" charset="-120"/>
                <a:ea typeface="標楷體" pitchFamily="65" charset="-120"/>
              </a:rPr>
              <a:t>ZZ99999”</a:t>
            </a:r>
            <a:r>
              <a:rPr lang="zh-TW" altLang="en-GB" sz="2400" dirty="0" smtClean="0">
                <a:latin typeface="標楷體" pitchFamily="65" charset="-120"/>
                <a:ea typeface="標楷體" pitchFamily="65" charset="-120"/>
              </a:rPr>
              <a:t>，機關能否接受？</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400" b="1" dirty="0">
                <a:latin typeface="標楷體" pitchFamily="65" charset="-120"/>
                <a:ea typeface="標楷體" pitchFamily="65" charset="-120"/>
              </a:rPr>
              <a:t>問題二：</a:t>
            </a:r>
            <a:r>
              <a:rPr lang="zh-TW" altLang="en-GB" sz="2400" dirty="0" smtClean="0">
                <a:latin typeface="標楷體" pitchFamily="65" charset="-120"/>
                <a:ea typeface="標楷體" pitchFamily="65" charset="-120"/>
              </a:rPr>
              <a:t>若符合資格之得標廠商，全部標的物均</a:t>
            </a:r>
            <a:r>
              <a:rPr lang="zh-TW" altLang="en-US" sz="2400" dirty="0" smtClean="0">
                <a:latin typeface="標楷體" pitchFamily="65" charset="-120"/>
                <a:ea typeface="標楷體" pitchFamily="65" charset="-120"/>
              </a:rPr>
              <a:t>向</a:t>
            </a:r>
            <a:r>
              <a:rPr lang="zh-TW" altLang="en-GB" sz="2400" dirty="0" smtClean="0">
                <a:latin typeface="標楷體" pitchFamily="65" charset="-120"/>
                <a:ea typeface="標楷體" pitchFamily="65" charset="-120"/>
              </a:rPr>
              <a:t>某Ａ廠商採購後，再交貨予機關，是否屬於轉包？</a:t>
            </a:r>
          </a:p>
          <a:p>
            <a:pPr lvl="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1800" dirty="0" smtClean="0">
                <a:latin typeface="標楷體" pitchFamily="65" charset="-120"/>
              </a:rPr>
              <a:t>註：</a:t>
            </a:r>
            <a:r>
              <a:rPr lang="zh-TW" altLang="en-GB" sz="1800" dirty="0" smtClean="0"/>
              <a:t>所有營業項目代碼及其定義內容均可至</a:t>
            </a:r>
            <a:r>
              <a:rPr lang="en-GB" altLang="zh-TW" sz="1800" dirty="0" smtClean="0"/>
              <a:t>http://gcis.nat.gov.tw/cod/index.html</a:t>
            </a:r>
            <a:r>
              <a:rPr lang="zh-TW" altLang="en-GB" sz="1800" dirty="0" smtClean="0"/>
              <a:t>網址查詢 </a:t>
            </a:r>
          </a:p>
        </p:txBody>
      </p:sp>
      <p:sp>
        <p:nvSpPr>
          <p:cNvPr id="5" name="投影片編號版面配置區 4"/>
          <p:cNvSpPr>
            <a:spLocks noGrp="1"/>
          </p:cNvSpPr>
          <p:nvPr>
            <p:ph type="sldNum" sz="quarter" idx="12"/>
          </p:nvPr>
        </p:nvSpPr>
        <p:spPr/>
        <p:txBody>
          <a:bodyPr/>
          <a:lstStyle/>
          <a:p>
            <a:pPr>
              <a:defRPr/>
            </a:pPr>
            <a:fld id="{FED14A7D-91E2-4E09-B99E-E28423BD098C}" type="slidenum">
              <a:rPr lang="zh-TW" altLang="en-GB" smtClean="0"/>
              <a:pPr>
                <a:defRPr/>
              </a:pPr>
              <a:t>52</a:t>
            </a:fld>
            <a:endParaRPr lang="en-GB" altLang="zh-TW"/>
          </a:p>
        </p:txBody>
      </p:sp>
      <p:sp>
        <p:nvSpPr>
          <p:cNvPr id="503810" name="Rectangle 2"/>
          <p:cNvSpPr>
            <a:spLocks noGrp="1" noChangeArrowheads="1"/>
          </p:cNvSpPr>
          <p:nvPr>
            <p:ph type="title"/>
          </p:nvPr>
        </p:nvSpPr>
        <p:spPr>
          <a:xfrm>
            <a:off x="1043608" y="476672"/>
            <a:ext cx="7345362" cy="720725"/>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US" dirty="0" smtClean="0"/>
              <a:t>廠商規格實務</a:t>
            </a:r>
            <a:r>
              <a:rPr lang="zh-TW" altLang="en-GB" dirty="0" smtClean="0"/>
              <a:t>研討</a:t>
            </a:r>
          </a:p>
        </p:txBody>
      </p:sp>
      <p:pic>
        <p:nvPicPr>
          <p:cNvPr id="7" name="Picture 3" descr="C:\Users\lin-ali\AppData\Local\Microsoft\Windows\Temporary Internet Files\Content.IE5\O8XPWZDI\lgi01a2014071302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80312" y="2815411"/>
            <a:ext cx="1102571"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054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611188" y="1052513"/>
            <a:ext cx="8208962" cy="5329237"/>
          </a:xfrm>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anose="03000509000000000000" pitchFamily="65" charset="-120"/>
                <a:ea typeface="標楷體" panose="03000509000000000000" pitchFamily="65" charset="-120"/>
              </a:rPr>
              <a:t>採購法</a:t>
            </a:r>
            <a:r>
              <a:rPr lang="en-GB" altLang="zh-TW" dirty="0" smtClean="0">
                <a:latin typeface="標楷體" panose="03000509000000000000" pitchFamily="65" charset="-120"/>
                <a:ea typeface="標楷體" panose="03000509000000000000" pitchFamily="65" charset="-120"/>
              </a:rPr>
              <a:t>65</a:t>
            </a:r>
            <a:r>
              <a:rPr lang="zh-TW" altLang="en-GB" dirty="0" smtClean="0">
                <a:latin typeface="標楷體" panose="03000509000000000000" pitchFamily="65" charset="-120"/>
                <a:ea typeface="標楷體" panose="03000509000000000000" pitchFamily="65" charset="-120"/>
              </a:rPr>
              <a:t>條至</a:t>
            </a:r>
            <a:r>
              <a:rPr lang="en-GB" altLang="zh-TW" dirty="0" smtClean="0">
                <a:latin typeface="標楷體" panose="03000509000000000000" pitchFamily="65" charset="-120"/>
                <a:ea typeface="標楷體" panose="03000509000000000000" pitchFamily="65" charset="-120"/>
              </a:rPr>
              <a:t>67</a:t>
            </a:r>
            <a:r>
              <a:rPr lang="zh-TW" altLang="en-GB" dirty="0" smtClean="0">
                <a:latin typeface="標楷體" panose="03000509000000000000" pitchFamily="65" charset="-120"/>
                <a:ea typeface="標楷體" panose="03000509000000000000" pitchFamily="65" charset="-120"/>
              </a:rPr>
              <a:t>條</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anose="03000509000000000000" pitchFamily="65" charset="-120"/>
                <a:ea typeface="標楷體" panose="03000509000000000000" pitchFamily="65" charset="-120"/>
              </a:rPr>
              <a:t>細則</a:t>
            </a:r>
            <a:r>
              <a:rPr lang="en-GB" altLang="zh-TW" dirty="0" smtClean="0">
                <a:latin typeface="標楷體" panose="03000509000000000000" pitchFamily="65" charset="-120"/>
                <a:ea typeface="標楷體" panose="03000509000000000000" pitchFamily="65" charset="-120"/>
              </a:rPr>
              <a:t>87</a:t>
            </a:r>
            <a:r>
              <a:rPr lang="zh-TW" altLang="en-GB" dirty="0" smtClean="0">
                <a:latin typeface="標楷體" panose="03000509000000000000" pitchFamily="65" charset="-120"/>
                <a:ea typeface="標楷體" panose="03000509000000000000" pitchFamily="65" charset="-120"/>
              </a:rPr>
              <a:t>及</a:t>
            </a:r>
            <a:r>
              <a:rPr lang="en-GB" altLang="zh-TW" dirty="0" smtClean="0">
                <a:latin typeface="標楷體" panose="03000509000000000000" pitchFamily="65" charset="-120"/>
                <a:ea typeface="標楷體" panose="03000509000000000000" pitchFamily="65" charset="-120"/>
              </a:rPr>
              <a:t>89</a:t>
            </a:r>
            <a:r>
              <a:rPr lang="zh-TW" altLang="en-GB" dirty="0" smtClean="0">
                <a:latin typeface="標楷體" panose="03000509000000000000" pitchFamily="65" charset="-120"/>
                <a:ea typeface="標楷體" panose="03000509000000000000" pitchFamily="65" charset="-120"/>
              </a:rPr>
              <a:t>條</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anose="03000509000000000000" pitchFamily="65" charset="-120"/>
                <a:ea typeface="標楷體" panose="03000509000000000000" pitchFamily="65" charset="-120"/>
              </a:rPr>
              <a:t>採購法</a:t>
            </a:r>
            <a:r>
              <a:rPr lang="en-GB" altLang="zh-TW" dirty="0" smtClean="0">
                <a:latin typeface="標楷體" panose="03000509000000000000" pitchFamily="65" charset="-120"/>
                <a:ea typeface="標楷體" panose="03000509000000000000" pitchFamily="65" charset="-120"/>
              </a:rPr>
              <a:t>101</a:t>
            </a:r>
            <a:r>
              <a:rPr lang="zh-TW" altLang="en-GB" dirty="0" smtClean="0">
                <a:latin typeface="標楷體" panose="03000509000000000000" pitchFamily="65" charset="-120"/>
                <a:ea typeface="標楷體" panose="03000509000000000000" pitchFamily="65" charset="-120"/>
              </a:rPr>
              <a:t>條</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anose="03000509000000000000" pitchFamily="65" charset="-120"/>
                <a:ea typeface="標楷體" panose="03000509000000000000" pitchFamily="65" charset="-120"/>
              </a:rPr>
              <a:t>採購契約要項第</a:t>
            </a:r>
            <a:r>
              <a:rPr lang="en-GB" altLang="zh-TW" dirty="0" smtClean="0">
                <a:latin typeface="標楷體" panose="03000509000000000000" pitchFamily="65" charset="-120"/>
                <a:ea typeface="標楷體" panose="03000509000000000000" pitchFamily="65" charset="-120"/>
              </a:rPr>
              <a:t>8</a:t>
            </a:r>
            <a:r>
              <a:rPr lang="zh-TW" altLang="en-GB" dirty="0" smtClean="0">
                <a:latin typeface="標楷體" panose="03000509000000000000" pitchFamily="65" charset="-120"/>
                <a:ea typeface="標楷體" panose="03000509000000000000" pitchFamily="65" charset="-120"/>
              </a:rPr>
              <a:t>條</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u="sng" dirty="0" smtClean="0">
                <a:effectLst>
                  <a:outerShdw blurRad="38100" dist="38100" dir="2700000" algn="tl">
                    <a:srgbClr val="C0C0C0"/>
                  </a:outerShdw>
                </a:effectLst>
                <a:latin typeface="標楷體" pitchFamily="65" charset="-120"/>
                <a:ea typeface="標楷體" pitchFamily="65" charset="-120"/>
              </a:rPr>
              <a:t>實務研討</a:t>
            </a:r>
            <a:r>
              <a:rPr lang="zh-TW" altLang="en-GB" dirty="0" smtClean="0">
                <a:latin typeface="標楷體" pitchFamily="65" charset="-120"/>
                <a:ea typeface="標楷體" pitchFamily="65" charset="-120"/>
              </a:rPr>
              <a:t>：</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itchFamily="65" charset="-120"/>
                <a:ea typeface="標楷體" pitchFamily="65" charset="-120"/>
              </a:rPr>
              <a:t>財物採購可否容許轉包？那些情況可能適用？</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u="sng" dirty="0" smtClean="0">
                <a:effectLst>
                  <a:outerShdw blurRad="38100" dist="38100" dir="2700000" algn="tl">
                    <a:srgbClr val="C0C0C0"/>
                  </a:outerShdw>
                </a:effectLst>
                <a:latin typeface="標楷體" pitchFamily="65" charset="-120"/>
                <a:ea typeface="標楷體" pitchFamily="65" charset="-120"/>
              </a:rPr>
              <a:t>實務研討</a:t>
            </a:r>
            <a:r>
              <a:rPr lang="zh-TW" altLang="en-GB" dirty="0" smtClean="0">
                <a:latin typeface="標楷體" pitchFamily="65" charset="-120"/>
                <a:ea typeface="標楷體" pitchFamily="65" charset="-120"/>
              </a:rPr>
              <a:t>：</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dirty="0" smtClean="0">
                <a:latin typeface="標楷體" pitchFamily="65" charset="-120"/>
                <a:ea typeface="標楷體" pitchFamily="65" charset="-120"/>
              </a:rPr>
              <a:t>為避免轉包爭議，實務上有何重要作法？</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dirty="0" smtClean="0">
                <a:solidFill>
                  <a:srgbClr val="008000"/>
                </a:solidFill>
                <a:latin typeface="標楷體" pitchFamily="65" charset="-120"/>
                <a:ea typeface="標楷體" pitchFamily="65" charset="-120"/>
              </a:rPr>
              <a:t>參考：機關應考量個案標的之專業分工情形，於招標文件標示主要部分或須由廠商親自履約之項目（細則第87條）；並應一併載明廠商轉包之責任。</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如招標文件未載明主要部分，則機關於事後不得主張哪些部分是主要部分。</a:t>
            </a:r>
            <a:endParaRPr lang="zh-TW" altLang="en-GB"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5" name="投影片編號版面配置區 5"/>
          <p:cNvSpPr>
            <a:spLocks noGrp="1"/>
          </p:cNvSpPr>
          <p:nvPr>
            <p:ph type="sldNum" sz="quarter" idx="12"/>
          </p:nvPr>
        </p:nvSpPr>
        <p:spPr/>
        <p:txBody>
          <a:bodyPr/>
          <a:lstStyle/>
          <a:p>
            <a:pPr>
              <a:defRPr/>
            </a:pPr>
            <a:fld id="{A0CD350E-C48A-4B3F-AE18-56C46A44C93F}" type="slidenum">
              <a:rPr lang="zh-TW" altLang="en-GB"/>
              <a:pPr>
                <a:defRPr/>
              </a:pPr>
              <a:t>53</a:t>
            </a:fld>
            <a:endParaRPr lang="en-GB" altLang="zh-TW" dirty="0"/>
          </a:p>
        </p:txBody>
      </p:sp>
      <p:sp>
        <p:nvSpPr>
          <p:cNvPr id="338946" name="Rectangle 2"/>
          <p:cNvSpPr>
            <a:spLocks noGrp="1" noChangeArrowheads="1"/>
          </p:cNvSpPr>
          <p:nvPr>
            <p:ph type="title"/>
          </p:nvPr>
        </p:nvSpPr>
        <p:spPr>
          <a:xfrm>
            <a:off x="899592" y="332011"/>
            <a:ext cx="7345362" cy="720725"/>
          </a:xfrm>
          <a:noFill/>
          <a:ln w="9525">
            <a:noFill/>
            <a:round/>
            <a:headEnd/>
            <a:tailEnd/>
          </a:ln>
          <a:effectLst/>
        </p:spPr>
        <p:txBody>
          <a:bodyPr vert="horz" wrap="square" lIns="21240" tIns="10800" rIns="21240" bIns="10800" numCol="1" anchor="ctr" anchorCtr="0" compatLnSpc="1">
            <a:prstTxWarp prst="textNoShape">
              <a:avLst/>
            </a:prstTxWarp>
          </a:bodyPr>
          <a:lstStyle/>
          <a:p>
            <a:pPr eaLnBrk="1" hangingPunct="1"/>
            <a:r>
              <a:rPr lang="zh-TW" altLang="en-GB" dirty="0"/>
              <a:t>轉包與分包</a:t>
            </a:r>
          </a:p>
        </p:txBody>
      </p:sp>
      <p:pic>
        <p:nvPicPr>
          <p:cNvPr id="645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341438"/>
            <a:ext cx="18272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654089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D740A5EE-C1F7-48CF-A359-CE9B91881B9B}" type="slidenum">
              <a:rPr lang="zh-TW" altLang="en-GB"/>
              <a:pPr>
                <a:defRPr/>
              </a:pPr>
              <a:t>54</a:t>
            </a:fld>
            <a:endParaRPr lang="en-GB" altLang="zh-TW"/>
          </a:p>
        </p:txBody>
      </p:sp>
      <p:sp>
        <p:nvSpPr>
          <p:cNvPr id="357378" name="Rectangle 2"/>
          <p:cNvSpPr>
            <a:spLocks noGrp="1" noChangeArrowheads="1"/>
          </p:cNvSpPr>
          <p:nvPr>
            <p:ph type="title"/>
          </p:nvPr>
        </p:nvSpPr>
        <p:spPr>
          <a:xfrm>
            <a:off x="1259632" y="404664"/>
            <a:ext cx="7345362" cy="720725"/>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dirty="0" smtClean="0"/>
              <a:t>招標方式實務研討</a:t>
            </a:r>
          </a:p>
        </p:txBody>
      </p:sp>
      <p:sp>
        <p:nvSpPr>
          <p:cNvPr id="7" name="Rectangle 3"/>
          <p:cNvSpPr>
            <a:spLocks noGrp="1" noChangeArrowheads="1"/>
          </p:cNvSpPr>
          <p:nvPr>
            <p:ph idx="1"/>
          </p:nvPr>
        </p:nvSpPr>
        <p:spPr>
          <a:xfrm>
            <a:off x="457200" y="1196752"/>
            <a:ext cx="8229600" cy="4810539"/>
          </a:xfrm>
        </p:spPr>
        <p:txBody>
          <a:bodyPr/>
          <a:lstStyle/>
          <a:p>
            <a:pPr eaLnBrk="1" hangingPunct="1">
              <a:lnSpc>
                <a:spcPct val="110000"/>
              </a:lnSpc>
              <a:spcBef>
                <a:spcPts val="2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000" u="sng" dirty="0" smtClean="0">
                <a:effectLst>
                  <a:outerShdw blurRad="38100" dist="38100" dir="2700000" algn="tl">
                    <a:srgbClr val="C0C0C0"/>
                  </a:outerShdw>
                </a:effectLst>
                <a:latin typeface="標楷體" pitchFamily="65" charset="-120"/>
                <a:ea typeface="標楷體" pitchFamily="65" charset="-120"/>
              </a:rPr>
              <a:t>實務研討</a:t>
            </a:r>
            <a:r>
              <a:rPr lang="zh-TW" altLang="en-GB" sz="2000" dirty="0" smtClean="0">
                <a:effectLst>
                  <a:outerShdw blurRad="38100" dist="38100" dir="2700000" algn="tl">
                    <a:srgbClr val="C0C0C0"/>
                  </a:outerShdw>
                </a:effectLst>
                <a:latin typeface="標楷體" pitchFamily="65" charset="-120"/>
                <a:ea typeface="標楷體" pitchFamily="65" charset="-120"/>
              </a:rPr>
              <a:t>：</a:t>
            </a:r>
            <a:r>
              <a:rPr lang="zh-TW" altLang="en-GB" sz="2000" dirty="0" smtClean="0">
                <a:latin typeface="標楷體" pitchFamily="65" charset="-120"/>
                <a:ea typeface="標楷體" pitchFamily="65" charset="-120"/>
              </a:rPr>
              <a:t>徵人採購案件投標須知</a:t>
            </a: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100" dirty="0" smtClean="0">
                <a:latin typeface="標楷體" pitchFamily="65" charset="-120"/>
                <a:ea typeface="標楷體" pitchFamily="65" charset="-120"/>
              </a:rPr>
              <a:t>廠商資格是否合適？</a:t>
            </a: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100" dirty="0" smtClean="0">
                <a:latin typeface="標楷體" pitchFamily="65" charset="-120"/>
                <a:ea typeface="標楷體" pitchFamily="65" charset="-120"/>
              </a:rPr>
              <a:t>其他內容有無需改正之處？</a:t>
            </a:r>
            <a:endParaRPr lang="en-US" altLang="zh-TW" sz="2100" dirty="0" smtClean="0">
              <a:latin typeface="標楷體" pitchFamily="65" charset="-120"/>
              <a:ea typeface="標楷體" pitchFamily="65" charset="-120"/>
            </a:endParaRP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zh-TW" altLang="en-GB" sz="2100" dirty="0" smtClean="0">
              <a:latin typeface="標楷體" pitchFamily="65" charset="-120"/>
              <a:ea typeface="標楷體" pitchFamily="65" charset="-120"/>
            </a:endParaRPr>
          </a:p>
          <a:p>
            <a:pPr lvl="1" eaLnBrk="1" hangingPunct="1">
              <a:lnSpc>
                <a:spcPct val="110000"/>
              </a:lnSpc>
              <a:spcBef>
                <a:spcPts val="263"/>
              </a:spcBef>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zh-TW" altLang="en-GB" sz="2100" dirty="0" smtClean="0">
              <a:latin typeface="標楷體" pitchFamily="65" charset="-120"/>
              <a:ea typeface="標楷體" pitchFamily="65" charset="-120"/>
            </a:endParaRPr>
          </a:p>
        </p:txBody>
      </p:sp>
      <p:sp>
        <p:nvSpPr>
          <p:cNvPr id="8" name="矩形 7"/>
          <p:cNvSpPr/>
          <p:nvPr/>
        </p:nvSpPr>
        <p:spPr>
          <a:xfrm>
            <a:off x="755576" y="2348880"/>
            <a:ext cx="7632848" cy="3970318"/>
          </a:xfrm>
          <a:prstGeom prst="rect">
            <a:avLst/>
          </a:prstGeom>
        </p:spPr>
        <p:txBody>
          <a:bodyPr wrap="square">
            <a:spAutoFit/>
          </a:bodyPr>
          <a:lstStyle/>
          <a:p>
            <a:pPr marL="447675" indent="-447675"/>
            <a:r>
              <a:rPr lang="zh-TW" altLang="zh-TW" dirty="0">
                <a:solidFill>
                  <a:schemeClr val="tx1"/>
                </a:solidFill>
              </a:rPr>
              <a:t>一、名　　稱：「專業電力工程技術人員（施工、設計、監造、繪圖）」特殊勞務人員</a:t>
            </a:r>
            <a:r>
              <a:rPr lang="zh-TW" altLang="zh-TW" dirty="0" smtClean="0">
                <a:solidFill>
                  <a:schemeClr val="tx1"/>
                </a:solidFill>
              </a:rPr>
              <a:t>一名</a:t>
            </a:r>
            <a:r>
              <a:rPr lang="zh-TW" altLang="en-US" dirty="0" smtClean="0">
                <a:solidFill>
                  <a:schemeClr val="tx1"/>
                </a:solidFill>
              </a:rPr>
              <a:t>，期間一年</a:t>
            </a:r>
            <a:endParaRPr lang="zh-TW" altLang="zh-TW" dirty="0">
              <a:solidFill>
                <a:schemeClr val="tx1"/>
              </a:solidFill>
            </a:endParaRPr>
          </a:p>
          <a:p>
            <a:pPr marL="447675" indent="-447675"/>
            <a:r>
              <a:rPr lang="zh-TW" altLang="zh-TW" dirty="0" smtClean="0">
                <a:solidFill>
                  <a:schemeClr val="tx1"/>
                </a:solidFill>
              </a:rPr>
              <a:t>二</a:t>
            </a:r>
            <a:r>
              <a:rPr lang="zh-TW" altLang="zh-TW" dirty="0">
                <a:solidFill>
                  <a:schemeClr val="tx1"/>
                </a:solidFill>
              </a:rPr>
              <a:t>、採購價格：每月月酬：</a:t>
            </a:r>
            <a:r>
              <a:rPr lang="en-US" altLang="zh-TW" dirty="0">
                <a:solidFill>
                  <a:schemeClr val="tx1"/>
                </a:solidFill>
              </a:rPr>
              <a:t>31,190</a:t>
            </a:r>
            <a:r>
              <a:rPr lang="zh-TW" altLang="zh-TW" dirty="0">
                <a:solidFill>
                  <a:schemeClr val="tx1"/>
                </a:solidFill>
              </a:rPr>
              <a:t>元。</a:t>
            </a:r>
          </a:p>
          <a:p>
            <a:pPr marL="447675" indent="-447675"/>
            <a:r>
              <a:rPr lang="zh-TW" altLang="zh-TW" dirty="0">
                <a:solidFill>
                  <a:schemeClr val="tx1"/>
                </a:solidFill>
              </a:rPr>
              <a:t>三、採購依據：依中央機關未達公告金額採購招標辦法第二條第一項第三款。</a:t>
            </a:r>
          </a:p>
          <a:p>
            <a:pPr marL="447675" indent="-447675"/>
            <a:r>
              <a:rPr lang="zh-TW" altLang="zh-TW" dirty="0">
                <a:solidFill>
                  <a:schemeClr val="tx1"/>
                </a:solidFill>
              </a:rPr>
              <a:t>四、廠商資格：廠商得提出資格文件影本，決標後得標廠商須提出正本供查驗。</a:t>
            </a:r>
          </a:p>
          <a:p>
            <a:pPr marL="447675"/>
            <a:r>
              <a:rPr lang="en-US" altLang="zh-TW" dirty="0">
                <a:solidFill>
                  <a:schemeClr val="tx1"/>
                </a:solidFill>
              </a:rPr>
              <a:t>(</a:t>
            </a:r>
            <a:r>
              <a:rPr lang="zh-TW" altLang="zh-TW" dirty="0">
                <a:solidFill>
                  <a:schemeClr val="tx1"/>
                </a:solidFill>
              </a:rPr>
              <a:t>一</a:t>
            </a:r>
            <a:r>
              <a:rPr lang="en-US" altLang="zh-TW" dirty="0">
                <a:solidFill>
                  <a:schemeClr val="tx1"/>
                </a:solidFill>
              </a:rPr>
              <a:t>)</a:t>
            </a:r>
            <a:r>
              <a:rPr lang="zh-TW" altLang="zh-TW" dirty="0">
                <a:solidFill>
                  <a:schemeClr val="tx1"/>
                </a:solidFill>
              </a:rPr>
              <a:t>設籍於中華民國之國民，領有本國國民身分證者。</a:t>
            </a:r>
          </a:p>
          <a:p>
            <a:pPr marL="447675"/>
            <a:r>
              <a:rPr lang="en-US" altLang="zh-TW" dirty="0">
                <a:solidFill>
                  <a:schemeClr val="tx1"/>
                </a:solidFill>
              </a:rPr>
              <a:t>(</a:t>
            </a:r>
            <a:r>
              <a:rPr lang="zh-TW" altLang="zh-TW" dirty="0">
                <a:solidFill>
                  <a:schemeClr val="tx1"/>
                </a:solidFill>
              </a:rPr>
              <a:t>二</a:t>
            </a:r>
            <a:r>
              <a:rPr lang="en-US" altLang="zh-TW" dirty="0">
                <a:solidFill>
                  <a:schemeClr val="tx1"/>
                </a:solidFill>
              </a:rPr>
              <a:t>)</a:t>
            </a:r>
            <a:r>
              <a:rPr lang="zh-TW" altLang="zh-TW" dirty="0">
                <a:solidFill>
                  <a:schemeClr val="tx1"/>
                </a:solidFill>
              </a:rPr>
              <a:t>性別：不拘。（男須役畢）</a:t>
            </a:r>
          </a:p>
          <a:p>
            <a:pPr marL="447675"/>
            <a:r>
              <a:rPr lang="en-US" altLang="zh-TW" dirty="0">
                <a:solidFill>
                  <a:schemeClr val="tx1"/>
                </a:solidFill>
              </a:rPr>
              <a:t>(</a:t>
            </a:r>
            <a:r>
              <a:rPr lang="zh-TW" altLang="zh-TW" dirty="0">
                <a:solidFill>
                  <a:schemeClr val="tx1"/>
                </a:solidFill>
              </a:rPr>
              <a:t>三</a:t>
            </a:r>
            <a:r>
              <a:rPr lang="en-US" altLang="zh-TW" dirty="0">
                <a:solidFill>
                  <a:schemeClr val="tx1"/>
                </a:solidFill>
              </a:rPr>
              <a:t>)</a:t>
            </a:r>
            <a:r>
              <a:rPr lang="zh-TW" altLang="zh-TW" dirty="0">
                <a:solidFill>
                  <a:schemeClr val="tx1"/>
                </a:solidFill>
              </a:rPr>
              <a:t>年齡：依【就業服務法】規定，取消限制。</a:t>
            </a:r>
          </a:p>
          <a:p>
            <a:pPr marL="447675"/>
            <a:r>
              <a:rPr lang="en-US" altLang="zh-TW" dirty="0">
                <a:solidFill>
                  <a:schemeClr val="tx1"/>
                </a:solidFill>
              </a:rPr>
              <a:t>(</a:t>
            </a:r>
            <a:r>
              <a:rPr lang="zh-TW" altLang="zh-TW" dirty="0">
                <a:solidFill>
                  <a:schemeClr val="tx1"/>
                </a:solidFill>
              </a:rPr>
              <a:t>四</a:t>
            </a:r>
            <a:r>
              <a:rPr lang="en-US" altLang="zh-TW" dirty="0">
                <a:solidFill>
                  <a:schemeClr val="tx1"/>
                </a:solidFill>
              </a:rPr>
              <a:t>)</a:t>
            </a:r>
            <a:r>
              <a:rPr lang="zh-TW" altLang="zh-TW" dirty="0">
                <a:solidFill>
                  <a:schemeClr val="tx1"/>
                </a:solidFill>
              </a:rPr>
              <a:t>學歷：高中（職）以上畢業。</a:t>
            </a:r>
          </a:p>
          <a:p>
            <a:pPr marL="447675"/>
            <a:r>
              <a:rPr lang="en-US" altLang="zh-TW" dirty="0">
                <a:solidFill>
                  <a:schemeClr val="tx1"/>
                </a:solidFill>
              </a:rPr>
              <a:t>(</a:t>
            </a:r>
            <a:r>
              <a:rPr lang="zh-TW" altLang="zh-TW" dirty="0">
                <a:solidFill>
                  <a:schemeClr val="tx1"/>
                </a:solidFill>
              </a:rPr>
              <a:t>五</a:t>
            </a:r>
            <a:r>
              <a:rPr lang="en-US" altLang="zh-TW" dirty="0">
                <a:solidFill>
                  <a:schemeClr val="tx1"/>
                </a:solidFill>
              </a:rPr>
              <a:t>)</a:t>
            </a:r>
            <a:r>
              <a:rPr lang="zh-TW" altLang="zh-TW" dirty="0">
                <a:solidFill>
                  <a:schemeClr val="tx1"/>
                </a:solidFill>
              </a:rPr>
              <a:t>經歷：鐵路電車線</a:t>
            </a:r>
            <a:r>
              <a:rPr lang="en-US" altLang="zh-TW" dirty="0">
                <a:solidFill>
                  <a:schemeClr val="tx1"/>
                </a:solidFill>
              </a:rPr>
              <a:t>1</a:t>
            </a:r>
            <a:r>
              <a:rPr lang="zh-TW" altLang="zh-TW" dirty="0">
                <a:solidFill>
                  <a:schemeClr val="tx1"/>
                </a:solidFill>
              </a:rPr>
              <a:t>年（含）以上工作經驗。</a:t>
            </a:r>
          </a:p>
          <a:p>
            <a:pPr marL="447675"/>
            <a:r>
              <a:rPr lang="zh-TW" altLang="zh-TW" dirty="0">
                <a:solidFill>
                  <a:schemeClr val="tx1"/>
                </a:solidFill>
              </a:rPr>
              <a:t>以上需附</a:t>
            </a:r>
            <a:r>
              <a:rPr lang="zh-TW" altLang="zh-TW" b="1" u="sng" dirty="0">
                <a:solidFill>
                  <a:schemeClr val="tx1"/>
                </a:solidFill>
              </a:rPr>
              <a:t>服役證明</a:t>
            </a:r>
            <a:r>
              <a:rPr lang="zh-TW" altLang="zh-TW" u="sng" dirty="0">
                <a:solidFill>
                  <a:schemeClr val="tx1"/>
                </a:solidFill>
              </a:rPr>
              <a:t>、</a:t>
            </a:r>
            <a:r>
              <a:rPr lang="zh-TW" altLang="zh-TW" b="1" u="sng" dirty="0">
                <a:solidFill>
                  <a:schemeClr val="tx1"/>
                </a:solidFill>
              </a:rPr>
              <a:t>國民身分證正反面影本</a:t>
            </a:r>
            <a:r>
              <a:rPr lang="zh-TW" altLang="zh-TW" u="sng" dirty="0">
                <a:solidFill>
                  <a:schemeClr val="tx1"/>
                </a:solidFill>
              </a:rPr>
              <a:t>、</a:t>
            </a:r>
            <a:r>
              <a:rPr lang="zh-TW" altLang="zh-TW" b="1" u="sng" dirty="0">
                <a:solidFill>
                  <a:schemeClr val="tx1"/>
                </a:solidFill>
              </a:rPr>
              <a:t>學歷證明文件</a:t>
            </a:r>
            <a:r>
              <a:rPr lang="zh-TW" altLang="zh-TW" u="sng" dirty="0">
                <a:solidFill>
                  <a:schemeClr val="tx1"/>
                </a:solidFill>
              </a:rPr>
              <a:t>、</a:t>
            </a:r>
            <a:r>
              <a:rPr lang="zh-TW" altLang="zh-TW" b="1" u="sng" dirty="0">
                <a:solidFill>
                  <a:schemeClr val="tx1"/>
                </a:solidFill>
              </a:rPr>
              <a:t>經歷（或工作）證明及其他證明</a:t>
            </a:r>
            <a:r>
              <a:rPr lang="zh-TW" altLang="zh-TW" dirty="0">
                <a:solidFill>
                  <a:schemeClr val="tx1"/>
                </a:solidFill>
              </a:rPr>
              <a:t>文件。</a:t>
            </a:r>
          </a:p>
        </p:txBody>
      </p:sp>
    </p:spTree>
    <p:extLst>
      <p:ext uri="{BB962C8B-B14F-4D97-AF65-F5344CB8AC3E}">
        <p14:creationId xmlns:p14="http://schemas.microsoft.com/office/powerpoint/2010/main" val="900736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idx="1"/>
          </p:nvPr>
        </p:nvSpPr>
        <p:spPr>
          <a:xfrm>
            <a:off x="827584" y="1196752"/>
            <a:ext cx="5760640" cy="4680942"/>
          </a:xfrm>
        </p:spPr>
        <p:txBody>
          <a:bodyPr/>
          <a:lstStyle/>
          <a:p>
            <a:pPr eaLnBrk="1" hangingPunct="1">
              <a:lnSpc>
                <a:spcPct val="110000"/>
              </a:lnSpc>
              <a:spcBef>
                <a:spcPts val="25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400" u="sng" dirty="0" smtClean="0">
                <a:effectLst>
                  <a:outerShdw blurRad="38100" dist="38100" dir="2700000" algn="tl">
                    <a:srgbClr val="C0C0C0"/>
                  </a:outerShdw>
                </a:effectLst>
                <a:latin typeface="標楷體" pitchFamily="65" charset="-120"/>
                <a:ea typeface="標楷體" pitchFamily="65" charset="-120"/>
              </a:rPr>
              <a:t>實務研討</a:t>
            </a:r>
            <a:r>
              <a:rPr lang="zh-TW" altLang="en-GB" sz="2400" dirty="0" smtClean="0">
                <a:effectLst>
                  <a:outerShdw blurRad="38100" dist="38100" dir="2700000" algn="tl">
                    <a:srgbClr val="C0C0C0"/>
                  </a:outerShdw>
                </a:effectLst>
                <a:latin typeface="標楷體" pitchFamily="65" charset="-120"/>
                <a:ea typeface="標楷體" pitchFamily="65" charset="-120"/>
              </a:rPr>
              <a:t>：</a:t>
            </a: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100" dirty="0" smtClean="0">
                <a:latin typeface="標楷體" pitchFamily="65" charset="-120"/>
                <a:ea typeface="標楷體" pitchFamily="65" charset="-120"/>
              </a:rPr>
              <a:t>訂定廠商投標資格時，若有“</a:t>
            </a:r>
            <a:r>
              <a:rPr lang="zh-TW" altLang="en-GB" sz="2100" dirty="0" smtClean="0">
                <a:solidFill>
                  <a:srgbClr val="0000FF"/>
                </a:solidFill>
                <a:latin typeface="標楷體" pitchFamily="65" charset="-120"/>
                <a:ea typeface="標楷體" pitchFamily="65" charset="-120"/>
              </a:rPr>
              <a:t>與履約能力有之基本資格</a:t>
            </a:r>
            <a:r>
              <a:rPr lang="zh-TW" altLang="en-GB" sz="2100" dirty="0" smtClean="0">
                <a:latin typeface="標楷體" pitchFamily="65" charset="-120"/>
                <a:ea typeface="標楷體" pitchFamily="65" charset="-120"/>
              </a:rPr>
              <a:t>”要求提出“</a:t>
            </a:r>
            <a:r>
              <a:rPr lang="zh-TW" altLang="en-GB" sz="2100" b="1" u="sng" dirty="0" smtClean="0">
                <a:solidFill>
                  <a:srgbClr val="FF0000"/>
                </a:solidFill>
                <a:latin typeface="標楷體" pitchFamily="65" charset="-120"/>
                <a:ea typeface="標楷體" pitchFamily="65" charset="-120"/>
              </a:rPr>
              <a:t>曾完成與招標標的類</a:t>
            </a:r>
            <a:r>
              <a:rPr lang="zh-TW" altLang="en-US" sz="2100" b="1" u="sng" dirty="0" smtClean="0">
                <a:solidFill>
                  <a:srgbClr val="FF0000"/>
                </a:solidFill>
                <a:latin typeface="標楷體" pitchFamily="65" charset="-120"/>
                <a:ea typeface="標楷體" pitchFamily="65" charset="-120"/>
              </a:rPr>
              <a:t>似</a:t>
            </a:r>
            <a:r>
              <a:rPr lang="zh-TW" altLang="en-GB" sz="2100" b="1" u="sng" dirty="0" smtClean="0">
                <a:solidFill>
                  <a:srgbClr val="FF0000"/>
                </a:solidFill>
                <a:latin typeface="標楷體" pitchFamily="65" charset="-120"/>
                <a:ea typeface="標楷體" pitchFamily="65" charset="-120"/>
              </a:rPr>
              <a:t>之製造、供應或承做之文件</a:t>
            </a:r>
            <a:r>
              <a:rPr lang="zh-TW" altLang="en-GB" sz="2100" dirty="0" smtClean="0">
                <a:latin typeface="標楷體" pitchFamily="65" charset="-120"/>
                <a:ea typeface="標楷體" pitchFamily="65" charset="-120"/>
              </a:rPr>
              <a:t>”，則新設立尚無實績之</a:t>
            </a:r>
            <a:r>
              <a:rPr lang="en-US" altLang="zh-TW" sz="2100" dirty="0" smtClean="0">
                <a:latin typeface="標楷體" pitchFamily="65" charset="-120"/>
                <a:ea typeface="標楷體" pitchFamily="65" charset="-120"/>
              </a:rPr>
              <a:t>A</a:t>
            </a:r>
            <a:r>
              <a:rPr lang="zh-TW" altLang="en-GB" sz="2100" dirty="0" smtClean="0">
                <a:latin typeface="標楷體" pitchFamily="65" charset="-120"/>
                <a:ea typeface="標楷體" pitchFamily="65" charset="-120"/>
              </a:rPr>
              <a:t>廠商，能否參與投標？</a:t>
            </a:r>
            <a:endParaRPr lang="en-US" altLang="zh-TW" sz="2100" dirty="0">
              <a:latin typeface="標楷體" pitchFamily="65" charset="-120"/>
              <a:ea typeface="標楷體" pitchFamily="65" charset="-120"/>
            </a:endParaRP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100" dirty="0" smtClean="0">
                <a:latin typeface="標楷體" pitchFamily="65" charset="-120"/>
                <a:ea typeface="標楷體" pitchFamily="65" charset="-120"/>
              </a:rPr>
              <a:t>承上，若開標時廠商抗議上開規定不公平，機關應如何處理？</a:t>
            </a:r>
            <a:endParaRPr lang="en-US" altLang="zh-TW" sz="2100" dirty="0" smtClean="0">
              <a:latin typeface="標楷體" pitchFamily="65" charset="-120"/>
              <a:ea typeface="標楷體" pitchFamily="65" charset="-120"/>
            </a:endParaRP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100" dirty="0" smtClean="0">
                <a:latin typeface="標楷體" pitchFamily="65" charset="-120"/>
                <a:ea typeface="標楷體" pitchFamily="65" charset="-120"/>
              </a:rPr>
              <a:t>再承上，若重新公告招標，等標期不要不以第一次招標時間設定？</a:t>
            </a:r>
            <a:endParaRPr lang="en-US" altLang="zh-TW" sz="2100" dirty="0" smtClean="0">
              <a:latin typeface="標楷體" pitchFamily="65" charset="-120"/>
              <a:ea typeface="標楷體" pitchFamily="65" charset="-120"/>
            </a:endParaRPr>
          </a:p>
          <a:p>
            <a:pPr lvl="1" eaLnBrk="1" hangingPunct="1">
              <a:lnSpc>
                <a:spcPct val="110000"/>
              </a:lnSpc>
              <a:spcBef>
                <a:spcPts val="263"/>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100" dirty="0" smtClean="0"/>
              <a:t>本案若係最有利標決標，將</a:t>
            </a:r>
            <a:r>
              <a:rPr lang="zh-TW" altLang="en-US" sz="2100" dirty="0" smtClean="0">
                <a:latin typeface="新細明體"/>
                <a:ea typeface="新細明體"/>
              </a:rPr>
              <a:t>「</a:t>
            </a:r>
            <a:r>
              <a:rPr lang="zh-TW" altLang="en-US" sz="2100" dirty="0"/>
              <a:t>經驗實績</a:t>
            </a:r>
            <a:r>
              <a:rPr lang="zh-TW" altLang="en-US" sz="2100" dirty="0" smtClean="0">
                <a:latin typeface="新細明體"/>
                <a:ea typeface="新細明體"/>
              </a:rPr>
              <a:t>」</a:t>
            </a:r>
            <a:r>
              <a:rPr lang="zh-TW" altLang="en-US" sz="2100" dirty="0" smtClean="0"/>
              <a:t>納入評選項目，該新設立之</a:t>
            </a:r>
            <a:r>
              <a:rPr lang="en-US" altLang="zh-TW" sz="2100" dirty="0" smtClean="0"/>
              <a:t>A</a:t>
            </a:r>
            <a:r>
              <a:rPr lang="zh-TW" altLang="en-US" sz="2100" dirty="0" smtClean="0"/>
              <a:t>廠商抗議違反最有利標評選辦法，是否有理？</a:t>
            </a:r>
            <a:endParaRPr lang="zh-TW" altLang="en-GB" sz="2100" dirty="0" smtClean="0">
              <a:latin typeface="標楷體" pitchFamily="65" charset="-120"/>
              <a:ea typeface="標楷體" pitchFamily="65" charset="-120"/>
            </a:endParaRPr>
          </a:p>
        </p:txBody>
      </p:sp>
      <p:sp>
        <p:nvSpPr>
          <p:cNvPr id="5" name="投影片編號版面配置區 5"/>
          <p:cNvSpPr>
            <a:spLocks noGrp="1"/>
          </p:cNvSpPr>
          <p:nvPr>
            <p:ph type="sldNum" sz="quarter" idx="12"/>
          </p:nvPr>
        </p:nvSpPr>
        <p:spPr/>
        <p:txBody>
          <a:bodyPr/>
          <a:lstStyle/>
          <a:p>
            <a:pPr>
              <a:defRPr/>
            </a:pPr>
            <a:fld id="{D740A5EE-C1F7-48CF-A359-CE9B91881B9B}" type="slidenum">
              <a:rPr lang="zh-TW" altLang="en-GB"/>
              <a:pPr>
                <a:defRPr/>
              </a:pPr>
              <a:t>55</a:t>
            </a:fld>
            <a:endParaRPr lang="en-GB" altLang="zh-TW"/>
          </a:p>
        </p:txBody>
      </p:sp>
      <p:sp>
        <p:nvSpPr>
          <p:cNvPr id="357378" name="Rectangle 2"/>
          <p:cNvSpPr>
            <a:spLocks noGrp="1" noChangeArrowheads="1"/>
          </p:cNvSpPr>
          <p:nvPr>
            <p:ph type="title"/>
          </p:nvPr>
        </p:nvSpPr>
        <p:spPr>
          <a:xfrm>
            <a:off x="1187624" y="404664"/>
            <a:ext cx="7345362" cy="720725"/>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zh-TW" altLang="en-GB" dirty="0" smtClean="0"/>
              <a:t>招標實務</a:t>
            </a:r>
          </a:p>
        </p:txBody>
      </p:sp>
      <p:pic>
        <p:nvPicPr>
          <p:cNvPr id="8196" name="Picture 4" descr="C:\Users\lin-ali\AppData\Local\Microsoft\Windows\Temporary Internet Files\Content.IE5\9G5HX3HK\lgi01a2014112108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2560122"/>
            <a:ext cx="213326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55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872067" y="2132856"/>
            <a:ext cx="7408333" cy="3993307"/>
          </a:xfrm>
        </p:spPr>
        <p:txBody>
          <a:bodyPr/>
          <a:lstStyle/>
          <a:p>
            <a:r>
              <a:rPr lang="zh-TW" altLang="en-US" dirty="0" smtClean="0"/>
              <a:t>採購標案廠商應具備資格</a:t>
            </a:r>
            <a:r>
              <a:rPr lang="en-US" altLang="zh-TW" dirty="0" smtClean="0"/>
              <a:t>a</a:t>
            </a:r>
            <a:r>
              <a:rPr lang="zh-TW" altLang="en-US" dirty="0" smtClean="0"/>
              <a:t>、</a:t>
            </a:r>
            <a:r>
              <a:rPr lang="en-US" altLang="zh-TW" dirty="0" smtClean="0"/>
              <a:t>b</a:t>
            </a:r>
            <a:r>
              <a:rPr lang="zh-TW" altLang="en-US" dirty="0" smtClean="0"/>
              <a:t>、</a:t>
            </a:r>
            <a:r>
              <a:rPr lang="en-US" altLang="zh-TW" dirty="0" smtClean="0"/>
              <a:t>c</a:t>
            </a:r>
            <a:r>
              <a:rPr lang="zh-TW" altLang="en-US" dirty="0" smtClean="0"/>
              <a:t>，因無單一廠商可同時具備該等資格，實務上可採：</a:t>
            </a:r>
            <a:endParaRPr lang="en-US" altLang="zh-TW" dirty="0" smtClean="0"/>
          </a:p>
          <a:p>
            <a:pPr lvl="1"/>
            <a:r>
              <a:rPr lang="zh-TW" altLang="en-US" dirty="0" smtClean="0"/>
              <a:t>甲案、容許</a:t>
            </a:r>
            <a:r>
              <a:rPr lang="zh-TW" altLang="en-US" dirty="0"/>
              <a:t>廠商「聯合承攬」</a:t>
            </a:r>
            <a:endParaRPr lang="en-US" altLang="zh-TW" dirty="0"/>
          </a:p>
          <a:p>
            <a:pPr lvl="1"/>
            <a:r>
              <a:rPr lang="zh-TW" altLang="en-US" dirty="0" smtClean="0"/>
              <a:t>乙案、容許投標廠商資格不足部分得以分包廠商資格代之</a:t>
            </a:r>
            <a:endParaRPr lang="en-US" altLang="zh-TW" dirty="0" smtClean="0"/>
          </a:p>
          <a:p>
            <a:pPr lvl="1"/>
            <a:endParaRPr lang="en-US" altLang="zh-TW" dirty="0" smtClean="0"/>
          </a:p>
          <a:p>
            <a:r>
              <a:rPr lang="zh-TW" altLang="en-US" dirty="0" smtClean="0"/>
              <a:t>問題：何者較佳？</a:t>
            </a:r>
            <a:endParaRPr lang="zh-TW" altLang="en-US" dirty="0"/>
          </a:p>
        </p:txBody>
      </p:sp>
      <p:sp>
        <p:nvSpPr>
          <p:cNvPr id="4" name="投影片編號版面配置區 3"/>
          <p:cNvSpPr>
            <a:spLocks noGrp="1"/>
          </p:cNvSpPr>
          <p:nvPr>
            <p:ph type="sldNum" sz="quarter" idx="12"/>
          </p:nvPr>
        </p:nvSpPr>
        <p:spPr/>
        <p:txBody>
          <a:bodyPr/>
          <a:lstStyle/>
          <a:p>
            <a:pPr>
              <a:defRPr/>
            </a:pPr>
            <a:fld id="{32DAB827-FF8E-4D68-BA98-8EAABE61B7C6}" type="slidenum">
              <a:rPr lang="zh-TW" altLang="en-GB" smtClean="0"/>
              <a:pPr>
                <a:defRPr/>
              </a:pPr>
              <a:t>56</a:t>
            </a:fld>
            <a:endParaRPr lang="en-GB" altLang="zh-TW"/>
          </a:p>
        </p:txBody>
      </p:sp>
      <p:sp>
        <p:nvSpPr>
          <p:cNvPr id="5" name="標題 4"/>
          <p:cNvSpPr>
            <a:spLocks noGrp="1"/>
          </p:cNvSpPr>
          <p:nvPr>
            <p:ph type="title"/>
          </p:nvPr>
        </p:nvSpPr>
        <p:spPr/>
        <p:txBody>
          <a:bodyPr>
            <a:noAutofit/>
          </a:bodyPr>
          <a:lstStyle/>
          <a:p>
            <a:pPr marL="625475" lvl="1" indent="-369888" fontAlgn="auto">
              <a:lnSpc>
                <a:spcPct val="95000"/>
              </a:lnSpc>
              <a:spcAft>
                <a:spcPts val="0"/>
              </a:spcAft>
              <a:tabLst>
                <a:tab pos="711200" algn="l"/>
                <a:tab pos="1160463" algn="l"/>
                <a:tab pos="1609725" algn="l"/>
                <a:tab pos="2058988" algn="l"/>
                <a:tab pos="2508250" algn="l"/>
                <a:tab pos="2957513" algn="l"/>
                <a:tab pos="3406775" algn="l"/>
                <a:tab pos="3856038" algn="l"/>
                <a:tab pos="4305300" algn="l"/>
                <a:tab pos="4754563" algn="l"/>
                <a:tab pos="5203825" algn="l"/>
                <a:tab pos="5653088" algn="l"/>
                <a:tab pos="6102350" algn="l"/>
                <a:tab pos="6551613" algn="l"/>
                <a:tab pos="7000875" algn="l"/>
                <a:tab pos="7450138" algn="l"/>
                <a:tab pos="7899400" algn="l"/>
                <a:tab pos="8348663" algn="l"/>
                <a:tab pos="8797925" algn="l"/>
                <a:tab pos="9247188" algn="l"/>
              </a:tabLst>
              <a:defRPr/>
            </a:pPr>
            <a:r>
              <a:rPr lang="zh-TW" altLang="en-US" sz="3200" dirty="0" smtClean="0">
                <a:effectLst>
                  <a:outerShdw blurRad="38100" dist="38100" dir="2700000" algn="tl">
                    <a:srgbClr val="C0C0C0"/>
                  </a:outerShdw>
                </a:effectLst>
                <a:latin typeface="標楷體" pitchFamily="65" charset="-120"/>
                <a:ea typeface="標楷體" pitchFamily="65" charset="-120"/>
              </a:rPr>
              <a:t>廠商</a:t>
            </a:r>
            <a:r>
              <a:rPr lang="zh-TW" altLang="en-US" sz="3200" dirty="0">
                <a:effectLst>
                  <a:outerShdw blurRad="38100" dist="38100" dir="2700000" algn="tl">
                    <a:srgbClr val="C0C0C0"/>
                  </a:outerShdw>
                </a:effectLst>
                <a:latin typeface="標楷體" pitchFamily="65" charset="-120"/>
                <a:ea typeface="標楷體" pitchFamily="65" charset="-120"/>
              </a:rPr>
              <a:t>資格</a:t>
            </a:r>
            <a:r>
              <a:rPr lang="en-US" altLang="zh-TW" sz="3200" dirty="0" smtClean="0">
                <a:effectLst>
                  <a:outerShdw blurRad="38100" dist="38100" dir="2700000" algn="tl">
                    <a:srgbClr val="C0C0C0"/>
                  </a:outerShdw>
                </a:effectLst>
                <a:latin typeface="標楷體" pitchFamily="65" charset="-120"/>
                <a:ea typeface="標楷體" pitchFamily="65" charset="-120"/>
              </a:rPr>
              <a:t>-</a:t>
            </a:r>
            <a:r>
              <a:rPr lang="zh-TW" altLang="en-US" sz="3200" dirty="0" smtClean="0">
                <a:effectLst>
                  <a:outerShdw blurRad="38100" dist="38100" dir="2700000" algn="tl">
                    <a:srgbClr val="C0C0C0"/>
                  </a:outerShdw>
                </a:effectLst>
                <a:latin typeface="標楷體" pitchFamily="65" charset="-120"/>
                <a:ea typeface="標楷體" pitchFamily="65" charset="-120"/>
              </a:rPr>
              <a:t>共同投標</a:t>
            </a:r>
            <a:r>
              <a:rPr lang="en-US" altLang="zh-TW" sz="3200" dirty="0" smtClean="0">
                <a:effectLst>
                  <a:outerShdw blurRad="38100" dist="38100" dir="2700000" algn="tl">
                    <a:srgbClr val="C0C0C0"/>
                  </a:outerShdw>
                </a:effectLst>
                <a:latin typeface="標楷體" pitchFamily="65" charset="-120"/>
                <a:ea typeface="標楷體" pitchFamily="65" charset="-120"/>
              </a:rPr>
              <a:t>vs</a:t>
            </a:r>
            <a:r>
              <a:rPr lang="en-US" altLang="zh-TW" sz="3200" dirty="0">
                <a:effectLst>
                  <a:outerShdw blurRad="38100" dist="38100" dir="2700000" algn="tl">
                    <a:srgbClr val="C0C0C0"/>
                  </a:outerShdw>
                </a:effectLst>
                <a:latin typeface="標楷體" pitchFamily="65" charset="-120"/>
                <a:ea typeface="標楷體" pitchFamily="65" charset="-120"/>
              </a:rPr>
              <a:t>.</a:t>
            </a:r>
            <a:r>
              <a:rPr lang="zh-TW" altLang="en-US" sz="3200" dirty="0">
                <a:effectLst>
                  <a:outerShdw blurRad="38100" dist="38100" dir="2700000" algn="tl">
                    <a:srgbClr val="C0C0C0"/>
                  </a:outerShdw>
                </a:effectLst>
                <a:latin typeface="標楷體" pitchFamily="65" charset="-120"/>
                <a:ea typeface="標楷體" pitchFamily="65" charset="-120"/>
              </a:rPr>
              <a:t>分包廠商資格</a:t>
            </a:r>
            <a:endParaRPr lang="en-US" altLang="zh-TW" sz="3200" dirty="0">
              <a:effectLst>
                <a:outerShdw blurRad="38100" dist="38100" dir="2700000" algn="tl">
                  <a:srgbClr val="C0C0C0"/>
                </a:outerShdw>
              </a:effectLst>
              <a:latin typeface="標楷體" pitchFamily="65" charset="-120"/>
              <a:ea typeface="標楷體" pitchFamily="65" charset="-120"/>
            </a:endParaRPr>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470854"/>
            <a:ext cx="2758580" cy="205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8944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639580"/>
              </p:ext>
            </p:extLst>
          </p:nvPr>
        </p:nvGraphicFramePr>
        <p:xfrm>
          <a:off x="467544" y="1700808"/>
          <a:ext cx="8229600" cy="3756660"/>
        </p:xfrm>
        <a:graphic>
          <a:graphicData uri="http://schemas.openxmlformats.org/drawingml/2006/table">
            <a:tbl>
              <a:tblPr>
                <a:tableStyleId>{5C22544A-7EE6-4342-B048-85BDC9FD1C3A}</a:tableStyleId>
              </a:tblPr>
              <a:tblGrid>
                <a:gridCol w="792088"/>
                <a:gridCol w="7437512"/>
              </a:tblGrid>
              <a:tr h="0">
                <a:tc>
                  <a:txBody>
                    <a:bodyPr/>
                    <a:lstStyle/>
                    <a:p>
                      <a:pPr>
                        <a:spcAft>
                          <a:spcPts val="0"/>
                        </a:spcAft>
                      </a:pPr>
                      <a:r>
                        <a:rPr lang="zh-TW" sz="1800" kern="0">
                          <a:effectLst/>
                        </a:rPr>
                        <a:t>第十條</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共同投標廠商於投標時應檢附由各成員之負責人或其代理人共同具名，且經公證或認證之共同投標協議書，載明下列事項，於得標後列入契約：</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一、招標案號、標的名稱、機關名稱及共同投標廠商各成員之名稱、地址、電話、負責人。</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二、共同投標廠商之代表廠商、代表人及其權責。</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三、各成員之主辦項目及所占契約金額比率。</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四、各成員於得標後連帶負履行契約責任。</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五、契約價金請</a:t>
                      </a:r>
                      <a:r>
                        <a:rPr lang="en-US" sz="1800" kern="0">
                          <a:effectLst/>
                        </a:rPr>
                        <a:t>(</a:t>
                      </a:r>
                      <a:r>
                        <a:rPr lang="zh-TW" sz="1800" kern="0">
                          <a:effectLst/>
                        </a:rPr>
                        <a:t>受</a:t>
                      </a:r>
                      <a:r>
                        <a:rPr lang="en-US" sz="1800" kern="0">
                          <a:effectLst/>
                        </a:rPr>
                        <a:t>)</a:t>
                      </a:r>
                      <a:r>
                        <a:rPr lang="zh-TW" sz="1800" kern="0">
                          <a:effectLst/>
                        </a:rPr>
                        <a:t>領之方式、項目及金額。</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六、成員有破產或其他重大情事，致無法繼續共同履約者，同意將其契約之一切權利義務由其他成員另覓之廠商或其他成員繼受。</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七、招標文件規定之其他事項。</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a:effectLst/>
                        </a:rPr>
                        <a:t>前項協議書內容與契約規定不符者，以契約規定為準。</a:t>
                      </a:r>
                      <a:endParaRPr lang="zh-TW" sz="1800" kern="100">
                        <a:effectLst/>
                        <a:latin typeface="Times New Roman"/>
                        <a:ea typeface="新細明體"/>
                      </a:endParaRPr>
                    </a:p>
                  </a:txBody>
                  <a:tcPr marL="9525" marR="9525" marT="9525" marB="9525" anchor="ctr"/>
                </a:tc>
              </a:tr>
              <a:tr h="0">
                <a:tc>
                  <a:txBody>
                    <a:bodyPr/>
                    <a:lstStyle/>
                    <a:p>
                      <a:pPr>
                        <a:spcAft>
                          <a:spcPts val="0"/>
                        </a:spcAft>
                      </a:pPr>
                      <a:r>
                        <a:rPr lang="en-US" sz="1800" kern="0">
                          <a:effectLst/>
                        </a:rPr>
                        <a:t> </a:t>
                      </a:r>
                      <a:endParaRPr lang="zh-TW" sz="1800" kern="100">
                        <a:effectLst/>
                        <a:latin typeface="Times New Roman"/>
                        <a:ea typeface="新細明體"/>
                      </a:endParaRPr>
                    </a:p>
                  </a:txBody>
                  <a:tcPr marL="9525" marR="9525" marT="9525" marB="9525" anchor="ctr"/>
                </a:tc>
                <a:tc>
                  <a:txBody>
                    <a:bodyPr/>
                    <a:lstStyle/>
                    <a:p>
                      <a:pPr>
                        <a:spcAft>
                          <a:spcPts val="0"/>
                        </a:spcAft>
                      </a:pPr>
                      <a:r>
                        <a:rPr lang="zh-TW" sz="1800" kern="0" dirty="0">
                          <a:effectLst/>
                        </a:rPr>
                        <a:t>第一項協議書內容，非經機關同意不得變更。</a:t>
                      </a:r>
                      <a:endParaRPr lang="zh-TW" sz="1800" kern="100" dirty="0">
                        <a:effectLst/>
                        <a:latin typeface="Times New Roman"/>
                        <a:ea typeface="新細明體"/>
                      </a:endParaRPr>
                    </a:p>
                  </a:txBody>
                  <a:tcPr marL="9525" marR="9525" marT="9525" marB="9525" anchor="ctr"/>
                </a:tc>
              </a:tr>
            </a:tbl>
          </a:graphicData>
        </a:graphic>
      </p:graphicFrame>
      <p:sp>
        <p:nvSpPr>
          <p:cNvPr id="3" name="標題 2"/>
          <p:cNvSpPr>
            <a:spLocks noGrp="1"/>
          </p:cNvSpPr>
          <p:nvPr>
            <p:ph type="title"/>
          </p:nvPr>
        </p:nvSpPr>
        <p:spPr/>
        <p:txBody>
          <a:bodyPr/>
          <a:lstStyle/>
          <a:p>
            <a:r>
              <a:rPr lang="zh-TW" altLang="en-US" dirty="0" smtClean="0"/>
              <a:t>共同投標實施辦法</a:t>
            </a:r>
            <a:endParaRPr lang="zh-TW" altLang="en-US" dirty="0"/>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57</a:t>
            </a:fld>
            <a:endParaRPr lang="en-GB" altLang="zh-TW"/>
          </a:p>
        </p:txBody>
      </p:sp>
    </p:spTree>
    <p:extLst>
      <p:ext uri="{BB962C8B-B14F-4D97-AF65-F5344CB8AC3E}">
        <p14:creationId xmlns:p14="http://schemas.microsoft.com/office/powerpoint/2010/main" val="2543673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537" indent="0">
              <a:buNone/>
            </a:pPr>
            <a:r>
              <a:rPr lang="zh-TW" altLang="zh-TW" dirty="0">
                <a:latin typeface="標楷體" panose="03000509000000000000" pitchFamily="65" charset="-120"/>
                <a:ea typeface="標楷體" panose="03000509000000000000" pitchFamily="65" charset="-120"/>
              </a:rPr>
              <a:t>第三十六條</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投標廠商應符合之資格之一部分，得以分包廠商就其分包部分所具有者代之。但以招標文件已允許以分包廠商之資格代之者為限。</a:t>
            </a:r>
          </a:p>
          <a:p>
            <a:pPr marL="109537"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前項</a:t>
            </a:r>
            <a:r>
              <a:rPr lang="zh-TW" altLang="zh-TW" dirty="0">
                <a:latin typeface="標楷體" panose="03000509000000000000" pitchFamily="65" charset="-120"/>
                <a:ea typeface="標楷體" panose="03000509000000000000" pitchFamily="65" charset="-120"/>
              </a:rPr>
              <a:t>分包廠商及其分包部分，投標廠商於得標後不得變更。但有特殊情形必須變更者，以具有不低於原分包廠商就其分包部分所具有之資格，並經機關同意者為限。</a:t>
            </a:r>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dirty="0" smtClean="0"/>
              <a:t>分包廠商資格代之</a:t>
            </a:r>
            <a:endParaRPr lang="zh-TW" altLang="en-US" dirty="0"/>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58</a:t>
            </a:fld>
            <a:endParaRPr lang="en-GB" altLang="zh-TW"/>
          </a:p>
        </p:txBody>
      </p:sp>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293096"/>
            <a:ext cx="3125614" cy="220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0682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eaLnBrk="1" fontAlgn="auto" hangingPunct="1">
              <a:spcAft>
                <a:spcPts val="0"/>
              </a:spcAft>
              <a:defRPr/>
            </a:pPr>
            <a:r>
              <a:rPr lang="zh-TW" altLang="en-US" dirty="0" smtClean="0"/>
              <a:t>分包廠商及共同投標廠商管理</a:t>
            </a:r>
            <a:endParaRPr lang="zh-TW" altLang="en-US" dirty="0"/>
          </a:p>
        </p:txBody>
      </p:sp>
      <p:sp>
        <p:nvSpPr>
          <p:cNvPr id="67587" name="投影片編號版面配置區 3"/>
          <p:cNvSpPr>
            <a:spLocks noGrp="1"/>
          </p:cNvSpPr>
          <p:nvPr>
            <p:ph type="sldNum" sz="quarter" idx="12"/>
          </p:nvPr>
        </p:nvSpPr>
        <p:spPr bwMode="auto">
          <a:xfrm>
            <a:off x="8439517" y="6365875"/>
            <a:ext cx="472342" cy="36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F084F754-69D6-4A72-B29E-3CF071AECB6C}" type="slidenum">
              <a:rPr kumimoji="0" lang="zh-TW" altLang="en-GB" smtClean="0"/>
              <a:pPr eaLnBrk="1" hangingPunct="1"/>
              <a:t>59</a:t>
            </a:fld>
            <a:endParaRPr kumimoji="0" lang="en-GB" altLang="zh-TW" smtClean="0"/>
          </a:p>
        </p:txBody>
      </p:sp>
      <p:pic>
        <p:nvPicPr>
          <p:cNvPr id="67588" name="Picture 2">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638" y="1565275"/>
            <a:ext cx="191135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向下箭號 4"/>
          <p:cNvSpPr/>
          <p:nvPr/>
        </p:nvSpPr>
        <p:spPr>
          <a:xfrm rot="2173435">
            <a:off x="2987675" y="2619375"/>
            <a:ext cx="360363" cy="593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向下箭號 7"/>
          <p:cNvSpPr/>
          <p:nvPr/>
        </p:nvSpPr>
        <p:spPr>
          <a:xfrm rot="19692612">
            <a:off x="5511800" y="2619375"/>
            <a:ext cx="360363" cy="593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675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3888" y="3068638"/>
            <a:ext cx="202723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438" y="3240088"/>
            <a:ext cx="2643187" cy="2419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59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388" y="5373688"/>
            <a:ext cx="1085850" cy="993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向下箭號 11"/>
          <p:cNvSpPr/>
          <p:nvPr/>
        </p:nvSpPr>
        <p:spPr>
          <a:xfrm rot="21009616">
            <a:off x="7469188" y="4859338"/>
            <a:ext cx="360362" cy="593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675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8038" y="3189288"/>
            <a:ext cx="7985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文字方塊 5"/>
          <p:cNvSpPr txBox="1">
            <a:spLocks noChangeArrowheads="1"/>
          </p:cNvSpPr>
          <p:nvPr/>
        </p:nvSpPr>
        <p:spPr bwMode="auto">
          <a:xfrm>
            <a:off x="3489325" y="5422900"/>
            <a:ext cx="719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a:solidFill>
                  <a:srgbClr val="FF0000"/>
                </a:solidFill>
              </a:rPr>
              <a:t>機關</a:t>
            </a:r>
          </a:p>
        </p:txBody>
      </p:sp>
      <p:sp>
        <p:nvSpPr>
          <p:cNvPr id="67597" name="文字方塊 14"/>
          <p:cNvSpPr txBox="1">
            <a:spLocks noChangeArrowheads="1"/>
          </p:cNvSpPr>
          <p:nvPr/>
        </p:nvSpPr>
        <p:spPr bwMode="auto">
          <a:xfrm>
            <a:off x="5640388" y="485775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a:solidFill>
                  <a:srgbClr val="FF0000"/>
                </a:solidFill>
              </a:rPr>
              <a:t>機關</a:t>
            </a:r>
          </a:p>
        </p:txBody>
      </p:sp>
      <p:sp>
        <p:nvSpPr>
          <p:cNvPr id="67598" name="文字方塊 16"/>
          <p:cNvSpPr txBox="1">
            <a:spLocks noChangeArrowheads="1"/>
          </p:cNvSpPr>
          <p:nvPr/>
        </p:nvSpPr>
        <p:spPr bwMode="auto">
          <a:xfrm>
            <a:off x="611188" y="5422900"/>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dirty="0">
                <a:solidFill>
                  <a:srgbClr val="FF0000"/>
                </a:solidFill>
              </a:rPr>
              <a:t>共同投標廠商</a:t>
            </a:r>
          </a:p>
        </p:txBody>
      </p:sp>
      <p:sp>
        <p:nvSpPr>
          <p:cNvPr id="67599" name="文字方塊 17"/>
          <p:cNvSpPr txBox="1">
            <a:spLocks noChangeArrowheads="1"/>
          </p:cNvSpPr>
          <p:nvPr/>
        </p:nvSpPr>
        <p:spPr bwMode="auto">
          <a:xfrm>
            <a:off x="7740650" y="4217988"/>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a:solidFill>
                  <a:srgbClr val="FF0000"/>
                </a:solidFill>
              </a:rPr>
              <a:t>主包商</a:t>
            </a:r>
          </a:p>
        </p:txBody>
      </p:sp>
      <p:sp>
        <p:nvSpPr>
          <p:cNvPr id="67600" name="文字方塊 18"/>
          <p:cNvSpPr txBox="1">
            <a:spLocks noChangeArrowheads="1"/>
          </p:cNvSpPr>
          <p:nvPr/>
        </p:nvSpPr>
        <p:spPr bwMode="auto">
          <a:xfrm>
            <a:off x="7346950" y="6365875"/>
            <a:ext cx="935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a:solidFill>
                  <a:srgbClr val="FF0000"/>
                </a:solidFill>
              </a:rPr>
              <a:t>分包商</a:t>
            </a:r>
          </a:p>
        </p:txBody>
      </p:sp>
      <p:sp>
        <p:nvSpPr>
          <p:cNvPr id="2" name="矩形 1"/>
          <p:cNvSpPr/>
          <p:nvPr/>
        </p:nvSpPr>
        <p:spPr>
          <a:xfrm>
            <a:off x="198438" y="3956050"/>
            <a:ext cx="269875" cy="1085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文字方塊 16"/>
          <p:cNvSpPr txBox="1">
            <a:spLocks noChangeArrowheads="1"/>
          </p:cNvSpPr>
          <p:nvPr/>
        </p:nvSpPr>
        <p:spPr bwMode="auto">
          <a:xfrm>
            <a:off x="355929" y="2542957"/>
            <a:ext cx="207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dirty="0" smtClean="0">
                <a:solidFill>
                  <a:srgbClr val="FF0000"/>
                </a:solidFill>
              </a:rPr>
              <a:t>優點：連帶責任，可只對代表人通知</a:t>
            </a:r>
            <a:endParaRPr lang="zh-TW" altLang="en-US" dirty="0">
              <a:solidFill>
                <a:srgbClr val="FF0000"/>
              </a:solidFill>
            </a:endParaRPr>
          </a:p>
        </p:txBody>
      </p:sp>
      <p:sp>
        <p:nvSpPr>
          <p:cNvPr id="4" name="橢圓 3"/>
          <p:cNvSpPr/>
          <p:nvPr/>
        </p:nvSpPr>
        <p:spPr>
          <a:xfrm>
            <a:off x="2123728" y="3068638"/>
            <a:ext cx="864096" cy="2801937"/>
          </a:xfrm>
          <a:prstGeom prst="ellipse">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715645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lvl="0"/>
            <a:r>
              <a:rPr lang="zh-TW" altLang="en-US" sz="2800" dirty="0" smtClean="0"/>
              <a:t>一、</a:t>
            </a:r>
            <a:r>
              <a:rPr lang="zh-TW" altLang="zh-TW" sz="2800" dirty="0" smtClean="0"/>
              <a:t>財物與勞務採購契約重點及招標決標決策分析</a:t>
            </a:r>
            <a:endParaRPr lang="zh-TW" altLang="en-US" sz="2800" dirty="0"/>
          </a:p>
        </p:txBody>
      </p:sp>
      <p:sp>
        <p:nvSpPr>
          <p:cNvPr id="5" name="文字版面配置區 4"/>
          <p:cNvSpPr>
            <a:spLocks noGrp="1"/>
          </p:cNvSpPr>
          <p:nvPr>
            <p:ph type="body" idx="1"/>
          </p:nvPr>
        </p:nvSpPr>
        <p:spPr/>
        <p:txBody>
          <a:bodyPr/>
          <a:lstStyle/>
          <a:p>
            <a:r>
              <a:rPr lang="en-US" altLang="zh-TW" dirty="0" smtClean="0"/>
              <a:t>1</a:t>
            </a:r>
            <a:r>
              <a:rPr lang="en-US" altLang="zh-TW" dirty="0"/>
              <a:t>.</a:t>
            </a:r>
            <a:r>
              <a:rPr lang="zh-TW" altLang="zh-TW" dirty="0"/>
              <a:t>立法宗旨：公共利益、公平合理的實例解析 </a:t>
            </a:r>
            <a:endParaRPr lang="en-US" altLang="zh-TW" dirty="0" smtClean="0"/>
          </a:p>
          <a:p>
            <a:r>
              <a:rPr lang="en-US" altLang="zh-TW" b="1" dirty="0" smtClean="0"/>
              <a:t>2</a:t>
            </a:r>
            <a:r>
              <a:rPr lang="en-US" altLang="zh-TW" b="1" dirty="0"/>
              <a:t>.</a:t>
            </a:r>
            <a:r>
              <a:rPr lang="zh-TW" altLang="zh-TW" b="1" dirty="0"/>
              <a:t>政府採購的</a:t>
            </a:r>
            <a:r>
              <a:rPr lang="en-US" altLang="zh-TW" b="1" dirty="0"/>
              <a:t>80-20</a:t>
            </a:r>
            <a:r>
              <a:rPr lang="zh-TW" altLang="zh-TW" b="1" dirty="0"/>
              <a:t>法則</a:t>
            </a:r>
            <a:r>
              <a:rPr lang="en-US" altLang="zh-TW" b="1" dirty="0"/>
              <a:t> </a:t>
            </a:r>
            <a:endParaRPr lang="en-US" altLang="zh-TW" b="1" dirty="0" smtClean="0"/>
          </a:p>
          <a:p>
            <a:r>
              <a:rPr lang="en-US" altLang="zh-TW" dirty="0" smtClean="0"/>
              <a:t>3.</a:t>
            </a:r>
            <a:r>
              <a:rPr lang="zh-TW" altLang="zh-TW" dirty="0" smtClean="0"/>
              <a:t>招標</a:t>
            </a:r>
            <a:r>
              <a:rPr lang="zh-TW" altLang="zh-TW" dirty="0"/>
              <a:t>文件製作的核心　</a:t>
            </a:r>
            <a:endParaRPr lang="en-US" altLang="zh-TW" dirty="0" smtClean="0"/>
          </a:p>
          <a:p>
            <a:r>
              <a:rPr lang="en-US" altLang="zh-TW" b="1" dirty="0" smtClean="0"/>
              <a:t>4</a:t>
            </a:r>
            <a:r>
              <a:rPr lang="en-US" altLang="zh-TW" b="1" dirty="0"/>
              <a:t>.</a:t>
            </a:r>
            <a:r>
              <a:rPr lang="zh-TW" altLang="zh-TW" b="1" dirty="0"/>
              <a:t>如何買到我們最想要的：路</a:t>
            </a:r>
            <a:r>
              <a:rPr lang="en-US" altLang="zh-TW" b="1" dirty="0"/>
              <a:t>,</a:t>
            </a:r>
            <a:r>
              <a:rPr lang="zh-TW" altLang="zh-TW" b="1" dirty="0"/>
              <a:t>不是只有一條，妳可以有不同選擇，但是</a:t>
            </a:r>
            <a:r>
              <a:rPr lang="en-US" altLang="zh-TW" b="1" dirty="0"/>
              <a:t>…</a:t>
            </a:r>
            <a:endParaRPr lang="zh-TW" altLang="en-US" b="1" dirty="0"/>
          </a:p>
        </p:txBody>
      </p:sp>
    </p:spTree>
    <p:extLst>
      <p:ext uri="{BB962C8B-B14F-4D97-AF65-F5344CB8AC3E}">
        <p14:creationId xmlns:p14="http://schemas.microsoft.com/office/powerpoint/2010/main" val="36722535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latin typeface="標楷體" panose="03000509000000000000" pitchFamily="65" charset="-120"/>
                <a:ea typeface="標楷體" panose="03000509000000000000" pitchFamily="65" charset="-120"/>
              </a:rPr>
              <a:t>22-1-4</a:t>
            </a:r>
            <a:r>
              <a:rPr lang="zh-TW" altLang="en-US" dirty="0" smtClean="0">
                <a:latin typeface="標楷體" panose="03000509000000000000" pitchFamily="65" charset="-120"/>
                <a:ea typeface="標楷體" panose="03000509000000000000" pitchFamily="65" charset="-120"/>
              </a:rPr>
              <a:t>後續洽原廠商採購</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67</a:t>
            </a:r>
            <a:r>
              <a:rPr lang="zh-TW" altLang="en-US" dirty="0" smtClean="0">
                <a:latin typeface="標楷體" panose="03000509000000000000" pitchFamily="65" charset="-120"/>
                <a:ea typeface="標楷體" panose="03000509000000000000" pitchFamily="65" charset="-120"/>
              </a:rPr>
              <a:t>報酬請求權，包括：</a:t>
            </a:r>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直接支付予分包廠商。</a:t>
            </a:r>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原承包廠商無法請款時，得由分包廠商請款</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探討：轉讓？</a:t>
            </a:r>
            <a:r>
              <a:rPr lang="en-US" altLang="zh-TW" dirty="0" smtClean="0">
                <a:latin typeface="標楷體" panose="03000509000000000000" pitchFamily="65" charset="-120"/>
                <a:ea typeface="標楷體" panose="03000509000000000000" pitchFamily="65" charset="-120"/>
              </a:rPr>
              <a:t>Vs.</a:t>
            </a:r>
            <a:r>
              <a:rPr lang="zh-TW" altLang="en-US" dirty="0" smtClean="0">
                <a:latin typeface="標楷體" panose="03000509000000000000" pitchFamily="65" charset="-120"/>
                <a:ea typeface="標楷體" panose="03000509000000000000" pitchFamily="65" charset="-120"/>
              </a:rPr>
              <a:t>採購契約要項</a:t>
            </a:r>
            <a:r>
              <a:rPr lang="en-US" altLang="zh-TW" dirty="0" smtClean="0">
                <a:latin typeface="標楷體" panose="03000509000000000000" pitchFamily="65" charset="-120"/>
                <a:ea typeface="標楷體" panose="03000509000000000000" pitchFamily="65" charset="-120"/>
              </a:rPr>
              <a:t>23</a:t>
            </a:r>
          </a:p>
          <a:p>
            <a:r>
              <a:rPr lang="zh-TW" altLang="en-US" dirty="0" smtClean="0">
                <a:latin typeface="標楷體" panose="03000509000000000000" pitchFamily="65" charset="-120"/>
                <a:ea typeface="標楷體" panose="03000509000000000000" pitchFamily="65" charset="-120"/>
              </a:rPr>
              <a:t>探討：共同投標廠商及分包廠商的更換，何者較易？</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F109D372-1D39-455A-BF73-766A775EB4C2}" type="slidenum">
              <a:rPr lang="zh-TW" altLang="en-US" smtClean="0"/>
              <a:t>60</a:t>
            </a:fld>
            <a:endParaRPr lang="zh-TW" altLang="en-US"/>
          </a:p>
        </p:txBody>
      </p:sp>
      <p:sp>
        <p:nvSpPr>
          <p:cNvPr id="4" name="標題 3"/>
          <p:cNvSpPr>
            <a:spLocks noGrp="1"/>
          </p:cNvSpPr>
          <p:nvPr>
            <p:ph type="title"/>
          </p:nvPr>
        </p:nvSpPr>
        <p:spPr/>
        <p:txBody>
          <a:bodyPr/>
          <a:lstStyle/>
          <a:p>
            <a:r>
              <a:rPr lang="zh-TW" altLang="en-US" dirty="0" smtClean="0"/>
              <a:t>分包廠商的報備效果</a:t>
            </a:r>
            <a:endParaRPr lang="zh-TW"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941168"/>
            <a:ext cx="1944216" cy="155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122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1043608" y="260648"/>
            <a:ext cx="7342187" cy="717550"/>
          </a:xfrm>
          <a:ln>
            <a:round/>
            <a:headEnd/>
            <a:tailEnd/>
          </a:ln>
        </p:spPr>
        <p:txBody>
          <a:bodyPr wrap="square" lIns="21240" tIns="10800" rIns="21240" bIns="10800" numCol="1" anchorCtr="0" compatLnSpc="1">
            <a:prstTxWarp prst="textNoShape">
              <a:avLst/>
            </a:prstTxWarp>
          </a:bodyPr>
          <a:lstStyle/>
          <a:p>
            <a:pPr fontAlgn="auto">
              <a:spcAft>
                <a:spcPts val="0"/>
              </a:spcAft>
              <a:defRPr/>
            </a:pPr>
            <a:r>
              <a:rPr lang="zh-TW" altLang="en-US" dirty="0"/>
              <a:t>特定資格重要性探討</a:t>
            </a:r>
          </a:p>
        </p:txBody>
      </p:sp>
      <p:sp>
        <p:nvSpPr>
          <p:cNvPr id="505859" name="Rectangle 3"/>
          <p:cNvSpPr>
            <a:spLocks noGrp="1" noChangeArrowheads="1"/>
          </p:cNvSpPr>
          <p:nvPr>
            <p:ph type="body" sz="half" idx="1"/>
          </p:nvPr>
        </p:nvSpPr>
        <p:spPr>
          <a:xfrm>
            <a:off x="611188" y="1343298"/>
            <a:ext cx="6049044" cy="4894014"/>
          </a:xfrm>
        </p:spPr>
        <p:txBody>
          <a:bodyPr>
            <a:normAutofit/>
          </a:bodyPr>
          <a:lstStyle/>
          <a:p>
            <a:pPr marL="0" indent="0">
              <a:lnSpc>
                <a:spcPct val="80000"/>
              </a:lnSpc>
              <a:spcBef>
                <a:spcPts val="250"/>
              </a:spcBef>
              <a:buClr>
                <a:srgbClr val="000000"/>
              </a:buClr>
              <a:buNone/>
              <a:defRPr/>
            </a:pPr>
            <a:r>
              <a:rPr lang="zh-TW" altLang="en-US" sz="2800" b="1" dirty="0">
                <a:latin typeface="標楷體" panose="03000509000000000000" pitchFamily="65" charset="-120"/>
                <a:ea typeface="標楷體" panose="03000509000000000000" pitchFamily="65" charset="-120"/>
              </a:rPr>
              <a:t>■</a:t>
            </a:r>
            <a:r>
              <a:rPr lang="zh-TW" altLang="en-GB" sz="2800" b="1" dirty="0" smtClean="0">
                <a:latin typeface="標楷體" panose="03000509000000000000" pitchFamily="65" charset="-120"/>
                <a:ea typeface="標楷體" panose="03000509000000000000" pitchFamily="65" charset="-120"/>
              </a:rPr>
              <a:t>特定資格</a:t>
            </a:r>
            <a:r>
              <a:rPr lang="zh-TW" altLang="en-GB" sz="2800" dirty="0">
                <a:latin typeface="標楷體" panose="03000509000000000000" pitchFamily="65" charset="-120"/>
                <a:ea typeface="標楷體" panose="03000509000000000000" pitchFamily="65" charset="-120"/>
              </a:rPr>
              <a:t>（資格標準第五條）</a:t>
            </a:r>
            <a:endParaRPr lang="zh-TW" altLang="en-GB" sz="2800" dirty="0" smtClean="0">
              <a:latin typeface="標楷體" panose="03000509000000000000" pitchFamily="65" charset="-120"/>
              <a:ea typeface="標楷體" panose="03000509000000000000" pitchFamily="65" charset="-120"/>
            </a:endParaRPr>
          </a:p>
          <a:p>
            <a:pPr marL="915924" indent="-495300">
              <a:lnSpc>
                <a:spcPct val="80000"/>
              </a:lnSpc>
              <a:spcBef>
                <a:spcPts val="250"/>
              </a:spcBef>
              <a:buClr>
                <a:srgbClr val="000000"/>
              </a:buClr>
              <a:buFont typeface="Wingdings" panose="05000000000000000000" pitchFamily="2" charset="2"/>
              <a:buChar char="u"/>
              <a:defRPr/>
            </a:pPr>
            <a:r>
              <a:rPr lang="zh-TW" altLang="en-GB" dirty="0" smtClean="0">
                <a:latin typeface="標楷體" panose="03000509000000000000" pitchFamily="65" charset="-120"/>
                <a:ea typeface="標楷體" panose="03000509000000000000" pitchFamily="65" charset="-120"/>
              </a:rPr>
              <a:t>實績、人力、財力、設備、品質</a:t>
            </a:r>
          </a:p>
          <a:p>
            <a:pPr marL="1409700" lvl="2" indent="-495300" fontAlgn="auto">
              <a:lnSpc>
                <a:spcPct val="80000"/>
              </a:lnSpc>
              <a:spcBef>
                <a:spcPts val="250"/>
              </a:spcBef>
              <a:spcAft>
                <a:spcPts val="0"/>
              </a:spcAft>
              <a:buClr>
                <a:srgbClr val="000000"/>
              </a:buClr>
              <a:buFont typeface="Wingdings" pitchFamily="2" charset="2"/>
              <a:buChar char="u"/>
              <a:defRPr/>
            </a:pPr>
            <a:endParaRPr lang="zh-TW" altLang="en-GB" dirty="0" smtClean="0">
              <a:solidFill>
                <a:srgbClr val="800000"/>
              </a:solidFill>
              <a:latin typeface="標楷體" panose="03000509000000000000" pitchFamily="65" charset="-120"/>
              <a:ea typeface="標楷體" panose="03000509000000000000" pitchFamily="65" charset="-120"/>
            </a:endParaRPr>
          </a:p>
          <a:p>
            <a:pPr marL="992188" lvl="2" indent="-577850">
              <a:lnSpc>
                <a:spcPct val="80000"/>
              </a:lnSpc>
              <a:spcBef>
                <a:spcPts val="250"/>
              </a:spcBef>
              <a:buClr>
                <a:srgbClr val="000000"/>
              </a:buClr>
              <a:buFont typeface="Wingdings" panose="05000000000000000000" pitchFamily="2" charset="2"/>
              <a:buChar char="Ø"/>
              <a:defRPr/>
            </a:pPr>
            <a:r>
              <a:rPr lang="zh-TW" altLang="en-GB" sz="23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財</a:t>
            </a:r>
            <a:r>
              <a:rPr lang="zh-TW" altLang="en-US" sz="23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力</a:t>
            </a:r>
            <a:r>
              <a:rPr lang="zh-TW" altLang="en-GB" sz="2300" dirty="0" smtClean="0">
                <a:latin typeface="標楷體" panose="03000509000000000000" pitchFamily="65" charset="-120"/>
                <a:ea typeface="標楷體" panose="03000509000000000000" pitchFamily="65" charset="-120"/>
              </a:rPr>
              <a:t>方面</a:t>
            </a:r>
            <a:r>
              <a:rPr lang="zh-TW" altLang="en-GB" sz="2300" dirty="0">
                <a:latin typeface="標楷體" panose="03000509000000000000" pitchFamily="65" charset="-120"/>
                <a:ea typeface="標楷體" panose="03000509000000000000" pitchFamily="65" charset="-120"/>
              </a:rPr>
              <a:t>的特定資格</a:t>
            </a:r>
          </a:p>
          <a:p>
            <a:pPr marL="457200" lvl="1" indent="0" fontAlgn="auto">
              <a:lnSpc>
                <a:spcPct val="80000"/>
              </a:lnSpc>
              <a:spcBef>
                <a:spcPts val="250"/>
              </a:spcBef>
              <a:spcAft>
                <a:spcPts val="0"/>
              </a:spcAft>
              <a:buClr>
                <a:srgbClr val="000000"/>
              </a:buClr>
              <a:buNone/>
              <a:defRPr/>
            </a:pPr>
            <a:r>
              <a:rPr lang="zh-TW" altLang="en-US" sz="2200" dirty="0" smtClean="0">
                <a:solidFill>
                  <a:srgbClr val="0000FF"/>
                </a:solidFill>
                <a:latin typeface="標楷體" pitchFamily="65" charset="-120"/>
                <a:ea typeface="標楷體" pitchFamily="65" charset="-120"/>
              </a:rPr>
              <a:t>　　</a:t>
            </a:r>
            <a:r>
              <a:rPr lang="zh-TW" altLang="en-US" sz="2000" dirty="0" smtClean="0">
                <a:latin typeface="標楷體" pitchFamily="65" charset="-120"/>
                <a:ea typeface="標楷體" pitchFamily="65" charset="-120"/>
              </a:rPr>
              <a:t>具有相當財力者。其範圍得包括</a:t>
            </a:r>
            <a:r>
              <a:rPr lang="zh-TW" altLang="en-US" sz="2000" b="1" dirty="0" smtClean="0">
                <a:latin typeface="標楷體" pitchFamily="65" charset="-120"/>
                <a:ea typeface="標楷體" pitchFamily="65" charset="-120"/>
              </a:rPr>
              <a:t>實收資本額不低於招標標的預算金額之十分之一</a:t>
            </a:r>
            <a:r>
              <a:rPr lang="zh-TW" altLang="en-US" sz="2000" dirty="0" smtClean="0">
                <a:latin typeface="標楷體" pitchFamily="65" charset="-120"/>
                <a:ea typeface="標楷體" pitchFamily="65" charset="-120"/>
              </a:rPr>
              <a:t>，或經會計師簽證或審計機關審定之上一會計年度或最近一年度財務報告及其所附報表，其內容合於下列規定者： </a:t>
            </a:r>
          </a:p>
          <a:p>
            <a:pPr marL="457200" lvl="1" indent="0" fontAlgn="auto">
              <a:lnSpc>
                <a:spcPct val="80000"/>
              </a:lnSpc>
              <a:spcBef>
                <a:spcPts val="250"/>
              </a:spcBef>
              <a:spcAft>
                <a:spcPts val="0"/>
              </a:spcAft>
              <a:buClr>
                <a:srgbClr val="000000"/>
              </a:buClr>
              <a:buNone/>
              <a:defRPr/>
            </a:pPr>
            <a:r>
              <a:rPr lang="zh-TW" altLang="en-US" sz="2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(一)</a:t>
            </a:r>
            <a:r>
              <a:rPr lang="zh-TW" altLang="en-US" sz="2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  權益</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不低於招標標的預算金額十二分之一。</a:t>
            </a:r>
          </a:p>
          <a:p>
            <a:pPr marL="457200" lvl="1" indent="0" fontAlgn="auto">
              <a:lnSpc>
                <a:spcPct val="80000"/>
              </a:lnSpc>
              <a:spcBef>
                <a:spcPts val="250"/>
              </a:spcBef>
              <a:spcAft>
                <a:spcPts val="0"/>
              </a:spcAft>
              <a:buClr>
                <a:srgbClr val="000000"/>
              </a:buClr>
              <a:buNone/>
              <a:defRPr/>
            </a:pP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(二)</a:t>
            </a:r>
            <a:r>
              <a:rPr lang="zh-TW" altLang="en-US" sz="2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  </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流動資產不低於流動負債。</a:t>
            </a:r>
          </a:p>
          <a:p>
            <a:pPr marL="457200" lvl="1" indent="0" fontAlgn="auto">
              <a:lnSpc>
                <a:spcPct val="80000"/>
              </a:lnSpc>
              <a:spcBef>
                <a:spcPts val="250"/>
              </a:spcBef>
              <a:spcAft>
                <a:spcPts val="0"/>
              </a:spcAft>
              <a:buClr>
                <a:srgbClr val="000000"/>
              </a:buClr>
              <a:buNone/>
              <a:defRPr/>
            </a:pP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(三)</a:t>
            </a:r>
            <a:r>
              <a:rPr lang="zh-TW" altLang="en-US" sz="2000" dirty="0" smtClean="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cs typeface="Times New Roman" pitchFamily="18" charset="0"/>
              </a:rPr>
              <a:t>  </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總負債金額不超過權益四倍。</a:t>
            </a:r>
            <a:r>
              <a:rPr lang="zh-TW" altLang="en-US" sz="2000" dirty="0" smtClean="0">
                <a:solidFill>
                  <a:srgbClr val="0000FF"/>
                </a:solidFill>
                <a:effectLst>
                  <a:outerShdw blurRad="38100" dist="38100" dir="2700000" algn="tl">
                    <a:srgbClr val="C0C0C0"/>
                  </a:outerShdw>
                </a:effectLst>
                <a:latin typeface="標楷體" pitchFamily="65" charset="-120"/>
                <a:ea typeface="標楷體" pitchFamily="65" charset="-120"/>
              </a:rPr>
              <a:t>但配合民營化政策之公營事業參加投標者，不在此限。</a:t>
            </a:r>
            <a:endParaRPr lang="en-US" altLang="zh-TW" sz="2000" dirty="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457200" lvl="1" indent="0" fontAlgn="auto">
              <a:lnSpc>
                <a:spcPct val="80000"/>
              </a:lnSpc>
              <a:spcBef>
                <a:spcPts val="250"/>
              </a:spcBef>
              <a:spcAft>
                <a:spcPts val="0"/>
              </a:spcAft>
              <a:buClr>
                <a:srgbClr val="000000"/>
              </a:buClr>
              <a:buNone/>
              <a:defRPr/>
            </a:pPr>
            <a:endParaRPr lang="en-US" altLang="zh-TW" sz="2000" dirty="0">
              <a:solidFill>
                <a:srgbClr val="0000FF"/>
              </a:solidFill>
              <a:effectLst>
                <a:outerShdw blurRad="38100" dist="38100" dir="2700000" algn="tl">
                  <a:srgbClr val="C0C0C0"/>
                </a:outerShdw>
              </a:effectLst>
              <a:latin typeface="標楷體" pitchFamily="65" charset="-120"/>
              <a:ea typeface="標楷體" pitchFamily="65" charset="-120"/>
            </a:endParaRPr>
          </a:p>
          <a:p>
            <a:pPr marL="457200" lvl="1" indent="0">
              <a:lnSpc>
                <a:spcPct val="80000"/>
              </a:lnSpc>
              <a:spcBef>
                <a:spcPts val="250"/>
              </a:spcBef>
              <a:buClr>
                <a:srgbClr val="000000"/>
              </a:buClr>
              <a:buNone/>
              <a:defRPr/>
            </a:pPr>
            <a:r>
              <a:rPr lang="zh-TW" altLang="en-US" sz="1800" dirty="0">
                <a:latin typeface="標楷體" panose="03000509000000000000" pitchFamily="65" charset="-120"/>
                <a:ea typeface="標楷體" panose="03000509000000000000" pitchFamily="65" charset="-120"/>
                <a:cs typeface="Lucida Sans Unicode"/>
              </a:rPr>
              <a:t>♦</a:t>
            </a:r>
            <a:r>
              <a:rPr lang="zh-TW" altLang="en-US" sz="1800" dirty="0" smtClean="0">
                <a:latin typeface="標楷體" panose="03000509000000000000" pitchFamily="65" charset="-120"/>
                <a:ea typeface="標楷體" panose="03000509000000000000" pitchFamily="65" charset="-120"/>
              </a:rPr>
              <a:t>註</a:t>
            </a:r>
            <a:r>
              <a:rPr lang="zh-TW" altLang="en-US" sz="1800" dirty="0">
                <a:latin typeface="標楷體" panose="03000509000000000000" pitchFamily="65" charset="-120"/>
                <a:ea typeface="標楷體" panose="03000509000000000000" pitchFamily="65" charset="-120"/>
              </a:rPr>
              <a:t>：</a:t>
            </a:r>
            <a:r>
              <a:rPr lang="zh-TW" altLang="en-GB" sz="1800" dirty="0" smtClean="0">
                <a:latin typeface="標楷體" panose="03000509000000000000" pitchFamily="65" charset="-120"/>
                <a:ea typeface="標楷體" panose="03000509000000000000" pitchFamily="65" charset="-120"/>
              </a:rPr>
              <a:t>財務報表</a:t>
            </a:r>
            <a:r>
              <a:rPr lang="zh-TW" altLang="en-GB" sz="1800" dirty="0">
                <a:latin typeface="標楷體" panose="03000509000000000000" pitchFamily="65" charset="-120"/>
                <a:ea typeface="標楷體" panose="03000509000000000000" pitchFamily="65" charset="-120"/>
              </a:rPr>
              <a:t>可在</a:t>
            </a:r>
            <a:r>
              <a:rPr lang="zh-TW" altLang="en-US" sz="1800" dirty="0">
                <a:latin typeface="標楷體" panose="03000509000000000000" pitchFamily="65" charset="-120"/>
                <a:ea typeface="標楷體" panose="03000509000000000000" pitchFamily="65" charset="-120"/>
              </a:rPr>
              <a:t>公開資訊觀測站查</a:t>
            </a:r>
            <a:r>
              <a:rPr lang="zh-TW" altLang="en-US" sz="1800" dirty="0" smtClean="0">
                <a:latin typeface="標楷體" panose="03000509000000000000" pitchFamily="65" charset="-120"/>
                <a:ea typeface="標楷體" panose="03000509000000000000" pitchFamily="65" charset="-120"/>
              </a:rPr>
              <a:t>到</a:t>
            </a:r>
            <a:endParaRPr lang="zh-TW" altLang="en-US" sz="1800" dirty="0" smtClean="0">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1035050" lvl="1" indent="-577850" fontAlgn="auto">
              <a:lnSpc>
                <a:spcPct val="80000"/>
              </a:lnSpc>
              <a:spcBef>
                <a:spcPts val="250"/>
              </a:spcBef>
              <a:spcAft>
                <a:spcPts val="0"/>
              </a:spcAft>
              <a:buClr>
                <a:srgbClr val="000000"/>
              </a:buClr>
              <a:buFont typeface="Wingdings" pitchFamily="2" charset="2"/>
              <a:buAutoNum type="circleNumWdWhitePlain"/>
              <a:defRPr/>
            </a:pPr>
            <a:endParaRPr lang="zh-TW" altLang="en-GB" sz="2200"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fontAlgn="auto">
              <a:spcBef>
                <a:spcPct val="20000"/>
              </a:spcBef>
              <a:spcAft>
                <a:spcPts val="0"/>
              </a:spcAft>
              <a:buClr>
                <a:srgbClr val="000000"/>
              </a:buClr>
              <a:buNone/>
              <a:defRPr/>
            </a:pPr>
            <a:endParaRPr lang="zh-TW" altLang="en-US" sz="2200" dirty="0" smtClean="0">
              <a:solidFill>
                <a:srgbClr val="000000"/>
              </a:solidFill>
              <a:latin typeface="標楷體" panose="03000509000000000000" pitchFamily="65" charset="-120"/>
              <a:ea typeface="標楷體" panose="03000509000000000000" pitchFamily="65" charset="-120"/>
            </a:endParaRPr>
          </a:p>
        </p:txBody>
      </p:sp>
      <p:sp>
        <p:nvSpPr>
          <p:cNvPr id="135171" name="投影片編號版面配置區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a:buFont typeface="Arial" charset="0"/>
              <a:buNone/>
            </a:pPr>
            <a:fld id="{B4EDA952-BA4B-4C46-913B-839073438D83}" type="slidenum">
              <a:rPr lang="zh-TW" altLang="en-GB" smtClean="0">
                <a:latin typeface="Arial" charset="0"/>
                <a:ea typeface="新細明體" charset="-120"/>
              </a:rPr>
              <a:pPr>
                <a:buFont typeface="Arial" charset="0"/>
                <a:buNone/>
              </a:pPr>
              <a:t>61</a:t>
            </a:fld>
            <a:endParaRPr lang="en-GB" altLang="zh-TW" smtClean="0">
              <a:latin typeface="Arial" charset="0"/>
              <a:ea typeface="新細明體" charset="-120"/>
            </a:endParaRPr>
          </a:p>
        </p:txBody>
      </p:sp>
      <p:pic>
        <p:nvPicPr>
          <p:cNvPr id="9218" name="Picture 2" descr="C:\Users\lin-ali\AppData\Local\Microsoft\Windows\Temporary Internet Files\Content.IE5\O8XPWZDI\Leverage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140968"/>
            <a:ext cx="2189228" cy="164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505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259632" y="404664"/>
            <a:ext cx="7342187" cy="717550"/>
          </a:xfrm>
        </p:spPr>
        <p:txBody>
          <a:bodyPr>
            <a:normAutofit/>
          </a:bodyPr>
          <a:lstStyle/>
          <a:p>
            <a:pPr eaLnBrk="1" hangingPunct="1">
              <a:defRPr/>
            </a:pPr>
            <a:r>
              <a:rPr lang="zh-TW" altLang="en-US" dirty="0" smtClean="0"/>
              <a:t>特定資格探討</a:t>
            </a:r>
          </a:p>
        </p:txBody>
      </p:sp>
      <p:sp>
        <p:nvSpPr>
          <p:cNvPr id="507907" name="Rectangle 3"/>
          <p:cNvSpPr>
            <a:spLocks noGrp="1" noChangeArrowheads="1"/>
          </p:cNvSpPr>
          <p:nvPr>
            <p:ph type="body" sz="half" idx="1"/>
          </p:nvPr>
        </p:nvSpPr>
        <p:spPr>
          <a:xfrm>
            <a:off x="539552" y="1628800"/>
            <a:ext cx="5832648" cy="4105275"/>
          </a:xfrm>
        </p:spPr>
        <p:txBody>
          <a:bodyPr>
            <a:normAutofit fontScale="92500" lnSpcReduction="20000"/>
          </a:bodyPr>
          <a:lstStyle/>
          <a:p>
            <a:pPr marL="342900" indent="-342900" algn="l" eaLnBrk="1" hangingPunct="1">
              <a:lnSpc>
                <a:spcPct val="90000"/>
              </a:lnSpc>
              <a:spcBef>
                <a:spcPct val="20000"/>
              </a:spcBef>
              <a:buClr>
                <a:srgbClr val="000000"/>
              </a:buClr>
              <a:buFont typeface="Times New Roman" pitchFamily="18" charset="0"/>
              <a:buChar char="•"/>
              <a:defRPr/>
            </a:pPr>
            <a:r>
              <a:rPr lang="zh-TW" altLang="en-US" sz="2800" dirty="0" smtClean="0">
                <a:solidFill>
                  <a:srgbClr val="000000"/>
                </a:solidFill>
                <a:latin typeface="標楷體" pitchFamily="65" charset="-120"/>
                <a:ea typeface="標楷體" pitchFamily="65" charset="-120"/>
              </a:rPr>
              <a:t>某巨額採購以最有利標方式辦理，採購金額１２０億元，比照資格標準所訂財力的限制訂定該３項資格（均依所訂限額上限訂定）</a:t>
            </a:r>
          </a:p>
          <a:p>
            <a:pPr marL="342900" indent="-342900" algn="l" eaLnBrk="1" hangingPunct="1">
              <a:lnSpc>
                <a:spcPct val="90000"/>
              </a:lnSpc>
              <a:spcBef>
                <a:spcPct val="20000"/>
              </a:spcBef>
              <a:buClr>
                <a:srgbClr val="000000"/>
              </a:buClr>
              <a:buFont typeface="Times New Roman" pitchFamily="18" charset="0"/>
              <a:buNone/>
              <a:defRPr/>
            </a:pPr>
            <a:r>
              <a:rPr lang="zh-TW" altLang="en-US" sz="2800" dirty="0" smtClean="0">
                <a:solidFill>
                  <a:srgbClr val="0000FF"/>
                </a:solidFill>
                <a:effectLst>
                  <a:outerShdw blurRad="38100" dist="38100" dir="2700000" algn="tl">
                    <a:srgbClr val="C0C0C0"/>
                  </a:outerShdw>
                </a:effectLst>
                <a:latin typeface="標楷體" pitchFamily="65" charset="-120"/>
                <a:ea typeface="標楷體" pitchFamily="65" charset="-120"/>
              </a:rPr>
              <a:t>1.財務報表如次頁的廠商，能否參與投標？</a:t>
            </a:r>
            <a:endParaRPr lang="en-US" altLang="zh-TW" sz="2800" dirty="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342900" indent="-342900" algn="l" eaLnBrk="1" hangingPunct="1">
              <a:lnSpc>
                <a:spcPct val="90000"/>
              </a:lnSpc>
              <a:spcBef>
                <a:spcPct val="20000"/>
              </a:spcBef>
              <a:buClr>
                <a:srgbClr val="000000"/>
              </a:buClr>
              <a:buFont typeface="Times New Roman" pitchFamily="18" charset="0"/>
              <a:buNone/>
              <a:defRPr/>
            </a:pPr>
            <a:r>
              <a:rPr lang="zh-TW" altLang="en-US" sz="2800" dirty="0" smtClean="0">
                <a:solidFill>
                  <a:srgbClr val="0000FF"/>
                </a:solidFill>
                <a:effectLst>
                  <a:outerShdw blurRad="38100" dist="38100" dir="2700000" algn="tl">
                    <a:srgbClr val="C0C0C0"/>
                  </a:outerShdw>
                </a:effectLst>
                <a:latin typeface="標楷體" pitchFamily="65" charset="-120"/>
                <a:ea typeface="標楷體" pitchFamily="65" charset="-120"/>
              </a:rPr>
              <a:t>2.如果只要訂兩項財力限制，您會建議哪兩項？</a:t>
            </a:r>
          </a:p>
          <a:p>
            <a:pPr marL="342900" indent="-342900" algn="l" eaLnBrk="1" hangingPunct="1">
              <a:lnSpc>
                <a:spcPct val="90000"/>
              </a:lnSpc>
              <a:spcBef>
                <a:spcPct val="20000"/>
              </a:spcBef>
              <a:buClr>
                <a:srgbClr val="000000"/>
              </a:buClr>
              <a:buFont typeface="Times New Roman" pitchFamily="18" charset="0"/>
              <a:buNone/>
              <a:defRPr/>
            </a:pPr>
            <a:r>
              <a:rPr lang="zh-TW" altLang="en-US" sz="2800" dirty="0" smtClean="0">
                <a:solidFill>
                  <a:srgbClr val="008000"/>
                </a:solidFill>
                <a:latin typeface="標楷體" pitchFamily="65" charset="-120"/>
                <a:ea typeface="標楷體" pitchFamily="65" charset="-120"/>
              </a:rPr>
              <a:t>（探討：最常見到訂定資本額限制，理由為何？效果如何？）</a:t>
            </a:r>
            <a:endParaRPr lang="en-US" altLang="zh-TW" sz="2800" dirty="0" smtClean="0">
              <a:solidFill>
                <a:srgbClr val="008000"/>
              </a:solidFill>
              <a:latin typeface="標楷體" pitchFamily="65" charset="-120"/>
              <a:ea typeface="標楷體" pitchFamily="65" charset="-120"/>
            </a:endParaRPr>
          </a:p>
          <a:p>
            <a:pPr marL="342900" indent="-342900">
              <a:lnSpc>
                <a:spcPct val="90000"/>
              </a:lnSpc>
              <a:spcBef>
                <a:spcPct val="20000"/>
              </a:spcBef>
              <a:buClr>
                <a:srgbClr val="000000"/>
              </a:buClr>
              <a:buNone/>
              <a:defRPr/>
            </a:pPr>
            <a:r>
              <a:rPr lang="zh-TW" altLang="en-US" sz="2800" dirty="0">
                <a:solidFill>
                  <a:srgbClr val="FF0000"/>
                </a:solidFill>
                <a:latin typeface="標楷體" pitchFamily="65" charset="-120"/>
                <a:ea typeface="標楷體" pitchFamily="65" charset="-120"/>
              </a:rPr>
              <a:t>註：廠商財務狀況，也是履約管理及最有利標評選重要事項。</a:t>
            </a:r>
          </a:p>
          <a:p>
            <a:pPr marL="342900" indent="-342900" algn="l" eaLnBrk="1" hangingPunct="1">
              <a:lnSpc>
                <a:spcPct val="90000"/>
              </a:lnSpc>
              <a:spcBef>
                <a:spcPct val="20000"/>
              </a:spcBef>
              <a:buClr>
                <a:srgbClr val="000000"/>
              </a:buClr>
              <a:buFont typeface="Times New Roman" pitchFamily="18" charset="0"/>
              <a:buNone/>
              <a:defRPr/>
            </a:pPr>
            <a:endParaRPr lang="zh-TW" altLang="en-US" sz="2800" dirty="0" smtClean="0">
              <a:solidFill>
                <a:srgbClr val="FF0000"/>
              </a:solidFill>
              <a:latin typeface="標楷體" pitchFamily="65" charset="-120"/>
              <a:ea typeface="標楷體" pitchFamily="65" charset="-120"/>
            </a:endParaRPr>
          </a:p>
        </p:txBody>
      </p:sp>
      <p:sp>
        <p:nvSpPr>
          <p:cNvPr id="5" name="投影片編號版面配置區 4"/>
          <p:cNvSpPr>
            <a:spLocks noGrp="1"/>
          </p:cNvSpPr>
          <p:nvPr>
            <p:ph type="sldNum" idx="12"/>
          </p:nvPr>
        </p:nvSpPr>
        <p:spPr/>
        <p:txBody>
          <a:bodyPr/>
          <a:lstStyle/>
          <a:p>
            <a:pPr>
              <a:defRPr/>
            </a:pPr>
            <a:fld id="{4303D396-EA30-47D1-AE24-F4A57DC9698C}" type="slidenum">
              <a:rPr lang="zh-TW" altLang="en-GB" smtClean="0"/>
              <a:pPr>
                <a:defRPr/>
              </a:pPr>
              <a:t>62</a:t>
            </a:fld>
            <a:endParaRPr lang="en-GB" altLang="zh-TW"/>
          </a:p>
        </p:txBody>
      </p:sp>
      <p:pic>
        <p:nvPicPr>
          <p:cNvPr id="10244" name="Picture 4" descr="C:\Users\lin-ali\AppData\Local\Microsoft\Windows\Temporary Internet Files\Content.IE5\NJ6QKOG1\57616b959e02acf8e194e4c239cb76b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492896"/>
            <a:ext cx="2446500" cy="239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1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extLst>
              <p:ext uri="{D42A27DB-BD31-4B8C-83A1-F6EECF244321}">
                <p14:modId xmlns:p14="http://schemas.microsoft.com/office/powerpoint/2010/main" val="2542758661"/>
              </p:ext>
            </p:extLst>
          </p:nvPr>
        </p:nvGraphicFramePr>
        <p:xfrm>
          <a:off x="2195736" y="-16602"/>
          <a:ext cx="6779641" cy="7118009"/>
        </p:xfrm>
        <a:graphic>
          <a:graphicData uri="http://schemas.openxmlformats.org/presentationml/2006/ole">
            <mc:AlternateContent xmlns:mc="http://schemas.openxmlformats.org/markup-compatibility/2006">
              <mc:Choice xmlns:v="urn:schemas-microsoft-com:vml" Requires="v">
                <p:oleObj spid="_x0000_s38926" name="文件" r:id="rId4" imgW="6506154" imgH="6829741" progId="Word.Document.8">
                  <p:embed/>
                </p:oleObj>
              </mc:Choice>
              <mc:Fallback>
                <p:oleObj name="文件" r:id="rId4" imgW="6506154" imgH="682974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16602"/>
                        <a:ext cx="6779641" cy="7118009"/>
                      </a:xfrm>
                      <a:prstGeom prst="rect">
                        <a:avLst/>
                      </a:prstGeom>
                      <a:solidFill>
                        <a:schemeClr val="bg1"/>
                      </a:solidFill>
                    </p:spPr>
                  </p:pic>
                </p:oleObj>
              </mc:Fallback>
            </mc:AlternateContent>
          </a:graphicData>
        </a:graphic>
      </p:graphicFrame>
      <p:sp>
        <p:nvSpPr>
          <p:cNvPr id="4" name="投影片編號版面配置區 3"/>
          <p:cNvSpPr>
            <a:spLocks noGrp="1"/>
          </p:cNvSpPr>
          <p:nvPr>
            <p:ph type="sldNum" sz="quarter" idx="12"/>
          </p:nvPr>
        </p:nvSpPr>
        <p:spPr/>
        <p:txBody>
          <a:bodyPr/>
          <a:lstStyle/>
          <a:p>
            <a:pPr>
              <a:defRPr/>
            </a:pPr>
            <a:fld id="{140B113E-0013-4771-929E-747455ABCDF7}" type="slidenum">
              <a:rPr lang="zh-TW" altLang="en-GB" smtClean="0"/>
              <a:pPr>
                <a:defRPr/>
              </a:pPr>
              <a:t>63</a:t>
            </a:fld>
            <a:endParaRPr lang="en-GB" altLang="zh-TW"/>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417172"/>
            <a:ext cx="2254895" cy="180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079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實務探討：甲五類電梯商</a:t>
            </a:r>
            <a:endParaRPr lang="zh-TW" altLang="en-US" dirty="0"/>
          </a:p>
        </p:txBody>
      </p:sp>
      <p:sp>
        <p:nvSpPr>
          <p:cNvPr id="3" name="內容版面配置區 2"/>
          <p:cNvSpPr>
            <a:spLocks noGrp="1"/>
          </p:cNvSpPr>
          <p:nvPr>
            <p:ph idx="1"/>
          </p:nvPr>
        </p:nvSpPr>
        <p:spPr/>
        <p:txBody>
          <a:bodyPr/>
          <a:lstStyle/>
          <a:p>
            <a:r>
              <a:rPr lang="zh-TW" altLang="en-US" dirty="0" smtClean="0"/>
              <a:t>問題：採購電梯可否以甲五類為招標資格或規格要求？</a:t>
            </a:r>
            <a:endParaRPr lang="en-US" altLang="zh-TW" dirty="0" smtClean="0"/>
          </a:p>
          <a:p>
            <a:pPr lvl="1"/>
            <a:r>
              <a:rPr lang="zh-TW" altLang="en-US" dirty="0" smtClean="0"/>
              <a:t>資格：檢討資格標準</a:t>
            </a:r>
            <a:endParaRPr lang="en-US" altLang="zh-TW" dirty="0" smtClean="0"/>
          </a:p>
          <a:p>
            <a:pPr lvl="2"/>
            <a:r>
              <a:rPr lang="en-US" altLang="zh-TW" dirty="0" smtClean="0"/>
              <a:t>1.</a:t>
            </a:r>
            <a:r>
              <a:rPr lang="zh-TW" altLang="en-US" dirty="0" smtClean="0"/>
              <a:t>是第三條嗎？</a:t>
            </a:r>
            <a:endParaRPr lang="en-US" altLang="zh-TW" dirty="0" smtClean="0"/>
          </a:p>
          <a:p>
            <a:pPr lvl="2"/>
            <a:r>
              <a:rPr lang="en-US" altLang="zh-TW" dirty="0" smtClean="0"/>
              <a:t>2.</a:t>
            </a:r>
            <a:r>
              <a:rPr lang="zh-TW" altLang="en-US" dirty="0" smtClean="0"/>
              <a:t>是第四條嗎？能訂定多少專業人力嗎？</a:t>
            </a:r>
            <a:endParaRPr lang="en-US" altLang="zh-TW" dirty="0" smtClean="0"/>
          </a:p>
          <a:p>
            <a:pPr lvl="2"/>
            <a:r>
              <a:rPr lang="en-US" altLang="zh-TW" dirty="0" smtClean="0"/>
              <a:t>3.</a:t>
            </a:r>
            <a:r>
              <a:rPr lang="zh-TW" altLang="en-US" dirty="0" smtClean="0"/>
              <a:t>是第五條嗎？</a:t>
            </a:r>
            <a:endParaRPr lang="en-US" altLang="zh-TW" dirty="0" smtClean="0"/>
          </a:p>
          <a:p>
            <a:pPr lvl="2"/>
            <a:endParaRPr lang="en-US" altLang="zh-TW" dirty="0" smtClean="0"/>
          </a:p>
          <a:p>
            <a:pPr lvl="1"/>
            <a:r>
              <a:rPr lang="zh-TW" altLang="en-US" dirty="0" smtClean="0"/>
              <a:t>規格：</a:t>
            </a:r>
            <a:endParaRPr lang="en-US" altLang="zh-TW" dirty="0" smtClean="0"/>
          </a:p>
          <a:p>
            <a:pPr lvl="2"/>
            <a:r>
              <a:rPr lang="en-US" altLang="zh-TW" dirty="0" smtClean="0"/>
              <a:t>1.</a:t>
            </a:r>
            <a:r>
              <a:rPr lang="zh-TW" altLang="en-US" dirty="0" smtClean="0"/>
              <a:t>是產品規格嗎？</a:t>
            </a:r>
            <a:endParaRPr lang="en-US" altLang="zh-TW" dirty="0" smtClean="0"/>
          </a:p>
          <a:p>
            <a:pPr lvl="2"/>
            <a:r>
              <a:rPr lang="en-US" altLang="zh-TW" dirty="0" smtClean="0"/>
              <a:t>2.</a:t>
            </a:r>
            <a:r>
              <a:rPr lang="zh-TW" altLang="en-US" dirty="0" smtClean="0"/>
              <a:t>可以列舉參考廠牌或同等品嗎？</a:t>
            </a:r>
            <a:endParaRPr lang="zh-TW" altLang="en-US" dirty="0"/>
          </a:p>
        </p:txBody>
      </p:sp>
      <p:pic>
        <p:nvPicPr>
          <p:cNvPr id="39938" name="Picture 2" descr="C:\Users\lin-ali\AppData\Local\Microsoft\Windows\Temporary Internet Files\Content.IE5\V21I6DII\Foshay_elevator_doors-Minneapolis-200509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037" y="3140968"/>
            <a:ext cx="1805947" cy="270892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idx="12"/>
          </p:nvPr>
        </p:nvSpPr>
        <p:spPr/>
        <p:txBody>
          <a:bodyPr/>
          <a:lstStyle/>
          <a:p>
            <a:fld id="{71615760-8C2B-493E-B640-E89E9769D982}" type="slidenum">
              <a:rPr lang="zh-TW" altLang="en-GB" smtClean="0"/>
              <a:pPr/>
              <a:t>64</a:t>
            </a:fld>
            <a:endParaRPr lang="en-GB" altLang="zh-TW"/>
          </a:p>
        </p:txBody>
      </p:sp>
    </p:spTree>
    <p:extLst>
      <p:ext uri="{BB962C8B-B14F-4D97-AF65-F5344CB8AC3E}">
        <p14:creationId xmlns:p14="http://schemas.microsoft.com/office/powerpoint/2010/main" val="2656191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列舉甲五類廠商並加註或同等品之審查</a:t>
            </a:r>
            <a:endParaRPr lang="zh-TW" altLang="en-US" dirty="0"/>
          </a:p>
        </p:txBody>
      </p:sp>
      <p:sp>
        <p:nvSpPr>
          <p:cNvPr id="3" name="內容版面配置區 2"/>
          <p:cNvSpPr>
            <a:spLocks noGrp="1"/>
          </p:cNvSpPr>
          <p:nvPr>
            <p:ph idx="1"/>
          </p:nvPr>
        </p:nvSpPr>
        <p:spPr/>
        <p:txBody>
          <a:bodyPr/>
          <a:lstStyle/>
          <a:p>
            <a:r>
              <a:rPr lang="zh-TW" altLang="en-US" dirty="0" smtClean="0"/>
              <a:t>電梯設備採購，機關列舉甲五類廠牌，廠商擬以非甲五類之廠牌履約，並提出比較表顯示不低於原列廠牌如下，機關能否接受？</a:t>
            </a:r>
            <a:endParaRPr lang="en-US" altLang="zh-TW" dirty="0" smtClean="0"/>
          </a:p>
          <a:p>
            <a:endParaRPr lang="zh-TW" altLang="en-US" dirty="0"/>
          </a:p>
        </p:txBody>
      </p:sp>
      <p:sp>
        <p:nvSpPr>
          <p:cNvPr id="4" name="投影片編號版面配置區 3"/>
          <p:cNvSpPr>
            <a:spLocks noGrp="1"/>
          </p:cNvSpPr>
          <p:nvPr>
            <p:ph type="sldNum" idx="12"/>
          </p:nvPr>
        </p:nvSpPr>
        <p:spPr/>
        <p:txBody>
          <a:bodyPr/>
          <a:lstStyle/>
          <a:p>
            <a:fld id="{71615760-8C2B-493E-B640-E89E9769D982}" type="slidenum">
              <a:rPr lang="zh-TW" altLang="en-GB" smtClean="0"/>
              <a:pPr/>
              <a:t>65</a:t>
            </a:fld>
            <a:endParaRPr lang="en-GB" altLang="zh-TW"/>
          </a:p>
        </p:txBody>
      </p:sp>
      <p:graphicFrame>
        <p:nvGraphicFramePr>
          <p:cNvPr id="5" name="表格 4"/>
          <p:cNvGraphicFramePr>
            <a:graphicFrameLocks noGrp="1"/>
          </p:cNvGraphicFramePr>
          <p:nvPr>
            <p:extLst>
              <p:ext uri="{D42A27DB-BD31-4B8C-83A1-F6EECF244321}">
                <p14:modId xmlns:p14="http://schemas.microsoft.com/office/powerpoint/2010/main" val="5334658"/>
              </p:ext>
            </p:extLst>
          </p:nvPr>
        </p:nvGraphicFramePr>
        <p:xfrm>
          <a:off x="971600" y="2708920"/>
          <a:ext cx="6096000" cy="2839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zh-TW" altLang="en-US" dirty="0" smtClean="0"/>
                        <a:t>項目</a:t>
                      </a:r>
                      <a:endParaRPr lang="zh-TW" altLang="en-US" dirty="0"/>
                    </a:p>
                  </a:txBody>
                  <a:tcPr/>
                </a:tc>
                <a:tc>
                  <a:txBody>
                    <a:bodyPr/>
                    <a:lstStyle/>
                    <a:p>
                      <a:pPr algn="ctr"/>
                      <a:r>
                        <a:rPr lang="zh-TW" altLang="en-US" dirty="0" smtClean="0"/>
                        <a:t>原契約</a:t>
                      </a:r>
                      <a:endParaRPr lang="zh-TW" altLang="en-US" dirty="0"/>
                    </a:p>
                  </a:txBody>
                  <a:tcPr/>
                </a:tc>
                <a:tc>
                  <a:txBody>
                    <a:bodyPr/>
                    <a:lstStyle/>
                    <a:p>
                      <a:pPr algn="ctr"/>
                      <a:r>
                        <a:rPr lang="zh-TW" altLang="en-US" dirty="0" smtClean="0"/>
                        <a:t>擬變更</a:t>
                      </a:r>
                      <a:endParaRPr lang="zh-TW" altLang="en-US" dirty="0"/>
                    </a:p>
                  </a:txBody>
                  <a:tcPr/>
                </a:tc>
                <a:tc>
                  <a:txBody>
                    <a:bodyPr/>
                    <a:lstStyle/>
                    <a:p>
                      <a:pPr algn="ctr"/>
                      <a:r>
                        <a:rPr lang="zh-TW" altLang="en-US" dirty="0" smtClean="0"/>
                        <a:t>比較</a:t>
                      </a:r>
                      <a:endParaRPr lang="zh-TW" alt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t>功能</a:t>
                      </a:r>
                    </a:p>
                    <a:p>
                      <a:pPr algn="ctr"/>
                      <a:r>
                        <a:rPr lang="zh-TW" altLang="en-US" dirty="0" smtClean="0"/>
                        <a:t>效益</a:t>
                      </a:r>
                      <a:endParaRPr lang="zh-TW" altLang="en-US" dirty="0"/>
                    </a:p>
                  </a:txBody>
                  <a:tcPr/>
                </a:tc>
                <a:tc>
                  <a:txBody>
                    <a:bodyPr/>
                    <a:lstStyle/>
                    <a:p>
                      <a:r>
                        <a:rPr lang="zh-TW" altLang="en-US" dirty="0" smtClean="0"/>
                        <a:t>符合契約要求</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符合契約要求，市場上無不良反應</a:t>
                      </a:r>
                      <a:endParaRPr lang="zh-TW" altLang="en-US" dirty="0"/>
                    </a:p>
                  </a:txBody>
                  <a:tcPr/>
                </a:tc>
                <a:tc>
                  <a:txBody>
                    <a:bodyPr/>
                    <a:lstStyle/>
                    <a:p>
                      <a:pPr algn="ctr"/>
                      <a:r>
                        <a:rPr lang="zh-TW" altLang="en-US" dirty="0" smtClean="0"/>
                        <a:t>不低於</a:t>
                      </a:r>
                      <a:endParaRPr lang="zh-TW" altLang="en-US" dirty="0"/>
                    </a:p>
                  </a:txBody>
                  <a:tcPr/>
                </a:tc>
              </a:tr>
              <a:tr h="370840">
                <a:tc>
                  <a:txBody>
                    <a:bodyPr/>
                    <a:lstStyle/>
                    <a:p>
                      <a:pPr algn="ctr"/>
                      <a:r>
                        <a:rPr lang="zh-TW" altLang="en-US" dirty="0" smtClean="0"/>
                        <a:t>品質</a:t>
                      </a:r>
                      <a:endParaRPr lang="zh-TW" altLang="en-US" dirty="0"/>
                    </a:p>
                  </a:txBody>
                  <a:tcPr/>
                </a:tc>
                <a:tc>
                  <a:txBody>
                    <a:bodyPr/>
                    <a:lstStyle/>
                    <a:p>
                      <a:r>
                        <a:rPr lang="zh-TW" altLang="en-US" dirty="0" smtClean="0"/>
                        <a:t>符合國家標準</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符合國家標準</a:t>
                      </a:r>
                      <a:endParaRPr lang="zh-TW" altLang="en-US" dirty="0"/>
                    </a:p>
                  </a:txBody>
                  <a:tcPr/>
                </a:tc>
                <a:tc>
                  <a:txBody>
                    <a:bodyPr/>
                    <a:lstStyle/>
                    <a:p>
                      <a:pPr algn="ctr"/>
                      <a:r>
                        <a:rPr lang="zh-TW" altLang="en-US" dirty="0" smtClean="0"/>
                        <a:t>不低於</a:t>
                      </a:r>
                      <a:endParaRPr lang="zh-TW" altLang="en-US" dirty="0"/>
                    </a:p>
                  </a:txBody>
                  <a:tcPr/>
                </a:tc>
              </a:tr>
              <a:tr h="370840">
                <a:tc>
                  <a:txBody>
                    <a:bodyPr/>
                    <a:lstStyle/>
                    <a:p>
                      <a:pPr algn="ctr"/>
                      <a:r>
                        <a:rPr lang="zh-TW" altLang="en-US" dirty="0" smtClean="0"/>
                        <a:t>價格</a:t>
                      </a:r>
                      <a:endParaRPr lang="zh-TW" altLang="en-US" dirty="0"/>
                    </a:p>
                  </a:txBody>
                  <a:tcPr/>
                </a:tc>
                <a:tc>
                  <a:txBody>
                    <a:bodyPr/>
                    <a:lstStyle/>
                    <a:p>
                      <a:r>
                        <a:rPr lang="en-US" altLang="zh-TW" dirty="0" smtClean="0"/>
                        <a:t>120</a:t>
                      </a:r>
                      <a:r>
                        <a:rPr lang="zh-TW" altLang="en-US" dirty="0" smtClean="0"/>
                        <a:t>萬元</a:t>
                      </a:r>
                      <a:endParaRPr lang="zh-TW" altLang="en-US" dirty="0"/>
                    </a:p>
                  </a:txBody>
                  <a:tcPr/>
                </a:tc>
                <a:tc>
                  <a:txBody>
                    <a:bodyPr/>
                    <a:lstStyle/>
                    <a:p>
                      <a:r>
                        <a:rPr lang="en-US" altLang="zh-TW" dirty="0" smtClean="0"/>
                        <a:t>115</a:t>
                      </a:r>
                      <a:r>
                        <a:rPr lang="zh-TW" altLang="en-US" dirty="0" smtClean="0"/>
                        <a:t>萬元</a:t>
                      </a:r>
                      <a:endParaRPr lang="zh-TW" altLang="en-US" dirty="0"/>
                    </a:p>
                  </a:txBody>
                  <a:tcPr/>
                </a:tc>
                <a:tc>
                  <a:txBody>
                    <a:bodyPr/>
                    <a:lstStyle/>
                    <a:p>
                      <a:pPr algn="ctr"/>
                      <a:r>
                        <a:rPr lang="zh-TW" altLang="en-US" dirty="0" smtClean="0"/>
                        <a:t>價格較低願意減價或議減</a:t>
                      </a:r>
                      <a:endParaRPr lang="zh-TW" altLang="en-US" dirty="0"/>
                    </a:p>
                  </a:txBody>
                  <a:tcPr/>
                </a:tc>
              </a:tr>
            </a:tbl>
          </a:graphicData>
        </a:graphic>
      </p:graphicFrame>
      <p:pic>
        <p:nvPicPr>
          <p:cNvPr id="10242" name="Picture 2" descr="C:\Users\lin\AppData\Local\Microsoft\Windows\Temporary Internet Files\Content.IE5\BT8IM32Y\tumblr_m9n9wz1Kns1rv0qv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3068960"/>
            <a:ext cx="1714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492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sz="2800" dirty="0" smtClean="0">
                <a:effectLst/>
              </a:rPr>
              <a:t>四、</a:t>
            </a:r>
            <a:r>
              <a:rPr lang="zh-TW" altLang="zh-TW" sz="2800" dirty="0" smtClean="0">
                <a:effectLst/>
              </a:rPr>
              <a:t>不當</a:t>
            </a:r>
            <a:r>
              <a:rPr lang="zh-TW" altLang="zh-TW" sz="2800" dirty="0">
                <a:effectLst/>
              </a:rPr>
              <a:t>限制競爭涉及的法律責任：掌握責任之所在</a:t>
            </a:r>
            <a:endParaRPr lang="zh-TW" altLang="en-US" sz="2800" dirty="0"/>
          </a:p>
        </p:txBody>
      </p:sp>
      <p:sp>
        <p:nvSpPr>
          <p:cNvPr id="3" name="文字版面配置區 2"/>
          <p:cNvSpPr>
            <a:spLocks noGrp="1"/>
          </p:cNvSpPr>
          <p:nvPr>
            <p:ph type="body" idx="1"/>
          </p:nvPr>
        </p:nvSpPr>
        <p:spPr/>
        <p:txBody>
          <a:bodyPr/>
          <a:lstStyle/>
          <a:p>
            <a:r>
              <a:rPr lang="en-US" altLang="zh-TW" dirty="0"/>
              <a:t>1.</a:t>
            </a:r>
            <a:r>
              <a:rPr lang="zh-TW" altLang="zh-TW" dirty="0"/>
              <a:t>個人決定或集體決議？責任程度不同　</a:t>
            </a:r>
            <a:endParaRPr lang="en-US" altLang="zh-TW" dirty="0" smtClean="0"/>
          </a:p>
          <a:p>
            <a:r>
              <a:rPr lang="en-US" altLang="zh-TW" b="1" dirty="0" smtClean="0"/>
              <a:t>2</a:t>
            </a:r>
            <a:r>
              <a:rPr lang="en-US" altLang="zh-TW" b="1" dirty="0"/>
              <a:t>.</a:t>
            </a:r>
            <a:r>
              <a:rPr lang="zh-TW" altLang="zh-TW" b="1" dirty="0"/>
              <a:t>權限與責任是相對的，但不是絶對的</a:t>
            </a:r>
            <a:r>
              <a:rPr lang="zh-TW" altLang="zh-TW" dirty="0"/>
              <a:t>　</a:t>
            </a:r>
            <a:endParaRPr lang="en-US" altLang="zh-TW" dirty="0" smtClean="0"/>
          </a:p>
          <a:p>
            <a:r>
              <a:rPr lang="en-US" altLang="zh-TW" dirty="0" smtClean="0"/>
              <a:t>3.</a:t>
            </a:r>
            <a:r>
              <a:rPr lang="zh-TW" altLang="zh-TW" dirty="0"/>
              <a:t>責任代表風險，了解法定程序還要清楚掌握責任之所在　</a:t>
            </a:r>
            <a:endParaRPr lang="en-US" altLang="zh-TW" dirty="0" smtClean="0"/>
          </a:p>
          <a:p>
            <a:r>
              <a:rPr lang="en-US" altLang="zh-TW" b="1" dirty="0" smtClean="0"/>
              <a:t>4</a:t>
            </a:r>
            <a:r>
              <a:rPr lang="en-US" altLang="zh-TW" b="1" dirty="0"/>
              <a:t>.</a:t>
            </a:r>
            <a:r>
              <a:rPr lang="zh-TW" altLang="zh-TW" b="1" dirty="0"/>
              <a:t>實例解析：如何買到最好的？</a:t>
            </a:r>
            <a:endParaRPr lang="zh-TW" altLang="en-US" b="1" dirty="0"/>
          </a:p>
        </p:txBody>
      </p:sp>
    </p:spTree>
    <p:extLst>
      <p:ext uri="{BB962C8B-B14F-4D97-AF65-F5344CB8AC3E}">
        <p14:creationId xmlns:p14="http://schemas.microsoft.com/office/powerpoint/2010/main" val="22661648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實務探討：訂定規格向廠商詢問</a:t>
            </a:r>
            <a:endParaRPr lang="zh-TW" altLang="en-US" dirty="0"/>
          </a:p>
        </p:txBody>
      </p:sp>
      <p:sp>
        <p:nvSpPr>
          <p:cNvPr id="5" name="內容版面配置區 4"/>
          <p:cNvSpPr>
            <a:spLocks noGrp="1"/>
          </p:cNvSpPr>
          <p:nvPr>
            <p:ph idx="1"/>
          </p:nvPr>
        </p:nvSpPr>
        <p:spPr/>
        <p:txBody>
          <a:bodyPr/>
          <a:lstStyle/>
          <a:p>
            <a:r>
              <a:rPr lang="zh-TW" altLang="en-US" dirty="0" smtClean="0"/>
              <a:t>問題：向廠商詢問規格或訪價，可能涉及哪些違法事項？</a:t>
            </a:r>
            <a:endParaRPr lang="en-US" altLang="zh-TW" dirty="0" smtClean="0"/>
          </a:p>
          <a:p>
            <a:pPr lvl="1"/>
            <a:r>
              <a:rPr lang="zh-TW" altLang="en-US" dirty="0" smtClean="0"/>
              <a:t>綁標</a:t>
            </a:r>
            <a:endParaRPr lang="en-US" altLang="zh-TW" dirty="0" smtClean="0"/>
          </a:p>
          <a:p>
            <a:pPr lvl="1"/>
            <a:r>
              <a:rPr lang="zh-TW" altLang="en-US" dirty="0" smtClean="0"/>
              <a:t>細則</a:t>
            </a:r>
            <a:r>
              <a:rPr lang="en-US" altLang="zh-TW" dirty="0" smtClean="0"/>
              <a:t>25-1</a:t>
            </a:r>
          </a:p>
          <a:p>
            <a:pPr lvl="1"/>
            <a:r>
              <a:rPr lang="zh-TW" altLang="en-US" dirty="0" smtClean="0"/>
              <a:t>洩密</a:t>
            </a:r>
            <a:endParaRPr lang="en-US" altLang="zh-TW" dirty="0" smtClean="0"/>
          </a:p>
          <a:p>
            <a:pPr lvl="1"/>
            <a:r>
              <a:rPr lang="zh-TW" altLang="en-US" dirty="0" smtClean="0"/>
              <a:t>圖利或收賄</a:t>
            </a:r>
            <a:endParaRPr lang="en-US" altLang="zh-TW" dirty="0" smtClean="0"/>
          </a:p>
          <a:p>
            <a:pPr lvl="1"/>
            <a:endParaRPr lang="en-US" altLang="zh-TW" dirty="0"/>
          </a:p>
          <a:p>
            <a:r>
              <a:rPr lang="zh-TW" altLang="en-US" dirty="0" smtClean="0"/>
              <a:t>如果實務上有需要，要如何處理？</a:t>
            </a:r>
            <a:endParaRPr lang="en-US" altLang="zh-TW" dirty="0" smtClean="0"/>
          </a:p>
          <a:p>
            <a:pPr lvl="1"/>
            <a:r>
              <a:rPr lang="zh-TW" altLang="en-US" dirty="0" smtClean="0"/>
              <a:t>本法</a:t>
            </a:r>
            <a:r>
              <a:rPr lang="en-US" altLang="zh-TW" dirty="0" smtClean="0"/>
              <a:t>34-1</a:t>
            </a:r>
          </a:p>
          <a:p>
            <a:pPr lvl="1"/>
            <a:r>
              <a:rPr lang="en-US" altLang="zh-TW" dirty="0" smtClean="0"/>
              <a:t>26</a:t>
            </a:r>
            <a:r>
              <a:rPr lang="zh-TW" altLang="en-US" dirty="0" smtClean="0"/>
              <a:t>條注意事項第五點</a:t>
            </a:r>
            <a:endParaRPr lang="en-US" altLang="zh-TW" dirty="0" smtClean="0"/>
          </a:p>
          <a:p>
            <a:pPr lvl="1"/>
            <a:r>
              <a:rPr lang="zh-TW" altLang="en-US" dirty="0" smtClean="0"/>
              <a:t>事實上對機關效能也有提升之效</a:t>
            </a:r>
            <a:endParaRPr lang="en-US" altLang="zh-TW" dirty="0" smtClean="0"/>
          </a:p>
          <a:p>
            <a:pPr lvl="1"/>
            <a:endParaRPr lang="zh-TW" altLang="en-US" dirty="0"/>
          </a:p>
        </p:txBody>
      </p:sp>
      <p:pic>
        <p:nvPicPr>
          <p:cNvPr id="40962" name="Picture 2" descr="C:\Users\lin-ali\AppData\Local\Microsoft\Windows\Temporary Internet Files\Content.IE5\E4G2VX6G\money-1078267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996952"/>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87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利衝法迴避，很重要！（尤其留意投標廠商聲明書）</a:t>
            </a:r>
            <a:endParaRPr lang="en-US" altLang="zh-TW" dirty="0" smtClean="0"/>
          </a:p>
          <a:p>
            <a:endParaRPr lang="en-US" altLang="zh-TW" dirty="0" smtClean="0"/>
          </a:p>
          <a:p>
            <a:r>
              <a:rPr lang="zh-TW" altLang="en-US" dirty="0" smtClean="0"/>
              <a:t>工程估驗款：</a:t>
            </a:r>
            <a:endParaRPr lang="en-US" altLang="zh-TW" dirty="0" smtClean="0"/>
          </a:p>
          <a:p>
            <a:pPr lvl="1"/>
            <a:r>
              <a:rPr lang="zh-TW" altLang="en-US" dirty="0" smtClean="0"/>
              <a:t>若超估會不會涉及圖利廠商？</a:t>
            </a:r>
            <a:endParaRPr lang="en-US" altLang="zh-TW" dirty="0" smtClean="0"/>
          </a:p>
          <a:p>
            <a:pPr lvl="1"/>
            <a:r>
              <a:rPr lang="zh-TW" altLang="en-US" dirty="0" smtClean="0"/>
              <a:t>業主要不要像驗收一樣派員估驗？</a:t>
            </a:r>
            <a:endParaRPr lang="en-US" altLang="zh-TW" dirty="0" smtClean="0"/>
          </a:p>
          <a:p>
            <a:pPr lvl="1"/>
            <a:r>
              <a:rPr lang="zh-TW" altLang="en-US" dirty="0" smtClean="0"/>
              <a:t>業主不當指示（如趕執行率、協助廠商），監造單位如何處理？</a:t>
            </a:r>
            <a:endParaRPr lang="en-US" altLang="zh-TW" dirty="0" smtClean="0"/>
          </a:p>
          <a:p>
            <a:pPr lvl="1"/>
            <a:endParaRPr lang="en-US" altLang="zh-TW" dirty="0"/>
          </a:p>
          <a:p>
            <a:r>
              <a:rPr lang="zh-TW" altLang="en-US" dirty="0" smtClean="0">
                <a:solidFill>
                  <a:srgbClr val="FF0000"/>
                </a:solidFill>
              </a:rPr>
              <a:t>審標</a:t>
            </a:r>
            <a:r>
              <a:rPr lang="zh-TW" altLang="en-US" dirty="0" smtClean="0"/>
              <a:t>保密原則</a:t>
            </a:r>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68</a:t>
            </a:fld>
            <a:endParaRPr lang="en-GB" altLang="zh-TW"/>
          </a:p>
        </p:txBody>
      </p:sp>
      <p:sp>
        <p:nvSpPr>
          <p:cNvPr id="4" name="標題 3"/>
          <p:cNvSpPr>
            <a:spLocks noGrp="1"/>
          </p:cNvSpPr>
          <p:nvPr>
            <p:ph type="title"/>
          </p:nvPr>
        </p:nvSpPr>
        <p:spPr/>
        <p:txBody>
          <a:bodyPr/>
          <a:lstStyle/>
          <a:p>
            <a:r>
              <a:rPr lang="zh-TW" altLang="en-US" dirty="0" smtClean="0"/>
              <a:t>利衝法及估驗款案例</a:t>
            </a:r>
            <a:endParaRPr lang="zh-TW" altLang="en-US" dirty="0"/>
          </a:p>
        </p:txBody>
      </p:sp>
    </p:spTree>
    <p:extLst>
      <p:ext uri="{BB962C8B-B14F-4D97-AF65-F5344CB8AC3E}">
        <p14:creationId xmlns:p14="http://schemas.microsoft.com/office/powerpoint/2010/main" val="33613075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109728" indent="0">
              <a:buNone/>
            </a:pPr>
            <a:r>
              <a:rPr lang="zh-TW" altLang="zh-TW" dirty="0">
                <a:latin typeface="標楷體" panose="03000509000000000000" pitchFamily="65" charset="-120"/>
                <a:ea typeface="標楷體" panose="03000509000000000000" pitchFamily="65" charset="-120"/>
              </a:rPr>
              <a:t>第三十四條　　機關辦理採購，其招標文件於公告前應予保密。但須公開說明或藉以公開徵求廠商提供參考資料者，不在此限。</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機關</a:t>
            </a:r>
            <a:r>
              <a:rPr lang="zh-TW" altLang="zh-TW" dirty="0">
                <a:latin typeface="標楷體" panose="03000509000000000000" pitchFamily="65" charset="-120"/>
                <a:ea typeface="標楷體" panose="03000509000000000000" pitchFamily="65" charset="-120"/>
              </a:rPr>
              <a:t>辦理招標，不得於開標前洩漏底價，領標、投標廠商之名稱與家數及其他足以造成限制競爭或不公平競爭之相關資料。</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底價</a:t>
            </a:r>
            <a:r>
              <a:rPr lang="zh-TW" altLang="zh-TW" dirty="0">
                <a:latin typeface="標楷體" panose="03000509000000000000" pitchFamily="65" charset="-120"/>
                <a:ea typeface="標楷體" panose="03000509000000000000" pitchFamily="65" charset="-120"/>
              </a:rPr>
              <a:t>於開標後至決標前，仍應保密，決標後除有特殊情形外，應予公開。但機關依實際需要，得於招標文件中公告底價。</a:t>
            </a:r>
          </a:p>
          <a:p>
            <a:pPr marL="109728" indent="0">
              <a:buNone/>
            </a:pP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機關</a:t>
            </a:r>
            <a:r>
              <a:rPr lang="zh-TW" altLang="zh-TW" dirty="0">
                <a:latin typeface="標楷體" panose="03000509000000000000" pitchFamily="65" charset="-120"/>
                <a:ea typeface="標楷體" panose="03000509000000000000" pitchFamily="65" charset="-120"/>
              </a:rPr>
              <a:t>對於廠商投標文件，除供公務上使用或法令另有規定外，應保守秘密。</a:t>
            </a:r>
          </a:p>
          <a:p>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69</a:t>
            </a:fld>
            <a:endParaRPr lang="en-GB" altLang="zh-TW"/>
          </a:p>
        </p:txBody>
      </p:sp>
      <p:sp>
        <p:nvSpPr>
          <p:cNvPr id="4" name="標題 3"/>
          <p:cNvSpPr>
            <a:spLocks noGrp="1"/>
          </p:cNvSpPr>
          <p:nvPr>
            <p:ph type="title"/>
          </p:nvPr>
        </p:nvSpPr>
        <p:spPr/>
        <p:txBody>
          <a:bodyPr/>
          <a:lstStyle/>
          <a:p>
            <a:r>
              <a:rPr lang="zh-TW" altLang="en-US" dirty="0" smtClean="0"/>
              <a:t>政府採購法保密規定</a:t>
            </a:r>
            <a:endParaRPr lang="zh-TW" altLang="en-US" dirty="0"/>
          </a:p>
        </p:txBody>
      </p:sp>
    </p:spTree>
    <p:extLst>
      <p:ext uri="{BB962C8B-B14F-4D97-AF65-F5344CB8AC3E}">
        <p14:creationId xmlns:p14="http://schemas.microsoft.com/office/powerpoint/2010/main" val="175292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eaLnBrk="1" hangingPunct="1">
              <a:defRPr/>
            </a:pPr>
            <a:r>
              <a:rPr lang="zh-TW" altLang="en-US" dirty="0" smtClean="0">
                <a:latin typeface="標楷體" panose="03000509000000000000" pitchFamily="65" charset="-120"/>
                <a:ea typeface="標楷體" panose="03000509000000000000" pitchFamily="65" charset="-120"/>
              </a:rPr>
              <a:t>竣工決定最後工期計算，屬重要權益事項，應留意</a:t>
            </a:r>
            <a:r>
              <a:rPr lang="zh-TW" altLang="en-US" b="1" dirty="0" smtClean="0">
                <a:latin typeface="標楷體" panose="03000509000000000000" pitchFamily="65" charset="-120"/>
                <a:ea typeface="標楷體" panose="03000509000000000000" pitchFamily="65" charset="-120"/>
              </a:rPr>
              <a:t>最晚提報期限為竣工日</a:t>
            </a:r>
            <a:r>
              <a:rPr lang="zh-TW" altLang="en-US" dirty="0" smtClean="0">
                <a:latin typeface="標楷體" panose="03000509000000000000" pitchFamily="65" charset="-120"/>
                <a:ea typeface="標楷體" panose="03000509000000000000" pitchFamily="65" charset="-120"/>
              </a:rPr>
              <a:t>，必要時提醒經驗不足廠商。</a:t>
            </a:r>
            <a:endParaRPr lang="en-US" altLang="zh-TW" dirty="0" smtClean="0">
              <a:latin typeface="標楷體" panose="03000509000000000000" pitchFamily="65" charset="-120"/>
              <a:ea typeface="標楷體" panose="03000509000000000000" pitchFamily="65" charset="-120"/>
            </a:endParaRPr>
          </a:p>
          <a:p>
            <a:pPr eaLnBrk="1" hangingPunct="1">
              <a:defRPr/>
            </a:pPr>
            <a:r>
              <a:rPr lang="zh-TW" altLang="en-US" dirty="0" smtClean="0">
                <a:latin typeface="標楷體" panose="03000509000000000000" pitchFamily="65" charset="-120"/>
                <a:ea typeface="標楷體" panose="03000509000000000000" pitchFamily="65" charset="-120"/>
              </a:rPr>
              <a:t>驗收時，何謂</a:t>
            </a:r>
            <a:r>
              <a:rPr lang="zh-TW" altLang="en-US" b="1" dirty="0" smtClean="0">
                <a:latin typeface="標楷體" panose="03000509000000000000" pitchFamily="65" charset="-120"/>
                <a:ea typeface="標楷體" panose="03000509000000000000" pitchFamily="65" charset="-120"/>
              </a:rPr>
              <a:t>必要的抽、檢驗</a:t>
            </a:r>
            <a:r>
              <a:rPr lang="zh-TW" altLang="en-US"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細則</a:t>
            </a:r>
            <a:r>
              <a:rPr lang="en-US" altLang="zh-TW" sz="2400" b="1" dirty="0" smtClean="0">
                <a:solidFill>
                  <a:srgbClr val="FF0000"/>
                </a:solidFill>
                <a:latin typeface="標楷體" panose="03000509000000000000" pitchFamily="65" charset="-120"/>
                <a:ea typeface="標楷體" panose="03000509000000000000" pitchFamily="65" charset="-120"/>
              </a:rPr>
              <a:t>91</a:t>
            </a:r>
            <a:r>
              <a:rPr lang="zh-TW" altLang="en-US" sz="2400" b="1" dirty="0" smtClean="0">
                <a:solidFill>
                  <a:srgbClr val="FF0000"/>
                </a:solidFill>
                <a:latin typeface="標楷體" panose="03000509000000000000" pitchFamily="65" charset="-120"/>
                <a:ea typeface="標楷體" panose="03000509000000000000" pitchFamily="65" charset="-120"/>
              </a:rPr>
              <a:t>條第</a:t>
            </a:r>
            <a:r>
              <a:rPr lang="en-US" altLang="zh-TW" sz="2400" b="1" dirty="0" smtClean="0">
                <a:solidFill>
                  <a:srgbClr val="FF0000"/>
                </a:solidFill>
                <a:latin typeface="標楷體" panose="03000509000000000000" pitchFamily="65" charset="-120"/>
                <a:ea typeface="標楷體" panose="03000509000000000000" pitchFamily="65" charset="-120"/>
              </a:rPr>
              <a:t>4</a:t>
            </a:r>
            <a:r>
              <a:rPr lang="zh-TW" altLang="en-US" sz="2400" b="1" dirty="0" smtClean="0">
                <a:solidFill>
                  <a:srgbClr val="FF0000"/>
                </a:solidFill>
                <a:latin typeface="標楷體" panose="03000509000000000000" pitchFamily="65" charset="-120"/>
                <a:ea typeface="標楷體" panose="03000509000000000000" pitchFamily="65" charset="-120"/>
              </a:rPr>
              <a:t>項：</a:t>
            </a:r>
            <a:r>
              <a:rPr lang="zh-TW" altLang="zh-TW" sz="2400" b="1" dirty="0" smtClean="0">
                <a:solidFill>
                  <a:srgbClr val="FF0000"/>
                </a:solidFill>
                <a:latin typeface="標楷體" panose="03000509000000000000" pitchFamily="65" charset="-120"/>
                <a:ea typeface="標楷體" panose="03000509000000000000" pitchFamily="65" charset="-120"/>
              </a:rPr>
              <a:t>法令</a:t>
            </a:r>
            <a:r>
              <a:rPr lang="zh-TW" altLang="zh-TW" sz="2400" b="1" dirty="0">
                <a:solidFill>
                  <a:srgbClr val="FF0000"/>
                </a:solidFill>
                <a:latin typeface="標楷體" panose="03000509000000000000" pitchFamily="65" charset="-120"/>
                <a:ea typeface="標楷體" panose="03000509000000000000" pitchFamily="65" charset="-120"/>
              </a:rPr>
              <a:t>或契約載有驗收時應辦理丈量、檢驗或試驗之方法、程序或標準者，應依其規定辦理</a:t>
            </a:r>
            <a:r>
              <a:rPr lang="zh-TW" altLang="zh-TW" sz="2400" b="1" dirty="0" smtClean="0">
                <a:solidFill>
                  <a:srgbClr val="FF0000"/>
                </a:solidFill>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eaLnBrk="1" hangingPunct="1">
              <a:defRPr/>
            </a:pPr>
            <a:r>
              <a:rPr lang="zh-TW" altLang="en-US" sz="2400" dirty="0" smtClean="0">
                <a:latin typeface="標楷體" panose="03000509000000000000" pitchFamily="65" charset="-120"/>
                <a:ea typeface="標楷體" panose="03000509000000000000" pitchFamily="65" charset="-120"/>
              </a:rPr>
              <a:t>是否要有協驗人員？</a:t>
            </a:r>
            <a:endParaRPr lang="zh-TW" altLang="zh-TW" sz="2400" dirty="0">
              <a:latin typeface="標楷體" panose="03000509000000000000" pitchFamily="65" charset="-120"/>
              <a:ea typeface="標楷體" panose="03000509000000000000" pitchFamily="65" charset="-120"/>
            </a:endParaRPr>
          </a:p>
          <a:p>
            <a:pPr eaLnBrk="1" hangingPunct="1">
              <a:defRPr/>
            </a:pPr>
            <a:r>
              <a:rPr lang="zh-TW" altLang="en-US" dirty="0" smtClean="0">
                <a:latin typeface="標楷體" panose="03000509000000000000" pitchFamily="65" charset="-120"/>
                <a:ea typeface="標楷體" panose="03000509000000000000" pitchFamily="65" charset="-120"/>
              </a:rPr>
              <a:t>依契約規定辦理。若無明確規定時，應留意紀錄加載「</a:t>
            </a:r>
            <a:r>
              <a:rPr lang="zh-TW" altLang="en-US"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隱蔽及未抽驗部分，由監造單位及承包廠商負責</a:t>
            </a:r>
            <a:r>
              <a:rPr lang="zh-TW" altLang="en-US" dirty="0" smtClean="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（原則上可多予加載）</a:t>
            </a:r>
            <a:r>
              <a:rPr lang="zh-TW" altLang="en-US" dirty="0">
                <a:latin typeface="標楷體" panose="03000509000000000000" pitchFamily="65" charset="-120"/>
                <a:ea typeface="標楷體" panose="03000509000000000000" pitchFamily="65" charset="-120"/>
              </a:rPr>
              <a:t>，以及採購契約</a:t>
            </a:r>
            <a:r>
              <a:rPr lang="zh-TW" altLang="en-US" dirty="0" smtClean="0">
                <a:latin typeface="標楷體" panose="03000509000000000000" pitchFamily="65" charset="-120"/>
                <a:ea typeface="標楷體" panose="03000509000000000000" pitchFamily="65" charset="-120"/>
              </a:rPr>
              <a:t>要項第二十七點、五十二點</a:t>
            </a:r>
            <a:r>
              <a:rPr lang="zh-TW" altLang="en-US" dirty="0">
                <a:latin typeface="標楷體" panose="03000509000000000000" pitchFamily="65" charset="-120"/>
                <a:ea typeface="標楷體" panose="03000509000000000000" pitchFamily="65" charset="-120"/>
              </a:rPr>
              <a:t>及六十一點之適用。</a:t>
            </a:r>
          </a:p>
        </p:txBody>
      </p:sp>
      <p:sp>
        <p:nvSpPr>
          <p:cNvPr id="3" name="標題 2"/>
          <p:cNvSpPr>
            <a:spLocks noGrp="1"/>
          </p:cNvSpPr>
          <p:nvPr>
            <p:ph type="title"/>
          </p:nvPr>
        </p:nvSpPr>
        <p:spPr/>
        <p:txBody>
          <a:bodyPr/>
          <a:lstStyle/>
          <a:p>
            <a:pPr eaLnBrk="1" hangingPunct="1">
              <a:defRPr/>
            </a:pPr>
            <a:r>
              <a:rPr lang="zh-TW" altLang="zh-TW" sz="4000" dirty="0" smtClean="0"/>
              <a:t>驗收</a:t>
            </a:r>
            <a:r>
              <a:rPr lang="zh-TW" altLang="zh-TW" sz="4000" dirty="0"/>
              <a:t>與保</a:t>
            </a:r>
            <a:r>
              <a:rPr lang="zh-TW" altLang="zh-TW" sz="4000" dirty="0" smtClean="0"/>
              <a:t>固</a:t>
            </a:r>
            <a:r>
              <a:rPr lang="zh-TW" altLang="en-US" sz="4000" dirty="0" smtClean="0"/>
              <a:t>－</a:t>
            </a:r>
            <a:r>
              <a:rPr lang="zh-TW" altLang="en-US" dirty="0" smtClean="0"/>
              <a:t>竣工及驗收</a:t>
            </a:r>
            <a:endParaRPr lang="zh-TW" altLang="en-US" dirty="0"/>
          </a:p>
        </p:txBody>
      </p:sp>
      <p:sp>
        <p:nvSpPr>
          <p:cNvPr id="1013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fld id="{EA5CA7C4-F7E9-4FF4-8583-3474F3EC3559}" type="slidenum">
              <a:rPr kumimoji="0" lang="zh-TW" altLang="en-GB" smtClean="0">
                <a:solidFill>
                  <a:schemeClr val="tx1"/>
                </a:solidFill>
              </a:rPr>
              <a:pPr eaLnBrk="1" hangingPunct="1"/>
              <a:t>7</a:t>
            </a:fld>
            <a:endParaRPr kumimoji="0" lang="en-GB" altLang="zh-TW" smtClean="0">
              <a:solidFill>
                <a:schemeClr val="tx1"/>
              </a:solidFill>
            </a:endParaRPr>
          </a:p>
        </p:txBody>
      </p:sp>
      <p:pic>
        <p:nvPicPr>
          <p:cNvPr id="1013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025" y="5253038"/>
            <a:ext cx="1725613"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107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4135083464"/>
              </p:ext>
            </p:extLst>
          </p:nvPr>
        </p:nvGraphicFramePr>
        <p:xfrm>
          <a:off x="611560" y="1481138"/>
          <a:ext cx="8136904" cy="4525962"/>
        </p:xfrm>
        <a:graphic>
          <a:graphicData uri="http://schemas.openxmlformats.org/drawingml/2006/table">
            <a:tbl>
              <a:tblPr/>
              <a:tblGrid>
                <a:gridCol w="8136904"/>
              </a:tblGrid>
              <a:tr h="215522">
                <a:tc>
                  <a:txBody>
                    <a:bodyPr/>
                    <a:lstStyle/>
                    <a:p>
                      <a:endParaRPr lang="zh-TW" altLang="en-US" sz="1400" dirty="0"/>
                    </a:p>
                  </a:txBody>
                  <a:tcPr marL="0" marR="0" marT="0" marB="0" anchor="ctr">
                    <a:lnL>
                      <a:noFill/>
                    </a:lnL>
                    <a:lnR>
                      <a:noFill/>
                    </a:lnR>
                    <a:lnT>
                      <a:noFill/>
                    </a:lnT>
                    <a:lnB>
                      <a:noFill/>
                    </a:lnB>
                    <a:solidFill>
                      <a:srgbClr val="FFFFE9"/>
                    </a:solidFill>
                  </a:tcPr>
                </a:tc>
              </a:tr>
              <a:tr h="1508654">
                <a:tc>
                  <a:txBody>
                    <a:bodyPr/>
                    <a:lstStyle/>
                    <a:p>
                      <a:r>
                        <a:rPr lang="zh-TW" altLang="en-US" sz="1400"/>
                        <a:t>行政院公共工程委員會 函 </a:t>
                      </a:r>
                    </a:p>
                    <a:p>
                      <a:r>
                        <a:rPr lang="zh-TW" altLang="en-US" sz="1400"/>
                        <a:t>發文日期：中華民國 八十八年八月十七日 </a:t>
                      </a:r>
                      <a:br>
                        <a:rPr lang="zh-TW" altLang="en-US" sz="1400"/>
                      </a:br>
                      <a:r>
                        <a:rPr lang="zh-TW" altLang="en-US" sz="1400"/>
                        <a:t>發文字號：</a:t>
                      </a:r>
                      <a:r>
                        <a:rPr lang="en-US" altLang="zh-TW" sz="1400"/>
                        <a:t>(</a:t>
                      </a:r>
                      <a:r>
                        <a:rPr lang="zh-TW" altLang="en-US" sz="1400"/>
                        <a:t>八八</a:t>
                      </a:r>
                      <a:r>
                        <a:rPr lang="en-US" altLang="zh-TW" sz="1400"/>
                        <a:t>)</a:t>
                      </a:r>
                      <a:r>
                        <a:rPr lang="zh-TW" altLang="en-US" sz="1400"/>
                        <a:t>工程企字第八八一一八八六號 </a:t>
                      </a:r>
                      <a:br>
                        <a:rPr lang="zh-TW" altLang="en-US" sz="1400"/>
                      </a:br>
                      <a:r>
                        <a:rPr lang="zh-TW" altLang="en-US" sz="1400"/>
                        <a:t>根據政府採購法　第三十四條 </a:t>
                      </a:r>
                      <a:br>
                        <a:rPr lang="zh-TW" altLang="en-US" sz="1400"/>
                      </a:br>
                      <a:r>
                        <a:rPr lang="zh-TW" altLang="en-US" sz="1400"/>
                        <a:t>本解釋函上網公告者：本會企劃處　第三科　 梁 </a:t>
                      </a:r>
                      <a:r>
                        <a:rPr lang="en-US" altLang="zh-TW" sz="1400"/>
                        <a:t>(</a:t>
                      </a:r>
                      <a:r>
                        <a:rPr lang="zh-TW" altLang="en-US" sz="1400"/>
                        <a:t>先生或小姐</a:t>
                      </a:r>
                      <a:r>
                        <a:rPr lang="en-US" altLang="zh-TW" sz="1400"/>
                        <a:t>) </a:t>
                      </a:r>
                    </a:p>
                    <a:p>
                      <a:r>
                        <a:rPr lang="en-US" altLang="zh-TW" sz="1400"/>
                        <a:t/>
                      </a:r>
                      <a:br>
                        <a:rPr lang="en-US" altLang="zh-TW" sz="1400"/>
                      </a:br>
                      <a:endParaRPr lang="en-US" altLang="zh-TW" sz="1400"/>
                    </a:p>
                  </a:txBody>
                  <a:tcPr marL="0" marR="0" marT="0" marB="0" anchor="ctr">
                    <a:lnL>
                      <a:noFill/>
                    </a:lnL>
                    <a:lnR>
                      <a:noFill/>
                    </a:lnR>
                    <a:lnT>
                      <a:noFill/>
                    </a:lnT>
                    <a:lnB>
                      <a:noFill/>
                    </a:lnB>
                    <a:solidFill>
                      <a:srgbClr val="FFFFE9"/>
                    </a:solidFill>
                  </a:tcPr>
                </a:tc>
              </a:tr>
              <a:tr h="2801786">
                <a:tc>
                  <a:txBody>
                    <a:bodyPr/>
                    <a:lstStyle/>
                    <a:p>
                      <a:r>
                        <a:rPr lang="zh-TW" altLang="en-US" sz="1400" dirty="0"/>
                        <a:t>主旨：貴庫辦理資訊設備採購，邀請專家學者參與評估相關</a:t>
                      </a:r>
                      <a:r>
                        <a:rPr lang="zh-TW" altLang="en-US" sz="1400" dirty="0" smtClean="0"/>
                        <a:t>規格</a:t>
                      </a:r>
                      <a:r>
                        <a:rPr lang="zh-TW" altLang="en-US" sz="1400" dirty="0"/>
                        <a:t>，適用政府採購法第三十四條保密之規定，復請 </a:t>
                      </a:r>
                      <a:r>
                        <a:rPr lang="zh-TW" altLang="en-US" sz="1400" dirty="0" smtClean="0"/>
                        <a:t>查照</a:t>
                      </a:r>
                      <a:r>
                        <a:rPr lang="zh-TW" altLang="en-US" sz="1400" dirty="0"/>
                        <a:t>。 </a:t>
                      </a:r>
                      <a:endParaRPr lang="en-US" altLang="zh-TW" sz="1400" dirty="0" smtClean="0"/>
                    </a:p>
                    <a:p>
                      <a:r>
                        <a:rPr lang="zh-TW" altLang="en-US" sz="1400" dirty="0" smtClean="0"/>
                        <a:t>說明：</a:t>
                      </a:r>
                      <a:endParaRPr lang="en-US" altLang="zh-TW" sz="1400" dirty="0" smtClean="0"/>
                    </a:p>
                    <a:p>
                      <a:r>
                        <a:rPr lang="zh-TW" altLang="en-US" sz="1400" dirty="0" smtClean="0"/>
                        <a:t>一</a:t>
                      </a:r>
                      <a:r>
                        <a:rPr lang="zh-TW" altLang="en-US" sz="1400" dirty="0"/>
                        <a:t>、 復 貴庫八十八年八月六日（八八）合金總資字第一六九二三號函。 </a:t>
                      </a:r>
                    </a:p>
                    <a:p>
                      <a:r>
                        <a:rPr lang="zh-TW" altLang="en-US" sz="1400" dirty="0"/>
                        <a:t>二、 政府採購法（以下簡稱本法）第三十四條規定：「機關辦理採購，其招標文件於公告前應予保密</a:t>
                      </a:r>
                      <a:r>
                        <a:rPr lang="en-US" altLang="zh-TW" sz="1400" dirty="0"/>
                        <a:t>‧‧‧</a:t>
                      </a:r>
                      <a:r>
                        <a:rPr lang="zh-TW" altLang="en-US" sz="1400" dirty="0"/>
                        <a:t>（第一項）。機關辦理招標，不得於開標前洩漏底價，領標、投標廠商之名稱與家數及其他足以造成限制競爭或不公平競爭之相關資料</a:t>
                      </a:r>
                      <a:r>
                        <a:rPr lang="en-US" altLang="zh-TW" sz="1400" dirty="0"/>
                        <a:t>〔</a:t>
                      </a:r>
                      <a:r>
                        <a:rPr lang="zh-TW" altLang="en-US" sz="1400" dirty="0"/>
                        <a:t>第二項</a:t>
                      </a:r>
                      <a:r>
                        <a:rPr lang="en-US" altLang="zh-TW" sz="1400" dirty="0"/>
                        <a:t>〕</a:t>
                      </a:r>
                      <a:r>
                        <a:rPr lang="zh-TW" altLang="en-US" sz="1400" dirty="0"/>
                        <a:t>。</a:t>
                      </a:r>
                      <a:r>
                        <a:rPr lang="en-US" altLang="zh-TW" sz="1400" dirty="0"/>
                        <a:t>‧‧‧</a:t>
                      </a:r>
                      <a:r>
                        <a:rPr lang="zh-TW" altLang="en-US" sz="1400" dirty="0"/>
                        <a:t>」機關邀請之專家學者參與評估所訂定之規格，為機關之利害關係人，可要求參與者書面切結保證遵守本法保密規定。若參與者不慎將規格資料外洩，應由洩密者自行負責。為避免發生洩密事件，宜預先告知參與者前揭規定及應保密之文件。 </a:t>
                      </a:r>
                    </a:p>
                    <a:p>
                      <a:r>
                        <a:rPr lang="zh-TW" altLang="en-US" sz="1400" dirty="0"/>
                        <a:t>正本：臺灣省合作金庫 </a:t>
                      </a:r>
                    </a:p>
                    <a:p>
                      <a:r>
                        <a:rPr lang="zh-TW" altLang="en-US" sz="1400" dirty="0"/>
                        <a:t>副本：本會法規委員會、採購申訴審議委員會、企劃處網站 </a:t>
                      </a:r>
                    </a:p>
                    <a:p>
                      <a:r>
                        <a:rPr lang="zh-TW" altLang="en-US" sz="1400" dirty="0"/>
                        <a:t>主任委員 蔡 兆 陽 </a:t>
                      </a:r>
                    </a:p>
                  </a:txBody>
                  <a:tcPr marL="0" marR="0" marT="0" marB="0" anchor="ctr">
                    <a:lnL>
                      <a:noFill/>
                    </a:lnL>
                    <a:lnR>
                      <a:noFill/>
                    </a:lnR>
                    <a:lnT>
                      <a:noFill/>
                    </a:lnT>
                    <a:lnB>
                      <a:noFill/>
                    </a:lnB>
                    <a:solidFill>
                      <a:srgbClr val="FFFFE9"/>
                    </a:solidFill>
                  </a:tcPr>
                </a:tc>
              </a:tr>
            </a:tbl>
          </a:graphicData>
        </a:graphic>
      </p:graphicFrame>
      <p:sp>
        <p:nvSpPr>
          <p:cNvPr id="3" name="投影片編號版面配置區 2"/>
          <p:cNvSpPr>
            <a:spLocks noGrp="1"/>
          </p:cNvSpPr>
          <p:nvPr>
            <p:ph type="sldNum" sz="quarter" idx="12"/>
          </p:nvPr>
        </p:nvSpPr>
        <p:spPr/>
        <p:txBody>
          <a:bodyPr/>
          <a:lstStyle/>
          <a:p>
            <a:fld id="{6F1880A7-C375-4809-8625-E4F788F2143D}" type="slidenum">
              <a:rPr lang="zh-TW" altLang="en-US" smtClean="0"/>
              <a:t>70</a:t>
            </a:fld>
            <a:endParaRPr lang="zh-TW" altLang="en-US"/>
          </a:p>
        </p:txBody>
      </p:sp>
      <p:sp>
        <p:nvSpPr>
          <p:cNvPr id="4" name="標題 3"/>
          <p:cNvSpPr>
            <a:spLocks noGrp="1"/>
          </p:cNvSpPr>
          <p:nvPr>
            <p:ph type="title"/>
          </p:nvPr>
        </p:nvSpPr>
        <p:spPr/>
        <p:txBody>
          <a:bodyPr/>
          <a:lstStyle/>
          <a:p>
            <a:r>
              <a:rPr lang="zh-TW" altLang="en-US" dirty="0" smtClean="0"/>
              <a:t>設計成果之保密規定</a:t>
            </a:r>
            <a:endParaRPr lang="zh-TW" altLang="en-US" dirty="0"/>
          </a:p>
        </p:txBody>
      </p:sp>
    </p:spTree>
    <p:extLst>
      <p:ext uri="{BB962C8B-B14F-4D97-AF65-F5344CB8AC3E}">
        <p14:creationId xmlns:p14="http://schemas.microsoft.com/office/powerpoint/2010/main" val="3442568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10000"/>
          </a:bodyPr>
          <a:lstStyle/>
          <a:p>
            <a:pPr marL="109728" indent="0">
              <a:buNone/>
            </a:pPr>
            <a:r>
              <a:rPr lang="zh-TW" altLang="zh-TW" b="1" dirty="0">
                <a:latin typeface="標楷體" panose="03000509000000000000" pitchFamily="65" charset="-120"/>
                <a:ea typeface="標楷體" panose="03000509000000000000" pitchFamily="65" charset="-120"/>
              </a:rPr>
              <a:t>刑法</a:t>
            </a:r>
            <a:r>
              <a:rPr lang="zh-TW" altLang="zh-TW" dirty="0"/>
              <a:t>第</a:t>
            </a:r>
            <a:r>
              <a:rPr lang="en-US" altLang="zh-TW" dirty="0"/>
              <a:t> 132 </a:t>
            </a:r>
            <a:r>
              <a:rPr lang="zh-TW" altLang="zh-TW" dirty="0"/>
              <a:t>條</a:t>
            </a:r>
          </a:p>
          <a:p>
            <a:pPr marL="109728" indent="0">
              <a:buNone/>
            </a:pPr>
            <a:r>
              <a:rPr lang="zh-TW" altLang="zh-TW" dirty="0"/>
              <a:t>公務員洩漏或交付關於中華民國國防以外應秘密之文書、圖畫、消息或物</a:t>
            </a:r>
          </a:p>
          <a:p>
            <a:pPr marL="109728" indent="0">
              <a:buNone/>
            </a:pPr>
            <a:r>
              <a:rPr lang="zh-TW" altLang="zh-TW" dirty="0"/>
              <a:t>品者，處三年以下有期徒刑。</a:t>
            </a:r>
          </a:p>
          <a:p>
            <a:pPr marL="109728" indent="0">
              <a:buNone/>
            </a:pPr>
            <a:r>
              <a:rPr lang="zh-TW" altLang="zh-TW" dirty="0"/>
              <a:t>因過失犯前項之罪者，處一年以下有期徒刑、拘役或三百元以下罰金。</a:t>
            </a:r>
          </a:p>
          <a:p>
            <a:pPr marL="109728" indent="0">
              <a:buNone/>
            </a:pPr>
            <a:r>
              <a:rPr lang="zh-TW" altLang="zh-TW" dirty="0"/>
              <a:t>非公務員因職務或業務知悉或持有第一項之文書、圖畫、消息或物品，而</a:t>
            </a:r>
          </a:p>
          <a:p>
            <a:pPr marL="109728" indent="0">
              <a:buNone/>
            </a:pPr>
            <a:r>
              <a:rPr lang="zh-TW" altLang="zh-TW" dirty="0"/>
              <a:t>洩漏或交付之者，處一年以下有期徒刑、拘役或三百元以下罰金。</a:t>
            </a:r>
            <a:endParaRPr lang="en-US" altLang="zh-TW" dirty="0"/>
          </a:p>
          <a:p>
            <a:pPr marL="109728" indent="0">
              <a:buNone/>
            </a:pPr>
            <a:endParaRPr lang="en-US" altLang="zh-TW" b="1" dirty="0">
              <a:latin typeface="標楷體" panose="03000509000000000000" pitchFamily="65" charset="-120"/>
              <a:ea typeface="標楷體" panose="03000509000000000000" pitchFamily="65" charset="-120"/>
            </a:endParaRPr>
          </a:p>
          <a:p>
            <a:pPr marL="109728" indent="0">
              <a:buNone/>
            </a:pPr>
            <a:r>
              <a:rPr lang="zh-TW" altLang="zh-TW" b="1" dirty="0">
                <a:latin typeface="標楷體" panose="03000509000000000000" pitchFamily="65" charset="-120"/>
                <a:ea typeface="標楷體" panose="03000509000000000000" pitchFamily="65" charset="-120"/>
              </a:rPr>
              <a:t>刑法</a:t>
            </a:r>
            <a:r>
              <a:rPr lang="zh-TW" altLang="en-US" dirty="0" smtClean="0"/>
              <a:t>第 </a:t>
            </a:r>
            <a:r>
              <a:rPr lang="en-US" altLang="zh-TW" dirty="0"/>
              <a:t>29 </a:t>
            </a:r>
            <a:r>
              <a:rPr lang="zh-TW" altLang="en-US" dirty="0"/>
              <a:t>條</a:t>
            </a:r>
            <a:endParaRPr lang="en-US" altLang="zh-TW" b="1" dirty="0" smtClean="0">
              <a:latin typeface="標楷體" panose="03000509000000000000" pitchFamily="65" charset="-120"/>
              <a:ea typeface="標楷體" panose="03000509000000000000" pitchFamily="65" charset="-120"/>
            </a:endParaRPr>
          </a:p>
          <a:p>
            <a:pPr marL="109728" indent="0">
              <a:buNone/>
            </a:pPr>
            <a:r>
              <a:rPr lang="zh-TW" altLang="en-US" dirty="0"/>
              <a:t>教唆他人使之實行犯罪行為者，為教唆犯</a:t>
            </a:r>
            <a:r>
              <a:rPr lang="zh-TW" altLang="en-US" dirty="0" smtClean="0"/>
              <a:t>。</a:t>
            </a:r>
            <a:endParaRPr lang="en-US" altLang="zh-TW" dirty="0" smtClean="0"/>
          </a:p>
          <a:p>
            <a:pPr marL="109728" indent="0">
              <a:buNone/>
            </a:pPr>
            <a:r>
              <a:rPr lang="zh-TW" altLang="en-US" dirty="0" smtClean="0"/>
              <a:t>教唆犯</a:t>
            </a:r>
            <a:r>
              <a:rPr lang="zh-TW" altLang="en-US" dirty="0"/>
              <a:t>之處罰，依其所教唆之罪處罰之。</a:t>
            </a:r>
          </a:p>
          <a:p>
            <a:pPr marL="109728" indent="0">
              <a:buNone/>
            </a:pPr>
            <a:endParaRPr lang="en-US" altLang="zh-TW" dirty="0" smtClean="0"/>
          </a:p>
          <a:p>
            <a:pPr marL="109728" indent="0">
              <a:buNone/>
            </a:pPr>
            <a:r>
              <a:rPr lang="zh-TW" altLang="zh-TW" b="1" dirty="0">
                <a:latin typeface="標楷體" panose="03000509000000000000" pitchFamily="65" charset="-120"/>
                <a:ea typeface="標楷體" panose="03000509000000000000" pitchFamily="65" charset="-120"/>
              </a:rPr>
              <a:t>刑法</a:t>
            </a:r>
            <a:r>
              <a:rPr lang="zh-TW" altLang="en-US" dirty="0" smtClean="0"/>
              <a:t>第 </a:t>
            </a:r>
            <a:r>
              <a:rPr lang="en-US" altLang="zh-TW" dirty="0"/>
              <a:t>134 </a:t>
            </a:r>
            <a:r>
              <a:rPr lang="zh-TW" altLang="en-US" dirty="0"/>
              <a:t>條</a:t>
            </a:r>
            <a:endParaRPr lang="en-US" altLang="zh-TW" b="1" dirty="0" smtClean="0">
              <a:latin typeface="標楷體" panose="03000509000000000000" pitchFamily="65" charset="-120"/>
              <a:ea typeface="標楷體" panose="03000509000000000000" pitchFamily="65" charset="-120"/>
            </a:endParaRPr>
          </a:p>
          <a:p>
            <a:pPr marL="109728" indent="0">
              <a:buNone/>
            </a:pPr>
            <a:r>
              <a:rPr lang="zh-TW" altLang="en-US" dirty="0"/>
              <a:t>公務員假借職務上之權力、機會或方法，以故意犯本章以外各罪者，加重 其刑至二分之一。但因公務員之身分已特別規定其刑者，不在此限。</a:t>
            </a:r>
            <a:endParaRPr lang="en-US" altLang="zh-TW" b="1" dirty="0">
              <a:latin typeface="標楷體" panose="03000509000000000000" pitchFamily="65" charset="-120"/>
              <a:ea typeface="標楷體" panose="03000509000000000000" pitchFamily="65" charset="-120"/>
            </a:endParaRPr>
          </a:p>
          <a:p>
            <a:pPr marL="109728" indent="0">
              <a:buNone/>
            </a:pPr>
            <a:endParaRPr lang="zh-TW" altLang="zh-TW"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8E838FC2-508A-45A5-B000-43B6C8F26EEC}" type="slidenum">
              <a:rPr lang="zh-TW" altLang="en-GB" smtClean="0"/>
              <a:pPr/>
              <a:t>71</a:t>
            </a:fld>
            <a:endParaRPr lang="en-GB" altLang="zh-TW"/>
          </a:p>
        </p:txBody>
      </p:sp>
      <p:sp>
        <p:nvSpPr>
          <p:cNvPr id="4" name="標題 3"/>
          <p:cNvSpPr>
            <a:spLocks noGrp="1"/>
          </p:cNvSpPr>
          <p:nvPr>
            <p:ph type="title"/>
          </p:nvPr>
        </p:nvSpPr>
        <p:spPr/>
        <p:txBody>
          <a:bodyPr/>
          <a:lstStyle/>
          <a:p>
            <a:r>
              <a:rPr lang="zh-TW" altLang="en-US" dirty="0" smtClean="0"/>
              <a:t>保密與洩密</a:t>
            </a:r>
            <a:r>
              <a:rPr lang="en-US" altLang="zh-TW" dirty="0" smtClean="0"/>
              <a:t>-</a:t>
            </a:r>
            <a:r>
              <a:rPr lang="zh-TW" altLang="en-US" dirty="0" smtClean="0"/>
              <a:t>問心無愧也要小心</a:t>
            </a:r>
            <a:endParaRPr lang="zh-TW" altLang="en-US" dirty="0"/>
          </a:p>
        </p:txBody>
      </p:sp>
    </p:spTree>
    <p:extLst>
      <p:ext uri="{BB962C8B-B14F-4D97-AF65-F5344CB8AC3E}">
        <p14:creationId xmlns:p14="http://schemas.microsoft.com/office/powerpoint/2010/main" val="4024740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15926" y="1628800"/>
            <a:ext cx="8332538" cy="4749774"/>
          </a:xfrm>
        </p:spPr>
        <p:txBody>
          <a:bodyPr/>
          <a:lstStyle/>
          <a:p>
            <a:r>
              <a:rPr lang="zh-TW" altLang="en-US" dirty="0" smtClean="0"/>
              <a:t>保留決標卻宣布底價</a:t>
            </a:r>
            <a:endParaRPr lang="en-US" altLang="zh-TW" dirty="0" smtClean="0"/>
          </a:p>
          <a:p>
            <a:r>
              <a:rPr lang="zh-TW" altLang="en-US" dirty="0" smtClean="0"/>
              <a:t>該秘密審標卻未秘密審標</a:t>
            </a:r>
            <a:endParaRPr lang="en-US" altLang="zh-TW" dirty="0" smtClean="0"/>
          </a:p>
          <a:p>
            <a:r>
              <a:rPr lang="zh-TW" altLang="en-US" dirty="0" smtClean="0"/>
              <a:t>洩漏評選委員名單</a:t>
            </a:r>
            <a:endParaRPr lang="en-US" altLang="zh-TW" dirty="0" smtClean="0"/>
          </a:p>
          <a:p>
            <a:r>
              <a:rPr lang="zh-TW" altLang="en-US" dirty="0" smtClean="0"/>
              <a:t>招標文件公告前未保密</a:t>
            </a:r>
            <a:endParaRPr lang="en-US" altLang="zh-TW" dirty="0" smtClean="0"/>
          </a:p>
          <a:p>
            <a:r>
              <a:rPr lang="zh-TW" altLang="en-US" dirty="0" smtClean="0"/>
              <a:t>洩漏底價</a:t>
            </a:r>
            <a:endParaRPr lang="en-US" altLang="zh-TW" dirty="0" smtClean="0"/>
          </a:p>
          <a:p>
            <a:r>
              <a:rPr lang="zh-TW" altLang="en-US" dirty="0" smtClean="0"/>
              <a:t>公文傳遞過程未保密</a:t>
            </a:r>
            <a:endParaRPr lang="en-US" altLang="zh-TW" dirty="0" smtClean="0"/>
          </a:p>
          <a:p>
            <a:r>
              <a:rPr lang="zh-TW" altLang="en-US" dirty="0" smtClean="0"/>
              <a:t>未秘密協商</a:t>
            </a:r>
            <a:endParaRPr lang="en-US" altLang="zh-TW" dirty="0" smtClean="0"/>
          </a:p>
          <a:p>
            <a:r>
              <a:rPr lang="zh-TW" altLang="en-US" dirty="0" smtClean="0"/>
              <a:t>洩漏未得標廠商資料</a:t>
            </a:r>
            <a:endParaRPr lang="en-US" altLang="zh-TW" dirty="0" smtClean="0"/>
          </a:p>
          <a:p>
            <a:r>
              <a:rPr lang="zh-TW" altLang="en-US" dirty="0" smtClean="0"/>
              <a:t>開標前洩漏投標廠商資訊</a:t>
            </a:r>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72</a:t>
            </a:fld>
            <a:endParaRPr lang="en-GB" altLang="zh-TW"/>
          </a:p>
        </p:txBody>
      </p:sp>
      <p:sp>
        <p:nvSpPr>
          <p:cNvPr id="4" name="標題 3"/>
          <p:cNvSpPr>
            <a:spLocks noGrp="1"/>
          </p:cNvSpPr>
          <p:nvPr>
            <p:ph type="title"/>
          </p:nvPr>
        </p:nvSpPr>
        <p:spPr/>
        <p:txBody>
          <a:bodyPr/>
          <a:lstStyle/>
          <a:p>
            <a:r>
              <a:rPr lang="zh-TW" altLang="en-US" dirty="0" smtClean="0"/>
              <a:t>洩密實例</a:t>
            </a:r>
            <a:endParaRPr lang="zh-TW" altLang="en-US" dirty="0"/>
          </a:p>
        </p:txBody>
      </p:sp>
      <p:pic>
        <p:nvPicPr>
          <p:cNvPr id="1026" name="Picture 2" descr="C:\Program Files\Microsoft Office\MEDIA\CAGCAT10\j02788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996952"/>
            <a:ext cx="1513696"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9128" y="764704"/>
            <a:ext cx="9144000" cy="932688"/>
          </a:xfrm>
          <a:prstGeom prst="rect">
            <a:avLst/>
          </a:prstGeom>
        </p:spPr>
      </p:pic>
    </p:spTree>
    <p:extLst>
      <p:ext uri="{BB962C8B-B14F-4D97-AF65-F5344CB8AC3E}">
        <p14:creationId xmlns:p14="http://schemas.microsoft.com/office/powerpoint/2010/main" val="1337317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pPr>
              <a:buFont typeface="Wingdings" panose="05000000000000000000" pitchFamily="2" charset="2"/>
              <a:buChar char="l"/>
            </a:pPr>
            <a:r>
              <a:rPr lang="zh-TW" altLang="zh-TW" sz="3400" b="1" dirty="0"/>
              <a:t>第十七條</a:t>
            </a:r>
            <a:r>
              <a:rPr lang="en-US" altLang="zh-TW" sz="3400" b="1" dirty="0"/>
              <a:t>	</a:t>
            </a:r>
            <a:r>
              <a:rPr lang="zh-TW" altLang="zh-TW" sz="3400" b="1" dirty="0"/>
              <a:t>資訊公開</a:t>
            </a:r>
            <a:endParaRPr lang="zh-TW" altLang="zh-TW" sz="3400" dirty="0"/>
          </a:p>
          <a:p>
            <a:pPr marL="109728" indent="0">
              <a:buNone/>
            </a:pPr>
            <a:r>
              <a:rPr lang="zh-TW" altLang="zh-TW" dirty="0"/>
              <a:t>提供資訊予締約國</a:t>
            </a:r>
          </a:p>
          <a:p>
            <a:pPr marL="361950" indent="-252413">
              <a:buNone/>
            </a:pPr>
            <a:r>
              <a:rPr lang="en-US" altLang="zh-TW" dirty="0"/>
              <a:t>1</a:t>
            </a:r>
            <a:r>
              <a:rPr lang="en-US" altLang="zh-TW" dirty="0" smtClean="0"/>
              <a:t>.</a:t>
            </a:r>
            <a:r>
              <a:rPr lang="zh-TW" altLang="zh-TW" dirty="0" smtClean="0"/>
              <a:t>締約國</a:t>
            </a:r>
            <a:r>
              <a:rPr lang="zh-TW" altLang="zh-TW" dirty="0"/>
              <a:t>應依請求，即時提供其他締約國用以判斷特定採購案係以公平公正之方式辦理，且符合本協定規定之必要資訊，包括得標者之特點與相對優點。如揭露此類資訊有妨害未來競標之虞，除非經諮詢提供資訊之締約國並取得其同意，否則取得資訊之締約國不得向任何廠商揭露。</a:t>
            </a:r>
          </a:p>
          <a:p>
            <a:pPr marL="566737" indent="-457200">
              <a:buFont typeface="Wingdings" panose="05000000000000000000" pitchFamily="2" charset="2"/>
              <a:buChar char="l"/>
            </a:pPr>
            <a:endParaRPr lang="en-US" altLang="zh-TW" dirty="0" smtClean="0"/>
          </a:p>
          <a:p>
            <a:pPr marL="109537" indent="0">
              <a:buNone/>
            </a:pPr>
            <a:r>
              <a:rPr lang="zh-TW" altLang="zh-TW" dirty="0" smtClean="0"/>
              <a:t>不</a:t>
            </a:r>
            <a:r>
              <a:rPr lang="zh-TW" altLang="zh-TW" dirty="0"/>
              <a:t>揭露資訊</a:t>
            </a:r>
          </a:p>
          <a:p>
            <a:pPr marL="361950" indent="-252413">
              <a:buNone/>
            </a:pPr>
            <a:r>
              <a:rPr lang="en-US" altLang="zh-TW" dirty="0"/>
              <a:t>2</a:t>
            </a:r>
            <a:r>
              <a:rPr lang="en-US" altLang="zh-TW" dirty="0" smtClean="0"/>
              <a:t>.</a:t>
            </a:r>
            <a:r>
              <a:rPr lang="zh-TW" altLang="zh-TW" dirty="0" smtClean="0"/>
              <a:t>不論</a:t>
            </a:r>
            <a:r>
              <a:rPr lang="zh-TW" altLang="zh-TW" dirty="0"/>
              <a:t>本協定其他規定，締約國及其採購機關，不得向任何特定廠商揭露可能妨害廠商間公平競爭之資訊。</a:t>
            </a:r>
          </a:p>
          <a:p>
            <a:pPr marL="361950" indent="-252413">
              <a:buNone/>
            </a:pPr>
            <a:r>
              <a:rPr lang="en-US" altLang="zh-TW" dirty="0"/>
              <a:t>3</a:t>
            </a:r>
            <a:r>
              <a:rPr lang="en-US" altLang="zh-TW" dirty="0" smtClean="0"/>
              <a:t>.</a:t>
            </a:r>
            <a:r>
              <a:rPr lang="zh-TW" altLang="zh-TW" dirty="0" smtClean="0"/>
              <a:t>本</a:t>
            </a:r>
            <a:r>
              <a:rPr lang="zh-TW" altLang="zh-TW" dirty="0"/>
              <a:t>協定並未要求締約國及其採購機關、主管機關及審議機關，揭露會造成下列情形之保密資訊：</a:t>
            </a:r>
          </a:p>
          <a:p>
            <a:pPr marL="361950" indent="-252413">
              <a:buNone/>
            </a:pPr>
            <a:r>
              <a:rPr lang="en-US" altLang="zh-TW" dirty="0"/>
              <a:t>(a</a:t>
            </a:r>
            <a:r>
              <a:rPr lang="en-US" altLang="zh-TW" dirty="0" smtClean="0"/>
              <a:t>)</a:t>
            </a:r>
            <a:r>
              <a:rPr lang="zh-TW" altLang="zh-TW" dirty="0" smtClean="0"/>
              <a:t>妨礙</a:t>
            </a:r>
            <a:r>
              <a:rPr lang="zh-TW" altLang="zh-TW" dirty="0"/>
              <a:t>法律之執行；</a:t>
            </a:r>
          </a:p>
          <a:p>
            <a:pPr marL="361950" indent="-252413">
              <a:buNone/>
            </a:pPr>
            <a:r>
              <a:rPr lang="en-US" altLang="zh-TW" dirty="0"/>
              <a:t>(b</a:t>
            </a:r>
            <a:r>
              <a:rPr lang="en-US" altLang="zh-TW" dirty="0" smtClean="0"/>
              <a:t>)</a:t>
            </a:r>
            <a:r>
              <a:rPr lang="zh-TW" altLang="zh-TW" dirty="0" smtClean="0"/>
              <a:t>可能</a:t>
            </a:r>
            <a:r>
              <a:rPr lang="zh-TW" altLang="zh-TW" dirty="0"/>
              <a:t>損害廠商間公平競爭；</a:t>
            </a:r>
          </a:p>
          <a:p>
            <a:pPr marL="361950" indent="-252413">
              <a:buNone/>
            </a:pPr>
            <a:r>
              <a:rPr lang="en-US" altLang="zh-TW" dirty="0"/>
              <a:t>(c</a:t>
            </a:r>
            <a:r>
              <a:rPr lang="en-US" altLang="zh-TW" dirty="0" smtClean="0"/>
              <a:t>)</a:t>
            </a:r>
            <a:r>
              <a:rPr lang="zh-TW" altLang="zh-TW" dirty="0" smtClean="0"/>
              <a:t>影響</a:t>
            </a:r>
            <a:r>
              <a:rPr lang="zh-TW" altLang="zh-TW" dirty="0"/>
              <a:t>特定人之合法商業利益，包括智慧財產權之保護；或</a:t>
            </a:r>
          </a:p>
          <a:p>
            <a:pPr marL="361950" indent="-252413">
              <a:buNone/>
            </a:pPr>
            <a:r>
              <a:rPr lang="en-US" altLang="zh-TW" dirty="0"/>
              <a:t>(d</a:t>
            </a:r>
            <a:r>
              <a:rPr lang="en-US" altLang="zh-TW" dirty="0" smtClean="0"/>
              <a:t>)</a:t>
            </a:r>
            <a:r>
              <a:rPr lang="zh-TW" altLang="zh-TW" dirty="0" smtClean="0"/>
              <a:t>其他</a:t>
            </a:r>
            <a:r>
              <a:rPr lang="zh-TW" altLang="zh-TW" dirty="0"/>
              <a:t>違反公共利益之情事。</a:t>
            </a:r>
          </a:p>
          <a:p>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73</a:t>
            </a:fld>
            <a:endParaRPr lang="en-GB" altLang="zh-TW"/>
          </a:p>
        </p:txBody>
      </p:sp>
      <p:sp>
        <p:nvSpPr>
          <p:cNvPr id="4" name="標題 3"/>
          <p:cNvSpPr>
            <a:spLocks noGrp="1"/>
          </p:cNvSpPr>
          <p:nvPr>
            <p:ph type="title"/>
          </p:nvPr>
        </p:nvSpPr>
        <p:spPr/>
        <p:txBody>
          <a:bodyPr/>
          <a:lstStyle/>
          <a:p>
            <a:r>
              <a:rPr lang="zh-TW" altLang="en-US" dirty="0" smtClean="0"/>
              <a:t>政府採購協定</a:t>
            </a:r>
            <a:endParaRPr lang="zh-TW" altLang="en-US" dirty="0"/>
          </a:p>
        </p:txBody>
      </p:sp>
    </p:spTree>
    <p:extLst>
      <p:ext uri="{BB962C8B-B14F-4D97-AF65-F5344CB8AC3E}">
        <p14:creationId xmlns:p14="http://schemas.microsoft.com/office/powerpoint/2010/main" val="33438826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95313" y="115888"/>
            <a:ext cx="7793037" cy="1143000"/>
          </a:xfrm>
        </p:spPr>
        <p:txBody>
          <a:bodyPr/>
          <a:lstStyle/>
          <a:p>
            <a:r>
              <a:rPr kumimoji="1" lang="zh-TW" altLang="en-US" sz="4000" b="1" smtClean="0">
                <a:solidFill>
                  <a:srgbClr val="0070C0"/>
                </a:solidFill>
                <a:latin typeface="微軟正黑體" pitchFamily="34" charset="-120"/>
              </a:rPr>
              <a:t>採購秘密</a:t>
            </a:r>
            <a:r>
              <a:rPr kumimoji="1" lang="en-US" altLang="zh-TW" sz="2400" b="1" smtClean="0">
                <a:solidFill>
                  <a:srgbClr val="0070C0"/>
                </a:solidFill>
                <a:latin typeface="微軟正黑體" pitchFamily="34" charset="-120"/>
              </a:rPr>
              <a:t>-1</a:t>
            </a:r>
            <a:endParaRPr kumimoji="1" lang="zh-TW" altLang="en-US" sz="4000" b="1" smtClean="0">
              <a:solidFill>
                <a:srgbClr val="0070C0"/>
              </a:solidFill>
              <a:latin typeface="微軟正黑體" pitchFamily="34" charset="-120"/>
            </a:endParaRPr>
          </a:p>
        </p:txBody>
      </p:sp>
      <p:graphicFrame>
        <p:nvGraphicFramePr>
          <p:cNvPr id="1171532" name="Group 76"/>
          <p:cNvGraphicFramePr>
            <a:graphicFrameLocks noGrp="1"/>
          </p:cNvGraphicFramePr>
          <p:nvPr>
            <p:ph type="tbl" idx="1"/>
            <p:extLst>
              <p:ext uri="{D42A27DB-BD31-4B8C-83A1-F6EECF244321}">
                <p14:modId xmlns:p14="http://schemas.microsoft.com/office/powerpoint/2010/main" val="715226564"/>
              </p:ext>
            </p:extLst>
          </p:nvPr>
        </p:nvGraphicFramePr>
        <p:xfrm>
          <a:off x="251520" y="1124744"/>
          <a:ext cx="8591550" cy="5195891"/>
        </p:xfrm>
        <a:graphic>
          <a:graphicData uri="http://schemas.openxmlformats.org/drawingml/2006/table">
            <a:tbl>
              <a:tblPr/>
              <a:tblGrid>
                <a:gridCol w="990600"/>
                <a:gridCol w="2609478"/>
                <a:gridCol w="1651372"/>
                <a:gridCol w="3340100"/>
              </a:tblGrid>
              <a:tr h="36568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dirty="0" smtClean="0">
                          <a:ln>
                            <a:noFill/>
                          </a:ln>
                          <a:solidFill>
                            <a:schemeClr val="tx1"/>
                          </a:solidFill>
                          <a:effectLst/>
                          <a:latin typeface="+mj-ea"/>
                          <a:ea typeface="+mj-ea"/>
                        </a:rPr>
                        <a:t>法</a:t>
                      </a:r>
                    </a:p>
                  </a:txBody>
                  <a:tcPr marT="45683" marB="4568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客體</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保密時機</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但書（不限）</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166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400" b="1" i="0" u="none" strike="noStrike" cap="none" normalizeH="0" baseline="0" dirty="0" smtClean="0">
                          <a:ln>
                            <a:noFill/>
                          </a:ln>
                          <a:solidFill>
                            <a:schemeClr val="tx1"/>
                          </a:solidFill>
                          <a:effectLst/>
                          <a:latin typeface="+mj-ea"/>
                          <a:ea typeface="+mj-ea"/>
                        </a:rPr>
                        <a:t>§ </a:t>
                      </a:r>
                      <a:r>
                        <a:rPr kumimoji="1" lang="en-US" altLang="zh-TW" sz="1400" b="1" i="0" u="none" strike="noStrike" cap="none" normalizeH="0" baseline="0" dirty="0" err="1" smtClean="0">
                          <a:ln>
                            <a:noFill/>
                          </a:ln>
                          <a:solidFill>
                            <a:schemeClr val="tx1"/>
                          </a:solidFill>
                          <a:effectLst/>
                          <a:latin typeface="+mj-ea"/>
                          <a:ea typeface="+mj-ea"/>
                        </a:rPr>
                        <a:t>34I</a:t>
                      </a:r>
                      <a:endParaRPr kumimoji="1" lang="en-US" altLang="zh-TW" sz="1400" b="1" i="0" u="none" strike="noStrike" cap="none" normalizeH="0" baseline="0" dirty="0" smtClean="0">
                        <a:ln>
                          <a:noFill/>
                        </a:ln>
                        <a:solidFill>
                          <a:schemeClr val="tx1"/>
                        </a:solidFill>
                        <a:effectLst/>
                        <a:latin typeface="+mj-ea"/>
                        <a:ea typeface="+mj-ea"/>
                      </a:endParaRP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招標文件</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公告前</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須公開說明或藉以公開徵求廠商提供參考資料 </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045">
                <a:tc rowSpan="2">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400" b="1" i="0" u="none" strike="noStrike" cap="none" normalizeH="0" baseline="0" dirty="0" smtClean="0">
                          <a:ln>
                            <a:noFill/>
                          </a:ln>
                          <a:solidFill>
                            <a:schemeClr val="tx1"/>
                          </a:solidFill>
                          <a:effectLst/>
                          <a:latin typeface="+mj-ea"/>
                          <a:ea typeface="+mj-ea"/>
                        </a:rPr>
                        <a:t>§ </a:t>
                      </a:r>
                      <a:r>
                        <a:rPr kumimoji="1" lang="en-US" altLang="zh-TW" sz="1400" b="1" i="0" u="none" strike="noStrike" cap="none" normalizeH="0" baseline="0" dirty="0" err="1" smtClean="0">
                          <a:ln>
                            <a:noFill/>
                          </a:ln>
                          <a:solidFill>
                            <a:schemeClr val="tx1"/>
                          </a:solidFill>
                          <a:effectLst/>
                          <a:latin typeface="+mj-ea"/>
                          <a:ea typeface="+mj-ea"/>
                        </a:rPr>
                        <a:t>34II</a:t>
                      </a:r>
                      <a:endParaRPr kumimoji="1" lang="en-US" altLang="zh-TW" sz="1400" b="1" i="0" u="none" strike="noStrike" cap="none" normalizeH="0" baseline="0" dirty="0" smtClean="0">
                        <a:ln>
                          <a:noFill/>
                        </a:ln>
                        <a:solidFill>
                          <a:schemeClr val="tx1"/>
                        </a:solidFill>
                        <a:effectLst/>
                        <a:latin typeface="+mj-ea"/>
                        <a:ea typeface="+mj-ea"/>
                      </a:endParaRP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領標、投標廠商之名稱與家數</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rgbClr val="FF3399"/>
                          </a:solidFill>
                          <a:effectLst/>
                          <a:latin typeface="+mj-ea"/>
                          <a:ea typeface="+mj-ea"/>
                        </a:rPr>
                        <a:t>開標前</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cap="none" normalizeH="0" baseline="0" dirty="0" smtClean="0">
                          <a:ln>
                            <a:noFill/>
                          </a:ln>
                          <a:solidFill>
                            <a:schemeClr val="tx1"/>
                          </a:solidFill>
                          <a:effectLst/>
                          <a:latin typeface="+mj-ea"/>
                          <a:ea typeface="+mj-ea"/>
                        </a:rPr>
                        <a:t>-</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27813">
                <a:tc vMerge="1">
                  <a:txBody>
                    <a:bodyPr/>
                    <a:lstStyle/>
                    <a:p>
                      <a:endParaRPr lang="zh-TW" altLang="en-US"/>
                    </a:p>
                  </a:txBody>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其他足以造成限制競爭或不公平競爭之相關資料</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rgbClr val="FF3399"/>
                          </a:solidFill>
                          <a:effectLst/>
                          <a:latin typeface="+mj-ea"/>
                          <a:ea typeface="+mj-ea"/>
                        </a:rPr>
                        <a:t>開標前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zh-TW" sz="1600" b="1" i="0" u="none" strike="noStrike" cap="none" normalizeH="0" baseline="0" dirty="0" smtClean="0">
                        <a:ln>
                          <a:noFill/>
                        </a:ln>
                        <a:solidFill>
                          <a:schemeClr val="tx1"/>
                        </a:solidFill>
                        <a:effectLst/>
                        <a:latin typeface="+mj-ea"/>
                        <a:ea typeface="+mj-ea"/>
                      </a:endParaRP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cap="none" normalizeH="0" baseline="0" dirty="0" smtClean="0">
                          <a:ln>
                            <a:noFill/>
                          </a:ln>
                          <a:solidFill>
                            <a:schemeClr val="tx1"/>
                          </a:solidFill>
                          <a:effectLst/>
                          <a:latin typeface="+mj-ea"/>
                          <a:ea typeface="+mj-ea"/>
                        </a:rPr>
                        <a:t>-</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069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400" b="1" i="0" u="none" strike="noStrike" cap="none" normalizeH="0" baseline="0" dirty="0" smtClean="0">
                          <a:ln>
                            <a:noFill/>
                          </a:ln>
                          <a:solidFill>
                            <a:schemeClr val="tx1"/>
                          </a:solidFill>
                          <a:effectLst/>
                          <a:latin typeface="+mj-ea"/>
                          <a:ea typeface="+mj-ea"/>
                        </a:rPr>
                        <a:t>§ </a:t>
                      </a:r>
                      <a:r>
                        <a:rPr kumimoji="1" lang="en-US" altLang="zh-TW" sz="1400" b="1" i="0" u="none" strike="noStrike" cap="none" normalizeH="0" baseline="0" dirty="0" err="1" smtClean="0">
                          <a:ln>
                            <a:noFill/>
                          </a:ln>
                          <a:solidFill>
                            <a:schemeClr val="tx1"/>
                          </a:solidFill>
                          <a:effectLst/>
                          <a:latin typeface="+mj-ea"/>
                          <a:ea typeface="+mj-ea"/>
                        </a:rPr>
                        <a:t>34IV</a:t>
                      </a:r>
                      <a:endParaRPr kumimoji="1" lang="en-US" altLang="zh-TW" sz="1400" b="1" i="0" u="none" strike="noStrike" cap="none" normalizeH="0" baseline="0" dirty="0" smtClean="0">
                        <a:ln>
                          <a:noFill/>
                        </a:ln>
                        <a:solidFill>
                          <a:schemeClr val="tx1"/>
                        </a:solidFill>
                        <a:effectLst/>
                        <a:latin typeface="+mj-ea"/>
                        <a:ea typeface="+mj-ea"/>
                      </a:endParaRP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廠商投標文件 </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cap="none" normalizeH="0" baseline="0" dirty="0" smtClean="0">
                          <a:ln>
                            <a:noFill/>
                          </a:ln>
                          <a:solidFill>
                            <a:schemeClr val="tx1"/>
                          </a:solidFill>
                          <a:effectLst/>
                          <a:latin typeface="+mj-ea"/>
                          <a:ea typeface="+mj-ea"/>
                        </a:rPr>
                        <a:t>-</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除供公務上使用或法令另有規定外</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並應注意「著作權法」</a:t>
                      </a:r>
                      <a:r>
                        <a:rPr kumimoji="1" lang="en-US" altLang="zh-TW" sz="1200" b="1" i="0" u="none" strike="noStrike" cap="none" normalizeH="0" baseline="0" dirty="0" smtClean="0">
                          <a:ln>
                            <a:noFill/>
                          </a:ln>
                          <a:solidFill>
                            <a:schemeClr val="accent5"/>
                          </a:solidFill>
                          <a:effectLst/>
                          <a:latin typeface="+mj-ea"/>
                          <a:ea typeface="+mj-ea"/>
                        </a:rPr>
                        <a:t>(89</a:t>
                      </a:r>
                      <a:r>
                        <a:rPr kumimoji="1" lang="zh-TW" altLang="en-US" sz="1200" b="1" i="0" u="none" strike="noStrike" cap="none" normalizeH="0" baseline="0" dirty="0" smtClean="0">
                          <a:ln>
                            <a:noFill/>
                          </a:ln>
                          <a:solidFill>
                            <a:schemeClr val="accent5"/>
                          </a:solidFill>
                          <a:effectLst/>
                          <a:latin typeface="+mj-ea"/>
                          <a:ea typeface="+mj-ea"/>
                        </a:rPr>
                        <a:t>工程企字第</a:t>
                      </a:r>
                      <a:r>
                        <a:rPr kumimoji="1" lang="en-US" altLang="zh-TW" sz="1200" b="1" i="0" u="none" strike="noStrike" cap="none" normalizeH="0" baseline="0" dirty="0" smtClean="0">
                          <a:ln>
                            <a:noFill/>
                          </a:ln>
                          <a:solidFill>
                            <a:schemeClr val="accent5"/>
                          </a:solidFill>
                          <a:effectLst/>
                          <a:latin typeface="+mj-ea"/>
                          <a:ea typeface="+mj-ea"/>
                        </a:rPr>
                        <a:t>89000315)  </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549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 34 II</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 34 III</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底價</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rgbClr val="FF3399"/>
                          </a:solidFill>
                          <a:effectLst/>
                          <a:latin typeface="+mj-ea"/>
                          <a:ea typeface="+mj-ea"/>
                          <a:cs typeface="+mn-cs"/>
                        </a:rPr>
                        <a:t>開標</a:t>
                      </a:r>
                      <a:r>
                        <a:rPr kumimoji="1" lang="zh-TW" altLang="en-US" sz="1600" b="1" i="0" u="none" strike="noStrike" kern="1200" cap="none" normalizeH="0" baseline="0" dirty="0" smtClean="0">
                          <a:ln>
                            <a:noFill/>
                          </a:ln>
                          <a:solidFill>
                            <a:srgbClr val="FF3399"/>
                          </a:solidFill>
                          <a:effectLst/>
                          <a:latin typeface="新細明體"/>
                          <a:ea typeface="新細明體"/>
                          <a:cs typeface="+mn-cs"/>
                        </a:rPr>
                        <a:t>、</a:t>
                      </a:r>
                      <a:r>
                        <a:rPr kumimoji="1" lang="zh-TW" altLang="en-US" sz="1600" b="1" i="0" u="none" strike="noStrike" kern="1200" cap="none" normalizeH="0" baseline="0" dirty="0" smtClean="0">
                          <a:ln>
                            <a:noFill/>
                          </a:ln>
                          <a:solidFill>
                            <a:srgbClr val="FF3399"/>
                          </a:solidFill>
                          <a:effectLst/>
                          <a:latin typeface="+mj-ea"/>
                          <a:ea typeface="+mj-ea"/>
                          <a:cs typeface="+mn-cs"/>
                        </a:rPr>
                        <a:t>決標前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決標後得不公開</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有特殊情形或細</a:t>
                      </a:r>
                      <a:r>
                        <a:rPr kumimoji="1" lang="en-US" altLang="zh-TW" sz="1600" b="1" i="0" u="none" strike="noStrike" kern="1200" cap="none" normalizeH="0" baseline="0" dirty="0" smtClean="0">
                          <a:ln>
                            <a:noFill/>
                          </a:ln>
                          <a:solidFill>
                            <a:schemeClr val="tx1"/>
                          </a:solidFill>
                          <a:effectLst/>
                          <a:latin typeface="+mj-ea"/>
                          <a:ea typeface="+mj-ea"/>
                          <a:cs typeface="+mn-cs"/>
                        </a:rPr>
                        <a:t>§35</a:t>
                      </a:r>
                      <a:r>
                        <a:rPr kumimoji="1" lang="zh-TW" altLang="en-US" sz="1600" b="1" i="0" u="none" strike="noStrike" kern="1200" cap="none" normalizeH="0" baseline="0" dirty="0" smtClean="0">
                          <a:ln>
                            <a:noFill/>
                          </a:ln>
                          <a:solidFill>
                            <a:schemeClr val="tx1"/>
                          </a:solidFill>
                          <a:effectLst/>
                          <a:latin typeface="+mj-ea"/>
                          <a:ea typeface="+mj-ea"/>
                          <a:cs typeface="+mn-cs"/>
                        </a:rPr>
                        <a:t>規定</a:t>
                      </a: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機關依實際需要，得於招標文件中公告底價 </a:t>
                      </a: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549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en-US" altLang="zh-TW" sz="1600" b="1" i="0" u="none" strike="noStrike" kern="1200" cap="none" normalizeH="0" baseline="0" dirty="0" err="1" smtClean="0">
                          <a:ln>
                            <a:noFill/>
                          </a:ln>
                          <a:solidFill>
                            <a:schemeClr val="tx1"/>
                          </a:solidFill>
                          <a:effectLst/>
                          <a:latin typeface="+mj-ea"/>
                          <a:ea typeface="+mj-ea"/>
                          <a:cs typeface="+mn-cs"/>
                        </a:rPr>
                        <a:t>52I</a:t>
                      </a:r>
                      <a:r>
                        <a:rPr kumimoji="1" lang="en-US" altLang="zh-TW" sz="1600" b="1" i="0" u="none" strike="noStrike" kern="1200" cap="none" normalizeH="0" baseline="0" dirty="0" smtClean="0">
                          <a:ln>
                            <a:noFill/>
                          </a:ln>
                          <a:solidFill>
                            <a:schemeClr val="tx1"/>
                          </a:solidFill>
                          <a:effectLst/>
                          <a:latin typeface="+mj-ea"/>
                          <a:ea typeface="+mj-ea"/>
                          <a:cs typeface="+mn-cs"/>
                        </a:rPr>
                        <a:t>-2</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細</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en-US" altLang="zh-TW" sz="1600" b="1" i="0" u="none" strike="noStrike" kern="1200" cap="none" normalizeH="0" baseline="0" dirty="0" err="1" smtClean="0">
                          <a:ln>
                            <a:noFill/>
                          </a:ln>
                          <a:solidFill>
                            <a:schemeClr val="tx1"/>
                          </a:solidFill>
                          <a:effectLst/>
                          <a:latin typeface="+mj-ea"/>
                          <a:ea typeface="+mj-ea"/>
                          <a:cs typeface="+mn-cs"/>
                        </a:rPr>
                        <a:t>75III</a:t>
                      </a:r>
                      <a:endParaRPr kumimoji="1" lang="en-US" altLang="zh-TW" sz="1600" b="1" i="0" u="none" strike="noStrike" kern="1200" cap="none" normalizeH="0" baseline="0" dirty="0" smtClean="0">
                        <a:ln>
                          <a:noFill/>
                        </a:ln>
                        <a:solidFill>
                          <a:schemeClr val="tx1"/>
                        </a:solidFill>
                        <a:effectLst/>
                        <a:latin typeface="+mj-ea"/>
                        <a:ea typeface="+mj-ea"/>
                        <a:cs typeface="+mn-cs"/>
                      </a:endParaRP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評審委員會提出建議之金額（不訂底價時） </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決標前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決標後得不公開</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有特殊情形或細</a:t>
                      </a:r>
                      <a:r>
                        <a:rPr kumimoji="1" lang="en-US" altLang="zh-TW" sz="1600" b="1" i="0" u="none" strike="noStrike" kern="1200" cap="none" normalizeH="0" baseline="0" dirty="0" smtClean="0">
                          <a:ln>
                            <a:noFill/>
                          </a:ln>
                          <a:solidFill>
                            <a:schemeClr val="tx1"/>
                          </a:solidFill>
                          <a:effectLst/>
                          <a:latin typeface="+mj-ea"/>
                          <a:ea typeface="+mj-ea"/>
                          <a:cs typeface="+mn-cs"/>
                        </a:rPr>
                        <a:t>§35</a:t>
                      </a:r>
                      <a:r>
                        <a:rPr kumimoji="1" lang="zh-TW" altLang="en-US" sz="1600" b="1" i="0" u="none" strike="noStrike" kern="1200" cap="none" normalizeH="0" baseline="0" dirty="0" smtClean="0">
                          <a:ln>
                            <a:noFill/>
                          </a:ln>
                          <a:solidFill>
                            <a:schemeClr val="tx1"/>
                          </a:solidFill>
                          <a:effectLst/>
                          <a:latin typeface="+mj-ea"/>
                          <a:ea typeface="+mj-ea"/>
                          <a:cs typeface="+mn-cs"/>
                        </a:rPr>
                        <a:t>規定</a:t>
                      </a: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683" marB="4568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1600" b="1" i="0" u="none" strike="noStrike" kern="1200" cap="none" normalizeH="0" baseline="0" dirty="0" smtClean="0">
                        <a:ln>
                          <a:noFill/>
                        </a:ln>
                        <a:solidFill>
                          <a:schemeClr val="tx1"/>
                        </a:solidFill>
                        <a:effectLst/>
                        <a:latin typeface="+mj-ea"/>
                        <a:ea typeface="+mj-ea"/>
                        <a:cs typeface="+mn-cs"/>
                      </a:endParaRPr>
                    </a:p>
                  </a:txBody>
                  <a:tcPr marT="45683" marB="4568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01"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lnSpc>
                <a:spcPct val="80000"/>
              </a:lnSpc>
              <a:spcBef>
                <a:spcPct val="0"/>
              </a:spcBef>
              <a:buClrTx/>
              <a:buSzTx/>
              <a:buFontTx/>
              <a:buNone/>
            </a:pPr>
            <a:fld id="{E415CDDE-627B-460E-B053-4E72309E85FC}" type="slidenum">
              <a:rPr lang="en-US" altLang="zh-TW" sz="1200" smtClean="0">
                <a:solidFill>
                  <a:srgbClr val="FFFFFF"/>
                </a:solidFill>
                <a:latin typeface="Tahoma" pitchFamily="34" charset="0"/>
                <a:ea typeface="新細明體" charset="-120"/>
              </a:rPr>
              <a:pPr eaLnBrk="1" hangingPunct="1">
                <a:lnSpc>
                  <a:spcPct val="80000"/>
                </a:lnSpc>
                <a:spcBef>
                  <a:spcPct val="0"/>
                </a:spcBef>
                <a:buClrTx/>
                <a:buSzTx/>
                <a:buFontTx/>
                <a:buNone/>
              </a:pPr>
              <a:t>74</a:t>
            </a:fld>
            <a:endParaRPr lang="en-US" altLang="zh-TW" sz="1200" smtClean="0">
              <a:solidFill>
                <a:srgbClr val="FFFFFF"/>
              </a:solidFill>
              <a:latin typeface="Tahoma" pitchFamily="34" charset="0"/>
              <a:ea typeface="新細明體" charset="-120"/>
            </a:endParaRPr>
          </a:p>
        </p:txBody>
      </p:sp>
    </p:spTree>
    <p:extLst>
      <p:ext uri="{BB962C8B-B14F-4D97-AF65-F5344CB8AC3E}">
        <p14:creationId xmlns:p14="http://schemas.microsoft.com/office/powerpoint/2010/main" val="3122358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1"/>
          <p:cNvSpPr>
            <a:spLocks noGrp="1" noChangeArrowheads="1"/>
          </p:cNvSpPr>
          <p:nvPr>
            <p:ph type="title"/>
          </p:nvPr>
        </p:nvSpPr>
        <p:spPr>
          <a:xfrm>
            <a:off x="539750" y="115888"/>
            <a:ext cx="7793038" cy="1143000"/>
          </a:xfrm>
        </p:spPr>
        <p:txBody>
          <a:bodyPr/>
          <a:lstStyle/>
          <a:p>
            <a:r>
              <a:rPr kumimoji="1" lang="zh-TW" altLang="en-US" sz="4000" b="1" smtClean="0">
                <a:solidFill>
                  <a:srgbClr val="0070C0"/>
                </a:solidFill>
                <a:latin typeface="微軟正黑體" pitchFamily="34" charset="-120"/>
              </a:rPr>
              <a:t>採購秘密</a:t>
            </a:r>
            <a:r>
              <a:rPr kumimoji="1" lang="en-US" altLang="zh-TW" sz="2400" b="1" smtClean="0">
                <a:solidFill>
                  <a:srgbClr val="0070C0"/>
                </a:solidFill>
                <a:latin typeface="微軟正黑體" pitchFamily="34" charset="-120"/>
              </a:rPr>
              <a:t>-2</a:t>
            </a:r>
            <a:endParaRPr kumimoji="1" lang="zh-TW" altLang="en-US" sz="3200" b="1" smtClean="0">
              <a:solidFill>
                <a:srgbClr val="0070C0"/>
              </a:solidFill>
              <a:latin typeface="微軟正黑體" pitchFamily="34" charset="-120"/>
            </a:endParaRPr>
          </a:p>
        </p:txBody>
      </p:sp>
      <p:graphicFrame>
        <p:nvGraphicFramePr>
          <p:cNvPr id="1172560" name="Group 80"/>
          <p:cNvGraphicFramePr>
            <a:graphicFrameLocks noGrp="1"/>
          </p:cNvGraphicFramePr>
          <p:nvPr>
            <p:ph type="tbl" idx="1"/>
            <p:extLst>
              <p:ext uri="{D42A27DB-BD31-4B8C-83A1-F6EECF244321}">
                <p14:modId xmlns:p14="http://schemas.microsoft.com/office/powerpoint/2010/main" val="569621611"/>
              </p:ext>
            </p:extLst>
          </p:nvPr>
        </p:nvGraphicFramePr>
        <p:xfrm>
          <a:off x="395536" y="1412776"/>
          <a:ext cx="8486775" cy="4559302"/>
        </p:xfrm>
        <a:graphic>
          <a:graphicData uri="http://schemas.openxmlformats.org/drawingml/2006/table">
            <a:tbl>
              <a:tblPr/>
              <a:tblGrid>
                <a:gridCol w="1223962"/>
                <a:gridCol w="2909888"/>
                <a:gridCol w="1597025"/>
                <a:gridCol w="2755900"/>
              </a:tblGrid>
              <a:tr h="42667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1" i="0" u="none" strike="noStrike" kern="1200" cap="none" normalizeH="0" baseline="0" dirty="0" smtClean="0">
                          <a:ln>
                            <a:noFill/>
                          </a:ln>
                          <a:solidFill>
                            <a:schemeClr val="tx1"/>
                          </a:solidFill>
                          <a:effectLst/>
                          <a:latin typeface="+mj-ea"/>
                          <a:ea typeface="+mj-ea"/>
                          <a:cs typeface="+mn-cs"/>
                        </a:rPr>
                        <a:t>法</a:t>
                      </a:r>
                    </a:p>
                  </a:txBody>
                  <a:tcPr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1" i="0" u="none" strike="noStrike" kern="1200" cap="none" normalizeH="0" baseline="0" dirty="0" smtClean="0">
                          <a:ln>
                            <a:noFill/>
                          </a:ln>
                          <a:solidFill>
                            <a:schemeClr val="tx1"/>
                          </a:solidFill>
                          <a:effectLst/>
                          <a:latin typeface="+mj-ea"/>
                          <a:ea typeface="+mj-ea"/>
                          <a:cs typeface="+mn-cs"/>
                        </a:rPr>
                        <a:t>客體</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1" i="0" u="none" strike="noStrike" kern="1200" cap="none" normalizeH="0" baseline="0" dirty="0" smtClean="0">
                          <a:ln>
                            <a:noFill/>
                          </a:ln>
                          <a:solidFill>
                            <a:schemeClr val="tx1"/>
                          </a:solidFill>
                          <a:effectLst/>
                          <a:latin typeface="+mj-ea"/>
                          <a:ea typeface="+mj-ea"/>
                          <a:cs typeface="+mn-cs"/>
                        </a:rPr>
                        <a:t>保密時機</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200" b="1" i="0" u="none" strike="noStrike" kern="1200" cap="none" normalizeH="0" baseline="0" dirty="0" smtClean="0">
                          <a:ln>
                            <a:noFill/>
                          </a:ln>
                          <a:solidFill>
                            <a:schemeClr val="tx1"/>
                          </a:solidFill>
                          <a:effectLst/>
                          <a:latin typeface="+mj-ea"/>
                          <a:ea typeface="+mj-ea"/>
                          <a:cs typeface="+mn-cs"/>
                        </a:rPr>
                        <a:t>但書（不限）</a:t>
                      </a:r>
                    </a:p>
                  </a:txBody>
                  <a:tcPr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7587">
                <a:tc row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 </a:t>
                      </a:r>
                      <a:r>
                        <a:rPr kumimoji="1" lang="en-US" altLang="zh-TW" sz="1600" b="1" i="0" u="none" strike="noStrike" kern="1200" cap="none" normalizeH="0" baseline="0" dirty="0" err="1" smtClean="0">
                          <a:ln>
                            <a:noFill/>
                          </a:ln>
                          <a:solidFill>
                            <a:schemeClr val="tx1"/>
                          </a:solidFill>
                          <a:effectLst/>
                          <a:latin typeface="+mj-ea"/>
                          <a:ea typeface="+mj-ea"/>
                          <a:cs typeface="+mn-cs"/>
                        </a:rPr>
                        <a:t>57I</a:t>
                      </a:r>
                      <a:r>
                        <a:rPr kumimoji="1" lang="en-US" altLang="zh-TW" sz="1600" b="1" i="0" u="none" strike="noStrike" kern="1200" cap="none" normalizeH="0" baseline="0" dirty="0" smtClean="0">
                          <a:ln>
                            <a:noFill/>
                          </a:ln>
                          <a:solidFill>
                            <a:schemeClr val="tx1"/>
                          </a:solidFill>
                          <a:effectLst/>
                          <a:latin typeface="+mj-ea"/>
                          <a:ea typeface="+mj-ea"/>
                          <a:cs typeface="+mn-cs"/>
                        </a:rPr>
                        <a:t>-1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細</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en-US" altLang="zh-TW" sz="1600" b="1" i="0" u="none" strike="noStrike" kern="1200" cap="none" normalizeH="0" baseline="0" dirty="0" err="1" smtClean="0">
                          <a:ln>
                            <a:noFill/>
                          </a:ln>
                          <a:solidFill>
                            <a:schemeClr val="tx1"/>
                          </a:solidFill>
                          <a:effectLst/>
                          <a:latin typeface="+mj-ea"/>
                          <a:ea typeface="+mj-ea"/>
                          <a:cs typeface="+mn-cs"/>
                        </a:rPr>
                        <a:t>76II</a:t>
                      </a:r>
                      <a:endParaRPr kumimoji="1" lang="en-US" altLang="zh-TW" sz="1600" b="1" i="0" u="none" strike="noStrike" kern="1200" cap="none" normalizeH="0" baseline="0" dirty="0" smtClean="0">
                        <a:ln>
                          <a:noFill/>
                        </a:ln>
                        <a:solidFill>
                          <a:schemeClr val="tx1"/>
                        </a:solidFill>
                        <a:effectLst/>
                        <a:latin typeface="+mj-ea"/>
                        <a:ea typeface="+mj-ea"/>
                        <a:cs typeface="+mn-cs"/>
                      </a:endParaRPr>
                    </a:p>
                  </a:txBody>
                  <a:tcPr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協商程序</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開標程序及內容 </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4">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決標前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決標後：有繼續保密之必要</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smtClean="0">
                          <a:ln>
                            <a:noFill/>
                          </a:ln>
                          <a:solidFill>
                            <a:schemeClr val="tx1"/>
                          </a:solidFill>
                          <a:effectLst/>
                          <a:latin typeface="+mj-ea"/>
                          <a:ea typeface="+mj-ea"/>
                          <a:cs typeface="+mn-cs"/>
                        </a:rPr>
                        <a:t>-</a:t>
                      </a:r>
                    </a:p>
                  </a:txBody>
                  <a:tcPr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234">
                <a:tc vMerge="1">
                  <a:txBody>
                    <a:bodyPr/>
                    <a:lstStyle/>
                    <a:p>
                      <a:endParaRPr lang="zh-TW" altLang="en-US"/>
                    </a:p>
                  </a:txBody>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協商程序</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投標程序及內容 </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335234">
                <a:tc vMerge="1">
                  <a:txBody>
                    <a:bodyPr/>
                    <a:lstStyle/>
                    <a:p>
                      <a:endParaRPr lang="zh-TW" altLang="en-US"/>
                    </a:p>
                  </a:txBody>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協商程序</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審標程序及內容 </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57907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細</a:t>
                      </a:r>
                      <a:r>
                        <a:rPr kumimoji="1" lang="en-US" altLang="zh-TW" sz="1600" b="1" i="0" u="none" strike="noStrike" kern="1200" cap="none" normalizeH="0" baseline="0" smtClean="0">
                          <a:ln>
                            <a:noFill/>
                          </a:ln>
                          <a:solidFill>
                            <a:schemeClr val="tx1"/>
                          </a:solidFill>
                          <a:effectLst/>
                          <a:latin typeface="+mj-ea"/>
                          <a:ea typeface="+mj-ea"/>
                          <a:cs typeface="+mn-cs"/>
                        </a:rPr>
                        <a:t>§78I-7</a:t>
                      </a:r>
                    </a:p>
                  </a:txBody>
                  <a:tcPr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協商程序</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廠商投標文件內容、優缺點及評分 </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03201">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組</a:t>
                      </a:r>
                      <a:r>
                        <a:rPr kumimoji="1" lang="en-US" altLang="zh-TW" sz="1600" b="1" i="0" u="none" strike="noStrike" kern="1200" cap="none" normalizeH="0" baseline="0" dirty="0" smtClean="0">
                          <a:ln>
                            <a:noFill/>
                          </a:ln>
                          <a:solidFill>
                            <a:schemeClr val="tx1"/>
                          </a:solidFill>
                          <a:effectLst/>
                          <a:latin typeface="+mj-ea"/>
                          <a:ea typeface="+mj-ea"/>
                          <a:cs typeface="+mn-cs"/>
                        </a:rPr>
                        <a:t>§6</a:t>
                      </a:r>
                    </a:p>
                  </a:txBody>
                  <a:tcPr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評選委員名單</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rgbClr val="FF3399"/>
                          </a:solidFill>
                          <a:effectLst/>
                          <a:latin typeface="+mj-ea"/>
                          <a:ea typeface="+mj-ea"/>
                          <a:cs typeface="+mn-cs"/>
                        </a:rPr>
                        <a:t>開始評選前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註</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評選</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無法</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出優勝廠商或最有利標後，應予解密</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但經委員會全體委員同意於招標文件中公告委員名單者不限</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訂定或審定招標文件之會議以秘密方式召開且紀錄以密件處理</a:t>
                      </a:r>
                      <a:r>
                        <a:rPr kumimoji="1" lang="en-US" altLang="zh-TW" sz="1200" b="1" i="0" u="none" strike="noStrike" kern="1200" cap="none" normalizeH="0" baseline="0" dirty="0" smtClean="0">
                          <a:ln>
                            <a:noFill/>
                          </a:ln>
                          <a:solidFill>
                            <a:schemeClr val="accent5"/>
                          </a:solidFill>
                          <a:effectLst/>
                          <a:latin typeface="+mj-ea"/>
                          <a:ea typeface="+mj-ea"/>
                          <a:cs typeface="+mn-cs"/>
                        </a:rPr>
                        <a:t>(89</a:t>
                      </a:r>
                      <a:r>
                        <a:rPr kumimoji="1" lang="zh-TW" altLang="en-US" sz="1200" b="1" i="0" u="none" strike="noStrike" kern="1200" cap="none" normalizeH="0" baseline="0" dirty="0" smtClean="0">
                          <a:ln>
                            <a:noFill/>
                          </a:ln>
                          <a:solidFill>
                            <a:schemeClr val="accent5"/>
                          </a:solidFill>
                          <a:effectLst/>
                          <a:latin typeface="+mj-ea"/>
                          <a:ea typeface="+mj-ea"/>
                          <a:cs typeface="+mn-cs"/>
                        </a:rPr>
                        <a:t>工程企字第</a:t>
                      </a:r>
                      <a:r>
                        <a:rPr kumimoji="1" lang="en-US" altLang="zh-TW" sz="1200" b="1" i="0" u="none" strike="noStrike" kern="1200" cap="none" normalizeH="0" baseline="0" dirty="0" smtClean="0">
                          <a:ln>
                            <a:noFill/>
                          </a:ln>
                          <a:solidFill>
                            <a:schemeClr val="accent5"/>
                          </a:solidFill>
                          <a:effectLst/>
                          <a:latin typeface="+mj-ea"/>
                          <a:ea typeface="+mj-ea"/>
                          <a:cs typeface="+mn-cs"/>
                        </a:rPr>
                        <a:t>89025971</a:t>
                      </a:r>
                      <a:r>
                        <a:rPr kumimoji="1" lang="zh-TW" altLang="en-US" sz="1200" b="1" i="0" u="none" strike="noStrike" kern="1200" cap="none" normalizeH="0" baseline="0" dirty="0" smtClean="0">
                          <a:ln>
                            <a:noFill/>
                          </a:ln>
                          <a:solidFill>
                            <a:schemeClr val="accent5"/>
                          </a:solidFill>
                          <a:effectLst/>
                          <a:latin typeface="+mj-ea"/>
                          <a:ea typeface="+mj-ea"/>
                          <a:cs typeface="+mn-cs"/>
                        </a:rPr>
                        <a:t>號 </a:t>
                      </a:r>
                      <a:r>
                        <a:rPr kumimoji="1" lang="en-US" altLang="zh-TW" sz="1200" b="1" i="0" u="none" strike="noStrike" kern="1200" cap="none" normalizeH="0" baseline="0" dirty="0" smtClean="0">
                          <a:ln>
                            <a:noFill/>
                          </a:ln>
                          <a:solidFill>
                            <a:schemeClr val="accent5"/>
                          </a:solidFill>
                          <a:effectLst/>
                          <a:latin typeface="+mj-ea"/>
                          <a:ea typeface="+mj-ea"/>
                          <a:cs typeface="+mn-cs"/>
                        </a:rPr>
                        <a:t>)</a:t>
                      </a:r>
                    </a:p>
                  </a:txBody>
                  <a:tcPr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02297">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審</a:t>
                      </a:r>
                      <a:r>
                        <a:rPr kumimoji="1" lang="en-US" altLang="zh-TW" sz="1600" b="1" i="0" u="none" strike="noStrike" kern="1200" cap="none" normalizeH="0" baseline="0" dirty="0" smtClean="0">
                          <a:ln>
                            <a:noFill/>
                          </a:ln>
                          <a:solidFill>
                            <a:schemeClr val="tx1"/>
                          </a:solidFill>
                          <a:effectLst/>
                          <a:latin typeface="+mj-ea"/>
                          <a:ea typeface="+mj-ea"/>
                          <a:cs typeface="+mn-cs"/>
                        </a:rPr>
                        <a:t>§7</a:t>
                      </a:r>
                    </a:p>
                  </a:txBody>
                  <a:tcPr marT="45697" marB="4569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工作小組擬具評比報告及本委員會審查、議決等評選作業</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評選</a:t>
                      </a:r>
                      <a:r>
                        <a:rPr kumimoji="1" lang="zh-TW" altLang="en-US" sz="1600" b="1" i="0" u="none" strike="noStrike" kern="1200" cap="none" normalizeH="0" baseline="0" dirty="0" smtClean="0">
                          <a:ln>
                            <a:noFill/>
                          </a:ln>
                          <a:solidFill>
                            <a:srgbClr val="FF3399"/>
                          </a:solidFill>
                          <a:effectLst/>
                          <a:latin typeface="+mj-ea"/>
                          <a:ea typeface="+mj-ea"/>
                          <a:cs typeface="+mn-cs"/>
                        </a:rPr>
                        <a:t>前</a:t>
                      </a:r>
                      <a:r>
                        <a:rPr kumimoji="1" lang="zh-TW" altLang="en-US" sz="1600" b="1" i="0" u="none" strike="noStrike" kern="1200" cap="none" normalizeH="0" baseline="0" dirty="0" smtClean="0">
                          <a:ln>
                            <a:noFill/>
                          </a:ln>
                          <a:solidFill>
                            <a:srgbClr val="FF3399"/>
                          </a:solidFill>
                          <a:effectLst/>
                          <a:latin typeface="新細明體"/>
                          <a:ea typeface="新細明體"/>
                          <a:cs typeface="+mn-cs"/>
                        </a:rPr>
                        <a:t>、</a:t>
                      </a:r>
                      <a:r>
                        <a:rPr kumimoji="1" lang="zh-TW" altLang="en-US" sz="1600" b="1" i="0" u="none" strike="noStrike" kern="1200" cap="none" normalizeH="0" baseline="0" dirty="0" smtClean="0">
                          <a:ln>
                            <a:noFill/>
                          </a:ln>
                          <a:solidFill>
                            <a:srgbClr val="FF3399"/>
                          </a:solidFill>
                          <a:effectLst/>
                          <a:latin typeface="+mj-ea"/>
                          <a:ea typeface="+mj-ea"/>
                          <a:cs typeface="+mn-cs"/>
                        </a:rPr>
                        <a:t>時</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記名秘密</a:t>
                      </a:r>
                    </a:p>
                  </a:txBody>
                  <a:tcPr marT="45697" marB="4569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697" marB="4569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6119"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lnSpc>
                <a:spcPct val="80000"/>
              </a:lnSpc>
              <a:spcBef>
                <a:spcPct val="0"/>
              </a:spcBef>
              <a:buClrTx/>
              <a:buSzTx/>
              <a:buFontTx/>
              <a:buNone/>
            </a:pPr>
            <a:fld id="{7E8A1367-45B4-416E-B3B2-EAB9D5D30DBB}" type="slidenum">
              <a:rPr lang="en-US" altLang="zh-TW" sz="1200" smtClean="0">
                <a:solidFill>
                  <a:srgbClr val="FFFFFF"/>
                </a:solidFill>
                <a:latin typeface="Tahoma" pitchFamily="34" charset="0"/>
                <a:ea typeface="新細明體" charset="-120"/>
              </a:rPr>
              <a:pPr eaLnBrk="1" hangingPunct="1">
                <a:lnSpc>
                  <a:spcPct val="80000"/>
                </a:lnSpc>
                <a:spcBef>
                  <a:spcPct val="0"/>
                </a:spcBef>
                <a:buClrTx/>
                <a:buSzTx/>
                <a:buFontTx/>
                <a:buNone/>
              </a:pPr>
              <a:t>75</a:t>
            </a:fld>
            <a:endParaRPr lang="en-US" altLang="zh-TW" sz="1200" smtClean="0">
              <a:solidFill>
                <a:srgbClr val="FFFFFF"/>
              </a:solidFill>
              <a:latin typeface="Tahoma" pitchFamily="34" charset="0"/>
              <a:ea typeface="新細明體" charset="-120"/>
            </a:endParaRPr>
          </a:p>
        </p:txBody>
      </p:sp>
    </p:spTree>
    <p:extLst>
      <p:ext uri="{BB962C8B-B14F-4D97-AF65-F5344CB8AC3E}">
        <p14:creationId xmlns:p14="http://schemas.microsoft.com/office/powerpoint/2010/main" val="4578478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1188" y="188913"/>
            <a:ext cx="8208962" cy="1143000"/>
          </a:xfrm>
        </p:spPr>
        <p:txBody>
          <a:bodyPr/>
          <a:lstStyle/>
          <a:p>
            <a:r>
              <a:rPr kumimoji="1" lang="zh-TW" altLang="en-US" sz="4000" b="1" smtClean="0">
                <a:solidFill>
                  <a:srgbClr val="0070C0"/>
                </a:solidFill>
                <a:latin typeface="微軟正黑體" pitchFamily="34" charset="-120"/>
              </a:rPr>
              <a:t>採購秘密</a:t>
            </a:r>
            <a:r>
              <a:rPr kumimoji="1" lang="en-US" altLang="zh-TW" sz="2800" b="1" smtClean="0">
                <a:solidFill>
                  <a:srgbClr val="0070C0"/>
                </a:solidFill>
                <a:latin typeface="微軟正黑體" pitchFamily="34" charset="-120"/>
              </a:rPr>
              <a:t>-3</a:t>
            </a:r>
            <a:endParaRPr kumimoji="1" lang="zh-TW" altLang="en-US" sz="2800" b="1" smtClean="0">
              <a:solidFill>
                <a:srgbClr val="0070C0"/>
              </a:solidFill>
              <a:latin typeface="微軟正黑體" pitchFamily="34" charset="-120"/>
            </a:endParaRPr>
          </a:p>
        </p:txBody>
      </p:sp>
      <p:graphicFrame>
        <p:nvGraphicFramePr>
          <p:cNvPr id="1169555" name="Group 147"/>
          <p:cNvGraphicFramePr>
            <a:graphicFrameLocks noGrp="1"/>
          </p:cNvGraphicFramePr>
          <p:nvPr>
            <p:ph type="tbl" idx="1"/>
            <p:extLst>
              <p:ext uri="{D42A27DB-BD31-4B8C-83A1-F6EECF244321}">
                <p14:modId xmlns:p14="http://schemas.microsoft.com/office/powerpoint/2010/main" val="4009563913"/>
              </p:ext>
            </p:extLst>
          </p:nvPr>
        </p:nvGraphicFramePr>
        <p:xfrm>
          <a:off x="467544" y="1340768"/>
          <a:ext cx="8421688" cy="3959226"/>
        </p:xfrm>
        <a:graphic>
          <a:graphicData uri="http://schemas.openxmlformats.org/drawingml/2006/table">
            <a:tbl>
              <a:tblPr/>
              <a:tblGrid>
                <a:gridCol w="990600"/>
                <a:gridCol w="1967880"/>
                <a:gridCol w="2160240"/>
                <a:gridCol w="3302968"/>
              </a:tblGrid>
              <a:tr h="44441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法</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客體</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保密時機</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但書</a:t>
                      </a:r>
                      <a:r>
                        <a:rPr kumimoji="1" lang="en-US" altLang="zh-TW" sz="1600" b="1" i="0" u="none" strike="noStrike" kern="1200" cap="none" normalizeH="0" baseline="0" smtClean="0">
                          <a:ln>
                            <a:noFill/>
                          </a:ln>
                          <a:solidFill>
                            <a:schemeClr val="tx1"/>
                          </a:solidFill>
                          <a:effectLst/>
                          <a:latin typeface="+mj-ea"/>
                          <a:ea typeface="+mj-ea"/>
                          <a:cs typeface="+mn-cs"/>
                        </a:rPr>
                        <a:t>(</a:t>
                      </a:r>
                      <a:r>
                        <a:rPr kumimoji="1" lang="zh-TW" altLang="en-US" sz="1600" b="1" i="0" u="none" strike="noStrike" kern="1200" cap="none" normalizeH="0" baseline="0" smtClean="0">
                          <a:ln>
                            <a:noFill/>
                          </a:ln>
                          <a:solidFill>
                            <a:schemeClr val="tx1"/>
                          </a:solidFill>
                          <a:effectLst/>
                          <a:latin typeface="+mj-ea"/>
                          <a:ea typeface="+mj-ea"/>
                          <a:cs typeface="+mn-cs"/>
                        </a:rPr>
                        <a:t>不限</a:t>
                      </a:r>
                      <a:r>
                        <a:rPr kumimoji="1" lang="en-US" altLang="zh-TW" sz="1600" b="1" i="0" u="none" strike="noStrike" kern="1200" cap="none" normalizeH="0" baseline="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8966">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最有利</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en-US" altLang="zh-TW" sz="1600" b="1" i="0" u="none" strike="noStrike" kern="1200" cap="none" normalizeH="0" baseline="0" dirty="0" err="1" smtClean="0">
                          <a:ln>
                            <a:noFill/>
                          </a:ln>
                          <a:solidFill>
                            <a:schemeClr val="tx1"/>
                          </a:solidFill>
                          <a:effectLst/>
                          <a:latin typeface="+mj-ea"/>
                          <a:ea typeface="+mj-ea"/>
                          <a:cs typeface="+mn-cs"/>
                        </a:rPr>
                        <a:t>20II</a:t>
                      </a:r>
                      <a:endParaRPr kumimoji="1" lang="en-US" altLang="zh-TW" sz="1600" b="1" i="0" u="none" strike="noStrike" kern="1200" cap="none" normalizeH="0" baseline="0" dirty="0" smtClean="0">
                        <a:ln>
                          <a:noFill/>
                        </a:ln>
                        <a:solidFill>
                          <a:schemeClr val="tx1"/>
                        </a:solidFill>
                        <a:effectLst/>
                        <a:latin typeface="+mj-ea"/>
                        <a:ea typeface="+mj-ea"/>
                        <a:cs typeface="+mn-cs"/>
                      </a:endParaRP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會議紀錄及機關於委員評選後彙總製作之</a:t>
                      </a:r>
                      <a:r>
                        <a:rPr kumimoji="1" lang="zh-TW" altLang="en-US" sz="1600" b="1" i="0" u="none" strike="noStrike" kern="1200" cap="none" normalizeH="0" baseline="0" dirty="0" smtClean="0">
                          <a:ln>
                            <a:noFill/>
                          </a:ln>
                          <a:solidFill>
                            <a:srgbClr val="FF3399"/>
                          </a:solidFill>
                          <a:effectLst/>
                          <a:latin typeface="+mj-ea"/>
                          <a:ea typeface="+mj-ea"/>
                          <a:cs typeface="+mn-cs"/>
                        </a:rPr>
                        <a:t>總表</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評選前</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評選後</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涉及個別廠商機密</a:t>
                      </a: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TW" altLang="en-US" sz="1600" b="1" i="0" u="none" strike="noStrike" kern="1200" cap="none" normalizeH="0" baseline="0" dirty="0" smtClean="0">
                          <a:ln>
                            <a:noFill/>
                          </a:ln>
                          <a:solidFill>
                            <a:schemeClr val="tx1"/>
                          </a:solidFill>
                          <a:effectLst/>
                          <a:latin typeface="+mj-ea"/>
                          <a:ea typeface="+mj-ea"/>
                          <a:cs typeface="+mn-cs"/>
                        </a:rPr>
                        <a:t>評選後</a:t>
                      </a:r>
                      <a:r>
                        <a:rPr kumimoji="1" lang="zh-TW" altLang="en-US" sz="1600" b="1" i="0" u="none" strike="noStrike" kern="1200" cap="none" normalizeH="0" baseline="0" dirty="0" smtClean="0">
                          <a:ln>
                            <a:noFill/>
                          </a:ln>
                          <a:solidFill>
                            <a:schemeClr val="tx1"/>
                          </a:solidFill>
                          <a:effectLst/>
                          <a:latin typeface="微軟正黑體"/>
                          <a:ea typeface="微軟正黑體"/>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除涉及個別廠商之商業機密者外，投標廠商並得申請閱覽、抄寫、複印或攝影</a:t>
                      </a:r>
                      <a:r>
                        <a:rPr kumimoji="1" lang="zh-TW" altLang="en-US" sz="1200" b="1" i="0" u="none" strike="noStrike" kern="1200" cap="none" normalizeH="0" baseline="0" dirty="0" smtClean="0">
                          <a:ln>
                            <a:noFill/>
                          </a:ln>
                          <a:solidFill>
                            <a:schemeClr val="tx1"/>
                          </a:solidFill>
                          <a:effectLst/>
                          <a:latin typeface="+mj-ea"/>
                          <a:ea typeface="+mj-ea"/>
                          <a:cs typeface="+mn-cs"/>
                        </a:rPr>
                        <a:t>。</a:t>
                      </a:r>
                      <a:endParaRPr kumimoji="1" lang="en-US" altLang="zh-TW" sz="1200" b="1" i="0" u="none" strike="noStrike" kern="1200" cap="none" normalizeH="0" baseline="0" dirty="0" smtClean="0">
                        <a:ln>
                          <a:noFill/>
                        </a:ln>
                        <a:solidFill>
                          <a:schemeClr val="tx1"/>
                        </a:solidFill>
                        <a:effectLst/>
                        <a:latin typeface="+mj-ea"/>
                        <a:ea typeface="+mj-ea"/>
                        <a:cs typeface="+mn-cs"/>
                      </a:endParaRP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38049">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最有利</a:t>
                      </a:r>
                      <a:r>
                        <a:rPr kumimoji="1" lang="en-US" altLang="zh-TW" sz="1600" b="1" i="0" u="none" strike="noStrike" kern="1200" cap="none" normalizeH="0" baseline="0" smtClean="0">
                          <a:ln>
                            <a:noFill/>
                          </a:ln>
                          <a:solidFill>
                            <a:schemeClr val="tx1"/>
                          </a:solidFill>
                          <a:effectLst/>
                          <a:latin typeface="+mj-ea"/>
                          <a:ea typeface="+mj-ea"/>
                          <a:cs typeface="+mn-cs"/>
                        </a:rPr>
                        <a:t>§20III</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rgbClr val="FF3399"/>
                          </a:solidFill>
                          <a:effectLst/>
                          <a:latin typeface="+mj-ea"/>
                          <a:ea typeface="+mj-ea"/>
                          <a:cs typeface="+mn-cs"/>
                        </a:rPr>
                        <a:t>各</a:t>
                      </a:r>
                      <a:r>
                        <a:rPr kumimoji="1" lang="zh-TW" altLang="en-US" sz="1600" b="1" i="0" u="none" strike="noStrike" kern="1200" cap="none" normalizeH="0" baseline="0" dirty="0" smtClean="0">
                          <a:ln>
                            <a:noFill/>
                          </a:ln>
                          <a:solidFill>
                            <a:schemeClr val="tx1"/>
                          </a:solidFill>
                          <a:effectLst/>
                          <a:latin typeface="+mj-ea"/>
                          <a:ea typeface="+mj-ea"/>
                          <a:cs typeface="+mn-cs"/>
                        </a:rPr>
                        <a:t>出席委員之評分或序位</a:t>
                      </a:r>
                      <a:r>
                        <a:rPr kumimoji="1" lang="zh-TW" altLang="en-US" sz="1600" b="1" i="0" u="none" strike="noStrike" kern="1200" cap="none" normalizeH="0" baseline="0" dirty="0" smtClean="0">
                          <a:ln>
                            <a:noFill/>
                          </a:ln>
                          <a:solidFill>
                            <a:srgbClr val="FF3399"/>
                          </a:solidFill>
                          <a:effectLst/>
                          <a:latin typeface="+mj-ea"/>
                          <a:ea typeface="+mj-ea"/>
                          <a:cs typeface="+mn-cs"/>
                        </a:rPr>
                        <a:t>評比表</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除法令另有規定外，應保守秘密，不得申請閱覽、抄寫、複印或攝影。</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94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審</a:t>
                      </a:r>
                      <a:r>
                        <a:rPr kumimoji="1" lang="en-US" altLang="zh-TW" sz="1600" b="1" i="0" u="none" strike="noStrike" kern="1200" cap="none" normalizeH="0" baseline="0" smtClean="0">
                          <a:ln>
                            <a:noFill/>
                          </a:ln>
                          <a:solidFill>
                            <a:schemeClr val="tx1"/>
                          </a:solidFill>
                          <a:effectLst/>
                          <a:latin typeface="+mj-ea"/>
                          <a:ea typeface="+mj-ea"/>
                          <a:cs typeface="+mn-cs"/>
                        </a:rPr>
                        <a:t>§8</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評選程序及內容</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通知廠商</a:t>
                      </a:r>
                      <a:r>
                        <a:rPr kumimoji="1" lang="zh-TW" altLang="en-US" sz="1600" b="1" i="0" u="none" strike="noStrike" kern="1200" cap="none" normalizeH="0" baseline="0" dirty="0" smtClean="0">
                          <a:ln>
                            <a:noFill/>
                          </a:ln>
                          <a:solidFill>
                            <a:srgbClr val="FF3399"/>
                          </a:solidFill>
                          <a:effectLst/>
                          <a:latin typeface="+mj-ea"/>
                          <a:ea typeface="+mj-ea"/>
                          <a:cs typeface="+mn-cs"/>
                        </a:rPr>
                        <a:t>說明</a:t>
                      </a:r>
                      <a:r>
                        <a:rPr kumimoji="1" lang="zh-TW" altLang="en-US" sz="1600" b="1" i="0" u="none" strike="noStrike" kern="1200" cap="none" normalizeH="0" baseline="0" dirty="0" smtClean="0">
                          <a:ln>
                            <a:noFill/>
                          </a:ln>
                          <a:solidFill>
                            <a:schemeClr val="tx1"/>
                          </a:solidFill>
                          <a:effectLst/>
                          <a:latin typeface="+mj-ea"/>
                          <a:ea typeface="+mj-ea"/>
                          <a:cs typeface="+mn-cs"/>
                        </a:rPr>
                        <a:t>、減價、協商、更改原報內容或重新報價時 </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34854">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smtClean="0">
                          <a:ln>
                            <a:noFill/>
                          </a:ln>
                          <a:solidFill>
                            <a:schemeClr val="tx1"/>
                          </a:solidFill>
                          <a:effectLst/>
                          <a:latin typeface="+mj-ea"/>
                          <a:ea typeface="+mj-ea"/>
                          <a:cs typeface="+mn-cs"/>
                        </a:rPr>
                        <a:t>審</a:t>
                      </a:r>
                      <a:r>
                        <a:rPr kumimoji="1" lang="en-US" altLang="zh-TW" sz="1600" b="1" i="0" u="none" strike="noStrike" kern="1200" cap="none" normalizeH="0" baseline="0" smtClean="0">
                          <a:ln>
                            <a:noFill/>
                          </a:ln>
                          <a:solidFill>
                            <a:schemeClr val="tx1"/>
                          </a:solidFill>
                          <a:effectLst/>
                          <a:latin typeface="+mj-ea"/>
                          <a:ea typeface="+mj-ea"/>
                          <a:cs typeface="+mn-cs"/>
                        </a:rPr>
                        <a:t>§13</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受評廠商之資料</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服務建議書等</a:t>
                      </a: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kern="1200" cap="none" normalizeH="0" baseline="0" dirty="0" smtClean="0">
                          <a:ln>
                            <a:noFill/>
                          </a:ln>
                          <a:solidFill>
                            <a:schemeClr val="tx1"/>
                          </a:solidFill>
                          <a:effectLst/>
                          <a:latin typeface="+mj-ea"/>
                          <a:ea typeface="+mj-ea"/>
                          <a:cs typeface="+mn-cs"/>
                        </a:rPr>
                        <a:t>除供公務上使用</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en-US" altLang="zh-TW" sz="1600" b="1" i="0" u="none" strike="noStrike" kern="1200" cap="none" normalizeH="0" baseline="0" dirty="0" smtClean="0">
                          <a:ln>
                            <a:noFill/>
                          </a:ln>
                          <a:solidFill>
                            <a:srgbClr val="FF3399"/>
                          </a:solidFill>
                          <a:effectLst/>
                          <a:latin typeface="+mj-ea"/>
                          <a:ea typeface="+mj-ea"/>
                          <a:cs typeface="+mn-cs"/>
                        </a:rPr>
                        <a:t>ex.</a:t>
                      </a:r>
                      <a:r>
                        <a:rPr kumimoji="1" lang="zh-TW" altLang="en-US" sz="1600" b="1" i="0" u="none" strike="noStrike" kern="1200" cap="none" normalizeH="0" baseline="0" dirty="0" smtClean="0">
                          <a:ln>
                            <a:noFill/>
                          </a:ln>
                          <a:solidFill>
                            <a:srgbClr val="FF3399"/>
                          </a:solidFill>
                          <a:effectLst/>
                          <a:latin typeface="+mj-ea"/>
                          <a:ea typeface="+mj-ea"/>
                          <a:cs typeface="+mn-cs"/>
                        </a:rPr>
                        <a:t>獎勵金所列用途</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或法令另有規定外 </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僅</a:t>
                      </a:r>
                      <a:r>
                        <a:rPr kumimoji="1" lang="en-US" altLang="zh-TW" sz="1600" b="1" i="0" u="none" strike="noStrike" kern="1200" cap="none" normalizeH="0" baseline="0" dirty="0" smtClean="0">
                          <a:ln>
                            <a:noFill/>
                          </a:ln>
                          <a:solidFill>
                            <a:schemeClr val="tx1"/>
                          </a:solidFill>
                          <a:effectLst/>
                          <a:latin typeface="+mj-ea"/>
                          <a:ea typeface="+mj-ea"/>
                          <a:cs typeface="+mn-cs"/>
                        </a:rPr>
                        <a:t>:</a:t>
                      </a:r>
                      <a:r>
                        <a:rPr kumimoji="1" lang="zh-TW" altLang="en-US" sz="1600" b="1" i="0" u="none" strike="noStrike" kern="1200" cap="none" normalizeH="0" baseline="0" dirty="0" smtClean="0">
                          <a:ln>
                            <a:noFill/>
                          </a:ln>
                          <a:solidFill>
                            <a:schemeClr val="tx1"/>
                          </a:solidFill>
                          <a:effectLst/>
                          <a:latin typeface="+mj-ea"/>
                          <a:ea typeface="+mj-ea"/>
                          <a:cs typeface="+mn-cs"/>
                        </a:rPr>
                        <a:t>委員會委員及參與評選工作之人員 </a:t>
                      </a:r>
                      <a:r>
                        <a:rPr kumimoji="1" lang="en-US" altLang="zh-TW" sz="1600" b="1" i="0" u="none" strike="noStrike" kern="1200" cap="none" normalizeH="0" baseline="0" dirty="0" smtClean="0">
                          <a:ln>
                            <a:noFill/>
                          </a:ln>
                          <a:solidFill>
                            <a:schemeClr val="tx1"/>
                          </a:solidFill>
                          <a:effectLst/>
                          <a:latin typeface="+mj-ea"/>
                          <a:ea typeface="+mj-ea"/>
                          <a:cs typeface="+mn-cs"/>
                        </a:rPr>
                        <a:t>)</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7139"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eaLnBrk="1" hangingPunct="1">
              <a:lnSpc>
                <a:spcPct val="80000"/>
              </a:lnSpc>
              <a:spcBef>
                <a:spcPct val="0"/>
              </a:spcBef>
              <a:buClrTx/>
              <a:buSzTx/>
              <a:buFontTx/>
              <a:buNone/>
            </a:pPr>
            <a:fld id="{CA206DEB-91C4-489C-83D7-86927BC32AAF}" type="slidenum">
              <a:rPr lang="en-US" altLang="zh-TW" sz="1200" smtClean="0">
                <a:solidFill>
                  <a:srgbClr val="FFFFFF"/>
                </a:solidFill>
                <a:latin typeface="Tahoma" pitchFamily="34" charset="0"/>
                <a:ea typeface="新細明體" charset="-120"/>
              </a:rPr>
              <a:pPr eaLnBrk="1" hangingPunct="1">
                <a:lnSpc>
                  <a:spcPct val="80000"/>
                </a:lnSpc>
                <a:spcBef>
                  <a:spcPct val="0"/>
                </a:spcBef>
                <a:buClrTx/>
                <a:buSzTx/>
                <a:buFontTx/>
                <a:buNone/>
              </a:pPr>
              <a:t>76</a:t>
            </a:fld>
            <a:endParaRPr lang="en-US" altLang="zh-TW" sz="1200" smtClean="0">
              <a:solidFill>
                <a:srgbClr val="FFFFFF"/>
              </a:solidFill>
              <a:latin typeface="Tahoma" pitchFamily="34" charset="0"/>
              <a:ea typeface="新細明體" charset="-120"/>
            </a:endParaRPr>
          </a:p>
        </p:txBody>
      </p:sp>
      <p:sp>
        <p:nvSpPr>
          <p:cNvPr id="47140" name="文字方塊 2"/>
          <p:cNvSpPr txBox="1">
            <a:spLocks noChangeArrowheads="1"/>
          </p:cNvSpPr>
          <p:nvPr/>
        </p:nvSpPr>
        <p:spPr bwMode="auto">
          <a:xfrm>
            <a:off x="3995936" y="5517232"/>
            <a:ext cx="4895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ea typeface="微軟正黑體" pitchFamily="34" charset="-12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ea typeface="微軟正黑體" pitchFamily="34" charset="-12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ea typeface="微軟正黑體" pitchFamily="34" charset="-12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ea typeface="微軟正黑體" pitchFamily="34" charset="-12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ea typeface="微軟正黑體" pitchFamily="34" charset="-120"/>
              </a:defRPr>
            </a:lvl9pPr>
          </a:lstStyle>
          <a:p>
            <a:pPr>
              <a:lnSpc>
                <a:spcPts val="1400"/>
              </a:lnSpc>
              <a:spcBef>
                <a:spcPct val="0"/>
              </a:spcBef>
              <a:buClrTx/>
              <a:buSzTx/>
              <a:buFontTx/>
              <a:buNone/>
            </a:pPr>
            <a:r>
              <a:rPr lang="zh-TW" altLang="en-US" sz="1400" b="0" dirty="0">
                <a:solidFill>
                  <a:srgbClr val="000000"/>
                </a:solidFill>
                <a:latin typeface="微軟正黑體" pitchFamily="34" charset="-120"/>
              </a:rPr>
              <a:t>政府資訊公開法</a:t>
            </a:r>
            <a:endParaRPr lang="en-US" altLang="zh-TW" sz="1400" b="0" dirty="0">
              <a:solidFill>
                <a:srgbClr val="000000"/>
              </a:solidFill>
              <a:latin typeface="微軟正黑體" pitchFamily="34" charset="-120"/>
            </a:endParaRPr>
          </a:p>
          <a:p>
            <a:pPr>
              <a:lnSpc>
                <a:spcPts val="1400"/>
              </a:lnSpc>
              <a:spcBef>
                <a:spcPct val="0"/>
              </a:spcBef>
              <a:buClrTx/>
              <a:buSzTx/>
              <a:buFontTx/>
              <a:buNone/>
            </a:pPr>
            <a:r>
              <a:rPr lang="zh-TW" altLang="en-US" sz="1400" b="0" dirty="0">
                <a:solidFill>
                  <a:srgbClr val="000000"/>
                </a:solidFill>
                <a:latin typeface="微軟正黑體" pitchFamily="34" charset="-120"/>
              </a:rPr>
              <a:t>八、書面之公共工程及採購契約。</a:t>
            </a:r>
            <a:endParaRPr lang="en-US" altLang="zh-TW" sz="1400" b="0" dirty="0">
              <a:solidFill>
                <a:srgbClr val="000000"/>
              </a:solidFill>
              <a:latin typeface="微軟正黑體" pitchFamily="34" charset="-120"/>
            </a:endParaRPr>
          </a:p>
          <a:p>
            <a:pPr>
              <a:lnSpc>
                <a:spcPts val="1400"/>
              </a:lnSpc>
              <a:spcBef>
                <a:spcPct val="0"/>
              </a:spcBef>
              <a:buClrTx/>
              <a:buSzTx/>
              <a:buFontTx/>
              <a:buNone/>
            </a:pPr>
            <a:r>
              <a:rPr lang="zh-TW" altLang="zh-TW" sz="1400" dirty="0">
                <a:solidFill>
                  <a:srgbClr val="000000"/>
                </a:solidFill>
                <a:latin typeface="微軟正黑體" pitchFamily="34" charset="-120"/>
              </a:rPr>
              <a:t>採購契約範本</a:t>
            </a:r>
            <a:endParaRPr lang="en-US" altLang="zh-TW" sz="1400" dirty="0">
              <a:solidFill>
                <a:srgbClr val="000000"/>
              </a:solidFill>
              <a:latin typeface="微軟正黑體" pitchFamily="34" charset="-120"/>
            </a:endParaRPr>
          </a:p>
          <a:p>
            <a:pPr>
              <a:lnSpc>
                <a:spcPts val="1400"/>
              </a:lnSpc>
              <a:spcBef>
                <a:spcPct val="0"/>
              </a:spcBef>
              <a:buClrTx/>
              <a:buSzTx/>
              <a:buFontTx/>
              <a:buNone/>
            </a:pPr>
            <a:r>
              <a:rPr lang="zh-TW" altLang="zh-TW" sz="1400" dirty="0">
                <a:solidFill>
                  <a:srgbClr val="000000"/>
                </a:solidFill>
                <a:latin typeface="微軟正黑體" pitchFamily="34" charset="-120"/>
              </a:rPr>
              <a:t>第</a:t>
            </a:r>
            <a:r>
              <a:rPr lang="en-US" altLang="zh-TW" sz="1400" dirty="0">
                <a:solidFill>
                  <a:srgbClr val="000000"/>
                </a:solidFill>
                <a:latin typeface="微軟正黑體" pitchFamily="34" charset="-120"/>
              </a:rPr>
              <a:t>1</a:t>
            </a:r>
            <a:r>
              <a:rPr lang="zh-TW" altLang="zh-TW" sz="1400" dirty="0">
                <a:solidFill>
                  <a:srgbClr val="000000"/>
                </a:solidFill>
                <a:latin typeface="微軟正黑體" pitchFamily="34" charset="-120"/>
              </a:rPr>
              <a:t>條　契約文件及效力</a:t>
            </a:r>
            <a:endParaRPr lang="en-US" altLang="zh-TW" sz="1400" b="0" dirty="0">
              <a:solidFill>
                <a:srgbClr val="000000"/>
              </a:solidFill>
              <a:latin typeface="微軟正黑體" pitchFamily="34" charset="-120"/>
            </a:endParaRPr>
          </a:p>
          <a:p>
            <a:pPr>
              <a:lnSpc>
                <a:spcPts val="1400"/>
              </a:lnSpc>
              <a:spcBef>
                <a:spcPct val="0"/>
              </a:spcBef>
              <a:buClrTx/>
              <a:buSzTx/>
              <a:buFontTx/>
              <a:buNone/>
            </a:pPr>
            <a:r>
              <a:rPr lang="en-US" altLang="zh-TW" sz="1400" b="0" dirty="0">
                <a:solidFill>
                  <a:srgbClr val="000000"/>
                </a:solidFill>
                <a:latin typeface="微軟正黑體" pitchFamily="34" charset="-120"/>
              </a:rPr>
              <a:t>(</a:t>
            </a:r>
            <a:r>
              <a:rPr lang="zh-TW" altLang="zh-TW" sz="1400" b="0" dirty="0">
                <a:solidFill>
                  <a:srgbClr val="000000"/>
                </a:solidFill>
                <a:latin typeface="微軟正黑體" pitchFamily="34" charset="-120"/>
              </a:rPr>
              <a:t>一</a:t>
            </a:r>
            <a:r>
              <a:rPr lang="en-US" altLang="zh-TW" sz="1400" b="0" dirty="0">
                <a:solidFill>
                  <a:srgbClr val="000000"/>
                </a:solidFill>
                <a:latin typeface="微軟正黑體" pitchFamily="34" charset="-120"/>
              </a:rPr>
              <a:t>)</a:t>
            </a:r>
            <a:r>
              <a:rPr lang="zh-TW" altLang="zh-TW" sz="1400" b="0" dirty="0">
                <a:solidFill>
                  <a:srgbClr val="000000"/>
                </a:solidFill>
                <a:latin typeface="微軟正黑體" pitchFamily="34" charset="-120"/>
              </a:rPr>
              <a:t>契約包括下列文件：</a:t>
            </a:r>
            <a:r>
              <a:rPr lang="en-US" altLang="zh-TW" sz="1400" b="0" dirty="0">
                <a:solidFill>
                  <a:srgbClr val="000000"/>
                </a:solidFill>
                <a:latin typeface="微軟正黑體" pitchFamily="34" charset="-120"/>
              </a:rPr>
              <a:t>5.</a:t>
            </a:r>
            <a:r>
              <a:rPr lang="zh-TW" altLang="zh-TW" sz="1400" b="0" dirty="0">
                <a:solidFill>
                  <a:srgbClr val="000000"/>
                </a:solidFill>
                <a:latin typeface="微軟正黑體" pitchFamily="34" charset="-120"/>
              </a:rPr>
              <a:t>依契約所提出之履約文件或資料。</a:t>
            </a:r>
            <a:endParaRPr lang="zh-TW" altLang="en-US" sz="1400" b="0" dirty="0">
              <a:solidFill>
                <a:srgbClr val="000000"/>
              </a:solidFill>
              <a:latin typeface="微軟正黑體" pitchFamily="34" charset="-120"/>
            </a:endParaRPr>
          </a:p>
        </p:txBody>
      </p:sp>
    </p:spTree>
    <p:extLst>
      <p:ext uri="{BB962C8B-B14F-4D97-AF65-F5344CB8AC3E}">
        <p14:creationId xmlns:p14="http://schemas.microsoft.com/office/powerpoint/2010/main" val="37049576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850" y="404813"/>
            <a:ext cx="8404225" cy="647700"/>
          </a:xfrm>
        </p:spPr>
        <p:txBody>
          <a:bodyPr>
            <a:normAutofit/>
          </a:bodyPr>
          <a:lstStyle/>
          <a:p>
            <a:r>
              <a:rPr kumimoji="1" lang="zh-TW" altLang="en-US" sz="4000" b="1" dirty="0" smtClean="0">
                <a:solidFill>
                  <a:srgbClr val="0070C0"/>
                </a:solidFill>
                <a:latin typeface="微軟正黑體" pitchFamily="34" charset="-120"/>
              </a:rPr>
              <a:t>政府採購法罰則－加重洩密刑責</a:t>
            </a:r>
          </a:p>
        </p:txBody>
      </p:sp>
      <p:graphicFrame>
        <p:nvGraphicFramePr>
          <p:cNvPr id="662614" name="Group 86"/>
          <p:cNvGraphicFramePr>
            <a:graphicFrameLocks noGrp="1"/>
          </p:cNvGraphicFramePr>
          <p:nvPr>
            <p:ph type="tbl" idx="1"/>
          </p:nvPr>
        </p:nvGraphicFramePr>
        <p:xfrm>
          <a:off x="468313" y="1125538"/>
          <a:ext cx="8421687" cy="5619849"/>
        </p:xfrm>
        <a:graphic>
          <a:graphicData uri="http://schemas.openxmlformats.org/drawingml/2006/table">
            <a:tbl>
              <a:tblPr/>
              <a:tblGrid>
                <a:gridCol w="2519362"/>
                <a:gridCol w="798513"/>
                <a:gridCol w="649287"/>
                <a:gridCol w="2770188"/>
                <a:gridCol w="1684337"/>
              </a:tblGrid>
              <a:tr h="457160">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2000" b="1" i="0" u="none" strike="noStrike" cap="none" normalizeH="0" baseline="0" dirty="0" smtClean="0">
                        <a:ln>
                          <a:noFill/>
                        </a:ln>
                        <a:solidFill>
                          <a:schemeClr val="tx1"/>
                        </a:solidFill>
                        <a:effectLst/>
                        <a:latin typeface="+mj-ea"/>
                        <a:ea typeface="+mj-ea"/>
                      </a:endParaRP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w="12700" cap="flat" cmpd="sng" algn="ctr">
                      <a:solidFill>
                        <a:schemeClr val="tx1"/>
                      </a:solidFill>
                      <a:prstDash val="solid"/>
                      <a:miter lim="800000"/>
                      <a:headEnd type="none" w="med" len="med"/>
                      <a:tailEnd type="none" w="med" len="med"/>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mj-ea"/>
                          <a:ea typeface="+mj-ea"/>
                        </a:rPr>
                        <a:t>依據</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mj-ea"/>
                          <a:ea typeface="+mj-ea"/>
                        </a:rPr>
                        <a:t>未遂</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mj-ea"/>
                          <a:ea typeface="+mj-ea"/>
                        </a:rPr>
                        <a:t>有期徒刑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800" b="1" i="0" u="none" strike="noStrike" cap="none" normalizeH="0" baseline="0" smtClean="0">
                          <a:ln>
                            <a:noFill/>
                          </a:ln>
                          <a:solidFill>
                            <a:schemeClr val="tx1"/>
                          </a:solidFill>
                          <a:effectLst/>
                          <a:latin typeface="+mj-ea"/>
                          <a:ea typeface="+mj-ea"/>
                        </a:rPr>
                        <a:t>罰金</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mj-ea"/>
                          <a:ea typeface="+mj-ea"/>
                        </a:rPr>
                        <a:t>強制圍標</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§87I</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一年以上七年以下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三百萬元以下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097">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smtClean="0">
                          <a:ln>
                            <a:noFill/>
                          </a:ln>
                          <a:solidFill>
                            <a:schemeClr val="tx1"/>
                          </a:solidFill>
                          <a:effectLst/>
                          <a:latin typeface="+mj-ea"/>
                          <a:ea typeface="+mj-ea"/>
                        </a:rPr>
                        <a:t>強制圍標</a:t>
                      </a:r>
                      <a:r>
                        <a:rPr kumimoji="1" lang="en-US" altLang="zh-TW" sz="2000" b="1" i="0" u="none" strike="noStrike" cap="none" normalizeH="0" baseline="0" dirty="0" smtClean="0">
                          <a:ln>
                            <a:noFill/>
                          </a:ln>
                          <a:solidFill>
                            <a:schemeClr val="tx1"/>
                          </a:solidFill>
                          <a:effectLst/>
                          <a:latin typeface="+mj-ea"/>
                          <a:ea typeface="+mj-ea"/>
                        </a:rPr>
                        <a:t>(</a:t>
                      </a:r>
                      <a:r>
                        <a:rPr kumimoji="1" lang="zh-TW" altLang="en-US" sz="2000" b="1" i="0" u="none" strike="noStrike" cap="none" normalizeH="0" baseline="0" dirty="0" smtClean="0">
                          <a:ln>
                            <a:noFill/>
                          </a:ln>
                          <a:solidFill>
                            <a:schemeClr val="tx1"/>
                          </a:solidFill>
                          <a:effectLst/>
                          <a:latin typeface="+mj-ea"/>
                          <a:ea typeface="+mj-ea"/>
                        </a:rPr>
                        <a:t>加重</a:t>
                      </a:r>
                      <a:r>
                        <a:rPr kumimoji="1" lang="en-US" altLang="zh-TW" sz="2000" b="1" i="0" u="none" strike="noStrike" cap="none" normalizeH="0" baseline="0" dirty="0" smtClean="0">
                          <a:ln>
                            <a:noFill/>
                          </a:ln>
                          <a:solidFill>
                            <a:schemeClr val="tx1"/>
                          </a:solidFill>
                          <a:effectLst/>
                          <a:latin typeface="+mj-ea"/>
                          <a:ea typeface="+mj-ea"/>
                        </a:rPr>
                        <a: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dirty="0" smtClean="0">
                          <a:ln>
                            <a:noFill/>
                          </a:ln>
                          <a:solidFill>
                            <a:schemeClr val="tx1"/>
                          </a:solidFill>
                          <a:effectLst/>
                          <a:latin typeface="+mj-ea"/>
                          <a:ea typeface="+mj-ea"/>
                        </a:rPr>
                        <a:t>§</a:t>
                      </a:r>
                      <a:r>
                        <a:rPr kumimoji="1" lang="en-US" altLang="zh-TW" sz="1800" b="1" i="0" u="none" strike="noStrike" cap="none" normalizeH="0" baseline="0" dirty="0" err="1" smtClean="0">
                          <a:ln>
                            <a:noFill/>
                          </a:ln>
                          <a:solidFill>
                            <a:schemeClr val="tx1"/>
                          </a:solidFill>
                          <a:effectLst/>
                          <a:latin typeface="+mj-ea"/>
                          <a:ea typeface="+mj-ea"/>
                        </a:rPr>
                        <a:t>87II</a:t>
                      </a:r>
                      <a:endParaRPr kumimoji="1" lang="en-US" altLang="zh-TW" sz="1800" b="1" i="0" u="none" strike="noStrike" cap="none" normalizeH="0" baseline="0" dirty="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致死：無期徒刑或七年以上致重傷：三年以上十年以下</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三百萬元以下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8748">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詐術圍標</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dirty="0" smtClean="0">
                          <a:ln>
                            <a:noFill/>
                          </a:ln>
                          <a:solidFill>
                            <a:schemeClr val="tx1"/>
                          </a:solidFill>
                          <a:effectLst/>
                          <a:latin typeface="+mj-ea"/>
                          <a:ea typeface="+mj-ea"/>
                        </a:rPr>
                        <a:t>§</a:t>
                      </a:r>
                      <a:r>
                        <a:rPr kumimoji="1" lang="en-US" altLang="zh-TW" sz="1800" b="1" i="0" u="none" strike="noStrike" cap="none" normalizeH="0" baseline="0" dirty="0" err="1" smtClean="0">
                          <a:ln>
                            <a:noFill/>
                          </a:ln>
                          <a:solidFill>
                            <a:schemeClr val="tx1"/>
                          </a:solidFill>
                          <a:effectLst/>
                          <a:latin typeface="+mj-ea"/>
                          <a:ea typeface="+mj-ea"/>
                        </a:rPr>
                        <a:t>87III</a:t>
                      </a:r>
                      <a:endParaRPr kumimoji="1" lang="en-US" altLang="zh-TW" sz="1800" b="1" i="0" u="none" strike="noStrike" cap="none" normalizeH="0" baseline="0" dirty="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五年以下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一百萬元以下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合意圍標</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§87IV</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dirty="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六月以上五年以下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一百萬元以下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922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借牌圍標</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§87V</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2000" b="1" i="0" u="none" strike="noStrike" cap="none" normalizeH="0" baseline="0" dirty="0" smtClean="0">
                        <a:ln>
                          <a:noFill/>
                        </a:ln>
                        <a:solidFill>
                          <a:schemeClr val="tx1"/>
                        </a:solidFill>
                        <a:effectLst/>
                        <a:latin typeface="+mj-ea"/>
                        <a:ea typeface="+mj-ea"/>
                        <a:sym typeface="Wingdings" pitchFamily="2" charset="2"/>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三年以下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一百萬元以下</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430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綁標</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§88</a:t>
                      </a:r>
                      <a:endParaRPr kumimoji="1" lang="en-US"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一年以上七年以下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三百萬元以下</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洩漏採購秘密</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§89</a:t>
                      </a:r>
                      <a:endParaRPr kumimoji="1" lang="en-US"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mj-ea"/>
                          <a:ea typeface="+mj-ea"/>
                          <a:sym typeface="Wingdings" pitchFamily="2" charset="2"/>
                        </a:rPr>
                        <a:t></a:t>
                      </a:r>
                      <a:endParaRPr kumimoji="1" lang="en-US"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五年以下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一百萬元以下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妨礙採購</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§90I</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一年以上七年以下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三百萬元以下</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79097">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妨礙採購 </a:t>
                      </a:r>
                      <a:r>
                        <a:rPr kumimoji="1" lang="en-US" altLang="zh-TW" sz="2000" b="1" i="0" u="none" strike="noStrike" cap="none" normalizeH="0" baseline="0" smtClean="0">
                          <a:ln>
                            <a:noFill/>
                          </a:ln>
                          <a:solidFill>
                            <a:schemeClr val="tx1"/>
                          </a:solidFill>
                          <a:effectLst/>
                          <a:latin typeface="+mj-ea"/>
                          <a:ea typeface="+mj-ea"/>
                        </a:rPr>
                        <a:t>(</a:t>
                      </a:r>
                      <a:r>
                        <a:rPr kumimoji="1" lang="zh-TW" altLang="en-US" sz="2000" b="1" i="0" u="none" strike="noStrike" cap="none" normalizeH="0" baseline="0" smtClean="0">
                          <a:ln>
                            <a:noFill/>
                          </a:ln>
                          <a:solidFill>
                            <a:schemeClr val="tx1"/>
                          </a:solidFill>
                          <a:effectLst/>
                          <a:latin typeface="+mj-ea"/>
                          <a:ea typeface="+mj-ea"/>
                        </a:rPr>
                        <a:t>加重</a:t>
                      </a:r>
                      <a:r>
                        <a:rPr kumimoji="1" lang="en-US" altLang="zh-TW" sz="2000" b="1" i="0" u="none" strike="noStrike" cap="none" normalizeH="0" baseline="0" smtClean="0">
                          <a:ln>
                            <a:noFill/>
                          </a:ln>
                          <a:solidFill>
                            <a:schemeClr val="tx1"/>
                          </a:solidFill>
                          <a:effectLst/>
                          <a:latin typeface="+mj-ea"/>
                          <a:ea typeface="+mj-ea"/>
                        </a:rPr>
                        <a: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§90II</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致死：無期徒刑或七年以上致重傷：三年以上十年以下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三百萬元以下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2">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強制洩漏採購秘密</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§91I</a:t>
                      </a:r>
                      <a:endParaRPr kumimoji="1" lang="en-US"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2000" b="1" i="0" u="none" strike="noStrike" cap="none" normalizeH="0" baseline="0" smtClean="0">
                          <a:ln>
                            <a:noFill/>
                          </a:ln>
                          <a:solidFill>
                            <a:schemeClr val="tx1"/>
                          </a:solidFill>
                          <a:effectLst/>
                          <a:latin typeface="+mj-ea"/>
                          <a:ea typeface="+mj-ea"/>
                          <a:sym typeface="Wingdings" pitchFamily="2" charset="2"/>
                        </a:rPr>
                        <a:t></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smtClean="0">
                          <a:ln>
                            <a:noFill/>
                          </a:ln>
                          <a:solidFill>
                            <a:schemeClr val="tx1"/>
                          </a:solidFill>
                          <a:effectLst/>
                          <a:latin typeface="+mj-ea"/>
                          <a:ea typeface="+mj-ea"/>
                        </a:rPr>
                        <a:t>五年以下 </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一百萬元以下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013">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smtClean="0">
                          <a:ln>
                            <a:noFill/>
                          </a:ln>
                          <a:solidFill>
                            <a:schemeClr val="tx1"/>
                          </a:solidFill>
                          <a:effectLst/>
                          <a:latin typeface="+mj-ea"/>
                          <a:ea typeface="+mj-ea"/>
                        </a:rPr>
                        <a:t>強制洩漏採購秘密</a:t>
                      </a:r>
                      <a:r>
                        <a:rPr kumimoji="1" lang="en-US" altLang="zh-TW" sz="2000" b="1" i="0" u="none" strike="noStrike" cap="none" normalizeH="0" baseline="0" smtClean="0">
                          <a:ln>
                            <a:noFill/>
                          </a:ln>
                          <a:solidFill>
                            <a:schemeClr val="tx1"/>
                          </a:solidFill>
                          <a:effectLst/>
                          <a:latin typeface="+mj-ea"/>
                          <a:ea typeface="+mj-ea"/>
                        </a:rPr>
                        <a:t>(</a:t>
                      </a:r>
                      <a:r>
                        <a:rPr kumimoji="1" lang="zh-TW" altLang="en-US" sz="2000" b="1" i="0" u="none" strike="noStrike" cap="none" normalizeH="0" baseline="0" smtClean="0">
                          <a:ln>
                            <a:noFill/>
                          </a:ln>
                          <a:solidFill>
                            <a:schemeClr val="tx1"/>
                          </a:solidFill>
                          <a:effectLst/>
                          <a:latin typeface="+mj-ea"/>
                          <a:ea typeface="+mj-ea"/>
                        </a:rPr>
                        <a:t>加重</a:t>
                      </a:r>
                      <a:r>
                        <a:rPr kumimoji="1" lang="en-US" altLang="zh-TW" sz="2000" b="1" i="0" u="none" strike="noStrike" cap="none" normalizeH="0" baseline="0" smtClean="0">
                          <a:ln>
                            <a:noFill/>
                          </a:ln>
                          <a:solidFill>
                            <a:schemeClr val="tx1"/>
                          </a:solidFill>
                          <a:effectLst/>
                          <a:latin typeface="+mj-ea"/>
                          <a:ea typeface="+mj-ea"/>
                        </a:rPr>
                        <a:t>)</a:t>
                      </a:r>
                    </a:p>
                  </a:txBody>
                  <a:tcPr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TW" sz="1800" b="1" i="0" u="none" strike="noStrike" cap="none" normalizeH="0" baseline="0" smtClean="0">
                          <a:ln>
                            <a:noFill/>
                          </a:ln>
                          <a:solidFill>
                            <a:schemeClr val="tx1"/>
                          </a:solidFill>
                          <a:effectLst/>
                          <a:latin typeface="+mj-ea"/>
                          <a:ea typeface="+mj-ea"/>
                        </a:rPr>
                        <a:t>§91II</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TW" altLang="zh-TW" sz="2000" b="1" i="0" u="none" strike="noStrike" cap="none" normalizeH="0" baseline="0" smtClean="0">
                        <a:ln>
                          <a:noFill/>
                        </a:ln>
                        <a:solidFill>
                          <a:schemeClr val="tx1"/>
                        </a:solidFill>
                        <a:effectLst/>
                        <a:latin typeface="+mj-ea"/>
                        <a:ea typeface="+mj-ea"/>
                      </a:endParaRP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致死：無期徒刑或七年以上致重傷：三年以上十年以下</a:t>
                      </a:r>
                    </a:p>
                  </a:txBody>
                  <a:tcPr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kumimoji="1" sz="2800">
                          <a:solidFill>
                            <a:schemeClr val="tx1"/>
                          </a:solidFill>
                          <a:latin typeface="Tahoma" pitchFamily="34" charset="0"/>
                          <a:ea typeface="新細明體" pitchFamily="18" charset="-120"/>
                        </a:defRPr>
                      </a:lvl1pPr>
                      <a:lvl2pPr>
                        <a:spcBef>
                          <a:spcPct val="20000"/>
                        </a:spcBef>
                        <a:buClr>
                          <a:schemeClr val="hlink"/>
                        </a:buClr>
                        <a:buSzPct val="55000"/>
                        <a:buFont typeface="Wingdings" pitchFamily="2" charset="2"/>
                        <a:defRPr kumimoji="1" sz="2400">
                          <a:solidFill>
                            <a:schemeClr val="tx1"/>
                          </a:solidFill>
                          <a:latin typeface="Tahoma" pitchFamily="34" charset="0"/>
                          <a:ea typeface="新細明體" pitchFamily="18" charset="-120"/>
                        </a:defRPr>
                      </a:lvl2pPr>
                      <a:lvl3pPr>
                        <a:spcBef>
                          <a:spcPct val="20000"/>
                        </a:spcBef>
                        <a:buClr>
                          <a:schemeClr val="folHlink"/>
                        </a:buClr>
                        <a:buSzPct val="50000"/>
                        <a:buFont typeface="Wingdings" pitchFamily="2" charset="2"/>
                        <a:defRPr kumimoji="1" sz="2000">
                          <a:solidFill>
                            <a:schemeClr val="tx1"/>
                          </a:solidFill>
                          <a:latin typeface="Tahoma" pitchFamily="34" charset="0"/>
                          <a:ea typeface="新細明體" pitchFamily="18" charset="-120"/>
                        </a:defRPr>
                      </a:lvl3pPr>
                      <a:lvl4pPr>
                        <a:spcBef>
                          <a:spcPct val="20000"/>
                        </a:spcBef>
                        <a:buClr>
                          <a:schemeClr val="accent2"/>
                        </a:buClr>
                        <a:buSzPct val="55000"/>
                        <a:buFont typeface="Wingdings" pitchFamily="2" charset="2"/>
                        <a:defRPr kumimoji="1">
                          <a:solidFill>
                            <a:schemeClr val="tx1"/>
                          </a:solidFill>
                          <a:latin typeface="Tahoma" pitchFamily="34" charset="0"/>
                          <a:ea typeface="新細明體" pitchFamily="18" charset="-120"/>
                        </a:defRPr>
                      </a:lvl4pPr>
                      <a:lvl5pPr>
                        <a:spcBef>
                          <a:spcPct val="20000"/>
                        </a:spcBef>
                        <a:buClr>
                          <a:schemeClr val="accent1"/>
                        </a:buClr>
                        <a:buSzPct val="50000"/>
                        <a:buFont typeface="Wingdings" pitchFamily="2" charset="2"/>
                        <a:defRPr kumimoji="1">
                          <a:solidFill>
                            <a:schemeClr val="tx1"/>
                          </a:solidFill>
                          <a:latin typeface="Tahoma" pitchFamily="34" charset="0"/>
                          <a:ea typeface="新細明體" pitchFamily="18" charset="-120"/>
                        </a:defRPr>
                      </a:lvl5pPr>
                      <a:lvl6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6pPr>
                      <a:lvl7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7pPr>
                      <a:lvl8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8pPr>
                      <a:lvl9pPr fontAlgn="base">
                        <a:spcBef>
                          <a:spcPct val="20000"/>
                        </a:spcBef>
                        <a:spcAft>
                          <a:spcPct val="0"/>
                        </a:spcAft>
                        <a:buClr>
                          <a:schemeClr val="accent1"/>
                        </a:buClr>
                        <a:buSzPct val="50000"/>
                        <a:buFont typeface="Wingdings" pitchFamily="2" charset="2"/>
                        <a:defRPr kumimoji="1">
                          <a:solidFill>
                            <a:schemeClr val="tx1"/>
                          </a:solidFill>
                          <a:latin typeface="Tahoma"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TW" altLang="en-US" sz="1600" b="1" i="0" u="none" strike="noStrike" cap="none" normalizeH="0" baseline="0" dirty="0" smtClean="0">
                          <a:ln>
                            <a:noFill/>
                          </a:ln>
                          <a:solidFill>
                            <a:schemeClr val="tx1"/>
                          </a:solidFill>
                          <a:effectLst/>
                          <a:latin typeface="+mj-ea"/>
                          <a:ea typeface="+mj-ea"/>
                        </a:rPr>
                        <a:t>三百萬元以下 </a:t>
                      </a:r>
                    </a:p>
                  </a:txBody>
                  <a:tcPr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4424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2019729303"/>
              </p:ext>
            </p:extLst>
          </p:nvPr>
        </p:nvGraphicFramePr>
        <p:xfrm>
          <a:off x="611560" y="1916832"/>
          <a:ext cx="7385050" cy="2640312"/>
        </p:xfrm>
        <a:graphic>
          <a:graphicData uri="http://schemas.openxmlformats.org/drawingml/2006/table">
            <a:tbl>
              <a:tblPr/>
              <a:tblGrid>
                <a:gridCol w="1151978"/>
                <a:gridCol w="215996"/>
                <a:gridCol w="6017076"/>
              </a:tblGrid>
              <a:tr h="331430">
                <a:tc>
                  <a:txBody>
                    <a:bodyPr/>
                    <a:lstStyle/>
                    <a:p>
                      <a:pPr algn="l" fontAlgn="t"/>
                      <a:r>
                        <a:rPr lang="zh-TW" altLang="en-US" sz="1800" u="sng" dirty="0">
                          <a:solidFill>
                            <a:srgbClr val="3366FF"/>
                          </a:solidFill>
                          <a:effectLst/>
                          <a:latin typeface="標楷體" panose="03000509000000000000" pitchFamily="65" charset="-120"/>
                          <a:ea typeface="標楷體" panose="03000509000000000000" pitchFamily="65" charset="-120"/>
                          <a:hlinkClick r:id="rId2"/>
                        </a:rPr>
                        <a:t>第 </a:t>
                      </a:r>
                      <a:r>
                        <a:rPr lang="en-US" altLang="zh-TW" sz="1800" u="sng" dirty="0">
                          <a:solidFill>
                            <a:srgbClr val="3366FF"/>
                          </a:solidFill>
                          <a:effectLst/>
                          <a:latin typeface="標楷體" panose="03000509000000000000" pitchFamily="65" charset="-120"/>
                          <a:ea typeface="標楷體" panose="03000509000000000000" pitchFamily="65" charset="-120"/>
                          <a:hlinkClick r:id="rId2"/>
                        </a:rPr>
                        <a:t>240 </a:t>
                      </a:r>
                      <a:r>
                        <a:rPr lang="zh-TW" altLang="en-US" sz="1800" u="sng" dirty="0">
                          <a:solidFill>
                            <a:srgbClr val="3366FF"/>
                          </a:solidFill>
                          <a:effectLst/>
                          <a:latin typeface="標楷體" panose="03000509000000000000" pitchFamily="65" charset="-120"/>
                          <a:ea typeface="標楷體" panose="03000509000000000000" pitchFamily="65" charset="-120"/>
                          <a:hlinkClick r:id="rId2"/>
                        </a:rPr>
                        <a:t>條</a:t>
                      </a:r>
                      <a:endParaRPr lang="zh-TW" altLang="en-US" sz="1800" dirty="0">
                        <a:effectLst/>
                        <a:latin typeface="標楷體" panose="03000509000000000000" pitchFamily="65" charset="-120"/>
                        <a:ea typeface="標楷體" panose="03000509000000000000" pitchFamily="65" charset="-120"/>
                      </a:endParaRPr>
                    </a:p>
                  </a:txBody>
                  <a:tcPr marL="47619" marR="47619" marT="28572" marB="28572">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endParaRPr lang="zh-TW" altLang="en-US" sz="1800">
                        <a:effectLst/>
                        <a:latin typeface="標楷體" panose="03000509000000000000" pitchFamily="65" charset="-120"/>
                        <a:ea typeface="標楷體" panose="03000509000000000000" pitchFamily="65" charset="-120"/>
                      </a:endParaRPr>
                    </a:p>
                  </a:txBody>
                  <a:tcPr marL="47619" marR="47619" marT="28572" marB="28572">
                    <a:lnL>
                      <a:noFill/>
                    </a:lnL>
                    <a:lnR>
                      <a:noFill/>
                    </a:lnR>
                    <a:lnT>
                      <a:noFill/>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sz="1800">
                          <a:effectLst/>
                          <a:latin typeface="標楷體" panose="03000509000000000000" pitchFamily="65" charset="-120"/>
                          <a:ea typeface="標楷體" panose="03000509000000000000" pitchFamily="65" charset="-120"/>
                        </a:rPr>
                        <a:t>不問何人知有犯罪嫌疑者，得為告發。 </a:t>
                      </a:r>
                    </a:p>
                  </a:txBody>
                  <a:tcPr marL="47619" marR="47619" marT="28572" marB="28572">
                    <a:lnL>
                      <a:noFill/>
                    </a:lnL>
                    <a:lnR>
                      <a:noFill/>
                    </a:lnR>
                    <a:lnT>
                      <a:noFill/>
                    </a:lnT>
                    <a:lnB w="9525" cap="flat" cmpd="sng" algn="ctr">
                      <a:solidFill>
                        <a:srgbClr val="3F67A5"/>
                      </a:solidFill>
                      <a:prstDash val="dot"/>
                      <a:round/>
                      <a:headEnd type="none" w="med" len="med"/>
                      <a:tailEnd type="none" w="med" len="med"/>
                    </a:lnB>
                    <a:solidFill>
                      <a:srgbClr val="FFFFFF"/>
                    </a:solidFill>
                  </a:tcPr>
                </a:tc>
              </a:tr>
              <a:tr h="331430">
                <a:tc>
                  <a:txBody>
                    <a:bodyPr/>
                    <a:lstStyle/>
                    <a:p>
                      <a:pPr algn="l" fontAlgn="t"/>
                      <a:r>
                        <a:rPr lang="zh-TW" altLang="en-US" sz="1800" u="sng">
                          <a:solidFill>
                            <a:srgbClr val="3366FF"/>
                          </a:solidFill>
                          <a:effectLst/>
                          <a:latin typeface="標楷體" panose="03000509000000000000" pitchFamily="65" charset="-120"/>
                          <a:ea typeface="標楷體" panose="03000509000000000000" pitchFamily="65" charset="-120"/>
                          <a:hlinkClick r:id="rId3"/>
                        </a:rPr>
                        <a:t>第 </a:t>
                      </a:r>
                      <a:r>
                        <a:rPr lang="en-US" altLang="zh-TW" sz="1800" u="sng">
                          <a:solidFill>
                            <a:srgbClr val="3366FF"/>
                          </a:solidFill>
                          <a:effectLst/>
                          <a:latin typeface="標楷體" panose="03000509000000000000" pitchFamily="65" charset="-120"/>
                          <a:ea typeface="標楷體" panose="03000509000000000000" pitchFamily="65" charset="-120"/>
                          <a:hlinkClick r:id="rId3"/>
                        </a:rPr>
                        <a:t>241 </a:t>
                      </a:r>
                      <a:r>
                        <a:rPr lang="zh-TW" altLang="en-US" sz="1800" u="sng">
                          <a:solidFill>
                            <a:srgbClr val="3366FF"/>
                          </a:solidFill>
                          <a:effectLst/>
                          <a:latin typeface="標楷體" panose="03000509000000000000" pitchFamily="65" charset="-120"/>
                          <a:ea typeface="標楷體" panose="03000509000000000000" pitchFamily="65" charset="-120"/>
                          <a:hlinkClick r:id="rId3"/>
                        </a:rPr>
                        <a:t>條</a:t>
                      </a:r>
                      <a:endParaRPr lang="zh-TW" altLang="en-US" sz="1800">
                        <a:effectLst/>
                        <a:latin typeface="標楷體" panose="03000509000000000000" pitchFamily="65" charset="-120"/>
                        <a:ea typeface="標楷體" panose="03000509000000000000" pitchFamily="65" charset="-120"/>
                      </a:endParaRP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c>
                  <a:txBody>
                    <a:bodyPr/>
                    <a:lstStyle/>
                    <a:p>
                      <a:pPr algn="l" fontAlgn="t"/>
                      <a:endParaRPr lang="zh-TW" altLang="en-US" sz="1800">
                        <a:effectLst/>
                        <a:latin typeface="標楷體" panose="03000509000000000000" pitchFamily="65" charset="-120"/>
                        <a:ea typeface="標楷體" panose="03000509000000000000" pitchFamily="65" charset="-120"/>
                      </a:endParaRP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sz="1800" b="1" dirty="0">
                          <a:solidFill>
                            <a:srgbClr val="990033"/>
                          </a:solidFill>
                          <a:effectLst/>
                          <a:latin typeface="標楷體" panose="03000509000000000000" pitchFamily="65" charset="-120"/>
                          <a:ea typeface="標楷體" panose="03000509000000000000" pitchFamily="65" charset="-120"/>
                        </a:rPr>
                        <a:t>公務員因執行職務知有犯罪嫌疑者，應為告發。 </a:t>
                      </a: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r>
              <a:tr h="1977153">
                <a:tc>
                  <a:txBody>
                    <a:bodyPr/>
                    <a:lstStyle/>
                    <a:p>
                      <a:pPr algn="l" fontAlgn="t"/>
                      <a:r>
                        <a:rPr lang="zh-TW" altLang="en-US" sz="1800" u="sng">
                          <a:solidFill>
                            <a:srgbClr val="3366FF"/>
                          </a:solidFill>
                          <a:effectLst/>
                          <a:latin typeface="標楷體" panose="03000509000000000000" pitchFamily="65" charset="-120"/>
                          <a:ea typeface="標楷體" panose="03000509000000000000" pitchFamily="65" charset="-120"/>
                          <a:hlinkClick r:id="rId4"/>
                        </a:rPr>
                        <a:t>第 </a:t>
                      </a:r>
                      <a:r>
                        <a:rPr lang="en-US" altLang="zh-TW" sz="1800" u="sng">
                          <a:solidFill>
                            <a:srgbClr val="3366FF"/>
                          </a:solidFill>
                          <a:effectLst/>
                          <a:latin typeface="標楷體" panose="03000509000000000000" pitchFamily="65" charset="-120"/>
                          <a:ea typeface="標楷體" panose="03000509000000000000" pitchFamily="65" charset="-120"/>
                          <a:hlinkClick r:id="rId4"/>
                        </a:rPr>
                        <a:t>242 </a:t>
                      </a:r>
                      <a:r>
                        <a:rPr lang="zh-TW" altLang="en-US" sz="1800" u="sng">
                          <a:solidFill>
                            <a:srgbClr val="3366FF"/>
                          </a:solidFill>
                          <a:effectLst/>
                          <a:latin typeface="標楷體" panose="03000509000000000000" pitchFamily="65" charset="-120"/>
                          <a:ea typeface="標楷體" panose="03000509000000000000" pitchFamily="65" charset="-120"/>
                          <a:hlinkClick r:id="rId4"/>
                        </a:rPr>
                        <a:t>條</a:t>
                      </a:r>
                      <a:endParaRPr lang="zh-TW" altLang="en-US" sz="1800">
                        <a:effectLst/>
                        <a:latin typeface="標楷體" panose="03000509000000000000" pitchFamily="65" charset="-120"/>
                        <a:ea typeface="標楷體" panose="03000509000000000000" pitchFamily="65" charset="-120"/>
                      </a:endParaRP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c>
                  <a:txBody>
                    <a:bodyPr/>
                    <a:lstStyle/>
                    <a:p>
                      <a:pPr algn="l" fontAlgn="t"/>
                      <a:endParaRPr lang="zh-TW" altLang="en-US" sz="1800">
                        <a:effectLst/>
                        <a:latin typeface="標楷體" panose="03000509000000000000" pitchFamily="65" charset="-120"/>
                        <a:ea typeface="標楷體" panose="03000509000000000000" pitchFamily="65" charset="-120"/>
                      </a:endParaRP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c>
                  <a:txBody>
                    <a:bodyPr/>
                    <a:lstStyle/>
                    <a:p>
                      <a:pPr algn="l" fontAlgn="t"/>
                      <a:r>
                        <a:rPr lang="zh-TW" altLang="en-US" sz="1800" dirty="0">
                          <a:effectLst/>
                          <a:latin typeface="標楷體" panose="03000509000000000000" pitchFamily="65" charset="-120"/>
                          <a:ea typeface="標楷體" panose="03000509000000000000" pitchFamily="65" charset="-120"/>
                        </a:rPr>
                        <a:t>告訴、告發，應以書狀或言詞向檢察官或司法警察官為之；其以言詞為之 者，應制作筆錄。為便利言詞告訴、告發，得設置申告鈴。 檢察官或司法警察官實施偵查，發見犯罪事實之全部或一部係告訴乃論之 罪而未經告訴者，於被害人或其他得為告訴之人到案陳述時，應訊問其是 否告訴，記明筆錄。 第四十一條第二項至第四項及第四十三條之規定，於前二項筆錄準用之。</a:t>
                      </a:r>
                    </a:p>
                  </a:txBody>
                  <a:tcPr marL="47619" marR="47619" marT="28572" marB="28572">
                    <a:lnL>
                      <a:noFill/>
                    </a:lnL>
                    <a:lnR>
                      <a:noFill/>
                    </a:lnR>
                    <a:lnT w="9525" cap="flat" cmpd="sng" algn="ctr">
                      <a:solidFill>
                        <a:srgbClr val="3F67A5"/>
                      </a:solidFill>
                      <a:prstDash val="dot"/>
                      <a:round/>
                      <a:headEnd type="none" w="med" len="med"/>
                      <a:tailEnd type="none" w="med" len="med"/>
                    </a:lnT>
                    <a:lnB w="9525" cap="flat" cmpd="sng" algn="ctr">
                      <a:solidFill>
                        <a:srgbClr val="3F67A5"/>
                      </a:solidFill>
                      <a:prstDash val="dot"/>
                      <a:round/>
                      <a:headEnd type="none" w="med" len="med"/>
                      <a:tailEnd type="none" w="med" len="med"/>
                    </a:lnB>
                    <a:solidFill>
                      <a:srgbClr val="FFFFFF"/>
                    </a:solidFill>
                  </a:tcPr>
                </a:tc>
              </a:tr>
            </a:tbl>
          </a:graphicData>
        </a:graphic>
      </p:graphicFrame>
      <p:sp>
        <p:nvSpPr>
          <p:cNvPr id="11675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fld id="{B65A2334-8959-4A11-9319-CB21C4EA8BFF}" type="slidenum">
              <a:rPr kumimoji="0" lang="zh-TW" altLang="en-GB" smtClean="0">
                <a:solidFill>
                  <a:schemeClr val="tx1"/>
                </a:solidFill>
              </a:rPr>
              <a:pPr eaLnBrk="1" hangingPunct="1"/>
              <a:t>78</a:t>
            </a:fld>
            <a:endParaRPr kumimoji="0" lang="en-GB" altLang="zh-TW" smtClean="0">
              <a:solidFill>
                <a:schemeClr val="tx1"/>
              </a:solidFill>
            </a:endParaRPr>
          </a:p>
        </p:txBody>
      </p:sp>
      <p:sp>
        <p:nvSpPr>
          <p:cNvPr id="6" name="標題 5"/>
          <p:cNvSpPr>
            <a:spLocks noGrp="1"/>
          </p:cNvSpPr>
          <p:nvPr>
            <p:ph type="title"/>
          </p:nvPr>
        </p:nvSpPr>
        <p:spPr>
          <a:xfrm>
            <a:off x="539552" y="332656"/>
            <a:ext cx="8229600" cy="1143000"/>
          </a:xfrm>
        </p:spPr>
        <p:txBody>
          <a:bodyPr/>
          <a:lstStyle/>
          <a:p>
            <a:pPr eaLnBrk="1" hangingPunct="1">
              <a:defRPr/>
            </a:pPr>
            <a:r>
              <a:rPr lang="zh-TW" altLang="en-US" dirty="0" smtClean="0"/>
              <a:t>刑事訴訟法</a:t>
            </a:r>
            <a:r>
              <a:rPr lang="en-US" altLang="zh-TW" dirty="0" smtClean="0"/>
              <a:t>-</a:t>
            </a:r>
            <a:r>
              <a:rPr lang="zh-TW" altLang="en-US" dirty="0" smtClean="0"/>
              <a:t>告發義務</a:t>
            </a:r>
            <a:endParaRPr lang="zh-TW" altLang="en-US" dirty="0"/>
          </a:p>
        </p:txBody>
      </p:sp>
      <p:pic>
        <p:nvPicPr>
          <p:cNvPr id="13335" name="Picture 23" descr="C:\Users\lin-ali\AppData\Local\Microsoft\Windows\Temporary Internet Files\Content.IE5\O8XPWZDI\keyword14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363" y="4653136"/>
            <a:ext cx="2618829" cy="185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127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r>
              <a:rPr lang="zh-TW" altLang="en-US" dirty="0" smtClean="0"/>
              <a:t>設計監造、接受委託代辦者，宜留意之</a:t>
            </a:r>
            <a:endParaRPr lang="zh-TW" altLang="en-US" dirty="0"/>
          </a:p>
        </p:txBody>
      </p:sp>
      <p:sp>
        <p:nvSpPr>
          <p:cNvPr id="5" name="投影片編號版面配置區 4"/>
          <p:cNvSpPr>
            <a:spLocks noGrp="1"/>
          </p:cNvSpPr>
          <p:nvPr>
            <p:ph type="sldNum" sz="quarter" idx="12"/>
          </p:nvPr>
        </p:nvSpPr>
        <p:spPr/>
        <p:txBody>
          <a:bodyPr/>
          <a:lstStyle/>
          <a:p>
            <a:pPr>
              <a:defRPr/>
            </a:pPr>
            <a:fld id="{7FED1AD6-5D5D-4474-81E0-C3FEA7136A8C}" type="slidenum">
              <a:rPr lang="zh-TW" altLang="en-GB" smtClean="0"/>
              <a:pPr>
                <a:defRPr/>
              </a:pPr>
              <a:t>79</a:t>
            </a:fld>
            <a:endParaRPr lang="en-GB" altLang="zh-TW"/>
          </a:p>
        </p:txBody>
      </p:sp>
      <p:sp>
        <p:nvSpPr>
          <p:cNvPr id="2" name="標題 1"/>
          <p:cNvSpPr>
            <a:spLocks noGrp="1"/>
          </p:cNvSpPr>
          <p:nvPr>
            <p:ph type="title"/>
          </p:nvPr>
        </p:nvSpPr>
        <p:spPr/>
        <p:txBody>
          <a:bodyPr/>
          <a:lstStyle/>
          <a:p>
            <a:r>
              <a:rPr lang="zh-TW" altLang="en-US" dirty="0" smtClean="0"/>
              <a:t>採購人員倫理準則第二條第二項</a:t>
            </a:r>
            <a:endParaRPr lang="zh-TW" altLang="en-US" dirty="0"/>
          </a:p>
        </p:txBody>
      </p:sp>
      <p:pic>
        <p:nvPicPr>
          <p:cNvPr id="1027" name="Picture 3" descr="C:\Users\lin-ali\AppData\Local\Microsoft\Windows\Temporary Internet Files\Content.IE5\WZ2O2QXT\material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405088"/>
            <a:ext cx="5580112" cy="363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0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zh-TW" sz="2800" dirty="0" smtClean="0"/>
              <a:t>民法</a:t>
            </a:r>
            <a:r>
              <a:rPr lang="zh-TW" altLang="zh-TW" sz="2800" dirty="0"/>
              <a:t>第</a:t>
            </a:r>
            <a:r>
              <a:rPr lang="en-US" altLang="zh-TW" sz="2800" dirty="0"/>
              <a:t>373</a:t>
            </a:r>
            <a:r>
              <a:rPr lang="zh-TW" altLang="zh-TW" sz="2800" dirty="0"/>
              <a:t>條：「買賣標的物之利益及危險，自交付時起，均由買受人承受負擔</a:t>
            </a:r>
            <a:r>
              <a:rPr lang="zh-TW" altLang="zh-TW" sz="2800" dirty="0" smtClean="0"/>
              <a:t>，</a:t>
            </a:r>
            <a:r>
              <a:rPr lang="zh-TW" altLang="en-US" sz="2800" dirty="0"/>
              <a:t>但契約</a:t>
            </a:r>
            <a:r>
              <a:rPr lang="zh-TW" altLang="en-US" sz="2800" dirty="0" smtClean="0"/>
              <a:t>另有</a:t>
            </a:r>
            <a:r>
              <a:rPr lang="zh-TW" altLang="en-US" sz="2800" dirty="0"/>
              <a:t>訂定者，不在此限。</a:t>
            </a:r>
            <a:r>
              <a:rPr lang="zh-TW" altLang="zh-TW" sz="2800" dirty="0" smtClean="0"/>
              <a:t>」</a:t>
            </a:r>
            <a:endParaRPr lang="en-US" altLang="zh-TW" sz="2800" dirty="0"/>
          </a:p>
          <a:p>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8</a:t>
            </a:fld>
            <a:endParaRPr lang="en-GB" altLang="zh-TW"/>
          </a:p>
        </p:txBody>
      </p:sp>
      <p:sp>
        <p:nvSpPr>
          <p:cNvPr id="4" name="標題 3"/>
          <p:cNvSpPr>
            <a:spLocks noGrp="1"/>
          </p:cNvSpPr>
          <p:nvPr>
            <p:ph type="title"/>
          </p:nvPr>
        </p:nvSpPr>
        <p:spPr/>
        <p:txBody>
          <a:bodyPr/>
          <a:lstStyle/>
          <a:p>
            <a:r>
              <a:rPr lang="zh-TW" altLang="en-US" dirty="0" smtClean="0"/>
              <a:t>民法相關規定</a:t>
            </a:r>
            <a:endParaRPr lang="zh-TW" altLang="en-US" dirty="0"/>
          </a:p>
        </p:txBody>
      </p:sp>
      <p:pic>
        <p:nvPicPr>
          <p:cNvPr id="1026" name="Picture 2" descr="C:\Users\lin-ali\AppData\Local\Microsoft\Windows\Temporary Internet Files\Content.IE5\RHQ00NH0\Sca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996952"/>
            <a:ext cx="1993392"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500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smtClean="0">
                <a:effectLst/>
              </a:rPr>
              <a:t>五、</a:t>
            </a:r>
            <a:r>
              <a:rPr lang="zh-TW" altLang="zh-TW" dirty="0" smtClean="0">
                <a:effectLst/>
              </a:rPr>
              <a:t>第</a:t>
            </a:r>
            <a:r>
              <a:rPr lang="zh-TW" altLang="zh-TW" dirty="0">
                <a:effectLst/>
              </a:rPr>
              <a:t>一種類型的契約變更：由廠商提出</a:t>
            </a:r>
            <a:endParaRPr lang="zh-TW" altLang="en-US" dirty="0"/>
          </a:p>
        </p:txBody>
      </p:sp>
      <p:sp>
        <p:nvSpPr>
          <p:cNvPr id="3" name="文字版面配置區 2"/>
          <p:cNvSpPr>
            <a:spLocks noGrp="1"/>
          </p:cNvSpPr>
          <p:nvPr>
            <p:ph type="body" idx="1"/>
          </p:nvPr>
        </p:nvSpPr>
        <p:spPr/>
        <p:txBody>
          <a:bodyPr/>
          <a:lstStyle/>
          <a:p>
            <a:r>
              <a:rPr lang="en-US" altLang="zh-TW" dirty="0"/>
              <a:t>1.</a:t>
            </a:r>
            <a:r>
              <a:rPr lang="zh-TW" altLang="zh-TW" dirty="0"/>
              <a:t>廠商能提出契約變更的請求嗎？　</a:t>
            </a:r>
            <a:endParaRPr lang="en-US" altLang="zh-TW" dirty="0" smtClean="0"/>
          </a:p>
          <a:p>
            <a:r>
              <a:rPr lang="en-US" altLang="zh-TW" b="1" dirty="0" smtClean="0"/>
              <a:t>2</a:t>
            </a:r>
            <a:r>
              <a:rPr lang="en-US" altLang="zh-TW" b="1" dirty="0"/>
              <a:t>.</a:t>
            </a:r>
            <a:r>
              <a:rPr lang="zh-TW" altLang="zh-TW" b="1" dirty="0"/>
              <a:t>廠商要求契約變更的法令依據　</a:t>
            </a:r>
            <a:endParaRPr lang="en-US" altLang="zh-TW" b="1" dirty="0" smtClean="0"/>
          </a:p>
          <a:p>
            <a:r>
              <a:rPr lang="en-US" altLang="zh-TW" dirty="0" smtClean="0"/>
              <a:t>3</a:t>
            </a:r>
            <a:r>
              <a:rPr lang="en-US" altLang="zh-TW" dirty="0"/>
              <a:t>.</a:t>
            </a:r>
            <a:r>
              <a:rPr lang="zh-TW" altLang="zh-TW" dirty="0"/>
              <a:t>同等品與契約變更之關連　</a:t>
            </a:r>
            <a:endParaRPr lang="en-US" altLang="zh-TW" dirty="0" smtClean="0"/>
          </a:p>
          <a:p>
            <a:r>
              <a:rPr lang="en-US" altLang="zh-TW" b="1" dirty="0" smtClean="0"/>
              <a:t>4</a:t>
            </a:r>
            <a:r>
              <a:rPr lang="en-US" altLang="zh-TW" b="1" dirty="0"/>
              <a:t>.</a:t>
            </a:r>
            <a:r>
              <a:rPr lang="zh-TW" altLang="zh-TW" b="1" dirty="0"/>
              <a:t>替代方案與契約變更之關連　</a:t>
            </a:r>
            <a:endParaRPr lang="en-US" altLang="zh-TW" b="1" dirty="0" smtClean="0"/>
          </a:p>
          <a:p>
            <a:r>
              <a:rPr lang="en-US" altLang="zh-TW" dirty="0" smtClean="0"/>
              <a:t>5</a:t>
            </a:r>
            <a:r>
              <a:rPr lang="en-US" altLang="zh-TW" dirty="0"/>
              <a:t>.</a:t>
            </a:r>
            <a:r>
              <a:rPr lang="zh-TW" altLang="zh-TW" dirty="0"/>
              <a:t>同等品、替代方案與契約變更實例解析</a:t>
            </a:r>
            <a:endParaRPr lang="en-US" altLang="zh-TW" dirty="0" smtClean="0"/>
          </a:p>
        </p:txBody>
      </p:sp>
    </p:spTree>
    <p:extLst>
      <p:ext uri="{BB962C8B-B14F-4D97-AF65-F5344CB8AC3E}">
        <p14:creationId xmlns:p14="http://schemas.microsoft.com/office/powerpoint/2010/main" val="2243942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noGrp="1"/>
          </p:cNvSpPr>
          <p:nvPr/>
        </p:nvSpPr>
        <p:spPr bwMode="auto">
          <a:xfrm>
            <a:off x="6588125" y="6381750"/>
            <a:ext cx="1901825" cy="303213"/>
          </a:xfrm>
          <a:prstGeom prst="rect">
            <a:avLst/>
          </a:prstGeom>
          <a:noFill/>
          <a:ln>
            <a:round/>
            <a:headEnd/>
            <a:tailEnd/>
          </a:ln>
        </p:spPr>
        <p:txBody>
          <a:bodyPr lIns="91800" rIns="91800"/>
          <a:lstStyle/>
          <a:p>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2BA3125-44F2-4538-AF65-4630CF810E64}" type="slidenum">
              <a:rPr kumimoji="0" lang="zh-TW" altLang="en-GB" sz="1400" b="1" i="1" u="sng">
                <a:solidFill>
                  <a:srgbClr val="3333CC"/>
                </a:solidFill>
                <a:effectLst>
                  <a:outerShdw blurRad="38100" dist="38100" dir="2700000" algn="tl">
                    <a:srgbClr val="C0C0C0"/>
                  </a:outerShdw>
                </a:effectLst>
                <a:latin typeface="Times New Roman" pitchFamily="18" charset="0"/>
                <a:ea typeface="新細明體" pitchFamily="18" charset="-120"/>
              </a:rPr>
              <a:pPr algn="r">
                <a:buClr>
                  <a:srgbClr val="3333C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81</a:t>
            </a:fld>
            <a:endParaRPr kumimoji="0" lang="en-GB" altLang="zh-TW" sz="1400" b="1" i="1" u="sng">
              <a:solidFill>
                <a:srgbClr val="3333CC"/>
              </a:solidFill>
              <a:effectLst>
                <a:outerShdw blurRad="38100" dist="38100" dir="2700000" algn="tl">
                  <a:srgbClr val="C0C0C0"/>
                </a:outerShdw>
              </a:effectLst>
              <a:latin typeface="Times New Roman" pitchFamily="18" charset="0"/>
              <a:ea typeface="新細明體" pitchFamily="18" charset="-120"/>
            </a:endParaRPr>
          </a:p>
        </p:txBody>
      </p:sp>
      <p:sp>
        <p:nvSpPr>
          <p:cNvPr id="365570" name="Rectangle 2"/>
          <p:cNvSpPr>
            <a:spLocks noGrp="1" noChangeArrowheads="1"/>
          </p:cNvSpPr>
          <p:nvPr>
            <p:ph type="title" idx="4294967295"/>
          </p:nvPr>
        </p:nvSpPr>
        <p:spPr>
          <a:xfrm>
            <a:off x="1798638" y="188913"/>
            <a:ext cx="7345362" cy="720725"/>
          </a:xfrm>
          <a:ln>
            <a:round/>
            <a:headEnd/>
            <a:tailEnd/>
          </a:ln>
        </p:spPr>
        <p:txBody>
          <a:bodyPr wrap="square" lIns="21240" tIns="10800" rIns="21240" bIns="10800" numCol="1" anchorCtr="0" compatLnSpc="1">
            <a:prstTxWarp prst="textNoShape">
              <a:avLst/>
            </a:prstTxWarp>
          </a:bodyPr>
          <a:lstStyle/>
          <a:p>
            <a:pPr fontAlgn="auto">
              <a:spcAft>
                <a:spcPts val="0"/>
              </a:spcAft>
              <a:defRPr/>
            </a:pPr>
            <a:r>
              <a:rPr lang="zh-TW" altLang="en-GB" dirty="0">
                <a:latin typeface="標楷體" pitchFamily="65" charset="-120"/>
                <a:ea typeface="標楷體" pitchFamily="65" charset="-120"/>
              </a:rPr>
              <a:t>採購</a:t>
            </a:r>
            <a:r>
              <a:rPr lang="zh-TW" altLang="en-US" dirty="0">
                <a:latin typeface="標楷體" pitchFamily="65" charset="-120"/>
                <a:ea typeface="標楷體" pitchFamily="65" charset="-120"/>
              </a:rPr>
              <a:t>資格規格</a:t>
            </a:r>
            <a:r>
              <a:rPr lang="zh-TW" altLang="en-GB" dirty="0">
                <a:latin typeface="標楷體" pitchFamily="65" charset="-120"/>
                <a:ea typeface="標楷體" pitchFamily="65" charset="-120"/>
              </a:rPr>
              <a:t>綜合研討</a:t>
            </a:r>
          </a:p>
        </p:txBody>
      </p:sp>
      <p:sp>
        <p:nvSpPr>
          <p:cNvPr id="365571" name="Rectangle 3"/>
          <p:cNvSpPr>
            <a:spLocks noGrp="1" noChangeArrowheads="1"/>
          </p:cNvSpPr>
          <p:nvPr>
            <p:ph type="body" idx="4294967295"/>
          </p:nvPr>
        </p:nvSpPr>
        <p:spPr>
          <a:xfrm>
            <a:off x="755650" y="1412875"/>
            <a:ext cx="7489825" cy="4176713"/>
          </a:xfrm>
        </p:spPr>
        <p:txBody>
          <a:bodyPr>
            <a:normAutofit/>
          </a:bodyPr>
          <a:lstStyle/>
          <a:p>
            <a:pPr marL="365760" indent="-256032" fontAlgn="auto">
              <a:spcBef>
                <a:spcPts val="250"/>
              </a:spcBef>
              <a:spcAft>
                <a:spcPts val="0"/>
              </a:spcAft>
              <a:buFont typeface="Wingdings 3"/>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GB" sz="2400" u="sng" dirty="0" smtClean="0">
                <a:effectLst>
                  <a:outerShdw blurRad="38100" dist="38100" dir="2700000" algn="tl">
                    <a:srgbClr val="C0C0C0"/>
                  </a:outerShdw>
                </a:effectLst>
                <a:latin typeface="標楷體" pitchFamily="65" charset="-120"/>
                <a:ea typeface="標楷體" pitchFamily="65" charset="-120"/>
              </a:rPr>
              <a:t>實務研討：（採購法２６條執行注意事項之”審查作業”）</a:t>
            </a:r>
            <a:endParaRPr lang="zh-TW" altLang="en-GB" sz="2400" dirty="0" smtClean="0">
              <a:latin typeface="標楷體" pitchFamily="65" charset="-120"/>
              <a:ea typeface="標楷體" pitchFamily="65" charset="-120"/>
            </a:endParaRPr>
          </a:p>
          <a:p>
            <a:pPr marL="621792" lvl="1" fontAlgn="auto">
              <a:spcBef>
                <a:spcPts val="263"/>
              </a:spcBef>
              <a:spcAft>
                <a:spcPts val="0"/>
              </a:spcAft>
              <a:buFont typeface="Verdana"/>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400" dirty="0" smtClean="0">
                <a:latin typeface="標楷體" pitchFamily="65" charset="-120"/>
                <a:ea typeface="標楷體" pitchFamily="65" charset="-120"/>
              </a:rPr>
              <a:t>辦理重要工程標案，為求審慎，材料選用世界最優規等級，是否可行</a:t>
            </a:r>
            <a:r>
              <a:rPr lang="zh-TW" altLang="en-GB"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621792" lvl="1" fontAlgn="auto">
              <a:spcBef>
                <a:spcPts val="263"/>
              </a:spcBef>
              <a:spcAft>
                <a:spcPts val="0"/>
              </a:spcAft>
              <a:buFont typeface="Verdana"/>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400" dirty="0" smtClean="0">
                <a:latin typeface="標楷體" pitchFamily="65" charset="-120"/>
                <a:ea typeface="標楷體" pitchFamily="65" charset="-120"/>
              </a:rPr>
              <a:t>應否加註或同等品？</a:t>
            </a:r>
            <a:endParaRPr lang="en-US" altLang="zh-TW" sz="2400" dirty="0" smtClean="0">
              <a:latin typeface="標楷體" pitchFamily="65" charset="-120"/>
              <a:ea typeface="標楷體" pitchFamily="65" charset="-120"/>
            </a:endParaRPr>
          </a:p>
          <a:p>
            <a:pPr marL="621792" lvl="1" fontAlgn="auto">
              <a:spcBef>
                <a:spcPts val="263"/>
              </a:spcBef>
              <a:spcAft>
                <a:spcPts val="0"/>
              </a:spcAft>
              <a:buFont typeface="Verdana"/>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zh-TW" altLang="en-US" sz="2400" b="1" dirty="0" smtClean="0">
                <a:solidFill>
                  <a:srgbClr val="FF0000"/>
                </a:solidFill>
              </a:rPr>
              <a:t>承上，若辦理契約變更，以更優規之材料且價格更廉施作，退還機關一百萬元，有何應注意事項？</a:t>
            </a:r>
            <a:endParaRPr lang="zh-TW" altLang="en-GB" sz="2400" b="1" dirty="0" smtClean="0">
              <a:solidFill>
                <a:srgbClr val="FF0000"/>
              </a:solidFill>
            </a:endParaRPr>
          </a:p>
          <a:p>
            <a:pPr marL="365760" indent="-256032" fontAlgn="auto">
              <a:spcBef>
                <a:spcPts val="263"/>
              </a:spcBef>
              <a:spcAft>
                <a:spcPts val="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zh-TW" altLang="en-GB" sz="2400" dirty="0" smtClean="0">
              <a:latin typeface="標楷體" pitchFamily="65" charset="-120"/>
              <a:ea typeface="標楷體" pitchFamily="65" charset="-120"/>
            </a:endParaRPr>
          </a:p>
        </p:txBody>
      </p:sp>
      <p:pic>
        <p:nvPicPr>
          <p:cNvPr id="122884" name="Picture 4"/>
          <p:cNvPicPr>
            <a:picLocks noChangeAspect="1" noChangeArrowheads="1"/>
          </p:cNvPicPr>
          <p:nvPr/>
        </p:nvPicPr>
        <p:blipFill>
          <a:blip r:embed="rId3" cstate="print"/>
          <a:srcRect/>
          <a:stretch>
            <a:fillRect/>
          </a:stretch>
        </p:blipFill>
        <p:spPr bwMode="auto">
          <a:xfrm>
            <a:off x="4810282" y="4437112"/>
            <a:ext cx="2426013" cy="204542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48193B59-44F7-4D63-BD4E-BB20C57966E9}" type="slidenum">
              <a:rPr lang="zh-TW" altLang="en-GB" smtClean="0"/>
              <a:pPr>
                <a:defRPr/>
              </a:pPr>
              <a:t>81</a:t>
            </a:fld>
            <a:endParaRPr lang="en-GB" altLang="zh-TW"/>
          </a:p>
        </p:txBody>
      </p:sp>
    </p:spTree>
    <p:extLst>
      <p:ext uri="{BB962C8B-B14F-4D97-AF65-F5344CB8AC3E}">
        <p14:creationId xmlns:p14="http://schemas.microsoft.com/office/powerpoint/2010/main" val="2325126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機關招標時，因今年度少部分規格（安全控制系統）變動而與往年不同，但投標廠商並未特別留意，得標後請求辦理變更</a:t>
            </a:r>
            <a:endParaRPr lang="en-US" altLang="zh-TW" dirty="0" smtClean="0"/>
          </a:p>
          <a:p>
            <a:pPr lvl="1"/>
            <a:r>
              <a:rPr lang="zh-TW" altLang="en-US" dirty="0" smtClean="0"/>
              <a:t>總價決標，依投標廠商價格作為契約單價，該項契約單價為</a:t>
            </a:r>
            <a:r>
              <a:rPr lang="en-US" altLang="zh-TW" dirty="0" smtClean="0"/>
              <a:t>200</a:t>
            </a:r>
            <a:r>
              <a:rPr lang="zh-TW" altLang="en-US" dirty="0" smtClean="0"/>
              <a:t>萬元，但市價約</a:t>
            </a:r>
            <a:r>
              <a:rPr lang="en-US" altLang="zh-TW" dirty="0" smtClean="0"/>
              <a:t>800</a:t>
            </a:r>
            <a:r>
              <a:rPr lang="zh-TW" altLang="en-US" dirty="0" smtClean="0"/>
              <a:t>萬元，廠商提出以市價約</a:t>
            </a:r>
            <a:r>
              <a:rPr lang="en-US" altLang="zh-TW" dirty="0" smtClean="0"/>
              <a:t>500</a:t>
            </a:r>
            <a:r>
              <a:rPr lang="zh-TW" altLang="en-US" dirty="0" smtClean="0"/>
              <a:t>萬元之安全控制系統（品質功能雖低於原招標要求，但仍可符合機關使用）請求變更，機關可否同意變更？</a:t>
            </a:r>
            <a:endParaRPr lang="en-US" altLang="zh-TW" dirty="0" smtClean="0">
              <a:solidFill>
                <a:srgbClr val="00B0F0"/>
              </a:solidFill>
            </a:endParaRPr>
          </a:p>
          <a:p>
            <a:pPr lvl="1"/>
            <a:r>
              <a:rPr lang="zh-TW" altLang="en-US" dirty="0" smtClean="0"/>
              <a:t>若情況屬於同意變更，則本例價格如何調整？</a:t>
            </a:r>
            <a:endParaRPr lang="en-US" altLang="zh-TW" dirty="0" smtClean="0"/>
          </a:p>
          <a:p>
            <a:pPr lvl="1"/>
            <a:r>
              <a:rPr lang="zh-TW" altLang="en-US" dirty="0" smtClean="0"/>
              <a:t>廠商若以該項價格未定而請求停工並不計工期，是否為有理由？</a:t>
            </a:r>
            <a:endParaRPr lang="zh-TW" altLang="en-US" dirty="0"/>
          </a:p>
        </p:txBody>
      </p:sp>
      <p:sp>
        <p:nvSpPr>
          <p:cNvPr id="3" name="投影片編號版面配置區 2"/>
          <p:cNvSpPr>
            <a:spLocks noGrp="1"/>
          </p:cNvSpPr>
          <p:nvPr>
            <p:ph type="sldNum" sz="quarter" idx="12"/>
          </p:nvPr>
        </p:nvSpPr>
        <p:spPr/>
        <p:txBody>
          <a:bodyPr/>
          <a:lstStyle/>
          <a:p>
            <a:fld id="{6F1880A7-C375-4809-8625-E4F788F2143D}" type="slidenum">
              <a:rPr lang="zh-TW" altLang="en-US" smtClean="0"/>
              <a:pPr/>
              <a:t>82</a:t>
            </a:fld>
            <a:endParaRPr lang="zh-TW" altLang="en-US"/>
          </a:p>
        </p:txBody>
      </p:sp>
      <p:sp>
        <p:nvSpPr>
          <p:cNvPr id="4" name="標題 3"/>
          <p:cNvSpPr>
            <a:spLocks noGrp="1"/>
          </p:cNvSpPr>
          <p:nvPr>
            <p:ph type="title"/>
          </p:nvPr>
        </p:nvSpPr>
        <p:spPr/>
        <p:txBody>
          <a:bodyPr>
            <a:normAutofit/>
          </a:bodyPr>
          <a:lstStyle/>
          <a:p>
            <a:r>
              <a:rPr lang="zh-TW" altLang="en-US" dirty="0" smtClean="0"/>
              <a:t>廠商要求契約變更－價格及規格爭議</a:t>
            </a:r>
            <a:endParaRPr lang="zh-TW" altLang="en-US" dirty="0"/>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154438"/>
            <a:ext cx="1584176" cy="17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8336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en-US" dirty="0" smtClean="0"/>
              <a:t>六、</a:t>
            </a:r>
            <a:r>
              <a:rPr lang="zh-TW" altLang="zh-TW" dirty="0" smtClean="0">
                <a:effectLst/>
              </a:rPr>
              <a:t>第二</a:t>
            </a:r>
            <a:r>
              <a:rPr lang="zh-TW" altLang="zh-TW" dirty="0">
                <a:effectLst/>
              </a:rPr>
              <a:t>種類型的契約變更：由機關要求</a:t>
            </a:r>
            <a:endParaRPr lang="zh-TW" altLang="en-US" dirty="0"/>
          </a:p>
        </p:txBody>
      </p:sp>
      <p:sp>
        <p:nvSpPr>
          <p:cNvPr id="3" name="文字版面配置區 2"/>
          <p:cNvSpPr>
            <a:spLocks noGrp="1"/>
          </p:cNvSpPr>
          <p:nvPr>
            <p:ph type="body" idx="1"/>
          </p:nvPr>
        </p:nvSpPr>
        <p:spPr/>
        <p:txBody>
          <a:bodyPr/>
          <a:lstStyle/>
          <a:p>
            <a:r>
              <a:rPr lang="en-US" altLang="zh-TW" dirty="0"/>
              <a:t>1.</a:t>
            </a:r>
            <a:r>
              <a:rPr lang="zh-TW" altLang="zh-TW" dirty="0"/>
              <a:t>機關要求契約變更的法令依據　</a:t>
            </a:r>
            <a:endParaRPr lang="en-US" altLang="zh-TW" dirty="0" smtClean="0"/>
          </a:p>
          <a:p>
            <a:r>
              <a:rPr lang="en-US" altLang="zh-TW" b="1" dirty="0" smtClean="0"/>
              <a:t>2</a:t>
            </a:r>
            <a:r>
              <a:rPr lang="en-US" altLang="zh-TW" b="1" dirty="0"/>
              <a:t>.</a:t>
            </a:r>
            <a:r>
              <a:rPr lang="zh-TW" altLang="zh-TW" b="1" dirty="0"/>
              <a:t>變更部分的累計金額計算與應用解析</a:t>
            </a:r>
            <a:r>
              <a:rPr lang="zh-TW" altLang="zh-TW" dirty="0"/>
              <a:t>　</a:t>
            </a:r>
            <a:endParaRPr lang="en-US" altLang="zh-TW" dirty="0" smtClean="0"/>
          </a:p>
          <a:p>
            <a:r>
              <a:rPr lang="en-US" altLang="zh-TW" dirty="0" smtClean="0"/>
              <a:t>3</a:t>
            </a:r>
            <a:r>
              <a:rPr lang="en-US" altLang="zh-TW" dirty="0"/>
              <a:t>.</a:t>
            </a:r>
            <a:r>
              <a:rPr lang="zh-TW" altLang="zh-TW" dirty="0"/>
              <a:t>採購契約變更或加減價核准監辦備查一覽表的實務應用　</a:t>
            </a:r>
            <a:endParaRPr lang="en-US" altLang="zh-TW" dirty="0" smtClean="0"/>
          </a:p>
          <a:p>
            <a:r>
              <a:rPr lang="en-US" altLang="zh-TW" b="1" dirty="0" smtClean="0"/>
              <a:t>4</a:t>
            </a:r>
            <a:r>
              <a:rPr lang="en-US" altLang="zh-TW" b="1" dirty="0"/>
              <a:t>.</a:t>
            </a:r>
            <a:r>
              <a:rPr lang="zh-TW" altLang="zh-TW" b="1" dirty="0"/>
              <a:t>搭配「價格」機制的實例探討</a:t>
            </a:r>
            <a:endParaRPr lang="zh-TW" altLang="en-US" b="1" dirty="0"/>
          </a:p>
        </p:txBody>
      </p:sp>
    </p:spTree>
    <p:extLst>
      <p:ext uri="{BB962C8B-B14F-4D97-AF65-F5344CB8AC3E}">
        <p14:creationId xmlns:p14="http://schemas.microsoft.com/office/powerpoint/2010/main" val="26762595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建築工程原契約金額</a:t>
            </a:r>
            <a:r>
              <a:rPr lang="en-US" altLang="zh-TW" dirty="0" smtClean="0"/>
              <a:t>600</a:t>
            </a:r>
            <a:r>
              <a:rPr lang="zh-TW" altLang="en-US" dirty="0" smtClean="0"/>
              <a:t>萬元，配合衍生之使用需求增作</a:t>
            </a:r>
            <a:r>
              <a:rPr lang="en-US" altLang="zh-TW" dirty="0" smtClean="0"/>
              <a:t>200</a:t>
            </a:r>
            <a:r>
              <a:rPr lang="zh-TW" altLang="en-US" dirty="0" smtClean="0"/>
              <a:t>萬元，同時檢討減作</a:t>
            </a:r>
            <a:r>
              <a:rPr lang="en-US" altLang="zh-TW" dirty="0" smtClean="0"/>
              <a:t>150</a:t>
            </a:r>
            <a:r>
              <a:rPr lang="zh-TW" altLang="en-US" dirty="0" smtClean="0"/>
              <a:t>萬元：</a:t>
            </a:r>
            <a:endParaRPr lang="en-US" altLang="zh-TW" dirty="0" smtClean="0"/>
          </a:p>
          <a:p>
            <a:pPr lvl="1"/>
            <a:r>
              <a:rPr lang="zh-TW" altLang="en-US" dirty="0" smtClean="0"/>
              <a:t>契約變更之累計金額為何？</a:t>
            </a:r>
            <a:endParaRPr lang="en-US" altLang="zh-TW" dirty="0" smtClean="0"/>
          </a:p>
          <a:p>
            <a:pPr lvl="1"/>
            <a:r>
              <a:rPr lang="zh-TW" altLang="en-US" dirty="0" smtClean="0"/>
              <a:t>可否依據</a:t>
            </a:r>
            <a:r>
              <a:rPr lang="en-US" altLang="zh-TW" dirty="0" smtClean="0"/>
              <a:t>22-1-6</a:t>
            </a:r>
            <a:r>
              <a:rPr lang="zh-TW" altLang="en-US" dirty="0" smtClean="0"/>
              <a:t>辦理變更？</a:t>
            </a:r>
            <a:endParaRPr lang="zh-TW" altLang="en-US" dirty="0"/>
          </a:p>
        </p:txBody>
      </p:sp>
      <p:sp>
        <p:nvSpPr>
          <p:cNvPr id="3" name="投影片編號版面配置區 2"/>
          <p:cNvSpPr>
            <a:spLocks noGrp="1"/>
          </p:cNvSpPr>
          <p:nvPr>
            <p:ph type="sldNum" sz="quarter" idx="12"/>
          </p:nvPr>
        </p:nvSpPr>
        <p:spPr/>
        <p:txBody>
          <a:bodyPr/>
          <a:lstStyle/>
          <a:p>
            <a:pPr>
              <a:defRPr/>
            </a:pPr>
            <a:fld id="{CD5DE2BC-B84A-4C93-B541-9C192D53B11C}" type="slidenum">
              <a:rPr lang="zh-TW" altLang="en-GB" smtClean="0"/>
              <a:pPr>
                <a:defRPr/>
              </a:pPr>
              <a:t>84</a:t>
            </a:fld>
            <a:endParaRPr lang="en-GB" altLang="zh-TW"/>
          </a:p>
        </p:txBody>
      </p:sp>
      <p:sp>
        <p:nvSpPr>
          <p:cNvPr id="4" name="標題 3"/>
          <p:cNvSpPr>
            <a:spLocks noGrp="1"/>
          </p:cNvSpPr>
          <p:nvPr>
            <p:ph type="title"/>
          </p:nvPr>
        </p:nvSpPr>
        <p:spPr/>
        <p:txBody>
          <a:bodyPr/>
          <a:lstStyle/>
          <a:p>
            <a:r>
              <a:rPr lang="zh-TW" altLang="en-US" dirty="0" smtClean="0"/>
              <a:t>機關通知廠商變更</a:t>
            </a:r>
            <a:endParaRPr lang="zh-TW" altLang="en-US" dirty="0"/>
          </a:p>
        </p:txBody>
      </p:sp>
      <p:pic>
        <p:nvPicPr>
          <p:cNvPr id="5" name="Picture 5" descr="事業成就,人,個人,剪影,勝利,商務人士,商業,城市,大勝利,套裝,專業人士,建築物,慶祝,成功,成就,樹,生意人,男人,辦公室,辦公室建築,雙手舉高,領帶"/>
          <p:cNvPicPr>
            <a:picLocks noChangeAspect="1" noChangeArrowheads="1"/>
          </p:cNvPicPr>
          <p:nvPr/>
        </p:nvPicPr>
        <p:blipFill>
          <a:blip r:embed="rId2" cstate="print"/>
          <a:srcRect/>
          <a:stretch>
            <a:fillRect/>
          </a:stretch>
        </p:blipFill>
        <p:spPr bwMode="auto">
          <a:xfrm>
            <a:off x="4932040" y="2852936"/>
            <a:ext cx="3095625" cy="3095625"/>
          </a:xfrm>
          <a:prstGeom prst="rect">
            <a:avLst/>
          </a:prstGeom>
          <a:noFill/>
          <a:ln w="9525">
            <a:noFill/>
            <a:miter lim="800000"/>
            <a:headEnd/>
            <a:tailEnd/>
          </a:ln>
        </p:spPr>
      </p:pic>
    </p:spTree>
    <p:extLst>
      <p:ext uri="{BB962C8B-B14F-4D97-AF65-F5344CB8AC3E}">
        <p14:creationId xmlns:p14="http://schemas.microsoft.com/office/powerpoint/2010/main" val="40877499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設計單位估價時，將不銹鋼護欄</a:t>
            </a:r>
            <a:r>
              <a:rPr lang="en-US" altLang="zh-TW" dirty="0" smtClean="0"/>
              <a:t>400</a:t>
            </a:r>
            <a:r>
              <a:rPr lang="zh-TW" altLang="en-US" dirty="0" smtClean="0"/>
              <a:t>公尺誤以鑄鐵估價，工程發包後，因該工項辦理變更，欲追加</a:t>
            </a:r>
            <a:r>
              <a:rPr lang="en-US" altLang="zh-TW" dirty="0" smtClean="0"/>
              <a:t>300</a:t>
            </a:r>
            <a:r>
              <a:rPr lang="zh-TW" altLang="en-US" dirty="0" smtClean="0"/>
              <a:t>公尺</a:t>
            </a:r>
            <a:endParaRPr lang="en-US" altLang="zh-TW" dirty="0" smtClean="0"/>
          </a:p>
          <a:p>
            <a:pPr lvl="1"/>
            <a:r>
              <a:rPr lang="zh-TW" altLang="en-US" dirty="0" smtClean="0"/>
              <a:t>若發包後</a:t>
            </a:r>
            <a:r>
              <a:rPr lang="zh-TW" altLang="en-US" dirty="0"/>
              <a:t>應</a:t>
            </a:r>
            <a:r>
              <a:rPr lang="zh-TW" altLang="en-US" dirty="0" smtClean="0"/>
              <a:t>以機關預算（即設計預算）為基礎訂定契約單價，或廠商標價清單調整訂定單價？</a:t>
            </a:r>
            <a:endParaRPr lang="en-US" altLang="zh-TW" dirty="0" smtClean="0"/>
          </a:p>
          <a:p>
            <a:pPr lvl="1"/>
            <a:r>
              <a:rPr lang="zh-TW" altLang="en-US" dirty="0" smtClean="0"/>
              <a:t>可否調整單價？</a:t>
            </a:r>
            <a:endParaRPr lang="en-US" altLang="zh-TW" dirty="0" smtClean="0"/>
          </a:p>
          <a:p>
            <a:pPr lvl="1"/>
            <a:r>
              <a:rPr lang="zh-TW" altLang="en-US" dirty="0" smtClean="0"/>
              <a:t>設計單位要不要賠償？</a:t>
            </a:r>
            <a:endParaRPr lang="en-US" altLang="zh-TW" dirty="0" smtClean="0"/>
          </a:p>
          <a:p>
            <a:pPr lvl="1"/>
            <a:r>
              <a:rPr lang="zh-TW" altLang="en-US" dirty="0" smtClean="0"/>
              <a:t>廠商如何自保？</a:t>
            </a:r>
            <a:endParaRPr lang="zh-TW" altLang="en-US" dirty="0"/>
          </a:p>
        </p:txBody>
      </p:sp>
      <p:sp>
        <p:nvSpPr>
          <p:cNvPr id="3" name="投影片編號版面配置區 2"/>
          <p:cNvSpPr>
            <a:spLocks noGrp="1"/>
          </p:cNvSpPr>
          <p:nvPr>
            <p:ph type="sldNum" sz="quarter" idx="12"/>
          </p:nvPr>
        </p:nvSpPr>
        <p:spPr/>
        <p:txBody>
          <a:bodyPr/>
          <a:lstStyle/>
          <a:p>
            <a:fld id="{6F1880A7-C375-4809-8625-E4F788F2143D}" type="slidenum">
              <a:rPr lang="zh-TW" altLang="en-US" smtClean="0"/>
              <a:pPr/>
              <a:t>85</a:t>
            </a:fld>
            <a:endParaRPr lang="zh-TW" altLang="en-US"/>
          </a:p>
        </p:txBody>
      </p:sp>
      <p:sp>
        <p:nvSpPr>
          <p:cNvPr id="4" name="標題 3"/>
          <p:cNvSpPr>
            <a:spLocks noGrp="1"/>
          </p:cNvSpPr>
          <p:nvPr>
            <p:ph type="title"/>
          </p:nvPr>
        </p:nvSpPr>
        <p:spPr/>
        <p:txBody>
          <a:bodyPr/>
          <a:lstStyle/>
          <a:p>
            <a:r>
              <a:rPr lang="zh-TW" altLang="en-US" dirty="0" smtClean="0"/>
              <a:t>價格爭議實務</a:t>
            </a:r>
            <a:endParaRPr lang="zh-TW"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509120"/>
            <a:ext cx="3005436" cy="200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3937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8193B59-44F7-4D63-BD4E-BB20C57966E9}" type="slidenum">
              <a:rPr lang="zh-TW" altLang="en-GB" smtClean="0"/>
              <a:pPr>
                <a:defRPr/>
              </a:pPr>
              <a:t>86</a:t>
            </a:fld>
            <a:endParaRPr lang="en-GB" altLang="zh-TW"/>
          </a:p>
        </p:txBody>
      </p:sp>
      <p:graphicFrame>
        <p:nvGraphicFramePr>
          <p:cNvPr id="4" name="表格 3"/>
          <p:cNvGraphicFramePr>
            <a:graphicFrameLocks noGrp="1"/>
          </p:cNvGraphicFramePr>
          <p:nvPr>
            <p:extLst>
              <p:ext uri="{D42A27DB-BD31-4B8C-83A1-F6EECF244321}">
                <p14:modId xmlns:p14="http://schemas.microsoft.com/office/powerpoint/2010/main" val="1581728806"/>
              </p:ext>
            </p:extLst>
          </p:nvPr>
        </p:nvGraphicFramePr>
        <p:xfrm>
          <a:off x="827584" y="980728"/>
          <a:ext cx="5328592" cy="1539592"/>
        </p:xfrm>
        <a:graphic>
          <a:graphicData uri="http://schemas.openxmlformats.org/drawingml/2006/table">
            <a:tbl>
              <a:tblPr firstRow="1" bandRow="1">
                <a:tableStyleId>{5C22544A-7EE6-4342-B048-85BDC9FD1C3A}</a:tableStyleId>
              </a:tblPr>
              <a:tblGrid>
                <a:gridCol w="1378317"/>
                <a:gridCol w="1193643"/>
                <a:gridCol w="1193643"/>
                <a:gridCol w="1562989"/>
              </a:tblGrid>
              <a:tr h="384898">
                <a:tc>
                  <a:txBody>
                    <a:bodyPr/>
                    <a:lstStyle/>
                    <a:p>
                      <a:r>
                        <a:rPr lang="zh-TW" altLang="en-US" dirty="0" smtClean="0"/>
                        <a:t>工項</a:t>
                      </a:r>
                      <a:endParaRPr lang="zh-TW" altLang="en-US" dirty="0"/>
                    </a:p>
                  </a:txBody>
                  <a:tcPr/>
                </a:tc>
                <a:tc>
                  <a:txBody>
                    <a:bodyPr/>
                    <a:lstStyle/>
                    <a:p>
                      <a:r>
                        <a:rPr lang="zh-TW" altLang="en-US" dirty="0" smtClean="0"/>
                        <a:t>數量</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單價</a:t>
                      </a:r>
                    </a:p>
                  </a:txBody>
                  <a:tcPr/>
                </a:tc>
                <a:tc>
                  <a:txBody>
                    <a:bodyPr/>
                    <a:lstStyle/>
                    <a:p>
                      <a:r>
                        <a:rPr lang="zh-TW" altLang="en-US" dirty="0" smtClean="0"/>
                        <a:t>總價</a:t>
                      </a:r>
                      <a:endParaRPr lang="zh-TW" altLang="en-US" dirty="0"/>
                    </a:p>
                  </a:txBody>
                  <a:tcPr/>
                </a:tc>
              </a:tr>
              <a:tr h="384898">
                <a:tc>
                  <a:txBody>
                    <a:bodyPr/>
                    <a:lstStyle/>
                    <a:p>
                      <a:r>
                        <a:rPr lang="en-US" altLang="zh-TW" dirty="0" smtClean="0"/>
                        <a:t>A</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120,000</a:t>
                      </a:r>
                      <a:endParaRPr lang="zh-TW" altLang="en-US" dirty="0"/>
                    </a:p>
                  </a:txBody>
                  <a:tcPr/>
                </a:tc>
                <a:tc>
                  <a:txBody>
                    <a:bodyPr/>
                    <a:lstStyle/>
                    <a:p>
                      <a:r>
                        <a:rPr lang="en-US" altLang="zh-TW" dirty="0" smtClean="0"/>
                        <a:t>600,000</a:t>
                      </a:r>
                      <a:endParaRPr lang="zh-TW" altLang="en-US" dirty="0"/>
                    </a:p>
                  </a:txBody>
                  <a:tcPr/>
                </a:tc>
              </a:tr>
              <a:tr h="384898">
                <a:tc>
                  <a:txBody>
                    <a:bodyPr/>
                    <a:lstStyle/>
                    <a:p>
                      <a:r>
                        <a:rPr lang="en-US" altLang="zh-TW" dirty="0" smtClean="0"/>
                        <a:t>B</a:t>
                      </a:r>
                      <a:endParaRPr lang="zh-TW" altLang="en-US" dirty="0"/>
                    </a:p>
                  </a:txBody>
                  <a:tcPr/>
                </a:tc>
                <a:tc>
                  <a:txBody>
                    <a:bodyPr/>
                    <a:lstStyle/>
                    <a:p>
                      <a:r>
                        <a:rPr lang="en-US" altLang="zh-TW" dirty="0" smtClean="0"/>
                        <a:t>10</a:t>
                      </a:r>
                      <a:endParaRPr lang="zh-TW" altLang="en-US" dirty="0"/>
                    </a:p>
                  </a:txBody>
                  <a:tcPr/>
                </a:tc>
                <a:tc>
                  <a:txBody>
                    <a:bodyPr/>
                    <a:lstStyle/>
                    <a:p>
                      <a:r>
                        <a:rPr lang="en-US" altLang="zh-TW" dirty="0" smtClean="0"/>
                        <a:t>100,000</a:t>
                      </a:r>
                      <a:endParaRPr lang="zh-TW" altLang="en-US" dirty="0"/>
                    </a:p>
                  </a:txBody>
                  <a:tcPr/>
                </a:tc>
                <a:tc>
                  <a:txBody>
                    <a:bodyPr/>
                    <a:lstStyle/>
                    <a:p>
                      <a:r>
                        <a:rPr lang="en-US" altLang="zh-TW" dirty="0" smtClean="0"/>
                        <a:t>1,000,000</a:t>
                      </a:r>
                      <a:endParaRPr lang="zh-TW" altLang="en-US" dirty="0"/>
                    </a:p>
                  </a:txBody>
                  <a:tcPr/>
                </a:tc>
              </a:tr>
              <a:tr h="384898">
                <a:tc>
                  <a:txBody>
                    <a:bodyPr/>
                    <a:lstStyle/>
                    <a:p>
                      <a:r>
                        <a:rPr lang="zh-TW" altLang="en-US" dirty="0" smtClean="0"/>
                        <a:t>合計</a:t>
                      </a:r>
                      <a:endParaRPr lang="zh-TW" altLang="en-US" dirty="0"/>
                    </a:p>
                  </a:txBody>
                  <a:tcPr/>
                </a:tc>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總價</a:t>
                      </a:r>
                      <a:endParaRPr lang="zh-TW" altLang="en-US" dirty="0"/>
                    </a:p>
                  </a:txBody>
                  <a:tcPr/>
                </a:tc>
                <a:tc>
                  <a:txBody>
                    <a:bodyPr/>
                    <a:lstStyle/>
                    <a:p>
                      <a:r>
                        <a:rPr lang="en-US" altLang="zh-TW" dirty="0" smtClean="0"/>
                        <a:t>1,600,000</a:t>
                      </a:r>
                      <a:endParaRPr lang="zh-TW" altLang="en-US" dirty="0"/>
                    </a:p>
                  </a:txBody>
                  <a:tcPr/>
                </a:tc>
              </a:tr>
            </a:tbl>
          </a:graphicData>
        </a:graphic>
      </p:graphicFrame>
      <p:sp>
        <p:nvSpPr>
          <p:cNvPr id="5" name="文字方塊 4"/>
          <p:cNvSpPr txBox="1"/>
          <p:nvPr/>
        </p:nvSpPr>
        <p:spPr>
          <a:xfrm>
            <a:off x="827584" y="2965594"/>
            <a:ext cx="5976664" cy="369332"/>
          </a:xfrm>
          <a:prstGeom prst="rect">
            <a:avLst/>
          </a:prstGeom>
          <a:noFill/>
        </p:spPr>
        <p:txBody>
          <a:bodyPr wrap="square" rtlCol="0">
            <a:spAutoFit/>
          </a:bodyPr>
          <a:lstStyle/>
          <a:p>
            <a:r>
              <a:rPr lang="en-US" altLang="zh-TW" dirty="0" smtClean="0">
                <a:solidFill>
                  <a:schemeClr val="tx1"/>
                </a:solidFill>
              </a:rPr>
              <a:t>B.</a:t>
            </a:r>
            <a:r>
              <a:rPr lang="zh-TW" altLang="en-US" dirty="0" smtClean="0">
                <a:solidFill>
                  <a:schemeClr val="tx1"/>
                </a:solidFill>
              </a:rPr>
              <a:t>決標價為</a:t>
            </a:r>
            <a:r>
              <a:rPr lang="en-US" altLang="zh-TW" dirty="0" smtClean="0">
                <a:solidFill>
                  <a:schemeClr val="tx1"/>
                </a:solidFill>
              </a:rPr>
              <a:t>1,500,000</a:t>
            </a:r>
            <a:r>
              <a:rPr lang="zh-TW" altLang="en-US" dirty="0" smtClean="0">
                <a:solidFill>
                  <a:schemeClr val="tx1"/>
                </a:solidFill>
              </a:rPr>
              <a:t>元（約標價</a:t>
            </a:r>
            <a:r>
              <a:rPr lang="en-US" altLang="zh-TW" dirty="0" smtClean="0">
                <a:solidFill>
                  <a:schemeClr val="tx1"/>
                </a:solidFill>
              </a:rPr>
              <a:t>93.75%</a:t>
            </a:r>
            <a:r>
              <a:rPr lang="zh-TW" altLang="en-US" dirty="0" smtClean="0">
                <a:solidFill>
                  <a:schemeClr val="tx1"/>
                </a:solidFill>
              </a:rPr>
              <a:t>）</a:t>
            </a:r>
            <a:endParaRPr lang="zh-TW" altLang="en-US" dirty="0">
              <a:solidFill>
                <a:schemeClr val="tx1"/>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922369426"/>
              </p:ext>
            </p:extLst>
          </p:nvPr>
        </p:nvGraphicFramePr>
        <p:xfrm>
          <a:off x="827584" y="4077072"/>
          <a:ext cx="5328592" cy="1539592"/>
        </p:xfrm>
        <a:graphic>
          <a:graphicData uri="http://schemas.openxmlformats.org/drawingml/2006/table">
            <a:tbl>
              <a:tblPr firstRow="1" bandRow="1">
                <a:tableStyleId>{5C22544A-7EE6-4342-B048-85BDC9FD1C3A}</a:tableStyleId>
              </a:tblPr>
              <a:tblGrid>
                <a:gridCol w="1378317"/>
                <a:gridCol w="1193643"/>
                <a:gridCol w="1193643"/>
                <a:gridCol w="1562989"/>
              </a:tblGrid>
              <a:tr h="384898">
                <a:tc>
                  <a:txBody>
                    <a:bodyPr/>
                    <a:lstStyle/>
                    <a:p>
                      <a:r>
                        <a:rPr lang="zh-TW" altLang="en-US" dirty="0" smtClean="0"/>
                        <a:t>工項</a:t>
                      </a:r>
                      <a:endParaRPr lang="zh-TW" altLang="en-US" dirty="0"/>
                    </a:p>
                  </a:txBody>
                  <a:tcPr/>
                </a:tc>
                <a:tc>
                  <a:txBody>
                    <a:bodyPr/>
                    <a:lstStyle/>
                    <a:p>
                      <a:r>
                        <a:rPr lang="zh-TW" altLang="en-US" dirty="0" smtClean="0"/>
                        <a:t>數量</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單價</a:t>
                      </a:r>
                    </a:p>
                  </a:txBody>
                  <a:tcPr/>
                </a:tc>
                <a:tc>
                  <a:txBody>
                    <a:bodyPr/>
                    <a:lstStyle/>
                    <a:p>
                      <a:r>
                        <a:rPr lang="zh-TW" altLang="en-US" dirty="0" smtClean="0"/>
                        <a:t>總價</a:t>
                      </a:r>
                      <a:endParaRPr lang="zh-TW" altLang="en-US" dirty="0"/>
                    </a:p>
                  </a:txBody>
                  <a:tcPr/>
                </a:tc>
              </a:tr>
              <a:tr h="384898">
                <a:tc>
                  <a:txBody>
                    <a:bodyPr/>
                    <a:lstStyle/>
                    <a:p>
                      <a:r>
                        <a:rPr lang="en-US" altLang="zh-TW" dirty="0" smtClean="0"/>
                        <a:t>A</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112,500</a:t>
                      </a:r>
                      <a:endParaRPr lang="zh-TW" altLang="en-US" dirty="0"/>
                    </a:p>
                  </a:txBody>
                  <a:tcPr/>
                </a:tc>
                <a:tc>
                  <a:txBody>
                    <a:bodyPr/>
                    <a:lstStyle/>
                    <a:p>
                      <a:r>
                        <a:rPr lang="en-US" altLang="zh-TW" dirty="0" smtClean="0"/>
                        <a:t>562,500</a:t>
                      </a:r>
                      <a:endParaRPr lang="zh-TW" altLang="en-US" dirty="0"/>
                    </a:p>
                  </a:txBody>
                  <a:tcPr/>
                </a:tc>
              </a:tr>
              <a:tr h="384898">
                <a:tc>
                  <a:txBody>
                    <a:bodyPr/>
                    <a:lstStyle/>
                    <a:p>
                      <a:r>
                        <a:rPr lang="en-US" altLang="zh-TW" dirty="0" smtClean="0"/>
                        <a:t>B</a:t>
                      </a:r>
                      <a:endParaRPr lang="zh-TW" altLang="en-US" dirty="0"/>
                    </a:p>
                  </a:txBody>
                  <a:tcPr/>
                </a:tc>
                <a:tc>
                  <a:txBody>
                    <a:bodyPr/>
                    <a:lstStyle/>
                    <a:p>
                      <a:r>
                        <a:rPr lang="en-US" altLang="zh-TW" dirty="0" smtClean="0"/>
                        <a:t>10</a:t>
                      </a:r>
                      <a:endParaRPr lang="zh-TW" altLang="en-US" dirty="0"/>
                    </a:p>
                  </a:txBody>
                  <a:tcPr/>
                </a:tc>
                <a:tc>
                  <a:txBody>
                    <a:bodyPr/>
                    <a:lstStyle/>
                    <a:p>
                      <a:r>
                        <a:rPr lang="en-US" altLang="zh-TW" dirty="0" smtClean="0"/>
                        <a:t>93,750</a:t>
                      </a:r>
                      <a:endParaRPr lang="zh-TW" altLang="en-US" dirty="0"/>
                    </a:p>
                  </a:txBody>
                  <a:tcPr/>
                </a:tc>
                <a:tc>
                  <a:txBody>
                    <a:bodyPr/>
                    <a:lstStyle/>
                    <a:p>
                      <a:r>
                        <a:rPr lang="en-US" altLang="zh-TW" dirty="0" smtClean="0"/>
                        <a:t>937,500</a:t>
                      </a:r>
                      <a:endParaRPr lang="zh-TW" altLang="en-US" dirty="0"/>
                    </a:p>
                  </a:txBody>
                  <a:tcPr/>
                </a:tc>
              </a:tr>
              <a:tr h="384898">
                <a:tc>
                  <a:txBody>
                    <a:bodyPr/>
                    <a:lstStyle/>
                    <a:p>
                      <a:r>
                        <a:rPr lang="zh-TW" altLang="en-US" dirty="0" smtClean="0"/>
                        <a:t>合計</a:t>
                      </a:r>
                      <a:endParaRPr lang="zh-TW" altLang="en-US" dirty="0"/>
                    </a:p>
                  </a:txBody>
                  <a:tcPr/>
                </a:tc>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總價</a:t>
                      </a:r>
                      <a:endParaRPr lang="zh-TW" altLang="en-US" dirty="0"/>
                    </a:p>
                  </a:txBody>
                  <a:tcPr/>
                </a:tc>
                <a:tc>
                  <a:txBody>
                    <a:bodyPr/>
                    <a:lstStyle/>
                    <a:p>
                      <a:r>
                        <a:rPr lang="en-US" altLang="zh-TW" dirty="0" smtClean="0"/>
                        <a:t>1,500,000</a:t>
                      </a:r>
                      <a:endParaRPr lang="zh-TW" altLang="en-US" dirty="0"/>
                    </a:p>
                  </a:txBody>
                  <a:tcPr/>
                </a:tc>
              </a:tr>
            </a:tbl>
          </a:graphicData>
        </a:graphic>
      </p:graphicFrame>
      <p:sp>
        <p:nvSpPr>
          <p:cNvPr id="7" name="文字方塊 6"/>
          <p:cNvSpPr txBox="1"/>
          <p:nvPr/>
        </p:nvSpPr>
        <p:spPr>
          <a:xfrm>
            <a:off x="827584" y="548680"/>
            <a:ext cx="4176464" cy="369332"/>
          </a:xfrm>
          <a:prstGeom prst="rect">
            <a:avLst/>
          </a:prstGeom>
          <a:noFill/>
        </p:spPr>
        <p:txBody>
          <a:bodyPr wrap="square" rtlCol="0">
            <a:spAutoFit/>
          </a:bodyPr>
          <a:lstStyle/>
          <a:p>
            <a:r>
              <a:rPr lang="en-US" altLang="zh-TW" dirty="0" smtClean="0">
                <a:solidFill>
                  <a:schemeClr val="tx1"/>
                </a:solidFill>
              </a:rPr>
              <a:t>A.</a:t>
            </a:r>
            <a:r>
              <a:rPr lang="zh-TW" altLang="en-US" dirty="0" smtClean="0">
                <a:solidFill>
                  <a:schemeClr val="tx1"/>
                </a:solidFill>
              </a:rPr>
              <a:t>得標廠商投標報價</a:t>
            </a:r>
            <a:endParaRPr lang="zh-TW" altLang="en-US" dirty="0">
              <a:solidFill>
                <a:schemeClr val="tx1"/>
              </a:solidFill>
            </a:endParaRPr>
          </a:p>
        </p:txBody>
      </p:sp>
      <p:sp>
        <p:nvSpPr>
          <p:cNvPr id="8" name="文字方塊 7"/>
          <p:cNvSpPr txBox="1"/>
          <p:nvPr/>
        </p:nvSpPr>
        <p:spPr>
          <a:xfrm>
            <a:off x="814450" y="3645024"/>
            <a:ext cx="4176464" cy="369332"/>
          </a:xfrm>
          <a:prstGeom prst="rect">
            <a:avLst/>
          </a:prstGeom>
          <a:noFill/>
        </p:spPr>
        <p:txBody>
          <a:bodyPr wrap="square" rtlCol="0">
            <a:spAutoFit/>
          </a:bodyPr>
          <a:lstStyle/>
          <a:p>
            <a:r>
              <a:rPr lang="en-US" altLang="zh-TW" dirty="0" smtClean="0">
                <a:solidFill>
                  <a:schemeClr val="tx1"/>
                </a:solidFill>
              </a:rPr>
              <a:t>C.</a:t>
            </a:r>
            <a:r>
              <a:rPr lang="zh-TW" altLang="en-US" dirty="0" smtClean="0">
                <a:solidFill>
                  <a:schemeClr val="tx1"/>
                </a:solidFill>
              </a:rPr>
              <a:t>決標後契約單價</a:t>
            </a:r>
            <a:endParaRPr lang="zh-TW" altLang="en-US" dirty="0">
              <a:solidFill>
                <a:schemeClr val="tx1"/>
              </a:solidFill>
            </a:endParaRPr>
          </a:p>
        </p:txBody>
      </p:sp>
      <p:sp>
        <p:nvSpPr>
          <p:cNvPr id="9" name="文字方塊 8"/>
          <p:cNvSpPr txBox="1"/>
          <p:nvPr/>
        </p:nvSpPr>
        <p:spPr>
          <a:xfrm>
            <a:off x="5652120" y="2814027"/>
            <a:ext cx="3518912" cy="1015663"/>
          </a:xfrm>
          <a:prstGeom prst="rect">
            <a:avLst/>
          </a:prstGeom>
          <a:noFill/>
        </p:spPr>
        <p:txBody>
          <a:bodyPr wrap="none" rtlCol="0">
            <a:spAutoFit/>
          </a:bodyPr>
          <a:lstStyle/>
          <a:p>
            <a:r>
              <a:rPr lang="zh-TW" altLang="en-US" sz="2000" b="1" dirty="0" smtClean="0">
                <a:solidFill>
                  <a:srgbClr val="FF0000"/>
                </a:solidFill>
                <a:effectLst>
                  <a:outerShdw blurRad="38100" dist="38100" dir="2700000" algn="tl">
                    <a:srgbClr val="000000">
                      <a:alpha val="43137"/>
                    </a:srgbClr>
                  </a:outerShdw>
                </a:effectLst>
                <a:latin typeface="+mj-ea"/>
                <a:ea typeface="+mj-ea"/>
              </a:rPr>
              <a:t>調整計算範例，問題是：</a:t>
            </a:r>
            <a:endParaRPr lang="en-US" altLang="zh-TW" sz="2000" b="1" dirty="0" smtClean="0">
              <a:solidFill>
                <a:srgbClr val="FF0000"/>
              </a:solidFill>
              <a:effectLst>
                <a:outerShdw blurRad="38100" dist="38100" dir="2700000" algn="tl">
                  <a:srgbClr val="000000">
                    <a:alpha val="43137"/>
                  </a:srgbClr>
                </a:outerShdw>
              </a:effectLst>
              <a:latin typeface="+mj-ea"/>
              <a:ea typeface="+mj-ea"/>
            </a:endParaRPr>
          </a:p>
          <a:p>
            <a:r>
              <a:rPr lang="zh-TW" altLang="en-US" sz="2000" b="1" dirty="0">
                <a:solidFill>
                  <a:srgbClr val="FF0000"/>
                </a:solidFill>
                <a:effectLst>
                  <a:outerShdw blurRad="38100" dist="38100" dir="2700000" algn="tl">
                    <a:srgbClr val="000000">
                      <a:alpha val="43137"/>
                    </a:srgbClr>
                  </a:outerShdw>
                </a:effectLst>
                <a:latin typeface="+mj-ea"/>
                <a:ea typeface="+mj-ea"/>
              </a:rPr>
              <a:t>　</a:t>
            </a:r>
            <a:r>
              <a:rPr lang="zh-TW" altLang="en-US" sz="2000" b="1" dirty="0" smtClean="0">
                <a:solidFill>
                  <a:srgbClr val="FF0000"/>
                </a:solidFill>
                <a:effectLst>
                  <a:outerShdw blurRad="38100" dist="38100" dir="2700000" algn="tl">
                    <a:srgbClr val="000000">
                      <a:alpha val="43137"/>
                    </a:srgbClr>
                  </a:outerShdw>
                </a:effectLst>
                <a:latin typeface="+mj-ea"/>
                <a:ea typeface="+mj-ea"/>
              </a:rPr>
              <a:t>以機關預算為調整基準？</a:t>
            </a:r>
            <a:endParaRPr lang="en-US" altLang="zh-TW" sz="2000" b="1" dirty="0" smtClean="0">
              <a:solidFill>
                <a:srgbClr val="FF0000"/>
              </a:solidFill>
              <a:effectLst>
                <a:outerShdw blurRad="38100" dist="38100" dir="2700000" algn="tl">
                  <a:srgbClr val="000000">
                    <a:alpha val="43137"/>
                  </a:srgbClr>
                </a:outerShdw>
              </a:effectLst>
              <a:latin typeface="+mj-ea"/>
              <a:ea typeface="+mj-ea"/>
            </a:endParaRPr>
          </a:p>
          <a:p>
            <a:r>
              <a:rPr lang="zh-TW" altLang="en-US" sz="2000" b="1" dirty="0" smtClean="0">
                <a:solidFill>
                  <a:srgbClr val="FF0000"/>
                </a:solidFill>
                <a:effectLst>
                  <a:outerShdw blurRad="38100" dist="38100" dir="2700000" algn="tl">
                    <a:srgbClr val="000000">
                      <a:alpha val="43137"/>
                    </a:srgbClr>
                  </a:outerShdw>
                </a:effectLst>
                <a:latin typeface="+mj-ea"/>
                <a:ea typeface="+mj-ea"/>
              </a:rPr>
              <a:t>　還是廠商報價為調整基準？</a:t>
            </a:r>
            <a:endParaRPr lang="zh-TW" altLang="en-US" sz="2000" b="1" dirty="0">
              <a:solidFill>
                <a:srgbClr val="FF0000"/>
              </a:solidFill>
              <a:effectLst>
                <a:outerShdw blurRad="38100" dist="38100" dir="2700000" algn="tl">
                  <a:srgbClr val="000000">
                    <a:alpha val="43137"/>
                  </a:srgbClr>
                </a:outerShdw>
              </a:effectLst>
              <a:latin typeface="+mj-ea"/>
              <a:ea typeface="+mj-ea"/>
            </a:endParaRPr>
          </a:p>
        </p:txBody>
      </p:sp>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5090" y="733346"/>
            <a:ext cx="1136004" cy="18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7" y="4014356"/>
            <a:ext cx="1637691" cy="24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1252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b="1" dirty="0"/>
              <a:t>6.1</a:t>
            </a:r>
            <a:r>
              <a:rPr lang="zh-TW" altLang="zh-TW" b="1" dirty="0"/>
              <a:t>契約價金之記載（採購契約要項第</a:t>
            </a:r>
            <a:r>
              <a:rPr lang="en-US" altLang="zh-TW" b="1" dirty="0"/>
              <a:t>30</a:t>
            </a:r>
            <a:r>
              <a:rPr lang="zh-TW" altLang="zh-TW" b="1" dirty="0"/>
              <a:t>點）</a:t>
            </a:r>
          </a:p>
          <a:p>
            <a:r>
              <a:rPr lang="en-US" altLang="zh-TW" dirty="0"/>
              <a:t>6.1.1 </a:t>
            </a:r>
            <a:r>
              <a:rPr lang="zh-TW" altLang="zh-TW" dirty="0"/>
              <a:t>說明</a:t>
            </a:r>
          </a:p>
          <a:p>
            <a:r>
              <a:rPr lang="zh-TW" altLang="zh-TW" dirty="0"/>
              <a:t>工程會</a:t>
            </a:r>
            <a:r>
              <a:rPr lang="en-US" altLang="zh-TW" dirty="0"/>
              <a:t>92</a:t>
            </a:r>
            <a:r>
              <a:rPr lang="zh-TW" altLang="zh-TW" dirty="0"/>
              <a:t>年</a:t>
            </a:r>
            <a:r>
              <a:rPr lang="en-US" altLang="zh-TW" dirty="0"/>
              <a:t>6</a:t>
            </a:r>
            <a:r>
              <a:rPr lang="zh-TW" altLang="zh-TW" dirty="0"/>
              <a:t>月</a:t>
            </a:r>
            <a:r>
              <a:rPr lang="en-US" altLang="zh-TW" dirty="0"/>
              <a:t>5</a:t>
            </a:r>
            <a:r>
              <a:rPr lang="zh-TW" altLang="zh-TW" dirty="0"/>
              <a:t>日工程企字第</a:t>
            </a:r>
            <a:r>
              <a:rPr lang="en-US" altLang="zh-TW" dirty="0"/>
              <a:t>09200229070</a:t>
            </a:r>
            <a:r>
              <a:rPr lang="zh-TW" altLang="zh-TW" dirty="0"/>
              <a:t>號令修正頒行之「政府採購錯誤行為態樣」，業已明定「不考慮廠商單價是否合理而強以機關預算單價調整廠商單價」為採購錯誤行為態樣。如機關未公告機關預算單價，要求廠商照機關單價施作，恐不合理，又廠商之投標文件如附有單價者，該單價應作為契約之一部分，如廠商之部分單價有不合理之情形，機關應依本法第</a:t>
            </a:r>
            <a:r>
              <a:rPr lang="en-US" altLang="zh-TW" dirty="0"/>
              <a:t>58</a:t>
            </a:r>
            <a:r>
              <a:rPr lang="zh-TW" altLang="zh-TW" dirty="0"/>
              <a:t>條及其施行細則第</a:t>
            </a:r>
            <a:r>
              <a:rPr lang="en-US" altLang="zh-TW" dirty="0"/>
              <a:t>80</a:t>
            </a:r>
            <a:r>
              <a:rPr lang="zh-TW" altLang="zh-TW" dirty="0"/>
              <a:t>條之規定辦理。</a:t>
            </a:r>
          </a:p>
          <a:p>
            <a:endParaRPr lang="zh-TW" altLang="en-US" dirty="0"/>
          </a:p>
        </p:txBody>
      </p:sp>
      <p:sp>
        <p:nvSpPr>
          <p:cNvPr id="3" name="標題 2"/>
          <p:cNvSpPr>
            <a:spLocks noGrp="1"/>
          </p:cNvSpPr>
          <p:nvPr>
            <p:ph type="title"/>
          </p:nvPr>
        </p:nvSpPr>
        <p:spPr/>
        <p:txBody>
          <a:bodyPr>
            <a:normAutofit/>
          </a:bodyPr>
          <a:lstStyle/>
          <a:p>
            <a:r>
              <a:rPr lang="zh-TW" altLang="en-US" dirty="0" smtClean="0"/>
              <a:t>工程會採購契約基礎班講義－單價調整</a:t>
            </a:r>
            <a:endParaRPr lang="zh-TW" altLang="en-US" dirty="0"/>
          </a:p>
        </p:txBody>
      </p:sp>
      <p:sp>
        <p:nvSpPr>
          <p:cNvPr id="4" name="投影片編號版面配置區 3"/>
          <p:cNvSpPr>
            <a:spLocks noGrp="1"/>
          </p:cNvSpPr>
          <p:nvPr>
            <p:ph type="sldNum" sz="quarter" idx="12"/>
          </p:nvPr>
        </p:nvSpPr>
        <p:spPr/>
        <p:txBody>
          <a:bodyPr/>
          <a:lstStyle/>
          <a:p>
            <a:fld id="{8E838FC2-508A-45A5-B000-43B6C8F26EEC}" type="slidenum">
              <a:rPr lang="zh-TW" altLang="en-GB" smtClean="0"/>
              <a:pPr/>
              <a:t>87</a:t>
            </a:fld>
            <a:endParaRPr lang="en-GB" altLang="zh-TW"/>
          </a:p>
        </p:txBody>
      </p:sp>
    </p:spTree>
    <p:extLst>
      <p:ext uri="{BB962C8B-B14F-4D97-AF65-F5344CB8AC3E}">
        <p14:creationId xmlns:p14="http://schemas.microsoft.com/office/powerpoint/2010/main" val="2365027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374948"/>
            <a:ext cx="7704856" cy="4574332"/>
          </a:xfrm>
        </p:spPr>
        <p:txBody>
          <a:bodyPr>
            <a:noAutofit/>
          </a:bodyPr>
          <a:lstStyle/>
          <a:p>
            <a:r>
              <a:rPr lang="zh-TW" altLang="zh-TW" sz="2400" b="1" dirty="0"/>
              <a:t>第</a:t>
            </a:r>
            <a:r>
              <a:rPr lang="en-US" altLang="zh-TW" sz="2400" b="1" dirty="0"/>
              <a:t>5</a:t>
            </a:r>
            <a:r>
              <a:rPr lang="zh-TW" altLang="zh-TW" sz="2400" b="1" dirty="0"/>
              <a:t>條　契約價金之給付條件</a:t>
            </a:r>
            <a:endParaRPr lang="zh-TW" altLang="zh-TW" sz="2400" dirty="0"/>
          </a:p>
          <a:p>
            <a:r>
              <a:rPr lang="en-US" altLang="zh-TW" sz="2400" dirty="0" smtClean="0"/>
              <a:t>(</a:t>
            </a:r>
            <a:r>
              <a:rPr lang="zh-TW" altLang="zh-TW" sz="2400" dirty="0"/>
              <a:t>一</a:t>
            </a:r>
            <a:r>
              <a:rPr lang="en-US" altLang="zh-TW" sz="2400" dirty="0"/>
              <a:t>)</a:t>
            </a:r>
            <a:r>
              <a:rPr lang="zh-TW" altLang="zh-TW" sz="2400" dirty="0"/>
              <a:t>契約依下列規定辦理付款：</a:t>
            </a:r>
          </a:p>
          <a:p>
            <a:r>
              <a:rPr lang="en-US" altLang="zh-TW" sz="2400" dirty="0" smtClean="0"/>
              <a:t>7</a:t>
            </a:r>
            <a:r>
              <a:rPr lang="en-US" altLang="zh-TW" sz="2400" dirty="0"/>
              <a:t>.</a:t>
            </a:r>
            <a:r>
              <a:rPr lang="zh-TW" altLang="zh-TW" sz="2400" dirty="0"/>
              <a:t>契約價金總額曾經減價而確定，其所組成之各單項價格得依約定或合意方式調整（例如減價之金額僅自部分項目扣減）；未約定或合意調整方式者，如廠商所報各單項價格未有不合理之處，視同就廠商所報各單項價格依同一減價比率（決標金額</a:t>
            </a:r>
            <a:r>
              <a:rPr lang="en-US" altLang="zh-TW" sz="2400" dirty="0"/>
              <a:t>/</a:t>
            </a:r>
            <a:r>
              <a:rPr lang="zh-TW" altLang="zh-TW" sz="2400" dirty="0"/>
              <a:t>投標金額）調整。投標文件中報價之分項價格合計數額與決標金額不同者，依決標金額與該合計數額之比率調整之。但廠商報價之安全衛生經費項目編列金額低於機關所訂底價之同項金額者，該安全衛生經費項目不隨之調低</a:t>
            </a:r>
            <a:r>
              <a:rPr lang="zh-TW" altLang="zh-TW" sz="2400" dirty="0" smtClean="0"/>
              <a:t>。</a:t>
            </a:r>
            <a:endParaRPr lang="zh-TW" altLang="zh-TW" sz="2400" dirty="0"/>
          </a:p>
        </p:txBody>
      </p:sp>
      <p:sp>
        <p:nvSpPr>
          <p:cNvPr id="3" name="標題 2"/>
          <p:cNvSpPr>
            <a:spLocks noGrp="1"/>
          </p:cNvSpPr>
          <p:nvPr>
            <p:ph type="title"/>
          </p:nvPr>
        </p:nvSpPr>
        <p:spPr/>
        <p:txBody>
          <a:bodyPr>
            <a:normAutofit/>
          </a:bodyPr>
          <a:lstStyle/>
          <a:p>
            <a:r>
              <a:rPr lang="zh-TW" altLang="en-US" dirty="0" smtClean="0"/>
              <a:t>工程採購契約範本單價調整之規定</a:t>
            </a:r>
            <a:endParaRPr lang="zh-TW" altLang="en-US" dirty="0"/>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88</a:t>
            </a:fld>
            <a:endParaRPr lang="en-GB" altLang="zh-TW"/>
          </a:p>
        </p:txBody>
      </p:sp>
    </p:spTree>
    <p:extLst>
      <p:ext uri="{BB962C8B-B14F-4D97-AF65-F5344CB8AC3E}">
        <p14:creationId xmlns:p14="http://schemas.microsoft.com/office/powerpoint/2010/main" val="32948408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EFED55F-7A26-474B-A14D-310509B305AA}" type="slidenum">
              <a:rPr lang="zh-TW" altLang="en-GB" smtClean="0"/>
              <a:pPr>
                <a:defRPr/>
              </a:pPr>
              <a:t>89</a:t>
            </a:fld>
            <a:endParaRPr lang="en-GB" altLang="zh-TW"/>
          </a:p>
        </p:txBody>
      </p:sp>
      <p:graphicFrame>
        <p:nvGraphicFramePr>
          <p:cNvPr id="3" name="表格 2"/>
          <p:cNvGraphicFramePr>
            <a:graphicFrameLocks noGrp="1"/>
          </p:cNvGraphicFramePr>
          <p:nvPr>
            <p:extLst>
              <p:ext uri="{D42A27DB-BD31-4B8C-83A1-F6EECF244321}">
                <p14:modId xmlns:p14="http://schemas.microsoft.com/office/powerpoint/2010/main" val="1406505343"/>
              </p:ext>
            </p:extLst>
          </p:nvPr>
        </p:nvGraphicFramePr>
        <p:xfrm>
          <a:off x="1547664" y="188640"/>
          <a:ext cx="5904594" cy="6186869"/>
        </p:xfrm>
        <a:graphic>
          <a:graphicData uri="http://schemas.openxmlformats.org/drawingml/2006/table">
            <a:tbl>
              <a:tblPr/>
              <a:tblGrid>
                <a:gridCol w="5904594"/>
              </a:tblGrid>
              <a:tr h="241864">
                <a:tc>
                  <a:txBody>
                    <a:bodyPr/>
                    <a:lstStyle/>
                    <a:p>
                      <a:endParaRPr lang="zh-TW" altLang="en-US" sz="1300" dirty="0"/>
                    </a:p>
                  </a:txBody>
                  <a:tcPr marL="0" marR="0" marT="0" marB="0" anchor="ctr">
                    <a:lnL>
                      <a:noFill/>
                    </a:lnL>
                    <a:lnR>
                      <a:noFill/>
                    </a:lnR>
                    <a:lnT>
                      <a:noFill/>
                    </a:lnT>
                    <a:lnB>
                      <a:noFill/>
                    </a:lnB>
                    <a:solidFill>
                      <a:srgbClr val="FFFFE9"/>
                    </a:solidFill>
                  </a:tcPr>
                </a:tc>
              </a:tr>
              <a:tr h="1693045">
                <a:tc>
                  <a:txBody>
                    <a:bodyPr/>
                    <a:lstStyle/>
                    <a:p>
                      <a:r>
                        <a:rPr lang="zh-TW" altLang="en-US" sz="1300" dirty="0"/>
                        <a:t>行政院公共工程委員會 函 </a:t>
                      </a:r>
                    </a:p>
                    <a:p>
                      <a:r>
                        <a:rPr lang="zh-TW" altLang="en-US" sz="1300" dirty="0"/>
                        <a:t>發文日期：中華民國八十九年 七月二十九日 </a:t>
                      </a:r>
                      <a:br>
                        <a:rPr lang="zh-TW" altLang="en-US" sz="1300" dirty="0"/>
                      </a:br>
                      <a:r>
                        <a:rPr lang="zh-TW" altLang="en-US" sz="1300" dirty="0"/>
                        <a:t>發文字號：</a:t>
                      </a:r>
                      <a:r>
                        <a:rPr lang="en-US" altLang="zh-TW" sz="1300" dirty="0"/>
                        <a:t>(</a:t>
                      </a:r>
                      <a:r>
                        <a:rPr lang="zh-TW" altLang="en-US" sz="1300" dirty="0"/>
                        <a:t>八九</a:t>
                      </a:r>
                      <a:r>
                        <a:rPr lang="en-US" altLang="zh-TW" sz="1300" dirty="0"/>
                        <a:t>)</a:t>
                      </a:r>
                      <a:r>
                        <a:rPr lang="zh-TW" altLang="en-US" sz="1300" dirty="0"/>
                        <a:t>工程企字第八九○二○四二一號 </a:t>
                      </a:r>
                      <a:br>
                        <a:rPr lang="zh-TW" altLang="en-US" sz="1300" dirty="0"/>
                      </a:br>
                      <a:r>
                        <a:rPr lang="zh-TW" altLang="en-US" sz="1300" dirty="0"/>
                        <a:t>根據政府採購法　第五十八條 </a:t>
                      </a:r>
                      <a:br>
                        <a:rPr lang="zh-TW" altLang="en-US" sz="1300" dirty="0"/>
                      </a:br>
                      <a:r>
                        <a:rPr lang="zh-TW" altLang="en-US" sz="1300" dirty="0"/>
                        <a:t>本解釋函上網公告者：本會企劃處　第四科　 李 </a:t>
                      </a:r>
                      <a:r>
                        <a:rPr lang="en-US" altLang="zh-TW" sz="1300" dirty="0"/>
                        <a:t>(</a:t>
                      </a:r>
                      <a:r>
                        <a:rPr lang="zh-TW" altLang="en-US" sz="1300" dirty="0"/>
                        <a:t>先生或小姐</a:t>
                      </a:r>
                      <a:r>
                        <a:rPr lang="en-US" altLang="zh-TW" sz="1300" dirty="0"/>
                        <a:t>) </a:t>
                      </a:r>
                    </a:p>
                    <a:p>
                      <a:endParaRPr lang="en-US" altLang="zh-TW" sz="1300" dirty="0"/>
                    </a:p>
                  </a:txBody>
                  <a:tcPr marL="0" marR="0" marT="0" marB="0" anchor="ctr">
                    <a:lnL>
                      <a:noFill/>
                    </a:lnL>
                    <a:lnR>
                      <a:noFill/>
                    </a:lnR>
                    <a:lnT>
                      <a:noFill/>
                    </a:lnT>
                    <a:lnB>
                      <a:noFill/>
                    </a:lnB>
                    <a:solidFill>
                      <a:srgbClr val="FFFFE9"/>
                    </a:solidFill>
                  </a:tcPr>
                </a:tc>
              </a:tr>
              <a:tr h="3627955">
                <a:tc>
                  <a:txBody>
                    <a:bodyPr/>
                    <a:lstStyle/>
                    <a:p>
                      <a:r>
                        <a:rPr lang="zh-TW" altLang="en-US" sz="1300" dirty="0"/>
                        <a:t>主</a:t>
                      </a:r>
                      <a:r>
                        <a:rPr lang="zh-TW" altLang="en-US" sz="1600" b="1" dirty="0"/>
                        <a:t>旨：有關 貴局函詢工程採購決標疑義乙案，復如說明，請 查照。</a:t>
                      </a:r>
                      <a:br>
                        <a:rPr lang="zh-TW" altLang="en-US" sz="1600" b="1" dirty="0"/>
                      </a:br>
                      <a:r>
                        <a:rPr lang="zh-TW" altLang="en-US" sz="1600" b="1" dirty="0"/>
                        <a:t>說明：</a:t>
                      </a:r>
                      <a:br>
                        <a:rPr lang="zh-TW" altLang="en-US" sz="1600" b="1" dirty="0"/>
                      </a:br>
                      <a:r>
                        <a:rPr lang="zh-TW" altLang="en-US" sz="1600" b="1" dirty="0"/>
                        <a:t>一、復 貴局八十九年七月十七日供購（八九）字第○○二一五八一號函。</a:t>
                      </a:r>
                      <a:br>
                        <a:rPr lang="zh-TW" altLang="en-US" sz="1600" b="1" dirty="0"/>
                      </a:br>
                      <a:r>
                        <a:rPr lang="zh-TW" altLang="en-US" sz="1600" b="1" dirty="0"/>
                        <a:t>二、來函所述機關依政府採購法（以下簡稱本法）第五十二條第一項第一款之決標原則辦理公告金額以上之工程採購，廠商投標所報總標價未逾底價，且無本法第五十八條所稱部分標價偏低之情形者，不應以機關預算單價調整廠商單價。</a:t>
                      </a:r>
                      <a:br>
                        <a:rPr lang="zh-TW" altLang="en-US" sz="1600" b="1" dirty="0"/>
                      </a:br>
                      <a:r>
                        <a:rPr lang="zh-TW" altLang="en-US" sz="1600" b="1" dirty="0"/>
                        <a:t>三、機關辦理採購採最低標決標者，如認為最低標廠商部分標價偏低，而有洽該廠商調整單價之必要者，應以有本法第五十八條所稱標價顯不合理，有降低品質、不能誠信履約之虞或其他特殊情形為前提。如機關認為其須繳交差額保證金者，應以符合該第五十八條情形之部分者為核算依據。</a:t>
                      </a:r>
                      <a:br>
                        <a:rPr lang="zh-TW" altLang="en-US" sz="1600" b="1" dirty="0"/>
                      </a:br>
                      <a:r>
                        <a:rPr lang="zh-TW" altLang="en-US" sz="1600" b="1" dirty="0"/>
                        <a:t>四、廠商投標價超過底價，若經減價後未逾底價而決標，其契約單價調整之方式及原則與上開原則相同。</a:t>
                      </a:r>
                      <a:r>
                        <a:rPr lang="zh-TW" altLang="en-US" sz="1300" dirty="0"/>
                        <a:t/>
                      </a:r>
                      <a:br>
                        <a:rPr lang="zh-TW" altLang="en-US" sz="1300" dirty="0"/>
                      </a:br>
                      <a:r>
                        <a:rPr lang="zh-TW" altLang="en-US" sz="1300" dirty="0"/>
                        <a:t>正本：交通部民用航空局</a:t>
                      </a:r>
                      <a:br>
                        <a:rPr lang="zh-TW" altLang="en-US" sz="1300" dirty="0"/>
                      </a:br>
                      <a:r>
                        <a:rPr lang="zh-TW" altLang="en-US" sz="1300" dirty="0"/>
                        <a:t>副本：本會法規委員會、採購申訴審議委員會、企劃處網站</a:t>
                      </a:r>
                      <a:br>
                        <a:rPr lang="zh-TW" altLang="en-US" sz="1300" dirty="0"/>
                      </a:br>
                      <a:r>
                        <a:rPr lang="zh-TW" altLang="en-US" sz="1300" dirty="0"/>
                        <a:t>　　　　　　　　　　　　　　主任委員 林 能 白 </a:t>
                      </a:r>
                    </a:p>
                  </a:txBody>
                  <a:tcPr marL="0" marR="0" marT="0" marB="0" anchor="ctr">
                    <a:lnL>
                      <a:noFill/>
                    </a:lnL>
                    <a:lnR>
                      <a:noFill/>
                    </a:lnR>
                    <a:lnT>
                      <a:noFill/>
                    </a:lnT>
                    <a:lnB>
                      <a:noFill/>
                    </a:lnB>
                    <a:solidFill>
                      <a:srgbClr val="FFFFE9"/>
                    </a:solidFill>
                  </a:tcPr>
                </a:tc>
              </a:tr>
            </a:tbl>
          </a:graphicData>
        </a:graphic>
      </p:graphicFrame>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912" y="4437112"/>
            <a:ext cx="1800200" cy="211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258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6F1880A7-C375-4809-8625-E4F788F2143D}" type="slidenum">
              <a:rPr lang="zh-TW" altLang="en-US" smtClean="0"/>
              <a:pPr/>
              <a:t>9</a:t>
            </a:fld>
            <a:endParaRPr lang="zh-TW" altLang="en-US"/>
          </a:p>
        </p:txBody>
      </p:sp>
      <p:sp>
        <p:nvSpPr>
          <p:cNvPr id="4" name="標題 3"/>
          <p:cNvSpPr>
            <a:spLocks noGrp="1"/>
          </p:cNvSpPr>
          <p:nvPr>
            <p:ph type="title"/>
          </p:nvPr>
        </p:nvSpPr>
        <p:spPr>
          <a:xfrm>
            <a:off x="467544" y="260648"/>
            <a:ext cx="8229600" cy="1143000"/>
          </a:xfrm>
        </p:spPr>
        <p:txBody>
          <a:bodyPr/>
          <a:lstStyle/>
          <a:p>
            <a:r>
              <a:rPr lang="zh-TW" altLang="en-US" dirty="0" smtClean="0"/>
              <a:t>契約包括哪些項目</a:t>
            </a:r>
            <a:r>
              <a:rPr lang="zh-TW" altLang="en-US" dirty="0"/>
              <a:t>？</a:t>
            </a:r>
          </a:p>
        </p:txBody>
      </p:sp>
      <p:sp>
        <p:nvSpPr>
          <p:cNvPr id="6" name="內容版面配置區 5"/>
          <p:cNvSpPr>
            <a:spLocks noGrp="1"/>
          </p:cNvSpPr>
          <p:nvPr>
            <p:ph idx="1"/>
          </p:nvPr>
        </p:nvSpPr>
        <p:spPr/>
        <p:txBody>
          <a:bodyPr/>
          <a:lstStyle/>
          <a:p>
            <a:pPr marL="0" marR="36195" indent="0" algn="just">
              <a:lnSpc>
                <a:spcPts val="2400"/>
              </a:lnSpc>
              <a:buNone/>
            </a:pPr>
            <a:r>
              <a:rPr lang="zh-TW" altLang="en-US" sz="2000" kern="100" dirty="0" smtClean="0"/>
              <a:t>採購契約要項摘錄</a:t>
            </a:r>
            <a:endParaRPr lang="en-US" altLang="zh-TW" sz="2000" kern="100" dirty="0" smtClean="0"/>
          </a:p>
          <a:p>
            <a:pPr marL="0" marR="36195" indent="0" algn="just">
              <a:lnSpc>
                <a:spcPts val="2400"/>
              </a:lnSpc>
              <a:buNone/>
            </a:pPr>
            <a:r>
              <a:rPr lang="zh-TW" altLang="en-US" sz="2000" kern="100" dirty="0" smtClean="0"/>
              <a:t>（</a:t>
            </a:r>
            <a:r>
              <a:rPr lang="zh-TW" altLang="zh-TW" sz="2000" kern="100" dirty="0" smtClean="0"/>
              <a:t>契約文件</a:t>
            </a:r>
            <a:r>
              <a:rPr lang="zh-TW" altLang="en-US" sz="2000" kern="100" dirty="0" smtClean="0"/>
              <a:t>）</a:t>
            </a:r>
            <a:endParaRPr lang="zh-TW" altLang="zh-TW" sz="1800" kern="100" dirty="0"/>
          </a:p>
          <a:p>
            <a:pPr marL="0" marR="36195" indent="0" algn="just">
              <a:lnSpc>
                <a:spcPts val="2400"/>
              </a:lnSpc>
              <a:buNone/>
            </a:pPr>
            <a:r>
              <a:rPr lang="zh-TW" altLang="zh-TW" sz="2000" kern="100" dirty="0"/>
              <a:t>三、契約文件包括下列內容：</a:t>
            </a:r>
            <a:endParaRPr lang="zh-TW" altLang="zh-TW" sz="1800" kern="100" dirty="0"/>
          </a:p>
          <a:p>
            <a:pPr marL="183388" marR="36195" indent="0" algn="just">
              <a:lnSpc>
                <a:spcPts val="2400"/>
              </a:lnSpc>
              <a:buNone/>
              <a:tabLst>
                <a:tab pos="457200" algn="l"/>
                <a:tab pos="304800" algn="l"/>
              </a:tabLst>
            </a:pPr>
            <a:r>
              <a:rPr lang="en-US" altLang="zh-TW" sz="2000" kern="100" dirty="0"/>
              <a:t>(</a:t>
            </a:r>
            <a:r>
              <a:rPr lang="zh-TW" altLang="zh-TW" sz="2000" kern="100" dirty="0"/>
              <a:t>一</a:t>
            </a:r>
            <a:r>
              <a:rPr lang="en-US" altLang="zh-TW" sz="2000" kern="100" dirty="0"/>
              <a:t>)</a:t>
            </a:r>
            <a:r>
              <a:rPr lang="zh-TW" altLang="zh-TW" sz="2000" kern="100" dirty="0"/>
              <a:t>契約本文及其變更或補充。</a:t>
            </a:r>
            <a:endParaRPr lang="zh-TW" altLang="zh-TW" sz="1800" kern="100" dirty="0"/>
          </a:p>
          <a:p>
            <a:pPr marL="183388" marR="36195" indent="0" algn="just">
              <a:lnSpc>
                <a:spcPts val="2400"/>
              </a:lnSpc>
              <a:buNone/>
              <a:tabLst>
                <a:tab pos="457200" algn="l"/>
                <a:tab pos="304800" algn="l"/>
              </a:tabLst>
            </a:pPr>
            <a:r>
              <a:rPr lang="en-US" altLang="zh-TW" sz="2000" kern="100" dirty="0"/>
              <a:t>(</a:t>
            </a:r>
            <a:r>
              <a:rPr lang="zh-TW" altLang="zh-TW" sz="2000" kern="100" dirty="0"/>
              <a:t>二</a:t>
            </a:r>
            <a:r>
              <a:rPr lang="en-US" altLang="zh-TW" sz="2000" kern="100" dirty="0"/>
              <a:t>)</a:t>
            </a:r>
            <a:r>
              <a:rPr lang="zh-TW" altLang="zh-TW" sz="2000" kern="100" dirty="0"/>
              <a:t>招標文件及其變更或補充。</a:t>
            </a:r>
            <a:endParaRPr lang="zh-TW" altLang="zh-TW" sz="1800" kern="100" dirty="0"/>
          </a:p>
          <a:p>
            <a:pPr marL="183388" marR="36195" indent="0" algn="just">
              <a:lnSpc>
                <a:spcPts val="2400"/>
              </a:lnSpc>
              <a:buNone/>
              <a:tabLst>
                <a:tab pos="457200" algn="l"/>
                <a:tab pos="304800" algn="l"/>
              </a:tabLst>
            </a:pPr>
            <a:r>
              <a:rPr lang="en-US" altLang="zh-TW" sz="2000" kern="100" dirty="0"/>
              <a:t>(</a:t>
            </a:r>
            <a:r>
              <a:rPr lang="zh-TW" altLang="zh-TW" sz="2000" kern="100" dirty="0"/>
              <a:t>三</a:t>
            </a:r>
            <a:r>
              <a:rPr lang="en-US" altLang="zh-TW" sz="2000" kern="100" dirty="0"/>
              <a:t>)</a:t>
            </a:r>
            <a:r>
              <a:rPr lang="zh-TW" altLang="zh-TW" sz="2000" kern="100" dirty="0"/>
              <a:t>投標文件及其變更或補充。</a:t>
            </a:r>
            <a:endParaRPr lang="zh-TW" altLang="zh-TW" sz="1800" kern="100" dirty="0"/>
          </a:p>
          <a:p>
            <a:pPr marL="183388" marR="36195" indent="0" algn="just">
              <a:lnSpc>
                <a:spcPts val="2400"/>
              </a:lnSpc>
              <a:buNone/>
              <a:tabLst>
                <a:tab pos="457200" algn="l"/>
                <a:tab pos="304800" algn="l"/>
              </a:tabLst>
            </a:pPr>
            <a:r>
              <a:rPr lang="en-US" altLang="zh-TW" sz="2000" kern="100" dirty="0"/>
              <a:t>(</a:t>
            </a:r>
            <a:r>
              <a:rPr lang="zh-TW" altLang="zh-TW" sz="2000" kern="100" dirty="0"/>
              <a:t>四</a:t>
            </a:r>
            <a:r>
              <a:rPr lang="en-US" altLang="zh-TW" sz="2000" kern="100" dirty="0"/>
              <a:t>)</a:t>
            </a:r>
            <a:r>
              <a:rPr lang="zh-TW" altLang="zh-TW" sz="2000" kern="100" dirty="0"/>
              <a:t>契約附件及其變更或補充。</a:t>
            </a:r>
            <a:endParaRPr lang="zh-TW" altLang="zh-TW" sz="1800" kern="100" dirty="0"/>
          </a:p>
          <a:p>
            <a:pPr marL="183388" marR="36195" indent="0" algn="just">
              <a:lnSpc>
                <a:spcPts val="2400"/>
              </a:lnSpc>
              <a:buNone/>
              <a:tabLst>
                <a:tab pos="457200" algn="l"/>
                <a:tab pos="304800" algn="l"/>
              </a:tabLst>
            </a:pPr>
            <a:r>
              <a:rPr lang="en-US" altLang="zh-TW" sz="2000" kern="100" dirty="0"/>
              <a:t>(</a:t>
            </a:r>
            <a:r>
              <a:rPr lang="zh-TW" altLang="zh-TW" sz="2000" kern="100" dirty="0"/>
              <a:t>五</a:t>
            </a:r>
            <a:r>
              <a:rPr lang="en-US" altLang="zh-TW" sz="2000" kern="100" dirty="0"/>
              <a:t>)</a:t>
            </a:r>
            <a:r>
              <a:rPr lang="zh-TW" altLang="zh-TW" sz="2000" kern="100" dirty="0"/>
              <a:t>依契約所提出之履約文件或資料。</a:t>
            </a:r>
            <a:endParaRPr lang="zh-TW" altLang="zh-TW" sz="1800" kern="100" dirty="0"/>
          </a:p>
          <a:p>
            <a:pPr marL="435610" marR="36195" indent="0" algn="just">
              <a:lnSpc>
                <a:spcPts val="2400"/>
              </a:lnSpc>
              <a:buNone/>
            </a:pPr>
            <a:r>
              <a:rPr lang="zh-TW" altLang="zh-TW" sz="2000" kern="100" dirty="0"/>
              <a:t>前項文件，包括以書面、錄音、錄影、照相、微縮、電子數位資料或樣品等方式呈現之原件或複製品。</a:t>
            </a:r>
            <a:endParaRPr lang="zh-TW" altLang="zh-TW" sz="1800" kern="100" dirty="0">
              <a:latin typeface="全真楷書"/>
              <a:cs typeface="Times New Roman"/>
            </a:endParaRPr>
          </a:p>
          <a:p>
            <a:endParaRPr lang="zh-TW" altLang="en-US" dirty="0"/>
          </a:p>
        </p:txBody>
      </p:sp>
      <p:pic>
        <p:nvPicPr>
          <p:cNvPr id="9217" name="Picture 1" descr="C:\Users\lin-ali\AppData\Local\Microsoft\Windows\Temporary Internet Files\Content.IE5\SV1PBS76\book-textboo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2276872"/>
            <a:ext cx="2289482" cy="151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211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8313" y="188913"/>
            <a:ext cx="8675687" cy="717550"/>
          </a:xfrm>
          <a:ln>
            <a:round/>
            <a:headEnd/>
            <a:tailEnd/>
          </a:ln>
        </p:spPr>
        <p:txBody>
          <a:bodyPr wrap="square" lIns="21240" tIns="10800" rIns="21240" bIns="10800" numCol="1" anchorCtr="0" compatLnSpc="1">
            <a:prstTxWarp prst="textNoShape">
              <a:avLst/>
            </a:prstTxWarp>
          </a:bodyPr>
          <a:lstStyle/>
          <a:p>
            <a:pPr eaLnBrk="1" fontAlgn="auto" hangingPunct="1">
              <a:spcAft>
                <a:spcPts val="0"/>
              </a:spcAft>
              <a:defRPr/>
            </a:pPr>
            <a:r>
              <a:rPr lang="zh-TW" altLang="en-US" sz="3200" dirty="0">
                <a:latin typeface="微軟正黑體" pitchFamily="34" charset="-120"/>
              </a:rPr>
              <a:t>保險</a:t>
            </a:r>
            <a:r>
              <a:rPr lang="en-US" altLang="zh-TW" sz="3200" dirty="0">
                <a:latin typeface="微軟正黑體" pitchFamily="34" charset="-120"/>
              </a:rPr>
              <a:t>,</a:t>
            </a:r>
            <a:r>
              <a:rPr lang="zh-TW" altLang="en-US" sz="3200" dirty="0">
                <a:latin typeface="微軟正黑體" pitchFamily="34" charset="-120"/>
              </a:rPr>
              <a:t>勞安衛及品管費用及最低標對好廠商優惠</a:t>
            </a:r>
          </a:p>
        </p:txBody>
      </p:sp>
      <p:sp>
        <p:nvSpPr>
          <p:cNvPr id="4" name="投影片編號版面配置區 3"/>
          <p:cNvSpPr txBox="1">
            <a:spLocks noGrp="1"/>
          </p:cNvSpPr>
          <p:nvPr/>
        </p:nvSpPr>
        <p:spPr bwMode="auto">
          <a:xfrm>
            <a:off x="6588125" y="6381750"/>
            <a:ext cx="1901825" cy="303213"/>
          </a:xfrm>
          <a:prstGeom prst="rect">
            <a:avLst/>
          </a:prstGeom>
          <a:noFill/>
          <a:ln>
            <a:round/>
            <a:headEnd/>
            <a:tailEnd/>
          </a:ln>
        </p:spPr>
        <p:txBody>
          <a:bodyPr lIns="91800" rIns="91800"/>
          <a:lstStyle/>
          <a:p>
            <a:pPr algn="r">
              <a:buClr>
                <a:srgbClr val="33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CFC2414-4FC3-4210-9019-546AECD5609A}" type="slidenum">
              <a:rPr lang="zh-TW" altLang="en-GB" sz="1400" b="1" i="1" u="sng">
                <a:solidFill>
                  <a:srgbClr val="3333CC"/>
                </a:solidFill>
                <a:effectLst>
                  <a:outerShdw blurRad="38100" dist="38100" dir="2700000" algn="tl">
                    <a:srgbClr val="C0C0C0"/>
                  </a:outerShdw>
                </a:effectLst>
                <a:latin typeface="Times New Roman" pitchFamily="18" charset="0"/>
              </a:rPr>
              <a:pPr algn="r">
                <a:buClr>
                  <a:srgbClr val="3333CC"/>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90</a:t>
            </a:fld>
            <a:endParaRPr lang="en-GB" altLang="zh-TW" sz="1400" b="1" i="1" u="sng">
              <a:solidFill>
                <a:srgbClr val="3333CC"/>
              </a:solidFill>
              <a:effectLst>
                <a:outerShdw blurRad="38100" dist="38100" dir="2700000" algn="tl">
                  <a:srgbClr val="C0C0C0"/>
                </a:outerShdw>
              </a:effectLst>
              <a:latin typeface="Times New Roman" pitchFamily="18" charset="0"/>
            </a:endParaRPr>
          </a:p>
        </p:txBody>
      </p:sp>
      <p:sp>
        <p:nvSpPr>
          <p:cNvPr id="6" name="Rectangle 3"/>
          <p:cNvSpPr txBox="1">
            <a:spLocks noChangeArrowheads="1"/>
          </p:cNvSpPr>
          <p:nvPr/>
        </p:nvSpPr>
        <p:spPr bwMode="auto">
          <a:xfrm>
            <a:off x="684213" y="1125538"/>
            <a:ext cx="2374900" cy="4679950"/>
          </a:xfrm>
          <a:prstGeom prst="rect">
            <a:avLst/>
          </a:prstGeom>
          <a:gradFill rotWithShape="0">
            <a:gsLst>
              <a:gs pos="0">
                <a:srgbClr val="FFFFFF"/>
              </a:gs>
              <a:gs pos="50000">
                <a:srgbClr val="FFFF00"/>
              </a:gs>
              <a:gs pos="100000">
                <a:srgbClr val="FFFFFF"/>
              </a:gs>
            </a:gsLst>
            <a:lin ang="13500000" scaled="1"/>
          </a:gradFill>
          <a:ln w="9525">
            <a:noFill/>
            <a:round/>
            <a:headEnd/>
            <a:tailEnd/>
          </a:ln>
        </p:spPr>
        <p:txBody>
          <a:bodyPr lIns="21240" tIns="10800" rIns="21240" bIns="10800"/>
          <a:lstStyle>
            <a:lvl1pPr marL="609600" indent="-609600" eaLnBrk="0" hangingPunc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1pPr>
            <a:lvl2pPr marL="742950" indent="-285750" eaLnBrk="0" hangingPunc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2pPr>
            <a:lvl3pPr marL="1143000" indent="-228600" eaLnBrk="0" hangingPunc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3pPr>
            <a:lvl4pPr marL="1600200" indent="-228600" eaLnBrk="0" hangingPunc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4pPr>
            <a:lvl5pPr marL="2057400" indent="-228600" eaLnBrk="0" hangingPunc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buClr>
                <a:srgbClr val="000000"/>
              </a:buClr>
              <a:buSzPct val="100000"/>
              <a:buFont typeface="Arial" pitchFamily="34" charse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buClr>
                <a:srgbClr val="000000"/>
              </a:buClr>
              <a:buSzPct val="100000"/>
              <a:buFont typeface="Arial" pitchFamily="34" charse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buClr>
                <a:srgbClr val="000000"/>
              </a:buClr>
              <a:buSzPct val="100000"/>
              <a:buFont typeface="Arial" pitchFamily="34" charse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buClr>
                <a:srgbClr val="000000"/>
              </a:buClr>
              <a:buSzPct val="100000"/>
              <a:buFont typeface="Arial" pitchFamily="34" charset="0"/>
              <a:tabLst>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 pos="9450388" algn="l"/>
              </a:tabLst>
              <a:defRPr>
                <a:solidFill>
                  <a:schemeClr val="bg1"/>
                </a:solidFill>
                <a:latin typeface="Arial" pitchFamily="34" charset="0"/>
                <a:ea typeface="新細明體" pitchFamily="18" charset="-120"/>
              </a:defRPr>
            </a:lvl9pPr>
          </a:lstStyle>
          <a:p>
            <a:pPr eaLnBrk="1" hangingPunct="1">
              <a:lnSpc>
                <a:spcPct val="80000"/>
              </a:lnSpc>
              <a:spcBef>
                <a:spcPts val="250"/>
              </a:spcBef>
              <a:buFont typeface="Times New Roman" pitchFamily="18" charset="0"/>
              <a:buNone/>
              <a:defRPr/>
            </a:pP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討論：</a:t>
            </a:r>
            <a:endPar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endParaRPr>
          </a:p>
          <a:p>
            <a:pPr eaLnBrk="1" hangingPunct="1">
              <a:lnSpc>
                <a:spcPct val="80000"/>
              </a:lnSpc>
              <a:spcBef>
                <a:spcPts val="250"/>
              </a:spcBef>
              <a:buFont typeface="Times New Roman" pitchFamily="18" charset="0"/>
              <a:buNone/>
              <a:defRPr/>
            </a:pPr>
            <a:endPar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273050" indent="-273050" eaLnBrk="1" hangingPunct="1">
              <a:lnSpc>
                <a:spcPct val="80000"/>
              </a:lnSpc>
              <a:spcBef>
                <a:spcPts val="250"/>
              </a:spcBef>
              <a:defRPr/>
            </a:pP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1.</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費用</a:t>
            </a: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7~9</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是幫機關還是廠商分攤風險責任？</a:t>
            </a:r>
            <a:endPar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endParaRPr>
          </a:p>
          <a:p>
            <a:pPr marL="273050" indent="-273050" eaLnBrk="1" hangingPunct="1">
              <a:lnSpc>
                <a:spcPct val="80000"/>
              </a:lnSpc>
              <a:spcBef>
                <a:spcPts val="250"/>
              </a:spcBef>
              <a:buFont typeface="Times New Roman" pitchFamily="18" charset="0"/>
              <a:buNone/>
              <a:defRPr/>
            </a:pP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2.</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廠商壓低</a:t>
            </a: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7~9</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項得標，對機關有利或不利？</a:t>
            </a:r>
          </a:p>
          <a:p>
            <a:pPr marL="273050" indent="-273050" eaLnBrk="1" hangingPunct="1">
              <a:lnSpc>
                <a:spcPct val="80000"/>
              </a:lnSpc>
              <a:spcBef>
                <a:spcPts val="250"/>
              </a:spcBef>
              <a:buFont typeface="Times New Roman" pitchFamily="18" charset="0"/>
              <a:buNone/>
              <a:defRPr/>
            </a:pP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3.</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最低標能否讓好廠商有較好待遇</a:t>
            </a: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a:t>
            </a:r>
          </a:p>
          <a:p>
            <a:pPr marL="273050" indent="-273050" eaLnBrk="1" hangingPunct="1">
              <a:lnSpc>
                <a:spcPct val="80000"/>
              </a:lnSpc>
              <a:spcBef>
                <a:spcPts val="250"/>
              </a:spcBef>
              <a:buFont typeface="Times New Roman" pitchFamily="18" charset="0"/>
              <a:buNone/>
              <a:defRPr/>
            </a:pP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4.</a:t>
            </a:r>
            <a:r>
              <a:rPr lang="zh-TW" altLang="en-US" sz="2400" b="1" dirty="0" smtClean="0">
                <a:solidFill>
                  <a:srgbClr val="0000FF"/>
                </a:solidFill>
                <a:effectLst>
                  <a:outerShdw blurRad="38100" dist="38100" dir="2700000" algn="tl">
                    <a:srgbClr val="C0C0C0"/>
                  </a:outerShdw>
                </a:effectLst>
                <a:latin typeface="標楷體" pitchFamily="65" charset="-120"/>
                <a:ea typeface="標楷體" pitchFamily="65" charset="-120"/>
              </a:rPr>
              <a:t>何謂價格合理性</a:t>
            </a:r>
            <a:r>
              <a:rPr lang="en-US" altLang="zh-TW" sz="2400" b="1" dirty="0" smtClean="0">
                <a:solidFill>
                  <a:srgbClr val="0000FF"/>
                </a:solidFill>
                <a:effectLst>
                  <a:outerShdw blurRad="38100" dist="38100" dir="2700000" algn="tl">
                    <a:srgbClr val="C0C0C0"/>
                  </a:outerShdw>
                </a:effectLst>
                <a:latin typeface="標楷體" pitchFamily="65" charset="-120"/>
                <a:ea typeface="標楷體" pitchFamily="65" charset="-120"/>
              </a:rPr>
              <a:t>?</a:t>
            </a:r>
          </a:p>
          <a:p>
            <a:pPr marL="273050" indent="-273050" eaLnBrk="1" hangingPunct="1">
              <a:lnSpc>
                <a:spcPct val="80000"/>
              </a:lnSpc>
              <a:spcBef>
                <a:spcPts val="250"/>
              </a:spcBef>
              <a:buFont typeface="Times New Roman" pitchFamily="18" charset="0"/>
              <a:buNone/>
              <a:defRPr/>
            </a:pPr>
            <a:r>
              <a:rPr lang="en-US" altLang="zh-TW" sz="2400" b="1" dirty="0" smtClean="0">
                <a:solidFill>
                  <a:srgbClr val="FF0000"/>
                </a:solidFill>
                <a:effectLst>
                  <a:outerShdw blurRad="38100" dist="38100" dir="2700000" algn="tl">
                    <a:srgbClr val="C0C0C0"/>
                  </a:outerShdw>
                </a:effectLst>
                <a:latin typeface="標楷體" pitchFamily="65" charset="-120"/>
                <a:ea typeface="標楷體" pitchFamily="65" charset="-120"/>
              </a:rPr>
              <a:t>5.</a:t>
            </a:r>
            <a:r>
              <a:rPr lang="zh-TW" altLang="en-US" sz="2400" b="1" dirty="0" smtClean="0">
                <a:solidFill>
                  <a:srgbClr val="FF0000"/>
                </a:solidFill>
                <a:effectLst>
                  <a:outerShdw blurRad="38100" dist="38100" dir="2700000" algn="tl">
                    <a:srgbClr val="C0C0C0"/>
                  </a:outerShdw>
                </a:effectLst>
                <a:latin typeface="標楷體" pitchFamily="65" charset="-120"/>
                <a:ea typeface="標楷體" pitchFamily="65" charset="-120"/>
              </a:rPr>
              <a:t>要不要詳列報價？</a:t>
            </a:r>
            <a:endParaRPr lang="en-US" altLang="zh-TW" sz="2400" b="1" dirty="0" smtClean="0">
              <a:solidFill>
                <a:srgbClr val="FF0000"/>
              </a:solidFill>
              <a:effectLst>
                <a:outerShdw blurRad="38100" dist="38100" dir="2700000" algn="tl">
                  <a:srgbClr val="C0C0C0"/>
                </a:outerShdw>
              </a:effectLst>
              <a:latin typeface="標楷體" pitchFamily="65" charset="-120"/>
              <a:ea typeface="標楷體" pitchFamily="65" charset="-120"/>
            </a:endParaRPr>
          </a:p>
        </p:txBody>
      </p:sp>
      <p:graphicFrame>
        <p:nvGraphicFramePr>
          <p:cNvPr id="7" name="表格 6"/>
          <p:cNvGraphicFramePr>
            <a:graphicFrameLocks noGrp="1"/>
          </p:cNvGraphicFramePr>
          <p:nvPr/>
        </p:nvGraphicFramePr>
        <p:xfrm>
          <a:off x="3203575" y="908050"/>
          <a:ext cx="5745163" cy="5049846"/>
        </p:xfrm>
        <a:graphic>
          <a:graphicData uri="http://schemas.openxmlformats.org/drawingml/2006/table">
            <a:tbl>
              <a:tblPr/>
              <a:tblGrid>
                <a:gridCol w="344488"/>
                <a:gridCol w="1317625"/>
                <a:gridCol w="582612"/>
                <a:gridCol w="444500"/>
                <a:gridCol w="539750"/>
                <a:gridCol w="776288"/>
                <a:gridCol w="1739900"/>
              </a:tblGrid>
              <a:tr h="4937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項次</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項  目</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單位</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數量</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單價</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複價</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備註</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計畫主持人</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人月</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12</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2</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a:t>
                      </a: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3</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航空攝影</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M^2</a:t>
                      </a:r>
                      <a:endPar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1</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4</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報告印製</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本</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20</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37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5</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外聘協驗專家</a:t>
                      </a:r>
                      <a:endPar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人次</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2</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5,000</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10,000</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rPr>
                        <a:t>本項固定，得標廠商應遵照辦理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6</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a:t>
                      </a:r>
                      <a:endPar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7</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a:t>
                      </a: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保險</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式</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8</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勞工安全衛生</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式</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9</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品質管理</a:t>
                      </a: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標楷體" pitchFamily="65" charset="-120"/>
                          <a:ea typeface="新細明體" pitchFamily="18" charset="-120"/>
                        </a:rPr>
                        <a:t>式</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rPr>
                        <a:t>10</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rPr>
                        <a:t>…</a:t>
                      </a:r>
                      <a:endPar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600" b="0"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06239">
                <a:tc grid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smtClean="0">
                          <a:ln>
                            <a:noFill/>
                          </a:ln>
                          <a:solidFill>
                            <a:schemeClr val="tx1"/>
                          </a:solidFill>
                          <a:effectLst/>
                          <a:latin typeface="標楷體" pitchFamily="65" charset="-120"/>
                          <a:ea typeface="新細明體" pitchFamily="18" charset="-120"/>
                        </a:rPr>
                        <a:t>總　　計</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TW" sz="1600" b="1" i="0" u="none" strike="noStrike" cap="none" normalizeH="0" baseline="0" smtClean="0">
                        <a:ln>
                          <a:noFill/>
                        </a:ln>
                        <a:solidFill>
                          <a:schemeClr val="tx1"/>
                        </a:solidFill>
                        <a:effectLst/>
                        <a:latin typeface="標楷體" pitchFamily="65" charset="-120"/>
                        <a:ea typeface="新細明體" pitchFamily="18" charset="-120"/>
                      </a:endParaRP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chemeClr val="tx1"/>
                          </a:solidFill>
                          <a:effectLst/>
                          <a:latin typeface="標楷體" pitchFamily="65" charset="-120"/>
                          <a:ea typeface="新細明體" pitchFamily="18" charset="-120"/>
                        </a:rPr>
                        <a:t>　</a:t>
                      </a:r>
                    </a:p>
                  </a:txBody>
                  <a:tcPr marL="6048" marR="6048" marT="604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投影片編號版面配置區 2"/>
          <p:cNvSpPr>
            <a:spLocks noGrp="1"/>
          </p:cNvSpPr>
          <p:nvPr>
            <p:ph type="sldNum" sz="quarter" idx="12"/>
          </p:nvPr>
        </p:nvSpPr>
        <p:spPr/>
        <p:txBody>
          <a:bodyPr/>
          <a:lstStyle/>
          <a:p>
            <a:pPr>
              <a:defRPr/>
            </a:pPr>
            <a:fld id="{48193B59-44F7-4D63-BD4E-BB20C57966E9}" type="slidenum">
              <a:rPr lang="zh-TW" altLang="en-GB" smtClean="0"/>
              <a:pPr>
                <a:defRPr/>
              </a:pPr>
              <a:t>90</a:t>
            </a:fld>
            <a:endParaRPr lang="en-GB" altLang="zh-TW"/>
          </a:p>
        </p:txBody>
      </p:sp>
    </p:spTree>
    <p:extLst>
      <p:ext uri="{BB962C8B-B14F-4D97-AF65-F5344CB8AC3E}">
        <p14:creationId xmlns:p14="http://schemas.microsoft.com/office/powerpoint/2010/main" val="40697110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274638"/>
            <a:ext cx="8229600" cy="850900"/>
          </a:xfrm>
        </p:spPr>
        <p:txBody>
          <a:bodyPr/>
          <a:lstStyle/>
          <a:p>
            <a:pPr defTabSz="449263" eaLnBrk="1" fontAlgn="auto" hangingPunct="1">
              <a:spcAft>
                <a:spcPts val="0"/>
              </a:spcAft>
              <a:defRPr/>
            </a:pPr>
            <a:r>
              <a:rPr lang="zh-TW" altLang="en-US" sz="2800" smtClean="0"/>
              <a:t>價格成本分析（配合五十八條執行程序）</a:t>
            </a:r>
          </a:p>
        </p:txBody>
      </p:sp>
      <p:sp>
        <p:nvSpPr>
          <p:cNvPr id="46084" name="Rectangle 3"/>
          <p:cNvSpPr>
            <a:spLocks noGrp="1" noChangeArrowheads="1"/>
          </p:cNvSpPr>
          <p:nvPr>
            <p:ph type="body" sz="half" idx="1"/>
          </p:nvPr>
        </p:nvSpPr>
        <p:spPr>
          <a:xfrm>
            <a:off x="539750" y="1628775"/>
            <a:ext cx="4037013" cy="4525963"/>
          </a:xfrm>
        </p:spPr>
        <p:txBody>
          <a:bodyPr>
            <a:normAutofit/>
          </a:bodyPr>
          <a:lstStyle/>
          <a:p>
            <a:pPr marL="0" indent="0" defTabSz="449263" eaLnBrk="1" fontAlgn="auto" hangingPunct="1">
              <a:lnSpc>
                <a:spcPct val="90000"/>
              </a:lnSpc>
              <a:spcAft>
                <a:spcPts val="0"/>
              </a:spcAft>
              <a:buFont typeface="Wingdings" pitchFamily="2" charset="2"/>
              <a:buNone/>
              <a:defRPr/>
            </a:pPr>
            <a:r>
              <a:rPr lang="zh-TW" altLang="en-US" sz="2400" b="1" dirty="0" smtClean="0">
                <a:solidFill>
                  <a:srgbClr val="0000FF"/>
                </a:solidFill>
                <a:ea typeface="標楷體" pitchFamily="65" charset="-120"/>
              </a:rPr>
              <a:t>兩平銷貨量＝固定成本總額</a:t>
            </a:r>
            <a:r>
              <a:rPr lang="en-US" altLang="zh-TW" sz="2400" b="1" dirty="0" smtClean="0">
                <a:solidFill>
                  <a:srgbClr val="0000FF"/>
                </a:solidFill>
                <a:ea typeface="標楷體" pitchFamily="65" charset="-120"/>
              </a:rPr>
              <a:t>÷</a:t>
            </a:r>
            <a:r>
              <a:rPr lang="zh-TW" altLang="en-US" sz="2400" b="1" dirty="0" smtClean="0">
                <a:solidFill>
                  <a:srgbClr val="0000FF"/>
                </a:solidFill>
                <a:ea typeface="標楷體" pitchFamily="65" charset="-120"/>
              </a:rPr>
              <a:t>每單位邊際貢獻</a:t>
            </a:r>
          </a:p>
          <a:p>
            <a:pPr marL="0" indent="0" defTabSz="449263" eaLnBrk="1" fontAlgn="auto" hangingPunct="1">
              <a:lnSpc>
                <a:spcPct val="90000"/>
              </a:lnSpc>
              <a:spcAft>
                <a:spcPts val="0"/>
              </a:spcAft>
              <a:buFont typeface="Wingdings" pitchFamily="2" charset="2"/>
              <a:buNone/>
              <a:defRPr/>
            </a:pPr>
            <a:endParaRPr lang="zh-TW" altLang="en-US" sz="1800" b="1" dirty="0" smtClean="0">
              <a:solidFill>
                <a:srgbClr val="FF0000"/>
              </a:solidFill>
              <a:ea typeface="標楷體" pitchFamily="65" charset="-120"/>
            </a:endParaRPr>
          </a:p>
          <a:p>
            <a:pPr marL="0" indent="0" defTabSz="449263" eaLnBrk="1" fontAlgn="auto" hangingPunct="1">
              <a:lnSpc>
                <a:spcPct val="90000"/>
              </a:lnSpc>
              <a:spcAft>
                <a:spcPts val="0"/>
              </a:spcAft>
              <a:buFont typeface="Wingdings" pitchFamily="2" charset="2"/>
              <a:buNone/>
              <a:defRPr/>
            </a:pPr>
            <a:r>
              <a:rPr lang="zh-TW" altLang="en-US" sz="1800" b="1" dirty="0" smtClean="0">
                <a:solidFill>
                  <a:srgbClr val="FF0000"/>
                </a:solidFill>
              </a:rPr>
              <a:t>假設某公司生產某單一產品，每單位售價</a:t>
            </a:r>
            <a:r>
              <a:rPr lang="en-US" altLang="zh-TW" sz="1800" b="1" dirty="0" smtClean="0">
                <a:solidFill>
                  <a:srgbClr val="FF0000"/>
                </a:solidFill>
              </a:rPr>
              <a:t>$50</a:t>
            </a:r>
            <a:r>
              <a:rPr lang="zh-TW" altLang="en-US" sz="1800" b="1" dirty="0" smtClean="0">
                <a:solidFill>
                  <a:srgbClr val="FF0000"/>
                </a:solidFill>
              </a:rPr>
              <a:t>，每單位變動成本</a:t>
            </a:r>
            <a:r>
              <a:rPr lang="en-US" altLang="zh-TW" sz="1800" b="1" dirty="0" smtClean="0">
                <a:solidFill>
                  <a:srgbClr val="FF0000"/>
                </a:solidFill>
              </a:rPr>
              <a:t>$30</a:t>
            </a:r>
            <a:r>
              <a:rPr lang="zh-TW" altLang="en-US" sz="1800" b="1" dirty="0" smtClean="0">
                <a:solidFill>
                  <a:srgbClr val="FF0000"/>
                </a:solidFill>
              </a:rPr>
              <a:t>，固定成本總額每年為</a:t>
            </a:r>
            <a:r>
              <a:rPr lang="en-US" altLang="zh-TW" sz="1800" b="1" dirty="0" smtClean="0">
                <a:solidFill>
                  <a:srgbClr val="FF0000"/>
                </a:solidFill>
              </a:rPr>
              <a:t>$80,000</a:t>
            </a:r>
            <a:r>
              <a:rPr lang="zh-TW" altLang="en-US" sz="1800" b="1" dirty="0" smtClean="0">
                <a:solidFill>
                  <a:srgbClr val="FF0000"/>
                </a:solidFill>
              </a:rPr>
              <a:t>。</a:t>
            </a:r>
          </a:p>
          <a:p>
            <a:pPr marL="0" indent="0" defTabSz="449263" eaLnBrk="1" fontAlgn="auto" hangingPunct="1">
              <a:lnSpc>
                <a:spcPct val="90000"/>
              </a:lnSpc>
              <a:spcAft>
                <a:spcPts val="0"/>
              </a:spcAft>
              <a:buFont typeface="Wingdings" pitchFamily="2" charset="2"/>
              <a:buNone/>
              <a:defRPr/>
            </a:pPr>
            <a:r>
              <a:rPr lang="zh-TW" altLang="en-US" sz="1800" b="1" dirty="0" smtClean="0"/>
              <a:t>試作：</a:t>
            </a:r>
            <a:r>
              <a:rPr lang="en-US" altLang="zh-TW" sz="1800" b="1" dirty="0" smtClean="0"/>
              <a:t>(1)</a:t>
            </a:r>
            <a:r>
              <a:rPr lang="zh-TW" altLang="en-US" sz="1800" b="1" dirty="0" smtClean="0"/>
              <a:t>計算兩平點銷貨額　</a:t>
            </a:r>
            <a:r>
              <a:rPr lang="en-US" altLang="zh-TW" sz="1800" b="1" dirty="0" smtClean="0"/>
              <a:t>(2)</a:t>
            </a:r>
            <a:r>
              <a:rPr lang="zh-TW" altLang="en-US" sz="1800" b="1" dirty="0" smtClean="0"/>
              <a:t>計算兩平點銷貨量。</a:t>
            </a:r>
          </a:p>
          <a:p>
            <a:pPr marL="0" indent="0" defTabSz="449263" eaLnBrk="1" fontAlgn="auto" hangingPunct="1">
              <a:lnSpc>
                <a:spcPct val="90000"/>
              </a:lnSpc>
              <a:spcAft>
                <a:spcPts val="0"/>
              </a:spcAft>
              <a:buFont typeface="Wingdings" pitchFamily="2" charset="2"/>
              <a:buNone/>
              <a:defRPr/>
            </a:pPr>
            <a:endParaRPr lang="zh-TW" altLang="en-US" sz="1800" b="1" dirty="0" smtClean="0"/>
          </a:p>
          <a:p>
            <a:pPr marL="0" indent="0" defTabSz="449263" eaLnBrk="1" fontAlgn="auto" hangingPunct="1">
              <a:lnSpc>
                <a:spcPct val="90000"/>
              </a:lnSpc>
              <a:spcAft>
                <a:spcPts val="0"/>
              </a:spcAft>
              <a:buFont typeface="Wingdings" pitchFamily="2" charset="2"/>
              <a:buNone/>
              <a:defRPr/>
            </a:pPr>
            <a:r>
              <a:rPr lang="zh-TW" altLang="en-US" sz="1800" b="1" dirty="0" smtClean="0"/>
              <a:t>解析：</a:t>
            </a:r>
          </a:p>
          <a:p>
            <a:pPr marL="0" indent="0" defTabSz="449263" eaLnBrk="1" fontAlgn="auto" hangingPunct="1">
              <a:lnSpc>
                <a:spcPct val="90000"/>
              </a:lnSpc>
              <a:spcAft>
                <a:spcPts val="0"/>
              </a:spcAft>
              <a:buFont typeface="Wingdings" pitchFamily="2" charset="2"/>
              <a:buNone/>
              <a:defRPr/>
            </a:pPr>
            <a:r>
              <a:rPr lang="en-US" altLang="zh-TW" sz="1800" b="1" dirty="0" smtClean="0"/>
              <a:t>(1)</a:t>
            </a:r>
            <a:r>
              <a:rPr lang="zh-TW" altLang="en-US" sz="1800" b="1" dirty="0" smtClean="0"/>
              <a:t>兩平點銷貨額＝</a:t>
            </a:r>
            <a:r>
              <a:rPr lang="en-US" altLang="zh-TW" sz="1800" b="1" dirty="0" smtClean="0"/>
              <a:t>$80,000÷(1</a:t>
            </a:r>
            <a:r>
              <a:rPr lang="zh-TW" altLang="en-US" sz="1800" b="1" dirty="0" smtClean="0"/>
              <a:t>－</a:t>
            </a:r>
            <a:r>
              <a:rPr lang="en-US" altLang="zh-TW" sz="1800" b="1" dirty="0" smtClean="0"/>
              <a:t>30/50)</a:t>
            </a:r>
            <a:r>
              <a:rPr lang="zh-TW" altLang="en-US" sz="1800" b="1" dirty="0" smtClean="0"/>
              <a:t>＝</a:t>
            </a:r>
            <a:r>
              <a:rPr lang="en-US" altLang="zh-TW" sz="1800" b="1" dirty="0" smtClean="0"/>
              <a:t>$80,000÷0.4                                         </a:t>
            </a:r>
            <a:r>
              <a:rPr lang="zh-TW" altLang="en-US" sz="1800" b="1" dirty="0" smtClean="0"/>
              <a:t>＝</a:t>
            </a:r>
            <a:r>
              <a:rPr lang="en-US" altLang="zh-TW" sz="1800" b="1" dirty="0" smtClean="0"/>
              <a:t>$200,000</a:t>
            </a:r>
          </a:p>
          <a:p>
            <a:pPr marL="0" indent="0" defTabSz="449263" eaLnBrk="1" fontAlgn="auto" hangingPunct="1">
              <a:lnSpc>
                <a:spcPct val="90000"/>
              </a:lnSpc>
              <a:spcAft>
                <a:spcPts val="0"/>
              </a:spcAft>
              <a:buFont typeface="Wingdings" pitchFamily="2" charset="2"/>
              <a:buNone/>
              <a:defRPr/>
            </a:pPr>
            <a:r>
              <a:rPr lang="en-US" altLang="zh-TW" sz="1800" b="1" dirty="0" smtClean="0"/>
              <a:t>(2)</a:t>
            </a:r>
            <a:r>
              <a:rPr lang="zh-TW" altLang="en-US" sz="1800" b="1" dirty="0" smtClean="0"/>
              <a:t>兩平點銷貨量＝</a:t>
            </a:r>
            <a:r>
              <a:rPr lang="en-US" altLang="zh-TW" sz="1800" b="1" dirty="0" smtClean="0"/>
              <a:t>$80,000÷($50</a:t>
            </a:r>
            <a:r>
              <a:rPr lang="zh-TW" altLang="en-US" sz="1800" b="1" dirty="0" smtClean="0"/>
              <a:t>－</a:t>
            </a:r>
            <a:r>
              <a:rPr lang="en-US" altLang="zh-TW" sz="1800" b="1" dirty="0" smtClean="0"/>
              <a:t>$30)</a:t>
            </a:r>
            <a:r>
              <a:rPr lang="zh-TW" altLang="en-US" sz="1800" b="1" dirty="0" smtClean="0"/>
              <a:t>＝</a:t>
            </a:r>
            <a:r>
              <a:rPr lang="en-US" altLang="zh-TW" sz="1800" b="1" dirty="0" smtClean="0"/>
              <a:t>4,000</a:t>
            </a:r>
            <a:r>
              <a:rPr lang="zh-TW" altLang="en-US" sz="1800" b="1" dirty="0" smtClean="0"/>
              <a:t>單位或</a:t>
            </a:r>
            <a:r>
              <a:rPr lang="en-US" altLang="zh-TW" sz="1800" b="1" dirty="0" smtClean="0"/>
              <a:t>$200,000÷$50</a:t>
            </a:r>
            <a:r>
              <a:rPr lang="zh-TW" altLang="en-US" sz="1800" b="1" dirty="0" smtClean="0"/>
              <a:t>＝</a:t>
            </a:r>
            <a:r>
              <a:rPr lang="en-US" altLang="zh-TW" sz="1800" b="1" dirty="0" smtClean="0"/>
              <a:t>4,000</a:t>
            </a:r>
            <a:r>
              <a:rPr lang="zh-TW" altLang="en-US" sz="1800" b="1" dirty="0" smtClean="0"/>
              <a:t>單位</a:t>
            </a:r>
          </a:p>
          <a:p>
            <a:pPr marL="0" indent="0" defTabSz="449263" eaLnBrk="1" fontAlgn="auto" hangingPunct="1">
              <a:lnSpc>
                <a:spcPct val="90000"/>
              </a:lnSpc>
              <a:spcAft>
                <a:spcPts val="0"/>
              </a:spcAft>
              <a:buFont typeface="Wingdings 3"/>
              <a:buChar char=""/>
              <a:defRPr/>
            </a:pPr>
            <a:endParaRPr lang="en-US" altLang="zh-TW" sz="1800" dirty="0" smtClean="0"/>
          </a:p>
        </p:txBody>
      </p:sp>
      <p:pic>
        <p:nvPicPr>
          <p:cNvPr id="99332" name="Picture 4" descr="34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3438" y="1412875"/>
            <a:ext cx="4038600" cy="4525963"/>
          </a:xfrm>
        </p:spPr>
      </p:pic>
      <p:sp>
        <p:nvSpPr>
          <p:cNvPr id="9933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949C220-E145-4275-8B11-6D1112CB7078}" type="slidenum">
              <a:rPr lang="en-US" altLang="zh-TW" smtClean="0"/>
              <a:pPr eaLnBrk="1" hangingPunct="1"/>
              <a:t>91</a:t>
            </a:fld>
            <a:endParaRPr lang="en-US" altLang="zh-TW" smtClean="0"/>
          </a:p>
        </p:txBody>
      </p:sp>
    </p:spTree>
    <p:extLst>
      <p:ext uri="{BB962C8B-B14F-4D97-AF65-F5344CB8AC3E}">
        <p14:creationId xmlns:p14="http://schemas.microsoft.com/office/powerpoint/2010/main" val="8072549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a:xfrm>
            <a:off x="395288" y="1333500"/>
            <a:ext cx="6048375" cy="4751388"/>
          </a:xfrm>
        </p:spPr>
        <p:txBody>
          <a:bodyPr>
            <a:normAutofit lnSpcReduction="10000"/>
          </a:bodyPr>
          <a:lstStyle/>
          <a:p>
            <a:pPr marL="342900" indent="-342900" eaLnBrk="1" fontAlgn="auto" hangingPunct="1">
              <a:lnSpc>
                <a:spcPct val="105000"/>
              </a:lnSpc>
              <a:spcAft>
                <a:spcPts val="0"/>
              </a:spcAft>
              <a:buFont typeface="Wingdings 3"/>
              <a:buChar char=""/>
              <a:defRPr/>
            </a:pPr>
            <a:r>
              <a:rPr lang="zh-TW" altLang="en-US" sz="2000" dirty="0" smtClean="0">
                <a:latin typeface="標楷體" pitchFamily="65" charset="-120"/>
                <a:ea typeface="標楷體" pitchFamily="65" charset="-120"/>
              </a:rPr>
              <a:t>所有的成本</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總成本</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都可區分成</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變動成本</a:t>
            </a:r>
            <a:r>
              <a:rPr lang="zh-TW" altLang="en-US" sz="2000" dirty="0" smtClean="0">
                <a:latin typeface="標楷體" pitchFamily="65" charset="-120"/>
                <a:ea typeface="標楷體" pitchFamily="65" charset="-120"/>
              </a:rPr>
              <a:t>與</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固定成本</a:t>
            </a:r>
            <a:r>
              <a:rPr lang="zh-TW" altLang="en-US" sz="2000" dirty="0" smtClean="0">
                <a:latin typeface="標楷體" pitchFamily="65" charset="-120"/>
                <a:ea typeface="標楷體" pitchFamily="65" charset="-120"/>
              </a:rPr>
              <a:t>兩部份 </a:t>
            </a:r>
          </a:p>
          <a:p>
            <a:pPr marL="342900" indent="-342900" eaLnBrk="1" fontAlgn="auto" hangingPunct="1">
              <a:lnSpc>
                <a:spcPct val="105000"/>
              </a:lnSpc>
              <a:spcAft>
                <a:spcPts val="0"/>
              </a:spcAft>
              <a:buFont typeface="Wingdings 3"/>
              <a:buChar char=""/>
              <a:defRPr/>
            </a:pPr>
            <a:r>
              <a:rPr lang="zh-TW" altLang="en-US" sz="2000" b="1" dirty="0">
                <a:solidFill>
                  <a:srgbClr val="FF0000"/>
                </a:solidFill>
                <a:effectLst>
                  <a:outerShdw blurRad="38100" dist="38100" dir="2700000" algn="tl">
                    <a:srgbClr val="C0C0C0"/>
                  </a:outerShdw>
                </a:effectLst>
                <a:latin typeface="標楷體" pitchFamily="65" charset="-120"/>
                <a:ea typeface="標楷體" pitchFamily="65" charset="-120"/>
              </a:rPr>
              <a:t>變動成本</a:t>
            </a:r>
            <a:r>
              <a:rPr lang="zh-TW" altLang="en-US" sz="2000" dirty="0" smtClean="0">
                <a:latin typeface="標楷體" pitchFamily="65" charset="-120"/>
                <a:ea typeface="標楷體" pitchFamily="65" charset="-120"/>
              </a:rPr>
              <a:t>：與</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銷貨量直接相關</a:t>
            </a:r>
            <a:r>
              <a:rPr lang="zh-TW" altLang="en-US" sz="2000" dirty="0" smtClean="0">
                <a:latin typeface="標楷體" pitchFamily="65" charset="-120"/>
                <a:ea typeface="標楷體" pitchFamily="65" charset="-120"/>
              </a:rPr>
              <a:t>的成本，包括：直接材料</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主要的材料、原料</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、直接人工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如：工廠作業員的加班費</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、變動銷管費用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如：業務員的傭金、寄送商品的運費</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等。變動成本為可控制成本，為管理當局可以掌控之成本，為</a:t>
            </a:r>
            <a:r>
              <a:rPr lang="zh-TW" altLang="en-US" sz="2000" dirty="0">
                <a:solidFill>
                  <a:srgbClr val="FF0000"/>
                </a:solidFill>
                <a:latin typeface="標楷體" pitchFamily="65" charset="-120"/>
                <a:ea typeface="標楷體" pitchFamily="65" charset="-120"/>
              </a:rPr>
              <a:t>攸關成本</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與決策有關之成本</a:t>
            </a:r>
            <a:r>
              <a:rPr lang="zh-TW" altLang="en-US" sz="2000" dirty="0" smtClean="0">
                <a:latin typeface="標楷體" pitchFamily="65" charset="-120"/>
                <a:ea typeface="標楷體" pitchFamily="65" charset="-120"/>
              </a:rPr>
              <a:t>。</a:t>
            </a:r>
          </a:p>
          <a:p>
            <a:pPr marL="342900" indent="-342900" eaLnBrk="1" fontAlgn="auto" hangingPunct="1">
              <a:lnSpc>
                <a:spcPct val="105000"/>
              </a:lnSpc>
              <a:spcAft>
                <a:spcPts val="0"/>
              </a:spcAft>
              <a:buFont typeface="Wingdings 3"/>
              <a:buChar char=""/>
              <a:defRPr/>
            </a:pPr>
            <a:r>
              <a:rPr lang="zh-TW" altLang="en-US" sz="2000" b="1" dirty="0">
                <a:solidFill>
                  <a:srgbClr val="FF0000"/>
                </a:solidFill>
                <a:effectLst>
                  <a:outerShdw blurRad="38100" dist="38100" dir="2700000" algn="tl">
                    <a:srgbClr val="C0C0C0"/>
                  </a:outerShdw>
                </a:effectLst>
                <a:latin typeface="標楷體" pitchFamily="65" charset="-120"/>
                <a:ea typeface="標楷體" pitchFamily="65" charset="-120"/>
              </a:rPr>
              <a:t>固定成本</a:t>
            </a:r>
            <a:r>
              <a:rPr lang="zh-TW" altLang="en-US" sz="2000" dirty="0" smtClean="0">
                <a:latin typeface="標楷體" pitchFamily="65" charset="-120"/>
                <a:ea typeface="標楷體" pitchFamily="65" charset="-120"/>
              </a:rPr>
              <a:t>：與</a:t>
            </a:r>
            <a:r>
              <a:rPr lang="zh-TW" altLang="en-US" sz="2000" dirty="0" smtClean="0">
                <a:solidFill>
                  <a:srgbClr val="FF0000"/>
                </a:solidFill>
                <a:effectLst>
                  <a:outerShdw blurRad="38100" dist="38100" dir="2700000" algn="tl">
                    <a:srgbClr val="C0C0C0"/>
                  </a:outerShdw>
                </a:effectLst>
                <a:latin typeface="標楷體" pitchFamily="65" charset="-120"/>
                <a:ea typeface="標楷體" pitchFamily="65" charset="-120"/>
              </a:rPr>
              <a:t>銷貨量無關</a:t>
            </a:r>
            <a:r>
              <a:rPr lang="zh-TW" altLang="en-US" sz="2000" dirty="0" smtClean="0">
                <a:latin typeface="標楷體" pitchFamily="65" charset="-120"/>
                <a:ea typeface="標楷體" pitchFamily="65" charset="-120"/>
              </a:rPr>
              <a:t>之成本，包括：間接材料</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如：組裝機器設備所用的螺釘、螺帽</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間接人工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如：工廠領班</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工頭</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、警衛的薪水</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、固定製造費用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如：廠房、機器設備的折舊費用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、固定銷管費用</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如：總公司或營業據點的水電費、租金</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。固定成本為不可控制成本，為</a:t>
            </a:r>
            <a:r>
              <a:rPr lang="zh-TW" altLang="en-US" sz="2000" dirty="0" smtClean="0">
                <a:solidFill>
                  <a:srgbClr val="FF0000"/>
                </a:solidFill>
                <a:latin typeface="標楷體" pitchFamily="65" charset="-120"/>
                <a:ea typeface="標楷體" pitchFamily="65" charset="-120"/>
              </a:rPr>
              <a:t>沈沒成本</a:t>
            </a:r>
            <a:r>
              <a:rPr lang="zh-TW" altLang="en-US" sz="2000" dirty="0" smtClean="0">
                <a:solidFill>
                  <a:srgbClr val="FF0000"/>
                </a:solidFill>
                <a:latin typeface="標楷體" pitchFamily="65" charset="-120"/>
                <a:ea typeface="標楷體" pitchFamily="65" charset="-120"/>
                <a:sym typeface="Symbol" pitchFamily="18" charset="2"/>
              </a:rPr>
              <a:t></a:t>
            </a:r>
            <a:r>
              <a:rPr lang="zh-TW" altLang="en-US" sz="2000" dirty="0" smtClean="0">
                <a:solidFill>
                  <a:srgbClr val="FF0000"/>
                </a:solidFill>
                <a:latin typeface="標楷體" pitchFamily="65" charset="-120"/>
                <a:ea typeface="標楷體" pitchFamily="65" charset="-120"/>
              </a:rPr>
              <a:t>與決策無關之成本</a:t>
            </a:r>
            <a:r>
              <a:rPr lang="zh-TW" altLang="en-US" sz="2000" dirty="0" smtClean="0">
                <a:latin typeface="標楷體" pitchFamily="65" charset="-120"/>
                <a:ea typeface="標楷體" pitchFamily="65" charset="-120"/>
              </a:rPr>
              <a:t>。 </a:t>
            </a:r>
          </a:p>
          <a:p>
            <a:pPr marL="342900" indent="-342900" eaLnBrk="1" fontAlgn="auto" hangingPunct="1">
              <a:lnSpc>
                <a:spcPct val="105000"/>
              </a:lnSpc>
              <a:spcAft>
                <a:spcPts val="0"/>
              </a:spcAft>
              <a:buFont typeface="Wingdings 3"/>
              <a:buChar char=""/>
              <a:defRPr/>
            </a:pPr>
            <a:endParaRPr lang="zh-TW" altLang="en-US" sz="2000" dirty="0" smtClean="0">
              <a:latin typeface="標楷體" pitchFamily="65" charset="-120"/>
              <a:ea typeface="標楷體" pitchFamily="65" charset="-120"/>
            </a:endParaRPr>
          </a:p>
        </p:txBody>
      </p:sp>
      <p:sp>
        <p:nvSpPr>
          <p:cNvPr id="10035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F9E16E4-E6F1-4749-AEB2-64F33FFA79CD}" type="slidenum">
              <a:rPr kumimoji="0" lang="zh-TW" altLang="en-GB" smtClean="0"/>
              <a:pPr eaLnBrk="1" hangingPunct="1"/>
              <a:t>92</a:t>
            </a:fld>
            <a:endParaRPr kumimoji="0" lang="en-GB" altLang="zh-TW" smtClean="0"/>
          </a:p>
        </p:txBody>
      </p:sp>
      <p:sp>
        <p:nvSpPr>
          <p:cNvPr id="340994" name="Rectangle 2"/>
          <p:cNvSpPr>
            <a:spLocks noGrp="1" noChangeArrowheads="1"/>
          </p:cNvSpPr>
          <p:nvPr>
            <p:ph type="title"/>
          </p:nvPr>
        </p:nvSpPr>
        <p:spPr>
          <a:xfrm>
            <a:off x="395536" y="0"/>
            <a:ext cx="6264696" cy="1143000"/>
          </a:xfrm>
        </p:spPr>
        <p:txBody>
          <a:bodyPr/>
          <a:lstStyle/>
          <a:p>
            <a:pPr eaLnBrk="1" fontAlgn="auto" hangingPunct="1">
              <a:spcAft>
                <a:spcPts val="0"/>
              </a:spcAft>
              <a:defRPr/>
            </a:pPr>
            <a:r>
              <a:rPr lang="zh-TW" altLang="en-US" dirty="0" smtClean="0">
                <a:latin typeface="微軟正黑體" pitchFamily="34" charset="-120"/>
              </a:rPr>
              <a:t>成本觀念</a:t>
            </a:r>
          </a:p>
        </p:txBody>
      </p:sp>
      <p:pic>
        <p:nvPicPr>
          <p:cNvPr id="10035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2784475"/>
            <a:ext cx="2592387"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0288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1"/>
          <p:cNvSpPr>
            <a:spLocks noGrp="1"/>
          </p:cNvSpPr>
          <p:nvPr>
            <p:ph idx="1"/>
          </p:nvPr>
        </p:nvSpPr>
        <p:spPr/>
        <p:txBody>
          <a:bodyPr/>
          <a:lstStyle/>
          <a:p>
            <a:pPr eaLnBrk="1" hangingPunct="1"/>
            <a:r>
              <a:rPr lang="zh-TW" altLang="en-US" dirty="0" smtClean="0">
                <a:latin typeface="標楷體" panose="03000509000000000000" pitchFamily="65" charset="-120"/>
                <a:ea typeface="標楷體" panose="03000509000000000000" pitchFamily="65" charset="-120"/>
              </a:rPr>
              <a:t>問題一：最有利標評選委員的內聘委員，要不要是專家學者？</a:t>
            </a:r>
            <a:endParaRPr lang="en-US" altLang="zh-TW" dirty="0" smtClean="0">
              <a:latin typeface="標楷體" panose="03000509000000000000" pitchFamily="65" charset="-120"/>
              <a:ea typeface="標楷體" panose="03000509000000000000" pitchFamily="65" charset="-120"/>
            </a:endParaRPr>
          </a:p>
          <a:p>
            <a:pPr eaLnBrk="1" hangingPunct="1"/>
            <a:r>
              <a:rPr lang="zh-TW" altLang="en-US" dirty="0" smtClean="0">
                <a:latin typeface="標楷體" panose="03000509000000000000" pitchFamily="65" charset="-120"/>
                <a:ea typeface="標楷體" panose="03000509000000000000" pitchFamily="65" charset="-120"/>
              </a:rPr>
              <a:t>問題二：決標予最有利標廠商，是否毋須在乎價格？</a:t>
            </a:r>
            <a:endParaRPr lang="en-US" altLang="zh-TW" dirty="0" smtClean="0">
              <a:latin typeface="標楷體" panose="03000509000000000000" pitchFamily="65" charset="-120"/>
              <a:ea typeface="標楷體" panose="03000509000000000000" pitchFamily="65" charset="-120"/>
            </a:endParaRPr>
          </a:p>
          <a:p>
            <a:pPr eaLnBrk="1" hangingPunct="1"/>
            <a:r>
              <a:rPr lang="zh-TW" altLang="en-US" dirty="0" smtClean="0">
                <a:latin typeface="標楷體" panose="03000509000000000000" pitchFamily="65" charset="-120"/>
                <a:ea typeface="標楷體" panose="03000509000000000000" pitchFamily="65" charset="-120"/>
              </a:rPr>
              <a:t>問題三：依</a:t>
            </a:r>
            <a:r>
              <a:rPr lang="zh-TW" altLang="zh-TW" dirty="0" smtClean="0">
                <a:latin typeface="標楷體" panose="03000509000000000000" pitchFamily="65" charset="-120"/>
                <a:ea typeface="標楷體" panose="03000509000000000000" pitchFamily="65" charset="-120"/>
              </a:rPr>
              <a:t>機關異質採購最有利標作業須知</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第四條</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規定，</a:t>
            </a:r>
            <a:r>
              <a:rPr lang="zh-TW" altLang="en-US" b="1" dirty="0" smtClean="0">
                <a:solidFill>
                  <a:srgbClr val="FF0000"/>
                </a:solidFill>
                <a:latin typeface="標楷體" panose="03000509000000000000" pitchFamily="65" charset="-120"/>
                <a:ea typeface="標楷體" panose="03000509000000000000" pitchFamily="65" charset="-120"/>
              </a:rPr>
              <a:t>確定價格合理無浪費公帑方得決定最有利標</a:t>
            </a:r>
            <a:r>
              <a:rPr lang="zh-TW" altLang="en-US" dirty="0" smtClean="0">
                <a:latin typeface="標楷體" panose="03000509000000000000" pitchFamily="65" charset="-120"/>
                <a:ea typeface="標楷體" panose="03000509000000000000" pitchFamily="65" charset="-120"/>
              </a:rPr>
              <a:t>，由何人判斷之？</a:t>
            </a:r>
            <a:endParaRPr lang="en-US" altLang="zh-TW" dirty="0" smtClean="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pPr lvl="1" eaLnBrk="1" hangingPunct="1">
              <a:defRPr/>
            </a:pPr>
            <a:r>
              <a:rPr lang="zh-TW" altLang="en-US" sz="3200" b="1" dirty="0" smtClean="0">
                <a:latin typeface="微軟正黑體" panose="020B0604030504040204" pitchFamily="34" charset="-120"/>
                <a:ea typeface="微軟正黑體" panose="020B0604030504040204" pitchFamily="34" charset="-120"/>
              </a:rPr>
              <a:t>最</a:t>
            </a:r>
            <a:r>
              <a:rPr lang="zh-TW" altLang="en-US" sz="3200" b="1" dirty="0">
                <a:latin typeface="微軟正黑體" panose="020B0604030504040204" pitchFamily="34" charset="-120"/>
                <a:ea typeface="微軟正黑體" panose="020B0604030504040204" pitchFamily="34" charset="-120"/>
              </a:rPr>
              <a:t>有利</a:t>
            </a:r>
            <a:r>
              <a:rPr lang="zh-TW" altLang="en-US" sz="3200" b="1" dirty="0" smtClean="0">
                <a:latin typeface="微軟正黑體" panose="020B0604030504040204" pitchFamily="34" charset="-120"/>
                <a:ea typeface="微軟正黑體" panose="020B0604030504040204" pitchFamily="34" charset="-120"/>
              </a:rPr>
              <a:t>標價格</a:t>
            </a:r>
            <a:r>
              <a:rPr lang="zh-TW" altLang="en-US" sz="3200" b="1" dirty="0">
                <a:latin typeface="微軟正黑體" panose="020B0604030504040204" pitchFamily="34" charset="-120"/>
                <a:ea typeface="微軟正黑體" panose="020B0604030504040204" pitchFamily="34" charset="-120"/>
              </a:rPr>
              <a:t>合理</a:t>
            </a:r>
            <a:r>
              <a:rPr lang="zh-TW" altLang="en-US" sz="3200" b="1" dirty="0" smtClean="0">
                <a:latin typeface="微軟正黑體" panose="020B0604030504040204" pitchFamily="34" charset="-120"/>
                <a:ea typeface="微軟正黑體" panose="020B0604030504040204" pitchFamily="34" charset="-120"/>
              </a:rPr>
              <a:t>性</a:t>
            </a:r>
            <a:endParaRPr lang="zh-TW" altLang="en-US" sz="4400" b="1" dirty="0">
              <a:latin typeface="微軟正黑體" panose="020B0604030504040204" pitchFamily="34" charset="-120"/>
              <a:ea typeface="微軟正黑體" panose="020B0604030504040204" pitchFamily="34" charset="-120"/>
            </a:endParaRPr>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bg1"/>
                </a:solidFill>
                <a:latin typeface="Arial" pitchFamily="34" charset="0"/>
                <a:ea typeface="新細明體" pitchFamily="18" charset="-120"/>
              </a:defRPr>
            </a:lvl1pPr>
            <a:lvl2pPr marL="742950" indent="-285750" eaLnBrk="0" hangingPunct="0">
              <a:defRPr kumimoji="1">
                <a:solidFill>
                  <a:schemeClr val="bg1"/>
                </a:solidFill>
                <a:latin typeface="Arial" pitchFamily="34" charset="0"/>
                <a:ea typeface="新細明體" pitchFamily="18" charset="-120"/>
              </a:defRPr>
            </a:lvl2pPr>
            <a:lvl3pPr marL="1143000" indent="-228600" eaLnBrk="0" hangingPunct="0">
              <a:defRPr kumimoji="1">
                <a:solidFill>
                  <a:schemeClr val="bg1"/>
                </a:solidFill>
                <a:latin typeface="Arial" pitchFamily="34" charset="0"/>
                <a:ea typeface="新細明體" pitchFamily="18" charset="-120"/>
              </a:defRPr>
            </a:lvl3pPr>
            <a:lvl4pPr marL="1600200" indent="-228600" eaLnBrk="0" hangingPunct="0">
              <a:defRPr kumimoji="1">
                <a:solidFill>
                  <a:schemeClr val="bg1"/>
                </a:solidFill>
                <a:latin typeface="Arial" pitchFamily="34" charset="0"/>
                <a:ea typeface="新細明體" pitchFamily="18" charset="-120"/>
              </a:defRPr>
            </a:lvl4pPr>
            <a:lvl5pPr marL="2057400" indent="-228600" eaLnBrk="0" hangingPunct="0">
              <a:defRPr kumimoji="1">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defRPr kumimoji="1">
                <a:solidFill>
                  <a:schemeClr val="bg1"/>
                </a:solidFill>
                <a:latin typeface="Arial" pitchFamily="34" charset="0"/>
                <a:ea typeface="新細明體" pitchFamily="18" charset="-120"/>
              </a:defRPr>
            </a:lvl9pPr>
          </a:lstStyle>
          <a:p>
            <a:pPr eaLnBrk="1" hangingPunct="1"/>
            <a:fld id="{55B01EE3-A206-4F41-B6AA-BA7175D31146}" type="slidenum">
              <a:rPr kumimoji="0" lang="zh-TW" altLang="en-GB" smtClean="0">
                <a:solidFill>
                  <a:schemeClr val="tx1"/>
                </a:solidFill>
              </a:rPr>
              <a:pPr eaLnBrk="1" hangingPunct="1"/>
              <a:t>93</a:t>
            </a:fld>
            <a:endParaRPr kumimoji="0" lang="en-GB" altLang="zh-TW" smtClean="0">
              <a:solidFill>
                <a:schemeClr val="tx1"/>
              </a:solidFill>
            </a:endParaRPr>
          </a:p>
        </p:txBody>
      </p:sp>
      <p:pic>
        <p:nvPicPr>
          <p:cNvPr id="37893" name="Picture 2" descr="C:\Users\user\AppData\Local\Microsoft\Windows\Temporary Internet Files\Low\Content.IE5\YK9WONIC\MC90044039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4508500"/>
            <a:ext cx="20605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6309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537" indent="0">
              <a:buNone/>
            </a:pPr>
            <a:r>
              <a:rPr lang="zh-TW" altLang="en-US" sz="24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採購評選委員會組織準則</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（節錄第三條</a:t>
            </a:r>
            <a:r>
              <a:rPr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第一項</a:t>
            </a:r>
            <a:r>
              <a:rPr lang="zh-TW" altLang="en-US"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第四條第一項）</a:t>
            </a:r>
            <a:endParaRPr lang="en-US" altLang="zh-TW" sz="20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09537" indent="0">
              <a:buNone/>
            </a:pPr>
            <a:endParaRPr lang="en-US" altLang="zh-TW" sz="2000" dirty="0" smtClean="0">
              <a:latin typeface="標楷體" panose="03000509000000000000" pitchFamily="65" charset="-120"/>
              <a:ea typeface="標楷體" panose="03000509000000000000" pitchFamily="65" charset="-120"/>
            </a:endParaRPr>
          </a:p>
          <a:p>
            <a:pPr marL="109537" indent="0">
              <a:buNone/>
            </a:pPr>
            <a:r>
              <a:rPr lang="zh-TW" altLang="zh-TW" sz="2000" dirty="0" smtClean="0">
                <a:latin typeface="標楷體" panose="03000509000000000000" pitchFamily="65" charset="-120"/>
                <a:ea typeface="標楷體" panose="03000509000000000000" pitchFamily="65" charset="-120"/>
              </a:rPr>
              <a:t>第三</a:t>
            </a:r>
            <a:r>
              <a:rPr lang="zh-TW" altLang="zh-TW" sz="2000" dirty="0">
                <a:latin typeface="標楷體" panose="03000509000000000000" pitchFamily="65" charset="-120"/>
                <a:ea typeface="標楷體" panose="03000509000000000000" pitchFamily="65" charset="-120"/>
              </a:rPr>
              <a:t>條　本委員會應於招標前成立，並於完成評選事宜且無待處理事項後解散，其任務如下：</a:t>
            </a:r>
          </a:p>
          <a:p>
            <a:pPr marL="109537" indent="0">
              <a:buNone/>
            </a:pPr>
            <a:r>
              <a:rPr lang="zh-TW" altLang="zh-TW" sz="2000" dirty="0">
                <a:latin typeface="標楷體" panose="03000509000000000000" pitchFamily="65" charset="-120"/>
                <a:ea typeface="標楷體" panose="03000509000000000000" pitchFamily="65" charset="-120"/>
              </a:rPr>
              <a:t>一、訂定或審定招標文件之評選項目、評審標準及評定方式。</a:t>
            </a:r>
          </a:p>
          <a:p>
            <a:pPr marL="109537" indent="0">
              <a:buNone/>
            </a:pPr>
            <a:r>
              <a:rPr lang="zh-TW" altLang="zh-TW" sz="2000" dirty="0">
                <a:latin typeface="標楷體" panose="03000509000000000000" pitchFamily="65" charset="-120"/>
                <a:ea typeface="標楷體" panose="03000509000000000000" pitchFamily="65" charset="-120"/>
              </a:rPr>
              <a:t>二、辦理廠商評選。</a:t>
            </a:r>
          </a:p>
          <a:p>
            <a:pPr marL="109537" indent="0">
              <a:buNone/>
            </a:pPr>
            <a:r>
              <a:rPr lang="zh-TW" altLang="zh-TW" sz="2000" dirty="0">
                <a:latin typeface="標楷體" panose="03000509000000000000" pitchFamily="65" charset="-120"/>
                <a:ea typeface="標楷體" panose="03000509000000000000" pitchFamily="65" charset="-120"/>
              </a:rPr>
              <a:t>三、協助機關解釋與評審標準、評選過程或評選結果有關之事項。</a:t>
            </a:r>
          </a:p>
          <a:p>
            <a:pPr marL="109537" indent="0">
              <a:buNone/>
            </a:pPr>
            <a:endParaRPr lang="en-US" altLang="zh-TW" sz="2000" dirty="0" smtClean="0">
              <a:latin typeface="標楷體" panose="03000509000000000000" pitchFamily="65" charset="-120"/>
              <a:ea typeface="標楷體" panose="03000509000000000000" pitchFamily="65" charset="-120"/>
            </a:endParaRPr>
          </a:p>
          <a:p>
            <a:pPr marL="109537" indent="0">
              <a:buNone/>
            </a:pPr>
            <a:r>
              <a:rPr lang="zh-TW" altLang="zh-TW" sz="2000" dirty="0" smtClean="0">
                <a:latin typeface="標楷體" panose="03000509000000000000" pitchFamily="65" charset="-120"/>
                <a:ea typeface="標楷體" panose="03000509000000000000" pitchFamily="65" charset="-120"/>
              </a:rPr>
              <a:t>第四</a:t>
            </a:r>
            <a:r>
              <a:rPr lang="zh-TW" altLang="zh-TW" sz="2000" dirty="0">
                <a:latin typeface="標楷體" panose="03000509000000000000" pitchFamily="65" charset="-120"/>
                <a:ea typeface="標楷體" panose="03000509000000000000" pitchFamily="65" charset="-120"/>
              </a:rPr>
              <a:t>條</a:t>
            </a:r>
            <a:r>
              <a:rPr lang="en-US" altLang="zh-TW"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本委員會置委員五人至十七人，就</a:t>
            </a:r>
            <a:r>
              <a:rPr lang="zh-TW" altLang="zh-TW" sz="2000" b="1" dirty="0">
                <a:solidFill>
                  <a:srgbClr val="FF0000"/>
                </a:solidFill>
                <a:latin typeface="標楷體" panose="03000509000000000000" pitchFamily="65" charset="-120"/>
                <a:ea typeface="標楷體" panose="03000509000000000000" pitchFamily="65" charset="-120"/>
              </a:rPr>
              <a:t>具有與採購案相關專門知識</a:t>
            </a:r>
            <a:r>
              <a:rPr lang="zh-TW" altLang="zh-TW" sz="2000" dirty="0">
                <a:latin typeface="標楷體" panose="03000509000000000000" pitchFamily="65" charset="-120"/>
                <a:ea typeface="標楷體" panose="03000509000000000000" pitchFamily="65" charset="-120"/>
              </a:rPr>
              <a:t>之人員派兼或聘兼之，其中外聘專家、學者人數不得少於三分之一。</a:t>
            </a:r>
            <a:endParaRPr lang="en-US" altLang="zh-TW" sz="2000" dirty="0" smtClean="0">
              <a:latin typeface="標楷體" panose="03000509000000000000" pitchFamily="65" charset="-120"/>
              <a:ea typeface="標楷體" panose="03000509000000000000" pitchFamily="65" charset="-120"/>
            </a:endParaRPr>
          </a:p>
          <a:p>
            <a:pPr marL="109537" indent="0">
              <a:buNone/>
            </a:pPr>
            <a:endParaRPr lang="en-US" altLang="zh-TW" sz="2400" dirty="0" smtClean="0">
              <a:latin typeface="標楷體" panose="03000509000000000000" pitchFamily="65" charset="-120"/>
              <a:ea typeface="標楷體" panose="03000509000000000000" pitchFamily="65" charset="-120"/>
            </a:endParaRPr>
          </a:p>
          <a:p>
            <a:pPr marL="109537" indent="0">
              <a:buNone/>
            </a:pPr>
            <a:endParaRPr lang="zh-TW" altLang="en-US" sz="24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dirty="0" smtClean="0"/>
              <a:t>相關法令</a:t>
            </a:r>
            <a:endParaRPr lang="zh-TW" altLang="en-US"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6303" y="5085184"/>
            <a:ext cx="655922"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 name="投影片編號版面配置區 4"/>
          <p:cNvSpPr>
            <a:spLocks noGrp="1"/>
          </p:cNvSpPr>
          <p:nvPr>
            <p:ph type="sldNum" sz="quarter" idx="12"/>
          </p:nvPr>
        </p:nvSpPr>
        <p:spPr/>
        <p:txBody>
          <a:bodyPr/>
          <a:lstStyle/>
          <a:p>
            <a:pPr>
              <a:defRPr/>
            </a:pPr>
            <a:fld id="{CD5DE2BC-B84A-4C93-B541-9C192D53B11C}" type="slidenum">
              <a:rPr lang="zh-TW" altLang="en-GB" smtClean="0"/>
              <a:pPr>
                <a:defRPr/>
              </a:pPr>
              <a:t>94</a:t>
            </a:fld>
            <a:endParaRPr lang="en-GB" altLang="zh-TW"/>
          </a:p>
        </p:txBody>
      </p:sp>
    </p:spTree>
    <p:extLst>
      <p:ext uri="{BB962C8B-B14F-4D97-AF65-F5344CB8AC3E}">
        <p14:creationId xmlns:p14="http://schemas.microsoft.com/office/powerpoint/2010/main" val="34154822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537" indent="0">
              <a:buNone/>
            </a:pPr>
            <a:r>
              <a:rPr lang="zh-TW"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機關</a:t>
            </a:r>
            <a:r>
              <a:rPr lang="zh-TW" altLang="zh-TW" sz="28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異質採購最有利標作業須知</a:t>
            </a:r>
            <a:r>
              <a:rPr lang="zh-TW" altLang="en-US"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（節錄，已廢止，但</a:t>
            </a:r>
            <a:r>
              <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公共利益</a:t>
            </a:r>
            <a:r>
              <a:rPr lang="zh-TW" altLang="en-US"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仍應考量）</a:t>
            </a:r>
            <a:endParaRPr lang="en-US" altLang="zh-TW" sz="2800"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109537" indent="0">
              <a:buNone/>
            </a:pPr>
            <a:r>
              <a:rPr lang="zh-TW" altLang="zh-TW" sz="2400" dirty="0" smtClean="0">
                <a:latin typeface="標楷體" panose="03000509000000000000" pitchFamily="65" charset="-120"/>
                <a:ea typeface="標楷體" panose="03000509000000000000" pitchFamily="65" charset="-120"/>
              </a:rPr>
              <a:t>三</a:t>
            </a:r>
            <a:r>
              <a:rPr lang="zh-TW" altLang="zh-TW" sz="2400" dirty="0">
                <a:latin typeface="標楷體" panose="03000509000000000000" pitchFamily="65" charset="-120"/>
                <a:ea typeface="標楷體" panose="03000509000000000000" pitchFamily="65" charset="-120"/>
              </a:rPr>
              <a:t>、已訂有明確規格之採購，或不熟悉最有利標作業規定之機關，均不宜採最有利標決標</a:t>
            </a:r>
            <a:r>
              <a:rPr lang="zh-TW" altLang="zh-TW"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marL="109537" indent="0">
              <a:buNone/>
            </a:pPr>
            <a:endParaRPr lang="zh-TW" altLang="zh-TW" sz="2400" dirty="0">
              <a:latin typeface="標楷體" panose="03000509000000000000" pitchFamily="65" charset="-120"/>
              <a:ea typeface="標楷體" panose="03000509000000000000" pitchFamily="65" charset="-120"/>
            </a:endParaRPr>
          </a:p>
          <a:p>
            <a:pPr marL="109537" indent="0">
              <a:buNone/>
            </a:pPr>
            <a:r>
              <a:rPr lang="zh-TW" altLang="zh-TW" sz="2400" dirty="0">
                <a:latin typeface="標楷體" panose="03000509000000000000" pitchFamily="65" charset="-120"/>
                <a:ea typeface="標楷體" panose="03000509000000000000" pitchFamily="65" charset="-120"/>
              </a:rPr>
              <a:t>四、機關辦理最有利標，應確定擬決標標的</a:t>
            </a:r>
            <a:r>
              <a:rPr lang="zh-TW" altLang="zh-TW" sz="2400" b="1" dirty="0">
                <a:solidFill>
                  <a:srgbClr val="FF0000"/>
                </a:solidFill>
                <a:latin typeface="標楷體" panose="03000509000000000000" pitchFamily="65" charset="-120"/>
                <a:ea typeface="標楷體" panose="03000509000000000000" pitchFamily="65" charset="-120"/>
              </a:rPr>
              <a:t>價格合理</a:t>
            </a:r>
            <a:r>
              <a:rPr lang="zh-TW" altLang="zh-TW" sz="2400" dirty="0">
                <a:latin typeface="標楷體" panose="03000509000000000000" pitchFamily="65" charset="-120"/>
                <a:ea typeface="標楷體" panose="03000509000000000000" pitchFamily="65" charset="-120"/>
              </a:rPr>
              <a:t>，無浪費公帑情形後，方得決定最有利標。</a:t>
            </a:r>
          </a:p>
          <a:p>
            <a:pPr marL="109537" indent="0">
              <a:buNone/>
            </a:pPr>
            <a:r>
              <a:rPr lang="zh-TW" altLang="en-US" sz="2400" dirty="0" smtClean="0">
                <a:latin typeface="標楷體" panose="03000509000000000000" pitchFamily="65" charset="-120"/>
                <a:ea typeface="標楷體" panose="03000509000000000000" pitchFamily="65" charset="-120"/>
              </a:rPr>
              <a:t>　　</a:t>
            </a:r>
            <a:r>
              <a:rPr lang="zh-TW" altLang="zh-TW" sz="2400" dirty="0" smtClean="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rPr>
              <a:t>執行前項規定，機關應妥善利用本法第五十六條規定之協商程序。</a:t>
            </a:r>
          </a:p>
          <a:p>
            <a:endParaRPr lang="zh-TW" altLang="en-US" sz="28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dirty="0" smtClean="0"/>
              <a:t>相關法令</a:t>
            </a:r>
            <a:endParaRPr lang="zh-TW" alt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53202"/>
            <a:ext cx="1725842" cy="11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4"/>
          <p:cNvSpPr>
            <a:spLocks noGrp="1"/>
          </p:cNvSpPr>
          <p:nvPr>
            <p:ph type="sldNum" sz="quarter" idx="12"/>
          </p:nvPr>
        </p:nvSpPr>
        <p:spPr/>
        <p:txBody>
          <a:bodyPr/>
          <a:lstStyle/>
          <a:p>
            <a:pPr>
              <a:defRPr/>
            </a:pPr>
            <a:fld id="{CD5DE2BC-B84A-4C93-B541-9C192D53B11C}" type="slidenum">
              <a:rPr lang="zh-TW" altLang="en-GB" smtClean="0"/>
              <a:pPr>
                <a:defRPr/>
              </a:pPr>
              <a:t>95</a:t>
            </a:fld>
            <a:endParaRPr lang="en-GB" altLang="zh-TW"/>
          </a:p>
        </p:txBody>
      </p:sp>
    </p:spTree>
    <p:extLst>
      <p:ext uri="{BB962C8B-B14F-4D97-AF65-F5344CB8AC3E}">
        <p14:creationId xmlns:p14="http://schemas.microsoft.com/office/powerpoint/2010/main" val="552980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109537" indent="0">
              <a:buNone/>
            </a:pPr>
            <a:r>
              <a:rPr lang="zh-TW" altLang="zh-TW" dirty="0" smtClean="0">
                <a:latin typeface="標楷體" panose="03000509000000000000" pitchFamily="65" charset="-120"/>
                <a:ea typeface="標楷體" panose="03000509000000000000" pitchFamily="65" charset="-120"/>
              </a:rPr>
              <a:t>拾叁</a:t>
            </a:r>
            <a:r>
              <a:rPr lang="zh-TW" altLang="zh-TW" dirty="0">
                <a:latin typeface="標楷體" panose="03000509000000000000" pitchFamily="65" charset="-120"/>
                <a:ea typeface="標楷體" panose="03000509000000000000" pitchFamily="65" charset="-120"/>
              </a:rPr>
              <a:t>、評選結果：</a:t>
            </a:r>
          </a:p>
          <a:p>
            <a:pPr marL="109537" lvl="0" indent="0">
              <a:buNone/>
            </a:pPr>
            <a:r>
              <a:rPr lang="zh-TW" altLang="zh-TW" b="1" dirty="0">
                <a:solidFill>
                  <a:srgbClr val="FF0000"/>
                </a:solidFill>
                <a:latin typeface="標楷體" panose="03000509000000000000" pitchFamily="65" charset="-120"/>
                <a:ea typeface="標楷體" panose="03000509000000000000" pitchFamily="65" charset="-120"/>
              </a:rPr>
              <a:t>決議</a:t>
            </a:r>
            <a:r>
              <a:rPr lang="zh-TW" altLang="zh-TW" dirty="0">
                <a:latin typeface="標楷體" panose="03000509000000000000" pitchFamily="65" charset="-120"/>
                <a:ea typeface="標楷體" panose="03000509000000000000" pitchFamily="65" charset="-120"/>
              </a:rPr>
              <a:t>：</a:t>
            </a:r>
          </a:p>
          <a:p>
            <a:pPr marL="274638" indent="-166688">
              <a:buNone/>
            </a:pPr>
            <a:r>
              <a:rPr lang="zh-TW" altLang="zh-TW" sz="2000" dirty="0">
                <a:latin typeface="標楷體" panose="03000509000000000000" pitchFamily="65" charset="-120"/>
                <a:ea typeface="標楷體" panose="03000509000000000000" pitchFamily="65" charset="-120"/>
              </a:rPr>
              <a:t>□採總評分法者：</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家參與評選廠商之平均總評分均達</a:t>
            </a:r>
            <a:r>
              <a:rPr lang="en-US" altLang="zh-TW" sz="2000" dirty="0">
                <a:latin typeface="標楷體" panose="03000509000000000000" pitchFamily="65" charset="-120"/>
                <a:ea typeface="標楷體" panose="03000509000000000000" pitchFamily="65" charset="-120"/>
              </a:rPr>
              <a:t>70</a:t>
            </a:r>
            <a:r>
              <a:rPr lang="zh-TW" altLang="zh-TW" sz="2000" dirty="0">
                <a:latin typeface="標楷體" panose="03000509000000000000" pitchFamily="65" charset="-120"/>
                <a:ea typeface="標楷體" panose="03000509000000000000" pitchFamily="65" charset="-120"/>
              </a:rPr>
              <a:t>分以上，且</a:t>
            </a:r>
            <a:r>
              <a:rPr lang="zh-TW" altLang="zh-TW" sz="2000" b="1" dirty="0">
                <a:solidFill>
                  <a:srgbClr val="FF0000"/>
                </a:solidFill>
                <a:latin typeface="標楷體" panose="03000509000000000000" pitchFamily="65" charset="-120"/>
                <a:ea typeface="標楷體" panose="03000509000000000000" pitchFamily="65" charset="-120"/>
              </a:rPr>
              <a:t>標價合理，無浪費公帑</a:t>
            </a:r>
            <a:r>
              <a:rPr lang="zh-TW" altLang="zh-TW" sz="2000" dirty="0">
                <a:latin typeface="標楷體" panose="03000509000000000000" pitchFamily="65" charset="-120"/>
                <a:ea typeface="標楷體" panose="03000509000000000000" pitchFamily="65" charset="-120"/>
              </a:rPr>
              <a:t>情形，經出席委員過半數決議：分數最高之○○公司為第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優勝廠商，分數次高之○○公司之平均總評分與第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優勝廠商相近，為第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優勝廠商，分數第三之○○公司與上開二公司相差較大，不列為優勝廠商。</a:t>
            </a:r>
          </a:p>
          <a:p>
            <a:pPr marL="274638" indent="-166688">
              <a:buNone/>
            </a:pPr>
            <a:r>
              <a:rPr lang="zh-TW" altLang="zh-TW" sz="2000" dirty="0">
                <a:latin typeface="標楷體" panose="03000509000000000000" pitchFamily="65" charset="-120"/>
                <a:ea typeface="標楷體" panose="03000509000000000000" pitchFamily="65" charset="-120"/>
              </a:rPr>
              <a:t>□採序位法者：</a:t>
            </a:r>
            <a:r>
              <a:rPr lang="en-US" altLang="zh-TW" sz="2000" dirty="0">
                <a:latin typeface="標楷體" panose="03000509000000000000" pitchFamily="65" charset="-120"/>
                <a:ea typeface="標楷體" panose="03000509000000000000" pitchFamily="65" charset="-120"/>
              </a:rPr>
              <a:t>3</a:t>
            </a:r>
            <a:r>
              <a:rPr lang="zh-TW" altLang="zh-TW" sz="2000" dirty="0">
                <a:latin typeface="標楷體" panose="03000509000000000000" pitchFamily="65" charset="-120"/>
                <a:ea typeface="標楷體" panose="03000509000000000000" pitchFamily="65" charset="-120"/>
              </a:rPr>
              <a:t>家參與評選廠商之平均總評分均達</a:t>
            </a:r>
            <a:r>
              <a:rPr lang="en-US" altLang="zh-TW" sz="2000" dirty="0">
                <a:latin typeface="標楷體" panose="03000509000000000000" pitchFamily="65" charset="-120"/>
                <a:ea typeface="標楷體" panose="03000509000000000000" pitchFamily="65" charset="-120"/>
              </a:rPr>
              <a:t>70</a:t>
            </a:r>
            <a:r>
              <a:rPr lang="zh-TW" altLang="zh-TW" sz="2000" dirty="0">
                <a:latin typeface="標楷體" panose="03000509000000000000" pitchFamily="65" charset="-120"/>
                <a:ea typeface="標楷體" panose="03000509000000000000" pitchFamily="65" charset="-120"/>
              </a:rPr>
              <a:t>分以上，且</a:t>
            </a:r>
            <a:r>
              <a:rPr lang="zh-TW" altLang="zh-TW" sz="2000" b="1" dirty="0">
                <a:solidFill>
                  <a:srgbClr val="FF0000"/>
                </a:solidFill>
                <a:latin typeface="標楷體" panose="03000509000000000000" pitchFamily="65" charset="-120"/>
                <a:ea typeface="標楷體" panose="03000509000000000000" pitchFamily="65" charset="-120"/>
              </a:rPr>
              <a:t>標價合理，無浪費公帑</a:t>
            </a:r>
            <a:r>
              <a:rPr lang="zh-TW" altLang="zh-TW" sz="2000" dirty="0">
                <a:latin typeface="標楷體" panose="03000509000000000000" pitchFamily="65" charset="-120"/>
                <a:ea typeface="標楷體" panose="03000509000000000000" pitchFamily="65" charset="-120"/>
              </a:rPr>
              <a:t>情形，經出席委員過半數決議：序位第一之○○公司為第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優勝廠商，序位第二之○○公司之平均總評分與第</a:t>
            </a:r>
            <a:r>
              <a:rPr lang="en-US" altLang="zh-TW" sz="2000" dirty="0">
                <a:latin typeface="標楷體" panose="03000509000000000000" pitchFamily="65" charset="-120"/>
                <a:ea typeface="標楷體" panose="03000509000000000000" pitchFamily="65" charset="-120"/>
              </a:rPr>
              <a:t>1</a:t>
            </a:r>
            <a:r>
              <a:rPr lang="zh-TW" altLang="zh-TW" sz="2000" dirty="0">
                <a:latin typeface="標楷體" panose="03000509000000000000" pitchFamily="65" charset="-120"/>
                <a:ea typeface="標楷體" panose="03000509000000000000" pitchFamily="65" charset="-120"/>
              </a:rPr>
              <a:t>優勝廠商相近，為第</a:t>
            </a:r>
            <a:r>
              <a:rPr lang="en-US" altLang="zh-TW" sz="2000" dirty="0">
                <a:latin typeface="標楷體" panose="03000509000000000000" pitchFamily="65" charset="-120"/>
                <a:ea typeface="標楷體" panose="03000509000000000000" pitchFamily="65" charset="-120"/>
              </a:rPr>
              <a:t>2</a:t>
            </a:r>
            <a:r>
              <a:rPr lang="zh-TW" altLang="zh-TW" sz="2000" dirty="0">
                <a:latin typeface="標楷體" panose="03000509000000000000" pitchFamily="65" charset="-120"/>
                <a:ea typeface="標楷體" panose="03000509000000000000" pitchFamily="65" charset="-120"/>
              </a:rPr>
              <a:t>優勝廠商，序位第三之○○公司與上開二公司相差較大，不列為優勝廠商。</a:t>
            </a:r>
          </a:p>
          <a:p>
            <a:endParaRPr lang="zh-TW" altLang="en-US"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fontScale="90000"/>
          </a:bodyPr>
          <a:lstStyle/>
          <a:p>
            <a:r>
              <a:rPr lang="zh-TW" altLang="zh-TW" dirty="0"/>
              <a:t>「○○」案採購評選委員會第</a:t>
            </a:r>
            <a:r>
              <a:rPr lang="en-US" altLang="zh-TW" dirty="0"/>
              <a:t>2</a:t>
            </a:r>
            <a:r>
              <a:rPr lang="zh-TW" altLang="zh-TW" dirty="0"/>
              <a:t>次會議（評選會議）</a:t>
            </a:r>
            <a:r>
              <a:rPr lang="zh-TW" altLang="zh-TW" dirty="0" smtClean="0"/>
              <a:t>紀錄</a:t>
            </a:r>
            <a:r>
              <a:rPr lang="zh-TW" altLang="en-US" sz="2200" b="0" dirty="0" smtClean="0">
                <a:effectLst/>
              </a:rPr>
              <a:t>（工程會範例節錄）</a:t>
            </a:r>
            <a:endParaRPr lang="zh-TW" altLang="en-US" sz="2200" b="0" dirty="0">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84168" y="5373216"/>
            <a:ext cx="1182833" cy="127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投影片編號版面配置區 5"/>
          <p:cNvSpPr>
            <a:spLocks noGrp="1"/>
          </p:cNvSpPr>
          <p:nvPr>
            <p:ph type="sldNum" sz="quarter" idx="12"/>
          </p:nvPr>
        </p:nvSpPr>
        <p:spPr/>
        <p:txBody>
          <a:bodyPr/>
          <a:lstStyle/>
          <a:p>
            <a:pPr>
              <a:defRPr/>
            </a:pPr>
            <a:fld id="{CD5DE2BC-B84A-4C93-B541-9C192D53B11C}" type="slidenum">
              <a:rPr lang="zh-TW" altLang="en-GB" smtClean="0"/>
              <a:pPr>
                <a:defRPr/>
              </a:pPr>
              <a:t>96</a:t>
            </a:fld>
            <a:endParaRPr lang="en-GB" altLang="zh-TW"/>
          </a:p>
        </p:txBody>
      </p:sp>
    </p:spTree>
    <p:extLst>
      <p:ext uri="{BB962C8B-B14F-4D97-AF65-F5344CB8AC3E}">
        <p14:creationId xmlns:p14="http://schemas.microsoft.com/office/powerpoint/2010/main" val="22922623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effectLst>
                  <a:outerShdw blurRad="38100" dist="38100" dir="2700000" algn="tl">
                    <a:srgbClr val="C0C0C0"/>
                  </a:outerShdw>
                </a:effectLst>
                <a:latin typeface="標楷體" pitchFamily="65" charset="-120"/>
                <a:ea typeface="標楷體" pitchFamily="65" charset="-120"/>
              </a:rPr>
              <a:t>議價時廠商哄抬</a:t>
            </a:r>
            <a:endParaRPr lang="zh-TW" altLang="en-US" dirty="0"/>
          </a:p>
        </p:txBody>
      </p:sp>
      <p:sp>
        <p:nvSpPr>
          <p:cNvPr id="3" name="內容版面配置區 2"/>
          <p:cNvSpPr>
            <a:spLocks noGrp="1"/>
          </p:cNvSpPr>
          <p:nvPr>
            <p:ph idx="1"/>
          </p:nvPr>
        </p:nvSpPr>
        <p:spPr>
          <a:xfrm>
            <a:off x="385504" y="1388521"/>
            <a:ext cx="8229600" cy="2040479"/>
          </a:xfrm>
        </p:spPr>
        <p:txBody>
          <a:bodyPr/>
          <a:lstStyle/>
          <a:p>
            <a:r>
              <a:rPr lang="zh-TW" altLang="en-US" sz="2400" dirty="0" smtClean="0">
                <a:latin typeface="標楷體" panose="03000509000000000000" pitchFamily="65" charset="-120"/>
                <a:ea typeface="標楷體" panose="03000509000000000000" pitchFamily="65" charset="-120"/>
              </a:rPr>
              <a:t>機關因需求增加辦理</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新增工程項目</a:t>
            </a:r>
            <a:r>
              <a:rPr lang="zh-TW" altLang="en-US" sz="24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變更設計與商議價時，廠商價格似有意拉高，造成無法完成議價。如機關有把握價格合理，與廠商報價比較如下，如何洽廠商議減之？</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如廠商書明</a:t>
            </a:r>
            <a:r>
              <a:rPr lang="zh-TW" altLang="en-US" sz="2400" b="1"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願按底價承作</a:t>
            </a:r>
            <a:r>
              <a:rPr lang="zh-TW" altLang="en-US" sz="2400" dirty="0" smtClean="0">
                <a:latin typeface="標楷體" panose="03000509000000000000" pitchFamily="65" charset="-120"/>
                <a:ea typeface="標楷體" panose="03000509000000000000" pitchFamily="65" charset="-120"/>
              </a:rPr>
              <a:t>，決標後如何訂定（調整）各項契約單價？</a:t>
            </a:r>
            <a:endParaRPr lang="en-US" altLang="zh-TW" sz="24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0"/>
          </p:nvPr>
        </p:nvSpPr>
        <p:spPr/>
        <p:txBody>
          <a:bodyPr/>
          <a:lstStyle/>
          <a:p>
            <a:pPr>
              <a:defRPr/>
            </a:pPr>
            <a:fld id="{C82BE355-BB36-4191-9755-F274607404BA}" type="slidenum">
              <a:rPr lang="en-US" altLang="zh-TW" smtClean="0"/>
              <a:pPr>
                <a:defRPr/>
              </a:pPr>
              <a:t>97</a:t>
            </a:fld>
            <a:endParaRPr lang="en-US" altLang="zh-TW"/>
          </a:p>
        </p:txBody>
      </p:sp>
      <p:graphicFrame>
        <p:nvGraphicFramePr>
          <p:cNvPr id="5" name="表格 4"/>
          <p:cNvGraphicFramePr>
            <a:graphicFrameLocks noGrp="1"/>
          </p:cNvGraphicFramePr>
          <p:nvPr>
            <p:extLst>
              <p:ext uri="{D42A27DB-BD31-4B8C-83A1-F6EECF244321}">
                <p14:modId xmlns:p14="http://schemas.microsoft.com/office/powerpoint/2010/main" val="290659255"/>
              </p:ext>
            </p:extLst>
          </p:nvPr>
        </p:nvGraphicFramePr>
        <p:xfrm>
          <a:off x="755576" y="4077072"/>
          <a:ext cx="3696072" cy="2225040"/>
        </p:xfrm>
        <a:graphic>
          <a:graphicData uri="http://schemas.openxmlformats.org/drawingml/2006/table">
            <a:tbl>
              <a:tblPr firstRow="1" bandRow="1">
                <a:tableStyleId>{5C22544A-7EE6-4342-B048-85BDC9FD1C3A}</a:tableStyleId>
              </a:tblPr>
              <a:tblGrid>
                <a:gridCol w="1848036"/>
                <a:gridCol w="1848036"/>
              </a:tblGrid>
              <a:tr h="370840">
                <a:tc>
                  <a:txBody>
                    <a:bodyPr/>
                    <a:lstStyle/>
                    <a:p>
                      <a:pPr algn="ctr"/>
                      <a:r>
                        <a:rPr lang="zh-TW" altLang="en-US" dirty="0" smtClean="0">
                          <a:solidFill>
                            <a:srgbClr val="FF0000"/>
                          </a:solidFill>
                        </a:rPr>
                        <a:t>項目</a:t>
                      </a:r>
                      <a:endParaRPr lang="zh-TW" altLang="en-US" dirty="0">
                        <a:solidFill>
                          <a:srgbClr val="FF0000"/>
                        </a:solidFill>
                      </a:endParaRPr>
                    </a:p>
                  </a:txBody>
                  <a:tcPr/>
                </a:tc>
                <a:tc>
                  <a:txBody>
                    <a:bodyPr/>
                    <a:lstStyle/>
                    <a:p>
                      <a:pPr algn="ctr"/>
                      <a:r>
                        <a:rPr lang="zh-TW" altLang="en-US" dirty="0" smtClean="0">
                          <a:solidFill>
                            <a:srgbClr val="FF0000"/>
                          </a:solidFill>
                        </a:rPr>
                        <a:t>價格</a:t>
                      </a:r>
                      <a:r>
                        <a:rPr lang="en-US" altLang="zh-TW" dirty="0" smtClean="0">
                          <a:solidFill>
                            <a:srgbClr val="FF0000"/>
                          </a:solidFill>
                        </a:rPr>
                        <a:t>(NT$)</a:t>
                      </a:r>
                      <a:endParaRPr lang="zh-TW" altLang="en-US" dirty="0">
                        <a:solidFill>
                          <a:srgbClr val="FF0000"/>
                        </a:solidFill>
                      </a:endParaRPr>
                    </a:p>
                  </a:txBody>
                  <a:tcPr/>
                </a:tc>
              </a:tr>
              <a:tr h="370840">
                <a:tc>
                  <a:txBody>
                    <a:bodyPr/>
                    <a:lstStyle/>
                    <a:p>
                      <a:r>
                        <a:rPr lang="zh-TW" altLang="en-US" dirty="0" smtClean="0"/>
                        <a:t>甲材料</a:t>
                      </a:r>
                      <a:endParaRPr lang="zh-TW" altLang="en-US" dirty="0"/>
                    </a:p>
                  </a:txBody>
                  <a:tcPr/>
                </a:tc>
                <a:tc>
                  <a:txBody>
                    <a:bodyPr/>
                    <a:lstStyle/>
                    <a:p>
                      <a:pPr algn="r"/>
                      <a:r>
                        <a:rPr lang="en-US" altLang="zh-TW" dirty="0" smtClean="0"/>
                        <a:t>300,000</a:t>
                      </a:r>
                      <a:endParaRPr lang="zh-TW" altLang="en-US" dirty="0"/>
                    </a:p>
                  </a:txBody>
                  <a:tcPr/>
                </a:tc>
              </a:tr>
              <a:tr h="370840">
                <a:tc>
                  <a:txBody>
                    <a:bodyPr/>
                    <a:lstStyle/>
                    <a:p>
                      <a:r>
                        <a:rPr lang="zh-TW" altLang="en-US" dirty="0" smtClean="0"/>
                        <a:t>現場人工</a:t>
                      </a:r>
                      <a:endParaRPr lang="zh-TW" altLang="en-US" dirty="0"/>
                    </a:p>
                  </a:txBody>
                  <a:tcPr/>
                </a:tc>
                <a:tc>
                  <a:txBody>
                    <a:bodyPr/>
                    <a:lstStyle/>
                    <a:p>
                      <a:pPr algn="r"/>
                      <a:r>
                        <a:rPr lang="en-US" altLang="zh-TW" dirty="0" smtClean="0"/>
                        <a:t>200,000</a:t>
                      </a:r>
                      <a:endParaRPr lang="zh-TW" altLang="en-US" dirty="0"/>
                    </a:p>
                  </a:txBody>
                  <a:tcPr/>
                </a:tc>
              </a:tr>
              <a:tr h="370840">
                <a:tc>
                  <a:txBody>
                    <a:bodyPr/>
                    <a:lstStyle/>
                    <a:p>
                      <a:r>
                        <a:rPr lang="zh-TW" altLang="en-US" dirty="0" smtClean="0"/>
                        <a:t>勞安衛及品管</a:t>
                      </a:r>
                      <a:endParaRPr lang="zh-TW" altLang="en-US" dirty="0"/>
                    </a:p>
                  </a:txBody>
                  <a:tcPr/>
                </a:tc>
                <a:tc>
                  <a:txBody>
                    <a:bodyPr/>
                    <a:lstStyle/>
                    <a:p>
                      <a:pPr algn="r"/>
                      <a:r>
                        <a:rPr lang="en-US" altLang="zh-TW" dirty="0" smtClean="0"/>
                        <a:t>100,000</a:t>
                      </a:r>
                      <a:endParaRPr lang="zh-TW" altLang="en-US" dirty="0"/>
                    </a:p>
                  </a:txBody>
                  <a:tcPr/>
                </a:tc>
              </a:tr>
              <a:tr h="370840">
                <a:tc>
                  <a:txBody>
                    <a:bodyPr/>
                    <a:lstStyle/>
                    <a:p>
                      <a:r>
                        <a:rPr lang="zh-TW" altLang="en-US" dirty="0" smtClean="0"/>
                        <a:t>利管費</a:t>
                      </a:r>
                      <a:endParaRPr lang="zh-TW" altLang="en-US" dirty="0"/>
                    </a:p>
                  </a:txBody>
                  <a:tcPr/>
                </a:tc>
                <a:tc>
                  <a:txBody>
                    <a:bodyPr/>
                    <a:lstStyle/>
                    <a:p>
                      <a:pPr algn="r"/>
                      <a:r>
                        <a:rPr lang="en-US" altLang="zh-TW" dirty="0" smtClean="0"/>
                        <a:t>100,000</a:t>
                      </a:r>
                      <a:endParaRPr lang="zh-TW" altLang="en-US" dirty="0"/>
                    </a:p>
                  </a:txBody>
                  <a:tcPr/>
                </a:tc>
              </a:tr>
              <a:tr h="370840">
                <a:tc>
                  <a:txBody>
                    <a:bodyPr/>
                    <a:lstStyle/>
                    <a:p>
                      <a:r>
                        <a:rPr lang="zh-TW" altLang="en-US" dirty="0" smtClean="0"/>
                        <a:t>合計</a:t>
                      </a:r>
                      <a:endParaRPr lang="zh-TW" altLang="en-US" dirty="0"/>
                    </a:p>
                  </a:txBody>
                  <a:tcPr/>
                </a:tc>
                <a:tc>
                  <a:txBody>
                    <a:bodyPr/>
                    <a:lstStyle/>
                    <a:p>
                      <a:pPr algn="r"/>
                      <a:r>
                        <a:rPr lang="en-US" altLang="zh-TW" dirty="0" smtClean="0"/>
                        <a:t>700,000</a:t>
                      </a:r>
                      <a:endParaRPr lang="zh-TW" altLang="en-US" dirty="0"/>
                    </a:p>
                  </a:txBody>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31811712"/>
              </p:ext>
            </p:extLst>
          </p:nvPr>
        </p:nvGraphicFramePr>
        <p:xfrm>
          <a:off x="4788024" y="4077072"/>
          <a:ext cx="3696072" cy="2225040"/>
        </p:xfrm>
        <a:graphic>
          <a:graphicData uri="http://schemas.openxmlformats.org/drawingml/2006/table">
            <a:tbl>
              <a:tblPr firstRow="1" bandRow="1">
                <a:tableStyleId>{5C22544A-7EE6-4342-B048-85BDC9FD1C3A}</a:tableStyleId>
              </a:tblPr>
              <a:tblGrid>
                <a:gridCol w="1848036"/>
                <a:gridCol w="1848036"/>
              </a:tblGrid>
              <a:tr h="370840">
                <a:tc>
                  <a:txBody>
                    <a:bodyPr/>
                    <a:lstStyle/>
                    <a:p>
                      <a:pPr algn="ctr"/>
                      <a:r>
                        <a:rPr lang="zh-TW" altLang="en-US" dirty="0" smtClean="0">
                          <a:solidFill>
                            <a:srgbClr val="FF0000"/>
                          </a:solidFill>
                        </a:rPr>
                        <a:t>項目</a:t>
                      </a:r>
                      <a:endParaRPr lang="zh-TW" altLang="en-US" dirty="0">
                        <a:solidFill>
                          <a:srgbClr val="FF0000"/>
                        </a:solidFill>
                      </a:endParaRPr>
                    </a:p>
                  </a:txBody>
                  <a:tcPr/>
                </a:tc>
                <a:tc>
                  <a:txBody>
                    <a:bodyPr/>
                    <a:lstStyle/>
                    <a:p>
                      <a:pPr algn="ctr"/>
                      <a:r>
                        <a:rPr lang="zh-TW" altLang="en-US" dirty="0" smtClean="0">
                          <a:solidFill>
                            <a:srgbClr val="FF0000"/>
                          </a:solidFill>
                        </a:rPr>
                        <a:t>價格</a:t>
                      </a:r>
                      <a:r>
                        <a:rPr lang="en-US" altLang="zh-TW" dirty="0" smtClean="0">
                          <a:solidFill>
                            <a:srgbClr val="FF0000"/>
                          </a:solidFill>
                        </a:rPr>
                        <a:t>(NT$)</a:t>
                      </a:r>
                      <a:endParaRPr lang="zh-TW" altLang="en-US" dirty="0">
                        <a:solidFill>
                          <a:srgbClr val="FF0000"/>
                        </a:solidFill>
                      </a:endParaRPr>
                    </a:p>
                  </a:txBody>
                  <a:tcPr/>
                </a:tc>
              </a:tr>
              <a:tr h="370840">
                <a:tc>
                  <a:txBody>
                    <a:bodyPr/>
                    <a:lstStyle/>
                    <a:p>
                      <a:r>
                        <a:rPr lang="zh-TW" altLang="en-US" dirty="0" smtClean="0"/>
                        <a:t>甲材料</a:t>
                      </a:r>
                      <a:endParaRPr lang="zh-TW" altLang="en-US" dirty="0"/>
                    </a:p>
                  </a:txBody>
                  <a:tcPr/>
                </a:tc>
                <a:tc>
                  <a:txBody>
                    <a:bodyPr/>
                    <a:lstStyle/>
                    <a:p>
                      <a:pPr algn="r"/>
                      <a:r>
                        <a:rPr lang="en-US" altLang="zh-TW" dirty="0" smtClean="0"/>
                        <a:t>150,000</a:t>
                      </a:r>
                      <a:endParaRPr lang="zh-TW" altLang="en-US" dirty="0"/>
                    </a:p>
                  </a:txBody>
                  <a:tcPr/>
                </a:tc>
              </a:tr>
              <a:tr h="370840">
                <a:tc>
                  <a:txBody>
                    <a:bodyPr/>
                    <a:lstStyle/>
                    <a:p>
                      <a:r>
                        <a:rPr lang="zh-TW" altLang="en-US" dirty="0" smtClean="0"/>
                        <a:t>現場人工</a:t>
                      </a:r>
                      <a:endParaRPr lang="zh-TW" altLang="en-US" dirty="0"/>
                    </a:p>
                  </a:txBody>
                  <a:tcPr/>
                </a:tc>
                <a:tc>
                  <a:txBody>
                    <a:bodyPr/>
                    <a:lstStyle/>
                    <a:p>
                      <a:pPr algn="r"/>
                      <a:r>
                        <a:rPr lang="en-US" altLang="zh-TW" dirty="0" smtClean="0"/>
                        <a:t>150,000</a:t>
                      </a:r>
                      <a:endParaRPr lang="zh-TW" altLang="en-US" dirty="0"/>
                    </a:p>
                  </a:txBody>
                  <a:tcPr/>
                </a:tc>
              </a:tr>
              <a:tr h="370840">
                <a:tc>
                  <a:txBody>
                    <a:bodyPr/>
                    <a:lstStyle/>
                    <a:p>
                      <a:r>
                        <a:rPr lang="zh-TW" altLang="en-US" dirty="0" smtClean="0"/>
                        <a:t>勞安衛及品管</a:t>
                      </a:r>
                      <a:endParaRPr lang="zh-TW" altLang="en-US" dirty="0"/>
                    </a:p>
                  </a:txBody>
                  <a:tcPr/>
                </a:tc>
                <a:tc>
                  <a:txBody>
                    <a:bodyPr/>
                    <a:lstStyle/>
                    <a:p>
                      <a:pPr algn="r"/>
                      <a:r>
                        <a:rPr lang="en-US" altLang="zh-TW" dirty="0" smtClean="0"/>
                        <a:t>20,000</a:t>
                      </a:r>
                      <a:endParaRPr lang="zh-TW" altLang="en-US" dirty="0"/>
                    </a:p>
                  </a:txBody>
                  <a:tcPr/>
                </a:tc>
              </a:tr>
              <a:tr h="370840">
                <a:tc>
                  <a:txBody>
                    <a:bodyPr/>
                    <a:lstStyle/>
                    <a:p>
                      <a:r>
                        <a:rPr lang="zh-TW" altLang="en-US" dirty="0" smtClean="0"/>
                        <a:t>利管費</a:t>
                      </a:r>
                      <a:endParaRPr lang="zh-TW" altLang="en-US" dirty="0"/>
                    </a:p>
                  </a:txBody>
                  <a:tcPr/>
                </a:tc>
                <a:tc>
                  <a:txBody>
                    <a:bodyPr/>
                    <a:lstStyle/>
                    <a:p>
                      <a:pPr algn="r"/>
                      <a:r>
                        <a:rPr lang="en-US" altLang="zh-TW" dirty="0" smtClean="0"/>
                        <a:t>30,000</a:t>
                      </a:r>
                      <a:endParaRPr lang="zh-TW" altLang="en-US" dirty="0"/>
                    </a:p>
                  </a:txBody>
                  <a:tcPr/>
                </a:tc>
              </a:tr>
              <a:tr h="370840">
                <a:tc>
                  <a:txBody>
                    <a:bodyPr/>
                    <a:lstStyle/>
                    <a:p>
                      <a:r>
                        <a:rPr lang="zh-TW" altLang="en-US" dirty="0" smtClean="0"/>
                        <a:t>合計</a:t>
                      </a:r>
                      <a:endParaRPr lang="zh-TW" altLang="en-US" dirty="0"/>
                    </a:p>
                  </a:txBody>
                  <a:tcPr/>
                </a:tc>
                <a:tc>
                  <a:txBody>
                    <a:bodyPr/>
                    <a:lstStyle/>
                    <a:p>
                      <a:pPr algn="r"/>
                      <a:r>
                        <a:rPr lang="en-US" altLang="zh-TW" dirty="0" smtClean="0"/>
                        <a:t>350,000</a:t>
                      </a:r>
                      <a:endParaRPr lang="zh-TW" altLang="en-US" dirty="0"/>
                    </a:p>
                  </a:txBody>
                  <a:tcPr/>
                </a:tc>
              </a:tr>
            </a:tbl>
          </a:graphicData>
        </a:graphic>
      </p:graphicFrame>
      <p:sp>
        <p:nvSpPr>
          <p:cNvPr id="7" name="文字方塊 6">
            <a:hlinkClick r:id="" action="ppaction://noaction"/>
          </p:cNvPr>
          <p:cNvSpPr txBox="1"/>
          <p:nvPr/>
        </p:nvSpPr>
        <p:spPr>
          <a:xfrm>
            <a:off x="5436096" y="3651502"/>
            <a:ext cx="3168352" cy="369332"/>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機關預算（底價</a:t>
            </a:r>
            <a:r>
              <a:rPr lang="en-US" altLang="zh-TW" dirty="0" smtClean="0">
                <a:solidFill>
                  <a:srgbClr val="FF0000"/>
                </a:solidFill>
                <a:latin typeface="微軟正黑體" panose="020B0604030504040204" pitchFamily="34" charset="-120"/>
                <a:ea typeface="微軟正黑體" panose="020B0604030504040204" pitchFamily="34" charset="-120"/>
              </a:rPr>
              <a:t>350,000</a:t>
            </a:r>
            <a:r>
              <a:rPr lang="zh-TW" altLang="en-US" dirty="0" smtClean="0">
                <a:solidFill>
                  <a:srgbClr val="FF0000"/>
                </a:solidFill>
                <a:latin typeface="微軟正黑體" panose="020B0604030504040204" pitchFamily="34" charset="-120"/>
                <a:ea typeface="微軟正黑體" panose="020B0604030504040204" pitchFamily="34" charset="-120"/>
              </a:rPr>
              <a:t>）</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556048" y="3653408"/>
            <a:ext cx="2376264" cy="369332"/>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廠商報價</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427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374949"/>
            <a:ext cx="6347048" cy="3676054"/>
          </a:xfrm>
        </p:spPr>
        <p:txBody>
          <a:bodyPr>
            <a:normAutofit/>
          </a:bodyPr>
          <a:lstStyle/>
          <a:p>
            <a:pPr marL="109728" indent="0">
              <a:buNone/>
            </a:pPr>
            <a:r>
              <a:rPr lang="zh-TW" altLang="en-US" sz="2400" b="1" dirty="0" smtClean="0">
                <a:latin typeface="標楷體" panose="03000509000000000000" pitchFamily="65" charset="-120"/>
                <a:ea typeface="標楷體" panose="03000509000000000000" pitchFamily="65" charset="-120"/>
              </a:rPr>
              <a:t>參照：工程採購契約範本之規定</a:t>
            </a:r>
            <a:endParaRPr lang="en-US" altLang="zh-TW" sz="2400" b="1" dirty="0" smtClean="0">
              <a:latin typeface="標楷體" panose="03000509000000000000" pitchFamily="65" charset="-120"/>
              <a:ea typeface="標楷體" panose="03000509000000000000" pitchFamily="65" charset="-120"/>
            </a:endParaRPr>
          </a:p>
          <a:p>
            <a:r>
              <a:rPr lang="zh-TW" altLang="zh-TW" sz="2000" b="1" dirty="0" smtClean="0">
                <a:latin typeface="標楷體" panose="03000509000000000000" pitchFamily="65" charset="-120"/>
                <a:ea typeface="標楷體" panose="03000509000000000000" pitchFamily="65" charset="-120"/>
              </a:rPr>
              <a:t>第</a:t>
            </a:r>
            <a:r>
              <a:rPr lang="en-US" altLang="zh-TW" sz="2000" b="1" dirty="0">
                <a:latin typeface="標楷體" panose="03000509000000000000" pitchFamily="65" charset="-120"/>
                <a:ea typeface="標楷體" panose="03000509000000000000" pitchFamily="65" charset="-120"/>
              </a:rPr>
              <a:t>5</a:t>
            </a:r>
            <a:r>
              <a:rPr lang="zh-TW" altLang="zh-TW" sz="2000" b="1" dirty="0">
                <a:latin typeface="標楷體" panose="03000509000000000000" pitchFamily="65" charset="-120"/>
                <a:ea typeface="標楷體" panose="03000509000000000000" pitchFamily="65" charset="-120"/>
              </a:rPr>
              <a:t>條　契約價金之給付條件</a:t>
            </a:r>
            <a:endParaRPr lang="zh-TW" altLang="zh-TW" sz="2000" dirty="0">
              <a:latin typeface="標楷體" panose="03000509000000000000" pitchFamily="65" charset="-120"/>
              <a:ea typeface="標楷體" panose="03000509000000000000" pitchFamily="65" charset="-120"/>
            </a:endParaRPr>
          </a:p>
          <a:p>
            <a:pPr marL="365760" lvl="1" indent="0">
              <a:buNone/>
            </a:pPr>
            <a:r>
              <a:rPr lang="en-US" altLang="zh-TW" sz="2000" dirty="0" smtClean="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契約依下列規定辦理付款：</a:t>
            </a:r>
          </a:p>
          <a:p>
            <a:pPr marL="365760" lvl="1" indent="0">
              <a:buNone/>
            </a:pPr>
            <a:r>
              <a:rPr lang="en-US" altLang="zh-TW" sz="2000" dirty="0">
                <a:latin typeface="標楷體" panose="03000509000000000000" pitchFamily="65" charset="-120"/>
                <a:ea typeface="標楷體" panose="03000509000000000000" pitchFamily="65" charset="-120"/>
              </a:rPr>
              <a:t>2</a:t>
            </a:r>
            <a:r>
              <a:rPr lang="en-US" altLang="zh-TW" sz="2000" dirty="0" smtClean="0">
                <a:latin typeface="標楷體" panose="03000509000000000000" pitchFamily="65" charset="-120"/>
                <a:ea typeface="標楷體" panose="03000509000000000000" pitchFamily="65" charset="-120"/>
              </a:rPr>
              <a:t>.</a:t>
            </a:r>
            <a:r>
              <a:rPr lang="zh-TW" altLang="zh-TW" sz="2000" dirty="0" smtClean="0">
                <a:latin typeface="標楷體" panose="03000509000000000000" pitchFamily="65" charset="-120"/>
                <a:ea typeface="標楷體" panose="03000509000000000000" pitchFamily="65" charset="-120"/>
              </a:rPr>
              <a:t>估</a:t>
            </a:r>
            <a:r>
              <a:rPr lang="zh-TW" altLang="zh-TW" sz="2000" dirty="0">
                <a:latin typeface="標楷體" panose="03000509000000000000" pitchFamily="65" charset="-120"/>
                <a:ea typeface="標楷體" panose="03000509000000000000" pitchFamily="65" charset="-120"/>
              </a:rPr>
              <a:t>驗款（由機關視個案情形於招標時勾選；未勾選者，表示無估驗款）：</a:t>
            </a:r>
          </a:p>
          <a:p>
            <a:pPr marL="365760" lvl="1" indent="0">
              <a:buNone/>
            </a:pPr>
            <a:r>
              <a:rPr lang="en-US" altLang="zh-TW" sz="2000" dirty="0" smtClean="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5)</a:t>
            </a:r>
            <a:r>
              <a:rPr lang="zh-TW" altLang="zh-TW" sz="2000" dirty="0">
                <a:latin typeface="標楷體" panose="03000509000000000000" pitchFamily="65" charset="-120"/>
                <a:ea typeface="標楷體" panose="03000509000000000000" pitchFamily="65" charset="-120"/>
              </a:rPr>
              <a:t>經雙方書面確定之契約變更，其新增項目或數量</a:t>
            </a:r>
            <a:r>
              <a:rPr lang="zh-TW" altLang="zh-TW" sz="2000" b="1" dirty="0">
                <a:solidFill>
                  <a:srgbClr val="990033"/>
                </a:solidFill>
                <a:latin typeface="標楷體" panose="03000509000000000000" pitchFamily="65" charset="-120"/>
                <a:ea typeface="標楷體" panose="03000509000000000000" pitchFamily="65" charset="-120"/>
              </a:rPr>
              <a:t>尚未經議價程序議定單價者，得依機關核定此一項目之預算單價，以＿</a:t>
            </a:r>
            <a:r>
              <a:rPr lang="en-US" altLang="zh-TW" sz="2000" b="1" dirty="0">
                <a:solidFill>
                  <a:srgbClr val="990033"/>
                </a:solidFill>
                <a:latin typeface="標楷體" panose="03000509000000000000" pitchFamily="65" charset="-120"/>
                <a:ea typeface="標楷體" panose="03000509000000000000" pitchFamily="65" charset="-120"/>
              </a:rPr>
              <a:t>%</a:t>
            </a:r>
            <a:r>
              <a:rPr lang="zh-TW" altLang="zh-TW" sz="2000" b="1" dirty="0">
                <a:solidFill>
                  <a:srgbClr val="990033"/>
                </a:solidFill>
                <a:latin typeface="標楷體" panose="03000509000000000000" pitchFamily="65" charset="-120"/>
                <a:ea typeface="標楷體" panose="03000509000000000000" pitchFamily="65" charset="-120"/>
              </a:rPr>
              <a:t>（由機關於招標時載明，未載明者，為</a:t>
            </a:r>
            <a:r>
              <a:rPr lang="en-US" altLang="zh-TW" sz="2000" b="1" dirty="0">
                <a:solidFill>
                  <a:srgbClr val="990033"/>
                </a:solidFill>
                <a:latin typeface="標楷體" panose="03000509000000000000" pitchFamily="65" charset="-120"/>
                <a:ea typeface="標楷體" panose="03000509000000000000" pitchFamily="65" charset="-120"/>
              </a:rPr>
              <a:t>80%</a:t>
            </a:r>
            <a:r>
              <a:rPr lang="zh-TW" altLang="zh-TW" sz="2000" b="1" dirty="0">
                <a:solidFill>
                  <a:srgbClr val="990033"/>
                </a:solidFill>
                <a:latin typeface="標楷體" panose="03000509000000000000" pitchFamily="65" charset="-120"/>
                <a:ea typeface="標楷體" panose="03000509000000000000" pitchFamily="65" charset="-120"/>
              </a:rPr>
              <a:t>）</a:t>
            </a:r>
            <a:r>
              <a:rPr lang="zh-TW" altLang="zh-TW" sz="2000" dirty="0">
                <a:latin typeface="標楷體" panose="03000509000000000000" pitchFamily="65" charset="-120"/>
                <a:ea typeface="標楷體" panose="03000509000000000000" pitchFamily="65" charset="-120"/>
              </a:rPr>
              <a:t>估驗計價給付估驗款</a:t>
            </a:r>
            <a:r>
              <a:rPr lang="zh-TW" altLang="zh-TW" sz="2000" dirty="0" smtClean="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normAutofit/>
          </a:bodyPr>
          <a:lstStyle/>
          <a:p>
            <a:r>
              <a:rPr lang="zh-TW" altLang="en-US" dirty="0" smtClean="0"/>
              <a:t>機關要求變更無法完成議價時之因應</a:t>
            </a:r>
            <a:endParaRPr lang="zh-TW" altLang="en-US" dirty="0"/>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98</a:t>
            </a:fld>
            <a:endParaRPr lang="en-GB" altLang="zh-TW"/>
          </a:p>
        </p:txBody>
      </p:sp>
      <p:pic>
        <p:nvPicPr>
          <p:cNvPr id="11272" name="Picture 8" descr="C:\Users\lin-ali\AppData\Local\Microsoft\Windows\Temporary Internet Files\Content.IE5\O8XPWZDI\4b5f28f4aad2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21088"/>
            <a:ext cx="2094880" cy="209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264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552" y="1772816"/>
            <a:ext cx="6347048" cy="3676054"/>
          </a:xfrm>
        </p:spPr>
        <p:txBody>
          <a:bodyPr>
            <a:normAutofit fontScale="85000" lnSpcReduction="20000"/>
          </a:bodyPr>
          <a:lstStyle/>
          <a:p>
            <a:pPr marL="109537" indent="0">
              <a:buNone/>
            </a:pPr>
            <a:r>
              <a:rPr lang="zh-TW" altLang="zh-TW" sz="2000" b="1" dirty="0">
                <a:solidFill>
                  <a:srgbClr val="990033"/>
                </a:solidFill>
                <a:latin typeface="標楷體" panose="03000509000000000000" pitchFamily="65" charset="-120"/>
                <a:ea typeface="標楷體" panose="03000509000000000000" pitchFamily="65" charset="-120"/>
              </a:rPr>
              <a:t>第五十九條　</a:t>
            </a:r>
            <a:r>
              <a:rPr lang="zh-TW" altLang="zh-TW" sz="2000" dirty="0">
                <a:latin typeface="標楷體" panose="03000509000000000000" pitchFamily="65" charset="-120"/>
                <a:ea typeface="標楷體" panose="03000509000000000000" pitchFamily="65" charset="-120"/>
              </a:rPr>
              <a:t>　機關以選擇性招標或限制性招標辦理採購者，採購契約之價款不得高於廠商於同樣市場條件之相同工程、財物或勞務之最低價格。</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廠商</a:t>
            </a:r>
            <a:r>
              <a:rPr lang="zh-TW" altLang="zh-TW" sz="2000" dirty="0">
                <a:latin typeface="標楷體" panose="03000509000000000000" pitchFamily="65" charset="-120"/>
                <a:ea typeface="標楷體" panose="03000509000000000000" pitchFamily="65" charset="-120"/>
              </a:rPr>
              <a:t>亦不得以支付他人佣金、比例金、仲介費、後謝金或其他利益為條件，促成採購契約之簽訂。</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違反</a:t>
            </a:r>
            <a:r>
              <a:rPr lang="zh-TW" altLang="zh-TW" sz="2000" dirty="0">
                <a:latin typeface="標楷體" panose="03000509000000000000" pitchFamily="65" charset="-120"/>
                <a:ea typeface="標楷體" panose="03000509000000000000" pitchFamily="65" charset="-120"/>
              </a:rPr>
              <a:t>前二項規定者，機關得終止或解除契約或將溢價及利益自契約價款中扣除。</a:t>
            </a:r>
          </a:p>
          <a:p>
            <a:pPr marL="109537" indent="0">
              <a:buNone/>
            </a:pPr>
            <a:r>
              <a:rPr lang="zh-TW" altLang="en-US" sz="2000" dirty="0" smtClean="0">
                <a:latin typeface="標楷體" panose="03000509000000000000" pitchFamily="65" charset="-120"/>
                <a:ea typeface="標楷體" panose="03000509000000000000" pitchFamily="65" charset="-120"/>
              </a:rPr>
              <a:t>　　</a:t>
            </a:r>
            <a:r>
              <a:rPr lang="zh-TW" altLang="zh-TW" sz="2000" dirty="0" smtClean="0">
                <a:latin typeface="標楷體" panose="03000509000000000000" pitchFamily="65" charset="-120"/>
                <a:ea typeface="標楷體" panose="03000509000000000000" pitchFamily="65" charset="-120"/>
              </a:rPr>
              <a:t>公開</a:t>
            </a:r>
            <a:r>
              <a:rPr lang="zh-TW" altLang="zh-TW" sz="2000" dirty="0">
                <a:latin typeface="標楷體" panose="03000509000000000000" pitchFamily="65" charset="-120"/>
                <a:ea typeface="標楷體" panose="03000509000000000000" pitchFamily="65" charset="-120"/>
              </a:rPr>
              <a:t>招標之投標廠商未達三家者，準用前三項之規定</a:t>
            </a:r>
            <a:r>
              <a:rPr lang="zh-TW" altLang="zh-TW"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marL="109537" indent="0">
              <a:buNone/>
            </a:pPr>
            <a:endParaRPr lang="zh-TW" altLang="zh-TW" sz="2000" dirty="0">
              <a:latin typeface="標楷體" panose="03000509000000000000" pitchFamily="65" charset="-120"/>
              <a:ea typeface="標楷體" panose="03000509000000000000" pitchFamily="65" charset="-120"/>
            </a:endParaRPr>
          </a:p>
          <a:p>
            <a:r>
              <a:rPr lang="zh-TW" altLang="en-US" sz="3200" b="1" dirty="0" smtClean="0">
                <a:solidFill>
                  <a:srgbClr val="FF0000"/>
                </a:solidFill>
                <a:latin typeface="標楷體" panose="03000509000000000000" pitchFamily="65" charset="-120"/>
                <a:ea typeface="標楷體" panose="03000509000000000000" pitchFamily="65" charset="-120"/>
              </a:rPr>
              <a:t>與廠商協議價格時的重要主張！</a:t>
            </a:r>
            <a:endParaRPr lang="en-US" altLang="zh-TW" sz="3200" b="1" dirty="0">
              <a:solidFill>
                <a:srgbClr val="FF0000"/>
              </a:solidFill>
              <a:latin typeface="標楷體" panose="03000509000000000000" pitchFamily="65" charset="-120"/>
              <a:ea typeface="標楷體" panose="03000509000000000000" pitchFamily="65" charset="-120"/>
            </a:endParaRPr>
          </a:p>
          <a:p>
            <a:pPr lvl="1"/>
            <a:r>
              <a:rPr lang="zh-TW" altLang="en-US" sz="2800" b="1" dirty="0" smtClean="0">
                <a:solidFill>
                  <a:srgbClr val="FF0000"/>
                </a:solidFill>
                <a:latin typeface="標楷體" panose="03000509000000000000" pitchFamily="65" charset="-120"/>
                <a:ea typeface="標楷體" panose="03000509000000000000" pitchFamily="65" charset="-120"/>
              </a:rPr>
              <a:t>區分固定成本及變動成本</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lvl="1"/>
            <a:r>
              <a:rPr lang="zh-TW" altLang="en-US" sz="2800" b="1" dirty="0" smtClean="0">
                <a:solidFill>
                  <a:srgbClr val="FF0000"/>
                </a:solidFill>
                <a:latin typeface="標楷體" panose="03000509000000000000" pitchFamily="65" charset="-120"/>
                <a:ea typeface="標楷體" panose="03000509000000000000" pitchFamily="65" charset="-120"/>
              </a:rPr>
              <a:t>儘勿壓縮變動成本，議減固定成本</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19D88CCD-245C-4777-BB72-EF1ED86EDDAF}" type="slidenum">
              <a:rPr lang="zh-TW" altLang="en-GB" smtClean="0"/>
              <a:pPr>
                <a:defRPr/>
              </a:pPr>
              <a:t>99</a:t>
            </a:fld>
            <a:endParaRPr lang="en-GB" altLang="zh-TW"/>
          </a:p>
        </p:txBody>
      </p:sp>
      <p:sp>
        <p:nvSpPr>
          <p:cNvPr id="3" name="標題 2"/>
          <p:cNvSpPr>
            <a:spLocks noGrp="1"/>
          </p:cNvSpPr>
          <p:nvPr>
            <p:ph type="title"/>
          </p:nvPr>
        </p:nvSpPr>
        <p:spPr>
          <a:xfrm>
            <a:off x="457771" y="188640"/>
            <a:ext cx="8229600" cy="1252728"/>
          </a:xfrm>
        </p:spPr>
        <p:txBody>
          <a:bodyPr/>
          <a:lstStyle/>
          <a:p>
            <a:r>
              <a:rPr lang="zh-TW" altLang="en-US" dirty="0" smtClean="0"/>
              <a:t>政府採購法第五十九條</a:t>
            </a:r>
            <a:endParaRPr lang="zh-TW" altLang="en-US" dirty="0"/>
          </a:p>
        </p:txBody>
      </p:sp>
      <p:pic>
        <p:nvPicPr>
          <p:cNvPr id="54274" name="Picture 2">
            <a:hlinkClick r:id="" action="ppaction://noaction"/>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212976"/>
            <a:ext cx="1955131" cy="130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176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新細明體"/>
        <a:ea typeface="新細明體"/>
        <a:cs typeface=""/>
      </a:majorFont>
      <a:minorFont>
        <a:latin typeface="新細明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altLang="zh-TW" sz="1800" b="0" i="0" u="none" strike="noStrike" cap="none" normalizeH="0" baseline="0" smtClean="0">
            <a:ln>
              <a:noFill/>
            </a:ln>
            <a:solidFill>
              <a:schemeClr val="bg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altLang="zh-TW" sz="1800" b="0" i="0" u="none" strike="noStrike" cap="none" normalizeH="0" baseline="0" smtClean="0">
            <a:ln>
              <a:noFill/>
            </a:ln>
            <a:solidFill>
              <a:schemeClr val="bg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1355</TotalTime>
  <Words>9517</Words>
  <Application>Microsoft Office PowerPoint</Application>
  <PresentationFormat>如螢幕大小 (4:3)</PresentationFormat>
  <Paragraphs>1281</Paragraphs>
  <Slides>111</Slides>
  <Notes>27</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111</vt:i4>
      </vt:variant>
    </vt:vector>
  </HeadingPairs>
  <TitlesOfParts>
    <vt:vector size="113" baseType="lpstr">
      <vt:lpstr>預設簡報設計</vt:lpstr>
      <vt:lpstr>文件</vt:lpstr>
      <vt:lpstr>PowerPoint 簡報</vt:lpstr>
      <vt:lpstr>PowerPoint 簡報</vt:lpstr>
      <vt:lpstr>課程目標</vt:lpstr>
      <vt:lpstr>期待：告別只作防弊的時代</vt:lpstr>
      <vt:lpstr>課程大綱</vt:lpstr>
      <vt:lpstr>一、財物與勞務採購契約重點及招標決標決策分析</vt:lpstr>
      <vt:lpstr>驗收與保固－竣工及驗收</vt:lpstr>
      <vt:lpstr>民法相關規定</vt:lpstr>
      <vt:lpstr>契約包括哪些項目？</vt:lpstr>
      <vt:lpstr>招標文件與契約文件內容前後不一致之處理</vt:lpstr>
      <vt:lpstr>政府採購契約範本第一條（摘錄）</vt:lpstr>
      <vt:lpstr>履約驗收－原產地的實務問題</vt:lpstr>
      <vt:lpstr>採購規格及招標方式 -最低標、異質最低標、限制性招標及最有利標</vt:lpstr>
      <vt:lpstr>欲達成採購最優設備之比較</vt:lpstr>
      <vt:lpstr>最低標或最有利標</vt:lpstr>
      <vt:lpstr>政府採購法決標原則</vt:lpstr>
      <vt:lpstr>PowerPoint 簡報</vt:lpstr>
      <vt:lpstr>2014.04.03修正版政府採購協定 （主文，節錄）</vt:lpstr>
      <vt:lpstr>如何辦好一場展演活動</vt:lpstr>
      <vt:lpstr>規格、資格與最有利標之關連</vt:lpstr>
      <vt:lpstr>政府採購的核心程序</vt:lpstr>
      <vt:lpstr>(重要實務)幾項採購需求與實務探討</vt:lpstr>
      <vt:lpstr>問題一：能否採購到需求單位人員偏好使用或習慣使用的儀器設備？</vt:lpstr>
      <vt:lpstr>問題二：儀器設備如果有維修需求 或耗材使用需求，應否訂定搭配的採購條件？</vt:lpstr>
      <vt:lpstr>採購契約要項第五十四條</vt:lpstr>
      <vt:lpstr>生命週期成本</vt:lpstr>
      <vt:lpstr>問題三：針對上述情況，如果有人質疑 採購流程圖利廠商，承辦人有什麼要特別留意的？</vt:lpstr>
      <vt:lpstr>圖利的刑事責任</vt:lpstr>
      <vt:lpstr>受賄的刑事責任</vt:lpstr>
      <vt:lpstr>法定公務員</vt:lpstr>
      <vt:lpstr>政府採購法第五十九條</vt:lpstr>
      <vt:lpstr>投標廠商聲明書範本</vt:lpstr>
      <vt:lpstr>規格與資格是投標須知的重點</vt:lpstr>
      <vt:lpstr>二、不當限制競爭（綁標）的第一題：規格</vt:lpstr>
      <vt:lpstr>訂定招標文件的依據</vt:lpstr>
      <vt:lpstr>採購規格</vt:lpstr>
      <vt:lpstr>採購資格規格綜合研討</vt:lpstr>
      <vt:lpstr>PowerPoint 簡報</vt:lpstr>
      <vt:lpstr>同等品?</vt:lpstr>
      <vt:lpstr>PowerPoint 簡報</vt:lpstr>
      <vt:lpstr>替代方案實施辦法</vt:lpstr>
      <vt:lpstr>同等品、契約變更及替代方案比較表</vt:lpstr>
      <vt:lpstr>依招標文件規格投標案例</vt:lpstr>
      <vt:lpstr>十大健康食品</vt:lpstr>
      <vt:lpstr>好茶的特質</vt:lpstr>
      <vt:lpstr>阿里山韻飄香</vt:lpstr>
      <vt:lpstr>如何確認茶葉產地</vt:lpstr>
      <vt:lpstr>阿里山茶或同等品：使用同等品審查</vt:lpstr>
      <vt:lpstr>三、不當限制競爭（綁標）的第二題：廠商資格</vt:lpstr>
      <vt:lpstr>廠商資格</vt:lpstr>
      <vt:lpstr> 由規格對應的第一個廠商資格 </vt:lpstr>
      <vt:lpstr>廠商規格實務研討</vt:lpstr>
      <vt:lpstr>轉包與分包</vt:lpstr>
      <vt:lpstr>招標方式實務研討</vt:lpstr>
      <vt:lpstr>招標實務</vt:lpstr>
      <vt:lpstr>廠商資格-共同投標vs.分包廠商資格</vt:lpstr>
      <vt:lpstr>共同投標實施辦法</vt:lpstr>
      <vt:lpstr>分包廠商資格代之</vt:lpstr>
      <vt:lpstr>分包廠商及共同投標廠商管理</vt:lpstr>
      <vt:lpstr>分包廠商的報備效果</vt:lpstr>
      <vt:lpstr>特定資格重要性探討</vt:lpstr>
      <vt:lpstr>特定資格探討</vt:lpstr>
      <vt:lpstr>PowerPoint 簡報</vt:lpstr>
      <vt:lpstr>實務探討：甲五類電梯商</vt:lpstr>
      <vt:lpstr>列舉甲五類廠商並加註或同等品之審查</vt:lpstr>
      <vt:lpstr>四、不當限制競爭涉及的法律責任：掌握責任之所在</vt:lpstr>
      <vt:lpstr>實務探討：訂定規格向廠商詢問</vt:lpstr>
      <vt:lpstr>利衝法及估驗款案例</vt:lpstr>
      <vt:lpstr>政府採購法保密規定</vt:lpstr>
      <vt:lpstr>設計成果之保密規定</vt:lpstr>
      <vt:lpstr>保密與洩密-問心無愧也要小心</vt:lpstr>
      <vt:lpstr>洩密實例</vt:lpstr>
      <vt:lpstr>政府採購協定</vt:lpstr>
      <vt:lpstr>採購秘密-1</vt:lpstr>
      <vt:lpstr>採購秘密-2</vt:lpstr>
      <vt:lpstr>採購秘密-3</vt:lpstr>
      <vt:lpstr>政府採購法罰則－加重洩密刑責</vt:lpstr>
      <vt:lpstr>刑事訴訟法-告發義務</vt:lpstr>
      <vt:lpstr>採購人員倫理準則第二條第二項</vt:lpstr>
      <vt:lpstr>五、第一種類型的契約變更：由廠商提出</vt:lpstr>
      <vt:lpstr>採購資格規格綜合研討</vt:lpstr>
      <vt:lpstr>廠商要求契約變更－價格及規格爭議</vt:lpstr>
      <vt:lpstr>六、第二種類型的契約變更：由機關要求</vt:lpstr>
      <vt:lpstr>機關通知廠商變更</vt:lpstr>
      <vt:lpstr>價格爭議實務</vt:lpstr>
      <vt:lpstr>PowerPoint 簡報</vt:lpstr>
      <vt:lpstr>工程會採購契約基礎班講義－單價調整</vt:lpstr>
      <vt:lpstr>工程採購契約範本單價調整之規定</vt:lpstr>
      <vt:lpstr>PowerPoint 簡報</vt:lpstr>
      <vt:lpstr>保險,勞安衛及品管費用及最低標對好廠商優惠</vt:lpstr>
      <vt:lpstr>價格成本分析（配合五十八條執行程序）</vt:lpstr>
      <vt:lpstr>成本觀念</vt:lpstr>
      <vt:lpstr>最有利標價格合理性</vt:lpstr>
      <vt:lpstr>相關法令</vt:lpstr>
      <vt:lpstr>相關法令</vt:lpstr>
      <vt:lpstr>「○○」案採購評選委員會第2次會議（評選會議）紀錄（工程會範例節錄）</vt:lpstr>
      <vt:lpstr>議價時廠商哄抬</vt:lpstr>
      <vt:lpstr>機關要求變更無法完成議價時之因應</vt:lpstr>
      <vt:lpstr>政府採購法第五十九條</vt:lpstr>
      <vt:lpstr>投標廠商聲明書範本</vt:lpstr>
      <vt:lpstr>七、如何做好績效同時避免背負不當責任： 要學會適當分配責任</vt:lpstr>
      <vt:lpstr>採購審查小組</vt:lpstr>
      <vt:lpstr>可採最有利標決標的工程採購方式</vt:lpstr>
      <vt:lpstr>學習曲線　　一回生二回熟</vt:lpstr>
      <vt:lpstr>探討</vt:lpstr>
      <vt:lpstr>獎勵性報酬</vt:lpstr>
      <vt:lpstr>這張真作失竊或毁損～若沒保險，賠得起嗎？由誰賠？縱使規範廠商賠償，若廠商破產人去樓空..</vt:lpstr>
      <vt:lpstr>PowerPoint 簡報</vt:lpstr>
      <vt:lpstr>PowerPoint 簡報</vt:lpstr>
      <vt:lpstr>相關法令及保障</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lin-ali</cp:lastModifiedBy>
  <cp:revision>125</cp:revision>
  <dcterms:modified xsi:type="dcterms:W3CDTF">2018-01-25T10:16:50Z</dcterms:modified>
</cp:coreProperties>
</file>