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9"/>
  </p:notesMasterIdLst>
  <p:sldIdLst>
    <p:sldId id="287" r:id="rId2"/>
    <p:sldId id="288" r:id="rId3"/>
    <p:sldId id="261" r:id="rId4"/>
    <p:sldId id="262" r:id="rId5"/>
    <p:sldId id="265" r:id="rId6"/>
    <p:sldId id="263" r:id="rId7"/>
    <p:sldId id="264" r:id="rId8"/>
    <p:sldId id="266" r:id="rId9"/>
    <p:sldId id="268" r:id="rId10"/>
    <p:sldId id="290" r:id="rId11"/>
    <p:sldId id="292" r:id="rId12"/>
    <p:sldId id="273" r:id="rId13"/>
    <p:sldId id="274" r:id="rId14"/>
    <p:sldId id="276" r:id="rId15"/>
    <p:sldId id="294" r:id="rId16"/>
    <p:sldId id="295" r:id="rId17"/>
    <p:sldId id="280" r:id="rId18"/>
    <p:sldId id="282" r:id="rId19"/>
    <p:sldId id="283" r:id="rId20"/>
    <p:sldId id="284" r:id="rId21"/>
    <p:sldId id="297" r:id="rId22"/>
    <p:sldId id="302" r:id="rId23"/>
    <p:sldId id="303" r:id="rId24"/>
    <p:sldId id="301" r:id="rId25"/>
    <p:sldId id="300" r:id="rId26"/>
    <p:sldId id="285" r:id="rId27"/>
    <p:sldId id="299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66FF"/>
    <a:srgbClr val="00FFFF"/>
    <a:srgbClr val="FFFF00"/>
    <a:srgbClr val="FF0000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ADDDF2-F174-4958-BA2A-732F0416AE50}" type="datetimeFigureOut">
              <a:rPr lang="zh-TW" altLang="en-US"/>
              <a:pPr>
                <a:defRPr/>
              </a:pPr>
              <a:t>2017/12/26</a:t>
            </a:fld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B46747-A62F-47D4-BF74-7FB533B569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7019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AD7C5902-ABB1-4D2F-9EBE-B18CFA0E4640}" type="slidenum">
              <a:rPr lang="zh-TW" altLang="en-US" sz="1200"/>
              <a:pPr algn="r" defTabSz="914400"/>
              <a:t>11</a:t>
            </a:fld>
            <a:endParaRPr lang="en-US" altLang="zh-TW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於本所使用之電腦需加入本所集中式目錄管理服務，即加入網域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預計執行：未加入網域者，無法與所外網路連接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9B60763E-338A-4F96-8EBC-F51CDE728718}" type="slidenum">
              <a:rPr kumimoji="0" lang="zh-TW" altLang="en-US" sz="1200">
                <a:latin typeface="Calibri" pitchFamily="34" charset="0"/>
              </a:rPr>
              <a:pPr algn="r" defTabSz="914400"/>
              <a:t>21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給予同仁自行安裝軟體之權限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同仁依需求自行從網路下載</a:t>
            </a:r>
          </a:p>
        </p:txBody>
      </p:sp>
      <p:sp>
        <p:nvSpPr>
          <p:cNvPr id="3481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F6E7253A-B4B3-4C3B-9C66-204484666060}" type="slidenum">
              <a:rPr kumimoji="0" lang="zh-TW" altLang="en-US" sz="1200">
                <a:latin typeface="Calibri" pitchFamily="34" charset="0"/>
              </a:rPr>
              <a:pPr algn="r" defTabSz="914400"/>
              <a:t>12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無法得知同仁：是否透過合法管道下載；是否取得使用授權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686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17297317-F294-43A6-B11C-C3192EB7128A}" type="slidenum">
              <a:rPr kumimoji="0" lang="zh-TW" altLang="en-US" sz="1200">
                <a:latin typeface="Calibri" pitchFamily="34" charset="0"/>
              </a:rPr>
              <a:pPr algn="r" defTabSz="914400"/>
              <a:t>13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之前透過資安講習以及所内網站公告等方式宣導軟體版權的重要性，並舉辦教育訓練，讓同仁瞭解如何進行版權登錄</a:t>
            </a:r>
          </a:p>
        </p:txBody>
      </p:sp>
      <p:sp>
        <p:nvSpPr>
          <p:cNvPr id="3891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30D45A3E-E06D-4A9E-9D25-98DE0E5E6947}" type="slidenum">
              <a:rPr kumimoji="0" lang="zh-TW" altLang="en-US" sz="1200">
                <a:latin typeface="Calibri" pitchFamily="34" charset="0"/>
              </a:rPr>
              <a:pPr algn="r" defTabSz="914400"/>
              <a:t>14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解決方案</a:t>
            </a:r>
            <a:r>
              <a:rPr lang="en-US" altLang="zh-TW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降低軟體侵權事件發生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zh-TW" smtClean="0"/>
              <a:t>在服務面，我們規劃推出｢軟體共享服務｣，</a:t>
            </a:r>
            <a:r>
              <a:rPr lang="zh-TW" altLang="en-US" smtClean="0"/>
              <a:t>透過網路服務，在軟體合法授權數下，提供所裡同仁經常使用的軟體</a:t>
            </a:r>
            <a:r>
              <a:rPr lang="zh-TW" altLang="zh-TW" smtClean="0"/>
              <a:t>；而在管制面，則是透過｢軟體資產管理系統｣來協助同仁瞭解自己的電腦中軟體的授權狀態。</a:t>
            </a:r>
          </a:p>
        </p:txBody>
      </p:sp>
      <p:sp>
        <p:nvSpPr>
          <p:cNvPr id="4096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189AEA55-829F-487E-AEDE-253275DD9A88}" type="slidenum">
              <a:rPr kumimoji="0" lang="zh-TW" altLang="en-US" sz="1200">
                <a:latin typeface="Calibri" pitchFamily="34" charset="0"/>
              </a:rPr>
              <a:pPr algn="r" defTabSz="914400"/>
              <a:t>15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zh-TW" smtClean="0"/>
              <a:t>結合網路管理政策及節點管理系統，有效控管（阻斷）未授權軟體之電腦網路連線，提升資訊安全與防止軟體侵權行為。</a:t>
            </a:r>
          </a:p>
        </p:txBody>
      </p:sp>
      <p:sp>
        <p:nvSpPr>
          <p:cNvPr id="4301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D4D961DC-464F-42B1-B59B-F5EEB39136FF}" type="slidenum">
              <a:rPr kumimoji="0" lang="zh-TW" altLang="en-US" sz="1200">
                <a:latin typeface="Calibri" pitchFamily="34" charset="0"/>
              </a:rPr>
              <a:pPr algn="r" defTabSz="914400"/>
              <a:t>16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505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5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B2CC9714-DAE2-4D58-A32F-5AD02E8C0751}" type="slidenum">
              <a:rPr kumimoji="0" lang="zh-TW" altLang="en-US" sz="1200">
                <a:latin typeface="Calibri" pitchFamily="34" charset="0"/>
              </a:rPr>
              <a:pPr algn="r" defTabSz="914400"/>
              <a:t>17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可能遇到的問題（無奈）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使用者沒有安裝軟體資產系統代理程式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未加入網域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即使加入網域，但仍用本機帳號登入電腦</a:t>
            </a:r>
          </a:p>
        </p:txBody>
      </p:sp>
      <p:sp>
        <p:nvSpPr>
          <p:cNvPr id="4813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2D18B8D0-A181-42F1-B3E0-24232541D887}" type="slidenum">
              <a:rPr kumimoji="0" lang="zh-TW" altLang="en-US" sz="1200">
                <a:latin typeface="Calibri" pitchFamily="34" charset="0"/>
              </a:rPr>
              <a:pPr algn="r" defTabSz="914400"/>
              <a:t>19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於本所使用之電腦需加入本所集中式目錄管理服務，即加入網域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預計執行：未加入網域者，無法與所外網路連接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7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81DE6B71-4F7A-4206-983E-4954EB95AB19}" type="slidenum">
              <a:rPr kumimoji="0" lang="zh-TW" altLang="en-US" sz="1200">
                <a:latin typeface="Calibri" pitchFamily="34" charset="0"/>
              </a:rPr>
              <a:pPr algn="r" defTabSz="914400"/>
              <a:t>20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B46F-F129-47A0-8A6A-983A64EFA88A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0000-82A4-4ED9-B30B-302245742F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646F0-7407-4E5A-A548-185F265DCB2E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087E-E160-45F7-9A31-A2B2D721F7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A95FBAD-FF6C-478A-B5D9-87D207F3D8D8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89F3-EA29-430D-B10A-2362939F23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kumimoji="0"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2D4ED25-2CBD-420B-BF99-D3B11400937C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BFCB-193A-4E1E-BAC6-C843AC7E2B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DED3E4-22D3-4720-8BD9-A72D1569725B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DF7D-5E66-40D4-8233-3F2888B746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DFD0-E903-461B-B3DB-A59AB82EA8CB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FC2F-4DAE-4384-BA79-F9373DA494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796B-0E35-47C4-A110-383FA55E7BEE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D47E-B57C-465B-82B6-41CE2C1A45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34F7-4ED5-41D2-9EC8-14BC35CBBDE7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0FD3-91C3-4202-9687-314E998548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A48D7D-B182-41E1-8BA0-57D13A80B436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1204-678C-4449-8D61-0661DF7BDE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8AE5-6B2F-46C7-8E50-0A04A25FEBBA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250A-3CFE-4537-A170-0AE187F78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6E84-572B-41DF-BCE7-BAFDA9CE679D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DFA8-45E3-4AD8-A11D-6F4749CED2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3501AE7-2790-4E53-9798-A59F5969E325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B414-61B0-4A0A-A68E-9B49DEABF3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3CCA-98AC-4FF4-BCDB-AD005EE97C70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1CEF-28C1-4C15-B2D7-AEC83AFD2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701D-C15E-4A58-B8A6-D77BE41520FA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A814-5D2C-4768-AAE5-5400C22D2A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CB69-8FD3-438F-A214-E3B17EBF9F46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9911-7D86-40AA-A163-0CEE1C67D7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161C-07F8-4931-AEA6-4D18E8E27B5B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36D8-75C5-4FE4-B763-51A231324C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801D-2A20-4FF9-8C94-9BB7920D2046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6C68-99F8-4F07-8847-CC6048BCA6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0A12-3911-41B5-A597-DF30BFADD952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6CF2-F31A-4B3C-959C-D3FBD7BCCE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B98143-CCFC-4DFB-9840-C77A0D357FA1}" type="datetimeFigureOut">
              <a:rPr lang="zh-TW" altLang="en-US"/>
              <a:pPr>
                <a:defRPr/>
              </a:pPr>
              <a:t>2017/12/26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7CE71B-1A23-4F78-AFF5-565DCBBB6C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27" r:id="rId11"/>
    <p:sldLayoutId id="2147483728" r:id="rId12"/>
    <p:sldLayoutId id="2147483729" r:id="rId13"/>
    <p:sldLayoutId id="2147483716" r:id="rId14"/>
    <p:sldLayoutId id="2147483715" r:id="rId15"/>
    <p:sldLayoutId id="2147483714" r:id="rId16"/>
    <p:sldLayoutId id="2147483730" r:id="rId17"/>
    <p:sldLayoutId id="2147483713" r:id="rId18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 cap="all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b="1" kern="1200">
          <a:solidFill>
            <a:schemeClr val="tx1"/>
          </a:solidFill>
          <a:effectLst>
            <a:outerShdw blurRad="38100" dist="38100" dir="2700000" algn="tl">
              <a:srgbClr val="454545"/>
            </a:outerShdw>
          </a:effectLst>
          <a:latin typeface="標楷體" pitchFamily="65" charset="-120"/>
          <a:ea typeface="標楷體" pitchFamily="65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454545"/>
            </a:outerShdw>
          </a:effectLst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454545"/>
            </a:outerShdw>
          </a:effectLst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effectLst>
            <a:outerShdw blurRad="38100" dist="38100" dir="2700000" algn="tl">
              <a:srgbClr val="454545"/>
            </a:outerShdw>
          </a:effectLst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effectLst>
            <a:outerShdw blurRad="38100" dist="38100" dir="2700000" algn="tl">
              <a:srgbClr val="454545"/>
            </a:outerShdw>
          </a:effectLst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altLang="zh-TW" sz="4400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行政人員座談會</a:t>
            </a:r>
            <a:br>
              <a:rPr lang="en-US" altLang="zh-TW" sz="4400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</a:br>
            <a:endParaRPr lang="zh-TW" altLang="en-US" sz="4400" cap="none" smtClean="0">
              <a:effectLst>
                <a:outerShdw blurRad="38100" dist="38100" dir="2700000" algn="tl">
                  <a:srgbClr val="454545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595438" y="3802063"/>
            <a:ext cx="6686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                        綜合計畫組                        </a:t>
            </a:r>
          </a:p>
          <a:p>
            <a:pPr algn="ctr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kumimoji="0" lang="zh-TW" altLang="en-US" sz="2800" b="1">
              <a:effectLst>
                <a:outerShdw blurRad="38100" dist="38100" dir="2700000" algn="tl">
                  <a:srgbClr val="454545"/>
                </a:outerShdw>
              </a:effectLst>
              <a:ea typeface="標楷體" pitchFamily="65" charset="-120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kumimoji="0" lang="zh-TW" altLang="en-US" sz="28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王培智</a:t>
            </a:r>
          </a:p>
          <a:p>
            <a:pPr algn="ctr" defTabSz="914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endParaRPr kumimoji="0" lang="zh-TW" altLang="en-US" sz="2800" b="1">
              <a:effectLst>
                <a:outerShdw blurRad="38100" dist="38100" dir="2700000" algn="tl">
                  <a:srgbClr val="454545"/>
                </a:outerShdw>
              </a:effectLst>
              <a:ea typeface="標楷體" pitchFamily="65" charset="-12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610350" y="2068513"/>
            <a:ext cx="445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kumimoji="0" lang="en-US" altLang="zh-TW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綜計組案例分享暨宣導事項</a:t>
            </a:r>
            <a:endParaRPr kumimoji="0" lang="zh-TW" alt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3550" y="2366963"/>
            <a:ext cx="8610600" cy="1293812"/>
          </a:xfrm>
        </p:spPr>
        <p:txBody>
          <a:bodyPr/>
          <a:lstStyle/>
          <a:p>
            <a:r>
              <a:rPr lang="zh-TW" altLang="en-US" cap="none" smtClean="0"/>
              <a:t>本所軟體資產管理</a:t>
            </a:r>
          </a:p>
        </p:txBody>
      </p:sp>
      <p:pic>
        <p:nvPicPr>
          <p:cNvPr id="30722" name="Picture 7" descr="相關圖片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933950"/>
            <a:ext cx="55483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1200150" y="908050"/>
            <a:ext cx="10079038" cy="5113338"/>
            <a:chOff x="567" y="572"/>
            <a:chExt cx="4762" cy="3221"/>
          </a:xfrm>
        </p:grpSpPr>
        <p:sp>
          <p:nvSpPr>
            <p:cNvPr id="352259" name="AutoShape 3"/>
            <p:cNvSpPr>
              <a:spLocks noChangeArrowheads="1"/>
            </p:cNvSpPr>
            <p:nvPr/>
          </p:nvSpPr>
          <p:spPr bwMode="gray">
            <a:xfrm>
              <a:off x="975" y="1763"/>
              <a:ext cx="1119" cy="974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6399AB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52260" name="AutoShape 4"/>
            <p:cNvSpPr>
              <a:spLocks noChangeArrowheads="1"/>
            </p:cNvSpPr>
            <p:nvPr/>
          </p:nvSpPr>
          <p:spPr bwMode="gray">
            <a:xfrm>
              <a:off x="1826" y="1162"/>
              <a:ext cx="1119" cy="974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B1A35D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52261" name="AutoShape 5"/>
            <p:cNvSpPr>
              <a:spLocks noChangeArrowheads="1"/>
            </p:cNvSpPr>
            <p:nvPr/>
          </p:nvSpPr>
          <p:spPr bwMode="gray">
            <a:xfrm>
              <a:off x="1847" y="2269"/>
              <a:ext cx="1118" cy="974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E0AD12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52262" name="AutoShape 6"/>
            <p:cNvSpPr>
              <a:spLocks noChangeArrowheads="1"/>
            </p:cNvSpPr>
            <p:nvPr/>
          </p:nvSpPr>
          <p:spPr bwMode="gray">
            <a:xfrm>
              <a:off x="3604" y="1204"/>
              <a:ext cx="1119" cy="974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5274A6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52263" name="AutoShape 7"/>
            <p:cNvSpPr>
              <a:spLocks noChangeArrowheads="1"/>
            </p:cNvSpPr>
            <p:nvPr/>
          </p:nvSpPr>
          <p:spPr bwMode="gray">
            <a:xfrm>
              <a:off x="2715" y="1731"/>
              <a:ext cx="1119" cy="973"/>
            </a:xfrm>
            <a:prstGeom prst="hexagon">
              <a:avLst>
                <a:gd name="adj" fmla="val 28751"/>
                <a:gd name="vf" fmla="val 115470"/>
              </a:avLst>
            </a:prstGeom>
            <a:solidFill>
              <a:srgbClr val="D97300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52264" name="AutoShape 8"/>
            <p:cNvSpPr>
              <a:spLocks noChangeArrowheads="1"/>
            </p:cNvSpPr>
            <p:nvPr/>
          </p:nvSpPr>
          <p:spPr bwMode="gray">
            <a:xfrm>
              <a:off x="3635" y="2284"/>
              <a:ext cx="1119" cy="974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A1A646"/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defTabSz="914400"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1759" name="Freeform 9"/>
            <p:cNvSpPr>
              <a:spLocks/>
            </p:cNvSpPr>
            <p:nvPr/>
          </p:nvSpPr>
          <p:spPr bwMode="auto">
            <a:xfrm>
              <a:off x="567" y="2750"/>
              <a:ext cx="998" cy="771"/>
            </a:xfrm>
            <a:custGeom>
              <a:avLst/>
              <a:gdLst>
                <a:gd name="T0" fmla="*/ 998 w 998"/>
                <a:gd name="T1" fmla="*/ 0 h 771"/>
                <a:gd name="T2" fmla="*/ 998 w 998"/>
                <a:gd name="T3" fmla="*/ 771 h 771"/>
                <a:gd name="T4" fmla="*/ 0 w 998"/>
                <a:gd name="T5" fmla="*/ 771 h 771"/>
                <a:gd name="T6" fmla="*/ 0 60000 65536"/>
                <a:gd name="T7" fmla="*/ 0 60000 65536"/>
                <a:gd name="T8" fmla="*/ 0 60000 65536"/>
                <a:gd name="T9" fmla="*/ 0 w 998"/>
                <a:gd name="T10" fmla="*/ 0 h 771"/>
                <a:gd name="T11" fmla="*/ 998 w 998"/>
                <a:gd name="T12" fmla="*/ 771 h 7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8" h="771">
                  <a:moveTo>
                    <a:pt x="998" y="0"/>
                  </a:moveTo>
                  <a:lnTo>
                    <a:pt x="998" y="771"/>
                  </a:lnTo>
                  <a:lnTo>
                    <a:pt x="0" y="771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0" name="Freeform 10"/>
            <p:cNvSpPr>
              <a:spLocks/>
            </p:cNvSpPr>
            <p:nvPr/>
          </p:nvSpPr>
          <p:spPr bwMode="auto">
            <a:xfrm>
              <a:off x="567" y="754"/>
              <a:ext cx="1859" cy="408"/>
            </a:xfrm>
            <a:custGeom>
              <a:avLst/>
              <a:gdLst>
                <a:gd name="T0" fmla="*/ 1859 w 1859"/>
                <a:gd name="T1" fmla="*/ 408 h 408"/>
                <a:gd name="T2" fmla="*/ 1859 w 1859"/>
                <a:gd name="T3" fmla="*/ 0 h 408"/>
                <a:gd name="T4" fmla="*/ 0 w 1859"/>
                <a:gd name="T5" fmla="*/ 0 h 408"/>
                <a:gd name="T6" fmla="*/ 0 60000 65536"/>
                <a:gd name="T7" fmla="*/ 0 60000 65536"/>
                <a:gd name="T8" fmla="*/ 0 60000 65536"/>
                <a:gd name="T9" fmla="*/ 0 w 1859"/>
                <a:gd name="T10" fmla="*/ 0 h 408"/>
                <a:gd name="T11" fmla="*/ 1859 w 1859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9" h="408">
                  <a:moveTo>
                    <a:pt x="1859" y="408"/>
                  </a:moveTo>
                  <a:lnTo>
                    <a:pt x="1859" y="0"/>
                  </a:ln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1" name="Freeform 11"/>
            <p:cNvSpPr>
              <a:spLocks/>
            </p:cNvSpPr>
            <p:nvPr/>
          </p:nvSpPr>
          <p:spPr bwMode="auto">
            <a:xfrm>
              <a:off x="2472" y="3249"/>
              <a:ext cx="1134" cy="544"/>
            </a:xfrm>
            <a:custGeom>
              <a:avLst/>
              <a:gdLst>
                <a:gd name="T0" fmla="*/ 0 w 1134"/>
                <a:gd name="T1" fmla="*/ 0 h 544"/>
                <a:gd name="T2" fmla="*/ 0 w 1134"/>
                <a:gd name="T3" fmla="*/ 544 h 544"/>
                <a:gd name="T4" fmla="*/ 1134 w 1134"/>
                <a:gd name="T5" fmla="*/ 544 h 544"/>
                <a:gd name="T6" fmla="*/ 0 60000 65536"/>
                <a:gd name="T7" fmla="*/ 0 60000 65536"/>
                <a:gd name="T8" fmla="*/ 0 60000 65536"/>
                <a:gd name="T9" fmla="*/ 0 w 1134"/>
                <a:gd name="T10" fmla="*/ 0 h 544"/>
                <a:gd name="T11" fmla="*/ 1134 w 113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4" h="544">
                  <a:moveTo>
                    <a:pt x="0" y="0"/>
                  </a:moveTo>
                  <a:lnTo>
                    <a:pt x="0" y="544"/>
                  </a:lnTo>
                  <a:lnTo>
                    <a:pt x="1134" y="544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2" name="Freeform 12"/>
            <p:cNvSpPr>
              <a:spLocks/>
            </p:cNvSpPr>
            <p:nvPr/>
          </p:nvSpPr>
          <p:spPr bwMode="auto">
            <a:xfrm>
              <a:off x="3288" y="572"/>
              <a:ext cx="907" cy="1134"/>
            </a:xfrm>
            <a:custGeom>
              <a:avLst/>
              <a:gdLst>
                <a:gd name="T0" fmla="*/ 0 w 907"/>
                <a:gd name="T1" fmla="*/ 1134 h 1134"/>
                <a:gd name="T2" fmla="*/ 0 w 907"/>
                <a:gd name="T3" fmla="*/ 0 h 1134"/>
                <a:gd name="T4" fmla="*/ 907 w 907"/>
                <a:gd name="T5" fmla="*/ 0 h 1134"/>
                <a:gd name="T6" fmla="*/ 0 60000 65536"/>
                <a:gd name="T7" fmla="*/ 0 60000 65536"/>
                <a:gd name="T8" fmla="*/ 0 60000 65536"/>
                <a:gd name="T9" fmla="*/ 0 w 907"/>
                <a:gd name="T10" fmla="*/ 0 h 1134"/>
                <a:gd name="T11" fmla="*/ 907 w 907"/>
                <a:gd name="T12" fmla="*/ 1134 h 1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7" h="1134">
                  <a:moveTo>
                    <a:pt x="0" y="1134"/>
                  </a:moveTo>
                  <a:lnTo>
                    <a:pt x="0" y="0"/>
                  </a:lnTo>
                  <a:lnTo>
                    <a:pt x="907" y="0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3" name="Freeform 13"/>
            <p:cNvSpPr>
              <a:spLocks/>
            </p:cNvSpPr>
            <p:nvPr/>
          </p:nvSpPr>
          <p:spPr bwMode="auto">
            <a:xfrm>
              <a:off x="4150" y="935"/>
              <a:ext cx="1179" cy="272"/>
            </a:xfrm>
            <a:custGeom>
              <a:avLst/>
              <a:gdLst>
                <a:gd name="T0" fmla="*/ 0 w 1179"/>
                <a:gd name="T1" fmla="*/ 272 h 272"/>
                <a:gd name="T2" fmla="*/ 0 w 1179"/>
                <a:gd name="T3" fmla="*/ 0 h 272"/>
                <a:gd name="T4" fmla="*/ 1179 w 1179"/>
                <a:gd name="T5" fmla="*/ 0 h 272"/>
                <a:gd name="T6" fmla="*/ 0 60000 65536"/>
                <a:gd name="T7" fmla="*/ 0 60000 65536"/>
                <a:gd name="T8" fmla="*/ 0 60000 65536"/>
                <a:gd name="T9" fmla="*/ 0 w 1179"/>
                <a:gd name="T10" fmla="*/ 0 h 272"/>
                <a:gd name="T11" fmla="*/ 1179 w 1179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272">
                  <a:moveTo>
                    <a:pt x="0" y="272"/>
                  </a:moveTo>
                  <a:lnTo>
                    <a:pt x="0" y="0"/>
                  </a:lnTo>
                  <a:lnTo>
                    <a:pt x="1179" y="0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64" name="Freeform 14"/>
            <p:cNvSpPr>
              <a:spLocks/>
            </p:cNvSpPr>
            <p:nvPr/>
          </p:nvSpPr>
          <p:spPr bwMode="auto">
            <a:xfrm>
              <a:off x="4241" y="3249"/>
              <a:ext cx="1043" cy="272"/>
            </a:xfrm>
            <a:custGeom>
              <a:avLst/>
              <a:gdLst>
                <a:gd name="T0" fmla="*/ 0 w 1043"/>
                <a:gd name="T1" fmla="*/ 0 h 272"/>
                <a:gd name="T2" fmla="*/ 0 w 1043"/>
                <a:gd name="T3" fmla="*/ 272 h 272"/>
                <a:gd name="T4" fmla="*/ 1043 w 1043"/>
                <a:gd name="T5" fmla="*/ 272 h 272"/>
                <a:gd name="T6" fmla="*/ 0 60000 65536"/>
                <a:gd name="T7" fmla="*/ 0 60000 65536"/>
                <a:gd name="T8" fmla="*/ 0 60000 65536"/>
                <a:gd name="T9" fmla="*/ 0 w 1043"/>
                <a:gd name="T10" fmla="*/ 0 h 272"/>
                <a:gd name="T11" fmla="*/ 1043 w 1043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72">
                  <a:moveTo>
                    <a:pt x="0" y="0"/>
                  </a:moveTo>
                  <a:lnTo>
                    <a:pt x="0" y="272"/>
                  </a:lnTo>
                  <a:lnTo>
                    <a:pt x="1043" y="272"/>
                  </a:lnTo>
                </a:path>
              </a:pathLst>
            </a:cu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390650" y="69215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使用者侵權行為</a:t>
            </a: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1390650" y="5084763"/>
            <a:ext cx="1403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盜版軟體</a:t>
            </a: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8655050" y="1020763"/>
            <a:ext cx="3536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大補帖、複合式盜版光碟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6557963" y="350838"/>
            <a:ext cx="4756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非法安裝軟體於電腦或硬體內出貨</a:t>
            </a:r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5040313" y="6092825"/>
            <a:ext cx="3841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伺服器端之用戶端侵權行為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8977313" y="5661025"/>
            <a:ext cx="3232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FFFF00"/>
                </a:solidFill>
                <a:ea typeface="標楷體" pitchFamily="65" charset="-120"/>
              </a:rPr>
              <a:t>試用期滿後，破解軟體</a:t>
            </a:r>
          </a:p>
        </p:txBody>
      </p:sp>
      <p:pic>
        <p:nvPicPr>
          <p:cNvPr id="76823" name="Picture 23" descr="相關圖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38" y="2349500"/>
            <a:ext cx="4616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/>
      <p:bldP spid="76816" grpId="0"/>
      <p:bldP spid="76817" grpId="0"/>
      <p:bldP spid="76818" grpId="0"/>
      <p:bldP spid="76819" grpId="0"/>
      <p:bldP spid="768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endParaRPr lang="zh-TW" altLang="en-US" cap="none" smtClean="0"/>
          </a:p>
        </p:txBody>
      </p:sp>
      <p:pic>
        <p:nvPicPr>
          <p:cNvPr id="33794" name="圖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endParaRPr lang="zh-TW" altLang="en-US" cap="none" smtClean="0"/>
          </a:p>
        </p:txBody>
      </p:sp>
      <p:pic>
        <p:nvPicPr>
          <p:cNvPr id="35842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4838" y="3613150"/>
            <a:ext cx="9836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zh-TW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企業主不得以不知情為由，而免除法律責任</a:t>
            </a:r>
          </a:p>
          <a:p>
            <a:pPr defTabSz="914400">
              <a:defRPr/>
            </a:pPr>
            <a:endParaRPr lang="zh-TW" altLang="en-US" sz="4000" b="1" u="sng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標楷體" pitchFamily="65" charset="-120"/>
            </a:endParaRPr>
          </a:p>
          <a:p>
            <a:pPr defTabSz="914400">
              <a:defRPr/>
            </a:pPr>
            <a:endParaRPr lang="zh-TW" altLang="en-US" sz="4000" b="1" u="sng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標楷體" pitchFamily="65" charset="-120"/>
            </a:endParaRPr>
          </a:p>
          <a:p>
            <a:pPr defTabSz="914400">
              <a:defRPr/>
            </a:pPr>
            <a:r>
              <a:rPr lang="zh-TW" alt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標楷體" pitchFamily="65" charset="-120"/>
              </a:rPr>
              <a:t>企業管理者必須擔負軟體版權管理責任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endParaRPr lang="zh-TW" altLang="en-US" cap="none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B19D7A7F-4EAA-4B3B-806A-BC83A260746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7891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文字方塊 7"/>
          <p:cNvSpPr txBox="1">
            <a:spLocks noChangeArrowheads="1"/>
          </p:cNvSpPr>
          <p:nvPr/>
        </p:nvSpPr>
        <p:spPr bwMode="auto">
          <a:xfrm>
            <a:off x="838200" y="774700"/>
            <a:ext cx="203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kumimoji="0" lang="zh-TW" altLang="en-US" sz="7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宣導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編號版面配置區 3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4A533F9C-6E55-430F-AB10-626F3CDB1305}" type="slidenum">
              <a:rPr kumimoji="0" lang="zh-TW" altLang="en-US" sz="12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rPr>
              <a:pPr algn="r" defTabSz="914400"/>
              <a:t>15</a:t>
            </a:fld>
            <a:endParaRPr kumimoji="0" lang="en-US" altLang="zh-TW" sz="1200">
              <a:solidFill>
                <a:schemeClr val="bg1"/>
              </a:solidFill>
              <a:latin typeface="Tw Cen MT" pitchFamily="34" charset="0"/>
              <a:ea typeface="微軟正黑體" pitchFamily="34" charset="-120"/>
            </a:endParaRPr>
          </a:p>
        </p:txBody>
      </p:sp>
      <p:sp>
        <p:nvSpPr>
          <p:cNvPr id="39938" name="內容版面配置區 2"/>
          <p:cNvSpPr>
            <a:spLocks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None/>
            </a:pPr>
            <a:endParaRPr kumimoji="0" lang="en-US" altLang="zh-TW" sz="320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598613" y="2816225"/>
            <a:ext cx="3654425" cy="2979738"/>
            <a:chOff x="1199043" y="2689864"/>
            <a:chExt cx="2741716" cy="2980412"/>
          </a:xfrm>
        </p:grpSpPr>
        <p:pic>
          <p:nvPicPr>
            <p:cNvPr id="39945" name="圖片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7566" y="2689864"/>
              <a:ext cx="2664668" cy="2478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6" name="文字方塊 16"/>
            <p:cNvSpPr txBox="1">
              <a:spLocks noChangeArrowheads="1"/>
            </p:cNvSpPr>
            <p:nvPr/>
          </p:nvSpPr>
          <p:spPr bwMode="auto">
            <a:xfrm>
              <a:off x="1199043" y="5208597"/>
              <a:ext cx="2741716" cy="46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kumimoji="0" lang="zh-TW" altLang="en-US" sz="2400">
                  <a:latin typeface="微軟正黑體" pitchFamily="34" charset="-120"/>
                  <a:ea typeface="微軟正黑體" pitchFamily="34" charset="-120"/>
                </a:rPr>
                <a:t>軟體共享服務</a:t>
              </a:r>
              <a:endParaRPr kumimoji="0" lang="en-US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7265988" y="2741613"/>
            <a:ext cx="3656012" cy="3024187"/>
            <a:chOff x="5450200" y="2615213"/>
            <a:chExt cx="2741716" cy="3024810"/>
          </a:xfrm>
        </p:grpSpPr>
        <p:pic>
          <p:nvPicPr>
            <p:cNvPr id="39943" name="Picture 7" descr="wn_p1_circl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25076" y="2615213"/>
              <a:ext cx="2591965" cy="250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文字方塊 16"/>
            <p:cNvSpPr txBox="1">
              <a:spLocks noChangeArrowheads="1"/>
            </p:cNvSpPr>
            <p:nvPr/>
          </p:nvSpPr>
          <p:spPr bwMode="auto">
            <a:xfrm>
              <a:off x="5450200" y="5178278"/>
              <a:ext cx="2741716" cy="46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kumimoji="0" lang="zh-TW" altLang="en-US" sz="2400">
                  <a:latin typeface="微軟正黑體" pitchFamily="34" charset="-120"/>
                  <a:ea typeface="微軟正黑體" pitchFamily="34" charset="-120"/>
                </a:rPr>
                <a:t>軟體資產管理系統</a:t>
              </a:r>
              <a:endParaRPr kumimoji="0" lang="en-US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圓角矩形 11"/>
          <p:cNvSpPr/>
          <p:nvPr/>
        </p:nvSpPr>
        <p:spPr>
          <a:xfrm>
            <a:off x="446088" y="2133600"/>
            <a:ext cx="2305050" cy="647700"/>
          </a:xfrm>
          <a:prstGeom prst="roundRect">
            <a:avLst/>
          </a:prstGeom>
          <a:solidFill>
            <a:srgbClr val="005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服務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808663" y="2133600"/>
            <a:ext cx="2305050" cy="647700"/>
          </a:xfrm>
          <a:prstGeom prst="roundRect">
            <a:avLst/>
          </a:prstGeom>
          <a:solidFill>
            <a:srgbClr val="33A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Arial Black" panose="020B0A04020102020204" pitchFamily="34" charset="0"/>
                <a:ea typeface="微軟正黑體" panose="020B0604030504040204" pitchFamily="34" charset="-120"/>
              </a:rPr>
              <a:t>管制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編號版面配置區 3"/>
          <p:cNvSpPr txBox="1">
            <a:spLocks noGrp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fld id="{E74A4E9F-38C9-4265-9687-E57B16F98B0D}" type="slidenum">
              <a:rPr kumimoji="0" lang="zh-TW" altLang="en-US" sz="1200">
                <a:solidFill>
                  <a:schemeClr val="bg1"/>
                </a:solidFill>
                <a:latin typeface="Tw Cen MT" pitchFamily="34" charset="0"/>
                <a:ea typeface="微軟正黑體" pitchFamily="34" charset="-120"/>
              </a:rPr>
              <a:pPr algn="r" defTabSz="914400"/>
              <a:t>16</a:t>
            </a:fld>
            <a:endParaRPr kumimoji="0" lang="en-US" altLang="zh-TW" sz="1200">
              <a:solidFill>
                <a:schemeClr val="bg1"/>
              </a:solidFill>
              <a:latin typeface="Tw Cen MT" pitchFamily="34" charset="0"/>
              <a:ea typeface="微軟正黑體" pitchFamily="34" charset="-120"/>
            </a:endParaRPr>
          </a:p>
        </p:txBody>
      </p:sp>
      <p:pic>
        <p:nvPicPr>
          <p:cNvPr id="41986" name="圖片 3"/>
          <p:cNvPicPr>
            <a:picLocks noChangeAspect="1"/>
          </p:cNvPicPr>
          <p:nvPr/>
        </p:nvPicPr>
        <p:blipFill>
          <a:blip r:embed="rId3">
            <a:lum bright="-30000" contrast="36000"/>
          </a:blip>
          <a:srcRect/>
          <a:stretch>
            <a:fillRect/>
          </a:stretch>
        </p:blipFill>
        <p:spPr bwMode="auto">
          <a:xfrm>
            <a:off x="1149350" y="1030288"/>
            <a:ext cx="9793288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內容版面配置區 2"/>
          <p:cNvSpPr>
            <a:spLocks noGrp="1"/>
          </p:cNvSpPr>
          <p:nvPr>
            <p:ph idx="4294967295"/>
          </p:nvPr>
        </p:nvSpPr>
        <p:spPr>
          <a:xfrm>
            <a:off x="654050" y="1473200"/>
            <a:ext cx="10820400" cy="4024313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zh-TW" altLang="en-US" sz="3200" smtClean="0">
                <a:effectLst/>
              </a:rPr>
              <a:t>在何種情況下會被阻斷網路</a:t>
            </a:r>
          </a:p>
          <a:p>
            <a:pPr lvl="1"/>
            <a:r>
              <a:rPr lang="zh-TW" altLang="en-US" sz="3200" smtClean="0">
                <a:effectLst/>
              </a:rPr>
              <a:t>未安裝軟體資產代理程式</a:t>
            </a:r>
          </a:p>
          <a:p>
            <a:pPr lvl="1"/>
            <a:r>
              <a:rPr lang="zh-TW" altLang="en-US" sz="3200" smtClean="0">
                <a:effectLst/>
              </a:rPr>
              <a:t>未完成軟體版權登錄作業</a:t>
            </a:r>
          </a:p>
          <a:p>
            <a:r>
              <a:rPr lang="zh-TW" altLang="en-US" sz="3200" smtClean="0">
                <a:effectLst/>
              </a:rPr>
              <a:t>偵測到有未完成版權登錄之軟體</a:t>
            </a:r>
          </a:p>
          <a:p>
            <a:pPr lvl="1"/>
            <a:r>
              <a:rPr lang="zh-TW" altLang="en-US" sz="3200" smtClean="0">
                <a:effectLst/>
              </a:rPr>
              <a:t>寄發通知信，請同仁於</a:t>
            </a:r>
            <a:r>
              <a:rPr lang="en-US" altLang="zh-TW" sz="3200" smtClean="0">
                <a:effectLst/>
              </a:rPr>
              <a:t>3</a:t>
            </a:r>
            <a:r>
              <a:rPr lang="zh-TW" altLang="en-US" sz="3200" smtClean="0">
                <a:effectLst/>
              </a:rPr>
              <a:t>日完成作業</a:t>
            </a:r>
          </a:p>
          <a:p>
            <a:pPr lvl="1"/>
            <a:r>
              <a:rPr lang="zh-TW" altLang="en-US" sz="3200" smtClean="0">
                <a:effectLst/>
              </a:rPr>
              <a:t>超過</a:t>
            </a:r>
            <a:r>
              <a:rPr lang="en-US" altLang="zh-TW" sz="3200" smtClean="0">
                <a:effectLst/>
              </a:rPr>
              <a:t>3</a:t>
            </a:r>
            <a:r>
              <a:rPr lang="zh-TW" altLang="en-US" sz="3200" smtClean="0">
                <a:effectLst/>
              </a:rPr>
              <a:t>日未完成，即封鎖對外網路</a:t>
            </a:r>
            <a:endParaRPr lang="en-US" altLang="zh-TW" sz="3200" smtClean="0">
              <a:effectLst/>
            </a:endParaRPr>
          </a:p>
          <a:p>
            <a:pPr lvl="1"/>
            <a:r>
              <a:rPr lang="zh-TW" altLang="en-US" sz="3200" smtClean="0">
                <a:effectLst/>
              </a:rPr>
              <a:t>可自行解鎖</a:t>
            </a:r>
          </a:p>
          <a:p>
            <a:endParaRPr lang="zh-TW" altLang="en-US" sz="32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endParaRPr lang="zh-TW" altLang="en-US" cap="none" smtClean="0"/>
          </a:p>
        </p:txBody>
      </p:sp>
      <p:sp>
        <p:nvSpPr>
          <p:cNvPr id="46082" name="內容版面配置區 2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endParaRPr lang="zh-TW" altLang="en-US" smtClean="0">
              <a:effectLst/>
            </a:endParaRPr>
          </a:p>
        </p:txBody>
      </p:sp>
      <p:pic>
        <p:nvPicPr>
          <p:cNvPr id="46083" name="圖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10790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內容版面配置區 4"/>
          <p:cNvPicPr>
            <a:picLocks noChangeArrowheads="1"/>
          </p:cNvPicPr>
          <p:nvPr/>
        </p:nvPicPr>
        <p:blipFill>
          <a:blip r:embed="rId3">
            <a:lum bright="-18000" contrast="30000"/>
          </a:blip>
          <a:srcRect l="23228" r="13829"/>
          <a:stretch>
            <a:fillRect/>
          </a:stretch>
        </p:blipFill>
        <p:spPr bwMode="auto">
          <a:xfrm>
            <a:off x="3074988" y="574675"/>
            <a:ext cx="7154862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5" descr="「safe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 contrast="30000"/>
          </a:blip>
          <a:srcRect/>
          <a:stretch>
            <a:fillRect/>
          </a:stretch>
        </p:blipFill>
        <p:spPr bwMode="auto">
          <a:xfrm>
            <a:off x="0" y="4478338"/>
            <a:ext cx="36226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zh-TW" altLang="en-US" sz="4800" cap="none" smtClean="0"/>
              <a:t>大綱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65350"/>
            <a:ext cx="10820400" cy="4024313"/>
          </a:xfrm>
        </p:spPr>
        <p:txBody>
          <a:bodyPr/>
          <a:lstStyle/>
          <a:p>
            <a:r>
              <a:rPr lang="zh-TW" altLang="en-US" sz="3600" smtClean="0">
                <a:effectLst/>
              </a:rPr>
              <a:t>政府資訊組態</a:t>
            </a:r>
            <a:r>
              <a:rPr lang="en-US" altLang="zh-TW" sz="3600" smtClean="0">
                <a:effectLst/>
              </a:rPr>
              <a:t>GCB</a:t>
            </a:r>
            <a:r>
              <a:rPr lang="zh-TW" altLang="en-US" sz="3600" smtClean="0">
                <a:effectLst/>
              </a:rPr>
              <a:t>推動方案</a:t>
            </a:r>
          </a:p>
          <a:p>
            <a:r>
              <a:rPr lang="zh-TW" altLang="en-US" sz="3600" smtClean="0">
                <a:effectLst/>
              </a:rPr>
              <a:t>本所軟體資產管理</a:t>
            </a:r>
          </a:p>
          <a:p>
            <a:r>
              <a:rPr lang="zh-TW" altLang="en-US" sz="3600" smtClean="0">
                <a:effectLst/>
              </a:rPr>
              <a:t>更新使用端防毒軟體</a:t>
            </a:r>
          </a:p>
          <a:p>
            <a:r>
              <a:rPr lang="zh-TW" altLang="en-US" sz="3600" smtClean="0">
                <a:effectLst/>
              </a:rPr>
              <a:t>表單系統新增服務</a:t>
            </a:r>
          </a:p>
          <a:p>
            <a:r>
              <a:rPr lang="zh-TW" altLang="en-US" sz="3600" smtClean="0">
                <a:effectLst/>
              </a:rPr>
              <a:t>討論與結語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zh-TW" altLang="en-US" cap="none" smtClean="0"/>
              <a:t>各單位配合事項</a:t>
            </a:r>
          </a:p>
        </p:txBody>
      </p:sp>
      <p:sp>
        <p:nvSpPr>
          <p:cNvPr id="64516" name="標題 1"/>
          <p:cNvSpPr txBox="1">
            <a:spLocks/>
          </p:cNvSpPr>
          <p:nvPr/>
        </p:nvSpPr>
        <p:spPr bwMode="auto">
          <a:xfrm>
            <a:off x="1944688" y="3117850"/>
            <a:ext cx="8186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  <a:defRPr/>
            </a:pPr>
            <a:r>
              <a:rPr kumimoji="0"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宣導同仁遵守軟體使用規定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zh-TW" altLang="en-US" cap="none" smtClean="0"/>
              <a:t>各單位配合事項</a:t>
            </a:r>
          </a:p>
        </p:txBody>
      </p:sp>
      <p:sp>
        <p:nvSpPr>
          <p:cNvPr id="87043" name="標題 1"/>
          <p:cNvSpPr txBox="1">
            <a:spLocks/>
          </p:cNvSpPr>
          <p:nvPr/>
        </p:nvSpPr>
        <p:spPr bwMode="auto">
          <a:xfrm>
            <a:off x="1944688" y="3117850"/>
            <a:ext cx="8186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  <a:defRPr/>
            </a:pPr>
            <a:r>
              <a:rPr kumimoji="0" lang="zh-TW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同仁需加入本所網域識別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43075" y="2357438"/>
            <a:ext cx="8610600" cy="1293812"/>
          </a:xfrm>
          <a:noFill/>
        </p:spPr>
        <p:txBody>
          <a:bodyPr/>
          <a:lstStyle/>
          <a:p>
            <a:r>
              <a:rPr lang="zh-TW" altLang="en-US" cap="none" smtClean="0"/>
              <a:t>更新使用端防毒軟體</a:t>
            </a:r>
          </a:p>
        </p:txBody>
      </p:sp>
      <p:pic>
        <p:nvPicPr>
          <p:cNvPr id="63493" name="Picture 5" descr="「anti virus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70" b="11975"/>
          <a:stretch>
            <a:fillRect/>
          </a:stretch>
        </p:blipFill>
        <p:spPr bwMode="auto">
          <a:xfrm>
            <a:off x="0" y="3971925"/>
            <a:ext cx="680085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</a:blip>
          <a:srcRect/>
          <a:stretch>
            <a:fillRect/>
          </a:stretch>
        </p:blipFill>
        <p:spPr bwMode="auto">
          <a:xfrm>
            <a:off x="373063" y="3046413"/>
            <a:ext cx="3259137" cy="2751137"/>
          </a:xfrm>
          <a:prstGeom prst="rect">
            <a:avLst/>
          </a:prstGeom>
          <a:noFill/>
        </p:spPr>
      </p:pic>
      <p:pic>
        <p:nvPicPr>
          <p:cNvPr id="64525" name="Picture 13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49" t="15997" r="5754" b="15997"/>
          <a:stretch>
            <a:fillRect/>
          </a:stretch>
        </p:blipFill>
        <p:spPr bwMode="auto">
          <a:xfrm>
            <a:off x="3751263" y="1133475"/>
            <a:ext cx="7527925" cy="1908175"/>
          </a:xfrm>
          <a:prstGeom prst="rect">
            <a:avLst/>
          </a:prstGeom>
          <a:noFill/>
        </p:spPr>
      </p:pic>
      <p:sp>
        <p:nvSpPr>
          <p:cNvPr id="64526" name="AutoShape 14"/>
          <p:cNvSpPr>
            <a:spLocks noChangeArrowheads="1"/>
          </p:cNvSpPr>
          <p:nvPr/>
        </p:nvSpPr>
        <p:spPr bwMode="auto">
          <a:xfrm rot="-1710621">
            <a:off x="3303588" y="3746500"/>
            <a:ext cx="1925637" cy="9477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6351588" y="4127500"/>
            <a:ext cx="4784725" cy="23177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buFontTx/>
              <a:buChar char="•"/>
            </a:pPr>
            <a:r>
              <a:rPr lang="zh-TW" altLang="en-US" sz="36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國際權威組織評比</a:t>
            </a:r>
          </a:p>
          <a:p>
            <a:pPr defTabSz="914400">
              <a:buFontTx/>
              <a:buChar char="•"/>
            </a:pPr>
            <a:r>
              <a:rPr lang="zh-TW" altLang="en-US" sz="36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資安互補效益</a:t>
            </a:r>
          </a:p>
          <a:p>
            <a:pPr defTabSz="914400">
              <a:buFontTx/>
              <a:buChar char="•"/>
            </a:pPr>
            <a:r>
              <a:rPr lang="zh-TW" altLang="en-US" sz="36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人機操作與管理效能</a:t>
            </a:r>
          </a:p>
          <a:p>
            <a:pPr defTabSz="914400">
              <a:buFontTx/>
              <a:buChar char="•"/>
            </a:pPr>
            <a:r>
              <a:rPr lang="zh-TW" altLang="en-US" sz="3600" b="1">
                <a:effectLst>
                  <a:outerShdw blurRad="38100" dist="38100" dir="2700000" algn="tl">
                    <a:srgbClr val="454545"/>
                  </a:outerShdw>
                </a:effectLst>
                <a:ea typeface="標楷體" pitchFamily="65" charset="-120"/>
              </a:rPr>
              <a:t>價格與服務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645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33550" y="2366963"/>
            <a:ext cx="8610600" cy="1293812"/>
          </a:xfrm>
          <a:noFill/>
        </p:spPr>
        <p:txBody>
          <a:bodyPr/>
          <a:lstStyle/>
          <a:p>
            <a:r>
              <a:rPr lang="zh-TW" altLang="en-US" cap="none" smtClean="0"/>
              <a:t>表單系統新增服務</a:t>
            </a:r>
          </a:p>
        </p:txBody>
      </p:sp>
      <p:pic>
        <p:nvPicPr>
          <p:cNvPr id="62469" name="Picture 5" descr="「Electronic form」的圖片搜尋結果"/>
          <p:cNvPicPr>
            <a:picLocks noChangeAspect="1" noChangeArrowheads="1"/>
          </p:cNvPicPr>
          <p:nvPr/>
        </p:nvPicPr>
        <p:blipFill>
          <a:blip r:embed="rId2">
            <a:lum bright="-42000"/>
          </a:blip>
          <a:srcRect/>
          <a:stretch>
            <a:fillRect/>
          </a:stretch>
        </p:blipFill>
        <p:spPr bwMode="auto">
          <a:xfrm>
            <a:off x="4772025" y="3686175"/>
            <a:ext cx="7419975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2"/>
          <p:cNvSpPr txBox="1">
            <a:spLocks noGrp="1"/>
          </p:cNvSpPr>
          <p:nvPr/>
        </p:nvSpPr>
        <p:spPr bwMode="auto">
          <a:xfrm>
            <a:off x="8736013" y="6356350"/>
            <a:ext cx="28463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D447B14D-7590-432F-8D7C-372B9659327F}" type="slidenum">
              <a:rPr kumimoji="0" lang="zh-TW" altLang="en-US" sz="1400">
                <a:solidFill>
                  <a:srgbClr val="898989"/>
                </a:solidFill>
                <a:latin typeface="Calibri" pitchFamily="34" charset="0"/>
              </a:rPr>
              <a:pPr algn="r" defTabSz="1042988"/>
              <a:t>25</a:t>
            </a:fld>
            <a:endParaRPr kumimoji="0" lang="en-US" altLang="zh-TW" sz="14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1744663" y="1457325"/>
            <a:ext cx="9113837" cy="1646238"/>
            <a:chOff x="1099" y="918"/>
            <a:chExt cx="5741" cy="1037"/>
          </a:xfrm>
        </p:grpSpPr>
        <p:sp>
          <p:nvSpPr>
            <p:cNvPr id="53258" name="手繪多邊形 5"/>
            <p:cNvSpPr>
              <a:spLocks noChangeArrowheads="1"/>
            </p:cNvSpPr>
            <p:nvPr/>
          </p:nvSpPr>
          <p:spPr bwMode="auto">
            <a:xfrm>
              <a:off x="1099" y="924"/>
              <a:ext cx="907" cy="1031"/>
            </a:xfrm>
            <a:custGeom>
              <a:avLst/>
              <a:gdLst>
                <a:gd name="T0" fmla="*/ 0 w 1804764"/>
                <a:gd name="T1" fmla="*/ 0 h 1263335"/>
                <a:gd name="T2" fmla="*/ 413 w 1804764"/>
                <a:gd name="T3" fmla="*/ 0 h 1263335"/>
                <a:gd name="T4" fmla="*/ 635 w 1804764"/>
                <a:gd name="T5" fmla="*/ 736 h 1263335"/>
                <a:gd name="T6" fmla="*/ 413 w 1804764"/>
                <a:gd name="T7" fmla="*/ 1473 h 1263335"/>
                <a:gd name="T8" fmla="*/ 0 w 1804764"/>
                <a:gd name="T9" fmla="*/ 1473 h 1263335"/>
                <a:gd name="T10" fmla="*/ 222 w 1804764"/>
                <a:gd name="T11" fmla="*/ 736 h 1263335"/>
                <a:gd name="T12" fmla="*/ 0 w 1804764"/>
                <a:gd name="T13" fmla="*/ 0 h 1263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4764"/>
                <a:gd name="T22" fmla="*/ 0 h 1263335"/>
                <a:gd name="T23" fmla="*/ 1804764 w 1804764"/>
                <a:gd name="T24" fmla="*/ 1263335 h 1263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4764" h="1263335">
                  <a:moveTo>
                    <a:pt x="1804763" y="0"/>
                  </a:moveTo>
                  <a:lnTo>
                    <a:pt x="1804763" y="821168"/>
                  </a:lnTo>
                  <a:lnTo>
                    <a:pt x="902381" y="1263335"/>
                  </a:lnTo>
                  <a:lnTo>
                    <a:pt x="1" y="821168"/>
                  </a:lnTo>
                  <a:lnTo>
                    <a:pt x="1" y="0"/>
                  </a:lnTo>
                  <a:lnTo>
                    <a:pt x="902381" y="442168"/>
                  </a:lnTo>
                  <a:lnTo>
                    <a:pt x="18047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3971" tIns="645639" rIns="13970" bIns="645637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200" b="1">
                  <a:solidFill>
                    <a:schemeClr val="bg1"/>
                  </a:solidFill>
                  <a:latin typeface="Calibri" pitchFamily="34" charset="0"/>
                  <a:ea typeface="標楷體" pitchFamily="65" charset="-120"/>
                </a:rPr>
                <a:t>已上線</a:t>
              </a:r>
            </a:p>
          </p:txBody>
        </p:sp>
        <p:sp>
          <p:nvSpPr>
            <p:cNvPr id="53259" name="手繪多邊形 6"/>
            <p:cNvSpPr>
              <a:spLocks noChangeArrowheads="1"/>
            </p:cNvSpPr>
            <p:nvPr/>
          </p:nvSpPr>
          <p:spPr bwMode="auto">
            <a:xfrm>
              <a:off x="2006" y="918"/>
              <a:ext cx="4834" cy="670"/>
            </a:xfrm>
            <a:custGeom>
              <a:avLst/>
              <a:gdLst>
                <a:gd name="T0" fmla="*/ 4622 w 1173097"/>
                <a:gd name="T1" fmla="*/ 0 h 6729552"/>
                <a:gd name="T2" fmla="*/ 23109 w 1173097"/>
                <a:gd name="T3" fmla="*/ 0 h 6729552"/>
                <a:gd name="T4" fmla="*/ 27731 w 1173097"/>
                <a:gd name="T5" fmla="*/ 3 h 6729552"/>
                <a:gd name="T6" fmla="*/ 27731 w 1173097"/>
                <a:gd name="T7" fmla="*/ 117 h 6729552"/>
                <a:gd name="T8" fmla="*/ 27731 w 1173097"/>
                <a:gd name="T9" fmla="*/ 117 h 6729552"/>
                <a:gd name="T10" fmla="*/ 0 w 1173097"/>
                <a:gd name="T11" fmla="*/ 117 h 6729552"/>
                <a:gd name="T12" fmla="*/ 0 w 1173097"/>
                <a:gd name="T13" fmla="*/ 117 h 6729552"/>
                <a:gd name="T14" fmla="*/ 0 w 1173097"/>
                <a:gd name="T15" fmla="*/ 3 h 6729552"/>
                <a:gd name="T16" fmla="*/ 4622 w 1173097"/>
                <a:gd name="T17" fmla="*/ 0 h 6729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3097"/>
                <a:gd name="T28" fmla="*/ 0 h 6729552"/>
                <a:gd name="T29" fmla="*/ 1173097 w 1173097"/>
                <a:gd name="T30" fmla="*/ 6729552 h 6729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3097" h="6729552">
                  <a:moveTo>
                    <a:pt x="1173097" y="1121616"/>
                  </a:moveTo>
                  <a:lnTo>
                    <a:pt x="1173097" y="5607936"/>
                  </a:lnTo>
                  <a:cubicBezTo>
                    <a:pt x="1173097" y="6227388"/>
                    <a:pt x="1157837" y="6729549"/>
                    <a:pt x="1139014" y="6729549"/>
                  </a:cubicBezTo>
                  <a:lnTo>
                    <a:pt x="0" y="6729549"/>
                  </a:lnTo>
                  <a:lnTo>
                    <a:pt x="0" y="3"/>
                  </a:lnTo>
                  <a:lnTo>
                    <a:pt x="1139014" y="3"/>
                  </a:lnTo>
                  <a:cubicBezTo>
                    <a:pt x="1157837" y="3"/>
                    <a:pt x="1173097" y="502164"/>
                    <a:pt x="1173097" y="11216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FFFF">
                    <a:alpha val="89998"/>
                  </a:srgbClr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13793" tIns="67426" rIns="67426" bIns="67427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en-US" altLang="zh-TW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VPN</a:t>
              </a: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申請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來賓參訪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放射性物質申購安全分析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展示機試用申請</a:t>
              </a:r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1744663" y="2901950"/>
            <a:ext cx="9151937" cy="1895475"/>
            <a:chOff x="1099" y="1828"/>
            <a:chExt cx="5765" cy="1194"/>
          </a:xfrm>
        </p:grpSpPr>
        <p:sp>
          <p:nvSpPr>
            <p:cNvPr id="53256" name="手繪多邊形 7"/>
            <p:cNvSpPr>
              <a:spLocks noChangeArrowheads="1"/>
            </p:cNvSpPr>
            <p:nvPr/>
          </p:nvSpPr>
          <p:spPr bwMode="auto">
            <a:xfrm>
              <a:off x="1099" y="1863"/>
              <a:ext cx="907" cy="1032"/>
            </a:xfrm>
            <a:custGeom>
              <a:avLst/>
              <a:gdLst>
                <a:gd name="T0" fmla="*/ 0 w 1804764"/>
                <a:gd name="T1" fmla="*/ 0 h 1263335"/>
                <a:gd name="T2" fmla="*/ 413 w 1804764"/>
                <a:gd name="T3" fmla="*/ 0 h 1263335"/>
                <a:gd name="T4" fmla="*/ 635 w 1804764"/>
                <a:gd name="T5" fmla="*/ 737 h 1263335"/>
                <a:gd name="T6" fmla="*/ 413 w 1804764"/>
                <a:gd name="T7" fmla="*/ 1474 h 1263335"/>
                <a:gd name="T8" fmla="*/ 0 w 1804764"/>
                <a:gd name="T9" fmla="*/ 1474 h 1263335"/>
                <a:gd name="T10" fmla="*/ 222 w 1804764"/>
                <a:gd name="T11" fmla="*/ 737 h 1263335"/>
                <a:gd name="T12" fmla="*/ 0 w 1804764"/>
                <a:gd name="T13" fmla="*/ 0 h 1263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4764"/>
                <a:gd name="T22" fmla="*/ 0 h 1263335"/>
                <a:gd name="T23" fmla="*/ 1804764 w 1804764"/>
                <a:gd name="T24" fmla="*/ 1263335 h 1263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4764" h="1263335">
                  <a:moveTo>
                    <a:pt x="1804763" y="0"/>
                  </a:moveTo>
                  <a:lnTo>
                    <a:pt x="1804763" y="821168"/>
                  </a:lnTo>
                  <a:lnTo>
                    <a:pt x="902381" y="1263335"/>
                  </a:lnTo>
                  <a:lnTo>
                    <a:pt x="1" y="821168"/>
                  </a:lnTo>
                  <a:lnTo>
                    <a:pt x="1" y="0"/>
                  </a:lnTo>
                  <a:lnTo>
                    <a:pt x="902381" y="442168"/>
                  </a:lnTo>
                  <a:lnTo>
                    <a:pt x="18047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66FF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3971" tIns="645639" rIns="13970" bIns="645637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200" b="1">
                  <a:solidFill>
                    <a:schemeClr val="bg1"/>
                  </a:solidFill>
                  <a:latin typeface="Calibri" pitchFamily="34" charset="0"/>
                </a:rPr>
                <a:t>106</a:t>
              </a:r>
              <a:r>
                <a:rPr kumimoji="0" lang="zh-TW" altLang="en-US" sz="2200" b="1">
                  <a:solidFill>
                    <a:schemeClr val="bg1"/>
                  </a:solidFill>
                  <a:latin typeface="Calibri" pitchFamily="34" charset="0"/>
                </a:rPr>
                <a:t>年</a:t>
              </a:r>
              <a:endParaRPr kumimoji="0" lang="en-US" altLang="zh-TW" sz="2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3257" name="手繪多邊形 10"/>
            <p:cNvSpPr>
              <a:spLocks noChangeArrowheads="1"/>
            </p:cNvSpPr>
            <p:nvPr/>
          </p:nvSpPr>
          <p:spPr bwMode="auto">
            <a:xfrm>
              <a:off x="2030" y="1828"/>
              <a:ext cx="4834" cy="1194"/>
            </a:xfrm>
            <a:custGeom>
              <a:avLst/>
              <a:gdLst>
                <a:gd name="T0" fmla="*/ 4622 w 1173097"/>
                <a:gd name="T1" fmla="*/ 0 h 6729552"/>
                <a:gd name="T2" fmla="*/ 23109 w 1173097"/>
                <a:gd name="T3" fmla="*/ 0 h 6729552"/>
                <a:gd name="T4" fmla="*/ 27731 w 1173097"/>
                <a:gd name="T5" fmla="*/ 11 h 6729552"/>
                <a:gd name="T6" fmla="*/ 27731 w 1173097"/>
                <a:gd name="T7" fmla="*/ 371 h 6729552"/>
                <a:gd name="T8" fmla="*/ 27731 w 1173097"/>
                <a:gd name="T9" fmla="*/ 371 h 6729552"/>
                <a:gd name="T10" fmla="*/ 0 w 1173097"/>
                <a:gd name="T11" fmla="*/ 371 h 6729552"/>
                <a:gd name="T12" fmla="*/ 0 w 1173097"/>
                <a:gd name="T13" fmla="*/ 371 h 6729552"/>
                <a:gd name="T14" fmla="*/ 0 w 1173097"/>
                <a:gd name="T15" fmla="*/ 11 h 6729552"/>
                <a:gd name="T16" fmla="*/ 4622 w 1173097"/>
                <a:gd name="T17" fmla="*/ 0 h 6729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3097"/>
                <a:gd name="T28" fmla="*/ 0 h 6729552"/>
                <a:gd name="T29" fmla="*/ 1173097 w 1173097"/>
                <a:gd name="T30" fmla="*/ 6729552 h 6729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3097" h="6729552">
                  <a:moveTo>
                    <a:pt x="1173097" y="1121616"/>
                  </a:moveTo>
                  <a:lnTo>
                    <a:pt x="1173097" y="5607936"/>
                  </a:lnTo>
                  <a:cubicBezTo>
                    <a:pt x="1173097" y="6227388"/>
                    <a:pt x="1157837" y="6729549"/>
                    <a:pt x="1139014" y="6729549"/>
                  </a:cubicBezTo>
                  <a:lnTo>
                    <a:pt x="0" y="6729549"/>
                  </a:lnTo>
                  <a:lnTo>
                    <a:pt x="0" y="3"/>
                  </a:lnTo>
                  <a:lnTo>
                    <a:pt x="1139014" y="3"/>
                  </a:lnTo>
                  <a:cubicBezTo>
                    <a:pt x="1157837" y="3"/>
                    <a:pt x="1173097" y="502164"/>
                    <a:pt x="1173097" y="11216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66FF">
                    <a:alpha val="89998"/>
                  </a:srgbClr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13793" tIns="67426" rIns="67426" bIns="67427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廠商遠端維護申請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虛擬伺服器資源申請表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網路空間特殊使用量申請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所內入口網站功能申請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權限異動及資料查詢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全所網路位址</a:t>
              </a:r>
              <a:r>
                <a:rPr kumimoji="0" lang="en-US" altLang="zh-TW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(Global IP Address)</a:t>
              </a:r>
              <a:r>
                <a:rPr kumimoji="0" lang="zh-TW" altLang="en-US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異動申請</a:t>
              </a:r>
              <a:endPara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7835" name="Group 11"/>
          <p:cNvGrpSpPr>
            <a:grpSpLocks/>
          </p:cNvGrpSpPr>
          <p:nvPr/>
        </p:nvGrpSpPr>
        <p:grpSpPr bwMode="auto">
          <a:xfrm>
            <a:off x="1725613" y="5059363"/>
            <a:ext cx="9139237" cy="1636712"/>
            <a:chOff x="1099" y="3187"/>
            <a:chExt cx="5757" cy="1031"/>
          </a:xfrm>
        </p:grpSpPr>
        <p:sp>
          <p:nvSpPr>
            <p:cNvPr id="53254" name="手繪多邊形 8"/>
            <p:cNvSpPr>
              <a:spLocks noChangeArrowheads="1"/>
            </p:cNvSpPr>
            <p:nvPr/>
          </p:nvSpPr>
          <p:spPr bwMode="auto">
            <a:xfrm>
              <a:off x="1099" y="3187"/>
              <a:ext cx="907" cy="1031"/>
            </a:xfrm>
            <a:custGeom>
              <a:avLst/>
              <a:gdLst>
                <a:gd name="T0" fmla="*/ 0 w 1804764"/>
                <a:gd name="T1" fmla="*/ 0 h 1263335"/>
                <a:gd name="T2" fmla="*/ 413 w 1804764"/>
                <a:gd name="T3" fmla="*/ 0 h 1263335"/>
                <a:gd name="T4" fmla="*/ 635 w 1804764"/>
                <a:gd name="T5" fmla="*/ 736 h 1263335"/>
                <a:gd name="T6" fmla="*/ 413 w 1804764"/>
                <a:gd name="T7" fmla="*/ 1473 h 1263335"/>
                <a:gd name="T8" fmla="*/ 0 w 1804764"/>
                <a:gd name="T9" fmla="*/ 1473 h 1263335"/>
                <a:gd name="T10" fmla="*/ 222 w 1804764"/>
                <a:gd name="T11" fmla="*/ 736 h 1263335"/>
                <a:gd name="T12" fmla="*/ 0 w 1804764"/>
                <a:gd name="T13" fmla="*/ 0 h 1263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4764"/>
                <a:gd name="T22" fmla="*/ 0 h 1263335"/>
                <a:gd name="T23" fmla="*/ 1804764 w 1804764"/>
                <a:gd name="T24" fmla="*/ 1263335 h 1263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4764" h="1263335">
                  <a:moveTo>
                    <a:pt x="1804763" y="0"/>
                  </a:moveTo>
                  <a:lnTo>
                    <a:pt x="1804763" y="821168"/>
                  </a:lnTo>
                  <a:lnTo>
                    <a:pt x="902381" y="1263335"/>
                  </a:lnTo>
                  <a:lnTo>
                    <a:pt x="1" y="821168"/>
                  </a:lnTo>
                  <a:lnTo>
                    <a:pt x="1" y="0"/>
                  </a:lnTo>
                  <a:lnTo>
                    <a:pt x="902381" y="442168"/>
                  </a:lnTo>
                  <a:lnTo>
                    <a:pt x="18047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3971" tIns="645639" rIns="13970" bIns="645637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200" b="1">
                  <a:solidFill>
                    <a:schemeClr val="bg1"/>
                  </a:solidFill>
                  <a:ea typeface="標楷體" pitchFamily="65" charset="-120"/>
                </a:rPr>
                <a:t>107</a:t>
              </a:r>
              <a:r>
                <a:rPr kumimoji="0" lang="zh-TW" altLang="en-US" sz="2200" b="1">
                  <a:solidFill>
                    <a:schemeClr val="bg1"/>
                  </a:solidFill>
                  <a:ea typeface="標楷體" pitchFamily="65" charset="-120"/>
                </a:rPr>
                <a:t>年</a:t>
              </a:r>
            </a:p>
          </p:txBody>
        </p:sp>
        <p:sp>
          <p:nvSpPr>
            <p:cNvPr id="12" name="手繪多邊形 11"/>
            <p:cNvSpPr>
              <a:spLocks noChangeArrowheads="1"/>
            </p:cNvSpPr>
            <p:nvPr/>
          </p:nvSpPr>
          <p:spPr bwMode="auto">
            <a:xfrm>
              <a:off x="2021" y="3188"/>
              <a:ext cx="4835" cy="748"/>
            </a:xfrm>
            <a:custGeom>
              <a:avLst/>
              <a:gdLst>
                <a:gd name="T0" fmla="*/ 1121614 w 1173097"/>
                <a:gd name="T1" fmla="*/ 0 h 6729552"/>
                <a:gd name="T2" fmla="*/ 5607938 w 1173097"/>
                <a:gd name="T3" fmla="*/ 0 h 6729552"/>
                <a:gd name="T4" fmla="*/ 6729553 w 1173097"/>
                <a:gd name="T5" fmla="*/ 38077 h 6729552"/>
                <a:gd name="T6" fmla="*/ 6729553 w 1173097"/>
                <a:gd name="T7" fmla="*/ 1310574 h 6729552"/>
                <a:gd name="T8" fmla="*/ 6729553 w 1173097"/>
                <a:gd name="T9" fmla="*/ 1310574 h 6729552"/>
                <a:gd name="T10" fmla="*/ 0 w 1173097"/>
                <a:gd name="T11" fmla="*/ 1310574 h 6729552"/>
                <a:gd name="T12" fmla="*/ 0 w 1173097"/>
                <a:gd name="T13" fmla="*/ 1310574 h 6729552"/>
                <a:gd name="T14" fmla="*/ 0 w 1173097"/>
                <a:gd name="T15" fmla="*/ 38077 h 6729552"/>
                <a:gd name="T16" fmla="*/ 1121614 w 1173097"/>
                <a:gd name="T17" fmla="*/ 0 h 67295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3097"/>
                <a:gd name="T28" fmla="*/ 0 h 6729552"/>
                <a:gd name="T29" fmla="*/ 1173097 w 1173097"/>
                <a:gd name="T30" fmla="*/ 6729552 h 67295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3097" h="6729552">
                  <a:moveTo>
                    <a:pt x="1173097" y="1121616"/>
                  </a:moveTo>
                  <a:lnTo>
                    <a:pt x="1173097" y="5607936"/>
                  </a:lnTo>
                  <a:cubicBezTo>
                    <a:pt x="1173097" y="6227388"/>
                    <a:pt x="1157837" y="6729549"/>
                    <a:pt x="1139014" y="6729549"/>
                  </a:cubicBezTo>
                  <a:lnTo>
                    <a:pt x="0" y="6729549"/>
                  </a:lnTo>
                  <a:lnTo>
                    <a:pt x="0" y="3"/>
                  </a:lnTo>
                  <a:lnTo>
                    <a:pt x="1139014" y="3"/>
                  </a:lnTo>
                  <a:cubicBezTo>
                    <a:pt x="1157837" y="3"/>
                    <a:pt x="1173097" y="502164"/>
                    <a:pt x="1173097" y="11216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FF66">
                    <a:alpha val="89999"/>
                  </a:srgbClr>
                </a:gs>
              </a:gsLst>
              <a:path path="rect">
                <a:fillToRect l="50000" t="50000" r="50000" b="50000"/>
              </a:path>
            </a:gradFill>
            <a:ln w="25400" algn="ctr">
              <a:solidFill>
                <a:srgbClr val="4F81BD"/>
              </a:solidFill>
              <a:miter lim="800000"/>
              <a:headEnd/>
              <a:tailEnd/>
            </a:ln>
          </p:spPr>
          <p:txBody>
            <a:bodyPr lIns="113793" tIns="67426" rIns="67426" bIns="67427" anchor="ctr"/>
            <a:lstStyle/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kumimoji="0" lang="en-US" altLang="zh-TW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支用經費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預計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日上線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所外訓練簽請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預計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月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日上線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kumimoji="0"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全身計測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規劃中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171450" lvl="1" indent="-171450" defTabSz="7112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MIS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維護申請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zh-TW" altLang="en-US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規劃中</a:t>
              </a:r>
              <a:r>
                <a:rPr kumimoji="0" lang="en-US" altLang="zh-TW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kumimoji="0"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defTabSz="711200" fontAlgn="auto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zh-TW" altLang="en-US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endParaRPr lang="zh-TW" altLang="en-US" cap="none" smtClean="0"/>
          </a:p>
        </p:txBody>
      </p:sp>
      <p:pic>
        <p:nvPicPr>
          <p:cNvPr id="5427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-24000" contrast="18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09788" y="3151188"/>
            <a:ext cx="8610600" cy="1293812"/>
          </a:xfrm>
        </p:spPr>
        <p:txBody>
          <a:bodyPr/>
          <a:lstStyle/>
          <a:p>
            <a:r>
              <a:rPr lang="zh-TW" altLang="en-US" cap="none" smtClean="0"/>
              <a:t>討論與結語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35038" y="3206750"/>
            <a:ext cx="1036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本所推動政府組態基準（</a:t>
            </a:r>
            <a:r>
              <a:rPr lang="en-US" altLang="zh-TW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GCB</a:t>
            </a:r>
            <a:r>
              <a:rPr lang="zh-TW" altLang="en-US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）</a:t>
            </a:r>
            <a:r>
              <a:rPr lang="en-US" altLang="zh-TW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--</a:t>
            </a:r>
            <a:br>
              <a:rPr lang="en-US" altLang="zh-TW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</a:br>
            <a:r>
              <a:rPr lang="zh-TW" altLang="en-US" cap="none" smtClean="0">
                <a:effectLst>
                  <a:outerShdw blurRad="38100" dist="38100" dir="2700000" algn="tl">
                    <a:srgbClr val="454545"/>
                  </a:outerShdw>
                </a:effectLst>
              </a:rPr>
              <a:t>管理程序與推動機制</a:t>
            </a:r>
          </a:p>
        </p:txBody>
      </p:sp>
      <p:pic>
        <p:nvPicPr>
          <p:cNvPr id="23554" name="Picture 4" descr="「行政院資安會報技服中心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9404350" y="0"/>
            <a:ext cx="27876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altLang="zh-TW" cap="none" smtClean="0"/>
              <a:t>GCB</a:t>
            </a:r>
            <a:r>
              <a:rPr lang="zh-TW" altLang="en-US" cap="none" smtClean="0"/>
              <a:t>緣起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85800" y="4870450"/>
            <a:ext cx="10820400" cy="1771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smtClean="0"/>
              <a:t>102</a:t>
            </a:r>
            <a:r>
              <a:rPr lang="zh-TW" altLang="en-US" sz="2800" smtClean="0"/>
              <a:t>年度起，由行政院國家資通安全會報技術服務中心（簡稱技服中心）參考</a:t>
            </a:r>
            <a:r>
              <a:rPr lang="en-US" altLang="zh-TW" sz="2800" smtClean="0"/>
              <a:t>USGCB</a:t>
            </a:r>
            <a:r>
              <a:rPr lang="zh-TW" altLang="en-US" sz="2800" smtClean="0"/>
              <a:t>，發展我國之政府組態基準（</a:t>
            </a:r>
            <a:r>
              <a:rPr lang="en-US" altLang="zh-TW" sz="2800" smtClean="0"/>
              <a:t>Government Configuration Baseline</a:t>
            </a:r>
            <a:r>
              <a:rPr lang="zh-TW" altLang="en-US" sz="2800" smtClean="0"/>
              <a:t>，</a:t>
            </a:r>
            <a:r>
              <a:rPr lang="en-US" altLang="zh-TW" sz="2800" smtClean="0"/>
              <a:t>GCB</a:t>
            </a:r>
            <a:r>
              <a:rPr lang="zh-TW" altLang="en-US" sz="2800" smtClean="0"/>
              <a:t>）</a:t>
            </a:r>
          </a:p>
        </p:txBody>
      </p:sp>
      <p:pic>
        <p:nvPicPr>
          <p:cNvPr id="29705" name="Picture 9" descr="「CSIS, Center for Strategic and International Studies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1158875"/>
            <a:ext cx="85820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930275" y="1889125"/>
            <a:ext cx="9420225" cy="2979738"/>
            <a:chOff x="993" y="1170"/>
            <a:chExt cx="5934" cy="1877"/>
          </a:xfrm>
        </p:grpSpPr>
        <p:pic>
          <p:nvPicPr>
            <p:cNvPr id="24581" name="Picture 13" descr="「USGCB」的圖片搜尋結果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90000"/>
            </a:blip>
            <a:srcRect/>
            <a:stretch>
              <a:fillRect/>
            </a:stretch>
          </p:blipFill>
          <p:spPr bwMode="auto">
            <a:xfrm>
              <a:off x="3775" y="1170"/>
              <a:ext cx="3152" cy="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Rectangle 14"/>
            <p:cNvSpPr>
              <a:spLocks noChangeArrowheads="1"/>
            </p:cNvSpPr>
            <p:nvPr/>
          </p:nvSpPr>
          <p:spPr bwMode="auto">
            <a:xfrm>
              <a:off x="993" y="2533"/>
              <a:ext cx="4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zh-TW"/>
                <a:t>USGCB</a:t>
              </a:r>
              <a:r>
                <a:rPr lang="zh-TW" altLang="en-US"/>
                <a:t>（</a:t>
              </a:r>
              <a:r>
                <a:rPr lang="en-US" altLang="zh-TW"/>
                <a:t>The United States Government Configuration Baseline,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>
            <a:lum bright="-24000" contrast="48000"/>
          </a:blip>
          <a:srcRect/>
          <a:stretch>
            <a:fillRect/>
          </a:stretch>
        </p:blipFill>
        <p:spPr bwMode="auto">
          <a:xfrm>
            <a:off x="1031875" y="804863"/>
            <a:ext cx="9799638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zh-TW" altLang="en-US" cap="none" smtClean="0"/>
              <a:t>目的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793750" y="5600700"/>
            <a:ext cx="10820400" cy="10763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建立組態基準設定值基準，確保同個組織內的裝置具有相同安全設定，但各個組織仍可以依現況需求進行調整。確保各機關之電腦具有安全設定值，以減少政府機關資安事件</a:t>
            </a:r>
          </a:p>
        </p:txBody>
      </p:sp>
      <p:pic>
        <p:nvPicPr>
          <p:cNvPr id="26627" name="Picture 7" descr="「computer operating system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-12000"/>
          </a:blip>
          <a:srcRect/>
          <a:stretch>
            <a:fillRect/>
          </a:stretch>
        </p:blipFill>
        <p:spPr bwMode="auto">
          <a:xfrm>
            <a:off x="533400" y="1012825"/>
            <a:ext cx="34321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「browser」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538" y="569913"/>
            <a:ext cx="2973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 descr="相關圖片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7" r="7585"/>
          <a:stretch>
            <a:fillRect/>
          </a:stretch>
        </p:blipFill>
        <p:spPr bwMode="auto">
          <a:xfrm>
            <a:off x="8142288" y="2057400"/>
            <a:ext cx="30495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「server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4088" y="2840038"/>
            <a:ext cx="48387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zh-TW" altLang="en-US" cap="none" smtClean="0"/>
              <a:t>政府推動歷程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685800" y="2946400"/>
            <a:ext cx="10820400" cy="1292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smtClean="0"/>
              <a:t>102</a:t>
            </a:r>
            <a:r>
              <a:rPr lang="zh-TW" altLang="en-US" smtClean="0"/>
              <a:t>年</a:t>
            </a:r>
            <a:r>
              <a:rPr lang="en-US" altLang="zh-TW" smtClean="0"/>
              <a:t>5</a:t>
            </a:r>
            <a:r>
              <a:rPr lang="zh-TW" altLang="en-US" smtClean="0"/>
              <a:t>月</a:t>
            </a:r>
            <a:r>
              <a:rPr lang="en-US" altLang="zh-TW" smtClean="0"/>
              <a:t>30</a:t>
            </a:r>
            <a:r>
              <a:rPr lang="zh-TW" altLang="en-US" smtClean="0"/>
              <a:t>日，行政院國家資通安全會報第</a:t>
            </a:r>
            <a:r>
              <a:rPr lang="en-US" altLang="zh-TW" smtClean="0"/>
              <a:t>24</a:t>
            </a:r>
            <a:r>
              <a:rPr lang="zh-TW" altLang="en-US" smtClean="0"/>
              <a:t>次委員會會議啟動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sz="1800" smtClean="0"/>
              <a:t>Windows 7</a:t>
            </a:r>
            <a:r>
              <a:rPr lang="zh-TW" altLang="en-US" sz="1800" smtClean="0"/>
              <a:t>（不得降級使用）</a:t>
            </a:r>
            <a:r>
              <a:rPr lang="en-US" altLang="zh-TW" sz="1800" smtClean="0"/>
              <a:t>IE 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1800" smtClean="0"/>
              <a:t>現行系統取得</a:t>
            </a:r>
            <a:r>
              <a:rPr lang="en-US" altLang="zh-TW" sz="1800" smtClean="0"/>
              <a:t>ActiveX</a:t>
            </a:r>
            <a:r>
              <a:rPr lang="zh-TW" altLang="en-US" sz="1800" smtClean="0"/>
              <a:t>簽章等作業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1800" smtClean="0"/>
              <a:t>防火牆設定規定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471488"/>
            <a:ext cx="11768137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zh-TW" altLang="en-US" cap="none" smtClean="0"/>
              <a:t>政府組態基準公告平台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/>
          <a:stretch>
            <a:fillRect/>
          </a:stretch>
        </p:blipFill>
        <p:spPr bwMode="auto">
          <a:xfrm>
            <a:off x="1951038" y="2116138"/>
            <a:ext cx="78486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zh-TW" altLang="en-US" cap="none" smtClean="0"/>
              <a:t>本所</a:t>
            </a:r>
            <a:r>
              <a:rPr lang="en-US" altLang="zh-TW" cap="none" smtClean="0"/>
              <a:t>GCB</a:t>
            </a:r>
            <a:r>
              <a:rPr lang="zh-TW" altLang="en-US" cap="none" smtClean="0"/>
              <a:t>處理機制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6653213" y="1987550"/>
            <a:ext cx="2806700" cy="13033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接獲國家資通安全會報技術服務中心通知（來文、電子郵件、簡訊）</a:t>
            </a:r>
          </a:p>
        </p:txBody>
      </p:sp>
      <p:grpSp>
        <p:nvGrpSpPr>
          <p:cNvPr id="29699" name="群組 8"/>
          <p:cNvGrpSpPr>
            <a:grpSpLocks/>
          </p:cNvGrpSpPr>
          <p:nvPr/>
        </p:nvGrpSpPr>
        <p:grpSpPr bwMode="auto">
          <a:xfrm>
            <a:off x="612775" y="1076325"/>
            <a:ext cx="4730750" cy="5781675"/>
            <a:chOff x="0" y="0"/>
            <a:chExt cx="2933479" cy="3585624"/>
          </a:xfrm>
        </p:grpSpPr>
        <p:grpSp>
          <p:nvGrpSpPr>
            <p:cNvPr id="29703" name="群組 9"/>
            <p:cNvGrpSpPr>
              <a:grpSpLocks/>
            </p:cNvGrpSpPr>
            <p:nvPr/>
          </p:nvGrpSpPr>
          <p:grpSpPr bwMode="auto">
            <a:xfrm>
              <a:off x="0" y="0"/>
              <a:ext cx="2933479" cy="3585624"/>
              <a:chOff x="0" y="0"/>
              <a:chExt cx="2933479" cy="3585624"/>
            </a:xfrm>
          </p:grpSpPr>
          <p:sp>
            <p:nvSpPr>
              <p:cNvPr id="29709" name="流程圖: 結束點 15"/>
              <p:cNvSpPr>
                <a:spLocks noChangeArrowheads="1"/>
              </p:cNvSpPr>
              <p:nvPr/>
            </p:nvSpPr>
            <p:spPr bwMode="auto">
              <a:xfrm>
                <a:off x="1534602" y="0"/>
                <a:ext cx="1049572" cy="421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A41F1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zh-TW" b="1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開始</a:t>
                </a:r>
                <a:endParaRPr kumimoji="0" lang="zh-TW">
                  <a:solidFill>
                    <a:srgbClr val="FF00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10" name="流程圖: 程序 16"/>
              <p:cNvSpPr>
                <a:spLocks noChangeArrowheads="1"/>
              </p:cNvSpPr>
              <p:nvPr/>
            </p:nvSpPr>
            <p:spPr bwMode="auto">
              <a:xfrm>
                <a:off x="1192696" y="644056"/>
                <a:ext cx="1740783" cy="492981"/>
              </a:xfrm>
              <a:prstGeom prst="flowChartProcess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A41F1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匯入</a:t>
                </a:r>
                <a:r>
                  <a:rPr kumimoji="0" lang="en-US" alt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GPO</a:t>
                </a:r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至</a:t>
                </a:r>
                <a:r>
                  <a:rPr kumimoji="0" lang="en-US" alt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AD</a:t>
                </a:r>
                <a:endParaRPr kumimoji="0" lang="zh-TW" alt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11" name="流程圖: 程序 17"/>
              <p:cNvSpPr>
                <a:spLocks noChangeArrowheads="1"/>
              </p:cNvSpPr>
              <p:nvPr/>
            </p:nvSpPr>
            <p:spPr bwMode="auto">
              <a:xfrm>
                <a:off x="1192696" y="1335819"/>
                <a:ext cx="1740783" cy="834887"/>
              </a:xfrm>
              <a:prstGeom prst="flowChartProcess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A41F1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將已匯入</a:t>
                </a:r>
                <a:r>
                  <a:rPr kumimoji="0" lang="en-US" alt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GPO</a:t>
                </a:r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的群</a:t>
                </a:r>
                <a:endParaRPr kumimoji="0" 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組原則物件連結至</a:t>
                </a:r>
                <a:endParaRPr kumimoji="0" 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組織單位</a:t>
                </a:r>
                <a:r>
                  <a:rPr kumimoji="0" lang="en-US" alt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(OU)</a:t>
                </a:r>
                <a:endParaRPr kumimoji="0" lang="zh-TW" alt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12" name="流程圖: 程序 18"/>
              <p:cNvSpPr>
                <a:spLocks noChangeArrowheads="1"/>
              </p:cNvSpPr>
              <p:nvPr/>
            </p:nvSpPr>
            <p:spPr bwMode="auto">
              <a:xfrm>
                <a:off x="1192696" y="2345635"/>
                <a:ext cx="1740783" cy="572494"/>
              </a:xfrm>
              <a:prstGeom prst="flowChartProcess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A41F1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使用者電腦登入網域，</a:t>
                </a:r>
                <a:endParaRPr kumimoji="0" 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ctr"/>
                <a:r>
                  <a:rPr kumimoji="0" lang="zh-TW" b="1">
                    <a:solidFill>
                      <a:srgbClr val="003300"/>
                    </a:solidFill>
                    <a:latin typeface="Century Gothic" pitchFamily="34" charset="0"/>
                    <a:cs typeface="Times New Roman" pitchFamily="18" charset="0"/>
                  </a:rPr>
                  <a:t>套用群組原則</a:t>
                </a:r>
                <a:endParaRPr kumimoji="0" lang="zh-TW">
                  <a:solidFill>
                    <a:srgbClr val="0033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13" name="流程圖: 結束點 19"/>
              <p:cNvSpPr>
                <a:spLocks noChangeArrowheads="1"/>
              </p:cNvSpPr>
              <p:nvPr/>
            </p:nvSpPr>
            <p:spPr bwMode="auto">
              <a:xfrm>
                <a:off x="1534602" y="3164619"/>
                <a:ext cx="1049020" cy="421005"/>
              </a:xfrm>
              <a:prstGeom prst="flowChartTerminator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B05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A41F1A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zh-TW" b="1">
                    <a:solidFill>
                      <a:srgbClr val="FF0000"/>
                    </a:solidFill>
                    <a:latin typeface="Century Gothic" pitchFamily="34" charset="0"/>
                    <a:cs typeface="Times New Roman" pitchFamily="18" charset="0"/>
                  </a:rPr>
                  <a:t>結束</a:t>
                </a:r>
                <a:endParaRPr kumimoji="0" lang="zh-TW">
                  <a:solidFill>
                    <a:srgbClr val="FF0000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14" name="流程圖: 文件 20"/>
              <p:cNvSpPr>
                <a:spLocks noChangeArrowheads="1"/>
              </p:cNvSpPr>
              <p:nvPr/>
            </p:nvSpPr>
            <p:spPr bwMode="auto">
              <a:xfrm>
                <a:off x="0" y="644056"/>
                <a:ext cx="795131" cy="453224"/>
              </a:xfrm>
              <a:prstGeom prst="flowChartDocumen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4A9BDC"/>
                  </a:gs>
                </a:gsLst>
                <a:path path="rect">
                  <a:fillToRect l="50000" t="50000" r="50000" b="50000"/>
                </a:path>
              </a:gradFill>
              <a:ln w="12700" algn="ctr">
                <a:solidFill>
                  <a:srgbClr val="3471A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en-US" altLang="zh-TW" b="1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GPO</a:t>
                </a:r>
                <a:r>
                  <a:rPr kumimoji="0" lang="zh-TW" b="1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檔</a:t>
                </a:r>
                <a:endParaRPr kumimoji="0" lang="zh-TW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直線單箭頭接點 10"/>
            <p:cNvCxnSpPr/>
            <p:nvPr/>
          </p:nvCxnSpPr>
          <p:spPr>
            <a:xfrm>
              <a:off x="795386" y="826997"/>
              <a:ext cx="4134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2067217" y="429251"/>
              <a:ext cx="0" cy="214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2067217" y="1129245"/>
              <a:ext cx="0" cy="214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>
              <a:off x="2067217" y="2170868"/>
              <a:ext cx="0" cy="214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2067217" y="2925995"/>
              <a:ext cx="0" cy="214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0" name="Line 18"/>
          <p:cNvSpPr>
            <a:spLocks noChangeShapeType="1"/>
          </p:cNvSpPr>
          <p:nvPr/>
        </p:nvSpPr>
        <p:spPr bwMode="auto">
          <a:xfrm flipH="1" flipV="1">
            <a:off x="4830763" y="1387475"/>
            <a:ext cx="1720850" cy="1247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6829425" y="5153025"/>
            <a:ext cx="3463925" cy="14636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zh-TW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例外評估與排除</a:t>
            </a:r>
          </a:p>
        </p:txBody>
      </p:sp>
      <p:sp>
        <p:nvSpPr>
          <p:cNvPr id="29702" name="Line 23"/>
          <p:cNvSpPr>
            <a:spLocks noChangeShapeType="1"/>
          </p:cNvSpPr>
          <p:nvPr/>
        </p:nvSpPr>
        <p:spPr bwMode="auto">
          <a:xfrm flipV="1">
            <a:off x="4916488" y="5895975"/>
            <a:ext cx="1849437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411</TotalTime>
  <Words>777</Words>
  <Application>Microsoft Office PowerPoint</Application>
  <PresentationFormat>自訂</PresentationFormat>
  <Paragraphs>118</Paragraphs>
  <Slides>27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飛機雲</vt:lpstr>
      <vt:lpstr>行政人員座談會 </vt:lpstr>
      <vt:lpstr>大綱</vt:lpstr>
      <vt:lpstr>本所推動政府組態基準（GCB）-- 管理程序與推動機制</vt:lpstr>
      <vt:lpstr>GCB緣起</vt:lpstr>
      <vt:lpstr>PowerPoint 簡報</vt:lpstr>
      <vt:lpstr>目的</vt:lpstr>
      <vt:lpstr>政府推動歷程</vt:lpstr>
      <vt:lpstr>政府組態基準公告平台</vt:lpstr>
      <vt:lpstr>本所GCB處理機制</vt:lpstr>
      <vt:lpstr>本所軟體資產管理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各單位配合事項</vt:lpstr>
      <vt:lpstr>各單位配合事項</vt:lpstr>
      <vt:lpstr>更新使用端防毒軟體</vt:lpstr>
      <vt:lpstr>PowerPoint 簡報</vt:lpstr>
      <vt:lpstr>表單系統新增服務</vt:lpstr>
      <vt:lpstr>PowerPoint 簡報</vt:lpstr>
      <vt:lpstr>PowerPoint 簡報</vt:lpstr>
      <vt:lpstr>討論與結語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黃亮勳</dc:creator>
  <cp:lastModifiedBy>劉美玲</cp:lastModifiedBy>
  <cp:revision>14</cp:revision>
  <dcterms:created xsi:type="dcterms:W3CDTF">2017-10-30T08:51:02Z</dcterms:created>
  <dcterms:modified xsi:type="dcterms:W3CDTF">2017-12-26T00:53:35Z</dcterms:modified>
</cp:coreProperties>
</file>