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71" r:id="rId2"/>
    <p:sldId id="273" r:id="rId3"/>
    <p:sldId id="367" r:id="rId4"/>
    <p:sldId id="352" r:id="rId5"/>
    <p:sldId id="353" r:id="rId6"/>
    <p:sldId id="366" r:id="rId7"/>
    <p:sldId id="359" r:id="rId8"/>
    <p:sldId id="364" r:id="rId9"/>
    <p:sldId id="355" r:id="rId10"/>
    <p:sldId id="368" r:id="rId11"/>
    <p:sldId id="360" r:id="rId12"/>
    <p:sldId id="365" r:id="rId13"/>
    <p:sldId id="369" r:id="rId14"/>
    <p:sldId id="370" r:id="rId15"/>
    <p:sldId id="371" r:id="rId16"/>
    <p:sldId id="372" r:id="rId17"/>
    <p:sldId id="374" r:id="rId18"/>
    <p:sldId id="375" r:id="rId19"/>
    <p:sldId id="309" r:id="rId20"/>
  </p:sldIdLst>
  <p:sldSz cx="9906000" cy="6858000" type="A4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1424F52-FD57-44AB-8150-5FFD17E75DFA}">
          <p14:sldIdLst>
            <p14:sldId id="271"/>
            <p14:sldId id="273"/>
            <p14:sldId id="367"/>
            <p14:sldId id="352"/>
            <p14:sldId id="353"/>
            <p14:sldId id="366"/>
            <p14:sldId id="359"/>
            <p14:sldId id="364"/>
            <p14:sldId id="355"/>
            <p14:sldId id="368"/>
            <p14:sldId id="360"/>
            <p14:sldId id="365"/>
            <p14:sldId id="369"/>
            <p14:sldId id="370"/>
            <p14:sldId id="371"/>
            <p14:sldId id="372"/>
            <p14:sldId id="374"/>
            <p14:sldId id="37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6633"/>
    <a:srgbClr val="66FFFF"/>
    <a:srgbClr val="3399FF"/>
    <a:srgbClr val="9933FF"/>
    <a:srgbClr val="FF5050"/>
    <a:srgbClr val="336600"/>
    <a:srgbClr val="00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2597" autoAdjust="0"/>
  </p:normalViewPr>
  <p:slideViewPr>
    <p:cSldViewPr showGuides="1">
      <p:cViewPr>
        <p:scale>
          <a:sx n="70" d="100"/>
          <a:sy n="70" d="100"/>
        </p:scale>
        <p:origin x="-1008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977EF90-B1E6-4232-B981-D614E8A400BE}" type="datetimeFigureOut">
              <a:rPr lang="zh-TW" altLang="en-US"/>
              <a:pPr>
                <a:defRPr/>
              </a:pPr>
              <a:t>2017/11/9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FAA740C-B495-454C-8A13-9E2A6346D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40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DEFE772-9F70-44AA-AA00-AC27C1DF6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659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63B918-F089-4699-8422-5FC37EF55ACB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14A9C1-608C-41C1-B63D-D4B4774C7A48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467" indent="-285565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2256" indent="-228453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99157" indent="-228453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6063" indent="-228453" defTabSz="9201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2964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69867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6768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3671" indent="-228453" defTabSz="9201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6FC25-508E-4C9F-A499-0D7016CD36D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3212" cy="3727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205" y="4721229"/>
            <a:ext cx="5444806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8227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DD22C9E9-2CB7-4CBA-8802-D582EDCE4ADC}" type="slidenum">
              <a:rPr lang="en-US" altLang="zh-TW" sz="1200"/>
              <a:pPr algn="r" eaLnBrk="1" hangingPunct="1"/>
              <a:t>19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-INER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949950"/>
            <a:ext cx="936625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92488" y="6140450"/>
            <a:ext cx="374015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4E5F658-EC4A-45FF-87CA-303AD02D9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69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9B4C-84CB-40B0-8EE1-48536A5B01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832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3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3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7C8A9-7D89-4088-AD43-28EE01F042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67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0" y="188913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1025-735F-44B6-B082-6279B968D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1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0" y="1341438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B54A-5460-4143-ADE8-0CBD6CA445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02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E5BF-43FF-49FE-A08E-B67923F0B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78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59A-ADD8-4983-AD51-FADFAEA0EC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16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3F60-09C3-4D8F-93AB-FAEC6007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0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EDDF-E824-4AD3-A722-BB05B7C4DF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2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EC55-D9E3-46B8-BDA7-165D9EF14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5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4213-1680-44F4-BA37-C30E8C4D6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12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2C95-8FE6-4EA9-BB0A-E183B71C5E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72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35E2-2B53-480A-A9B1-2E88E7C26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9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4DE0-9F2D-4C79-8AD1-6A5A7EB3A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0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188913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341438"/>
            <a:ext cx="89154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BBFCA9F-857A-4F81-B2BC-FDFEF73B18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7475" y="1125538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475" y="6308725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Picture 9" descr="C-INERC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33375"/>
            <a:ext cx="1012825" cy="66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8575" y="6524625"/>
            <a:ext cx="267335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60.9:8080/hrm/hrm_index.js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AEC9BC-8D1C-44BC-86EA-EC9B0921B778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1124744"/>
            <a:ext cx="7645400" cy="4104481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綜合計畫組</a:t>
            </a:r>
            <a: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規劃及計畫管理科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106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年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11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月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14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五、人力工時系統主要功能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>
                <a:solidFill>
                  <a:srgbClr val="006600"/>
                </a:solidFill>
                <a:latin typeface="+mn-ea"/>
              </a:rPr>
              <a:t>-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權責電子化的核心系統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34560" y="1547658"/>
            <a:ext cx="89154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zh-TW" kern="0" smtClean="0"/>
          </a:p>
          <a:p>
            <a:endParaRPr lang="en-US" altLang="zh-TW" kern="0" dirty="0"/>
          </a:p>
        </p:txBody>
      </p:sp>
      <p:sp>
        <p:nvSpPr>
          <p:cNvPr id="20" name="矩形 19"/>
          <p:cNvSpPr/>
          <p:nvPr/>
        </p:nvSpPr>
        <p:spPr>
          <a:xfrm>
            <a:off x="1136576" y="1419741"/>
            <a:ext cx="1634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不同</a:t>
            </a:r>
            <a:r>
              <a:rPr lang="zh-TW" altLang="en-US" dirty="0" smtClean="0">
                <a:solidFill>
                  <a:schemeClr val="tx1"/>
                </a:solidFill>
              </a:rPr>
              <a:t>系統的計畫基本資料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44888" y="1419741"/>
            <a:ext cx="16561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人員</a:t>
            </a:r>
            <a:r>
              <a:rPr lang="zh-TW" altLang="en-US" dirty="0" smtClean="0">
                <a:solidFill>
                  <a:schemeClr val="tx1"/>
                </a:solidFill>
              </a:rPr>
              <a:t>基本資料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37176" y="1419741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年初規劃</a:t>
            </a:r>
            <a:r>
              <a:rPr lang="zh-TW" altLang="en-US" dirty="0">
                <a:solidFill>
                  <a:schemeClr val="tx1"/>
                </a:solidFill>
              </a:rPr>
              <a:t>執行之人力與</a:t>
            </a:r>
            <a:r>
              <a:rPr lang="zh-TW" altLang="en-US" dirty="0" smtClean="0">
                <a:solidFill>
                  <a:schemeClr val="tx1"/>
                </a:solidFill>
              </a:rPr>
              <a:t>計畫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流程圖: 磁碟 23"/>
          <p:cNvSpPr/>
          <p:nvPr/>
        </p:nvSpPr>
        <p:spPr>
          <a:xfrm>
            <a:off x="3872880" y="3147933"/>
            <a:ext cx="1944216" cy="108012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人力工時</a:t>
            </a:r>
            <a:r>
              <a:rPr lang="zh-TW" altLang="en-US" dirty="0" smtClean="0">
                <a:solidFill>
                  <a:schemeClr val="tx1"/>
                </a:solidFill>
              </a:rPr>
              <a:t>系統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即時線上資料庫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6496" y="3025621"/>
            <a:ext cx="2118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每天實際執行之人力與計畫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人力盤點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7" name="肘形接點 26"/>
          <p:cNvCxnSpPr>
            <a:stCxn id="20" idx="2"/>
            <a:endCxn id="24" idx="1"/>
          </p:cNvCxnSpPr>
          <p:nvPr/>
        </p:nvCxnSpPr>
        <p:spPr>
          <a:xfrm rot="16200000" flipH="1">
            <a:off x="2992506" y="1295451"/>
            <a:ext cx="813792" cy="28911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肘形接點 27"/>
          <p:cNvCxnSpPr>
            <a:stCxn id="21" idx="2"/>
            <a:endCxn id="24" idx="1"/>
          </p:cNvCxnSpPr>
          <p:nvPr/>
        </p:nvCxnSpPr>
        <p:spPr>
          <a:xfrm rot="16200000" flipH="1">
            <a:off x="4402088" y="2705033"/>
            <a:ext cx="813792" cy="7200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22" idx="2"/>
            <a:endCxn id="24" idx="1"/>
          </p:cNvCxnSpPr>
          <p:nvPr/>
        </p:nvCxnSpPr>
        <p:spPr>
          <a:xfrm rot="5400000">
            <a:off x="5806244" y="1372885"/>
            <a:ext cx="813792" cy="27363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stCxn id="25" idx="3"/>
            <a:endCxn id="24" idx="2"/>
          </p:cNvCxnSpPr>
          <p:nvPr/>
        </p:nvCxnSpPr>
        <p:spPr>
          <a:xfrm>
            <a:off x="2535232" y="3482821"/>
            <a:ext cx="1337648" cy="2051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805664" y="4804117"/>
            <a:ext cx="1656183" cy="9144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管理資訊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00472" y="4516085"/>
            <a:ext cx="2570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TW" altLang="en-US" dirty="0" smtClean="0"/>
              <a:t>配合組織運作進行人力</a:t>
            </a:r>
            <a:r>
              <a:rPr lang="zh-TW" altLang="en-US" dirty="0"/>
              <a:t>成本分析</a:t>
            </a:r>
            <a:endParaRPr lang="en-US" altLang="zh-TW" kern="0" dirty="0"/>
          </a:p>
          <a:p>
            <a:pPr marL="342900" indent="-342900">
              <a:buFontTx/>
              <a:buAutoNum type="arabicPeriod"/>
            </a:pPr>
            <a:r>
              <a:rPr lang="zh-TW" altLang="en-US" kern="0" dirty="0"/>
              <a:t>協助人力資源之管理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 smtClean="0"/>
              <a:t>提供不同觀點之管理資訊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全所、單位、計畫、個人</a:t>
            </a:r>
            <a:r>
              <a:rPr lang="en-US" altLang="zh-TW" dirty="0" smtClean="0"/>
              <a:t>)</a:t>
            </a:r>
          </a:p>
          <a:p>
            <a:pPr marL="342900" indent="-342900">
              <a:buAutoNum type="arabicPeriod"/>
            </a:pPr>
            <a:endParaRPr lang="en-US" altLang="zh-TW" kern="0" dirty="0" smtClean="0"/>
          </a:p>
          <a:p>
            <a:pPr marL="342900" indent="-342900">
              <a:buAutoNum type="arabicPeriod"/>
            </a:pPr>
            <a:endParaRPr lang="en-US" altLang="zh-TW" kern="0" dirty="0"/>
          </a:p>
        </p:txBody>
      </p:sp>
      <p:sp>
        <p:nvSpPr>
          <p:cNvPr id="34" name="矩形 33"/>
          <p:cNvSpPr/>
          <p:nvPr/>
        </p:nvSpPr>
        <p:spPr>
          <a:xfrm>
            <a:off x="5241032" y="4804117"/>
            <a:ext cx="1656183" cy="9144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提供</a:t>
            </a:r>
            <a:r>
              <a:rPr lang="zh-TW" altLang="en-US" dirty="0" smtClean="0">
                <a:solidFill>
                  <a:schemeClr val="tx1"/>
                </a:solidFill>
              </a:rPr>
              <a:t>其他資訊管理系統使用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5" name="肘形接點 34"/>
          <p:cNvCxnSpPr>
            <a:stCxn id="24" idx="3"/>
            <a:endCxn id="34" idx="0"/>
          </p:cNvCxnSpPr>
          <p:nvPr/>
        </p:nvCxnSpPr>
        <p:spPr>
          <a:xfrm rot="16200000" flipH="1">
            <a:off x="5169024" y="3904017"/>
            <a:ext cx="576064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24" idx="3"/>
            <a:endCxn id="32" idx="0"/>
          </p:cNvCxnSpPr>
          <p:nvPr/>
        </p:nvCxnSpPr>
        <p:spPr>
          <a:xfrm rot="5400000">
            <a:off x="3951340" y="3910469"/>
            <a:ext cx="576064" cy="12112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7041232" y="4571603"/>
            <a:ext cx="2570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人力工時系統擁有完整的計畫及人員資料，可提供其他資訊管理系統使用，例如論著</a:t>
            </a:r>
            <a:r>
              <a:rPr lang="zh-TW" altLang="en-US" dirty="0"/>
              <a:t>系統</a:t>
            </a:r>
            <a:r>
              <a:rPr lang="zh-TW" altLang="en-US" dirty="0" smtClean="0"/>
              <a:t>、專利</a:t>
            </a:r>
            <a:r>
              <a:rPr lang="zh-TW" altLang="en-US" dirty="0"/>
              <a:t>系統</a:t>
            </a:r>
            <a:r>
              <a:rPr lang="zh-TW" altLang="en-US" dirty="0" smtClean="0"/>
              <a:t>、差勤</a:t>
            </a:r>
            <a:r>
              <a:rPr lang="zh-TW" altLang="en-US" dirty="0"/>
              <a:t>系統</a:t>
            </a:r>
            <a:r>
              <a:rPr lang="zh-TW" altLang="en-US" dirty="0" smtClean="0"/>
              <a:t>等。</a:t>
            </a:r>
            <a:endParaRPr lang="en-US" altLang="zh-TW" kern="0" dirty="0" smtClean="0"/>
          </a:p>
          <a:p>
            <a:pPr marL="342900" indent="-342900">
              <a:buAutoNum type="arabicPeriod"/>
            </a:pP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32171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24744"/>
            <a:ext cx="8985448" cy="52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" y="1196752"/>
            <a:ext cx="973810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5805264"/>
            <a:ext cx="7667625" cy="720080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006600"/>
                </a:solidFill>
                <a:latin typeface="+mn-ea"/>
                <a:ea typeface="+mn-ea"/>
                <a:hlinkClick r:id="rId3"/>
              </a:rPr>
              <a:t>網址</a:t>
            </a:r>
            <a:r>
              <a:rPr lang="en-US" altLang="zh-TW" sz="2400" dirty="0" smtClean="0">
                <a:solidFill>
                  <a:srgbClr val="006600"/>
                </a:solidFill>
                <a:latin typeface="+mn-ea"/>
                <a:ea typeface="+mn-ea"/>
                <a:hlinkClick r:id="rId3"/>
              </a:rPr>
              <a:t>:http</a:t>
            </a:r>
            <a:r>
              <a:rPr lang="en-US" altLang="zh-TW" sz="2400" dirty="0">
                <a:solidFill>
                  <a:srgbClr val="006600"/>
                </a:solidFill>
                <a:latin typeface="+mn-ea"/>
                <a:ea typeface="+mn-ea"/>
                <a:hlinkClick r:id="rId3"/>
              </a:rPr>
              <a:t>://192.168.160.9:8080/hrm/hrm_index.jsp</a:t>
            </a:r>
            <a:endParaRPr lang="zh-TW" altLang="en-US" sz="2400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12</a:t>
            </a:fld>
            <a:endParaRPr lang="en-US" altLang="zh-TW" sz="1200"/>
          </a:p>
        </p:txBody>
      </p:sp>
      <p:sp>
        <p:nvSpPr>
          <p:cNvPr id="8" name="矩形 7"/>
          <p:cNvSpPr/>
          <p:nvPr/>
        </p:nvSpPr>
        <p:spPr>
          <a:xfrm>
            <a:off x="178786" y="2924944"/>
            <a:ext cx="848543" cy="78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777536" cy="35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輸入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規劃人力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13</a:t>
            </a:fld>
            <a:endParaRPr lang="en-US" altLang="zh-TW" sz="1200"/>
          </a:p>
        </p:txBody>
      </p:sp>
      <p:sp>
        <p:nvSpPr>
          <p:cNvPr id="8" name="矩形 7"/>
          <p:cNvSpPr/>
          <p:nvPr/>
        </p:nvSpPr>
        <p:spPr>
          <a:xfrm>
            <a:off x="178786" y="2852936"/>
            <a:ext cx="1389838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00872" y="2420888"/>
            <a:ext cx="4824536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8824" y="3573016"/>
            <a:ext cx="1008112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9675"/>
            <a:ext cx="9906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輸入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規劃人力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14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4664968" y="5295921"/>
            <a:ext cx="864096" cy="336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66875"/>
            <a:ext cx="8362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新增工作項目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1352600" y="3439950"/>
            <a:ext cx="2304256" cy="709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43013"/>
            <a:ext cx="95916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新增工作項目並送審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規劃人力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16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2360712" y="4797152"/>
            <a:ext cx="64807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60912" y="4304046"/>
            <a:ext cx="1152127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35481" y="1628800"/>
            <a:ext cx="1152127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906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填寫工時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17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5529064" y="1176244"/>
            <a:ext cx="64807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564904"/>
            <a:ext cx="164063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4808" y="3933056"/>
            <a:ext cx="668119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60" y="1321891"/>
            <a:ext cx="7639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/>
            </a:r>
            <a:b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</a:b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-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送審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工時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18</a:t>
            </a:fld>
            <a:endParaRPr lang="en-US" altLang="zh-TW" sz="1200"/>
          </a:p>
        </p:txBody>
      </p:sp>
      <p:sp>
        <p:nvSpPr>
          <p:cNvPr id="10" name="矩形 9"/>
          <p:cNvSpPr/>
          <p:nvPr/>
        </p:nvSpPr>
        <p:spPr>
          <a:xfrm>
            <a:off x="4088904" y="1165133"/>
            <a:ext cx="648072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6538" y="2863886"/>
            <a:ext cx="410158" cy="493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82843" y="3392996"/>
            <a:ext cx="1397949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33320" y="1165133"/>
            <a:ext cx="1427290" cy="739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861FC95D-F3E4-4E71-BB08-59F6B8BBD169}" type="slidenum">
              <a:rPr lang="en-US" altLang="zh-TW" sz="1200"/>
              <a:pPr algn="r" eaLnBrk="1" hangingPunct="1"/>
              <a:t>19</a:t>
            </a:fld>
            <a:endParaRPr lang="en-US" altLang="zh-TW" sz="1200"/>
          </a:p>
        </p:txBody>
      </p:sp>
      <p:sp>
        <p:nvSpPr>
          <p:cNvPr id="181253" name="Rectangle 16"/>
          <p:cNvSpPr>
            <a:spLocks noChangeArrowheads="1"/>
          </p:cNvSpPr>
          <p:nvPr/>
        </p:nvSpPr>
        <p:spPr bwMode="auto">
          <a:xfrm>
            <a:off x="853826" y="2636316"/>
            <a:ext cx="82756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9" tIns="52139" rIns="104279" bIns="52139" anchor="ctr"/>
          <a:lstStyle>
            <a:lvl1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1pPr>
            <a:lvl2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8800" dirty="0"/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AAC276-8FD4-47BE-81D1-DC52BFCABB84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</a:rPr>
              <a:t>簡報大綱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76363"/>
            <a:ext cx="8420100" cy="48609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/>
              <a:t>一</a:t>
            </a:r>
            <a:r>
              <a:rPr lang="zh-TW" altLang="en-US" sz="3600" dirty="0" smtClean="0"/>
              <a:t>、組織</a:t>
            </a:r>
            <a:r>
              <a:rPr lang="zh-TW" altLang="en-US" sz="3600" dirty="0"/>
              <a:t>沿革與</a:t>
            </a:r>
            <a:r>
              <a:rPr lang="zh-TW" altLang="en-US" sz="3600" dirty="0" smtClean="0"/>
              <a:t>現況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二、綜計組簡介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三、</a:t>
            </a:r>
            <a:r>
              <a:rPr lang="en-US" altLang="zh-TW" sz="3600" dirty="0"/>
              <a:t>KPI</a:t>
            </a:r>
            <a:r>
              <a:rPr lang="zh-TW" altLang="en-US" sz="3600" dirty="0"/>
              <a:t>簡介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四、論著系統簡介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五、</a:t>
            </a:r>
            <a:r>
              <a:rPr lang="zh-TW" altLang="en-US" sz="3600" dirty="0"/>
              <a:t>人力工時系統簡介</a:t>
            </a:r>
            <a:endParaRPr kumimoji="0"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3600" dirty="0" smtClean="0"/>
          </a:p>
          <a:p>
            <a:pPr eaLnBrk="1" hangingPunct="1"/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85E7-61BC-461B-99EC-1FA7AD908285}" type="slidenum">
              <a:rPr lang="en-US" altLang="zh-TW"/>
              <a:pPr>
                <a:defRPr/>
              </a:pPr>
              <a:t>3</a:t>
            </a:fld>
            <a:endParaRPr lang="en-US" altLang="zh-TW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274" y="897308"/>
            <a:ext cx="9631111" cy="5628939"/>
            <a:chOff x="0" y="321"/>
            <a:chExt cx="6240" cy="3662"/>
          </a:xfrm>
          <a:solidFill>
            <a:schemeClr val="bg1"/>
          </a:solidFill>
        </p:grpSpPr>
        <p:pic>
          <p:nvPicPr>
            <p:cNvPr id="4101" name="Picture 2" descr="006_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"/>
              <a:ext cx="6240" cy="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Line 3"/>
            <p:cNvSpPr>
              <a:spLocks noChangeShapeType="1"/>
            </p:cNvSpPr>
            <p:nvPr/>
          </p:nvSpPr>
          <p:spPr bwMode="auto">
            <a:xfrm>
              <a:off x="1968" y="2368"/>
              <a:ext cx="72" cy="1344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" name="Line 4"/>
            <p:cNvSpPr>
              <a:spLocks noChangeShapeType="1"/>
            </p:cNvSpPr>
            <p:nvPr/>
          </p:nvSpPr>
          <p:spPr bwMode="auto">
            <a:xfrm flipV="1">
              <a:off x="2032" y="2968"/>
              <a:ext cx="3200" cy="75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4" name="Line 5"/>
            <p:cNvSpPr>
              <a:spLocks noChangeShapeType="1"/>
            </p:cNvSpPr>
            <p:nvPr/>
          </p:nvSpPr>
          <p:spPr bwMode="auto">
            <a:xfrm flipH="1" flipV="1">
              <a:off x="5184" y="2239"/>
              <a:ext cx="39" cy="747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 flipV="1">
              <a:off x="1976" y="1088"/>
              <a:ext cx="1264" cy="127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 flipV="1">
              <a:off x="3264" y="968"/>
              <a:ext cx="504" cy="104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3776" y="984"/>
              <a:ext cx="84" cy="934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4334" y="728"/>
              <a:ext cx="810" cy="346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H="1" flipV="1">
              <a:off x="4772" y="1492"/>
              <a:ext cx="39" cy="747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>
              <a:off x="4825" y="2254"/>
              <a:ext cx="351" cy="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H="1" flipV="1">
              <a:off x="5139" y="707"/>
              <a:ext cx="39" cy="747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 flipV="1">
              <a:off x="4788" y="1482"/>
              <a:ext cx="368" cy="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Line 15"/>
            <p:cNvSpPr>
              <a:spLocks noChangeShapeType="1"/>
            </p:cNvSpPr>
            <p:nvPr/>
          </p:nvSpPr>
          <p:spPr bwMode="auto">
            <a:xfrm flipV="1">
              <a:off x="3869" y="1899"/>
              <a:ext cx="292" cy="9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H="1" flipV="1">
              <a:off x="4334" y="1046"/>
              <a:ext cx="31" cy="68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 flipH="1">
              <a:off x="4166" y="1728"/>
              <a:ext cx="175" cy="8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>
              <a:off x="4157" y="1753"/>
              <a:ext cx="9" cy="159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4739398" y="1956360"/>
            <a:ext cx="214742" cy="504825"/>
          </a:xfrm>
          <a:prstGeom prst="downArrow">
            <a:avLst>
              <a:gd name="adj1" fmla="val 50000"/>
              <a:gd name="adj2" fmla="val 1622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220" tIns="45613" rIns="91220" bIns="45613" anchor="ctr"/>
          <a:lstStyle>
            <a:lvl1pPr eaLnBrk="0" hangingPunct="0">
              <a:spcBef>
                <a:spcPct val="20000"/>
              </a:spcBef>
              <a:buClr>
                <a:srgbClr val="FF6699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FF"/>
              </a:buClr>
              <a:buSzPct val="120000"/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400">
              <a:solidFill>
                <a:srgbClr val="0000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 flipH="1">
            <a:off x="5027306" y="2592301"/>
            <a:ext cx="490537" cy="460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20" tIns="45613" rIns="91220" bIns="45613"/>
          <a:lstStyle/>
          <a:p>
            <a:endParaRPr lang="zh-TW" altLang="en-US"/>
          </a:p>
        </p:txBody>
      </p:sp>
      <p:sp>
        <p:nvSpPr>
          <p:cNvPr id="25" name="橢圓 24"/>
          <p:cNvSpPr/>
          <p:nvPr/>
        </p:nvSpPr>
        <p:spPr bwMode="auto">
          <a:xfrm>
            <a:off x="4694833" y="3630304"/>
            <a:ext cx="177421" cy="15012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700" rIns="91398" bIns="45700" numCol="1" rtlCol="0" anchor="t" anchorCtr="0" compatLnSpc="1">
            <a:prstTxWarp prst="textNoShape">
              <a:avLst/>
            </a:prstTxWarp>
          </a:bodyPr>
          <a:lstStyle/>
          <a:p>
            <a:pPr defTabSz="913985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523913" y="15490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大門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82681"/>
              </p:ext>
            </p:extLst>
          </p:nvPr>
        </p:nvGraphicFramePr>
        <p:xfrm>
          <a:off x="68206" y="938021"/>
          <a:ext cx="403377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90"/>
                <a:gridCol w="328158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</a:rPr>
                        <a:t>面積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公頃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</a:rPr>
                        <a:t>建物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百餘棟實驗室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建築物</a:t>
                      </a:r>
                    </a:p>
                    <a:p>
                      <a:pPr algn="l"/>
                      <a:r>
                        <a:rPr lang="zh-TW" altLang="en-US" sz="2000" b="1" dirty="0" smtClean="0"/>
                        <a:t> 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約</a:t>
                      </a:r>
                      <a:r>
                        <a:rPr lang="en-US" altLang="zh-TW" sz="2000" b="1" dirty="0" smtClean="0"/>
                        <a:t>30</a:t>
                      </a:r>
                      <a:r>
                        <a:rPr lang="zh-TW" altLang="en-US" sz="2000" b="1" dirty="0" smtClean="0"/>
                        <a:t>類研發技術實驗室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/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0000FF"/>
                          </a:solidFill>
                        </a:rPr>
                        <a:t>人員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/>
                        <a:t>約</a:t>
                      </a:r>
                      <a:r>
                        <a:rPr lang="en-US" altLang="zh-TW" sz="2000" b="1" dirty="0" smtClean="0"/>
                        <a:t>1300</a:t>
                      </a:r>
                      <a:r>
                        <a:rPr lang="zh-TW" altLang="en-US" sz="2000" b="1" dirty="0" smtClean="0"/>
                        <a:t>人</a:t>
                      </a:r>
                    </a:p>
                    <a:p>
                      <a:pPr algn="l"/>
                      <a:r>
                        <a:rPr lang="zh-TW" altLang="en-US" sz="2000" b="1" dirty="0" smtClean="0"/>
                        <a:t>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編制</a:t>
                      </a:r>
                      <a:r>
                        <a:rPr lang="en-US" altLang="zh-TW" sz="2000" b="1" dirty="0" smtClean="0"/>
                        <a:t>65%</a:t>
                      </a:r>
                      <a:r>
                        <a:rPr lang="zh-TW" altLang="en-US" sz="2000" b="1" dirty="0" smtClean="0">
                          <a:latin typeface="新細明體"/>
                          <a:ea typeface="新細明體"/>
                        </a:rPr>
                        <a:t>；</a:t>
                      </a:r>
                      <a:r>
                        <a:rPr lang="zh-TW" altLang="en-US" sz="2000" b="1" dirty="0" smtClean="0"/>
                        <a:t>替役外聘</a:t>
                      </a:r>
                      <a:r>
                        <a:rPr lang="en-US" altLang="zh-TW" sz="2000" b="1" dirty="0" smtClean="0"/>
                        <a:t>35%)</a:t>
                      </a:r>
                      <a:endParaRPr lang="zh-TW" altLang="en-US" sz="2000" b="1" dirty="0">
                        <a:solidFill>
                          <a:srgbClr val="FF010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9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4304898" y="3062288"/>
            <a:ext cx="1035050" cy="322262"/>
          </a:xfrm>
          <a:prstGeom prst="wedgeRoundRectCallout">
            <a:avLst>
              <a:gd name="adj1" fmla="val -1227"/>
              <a:gd name="adj2" fmla="val 135222"/>
              <a:gd name="adj3" fmla="val 16667"/>
            </a:avLst>
          </a:prstGeom>
          <a:solidFill>
            <a:schemeClr val="bg1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TW" altLang="en-US" sz="1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我們在這裡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872836" y="477981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中科院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827820" y="333895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中科院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363663" y="-27384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</a:t>
            </a:r>
            <a:r>
              <a:rPr lang="zh-TW" altLang="en-US" dirty="0">
                <a:solidFill>
                  <a:srgbClr val="006600"/>
                </a:solidFill>
              </a:rPr>
              <a:t>、核能研究所</a:t>
            </a:r>
            <a:r>
              <a:rPr lang="zh-TW" altLang="en-US" dirty="0" smtClean="0">
                <a:solidFill>
                  <a:srgbClr val="006600"/>
                </a:solidFill>
              </a:rPr>
              <a:t>全貌</a:t>
            </a:r>
            <a:endParaRPr lang="zh-TW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9E2-3931-4807-B27E-B3F25A14E66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48988" name="Line 60"/>
          <p:cNvSpPr>
            <a:spLocks noChangeShapeType="1"/>
          </p:cNvSpPr>
          <p:nvPr/>
        </p:nvSpPr>
        <p:spPr bwMode="auto">
          <a:xfrm>
            <a:off x="1889128" y="3840163"/>
            <a:ext cx="1057275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0" name="AutoShape 62"/>
          <p:cNvSpPr>
            <a:spLocks noChangeAspect="1" noChangeArrowheads="1" noTextEdit="1"/>
          </p:cNvSpPr>
          <p:nvPr/>
        </p:nvSpPr>
        <p:spPr bwMode="auto">
          <a:xfrm>
            <a:off x="220666" y="857250"/>
            <a:ext cx="946467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1" name="Line 63"/>
          <p:cNvSpPr>
            <a:spLocks noChangeShapeType="1"/>
          </p:cNvSpPr>
          <p:nvPr/>
        </p:nvSpPr>
        <p:spPr bwMode="auto">
          <a:xfrm>
            <a:off x="4264028" y="3048000"/>
            <a:ext cx="3175" cy="78740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2" name="Line 64"/>
          <p:cNvSpPr>
            <a:spLocks noChangeShapeType="1"/>
          </p:cNvSpPr>
          <p:nvPr/>
        </p:nvSpPr>
        <p:spPr bwMode="auto">
          <a:xfrm>
            <a:off x="2892428" y="3836988"/>
            <a:ext cx="4735513" cy="0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3" name="Line 65"/>
          <p:cNvSpPr>
            <a:spLocks noChangeShapeType="1"/>
          </p:cNvSpPr>
          <p:nvPr/>
        </p:nvSpPr>
        <p:spPr bwMode="auto">
          <a:xfrm>
            <a:off x="1912941" y="2933700"/>
            <a:ext cx="3175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4" name="Rectangle 66"/>
          <p:cNvSpPr>
            <a:spLocks noChangeArrowheads="1"/>
          </p:cNvSpPr>
          <p:nvPr/>
        </p:nvSpPr>
        <p:spPr bwMode="auto">
          <a:xfrm>
            <a:off x="258763" y="2805116"/>
            <a:ext cx="1350962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5" name="Rectangle 67"/>
          <p:cNvSpPr>
            <a:spLocks noChangeArrowheads="1"/>
          </p:cNvSpPr>
          <p:nvPr/>
        </p:nvSpPr>
        <p:spPr bwMode="auto">
          <a:xfrm>
            <a:off x="433313" y="2871788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行政院</a:t>
            </a:r>
          </a:p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原子能委員會</a:t>
            </a:r>
          </a:p>
        </p:txBody>
      </p:sp>
      <p:sp>
        <p:nvSpPr>
          <p:cNvPr id="1148996" name="Rectangle 68"/>
          <p:cNvSpPr>
            <a:spLocks noChangeArrowheads="1"/>
          </p:cNvSpPr>
          <p:nvPr/>
        </p:nvSpPr>
        <p:spPr bwMode="auto">
          <a:xfrm>
            <a:off x="258763" y="3630616"/>
            <a:ext cx="1350962" cy="527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7" name="Rectangle 69"/>
          <p:cNvSpPr>
            <a:spLocks noChangeArrowheads="1"/>
          </p:cNvSpPr>
          <p:nvPr/>
        </p:nvSpPr>
        <p:spPr bwMode="auto">
          <a:xfrm>
            <a:off x="351545" y="3676650"/>
            <a:ext cx="1166986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國防部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中山科學研究院</a:t>
            </a:r>
          </a:p>
        </p:txBody>
      </p:sp>
      <p:sp>
        <p:nvSpPr>
          <p:cNvPr id="1148998" name="Line 70"/>
          <p:cNvSpPr>
            <a:spLocks noChangeShapeType="1"/>
          </p:cNvSpPr>
          <p:nvPr/>
        </p:nvSpPr>
        <p:spPr bwMode="auto">
          <a:xfrm>
            <a:off x="7637463" y="3051178"/>
            <a:ext cx="0" cy="785813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9" name="Line 71"/>
          <p:cNvSpPr>
            <a:spLocks noChangeShapeType="1"/>
          </p:cNvSpPr>
          <p:nvPr/>
        </p:nvSpPr>
        <p:spPr bwMode="auto">
          <a:xfrm flipV="1">
            <a:off x="7637463" y="3013076"/>
            <a:ext cx="1854200" cy="635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0" name="Line 72"/>
          <p:cNvSpPr>
            <a:spLocks noChangeShapeType="1"/>
          </p:cNvSpPr>
          <p:nvPr/>
        </p:nvSpPr>
        <p:spPr bwMode="auto">
          <a:xfrm>
            <a:off x="68659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1" name="Line 73"/>
          <p:cNvSpPr>
            <a:spLocks noChangeShapeType="1"/>
          </p:cNvSpPr>
          <p:nvPr/>
        </p:nvSpPr>
        <p:spPr bwMode="auto">
          <a:xfrm>
            <a:off x="60150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2" name="Line 74"/>
          <p:cNvSpPr>
            <a:spLocks noChangeShapeType="1"/>
          </p:cNvSpPr>
          <p:nvPr/>
        </p:nvSpPr>
        <p:spPr bwMode="auto">
          <a:xfrm>
            <a:off x="5245100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3" name="Oval 75"/>
          <p:cNvSpPr>
            <a:spLocks noChangeArrowheads="1"/>
          </p:cNvSpPr>
          <p:nvPr/>
        </p:nvSpPr>
        <p:spPr bwMode="auto">
          <a:xfrm>
            <a:off x="2813053" y="3768728"/>
            <a:ext cx="163513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4" name="Oval 76"/>
          <p:cNvSpPr>
            <a:spLocks noChangeArrowheads="1"/>
          </p:cNvSpPr>
          <p:nvPr/>
        </p:nvSpPr>
        <p:spPr bwMode="auto">
          <a:xfrm>
            <a:off x="4183063" y="3759203"/>
            <a:ext cx="163512" cy="144463"/>
          </a:xfrm>
          <a:prstGeom prst="ellips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5" name="Oval 77"/>
          <p:cNvSpPr>
            <a:spLocks noChangeArrowheads="1"/>
          </p:cNvSpPr>
          <p:nvPr/>
        </p:nvSpPr>
        <p:spPr bwMode="auto">
          <a:xfrm>
            <a:off x="4851403" y="3768728"/>
            <a:ext cx="161925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6" name="Line 78"/>
          <p:cNvSpPr>
            <a:spLocks noChangeShapeType="1"/>
          </p:cNvSpPr>
          <p:nvPr/>
        </p:nvSpPr>
        <p:spPr bwMode="auto">
          <a:xfrm>
            <a:off x="2416175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7" name="Line 79"/>
          <p:cNvSpPr>
            <a:spLocks noChangeShapeType="1"/>
          </p:cNvSpPr>
          <p:nvPr/>
        </p:nvSpPr>
        <p:spPr bwMode="auto">
          <a:xfrm>
            <a:off x="1912938" y="3019425"/>
            <a:ext cx="5727700" cy="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8" name="Oval 80"/>
          <p:cNvSpPr>
            <a:spLocks noChangeArrowheads="1"/>
          </p:cNvSpPr>
          <p:nvPr/>
        </p:nvSpPr>
        <p:spPr bwMode="auto">
          <a:xfrm>
            <a:off x="4183063" y="2947991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9" name="Line 81"/>
          <p:cNvSpPr>
            <a:spLocks noChangeShapeType="1"/>
          </p:cNvSpPr>
          <p:nvPr/>
        </p:nvSpPr>
        <p:spPr bwMode="auto">
          <a:xfrm>
            <a:off x="8285166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10" name="Text Box 82"/>
          <p:cNvSpPr txBox="1">
            <a:spLocks noChangeArrowheads="1"/>
          </p:cNvSpPr>
          <p:nvPr/>
        </p:nvSpPr>
        <p:spPr bwMode="auto">
          <a:xfrm>
            <a:off x="1789268" y="1063628"/>
            <a:ext cx="29194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行政院發布設立原子能委員會</a:t>
            </a:r>
          </a:p>
        </p:txBody>
      </p:sp>
      <p:sp>
        <p:nvSpPr>
          <p:cNvPr id="1149011" name="Text Box 83"/>
          <p:cNvSpPr txBox="1">
            <a:spLocks noChangeArrowheads="1"/>
          </p:cNvSpPr>
          <p:nvPr/>
        </p:nvSpPr>
        <p:spPr bwMode="auto">
          <a:xfrm>
            <a:off x="21925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合作協定及人才訓練</a:t>
            </a:r>
            <a:r>
              <a:rPr lang="en-US" altLang="zh-TW" sz="1000">
                <a:latin typeface="全真粗黑體" pitchFamily="49" charset="-120"/>
                <a:ea typeface="全真粗黑體" pitchFamily="49" charset="-120"/>
              </a:rPr>
              <a:t>(1)</a:t>
            </a:r>
          </a:p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總統府立案│中美民用原子能</a:t>
            </a:r>
          </a:p>
        </p:txBody>
      </p:sp>
      <p:sp>
        <p:nvSpPr>
          <p:cNvPr id="1149012" name="Text Box 84"/>
          <p:cNvSpPr txBox="1">
            <a:spLocks noChangeArrowheads="1"/>
          </p:cNvSpPr>
          <p:nvPr/>
        </p:nvSpPr>
        <p:spPr bwMode="auto">
          <a:xfrm>
            <a:off x="3962752" y="1114428"/>
            <a:ext cx="59972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作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委託中山科學院籌備處代為運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原子能委員會設立核能研究所</a:t>
            </a:r>
          </a:p>
        </p:txBody>
      </p:sp>
      <p:sp>
        <p:nvSpPr>
          <p:cNvPr id="1149013" name="Text Box 85"/>
          <p:cNvSpPr txBox="1">
            <a:spLocks noChangeArrowheads="1"/>
          </p:cNvSpPr>
          <p:nvPr/>
        </p:nvSpPr>
        <p:spPr bwMode="auto">
          <a:xfrm>
            <a:off x="4978654" y="1114428"/>
            <a:ext cx="445836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員會組織條例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總統號令公布行政院原子能委</a:t>
            </a:r>
          </a:p>
        </p:txBody>
      </p:sp>
      <p:sp>
        <p:nvSpPr>
          <p:cNvPr id="1149014" name="Text Box 86"/>
          <p:cNvSpPr txBox="1">
            <a:spLocks noChangeArrowheads="1"/>
          </p:cNvSpPr>
          <p:nvPr/>
        </p:nvSpPr>
        <p:spPr bwMode="auto">
          <a:xfrm>
            <a:off x="5759703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研究所組織條例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行政院函准原子能委員會核能</a:t>
            </a:r>
          </a:p>
        </p:txBody>
      </p:sp>
      <p:sp>
        <p:nvSpPr>
          <p:cNvPr id="1149015" name="Text Box 87"/>
          <p:cNvSpPr txBox="1">
            <a:spLocks noChangeArrowheads="1"/>
          </p:cNvSpPr>
          <p:nvPr/>
        </p:nvSpPr>
        <p:spPr bwMode="auto">
          <a:xfrm>
            <a:off x="66248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修正原子能委員會組織條例設</a:t>
            </a:r>
          </a:p>
        </p:txBody>
      </p:sp>
      <p:sp>
        <p:nvSpPr>
          <p:cNvPr id="1149016" name="Text Box 88"/>
          <p:cNvSpPr txBox="1">
            <a:spLocks noChangeArrowheads="1"/>
          </p:cNvSpPr>
          <p:nvPr/>
        </p:nvSpPr>
        <p:spPr bwMode="auto">
          <a:xfrm>
            <a:off x="7405942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子能委員會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行政院核定核能研究所歸建原</a:t>
            </a:r>
          </a:p>
        </p:txBody>
      </p:sp>
      <p:sp>
        <p:nvSpPr>
          <p:cNvPr id="1149017" name="Text Box 89"/>
          <p:cNvSpPr txBox="1">
            <a:spLocks noChangeArrowheads="1"/>
          </p:cNvSpPr>
          <p:nvPr/>
        </p:nvSpPr>
        <p:spPr bwMode="auto">
          <a:xfrm>
            <a:off x="8071103" y="1114428"/>
            <a:ext cx="445836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總統公布原子能委員會核能研</a:t>
            </a:r>
          </a:p>
        </p:txBody>
      </p:sp>
      <p:sp>
        <p:nvSpPr>
          <p:cNvPr id="1149018" name="Text Box 90"/>
          <p:cNvSpPr txBox="1">
            <a:spLocks noChangeArrowheads="1"/>
          </p:cNvSpPr>
          <p:nvPr/>
        </p:nvSpPr>
        <p:spPr bwMode="auto">
          <a:xfrm>
            <a:off x="4794405" y="4487866"/>
            <a:ext cx="29194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國防部中山科學研究院成立</a:t>
            </a:r>
          </a:p>
        </p:txBody>
      </p:sp>
      <p:sp>
        <p:nvSpPr>
          <p:cNvPr id="1149019" name="Text Box 91"/>
          <p:cNvSpPr txBox="1">
            <a:spLocks noChangeArrowheads="1"/>
          </p:cNvSpPr>
          <p:nvPr/>
        </p:nvSpPr>
        <p:spPr bwMode="auto">
          <a:xfrm>
            <a:off x="4784728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0" name="Text Box 92"/>
          <p:cNvSpPr txBox="1">
            <a:spLocks noChangeArrowheads="1"/>
          </p:cNvSpPr>
          <p:nvPr/>
        </p:nvSpPr>
        <p:spPr bwMode="auto">
          <a:xfrm>
            <a:off x="2591151" y="4487863"/>
            <a:ext cx="599724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一所，即為核能研究所。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中山科學院籌備處成立第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國防部向總統簡報後核定</a:t>
            </a:r>
          </a:p>
        </p:txBody>
      </p:sp>
      <p:sp>
        <p:nvSpPr>
          <p:cNvPr id="1149021" name="Text Box 93"/>
          <p:cNvSpPr txBox="1">
            <a:spLocks noChangeArrowheads="1"/>
          </p:cNvSpPr>
          <p:nvPr/>
        </p:nvSpPr>
        <p:spPr bwMode="auto">
          <a:xfrm>
            <a:off x="2724152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55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  <a:p>
            <a:r>
              <a:rPr lang="en-US" altLang="zh-TW" sz="1000">
                <a:latin typeface="Arial" pitchFamily="34" charset="0"/>
              </a:rPr>
              <a:t>25</a:t>
            </a:r>
          </a:p>
        </p:txBody>
      </p:sp>
      <p:sp>
        <p:nvSpPr>
          <p:cNvPr id="1149022" name="Text Box 94"/>
          <p:cNvSpPr txBox="1">
            <a:spLocks noChangeArrowheads="1"/>
          </p:cNvSpPr>
          <p:nvPr/>
        </p:nvSpPr>
        <p:spPr bwMode="auto">
          <a:xfrm>
            <a:off x="812641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79</a:t>
            </a:r>
          </a:p>
          <a:p>
            <a:r>
              <a:rPr lang="en-US" altLang="zh-TW" sz="1000" dirty="0">
                <a:latin typeface="Arial" pitchFamily="34" charset="0"/>
              </a:rPr>
              <a:t>01</a:t>
            </a:r>
          </a:p>
          <a:p>
            <a:r>
              <a:rPr lang="en-US" altLang="zh-TW" sz="1000" dirty="0">
                <a:latin typeface="Arial" pitchFamily="34" charset="0"/>
              </a:rPr>
              <a:t>05</a:t>
            </a:r>
          </a:p>
        </p:txBody>
      </p:sp>
      <p:sp>
        <p:nvSpPr>
          <p:cNvPr id="1149023" name="Text Box 95"/>
          <p:cNvSpPr txBox="1">
            <a:spLocks noChangeArrowheads="1"/>
          </p:cNvSpPr>
          <p:nvPr/>
        </p:nvSpPr>
        <p:spPr bwMode="auto">
          <a:xfrm>
            <a:off x="1776414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r>
              <a:rPr lang="en-US" altLang="zh-TW" sz="1000">
                <a:latin typeface="Arial" pitchFamily="34" charset="0"/>
              </a:rPr>
              <a:t>31</a:t>
            </a:r>
          </a:p>
        </p:txBody>
      </p:sp>
      <p:sp>
        <p:nvSpPr>
          <p:cNvPr id="1149024" name="Text Box 96"/>
          <p:cNvSpPr txBox="1">
            <a:spLocks noChangeArrowheads="1"/>
          </p:cNvSpPr>
          <p:nvPr/>
        </p:nvSpPr>
        <p:spPr bwMode="auto">
          <a:xfrm>
            <a:off x="2254253" y="3109915"/>
            <a:ext cx="295275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endParaRPr lang="en-US" altLang="zh-TW" sz="1000">
              <a:latin typeface="Arial" pitchFamily="34" charset="0"/>
            </a:endParaRPr>
          </a:p>
        </p:txBody>
      </p:sp>
      <p:sp>
        <p:nvSpPr>
          <p:cNvPr id="1149025" name="Text Box 97"/>
          <p:cNvSpPr txBox="1">
            <a:spLocks noChangeArrowheads="1"/>
          </p:cNvSpPr>
          <p:nvPr/>
        </p:nvSpPr>
        <p:spPr bwMode="auto">
          <a:xfrm>
            <a:off x="428307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57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6" name="Text Box 98"/>
          <p:cNvSpPr txBox="1">
            <a:spLocks noChangeArrowheads="1"/>
          </p:cNvSpPr>
          <p:nvPr/>
        </p:nvSpPr>
        <p:spPr bwMode="auto">
          <a:xfrm>
            <a:off x="509746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59</a:t>
            </a:r>
          </a:p>
          <a:p>
            <a:r>
              <a:rPr lang="en-US" altLang="zh-TW" sz="1000">
                <a:latin typeface="Arial" pitchFamily="34" charset="0"/>
              </a:rPr>
              <a:t>12</a:t>
            </a:r>
          </a:p>
          <a:p>
            <a:r>
              <a:rPr lang="en-US" altLang="zh-TW" sz="1000">
                <a:latin typeface="Arial" pitchFamily="34" charset="0"/>
              </a:rPr>
              <a:t>03</a:t>
            </a:r>
          </a:p>
        </p:txBody>
      </p:sp>
      <p:sp>
        <p:nvSpPr>
          <p:cNvPr id="1149027" name="Text Box 99"/>
          <p:cNvSpPr txBox="1">
            <a:spLocks noChangeArrowheads="1"/>
          </p:cNvSpPr>
          <p:nvPr/>
        </p:nvSpPr>
        <p:spPr bwMode="auto">
          <a:xfrm>
            <a:off x="5995991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62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18</a:t>
            </a:r>
          </a:p>
        </p:txBody>
      </p:sp>
      <p:sp>
        <p:nvSpPr>
          <p:cNvPr id="1149028" name="Text Box 100"/>
          <p:cNvSpPr txBox="1">
            <a:spLocks noChangeArrowheads="1"/>
          </p:cNvSpPr>
          <p:nvPr/>
        </p:nvSpPr>
        <p:spPr bwMode="auto">
          <a:xfrm>
            <a:off x="6853239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27</a:t>
            </a:r>
          </a:p>
        </p:txBody>
      </p:sp>
      <p:sp>
        <p:nvSpPr>
          <p:cNvPr id="1149029" name="Text Box 101"/>
          <p:cNvSpPr txBox="1">
            <a:spLocks noChangeArrowheads="1"/>
          </p:cNvSpPr>
          <p:nvPr/>
        </p:nvSpPr>
        <p:spPr bwMode="auto">
          <a:xfrm>
            <a:off x="766762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77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30" name="Line 102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1" name="Line 103"/>
          <p:cNvSpPr>
            <a:spLocks noChangeShapeType="1"/>
          </p:cNvSpPr>
          <p:nvPr/>
        </p:nvSpPr>
        <p:spPr bwMode="auto">
          <a:xfrm>
            <a:off x="6016625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2" name="Line 104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3" name="Oval 105"/>
          <p:cNvSpPr>
            <a:spLocks noChangeArrowheads="1"/>
          </p:cNvSpPr>
          <p:nvPr/>
        </p:nvSpPr>
        <p:spPr bwMode="auto">
          <a:xfrm>
            <a:off x="4178303" y="3765550"/>
            <a:ext cx="161925" cy="141288"/>
          </a:xfrm>
          <a:prstGeom prst="ellipse">
            <a:avLst/>
          </a:prstGeom>
          <a:solidFill>
            <a:srgbClr val="FF00FF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4" name="Oval 106"/>
          <p:cNvSpPr>
            <a:spLocks noChangeArrowheads="1"/>
          </p:cNvSpPr>
          <p:nvPr/>
        </p:nvSpPr>
        <p:spPr bwMode="auto">
          <a:xfrm>
            <a:off x="7564438" y="2952753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5" name="Text Box 107"/>
          <p:cNvSpPr txBox="1">
            <a:spLocks noChangeArrowheads="1"/>
          </p:cNvSpPr>
          <p:nvPr/>
        </p:nvSpPr>
        <p:spPr bwMode="auto">
          <a:xfrm>
            <a:off x="5270500" y="4049713"/>
            <a:ext cx="4210050" cy="26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22509" tIns="11256" rIns="22509" bIns="11256">
            <a:spAutoFit/>
          </a:bodyPr>
          <a:lstStyle>
            <a:lvl1pPr marL="112713" indent="-11271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5716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225425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338138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450850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9080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13652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8224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22796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核能研究所成立籌備，是在民國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日由國防部向　蔣總統簡報後，奉核定而展開規劃工作。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　總統令制定公布原子能法，該法第四條規定，原子能委員會（以下簡稱原能會）為推進原子能科學與技術之研究發展，開發原子能資源，擴大原子能在農業、工業、醫療上之應用，得設立研究機構。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日核能研究所正式成立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，並委託中山科學研究院代為運作。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3.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日原能會將核能研究所組織規程草案呈報行政院。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8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日行政院函覆原能會，准予核能研究所之組織規程修正備查。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日原能會公布核能研究所組織規程。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10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日奉行政院核定，核能研究所歸建行政院原子能委員會。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日本所組織條例奉　總統公布實施。</a:t>
            </a:r>
            <a:endParaRPr lang="en-US" altLang="zh-TW" sz="1000" dirty="0">
              <a:latin typeface="Arial" pitchFamily="34" charset="0"/>
              <a:ea typeface="全真粗黑體" pitchFamily="49" charset="-120"/>
            </a:endParaRP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99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月配合行政院組改，改隸經濟及能源部，改制為能源研究所。</a:t>
            </a:r>
          </a:p>
        </p:txBody>
      </p:sp>
      <p:grpSp>
        <p:nvGrpSpPr>
          <p:cNvPr id="1149036" name="Group 108"/>
          <p:cNvGrpSpPr>
            <a:grpSpLocks/>
          </p:cNvGrpSpPr>
          <p:nvPr/>
        </p:nvGrpSpPr>
        <p:grpSpPr bwMode="auto">
          <a:xfrm>
            <a:off x="188913" y="4672013"/>
            <a:ext cx="2378075" cy="747712"/>
            <a:chOff x="1294" y="10070"/>
            <a:chExt cx="11068" cy="3538"/>
          </a:xfrm>
        </p:grpSpPr>
        <p:pic>
          <p:nvPicPr>
            <p:cNvPr id="1149037" name="Picture 109" descr="07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10070"/>
              <a:ext cx="2607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8" name="Picture 110" descr="0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" y="10070"/>
              <a:ext cx="2474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9" name="Picture 111" descr="05"/>
            <p:cNvPicPr>
              <a:picLocks noChangeAspect="1" noChangeArrowheads="1"/>
            </p:cNvPicPr>
            <p:nvPr/>
          </p:nvPicPr>
          <p:blipFill>
            <a:blip r:embed="rId4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" y="10070"/>
              <a:ext cx="2552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40" name="Picture 112" descr="06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070"/>
              <a:ext cx="2676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9041" name="Picture 113" descr="060-300c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6" y="355600"/>
            <a:ext cx="1027112" cy="871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9042" name="Line 114"/>
          <p:cNvSpPr>
            <a:spLocks noChangeShapeType="1"/>
          </p:cNvSpPr>
          <p:nvPr/>
        </p:nvSpPr>
        <p:spPr bwMode="auto">
          <a:xfrm>
            <a:off x="7691438" y="3836988"/>
            <a:ext cx="180340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43" name="Oval 115"/>
          <p:cNvSpPr>
            <a:spLocks noChangeArrowheads="1"/>
          </p:cNvSpPr>
          <p:nvPr/>
        </p:nvSpPr>
        <p:spPr bwMode="auto">
          <a:xfrm>
            <a:off x="7564438" y="3765550"/>
            <a:ext cx="163512" cy="141288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8459788" y="2270128"/>
            <a:ext cx="1350962" cy="527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8635926" y="2316163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經濟及能源部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能源研究所</a:t>
            </a:r>
          </a:p>
        </p:txBody>
      </p:sp>
      <p:sp>
        <p:nvSpPr>
          <p:cNvPr id="62" name="Line 81"/>
          <p:cNvSpPr>
            <a:spLocks noChangeShapeType="1"/>
          </p:cNvSpPr>
          <p:nvPr/>
        </p:nvSpPr>
        <p:spPr bwMode="auto">
          <a:xfrm>
            <a:off x="8683230" y="2940735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3" name="Text Box 94"/>
          <p:cNvSpPr txBox="1">
            <a:spLocks noChangeArrowheads="1"/>
          </p:cNvSpPr>
          <p:nvPr/>
        </p:nvSpPr>
        <p:spPr bwMode="auto">
          <a:xfrm>
            <a:off x="8545513" y="3109915"/>
            <a:ext cx="282864" cy="39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99</a:t>
            </a:r>
          </a:p>
          <a:p>
            <a:r>
              <a:rPr lang="en-US" altLang="zh-TW" sz="1000" dirty="0">
                <a:latin typeface="Arial" pitchFamily="34" charset="0"/>
              </a:rPr>
              <a:t>07</a:t>
            </a:r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一、</a:t>
            </a:r>
            <a:r>
              <a:rPr lang="zh-TW" altLang="en-US" dirty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核能研究所組織</a:t>
            </a:r>
            <a:r>
              <a:rPr lang="zh-TW" altLang="en-US" dirty="0" smtClean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沿革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78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CE2E-B798-4AF0-B56D-AC20B2BB02A9}" type="slidenum">
              <a:rPr lang="en-US" altLang="zh-TW"/>
              <a:pPr/>
              <a:t>5</a:t>
            </a:fld>
            <a:endParaRPr lang="en-US" altLang="zh-TW"/>
          </a:p>
        </p:txBody>
      </p:sp>
      <p:graphicFrame>
        <p:nvGraphicFramePr>
          <p:cNvPr id="11499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34268"/>
              </p:ext>
            </p:extLst>
          </p:nvPr>
        </p:nvGraphicFramePr>
        <p:xfrm>
          <a:off x="145098" y="981337"/>
          <a:ext cx="9532302" cy="5233737"/>
        </p:xfrm>
        <a:graphic>
          <a:graphicData uri="http://schemas.openxmlformats.org/drawingml/2006/table">
            <a:tbl>
              <a:tblPr/>
              <a:tblGrid>
                <a:gridCol w="388937"/>
                <a:gridCol w="1340485"/>
                <a:gridCol w="1579880"/>
                <a:gridCol w="2489200"/>
                <a:gridCol w="3733800"/>
              </a:tblGrid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展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階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第一階段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55~77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(1966~1988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第二階段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77~91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(1988~2002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第三階段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91~101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(2002~2012)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第四階段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101~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(2012~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重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點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配合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國家政策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建立原子能技術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擴增原子能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215900" indent="-1111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57188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由核能擴增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轉型能源研究所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能源技術與能經策略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501189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主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要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領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域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計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畫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群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組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3175" indent="127000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68313" indent="-2032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3175" marR="0" lvl="0" indent="12700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反應器運轉維修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基礎核能技術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系統整合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73025" indent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12750" indent="-7302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3025" marR="0" lvl="0" indent="131763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核醫技術發展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indent="198438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00050" indent="-6667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741363" indent="-134938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粗黑體" pitchFamily="49" charset="-120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核醫應用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除役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核廢棄物處理與處置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環保領域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電漿產業技術：清潔製程、鍍膜、電漿熔融、有害廢棄物處理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能源領域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新能源與再生能源：太陽能 、風能、生質能、智慧電網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、燃料電池、節能與淨碳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原子能</a:t>
                      </a: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安全技術、先進核能科技與核能技術產業化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核廢料處理與處置技術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輻射應用領域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核醫藥物及高階醫材開發技術：核醫診斷藥物、核醫治療藥物、核醫器材及輻射滅菌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能源領域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新能源及再生能源技術：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太陽能發電、風力發電、纖維酒精、燃料電池、智慧型電網、能源經濟之政策評估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節能與減碳技術：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高溫氣化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淨煤與碳捕捉儲存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(IGCC&amp;CCS)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、環境電漿等技術研發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49979" name="AutoShape 27"/>
          <p:cNvSpPr>
            <a:spLocks noChangeArrowheads="1"/>
          </p:cNvSpPr>
          <p:nvPr/>
        </p:nvSpPr>
        <p:spPr bwMode="auto">
          <a:xfrm>
            <a:off x="3092478" y="987401"/>
            <a:ext cx="779462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149980" name="AutoShape 28"/>
          <p:cNvSpPr>
            <a:spLocks noChangeArrowheads="1"/>
          </p:cNvSpPr>
          <p:nvPr/>
        </p:nvSpPr>
        <p:spPr bwMode="auto">
          <a:xfrm>
            <a:off x="1599566" y="936601"/>
            <a:ext cx="535940" cy="488950"/>
          </a:xfrm>
          <a:prstGeom prst="rightArrow">
            <a:avLst>
              <a:gd name="adj1" fmla="val 50000"/>
              <a:gd name="adj2" fmla="val 3701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72100" y="987401"/>
            <a:ext cx="1112520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一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、所務營運發展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階段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4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二、綜計組簡介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9" y="813594"/>
            <a:ext cx="82677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三、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KPI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00998"/>
              </p:ext>
            </p:extLst>
          </p:nvPr>
        </p:nvGraphicFramePr>
        <p:xfrm>
          <a:off x="560512" y="1916832"/>
          <a:ext cx="9205530" cy="42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Visio" r:id="rId4" imgW="5100730" imgH="2317240" progId="Visio.Drawing.11">
                  <p:embed/>
                </p:oleObj>
              </mc:Choice>
              <mc:Fallback>
                <p:oleObj name="Visio" r:id="rId4" imgW="5100730" imgH="23172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916832"/>
                        <a:ext cx="9205530" cy="4219351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097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四、論著系統主要功能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知識管理與分享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2.</a:t>
            </a:r>
            <a:r>
              <a:rPr lang="zh-TW" altLang="en-US" sz="3600" kern="0" dirty="0" smtClean="0"/>
              <a:t>結合</a:t>
            </a:r>
            <a:r>
              <a:rPr lang="en-US" altLang="zh-TW" sz="3600" kern="0" dirty="0" smtClean="0"/>
              <a:t>KPI</a:t>
            </a:r>
            <a:r>
              <a:rPr lang="zh-TW" altLang="en-US" sz="3600" kern="0" dirty="0" smtClean="0"/>
              <a:t>，方便統計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3.</a:t>
            </a:r>
            <a:r>
              <a:rPr lang="zh-TW" altLang="en-US" sz="3600" dirty="0"/>
              <a:t>線上作業，節省</a:t>
            </a:r>
            <a:r>
              <a:rPr lang="zh-TW" altLang="en-US" sz="3600" dirty="0" smtClean="0"/>
              <a:t>人力及</a:t>
            </a:r>
            <a:r>
              <a:rPr lang="zh-TW" altLang="en-US" sz="3600" dirty="0"/>
              <a:t>時間</a:t>
            </a:r>
            <a:endParaRPr lang="en-US" altLang="zh-TW" sz="3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736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7943" r="1302" b="1563"/>
          <a:stretch/>
        </p:blipFill>
        <p:spPr bwMode="auto">
          <a:xfrm>
            <a:off x="324000" y="764704"/>
            <a:ext cx="9252000" cy="6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系統簡介</a:t>
            </a: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7466136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9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7510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11195</TotalTime>
  <Words>763</Words>
  <Application>Microsoft Office PowerPoint</Application>
  <PresentationFormat>A4 紙張 (210x297 公釐)</PresentationFormat>
  <Paragraphs>206</Paragraphs>
  <Slides>19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INER</vt:lpstr>
      <vt:lpstr>Visio</vt:lpstr>
      <vt:lpstr>綜合計畫組  規劃及計畫管理科  106年11月14日</vt:lpstr>
      <vt:lpstr>簡報大綱</vt:lpstr>
      <vt:lpstr>PowerPoint 簡報</vt:lpstr>
      <vt:lpstr>一、核能研究所組織沿革</vt:lpstr>
      <vt:lpstr>一、所務營運發展階段</vt:lpstr>
      <vt:lpstr>二、綜計組簡介</vt:lpstr>
      <vt:lpstr>三、KPI簡介</vt:lpstr>
      <vt:lpstr>四、論著系統主要功能</vt:lpstr>
      <vt:lpstr>四、論著系統簡介</vt:lpstr>
      <vt:lpstr>五、人力工時系統主要功能 -權責電子化的核心系統</vt:lpstr>
      <vt:lpstr>五、人力工時系統簡介</vt:lpstr>
      <vt:lpstr>五、人力工時系統操作教學</vt:lpstr>
      <vt:lpstr>五、人力工時系統操作教學 -輸入規劃人力</vt:lpstr>
      <vt:lpstr>五、人力工時系統操作教學 -輸入規劃人力</vt:lpstr>
      <vt:lpstr>五、人力工時系統操作教學 -新增工作項目</vt:lpstr>
      <vt:lpstr>五、人力工時系統操作教學 -新增工作項目並送審規劃人力</vt:lpstr>
      <vt:lpstr>五、人力工時系統操作教學 -填寫工時</vt:lpstr>
      <vt:lpstr>五、人力工時系統操作教學 -送審工時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101年度績效考評簡報   綜計組</dc:title>
  <dc:creator>劉如濡</dc:creator>
  <cp:lastModifiedBy>劉美玲</cp:lastModifiedBy>
  <cp:revision>705</cp:revision>
  <cp:lastPrinted>2014-11-21T06:49:20Z</cp:lastPrinted>
  <dcterms:created xsi:type="dcterms:W3CDTF">2008-11-27T06:37:11Z</dcterms:created>
  <dcterms:modified xsi:type="dcterms:W3CDTF">2017-11-09T07:25:20Z</dcterms:modified>
</cp:coreProperties>
</file>