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9" r:id="rId4"/>
    <p:sldId id="260" r:id="rId5"/>
    <p:sldId id="281" r:id="rId6"/>
    <p:sldId id="261" r:id="rId7"/>
    <p:sldId id="285" r:id="rId8"/>
    <p:sldId id="280" r:id="rId9"/>
    <p:sldId id="291" r:id="rId10"/>
    <p:sldId id="264" r:id="rId11"/>
    <p:sldId id="278" r:id="rId12"/>
    <p:sldId id="263" r:id="rId13"/>
    <p:sldId id="265" r:id="rId14"/>
    <p:sldId id="275" r:id="rId15"/>
    <p:sldId id="266" r:id="rId16"/>
    <p:sldId id="267" r:id="rId17"/>
    <p:sldId id="269" r:id="rId18"/>
    <p:sldId id="270" r:id="rId19"/>
    <p:sldId id="271" r:id="rId20"/>
    <p:sldId id="272" r:id="rId21"/>
    <p:sldId id="289" r:id="rId22"/>
    <p:sldId id="290" r:id="rId23"/>
    <p:sldId id="274" r:id="rId24"/>
  </p:sldIdLst>
  <p:sldSz cx="9144000" cy="6858000" type="screen4x3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003300"/>
    <a:srgbClr val="4D2403"/>
    <a:srgbClr val="FF0000"/>
    <a:srgbClr val="B34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>
        <p:scale>
          <a:sx n="100" d="100"/>
          <a:sy n="100" d="100"/>
        </p:scale>
        <p:origin x="-3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9010-9A33-4CBE-B987-A8C1774C891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1AE12-FAE5-40BD-AA6F-B5428CA0EC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09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15A7-155C-44B5-8D40-198B14BEBBAA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09B4-8C9A-454A-BECB-F11619A145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48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19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8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79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23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24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12950E3-5ED5-4ABF-8413-09E11E6D60E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B90934E-0F48-49BF-8384-BDDEC6FFA7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3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24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68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68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293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66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2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4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24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07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21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9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2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57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09B4-8C9A-454A-BECB-F11619A145B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95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59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7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1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3"/>
            <a:ext cx="9144000" cy="68416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8" y="194530"/>
            <a:ext cx="1649088" cy="4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62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42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22902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74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89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15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11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9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90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2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10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3"/>
            <a:ext cx="9144000" cy="6841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9144000" cy="35596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" y="359402"/>
            <a:ext cx="1762316" cy="44699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59621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6"/>
          <p:cNvGraphicFramePr>
            <a:graphicFrameLocks noChangeAspect="1"/>
          </p:cNvGraphicFramePr>
          <p:nvPr userDrawn="1"/>
        </p:nvGraphicFramePr>
        <p:xfrm>
          <a:off x="1763713" y="5616575"/>
          <a:ext cx="7380287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Image" r:id="rId3" imgW="9666667" imgH="4047619" progId="Photoshop.Image.6">
                  <p:embed/>
                </p:oleObj>
              </mc:Choice>
              <mc:Fallback>
                <p:oleObj name="Image" r:id="rId3" imgW="9666667" imgH="404761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63713" y="5616575"/>
                        <a:ext cx="7380287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1"/>
          <p:cNvGraphicFramePr>
            <a:graphicFrameLocks noChangeAspect="1"/>
          </p:cNvGraphicFramePr>
          <p:nvPr userDrawn="1"/>
        </p:nvGraphicFramePr>
        <p:xfrm>
          <a:off x="2514600" y="0"/>
          <a:ext cx="6629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Image" r:id="rId5" imgW="5726984" imgH="5726984" progId="Photoshop.Image.6">
                  <p:embed/>
                </p:oleObj>
              </mc:Choice>
              <mc:Fallback>
                <p:oleObj name="Image" r:id="rId5" imgW="5726984" imgH="572698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0"/>
                        <a:ext cx="6629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2"/>
          <p:cNvSpPr>
            <a:spLocks noChangeArrowheads="1"/>
          </p:cNvSpPr>
          <p:nvPr userDrawn="1"/>
        </p:nvSpPr>
        <p:spPr bwMode="gray">
          <a:xfrm>
            <a:off x="0" y="0"/>
            <a:ext cx="1763713" cy="50847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6" name="Rectangle 33" descr="Light horizontal"/>
          <p:cNvSpPr>
            <a:spLocks noChangeArrowheads="1"/>
          </p:cNvSpPr>
          <p:nvPr userDrawn="1"/>
        </p:nvSpPr>
        <p:spPr bwMode="gray">
          <a:xfrm>
            <a:off x="0" y="5084763"/>
            <a:ext cx="1763713" cy="1773237"/>
          </a:xfrm>
          <a:prstGeom prst="rect">
            <a:avLst/>
          </a:prstGeom>
          <a:pattFill prst="ltHorz">
            <a:fgClr>
              <a:schemeClr val="accent1"/>
            </a:fgClr>
            <a:bgClr>
              <a:srgbClr val="FFFFFF"/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gray">
          <a:xfrm>
            <a:off x="0" y="5084763"/>
            <a:ext cx="1763713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gray">
          <a:xfrm>
            <a:off x="1763713" y="5084763"/>
            <a:ext cx="7380287" cy="533400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76400"/>
            <a:ext cx="6019800" cy="1447800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329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97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01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3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13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8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C74B-D446-45C1-98B0-C8B61C3E0780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7FA2-425B-41C4-AA67-B80036ED03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71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EC84-9752-42EA-8147-F5F2E7A1C63B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1C33-428C-4E05-8192-DE6BCD08C2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"/>
            <a:ext cx="9144000" cy="68527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406515" y="6501799"/>
            <a:ext cx="931273" cy="265582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r>
              <a:rPr lang="zh-TW" altLang="en-US" sz="1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1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採購作業簡介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管理科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9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有問題要問誰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024" y="1628800"/>
            <a:ext cx="3672408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張采琪小姐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2395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2505094"/>
            <a:ext cx="3631982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黃貴貞小姐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#2394</a:t>
            </a:r>
          </a:p>
        </p:txBody>
      </p:sp>
      <p:sp>
        <p:nvSpPr>
          <p:cNvPr id="6" name="矩形 5"/>
          <p:cNvSpPr/>
          <p:nvPr/>
        </p:nvSpPr>
        <p:spPr>
          <a:xfrm>
            <a:off x="4892789" y="3591018"/>
            <a:ext cx="3462877" cy="1620180"/>
          </a:xfrm>
          <a:prstGeom prst="rect">
            <a:avLst/>
          </a:prstGeom>
          <a:gradFill>
            <a:gsLst>
              <a:gs pos="0">
                <a:srgbClr val="8488C4"/>
              </a:gs>
              <a:gs pos="68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水電營繕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張炳南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先生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2475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5903" y="5620877"/>
            <a:ext cx="3485895" cy="504056"/>
          </a:xfrm>
          <a:prstGeom prst="rect">
            <a:avLst/>
          </a:prstGeom>
          <a:gradFill>
            <a:gsLst>
              <a:gs pos="0">
                <a:srgbClr val="8488C4"/>
              </a:gs>
              <a:gs pos="8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謝佳吟小姐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#2389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5113" y="1637806"/>
            <a:ext cx="2952328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共同供應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169" y="2300270"/>
            <a:ext cx="2934216" cy="9177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類、集中採購</a:t>
            </a:r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開口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endParaRPr lang="en-US" altLang="zh-TW" sz="28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113" y="3501008"/>
            <a:ext cx="2943272" cy="1800200"/>
          </a:xfrm>
          <a:prstGeom prst="rect">
            <a:avLst/>
          </a:prstGeom>
          <a:gradFill>
            <a:gsLst>
              <a:gs pos="0">
                <a:srgbClr val="8488C4"/>
              </a:gs>
              <a:gs pos="68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委託設計監造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含小型營繕委設監造開口合約</a:t>
            </a:r>
            <a:r>
              <a:rPr lang="en-US" altLang="zh-TW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、工程</a:t>
            </a:r>
            <a:r>
              <a:rPr lang="zh-TW" altLang="en-US" sz="28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en-US" altLang="zh-TW" sz="28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4169" y="5630079"/>
            <a:ext cx="2934216" cy="504056"/>
          </a:xfrm>
          <a:prstGeom prst="rect">
            <a:avLst/>
          </a:prstGeom>
          <a:gradFill>
            <a:gsLst>
              <a:gs pos="0">
                <a:srgbClr val="8488C4"/>
              </a:gs>
              <a:gs pos="8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mpd="thinThick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類、系統</a:t>
            </a:r>
            <a:r>
              <a:rPr lang="zh-TW" altLang="en-US" sz="28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995935" y="1745818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010621" y="2615114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989828" y="4152603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954864" y="5728889"/>
            <a:ext cx="56515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1484784"/>
            <a:ext cx="8868235" cy="49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管理系統操作說明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採購流程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6" name="橢圓 5"/>
          <p:cNvSpPr/>
          <p:nvPr/>
        </p:nvSpPr>
        <p:spPr>
          <a:xfrm>
            <a:off x="0" y="3140968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2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" y="985100"/>
            <a:ext cx="9036496" cy="55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143906" y="2862266"/>
            <a:ext cx="129614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051907" y="1772816"/>
            <a:ext cx="129614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27784" y="3140968"/>
            <a:ext cx="26642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25287" y="188640"/>
            <a:ext cx="8229600" cy="778097"/>
          </a:xfrm>
          <a:prstGeom prst="rect">
            <a:avLst/>
          </a:prstGeom>
        </p:spPr>
        <p:txBody>
          <a:bodyPr/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9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" y="886047"/>
            <a:ext cx="8175850" cy="56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1956520" y="933453"/>
            <a:ext cx="3551585" cy="3638303"/>
            <a:chOff x="1956520" y="933453"/>
            <a:chExt cx="3551585" cy="3638303"/>
          </a:xfrm>
        </p:grpSpPr>
        <p:sp>
          <p:nvSpPr>
            <p:cNvPr id="2" name="橢圓 1"/>
            <p:cNvSpPr/>
            <p:nvPr/>
          </p:nvSpPr>
          <p:spPr>
            <a:xfrm>
              <a:off x="1956520" y="933453"/>
              <a:ext cx="3096344" cy="108012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/>
                <a:t>100</a:t>
              </a:r>
              <a:r>
                <a:rPr lang="zh-TW" altLang="en-US" sz="1600" b="1" dirty="0" smtClean="0"/>
                <a:t>萬</a:t>
              </a:r>
              <a:r>
                <a:rPr lang="zh-TW" altLang="en-US" sz="1600" b="1" dirty="0"/>
                <a:t>以上採限制性招標辦理需附檢核</a:t>
              </a:r>
              <a:r>
                <a:rPr lang="zh-TW" altLang="en-US" sz="1600" b="1" dirty="0" smtClean="0"/>
                <a:t>表、</a:t>
              </a:r>
              <a:r>
                <a:rPr lang="zh-TW" altLang="zh-TW" sz="1600" b="1" dirty="0"/>
                <a:t>理由及必要性說明書</a:t>
              </a:r>
              <a:endParaRPr lang="zh-TW" altLang="en-US" sz="1600" b="1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4139953" y="4383865"/>
              <a:ext cx="1368152" cy="1878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H="1" flipV="1">
              <a:off x="3504692" y="1988840"/>
              <a:ext cx="1319337" cy="23762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462090" y="4249221"/>
            <a:ext cx="5942747" cy="1597631"/>
            <a:chOff x="462090" y="4249221"/>
            <a:chExt cx="5942747" cy="1597631"/>
          </a:xfrm>
        </p:grpSpPr>
        <p:sp>
          <p:nvSpPr>
            <p:cNvPr id="7" name="矩形 6"/>
            <p:cNvSpPr/>
            <p:nvPr/>
          </p:nvSpPr>
          <p:spPr>
            <a:xfrm>
              <a:off x="4141643" y="4719293"/>
              <a:ext cx="2263194" cy="17887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>
              <a:off x="3529320" y="4895521"/>
              <a:ext cx="1884815" cy="30503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橢圓 9"/>
            <p:cNvSpPr/>
            <p:nvPr/>
          </p:nvSpPr>
          <p:spPr>
            <a:xfrm>
              <a:off x="462090" y="4249221"/>
              <a:ext cx="3096344" cy="159763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 smtClean="0"/>
                <a:t>100</a:t>
              </a:r>
              <a:r>
                <a:rPr lang="zh-TW" altLang="en-US" sz="1600" b="1" dirty="0"/>
                <a:t>萬以上之儀器設備購案，採購項目規格訂定，應</a:t>
              </a:r>
              <a:r>
                <a:rPr lang="zh-TW" altLang="en-US" sz="1600" b="1" dirty="0" smtClean="0"/>
                <a:t>填寫</a:t>
              </a:r>
              <a:r>
                <a:rPr lang="zh-TW" altLang="en-US" sz="1600" b="1" dirty="0"/>
                <a:t>本</a:t>
              </a:r>
              <a:r>
                <a:rPr lang="zh-TW" altLang="en-US" sz="1600" b="1" dirty="0" smtClean="0"/>
                <a:t>表，檢視有</a:t>
              </a:r>
              <a:r>
                <a:rPr lang="zh-TW" altLang="en-US" sz="1600" b="1" dirty="0"/>
                <a:t>無</a:t>
              </a:r>
              <a:r>
                <a:rPr lang="zh-TW" altLang="en-US" sz="1600" b="1" dirty="0" smtClean="0"/>
                <a:t>違反採購</a:t>
              </a:r>
              <a:r>
                <a:rPr lang="zh-TW" altLang="en-US" sz="1600" b="1" dirty="0"/>
                <a:t>法第</a:t>
              </a:r>
              <a:r>
                <a:rPr lang="en-US" altLang="zh-TW" sz="1600" b="1" dirty="0"/>
                <a:t>26</a:t>
              </a:r>
              <a:r>
                <a:rPr lang="zh-TW" altLang="en-US" sz="1600" b="1" dirty="0" smtClean="0"/>
                <a:t>條。</a:t>
              </a:r>
              <a:endParaRPr lang="zh-TW" altLang="en-US" sz="1600" b="1" dirty="0"/>
            </a:p>
          </p:txBody>
        </p:sp>
      </p:grpSp>
      <p:sp>
        <p:nvSpPr>
          <p:cNvPr id="9" name="橢圓 8"/>
          <p:cNvSpPr/>
          <p:nvPr/>
        </p:nvSpPr>
        <p:spPr>
          <a:xfrm>
            <a:off x="383802" y="4021602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164360" y="1556792"/>
            <a:ext cx="4356518" cy="3161197"/>
            <a:chOff x="4164360" y="1556792"/>
            <a:chExt cx="4356518" cy="3161197"/>
          </a:xfrm>
        </p:grpSpPr>
        <p:sp>
          <p:nvSpPr>
            <p:cNvPr id="11" name="矩形 10"/>
            <p:cNvSpPr/>
            <p:nvPr/>
          </p:nvSpPr>
          <p:spPr>
            <a:xfrm>
              <a:off x="4164360" y="4560939"/>
              <a:ext cx="1288634" cy="14623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V="1">
              <a:off x="5273240" y="2564906"/>
              <a:ext cx="882936" cy="199603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5424534" y="1556792"/>
              <a:ext cx="3096344" cy="1080120"/>
            </a:xfrm>
            <a:prstGeom prst="ellipse">
              <a:avLst/>
            </a:prstGeom>
            <a:solidFill>
              <a:srgbClr val="0033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/>
                <a:t>檢視廠商資格訂定是否符合相關法規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508104" y="4365104"/>
              <a:ext cx="2150429" cy="19583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508105" y="4571756"/>
              <a:ext cx="2150429" cy="146233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6084168" y="2636913"/>
              <a:ext cx="724984" cy="172819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6446660" y="2636912"/>
              <a:ext cx="852534" cy="1924027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標題 1"/>
          <p:cNvSpPr txBox="1">
            <a:spLocks/>
          </p:cNvSpPr>
          <p:nvPr/>
        </p:nvSpPr>
        <p:spPr>
          <a:xfrm>
            <a:off x="425287" y="188640"/>
            <a:ext cx="8229600" cy="778097"/>
          </a:xfrm>
          <a:prstGeom prst="rect">
            <a:avLst/>
          </a:prstGeom>
        </p:spPr>
        <p:txBody>
          <a:bodyPr/>
          <a:lstStyle>
            <a:lvl1pPr algn="ctr" defTabSz="9140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47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88913" y="1014413"/>
            <a:ext cx="8713787" cy="10080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l"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己送審案件補正：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除了採購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名稱、採購金額、招標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、採購明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細外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，其餘一般性欄位均可修改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endParaRPr lang="en-US" altLang="zh-TW" sz="1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zh-TW" altLang="zh-TW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022475"/>
            <a:ext cx="82073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41325" y="4111625"/>
            <a:ext cx="1512888" cy="219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500563" y="2714625"/>
            <a:ext cx="1511300" cy="220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11350"/>
            <a:ext cx="860425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採購管理系統操作說明</a:t>
            </a:r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250825" y="981075"/>
            <a:ext cx="8353623" cy="115252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l"/>
            </a:pP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撤回：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未有採購案號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須修改採購金額或</a:t>
            </a:r>
            <a:r>
              <a:rPr lang="zh-TW" altLang="zh-TW" sz="2400" b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採購明細</a:t>
            </a:r>
            <a:r>
              <a:rPr lang="zh-TW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申請人於申請階段自行撤回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修改刪除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修正，再重新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送審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4" y="2060848"/>
            <a:ext cx="80168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468313" y="3595688"/>
            <a:ext cx="136683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651500" y="2584450"/>
            <a:ext cx="1368425" cy="35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899184" y="3607256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24191" y="2605065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617085" y="2584450"/>
            <a:ext cx="396180" cy="3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9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67165" y="194945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defTabSz="914077" eaLnBrk="1" hangingPunct="1">
              <a:defRPr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採購注意事項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申請階段</a:t>
            </a:r>
            <a:endParaRPr lang="zh-TW" altLang="zh-TW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7650" y="4149080"/>
            <a:ext cx="5275262" cy="560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採購標的</a:t>
            </a:r>
            <a:r>
              <a:rPr lang="zh-TW" alt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規格不可過於</a:t>
            </a: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簡略</a:t>
            </a:r>
          </a:p>
        </p:txBody>
      </p:sp>
      <p:sp>
        <p:nvSpPr>
          <p:cNvPr id="11" name="矩形 10"/>
          <p:cNvSpPr/>
          <p:nvPr/>
        </p:nvSpPr>
        <p:spPr>
          <a:xfrm>
            <a:off x="806386" y="1440909"/>
            <a:ext cx="5276850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應確實訪價</a:t>
            </a:r>
            <a:endParaRPr lang="zh-TW" alt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790" y="4805362"/>
            <a:ext cx="7489825" cy="136842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規格數量僅以○○○系統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套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表示，宜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詳細列出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軟體、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硬體之詳細規格及單價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，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以利後續驗收（違約罰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款</a:t>
            </a: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）及財產列帳。</a:t>
            </a:r>
            <a:endParaRPr lang="zh-TW" altLang="en-US" sz="2800" b="1" dirty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369094" y="1700808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11099" y="502037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99382" y="2276872"/>
            <a:ext cx="7612642" cy="159960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標楷體" pitchFamily="65" charset="-120"/>
              </a:rPr>
              <a:t>應確實訪價，洽取二家以上之報價單，不可由一廠商提供二家以上之報價單，如無法取得二家以上之報價單，應於自我檢核表中敘明理由</a:t>
            </a:r>
            <a:r>
              <a:rPr lang="zh-TW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9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000" kern="0" dirty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階段</a:t>
            </a: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263" y="1125538"/>
            <a:ext cx="671671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不可抄襲特定廠牌型號之規格</a:t>
            </a:r>
          </a:p>
        </p:txBody>
      </p:sp>
      <p:sp>
        <p:nvSpPr>
          <p:cNvPr id="11" name="矩形 10"/>
          <p:cNvSpPr/>
          <p:nvPr/>
        </p:nvSpPr>
        <p:spPr>
          <a:xfrm>
            <a:off x="764381" y="4615026"/>
            <a:ext cx="6372225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需要審規格型錄嗎</a:t>
            </a:r>
            <a:endParaRPr lang="zh-TW" altLang="en-US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8388" y="1846263"/>
            <a:ext cx="7777162" cy="2665412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</a:rPr>
              <a:t>公告金額</a:t>
            </a: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以上之案件</a:t>
            </a:r>
            <a:r>
              <a:rPr lang="en-US" altLang="zh-TW" sz="2600" b="1" dirty="0">
                <a:solidFill>
                  <a:srgbClr val="000000"/>
                </a:solidFill>
                <a:latin typeface="標楷體" pitchFamily="65" charset="-12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不可抄襲特定廠牌型號之規格</a:t>
            </a:r>
            <a:endParaRPr lang="en-US" altLang="zh-TW" sz="2600" b="1" dirty="0">
              <a:solidFill>
                <a:srgbClr val="000000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itchFamily="65" charset="-120"/>
              </a:rPr>
              <a:t>不得要求或提及特定之商標或商名，如提及需加註「或同等品」</a:t>
            </a:r>
            <a:endParaRPr lang="en-US" altLang="zh-TW" sz="2600" b="1" dirty="0">
              <a:solidFill>
                <a:srgbClr val="000000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zh-TW" sz="2600" b="1" dirty="0">
                <a:solidFill>
                  <a:schemeClr val="tx1"/>
                </a:solidFill>
              </a:rPr>
              <a:t>所載明之</a:t>
            </a:r>
            <a:r>
              <a:rPr lang="zh-TW" altLang="en-US" sz="2600" b="1" dirty="0">
                <a:solidFill>
                  <a:schemeClr val="tx1"/>
                </a:solidFill>
              </a:rPr>
              <a:t>規格</a:t>
            </a:r>
            <a:r>
              <a:rPr lang="zh-TW" altLang="zh-TW" sz="2600" b="1" dirty="0">
                <a:solidFill>
                  <a:schemeClr val="tx1"/>
                </a:solidFill>
              </a:rPr>
              <a:t>特性，在目的及效果上不得限制競爭。例如：尺寸、厚度時加「</a:t>
            </a:r>
            <a:r>
              <a:rPr lang="en-US" altLang="zh-TW" sz="2600" b="1" dirty="0">
                <a:solidFill>
                  <a:schemeClr val="tx1"/>
                </a:solidFill>
              </a:rPr>
              <a:t>±</a:t>
            </a:r>
            <a:r>
              <a:rPr lang="zh-TW" altLang="zh-TW" sz="2600" b="1" dirty="0">
                <a:solidFill>
                  <a:schemeClr val="tx1"/>
                </a:solidFill>
              </a:rPr>
              <a:t>」（上下限）</a:t>
            </a:r>
            <a:r>
              <a:rPr lang="zh-TW" altLang="zh-TW" sz="2400" b="1" dirty="0">
                <a:solidFill>
                  <a:schemeClr val="tx1"/>
                </a:solidFill>
              </a:rPr>
              <a:t>。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76263" y="2781300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66738" y="568801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68388" y="5373216"/>
            <a:ext cx="7696302" cy="1295499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所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</a:rPr>
              <a:t>開規格型號無指定廠牌而市面上有此廠牌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</a:rPr>
              <a:t>型號之</a:t>
            </a: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</a:rPr>
              <a:t>規格才需要審規，若屬特製品</a:t>
            </a:r>
            <a:r>
              <a:rPr lang="zh-TW" alt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無需</a:t>
            </a:r>
            <a:r>
              <a:rPr lang="zh-TW" altLang="en-US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審</a:t>
            </a:r>
            <a:r>
              <a:rPr lang="zh-TW" alt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規格型錄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88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000" kern="0" dirty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申請階段</a:t>
            </a:r>
            <a:endParaRPr lang="zh-TW" altLang="zh-TW" sz="4000" kern="0" dirty="0">
              <a:latin typeface="標楷體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138" y="1268413"/>
            <a:ext cx="527526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廠商履約能力證明文件</a:t>
            </a:r>
            <a:endParaRPr lang="en-US" altLang="zh-TW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5838" y="2060575"/>
            <a:ext cx="7488237" cy="3168650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錯誤態樣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: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</a:rPr>
              <a:t>過當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之資格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，如丙級營造廠可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承攬，卻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要求甲級營造廠。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投標時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須擁有指定設備。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要求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廠商提出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不存在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之營業項目或證照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如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需要求特定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營業項目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證照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，應確認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其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</a:rPr>
              <a:t>正確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</a:rPr>
              <a:t>名稱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576263" y="2565400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000" kern="0" dirty="0" smtClean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招標階段</a:t>
            </a:r>
            <a:endParaRPr lang="zh-TW" altLang="zh-TW" sz="4000" kern="0" dirty="0">
              <a:latin typeface="標楷體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endParaRPr lang="zh-TW" altLang="zh-TW" sz="4000" kern="0" dirty="0" smtClean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908720"/>
            <a:ext cx="5276850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規格、數量或金額變更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369094" y="2554734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28624" y="1844824"/>
            <a:ext cx="7488237" cy="1851620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採購規格上網公告後，如需更改，請至秘書室網站下載「</a:t>
            </a:r>
            <a:r>
              <a:rPr lang="zh-TW" altLang="zh-TW" sz="2800" b="1" dirty="0">
                <a:solidFill>
                  <a:schemeClr val="tx1"/>
                </a:solidFill>
              </a:rPr>
              <a:t>金額調整</a:t>
            </a:r>
            <a:r>
              <a:rPr lang="en-US" altLang="zh-TW" sz="2800" b="1" dirty="0">
                <a:solidFill>
                  <a:schemeClr val="tx1"/>
                </a:solidFill>
              </a:rPr>
              <a:t>/</a:t>
            </a:r>
            <a:r>
              <a:rPr lang="zh-TW" altLang="zh-TW" sz="2800" b="1" dirty="0">
                <a:solidFill>
                  <a:schemeClr val="tx1"/>
                </a:solidFill>
              </a:rPr>
              <a:t>規格數量變更申請表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」，填寫後會辦秘書室、主計室、政風室，送至所部陳核。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566737" y="3933056"/>
            <a:ext cx="5275262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開標</a:t>
            </a:r>
            <a:r>
              <a:rPr lang="zh-TW" altLang="en-US" sz="32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請準時</a:t>
            </a:r>
            <a:r>
              <a:rPr lang="zh-TW" alt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出席開標</a:t>
            </a:r>
            <a:endParaRPr lang="en-US" altLang="zh-TW" sz="32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6799" y="4761731"/>
            <a:ext cx="7488238" cy="1368425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如需審查廠商履約能力證明文件、規格文件，請準時至開標室。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550862" y="5230043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8" y="401638"/>
            <a:ext cx="5761037" cy="93913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400" dirty="0" smtClean="0">
                <a:latin typeface="標楷體" pitchFamily="65" charset="-120"/>
                <a:ea typeface="標楷體" panose="03000509000000000000" pitchFamily="65" charset="-120"/>
              </a:rPr>
              <a:t>綱</a:t>
            </a:r>
            <a:endParaRPr lang="en-US" altLang="zh-TW" sz="5400" dirty="0" smtClean="0">
              <a:solidFill>
                <a:schemeClr val="accent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566601" y="4158842"/>
            <a:ext cx="7488882" cy="772396"/>
            <a:chOff x="1152" y="1253"/>
            <a:chExt cx="3408" cy="441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538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1538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  <p:sp>
          <p:nvSpPr>
            <p:cNvPr id="15382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3" name="Text Box 12"/>
            <p:cNvSpPr txBox="1">
              <a:spLocks noChangeArrowheads="1"/>
            </p:cNvSpPr>
            <p:nvPr/>
          </p:nvSpPr>
          <p:spPr bwMode="auto">
            <a:xfrm>
              <a:off x="1791" y="1253"/>
              <a:ext cx="260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kumimoji="0" lang="zh-TW" altLang="en-US" sz="3600" b="0" dirty="0"/>
                <a:t>本所</a:t>
              </a:r>
              <a:r>
                <a:rPr kumimoji="0" lang="zh-TW" altLang="zh-TW" sz="3600" b="0" dirty="0" smtClean="0"/>
                <a:t>採購</a:t>
              </a:r>
              <a:r>
                <a:rPr kumimoji="0" lang="zh-TW" altLang="zh-TW" sz="3600" b="0" dirty="0"/>
                <a:t>管理系統操作</a:t>
              </a:r>
              <a:r>
                <a:rPr kumimoji="0" lang="zh-TW" altLang="zh-TW" sz="3600" b="0" dirty="0" smtClean="0"/>
                <a:t>說明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15384" name="Text Box 13"/>
            <p:cNvSpPr txBox="1">
              <a:spLocks noChangeArrowheads="1"/>
            </p:cNvSpPr>
            <p:nvPr/>
          </p:nvSpPr>
          <p:spPr bwMode="gray">
            <a:xfrm>
              <a:off x="1250" y="1293"/>
              <a:ext cx="2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3600" dirty="0" smtClean="0">
                  <a:solidFill>
                    <a:schemeClr val="bg1"/>
                  </a:solidFill>
                  <a:ea typeface="新細明體" charset="-120"/>
                </a:rPr>
                <a:t>三</a:t>
              </a:r>
              <a:endParaRPr kumimoji="0" lang="en-US" altLang="zh-TW" sz="3600" dirty="0">
                <a:solidFill>
                  <a:schemeClr val="bg1"/>
                </a:solidFill>
                <a:ea typeface="新細明體" charset="-120"/>
              </a:endParaRPr>
            </a:p>
          </p:txBody>
        </p:sp>
      </p:grp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552128" y="3052719"/>
            <a:ext cx="7556698" cy="893021"/>
            <a:chOff x="1152" y="1797"/>
            <a:chExt cx="3408" cy="473"/>
          </a:xfrm>
        </p:grpSpPr>
        <p:grpSp>
          <p:nvGrpSpPr>
            <p:cNvPr id="15374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537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3600" b="0"/>
              </a:p>
            </p:txBody>
          </p:sp>
          <p:sp>
            <p:nvSpPr>
              <p:cNvPr id="1537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3600" b="0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3600">
                  <a:ea typeface="+mn-ea"/>
                </a:endParaRPr>
              </a:p>
            </p:txBody>
          </p:sp>
        </p:grpSp>
        <p:sp>
          <p:nvSpPr>
            <p:cNvPr id="15375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3600"/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1791" y="1797"/>
              <a:ext cx="216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en-US" sz="3600" b="0" dirty="0" smtClean="0"/>
                <a:t>本所</a:t>
              </a:r>
              <a:r>
                <a:rPr kumimoji="0" lang="zh-TW" altLang="zh-TW" sz="3600" b="0" dirty="0" smtClean="0"/>
                <a:t>採購</a:t>
              </a:r>
              <a:r>
                <a:rPr kumimoji="0" lang="zh-TW" altLang="en-US" sz="3600" b="0" dirty="0" smtClean="0"/>
                <a:t>作業相關規定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gray">
            <a:xfrm>
              <a:off x="1254" y="1886"/>
              <a:ext cx="29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3600" dirty="0" smtClean="0">
                  <a:solidFill>
                    <a:schemeClr val="bg1"/>
                  </a:solidFill>
                  <a:ea typeface="新細明體" charset="-120"/>
                </a:rPr>
                <a:t>二</a:t>
              </a:r>
              <a:endParaRPr kumimoji="0" lang="en-US" altLang="zh-TW" sz="3600" dirty="0">
                <a:solidFill>
                  <a:schemeClr val="bg1"/>
                </a:solidFill>
                <a:ea typeface="新細明體" charset="-120"/>
              </a:endParaRPr>
            </a:p>
          </p:txBody>
        </p:sp>
      </p:grp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zh-TW" sz="1800" b="0"/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619944" y="2106371"/>
            <a:ext cx="7488882" cy="772396"/>
            <a:chOff x="1152" y="1253"/>
            <a:chExt cx="3408" cy="441"/>
          </a:xfrm>
        </p:grpSpPr>
        <p:grpSp>
          <p:nvGrpSpPr>
            <p:cNvPr id="29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3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35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791" y="1253"/>
              <a:ext cx="134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zh-TW" sz="3600" b="0" dirty="0"/>
                <a:t>採購相關</a:t>
              </a:r>
              <a:r>
                <a:rPr kumimoji="0" lang="zh-TW" altLang="zh-TW" sz="3600" b="0" dirty="0" smtClean="0"/>
                <a:t>名詞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gray">
            <a:xfrm>
              <a:off x="1250" y="1293"/>
              <a:ext cx="2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3600" dirty="0" smtClean="0">
                  <a:solidFill>
                    <a:schemeClr val="bg1"/>
                  </a:solidFill>
                  <a:ea typeface="新細明體" charset="-120"/>
                </a:rPr>
                <a:t>一</a:t>
              </a:r>
              <a:endParaRPr kumimoji="0" lang="en-US" altLang="zh-TW" sz="3600" dirty="0">
                <a:solidFill>
                  <a:schemeClr val="bg1"/>
                </a:solidFill>
                <a:ea typeface="新細明體" charset="-12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26816" y="5157192"/>
            <a:ext cx="7488882" cy="772396"/>
            <a:chOff x="1152" y="1253"/>
            <a:chExt cx="3408" cy="441"/>
          </a:xfrm>
        </p:grpSpPr>
        <p:grpSp>
          <p:nvGrpSpPr>
            <p:cNvPr id="37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4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 b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0" lang="zh-TW" altLang="en-US" sz="1800" b="0"/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1791" y="1253"/>
              <a:ext cx="1345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zh-TW" altLang="zh-TW" sz="3600" b="0" dirty="0" smtClean="0"/>
                <a:t>採購</a:t>
              </a:r>
              <a:r>
                <a:rPr kumimoji="0" lang="zh-TW" altLang="en-US" sz="3600" b="0" dirty="0" smtClean="0"/>
                <a:t>注意事項</a:t>
              </a:r>
              <a:endParaRPr kumimoji="0" lang="en-US" altLang="zh-TW" sz="3600" b="0" dirty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gray">
            <a:xfrm>
              <a:off x="1250" y="1293"/>
              <a:ext cx="2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3600" dirty="0" smtClean="0">
                  <a:solidFill>
                    <a:schemeClr val="bg1"/>
                  </a:solidFill>
                  <a:ea typeface="新細明體" charset="-120"/>
                </a:rPr>
                <a:t>四</a:t>
              </a:r>
              <a:endParaRPr kumimoji="0" lang="en-US" altLang="zh-TW" sz="3600" dirty="0">
                <a:solidFill>
                  <a:schemeClr val="bg1"/>
                </a:solidFill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39838" y="18891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kern="0" dirty="0" smtClean="0">
                <a:latin typeface="標楷體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4000" kern="0" dirty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4000" kern="0" dirty="0" smtClean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kern="0" dirty="0" smtClean="0">
                <a:latin typeface="標楷體" pitchFamily="65" charset="-120"/>
                <a:ea typeface="標楷體" panose="03000509000000000000" pitchFamily="65" charset="-120"/>
              </a:rPr>
              <a:t>履約</a:t>
            </a:r>
            <a:r>
              <a:rPr lang="zh-TW" altLang="zh-TW" sz="4000" kern="0" dirty="0">
                <a:latin typeface="標楷體" pitchFamily="65" charset="-120"/>
                <a:ea typeface="標楷體" panose="03000509000000000000" pitchFamily="65" charset="-120"/>
              </a:rPr>
              <a:t>階段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272757" y="1125538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64381" y="1125538"/>
            <a:ext cx="7557476" cy="2617874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履約中如有「增、減項」施作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</a:rPr>
              <a:t>-</a:t>
            </a:r>
          </a:p>
          <a:p>
            <a:pPr>
              <a:defRPr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應於發生後或驗收前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</a:rPr>
              <a:t>簽奉核准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辦理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</a:rPr>
              <a:t>契約變更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並於契約變更簽陳中詳細敘明該變更之合理性、必要性等理由、及廠商與相關單位有無責任歸屬問題。</a:t>
            </a:r>
          </a:p>
          <a:p>
            <a:pPr>
              <a:defRPr/>
            </a:pP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4381" y="4149080"/>
            <a:ext cx="7533433" cy="2376264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申請延長履約期限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</a:rPr>
              <a:t>-</a:t>
            </a:r>
          </a:p>
          <a:p>
            <a:pPr lvl="0">
              <a:defRPr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非歸責於廠商因素，廠商應於事故發生或消失後，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</a:rPr>
              <a:t>書面來文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申請，使用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單位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</a:rPr>
              <a:t>簽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</a:rPr>
              <a:t>奉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</a:rPr>
              <a:t>核准</a:t>
            </a:r>
            <a:r>
              <a:rPr lang="zh-TW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延長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履約期限，不計算違約金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</a:rPr>
              <a:t>，毋需契約變更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</a:rPr>
              <a:t>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69900" y="4293096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5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頁尾版面配置區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rgbClr val="195C4E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95C4E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95C4E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rgbClr val="195C4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95C4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1400" b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42630" y="44103"/>
            <a:ext cx="7077075" cy="9366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4000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kern="0" dirty="0" smtClean="0">
                <a:latin typeface="標楷體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kern="0" dirty="0">
                <a:latin typeface="標楷體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kern="0" dirty="0" smtClean="0">
                <a:latin typeface="標楷體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kern="0" dirty="0" smtClean="0">
                <a:latin typeface="標楷體" pitchFamily="65" charset="-120"/>
                <a:ea typeface="標楷體" panose="03000509000000000000" pitchFamily="65" charset="-120"/>
              </a:rPr>
              <a:t>驗收結報</a:t>
            </a:r>
            <a:r>
              <a:rPr lang="zh-TW" altLang="zh-TW" kern="0" dirty="0" smtClean="0">
                <a:latin typeface="標楷體" pitchFamily="65" charset="-120"/>
                <a:ea typeface="標楷體" panose="03000509000000000000" pitchFamily="65" charset="-120"/>
              </a:rPr>
              <a:t>階段</a:t>
            </a:r>
            <a:endParaRPr lang="zh-TW" altLang="zh-TW" kern="0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42447" y="1832279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48505" y="980728"/>
            <a:ext cx="7488237" cy="2566702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簽收貨品</a:t>
            </a:r>
            <a:r>
              <a:rPr lang="zh-TW" altLang="en-US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時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應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確認</a:t>
            </a:r>
            <a:r>
              <a:rPr lang="zh-TW" altLang="zh-TW" sz="28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與契約</a:t>
            </a:r>
            <a:r>
              <a:rPr lang="zh-TW" altLang="zh-TW" sz="2800" b="1" dirty="0" smtClean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規定</a:t>
            </a:r>
            <a:r>
              <a:rPr lang="en-US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(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採購明細</a:t>
            </a:r>
            <a:r>
              <a:rPr lang="en-US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/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工作規範</a:t>
            </a:r>
            <a:r>
              <a:rPr lang="en-US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/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型錄</a:t>
            </a:r>
            <a:r>
              <a:rPr lang="en-US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…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等</a:t>
            </a:r>
            <a:r>
              <a:rPr lang="en-US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之規格</a:t>
            </a:r>
            <a:r>
              <a:rPr lang="zh-TW" altLang="zh-TW" sz="28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是否相符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>
              <a:defRPr/>
            </a:pPr>
            <a:r>
              <a:rPr lang="zh-TW" altLang="zh-TW" sz="2800" b="1" dirty="0" smtClean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符合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規定</a:t>
            </a:r>
            <a:r>
              <a:rPr lang="zh-TW" altLang="en-US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：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於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收貨簽收單上確實填妥收貨日期並簽章，以利履約完成日之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確認</a:t>
            </a:r>
            <a:endParaRPr lang="en-US" altLang="zh-TW" sz="2800" b="1" dirty="0" smtClean="0">
              <a:solidFill>
                <a:schemeClr val="tx1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  <a:p>
            <a:pPr>
              <a:defRPr/>
            </a:pP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貨品</a:t>
            </a:r>
            <a:r>
              <a:rPr lang="zh-TW" altLang="zh-TW" sz="2800" b="1" dirty="0">
                <a:solidFill>
                  <a:srgbClr val="FF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不符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規定</a:t>
            </a:r>
            <a:r>
              <a:rPr lang="zh-TW" altLang="en-US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：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於</a:t>
            </a:r>
            <a:r>
              <a:rPr lang="zh-TW" altLang="zh-TW" sz="2800" b="1" dirty="0">
                <a:solidFill>
                  <a:schemeClr val="tx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送貨單上註記退回並簽章押日期並留存</a:t>
            </a:r>
            <a:endParaRPr lang="zh-TW" altLang="en-US" sz="2800" b="1" dirty="0">
              <a:solidFill>
                <a:schemeClr val="tx1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1575" y="3861048"/>
            <a:ext cx="7425167" cy="2267669"/>
          </a:xfrm>
          <a:prstGeom prst="rect">
            <a:avLst/>
          </a:prstGeom>
          <a:solidFill>
            <a:srgbClr val="CCFFCC"/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zh-TW" sz="28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初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驗或驗收時，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原申請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人員得為結報粘貼憑證用紙表之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經手人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，但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不得為初驗人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主驗人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、亦不得為樣品及材料之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檢驗人</a:t>
            </a:r>
            <a:r>
              <a:rPr lang="zh-TW" altLang="zh-TW" sz="28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；驗收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測試紀錄應由測試單位人員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註明測試日期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及驗收</a:t>
            </a:r>
            <a:r>
              <a:rPr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結果</a:t>
            </a:r>
            <a:r>
              <a:rPr lang="zh-TW" altLang="zh-TW" sz="2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並簽章</a:t>
            </a:r>
            <a:r>
              <a:rPr lang="zh-TW" altLang="zh-TW" sz="2800" dirty="0"/>
              <a:t>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47343" y="4725144"/>
            <a:ext cx="395287" cy="431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7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480752" y="4005064"/>
            <a:ext cx="4495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zh-TW" sz="3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r>
              <a:rPr lang="en-US" altLang="zh-TW" sz="3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15034" y="5157192"/>
            <a:ext cx="5827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Verdana"/>
              </a:rPr>
              <a:t>歡迎加入核研所工作團隊</a:t>
            </a:r>
            <a:endParaRPr lang="zh-TW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37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221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採購相關名詞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323528" y="1052737"/>
            <a:ext cx="8229600" cy="50405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en-US" dirty="0" smtClean="0">
                <a:solidFill>
                  <a:srgbClr val="4D24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採購性質、採購金額級距及招標方式</a:t>
            </a:r>
            <a:endParaRPr lang="en-US" altLang="zh-TW" dirty="0" smtClean="0">
              <a:solidFill>
                <a:srgbClr val="4D240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05229"/>
              </p:ext>
            </p:extLst>
          </p:nvPr>
        </p:nvGraphicFramePr>
        <p:xfrm>
          <a:off x="179388" y="1628775"/>
          <a:ext cx="8712200" cy="5070678"/>
        </p:xfrm>
        <a:graphic>
          <a:graphicData uri="http://schemas.openxmlformats.org/drawingml/2006/table">
            <a:tbl>
              <a:tblPr/>
              <a:tblGrid>
                <a:gridCol w="1030287"/>
                <a:gridCol w="1582738"/>
                <a:gridCol w="1584325"/>
                <a:gridCol w="1584325"/>
                <a:gridCol w="1504950"/>
                <a:gridCol w="1425575"/>
              </a:tblGrid>
              <a:tr h="1392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級距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性質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小額採購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未達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公告公額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逾公告金額十分之一</a:t>
                      </a:r>
                      <a:r>
                        <a:rPr kumimoji="0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公告金額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查核金額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巨額採購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55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工程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、臺紐、臺星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2485</a:t>
                      </a: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財物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584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臺星  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449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億元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萬元以下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100,001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~999,999</a:t>
                      </a: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Arial Unicode MS" pitchFamily="34" charset="-120"/>
                          <a:cs typeface="Arial Unicode MS" pitchFamily="34" charset="-120"/>
                        </a:rPr>
                        <a:t>元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GPA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、臺紐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584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臺星  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449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1000</a:t>
                      </a:r>
                      <a:r>
                        <a:rPr kumimoji="0" lang="zh-TW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2000</a:t>
                      </a:r>
                      <a:r>
                        <a:rPr kumimoji="0" lang="zh-TW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以上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97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招標方式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逕行採購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比價或議價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公開取得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報價單或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企畫書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限制性招標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公開招標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限制性招標</a:t>
                      </a: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" name="橢圓 1"/>
          <p:cNvSpPr/>
          <p:nvPr/>
        </p:nvSpPr>
        <p:spPr>
          <a:xfrm>
            <a:off x="4427984" y="407707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427984" y="479715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452320" y="3356992"/>
            <a:ext cx="1512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0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相關名詞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</a:t>
            </a:r>
            <a:r>
              <a:rPr lang="zh-TW" altLang="en-US" b="1" dirty="0">
                <a:solidFill>
                  <a:srgbClr val="7030A0"/>
                </a:solidFill>
                <a:latin typeface="新細明體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指在地面上下新建、增建、改建、修建、拆除構造物與其所屬設備及改變自然環境之行為，包括建築、土木、水利、環境、交通、機械、電氣、化工及其他經主管機關認定之工程。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館舍整修、油漆、防水等工程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財物</a:t>
            </a:r>
            <a:r>
              <a:rPr lang="zh-TW" altLang="en-US" b="1" dirty="0">
                <a:solidFill>
                  <a:srgbClr val="7030A0"/>
                </a:solidFill>
                <a:latin typeface="新細明體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指各種物品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生鮮農漁產品除外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、材料、設備、機具與其他動產、不動產、權利及其他經主管機關認定之財物。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購買儀器</a:t>
            </a:r>
            <a:r>
              <a:rPr lang="zh-TW" altLang="en-US" dirty="0">
                <a:solidFill>
                  <a:srgbClr val="FF0000"/>
                </a:solidFill>
                <a:latin typeface="新細明體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耗材</a:t>
            </a:r>
            <a:r>
              <a:rPr lang="zh-TW" altLang="en-US" dirty="0">
                <a:solidFill>
                  <a:srgbClr val="FF0000"/>
                </a:solidFill>
                <a:latin typeface="新細明體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化學藥品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勞務</a:t>
            </a:r>
            <a:r>
              <a:rPr lang="zh-TW" altLang="en-US" b="1" dirty="0">
                <a:solidFill>
                  <a:srgbClr val="7030A0"/>
                </a:solidFill>
                <a:latin typeface="新細明體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指專業服務、技術服務、資訊服務、研究發展、營運管理、維修、訓練、勞力及其他經主管機關認定之勞務。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委託研究、儀器校正、儀器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電腦保養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採購兼有工程、財物、勞務二種以上性質，難以認定其歸屬者，按其性質所占預算金額比率最高者歸屬之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8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3"/>
            <a:ext cx="8229600" cy="79208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採購相關名詞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107504" y="764704"/>
            <a:ext cx="8229600" cy="5760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招標方式</a:t>
            </a:r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09182"/>
              </p:ext>
            </p:extLst>
          </p:nvPr>
        </p:nvGraphicFramePr>
        <p:xfrm>
          <a:off x="179512" y="1268760"/>
          <a:ext cx="8785225" cy="537373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008236"/>
                <a:gridCol w="864096"/>
                <a:gridCol w="1440036"/>
                <a:gridCol w="1224260"/>
                <a:gridCol w="2664172"/>
                <a:gridCol w="1584425"/>
              </a:tblGrid>
              <a:tr h="697028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endParaRPr lang="en-US" altLang="zh-TW" sz="2000" b="1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20"/>
                        </a:lnSpc>
                      </a:pPr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適用金額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  義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依據法條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開標之投標廠商家數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等標期</a:t>
                      </a:r>
                      <a:r>
                        <a:rPr lang="en-US" altLang="zh-TW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電領</a:t>
                      </a:r>
                      <a:r>
                        <a:rPr lang="en-US" altLang="zh-TW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34003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</a:t>
                      </a:r>
                      <a:endParaRPr lang="en-US" altLang="zh-TW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招標</a:t>
                      </a:r>
                      <a:endParaRPr lang="zh-TW" alt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萬以上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以公告方式邀請不特定廠商投標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altLang="zh-TW" sz="16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家以上合格廠商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以上不限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第一次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WTO/GPA: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巨額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查核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公告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1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en-US" altLang="zh-TW" sz="1600" b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第二次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266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公開取得書面報價或企劃書</a:t>
                      </a:r>
                      <a:endParaRPr lang="zh-TW" altLang="en-US" sz="20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100,001</a:t>
                      </a:r>
                    </a:p>
                    <a:p>
                      <a:r>
                        <a:rPr lang="zh-TW" altLang="en-US" sz="16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至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999,999</a:t>
                      </a:r>
                      <a:endParaRPr lang="zh-TW" altLang="en-US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以公告方式應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公開取得</a:t>
                      </a:r>
                      <a:r>
                        <a:rPr lang="en-US" altLang="zh-TW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以上廠商之報價單或企劃書</a:t>
                      </a: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條中央機關未達公告金額採購招標辦法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次應公開取得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家以上書面報價或企劃書，依中央機關未達公告金額採購辦法第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條規定第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未達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時可經機關首長或其授權人之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核可改採限制性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投標即可開標。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9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限制性</a:t>
                      </a:r>
                      <a:endParaRPr lang="en-US" altLang="zh-TW" sz="2000" b="1" dirty="0" smtClean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招標</a:t>
                      </a:r>
                      <a:endParaRPr lang="zh-TW" altLang="en-US" sz="20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不限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不經公告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方式邀請</a:t>
                      </a:r>
                      <a:r>
                        <a:rPr lang="en-US" altLang="zh-TW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以上比價或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僅邀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議價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採購法第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條第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項各款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邀請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家以上廠商比價或僅邀</a:t>
                      </a:r>
                      <a:r>
                        <a:rPr lang="en-US" altLang="zh-TW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家廠商議價</a:t>
                      </a:r>
                    </a:p>
                    <a:p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可不公告</a:t>
                      </a:r>
                      <a:endParaRPr lang="zh-TW" altLang="en-US" sz="1600" b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0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74639"/>
            <a:ext cx="8003232" cy="99412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作業相關規定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622901"/>
            <a:ext cx="6401132" cy="49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/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作業相關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408712" cy="501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/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相關規定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起案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發債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採購管理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申請階段</a:t>
            </a:r>
            <a:endParaRPr lang="en-US" altLang="zh-TW" sz="4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660" lvl="1" indent="-285750">
              <a:buFont typeface="Wingdings" panose="05000000000000000000" pitchFamily="2" charset="2"/>
              <a:buChar char="n"/>
            </a:pP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3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 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660" lvl="1" indent="-285750">
              <a:buFont typeface="Wingdings" panose="05000000000000000000" pitchFamily="2" charset="2"/>
              <a:buChar char="n"/>
            </a:pP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支用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zh-TW" altLang="en-US" sz="3400" dirty="0" smtClean="0">
                <a:latin typeface="標楷體"/>
                <a:ea typeface="標楷體"/>
              </a:rPr>
              <a:t>：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電話費、水電費、影印費、逾時便當費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9910" lvl="1" indent="0">
              <a:buNone/>
            </a:pP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：所外受訓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(ex: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輻防班、採購訓練</a:t>
            </a:r>
            <a:r>
              <a:rPr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報名費</a:t>
            </a:r>
            <a:r>
              <a:rPr lang="en-US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用簽陳方式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國外出差、考試報名費、更換證照、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4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表單流程管理</a:t>
            </a:r>
            <a:r>
              <a:rPr lang="zh-TW" altLang="en-US" sz="4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來賓蒞所參訪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演講、積彭講座等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購案招標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集中採購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或大於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萬元購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案，由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辦理招標。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以下之小額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開口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合約，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自行傳真廠商簽訂合約</a:t>
            </a:r>
            <a:r>
              <a:rPr lang="zh-TW" altLang="en-US" sz="4000" dirty="0" smtClean="0">
                <a:latin typeface="新細明體"/>
              </a:rPr>
              <a:t>。</a:t>
            </a:r>
            <a:endParaRPr lang="en-US" altLang="zh-TW" sz="4000" dirty="0" smtClean="0">
              <a:latin typeface="新細明體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購案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履約與驗收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由單位自行辦理驗收。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工程案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萬以上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秘書室營繕科協驗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結報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集中採購或大於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元購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2.10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萬元以下之小額購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開口合約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自行結報</a:t>
            </a:r>
            <a:r>
              <a:rPr lang="zh-TW" altLang="en-US" sz="4000" dirty="0">
                <a:latin typeface="新細明體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簽陳及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表單等其他發債由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自行結報</a:t>
            </a:r>
            <a:r>
              <a:rPr lang="zh-TW" altLang="en-US" sz="4000" dirty="0">
                <a:latin typeface="新細明體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731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Arial Unicode MS" pitchFamily="34" charset="-120"/>
                <a:cs typeface="Arial Unicode MS" pitchFamily="34" charset="-120"/>
              </a:rPr>
              <a:t> 申請階段類別</a:t>
            </a:r>
            <a:r>
              <a:rPr lang="en-US" altLang="zh-TW" b="1" dirty="0" err="1" smtClean="0">
                <a:solidFill>
                  <a:srgbClr val="0000FF"/>
                </a:solidFill>
                <a:latin typeface="標楷體" pitchFamily="65" charset="-120"/>
                <a:ea typeface="Arial Unicode MS" pitchFamily="34" charset="-120"/>
                <a:cs typeface="Arial Unicode MS" pitchFamily="34" charset="-120"/>
              </a:rPr>
              <a:t>v.s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Arial Unicode MS" pitchFamily="34" charset="-120"/>
                <a:cs typeface="Arial Unicode MS" pitchFamily="34" charset="-12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Arial Unicode MS" pitchFamily="34" charset="-120"/>
                <a:cs typeface="Arial Unicode MS" pitchFamily="34" charset="-120"/>
              </a:rPr>
              <a:t>採購類別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40121" y="4437112"/>
            <a:ext cx="2137203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 cmpd="thickThin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6600" dirty="0" smtClean="0">
                <a:solidFill>
                  <a:schemeClr val="tx1"/>
                </a:solidFill>
              </a:rPr>
              <a:t>D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單位自辦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萬元以下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95536" y="2024248"/>
            <a:ext cx="2088232" cy="17287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6600" dirty="0" smtClean="0">
                <a:solidFill>
                  <a:schemeClr val="tx1"/>
                </a:solidFill>
              </a:rPr>
              <a:t>B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大於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元</a:t>
            </a:r>
            <a:endParaRPr lang="en-US" altLang="zh-TW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059832" y="1340768"/>
            <a:ext cx="1800225" cy="167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採購財物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採購勞務</a:t>
            </a:r>
            <a:endParaRPr lang="en-US" altLang="zh-TW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</a:t>
            </a:r>
            <a:r>
              <a:rPr lang="zh-TW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集中</a:t>
            </a:r>
            <a:r>
              <a:rPr lang="zh-TW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採購工程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550846" y="227265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004048" y="1144137"/>
            <a:ext cx="3816424" cy="18725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mpd="thickThin"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辦公雜項設備、文具類及影印紙、清潔用品類、軟體一般共同使用性軟體、電腦印表機電腦耗材、化學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藥品、實驗耗材、</a:t>
            </a:r>
            <a:r>
              <a:rPr lang="zh-TW" altLang="zh-TW" sz="2000" b="1" dirty="0" smtClean="0">
                <a:solidFill>
                  <a:srgbClr val="FF0000"/>
                </a:solidFill>
              </a:rPr>
              <a:t>其他</a:t>
            </a:r>
            <a:r>
              <a:rPr lang="zh-TW" altLang="zh-TW" sz="2000" b="1" dirty="0">
                <a:solidFill>
                  <a:srgbClr val="FF0000"/>
                </a:solidFill>
              </a:rPr>
              <a:t>共通性品</a:t>
            </a:r>
            <a:r>
              <a:rPr lang="zh-TW" altLang="zh-TW" sz="2000" b="1" dirty="0" smtClean="0">
                <a:solidFill>
                  <a:srgbClr val="FF0000"/>
                </a:solidFill>
              </a:rPr>
              <a:t>項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:</a:t>
            </a:r>
            <a:r>
              <a:rPr lang="zh-TW" altLang="zh-TW" sz="2000" dirty="0" smtClean="0">
                <a:solidFill>
                  <a:schemeClr val="tx1"/>
                </a:solidFill>
              </a:rPr>
              <a:t>單位</a:t>
            </a:r>
            <a:r>
              <a:rPr lang="zh-TW" altLang="zh-TW" sz="2000" dirty="0">
                <a:solidFill>
                  <a:schemeClr val="tx1"/>
                </a:solidFill>
              </a:rPr>
              <a:t>主管核定後，送秘書室彙整統一辦理</a:t>
            </a:r>
            <a:r>
              <a:rPr lang="zh-TW" altLang="zh-TW" sz="2000" dirty="0" smtClean="0">
                <a:solidFill>
                  <a:schemeClr val="tx1"/>
                </a:solidFill>
              </a:rPr>
              <a:t>。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553566" y="3375660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139540" y="3071570"/>
            <a:ext cx="576557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B3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財物</a:t>
            </a:r>
          </a:p>
          <a:p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勞務</a:t>
            </a:r>
          </a:p>
          <a:p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endParaRPr lang="en-US" altLang="zh-TW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O-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開口合約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550846" y="4857490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2564092" y="5736084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3203848" y="4597876"/>
            <a:ext cx="5544616" cy="8519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小額購案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萬元以上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單位主管批核後列印申請單先會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主計室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與廠商</a:t>
            </a:r>
            <a:r>
              <a:rPr lang="zh-TW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簽訂小額</a:t>
            </a:r>
            <a:r>
              <a:rPr lang="zh-TW" altLang="zh-TW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採購簡易契約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203848" y="5591850"/>
            <a:ext cx="5544616" cy="8588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小額購案</a:t>
            </a:r>
            <a:endParaRPr lang="en-US" altLang="zh-TW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未達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萬元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單位主管批核後列印申請單並與廠商</a:t>
            </a:r>
            <a:r>
              <a:rPr lang="zh-TW" altLang="zh-TW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簽訂小額</a:t>
            </a:r>
            <a:r>
              <a:rPr lang="zh-TW" altLang="zh-TW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採購簡易契約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準用最有利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1771</Words>
  <Application>Microsoft Office PowerPoint</Application>
  <PresentationFormat>如螢幕大小 (4:3)</PresentationFormat>
  <Paragraphs>232</Paragraphs>
  <Slides>22</Slides>
  <Notes>22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自訂設計</vt:lpstr>
      <vt:lpstr>準用最有利標</vt:lpstr>
      <vt:lpstr>Image</vt:lpstr>
      <vt:lpstr>採購作業簡介</vt:lpstr>
      <vt:lpstr>大   綱</vt:lpstr>
      <vt:lpstr>一.採購相關名詞</vt:lpstr>
      <vt:lpstr>一.採購相關名詞</vt:lpstr>
      <vt:lpstr>一.採購相關名詞</vt:lpstr>
      <vt:lpstr>二.本所採購作業相關規定</vt:lpstr>
      <vt:lpstr>二.本所採購作業相關規定</vt:lpstr>
      <vt:lpstr>二.本所採購作業相關規定-流程 </vt:lpstr>
      <vt:lpstr> 申請階段類別v.s.採購類別</vt:lpstr>
      <vt:lpstr>有問題要問誰?</vt:lpstr>
      <vt:lpstr>三.採購管理系統操作說明</vt:lpstr>
      <vt:lpstr>PowerPoint 簡報</vt:lpstr>
      <vt:lpstr>PowerPoint 簡報</vt:lpstr>
      <vt:lpstr>三.採購管理系統操作說明</vt:lpstr>
      <vt:lpstr>3.採購管理系統操作說明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謝佳吟</dc:creator>
  <cp:lastModifiedBy>mcLiao</cp:lastModifiedBy>
  <cp:revision>143</cp:revision>
  <dcterms:created xsi:type="dcterms:W3CDTF">2016-11-07T07:24:56Z</dcterms:created>
  <dcterms:modified xsi:type="dcterms:W3CDTF">2017-11-10T05:53:16Z</dcterms:modified>
</cp:coreProperties>
</file>