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6" r:id="rId3"/>
    <p:sldId id="310" r:id="rId4"/>
    <p:sldId id="257" r:id="rId5"/>
    <p:sldId id="258" r:id="rId6"/>
    <p:sldId id="259" r:id="rId7"/>
    <p:sldId id="260" r:id="rId8"/>
    <p:sldId id="312" r:id="rId9"/>
    <p:sldId id="345" r:id="rId10"/>
    <p:sldId id="332" r:id="rId11"/>
    <p:sldId id="334" r:id="rId12"/>
    <p:sldId id="333" r:id="rId13"/>
    <p:sldId id="335" r:id="rId14"/>
    <p:sldId id="336" r:id="rId15"/>
    <p:sldId id="337" r:id="rId16"/>
    <p:sldId id="338" r:id="rId17"/>
    <p:sldId id="339" r:id="rId18"/>
    <p:sldId id="340" r:id="rId19"/>
    <p:sldId id="324" r:id="rId20"/>
    <p:sldId id="325" r:id="rId21"/>
    <p:sldId id="265" r:id="rId22"/>
    <p:sldId id="326" r:id="rId23"/>
    <p:sldId id="263" r:id="rId24"/>
    <p:sldId id="281" r:id="rId25"/>
    <p:sldId id="341" r:id="rId26"/>
    <p:sldId id="280" r:id="rId27"/>
    <p:sldId id="299" r:id="rId28"/>
    <p:sldId id="282" r:id="rId29"/>
    <p:sldId id="342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287" r:id="rId39"/>
    <p:sldId id="322" r:id="rId40"/>
    <p:sldId id="317" r:id="rId41"/>
    <p:sldId id="327" r:id="rId42"/>
    <p:sldId id="331" r:id="rId43"/>
    <p:sldId id="329" r:id="rId44"/>
    <p:sldId id="328" r:id="rId45"/>
    <p:sldId id="330" r:id="rId46"/>
    <p:sldId id="295" r:id="rId47"/>
    <p:sldId id="309" r:id="rId48"/>
    <p:sldId id="296" r:id="rId49"/>
    <p:sldId id="343" r:id="rId50"/>
    <p:sldId id="274" r:id="rId51"/>
  </p:sldIdLst>
  <p:sldSz cx="9144000" cy="6858000" type="screen4x3"/>
  <p:notesSz cx="6802438" cy="99345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FB51915-FC3B-4ABE-97AE-802776BE3600}">
          <p14:sldIdLst>
            <p14:sldId id="256"/>
            <p14:sldId id="276"/>
            <p14:sldId id="310"/>
            <p14:sldId id="257"/>
            <p14:sldId id="258"/>
            <p14:sldId id="259"/>
            <p14:sldId id="260"/>
            <p14:sldId id="312"/>
            <p14:sldId id="345"/>
            <p14:sldId id="332"/>
            <p14:sldId id="334"/>
            <p14:sldId id="333"/>
            <p14:sldId id="335"/>
            <p14:sldId id="336"/>
            <p14:sldId id="337"/>
            <p14:sldId id="338"/>
            <p14:sldId id="339"/>
            <p14:sldId id="340"/>
            <p14:sldId id="324"/>
            <p14:sldId id="325"/>
            <p14:sldId id="265"/>
            <p14:sldId id="326"/>
            <p14:sldId id="263"/>
            <p14:sldId id="281"/>
            <p14:sldId id="341"/>
            <p14:sldId id="280"/>
            <p14:sldId id="299"/>
            <p14:sldId id="282"/>
            <p14:sldId id="342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87"/>
            <p14:sldId id="322"/>
            <p14:sldId id="317"/>
            <p14:sldId id="327"/>
            <p14:sldId id="331"/>
            <p14:sldId id="329"/>
            <p14:sldId id="328"/>
            <p14:sldId id="330"/>
            <p14:sldId id="295"/>
            <p14:sldId id="309"/>
            <p14:sldId id="296"/>
            <p14:sldId id="34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ECFF"/>
    <a:srgbClr val="FF3300"/>
    <a:srgbClr val="CCFFFF"/>
    <a:srgbClr val="FF3399"/>
    <a:srgbClr val="FFFF00"/>
    <a:srgbClr val="66FFFF"/>
    <a:srgbClr val="FFCCFF"/>
    <a:srgbClr val="0000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0929"/>
  </p:normalViewPr>
  <p:slideViewPr>
    <p:cSldViewPr>
      <p:cViewPr varScale="1">
        <p:scale>
          <a:sx n="88" d="100"/>
          <a:sy n="88" d="100"/>
        </p:scale>
        <p:origin x="-125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13" Type="http://schemas.openxmlformats.org/officeDocument/2006/relationships/slide" Target="slides/slide25.xml"/><Relationship Id="rId3" Type="http://schemas.openxmlformats.org/officeDocument/2006/relationships/slide" Target="slides/slide4.xml"/><Relationship Id="rId7" Type="http://schemas.openxmlformats.org/officeDocument/2006/relationships/slide" Target="slides/slide19.xml"/><Relationship Id="rId12" Type="http://schemas.openxmlformats.org/officeDocument/2006/relationships/slide" Target="slides/slide2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23.xml"/><Relationship Id="rId5" Type="http://schemas.openxmlformats.org/officeDocument/2006/relationships/slide" Target="slides/slide6.xml"/><Relationship Id="rId15" Type="http://schemas.openxmlformats.org/officeDocument/2006/relationships/slide" Target="slides/slide27.xml"/><Relationship Id="rId10" Type="http://schemas.openxmlformats.org/officeDocument/2006/relationships/slide" Target="slides/slide22.xml"/><Relationship Id="rId4" Type="http://schemas.openxmlformats.org/officeDocument/2006/relationships/slide" Target="slides/slide5.xml"/><Relationship Id="rId9" Type="http://schemas.openxmlformats.org/officeDocument/2006/relationships/slide" Target="slides/slide21.xml"/><Relationship Id="rId14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043495805333"/>
          <c:y val="0.33499007194615665"/>
          <c:w val="0.693925921110225"/>
          <c:h val="0.46109543825266258"/>
        </c:manualLayout>
      </c:layout>
      <c:pie3DChart>
        <c:varyColors val="1"/>
        <c:ser>
          <c:idx val="0"/>
          <c:order val="0"/>
          <c:tx>
            <c:strRef>
              <c:f>Sheet1!$C$6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9999FF"/>
            </a:solidFill>
            <a:ln w="21089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8080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4654593123191509"/>
                  <c:y val="7.6095825059955088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45388830384349"/>
                  <c:y val="4.8844477681219217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30%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735688260913155E-2"/>
                  <c:y val="-0.26828283349235432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421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68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Sheet1!$B$7:$B$9</c:f>
              <c:strCache>
                <c:ptCount val="3"/>
                <c:pt idx="0">
                  <c:v>一科</c:v>
                </c:pt>
                <c:pt idx="1">
                  <c:v>二科</c:v>
                </c:pt>
                <c:pt idx="2">
                  <c:v>三科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4217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68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07F8A-9D95-4C43-969A-B6E298A7CF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B49687-97AA-4832-B516-9B45D77AE504}">
      <dgm:prSet phldrT="[文字]"/>
      <dgm:spPr/>
      <dgm:t>
        <a:bodyPr/>
        <a:lstStyle/>
        <a:p>
          <a:r>
            <a:rPr lang="zh-TW" altLang="en-US" b="1" dirty="0" smtClean="0"/>
            <a:t>申請</a:t>
          </a:r>
          <a:endParaRPr lang="zh-TW" altLang="en-US" b="1" dirty="0"/>
        </a:p>
      </dgm:t>
    </dgm:pt>
    <dgm:pt modelId="{76493983-75DB-4B10-A895-6CDD0C4600D6}" type="par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1DF09944-3271-4082-B8B9-3983FD5EE061}" type="sib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8DF81C6B-5FA6-4988-95FE-409766723FF0}">
      <dgm:prSet phldrT="[文字]"/>
      <dgm:spPr>
        <a:solidFill>
          <a:srgbClr val="FFCCFF"/>
        </a:solidFill>
      </dgm:spPr>
      <dgm:t>
        <a:bodyPr/>
        <a:lstStyle/>
        <a:p>
          <a:r>
            <a:rPr lang="zh-TW" altLang="en-US" b="1" dirty="0" smtClean="0">
              <a:solidFill>
                <a:srgbClr val="000066"/>
              </a:solidFill>
            </a:rPr>
            <a:t>驗收</a:t>
          </a:r>
          <a:endParaRPr lang="zh-TW" altLang="en-US" b="1" dirty="0">
            <a:solidFill>
              <a:srgbClr val="000066"/>
            </a:solidFill>
          </a:endParaRPr>
        </a:p>
      </dgm:t>
    </dgm:pt>
    <dgm:pt modelId="{B049C611-15B5-4180-B103-9D95C9AC798C}" type="par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646D1230-4DC4-40E2-A99D-6D81183EA361}" type="sib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DF59EB2E-7809-46CF-9686-FD5738DFEA42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 smtClean="0"/>
            <a:t>結報</a:t>
          </a:r>
          <a:endParaRPr lang="zh-TW" altLang="en-US" b="1" dirty="0"/>
        </a:p>
      </dgm:t>
    </dgm:pt>
    <dgm:pt modelId="{F5D5D310-1A67-471B-94AF-4C58D1131D33}" type="par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249E4F59-F85C-4113-94F5-E51AE136F562}" type="sib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FD65A89F-7C95-4C9B-A608-F344C3A9ADF1}" type="pres">
      <dgm:prSet presAssocID="{8EB07F8A-9D95-4C43-969A-B6E298A7CF84}" presName="CompostProcess" presStyleCnt="0">
        <dgm:presLayoutVars>
          <dgm:dir/>
          <dgm:resizeHandles val="exact"/>
        </dgm:presLayoutVars>
      </dgm:prSet>
      <dgm:spPr/>
    </dgm:pt>
    <dgm:pt modelId="{D8B09364-4EA3-4223-B54D-6B0092DAEA11}" type="pres">
      <dgm:prSet presAssocID="{8EB07F8A-9D95-4C43-969A-B6E298A7CF84}" presName="arrow" presStyleLbl="bgShp" presStyleIdx="0" presStyleCnt="1" custLinFactNeighborX="-1527" custLinFactNeighborY="-9219"/>
      <dgm:spPr/>
    </dgm:pt>
    <dgm:pt modelId="{824A69A8-C5D4-486D-BA9D-6A5004E2EC82}" type="pres">
      <dgm:prSet presAssocID="{8EB07F8A-9D95-4C43-969A-B6E298A7CF84}" presName="linearProcess" presStyleCnt="0"/>
      <dgm:spPr/>
    </dgm:pt>
    <dgm:pt modelId="{6E3230D8-4671-4DDA-B1D6-521C27780D3D}" type="pres">
      <dgm:prSet presAssocID="{4EB49687-97AA-4832-B516-9B45D77AE5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0E23A3-5B3B-44A5-9A22-F2AAC442EBC4}" type="pres">
      <dgm:prSet presAssocID="{1DF09944-3271-4082-B8B9-3983FD5EE061}" presName="sibTrans" presStyleCnt="0"/>
      <dgm:spPr/>
    </dgm:pt>
    <dgm:pt modelId="{2D230D42-2AD1-43A7-A5AF-40E91A57C69F}" type="pres">
      <dgm:prSet presAssocID="{8DF81C6B-5FA6-4988-95FE-409766723FF0}" presName="textNode" presStyleLbl="node1" presStyleIdx="1" presStyleCnt="3" custLinFactNeighborX="22428" custLinFactNeighborY="75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5F192F-AF32-4DB0-9F5D-87453EDF636B}" type="pres">
      <dgm:prSet presAssocID="{646D1230-4DC4-40E2-A99D-6D81183EA361}" presName="sibTrans" presStyleCnt="0"/>
      <dgm:spPr/>
    </dgm:pt>
    <dgm:pt modelId="{8FB8D16D-E385-40CE-989B-23BA9DF77D70}" type="pres">
      <dgm:prSet presAssocID="{DF59EB2E-7809-46CF-9686-FD5738DFEA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AEA71A-F0C9-4B6C-9D25-C2CA2B0145FA}" type="presOf" srcId="{4EB49687-97AA-4832-B516-9B45D77AE504}" destId="{6E3230D8-4671-4DDA-B1D6-521C27780D3D}" srcOrd="0" destOrd="0" presId="urn:microsoft.com/office/officeart/2005/8/layout/hProcess9"/>
    <dgm:cxn modelId="{E097ABCD-0CA6-4183-80EA-014819ECAC5E}" srcId="{8EB07F8A-9D95-4C43-969A-B6E298A7CF84}" destId="{4EB49687-97AA-4832-B516-9B45D77AE504}" srcOrd="0" destOrd="0" parTransId="{76493983-75DB-4B10-A895-6CDD0C4600D6}" sibTransId="{1DF09944-3271-4082-B8B9-3983FD5EE061}"/>
    <dgm:cxn modelId="{6F19CA01-BF4F-43D6-B8F6-C2A63B958E08}" srcId="{8EB07F8A-9D95-4C43-969A-B6E298A7CF84}" destId="{8DF81C6B-5FA6-4988-95FE-409766723FF0}" srcOrd="1" destOrd="0" parTransId="{B049C611-15B5-4180-B103-9D95C9AC798C}" sibTransId="{646D1230-4DC4-40E2-A99D-6D81183EA361}"/>
    <dgm:cxn modelId="{F94C5B8B-FE35-40F9-8E47-568B53F81B90}" srcId="{8EB07F8A-9D95-4C43-969A-B6E298A7CF84}" destId="{DF59EB2E-7809-46CF-9686-FD5738DFEA42}" srcOrd="2" destOrd="0" parTransId="{F5D5D310-1A67-471B-94AF-4C58D1131D33}" sibTransId="{249E4F59-F85C-4113-94F5-E51AE136F562}"/>
    <dgm:cxn modelId="{843D365D-8862-46D5-940C-96DA5553C274}" type="presOf" srcId="{8DF81C6B-5FA6-4988-95FE-409766723FF0}" destId="{2D230D42-2AD1-43A7-A5AF-40E91A57C69F}" srcOrd="0" destOrd="0" presId="urn:microsoft.com/office/officeart/2005/8/layout/hProcess9"/>
    <dgm:cxn modelId="{0949BF80-B949-4178-95B1-0852B079C8DF}" type="presOf" srcId="{8EB07F8A-9D95-4C43-969A-B6E298A7CF84}" destId="{FD65A89F-7C95-4C9B-A608-F344C3A9ADF1}" srcOrd="0" destOrd="0" presId="urn:microsoft.com/office/officeart/2005/8/layout/hProcess9"/>
    <dgm:cxn modelId="{904E1F12-1771-49AE-B358-2353DBD1228C}" type="presOf" srcId="{DF59EB2E-7809-46CF-9686-FD5738DFEA42}" destId="{8FB8D16D-E385-40CE-989B-23BA9DF77D70}" srcOrd="0" destOrd="0" presId="urn:microsoft.com/office/officeart/2005/8/layout/hProcess9"/>
    <dgm:cxn modelId="{3677DEED-FB77-4D82-A384-198CDBA8BDED}" type="presParOf" srcId="{FD65A89F-7C95-4C9B-A608-F344C3A9ADF1}" destId="{D8B09364-4EA3-4223-B54D-6B0092DAEA11}" srcOrd="0" destOrd="0" presId="urn:microsoft.com/office/officeart/2005/8/layout/hProcess9"/>
    <dgm:cxn modelId="{76C8EA9E-ED37-45E9-9A70-165B62838D4D}" type="presParOf" srcId="{FD65A89F-7C95-4C9B-A608-F344C3A9ADF1}" destId="{824A69A8-C5D4-486D-BA9D-6A5004E2EC82}" srcOrd="1" destOrd="0" presId="urn:microsoft.com/office/officeart/2005/8/layout/hProcess9"/>
    <dgm:cxn modelId="{FA6840F7-81EF-4E1C-906E-DD7DC873BB0D}" type="presParOf" srcId="{824A69A8-C5D4-486D-BA9D-6A5004E2EC82}" destId="{6E3230D8-4671-4DDA-B1D6-521C27780D3D}" srcOrd="0" destOrd="0" presId="urn:microsoft.com/office/officeart/2005/8/layout/hProcess9"/>
    <dgm:cxn modelId="{DAE73F11-705F-40B3-8653-EE9985F7BF82}" type="presParOf" srcId="{824A69A8-C5D4-486D-BA9D-6A5004E2EC82}" destId="{760E23A3-5B3B-44A5-9A22-F2AAC442EBC4}" srcOrd="1" destOrd="0" presId="urn:microsoft.com/office/officeart/2005/8/layout/hProcess9"/>
    <dgm:cxn modelId="{657E4229-3C11-46DB-9E99-430BE9D1541F}" type="presParOf" srcId="{824A69A8-C5D4-486D-BA9D-6A5004E2EC82}" destId="{2D230D42-2AD1-43A7-A5AF-40E91A57C69F}" srcOrd="2" destOrd="0" presId="urn:microsoft.com/office/officeart/2005/8/layout/hProcess9"/>
    <dgm:cxn modelId="{BFCAA529-BF54-47A1-B67D-71A7F203F215}" type="presParOf" srcId="{824A69A8-C5D4-486D-BA9D-6A5004E2EC82}" destId="{615F192F-AF32-4DB0-9F5D-87453EDF636B}" srcOrd="3" destOrd="0" presId="urn:microsoft.com/office/officeart/2005/8/layout/hProcess9"/>
    <dgm:cxn modelId="{DEF30B17-DC7E-44AD-9A3C-9C5F332630D7}" type="presParOf" srcId="{824A69A8-C5D4-486D-BA9D-6A5004E2EC82}" destId="{8FB8D16D-E385-40CE-989B-23BA9DF77D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9364-4EA3-4223-B54D-6B0092DAEA11}">
      <dsp:nvSpPr>
        <dsp:cNvPr id="0" name=""/>
        <dsp:cNvSpPr/>
      </dsp:nvSpPr>
      <dsp:spPr>
        <a:xfrm>
          <a:off x="464794" y="0"/>
          <a:ext cx="6370081" cy="36161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230D8-4671-4DDA-B1D6-521C27780D3D}">
      <dsp:nvSpPr>
        <dsp:cNvPr id="0" name=""/>
        <dsp:cNvSpPr/>
      </dsp:nvSpPr>
      <dsp:spPr>
        <a:xfrm>
          <a:off x="23419" y="1084852"/>
          <a:ext cx="2248263" cy="1446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/>
            <a:t>申請</a:t>
          </a:r>
          <a:endParaRPr lang="zh-TW" altLang="en-US" sz="4600" b="1" kern="1200" dirty="0"/>
        </a:p>
      </dsp:txBody>
      <dsp:txXfrm>
        <a:off x="94030" y="1155463"/>
        <a:ext cx="2107041" cy="1305248"/>
      </dsp:txXfrm>
    </dsp:sp>
    <dsp:sp modelId="{2D230D42-2AD1-43A7-A5AF-40E91A57C69F}">
      <dsp:nvSpPr>
        <dsp:cNvPr id="0" name=""/>
        <dsp:cNvSpPr/>
      </dsp:nvSpPr>
      <dsp:spPr>
        <a:xfrm>
          <a:off x="2701762" y="1193757"/>
          <a:ext cx="2248263" cy="1446470"/>
        </a:xfrm>
        <a:prstGeom prst="roundRect">
          <a:avLst/>
        </a:prstGeom>
        <a:solidFill>
          <a:srgbClr val="FFC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>
              <a:solidFill>
                <a:srgbClr val="000066"/>
              </a:solidFill>
            </a:rPr>
            <a:t>驗收</a:t>
          </a:r>
          <a:endParaRPr lang="zh-TW" altLang="en-US" sz="4600" b="1" kern="1200" dirty="0">
            <a:solidFill>
              <a:srgbClr val="000066"/>
            </a:solidFill>
          </a:endParaRPr>
        </a:p>
      </dsp:txBody>
      <dsp:txXfrm>
        <a:off x="2772373" y="1264368"/>
        <a:ext cx="2107041" cy="1305248"/>
      </dsp:txXfrm>
    </dsp:sp>
    <dsp:sp modelId="{8FB8D16D-E385-40CE-989B-23BA9DF77D70}">
      <dsp:nvSpPr>
        <dsp:cNvPr id="0" name=""/>
        <dsp:cNvSpPr/>
      </dsp:nvSpPr>
      <dsp:spPr>
        <a:xfrm>
          <a:off x="5222529" y="1084852"/>
          <a:ext cx="2248263" cy="1446470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/>
            <a:t>結報</a:t>
          </a:r>
          <a:endParaRPr lang="zh-TW" altLang="en-US" sz="4600" b="1" kern="1200" dirty="0"/>
        </a:p>
      </dsp:txBody>
      <dsp:txXfrm>
        <a:off x="5293140" y="1155463"/>
        <a:ext cx="2107041" cy="1305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974" y="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29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974" y="943729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fld id="{D5EC8F1E-F7EF-45F0-94EE-421D7F56C1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338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4636" cy="46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619" y="1"/>
            <a:ext cx="2924636" cy="46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13"/>
            <a:ext cx="2924636" cy="53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619" y="9434113"/>
            <a:ext cx="2924636" cy="53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fld id="{841F9F25-98A0-4357-B326-14B8156063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86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060D3-023C-4C51-92E3-E80756C19B8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872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4D424-1666-425D-A981-922497F11C58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156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EF2A8-2FF0-4802-BBDB-3FB293D307F3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979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31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729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D8BBC-2019-4C04-965B-A8B1C19A69B3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1392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A60A8-711C-4515-B07F-A7E9478DBCE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431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D13B0-3B20-4EAA-B00C-4E54C19232FF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4468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549EF-92CE-46F8-B286-4813889E8536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987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FEF54-7554-4D87-847F-CAF4118CBFAC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9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F23DC-AF8A-4602-B0C2-8AD0C022D6F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211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1521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9F03B-5C04-4261-83E6-566F91EBE73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84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1E984-FCE1-4096-84BC-9B37541A83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35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78114-F06D-4D6A-9F2A-2C5D251DC9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258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3C21C-7A9F-4C59-8A25-6C5D7B26B9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51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9550D-E095-4819-98D4-2804C174A8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76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B780-37A6-44AD-97DB-B3BB21C850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16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08E80-662B-4C18-A28C-54DCABD7E3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14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CEA77-F169-4EBD-B438-42F21139EB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1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0B57A-3229-4E7D-9547-8A5432B0A4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782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D06C-095E-413A-A8BC-7EB8E0E3E2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377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74D78-BB7B-4DD0-8245-F1C1900809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724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73E451-C8DD-4C64-ACD0-F4F1F2F4C1F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44824"/>
            <a:ext cx="6651104" cy="172819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主計</a:t>
            </a:r>
            <a:r>
              <a:rPr lang="zh-TW" altLang="en-US" dirty="0">
                <a:ea typeface="標楷體" pitchFamily="65" charset="-120"/>
              </a:rPr>
              <a:t>業務宣導</a:t>
            </a:r>
            <a:r>
              <a:rPr lang="zh-TW" altLang="en-US" dirty="0" smtClean="0">
                <a:ea typeface="標楷體" pitchFamily="65" charset="-120"/>
              </a:rPr>
              <a:t>簡報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zh-TW" altLang="en-US" dirty="0">
                <a:ea typeface="標楷體" pitchFamily="65" charset="-120"/>
              </a:rPr>
              <a:t>新進人員講習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43000" y="53340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ea typeface="標楷體" pitchFamily="65" charset="-120"/>
              </a:rPr>
              <a:t>中華民國</a:t>
            </a:r>
            <a:r>
              <a:rPr lang="en-US" altLang="zh-TW" sz="2800" dirty="0" smtClean="0">
                <a:ea typeface="標楷體" pitchFamily="65" charset="-120"/>
              </a:rPr>
              <a:t>106</a:t>
            </a:r>
            <a:r>
              <a:rPr lang="zh-TW" altLang="en-US" sz="2800" dirty="0" smtClean="0">
                <a:ea typeface="標楷體" pitchFamily="65" charset="-120"/>
              </a:rPr>
              <a:t>年</a:t>
            </a:r>
            <a:r>
              <a:rPr lang="en-US" altLang="zh-TW" sz="2800" dirty="0" smtClean="0">
                <a:ea typeface="標楷體" pitchFamily="65" charset="-120"/>
              </a:rPr>
              <a:t>11</a:t>
            </a:r>
            <a:r>
              <a:rPr lang="zh-TW" altLang="en-US" sz="2800" dirty="0" smtClean="0">
                <a:ea typeface="標楷體" pitchFamily="65" charset="-120"/>
              </a:rPr>
              <a:t>月</a:t>
            </a:r>
            <a:r>
              <a:rPr lang="en-US" altLang="zh-TW" sz="2800" dirty="0" smtClean="0">
                <a:ea typeface="標楷體" pitchFamily="65" charset="-120"/>
              </a:rPr>
              <a:t>17</a:t>
            </a:r>
            <a:r>
              <a:rPr lang="zh-TW" altLang="en-US" sz="2800" dirty="0" smtClean="0">
                <a:ea typeface="標楷體" pitchFamily="65" charset="-120"/>
              </a:rPr>
              <a:t>日</a:t>
            </a:r>
            <a:endParaRPr lang="zh-TW" altLang="en-US" sz="2800" dirty="0">
              <a:ea typeface="標楷體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296144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609600"/>
            <a:ext cx="6912768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43607" y="1988840"/>
            <a:ext cx="3810000" cy="4114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國內差旅費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出差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參加訓練或講習</a:t>
            </a: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8024" y="1988840"/>
            <a:ext cx="3810000" cy="4114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國外差旅費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國外出差參加會議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國外研習訓練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540000">
              <a:buFont typeface="Wingdings" pitchFamily="2" charset="2"/>
              <a:buChar char="u"/>
            </a:pPr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出差</a:t>
            </a:r>
            <a:endParaRPr lang="en-US" altLang="zh-TW" sz="44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540000">
              <a:buFont typeface="Wingdings" pitchFamily="2" charset="2"/>
              <a:buChar char="Ø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地點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依本所出差旅費報支規定，除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台北市以南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（含新店）至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新竹縣市 以北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（含竹東）為公出地區外，其餘為出差地區。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結報費用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依國內出差旅費報支要點結報</a:t>
            </a:r>
            <a:r>
              <a:rPr lang="zh-TW" altLang="en-US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交通費、住宿費、雜費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90656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公出</a:t>
            </a:r>
            <a:endParaRPr lang="en-US" altLang="zh-TW" sz="44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-540000">
              <a:buFont typeface="Wingdings" pitchFamily="2" charset="2"/>
              <a:buChar char="Ø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地點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依本所出差旅費報支規定，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台北市以南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（含新店）至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新竹縣市 以北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（含竹東）為公出地區。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結報費用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依國內出差旅費報支要點結報</a:t>
            </a:r>
            <a:r>
              <a:rPr lang="zh-TW" altLang="en-US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6118" cy="11071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b="1" dirty="0" smtClean="0">
                <a:ea typeface="標楷體" pitchFamily="65" charset="-120"/>
              </a:rPr>
              <a:t>法規依據</a:t>
            </a:r>
            <a:r>
              <a:rPr lang="en-US" altLang="zh-TW" b="1" dirty="0" smtClean="0">
                <a:ea typeface="標楷體" pitchFamily="65" charset="-120"/>
              </a:rPr>
              <a:t>:</a:t>
            </a:r>
            <a:r>
              <a:rPr lang="zh-TW" altLang="en-US" b="1" dirty="0" smtClean="0">
                <a:ea typeface="標楷體" pitchFamily="65" charset="-120"/>
              </a:rPr>
              <a:t>國內</a:t>
            </a:r>
            <a:r>
              <a:rPr lang="zh-TW" altLang="en-US" b="1" dirty="0">
                <a:ea typeface="標楷體" pitchFamily="65" charset="-120"/>
              </a:rPr>
              <a:t>出差旅費報支</a:t>
            </a:r>
            <a:r>
              <a:rPr lang="zh-TW" altLang="en-US" b="1" dirty="0" smtClean="0">
                <a:ea typeface="標楷體" pitchFamily="65" charset="-120"/>
              </a:rPr>
              <a:t>要點</a:t>
            </a:r>
            <a:endParaRPr lang="en-US" altLang="zh-TW" b="1" dirty="0" smtClean="0">
              <a:ea typeface="標楷體" pitchFamily="65" charset="-12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dirty="0" smtClean="0">
                <a:ea typeface="標楷體" pitchFamily="65" charset="-120"/>
              </a:rPr>
              <a:t>出差應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事先申請核准，</a:t>
            </a:r>
            <a:r>
              <a:rPr lang="zh-TW" altLang="en-US" sz="2800" b="1" dirty="0" smtClean="0">
                <a:ea typeface="標楷體" pitchFamily="65" charset="-120"/>
              </a:rPr>
              <a:t>視實際需要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核實指派</a:t>
            </a:r>
            <a:r>
              <a:rPr lang="zh-TW" altLang="en-US" sz="2800" dirty="0" smtClean="0">
                <a:ea typeface="標楷體" pitchFamily="65" charset="-120"/>
              </a:rPr>
              <a:t>，以日為單位，最少為半日，</a:t>
            </a:r>
            <a:r>
              <a:rPr lang="zh-TW" altLang="en-US" sz="2800" b="1" dirty="0" smtClean="0">
                <a:ea typeface="標楷體" pitchFamily="65" charset="-120"/>
              </a:rPr>
              <a:t>往返行程，以不超過一日為原則</a:t>
            </a:r>
            <a:r>
              <a:rPr lang="zh-TW" altLang="en-US" sz="2800" dirty="0" smtClean="0">
                <a:ea typeface="標楷體" pitchFamily="65" charset="-120"/>
              </a:rPr>
              <a:t>，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若提早結束，應即返所上班</a:t>
            </a:r>
            <a:r>
              <a:rPr lang="zh-TW" altLang="en-US" sz="2800" b="1" dirty="0" smtClean="0">
                <a:ea typeface="標楷體" pitchFamily="65" charset="-120"/>
              </a:rPr>
              <a:t>。</a:t>
            </a:r>
            <a:endParaRPr lang="en-US" altLang="zh-TW" sz="2800" b="1" dirty="0" smtClean="0"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出差旅費，應於出差事畢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內填寫出差旅費報告表，連同有關單據一併結報。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逾期辦理者請敘明理由。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800" b="1" dirty="0" smtClean="0"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27168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、法規介紹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交通費</a:t>
            </a:r>
            <a:r>
              <a:rPr lang="zh-TW" altLang="en-US" b="1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ts val="12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r>
              <a:rPr lang="en-US" altLang="zh-TW" sz="2400" dirty="0" smtClean="0"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路程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4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為起算點，到出差地點止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但居住地距出差點較近者，以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</a:rPr>
              <a:t>居住地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起算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</a:t>
            </a:r>
            <a:r>
              <a:rPr lang="en-US" altLang="zh-TW" sz="2400" dirty="0" smtClean="0">
                <a:ea typeface="標楷體" pitchFamily="65" charset="-120"/>
              </a:rPr>
              <a:t>2.</a:t>
            </a:r>
            <a:r>
              <a:rPr lang="zh-TW" altLang="en-US" sz="2400" dirty="0" smtClean="0">
                <a:ea typeface="標楷體" pitchFamily="65" charset="-120"/>
              </a:rPr>
              <a:t>計算方式</a:t>
            </a:r>
            <a:r>
              <a:rPr lang="en-US" altLang="zh-TW" sz="2400" dirty="0" smtClean="0">
                <a:ea typeface="標楷體" pitchFamily="65" charset="-120"/>
              </a:rPr>
              <a:t>:</a:t>
            </a:r>
            <a:r>
              <a:rPr lang="zh-TW" altLang="en-US" sz="2400" dirty="0" smtClean="0">
                <a:ea typeface="標楷體" pitchFamily="65" charset="-120"/>
              </a:rPr>
              <a:t>以</a:t>
            </a:r>
            <a:r>
              <a:rPr lang="zh-TW" altLang="en-US" sz="2400" dirty="0" smtClean="0">
                <a:solidFill>
                  <a:srgbClr val="C00000"/>
                </a:solidFill>
                <a:ea typeface="標楷體" pitchFamily="65" charset="-120"/>
              </a:rPr>
              <a:t>順路、最直接、最節省</a:t>
            </a:r>
            <a:r>
              <a:rPr lang="zh-TW" altLang="en-US" sz="2400" dirty="0" smtClean="0">
                <a:ea typeface="標楷體" pitchFamily="65" charset="-120"/>
              </a:rPr>
              <a:t>的方式依路段按實報支，並於結報單上註明。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例如</a:t>
            </a:r>
            <a:r>
              <a:rPr lang="en-US" altLang="zh-TW" sz="2400" dirty="0" smtClean="0">
                <a:ea typeface="標楷體" pitchFamily="65" charset="-120"/>
              </a:rPr>
              <a:t>:</a:t>
            </a:r>
            <a:r>
              <a:rPr lang="zh-TW" altLang="en-US" sz="2400" dirty="0" smtClean="0">
                <a:ea typeface="標楷體" pitchFamily="65" charset="-120"/>
              </a:rPr>
              <a:t>本所 </a:t>
            </a:r>
            <a:r>
              <a:rPr lang="en-US" altLang="zh-TW" sz="2400" dirty="0" smtClean="0">
                <a:ea typeface="標楷體" pitchFamily="65" charset="-120"/>
              </a:rPr>
              <a:t>-- </a:t>
            </a:r>
            <a:r>
              <a:rPr lang="zh-TW" altLang="en-US" sz="2400" dirty="0" smtClean="0">
                <a:ea typeface="標楷體" pitchFamily="65" charset="-120"/>
              </a:rPr>
              <a:t>龍潭 </a:t>
            </a:r>
            <a:r>
              <a:rPr lang="en-US" altLang="zh-TW" sz="2400" dirty="0" smtClean="0">
                <a:ea typeface="標楷體" pitchFamily="65" charset="-120"/>
              </a:rPr>
              <a:t>--</a:t>
            </a:r>
            <a:r>
              <a:rPr lang="zh-TW" altLang="en-US" sz="2400" dirty="0" smtClean="0">
                <a:ea typeface="標楷體" pitchFamily="65" charset="-120"/>
              </a:rPr>
              <a:t>台北車站 </a:t>
            </a:r>
            <a:r>
              <a:rPr lang="en-US" altLang="zh-TW" sz="2400" dirty="0" smtClean="0">
                <a:ea typeface="標楷體" pitchFamily="65" charset="-120"/>
              </a:rPr>
              <a:t>--</a:t>
            </a:r>
            <a:r>
              <a:rPr lang="zh-TW" altLang="en-US" sz="2400" dirty="0" smtClean="0">
                <a:ea typeface="標楷體" pitchFamily="65" charset="-120"/>
              </a:rPr>
              <a:t>核二廠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客運</a:t>
            </a:r>
            <a:r>
              <a:rPr lang="en-US" altLang="zh-TW" sz="2400" dirty="0" smtClean="0">
                <a:ea typeface="標楷體" pitchFamily="65" charset="-120"/>
              </a:rPr>
              <a:t>)18</a:t>
            </a:r>
            <a:r>
              <a:rPr lang="zh-TW" altLang="en-US" sz="2400" dirty="0" smtClean="0">
                <a:ea typeface="標楷體" pitchFamily="65" charset="-120"/>
              </a:rPr>
              <a:t>元</a:t>
            </a:r>
            <a:r>
              <a:rPr lang="en-US" altLang="zh-TW" sz="2400" dirty="0" smtClean="0">
                <a:ea typeface="標楷體" pitchFamily="65" charset="-120"/>
              </a:rPr>
              <a:t>+(</a:t>
            </a:r>
            <a:r>
              <a:rPr lang="zh-TW" altLang="en-US" sz="2400" dirty="0" smtClean="0">
                <a:ea typeface="標楷體" pitchFamily="65" charset="-120"/>
              </a:rPr>
              <a:t>國光客運</a:t>
            </a:r>
            <a:r>
              <a:rPr lang="en-US" altLang="zh-TW" sz="2400" dirty="0" smtClean="0">
                <a:ea typeface="標楷體" pitchFamily="65" charset="-120"/>
              </a:rPr>
              <a:t>)85</a:t>
            </a:r>
            <a:r>
              <a:rPr lang="zh-TW" altLang="en-US" sz="2400" dirty="0" smtClean="0">
                <a:ea typeface="標楷體" pitchFamily="65" charset="-120"/>
              </a:rPr>
              <a:t>元</a:t>
            </a:r>
            <a:r>
              <a:rPr lang="en-US" altLang="zh-TW" sz="2400" dirty="0" smtClean="0">
                <a:ea typeface="標楷體" pitchFamily="65" charset="-120"/>
              </a:rPr>
              <a:t>+(</a:t>
            </a:r>
            <a:r>
              <a:rPr lang="zh-TW" altLang="en-US" sz="2400" dirty="0" smtClean="0">
                <a:ea typeface="標楷體" pitchFamily="65" charset="-120"/>
              </a:rPr>
              <a:t>國光客運</a:t>
            </a:r>
            <a:r>
              <a:rPr lang="en-US" altLang="zh-TW" sz="2400" dirty="0" smtClean="0">
                <a:ea typeface="標楷體" pitchFamily="65" charset="-120"/>
              </a:rPr>
              <a:t>)118</a:t>
            </a:r>
            <a:r>
              <a:rPr lang="zh-TW" altLang="en-US" sz="2400" dirty="0" smtClean="0">
                <a:ea typeface="標楷體" pitchFamily="65" charset="-120"/>
              </a:rPr>
              <a:t>元</a:t>
            </a:r>
            <a:r>
              <a:rPr lang="en-US" altLang="zh-TW" sz="2400" dirty="0" smtClean="0">
                <a:ea typeface="標楷體" pitchFamily="65" charset="-120"/>
              </a:rPr>
              <a:t>= 221</a:t>
            </a:r>
            <a:r>
              <a:rPr lang="zh-TW" altLang="en-US" sz="2400" dirty="0" smtClean="0">
                <a:ea typeface="標楷體" pitchFamily="65" charset="-120"/>
              </a:rPr>
              <a:t>元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</a:t>
            </a:r>
            <a:r>
              <a:rPr lang="en-US" altLang="zh-TW" sz="2400" dirty="0" smtClean="0">
                <a:ea typeface="標楷體" pitchFamily="65" charset="-120"/>
              </a:rPr>
              <a:t>221</a:t>
            </a:r>
            <a:r>
              <a:rPr lang="zh-TW" altLang="en-US" sz="2400" dirty="0" smtClean="0">
                <a:ea typeface="標楷體" pitchFamily="65" charset="-120"/>
              </a:rPr>
              <a:t>元 </a:t>
            </a:r>
            <a:r>
              <a:rPr lang="en-US" altLang="zh-TW" sz="2400" dirty="0" smtClean="0">
                <a:ea typeface="標楷體" pitchFamily="65" charset="-120"/>
              </a:rPr>
              <a:t>x  2 (</a:t>
            </a:r>
            <a:r>
              <a:rPr lang="zh-TW" altLang="en-US" sz="2400" dirty="0" smtClean="0">
                <a:ea typeface="標楷體" pitchFamily="65" charset="-120"/>
              </a:rPr>
              <a:t>來回</a:t>
            </a:r>
            <a:r>
              <a:rPr lang="en-US" altLang="zh-TW" sz="2400" dirty="0" smtClean="0">
                <a:ea typeface="標楷體" pitchFamily="65" charset="-120"/>
              </a:rPr>
              <a:t>)  =  442</a:t>
            </a:r>
            <a:r>
              <a:rPr lang="zh-TW" altLang="en-US" sz="2400" dirty="0" smtClean="0">
                <a:ea typeface="標楷體" pitchFamily="65" charset="-120"/>
              </a:rPr>
              <a:t>元 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buNone/>
            </a:pPr>
            <a:endParaRPr lang="zh-TW" altLang="en-US" sz="1800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34672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>
                <a:ea typeface="標楷體" pitchFamily="65" charset="-120"/>
              </a:rPr>
              <a:t>國內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060848"/>
            <a:ext cx="8136904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交通費</a:t>
            </a:r>
            <a:r>
              <a:rPr lang="zh-TW" altLang="en-US" b="1" dirty="0" smtClean="0">
                <a:ea typeface="標楷體" pitchFamily="65" charset="-120"/>
              </a:rPr>
              <a:t>報支注意事項</a:t>
            </a:r>
            <a:r>
              <a:rPr lang="en-US" altLang="zh-TW" b="1" dirty="0" smtClean="0">
                <a:ea typeface="標楷體" pitchFamily="65" charset="-120"/>
              </a:rPr>
              <a:t>:</a:t>
            </a:r>
          </a:p>
          <a:p>
            <a:pPr marL="486000" indent="-48600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搭乘公務車或搭便車者，不得報支交通費。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85775" indent="-485775">
              <a:lnSpc>
                <a:spcPts val="3500"/>
              </a:lnSpc>
              <a:spcAft>
                <a:spcPts val="600"/>
              </a:spcAft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搭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</a:rPr>
              <a:t>飛機、高鐵、船舶者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僅限經濟艙或標準位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事先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於差勤系統註明，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奉准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後始可搭乘，並應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縮短行程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於執行公務當日出發，結束當日返回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，需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檢據覈實報支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手機票證方式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搭乘高鐵者，可於搭乘日出站時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臨櫃取得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或透由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網路下載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購票證明，並於該證明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後作為報支憑證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485775" indent="-485775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200" b="1" dirty="0" smtClean="0">
                <a:ea typeface="標楷體" pitchFamily="65" charset="-120"/>
              </a:rPr>
              <a:t>   </a:t>
            </a:r>
            <a:endPara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92888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60848"/>
            <a:ext cx="8136904" cy="424847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交通費</a:t>
            </a:r>
            <a:r>
              <a:rPr lang="zh-TW" altLang="en-US" sz="2800" b="1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ea typeface="標楷體" pitchFamily="65" charset="-120"/>
              </a:rPr>
              <a:t>5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預購車票之手續費，屬雜費項目，已含在雜費中支給，不得再行報支。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ea typeface="標楷體" pitchFamily="65" charset="-120"/>
              </a:rPr>
              <a:t>6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駕駛自用汽（機）車出差者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，其交通費得按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同路段公民營客運汽車最高等級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。但不得另行報支油料、過路（橋）、停車等費用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。如發生事故</a:t>
            </a:r>
            <a:r>
              <a:rPr lang="zh-TW" altLang="en-US" sz="2400" dirty="0" smtClean="0">
                <a:latin typeface="標楷體"/>
                <a:ea typeface="標楷體"/>
              </a:rPr>
              <a:t>，不得以公款支付修理費用及第三者之損害賠償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除因業務需要，事前經機關核准者外，計程車費不得報支。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88424" cy="13681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16832"/>
            <a:ext cx="8280920" cy="424847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住宿費</a:t>
            </a:r>
            <a:r>
              <a:rPr lang="zh-TW" altLang="en-US" sz="2800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r>
              <a:rPr lang="zh-TW" altLang="en-US" sz="2300" dirty="0" smtClean="0">
                <a:ea typeface="標楷體" pitchFamily="65" charset="-120"/>
              </a:rPr>
              <a:t>距出差地</a:t>
            </a:r>
            <a:r>
              <a:rPr lang="en-US" altLang="zh-TW" sz="2300" b="1" dirty="0" smtClean="0">
                <a:ea typeface="標楷體" pitchFamily="65" charset="-120"/>
              </a:rPr>
              <a:t>60</a:t>
            </a:r>
            <a:r>
              <a:rPr lang="zh-TW" altLang="en-US" sz="2300" b="1" dirty="0" smtClean="0">
                <a:ea typeface="標楷體" pitchFamily="65" charset="-120"/>
              </a:rPr>
              <a:t>公里以上，且有</a:t>
            </a:r>
            <a:r>
              <a:rPr lang="zh-TW" altLang="en-US" sz="2300" b="1" dirty="0" smtClean="0">
                <a:solidFill>
                  <a:srgbClr val="C00000"/>
                </a:solidFill>
                <a:ea typeface="標楷體" pitchFamily="65" charset="-120"/>
              </a:rPr>
              <a:t>住宿事實</a:t>
            </a:r>
            <a:r>
              <a:rPr lang="zh-TW" altLang="en-US" sz="2300" b="1" dirty="0" smtClean="0">
                <a:ea typeface="標楷體" pitchFamily="65" charset="-120"/>
              </a:rPr>
              <a:t>始得報支。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住宿費在每日得報支標準內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檢據覈實</a:t>
            </a:r>
            <a:r>
              <a:rPr lang="zh-TW" altLang="en-US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。多日住宿合開單據者，請於單據上註明住宿日期。</a:t>
            </a:r>
            <a:r>
              <a:rPr lang="zh-TW" altLang="en-US" sz="2300" b="1" dirty="0" smtClean="0">
                <a:latin typeface="標楷體" pitchFamily="65" charset="-120"/>
                <a:ea typeface="標楷體" pitchFamily="65" charset="-120"/>
              </a:rPr>
              <a:t>網路平台訂住宿飯店如無法取得發票，以平台收據結報，須另外補繳營業稅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r>
              <a:rPr lang="zh-TW" altLang="en-US" sz="2300" dirty="0" smtClean="0">
                <a:solidFill>
                  <a:srgbClr val="FF0000"/>
                </a:solidFill>
                <a:ea typeface="標楷體" pitchFamily="65" charset="-120"/>
              </a:rPr>
              <a:t>住宿費每日最高上限標準</a:t>
            </a:r>
            <a:r>
              <a:rPr lang="en-US" altLang="zh-TW" sz="2300" dirty="0" smtClean="0"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zh-TW" altLang="en-US" sz="2300" dirty="0" smtClean="0">
                <a:ea typeface="標楷體" pitchFamily="65" charset="-120"/>
              </a:rPr>
              <a:t>   </a:t>
            </a:r>
            <a:r>
              <a:rPr lang="en-US" altLang="zh-TW" sz="2300" dirty="0" smtClean="0">
                <a:ea typeface="標楷體" pitchFamily="65" charset="-120"/>
              </a:rPr>
              <a:t>※</a:t>
            </a:r>
            <a:r>
              <a:rPr lang="zh-TW" altLang="en-US" sz="2300" dirty="0" smtClean="0">
                <a:solidFill>
                  <a:srgbClr val="FF0000"/>
                </a:solidFill>
                <a:ea typeface="標楷體" pitchFamily="65" charset="-120"/>
              </a:rPr>
              <a:t>簡任</a:t>
            </a:r>
            <a:r>
              <a:rPr lang="en-US" altLang="zh-TW" sz="2300" dirty="0" smtClean="0">
                <a:ea typeface="標楷體" pitchFamily="65" charset="-120"/>
              </a:rPr>
              <a:t>(</a:t>
            </a:r>
            <a:r>
              <a:rPr lang="zh-TW" altLang="en-US" sz="2300" dirty="0" smtClean="0">
                <a:ea typeface="標楷體" pitchFamily="65" charset="-120"/>
              </a:rPr>
              <a:t>含薦任第</a:t>
            </a:r>
            <a:r>
              <a:rPr lang="en-US" altLang="zh-TW" sz="2300" dirty="0" smtClean="0">
                <a:ea typeface="標楷體" pitchFamily="65" charset="-120"/>
              </a:rPr>
              <a:t>9</a:t>
            </a:r>
            <a:r>
              <a:rPr lang="zh-TW" altLang="en-US" sz="2300" dirty="0" smtClean="0">
                <a:ea typeface="標楷體" pitchFamily="65" charset="-120"/>
              </a:rPr>
              <a:t>職等年功俸</a:t>
            </a:r>
            <a:r>
              <a:rPr lang="en-US" altLang="zh-TW" sz="2300" dirty="0" smtClean="0">
                <a:ea typeface="標楷體" pitchFamily="65" charset="-120"/>
              </a:rPr>
              <a:t>):</a:t>
            </a:r>
            <a:r>
              <a:rPr lang="zh-TW" altLang="en-US" sz="2300" dirty="0" smtClean="0">
                <a:ea typeface="標楷體" pitchFamily="65" charset="-120"/>
              </a:rPr>
              <a:t>新台幣</a:t>
            </a:r>
            <a:r>
              <a:rPr lang="en-US" altLang="zh-TW" sz="2300" dirty="0" smtClean="0">
                <a:solidFill>
                  <a:srgbClr val="FF0000"/>
                </a:solidFill>
                <a:ea typeface="標楷體" pitchFamily="65" charset="-120"/>
              </a:rPr>
              <a:t>1,800</a:t>
            </a:r>
            <a:r>
              <a:rPr lang="zh-TW" altLang="en-US" sz="2300" dirty="0" smtClean="0">
                <a:ea typeface="標楷體" pitchFamily="65" charset="-120"/>
              </a:rPr>
              <a:t>元</a:t>
            </a:r>
            <a:endParaRPr lang="en-US" altLang="zh-TW" sz="2300" dirty="0" smtClean="0"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zh-TW" altLang="en-US" sz="2300" dirty="0" smtClean="0">
                <a:ea typeface="標楷體" pitchFamily="65" charset="-120"/>
              </a:rPr>
              <a:t>   </a:t>
            </a:r>
            <a:r>
              <a:rPr lang="en-US" altLang="zh-TW" sz="2300" dirty="0" smtClean="0">
                <a:ea typeface="標楷體" pitchFamily="65" charset="-120"/>
              </a:rPr>
              <a:t>※</a:t>
            </a:r>
            <a:r>
              <a:rPr lang="zh-TW" altLang="en-US" sz="2300" dirty="0" smtClean="0">
                <a:solidFill>
                  <a:srgbClr val="FF0000"/>
                </a:solidFill>
                <a:ea typeface="標楷體" pitchFamily="65" charset="-120"/>
              </a:rPr>
              <a:t>薦任</a:t>
            </a:r>
            <a:r>
              <a:rPr lang="zh-TW" altLang="en-US" sz="2300" dirty="0" smtClean="0">
                <a:ea typeface="標楷體" pitchFamily="65" charset="-120"/>
              </a:rPr>
              <a:t>以下</a:t>
            </a:r>
            <a:r>
              <a:rPr lang="en-US" altLang="zh-TW" sz="2300" dirty="0" smtClean="0">
                <a:ea typeface="標楷體" pitchFamily="65" charset="-120"/>
              </a:rPr>
              <a:t>(</a:t>
            </a:r>
            <a:r>
              <a:rPr lang="zh-TW" altLang="en-US" sz="2300" dirty="0" smtClean="0">
                <a:ea typeface="標楷體" pitchFamily="65" charset="-120"/>
              </a:rPr>
              <a:t>含技工、駕駛、工友</a:t>
            </a:r>
            <a:r>
              <a:rPr lang="en-US" altLang="zh-TW" sz="2300" dirty="0" smtClean="0">
                <a:ea typeface="標楷體" pitchFamily="65" charset="-120"/>
              </a:rPr>
              <a:t>):</a:t>
            </a:r>
            <a:r>
              <a:rPr lang="zh-TW" altLang="en-US" sz="2300" dirty="0" smtClean="0">
                <a:ea typeface="標楷體" pitchFamily="65" charset="-120"/>
              </a:rPr>
              <a:t>新台幣</a:t>
            </a:r>
            <a:r>
              <a:rPr lang="en-US" altLang="zh-TW" sz="2300" dirty="0" smtClean="0">
                <a:solidFill>
                  <a:srgbClr val="FF0000"/>
                </a:solidFill>
                <a:ea typeface="標楷體" pitchFamily="65" charset="-120"/>
              </a:rPr>
              <a:t>1,600</a:t>
            </a:r>
            <a:r>
              <a:rPr lang="zh-TW" altLang="en-US" sz="2300" dirty="0" smtClean="0">
                <a:ea typeface="標楷體" pitchFamily="65" charset="-120"/>
              </a:rPr>
              <a:t>元</a:t>
            </a:r>
            <a:endParaRPr lang="en-US" altLang="zh-TW" sz="2300" dirty="0" smtClean="0"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r>
              <a:rPr lang="zh-TW" altLang="en-US" sz="2300" dirty="0" smtClean="0">
                <a:ea typeface="標楷體" pitchFamily="65" charset="-120"/>
              </a:rPr>
              <a:t>在同一地點出差超過 </a:t>
            </a:r>
            <a:r>
              <a:rPr lang="en-US" altLang="zh-TW" sz="2300" dirty="0" smtClean="0">
                <a:ea typeface="標楷體" pitchFamily="65" charset="-120"/>
              </a:rPr>
              <a:t>1 </a:t>
            </a:r>
            <a:r>
              <a:rPr lang="zh-TW" altLang="en-US" sz="2300" dirty="0" smtClean="0">
                <a:ea typeface="標楷體" pitchFamily="65" charset="-120"/>
              </a:rPr>
              <a:t>個月之住宿費，超過</a:t>
            </a:r>
            <a:r>
              <a:rPr lang="en-US" altLang="zh-TW" sz="2300" dirty="0" smtClean="0">
                <a:ea typeface="標楷體" pitchFamily="65" charset="-120"/>
              </a:rPr>
              <a:t>1</a:t>
            </a:r>
            <a:r>
              <a:rPr lang="zh-TW" altLang="en-US" sz="2300" dirty="0" smtClean="0">
                <a:ea typeface="標楷體" pitchFamily="65" charset="-120"/>
              </a:rPr>
              <a:t>個月部分打 </a:t>
            </a:r>
            <a:r>
              <a:rPr lang="en-US" altLang="zh-TW" sz="2300" dirty="0" smtClean="0">
                <a:ea typeface="標楷體" pitchFamily="65" charset="-120"/>
              </a:rPr>
              <a:t>8 </a:t>
            </a:r>
            <a:r>
              <a:rPr lang="zh-TW" altLang="en-US" sz="2300" dirty="0" smtClean="0">
                <a:ea typeface="標楷體" pitchFamily="65" charset="-120"/>
              </a:rPr>
              <a:t>折，超過 </a:t>
            </a:r>
            <a:r>
              <a:rPr lang="en-US" altLang="zh-TW" sz="2300" dirty="0" smtClean="0">
                <a:ea typeface="標楷體" pitchFamily="65" charset="-120"/>
              </a:rPr>
              <a:t>2 </a:t>
            </a:r>
            <a:r>
              <a:rPr lang="zh-TW" altLang="en-US" sz="2300" dirty="0" smtClean="0">
                <a:ea typeface="標楷體" pitchFamily="65" charset="-120"/>
              </a:rPr>
              <a:t>個月部分打 </a:t>
            </a:r>
            <a:r>
              <a:rPr lang="en-US" altLang="zh-TW" sz="2300" dirty="0" smtClean="0">
                <a:ea typeface="標楷體" pitchFamily="65" charset="-120"/>
              </a:rPr>
              <a:t>7 </a:t>
            </a:r>
            <a:r>
              <a:rPr lang="zh-TW" altLang="en-US" sz="2300" dirty="0" smtClean="0">
                <a:ea typeface="標楷體" pitchFamily="65" charset="-120"/>
              </a:rPr>
              <a:t>折。 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endParaRPr lang="en-US" altLang="zh-TW" sz="2800" dirty="0" smtClean="0">
              <a:ea typeface="標楷體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endParaRPr lang="en-US" altLang="zh-TW" sz="2400" dirty="0" smtClean="0">
              <a:latin typeface="新細明體"/>
              <a:ea typeface="新細明體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4" cy="115212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060848"/>
            <a:ext cx="7992888" cy="424847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雜費</a:t>
            </a:r>
            <a:r>
              <a:rPr lang="zh-TW" altLang="en-US" sz="2800" b="1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marL="1054350" lvl="1" indent="-457200">
              <a:spcAft>
                <a:spcPts val="1200"/>
              </a:spcAft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a typeface="標楷體" pitchFamily="65" charset="-120"/>
              </a:rPr>
              <a:t>至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公出地區</a:t>
            </a:r>
            <a:r>
              <a:rPr lang="zh-TW" altLang="en-US" sz="2400" dirty="0" smtClean="0">
                <a:ea typeface="標楷體" pitchFamily="65" charset="-120"/>
              </a:rPr>
              <a:t>出差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不得報支雜費</a:t>
            </a:r>
            <a:r>
              <a:rPr lang="zh-TW" altLang="en-US" sz="2400" dirty="0" smtClean="0">
                <a:solidFill>
                  <a:srgbClr val="FF0000"/>
                </a:solidFill>
                <a:ea typeface="標楷體" pitchFamily="65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1054350" lvl="1" indent="-457200">
              <a:spcAft>
                <a:spcPts val="1200"/>
              </a:spcAft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a typeface="標楷體" pitchFamily="65" charset="-120"/>
              </a:rPr>
              <a:t>出差報支雜費，不分職等一律 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每日數額</a:t>
            </a:r>
            <a:r>
              <a:rPr lang="en-US" altLang="zh-TW" sz="2400" b="1" dirty="0" smtClean="0">
                <a:solidFill>
                  <a:srgbClr val="C00000"/>
                </a:solidFill>
                <a:ea typeface="標楷體" pitchFamily="65" charset="-120"/>
              </a:rPr>
              <a:t>400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元</a:t>
            </a:r>
            <a:r>
              <a:rPr lang="zh-TW" altLang="en-US" sz="2400" dirty="0" smtClean="0">
                <a:ea typeface="標楷體" pitchFamily="65" charset="-120"/>
              </a:rPr>
              <a:t>結報。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支用內容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如購買車票之手續費、以個人手機聯繫公務之電話費等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  <a:r>
              <a:rPr lang="zh-TW" altLang="en-US" sz="2400" dirty="0" smtClean="0">
                <a:latin typeface="標楷體"/>
                <a:ea typeface="標楷體"/>
              </a:rPr>
              <a:t>，其金額小</a:t>
            </a:r>
            <a:r>
              <a:rPr lang="zh-TW" altLang="en-US" sz="2400" dirty="0" smtClean="0"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數量頻繁，</a:t>
            </a:r>
            <a:r>
              <a:rPr lang="zh-TW" altLang="en-US" sz="2400" dirty="0" smtClean="0">
                <a:latin typeface="標楷體"/>
                <a:ea typeface="標楷體"/>
              </a:rPr>
              <a:t>為利於行政成本及效能之提升，免檢附單據。</a:t>
            </a:r>
            <a:endParaRPr lang="en-US" altLang="zh-TW" sz="2400" dirty="0" smtClean="0">
              <a:latin typeface="標楷體"/>
              <a:ea typeface="標楷體"/>
            </a:endParaRPr>
          </a:p>
          <a:p>
            <a:pPr marL="1054350" lvl="1" indent="-457200">
              <a:spcAft>
                <a:spcPts val="1200"/>
              </a:spcAft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a typeface="標楷體" pitchFamily="65" charset="-120"/>
              </a:rPr>
              <a:t>半日差者，以數額的 </a:t>
            </a:r>
            <a:r>
              <a:rPr lang="en-US" altLang="zh-TW" sz="2400" dirty="0" smtClean="0">
                <a:ea typeface="標楷體" pitchFamily="65" charset="-120"/>
              </a:rPr>
              <a:t>1/2 </a:t>
            </a:r>
            <a:r>
              <a:rPr lang="zh-TW" altLang="en-US" sz="2400" dirty="0" smtClean="0">
                <a:ea typeface="標楷體" pitchFamily="65" charset="-120"/>
              </a:rPr>
              <a:t>報支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即</a:t>
            </a:r>
            <a:r>
              <a:rPr lang="en-US" altLang="zh-TW" sz="2400" dirty="0" smtClean="0">
                <a:ea typeface="標楷體" pitchFamily="65" charset="-120"/>
              </a:rPr>
              <a:t>200</a:t>
            </a:r>
            <a:r>
              <a:rPr lang="zh-TW" altLang="en-US" sz="2400" dirty="0" smtClean="0">
                <a:ea typeface="標楷體" pitchFamily="65" charset="-120"/>
              </a:rPr>
              <a:t>元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endParaRPr lang="zh-TW" altLang="en-US" sz="1900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endParaRPr lang="en-US" altLang="zh-TW" sz="2400" dirty="0" smtClean="0">
              <a:latin typeface="新細明體"/>
              <a:ea typeface="新細明體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7193"/>
          <a:stretch/>
        </p:blipFill>
        <p:spPr>
          <a:xfrm>
            <a:off x="747049" y="1246274"/>
            <a:ext cx="7817168" cy="5237527"/>
          </a:xfrm>
          <a:prstGeom prst="rect">
            <a:avLst/>
          </a:prstGeom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724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旅費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endParaRPr lang="en-US" altLang="zh-TW" sz="40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976483" y="1988840"/>
            <a:ext cx="4369296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本案結報時為誤勾選搭大眾運輸工具，實際為自行開車，修正交通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sz="1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同路段公民營客運汽車最高等級</a:t>
            </a:r>
            <a:r>
              <a:rPr lang="zh-TW" altLang="zh-TW" sz="1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en-US" sz="1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4139952" y="3741001"/>
            <a:ext cx="2520280" cy="552095"/>
          </a:xfrm>
          <a:prstGeom prst="wedgeRoundRectCallout">
            <a:avLst>
              <a:gd name="adj1" fmla="val -90557"/>
              <a:gd name="adj2" fmla="val 2902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不能結報火車費用，只能客運車費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4794173" y="5733256"/>
            <a:ext cx="2232248" cy="552095"/>
          </a:xfrm>
          <a:prstGeom prst="wedgeRoundRectCallout">
            <a:avLst>
              <a:gd name="adj1" fmla="val -89249"/>
              <a:gd name="adj2" fmla="val 6073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修正為自行開車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3976483" y="4707695"/>
            <a:ext cx="3331821" cy="552095"/>
          </a:xfrm>
          <a:prstGeom prst="wedgeRoundRectCallout">
            <a:avLst>
              <a:gd name="adj1" fmla="val -63319"/>
              <a:gd name="adj2" fmla="val 14531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於備註或空白處註記搭車行程、車種、金額，以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利審核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8" name="圖片 7" descr="「核能研究所」的圖片搜尋結果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3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075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簡報大綱</a:t>
            </a:r>
          </a:p>
        </p:txBody>
      </p:sp>
      <p:sp>
        <p:nvSpPr>
          <p:cNvPr id="48132" name="Rectangle 3076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762056" cy="441270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ct val="30000"/>
              </a:spcBef>
              <a:spcAft>
                <a:spcPct val="25000"/>
              </a:spcAft>
              <a:buNone/>
            </a:pPr>
            <a:r>
              <a:rPr lang="zh-TW" altLang="en-US" dirty="0" smtClean="0">
                <a:ea typeface="標楷體" pitchFamily="65" charset="-120"/>
              </a:rPr>
              <a:t>一、主計室</a:t>
            </a:r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職掌介紹</a:t>
            </a:r>
            <a:endParaRPr lang="zh-TW" altLang="en-US" dirty="0">
              <a:ea typeface="標楷體" pitchFamily="65" charset="-120"/>
            </a:endParaRPr>
          </a:p>
          <a:p>
            <a:pPr marL="0" indent="0">
              <a:spcBef>
                <a:spcPts val="600"/>
              </a:spcBef>
              <a:spcAft>
                <a:spcPct val="10000"/>
              </a:spcAft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spcBef>
                <a:spcPts val="6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國內差旅費 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spcBef>
                <a:spcPts val="6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國外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差旅費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spcAft>
                <a:spcPct val="20000"/>
              </a:spcAft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三、採購案件</a:t>
            </a:r>
            <a:r>
              <a:rPr lang="zh-TW" altLang="en-US" dirty="0" smtClean="0">
                <a:ea typeface="標楷體" pitchFamily="65" charset="-120"/>
              </a:rPr>
              <a:t>經費動支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2"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購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案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申請   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ea typeface="標楷體" pitchFamily="65" charset="-120"/>
            </a:endParaRPr>
          </a:p>
          <a:p>
            <a:pPr lvl="2"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驗收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結報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spcAft>
                <a:spcPct val="20000"/>
              </a:spcAft>
              <a:buFont typeface="+mj-ea"/>
              <a:buAutoNum type="ea1ChtPeriod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14339"/>
          <a:stretch/>
        </p:blipFill>
        <p:spPr>
          <a:xfrm>
            <a:off x="461442" y="1118681"/>
            <a:ext cx="7632848" cy="53285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70" y="980728"/>
            <a:ext cx="4032448" cy="2456360"/>
          </a:xfrm>
          <a:prstGeom prst="rect">
            <a:avLst/>
          </a:prstGeom>
          <a:noFill/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結報案例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旅行業代收轉付收據</a:t>
            </a:r>
            <a:endParaRPr lang="en-US" altLang="zh-TW" sz="32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4" y="2883093"/>
            <a:ext cx="3312368" cy="375610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491880" y="2996951"/>
            <a:ext cx="2304256" cy="35283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代收轉付收據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無法證明住宿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日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，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同仁於入住旅館時，請旅館出具入住證明；或將代收轉付收據交由旅館蓋章證明。以確認實際住宿日期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095766" y="1118681"/>
            <a:ext cx="2356554" cy="4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249669" y="5436729"/>
            <a:ext cx="13681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544200" y="2672918"/>
            <a:ext cx="548080" cy="324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2420144" y="4437112"/>
            <a:ext cx="720080" cy="324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062780" y="4294395"/>
            <a:ext cx="11295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3"/>
          </p:cNvCxnSpPr>
          <p:nvPr/>
        </p:nvCxnSpPr>
        <p:spPr>
          <a:xfrm flipV="1">
            <a:off x="5406882" y="4663171"/>
            <a:ext cx="821320" cy="1071384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5421107" y="5198863"/>
            <a:ext cx="1869765" cy="604180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 descr="「核能研究所」的圖片搜尋結果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8136904" cy="7920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08720"/>
            <a:ext cx="8280920" cy="5097016"/>
          </a:xfrm>
        </p:spPr>
        <p:txBody>
          <a:bodyPr/>
          <a:lstStyle/>
          <a:p>
            <a:pPr marL="0" indent="0">
              <a:lnSpc>
                <a:spcPts val="3000"/>
              </a:lnSpc>
              <a:buClr>
                <a:srgbClr val="FF3300"/>
              </a:buClr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參加訓練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講習報支規定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000"/>
              </a:lnSpc>
              <a:buClr>
                <a:srgbClr val="FF3300"/>
              </a:buClr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法規依據：各機關派員參加國內各項訓練或講習費用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派參加訓練講習性質之研習會、座談會、研討會、檢討會、觀摩會、說明會等屬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補助其於訓練 或講習前後，由服務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機關至訓  練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機構間之「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起、返 程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」交通費。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於公差地區參訓，訓練機構未提供住宿，得於國內出差旅費報支要點規定每日上限數額內檢據報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支住宿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費。訓練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機構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提供住宿者，放棄住宿者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不得報支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雜費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不得報支。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spcBef>
                <a:spcPct val="15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奉派參加研討會並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發表論文者，得以出差方式派遣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，依國內出差旅費報支要點結報交通費、住宿費及雜費。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地點屬公出地區者僅得報支起、返程交通費。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spcBef>
                <a:spcPct val="15000"/>
              </a:spcBef>
              <a:buClr>
                <a:srgbClr val="FF3300"/>
              </a:buClr>
              <a:buNone/>
            </a:pP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" b="26819"/>
          <a:stretch/>
        </p:blipFill>
        <p:spPr>
          <a:xfrm>
            <a:off x="755576" y="1124744"/>
            <a:ext cx="7736673" cy="5544616"/>
          </a:xfrm>
          <a:prstGeom prst="rect">
            <a:avLst/>
          </a:prstGeom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952500" y="181658"/>
            <a:ext cx="77724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結報案例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講習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endParaRPr lang="en-US" altLang="zh-TW" sz="32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" name="圓角矩形圖說文字 1"/>
          <p:cNvSpPr/>
          <p:nvPr/>
        </p:nvSpPr>
        <p:spPr>
          <a:xfrm>
            <a:off x="5868144" y="3501008"/>
            <a:ext cx="2520280" cy="2808312"/>
          </a:xfrm>
          <a:prstGeom prst="wedgeRoundRectCallout">
            <a:avLst>
              <a:gd name="adj1" fmla="val -70877"/>
              <a:gd name="adj2" fmla="val 113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受訓日期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日三天，僅得結報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日去程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日返程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zh-TW" altLang="en-US" dirty="0"/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2256"/>
            <a:ext cx="8208912" cy="115212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國外差旅費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000" dirty="0">
              <a:ea typeface="標楷體" pitchFamily="65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604" y="1628800"/>
            <a:ext cx="8496944" cy="4821560"/>
          </a:xfrm>
        </p:spPr>
        <p:txBody>
          <a:bodyPr>
            <a:noAutofit/>
          </a:bodyPr>
          <a:lstStyle/>
          <a:p>
            <a:pPr marL="0" indent="0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法規依據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國外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出差旅費報支要點</a:t>
            </a:r>
            <a:endParaRPr lang="en-US" altLang="zh-TW" sz="2800" b="1" dirty="0" smtClean="0">
              <a:ea typeface="標楷體" pitchFamily="65" charset="-120"/>
            </a:endParaRPr>
          </a:p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 smtClean="0">
                <a:ea typeface="標楷體" pitchFamily="65" charset="-120"/>
              </a:rPr>
              <a:t>國外</a:t>
            </a:r>
            <a:r>
              <a:rPr lang="zh-TW" altLang="en-US" sz="2400" dirty="0">
                <a:ea typeface="標楷體" pitchFamily="65" charset="-120"/>
              </a:rPr>
              <a:t>公差應依出國計畫及預算執行</a:t>
            </a:r>
            <a:r>
              <a:rPr lang="zh-TW" altLang="en-US" sz="2400" b="1" dirty="0" smtClean="0"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事先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簽奉核准</a:t>
            </a:r>
            <a:r>
              <a:rPr lang="zh-TW" altLang="en-US" sz="2400" dirty="0">
                <a:ea typeface="標楷體" pitchFamily="65" charset="-120"/>
              </a:rPr>
              <a:t>， 在國外差旅費項下支應，</a:t>
            </a:r>
            <a:r>
              <a:rPr lang="zh-TW" altLang="en-US" sz="2400" u="sng" dirty="0">
                <a:ea typeface="標楷體" pitchFamily="65" charset="-120"/>
              </a:rPr>
              <a:t>不得超支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 smtClean="0">
                <a:ea typeface="標楷體" pitchFamily="65" charset="-120"/>
              </a:rPr>
              <a:t>須辦理簽證之國家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如美簽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r>
              <a:rPr lang="zh-TW" altLang="en-US" sz="2400" dirty="0" smtClean="0">
                <a:ea typeface="標楷體" pitchFamily="65" charset="-120"/>
              </a:rPr>
              <a:t>，應俟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取得簽證後再辦理機票採購等</a:t>
            </a:r>
            <a:r>
              <a:rPr lang="zh-TW" altLang="en-US" sz="2400" dirty="0" smtClean="0">
                <a:ea typeface="標楷體" pitchFamily="65" charset="-120"/>
              </a:rPr>
              <a:t>後續事宜。</a:t>
            </a:r>
            <a:endParaRPr lang="zh-TW" altLang="en-US" sz="2400" dirty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國外差旅費包括</a:t>
            </a:r>
            <a:r>
              <a:rPr lang="en-US" altLang="zh-TW" sz="2400" dirty="0" smtClean="0">
                <a:ea typeface="標楷體" pitchFamily="65" charset="-120"/>
              </a:rPr>
              <a:t>:</a:t>
            </a:r>
            <a:endParaRPr lang="en-US" altLang="zh-TW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搭乘飛機、船舶及長途大眾陸運工具所需費用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生活費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出差人員之住宿費、膳食費及零用費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辦公費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出國之手續費、保險費、行政費、禮品交際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費 及雜費</a:t>
            </a:r>
            <a:r>
              <a:rPr lang="zh-TW" altLang="en-US" sz="2400" b="1" dirty="0" smtClean="0">
                <a:solidFill>
                  <a:srgbClr val="000000"/>
                </a:solidFill>
                <a:latin typeface="新細明體"/>
                <a:ea typeface="新細明體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新細明體"/>
              <a:ea typeface="新細明體"/>
            </a:endParaRPr>
          </a:p>
          <a:p>
            <a:pPr marL="0" indent="0">
              <a:spcAft>
                <a:spcPct val="20000"/>
              </a:spcAft>
              <a:buClr>
                <a:srgbClr val="FF3300"/>
              </a:buClr>
              <a:buNone/>
            </a:pPr>
            <a:endParaRPr lang="en-US" altLang="zh-TW" sz="2400" dirty="0" smtClean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dirty="0">
              <a:ea typeface="標楷體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132440" cy="9543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國外差旅費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000" dirty="0">
              <a:ea typeface="標楷體" pitchFamily="65" charset="-12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8136904" cy="5040560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交通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費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搭乘飛機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 船舶及長途大眾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陸運所需費用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，須檢附單據結報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市區車費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已含在生活費內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不得再行報支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</a:p>
          <a:p>
            <a:pPr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飛機艙等之限制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商務艙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職等以上人員領有該職等全額主管加給人員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上述其餘人員乘坐經濟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座艙；不得報支豪華經濟艙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以搭乘本國航空為原則。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132440" cy="9543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國外差旅費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000" dirty="0">
              <a:ea typeface="標楷體" pitchFamily="65" charset="-12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8136904" cy="5040560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費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機票結報</a:t>
            </a:r>
            <a:r>
              <a:rPr lang="zh-TW" altLang="en-US" sz="2400" b="1" dirty="0" smtClean="0">
                <a:latin typeface="標楷體"/>
                <a:ea typeface="標楷體"/>
              </a:rPr>
              <a:t>，應檢附下列單據</a:t>
            </a:r>
            <a:r>
              <a:rPr lang="zh-TW" altLang="en-US" sz="2400" b="1" dirty="0" smtClean="0">
                <a:latin typeface="新細明體"/>
                <a:ea typeface="新細明體"/>
              </a:rPr>
              <a:t>：</a:t>
            </a:r>
            <a:endParaRPr lang="en-US" altLang="zh-TW" sz="2400" b="1" dirty="0" smtClean="0">
              <a:latin typeface="新細明體"/>
              <a:ea typeface="新細明體"/>
            </a:endParaRPr>
          </a:p>
          <a:p>
            <a:pPr marL="0" indent="360363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機票票根或電子機票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或其他足資證明行程之文件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66750" indent="-306388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購票證明或旅行業代收轉付收據或其他足資證明支付票款之文件</a:t>
            </a:r>
            <a:r>
              <a:rPr lang="zh-TW" altLang="en-US" sz="2400" dirty="0" smtClean="0">
                <a:latin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66750" indent="-306388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登機證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含電子登機證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護照影本或航空公司開立之搭機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證明，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電子登機證紙本自網路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列印並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704856" cy="7920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國外差旅費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000" dirty="0">
              <a:ea typeface="標楷體" pitchFamily="65" charset="-12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0" y="1059043"/>
            <a:ext cx="8280920" cy="4968552"/>
          </a:xfrm>
          <a:noFill/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zh-TW" altLang="en-US" sz="28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生活費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b="1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依行政院核定之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生活費日支數額表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報支，免檢附單據，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其中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膳食費為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、零用費為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一日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個出差點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以留宿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之出差城市為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報支標準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出席國際會議如住宿主辦單位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指定旅館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檢附證明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，得檢據核實報支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日支生活費應扣除住宿費部分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70%)</a:t>
            </a:r>
            <a:r>
              <a:rPr lang="zh-TW" altLang="en-US" sz="2400" dirty="0">
                <a:latin typeface="新細明體"/>
                <a:ea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與民間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企業共同赴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國外考察、參展，經主辦單位安排旅館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，住宿費超過日支生活費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者，得在日支生活費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數額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內核實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檢據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日支生活費應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扣除住宿費部分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日支數額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%)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29507" y="260648"/>
            <a:ext cx="7783016" cy="8640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國外差旅費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8064896" cy="4824536"/>
          </a:xfrm>
        </p:spPr>
        <p:txBody>
          <a:bodyPr/>
          <a:lstStyle/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膳食費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會議報名費、住宿費檢據報支者等如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有供膳食，應自生活費中扣除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sz="24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者扣除日支生活費</a:t>
            </a:r>
            <a:r>
              <a:rPr lang="en-US" altLang="zh-TW" sz="24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；提供</a:t>
            </a:r>
            <a:r>
              <a:rPr lang="zh-TW" altLang="en-US" sz="24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午、晚餐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sz="24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扣除日支生活費</a:t>
            </a:r>
            <a:r>
              <a:rPr lang="en-US" altLang="zh-TW" sz="2400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8%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零用費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包括市區火車票費、市區公共汽車票費、市區捷運車  票費、個人信用卡手續費、洗衣費、小費及其他與生活有關之各項費用。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-28525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5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1700808"/>
            <a:ext cx="8006690" cy="4712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雜費</a:t>
            </a:r>
            <a:r>
              <a:rPr lang="en-US" altLang="zh-TW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按出差日數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每日新臺幣六百元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為限額，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檢據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於總額度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600=3,000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結報，報支內容包括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計程車費、租車費、禮品費、交際費等，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其中禮品交際費用係指與國外人員之禮品交際，請於結報單據中敘明饋贈對象並注意回程於免稅店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或飛機上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購置禮品饋贈對象之合理性。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非隨團出差人員如有需要租車者，檢附租車較長途陸運票價節省之證明文件，得於雜費限額外檢據核實報支。</a:t>
            </a:r>
            <a:r>
              <a:rPr lang="en-US" altLang="zh-TW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106.11.1</a:t>
            </a:r>
            <a:r>
              <a:rPr lang="zh-TW" altLang="en-US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起適用</a:t>
            </a:r>
            <a:r>
              <a:rPr lang="en-US" altLang="zh-TW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</a:pP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845850" y="260648"/>
            <a:ext cx="77724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國外差旅費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1700808"/>
            <a:ext cx="8006690" cy="3976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匯率：</a:t>
            </a:r>
          </a:p>
          <a:p>
            <a:pPr lvl="1" algn="just"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辦理結匯者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檢附結匯水單。</a:t>
            </a:r>
          </a:p>
          <a:p>
            <a:pPr lvl="1" algn="just"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未辦理結匯者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出國前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如逢假日往前順推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臺灣銀行即期賣出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參考匯價。（台銀網頁查詢列印匯率表）。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國外差費預借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請於出國前二星期辦理。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填寫預借款單黏貼於憑證上並影印核准簽陳及經費需求表</a:t>
            </a:r>
            <a:r>
              <a:rPr lang="zh-TW" altLang="en-US" b="1" dirty="0" smtClean="0">
                <a:latin typeface="新細明體"/>
                <a:ea typeface="新細明體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 algn="just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出差人員應本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誠信原則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，並於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日內結報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sz="4000" b="1" dirty="0" smtClean="0">
                <a:solidFill>
                  <a:srgbClr val="000099"/>
                </a:solidFill>
                <a:ea typeface="標楷體" pitchFamily="65" charset="-120"/>
              </a:rPr>
              <a:t>一、主 </a:t>
            </a:r>
            <a:r>
              <a:rPr lang="zh-TW" altLang="en-US" sz="4000" b="1" dirty="0">
                <a:solidFill>
                  <a:srgbClr val="000099"/>
                </a:solidFill>
                <a:ea typeface="標楷體" pitchFamily="65" charset="-120"/>
              </a:rPr>
              <a:t>計 室 業 務 職 掌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63046"/>
              </p:ext>
            </p:extLst>
          </p:nvPr>
        </p:nvGraphicFramePr>
        <p:xfrm>
          <a:off x="1454448" y="2123166"/>
          <a:ext cx="5997575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70" name="Text Box 10"/>
          <p:cNvSpPr txBox="1">
            <a:spLocks noGrp="1" noChangeArrowheads="1"/>
          </p:cNvSpPr>
          <p:nvPr>
            <p:ph type="body" idx="1"/>
          </p:nvPr>
        </p:nvSpPr>
        <p:spPr>
          <a:xfrm>
            <a:off x="2057400" y="2895600"/>
            <a:ext cx="4800600" cy="2667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14600" y="16002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本室現有人員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940152" y="265849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二科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行政人員共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14754" y="266700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一科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人員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833954" y="4797152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三科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、技術員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人、專支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, 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共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7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124200" y="2209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主任</a:t>
            </a: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  <p:pic>
        <p:nvPicPr>
          <p:cNvPr id="10" name="圖片 9" descr="「核能研究所」的圖片搜尋結果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0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059043"/>
            <a:ext cx="77768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法院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判決案例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zh-TW" altLang="en-US" b="1" dirty="0" smtClean="0">
                <a:ea typeface="標楷體" pitchFamily="65" charset="-120"/>
              </a:rPr>
              <a:t>    </a:t>
            </a:r>
            <a:r>
              <a:rPr lang="zh-TW" altLang="en-US" sz="2800" b="1" dirty="0" smtClean="0">
                <a:ea typeface="標楷體" pitchFamily="65" charset="-120"/>
              </a:rPr>
              <a:t>無</a:t>
            </a:r>
            <a:r>
              <a:rPr lang="zh-TW" altLang="en-US" sz="2800" b="1" dirty="0">
                <a:ea typeface="標楷體" pitchFamily="65" charset="-120"/>
              </a:rPr>
              <a:t>住宿</a:t>
            </a:r>
            <a:r>
              <a:rPr lang="zh-TW" altLang="en-US" sz="2800" b="1" dirty="0" smtClean="0">
                <a:ea typeface="標楷體" pitchFamily="65" charset="-120"/>
              </a:rPr>
              <a:t>事實、出差日期不符浮報</a:t>
            </a:r>
            <a:r>
              <a:rPr lang="zh-TW" altLang="en-US" sz="2800" b="1" dirty="0">
                <a:ea typeface="標楷體" pitchFamily="65" charset="-120"/>
              </a:rPr>
              <a:t>差旅費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○○市政府○工程處工務所○技工及○工程員，負責○抽水站新建工程機電部分監工及主驗，以辦理該工程舌閥及蝶閥材質取樣送驗為由，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日；卻當日來回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。又以辦理抽水機試車為由，申請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日，卻延後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日出差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。事後填寫出差旅費報告表，○技工支領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2,100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、○工程員支領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2,900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。涉嫌觸犯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款之</a:t>
            </a:r>
            <a:r>
              <a:rPr lang="zh-TW" altLang="en-US" sz="20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等罪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，案經檢察官偵查，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人於偵查中自白，犯罪所得均未滿五萬元，偵查中繳回全部所得財物，向法院請求予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緩刑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之宣告。行政責任部分該處核定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各記過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80746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200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071393"/>
            <a:ext cx="7776864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法院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判決案例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    </a:t>
            </a:r>
            <a:r>
              <a:rPr lang="zh-TW" altLang="en-US" sz="2800" b="1" dirty="0">
                <a:ea typeface="標楷體" pitchFamily="65" charset="-120"/>
              </a:rPr>
              <a:t>無住宿事實浮報</a:t>
            </a:r>
            <a:r>
              <a:rPr lang="zh-TW" altLang="en-US" sz="2800" b="1" dirty="0" smtClean="0">
                <a:ea typeface="標楷體" pitchFamily="65" charset="-120"/>
              </a:rPr>
              <a:t>差旅費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縣政府○○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局○○室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○主任，會同政風室主任、總務室主任、技士、課員等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人，搭乘公務車赴他縣緊急採購防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SARS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清潔消毒用品，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當日夜間返回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○○室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○主任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明知出差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天未住宿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；卻填寫出差旅費報告表支領當日膳雜費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旅館費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元及次日膳雜費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1,200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。於調查時自動繳還國庫，案經管轄法院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933546" y="239902"/>
            <a:ext cx="7772400" cy="80746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2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496" y="1124744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法院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判決案例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    </a:t>
            </a:r>
            <a:r>
              <a:rPr lang="zh-TW" altLang="en-US" sz="2800" b="1" dirty="0" smtClean="0">
                <a:ea typeface="標楷體" pitchFamily="65" charset="-120"/>
              </a:rPr>
              <a:t>無</a:t>
            </a:r>
            <a:r>
              <a:rPr lang="zh-TW" altLang="en-US" sz="2800" b="1" dirty="0">
                <a:ea typeface="標楷體" pitchFamily="65" charset="-120"/>
              </a:rPr>
              <a:t>住宿事實浮報差旅費</a:t>
            </a:r>
            <a:endParaRPr lang="en-US" altLang="zh-TW" sz="2800" b="1" dirty="0" smtClean="0"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署○組長、○編審，於週六、週日赴花蓮參加教育訓練及臺南地區督導業務，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均未住宿於當日返回臺北；惟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人均分別報支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天住宿費及半天膳雜費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，○組長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4,239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，○編審浮報差旅費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2,238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人假日出差，事後均未報領加班費或補休，分別以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偽造文書罪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向法院聲請簡易判決及緩起訴處分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887515" y="260648"/>
            <a:ext cx="7772400" cy="8640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二、業務法令介紹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0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484784"/>
            <a:ext cx="7776864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法院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判決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以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空白收據詐領住宿費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內政部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○○署○○服務站○前主任奉派出差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實際住宿費是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680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向旅館索取空白收據，自行在收據上填寫住宿費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1,400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元申請差旅費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次浮報計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2,880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元。案經檢察官依依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利用職務上機會詐取財物罪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提起公訴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95148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0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196752"/>
            <a:ext cx="763284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法院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判決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en-US" altLang="zh-TW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實際出差詐領出差旅費刑事責任案件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○○鄉公所工務課○課長填寫出差報告單，於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日出差赴臺北參加內政部○○署專案會議，後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因故未及參加會議；惟仍填具出差旅費報告表支領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2,096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元，於偵查期間自動繳還國庫，案經管轄法院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8640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196752"/>
            <a:ext cx="7714928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法院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判決案例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實際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出差日數與原核定不符，仍依核定日數支領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縣政府環保局○稽查員，奉派出差參加研討會未參與及會同稽查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未全程參與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3,170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元出差旅費用。於調查時自動繳還國庫，案經管轄法院依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年，減為有期徒刑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8794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8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700808"/>
            <a:ext cx="7654543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法院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判決案例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</a:p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重複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申請詐領出差旅費刑事責任案件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機關預算委員會○專門委員，任職○○會主任秘書期間，陪同民意代表赴臺灣南部及金門等地參訪，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明知其差旅費係由○○部專案核銷，仍利用職權詐領差旅費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，案經管轄法院判決處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個月，褫奪公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95148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7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6835" y="1196752"/>
            <a:ext cx="7654543" cy="4791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法院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判決案例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接受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招待交通接送及住宿仍申請支領差旅費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機關同仁奉派出差辦理廠驗及檢驗作業，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搭乘承商之交通車並接受廠商支付商務旅館旅費等招待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，卻仍向服務機關申報前揭費用新台幣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3,458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員偵查中自白坦承犯行並自動繳交犯罪所得，法院因此認為被告一時失慮事後深具悔意，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判處有期徒刑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年，並褫奪公權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8794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二、法規介紹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705762" y="260648"/>
            <a:ext cx="8208912" cy="792088"/>
          </a:xfrm>
          <a:solidFill>
            <a:schemeClr val="accent6">
              <a:lumMod val="40000"/>
              <a:lumOff val="60000"/>
              <a:alpha val="35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三、採購案件</a:t>
            </a:r>
            <a:r>
              <a:rPr lang="zh-TW" altLang="en-US" dirty="0" smtClean="0">
                <a:ea typeface="標楷體" pitchFamily="65" charset="-120"/>
              </a:rPr>
              <a:t>經費動支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en-US" altLang="zh-TW" sz="3600" dirty="0">
              <a:ea typeface="標楷體" pitchFamily="65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971600" y="4503760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971600" y="4272928"/>
            <a:ext cx="1944217" cy="1053202"/>
            <a:chOff x="971600" y="4272928"/>
            <a:chExt cx="1944217" cy="1053202"/>
          </a:xfrm>
        </p:grpSpPr>
        <p:sp>
          <p:nvSpPr>
            <p:cNvPr id="9" name="文字方塊 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中央</a:t>
              </a:r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預算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代收款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971600" y="5517232"/>
            <a:ext cx="1944217" cy="1053202"/>
            <a:chOff x="971600" y="4272928"/>
            <a:chExt cx="1944217" cy="10532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文字方塊 1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經常門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資本門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21" name="直線接點 20"/>
            <p:cNvCxnSpPr>
              <a:endCxn id="2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  <a:grpFill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2" name="直線接點 21"/>
          <p:cNvCxnSpPr/>
          <p:nvPr/>
        </p:nvCxnSpPr>
        <p:spPr>
          <a:xfrm flipH="1">
            <a:off x="1000963" y="5748464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3896308" y="5260984"/>
            <a:ext cx="1827820" cy="830997"/>
          </a:xfrm>
          <a:prstGeom prst="rect">
            <a:avLst/>
          </a:prstGeom>
          <a:solidFill>
            <a:srgbClr val="C00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依合約規範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執行驗收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96308" y="4264300"/>
            <a:ext cx="1827820" cy="830997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確認廠商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履約完成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88224" y="4156366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廠商開立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發票或收據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89785" y="5147900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所得稅代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88224" y="6109169"/>
            <a:ext cx="1872208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3" name="資料庫圖表 22"/>
          <p:cNvGraphicFramePr/>
          <p:nvPr>
            <p:extLst>
              <p:ext uri="{D42A27DB-BD31-4B8C-83A1-F6EECF244321}">
                <p14:modId xmlns:p14="http://schemas.microsoft.com/office/powerpoint/2010/main" val="4104569391"/>
              </p:ext>
            </p:extLst>
          </p:nvPr>
        </p:nvGraphicFramePr>
        <p:xfrm>
          <a:off x="934135" y="1155123"/>
          <a:ext cx="7494213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圖片 23" descr="「核能研究所」的圖片搜尋結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7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77168"/>
              </p:ext>
            </p:extLst>
          </p:nvPr>
        </p:nvGraphicFramePr>
        <p:xfrm>
          <a:off x="655834" y="1168802"/>
          <a:ext cx="7876606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199"/>
                <a:gridCol w="6209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階段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執行方式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提案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採購案於採購管理系統提案陳核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簽陳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國外出差、辦理研討會、更換證照、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...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3.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表單系統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來賓蒞所參訪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演講、積彭講座等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發債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至預算管理系統登錄發債金額，送主計室審核。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/>
                        <a:t>購案招標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萬元以上購案由</a:t>
                      </a:r>
                      <a:r>
                        <a:rPr lang="zh-TW" altLang="en-US" sz="2000" u="sng" dirty="0" smtClean="0"/>
                        <a:t>秘書室</a:t>
                      </a:r>
                      <a:r>
                        <a:rPr lang="zh-TW" altLang="en-US" sz="2000" dirty="0" smtClean="0"/>
                        <a:t>辦理招標。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2.10</a:t>
                      </a:r>
                      <a:r>
                        <a:rPr lang="zh-TW" altLang="en-US" sz="2000" dirty="0" smtClean="0"/>
                        <a:t>萬元以下小額購案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開口合約 由</a:t>
                      </a:r>
                      <a:r>
                        <a:rPr lang="zh-TW" altLang="en-US" sz="2000" u="sng" dirty="0" smtClean="0"/>
                        <a:t>單位自行</a:t>
                      </a:r>
                      <a:r>
                        <a:rPr lang="zh-TW" altLang="en-US" sz="2000" dirty="0" smtClean="0"/>
                        <a:t>傳真廠商簽訂合約。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履約驗收</a:t>
                      </a: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由單位自行辦理驗收。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工程案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萬以上 由秘書室營繕科協驗。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結報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萬元以上購案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不含委辦費案件</a:t>
                      </a:r>
                      <a:r>
                        <a:rPr lang="en-US" altLang="zh-TW" sz="2000" dirty="0" smtClean="0"/>
                        <a:t>) </a:t>
                      </a:r>
                      <a:r>
                        <a:rPr lang="zh-TW" altLang="en-US" sz="2000" dirty="0" smtClean="0"/>
                        <a:t>驗收合格後，通知廠商開立發票，檢附相關文件送秘書室辦理結報。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</a:t>
                      </a:r>
                      <a:r>
                        <a:rPr lang="zh-TW" altLang="en-US" sz="2000" dirty="0" smtClean="0"/>
                        <a:t>其餘經費動支案件</a:t>
                      </a:r>
                      <a:r>
                        <a:rPr lang="en-US" altLang="zh-TW" sz="2000" dirty="0" smtClean="0"/>
                        <a:t> </a:t>
                      </a:r>
                      <a:r>
                        <a:rPr lang="zh-TW" altLang="en-US" sz="2000" dirty="0" smtClean="0"/>
                        <a:t>由單位自行結報。</a:t>
                      </a:r>
                      <a:endParaRPr lang="en-US" altLang="zh-TW" sz="2000" dirty="0" smtClean="0"/>
                    </a:p>
                    <a:p>
                      <a:pPr marL="174625" indent="-174625"/>
                      <a:r>
                        <a:rPr lang="en-US" altLang="zh-TW" sz="2000" dirty="0" smtClean="0"/>
                        <a:t>3.</a:t>
                      </a:r>
                      <a:r>
                        <a:rPr lang="zh-TW" altLang="en-US" sz="2000" dirty="0" smtClean="0"/>
                        <a:t>預算管理系統登錄結報金額。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632847" cy="78048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三、採購案件</a:t>
            </a:r>
            <a:r>
              <a:rPr lang="zh-TW" altLang="en-US" sz="3600" dirty="0" smtClean="0">
                <a:ea typeface="標楷體" pitchFamily="65" charset="-120"/>
              </a:rPr>
              <a:t>經費動支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918648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業 務 職 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44940"/>
              </p:ext>
            </p:extLst>
          </p:nvPr>
        </p:nvGraphicFramePr>
        <p:xfrm>
          <a:off x="683568" y="1340768"/>
          <a:ext cx="7880548" cy="4590468"/>
        </p:xfrm>
        <a:graphic>
          <a:graphicData uri="http://schemas.openxmlformats.org/drawingml/2006/table">
            <a:tbl>
              <a:tblPr/>
              <a:tblGrid>
                <a:gridCol w="4352156"/>
                <a:gridCol w="2485008"/>
                <a:gridCol w="1043384"/>
              </a:tblGrid>
              <a:tr h="51280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工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作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項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目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</a:t>
                      </a: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電話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47"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督導</a:t>
                      </a:r>
                      <a:r>
                        <a:rPr kumimoji="1" lang="zh-TW" altLang="en-US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計室</a:t>
                      </a: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業務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任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劉淑貞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2400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rowSpan="7"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  </a:t>
                      </a:r>
                      <a:r>
                        <a:rPr kumimoji="1" lang="zh-TW" alt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一     科</a:t>
                      </a:r>
                      <a:endParaRPr kumimoji="1" lang="en-US" altLang="zh-TW" sz="2800" b="1" kern="12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概算</a:t>
                      </a:r>
                      <a:r>
                        <a:rPr kumimoji="1" lang="zh-TW" sz="2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、預算、決算編製</a:t>
                      </a: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付款、轉帳憑單編製。 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收支帳務處理及報表編製。 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財產帳務及審核作業 </a:t>
                      </a:r>
                      <a:endParaRPr kumimoji="1" lang="en-US" altLang="zh-TW" sz="2600" kern="120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技轉等案件成本分析會辦</a:t>
                      </a:r>
                      <a:r>
                        <a:rPr kumimoji="1" lang="zh-TW" altLang="en-US" sz="2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其他有關</a:t>
                      </a: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事項</a:t>
                      </a:r>
                      <a:r>
                        <a:rPr kumimoji="1" lang="zh-TW" altLang="en-US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長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鐘麗玉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2405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專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崔小霞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2416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黃淑娟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22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林竹芳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辦事員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蕭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靖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玄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0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辦事員 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林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修麒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26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書  記 許佳卉</a:t>
                      </a:r>
                      <a:endParaRPr lang="zh-TW" sz="2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17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556792"/>
            <a:ext cx="781003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申請階段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採購金額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萬元以上均應先會主計室審核。</a:t>
            </a:r>
            <a:endParaRPr lang="en-US" altLang="zh-TW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購理由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計畫名稱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預算支用計畫代號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致。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耐用年限超過二年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組裝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符合上項規定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中央預算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設備內容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資本門控管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中設備序號內容不符，請事先辦理設備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變更，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奉核後再辦理採購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維修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成本超過原設備價值之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，應評估是否符合經濟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，並填寫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財產修繕自我檢核表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三、採購案件</a:t>
            </a:r>
            <a:r>
              <a:rPr lang="zh-TW" altLang="en-US" sz="3600" dirty="0" smtClean="0">
                <a:ea typeface="標楷體" pitchFamily="65" charset="-120"/>
              </a:rPr>
              <a:t>經費動支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7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332656"/>
            <a:ext cx="7772400" cy="720080"/>
          </a:xfrm>
        </p:spPr>
        <p:txBody>
          <a:bodyPr/>
          <a:lstStyle/>
          <a:p>
            <a:r>
              <a:rPr lang="zh-TW" altLang="en-US" sz="3600" dirty="0" smtClean="0">
                <a:ea typeface="標楷體" pitchFamily="65" charset="-120"/>
              </a:rPr>
              <a:t>經費申請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-</a:t>
            </a:r>
            <a:r>
              <a:rPr lang="zh-TW" altLang="en-US" sz="3600" dirty="0" smtClean="0">
                <a:ea typeface="標楷體" pitchFamily="65" charset="-120"/>
              </a:rPr>
              <a:t>案例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51" y="1124743"/>
            <a:ext cx="7509196" cy="433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4267380" y="1916832"/>
            <a:ext cx="864096" cy="593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678954" y="4158441"/>
            <a:ext cx="304428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451666" y="2510063"/>
            <a:ext cx="247762" cy="165951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5033603" y="2598185"/>
            <a:ext cx="2376264" cy="738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預算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代號與請購理由中之計畫名稱應一致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812292" y="4518481"/>
            <a:ext cx="1411173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七角星形 15"/>
          <p:cNvSpPr/>
          <p:nvPr/>
        </p:nvSpPr>
        <p:spPr>
          <a:xfrm>
            <a:off x="-97587" y="1493314"/>
            <a:ext cx="2381384" cy="2236748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採購申請單之預估金額不能高過預算分析之金額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085184"/>
            <a:ext cx="7560839" cy="15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橢圓 16"/>
          <p:cNvSpPr/>
          <p:nvPr/>
        </p:nvSpPr>
        <p:spPr>
          <a:xfrm>
            <a:off x="3234181" y="3009600"/>
            <a:ext cx="1008112" cy="567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endCxn id="16" idx="1"/>
          </p:cNvCxnSpPr>
          <p:nvPr/>
        </p:nvCxnSpPr>
        <p:spPr>
          <a:xfrm flipH="1" flipV="1">
            <a:off x="2283803" y="2931782"/>
            <a:ext cx="950378" cy="404485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5520658" y="5260267"/>
            <a:ext cx="95393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7"/>
          </p:cNvCxnSpPr>
          <p:nvPr/>
        </p:nvCxnSpPr>
        <p:spPr>
          <a:xfrm flipH="1">
            <a:off x="6334893" y="4878521"/>
            <a:ext cx="757387" cy="455563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>
          <a:xfrm>
            <a:off x="745393" y="5065819"/>
            <a:ext cx="41044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，如以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業務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費支出者，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應敘明其符合之理由：耐用年限小於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年。否則應以設備費勻支。</a:t>
            </a:r>
          </a:p>
        </p:txBody>
      </p:sp>
      <p:sp>
        <p:nvSpPr>
          <p:cNvPr id="31" name="橢圓 30"/>
          <p:cNvSpPr/>
          <p:nvPr/>
        </p:nvSpPr>
        <p:spPr>
          <a:xfrm>
            <a:off x="5098728" y="1984277"/>
            <a:ext cx="689638" cy="458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27584" y="188640"/>
            <a:ext cx="7632847" cy="78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三、採購案件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經費動支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注意事項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續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1" lang="en-US" altLang="zh-TW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標楷體" pitchFamily="65" charset="-120"/>
              <a:cs typeface="+mj-cs"/>
            </a:endParaRPr>
          </a:p>
        </p:txBody>
      </p:sp>
      <p:pic>
        <p:nvPicPr>
          <p:cNvPr id="23" name="圖片 22" descr="「核能研究所」的圖片搜尋結果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340768"/>
            <a:ext cx="781003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申請階段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符合採購法規定，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同性質或同廠商之購案不得拆案以規避採購法規定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併案辦理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集中採購項目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如：辦公設備、文具、化學藥品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不論金額大小，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均送秘書室辦理採購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如因屬緊急情況、或影響安全、或其他特殊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之情形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，必須以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小額採購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辦理者，應敘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取具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家以上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廠商估價單，或敘明僅有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家之理由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萬以下購案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議比價紀錄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填入採購說明內，以落實議比價制度，健全採購程序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7584" y="404664"/>
            <a:ext cx="7632847" cy="78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三、採購案件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經費動支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注意事項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續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1" lang="en-US" altLang="zh-TW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標楷體" pitchFamily="65" charset="-120"/>
              <a:cs typeface="+mj-cs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9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412776"/>
            <a:ext cx="761570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ea typeface="標楷體" pitchFamily="65" charset="-120"/>
              </a:rPr>
              <a:t>    履約</a:t>
            </a:r>
            <a:r>
              <a:rPr lang="zh-TW" altLang="zh-TW" sz="2800" b="1" dirty="0" smtClean="0">
                <a:ea typeface="標楷體" pitchFamily="65" charset="-120"/>
              </a:rPr>
              <a:t>驗收</a:t>
            </a:r>
            <a:r>
              <a:rPr lang="zh-TW" altLang="en-US" sz="2800" b="1" dirty="0" smtClean="0">
                <a:ea typeface="標楷體" pitchFamily="65" charset="-120"/>
              </a:rPr>
              <a:t>階段</a:t>
            </a:r>
            <a:endParaRPr lang="en-US" altLang="zh-TW" sz="2800" b="1" dirty="0" smtClean="0">
              <a:ea typeface="標楷體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收到廠商交貨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應按採購明細所載規格數量檢視清點，如有不合格者，應立即通知廠商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改正或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依契約完成履約後，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應於廠商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履約完成書面通知單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送貨單簽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章並註明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，以釐清是否逾期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驗收方式為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取得報告書者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，請於報告書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上註明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契約規範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以確認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是否完成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論著刊登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應先至本所</a:t>
            </a: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論著管理系統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載明刊登國內期刊或國外期刊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由本所審查委員審核並由所部長官批示核可。驗收結報時，應列印論著申請單及刊登資料。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履約過程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中，如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增、減項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施作，應簽會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秘書室、主計室及政風室並奉所部長官核可後，移請秘書室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辦理契約變更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476672"/>
            <a:ext cx="7983043" cy="720080"/>
          </a:xfrm>
          <a:solidFill>
            <a:schemeClr val="accent6">
              <a:lumMod val="40000"/>
              <a:lumOff val="60000"/>
              <a:alpha val="37000"/>
            </a:schemeClr>
          </a:solidFill>
        </p:spPr>
        <p:txBody>
          <a:bodyPr/>
          <a:lstStyle/>
          <a:p>
            <a:pPr lvl="0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三、採購案件</a:t>
            </a:r>
            <a:r>
              <a:rPr lang="zh-TW" altLang="en-US" sz="3600" dirty="0" smtClean="0">
                <a:ea typeface="標楷體" pitchFamily="65" charset="-120"/>
              </a:rPr>
              <a:t>經費動支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6" name="圖片 5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1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6008" y="1340768"/>
            <a:ext cx="7615708" cy="53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6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ea typeface="標楷體" pitchFamily="65" charset="-120"/>
              </a:rPr>
              <a:t>    履約</a:t>
            </a:r>
            <a:r>
              <a:rPr lang="zh-TW" altLang="zh-TW" sz="2800" b="1" dirty="0" smtClean="0">
                <a:ea typeface="標楷體" pitchFamily="65" charset="-120"/>
              </a:rPr>
              <a:t>驗收</a:t>
            </a:r>
            <a:r>
              <a:rPr lang="zh-TW" altLang="en-US" sz="2800" b="1" dirty="0" smtClean="0">
                <a:ea typeface="標楷體" pitchFamily="65" charset="-120"/>
              </a:rPr>
              <a:t>階段</a:t>
            </a:r>
            <a:r>
              <a:rPr lang="en-US" altLang="zh-TW" sz="2800" b="1" dirty="0" smtClean="0">
                <a:ea typeface="標楷體" pitchFamily="65" charset="-120"/>
              </a:rPr>
              <a:t>(</a:t>
            </a:r>
            <a:r>
              <a:rPr lang="zh-TW" altLang="en-US" sz="2800" b="1" dirty="0" smtClean="0">
                <a:ea typeface="標楷體" pitchFamily="65" charset="-120"/>
              </a:rPr>
              <a:t>續</a:t>
            </a:r>
            <a:r>
              <a:rPr lang="en-US" altLang="zh-TW" sz="2800" b="1" dirty="0" smtClean="0">
                <a:ea typeface="標楷體" pitchFamily="65" charset="-120"/>
              </a:rPr>
              <a:t>)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延履約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期限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應確定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非可歸責於廠商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，且廠商應於事故發生或消失後，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儘速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向機關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申請展延履約期限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。機關得審酌其情形後，以書面同意延長履約期限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計算逾期違約金，毋需契約變更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寄發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驗收通知單予監辦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主計室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、政風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為避免漏發或發錯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，請於驗收當日或前一天請再電話通知監辦單位承辦人到場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驗收前請務必備妥履約完成相關文件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與契約規定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者，經檢討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政府採購法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「減價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」收受者，應於</a:t>
            </a:r>
            <a:r>
              <a:rPr lang="zh-TW" altLang="zh-TW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u="sng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u="sng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結報前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部長官核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會秘書室、主計室及政風室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後，辦理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結報事宜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申請人或承辦人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為該案之</a:t>
            </a: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16416" cy="792088"/>
          </a:xfrm>
          <a:solidFill>
            <a:schemeClr val="accent6">
              <a:lumMod val="40000"/>
              <a:lumOff val="60000"/>
              <a:alpha val="40000"/>
            </a:schemeClr>
          </a:solidFill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三、採購案件</a:t>
            </a:r>
            <a:r>
              <a:rPr lang="zh-TW" altLang="en-US" sz="3600" dirty="0" smtClean="0">
                <a:ea typeface="標楷體" pitchFamily="65" charset="-120"/>
              </a:rPr>
              <a:t>經費動支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dirty="0"/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1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332656"/>
            <a:ext cx="7772400" cy="720080"/>
          </a:xfrm>
          <a:solidFill>
            <a:schemeClr val="accent6">
              <a:lumMod val="40000"/>
              <a:lumOff val="60000"/>
              <a:alpha val="40000"/>
            </a:schemeClr>
          </a:solidFill>
        </p:spPr>
        <p:txBody>
          <a:bodyPr/>
          <a:lstStyle/>
          <a:p>
            <a:r>
              <a:rPr lang="zh-TW" altLang="en-US" sz="3600" dirty="0" smtClean="0">
                <a:ea typeface="標楷體" pitchFamily="65" charset="-120"/>
              </a:rPr>
              <a:t>履約驗收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-</a:t>
            </a:r>
            <a:r>
              <a:rPr lang="zh-TW" altLang="en-US" sz="3600" dirty="0" smtClean="0">
                <a:ea typeface="標楷體" pitchFamily="65" charset="-120"/>
              </a:rPr>
              <a:t>案例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3397"/>
            <a:ext cx="7992888" cy="543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6804248" y="1847073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463988" y="2708920"/>
            <a:ext cx="410445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/>
              <a:t>小額</a:t>
            </a:r>
            <a:r>
              <a:rPr lang="zh-TW" altLang="en-US" sz="1800" b="1" dirty="0" smtClean="0"/>
              <a:t>採購奉</a:t>
            </a:r>
            <a:r>
              <a:rPr lang="zh-TW" altLang="en-US" sz="1800" b="1" dirty="0"/>
              <a:t>准後</a:t>
            </a:r>
            <a:r>
              <a:rPr lang="zh-TW" altLang="en-US" sz="1800" b="1" dirty="0" smtClean="0"/>
              <a:t>，通知廠商從</a:t>
            </a:r>
            <a:r>
              <a:rPr lang="zh-TW" altLang="en-US" sz="1800" b="1" dirty="0"/>
              <a:t>通知日起開始</a:t>
            </a:r>
            <a:r>
              <a:rPr lang="zh-TW" altLang="en-US" sz="1800" b="1" dirty="0" smtClean="0"/>
              <a:t>履約，</a:t>
            </a:r>
            <a:r>
              <a:rPr lang="zh-TW" altLang="en-US" sz="1800" b="1" dirty="0"/>
              <a:t>履約期限</a:t>
            </a:r>
            <a:r>
              <a:rPr lang="zh-TW" altLang="en-US" sz="1800" b="1" dirty="0" smtClean="0"/>
              <a:t>為計算是否逾期之依據，履約期限有延長，不可逕行修改，應專簽敘明理由，由原核定層級長官批示。</a:t>
            </a:r>
            <a:endParaRPr lang="zh-TW" altLang="en-US" sz="1800" b="1" dirty="0"/>
          </a:p>
        </p:txBody>
      </p:sp>
      <p:cxnSp>
        <p:nvCxnSpPr>
          <p:cNvPr id="19" name="直線單箭頭接點 18"/>
          <p:cNvCxnSpPr>
            <a:stCxn id="8" idx="3"/>
          </p:cNvCxnSpPr>
          <p:nvPr/>
        </p:nvCxnSpPr>
        <p:spPr>
          <a:xfrm flipH="1">
            <a:off x="6472918" y="2264672"/>
            <a:ext cx="594963" cy="426475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5270665" y="5085184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5921253" y="4365104"/>
            <a:ext cx="1" cy="72008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08893" y="1408306"/>
            <a:ext cx="7272808" cy="4790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結報階段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合格後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再請廠商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內容無誤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後，應於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日內送出辦理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結報付款。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請於傳會單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註明發票收到日期，逾期辦理須說明原因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lvl="1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電子發票及三聯式發票注意打上</a:t>
            </a: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本所統編：</a:t>
            </a:r>
            <a:r>
              <a:rPr lang="en-US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發票漏填本所統編，退請補正而無法由廠商補正時，得由經手人加註並蓋章。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或收據黏貼於黏貼憑證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聯式發票應將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扣抵聯及收執聯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一併黏貼於憑證上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8"/>
          <p:cNvSpPr txBox="1">
            <a:spLocks/>
          </p:cNvSpPr>
          <p:nvPr/>
        </p:nvSpPr>
        <p:spPr bwMode="auto">
          <a:xfrm>
            <a:off x="611560" y="260648"/>
            <a:ext cx="7916416" cy="792088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三、採購案件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經費動支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注意事項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續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1" lang="zh-TW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5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37311" y="1700808"/>
            <a:ext cx="7272808" cy="382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12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結報階段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向國外採購如無法取得正式收據，僅能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透過網路上列印收據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，應於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列印之收據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註明</a:t>
            </a:r>
            <a:r>
              <a:rPr lang="zh-TW" altLang="en-US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支付品名並經相關人員簽名或蓋章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發票或單據如有遺失，應檢具廠商或原立據人蓋章證明與原本相符之影本，並由承辦人註明無法提出原本之原因。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因特殊情形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不能取得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原始憑證時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應由經手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人填列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證明單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，書明不能取得原因，據以請款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8"/>
          <p:cNvSpPr txBox="1">
            <a:spLocks noGrp="1"/>
          </p:cNvSpPr>
          <p:nvPr>
            <p:ph type="title"/>
          </p:nvPr>
        </p:nvSpPr>
        <p:spPr bwMode="auto">
          <a:xfrm>
            <a:off x="755576" y="260648"/>
            <a:ext cx="7981950" cy="1143000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三、採購案件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經費動支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注意事項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續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1" lang="zh-TW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4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484784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結報階段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檢附廠商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移送單一式二份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受款人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須與發票抬頭一致；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銀行帳戶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應填寫至分行，最好檢附廠商入帳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存簿封面影本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，以避免入錯帳。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結報金額少於發票或收據金額時，請註明實付金額並由經辦人簽章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檢附合約所列相關資料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如：性能測試資料、原廠證明文件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採購申請金額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金額低於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元亦屬之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，於最後一次驗收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標題 8"/>
          <p:cNvSpPr txBox="1">
            <a:spLocks noGrp="1"/>
          </p:cNvSpPr>
          <p:nvPr>
            <p:ph type="title"/>
          </p:nvPr>
        </p:nvSpPr>
        <p:spPr bwMode="auto">
          <a:xfrm>
            <a:off x="693738" y="246063"/>
            <a:ext cx="7981950" cy="878681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三、採購案件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經費動支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注意事項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續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1" lang="zh-TW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196752"/>
            <a:ext cx="7992888" cy="477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結報階段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驗收紀錄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之點驗保管或證明人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應與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所指派之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經手人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請購人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同一人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且不得由</a:t>
            </a: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專支人員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蓋章。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報案件請先送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；軟體部分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再送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綜計組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講師鐘點費、出席費、私立學校收據、執行業務所得（律師、建築師收據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等），請先會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出納科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代扣所得稅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銀錢收據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（領據且直接給付現金者）應貼千分之四之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印花稅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採購案件，請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因預算執行率之因素，而以保固或切結書方式替代未完成部分，先行辦理驗收結報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8"/>
          <p:cNvSpPr txBox="1">
            <a:spLocks noGrp="1"/>
          </p:cNvSpPr>
          <p:nvPr>
            <p:ph type="title"/>
          </p:nvPr>
        </p:nvSpPr>
        <p:spPr bwMode="auto">
          <a:xfrm>
            <a:off x="693738" y="246063"/>
            <a:ext cx="7981950" cy="878681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三、採購案件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經費動支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注意事項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續</a:t>
            </a:r>
            <a:r>
              <a:rPr kumimoji="1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1" lang="zh-TW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088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業 務 職 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416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97203"/>
              </p:ext>
            </p:extLst>
          </p:nvPr>
        </p:nvGraphicFramePr>
        <p:xfrm>
          <a:off x="533400" y="1447800"/>
          <a:ext cx="8001000" cy="4602164"/>
        </p:xfrm>
        <a:graphic>
          <a:graphicData uri="http://schemas.openxmlformats.org/drawingml/2006/table">
            <a:tbl>
              <a:tblPr/>
              <a:tblGrid>
                <a:gridCol w="4572000"/>
                <a:gridCol w="2362200"/>
                <a:gridCol w="1066800"/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rowSpan="6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二    科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核簽。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中央預算購案監標、監驗。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辦理經費流用及保留案件之申請編報。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現金及財物盤點之查核。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 陳秋微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秘書 廖秀慧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慕登雲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</a:t>
                      </a:r>
                      <a:r>
                        <a:rPr kumimoji="1" lang="zh-TW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邱惠雯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黃瓊鋗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邱美惠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19672" y="2057400"/>
            <a:ext cx="583264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zh-TW" sz="6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簡報完畢</a:t>
            </a:r>
          </a:p>
          <a:p>
            <a:r>
              <a:rPr lang="zh-TW" altLang="en-US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     </a:t>
            </a:r>
            <a:r>
              <a:rPr lang="zh-TW" altLang="zh-TW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敬請</a:t>
            </a:r>
            <a:r>
              <a:rPr lang="zh-TW" altLang="zh-TW" sz="6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指教</a:t>
            </a:r>
            <a:endParaRPr lang="zh-TW" altLang="zh-TW" sz="6000" i="1" dirty="0">
              <a:solidFill>
                <a:schemeClr val="accent6">
                  <a:lumMod val="60000"/>
                  <a:lumOff val="40000"/>
                </a:schemeClr>
              </a:solidFill>
              <a:latin typeface="細明體_HKSCS" pitchFamily="18" charset="-120"/>
              <a:ea typeface="細明體_HKSCS" pitchFamily="18" charset="-120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035050" y="4686300"/>
          <a:ext cx="1878013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6" name="PhotoImpact" r:id="rId4" imgW="2958730" imgH="2971429" progId="">
                  <p:embed/>
                </p:oleObj>
              </mc:Choice>
              <mc:Fallback>
                <p:oleObj name="PhotoImpact" r:id="rId4" imgW="2958730" imgH="2971429" progId="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686300"/>
                        <a:ext cx="1878013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22012"/>
              </p:ext>
            </p:extLst>
          </p:nvPr>
        </p:nvGraphicFramePr>
        <p:xfrm>
          <a:off x="5148064" y="5229200"/>
          <a:ext cx="2952328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/>
              </a:tblGrid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i="1" kern="100" dirty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簡報人 </a:t>
                      </a:r>
                      <a:endParaRPr lang="en-US" altLang="zh-TW" sz="1600" i="1" kern="100" dirty="0" smtClean="0">
                        <a:ln w="902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主計室 </a:t>
                      </a:r>
                      <a:r>
                        <a:rPr lang="en-US" altLang="zh-TW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   </a:t>
                      </a:r>
                      <a:r>
                        <a:rPr lang="zh-TW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廖秀慧</a:t>
                      </a:r>
                      <a:r>
                        <a:rPr lang="en-US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   </a:t>
                      </a:r>
                      <a:r>
                        <a:rPr lang="zh-TW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分</a:t>
                      </a:r>
                      <a:r>
                        <a:rPr lang="en-US" altLang="zh-TW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   </a:t>
                      </a:r>
                      <a:r>
                        <a:rPr lang="zh-TW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機</a:t>
                      </a:r>
                      <a:r>
                        <a:rPr lang="en-US" sz="1600" i="1" kern="100" dirty="0" smtClean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  </a:t>
                      </a:r>
                      <a:r>
                        <a:rPr lang="en-US" sz="1600" i="1" kern="100" dirty="0">
                          <a:ln w="902" cap="flat" cmpd="sng" algn="ctr">
                            <a:solidFill>
                              <a:srgbClr val="1D7DEE">
                                <a:alpha val="55000"/>
                              </a:srgbClr>
                            </a:solidFill>
                            <a:prstDash val="solid"/>
                            <a:round/>
                          </a:ln>
                          <a:effectLst>
                            <a:outerShdw blurRad="101600" dist="76200" dir="5400000" sx="0" sy="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outerShdw>
                          </a:effectLst>
                        </a:rPr>
                        <a:t>2409 </a:t>
                      </a:r>
                      <a:endParaRPr lang="zh-TW" sz="1600" i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業 務 職 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5278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90295"/>
              </p:ext>
            </p:extLst>
          </p:nvPr>
        </p:nvGraphicFramePr>
        <p:xfrm>
          <a:off x="533400" y="1062576"/>
          <a:ext cx="8153400" cy="4742688"/>
        </p:xfrm>
        <a:graphic>
          <a:graphicData uri="http://schemas.openxmlformats.org/drawingml/2006/table">
            <a:tbl>
              <a:tblPr/>
              <a:tblGrid>
                <a:gridCol w="4953000"/>
                <a:gridCol w="2209800"/>
                <a:gridCol w="990600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136">
                <a:tc rowSpan="7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三    科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計畫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收入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及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代收款購案監標、監驗。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代收款及保管款帳務處理、憑証整理及報表編製。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本室主計人事之相關事宜。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 蕭宇君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專員 馬美玉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于菊蘭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劉澤生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王麗妤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技術員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羅玉珍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9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專支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彭瑞鳳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sz="4000" dirty="0" smtClean="0">
                <a:ea typeface="標楷體" pitchFamily="65" charset="-120"/>
              </a:rPr>
              <a:t>主計室業務宣導及溝通窗口</a:t>
            </a:r>
            <a:endParaRPr lang="zh-TW" altLang="en-US" sz="4000" dirty="0">
              <a:ea typeface="標楷體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181800" cy="3400400"/>
          </a:xfrm>
        </p:spPr>
        <p:txBody>
          <a:bodyPr/>
          <a:lstStyle/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主計室網站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業務職掌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、法令規章、實務案例等</a:t>
            </a:r>
            <a:endParaRPr lang="en-US" altLang="zh-TW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專人服務電話：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  <a:cs typeface="+mn-cs"/>
              </a:rPr>
              <a:t>2423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于菊蘭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單一窗口信箱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ac0164@iner.gov.tw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動支經費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>
          <a:xfrm>
            <a:off x="685800" y="1700808"/>
            <a:ext cx="3810000" cy="43951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中央預算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依預算法循預算程序編列單位預算送立法院審議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基本需求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:00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20)</a:t>
            </a: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科技研究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計畫經費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:80)</a:t>
            </a: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收支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並列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技服、技轉案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:30</a:t>
            </a:r>
            <a:r>
              <a:rPr lang="en-US" altLang="zh-TW" sz="1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3810000" cy="43951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代收款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台電及民間委託案件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政府機關委託或補助計畫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原能會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經濟部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含能源局、標準局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其他政府機關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10" name="圖片 9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5" y="-99392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4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4719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動支經費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預算用途別科目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公務所需採購案件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業務費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zh-TW" altLang="en-US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單價</a:t>
            </a:r>
            <a:r>
              <a:rPr lang="zh-TW" altLang="zh-TW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en-US" altLang="zh-TW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耐用</a:t>
            </a:r>
            <a:r>
              <a:rPr lang="zh-TW" altLang="zh-TW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年限</a:t>
            </a:r>
            <a:r>
              <a:rPr lang="zh-TW" altLang="zh-TW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endParaRPr lang="en-US" altLang="zh-TW" sz="1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zh-TW" altLang="en-US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二年</a:t>
            </a:r>
            <a:r>
              <a:rPr lang="en-US" altLang="zh-TW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委辦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獎補助費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個人相關經費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薪俸、加班費、年終及考績獎金、休假補助費等人事費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國內、國外差旅費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受訓補助費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「核能研究所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5" y="-99392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59305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0000E5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8601</TotalTime>
  <Words>5330</Words>
  <Application>Microsoft Office PowerPoint</Application>
  <PresentationFormat>如螢幕大小 (4:3)</PresentationFormat>
  <Paragraphs>413</Paragraphs>
  <Slides>50</Slides>
  <Notes>17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2" baseType="lpstr">
      <vt:lpstr>預設簡報設計</vt:lpstr>
      <vt:lpstr>PhotoImpact</vt:lpstr>
      <vt:lpstr>主計業務宣導簡報 新進人員講習</vt:lpstr>
      <vt:lpstr>簡報大綱</vt:lpstr>
      <vt:lpstr>一、主 計 室 業 務 職 掌</vt:lpstr>
      <vt:lpstr>業 務 職 掌 (續)</vt:lpstr>
      <vt:lpstr>業 務 職 掌 (續)</vt:lpstr>
      <vt:lpstr>業 務 職 掌 (續)</vt:lpstr>
      <vt:lpstr>主計室業務宣導及溝通窗口</vt:lpstr>
      <vt:lpstr>動支經費預算來源</vt:lpstr>
      <vt:lpstr>動支經費預算用途別科目</vt:lpstr>
      <vt:lpstr>二、法規介紹-差旅費</vt:lpstr>
      <vt:lpstr>二、法規介紹-國內差旅費</vt:lpstr>
      <vt:lpstr>二、法規介紹-國內差旅費(續)</vt:lpstr>
      <vt:lpstr>二、法規介紹-國內差旅費(續)</vt:lpstr>
      <vt:lpstr>二、法規介紹-國內差旅費(續)</vt:lpstr>
      <vt:lpstr>二、法規介紹-國內差旅費(續)</vt:lpstr>
      <vt:lpstr>二、法規介紹-國內差旅費(續)</vt:lpstr>
      <vt:lpstr>二、法規介紹-國內差旅費(續)</vt:lpstr>
      <vt:lpstr>二、法規介紹-國內差旅費(續)</vt:lpstr>
      <vt:lpstr>結報案例-國內旅費-交通費</vt:lpstr>
      <vt:lpstr>結報案例-住宿費-旅行業代收轉付收據</vt:lpstr>
      <vt:lpstr>二、法規介紹-國內差旅費(續)</vt:lpstr>
      <vt:lpstr>結報案例-國內訓練/講習-交通費</vt:lpstr>
      <vt:lpstr>二、法規介紹-國外差旅費(續)</vt:lpstr>
      <vt:lpstr>二、法規介紹-國外差旅費(續)</vt:lpstr>
      <vt:lpstr>二、法規介紹-國外差旅費(續)</vt:lpstr>
      <vt:lpstr>二、法規介紹-國外差旅費(續)</vt:lpstr>
      <vt:lpstr>二、法規介紹-國外差旅費(續)</vt:lpstr>
      <vt:lpstr>二、法規介紹-國外差旅費(續)</vt:lpstr>
      <vt:lpstr>二、法規介紹-差旅費(續)</vt:lpstr>
      <vt:lpstr>二、法規介紹-差旅費(續)</vt:lpstr>
      <vt:lpstr>二、法規介紹-差旅費(續)</vt:lpstr>
      <vt:lpstr>二、業務法令介紹-差旅費(續)</vt:lpstr>
      <vt:lpstr>二、法規介紹-差旅費(續)</vt:lpstr>
      <vt:lpstr>二、法規介紹-差旅費(續)</vt:lpstr>
      <vt:lpstr>二、法規介紹-差旅費(續)</vt:lpstr>
      <vt:lpstr>二、法規介紹-差旅費(續)</vt:lpstr>
      <vt:lpstr>二、法規介紹-差旅費(續)</vt:lpstr>
      <vt:lpstr>三、採購案件經費動支注意事項</vt:lpstr>
      <vt:lpstr>三、採購案件經費動支注意事項(續)</vt:lpstr>
      <vt:lpstr>三、採購案件經費動支注意事項(續)</vt:lpstr>
      <vt:lpstr>經費申請注意事項-案例</vt:lpstr>
      <vt:lpstr>PowerPoint 簡報</vt:lpstr>
      <vt:lpstr>三、採購案件經費動支注意事項(續)</vt:lpstr>
      <vt:lpstr>三、採購案件經費動支注意事項(續)</vt:lpstr>
      <vt:lpstr>履約驗收注意事項-案例</vt:lpstr>
      <vt:lpstr>PowerPoint 簡報</vt:lpstr>
      <vt:lpstr>三、採購案件經費動支注意事項(續)</vt:lpstr>
      <vt:lpstr>三、採購案件經費動支注意事項(續)</vt:lpstr>
      <vt:lpstr>三、採購案件經費動支注意事項(續)</vt:lpstr>
      <vt:lpstr>PowerPoint 簡報</vt:lpstr>
    </vt:vector>
  </TitlesOfParts>
  <Company>iner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會計業務宣導簡報</dc:title>
  <dc:creator>i0509_吳金玉</dc:creator>
  <cp:lastModifiedBy>廖秀慧</cp:lastModifiedBy>
  <cp:revision>461</cp:revision>
  <cp:lastPrinted>2017-11-08T07:36:29Z</cp:lastPrinted>
  <dcterms:created xsi:type="dcterms:W3CDTF">2005-02-18T00:19:19Z</dcterms:created>
  <dcterms:modified xsi:type="dcterms:W3CDTF">2017-11-08T07:36:43Z</dcterms:modified>
</cp:coreProperties>
</file>