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65" r:id="rId3"/>
    <p:sldId id="266" r:id="rId4"/>
  </p:sldIdLst>
  <p:sldSz cx="6858000" cy="9144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1518" y="198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81432-DB48-4929-9264-E0AB831E1928}" type="datetimeFigureOut">
              <a:rPr lang="zh-TW" altLang="en-US" smtClean="0"/>
              <a:t>2017/11/6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F5467-3814-4DC5-8BA5-A7B0E44FD6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8990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5558-5CB9-420F-9ABA-0E5FB7BD7DA8}" type="datetimeFigureOut">
              <a:rPr lang="zh-TW" altLang="en-US" smtClean="0"/>
              <a:t>2017/11/6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F306-7AE8-419A-B8DB-88597AB785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3092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5558-5CB9-420F-9ABA-0E5FB7BD7DA8}" type="datetimeFigureOut">
              <a:rPr lang="zh-TW" altLang="en-US" smtClean="0"/>
              <a:t>2017/11/6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F306-7AE8-419A-B8DB-88597AB785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0797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5558-5CB9-420F-9ABA-0E5FB7BD7DA8}" type="datetimeFigureOut">
              <a:rPr lang="zh-TW" altLang="en-US" smtClean="0"/>
              <a:t>2017/11/6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F306-7AE8-419A-B8DB-88597AB785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6577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5558-5CB9-420F-9ABA-0E5FB7BD7DA8}" type="datetimeFigureOut">
              <a:rPr lang="zh-TW" altLang="en-US" smtClean="0"/>
              <a:t>2017/11/6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F306-7AE8-419A-B8DB-88597AB785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4273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5558-5CB9-420F-9ABA-0E5FB7BD7DA8}" type="datetimeFigureOut">
              <a:rPr lang="zh-TW" altLang="en-US" smtClean="0"/>
              <a:t>2017/11/6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F306-7AE8-419A-B8DB-88597AB785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4975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5558-5CB9-420F-9ABA-0E5FB7BD7DA8}" type="datetimeFigureOut">
              <a:rPr lang="zh-TW" altLang="en-US" smtClean="0"/>
              <a:t>2017/11/6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F306-7AE8-419A-B8DB-88597AB785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0928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5558-5CB9-420F-9ABA-0E5FB7BD7DA8}" type="datetimeFigureOut">
              <a:rPr lang="zh-TW" altLang="en-US" smtClean="0"/>
              <a:t>2017/11/6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F306-7AE8-419A-B8DB-88597AB785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515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5558-5CB9-420F-9ABA-0E5FB7BD7DA8}" type="datetimeFigureOut">
              <a:rPr lang="zh-TW" altLang="en-US" smtClean="0"/>
              <a:t>2017/11/6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F306-7AE8-419A-B8DB-88597AB785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9552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5558-5CB9-420F-9ABA-0E5FB7BD7DA8}" type="datetimeFigureOut">
              <a:rPr lang="zh-TW" altLang="en-US" smtClean="0"/>
              <a:t>2017/11/6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F306-7AE8-419A-B8DB-88597AB785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6992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5558-5CB9-420F-9ABA-0E5FB7BD7DA8}" type="datetimeFigureOut">
              <a:rPr lang="zh-TW" altLang="en-US" smtClean="0"/>
              <a:t>2017/11/6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F306-7AE8-419A-B8DB-88597AB785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0576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5558-5CB9-420F-9ABA-0E5FB7BD7DA8}" type="datetimeFigureOut">
              <a:rPr lang="zh-TW" altLang="en-US" smtClean="0"/>
              <a:t>2017/11/6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F306-7AE8-419A-B8DB-88597AB785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382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75558-5CB9-420F-9ABA-0E5FB7BD7DA8}" type="datetimeFigureOut">
              <a:rPr lang="zh-TW" altLang="en-US" smtClean="0"/>
              <a:t>2017/11/6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9F306-7AE8-419A-B8DB-88597AB785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4789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mailto:peggyhsieh1@fareastone.com.tw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Excel_Worksheet1.xlsx"/><Relationship Id="rId3" Type="http://schemas.openxmlformats.org/officeDocument/2006/relationships/image" Target="../media/image1.jpeg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hyperlink" Target="mailto:peggyhsieh1@fareastone.com.tw" TargetMode="External"/><Relationship Id="rId4" Type="http://schemas.openxmlformats.org/officeDocument/2006/relationships/image" Target="../media/image2.gif"/><Relationship Id="rId9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mailto:peggyhsieh1@fareastone.com.t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5" descr="C:\Users\peggyhsieh1\Desktop\th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053"/>
            <a:ext cx="6534575" cy="131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爆炸 1 18"/>
          <p:cNvSpPr/>
          <p:nvPr/>
        </p:nvSpPr>
        <p:spPr>
          <a:xfrm rot="20190263">
            <a:off x="452985" y="1056374"/>
            <a:ext cx="2369184" cy="2140748"/>
          </a:xfrm>
          <a:prstGeom prst="irregularSeal1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124464" y="1264039"/>
            <a:ext cx="68934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40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單門號超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殺</a:t>
            </a:r>
            <a:r>
              <a:rPr lang="zh-TW" altLang="en-US" sz="40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優惠</a:t>
            </a:r>
            <a:endParaRPr lang="zh-TW" altLang="en-US" sz="4000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04204" y="1826891"/>
            <a:ext cx="6858000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zh-TW" sz="3200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4G</a:t>
            </a:r>
            <a:r>
              <a:rPr lang="zh-TW" altLang="en-US" sz="3200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吃到飽超低價</a:t>
            </a:r>
            <a:r>
              <a:rPr lang="en-US" altLang="zh-TW" sz="3200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!</a:t>
            </a:r>
            <a:r>
              <a:rPr lang="zh-TW" altLang="en-US" sz="3200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只要</a:t>
            </a:r>
            <a:r>
              <a:rPr lang="en-US" altLang="zh-TW" sz="3200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$699</a:t>
            </a:r>
            <a:endParaRPr lang="zh-TW" altLang="en-US" sz="3200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2588006" y="7754838"/>
            <a:ext cx="37522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b="1" dirty="0" smtClean="0">
                <a:latin typeface="新細明體"/>
              </a:rPr>
              <a:t>   </a:t>
            </a:r>
            <a:endParaRPr lang="zh-TW" altLang="en-US" dirty="0"/>
          </a:p>
        </p:txBody>
      </p:sp>
      <p:pic>
        <p:nvPicPr>
          <p:cNvPr id="9" name="Picture 2" descr="C:\Users\peggyhsieh1\Desktop\5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575" y="7793265"/>
            <a:ext cx="1408529" cy="1125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文字方塊 16"/>
          <p:cNvSpPr txBox="1"/>
          <p:nvPr/>
        </p:nvSpPr>
        <p:spPr>
          <a:xfrm>
            <a:off x="4540" y="2257395"/>
            <a:ext cx="68017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solidFill>
                  <a:srgbClr val="FF0000"/>
                </a:solidFill>
              </a:rPr>
              <a:t>      好康優惠活動</a:t>
            </a:r>
            <a:r>
              <a:rPr lang="en-US" altLang="zh-TW" sz="4000" b="1" dirty="0" smtClean="0">
                <a:solidFill>
                  <a:srgbClr val="FF0000"/>
                </a:solidFill>
              </a:rPr>
              <a:t>11/1~11/30</a:t>
            </a:r>
            <a:endParaRPr lang="zh-TW" altLang="en-US" sz="4000" b="1" dirty="0">
              <a:solidFill>
                <a:srgbClr val="FF0000"/>
              </a:solidFill>
            </a:endParaRPr>
          </a:p>
        </p:txBody>
      </p:sp>
      <p:sp>
        <p:nvSpPr>
          <p:cNvPr id="15" name="文字方塊 21"/>
          <p:cNvSpPr txBox="1">
            <a:spLocks noChangeArrowheads="1"/>
          </p:cNvSpPr>
          <p:nvPr/>
        </p:nvSpPr>
        <p:spPr bwMode="auto">
          <a:xfrm>
            <a:off x="218394" y="7471871"/>
            <a:ext cx="524102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100" dirty="0">
                <a:latin typeface="Century Gothic" pitchFamily="34" charset="0"/>
                <a:ea typeface="微軟正黑體" pitchFamily="34" charset="-120"/>
              </a:rPr>
              <a:t>Note: </a:t>
            </a:r>
            <a:endParaRPr lang="en-US" altLang="zh-TW" sz="1100" dirty="0" smtClean="0">
              <a:latin typeface="Century Gothic" pitchFamily="34" charset="0"/>
              <a:ea typeface="微軟正黑體" pitchFamily="34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100" dirty="0" smtClean="0">
                <a:latin typeface="Century Gothic" pitchFamily="34" charset="0"/>
                <a:ea typeface="微軟正黑體" pitchFamily="34" charset="-120"/>
              </a:rPr>
              <a:t>1. </a:t>
            </a:r>
            <a:r>
              <a:rPr lang="zh-TW" altLang="en-US" sz="1100" dirty="0" smtClean="0">
                <a:latin typeface="Century Gothic" pitchFamily="34" charset="0"/>
                <a:ea typeface="微軟正黑體" pitchFamily="34" charset="-120"/>
              </a:rPr>
              <a:t>此方案</a:t>
            </a:r>
            <a:r>
              <a:rPr lang="zh-TW" altLang="en-US" sz="1100" dirty="0">
                <a:latin typeface="Century Gothic" pitchFamily="34" charset="0"/>
                <a:ea typeface="微軟正黑體" pitchFamily="34" charset="-120"/>
              </a:rPr>
              <a:t>為遠傳電信</a:t>
            </a:r>
            <a:r>
              <a:rPr lang="zh-TW" altLang="en-US" sz="1100" dirty="0" smtClean="0">
                <a:latin typeface="Century Gothic" pitchFamily="34" charset="0"/>
                <a:ea typeface="微軟正黑體" pitchFamily="34" charset="-120"/>
              </a:rPr>
              <a:t>ｘ企業優惠。</a:t>
            </a:r>
            <a:endParaRPr lang="en-US" altLang="zh-TW" sz="1100" dirty="0" smtClean="0">
              <a:latin typeface="Century Gothic" pitchFamily="34" charset="0"/>
              <a:ea typeface="微軟正黑體" pitchFamily="34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100" dirty="0" smtClean="0">
                <a:latin typeface="Century Gothic" pitchFamily="34" charset="0"/>
                <a:ea typeface="微軟正黑體" pitchFamily="34" charset="-120"/>
              </a:rPr>
              <a:t>2. </a:t>
            </a:r>
            <a:r>
              <a:rPr lang="zh-TW" altLang="en-US" sz="1100" dirty="0" smtClean="0">
                <a:latin typeface="Century Gothic" pitchFamily="34" charset="0"/>
                <a:ea typeface="微軟正黑體" pitchFamily="34" charset="-120"/>
              </a:rPr>
              <a:t>相關申辦事項請洽相關申辦業務</a:t>
            </a:r>
            <a:r>
              <a:rPr lang="en-US" altLang="zh-TW" sz="1100" dirty="0" smtClean="0">
                <a:latin typeface="Century Gothic" pitchFamily="34" charset="0"/>
                <a:ea typeface="微軟正黑體" pitchFamily="34" charset="-12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 smtClean="0">
                <a:latin typeface="Century Gothic" pitchFamily="34" charset="0"/>
                <a:ea typeface="微軟正黑體" pitchFamily="34" charset="-120"/>
              </a:rPr>
              <a:t>     謝佩岑 </a:t>
            </a:r>
            <a:r>
              <a:rPr lang="en-US" altLang="zh-TW" sz="1100" dirty="0" smtClean="0">
                <a:latin typeface="Century Gothic" pitchFamily="34" charset="0"/>
                <a:ea typeface="微軟正黑體" pitchFamily="34" charset="-120"/>
              </a:rPr>
              <a:t>Peggy 0968-210-081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 smtClean="0">
                <a:latin typeface="Century Gothic" pitchFamily="34" charset="0"/>
                <a:ea typeface="微軟正黑體" pitchFamily="34" charset="-120"/>
              </a:rPr>
              <a:t>     客服：</a:t>
            </a:r>
            <a:r>
              <a:rPr lang="en-US" altLang="zh-TW" sz="1100" dirty="0" smtClean="0">
                <a:latin typeface="Century Gothic" pitchFamily="34" charset="0"/>
                <a:ea typeface="微軟正黑體" pitchFamily="34" charset="-120"/>
              </a:rPr>
              <a:t>0809-080-365 / 02- 449-9365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 smtClean="0">
                <a:latin typeface="Century Gothic" pitchFamily="34" charset="0"/>
                <a:ea typeface="微軟正黑體" pitchFamily="34" charset="-120"/>
              </a:rPr>
              <a:t>     專線：</a:t>
            </a:r>
            <a:r>
              <a:rPr lang="en-US" altLang="zh-TW" sz="1100" dirty="0" smtClean="0">
                <a:latin typeface="Century Gothic" pitchFamily="34" charset="0"/>
                <a:ea typeface="微軟正黑體" pitchFamily="34" charset="-120"/>
              </a:rPr>
              <a:t>03-270-9359 </a:t>
            </a:r>
            <a:r>
              <a:rPr lang="zh-TW" altLang="en-US" sz="1100" dirty="0" smtClean="0">
                <a:latin typeface="Century Gothic" pitchFamily="34" charset="0"/>
                <a:ea typeface="微軟正黑體" pitchFamily="34" charset="-120"/>
              </a:rPr>
              <a:t>電子信箱：</a:t>
            </a:r>
            <a:r>
              <a:rPr lang="en-US" altLang="zh-TW" sz="1100" dirty="0" smtClean="0">
                <a:latin typeface="Century Gothic" pitchFamily="34" charset="0"/>
                <a:ea typeface="微軟正黑體" pitchFamily="34" charset="-120"/>
                <a:hlinkClick r:id="rId4"/>
              </a:rPr>
              <a:t>peggyhsieh1@fareastone.com.tw</a:t>
            </a:r>
            <a:r>
              <a:rPr lang="en-US" altLang="zh-TW" sz="1100" dirty="0">
                <a:latin typeface="Century Gothic" pitchFamily="34" charset="0"/>
                <a:ea typeface="微軟正黑體" pitchFamily="34" charset="-120"/>
              </a:rPr>
              <a:t/>
            </a:r>
            <a:br>
              <a:rPr lang="en-US" altLang="zh-TW" sz="1100" dirty="0">
                <a:latin typeface="Century Gothic" pitchFamily="34" charset="0"/>
                <a:ea typeface="微軟正黑體" pitchFamily="34" charset="-120"/>
              </a:rPr>
            </a:br>
            <a:r>
              <a:rPr lang="en-US" altLang="zh-TW" sz="1100" dirty="0" smtClean="0">
                <a:latin typeface="Century Gothic" pitchFamily="34" charset="0"/>
                <a:ea typeface="微軟正黑體" pitchFamily="34" charset="-120"/>
              </a:rPr>
              <a:t>3.</a:t>
            </a:r>
            <a:r>
              <a:rPr lang="zh-TW" altLang="en-US" sz="1100" dirty="0" smtClean="0">
                <a:latin typeface="Century Gothic" pitchFamily="34" charset="0"/>
                <a:ea typeface="微軟正黑體" pitchFamily="34" charset="-120"/>
              </a:rPr>
              <a:t> 手機庫存及價格 依遠傳實際公告為主。</a:t>
            </a:r>
            <a:endParaRPr lang="en-US" altLang="zh-TW" sz="1100" dirty="0" smtClean="0">
              <a:latin typeface="Century Gothic" pitchFamily="34" charset="0"/>
              <a:ea typeface="微軟正黑體" pitchFamily="34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100" dirty="0" smtClean="0">
                <a:latin typeface="Century Gothic" pitchFamily="34" charset="0"/>
                <a:ea typeface="微軟正黑體" pitchFamily="34" charset="-120"/>
              </a:rPr>
              <a:t>4.</a:t>
            </a:r>
            <a:r>
              <a:rPr lang="zh-TW" altLang="en-US" sz="1100" dirty="0" smtClean="0">
                <a:latin typeface="Century Gothic" pitchFamily="34" charset="0"/>
                <a:ea typeface="微軟正黑體" pitchFamily="34" charset="-120"/>
              </a:rPr>
              <a:t> 歡迎加入</a:t>
            </a:r>
            <a:r>
              <a:rPr lang="en-US" altLang="zh-TW" sz="1100" dirty="0" smtClean="0">
                <a:latin typeface="Century Gothic" pitchFamily="34" charset="0"/>
                <a:ea typeface="微軟正黑體" pitchFamily="34" charset="-120"/>
              </a:rPr>
              <a:t>Line@</a:t>
            </a:r>
            <a:r>
              <a:rPr lang="zh-TW" altLang="en-US" sz="1100" dirty="0" smtClean="0">
                <a:latin typeface="Century Gothic" pitchFamily="34" charset="0"/>
                <a:ea typeface="微軟正黑體" pitchFamily="34" charset="-120"/>
              </a:rPr>
              <a:t>好友</a:t>
            </a:r>
            <a:r>
              <a:rPr lang="en-US" altLang="zh-TW" sz="1100" dirty="0" smtClean="0">
                <a:latin typeface="Century Gothic" pitchFamily="34" charset="0"/>
                <a:ea typeface="微軟正黑體" pitchFamily="34" charset="-120"/>
              </a:rPr>
              <a:t>: </a:t>
            </a:r>
            <a:r>
              <a:rPr lang="en-US" altLang="zh-TW" sz="1100" dirty="0" smtClean="0">
                <a:latin typeface="Century Gothic" pitchFamily="34" charset="0"/>
                <a:ea typeface="微軟正黑體" pitchFamily="34" charset="-120"/>
              </a:rPr>
              <a:t>“@</a:t>
            </a:r>
            <a:r>
              <a:rPr lang="en-US" altLang="zh-TW" sz="1100" dirty="0" smtClean="0">
                <a:latin typeface="Century Gothic" pitchFamily="34" charset="0"/>
                <a:ea typeface="微軟正黑體" pitchFamily="34" charset="-120"/>
              </a:rPr>
              <a:t>ffr5114e</a:t>
            </a:r>
            <a:r>
              <a:rPr lang="en-US" altLang="zh-TW" sz="1100" dirty="0" smtClean="0">
                <a:latin typeface="Century Gothic" pitchFamily="34" charset="0"/>
                <a:ea typeface="微軟正黑體" pitchFamily="34" charset="-120"/>
              </a:rPr>
              <a:t>”  </a:t>
            </a:r>
            <a:r>
              <a:rPr lang="zh-TW" altLang="en-US" sz="1100" dirty="0" smtClean="0">
                <a:latin typeface="Century Gothic" pitchFamily="34" charset="0"/>
                <a:ea typeface="微軟正黑體" pitchFamily="34" charset="-120"/>
              </a:rPr>
              <a:t>相關優惠訊息公告 </a:t>
            </a:r>
            <a:endParaRPr lang="en-US" altLang="zh-TW" sz="1100" dirty="0" smtClean="0">
              <a:latin typeface="Century Gothic" pitchFamily="34" charset="0"/>
              <a:ea typeface="微軟正黑體" pitchFamily="34" charset="-12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322152"/>
              </p:ext>
            </p:extLst>
          </p:nvPr>
        </p:nvGraphicFramePr>
        <p:xfrm>
          <a:off x="412749" y="2979896"/>
          <a:ext cx="6032501" cy="4341495"/>
        </p:xfrm>
        <a:graphic>
          <a:graphicData uri="http://schemas.openxmlformats.org/drawingml/2006/table">
            <a:tbl>
              <a:tblPr/>
              <a:tblGrid>
                <a:gridCol w="1524698"/>
                <a:gridCol w="1524698"/>
                <a:gridCol w="596621"/>
                <a:gridCol w="596621"/>
                <a:gridCol w="596621"/>
                <a:gridCol w="596621"/>
                <a:gridCol w="596621"/>
              </a:tblGrid>
              <a:tr h="21907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「企業</a:t>
                      </a:r>
                      <a:r>
                        <a:rPr lang="en-US" altLang="zh-TW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4G</a:t>
                      </a:r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新絕配</a:t>
                      </a:r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</a:t>
                      </a:r>
                      <a:r>
                        <a:rPr lang="en-US" altLang="zh-TW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_ </a:t>
                      </a:r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迎新加碼單門號專案」</a:t>
                      </a:r>
                      <a:endParaRPr lang="zh-TW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1475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資費</a:t>
                      </a:r>
                      <a:endParaRPr lang="zh-TW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資費名稱</a:t>
                      </a:r>
                      <a:endParaRPr lang="zh-TW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4G</a:t>
                      </a:r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新絕配</a:t>
                      </a:r>
                      <a:b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</a:br>
                      <a:r>
                        <a:rPr lang="en-US" altLang="zh-TW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3E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4G</a:t>
                      </a:r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新絕配</a:t>
                      </a:r>
                      <a:b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</a:br>
                      <a:r>
                        <a:rPr lang="en-US" altLang="zh-TW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3E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4G</a:t>
                      </a:r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新絕配</a:t>
                      </a:r>
                      <a:b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</a:br>
                      <a:r>
                        <a:rPr lang="en-US" altLang="zh-TW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799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3E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4G</a:t>
                      </a:r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新絕配</a:t>
                      </a:r>
                      <a:b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</a:br>
                      <a:r>
                        <a:rPr lang="en-US" altLang="zh-TW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1199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3E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4G</a:t>
                      </a:r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新絕配</a:t>
                      </a:r>
                      <a:b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</a:br>
                      <a:r>
                        <a:rPr lang="en-US" altLang="zh-TW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095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促案實收月租費</a:t>
                      </a:r>
                      <a:endParaRPr lang="zh-TW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$198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$298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$498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$699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$499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17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合約期間</a:t>
                      </a:r>
                      <a:endParaRPr lang="zh-TW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24</a:t>
                      </a:r>
                      <a:r>
                        <a:rPr lang="zh-TW" alt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個月</a:t>
                      </a:r>
                      <a:endParaRPr lang="zh-TW" altLang="en-US" sz="1100" b="1" i="0" u="none" strike="noStrike">
                        <a:solidFill>
                          <a:srgbClr val="FF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12</a:t>
                      </a:r>
                      <a:r>
                        <a:rPr lang="zh-TW" alt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個月</a:t>
                      </a:r>
                      <a:endParaRPr lang="zh-TW" altLang="en-US" sz="1100" b="1" i="0" u="none" strike="noStrike">
                        <a:solidFill>
                          <a:srgbClr val="FF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7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國內數據免費</a:t>
                      </a:r>
                      <a:r>
                        <a:rPr lang="en-US" altLang="zh-TW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(</a:t>
                      </a:r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總傳輸量</a:t>
                      </a:r>
                      <a:r>
                        <a:rPr lang="en-US" altLang="zh-TW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2.3GB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5GB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22GB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4GB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4GB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100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細明體"/>
                        </a:rPr>
                        <a:t>數據</a:t>
                      </a:r>
                      <a:b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細明體"/>
                        </a:rPr>
                      </a:br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細明體"/>
                        </a:rPr>
                        <a:t>說明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上網吃到飽不限速優惠</a:t>
                      </a:r>
                      <a:endParaRPr lang="zh-TW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申辦日起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6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個月內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4G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上網吃到飽不限速</a:t>
                      </a:r>
                      <a:endParaRPr lang="zh-TW" altLang="en-US" sz="800" b="1" i="0" u="none" strike="noStrike">
                        <a:solidFill>
                          <a:srgbClr val="FF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申辦日起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12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個月內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4G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上網吃到飽不限速</a:t>
                      </a:r>
                      <a:endParaRPr lang="zh-TW" altLang="en-US" sz="800" b="1" i="0" u="none" strike="noStrike">
                        <a:solidFill>
                          <a:srgbClr val="FF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申辦日起合約期間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4G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上網吃到飽不限速</a:t>
                      </a:r>
                      <a:endParaRPr lang="zh-TW" altLang="en-US" sz="800" b="1" i="0" u="none" strike="noStrike">
                        <a:solidFill>
                          <a:srgbClr val="FF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申辦日起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6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個月內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4G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上網吃到飽不限速</a:t>
                      </a:r>
                      <a:endParaRPr lang="zh-TW" altLang="en-US" sz="800" b="1" i="0" u="none" strike="noStrike">
                        <a:solidFill>
                          <a:srgbClr val="FF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67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網內語音免費分鐘數</a:t>
                      </a:r>
                      <a:r>
                        <a:rPr lang="en-US" altLang="zh-TW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(</a:t>
                      </a:r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資費內含</a:t>
                      </a:r>
                      <a:r>
                        <a:rPr lang="en-US" altLang="zh-TW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前</a:t>
                      </a:r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</a:t>
                      </a:r>
                      <a:r>
                        <a:rPr lang="zh-TW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分鐘免費</a:t>
                      </a:r>
                      <a:endParaRPr lang="zh-TW" altLang="en-US" sz="8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前</a:t>
                      </a:r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</a:t>
                      </a:r>
                      <a:r>
                        <a:rPr lang="zh-TW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分鐘免費</a:t>
                      </a:r>
                      <a:endParaRPr lang="zh-TW" altLang="en-US" sz="8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前</a:t>
                      </a:r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10</a:t>
                      </a:r>
                      <a:r>
                        <a:rPr lang="zh-TW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分鐘免費</a:t>
                      </a:r>
                      <a:endParaRPr lang="zh-TW" altLang="en-US" sz="8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網內免費</a:t>
                      </a:r>
                      <a:endParaRPr lang="zh-TW" altLang="en-US" sz="8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前</a:t>
                      </a:r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</a:t>
                      </a:r>
                      <a:r>
                        <a:rPr lang="zh-TW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分鐘免費</a:t>
                      </a:r>
                      <a:endParaRPr lang="zh-TW" altLang="en-US" sz="8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527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網外語音免費分鐘數</a:t>
                      </a:r>
                      <a:r>
                        <a:rPr lang="en-US" altLang="zh-TW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(</a:t>
                      </a:r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資費內含</a:t>
                      </a:r>
                      <a:r>
                        <a:rPr lang="en-US" altLang="zh-TW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7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市話語音免費分鐘數</a:t>
                      </a:r>
                      <a:r>
                        <a:rPr lang="en-US" altLang="zh-TW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</a:t>
                      </a:r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加碼贈</a:t>
                      </a:r>
                      <a:r>
                        <a:rPr lang="en-US" altLang="zh-TW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812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語音</a:t>
                      </a:r>
                      <a:b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</a:br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說明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超過免費分鐘數網內費率</a:t>
                      </a:r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</a:t>
                      </a:r>
                      <a:r>
                        <a:rPr lang="en-US" altLang="zh-TW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(</a:t>
                      </a:r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以秒計費</a:t>
                      </a:r>
                      <a:r>
                        <a:rPr lang="en-US" altLang="zh-TW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</a:t>
                      </a:r>
                      <a:r>
                        <a:rPr lang="en-US" altLang="zh-TW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$4.8/</a:t>
                      </a:r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分</a:t>
                      </a:r>
                      <a:endParaRPr lang="zh-TW" altLang="en-US" sz="11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網內免費</a:t>
                      </a:r>
                      <a:endParaRPr lang="zh-TW" altLang="en-US" sz="1100" b="1" i="0" u="none" strike="noStrike">
                        <a:solidFill>
                          <a:srgbClr val="FF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</a:t>
                      </a:r>
                      <a:r>
                        <a:rPr lang="en-US" altLang="zh-TW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$4.8/</a:t>
                      </a:r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分</a:t>
                      </a:r>
                      <a:endParaRPr lang="zh-TW" altLang="en-US" sz="11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超過免費分鐘數網外費率</a:t>
                      </a:r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</a:t>
                      </a:r>
                      <a:r>
                        <a:rPr lang="en-US" altLang="zh-TW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(</a:t>
                      </a:r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以秒計費</a:t>
                      </a:r>
                      <a:r>
                        <a:rPr lang="en-US" altLang="zh-TW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$6.6/</a:t>
                      </a:r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分</a:t>
                      </a:r>
                      <a:endParaRPr lang="zh-TW" altLang="en-US" sz="11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超過免費分鐘數市話費率</a:t>
                      </a:r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</a:t>
                      </a:r>
                      <a:r>
                        <a:rPr lang="en-US" altLang="zh-TW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(</a:t>
                      </a:r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以秒計費</a:t>
                      </a:r>
                      <a:r>
                        <a:rPr lang="en-US" altLang="zh-TW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$6/</a:t>
                      </a:r>
                      <a:r>
                        <a:rPr lang="zh-TW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分</a:t>
                      </a:r>
                      <a:endParaRPr lang="zh-TW" altLang="en-US" sz="11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095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網內簡訊</a:t>
                      </a:r>
                      <a:r>
                        <a:rPr lang="en-US" altLang="zh-TW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(</a:t>
                      </a:r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總則數</a:t>
                      </a:r>
                      <a:r>
                        <a:rPr lang="en-US" altLang="zh-TW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350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細明體"/>
                        </a:rPr>
                        <a:t>其他</a:t>
                      </a:r>
                      <a:b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細明體"/>
                        </a:rPr>
                      </a:br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細明體"/>
                        </a:rPr>
                        <a:t>優惠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國內通信費</a:t>
                      </a:r>
                      <a:endParaRPr lang="zh-TW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國內語音通話費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100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元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 *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24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期</a:t>
                      </a:r>
                      <a:endParaRPr lang="zh-TW" altLang="en-US" sz="800" b="1" i="0" u="none" strike="noStrike">
                        <a:solidFill>
                          <a:srgbClr val="FF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國內語音通話費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100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元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 *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24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期</a:t>
                      </a:r>
                      <a:endParaRPr lang="zh-TW" altLang="en-US" sz="800" b="1" i="0" u="none" strike="noStrike">
                        <a:solidFill>
                          <a:srgbClr val="FF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國內語音通話費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100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元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 *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24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期</a:t>
                      </a:r>
                      <a:endParaRPr lang="zh-TW" altLang="en-US" sz="800" b="1" i="0" u="none" strike="noStrike">
                        <a:solidFill>
                          <a:srgbClr val="FF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國內語音通話費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300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元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 *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24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期</a:t>
                      </a:r>
                      <a:endParaRPr lang="zh-TW" altLang="en-US" sz="800" b="1" i="0" u="none" strike="noStrike">
                        <a:solidFill>
                          <a:srgbClr val="FF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505" y="-54297"/>
            <a:ext cx="1556342" cy="85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378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5" descr="C:\Users\peggyhsieh1\Desktop\th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053"/>
            <a:ext cx="6534575" cy="131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爆炸 1 13"/>
          <p:cNvSpPr/>
          <p:nvPr/>
        </p:nvSpPr>
        <p:spPr>
          <a:xfrm rot="20190263">
            <a:off x="452985" y="1056374"/>
            <a:ext cx="2369184" cy="2140748"/>
          </a:xfrm>
          <a:prstGeom prst="irregularSeal1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260648" y="1331640"/>
            <a:ext cx="68934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TW" sz="4400" dirty="0" smtClean="0">
                <a:solidFill>
                  <a:schemeClr val="accent4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Android</a:t>
            </a:r>
            <a:r>
              <a:rPr lang="zh-TW" altLang="en-US" sz="4400" dirty="0" smtClean="0">
                <a:solidFill>
                  <a:schemeClr val="accent4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手機</a:t>
            </a:r>
            <a:r>
              <a:rPr lang="zh-TW" altLang="en-US" sz="44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超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殺</a:t>
            </a:r>
            <a:r>
              <a:rPr lang="zh-TW" altLang="en-US" sz="44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優惠</a:t>
            </a:r>
            <a:endParaRPr lang="zh-TW" altLang="en-US" sz="4400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2588006" y="7754838"/>
            <a:ext cx="37522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b="1" dirty="0" smtClean="0">
                <a:latin typeface="新細明體"/>
              </a:rPr>
              <a:t>   </a:t>
            </a:r>
            <a:endParaRPr lang="zh-TW" altLang="en-US" dirty="0"/>
          </a:p>
        </p:txBody>
      </p:sp>
      <p:pic>
        <p:nvPicPr>
          <p:cNvPr id="9" name="Picture 2" descr="C:\Users\peggyhsieh1\Desktop\5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3346" y="8214634"/>
            <a:ext cx="1142852" cy="912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文字方塊 16"/>
          <p:cNvSpPr txBox="1"/>
          <p:nvPr/>
        </p:nvSpPr>
        <p:spPr>
          <a:xfrm>
            <a:off x="-1" y="2111870"/>
            <a:ext cx="67961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rgbClr val="FF0000"/>
                </a:solidFill>
              </a:rPr>
              <a:t>   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獨家優惠活動</a:t>
            </a:r>
            <a:r>
              <a:rPr lang="en-US" altLang="zh-TW" sz="4400" b="1" dirty="0" smtClean="0">
                <a:solidFill>
                  <a:srgbClr val="FF0000"/>
                </a:solidFill>
              </a:rPr>
              <a:t>11/1~11/30</a:t>
            </a:r>
            <a:endParaRPr lang="zh-TW" altLang="en-US" sz="4400" b="1" dirty="0">
              <a:solidFill>
                <a:srgbClr val="FF0000"/>
              </a:solidFill>
            </a:endParaRPr>
          </a:p>
        </p:txBody>
      </p:sp>
      <p:sp>
        <p:nvSpPr>
          <p:cNvPr id="18" name="文字方塊 21"/>
          <p:cNvSpPr txBox="1">
            <a:spLocks noChangeArrowheads="1"/>
          </p:cNvSpPr>
          <p:nvPr/>
        </p:nvSpPr>
        <p:spPr bwMode="auto">
          <a:xfrm>
            <a:off x="124464" y="8124170"/>
            <a:ext cx="6696744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900" dirty="0" smtClean="0">
                <a:latin typeface="Century Gothic" pitchFamily="34" charset="0"/>
                <a:ea typeface="微軟正黑體" pitchFamily="34" charset="-120"/>
              </a:rPr>
              <a:t>1. </a:t>
            </a:r>
            <a:r>
              <a:rPr lang="zh-TW" altLang="en-US" sz="900" dirty="0" smtClean="0">
                <a:latin typeface="Century Gothic" pitchFamily="34" charset="0"/>
                <a:ea typeface="微軟正黑體" pitchFamily="34" charset="-120"/>
              </a:rPr>
              <a:t>此方案</a:t>
            </a:r>
            <a:r>
              <a:rPr lang="zh-TW" altLang="en-US" sz="900" dirty="0">
                <a:latin typeface="Century Gothic" pitchFamily="34" charset="0"/>
                <a:ea typeface="微軟正黑體" pitchFamily="34" charset="-120"/>
              </a:rPr>
              <a:t>為遠傳電信</a:t>
            </a:r>
            <a:r>
              <a:rPr lang="zh-TW" altLang="en-US" sz="900" dirty="0" smtClean="0">
                <a:latin typeface="Century Gothic" pitchFamily="34" charset="0"/>
                <a:ea typeface="微軟正黑體" pitchFamily="34" charset="-120"/>
              </a:rPr>
              <a:t>ｘ企業優惠。</a:t>
            </a:r>
            <a:endParaRPr lang="en-US" altLang="zh-TW" sz="900" dirty="0" smtClean="0">
              <a:latin typeface="Century Gothic" pitchFamily="34" charset="0"/>
              <a:ea typeface="微軟正黑體" pitchFamily="34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900" dirty="0" smtClean="0">
                <a:latin typeface="Century Gothic" pitchFamily="34" charset="0"/>
                <a:ea typeface="微軟正黑體" pitchFamily="34" charset="-120"/>
              </a:rPr>
              <a:t>2. </a:t>
            </a:r>
            <a:r>
              <a:rPr lang="zh-TW" altLang="en-US" sz="900" dirty="0" smtClean="0">
                <a:latin typeface="Century Gothic" pitchFamily="34" charset="0"/>
                <a:ea typeface="微軟正黑體" pitchFamily="34" charset="-120"/>
              </a:rPr>
              <a:t>相關申辦事項請洽相關申辦業務</a:t>
            </a:r>
            <a:r>
              <a:rPr lang="en-US" altLang="zh-TW" sz="900" dirty="0" smtClean="0">
                <a:latin typeface="Century Gothic" pitchFamily="34" charset="0"/>
                <a:ea typeface="微軟正黑體" pitchFamily="34" charset="-12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900" dirty="0" smtClean="0">
                <a:latin typeface="Century Gothic" pitchFamily="34" charset="0"/>
                <a:ea typeface="微軟正黑體" pitchFamily="34" charset="-120"/>
              </a:rPr>
              <a:t>     謝佩岑 </a:t>
            </a:r>
            <a:r>
              <a:rPr lang="en-US" altLang="zh-TW" sz="900" dirty="0" smtClean="0">
                <a:latin typeface="Century Gothic" pitchFamily="34" charset="0"/>
                <a:ea typeface="微軟正黑體" pitchFamily="34" charset="-120"/>
              </a:rPr>
              <a:t>Peggy  0908-210-081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900" dirty="0" smtClean="0">
                <a:latin typeface="Century Gothic" pitchFamily="34" charset="0"/>
                <a:ea typeface="微軟正黑體" pitchFamily="34" charset="-120"/>
              </a:rPr>
              <a:t>     客服：</a:t>
            </a:r>
            <a:r>
              <a:rPr lang="en-US" altLang="zh-TW" sz="900" dirty="0" smtClean="0">
                <a:latin typeface="Century Gothic" pitchFamily="34" charset="0"/>
                <a:ea typeface="微軟正黑體" pitchFamily="34" charset="-120"/>
              </a:rPr>
              <a:t>0809-080-365 / 02- 449-9365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900" dirty="0" smtClean="0">
                <a:latin typeface="Century Gothic" pitchFamily="34" charset="0"/>
                <a:ea typeface="微軟正黑體" pitchFamily="34" charset="-120"/>
              </a:rPr>
              <a:t>     專線：</a:t>
            </a:r>
            <a:r>
              <a:rPr lang="en-US" altLang="zh-TW" sz="900" dirty="0" smtClean="0">
                <a:latin typeface="Century Gothic" pitchFamily="34" charset="0"/>
                <a:ea typeface="微軟正黑體" pitchFamily="34" charset="-120"/>
              </a:rPr>
              <a:t>03-270-9359 </a:t>
            </a:r>
            <a:r>
              <a:rPr lang="zh-TW" altLang="en-US" sz="900" dirty="0" smtClean="0">
                <a:latin typeface="Century Gothic" pitchFamily="34" charset="0"/>
                <a:ea typeface="微軟正黑體" pitchFamily="34" charset="-120"/>
              </a:rPr>
              <a:t>電子信箱：</a:t>
            </a:r>
            <a:r>
              <a:rPr lang="en-US" altLang="zh-TW" sz="900" dirty="0" smtClean="0">
                <a:latin typeface="Century Gothic" pitchFamily="34" charset="0"/>
                <a:ea typeface="微軟正黑體" pitchFamily="34" charset="-120"/>
                <a:hlinkClick r:id="rId5"/>
              </a:rPr>
              <a:t>peggyhsieh1@fareastone.com.tw</a:t>
            </a:r>
            <a:r>
              <a:rPr lang="en-US" altLang="zh-TW" sz="900" dirty="0">
                <a:latin typeface="Century Gothic" pitchFamily="34" charset="0"/>
                <a:ea typeface="微軟正黑體" pitchFamily="34" charset="-120"/>
              </a:rPr>
              <a:t/>
            </a:r>
            <a:br>
              <a:rPr lang="en-US" altLang="zh-TW" sz="900" dirty="0">
                <a:latin typeface="Century Gothic" pitchFamily="34" charset="0"/>
                <a:ea typeface="微軟正黑體" pitchFamily="34" charset="-120"/>
              </a:rPr>
            </a:br>
            <a:r>
              <a:rPr lang="en-US" altLang="zh-TW" sz="900" dirty="0" smtClean="0">
                <a:latin typeface="Century Gothic" pitchFamily="34" charset="0"/>
                <a:ea typeface="微軟正黑體" pitchFamily="34" charset="-120"/>
              </a:rPr>
              <a:t>3.</a:t>
            </a:r>
            <a:r>
              <a:rPr lang="zh-TW" altLang="en-US" sz="900" dirty="0" smtClean="0">
                <a:latin typeface="Century Gothic" pitchFamily="34" charset="0"/>
                <a:ea typeface="微軟正黑體" pitchFamily="34" charset="-120"/>
              </a:rPr>
              <a:t> 手機庫存及價格 依遠傳實際公告為主。</a:t>
            </a:r>
            <a:endParaRPr lang="en-US" altLang="zh-TW" sz="900" dirty="0" smtClean="0">
              <a:latin typeface="Century Gothic" pitchFamily="34" charset="0"/>
              <a:ea typeface="微軟正黑體" pitchFamily="34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900" dirty="0" smtClean="0">
                <a:latin typeface="Century Gothic" pitchFamily="34" charset="0"/>
                <a:ea typeface="微軟正黑體" pitchFamily="34" charset="-120"/>
              </a:rPr>
              <a:t>4.</a:t>
            </a:r>
            <a:r>
              <a:rPr lang="zh-TW" altLang="en-US" sz="900" dirty="0" smtClean="0">
                <a:latin typeface="Century Gothic" pitchFamily="34" charset="0"/>
                <a:ea typeface="微軟正黑體" pitchFamily="34" charset="-120"/>
              </a:rPr>
              <a:t> 歡迎加入</a:t>
            </a:r>
            <a:r>
              <a:rPr lang="en-US" altLang="zh-TW" sz="900" dirty="0" smtClean="0">
                <a:latin typeface="Century Gothic" pitchFamily="34" charset="0"/>
                <a:ea typeface="微軟正黑體" pitchFamily="34" charset="-120"/>
              </a:rPr>
              <a:t>Line@</a:t>
            </a:r>
            <a:r>
              <a:rPr lang="zh-TW" altLang="en-US" sz="900" dirty="0" smtClean="0">
                <a:latin typeface="Century Gothic" pitchFamily="34" charset="0"/>
                <a:ea typeface="微軟正黑體" pitchFamily="34" charset="-120"/>
              </a:rPr>
              <a:t>好友</a:t>
            </a:r>
            <a:r>
              <a:rPr lang="en-US" altLang="zh-TW" sz="900" dirty="0" smtClean="0">
                <a:latin typeface="Century Gothic" pitchFamily="34" charset="0"/>
                <a:ea typeface="微軟正黑體" pitchFamily="34" charset="-120"/>
              </a:rPr>
              <a:t>: </a:t>
            </a:r>
            <a:r>
              <a:rPr lang="en-US" altLang="zh-TW" sz="900" dirty="0" smtClean="0">
                <a:latin typeface="Century Gothic" pitchFamily="34" charset="0"/>
                <a:ea typeface="微軟正黑體" pitchFamily="34" charset="-120"/>
              </a:rPr>
              <a:t>@</a:t>
            </a:r>
            <a:r>
              <a:rPr lang="en-US" altLang="zh-TW" sz="900" dirty="0">
                <a:latin typeface="Century Gothic" pitchFamily="34" charset="0"/>
                <a:ea typeface="微軟正黑體" pitchFamily="34" charset="-120"/>
              </a:rPr>
              <a:t>ffr5114e”  </a:t>
            </a:r>
            <a:r>
              <a:rPr lang="zh-TW" altLang="en-US" sz="900" dirty="0" smtClean="0">
                <a:latin typeface="Century Gothic" pitchFamily="34" charset="0"/>
                <a:ea typeface="微軟正黑體" pitchFamily="34" charset="-120"/>
              </a:rPr>
              <a:t>相關優惠訊息公告 </a:t>
            </a:r>
            <a:endParaRPr lang="en-US" altLang="zh-TW" sz="900" dirty="0" smtClean="0">
              <a:latin typeface="Century Gothic" pitchFamily="34" charset="0"/>
              <a:ea typeface="微軟正黑體" pitchFamily="34" charset="-120"/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505" y="-54297"/>
            <a:ext cx="1556342" cy="85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5769379"/>
              </p:ext>
            </p:extLst>
          </p:nvPr>
        </p:nvGraphicFramePr>
        <p:xfrm>
          <a:off x="83308" y="3203848"/>
          <a:ext cx="6629580" cy="460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工作表" r:id="rId8" imgW="8572512" imgH="5219706" progId="Excel.Sheet.12">
                  <p:embed/>
                </p:oleObj>
              </mc:Choice>
              <mc:Fallback>
                <p:oleObj name="工作表" r:id="rId8" imgW="8572512" imgH="521970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3308" y="3203848"/>
                        <a:ext cx="6629580" cy="4608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896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 descr="C:\Users\peggyhsieh1\Desktop\th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053"/>
            <a:ext cx="6534575" cy="131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爆炸 1 14"/>
          <p:cNvSpPr/>
          <p:nvPr/>
        </p:nvSpPr>
        <p:spPr>
          <a:xfrm rot="20190263">
            <a:off x="363394" y="861430"/>
            <a:ext cx="2369184" cy="2140748"/>
          </a:xfrm>
          <a:prstGeom prst="irregularSeal1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0" y="1331640"/>
            <a:ext cx="697639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3600" b="1" dirty="0" smtClean="0">
                <a:solidFill>
                  <a:srgbClr val="FF0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sz="3600" dirty="0" err="1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iphone</a:t>
            </a:r>
            <a:r>
              <a:rPr lang="en-US" altLang="zh-TW" sz="36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X</a:t>
            </a:r>
            <a:r>
              <a:rPr lang="zh-TW" altLang="en-US" sz="36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超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殺</a:t>
            </a:r>
            <a:r>
              <a:rPr lang="zh-TW" altLang="en-US" sz="36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優惠</a:t>
            </a:r>
            <a:endParaRPr lang="en-US" altLang="zh-TW" sz="3600" dirty="0" smtClean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algn="ctr"/>
            <a:r>
              <a:rPr lang="zh-TW" altLang="en-US" sz="3600" b="1" dirty="0" smtClean="0">
                <a:solidFill>
                  <a:srgbClr val="FF0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好康優惠活動</a:t>
            </a:r>
            <a:r>
              <a:rPr lang="en-US" altLang="zh-TW" sz="3600" b="1" dirty="0" smtClean="0">
                <a:solidFill>
                  <a:srgbClr val="FF0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11/1~11/30</a:t>
            </a:r>
            <a:endParaRPr lang="zh-TW" altLang="en-US" sz="3600" b="1" dirty="0">
              <a:solidFill>
                <a:srgbClr val="FF000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2588006" y="7754838"/>
            <a:ext cx="37522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b="1" dirty="0" smtClean="0">
                <a:latin typeface="新細明體"/>
              </a:rPr>
              <a:t>   </a:t>
            </a:r>
            <a:endParaRPr lang="zh-TW" altLang="en-US" dirty="0"/>
          </a:p>
        </p:txBody>
      </p:sp>
      <p:pic>
        <p:nvPicPr>
          <p:cNvPr id="9" name="Picture 2" descr="C:\Users\peggyhsieh1\Desktop\5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575" y="7793265"/>
            <a:ext cx="1408529" cy="1125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文字方塊 21"/>
          <p:cNvSpPr txBox="1">
            <a:spLocks noChangeArrowheads="1"/>
          </p:cNvSpPr>
          <p:nvPr/>
        </p:nvSpPr>
        <p:spPr bwMode="auto">
          <a:xfrm>
            <a:off x="124464" y="7563369"/>
            <a:ext cx="532076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 dirty="0">
                <a:latin typeface="Century Gothic" pitchFamily="34" charset="0"/>
                <a:ea typeface="微軟正黑體" pitchFamily="34" charset="-120"/>
              </a:rPr>
              <a:t>Note: </a:t>
            </a:r>
            <a:endParaRPr lang="en-US" altLang="zh-TW" sz="1200" dirty="0" smtClean="0">
              <a:latin typeface="Century Gothic" pitchFamily="34" charset="0"/>
              <a:ea typeface="微軟正黑體" pitchFamily="34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 dirty="0" smtClean="0">
                <a:latin typeface="Century Gothic" pitchFamily="34" charset="0"/>
                <a:ea typeface="微軟正黑體" pitchFamily="34" charset="-120"/>
              </a:rPr>
              <a:t>1. </a:t>
            </a:r>
            <a:r>
              <a:rPr lang="zh-TW" altLang="en-US" sz="1200" dirty="0" smtClean="0">
                <a:latin typeface="Century Gothic" pitchFamily="34" charset="0"/>
                <a:ea typeface="微軟正黑體" pitchFamily="34" charset="-120"/>
              </a:rPr>
              <a:t>此方案</a:t>
            </a:r>
            <a:r>
              <a:rPr lang="zh-TW" altLang="en-US" sz="1200" dirty="0">
                <a:latin typeface="Century Gothic" pitchFamily="34" charset="0"/>
                <a:ea typeface="微軟正黑體" pitchFamily="34" charset="-120"/>
              </a:rPr>
              <a:t>為遠傳電信</a:t>
            </a:r>
            <a:r>
              <a:rPr lang="zh-TW" altLang="en-US" sz="1200" dirty="0" smtClean="0">
                <a:latin typeface="Century Gothic" pitchFamily="34" charset="0"/>
                <a:ea typeface="微軟正黑體" pitchFamily="34" charset="-120"/>
              </a:rPr>
              <a:t>ｘ企業優惠。</a:t>
            </a:r>
            <a:endParaRPr lang="en-US" altLang="zh-TW" sz="1200" dirty="0" smtClean="0">
              <a:latin typeface="Century Gothic" pitchFamily="34" charset="0"/>
              <a:ea typeface="微軟正黑體" pitchFamily="34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 dirty="0" smtClean="0">
                <a:latin typeface="Century Gothic" pitchFamily="34" charset="0"/>
                <a:ea typeface="微軟正黑體" pitchFamily="34" charset="-120"/>
              </a:rPr>
              <a:t>2. </a:t>
            </a:r>
            <a:r>
              <a:rPr lang="zh-TW" altLang="en-US" sz="1200" dirty="0" smtClean="0">
                <a:latin typeface="Century Gothic" pitchFamily="34" charset="0"/>
                <a:ea typeface="微軟正黑體" pitchFamily="34" charset="-120"/>
              </a:rPr>
              <a:t>相關申辦事項請洽相關申辦業務</a:t>
            </a:r>
            <a:r>
              <a:rPr lang="en-US" altLang="zh-TW" sz="1200" dirty="0" smtClean="0">
                <a:latin typeface="Century Gothic" pitchFamily="34" charset="0"/>
                <a:ea typeface="微軟正黑體" pitchFamily="34" charset="-12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200" dirty="0" smtClean="0">
                <a:latin typeface="Century Gothic" pitchFamily="34" charset="0"/>
                <a:ea typeface="微軟正黑體" pitchFamily="34" charset="-120"/>
              </a:rPr>
              <a:t>     謝佩岑 </a:t>
            </a:r>
            <a:r>
              <a:rPr lang="en-US" altLang="zh-TW" sz="1200" dirty="0" smtClean="0">
                <a:latin typeface="Century Gothic" pitchFamily="34" charset="0"/>
                <a:ea typeface="微軟正黑體" pitchFamily="34" charset="-120"/>
              </a:rPr>
              <a:t>Peggy 0968-210-081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200" dirty="0" smtClean="0">
                <a:latin typeface="Century Gothic" pitchFamily="34" charset="0"/>
                <a:ea typeface="微軟正黑體" pitchFamily="34" charset="-120"/>
              </a:rPr>
              <a:t>     客服：</a:t>
            </a:r>
            <a:r>
              <a:rPr lang="en-US" altLang="zh-TW" sz="1200" dirty="0" smtClean="0">
                <a:latin typeface="Century Gothic" pitchFamily="34" charset="0"/>
                <a:ea typeface="微軟正黑體" pitchFamily="34" charset="-120"/>
              </a:rPr>
              <a:t>0809-080-365 / 02- 449-9365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200" dirty="0" smtClean="0">
                <a:latin typeface="Century Gothic" pitchFamily="34" charset="0"/>
                <a:ea typeface="微軟正黑體" pitchFamily="34" charset="-120"/>
              </a:rPr>
              <a:t>     專線：</a:t>
            </a:r>
            <a:r>
              <a:rPr lang="en-US" altLang="zh-TW" sz="1200" dirty="0" smtClean="0">
                <a:latin typeface="Century Gothic" pitchFamily="34" charset="0"/>
                <a:ea typeface="微軟正黑體" pitchFamily="34" charset="-120"/>
              </a:rPr>
              <a:t>03-270-9359 </a:t>
            </a:r>
            <a:r>
              <a:rPr lang="zh-TW" altLang="en-US" sz="1200" dirty="0" smtClean="0">
                <a:latin typeface="Century Gothic" pitchFamily="34" charset="0"/>
                <a:ea typeface="微軟正黑體" pitchFamily="34" charset="-120"/>
              </a:rPr>
              <a:t>電子信箱：</a:t>
            </a:r>
            <a:r>
              <a:rPr lang="en-US" altLang="zh-TW" sz="1200" dirty="0" smtClean="0">
                <a:latin typeface="Century Gothic" pitchFamily="34" charset="0"/>
                <a:ea typeface="微軟正黑體" pitchFamily="34" charset="-120"/>
                <a:hlinkClick r:id="rId4"/>
              </a:rPr>
              <a:t>peggyhsieh1@fareastone.com.tw</a:t>
            </a:r>
            <a:r>
              <a:rPr lang="en-US" altLang="zh-TW" sz="1200" dirty="0">
                <a:latin typeface="Century Gothic" pitchFamily="34" charset="0"/>
                <a:ea typeface="微軟正黑體" pitchFamily="34" charset="-120"/>
              </a:rPr>
              <a:t/>
            </a:r>
            <a:br>
              <a:rPr lang="en-US" altLang="zh-TW" sz="1200" dirty="0">
                <a:latin typeface="Century Gothic" pitchFamily="34" charset="0"/>
                <a:ea typeface="微軟正黑體" pitchFamily="34" charset="-120"/>
              </a:rPr>
            </a:br>
            <a:r>
              <a:rPr lang="en-US" altLang="zh-TW" sz="1200" dirty="0" smtClean="0">
                <a:latin typeface="Century Gothic" pitchFamily="34" charset="0"/>
                <a:ea typeface="微軟正黑體" pitchFamily="34" charset="-120"/>
              </a:rPr>
              <a:t>3.</a:t>
            </a:r>
            <a:r>
              <a:rPr lang="zh-TW" altLang="en-US" sz="1200" dirty="0" smtClean="0">
                <a:latin typeface="Century Gothic" pitchFamily="34" charset="0"/>
                <a:ea typeface="微軟正黑體" pitchFamily="34" charset="-120"/>
              </a:rPr>
              <a:t> 手機庫存及價格 依遠傳實際公告為主。</a:t>
            </a:r>
            <a:endParaRPr lang="en-US" altLang="zh-TW" sz="1200" dirty="0" smtClean="0">
              <a:latin typeface="Century Gothic" pitchFamily="34" charset="0"/>
              <a:ea typeface="微軟正黑體" pitchFamily="34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 dirty="0" smtClean="0">
                <a:latin typeface="Century Gothic" pitchFamily="34" charset="0"/>
                <a:ea typeface="微軟正黑體" pitchFamily="34" charset="-120"/>
              </a:rPr>
              <a:t>4.</a:t>
            </a:r>
            <a:r>
              <a:rPr lang="zh-TW" altLang="en-US" sz="1200" dirty="0" smtClean="0">
                <a:latin typeface="Century Gothic" pitchFamily="34" charset="0"/>
                <a:ea typeface="微軟正黑體" pitchFamily="34" charset="-120"/>
              </a:rPr>
              <a:t> 歡迎加入</a:t>
            </a:r>
            <a:r>
              <a:rPr lang="en-US" altLang="zh-TW" sz="1200" dirty="0" smtClean="0">
                <a:latin typeface="Century Gothic" pitchFamily="34" charset="0"/>
                <a:ea typeface="微軟正黑體" pitchFamily="34" charset="-120"/>
              </a:rPr>
              <a:t>Line@</a:t>
            </a:r>
            <a:r>
              <a:rPr lang="zh-TW" altLang="en-US" sz="1200" dirty="0" smtClean="0">
                <a:latin typeface="Century Gothic" pitchFamily="34" charset="0"/>
                <a:ea typeface="微軟正黑體" pitchFamily="34" charset="-120"/>
              </a:rPr>
              <a:t>好友</a:t>
            </a:r>
            <a:r>
              <a:rPr lang="en-US" altLang="zh-TW" sz="1200" dirty="0" smtClean="0">
                <a:latin typeface="Century Gothic" pitchFamily="34" charset="0"/>
                <a:ea typeface="微軟正黑體" pitchFamily="34" charset="-120"/>
              </a:rPr>
              <a:t>: </a:t>
            </a:r>
            <a:r>
              <a:rPr lang="en-US" altLang="zh-TW" sz="1200" dirty="0" smtClean="0">
                <a:latin typeface="Century Gothic" pitchFamily="34" charset="0"/>
                <a:ea typeface="微軟正黑體" pitchFamily="34" charset="-120"/>
              </a:rPr>
              <a:t>“@</a:t>
            </a:r>
            <a:r>
              <a:rPr lang="en-US" altLang="zh-TW" sz="1200" dirty="0">
                <a:latin typeface="Century Gothic" pitchFamily="34" charset="0"/>
                <a:ea typeface="微軟正黑體" pitchFamily="34" charset="-120"/>
              </a:rPr>
              <a:t>ffr5114e </a:t>
            </a:r>
            <a:r>
              <a:rPr lang="en-US" altLang="zh-TW" sz="1200" dirty="0" smtClean="0">
                <a:latin typeface="Century Gothic" pitchFamily="34" charset="0"/>
                <a:ea typeface="微軟正黑體" pitchFamily="34" charset="-120"/>
              </a:rPr>
              <a:t>”  </a:t>
            </a:r>
            <a:r>
              <a:rPr lang="zh-TW" altLang="en-US" sz="1200" dirty="0" smtClean="0">
                <a:latin typeface="Century Gothic" pitchFamily="34" charset="0"/>
                <a:ea typeface="微軟正黑體" pitchFamily="34" charset="-120"/>
              </a:rPr>
              <a:t>相關優惠訊息公告 </a:t>
            </a:r>
            <a:endParaRPr lang="en-US" altLang="zh-TW" sz="1200" dirty="0" smtClean="0">
              <a:latin typeface="Century Gothic" pitchFamily="34" charset="0"/>
              <a:ea typeface="微軟正黑體" pitchFamily="34" charset="-12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861742"/>
              </p:ext>
            </p:extLst>
          </p:nvPr>
        </p:nvGraphicFramePr>
        <p:xfrm>
          <a:off x="64597" y="2915816"/>
          <a:ext cx="6719563" cy="4320483"/>
        </p:xfrm>
        <a:graphic>
          <a:graphicData uri="http://schemas.openxmlformats.org/drawingml/2006/table">
            <a:tbl>
              <a:tblPr/>
              <a:tblGrid>
                <a:gridCol w="528568"/>
                <a:gridCol w="686014"/>
                <a:gridCol w="686014"/>
                <a:gridCol w="686014"/>
                <a:gridCol w="629783"/>
                <a:gridCol w="629783"/>
                <a:gridCol w="562307"/>
                <a:gridCol w="596045"/>
                <a:gridCol w="598857"/>
                <a:gridCol w="565118"/>
                <a:gridCol w="551060"/>
              </a:tblGrid>
              <a:tr h="293206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手機規格、顏色以實際庫存為主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資費名稱</a:t>
                      </a:r>
                      <a:endParaRPr lang="zh-TW" altLang="en-US" sz="7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4.5G</a:t>
                      </a:r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超極速</a:t>
                      </a:r>
                      <a:b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</a:br>
                      <a:r>
                        <a:rPr lang="en-US" altLang="zh-TW" sz="7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399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4.5G</a:t>
                      </a:r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超極速</a:t>
                      </a:r>
                      <a:b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</a:br>
                      <a:r>
                        <a:rPr lang="en-US" altLang="zh-TW" sz="7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599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4.5G</a:t>
                      </a:r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超極速</a:t>
                      </a:r>
                      <a:b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</a:br>
                      <a:r>
                        <a:rPr lang="en-US" altLang="zh-TW" sz="7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799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4.5G</a:t>
                      </a:r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超極速</a:t>
                      </a:r>
                      <a:b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</a:br>
                      <a:r>
                        <a:rPr lang="en-US" altLang="zh-TW" sz="7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999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4.5G</a:t>
                      </a:r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超極速</a:t>
                      </a:r>
                      <a:b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</a:br>
                      <a:r>
                        <a:rPr lang="en-US" altLang="zh-TW" sz="7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1199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4.5G</a:t>
                      </a:r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超極速</a:t>
                      </a:r>
                      <a:b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</a:br>
                      <a:r>
                        <a:rPr lang="en-US" altLang="zh-TW" sz="7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1399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4.5G</a:t>
                      </a:r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超極速</a:t>
                      </a:r>
                      <a:b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</a:br>
                      <a:r>
                        <a:rPr lang="en-US" altLang="zh-TW" sz="7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1799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4.5G</a:t>
                      </a:r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超極速</a:t>
                      </a:r>
                      <a:b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</a:br>
                      <a:r>
                        <a:rPr lang="en-US" altLang="zh-TW" sz="7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2699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8972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月租費</a:t>
                      </a:r>
                      <a:endParaRPr lang="zh-TW" altLang="en-US" sz="700" b="1" i="0" u="none" strike="noStrike">
                        <a:solidFill>
                          <a:srgbClr val="FFFFFF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700" b="1" i="0" u="none" strike="noStrike">
                          <a:solidFill>
                            <a:srgbClr val="FFFF00"/>
                          </a:solidFill>
                          <a:effectLst/>
                          <a:latin typeface="Century Gothic"/>
                        </a:rPr>
                        <a:t>399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700" b="1" i="0" u="none" strike="noStrike">
                          <a:solidFill>
                            <a:srgbClr val="FFFF00"/>
                          </a:solidFill>
                          <a:effectLst/>
                          <a:latin typeface="Century Gothic"/>
                        </a:rPr>
                        <a:t>$599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700" b="1" i="0" u="none" strike="noStrike">
                          <a:solidFill>
                            <a:srgbClr val="FFFF00"/>
                          </a:solidFill>
                          <a:effectLst/>
                          <a:latin typeface="Century Gothic"/>
                        </a:rPr>
                        <a:t>$799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700" b="1" i="0" u="none" strike="noStrike">
                          <a:solidFill>
                            <a:srgbClr val="FFFF00"/>
                          </a:solidFill>
                          <a:effectLst/>
                          <a:latin typeface="Century Gothic"/>
                        </a:rPr>
                        <a:t>$999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700" b="1" i="0" u="none" strike="noStrike">
                          <a:solidFill>
                            <a:srgbClr val="FFFF00"/>
                          </a:solidFill>
                          <a:effectLst/>
                          <a:latin typeface="Century Gothic"/>
                        </a:rPr>
                        <a:t>$1,199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700" b="1" i="0" u="none" strike="noStrike">
                          <a:solidFill>
                            <a:srgbClr val="FFFF00"/>
                          </a:solidFill>
                          <a:effectLst/>
                          <a:latin typeface="Century Gothic"/>
                        </a:rPr>
                        <a:t>$1,399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700" b="1" i="0" u="none" strike="noStrike">
                          <a:solidFill>
                            <a:srgbClr val="FFFF00"/>
                          </a:solidFill>
                          <a:effectLst/>
                          <a:latin typeface="Century Gothic"/>
                        </a:rPr>
                        <a:t>$1,799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700" b="1" i="0" u="none" strike="noStrike">
                          <a:solidFill>
                            <a:srgbClr val="FFFF00"/>
                          </a:solidFill>
                          <a:effectLst/>
                          <a:latin typeface="Century Gothic"/>
                        </a:rPr>
                        <a:t>$2,699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8972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合約期間</a:t>
                      </a:r>
                      <a:endParaRPr lang="zh-TW" altLang="en-US" sz="700" b="1" i="0" u="none" strike="noStrike">
                        <a:solidFill>
                          <a:srgbClr val="FFFFFF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7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24/30</a:t>
                      </a:r>
                      <a: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細明體"/>
                        </a:rPr>
                        <a:t>個月</a:t>
                      </a:r>
                      <a:endParaRPr lang="zh-TW" altLang="en-US" sz="7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8972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免預繳優惠</a:t>
                      </a:r>
                      <a:endParaRPr lang="zh-TW" altLang="en-US" sz="700" b="1" i="0" u="none" strike="noStrike">
                        <a:solidFill>
                          <a:srgbClr val="FFFFFF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攜碼</a:t>
                      </a:r>
                      <a:endParaRPr lang="zh-TW" altLang="en-US" sz="700" b="1" i="0" u="none" strike="noStrike">
                        <a:solidFill>
                          <a:srgbClr val="FFFFFF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他家電信業者近三個月任一期帳單金額</a:t>
                      </a:r>
                      <a:r>
                        <a:rPr lang="en-US" altLang="zh-TW" sz="7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$1,000(</a:t>
                      </a:r>
                      <a: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含</a:t>
                      </a:r>
                      <a:r>
                        <a:rPr lang="en-US" altLang="zh-TW" sz="7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)</a:t>
                      </a:r>
                      <a: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以上且辦理自動轉帳享免預繳優惠</a:t>
                      </a:r>
                      <a:endParaRPr lang="zh-TW" altLang="en-US" sz="7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9834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續約</a:t>
                      </a:r>
                      <a:endParaRPr lang="zh-TW" altLang="en-US" sz="700" b="1" i="0" u="none" strike="noStrike">
                        <a:solidFill>
                          <a:srgbClr val="FFFFFF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企業尊榮客戶享免萬元預繳優惠</a:t>
                      </a:r>
                      <a:endParaRPr lang="zh-TW" altLang="en-US" sz="7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8972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altLang="zh-TW" sz="7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30</a:t>
                      </a:r>
                      <a: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個月</a:t>
                      </a:r>
                      <a:b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</a:br>
                      <a: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專案價</a:t>
                      </a:r>
                      <a:endParaRPr lang="zh-TW" altLang="en-US" sz="7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8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預繳金</a:t>
                      </a:r>
                      <a:endParaRPr lang="zh-TW" altLang="en-US" sz="8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$3,000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D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$5,000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$6,000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D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$8,000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D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$12,000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D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$14,000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D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$18,000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D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$26,000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D1"/>
                    </a:solidFill>
                  </a:tcPr>
                </a:tc>
              </a:tr>
              <a:tr h="19834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違約金</a:t>
                      </a:r>
                      <a:endParaRPr lang="zh-TW" altLang="en-US" sz="8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$6,000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D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$9,000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$11,000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D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$12,000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D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$15,000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D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$20,000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D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$23,000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D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$33,000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D1"/>
                    </a:solidFill>
                  </a:tcPr>
                </a:tc>
              </a:tr>
              <a:tr h="28458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iPhone X</a:t>
                      </a:r>
                    </a:p>
                  </a:txBody>
                  <a:tcPr marL="8341" marR="8341" marT="83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64GB</a:t>
                      </a:r>
                    </a:p>
                  </a:txBody>
                  <a:tcPr marL="8341" marR="8341" marT="83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$31,300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$30,300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$28,800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$27,300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$24,800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$21,300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$15,800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$5,800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421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256GB</a:t>
                      </a:r>
                    </a:p>
                  </a:txBody>
                  <a:tcPr marL="8341" marR="8341" marT="83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$36,900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$35,900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$34,400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$32,900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$30,400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$26,900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$21,400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$11,400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972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altLang="zh-TW" sz="7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24</a:t>
                      </a:r>
                      <a: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個月</a:t>
                      </a:r>
                      <a:b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</a:br>
                      <a: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專案價</a:t>
                      </a:r>
                      <a:endParaRPr lang="zh-TW" altLang="en-US" sz="7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預繳金</a:t>
                      </a:r>
                      <a:endParaRPr lang="zh-TW" altLang="en-US" sz="8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$3,000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D6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$3,600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$6,000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$7,000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$10,000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$12,000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$16,000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$24,000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9834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違約金</a:t>
                      </a:r>
                      <a:endParaRPr lang="zh-TW" altLang="en-US" sz="8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1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$5,000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D6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$6,000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$8,000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$10,000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$12,000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$15,000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$19,000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$27,000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2421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iPhone X</a:t>
                      </a:r>
                    </a:p>
                  </a:txBody>
                  <a:tcPr marL="8341" marR="8341" marT="83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64GB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$32,300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$31,300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$30,300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$29,300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$26,800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$23,300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$19,300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$10,300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834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256GB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$37,900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$36,900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$35,900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$34,900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$32,400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$28,900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$24,900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$15,900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256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「企業客戶加碼折價</a:t>
                      </a:r>
                      <a: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</a:t>
                      </a:r>
                      <a: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」</a:t>
                      </a:r>
                      <a:b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</a:br>
                      <a: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手機報價依專案價再享「企業客戶加碼折價</a:t>
                      </a:r>
                      <a: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</a:t>
                      </a:r>
                      <a:r>
                        <a:rPr lang="zh-TW" alt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」</a:t>
                      </a:r>
                      <a:endParaRPr lang="zh-TW" altLang="en-US" sz="7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x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7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$1,000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7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$2,000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7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/>
                        </a:rPr>
                        <a:t>$3,000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93206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　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zh-TW" alt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國內數據免費</a:t>
                      </a:r>
                      <a:r>
                        <a:rPr lang="en-US" altLang="zh-TW" sz="8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(</a:t>
                      </a:r>
                      <a:r>
                        <a:rPr lang="zh-TW" alt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總傳輸量</a:t>
                      </a:r>
                      <a:r>
                        <a:rPr lang="en-US" altLang="zh-TW" sz="8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)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3.3GB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6GB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9GB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16GB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26GB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合約期間內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24/30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個月</a:t>
                      </a:r>
                      <a:b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</a:b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 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4G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上網吃到飽不限速</a:t>
                      </a:r>
                      <a:endParaRPr lang="zh-TW" altLang="en-US" sz="800" b="1" i="0" u="none" strike="noStrike">
                        <a:solidFill>
                          <a:srgbClr val="FF0000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4146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zh-TW" alt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上網吃到飽不限速</a:t>
                      </a:r>
                      <a:endParaRPr lang="zh-TW" altLang="en-US" sz="800" b="1" i="0" u="none" strike="noStrike">
                        <a:solidFill>
                          <a:srgbClr val="FFFFFF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24</a:t>
                      </a:r>
                      <a:r>
                        <a:rPr lang="zh-TW" alt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個月</a:t>
                      </a:r>
                      <a:endParaRPr lang="zh-TW" altLang="en-US" sz="800" b="1" i="0" u="none" strike="noStrike">
                        <a:solidFill>
                          <a:srgbClr val="FFFFFF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X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申辦日起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6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個月內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4G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上網吃到飽不限速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59503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8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30</a:t>
                      </a:r>
                      <a:r>
                        <a:rPr lang="zh-TW" alt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微軟正黑體"/>
                        </a:rPr>
                        <a:t>個月</a:t>
                      </a:r>
                      <a:endParaRPr lang="zh-TW" altLang="en-US" sz="800" b="1" i="0" u="none" strike="noStrike">
                        <a:solidFill>
                          <a:srgbClr val="FFFFFF"/>
                        </a:solidFill>
                        <a:effectLst/>
                        <a:latin typeface="Century Gothic"/>
                      </a:endParaRP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申辦日起</a:t>
                      </a: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3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個月內</a:t>
                      </a:r>
                      <a:b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</a:br>
                      <a:r>
                        <a:rPr lang="en-US" altLang="zh-TW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4G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上網吃到飽不限速</a:t>
                      </a:r>
                      <a:r>
                        <a:rPr lang="zh-TW" alt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申辦日起</a:t>
                      </a:r>
                      <a:r>
                        <a:rPr lang="en-US" altLang="zh-TW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12</a:t>
                      </a:r>
                      <a:r>
                        <a:rPr lang="zh-TW" altLang="en-US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個月內</a:t>
                      </a:r>
                      <a:r>
                        <a:rPr lang="en-US" altLang="zh-TW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4G</a:t>
                      </a:r>
                      <a:r>
                        <a:rPr lang="zh-TW" altLang="en-US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微軟正黑體"/>
                        </a:rPr>
                        <a:t>上網吃到飽不限速</a:t>
                      </a:r>
                      <a:r>
                        <a:rPr lang="zh-TW" altLang="en-US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 </a:t>
                      </a:r>
                    </a:p>
                  </a:txBody>
                  <a:tcPr marL="8341" marR="8341" marT="83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505" y="-54297"/>
            <a:ext cx="1556342" cy="85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879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814</Words>
  <Application>Microsoft Office PowerPoint</Application>
  <PresentationFormat>如螢幕大小 (4:3)</PresentationFormat>
  <Paragraphs>222</Paragraphs>
  <Slides>3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5" baseType="lpstr">
      <vt:lpstr>Office 佈景主題</vt:lpstr>
      <vt:lpstr>工作表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</dc:creator>
  <cp:lastModifiedBy>Admin</cp:lastModifiedBy>
  <cp:revision>62</cp:revision>
  <cp:lastPrinted>2017-01-16T03:37:27Z</cp:lastPrinted>
  <dcterms:created xsi:type="dcterms:W3CDTF">2017-01-10T08:48:18Z</dcterms:created>
  <dcterms:modified xsi:type="dcterms:W3CDTF">2017-11-06T05:59:38Z</dcterms:modified>
</cp:coreProperties>
</file>