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85" r:id="rId3"/>
    <p:sldId id="286" r:id="rId4"/>
    <p:sldId id="300" r:id="rId5"/>
    <p:sldId id="302" r:id="rId6"/>
    <p:sldId id="303" r:id="rId7"/>
    <p:sldId id="291" r:id="rId8"/>
    <p:sldId id="293" r:id="rId9"/>
    <p:sldId id="298" r:id="rId10"/>
    <p:sldId id="299" r:id="rId11"/>
    <p:sldId id="258" r:id="rId12"/>
  </p:sldIdLst>
  <p:sldSz cx="10693400" cy="7561263"/>
  <p:notesSz cx="6807200" cy="9939338"/>
  <p:defaultTextStyle>
    <a:defPPr>
      <a:defRPr lang="zh-TW"/>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382">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a:srgbClr val="FF6699"/>
    <a:srgbClr val="33CC33"/>
    <a:srgbClr val="99FF99"/>
    <a:srgbClr val="FFFF99"/>
    <a:srgbClr val="0000CC"/>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82" autoAdjust="0"/>
    <p:restoredTop sz="94660"/>
  </p:normalViewPr>
  <p:slideViewPr>
    <p:cSldViewPr>
      <p:cViewPr>
        <p:scale>
          <a:sx n="70" d="100"/>
          <a:sy n="70" d="100"/>
        </p:scale>
        <p:origin x="-816" y="452"/>
      </p:cViewPr>
      <p:guideLst>
        <p:guide orient="horz" pos="2382"/>
        <p:guide pos="3368"/>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7B5C6C5F-F98E-4939-B341-F54B23FD1F8E}" type="datetimeFigureOut">
              <a:rPr lang="zh-TW" altLang="en-US" smtClean="0"/>
              <a:t>2017/6/28</a:t>
            </a:fld>
            <a:endParaRPr lang="zh-TW" altLang="en-US"/>
          </a:p>
        </p:txBody>
      </p:sp>
      <p:sp>
        <p:nvSpPr>
          <p:cNvPr id="4" name="投影片圖像版面配置區 3"/>
          <p:cNvSpPr>
            <a:spLocks noGrp="1" noRot="1" noChangeAspect="1"/>
          </p:cNvSpPr>
          <p:nvPr>
            <p:ph type="sldImg" idx="2"/>
          </p:nvPr>
        </p:nvSpPr>
        <p:spPr>
          <a:xfrm>
            <a:off x="769938" y="746125"/>
            <a:ext cx="5267325" cy="3725863"/>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1065D35B-6C28-4F66-8551-B55D7CCF1B5F}" type="slidenum">
              <a:rPr lang="zh-TW" altLang="en-US" smtClean="0"/>
              <a:t>‹#›</a:t>
            </a:fld>
            <a:endParaRPr lang="zh-TW" altLang="en-US"/>
          </a:p>
        </p:txBody>
      </p:sp>
    </p:spTree>
    <p:extLst>
      <p:ext uri="{BB962C8B-B14F-4D97-AF65-F5344CB8AC3E}">
        <p14:creationId xmlns:p14="http://schemas.microsoft.com/office/powerpoint/2010/main" val="41112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pic>
        <p:nvPicPr>
          <p:cNvPr id="8" name="圖片 7"/>
          <p:cNvPicPr>
            <a:picLocks noChangeAspect="1"/>
          </p:cNvPicPr>
          <p:nvPr userDrawn="1"/>
        </p:nvPicPr>
        <p:blipFill rotWithShape="1">
          <a:blip r:embed="rId2">
            <a:extLst>
              <a:ext uri="{28A0092B-C50C-407E-A947-70E740481C1C}">
                <a14:useLocalDpi xmlns:a14="http://schemas.microsoft.com/office/drawing/2010/main" val="0"/>
              </a:ext>
            </a:extLst>
          </a:blip>
          <a:srcRect l="1063" r="863" b="4615"/>
          <a:stretch/>
        </p:blipFill>
        <p:spPr>
          <a:xfrm>
            <a:off x="3526" y="0"/>
            <a:ext cx="10743774" cy="7561263"/>
          </a:xfrm>
          <a:prstGeom prst="rect">
            <a:avLst/>
          </a:prstGeom>
        </p:spPr>
      </p:pic>
      <p:sp>
        <p:nvSpPr>
          <p:cNvPr id="2" name="標題 1"/>
          <p:cNvSpPr>
            <a:spLocks noGrp="1"/>
          </p:cNvSpPr>
          <p:nvPr>
            <p:ph type="ctrTitle"/>
          </p:nvPr>
        </p:nvSpPr>
        <p:spPr>
          <a:xfrm>
            <a:off x="830718" y="612279"/>
            <a:ext cx="9089390" cy="1620771"/>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632723" y="2548102"/>
            <a:ext cx="7485380" cy="1932323"/>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4C06F9F1-30AD-43E3-A59F-7CF3CF1420B7}" type="datetime1">
              <a:rPr lang="zh-TW" altLang="en-US" smtClean="0"/>
              <a:t>2017/6/28</a:t>
            </a:fld>
            <a:endParaRPr lang="zh-TW" altLang="en-US"/>
          </a:p>
        </p:txBody>
      </p:sp>
      <p:sp>
        <p:nvSpPr>
          <p:cNvPr id="5" name="頁尾版面配置區 4"/>
          <p:cNvSpPr>
            <a:spLocks noGrp="1"/>
          </p:cNvSpPr>
          <p:nvPr>
            <p:ph type="ftr" sz="quarter" idx="11"/>
          </p:nvPr>
        </p:nvSpPr>
        <p:spPr/>
        <p:txBody>
          <a:bodyPr/>
          <a:lstStyle/>
          <a:p>
            <a:endParaRPr lang="zh-TW" altLang="en-US"/>
          </a:p>
        </p:txBody>
      </p:sp>
      <p:pic>
        <p:nvPicPr>
          <p:cNvPr id="9" name="圖片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443044" y="6751743"/>
            <a:ext cx="2072533" cy="492831"/>
          </a:xfrm>
          <a:prstGeom prst="rect">
            <a:avLst/>
          </a:prstGeom>
        </p:spPr>
      </p:pic>
      <p:sp>
        <p:nvSpPr>
          <p:cNvPr id="6" name="投影片編號版面配置區 5"/>
          <p:cNvSpPr>
            <a:spLocks noGrp="1"/>
          </p:cNvSpPr>
          <p:nvPr>
            <p:ph type="sldNum" sz="quarter" idx="12"/>
          </p:nvPr>
        </p:nvSpPr>
        <p:spPr/>
        <p:txBody>
          <a:bodyPr/>
          <a:lstStyle/>
          <a:p>
            <a:fld id="{B3AAAEA7-8BCE-4301-A51E-CEE06A27A943}" type="slidenum">
              <a:rPr lang="zh-TW" altLang="en-US" smtClean="0"/>
              <a:t>‹#›</a:t>
            </a:fld>
            <a:endParaRPr lang="zh-TW" altLang="en-US"/>
          </a:p>
        </p:txBody>
      </p:sp>
    </p:spTree>
    <p:extLst>
      <p:ext uri="{BB962C8B-B14F-4D97-AF65-F5344CB8AC3E}">
        <p14:creationId xmlns:p14="http://schemas.microsoft.com/office/powerpoint/2010/main" val="2332344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C4B01D30-EB98-4F41-8A69-C3886E01816B}" type="datetime1">
              <a:rPr lang="zh-TW" altLang="en-US" smtClean="0"/>
              <a:t>2017/6/28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3AAAEA7-8BCE-4301-A51E-CEE06A27A943}" type="slidenum">
              <a:rPr lang="zh-TW" altLang="en-US" smtClean="0"/>
              <a:t>‹#›</a:t>
            </a:fld>
            <a:endParaRPr lang="zh-TW" altLang="en-US"/>
          </a:p>
        </p:txBody>
      </p:sp>
    </p:spTree>
    <p:extLst>
      <p:ext uri="{BB962C8B-B14F-4D97-AF65-F5344CB8AC3E}">
        <p14:creationId xmlns:p14="http://schemas.microsoft.com/office/powerpoint/2010/main" val="970185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752715" y="302802"/>
            <a:ext cx="2406015" cy="645157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534670" y="302802"/>
            <a:ext cx="7039822" cy="6451578"/>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38572B20-ECB6-463D-B646-B0BEBD9E29A1}" type="datetime1">
              <a:rPr lang="zh-TW" altLang="en-US" smtClean="0"/>
              <a:t>2017/6/28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3AAAEA7-8BCE-4301-A51E-CEE06A27A943}" type="slidenum">
              <a:rPr lang="zh-TW" altLang="en-US" smtClean="0"/>
              <a:t>‹#›</a:t>
            </a:fld>
            <a:endParaRPr lang="zh-TW" altLang="en-US"/>
          </a:p>
        </p:txBody>
      </p:sp>
    </p:spTree>
    <p:extLst>
      <p:ext uri="{BB962C8B-B14F-4D97-AF65-F5344CB8AC3E}">
        <p14:creationId xmlns:p14="http://schemas.microsoft.com/office/powerpoint/2010/main" val="12898333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自訂版面配置">
    <p:spTree>
      <p:nvGrpSpPr>
        <p:cNvPr id="1" name=""/>
        <p:cNvGrpSpPr/>
        <p:nvPr/>
      </p:nvGrpSpPr>
      <p:grpSpPr>
        <a:xfrm>
          <a:off x="0" y="0"/>
          <a:ext cx="0" cy="0"/>
          <a:chOff x="0" y="0"/>
          <a:chExt cx="0" cy="0"/>
        </a:xfrm>
      </p:grpSpPr>
      <p:pic>
        <p:nvPicPr>
          <p:cNvPr id="6" name="圖片 5"/>
          <p:cNvPicPr>
            <a:picLocks noChangeAspect="1"/>
          </p:cNvPicPr>
          <p:nvPr userDrawn="1"/>
        </p:nvPicPr>
        <p:blipFill rotWithShape="1">
          <a:blip r:embed="rId2">
            <a:extLst>
              <a:ext uri="{28A0092B-C50C-407E-A947-70E740481C1C}">
                <a14:useLocalDpi xmlns:a14="http://schemas.microsoft.com/office/drawing/2010/main" val="0"/>
              </a:ext>
            </a:extLst>
          </a:blip>
          <a:srcRect r="1286" b="4629"/>
          <a:stretch/>
        </p:blipFill>
        <p:spPr>
          <a:xfrm>
            <a:off x="0" y="-1"/>
            <a:ext cx="10747300" cy="7561264"/>
          </a:xfrm>
          <a:prstGeom prst="rect">
            <a:avLst/>
          </a:prstGeom>
        </p:spPr>
      </p:pic>
      <p:sp>
        <p:nvSpPr>
          <p:cNvPr id="2" name="標題 1"/>
          <p:cNvSpPr>
            <a:spLocks noGrp="1"/>
          </p:cNvSpPr>
          <p:nvPr>
            <p:ph type="title"/>
          </p:nvPr>
        </p:nvSpPr>
        <p:spPr>
          <a:xfrm>
            <a:off x="450156" y="2844527"/>
            <a:ext cx="9624060" cy="1260211"/>
          </a:xfrm>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5CDADF2E-6211-44A8-80BB-FF70952FE316}" type="datetime1">
              <a:rPr lang="zh-TW" altLang="en-US" smtClean="0"/>
              <a:t>2017/6/28</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B3AAAEA7-8BCE-4301-A51E-CEE06A27A943}" type="slidenum">
              <a:rPr lang="zh-TW" altLang="en-US" smtClean="0"/>
              <a:t>‹#›</a:t>
            </a:fld>
            <a:endParaRPr lang="zh-TW" altLang="en-US"/>
          </a:p>
        </p:txBody>
      </p:sp>
    </p:spTree>
    <p:extLst>
      <p:ext uri="{BB962C8B-B14F-4D97-AF65-F5344CB8AC3E}">
        <p14:creationId xmlns:p14="http://schemas.microsoft.com/office/powerpoint/2010/main" val="4274225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按一下以編輯母片標題樣式</a:t>
            </a:r>
            <a:endParaRPr lang="zh-TW" altLang="en-US" dirty="0"/>
          </a:p>
        </p:txBody>
      </p:sp>
      <p:sp>
        <p:nvSpPr>
          <p:cNvPr id="3" name="內容版面配置區 2"/>
          <p:cNvSpPr>
            <a:spLocks noGrp="1"/>
          </p:cNvSpPr>
          <p:nvPr>
            <p:ph idx="1"/>
          </p:nvPr>
        </p:nvSpPr>
        <p:spPr/>
        <p:txBody>
          <a:body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4" name="日期版面配置區 3"/>
          <p:cNvSpPr>
            <a:spLocks noGrp="1"/>
          </p:cNvSpPr>
          <p:nvPr>
            <p:ph type="dt" sz="half" idx="10"/>
          </p:nvPr>
        </p:nvSpPr>
        <p:spPr/>
        <p:txBody>
          <a:bodyPr/>
          <a:lstStyle/>
          <a:p>
            <a:fld id="{4058E4AC-63C2-4C82-8914-B4FA132B6B50}" type="datetime1">
              <a:rPr lang="zh-TW" altLang="en-US" smtClean="0"/>
              <a:t>2017/6/28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3AAAEA7-8BCE-4301-A51E-CEE06A27A943}" type="slidenum">
              <a:rPr lang="zh-TW" altLang="en-US" smtClean="0"/>
              <a:t>‹#›</a:t>
            </a:fld>
            <a:endParaRPr lang="zh-TW" altLang="en-US"/>
          </a:p>
        </p:txBody>
      </p:sp>
    </p:spTree>
    <p:extLst>
      <p:ext uri="{BB962C8B-B14F-4D97-AF65-F5344CB8AC3E}">
        <p14:creationId xmlns:p14="http://schemas.microsoft.com/office/powerpoint/2010/main" val="992880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44705" y="4858812"/>
            <a:ext cx="9089390" cy="1501751"/>
          </a:xfrm>
        </p:spPr>
        <p:txBody>
          <a:bodyPr anchor="t"/>
          <a:lstStyle>
            <a:lvl1pPr algn="l">
              <a:defRPr sz="46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44705" y="3204786"/>
            <a:ext cx="9089390" cy="1654026"/>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F80C12F4-440D-4916-90EF-5EF062964478}" type="datetime1">
              <a:rPr lang="zh-TW" altLang="en-US" smtClean="0"/>
              <a:t>2017/6/28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3AAAEA7-8BCE-4301-A51E-CEE06A27A943}" type="slidenum">
              <a:rPr lang="zh-TW" altLang="en-US" smtClean="0"/>
              <a:t>‹#›</a:t>
            </a:fld>
            <a:endParaRPr lang="zh-TW" altLang="en-US"/>
          </a:p>
        </p:txBody>
      </p:sp>
    </p:spTree>
    <p:extLst>
      <p:ext uri="{BB962C8B-B14F-4D97-AF65-F5344CB8AC3E}">
        <p14:creationId xmlns:p14="http://schemas.microsoft.com/office/powerpoint/2010/main" val="708133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534670" y="1764295"/>
            <a:ext cx="4722918"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5435812" y="1764295"/>
            <a:ext cx="4722918"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4B7AE53E-2A0A-4636-AC56-C46AC541C211}" type="datetime1">
              <a:rPr lang="zh-TW" altLang="en-US" smtClean="0"/>
              <a:t>2017/6/28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3AAAEA7-8BCE-4301-A51E-CEE06A27A943}" type="slidenum">
              <a:rPr lang="zh-TW" altLang="en-US" smtClean="0"/>
              <a:t>‹#›</a:t>
            </a:fld>
            <a:endParaRPr lang="zh-TW" altLang="en-US"/>
          </a:p>
        </p:txBody>
      </p:sp>
    </p:spTree>
    <p:extLst>
      <p:ext uri="{BB962C8B-B14F-4D97-AF65-F5344CB8AC3E}">
        <p14:creationId xmlns:p14="http://schemas.microsoft.com/office/powerpoint/2010/main" val="2358039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534670" y="1692533"/>
            <a:ext cx="4724775"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zh-TW" altLang="en-US" smtClean="0"/>
              <a:t>按一下以編輯母片文字樣式</a:t>
            </a:r>
          </a:p>
        </p:txBody>
      </p:sp>
      <p:sp>
        <p:nvSpPr>
          <p:cNvPr id="4" name="內容版面配置區 3"/>
          <p:cNvSpPr>
            <a:spLocks noGrp="1"/>
          </p:cNvSpPr>
          <p:nvPr>
            <p:ph sz="half" idx="2"/>
          </p:nvPr>
        </p:nvSpPr>
        <p:spPr>
          <a:xfrm>
            <a:off x="534670" y="2397901"/>
            <a:ext cx="4724775"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5432099" y="1692533"/>
            <a:ext cx="4726631"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zh-TW" altLang="en-US" smtClean="0"/>
              <a:t>按一下以編輯母片文字樣式</a:t>
            </a:r>
          </a:p>
        </p:txBody>
      </p:sp>
      <p:sp>
        <p:nvSpPr>
          <p:cNvPr id="6" name="內容版面配置區 5"/>
          <p:cNvSpPr>
            <a:spLocks noGrp="1"/>
          </p:cNvSpPr>
          <p:nvPr>
            <p:ph sz="quarter" idx="4"/>
          </p:nvPr>
        </p:nvSpPr>
        <p:spPr>
          <a:xfrm>
            <a:off x="5432099" y="2397901"/>
            <a:ext cx="4726631"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9A715537-A573-4DC9-8F97-92C85F37A9BC}" type="datetime1">
              <a:rPr lang="zh-TW" altLang="en-US" smtClean="0"/>
              <a:t>2017/6/28</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B3AAAEA7-8BCE-4301-A51E-CEE06A27A943}" type="slidenum">
              <a:rPr lang="zh-TW" altLang="en-US" smtClean="0"/>
              <a:t>‹#›</a:t>
            </a:fld>
            <a:endParaRPr lang="zh-TW" altLang="en-US"/>
          </a:p>
        </p:txBody>
      </p:sp>
    </p:spTree>
    <p:extLst>
      <p:ext uri="{BB962C8B-B14F-4D97-AF65-F5344CB8AC3E}">
        <p14:creationId xmlns:p14="http://schemas.microsoft.com/office/powerpoint/2010/main" val="5716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C64D4BFD-F404-489A-8A14-5EF4AA6B8ACD}" type="datetime1">
              <a:rPr lang="zh-TW" altLang="en-US" smtClean="0"/>
              <a:t>2017/6/28</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B3AAAEA7-8BCE-4301-A51E-CEE06A27A943}" type="slidenum">
              <a:rPr lang="zh-TW" altLang="en-US" smtClean="0"/>
              <a:t>‹#›</a:t>
            </a:fld>
            <a:endParaRPr lang="zh-TW" altLang="en-US"/>
          </a:p>
        </p:txBody>
      </p:sp>
    </p:spTree>
    <p:extLst>
      <p:ext uri="{BB962C8B-B14F-4D97-AF65-F5344CB8AC3E}">
        <p14:creationId xmlns:p14="http://schemas.microsoft.com/office/powerpoint/2010/main" val="1165980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B4A8C66-5864-42E3-838E-773E4454E478}" type="datetime1">
              <a:rPr lang="zh-TW" altLang="en-US" smtClean="0"/>
              <a:t>2017/6/28</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B3AAAEA7-8BCE-4301-A51E-CEE06A27A943}" type="slidenum">
              <a:rPr lang="zh-TW" altLang="en-US" smtClean="0"/>
              <a:t>‹#›</a:t>
            </a:fld>
            <a:endParaRPr lang="zh-TW" altLang="en-US"/>
          </a:p>
        </p:txBody>
      </p:sp>
    </p:spTree>
    <p:extLst>
      <p:ext uri="{BB962C8B-B14F-4D97-AF65-F5344CB8AC3E}">
        <p14:creationId xmlns:p14="http://schemas.microsoft.com/office/powerpoint/2010/main" val="691511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534671" y="301050"/>
            <a:ext cx="3518055" cy="1281214"/>
          </a:xfrm>
        </p:spPr>
        <p:txBody>
          <a:bodyPr anchor="b"/>
          <a:lstStyle>
            <a:lvl1pPr algn="l">
              <a:defRPr sz="23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180822" y="301051"/>
            <a:ext cx="5977908"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534671" y="1582265"/>
            <a:ext cx="3518055" cy="517211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017D3F78-E1CC-47E3-B70E-B8DA53DFAD3E}" type="datetime1">
              <a:rPr lang="zh-TW" altLang="en-US" smtClean="0"/>
              <a:t>2017/6/28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3AAAEA7-8BCE-4301-A51E-CEE06A27A943}" type="slidenum">
              <a:rPr lang="zh-TW" altLang="en-US" smtClean="0"/>
              <a:t>‹#›</a:t>
            </a:fld>
            <a:endParaRPr lang="zh-TW" altLang="en-US"/>
          </a:p>
        </p:txBody>
      </p:sp>
    </p:spTree>
    <p:extLst>
      <p:ext uri="{BB962C8B-B14F-4D97-AF65-F5344CB8AC3E}">
        <p14:creationId xmlns:p14="http://schemas.microsoft.com/office/powerpoint/2010/main" val="3139917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095981" y="5292884"/>
            <a:ext cx="6416040" cy="624855"/>
          </a:xfrm>
        </p:spPr>
        <p:txBody>
          <a:bodyPr anchor="b"/>
          <a:lstStyle>
            <a:lvl1pPr algn="l">
              <a:defRPr sz="23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2095981" y="675613"/>
            <a:ext cx="6416040" cy="4536758"/>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endParaRPr lang="zh-TW" altLang="en-US"/>
          </a:p>
        </p:txBody>
      </p:sp>
      <p:sp>
        <p:nvSpPr>
          <p:cNvPr id="4" name="文字版面配置區 3"/>
          <p:cNvSpPr>
            <a:spLocks noGrp="1"/>
          </p:cNvSpPr>
          <p:nvPr>
            <p:ph type="body" sz="half" idx="2"/>
          </p:nvPr>
        </p:nvSpPr>
        <p:spPr>
          <a:xfrm>
            <a:off x="2095981" y="5917739"/>
            <a:ext cx="6416040" cy="88739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02EF766B-3B78-4EBB-8A48-E2AC291DB11E}" type="datetime1">
              <a:rPr lang="zh-TW" altLang="en-US" smtClean="0"/>
              <a:t>2017/6/28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3AAAEA7-8BCE-4301-A51E-CEE06A27A943}" type="slidenum">
              <a:rPr lang="zh-TW" altLang="en-US" smtClean="0"/>
              <a:t>‹#›</a:t>
            </a:fld>
            <a:endParaRPr lang="zh-TW" altLang="en-US"/>
          </a:p>
        </p:txBody>
      </p:sp>
    </p:spTree>
    <p:extLst>
      <p:ext uri="{BB962C8B-B14F-4D97-AF65-F5344CB8AC3E}">
        <p14:creationId xmlns:p14="http://schemas.microsoft.com/office/powerpoint/2010/main" val="671379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圖片 7"/>
          <p:cNvPicPr>
            <a:picLocks noChangeAspect="1"/>
          </p:cNvPicPr>
          <p:nvPr userDrawn="1"/>
        </p:nvPicPr>
        <p:blipFill rotWithShape="1">
          <a:blip r:embed="rId14">
            <a:extLst>
              <a:ext uri="{28A0092B-C50C-407E-A947-70E740481C1C}">
                <a14:useLocalDpi xmlns:a14="http://schemas.microsoft.com/office/drawing/2010/main" val="0"/>
              </a:ext>
            </a:extLst>
          </a:blip>
          <a:srcRect r="2693" b="5441"/>
          <a:stretch/>
        </p:blipFill>
        <p:spPr>
          <a:xfrm>
            <a:off x="-9716" y="0"/>
            <a:ext cx="10734600" cy="7561263"/>
          </a:xfrm>
          <a:prstGeom prst="rect">
            <a:avLst/>
          </a:prstGeom>
        </p:spPr>
      </p:pic>
      <p:sp>
        <p:nvSpPr>
          <p:cNvPr id="2" name="標題版面配置區 1"/>
          <p:cNvSpPr>
            <a:spLocks noGrp="1"/>
          </p:cNvSpPr>
          <p:nvPr>
            <p:ph type="title"/>
          </p:nvPr>
        </p:nvSpPr>
        <p:spPr>
          <a:xfrm>
            <a:off x="534670" y="302801"/>
            <a:ext cx="9624060" cy="1260211"/>
          </a:xfrm>
          <a:prstGeom prst="rect">
            <a:avLst/>
          </a:prstGeom>
        </p:spPr>
        <p:txBody>
          <a:bodyPr vert="horz" lIns="104306" tIns="52153" rIns="104306" bIns="52153"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534670" y="1764295"/>
            <a:ext cx="9624060" cy="4990084"/>
          </a:xfrm>
          <a:prstGeom prst="rect">
            <a:avLst/>
          </a:prstGeom>
        </p:spPr>
        <p:txBody>
          <a:bodyPr vert="horz" lIns="104306" tIns="52153" rIns="104306" bIns="52153"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534670" y="7008171"/>
            <a:ext cx="2495127" cy="402567"/>
          </a:xfrm>
          <a:prstGeom prst="rect">
            <a:avLst/>
          </a:prstGeom>
        </p:spPr>
        <p:txBody>
          <a:bodyPr vert="horz" lIns="104306" tIns="52153" rIns="104306" bIns="52153" rtlCol="0" anchor="ctr"/>
          <a:lstStyle>
            <a:lvl1pPr algn="l">
              <a:defRPr sz="1400">
                <a:solidFill>
                  <a:schemeClr val="tx1">
                    <a:tint val="75000"/>
                  </a:schemeClr>
                </a:solidFill>
              </a:defRPr>
            </a:lvl1pPr>
          </a:lstStyle>
          <a:p>
            <a:fld id="{4046FD1A-8601-42BF-948E-AFDAC2207083}" type="datetime1">
              <a:rPr lang="zh-TW" altLang="en-US" smtClean="0"/>
              <a:t>2017/6/28</a:t>
            </a:fld>
            <a:endParaRPr lang="zh-TW" altLang="en-US"/>
          </a:p>
        </p:txBody>
      </p:sp>
      <p:sp>
        <p:nvSpPr>
          <p:cNvPr id="5" name="頁尾版面配置區 4"/>
          <p:cNvSpPr>
            <a:spLocks noGrp="1"/>
          </p:cNvSpPr>
          <p:nvPr>
            <p:ph type="ftr" sz="quarter" idx="3"/>
          </p:nvPr>
        </p:nvSpPr>
        <p:spPr>
          <a:xfrm>
            <a:off x="3653579" y="7008171"/>
            <a:ext cx="3386243" cy="402567"/>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7663603" y="7008171"/>
            <a:ext cx="2495127" cy="402567"/>
          </a:xfrm>
          <a:prstGeom prst="rect">
            <a:avLst/>
          </a:prstGeom>
        </p:spPr>
        <p:txBody>
          <a:bodyPr vert="horz" lIns="104306" tIns="52153" rIns="104306" bIns="52153" rtlCol="0" anchor="ctr"/>
          <a:lstStyle>
            <a:lvl1pPr algn="r">
              <a:defRPr sz="1400">
                <a:solidFill>
                  <a:schemeClr val="tx1">
                    <a:tint val="75000"/>
                  </a:schemeClr>
                </a:solidFill>
              </a:defRPr>
            </a:lvl1pPr>
          </a:lstStyle>
          <a:p>
            <a:fld id="{B3AAAEA7-8BCE-4301-A51E-CEE06A27A943}" type="slidenum">
              <a:rPr lang="zh-TW" altLang="en-US" smtClean="0"/>
              <a:t>‹#›</a:t>
            </a:fld>
            <a:endParaRPr lang="zh-TW" altLang="en-US"/>
          </a:p>
        </p:txBody>
      </p:sp>
      <p:sp>
        <p:nvSpPr>
          <p:cNvPr id="9" name="文字方塊 8"/>
          <p:cNvSpPr txBox="1"/>
          <p:nvPr userDrawn="1"/>
        </p:nvSpPr>
        <p:spPr>
          <a:xfrm>
            <a:off x="64274" y="5292799"/>
            <a:ext cx="461665" cy="1510863"/>
          </a:xfrm>
          <a:prstGeom prst="rect">
            <a:avLst/>
          </a:prstGeom>
          <a:noFill/>
        </p:spPr>
        <p:txBody>
          <a:bodyPr vert="eaVert" wrap="square" rtlCol="0">
            <a:spAutoFit/>
          </a:bodyPr>
          <a:lstStyle/>
          <a:p>
            <a:r>
              <a:rPr lang="zh-TW" altLang="en-US" sz="1800" b="1" dirty="0" smtClean="0">
                <a:solidFill>
                  <a:schemeClr val="bg1"/>
                </a:solidFill>
                <a:latin typeface="微軟正黑體" panose="020B0604030504040204" pitchFamily="34" charset="-120"/>
                <a:ea typeface="微軟正黑體" panose="020B0604030504040204" pitchFamily="34" charset="-120"/>
              </a:rPr>
              <a:t>核能研究所</a:t>
            </a:r>
            <a:endParaRPr lang="zh-TW" altLang="en-US" sz="1800" b="1" dirty="0">
              <a:solidFill>
                <a:schemeClr val="bg1"/>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696147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1043056" rtl="0" eaLnBrk="1" latinLnBrk="0" hangingPunct="1">
        <a:spcBef>
          <a:spcPct val="0"/>
        </a:spcBef>
        <a:buNone/>
        <a:defRPr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1pPr>
      <a:lvl2pPr marL="847483" indent="-325955" algn="l" defTabSz="104305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zh-TW"/>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810196" y="1260351"/>
            <a:ext cx="9361040" cy="1620771"/>
          </a:xfrm>
        </p:spPr>
        <p:txBody>
          <a:bodyPr>
            <a:normAutofit/>
          </a:bodyPr>
          <a:lstStyle/>
          <a:p>
            <a:r>
              <a:rPr lang="zh-TW" altLang="en-US" sz="4800" b="1" spc="300" dirty="0" smtClean="0">
                <a:solidFill>
                  <a:srgbClr val="002060"/>
                </a:solidFill>
                <a:latin typeface="標楷體" panose="03000509000000000000" pitchFamily="65" charset="-120"/>
                <a:ea typeface="標楷體" panose="03000509000000000000" pitchFamily="65" charset="-120"/>
              </a:rPr>
              <a:t>行政人員座談會</a:t>
            </a:r>
            <a:r>
              <a:rPr lang="en-US" altLang="zh-TW" sz="4800" b="1" spc="300" dirty="0">
                <a:solidFill>
                  <a:srgbClr val="002060"/>
                </a:solidFill>
                <a:latin typeface="標楷體" panose="03000509000000000000" pitchFamily="65" charset="-120"/>
                <a:ea typeface="標楷體" panose="03000509000000000000" pitchFamily="65" charset="-120"/>
              </a:rPr>
              <a:t/>
            </a:r>
            <a:br>
              <a:rPr lang="en-US" altLang="zh-TW" sz="4800" b="1" spc="300" dirty="0">
                <a:solidFill>
                  <a:srgbClr val="002060"/>
                </a:solidFill>
                <a:latin typeface="標楷體" panose="03000509000000000000" pitchFamily="65" charset="-120"/>
                <a:ea typeface="標楷體" panose="03000509000000000000" pitchFamily="65" charset="-120"/>
              </a:rPr>
            </a:br>
            <a:r>
              <a:rPr lang="zh-TW" altLang="en-US" sz="4800" b="1" spc="300" dirty="0" smtClean="0">
                <a:solidFill>
                  <a:srgbClr val="002060"/>
                </a:solidFill>
                <a:latin typeface="標楷體" panose="03000509000000000000" pitchFamily="65" charset="-120"/>
                <a:ea typeface="標楷體" panose="03000509000000000000" pitchFamily="65" charset="-120"/>
              </a:rPr>
              <a:t>綜計組案例</a:t>
            </a:r>
            <a:r>
              <a:rPr lang="zh-TW" altLang="en-US" sz="4800" b="1" spc="300" dirty="0">
                <a:solidFill>
                  <a:srgbClr val="002060"/>
                </a:solidFill>
                <a:latin typeface="標楷體" panose="03000509000000000000" pitchFamily="65" charset="-120"/>
                <a:ea typeface="標楷體" panose="03000509000000000000" pitchFamily="65" charset="-120"/>
              </a:rPr>
              <a:t>分享暨宣導事項</a:t>
            </a:r>
            <a:endParaRPr lang="zh-TW" altLang="en-US" sz="4800" dirty="0">
              <a:solidFill>
                <a:srgbClr val="002060"/>
              </a:solidFill>
              <a:latin typeface="標楷體" panose="03000509000000000000" pitchFamily="65" charset="-120"/>
              <a:ea typeface="標楷體" panose="03000509000000000000" pitchFamily="65" charset="-120"/>
            </a:endParaRPr>
          </a:p>
        </p:txBody>
      </p:sp>
      <p:sp>
        <p:nvSpPr>
          <p:cNvPr id="3" name="副標題 2"/>
          <p:cNvSpPr>
            <a:spLocks noGrp="1"/>
          </p:cNvSpPr>
          <p:nvPr>
            <p:ph type="subTitle" idx="1"/>
          </p:nvPr>
        </p:nvSpPr>
        <p:spPr>
          <a:xfrm>
            <a:off x="3906540" y="5220791"/>
            <a:ext cx="6408712" cy="1584177"/>
          </a:xfrm>
        </p:spPr>
        <p:txBody>
          <a:bodyPr>
            <a:normAutofit/>
          </a:bodyPr>
          <a:lstStyle/>
          <a:p>
            <a:pPr lvl="0" defTabSz="914400"/>
            <a:r>
              <a:rPr lang="zh-TW" altLang="en-US" sz="3600" b="1" dirty="0" smtClean="0">
                <a:solidFill>
                  <a:srgbClr val="00206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綜計組</a:t>
            </a:r>
            <a:endParaRPr lang="en-US" altLang="zh-TW" sz="3600" b="1" dirty="0" smtClean="0">
              <a:solidFill>
                <a:srgbClr val="00206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endParaRPr>
          </a:p>
          <a:p>
            <a:pPr lvl="0" defTabSz="914400"/>
            <a:r>
              <a:rPr lang="en-US" altLang="zh-TW" sz="3600" b="1" dirty="0" smtClean="0">
                <a:solidFill>
                  <a:srgbClr val="00206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106</a:t>
            </a:r>
            <a:r>
              <a:rPr lang="zh-TW" altLang="en-US" sz="3600" b="1" dirty="0" smtClean="0">
                <a:solidFill>
                  <a:srgbClr val="00206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年</a:t>
            </a:r>
            <a:r>
              <a:rPr lang="en-US" altLang="zh-TW" sz="3600" b="1" dirty="0" smtClean="0">
                <a:solidFill>
                  <a:srgbClr val="00206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6</a:t>
            </a:r>
            <a:r>
              <a:rPr lang="zh-TW" altLang="en-US" sz="3600" b="1" dirty="0" smtClean="0">
                <a:solidFill>
                  <a:srgbClr val="00206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月</a:t>
            </a:r>
            <a:r>
              <a:rPr lang="en-US" altLang="zh-TW" sz="3600" b="1" dirty="0" smtClean="0">
                <a:solidFill>
                  <a:srgbClr val="00206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27</a:t>
            </a:r>
            <a:r>
              <a:rPr lang="zh-TW" altLang="en-US" sz="3600" b="1" dirty="0" smtClean="0">
                <a:solidFill>
                  <a:srgbClr val="00206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日</a:t>
            </a:r>
            <a:endParaRPr lang="zh-TW" altLang="en-US" sz="3600" b="1" dirty="0">
              <a:solidFill>
                <a:srgbClr val="00206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B3AAAEA7-8BCE-4301-A51E-CEE06A27A943}" type="slidenum">
              <a:rPr lang="zh-TW" altLang="en-US" smtClean="0"/>
              <a:t>1</a:t>
            </a:fld>
            <a:endParaRPr lang="zh-TW" altLang="en-US"/>
          </a:p>
        </p:txBody>
      </p:sp>
    </p:spTree>
    <p:extLst>
      <p:ext uri="{BB962C8B-B14F-4D97-AF65-F5344CB8AC3E}">
        <p14:creationId xmlns:p14="http://schemas.microsoft.com/office/powerpoint/2010/main" val="16788754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b="1" dirty="0" smtClean="0">
                <a:solidFill>
                  <a:srgbClr val="FF0000"/>
                </a:solidFill>
                <a:latin typeface="標楷體" panose="03000509000000000000" pitchFamily="65" charset="-120"/>
                <a:ea typeface="標楷體" panose="03000509000000000000" pitchFamily="65" charset="-120"/>
              </a:rPr>
              <a:t>三、</a:t>
            </a:r>
            <a:r>
              <a:rPr lang="zh-TW" altLang="en-US" sz="3600" b="1" dirty="0">
                <a:solidFill>
                  <a:srgbClr val="FF0000"/>
                </a:solidFill>
                <a:latin typeface="標楷體" panose="03000509000000000000" pitchFamily="65" charset="-120"/>
                <a:ea typeface="標楷體" panose="03000509000000000000" pitchFamily="65" charset="-120"/>
              </a:rPr>
              <a:t>宣導安裝可編輯</a:t>
            </a:r>
            <a:r>
              <a:rPr lang="en-US" altLang="zh-TW" sz="3600" b="1" dirty="0">
                <a:solidFill>
                  <a:srgbClr val="FF0000"/>
                </a:solidFill>
                <a:latin typeface="標楷體" panose="03000509000000000000" pitchFamily="65" charset="-120"/>
                <a:ea typeface="標楷體" panose="03000509000000000000" pitchFamily="65" charset="-120"/>
              </a:rPr>
              <a:t>ODF-CNS15251</a:t>
            </a:r>
            <a:r>
              <a:rPr lang="zh-TW" altLang="en-US" sz="3600" b="1" dirty="0">
                <a:solidFill>
                  <a:srgbClr val="FF0000"/>
                </a:solidFill>
                <a:latin typeface="標楷體" panose="03000509000000000000" pitchFamily="65" charset="-120"/>
                <a:ea typeface="標楷體" panose="03000509000000000000" pitchFamily="65" charset="-120"/>
              </a:rPr>
              <a:t>文書軟體</a:t>
            </a:r>
            <a:endParaRPr lang="zh-TW" altLang="en-US" sz="3600" dirty="0"/>
          </a:p>
        </p:txBody>
      </p:sp>
      <p:sp>
        <p:nvSpPr>
          <p:cNvPr id="3" name="投影片編號版面配置區 2"/>
          <p:cNvSpPr>
            <a:spLocks noGrp="1"/>
          </p:cNvSpPr>
          <p:nvPr>
            <p:ph type="sldNum" sz="quarter" idx="12"/>
          </p:nvPr>
        </p:nvSpPr>
        <p:spPr/>
        <p:txBody>
          <a:bodyPr/>
          <a:lstStyle/>
          <a:p>
            <a:fld id="{B3AAAEA7-8BCE-4301-A51E-CEE06A27A943}" type="slidenum">
              <a:rPr lang="zh-TW" altLang="en-US" smtClean="0"/>
              <a:t>10</a:t>
            </a:fld>
            <a:endParaRPr lang="zh-TW" altLang="en-US"/>
          </a:p>
        </p:txBody>
      </p:sp>
      <p:sp>
        <p:nvSpPr>
          <p:cNvPr id="4" name="文字方塊 3"/>
          <p:cNvSpPr txBox="1"/>
          <p:nvPr/>
        </p:nvSpPr>
        <p:spPr>
          <a:xfrm>
            <a:off x="954212" y="1560572"/>
            <a:ext cx="9217024" cy="3416320"/>
          </a:xfrm>
          <a:prstGeom prst="rect">
            <a:avLst/>
          </a:prstGeom>
          <a:noFill/>
        </p:spPr>
        <p:txBody>
          <a:bodyPr wrap="square" rtlCol="0">
            <a:spAutoFit/>
          </a:bodyPr>
          <a:lstStyle/>
          <a:p>
            <a:pPr marL="342900" indent="-342900">
              <a:buFont typeface="Wingdings" panose="05000000000000000000" pitchFamily="2" charset="2"/>
              <a:buChar char="l"/>
            </a:pPr>
            <a:r>
              <a:rPr lang="zh-TW" altLang="en-US" sz="2400" dirty="0" smtClean="0">
                <a:solidFill>
                  <a:srgbClr val="0000CC"/>
                </a:solidFill>
                <a:latin typeface="標楷體" panose="03000509000000000000" pitchFamily="65" charset="-120"/>
                <a:ea typeface="標楷體" panose="03000509000000000000" pitchFamily="65" charset="-120"/>
              </a:rPr>
              <a:t>緣由</a:t>
            </a:r>
            <a:r>
              <a:rPr lang="en-US" altLang="zh-TW" sz="2400" dirty="0" smtClean="0">
                <a:solidFill>
                  <a:srgbClr val="0000CC"/>
                </a:solidFill>
                <a:latin typeface="標楷體" panose="03000509000000000000" pitchFamily="65" charset="-120"/>
                <a:ea typeface="標楷體" panose="03000509000000000000" pitchFamily="65" charset="-120"/>
              </a:rPr>
              <a:t>:</a:t>
            </a:r>
            <a:br>
              <a:rPr lang="en-US" altLang="zh-TW" sz="2400" dirty="0" smtClean="0">
                <a:solidFill>
                  <a:srgbClr val="0000CC"/>
                </a:solidFill>
                <a:latin typeface="標楷體" panose="03000509000000000000" pitchFamily="65" charset="-120"/>
                <a:ea typeface="標楷體" panose="03000509000000000000" pitchFamily="65" charset="-120"/>
              </a:rPr>
            </a:br>
            <a:r>
              <a:rPr lang="zh-TW" altLang="en-US" sz="2400" dirty="0" smtClean="0">
                <a:solidFill>
                  <a:srgbClr val="0000CC"/>
                </a:solidFill>
                <a:latin typeface="標楷體" panose="03000509000000000000" pitchFamily="65" charset="-120"/>
                <a:ea typeface="標楷體" panose="03000509000000000000" pitchFamily="65" charset="-120"/>
              </a:rPr>
              <a:t>配合國發會執行「</a:t>
            </a:r>
            <a:r>
              <a:rPr lang="zh-TW" altLang="en-US" sz="2400" dirty="0">
                <a:solidFill>
                  <a:srgbClr val="0000CC"/>
                </a:solidFill>
                <a:latin typeface="標楷體" panose="03000509000000000000" pitchFamily="65" charset="-120"/>
                <a:ea typeface="標楷體" panose="03000509000000000000" pitchFamily="65" charset="-120"/>
              </a:rPr>
              <a:t>推動</a:t>
            </a:r>
            <a:r>
              <a:rPr lang="en-US" altLang="zh-TW" sz="2400" dirty="0">
                <a:solidFill>
                  <a:srgbClr val="0000CC"/>
                </a:solidFill>
                <a:latin typeface="標楷體" panose="03000509000000000000" pitchFamily="65" charset="-120"/>
                <a:ea typeface="標楷體" panose="03000509000000000000" pitchFamily="65" charset="-120"/>
              </a:rPr>
              <a:t>ODF-CNS15251</a:t>
            </a:r>
            <a:r>
              <a:rPr lang="zh-TW" altLang="en-US" sz="2400" dirty="0">
                <a:solidFill>
                  <a:srgbClr val="0000CC"/>
                </a:solidFill>
                <a:latin typeface="標楷體" panose="03000509000000000000" pitchFamily="65" charset="-120"/>
                <a:ea typeface="標楷體" panose="03000509000000000000" pitchFamily="65" charset="-120"/>
              </a:rPr>
              <a:t>為政府文件標準格式實施計畫」時程，各機關應於</a:t>
            </a:r>
            <a:r>
              <a:rPr lang="en-US" altLang="zh-TW" sz="2400" dirty="0">
                <a:solidFill>
                  <a:srgbClr val="0000CC"/>
                </a:solidFill>
                <a:latin typeface="標楷體" panose="03000509000000000000" pitchFamily="65" charset="-120"/>
                <a:ea typeface="標楷體" panose="03000509000000000000" pitchFamily="65" charset="-120"/>
              </a:rPr>
              <a:t>106</a:t>
            </a:r>
            <a:r>
              <a:rPr lang="zh-TW" altLang="en-US" sz="2400" dirty="0">
                <a:solidFill>
                  <a:srgbClr val="0000CC"/>
                </a:solidFill>
                <a:latin typeface="標楷體" panose="03000509000000000000" pitchFamily="65" charset="-120"/>
                <a:ea typeface="標楷體" panose="03000509000000000000" pitchFamily="65" charset="-120"/>
              </a:rPr>
              <a:t>年</a:t>
            </a:r>
            <a:r>
              <a:rPr lang="en-US" altLang="zh-TW" sz="2400" dirty="0">
                <a:solidFill>
                  <a:srgbClr val="0000CC"/>
                </a:solidFill>
                <a:latin typeface="標楷體" panose="03000509000000000000" pitchFamily="65" charset="-120"/>
                <a:ea typeface="標楷體" panose="03000509000000000000" pitchFamily="65" charset="-120"/>
              </a:rPr>
              <a:t>12</a:t>
            </a:r>
            <a:r>
              <a:rPr lang="zh-TW" altLang="en-US" sz="2400" dirty="0">
                <a:solidFill>
                  <a:srgbClr val="0000CC"/>
                </a:solidFill>
                <a:latin typeface="標楷體" panose="03000509000000000000" pitchFamily="65" charset="-120"/>
                <a:ea typeface="標楷體" panose="03000509000000000000" pitchFamily="65" charset="-120"/>
              </a:rPr>
              <a:t>月前完成「全面安裝可編輯</a:t>
            </a:r>
            <a:r>
              <a:rPr lang="en-US" altLang="zh-TW" sz="2400" dirty="0">
                <a:solidFill>
                  <a:srgbClr val="0000CC"/>
                </a:solidFill>
                <a:latin typeface="標楷體" panose="03000509000000000000" pitchFamily="65" charset="-120"/>
                <a:ea typeface="標楷體" panose="03000509000000000000" pitchFamily="65" charset="-120"/>
              </a:rPr>
              <a:t>ODF-CNS15251</a:t>
            </a:r>
            <a:r>
              <a:rPr lang="zh-TW" altLang="en-US" sz="2400" dirty="0">
                <a:solidFill>
                  <a:srgbClr val="0000CC"/>
                </a:solidFill>
                <a:latin typeface="標楷體" panose="03000509000000000000" pitchFamily="65" charset="-120"/>
                <a:ea typeface="標楷體" panose="03000509000000000000" pitchFamily="65" charset="-120"/>
              </a:rPr>
              <a:t>文書軟體及輔導應用」。</a:t>
            </a:r>
            <a:endParaRPr lang="en-US" altLang="zh-TW" sz="2400" dirty="0" smtClean="0">
              <a:solidFill>
                <a:srgbClr val="0000CC"/>
              </a:solidFill>
              <a:latin typeface="標楷體" panose="03000509000000000000" pitchFamily="65" charset="-120"/>
              <a:ea typeface="標楷體" panose="03000509000000000000" pitchFamily="65" charset="-120"/>
            </a:endParaRPr>
          </a:p>
          <a:p>
            <a:pPr marL="342900" indent="-342900">
              <a:buFont typeface="Wingdings" panose="05000000000000000000" pitchFamily="2" charset="2"/>
              <a:buChar char="l"/>
            </a:pPr>
            <a:r>
              <a:rPr lang="zh-TW" altLang="en-US" sz="2400" dirty="0" smtClean="0">
                <a:latin typeface="標楷體" panose="03000509000000000000" pitchFamily="65" charset="-120"/>
                <a:ea typeface="標楷體" panose="03000509000000000000" pitchFamily="65" charset="-120"/>
              </a:rPr>
              <a:t>辦理現況</a:t>
            </a:r>
            <a:r>
              <a:rPr lang="en-US" altLang="zh-TW" sz="2400" dirty="0" smtClean="0">
                <a:latin typeface="標楷體" panose="03000509000000000000" pitchFamily="65" charset="-120"/>
                <a:ea typeface="標楷體" panose="03000509000000000000" pitchFamily="65" charset="-120"/>
              </a:rPr>
              <a:t>:</a:t>
            </a:r>
            <a:endParaRPr lang="en-US" altLang="zh-TW" sz="2400" dirty="0">
              <a:latin typeface="標楷體" panose="03000509000000000000" pitchFamily="65" charset="-120"/>
              <a:ea typeface="標楷體" panose="03000509000000000000" pitchFamily="65" charset="-120"/>
            </a:endParaRPr>
          </a:p>
          <a:p>
            <a:pPr lvl="1"/>
            <a:r>
              <a:rPr lang="zh-TW" altLang="en-US" sz="2400" dirty="0" smtClean="0">
                <a:latin typeface="標楷體" panose="03000509000000000000" pitchFamily="65" charset="-120"/>
                <a:ea typeface="標楷體" panose="03000509000000000000" pitchFamily="65" charset="-120"/>
                <a:sym typeface="Wingdings 2"/>
              </a:rPr>
              <a:t></a:t>
            </a:r>
            <a:r>
              <a:rPr lang="zh-TW" altLang="en-US" sz="2400" dirty="0" smtClean="0">
                <a:latin typeface="標楷體" panose="03000509000000000000" pitchFamily="65" charset="-120"/>
                <a:ea typeface="標楷體" panose="03000509000000000000" pitchFamily="65" charset="-120"/>
              </a:rPr>
              <a:t>今</a:t>
            </a:r>
            <a:r>
              <a:rPr lang="en-US" altLang="zh-TW" sz="2400" dirty="0">
                <a:latin typeface="標楷體" panose="03000509000000000000" pitchFamily="65" charset="-120"/>
                <a:ea typeface="標楷體" panose="03000509000000000000" pitchFamily="65" charset="-120"/>
              </a:rPr>
              <a:t>(106)</a:t>
            </a:r>
            <a:r>
              <a:rPr lang="zh-TW" altLang="en-US" sz="2400" dirty="0">
                <a:latin typeface="標楷體" panose="03000509000000000000" pitchFamily="65" charset="-120"/>
                <a:ea typeface="標楷體" panose="03000509000000000000" pitchFamily="65" charset="-120"/>
              </a:rPr>
              <a:t>年</a:t>
            </a:r>
            <a:r>
              <a:rPr lang="en-US" altLang="zh-TW" sz="2400" dirty="0">
                <a:latin typeface="標楷體" panose="03000509000000000000" pitchFamily="65" charset="-120"/>
                <a:ea typeface="標楷體" panose="03000509000000000000" pitchFamily="65" charset="-120"/>
              </a:rPr>
              <a:t>2</a:t>
            </a:r>
            <a:r>
              <a:rPr lang="zh-TW" altLang="en-US" sz="2400" dirty="0">
                <a:latin typeface="標楷體" panose="03000509000000000000" pitchFamily="65" charset="-120"/>
                <a:ea typeface="標楷體" panose="03000509000000000000" pitchFamily="65" charset="-120"/>
              </a:rPr>
              <a:t>月為提高本所安裝率，於所内網站</a:t>
            </a:r>
            <a:r>
              <a:rPr lang="zh-TW" altLang="en-US" sz="2400" dirty="0" smtClean="0">
                <a:latin typeface="標楷體" panose="03000509000000000000" pitchFamily="65" charset="-120"/>
                <a:ea typeface="標楷體" panose="03000509000000000000" pitchFamily="65" charset="-120"/>
              </a:rPr>
              <a:t>公告請</a:t>
            </a:r>
            <a:r>
              <a:rPr lang="zh-TW" altLang="en-US" sz="2400" dirty="0">
                <a:latin typeface="標楷體" panose="03000509000000000000" pitchFamily="65" charset="-120"/>
                <a:ea typeface="標楷體" panose="03000509000000000000" pitchFamily="65" charset="-120"/>
              </a:rPr>
              <a:t>同仁自行安裝</a:t>
            </a:r>
            <a:r>
              <a:rPr lang="zh-TW" altLang="en-US" sz="2400" dirty="0" smtClean="0">
                <a:latin typeface="標楷體" panose="03000509000000000000" pitchFamily="65" charset="-120"/>
                <a:ea typeface="標楷體" panose="03000509000000000000" pitchFamily="65" charset="-120"/>
              </a:rPr>
              <a:t>軟體。</a:t>
            </a:r>
            <a:endParaRPr lang="en-US" altLang="zh-TW" sz="2400" dirty="0">
              <a:latin typeface="標楷體" panose="03000509000000000000" pitchFamily="65" charset="-120"/>
              <a:ea typeface="標楷體" panose="03000509000000000000" pitchFamily="65" charset="-120"/>
            </a:endParaRPr>
          </a:p>
          <a:p>
            <a:pPr marL="342900" indent="-342900">
              <a:buFont typeface="Wingdings" panose="05000000000000000000" pitchFamily="2" charset="2"/>
              <a:buChar char="l"/>
            </a:pPr>
            <a:r>
              <a:rPr lang="zh-TW" altLang="en-US" sz="2400" dirty="0" smtClean="0">
                <a:solidFill>
                  <a:srgbClr val="0000CC"/>
                </a:solidFill>
                <a:latin typeface="標楷體" panose="03000509000000000000" pitchFamily="65" charset="-120"/>
                <a:ea typeface="標楷體" panose="03000509000000000000" pitchFamily="65" charset="-120"/>
              </a:rPr>
              <a:t>宣導事項</a:t>
            </a:r>
            <a:r>
              <a:rPr lang="en-US" altLang="zh-TW" sz="2400" dirty="0" smtClean="0">
                <a:solidFill>
                  <a:srgbClr val="0000CC"/>
                </a:solidFill>
                <a:latin typeface="標楷體" panose="03000509000000000000" pitchFamily="65" charset="-120"/>
                <a:ea typeface="標楷體" panose="03000509000000000000" pitchFamily="65" charset="-120"/>
              </a:rPr>
              <a:t>:</a:t>
            </a:r>
            <a:br>
              <a:rPr lang="en-US" altLang="zh-TW" sz="2400" dirty="0" smtClean="0">
                <a:solidFill>
                  <a:srgbClr val="0000CC"/>
                </a:solidFill>
                <a:latin typeface="標楷體" panose="03000509000000000000" pitchFamily="65" charset="-120"/>
                <a:ea typeface="標楷體" panose="03000509000000000000" pitchFamily="65" charset="-120"/>
              </a:rPr>
            </a:br>
            <a:r>
              <a:rPr lang="zh-TW" altLang="en-US" sz="2400" dirty="0" smtClean="0">
                <a:solidFill>
                  <a:srgbClr val="0000CC"/>
                </a:solidFill>
                <a:latin typeface="標楷體" panose="03000509000000000000" pitchFamily="65" charset="-120"/>
                <a:ea typeface="標楷體" panose="03000509000000000000" pitchFamily="65" charset="-120"/>
              </a:rPr>
              <a:t>請</a:t>
            </a:r>
            <a:r>
              <a:rPr lang="zh-TW" altLang="en-US" sz="2400" dirty="0">
                <a:solidFill>
                  <a:srgbClr val="0000CC"/>
                </a:solidFill>
                <a:latin typeface="標楷體" panose="03000509000000000000" pitchFamily="65" charset="-120"/>
                <a:ea typeface="標楷體" panose="03000509000000000000" pitchFamily="65" charset="-120"/>
              </a:rPr>
              <a:t>各單位行政官及單位主管</a:t>
            </a:r>
            <a:r>
              <a:rPr lang="zh-TW" altLang="en-US" sz="2400" dirty="0" smtClean="0">
                <a:solidFill>
                  <a:srgbClr val="0000CC"/>
                </a:solidFill>
                <a:latin typeface="標楷體" panose="03000509000000000000" pitchFamily="65" charset="-120"/>
                <a:ea typeface="標楷體" panose="03000509000000000000" pitchFamily="65" charset="-120"/>
              </a:rPr>
              <a:t>協助加強宣導請同仁安裝</a:t>
            </a:r>
            <a:r>
              <a:rPr lang="zh-TW" altLang="en-US" sz="2400" dirty="0">
                <a:solidFill>
                  <a:srgbClr val="0000CC"/>
                </a:solidFill>
                <a:latin typeface="標楷體" panose="03000509000000000000" pitchFamily="65" charset="-120"/>
                <a:ea typeface="標楷體" panose="03000509000000000000" pitchFamily="65" charset="-120"/>
              </a:rPr>
              <a:t>。</a:t>
            </a:r>
            <a:endParaRPr lang="en-US" altLang="zh-TW" sz="2400" dirty="0">
              <a:solidFill>
                <a:srgbClr val="0000CC"/>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3332547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6600" b="1" dirty="0" smtClean="0">
                <a:latin typeface="標楷體" panose="03000509000000000000" pitchFamily="65" charset="-120"/>
                <a:ea typeface="標楷體" panose="03000509000000000000" pitchFamily="65" charset="-120"/>
                <a:cs typeface="Times New Roman" panose="02020603050405020304" pitchFamily="18" charset="0"/>
              </a:rPr>
              <a:t>謝謝聆聽 </a:t>
            </a:r>
            <a:r>
              <a:rPr lang="en-US" altLang="zh-TW" sz="6600" b="1" dirty="0" smtClean="0">
                <a:latin typeface="標楷體" panose="03000509000000000000" pitchFamily="65" charset="-120"/>
                <a:ea typeface="標楷體" panose="03000509000000000000" pitchFamily="65" charset="-120"/>
                <a:cs typeface="Times New Roman" panose="02020603050405020304" pitchFamily="18" charset="0"/>
              </a:rPr>
              <a:t>!</a:t>
            </a:r>
            <a:endParaRPr lang="zh-TW" altLang="en-US" sz="6600" b="1" dirty="0">
              <a:latin typeface="標楷體" panose="03000509000000000000" pitchFamily="65" charset="-120"/>
              <a:ea typeface="標楷體" panose="03000509000000000000" pitchFamily="65" charset="-120"/>
              <a:cs typeface="Times New Roman" panose="02020603050405020304" pitchFamily="18" charset="0"/>
            </a:endParaRPr>
          </a:p>
        </p:txBody>
      </p:sp>
      <p:sp>
        <p:nvSpPr>
          <p:cNvPr id="3" name="投影片編號版面配置區 2"/>
          <p:cNvSpPr>
            <a:spLocks noGrp="1"/>
          </p:cNvSpPr>
          <p:nvPr>
            <p:ph type="sldNum" sz="quarter" idx="12"/>
          </p:nvPr>
        </p:nvSpPr>
        <p:spPr/>
        <p:txBody>
          <a:bodyPr/>
          <a:lstStyle/>
          <a:p>
            <a:fld id="{B3AAAEA7-8BCE-4301-A51E-CEE06A27A943}" type="slidenum">
              <a:rPr lang="zh-TW" altLang="en-US" smtClean="0"/>
              <a:t>11</a:t>
            </a:fld>
            <a:endParaRPr lang="zh-TW" altLang="en-US"/>
          </a:p>
        </p:txBody>
      </p:sp>
    </p:spTree>
    <p:extLst>
      <p:ext uri="{BB962C8B-B14F-4D97-AF65-F5344CB8AC3E}">
        <p14:creationId xmlns:p14="http://schemas.microsoft.com/office/powerpoint/2010/main" val="20466539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94172" y="252239"/>
            <a:ext cx="9624060" cy="1260211"/>
          </a:xfrm>
        </p:spPr>
        <p:txBody>
          <a:bodyPr>
            <a:normAutofit/>
          </a:bodyPr>
          <a:lstStyle/>
          <a:p>
            <a:r>
              <a:rPr lang="zh-TW" altLang="en-US" sz="3600" b="1" dirty="0">
                <a:solidFill>
                  <a:srgbClr val="FF0000"/>
                </a:solidFill>
                <a:latin typeface="標楷體" panose="03000509000000000000" pitchFamily="65" charset="-120"/>
                <a:ea typeface="標楷體" panose="03000509000000000000" pitchFamily="65" charset="-120"/>
              </a:rPr>
              <a:t>一</a:t>
            </a:r>
            <a:r>
              <a:rPr lang="zh-TW" altLang="en-US" sz="3600" b="1" dirty="0" smtClean="0">
                <a:solidFill>
                  <a:srgbClr val="FF0000"/>
                </a:solidFill>
                <a:latin typeface="標楷體" panose="03000509000000000000" pitchFamily="65" charset="-120"/>
                <a:ea typeface="標楷體" panose="03000509000000000000" pitchFamily="65" charset="-120"/>
              </a:rPr>
              <a:t>、外委計畫經費之預算編列方式已調整</a:t>
            </a:r>
            <a:endParaRPr lang="zh-TW" altLang="en-US" sz="3600" b="1" dirty="0">
              <a:solidFill>
                <a:srgbClr val="FF0000"/>
              </a:solidFill>
              <a:latin typeface="標楷體" panose="03000509000000000000" pitchFamily="65" charset="-120"/>
              <a:ea typeface="標楷體" panose="03000509000000000000" pitchFamily="65" charset="-120"/>
            </a:endParaRPr>
          </a:p>
        </p:txBody>
      </p:sp>
      <p:sp>
        <p:nvSpPr>
          <p:cNvPr id="3" name="投影片編號版面配置區 2"/>
          <p:cNvSpPr>
            <a:spLocks noGrp="1"/>
          </p:cNvSpPr>
          <p:nvPr>
            <p:ph type="sldNum" sz="quarter" idx="12"/>
          </p:nvPr>
        </p:nvSpPr>
        <p:spPr/>
        <p:txBody>
          <a:bodyPr/>
          <a:lstStyle/>
          <a:p>
            <a:fld id="{B3AAAEA7-8BCE-4301-A51E-CEE06A27A943}" type="slidenum">
              <a:rPr lang="zh-TW" altLang="en-US" smtClean="0"/>
              <a:t>2</a:t>
            </a:fld>
            <a:endParaRPr lang="zh-TW" altLang="en-US"/>
          </a:p>
        </p:txBody>
      </p:sp>
      <p:sp>
        <p:nvSpPr>
          <p:cNvPr id="21" name="文字方塊 20"/>
          <p:cNvSpPr txBox="1"/>
          <p:nvPr/>
        </p:nvSpPr>
        <p:spPr>
          <a:xfrm>
            <a:off x="1026220" y="1454757"/>
            <a:ext cx="9217024" cy="830997"/>
          </a:xfrm>
          <a:prstGeom prst="rect">
            <a:avLst/>
          </a:prstGeom>
          <a:solidFill>
            <a:srgbClr val="33CC33"/>
          </a:solidFill>
        </p:spPr>
        <p:txBody>
          <a:bodyPr wrap="square" rtlCol="0">
            <a:spAutoFit/>
          </a:bodyPr>
          <a:lstStyle/>
          <a:p>
            <a:pPr algn="ctr"/>
            <a:r>
              <a:rPr lang="zh-TW" altLang="en-US" sz="2400" dirty="0" smtClean="0">
                <a:latin typeface="標楷體" panose="03000509000000000000" pitchFamily="65" charset="-120"/>
                <a:ea typeface="標楷體" panose="03000509000000000000" pitchFamily="65" charset="-120"/>
              </a:rPr>
              <a:t>原</a:t>
            </a:r>
            <a:r>
              <a:rPr lang="zh-TW" altLang="en-US" sz="2400" dirty="0">
                <a:latin typeface="標楷體" panose="03000509000000000000" pitchFamily="65" charset="-120"/>
                <a:ea typeface="標楷體" panose="03000509000000000000" pitchFamily="65" charset="-120"/>
              </a:rPr>
              <a:t>能會</a:t>
            </a:r>
            <a:r>
              <a:rPr lang="en-US" altLang="zh-TW" sz="2400" dirty="0">
                <a:latin typeface="標楷體" panose="03000509000000000000" pitchFamily="65" charset="-120"/>
                <a:ea typeface="標楷體" panose="03000509000000000000" pitchFamily="65" charset="-120"/>
              </a:rPr>
              <a:t>106</a:t>
            </a:r>
            <a:r>
              <a:rPr lang="zh-TW" altLang="en-US" sz="2400" dirty="0">
                <a:latin typeface="標楷體" panose="03000509000000000000" pitchFamily="65" charset="-120"/>
                <a:ea typeface="標楷體" panose="03000509000000000000" pitchFamily="65" charset="-120"/>
              </a:rPr>
              <a:t>年</a:t>
            </a:r>
            <a:r>
              <a:rPr lang="en-US" altLang="zh-TW" sz="2400" dirty="0">
                <a:latin typeface="標楷體" panose="03000509000000000000" pitchFamily="65" charset="-120"/>
                <a:ea typeface="標楷體" panose="03000509000000000000" pitchFamily="65" charset="-120"/>
              </a:rPr>
              <a:t>6</a:t>
            </a:r>
            <a:r>
              <a:rPr lang="zh-TW" altLang="en-US" sz="2400" dirty="0">
                <a:latin typeface="標楷體" panose="03000509000000000000" pitchFamily="65" charset="-120"/>
                <a:ea typeface="標楷體" panose="03000509000000000000" pitchFamily="65" charset="-120"/>
              </a:rPr>
              <a:t>月</a:t>
            </a:r>
            <a:r>
              <a:rPr lang="en-US" altLang="zh-TW" sz="2400" dirty="0">
                <a:latin typeface="標楷體" panose="03000509000000000000" pitchFamily="65" charset="-120"/>
                <a:ea typeface="標楷體" panose="03000509000000000000" pitchFamily="65" charset="-120"/>
              </a:rPr>
              <a:t>1</a:t>
            </a:r>
            <a:r>
              <a:rPr lang="zh-TW" altLang="en-US" sz="2400" dirty="0">
                <a:latin typeface="標楷體" panose="03000509000000000000" pitchFamily="65" charset="-120"/>
                <a:ea typeface="標楷體" panose="03000509000000000000" pitchFamily="65" charset="-120"/>
              </a:rPr>
              <a:t>日函囑本所委託計畫經費之預算編列方式</a:t>
            </a:r>
            <a:r>
              <a:rPr lang="zh-TW" altLang="en-US" sz="2400" dirty="0" smtClean="0">
                <a:latin typeface="標楷體" panose="03000509000000000000" pitchFamily="65" charset="-120"/>
                <a:ea typeface="標楷體" panose="03000509000000000000" pitchFamily="65" charset="-120"/>
              </a:rPr>
              <a:t>，</a:t>
            </a:r>
            <a:endParaRPr lang="en-US" altLang="zh-TW" sz="2400" dirty="0" smtClean="0">
              <a:latin typeface="標楷體" panose="03000509000000000000" pitchFamily="65" charset="-120"/>
              <a:ea typeface="標楷體" panose="03000509000000000000" pitchFamily="65" charset="-120"/>
            </a:endParaRPr>
          </a:p>
          <a:p>
            <a:pPr algn="ctr"/>
            <a:r>
              <a:rPr lang="zh-TW" altLang="en-US" sz="2400" dirty="0" smtClean="0">
                <a:latin typeface="標楷體" panose="03000509000000000000" pitchFamily="65" charset="-120"/>
                <a:ea typeface="標楷體" panose="03000509000000000000" pitchFamily="65" charset="-120"/>
              </a:rPr>
              <a:t>應依主計</a:t>
            </a:r>
            <a:r>
              <a:rPr lang="zh-TW" altLang="en-US" sz="2400" dirty="0">
                <a:latin typeface="標楷體" panose="03000509000000000000" pitchFamily="65" charset="-120"/>
                <a:ea typeface="標楷體" panose="03000509000000000000" pitchFamily="65" charset="-120"/>
              </a:rPr>
              <a:t>總處</a:t>
            </a:r>
            <a:r>
              <a:rPr lang="en-US" altLang="zh-TW" sz="2400" dirty="0">
                <a:latin typeface="標楷體" panose="03000509000000000000" pitchFamily="65" charset="-120"/>
                <a:ea typeface="標楷體" panose="03000509000000000000" pitchFamily="65" charset="-120"/>
              </a:rPr>
              <a:t>101</a:t>
            </a:r>
            <a:r>
              <a:rPr lang="zh-TW" altLang="en-US" sz="2400" dirty="0">
                <a:latin typeface="標楷體" panose="03000509000000000000" pitchFamily="65" charset="-120"/>
                <a:ea typeface="標楷體" panose="03000509000000000000" pitchFamily="65" charset="-120"/>
              </a:rPr>
              <a:t>年</a:t>
            </a:r>
            <a:r>
              <a:rPr lang="en-US" altLang="zh-TW" sz="2400" dirty="0">
                <a:latin typeface="標楷體" panose="03000509000000000000" pitchFamily="65" charset="-120"/>
                <a:ea typeface="標楷體" panose="03000509000000000000" pitchFamily="65" charset="-120"/>
              </a:rPr>
              <a:t>11</a:t>
            </a:r>
            <a:r>
              <a:rPr lang="zh-TW" altLang="en-US" sz="2400" dirty="0">
                <a:latin typeface="標楷體" panose="03000509000000000000" pitchFamily="65" charset="-120"/>
                <a:ea typeface="標楷體" panose="03000509000000000000" pitchFamily="65" charset="-120"/>
              </a:rPr>
              <a:t>月</a:t>
            </a:r>
            <a:r>
              <a:rPr lang="en-US" altLang="zh-TW" sz="2400" dirty="0">
                <a:latin typeface="標楷體" panose="03000509000000000000" pitchFamily="65" charset="-120"/>
                <a:ea typeface="標楷體" panose="03000509000000000000" pitchFamily="65" charset="-120"/>
              </a:rPr>
              <a:t>15</a:t>
            </a:r>
            <a:r>
              <a:rPr lang="zh-TW" altLang="en-US" sz="2400" dirty="0">
                <a:latin typeface="標楷體" panose="03000509000000000000" pitchFamily="65" charset="-120"/>
                <a:ea typeface="標楷體" panose="03000509000000000000" pitchFamily="65" charset="-120"/>
              </a:rPr>
              <a:t>日函示</a:t>
            </a:r>
            <a:r>
              <a:rPr lang="zh-TW" altLang="en-US" sz="2400" dirty="0" smtClean="0">
                <a:latin typeface="標楷體" panose="03000509000000000000" pitchFamily="65" charset="-120"/>
                <a:ea typeface="標楷體" panose="03000509000000000000" pitchFamily="65" charset="-120"/>
              </a:rPr>
              <a:t>辦理</a:t>
            </a:r>
            <a:endParaRPr lang="en-US" altLang="zh-TW" sz="2400" dirty="0">
              <a:latin typeface="標楷體" panose="03000509000000000000" pitchFamily="65" charset="-120"/>
              <a:ea typeface="標楷體" panose="03000509000000000000" pitchFamily="65" charset="-120"/>
            </a:endParaRPr>
          </a:p>
        </p:txBody>
      </p:sp>
      <p:cxnSp>
        <p:nvCxnSpPr>
          <p:cNvPr id="6" name="肘形接點 5"/>
          <p:cNvCxnSpPr>
            <a:stCxn id="21" idx="2"/>
            <a:endCxn id="8" idx="0"/>
          </p:cNvCxnSpPr>
          <p:nvPr/>
        </p:nvCxnSpPr>
        <p:spPr>
          <a:xfrm rot="5400000">
            <a:off x="3717164" y="1359006"/>
            <a:ext cx="990821" cy="2844316"/>
          </a:xfrm>
          <a:prstGeom prst="bentConnector3">
            <a:avLst>
              <a:gd name="adj1" fmla="val 50000"/>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594172" y="3276575"/>
            <a:ext cx="4392488" cy="830997"/>
          </a:xfrm>
          <a:prstGeom prst="rect">
            <a:avLst/>
          </a:prstGeom>
          <a:solidFill>
            <a:schemeClr val="bg1">
              <a:lumMod val="85000"/>
            </a:schemeClr>
          </a:solidFill>
        </p:spPr>
        <p:txBody>
          <a:bodyPr wrap="square">
            <a:spAutoFit/>
          </a:bodyPr>
          <a:lstStyle/>
          <a:p>
            <a:pPr lvl="0"/>
            <a:r>
              <a:rPr lang="zh-TW" altLang="en-US" sz="2400" dirty="0" smtClean="0">
                <a:latin typeface="標楷體" panose="03000509000000000000" pitchFamily="65" charset="-120"/>
                <a:ea typeface="標楷體" panose="03000509000000000000" pitchFamily="65" charset="-120"/>
              </a:rPr>
              <a:t>屬於</a:t>
            </a:r>
            <a:r>
              <a:rPr lang="zh-TW" altLang="en-US" sz="2400" dirty="0">
                <a:latin typeface="標楷體" panose="03000509000000000000" pitchFamily="65" charset="-120"/>
                <a:ea typeface="標楷體" panose="03000509000000000000" pitchFamily="65" charset="-120"/>
              </a:rPr>
              <a:t>委辦性質者其經費之預算一律以「</a:t>
            </a:r>
            <a:r>
              <a:rPr lang="zh-TW" altLang="en-US" sz="2400" b="1" u="sng" dirty="0">
                <a:latin typeface="標楷體" panose="03000509000000000000" pitchFamily="65" charset="-120"/>
                <a:ea typeface="標楷體" panose="03000509000000000000" pitchFamily="65" charset="-120"/>
              </a:rPr>
              <a:t>代收代付</a:t>
            </a:r>
            <a:r>
              <a:rPr lang="zh-TW" altLang="en-US" sz="2400" dirty="0">
                <a:latin typeface="標楷體" panose="03000509000000000000" pitchFamily="65" charset="-120"/>
                <a:ea typeface="標楷體" panose="03000509000000000000" pitchFamily="65" charset="-120"/>
              </a:rPr>
              <a:t>」方式</a:t>
            </a:r>
            <a:r>
              <a:rPr lang="zh-TW" altLang="en-US" sz="2400" dirty="0" smtClean="0">
                <a:latin typeface="標楷體" panose="03000509000000000000" pitchFamily="65" charset="-120"/>
                <a:ea typeface="標楷體" panose="03000509000000000000" pitchFamily="65" charset="-120"/>
              </a:rPr>
              <a:t>編列。</a:t>
            </a:r>
            <a:endParaRPr lang="en-US" altLang="zh-TW" sz="2400" dirty="0">
              <a:latin typeface="標楷體" panose="03000509000000000000" pitchFamily="65" charset="-120"/>
              <a:ea typeface="標楷體" panose="03000509000000000000" pitchFamily="65" charset="-120"/>
            </a:endParaRPr>
          </a:p>
        </p:txBody>
      </p:sp>
      <p:sp>
        <p:nvSpPr>
          <p:cNvPr id="7" name="矩形 6"/>
          <p:cNvSpPr/>
          <p:nvPr/>
        </p:nvSpPr>
        <p:spPr>
          <a:xfrm>
            <a:off x="6066780" y="3202473"/>
            <a:ext cx="4464496" cy="830997"/>
          </a:xfrm>
          <a:prstGeom prst="rect">
            <a:avLst/>
          </a:prstGeom>
          <a:solidFill>
            <a:srgbClr val="FF6699"/>
          </a:solidFill>
        </p:spPr>
        <p:txBody>
          <a:bodyPr wrap="square">
            <a:spAutoFit/>
          </a:bodyPr>
          <a:lstStyle/>
          <a:p>
            <a:pPr lvl="0"/>
            <a:r>
              <a:rPr lang="zh-TW" altLang="en-US" sz="2400" dirty="0" smtClean="0">
                <a:latin typeface="標楷體" panose="03000509000000000000" pitchFamily="65" charset="-120"/>
                <a:ea typeface="標楷體" panose="03000509000000000000" pitchFamily="65" charset="-120"/>
              </a:rPr>
              <a:t>非</a:t>
            </a:r>
            <a:r>
              <a:rPr lang="zh-TW" altLang="en-US" sz="2400" dirty="0">
                <a:latin typeface="標楷體" panose="03000509000000000000" pitchFamily="65" charset="-120"/>
                <a:ea typeface="標楷體" panose="03000509000000000000" pitchFamily="65" charset="-120"/>
              </a:rPr>
              <a:t>屬委辦性質者，其經費之預算則以「</a:t>
            </a:r>
            <a:r>
              <a:rPr lang="zh-TW" altLang="en-US" sz="2400" b="1" u="sng" dirty="0">
                <a:latin typeface="標楷體" panose="03000509000000000000" pitchFamily="65" charset="-120"/>
                <a:ea typeface="標楷體" panose="03000509000000000000" pitchFamily="65" charset="-120"/>
              </a:rPr>
              <a:t>收支並列</a:t>
            </a:r>
            <a:r>
              <a:rPr lang="zh-TW" altLang="en-US" sz="2400" dirty="0">
                <a:latin typeface="標楷體" panose="03000509000000000000" pitchFamily="65" charset="-120"/>
                <a:ea typeface="標楷體" panose="03000509000000000000" pitchFamily="65" charset="-120"/>
              </a:rPr>
              <a:t>」方式編列。 </a:t>
            </a:r>
            <a:endParaRPr lang="en-US" altLang="zh-TW" sz="2400" dirty="0">
              <a:latin typeface="標楷體" panose="03000509000000000000" pitchFamily="65" charset="-120"/>
              <a:ea typeface="標楷體" panose="03000509000000000000" pitchFamily="65" charset="-120"/>
            </a:endParaRPr>
          </a:p>
        </p:txBody>
      </p:sp>
      <p:sp>
        <p:nvSpPr>
          <p:cNvPr id="10" name="矩形 9"/>
          <p:cNvSpPr/>
          <p:nvPr/>
        </p:nvSpPr>
        <p:spPr>
          <a:xfrm>
            <a:off x="594172" y="5796855"/>
            <a:ext cx="9865096" cy="1200329"/>
          </a:xfrm>
          <a:prstGeom prst="rect">
            <a:avLst/>
          </a:prstGeom>
          <a:solidFill>
            <a:srgbClr val="FFFF99"/>
          </a:solidFill>
        </p:spPr>
        <p:txBody>
          <a:bodyPr wrap="square">
            <a:spAutoFit/>
          </a:bodyPr>
          <a:lstStyle/>
          <a:p>
            <a:pPr algn="ctr"/>
            <a:r>
              <a:rPr lang="zh-TW" altLang="en-US" sz="2400" b="1" u="sng" dirty="0">
                <a:solidFill>
                  <a:srgbClr val="FF0000"/>
                </a:solidFill>
                <a:latin typeface="標楷體" panose="03000509000000000000" pitchFamily="65" charset="-120"/>
                <a:ea typeface="標楷體" panose="03000509000000000000" pitchFamily="65" charset="-120"/>
              </a:rPr>
              <a:t>舊案處理</a:t>
            </a:r>
            <a:r>
              <a:rPr lang="zh-TW" altLang="en-US" sz="2400" b="1" u="sng" dirty="0" smtClean="0">
                <a:solidFill>
                  <a:srgbClr val="FF0000"/>
                </a:solidFill>
                <a:latin typeface="標楷體" panose="03000509000000000000" pitchFamily="65" charset="-120"/>
                <a:ea typeface="標楷體" panose="03000509000000000000" pitchFamily="65" charset="-120"/>
              </a:rPr>
              <a:t>原則</a:t>
            </a:r>
            <a:endParaRPr lang="en-US" altLang="zh-TW" sz="2400" b="1" u="sng" dirty="0" smtClean="0">
              <a:solidFill>
                <a:srgbClr val="FF0000"/>
              </a:solidFill>
              <a:latin typeface="標楷體" panose="03000509000000000000" pitchFamily="65" charset="-120"/>
              <a:ea typeface="標楷體" panose="03000509000000000000" pitchFamily="65" charset="-120"/>
            </a:endParaRPr>
          </a:p>
          <a:p>
            <a:pPr algn="ctr"/>
            <a:r>
              <a:rPr lang="en-US" altLang="zh-TW" sz="2400" b="1" dirty="0" smtClean="0">
                <a:latin typeface="標楷體" panose="03000509000000000000" pitchFamily="65" charset="-120"/>
                <a:ea typeface="標楷體" panose="03000509000000000000" pitchFamily="65" charset="-120"/>
              </a:rPr>
              <a:t>106</a:t>
            </a:r>
            <a:r>
              <a:rPr lang="zh-TW" altLang="en-US" sz="2400" b="1" dirty="0">
                <a:latin typeface="標楷體" panose="03000509000000000000" pitchFamily="65" charset="-120"/>
                <a:ea typeface="標楷體" panose="03000509000000000000" pitchFamily="65" charset="-120"/>
              </a:rPr>
              <a:t>年</a:t>
            </a:r>
            <a:r>
              <a:rPr lang="en-US" altLang="zh-TW" sz="2400" b="1" dirty="0">
                <a:latin typeface="標楷體" panose="03000509000000000000" pitchFamily="65" charset="-120"/>
                <a:ea typeface="標楷體" panose="03000509000000000000" pitchFamily="65" charset="-120"/>
              </a:rPr>
              <a:t>6</a:t>
            </a:r>
            <a:r>
              <a:rPr lang="zh-TW" altLang="en-US" sz="2400" b="1" dirty="0">
                <a:latin typeface="標楷體" panose="03000509000000000000" pitchFamily="65" charset="-120"/>
                <a:ea typeface="標楷體" panose="03000509000000000000" pitchFamily="65" charset="-120"/>
              </a:rPr>
              <a:t>月</a:t>
            </a:r>
            <a:r>
              <a:rPr lang="en-US" altLang="zh-TW" sz="2400" b="1" dirty="0">
                <a:latin typeface="標楷體" panose="03000509000000000000" pitchFamily="65" charset="-120"/>
                <a:ea typeface="標楷體" panose="03000509000000000000" pitchFamily="65" charset="-120"/>
              </a:rPr>
              <a:t>1</a:t>
            </a:r>
            <a:r>
              <a:rPr lang="zh-TW" altLang="en-US" sz="2400" b="1" dirty="0">
                <a:latin typeface="標楷體" panose="03000509000000000000" pitchFamily="65" charset="-120"/>
                <a:ea typeface="標楷體" panose="03000509000000000000" pitchFamily="65" charset="-120"/>
              </a:rPr>
              <a:t>日以前本所已立案執行或已投標之委託計畫案，因考量行政作業困難與問題，故該等案件仍依原編列之預算類別執行至結案為止</a:t>
            </a:r>
            <a:endParaRPr lang="zh-TW" altLang="en-US" b="1" dirty="0"/>
          </a:p>
        </p:txBody>
      </p:sp>
      <p:cxnSp>
        <p:nvCxnSpPr>
          <p:cNvPr id="13" name="肘形接點 12"/>
          <p:cNvCxnSpPr>
            <a:stCxn id="21" idx="2"/>
            <a:endCxn id="7" idx="0"/>
          </p:cNvCxnSpPr>
          <p:nvPr/>
        </p:nvCxnSpPr>
        <p:spPr>
          <a:xfrm rot="16200000" flipH="1">
            <a:off x="6508521" y="1411965"/>
            <a:ext cx="916719" cy="2664296"/>
          </a:xfrm>
          <a:prstGeom prst="bentConnector3">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單箭頭接點 19"/>
          <p:cNvCxnSpPr>
            <a:stCxn id="21" idx="2"/>
          </p:cNvCxnSpPr>
          <p:nvPr/>
        </p:nvCxnSpPr>
        <p:spPr>
          <a:xfrm>
            <a:off x="5634732" y="2285754"/>
            <a:ext cx="36004" cy="351110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24428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b="1" dirty="0">
                <a:solidFill>
                  <a:srgbClr val="0000CC"/>
                </a:solidFill>
                <a:latin typeface="標楷體" panose="03000509000000000000" pitchFamily="65" charset="-120"/>
                <a:ea typeface="標楷體" panose="03000509000000000000" pitchFamily="65" charset="-120"/>
              </a:rPr>
              <a:t>依主計總處函示之經費歸屬類別</a:t>
            </a:r>
          </a:p>
        </p:txBody>
      </p:sp>
      <p:sp>
        <p:nvSpPr>
          <p:cNvPr id="6" name="投影片編號版面配置區 5"/>
          <p:cNvSpPr>
            <a:spLocks noGrp="1"/>
          </p:cNvSpPr>
          <p:nvPr>
            <p:ph type="sldNum" sz="quarter" idx="12"/>
          </p:nvPr>
        </p:nvSpPr>
        <p:spPr/>
        <p:txBody>
          <a:bodyPr/>
          <a:lstStyle/>
          <a:p>
            <a:fld id="{B3AAAEA7-8BCE-4301-A51E-CEE06A27A943}" type="slidenum">
              <a:rPr lang="zh-TW" altLang="en-US" smtClean="0"/>
              <a:t>3</a:t>
            </a:fld>
            <a:endParaRPr lang="zh-TW" altLang="en-US"/>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86260" y="1476375"/>
            <a:ext cx="8784976" cy="5608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9" name="群組 8"/>
          <p:cNvGrpSpPr/>
          <p:nvPr/>
        </p:nvGrpSpPr>
        <p:grpSpPr>
          <a:xfrm>
            <a:off x="1386260" y="1476375"/>
            <a:ext cx="8856984" cy="5608143"/>
            <a:chOff x="1386260" y="1476375"/>
            <a:chExt cx="8856984" cy="5608143"/>
          </a:xfrm>
        </p:grpSpPr>
        <p:cxnSp>
          <p:nvCxnSpPr>
            <p:cNvPr id="4" name="直線接點 3"/>
            <p:cNvCxnSpPr>
              <a:stCxn id="2050" idx="0"/>
              <a:endCxn id="2050" idx="2"/>
            </p:cNvCxnSpPr>
            <p:nvPr/>
          </p:nvCxnSpPr>
          <p:spPr>
            <a:xfrm>
              <a:off x="5778748" y="1476375"/>
              <a:ext cx="0" cy="560814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直線接點 6"/>
            <p:cNvCxnSpPr/>
            <p:nvPr/>
          </p:nvCxnSpPr>
          <p:spPr>
            <a:xfrm>
              <a:off x="1386260" y="4788743"/>
              <a:ext cx="8856984"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直線接點 9"/>
            <p:cNvCxnSpPr/>
            <p:nvPr/>
          </p:nvCxnSpPr>
          <p:spPr>
            <a:xfrm>
              <a:off x="1386260" y="1476375"/>
              <a:ext cx="0" cy="560814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a:xfrm>
              <a:off x="10243244" y="1476375"/>
              <a:ext cx="0" cy="560814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線接點 11"/>
            <p:cNvCxnSpPr/>
            <p:nvPr/>
          </p:nvCxnSpPr>
          <p:spPr>
            <a:xfrm>
              <a:off x="1386260" y="2052439"/>
              <a:ext cx="8856984"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1386260" y="7084518"/>
              <a:ext cx="8856984"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直線接點 13"/>
            <p:cNvCxnSpPr/>
            <p:nvPr/>
          </p:nvCxnSpPr>
          <p:spPr>
            <a:xfrm>
              <a:off x="1386260" y="1499123"/>
              <a:ext cx="8856984"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828422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p:cNvSpPr>
            <a:spLocks noGrp="1"/>
          </p:cNvSpPr>
          <p:nvPr>
            <p:ph type="sldNum" sz="quarter" idx="12"/>
          </p:nvPr>
        </p:nvSpPr>
        <p:spPr/>
        <p:txBody>
          <a:bodyPr/>
          <a:lstStyle/>
          <a:p>
            <a:fld id="{B3AAAEA7-8BCE-4301-A51E-CEE06A27A943}" type="slidenum">
              <a:rPr lang="zh-TW" altLang="en-US" smtClean="0"/>
              <a:t>4</a:t>
            </a:fld>
            <a:endParaRPr lang="zh-TW" altLang="en-US"/>
          </a:p>
        </p:txBody>
      </p:sp>
      <p:sp>
        <p:nvSpPr>
          <p:cNvPr id="8" name="矩形 7"/>
          <p:cNvSpPr/>
          <p:nvPr/>
        </p:nvSpPr>
        <p:spPr>
          <a:xfrm>
            <a:off x="90116" y="1427023"/>
            <a:ext cx="4932548" cy="461665"/>
          </a:xfrm>
          <a:prstGeom prst="rect">
            <a:avLst/>
          </a:prstGeom>
          <a:solidFill>
            <a:schemeClr val="bg1">
              <a:lumMod val="85000"/>
            </a:schemeClr>
          </a:solidFill>
        </p:spPr>
        <p:txBody>
          <a:bodyPr wrap="square">
            <a:spAutoFit/>
          </a:bodyPr>
          <a:lstStyle/>
          <a:p>
            <a:pPr lvl="0"/>
            <a:r>
              <a:rPr lang="en-US" altLang="zh-TW" sz="2400" dirty="0" smtClean="0">
                <a:latin typeface="標楷體" panose="03000509000000000000" pitchFamily="65" charset="-120"/>
                <a:ea typeface="標楷體" panose="03000509000000000000" pitchFamily="65" charset="-120"/>
              </a:rPr>
              <a:t>1.</a:t>
            </a:r>
            <a:r>
              <a:rPr lang="zh-TW" altLang="en-US" sz="2400" dirty="0" smtClean="0">
                <a:latin typeface="標楷體" panose="03000509000000000000" pitchFamily="65" charset="-120"/>
                <a:ea typeface="標楷體" panose="03000509000000000000" pitchFamily="65" charset="-120"/>
              </a:rPr>
              <a:t> 「</a:t>
            </a:r>
            <a:r>
              <a:rPr lang="zh-TW" altLang="en-US" sz="2400" b="1" u="sng" dirty="0">
                <a:latin typeface="標楷體" panose="03000509000000000000" pitchFamily="65" charset="-120"/>
                <a:ea typeface="標楷體" panose="03000509000000000000" pitchFamily="65" charset="-120"/>
              </a:rPr>
              <a:t>代收代付</a:t>
            </a:r>
            <a:r>
              <a:rPr lang="zh-TW" altLang="en-US" sz="2400" dirty="0" smtClean="0">
                <a:latin typeface="標楷體" panose="03000509000000000000" pitchFamily="65" charset="-120"/>
                <a:ea typeface="標楷體" panose="03000509000000000000" pitchFamily="65" charset="-120"/>
              </a:rPr>
              <a:t>」以原有方式辦理</a:t>
            </a:r>
            <a:endParaRPr lang="en-US" altLang="zh-TW" sz="2400" dirty="0">
              <a:latin typeface="標楷體" panose="03000509000000000000" pitchFamily="65" charset="-120"/>
              <a:ea typeface="標楷體" panose="03000509000000000000" pitchFamily="65" charset="-120"/>
            </a:endParaRPr>
          </a:p>
        </p:txBody>
      </p:sp>
      <p:sp>
        <p:nvSpPr>
          <p:cNvPr id="7" name="矩形 6"/>
          <p:cNvSpPr/>
          <p:nvPr/>
        </p:nvSpPr>
        <p:spPr>
          <a:xfrm>
            <a:off x="162124" y="2196455"/>
            <a:ext cx="4176464" cy="1200329"/>
          </a:xfrm>
          <a:prstGeom prst="rect">
            <a:avLst/>
          </a:prstGeom>
          <a:solidFill>
            <a:schemeClr val="accent6">
              <a:lumMod val="40000"/>
              <a:lumOff val="60000"/>
            </a:schemeClr>
          </a:solidFill>
        </p:spPr>
        <p:txBody>
          <a:bodyPr wrap="square">
            <a:spAutoFit/>
          </a:bodyPr>
          <a:lstStyle/>
          <a:p>
            <a:pPr lvl="0" algn="ctr"/>
            <a:r>
              <a:rPr lang="en-US" altLang="zh-TW" sz="3600" dirty="0" smtClean="0">
                <a:latin typeface="標楷體" panose="03000509000000000000" pitchFamily="65" charset="-120"/>
                <a:ea typeface="標楷體" panose="03000509000000000000" pitchFamily="65" charset="-120"/>
              </a:rPr>
              <a:t>2.</a:t>
            </a:r>
            <a:r>
              <a:rPr lang="zh-TW" altLang="en-US" sz="3600" dirty="0" smtClean="0">
                <a:latin typeface="標楷體" panose="03000509000000000000" pitchFamily="65" charset="-120"/>
                <a:ea typeface="標楷體" panose="03000509000000000000" pitchFamily="65" charset="-120"/>
              </a:rPr>
              <a:t> 以「</a:t>
            </a:r>
            <a:r>
              <a:rPr lang="zh-TW" altLang="en-US" sz="3600" b="1" u="sng" dirty="0">
                <a:latin typeface="標楷體" panose="03000509000000000000" pitchFamily="65" charset="-120"/>
                <a:ea typeface="標楷體" panose="03000509000000000000" pitchFamily="65" charset="-120"/>
              </a:rPr>
              <a:t>收支並列</a:t>
            </a:r>
            <a:r>
              <a:rPr lang="zh-TW" altLang="en-US" sz="3600" dirty="0">
                <a:latin typeface="標楷體" panose="03000509000000000000" pitchFamily="65" charset="-120"/>
                <a:ea typeface="標楷體" panose="03000509000000000000" pitchFamily="65" charset="-120"/>
              </a:rPr>
              <a:t>」方式</a:t>
            </a:r>
            <a:r>
              <a:rPr lang="zh-TW" altLang="en-US" sz="3600" dirty="0" smtClean="0">
                <a:latin typeface="標楷體" panose="03000509000000000000" pitchFamily="65" charset="-120"/>
                <a:ea typeface="標楷體" panose="03000509000000000000" pitchFamily="65" charset="-120"/>
              </a:rPr>
              <a:t>編列</a:t>
            </a:r>
            <a:endParaRPr lang="en-US" altLang="zh-TW" sz="3600" dirty="0">
              <a:latin typeface="標楷體" panose="03000509000000000000" pitchFamily="65" charset="-120"/>
              <a:ea typeface="標楷體" panose="03000509000000000000" pitchFamily="65" charset="-120"/>
            </a:endParaRPr>
          </a:p>
        </p:txBody>
      </p:sp>
      <p:sp>
        <p:nvSpPr>
          <p:cNvPr id="11" name="標題 1"/>
          <p:cNvSpPr>
            <a:spLocks noGrp="1"/>
          </p:cNvSpPr>
          <p:nvPr>
            <p:ph type="title"/>
          </p:nvPr>
        </p:nvSpPr>
        <p:spPr>
          <a:xfrm>
            <a:off x="534670" y="302801"/>
            <a:ext cx="9624060" cy="1260211"/>
          </a:xfrm>
        </p:spPr>
        <p:txBody>
          <a:bodyPr>
            <a:normAutofit/>
          </a:bodyPr>
          <a:lstStyle/>
          <a:p>
            <a:r>
              <a:rPr lang="zh-TW" altLang="en-US" sz="3600" b="1" dirty="0" smtClean="0">
                <a:solidFill>
                  <a:srgbClr val="0000CC"/>
                </a:solidFill>
                <a:latin typeface="標楷體" panose="03000509000000000000" pitchFamily="65" charset="-120"/>
                <a:ea typeface="標楷體" panose="03000509000000000000" pitchFamily="65" charset="-120"/>
              </a:rPr>
              <a:t>功能組須配合及注意事項</a:t>
            </a:r>
            <a:endParaRPr lang="zh-TW" altLang="en-US" sz="3600" b="1" dirty="0">
              <a:solidFill>
                <a:srgbClr val="0000CC"/>
              </a:solidFill>
              <a:latin typeface="標楷體" panose="03000509000000000000" pitchFamily="65" charset="-120"/>
              <a:ea typeface="標楷體" panose="03000509000000000000" pitchFamily="65" charset="-120"/>
            </a:endParaRPr>
          </a:p>
        </p:txBody>
      </p:sp>
      <p:sp>
        <p:nvSpPr>
          <p:cNvPr id="15" name="矩形 14"/>
          <p:cNvSpPr/>
          <p:nvPr/>
        </p:nvSpPr>
        <p:spPr>
          <a:xfrm>
            <a:off x="4804527" y="6321934"/>
            <a:ext cx="5688632" cy="1261884"/>
          </a:xfrm>
          <a:prstGeom prst="rect">
            <a:avLst/>
          </a:prstGeom>
          <a:solidFill>
            <a:srgbClr val="99FF99"/>
          </a:solidFill>
        </p:spPr>
        <p:txBody>
          <a:bodyPr wrap="square">
            <a:spAutoFit/>
          </a:bodyPr>
          <a:lstStyle/>
          <a:p>
            <a:pPr algn="ctr">
              <a:spcBef>
                <a:spcPts val="600"/>
              </a:spcBef>
              <a:spcAft>
                <a:spcPts val="600"/>
              </a:spcAft>
            </a:pPr>
            <a:r>
              <a:rPr lang="zh-TW" altLang="en-US" sz="2400" b="1" u="sng" dirty="0" smtClean="0">
                <a:solidFill>
                  <a:srgbClr val="FF0000"/>
                </a:solidFill>
                <a:latin typeface="標楷體" panose="03000509000000000000" pitchFamily="65" charset="-120"/>
                <a:ea typeface="標楷體" panose="03000509000000000000" pitchFamily="65" charset="-120"/>
              </a:rPr>
              <a:t>國外公差</a:t>
            </a:r>
            <a:endParaRPr lang="en-US" altLang="zh-TW" sz="2400" b="1" dirty="0">
              <a:solidFill>
                <a:prstClr val="black"/>
              </a:solidFill>
            </a:endParaRPr>
          </a:p>
          <a:p>
            <a:pPr marL="457200" indent="-457200">
              <a:spcBef>
                <a:spcPts val="600"/>
              </a:spcBef>
              <a:spcAft>
                <a:spcPts val="600"/>
              </a:spcAft>
              <a:buFont typeface="Wingdings" panose="05000000000000000000" pitchFamily="2" charset="2"/>
              <a:buChar char="l"/>
            </a:pPr>
            <a:r>
              <a:rPr lang="zh-TW" altLang="en-US" b="1" dirty="0" smtClean="0"/>
              <a:t>確</a:t>
            </a:r>
            <a:r>
              <a:rPr lang="zh-TW" altLang="en-US" b="1" dirty="0"/>
              <a:t>因履約所需國外公差需求以請增額度或科發基金計畫編列彈性應用</a:t>
            </a:r>
            <a:r>
              <a:rPr lang="zh-TW" altLang="en-US" b="1" dirty="0" smtClean="0">
                <a:latin typeface="新細明體"/>
              </a:rPr>
              <a:t>。</a:t>
            </a:r>
            <a:endParaRPr lang="en-US" altLang="zh-TW" sz="2400" dirty="0">
              <a:latin typeface="標楷體" panose="03000509000000000000" pitchFamily="65" charset="-120"/>
              <a:ea typeface="標楷體" panose="03000509000000000000" pitchFamily="65" charset="-120"/>
            </a:endParaRPr>
          </a:p>
        </p:txBody>
      </p:sp>
      <p:sp>
        <p:nvSpPr>
          <p:cNvPr id="17" name="矩形 16"/>
          <p:cNvSpPr/>
          <p:nvPr/>
        </p:nvSpPr>
        <p:spPr>
          <a:xfrm>
            <a:off x="4842644" y="2196455"/>
            <a:ext cx="5688632" cy="2062103"/>
          </a:xfrm>
          <a:prstGeom prst="rect">
            <a:avLst/>
          </a:prstGeom>
          <a:solidFill>
            <a:schemeClr val="accent5">
              <a:lumMod val="20000"/>
              <a:lumOff val="80000"/>
            </a:schemeClr>
          </a:solidFill>
          <a:ln>
            <a:solidFill>
              <a:schemeClr val="tx1"/>
            </a:solidFill>
          </a:ln>
        </p:spPr>
        <p:txBody>
          <a:bodyPr wrap="square">
            <a:spAutoFit/>
          </a:bodyPr>
          <a:lstStyle/>
          <a:p>
            <a:pPr algn="ctr">
              <a:spcBef>
                <a:spcPts val="600"/>
              </a:spcBef>
              <a:spcAft>
                <a:spcPts val="600"/>
              </a:spcAft>
            </a:pPr>
            <a:r>
              <a:rPr lang="zh-TW" altLang="en-US" sz="2400" b="1" u="sng" dirty="0" smtClean="0">
                <a:solidFill>
                  <a:srgbClr val="FF0000"/>
                </a:solidFill>
                <a:latin typeface="標楷體" panose="03000509000000000000" pitchFamily="65" charset="-120"/>
                <a:ea typeface="標楷體" panose="03000509000000000000" pitchFamily="65" charset="-120"/>
              </a:rPr>
              <a:t>履約</a:t>
            </a:r>
            <a:endParaRPr lang="en-US" altLang="zh-TW" sz="2400" b="1" u="sng" dirty="0" smtClean="0">
              <a:solidFill>
                <a:srgbClr val="FF0000"/>
              </a:solidFill>
              <a:latin typeface="標楷體" panose="03000509000000000000" pitchFamily="65" charset="-120"/>
              <a:ea typeface="標楷體" panose="03000509000000000000" pitchFamily="65" charset="-120"/>
            </a:endParaRPr>
          </a:p>
          <a:p>
            <a:pPr marL="457200" indent="-457200">
              <a:spcBef>
                <a:spcPts val="600"/>
              </a:spcBef>
              <a:spcAft>
                <a:spcPts val="600"/>
              </a:spcAft>
              <a:buFont typeface="Wingdings" panose="05000000000000000000" pitchFamily="2" charset="2"/>
              <a:buChar char="l"/>
            </a:pPr>
            <a:r>
              <a:rPr lang="zh-TW" altLang="zh-TW" b="1" dirty="0" smtClean="0">
                <a:solidFill>
                  <a:prstClr val="black"/>
                </a:solidFill>
              </a:rPr>
              <a:t>技</a:t>
            </a:r>
            <a:r>
              <a:rPr lang="zh-TW" altLang="zh-TW" b="1" dirty="0">
                <a:solidFill>
                  <a:prstClr val="black"/>
                </a:solidFill>
              </a:rPr>
              <a:t>轉技服合約請注意收款時程，應搭配支用年度收繳，並務實且強化履約。</a:t>
            </a:r>
          </a:p>
          <a:p>
            <a:pPr marL="457200" indent="-457200">
              <a:spcBef>
                <a:spcPts val="600"/>
              </a:spcBef>
              <a:spcAft>
                <a:spcPts val="600"/>
              </a:spcAft>
              <a:buFont typeface="Wingdings" panose="05000000000000000000" pitchFamily="2" charset="2"/>
              <a:buChar char="l"/>
            </a:pPr>
            <a:r>
              <a:rPr lang="zh-TW" altLang="zh-TW" b="1" dirty="0" smtClean="0">
                <a:solidFill>
                  <a:prstClr val="black"/>
                </a:solidFill>
              </a:rPr>
              <a:t>經費</a:t>
            </a:r>
            <a:r>
              <a:rPr lang="zh-TW" altLang="zh-TW" b="1" dirty="0">
                <a:solidFill>
                  <a:prstClr val="black"/>
                </a:solidFill>
              </a:rPr>
              <a:t>收支妥適規劃，依合約如期辦理，避免應收款及經費保留案件</a:t>
            </a:r>
            <a:r>
              <a:rPr lang="zh-TW" altLang="zh-TW" b="1" dirty="0" smtClean="0">
                <a:solidFill>
                  <a:prstClr val="black"/>
                </a:solidFill>
              </a:rPr>
              <a:t>。</a:t>
            </a:r>
            <a:endParaRPr lang="en-US" altLang="zh-TW" b="1" dirty="0" smtClean="0">
              <a:solidFill>
                <a:prstClr val="black"/>
              </a:solidFill>
            </a:endParaRPr>
          </a:p>
        </p:txBody>
      </p:sp>
      <p:sp>
        <p:nvSpPr>
          <p:cNvPr id="19" name="矩形 18"/>
          <p:cNvSpPr/>
          <p:nvPr/>
        </p:nvSpPr>
        <p:spPr>
          <a:xfrm>
            <a:off x="4842642" y="4370516"/>
            <a:ext cx="5688634" cy="1815882"/>
          </a:xfrm>
          <a:prstGeom prst="rect">
            <a:avLst/>
          </a:prstGeom>
          <a:solidFill>
            <a:srgbClr val="FFFF00"/>
          </a:solidFill>
          <a:ln>
            <a:solidFill>
              <a:schemeClr val="tx1"/>
            </a:solidFill>
          </a:ln>
        </p:spPr>
        <p:txBody>
          <a:bodyPr wrap="square">
            <a:spAutoFit/>
          </a:bodyPr>
          <a:lstStyle/>
          <a:p>
            <a:pPr algn="ctr">
              <a:spcBef>
                <a:spcPts val="600"/>
              </a:spcBef>
              <a:spcAft>
                <a:spcPts val="600"/>
              </a:spcAft>
            </a:pPr>
            <a:r>
              <a:rPr lang="zh-TW" altLang="en-US" sz="2400" b="1" u="sng" dirty="0" smtClean="0">
                <a:solidFill>
                  <a:srgbClr val="FF0000"/>
                </a:solidFill>
                <a:latin typeface="標楷體" panose="03000509000000000000" pitchFamily="65" charset="-120"/>
                <a:ea typeface="標楷體" panose="03000509000000000000" pitchFamily="65" charset="-120"/>
              </a:rPr>
              <a:t>設備</a:t>
            </a:r>
            <a:endParaRPr lang="en-US" altLang="zh-TW" sz="2400" b="1" dirty="0" smtClean="0">
              <a:solidFill>
                <a:prstClr val="black"/>
              </a:solidFill>
            </a:endParaRPr>
          </a:p>
          <a:p>
            <a:pPr marL="457200" indent="-457200">
              <a:spcBef>
                <a:spcPts val="600"/>
              </a:spcBef>
              <a:spcAft>
                <a:spcPts val="600"/>
              </a:spcAft>
              <a:buFont typeface="Wingdings" panose="05000000000000000000" pitchFamily="2" charset="2"/>
              <a:buChar char="l"/>
            </a:pPr>
            <a:r>
              <a:rPr lang="zh-TW" altLang="zh-TW" b="1" dirty="0" smtClean="0">
                <a:solidFill>
                  <a:prstClr val="black"/>
                </a:solidFill>
              </a:rPr>
              <a:t>依</a:t>
            </a:r>
            <a:r>
              <a:rPr lang="zh-TW" altLang="zh-TW" b="1" dirty="0">
                <a:solidFill>
                  <a:prstClr val="black"/>
                </a:solidFill>
              </a:rPr>
              <a:t>合約需提供給廠商之組裝設備，請以業務費編列</a:t>
            </a:r>
            <a:r>
              <a:rPr lang="zh-TW" altLang="zh-TW" b="1" dirty="0" smtClean="0">
                <a:solidFill>
                  <a:prstClr val="black"/>
                </a:solidFill>
              </a:rPr>
              <a:t>。</a:t>
            </a:r>
            <a:r>
              <a:rPr lang="zh-TW" altLang="zh-TW" sz="1800" b="1" dirty="0">
                <a:solidFill>
                  <a:prstClr val="black"/>
                </a:solidFill>
              </a:rPr>
              <a:t>如設備費需求超出規劃，擬由收支並列計畫業務費</a:t>
            </a:r>
            <a:r>
              <a:rPr lang="en-US" altLang="zh-TW" sz="1800" b="1" dirty="0">
                <a:solidFill>
                  <a:prstClr val="black"/>
                </a:solidFill>
              </a:rPr>
              <a:t>20%</a:t>
            </a:r>
            <a:r>
              <a:rPr lang="zh-TW" altLang="zh-TW" sz="1800" b="1" dirty="0">
                <a:solidFill>
                  <a:prstClr val="black"/>
                </a:solidFill>
              </a:rPr>
              <a:t>上限流用，不足款再由全所統籌調度</a:t>
            </a:r>
            <a:r>
              <a:rPr lang="zh-TW" altLang="zh-TW" sz="1800" b="1" dirty="0" smtClean="0">
                <a:solidFill>
                  <a:prstClr val="black"/>
                </a:solidFill>
              </a:rPr>
              <a:t>。</a:t>
            </a:r>
            <a:endParaRPr lang="en-US" altLang="zh-TW" b="1" dirty="0">
              <a:solidFill>
                <a:prstClr val="black"/>
              </a:solidFill>
            </a:endParaRPr>
          </a:p>
        </p:txBody>
      </p:sp>
      <p:cxnSp>
        <p:nvCxnSpPr>
          <p:cNvPr id="25" name="肘形接點 24"/>
          <p:cNvCxnSpPr>
            <a:stCxn id="7" idx="3"/>
            <a:endCxn id="17" idx="1"/>
          </p:cNvCxnSpPr>
          <p:nvPr/>
        </p:nvCxnSpPr>
        <p:spPr>
          <a:xfrm>
            <a:off x="4338588" y="2796620"/>
            <a:ext cx="504056" cy="430887"/>
          </a:xfrm>
          <a:prstGeom prst="bentConnector3">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肘形接點 26"/>
          <p:cNvCxnSpPr>
            <a:stCxn id="7" idx="3"/>
            <a:endCxn id="19" idx="1"/>
          </p:cNvCxnSpPr>
          <p:nvPr/>
        </p:nvCxnSpPr>
        <p:spPr>
          <a:xfrm>
            <a:off x="4338588" y="2796620"/>
            <a:ext cx="504054" cy="2481837"/>
          </a:xfrm>
          <a:prstGeom prst="bentConnector3">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肘形接點 28"/>
          <p:cNvCxnSpPr>
            <a:stCxn id="7" idx="3"/>
            <a:endCxn id="15" idx="1"/>
          </p:cNvCxnSpPr>
          <p:nvPr/>
        </p:nvCxnSpPr>
        <p:spPr>
          <a:xfrm>
            <a:off x="4338588" y="2796620"/>
            <a:ext cx="465939" cy="4156256"/>
          </a:xfrm>
          <a:prstGeom prst="bentConnector3">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666180" y="5281957"/>
            <a:ext cx="2844317" cy="1846659"/>
          </a:xfrm>
          <a:prstGeom prst="rect">
            <a:avLst/>
          </a:prstGeom>
          <a:solidFill>
            <a:srgbClr val="CCCCFF"/>
          </a:solidFill>
          <a:ln>
            <a:solidFill>
              <a:schemeClr val="tx1"/>
            </a:solidFill>
          </a:ln>
        </p:spPr>
        <p:txBody>
          <a:bodyPr wrap="square">
            <a:spAutoFit/>
          </a:bodyPr>
          <a:lstStyle/>
          <a:p>
            <a:pPr algn="ctr">
              <a:spcBef>
                <a:spcPts val="600"/>
              </a:spcBef>
              <a:spcAft>
                <a:spcPts val="600"/>
              </a:spcAft>
            </a:pPr>
            <a:r>
              <a:rPr lang="zh-TW" altLang="en-US" b="1" dirty="0" smtClean="0">
                <a:solidFill>
                  <a:srgbClr val="FF0000"/>
                </a:solidFill>
                <a:effectLst>
                  <a:outerShdw blurRad="38100" dist="38100" dir="2700000" algn="tl">
                    <a:srgbClr val="000000">
                      <a:alpha val="43137"/>
                    </a:srgbClr>
                  </a:outerShdw>
                </a:effectLst>
              </a:rPr>
              <a:t>有任何問題</a:t>
            </a:r>
            <a:endParaRPr lang="en-US" altLang="zh-TW" b="1" dirty="0" smtClean="0">
              <a:solidFill>
                <a:srgbClr val="FF0000"/>
              </a:solidFill>
              <a:effectLst>
                <a:outerShdw blurRad="38100" dist="38100" dir="2700000" algn="tl">
                  <a:srgbClr val="000000">
                    <a:alpha val="43137"/>
                  </a:srgbClr>
                </a:outerShdw>
              </a:effectLst>
            </a:endParaRPr>
          </a:p>
          <a:p>
            <a:pPr algn="ctr">
              <a:spcBef>
                <a:spcPts val="600"/>
              </a:spcBef>
              <a:spcAft>
                <a:spcPts val="600"/>
              </a:spcAft>
            </a:pPr>
            <a:r>
              <a:rPr lang="zh-TW" altLang="en-US" b="1" dirty="0">
                <a:solidFill>
                  <a:srgbClr val="FF0000"/>
                </a:solidFill>
                <a:effectLst>
                  <a:outerShdw blurRad="38100" dist="38100" dir="2700000" algn="tl">
                    <a:srgbClr val="000000">
                      <a:alpha val="43137"/>
                    </a:srgbClr>
                  </a:outerShdw>
                </a:effectLst>
              </a:rPr>
              <a:t>請</a:t>
            </a:r>
            <a:r>
              <a:rPr lang="zh-TW" altLang="en-US" b="1" dirty="0" smtClean="0">
                <a:solidFill>
                  <a:srgbClr val="FF0000"/>
                </a:solidFill>
                <a:effectLst>
                  <a:outerShdw blurRad="38100" dist="38100" dir="2700000" algn="tl">
                    <a:srgbClr val="000000">
                      <a:alpha val="43137"/>
                    </a:srgbClr>
                  </a:outerShdw>
                </a:effectLst>
              </a:rPr>
              <a:t>聯絡綜</a:t>
            </a:r>
            <a:r>
              <a:rPr lang="zh-TW" altLang="en-US" b="1" smtClean="0">
                <a:solidFill>
                  <a:srgbClr val="FF0000"/>
                </a:solidFill>
                <a:effectLst>
                  <a:outerShdw blurRad="38100" dist="38100" dir="2700000" algn="tl">
                    <a:srgbClr val="000000">
                      <a:alpha val="43137"/>
                    </a:srgbClr>
                  </a:outerShdw>
                </a:effectLst>
              </a:rPr>
              <a:t>計組技服</a:t>
            </a:r>
            <a:r>
              <a:rPr lang="zh-TW" altLang="en-US" b="1" dirty="0" smtClean="0">
                <a:solidFill>
                  <a:srgbClr val="FF0000"/>
                </a:solidFill>
                <a:effectLst>
                  <a:outerShdw blurRad="38100" dist="38100" dir="2700000" algn="tl">
                    <a:srgbClr val="000000">
                      <a:alpha val="43137"/>
                    </a:srgbClr>
                  </a:outerShdw>
                </a:effectLst>
              </a:rPr>
              <a:t>科</a:t>
            </a:r>
            <a:endParaRPr lang="en-US" altLang="zh-TW" b="1" dirty="0" smtClean="0">
              <a:solidFill>
                <a:srgbClr val="FF0000"/>
              </a:solidFill>
              <a:effectLst>
                <a:outerShdw blurRad="38100" dist="38100" dir="2700000" algn="tl">
                  <a:srgbClr val="000000">
                    <a:alpha val="43137"/>
                  </a:srgbClr>
                </a:outerShdw>
              </a:effectLst>
            </a:endParaRPr>
          </a:p>
          <a:p>
            <a:pPr algn="ctr">
              <a:spcBef>
                <a:spcPts val="600"/>
              </a:spcBef>
              <a:spcAft>
                <a:spcPts val="600"/>
              </a:spcAft>
            </a:pPr>
            <a:r>
              <a:rPr lang="zh-TW" altLang="en-US" b="1" dirty="0" smtClean="0">
                <a:solidFill>
                  <a:srgbClr val="FF0000"/>
                </a:solidFill>
                <a:effectLst>
                  <a:outerShdw blurRad="38100" dist="38100" dir="2700000" algn="tl">
                    <a:srgbClr val="000000">
                      <a:alpha val="43137"/>
                    </a:srgbClr>
                  </a:outerShdw>
                </a:effectLst>
              </a:rPr>
              <a:t>江文堂</a:t>
            </a:r>
            <a:r>
              <a:rPr lang="en-US" altLang="zh-TW" b="1" dirty="0" smtClean="0">
                <a:solidFill>
                  <a:srgbClr val="FF0000"/>
                </a:solidFill>
                <a:effectLst>
                  <a:outerShdw blurRad="38100" dist="38100" dir="2700000" algn="tl">
                    <a:srgbClr val="000000">
                      <a:alpha val="43137"/>
                    </a:srgbClr>
                  </a:outerShdw>
                </a:effectLst>
              </a:rPr>
              <a:t>3071</a:t>
            </a:r>
          </a:p>
          <a:p>
            <a:pPr algn="ctr">
              <a:spcBef>
                <a:spcPts val="600"/>
              </a:spcBef>
              <a:spcAft>
                <a:spcPts val="600"/>
              </a:spcAft>
            </a:pPr>
            <a:r>
              <a:rPr lang="zh-TW" altLang="en-US" b="1" dirty="0">
                <a:solidFill>
                  <a:srgbClr val="FF0000"/>
                </a:solidFill>
                <a:effectLst>
                  <a:outerShdw blurRad="38100" dist="38100" dir="2700000" algn="tl">
                    <a:srgbClr val="000000">
                      <a:alpha val="43137"/>
                    </a:srgbClr>
                  </a:outerShdw>
                </a:effectLst>
              </a:rPr>
              <a:t>葉宏</a:t>
            </a:r>
            <a:r>
              <a:rPr lang="zh-TW" altLang="en-US" b="1" dirty="0" smtClean="0">
                <a:solidFill>
                  <a:srgbClr val="FF0000"/>
                </a:solidFill>
                <a:effectLst>
                  <a:outerShdw blurRad="38100" dist="38100" dir="2700000" algn="tl">
                    <a:srgbClr val="000000">
                      <a:alpha val="43137"/>
                    </a:srgbClr>
                  </a:outerShdw>
                </a:effectLst>
              </a:rPr>
              <a:t>易</a:t>
            </a:r>
            <a:r>
              <a:rPr lang="en-US" altLang="zh-TW" b="1" dirty="0" smtClean="0">
                <a:solidFill>
                  <a:srgbClr val="FF0000"/>
                </a:solidFill>
                <a:effectLst>
                  <a:outerShdw blurRad="38100" dist="38100" dir="2700000" algn="tl">
                    <a:srgbClr val="000000">
                      <a:alpha val="43137"/>
                    </a:srgbClr>
                  </a:outerShdw>
                </a:effectLst>
              </a:rPr>
              <a:t>3020</a:t>
            </a:r>
            <a:endParaRPr lang="en-US" altLang="zh-TW"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741884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1"/>
          <p:cNvSpPr>
            <a:spLocks noGrp="1"/>
          </p:cNvSpPr>
          <p:nvPr>
            <p:ph type="title"/>
          </p:nvPr>
        </p:nvSpPr>
        <p:spPr>
          <a:xfrm>
            <a:off x="534670" y="302801"/>
            <a:ext cx="9624060" cy="1260211"/>
          </a:xfrm>
        </p:spPr>
        <p:txBody>
          <a:bodyPr>
            <a:normAutofit/>
          </a:bodyPr>
          <a:lstStyle/>
          <a:p>
            <a:r>
              <a:rPr lang="en-US" altLang="zh-TW" sz="3600" b="1" dirty="0" smtClean="0">
                <a:solidFill>
                  <a:srgbClr val="0000CC"/>
                </a:solidFill>
                <a:latin typeface="標楷體" panose="03000509000000000000" pitchFamily="65" charset="-120"/>
                <a:ea typeface="標楷體" panose="03000509000000000000" pitchFamily="65" charset="-120"/>
              </a:rPr>
              <a:t>Q&amp;A</a:t>
            </a:r>
            <a:endParaRPr lang="zh-TW" altLang="en-US" sz="3600" b="1" dirty="0">
              <a:solidFill>
                <a:srgbClr val="0000CC"/>
              </a:solidFill>
              <a:latin typeface="標楷體" panose="03000509000000000000" pitchFamily="65" charset="-120"/>
              <a:ea typeface="標楷體" panose="03000509000000000000" pitchFamily="65" charset="-120"/>
            </a:endParaRPr>
          </a:p>
        </p:txBody>
      </p:sp>
      <p:graphicFrame>
        <p:nvGraphicFramePr>
          <p:cNvPr id="2" name="表格 1"/>
          <p:cNvGraphicFramePr>
            <a:graphicFrameLocks noGrp="1"/>
          </p:cNvGraphicFramePr>
          <p:nvPr>
            <p:extLst>
              <p:ext uri="{D42A27DB-BD31-4B8C-83A1-F6EECF244321}">
                <p14:modId xmlns:p14="http://schemas.microsoft.com/office/powerpoint/2010/main" val="3846475166"/>
              </p:ext>
            </p:extLst>
          </p:nvPr>
        </p:nvGraphicFramePr>
        <p:xfrm>
          <a:off x="594174" y="1476374"/>
          <a:ext cx="9937102" cy="5973346"/>
        </p:xfrm>
        <a:graphic>
          <a:graphicData uri="http://schemas.openxmlformats.org/drawingml/2006/table">
            <a:tbl>
              <a:tblPr firstRow="1" firstCol="1" bandRow="1">
                <a:tableStyleId>{5C22544A-7EE6-4342-B048-85BDC9FD1C3A}</a:tableStyleId>
              </a:tblPr>
              <a:tblGrid>
                <a:gridCol w="574078"/>
                <a:gridCol w="521924"/>
                <a:gridCol w="4458573"/>
                <a:gridCol w="2689102"/>
                <a:gridCol w="1693425"/>
              </a:tblGrid>
              <a:tr h="210903">
                <a:tc>
                  <a:txBody>
                    <a:bodyPr/>
                    <a:lstStyle/>
                    <a:p>
                      <a:pPr>
                        <a:spcAft>
                          <a:spcPts val="0"/>
                        </a:spcAft>
                      </a:pPr>
                      <a:r>
                        <a:rPr lang="zh-TW" sz="1400" kern="100" dirty="0">
                          <a:effectLst/>
                        </a:rPr>
                        <a:t>序號</a:t>
                      </a:r>
                      <a:endParaRPr lang="zh-TW" sz="1400" kern="100" dirty="0">
                        <a:effectLst/>
                        <a:latin typeface="Calibri"/>
                        <a:ea typeface="新細明體"/>
                        <a:cs typeface="Times New Roman"/>
                      </a:endParaRPr>
                    </a:p>
                  </a:txBody>
                  <a:tcPr marL="47321" marR="47321" marT="0" marB="0"/>
                </a:tc>
                <a:tc>
                  <a:txBody>
                    <a:bodyPr/>
                    <a:lstStyle/>
                    <a:p>
                      <a:pPr>
                        <a:spcAft>
                          <a:spcPts val="0"/>
                        </a:spcAft>
                      </a:pPr>
                      <a:r>
                        <a:rPr lang="zh-TW" sz="1400" kern="100">
                          <a:effectLst/>
                        </a:rPr>
                        <a:t>組別</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問題</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答覆</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備註</a:t>
                      </a:r>
                      <a:endParaRPr lang="zh-TW" sz="1400" kern="100">
                        <a:effectLst/>
                        <a:latin typeface="Calibri"/>
                        <a:ea typeface="新細明體"/>
                        <a:cs typeface="Times New Roman"/>
                      </a:endParaRPr>
                    </a:p>
                  </a:txBody>
                  <a:tcPr marL="47321" marR="47321" marT="0" marB="0"/>
                </a:tc>
              </a:tr>
              <a:tr h="1272159">
                <a:tc>
                  <a:txBody>
                    <a:bodyPr/>
                    <a:lstStyle/>
                    <a:p>
                      <a:pPr marL="342900" lvl="0" indent="-342900">
                        <a:spcAft>
                          <a:spcPts val="0"/>
                        </a:spcAft>
                        <a:buFont typeface="+mj-lt"/>
                        <a:buAutoNum type="arabicPeriod"/>
                      </a:pPr>
                      <a:r>
                        <a:rPr lang="en-US" sz="1400" kern="100">
                          <a:effectLst/>
                        </a:rPr>
                        <a:t> </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化學組</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技術授權案件實施日期，無法於</a:t>
                      </a:r>
                      <a:r>
                        <a:rPr lang="en-US" sz="1400" kern="100">
                          <a:effectLst/>
                        </a:rPr>
                        <a:t>1~2</a:t>
                      </a:r>
                      <a:r>
                        <a:rPr lang="zh-TW" sz="1400" kern="100">
                          <a:effectLst/>
                        </a:rPr>
                        <a:t>年前確定，而且所需國外公差人次與時程，在廠商申請並說明其規劃之前亦難以預估，因此無法於</a:t>
                      </a:r>
                      <a:r>
                        <a:rPr lang="en-US" sz="1400" kern="100">
                          <a:effectLst/>
                        </a:rPr>
                        <a:t>1~2</a:t>
                      </a:r>
                      <a:r>
                        <a:rPr lang="zh-TW" sz="1400" kern="100">
                          <a:effectLst/>
                        </a:rPr>
                        <a:t>年前即規畫編列出國項目。執行境外實施技轉作業需要之國外公差，若無法編列，將導致無法執行此技轉案件。</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出國額度由綜計組以科發基金進行編列，屆時由綜計組進行出國員額調配。</a:t>
                      </a:r>
                      <a:endParaRPr lang="zh-TW" sz="1400" kern="100">
                        <a:effectLst/>
                        <a:latin typeface="Calibri"/>
                        <a:ea typeface="新細明體"/>
                        <a:cs typeface="Times New Roman"/>
                      </a:endParaRPr>
                    </a:p>
                  </a:txBody>
                  <a:tcPr marL="47321" marR="47321" marT="0" marB="0"/>
                </a:tc>
                <a:tc>
                  <a:txBody>
                    <a:bodyPr/>
                    <a:lstStyle/>
                    <a:p>
                      <a:pPr>
                        <a:spcAft>
                          <a:spcPts val="0"/>
                        </a:spcAft>
                      </a:pPr>
                      <a:r>
                        <a:rPr lang="en-US" sz="1400" kern="100">
                          <a:effectLst/>
                        </a:rPr>
                        <a:t> </a:t>
                      </a:r>
                      <a:endParaRPr lang="zh-TW" sz="1400" kern="100">
                        <a:effectLst/>
                        <a:latin typeface="Calibri"/>
                        <a:ea typeface="新細明體"/>
                        <a:cs typeface="Times New Roman"/>
                      </a:endParaRPr>
                    </a:p>
                  </a:txBody>
                  <a:tcPr marL="47321" marR="47321" marT="0" marB="0"/>
                </a:tc>
              </a:tr>
              <a:tr h="1287427">
                <a:tc>
                  <a:txBody>
                    <a:bodyPr/>
                    <a:lstStyle/>
                    <a:p>
                      <a:pPr marL="0" lvl="0" indent="0">
                        <a:spcAft>
                          <a:spcPts val="0"/>
                        </a:spcAft>
                        <a:buFont typeface="+mj-lt"/>
                        <a:buNone/>
                      </a:pPr>
                      <a:r>
                        <a:rPr lang="en-US" sz="1400" kern="100" dirty="0" smtClean="0">
                          <a:effectLst/>
                        </a:rPr>
                        <a:t>2.</a:t>
                      </a:r>
                      <a:r>
                        <a:rPr lang="en-US" sz="1400" kern="100" dirty="0">
                          <a:effectLst/>
                        </a:rPr>
                        <a:t> </a:t>
                      </a:r>
                      <a:endParaRPr lang="zh-TW" sz="1400" kern="100" dirty="0">
                        <a:effectLst/>
                        <a:latin typeface="Calibri"/>
                        <a:ea typeface="新細明體"/>
                        <a:cs typeface="Times New Roman"/>
                      </a:endParaRPr>
                    </a:p>
                  </a:txBody>
                  <a:tcPr marL="47321" marR="47321" marT="0" marB="0"/>
                </a:tc>
                <a:tc>
                  <a:txBody>
                    <a:bodyPr/>
                    <a:lstStyle/>
                    <a:p>
                      <a:pPr>
                        <a:spcAft>
                          <a:spcPts val="0"/>
                        </a:spcAft>
                      </a:pPr>
                      <a:r>
                        <a:rPr lang="zh-TW" sz="1400" kern="100">
                          <a:effectLst/>
                        </a:rPr>
                        <a:t>化學組</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以科發基金或其它科技計畫之政府預算編列出國員額、經費，執行協助特定廠商之技術移轉所需之教育訓練與諮詢服務，是否合乎法令規定，尚有疑慮。且將導致技轉案之實際支出成本高於成本計價文件之計價成本。</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科發基金用於研究發展事務使用，尚符法令規定。成本計價之總成本核算，仍應以收入高於總成本之原則計算。</a:t>
                      </a:r>
                      <a:endParaRPr lang="zh-TW" sz="1400" kern="100">
                        <a:effectLst/>
                        <a:latin typeface="Calibri"/>
                        <a:ea typeface="新細明體"/>
                        <a:cs typeface="Times New Roman"/>
                      </a:endParaRPr>
                    </a:p>
                  </a:txBody>
                  <a:tcPr marL="47321" marR="47321" marT="0" marB="0"/>
                </a:tc>
                <a:tc>
                  <a:txBody>
                    <a:bodyPr/>
                    <a:lstStyle/>
                    <a:p>
                      <a:pPr>
                        <a:spcAft>
                          <a:spcPts val="0"/>
                        </a:spcAft>
                      </a:pPr>
                      <a:r>
                        <a:rPr lang="en-US" sz="1400" kern="100">
                          <a:effectLst/>
                        </a:rPr>
                        <a:t> </a:t>
                      </a:r>
                      <a:endParaRPr lang="zh-TW" sz="1400" kern="100">
                        <a:effectLst/>
                        <a:latin typeface="Calibri"/>
                        <a:ea typeface="新細明體"/>
                        <a:cs typeface="Times New Roman"/>
                      </a:endParaRPr>
                    </a:p>
                  </a:txBody>
                  <a:tcPr marL="47321" marR="47321" marT="0" marB="0"/>
                </a:tc>
              </a:tr>
              <a:tr h="1934805">
                <a:tc>
                  <a:txBody>
                    <a:bodyPr/>
                    <a:lstStyle/>
                    <a:p>
                      <a:pPr marL="0" lvl="0" indent="0">
                        <a:spcAft>
                          <a:spcPts val="0"/>
                        </a:spcAft>
                        <a:buFont typeface="+mj-lt"/>
                        <a:buNone/>
                      </a:pPr>
                      <a:r>
                        <a:rPr lang="en-US" sz="1400" kern="100" dirty="0" smtClean="0">
                          <a:effectLst/>
                        </a:rPr>
                        <a:t>3.</a:t>
                      </a:r>
                      <a:r>
                        <a:rPr lang="en-US" sz="1400" kern="100" dirty="0">
                          <a:effectLst/>
                        </a:rPr>
                        <a:t> </a:t>
                      </a:r>
                      <a:endParaRPr lang="zh-TW" sz="1400" kern="100" dirty="0">
                        <a:effectLst/>
                        <a:latin typeface="Calibri"/>
                        <a:ea typeface="新細明體"/>
                        <a:cs typeface="Times New Roman"/>
                      </a:endParaRPr>
                    </a:p>
                  </a:txBody>
                  <a:tcPr marL="47321" marR="47321" marT="0" marB="0"/>
                </a:tc>
                <a:tc>
                  <a:txBody>
                    <a:bodyPr/>
                    <a:lstStyle/>
                    <a:p>
                      <a:pPr>
                        <a:spcAft>
                          <a:spcPts val="0"/>
                        </a:spcAft>
                      </a:pPr>
                      <a:r>
                        <a:rPr lang="zh-TW" sz="1400" kern="100">
                          <a:effectLst/>
                        </a:rPr>
                        <a:t>化學組</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技轉案技術輔導期一定會跨年度，若是一次收取授權金，次一年度剩餘費用將繳庫，後續的技術移轉作業無法繼續支用。</a:t>
                      </a:r>
                    </a:p>
                    <a:p>
                      <a:pPr>
                        <a:spcAft>
                          <a:spcPts val="0"/>
                        </a:spcAft>
                      </a:pPr>
                      <a:r>
                        <a:rPr lang="zh-TW" sz="1400" kern="100">
                          <a:effectLst/>
                        </a:rPr>
                        <a:t>若是分年度收取，因為技轉案輔導進度，技術移轉作業之實際執行時間，通常是簽約後經由雙方協調在技術輔導期</a:t>
                      </a:r>
                      <a:r>
                        <a:rPr lang="en-US" sz="1400" kern="100">
                          <a:effectLst/>
                        </a:rPr>
                        <a:t>(</a:t>
                      </a:r>
                      <a:r>
                        <a:rPr lang="zh-TW" sz="1400" kern="100">
                          <a:effectLst/>
                        </a:rPr>
                        <a:t>通常為授權金支付後</a:t>
                      </a:r>
                      <a:r>
                        <a:rPr lang="en-US" sz="1400" kern="100">
                          <a:effectLst/>
                        </a:rPr>
                        <a:t>1</a:t>
                      </a:r>
                      <a:r>
                        <a:rPr lang="zh-TW" sz="1400" kern="100">
                          <a:effectLst/>
                        </a:rPr>
                        <a:t>年至</a:t>
                      </a:r>
                      <a:r>
                        <a:rPr lang="en-US" sz="1400" kern="100">
                          <a:effectLst/>
                        </a:rPr>
                        <a:t>2</a:t>
                      </a:r>
                      <a:r>
                        <a:rPr lang="zh-TW" sz="1400" kern="100">
                          <a:effectLst/>
                        </a:rPr>
                        <a:t>年</a:t>
                      </a:r>
                      <a:r>
                        <a:rPr lang="en-US" sz="1400" kern="100">
                          <a:effectLst/>
                        </a:rPr>
                        <a:t>)</a:t>
                      </a:r>
                      <a:r>
                        <a:rPr lang="zh-TW" sz="1400" kern="100">
                          <a:effectLst/>
                        </a:rPr>
                        <a:t>內選定之適當時間，須配合被技轉廠商的建廠或其他準備事項的進度，各年度費用切割比例不易預估。故技轉執行時間很可能不在授權金支付之同一年度因此將與輔導費用限於入帳當年度使用之規定有所衝突。</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因預算編列方式必須依主計總處函示辦理，故技轉案之每年收支必須精確評估分配及運用。</a:t>
                      </a:r>
                      <a:endParaRPr lang="zh-TW" sz="1400" kern="100">
                        <a:effectLst/>
                        <a:latin typeface="Calibri"/>
                        <a:ea typeface="新細明體"/>
                        <a:cs typeface="Times New Roman"/>
                      </a:endParaRPr>
                    </a:p>
                  </a:txBody>
                  <a:tcPr marL="47321" marR="47321" marT="0" marB="0"/>
                </a:tc>
                <a:tc>
                  <a:txBody>
                    <a:bodyPr/>
                    <a:lstStyle/>
                    <a:p>
                      <a:pPr>
                        <a:spcAft>
                          <a:spcPts val="0"/>
                        </a:spcAft>
                      </a:pPr>
                      <a:r>
                        <a:rPr lang="en-US" sz="1400" kern="100">
                          <a:effectLst/>
                        </a:rPr>
                        <a:t> </a:t>
                      </a:r>
                      <a:endParaRPr lang="zh-TW" sz="1400" kern="100">
                        <a:effectLst/>
                        <a:latin typeface="Calibri"/>
                        <a:ea typeface="新細明體"/>
                        <a:cs typeface="Times New Roman"/>
                      </a:endParaRPr>
                    </a:p>
                  </a:txBody>
                  <a:tcPr marL="47321" marR="47321" marT="0" marB="0"/>
                </a:tc>
              </a:tr>
              <a:tr h="1055348">
                <a:tc>
                  <a:txBody>
                    <a:bodyPr/>
                    <a:lstStyle/>
                    <a:p>
                      <a:pPr marL="0" lvl="0" indent="0">
                        <a:spcAft>
                          <a:spcPts val="0"/>
                        </a:spcAft>
                        <a:buFont typeface="+mj-lt"/>
                        <a:buNone/>
                      </a:pPr>
                      <a:r>
                        <a:rPr lang="en-US" sz="1400" kern="100" dirty="0" smtClean="0">
                          <a:effectLst/>
                        </a:rPr>
                        <a:t>4.</a:t>
                      </a:r>
                      <a:r>
                        <a:rPr lang="en-US" sz="1400" kern="100" dirty="0">
                          <a:effectLst/>
                        </a:rPr>
                        <a:t> </a:t>
                      </a:r>
                      <a:endParaRPr lang="zh-TW" sz="1400" kern="100" dirty="0">
                        <a:effectLst/>
                        <a:latin typeface="Calibri"/>
                        <a:ea typeface="新細明體"/>
                        <a:cs typeface="Times New Roman"/>
                      </a:endParaRPr>
                    </a:p>
                  </a:txBody>
                  <a:tcPr marL="47321" marR="47321" marT="0" marB="0"/>
                </a:tc>
                <a:tc>
                  <a:txBody>
                    <a:bodyPr/>
                    <a:lstStyle/>
                    <a:p>
                      <a:pPr>
                        <a:spcAft>
                          <a:spcPts val="0"/>
                        </a:spcAft>
                      </a:pPr>
                      <a:r>
                        <a:rPr lang="en-US" sz="1400" kern="100">
                          <a:effectLst/>
                        </a:rPr>
                        <a:t> </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主計總處支出標準及審核作業手冊內容，有關</a:t>
                      </a:r>
                      <a:r>
                        <a:rPr lang="en-US" sz="1400" kern="100">
                          <a:effectLst/>
                        </a:rPr>
                        <a:t>(</a:t>
                      </a:r>
                      <a:r>
                        <a:rPr lang="zh-TW" sz="1400" kern="100">
                          <a:effectLst/>
                        </a:rPr>
                        <a:t>六</a:t>
                      </a:r>
                      <a:r>
                        <a:rPr lang="en-US" sz="1400" kern="100">
                          <a:effectLst/>
                        </a:rPr>
                        <a:t>)-2.”</a:t>
                      </a:r>
                      <a:r>
                        <a:rPr lang="zh-TW" sz="1400" kern="100">
                          <a:effectLst/>
                        </a:rPr>
                        <a:t>各機關及基金運用國內</a:t>
                      </a:r>
                      <a:r>
                        <a:rPr lang="en-US" sz="1400" kern="100">
                          <a:effectLst/>
                        </a:rPr>
                        <a:t>(</a:t>
                      </a:r>
                      <a:r>
                        <a:rPr lang="zh-TW" sz="1400" kern="100">
                          <a:effectLst/>
                        </a:rPr>
                        <a:t>外</a:t>
                      </a:r>
                      <a:r>
                        <a:rPr lang="en-US" sz="1400" kern="100">
                          <a:effectLst/>
                        </a:rPr>
                        <a:t>)</a:t>
                      </a:r>
                      <a:r>
                        <a:rPr lang="zh-TW" sz="1400" kern="100">
                          <a:effectLst/>
                        </a:rPr>
                        <a:t>民間之贊助</a:t>
                      </a:r>
                      <a:r>
                        <a:rPr lang="en-US" sz="1400" kern="100">
                          <a:effectLst/>
                        </a:rPr>
                        <a:t>….</a:t>
                      </a:r>
                      <a:r>
                        <a:rPr lang="zh-TW" sz="1400" kern="100">
                          <a:effectLst/>
                        </a:rPr>
                        <a:t>出國者，應由各部分從嚴核定</a:t>
                      </a:r>
                      <a:r>
                        <a:rPr lang="en-US" sz="1400" kern="100">
                          <a:effectLst/>
                        </a:rPr>
                        <a:t>” </a:t>
                      </a:r>
                      <a:r>
                        <a:rPr lang="zh-TW" sz="1400" kern="100">
                          <a:effectLst/>
                        </a:rPr>
                        <a:t>，文字解讀若無錯誤應該是應用民間經費部分，在部會核定下可以執行出國計畫，以協助滿足原本委託單位執行工作需求，而非“不得編列”。</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左列民間之贊助，係為</a:t>
                      </a:r>
                      <a:r>
                        <a:rPr lang="en-US" sz="1400" kern="100">
                          <a:effectLst/>
                        </a:rPr>
                        <a:t>”</a:t>
                      </a:r>
                      <a:r>
                        <a:rPr lang="zh-TW" sz="1400" kern="100">
                          <a:effectLst/>
                        </a:rPr>
                        <a:t>指定用於出國</a:t>
                      </a:r>
                      <a:r>
                        <a:rPr lang="en-US" sz="1400" kern="100">
                          <a:effectLst/>
                        </a:rPr>
                        <a:t>”</a:t>
                      </a:r>
                      <a:r>
                        <a:rPr lang="zh-TW" sz="1400" kern="100">
                          <a:effectLst/>
                        </a:rPr>
                        <a:t>使用之贊助款。倘為一般民間經費，仍應編列於收支並列，且不得編列出國員額。</a:t>
                      </a:r>
                      <a:endParaRPr lang="zh-TW" sz="1400" kern="100">
                        <a:effectLst/>
                        <a:latin typeface="Calibri"/>
                        <a:ea typeface="新細明體"/>
                        <a:cs typeface="Times New Roman"/>
                      </a:endParaRPr>
                    </a:p>
                  </a:txBody>
                  <a:tcPr marL="47321" marR="47321" marT="0" marB="0"/>
                </a:tc>
                <a:tc>
                  <a:txBody>
                    <a:bodyPr/>
                    <a:lstStyle/>
                    <a:p>
                      <a:pPr>
                        <a:spcAft>
                          <a:spcPts val="0"/>
                        </a:spcAft>
                      </a:pPr>
                      <a:r>
                        <a:rPr lang="en-US" sz="1400" kern="100" dirty="0">
                          <a:effectLst/>
                        </a:rPr>
                        <a:t> </a:t>
                      </a:r>
                      <a:endParaRPr lang="zh-TW" sz="1400" kern="100" dirty="0">
                        <a:effectLst/>
                        <a:latin typeface="Calibri"/>
                        <a:ea typeface="新細明體"/>
                        <a:cs typeface="Times New Roman"/>
                      </a:endParaRPr>
                    </a:p>
                  </a:txBody>
                  <a:tcPr marL="47321" marR="47321" marT="0" marB="0"/>
                </a:tc>
              </a:tr>
            </a:tbl>
          </a:graphicData>
        </a:graphic>
      </p:graphicFrame>
    </p:spTree>
    <p:extLst>
      <p:ext uri="{BB962C8B-B14F-4D97-AF65-F5344CB8AC3E}">
        <p14:creationId xmlns:p14="http://schemas.microsoft.com/office/powerpoint/2010/main" val="25162738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1"/>
          <p:cNvSpPr>
            <a:spLocks noGrp="1"/>
          </p:cNvSpPr>
          <p:nvPr>
            <p:ph type="title"/>
          </p:nvPr>
        </p:nvSpPr>
        <p:spPr>
          <a:xfrm>
            <a:off x="534670" y="302801"/>
            <a:ext cx="9624060" cy="1260211"/>
          </a:xfrm>
        </p:spPr>
        <p:txBody>
          <a:bodyPr>
            <a:normAutofit/>
          </a:bodyPr>
          <a:lstStyle/>
          <a:p>
            <a:r>
              <a:rPr lang="en-US" altLang="zh-TW" sz="3600" b="1" dirty="0" smtClean="0">
                <a:solidFill>
                  <a:srgbClr val="0000CC"/>
                </a:solidFill>
                <a:latin typeface="標楷體" panose="03000509000000000000" pitchFamily="65" charset="-120"/>
                <a:ea typeface="標楷體" panose="03000509000000000000" pitchFamily="65" charset="-120"/>
              </a:rPr>
              <a:t>Q&amp;A</a:t>
            </a:r>
            <a:endParaRPr lang="zh-TW" altLang="en-US" sz="3600" b="1" dirty="0">
              <a:solidFill>
                <a:srgbClr val="0000CC"/>
              </a:solidFill>
              <a:latin typeface="標楷體" panose="03000509000000000000" pitchFamily="65" charset="-120"/>
              <a:ea typeface="標楷體" panose="03000509000000000000" pitchFamily="65" charset="-120"/>
            </a:endParaRPr>
          </a:p>
        </p:txBody>
      </p:sp>
      <p:graphicFrame>
        <p:nvGraphicFramePr>
          <p:cNvPr id="2" name="表格 1"/>
          <p:cNvGraphicFramePr>
            <a:graphicFrameLocks noGrp="1"/>
          </p:cNvGraphicFramePr>
          <p:nvPr>
            <p:extLst>
              <p:ext uri="{D42A27DB-BD31-4B8C-83A1-F6EECF244321}">
                <p14:modId xmlns:p14="http://schemas.microsoft.com/office/powerpoint/2010/main" val="1185076609"/>
              </p:ext>
            </p:extLst>
          </p:nvPr>
        </p:nvGraphicFramePr>
        <p:xfrm>
          <a:off x="594174" y="1476374"/>
          <a:ext cx="9865094" cy="2880320"/>
        </p:xfrm>
        <a:graphic>
          <a:graphicData uri="http://schemas.openxmlformats.org/drawingml/2006/table">
            <a:tbl>
              <a:tblPr firstRow="1" firstCol="1" bandRow="1">
                <a:tableStyleId>{5C22544A-7EE6-4342-B048-85BDC9FD1C3A}</a:tableStyleId>
              </a:tblPr>
              <a:tblGrid>
                <a:gridCol w="569918"/>
                <a:gridCol w="518142"/>
                <a:gridCol w="4426264"/>
                <a:gridCol w="2669616"/>
                <a:gridCol w="1681154"/>
              </a:tblGrid>
              <a:tr h="360040">
                <a:tc>
                  <a:txBody>
                    <a:bodyPr/>
                    <a:lstStyle/>
                    <a:p>
                      <a:pPr>
                        <a:spcAft>
                          <a:spcPts val="0"/>
                        </a:spcAft>
                      </a:pPr>
                      <a:r>
                        <a:rPr lang="zh-TW" sz="1400" kern="100" dirty="0">
                          <a:effectLst/>
                        </a:rPr>
                        <a:t>序號</a:t>
                      </a:r>
                      <a:endParaRPr lang="zh-TW" sz="1400" kern="100" dirty="0">
                        <a:effectLst/>
                        <a:latin typeface="Calibri"/>
                        <a:ea typeface="新細明體"/>
                        <a:cs typeface="Times New Roman"/>
                      </a:endParaRPr>
                    </a:p>
                  </a:txBody>
                  <a:tcPr marL="47321" marR="47321" marT="0" marB="0"/>
                </a:tc>
                <a:tc>
                  <a:txBody>
                    <a:bodyPr/>
                    <a:lstStyle/>
                    <a:p>
                      <a:pPr>
                        <a:spcAft>
                          <a:spcPts val="0"/>
                        </a:spcAft>
                      </a:pPr>
                      <a:r>
                        <a:rPr lang="zh-TW" sz="1400" kern="100">
                          <a:effectLst/>
                        </a:rPr>
                        <a:t>組別</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問題</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答覆</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備註</a:t>
                      </a:r>
                      <a:endParaRPr lang="zh-TW" sz="1400" kern="100">
                        <a:effectLst/>
                        <a:latin typeface="Calibri"/>
                        <a:ea typeface="新細明體"/>
                        <a:cs typeface="Times New Roman"/>
                      </a:endParaRPr>
                    </a:p>
                  </a:txBody>
                  <a:tcPr marL="47321" marR="47321" marT="0" marB="0"/>
                </a:tc>
              </a:tr>
              <a:tr h="1080120">
                <a:tc>
                  <a:txBody>
                    <a:bodyPr/>
                    <a:lstStyle/>
                    <a:p>
                      <a:pPr marL="342900" lvl="0" indent="-342900">
                        <a:spcAft>
                          <a:spcPts val="0"/>
                        </a:spcAft>
                        <a:buFont typeface="+mj-lt"/>
                        <a:buAutoNum type="arabicPeriod"/>
                      </a:pPr>
                      <a:r>
                        <a:rPr lang="en-US" sz="1400" kern="100" dirty="0">
                          <a:effectLst/>
                        </a:rPr>
                        <a:t> </a:t>
                      </a:r>
                      <a:endParaRPr lang="zh-TW" sz="1400" kern="100" dirty="0">
                        <a:effectLst/>
                        <a:latin typeface="Calibri"/>
                        <a:ea typeface="新細明體"/>
                        <a:cs typeface="Times New Roman"/>
                      </a:endParaRPr>
                    </a:p>
                  </a:txBody>
                  <a:tcPr marL="47321" marR="47321" marT="0" marB="0"/>
                </a:tc>
                <a:tc>
                  <a:txBody>
                    <a:bodyPr/>
                    <a:lstStyle/>
                    <a:p>
                      <a:pPr>
                        <a:spcAft>
                          <a:spcPts val="0"/>
                        </a:spcAft>
                      </a:pPr>
                      <a:r>
                        <a:rPr lang="zh-TW" sz="1400" kern="100">
                          <a:effectLst/>
                        </a:rPr>
                        <a:t>核儀組</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dirty="0">
                          <a:effectLst/>
                        </a:rPr>
                        <a:t>有關本所承接台電公司之輻射儀器及組件製作維護服務案，預算應編列於何類</a:t>
                      </a:r>
                      <a:r>
                        <a:rPr lang="en-US" sz="1400" kern="100" dirty="0" smtClean="0">
                          <a:effectLst/>
                        </a:rPr>
                        <a:t>?</a:t>
                      </a:r>
                      <a:endParaRPr lang="zh-TW" sz="1400" kern="100" dirty="0">
                        <a:effectLst/>
                      </a:endParaRPr>
                    </a:p>
                  </a:txBody>
                  <a:tcPr marL="47321" marR="47321" marT="0" marB="0"/>
                </a:tc>
                <a:tc>
                  <a:txBody>
                    <a:bodyPr/>
                    <a:lstStyle/>
                    <a:p>
                      <a:pPr>
                        <a:spcAft>
                          <a:spcPts val="0"/>
                        </a:spcAft>
                      </a:pPr>
                      <a:r>
                        <a:rPr lang="zh-TW" altLang="en-US" sz="1400" kern="100" dirty="0" smtClean="0">
                          <a:effectLst/>
                          <a:latin typeface="Calibri"/>
                          <a:ea typeface="新細明體"/>
                          <a:cs typeface="Times New Roman"/>
                        </a:rPr>
                        <a:t>協商中</a:t>
                      </a:r>
                      <a:endParaRPr lang="zh-TW" sz="1400" kern="100" dirty="0">
                        <a:effectLst/>
                        <a:latin typeface="Calibri"/>
                        <a:ea typeface="新細明體"/>
                        <a:cs typeface="Times New Roman"/>
                      </a:endParaRPr>
                    </a:p>
                  </a:txBody>
                  <a:tcPr marL="47321" marR="47321" marT="0" marB="0"/>
                </a:tc>
                <a:tc>
                  <a:txBody>
                    <a:bodyPr/>
                    <a:lstStyle/>
                    <a:p>
                      <a:pPr>
                        <a:spcAft>
                          <a:spcPts val="0"/>
                        </a:spcAft>
                      </a:pPr>
                      <a:r>
                        <a:rPr lang="en-US" sz="1400" kern="100">
                          <a:effectLst/>
                        </a:rPr>
                        <a:t> </a:t>
                      </a:r>
                      <a:endParaRPr lang="zh-TW" sz="1400" kern="100">
                        <a:effectLst/>
                        <a:latin typeface="Calibri"/>
                        <a:ea typeface="新細明體"/>
                        <a:cs typeface="Times New Roman"/>
                      </a:endParaRPr>
                    </a:p>
                  </a:txBody>
                  <a:tcPr marL="47321" marR="47321" marT="0" marB="0"/>
                </a:tc>
              </a:tr>
              <a:tr h="720080">
                <a:tc>
                  <a:txBody>
                    <a:bodyPr/>
                    <a:lstStyle/>
                    <a:p>
                      <a:pPr marL="342900" lvl="0" indent="-342900">
                        <a:spcAft>
                          <a:spcPts val="0"/>
                        </a:spcAft>
                        <a:buFont typeface="+mj-lt"/>
                        <a:buAutoNum type="arabicPeriod"/>
                      </a:pPr>
                      <a:r>
                        <a:rPr lang="en-US" sz="1400" kern="100">
                          <a:effectLst/>
                        </a:rPr>
                        <a:t> </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核儀組</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有關本所承接縣市政府委託之輻射儀器及組件製作維護服務案，預算應編列於何類</a:t>
                      </a:r>
                      <a:r>
                        <a:rPr lang="en-US" sz="1400" kern="100">
                          <a:effectLst/>
                        </a:rPr>
                        <a:t>?</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altLang="en-US" sz="1400" kern="100" smtClean="0">
                          <a:effectLst/>
                          <a:latin typeface="Calibri"/>
                          <a:ea typeface="新細明體"/>
                          <a:cs typeface="Times New Roman"/>
                        </a:rPr>
                        <a:t>協商中</a:t>
                      </a:r>
                      <a:endParaRPr lang="zh-TW" altLang="zh-TW" sz="1400" kern="100" dirty="0">
                        <a:effectLst/>
                        <a:latin typeface="Calibri"/>
                        <a:ea typeface="新細明體"/>
                        <a:cs typeface="Times New Roman"/>
                      </a:endParaRPr>
                    </a:p>
                  </a:txBody>
                  <a:tcPr marL="47321" marR="47321" marT="0" marB="0"/>
                </a:tc>
                <a:tc>
                  <a:txBody>
                    <a:bodyPr/>
                    <a:lstStyle/>
                    <a:p>
                      <a:pPr>
                        <a:spcAft>
                          <a:spcPts val="0"/>
                        </a:spcAft>
                      </a:pPr>
                      <a:r>
                        <a:rPr lang="en-US" sz="1400" kern="100">
                          <a:effectLst/>
                        </a:rPr>
                        <a:t> </a:t>
                      </a:r>
                      <a:endParaRPr lang="zh-TW" sz="1400" kern="100">
                        <a:effectLst/>
                        <a:latin typeface="Calibri"/>
                        <a:ea typeface="新細明體"/>
                        <a:cs typeface="Times New Roman"/>
                      </a:endParaRPr>
                    </a:p>
                  </a:txBody>
                  <a:tcPr marL="47321" marR="47321" marT="0" marB="0"/>
                </a:tc>
              </a:tr>
              <a:tr h="720080">
                <a:tc>
                  <a:txBody>
                    <a:bodyPr/>
                    <a:lstStyle/>
                    <a:p>
                      <a:pPr marL="342900" lvl="0" indent="-342900">
                        <a:spcAft>
                          <a:spcPts val="0"/>
                        </a:spcAft>
                        <a:buFont typeface="+mj-lt"/>
                        <a:buAutoNum type="arabicPeriod"/>
                      </a:pPr>
                      <a:r>
                        <a:rPr lang="en-US" sz="1400" kern="100">
                          <a:effectLst/>
                        </a:rPr>
                        <a:t> </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a:effectLst/>
                        </a:rPr>
                        <a:t>核儀組</a:t>
                      </a:r>
                      <a:endParaRPr lang="zh-TW" sz="1400" kern="100">
                        <a:effectLst/>
                        <a:latin typeface="Calibri"/>
                        <a:ea typeface="新細明體"/>
                        <a:cs typeface="Times New Roman"/>
                      </a:endParaRPr>
                    </a:p>
                  </a:txBody>
                  <a:tcPr marL="47321" marR="47321" marT="0" marB="0"/>
                </a:tc>
                <a:tc>
                  <a:txBody>
                    <a:bodyPr/>
                    <a:lstStyle/>
                    <a:p>
                      <a:pPr>
                        <a:spcAft>
                          <a:spcPts val="0"/>
                        </a:spcAft>
                      </a:pPr>
                      <a:r>
                        <a:rPr lang="zh-TW" sz="1400" kern="100" dirty="0">
                          <a:effectLst/>
                        </a:rPr>
                        <a:t>有關本所</a:t>
                      </a:r>
                      <a:r>
                        <a:rPr lang="zh-TW" sz="1400" kern="100" dirty="0" smtClean="0">
                          <a:effectLst/>
                        </a:rPr>
                        <a:t>承接</a:t>
                      </a:r>
                      <a:r>
                        <a:rPr lang="zh-TW" altLang="en-US" sz="1400" kern="100" dirty="0" smtClean="0">
                          <a:effectLst/>
                        </a:rPr>
                        <a:t>中科院</a:t>
                      </a:r>
                      <a:r>
                        <a:rPr lang="zh-TW" sz="1400" kern="100" dirty="0" smtClean="0">
                          <a:effectLst/>
                        </a:rPr>
                        <a:t>委託</a:t>
                      </a:r>
                      <a:r>
                        <a:rPr lang="zh-TW" sz="1400" kern="100" dirty="0">
                          <a:effectLst/>
                        </a:rPr>
                        <a:t>之輻射儀器及組件製作維護服務案，預算應編列於何類</a:t>
                      </a:r>
                      <a:r>
                        <a:rPr lang="en-US" sz="1400" kern="100" dirty="0">
                          <a:effectLst/>
                        </a:rPr>
                        <a:t>?</a:t>
                      </a:r>
                      <a:endParaRPr lang="zh-TW" sz="1400" kern="100" dirty="0">
                        <a:effectLst/>
                        <a:latin typeface="Calibri"/>
                        <a:ea typeface="新細明體"/>
                        <a:cs typeface="Times New Roman"/>
                      </a:endParaRPr>
                    </a:p>
                  </a:txBody>
                  <a:tcPr marL="47321" marR="47321" marT="0" marB="0"/>
                </a:tc>
                <a:tc>
                  <a:txBody>
                    <a:bodyPr/>
                    <a:lstStyle/>
                    <a:p>
                      <a:pPr>
                        <a:spcAft>
                          <a:spcPts val="0"/>
                        </a:spcAft>
                      </a:pPr>
                      <a:r>
                        <a:rPr lang="zh-TW" altLang="en-US" sz="1400" kern="100" dirty="0" smtClean="0">
                          <a:effectLst/>
                          <a:latin typeface="Calibri"/>
                          <a:ea typeface="新細明體"/>
                          <a:cs typeface="Times New Roman"/>
                        </a:rPr>
                        <a:t>協商中</a:t>
                      </a:r>
                      <a:endParaRPr lang="zh-TW" altLang="zh-TW" sz="1400" kern="100" dirty="0">
                        <a:effectLst/>
                        <a:latin typeface="Calibri"/>
                        <a:ea typeface="新細明體"/>
                        <a:cs typeface="Times New Roman"/>
                      </a:endParaRPr>
                    </a:p>
                  </a:txBody>
                  <a:tcPr marL="47321" marR="47321" marT="0" marB="0"/>
                </a:tc>
                <a:tc>
                  <a:txBody>
                    <a:bodyPr/>
                    <a:lstStyle/>
                    <a:p>
                      <a:pPr>
                        <a:spcAft>
                          <a:spcPts val="0"/>
                        </a:spcAft>
                      </a:pPr>
                      <a:r>
                        <a:rPr lang="en-US" sz="1400" kern="100" dirty="0">
                          <a:effectLst/>
                        </a:rPr>
                        <a:t> </a:t>
                      </a:r>
                      <a:endParaRPr lang="zh-TW" sz="1400" kern="100" dirty="0">
                        <a:effectLst/>
                        <a:latin typeface="Calibri"/>
                        <a:ea typeface="新細明體"/>
                        <a:cs typeface="Times New Roman"/>
                      </a:endParaRPr>
                    </a:p>
                  </a:txBody>
                  <a:tcPr marL="47321" marR="47321" marT="0" marB="0"/>
                </a:tc>
              </a:tr>
            </a:tbl>
          </a:graphicData>
        </a:graphic>
      </p:graphicFrame>
    </p:spTree>
    <p:extLst>
      <p:ext uri="{BB962C8B-B14F-4D97-AF65-F5344CB8AC3E}">
        <p14:creationId xmlns:p14="http://schemas.microsoft.com/office/powerpoint/2010/main" val="2890360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22164" y="252239"/>
            <a:ext cx="9624060" cy="1260211"/>
          </a:xfrm>
        </p:spPr>
        <p:txBody>
          <a:bodyPr>
            <a:normAutofit/>
          </a:bodyPr>
          <a:lstStyle/>
          <a:p>
            <a:r>
              <a:rPr lang="zh-TW" altLang="en-US" sz="3600" b="1" dirty="0">
                <a:solidFill>
                  <a:srgbClr val="0000CC"/>
                </a:solidFill>
                <a:latin typeface="標楷體" panose="03000509000000000000" pitchFamily="65" charset="-120"/>
                <a:ea typeface="標楷體" panose="03000509000000000000" pitchFamily="65" charset="-120"/>
              </a:rPr>
              <a:t>案例</a:t>
            </a:r>
            <a:r>
              <a:rPr lang="zh-TW" altLang="en-US" sz="3600" b="1" dirty="0" smtClean="0">
                <a:solidFill>
                  <a:srgbClr val="0000CC"/>
                </a:solidFill>
                <a:latin typeface="標楷體" panose="03000509000000000000" pitchFamily="65" charset="-120"/>
                <a:ea typeface="標楷體" panose="03000509000000000000" pitchFamily="65" charset="-120"/>
              </a:rPr>
              <a:t>說明</a:t>
            </a:r>
            <a:r>
              <a:rPr lang="en-US" altLang="zh-TW" sz="3600" b="1" dirty="0" smtClean="0">
                <a:solidFill>
                  <a:srgbClr val="0000CC"/>
                </a:solidFill>
                <a:latin typeface="標楷體" panose="03000509000000000000" pitchFamily="65" charset="-120"/>
                <a:ea typeface="標楷體" panose="03000509000000000000" pitchFamily="65" charset="-120"/>
              </a:rPr>
              <a:t>-</a:t>
            </a:r>
            <a:r>
              <a:rPr lang="zh-TW" altLang="en-US" sz="3600" b="1" dirty="0" smtClean="0">
                <a:solidFill>
                  <a:srgbClr val="0000CC"/>
                </a:solidFill>
                <a:latin typeface="標楷體" panose="03000509000000000000" pitchFamily="65" charset="-120"/>
                <a:ea typeface="標楷體" panose="03000509000000000000" pitchFamily="65" charset="-120"/>
              </a:rPr>
              <a:t>跨年度執行技轉案</a:t>
            </a:r>
            <a:r>
              <a:rPr lang="en-US" altLang="zh-TW" sz="3600" b="1" dirty="0" smtClean="0">
                <a:solidFill>
                  <a:srgbClr val="0000CC"/>
                </a:solidFill>
                <a:latin typeface="標楷體" panose="03000509000000000000" pitchFamily="65" charset="-120"/>
                <a:ea typeface="標楷體" panose="03000509000000000000" pitchFamily="65" charset="-120"/>
              </a:rPr>
              <a:t>(1/2</a:t>
            </a:r>
            <a:r>
              <a:rPr lang="en-US" altLang="zh-TW" sz="3600" b="1" dirty="0">
                <a:solidFill>
                  <a:srgbClr val="0000CC"/>
                </a:solidFill>
                <a:latin typeface="標楷體" panose="03000509000000000000" pitchFamily="65" charset="-120"/>
                <a:ea typeface="標楷體" panose="03000509000000000000" pitchFamily="65" charset="-120"/>
              </a:rPr>
              <a:t>)</a:t>
            </a:r>
            <a:endParaRPr lang="zh-TW" altLang="en-US" sz="3600" b="1" dirty="0">
              <a:solidFill>
                <a:srgbClr val="0000CC"/>
              </a:solidFill>
              <a:latin typeface="標楷體" panose="03000509000000000000" pitchFamily="65" charset="-120"/>
              <a:ea typeface="標楷體" panose="03000509000000000000" pitchFamily="65" charset="-120"/>
            </a:endParaRPr>
          </a:p>
        </p:txBody>
      </p:sp>
      <p:sp>
        <p:nvSpPr>
          <p:cNvPr id="3" name="投影片編號版面配置區 2"/>
          <p:cNvSpPr>
            <a:spLocks noGrp="1"/>
          </p:cNvSpPr>
          <p:nvPr>
            <p:ph type="sldNum" sz="quarter" idx="12"/>
          </p:nvPr>
        </p:nvSpPr>
        <p:spPr/>
        <p:txBody>
          <a:bodyPr/>
          <a:lstStyle/>
          <a:p>
            <a:fld id="{B3AAAEA7-8BCE-4301-A51E-CEE06A27A943}" type="slidenum">
              <a:rPr lang="zh-TW" altLang="en-US" smtClean="0"/>
              <a:t>7</a:t>
            </a:fld>
            <a:endParaRPr lang="zh-TW" altLang="en-US"/>
          </a:p>
        </p:txBody>
      </p:sp>
      <p:graphicFrame>
        <p:nvGraphicFramePr>
          <p:cNvPr id="4" name="內容版面配置區 3"/>
          <p:cNvGraphicFramePr>
            <a:graphicFrameLocks/>
          </p:cNvGraphicFramePr>
          <p:nvPr>
            <p:extLst>
              <p:ext uri="{D42A27DB-BD31-4B8C-83A1-F6EECF244321}">
                <p14:modId xmlns:p14="http://schemas.microsoft.com/office/powerpoint/2010/main" val="695412776"/>
              </p:ext>
            </p:extLst>
          </p:nvPr>
        </p:nvGraphicFramePr>
        <p:xfrm>
          <a:off x="534988" y="1763713"/>
          <a:ext cx="9623424" cy="5486400"/>
        </p:xfrm>
        <a:graphic>
          <a:graphicData uri="http://schemas.openxmlformats.org/drawingml/2006/table">
            <a:tbl>
              <a:tblPr firstRow="1" bandRow="1">
                <a:tableStyleId>{5C22544A-7EE6-4342-B048-85BDC9FD1C3A}</a:tableStyleId>
              </a:tblPr>
              <a:tblGrid>
                <a:gridCol w="635248"/>
                <a:gridCol w="1800200"/>
                <a:gridCol w="1152128"/>
                <a:gridCol w="1440160"/>
                <a:gridCol w="1512168"/>
                <a:gridCol w="3083520"/>
              </a:tblGrid>
              <a:tr h="370840">
                <a:tc>
                  <a:txBody>
                    <a:bodyPr/>
                    <a:lstStyle/>
                    <a:p>
                      <a:pPr algn="ctr">
                        <a:spcAft>
                          <a:spcPts val="0"/>
                        </a:spcAft>
                      </a:pPr>
                      <a:r>
                        <a:rPr lang="zh-TW" sz="2000" b="1" kern="100" dirty="0">
                          <a:effectLst/>
                          <a:latin typeface="標楷體" panose="03000509000000000000" pitchFamily="65" charset="-120"/>
                          <a:ea typeface="標楷體" panose="03000509000000000000" pitchFamily="65" charset="-120"/>
                          <a:cs typeface="Times New Roman"/>
                        </a:rPr>
                        <a:t>序號</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lgn="ctr">
                        <a:spcAft>
                          <a:spcPts val="0"/>
                        </a:spcAft>
                      </a:pPr>
                      <a:r>
                        <a:rPr lang="zh-TW" sz="2000" b="1" kern="100" dirty="0">
                          <a:effectLst/>
                          <a:latin typeface="標楷體" panose="03000509000000000000" pitchFamily="65" charset="-120"/>
                          <a:ea typeface="標楷體" panose="03000509000000000000" pitchFamily="65" charset="-120"/>
                          <a:cs typeface="Times New Roman"/>
                        </a:rPr>
                        <a:t>事項</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lgn="ctr">
                        <a:spcAft>
                          <a:spcPts val="0"/>
                        </a:spcAft>
                      </a:pPr>
                      <a:r>
                        <a:rPr lang="zh-TW" sz="2000" b="1" kern="100" dirty="0">
                          <a:effectLst/>
                          <a:latin typeface="標楷體" panose="03000509000000000000" pitchFamily="65" charset="-120"/>
                          <a:ea typeface="標楷體" panose="03000509000000000000" pitchFamily="65" charset="-120"/>
                          <a:cs typeface="Times New Roman"/>
                        </a:rPr>
                        <a:t>調整前</a:t>
                      </a:r>
                      <a:endParaRPr lang="zh-TW" sz="2000" kern="100" dirty="0">
                        <a:effectLst/>
                        <a:latin typeface="標楷體" panose="03000509000000000000" pitchFamily="65" charset="-120"/>
                        <a:ea typeface="標楷體" panose="03000509000000000000" pitchFamily="65" charset="-120"/>
                        <a:cs typeface="Times New Roman"/>
                      </a:endParaRPr>
                    </a:p>
                    <a:p>
                      <a:pPr algn="ctr">
                        <a:spcAft>
                          <a:spcPts val="0"/>
                        </a:spcAft>
                      </a:pPr>
                      <a:r>
                        <a:rPr lang="zh-TW" sz="2000" b="1" kern="100" dirty="0">
                          <a:effectLst/>
                          <a:latin typeface="標楷體" panose="03000509000000000000" pitchFamily="65" charset="-120"/>
                          <a:ea typeface="標楷體" panose="03000509000000000000" pitchFamily="65" charset="-120"/>
                          <a:cs typeface="Times New Roman"/>
                        </a:rPr>
                        <a:t>之情境</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lgn="ctr">
                        <a:spcAft>
                          <a:spcPts val="0"/>
                        </a:spcAft>
                      </a:pPr>
                      <a:r>
                        <a:rPr lang="zh-TW" sz="2000" b="1" kern="100" dirty="0">
                          <a:effectLst/>
                          <a:latin typeface="標楷體" panose="03000509000000000000" pitchFamily="65" charset="-120"/>
                          <a:ea typeface="標楷體" panose="03000509000000000000" pitchFamily="65" charset="-120"/>
                          <a:cs typeface="Times New Roman"/>
                        </a:rPr>
                        <a:t>調整後</a:t>
                      </a:r>
                      <a:endParaRPr lang="zh-TW" sz="2000" kern="100" dirty="0">
                        <a:effectLst/>
                        <a:latin typeface="標楷體" panose="03000509000000000000" pitchFamily="65" charset="-120"/>
                        <a:ea typeface="標楷體" panose="03000509000000000000" pitchFamily="65" charset="-120"/>
                        <a:cs typeface="Times New Roman"/>
                      </a:endParaRPr>
                    </a:p>
                    <a:p>
                      <a:pPr algn="ctr">
                        <a:spcAft>
                          <a:spcPts val="0"/>
                        </a:spcAft>
                      </a:pPr>
                      <a:r>
                        <a:rPr lang="zh-TW" sz="2000" b="1" kern="100" dirty="0">
                          <a:effectLst/>
                          <a:latin typeface="標楷體" panose="03000509000000000000" pitchFamily="65" charset="-120"/>
                          <a:ea typeface="標楷體" panose="03000509000000000000" pitchFamily="65" charset="-120"/>
                          <a:cs typeface="Times New Roman"/>
                        </a:rPr>
                        <a:t>之情境</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lgn="ctr">
                        <a:spcAft>
                          <a:spcPts val="0"/>
                        </a:spcAft>
                      </a:pPr>
                      <a:r>
                        <a:rPr lang="zh-TW" sz="2000" b="1" kern="100" dirty="0">
                          <a:effectLst/>
                          <a:latin typeface="標楷體" panose="03000509000000000000" pitchFamily="65" charset="-120"/>
                          <a:ea typeface="標楷體" panose="03000509000000000000" pitchFamily="65" charset="-120"/>
                          <a:cs typeface="Times New Roman"/>
                        </a:rPr>
                        <a:t>差異或影響</a:t>
                      </a:r>
                      <a:endParaRPr lang="zh-TW" sz="2000" kern="100" dirty="0">
                        <a:effectLst/>
                        <a:latin typeface="標楷體" panose="03000509000000000000" pitchFamily="65" charset="-120"/>
                        <a:ea typeface="標楷體" panose="03000509000000000000" pitchFamily="65" charset="-120"/>
                        <a:cs typeface="Times New Roman"/>
                      </a:endParaRPr>
                    </a:p>
                    <a:p>
                      <a:pPr algn="ctr">
                        <a:spcAft>
                          <a:spcPts val="0"/>
                        </a:spcAft>
                      </a:pPr>
                      <a:r>
                        <a:rPr lang="zh-TW" sz="2000" b="1" kern="100" dirty="0">
                          <a:effectLst/>
                          <a:latin typeface="標楷體" panose="03000509000000000000" pitchFamily="65" charset="-120"/>
                          <a:ea typeface="標楷體" panose="03000509000000000000" pitchFamily="65" charset="-120"/>
                          <a:cs typeface="Times New Roman"/>
                        </a:rPr>
                        <a:t>說明</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lgn="ctr">
                        <a:spcAft>
                          <a:spcPts val="0"/>
                        </a:spcAft>
                      </a:pPr>
                      <a:r>
                        <a:rPr lang="zh-TW" sz="2000" b="1" kern="100" dirty="0">
                          <a:effectLst/>
                          <a:latin typeface="標楷體" panose="03000509000000000000" pitchFamily="65" charset="-120"/>
                          <a:ea typeface="標楷體" panose="03000509000000000000" pitchFamily="65" charset="-120"/>
                          <a:cs typeface="Times New Roman"/>
                        </a:rPr>
                        <a:t>因應措施</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tc>
              </a:tr>
              <a:tr h="370840">
                <a:tc>
                  <a:txBody>
                    <a:bodyPr/>
                    <a:lstStyle/>
                    <a:p>
                      <a:pPr marL="0" lvl="0" indent="0" algn="ctr">
                        <a:spcAft>
                          <a:spcPts val="0"/>
                        </a:spcAft>
                        <a:buFont typeface="+mj-lt"/>
                        <a:buNone/>
                      </a:pPr>
                      <a:r>
                        <a:rPr lang="en-US" altLang="zh-TW" sz="2000" kern="100" dirty="0" smtClean="0">
                          <a:effectLst/>
                          <a:latin typeface="Times New Roman" panose="02020603050405020304" pitchFamily="18" charset="0"/>
                          <a:ea typeface="標楷體" panose="03000509000000000000" pitchFamily="65" charset="-120"/>
                          <a:cs typeface="Times New Roman" panose="02020603050405020304" pitchFamily="18" charset="0"/>
                        </a:rPr>
                        <a:t>1.</a:t>
                      </a:r>
                      <a:endPar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tc>
                <a:tc>
                  <a:txBody>
                    <a:bodyPr/>
                    <a:lstStyle/>
                    <a:p>
                      <a:pPr>
                        <a:spcAft>
                          <a:spcPts val="0"/>
                        </a:spcAft>
                      </a:pPr>
                      <a:r>
                        <a:rPr lang="zh-TW" sz="2000" b="1" kern="100" dirty="0">
                          <a:effectLst/>
                          <a:latin typeface="Times New Roman" panose="02020603050405020304" pitchFamily="18" charset="0"/>
                          <a:ea typeface="標楷體" panose="03000509000000000000" pitchFamily="65" charset="-120"/>
                          <a:cs typeface="Times New Roman" panose="02020603050405020304" pitchFamily="18" charset="0"/>
                        </a:rPr>
                        <a:t>經費預算別</a:t>
                      </a:r>
                      <a:endPar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tc>
                <a:tc>
                  <a:txBody>
                    <a:bodyPr/>
                    <a:lstStyle/>
                    <a:p>
                      <a:pPr>
                        <a:spcAft>
                          <a:spcPts val="0"/>
                        </a:spcAft>
                      </a:pPr>
                      <a:r>
                        <a:rPr lang="zh-TW" sz="2000" b="1" kern="100" dirty="0">
                          <a:effectLst/>
                          <a:latin typeface="Times New Roman" panose="02020603050405020304" pitchFamily="18" charset="0"/>
                          <a:ea typeface="標楷體" panose="03000509000000000000" pitchFamily="65" charset="-120"/>
                          <a:cs typeface="Times New Roman" panose="02020603050405020304" pitchFamily="18" charset="0"/>
                        </a:rPr>
                        <a:t>置入代收代支</a:t>
                      </a:r>
                      <a:endPar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tc>
                <a:tc>
                  <a:txBody>
                    <a:bodyPr/>
                    <a:lstStyle/>
                    <a:p>
                      <a:pPr>
                        <a:spcAft>
                          <a:spcPts val="0"/>
                        </a:spcAft>
                      </a:pPr>
                      <a:r>
                        <a:rPr lang="zh-TW" sz="2000" b="1" kern="100" dirty="0">
                          <a:effectLst/>
                          <a:latin typeface="Times New Roman" panose="02020603050405020304" pitchFamily="18" charset="0"/>
                          <a:ea typeface="標楷體" panose="03000509000000000000" pitchFamily="65" charset="-120"/>
                          <a:cs typeface="Times New Roman" panose="02020603050405020304" pitchFamily="18" charset="0"/>
                        </a:rPr>
                        <a:t>置入收支併列</a:t>
                      </a:r>
                      <a:endPar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tc>
                <a:tc>
                  <a:txBody>
                    <a:bodyPr/>
                    <a:lstStyle/>
                    <a:p>
                      <a:pPr>
                        <a:spcAft>
                          <a:spcPts val="0"/>
                        </a:spcAft>
                      </a:pPr>
                      <a:r>
                        <a:rPr lang="zh-TW" sz="2000" b="1" kern="100" dirty="0">
                          <a:effectLst/>
                          <a:latin typeface="Times New Roman" panose="02020603050405020304" pitchFamily="18" charset="0"/>
                          <a:ea typeface="標楷體" panose="03000509000000000000" pitchFamily="65" charset="-120"/>
                          <a:cs typeface="Times New Roman" panose="02020603050405020304" pitchFamily="18" charset="0"/>
                        </a:rPr>
                        <a:t>前一年度即須編妥下一年度之收支併列預算</a:t>
                      </a:r>
                      <a:endPar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tc>
                <a:tc>
                  <a:txBody>
                    <a:bodyPr/>
                    <a:lstStyle/>
                    <a:p>
                      <a:pPr>
                        <a:spcAft>
                          <a:spcPts val="0"/>
                        </a:spcAft>
                      </a:pPr>
                      <a:r>
                        <a:rPr lang="zh-TW" sz="2000" b="1" kern="100" dirty="0">
                          <a:effectLst/>
                          <a:latin typeface="Times New Roman" panose="02020603050405020304" pitchFamily="18" charset="0"/>
                          <a:ea typeface="標楷體" panose="03000509000000000000" pitchFamily="65" charset="-120"/>
                          <a:cs typeface="Times New Roman" panose="02020603050405020304" pitchFamily="18" charset="0"/>
                        </a:rPr>
                        <a:t>各單位須妥為預估及規劃收支併列預算之收支狀況與額度</a:t>
                      </a:r>
                      <a:endPar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tc>
              </a:tr>
              <a:tr h="370840">
                <a:tc>
                  <a:txBody>
                    <a:bodyPr/>
                    <a:lstStyle/>
                    <a:p>
                      <a:pPr marL="0" lvl="0" indent="0" algn="ctr">
                        <a:spcAft>
                          <a:spcPts val="0"/>
                        </a:spcAft>
                        <a:buFont typeface="+mj-lt"/>
                        <a:buNone/>
                      </a:pPr>
                      <a:r>
                        <a:rPr lang="en-US" altLang="zh-TW" sz="2000" kern="100" dirty="0" smtClean="0">
                          <a:effectLst/>
                          <a:latin typeface="Times New Roman" panose="02020603050405020304" pitchFamily="18" charset="0"/>
                          <a:ea typeface="標楷體" panose="03000509000000000000" pitchFamily="65" charset="-120"/>
                          <a:cs typeface="Times New Roman" panose="02020603050405020304" pitchFamily="18" charset="0"/>
                        </a:rPr>
                        <a:t>2.</a:t>
                      </a:r>
                      <a:endPar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tc>
                <a:tc>
                  <a:txBody>
                    <a:bodyPr/>
                    <a:lstStyle/>
                    <a:p>
                      <a:pPr>
                        <a:spcAft>
                          <a:spcPts val="0"/>
                        </a:spcAft>
                      </a:pPr>
                      <a:r>
                        <a:rPr lang="zh-TW" sz="2000" b="1" kern="100" dirty="0">
                          <a:effectLst/>
                          <a:latin typeface="Times New Roman" panose="02020603050405020304" pitchFamily="18" charset="0"/>
                          <a:ea typeface="標楷體" panose="03000509000000000000" pitchFamily="65" charset="-120"/>
                          <a:cs typeface="Times New Roman" panose="02020603050405020304" pitchFamily="18" charset="0"/>
                        </a:rPr>
                        <a:t>編列國外公差</a:t>
                      </a:r>
                      <a:r>
                        <a:rPr lang="en-US" sz="2000" b="1" kern="100" dirty="0">
                          <a:effectLst/>
                          <a:latin typeface="Times New Roman" panose="02020603050405020304" pitchFamily="18" charset="0"/>
                          <a:ea typeface="標楷體" panose="03000509000000000000" pitchFamily="65" charset="-120"/>
                          <a:cs typeface="Times New Roman" panose="02020603050405020304" pitchFamily="18" charset="0"/>
                        </a:rPr>
                        <a:t>4</a:t>
                      </a:r>
                      <a:r>
                        <a:rPr lang="zh-TW" sz="2000" b="1" kern="100" dirty="0">
                          <a:effectLst/>
                          <a:latin typeface="Times New Roman" panose="02020603050405020304" pitchFamily="18" charset="0"/>
                          <a:ea typeface="標楷體" panose="03000509000000000000" pitchFamily="65" charset="-120"/>
                          <a:cs typeface="Times New Roman" panose="02020603050405020304" pitchFamily="18" charset="0"/>
                        </a:rPr>
                        <a:t>名員額</a:t>
                      </a:r>
                      <a:endPar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tc>
                <a:tc>
                  <a:txBody>
                    <a:bodyPr/>
                    <a:lstStyle/>
                    <a:p>
                      <a:pPr>
                        <a:spcAft>
                          <a:spcPts val="0"/>
                        </a:spcAft>
                      </a:pPr>
                      <a:r>
                        <a:rPr lang="zh-TW" sz="2000" b="1" kern="100" dirty="0">
                          <a:effectLst/>
                          <a:latin typeface="Times New Roman" panose="02020603050405020304" pitchFamily="18" charset="0"/>
                          <a:ea typeface="標楷體" panose="03000509000000000000" pitchFamily="65" charset="-120"/>
                          <a:cs typeface="Times New Roman" panose="02020603050405020304" pitchFamily="18" charset="0"/>
                        </a:rPr>
                        <a:t>得編列</a:t>
                      </a:r>
                      <a:endPar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tc>
                <a:tc>
                  <a:txBody>
                    <a:bodyPr/>
                    <a:lstStyle/>
                    <a:p>
                      <a:pPr>
                        <a:spcAft>
                          <a:spcPts val="0"/>
                        </a:spcAft>
                      </a:pPr>
                      <a:r>
                        <a:rPr lang="zh-TW" sz="2000" b="1" kern="100" dirty="0">
                          <a:effectLst/>
                          <a:latin typeface="Times New Roman" panose="02020603050405020304" pitchFamily="18" charset="0"/>
                          <a:ea typeface="標楷體" panose="03000509000000000000" pitchFamily="65" charset="-120"/>
                          <a:cs typeface="Times New Roman" panose="02020603050405020304" pitchFamily="18" charset="0"/>
                        </a:rPr>
                        <a:t>不得編列</a:t>
                      </a:r>
                      <a:endPar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tc>
                <a:tc>
                  <a:txBody>
                    <a:bodyPr/>
                    <a:lstStyle/>
                    <a:p>
                      <a:pPr>
                        <a:spcAft>
                          <a:spcPts val="0"/>
                        </a:spcAft>
                      </a:pPr>
                      <a:r>
                        <a:rPr lang="zh-TW" sz="2000" b="1" kern="100" dirty="0">
                          <a:effectLst/>
                          <a:latin typeface="Times New Roman" panose="02020603050405020304" pitchFamily="18" charset="0"/>
                          <a:ea typeface="標楷體" panose="03000509000000000000" pitchFamily="65" charset="-120"/>
                          <a:cs typeface="Times New Roman" panose="02020603050405020304" pitchFamily="18" charset="0"/>
                        </a:rPr>
                        <a:t>國外公差受限，須由其他管道爭取經費</a:t>
                      </a:r>
                      <a:endPar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tc>
                <a:tc>
                  <a:txBody>
                    <a:bodyPr/>
                    <a:lstStyle/>
                    <a:p>
                      <a:pPr marL="123825" indent="-123825">
                        <a:spcAft>
                          <a:spcPts val="0"/>
                        </a:spcAft>
                      </a:pPr>
                      <a:r>
                        <a:rPr lang="en-US" sz="2000" b="1" kern="100" dirty="0">
                          <a:effectLst/>
                          <a:latin typeface="Times New Roman" panose="02020603050405020304" pitchFamily="18" charset="0"/>
                          <a:ea typeface="標楷體" panose="03000509000000000000" pitchFamily="65" charset="-120"/>
                          <a:cs typeface="Times New Roman" panose="02020603050405020304" pitchFamily="18" charset="0"/>
                        </a:rPr>
                        <a:t>1.</a:t>
                      </a:r>
                      <a:r>
                        <a:rPr lang="zh-TW" sz="2000" b="1" kern="100" dirty="0">
                          <a:effectLst/>
                          <a:latin typeface="Times New Roman" panose="02020603050405020304" pitchFamily="18" charset="0"/>
                          <a:ea typeface="標楷體" panose="03000509000000000000" pitchFamily="65" charset="-120"/>
                          <a:cs typeface="Times New Roman" panose="02020603050405020304" pitchFamily="18" charset="0"/>
                        </a:rPr>
                        <a:t>擬以科發基金計畫編列國外公差</a:t>
                      </a:r>
                      <a:r>
                        <a:rPr lang="zh-TW" sz="2000" b="1" kern="100" dirty="0" smtClean="0">
                          <a:effectLst/>
                          <a:latin typeface="Times New Roman" panose="02020603050405020304" pitchFamily="18" charset="0"/>
                          <a:ea typeface="標楷體" panose="03000509000000000000" pitchFamily="65" charset="-120"/>
                          <a:cs typeface="Times New Roman" panose="02020603050405020304" pitchFamily="18" charset="0"/>
                        </a:rPr>
                        <a:t>員額</a:t>
                      </a:r>
                      <a:endPar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endParaRPr>
                    </a:p>
                    <a:p>
                      <a:pPr marL="123190" indent="-121920">
                        <a:spcAft>
                          <a:spcPts val="0"/>
                        </a:spcAft>
                      </a:pPr>
                      <a:r>
                        <a:rPr lang="en-US" sz="2000" b="1" kern="100" dirty="0">
                          <a:effectLst/>
                          <a:latin typeface="Times New Roman" panose="02020603050405020304" pitchFamily="18" charset="0"/>
                          <a:ea typeface="標楷體" panose="03000509000000000000" pitchFamily="65" charset="-120"/>
                          <a:cs typeface="Times New Roman" panose="02020603050405020304" pitchFamily="18" charset="0"/>
                        </a:rPr>
                        <a:t>2</a:t>
                      </a:r>
                      <a:r>
                        <a:rPr lang="en-US" sz="2000" b="1" kern="100" dirty="0" smtClean="0">
                          <a:effectLst/>
                          <a:latin typeface="Times New Roman" panose="02020603050405020304" pitchFamily="18" charset="0"/>
                          <a:ea typeface="標楷體" panose="03000509000000000000" pitchFamily="65" charset="-120"/>
                          <a:cs typeface="Times New Roman" panose="02020603050405020304" pitchFamily="18" charset="0"/>
                        </a:rPr>
                        <a:t>.</a:t>
                      </a:r>
                      <a:r>
                        <a:rPr lang="zh-TW" sz="2000" b="1" kern="100" dirty="0" smtClean="0">
                          <a:effectLst/>
                          <a:latin typeface="Times New Roman" panose="02020603050405020304" pitchFamily="18" charset="0"/>
                          <a:ea typeface="標楷體" panose="03000509000000000000" pitchFamily="65" charset="-120"/>
                          <a:cs typeface="Times New Roman" panose="02020603050405020304" pitchFamily="18" charset="0"/>
                        </a:rPr>
                        <a:t>或</a:t>
                      </a:r>
                      <a:r>
                        <a:rPr lang="zh-TW" sz="2000" b="1" kern="100" dirty="0">
                          <a:effectLst/>
                          <a:latin typeface="Times New Roman" panose="02020603050405020304" pitchFamily="18" charset="0"/>
                          <a:ea typeface="標楷體" panose="03000509000000000000" pitchFamily="65" charset="-120"/>
                          <a:cs typeface="Times New Roman" panose="02020603050405020304" pitchFamily="18" charset="0"/>
                        </a:rPr>
                        <a:t>依出國計畫編審要點第七項</a:t>
                      </a:r>
                      <a:r>
                        <a:rPr lang="zh-TW" sz="2000" b="1" kern="100" dirty="0" smtClean="0">
                          <a:effectLst/>
                          <a:latin typeface="Times New Roman" panose="02020603050405020304" pitchFamily="18" charset="0"/>
                          <a:ea typeface="標楷體" panose="03000509000000000000" pitchFamily="65" charset="-120"/>
                          <a:cs typeface="Times New Roman" panose="02020603050405020304" pitchFamily="18" charset="0"/>
                        </a:rPr>
                        <a:t>，</a:t>
                      </a:r>
                      <a:r>
                        <a:rPr lang="zh-TW" altLang="en-US" sz="2000" b="1" kern="100" dirty="0" smtClean="0">
                          <a:effectLst/>
                          <a:latin typeface="Times New Roman" panose="02020603050405020304" pitchFamily="18" charset="0"/>
                          <a:ea typeface="標楷體" panose="03000509000000000000" pitchFamily="65" charset="-120"/>
                          <a:cs typeface="Times New Roman" panose="02020603050405020304" pitchFamily="18" charset="0"/>
                        </a:rPr>
                        <a:t>報原能會或行政院</a:t>
                      </a:r>
                      <a:r>
                        <a:rPr lang="zh-TW" sz="2000" b="1" kern="100" dirty="0" smtClean="0">
                          <a:effectLst/>
                          <a:latin typeface="Times New Roman" panose="02020603050405020304" pitchFamily="18" charset="0"/>
                          <a:ea typeface="標楷體" panose="03000509000000000000" pitchFamily="65" charset="-120"/>
                          <a:cs typeface="Times New Roman" panose="02020603050405020304" pitchFamily="18" charset="0"/>
                        </a:rPr>
                        <a:t>從嚴核定</a:t>
                      </a:r>
                      <a:endPar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68580" marR="68580" marT="0" marB="0"/>
                </a:tc>
              </a:tr>
              <a:tr h="370840">
                <a:tc>
                  <a:txBody>
                    <a:bodyPr/>
                    <a:lstStyle/>
                    <a:p>
                      <a:pPr algn="ctr"/>
                      <a:r>
                        <a:rPr lang="en-US" altLang="zh-TW" sz="2000" dirty="0" smtClean="0">
                          <a:latin typeface="標楷體" panose="03000509000000000000" pitchFamily="65" charset="-120"/>
                          <a:ea typeface="標楷體" panose="03000509000000000000" pitchFamily="65" charset="-120"/>
                          <a:cs typeface="Times New Roman" panose="02020603050405020304" pitchFamily="18" charset="0"/>
                        </a:rPr>
                        <a:t>3.</a:t>
                      </a:r>
                      <a:endParaRPr lang="zh-TW" altLang="en-US" sz="2000" dirty="0">
                        <a:latin typeface="標楷體" panose="03000509000000000000" pitchFamily="65" charset="-120"/>
                        <a:ea typeface="標楷體" panose="03000509000000000000" pitchFamily="65" charset="-120"/>
                        <a:cs typeface="Times New Roman" panose="02020603050405020304" pitchFamily="18" charset="0"/>
                      </a:endParaRPr>
                    </a:p>
                  </a:txBody>
                  <a:tcPr/>
                </a:tc>
                <a:tc>
                  <a:txBody>
                    <a:bodyPr/>
                    <a:lstStyle/>
                    <a:p>
                      <a:pPr>
                        <a:spcAft>
                          <a:spcPts val="0"/>
                        </a:spcAft>
                      </a:pPr>
                      <a:r>
                        <a:rPr lang="zh-TW" sz="2000" b="1" kern="100" dirty="0">
                          <a:effectLst/>
                          <a:latin typeface="標楷體" panose="03000509000000000000" pitchFamily="65" charset="-120"/>
                          <a:ea typeface="標楷體" panose="03000509000000000000" pitchFamily="65" charset="-120"/>
                          <a:cs typeface="Times New Roman"/>
                        </a:rPr>
                        <a:t>第一期款</a:t>
                      </a:r>
                      <a:r>
                        <a:rPr lang="en-US" sz="2000" b="1" kern="100" smtClean="0">
                          <a:effectLst/>
                          <a:latin typeface="標楷體" panose="03000509000000000000" pitchFamily="65" charset="-120"/>
                          <a:ea typeface="標楷體" panose="03000509000000000000" pitchFamily="65" charset="-120"/>
                          <a:cs typeface="Times New Roman"/>
                        </a:rPr>
                        <a:t>105</a:t>
                      </a:r>
                      <a:r>
                        <a:rPr lang="zh-TW" sz="2000" b="1" kern="100" smtClean="0">
                          <a:effectLst/>
                          <a:latin typeface="標楷體" panose="03000509000000000000" pitchFamily="65" charset="-120"/>
                          <a:ea typeface="標楷體" panose="03000509000000000000" pitchFamily="65" charset="-120"/>
                          <a:cs typeface="Times New Roman"/>
                        </a:rPr>
                        <a:t>年</a:t>
                      </a:r>
                      <a:r>
                        <a:rPr lang="en-US" sz="2000" b="1" kern="100" dirty="0">
                          <a:effectLst/>
                          <a:latin typeface="標楷體" panose="03000509000000000000" pitchFamily="65" charset="-120"/>
                          <a:ea typeface="標楷體" panose="03000509000000000000" pitchFamily="65" charset="-120"/>
                          <a:cs typeface="Times New Roman"/>
                        </a:rPr>
                        <a:t>8</a:t>
                      </a:r>
                      <a:r>
                        <a:rPr lang="zh-TW" sz="2000" b="1" kern="100" dirty="0">
                          <a:effectLst/>
                          <a:latin typeface="標楷體" panose="03000509000000000000" pitchFamily="65" charset="-120"/>
                          <a:ea typeface="標楷體" panose="03000509000000000000" pitchFamily="65" charset="-120"/>
                          <a:cs typeface="Times New Roman"/>
                        </a:rPr>
                        <a:t>月入帳</a:t>
                      </a:r>
                      <a:r>
                        <a:rPr lang="en-US" sz="2000" b="1" kern="100" dirty="0">
                          <a:effectLst/>
                          <a:latin typeface="標楷體" panose="03000509000000000000" pitchFamily="65" charset="-120"/>
                          <a:ea typeface="標楷體" panose="03000509000000000000" pitchFamily="65" charset="-120"/>
                          <a:cs typeface="Times New Roman"/>
                        </a:rPr>
                        <a:t>100</a:t>
                      </a:r>
                      <a:r>
                        <a:rPr lang="zh-TW" sz="2000" b="1" kern="100" dirty="0">
                          <a:effectLst/>
                          <a:latin typeface="標楷體" panose="03000509000000000000" pitchFamily="65" charset="-120"/>
                          <a:ea typeface="標楷體" panose="03000509000000000000" pitchFamily="65" charset="-120"/>
                          <a:cs typeface="Times New Roman"/>
                        </a:rPr>
                        <a:t>萬元之</a:t>
                      </a:r>
                      <a:r>
                        <a:rPr lang="zh-TW" sz="2000" b="1" kern="100" dirty="0" smtClean="0">
                          <a:effectLst/>
                          <a:latin typeface="標楷體" panose="03000509000000000000" pitchFamily="65" charset="-120"/>
                          <a:ea typeface="標楷體" panose="03000509000000000000" pitchFamily="65" charset="-120"/>
                          <a:cs typeface="Times New Roman"/>
                        </a:rPr>
                        <a:t>使用</a:t>
                      </a:r>
                      <a:endParaRPr lang="en-US" altLang="zh-TW" sz="2000" b="1" kern="100" dirty="0" smtClean="0">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spcAft>
                          <a:spcPts val="0"/>
                        </a:spcAft>
                      </a:pPr>
                      <a:r>
                        <a:rPr lang="zh-TW" sz="2000" b="1" kern="100" dirty="0">
                          <a:effectLst/>
                          <a:latin typeface="標楷體" panose="03000509000000000000" pitchFamily="65" charset="-120"/>
                          <a:ea typeface="標楷體" panose="03000509000000000000" pitchFamily="65" charset="-120"/>
                          <a:cs typeface="Times New Roman"/>
                        </a:rPr>
                        <a:t>當年度未</a:t>
                      </a:r>
                      <a:r>
                        <a:rPr lang="zh-TW" sz="2000" b="1" kern="100" dirty="0" smtClean="0">
                          <a:effectLst/>
                          <a:latin typeface="標楷體" panose="03000509000000000000" pitchFamily="65" charset="-120"/>
                          <a:ea typeface="標楷體" panose="03000509000000000000" pitchFamily="65" charset="-120"/>
                          <a:cs typeface="Times New Roman"/>
                        </a:rPr>
                        <a:t>用完</a:t>
                      </a:r>
                      <a:endParaRPr lang="en-US" altLang="zh-TW" sz="2000" b="1" kern="100" dirty="0" smtClean="0">
                        <a:effectLst/>
                        <a:latin typeface="標楷體" panose="03000509000000000000" pitchFamily="65" charset="-120"/>
                        <a:ea typeface="標楷體" panose="03000509000000000000" pitchFamily="65" charset="-120"/>
                        <a:cs typeface="Times New Roman"/>
                      </a:endParaRPr>
                    </a:p>
                    <a:p>
                      <a:pPr>
                        <a:spcAft>
                          <a:spcPts val="0"/>
                        </a:spcAft>
                      </a:pPr>
                      <a:r>
                        <a:rPr lang="zh-TW" sz="2000" b="1" kern="100" dirty="0" smtClean="0">
                          <a:effectLst/>
                          <a:latin typeface="標楷體" panose="03000509000000000000" pitchFamily="65" charset="-120"/>
                          <a:ea typeface="標楷體" panose="03000509000000000000" pitchFamily="65" charset="-120"/>
                          <a:cs typeface="Times New Roman"/>
                        </a:rPr>
                        <a:t>，</a:t>
                      </a:r>
                      <a:r>
                        <a:rPr lang="zh-TW" sz="2000" b="1" kern="100" dirty="0">
                          <a:effectLst/>
                          <a:latin typeface="標楷體" panose="03000509000000000000" pitchFamily="65" charset="-120"/>
                          <a:ea typeface="標楷體" panose="03000509000000000000" pitchFamily="65" charset="-120"/>
                          <a:cs typeface="Times New Roman"/>
                        </a:rPr>
                        <a:t>得</a:t>
                      </a:r>
                      <a:r>
                        <a:rPr lang="zh-TW" sz="2000" b="1" kern="100" dirty="0" smtClean="0">
                          <a:effectLst/>
                          <a:latin typeface="標楷體" panose="03000509000000000000" pitchFamily="65" charset="-120"/>
                          <a:ea typeface="標楷體" panose="03000509000000000000" pitchFamily="65" charset="-120"/>
                          <a:cs typeface="Times New Roman"/>
                        </a:rPr>
                        <a:t>於</a:t>
                      </a:r>
                      <a:r>
                        <a:rPr lang="zh-TW" altLang="en-US" sz="2000" b="1" kern="100" dirty="0" smtClean="0">
                          <a:effectLst/>
                          <a:latin typeface="標楷體" panose="03000509000000000000" pitchFamily="65" charset="-120"/>
                          <a:ea typeface="標楷體" panose="03000509000000000000" pitchFamily="65" charset="-120"/>
                          <a:cs typeface="Times New Roman"/>
                        </a:rPr>
                        <a:t>次</a:t>
                      </a:r>
                      <a:r>
                        <a:rPr lang="zh-TW" sz="2000" b="1" kern="100" dirty="0" smtClean="0">
                          <a:effectLst/>
                          <a:latin typeface="標楷體" panose="03000509000000000000" pitchFamily="65" charset="-120"/>
                          <a:ea typeface="標楷體" panose="03000509000000000000" pitchFamily="65" charset="-120"/>
                          <a:cs typeface="Times New Roman"/>
                        </a:rPr>
                        <a:t>年度</a:t>
                      </a:r>
                      <a:r>
                        <a:rPr lang="zh-TW" sz="2000" b="1" kern="100" dirty="0">
                          <a:effectLst/>
                          <a:latin typeface="標楷體" panose="03000509000000000000" pitchFamily="65" charset="-120"/>
                          <a:ea typeface="標楷體" panose="03000509000000000000" pitchFamily="65" charset="-120"/>
                          <a:cs typeface="Times New Roman"/>
                        </a:rPr>
                        <a:t>使用</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spcAft>
                          <a:spcPts val="0"/>
                        </a:spcAft>
                      </a:pPr>
                      <a:r>
                        <a:rPr lang="zh-TW" sz="2000" b="1" kern="100" dirty="0">
                          <a:solidFill>
                            <a:schemeClr val="tx1"/>
                          </a:solidFill>
                          <a:effectLst/>
                          <a:latin typeface="標楷體" panose="03000509000000000000" pitchFamily="65" charset="-120"/>
                          <a:ea typeface="標楷體" panose="03000509000000000000" pitchFamily="65" charset="-120"/>
                          <a:cs typeface="Times New Roman"/>
                        </a:rPr>
                        <a:t>限當年度</a:t>
                      </a:r>
                      <a:r>
                        <a:rPr lang="zh-TW" sz="2000" b="1" kern="100" dirty="0" smtClean="0">
                          <a:solidFill>
                            <a:schemeClr val="tx1"/>
                          </a:solidFill>
                          <a:effectLst/>
                          <a:latin typeface="標楷體" panose="03000509000000000000" pitchFamily="65" charset="-120"/>
                          <a:ea typeface="標楷體" panose="03000509000000000000" pitchFamily="65" charset="-120"/>
                          <a:cs typeface="Times New Roman"/>
                        </a:rPr>
                        <a:t>使用</a:t>
                      </a:r>
                      <a:r>
                        <a:rPr lang="zh-TW" altLang="en-US" sz="2000" b="1" kern="100" dirty="0" smtClean="0">
                          <a:solidFill>
                            <a:schemeClr val="tx1"/>
                          </a:solidFill>
                          <a:effectLst/>
                          <a:latin typeface="標楷體" panose="03000509000000000000" pitchFamily="65" charset="-120"/>
                          <a:ea typeface="標楷體" panose="03000509000000000000" pitchFamily="65" charset="-120"/>
                          <a:cs typeface="Times New Roman"/>
                        </a:rPr>
                        <a:t>，已簽約未完成採購案件，需辦理預算保留</a:t>
                      </a:r>
                      <a:endParaRPr lang="en-US" altLang="zh-TW" sz="2000" b="1" kern="100" dirty="0" smtClean="0">
                        <a:solidFill>
                          <a:schemeClr val="tx1"/>
                        </a:solidFill>
                        <a:effectLst/>
                        <a:latin typeface="標楷體" panose="03000509000000000000" pitchFamily="65" charset="-120"/>
                        <a:ea typeface="標楷體" panose="03000509000000000000" pitchFamily="65" charset="-120"/>
                        <a:cs typeface="Times New Roman"/>
                      </a:endParaRPr>
                    </a:p>
                    <a:p>
                      <a:pPr>
                        <a:spcAft>
                          <a:spcPts val="0"/>
                        </a:spcAft>
                      </a:pPr>
                      <a:r>
                        <a:rPr lang="zh-TW" altLang="en-US" sz="2000" b="1" kern="100" dirty="0" smtClean="0">
                          <a:solidFill>
                            <a:schemeClr val="tx1"/>
                          </a:solidFill>
                          <a:effectLst/>
                          <a:latin typeface="標楷體" panose="03000509000000000000" pitchFamily="65" charset="-120"/>
                          <a:ea typeface="標楷體" panose="03000509000000000000" pitchFamily="65" charset="-120"/>
                          <a:cs typeface="Times New Roman"/>
                        </a:rPr>
                        <a:t>；未及支用全數繳庫</a:t>
                      </a:r>
                      <a:endParaRPr lang="zh-TW" sz="200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spcAft>
                          <a:spcPts val="0"/>
                        </a:spcAft>
                      </a:pPr>
                      <a:r>
                        <a:rPr lang="zh-TW" sz="2000" b="1" kern="100" dirty="0">
                          <a:effectLst/>
                          <a:latin typeface="標楷體" panose="03000509000000000000" pitchFamily="65" charset="-120"/>
                          <a:ea typeface="標楷體" panose="03000509000000000000" pitchFamily="65" charset="-120"/>
                          <a:cs typeface="Times New Roman"/>
                        </a:rPr>
                        <a:t>預算運用彈性度降低</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marL="123825" indent="-123825">
                        <a:spcAft>
                          <a:spcPts val="0"/>
                        </a:spcAft>
                      </a:pPr>
                      <a:r>
                        <a:rPr lang="en-US" sz="2000" b="1" kern="100" dirty="0">
                          <a:effectLst/>
                          <a:latin typeface="標楷體" panose="03000509000000000000" pitchFamily="65" charset="-120"/>
                          <a:ea typeface="標楷體" panose="03000509000000000000" pitchFamily="65" charset="-120"/>
                          <a:cs typeface="Times New Roman"/>
                        </a:rPr>
                        <a:t>1.</a:t>
                      </a:r>
                      <a:r>
                        <a:rPr lang="zh-TW" sz="2000" b="1" kern="100" dirty="0">
                          <a:effectLst/>
                          <a:latin typeface="標楷體" panose="03000509000000000000" pitchFamily="65" charset="-120"/>
                          <a:ea typeface="標楷體" panose="03000509000000000000" pitchFamily="65" charset="-120"/>
                          <a:cs typeface="Times New Roman"/>
                        </a:rPr>
                        <a:t>預算收支期程分配須精準規劃</a:t>
                      </a:r>
                      <a:endParaRPr lang="zh-TW" sz="2000" kern="100" dirty="0">
                        <a:effectLst/>
                        <a:latin typeface="標楷體" panose="03000509000000000000" pitchFamily="65" charset="-120"/>
                        <a:ea typeface="標楷體" panose="03000509000000000000" pitchFamily="65" charset="-120"/>
                        <a:cs typeface="Times New Roman"/>
                      </a:endParaRPr>
                    </a:p>
                    <a:p>
                      <a:pPr marL="123825" indent="-123825">
                        <a:spcAft>
                          <a:spcPts val="0"/>
                        </a:spcAft>
                      </a:pPr>
                      <a:r>
                        <a:rPr lang="en-US" sz="2000" b="1" kern="100" dirty="0">
                          <a:effectLst/>
                          <a:latin typeface="標楷體" panose="03000509000000000000" pitchFamily="65" charset="-120"/>
                          <a:ea typeface="標楷體" panose="03000509000000000000" pitchFamily="65" charset="-120"/>
                          <a:cs typeface="Times New Roman"/>
                        </a:rPr>
                        <a:t>2.</a:t>
                      </a:r>
                      <a:r>
                        <a:rPr lang="zh-TW" sz="2000" b="1" kern="100" dirty="0">
                          <a:effectLst/>
                          <a:latin typeface="標楷體" panose="03000509000000000000" pitchFamily="65" charset="-120"/>
                          <a:ea typeface="標楷體" panose="03000509000000000000" pitchFamily="65" charset="-120"/>
                          <a:cs typeface="Times New Roman"/>
                        </a:rPr>
                        <a:t>功能單位須自行調控單位當年度收支併列預算整體收支</a:t>
                      </a:r>
                      <a:r>
                        <a:rPr lang="zh-TW" sz="2000" b="1" kern="100" dirty="0" smtClean="0">
                          <a:effectLst/>
                          <a:latin typeface="標楷體" panose="03000509000000000000" pitchFamily="65" charset="-120"/>
                          <a:ea typeface="標楷體" panose="03000509000000000000" pitchFamily="65" charset="-120"/>
                          <a:cs typeface="Times New Roman"/>
                        </a:rPr>
                        <a:t>情況，</a:t>
                      </a:r>
                      <a:r>
                        <a:rPr lang="zh-TW" sz="2000" b="1" kern="100" dirty="0">
                          <a:effectLst/>
                          <a:latin typeface="標楷體" panose="03000509000000000000" pitchFamily="65" charset="-120"/>
                          <a:ea typeface="標楷體" panose="03000509000000000000" pitchFamily="65" charset="-120"/>
                          <a:cs typeface="Times New Roman"/>
                        </a:rPr>
                        <a:t>避免保留案件大幅</a:t>
                      </a:r>
                      <a:r>
                        <a:rPr lang="zh-TW" sz="2000" b="1" kern="100" dirty="0" smtClean="0">
                          <a:effectLst/>
                          <a:latin typeface="標楷體" panose="03000509000000000000" pitchFamily="65" charset="-120"/>
                          <a:ea typeface="標楷體" panose="03000509000000000000" pitchFamily="65" charset="-120"/>
                          <a:cs typeface="Times New Roman"/>
                        </a:rPr>
                        <a:t>增加</a:t>
                      </a:r>
                      <a:endParaRPr lang="zh-TW" sz="2000" kern="100" dirty="0">
                        <a:effectLst/>
                        <a:latin typeface="標楷體" panose="03000509000000000000" pitchFamily="65" charset="-120"/>
                        <a:ea typeface="標楷體" panose="03000509000000000000" pitchFamily="65" charset="-120"/>
                        <a:cs typeface="Times New Roman"/>
                      </a:endParaRPr>
                    </a:p>
                  </a:txBody>
                  <a:tcPr marL="68580" marR="68580" marT="0" marB="0"/>
                </a:tc>
              </a:tr>
            </a:tbl>
          </a:graphicData>
        </a:graphic>
      </p:graphicFrame>
    </p:spTree>
    <p:extLst>
      <p:ext uri="{BB962C8B-B14F-4D97-AF65-F5344CB8AC3E}">
        <p14:creationId xmlns:p14="http://schemas.microsoft.com/office/powerpoint/2010/main" val="40711594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b="1" dirty="0">
                <a:solidFill>
                  <a:srgbClr val="0000CC"/>
                </a:solidFill>
                <a:latin typeface="標楷體" panose="03000509000000000000" pitchFamily="65" charset="-120"/>
                <a:ea typeface="標楷體" panose="03000509000000000000" pitchFamily="65" charset="-120"/>
              </a:rPr>
              <a:t>案例</a:t>
            </a:r>
            <a:r>
              <a:rPr lang="zh-TW" altLang="en-US" sz="3600" b="1" dirty="0" smtClean="0">
                <a:solidFill>
                  <a:srgbClr val="0000CC"/>
                </a:solidFill>
                <a:latin typeface="標楷體" panose="03000509000000000000" pitchFamily="65" charset="-120"/>
                <a:ea typeface="標楷體" panose="03000509000000000000" pitchFamily="65" charset="-120"/>
              </a:rPr>
              <a:t>說明</a:t>
            </a:r>
            <a:r>
              <a:rPr lang="en-US" altLang="zh-TW" sz="3600" b="1" dirty="0">
                <a:solidFill>
                  <a:srgbClr val="0000CC"/>
                </a:solidFill>
                <a:latin typeface="標楷體" panose="03000509000000000000" pitchFamily="65" charset="-120"/>
                <a:ea typeface="標楷體" panose="03000509000000000000" pitchFamily="65" charset="-120"/>
              </a:rPr>
              <a:t>-</a:t>
            </a:r>
            <a:r>
              <a:rPr lang="zh-TW" altLang="en-US" sz="3600" b="1" dirty="0">
                <a:solidFill>
                  <a:srgbClr val="0000CC"/>
                </a:solidFill>
                <a:latin typeface="標楷體" panose="03000509000000000000" pitchFamily="65" charset="-120"/>
                <a:ea typeface="標楷體" panose="03000509000000000000" pitchFamily="65" charset="-120"/>
              </a:rPr>
              <a:t>跨年度執行技轉案</a:t>
            </a:r>
            <a:r>
              <a:rPr lang="en-US" altLang="zh-TW" sz="3600" b="1" dirty="0" smtClean="0">
                <a:solidFill>
                  <a:srgbClr val="0000CC"/>
                </a:solidFill>
                <a:latin typeface="標楷體" panose="03000509000000000000" pitchFamily="65" charset="-120"/>
                <a:ea typeface="標楷體" panose="03000509000000000000" pitchFamily="65" charset="-120"/>
              </a:rPr>
              <a:t>(2/2</a:t>
            </a:r>
            <a:r>
              <a:rPr lang="en-US" altLang="zh-TW" sz="3600" b="1" dirty="0">
                <a:solidFill>
                  <a:srgbClr val="0000CC"/>
                </a:solidFill>
                <a:latin typeface="標楷體" panose="03000509000000000000" pitchFamily="65" charset="-120"/>
                <a:ea typeface="標楷體" panose="03000509000000000000" pitchFamily="65" charset="-120"/>
              </a:rPr>
              <a:t>)</a:t>
            </a:r>
            <a:endParaRPr lang="zh-TW" altLang="en-US" sz="3600" b="1" dirty="0">
              <a:solidFill>
                <a:srgbClr val="0000CC"/>
              </a:solidFill>
              <a:latin typeface="標楷體" panose="03000509000000000000" pitchFamily="65" charset="-120"/>
              <a:ea typeface="標楷體" panose="03000509000000000000" pitchFamily="65" charset="-120"/>
            </a:endParaRPr>
          </a:p>
        </p:txBody>
      </p:sp>
      <p:sp>
        <p:nvSpPr>
          <p:cNvPr id="3" name="投影片編號版面配置區 2"/>
          <p:cNvSpPr>
            <a:spLocks noGrp="1"/>
          </p:cNvSpPr>
          <p:nvPr>
            <p:ph type="sldNum" sz="quarter" idx="12"/>
          </p:nvPr>
        </p:nvSpPr>
        <p:spPr/>
        <p:txBody>
          <a:bodyPr/>
          <a:lstStyle/>
          <a:p>
            <a:fld id="{B3AAAEA7-8BCE-4301-A51E-CEE06A27A943}" type="slidenum">
              <a:rPr lang="zh-TW" altLang="en-US" smtClean="0"/>
              <a:t>8</a:t>
            </a:fld>
            <a:endParaRPr lang="zh-TW" altLang="en-US"/>
          </a:p>
        </p:txBody>
      </p:sp>
      <p:graphicFrame>
        <p:nvGraphicFramePr>
          <p:cNvPr id="4" name="內容版面配置區 3"/>
          <p:cNvGraphicFramePr>
            <a:graphicFrameLocks/>
          </p:cNvGraphicFramePr>
          <p:nvPr>
            <p:extLst>
              <p:ext uri="{D42A27DB-BD31-4B8C-83A1-F6EECF244321}">
                <p14:modId xmlns:p14="http://schemas.microsoft.com/office/powerpoint/2010/main" val="3521513974"/>
              </p:ext>
            </p:extLst>
          </p:nvPr>
        </p:nvGraphicFramePr>
        <p:xfrm>
          <a:off x="534988" y="1763713"/>
          <a:ext cx="9623424" cy="4389120"/>
        </p:xfrm>
        <a:graphic>
          <a:graphicData uri="http://schemas.openxmlformats.org/drawingml/2006/table">
            <a:tbl>
              <a:tblPr firstRow="1" bandRow="1">
                <a:tableStyleId>{5C22544A-7EE6-4342-B048-85BDC9FD1C3A}</a:tableStyleId>
              </a:tblPr>
              <a:tblGrid>
                <a:gridCol w="635248"/>
                <a:gridCol w="1800200"/>
                <a:gridCol w="1152128"/>
                <a:gridCol w="1296144"/>
                <a:gridCol w="1728192"/>
                <a:gridCol w="3011512"/>
              </a:tblGrid>
              <a:tr h="370840">
                <a:tc>
                  <a:txBody>
                    <a:bodyPr/>
                    <a:lstStyle/>
                    <a:p>
                      <a:pPr algn="ctr">
                        <a:spcAft>
                          <a:spcPts val="0"/>
                        </a:spcAft>
                      </a:pPr>
                      <a:r>
                        <a:rPr lang="zh-TW" sz="2400" b="1" kern="100" dirty="0">
                          <a:solidFill>
                            <a:schemeClr val="tx1"/>
                          </a:solidFill>
                          <a:effectLst/>
                          <a:latin typeface="標楷體" panose="03000509000000000000" pitchFamily="65" charset="-120"/>
                          <a:ea typeface="標楷體" panose="03000509000000000000" pitchFamily="65" charset="-120"/>
                          <a:cs typeface="Times New Roman"/>
                        </a:rPr>
                        <a:t>序號</a:t>
                      </a:r>
                      <a:endParaRPr lang="zh-TW" sz="240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lgn="ctr">
                        <a:spcAft>
                          <a:spcPts val="0"/>
                        </a:spcAft>
                      </a:pPr>
                      <a:r>
                        <a:rPr lang="zh-TW" sz="2400" b="1" kern="100" dirty="0">
                          <a:solidFill>
                            <a:schemeClr val="tx1"/>
                          </a:solidFill>
                          <a:effectLst/>
                          <a:latin typeface="標楷體" panose="03000509000000000000" pitchFamily="65" charset="-120"/>
                          <a:ea typeface="標楷體" panose="03000509000000000000" pitchFamily="65" charset="-120"/>
                          <a:cs typeface="Times New Roman"/>
                        </a:rPr>
                        <a:t>事項</a:t>
                      </a:r>
                      <a:endParaRPr lang="zh-TW" sz="240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lgn="ctr">
                        <a:spcAft>
                          <a:spcPts val="0"/>
                        </a:spcAft>
                      </a:pPr>
                      <a:r>
                        <a:rPr lang="zh-TW" sz="2400" b="1" kern="100" dirty="0">
                          <a:solidFill>
                            <a:schemeClr val="tx1"/>
                          </a:solidFill>
                          <a:effectLst/>
                          <a:latin typeface="標楷體" panose="03000509000000000000" pitchFamily="65" charset="-120"/>
                          <a:ea typeface="標楷體" panose="03000509000000000000" pitchFamily="65" charset="-120"/>
                          <a:cs typeface="Times New Roman"/>
                        </a:rPr>
                        <a:t>調整前</a:t>
                      </a:r>
                      <a:endParaRPr lang="zh-TW" sz="2400" kern="100" dirty="0">
                        <a:solidFill>
                          <a:schemeClr val="tx1"/>
                        </a:solidFill>
                        <a:effectLst/>
                        <a:latin typeface="標楷體" panose="03000509000000000000" pitchFamily="65" charset="-120"/>
                        <a:ea typeface="標楷體" panose="03000509000000000000" pitchFamily="65" charset="-120"/>
                        <a:cs typeface="Times New Roman"/>
                      </a:endParaRPr>
                    </a:p>
                    <a:p>
                      <a:pPr algn="ctr">
                        <a:spcAft>
                          <a:spcPts val="0"/>
                        </a:spcAft>
                      </a:pPr>
                      <a:r>
                        <a:rPr lang="zh-TW" sz="2400" b="1" kern="100" dirty="0">
                          <a:solidFill>
                            <a:schemeClr val="tx1"/>
                          </a:solidFill>
                          <a:effectLst/>
                          <a:latin typeface="標楷體" panose="03000509000000000000" pitchFamily="65" charset="-120"/>
                          <a:ea typeface="標楷體" panose="03000509000000000000" pitchFamily="65" charset="-120"/>
                          <a:cs typeface="Times New Roman"/>
                        </a:rPr>
                        <a:t>之情境</a:t>
                      </a:r>
                      <a:endParaRPr lang="zh-TW" sz="240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lgn="ctr">
                        <a:spcAft>
                          <a:spcPts val="0"/>
                        </a:spcAft>
                      </a:pPr>
                      <a:r>
                        <a:rPr lang="zh-TW" sz="2400" b="1" kern="100" dirty="0">
                          <a:solidFill>
                            <a:schemeClr val="tx1"/>
                          </a:solidFill>
                          <a:effectLst/>
                          <a:latin typeface="標楷體" panose="03000509000000000000" pitchFamily="65" charset="-120"/>
                          <a:ea typeface="標楷體" panose="03000509000000000000" pitchFamily="65" charset="-120"/>
                          <a:cs typeface="Times New Roman"/>
                        </a:rPr>
                        <a:t>調整後</a:t>
                      </a:r>
                      <a:endParaRPr lang="zh-TW" sz="2400" kern="100" dirty="0">
                        <a:solidFill>
                          <a:schemeClr val="tx1"/>
                        </a:solidFill>
                        <a:effectLst/>
                        <a:latin typeface="標楷體" panose="03000509000000000000" pitchFamily="65" charset="-120"/>
                        <a:ea typeface="標楷體" panose="03000509000000000000" pitchFamily="65" charset="-120"/>
                        <a:cs typeface="Times New Roman"/>
                      </a:endParaRPr>
                    </a:p>
                    <a:p>
                      <a:pPr algn="ctr">
                        <a:spcAft>
                          <a:spcPts val="0"/>
                        </a:spcAft>
                      </a:pPr>
                      <a:r>
                        <a:rPr lang="zh-TW" sz="2400" b="1" kern="100" dirty="0">
                          <a:solidFill>
                            <a:schemeClr val="tx1"/>
                          </a:solidFill>
                          <a:effectLst/>
                          <a:latin typeface="標楷體" panose="03000509000000000000" pitchFamily="65" charset="-120"/>
                          <a:ea typeface="標楷體" panose="03000509000000000000" pitchFamily="65" charset="-120"/>
                          <a:cs typeface="Times New Roman"/>
                        </a:rPr>
                        <a:t>之情境</a:t>
                      </a:r>
                      <a:endParaRPr lang="zh-TW" sz="240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lgn="ctr">
                        <a:spcAft>
                          <a:spcPts val="0"/>
                        </a:spcAft>
                      </a:pPr>
                      <a:r>
                        <a:rPr lang="zh-TW" sz="2400" b="1" kern="100" dirty="0">
                          <a:solidFill>
                            <a:schemeClr val="tx1"/>
                          </a:solidFill>
                          <a:effectLst/>
                          <a:latin typeface="標楷體" panose="03000509000000000000" pitchFamily="65" charset="-120"/>
                          <a:ea typeface="標楷體" panose="03000509000000000000" pitchFamily="65" charset="-120"/>
                          <a:cs typeface="Times New Roman"/>
                        </a:rPr>
                        <a:t>差異或影響</a:t>
                      </a:r>
                      <a:endParaRPr lang="zh-TW" sz="2400" kern="100" dirty="0">
                        <a:solidFill>
                          <a:schemeClr val="tx1"/>
                        </a:solidFill>
                        <a:effectLst/>
                        <a:latin typeface="標楷體" panose="03000509000000000000" pitchFamily="65" charset="-120"/>
                        <a:ea typeface="標楷體" panose="03000509000000000000" pitchFamily="65" charset="-120"/>
                        <a:cs typeface="Times New Roman"/>
                      </a:endParaRPr>
                    </a:p>
                    <a:p>
                      <a:pPr algn="ctr">
                        <a:spcAft>
                          <a:spcPts val="0"/>
                        </a:spcAft>
                      </a:pPr>
                      <a:r>
                        <a:rPr lang="zh-TW" sz="2400" b="1" kern="100" dirty="0">
                          <a:solidFill>
                            <a:schemeClr val="tx1"/>
                          </a:solidFill>
                          <a:effectLst/>
                          <a:latin typeface="標楷體" panose="03000509000000000000" pitchFamily="65" charset="-120"/>
                          <a:ea typeface="標楷體" panose="03000509000000000000" pitchFamily="65" charset="-120"/>
                          <a:cs typeface="Times New Roman"/>
                        </a:rPr>
                        <a:t>說明</a:t>
                      </a:r>
                      <a:endParaRPr lang="zh-TW" sz="240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c>
                  <a:txBody>
                    <a:bodyPr/>
                    <a:lstStyle/>
                    <a:p>
                      <a:pPr algn="ctr">
                        <a:spcAft>
                          <a:spcPts val="0"/>
                        </a:spcAft>
                      </a:pPr>
                      <a:r>
                        <a:rPr lang="zh-TW" sz="2400" b="1" kern="100" dirty="0">
                          <a:solidFill>
                            <a:schemeClr val="tx1"/>
                          </a:solidFill>
                          <a:effectLst/>
                          <a:latin typeface="標楷體" panose="03000509000000000000" pitchFamily="65" charset="-120"/>
                          <a:ea typeface="標楷體" panose="03000509000000000000" pitchFamily="65" charset="-120"/>
                          <a:cs typeface="Times New Roman"/>
                        </a:rPr>
                        <a:t>因應措施</a:t>
                      </a:r>
                      <a:endParaRPr lang="zh-TW" sz="2400" kern="100" dirty="0">
                        <a:solidFill>
                          <a:schemeClr val="tx1"/>
                        </a:solidFill>
                        <a:effectLst/>
                        <a:latin typeface="標楷體" panose="03000509000000000000" pitchFamily="65" charset="-120"/>
                        <a:ea typeface="標楷體" panose="03000509000000000000" pitchFamily="65" charset="-120"/>
                        <a:cs typeface="Times New Roman"/>
                      </a:endParaRPr>
                    </a:p>
                  </a:txBody>
                  <a:tcPr marL="68580" marR="68580" marT="0" marB="0"/>
                </a:tc>
              </a:tr>
              <a:tr h="370840">
                <a:tc>
                  <a:txBody>
                    <a:bodyPr/>
                    <a:lstStyle/>
                    <a:p>
                      <a:pPr marL="0" lvl="0" indent="0" algn="ctr">
                        <a:spcAft>
                          <a:spcPts val="0"/>
                        </a:spcAft>
                        <a:buFont typeface="+mj-lt"/>
                        <a:buNone/>
                      </a:pPr>
                      <a:r>
                        <a:rPr lang="en-US" altLang="zh-TW"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4.</a:t>
                      </a:r>
                      <a:endParaRPr lang="zh-TW" sz="2000" b="1" kern="100" dirty="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a:spcAft>
                          <a:spcPts val="0"/>
                        </a:spcAft>
                      </a:pPr>
                      <a:r>
                        <a:rPr lang="zh-TW" altLang="en-US"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已開單未收款</a:t>
                      </a:r>
                      <a:endParaRPr lang="zh-TW" sz="2000" b="1" kern="100" dirty="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a:spcAft>
                          <a:spcPts val="0"/>
                        </a:spcAft>
                      </a:pPr>
                      <a:r>
                        <a:rPr lang="zh-TW" altLang="en-US"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不認列應收款</a:t>
                      </a:r>
                      <a:endParaRPr lang="zh-TW" sz="2000" b="1" kern="100" dirty="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a:spcAft>
                          <a:spcPts val="0"/>
                        </a:spcAft>
                      </a:pPr>
                      <a:r>
                        <a:rPr lang="zh-TW" altLang="en-US"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須認列</a:t>
                      </a:r>
                      <a:endParaRPr lang="en-US" altLang="zh-TW"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p>
                      <a:pPr>
                        <a:spcAft>
                          <a:spcPts val="0"/>
                        </a:spcAft>
                      </a:pPr>
                      <a:r>
                        <a:rPr lang="zh-TW" altLang="en-US"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應收款</a:t>
                      </a:r>
                      <a:endParaRPr lang="zh-TW" sz="2000" b="1" kern="100" dirty="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a:spcAft>
                          <a:spcPts val="0"/>
                        </a:spcAft>
                      </a:pPr>
                      <a:r>
                        <a:rPr lang="zh-TW" altLang="en-US"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同時認列繳交科發基金管理會應收款</a:t>
                      </a:r>
                      <a:endParaRPr lang="zh-TW" sz="2000" b="1" kern="100" dirty="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marL="123190" indent="-121920">
                        <a:spcAft>
                          <a:spcPts val="0"/>
                        </a:spcAft>
                      </a:pPr>
                      <a:r>
                        <a:rPr lang="en-US" altLang="zh-TW"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1.</a:t>
                      </a:r>
                      <a:r>
                        <a:rPr lang="zh-TW" altLang="en-US"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列入應收款，當年度無法支用</a:t>
                      </a:r>
                      <a:endParaRPr lang="en-US" altLang="zh-TW"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p>
                      <a:pPr marL="123190" indent="-121920">
                        <a:spcAft>
                          <a:spcPts val="0"/>
                        </a:spcAft>
                      </a:pPr>
                      <a:r>
                        <a:rPr lang="en-US" altLang="zh-TW"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2.</a:t>
                      </a:r>
                      <a:r>
                        <a:rPr lang="zh-TW" altLang="en-US"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保留案影響後續審計部及立法院查詢</a:t>
                      </a:r>
                      <a:endParaRPr lang="zh-TW" sz="2000" b="1" kern="100" dirty="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r>
              <a:tr h="370840">
                <a:tc>
                  <a:txBody>
                    <a:bodyPr/>
                    <a:lstStyle/>
                    <a:p>
                      <a:pPr marL="0" lvl="0" indent="0" algn="ctr">
                        <a:spcAft>
                          <a:spcPts val="0"/>
                        </a:spcAft>
                        <a:buFont typeface="+mj-lt"/>
                        <a:buNone/>
                      </a:pPr>
                      <a:r>
                        <a:rPr lang="en-US" altLang="zh-TW"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5.</a:t>
                      </a:r>
                      <a:endParaRPr lang="zh-TW" sz="2000" b="1" kern="100" dirty="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a:spcAft>
                          <a:spcPts val="0"/>
                        </a:spcAft>
                      </a:pPr>
                      <a:r>
                        <a:rPr lang="zh-TW" altLang="en-US"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設備費需求增加</a:t>
                      </a:r>
                      <a:endParaRPr lang="zh-TW" sz="2000" b="1" kern="100" dirty="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a:spcAft>
                          <a:spcPts val="0"/>
                        </a:spcAft>
                      </a:pPr>
                      <a:r>
                        <a:rPr lang="zh-TW" altLang="en-US"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得編列</a:t>
                      </a:r>
                      <a:endParaRPr lang="en-US" altLang="zh-TW"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p>
                      <a:pPr>
                        <a:spcAft>
                          <a:spcPts val="0"/>
                        </a:spcAft>
                      </a:pPr>
                      <a:r>
                        <a:rPr lang="zh-TW" altLang="en-US"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不受預算額度限制</a:t>
                      </a:r>
                      <a:endParaRPr lang="zh-TW" sz="2000" b="1" kern="100" dirty="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a:spcAft>
                          <a:spcPts val="0"/>
                        </a:spcAft>
                      </a:pPr>
                      <a:r>
                        <a:rPr lang="zh-TW" altLang="en-US"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在全所收支並列資本門額度</a:t>
                      </a:r>
                      <a:r>
                        <a:rPr lang="en-US" altLang="zh-TW"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2,800</a:t>
                      </a:r>
                      <a:r>
                        <a:rPr lang="zh-TW" altLang="en-US"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萬元內支應或在額度</a:t>
                      </a:r>
                      <a:r>
                        <a:rPr lang="en-US" altLang="zh-TW"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20%</a:t>
                      </a:r>
                      <a:r>
                        <a:rPr lang="zh-TW" altLang="en-US"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上限內辦理流用</a:t>
                      </a:r>
                      <a:endParaRPr lang="zh-TW" sz="2000" b="1" kern="100" dirty="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marL="0" marR="0" indent="0" algn="l" defTabSz="1043056" rtl="0" eaLnBrk="1" fontAlgn="auto" latinLnBrk="0" hangingPunct="1">
                        <a:lnSpc>
                          <a:spcPct val="100000"/>
                        </a:lnSpc>
                        <a:spcBef>
                          <a:spcPts val="0"/>
                        </a:spcBef>
                        <a:spcAft>
                          <a:spcPts val="0"/>
                        </a:spcAft>
                        <a:buClrTx/>
                        <a:buSzTx/>
                        <a:buFontTx/>
                        <a:buNone/>
                        <a:tabLst/>
                        <a:defRPr/>
                      </a:pPr>
                      <a:r>
                        <a:rPr lang="zh-TW" altLang="en-US"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需考量收支並列計畫資本門尚可支用及流用額度</a:t>
                      </a:r>
                      <a:endParaRPr lang="zh-TW" sz="2000" b="1" kern="100" dirty="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endParaRPr>
                    </a:p>
                  </a:txBody>
                  <a:tcPr marL="68580" marR="68580" marT="0" marB="0"/>
                </a:tc>
                <a:tc>
                  <a:txBody>
                    <a:bodyPr/>
                    <a:lstStyle/>
                    <a:p>
                      <a:pPr lvl="0"/>
                      <a:r>
                        <a:rPr lang="zh-TW" altLang="zh-TW"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擬由收支並列計畫業務費</a:t>
                      </a:r>
                      <a:r>
                        <a:rPr lang="en-US" altLang="zh-TW"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20%</a:t>
                      </a:r>
                      <a:r>
                        <a:rPr lang="zh-TW" altLang="zh-TW" sz="2000" b="1" kern="100" dirty="0" smtClean="0">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上限流用，不足款再由全所統籌調度</a:t>
                      </a:r>
                      <a:endParaRPr lang="zh-TW" altLang="zh-TW" sz="2100" kern="1200" dirty="0">
                        <a:solidFill>
                          <a:schemeClr val="tx1"/>
                        </a:solidFill>
                        <a:effectLst/>
                        <a:latin typeface="+mn-lt"/>
                        <a:ea typeface="+mn-ea"/>
                        <a:cs typeface="+mn-cs"/>
                      </a:endParaRPr>
                    </a:p>
                  </a:txBody>
                  <a:tcPr marL="68580" marR="68580" marT="0" marB="0"/>
                </a:tc>
              </a:tr>
            </a:tbl>
          </a:graphicData>
        </a:graphic>
      </p:graphicFrame>
    </p:spTree>
    <p:extLst>
      <p:ext uri="{BB962C8B-B14F-4D97-AF65-F5344CB8AC3E}">
        <p14:creationId xmlns:p14="http://schemas.microsoft.com/office/powerpoint/2010/main" val="30053616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1"/>
          <p:cNvSpPr>
            <a:spLocks noGrp="1"/>
          </p:cNvSpPr>
          <p:nvPr>
            <p:ph type="title"/>
          </p:nvPr>
        </p:nvSpPr>
        <p:spPr>
          <a:xfrm>
            <a:off x="534670" y="140"/>
            <a:ext cx="10068614" cy="1260211"/>
          </a:xfrm>
        </p:spPr>
        <p:txBody>
          <a:bodyPr>
            <a:normAutofit/>
          </a:bodyPr>
          <a:lstStyle/>
          <a:p>
            <a:r>
              <a:rPr lang="zh-TW" altLang="en-US" sz="3600" b="1" dirty="0">
                <a:solidFill>
                  <a:srgbClr val="FF0000"/>
                </a:solidFill>
                <a:latin typeface="標楷體" panose="03000509000000000000" pitchFamily="65" charset="-120"/>
                <a:ea typeface="標楷體" panose="03000509000000000000" pitchFamily="65" charset="-120"/>
              </a:rPr>
              <a:t>二</a:t>
            </a:r>
            <a:r>
              <a:rPr lang="zh-TW" altLang="en-US" sz="3600" b="1" dirty="0" smtClean="0">
                <a:solidFill>
                  <a:srgbClr val="FF0000"/>
                </a:solidFill>
                <a:latin typeface="標楷體" panose="03000509000000000000" pitchFamily="65" charset="-120"/>
                <a:ea typeface="標楷體" panose="03000509000000000000" pitchFamily="65" charset="-120"/>
              </a:rPr>
              <a:t>、積彭講座</a:t>
            </a:r>
            <a:endParaRPr lang="zh-TW" altLang="en-US" sz="36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5" name="投影片編號版面配置區 4"/>
          <p:cNvSpPr>
            <a:spLocks noGrp="1"/>
          </p:cNvSpPr>
          <p:nvPr>
            <p:ph type="sldNum" sz="quarter" idx="12"/>
          </p:nvPr>
        </p:nvSpPr>
        <p:spPr/>
        <p:txBody>
          <a:bodyPr/>
          <a:lstStyle/>
          <a:p>
            <a:fld id="{B3AAAEA7-8BCE-4301-A51E-CEE06A27A943}" type="slidenum">
              <a:rPr lang="zh-TW" altLang="en-US" smtClean="0">
                <a:solidFill>
                  <a:prstClr val="black">
                    <a:tint val="75000"/>
                  </a:prstClr>
                </a:solidFill>
              </a:rPr>
              <a:pPr/>
              <a:t>9</a:t>
            </a:fld>
            <a:endParaRPr lang="zh-TW" altLang="en-US" dirty="0">
              <a:solidFill>
                <a:prstClr val="black">
                  <a:tint val="75000"/>
                </a:prstClr>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9040" y="864335"/>
            <a:ext cx="8856984" cy="4716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文字方塊 5"/>
          <p:cNvSpPr txBox="1"/>
          <p:nvPr/>
        </p:nvSpPr>
        <p:spPr>
          <a:xfrm>
            <a:off x="541680" y="5508823"/>
            <a:ext cx="10171236" cy="1631216"/>
          </a:xfrm>
          <a:prstGeom prst="rect">
            <a:avLst/>
          </a:prstGeom>
          <a:noFill/>
        </p:spPr>
        <p:txBody>
          <a:bodyPr wrap="square" rtlCol="0">
            <a:spAutoFit/>
          </a:bodyPr>
          <a:lstStyle/>
          <a:p>
            <a:pPr marL="457200" indent="-457200">
              <a:spcBef>
                <a:spcPts val="600"/>
              </a:spcBef>
              <a:buFont typeface="+mj-lt"/>
              <a:buAutoNum type="arabicPeriod"/>
            </a:pPr>
            <a:r>
              <a:rPr lang="zh-TW" altLang="en-US" sz="1800" b="1" dirty="0" smtClean="0">
                <a:solidFill>
                  <a:srgbClr val="0000CC"/>
                </a:solidFill>
                <a:latin typeface="標楷體" panose="03000509000000000000" pitchFamily="65" charset="-120"/>
                <a:ea typeface="標楷體" panose="03000509000000000000" pitchFamily="65" charset="-120"/>
              </a:rPr>
              <a:t>每年</a:t>
            </a:r>
            <a:r>
              <a:rPr lang="en-US" altLang="zh-TW" sz="1800" b="1" dirty="0" smtClean="0">
                <a:solidFill>
                  <a:srgbClr val="FF0000"/>
                </a:solidFill>
                <a:latin typeface="標楷體" panose="03000509000000000000" pitchFamily="65" charset="-120"/>
                <a:ea typeface="標楷體" panose="03000509000000000000" pitchFamily="65" charset="-120"/>
              </a:rPr>
              <a:t>12</a:t>
            </a:r>
            <a:r>
              <a:rPr lang="zh-TW" altLang="en-US" sz="1800" b="1" dirty="0" smtClean="0">
                <a:solidFill>
                  <a:srgbClr val="FF0000"/>
                </a:solidFill>
                <a:latin typeface="標楷體" panose="03000509000000000000" pitchFamily="65" charset="-120"/>
                <a:ea typeface="標楷體" panose="03000509000000000000" pitchFamily="65" charset="-120"/>
              </a:rPr>
              <a:t>月</a:t>
            </a:r>
            <a:r>
              <a:rPr lang="zh-TW" altLang="en-US" sz="1800" b="1" dirty="0" smtClean="0">
                <a:solidFill>
                  <a:srgbClr val="0000CC"/>
                </a:solidFill>
                <a:latin typeface="標楷體" panose="03000509000000000000" pitchFamily="65" charset="-120"/>
                <a:ea typeface="標楷體" panose="03000509000000000000" pitchFamily="65" charset="-120"/>
              </a:rPr>
              <a:t>由綜計組公告次年舉辦單位排序，並於</a:t>
            </a:r>
            <a:r>
              <a:rPr lang="en-US" altLang="zh-TW" sz="1800" b="1" dirty="0" smtClean="0">
                <a:solidFill>
                  <a:srgbClr val="FF0000"/>
                </a:solidFill>
                <a:latin typeface="標楷體" panose="03000509000000000000" pitchFamily="65" charset="-120"/>
                <a:ea typeface="標楷體" panose="03000509000000000000" pitchFamily="65" charset="-120"/>
              </a:rPr>
              <a:t>2</a:t>
            </a:r>
            <a:r>
              <a:rPr lang="zh-TW" altLang="en-US" sz="1800" b="1" dirty="0" smtClean="0">
                <a:solidFill>
                  <a:srgbClr val="FF0000"/>
                </a:solidFill>
                <a:latin typeface="標楷體" panose="03000509000000000000" pitchFamily="65" charset="-120"/>
                <a:ea typeface="標楷體" panose="03000509000000000000" pitchFamily="65" charset="-120"/>
              </a:rPr>
              <a:t>個月</a:t>
            </a:r>
            <a:r>
              <a:rPr lang="zh-TW" altLang="en-US" sz="1800" b="1" dirty="0">
                <a:solidFill>
                  <a:srgbClr val="FF0000"/>
                </a:solidFill>
                <a:latin typeface="標楷體" panose="03000509000000000000" pitchFamily="65" charset="-120"/>
                <a:ea typeface="標楷體" panose="03000509000000000000" pitchFamily="65" charset="-120"/>
              </a:rPr>
              <a:t>前</a:t>
            </a:r>
            <a:r>
              <a:rPr lang="zh-TW" altLang="en-US" sz="1800" b="1" dirty="0" smtClean="0">
                <a:solidFill>
                  <a:srgbClr val="0000CC"/>
                </a:solidFill>
                <a:latin typeface="標楷體" panose="03000509000000000000" pitchFamily="65" charset="-120"/>
                <a:ea typeface="標楷體" panose="03000509000000000000" pitchFamily="65" charset="-120"/>
              </a:rPr>
              <a:t>以電話提醒舉辦單位準備。</a:t>
            </a:r>
            <a:endParaRPr lang="en-US" altLang="zh-TW" sz="1800" b="1" dirty="0">
              <a:solidFill>
                <a:srgbClr val="0000CC"/>
              </a:solidFill>
              <a:latin typeface="標楷體" panose="03000509000000000000" pitchFamily="65" charset="-120"/>
              <a:ea typeface="標楷體" panose="03000509000000000000" pitchFamily="65" charset="-120"/>
            </a:endParaRPr>
          </a:p>
          <a:p>
            <a:pPr marL="457200" indent="-457200">
              <a:spcBef>
                <a:spcPts val="600"/>
              </a:spcBef>
              <a:buFont typeface="+mj-lt"/>
              <a:buAutoNum type="arabicPeriod"/>
            </a:pPr>
            <a:r>
              <a:rPr lang="zh-TW" altLang="en-US" sz="1800" b="1" dirty="0" smtClean="0">
                <a:solidFill>
                  <a:srgbClr val="0000CC"/>
                </a:solidFill>
                <a:latin typeface="標楷體" panose="03000509000000000000" pitchFamily="65" charset="-120"/>
                <a:ea typeface="標楷體" panose="03000509000000000000" pitchFamily="65" charset="-120"/>
              </a:rPr>
              <a:t>有鑑於過去有些單位邀請之專家學者，因演講題目較為專業或不太能引起同仁興趣，而太少人聆聽之尷尬場面；</a:t>
            </a:r>
            <a:r>
              <a:rPr lang="zh-TW" altLang="en-US" sz="1800" b="1" dirty="0" smtClean="0">
                <a:solidFill>
                  <a:srgbClr val="FF0000"/>
                </a:solidFill>
                <a:latin typeface="標楷體" panose="03000509000000000000" pitchFamily="65" charset="-120"/>
                <a:ea typeface="標楷體" panose="03000509000000000000" pitchFamily="65" charset="-120"/>
              </a:rPr>
              <a:t>請舉辦單位務必動員組內同仁</a:t>
            </a:r>
            <a:r>
              <a:rPr lang="zh-TW" altLang="en-US" sz="1800" b="1" smtClean="0">
                <a:solidFill>
                  <a:srgbClr val="FF0000"/>
                </a:solidFill>
                <a:latin typeface="標楷體" panose="03000509000000000000" pitchFamily="65" charset="-120"/>
                <a:ea typeface="標楷體" panose="03000509000000000000" pitchFamily="65" charset="-120"/>
              </a:rPr>
              <a:t>到場</a:t>
            </a:r>
            <a:r>
              <a:rPr lang="zh-TW" altLang="en-US" sz="1800" b="1" smtClean="0">
                <a:solidFill>
                  <a:srgbClr val="FF0000"/>
                </a:solidFill>
                <a:latin typeface="標楷體" panose="03000509000000000000" pitchFamily="65" charset="-120"/>
                <a:ea typeface="標楷體" panose="03000509000000000000" pitchFamily="65" charset="-120"/>
              </a:rPr>
              <a:t>聆聽</a:t>
            </a:r>
            <a:r>
              <a:rPr lang="zh-TW" altLang="en-US" sz="1800" b="1" smtClean="0">
                <a:solidFill>
                  <a:srgbClr val="0000CC"/>
                </a:solidFill>
                <a:latin typeface="標楷體" panose="03000509000000000000" pitchFamily="65" charset="-120"/>
                <a:ea typeface="標楷體" panose="03000509000000000000" pitchFamily="65" charset="-120"/>
              </a:rPr>
              <a:t>。</a:t>
            </a:r>
            <a:endParaRPr lang="en-US" altLang="zh-TW" sz="1800" b="1" dirty="0">
              <a:solidFill>
                <a:srgbClr val="0000CC"/>
              </a:solidFill>
              <a:latin typeface="標楷體" panose="03000509000000000000" pitchFamily="65" charset="-120"/>
              <a:ea typeface="標楷體" panose="03000509000000000000" pitchFamily="65" charset="-120"/>
            </a:endParaRPr>
          </a:p>
          <a:p>
            <a:pPr marL="457200" indent="-457200">
              <a:spcBef>
                <a:spcPts val="600"/>
              </a:spcBef>
              <a:buFont typeface="+mj-lt"/>
              <a:buAutoNum type="arabicPeriod"/>
            </a:pPr>
            <a:r>
              <a:rPr lang="zh-TW" altLang="en-US" sz="1800" b="1" dirty="0" smtClean="0">
                <a:solidFill>
                  <a:srgbClr val="0000CC"/>
                </a:solidFill>
                <a:latin typeface="標楷體" panose="03000509000000000000" pitchFamily="65" charset="-120"/>
                <a:ea typeface="標楷體" panose="03000509000000000000" pitchFamily="65" charset="-120"/>
              </a:rPr>
              <a:t>為減少同仁</a:t>
            </a:r>
            <a:r>
              <a:rPr lang="en-US" altLang="zh-TW" sz="1800" b="1" dirty="0" smtClean="0">
                <a:solidFill>
                  <a:srgbClr val="0000CC"/>
                </a:solidFill>
                <a:latin typeface="標楷體" panose="03000509000000000000" pitchFamily="65" charset="-120"/>
                <a:ea typeface="標楷體" panose="03000509000000000000" pitchFamily="65" charset="-120"/>
              </a:rPr>
              <a:t>“</a:t>
            </a:r>
            <a:r>
              <a:rPr lang="zh-TW" altLang="en-US" sz="1800" b="1" dirty="0" smtClean="0">
                <a:solidFill>
                  <a:srgbClr val="0000CC"/>
                </a:solidFill>
                <a:latin typeface="標楷體" panose="03000509000000000000" pitchFamily="65" charset="-120"/>
                <a:ea typeface="標楷體" panose="03000509000000000000" pitchFamily="65" charset="-120"/>
              </a:rPr>
              <a:t>刷</a:t>
            </a:r>
            <a:r>
              <a:rPr lang="zh-TW" altLang="en-US" sz="1800" b="1" dirty="0">
                <a:solidFill>
                  <a:srgbClr val="0000CC"/>
                </a:solidFill>
                <a:latin typeface="標楷體" panose="03000509000000000000" pitchFamily="65" charset="-120"/>
                <a:ea typeface="標楷體" panose="03000509000000000000" pitchFamily="65" charset="-120"/>
              </a:rPr>
              <a:t>完卡就</a:t>
            </a:r>
            <a:r>
              <a:rPr lang="zh-TW" altLang="en-US" sz="1800" b="1" dirty="0" smtClean="0">
                <a:solidFill>
                  <a:srgbClr val="0000CC"/>
                </a:solidFill>
                <a:latin typeface="標楷體" panose="03000509000000000000" pitchFamily="65" charset="-120"/>
                <a:ea typeface="標楷體" panose="03000509000000000000" pitchFamily="65" charset="-120"/>
              </a:rPr>
              <a:t>離開</a:t>
            </a:r>
            <a:r>
              <a:rPr lang="en-US" altLang="zh-TW" sz="1800" b="1" dirty="0" smtClean="0">
                <a:solidFill>
                  <a:srgbClr val="0000CC"/>
                </a:solidFill>
                <a:latin typeface="標楷體" panose="03000509000000000000" pitchFamily="65" charset="-120"/>
                <a:ea typeface="標楷體" panose="03000509000000000000" pitchFamily="65" charset="-120"/>
              </a:rPr>
              <a:t>”</a:t>
            </a:r>
            <a:r>
              <a:rPr lang="zh-TW" altLang="en-US" sz="1800" b="1" dirty="0">
                <a:solidFill>
                  <a:srgbClr val="0000CC"/>
                </a:solidFill>
                <a:latin typeface="標楷體" panose="03000509000000000000" pitchFamily="65" charset="-120"/>
                <a:ea typeface="標楷體" panose="03000509000000000000" pitchFamily="65" charset="-120"/>
              </a:rPr>
              <a:t>之</a:t>
            </a:r>
            <a:r>
              <a:rPr lang="zh-TW" altLang="en-US" sz="1800" b="1" dirty="0" smtClean="0">
                <a:solidFill>
                  <a:srgbClr val="0000CC"/>
                </a:solidFill>
                <a:latin typeface="標楷體" panose="03000509000000000000" pitchFamily="65" charset="-120"/>
                <a:ea typeface="標楷體" panose="03000509000000000000" pitchFamily="65" charset="-120"/>
              </a:rPr>
              <a:t>現象，擬由綜計組管控</a:t>
            </a:r>
            <a:r>
              <a:rPr lang="zh-TW" altLang="en-US" sz="1800" b="1" dirty="0">
                <a:solidFill>
                  <a:srgbClr val="0000CC"/>
                </a:solidFill>
                <a:latin typeface="標楷體" panose="03000509000000000000" pitchFamily="65" charset="-120"/>
                <a:ea typeface="標楷體" panose="03000509000000000000" pitchFamily="65" charset="-120"/>
              </a:rPr>
              <a:t> </a:t>
            </a:r>
            <a:r>
              <a:rPr lang="en-US" altLang="zh-TW" sz="1800" b="1" dirty="0" smtClean="0">
                <a:solidFill>
                  <a:srgbClr val="FF0000"/>
                </a:solidFill>
                <a:latin typeface="標楷體" panose="03000509000000000000" pitchFamily="65" charset="-120"/>
                <a:ea typeface="標楷體" panose="03000509000000000000" pitchFamily="65" charset="-120"/>
              </a:rPr>
              <a:t>“</a:t>
            </a:r>
            <a:r>
              <a:rPr lang="zh-TW" altLang="en-US" sz="1800" b="1" dirty="0" smtClean="0">
                <a:solidFill>
                  <a:srgbClr val="FF0000"/>
                </a:solidFill>
                <a:latin typeface="標楷體" panose="03000509000000000000" pitchFamily="65" charset="-120"/>
                <a:ea typeface="標楷體" panose="03000509000000000000" pitchFamily="65" charset="-120"/>
              </a:rPr>
              <a:t>聆聽講座必須刷上、下課卡</a:t>
            </a:r>
            <a:r>
              <a:rPr lang="en-US" altLang="zh-TW" sz="1800" b="1" dirty="0" smtClean="0">
                <a:solidFill>
                  <a:srgbClr val="FF0000"/>
                </a:solidFill>
                <a:latin typeface="標楷體" panose="03000509000000000000" pitchFamily="65" charset="-120"/>
                <a:ea typeface="標楷體" panose="03000509000000000000" pitchFamily="65" charset="-120"/>
              </a:rPr>
              <a:t>”</a:t>
            </a:r>
            <a:r>
              <a:rPr lang="zh-TW" altLang="en-US" sz="1800" b="1" dirty="0" smtClean="0">
                <a:solidFill>
                  <a:srgbClr val="FF0000"/>
                </a:solidFill>
                <a:latin typeface="標楷體" panose="03000509000000000000" pitchFamily="65" charset="-120"/>
                <a:ea typeface="標楷體" panose="03000509000000000000" pitchFamily="65" charset="-120"/>
              </a:rPr>
              <a:t>才給予上課時數。</a:t>
            </a:r>
            <a:endParaRPr lang="zh-TW" altLang="en-US" sz="1800" b="1" dirty="0">
              <a:solidFill>
                <a:srgbClr val="FF000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7160721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1795</TotalTime>
  <Words>1374</Words>
  <Application>Microsoft Office PowerPoint</Application>
  <PresentationFormat>自訂</PresentationFormat>
  <Paragraphs>149</Paragraphs>
  <Slides>11</Slides>
  <Notes>0</Notes>
  <HiddenSlides>0</HiddenSlides>
  <MMClips>0</MMClips>
  <ScaleCrop>false</ScaleCrop>
  <HeadingPairs>
    <vt:vector size="4" baseType="variant">
      <vt:variant>
        <vt:lpstr>佈景主題</vt:lpstr>
      </vt:variant>
      <vt:variant>
        <vt:i4>1</vt:i4>
      </vt:variant>
      <vt:variant>
        <vt:lpstr>投影片標題</vt:lpstr>
      </vt:variant>
      <vt:variant>
        <vt:i4>11</vt:i4>
      </vt:variant>
    </vt:vector>
  </HeadingPairs>
  <TitlesOfParts>
    <vt:vector size="12" baseType="lpstr">
      <vt:lpstr>Office 佈景主題</vt:lpstr>
      <vt:lpstr>行政人員座談會 綜計組案例分享暨宣導事項</vt:lpstr>
      <vt:lpstr>一、外委計畫經費之預算編列方式已調整</vt:lpstr>
      <vt:lpstr>依主計總處函示之經費歸屬類別</vt:lpstr>
      <vt:lpstr>功能組須配合及注意事項</vt:lpstr>
      <vt:lpstr>Q&amp;A</vt:lpstr>
      <vt:lpstr>Q&amp;A</vt:lpstr>
      <vt:lpstr>案例說明-跨年度執行技轉案(1/2)</vt:lpstr>
      <vt:lpstr>案例說明-跨年度執行技轉案(2/2)</vt:lpstr>
      <vt:lpstr>二、積彭講座</vt:lpstr>
      <vt:lpstr>三、宣導安裝可編輯ODF-CNS15251文書軟體</vt:lpstr>
      <vt:lpstr>謝謝聆聽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孫筱玲</dc:creator>
  <cp:lastModifiedBy>劉美玲</cp:lastModifiedBy>
  <cp:revision>131</cp:revision>
  <cp:lastPrinted>2016-06-27T08:13:48Z</cp:lastPrinted>
  <dcterms:created xsi:type="dcterms:W3CDTF">2016-03-02T01:31:29Z</dcterms:created>
  <dcterms:modified xsi:type="dcterms:W3CDTF">2017-06-28T00:29:32Z</dcterms:modified>
</cp:coreProperties>
</file>