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58" r:id="rId14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26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9"/>
            <a:ext cx="10693400" cy="7543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2204" y="313255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84209" y="486075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214477"/>
            <a:ext cx="1928517" cy="45858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9"/>
            <a:ext cx="10693400" cy="7543264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10693400" cy="392464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noFill/>
              </a:ln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2" y="396255"/>
            <a:ext cx="2060931" cy="49283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92464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"/>
            <a:ext cx="10693400" cy="7555451"/>
          </a:xfrm>
          <a:prstGeom prst="rect">
            <a:avLst/>
          </a:prstGeom>
        </p:spPr>
      </p:pic>
      <p:sp>
        <p:nvSpPr>
          <p:cNvPr id="12" name="文字方塊 11"/>
          <p:cNvSpPr txBox="1"/>
          <p:nvPr userDrawn="1"/>
        </p:nvSpPr>
        <p:spPr>
          <a:xfrm>
            <a:off x="8661507" y="716853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核能研究所</a:t>
            </a:r>
            <a:endParaRPr lang="zh-TW" altLang="en-US" sz="1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2017/5/3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ax.nat.gov.tw/etwmai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2204" y="3204567"/>
            <a:ext cx="9089390" cy="1620771"/>
          </a:xfrm>
        </p:spPr>
        <p:txBody>
          <a:bodyPr>
            <a:normAutofit fontScale="90000"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小額購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履約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1674292" y="5076775"/>
            <a:ext cx="7485380" cy="1440160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秘書室 管理科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中華民國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957549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異議處理及停權程序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759746" y="1492311"/>
            <a:ext cx="5370830" cy="5579746"/>
            <a:chOff x="0" y="0"/>
            <a:chExt cx="5371200" cy="55800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800" y="0"/>
              <a:ext cx="4154400" cy="27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400" y="2570400"/>
              <a:ext cx="4384800" cy="30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文字方塊 41"/>
            <p:cNvSpPr txBox="1"/>
            <p:nvPr/>
          </p:nvSpPr>
          <p:spPr>
            <a:xfrm>
              <a:off x="0" y="518400"/>
              <a:ext cx="723016" cy="374506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ea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400"/>
                </a:lnSpc>
                <a:spcAft>
                  <a:spcPts val="0"/>
                </a:spcAft>
              </a:pPr>
              <a:r>
                <a:rPr lang="zh-TW" sz="14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確認廠商有無收到公文之雙掛號回執狀況</a:t>
              </a:r>
              <a:r>
                <a:rPr lang="zh-TW" sz="1400" kern="100">
                  <a:solidFill>
                    <a:srgbClr val="C00000"/>
                  </a:solidFill>
                  <a:effectLst/>
                  <a:ea typeface="新細明體"/>
                  <a:cs typeface="Times New Roman"/>
                </a:rPr>
                <a:t>：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  <a:p>
              <a:pPr>
                <a:lnSpc>
                  <a:spcPts val="2400"/>
                </a:lnSpc>
                <a:spcAft>
                  <a:spcPts val="0"/>
                </a:spcAft>
              </a:pPr>
              <a:r>
                <a:rPr lang="zh-TW" sz="14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一</a:t>
              </a:r>
              <a:r>
                <a:rPr lang="zh-TW" sz="1400" kern="100">
                  <a:solidFill>
                    <a:srgbClr val="C00000"/>
                  </a:solidFill>
                  <a:effectLst/>
                  <a:ea typeface="新細明體"/>
                  <a:cs typeface="Times New Roman"/>
                </a:rPr>
                <a:t>、</a:t>
              </a:r>
              <a:r>
                <a:rPr lang="zh-TW" sz="14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廠商已簽收</a:t>
              </a:r>
              <a:r>
                <a:rPr lang="en-US" sz="14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  </a:t>
              </a:r>
              <a:r>
                <a:rPr lang="zh-TW" sz="14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二</a:t>
              </a:r>
              <a:r>
                <a:rPr lang="zh-TW" sz="1400" kern="100">
                  <a:solidFill>
                    <a:srgbClr val="C00000"/>
                  </a:solidFill>
                  <a:effectLst/>
                  <a:ea typeface="新細明體"/>
                  <a:cs typeface="Times New Roman"/>
                </a:rPr>
                <a:t>、</a:t>
              </a:r>
              <a:r>
                <a:rPr lang="zh-TW" sz="14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查無此人 退回本所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 kern="100">
                  <a:effectLst/>
                  <a:latin typeface="標楷體"/>
                  <a:ea typeface="新細明體"/>
                  <a:cs typeface="Times New Roman"/>
                </a:rPr>
                <a:t> 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22164" y="1805642"/>
            <a:ext cx="39604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異議期間已過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大約發文後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，秘書室管理科 會查詢雙掛號，廠商是否收件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即使查無此人退回本所 刊登採購公報的程序照樣進行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無異議 由管理科簽奉刊登政府公報 停權一年。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如下頁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:)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會主計室→政風室→陳核→發文</a:t>
            </a:r>
          </a:p>
        </p:txBody>
      </p:sp>
    </p:spTree>
    <p:extLst>
      <p:ext uri="{BB962C8B-B14F-4D97-AF65-F5344CB8AC3E}">
        <p14:creationId xmlns:p14="http://schemas.microsoft.com/office/powerpoint/2010/main" val="204958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8554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停權刊登公報簽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20" y="1260351"/>
            <a:ext cx="5200015" cy="5588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619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9575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刊登公報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列為拒絕往來廠商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44" y="1548383"/>
            <a:ext cx="4555718" cy="53896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522164" y="1992465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奉核可後由管理科於政府採購網刊登公報 將廠商列為拒絕往來廠商。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右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296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2741604" y="5508823"/>
            <a:ext cx="5951652" cy="1368152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謝謝指教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450156" y="3924647"/>
            <a:ext cx="9624060" cy="1397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請參考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「小額購案廠商不履約後續處理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」檔案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13534"/>
          </a:xfrm>
        </p:spPr>
        <p:txBody>
          <a:bodyPr>
            <a:normAutofit fontScale="90000"/>
          </a:bodyPr>
          <a:lstStyle/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981618" y="1260351"/>
            <a:ext cx="5037490" cy="5883909"/>
            <a:chOff x="0" y="0"/>
            <a:chExt cx="4301656" cy="588396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539" y="0"/>
              <a:ext cx="3689405" cy="3069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" y="2170706"/>
              <a:ext cx="4118776" cy="37132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橢圓 6"/>
            <p:cNvSpPr/>
            <p:nvPr/>
          </p:nvSpPr>
          <p:spPr>
            <a:xfrm>
              <a:off x="723569" y="1160890"/>
              <a:ext cx="2432685" cy="70675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0" y="3514476"/>
              <a:ext cx="4046855" cy="1120140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381218" y="1707162"/>
            <a:ext cx="36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餐廳廚房設施保養施作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96,000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元，按季分批結報。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468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85542"/>
          </a:xfrm>
        </p:spPr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廠商未依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規定履約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34564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履約過程中，廠商未依規定到所履約，應馬上聯繫廠商，若有無法聯繫之情況，請盡速查明廠商是否歇業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停業中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到財政部稅務入口網 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https://www.etax.nat.gov.tw/etwmain/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879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85541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確認廠商是否營業中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4252" y="1352921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/>
            <a:r>
              <a:rPr lang="zh-TW" altLang="zh-TW" dirty="0"/>
              <a:t>★線上查詢→公示資料查詢→營業</a:t>
            </a:r>
            <a:r>
              <a:rPr lang="en-US" altLang="zh-TW" dirty="0"/>
              <a:t>(</a:t>
            </a:r>
            <a:r>
              <a:rPr lang="zh-TW" altLang="zh-TW" dirty="0"/>
              <a:t>稅籍</a:t>
            </a:r>
            <a:r>
              <a:rPr lang="en-US" altLang="zh-TW" dirty="0"/>
              <a:t>)</a:t>
            </a:r>
            <a:r>
              <a:rPr lang="zh-TW" altLang="zh-TW" dirty="0"/>
              <a:t>登記資料公示查詢→依營業人統一編號查詢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777086" y="2392415"/>
            <a:ext cx="5280660" cy="2901315"/>
            <a:chOff x="0" y="0"/>
            <a:chExt cx="5279666" cy="2902226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279666" cy="2902226"/>
            </a:xfrm>
            <a:prstGeom prst="rect">
              <a:avLst/>
            </a:prstGeom>
          </p:spPr>
        </p:pic>
        <p:sp>
          <p:nvSpPr>
            <p:cNvPr id="8" name="橢圓 7"/>
            <p:cNvSpPr/>
            <p:nvPr/>
          </p:nvSpPr>
          <p:spPr>
            <a:xfrm>
              <a:off x="3045349" y="715617"/>
              <a:ext cx="755015" cy="14071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200" kern="100">
                  <a:effectLst/>
                  <a:ea typeface="新細明體"/>
                  <a:cs typeface="Times New Roman"/>
                </a:rPr>
                <a:t>工ˋ</a:t>
              </a: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4878648" y="3644000"/>
            <a:ext cx="5279391" cy="3299459"/>
            <a:chOff x="0" y="0"/>
            <a:chExt cx="5279666" cy="3299791"/>
          </a:xfrm>
        </p:grpSpPr>
        <p:sp>
          <p:nvSpPr>
            <p:cNvPr id="10" name="橢圓 9"/>
            <p:cNvSpPr/>
            <p:nvPr/>
          </p:nvSpPr>
          <p:spPr>
            <a:xfrm>
              <a:off x="1288111" y="1288111"/>
              <a:ext cx="1208405" cy="35750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279666" cy="3299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730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4050556" y="281378"/>
            <a:ext cx="5275579" cy="7051672"/>
            <a:chOff x="0" y="0"/>
            <a:chExt cx="5275890" cy="7052063"/>
          </a:xfrm>
        </p:grpSpPr>
        <p:sp>
          <p:nvSpPr>
            <p:cNvPr id="5" name="橢圓 4"/>
            <p:cNvSpPr/>
            <p:nvPr/>
          </p:nvSpPr>
          <p:spPr>
            <a:xfrm>
              <a:off x="684155" y="4525951"/>
              <a:ext cx="2209800" cy="15176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49698"/>
              <a:ext cx="5210106" cy="330236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275890" cy="3295787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450156" y="1881564"/>
            <a:ext cx="305084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/>
              <a:t>查詢結果如果非營業中，應積極處理後續履約問題。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86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85541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檢視小額採購簡易契約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630519" y="1464508"/>
            <a:ext cx="5183505" cy="4565015"/>
            <a:chOff x="0" y="0"/>
            <a:chExt cx="5183793" cy="4565421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25" y="822302"/>
              <a:ext cx="4012834" cy="37431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83793" cy="6907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橢圓 9"/>
            <p:cNvSpPr/>
            <p:nvPr/>
          </p:nvSpPr>
          <p:spPr>
            <a:xfrm>
              <a:off x="480225" y="2052466"/>
              <a:ext cx="3723005" cy="42735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cxnSp>
          <p:nvCxnSpPr>
            <p:cNvPr id="11" name="直線單箭頭接點 10"/>
            <p:cNvCxnSpPr/>
            <p:nvPr/>
          </p:nvCxnSpPr>
          <p:spPr>
            <a:xfrm flipH="1" flipV="1">
              <a:off x="230245" y="401283"/>
              <a:ext cx="725203" cy="176976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291932" y="1464508"/>
            <a:ext cx="38855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檢視原採購案之小額採購簡易契約 相關契約條文，是否有採取相關措施的依據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360363"/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本所小額採購簡易契約十、廠商請按履約期交貨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，逾期超過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天者，本所得逕行解除契約，並得考量事實情形，按照政府採購法辦理廠商停權事宜。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28657" y="5855011"/>
            <a:ext cx="8538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範例廠商已逾期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天未履約，亦無法取得聯繫，本所得採取後續措施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解除契約，並得考量事實情形，按照政府採購法辦理廠商停權事宜。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408577" y="6029522"/>
            <a:ext cx="720080" cy="410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68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1353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發函廠商限期改善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4652" y="1412392"/>
            <a:ext cx="4592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發文給廠商，限期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明確年月日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至本所完成履約，如未於期限內前來履約將採取解除契約或終止契約。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右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4652" y="2797387"/>
            <a:ext cx="4392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會秘書室管理科→主計室→政風室→陳核→發文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9647" y="3636615"/>
            <a:ext cx="43045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/>
            <a:r>
              <a:rPr lang="en-US" altLang="zh-TW" dirty="0" smtClean="0">
                <a:latin typeface="標楷體"/>
                <a:ea typeface="標楷體"/>
              </a:rPr>
              <a:t>※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發文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可請文書科以雙掛號的方式辦理，以利後續處理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5463860" y="1205711"/>
            <a:ext cx="4716524" cy="5919202"/>
            <a:chOff x="0" y="0"/>
            <a:chExt cx="5224007" cy="6432605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24007" cy="643260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群組 8"/>
            <p:cNvGrpSpPr/>
            <p:nvPr/>
          </p:nvGrpSpPr>
          <p:grpSpPr>
            <a:xfrm>
              <a:off x="2353586" y="4444779"/>
              <a:ext cx="2162175" cy="1399237"/>
              <a:chOff x="0" y="0"/>
              <a:chExt cx="2162175" cy="1399237"/>
            </a:xfrm>
          </p:grpSpPr>
          <p:sp>
            <p:nvSpPr>
              <p:cNvPr id="10" name="橢圓 9"/>
              <p:cNvSpPr/>
              <p:nvPr/>
            </p:nvSpPr>
            <p:spPr>
              <a:xfrm>
                <a:off x="294198" y="0"/>
                <a:ext cx="1581785" cy="35750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cxnSp>
            <p:nvCxnSpPr>
              <p:cNvPr id="11" name="直線單箭頭接點 10"/>
              <p:cNvCxnSpPr/>
              <p:nvPr/>
            </p:nvCxnSpPr>
            <p:spPr>
              <a:xfrm flipH="1">
                <a:off x="516835" y="357809"/>
                <a:ext cx="150495" cy="58039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字方塊 2"/>
              <p:cNvSpPr txBox="1">
                <a:spLocks noChangeArrowheads="1"/>
              </p:cNvSpPr>
              <p:nvPr/>
            </p:nvSpPr>
            <p:spPr bwMode="auto">
              <a:xfrm>
                <a:off x="0" y="922352"/>
                <a:ext cx="2162175" cy="4768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ts val="2400"/>
                  </a:lnSpc>
                  <a:spcAft>
                    <a:spcPts val="0"/>
                  </a:spcAft>
                </a:pPr>
                <a:r>
                  <a:rPr lang="zh-TW" sz="1400" kern="100">
                    <a:solidFill>
                      <a:srgbClr val="FF0000"/>
                    </a:solidFill>
                    <a:effectLst/>
                    <a:latin typeface="Calibri"/>
                    <a:ea typeface="標楷體"/>
                    <a:cs typeface="Times New Roman"/>
                  </a:rPr>
                  <a:t>限期</a:t>
                </a:r>
                <a:r>
                  <a:rPr lang="en-US" sz="1400" kern="100">
                    <a:solidFill>
                      <a:srgbClr val="FF0000"/>
                    </a:solidFill>
                    <a:effectLst/>
                    <a:latin typeface="Calibri"/>
                    <a:ea typeface="標楷體"/>
                    <a:cs typeface="Times New Roman"/>
                  </a:rPr>
                  <a:t>:</a:t>
                </a:r>
                <a:r>
                  <a:rPr lang="zh-TW" sz="1400" kern="100">
                    <a:solidFill>
                      <a:srgbClr val="FF0000"/>
                    </a:solidFill>
                    <a:effectLst/>
                    <a:latin typeface="Calibri"/>
                    <a:ea typeface="標楷體"/>
                    <a:cs typeface="Times New Roman"/>
                  </a:rPr>
                  <a:t>明確的年</a:t>
                </a:r>
                <a:r>
                  <a:rPr lang="en-US" sz="1400" kern="100">
                    <a:solidFill>
                      <a:srgbClr val="FF0000"/>
                    </a:solidFill>
                    <a:effectLst/>
                    <a:latin typeface="Calibri"/>
                    <a:ea typeface="標楷體"/>
                    <a:cs typeface="Times New Roman"/>
                  </a:rPr>
                  <a:t>/</a:t>
                </a:r>
                <a:r>
                  <a:rPr lang="zh-TW" sz="1400" kern="100">
                    <a:solidFill>
                      <a:srgbClr val="FF0000"/>
                    </a:solidFill>
                    <a:effectLst/>
                    <a:latin typeface="Calibri"/>
                    <a:ea typeface="標楷體"/>
                    <a:cs typeface="Times New Roman"/>
                  </a:rPr>
                  <a:t>月</a:t>
                </a:r>
                <a:r>
                  <a:rPr lang="en-US" sz="1400" kern="100">
                    <a:solidFill>
                      <a:srgbClr val="FF0000"/>
                    </a:solidFill>
                    <a:effectLst/>
                    <a:latin typeface="Calibri"/>
                    <a:ea typeface="標楷體"/>
                    <a:cs typeface="Times New Roman"/>
                  </a:rPr>
                  <a:t>/</a:t>
                </a:r>
                <a:r>
                  <a:rPr lang="zh-TW" sz="1400" kern="100">
                    <a:solidFill>
                      <a:srgbClr val="FF0000"/>
                    </a:solidFill>
                    <a:effectLst/>
                    <a:latin typeface="Calibri"/>
                    <a:ea typeface="標楷體"/>
                    <a:cs typeface="Times New Roman"/>
                  </a:rPr>
                  <a:t>日</a:t>
                </a:r>
                <a:endParaRPr lang="zh-TW" sz="1200" kern="10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715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6180" y="252240"/>
            <a:ext cx="9624060" cy="908224"/>
          </a:xfrm>
        </p:spPr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終止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契約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004748" y="1548383"/>
            <a:ext cx="5256584" cy="5763745"/>
            <a:chOff x="0" y="0"/>
            <a:chExt cx="5748793" cy="6400800"/>
          </a:xfrm>
        </p:grpSpPr>
        <p:grpSp>
          <p:nvGrpSpPr>
            <p:cNvPr id="5" name="群組 4"/>
            <p:cNvGrpSpPr/>
            <p:nvPr/>
          </p:nvGrpSpPr>
          <p:grpSpPr>
            <a:xfrm>
              <a:off x="0" y="0"/>
              <a:ext cx="5748793" cy="5852160"/>
              <a:chOff x="0" y="0"/>
              <a:chExt cx="5748793" cy="5852160"/>
            </a:xfrm>
          </p:grpSpPr>
          <p:pic>
            <p:nvPicPr>
              <p:cNvPr id="8" name="圖片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405023" cy="58521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橢圓 8"/>
              <p:cNvSpPr/>
              <p:nvPr/>
            </p:nvSpPr>
            <p:spPr>
              <a:xfrm>
                <a:off x="214685" y="3434964"/>
                <a:ext cx="3943599" cy="143902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0" name="文字方塊 2"/>
              <p:cNvSpPr txBox="1">
                <a:spLocks noChangeArrowheads="1"/>
              </p:cNvSpPr>
              <p:nvPr/>
            </p:nvSpPr>
            <p:spPr bwMode="auto">
              <a:xfrm>
                <a:off x="4158532" y="4245997"/>
                <a:ext cx="1590261" cy="55659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sz="1400" kern="100">
                    <a:solidFill>
                      <a:srgbClr val="FF0000"/>
                    </a:solidFill>
                    <a:effectLst/>
                    <a:latin typeface="Calibri"/>
                    <a:ea typeface="標楷體"/>
                    <a:cs typeface="Times New Roman"/>
                  </a:rPr>
                  <a:t>終止契約之依據</a:t>
                </a:r>
                <a:endParaRPr lang="zh-TW" sz="1200" kern="100">
                  <a:effectLst/>
                  <a:latin typeface="Calibri"/>
                  <a:ea typeface="新細明體"/>
                  <a:cs typeface="Times New Roman"/>
                </a:endParaRPr>
              </a:p>
            </p:txBody>
          </p:sp>
          <p:cxnSp>
            <p:nvCxnSpPr>
              <p:cNvPr id="11" name="直線單箭頭接點 10"/>
              <p:cNvCxnSpPr/>
              <p:nvPr/>
            </p:nvCxnSpPr>
            <p:spPr>
              <a:xfrm flipH="1" flipV="1">
                <a:off x="3888188" y="4500438"/>
                <a:ext cx="269847" cy="15875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文字方塊 2"/>
            <p:cNvSpPr txBox="1">
              <a:spLocks noChangeArrowheads="1"/>
            </p:cNvSpPr>
            <p:nvPr/>
          </p:nvSpPr>
          <p:spPr bwMode="auto">
            <a:xfrm>
              <a:off x="572494" y="5844209"/>
              <a:ext cx="4309607" cy="556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TW" sz="1400" kern="100">
                  <a:solidFill>
                    <a:srgbClr val="FF0000"/>
                  </a:solidFill>
                  <a:effectLst/>
                  <a:latin typeface="Calibri"/>
                  <a:ea typeface="標楷體"/>
                  <a:cs typeface="Times New Roman"/>
                </a:rPr>
                <a:t>後續辦理刊登政府採購公報</a:t>
              </a:r>
              <a:r>
                <a:rPr lang="en-US" sz="1400" kern="100">
                  <a:solidFill>
                    <a:srgbClr val="FF0000"/>
                  </a:solidFill>
                  <a:effectLst/>
                  <a:latin typeface="Calibri"/>
                  <a:ea typeface="標楷體"/>
                  <a:cs typeface="Times New Roman"/>
                </a:rPr>
                <a:t>—</a:t>
              </a:r>
              <a:r>
                <a:rPr lang="zh-TW" sz="1400" kern="100">
                  <a:solidFill>
                    <a:srgbClr val="FF0000"/>
                  </a:solidFill>
                  <a:effectLst/>
                  <a:latin typeface="Calibri"/>
                  <a:ea typeface="標楷體"/>
                  <a:cs typeface="Times New Roman"/>
                </a:rPr>
                <a:t>停權 移由管理科辦理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 flipH="1" flipV="1">
              <a:off x="1852654" y="5597718"/>
              <a:ext cx="405516" cy="25444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522164" y="1749943"/>
            <a:ext cx="4032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及函稿並陳。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簽呈應交代整個案件的履約狀況、依據條文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等。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會秘書室管理科→主計室→政風室→陳核→發文</a:t>
            </a: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雙掛號方式處理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01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029558"/>
          </a:xfrm>
        </p:spPr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終止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契約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函廠商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2926696" y="1401308"/>
            <a:ext cx="4759677" cy="5495578"/>
            <a:chOff x="0" y="0"/>
            <a:chExt cx="5343277" cy="667114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71715" cy="6623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橢圓 5"/>
            <p:cNvSpPr/>
            <p:nvPr/>
          </p:nvSpPr>
          <p:spPr>
            <a:xfrm>
              <a:off x="588397" y="5359179"/>
              <a:ext cx="4754880" cy="5246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7" name="文字方塊 2"/>
            <p:cNvSpPr txBox="1">
              <a:spLocks noChangeArrowheads="1"/>
            </p:cNvSpPr>
            <p:nvPr/>
          </p:nvSpPr>
          <p:spPr bwMode="auto">
            <a:xfrm>
              <a:off x="1995778" y="6114553"/>
              <a:ext cx="3267986" cy="556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TW" sz="1400" kern="100">
                  <a:solidFill>
                    <a:srgbClr val="FF0000"/>
                  </a:solidFill>
                  <a:effectLst/>
                  <a:latin typeface="Calibri"/>
                  <a:ea typeface="標楷體"/>
                  <a:cs typeface="Times New Roman"/>
                </a:rPr>
                <a:t>依據採購法應給予廠商異議期</a:t>
              </a:r>
              <a:r>
                <a:rPr lang="en-US" sz="1400" kern="100">
                  <a:solidFill>
                    <a:srgbClr val="FF0000"/>
                  </a:solidFill>
                  <a:effectLst/>
                  <a:latin typeface="Calibri"/>
                  <a:ea typeface="標楷體"/>
                  <a:cs typeface="Times New Roman"/>
                </a:rPr>
                <a:t> 20</a:t>
              </a:r>
              <a:r>
                <a:rPr lang="zh-TW" sz="1400" kern="100">
                  <a:solidFill>
                    <a:srgbClr val="FF0000"/>
                  </a:solidFill>
                  <a:effectLst/>
                  <a:latin typeface="Calibri"/>
                  <a:ea typeface="標楷體"/>
                  <a:cs typeface="Times New Roman"/>
                </a:rPr>
                <a:t>天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cxnSp>
          <p:nvCxnSpPr>
            <p:cNvPr id="8" name="直線單箭頭接點 7"/>
            <p:cNvCxnSpPr/>
            <p:nvPr/>
          </p:nvCxnSpPr>
          <p:spPr>
            <a:xfrm flipH="1" flipV="1">
              <a:off x="3140765" y="5883965"/>
              <a:ext cx="47626" cy="23069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810196" y="1592091"/>
            <a:ext cx="1728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函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範本如右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0916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559</Words>
  <Application>Microsoft Office PowerPoint</Application>
  <PresentationFormat>自訂</PresentationFormat>
  <Paragraphs>45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小額購案之廠商不履約  後續處理</vt:lpstr>
      <vt:lpstr>範例說明</vt:lpstr>
      <vt:lpstr>廠商未依規定履約</vt:lpstr>
      <vt:lpstr>確認廠商是否營業中?</vt:lpstr>
      <vt:lpstr>PowerPoint 簡報</vt:lpstr>
      <vt:lpstr>檢視小額採購簡易契約</vt:lpstr>
      <vt:lpstr>發函廠商限期改善</vt:lpstr>
      <vt:lpstr>終止契約簽</vt:lpstr>
      <vt:lpstr>終止契約函廠商</vt:lpstr>
      <vt:lpstr>異議處理及停權程序</vt:lpstr>
      <vt:lpstr>停權刊登公報簽</vt:lpstr>
      <vt:lpstr>刊登公報—列為拒絕往來廠商</vt:lpstr>
      <vt:lpstr>請參考 「小額購案廠商不履約後續處理」檔案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吳金玉</cp:lastModifiedBy>
  <cp:revision>11</cp:revision>
  <dcterms:created xsi:type="dcterms:W3CDTF">2016-03-02T01:31:29Z</dcterms:created>
  <dcterms:modified xsi:type="dcterms:W3CDTF">2017-05-03T05:46:33Z</dcterms:modified>
</cp:coreProperties>
</file>