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69" r:id="rId3"/>
    <p:sldId id="270" r:id="rId4"/>
    <p:sldId id="271" r:id="rId5"/>
    <p:sldId id="272" r:id="rId6"/>
    <p:sldId id="273" r:id="rId7"/>
    <p:sldId id="274" r:id="rId8"/>
    <p:sldId id="275" r:id="rId9"/>
    <p:sldId id="258" r:id="rId10"/>
  </p:sldIdLst>
  <p:sldSz cx="10693400" cy="7561263"/>
  <p:notesSz cx="6858000" cy="9144000"/>
  <p:defaultTextStyle>
    <a:defPPr>
      <a:defRPr lang="zh-TW"/>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5" d="100"/>
          <a:sy n="55" d="100"/>
        </p:scale>
        <p:origin x="-926" y="-72"/>
      </p:cViewPr>
      <p:guideLst>
        <p:guide orient="horz" pos="2382"/>
        <p:guide pos="33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5A21DC-586E-477C-9A27-9767DD9E3F37}" type="datetimeFigureOut">
              <a:rPr lang="zh-TW" altLang="en-US" smtClean="0"/>
              <a:t>2017/5/3</a:t>
            </a:fld>
            <a:endParaRPr lang="zh-TW" altLang="en-US"/>
          </a:p>
        </p:txBody>
      </p:sp>
      <p:sp>
        <p:nvSpPr>
          <p:cNvPr id="4" name="投影片圖像版面配置區 3"/>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ACF510-5818-4C35-8873-D144966D2A38}" type="slidenum">
              <a:rPr lang="zh-TW" altLang="en-US" smtClean="0"/>
              <a:t>‹#›</a:t>
            </a:fld>
            <a:endParaRPr lang="zh-TW" altLang="en-US"/>
          </a:p>
        </p:txBody>
      </p:sp>
    </p:spTree>
    <p:extLst>
      <p:ext uri="{BB962C8B-B14F-4D97-AF65-F5344CB8AC3E}">
        <p14:creationId xmlns:p14="http://schemas.microsoft.com/office/powerpoint/2010/main" val="3306917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2ACF510-5818-4C35-8873-D144966D2A38}" type="slidenum">
              <a:rPr lang="zh-TW" altLang="en-US" smtClean="0"/>
              <a:t>2</a:t>
            </a:fld>
            <a:endParaRPr lang="zh-TW" altLang="en-US"/>
          </a:p>
        </p:txBody>
      </p:sp>
    </p:spTree>
    <p:extLst>
      <p:ext uri="{BB962C8B-B14F-4D97-AF65-F5344CB8AC3E}">
        <p14:creationId xmlns:p14="http://schemas.microsoft.com/office/powerpoint/2010/main" val="24850344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11" name="圖片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999"/>
            <a:ext cx="10693400" cy="7543264"/>
          </a:xfrm>
          <a:prstGeom prst="rect">
            <a:avLst/>
          </a:prstGeom>
        </p:spPr>
      </p:pic>
      <p:sp>
        <p:nvSpPr>
          <p:cNvPr id="2" name="標題 1"/>
          <p:cNvSpPr>
            <a:spLocks noGrp="1"/>
          </p:cNvSpPr>
          <p:nvPr>
            <p:ph type="ctrTitle"/>
          </p:nvPr>
        </p:nvSpPr>
        <p:spPr>
          <a:xfrm>
            <a:off x="882204" y="3132559"/>
            <a:ext cx="9089390" cy="1620771"/>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684209" y="4860751"/>
            <a:ext cx="7485380" cy="1932323"/>
          </a:xfrm>
        </p:spPr>
        <p:txBody>
          <a:bodyPr/>
          <a:lstStyle>
            <a:lvl1pPr marL="0" indent="0" algn="ctr">
              <a:buNone/>
              <a:defRPr>
                <a:solidFill>
                  <a:schemeClr val="tx1">
                    <a:tint val="75000"/>
                  </a:schemeClr>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924D69C9-26FB-409F-BAB6-E218E84513F0}" type="datetimeFigureOut">
              <a:rPr lang="zh-TW" altLang="en-US" smtClean="0"/>
              <a:t>2017/5/3</a:t>
            </a:fld>
            <a:endParaRPr lang="zh-TW" altLang="en-US"/>
          </a:p>
        </p:txBody>
      </p:sp>
      <p:sp>
        <p:nvSpPr>
          <p:cNvPr id="5" name="頁尾版面配置區 4"/>
          <p:cNvSpPr>
            <a:spLocks noGrp="1"/>
          </p:cNvSpPr>
          <p:nvPr>
            <p:ph type="ftr" sz="quarter" idx="11"/>
          </p:nvPr>
        </p:nvSpPr>
        <p:spPr/>
        <p:txBody>
          <a:bodyPr/>
          <a:lstStyle/>
          <a:p>
            <a:endParaRPr lang="zh-TW" altLang="en-US"/>
          </a:p>
        </p:txBody>
      </p:sp>
      <p:pic>
        <p:nvPicPr>
          <p:cNvPr id="9" name="圖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4132" y="214477"/>
            <a:ext cx="1928517" cy="458585"/>
          </a:xfrm>
          <a:prstGeom prst="rect">
            <a:avLst/>
          </a:prstGeom>
        </p:spPr>
      </p:pic>
      <p:sp>
        <p:nvSpPr>
          <p:cNvPr id="6" name="投影片編號版面配置區 5"/>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2332344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24D69C9-26FB-409F-BAB6-E218E84513F0}" type="datetimeFigureOut">
              <a:rPr lang="zh-TW" altLang="en-US" smtClean="0"/>
              <a:t>2017/5/3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970185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752715" y="302802"/>
            <a:ext cx="2406015" cy="645157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534670" y="302802"/>
            <a:ext cx="7039822" cy="645157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24D69C9-26FB-409F-BAB6-E218E84513F0}" type="datetimeFigureOut">
              <a:rPr lang="zh-TW" altLang="en-US" smtClean="0"/>
              <a:t>2017/5/3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1289833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pic>
        <p:nvPicPr>
          <p:cNvPr id="9" name="圖片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999"/>
            <a:ext cx="10693400" cy="7543264"/>
          </a:xfrm>
          <a:prstGeom prst="rect">
            <a:avLst/>
          </a:prstGeom>
        </p:spPr>
      </p:pic>
      <p:sp>
        <p:nvSpPr>
          <p:cNvPr id="11" name="矩形 10"/>
          <p:cNvSpPr/>
          <p:nvPr userDrawn="1"/>
        </p:nvSpPr>
        <p:spPr>
          <a:xfrm>
            <a:off x="0" y="0"/>
            <a:ext cx="10693400" cy="3924647"/>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n>
                <a:noFill/>
              </a:ln>
            </a:endParaRPr>
          </a:p>
        </p:txBody>
      </p:sp>
      <p:pic>
        <p:nvPicPr>
          <p:cNvPr id="10" name="圖片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4172" y="396255"/>
            <a:ext cx="2060931" cy="492831"/>
          </a:xfrm>
          <a:prstGeom prst="rect">
            <a:avLst/>
          </a:prstGeom>
        </p:spPr>
      </p:pic>
      <p:sp>
        <p:nvSpPr>
          <p:cNvPr id="2" name="標題 1"/>
          <p:cNvSpPr>
            <a:spLocks noGrp="1"/>
          </p:cNvSpPr>
          <p:nvPr>
            <p:ph type="title"/>
          </p:nvPr>
        </p:nvSpPr>
        <p:spPr>
          <a:xfrm>
            <a:off x="534670" y="3924647"/>
            <a:ext cx="9624060" cy="1260211"/>
          </a:xfrm>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924D69C9-26FB-409F-BAB6-E218E84513F0}" type="datetimeFigureOut">
              <a:rPr lang="zh-TW" altLang="en-US" smtClean="0"/>
              <a:t>2017/5/3</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4274225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24D69C9-26FB-409F-BAB6-E218E84513F0}" type="datetimeFigureOut">
              <a:rPr lang="zh-TW" altLang="en-US" smtClean="0"/>
              <a:t>2017/5/3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992880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44705" y="4858812"/>
            <a:ext cx="9089390" cy="1501751"/>
          </a:xfrm>
        </p:spPr>
        <p:txBody>
          <a:bodyPr anchor="t"/>
          <a:lstStyle>
            <a:lvl1pPr algn="l">
              <a:defRPr sz="46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44705" y="3204786"/>
            <a:ext cx="9089390" cy="1654026"/>
          </a:xfrm>
        </p:spPr>
        <p:txBody>
          <a:bodyPr anchor="b"/>
          <a:lstStyle>
            <a:lvl1pPr marL="0" indent="0">
              <a:buNone/>
              <a:defRPr sz="2300">
                <a:solidFill>
                  <a:schemeClr val="tx1">
                    <a:tint val="75000"/>
                  </a:schemeClr>
                </a:solidFill>
              </a:defRPr>
            </a:lvl1pPr>
            <a:lvl2pPr marL="521528" indent="0">
              <a:buNone/>
              <a:defRPr sz="2100">
                <a:solidFill>
                  <a:schemeClr val="tx1">
                    <a:tint val="75000"/>
                  </a:schemeClr>
                </a:solidFill>
              </a:defRPr>
            </a:lvl2pPr>
            <a:lvl3pPr marL="1043056" indent="0">
              <a:buNone/>
              <a:defRPr sz="1800">
                <a:solidFill>
                  <a:schemeClr val="tx1">
                    <a:tint val="75000"/>
                  </a:schemeClr>
                </a:solidFill>
              </a:defRPr>
            </a:lvl3pPr>
            <a:lvl4pPr marL="1564584" indent="0">
              <a:buNone/>
              <a:defRPr sz="1600">
                <a:solidFill>
                  <a:schemeClr val="tx1">
                    <a:tint val="75000"/>
                  </a:schemeClr>
                </a:solidFill>
              </a:defRPr>
            </a:lvl4pPr>
            <a:lvl5pPr marL="2086112" indent="0">
              <a:buNone/>
              <a:defRPr sz="1600">
                <a:solidFill>
                  <a:schemeClr val="tx1">
                    <a:tint val="75000"/>
                  </a:schemeClr>
                </a:solidFill>
              </a:defRPr>
            </a:lvl5pPr>
            <a:lvl6pPr marL="2607640" indent="0">
              <a:buNone/>
              <a:defRPr sz="1600">
                <a:solidFill>
                  <a:schemeClr val="tx1">
                    <a:tint val="75000"/>
                  </a:schemeClr>
                </a:solidFill>
              </a:defRPr>
            </a:lvl6pPr>
            <a:lvl7pPr marL="3129168" indent="0">
              <a:buNone/>
              <a:defRPr sz="1600">
                <a:solidFill>
                  <a:schemeClr val="tx1">
                    <a:tint val="75000"/>
                  </a:schemeClr>
                </a:solidFill>
              </a:defRPr>
            </a:lvl7pPr>
            <a:lvl8pPr marL="3650696" indent="0">
              <a:buNone/>
              <a:defRPr sz="1600">
                <a:solidFill>
                  <a:schemeClr val="tx1">
                    <a:tint val="75000"/>
                  </a:schemeClr>
                </a:solidFill>
              </a:defRPr>
            </a:lvl8pPr>
            <a:lvl9pPr marL="4172224" indent="0">
              <a:buNone/>
              <a:defRPr sz="16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924D69C9-26FB-409F-BAB6-E218E84513F0}" type="datetimeFigureOut">
              <a:rPr lang="zh-TW" altLang="en-US" smtClean="0"/>
              <a:t>2017/5/3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708133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534670" y="1764295"/>
            <a:ext cx="4722918" cy="499008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435812" y="1764295"/>
            <a:ext cx="4722918" cy="499008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924D69C9-26FB-409F-BAB6-E218E84513F0}" type="datetimeFigureOut">
              <a:rPr lang="zh-TW" altLang="en-US" smtClean="0"/>
              <a:t>2017/5/3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2358039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534670" y="1692533"/>
            <a:ext cx="4724775"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zh-TW" altLang="en-US" smtClean="0"/>
              <a:t>按一下以編輯母片文字樣式</a:t>
            </a:r>
          </a:p>
        </p:txBody>
      </p:sp>
      <p:sp>
        <p:nvSpPr>
          <p:cNvPr id="4" name="內容版面配置區 3"/>
          <p:cNvSpPr>
            <a:spLocks noGrp="1"/>
          </p:cNvSpPr>
          <p:nvPr>
            <p:ph sz="half" idx="2"/>
          </p:nvPr>
        </p:nvSpPr>
        <p:spPr>
          <a:xfrm>
            <a:off x="534670" y="2397901"/>
            <a:ext cx="4724775"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5432099" y="1692533"/>
            <a:ext cx="4726631"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zh-TW" altLang="en-US" smtClean="0"/>
              <a:t>按一下以編輯母片文字樣式</a:t>
            </a:r>
          </a:p>
        </p:txBody>
      </p:sp>
      <p:sp>
        <p:nvSpPr>
          <p:cNvPr id="6" name="內容版面配置區 5"/>
          <p:cNvSpPr>
            <a:spLocks noGrp="1"/>
          </p:cNvSpPr>
          <p:nvPr>
            <p:ph sz="quarter" idx="4"/>
          </p:nvPr>
        </p:nvSpPr>
        <p:spPr>
          <a:xfrm>
            <a:off x="5432099" y="2397901"/>
            <a:ext cx="4726631"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924D69C9-26FB-409F-BAB6-E218E84513F0}" type="datetimeFigureOut">
              <a:rPr lang="zh-TW" altLang="en-US" smtClean="0"/>
              <a:t>2017/5/3</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57166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924D69C9-26FB-409F-BAB6-E218E84513F0}" type="datetimeFigureOut">
              <a:rPr lang="zh-TW" altLang="en-US" smtClean="0"/>
              <a:t>2017/5/3</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116598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924D69C9-26FB-409F-BAB6-E218E84513F0}" type="datetimeFigureOut">
              <a:rPr lang="zh-TW" altLang="en-US" smtClean="0"/>
              <a:t>2017/5/3</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691511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534671" y="301050"/>
            <a:ext cx="3518055" cy="1281214"/>
          </a:xfrm>
        </p:spPr>
        <p:txBody>
          <a:bodyPr anchor="b"/>
          <a:lstStyle>
            <a:lvl1pPr algn="l">
              <a:defRPr sz="23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180822" y="301051"/>
            <a:ext cx="5977908" cy="6453328"/>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534671" y="1582265"/>
            <a:ext cx="3518055" cy="5172114"/>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924D69C9-26FB-409F-BAB6-E218E84513F0}" type="datetimeFigureOut">
              <a:rPr lang="zh-TW" altLang="en-US" smtClean="0"/>
              <a:t>2017/5/3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3139917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095981" y="5292884"/>
            <a:ext cx="6416040" cy="624855"/>
          </a:xfrm>
        </p:spPr>
        <p:txBody>
          <a:bodyPr anchor="b"/>
          <a:lstStyle>
            <a:lvl1pPr algn="l">
              <a:defRPr sz="23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2095981" y="675613"/>
            <a:ext cx="6416040" cy="4536758"/>
          </a:xfrm>
        </p:spPr>
        <p:txBody>
          <a:bodyPr/>
          <a:lstStyle>
            <a:lvl1pPr marL="0" indent="0">
              <a:buNone/>
              <a:defRPr sz="3700"/>
            </a:lvl1pPr>
            <a:lvl2pPr marL="521528" indent="0">
              <a:buNone/>
              <a:defRPr sz="3200"/>
            </a:lvl2pPr>
            <a:lvl3pPr marL="1043056" indent="0">
              <a:buNone/>
              <a:defRPr sz="2700"/>
            </a:lvl3pPr>
            <a:lvl4pPr marL="1564584" indent="0">
              <a:buNone/>
              <a:defRPr sz="2300"/>
            </a:lvl4pPr>
            <a:lvl5pPr marL="2086112" indent="0">
              <a:buNone/>
              <a:defRPr sz="2300"/>
            </a:lvl5pPr>
            <a:lvl6pPr marL="2607640" indent="0">
              <a:buNone/>
              <a:defRPr sz="2300"/>
            </a:lvl6pPr>
            <a:lvl7pPr marL="3129168" indent="0">
              <a:buNone/>
              <a:defRPr sz="2300"/>
            </a:lvl7pPr>
            <a:lvl8pPr marL="3650696" indent="0">
              <a:buNone/>
              <a:defRPr sz="2300"/>
            </a:lvl8pPr>
            <a:lvl9pPr marL="4172224" indent="0">
              <a:buNone/>
              <a:defRPr sz="2300"/>
            </a:lvl9pPr>
          </a:lstStyle>
          <a:p>
            <a:endParaRPr lang="zh-TW" altLang="en-US"/>
          </a:p>
        </p:txBody>
      </p:sp>
      <p:sp>
        <p:nvSpPr>
          <p:cNvPr id="4" name="文字版面配置區 3"/>
          <p:cNvSpPr>
            <a:spLocks noGrp="1"/>
          </p:cNvSpPr>
          <p:nvPr>
            <p:ph type="body" sz="half" idx="2"/>
          </p:nvPr>
        </p:nvSpPr>
        <p:spPr>
          <a:xfrm>
            <a:off x="2095981" y="5917739"/>
            <a:ext cx="6416040" cy="887398"/>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924D69C9-26FB-409F-BAB6-E218E84513F0}" type="datetimeFigureOut">
              <a:rPr lang="zh-TW" altLang="en-US" smtClean="0"/>
              <a:t>2017/5/3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671379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圖片 10"/>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2905"/>
            <a:ext cx="10693400" cy="7555451"/>
          </a:xfrm>
          <a:prstGeom prst="rect">
            <a:avLst/>
          </a:prstGeom>
        </p:spPr>
      </p:pic>
      <p:sp>
        <p:nvSpPr>
          <p:cNvPr id="12" name="文字方塊 11"/>
          <p:cNvSpPr txBox="1"/>
          <p:nvPr userDrawn="1"/>
        </p:nvSpPr>
        <p:spPr>
          <a:xfrm>
            <a:off x="8661507" y="7168534"/>
            <a:ext cx="1082348" cy="307777"/>
          </a:xfrm>
          <a:prstGeom prst="rect">
            <a:avLst/>
          </a:prstGeom>
          <a:noFill/>
        </p:spPr>
        <p:txBody>
          <a:bodyPr wrap="none" rtlCol="0">
            <a:spAutoFit/>
          </a:bodyPr>
          <a:lstStyle/>
          <a:p>
            <a:r>
              <a:rPr lang="zh-TW" altLang="en-US" sz="1400" b="1" dirty="0" smtClean="0">
                <a:solidFill>
                  <a:srgbClr val="00B050"/>
                </a:solidFill>
                <a:latin typeface="微軟正黑體" panose="020B0604030504040204" pitchFamily="34" charset="-120"/>
                <a:ea typeface="微軟正黑體" panose="020B0604030504040204" pitchFamily="34" charset="-120"/>
              </a:rPr>
              <a:t>核能研究所</a:t>
            </a:r>
            <a:endParaRPr lang="zh-TW" altLang="en-US" sz="1400" b="1" dirty="0">
              <a:solidFill>
                <a:srgbClr val="00B050"/>
              </a:solidFill>
              <a:latin typeface="微軟正黑體" panose="020B0604030504040204" pitchFamily="34" charset="-120"/>
              <a:ea typeface="微軟正黑體" panose="020B0604030504040204" pitchFamily="34" charset="-120"/>
            </a:endParaRPr>
          </a:p>
        </p:txBody>
      </p:sp>
      <p:sp>
        <p:nvSpPr>
          <p:cNvPr id="2" name="標題版面配置區 1"/>
          <p:cNvSpPr>
            <a:spLocks noGrp="1"/>
          </p:cNvSpPr>
          <p:nvPr>
            <p:ph type="title"/>
          </p:nvPr>
        </p:nvSpPr>
        <p:spPr>
          <a:xfrm>
            <a:off x="534670" y="302801"/>
            <a:ext cx="9624060" cy="1260211"/>
          </a:xfrm>
          <a:prstGeom prst="rect">
            <a:avLst/>
          </a:prstGeom>
        </p:spPr>
        <p:txBody>
          <a:bodyPr vert="horz" lIns="104306" tIns="52153" rIns="104306" bIns="52153"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534670" y="1764295"/>
            <a:ext cx="9624060" cy="4990084"/>
          </a:xfrm>
          <a:prstGeom prst="rect">
            <a:avLst/>
          </a:prstGeom>
        </p:spPr>
        <p:txBody>
          <a:bodyPr vert="horz" lIns="104306" tIns="52153" rIns="104306" bIns="52153"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534670" y="7008171"/>
            <a:ext cx="2495127" cy="402567"/>
          </a:xfrm>
          <a:prstGeom prst="rect">
            <a:avLst/>
          </a:prstGeom>
        </p:spPr>
        <p:txBody>
          <a:bodyPr vert="horz" lIns="104306" tIns="52153" rIns="104306" bIns="52153" rtlCol="0" anchor="ctr"/>
          <a:lstStyle>
            <a:lvl1pPr algn="l">
              <a:defRPr sz="1400">
                <a:solidFill>
                  <a:schemeClr val="tx1">
                    <a:tint val="75000"/>
                  </a:schemeClr>
                </a:solidFill>
              </a:defRPr>
            </a:lvl1pPr>
          </a:lstStyle>
          <a:p>
            <a:fld id="{924D69C9-26FB-409F-BAB6-E218E84513F0}" type="datetimeFigureOut">
              <a:rPr lang="zh-TW" altLang="en-US" smtClean="0"/>
              <a:t>2017/5/3</a:t>
            </a:fld>
            <a:endParaRPr lang="zh-TW" altLang="en-US"/>
          </a:p>
        </p:txBody>
      </p:sp>
      <p:sp>
        <p:nvSpPr>
          <p:cNvPr id="5" name="頁尾版面配置區 4"/>
          <p:cNvSpPr>
            <a:spLocks noGrp="1"/>
          </p:cNvSpPr>
          <p:nvPr>
            <p:ph type="ftr" sz="quarter" idx="3"/>
          </p:nvPr>
        </p:nvSpPr>
        <p:spPr>
          <a:xfrm>
            <a:off x="3653579" y="7008171"/>
            <a:ext cx="3386243" cy="402567"/>
          </a:xfrm>
          <a:prstGeom prst="rect">
            <a:avLst/>
          </a:prstGeom>
        </p:spPr>
        <p:txBody>
          <a:bodyPr vert="horz" lIns="104306" tIns="52153" rIns="104306" bIns="52153" rtlCol="0" anchor="ctr"/>
          <a:lstStyle>
            <a:lvl1pPr algn="ctr">
              <a:defRPr sz="14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7663603" y="7008171"/>
            <a:ext cx="2495127" cy="402567"/>
          </a:xfrm>
          <a:prstGeom prst="rect">
            <a:avLst/>
          </a:prstGeom>
        </p:spPr>
        <p:txBody>
          <a:bodyPr vert="horz" lIns="104306" tIns="52153" rIns="104306" bIns="52153" rtlCol="0" anchor="ctr"/>
          <a:lstStyle>
            <a:lvl1pPr algn="r">
              <a:defRPr sz="1400">
                <a:solidFill>
                  <a:schemeClr val="tx1">
                    <a:tint val="75000"/>
                  </a:schemeClr>
                </a:solidFill>
              </a:defRPr>
            </a:lvl1p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2696147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1043056" rtl="0" eaLnBrk="1" latinLnBrk="0" hangingPunct="1">
        <a:spcBef>
          <a:spcPct val="0"/>
        </a:spcBef>
        <a:buNone/>
        <a:defRPr sz="5000" kern="1200">
          <a:solidFill>
            <a:schemeClr val="tx1"/>
          </a:solidFill>
          <a:latin typeface="+mj-lt"/>
          <a:ea typeface="+mj-ea"/>
          <a:cs typeface="+mj-cs"/>
        </a:defRPr>
      </a:lvl1pPr>
    </p:titleStyle>
    <p:bodyStyle>
      <a:lvl1pPr marL="391146" indent="-391146" algn="l" defTabSz="1043056"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zh-TW"/>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882204" y="3204567"/>
            <a:ext cx="9089390" cy="1620771"/>
          </a:xfrm>
        </p:spPr>
        <p:txBody>
          <a:bodyPr>
            <a:noAutofit/>
          </a:bodyPr>
          <a:lstStyle/>
          <a:p>
            <a:r>
              <a:rPr lang="zh-TW" altLang="zh-TW" sz="4000" dirty="0">
                <a:latin typeface="標楷體" panose="03000509000000000000" pitchFamily="65" charset="-120"/>
                <a:ea typeface="標楷體" panose="03000509000000000000" pitchFamily="65" charset="-120"/>
              </a:rPr>
              <a:t>契約文件中技術規範與廠商投標時之服務建議</a:t>
            </a:r>
            <a:r>
              <a:rPr lang="zh-TW" altLang="zh-TW" sz="4000" dirty="0" smtClean="0">
                <a:latin typeface="標楷體" panose="03000509000000000000" pitchFamily="65" charset="-120"/>
                <a:ea typeface="標楷體" panose="03000509000000000000" pitchFamily="65" charset="-120"/>
              </a:rPr>
              <a:t>書不一致</a:t>
            </a:r>
            <a:r>
              <a:rPr lang="en-US" altLang="zh-TW" sz="4000" dirty="0" smtClean="0">
                <a:latin typeface="標楷體" panose="03000509000000000000" pitchFamily="65" charset="-120"/>
                <a:ea typeface="標楷體" panose="03000509000000000000" pitchFamily="65" charset="-120"/>
              </a:rPr>
              <a:t> </a:t>
            </a:r>
            <a:r>
              <a:rPr lang="zh-TW" altLang="en-US" sz="4000" dirty="0" smtClean="0">
                <a:latin typeface="標楷體" panose="03000509000000000000" pitchFamily="65" charset="-120"/>
                <a:ea typeface="標楷體" panose="03000509000000000000" pitchFamily="65" charset="-120"/>
              </a:rPr>
              <a:t>後續</a:t>
            </a:r>
            <a:r>
              <a:rPr lang="zh-TW" altLang="zh-TW" sz="4000" dirty="0" smtClean="0">
                <a:latin typeface="標楷體" panose="03000509000000000000" pitchFamily="65" charset="-120"/>
                <a:ea typeface="標楷體" panose="03000509000000000000" pitchFamily="65" charset="-120"/>
              </a:rPr>
              <a:t>處理</a:t>
            </a:r>
            <a:endParaRPr lang="zh-TW" altLang="en-US" sz="4000" dirty="0">
              <a:latin typeface="標楷體" panose="03000509000000000000" pitchFamily="65" charset="-120"/>
              <a:ea typeface="標楷體" panose="03000509000000000000" pitchFamily="65" charset="-120"/>
            </a:endParaRPr>
          </a:p>
        </p:txBody>
      </p:sp>
      <p:sp>
        <p:nvSpPr>
          <p:cNvPr id="4" name="副標題 2"/>
          <p:cNvSpPr>
            <a:spLocks noGrp="1"/>
          </p:cNvSpPr>
          <p:nvPr>
            <p:ph type="subTitle" idx="1"/>
          </p:nvPr>
        </p:nvSpPr>
        <p:spPr>
          <a:xfrm>
            <a:off x="1674292" y="5076775"/>
            <a:ext cx="7485380" cy="1440160"/>
          </a:xfrm>
        </p:spPr>
        <p:txBody>
          <a:bodyPr/>
          <a:lstStyle/>
          <a:p>
            <a:r>
              <a:rPr lang="zh-TW" altLang="en-US" dirty="0">
                <a:solidFill>
                  <a:schemeClr val="tx1"/>
                </a:solidFill>
                <a:latin typeface="標楷體" panose="03000509000000000000" pitchFamily="65" charset="-120"/>
                <a:ea typeface="標楷體" panose="03000509000000000000" pitchFamily="65" charset="-120"/>
              </a:rPr>
              <a:t>秘書室 管理科</a:t>
            </a:r>
            <a:endParaRPr lang="en-US" altLang="zh-TW" dirty="0">
              <a:solidFill>
                <a:schemeClr val="tx1"/>
              </a:solidFill>
              <a:latin typeface="標楷體" panose="03000509000000000000" pitchFamily="65" charset="-120"/>
              <a:ea typeface="標楷體" panose="03000509000000000000" pitchFamily="65" charset="-120"/>
            </a:endParaRPr>
          </a:p>
          <a:p>
            <a:r>
              <a:rPr lang="zh-TW" altLang="en-US" dirty="0">
                <a:solidFill>
                  <a:schemeClr val="tx1"/>
                </a:solidFill>
                <a:latin typeface="標楷體" panose="03000509000000000000" pitchFamily="65" charset="-120"/>
                <a:ea typeface="標楷體" panose="03000509000000000000" pitchFamily="65" charset="-120"/>
              </a:rPr>
              <a:t>中華民國</a:t>
            </a:r>
            <a:r>
              <a:rPr lang="en-US" altLang="zh-TW" dirty="0">
                <a:solidFill>
                  <a:schemeClr val="tx1"/>
                </a:solidFill>
                <a:latin typeface="標楷體" panose="03000509000000000000" pitchFamily="65" charset="-120"/>
                <a:ea typeface="標楷體" panose="03000509000000000000" pitchFamily="65" charset="-120"/>
              </a:rPr>
              <a:t>106</a:t>
            </a:r>
            <a:r>
              <a:rPr lang="zh-TW" altLang="en-US" dirty="0">
                <a:solidFill>
                  <a:schemeClr val="tx1"/>
                </a:solidFill>
                <a:latin typeface="標楷體" panose="03000509000000000000" pitchFamily="65" charset="-120"/>
                <a:ea typeface="標楷體" panose="03000509000000000000" pitchFamily="65" charset="-120"/>
              </a:rPr>
              <a:t>年</a:t>
            </a:r>
            <a:r>
              <a:rPr lang="en-US" altLang="zh-TW" dirty="0">
                <a:solidFill>
                  <a:schemeClr val="tx1"/>
                </a:solidFill>
                <a:latin typeface="標楷體" panose="03000509000000000000" pitchFamily="65" charset="-120"/>
                <a:ea typeface="標楷體" panose="03000509000000000000" pitchFamily="65" charset="-120"/>
              </a:rPr>
              <a:t>5</a:t>
            </a:r>
            <a:r>
              <a:rPr lang="zh-TW" altLang="en-US" dirty="0">
                <a:solidFill>
                  <a:schemeClr val="tx1"/>
                </a:solidFill>
                <a:latin typeface="標楷體" panose="03000509000000000000" pitchFamily="65" charset="-120"/>
                <a:ea typeface="標楷體" panose="03000509000000000000" pitchFamily="65" charset="-120"/>
              </a:rPr>
              <a:t>月</a:t>
            </a:r>
            <a:r>
              <a:rPr lang="en-US" altLang="zh-TW" dirty="0">
                <a:solidFill>
                  <a:schemeClr val="tx1"/>
                </a:solidFill>
                <a:latin typeface="標楷體" panose="03000509000000000000" pitchFamily="65" charset="-120"/>
                <a:ea typeface="標楷體" panose="03000509000000000000" pitchFamily="65" charset="-120"/>
              </a:rPr>
              <a:t>18</a:t>
            </a:r>
            <a:r>
              <a:rPr lang="zh-TW" altLang="en-US" dirty="0" smtClean="0">
                <a:solidFill>
                  <a:schemeClr val="tx1"/>
                </a:solidFill>
                <a:latin typeface="標楷體" panose="03000509000000000000" pitchFamily="65" charset="-120"/>
                <a:ea typeface="標楷體" panose="03000509000000000000" pitchFamily="65" charset="-120"/>
              </a:rPr>
              <a:t>日</a:t>
            </a:r>
            <a:endParaRPr lang="zh-TW" altLang="en-US" dirty="0">
              <a:solidFill>
                <a:schemeClr val="tx1"/>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678875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4670" y="302802"/>
            <a:ext cx="9624060" cy="885542"/>
          </a:xfrm>
        </p:spPr>
        <p:txBody>
          <a:bodyPr>
            <a:normAutofit/>
          </a:bodyPr>
          <a:lstStyle/>
          <a:p>
            <a:r>
              <a:rPr lang="zh-TW" altLang="en-US" dirty="0" smtClean="0">
                <a:latin typeface="標楷體" panose="03000509000000000000" pitchFamily="65" charset="-120"/>
                <a:ea typeface="標楷體" panose="03000509000000000000" pitchFamily="65" charset="-120"/>
              </a:rPr>
              <a:t>案例</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1530276" y="1692399"/>
            <a:ext cx="7848872" cy="3384376"/>
          </a:xfrm>
        </p:spPr>
        <p:txBody>
          <a:bodyPr>
            <a:normAutofit/>
          </a:bodyPr>
          <a:lstStyle/>
          <a:p>
            <a:pPr marL="0" indent="0">
              <a:buNone/>
            </a:pPr>
            <a:r>
              <a:rPr lang="zh-TW" altLang="zh-TW" dirty="0">
                <a:latin typeface="標楷體" panose="03000509000000000000" pitchFamily="65" charset="-120"/>
                <a:ea typeface="標楷體" panose="03000509000000000000" pitchFamily="65" charset="-120"/>
              </a:rPr>
              <a:t>案由：</a:t>
            </a:r>
          </a:p>
          <a:p>
            <a:pPr marL="0" indent="0">
              <a:buNone/>
            </a:pPr>
            <a:r>
              <a:rPr lang="zh-TW" altLang="zh-TW" dirty="0">
                <a:latin typeface="標楷體" panose="03000509000000000000" pitchFamily="65" charset="-120"/>
                <a:ea typeface="標楷體" panose="03000509000000000000" pitchFamily="65" charset="-120"/>
              </a:rPr>
              <a:t>本所○○○○○設備採購及技術服務案，契約中本所技術規範與廠商服務建議書，有不一致的地方，履約期限如何認定</a:t>
            </a:r>
            <a:r>
              <a:rPr lang="en-US" altLang="zh-TW" dirty="0">
                <a:latin typeface="標楷體" panose="03000509000000000000" pitchFamily="65" charset="-120"/>
                <a:ea typeface="標楷體" panose="03000509000000000000" pitchFamily="65" charset="-120"/>
              </a:rPr>
              <a:t>?</a:t>
            </a:r>
            <a:endParaRPr lang="zh-TW" altLang="zh-TW" dirty="0">
              <a:latin typeface="標楷體" panose="03000509000000000000" pitchFamily="65" charset="-120"/>
              <a:ea typeface="標楷體" panose="03000509000000000000" pitchFamily="65" charset="-120"/>
            </a:endParaRPr>
          </a:p>
          <a:p>
            <a:pPr marL="0" indent="0">
              <a:buNone/>
            </a:pPr>
            <a:endParaRPr lang="zh-TW" altLang="en-US" dirty="0"/>
          </a:p>
        </p:txBody>
      </p:sp>
    </p:spTree>
    <p:extLst>
      <p:ext uri="{BB962C8B-B14F-4D97-AF65-F5344CB8AC3E}">
        <p14:creationId xmlns:p14="http://schemas.microsoft.com/office/powerpoint/2010/main" val="1627263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4670" y="302802"/>
            <a:ext cx="9624060" cy="957550"/>
          </a:xfrm>
        </p:spPr>
        <p:txBody>
          <a:bodyPr/>
          <a:lstStyle/>
          <a:p>
            <a:r>
              <a:rPr lang="zh-TW" altLang="en-US" dirty="0" smtClean="0">
                <a:latin typeface="標楷體" panose="03000509000000000000" pitchFamily="65" charset="-120"/>
                <a:ea typeface="標楷體" panose="03000509000000000000" pitchFamily="65" charset="-120"/>
              </a:rPr>
              <a:t>契約規範</a:t>
            </a:r>
            <a:endParaRPr lang="zh-TW" altLang="en-US" dirty="0">
              <a:latin typeface="標楷體" panose="03000509000000000000" pitchFamily="65" charset="-120"/>
              <a:ea typeface="標楷體" panose="03000509000000000000" pitchFamily="65" charset="-120"/>
            </a:endParaRPr>
          </a:p>
        </p:txBody>
      </p:sp>
      <p:grpSp>
        <p:nvGrpSpPr>
          <p:cNvPr id="4" name="群組 3"/>
          <p:cNvGrpSpPr/>
          <p:nvPr/>
        </p:nvGrpSpPr>
        <p:grpSpPr>
          <a:xfrm>
            <a:off x="2690872" y="2700511"/>
            <a:ext cx="5680164" cy="3744416"/>
            <a:chOff x="0" y="0"/>
            <a:chExt cx="5303520" cy="2918460"/>
          </a:xfrm>
        </p:grpSpPr>
        <p:pic>
          <p:nvPicPr>
            <p:cNvPr id="5" name="圖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 y="0"/>
              <a:ext cx="5212080" cy="2910840"/>
            </a:xfrm>
            <a:prstGeom prst="rect">
              <a:avLst/>
            </a:prstGeom>
            <a:noFill/>
            <a:ln>
              <a:noFill/>
            </a:ln>
          </p:spPr>
        </p:pic>
        <p:sp>
          <p:nvSpPr>
            <p:cNvPr id="6" name="橢圓 5"/>
            <p:cNvSpPr/>
            <p:nvPr/>
          </p:nvSpPr>
          <p:spPr>
            <a:xfrm>
              <a:off x="441960" y="1021080"/>
              <a:ext cx="3931920" cy="3505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7" name="文字方塊 5"/>
            <p:cNvSpPr txBox="1"/>
            <p:nvPr/>
          </p:nvSpPr>
          <p:spPr>
            <a:xfrm>
              <a:off x="0" y="822960"/>
              <a:ext cx="441960" cy="20955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eaVert" wrap="square" lIns="91440" tIns="45720" rIns="91440" bIns="45720" numCol="1" spcCol="0" rtlCol="0" fromWordArt="0" anchor="t" anchorCtr="0" forceAA="0" compatLnSpc="1">
              <a:prstTxWarp prst="textNoShape">
                <a:avLst/>
              </a:prstTxWarp>
              <a:noAutofit/>
            </a:bodyPr>
            <a:lstStyle/>
            <a:p>
              <a:pPr>
                <a:lnSpc>
                  <a:spcPts val="2400"/>
                </a:lnSpc>
                <a:spcAft>
                  <a:spcPts val="0"/>
                </a:spcAft>
              </a:pPr>
              <a:r>
                <a:rPr lang="zh-TW" sz="1400" kern="100">
                  <a:effectLst/>
                  <a:ea typeface="標楷體"/>
                  <a:cs typeface="Times New Roman"/>
                </a:rPr>
                <a:t>契約技術規範之履約期限</a:t>
              </a:r>
              <a:endParaRPr lang="zh-TW" sz="1200" kern="100">
                <a:effectLst/>
                <a:ea typeface="新細明體"/>
                <a:cs typeface="Times New Roman"/>
              </a:endParaRPr>
            </a:p>
          </p:txBody>
        </p:sp>
      </p:grpSp>
      <p:sp>
        <p:nvSpPr>
          <p:cNvPr id="8" name="矩形 7"/>
          <p:cNvSpPr/>
          <p:nvPr/>
        </p:nvSpPr>
        <p:spPr>
          <a:xfrm>
            <a:off x="2371350" y="1620391"/>
            <a:ext cx="6417141" cy="646331"/>
          </a:xfrm>
          <a:prstGeom prst="rect">
            <a:avLst/>
          </a:prstGeom>
        </p:spPr>
        <p:txBody>
          <a:bodyPr wrap="none">
            <a:spAutoFit/>
          </a:bodyPr>
          <a:lstStyle/>
          <a:p>
            <a:r>
              <a:rPr lang="zh-TW" altLang="zh-TW" sz="3600" dirty="0">
                <a:latin typeface="標楷體" panose="03000509000000000000" pitchFamily="65" charset="-120"/>
                <a:ea typeface="標楷體" panose="03000509000000000000" pitchFamily="65" charset="-120"/>
              </a:rPr>
              <a:t>本所採購契約技術規範 如下：</a:t>
            </a:r>
            <a:endParaRPr lang="zh-TW" altLang="en-US" sz="3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85760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4670" y="302802"/>
            <a:ext cx="9624060" cy="1101566"/>
          </a:xfrm>
        </p:spPr>
        <p:txBody>
          <a:bodyPr/>
          <a:lstStyle/>
          <a:p>
            <a:r>
              <a:rPr lang="zh-TW" altLang="zh-TW" sz="5400" dirty="0">
                <a:latin typeface="標楷體" panose="03000509000000000000" pitchFamily="65" charset="-120"/>
                <a:ea typeface="標楷體" panose="03000509000000000000" pitchFamily="65" charset="-120"/>
              </a:rPr>
              <a:t>服務建議書</a:t>
            </a:r>
            <a:endParaRPr lang="zh-TW" altLang="en-US" dirty="0"/>
          </a:p>
        </p:txBody>
      </p:sp>
      <p:sp>
        <p:nvSpPr>
          <p:cNvPr id="4" name="矩形 3"/>
          <p:cNvSpPr/>
          <p:nvPr/>
        </p:nvSpPr>
        <p:spPr>
          <a:xfrm>
            <a:off x="954212" y="1908423"/>
            <a:ext cx="8928992" cy="523220"/>
          </a:xfrm>
          <a:prstGeom prst="rect">
            <a:avLst/>
          </a:prstGeom>
        </p:spPr>
        <p:txBody>
          <a:bodyPr wrap="square">
            <a:spAutoFit/>
          </a:bodyPr>
          <a:lstStyle/>
          <a:p>
            <a:r>
              <a:rPr lang="zh-TW" altLang="zh-TW" sz="2800" dirty="0">
                <a:latin typeface="標楷體" panose="03000509000000000000" pitchFamily="65" charset="-120"/>
                <a:ea typeface="標楷體" panose="03000509000000000000" pitchFamily="65" charset="-120"/>
              </a:rPr>
              <a:t>廠商服務建議書</a:t>
            </a:r>
            <a:r>
              <a:rPr lang="en-US" altLang="zh-TW" sz="2800" dirty="0">
                <a:latin typeface="標楷體" panose="03000509000000000000" pitchFamily="65" charset="-120"/>
                <a:ea typeface="標楷體" panose="03000509000000000000" pitchFamily="65" charset="-120"/>
              </a:rPr>
              <a:t>(</a:t>
            </a:r>
            <a:r>
              <a:rPr lang="zh-TW" altLang="zh-TW" sz="2800" dirty="0">
                <a:latin typeface="標楷體" panose="03000509000000000000" pitchFamily="65" charset="-120"/>
                <a:ea typeface="標楷體" panose="03000509000000000000" pitchFamily="65" charset="-120"/>
              </a:rPr>
              <a:t>投標服務建議書併入合約書中</a:t>
            </a:r>
            <a:r>
              <a:rPr lang="en-US" altLang="zh-TW" sz="2800" dirty="0">
                <a:latin typeface="標楷體" panose="03000509000000000000" pitchFamily="65" charset="-120"/>
                <a:ea typeface="標楷體" panose="03000509000000000000" pitchFamily="65" charset="-120"/>
              </a:rPr>
              <a:t>) </a:t>
            </a:r>
            <a:r>
              <a:rPr lang="zh-TW" altLang="zh-TW" sz="2800" dirty="0">
                <a:latin typeface="標楷體" panose="03000509000000000000" pitchFamily="65" charset="-120"/>
                <a:ea typeface="標楷體" panose="03000509000000000000" pitchFamily="65" charset="-120"/>
              </a:rPr>
              <a:t>如下：</a:t>
            </a:r>
            <a:endParaRPr lang="zh-TW" altLang="en-US" sz="2800" dirty="0">
              <a:latin typeface="標楷體" panose="03000509000000000000" pitchFamily="65" charset="-120"/>
              <a:ea typeface="標楷體" panose="03000509000000000000" pitchFamily="65" charset="-120"/>
            </a:endParaRPr>
          </a:p>
        </p:txBody>
      </p:sp>
      <p:grpSp>
        <p:nvGrpSpPr>
          <p:cNvPr id="5" name="群組 4"/>
          <p:cNvGrpSpPr/>
          <p:nvPr/>
        </p:nvGrpSpPr>
        <p:grpSpPr>
          <a:xfrm>
            <a:off x="2213322" y="2781107"/>
            <a:ext cx="5965981" cy="4166572"/>
            <a:chOff x="0" y="0"/>
            <a:chExt cx="5280660" cy="3430565"/>
          </a:xfrm>
        </p:grpSpPr>
        <p:pic>
          <p:nvPicPr>
            <p:cNvPr id="6" name="圖片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280660" cy="2979420"/>
            </a:xfrm>
            <a:prstGeom prst="rect">
              <a:avLst/>
            </a:prstGeom>
            <a:noFill/>
            <a:ln>
              <a:noFill/>
            </a:ln>
          </p:spPr>
        </p:pic>
        <p:sp>
          <p:nvSpPr>
            <p:cNvPr id="7" name="橢圓 6"/>
            <p:cNvSpPr/>
            <p:nvPr/>
          </p:nvSpPr>
          <p:spPr>
            <a:xfrm>
              <a:off x="419100" y="2164080"/>
              <a:ext cx="3848100" cy="3505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8" name="文字方塊 8"/>
            <p:cNvSpPr txBox="1"/>
            <p:nvPr/>
          </p:nvSpPr>
          <p:spPr>
            <a:xfrm>
              <a:off x="0" y="1305723"/>
              <a:ext cx="457200" cy="2124842"/>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eaVert" wrap="square" lIns="91440" tIns="45720" rIns="91440" bIns="45720" numCol="1" spcCol="0" rtlCol="0" fromWordArt="0" anchor="t" anchorCtr="0" forceAA="0" compatLnSpc="1">
              <a:prstTxWarp prst="textNoShape">
                <a:avLst/>
              </a:prstTxWarp>
              <a:noAutofit/>
            </a:bodyPr>
            <a:lstStyle/>
            <a:p>
              <a:pPr>
                <a:lnSpc>
                  <a:spcPts val="2400"/>
                </a:lnSpc>
                <a:spcAft>
                  <a:spcPts val="0"/>
                </a:spcAft>
              </a:pPr>
              <a:r>
                <a:rPr lang="zh-TW" sz="1400" kern="100">
                  <a:effectLst/>
                  <a:ea typeface="標楷體"/>
                  <a:cs typeface="Times New Roman"/>
                </a:rPr>
                <a:t>服務建議書之履約期限</a:t>
              </a:r>
              <a:endParaRPr lang="zh-TW" sz="1200" kern="100">
                <a:effectLst/>
                <a:ea typeface="新細明體"/>
                <a:cs typeface="Times New Roman"/>
              </a:endParaRPr>
            </a:p>
          </p:txBody>
        </p:sp>
      </p:grpSp>
    </p:spTree>
    <p:extLst>
      <p:ext uri="{BB962C8B-B14F-4D97-AF65-F5344CB8AC3E}">
        <p14:creationId xmlns:p14="http://schemas.microsoft.com/office/powerpoint/2010/main" val="3127542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zh-TW" dirty="0">
                <a:latin typeface="標楷體" panose="03000509000000000000" pitchFamily="65" charset="-120"/>
                <a:ea typeface="標楷體" panose="03000509000000000000" pitchFamily="65" charset="-120"/>
              </a:rPr>
              <a:t>契約技術規範與服務建議書不一致時 </a:t>
            </a:r>
            <a:r>
              <a:rPr lang="zh-TW" altLang="zh-TW" dirty="0" smtClean="0">
                <a:latin typeface="標楷體" panose="03000509000000000000" pitchFamily="65" charset="-120"/>
                <a:ea typeface="標楷體" panose="03000509000000000000" pitchFamily="65" charset="-120"/>
              </a:rPr>
              <a:t>履約期限</a:t>
            </a:r>
            <a:r>
              <a:rPr lang="zh-TW" altLang="zh-TW" dirty="0">
                <a:latin typeface="標楷體" panose="03000509000000000000" pitchFamily="65" charset="-120"/>
                <a:ea typeface="標楷體" panose="03000509000000000000" pitchFamily="65" charset="-120"/>
              </a:rPr>
              <a:t>如何認定</a:t>
            </a:r>
            <a:endParaRPr lang="zh-TW" altLang="en-US" dirty="0">
              <a:latin typeface="標楷體" panose="03000509000000000000" pitchFamily="65" charset="-120"/>
              <a:ea typeface="標楷體" panose="03000509000000000000" pitchFamily="65" charset="-120"/>
            </a:endParaRPr>
          </a:p>
        </p:txBody>
      </p:sp>
      <p:grpSp>
        <p:nvGrpSpPr>
          <p:cNvPr id="4" name="群組 3"/>
          <p:cNvGrpSpPr/>
          <p:nvPr/>
        </p:nvGrpSpPr>
        <p:grpSpPr>
          <a:xfrm>
            <a:off x="2002199" y="1836415"/>
            <a:ext cx="6336704" cy="5328592"/>
            <a:chOff x="0" y="0"/>
            <a:chExt cx="5341620" cy="4152900"/>
          </a:xfrm>
        </p:grpSpPr>
        <p:grpSp>
          <p:nvGrpSpPr>
            <p:cNvPr id="5" name="群組 4"/>
            <p:cNvGrpSpPr/>
            <p:nvPr/>
          </p:nvGrpSpPr>
          <p:grpSpPr>
            <a:xfrm>
              <a:off x="0" y="0"/>
              <a:ext cx="5341620" cy="4152900"/>
              <a:chOff x="0" y="0"/>
              <a:chExt cx="5341620" cy="4152900"/>
            </a:xfrm>
          </p:grpSpPr>
          <p:pic>
            <p:nvPicPr>
              <p:cNvPr id="7" name="圖片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62500" cy="3627120"/>
              </a:xfrm>
              <a:prstGeom prst="rect">
                <a:avLst/>
              </a:prstGeom>
              <a:noFill/>
              <a:ln>
                <a:noFill/>
              </a:ln>
            </p:spPr>
          </p:pic>
          <p:sp>
            <p:nvSpPr>
              <p:cNvPr id="8" name="橢圓 7"/>
              <p:cNvSpPr/>
              <p:nvPr/>
            </p:nvSpPr>
            <p:spPr>
              <a:xfrm>
                <a:off x="175260" y="2324100"/>
                <a:ext cx="4411980" cy="5486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9" name="文字方塊 14"/>
              <p:cNvSpPr txBox="1"/>
              <p:nvPr/>
            </p:nvSpPr>
            <p:spPr>
              <a:xfrm>
                <a:off x="0" y="3627120"/>
                <a:ext cx="5341620" cy="52578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ts val="1800"/>
                  </a:lnSpc>
                  <a:spcAft>
                    <a:spcPts val="0"/>
                  </a:spcAft>
                </a:pPr>
                <a:r>
                  <a:rPr lang="zh-TW" sz="1400" kern="100">
                    <a:effectLst/>
                    <a:ea typeface="標楷體"/>
                    <a:cs typeface="Times New Roman"/>
                  </a:rPr>
                  <a:t>本案契約第一條 契約文件及效力</a:t>
                </a:r>
                <a:r>
                  <a:rPr lang="en-US" sz="1400" kern="100">
                    <a:effectLst/>
                    <a:ea typeface="標楷體"/>
                    <a:cs typeface="Times New Roman"/>
                  </a:rPr>
                  <a:t> (</a:t>
                </a:r>
                <a:r>
                  <a:rPr lang="zh-TW" sz="1400" kern="100">
                    <a:effectLst/>
                    <a:ea typeface="標楷體"/>
                    <a:cs typeface="Times New Roman"/>
                  </a:rPr>
                  <a:t>三</a:t>
                </a:r>
                <a:r>
                  <a:rPr lang="en-US" sz="1400" kern="100">
                    <a:effectLst/>
                    <a:ea typeface="標楷體"/>
                    <a:cs typeface="Times New Roman"/>
                  </a:rPr>
                  <a:t>) 2.</a:t>
                </a:r>
                <a:r>
                  <a:rPr lang="zh-TW" sz="1400" kern="100">
                    <a:effectLst/>
                    <a:ea typeface="標楷體"/>
                    <a:cs typeface="Times New Roman"/>
                  </a:rPr>
                  <a:t>投標文件經機關審定優於招標文件內容</a:t>
                </a:r>
                <a:endParaRPr lang="zh-TW" sz="1200" kern="100">
                  <a:effectLst/>
                  <a:ea typeface="新細明體"/>
                  <a:cs typeface="Times New Roman"/>
                </a:endParaRPr>
              </a:p>
            </p:txBody>
          </p:sp>
          <p:cxnSp>
            <p:nvCxnSpPr>
              <p:cNvPr id="10" name="直線單箭頭接點 9"/>
              <p:cNvCxnSpPr/>
              <p:nvPr/>
            </p:nvCxnSpPr>
            <p:spPr>
              <a:xfrm flipH="1">
                <a:off x="1783080" y="2590800"/>
                <a:ext cx="1051560" cy="103632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sp>
          <p:nvSpPr>
            <p:cNvPr id="6" name="橢圓 5"/>
            <p:cNvSpPr/>
            <p:nvPr/>
          </p:nvSpPr>
          <p:spPr>
            <a:xfrm>
              <a:off x="266700" y="129540"/>
              <a:ext cx="2324100" cy="297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grpSp>
    </p:spTree>
    <p:extLst>
      <p:ext uri="{BB962C8B-B14F-4D97-AF65-F5344CB8AC3E}">
        <p14:creationId xmlns:p14="http://schemas.microsoft.com/office/powerpoint/2010/main" val="289137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4670" y="302802"/>
            <a:ext cx="9624060" cy="813533"/>
          </a:xfrm>
        </p:spPr>
        <p:txBody>
          <a:bodyPr>
            <a:normAutofit fontScale="90000"/>
          </a:bodyPr>
          <a:lstStyle/>
          <a:p>
            <a:r>
              <a:rPr lang="zh-TW" altLang="zh-TW" b="1" dirty="0">
                <a:latin typeface="標楷體" panose="03000509000000000000" pitchFamily="65" charset="-120"/>
                <a:ea typeface="標楷體" panose="03000509000000000000" pitchFamily="65" charset="-120"/>
              </a:rPr>
              <a:t>工程會契約範本</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522164" y="1332359"/>
            <a:ext cx="9793088" cy="5206108"/>
          </a:xfrm>
        </p:spPr>
        <p:txBody>
          <a:bodyPr>
            <a:normAutofit fontScale="70000" lnSpcReduction="20000"/>
          </a:bodyPr>
          <a:lstStyle/>
          <a:p>
            <a:pPr marL="0" indent="0">
              <a:buNone/>
            </a:pPr>
            <a:r>
              <a:rPr lang="zh-TW" altLang="zh-TW" b="1" dirty="0"/>
              <a:t>◎</a:t>
            </a:r>
            <a:r>
              <a:rPr lang="zh-TW" altLang="zh-TW" b="1" dirty="0">
                <a:latin typeface="標楷體" panose="03000509000000000000" pitchFamily="65" charset="-120"/>
                <a:ea typeface="標楷體" panose="03000509000000000000" pitchFamily="65" charset="-120"/>
              </a:rPr>
              <a:t>如果契約未規範優先順序 則依工程會契約範本 如下</a:t>
            </a:r>
            <a:r>
              <a:rPr lang="zh-TW" altLang="zh-TW" b="1" dirty="0" smtClean="0">
                <a:latin typeface="標楷體" panose="03000509000000000000" pitchFamily="65" charset="-120"/>
                <a:ea typeface="標楷體" panose="03000509000000000000" pitchFamily="65" charset="-120"/>
              </a:rPr>
              <a:t>：</a:t>
            </a:r>
            <a:endParaRPr lang="zh-TW" altLang="zh-TW" dirty="0">
              <a:latin typeface="標楷體" panose="03000509000000000000" pitchFamily="65" charset="-120"/>
              <a:ea typeface="標楷體" panose="03000509000000000000" pitchFamily="65" charset="-120"/>
            </a:endParaRPr>
          </a:p>
          <a:p>
            <a:pPr marL="0" indent="0" fontAlgn="base">
              <a:buNone/>
            </a:pPr>
            <a:endParaRPr lang="en-US" altLang="zh-TW" b="1" dirty="0" smtClean="0">
              <a:latin typeface="標楷體" panose="03000509000000000000" pitchFamily="65" charset="-120"/>
              <a:ea typeface="標楷體" panose="03000509000000000000" pitchFamily="65" charset="-120"/>
            </a:endParaRPr>
          </a:p>
          <a:p>
            <a:pPr fontAlgn="base">
              <a:buFont typeface="Wingdings" panose="05000000000000000000" pitchFamily="2" charset="2"/>
              <a:buChar char="Ø"/>
            </a:pPr>
            <a:r>
              <a:rPr lang="zh-TW" altLang="zh-TW" b="1" dirty="0" smtClean="0">
                <a:latin typeface="標楷體" panose="03000509000000000000" pitchFamily="65" charset="-120"/>
                <a:ea typeface="標楷體" panose="03000509000000000000" pitchFamily="65" charset="-120"/>
              </a:rPr>
              <a:t>第一</a:t>
            </a:r>
            <a:r>
              <a:rPr lang="zh-TW" altLang="zh-TW" b="1" dirty="0">
                <a:latin typeface="標楷體" panose="03000509000000000000" pitchFamily="65" charset="-120"/>
                <a:ea typeface="標楷體" panose="03000509000000000000" pitchFamily="65" charset="-120"/>
              </a:rPr>
              <a:t>條</a:t>
            </a:r>
            <a:r>
              <a:rPr lang="en-US" altLang="zh-TW" b="1" dirty="0">
                <a:latin typeface="標楷體" panose="03000509000000000000" pitchFamily="65" charset="-120"/>
                <a:ea typeface="標楷體" panose="03000509000000000000" pitchFamily="65" charset="-120"/>
              </a:rPr>
              <a:t>  </a:t>
            </a:r>
            <a:r>
              <a:rPr lang="zh-TW" altLang="zh-TW" b="1" dirty="0">
                <a:latin typeface="標楷體" panose="03000509000000000000" pitchFamily="65" charset="-120"/>
                <a:ea typeface="標楷體" panose="03000509000000000000" pitchFamily="65" charset="-120"/>
              </a:rPr>
              <a:t>契約文件及效力</a:t>
            </a:r>
            <a:endParaRPr lang="zh-TW" altLang="zh-TW" dirty="0">
              <a:latin typeface="標楷體" panose="03000509000000000000" pitchFamily="65" charset="-120"/>
              <a:ea typeface="標楷體" panose="03000509000000000000" pitchFamily="65" charset="-120"/>
            </a:endParaRPr>
          </a:p>
          <a:p>
            <a:pPr marL="803275" indent="-360363" fontAlgn="base">
              <a:buNone/>
            </a:pP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三</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契約所含各種文件之內容如有不一致之處，除另有規定外，依下列原則處理：</a:t>
            </a:r>
          </a:p>
          <a:p>
            <a:pPr marL="803275" indent="-360363" fontAlgn="base">
              <a:buNone/>
            </a:pPr>
            <a:r>
              <a:rPr lang="en-US" altLang="zh-TW" dirty="0">
                <a:latin typeface="標楷體" panose="03000509000000000000" pitchFamily="65" charset="-120"/>
                <a:ea typeface="標楷體" panose="03000509000000000000" pitchFamily="65" charset="-120"/>
              </a:rPr>
              <a:t>1.</a:t>
            </a:r>
            <a:r>
              <a:rPr lang="zh-TW" altLang="zh-TW" dirty="0">
                <a:latin typeface="標楷體" panose="03000509000000000000" pitchFamily="65" charset="-120"/>
                <a:ea typeface="標楷體" panose="03000509000000000000" pitchFamily="65" charset="-120"/>
              </a:rPr>
              <a:t>招標文件內之投標須知及契約條款優於招標文件內之其他文件所附記之條款。但附記之條款有特別聲明者，不在此限。</a:t>
            </a:r>
            <a:r>
              <a:rPr lang="en-US" altLang="zh-TW" dirty="0">
                <a:latin typeface="標楷體" panose="03000509000000000000" pitchFamily="65" charset="-120"/>
                <a:ea typeface="標楷體" panose="03000509000000000000" pitchFamily="65" charset="-120"/>
              </a:rPr>
              <a:t>……</a:t>
            </a:r>
            <a:endParaRPr lang="zh-TW" altLang="zh-TW" dirty="0">
              <a:latin typeface="標楷體" panose="03000509000000000000" pitchFamily="65" charset="-120"/>
              <a:ea typeface="標楷體" panose="03000509000000000000" pitchFamily="65" charset="-120"/>
            </a:endParaRPr>
          </a:p>
          <a:p>
            <a:pPr marL="803275" indent="-360363" fontAlgn="base">
              <a:buNone/>
            </a:pPr>
            <a:r>
              <a:rPr lang="en-US" altLang="zh-TW" b="1" dirty="0">
                <a:latin typeface="標楷體" panose="03000509000000000000" pitchFamily="65" charset="-120"/>
                <a:ea typeface="標楷體" panose="03000509000000000000" pitchFamily="65" charset="-120"/>
              </a:rPr>
              <a:t>6.</a:t>
            </a:r>
            <a:r>
              <a:rPr lang="zh-TW" altLang="zh-TW" b="1" dirty="0">
                <a:latin typeface="標楷體" panose="03000509000000000000" pitchFamily="65" charset="-120"/>
                <a:ea typeface="標楷體" panose="03000509000000000000" pitchFamily="65" charset="-120"/>
              </a:rPr>
              <a:t>同一優先順位之文件，其內容有不一致之處，屬機關文件者，以對廠商有利者為準；屬廠商文件者，以對機關有利者為準。</a:t>
            </a:r>
            <a:endParaRPr lang="zh-TW" altLang="zh-TW" dirty="0">
              <a:latin typeface="標楷體" panose="03000509000000000000" pitchFamily="65" charset="-120"/>
              <a:ea typeface="標楷體" panose="03000509000000000000" pitchFamily="65" charset="-120"/>
            </a:endParaRPr>
          </a:p>
          <a:p>
            <a:pPr marL="803275" indent="-360363" fontAlgn="base">
              <a:buNone/>
            </a:pPr>
            <a:r>
              <a:rPr lang="en-US" altLang="zh-TW" dirty="0">
                <a:latin typeface="標楷體" panose="03000509000000000000" pitchFamily="65" charset="-120"/>
                <a:ea typeface="標楷體" panose="03000509000000000000" pitchFamily="65" charset="-120"/>
              </a:rPr>
              <a:t>7.</a:t>
            </a:r>
            <a:r>
              <a:rPr lang="zh-TW" altLang="zh-TW" dirty="0">
                <a:latin typeface="標楷體" panose="03000509000000000000" pitchFamily="65" charset="-120"/>
                <a:ea typeface="標楷體" panose="03000509000000000000" pitchFamily="65" charset="-120"/>
              </a:rPr>
              <a:t>本契約之附件與本契約內之廠商文件，其內容與本契約條文有歧異者，除對機關較有利者外，其歧異部分無效。</a:t>
            </a:r>
          </a:p>
          <a:p>
            <a:pPr marL="803275" indent="-360363">
              <a:buNone/>
            </a:pPr>
            <a:r>
              <a:rPr lang="en-US" altLang="zh-TW" dirty="0">
                <a:latin typeface="標楷體" panose="03000509000000000000" pitchFamily="65" charset="-120"/>
                <a:ea typeface="標楷體" panose="03000509000000000000" pitchFamily="65" charset="-120"/>
              </a:rPr>
              <a:t>8.</a:t>
            </a:r>
            <a:r>
              <a:rPr lang="zh-TW" altLang="zh-TW" dirty="0">
                <a:latin typeface="標楷體" panose="03000509000000000000" pitchFamily="65" charset="-120"/>
                <a:ea typeface="標楷體" panose="03000509000000000000" pitchFamily="65" charset="-120"/>
              </a:rPr>
              <a:t>招標文件內之標價清單，其品項名稱、規格、數量，優於招標文件內其他文件之內容。</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886431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4670" y="302802"/>
            <a:ext cx="9624060" cy="813534"/>
          </a:xfrm>
        </p:spPr>
        <p:txBody>
          <a:bodyPr>
            <a:normAutofit fontScale="90000"/>
          </a:bodyPr>
          <a:lstStyle/>
          <a:p>
            <a:r>
              <a:rPr lang="zh-TW" altLang="en-US" dirty="0" smtClean="0">
                <a:latin typeface="標楷體" panose="03000509000000000000" pitchFamily="65" charset="-120"/>
                <a:ea typeface="標楷體" panose="03000509000000000000" pitchFamily="65" charset="-120"/>
              </a:rPr>
              <a:t>後續處理措施</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594172" y="1548383"/>
            <a:ext cx="9624060" cy="4032448"/>
          </a:xfrm>
        </p:spPr>
        <p:txBody>
          <a:bodyPr>
            <a:normAutofit fontScale="92500"/>
          </a:bodyPr>
          <a:lstStyle/>
          <a:p>
            <a:pPr>
              <a:buFont typeface="Wingdings" panose="05000000000000000000" pitchFamily="2" charset="2"/>
              <a:buChar char="Ø"/>
            </a:pPr>
            <a:r>
              <a:rPr lang="zh-TW" altLang="zh-TW" sz="2800" dirty="0">
                <a:latin typeface="標楷體" panose="03000509000000000000" pitchFamily="65" charset="-120"/>
                <a:ea typeface="標楷體" panose="03000509000000000000" pitchFamily="65" charset="-120"/>
              </a:rPr>
              <a:t>本案例服務建議書屬廠商文件 當履約期限不一致時</a:t>
            </a:r>
            <a:r>
              <a:rPr lang="en-US" altLang="zh-TW" sz="2800" dirty="0">
                <a:latin typeface="標楷體" panose="03000509000000000000" pitchFamily="65" charset="-120"/>
                <a:ea typeface="標楷體" panose="03000509000000000000" pitchFamily="65" charset="-120"/>
              </a:rPr>
              <a:t>  </a:t>
            </a:r>
            <a:r>
              <a:rPr lang="zh-TW" altLang="zh-TW" sz="2800" dirty="0">
                <a:latin typeface="標楷體" panose="03000509000000000000" pitchFamily="65" charset="-120"/>
                <a:ea typeface="標楷體" panose="03000509000000000000" pitchFamily="65" charset="-120"/>
              </a:rPr>
              <a:t>以對機關有利者為準；另本案投標文件</a:t>
            </a:r>
            <a:r>
              <a:rPr lang="en-US" altLang="zh-TW" sz="2800" dirty="0">
                <a:latin typeface="標楷體" panose="03000509000000000000" pitchFamily="65" charset="-120"/>
                <a:ea typeface="標楷體" panose="03000509000000000000" pitchFamily="65" charset="-120"/>
              </a:rPr>
              <a:t>(</a:t>
            </a:r>
            <a:r>
              <a:rPr lang="zh-TW" altLang="zh-TW" sz="2800" dirty="0">
                <a:latin typeface="標楷體" panose="03000509000000000000" pitchFamily="65" charset="-120"/>
                <a:ea typeface="標楷體" panose="03000509000000000000" pitchFamily="65" charset="-120"/>
              </a:rPr>
              <a:t>服務建議書</a:t>
            </a:r>
            <a:r>
              <a:rPr lang="en-US" altLang="zh-TW" sz="2800" dirty="0">
                <a:latin typeface="標楷體" panose="03000509000000000000" pitchFamily="65" charset="-120"/>
                <a:ea typeface="標楷體" panose="03000509000000000000" pitchFamily="65" charset="-120"/>
              </a:rPr>
              <a:t>)</a:t>
            </a:r>
            <a:r>
              <a:rPr lang="zh-TW" altLang="zh-TW" sz="2800" dirty="0">
                <a:latin typeface="標楷體" panose="03000509000000000000" pitchFamily="65" charset="-120"/>
                <a:ea typeface="標楷體" panose="03000509000000000000" pitchFamily="65" charset="-120"/>
              </a:rPr>
              <a:t>經機關審定優於招標文件內容</a:t>
            </a:r>
            <a:r>
              <a:rPr lang="en-US" altLang="zh-TW" sz="2800" dirty="0">
                <a:latin typeface="標楷體" panose="03000509000000000000" pitchFamily="65" charset="-120"/>
                <a:ea typeface="標楷體" panose="03000509000000000000" pitchFamily="65" charset="-120"/>
              </a:rPr>
              <a:t>445</a:t>
            </a:r>
            <a:r>
              <a:rPr lang="zh-TW" altLang="zh-TW" sz="2800" dirty="0">
                <a:latin typeface="標楷體" panose="03000509000000000000" pitchFamily="65" charset="-120"/>
                <a:ea typeface="標楷體" panose="03000509000000000000" pitchFamily="65" charset="-120"/>
              </a:rPr>
              <a:t>日曆天優於</a:t>
            </a:r>
            <a:r>
              <a:rPr lang="en-US" altLang="zh-TW" sz="2800" dirty="0">
                <a:latin typeface="標楷體" panose="03000509000000000000" pitchFamily="65" charset="-120"/>
                <a:ea typeface="標楷體" panose="03000509000000000000" pitchFamily="65" charset="-120"/>
              </a:rPr>
              <a:t>450</a:t>
            </a:r>
            <a:r>
              <a:rPr lang="zh-TW" altLang="zh-TW" sz="2800" dirty="0">
                <a:latin typeface="標楷體" panose="03000509000000000000" pitchFamily="65" charset="-120"/>
                <a:ea typeface="標楷體" panose="03000509000000000000" pitchFamily="65" charset="-120"/>
              </a:rPr>
              <a:t>日曆天，故履約期限應為「決標日起</a:t>
            </a:r>
            <a:r>
              <a:rPr lang="en-US" altLang="zh-TW" sz="2800" dirty="0">
                <a:latin typeface="標楷體" panose="03000509000000000000" pitchFamily="65" charset="-120"/>
                <a:ea typeface="標楷體" panose="03000509000000000000" pitchFamily="65" charset="-120"/>
              </a:rPr>
              <a:t>445</a:t>
            </a:r>
            <a:r>
              <a:rPr lang="zh-TW" altLang="zh-TW" sz="2800" dirty="0">
                <a:latin typeface="標楷體" panose="03000509000000000000" pitchFamily="65" charset="-120"/>
                <a:ea typeface="標楷體" panose="03000509000000000000" pitchFamily="65" charset="-120"/>
              </a:rPr>
              <a:t>日曆天內懸浮氣墊組及液壓千斤頂到貨」</a:t>
            </a:r>
            <a:r>
              <a:rPr lang="zh-TW" altLang="zh-TW" sz="2800" dirty="0" smtClean="0">
                <a:latin typeface="標楷體" panose="03000509000000000000" pitchFamily="65" charset="-120"/>
                <a:ea typeface="標楷體" panose="03000509000000000000" pitchFamily="65" charset="-120"/>
              </a:rPr>
              <a:t>。</a:t>
            </a:r>
            <a:endParaRPr lang="en-US" altLang="zh-TW" sz="2800" dirty="0" smtClean="0">
              <a:latin typeface="標楷體" panose="03000509000000000000" pitchFamily="65" charset="-120"/>
              <a:ea typeface="標楷體" panose="03000509000000000000" pitchFamily="65" charset="-120"/>
            </a:endParaRPr>
          </a:p>
          <a:p>
            <a:pPr>
              <a:buFont typeface="Wingdings" panose="05000000000000000000" pitchFamily="2" charset="2"/>
              <a:buChar char="Ø"/>
            </a:pPr>
            <a:r>
              <a:rPr lang="zh-TW" altLang="zh-TW" sz="2800" dirty="0" smtClean="0">
                <a:latin typeface="標楷體" panose="03000509000000000000" pitchFamily="65" charset="-120"/>
                <a:ea typeface="標楷體" panose="03000509000000000000" pitchFamily="65" charset="-120"/>
              </a:rPr>
              <a:t>驗收</a:t>
            </a:r>
            <a:r>
              <a:rPr lang="zh-TW" altLang="zh-TW" sz="2800" dirty="0">
                <a:latin typeface="標楷體" panose="03000509000000000000" pitchFamily="65" charset="-120"/>
                <a:ea typeface="標楷體" panose="03000509000000000000" pitchFamily="65" charset="-120"/>
              </a:rPr>
              <a:t>紀錄履約期限</a:t>
            </a:r>
            <a:r>
              <a:rPr lang="en-US" altLang="zh-TW" sz="2800" dirty="0">
                <a:latin typeface="標楷體" panose="03000509000000000000" pitchFamily="65" charset="-120"/>
                <a:ea typeface="標楷體" panose="03000509000000000000" pitchFamily="65" charset="-120"/>
              </a:rPr>
              <a:t>: </a:t>
            </a:r>
            <a:r>
              <a:rPr lang="zh-TW" altLang="zh-TW" sz="2800" dirty="0">
                <a:latin typeface="標楷體" panose="03000509000000000000" pitchFamily="65" charset="-120"/>
                <a:ea typeface="標楷體" panose="03000509000000000000" pitchFamily="65" charset="-120"/>
              </a:rPr>
              <a:t>決標日起</a:t>
            </a:r>
            <a:r>
              <a:rPr lang="en-US" altLang="zh-TW" sz="2800" dirty="0">
                <a:latin typeface="標楷體" panose="03000509000000000000" pitchFamily="65" charset="-120"/>
                <a:ea typeface="標楷體" panose="03000509000000000000" pitchFamily="65" charset="-120"/>
              </a:rPr>
              <a:t>450</a:t>
            </a:r>
            <a:r>
              <a:rPr lang="zh-TW" altLang="zh-TW" sz="2800" dirty="0">
                <a:latin typeface="標楷體" panose="03000509000000000000" pitchFamily="65" charset="-120"/>
                <a:ea typeface="標楷體" panose="03000509000000000000" pitchFamily="65" charset="-120"/>
              </a:rPr>
              <a:t>日曆天</a:t>
            </a:r>
            <a:r>
              <a:rPr lang="en-US" altLang="zh-TW" sz="2800" dirty="0">
                <a:latin typeface="標楷體" panose="03000509000000000000" pitchFamily="65" charset="-120"/>
                <a:ea typeface="標楷體" panose="03000509000000000000" pitchFamily="65" charset="-120"/>
              </a:rPr>
              <a:t>(98</a:t>
            </a:r>
            <a:r>
              <a:rPr lang="zh-TW" altLang="zh-TW" sz="2800" dirty="0">
                <a:latin typeface="標楷體" panose="03000509000000000000" pitchFamily="65" charset="-120"/>
                <a:ea typeface="標楷體" panose="03000509000000000000" pitchFamily="65" charset="-120"/>
              </a:rPr>
              <a:t>年</a:t>
            </a:r>
            <a:r>
              <a:rPr lang="en-US" altLang="zh-TW" sz="2800" dirty="0">
                <a:latin typeface="標楷體" panose="03000509000000000000" pitchFamily="65" charset="-120"/>
                <a:ea typeface="標楷體" panose="03000509000000000000" pitchFamily="65" charset="-120"/>
              </a:rPr>
              <a:t>12</a:t>
            </a:r>
            <a:r>
              <a:rPr lang="zh-TW" altLang="zh-TW" sz="2800" dirty="0">
                <a:latin typeface="標楷體" panose="03000509000000000000" pitchFamily="65" charset="-120"/>
                <a:ea typeface="標楷體" panose="03000509000000000000" pitchFamily="65" charset="-120"/>
              </a:rPr>
              <a:t>月</a:t>
            </a:r>
            <a:r>
              <a:rPr lang="en-US" altLang="zh-TW" sz="2800" dirty="0">
                <a:latin typeface="標楷體" panose="03000509000000000000" pitchFamily="65" charset="-120"/>
                <a:ea typeface="標楷體" panose="03000509000000000000" pitchFamily="65" charset="-120"/>
              </a:rPr>
              <a:t>12</a:t>
            </a:r>
            <a:r>
              <a:rPr lang="zh-TW" altLang="zh-TW" sz="2800" dirty="0">
                <a:latin typeface="標楷體" panose="03000509000000000000" pitchFamily="65" charset="-120"/>
                <a:ea typeface="標楷體" panose="03000509000000000000" pitchFamily="65" charset="-120"/>
              </a:rPr>
              <a:t>日</a:t>
            </a:r>
            <a:r>
              <a:rPr lang="en-US" altLang="zh-TW" sz="2800" dirty="0">
                <a:latin typeface="標楷體" panose="03000509000000000000" pitchFamily="65" charset="-120"/>
                <a:ea typeface="標楷體" panose="03000509000000000000" pitchFamily="65" charset="-120"/>
              </a:rPr>
              <a:t>)</a:t>
            </a:r>
            <a:r>
              <a:rPr lang="zh-TW" altLang="zh-TW" sz="2800" dirty="0">
                <a:latin typeface="標楷體" panose="03000509000000000000" pitchFamily="65" charset="-120"/>
                <a:ea typeface="標楷體" panose="03000509000000000000" pitchFamily="65" charset="-120"/>
              </a:rPr>
              <a:t>內懸浮氣墊組及液壓千斤頂到貨【錯誤案例】，正確者為「決標日起</a:t>
            </a:r>
            <a:r>
              <a:rPr lang="en-US" altLang="zh-TW" sz="2800" dirty="0">
                <a:latin typeface="標楷體" panose="03000509000000000000" pitchFamily="65" charset="-120"/>
                <a:ea typeface="標楷體" panose="03000509000000000000" pitchFamily="65" charset="-120"/>
              </a:rPr>
              <a:t>445</a:t>
            </a:r>
            <a:r>
              <a:rPr lang="zh-TW" altLang="zh-TW" sz="2800" dirty="0">
                <a:latin typeface="標楷體" panose="03000509000000000000" pitchFamily="65" charset="-120"/>
                <a:ea typeface="標楷體" panose="03000509000000000000" pitchFamily="65" charset="-120"/>
              </a:rPr>
              <a:t>日曆天內懸浮</a:t>
            </a:r>
            <a:r>
              <a:rPr lang="zh-TW" altLang="zh-TW" sz="2800" dirty="0" smtClean="0">
                <a:latin typeface="標楷體" panose="03000509000000000000" pitchFamily="65" charset="-120"/>
                <a:ea typeface="標楷體" panose="03000509000000000000" pitchFamily="65" charset="-120"/>
              </a:rPr>
              <a:t>氣墊組</a:t>
            </a:r>
            <a:r>
              <a:rPr lang="zh-TW" altLang="zh-TW" sz="2800" dirty="0">
                <a:latin typeface="標楷體" panose="03000509000000000000" pitchFamily="65" charset="-120"/>
                <a:ea typeface="標楷體" panose="03000509000000000000" pitchFamily="65" charset="-120"/>
              </a:rPr>
              <a:t>及液壓千斤頂到貨</a:t>
            </a:r>
            <a:r>
              <a:rPr lang="zh-TW" altLang="zh-TW" sz="2800" dirty="0" smtClean="0">
                <a:latin typeface="標楷體" panose="03000509000000000000" pitchFamily="65" charset="-120"/>
                <a:ea typeface="標楷體" panose="03000509000000000000" pitchFamily="65" charset="-120"/>
              </a:rPr>
              <a:t>」</a:t>
            </a:r>
            <a:r>
              <a:rPr lang="zh-TW" altLang="en-US" sz="2800" dirty="0" smtClean="0">
                <a:latin typeface="標楷體"/>
                <a:ea typeface="標楷體"/>
              </a:rPr>
              <a:t>；</a:t>
            </a:r>
            <a:r>
              <a:rPr lang="zh-TW" altLang="zh-TW" sz="2800" dirty="0" smtClean="0">
                <a:latin typeface="標楷體" panose="03000509000000000000" pitchFamily="65" charset="-120"/>
                <a:ea typeface="標楷體" panose="03000509000000000000" pitchFamily="65" charset="-120"/>
              </a:rPr>
              <a:t>履約</a:t>
            </a:r>
            <a:r>
              <a:rPr lang="zh-TW" altLang="zh-TW" sz="2800" dirty="0">
                <a:latin typeface="標楷體" panose="03000509000000000000" pitchFamily="65" charset="-120"/>
                <a:ea typeface="標楷體" panose="03000509000000000000" pitchFamily="65" charset="-120"/>
              </a:rPr>
              <a:t>期限應修改為</a:t>
            </a:r>
            <a:r>
              <a:rPr lang="en-US" altLang="zh-TW" sz="2800" dirty="0">
                <a:latin typeface="標楷體" panose="03000509000000000000" pitchFamily="65" charset="-120"/>
                <a:ea typeface="標楷體" panose="03000509000000000000" pitchFamily="65" charset="-120"/>
              </a:rPr>
              <a:t>98</a:t>
            </a:r>
            <a:r>
              <a:rPr lang="zh-TW" altLang="zh-TW" sz="2800" dirty="0">
                <a:latin typeface="標楷體" panose="03000509000000000000" pitchFamily="65" charset="-120"/>
                <a:ea typeface="標楷體" panose="03000509000000000000" pitchFamily="65" charset="-120"/>
              </a:rPr>
              <a:t>年</a:t>
            </a:r>
            <a:r>
              <a:rPr lang="en-US" altLang="zh-TW" sz="2800" dirty="0">
                <a:latin typeface="標楷體" panose="03000509000000000000" pitchFamily="65" charset="-120"/>
                <a:ea typeface="標楷體" panose="03000509000000000000" pitchFamily="65" charset="-120"/>
              </a:rPr>
              <a:t>12</a:t>
            </a:r>
            <a:r>
              <a:rPr lang="zh-TW" altLang="zh-TW" sz="2800" dirty="0">
                <a:latin typeface="標楷體" panose="03000509000000000000" pitchFamily="65" charset="-120"/>
                <a:ea typeface="標楷體" panose="03000509000000000000" pitchFamily="65" charset="-120"/>
              </a:rPr>
              <a:t>月</a:t>
            </a:r>
            <a:r>
              <a:rPr lang="en-US" altLang="zh-TW" sz="2800" dirty="0">
                <a:latin typeface="標楷體" panose="03000509000000000000" pitchFamily="65" charset="-120"/>
                <a:ea typeface="標楷體" panose="03000509000000000000" pitchFamily="65" charset="-120"/>
              </a:rPr>
              <a:t>7</a:t>
            </a:r>
            <a:r>
              <a:rPr lang="zh-TW" altLang="zh-TW" sz="2800" dirty="0">
                <a:latin typeface="標楷體" panose="03000509000000000000" pitchFamily="65" charset="-120"/>
                <a:ea typeface="標楷體" panose="03000509000000000000" pitchFamily="65" charset="-120"/>
              </a:rPr>
              <a:t>日 ，廠商完成履約日為</a:t>
            </a:r>
            <a:r>
              <a:rPr lang="en-US" altLang="zh-TW" sz="2800" dirty="0">
                <a:latin typeface="標楷體" panose="03000509000000000000" pitchFamily="65" charset="-120"/>
                <a:ea typeface="標楷體" panose="03000509000000000000" pitchFamily="65" charset="-120"/>
              </a:rPr>
              <a:t>98</a:t>
            </a:r>
            <a:r>
              <a:rPr lang="zh-TW" altLang="zh-TW" sz="2800" dirty="0">
                <a:latin typeface="標楷體" panose="03000509000000000000" pitchFamily="65" charset="-120"/>
                <a:ea typeface="標楷體" panose="03000509000000000000" pitchFamily="65" charset="-120"/>
              </a:rPr>
              <a:t>年</a:t>
            </a:r>
            <a:r>
              <a:rPr lang="en-US" altLang="zh-TW" sz="2800" dirty="0">
                <a:latin typeface="標楷體" panose="03000509000000000000" pitchFamily="65" charset="-120"/>
                <a:ea typeface="標楷體" panose="03000509000000000000" pitchFamily="65" charset="-120"/>
              </a:rPr>
              <a:t>12</a:t>
            </a:r>
            <a:r>
              <a:rPr lang="zh-TW" altLang="zh-TW" sz="2800" dirty="0">
                <a:latin typeface="標楷體" panose="03000509000000000000" pitchFamily="65" charset="-120"/>
                <a:ea typeface="標楷體" panose="03000509000000000000" pitchFamily="65" charset="-120"/>
              </a:rPr>
              <a:t>月</a:t>
            </a:r>
            <a:r>
              <a:rPr lang="en-US" altLang="zh-TW" sz="2800" dirty="0">
                <a:latin typeface="標楷體" panose="03000509000000000000" pitchFamily="65" charset="-120"/>
                <a:ea typeface="標楷體" panose="03000509000000000000" pitchFamily="65" charset="-120"/>
              </a:rPr>
              <a:t>11</a:t>
            </a:r>
            <a:r>
              <a:rPr lang="zh-TW" altLang="zh-TW" sz="2800" dirty="0">
                <a:latin typeface="標楷體" panose="03000509000000000000" pitchFamily="65" charset="-120"/>
                <a:ea typeface="標楷體" panose="03000509000000000000" pitchFamily="65" charset="-120"/>
              </a:rPr>
              <a:t>日，逾期</a:t>
            </a:r>
            <a:r>
              <a:rPr lang="en-US" altLang="zh-TW" sz="2800" dirty="0">
                <a:latin typeface="標楷體" panose="03000509000000000000" pitchFamily="65" charset="-120"/>
                <a:ea typeface="標楷體" panose="03000509000000000000" pitchFamily="65" charset="-120"/>
              </a:rPr>
              <a:t>4</a:t>
            </a:r>
            <a:r>
              <a:rPr lang="zh-TW" altLang="zh-TW" sz="2800" dirty="0">
                <a:latin typeface="標楷體" panose="03000509000000000000" pitchFamily="65" charset="-120"/>
                <a:ea typeface="標楷體" panose="03000509000000000000" pitchFamily="65" charset="-120"/>
              </a:rPr>
              <a:t>天，每日計罰該批次驗收金額之千分之一</a:t>
            </a:r>
            <a:r>
              <a:rPr lang="zh-TW" altLang="zh-TW" sz="2800" dirty="0" smtClean="0">
                <a:latin typeface="標楷體" panose="03000509000000000000" pitchFamily="65" charset="-120"/>
                <a:ea typeface="標楷體" panose="03000509000000000000" pitchFamily="65" charset="-120"/>
              </a:rPr>
              <a:t>。</a:t>
            </a:r>
            <a:endParaRPr lang="en-US" altLang="zh-TW" sz="2800" dirty="0" smtClean="0">
              <a:latin typeface="標楷體" panose="03000509000000000000" pitchFamily="65" charset="-120"/>
              <a:ea typeface="標楷體" panose="03000509000000000000" pitchFamily="65" charset="-120"/>
            </a:endParaRPr>
          </a:p>
          <a:p>
            <a:pPr marL="0" indent="0">
              <a:buNone/>
            </a:pPr>
            <a:endParaRPr lang="zh-TW" altLang="zh-TW" sz="2800" dirty="0">
              <a:latin typeface="標楷體" panose="03000509000000000000" pitchFamily="65" charset="-120"/>
              <a:ea typeface="標楷體" panose="03000509000000000000" pitchFamily="65" charset="-120"/>
            </a:endParaRPr>
          </a:p>
          <a:p>
            <a:pPr>
              <a:buFont typeface="Wingdings" panose="05000000000000000000" pitchFamily="2" charset="2"/>
              <a:buChar char="Ø"/>
            </a:pPr>
            <a:endParaRPr lang="zh-TW" altLang="en-US" sz="2800" dirty="0">
              <a:latin typeface="標楷體" panose="03000509000000000000" pitchFamily="65" charset="-120"/>
              <a:ea typeface="標楷體" panose="03000509000000000000" pitchFamily="65" charset="-120"/>
            </a:endParaRPr>
          </a:p>
        </p:txBody>
      </p:sp>
      <p:sp>
        <p:nvSpPr>
          <p:cNvPr id="4" name="向右箭號 3"/>
          <p:cNvSpPr/>
          <p:nvPr/>
        </p:nvSpPr>
        <p:spPr>
          <a:xfrm>
            <a:off x="738188" y="5580831"/>
            <a:ext cx="648072"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文字方塊 4"/>
          <p:cNvSpPr txBox="1"/>
          <p:nvPr/>
        </p:nvSpPr>
        <p:spPr>
          <a:xfrm>
            <a:off x="1425871" y="5436815"/>
            <a:ext cx="7328668" cy="1077218"/>
          </a:xfrm>
          <a:prstGeom prst="rect">
            <a:avLst/>
          </a:prstGeom>
          <a:noFill/>
        </p:spPr>
        <p:txBody>
          <a:bodyPr wrap="square" rtlCol="0">
            <a:spAutoFit/>
          </a:bodyPr>
          <a:lstStyle/>
          <a:p>
            <a:r>
              <a:rPr lang="zh-TW" altLang="en-US" sz="32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本案因已辦理驗收，以便簽方式處理，並加計逾期罰款。</a:t>
            </a:r>
            <a:endParaRPr lang="zh-TW" altLang="en-US" sz="32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698033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22164" y="324248"/>
            <a:ext cx="9624060" cy="936104"/>
          </a:xfrm>
        </p:spPr>
        <p:txBody>
          <a:bodyPr/>
          <a:lstStyle/>
          <a:p>
            <a:r>
              <a:rPr kumimoji="1" lang="zh-TW" altLang="zh-TW" sz="5400" dirty="0" smtClean="0">
                <a:solidFill>
                  <a:srgbClr val="000000"/>
                </a:solidFill>
                <a:latin typeface="標楷體" pitchFamily="65" charset="-120"/>
                <a:ea typeface="標楷體" pitchFamily="65" charset="-120"/>
                <a:cs typeface="Times New Roman" pitchFamily="18" charset="0"/>
              </a:rPr>
              <a:t>驗收注意事項</a:t>
            </a:r>
            <a:endParaRPr lang="zh-TW" altLang="en-US" dirty="0"/>
          </a:p>
        </p:txBody>
      </p:sp>
      <p:grpSp>
        <p:nvGrpSpPr>
          <p:cNvPr id="4" name="群組 3"/>
          <p:cNvGrpSpPr/>
          <p:nvPr/>
        </p:nvGrpSpPr>
        <p:grpSpPr>
          <a:xfrm>
            <a:off x="4714448" y="1692399"/>
            <a:ext cx="5608320" cy="4536504"/>
            <a:chOff x="0" y="0"/>
            <a:chExt cx="5996940" cy="3375660"/>
          </a:xfrm>
        </p:grpSpPr>
        <p:pic>
          <p:nvPicPr>
            <p:cNvPr id="5" name="圖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6280" y="0"/>
              <a:ext cx="5280660" cy="3375660"/>
            </a:xfrm>
            <a:prstGeom prst="rect">
              <a:avLst/>
            </a:prstGeom>
            <a:noFill/>
            <a:ln>
              <a:noFill/>
            </a:ln>
          </p:spPr>
        </p:pic>
        <p:sp>
          <p:nvSpPr>
            <p:cNvPr id="6" name="橢圓 5"/>
            <p:cNvSpPr/>
            <p:nvPr/>
          </p:nvSpPr>
          <p:spPr>
            <a:xfrm>
              <a:off x="1569720" y="838200"/>
              <a:ext cx="4168140" cy="5105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cxnSp>
          <p:nvCxnSpPr>
            <p:cNvPr id="7" name="直線單箭頭接點 6"/>
            <p:cNvCxnSpPr/>
            <p:nvPr/>
          </p:nvCxnSpPr>
          <p:spPr>
            <a:xfrm flipH="1">
              <a:off x="716280" y="1120140"/>
              <a:ext cx="853440" cy="55626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8" name="文字方塊 16"/>
            <p:cNvSpPr txBox="1"/>
            <p:nvPr/>
          </p:nvSpPr>
          <p:spPr>
            <a:xfrm>
              <a:off x="198120" y="1234440"/>
              <a:ext cx="518160" cy="214122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ts val="1800"/>
                </a:lnSpc>
                <a:spcAft>
                  <a:spcPts val="0"/>
                </a:spcAft>
              </a:pPr>
              <a:r>
                <a:rPr lang="zh-TW" sz="1400" kern="100">
                  <a:solidFill>
                    <a:srgbClr val="000000"/>
                  </a:solidFill>
                  <a:effectLst/>
                  <a:ea typeface="標楷體"/>
                  <a:cs typeface="Times New Roman"/>
                </a:rPr>
                <a:t>決標日起</a:t>
              </a:r>
              <a:r>
                <a:rPr lang="en-US" sz="1400" kern="100">
                  <a:solidFill>
                    <a:srgbClr val="FF0000"/>
                  </a:solidFill>
                  <a:effectLst/>
                  <a:latin typeface="標楷體"/>
                  <a:ea typeface="新細明體"/>
                  <a:cs typeface="Times New Roman"/>
                </a:rPr>
                <a:t>445</a:t>
              </a:r>
              <a:r>
                <a:rPr lang="zh-TW" sz="1400" kern="100">
                  <a:solidFill>
                    <a:srgbClr val="FF0000"/>
                  </a:solidFill>
                  <a:effectLst/>
                  <a:ea typeface="標楷體"/>
                  <a:cs typeface="Times New Roman"/>
                </a:rPr>
                <a:t>日曆天</a:t>
              </a:r>
              <a:endParaRPr lang="zh-TW" sz="1200" kern="100">
                <a:effectLst/>
                <a:ea typeface="新細明體"/>
                <a:cs typeface="Times New Roman"/>
              </a:endParaRPr>
            </a:p>
          </p:txBody>
        </p:sp>
        <p:sp>
          <p:nvSpPr>
            <p:cNvPr id="9" name="文字方塊 19"/>
            <p:cNvSpPr txBox="1"/>
            <p:nvPr/>
          </p:nvSpPr>
          <p:spPr>
            <a:xfrm>
              <a:off x="0" y="739140"/>
              <a:ext cx="853440" cy="320040"/>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ts val="1800"/>
                </a:lnSpc>
                <a:spcAft>
                  <a:spcPts val="0"/>
                </a:spcAft>
              </a:pPr>
              <a:r>
                <a:rPr lang="zh-TW" sz="1400" b="1" kern="100">
                  <a:solidFill>
                    <a:srgbClr val="FF0000"/>
                  </a:solidFill>
                  <a:effectLst/>
                  <a:ea typeface="標楷體"/>
                  <a:cs typeface="Times New Roman"/>
                </a:rPr>
                <a:t>應修正</a:t>
              </a:r>
              <a:endParaRPr lang="zh-TW" sz="1200" kern="100">
                <a:effectLst/>
                <a:ea typeface="新細明體"/>
                <a:cs typeface="Times New Roman"/>
              </a:endParaRPr>
            </a:p>
          </p:txBody>
        </p:sp>
        <p:cxnSp>
          <p:nvCxnSpPr>
            <p:cNvPr id="10" name="直線單箭頭接點 9"/>
            <p:cNvCxnSpPr/>
            <p:nvPr/>
          </p:nvCxnSpPr>
          <p:spPr>
            <a:xfrm>
              <a:off x="632460" y="937260"/>
              <a:ext cx="899160" cy="18288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sp>
        <p:nvSpPr>
          <p:cNvPr id="14" name="Rectangle 5"/>
          <p:cNvSpPr>
            <a:spLocks noChangeArrowheads="1"/>
          </p:cNvSpPr>
          <p:nvPr/>
        </p:nvSpPr>
        <p:spPr bwMode="auto">
          <a:xfrm>
            <a:off x="0" y="0"/>
            <a:ext cx="1069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15" name="向右箭號 14"/>
          <p:cNvSpPr/>
          <p:nvPr/>
        </p:nvSpPr>
        <p:spPr>
          <a:xfrm>
            <a:off x="1095375" y="7800975"/>
            <a:ext cx="312420" cy="198120"/>
          </a:xfrm>
          <a:prstGeom prst="rightArrow">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6" name="Rectangle 6"/>
          <p:cNvSpPr>
            <a:spLocks noChangeArrowheads="1"/>
          </p:cNvSpPr>
          <p:nvPr/>
        </p:nvSpPr>
        <p:spPr bwMode="auto">
          <a:xfrm rot="10800000" flipV="1">
            <a:off x="555177" y="1476375"/>
            <a:ext cx="4175775"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1pPr>
            <a:lvl2pPr marL="457200"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2pPr>
            <a:lvl3pPr marL="914400"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3pPr>
            <a:lvl4pPr marL="1371600"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4pPr>
            <a:lvl5pPr marL="1828800"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5pPr>
            <a:lvl6pPr marL="2286000"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6pPr>
            <a:lvl7pPr marL="2743200"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7pPr>
            <a:lvl8pPr marL="3200400"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8pPr>
            <a:lvl9pPr marL="3657600"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1" lang="zh-TW" altLang="zh-TW" sz="2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驗收應注意事項：</a:t>
            </a:r>
            <a:endParaRPr kumimoji="1" lang="zh-TW" altLang="zh-TW"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endParaRPr>
          </a:p>
          <a:p>
            <a:pPr marL="263525" marR="0" lvl="0" indent="-263525" algn="l" defTabSz="914400" rtl="0" eaLnBrk="0" fontAlgn="base" latinLnBrk="0" hangingPunct="0">
              <a:lnSpc>
                <a:spcPct val="100000"/>
              </a:lnSpc>
              <a:spcBef>
                <a:spcPct val="0"/>
              </a:spcBef>
              <a:spcAft>
                <a:spcPct val="0"/>
              </a:spcAft>
              <a:buClrTx/>
              <a:buSzTx/>
              <a:tabLst/>
            </a:pPr>
            <a:r>
              <a:rPr kumimoji="1" lang="en-US" altLang="zh-TW" sz="2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1.</a:t>
            </a:r>
            <a:r>
              <a:rPr kumimoji="1" lang="zh-TW" altLang="zh-TW" sz="2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應仔細閱讀契約</a:t>
            </a:r>
            <a:r>
              <a:rPr kumimoji="1" lang="en-US" altLang="zh-TW" sz="2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r>
              <a:rPr kumimoji="1" lang="zh-TW" altLang="en-US" sz="2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包含廠商服務建議書</a:t>
            </a:r>
            <a:r>
              <a:rPr kumimoji="1" lang="en-US" altLang="zh-TW" sz="2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r>
              <a:rPr kumimoji="1" lang="zh-TW" altLang="en-US" sz="2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並逐一檢視契約內容，契約文件如採購規範書、採購明細表、廠商服務建議書、委託計劃書等驗收項目、履約期限、採購規格有不一致時，應提出以釐清是否辦理契約變更，以利後續驗收作業之執行。</a:t>
            </a:r>
            <a:endParaRPr kumimoji="1" lang="zh-TW" altLang="en-US"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endParaRPr>
          </a:p>
          <a:p>
            <a:pPr marL="263525" marR="0" lvl="0" indent="-263525" algn="l" defTabSz="914400" rtl="0" eaLnBrk="0" fontAlgn="base" latinLnBrk="0" hangingPunct="0">
              <a:lnSpc>
                <a:spcPct val="100000"/>
              </a:lnSpc>
              <a:spcBef>
                <a:spcPct val="0"/>
              </a:spcBef>
              <a:spcAft>
                <a:spcPct val="0"/>
              </a:spcAft>
              <a:buClrTx/>
              <a:buSzTx/>
              <a:tabLst/>
            </a:pPr>
            <a:r>
              <a:rPr kumimoji="1" lang="en-US" altLang="zh-TW" sz="2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2.</a:t>
            </a:r>
            <a:r>
              <a:rPr kumimoji="1" lang="zh-TW" altLang="en-US" sz="2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廠商交付文件、貨品及測試資料應簽收並押註日期，以利確認完成履約日期，並檢視是否有逾期之情況。</a:t>
            </a:r>
            <a:endParaRPr kumimoji="1" lang="zh-TW" altLang="en-US"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4782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p:cNvSpPr txBox="1">
            <a:spLocks/>
          </p:cNvSpPr>
          <p:nvPr/>
        </p:nvSpPr>
        <p:spPr>
          <a:xfrm>
            <a:off x="2741604" y="5508823"/>
            <a:ext cx="5951652" cy="1368152"/>
          </a:xfrm>
          <a:prstGeom prst="rect">
            <a:avLst/>
          </a:prstGeom>
        </p:spPr>
        <p:txBody>
          <a:bodyPr vert="horz" lIns="104306" tIns="52153" rIns="104306" bIns="52153" rtlCol="0" anchor="ctr">
            <a:normAutofit/>
          </a:bodyPr>
          <a:lstStyle>
            <a:lvl1pPr algn="ctr" defTabSz="1043056" rtl="0" eaLnBrk="1" latinLnBrk="0" hangingPunct="1">
              <a:spcBef>
                <a:spcPct val="0"/>
              </a:spcBef>
              <a:buNone/>
              <a:defRPr sz="5000" kern="1200">
                <a:solidFill>
                  <a:schemeClr val="tx1"/>
                </a:solidFill>
                <a:latin typeface="+mj-lt"/>
                <a:ea typeface="+mj-ea"/>
                <a:cs typeface="+mj-cs"/>
              </a:defRPr>
            </a:lvl1pPr>
          </a:lstStyle>
          <a:p>
            <a:r>
              <a:rPr lang="zh-TW" altLang="en-US" dirty="0" smtClean="0">
                <a:latin typeface="標楷體" panose="03000509000000000000" pitchFamily="65" charset="-120"/>
                <a:ea typeface="標楷體" panose="03000509000000000000" pitchFamily="65" charset="-120"/>
              </a:rPr>
              <a:t>謝謝指教</a:t>
            </a:r>
            <a:endParaRPr lang="zh-TW" altLang="en-US" dirty="0">
              <a:latin typeface="標楷體" panose="03000509000000000000" pitchFamily="65" charset="-120"/>
              <a:ea typeface="標楷體" panose="03000509000000000000" pitchFamily="65" charset="-120"/>
            </a:endParaRPr>
          </a:p>
        </p:txBody>
      </p:sp>
      <p:sp>
        <p:nvSpPr>
          <p:cNvPr id="4" name="標題 2"/>
          <p:cNvSpPr>
            <a:spLocks noGrp="1"/>
          </p:cNvSpPr>
          <p:nvPr>
            <p:ph type="title"/>
          </p:nvPr>
        </p:nvSpPr>
        <p:spPr>
          <a:xfrm>
            <a:off x="450156" y="3924647"/>
            <a:ext cx="10009112" cy="1397986"/>
          </a:xfrm>
          <a:prstGeom prst="rect">
            <a:avLst/>
          </a:prstGeom>
        </p:spPr>
        <p:txBody>
          <a:bodyPr wrap="square">
            <a:spAutoFit/>
          </a:bodyPr>
          <a:lstStyle/>
          <a:p>
            <a:pPr>
              <a:lnSpc>
                <a:spcPct val="150000"/>
              </a:lnSpc>
            </a:pPr>
            <a:r>
              <a:rPr lang="zh-TW" altLang="en-US" sz="2800" dirty="0" smtClean="0">
                <a:latin typeface="標楷體" panose="03000509000000000000" pitchFamily="65" charset="-120"/>
                <a:ea typeface="標楷體" panose="03000509000000000000" pitchFamily="65" charset="-120"/>
              </a:rPr>
              <a:t>請參考</a:t>
            </a:r>
            <a:endParaRPr lang="en-US" altLang="zh-TW" sz="2800" dirty="0" smtClean="0">
              <a:latin typeface="標楷體" panose="03000509000000000000" pitchFamily="65" charset="-120"/>
              <a:ea typeface="標楷體" panose="03000509000000000000" pitchFamily="65" charset="-120"/>
            </a:endParaRPr>
          </a:p>
          <a:p>
            <a:pPr>
              <a:lnSpc>
                <a:spcPct val="150000"/>
              </a:lnSpc>
            </a:pPr>
            <a:r>
              <a:rPr lang="zh-TW" altLang="en-US" sz="2800" u="sng" dirty="0">
                <a:latin typeface="標楷體" panose="03000509000000000000" pitchFamily="65" charset="-120"/>
                <a:ea typeface="標楷體" panose="03000509000000000000" pitchFamily="65" charset="-120"/>
              </a:rPr>
              <a:t>「契約文件與廠商投標時之服務建議書不</a:t>
            </a:r>
            <a:r>
              <a:rPr lang="zh-TW" altLang="en-US" sz="2800" u="sng" dirty="0" smtClean="0">
                <a:latin typeface="標楷體" panose="03000509000000000000" pitchFamily="65" charset="-120"/>
                <a:ea typeface="標楷體" panose="03000509000000000000" pitchFamily="65" charset="-120"/>
              </a:rPr>
              <a:t>一致如何</a:t>
            </a:r>
            <a:r>
              <a:rPr lang="zh-TW" altLang="en-US" sz="2800" u="sng" dirty="0">
                <a:latin typeface="標楷體" panose="03000509000000000000" pitchFamily="65" charset="-120"/>
                <a:ea typeface="標楷體" panose="03000509000000000000" pitchFamily="65" charset="-120"/>
              </a:rPr>
              <a:t>處理</a:t>
            </a:r>
            <a:r>
              <a:rPr lang="zh-TW" altLang="en-US"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檔案</a:t>
            </a:r>
            <a:endParaRPr lang="en-US" altLang="zh-TW" sz="2800" dirty="0" smtClean="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046653983"/>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370</TotalTime>
  <Words>667</Words>
  <Application>Microsoft Office PowerPoint</Application>
  <PresentationFormat>自訂</PresentationFormat>
  <Paragraphs>37</Paragraphs>
  <Slides>9</Slides>
  <Notes>1</Notes>
  <HiddenSlides>0</HiddenSlides>
  <MMClips>0</MMClips>
  <ScaleCrop>false</ScaleCrop>
  <HeadingPairs>
    <vt:vector size="4" baseType="variant">
      <vt:variant>
        <vt:lpstr>佈景主題</vt:lpstr>
      </vt:variant>
      <vt:variant>
        <vt:i4>1</vt:i4>
      </vt:variant>
      <vt:variant>
        <vt:lpstr>投影片標題</vt:lpstr>
      </vt:variant>
      <vt:variant>
        <vt:i4>9</vt:i4>
      </vt:variant>
    </vt:vector>
  </HeadingPairs>
  <TitlesOfParts>
    <vt:vector size="10" baseType="lpstr">
      <vt:lpstr>Office 佈景主題</vt:lpstr>
      <vt:lpstr>契約文件中技術規範與廠商投標時之服務建議書不一致 後續處理</vt:lpstr>
      <vt:lpstr>案例</vt:lpstr>
      <vt:lpstr>契約規範</vt:lpstr>
      <vt:lpstr>服務建議書</vt:lpstr>
      <vt:lpstr>契約技術規範與服務建議書不一致時 履約期限如何認定</vt:lpstr>
      <vt:lpstr>工程會契約範本</vt:lpstr>
      <vt:lpstr>後續處理措施</vt:lpstr>
      <vt:lpstr>驗收注意事項</vt:lpstr>
      <vt:lpstr>請參考 「契約文件與廠商投標時之服務建議書不一致如何處理」檔案</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孫筱玲</dc:creator>
  <cp:lastModifiedBy>吳金玉</cp:lastModifiedBy>
  <cp:revision>17</cp:revision>
  <dcterms:created xsi:type="dcterms:W3CDTF">2016-03-02T01:31:29Z</dcterms:created>
  <dcterms:modified xsi:type="dcterms:W3CDTF">2017-05-03T07:21:43Z</dcterms:modified>
</cp:coreProperties>
</file>