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58" r:id="rId18"/>
  </p:sldIdLst>
  <p:sldSz cx="1069340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26" y="-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A21DC-586E-477C-9A27-9767DD9E3F37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CF510-5818-4C35-8873-D144966D2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691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9"/>
            <a:ext cx="10693400" cy="75432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2204" y="313255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84209" y="486075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214477"/>
            <a:ext cx="1928517" cy="45858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9"/>
            <a:ext cx="10693400" cy="7543264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0"/>
            <a:ext cx="10693400" cy="392464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noFill/>
              </a:ln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2" y="396255"/>
            <a:ext cx="2060931" cy="49283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92464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5"/>
            <a:ext cx="10693400" cy="7555451"/>
          </a:xfrm>
          <a:prstGeom prst="rect">
            <a:avLst/>
          </a:prstGeom>
        </p:spPr>
      </p:pic>
      <p:sp>
        <p:nvSpPr>
          <p:cNvPr id="12" name="文字方塊 11"/>
          <p:cNvSpPr txBox="1"/>
          <p:nvPr userDrawn="1"/>
        </p:nvSpPr>
        <p:spPr>
          <a:xfrm>
            <a:off x="8661507" y="716853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核能研究所</a:t>
            </a:r>
            <a:endParaRPr lang="zh-TW" altLang="en-US" sz="1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2204" y="3204567"/>
            <a:ext cx="9089390" cy="1620771"/>
          </a:xfrm>
        </p:spPr>
        <p:txBody>
          <a:bodyPr>
            <a:noAutofit/>
          </a:bodyPr>
          <a:lstStyle/>
          <a:p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財物或勞務採購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機關因素須辦理契約變更之處理程序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1674292" y="5076775"/>
            <a:ext cx="7485380" cy="1440160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秘書室 管理科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中華民國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74152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辦理契約變更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4172" y="1116335"/>
            <a:ext cx="9624060" cy="4752528"/>
          </a:xfrm>
        </p:spPr>
        <p:txBody>
          <a:bodyPr/>
          <a:lstStyle/>
          <a:p>
            <a:pPr marL="539750" indent="-539750">
              <a:buNone/>
            </a:pPr>
            <a:r>
              <a:rPr lang="zh-TW" altLang="zh-TW" dirty="0"/>
              <a:t>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簽奉核可簽呈及變更相關文件，移請秘書室辦理契約變更事宜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◎秘書室：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確認是否屬查核金額以上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441450" indent="-90170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是：發函通知原能會派員監辦、本所主計室、本所政風室</a:t>
            </a:r>
          </a:p>
          <a:p>
            <a:pPr marL="1441450" indent="-90170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否：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mail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通知本所主計室、本所政風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室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060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85542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辦理契約變更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22164" y="1398196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辦理議價：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224" y="1188343"/>
            <a:ext cx="3878580" cy="575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374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85541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辦理契約變更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87259" y="1175524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訂約</a:t>
            </a: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0" y="1188343"/>
            <a:ext cx="4602480" cy="5623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717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85542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辦理契約變更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94172" y="1214765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變更契約函送原能會備查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52" y="1746674"/>
            <a:ext cx="4229100" cy="5181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099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108223"/>
            <a:ext cx="9624060" cy="785055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履約保證金加收簽呈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0156" y="1404367"/>
            <a:ext cx="3254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變更後確認是否加收履約保證金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40" y="1260351"/>
            <a:ext cx="5112568" cy="586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895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172" y="180231"/>
            <a:ext cx="9624060" cy="957550"/>
          </a:xfrm>
        </p:spPr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巨額採購前預期效益分析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760617"/>
              </p:ext>
            </p:extLst>
          </p:nvPr>
        </p:nvGraphicFramePr>
        <p:xfrm>
          <a:off x="3546500" y="1332359"/>
          <a:ext cx="5328591" cy="5976671"/>
        </p:xfrm>
        <a:graphic>
          <a:graphicData uri="http://schemas.openxmlformats.org/drawingml/2006/table">
            <a:tbl>
              <a:tblPr firstRow="1" firstCol="1" bandRow="1"/>
              <a:tblGrid>
                <a:gridCol w="1151878"/>
                <a:gridCol w="1254807"/>
                <a:gridCol w="771966"/>
                <a:gridCol w="2149940"/>
              </a:tblGrid>
              <a:tr h="164286">
                <a:tc gridSpan="4"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基本資料填列表格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5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標的名稱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乾式貯存設施廠房內外平面作業設備採購及技術服務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5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案號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970351S-1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5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招標機關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3.37.1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5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招標機關地址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桃園市龍潭區佳安里文化路</a:t>
                      </a:r>
                      <a:r>
                        <a:rPr lang="en-US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1000</a:t>
                      </a: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號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5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採購性質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□工程</a:t>
                      </a:r>
                      <a:r>
                        <a:rPr lang="en-US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   </a:t>
                      </a: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■財物</a:t>
                      </a:r>
                      <a:r>
                        <a:rPr lang="en-US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    </a:t>
                      </a: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□勞務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5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採購金額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預算金額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聯絡人（或單位）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張家維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電話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(03)4711400-2905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電子郵遞信箱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Wei@iner.gov.tw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5822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巨額採購前預期效益評估附加說明：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11351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一、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[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預期使用情形、及效益目標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]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：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   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本所接受台電公司委託「核一廠用過核子燃料乾式貯存設施採購帶安裝案」計畫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以下簡稱乾貯計畫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，須執行「乾式貯存設施廠房內外平面作業設備採購及技術服務」採購案。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   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依合約規定，本所應於台北縣石門鄉核能一廠內，陸續進行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25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組乾式貯存系統之組裝。乾式貯存系統組裝完成後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重約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150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公噸，為直徑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3.45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公尺，高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5.75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公尺之圓柱體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需藉由特殊載具，經由廠區道路並經過乾華橋運輸至廠區內之貯存場。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   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因應上述工作之執行以及與台電公司之合約要求，需進行相關需移交設備之購買、運送路徑之改善工程以及相關勞務之採購。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   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依據設計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25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組密封鋼筒總裝載用過核燃料數量為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1400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束。預計在獲得正式運轉執照之後，每月至少完成一組密封鋼筒裝載。乾貯計畫之執行，可使核一廠已近裝滿之用過燃料池能挪出空間，容納退出之用過核子燃料。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二、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[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使用情形及其效益分析指標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]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：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   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就執行乾貯計畫工作而言，其使用情形為進行熱測試後，即實際裝載兩組護箱之用過燃料，並進行數月之監控作業，台電公司將利用各種測試之成果申請正式運轉執照，而獲得運轉執照後每月至少完成一組護箱裝載。正式運轉後每組護箱將動員約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160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人天來完成相關工作。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   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用過核子燃料之後端貯存為採用核能發電所必須執行的工作之一，目前核一廠每部機組每小時發電量為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62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萬度，每日發電折算成金額約新台幣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3,000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萬元。就所投入的資金與所爭取到的機組發電量相比，國家在此案之投資報酬率至少超過百倍。就節能減碳觀點而言，維持機組持續運轉將可為國家省下大量石化燃料之消耗，進而減少我國碳排放量亦為隱形之投資報酬。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三、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[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預期採購期程、開始使用日期及使用年限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]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：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   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於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107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年底完成乾式貯存計畫之前兩組護箱裝載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熱測試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，並於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109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年底前完成全部</a:t>
                      </a:r>
                      <a:r>
                        <a:rPr lang="en-US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25</a:t>
                      </a: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組護箱之用過燃料裝運貯存作業。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460" marR="134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94172" y="1548383"/>
            <a:ext cx="25202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變更後由查核金額採購增為巨額採購，應補提報巨額採購前預期效益分析並上載至政府電子採購網。【 目前工程會系統尚無法掛上此檔案】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3802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741525"/>
          </a:xfrm>
        </p:spPr>
        <p:txBody>
          <a:bodyPr>
            <a:normAutofit fontScale="90000"/>
          </a:bodyPr>
          <a:lstStyle/>
          <a:p>
            <a:r>
              <a:rPr lang="zh-TW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巨額採購使用情形及效益分析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2164" y="1332359"/>
            <a:ext cx="9708574" cy="936216"/>
          </a:xfrm>
        </p:spPr>
        <p:txBody>
          <a:bodyPr>
            <a:normAutofit/>
          </a:bodyPr>
          <a:lstStyle/>
          <a:p>
            <a:pPr marL="263525" indent="-263525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整案完成履約後應依巨額採購案方式辦理驗收及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提報「巨額採購使用情形及效益分析」上載至工程會網站。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05" y="2268463"/>
            <a:ext cx="662473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39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2741604" y="5508823"/>
            <a:ext cx="5951652" cy="1368152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謝謝指教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450156" y="3924647"/>
            <a:ext cx="10009112" cy="1397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請參考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「財物或勞務採購機關因素須辦理契約變更之處理程序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檔案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016" y="72148"/>
            <a:ext cx="9624060" cy="1044188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流程圖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2826420" y="1023810"/>
            <a:ext cx="7344815" cy="6185883"/>
            <a:chOff x="0" y="0"/>
            <a:chExt cx="6096000" cy="7475220"/>
          </a:xfrm>
        </p:grpSpPr>
        <p:sp>
          <p:nvSpPr>
            <p:cNvPr id="5" name="文字方塊 1"/>
            <p:cNvSpPr txBox="1"/>
            <p:nvPr/>
          </p:nvSpPr>
          <p:spPr>
            <a:xfrm>
              <a:off x="1059180" y="0"/>
              <a:ext cx="3924300" cy="81534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sz="1400" kern="100">
                  <a:effectLst/>
                  <a:latin typeface="Calibri"/>
                  <a:ea typeface="標楷體"/>
                  <a:cs typeface="Times New Roman"/>
                </a:rPr>
                <a:t>使用單位提出需求：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  <a:p>
              <a:pPr>
                <a:lnSpc>
                  <a:spcPts val="1800"/>
                </a:lnSpc>
                <a:spcAft>
                  <a:spcPts val="0"/>
                </a:spcAft>
              </a:pPr>
              <a:r>
                <a:rPr lang="zh-TW" sz="1400" kern="100">
                  <a:effectLst/>
                  <a:latin typeface="Calibri"/>
                  <a:ea typeface="標楷體"/>
                  <a:cs typeface="Times New Roman"/>
                </a:rPr>
                <a:t>契約標的、價金、履約期限、付款期程或其他契約內容須變更之相關文件等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cxnSp>
          <p:nvCxnSpPr>
            <p:cNvPr id="6" name="直線單箭頭接點 5"/>
            <p:cNvCxnSpPr/>
            <p:nvPr/>
          </p:nvCxnSpPr>
          <p:spPr>
            <a:xfrm>
              <a:off x="2956560" y="815340"/>
              <a:ext cx="0" cy="67818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7" name="文字方塊 4"/>
            <p:cNvSpPr txBox="1"/>
            <p:nvPr/>
          </p:nvSpPr>
          <p:spPr>
            <a:xfrm>
              <a:off x="1059180" y="1493520"/>
              <a:ext cx="3924300" cy="38100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sz="1200" kern="100">
                  <a:effectLst/>
                  <a:latin typeface="Calibri"/>
                  <a:ea typeface="標楷體"/>
                  <a:cs typeface="Times New Roman"/>
                </a:rPr>
                <a:t>得標廠商同意</a:t>
              </a:r>
              <a:r>
                <a:rPr lang="en-US" sz="1200" kern="100">
                  <a:effectLst/>
                  <a:latin typeface="Calibri"/>
                  <a:ea typeface="標楷體"/>
                  <a:cs typeface="Times New Roman"/>
                </a:rPr>
                <a:t>—</a:t>
              </a:r>
              <a:r>
                <a:rPr lang="zh-TW" sz="1200" kern="100">
                  <a:effectLst/>
                  <a:latin typeface="Calibri"/>
                  <a:ea typeface="標楷體"/>
                  <a:cs typeface="Times New Roman"/>
                </a:rPr>
                <a:t>書面文件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8" name="文字方塊 5"/>
            <p:cNvSpPr txBox="1"/>
            <p:nvPr/>
          </p:nvSpPr>
          <p:spPr>
            <a:xfrm>
              <a:off x="1059180" y="2590800"/>
              <a:ext cx="3924300" cy="62484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sz="1400" kern="100">
                  <a:effectLst/>
                  <a:latin typeface="Calibri"/>
                  <a:ea typeface="標楷體"/>
                  <a:cs typeface="Times New Roman"/>
                </a:rPr>
                <a:t>收到得標廠商同意之書面文件後</a:t>
              </a:r>
              <a:r>
                <a:rPr lang="zh-TW" sz="1400" kern="100">
                  <a:effectLst/>
                  <a:latin typeface="Calibri"/>
                  <a:ea typeface="新細明體"/>
                  <a:cs typeface="Times New Roman"/>
                </a:rPr>
                <a:t>，</a:t>
              </a:r>
              <a:r>
                <a:rPr lang="zh-TW" sz="1400" kern="100">
                  <a:effectLst/>
                  <a:latin typeface="Calibri"/>
                  <a:ea typeface="標楷體"/>
                  <a:cs typeface="Times New Roman"/>
                </a:rPr>
                <a:t>使用單位簽奉核可</a:t>
              </a:r>
              <a:r>
                <a:rPr lang="en-US" sz="1400" kern="100">
                  <a:effectLst/>
                  <a:latin typeface="Calibri"/>
                  <a:ea typeface="標楷體"/>
                  <a:cs typeface="Times New Roman"/>
                </a:rPr>
                <a:t>(</a:t>
              </a:r>
              <a:r>
                <a:rPr lang="zh-TW" sz="1400" kern="100">
                  <a:effectLst/>
                  <a:latin typeface="Calibri"/>
                  <a:ea typeface="標楷體"/>
                  <a:cs typeface="Times New Roman"/>
                </a:rPr>
                <a:t>並加會秘書室管理科</a:t>
              </a:r>
              <a:r>
                <a:rPr lang="zh-TW" sz="1400" kern="100">
                  <a:effectLst/>
                  <a:latin typeface="Calibri"/>
                  <a:ea typeface="新細明體"/>
                  <a:cs typeface="Times New Roman"/>
                </a:rPr>
                <a:t>、</a:t>
              </a:r>
              <a:r>
                <a:rPr lang="zh-TW" sz="1400" kern="100">
                  <a:effectLst/>
                  <a:latin typeface="Calibri"/>
                  <a:ea typeface="標楷體"/>
                  <a:cs typeface="Times New Roman"/>
                </a:rPr>
                <a:t>主計室及政風室</a:t>
              </a:r>
              <a:r>
                <a:rPr lang="en-US" sz="1400" kern="100">
                  <a:effectLst/>
                  <a:latin typeface="Calibri"/>
                  <a:ea typeface="標楷體"/>
                  <a:cs typeface="Times New Roman"/>
                </a:rPr>
                <a:t>)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9" name="文字方塊 6"/>
            <p:cNvSpPr txBox="1"/>
            <p:nvPr/>
          </p:nvSpPr>
          <p:spPr>
            <a:xfrm>
              <a:off x="1059180" y="3581400"/>
              <a:ext cx="3924300" cy="61722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800"/>
                </a:lnSpc>
                <a:spcAft>
                  <a:spcPts val="0"/>
                </a:spcAft>
              </a:pPr>
              <a:r>
                <a:rPr lang="zh-TW" sz="1400" kern="100" dirty="0">
                  <a:effectLst/>
                  <a:latin typeface="Calibri"/>
                  <a:ea typeface="標楷體"/>
                  <a:cs typeface="Times New Roman"/>
                </a:rPr>
                <a:t>簽奉核可簽呈及變更相關文件</a:t>
              </a:r>
              <a:r>
                <a:rPr lang="zh-TW" sz="1400" kern="100" dirty="0">
                  <a:effectLst/>
                  <a:latin typeface="Calibri"/>
                  <a:ea typeface="新細明體"/>
                  <a:cs typeface="Times New Roman"/>
                </a:rPr>
                <a:t>，</a:t>
              </a:r>
              <a:r>
                <a:rPr lang="zh-TW" sz="1400" kern="100" dirty="0">
                  <a:effectLst/>
                  <a:latin typeface="Calibri"/>
                  <a:ea typeface="標楷體"/>
                  <a:cs typeface="Times New Roman"/>
                </a:rPr>
                <a:t>移請秘書室辦理契約變更事宜</a:t>
              </a:r>
              <a:r>
                <a:rPr lang="en-US" sz="1400" kern="100" dirty="0">
                  <a:effectLst/>
                  <a:latin typeface="Calibri"/>
                  <a:ea typeface="標楷體"/>
                  <a:cs typeface="Times New Roman"/>
                </a:rPr>
                <a:t>---</a:t>
              </a:r>
              <a:r>
                <a:rPr lang="zh-TW" sz="1400" kern="100" dirty="0">
                  <a:effectLst/>
                  <a:latin typeface="Calibri"/>
                  <a:ea typeface="標楷體"/>
                  <a:cs typeface="Times New Roman"/>
                </a:rPr>
                <a:t>秘書室辦理</a:t>
              </a:r>
              <a:endParaRPr lang="zh-TW" sz="1200" kern="100" dirty="0">
                <a:effectLst/>
                <a:latin typeface="Calibri"/>
                <a:ea typeface="新細明體"/>
                <a:cs typeface="Times New Roman"/>
              </a:endParaRPr>
            </a:p>
            <a:p>
              <a:pPr>
                <a:lnSpc>
                  <a:spcPts val="1800"/>
                </a:lnSpc>
                <a:spcAft>
                  <a:spcPts val="0"/>
                </a:spcAft>
              </a:pPr>
              <a:r>
                <a:rPr lang="en-US" sz="1200" kern="100" dirty="0">
                  <a:effectLst/>
                  <a:latin typeface="標楷體"/>
                  <a:ea typeface="新細明體"/>
                  <a:cs typeface="Times New Roman"/>
                </a:rPr>
                <a:t> </a:t>
              </a:r>
              <a:endParaRPr lang="zh-TW" sz="1200" kern="100" dirty="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10" name="文字方塊 7"/>
            <p:cNvSpPr txBox="1"/>
            <p:nvPr/>
          </p:nvSpPr>
          <p:spPr>
            <a:xfrm>
              <a:off x="3200400" y="906780"/>
              <a:ext cx="1661160" cy="51816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>
                  <a:effectLst/>
                  <a:latin typeface="標楷體"/>
                  <a:ea typeface="新細明體"/>
                  <a:cs typeface="Times New Roman"/>
                </a:rPr>
                <a:t>1.</a:t>
              </a:r>
              <a:r>
                <a:rPr lang="zh-TW" sz="1200" kern="100">
                  <a:effectLst/>
                  <a:latin typeface="Calibri"/>
                  <a:ea typeface="標楷體"/>
                  <a:cs typeface="Times New Roman"/>
                </a:rPr>
                <a:t>函得標廠商</a:t>
              </a:r>
              <a:r>
                <a:rPr lang="zh-TW" sz="1200" kern="100">
                  <a:solidFill>
                    <a:srgbClr val="FF0000"/>
                  </a:solidFill>
                  <a:effectLst/>
                  <a:latin typeface="Calibri"/>
                  <a:ea typeface="標楷體"/>
                  <a:cs typeface="Times New Roman"/>
                </a:rPr>
                <a:t>或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kern="100">
                  <a:effectLst/>
                  <a:latin typeface="標楷體"/>
                  <a:ea typeface="新細明體"/>
                  <a:cs typeface="Times New Roman"/>
                </a:rPr>
                <a:t>2.mail</a:t>
              </a:r>
              <a:r>
                <a:rPr lang="zh-TW" sz="1200" kern="100">
                  <a:effectLst/>
                  <a:latin typeface="Calibri"/>
                  <a:ea typeface="標楷體"/>
                  <a:cs typeface="Times New Roman"/>
                </a:rPr>
                <a:t>通知廠商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11" name="文字方塊 8"/>
            <p:cNvSpPr txBox="1"/>
            <p:nvPr/>
          </p:nvSpPr>
          <p:spPr>
            <a:xfrm>
              <a:off x="3200400" y="1935480"/>
              <a:ext cx="1661160" cy="51816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>
                  <a:effectLst/>
                  <a:latin typeface="標楷體"/>
                  <a:ea typeface="新細明體"/>
                  <a:cs typeface="Times New Roman"/>
                </a:rPr>
                <a:t>1.</a:t>
              </a:r>
              <a:r>
                <a:rPr lang="zh-TW" sz="1200" kern="100">
                  <a:effectLst/>
                  <a:latin typeface="Calibri"/>
                  <a:ea typeface="標楷體"/>
                  <a:cs typeface="Times New Roman"/>
                </a:rPr>
                <a:t>得標廠商函本所</a:t>
              </a:r>
              <a:r>
                <a:rPr lang="zh-TW" sz="1200" kern="100">
                  <a:solidFill>
                    <a:srgbClr val="FF0000"/>
                  </a:solidFill>
                  <a:effectLst/>
                  <a:latin typeface="Calibri"/>
                  <a:ea typeface="標楷體"/>
                  <a:cs typeface="Times New Roman"/>
                </a:rPr>
                <a:t>或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kern="100">
                  <a:effectLst/>
                  <a:latin typeface="標楷體"/>
                  <a:ea typeface="新細明體"/>
                  <a:cs typeface="Times New Roman"/>
                </a:rPr>
                <a:t>2.mail</a:t>
              </a:r>
              <a:r>
                <a:rPr lang="zh-TW" sz="1200" kern="100">
                  <a:effectLst/>
                  <a:latin typeface="Calibri"/>
                  <a:ea typeface="標楷體"/>
                  <a:cs typeface="Times New Roman"/>
                </a:rPr>
                <a:t>通知本所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cxnSp>
          <p:nvCxnSpPr>
            <p:cNvPr id="12" name="直線單箭頭接點 11"/>
            <p:cNvCxnSpPr/>
            <p:nvPr/>
          </p:nvCxnSpPr>
          <p:spPr>
            <a:xfrm>
              <a:off x="2956560" y="1874520"/>
              <a:ext cx="0" cy="67818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3" name="直線單箭頭接點 12"/>
            <p:cNvCxnSpPr/>
            <p:nvPr/>
          </p:nvCxnSpPr>
          <p:spPr>
            <a:xfrm>
              <a:off x="2948940" y="3215640"/>
              <a:ext cx="762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4" name="文字方塊 11"/>
            <p:cNvSpPr txBox="1"/>
            <p:nvPr/>
          </p:nvSpPr>
          <p:spPr>
            <a:xfrm>
              <a:off x="1120140" y="4617720"/>
              <a:ext cx="1897380" cy="103632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800"/>
                </a:lnSpc>
                <a:spcAft>
                  <a:spcPts val="0"/>
                </a:spcAft>
              </a:pPr>
              <a:r>
                <a:rPr lang="zh-TW" sz="1400" kern="100">
                  <a:effectLst/>
                  <a:latin typeface="Calibri"/>
                  <a:ea typeface="標楷體"/>
                  <a:cs typeface="Times New Roman"/>
                </a:rPr>
                <a:t>牽涉議價項目者</a:t>
              </a:r>
              <a:r>
                <a:rPr lang="en-US" sz="1400" kern="100">
                  <a:effectLst/>
                  <a:latin typeface="Calibri"/>
                  <a:ea typeface="標楷體"/>
                  <a:cs typeface="Times New Roman"/>
                </a:rPr>
                <a:t>---</a:t>
              </a:r>
              <a:r>
                <a:rPr lang="zh-TW" sz="1400" kern="100">
                  <a:effectLst/>
                  <a:latin typeface="Calibri"/>
                  <a:ea typeface="標楷體"/>
                  <a:cs typeface="Times New Roman"/>
                </a:rPr>
                <a:t>通知廠商及監辦單位</a:t>
              </a:r>
              <a:r>
                <a:rPr lang="zh-TW" sz="1400" kern="100">
                  <a:effectLst/>
                  <a:latin typeface="Calibri"/>
                  <a:ea typeface="新細明體"/>
                  <a:cs typeface="Times New Roman"/>
                </a:rPr>
                <a:t>，</a:t>
              </a:r>
              <a:r>
                <a:rPr lang="zh-TW" sz="1400" kern="100">
                  <a:effectLst/>
                  <a:latin typeface="Calibri"/>
                  <a:ea typeface="標楷體"/>
                  <a:cs typeface="Times New Roman"/>
                </a:rPr>
                <a:t>辦理議價及訂定變更契約用印程序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15" name="文字方塊 12"/>
            <p:cNvSpPr txBox="1"/>
            <p:nvPr/>
          </p:nvSpPr>
          <p:spPr>
            <a:xfrm>
              <a:off x="3390900" y="4617720"/>
              <a:ext cx="1714500" cy="78486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800"/>
                </a:lnSpc>
                <a:spcAft>
                  <a:spcPts val="0"/>
                </a:spcAft>
              </a:pPr>
              <a:r>
                <a:rPr lang="zh-TW" sz="1400" kern="100">
                  <a:effectLst/>
                  <a:latin typeface="Calibri"/>
                  <a:ea typeface="標楷體"/>
                  <a:cs typeface="Times New Roman"/>
                </a:rPr>
                <a:t>無牽涉議價項目者</a:t>
              </a:r>
              <a:r>
                <a:rPr lang="en-US" sz="1400" kern="100">
                  <a:effectLst/>
                  <a:latin typeface="Calibri"/>
                  <a:ea typeface="標楷體"/>
                  <a:cs typeface="Times New Roman"/>
                </a:rPr>
                <a:t>---</a:t>
              </a:r>
              <a:r>
                <a:rPr lang="zh-TW" sz="1400" kern="100">
                  <a:effectLst/>
                  <a:latin typeface="Calibri"/>
                  <a:ea typeface="標楷體"/>
                  <a:cs typeface="Times New Roman"/>
                </a:rPr>
                <a:t>通知廠商辦理契約變更用印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16" name="文字方塊 21"/>
            <p:cNvSpPr txBox="1"/>
            <p:nvPr/>
          </p:nvSpPr>
          <p:spPr>
            <a:xfrm>
              <a:off x="868680" y="6088380"/>
              <a:ext cx="1691640" cy="52578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200" kern="100">
                  <a:effectLst/>
                  <a:ea typeface="標楷體"/>
                  <a:cs typeface="Times New Roman"/>
                </a:rPr>
                <a:t>查核金額以上通知上級單位監辦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cxnSp>
          <p:nvCxnSpPr>
            <p:cNvPr id="17" name="直線接點 16"/>
            <p:cNvCxnSpPr/>
            <p:nvPr/>
          </p:nvCxnSpPr>
          <p:spPr>
            <a:xfrm>
              <a:off x="2948940" y="4198620"/>
              <a:ext cx="7620" cy="18288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1805940" y="4381500"/>
              <a:ext cx="249174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4290060" y="4381500"/>
              <a:ext cx="7620" cy="23622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0" name="直線接點 19"/>
            <p:cNvCxnSpPr/>
            <p:nvPr/>
          </p:nvCxnSpPr>
          <p:spPr>
            <a:xfrm>
              <a:off x="1805940" y="4381500"/>
              <a:ext cx="7620" cy="23622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1" name="直線接點 20"/>
            <p:cNvCxnSpPr/>
            <p:nvPr/>
          </p:nvCxnSpPr>
          <p:spPr>
            <a:xfrm>
              <a:off x="4297680" y="5417820"/>
              <a:ext cx="0" cy="47244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2" name="直線接點 21"/>
            <p:cNvCxnSpPr/>
            <p:nvPr/>
          </p:nvCxnSpPr>
          <p:spPr>
            <a:xfrm>
              <a:off x="2758440" y="5654040"/>
              <a:ext cx="7620" cy="23622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3" name="直線接點 22"/>
            <p:cNvCxnSpPr/>
            <p:nvPr/>
          </p:nvCxnSpPr>
          <p:spPr>
            <a:xfrm>
              <a:off x="2758440" y="5890260"/>
              <a:ext cx="1531620" cy="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4" name="直線單箭頭接點 23"/>
            <p:cNvCxnSpPr/>
            <p:nvPr/>
          </p:nvCxnSpPr>
          <p:spPr>
            <a:xfrm flipV="1">
              <a:off x="2423160" y="5654040"/>
              <a:ext cx="0" cy="43434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33"/>
            <p:cNvSpPr txBox="1"/>
            <p:nvPr/>
          </p:nvSpPr>
          <p:spPr>
            <a:xfrm>
              <a:off x="2887980" y="6233160"/>
              <a:ext cx="1912620" cy="3886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200" kern="100">
                  <a:effectLst/>
                  <a:ea typeface="標楷體"/>
                  <a:cs typeface="Times New Roman"/>
                </a:rPr>
                <a:t>契約變更函上級單位備查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sp>
          <p:nvSpPr>
            <p:cNvPr id="26" name="文字方塊 34"/>
            <p:cNvSpPr txBox="1"/>
            <p:nvPr/>
          </p:nvSpPr>
          <p:spPr>
            <a:xfrm>
              <a:off x="2484120" y="6941820"/>
              <a:ext cx="2781300" cy="5334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200" kern="100">
                  <a:effectLst/>
                  <a:ea typeface="標楷體"/>
                  <a:cs typeface="Times New Roman"/>
                </a:rPr>
                <a:t>變更後契約金額達巨額採購提報巨額採購效益評估</a:t>
              </a:r>
              <a:r>
                <a:rPr lang="en-US" sz="1200" kern="100">
                  <a:effectLst/>
                  <a:ea typeface="標楷體"/>
                  <a:cs typeface="Times New Roman"/>
                </a:rPr>
                <a:t>/</a:t>
              </a:r>
              <a:r>
                <a:rPr lang="zh-TW" sz="1200" kern="100">
                  <a:effectLst/>
                  <a:ea typeface="標楷體"/>
                  <a:cs typeface="Times New Roman"/>
                </a:rPr>
                <a:t>上載至政府採購電子網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>
            <a:xfrm>
              <a:off x="3756660" y="5890260"/>
              <a:ext cx="0" cy="3429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>
              <a:off x="3810000" y="6621780"/>
              <a:ext cx="0" cy="34290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29" name="文字方塊 37"/>
            <p:cNvSpPr txBox="1"/>
            <p:nvPr/>
          </p:nvSpPr>
          <p:spPr>
            <a:xfrm>
              <a:off x="3810000" y="5897880"/>
              <a:ext cx="2186940" cy="3124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>
                  <a:effectLst/>
                  <a:latin typeface="標楷體"/>
                  <a:ea typeface="新細明體"/>
                  <a:cs typeface="Times New Roman"/>
                </a:rPr>
                <a:t>(</a:t>
              </a:r>
              <a:r>
                <a:rPr lang="zh-TW" sz="1200" kern="100">
                  <a:effectLst/>
                  <a:ea typeface="標楷體"/>
                  <a:cs typeface="Times New Roman"/>
                </a:rPr>
                <a:t>契約變更後金額達查核金額</a:t>
              </a:r>
              <a:r>
                <a:rPr lang="en-US" sz="1200" kern="100">
                  <a:effectLst/>
                  <a:ea typeface="標楷體"/>
                  <a:cs typeface="Times New Roman"/>
                </a:rPr>
                <a:t>)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sp>
          <p:nvSpPr>
            <p:cNvPr id="30" name="文字方塊 38"/>
            <p:cNvSpPr txBox="1"/>
            <p:nvPr/>
          </p:nvSpPr>
          <p:spPr>
            <a:xfrm>
              <a:off x="3909060" y="6614160"/>
              <a:ext cx="2186940" cy="31242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>
                  <a:effectLst/>
                  <a:latin typeface="標楷體"/>
                  <a:ea typeface="新細明體"/>
                  <a:cs typeface="Times New Roman"/>
                </a:rPr>
                <a:t>(</a:t>
              </a:r>
              <a:r>
                <a:rPr lang="zh-TW" sz="1200" kern="100">
                  <a:effectLst/>
                  <a:latin typeface="Calibri"/>
                  <a:ea typeface="標楷體"/>
                  <a:cs typeface="Times New Roman"/>
                </a:rPr>
                <a:t>契約變更後金額達巨額</a:t>
              </a:r>
              <a:r>
                <a:rPr lang="en-US" sz="1200" kern="100">
                  <a:effectLst/>
                  <a:latin typeface="Calibri"/>
                  <a:ea typeface="標楷體"/>
                  <a:cs typeface="Times New Roman"/>
                </a:rPr>
                <a:t>)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31" name="文字方塊 40"/>
            <p:cNvSpPr txBox="1"/>
            <p:nvPr/>
          </p:nvSpPr>
          <p:spPr>
            <a:xfrm>
              <a:off x="1051560" y="5676900"/>
              <a:ext cx="1303020" cy="411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>
                  <a:effectLst/>
                  <a:latin typeface="標楷體"/>
                  <a:ea typeface="新細明體"/>
                  <a:cs typeface="Times New Roman"/>
                </a:rPr>
                <a:t>(</a:t>
              </a:r>
              <a:r>
                <a:rPr lang="zh-TW" sz="1000" kern="100">
                  <a:effectLst/>
                  <a:latin typeface="Calibri"/>
                  <a:ea typeface="標楷體"/>
                  <a:cs typeface="Times New Roman"/>
                </a:rPr>
                <a:t>契約變更後金額達查核金額</a:t>
              </a:r>
              <a:r>
                <a:rPr lang="en-US" sz="1200" kern="100">
                  <a:effectLst/>
                  <a:latin typeface="標楷體"/>
                  <a:ea typeface="新細明體"/>
                  <a:cs typeface="Times New Roman"/>
                </a:rPr>
                <a:t>)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32" name="左大括弧 31"/>
            <p:cNvSpPr/>
            <p:nvPr/>
          </p:nvSpPr>
          <p:spPr>
            <a:xfrm>
              <a:off x="502920" y="213360"/>
              <a:ext cx="464820" cy="3840480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33" name="文字方塊 43"/>
            <p:cNvSpPr txBox="1"/>
            <p:nvPr/>
          </p:nvSpPr>
          <p:spPr>
            <a:xfrm>
              <a:off x="144780" y="1562100"/>
              <a:ext cx="434340" cy="10363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800"/>
                </a:lnSpc>
                <a:spcAft>
                  <a:spcPts val="0"/>
                </a:spcAft>
              </a:pPr>
              <a:r>
                <a:rPr lang="zh-TW" sz="1400" kern="100">
                  <a:effectLst/>
                  <a:ea typeface="標楷體"/>
                  <a:cs typeface="Times New Roman"/>
                </a:rPr>
                <a:t>使用單位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sp>
          <p:nvSpPr>
            <p:cNvPr id="34" name="左大括弧 33"/>
            <p:cNvSpPr/>
            <p:nvPr/>
          </p:nvSpPr>
          <p:spPr>
            <a:xfrm>
              <a:off x="441960" y="4998720"/>
              <a:ext cx="487680" cy="2392680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35" name="文字方塊 46"/>
            <p:cNvSpPr txBox="1"/>
            <p:nvPr/>
          </p:nvSpPr>
          <p:spPr>
            <a:xfrm>
              <a:off x="0" y="5516880"/>
              <a:ext cx="434340" cy="131826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800"/>
                </a:lnSpc>
                <a:spcAft>
                  <a:spcPts val="0"/>
                </a:spcAft>
              </a:pPr>
              <a:r>
                <a:rPr lang="zh-TW" sz="1400" kern="100">
                  <a:effectLst/>
                  <a:latin typeface="Calibri"/>
                  <a:ea typeface="標楷體"/>
                  <a:cs typeface="Times New Roman"/>
                </a:rPr>
                <a:t>秘書室管理科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378148" y="1447246"/>
            <a:ext cx="23042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機關因素須洽得標廠商辦理契約變更，流程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右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5667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741525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變更依據條款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0156" y="1116335"/>
            <a:ext cx="9937104" cy="7632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〔財物契約範本條款〕第十六條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契約變更及轉讓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機關於必要時得於契約所約定之範圍內通知廠商變更契約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含新增項目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，廠商於接獲通知後，除雙方另有協議外，應於</a:t>
            </a:r>
            <a:r>
              <a:rPr lang="en-US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天（由機關於招標時載明；未載明者，為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天）內向機關提出契約標的、價金、履約期限、付款期程或其他契約內容須變更之相關文件。契約價金之變更，其底價依採購法第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46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項之規定。</a:t>
            </a:r>
          </a:p>
          <a:p>
            <a:pPr marL="360363" indent="0" fontAlgn="base">
              <a:buNone/>
            </a:pP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契約原有項目，因機關要求契約變更，如變更之部分，其價格或履約條件改變，得就該等變更之部分另行議價。新增工作中如包括原有契約項目，經廠商舉證依原單價履約顯失公平者，亦同。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契約約定之採購標的，其有下列情形之一者，廠商得敘明理由，檢附規格、功能、效益及價格比較表，徵得機關書面同意後，以其他規格、功能及效益相同或較優者代之。但不得據以增加契約價金。其因而減省廠商履約費用者，應自契約價金中扣除。</a:t>
            </a:r>
          </a:p>
          <a:p>
            <a:pPr marL="360363" indent="0" fontAlgn="base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契約原標示之廠牌或型號不再製造或供應。</a:t>
            </a:r>
          </a:p>
          <a:p>
            <a:pPr marL="360363" indent="0" fontAlgn="base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契約原標示之分包廠商不再營業或拒絕供應。</a:t>
            </a:r>
          </a:p>
          <a:p>
            <a:pPr marL="360363" indent="0" fontAlgn="base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較契約原標示者更優或對機關更有利。</a:t>
            </a:r>
          </a:p>
          <a:p>
            <a:pPr marL="360363" indent="0" fontAlgn="base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契約所定技術規格違反採購法第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條規定。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契約之變更，非經機關及廠商雙方合意，作成書面紀錄，並簽名或蓋章者，無效。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70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741525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變更依據條款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6140" y="1116335"/>
            <a:ext cx="10153128" cy="604867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〔勞務契約範本條款〕第十五條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契約變更及轉讓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機關於必要時得於契約所約定之範圍內通知廠商變更契約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含新增項目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，廠商於接獲通知後，除雙方另有協議外，應於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日內向機關提出契約標的、價金、履約期限、付款期程或其他契約內容須變更之相關文件。契約價金之變更，其底價依採購法第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46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項之規定。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契約約定之採購標的，其有下列情形之一者，廠商得敘明理由，檢附規格、功能、效益及價格比較表，徵得機關書面同意後，以其他規格、功能及效益相同或較優者代之。但不得據以增加契約價金。其因而減省廠商履約費用者，應自契約價金中扣除。</a:t>
            </a:r>
          </a:p>
          <a:p>
            <a:pPr marL="360363" indent="0" fontAlgn="base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契約原標示之廠牌或型號不再製造或供應。</a:t>
            </a:r>
          </a:p>
          <a:p>
            <a:pPr marL="360363" indent="0" fontAlgn="base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契約原標示之分包廠商不再營業或拒絕供應。</a:t>
            </a:r>
          </a:p>
          <a:p>
            <a:pPr marL="360363" indent="0" fontAlgn="base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因不可抗力原因必須更換。</a:t>
            </a:r>
          </a:p>
          <a:p>
            <a:pPr marL="360363" indent="0" fontAlgn="base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較契約原標示者更優或對機關更有利。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契約之變更，非經機關及廠商雙方合意，作成書面紀錄，並簽名或蓋章者，無效。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804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74292" y="1764407"/>
            <a:ext cx="7992888" cy="3816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台電與本所辦理契約變更，本所與下包廠商亦須同步辦理契約變更之案例。本案原契約價金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8,296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萬，本範例為第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次變更，增加價金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3,183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萬，第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次變更後契金額為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3,629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萬。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470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74152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機關提出需求函廠商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148" y="1188343"/>
            <a:ext cx="9624060" cy="1152128"/>
          </a:xfrm>
        </p:spPr>
        <p:txBody>
          <a:bodyPr/>
          <a:lstStyle/>
          <a:p>
            <a:pPr marL="442913" indent="-442913">
              <a:buNone/>
            </a:pPr>
            <a:r>
              <a:rPr lang="zh-TW" altLang="zh-TW" dirty="0"/>
              <a:t>★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使用單位提出需求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契約標的、價金、履約期限、付款期程或其他契約內容須變更之相關文件等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通知廠商是否同意變更之函稿？</a:t>
            </a: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16" y="2412479"/>
            <a:ext cx="64807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03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13534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機關提出需求函廠商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36" y="1188343"/>
            <a:ext cx="8280920" cy="547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14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3"/>
            <a:ext cx="9624060" cy="79088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辦理契約變更簽辦程序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0156" y="1620391"/>
            <a:ext cx="2664296" cy="33843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收到得標廠商同意之書面文件後，使用單位簽奉核可。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使用單位→秘書室管理科→主計室→政風室→陳核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388" y="1093684"/>
            <a:ext cx="7560840" cy="621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082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4108" y="108223"/>
            <a:ext cx="9624060" cy="885541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廠商同意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函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6140" y="1332359"/>
            <a:ext cx="2880320" cy="93610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附件範例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廠商同意函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474492" y="1044326"/>
            <a:ext cx="6048672" cy="6399975"/>
            <a:chOff x="0" y="0"/>
            <a:chExt cx="5280660" cy="672084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" y="0"/>
              <a:ext cx="4983480" cy="4892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541520"/>
              <a:ext cx="3192780" cy="2179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橢圓 7"/>
            <p:cNvSpPr/>
            <p:nvPr/>
          </p:nvSpPr>
          <p:spPr>
            <a:xfrm>
              <a:off x="906780" y="3870960"/>
              <a:ext cx="4084320" cy="9448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cxnSp>
          <p:nvCxnSpPr>
            <p:cNvPr id="9" name="直線單箭頭接點 8"/>
            <p:cNvCxnSpPr/>
            <p:nvPr/>
          </p:nvCxnSpPr>
          <p:spPr>
            <a:xfrm>
              <a:off x="1531620" y="4404360"/>
              <a:ext cx="335280" cy="79248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51"/>
            <p:cNvSpPr txBox="1"/>
            <p:nvPr/>
          </p:nvSpPr>
          <p:spPr>
            <a:xfrm>
              <a:off x="0" y="4907280"/>
              <a:ext cx="1531620" cy="79248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800"/>
                </a:lnSpc>
                <a:spcAft>
                  <a:spcPts val="0"/>
                </a:spcAft>
              </a:pPr>
              <a:r>
                <a:rPr lang="zh-TW" sz="1400" kern="100" dirty="0">
                  <a:effectLst/>
                  <a:ea typeface="標楷體"/>
                  <a:cs typeface="Times New Roman"/>
                </a:rPr>
                <a:t>廠商同意會將其價金及條件回覆本所參考</a:t>
              </a:r>
              <a:endParaRPr lang="zh-TW" sz="1200" kern="100" dirty="0">
                <a:effectLst/>
                <a:ea typeface="新細明體"/>
                <a:cs typeface="Times New Roman"/>
              </a:endParaRPr>
            </a:p>
          </p:txBody>
        </p:sp>
        <p:sp>
          <p:nvSpPr>
            <p:cNvPr id="11" name="向上箭號 10"/>
            <p:cNvSpPr/>
            <p:nvPr/>
          </p:nvSpPr>
          <p:spPr>
            <a:xfrm>
              <a:off x="1097280" y="4549140"/>
              <a:ext cx="167640" cy="36576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5888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1560</Words>
  <Application>Microsoft Office PowerPoint</Application>
  <PresentationFormat>自訂</PresentationFormat>
  <Paragraphs>109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財物或勞務採購/機關因素須辦理契約變更之處理程序</vt:lpstr>
      <vt:lpstr>流程圖</vt:lpstr>
      <vt:lpstr>變更依據條款</vt:lpstr>
      <vt:lpstr>變更依據條款</vt:lpstr>
      <vt:lpstr>案例</vt:lpstr>
      <vt:lpstr>機關提出需求函廠商</vt:lpstr>
      <vt:lpstr>機關提出需求函廠商</vt:lpstr>
      <vt:lpstr>辦理契約變更簽辦程序</vt:lpstr>
      <vt:lpstr>廠商同意函</vt:lpstr>
      <vt:lpstr>辦理契約變更</vt:lpstr>
      <vt:lpstr>辦理契約變更</vt:lpstr>
      <vt:lpstr>辦理契約變更</vt:lpstr>
      <vt:lpstr>辦理契約變更</vt:lpstr>
      <vt:lpstr>履約保證金加收簽呈</vt:lpstr>
      <vt:lpstr>巨額採購前預期效益分析</vt:lpstr>
      <vt:lpstr>巨額採購使用情形及效益分析</vt:lpstr>
      <vt:lpstr>請參考 「財物或勞務採購機關因素須辦理契約變更之處理程序」檔案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吳金玉</cp:lastModifiedBy>
  <cp:revision>23</cp:revision>
  <dcterms:created xsi:type="dcterms:W3CDTF">2016-03-02T01:31:29Z</dcterms:created>
  <dcterms:modified xsi:type="dcterms:W3CDTF">2017-05-03T07:58:54Z</dcterms:modified>
</cp:coreProperties>
</file>