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5" r:id="rId11"/>
    <p:sldId id="274" r:id="rId12"/>
    <p:sldId id="275" r:id="rId13"/>
    <p:sldId id="267" r:id="rId14"/>
    <p:sldId id="269" r:id="rId15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4" y="-5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48EE-8C55-4311-A4EB-7DFEFC02B1DA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9014-7A6D-4AF1-B7A7-AEE561A607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81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6538386"/>
            <a:ext cx="2049844" cy="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80232"/>
            <a:ext cx="60907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944216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最有利標精神辦理之評審購案流程及應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委託案總評分法為例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6340" y="5628940"/>
            <a:ext cx="6549276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報告單位</a:t>
            </a:r>
            <a:r>
              <a:rPr lang="en-US" altLang="zh-TW" dirty="0" smtClean="0"/>
              <a:t>:</a:t>
            </a:r>
            <a:r>
              <a:rPr lang="zh-TW" altLang="en-US" dirty="0" smtClean="0"/>
              <a:t>秘書室</a:t>
            </a:r>
            <a:endParaRPr lang="en-US" altLang="zh-TW" dirty="0" smtClean="0"/>
          </a:p>
          <a:p>
            <a:r>
              <a:rPr lang="en-US" altLang="zh-TW" dirty="0" smtClean="0"/>
              <a:t>106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943525"/>
          </a:xfrm>
        </p:spPr>
        <p:txBody>
          <a:bodyPr/>
          <a:lstStyle/>
          <a:p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會議紀錄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662185" y="1707991"/>
            <a:ext cx="6474217" cy="5144703"/>
            <a:chOff x="-9420" y="-342900"/>
            <a:chExt cx="6163460" cy="464079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42900"/>
              <a:ext cx="5280660" cy="316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矩形 4"/>
            <p:cNvSpPr/>
            <p:nvPr/>
          </p:nvSpPr>
          <p:spPr>
            <a:xfrm>
              <a:off x="-9420" y="1461777"/>
              <a:ext cx="5273040" cy="731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69684" y="2629118"/>
              <a:ext cx="5884356" cy="1668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indent="-228600" algn="ctr">
                <a:spcAft>
                  <a:spcPts val="0"/>
                </a:spcAft>
              </a:pP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出席委員</a:t>
              </a:r>
              <a:r>
                <a:rPr lang="en-US" sz="1800" dirty="0">
                  <a:effectLst/>
                  <a:latin typeface="新細明體"/>
                  <a:ea typeface="標楷體"/>
                  <a:cs typeface="新細明體"/>
                </a:rPr>
                <a:t>4</a:t>
              </a: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人</a:t>
              </a:r>
              <a:r>
                <a:rPr lang="en-US" sz="1800" dirty="0">
                  <a:effectLst/>
                  <a:latin typeface="新細明體"/>
                  <a:ea typeface="標楷體"/>
                  <a:cs typeface="新細明體"/>
                </a:rPr>
                <a:t>+</a:t>
              </a: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請假委員</a:t>
              </a:r>
              <a:r>
                <a:rPr lang="en-US" sz="1800" dirty="0">
                  <a:effectLst/>
                  <a:latin typeface="新細明體"/>
                  <a:ea typeface="標楷體"/>
                  <a:cs typeface="新細明體"/>
                </a:rPr>
                <a:t>3</a:t>
              </a: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人，合計超過</a:t>
              </a:r>
              <a:r>
                <a:rPr lang="en-US" sz="1800" dirty="0">
                  <a:effectLst/>
                  <a:latin typeface="新細明體"/>
                  <a:ea typeface="標楷體"/>
                  <a:cs typeface="新細明體"/>
                </a:rPr>
                <a:t>5</a:t>
              </a: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人</a:t>
              </a:r>
              <a:endParaRPr lang="zh-TW" sz="1800" dirty="0">
                <a:effectLst/>
                <a:latin typeface="新細明體"/>
                <a:cs typeface="新細明體"/>
              </a:endParaRPr>
            </a:p>
            <a:p>
              <a:pPr marL="228600" indent="-228600" algn="ctr">
                <a:spcAft>
                  <a:spcPts val="0"/>
                </a:spcAft>
              </a:pP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出席</a:t>
              </a:r>
              <a:r>
                <a:rPr lang="en-US" sz="1800" dirty="0">
                  <a:effectLst/>
                  <a:latin typeface="新細明體"/>
                  <a:ea typeface="標楷體"/>
                  <a:cs typeface="新細明體"/>
                </a:rPr>
                <a:t>+</a:t>
              </a:r>
              <a:r>
                <a:rPr lang="zh-TW" sz="1800" dirty="0">
                  <a:effectLst/>
                  <a:latin typeface="新細明體"/>
                  <a:ea typeface="標楷體"/>
                  <a:cs typeface="新細明體"/>
                </a:rPr>
                <a:t>請假委員名單一定要是同意擔任委員者，不同意者則非委員；不是長官圈選的正取及備取名單均是委員。</a:t>
              </a:r>
              <a:endParaRPr lang="zh-TW" sz="1800" dirty="0">
                <a:effectLst/>
                <a:latin typeface="新細明體"/>
                <a:cs typeface="新細明體"/>
              </a:endParaRPr>
            </a:p>
          </p:txBody>
        </p:sp>
        <p:cxnSp>
          <p:nvCxnSpPr>
            <p:cNvPr id="7" name="肘形接點 6"/>
            <p:cNvCxnSpPr/>
            <p:nvPr/>
          </p:nvCxnSpPr>
          <p:spPr>
            <a:xfrm>
              <a:off x="20916" y="1981418"/>
              <a:ext cx="274320" cy="1295400"/>
            </a:xfrm>
            <a:prstGeom prst="bentConnector3">
              <a:avLst>
                <a:gd name="adj1" fmla="val -161111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397377" y="124632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錯誤態樣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188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584" y="252239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評審購案流程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9" y="1260351"/>
            <a:ext cx="6343650" cy="58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5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180231"/>
            <a:ext cx="9624060" cy="648071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評審購案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900311"/>
            <a:ext cx="5760640" cy="65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3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792088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取最有利標精神辦理之評審購案檢核表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34318"/>
              </p:ext>
            </p:extLst>
          </p:nvPr>
        </p:nvGraphicFramePr>
        <p:xfrm>
          <a:off x="594172" y="900311"/>
          <a:ext cx="9577064" cy="6748739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5544616"/>
                <a:gridCol w="1008112"/>
              </a:tblGrid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檢核階段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檢核項目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檢核結果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8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採購案申請單簽核階段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委託研究案評審須知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評審廠商評分表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評審委員評審總表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評審委員封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洽管理科領取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標楷體"/>
                          <a:ea typeface="新細明體"/>
                          <a:cs typeface="新細明體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簽請長官勾選委員簽陳及評審小組內派委員建議名單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□承辦人員不可在委員建議名單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09855" indent="-10985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□建議名單至少為委員成員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倍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例如：委員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 名單至少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10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09855" indent="-10985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□委員封應密封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74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購案核可至開標日期間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240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依序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徵詢委員意願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□正取委員可同時詢問是否同意擔任委員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□正取委員有不同意者，依序詢問備取委員意見，例如：正取委員有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人不願意，則先詢問備取委員第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，若其亦不願意擔任 才可詢問備取委員第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；若正取委員有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人不同意，則可同時詢問備取委員第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及第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。同意不同意擔任委員均須有回函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或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mail)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可於確認開標日後排定初審日期、時間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初審意見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標楷體"/>
                          <a:ea typeface="新細明體"/>
                          <a:cs typeface="+mn-cs"/>
                        </a:rPr>
                        <a:t>(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如無成立工作小組者免初審者 免此程序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)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可於確認開標日後以</a:t>
                      </a:r>
                      <a:r>
                        <a:rPr lang="zh-TW" sz="1100" b="1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密件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通知委員評審會議時間及地點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單獨以</a:t>
                      </a:r>
                      <a:r>
                        <a:rPr lang="zh-TW" sz="11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密件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方式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函或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mail)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通知</a:t>
                      </a:r>
                      <a:r>
                        <a:rPr lang="zh-TW" sz="11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</a:t>
                      </a:r>
                      <a:r>
                        <a:rPr lang="en-US" sz="1100" kern="100" dirty="0" smtClean="0">
                          <a:solidFill>
                            <a:srgbClr val="C00000"/>
                          </a:solidFill>
                          <a:effectLst/>
                          <a:latin typeface="標楷體"/>
                          <a:cs typeface="+mn-cs"/>
                        </a:rPr>
                        <a:t>(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標楷體"/>
                          <a:cs typeface="+mn-cs"/>
                        </a:rPr>
                        <a:t>用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標楷體"/>
                          <a:cs typeface="+mn-cs"/>
                        </a:rPr>
                        <a:t>mail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標楷體"/>
                          <a:cs typeface="+mn-cs"/>
                        </a:rPr>
                        <a:t>通知委員應單獨通知，不可一起通知，一併通知有洩漏委員名單之情況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標楷體"/>
                          <a:cs typeface="+mn-cs"/>
                        </a:rPr>
                        <a:t>)</a:t>
                      </a:r>
                      <a:endParaRPr lang="zh-TW" sz="1100" kern="1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1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審查會當日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/</a:t>
                      </a: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開標日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管理科承辦人開標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檢視資格證件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…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等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3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採購案承辦人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工作小組成員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)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協助評審會議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+mn-cs"/>
                        </a:rPr>
                        <a:t>計時、紀錄委員提問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新細明體"/>
                          <a:cs typeface="+mn-cs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+mn-cs"/>
                        </a:rPr>
                        <a:t>繕打會議紀錄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+mn-cs"/>
                        </a:rPr>
                        <a:t>…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+mn-cs"/>
                        </a:rPr>
                        <a:t>等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簽陳中如無指定召集人</a:t>
                      </a:r>
                      <a:r>
                        <a:rPr lang="zh-TW" sz="11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由出席委員互推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1</a:t>
                      </a:r>
                      <a:r>
                        <a:rPr lang="zh-TW" sz="11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人為主席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+mn-cs"/>
                        </a:rPr>
                        <a:t>不可為承辦人或非委員者擔任主席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9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簽評審結果會議紀錄及簽至所部批示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文件包括簽陳</a:t>
                      </a:r>
                      <a:r>
                        <a:rPr lang="zh-TW" sz="1100" kern="100">
                          <a:effectLst/>
                          <a:latin typeface="Calibri"/>
                          <a:ea typeface="新細明體"/>
                          <a:cs typeface="+mn-cs"/>
                        </a:rPr>
                        <a:t>、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會議記錄</a:t>
                      </a:r>
                      <a:r>
                        <a:rPr lang="zh-TW" sz="1100" kern="100">
                          <a:effectLst/>
                          <a:latin typeface="Calibri"/>
                          <a:ea typeface="新細明體"/>
                          <a:cs typeface="+mn-cs"/>
                        </a:rPr>
                        <a:t>、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委員評分總表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11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確認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召集人是否為委員之一 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11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確認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紀錄為在場者承辦人或工作小組成員，不要填管理科承辦人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不在評審會議現場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□評審小組組成：內派委員○人，應與原案簽准相同</a:t>
                      </a:r>
                      <a:r>
                        <a:rPr lang="zh-TW" sz="11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。例如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：原案簽委員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人，會議記錄填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人〔錯誤案例〕。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□確認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出席委員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+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請假委員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名單：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名單合計</a:t>
                      </a:r>
                      <a:r>
                        <a:rPr lang="en-US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不可出席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+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請假委員超過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100" kern="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</a:t>
                      </a:r>
                      <a:r>
                        <a:rPr lang="en-US" sz="11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altLang="en-US" sz="11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</a:t>
                      </a:r>
                      <a:r>
                        <a:rPr lang="en-US" sz="11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.</a:t>
                      </a: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名單與同意擔任委員同意函相同。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核定之委員名單及簽陳交予管理科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續辦議價程序</a:t>
                      </a:r>
                      <a:r>
                        <a:rPr lang="en-US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Calibri"/>
                          <a:ea typeface="標楷體"/>
                          <a:cs typeface="+mn-cs"/>
                        </a:rPr>
                        <a:t>開價格標時出席開價格標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□符 □不符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9626" marR="39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6580" y="3420591"/>
            <a:ext cx="5951652" cy="151216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3042444" y="1404367"/>
            <a:ext cx="7344816" cy="182887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取最有利標精神評審流程及注意事項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」檔案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82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10156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採購案件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0276" y="2052439"/>
            <a:ext cx="7704856" cy="3384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取最有利標精神評審購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萬未達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應注意事項案例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各單位審查履約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證明應注意事項案例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536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1171435"/>
          </a:xfrm>
        </p:spPr>
        <p:txBody>
          <a:bodyPr>
            <a:noAutofit/>
          </a:bodyPr>
          <a:lstStyle/>
          <a:p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取最有利標精神評審購案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應注意事項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案例一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368575"/>
            <a:ext cx="9852590" cy="5940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未達公告金額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(100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辦理評審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之採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各階段應注意事項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採購案申請單簽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評審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小組內派委員建議名單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案核可至開標日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▓依序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徵詢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委員意願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442913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以密件通知委員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參加評審會議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審查會當日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開標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▓如無指定召集人推舉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人為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主席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審結果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8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029558"/>
          </a:xfrm>
        </p:spPr>
        <p:txBody>
          <a:bodyPr>
            <a:normAutofit/>
          </a:bodyPr>
          <a:lstStyle/>
          <a:p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評審小組內派委員建議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0196" y="1548383"/>
            <a:ext cx="8352928" cy="38884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：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n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人員不可在委員建議名單</a:t>
            </a:r>
          </a:p>
          <a:p>
            <a:pPr lvl="0">
              <a:buFont typeface="Wingdings" panose="05000000000000000000" pitchFamily="2" charset="2"/>
              <a:buChar char="n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建議名單至少為委員成員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lv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例如：委員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 名單至少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n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委員封應密封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4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委員建議名單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9151" y="83614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【錯誤態樣】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93897" y="1305500"/>
            <a:ext cx="6469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小組內派委員建議名單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內派委員擬派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人，請勾選正取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人、備取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414713" y="8272463"/>
            <a:ext cx="1822450" cy="350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251450" y="9994900"/>
            <a:ext cx="2833688" cy="671513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816350" y="9428163"/>
            <a:ext cx="800100" cy="1508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735513" y="8637588"/>
            <a:ext cx="2994025" cy="162242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7859"/>
              </p:ext>
            </p:extLst>
          </p:nvPr>
        </p:nvGraphicFramePr>
        <p:xfrm>
          <a:off x="1314252" y="2070236"/>
          <a:ext cx="7992890" cy="4711700"/>
        </p:xfrm>
        <a:graphic>
          <a:graphicData uri="http://schemas.openxmlformats.org/drawingml/2006/table">
            <a:tbl>
              <a:tblPr/>
              <a:tblGrid>
                <a:gridCol w="1166172"/>
                <a:gridCol w="1429609"/>
                <a:gridCol w="1688851"/>
                <a:gridCol w="1292018"/>
                <a:gridCol w="1208120"/>
                <a:gridCol w="1208120"/>
              </a:tblGrid>
              <a:tr h="317500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序號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姓名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職稱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專長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勾選並排序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7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正取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備取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張○○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土木建築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陳○○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土木建築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吳○○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機械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黃○○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電機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資訊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賴○○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○○○○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謝三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○○○○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鄭○○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○○○○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丁○○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○○○○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本機關○○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○○○○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en-US" sz="1400" kern="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(   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橢圓 24"/>
          <p:cNvSpPr/>
          <p:nvPr/>
        </p:nvSpPr>
        <p:spPr>
          <a:xfrm>
            <a:off x="3414713" y="8272463"/>
            <a:ext cx="1822450" cy="350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251450" y="9994900"/>
            <a:ext cx="2833688" cy="671513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3816350" y="9428163"/>
            <a:ext cx="800100" cy="1508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735513" y="8637588"/>
            <a:ext cx="2994025" cy="162242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985737" y="6876975"/>
            <a:ext cx="341632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◎本案採購案承辦人為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謝三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4"/>
          <p:cNvSpPr txBox="1"/>
          <p:nvPr/>
        </p:nvSpPr>
        <p:spPr>
          <a:xfrm>
            <a:off x="5075055" y="6464730"/>
            <a:ext cx="4464496" cy="8244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錯誤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：承辦人員在委員建議名單</a:t>
            </a:r>
            <a:endParaRPr lang="zh-TW" sz="1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錯誤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：建議名單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9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人，不足為委員成員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倍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例如：委員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 名單至少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10</a:t>
            </a:r>
            <a:r>
              <a:rPr lang="zh-TW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sz="1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466380" y="5076775"/>
            <a:ext cx="134997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3336475" y="6796692"/>
            <a:ext cx="134997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1314252" y="5888666"/>
            <a:ext cx="1158478" cy="484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stCxn id="32" idx="6"/>
          </p:cNvCxnSpPr>
          <p:nvPr/>
        </p:nvCxnSpPr>
        <p:spPr>
          <a:xfrm flipV="1">
            <a:off x="4686445" y="6796692"/>
            <a:ext cx="38861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178348" y="6372919"/>
            <a:ext cx="3049107" cy="5761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173574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依序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徵詢委員意願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及通知委員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188" y="1620391"/>
            <a:ext cx="9073008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：</a:t>
            </a:r>
            <a:endParaRPr lang="en-US" altLang="zh-TW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取委員可同時詢問是否同意擔任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</a:t>
            </a:r>
            <a:r>
              <a:rPr lang="zh-TW" altLang="en-US" sz="3900" dirty="0" smtClean="0">
                <a:latin typeface="標楷體"/>
                <a:ea typeface="標楷體"/>
              </a:rPr>
              <a:t>。</a:t>
            </a:r>
            <a:endParaRPr lang="zh-TW" altLang="zh-TW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取委員有不同意者，依序詢問備取委員意見，例如：正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人不願意，則先詢問備取第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，若其亦不願意擔任 才可詢問備取第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；若正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人不同意，則可同時詢問備取第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及第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委員。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同意不同意擔任委員均須有回函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mail)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可於確認開標日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3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密件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函或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mail)</a:t>
            </a:r>
            <a:r>
              <a:rPr lang="zh-TW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zh-TW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委員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評審會議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480" y="180231"/>
            <a:ext cx="9624060" cy="11232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委員意願調查表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58" y="3492598"/>
            <a:ext cx="30243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44" y="3530240"/>
            <a:ext cx="3417318" cy="33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8199" y="1166091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錯誤態樣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360363" indent="-360363"/>
            <a:r>
              <a:rPr lang="zh-TW" altLang="en-US" sz="2800" dirty="0" smtClean="0">
                <a:latin typeface="標楷體"/>
                <a:ea typeface="標楷體"/>
              </a:rPr>
              <a:t>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承辦人依據所部長官核准的建議名單，沒有留下任何詢問是否擔任委員的書面資料。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都沒有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0363" indent="-360363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詢問備取委員也沒有依序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r>
              <a:rPr lang="en-US" altLang="zh-TW" sz="2800" dirty="0" smtClean="0">
                <a:latin typeface="標楷體"/>
                <a:ea typeface="標楷體"/>
              </a:rPr>
              <a:t>(</a:t>
            </a:r>
            <a:r>
              <a:rPr lang="zh-TW" altLang="en-US" sz="2800" dirty="0" smtClean="0">
                <a:latin typeface="標楷體"/>
                <a:ea typeface="標楷體"/>
              </a:rPr>
              <a:t>補正措施請備取</a:t>
            </a:r>
            <a:r>
              <a:rPr lang="zh-TW" altLang="en-US" sz="2800" dirty="0">
                <a:latin typeface="標楷體"/>
                <a:ea typeface="標楷體"/>
              </a:rPr>
              <a:t>第</a:t>
            </a:r>
            <a:r>
              <a:rPr lang="en-US" altLang="zh-TW" sz="2800" dirty="0" smtClean="0">
                <a:latin typeface="標楷體"/>
                <a:ea typeface="標楷體"/>
              </a:rPr>
              <a:t>1</a:t>
            </a:r>
            <a:r>
              <a:rPr lang="zh-TW" altLang="en-US" sz="2800" dirty="0" smtClean="0">
                <a:latin typeface="標楷體"/>
                <a:ea typeface="標楷體"/>
              </a:rPr>
              <a:t>委員寫不同意擔任意願書</a:t>
            </a:r>
            <a:r>
              <a:rPr lang="en-US" altLang="zh-TW" sz="2800" dirty="0" smtClean="0">
                <a:latin typeface="標楷體"/>
                <a:ea typeface="標楷體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466379" y="4936179"/>
            <a:ext cx="576065" cy="569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78148" y="3708623"/>
            <a:ext cx="2088231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增加委員意願調查表，作為書面依據。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如用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詢問亦可，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 委員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訊息。</a:t>
            </a:r>
          </a:p>
        </p:txBody>
      </p:sp>
    </p:spTree>
    <p:extLst>
      <p:ext uri="{BB962C8B-B14F-4D97-AF65-F5344CB8AC3E}">
        <p14:creationId xmlns:p14="http://schemas.microsoft.com/office/powerpoint/2010/main" val="33239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080120"/>
          </a:xfrm>
        </p:spPr>
        <p:txBody>
          <a:bodyPr/>
          <a:lstStyle/>
          <a:p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r>
              <a:rPr lang="zh-TW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審結果</a:t>
            </a:r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會議紀錄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0081" y="1260351"/>
            <a:ext cx="88569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：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主持人：召集人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紀錄：○○○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召集人是否為委員之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紀錄為在場者承辦人或工作小組成員，不要填管理科承辦人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不在評審會議現場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評審小組組成：內派委員○人，應與原案簽准相同。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例如：原案簽委員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人，會議記錄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人〔錯誤案例〕。</a:t>
            </a:r>
          </a:p>
          <a:p>
            <a:pPr marL="360363" indent="-360363"/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▓出席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委員：召集人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○○、委員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○○、委員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○○、委員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○○、委員○○○、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▓請假委員：委員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○○、委員○○○、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出席委員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請假委員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名單：</a:t>
            </a:r>
          </a:p>
          <a:p>
            <a:pPr indent="360363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名單合計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不可出席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請假委員超過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363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名單與同意擔任委員同意函相同。</a:t>
            </a:r>
          </a:p>
        </p:txBody>
      </p:sp>
    </p:spTree>
    <p:extLst>
      <p:ext uri="{BB962C8B-B14F-4D97-AF65-F5344CB8AC3E}">
        <p14:creationId xmlns:p14="http://schemas.microsoft.com/office/powerpoint/2010/main" val="1982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553" y="220815"/>
            <a:ext cx="9624060" cy="838386"/>
          </a:xfrm>
        </p:spPr>
        <p:txBody>
          <a:bodyPr/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會議紀錄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62189" y="1067229"/>
            <a:ext cx="9240912" cy="6025770"/>
            <a:chOff x="-1128012" y="-2823130"/>
            <a:chExt cx="8743467" cy="72009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25" y="-2823130"/>
              <a:ext cx="5265420" cy="720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橢圓 4"/>
            <p:cNvSpPr/>
            <p:nvPr/>
          </p:nvSpPr>
          <p:spPr>
            <a:xfrm>
              <a:off x="919215" y="-1382950"/>
              <a:ext cx="4603375" cy="37483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文字方塊 40"/>
            <p:cNvSpPr txBox="1"/>
            <p:nvPr/>
          </p:nvSpPr>
          <p:spPr>
            <a:xfrm>
              <a:off x="-1128012" y="-1049580"/>
              <a:ext cx="1385239" cy="76794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內派委員應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5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人非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4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</a:t>
              </a:r>
              <a:endParaRPr lang="zh-TW" sz="18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88343" y="-1061773"/>
              <a:ext cx="4716780" cy="84582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文字方塊 42"/>
            <p:cNvSpPr txBox="1"/>
            <p:nvPr/>
          </p:nvSpPr>
          <p:spPr>
            <a:xfrm>
              <a:off x="5881302" y="-45640"/>
              <a:ext cx="1734153" cy="15430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出席委員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4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人、請假委員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2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人，合計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6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人，超過原簽</a:t>
              </a:r>
              <a:r>
                <a:rPr lang="en-US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5</a:t>
              </a:r>
              <a:r>
                <a:rPr lang="zh-TW" sz="1800" kern="100" dirty="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人</a:t>
              </a:r>
              <a:endParaRPr lang="zh-TW" sz="18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>
              <a:stCxn id="5" idx="2"/>
              <a:endCxn id="6" idx="3"/>
            </p:cNvCxnSpPr>
            <p:nvPr/>
          </p:nvCxnSpPr>
          <p:spPr>
            <a:xfrm flipH="1">
              <a:off x="257227" y="-1195532"/>
              <a:ext cx="661988" cy="52992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" name="直線單箭頭接點 9"/>
            <p:cNvCxnSpPr/>
            <p:nvPr/>
          </p:nvCxnSpPr>
          <p:spPr>
            <a:xfrm flipH="1" flipV="1">
              <a:off x="4162894" y="-665607"/>
              <a:ext cx="1885533" cy="61996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" name="直線單箭頭接點 10"/>
            <p:cNvCxnSpPr/>
            <p:nvPr/>
          </p:nvCxnSpPr>
          <p:spPr>
            <a:xfrm flipH="1" flipV="1">
              <a:off x="4136595" y="-350216"/>
              <a:ext cx="1768528" cy="30457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12" name="矩形 11"/>
          <p:cNvSpPr/>
          <p:nvPr/>
        </p:nvSpPr>
        <p:spPr>
          <a:xfrm>
            <a:off x="762189" y="111110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錯誤態樣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7077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1406</Words>
  <Application>Microsoft Office PowerPoint</Application>
  <PresentationFormat>自訂</PresentationFormat>
  <Paragraphs>188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取最有利標精神辦理之評審購案流程及應注意事項…以委託案總評分法為例</vt:lpstr>
      <vt:lpstr>採購案件應注意事項</vt:lpstr>
      <vt:lpstr>取最有利標精神評審購案應注意事項 (案例一)</vt:lpstr>
      <vt:lpstr>評審小組內派委員建議名單</vt:lpstr>
      <vt:lpstr>委員建議名單</vt:lpstr>
      <vt:lpstr>依序徵詢委員意願及通知委員</vt:lpstr>
      <vt:lpstr>委員意願調查表</vt:lpstr>
      <vt:lpstr>簽評審結果會議紀錄</vt:lpstr>
      <vt:lpstr>會議紀錄</vt:lpstr>
      <vt:lpstr>會議紀錄</vt:lpstr>
      <vt:lpstr>評審購案流程</vt:lpstr>
      <vt:lpstr>評審購案流程(續)</vt:lpstr>
      <vt:lpstr>取最有利標精神辦理之評審購案檢核表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70</cp:revision>
  <cp:lastPrinted>2016-09-22T00:50:04Z</cp:lastPrinted>
  <dcterms:created xsi:type="dcterms:W3CDTF">2016-03-02T01:31:29Z</dcterms:created>
  <dcterms:modified xsi:type="dcterms:W3CDTF">2017-05-04T08:25:22Z</dcterms:modified>
</cp:coreProperties>
</file>